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0" r:id="rId8"/>
    <p:sldId id="262" r:id="rId9"/>
    <p:sldId id="266" r:id="rId10"/>
    <p:sldId id="264" r:id="rId11"/>
    <p:sldId id="267" r:id="rId12"/>
    <p:sldId id="269" r:id="rId13"/>
    <p:sldId id="268" r:id="rId14"/>
    <p:sldId id="270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ERLANG Programming Language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048000"/>
            <a:ext cx="6400800" cy="1752600"/>
          </a:xfrm>
        </p:spPr>
        <p:txBody>
          <a:bodyPr>
            <a:normAutofit fontScale="85000" lnSpcReduction="10000"/>
          </a:bodyPr>
          <a:lstStyle/>
          <a:p>
            <a:endParaRPr lang="en-US" sz="2800" dirty="0" smtClean="0"/>
          </a:p>
          <a:p>
            <a:pPr algn="l"/>
            <a:r>
              <a:rPr lang="en-US" sz="2600" b="1" dirty="0" smtClean="0">
                <a:solidFill>
                  <a:schemeClr val="bg1"/>
                </a:solidFill>
              </a:rPr>
              <a:t>1. Gargi Sarkar 				- #800822013 </a:t>
            </a:r>
          </a:p>
          <a:p>
            <a:pPr algn="l"/>
            <a:r>
              <a:rPr lang="en-US" sz="2600" b="1" dirty="0" smtClean="0">
                <a:solidFill>
                  <a:schemeClr val="bg1"/>
                </a:solidFill>
              </a:rPr>
              <a:t>2. Naga </a:t>
            </a:r>
            <a:r>
              <a:rPr lang="en-US" sz="2600" b="1" dirty="0" err="1" smtClean="0">
                <a:solidFill>
                  <a:schemeClr val="bg1"/>
                </a:solidFill>
              </a:rPr>
              <a:t>Bijesh</a:t>
            </a:r>
            <a:r>
              <a:rPr lang="en-US" sz="2600" b="1" dirty="0" smtClean="0">
                <a:solidFill>
                  <a:schemeClr val="bg1"/>
                </a:solidFill>
              </a:rPr>
              <a:t> Roy Raya		- #800846698 </a:t>
            </a:r>
          </a:p>
          <a:p>
            <a:pPr algn="l"/>
            <a:r>
              <a:rPr lang="fi-FI" sz="2600" b="1" dirty="0" smtClean="0">
                <a:solidFill>
                  <a:schemeClr val="bg1"/>
                </a:solidFill>
              </a:rPr>
              <a:t>3. Venkata Satya Sai Ram Adusumilli 	- #800851145 </a:t>
            </a:r>
          </a:p>
          <a:p>
            <a:pPr algn="l"/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Supported Applications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It supports Socket programming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 can be integrated with </a:t>
            </a:r>
            <a:r>
              <a:rPr lang="en-US" dirty="0" err="1" smtClean="0">
                <a:solidFill>
                  <a:schemeClr val="bg1"/>
                </a:solidFill>
              </a:rPr>
              <a:t>Json</a:t>
            </a:r>
            <a:r>
              <a:rPr lang="en-US" dirty="0" smtClean="0">
                <a:solidFill>
                  <a:schemeClr val="bg1"/>
                </a:solidFill>
              </a:rPr>
              <a:t> and HTML5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Yaws</a:t>
            </a:r>
            <a:r>
              <a:rPr lang="en-US" dirty="0" smtClean="0">
                <a:solidFill>
                  <a:schemeClr val="bg1"/>
                </a:solidFill>
              </a:rPr>
              <a:t> (Yet another web server)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Web server written in </a:t>
            </a:r>
            <a:r>
              <a:rPr lang="en-US" dirty="0" err="1" smtClean="0">
                <a:solidFill>
                  <a:schemeClr val="bg1"/>
                </a:solidFill>
              </a:rPr>
              <a:t>Erlang</a:t>
            </a:r>
            <a:r>
              <a:rPr lang="en-US" dirty="0" smtClean="0">
                <a:solidFill>
                  <a:schemeClr val="bg1"/>
                </a:solidFill>
              </a:rPr>
              <a:t> by </a:t>
            </a:r>
            <a:r>
              <a:rPr lang="en-US" dirty="0" err="1" smtClean="0">
                <a:solidFill>
                  <a:schemeClr val="bg1"/>
                </a:solidFill>
              </a:rPr>
              <a:t>Claes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en-US" dirty="0" err="1" smtClean="0">
                <a:solidFill>
                  <a:schemeClr val="bg1"/>
                </a:solidFill>
              </a:rPr>
              <a:t>klacke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  <a:r>
              <a:rPr lang="en-US" dirty="0" err="1" smtClean="0">
                <a:solidFill>
                  <a:schemeClr val="bg1"/>
                </a:solidFill>
              </a:rPr>
              <a:t>Wikström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Can be embedded into other </a:t>
            </a:r>
            <a:r>
              <a:rPr lang="en-US" dirty="0" err="1" smtClean="0">
                <a:solidFill>
                  <a:schemeClr val="bg1"/>
                </a:solidFill>
              </a:rPr>
              <a:t>Erlang</a:t>
            </a:r>
            <a:r>
              <a:rPr lang="en-US" dirty="0" smtClean="0">
                <a:solidFill>
                  <a:schemeClr val="bg1"/>
                </a:solidFill>
              </a:rPr>
              <a:t>-based applications or run as a regular standalone web server.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Advanced Program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Dining Philosophers Problem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Using semaphores</a:t>
            </a:r>
          </a:p>
          <a:p>
            <a:pPr lvl="1">
              <a:buNone/>
            </a:pPr>
            <a:endParaRPr lang="en-US" dirty="0"/>
          </a:p>
        </p:txBody>
      </p:sp>
      <p:pic>
        <p:nvPicPr>
          <p:cNvPr id="4" name="Picture 3" descr="DPP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2971800"/>
            <a:ext cx="3429000" cy="330555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Dining Philosophers Problem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problem was designed to illustrate the challenges of avoiding </a:t>
            </a:r>
            <a:r>
              <a:rPr lang="en-US" dirty="0" smtClean="0">
                <a:solidFill>
                  <a:schemeClr val="bg1"/>
                </a:solidFill>
              </a:rPr>
              <a:t>deadlock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Think until the left fork is available; when it is, pick it up;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Think until the right fork is available; when it is, pick it up;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When both forks are held, eat for a fixed amount of time;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Then, put the right fork down;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Then, put the left fork down;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Repeat </a:t>
            </a:r>
            <a:r>
              <a:rPr lang="en-US" dirty="0" smtClean="0">
                <a:solidFill>
                  <a:schemeClr val="bg1"/>
                </a:solidFill>
              </a:rPr>
              <a:t>from the beginning.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Conditions for Deadlock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 </a:t>
            </a:r>
            <a:r>
              <a:rPr lang="en-US" dirty="0" smtClean="0">
                <a:solidFill>
                  <a:schemeClr val="bg1"/>
                </a:solidFill>
              </a:rPr>
              <a:t>conditions for deadlock: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Mutual </a:t>
            </a:r>
            <a:r>
              <a:rPr lang="en-US" dirty="0" smtClean="0">
                <a:solidFill>
                  <a:schemeClr val="bg1"/>
                </a:solidFill>
              </a:rPr>
              <a:t>Exclusion: Resources can only be held by at most one process. A process </a:t>
            </a:r>
            <a:r>
              <a:rPr lang="en-US" dirty="0" smtClean="0">
                <a:solidFill>
                  <a:schemeClr val="bg1"/>
                </a:solidFill>
              </a:rPr>
              <a:t>cannot deadlock </a:t>
            </a:r>
            <a:r>
              <a:rPr lang="en-US" dirty="0" smtClean="0">
                <a:solidFill>
                  <a:schemeClr val="bg1"/>
                </a:solidFill>
              </a:rPr>
              <a:t>on a sharable </a:t>
            </a:r>
            <a:r>
              <a:rPr lang="en-US" dirty="0" smtClean="0">
                <a:solidFill>
                  <a:schemeClr val="bg1"/>
                </a:solidFill>
              </a:rPr>
              <a:t>resource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Hold </a:t>
            </a:r>
            <a:r>
              <a:rPr lang="en-US" dirty="0" smtClean="0">
                <a:solidFill>
                  <a:schemeClr val="bg1"/>
                </a:solidFill>
              </a:rPr>
              <a:t>and Wait: A process can hold a resource and block waiting for </a:t>
            </a:r>
            <a:r>
              <a:rPr lang="en-US" dirty="0" smtClean="0">
                <a:solidFill>
                  <a:schemeClr val="bg1"/>
                </a:solidFill>
              </a:rPr>
              <a:t>another.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No </a:t>
            </a:r>
            <a:r>
              <a:rPr lang="en-US" dirty="0" smtClean="0">
                <a:solidFill>
                  <a:schemeClr val="bg1"/>
                </a:solidFill>
              </a:rPr>
              <a:t>Preemption: The operating system cannot </a:t>
            </a:r>
            <a:r>
              <a:rPr lang="en-US" dirty="0" smtClean="0">
                <a:solidFill>
                  <a:schemeClr val="bg1"/>
                </a:solidFill>
              </a:rPr>
              <a:t>take a resource </a:t>
            </a:r>
            <a:r>
              <a:rPr lang="en-US" dirty="0" smtClean="0">
                <a:solidFill>
                  <a:schemeClr val="bg1"/>
                </a:solidFill>
              </a:rPr>
              <a:t>back from a process that has it.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Circular </a:t>
            </a:r>
            <a:r>
              <a:rPr lang="en-US" dirty="0" smtClean="0">
                <a:solidFill>
                  <a:schemeClr val="bg1"/>
                </a:solidFill>
              </a:rPr>
              <a:t>Wait: A process is waiting 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	for </a:t>
            </a:r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en-US" dirty="0" smtClean="0">
                <a:solidFill>
                  <a:schemeClr val="bg1"/>
                </a:solidFill>
              </a:rPr>
              <a:t>resource that </a:t>
            </a:r>
            <a:r>
              <a:rPr lang="en-US" dirty="0" smtClean="0">
                <a:solidFill>
                  <a:schemeClr val="bg1"/>
                </a:solidFill>
              </a:rPr>
              <a:t>another process has which is </a:t>
            </a:r>
            <a:r>
              <a:rPr lang="en-US" dirty="0" smtClean="0">
                <a:solidFill>
                  <a:schemeClr val="bg1"/>
                </a:solidFill>
              </a:rPr>
              <a:t>waiting for </a:t>
            </a:r>
            <a:r>
              <a:rPr lang="en-US" dirty="0" smtClean="0">
                <a:solidFill>
                  <a:schemeClr val="bg1"/>
                </a:solidFill>
              </a:rPr>
              <a:t>a resource that the 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first has.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Solution to deadlock problem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Waiter: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Waiter </a:t>
            </a:r>
            <a:r>
              <a:rPr lang="en-US" dirty="0" smtClean="0">
                <a:solidFill>
                  <a:schemeClr val="bg1"/>
                </a:solidFill>
              </a:rPr>
              <a:t>in the cafe </a:t>
            </a:r>
            <a:r>
              <a:rPr lang="en-US" dirty="0" smtClean="0">
                <a:solidFill>
                  <a:schemeClr val="bg1"/>
                </a:solidFill>
              </a:rPr>
              <a:t>who will </a:t>
            </a:r>
            <a:r>
              <a:rPr lang="en-US" dirty="0" smtClean="0">
                <a:solidFill>
                  <a:schemeClr val="bg1"/>
                </a:solidFill>
              </a:rPr>
              <a:t>give the chopsticks to the philosophers as a pair.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Get-chopsticks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Free </a:t>
            </a:r>
            <a:r>
              <a:rPr lang="en-US" dirty="0" smtClean="0">
                <a:solidFill>
                  <a:schemeClr val="bg1"/>
                </a:solidFill>
              </a:rPr>
              <a:t>Chopsticks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Runs through n cycles and </a:t>
            </a:r>
            <a:r>
              <a:rPr lang="en-US" dirty="0" smtClean="0">
                <a:solidFill>
                  <a:schemeClr val="bg1"/>
                </a:solidFill>
              </a:rPr>
              <a:t>completes </a:t>
            </a:r>
            <a:r>
              <a:rPr lang="en-US" dirty="0" smtClean="0">
                <a:solidFill>
                  <a:schemeClr val="bg1"/>
                </a:solidFill>
              </a:rPr>
              <a:t>without deadlock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en-US" sz="6600" dirty="0" smtClean="0">
                <a:solidFill>
                  <a:schemeClr val="bg1"/>
                </a:solidFill>
              </a:rPr>
              <a:t>THANK  YOU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Overview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Language Paradigm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Historical Evolution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Elements of </a:t>
            </a:r>
            <a:r>
              <a:rPr lang="en-US" dirty="0" err="1" smtClean="0">
                <a:solidFill>
                  <a:schemeClr val="bg1"/>
                </a:solidFill>
              </a:rPr>
              <a:t>Erlang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Features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Advantages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Supported applications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Advanced Program Demo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Erlang</a:t>
            </a:r>
            <a:r>
              <a:rPr lang="en-US" dirty="0" smtClean="0">
                <a:solidFill>
                  <a:schemeClr val="bg1"/>
                </a:solidFill>
              </a:rPr>
              <a:t> Language Paradigm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Functional Programming Language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Individual blocks of code can produce consistent output values for the same input values.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Predicting the output of the function or program is much easier and, therefore easier to debug and analyze 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Historical Evolution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initial version of </a:t>
            </a:r>
            <a:r>
              <a:rPr lang="en-US" dirty="0" err="1" smtClean="0">
                <a:solidFill>
                  <a:schemeClr val="bg1"/>
                </a:solidFill>
              </a:rPr>
              <a:t>Erlang</a:t>
            </a:r>
            <a:r>
              <a:rPr lang="en-US" dirty="0" smtClean="0">
                <a:solidFill>
                  <a:schemeClr val="bg1"/>
                </a:solidFill>
              </a:rPr>
              <a:t> was implemented in Prolog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Erlang</a:t>
            </a:r>
            <a:r>
              <a:rPr lang="en-US" dirty="0" smtClean="0">
                <a:solidFill>
                  <a:schemeClr val="bg1"/>
                </a:solidFill>
              </a:rPr>
              <a:t> was developed at </a:t>
            </a:r>
            <a:r>
              <a:rPr lang="en-US" dirty="0" smtClean="0">
                <a:solidFill>
                  <a:srgbClr val="FFFF00"/>
                </a:solidFill>
              </a:rPr>
              <a:t>Ericsson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first version was developed by Joe Armstrong in 1986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Proprietary language within Ericsson, but was released as open source in 1998. 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Erlang's</a:t>
            </a:r>
            <a:r>
              <a:rPr lang="en-US" dirty="0" smtClean="0">
                <a:solidFill>
                  <a:schemeClr val="bg1"/>
                </a:solidFill>
              </a:rPr>
              <a:t> runtime system has built-in support for concurrency, distribution and 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	fault tolerance. 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Elements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Constant Data Types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Numbers, Atoms, PIDs, 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Compound Data Types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Tuples</a:t>
            </a:r>
            <a:endParaRPr lang="en-US" dirty="0" smtClean="0">
              <a:solidFill>
                <a:schemeClr val="bg1"/>
              </a:solidFill>
            </a:endParaRP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{a, 12, b}, {}, {1, 2, 3}, {a, b, c, d, e},{[</a:t>
            </a:r>
            <a:r>
              <a:rPr lang="en-US" dirty="0" err="1" smtClean="0">
                <a:solidFill>
                  <a:schemeClr val="bg1"/>
                </a:solidFill>
              </a:rPr>
              <a:t>a,b,c</a:t>
            </a:r>
            <a:r>
              <a:rPr lang="en-US" dirty="0" smtClean="0">
                <a:solidFill>
                  <a:schemeClr val="bg1"/>
                </a:solidFill>
              </a:rPr>
              <a:t>],1,2,3}.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 Lists</a:t>
            </a:r>
          </a:p>
          <a:p>
            <a:pPr lvl="2"/>
            <a:r>
              <a:rPr lang="en-US" dirty="0" err="1" smtClean="0">
                <a:solidFill>
                  <a:schemeClr val="bg1"/>
                </a:solidFill>
              </a:rPr>
              <a:t>Eg</a:t>
            </a:r>
            <a:r>
              <a:rPr lang="en-US" dirty="0" smtClean="0">
                <a:solidFill>
                  <a:schemeClr val="bg1"/>
                </a:solidFill>
              </a:rPr>
              <a:t>., [], [a, b, 12], [22], [a, ’hello friend’]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Elements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Funs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Function closures </a:t>
            </a:r>
            <a:r>
              <a:rPr lang="en-US" dirty="0" err="1" smtClean="0">
                <a:solidFill>
                  <a:schemeClr val="bg1"/>
                </a:solidFill>
              </a:rPr>
              <a:t>Eg</a:t>
            </a:r>
            <a:r>
              <a:rPr lang="en-US" dirty="0" smtClean="0">
                <a:solidFill>
                  <a:schemeClr val="bg1"/>
                </a:solidFill>
              </a:rPr>
              <a:t>., fun (...) -&gt; ... end.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Reserved Keywords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After, and, </a:t>
            </a:r>
            <a:r>
              <a:rPr lang="en-US" dirty="0" err="1" smtClean="0">
                <a:solidFill>
                  <a:schemeClr val="bg1"/>
                </a:solidFill>
              </a:rPr>
              <a:t>andalso</a:t>
            </a:r>
            <a:r>
              <a:rPr lang="en-US" dirty="0" smtClean="0">
                <a:solidFill>
                  <a:schemeClr val="bg1"/>
                </a:solidFill>
              </a:rPr>
              <a:t>, band, begin, </a:t>
            </a:r>
            <a:r>
              <a:rPr lang="en-US" dirty="0" err="1" smtClean="0">
                <a:solidFill>
                  <a:schemeClr val="bg1"/>
                </a:solidFill>
              </a:rPr>
              <a:t>bnot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bor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bsl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bsr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bxor</a:t>
            </a:r>
            <a:r>
              <a:rPr lang="en-US" dirty="0" smtClean="0">
                <a:solidFill>
                  <a:schemeClr val="bg1"/>
                </a:solidFill>
              </a:rPr>
              <a:t>, case, catch, </a:t>
            </a:r>
            <a:r>
              <a:rPr lang="en-US" dirty="0" err="1" smtClean="0">
                <a:solidFill>
                  <a:schemeClr val="bg1"/>
                </a:solidFill>
              </a:rPr>
              <a:t>cond</a:t>
            </a:r>
            <a:r>
              <a:rPr lang="en-US" dirty="0" smtClean="0">
                <a:solidFill>
                  <a:schemeClr val="bg1"/>
                </a:solidFill>
              </a:rPr>
              <a:t>, div, end, fun, if, let, not, of, or, </a:t>
            </a:r>
            <a:r>
              <a:rPr lang="en-US" dirty="0" err="1" smtClean="0">
                <a:solidFill>
                  <a:schemeClr val="bg1"/>
                </a:solidFill>
              </a:rPr>
              <a:t>orelse</a:t>
            </a:r>
            <a:r>
              <a:rPr lang="en-US" dirty="0" smtClean="0">
                <a:solidFill>
                  <a:schemeClr val="bg1"/>
                </a:solidFill>
              </a:rPr>
              <a:t>, receive, </a:t>
            </a:r>
            <a:r>
              <a:rPr lang="en-US" dirty="0" err="1" smtClean="0">
                <a:solidFill>
                  <a:schemeClr val="bg1"/>
                </a:solidFill>
              </a:rPr>
              <a:t>rem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</a:p>
          <a:p>
            <a:pPr lvl="1">
              <a:buNone/>
            </a:pPr>
            <a:r>
              <a:rPr lang="en-US" dirty="0" smtClean="0">
                <a:solidFill>
                  <a:schemeClr val="bg1"/>
                </a:solidFill>
              </a:rPr>
              <a:t>	 try, when, </a:t>
            </a:r>
            <a:r>
              <a:rPr lang="en-US" dirty="0" err="1" smtClean="0">
                <a:solidFill>
                  <a:schemeClr val="bg1"/>
                </a:solidFill>
              </a:rPr>
              <a:t>xor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Features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Abstraction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You can use modules, exports of types to hide representations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Basic Control Abstractions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Uses primitive </a:t>
            </a:r>
            <a:r>
              <a:rPr lang="en-US" b="1" dirty="0" smtClean="0">
                <a:solidFill>
                  <a:srgbClr val="FFFF00"/>
                </a:solidFill>
              </a:rPr>
              <a:t>case</a:t>
            </a:r>
            <a:r>
              <a:rPr lang="en-US" dirty="0" smtClean="0">
                <a:solidFill>
                  <a:schemeClr val="bg1"/>
                </a:solidFill>
              </a:rPr>
              <a:t> and </a:t>
            </a:r>
            <a:r>
              <a:rPr lang="en-US" b="1" dirty="0" smtClean="0">
                <a:solidFill>
                  <a:srgbClr val="FFFF00"/>
                </a:solidFill>
              </a:rPr>
              <a:t>if</a:t>
            </a:r>
            <a:r>
              <a:rPr lang="en-US" dirty="0" smtClean="0">
                <a:solidFill>
                  <a:schemeClr val="bg1"/>
                </a:solidFill>
              </a:rPr>
              <a:t> for the conditional evaluation of the statements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Eg</a:t>
            </a:r>
            <a:r>
              <a:rPr lang="en-US" dirty="0" smtClean="0">
                <a:solidFill>
                  <a:schemeClr val="bg1"/>
                </a:solidFill>
              </a:rPr>
              <a:t>., </a:t>
            </a:r>
          </a:p>
          <a:p>
            <a:pPr lvl="2"/>
            <a:r>
              <a:rPr lang="en-US" sz="1900" dirty="0" smtClean="0">
                <a:solidFill>
                  <a:schemeClr val="bg1"/>
                </a:solidFill>
              </a:rPr>
              <a:t>case </a:t>
            </a:r>
            <a:r>
              <a:rPr lang="en-US" sz="1900" dirty="0" err="1" smtClean="0">
                <a:solidFill>
                  <a:schemeClr val="bg1"/>
                </a:solidFill>
              </a:rPr>
              <a:t>Expr</a:t>
            </a:r>
            <a:r>
              <a:rPr lang="en-US" sz="1900" dirty="0" smtClean="0">
                <a:solidFill>
                  <a:schemeClr val="bg1"/>
                </a:solidFill>
              </a:rPr>
              <a:t> of </a:t>
            </a:r>
          </a:p>
          <a:p>
            <a:pPr lvl="1">
              <a:buNone/>
            </a:pPr>
            <a:r>
              <a:rPr lang="en-US" sz="1700" dirty="0" smtClean="0">
                <a:solidFill>
                  <a:schemeClr val="bg1"/>
                </a:solidFill>
              </a:rPr>
              <a:t>			Pattern1 [when Guard1] -&gt; Seq1; </a:t>
            </a:r>
          </a:p>
          <a:p>
            <a:pPr lvl="1">
              <a:buNone/>
            </a:pPr>
            <a:r>
              <a:rPr lang="en-US" sz="1700" dirty="0" smtClean="0">
                <a:solidFill>
                  <a:schemeClr val="bg1"/>
                </a:solidFill>
              </a:rPr>
              <a:t>			... </a:t>
            </a:r>
          </a:p>
          <a:p>
            <a:pPr lvl="1">
              <a:buNone/>
            </a:pPr>
            <a:r>
              <a:rPr lang="en-US" sz="1700" dirty="0" smtClean="0">
                <a:solidFill>
                  <a:schemeClr val="bg1"/>
                </a:solidFill>
              </a:rPr>
              <a:t>			</a:t>
            </a:r>
            <a:r>
              <a:rPr lang="en-US" sz="1700" dirty="0" err="1" smtClean="0">
                <a:solidFill>
                  <a:schemeClr val="bg1"/>
                </a:solidFill>
              </a:rPr>
              <a:t>PatternN</a:t>
            </a:r>
            <a:r>
              <a:rPr lang="en-US" sz="1700" dirty="0" smtClean="0">
                <a:solidFill>
                  <a:schemeClr val="bg1"/>
                </a:solidFill>
              </a:rPr>
              <a:t> [when </a:t>
            </a:r>
            <a:r>
              <a:rPr lang="en-US" sz="1700" dirty="0" err="1" smtClean="0">
                <a:solidFill>
                  <a:schemeClr val="bg1"/>
                </a:solidFill>
              </a:rPr>
              <a:t>GuardN</a:t>
            </a:r>
            <a:r>
              <a:rPr lang="en-US" sz="1700" dirty="0" smtClean="0">
                <a:solidFill>
                  <a:schemeClr val="bg1"/>
                </a:solidFill>
              </a:rPr>
              <a:t>] -&gt; </a:t>
            </a:r>
            <a:r>
              <a:rPr lang="en-US" sz="1700" dirty="0" err="1" smtClean="0">
                <a:solidFill>
                  <a:schemeClr val="bg1"/>
                </a:solidFill>
              </a:rPr>
              <a:t>SeqN</a:t>
            </a:r>
            <a:r>
              <a:rPr lang="en-US" sz="1700" dirty="0" smtClean="0">
                <a:solidFill>
                  <a:schemeClr val="bg1"/>
                </a:solidFill>
              </a:rPr>
              <a:t> </a:t>
            </a:r>
          </a:p>
          <a:p>
            <a:pPr lvl="1">
              <a:buNone/>
            </a:pPr>
            <a:r>
              <a:rPr lang="en-US" sz="1700" dirty="0" smtClean="0">
                <a:solidFill>
                  <a:schemeClr val="bg1"/>
                </a:solidFill>
              </a:rPr>
              <a:t>		      End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Features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Basic Control Abstractions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Eg</a:t>
            </a:r>
            <a:r>
              <a:rPr lang="en-US" dirty="0" smtClean="0">
                <a:solidFill>
                  <a:schemeClr val="bg1"/>
                </a:solidFill>
              </a:rPr>
              <a:t>., If syntax</a:t>
            </a:r>
          </a:p>
          <a:p>
            <a:pPr>
              <a:buNone/>
            </a:pPr>
            <a:r>
              <a:rPr lang="en-US" sz="1600" dirty="0" smtClean="0"/>
              <a:t>			</a:t>
            </a:r>
            <a:r>
              <a:rPr lang="en-US" sz="1600" dirty="0" smtClean="0">
                <a:solidFill>
                  <a:schemeClr val="bg1"/>
                </a:solidFill>
              </a:rPr>
              <a:t>if 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		Guard1 -&gt;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			Sequence 1; 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		Guard 2 -&gt;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			Sequence 2;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		…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		end </a:t>
            </a:r>
          </a:p>
          <a:p>
            <a:pPr>
              <a:buNone/>
            </a:pPr>
            <a:endParaRPr lang="en-US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Advantages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Handles very large number of concurrent activities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Easily distributable over a network of computers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Fault-tolerant to both software &amp; hardware errors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Scalable with the number of machines on the network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Upgradable &amp; reconfigurable without having to stop &amp; restart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462</Words>
  <Application>Microsoft Office PowerPoint</Application>
  <PresentationFormat>On-screen Show (4:3)</PresentationFormat>
  <Paragraphs>100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ERLANG Programming Language</vt:lpstr>
      <vt:lpstr>Overview</vt:lpstr>
      <vt:lpstr>Erlang Language Paradigm</vt:lpstr>
      <vt:lpstr>Historical Evolution</vt:lpstr>
      <vt:lpstr>Elements</vt:lpstr>
      <vt:lpstr>Elements</vt:lpstr>
      <vt:lpstr>Features</vt:lpstr>
      <vt:lpstr>Features</vt:lpstr>
      <vt:lpstr>Advantages</vt:lpstr>
      <vt:lpstr>Supported Applications</vt:lpstr>
      <vt:lpstr>Advanced Program</vt:lpstr>
      <vt:lpstr>Dining Philosophers Problem</vt:lpstr>
      <vt:lpstr>Conditions for Deadlock</vt:lpstr>
      <vt:lpstr>Solution to deadlock problem</vt:lpstr>
      <vt:lpstr>Slide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ERLANG Programming Language</dc:title>
  <dc:creator>Jithendra</dc:creator>
  <cp:lastModifiedBy>Jithendra</cp:lastModifiedBy>
  <cp:revision>16</cp:revision>
  <dcterms:created xsi:type="dcterms:W3CDTF">2006-08-16T00:00:00Z</dcterms:created>
  <dcterms:modified xsi:type="dcterms:W3CDTF">2014-11-25T15:25:36Z</dcterms:modified>
</cp:coreProperties>
</file>