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0"/>
  </p:notesMasterIdLst>
  <p:handoutMasterIdLst>
    <p:handoutMasterId r:id="rId21"/>
  </p:handoutMasterIdLst>
  <p:sldIdLst>
    <p:sldId id="257" r:id="rId2"/>
    <p:sldId id="259" r:id="rId3"/>
    <p:sldId id="258" r:id="rId4"/>
    <p:sldId id="274" r:id="rId5"/>
    <p:sldId id="260" r:id="rId6"/>
    <p:sldId id="278" r:id="rId7"/>
    <p:sldId id="279" r:id="rId8"/>
    <p:sldId id="269" r:id="rId9"/>
    <p:sldId id="270" r:id="rId10"/>
    <p:sldId id="275" r:id="rId11"/>
    <p:sldId id="276" r:id="rId12"/>
    <p:sldId id="277" r:id="rId13"/>
    <p:sldId id="271" r:id="rId14"/>
    <p:sldId id="272" r:id="rId15"/>
    <p:sldId id="273" r:id="rId16"/>
    <p:sldId id="266" r:id="rId17"/>
    <p:sldId id="267" r:id="rId18"/>
    <p:sldId id="268"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4CBC376-739F-4B85-9D93-6A74D5A2CD21}" type="datetimeFigureOut">
              <a:rPr lang="en-US" smtClean="0"/>
              <a:pPr/>
              <a:t>12/6/2014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DD25CFF-7BE2-4B94-B8BA-5764F4735248}" type="slidenum">
              <a:rPr lang="en-US" smtClean="0"/>
              <a:pPr/>
              <a:t>‹#›</a:t>
            </a:fld>
            <a:endParaRPr lang="en-US"/>
          </a:p>
        </p:txBody>
      </p:sp>
    </p:spTree>
    <p:extLst>
      <p:ext uri="{BB962C8B-B14F-4D97-AF65-F5344CB8AC3E}">
        <p14:creationId xmlns:p14="http://schemas.microsoft.com/office/powerpoint/2010/main" val="3418097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9F49AED-2701-4563-8C53-40795C402EBA}" type="datetimeFigureOut">
              <a:rPr lang="en-US" smtClean="0"/>
              <a:pPr/>
              <a:t>12/6/2014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2E7E2-C79F-43C9-B2C6-59CA0DFC87FF}" type="slidenum">
              <a:rPr lang="en-US" smtClean="0"/>
              <a:pPr/>
              <a:t>‹#›</a:t>
            </a:fld>
            <a:endParaRPr lang="en-US"/>
          </a:p>
        </p:txBody>
      </p:sp>
    </p:spTree>
    <p:extLst>
      <p:ext uri="{BB962C8B-B14F-4D97-AF65-F5344CB8AC3E}">
        <p14:creationId xmlns:p14="http://schemas.microsoft.com/office/powerpoint/2010/main" val="2600296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12/6/2014 11:10 PM</a:t>
            </a:fld>
            <a:endParaRPr lang="en-US" dirty="0"/>
          </a:p>
        </p:txBody>
      </p:sp>
      <p:sp>
        <p:nvSpPr>
          <p:cNvPr id="6" name="Footer Placeholder 5"/>
          <p:cNvSpPr>
            <a:spLocks noGrp="1"/>
          </p:cNvSpPr>
          <p:nvPr>
            <p:ph type="ftr" sz="quarter" idx="12"/>
          </p:nvPr>
        </p:nvSpPr>
        <p:spPr>
          <a:xfrm>
            <a:off x="0" y="6513910"/>
            <a:ext cx="8229600" cy="3429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8229599" y="6513910"/>
            <a:ext cx="912284" cy="3429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1607410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baseline="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4" descr="UNCC_Logo_whiteTPBG"/>
          <p:cNvPicPr>
            <a:picLocks noChangeAspect="1" noChangeArrowheads="1"/>
          </p:cNvPicPr>
          <p:nvPr userDrawn="1"/>
        </p:nvPicPr>
        <p:blipFill>
          <a:blip r:embed="rId3"/>
          <a:srcRect/>
          <a:stretch>
            <a:fillRect/>
          </a:stretch>
        </p:blipFill>
        <p:spPr bwMode="auto">
          <a:xfrm>
            <a:off x="7467600" y="6019800"/>
            <a:ext cx="1567024" cy="676268"/>
          </a:xfrm>
          <a:prstGeom prst="rect">
            <a:avLst/>
          </a:prstGeom>
          <a:noFill/>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5" name="Picture 4" descr="Swirl.png"/>
          <p:cNvPicPr>
            <a:picLocks noChangeAspect="1"/>
          </p:cNvPicPr>
          <p:nvPr userDrawn="1"/>
        </p:nvPicPr>
        <p:blipFill>
          <a:blip r:embed="rId3"/>
          <a:stretch>
            <a:fillRect/>
          </a:stretch>
        </p:blipFill>
        <p:spPr>
          <a:xfrm>
            <a:off x="0" y="1295400"/>
            <a:ext cx="9144000" cy="3202682"/>
          </a:xfrm>
          <a:prstGeom prst="rect">
            <a:avLst/>
          </a:prstGeom>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pic>
        <p:nvPicPr>
          <p:cNvPr id="6" name="Picture 4" descr="UNCC_Logo_whiteTPBG"/>
          <p:cNvPicPr>
            <a:picLocks noChangeAspect="1" noChangeArrowheads="1"/>
          </p:cNvPicPr>
          <p:nvPr userDrawn="1"/>
        </p:nvPicPr>
        <p:blipFill>
          <a:blip r:embed="rId4"/>
          <a:srcRect/>
          <a:stretch>
            <a:fillRect/>
          </a:stretch>
        </p:blipFill>
        <p:spPr bwMode="auto">
          <a:xfrm>
            <a:off x="7467600" y="6019800"/>
            <a:ext cx="1567024" cy="676268"/>
          </a:xfrm>
          <a:prstGeom prst="rect">
            <a:avLst/>
          </a:prstGeom>
          <a:noFill/>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4" descr="UNCC_Logo_whiteTPBG"/>
          <p:cNvPicPr>
            <a:picLocks noChangeAspect="1" noChangeArrowheads="1"/>
          </p:cNvPicPr>
          <p:nvPr userDrawn="1"/>
        </p:nvPicPr>
        <p:blipFill>
          <a:blip r:embed="rId2"/>
          <a:srcRect/>
          <a:stretch>
            <a:fillRect/>
          </a:stretch>
        </p:blipFill>
        <p:spPr bwMode="auto">
          <a:xfrm>
            <a:off x="7467600" y="6019800"/>
            <a:ext cx="1567024" cy="676268"/>
          </a:xfrm>
          <a:prstGeom prst="rect">
            <a:avLst/>
          </a:prstGeom>
          <a:noFill/>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4" descr="UNCC_Logo_whiteTPBG"/>
          <p:cNvPicPr>
            <a:picLocks noChangeAspect="1" noChangeArrowheads="1"/>
          </p:cNvPicPr>
          <p:nvPr userDrawn="1"/>
        </p:nvPicPr>
        <p:blipFill>
          <a:blip r:embed="rId2"/>
          <a:srcRect/>
          <a:stretch>
            <a:fillRect/>
          </a:stretch>
        </p:blipFill>
        <p:spPr bwMode="auto">
          <a:xfrm>
            <a:off x="7467600" y="6019800"/>
            <a:ext cx="1567024" cy="676268"/>
          </a:xfrm>
          <a:prstGeom prst="rect">
            <a:avLst/>
          </a:prstGeom>
          <a:noFill/>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UNCC_Logo_whiteTPBG"/>
          <p:cNvPicPr>
            <a:picLocks noChangeAspect="1" noChangeArrowheads="1"/>
          </p:cNvPicPr>
          <p:nvPr userDrawn="1"/>
        </p:nvPicPr>
        <p:blipFill>
          <a:blip r:embed="rId2"/>
          <a:srcRect/>
          <a:stretch>
            <a:fillRect/>
          </a:stretch>
        </p:blipFill>
        <p:spPr bwMode="auto">
          <a:xfrm>
            <a:off x="7467600" y="6019800"/>
            <a:ext cx="1567024" cy="676268"/>
          </a:xfrm>
          <a:prstGeom prst="rect">
            <a:avLst/>
          </a:prstGeom>
          <a:noFill/>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4" descr="UNCC_Logo_whiteTPBG"/>
          <p:cNvPicPr>
            <a:picLocks noChangeAspect="1" noChangeArrowheads="1"/>
          </p:cNvPicPr>
          <p:nvPr userDrawn="1"/>
        </p:nvPicPr>
        <p:blipFill>
          <a:blip r:embed="rId2"/>
          <a:srcRect/>
          <a:stretch>
            <a:fillRect/>
          </a:stretch>
        </p:blipFill>
        <p:spPr bwMode="auto">
          <a:xfrm>
            <a:off x="7467600" y="6019800"/>
            <a:ext cx="1567024" cy="676268"/>
          </a:xfrm>
          <a:prstGeom prst="rect">
            <a:avLst/>
          </a:prstGeom>
          <a:noFill/>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UNCC_Logo_whiteTPBG"/>
          <p:cNvPicPr>
            <a:picLocks noChangeAspect="1" noChangeArrowheads="1"/>
          </p:cNvPicPr>
          <p:nvPr userDrawn="1"/>
        </p:nvPicPr>
        <p:blipFill>
          <a:blip r:embed="rId2"/>
          <a:srcRect/>
          <a:stretch>
            <a:fillRect/>
          </a:stretch>
        </p:blipFill>
        <p:spPr bwMode="auto">
          <a:xfrm>
            <a:off x="7467600" y="6019800"/>
            <a:ext cx="1567024" cy="676268"/>
          </a:xfrm>
          <a:prstGeom prst="rect">
            <a:avLst/>
          </a:prstGeom>
          <a:noFill/>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9" r:id="rId6"/>
    <p:sldLayoutId id="2147483670" r:id="rId7"/>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0"/>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1"/>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1"/>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1"/>
            <a:ext cx="7681913" cy="838200"/>
          </a:xfrm>
        </p:spPr>
        <p:txBody>
          <a:bodyPr/>
          <a:lstStyle/>
          <a:p>
            <a:r>
              <a:rPr lang="en-US" dirty="0" smtClean="0"/>
              <a:t>		</a:t>
            </a:r>
            <a:r>
              <a:rPr lang="en-US" sz="6000" dirty="0" smtClean="0"/>
              <a:t>UNCC Alumni</a:t>
            </a:r>
            <a:endParaRPr lang="en-US" dirty="0"/>
          </a:p>
        </p:txBody>
      </p:sp>
      <p:sp>
        <p:nvSpPr>
          <p:cNvPr id="3" name="Subtitle 2"/>
          <p:cNvSpPr>
            <a:spLocks noGrp="1"/>
          </p:cNvSpPr>
          <p:nvPr>
            <p:ph type="subTitle" idx="1"/>
          </p:nvPr>
        </p:nvSpPr>
        <p:spPr>
          <a:xfrm>
            <a:off x="457200" y="2743200"/>
            <a:ext cx="7681913" cy="2286000"/>
          </a:xfrm>
        </p:spPr>
        <p:txBody>
          <a:bodyPr>
            <a:noAutofit/>
          </a:bodyPr>
          <a:lstStyle/>
          <a:p>
            <a:pPr algn="ctr"/>
            <a:r>
              <a:rPr lang="en-US" sz="36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       Group-4 Team </a:t>
            </a:r>
            <a:r>
              <a:rPr 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Connect</a:t>
            </a:r>
          </a:p>
          <a:p>
            <a:r>
              <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
            </a:r>
            <a:br>
              <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br>
            <a:r>
              <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Naga </a:t>
            </a:r>
            <a:r>
              <a:rPr lang="en-US" sz="2800" spc="-150" dirty="0" err="1">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Bijesh</a:t>
            </a:r>
            <a:r>
              <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t>
            </a:r>
            <a:r>
              <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t>
            </a:r>
            <a:r>
              <a:rPr lang="en-US" sz="2800" spc="-150" dirty="0" err="1"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Praharsha</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Trinadh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Rohan	</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endParaRPr>
          </a:p>
          <a:p>
            <a:r>
              <a:rPr lang="en-US" sz="2800" spc="-150" dirty="0" err="1"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Teja</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							</a:t>
            </a:r>
            <a:r>
              <a:rPr lang="en-US" sz="2800" spc="-150" dirty="0" err="1"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Kashyap</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 </a:t>
            </a:r>
            <a:r>
              <a:rPr lang="en-US" sz="2800" spc="-150" dirty="0" err="1"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Praneeth</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 </a:t>
            </a:r>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	  </a:t>
            </a:r>
          </a:p>
          <a:p>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			</a:t>
            </a:r>
          </a:p>
          <a:p>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			</a:t>
            </a:r>
          </a:p>
          <a:p>
            <a:r>
              <a:rPr lang="en-US" sz="28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rPr>
              <a:t>			</a:t>
            </a:r>
            <a:endParaRPr lang="en-US" sz="28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cs typeface="Arial"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Alumni</a:t>
            </a:r>
            <a:endParaRPr lang="en-US" dirty="0"/>
          </a:p>
        </p:txBody>
      </p:sp>
      <p:pic>
        <p:nvPicPr>
          <p:cNvPr id="3" name="Picture 2"/>
          <p:cNvPicPr>
            <a:picLocks noChangeAspect="1"/>
          </p:cNvPicPr>
          <p:nvPr/>
        </p:nvPicPr>
        <p:blipFill>
          <a:blip r:embed="rId2"/>
          <a:stretch>
            <a:fillRect/>
          </a:stretch>
        </p:blipFill>
        <p:spPr>
          <a:xfrm>
            <a:off x="127000" y="1066800"/>
            <a:ext cx="8890000" cy="4114800"/>
          </a:xfrm>
          <a:prstGeom prst="rect">
            <a:avLst/>
          </a:prstGeom>
        </p:spPr>
      </p:pic>
      <p:sp>
        <p:nvSpPr>
          <p:cNvPr id="4" name="TextBox 3"/>
          <p:cNvSpPr txBox="1"/>
          <p:nvPr/>
        </p:nvSpPr>
        <p:spPr>
          <a:xfrm>
            <a:off x="381000" y="4953000"/>
            <a:ext cx="7315200" cy="3231654"/>
          </a:xfrm>
          <a:prstGeom prst="rect">
            <a:avLst/>
          </a:prstGeom>
          <a:noFill/>
        </p:spPr>
        <p:txBody>
          <a:bodyPr wrap="square" rtlCol="0">
            <a:spAutoFit/>
          </a:bodyPr>
          <a:lstStyle/>
          <a:p>
            <a:pPr marL="285750" indent="-285750">
              <a:buFont typeface="Arial"/>
              <a:buChar char="•"/>
            </a:pPr>
            <a:endParaRPr lang="en-US" sz="2400" dirty="0" smtClean="0"/>
          </a:p>
          <a:p>
            <a:pPr marL="285750" indent="-285750">
              <a:buFont typeface="Arial"/>
              <a:buChar char="•"/>
            </a:pPr>
            <a:r>
              <a:rPr lang="en-US" sz="2400" dirty="0" smtClean="0"/>
              <a:t>Person can search based on </a:t>
            </a:r>
            <a:r>
              <a:rPr lang="en-US" sz="2400" dirty="0" err="1" smtClean="0"/>
              <a:t>firstname</a:t>
            </a:r>
            <a:r>
              <a:rPr lang="en-US" sz="2400" dirty="0" smtClean="0"/>
              <a:t>, </a:t>
            </a:r>
            <a:r>
              <a:rPr lang="en-US" sz="2400" dirty="0" err="1" smtClean="0"/>
              <a:t>lastname</a:t>
            </a:r>
            <a:r>
              <a:rPr lang="en-US" sz="2400" dirty="0" smtClean="0"/>
              <a:t> and geography</a:t>
            </a:r>
          </a:p>
          <a:p>
            <a:pPr marL="285750" indent="-285750">
              <a:buFont typeface="Arial"/>
              <a:buChar char="•"/>
            </a:pPr>
            <a:r>
              <a:rPr lang="en-US" sz="2400" dirty="0" smtClean="0"/>
              <a:t>Login is necessary to search the Alumni</a:t>
            </a:r>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51066616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Alumni Profile</a:t>
            </a:r>
            <a:endParaRPr lang="en-US" dirty="0"/>
          </a:p>
        </p:txBody>
      </p:sp>
      <p:pic>
        <p:nvPicPr>
          <p:cNvPr id="3" name="Picture 2"/>
          <p:cNvPicPr>
            <a:picLocks noChangeAspect="1"/>
          </p:cNvPicPr>
          <p:nvPr/>
        </p:nvPicPr>
        <p:blipFill>
          <a:blip r:embed="rId2"/>
          <a:stretch>
            <a:fillRect/>
          </a:stretch>
        </p:blipFill>
        <p:spPr>
          <a:xfrm>
            <a:off x="126417" y="1447800"/>
            <a:ext cx="8891166" cy="4988284"/>
          </a:xfrm>
          <a:prstGeom prst="rect">
            <a:avLst/>
          </a:prstGeom>
        </p:spPr>
      </p:pic>
    </p:spTree>
    <p:extLst>
      <p:ext uri="{BB962C8B-B14F-4D97-AF65-F5344CB8AC3E}">
        <p14:creationId xmlns:p14="http://schemas.microsoft.com/office/powerpoint/2010/main" val="167337238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Invites</a:t>
            </a:r>
            <a:endParaRPr lang="en-US" dirty="0"/>
          </a:p>
        </p:txBody>
      </p:sp>
      <p:sp>
        <p:nvSpPr>
          <p:cNvPr id="4" name="TextBox 3"/>
          <p:cNvSpPr txBox="1"/>
          <p:nvPr/>
        </p:nvSpPr>
        <p:spPr>
          <a:xfrm>
            <a:off x="167362" y="5486400"/>
            <a:ext cx="8153400" cy="1569660"/>
          </a:xfrm>
          <a:prstGeom prst="rect">
            <a:avLst/>
          </a:prstGeom>
          <a:noFill/>
        </p:spPr>
        <p:txBody>
          <a:bodyPr wrap="square" rtlCol="0">
            <a:spAutoFit/>
          </a:bodyPr>
          <a:lstStyle/>
          <a:p>
            <a:pPr marL="285750" indent="-285750">
              <a:buFont typeface="Arial"/>
              <a:buChar char="•"/>
            </a:pPr>
            <a:r>
              <a:rPr lang="en-US" sz="2400" dirty="0" smtClean="0"/>
              <a:t>Alumni can send connection invite to other alumni (similar to </a:t>
            </a:r>
            <a:r>
              <a:rPr lang="en-US" sz="2400" dirty="0" err="1" smtClean="0"/>
              <a:t>linkedin</a:t>
            </a:r>
            <a:r>
              <a:rPr lang="en-US" sz="2400" dirty="0" smtClean="0"/>
              <a:t> Connections)</a:t>
            </a:r>
          </a:p>
          <a:p>
            <a:endParaRPr lang="en-US" sz="2400" dirty="0"/>
          </a:p>
          <a:p>
            <a:endParaRPr lang="en-US" sz="2400" dirty="0"/>
          </a:p>
        </p:txBody>
      </p:sp>
      <p:pic>
        <p:nvPicPr>
          <p:cNvPr id="5" name="Picture 4"/>
          <p:cNvPicPr/>
          <p:nvPr/>
        </p:nvPicPr>
        <p:blipFill>
          <a:blip r:embed="rId2"/>
          <a:stretch>
            <a:fillRect/>
          </a:stretch>
        </p:blipFill>
        <p:spPr>
          <a:xfrm>
            <a:off x="381000" y="1143000"/>
            <a:ext cx="8229600" cy="4343399"/>
          </a:xfrm>
          <a:prstGeom prst="rect">
            <a:avLst/>
          </a:prstGeom>
        </p:spPr>
      </p:pic>
    </p:spTree>
    <p:extLst>
      <p:ext uri="{BB962C8B-B14F-4D97-AF65-F5344CB8AC3E}">
        <p14:creationId xmlns:p14="http://schemas.microsoft.com/office/powerpoint/2010/main" val="246290487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Gallery</a:t>
            </a:r>
            <a:endParaRPr lang="en-US" dirty="0"/>
          </a:p>
        </p:txBody>
      </p:sp>
      <p:pic>
        <p:nvPicPr>
          <p:cNvPr id="4" name="Picture 3"/>
          <p:cNvPicPr>
            <a:picLocks noChangeAspect="1"/>
          </p:cNvPicPr>
          <p:nvPr/>
        </p:nvPicPr>
        <p:blipFill>
          <a:blip r:embed="rId2"/>
          <a:stretch>
            <a:fillRect/>
          </a:stretch>
        </p:blipFill>
        <p:spPr>
          <a:xfrm>
            <a:off x="142397" y="917731"/>
            <a:ext cx="8859206" cy="4263869"/>
          </a:xfrm>
          <a:prstGeom prst="rect">
            <a:avLst/>
          </a:prstGeom>
        </p:spPr>
      </p:pic>
      <p:sp>
        <p:nvSpPr>
          <p:cNvPr id="5" name="TextBox 4"/>
          <p:cNvSpPr txBox="1"/>
          <p:nvPr/>
        </p:nvSpPr>
        <p:spPr>
          <a:xfrm>
            <a:off x="359391" y="5410200"/>
            <a:ext cx="8001000" cy="1938992"/>
          </a:xfrm>
          <a:prstGeom prst="rect">
            <a:avLst/>
          </a:prstGeom>
          <a:noFill/>
        </p:spPr>
        <p:txBody>
          <a:bodyPr wrap="square" rtlCol="0">
            <a:spAutoFit/>
          </a:bodyPr>
          <a:lstStyle/>
          <a:p>
            <a:pPr marL="285750" indent="-285750">
              <a:buFont typeface="Arial"/>
              <a:buChar char="•"/>
            </a:pPr>
            <a:r>
              <a:rPr lang="en-US" sz="2400" dirty="0" smtClean="0"/>
              <a:t>Alumni can upload the photo to gallery</a:t>
            </a:r>
          </a:p>
          <a:p>
            <a:pPr marL="285750" indent="-285750">
              <a:buFont typeface="Arial"/>
              <a:buChar char="•"/>
            </a:pPr>
            <a:r>
              <a:rPr lang="en-US" sz="2400" dirty="0" smtClean="0"/>
              <a:t>Connections of alumni can view this gallery</a:t>
            </a:r>
          </a:p>
          <a:p>
            <a:pPr marL="285750" indent="-285750">
              <a:buFont typeface="Arial"/>
              <a:buChar char="•"/>
            </a:pPr>
            <a:r>
              <a:rPr lang="en-US" sz="2400" dirty="0" smtClean="0"/>
              <a:t>Comments can be added/deleted to the photos uploaded</a:t>
            </a:r>
          </a:p>
          <a:p>
            <a:endParaRPr lang="en-US" sz="2400" dirty="0"/>
          </a:p>
          <a:p>
            <a:endParaRPr lang="en-US" sz="2400" dirty="0"/>
          </a:p>
        </p:txBody>
      </p:sp>
    </p:spTree>
    <p:extLst>
      <p:ext uri="{BB962C8B-B14F-4D97-AF65-F5344CB8AC3E}">
        <p14:creationId xmlns:p14="http://schemas.microsoft.com/office/powerpoint/2010/main" val="284245341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Images</a:t>
            </a:r>
            <a:endParaRPr lang="en-US" dirty="0"/>
          </a:p>
        </p:txBody>
      </p:sp>
      <p:pic>
        <p:nvPicPr>
          <p:cNvPr id="4" name="Picture 3"/>
          <p:cNvPicPr>
            <a:picLocks noChangeAspect="1"/>
          </p:cNvPicPr>
          <p:nvPr/>
        </p:nvPicPr>
        <p:blipFill>
          <a:blip r:embed="rId2"/>
          <a:stretch>
            <a:fillRect/>
          </a:stretch>
        </p:blipFill>
        <p:spPr>
          <a:xfrm>
            <a:off x="190500" y="1447800"/>
            <a:ext cx="8763000" cy="5105400"/>
          </a:xfrm>
          <a:prstGeom prst="rect">
            <a:avLst/>
          </a:prstGeom>
        </p:spPr>
      </p:pic>
    </p:spTree>
    <p:extLst>
      <p:ext uri="{BB962C8B-B14F-4D97-AF65-F5344CB8AC3E}">
        <p14:creationId xmlns:p14="http://schemas.microsoft.com/office/powerpoint/2010/main" val="270406954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Donations</a:t>
            </a:r>
            <a:endParaRPr lang="en-US" dirty="0"/>
          </a:p>
        </p:txBody>
      </p:sp>
      <p:pic>
        <p:nvPicPr>
          <p:cNvPr id="3" name="Picture 2"/>
          <p:cNvPicPr>
            <a:picLocks noChangeAspect="1"/>
          </p:cNvPicPr>
          <p:nvPr/>
        </p:nvPicPr>
        <p:blipFill>
          <a:blip r:embed="rId2"/>
          <a:stretch>
            <a:fillRect/>
          </a:stretch>
        </p:blipFill>
        <p:spPr>
          <a:xfrm>
            <a:off x="190500" y="1143000"/>
            <a:ext cx="8763000" cy="4571999"/>
          </a:xfrm>
          <a:prstGeom prst="rect">
            <a:avLst/>
          </a:prstGeom>
        </p:spPr>
      </p:pic>
      <p:sp>
        <p:nvSpPr>
          <p:cNvPr id="4" name="TextBox 3"/>
          <p:cNvSpPr txBox="1"/>
          <p:nvPr/>
        </p:nvSpPr>
        <p:spPr>
          <a:xfrm>
            <a:off x="206422" y="5715000"/>
            <a:ext cx="8153400" cy="1938992"/>
          </a:xfrm>
          <a:prstGeom prst="rect">
            <a:avLst/>
          </a:prstGeom>
          <a:noFill/>
        </p:spPr>
        <p:txBody>
          <a:bodyPr wrap="square" rtlCol="0">
            <a:spAutoFit/>
          </a:bodyPr>
          <a:lstStyle/>
          <a:p>
            <a:pPr marL="285750" indent="-285750">
              <a:buFont typeface="Arial"/>
              <a:buChar char="•"/>
            </a:pPr>
            <a:r>
              <a:rPr lang="en-US" sz="2400" dirty="0" smtClean="0"/>
              <a:t>Alumni can view the current and future events</a:t>
            </a:r>
          </a:p>
          <a:p>
            <a:pPr marL="285750" indent="-285750">
              <a:buFont typeface="Arial"/>
              <a:buChar char="•"/>
            </a:pPr>
            <a:r>
              <a:rPr lang="en-US" sz="2400" dirty="0" smtClean="0"/>
              <a:t>Alumni can donate to any of these events </a:t>
            </a:r>
          </a:p>
          <a:p>
            <a:endParaRPr lang="en-US" sz="2400" dirty="0" smtClean="0"/>
          </a:p>
          <a:p>
            <a:pPr marL="285750" indent="-285750">
              <a:buFont typeface="Arial"/>
              <a:buChar char="•"/>
            </a:pPr>
            <a:endParaRPr lang="en-US" sz="2400" dirty="0"/>
          </a:p>
          <a:p>
            <a:endParaRPr lang="en-US" sz="2400" dirty="0" smtClean="0"/>
          </a:p>
        </p:txBody>
      </p:sp>
    </p:spTree>
    <p:extLst>
      <p:ext uri="{BB962C8B-B14F-4D97-AF65-F5344CB8AC3E}">
        <p14:creationId xmlns:p14="http://schemas.microsoft.com/office/powerpoint/2010/main" val="364459479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7043208" cy="569395"/>
          </a:xfrm>
        </p:spPr>
        <p:txBody>
          <a:bodyPr/>
          <a:lstStyle/>
          <a:p>
            <a:r>
              <a:rPr lang="en-US" sz="3200" dirty="0" smtClean="0"/>
              <a:t>Database Performance…</a:t>
            </a:r>
            <a:endParaRPr lang="en-US" sz="3200" dirty="0"/>
          </a:p>
        </p:txBody>
      </p:sp>
      <p:sp>
        <p:nvSpPr>
          <p:cNvPr id="6" name="TextBox 5"/>
          <p:cNvSpPr txBox="1"/>
          <p:nvPr/>
        </p:nvSpPr>
        <p:spPr>
          <a:xfrm>
            <a:off x="152400" y="990600"/>
            <a:ext cx="8153400" cy="5170646"/>
          </a:xfrm>
          <a:prstGeom prst="rect">
            <a:avLst/>
          </a:prstGeom>
          <a:noFill/>
        </p:spPr>
        <p:txBody>
          <a:bodyPr wrap="square" rtlCol="0">
            <a:spAutoFit/>
          </a:bodyPr>
          <a:lstStyle/>
          <a:p>
            <a:pPr marL="285750" indent="-285750">
              <a:buFont typeface="Arial"/>
              <a:buChar char="•"/>
            </a:pPr>
            <a:r>
              <a:rPr lang="en-US" sz="2400" dirty="0" smtClean="0"/>
              <a:t>Indexes and Views are created to improve the database performance</a:t>
            </a:r>
          </a:p>
          <a:p>
            <a:pPr marL="285750" indent="-285750">
              <a:buFont typeface="Arial"/>
              <a:buChar char="•"/>
            </a:pPr>
            <a:r>
              <a:rPr lang="en-US" sz="2400" dirty="0" smtClean="0"/>
              <a:t>Views are created on </a:t>
            </a:r>
            <a:r>
              <a:rPr lang="en-US" sz="2400" dirty="0"/>
              <a:t>S</a:t>
            </a:r>
            <a:r>
              <a:rPr lang="en-US" sz="2400" dirty="0" smtClean="0"/>
              <a:t>earch Alumni </a:t>
            </a:r>
          </a:p>
          <a:p>
            <a:r>
              <a:rPr lang="en-US" sz="2400" dirty="0"/>
              <a:t> </a:t>
            </a:r>
            <a:r>
              <a:rPr lang="en-US" sz="2400" dirty="0" smtClean="0"/>
              <a:t>     view query:</a:t>
            </a:r>
          </a:p>
          <a:p>
            <a:pPr lvl="2"/>
            <a:r>
              <a:rPr lang="en-US" dirty="0">
                <a:latin typeface="Courier"/>
                <a:cs typeface="Courier"/>
              </a:rPr>
              <a:t>create view </a:t>
            </a:r>
            <a:r>
              <a:rPr lang="en-US" dirty="0" err="1">
                <a:latin typeface="Courier"/>
                <a:cs typeface="Courier"/>
              </a:rPr>
              <a:t>search_dept_view</a:t>
            </a:r>
            <a:r>
              <a:rPr lang="en-US" dirty="0">
                <a:latin typeface="Courier"/>
                <a:cs typeface="Courier"/>
              </a:rPr>
              <a:t> as </a:t>
            </a:r>
          </a:p>
          <a:p>
            <a:pPr lvl="2"/>
            <a:r>
              <a:rPr lang="en-US" dirty="0">
                <a:latin typeface="Courier"/>
                <a:cs typeface="Courier"/>
              </a:rPr>
              <a:t>select </a:t>
            </a:r>
            <a:endParaRPr lang="en-US" dirty="0" smtClean="0">
              <a:latin typeface="Courier"/>
              <a:cs typeface="Courier"/>
            </a:endParaRPr>
          </a:p>
          <a:p>
            <a:pPr lvl="2"/>
            <a:r>
              <a:rPr lang="en-US" dirty="0" err="1" smtClean="0">
                <a:latin typeface="Courier"/>
                <a:cs typeface="Courier"/>
              </a:rPr>
              <a:t>p.firstname</a:t>
            </a:r>
            <a:r>
              <a:rPr lang="en-US" dirty="0">
                <a:latin typeface="Courier"/>
                <a:cs typeface="Courier"/>
              </a:rPr>
              <a:t>, </a:t>
            </a:r>
            <a:r>
              <a:rPr lang="en-US" dirty="0" err="1">
                <a:latin typeface="Courier"/>
                <a:cs typeface="Courier"/>
              </a:rPr>
              <a:t>p.lastname</a:t>
            </a:r>
            <a:r>
              <a:rPr lang="en-US" dirty="0">
                <a:latin typeface="Courier"/>
                <a:cs typeface="Courier"/>
              </a:rPr>
              <a:t>, </a:t>
            </a:r>
            <a:r>
              <a:rPr lang="en-US" dirty="0" err="1">
                <a:latin typeface="Courier"/>
                <a:cs typeface="Courier"/>
              </a:rPr>
              <a:t>p.city</a:t>
            </a:r>
            <a:r>
              <a:rPr lang="en-US" dirty="0">
                <a:latin typeface="Courier"/>
                <a:cs typeface="Courier"/>
              </a:rPr>
              <a:t>, </a:t>
            </a:r>
            <a:r>
              <a:rPr lang="en-US" dirty="0" err="1">
                <a:latin typeface="Courier"/>
                <a:cs typeface="Courier"/>
              </a:rPr>
              <a:t>p.state</a:t>
            </a:r>
            <a:r>
              <a:rPr lang="en-US" dirty="0">
                <a:latin typeface="Courier"/>
                <a:cs typeface="Courier"/>
              </a:rPr>
              <a:t>, </a:t>
            </a:r>
            <a:r>
              <a:rPr lang="en-US" dirty="0" err="1">
                <a:latin typeface="Courier"/>
                <a:cs typeface="Courier"/>
              </a:rPr>
              <a:t>fa.department</a:t>
            </a:r>
            <a:r>
              <a:rPr lang="en-US" dirty="0">
                <a:latin typeface="Courier"/>
                <a:cs typeface="Courier"/>
              </a:rPr>
              <a:t>, </a:t>
            </a:r>
            <a:r>
              <a:rPr lang="en-US" dirty="0" err="1">
                <a:latin typeface="Courier"/>
                <a:cs typeface="Courier"/>
              </a:rPr>
              <a:t>p.person_id</a:t>
            </a:r>
            <a:r>
              <a:rPr lang="en-US" dirty="0">
                <a:latin typeface="Courier"/>
                <a:cs typeface="Courier"/>
              </a:rPr>
              <a:t> </a:t>
            </a:r>
          </a:p>
          <a:p>
            <a:pPr lvl="2"/>
            <a:r>
              <a:rPr lang="en-US" dirty="0">
                <a:latin typeface="Courier"/>
                <a:cs typeface="Courier"/>
              </a:rPr>
              <a:t>from </a:t>
            </a:r>
            <a:endParaRPr lang="en-US" dirty="0" smtClean="0">
              <a:latin typeface="Courier"/>
              <a:cs typeface="Courier"/>
            </a:endParaRPr>
          </a:p>
          <a:p>
            <a:pPr lvl="2"/>
            <a:r>
              <a:rPr lang="en-US" dirty="0" smtClean="0">
                <a:latin typeface="Courier"/>
                <a:cs typeface="Courier"/>
              </a:rPr>
              <a:t>person </a:t>
            </a:r>
            <a:r>
              <a:rPr lang="en-US" dirty="0">
                <a:latin typeface="Courier"/>
                <a:cs typeface="Courier"/>
              </a:rPr>
              <a:t>p , </a:t>
            </a:r>
            <a:r>
              <a:rPr lang="en-US" dirty="0" err="1">
                <a:latin typeface="Courier"/>
                <a:cs typeface="Courier"/>
              </a:rPr>
              <a:t>faculty_alumni</a:t>
            </a:r>
            <a:r>
              <a:rPr lang="en-US" dirty="0">
                <a:latin typeface="Courier"/>
                <a:cs typeface="Courier"/>
              </a:rPr>
              <a:t> </a:t>
            </a:r>
            <a:r>
              <a:rPr lang="en-US" dirty="0" err="1">
                <a:latin typeface="Courier"/>
                <a:cs typeface="Courier"/>
              </a:rPr>
              <a:t>fa</a:t>
            </a:r>
            <a:r>
              <a:rPr lang="en-US" dirty="0">
                <a:latin typeface="Courier"/>
                <a:cs typeface="Courier"/>
              </a:rPr>
              <a:t>, </a:t>
            </a:r>
            <a:r>
              <a:rPr lang="en-US" dirty="0" err="1">
                <a:latin typeface="Courier"/>
                <a:cs typeface="Courier"/>
              </a:rPr>
              <a:t>student_alumni</a:t>
            </a:r>
            <a:r>
              <a:rPr lang="en-US" dirty="0">
                <a:latin typeface="Courier"/>
                <a:cs typeface="Courier"/>
              </a:rPr>
              <a:t> </a:t>
            </a:r>
            <a:r>
              <a:rPr lang="en-US" dirty="0" err="1">
                <a:latin typeface="Courier"/>
                <a:cs typeface="Courier"/>
              </a:rPr>
              <a:t>sa</a:t>
            </a:r>
            <a:r>
              <a:rPr lang="en-US" dirty="0">
                <a:latin typeface="Courier"/>
                <a:cs typeface="Courier"/>
              </a:rPr>
              <a:t>  </a:t>
            </a:r>
          </a:p>
          <a:p>
            <a:pPr lvl="2"/>
            <a:r>
              <a:rPr lang="en-US" dirty="0">
                <a:latin typeface="Courier"/>
                <a:cs typeface="Courier"/>
              </a:rPr>
              <a:t>where  </a:t>
            </a:r>
            <a:endParaRPr lang="en-US" dirty="0" smtClean="0">
              <a:latin typeface="Courier"/>
              <a:cs typeface="Courier"/>
            </a:endParaRPr>
          </a:p>
          <a:p>
            <a:pPr lvl="2"/>
            <a:r>
              <a:rPr lang="en-US" dirty="0" err="1" smtClean="0">
                <a:latin typeface="Courier"/>
                <a:cs typeface="Courier"/>
              </a:rPr>
              <a:t>p.type</a:t>
            </a:r>
            <a:r>
              <a:rPr lang="en-US" dirty="0" smtClean="0">
                <a:latin typeface="Courier"/>
                <a:cs typeface="Courier"/>
              </a:rPr>
              <a:t> </a:t>
            </a:r>
            <a:r>
              <a:rPr lang="en-US" dirty="0">
                <a:latin typeface="Courier"/>
                <a:cs typeface="Courier"/>
              </a:rPr>
              <a:t>= '</a:t>
            </a:r>
            <a:r>
              <a:rPr lang="en-US" dirty="0" smtClean="0">
                <a:latin typeface="Courier"/>
                <a:cs typeface="Courier"/>
              </a:rPr>
              <a:t>alumni</a:t>
            </a:r>
            <a:r>
              <a:rPr lang="en-US" dirty="0">
                <a:latin typeface="Courier"/>
                <a:cs typeface="Courier"/>
              </a:rPr>
              <a:t>'</a:t>
            </a:r>
            <a:r>
              <a:rPr lang="en-US" dirty="0" smtClean="0">
                <a:latin typeface="Courier"/>
                <a:cs typeface="Courier"/>
              </a:rPr>
              <a:t> and </a:t>
            </a:r>
            <a:r>
              <a:rPr lang="en-US" dirty="0" err="1">
                <a:latin typeface="Courier"/>
                <a:cs typeface="Courier"/>
              </a:rPr>
              <a:t>fa.department</a:t>
            </a:r>
            <a:r>
              <a:rPr lang="en-US" dirty="0">
                <a:latin typeface="Courier"/>
                <a:cs typeface="Courier"/>
              </a:rPr>
              <a:t> = </a:t>
            </a:r>
            <a:r>
              <a:rPr lang="en-US" dirty="0" err="1">
                <a:latin typeface="Courier"/>
                <a:cs typeface="Courier"/>
              </a:rPr>
              <a:t>sa.major_dept</a:t>
            </a:r>
            <a:r>
              <a:rPr lang="en-US" dirty="0">
                <a:latin typeface="Courier"/>
                <a:cs typeface="Courier"/>
              </a:rPr>
              <a:t>;</a:t>
            </a:r>
          </a:p>
          <a:p>
            <a:endParaRPr lang="en-US" sz="2400" dirty="0" smtClean="0"/>
          </a:p>
          <a:p>
            <a:pPr marL="285750" indent="-285750">
              <a:buFont typeface="Arial"/>
              <a:buChar char="•"/>
            </a:pPr>
            <a:r>
              <a:rPr lang="en-US" sz="2400" dirty="0" smtClean="0"/>
              <a:t>Index is created on username, </a:t>
            </a:r>
            <a:r>
              <a:rPr lang="en-US" sz="2400" dirty="0" err="1" smtClean="0"/>
              <a:t>firstname</a:t>
            </a:r>
            <a:r>
              <a:rPr lang="en-US" sz="2400" dirty="0" smtClean="0"/>
              <a:t> and </a:t>
            </a:r>
            <a:r>
              <a:rPr lang="en-US" sz="2400" dirty="0" err="1" smtClean="0"/>
              <a:t>lastname</a:t>
            </a:r>
            <a:endParaRPr lang="en-US" sz="2400" dirty="0" smtClean="0"/>
          </a:p>
          <a:p>
            <a:pPr marL="285750" indent="-285750">
              <a:buFont typeface="Arial"/>
              <a:buChar char="•"/>
            </a:pPr>
            <a:endParaRPr lang="en-US" sz="2400" dirty="0"/>
          </a:p>
        </p:txBody>
      </p:sp>
    </p:spTree>
    <p:extLst>
      <p:ext uri="{BB962C8B-B14F-4D97-AF65-F5344CB8AC3E}">
        <p14:creationId xmlns:p14="http://schemas.microsoft.com/office/powerpoint/2010/main" val="55861801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85800"/>
            <a:ext cx="7043208" cy="569395"/>
          </a:xfrm>
        </p:spPr>
        <p:txBody>
          <a:bodyPr/>
          <a:lstStyle/>
          <a:p>
            <a:r>
              <a:rPr lang="en-US" sz="3200" dirty="0" smtClean="0"/>
              <a:t>Future Work…</a:t>
            </a:r>
            <a:endParaRPr lang="en-US" sz="3200" dirty="0"/>
          </a:p>
        </p:txBody>
      </p:sp>
      <p:sp>
        <p:nvSpPr>
          <p:cNvPr id="5" name="TextBox 4"/>
          <p:cNvSpPr txBox="1"/>
          <p:nvPr/>
        </p:nvSpPr>
        <p:spPr>
          <a:xfrm>
            <a:off x="457200" y="1600200"/>
            <a:ext cx="7848600" cy="1938992"/>
          </a:xfrm>
          <a:prstGeom prst="rect">
            <a:avLst/>
          </a:prstGeom>
          <a:noFill/>
        </p:spPr>
        <p:txBody>
          <a:bodyPr wrap="square" rtlCol="0">
            <a:spAutoFit/>
          </a:bodyPr>
          <a:lstStyle/>
          <a:p>
            <a:pPr marL="342900" indent="-342900">
              <a:buFont typeface="Arial"/>
              <a:buChar char="•"/>
            </a:pPr>
            <a:r>
              <a:rPr lang="en-US" sz="2400" dirty="0" smtClean="0"/>
              <a:t>RSS Feeds</a:t>
            </a:r>
          </a:p>
          <a:p>
            <a:pPr marL="342900" indent="-342900">
              <a:buFont typeface="Arial"/>
              <a:buChar char="•"/>
            </a:pPr>
            <a:r>
              <a:rPr lang="en-US" sz="2400" dirty="0" smtClean="0"/>
              <a:t>Messages between Alumni</a:t>
            </a:r>
          </a:p>
          <a:p>
            <a:pPr marL="342900" lvl="1" indent="-342900">
              <a:buFont typeface="Arial"/>
              <a:buChar char="•"/>
            </a:pPr>
            <a:r>
              <a:rPr lang="en-US" sz="2400" dirty="0" smtClean="0"/>
              <a:t>Track the donation history of the alumni</a:t>
            </a:r>
          </a:p>
          <a:p>
            <a:pPr marL="342900" lvl="1" indent="-342900">
              <a:buFont typeface="Arial"/>
              <a:buChar char="•"/>
            </a:pPr>
            <a:r>
              <a:rPr lang="en-US" sz="2400" dirty="0" smtClean="0"/>
              <a:t>Manage Connections</a:t>
            </a:r>
          </a:p>
          <a:p>
            <a:pPr marL="0" lvl="1"/>
            <a:endParaRPr lang="en-US" sz="2400" dirty="0" smtClean="0"/>
          </a:p>
        </p:txBody>
      </p:sp>
    </p:spTree>
    <p:extLst>
      <p:ext uri="{BB962C8B-B14F-4D97-AF65-F5344CB8AC3E}">
        <p14:creationId xmlns:p14="http://schemas.microsoft.com/office/powerpoint/2010/main" val="6131676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02" y="304800"/>
            <a:ext cx="7043208" cy="569395"/>
          </a:xfrm>
        </p:spPr>
        <p:txBody>
          <a:bodyPr/>
          <a:lstStyle/>
          <a:p>
            <a:r>
              <a:rPr lang="en-US" sz="3200" dirty="0" smtClean="0"/>
              <a:t>Questions</a:t>
            </a:r>
            <a:r>
              <a:rPr lang="en-US" dirty="0" smtClean="0"/>
              <a:t>…</a:t>
            </a:r>
            <a:endParaRPr lang="en-US" dirty="0"/>
          </a:p>
        </p:txBody>
      </p:sp>
      <p:pic>
        <p:nvPicPr>
          <p:cNvPr id="6" name="Picture 5" descr="question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371600"/>
            <a:ext cx="5715000" cy="3657600"/>
          </a:xfrm>
          <a:prstGeom prst="rect">
            <a:avLst/>
          </a:prstGeom>
        </p:spPr>
      </p:pic>
    </p:spTree>
    <p:extLst>
      <p:ext uri="{BB962C8B-B14F-4D97-AF65-F5344CB8AC3E}">
        <p14:creationId xmlns:p14="http://schemas.microsoft.com/office/powerpoint/2010/main" val="205302288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381000" y="1412874"/>
            <a:ext cx="8382000" cy="4167295"/>
          </a:xfrm>
        </p:spPr>
        <p:txBody>
          <a:bodyPr/>
          <a:lstStyle/>
          <a:p>
            <a:r>
              <a:rPr lang="en-US" dirty="0" smtClean="0"/>
              <a:t>Introduction</a:t>
            </a:r>
          </a:p>
          <a:p>
            <a:r>
              <a:rPr lang="en-US" dirty="0" smtClean="0"/>
              <a:t>Technologies used</a:t>
            </a:r>
          </a:p>
          <a:p>
            <a:r>
              <a:rPr lang="en-US" dirty="0" smtClean="0"/>
              <a:t>E-E-R Diagram – Explanation</a:t>
            </a:r>
          </a:p>
          <a:p>
            <a:r>
              <a:rPr lang="en-US" dirty="0" smtClean="0"/>
              <a:t>Business Functionalities</a:t>
            </a:r>
          </a:p>
          <a:p>
            <a:r>
              <a:rPr lang="en-US" dirty="0" smtClean="0"/>
              <a:t>Performance</a:t>
            </a:r>
          </a:p>
          <a:p>
            <a:r>
              <a:rPr lang="en-US" dirty="0" smtClean="0"/>
              <a:t>Questions</a:t>
            </a:r>
          </a:p>
          <a:p>
            <a:endParaRPr lang="en-US" dirty="0" smtClean="0"/>
          </a:p>
          <a:p>
            <a:pPr lvl="1"/>
            <a:endParaRPr lang="en-US" dirty="0"/>
          </a:p>
        </p:txBody>
      </p:sp>
      <p:sp>
        <p:nvSpPr>
          <p:cNvPr id="5" name="TextBox 4"/>
          <p:cNvSpPr txBox="1"/>
          <p:nvPr/>
        </p:nvSpPr>
        <p:spPr>
          <a:xfrm>
            <a:off x="457200" y="914400"/>
            <a:ext cx="7848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66466608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043208" cy="762000"/>
          </a:xfrm>
        </p:spPr>
        <p:txBody>
          <a:bodyPr/>
          <a:lstStyle/>
          <a:p>
            <a:r>
              <a:rPr lang="en-US" sz="4800" dirty="0" smtClean="0"/>
              <a:t>Technologies </a:t>
            </a:r>
            <a:r>
              <a:rPr lang="en-US" sz="4800" dirty="0"/>
              <a:t>Used….</a:t>
            </a:r>
          </a:p>
        </p:txBody>
      </p:sp>
      <p:sp>
        <p:nvSpPr>
          <p:cNvPr id="6" name="TextBox 5"/>
          <p:cNvSpPr txBox="1"/>
          <p:nvPr/>
        </p:nvSpPr>
        <p:spPr>
          <a:xfrm>
            <a:off x="990600" y="1371600"/>
            <a:ext cx="7010400" cy="3785652"/>
          </a:xfrm>
          <a:prstGeom prst="rect">
            <a:avLst/>
          </a:prstGeom>
          <a:noFill/>
        </p:spPr>
        <p:txBody>
          <a:bodyPr wrap="square" rtlCol="0">
            <a:spAutoFit/>
          </a:bodyPr>
          <a:lstStyle/>
          <a:p>
            <a:pPr marL="285750" indent="-285750">
              <a:buFont typeface="Arial"/>
              <a:buChar char="•"/>
            </a:pPr>
            <a:r>
              <a:rPr lang="en-US" sz="2400" dirty="0" err="1" smtClean="0"/>
              <a:t>Dia</a:t>
            </a:r>
            <a:endParaRPr lang="en-US" sz="2400" dirty="0" smtClean="0"/>
          </a:p>
          <a:p>
            <a:pPr marL="285750" indent="-285750">
              <a:buFont typeface="Arial"/>
              <a:buChar char="•"/>
            </a:pPr>
            <a:r>
              <a:rPr lang="en-US" sz="2400" dirty="0" smtClean="0"/>
              <a:t>HTML</a:t>
            </a:r>
          </a:p>
          <a:p>
            <a:pPr marL="285750" indent="-285750">
              <a:buFont typeface="Arial"/>
              <a:buChar char="•"/>
            </a:pPr>
            <a:r>
              <a:rPr lang="en-US" sz="2400" dirty="0" smtClean="0"/>
              <a:t>CSS</a:t>
            </a:r>
          </a:p>
          <a:p>
            <a:pPr marL="285750" indent="-285750">
              <a:buFont typeface="Arial"/>
              <a:buChar char="•"/>
            </a:pPr>
            <a:r>
              <a:rPr lang="en-US" sz="2400" dirty="0" err="1" smtClean="0"/>
              <a:t>Php</a:t>
            </a:r>
            <a:endParaRPr lang="en-US" sz="2400" dirty="0" smtClean="0"/>
          </a:p>
          <a:p>
            <a:pPr marL="285750" indent="-285750">
              <a:buFont typeface="Arial"/>
              <a:buChar char="•"/>
            </a:pPr>
            <a:r>
              <a:rPr lang="en-US" sz="2400" dirty="0" err="1" smtClean="0"/>
              <a:t>jQuery</a:t>
            </a:r>
            <a:endParaRPr lang="en-US" sz="2400" dirty="0" smtClean="0"/>
          </a:p>
          <a:p>
            <a:pPr marL="285750" indent="-285750">
              <a:buFont typeface="Arial"/>
              <a:buChar char="•"/>
            </a:pPr>
            <a:r>
              <a:rPr lang="en-US" sz="2400" dirty="0" smtClean="0"/>
              <a:t>MySQL</a:t>
            </a:r>
          </a:p>
          <a:p>
            <a:pPr marL="285750" indent="-285750">
              <a:buFont typeface="Arial"/>
              <a:buChar char="•"/>
            </a:pPr>
            <a:r>
              <a:rPr lang="en-US" sz="2400" dirty="0" smtClean="0"/>
              <a:t>MySQL Work </a:t>
            </a:r>
            <a:r>
              <a:rPr lang="en-US" sz="2400" dirty="0"/>
              <a:t>B</a:t>
            </a:r>
            <a:r>
              <a:rPr lang="en-US" sz="2400" dirty="0" smtClean="0"/>
              <a:t>ench</a:t>
            </a:r>
          </a:p>
          <a:p>
            <a:pPr marL="285750" indent="-285750">
              <a:buFont typeface="Arial"/>
              <a:buChar char="•"/>
            </a:pPr>
            <a:r>
              <a:rPr lang="en-US" sz="2400" dirty="0" smtClean="0"/>
              <a:t>XAMPP</a:t>
            </a:r>
          </a:p>
          <a:p>
            <a:pPr marL="285750" indent="-285750">
              <a:buFont typeface="Arial"/>
              <a:buChar char="•"/>
            </a:pPr>
            <a:r>
              <a:rPr lang="en-US" sz="2400" dirty="0" smtClean="0"/>
              <a:t>Apache</a:t>
            </a:r>
          </a:p>
          <a:p>
            <a:pPr marL="285750" indent="-285750">
              <a:buFont typeface="Arial"/>
              <a:buChar char="•"/>
            </a:pPr>
            <a:r>
              <a:rPr lang="en-US" sz="2400" dirty="0" err="1" smtClean="0"/>
              <a:t>Netbeans</a:t>
            </a:r>
            <a:endParaRPr lang="en-US" sz="2400" dirty="0"/>
          </a:p>
        </p:txBody>
      </p:sp>
    </p:spTree>
    <p:extLst>
      <p:ext uri="{BB962C8B-B14F-4D97-AF65-F5344CB8AC3E}">
        <p14:creationId xmlns:p14="http://schemas.microsoft.com/office/powerpoint/2010/main" val="31320426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E-E-R Diagram</a:t>
            </a:r>
            <a:endParaRPr lang="en-US" dirty="0"/>
          </a:p>
        </p:txBody>
      </p:sp>
      <p:pic>
        <p:nvPicPr>
          <p:cNvPr id="6" name="Picture 5"/>
          <p:cNvPicPr>
            <a:picLocks noChangeAspect="1"/>
          </p:cNvPicPr>
          <p:nvPr/>
        </p:nvPicPr>
        <p:blipFill>
          <a:blip r:embed="rId2"/>
          <a:stretch>
            <a:fillRect/>
          </a:stretch>
        </p:blipFill>
        <p:spPr>
          <a:xfrm>
            <a:off x="1" y="1090445"/>
            <a:ext cx="9144000" cy="6052940"/>
          </a:xfrm>
          <a:prstGeom prst="rect">
            <a:avLst/>
          </a:prstGeom>
        </p:spPr>
      </p:pic>
    </p:spTree>
    <p:extLst>
      <p:ext uri="{BB962C8B-B14F-4D97-AF65-F5344CB8AC3E}">
        <p14:creationId xmlns:p14="http://schemas.microsoft.com/office/powerpoint/2010/main" val="1190843255"/>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457200"/>
            <a:ext cx="7043208" cy="416995"/>
          </a:xfrm>
        </p:spPr>
        <p:txBody>
          <a:bodyPr/>
          <a:lstStyle/>
          <a:p>
            <a:r>
              <a:rPr lang="en-US" sz="4800" dirty="0" smtClean="0"/>
              <a:t>Business Functionalities…</a:t>
            </a:r>
            <a:endParaRPr lang="en-US" sz="4800" dirty="0"/>
          </a:p>
        </p:txBody>
      </p:sp>
      <p:sp>
        <p:nvSpPr>
          <p:cNvPr id="7" name="Rectangle 6"/>
          <p:cNvSpPr/>
          <p:nvPr/>
        </p:nvSpPr>
        <p:spPr>
          <a:xfrm>
            <a:off x="533400" y="1295400"/>
            <a:ext cx="5562600" cy="2677656"/>
          </a:xfrm>
          <a:prstGeom prst="rect">
            <a:avLst/>
          </a:prstGeom>
        </p:spPr>
        <p:txBody>
          <a:bodyPr wrap="square">
            <a:spAutoFit/>
          </a:bodyPr>
          <a:lstStyle/>
          <a:p>
            <a:pPr marL="285750" lvl="0" indent="-285750">
              <a:buFont typeface="Arial"/>
              <a:buChar char="•"/>
            </a:pPr>
            <a:r>
              <a:rPr lang="en-US" sz="2400" dirty="0" smtClean="0"/>
              <a:t>Login </a:t>
            </a:r>
          </a:p>
          <a:p>
            <a:pPr marL="285750" lvl="0" indent="-285750">
              <a:buFont typeface="Arial"/>
              <a:buChar char="•"/>
            </a:pPr>
            <a:r>
              <a:rPr lang="en-US" sz="2400" dirty="0" smtClean="0"/>
              <a:t>Alumni Request</a:t>
            </a:r>
          </a:p>
          <a:p>
            <a:pPr marL="285750" lvl="0" indent="-285750">
              <a:buFont typeface="Arial"/>
              <a:buChar char="•"/>
            </a:pPr>
            <a:r>
              <a:rPr lang="en-US" sz="2400" dirty="0" smtClean="0"/>
              <a:t>Search Alumni</a:t>
            </a:r>
          </a:p>
          <a:p>
            <a:pPr marL="285750" lvl="0" indent="-285750">
              <a:buFont typeface="Arial"/>
              <a:buChar char="•"/>
            </a:pPr>
            <a:r>
              <a:rPr lang="en-US" sz="2400" dirty="0" smtClean="0"/>
              <a:t>View and Upload </a:t>
            </a:r>
            <a:r>
              <a:rPr lang="en-US" sz="2400" dirty="0"/>
              <a:t>Pictures </a:t>
            </a:r>
            <a:r>
              <a:rPr lang="en-US" sz="2400" dirty="0" smtClean="0"/>
              <a:t>to Gallery</a:t>
            </a:r>
            <a:endParaRPr lang="en-US" sz="2400" dirty="0"/>
          </a:p>
          <a:p>
            <a:pPr marL="285750" lvl="0" indent="-285750">
              <a:buFont typeface="Arial"/>
              <a:buChar char="•"/>
            </a:pPr>
            <a:r>
              <a:rPr lang="en-US" sz="2400" dirty="0" smtClean="0"/>
              <a:t>Send </a:t>
            </a:r>
            <a:r>
              <a:rPr lang="en-US" sz="2400" dirty="0"/>
              <a:t>connection </a:t>
            </a:r>
            <a:r>
              <a:rPr lang="en-US" sz="2400" dirty="0" smtClean="0"/>
              <a:t>invite</a:t>
            </a:r>
          </a:p>
          <a:p>
            <a:pPr marL="285750" lvl="0" indent="-285750">
              <a:buFont typeface="Arial"/>
              <a:buChar char="•"/>
            </a:pPr>
            <a:r>
              <a:rPr lang="en-US" sz="2400" dirty="0" smtClean="0"/>
              <a:t>Donation by Alumni</a:t>
            </a:r>
            <a:endParaRPr lang="en-US" sz="2400" dirty="0"/>
          </a:p>
          <a:p>
            <a:pPr marL="285750" lvl="0" indent="-285750">
              <a:buFont typeface="Arial"/>
              <a:buChar char="•"/>
            </a:pPr>
            <a:r>
              <a:rPr lang="en-US" sz="2400" dirty="0" smtClean="0"/>
              <a:t>Faculty </a:t>
            </a:r>
            <a:r>
              <a:rPr lang="en-US" sz="2400" dirty="0"/>
              <a:t>can search </a:t>
            </a:r>
            <a:r>
              <a:rPr lang="en-US" sz="2400" dirty="0" smtClean="0"/>
              <a:t>alumni</a:t>
            </a:r>
          </a:p>
        </p:txBody>
      </p:sp>
    </p:spTree>
    <p:extLst>
      <p:ext uri="{BB962C8B-B14F-4D97-AF65-F5344CB8AC3E}">
        <p14:creationId xmlns:p14="http://schemas.microsoft.com/office/powerpoint/2010/main" val="70785325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a:t>
            </a:r>
            <a:endParaRPr lang="en-US" dirty="0"/>
          </a:p>
        </p:txBody>
      </p:sp>
      <p:pic>
        <p:nvPicPr>
          <p:cNvPr id="3" name="Picture 2"/>
          <p:cNvPicPr>
            <a:picLocks noChangeAspect="1"/>
          </p:cNvPicPr>
          <p:nvPr/>
        </p:nvPicPr>
        <p:blipFill>
          <a:blip r:embed="rId2"/>
          <a:stretch>
            <a:fillRect/>
          </a:stretch>
        </p:blipFill>
        <p:spPr>
          <a:xfrm>
            <a:off x="114300" y="986564"/>
            <a:ext cx="8915400" cy="4086455"/>
          </a:xfrm>
          <a:prstGeom prst="rect">
            <a:avLst/>
          </a:prstGeom>
        </p:spPr>
      </p:pic>
      <p:sp>
        <p:nvSpPr>
          <p:cNvPr id="4" name="Rectangle 3"/>
          <p:cNvSpPr/>
          <p:nvPr/>
        </p:nvSpPr>
        <p:spPr>
          <a:xfrm>
            <a:off x="533400" y="5410200"/>
            <a:ext cx="4572000" cy="923330"/>
          </a:xfrm>
          <a:prstGeom prst="rect">
            <a:avLst/>
          </a:prstGeom>
        </p:spPr>
        <p:txBody>
          <a:bodyPr>
            <a:spAutoFit/>
          </a:bodyPr>
          <a:lstStyle/>
          <a:p>
            <a:pPr marL="285750" indent="-285750">
              <a:buFont typeface="Arial"/>
              <a:buChar char="•"/>
            </a:pPr>
            <a:r>
              <a:rPr lang="en-US" dirty="0"/>
              <a:t>User sends a request for registration</a:t>
            </a:r>
          </a:p>
          <a:p>
            <a:pPr marL="285750" indent="-285750">
              <a:buFont typeface="Arial"/>
              <a:buChar char="•"/>
            </a:pPr>
            <a:r>
              <a:rPr lang="en-US" dirty="0"/>
              <a:t>Administrator validates the credentials and accepts/declines the request</a:t>
            </a:r>
          </a:p>
        </p:txBody>
      </p:sp>
    </p:spTree>
    <p:extLst>
      <p:ext uri="{BB962C8B-B14F-4D97-AF65-F5344CB8AC3E}">
        <p14:creationId xmlns:p14="http://schemas.microsoft.com/office/powerpoint/2010/main" val="643218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a:t>
            </a:r>
            <a:endParaRPr lang="en-US" dirty="0"/>
          </a:p>
        </p:txBody>
      </p:sp>
      <p:pic>
        <p:nvPicPr>
          <p:cNvPr id="3" name="Picture 2"/>
          <p:cNvPicPr>
            <a:picLocks noChangeAspect="1"/>
          </p:cNvPicPr>
          <p:nvPr/>
        </p:nvPicPr>
        <p:blipFill>
          <a:blip r:embed="rId2"/>
          <a:stretch>
            <a:fillRect/>
          </a:stretch>
        </p:blipFill>
        <p:spPr>
          <a:xfrm>
            <a:off x="114300" y="1143000"/>
            <a:ext cx="8915400" cy="5334000"/>
          </a:xfrm>
          <a:prstGeom prst="rect">
            <a:avLst/>
          </a:prstGeom>
        </p:spPr>
      </p:pic>
    </p:spTree>
    <p:extLst>
      <p:ext uri="{BB962C8B-B14F-4D97-AF65-F5344CB8AC3E}">
        <p14:creationId xmlns:p14="http://schemas.microsoft.com/office/powerpoint/2010/main" val="6974062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Admin View</a:t>
            </a:r>
            <a:endParaRPr lang="en-US" dirty="0"/>
          </a:p>
        </p:txBody>
      </p:sp>
      <p:pic>
        <p:nvPicPr>
          <p:cNvPr id="6" name="Picture 5"/>
          <p:cNvPicPr>
            <a:picLocks noChangeAspect="1"/>
          </p:cNvPicPr>
          <p:nvPr/>
        </p:nvPicPr>
        <p:blipFill>
          <a:blip r:embed="rId2"/>
          <a:stretch>
            <a:fillRect/>
          </a:stretch>
        </p:blipFill>
        <p:spPr>
          <a:xfrm>
            <a:off x="107790" y="1524000"/>
            <a:ext cx="8928420" cy="5029200"/>
          </a:xfrm>
          <a:prstGeom prst="rect">
            <a:avLst/>
          </a:prstGeom>
        </p:spPr>
      </p:pic>
    </p:spTree>
    <p:extLst>
      <p:ext uri="{BB962C8B-B14F-4D97-AF65-F5344CB8AC3E}">
        <p14:creationId xmlns:p14="http://schemas.microsoft.com/office/powerpoint/2010/main" val="201019412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a:t>
            </a:r>
            <a:endParaRPr lang="en-US" dirty="0"/>
          </a:p>
        </p:txBody>
      </p:sp>
      <p:pic>
        <p:nvPicPr>
          <p:cNvPr id="4" name="Picture 3"/>
          <p:cNvPicPr>
            <a:picLocks noChangeAspect="1"/>
          </p:cNvPicPr>
          <p:nvPr/>
        </p:nvPicPr>
        <p:blipFill>
          <a:blip r:embed="rId2"/>
          <a:stretch>
            <a:fillRect/>
          </a:stretch>
        </p:blipFill>
        <p:spPr>
          <a:xfrm>
            <a:off x="124041" y="1143000"/>
            <a:ext cx="8895918" cy="5351950"/>
          </a:xfrm>
          <a:prstGeom prst="rect">
            <a:avLst/>
          </a:prstGeom>
        </p:spPr>
      </p:pic>
    </p:spTree>
    <p:extLst>
      <p:ext uri="{BB962C8B-B14F-4D97-AF65-F5344CB8AC3E}">
        <p14:creationId xmlns:p14="http://schemas.microsoft.com/office/powerpoint/2010/main" val="24090628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UNCCharlotte_template03 (1)">
  <a:themeElements>
    <a:clrScheme name="Green Template-Template">
      <a:dk1>
        <a:srgbClr val="000000"/>
      </a:dk1>
      <a:lt1>
        <a:srgbClr val="FFFFFF"/>
      </a:lt1>
      <a:dk2>
        <a:srgbClr val="1F7335"/>
      </a:dk2>
      <a:lt2>
        <a:srgbClr val="C4FF89"/>
      </a:lt2>
      <a:accent1>
        <a:srgbClr val="FFC000"/>
      </a:accent1>
      <a:accent2>
        <a:srgbClr val="3497AE"/>
      </a:accent2>
      <a:accent3>
        <a:srgbClr val="DF8045"/>
      </a:accent3>
      <a:accent4>
        <a:srgbClr val="7DCC2E"/>
      </a:accent4>
      <a:accent5>
        <a:srgbClr val="FF9929"/>
      </a:accent5>
      <a:accent6>
        <a:srgbClr val="7D3DA1"/>
      </a:accent6>
      <a:hlink>
        <a:srgbClr val="F0ED7B"/>
      </a:hlink>
      <a:folHlink>
        <a:srgbClr val="F3EB4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UNCCharlotte_template03 (1)</Template>
  <TotalTime>310</TotalTime>
  <Words>346</Words>
  <Application>Microsoft Office PowerPoint</Application>
  <PresentationFormat>On-screen Show (4:3)</PresentationFormat>
  <Paragraphs>83</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vt:lpstr>
      <vt:lpstr>UNCCharlotte_template03 (1)</vt:lpstr>
      <vt:lpstr>  UNCC Alumni</vt:lpstr>
      <vt:lpstr>Overview…</vt:lpstr>
      <vt:lpstr>Technologies Used….</vt:lpstr>
      <vt:lpstr>E-E-R Diagram</vt:lpstr>
      <vt:lpstr>Business Functionalities…</vt:lpstr>
      <vt:lpstr>Login </vt:lpstr>
      <vt:lpstr>Register</vt:lpstr>
      <vt:lpstr>Admin View</vt:lpstr>
      <vt:lpstr>Home</vt:lpstr>
      <vt:lpstr>Search Alumni</vt:lpstr>
      <vt:lpstr>View Alumni Profile</vt:lpstr>
      <vt:lpstr>Connection Invites</vt:lpstr>
      <vt:lpstr>Gallery</vt:lpstr>
      <vt:lpstr>Comments on Images</vt:lpstr>
      <vt:lpstr>Donations</vt:lpstr>
      <vt:lpstr>Database Performance…</vt:lpstr>
      <vt:lpstr>Future Work…</vt:lpstr>
      <vt:lpstr>Questions…</vt:lpstr>
    </vt:vector>
  </TitlesOfParts>
  <Company>UNC Charlotte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Cindy Jones</dc:creator>
  <cp:lastModifiedBy>Tippareddy, Sabari Trinadh Reddy</cp:lastModifiedBy>
  <cp:revision>45</cp:revision>
  <dcterms:created xsi:type="dcterms:W3CDTF">2014-04-28T15:05:06Z</dcterms:created>
  <dcterms:modified xsi:type="dcterms:W3CDTF">2014-12-07T04:12:23Z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TC102867421033</vt:lpwstr>
  </property>
</Properties>
</file>