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1"/>
  </p:notesMasterIdLst>
  <p:sldIdLst>
    <p:sldId id="256" r:id="rId2"/>
    <p:sldId id="257" r:id="rId3"/>
    <p:sldId id="264" r:id="rId4"/>
    <p:sldId id="258" r:id="rId5"/>
    <p:sldId id="259" r:id="rId6"/>
    <p:sldId id="297" r:id="rId7"/>
    <p:sldId id="280" r:id="rId8"/>
    <p:sldId id="267" r:id="rId9"/>
    <p:sldId id="282" r:id="rId10"/>
    <p:sldId id="275" r:id="rId11"/>
    <p:sldId id="272" r:id="rId12"/>
    <p:sldId id="260" r:id="rId13"/>
    <p:sldId id="283" r:id="rId14"/>
    <p:sldId id="285" r:id="rId15"/>
    <p:sldId id="284" r:id="rId16"/>
    <p:sldId id="288" r:id="rId17"/>
    <p:sldId id="289" r:id="rId18"/>
    <p:sldId id="293" r:id="rId19"/>
    <p:sldId id="292" r:id="rId20"/>
    <p:sldId id="291" r:id="rId21"/>
    <p:sldId id="294" r:id="rId22"/>
    <p:sldId id="273" r:id="rId23"/>
    <p:sldId id="265" r:id="rId24"/>
    <p:sldId id="295" r:id="rId25"/>
    <p:sldId id="276" r:id="rId26"/>
    <p:sldId id="299" r:id="rId27"/>
    <p:sldId id="266" r:id="rId28"/>
    <p:sldId id="262"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30C7F5-2E7A-4902-A08D-8C391A2CFE55}">
          <p14:sldIdLst>
            <p14:sldId id="256"/>
            <p14:sldId id="257"/>
            <p14:sldId id="264"/>
            <p14:sldId id="258"/>
            <p14:sldId id="259"/>
            <p14:sldId id="297"/>
            <p14:sldId id="280"/>
            <p14:sldId id="267"/>
            <p14:sldId id="282"/>
            <p14:sldId id="275"/>
            <p14:sldId id="272"/>
            <p14:sldId id="260"/>
            <p14:sldId id="283"/>
            <p14:sldId id="285"/>
            <p14:sldId id="284"/>
            <p14:sldId id="288"/>
          </p14:sldIdLst>
        </p14:section>
        <p14:section name="Untitled Section" id="{E4341597-FE1C-4044-B9AA-466AEE79A481}">
          <p14:sldIdLst>
            <p14:sldId id="289"/>
            <p14:sldId id="293"/>
            <p14:sldId id="292"/>
            <p14:sldId id="291"/>
            <p14:sldId id="294"/>
            <p14:sldId id="273"/>
            <p14:sldId id="265"/>
            <p14:sldId id="295"/>
            <p14:sldId id="276"/>
            <p14:sldId id="299"/>
            <p14:sldId id="266"/>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073FF-C55C-4790-A9D7-3C24E8C134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0B6749E-86F7-4FFB-9515-619CD1F57797}">
      <dgm:prSet/>
      <dgm:spPr/>
      <dgm:t>
        <a:bodyPr/>
        <a:lstStyle/>
        <a:p>
          <a:r>
            <a:rPr lang="en-IN" b="1" i="0"/>
            <a:t>IP blocking : </a:t>
          </a:r>
          <a:r>
            <a:rPr lang="en-US" b="0" i="0"/>
            <a:t>Blocking is triggered when the server detects a large number of requests from the same IP address or when a search robot makes several parallel requests.</a:t>
          </a:r>
          <a:endParaRPr lang="en-US"/>
        </a:p>
      </dgm:t>
    </dgm:pt>
    <dgm:pt modelId="{D66A6B54-4112-48B1-B590-95EFC18BB41F}" type="parTrans" cxnId="{A51CF60E-6049-4838-BD6A-3BEB8492169B}">
      <dgm:prSet/>
      <dgm:spPr/>
      <dgm:t>
        <a:bodyPr/>
        <a:lstStyle/>
        <a:p>
          <a:endParaRPr lang="en-US"/>
        </a:p>
      </dgm:t>
    </dgm:pt>
    <dgm:pt modelId="{B831A152-11B2-497A-B82F-C6A5F4FA16E6}" type="sibTrans" cxnId="{A51CF60E-6049-4838-BD6A-3BEB8492169B}">
      <dgm:prSet/>
      <dgm:spPr/>
      <dgm:t>
        <a:bodyPr/>
        <a:lstStyle/>
        <a:p>
          <a:endParaRPr lang="en-US"/>
        </a:p>
      </dgm:t>
    </dgm:pt>
    <dgm:pt modelId="{23D680A2-2CF1-40FC-96A8-DA02CAD521AB}">
      <dgm:prSet/>
      <dgm:spPr/>
      <dgm:t>
        <a:bodyPr/>
        <a:lstStyle/>
        <a:p>
          <a:r>
            <a:rPr lang="en-IN" b="1" i="0"/>
            <a:t>Captcha: </a:t>
          </a:r>
          <a:r>
            <a:rPr lang="en-US" b="1" i="0"/>
            <a:t> </a:t>
          </a:r>
          <a:r>
            <a:rPr lang="en-US" b="0" i="0"/>
            <a:t>CAPTCHA allows distinguishing a person from a robot. </a:t>
          </a:r>
          <a:endParaRPr lang="en-US"/>
        </a:p>
      </dgm:t>
    </dgm:pt>
    <dgm:pt modelId="{3DE0BDDC-318E-40D3-905B-61BDE9D90750}" type="parTrans" cxnId="{8CB7A69E-DAAD-49B7-B47F-637EE82ECE87}">
      <dgm:prSet/>
      <dgm:spPr/>
      <dgm:t>
        <a:bodyPr/>
        <a:lstStyle/>
        <a:p>
          <a:endParaRPr lang="en-US"/>
        </a:p>
      </dgm:t>
    </dgm:pt>
    <dgm:pt modelId="{97837850-1448-45D4-BD14-52A33C2A6ED8}" type="sibTrans" cxnId="{8CB7A69E-DAAD-49B7-B47F-637EE82ECE87}">
      <dgm:prSet/>
      <dgm:spPr/>
      <dgm:t>
        <a:bodyPr/>
        <a:lstStyle/>
        <a:p>
          <a:endParaRPr lang="en-US"/>
        </a:p>
      </dgm:t>
    </dgm:pt>
    <dgm:pt modelId="{4E7B164A-A5E3-420A-8C70-7345B2BCADC5}">
      <dgm:prSet/>
      <dgm:spPr/>
      <dgm:t>
        <a:bodyPr/>
        <a:lstStyle/>
        <a:p>
          <a:r>
            <a:rPr lang="en-US" b="1" i="0" dirty="0"/>
            <a:t>Slow or unstable load speed: </a:t>
          </a:r>
          <a:r>
            <a:rPr lang="en-US" b="0" i="0" dirty="0"/>
            <a:t>Websites may be slow to load content or may not load at all when receiving a large number of access requests. In such a situation, you can refresh the page and wait for the site to recover. However, the parser will not know how to handle such a situation and data collection may be interrupted. </a:t>
          </a:r>
          <a:endParaRPr lang="en-US" dirty="0"/>
        </a:p>
      </dgm:t>
    </dgm:pt>
    <dgm:pt modelId="{BA40352A-DE11-474A-A6FD-B51218553036}" type="parTrans" cxnId="{1E51288A-E3F8-42BC-95A9-323AB2E95964}">
      <dgm:prSet/>
      <dgm:spPr/>
      <dgm:t>
        <a:bodyPr/>
        <a:lstStyle/>
        <a:p>
          <a:endParaRPr lang="en-US"/>
        </a:p>
      </dgm:t>
    </dgm:pt>
    <dgm:pt modelId="{11C20CA7-3A43-4248-AEAE-DAC74476D8B9}" type="sibTrans" cxnId="{1E51288A-E3F8-42BC-95A9-323AB2E95964}">
      <dgm:prSet/>
      <dgm:spPr/>
      <dgm:t>
        <a:bodyPr/>
        <a:lstStyle/>
        <a:p>
          <a:endParaRPr lang="en-US"/>
        </a:p>
      </dgm:t>
    </dgm:pt>
    <dgm:pt modelId="{59016186-347A-4404-8E39-E25CFBEA1C2A}">
      <dgm:prSet custT="1"/>
      <dgm:spPr/>
      <dgm:t>
        <a:bodyPr/>
        <a:lstStyle/>
        <a:p>
          <a:r>
            <a:rPr lang="en-IN" sz="3600" b="1" i="0" dirty="0"/>
            <a:t>How we overcame </a:t>
          </a:r>
          <a:endParaRPr lang="en-US" sz="3600" dirty="0"/>
        </a:p>
      </dgm:t>
    </dgm:pt>
    <dgm:pt modelId="{2F0C9902-BE2E-4F14-A68D-385657CDC0AC}" type="parTrans" cxnId="{C668CDA7-9591-4674-9332-42DFC395E000}">
      <dgm:prSet/>
      <dgm:spPr/>
      <dgm:t>
        <a:bodyPr/>
        <a:lstStyle/>
        <a:p>
          <a:endParaRPr lang="en-US"/>
        </a:p>
      </dgm:t>
    </dgm:pt>
    <dgm:pt modelId="{2ABD50C0-0D14-4533-B1BF-FC6865D63D11}" type="sibTrans" cxnId="{C668CDA7-9591-4674-9332-42DFC395E000}">
      <dgm:prSet/>
      <dgm:spPr/>
      <dgm:t>
        <a:bodyPr/>
        <a:lstStyle/>
        <a:p>
          <a:endParaRPr lang="en-US"/>
        </a:p>
      </dgm:t>
    </dgm:pt>
    <dgm:pt modelId="{0C971F3A-0CA6-4242-BC87-6E9D81126612}">
      <dgm:prSet/>
      <dgm:spPr/>
      <dgm:t>
        <a:bodyPr/>
        <a:lstStyle/>
        <a:p>
          <a:r>
            <a:rPr lang="en-US" b="1" i="0" dirty="0"/>
            <a:t>Set a real User Agent: </a:t>
          </a:r>
          <a:r>
            <a:rPr lang="en-US" b="0" i="0" dirty="0"/>
            <a:t>The User Agent (UA) is a string in the request header that specifies the browser and operating system for the web server. If your user agent does not belong to one of the major browsers, some sites will block its requests. (Mozilla browser)</a:t>
          </a:r>
          <a:endParaRPr lang="en-US" dirty="0"/>
        </a:p>
      </dgm:t>
    </dgm:pt>
    <dgm:pt modelId="{12F78D92-A403-44E0-9241-51BE5D1EE4F2}" type="parTrans" cxnId="{D679BE05-3C7B-4F5C-B39F-049CF1CB0DF7}">
      <dgm:prSet/>
      <dgm:spPr/>
      <dgm:t>
        <a:bodyPr/>
        <a:lstStyle/>
        <a:p>
          <a:endParaRPr lang="en-US"/>
        </a:p>
      </dgm:t>
    </dgm:pt>
    <dgm:pt modelId="{5D0FFC52-4239-40C5-B06C-E88578D884F5}" type="sibTrans" cxnId="{D679BE05-3C7B-4F5C-B39F-049CF1CB0DF7}">
      <dgm:prSet/>
      <dgm:spPr/>
      <dgm:t>
        <a:bodyPr/>
        <a:lstStyle/>
        <a:p>
          <a:endParaRPr lang="en-US"/>
        </a:p>
      </dgm:t>
    </dgm:pt>
    <dgm:pt modelId="{7DFB3BD2-7D34-4E1D-94B0-49E151A8CF26}">
      <dgm:prSet/>
      <dgm:spPr/>
      <dgm:t>
        <a:bodyPr/>
        <a:lstStyle/>
        <a:p>
          <a:r>
            <a:rPr lang="en-US" b="1" dirty="0"/>
            <a:t>Set random intervals in between your requests: </a:t>
          </a:r>
          <a:r>
            <a:rPr lang="en-US" b="0" i="0" dirty="0"/>
            <a:t> Do not overload the site with a large number of requests. It is better to make a time delay of a few seconds between requests. We saved the URLs of the scanned pages so that we don’t have to come back to them again.</a:t>
          </a:r>
          <a:endParaRPr lang="en-US" dirty="0"/>
        </a:p>
      </dgm:t>
    </dgm:pt>
    <dgm:pt modelId="{827A099D-121C-4577-A665-6E00110CB2F0}" type="parTrans" cxnId="{F3C1B168-0498-4D5A-ABB4-2D75FA711C07}">
      <dgm:prSet/>
      <dgm:spPr/>
      <dgm:t>
        <a:bodyPr/>
        <a:lstStyle/>
        <a:p>
          <a:endParaRPr lang="en-US"/>
        </a:p>
      </dgm:t>
    </dgm:pt>
    <dgm:pt modelId="{0B57835F-77F6-4A40-B508-EF7116FED780}" type="sibTrans" cxnId="{F3C1B168-0498-4D5A-ABB4-2D75FA711C07}">
      <dgm:prSet/>
      <dgm:spPr/>
      <dgm:t>
        <a:bodyPr/>
        <a:lstStyle/>
        <a:p>
          <a:endParaRPr lang="en-US"/>
        </a:p>
      </dgm:t>
    </dgm:pt>
    <dgm:pt modelId="{A4AE968A-743F-42D9-BCC4-552A8BEAF7C8}">
      <dgm:prSet/>
      <dgm:spPr/>
      <dgm:t>
        <a:bodyPr/>
        <a:lstStyle/>
        <a:p>
          <a:r>
            <a:rPr lang="en-US" b="1" i="0"/>
            <a:t>Don’t scrape during peak hours: </a:t>
          </a:r>
          <a:r>
            <a:rPr lang="en-US" b="0" i="0"/>
            <a:t>It is better to collect data from sites during off-peak periods, so as not to interfere with the site work. It also plays a big role for the parser itself, as it will significantly increase the speed of data collection. </a:t>
          </a:r>
          <a:endParaRPr lang="en-US"/>
        </a:p>
      </dgm:t>
    </dgm:pt>
    <dgm:pt modelId="{1D398994-77CC-411C-8165-5E512309F3D9}" type="parTrans" cxnId="{591690FD-329A-400A-A9F8-8659AC50CAE0}">
      <dgm:prSet/>
      <dgm:spPr/>
      <dgm:t>
        <a:bodyPr/>
        <a:lstStyle/>
        <a:p>
          <a:endParaRPr lang="en-US"/>
        </a:p>
      </dgm:t>
    </dgm:pt>
    <dgm:pt modelId="{127D49F4-462A-4519-9D9D-454B269185D6}" type="sibTrans" cxnId="{591690FD-329A-400A-A9F8-8659AC50CAE0}">
      <dgm:prSet/>
      <dgm:spPr/>
      <dgm:t>
        <a:bodyPr/>
        <a:lstStyle/>
        <a:p>
          <a:endParaRPr lang="en-US"/>
        </a:p>
      </dgm:t>
    </dgm:pt>
    <dgm:pt modelId="{EA0CB3C1-E86E-4449-9747-61C4EC4C691B}" type="pres">
      <dgm:prSet presAssocID="{D90073FF-C55C-4790-A9D7-3C24E8C134C1}" presName="vert0" presStyleCnt="0">
        <dgm:presLayoutVars>
          <dgm:dir/>
          <dgm:animOne val="branch"/>
          <dgm:animLvl val="lvl"/>
        </dgm:presLayoutVars>
      </dgm:prSet>
      <dgm:spPr/>
    </dgm:pt>
    <dgm:pt modelId="{1D4F0E92-963C-42C5-A506-212B7145EAC0}" type="pres">
      <dgm:prSet presAssocID="{C0B6749E-86F7-4FFB-9515-619CD1F57797}" presName="thickLine" presStyleLbl="alignNode1" presStyleIdx="0" presStyleCnt="7"/>
      <dgm:spPr/>
    </dgm:pt>
    <dgm:pt modelId="{D32CDE06-4837-41B3-9D42-0176A4333DC1}" type="pres">
      <dgm:prSet presAssocID="{C0B6749E-86F7-4FFB-9515-619CD1F57797}" presName="horz1" presStyleCnt="0"/>
      <dgm:spPr/>
    </dgm:pt>
    <dgm:pt modelId="{7D2B423F-0473-417A-A944-1330484DE4E8}" type="pres">
      <dgm:prSet presAssocID="{C0B6749E-86F7-4FFB-9515-619CD1F57797}" presName="tx1" presStyleLbl="revTx" presStyleIdx="0" presStyleCnt="7"/>
      <dgm:spPr/>
    </dgm:pt>
    <dgm:pt modelId="{B6AFCA15-E0FD-4838-8F5A-A6EEC8162F15}" type="pres">
      <dgm:prSet presAssocID="{C0B6749E-86F7-4FFB-9515-619CD1F57797}" presName="vert1" presStyleCnt="0"/>
      <dgm:spPr/>
    </dgm:pt>
    <dgm:pt modelId="{229423EA-1B21-427F-8FA4-40D6D762D11A}" type="pres">
      <dgm:prSet presAssocID="{23D680A2-2CF1-40FC-96A8-DA02CAD521AB}" presName="thickLine" presStyleLbl="alignNode1" presStyleIdx="1" presStyleCnt="7"/>
      <dgm:spPr/>
    </dgm:pt>
    <dgm:pt modelId="{324F6106-6D70-4E46-ADFA-206DF80BCD74}" type="pres">
      <dgm:prSet presAssocID="{23D680A2-2CF1-40FC-96A8-DA02CAD521AB}" presName="horz1" presStyleCnt="0"/>
      <dgm:spPr/>
    </dgm:pt>
    <dgm:pt modelId="{E18B9900-A5A7-4C37-839A-A3F13CBDA922}" type="pres">
      <dgm:prSet presAssocID="{23D680A2-2CF1-40FC-96A8-DA02CAD521AB}" presName="tx1" presStyleLbl="revTx" presStyleIdx="1" presStyleCnt="7"/>
      <dgm:spPr/>
    </dgm:pt>
    <dgm:pt modelId="{8AD04148-53D9-4D4F-9A5F-91526AE30796}" type="pres">
      <dgm:prSet presAssocID="{23D680A2-2CF1-40FC-96A8-DA02CAD521AB}" presName="vert1" presStyleCnt="0"/>
      <dgm:spPr/>
    </dgm:pt>
    <dgm:pt modelId="{DDEEA282-034A-4DF4-8E77-B648F34F3A80}" type="pres">
      <dgm:prSet presAssocID="{4E7B164A-A5E3-420A-8C70-7345B2BCADC5}" presName="thickLine" presStyleLbl="alignNode1" presStyleIdx="2" presStyleCnt="7"/>
      <dgm:spPr/>
    </dgm:pt>
    <dgm:pt modelId="{BEA12D6A-F16D-468C-BDF0-03EA5DCAE470}" type="pres">
      <dgm:prSet presAssocID="{4E7B164A-A5E3-420A-8C70-7345B2BCADC5}" presName="horz1" presStyleCnt="0"/>
      <dgm:spPr/>
    </dgm:pt>
    <dgm:pt modelId="{F98DF8AA-88F9-463D-B508-3793B235585F}" type="pres">
      <dgm:prSet presAssocID="{4E7B164A-A5E3-420A-8C70-7345B2BCADC5}" presName="tx1" presStyleLbl="revTx" presStyleIdx="2" presStyleCnt="7"/>
      <dgm:spPr/>
    </dgm:pt>
    <dgm:pt modelId="{6BE8FB62-A675-45AE-AB56-C78E401DBDE6}" type="pres">
      <dgm:prSet presAssocID="{4E7B164A-A5E3-420A-8C70-7345B2BCADC5}" presName="vert1" presStyleCnt="0"/>
      <dgm:spPr/>
    </dgm:pt>
    <dgm:pt modelId="{7A854BC2-522C-41A7-8AD6-0C27194D1CFF}" type="pres">
      <dgm:prSet presAssocID="{59016186-347A-4404-8E39-E25CFBEA1C2A}" presName="thickLine" presStyleLbl="alignNode1" presStyleIdx="3" presStyleCnt="7"/>
      <dgm:spPr/>
    </dgm:pt>
    <dgm:pt modelId="{B9508B8B-5B06-4DF2-88FD-70C79D32F36C}" type="pres">
      <dgm:prSet presAssocID="{59016186-347A-4404-8E39-E25CFBEA1C2A}" presName="horz1" presStyleCnt="0"/>
      <dgm:spPr/>
    </dgm:pt>
    <dgm:pt modelId="{AFB8AAA3-989F-442E-985B-B4E9235E441C}" type="pres">
      <dgm:prSet presAssocID="{59016186-347A-4404-8E39-E25CFBEA1C2A}" presName="tx1" presStyleLbl="revTx" presStyleIdx="3" presStyleCnt="7"/>
      <dgm:spPr/>
    </dgm:pt>
    <dgm:pt modelId="{2F01929E-46ED-4C46-9EF2-A5874E6ED2E5}" type="pres">
      <dgm:prSet presAssocID="{59016186-347A-4404-8E39-E25CFBEA1C2A}" presName="vert1" presStyleCnt="0"/>
      <dgm:spPr/>
    </dgm:pt>
    <dgm:pt modelId="{9EBE9D5E-C14C-4B64-9B8F-DD9A4E997752}" type="pres">
      <dgm:prSet presAssocID="{0C971F3A-0CA6-4242-BC87-6E9D81126612}" presName="thickLine" presStyleLbl="alignNode1" presStyleIdx="4" presStyleCnt="7"/>
      <dgm:spPr/>
    </dgm:pt>
    <dgm:pt modelId="{A54E42A0-6163-46AC-A59D-85A7ACFBF716}" type="pres">
      <dgm:prSet presAssocID="{0C971F3A-0CA6-4242-BC87-6E9D81126612}" presName="horz1" presStyleCnt="0"/>
      <dgm:spPr/>
    </dgm:pt>
    <dgm:pt modelId="{C9BF8A5D-CA02-476B-9F5B-D141A8EB2EE4}" type="pres">
      <dgm:prSet presAssocID="{0C971F3A-0CA6-4242-BC87-6E9D81126612}" presName="tx1" presStyleLbl="revTx" presStyleIdx="4" presStyleCnt="7"/>
      <dgm:spPr/>
    </dgm:pt>
    <dgm:pt modelId="{5B70F339-F7B9-4FDD-B20C-E04D7E7D87E2}" type="pres">
      <dgm:prSet presAssocID="{0C971F3A-0CA6-4242-BC87-6E9D81126612}" presName="vert1" presStyleCnt="0"/>
      <dgm:spPr/>
    </dgm:pt>
    <dgm:pt modelId="{3716AF70-23E6-48F7-8CF6-7FA77C04119F}" type="pres">
      <dgm:prSet presAssocID="{7DFB3BD2-7D34-4E1D-94B0-49E151A8CF26}" presName="thickLine" presStyleLbl="alignNode1" presStyleIdx="5" presStyleCnt="7"/>
      <dgm:spPr/>
    </dgm:pt>
    <dgm:pt modelId="{9F5F33B0-2121-4CBC-9B37-F4D143114C9C}" type="pres">
      <dgm:prSet presAssocID="{7DFB3BD2-7D34-4E1D-94B0-49E151A8CF26}" presName="horz1" presStyleCnt="0"/>
      <dgm:spPr/>
    </dgm:pt>
    <dgm:pt modelId="{A8287436-5955-4220-B617-B1D6A7A762C0}" type="pres">
      <dgm:prSet presAssocID="{7DFB3BD2-7D34-4E1D-94B0-49E151A8CF26}" presName="tx1" presStyleLbl="revTx" presStyleIdx="5" presStyleCnt="7"/>
      <dgm:spPr/>
    </dgm:pt>
    <dgm:pt modelId="{D2FD51C6-326E-49F5-88FF-6639459CE911}" type="pres">
      <dgm:prSet presAssocID="{7DFB3BD2-7D34-4E1D-94B0-49E151A8CF26}" presName="vert1" presStyleCnt="0"/>
      <dgm:spPr/>
    </dgm:pt>
    <dgm:pt modelId="{EC7F4396-8208-457B-9E25-75818F047D21}" type="pres">
      <dgm:prSet presAssocID="{A4AE968A-743F-42D9-BCC4-552A8BEAF7C8}" presName="thickLine" presStyleLbl="alignNode1" presStyleIdx="6" presStyleCnt="7"/>
      <dgm:spPr/>
    </dgm:pt>
    <dgm:pt modelId="{0D0B603F-EBD5-4A9C-B8A0-C8501D012CFE}" type="pres">
      <dgm:prSet presAssocID="{A4AE968A-743F-42D9-BCC4-552A8BEAF7C8}" presName="horz1" presStyleCnt="0"/>
      <dgm:spPr/>
    </dgm:pt>
    <dgm:pt modelId="{9459DA7F-54C1-45F6-8B65-64DE94B65A17}" type="pres">
      <dgm:prSet presAssocID="{A4AE968A-743F-42D9-BCC4-552A8BEAF7C8}" presName="tx1" presStyleLbl="revTx" presStyleIdx="6" presStyleCnt="7"/>
      <dgm:spPr/>
    </dgm:pt>
    <dgm:pt modelId="{E06D34B9-AADB-4B35-AA17-1B7BDEB52564}" type="pres">
      <dgm:prSet presAssocID="{A4AE968A-743F-42D9-BCC4-552A8BEAF7C8}" presName="vert1" presStyleCnt="0"/>
      <dgm:spPr/>
    </dgm:pt>
  </dgm:ptLst>
  <dgm:cxnLst>
    <dgm:cxn modelId="{3A350B01-6388-462F-BD91-93A8C2D71544}" type="presOf" srcId="{23D680A2-2CF1-40FC-96A8-DA02CAD521AB}" destId="{E18B9900-A5A7-4C37-839A-A3F13CBDA922}" srcOrd="0" destOrd="0" presId="urn:microsoft.com/office/officeart/2008/layout/LinedList"/>
    <dgm:cxn modelId="{D679BE05-3C7B-4F5C-B39F-049CF1CB0DF7}" srcId="{D90073FF-C55C-4790-A9D7-3C24E8C134C1}" destId="{0C971F3A-0CA6-4242-BC87-6E9D81126612}" srcOrd="4" destOrd="0" parTransId="{12F78D92-A403-44E0-9241-51BE5D1EE4F2}" sibTransId="{5D0FFC52-4239-40C5-B06C-E88578D884F5}"/>
    <dgm:cxn modelId="{A51CF60E-6049-4838-BD6A-3BEB8492169B}" srcId="{D90073FF-C55C-4790-A9D7-3C24E8C134C1}" destId="{C0B6749E-86F7-4FFB-9515-619CD1F57797}" srcOrd="0" destOrd="0" parTransId="{D66A6B54-4112-48B1-B590-95EFC18BB41F}" sibTransId="{B831A152-11B2-497A-B82F-C6A5F4FA16E6}"/>
    <dgm:cxn modelId="{80C4CA1D-A937-4736-B886-405312EBC6EC}" type="presOf" srcId="{A4AE968A-743F-42D9-BCC4-552A8BEAF7C8}" destId="{9459DA7F-54C1-45F6-8B65-64DE94B65A17}" srcOrd="0" destOrd="0" presId="urn:microsoft.com/office/officeart/2008/layout/LinedList"/>
    <dgm:cxn modelId="{1168032F-7747-4491-8F96-D386837C43DE}" type="presOf" srcId="{C0B6749E-86F7-4FFB-9515-619CD1F57797}" destId="{7D2B423F-0473-417A-A944-1330484DE4E8}" srcOrd="0" destOrd="0" presId="urn:microsoft.com/office/officeart/2008/layout/LinedList"/>
    <dgm:cxn modelId="{F3C1B168-0498-4D5A-ABB4-2D75FA711C07}" srcId="{D90073FF-C55C-4790-A9D7-3C24E8C134C1}" destId="{7DFB3BD2-7D34-4E1D-94B0-49E151A8CF26}" srcOrd="5" destOrd="0" parTransId="{827A099D-121C-4577-A665-6E00110CB2F0}" sibTransId="{0B57835F-77F6-4A40-B508-EF7116FED780}"/>
    <dgm:cxn modelId="{0F6F064A-89A0-4C21-8AE3-4C6380346268}" type="presOf" srcId="{7DFB3BD2-7D34-4E1D-94B0-49E151A8CF26}" destId="{A8287436-5955-4220-B617-B1D6A7A762C0}" srcOrd="0" destOrd="0" presId="urn:microsoft.com/office/officeart/2008/layout/LinedList"/>
    <dgm:cxn modelId="{5DA61C83-0966-45DE-AADC-D0862F1DC742}" type="presOf" srcId="{4E7B164A-A5E3-420A-8C70-7345B2BCADC5}" destId="{F98DF8AA-88F9-463D-B508-3793B235585F}" srcOrd="0" destOrd="0" presId="urn:microsoft.com/office/officeart/2008/layout/LinedList"/>
    <dgm:cxn modelId="{1E51288A-E3F8-42BC-95A9-323AB2E95964}" srcId="{D90073FF-C55C-4790-A9D7-3C24E8C134C1}" destId="{4E7B164A-A5E3-420A-8C70-7345B2BCADC5}" srcOrd="2" destOrd="0" parTransId="{BA40352A-DE11-474A-A6FD-B51218553036}" sibTransId="{11C20CA7-3A43-4248-AEAE-DAC74476D8B9}"/>
    <dgm:cxn modelId="{8CB7A69E-DAAD-49B7-B47F-637EE82ECE87}" srcId="{D90073FF-C55C-4790-A9D7-3C24E8C134C1}" destId="{23D680A2-2CF1-40FC-96A8-DA02CAD521AB}" srcOrd="1" destOrd="0" parTransId="{3DE0BDDC-318E-40D3-905B-61BDE9D90750}" sibTransId="{97837850-1448-45D4-BD14-52A33C2A6ED8}"/>
    <dgm:cxn modelId="{C668CDA7-9591-4674-9332-42DFC395E000}" srcId="{D90073FF-C55C-4790-A9D7-3C24E8C134C1}" destId="{59016186-347A-4404-8E39-E25CFBEA1C2A}" srcOrd="3" destOrd="0" parTransId="{2F0C9902-BE2E-4F14-A68D-385657CDC0AC}" sibTransId="{2ABD50C0-0D14-4533-B1BF-FC6865D63D11}"/>
    <dgm:cxn modelId="{1F80DDCC-997A-4672-BABE-4B1ACC34C368}" type="presOf" srcId="{0C971F3A-0CA6-4242-BC87-6E9D81126612}" destId="{C9BF8A5D-CA02-476B-9F5B-D141A8EB2EE4}" srcOrd="0" destOrd="0" presId="urn:microsoft.com/office/officeart/2008/layout/LinedList"/>
    <dgm:cxn modelId="{6428C5D4-3B3E-4846-AE05-02358DE9C7CE}" type="presOf" srcId="{D90073FF-C55C-4790-A9D7-3C24E8C134C1}" destId="{EA0CB3C1-E86E-4449-9747-61C4EC4C691B}" srcOrd="0" destOrd="0" presId="urn:microsoft.com/office/officeart/2008/layout/LinedList"/>
    <dgm:cxn modelId="{7E54B2EE-BFE2-4993-89E8-382F46080EF9}" type="presOf" srcId="{59016186-347A-4404-8E39-E25CFBEA1C2A}" destId="{AFB8AAA3-989F-442E-985B-B4E9235E441C}" srcOrd="0" destOrd="0" presId="urn:microsoft.com/office/officeart/2008/layout/LinedList"/>
    <dgm:cxn modelId="{591690FD-329A-400A-A9F8-8659AC50CAE0}" srcId="{D90073FF-C55C-4790-A9D7-3C24E8C134C1}" destId="{A4AE968A-743F-42D9-BCC4-552A8BEAF7C8}" srcOrd="6" destOrd="0" parTransId="{1D398994-77CC-411C-8165-5E512309F3D9}" sibTransId="{127D49F4-462A-4519-9D9D-454B269185D6}"/>
    <dgm:cxn modelId="{71F661C0-6775-4563-8F1E-8BEFEEF00663}" type="presParOf" srcId="{EA0CB3C1-E86E-4449-9747-61C4EC4C691B}" destId="{1D4F0E92-963C-42C5-A506-212B7145EAC0}" srcOrd="0" destOrd="0" presId="urn:microsoft.com/office/officeart/2008/layout/LinedList"/>
    <dgm:cxn modelId="{52A9C03A-C26A-4976-AB9B-A9367B28C20A}" type="presParOf" srcId="{EA0CB3C1-E86E-4449-9747-61C4EC4C691B}" destId="{D32CDE06-4837-41B3-9D42-0176A4333DC1}" srcOrd="1" destOrd="0" presId="urn:microsoft.com/office/officeart/2008/layout/LinedList"/>
    <dgm:cxn modelId="{B1893FD9-680B-41B8-BD74-73972A3DFE2B}" type="presParOf" srcId="{D32CDE06-4837-41B3-9D42-0176A4333DC1}" destId="{7D2B423F-0473-417A-A944-1330484DE4E8}" srcOrd="0" destOrd="0" presId="urn:microsoft.com/office/officeart/2008/layout/LinedList"/>
    <dgm:cxn modelId="{4698D205-B1AB-4A94-ADF3-2EDF56701A65}" type="presParOf" srcId="{D32CDE06-4837-41B3-9D42-0176A4333DC1}" destId="{B6AFCA15-E0FD-4838-8F5A-A6EEC8162F15}" srcOrd="1" destOrd="0" presId="urn:microsoft.com/office/officeart/2008/layout/LinedList"/>
    <dgm:cxn modelId="{C35792E6-AA99-4D8B-9640-D156833B9D36}" type="presParOf" srcId="{EA0CB3C1-E86E-4449-9747-61C4EC4C691B}" destId="{229423EA-1B21-427F-8FA4-40D6D762D11A}" srcOrd="2" destOrd="0" presId="urn:microsoft.com/office/officeart/2008/layout/LinedList"/>
    <dgm:cxn modelId="{2B6749CC-3343-4F40-A1EC-9558D2855973}" type="presParOf" srcId="{EA0CB3C1-E86E-4449-9747-61C4EC4C691B}" destId="{324F6106-6D70-4E46-ADFA-206DF80BCD74}" srcOrd="3" destOrd="0" presId="urn:microsoft.com/office/officeart/2008/layout/LinedList"/>
    <dgm:cxn modelId="{54DB67C3-5B1B-4FB9-B980-6C9E99830CFA}" type="presParOf" srcId="{324F6106-6D70-4E46-ADFA-206DF80BCD74}" destId="{E18B9900-A5A7-4C37-839A-A3F13CBDA922}" srcOrd="0" destOrd="0" presId="urn:microsoft.com/office/officeart/2008/layout/LinedList"/>
    <dgm:cxn modelId="{C901728B-09F2-4571-94EC-32C2E0F61426}" type="presParOf" srcId="{324F6106-6D70-4E46-ADFA-206DF80BCD74}" destId="{8AD04148-53D9-4D4F-9A5F-91526AE30796}" srcOrd="1" destOrd="0" presId="urn:microsoft.com/office/officeart/2008/layout/LinedList"/>
    <dgm:cxn modelId="{BB5B8312-CD96-4367-A089-0EDB62AE30EA}" type="presParOf" srcId="{EA0CB3C1-E86E-4449-9747-61C4EC4C691B}" destId="{DDEEA282-034A-4DF4-8E77-B648F34F3A80}" srcOrd="4" destOrd="0" presId="urn:microsoft.com/office/officeart/2008/layout/LinedList"/>
    <dgm:cxn modelId="{09BA8B73-E5C8-4751-96F7-98FE9A4596D6}" type="presParOf" srcId="{EA0CB3C1-E86E-4449-9747-61C4EC4C691B}" destId="{BEA12D6A-F16D-468C-BDF0-03EA5DCAE470}" srcOrd="5" destOrd="0" presId="urn:microsoft.com/office/officeart/2008/layout/LinedList"/>
    <dgm:cxn modelId="{C8950F04-BD66-4A9C-A447-23BE43717B06}" type="presParOf" srcId="{BEA12D6A-F16D-468C-BDF0-03EA5DCAE470}" destId="{F98DF8AA-88F9-463D-B508-3793B235585F}" srcOrd="0" destOrd="0" presId="urn:microsoft.com/office/officeart/2008/layout/LinedList"/>
    <dgm:cxn modelId="{11708FBF-433B-4BEF-AB61-13670CAAAB8C}" type="presParOf" srcId="{BEA12D6A-F16D-468C-BDF0-03EA5DCAE470}" destId="{6BE8FB62-A675-45AE-AB56-C78E401DBDE6}" srcOrd="1" destOrd="0" presId="urn:microsoft.com/office/officeart/2008/layout/LinedList"/>
    <dgm:cxn modelId="{71F5CD0D-B8B0-4FB8-A173-52A20DA4F042}" type="presParOf" srcId="{EA0CB3C1-E86E-4449-9747-61C4EC4C691B}" destId="{7A854BC2-522C-41A7-8AD6-0C27194D1CFF}" srcOrd="6" destOrd="0" presId="urn:microsoft.com/office/officeart/2008/layout/LinedList"/>
    <dgm:cxn modelId="{61D442D2-C438-4D60-AA34-49473691B0D5}" type="presParOf" srcId="{EA0CB3C1-E86E-4449-9747-61C4EC4C691B}" destId="{B9508B8B-5B06-4DF2-88FD-70C79D32F36C}" srcOrd="7" destOrd="0" presId="urn:microsoft.com/office/officeart/2008/layout/LinedList"/>
    <dgm:cxn modelId="{B1AB357F-9F51-48BE-A85F-9EF8F2A9617A}" type="presParOf" srcId="{B9508B8B-5B06-4DF2-88FD-70C79D32F36C}" destId="{AFB8AAA3-989F-442E-985B-B4E9235E441C}" srcOrd="0" destOrd="0" presId="urn:microsoft.com/office/officeart/2008/layout/LinedList"/>
    <dgm:cxn modelId="{5D2402BB-97AC-4397-9D8C-10FE10BCDA15}" type="presParOf" srcId="{B9508B8B-5B06-4DF2-88FD-70C79D32F36C}" destId="{2F01929E-46ED-4C46-9EF2-A5874E6ED2E5}" srcOrd="1" destOrd="0" presId="urn:microsoft.com/office/officeart/2008/layout/LinedList"/>
    <dgm:cxn modelId="{EFFEF62E-316F-48D7-A6DD-E8F99C441C61}" type="presParOf" srcId="{EA0CB3C1-E86E-4449-9747-61C4EC4C691B}" destId="{9EBE9D5E-C14C-4B64-9B8F-DD9A4E997752}" srcOrd="8" destOrd="0" presId="urn:microsoft.com/office/officeart/2008/layout/LinedList"/>
    <dgm:cxn modelId="{53B7C522-0197-4907-96DF-A24ED16F3280}" type="presParOf" srcId="{EA0CB3C1-E86E-4449-9747-61C4EC4C691B}" destId="{A54E42A0-6163-46AC-A59D-85A7ACFBF716}" srcOrd="9" destOrd="0" presId="urn:microsoft.com/office/officeart/2008/layout/LinedList"/>
    <dgm:cxn modelId="{FE03D4E1-66CB-4166-B8BA-C82E83F4952F}" type="presParOf" srcId="{A54E42A0-6163-46AC-A59D-85A7ACFBF716}" destId="{C9BF8A5D-CA02-476B-9F5B-D141A8EB2EE4}" srcOrd="0" destOrd="0" presId="urn:microsoft.com/office/officeart/2008/layout/LinedList"/>
    <dgm:cxn modelId="{2221F99C-B18F-46F5-94F6-F9D41AB69506}" type="presParOf" srcId="{A54E42A0-6163-46AC-A59D-85A7ACFBF716}" destId="{5B70F339-F7B9-4FDD-B20C-E04D7E7D87E2}" srcOrd="1" destOrd="0" presId="urn:microsoft.com/office/officeart/2008/layout/LinedList"/>
    <dgm:cxn modelId="{78F9262F-050F-4156-92C5-068CE639ED13}" type="presParOf" srcId="{EA0CB3C1-E86E-4449-9747-61C4EC4C691B}" destId="{3716AF70-23E6-48F7-8CF6-7FA77C04119F}" srcOrd="10" destOrd="0" presId="urn:microsoft.com/office/officeart/2008/layout/LinedList"/>
    <dgm:cxn modelId="{70384A76-E8D6-48AB-81E5-D31307647234}" type="presParOf" srcId="{EA0CB3C1-E86E-4449-9747-61C4EC4C691B}" destId="{9F5F33B0-2121-4CBC-9B37-F4D143114C9C}" srcOrd="11" destOrd="0" presId="urn:microsoft.com/office/officeart/2008/layout/LinedList"/>
    <dgm:cxn modelId="{641A8A66-720E-4047-86CE-578CB0B90E3B}" type="presParOf" srcId="{9F5F33B0-2121-4CBC-9B37-F4D143114C9C}" destId="{A8287436-5955-4220-B617-B1D6A7A762C0}" srcOrd="0" destOrd="0" presId="urn:microsoft.com/office/officeart/2008/layout/LinedList"/>
    <dgm:cxn modelId="{46CA1483-A0C8-41C5-AD27-DC68C5E177B8}" type="presParOf" srcId="{9F5F33B0-2121-4CBC-9B37-F4D143114C9C}" destId="{D2FD51C6-326E-49F5-88FF-6639459CE911}" srcOrd="1" destOrd="0" presId="urn:microsoft.com/office/officeart/2008/layout/LinedList"/>
    <dgm:cxn modelId="{14899D02-F806-4029-997E-ECB63EFFED67}" type="presParOf" srcId="{EA0CB3C1-E86E-4449-9747-61C4EC4C691B}" destId="{EC7F4396-8208-457B-9E25-75818F047D21}" srcOrd="12" destOrd="0" presId="urn:microsoft.com/office/officeart/2008/layout/LinedList"/>
    <dgm:cxn modelId="{B663333F-8A34-47C6-9485-9F041CADF2D5}" type="presParOf" srcId="{EA0CB3C1-E86E-4449-9747-61C4EC4C691B}" destId="{0D0B603F-EBD5-4A9C-B8A0-C8501D012CFE}" srcOrd="13" destOrd="0" presId="urn:microsoft.com/office/officeart/2008/layout/LinedList"/>
    <dgm:cxn modelId="{F94AABF1-8DD9-47D0-A801-C8F657BFE535}" type="presParOf" srcId="{0D0B603F-EBD5-4A9C-B8A0-C8501D012CFE}" destId="{9459DA7F-54C1-45F6-8B65-64DE94B65A17}" srcOrd="0" destOrd="0" presId="urn:microsoft.com/office/officeart/2008/layout/LinedList"/>
    <dgm:cxn modelId="{4CCB3F7D-EDD7-415A-AB1D-B2992117408A}" type="presParOf" srcId="{0D0B603F-EBD5-4A9C-B8A0-C8501D012CFE}" destId="{E06D34B9-AADB-4B35-AA17-1B7BDEB5256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606B2-AB06-4D11-8884-C684F1A025B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5E654846-4803-457E-83D2-A0F168DA43DC}">
      <dgm:prSet custT="1">
        <dgm:style>
          <a:lnRef idx="1">
            <a:schemeClr val="accent1"/>
          </a:lnRef>
          <a:fillRef idx="2">
            <a:schemeClr val="accent1"/>
          </a:fillRef>
          <a:effectRef idx="1">
            <a:schemeClr val="accent1"/>
          </a:effectRef>
          <a:fontRef idx="minor">
            <a:schemeClr val="dk1"/>
          </a:fontRef>
        </dgm:style>
      </dgm:prSet>
      <dgm:spPr/>
      <dgm:t>
        <a:bodyPr/>
        <a:lstStyle/>
        <a:p>
          <a:r>
            <a:rPr lang="en-US" sz="1400" b="1" dirty="0"/>
            <a:t>List of City URLs of Alameda and Santa Clara County </a:t>
          </a:r>
          <a:endParaRPr lang="en-US" sz="1400" dirty="0"/>
        </a:p>
      </dgm:t>
    </dgm:pt>
    <dgm:pt modelId="{2512326B-522D-4515-8DA8-EBA723E7A689}" type="parTrans" cxnId="{AD809027-BBDE-4085-93ED-2A1BC118D6D9}">
      <dgm:prSet/>
      <dgm:spPr/>
      <dgm:t>
        <a:bodyPr/>
        <a:lstStyle/>
        <a:p>
          <a:endParaRPr lang="en-US"/>
        </a:p>
      </dgm:t>
    </dgm:pt>
    <dgm:pt modelId="{FC25F790-14C8-4A79-A101-0C3083E6D579}" type="sibTrans" cxnId="{AD809027-BBDE-4085-93ED-2A1BC118D6D9}">
      <dgm:prSet/>
      <dgm:spPr/>
      <dgm:t>
        <a:bodyPr/>
        <a:lstStyle/>
        <a:p>
          <a:endParaRPr lang="en-US"/>
        </a:p>
      </dgm:t>
    </dgm:pt>
    <dgm:pt modelId="{1F0CB3B3-8328-4DF4-B0EA-547E53E8DC17}">
      <dgm:prSet custT="1">
        <dgm:style>
          <a:lnRef idx="1">
            <a:schemeClr val="accent1"/>
          </a:lnRef>
          <a:fillRef idx="2">
            <a:schemeClr val="accent1"/>
          </a:fillRef>
          <a:effectRef idx="1">
            <a:schemeClr val="accent1"/>
          </a:effectRef>
          <a:fontRef idx="minor">
            <a:schemeClr val="dk1"/>
          </a:fontRef>
        </dgm:style>
      </dgm:prSet>
      <dgm:spPr/>
      <dgm:t>
        <a:bodyPr/>
        <a:lstStyle/>
        <a:p>
          <a:r>
            <a:rPr lang="en-US" sz="1100" dirty="0"/>
            <a:t>Initial list of cities with first webpage of each city </a:t>
          </a:r>
        </a:p>
      </dgm:t>
    </dgm:pt>
    <dgm:pt modelId="{5EACB300-5CB1-4FC3-A0E6-6DC69294605A}" type="parTrans" cxnId="{18CCC84E-C067-4FD6-9176-BF56F96693DD}">
      <dgm:prSet/>
      <dgm:spPr/>
      <dgm:t>
        <a:bodyPr/>
        <a:lstStyle/>
        <a:p>
          <a:endParaRPr lang="en-US"/>
        </a:p>
      </dgm:t>
    </dgm:pt>
    <dgm:pt modelId="{6081D637-5177-41FF-ACE2-81A5F3553D6C}" type="sibTrans" cxnId="{18CCC84E-C067-4FD6-9176-BF56F96693DD}">
      <dgm:prSet/>
      <dgm:spPr/>
      <dgm:t>
        <a:bodyPr/>
        <a:lstStyle/>
        <a:p>
          <a:endParaRPr lang="en-US"/>
        </a:p>
      </dgm:t>
    </dgm:pt>
    <dgm:pt modelId="{FBB9A99A-D7AD-48D6-A872-03B0BC023628}">
      <dgm:prSet custT="1">
        <dgm:style>
          <a:lnRef idx="1">
            <a:schemeClr val="accent1"/>
          </a:lnRef>
          <a:fillRef idx="2">
            <a:schemeClr val="accent1"/>
          </a:fillRef>
          <a:effectRef idx="1">
            <a:schemeClr val="accent1"/>
          </a:effectRef>
          <a:fontRef idx="minor">
            <a:schemeClr val="dk1"/>
          </a:fontRef>
        </dgm:style>
      </dgm:prSet>
      <dgm:spPr/>
      <dgm:t>
        <a:bodyPr/>
        <a:lstStyle/>
        <a:p>
          <a:r>
            <a:rPr lang="en-US" sz="1050" b="1" dirty="0"/>
            <a:t>Extracted all webpages of each city (used ‘a </a:t>
          </a:r>
          <a:r>
            <a:rPr lang="en-US" sz="1050" b="1" dirty="0" err="1"/>
            <a:t>href</a:t>
          </a:r>
          <a:r>
            <a:rPr lang="en-US" sz="1050" b="1" dirty="0"/>
            <a:t>’ tags)</a:t>
          </a:r>
          <a:endParaRPr lang="en-US" sz="1050" dirty="0"/>
        </a:p>
      </dgm:t>
    </dgm:pt>
    <dgm:pt modelId="{7379DD79-6CB2-49A9-BBB1-02BF061117BB}" type="parTrans" cxnId="{4CBF37E2-EA6C-4B84-8A1E-34AB5FFBC575}">
      <dgm:prSet/>
      <dgm:spPr/>
      <dgm:t>
        <a:bodyPr/>
        <a:lstStyle/>
        <a:p>
          <a:endParaRPr lang="en-US"/>
        </a:p>
      </dgm:t>
    </dgm:pt>
    <dgm:pt modelId="{83141177-C016-45EB-814E-0B264346714A}" type="sibTrans" cxnId="{4CBF37E2-EA6C-4B84-8A1E-34AB5FFBC575}">
      <dgm:prSet/>
      <dgm:spPr/>
      <dgm:t>
        <a:bodyPr/>
        <a:lstStyle/>
        <a:p>
          <a:endParaRPr lang="en-US"/>
        </a:p>
      </dgm:t>
    </dgm:pt>
    <dgm:pt modelId="{4D025358-3EBF-41CF-B36D-9057E915755B}">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Used </a:t>
          </a:r>
          <a:r>
            <a:rPr lang="en-US" sz="900" dirty="0" err="1"/>
            <a:t>BeautifulSoup</a:t>
          </a:r>
          <a:r>
            <a:rPr lang="en-US" sz="900" dirty="0"/>
            <a:t> to find the number of webpages and added all to the main URL list. Extracted all webpages of each city. We saved the URLs of the scanned pages so that we don’t have to come back to them again.</a:t>
          </a:r>
        </a:p>
      </dgm:t>
    </dgm:pt>
    <dgm:pt modelId="{D0BE5B70-5308-4F12-84F3-977AD3893931}" type="parTrans" cxnId="{004E9549-7322-4BD3-A443-72D16F5CD216}">
      <dgm:prSet/>
      <dgm:spPr/>
      <dgm:t>
        <a:bodyPr/>
        <a:lstStyle/>
        <a:p>
          <a:endParaRPr lang="en-US"/>
        </a:p>
      </dgm:t>
    </dgm:pt>
    <dgm:pt modelId="{86781C31-F0CA-4241-A8F9-46AED0FC965A}" type="sibTrans" cxnId="{004E9549-7322-4BD3-A443-72D16F5CD216}">
      <dgm:prSet/>
      <dgm:spPr/>
      <dgm:t>
        <a:bodyPr/>
        <a:lstStyle/>
        <a:p>
          <a:endParaRPr lang="en-US"/>
        </a:p>
      </dgm:t>
    </dgm:pt>
    <dgm:pt modelId="{BA49716D-A491-43C9-9BC6-A8047798C414}">
      <dgm:prSet custT="1">
        <dgm:style>
          <a:lnRef idx="1">
            <a:schemeClr val="accent1"/>
          </a:lnRef>
          <a:fillRef idx="2">
            <a:schemeClr val="accent1"/>
          </a:fillRef>
          <a:effectRef idx="1">
            <a:schemeClr val="accent1"/>
          </a:effectRef>
          <a:fontRef idx="minor">
            <a:schemeClr val="dk1"/>
          </a:fontRef>
        </dgm:style>
      </dgm:prSet>
      <dgm:spPr/>
      <dgm:t>
        <a:bodyPr/>
        <a:lstStyle/>
        <a:p>
          <a:r>
            <a:rPr lang="en-US" sz="1200" b="1" dirty="0"/>
            <a:t>Extracted all URLs of each property (used ‘a </a:t>
          </a:r>
          <a:r>
            <a:rPr lang="en-US" sz="1200" b="1" dirty="0" err="1"/>
            <a:t>href</a:t>
          </a:r>
          <a:r>
            <a:rPr lang="en-US" sz="1200" b="1" dirty="0"/>
            <a:t>’ tags)</a:t>
          </a:r>
          <a:endParaRPr lang="en-US" sz="1200" dirty="0"/>
        </a:p>
      </dgm:t>
    </dgm:pt>
    <dgm:pt modelId="{4C966B63-5A54-40A7-8A95-C845DDDCB6E6}" type="parTrans" cxnId="{B3662BA9-8AB0-4192-A1F6-548A5830023B}">
      <dgm:prSet/>
      <dgm:spPr/>
      <dgm:t>
        <a:bodyPr/>
        <a:lstStyle/>
        <a:p>
          <a:endParaRPr lang="en-US"/>
        </a:p>
      </dgm:t>
    </dgm:pt>
    <dgm:pt modelId="{961C42EB-DF79-4A30-ADCC-4758FD574CE3}" type="sibTrans" cxnId="{B3662BA9-8AB0-4192-A1F6-548A5830023B}">
      <dgm:prSet/>
      <dgm:spPr/>
      <dgm:t>
        <a:bodyPr/>
        <a:lstStyle/>
        <a:p>
          <a:endParaRPr lang="en-US"/>
        </a:p>
      </dgm:t>
    </dgm:pt>
    <dgm:pt modelId="{B503B9DD-5CA5-4A2E-B0FC-D8C4811778B9}">
      <dgm:prSet custT="1">
        <dgm:style>
          <a:lnRef idx="1">
            <a:schemeClr val="accent1"/>
          </a:lnRef>
          <a:fillRef idx="2">
            <a:schemeClr val="accent1"/>
          </a:fillRef>
          <a:effectRef idx="1">
            <a:schemeClr val="accent1"/>
          </a:effectRef>
          <a:fontRef idx="minor">
            <a:schemeClr val="dk1"/>
          </a:fontRef>
        </dgm:style>
      </dgm:prSet>
      <dgm:spPr/>
      <dgm:t>
        <a:bodyPr/>
        <a:lstStyle/>
        <a:p>
          <a:r>
            <a:rPr lang="en-US" sz="1050" dirty="0"/>
            <a:t>Used </a:t>
          </a:r>
          <a:r>
            <a:rPr lang="en-US" sz="1050" dirty="0" err="1"/>
            <a:t>BeautifulSoup</a:t>
          </a:r>
          <a:r>
            <a:rPr lang="en-US" sz="1050" dirty="0"/>
            <a:t> to scrape the property URLs and added all to the property URL list. We saved the URLs of the properties so that we don’t have to come back to them again.</a:t>
          </a:r>
        </a:p>
      </dgm:t>
    </dgm:pt>
    <dgm:pt modelId="{98F32CA5-97CE-4E66-99ED-A1AF53DA488F}" type="parTrans" cxnId="{0168939E-7D17-4DFD-A4B5-62FE42B2827E}">
      <dgm:prSet/>
      <dgm:spPr/>
      <dgm:t>
        <a:bodyPr/>
        <a:lstStyle/>
        <a:p>
          <a:endParaRPr lang="en-US"/>
        </a:p>
      </dgm:t>
    </dgm:pt>
    <dgm:pt modelId="{9634370E-FBDD-4F14-874D-B52F49AA58A6}" type="sibTrans" cxnId="{0168939E-7D17-4DFD-A4B5-62FE42B2827E}">
      <dgm:prSet/>
      <dgm:spPr/>
      <dgm:t>
        <a:bodyPr/>
        <a:lstStyle/>
        <a:p>
          <a:endParaRPr lang="en-US"/>
        </a:p>
      </dgm:t>
    </dgm:pt>
    <dgm:pt modelId="{7D8FAB58-42A3-4129-A020-986BF4223AEE}">
      <dgm:prSet custT="1">
        <dgm:style>
          <a:lnRef idx="1">
            <a:schemeClr val="accent1"/>
          </a:lnRef>
          <a:fillRef idx="2">
            <a:schemeClr val="accent1"/>
          </a:fillRef>
          <a:effectRef idx="1">
            <a:schemeClr val="accent1"/>
          </a:effectRef>
          <a:fontRef idx="minor">
            <a:schemeClr val="dk1"/>
          </a:fontRef>
        </dgm:style>
      </dgm:prSet>
      <dgm:spPr/>
      <dgm:t>
        <a:bodyPr/>
        <a:lstStyle/>
        <a:p>
          <a:r>
            <a:rPr lang="en-US" sz="1050" b="1" dirty="0"/>
            <a:t>Extracted information out of each property</a:t>
          </a:r>
          <a:endParaRPr lang="en-US" sz="1050" dirty="0"/>
        </a:p>
      </dgm:t>
    </dgm:pt>
    <dgm:pt modelId="{3CC5E0C6-0E38-4B5E-A561-FAE61BA06FDC}" type="parTrans" cxnId="{6F649F20-6978-40B7-AF8D-7DCDC6498BA4}">
      <dgm:prSet/>
      <dgm:spPr/>
      <dgm:t>
        <a:bodyPr/>
        <a:lstStyle/>
        <a:p>
          <a:endParaRPr lang="en-US"/>
        </a:p>
      </dgm:t>
    </dgm:pt>
    <dgm:pt modelId="{18FCBECB-B6D7-49F1-A255-803C3748037E}" type="sibTrans" cxnId="{6F649F20-6978-40B7-AF8D-7DCDC6498BA4}">
      <dgm:prSet/>
      <dgm:spPr/>
      <dgm:t>
        <a:bodyPr/>
        <a:lstStyle/>
        <a:p>
          <a:endParaRPr lang="en-US"/>
        </a:p>
      </dgm:t>
    </dgm:pt>
    <dgm:pt modelId="{91321532-05BA-4B8F-AF09-C372CE059AF6}">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Defined function that extracts all the information of attributes (using different relevant tags like ‘div’, ‘span’, ‘</a:t>
          </a:r>
          <a:r>
            <a:rPr lang="en-US" sz="900" dirty="0" err="1"/>
            <a:t>tspan</a:t>
          </a:r>
          <a:r>
            <a:rPr lang="en-US" sz="900" dirty="0"/>
            <a:t>’ etc.) and return a dictionary of 	attributes with corresponding values of single URL</a:t>
          </a:r>
        </a:p>
      </dgm:t>
    </dgm:pt>
    <dgm:pt modelId="{EFEEB31F-EE04-4F96-87F2-A527F6D11EE7}" type="parTrans" cxnId="{976D76C5-6015-4AAC-AE1C-524CCCD4EB5D}">
      <dgm:prSet/>
      <dgm:spPr/>
      <dgm:t>
        <a:bodyPr/>
        <a:lstStyle/>
        <a:p>
          <a:endParaRPr lang="en-US"/>
        </a:p>
      </dgm:t>
    </dgm:pt>
    <dgm:pt modelId="{B42E28D1-0D75-4AF9-9F1C-CC8401823499}" type="sibTrans" cxnId="{976D76C5-6015-4AAC-AE1C-524CCCD4EB5D}">
      <dgm:prSet/>
      <dgm:spPr/>
      <dgm:t>
        <a:bodyPr/>
        <a:lstStyle/>
        <a:p>
          <a:endParaRPr lang="en-US"/>
        </a:p>
      </dgm:t>
    </dgm:pt>
    <dgm:pt modelId="{EBEA0C5D-D9F8-4E3E-8692-0444B295CD70}">
      <dgm:prSet custT="1">
        <dgm:style>
          <a:lnRef idx="1">
            <a:schemeClr val="accent1"/>
          </a:lnRef>
          <a:fillRef idx="2">
            <a:schemeClr val="accent1"/>
          </a:fillRef>
          <a:effectRef idx="1">
            <a:schemeClr val="accent1"/>
          </a:effectRef>
          <a:fontRef idx="minor">
            <a:schemeClr val="dk1"/>
          </a:fontRef>
        </dgm:style>
      </dgm:prSet>
      <dgm:spPr/>
      <dgm:t>
        <a:bodyPr/>
        <a:lstStyle/>
        <a:p>
          <a:r>
            <a:rPr lang="en-US" sz="1600" b="1" dirty="0"/>
            <a:t>Data Cleaning and Dimension reduction</a:t>
          </a:r>
          <a:endParaRPr lang="en-US" sz="1600" dirty="0"/>
        </a:p>
      </dgm:t>
    </dgm:pt>
    <dgm:pt modelId="{969F3FED-4CF2-444E-ADC8-880A0775FB54}" type="parTrans" cxnId="{2593701C-B292-4B6E-A384-1F9D9879D30B}">
      <dgm:prSet/>
      <dgm:spPr/>
      <dgm:t>
        <a:bodyPr/>
        <a:lstStyle/>
        <a:p>
          <a:endParaRPr lang="en-US"/>
        </a:p>
      </dgm:t>
    </dgm:pt>
    <dgm:pt modelId="{43C90DA4-FE20-4ACE-8974-FE5E06ACA355}" type="sibTrans" cxnId="{2593701C-B292-4B6E-A384-1F9D9879D30B}">
      <dgm:prSet/>
      <dgm:spPr/>
      <dgm:t>
        <a:bodyPr/>
        <a:lstStyle/>
        <a:p>
          <a:endParaRPr lang="en-US"/>
        </a:p>
      </dgm:t>
    </dgm:pt>
    <dgm:pt modelId="{DE4E01F6-48B3-409F-8FE2-F663C32D60D9}">
      <dgm:prSet custT="1">
        <dgm:style>
          <a:lnRef idx="1">
            <a:schemeClr val="accent1"/>
          </a:lnRef>
          <a:fillRef idx="2">
            <a:schemeClr val="accent1"/>
          </a:fillRef>
          <a:effectRef idx="1">
            <a:schemeClr val="accent1"/>
          </a:effectRef>
          <a:fontRef idx="minor">
            <a:schemeClr val="dk1"/>
          </a:fontRef>
        </dgm:style>
      </dgm:prSet>
      <dgm:spPr/>
      <dgm:t>
        <a:bodyPr/>
        <a:lstStyle/>
        <a:p>
          <a:r>
            <a:rPr lang="en-US" sz="1200" dirty="0"/>
            <a:t>Identified the null values, irrelevant attributes, correlated attributes, noisy data and cleaned the data </a:t>
          </a:r>
        </a:p>
      </dgm:t>
    </dgm:pt>
    <dgm:pt modelId="{09968785-8F2F-44B1-8A0C-ECF30EE3514F}" type="parTrans" cxnId="{D73C5D86-1C8A-4191-9972-81F93DF6FC9C}">
      <dgm:prSet/>
      <dgm:spPr/>
      <dgm:t>
        <a:bodyPr/>
        <a:lstStyle/>
        <a:p>
          <a:endParaRPr lang="en-US"/>
        </a:p>
      </dgm:t>
    </dgm:pt>
    <dgm:pt modelId="{FA9846B8-230B-4F20-ADDF-D848CBB21584}" type="sibTrans" cxnId="{D73C5D86-1C8A-4191-9972-81F93DF6FC9C}">
      <dgm:prSet/>
      <dgm:spPr/>
      <dgm:t>
        <a:bodyPr/>
        <a:lstStyle/>
        <a:p>
          <a:endParaRPr lang="en-US"/>
        </a:p>
      </dgm:t>
    </dgm:pt>
    <dgm:pt modelId="{805C1AFC-A6F9-49A7-9EE2-CAC04449D38F}">
      <dgm:prSet custT="1">
        <dgm:style>
          <a:lnRef idx="1">
            <a:schemeClr val="accent1"/>
          </a:lnRef>
          <a:fillRef idx="2">
            <a:schemeClr val="accent1"/>
          </a:fillRef>
          <a:effectRef idx="1">
            <a:schemeClr val="accent1"/>
          </a:effectRef>
          <a:fontRef idx="minor">
            <a:schemeClr val="dk1"/>
          </a:fontRef>
        </dgm:style>
      </dgm:prSet>
      <dgm:spPr/>
      <dgm:t>
        <a:bodyPr/>
        <a:lstStyle/>
        <a:p>
          <a:r>
            <a:rPr lang="en-US" sz="2500" b="1" kern="1200" dirty="0"/>
            <a:t>Exported to CSV and </a:t>
          </a:r>
          <a:r>
            <a:rPr lang="en-US" sz="2500" b="1" kern="1200" dirty="0">
              <a:solidFill>
                <a:srgbClr val="000000"/>
              </a:solidFill>
              <a:latin typeface="Grandview"/>
              <a:ea typeface="+mn-ea"/>
              <a:cs typeface="+mn-cs"/>
            </a:rPr>
            <a:t>Data is  </a:t>
          </a:r>
          <a:r>
            <a:rPr lang="en-US" sz="2500" b="1" kern="1200" dirty="0"/>
            <a:t>ready for analysis!</a:t>
          </a:r>
        </a:p>
      </dgm:t>
    </dgm:pt>
    <dgm:pt modelId="{F099593A-1FF9-4EC1-81BC-71BBD6B2B05E}" type="parTrans" cxnId="{ADC0F992-9E67-433D-94AB-07D45AA8D7A5}">
      <dgm:prSet/>
      <dgm:spPr/>
      <dgm:t>
        <a:bodyPr/>
        <a:lstStyle/>
        <a:p>
          <a:endParaRPr lang="en-US"/>
        </a:p>
      </dgm:t>
    </dgm:pt>
    <dgm:pt modelId="{A466254E-575B-42D8-8F27-B64C872875B7}" type="sibTrans" cxnId="{ADC0F992-9E67-433D-94AB-07D45AA8D7A5}">
      <dgm:prSet/>
      <dgm:spPr/>
      <dgm:t>
        <a:bodyPr/>
        <a:lstStyle/>
        <a:p>
          <a:endParaRPr lang="en-US"/>
        </a:p>
      </dgm:t>
    </dgm:pt>
    <dgm:pt modelId="{2A8220F4-C7AD-46A3-81E5-4BF36182B3CC}">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Used try &amp; except blocks to handle errors and inserted nan values to those rows where there are exceptions.</a:t>
          </a:r>
        </a:p>
      </dgm:t>
    </dgm:pt>
    <dgm:pt modelId="{9581293C-59B9-49F7-838C-1E5142D3FB7C}" type="parTrans" cxnId="{12C1FF7F-5CB9-4951-B7C6-4A1790BEF0DD}">
      <dgm:prSet/>
      <dgm:spPr/>
      <dgm:t>
        <a:bodyPr/>
        <a:lstStyle/>
        <a:p>
          <a:endParaRPr lang="en-IN"/>
        </a:p>
      </dgm:t>
    </dgm:pt>
    <dgm:pt modelId="{5EA0DCF7-FE25-4FD1-9D46-8158D4C87908}" type="sibTrans" cxnId="{12C1FF7F-5CB9-4951-B7C6-4A1790BEF0DD}">
      <dgm:prSet/>
      <dgm:spPr/>
      <dgm:t>
        <a:bodyPr/>
        <a:lstStyle/>
        <a:p>
          <a:endParaRPr lang="en-IN"/>
        </a:p>
      </dgm:t>
    </dgm:pt>
    <dgm:pt modelId="{2B2D6931-C56A-4DAB-BB3D-3507884D5689}">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Created a data frame with the required attributes</a:t>
          </a:r>
        </a:p>
      </dgm:t>
    </dgm:pt>
    <dgm:pt modelId="{83D567C0-F30A-440D-A3EF-C71F008660A5}" type="parTrans" cxnId="{793760C6-1A7A-4CF6-83B3-871793B06106}">
      <dgm:prSet/>
      <dgm:spPr/>
      <dgm:t>
        <a:bodyPr/>
        <a:lstStyle/>
        <a:p>
          <a:endParaRPr lang="en-IN"/>
        </a:p>
      </dgm:t>
    </dgm:pt>
    <dgm:pt modelId="{24DFFC22-8379-4066-A229-C85BC1EA7E8E}" type="sibTrans" cxnId="{793760C6-1A7A-4CF6-83B3-871793B06106}">
      <dgm:prSet/>
      <dgm:spPr/>
      <dgm:t>
        <a:bodyPr/>
        <a:lstStyle/>
        <a:p>
          <a:endParaRPr lang="en-IN"/>
        </a:p>
      </dgm:t>
    </dgm:pt>
    <dgm:pt modelId="{FB747ECD-5228-460F-8CFA-4A32D46CEA4C}">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Called the function while Iterating through the URLs and adding the returned dictionary to the last row of the data frame</a:t>
          </a:r>
        </a:p>
      </dgm:t>
    </dgm:pt>
    <dgm:pt modelId="{949EE2F9-21EE-47F3-8E98-18FA52A5A525}" type="parTrans" cxnId="{EF7D1381-F532-41F5-87D0-23580B769595}">
      <dgm:prSet/>
      <dgm:spPr/>
      <dgm:t>
        <a:bodyPr/>
        <a:lstStyle/>
        <a:p>
          <a:endParaRPr lang="en-IN"/>
        </a:p>
      </dgm:t>
    </dgm:pt>
    <dgm:pt modelId="{D567BA9A-4989-4130-8AC4-7BC7F07C4915}" type="sibTrans" cxnId="{EF7D1381-F532-41F5-87D0-23580B769595}">
      <dgm:prSet/>
      <dgm:spPr/>
      <dgm:t>
        <a:bodyPr/>
        <a:lstStyle/>
        <a:p>
          <a:endParaRPr lang="en-IN"/>
        </a:p>
      </dgm:t>
    </dgm:pt>
    <dgm:pt modelId="{E3C1AB62-F2FD-449D-94D7-4A965C908338}">
      <dgm:prSet custT="1">
        <dgm:style>
          <a:lnRef idx="1">
            <a:schemeClr val="accent1"/>
          </a:lnRef>
          <a:fillRef idx="2">
            <a:schemeClr val="accent1"/>
          </a:fillRef>
          <a:effectRef idx="1">
            <a:schemeClr val="accent1"/>
          </a:effectRef>
          <a:fontRef idx="minor">
            <a:schemeClr val="dk1"/>
          </a:fontRef>
        </dgm:style>
      </dgm:prSet>
      <dgm:spPr/>
      <dgm:t>
        <a:bodyPr/>
        <a:lstStyle/>
        <a:p>
          <a:r>
            <a:rPr lang="en-US" sz="900" dirty="0"/>
            <a:t>Write the data frame to the csv</a:t>
          </a:r>
        </a:p>
      </dgm:t>
    </dgm:pt>
    <dgm:pt modelId="{C3CC421C-5C9C-4641-8CF5-88D33FA54078}" type="parTrans" cxnId="{11EDF35E-D3CC-4F41-B11F-DABF5EB62EBA}">
      <dgm:prSet/>
      <dgm:spPr/>
      <dgm:t>
        <a:bodyPr/>
        <a:lstStyle/>
        <a:p>
          <a:endParaRPr lang="en-IN"/>
        </a:p>
      </dgm:t>
    </dgm:pt>
    <dgm:pt modelId="{6CC1AC26-843D-49ED-A8E1-D8F6914E99B6}" type="sibTrans" cxnId="{11EDF35E-D3CC-4F41-B11F-DABF5EB62EBA}">
      <dgm:prSet/>
      <dgm:spPr/>
      <dgm:t>
        <a:bodyPr/>
        <a:lstStyle/>
        <a:p>
          <a:endParaRPr lang="en-IN"/>
        </a:p>
      </dgm:t>
    </dgm:pt>
    <dgm:pt modelId="{FB2B01F9-C03E-41F8-BC4E-8321C0E567AB}">
      <dgm:prSet custT="1">
        <dgm:style>
          <a:lnRef idx="1">
            <a:schemeClr val="accent1"/>
          </a:lnRef>
          <a:fillRef idx="2">
            <a:schemeClr val="accent1"/>
          </a:fillRef>
          <a:effectRef idx="1">
            <a:schemeClr val="accent1"/>
          </a:effectRef>
          <a:fontRef idx="minor">
            <a:schemeClr val="dk1"/>
          </a:fontRef>
        </dgm:style>
      </dgm:prSet>
      <dgm:spPr/>
      <dgm:t>
        <a:bodyPr/>
        <a:lstStyle/>
        <a:p>
          <a:r>
            <a:rPr lang="en-US" sz="1050" dirty="0"/>
            <a:t>2864 property </a:t>
          </a:r>
          <a:r>
            <a:rPr lang="en-US" sz="1050" dirty="0" err="1"/>
            <a:t>urls</a:t>
          </a:r>
          <a:endParaRPr lang="en-US" sz="1050" dirty="0"/>
        </a:p>
      </dgm:t>
    </dgm:pt>
    <dgm:pt modelId="{ABFB41CC-B940-44CA-A857-14B61F515DA7}" type="parTrans" cxnId="{FDD510A1-3E75-4008-BDB7-84B249E176AD}">
      <dgm:prSet/>
      <dgm:spPr/>
      <dgm:t>
        <a:bodyPr/>
        <a:lstStyle/>
        <a:p>
          <a:endParaRPr lang="en-IN"/>
        </a:p>
      </dgm:t>
    </dgm:pt>
    <dgm:pt modelId="{7A208B72-9EF8-4A67-87D6-85728D9275F0}" type="sibTrans" cxnId="{FDD510A1-3E75-4008-BDB7-84B249E176AD}">
      <dgm:prSet/>
      <dgm:spPr/>
      <dgm:t>
        <a:bodyPr/>
        <a:lstStyle/>
        <a:p>
          <a:endParaRPr lang="en-IN"/>
        </a:p>
      </dgm:t>
    </dgm:pt>
    <dgm:pt modelId="{0BD764F1-0F97-4C1B-ADC0-6B46F41AD645}">
      <dgm:prSet custT="1">
        <dgm:style>
          <a:lnRef idx="1">
            <a:schemeClr val="accent1"/>
          </a:lnRef>
          <a:fillRef idx="2">
            <a:schemeClr val="accent1"/>
          </a:fillRef>
          <a:effectRef idx="1">
            <a:schemeClr val="accent1"/>
          </a:effectRef>
          <a:fontRef idx="minor">
            <a:schemeClr val="dk1"/>
          </a:fontRef>
        </dgm:style>
      </dgm:prSet>
      <dgm:spPr/>
      <dgm:t>
        <a:bodyPr/>
        <a:lstStyle/>
        <a:p>
          <a:endParaRPr lang="en-US" sz="1050" dirty="0"/>
        </a:p>
      </dgm:t>
    </dgm:pt>
    <dgm:pt modelId="{428CF1CA-433F-45AE-A794-E9DCAD170960}" type="parTrans" cxnId="{301F0B56-D337-406B-8365-9DEBA43CF6D5}">
      <dgm:prSet/>
      <dgm:spPr/>
      <dgm:t>
        <a:bodyPr/>
        <a:lstStyle/>
        <a:p>
          <a:endParaRPr lang="en-IN"/>
        </a:p>
      </dgm:t>
    </dgm:pt>
    <dgm:pt modelId="{9FBBCE2C-A3D9-41F3-B125-6AE660D1CD62}" type="sibTrans" cxnId="{301F0B56-D337-406B-8365-9DEBA43CF6D5}">
      <dgm:prSet/>
      <dgm:spPr/>
      <dgm:t>
        <a:bodyPr/>
        <a:lstStyle/>
        <a:p>
          <a:endParaRPr lang="en-IN"/>
        </a:p>
      </dgm:t>
    </dgm:pt>
    <dgm:pt modelId="{E7452DA4-38BC-4E5C-8BA7-2940232B4F50}">
      <dgm:prSet custT="1">
        <dgm:style>
          <a:lnRef idx="1">
            <a:schemeClr val="accent1"/>
          </a:lnRef>
          <a:fillRef idx="2">
            <a:schemeClr val="accent1"/>
          </a:fillRef>
          <a:effectRef idx="1">
            <a:schemeClr val="accent1"/>
          </a:effectRef>
          <a:fontRef idx="minor">
            <a:schemeClr val="dk1"/>
          </a:fontRef>
        </dgm:style>
      </dgm:prSet>
      <dgm:spPr/>
      <dgm:t>
        <a:bodyPr/>
        <a:lstStyle/>
        <a:p>
          <a:endParaRPr lang="en-US" sz="1050" dirty="0"/>
        </a:p>
      </dgm:t>
    </dgm:pt>
    <dgm:pt modelId="{204D2DAC-F0D1-4670-8CC4-70087E38B9A4}" type="parTrans" cxnId="{0237998C-DEBC-409A-92AE-263600099057}">
      <dgm:prSet/>
      <dgm:spPr/>
      <dgm:t>
        <a:bodyPr/>
        <a:lstStyle/>
        <a:p>
          <a:endParaRPr lang="en-IN"/>
        </a:p>
      </dgm:t>
    </dgm:pt>
    <dgm:pt modelId="{38634AAF-D17B-4E6B-A6D4-57EA60BBB923}" type="sibTrans" cxnId="{0237998C-DEBC-409A-92AE-263600099057}">
      <dgm:prSet/>
      <dgm:spPr/>
      <dgm:t>
        <a:bodyPr/>
        <a:lstStyle/>
        <a:p>
          <a:endParaRPr lang="en-IN"/>
        </a:p>
      </dgm:t>
    </dgm:pt>
    <dgm:pt modelId="{D28D4EAA-5406-4F44-9AC2-6EEB01D72124}" type="pres">
      <dgm:prSet presAssocID="{CDD606B2-AB06-4D11-8884-C684F1A025BB}" presName="CompostProcess" presStyleCnt="0">
        <dgm:presLayoutVars>
          <dgm:dir/>
          <dgm:resizeHandles val="exact"/>
        </dgm:presLayoutVars>
      </dgm:prSet>
      <dgm:spPr/>
    </dgm:pt>
    <dgm:pt modelId="{87D07A56-B827-4FAC-9D52-07038FA35C18}" type="pres">
      <dgm:prSet presAssocID="{CDD606B2-AB06-4D11-8884-C684F1A025BB}" presName="arrow" presStyleLbl="bgShp" presStyleIdx="0" presStyleCnt="1"/>
      <dgm:spPr>
        <a:solidFill>
          <a:schemeClr val="bg1"/>
        </a:solidFill>
      </dgm:spPr>
    </dgm:pt>
    <dgm:pt modelId="{673DD2EF-4BF2-400F-9A95-9203C015D807}" type="pres">
      <dgm:prSet presAssocID="{CDD606B2-AB06-4D11-8884-C684F1A025BB}" presName="linearProcess" presStyleCnt="0"/>
      <dgm:spPr/>
    </dgm:pt>
    <dgm:pt modelId="{B007AF92-A9B3-4EAD-8393-D517ABACA1F4}" type="pres">
      <dgm:prSet presAssocID="{5E654846-4803-457E-83D2-A0F168DA43DC}" presName="textNode" presStyleLbl="node1" presStyleIdx="0" presStyleCnt="6" custScaleY="166991" custLinFactNeighborX="-28382" custLinFactNeighborY="398">
        <dgm:presLayoutVars>
          <dgm:bulletEnabled val="1"/>
        </dgm:presLayoutVars>
      </dgm:prSet>
      <dgm:spPr/>
    </dgm:pt>
    <dgm:pt modelId="{71F13885-828F-438F-B99E-4D1DD8E476EC}" type="pres">
      <dgm:prSet presAssocID="{FC25F790-14C8-4A79-A101-0C3083E6D579}" presName="sibTrans" presStyleCnt="0"/>
      <dgm:spPr/>
    </dgm:pt>
    <dgm:pt modelId="{90409ADB-E678-47B0-8816-D30F87724652}" type="pres">
      <dgm:prSet presAssocID="{FBB9A99A-D7AD-48D6-A872-03B0BC023628}" presName="textNode" presStyleLbl="node1" presStyleIdx="1" presStyleCnt="6" custScaleY="163808" custLinFactNeighborX="-662">
        <dgm:presLayoutVars>
          <dgm:bulletEnabled val="1"/>
        </dgm:presLayoutVars>
      </dgm:prSet>
      <dgm:spPr/>
    </dgm:pt>
    <dgm:pt modelId="{B12B818A-E950-4AC8-8D4B-663A12FCE685}" type="pres">
      <dgm:prSet presAssocID="{83141177-C016-45EB-814E-0B264346714A}" presName="sibTrans" presStyleCnt="0"/>
      <dgm:spPr/>
    </dgm:pt>
    <dgm:pt modelId="{3D77FAAF-4255-460E-BBA0-42884B0602BC}" type="pres">
      <dgm:prSet presAssocID="{BA49716D-A491-43C9-9BC6-A8047798C414}" presName="textNode" presStyleLbl="node1" presStyleIdx="2" presStyleCnt="6" custScaleY="162216" custLinFactNeighborX="-662">
        <dgm:presLayoutVars>
          <dgm:bulletEnabled val="1"/>
        </dgm:presLayoutVars>
      </dgm:prSet>
      <dgm:spPr/>
    </dgm:pt>
    <dgm:pt modelId="{2C9989D1-5768-44EE-9E32-A31EC0AE8B25}" type="pres">
      <dgm:prSet presAssocID="{961C42EB-DF79-4A30-ADCC-4758FD574CE3}" presName="sibTrans" presStyleCnt="0"/>
      <dgm:spPr/>
    </dgm:pt>
    <dgm:pt modelId="{A9997AEA-A66F-4BAE-8AE9-027EABAB30DA}" type="pres">
      <dgm:prSet presAssocID="{7D8FAB58-42A3-4129-A020-986BF4223AEE}" presName="textNode" presStyleLbl="node1" presStyleIdx="3" presStyleCnt="6" custScaleY="162216" custLinFactNeighborX="-662">
        <dgm:presLayoutVars>
          <dgm:bulletEnabled val="1"/>
        </dgm:presLayoutVars>
      </dgm:prSet>
      <dgm:spPr/>
    </dgm:pt>
    <dgm:pt modelId="{53684B3C-A1B2-4EF9-AFDA-F1E79E047275}" type="pres">
      <dgm:prSet presAssocID="{18FCBECB-B6D7-49F1-A255-803C3748037E}" presName="sibTrans" presStyleCnt="0"/>
      <dgm:spPr/>
    </dgm:pt>
    <dgm:pt modelId="{305F6AED-EA2D-4BFB-9D52-986DFDF9663A}" type="pres">
      <dgm:prSet presAssocID="{EBEA0C5D-D9F8-4E3E-8692-0444B295CD70}" presName="textNode" presStyleLbl="node1" presStyleIdx="4" presStyleCnt="6" custScaleY="169626" custLinFactNeighborX="-662">
        <dgm:presLayoutVars>
          <dgm:bulletEnabled val="1"/>
        </dgm:presLayoutVars>
      </dgm:prSet>
      <dgm:spPr/>
    </dgm:pt>
    <dgm:pt modelId="{E880C0FB-C9F5-46C4-AEBF-5349DF4DC8BA}" type="pres">
      <dgm:prSet presAssocID="{43C90DA4-FE20-4ACE-8974-FE5E06ACA355}" presName="sibTrans" presStyleCnt="0"/>
      <dgm:spPr/>
    </dgm:pt>
    <dgm:pt modelId="{3E373EBF-A6F4-4748-AE2F-557ADCC5ECD6}" type="pres">
      <dgm:prSet presAssocID="{805C1AFC-A6F9-49A7-9EE2-CAC04449D38F}" presName="textNode" presStyleLbl="node1" presStyleIdx="5" presStyleCnt="6" custScaleY="167240" custLinFactNeighborX="3436" custLinFactNeighborY="-1193">
        <dgm:presLayoutVars>
          <dgm:bulletEnabled val="1"/>
        </dgm:presLayoutVars>
      </dgm:prSet>
      <dgm:spPr/>
    </dgm:pt>
  </dgm:ptLst>
  <dgm:cxnLst>
    <dgm:cxn modelId="{32DDE201-EC23-40D9-BF3C-6B8966BFBBB5}" type="presOf" srcId="{805C1AFC-A6F9-49A7-9EE2-CAC04449D38F}" destId="{3E373EBF-A6F4-4748-AE2F-557ADCC5ECD6}" srcOrd="0" destOrd="0" presId="urn:microsoft.com/office/officeart/2005/8/layout/hProcess9"/>
    <dgm:cxn modelId="{2593701C-B292-4B6E-A384-1F9D9879D30B}" srcId="{CDD606B2-AB06-4D11-8884-C684F1A025BB}" destId="{EBEA0C5D-D9F8-4E3E-8692-0444B295CD70}" srcOrd="4" destOrd="0" parTransId="{969F3FED-4CF2-444E-ADC8-880A0775FB54}" sibTransId="{43C90DA4-FE20-4ACE-8974-FE5E06ACA355}"/>
    <dgm:cxn modelId="{AA1F111D-0543-470F-8316-D01BD0E8884B}" type="presOf" srcId="{FBB9A99A-D7AD-48D6-A872-03B0BC023628}" destId="{90409ADB-E678-47B0-8816-D30F87724652}" srcOrd="0" destOrd="0" presId="urn:microsoft.com/office/officeart/2005/8/layout/hProcess9"/>
    <dgm:cxn modelId="{6F649F20-6978-40B7-AF8D-7DCDC6498BA4}" srcId="{CDD606B2-AB06-4D11-8884-C684F1A025BB}" destId="{7D8FAB58-42A3-4129-A020-986BF4223AEE}" srcOrd="3" destOrd="0" parTransId="{3CC5E0C6-0E38-4B5E-A561-FAE61BA06FDC}" sibTransId="{18FCBECB-B6D7-49F1-A255-803C3748037E}"/>
    <dgm:cxn modelId="{2454BB23-D21F-4E1A-AF70-48744EB8D8CB}" type="presOf" srcId="{91321532-05BA-4B8F-AF09-C372CE059AF6}" destId="{A9997AEA-A66F-4BAE-8AE9-027EABAB30DA}" srcOrd="0" destOrd="1" presId="urn:microsoft.com/office/officeart/2005/8/layout/hProcess9"/>
    <dgm:cxn modelId="{AD809027-BBDE-4085-93ED-2A1BC118D6D9}" srcId="{CDD606B2-AB06-4D11-8884-C684F1A025BB}" destId="{5E654846-4803-457E-83D2-A0F168DA43DC}" srcOrd="0" destOrd="0" parTransId="{2512326B-522D-4515-8DA8-EBA723E7A689}" sibTransId="{FC25F790-14C8-4A79-A101-0C3083E6D579}"/>
    <dgm:cxn modelId="{9722DC32-FD57-4465-ACCF-6E2D65981B95}" type="presOf" srcId="{E3C1AB62-F2FD-449D-94D7-4A965C908338}" destId="{A9997AEA-A66F-4BAE-8AE9-027EABAB30DA}" srcOrd="0" destOrd="5" presId="urn:microsoft.com/office/officeart/2005/8/layout/hProcess9"/>
    <dgm:cxn modelId="{11EDF35E-D3CC-4F41-B11F-DABF5EB62EBA}" srcId="{7D8FAB58-42A3-4129-A020-986BF4223AEE}" destId="{E3C1AB62-F2FD-449D-94D7-4A965C908338}" srcOrd="4" destOrd="0" parTransId="{C3CC421C-5C9C-4641-8CF5-88D33FA54078}" sibTransId="{6CC1AC26-843D-49ED-A8E1-D8F6914E99B6}"/>
    <dgm:cxn modelId="{01A97F61-7EE3-4102-BF74-9A68A466D7BB}" type="presOf" srcId="{CDD606B2-AB06-4D11-8884-C684F1A025BB}" destId="{D28D4EAA-5406-4F44-9AC2-6EEB01D72124}" srcOrd="0" destOrd="0" presId="urn:microsoft.com/office/officeart/2005/8/layout/hProcess9"/>
    <dgm:cxn modelId="{F8A97143-362E-42C9-9BF1-DEECB97FB51A}" type="presOf" srcId="{DE4E01F6-48B3-409F-8FE2-F663C32D60D9}" destId="{305F6AED-EA2D-4BFB-9D52-986DFDF9663A}" srcOrd="0" destOrd="1" presId="urn:microsoft.com/office/officeart/2005/8/layout/hProcess9"/>
    <dgm:cxn modelId="{004E9549-7322-4BD3-A443-72D16F5CD216}" srcId="{FBB9A99A-D7AD-48D6-A872-03B0BC023628}" destId="{4D025358-3EBF-41CF-B36D-9057E915755B}" srcOrd="0" destOrd="0" parTransId="{D0BE5B70-5308-4F12-84F3-977AD3893931}" sibTransId="{86781C31-F0CA-4241-A8F9-46AED0FC965A}"/>
    <dgm:cxn modelId="{3A73264C-5A90-4AF6-ABBA-6816098CA518}" type="presOf" srcId="{B503B9DD-5CA5-4A2E-B0FC-D8C4811778B9}" destId="{3D77FAAF-4255-460E-BBA0-42884B0602BC}" srcOrd="0" destOrd="1" presId="urn:microsoft.com/office/officeart/2005/8/layout/hProcess9"/>
    <dgm:cxn modelId="{18CCC84E-C067-4FD6-9176-BF56F96693DD}" srcId="{5E654846-4803-457E-83D2-A0F168DA43DC}" destId="{1F0CB3B3-8328-4DF4-B0EA-547E53E8DC17}" srcOrd="0" destOrd="0" parTransId="{5EACB300-5CB1-4FC3-A0E6-6DC69294605A}" sibTransId="{6081D637-5177-41FF-ACE2-81A5F3553D6C}"/>
    <dgm:cxn modelId="{301F0B56-D337-406B-8365-9DEBA43CF6D5}" srcId="{BA49716D-A491-43C9-9BC6-A8047798C414}" destId="{0BD764F1-0F97-4C1B-ADC0-6B46F41AD645}" srcOrd="1" destOrd="0" parTransId="{428CF1CA-433F-45AE-A794-E9DCAD170960}" sibTransId="{9FBBCE2C-A3D9-41F3-B125-6AE660D1CD62}"/>
    <dgm:cxn modelId="{12C1FF7F-5CB9-4951-B7C6-4A1790BEF0DD}" srcId="{7D8FAB58-42A3-4129-A020-986BF4223AEE}" destId="{2A8220F4-C7AD-46A3-81E5-4BF36182B3CC}" srcOrd="1" destOrd="0" parTransId="{9581293C-59B9-49F7-838C-1E5142D3FB7C}" sibTransId="{5EA0DCF7-FE25-4FD1-9D46-8158D4C87908}"/>
    <dgm:cxn modelId="{EF7D1381-F532-41F5-87D0-23580B769595}" srcId="{7D8FAB58-42A3-4129-A020-986BF4223AEE}" destId="{FB747ECD-5228-460F-8CFA-4A32D46CEA4C}" srcOrd="3" destOrd="0" parTransId="{949EE2F9-21EE-47F3-8E98-18FA52A5A525}" sibTransId="{D567BA9A-4989-4130-8AC4-7BC7F07C4915}"/>
    <dgm:cxn modelId="{D73C5D86-1C8A-4191-9972-81F93DF6FC9C}" srcId="{EBEA0C5D-D9F8-4E3E-8692-0444B295CD70}" destId="{DE4E01F6-48B3-409F-8FE2-F663C32D60D9}" srcOrd="0" destOrd="0" parTransId="{09968785-8F2F-44B1-8A0C-ECF30EE3514F}" sibTransId="{FA9846B8-230B-4F20-ADDF-D848CBB21584}"/>
    <dgm:cxn modelId="{A046AB88-0DB7-4BC5-9318-56192A2A46DA}" type="presOf" srcId="{2A8220F4-C7AD-46A3-81E5-4BF36182B3CC}" destId="{A9997AEA-A66F-4BAE-8AE9-027EABAB30DA}" srcOrd="0" destOrd="2" presId="urn:microsoft.com/office/officeart/2005/8/layout/hProcess9"/>
    <dgm:cxn modelId="{0237998C-DEBC-409A-92AE-263600099057}" srcId="{BA49716D-A491-43C9-9BC6-A8047798C414}" destId="{E7452DA4-38BC-4E5C-8BA7-2940232B4F50}" srcOrd="2" destOrd="0" parTransId="{204D2DAC-F0D1-4670-8CC4-70087E38B9A4}" sibTransId="{38634AAF-D17B-4E6B-A6D4-57EA60BBB923}"/>
    <dgm:cxn modelId="{ADC0F992-9E67-433D-94AB-07D45AA8D7A5}" srcId="{CDD606B2-AB06-4D11-8884-C684F1A025BB}" destId="{805C1AFC-A6F9-49A7-9EE2-CAC04449D38F}" srcOrd="5" destOrd="0" parTransId="{F099593A-1FF9-4EC1-81BC-71BBD6B2B05E}" sibTransId="{A466254E-575B-42D8-8F27-B64C872875B7}"/>
    <dgm:cxn modelId="{3C68999A-2A4E-4662-A3A2-E1E0C42FA458}" type="presOf" srcId="{5E654846-4803-457E-83D2-A0F168DA43DC}" destId="{B007AF92-A9B3-4EAD-8393-D517ABACA1F4}" srcOrd="0" destOrd="0" presId="urn:microsoft.com/office/officeart/2005/8/layout/hProcess9"/>
    <dgm:cxn modelId="{28AEFB9A-7EB1-4CAC-8FA7-488A85627064}" type="presOf" srcId="{0BD764F1-0F97-4C1B-ADC0-6B46F41AD645}" destId="{3D77FAAF-4255-460E-BBA0-42884B0602BC}" srcOrd="0" destOrd="2" presId="urn:microsoft.com/office/officeart/2005/8/layout/hProcess9"/>
    <dgm:cxn modelId="{C695039B-33A1-4453-9440-81A7AAAE5B67}" type="presOf" srcId="{FB747ECD-5228-460F-8CFA-4A32D46CEA4C}" destId="{A9997AEA-A66F-4BAE-8AE9-027EABAB30DA}" srcOrd="0" destOrd="4" presId="urn:microsoft.com/office/officeart/2005/8/layout/hProcess9"/>
    <dgm:cxn modelId="{DF04339C-E065-41E6-A79C-B3CB88476897}" type="presOf" srcId="{1F0CB3B3-8328-4DF4-B0EA-547E53E8DC17}" destId="{B007AF92-A9B3-4EAD-8393-D517ABACA1F4}" srcOrd="0" destOrd="1" presId="urn:microsoft.com/office/officeart/2005/8/layout/hProcess9"/>
    <dgm:cxn modelId="{6FC1449E-4312-4783-84DC-19BACD6E1799}" type="presOf" srcId="{FB2B01F9-C03E-41F8-BC4E-8321C0E567AB}" destId="{3D77FAAF-4255-460E-BBA0-42884B0602BC}" srcOrd="0" destOrd="4" presId="urn:microsoft.com/office/officeart/2005/8/layout/hProcess9"/>
    <dgm:cxn modelId="{0168939E-7D17-4DFD-A4B5-62FE42B2827E}" srcId="{BA49716D-A491-43C9-9BC6-A8047798C414}" destId="{B503B9DD-5CA5-4A2E-B0FC-D8C4811778B9}" srcOrd="0" destOrd="0" parTransId="{98F32CA5-97CE-4E66-99ED-A1AF53DA488F}" sibTransId="{9634370E-FBDD-4F14-874D-B52F49AA58A6}"/>
    <dgm:cxn modelId="{FDD510A1-3E75-4008-BDB7-84B249E176AD}" srcId="{BA49716D-A491-43C9-9BC6-A8047798C414}" destId="{FB2B01F9-C03E-41F8-BC4E-8321C0E567AB}" srcOrd="3" destOrd="0" parTransId="{ABFB41CC-B940-44CA-A857-14B61F515DA7}" sibTransId="{7A208B72-9EF8-4A67-87D6-85728D9275F0}"/>
    <dgm:cxn modelId="{B3662BA9-8AB0-4192-A1F6-548A5830023B}" srcId="{CDD606B2-AB06-4D11-8884-C684F1A025BB}" destId="{BA49716D-A491-43C9-9BC6-A8047798C414}" srcOrd="2" destOrd="0" parTransId="{4C966B63-5A54-40A7-8A95-C845DDDCB6E6}" sibTransId="{961C42EB-DF79-4A30-ADCC-4758FD574CE3}"/>
    <dgm:cxn modelId="{5B1E98A9-1F23-4B45-94FD-6E7A5F5F313E}" type="presOf" srcId="{E7452DA4-38BC-4E5C-8BA7-2940232B4F50}" destId="{3D77FAAF-4255-460E-BBA0-42884B0602BC}" srcOrd="0" destOrd="3" presId="urn:microsoft.com/office/officeart/2005/8/layout/hProcess9"/>
    <dgm:cxn modelId="{938A28BE-99C4-47EE-B661-2961EEACFD89}" type="presOf" srcId="{4D025358-3EBF-41CF-B36D-9057E915755B}" destId="{90409ADB-E678-47B0-8816-D30F87724652}" srcOrd="0" destOrd="1" presId="urn:microsoft.com/office/officeart/2005/8/layout/hProcess9"/>
    <dgm:cxn modelId="{EB107EC4-577E-457D-956A-F32C6BFF62BE}" type="presOf" srcId="{2B2D6931-C56A-4DAB-BB3D-3507884D5689}" destId="{A9997AEA-A66F-4BAE-8AE9-027EABAB30DA}" srcOrd="0" destOrd="3" presId="urn:microsoft.com/office/officeart/2005/8/layout/hProcess9"/>
    <dgm:cxn modelId="{976D76C5-6015-4AAC-AE1C-524CCCD4EB5D}" srcId="{7D8FAB58-42A3-4129-A020-986BF4223AEE}" destId="{91321532-05BA-4B8F-AF09-C372CE059AF6}" srcOrd="0" destOrd="0" parTransId="{EFEEB31F-EE04-4F96-87F2-A527F6D11EE7}" sibTransId="{B42E28D1-0D75-4AF9-9F1C-CC8401823499}"/>
    <dgm:cxn modelId="{793760C6-1A7A-4CF6-83B3-871793B06106}" srcId="{7D8FAB58-42A3-4129-A020-986BF4223AEE}" destId="{2B2D6931-C56A-4DAB-BB3D-3507884D5689}" srcOrd="2" destOrd="0" parTransId="{83D567C0-F30A-440D-A3EF-C71F008660A5}" sibTransId="{24DFFC22-8379-4066-A229-C85BC1EA7E8E}"/>
    <dgm:cxn modelId="{37CE4CCB-B1A3-4B93-AB75-3FCA5D688102}" type="presOf" srcId="{BA49716D-A491-43C9-9BC6-A8047798C414}" destId="{3D77FAAF-4255-460E-BBA0-42884B0602BC}" srcOrd="0" destOrd="0" presId="urn:microsoft.com/office/officeart/2005/8/layout/hProcess9"/>
    <dgm:cxn modelId="{4FDCEAD5-D845-425F-9559-C3F5AD54DAE6}" type="presOf" srcId="{EBEA0C5D-D9F8-4E3E-8692-0444B295CD70}" destId="{305F6AED-EA2D-4BFB-9D52-986DFDF9663A}" srcOrd="0" destOrd="0" presId="urn:microsoft.com/office/officeart/2005/8/layout/hProcess9"/>
    <dgm:cxn modelId="{16DDCEE1-B258-4162-B800-8686CD7DA238}" type="presOf" srcId="{7D8FAB58-42A3-4129-A020-986BF4223AEE}" destId="{A9997AEA-A66F-4BAE-8AE9-027EABAB30DA}" srcOrd="0" destOrd="0" presId="urn:microsoft.com/office/officeart/2005/8/layout/hProcess9"/>
    <dgm:cxn modelId="{4CBF37E2-EA6C-4B84-8A1E-34AB5FFBC575}" srcId="{CDD606B2-AB06-4D11-8884-C684F1A025BB}" destId="{FBB9A99A-D7AD-48D6-A872-03B0BC023628}" srcOrd="1" destOrd="0" parTransId="{7379DD79-6CB2-49A9-BBB1-02BF061117BB}" sibTransId="{83141177-C016-45EB-814E-0B264346714A}"/>
    <dgm:cxn modelId="{56257596-DFB7-47F5-99A5-CEA3858DC20E}" type="presParOf" srcId="{D28D4EAA-5406-4F44-9AC2-6EEB01D72124}" destId="{87D07A56-B827-4FAC-9D52-07038FA35C18}" srcOrd="0" destOrd="0" presId="urn:microsoft.com/office/officeart/2005/8/layout/hProcess9"/>
    <dgm:cxn modelId="{140B7AA4-6A45-44FE-87CC-AD8B74D2D450}" type="presParOf" srcId="{D28D4EAA-5406-4F44-9AC2-6EEB01D72124}" destId="{673DD2EF-4BF2-400F-9A95-9203C015D807}" srcOrd="1" destOrd="0" presId="urn:microsoft.com/office/officeart/2005/8/layout/hProcess9"/>
    <dgm:cxn modelId="{76E8017F-EC39-4754-8254-D56019DFD48D}" type="presParOf" srcId="{673DD2EF-4BF2-400F-9A95-9203C015D807}" destId="{B007AF92-A9B3-4EAD-8393-D517ABACA1F4}" srcOrd="0" destOrd="0" presId="urn:microsoft.com/office/officeart/2005/8/layout/hProcess9"/>
    <dgm:cxn modelId="{CE84442E-21B7-4294-81A2-354F5ABB8D87}" type="presParOf" srcId="{673DD2EF-4BF2-400F-9A95-9203C015D807}" destId="{71F13885-828F-438F-B99E-4D1DD8E476EC}" srcOrd="1" destOrd="0" presId="urn:microsoft.com/office/officeart/2005/8/layout/hProcess9"/>
    <dgm:cxn modelId="{5178BA8C-3981-426E-AB95-2A9BF578B614}" type="presParOf" srcId="{673DD2EF-4BF2-400F-9A95-9203C015D807}" destId="{90409ADB-E678-47B0-8816-D30F87724652}" srcOrd="2" destOrd="0" presId="urn:microsoft.com/office/officeart/2005/8/layout/hProcess9"/>
    <dgm:cxn modelId="{64A32978-662A-401F-BCE4-6B5DA000F06C}" type="presParOf" srcId="{673DD2EF-4BF2-400F-9A95-9203C015D807}" destId="{B12B818A-E950-4AC8-8D4B-663A12FCE685}" srcOrd="3" destOrd="0" presId="urn:microsoft.com/office/officeart/2005/8/layout/hProcess9"/>
    <dgm:cxn modelId="{9BD064F3-F07C-4461-927C-08B3D20E9491}" type="presParOf" srcId="{673DD2EF-4BF2-400F-9A95-9203C015D807}" destId="{3D77FAAF-4255-460E-BBA0-42884B0602BC}" srcOrd="4" destOrd="0" presId="urn:microsoft.com/office/officeart/2005/8/layout/hProcess9"/>
    <dgm:cxn modelId="{51128D5E-6D2D-4D1E-88AE-8265C9BE55A9}" type="presParOf" srcId="{673DD2EF-4BF2-400F-9A95-9203C015D807}" destId="{2C9989D1-5768-44EE-9E32-A31EC0AE8B25}" srcOrd="5" destOrd="0" presId="urn:microsoft.com/office/officeart/2005/8/layout/hProcess9"/>
    <dgm:cxn modelId="{2B06531A-EB0D-4259-9206-F74BAA532283}" type="presParOf" srcId="{673DD2EF-4BF2-400F-9A95-9203C015D807}" destId="{A9997AEA-A66F-4BAE-8AE9-027EABAB30DA}" srcOrd="6" destOrd="0" presId="urn:microsoft.com/office/officeart/2005/8/layout/hProcess9"/>
    <dgm:cxn modelId="{10399C25-7351-4301-BE2D-A94779CB67AE}" type="presParOf" srcId="{673DD2EF-4BF2-400F-9A95-9203C015D807}" destId="{53684B3C-A1B2-4EF9-AFDA-F1E79E047275}" srcOrd="7" destOrd="0" presId="urn:microsoft.com/office/officeart/2005/8/layout/hProcess9"/>
    <dgm:cxn modelId="{0A5861C6-66FF-4CB4-AC50-7A26A3D62BA9}" type="presParOf" srcId="{673DD2EF-4BF2-400F-9A95-9203C015D807}" destId="{305F6AED-EA2D-4BFB-9D52-986DFDF9663A}" srcOrd="8" destOrd="0" presId="urn:microsoft.com/office/officeart/2005/8/layout/hProcess9"/>
    <dgm:cxn modelId="{EDCB2517-5560-4F3E-9376-09293297294A}" type="presParOf" srcId="{673DD2EF-4BF2-400F-9A95-9203C015D807}" destId="{E880C0FB-C9F5-46C4-AEBF-5349DF4DC8BA}" srcOrd="9" destOrd="0" presId="urn:microsoft.com/office/officeart/2005/8/layout/hProcess9"/>
    <dgm:cxn modelId="{C2EDBEB6-5367-4757-A093-C675F39886CD}" type="presParOf" srcId="{673DD2EF-4BF2-400F-9A95-9203C015D807}" destId="{3E373EBF-A6F4-4748-AE2F-557ADCC5ECD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0E92-963C-42C5-A506-212B7145EAC0}">
      <dsp:nvSpPr>
        <dsp:cNvPr id="0" name=""/>
        <dsp:cNvSpPr/>
      </dsp:nvSpPr>
      <dsp:spPr>
        <a:xfrm>
          <a:off x="0" y="729"/>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2B423F-0473-417A-A944-1330484DE4E8}">
      <dsp:nvSpPr>
        <dsp:cNvPr id="0" name=""/>
        <dsp:cNvSpPr/>
      </dsp:nvSpPr>
      <dsp:spPr>
        <a:xfrm>
          <a:off x="0" y="72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i="0" kern="1200"/>
            <a:t>IP blocking : </a:t>
          </a:r>
          <a:r>
            <a:rPr lang="en-US" sz="1300" b="0" i="0" kern="1200"/>
            <a:t>Blocking is triggered when the server detects a large number of requests from the same IP address or when a search robot makes several parallel requests.</a:t>
          </a:r>
          <a:endParaRPr lang="en-US" sz="1300" kern="1200"/>
        </a:p>
      </dsp:txBody>
      <dsp:txXfrm>
        <a:off x="0" y="729"/>
        <a:ext cx="6879517" cy="853110"/>
      </dsp:txXfrm>
    </dsp:sp>
    <dsp:sp modelId="{229423EA-1B21-427F-8FA4-40D6D762D11A}">
      <dsp:nvSpPr>
        <dsp:cNvPr id="0" name=""/>
        <dsp:cNvSpPr/>
      </dsp:nvSpPr>
      <dsp:spPr>
        <a:xfrm>
          <a:off x="0" y="853839"/>
          <a:ext cx="6879517" cy="0"/>
        </a:xfrm>
        <a:prstGeom prst="line">
          <a:avLst/>
        </a:prstGeom>
        <a:solidFill>
          <a:schemeClr val="accent2">
            <a:hueOff val="503754"/>
            <a:satOff val="2940"/>
            <a:lumOff val="2026"/>
            <a:alphaOff val="0"/>
          </a:schemeClr>
        </a:solidFill>
        <a:ln w="12700" cap="flat" cmpd="sng" algn="ctr">
          <a:solidFill>
            <a:schemeClr val="accent2">
              <a:hueOff val="503754"/>
              <a:satOff val="2940"/>
              <a:lumOff val="20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8B9900-A5A7-4C37-839A-A3F13CBDA922}">
      <dsp:nvSpPr>
        <dsp:cNvPr id="0" name=""/>
        <dsp:cNvSpPr/>
      </dsp:nvSpPr>
      <dsp:spPr>
        <a:xfrm>
          <a:off x="0" y="85383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1" i="0" kern="1200"/>
            <a:t>Captcha: </a:t>
          </a:r>
          <a:r>
            <a:rPr lang="en-US" sz="1300" b="1" i="0" kern="1200"/>
            <a:t> </a:t>
          </a:r>
          <a:r>
            <a:rPr lang="en-US" sz="1300" b="0" i="0" kern="1200"/>
            <a:t>CAPTCHA allows distinguishing a person from a robot. </a:t>
          </a:r>
          <a:endParaRPr lang="en-US" sz="1300" kern="1200"/>
        </a:p>
      </dsp:txBody>
      <dsp:txXfrm>
        <a:off x="0" y="853839"/>
        <a:ext cx="6879517" cy="853110"/>
      </dsp:txXfrm>
    </dsp:sp>
    <dsp:sp modelId="{DDEEA282-034A-4DF4-8E77-B648F34F3A80}">
      <dsp:nvSpPr>
        <dsp:cNvPr id="0" name=""/>
        <dsp:cNvSpPr/>
      </dsp:nvSpPr>
      <dsp:spPr>
        <a:xfrm>
          <a:off x="0" y="1706949"/>
          <a:ext cx="6879517" cy="0"/>
        </a:xfrm>
        <a:prstGeom prst="line">
          <a:avLst/>
        </a:prstGeom>
        <a:solidFill>
          <a:schemeClr val="accent2">
            <a:hueOff val="1007508"/>
            <a:satOff val="5881"/>
            <a:lumOff val="4052"/>
            <a:alphaOff val="0"/>
          </a:schemeClr>
        </a:solidFill>
        <a:ln w="12700" cap="flat" cmpd="sng" algn="ctr">
          <a:solidFill>
            <a:schemeClr val="accent2">
              <a:hueOff val="1007508"/>
              <a:satOff val="5881"/>
              <a:lumOff val="40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DF8AA-88F9-463D-B508-3793B235585F}">
      <dsp:nvSpPr>
        <dsp:cNvPr id="0" name=""/>
        <dsp:cNvSpPr/>
      </dsp:nvSpPr>
      <dsp:spPr>
        <a:xfrm>
          <a:off x="0" y="170694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Slow or unstable load speed: </a:t>
          </a:r>
          <a:r>
            <a:rPr lang="en-US" sz="1300" b="0" i="0" kern="1200" dirty="0"/>
            <a:t>Websites may be slow to load content or may not load at all when receiving a large number of access requests. In such a situation, you can refresh the page and wait for the site to recover. However, the parser will not know how to handle such a situation and data collection may be interrupted. </a:t>
          </a:r>
          <a:endParaRPr lang="en-US" sz="1300" kern="1200" dirty="0"/>
        </a:p>
      </dsp:txBody>
      <dsp:txXfrm>
        <a:off x="0" y="1706949"/>
        <a:ext cx="6879517" cy="853110"/>
      </dsp:txXfrm>
    </dsp:sp>
    <dsp:sp modelId="{7A854BC2-522C-41A7-8AD6-0C27194D1CFF}">
      <dsp:nvSpPr>
        <dsp:cNvPr id="0" name=""/>
        <dsp:cNvSpPr/>
      </dsp:nvSpPr>
      <dsp:spPr>
        <a:xfrm>
          <a:off x="0" y="2560059"/>
          <a:ext cx="6879517" cy="0"/>
        </a:xfrm>
        <a:prstGeom prst="line">
          <a:avLst/>
        </a:prstGeom>
        <a:solidFill>
          <a:schemeClr val="accent2">
            <a:hueOff val="1511261"/>
            <a:satOff val="8821"/>
            <a:lumOff val="6078"/>
            <a:alphaOff val="0"/>
          </a:schemeClr>
        </a:solidFill>
        <a:ln w="12700" cap="flat" cmpd="sng" algn="ctr">
          <a:solidFill>
            <a:schemeClr val="accent2">
              <a:hueOff val="1511261"/>
              <a:satOff val="8821"/>
              <a:lumOff val="6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8AAA3-989F-442E-985B-B4E9235E441C}">
      <dsp:nvSpPr>
        <dsp:cNvPr id="0" name=""/>
        <dsp:cNvSpPr/>
      </dsp:nvSpPr>
      <dsp:spPr>
        <a:xfrm>
          <a:off x="0" y="2560059"/>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b="1" i="0" kern="1200" dirty="0"/>
            <a:t>How we overcame </a:t>
          </a:r>
          <a:endParaRPr lang="en-US" sz="3600" kern="1200" dirty="0"/>
        </a:p>
      </dsp:txBody>
      <dsp:txXfrm>
        <a:off x="0" y="2560059"/>
        <a:ext cx="6879517" cy="853110"/>
      </dsp:txXfrm>
    </dsp:sp>
    <dsp:sp modelId="{9EBE9D5E-C14C-4B64-9B8F-DD9A4E997752}">
      <dsp:nvSpPr>
        <dsp:cNvPr id="0" name=""/>
        <dsp:cNvSpPr/>
      </dsp:nvSpPr>
      <dsp:spPr>
        <a:xfrm>
          <a:off x="0" y="3413170"/>
          <a:ext cx="6879517" cy="0"/>
        </a:xfrm>
        <a:prstGeom prst="line">
          <a:avLst/>
        </a:prstGeom>
        <a:solidFill>
          <a:schemeClr val="accent2">
            <a:hueOff val="2015015"/>
            <a:satOff val="11761"/>
            <a:lumOff val="8104"/>
            <a:alphaOff val="0"/>
          </a:schemeClr>
        </a:solidFill>
        <a:ln w="12700" cap="flat" cmpd="sng" algn="ctr">
          <a:solidFill>
            <a:schemeClr val="accent2">
              <a:hueOff val="2015015"/>
              <a:satOff val="11761"/>
              <a:lumOff val="81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F8A5D-CA02-476B-9F5B-D141A8EB2EE4}">
      <dsp:nvSpPr>
        <dsp:cNvPr id="0" name=""/>
        <dsp:cNvSpPr/>
      </dsp:nvSpPr>
      <dsp:spPr>
        <a:xfrm>
          <a:off x="0" y="341317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dirty="0"/>
            <a:t>Set a real User Agent: </a:t>
          </a:r>
          <a:r>
            <a:rPr lang="en-US" sz="1300" b="0" i="0" kern="1200" dirty="0"/>
            <a:t>The User Agent (UA) is a string in the request header that specifies the browser and operating system for the web server. If your user agent does not belong to one of the major browsers, some sites will block its requests. (Mozilla browser)</a:t>
          </a:r>
          <a:endParaRPr lang="en-US" sz="1300" kern="1200" dirty="0"/>
        </a:p>
      </dsp:txBody>
      <dsp:txXfrm>
        <a:off x="0" y="3413170"/>
        <a:ext cx="6879517" cy="853110"/>
      </dsp:txXfrm>
    </dsp:sp>
    <dsp:sp modelId="{3716AF70-23E6-48F7-8CF6-7FA77C04119F}">
      <dsp:nvSpPr>
        <dsp:cNvPr id="0" name=""/>
        <dsp:cNvSpPr/>
      </dsp:nvSpPr>
      <dsp:spPr>
        <a:xfrm>
          <a:off x="0" y="4266280"/>
          <a:ext cx="6879517" cy="0"/>
        </a:xfrm>
        <a:prstGeom prst="line">
          <a:avLst/>
        </a:prstGeom>
        <a:solidFill>
          <a:schemeClr val="accent2">
            <a:hueOff val="2518769"/>
            <a:satOff val="14702"/>
            <a:lumOff val="10130"/>
            <a:alphaOff val="0"/>
          </a:schemeClr>
        </a:solidFill>
        <a:ln w="12700" cap="flat" cmpd="sng" algn="ctr">
          <a:solidFill>
            <a:schemeClr val="accent2">
              <a:hueOff val="2518769"/>
              <a:satOff val="14702"/>
              <a:lumOff val="101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287436-5955-4220-B617-B1D6A7A762C0}">
      <dsp:nvSpPr>
        <dsp:cNvPr id="0" name=""/>
        <dsp:cNvSpPr/>
      </dsp:nvSpPr>
      <dsp:spPr>
        <a:xfrm>
          <a:off x="0" y="426628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Set random intervals in between your requests: </a:t>
          </a:r>
          <a:r>
            <a:rPr lang="en-US" sz="1300" b="0" i="0" kern="1200" dirty="0"/>
            <a:t> Do not overload the site with a large number of requests. It is better to make a time delay of a few seconds between requests. We saved the URLs of the scanned pages so that we don’t have to come back to them again.</a:t>
          </a:r>
          <a:endParaRPr lang="en-US" sz="1300" kern="1200" dirty="0"/>
        </a:p>
      </dsp:txBody>
      <dsp:txXfrm>
        <a:off x="0" y="4266280"/>
        <a:ext cx="6879517" cy="853110"/>
      </dsp:txXfrm>
    </dsp:sp>
    <dsp:sp modelId="{EC7F4396-8208-457B-9E25-75818F047D21}">
      <dsp:nvSpPr>
        <dsp:cNvPr id="0" name=""/>
        <dsp:cNvSpPr/>
      </dsp:nvSpPr>
      <dsp:spPr>
        <a:xfrm>
          <a:off x="0" y="5119390"/>
          <a:ext cx="6879517" cy="0"/>
        </a:xfrm>
        <a:prstGeom prst="line">
          <a:avLst/>
        </a:prstGeom>
        <a:solidFill>
          <a:schemeClr val="accent2">
            <a:hueOff val="3022523"/>
            <a:satOff val="17642"/>
            <a:lumOff val="12156"/>
            <a:alphaOff val="0"/>
          </a:schemeClr>
        </a:solidFill>
        <a:ln w="12700" cap="flat" cmpd="sng" algn="ctr">
          <a:solidFill>
            <a:schemeClr val="accent2">
              <a:hueOff val="3022523"/>
              <a:satOff val="17642"/>
              <a:lumOff val="121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9DA7F-54C1-45F6-8B65-64DE94B65A17}">
      <dsp:nvSpPr>
        <dsp:cNvPr id="0" name=""/>
        <dsp:cNvSpPr/>
      </dsp:nvSpPr>
      <dsp:spPr>
        <a:xfrm>
          <a:off x="0" y="5119390"/>
          <a:ext cx="6879517" cy="85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i="0" kern="1200"/>
            <a:t>Don’t scrape during peak hours: </a:t>
          </a:r>
          <a:r>
            <a:rPr lang="en-US" sz="1300" b="0" i="0" kern="1200"/>
            <a:t>It is better to collect data from sites during off-peak periods, so as not to interfere with the site work. It also plays a big role for the parser itself, as it will significantly increase the speed of data collection. </a:t>
          </a:r>
          <a:endParaRPr lang="en-US" sz="1300" kern="1200"/>
        </a:p>
      </dsp:txBody>
      <dsp:txXfrm>
        <a:off x="0" y="5119390"/>
        <a:ext cx="6879517" cy="853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07A56-B827-4FAC-9D52-07038FA35C18}">
      <dsp:nvSpPr>
        <dsp:cNvPr id="0" name=""/>
        <dsp:cNvSpPr/>
      </dsp:nvSpPr>
      <dsp:spPr>
        <a:xfrm>
          <a:off x="851613" y="0"/>
          <a:ext cx="9651618" cy="5270895"/>
        </a:xfrm>
        <a:prstGeom prst="rightArrow">
          <a:avLst/>
        </a:prstGeom>
        <a:solidFill>
          <a:schemeClr val="bg1"/>
        </a:solidFill>
        <a:ln>
          <a:noFill/>
        </a:ln>
        <a:effectLst/>
      </dsp:spPr>
      <dsp:style>
        <a:lnRef idx="0">
          <a:scrgbClr r="0" g="0" b="0"/>
        </a:lnRef>
        <a:fillRef idx="1">
          <a:scrgbClr r="0" g="0" b="0"/>
        </a:fillRef>
        <a:effectRef idx="0">
          <a:scrgbClr r="0" g="0" b="0"/>
        </a:effectRef>
        <a:fontRef idx="minor"/>
      </dsp:style>
    </dsp:sp>
    <dsp:sp modelId="{B007AF92-A9B3-4EAD-8393-D517ABACA1F4}">
      <dsp:nvSpPr>
        <dsp:cNvPr id="0" name=""/>
        <dsp:cNvSpPr/>
      </dsp:nvSpPr>
      <dsp:spPr>
        <a:xfrm>
          <a:off x="0" y="883454"/>
          <a:ext cx="1661644" cy="3520768"/>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List of City URLs of Alameda and Santa Clara County </a:t>
          </a:r>
          <a:endParaRPr lang="en-US" sz="1400" kern="1200" dirty="0"/>
        </a:p>
        <a:p>
          <a:pPr marL="57150" lvl="1" indent="-57150" algn="l" defTabSz="488950">
            <a:lnSpc>
              <a:spcPct val="90000"/>
            </a:lnSpc>
            <a:spcBef>
              <a:spcPct val="0"/>
            </a:spcBef>
            <a:spcAft>
              <a:spcPct val="15000"/>
            </a:spcAft>
            <a:buChar char="•"/>
          </a:pPr>
          <a:r>
            <a:rPr lang="en-US" sz="1100" kern="1200" dirty="0"/>
            <a:t>Initial list of cities with first webpage of each city </a:t>
          </a:r>
        </a:p>
      </dsp:txBody>
      <dsp:txXfrm>
        <a:off x="81115" y="964569"/>
        <a:ext cx="1499414" cy="3358538"/>
      </dsp:txXfrm>
    </dsp:sp>
    <dsp:sp modelId="{90409ADB-E678-47B0-8816-D30F87724652}">
      <dsp:nvSpPr>
        <dsp:cNvPr id="0" name=""/>
        <dsp:cNvSpPr/>
      </dsp:nvSpPr>
      <dsp:spPr>
        <a:xfrm>
          <a:off x="1936890" y="908618"/>
          <a:ext cx="1661644" cy="3453659"/>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kern="1200" dirty="0"/>
            <a:t>Extracted all webpages of each city (used ‘a </a:t>
          </a:r>
          <a:r>
            <a:rPr lang="en-US" sz="1050" b="1" kern="1200" dirty="0" err="1"/>
            <a:t>href</a:t>
          </a:r>
          <a:r>
            <a:rPr lang="en-US" sz="1050" b="1" kern="1200" dirty="0"/>
            <a:t>’ tags)</a:t>
          </a:r>
          <a:endParaRPr lang="en-US" sz="1050" kern="1200" dirty="0"/>
        </a:p>
        <a:p>
          <a:pPr marL="57150" lvl="1" indent="-57150" algn="l" defTabSz="400050">
            <a:lnSpc>
              <a:spcPct val="90000"/>
            </a:lnSpc>
            <a:spcBef>
              <a:spcPct val="0"/>
            </a:spcBef>
            <a:spcAft>
              <a:spcPct val="15000"/>
            </a:spcAft>
            <a:buChar char="•"/>
          </a:pPr>
          <a:r>
            <a:rPr lang="en-US" sz="900" kern="1200" dirty="0"/>
            <a:t>Used </a:t>
          </a:r>
          <a:r>
            <a:rPr lang="en-US" sz="900" kern="1200" dirty="0" err="1"/>
            <a:t>BeautifulSoup</a:t>
          </a:r>
          <a:r>
            <a:rPr lang="en-US" sz="900" kern="1200" dirty="0"/>
            <a:t> to find the number of webpages and added all to the main URL list. Extracted all webpages of each city. We saved the URLs of the scanned pages so that we don’t have to come back to them again.</a:t>
          </a:r>
        </a:p>
      </dsp:txBody>
      <dsp:txXfrm>
        <a:off x="2018005" y="989733"/>
        <a:ext cx="1499414" cy="3291429"/>
      </dsp:txXfrm>
    </dsp:sp>
    <dsp:sp modelId="{3D77FAAF-4255-460E-BBA0-42884B0602BC}">
      <dsp:nvSpPr>
        <dsp:cNvPr id="0" name=""/>
        <dsp:cNvSpPr/>
      </dsp:nvSpPr>
      <dsp:spPr>
        <a:xfrm>
          <a:off x="3875474" y="925400"/>
          <a:ext cx="1661644" cy="3420094"/>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t>Extracted all URLs of each property (used ‘a </a:t>
          </a:r>
          <a:r>
            <a:rPr lang="en-US" sz="1200" b="1" kern="1200" dirty="0" err="1"/>
            <a:t>href</a:t>
          </a:r>
          <a:r>
            <a:rPr lang="en-US" sz="1200" b="1" kern="1200" dirty="0"/>
            <a:t>’ tags)</a:t>
          </a:r>
          <a:endParaRPr lang="en-US" sz="1200" kern="1200" dirty="0"/>
        </a:p>
        <a:p>
          <a:pPr marL="57150" lvl="1" indent="-57150" algn="l" defTabSz="466725">
            <a:lnSpc>
              <a:spcPct val="90000"/>
            </a:lnSpc>
            <a:spcBef>
              <a:spcPct val="0"/>
            </a:spcBef>
            <a:spcAft>
              <a:spcPct val="15000"/>
            </a:spcAft>
            <a:buChar char="•"/>
          </a:pPr>
          <a:r>
            <a:rPr lang="en-US" sz="1050" kern="1200" dirty="0"/>
            <a:t>Used </a:t>
          </a:r>
          <a:r>
            <a:rPr lang="en-US" sz="1050" kern="1200" dirty="0" err="1"/>
            <a:t>BeautifulSoup</a:t>
          </a:r>
          <a:r>
            <a:rPr lang="en-US" sz="1050" kern="1200" dirty="0"/>
            <a:t> to scrape the property URLs and added all to the property URL list. We saved the URLs of the properties so that we don’t have to come back to them again.</a:t>
          </a:r>
        </a:p>
        <a:p>
          <a:pPr marL="57150" lvl="1" indent="-57150" algn="l" defTabSz="466725">
            <a:lnSpc>
              <a:spcPct val="90000"/>
            </a:lnSpc>
            <a:spcBef>
              <a:spcPct val="0"/>
            </a:spcBef>
            <a:spcAft>
              <a:spcPct val="15000"/>
            </a:spcAft>
            <a:buChar char="•"/>
          </a:pPr>
          <a:endParaRPr lang="en-US" sz="1050" kern="1200" dirty="0"/>
        </a:p>
        <a:p>
          <a:pPr marL="57150" lvl="1" indent="-57150" algn="l" defTabSz="466725">
            <a:lnSpc>
              <a:spcPct val="90000"/>
            </a:lnSpc>
            <a:spcBef>
              <a:spcPct val="0"/>
            </a:spcBef>
            <a:spcAft>
              <a:spcPct val="15000"/>
            </a:spcAft>
            <a:buChar char="•"/>
          </a:pPr>
          <a:endParaRPr lang="en-US" sz="1050" kern="1200" dirty="0"/>
        </a:p>
        <a:p>
          <a:pPr marL="57150" lvl="1" indent="-57150" algn="l" defTabSz="466725">
            <a:lnSpc>
              <a:spcPct val="90000"/>
            </a:lnSpc>
            <a:spcBef>
              <a:spcPct val="0"/>
            </a:spcBef>
            <a:spcAft>
              <a:spcPct val="15000"/>
            </a:spcAft>
            <a:buChar char="•"/>
          </a:pPr>
          <a:r>
            <a:rPr lang="en-US" sz="1050" kern="1200" dirty="0"/>
            <a:t>2864 property </a:t>
          </a:r>
          <a:r>
            <a:rPr lang="en-US" sz="1050" kern="1200" dirty="0" err="1"/>
            <a:t>urls</a:t>
          </a:r>
          <a:endParaRPr lang="en-US" sz="1050" kern="1200" dirty="0"/>
        </a:p>
      </dsp:txBody>
      <dsp:txXfrm>
        <a:off x="3956589" y="1006515"/>
        <a:ext cx="1499414" cy="3257864"/>
      </dsp:txXfrm>
    </dsp:sp>
    <dsp:sp modelId="{A9997AEA-A66F-4BAE-8AE9-027EABAB30DA}">
      <dsp:nvSpPr>
        <dsp:cNvPr id="0" name=""/>
        <dsp:cNvSpPr/>
      </dsp:nvSpPr>
      <dsp:spPr>
        <a:xfrm>
          <a:off x="5814059" y="925400"/>
          <a:ext cx="1661644" cy="3420094"/>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None/>
          </a:pPr>
          <a:r>
            <a:rPr lang="en-US" sz="1050" b="1" kern="1200" dirty="0"/>
            <a:t>Extracted information out of each property</a:t>
          </a:r>
          <a:endParaRPr lang="en-US" sz="1050" kern="1200" dirty="0"/>
        </a:p>
        <a:p>
          <a:pPr marL="57150" lvl="1" indent="-57150" algn="l" defTabSz="400050">
            <a:lnSpc>
              <a:spcPct val="90000"/>
            </a:lnSpc>
            <a:spcBef>
              <a:spcPct val="0"/>
            </a:spcBef>
            <a:spcAft>
              <a:spcPct val="15000"/>
            </a:spcAft>
            <a:buChar char="•"/>
          </a:pPr>
          <a:r>
            <a:rPr lang="en-US" sz="900" kern="1200" dirty="0"/>
            <a:t>Defined function that extracts all the information of attributes (using different relevant tags like ‘div’, ‘span’, ‘</a:t>
          </a:r>
          <a:r>
            <a:rPr lang="en-US" sz="900" kern="1200" dirty="0" err="1"/>
            <a:t>tspan</a:t>
          </a:r>
          <a:r>
            <a:rPr lang="en-US" sz="900" kern="1200" dirty="0"/>
            <a:t>’ etc.) and return a dictionary of 	attributes with corresponding values of single URL</a:t>
          </a:r>
        </a:p>
        <a:p>
          <a:pPr marL="57150" lvl="1" indent="-57150" algn="l" defTabSz="400050">
            <a:lnSpc>
              <a:spcPct val="90000"/>
            </a:lnSpc>
            <a:spcBef>
              <a:spcPct val="0"/>
            </a:spcBef>
            <a:spcAft>
              <a:spcPct val="15000"/>
            </a:spcAft>
            <a:buChar char="•"/>
          </a:pPr>
          <a:r>
            <a:rPr lang="en-US" sz="900" kern="1200" dirty="0"/>
            <a:t>Used try &amp; except blocks to handle errors and inserted nan values to those rows where there are exceptions.</a:t>
          </a:r>
        </a:p>
        <a:p>
          <a:pPr marL="57150" lvl="1" indent="-57150" algn="l" defTabSz="400050">
            <a:lnSpc>
              <a:spcPct val="90000"/>
            </a:lnSpc>
            <a:spcBef>
              <a:spcPct val="0"/>
            </a:spcBef>
            <a:spcAft>
              <a:spcPct val="15000"/>
            </a:spcAft>
            <a:buChar char="•"/>
          </a:pPr>
          <a:r>
            <a:rPr lang="en-US" sz="900" kern="1200" dirty="0"/>
            <a:t>Created a data frame with the required attributes</a:t>
          </a:r>
        </a:p>
        <a:p>
          <a:pPr marL="57150" lvl="1" indent="-57150" algn="l" defTabSz="400050">
            <a:lnSpc>
              <a:spcPct val="90000"/>
            </a:lnSpc>
            <a:spcBef>
              <a:spcPct val="0"/>
            </a:spcBef>
            <a:spcAft>
              <a:spcPct val="15000"/>
            </a:spcAft>
            <a:buChar char="•"/>
          </a:pPr>
          <a:r>
            <a:rPr lang="en-US" sz="900" kern="1200" dirty="0"/>
            <a:t>Called the function while Iterating through the URLs and adding the returned dictionary to the last row of the data frame</a:t>
          </a:r>
        </a:p>
        <a:p>
          <a:pPr marL="57150" lvl="1" indent="-57150" algn="l" defTabSz="400050">
            <a:lnSpc>
              <a:spcPct val="90000"/>
            </a:lnSpc>
            <a:spcBef>
              <a:spcPct val="0"/>
            </a:spcBef>
            <a:spcAft>
              <a:spcPct val="15000"/>
            </a:spcAft>
            <a:buChar char="•"/>
          </a:pPr>
          <a:r>
            <a:rPr lang="en-US" sz="900" kern="1200" dirty="0"/>
            <a:t>Write the data frame to the csv</a:t>
          </a:r>
        </a:p>
      </dsp:txBody>
      <dsp:txXfrm>
        <a:off x="5895174" y="1006515"/>
        <a:ext cx="1499414" cy="3257864"/>
      </dsp:txXfrm>
    </dsp:sp>
    <dsp:sp modelId="{305F6AED-EA2D-4BFB-9D52-986DFDF9663A}">
      <dsp:nvSpPr>
        <dsp:cNvPr id="0" name=""/>
        <dsp:cNvSpPr/>
      </dsp:nvSpPr>
      <dsp:spPr>
        <a:xfrm>
          <a:off x="7752644" y="847285"/>
          <a:ext cx="1661644" cy="3576324"/>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Data Cleaning and Dimension reduction</a:t>
          </a:r>
          <a:endParaRPr lang="en-US" sz="1600" kern="1200" dirty="0"/>
        </a:p>
        <a:p>
          <a:pPr marL="114300" lvl="1" indent="-114300" algn="l" defTabSz="533400">
            <a:lnSpc>
              <a:spcPct val="90000"/>
            </a:lnSpc>
            <a:spcBef>
              <a:spcPct val="0"/>
            </a:spcBef>
            <a:spcAft>
              <a:spcPct val="15000"/>
            </a:spcAft>
            <a:buChar char="•"/>
          </a:pPr>
          <a:r>
            <a:rPr lang="en-US" sz="1200" kern="1200" dirty="0"/>
            <a:t>Identified the null values, irrelevant attributes, correlated attributes, noisy data and cleaned the data </a:t>
          </a:r>
        </a:p>
      </dsp:txBody>
      <dsp:txXfrm>
        <a:off x="7833759" y="928400"/>
        <a:ext cx="1499414" cy="3414094"/>
      </dsp:txXfrm>
    </dsp:sp>
    <dsp:sp modelId="{3E373EBF-A6F4-4748-AE2F-557ADCC5ECD6}">
      <dsp:nvSpPr>
        <dsp:cNvPr id="0" name=""/>
        <dsp:cNvSpPr/>
      </dsp:nvSpPr>
      <dsp:spPr>
        <a:xfrm>
          <a:off x="9693200" y="847285"/>
          <a:ext cx="1661644" cy="3526018"/>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Exported to CSV and </a:t>
          </a:r>
          <a:r>
            <a:rPr lang="en-US" sz="2500" b="1" kern="1200" dirty="0">
              <a:solidFill>
                <a:srgbClr val="000000"/>
              </a:solidFill>
              <a:latin typeface="Grandview"/>
              <a:ea typeface="+mn-ea"/>
              <a:cs typeface="+mn-cs"/>
            </a:rPr>
            <a:t>Data is  </a:t>
          </a:r>
          <a:r>
            <a:rPr lang="en-US" sz="2500" b="1" kern="1200" dirty="0"/>
            <a:t>ready for analysis!</a:t>
          </a:r>
        </a:p>
      </dsp:txBody>
      <dsp:txXfrm>
        <a:off x="9774315" y="928400"/>
        <a:ext cx="1499414" cy="33637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C06A0-0803-4B53-9C51-2E5CDFC523C6}" type="datetimeFigureOut">
              <a:rPr lang="en-IN" smtClean="0"/>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FFBC7-FA26-4043-8340-B95FFCC04305}" type="slidenum">
              <a:rPr lang="en-IN" smtClean="0"/>
              <a:t>‹#›</a:t>
            </a:fld>
            <a:endParaRPr lang="en-IN"/>
          </a:p>
        </p:txBody>
      </p:sp>
    </p:spTree>
    <p:extLst>
      <p:ext uri="{BB962C8B-B14F-4D97-AF65-F5344CB8AC3E}">
        <p14:creationId xmlns:p14="http://schemas.microsoft.com/office/powerpoint/2010/main" val="174159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7</a:t>
            </a:fld>
            <a:endParaRPr lang="en-IN"/>
          </a:p>
        </p:txBody>
      </p:sp>
    </p:spTree>
    <p:extLst>
      <p:ext uri="{BB962C8B-B14F-4D97-AF65-F5344CB8AC3E}">
        <p14:creationId xmlns:p14="http://schemas.microsoft.com/office/powerpoint/2010/main" val="248200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QuattrocentoSans"/>
              </a:rPr>
              <a:t>Same tag and class name being used for different attributes. Became</a:t>
            </a:r>
          </a:p>
          <a:p>
            <a:pPr algn="l"/>
            <a:r>
              <a:rPr lang="en-US" sz="1800" b="0" i="0" u="none" strike="noStrike" baseline="0" dirty="0">
                <a:latin typeface="QuattrocentoSans"/>
              </a:rPr>
              <a:t>difficult to extract data individually.</a:t>
            </a:r>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8</a:t>
            </a:fld>
            <a:endParaRPr lang="en-IN"/>
          </a:p>
        </p:txBody>
      </p:sp>
    </p:spTree>
    <p:extLst>
      <p:ext uri="{BB962C8B-B14F-4D97-AF65-F5344CB8AC3E}">
        <p14:creationId xmlns:p14="http://schemas.microsoft.com/office/powerpoint/2010/main" val="2436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median pricing </a:t>
            </a:r>
            <a:r>
              <a:rPr lang="en-US" dirty="0" err="1"/>
              <a:t>infrmation</a:t>
            </a:r>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13</a:t>
            </a:fld>
            <a:endParaRPr lang="en-IN"/>
          </a:p>
        </p:txBody>
      </p:sp>
    </p:spTree>
    <p:extLst>
      <p:ext uri="{BB962C8B-B14F-4D97-AF65-F5344CB8AC3E}">
        <p14:creationId xmlns:p14="http://schemas.microsoft.com/office/powerpoint/2010/main" val="384870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Menlo Park has </a:t>
            </a:r>
            <a:r>
              <a:rPr lang="en-US" dirty="0" err="1"/>
              <a:t>facebook</a:t>
            </a:r>
            <a:r>
              <a:rPr lang="en-US" dirty="0"/>
              <a:t>, Cupertino has Apple, Palo Alto has Stanford and hubs for start ups.</a:t>
            </a:r>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14</a:t>
            </a:fld>
            <a:endParaRPr lang="en-IN"/>
          </a:p>
        </p:txBody>
      </p:sp>
    </p:spTree>
    <p:extLst>
      <p:ext uri="{BB962C8B-B14F-4D97-AF65-F5344CB8AC3E}">
        <p14:creationId xmlns:p14="http://schemas.microsoft.com/office/powerpoint/2010/main" val="319604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Household income is higher for Santa Clara county.</a:t>
            </a:r>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15</a:t>
            </a:fld>
            <a:endParaRPr lang="en-IN"/>
          </a:p>
        </p:txBody>
      </p:sp>
    </p:spTree>
    <p:extLst>
      <p:ext uri="{BB962C8B-B14F-4D97-AF65-F5344CB8AC3E}">
        <p14:creationId xmlns:p14="http://schemas.microsoft.com/office/powerpoint/2010/main" val="80740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buFont typeface="Arial" panose="020B0604020202020204" pitchFamily="34" charset="0"/>
              <a:buChar char="•"/>
            </a:pPr>
            <a:r>
              <a:rPr lang="en-US" b="0" i="0" dirty="0">
                <a:solidFill>
                  <a:srgbClr val="333333"/>
                </a:solidFill>
                <a:effectLst/>
                <a:latin typeface="inherit"/>
              </a:rPr>
              <a:t>The average homes sell for about </a:t>
            </a:r>
            <a:r>
              <a:rPr lang="en-US" b="1" i="0" dirty="0">
                <a:solidFill>
                  <a:srgbClr val="333333"/>
                </a:solidFill>
                <a:effectLst/>
                <a:latin typeface="inherit"/>
              </a:rPr>
              <a:t>10%</a:t>
            </a:r>
            <a:r>
              <a:rPr lang="en-US" b="0" i="0" dirty="0">
                <a:solidFill>
                  <a:srgbClr val="333333"/>
                </a:solidFill>
                <a:effectLst/>
                <a:latin typeface="inherit"/>
              </a:rPr>
              <a:t> above list price and go pending in around </a:t>
            </a:r>
            <a:r>
              <a:rPr lang="en-US" b="1" i="0" dirty="0">
                <a:solidFill>
                  <a:srgbClr val="333333"/>
                </a:solidFill>
                <a:effectLst/>
                <a:latin typeface="inherit"/>
              </a:rPr>
              <a:t>10 days</a:t>
            </a:r>
            <a:r>
              <a:rPr lang="en-US" b="0" i="0" dirty="0">
                <a:solidFill>
                  <a:srgbClr val="333333"/>
                </a:solidFill>
                <a:effectLst/>
                <a:latin typeface="inherit"/>
              </a:rPr>
              <a:t>.</a:t>
            </a:r>
            <a:endParaRPr lang="en-US" b="0" i="0" dirty="0">
              <a:solidFill>
                <a:srgbClr val="CCCCCC"/>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Hot homes</a:t>
            </a:r>
            <a:r>
              <a:rPr lang="en-US" b="0" i="0" dirty="0">
                <a:solidFill>
                  <a:srgbClr val="CCCCCC"/>
                </a:solidFill>
                <a:effectLst/>
                <a:latin typeface="inherit"/>
              </a:rPr>
              <a:t> </a:t>
            </a:r>
            <a:r>
              <a:rPr lang="en-US" b="0" i="0" dirty="0">
                <a:solidFill>
                  <a:srgbClr val="333333"/>
                </a:solidFill>
                <a:effectLst/>
                <a:latin typeface="inherit"/>
              </a:rPr>
              <a:t>can sell for about </a:t>
            </a:r>
            <a:r>
              <a:rPr lang="en-US" b="1" i="0" dirty="0">
                <a:solidFill>
                  <a:srgbClr val="333333"/>
                </a:solidFill>
                <a:effectLst/>
                <a:latin typeface="inherit"/>
              </a:rPr>
              <a:t>19%</a:t>
            </a:r>
            <a:r>
              <a:rPr lang="en-US" b="0" i="0" dirty="0">
                <a:solidFill>
                  <a:srgbClr val="333333"/>
                </a:solidFill>
                <a:effectLst/>
                <a:latin typeface="inherit"/>
              </a:rPr>
              <a:t> above list price and go pending in around </a:t>
            </a:r>
            <a:r>
              <a:rPr lang="en-US" b="1" i="0" dirty="0">
                <a:solidFill>
                  <a:srgbClr val="333333"/>
                </a:solidFill>
                <a:effectLst/>
                <a:latin typeface="inherit"/>
              </a:rPr>
              <a:t>8 days</a:t>
            </a:r>
            <a:r>
              <a:rPr lang="en-US" b="0" i="0" dirty="0">
                <a:solidFill>
                  <a:srgbClr val="333333"/>
                </a:solidFill>
                <a:effectLst/>
                <a:latin typeface="inherit"/>
              </a:rPr>
              <a:t>.</a:t>
            </a:r>
            <a:endParaRPr lang="en-US" b="0" i="0" dirty="0">
              <a:solidFill>
                <a:srgbClr val="CCCCCC"/>
              </a:solidFill>
              <a:effectLst/>
              <a:latin typeface="inherit"/>
            </a:endParaRPr>
          </a:p>
          <a:p>
            <a:endParaRPr lang="en-IN" dirty="0"/>
          </a:p>
        </p:txBody>
      </p:sp>
      <p:sp>
        <p:nvSpPr>
          <p:cNvPr id="4" name="Slide Number Placeholder 3"/>
          <p:cNvSpPr>
            <a:spLocks noGrp="1"/>
          </p:cNvSpPr>
          <p:nvPr>
            <p:ph type="sldNum" sz="quarter" idx="5"/>
          </p:nvPr>
        </p:nvSpPr>
        <p:spPr/>
        <p:txBody>
          <a:bodyPr/>
          <a:lstStyle/>
          <a:p>
            <a:fld id="{8F2FFBC7-FA26-4043-8340-B95FFCC04305}" type="slidenum">
              <a:rPr lang="en-IN" smtClean="0"/>
              <a:t>17</a:t>
            </a:fld>
            <a:endParaRPr lang="en-IN"/>
          </a:p>
        </p:txBody>
      </p:sp>
    </p:spTree>
    <p:extLst>
      <p:ext uri="{BB962C8B-B14F-4D97-AF65-F5344CB8AC3E}">
        <p14:creationId xmlns:p14="http://schemas.microsoft.com/office/powerpoint/2010/main" val="268743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3197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5988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0016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086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3963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6697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832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945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8451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8402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316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077149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3CF3507-B1E7-46B2-9105-D1BA9B24B191}"/>
              </a:ext>
            </a:extLst>
          </p:cNvPr>
          <p:cNvSpPr>
            <a:spLocks noGrp="1"/>
          </p:cNvSpPr>
          <p:nvPr>
            <p:ph type="ctrTitle"/>
          </p:nvPr>
        </p:nvSpPr>
        <p:spPr>
          <a:xfrm>
            <a:off x="1843249" y="238618"/>
            <a:ext cx="8505502" cy="902274"/>
          </a:xfrm>
        </p:spPr>
        <p:txBody>
          <a:bodyPr>
            <a:normAutofit fontScale="90000"/>
          </a:bodyPr>
          <a:lstStyle/>
          <a:p>
            <a:r>
              <a:rPr lang="en-US" dirty="0">
                <a:solidFill>
                  <a:schemeClr val="accent4">
                    <a:lumMod val="75000"/>
                  </a:schemeClr>
                </a:solidFill>
              </a:rPr>
              <a:t>Group 2 Project Presentation</a:t>
            </a:r>
          </a:p>
        </p:txBody>
      </p:sp>
      <p:sp>
        <p:nvSpPr>
          <p:cNvPr id="3" name="Subtitle 2">
            <a:extLst>
              <a:ext uri="{FF2B5EF4-FFF2-40B4-BE49-F238E27FC236}">
                <a16:creationId xmlns:a16="http://schemas.microsoft.com/office/drawing/2014/main" id="{48C584BC-1B08-47EA-9396-834229C16196}"/>
              </a:ext>
            </a:extLst>
          </p:cNvPr>
          <p:cNvSpPr>
            <a:spLocks noGrp="1"/>
          </p:cNvSpPr>
          <p:nvPr>
            <p:ph type="subTitle" idx="1"/>
          </p:nvPr>
        </p:nvSpPr>
        <p:spPr>
          <a:xfrm>
            <a:off x="996942" y="1497624"/>
            <a:ext cx="10198116" cy="1072445"/>
          </a:xfrm>
        </p:spPr>
        <p:txBody>
          <a:bodyPr>
            <a:normAutofit/>
          </a:bodyPr>
          <a:lstStyle/>
          <a:p>
            <a:pPr algn="ctr"/>
            <a:r>
              <a:rPr lang="en-US" b="1" dirty="0"/>
              <a:t>The Home Sale Prices of Single Family Residential and Condominiums in Alameda and Santa Clara Counties </a:t>
            </a:r>
          </a:p>
        </p:txBody>
      </p:sp>
      <p:pic>
        <p:nvPicPr>
          <p:cNvPr id="4" name="Picture 3" descr="An empty street with colorful buildings">
            <a:extLst>
              <a:ext uri="{FF2B5EF4-FFF2-40B4-BE49-F238E27FC236}">
                <a16:creationId xmlns:a16="http://schemas.microsoft.com/office/drawing/2014/main" id="{6CEC0542-35FC-DDA3-8392-62ECECC282BA}"/>
              </a:ext>
            </a:extLst>
          </p:cNvPr>
          <p:cNvPicPr>
            <a:picLocks noChangeAspect="1"/>
          </p:cNvPicPr>
          <p:nvPr/>
        </p:nvPicPr>
        <p:blipFill rotWithShape="1">
          <a:blip r:embed="rId2"/>
          <a:srcRect t="23203" r="2" b="24341"/>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5" name="TextBox 4">
            <a:extLst>
              <a:ext uri="{FF2B5EF4-FFF2-40B4-BE49-F238E27FC236}">
                <a16:creationId xmlns:a16="http://schemas.microsoft.com/office/drawing/2014/main" id="{11252BFC-1210-42BD-9C2A-53A93CFA2C31}"/>
              </a:ext>
            </a:extLst>
          </p:cNvPr>
          <p:cNvSpPr txBox="1"/>
          <p:nvPr/>
        </p:nvSpPr>
        <p:spPr>
          <a:xfrm>
            <a:off x="1029800" y="2915184"/>
            <a:ext cx="7437324" cy="923330"/>
          </a:xfrm>
          <a:prstGeom prst="rect">
            <a:avLst/>
          </a:prstGeom>
          <a:noFill/>
        </p:spPr>
        <p:txBody>
          <a:bodyPr wrap="square" rtlCol="0">
            <a:spAutoFit/>
          </a:bodyPr>
          <a:lstStyle/>
          <a:p>
            <a:r>
              <a:rPr lang="en-US" dirty="0"/>
              <a:t>By: N S Srivalli </a:t>
            </a:r>
            <a:r>
              <a:rPr lang="en-US" dirty="0" err="1"/>
              <a:t>Chadalavada</a:t>
            </a:r>
            <a:r>
              <a:rPr lang="en-US" dirty="0"/>
              <a:t>, Alina Gurung, Palak Patel, Yvonne Halm</a:t>
            </a:r>
          </a:p>
          <a:p>
            <a:endParaRPr lang="en-US" dirty="0"/>
          </a:p>
          <a:p>
            <a:r>
              <a:rPr lang="en-US" dirty="0"/>
              <a:t>May 11, 2022</a:t>
            </a:r>
          </a:p>
        </p:txBody>
      </p:sp>
      <p:cxnSp>
        <p:nvCxnSpPr>
          <p:cNvPr id="7" name="Straight Connector 6">
            <a:extLst>
              <a:ext uri="{FF2B5EF4-FFF2-40B4-BE49-F238E27FC236}">
                <a16:creationId xmlns:a16="http://schemas.microsoft.com/office/drawing/2014/main" id="{FBDE2301-E39F-4D2F-8DD5-99D402539F2B}"/>
              </a:ext>
            </a:extLst>
          </p:cNvPr>
          <p:cNvCxnSpPr/>
          <p:nvPr/>
        </p:nvCxnSpPr>
        <p:spPr>
          <a:xfrm>
            <a:off x="484846" y="2883018"/>
            <a:ext cx="109157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86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picture of a viewing telescope with a city on its background">
            <a:extLst>
              <a:ext uri="{FF2B5EF4-FFF2-40B4-BE49-F238E27FC236}">
                <a16:creationId xmlns:a16="http://schemas.microsoft.com/office/drawing/2014/main" id="{40D4B121-034D-22EB-270D-8827D4AE15F3}"/>
              </a:ext>
            </a:extLst>
          </p:cNvPr>
          <p:cNvPicPr>
            <a:picLocks noChangeAspect="1"/>
          </p:cNvPicPr>
          <p:nvPr/>
        </p:nvPicPr>
        <p:blipFill rotWithShape="1">
          <a:blip r:embed="rId2"/>
          <a:srcRect t="11417"/>
          <a:stretch/>
        </p:blipFill>
        <p:spPr>
          <a:xfrm>
            <a:off x="9351"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9571E285-F56A-490D-8857-8B76C88F1B6B}"/>
              </a:ext>
            </a:extLst>
          </p:cNvPr>
          <p:cNvSpPr>
            <a:spLocks noGrp="1"/>
          </p:cNvSpPr>
          <p:nvPr>
            <p:ph type="title"/>
          </p:nvPr>
        </p:nvSpPr>
        <p:spPr>
          <a:xfrm>
            <a:off x="197547" y="1797256"/>
            <a:ext cx="5075239" cy="3000012"/>
          </a:xfrm>
        </p:spPr>
        <p:txBody>
          <a:bodyPr vert="horz" lIns="91440" tIns="45720" rIns="91440" bIns="45720" rtlCol="0" anchor="b">
            <a:normAutofit/>
          </a:bodyPr>
          <a:lstStyle/>
          <a:p>
            <a:r>
              <a:rPr lang="en-US" sz="4000" dirty="0"/>
              <a:t>Analysis and Results</a:t>
            </a:r>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81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738482" y="353189"/>
            <a:ext cx="10301430" cy="549176"/>
          </a:xfrm>
        </p:spPr>
        <p:txBody>
          <a:bodyPr>
            <a:noAutofit/>
          </a:bodyPr>
          <a:lstStyle/>
          <a:p>
            <a:pPr algn="ctr"/>
            <a:r>
              <a:rPr lang="en-US" sz="2400" b="1" dirty="0"/>
              <a:t>1. Attributes’ relationship with the list price</a:t>
            </a:r>
          </a:p>
        </p:txBody>
      </p:sp>
      <p:pic>
        <p:nvPicPr>
          <p:cNvPr id="4" name="Picture 3">
            <a:extLst>
              <a:ext uri="{FF2B5EF4-FFF2-40B4-BE49-F238E27FC236}">
                <a16:creationId xmlns:a16="http://schemas.microsoft.com/office/drawing/2014/main" id="{C4CBBCF0-D101-1EAA-4D7E-2635E4B88F70}"/>
              </a:ext>
            </a:extLst>
          </p:cNvPr>
          <p:cNvPicPr>
            <a:picLocks noChangeAspect="1"/>
          </p:cNvPicPr>
          <p:nvPr/>
        </p:nvPicPr>
        <p:blipFill>
          <a:blip r:embed="rId2"/>
          <a:stretch>
            <a:fillRect/>
          </a:stretch>
        </p:blipFill>
        <p:spPr>
          <a:xfrm>
            <a:off x="1252869" y="1203158"/>
            <a:ext cx="2648012" cy="5365421"/>
          </a:xfrm>
          <a:prstGeom prst="rect">
            <a:avLst/>
          </a:prstGeom>
        </p:spPr>
      </p:pic>
      <p:pic>
        <p:nvPicPr>
          <p:cNvPr id="7" name="Picture 6">
            <a:extLst>
              <a:ext uri="{FF2B5EF4-FFF2-40B4-BE49-F238E27FC236}">
                <a16:creationId xmlns:a16="http://schemas.microsoft.com/office/drawing/2014/main" id="{21468E92-8B28-9C36-304D-786A963346FB}"/>
              </a:ext>
            </a:extLst>
          </p:cNvPr>
          <p:cNvPicPr>
            <a:picLocks noChangeAspect="1"/>
          </p:cNvPicPr>
          <p:nvPr/>
        </p:nvPicPr>
        <p:blipFill>
          <a:blip r:embed="rId3"/>
          <a:stretch>
            <a:fillRect/>
          </a:stretch>
        </p:blipFill>
        <p:spPr>
          <a:xfrm>
            <a:off x="4592461" y="1655862"/>
            <a:ext cx="7109778" cy="4437028"/>
          </a:xfrm>
          <a:prstGeom prst="rect">
            <a:avLst/>
          </a:prstGeom>
        </p:spPr>
      </p:pic>
    </p:spTree>
    <p:extLst>
      <p:ext uri="{BB962C8B-B14F-4D97-AF65-F5344CB8AC3E}">
        <p14:creationId xmlns:p14="http://schemas.microsoft.com/office/powerpoint/2010/main" val="1934038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309979" y="0"/>
            <a:ext cx="11572041" cy="549176"/>
          </a:xfrm>
        </p:spPr>
        <p:txBody>
          <a:bodyPr>
            <a:noAutofit/>
          </a:bodyPr>
          <a:lstStyle/>
          <a:p>
            <a:pPr lvl="3" algn="ctr"/>
            <a:r>
              <a:rPr lang="en-US" sz="2400" b="1" kern="1200" dirty="0">
                <a:solidFill>
                  <a:schemeClr val="tx2"/>
                </a:solidFill>
                <a:latin typeface="+mj-lt"/>
                <a:ea typeface="+mj-ea"/>
                <a:cs typeface="+mj-cs"/>
              </a:rPr>
              <a:t>2. Attributes’ correlation with each other</a:t>
            </a:r>
          </a:p>
        </p:txBody>
      </p:sp>
      <p:pic>
        <p:nvPicPr>
          <p:cNvPr id="3" name="Picture 2">
            <a:extLst>
              <a:ext uri="{FF2B5EF4-FFF2-40B4-BE49-F238E27FC236}">
                <a16:creationId xmlns:a16="http://schemas.microsoft.com/office/drawing/2014/main" id="{2CB8AB60-DA89-C4A3-CE12-F5C649FBBACE}"/>
              </a:ext>
            </a:extLst>
          </p:cNvPr>
          <p:cNvPicPr>
            <a:picLocks noChangeAspect="1"/>
          </p:cNvPicPr>
          <p:nvPr/>
        </p:nvPicPr>
        <p:blipFill>
          <a:blip r:embed="rId2"/>
          <a:stretch>
            <a:fillRect/>
          </a:stretch>
        </p:blipFill>
        <p:spPr>
          <a:xfrm>
            <a:off x="3930858" y="919834"/>
            <a:ext cx="8191060" cy="5205757"/>
          </a:xfrm>
          <a:prstGeom prst="rect">
            <a:avLst/>
          </a:prstGeom>
        </p:spPr>
      </p:pic>
      <p:sp>
        <p:nvSpPr>
          <p:cNvPr id="6" name="Content Placeholder 2">
            <a:extLst>
              <a:ext uri="{FF2B5EF4-FFF2-40B4-BE49-F238E27FC236}">
                <a16:creationId xmlns:a16="http://schemas.microsoft.com/office/drawing/2014/main" id="{990269CF-CB8A-5DB6-BF70-3F3A8058611C}"/>
              </a:ext>
            </a:extLst>
          </p:cNvPr>
          <p:cNvSpPr>
            <a:spLocks noGrp="1"/>
          </p:cNvSpPr>
          <p:nvPr>
            <p:ph sz="half" idx="1"/>
          </p:nvPr>
        </p:nvSpPr>
        <p:spPr>
          <a:xfrm>
            <a:off x="691078" y="1670181"/>
            <a:ext cx="2931011" cy="3070496"/>
          </a:xfrm>
        </p:spPr>
        <p:txBody>
          <a:bodyPr>
            <a:normAutofit/>
          </a:bodyPr>
          <a:lstStyle/>
          <a:p>
            <a:pPr algn="l"/>
            <a:r>
              <a:rPr lang="en-IN" sz="1800" b="0" i="0" u="none" strike="noStrike" baseline="0" dirty="0">
                <a:latin typeface="QuattrocentoSans"/>
              </a:rPr>
              <a:t>Price is correlated more with </a:t>
            </a:r>
            <a:r>
              <a:rPr lang="en-IN" sz="1800" b="0" i="0" u="none" strike="noStrike" baseline="0" dirty="0" err="1">
                <a:latin typeface="QuattrocentoSans"/>
              </a:rPr>
              <a:t>Sqft</a:t>
            </a:r>
            <a:r>
              <a:rPr lang="en-IN" sz="1800" b="0" i="0" u="none" strike="noStrike" baseline="0" dirty="0">
                <a:latin typeface="QuattrocentoSans"/>
              </a:rPr>
              <a:t> followed by Bath and Beds.</a:t>
            </a:r>
            <a:endParaRPr lang="en-US" dirty="0"/>
          </a:p>
          <a:p>
            <a:r>
              <a:rPr lang="en-US" sz="1500" dirty="0"/>
              <a:t>'</a:t>
            </a:r>
            <a:r>
              <a:rPr lang="en-US" sz="1500" dirty="0" err="1"/>
              <a:t>Groceries_stores</a:t>
            </a:r>
            <a:r>
              <a:rPr lang="en-US" sz="1500" dirty="0"/>
              <a:t>', 'Shopping', '</a:t>
            </a:r>
            <a:r>
              <a:rPr lang="en-US" sz="1500" dirty="0" err="1"/>
              <a:t>Food_and_Drink</a:t>
            </a:r>
            <a:r>
              <a:rPr lang="en-US" sz="1500" dirty="0"/>
              <a:t>', 'Services’ columns are dropped because these are correlated to other attributes.</a:t>
            </a:r>
            <a:endParaRPr lang="en-IN" sz="1500" dirty="0"/>
          </a:p>
        </p:txBody>
      </p:sp>
    </p:spTree>
    <p:extLst>
      <p:ext uri="{BB962C8B-B14F-4D97-AF65-F5344CB8AC3E}">
        <p14:creationId xmlns:p14="http://schemas.microsoft.com/office/powerpoint/2010/main" val="25336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691078" y="709127"/>
            <a:ext cx="10312571" cy="620705"/>
          </a:xfrm>
        </p:spPr>
        <p:txBody>
          <a:bodyPr>
            <a:noAutofit/>
          </a:bodyPr>
          <a:lstStyle/>
          <a:p>
            <a:pPr lvl="3"/>
            <a:r>
              <a:rPr lang="en-US" sz="2800" dirty="0"/>
              <a:t>3. Variation of List price with Living </a:t>
            </a:r>
            <a:r>
              <a:rPr lang="en-US" sz="2800" dirty="0" err="1"/>
              <a:t>sqft</a:t>
            </a:r>
            <a:r>
              <a:rPr lang="en-US" sz="2800" dirty="0"/>
              <a:t>- County wise</a:t>
            </a:r>
          </a:p>
        </p:txBody>
      </p:sp>
      <p:sp>
        <p:nvSpPr>
          <p:cNvPr id="3" name="Content Placeholder 2">
            <a:extLst>
              <a:ext uri="{FF2B5EF4-FFF2-40B4-BE49-F238E27FC236}">
                <a16:creationId xmlns:a16="http://schemas.microsoft.com/office/drawing/2014/main" id="{07807CED-95F6-8DEC-9B84-0E97D46316A0}"/>
              </a:ext>
            </a:extLst>
          </p:cNvPr>
          <p:cNvSpPr>
            <a:spLocks noGrp="1"/>
          </p:cNvSpPr>
          <p:nvPr>
            <p:ph sz="half" idx="1"/>
          </p:nvPr>
        </p:nvSpPr>
        <p:spPr>
          <a:xfrm>
            <a:off x="691078" y="1670180"/>
            <a:ext cx="5009584" cy="3950035"/>
          </a:xfrm>
        </p:spPr>
        <p:txBody>
          <a:bodyPr/>
          <a:lstStyle/>
          <a:p>
            <a:r>
              <a:rPr lang="en-US" dirty="0"/>
              <a:t>Santa Clara County has more prices for the same area compared to Alameda County.</a:t>
            </a:r>
          </a:p>
          <a:p>
            <a:r>
              <a:rPr lang="en-US" dirty="0"/>
              <a:t>In both </a:t>
            </a:r>
            <a:r>
              <a:rPr lang="en-US" dirty="0" err="1"/>
              <a:t>counties,the</a:t>
            </a:r>
            <a:r>
              <a:rPr lang="en-US" dirty="0"/>
              <a:t> more the living </a:t>
            </a:r>
            <a:r>
              <a:rPr lang="en-US" dirty="0" err="1"/>
              <a:t>sqft</a:t>
            </a:r>
            <a:r>
              <a:rPr lang="en-US" dirty="0"/>
              <a:t> the higher the house prices.</a:t>
            </a:r>
          </a:p>
          <a:p>
            <a:pPr marL="0" indent="0">
              <a:buNone/>
            </a:pPr>
            <a:endParaRPr lang="en-IN" dirty="0"/>
          </a:p>
        </p:txBody>
      </p:sp>
      <p:pic>
        <p:nvPicPr>
          <p:cNvPr id="2050" name="Picture 2">
            <a:extLst>
              <a:ext uri="{FF2B5EF4-FFF2-40B4-BE49-F238E27FC236}">
                <a16:creationId xmlns:a16="http://schemas.microsoft.com/office/drawing/2014/main" id="{6C646B31-E8AD-587F-D49D-3B6C0A1F5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43717"/>
            <a:ext cx="5978928" cy="470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11">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44">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4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48">
            <a:extLst>
              <a:ext uri="{FF2B5EF4-FFF2-40B4-BE49-F238E27FC236}">
                <a16:creationId xmlns:a16="http://schemas.microsoft.com/office/drawing/2014/main" id="{D5A14109-846C-496B-AF29-4219A13FEF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2613277-2BF4-4047-8561-B7CFE2D2F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6B7167-DB35-410D-971D-42D9D69F63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55577D-F35F-43D8-B4B7-DA9536A4D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1D2D264-EB43-46DB-A6D4-20FACCDBC1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FF986-ACFC-456B-8857-ECFCD6F0E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E5DB4F6-2F31-4AE8-9D0E-2B3090A562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C3FE37-0412-423C-9A87-31793AD44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2EEDB8-48E3-4A00-B519-6B9BCCBE20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33FB9F2-387D-41A1-B734-48548F93E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5401852-65BC-470E-A180-4FDD056A6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C0C4AE9-F5EB-44A4-9CFF-D0C865977D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2745C6A-4355-4A25-B26D-1A8D53162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0758D4-AD35-4AC2-87D3-4A09A837DB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D2CFDC0-DEED-4303-A801-E0DD202FE5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0B683B-BA90-4191-A5D4-5DF5EEAD9C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15917F-87B9-4D86-B82C-A0A75547B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8E2ECE-4C2E-4CCA-8C43-E7133D2BE5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D00696A-00F3-4E1C-93F9-4A5905D3BA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E95D1FB-E33F-4202-AA14-DA172A9E64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2740DB-483B-473A-99E3-633311DBF4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B64E27B-1F11-4B4B-BD05-E76882BD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42A57C-B4B7-4B0C-8D4D-98EFA3449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B661E7-405C-4952-9F57-779BA8993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8869F3A-C022-4C3A-A295-444ADB0474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993D393-58B4-42A3-A498-8B603526C0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DAF0605-0316-41E1-A01A-7291BFC77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2D6162F-36FF-4873-A3EC-ABB33A3E7A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A4A213-5C7A-45B7-B7C6-21DFE7CB5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990D48-5C8F-4C3E-B77A-36EE570CD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DA960BA-E61E-4C45-93F5-748D28E61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F79D277-3870-4556-9163-C34833F63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1">
            <a:extLst>
              <a:ext uri="{FF2B5EF4-FFF2-40B4-BE49-F238E27FC236}">
                <a16:creationId xmlns:a16="http://schemas.microsoft.com/office/drawing/2014/main" id="{9C3FA514-7DB9-40C3-8A49-34DD17557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205909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398790" y="282932"/>
            <a:ext cx="7360293" cy="933370"/>
          </a:xfrm>
        </p:spPr>
        <p:txBody>
          <a:bodyPr vert="horz" lIns="91440" tIns="45720" rIns="91440" bIns="45720" rtlCol="0" anchor="ctr">
            <a:normAutofit/>
          </a:bodyPr>
          <a:lstStyle/>
          <a:p>
            <a:pPr lvl="3" algn="l" rtl="0">
              <a:spcBef>
                <a:spcPct val="0"/>
              </a:spcBef>
            </a:pPr>
            <a:r>
              <a:rPr lang="en-US" sz="2400" kern="1200" dirty="0">
                <a:solidFill>
                  <a:schemeClr val="tx2"/>
                </a:solidFill>
                <a:latin typeface="+mj-lt"/>
                <a:ea typeface="+mj-ea"/>
                <a:cs typeface="+mj-cs"/>
              </a:rPr>
              <a:t>4. Variation of Median price per </a:t>
            </a:r>
            <a:r>
              <a:rPr lang="en-US" sz="2400" kern="1200" dirty="0" err="1">
                <a:solidFill>
                  <a:schemeClr val="tx2"/>
                </a:solidFill>
                <a:latin typeface="+mj-lt"/>
                <a:ea typeface="+mj-ea"/>
                <a:cs typeface="+mj-cs"/>
              </a:rPr>
              <a:t>sqft</a:t>
            </a:r>
            <a:r>
              <a:rPr lang="en-US" sz="2400" kern="1200" dirty="0">
                <a:solidFill>
                  <a:schemeClr val="tx2"/>
                </a:solidFill>
                <a:latin typeface="+mj-lt"/>
                <a:ea typeface="+mj-ea"/>
                <a:cs typeface="+mj-cs"/>
              </a:rPr>
              <a:t> across the cities</a:t>
            </a:r>
          </a:p>
        </p:txBody>
      </p:sp>
      <p:pic>
        <p:nvPicPr>
          <p:cNvPr id="3080" name="Picture 8">
            <a:extLst>
              <a:ext uri="{FF2B5EF4-FFF2-40B4-BE49-F238E27FC236}">
                <a16:creationId xmlns:a16="http://schemas.microsoft.com/office/drawing/2014/main" id="{E155F98E-E374-E3F3-224A-D7D3478AE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294" y="1476956"/>
            <a:ext cx="5819941" cy="3494832"/>
          </a:xfrm>
          <a:prstGeom prst="rect">
            <a:avLst/>
          </a:prstGeom>
          <a:noFill/>
          <a:extLst>
            <a:ext uri="{909E8E84-426E-40DD-AFC4-6F175D3DCCD1}">
              <a14:hiddenFill xmlns:a14="http://schemas.microsoft.com/office/drawing/2010/main">
                <a:solidFill>
                  <a:srgbClr val="FFFFFF"/>
                </a:solidFill>
              </a14:hiddenFill>
            </a:ext>
          </a:extLst>
        </p:spPr>
      </p:pic>
      <p:sp>
        <p:nvSpPr>
          <p:cNvPr id="90" name="Content Placeholder 2">
            <a:extLst>
              <a:ext uri="{FF2B5EF4-FFF2-40B4-BE49-F238E27FC236}">
                <a16:creationId xmlns:a16="http://schemas.microsoft.com/office/drawing/2014/main" id="{90CBDF1D-CD42-F01E-88B9-BE7C9A66EB3F}"/>
              </a:ext>
            </a:extLst>
          </p:cNvPr>
          <p:cNvSpPr txBox="1">
            <a:spLocks/>
          </p:cNvSpPr>
          <p:nvPr/>
        </p:nvSpPr>
        <p:spPr>
          <a:xfrm>
            <a:off x="691078" y="1670180"/>
            <a:ext cx="5009584" cy="39500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Palo Alto, Saratoga, Los Altos, Los Altos Hills, Cupertino, Los Gatos cities are having high median home price per </a:t>
            </a:r>
            <a:r>
              <a:rPr lang="en-US" dirty="0" err="1"/>
              <a:t>sqft</a:t>
            </a:r>
            <a:r>
              <a:rPr lang="en-US" dirty="0"/>
              <a:t>.</a:t>
            </a:r>
          </a:p>
          <a:p>
            <a:endParaRPr lang="en-US" dirty="0"/>
          </a:p>
          <a:p>
            <a:pPr marL="0" indent="0">
              <a:buFont typeface="Wingdings" panose="05000000000000000000" pitchFamily="2" charset="2"/>
              <a:buNone/>
            </a:pPr>
            <a:endParaRPr lang="en-IN" dirty="0"/>
          </a:p>
        </p:txBody>
      </p:sp>
    </p:spTree>
    <p:extLst>
      <p:ext uri="{BB962C8B-B14F-4D97-AF65-F5344CB8AC3E}">
        <p14:creationId xmlns:p14="http://schemas.microsoft.com/office/powerpoint/2010/main" val="200730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2567-F3E4-A919-8B42-0407C62EFD3B}"/>
              </a:ext>
            </a:extLst>
          </p:cNvPr>
          <p:cNvSpPr>
            <a:spLocks noGrp="1"/>
          </p:cNvSpPr>
          <p:nvPr>
            <p:ph type="title"/>
          </p:nvPr>
        </p:nvSpPr>
        <p:spPr>
          <a:xfrm>
            <a:off x="691078" y="97654"/>
            <a:ext cx="10312571" cy="1669001"/>
          </a:xfrm>
        </p:spPr>
        <p:txBody>
          <a:bodyPr>
            <a:noAutofit/>
          </a:bodyPr>
          <a:lstStyle/>
          <a:p>
            <a:r>
              <a:rPr lang="en-US" sz="2800" dirty="0"/>
              <a:t>Do the high rated schools in cities impact Median price per </a:t>
            </a:r>
            <a:r>
              <a:rPr lang="en-US" sz="2800" dirty="0" err="1"/>
              <a:t>sqft</a:t>
            </a:r>
            <a:r>
              <a:rPr lang="en-US" sz="2800" dirty="0"/>
              <a:t> across the counties? </a:t>
            </a:r>
            <a:br>
              <a:rPr lang="en-US" sz="2800" dirty="0"/>
            </a:br>
            <a:endParaRPr lang="en-IN" sz="2800" dirty="0"/>
          </a:p>
        </p:txBody>
      </p:sp>
      <p:sp>
        <p:nvSpPr>
          <p:cNvPr id="3" name="Content Placeholder 2">
            <a:extLst>
              <a:ext uri="{FF2B5EF4-FFF2-40B4-BE49-F238E27FC236}">
                <a16:creationId xmlns:a16="http://schemas.microsoft.com/office/drawing/2014/main" id="{81743E96-C74D-6C96-0E11-21FE83598BCF}"/>
              </a:ext>
            </a:extLst>
          </p:cNvPr>
          <p:cNvSpPr>
            <a:spLocks noGrp="1"/>
          </p:cNvSpPr>
          <p:nvPr>
            <p:ph sz="half" idx="1"/>
          </p:nvPr>
        </p:nvSpPr>
        <p:spPr>
          <a:xfrm>
            <a:off x="691078" y="1685534"/>
            <a:ext cx="5009584" cy="3806321"/>
          </a:xfrm>
        </p:spPr>
        <p:txBody>
          <a:bodyPr>
            <a:normAutofit/>
          </a:bodyPr>
          <a:lstStyle/>
          <a:p>
            <a:r>
              <a:rPr lang="en-US" dirty="0"/>
              <a:t>With increase in Average schools rating the median price per </a:t>
            </a:r>
            <a:r>
              <a:rPr lang="en-US" dirty="0" err="1"/>
              <a:t>sqft</a:t>
            </a:r>
            <a:r>
              <a:rPr lang="en-US" dirty="0"/>
              <a:t> increases for Santa Clara County.</a:t>
            </a:r>
          </a:p>
          <a:p>
            <a:r>
              <a:rPr lang="en-US" dirty="0"/>
              <a:t>Clearly from the graph, high rated schools are influencing the home prices in Santa Clara County.</a:t>
            </a:r>
            <a:endParaRPr lang="en-IN" dirty="0"/>
          </a:p>
          <a:p>
            <a:r>
              <a:rPr lang="en-IN" dirty="0"/>
              <a:t>In Alameda County, </a:t>
            </a:r>
            <a:r>
              <a:rPr lang="en-US" dirty="0"/>
              <a:t>median price per </a:t>
            </a:r>
            <a:r>
              <a:rPr lang="en-US" dirty="0" err="1"/>
              <a:t>sqft</a:t>
            </a:r>
            <a:r>
              <a:rPr lang="en-US" dirty="0"/>
              <a:t> did not indicate any trend with Average schools rating.</a:t>
            </a:r>
          </a:p>
          <a:p>
            <a:endParaRPr lang="en-US" dirty="0"/>
          </a:p>
          <a:p>
            <a:pPr marL="0" indent="0">
              <a:buNone/>
            </a:pPr>
            <a:endParaRPr lang="en-US" dirty="0"/>
          </a:p>
          <a:p>
            <a:pPr marL="0" indent="0">
              <a:buNone/>
            </a:pPr>
            <a:endParaRPr lang="en-US" dirty="0"/>
          </a:p>
        </p:txBody>
      </p:sp>
      <p:pic>
        <p:nvPicPr>
          <p:cNvPr id="4102" name="Picture 6">
            <a:extLst>
              <a:ext uri="{FF2B5EF4-FFF2-40B4-BE49-F238E27FC236}">
                <a16:creationId xmlns:a16="http://schemas.microsoft.com/office/drawing/2014/main" id="{4F7F6456-8E97-6BAD-0ECE-ECC83ECBA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340" y="1647824"/>
            <a:ext cx="4718425" cy="444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90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2567-F3E4-A919-8B42-0407C62EFD3B}"/>
              </a:ext>
            </a:extLst>
          </p:cNvPr>
          <p:cNvSpPr>
            <a:spLocks noGrp="1"/>
          </p:cNvSpPr>
          <p:nvPr>
            <p:ph type="title"/>
          </p:nvPr>
        </p:nvSpPr>
        <p:spPr>
          <a:xfrm>
            <a:off x="781492" y="485561"/>
            <a:ext cx="10312571" cy="683906"/>
          </a:xfrm>
        </p:spPr>
        <p:txBody>
          <a:bodyPr>
            <a:noAutofit/>
          </a:bodyPr>
          <a:lstStyle/>
          <a:p>
            <a:r>
              <a:rPr lang="en-US" sz="2800" dirty="0"/>
              <a:t>Variation of Count of walk Score categories across the counties</a:t>
            </a:r>
            <a:endParaRPr lang="en-IN" sz="2800" dirty="0"/>
          </a:p>
        </p:txBody>
      </p:sp>
      <p:sp>
        <p:nvSpPr>
          <p:cNvPr id="8" name="Content Placeholder 2">
            <a:extLst>
              <a:ext uri="{FF2B5EF4-FFF2-40B4-BE49-F238E27FC236}">
                <a16:creationId xmlns:a16="http://schemas.microsoft.com/office/drawing/2014/main" id="{6960061D-7CC6-6C5C-9828-B260862D837F}"/>
              </a:ext>
            </a:extLst>
          </p:cNvPr>
          <p:cNvSpPr txBox="1">
            <a:spLocks/>
          </p:cNvSpPr>
          <p:nvPr/>
        </p:nvSpPr>
        <p:spPr>
          <a:xfrm>
            <a:off x="691078" y="2345843"/>
            <a:ext cx="5009584" cy="32743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0226273D-E369-1408-EF2F-A6705280E5CB}"/>
              </a:ext>
            </a:extLst>
          </p:cNvPr>
          <p:cNvSpPr>
            <a:spLocks noGrp="1"/>
          </p:cNvSpPr>
          <p:nvPr>
            <p:ph sz="half" idx="1"/>
          </p:nvPr>
        </p:nvSpPr>
        <p:spPr>
          <a:xfrm>
            <a:off x="500890" y="1789561"/>
            <a:ext cx="6382837" cy="3274372"/>
          </a:xfrm>
        </p:spPr>
        <p:txBody>
          <a:bodyPr/>
          <a:lstStyle/>
          <a:p>
            <a:r>
              <a:rPr lang="en-US" dirty="0"/>
              <a:t>The Alameda county has more Car dependency compared to Santa Clara County.</a:t>
            </a:r>
          </a:p>
          <a:p>
            <a:r>
              <a:rPr lang="en-US" dirty="0"/>
              <a:t> From the plot, it is inferred the ease of availability of resources is more in Santa Clara County compared to Alameda County.</a:t>
            </a:r>
          </a:p>
        </p:txBody>
      </p:sp>
      <p:pic>
        <p:nvPicPr>
          <p:cNvPr id="9218" name="Picture 2">
            <a:extLst>
              <a:ext uri="{FF2B5EF4-FFF2-40B4-BE49-F238E27FC236}">
                <a16:creationId xmlns:a16="http://schemas.microsoft.com/office/drawing/2014/main" id="{3CEC87BE-6FE5-8C46-357A-37A12E966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928" y="1312030"/>
            <a:ext cx="3918741" cy="422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3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8" name="Straight Connector 13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0" name="Right Triangle 16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2" name="Rectangle 17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 y="4787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4" name="Group 173">
            <a:extLst>
              <a:ext uri="{FF2B5EF4-FFF2-40B4-BE49-F238E27FC236}">
                <a16:creationId xmlns:a16="http://schemas.microsoft.com/office/drawing/2014/main" id="{37FED684-730A-45BB-8648-1715CD8373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51A7CD44-68BE-4F85-A32A-EEB3FD7B7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1C526A4-9917-4F88-B557-06A3D1CD2A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8A18C03-10FA-4DDC-AC04-9AAE993EA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C2F839-1AD1-4919-AC75-28044E2C4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5C3ACF5-D0E7-4D3B-B20D-9D476B901B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046A95C-C9C5-4D94-9EFB-90CA9D362C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42F2708-2EE1-4F78-805B-F3178B5DB1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40BAC22-4029-4891-B264-F3D599527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0A02C11-1F70-429C-9E29-3C38698001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6FFCDF9-1374-459A-927C-CB28DE895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978115F-6173-490B-97A2-B1ACEFA9E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03A1D66-5800-4485-947F-99D1B56D5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BEBFEAA-22B4-455E-A58A-F8DFDEDB6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CFA647A-B0CA-474F-93A4-DC5C8A95A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E6FEA36-ACB5-4E85-8554-BCD928B2FD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1292BCC-9565-4313-83BB-85140C2ACD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FC4B3E3-82F2-46BE-BCB8-35929B819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1FDF1B4-8A1E-47B7-A694-7E1FE818F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E0B13F0-B560-425D-B953-93C134B26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BA26BFA-5407-40B0-8B98-8DB884B4A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F055A08-FAED-4B3B-A0C7-95689F530B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80ED2AF-D486-4640-A974-B646AFEB8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C96069C-1AE6-4797-B7C9-60791D4ADF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803BDF4-B647-433F-9C9D-9C18B6C497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1515216-BB24-4F50-A971-E79F92727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DC9EE9A-FF35-409C-935C-BCE037CA04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A0599AD-C545-4E4A-A4D1-8C18E2ED12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23DF24F-915E-455D-8DB8-426F9A1DA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C964028-29BF-403F-9E2C-77D1CF1A96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320AAC7-C2EF-4199-896C-1693C5062A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DAF3086-8DAF-4249-B358-0BBC086C43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7" name="Right Triangle 206">
            <a:extLst>
              <a:ext uri="{FF2B5EF4-FFF2-40B4-BE49-F238E27FC236}">
                <a16:creationId xmlns:a16="http://schemas.microsoft.com/office/drawing/2014/main" id="{AC87FECD-3316-44B9-A55A-C138B3EB4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5975" y="208170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2772950-5FB3-131A-2B00-F01F3CD842C4}"/>
              </a:ext>
            </a:extLst>
          </p:cNvPr>
          <p:cNvSpPr>
            <a:spLocks noGrp="1"/>
          </p:cNvSpPr>
          <p:nvPr>
            <p:ph type="title"/>
          </p:nvPr>
        </p:nvSpPr>
        <p:spPr>
          <a:xfrm>
            <a:off x="691079" y="722903"/>
            <a:ext cx="3927359" cy="1437961"/>
          </a:xfrm>
        </p:spPr>
        <p:txBody>
          <a:bodyPr vert="horz" lIns="91440" tIns="45720" rIns="91440" bIns="45720" rtlCol="0" anchor="b">
            <a:noAutofit/>
          </a:bodyPr>
          <a:lstStyle/>
          <a:p>
            <a:r>
              <a:rPr lang="en-US" dirty="0"/>
              <a:t>Competitive Score</a:t>
            </a:r>
          </a:p>
        </p:txBody>
      </p:sp>
      <p:sp>
        <p:nvSpPr>
          <p:cNvPr id="3" name="Content Placeholder 2">
            <a:extLst>
              <a:ext uri="{FF2B5EF4-FFF2-40B4-BE49-F238E27FC236}">
                <a16:creationId xmlns:a16="http://schemas.microsoft.com/office/drawing/2014/main" id="{2319FD07-2C7F-8390-A643-6F20202C92CB}"/>
              </a:ext>
            </a:extLst>
          </p:cNvPr>
          <p:cNvSpPr>
            <a:spLocks noGrp="1"/>
          </p:cNvSpPr>
          <p:nvPr>
            <p:ph idx="1"/>
          </p:nvPr>
        </p:nvSpPr>
        <p:spPr>
          <a:xfrm>
            <a:off x="5496818" y="706299"/>
            <a:ext cx="6004104" cy="1960231"/>
          </a:xfrm>
        </p:spPr>
        <p:txBody>
          <a:bodyPr vert="horz" lIns="91440" tIns="45720" rIns="91440" bIns="45720" rtlCol="0" anchor="b">
            <a:normAutofit/>
          </a:bodyPr>
          <a:lstStyle/>
          <a:p>
            <a:pPr marL="0" indent="0">
              <a:buNone/>
            </a:pPr>
            <a:r>
              <a:rPr lang="en-US" sz="1600" dirty="0"/>
              <a:t>From the below plot(2), we can understand that there is no strong correlation between competitive score and price per </a:t>
            </a:r>
            <a:r>
              <a:rPr lang="en-US" sz="1600" dirty="0" err="1"/>
              <a:t>sqft</a:t>
            </a:r>
            <a:r>
              <a:rPr lang="en-US" sz="1600" dirty="0"/>
              <a:t> in both the counties.</a:t>
            </a:r>
          </a:p>
          <a:p>
            <a:pPr marL="0" indent="0">
              <a:buNone/>
            </a:pPr>
            <a:r>
              <a:rPr lang="en-US" sz="1600" dirty="0"/>
              <a:t>East/Palo Alto, Dublin, Pleasanton, San Ramon, Los Altos, Newark indicate favorably competitive housing market.</a:t>
            </a:r>
          </a:p>
          <a:p>
            <a:pPr marL="0" indent="0">
              <a:buNone/>
            </a:pPr>
            <a:endParaRPr lang="en-US" sz="1600" dirty="0"/>
          </a:p>
        </p:txBody>
      </p:sp>
      <p:pic>
        <p:nvPicPr>
          <p:cNvPr id="6" name="Picture 6">
            <a:extLst>
              <a:ext uri="{FF2B5EF4-FFF2-40B4-BE49-F238E27FC236}">
                <a16:creationId xmlns:a16="http://schemas.microsoft.com/office/drawing/2014/main" id="{571B15F6-7174-49C9-24C2-6DBDB2FBD9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8043" y="2997868"/>
            <a:ext cx="4990587" cy="339359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0A9D819-3D06-E28F-295A-0FB65823C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752" y="2676508"/>
            <a:ext cx="4870987" cy="364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99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5" name="Group 7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8" name="Right Triangle 10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9BCBCB2-9DF5-8EE7-7C8C-AE4587969F81}"/>
              </a:ext>
            </a:extLst>
          </p:cNvPr>
          <p:cNvSpPr>
            <a:spLocks noGrp="1"/>
          </p:cNvSpPr>
          <p:nvPr>
            <p:ph type="title"/>
          </p:nvPr>
        </p:nvSpPr>
        <p:spPr>
          <a:xfrm>
            <a:off x="691079" y="725952"/>
            <a:ext cx="4038652" cy="1881178"/>
          </a:xfrm>
        </p:spPr>
        <p:txBody>
          <a:bodyPr>
            <a:normAutofit/>
          </a:bodyPr>
          <a:lstStyle/>
          <a:p>
            <a:r>
              <a:rPr lang="en-US" dirty="0"/>
              <a:t>Mall</a:t>
            </a:r>
            <a:endParaRPr lang="en-IN" dirty="0"/>
          </a:p>
        </p:txBody>
      </p:sp>
      <p:sp>
        <p:nvSpPr>
          <p:cNvPr id="12294" name="Content Placeholder 12293">
            <a:extLst>
              <a:ext uri="{FF2B5EF4-FFF2-40B4-BE49-F238E27FC236}">
                <a16:creationId xmlns:a16="http://schemas.microsoft.com/office/drawing/2014/main" id="{56FA5811-3802-9462-0909-213B7A0DD816}"/>
              </a:ext>
            </a:extLst>
          </p:cNvPr>
          <p:cNvSpPr>
            <a:spLocks noGrp="1"/>
          </p:cNvSpPr>
          <p:nvPr>
            <p:ph idx="1"/>
          </p:nvPr>
        </p:nvSpPr>
        <p:spPr>
          <a:xfrm>
            <a:off x="691079" y="2886117"/>
            <a:ext cx="4038652" cy="3276824"/>
          </a:xfrm>
        </p:spPr>
        <p:txBody>
          <a:bodyPr>
            <a:normAutofit/>
          </a:bodyPr>
          <a:lstStyle/>
          <a:p>
            <a:r>
              <a:rPr lang="en-US" dirty="0"/>
              <a:t>Having a mall nearby spiked the prices in Fremont, Los Altos, San Jose, Cupertino, Saratoga, Pleasanton.</a:t>
            </a:r>
          </a:p>
          <a:p>
            <a:r>
              <a:rPr lang="en-US" dirty="0"/>
              <a:t>In Places like Palo Alto, presence of mall did not have significant impact.</a:t>
            </a:r>
          </a:p>
        </p:txBody>
      </p:sp>
      <p:pic>
        <p:nvPicPr>
          <p:cNvPr id="13316" name="Picture 4">
            <a:extLst>
              <a:ext uri="{FF2B5EF4-FFF2-40B4-BE49-F238E27FC236}">
                <a16:creationId xmlns:a16="http://schemas.microsoft.com/office/drawing/2014/main" id="{019B1350-9286-7DAF-8776-ECEC3770A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58" y="933475"/>
            <a:ext cx="6096018" cy="472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9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5" name="Group 7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8" name="Right Triangle 10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9BCBCB2-9DF5-8EE7-7C8C-AE4587969F81}"/>
              </a:ext>
            </a:extLst>
          </p:cNvPr>
          <p:cNvSpPr>
            <a:spLocks noGrp="1"/>
          </p:cNvSpPr>
          <p:nvPr>
            <p:ph type="title"/>
          </p:nvPr>
        </p:nvSpPr>
        <p:spPr>
          <a:xfrm>
            <a:off x="691079" y="725952"/>
            <a:ext cx="4038652" cy="1881178"/>
          </a:xfrm>
        </p:spPr>
        <p:txBody>
          <a:bodyPr>
            <a:normAutofit/>
          </a:bodyPr>
          <a:lstStyle/>
          <a:p>
            <a:r>
              <a:rPr lang="en-US" dirty="0"/>
              <a:t>Bubble tea</a:t>
            </a:r>
            <a:endParaRPr lang="en-IN" dirty="0"/>
          </a:p>
        </p:txBody>
      </p:sp>
      <p:sp>
        <p:nvSpPr>
          <p:cNvPr id="12294" name="Content Placeholder 12293">
            <a:extLst>
              <a:ext uri="{FF2B5EF4-FFF2-40B4-BE49-F238E27FC236}">
                <a16:creationId xmlns:a16="http://schemas.microsoft.com/office/drawing/2014/main" id="{56FA5811-3802-9462-0909-213B7A0DD816}"/>
              </a:ext>
            </a:extLst>
          </p:cNvPr>
          <p:cNvSpPr>
            <a:spLocks noGrp="1"/>
          </p:cNvSpPr>
          <p:nvPr>
            <p:ph idx="1"/>
          </p:nvPr>
        </p:nvSpPr>
        <p:spPr>
          <a:xfrm>
            <a:off x="691079" y="2886117"/>
            <a:ext cx="4038652" cy="3276824"/>
          </a:xfrm>
        </p:spPr>
        <p:txBody>
          <a:bodyPr>
            <a:normAutofit/>
          </a:bodyPr>
          <a:lstStyle/>
          <a:p>
            <a:r>
              <a:rPr lang="en-US" sz="1600" dirty="0"/>
              <a:t>Having a boba store nearby has shown some good price appreciation in Fremont, Union City, Santa Clara, Pleasanton, Dublin, Sunnyvale, San Ramon, Los Gatos, Campbell and Milpitas.</a:t>
            </a:r>
          </a:p>
          <a:p>
            <a:r>
              <a:rPr lang="en-US" sz="1800" dirty="0"/>
              <a:t>Looks like there might be some good interest for Boba in Bay area.</a:t>
            </a:r>
          </a:p>
        </p:txBody>
      </p:sp>
      <p:pic>
        <p:nvPicPr>
          <p:cNvPr id="4" name="Picture 6">
            <a:extLst>
              <a:ext uri="{FF2B5EF4-FFF2-40B4-BE49-F238E27FC236}">
                <a16:creationId xmlns:a16="http://schemas.microsoft.com/office/drawing/2014/main" id="{9CB99EB3-3FB6-8036-B55A-1AC15E9C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701" y="1268216"/>
            <a:ext cx="57340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5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picture of a viewing telescope with a city on its background">
            <a:extLst>
              <a:ext uri="{FF2B5EF4-FFF2-40B4-BE49-F238E27FC236}">
                <a16:creationId xmlns:a16="http://schemas.microsoft.com/office/drawing/2014/main" id="{40D4B121-034D-22EB-270D-8827D4AE15F3}"/>
              </a:ext>
            </a:extLst>
          </p:cNvPr>
          <p:cNvPicPr>
            <a:picLocks noChangeAspect="1"/>
          </p:cNvPicPr>
          <p:nvPr/>
        </p:nvPicPr>
        <p:blipFill rotWithShape="1">
          <a:blip r:embed="rId2"/>
          <a:srcRect t="11417"/>
          <a:stretch/>
        </p:blipFill>
        <p:spPr>
          <a:xfrm>
            <a:off x="20"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9571E285-F56A-490D-8857-8B76C88F1B6B}"/>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dirty="0"/>
              <a:t>Introduction</a:t>
            </a:r>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1887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9D3F-7021-9F93-F6FF-4956A6F1F5E8}"/>
              </a:ext>
            </a:extLst>
          </p:cNvPr>
          <p:cNvSpPr>
            <a:spLocks noGrp="1"/>
          </p:cNvSpPr>
          <p:nvPr>
            <p:ph type="title"/>
          </p:nvPr>
        </p:nvSpPr>
        <p:spPr/>
        <p:txBody>
          <a:bodyPr/>
          <a:lstStyle/>
          <a:p>
            <a:r>
              <a:rPr lang="en-US" dirty="0"/>
              <a:t>Supermarket</a:t>
            </a:r>
            <a:endParaRPr lang="en-IN" dirty="0"/>
          </a:p>
        </p:txBody>
      </p:sp>
      <p:sp>
        <p:nvSpPr>
          <p:cNvPr id="3" name="Content Placeholder 2">
            <a:extLst>
              <a:ext uri="{FF2B5EF4-FFF2-40B4-BE49-F238E27FC236}">
                <a16:creationId xmlns:a16="http://schemas.microsoft.com/office/drawing/2014/main" id="{94F2D841-B6D0-947E-8888-DDC20786441C}"/>
              </a:ext>
            </a:extLst>
          </p:cNvPr>
          <p:cNvSpPr>
            <a:spLocks noGrp="1"/>
          </p:cNvSpPr>
          <p:nvPr>
            <p:ph idx="1"/>
          </p:nvPr>
        </p:nvSpPr>
        <p:spPr>
          <a:xfrm>
            <a:off x="691079" y="2340130"/>
            <a:ext cx="4674023" cy="3724767"/>
          </a:xfrm>
        </p:spPr>
        <p:txBody>
          <a:bodyPr/>
          <a:lstStyle/>
          <a:p>
            <a:r>
              <a:rPr lang="en-US" dirty="0"/>
              <a:t>Almost all the cities which are close to a major grocery supermarket have more prices except Hayward, Dublin </a:t>
            </a:r>
          </a:p>
          <a:p>
            <a:r>
              <a:rPr lang="en-US" dirty="0"/>
              <a:t>At county level, having a major grocery supermarket nearby has more price compared to without a supercenter. </a:t>
            </a:r>
          </a:p>
        </p:txBody>
      </p:sp>
      <p:pic>
        <p:nvPicPr>
          <p:cNvPr id="14342" name="Picture 6">
            <a:extLst>
              <a:ext uri="{FF2B5EF4-FFF2-40B4-BE49-F238E27FC236}">
                <a16:creationId xmlns:a16="http://schemas.microsoft.com/office/drawing/2014/main" id="{D7CC3E33-E53D-7CEE-F291-35C817121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235" y="4030825"/>
            <a:ext cx="2792769" cy="2378389"/>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70C41FED-1D43-9694-1987-745171C9B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5" y="122215"/>
            <a:ext cx="4674023" cy="362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01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9D3F-7021-9F93-F6FF-4956A6F1F5E8}"/>
              </a:ext>
            </a:extLst>
          </p:cNvPr>
          <p:cNvSpPr>
            <a:spLocks noGrp="1"/>
          </p:cNvSpPr>
          <p:nvPr>
            <p:ph type="title"/>
          </p:nvPr>
        </p:nvSpPr>
        <p:spPr/>
        <p:txBody>
          <a:bodyPr/>
          <a:lstStyle/>
          <a:p>
            <a:r>
              <a:rPr lang="en-US" dirty="0"/>
              <a:t>Starbucks</a:t>
            </a:r>
            <a:endParaRPr lang="en-IN" dirty="0"/>
          </a:p>
        </p:txBody>
      </p:sp>
      <p:sp>
        <p:nvSpPr>
          <p:cNvPr id="3" name="Content Placeholder 2">
            <a:extLst>
              <a:ext uri="{FF2B5EF4-FFF2-40B4-BE49-F238E27FC236}">
                <a16:creationId xmlns:a16="http://schemas.microsoft.com/office/drawing/2014/main" id="{94F2D841-B6D0-947E-8888-DDC20786441C}"/>
              </a:ext>
            </a:extLst>
          </p:cNvPr>
          <p:cNvSpPr>
            <a:spLocks noGrp="1"/>
          </p:cNvSpPr>
          <p:nvPr>
            <p:ph idx="1"/>
          </p:nvPr>
        </p:nvSpPr>
        <p:spPr>
          <a:xfrm>
            <a:off x="691079" y="2654423"/>
            <a:ext cx="4674023" cy="3410474"/>
          </a:xfrm>
        </p:spPr>
        <p:txBody>
          <a:bodyPr/>
          <a:lstStyle/>
          <a:p>
            <a:r>
              <a:rPr lang="en-US" dirty="0"/>
              <a:t>From the 1</a:t>
            </a:r>
            <a:r>
              <a:rPr lang="en-US" baseline="30000" dirty="0"/>
              <a:t>st</a:t>
            </a:r>
            <a:r>
              <a:rPr lang="en-US" dirty="0"/>
              <a:t> plot, at county level, having a Starbucks store nearby near by has more price compared to without a Starbucks.</a:t>
            </a:r>
          </a:p>
          <a:p>
            <a:r>
              <a:rPr lang="en-US" dirty="0"/>
              <a:t>From the 2</a:t>
            </a:r>
            <a:r>
              <a:rPr lang="en-US" baseline="30000" dirty="0"/>
              <a:t>nd</a:t>
            </a:r>
            <a:r>
              <a:rPr lang="en-US" dirty="0"/>
              <a:t> plot, looks like almost every property has a Starbucks near by in the Bay area.</a:t>
            </a:r>
          </a:p>
        </p:txBody>
      </p:sp>
      <p:pic>
        <p:nvPicPr>
          <p:cNvPr id="15364" name="Picture 4">
            <a:extLst>
              <a:ext uri="{FF2B5EF4-FFF2-40B4-BE49-F238E27FC236}">
                <a16:creationId xmlns:a16="http://schemas.microsoft.com/office/drawing/2014/main" id="{9175CDB3-27E8-5307-BF70-06B7D6E67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062" y="3797903"/>
            <a:ext cx="5124280" cy="295080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845B7BCC-E02A-AFE5-6D9C-5B615E8B4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754" y="185738"/>
            <a:ext cx="4505325" cy="34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8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1040235" y="569054"/>
            <a:ext cx="8514827" cy="664128"/>
          </a:xfrm>
        </p:spPr>
        <p:txBody>
          <a:bodyPr>
            <a:noAutofit/>
          </a:bodyPr>
          <a:lstStyle/>
          <a:p>
            <a:pPr algn="l"/>
            <a:r>
              <a:rPr lang="en-IN" sz="3600" dirty="0"/>
              <a:t>One hot Encoding </a:t>
            </a:r>
          </a:p>
        </p:txBody>
      </p:sp>
      <p:sp>
        <p:nvSpPr>
          <p:cNvPr id="9" name="Content Placeholder 8">
            <a:extLst>
              <a:ext uri="{FF2B5EF4-FFF2-40B4-BE49-F238E27FC236}">
                <a16:creationId xmlns:a16="http://schemas.microsoft.com/office/drawing/2014/main" id="{98A2C32E-543B-801E-918F-91275729886F}"/>
              </a:ext>
            </a:extLst>
          </p:cNvPr>
          <p:cNvSpPr>
            <a:spLocks noGrp="1"/>
          </p:cNvSpPr>
          <p:nvPr>
            <p:ph idx="1"/>
          </p:nvPr>
        </p:nvSpPr>
        <p:spPr>
          <a:xfrm>
            <a:off x="691079" y="1610686"/>
            <a:ext cx="10325000" cy="4293881"/>
          </a:xfrm>
        </p:spPr>
        <p:txBody>
          <a:bodyPr>
            <a:normAutofit/>
          </a:bodyPr>
          <a:lstStyle/>
          <a:p>
            <a:r>
              <a:rPr lang="en-US" dirty="0"/>
              <a:t>Converting the categorical variables with object data type into category data type. </a:t>
            </a:r>
          </a:p>
          <a:p>
            <a:r>
              <a:rPr lang="en-US" dirty="0"/>
              <a:t>Introducing dummy variables with binary values (0, 1)</a:t>
            </a:r>
          </a:p>
          <a:p>
            <a:pPr lvl="3"/>
            <a:r>
              <a:rPr lang="en-US" dirty="0"/>
              <a:t>Attributes before introducing dummy variables </a:t>
            </a:r>
          </a:p>
          <a:p>
            <a:pPr lvl="5"/>
            <a:r>
              <a:rPr lang="en-US" sz="1200" dirty="0"/>
              <a:t>'</a:t>
            </a:r>
            <a:r>
              <a:rPr lang="en-US" sz="1200" dirty="0" err="1"/>
              <a:t>Property_Type</a:t>
            </a:r>
            <a:r>
              <a:rPr lang="en-US" sz="1200" dirty="0"/>
              <a:t>’</a:t>
            </a:r>
          </a:p>
          <a:p>
            <a:pPr lvl="5"/>
            <a:r>
              <a:rPr lang="en-US" sz="1200" dirty="0"/>
              <a:t> 'County’ </a:t>
            </a:r>
          </a:p>
          <a:p>
            <a:pPr lvl="5"/>
            <a:r>
              <a:rPr lang="en-US" sz="1200" dirty="0"/>
              <a:t>'</a:t>
            </a:r>
            <a:r>
              <a:rPr lang="en-US" sz="1200" dirty="0" err="1"/>
              <a:t>Walk_score_cat</a:t>
            </a:r>
            <a:r>
              <a:rPr lang="en-US" sz="1200" dirty="0"/>
              <a:t>’</a:t>
            </a:r>
          </a:p>
          <a:p>
            <a:pPr lvl="2"/>
            <a:endParaRPr lang="en-US" dirty="0"/>
          </a:p>
          <a:p>
            <a:pPr lvl="3"/>
            <a:r>
              <a:rPr lang="en-US" dirty="0"/>
              <a:t>Attributes after introducing dummy variables </a:t>
            </a:r>
          </a:p>
          <a:p>
            <a:pPr lvl="5"/>
            <a:r>
              <a:rPr lang="en-US" sz="1200" dirty="0"/>
              <a:t>'</a:t>
            </a:r>
            <a:r>
              <a:rPr lang="en-US" sz="1200" dirty="0" err="1"/>
              <a:t>Property_Type</a:t>
            </a:r>
            <a:r>
              <a:rPr lang="en-US" sz="1200" dirty="0"/>
              <a:t>’ - </a:t>
            </a:r>
            <a:r>
              <a:rPr lang="en-US" altLang="en-US" sz="1200" dirty="0"/>
              <a:t>'</a:t>
            </a:r>
            <a:r>
              <a:rPr lang="en-US" altLang="en-US" sz="1200" dirty="0" err="1"/>
              <a:t>Property_Type_Condo</a:t>
            </a:r>
            <a:r>
              <a:rPr lang="en-US" altLang="en-US" sz="1200" dirty="0"/>
              <a:t>', '</a:t>
            </a:r>
            <a:r>
              <a:rPr lang="en-US" altLang="en-US" sz="1200" dirty="0" err="1"/>
              <a:t>Property_Type_Single</a:t>
            </a:r>
            <a:r>
              <a:rPr lang="en-US" altLang="en-US" sz="1200" dirty="0"/>
              <a:t>', '</a:t>
            </a:r>
            <a:r>
              <a:rPr lang="en-US" altLang="en-US" sz="1200" dirty="0" err="1"/>
              <a:t>Property_Type_Townhouse</a:t>
            </a:r>
            <a:r>
              <a:rPr lang="en-US" altLang="en-US" sz="1200" dirty="0"/>
              <a:t>’</a:t>
            </a:r>
          </a:p>
          <a:p>
            <a:pPr lvl="5"/>
            <a:r>
              <a:rPr lang="en-US" sz="1200" dirty="0"/>
              <a:t>'County’:  </a:t>
            </a:r>
            <a:r>
              <a:rPr lang="en-US" sz="1200" dirty="0" err="1"/>
              <a:t>County_Alameda</a:t>
            </a:r>
            <a:r>
              <a:rPr lang="en-US" sz="1200" dirty="0"/>
              <a:t>, </a:t>
            </a:r>
            <a:r>
              <a:rPr lang="en-US" sz="1200" dirty="0" err="1"/>
              <a:t>County_Santa</a:t>
            </a:r>
            <a:r>
              <a:rPr lang="en-US" sz="1200" dirty="0"/>
              <a:t> Clara</a:t>
            </a:r>
            <a:endParaRPr lang="en-US" altLang="en-US" sz="1200" dirty="0"/>
          </a:p>
          <a:p>
            <a:pPr lvl="5"/>
            <a:r>
              <a:rPr lang="en-US" sz="1200" dirty="0"/>
              <a:t>'</a:t>
            </a:r>
            <a:r>
              <a:rPr lang="en-US" sz="1200" dirty="0" err="1"/>
              <a:t>Walk_score_cat</a:t>
            </a:r>
            <a:r>
              <a:rPr lang="en-US" sz="1200" dirty="0"/>
              <a:t>’ - </a:t>
            </a:r>
            <a:r>
              <a:rPr lang="en-US" altLang="en-US" sz="1200" dirty="0"/>
              <a:t>'</a:t>
            </a:r>
            <a:r>
              <a:rPr lang="en-US" altLang="en-US" sz="1200" dirty="0" err="1"/>
              <a:t>Walk_score_cat_Car</a:t>
            </a:r>
            <a:r>
              <a:rPr lang="en-US" altLang="en-US" sz="1200" dirty="0"/>
              <a:t> Dependent', '</a:t>
            </a:r>
            <a:r>
              <a:rPr lang="en-US" altLang="en-US" sz="1200" dirty="0" err="1"/>
              <a:t>Walk_score_cat_Somewhat</a:t>
            </a:r>
            <a:r>
              <a:rPr lang="en-US" altLang="en-US" sz="1200" dirty="0"/>
              <a:t> Walkable', '</a:t>
            </a:r>
            <a:r>
              <a:rPr lang="en-US" altLang="en-US" sz="1200" dirty="0" err="1"/>
              <a:t>Walk_score_cat_Very</a:t>
            </a:r>
            <a:r>
              <a:rPr lang="en-US" altLang="en-US" sz="1200" dirty="0"/>
              <a:t> Walkable', '</a:t>
            </a:r>
            <a:r>
              <a:rPr lang="en-US" altLang="en-US" sz="1200" dirty="0" err="1"/>
              <a:t>Walk_score_cat_Walkers</a:t>
            </a:r>
            <a:r>
              <a:rPr lang="en-US" altLang="en-US" sz="1200" dirty="0"/>
              <a:t> Paradise'</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lvl="2"/>
            <a:endParaRPr lang="en-US" dirty="0"/>
          </a:p>
          <a:p>
            <a:endParaRPr lang="en-US" dirty="0"/>
          </a:p>
        </p:txBody>
      </p:sp>
      <p:sp>
        <p:nvSpPr>
          <p:cNvPr id="8" name="Rectangle 4">
            <a:extLst>
              <a:ext uri="{FF2B5EF4-FFF2-40B4-BE49-F238E27FC236}">
                <a16:creationId xmlns:a16="http://schemas.microsoft.com/office/drawing/2014/main" id="{5D1646C2-11FE-5F30-360D-AD8D4E16B61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4C2C425A-4A54-C105-658D-817DDC5A01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706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picture of a viewing telescope with a city on its background">
            <a:extLst>
              <a:ext uri="{FF2B5EF4-FFF2-40B4-BE49-F238E27FC236}">
                <a16:creationId xmlns:a16="http://schemas.microsoft.com/office/drawing/2014/main" id="{40D4B121-034D-22EB-270D-8827D4AE15F3}"/>
              </a:ext>
            </a:extLst>
          </p:cNvPr>
          <p:cNvPicPr>
            <a:picLocks noChangeAspect="1"/>
          </p:cNvPicPr>
          <p:nvPr/>
        </p:nvPicPr>
        <p:blipFill rotWithShape="1">
          <a:blip r:embed="rId2"/>
          <a:srcRect t="11417"/>
          <a:stretch/>
        </p:blipFill>
        <p:spPr>
          <a:xfrm>
            <a:off x="20"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9571E285-F56A-490D-8857-8B76C88F1B6B}"/>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dirty="0"/>
              <a:t>Prediction</a:t>
            </a:r>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303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309979" y="117799"/>
            <a:ext cx="11572041" cy="549176"/>
          </a:xfrm>
        </p:spPr>
        <p:txBody>
          <a:bodyPr>
            <a:noAutofit/>
          </a:bodyPr>
          <a:lstStyle/>
          <a:p>
            <a:r>
              <a:rPr lang="en-US" sz="2800" dirty="0"/>
              <a:t>5-Fold cross validation for Multiple linear regression model</a:t>
            </a:r>
          </a:p>
        </p:txBody>
      </p:sp>
      <p:sp>
        <p:nvSpPr>
          <p:cNvPr id="6" name="Title 1">
            <a:extLst>
              <a:ext uri="{FF2B5EF4-FFF2-40B4-BE49-F238E27FC236}">
                <a16:creationId xmlns:a16="http://schemas.microsoft.com/office/drawing/2014/main" id="{E3C064D9-46B6-D881-0E89-F20C95A780BA}"/>
              </a:ext>
            </a:extLst>
          </p:cNvPr>
          <p:cNvSpPr txBox="1">
            <a:spLocks/>
          </p:cNvSpPr>
          <p:nvPr/>
        </p:nvSpPr>
        <p:spPr>
          <a:xfrm>
            <a:off x="967706" y="685790"/>
            <a:ext cx="4751425" cy="549176"/>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b="1" dirty="0">
                <a:solidFill>
                  <a:srgbClr val="0070C0"/>
                </a:solidFill>
                <a:latin typeface="Garamond" panose="02020404030301010803" pitchFamily="18" charset="0"/>
              </a:rPr>
              <a:t>Multiple Regression Equation</a:t>
            </a:r>
          </a:p>
        </p:txBody>
      </p:sp>
      <p:pic>
        <p:nvPicPr>
          <p:cNvPr id="4" name="Content Placeholder 3">
            <a:extLst>
              <a:ext uri="{FF2B5EF4-FFF2-40B4-BE49-F238E27FC236}">
                <a16:creationId xmlns:a16="http://schemas.microsoft.com/office/drawing/2014/main" id="{98F345FF-66E4-962E-F694-7E38CA66B193}"/>
              </a:ext>
            </a:extLst>
          </p:cNvPr>
          <p:cNvPicPr>
            <a:picLocks noGrp="1" noChangeAspect="1"/>
          </p:cNvPicPr>
          <p:nvPr>
            <p:ph idx="1"/>
          </p:nvPr>
        </p:nvPicPr>
        <p:blipFill>
          <a:blip r:embed="rId2"/>
          <a:stretch>
            <a:fillRect/>
          </a:stretch>
        </p:blipFill>
        <p:spPr>
          <a:xfrm>
            <a:off x="819149" y="3032374"/>
            <a:ext cx="7960908" cy="1342323"/>
          </a:xfrm>
        </p:spPr>
      </p:pic>
      <p:sp>
        <p:nvSpPr>
          <p:cNvPr id="13" name="Content Placeholder 4">
            <a:extLst>
              <a:ext uri="{FF2B5EF4-FFF2-40B4-BE49-F238E27FC236}">
                <a16:creationId xmlns:a16="http://schemas.microsoft.com/office/drawing/2014/main" id="{7DA0CB34-C943-B287-11B2-E78BA92A9A49}"/>
              </a:ext>
            </a:extLst>
          </p:cNvPr>
          <p:cNvSpPr txBox="1">
            <a:spLocks/>
          </p:cNvSpPr>
          <p:nvPr/>
        </p:nvSpPr>
        <p:spPr>
          <a:xfrm>
            <a:off x="514855" y="1229494"/>
            <a:ext cx="5581144" cy="35524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4" name="Content Placeholder 4">
            <a:extLst>
              <a:ext uri="{FF2B5EF4-FFF2-40B4-BE49-F238E27FC236}">
                <a16:creationId xmlns:a16="http://schemas.microsoft.com/office/drawing/2014/main" id="{E6DEB932-29E3-AD8F-B90F-A6C12EBBF255}"/>
              </a:ext>
            </a:extLst>
          </p:cNvPr>
          <p:cNvSpPr txBox="1">
            <a:spLocks/>
          </p:cNvSpPr>
          <p:nvPr/>
        </p:nvSpPr>
        <p:spPr>
          <a:xfrm>
            <a:off x="667255" y="1381894"/>
            <a:ext cx="5581144" cy="35524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a:t>
            </a:r>
            <a:r>
              <a:rPr lang="el-GR" dirty="0"/>
              <a:t>β</a:t>
            </a:r>
            <a:r>
              <a:rPr lang="en-US" baseline="-25000" dirty="0"/>
              <a:t>0</a:t>
            </a:r>
            <a:r>
              <a:rPr lang="en-US" dirty="0"/>
              <a:t> + </a:t>
            </a:r>
            <a:r>
              <a:rPr lang="el-GR" dirty="0"/>
              <a:t>β</a:t>
            </a:r>
            <a:r>
              <a:rPr lang="en-US" baseline="-25000" dirty="0"/>
              <a:t>1</a:t>
            </a:r>
            <a:r>
              <a:rPr lang="en-US" dirty="0"/>
              <a:t>x</a:t>
            </a:r>
            <a:r>
              <a:rPr lang="en-US" baseline="-25000" dirty="0"/>
              <a:t>1</a:t>
            </a:r>
            <a:r>
              <a:rPr lang="en-US" dirty="0"/>
              <a:t>+</a:t>
            </a:r>
            <a:r>
              <a:rPr lang="el-GR" dirty="0"/>
              <a:t>β</a:t>
            </a:r>
            <a:r>
              <a:rPr lang="en-US" baseline="-25000" dirty="0"/>
              <a:t>2</a:t>
            </a:r>
            <a:r>
              <a:rPr lang="en-US" dirty="0"/>
              <a:t>x</a:t>
            </a:r>
            <a:r>
              <a:rPr lang="en-US" baseline="-25000" dirty="0"/>
              <a:t>2</a:t>
            </a:r>
            <a:r>
              <a:rPr lang="en-US" dirty="0"/>
              <a:t>+</a:t>
            </a:r>
            <a:r>
              <a:rPr lang="el-GR" dirty="0"/>
              <a:t>β</a:t>
            </a:r>
            <a:r>
              <a:rPr lang="en-US" baseline="-25000" dirty="0"/>
              <a:t>3</a:t>
            </a:r>
            <a:r>
              <a:rPr lang="en-US" dirty="0"/>
              <a:t>x</a:t>
            </a:r>
            <a:r>
              <a:rPr lang="en-US" baseline="-25000" dirty="0"/>
              <a:t>3</a:t>
            </a:r>
            <a:r>
              <a:rPr lang="en-US" dirty="0"/>
              <a:t>+…………..</a:t>
            </a:r>
            <a:r>
              <a:rPr lang="el-GR" dirty="0"/>
              <a:t>β</a:t>
            </a:r>
            <a:r>
              <a:rPr lang="en-US" baseline="-25000" dirty="0" err="1"/>
              <a:t>n</a:t>
            </a:r>
            <a:r>
              <a:rPr lang="en-US" dirty="0" err="1"/>
              <a:t>x</a:t>
            </a:r>
            <a:r>
              <a:rPr lang="en-US" baseline="-25000" dirty="0" err="1"/>
              <a:t>n</a:t>
            </a:r>
            <a:r>
              <a:rPr lang="en-US" baseline="-25000" dirty="0"/>
              <a:t>   </a:t>
            </a:r>
            <a:r>
              <a:rPr lang="en-US" dirty="0"/>
              <a:t> Where y is the dependent variable, </a:t>
            </a:r>
            <a:r>
              <a:rPr lang="el-GR" dirty="0"/>
              <a:t>β</a:t>
            </a:r>
            <a:r>
              <a:rPr lang="en-US" dirty="0"/>
              <a:t> is the intercept and x are the independent variables</a:t>
            </a:r>
          </a:p>
          <a:p>
            <a:endParaRPr lang="en-US" dirty="0"/>
          </a:p>
        </p:txBody>
      </p:sp>
    </p:spTree>
    <p:extLst>
      <p:ext uri="{BB962C8B-B14F-4D97-AF65-F5344CB8AC3E}">
        <p14:creationId xmlns:p14="http://schemas.microsoft.com/office/powerpoint/2010/main" val="63057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309979" y="117799"/>
            <a:ext cx="11572041" cy="549176"/>
          </a:xfrm>
        </p:spPr>
        <p:txBody>
          <a:bodyPr>
            <a:noAutofit/>
          </a:bodyPr>
          <a:lstStyle/>
          <a:p>
            <a:r>
              <a:rPr lang="en-US" sz="2800" dirty="0"/>
              <a:t>Multiple</a:t>
            </a:r>
            <a:r>
              <a:rPr lang="en-US" sz="2800" b="1" dirty="0">
                <a:solidFill>
                  <a:srgbClr val="0070C0"/>
                </a:solidFill>
                <a:latin typeface="Garamond" panose="02020404030301010803" pitchFamily="18" charset="0"/>
              </a:rPr>
              <a:t> </a:t>
            </a:r>
            <a:r>
              <a:rPr lang="en-US" sz="2800" dirty="0"/>
              <a:t>Regression</a:t>
            </a:r>
            <a:r>
              <a:rPr lang="en-US" sz="2800" b="1" dirty="0">
                <a:solidFill>
                  <a:srgbClr val="0070C0"/>
                </a:solidFill>
                <a:latin typeface="Garamond" panose="02020404030301010803" pitchFamily="18" charset="0"/>
              </a:rPr>
              <a:t> </a:t>
            </a:r>
            <a:r>
              <a:rPr lang="en-US" sz="2800" dirty="0"/>
              <a:t>Equation using </a:t>
            </a:r>
            <a:r>
              <a:rPr lang="en-US" sz="2800" dirty="0" err="1"/>
              <a:t>sklearn</a:t>
            </a:r>
            <a:r>
              <a:rPr lang="en-US" sz="2800" dirty="0"/>
              <a:t> </a:t>
            </a:r>
          </a:p>
        </p:txBody>
      </p:sp>
      <p:sp>
        <p:nvSpPr>
          <p:cNvPr id="6" name="Title 1">
            <a:extLst>
              <a:ext uri="{FF2B5EF4-FFF2-40B4-BE49-F238E27FC236}">
                <a16:creationId xmlns:a16="http://schemas.microsoft.com/office/drawing/2014/main" id="{E3C064D9-46B6-D881-0E89-F20C95A780BA}"/>
              </a:ext>
            </a:extLst>
          </p:cNvPr>
          <p:cNvSpPr txBox="1">
            <a:spLocks/>
          </p:cNvSpPr>
          <p:nvPr/>
        </p:nvSpPr>
        <p:spPr>
          <a:xfrm>
            <a:off x="967706" y="685790"/>
            <a:ext cx="4751425" cy="549176"/>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en-US" sz="2000" b="1" dirty="0">
              <a:solidFill>
                <a:srgbClr val="0070C0"/>
              </a:solidFill>
              <a:latin typeface="Garamond" panose="02020404030301010803" pitchFamily="18" charset="0"/>
            </a:endParaRPr>
          </a:p>
        </p:txBody>
      </p:sp>
      <p:sp>
        <p:nvSpPr>
          <p:cNvPr id="5" name="Content Placeholder 4">
            <a:extLst>
              <a:ext uri="{FF2B5EF4-FFF2-40B4-BE49-F238E27FC236}">
                <a16:creationId xmlns:a16="http://schemas.microsoft.com/office/drawing/2014/main" id="{EBB4DED3-0552-B5A5-0AB5-F41EEAE4BDDC}"/>
              </a:ext>
            </a:extLst>
          </p:cNvPr>
          <p:cNvSpPr>
            <a:spLocks noGrp="1"/>
          </p:cNvSpPr>
          <p:nvPr>
            <p:ph idx="1"/>
          </p:nvPr>
        </p:nvSpPr>
        <p:spPr>
          <a:xfrm>
            <a:off x="514855" y="1229494"/>
            <a:ext cx="5581144" cy="3552496"/>
          </a:xfrm>
        </p:spPr>
        <p:txBody>
          <a:bodyPr>
            <a:normAutofit fontScale="85000" lnSpcReduction="10000"/>
          </a:bodyPr>
          <a:lstStyle/>
          <a:p>
            <a:r>
              <a:rPr lang="en-US" dirty="0"/>
              <a:t>y=</a:t>
            </a:r>
            <a:r>
              <a:rPr lang="el-GR" dirty="0"/>
              <a:t>β</a:t>
            </a:r>
            <a:r>
              <a:rPr lang="en-US" baseline="-25000" dirty="0"/>
              <a:t>0</a:t>
            </a:r>
            <a:r>
              <a:rPr lang="en-US" dirty="0"/>
              <a:t> + </a:t>
            </a:r>
            <a:r>
              <a:rPr lang="el-GR" dirty="0"/>
              <a:t>β</a:t>
            </a:r>
            <a:r>
              <a:rPr lang="en-US" baseline="-25000" dirty="0"/>
              <a:t>1</a:t>
            </a:r>
            <a:r>
              <a:rPr lang="en-US" dirty="0"/>
              <a:t>x</a:t>
            </a:r>
            <a:r>
              <a:rPr lang="en-US" baseline="-25000" dirty="0"/>
              <a:t>1</a:t>
            </a:r>
            <a:r>
              <a:rPr lang="en-US" dirty="0"/>
              <a:t>+</a:t>
            </a:r>
            <a:r>
              <a:rPr lang="el-GR" dirty="0"/>
              <a:t>β</a:t>
            </a:r>
            <a:r>
              <a:rPr lang="en-US" baseline="-25000" dirty="0"/>
              <a:t>2</a:t>
            </a:r>
            <a:r>
              <a:rPr lang="en-US" dirty="0"/>
              <a:t>x</a:t>
            </a:r>
            <a:r>
              <a:rPr lang="en-US" baseline="-25000" dirty="0"/>
              <a:t>2</a:t>
            </a:r>
            <a:r>
              <a:rPr lang="en-US" dirty="0"/>
              <a:t>+</a:t>
            </a:r>
            <a:r>
              <a:rPr lang="el-GR" dirty="0"/>
              <a:t>β</a:t>
            </a:r>
            <a:r>
              <a:rPr lang="en-US" baseline="-25000" dirty="0"/>
              <a:t>3</a:t>
            </a:r>
            <a:r>
              <a:rPr lang="en-US" dirty="0"/>
              <a:t>x</a:t>
            </a:r>
            <a:r>
              <a:rPr lang="en-US" baseline="-25000" dirty="0"/>
              <a:t>3</a:t>
            </a:r>
            <a:r>
              <a:rPr lang="en-US" dirty="0"/>
              <a:t>+…………..</a:t>
            </a:r>
            <a:r>
              <a:rPr lang="el-GR" dirty="0"/>
              <a:t>β</a:t>
            </a:r>
            <a:r>
              <a:rPr lang="en-US" baseline="-25000" dirty="0" err="1"/>
              <a:t>n</a:t>
            </a:r>
            <a:r>
              <a:rPr lang="en-US" dirty="0" err="1"/>
              <a:t>x</a:t>
            </a:r>
            <a:r>
              <a:rPr lang="en-US" baseline="-25000" dirty="0" err="1"/>
              <a:t>n</a:t>
            </a:r>
            <a:r>
              <a:rPr lang="en-US" baseline="-25000" dirty="0"/>
              <a:t>   </a:t>
            </a:r>
            <a:r>
              <a:rPr lang="en-US" dirty="0"/>
              <a:t> Where y is the dependent variable, </a:t>
            </a:r>
            <a:r>
              <a:rPr lang="el-GR" dirty="0"/>
              <a:t>β</a:t>
            </a:r>
            <a:r>
              <a:rPr lang="en-US" dirty="0"/>
              <a:t> is the intercept and x are the independent variables</a:t>
            </a:r>
          </a:p>
          <a:p>
            <a:r>
              <a:rPr lang="en-US" dirty="0"/>
              <a:t>In our model, the dependent variable is the list price, and the independent variables are the attributes and amenities.</a:t>
            </a:r>
          </a:p>
          <a:p>
            <a:r>
              <a:rPr lang="en-US" dirty="0">
                <a:solidFill>
                  <a:srgbClr val="0070C0"/>
                </a:solidFill>
              </a:rPr>
              <a:t>Identify predictors and outcome of the regression model:</a:t>
            </a:r>
            <a:endParaRPr lang="en-US" dirty="0"/>
          </a:p>
          <a:p>
            <a:r>
              <a:rPr lang="en-US" dirty="0"/>
              <a:t>We did not include variables of Address, City, State, </a:t>
            </a:r>
            <a:r>
              <a:rPr lang="en-US" dirty="0" err="1"/>
              <a:t>zipcode</a:t>
            </a:r>
            <a:r>
              <a:rPr lang="en-US" dirty="0"/>
              <a:t>, Counties in the regression because these variables do not affect the model.</a:t>
            </a:r>
          </a:p>
        </p:txBody>
      </p:sp>
      <p:sp>
        <p:nvSpPr>
          <p:cNvPr id="15" name="Title 1">
            <a:extLst>
              <a:ext uri="{FF2B5EF4-FFF2-40B4-BE49-F238E27FC236}">
                <a16:creationId xmlns:a16="http://schemas.microsoft.com/office/drawing/2014/main" id="{C6293E9A-C5AB-6797-3F03-EB6E9E2C46EA}"/>
              </a:ext>
            </a:extLst>
          </p:cNvPr>
          <p:cNvSpPr txBox="1">
            <a:spLocks/>
          </p:cNvSpPr>
          <p:nvPr/>
        </p:nvSpPr>
        <p:spPr>
          <a:xfrm>
            <a:off x="2252339" y="4554437"/>
            <a:ext cx="2511973" cy="361756"/>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b="1" dirty="0">
                <a:solidFill>
                  <a:srgbClr val="0070C0"/>
                </a:solidFill>
                <a:latin typeface="Garamond" panose="02020404030301010803" pitchFamily="18" charset="0"/>
              </a:rPr>
              <a:t>R-Squared</a:t>
            </a:r>
          </a:p>
        </p:txBody>
      </p:sp>
      <p:pic>
        <p:nvPicPr>
          <p:cNvPr id="10" name="Content Placeholder 3">
            <a:extLst>
              <a:ext uri="{FF2B5EF4-FFF2-40B4-BE49-F238E27FC236}">
                <a16:creationId xmlns:a16="http://schemas.microsoft.com/office/drawing/2014/main" id="{59B7E08B-DECA-B592-C1BD-7A6B3E5FF267}"/>
              </a:ext>
            </a:extLst>
          </p:cNvPr>
          <p:cNvPicPr>
            <a:picLocks noChangeAspect="1"/>
          </p:cNvPicPr>
          <p:nvPr/>
        </p:nvPicPr>
        <p:blipFill>
          <a:blip r:embed="rId2"/>
          <a:stretch>
            <a:fillRect/>
          </a:stretch>
        </p:blipFill>
        <p:spPr>
          <a:xfrm>
            <a:off x="6768664" y="1043615"/>
            <a:ext cx="4270913" cy="5359823"/>
          </a:xfrm>
          <a:prstGeom prst="rect">
            <a:avLst/>
          </a:prstGeom>
        </p:spPr>
      </p:pic>
      <p:pic>
        <p:nvPicPr>
          <p:cNvPr id="12" name="Picture 11">
            <a:extLst>
              <a:ext uri="{FF2B5EF4-FFF2-40B4-BE49-F238E27FC236}">
                <a16:creationId xmlns:a16="http://schemas.microsoft.com/office/drawing/2014/main" id="{8F1549A5-6AB4-FCF8-F4BD-C6EA621236FF}"/>
              </a:ext>
            </a:extLst>
          </p:cNvPr>
          <p:cNvPicPr>
            <a:picLocks noChangeAspect="1"/>
          </p:cNvPicPr>
          <p:nvPr/>
        </p:nvPicPr>
        <p:blipFill>
          <a:blip r:embed="rId3"/>
          <a:stretch>
            <a:fillRect/>
          </a:stretch>
        </p:blipFill>
        <p:spPr>
          <a:xfrm>
            <a:off x="790703" y="4971780"/>
            <a:ext cx="4270913" cy="1431658"/>
          </a:xfrm>
          <a:prstGeom prst="rect">
            <a:avLst/>
          </a:prstGeom>
        </p:spPr>
      </p:pic>
    </p:spTree>
    <p:extLst>
      <p:ext uri="{BB962C8B-B14F-4D97-AF65-F5344CB8AC3E}">
        <p14:creationId xmlns:p14="http://schemas.microsoft.com/office/powerpoint/2010/main" val="130449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FD7A39F-DCA9-E93A-C445-355D67B75432}"/>
              </a:ext>
            </a:extLst>
          </p:cNvPr>
          <p:cNvSpPr>
            <a:spLocks noGrp="1"/>
          </p:cNvSpPr>
          <p:nvPr>
            <p:ph type="title"/>
          </p:nvPr>
        </p:nvSpPr>
        <p:spPr>
          <a:xfrm>
            <a:off x="663636" y="120104"/>
            <a:ext cx="4038652" cy="1881178"/>
          </a:xfrm>
        </p:spPr>
        <p:txBody>
          <a:bodyPr>
            <a:normAutofit/>
          </a:bodyPr>
          <a:lstStyle/>
          <a:p>
            <a:r>
              <a:rPr lang="en-US" sz="2600" dirty="0"/>
              <a:t>Linear Regression Model using stat models Library</a:t>
            </a:r>
            <a:endParaRPr lang="en-IN" sz="2600" dirty="0"/>
          </a:p>
        </p:txBody>
      </p:sp>
      <p:sp>
        <p:nvSpPr>
          <p:cNvPr id="9" name="Content Placeholder 8">
            <a:extLst>
              <a:ext uri="{FF2B5EF4-FFF2-40B4-BE49-F238E27FC236}">
                <a16:creationId xmlns:a16="http://schemas.microsoft.com/office/drawing/2014/main" id="{1E37B5E8-838C-B043-891F-3974C1C6A8C0}"/>
              </a:ext>
            </a:extLst>
          </p:cNvPr>
          <p:cNvSpPr>
            <a:spLocks noGrp="1"/>
          </p:cNvSpPr>
          <p:nvPr>
            <p:ph idx="1"/>
          </p:nvPr>
        </p:nvSpPr>
        <p:spPr>
          <a:xfrm>
            <a:off x="691079" y="2886117"/>
            <a:ext cx="4038652" cy="3276824"/>
          </a:xfrm>
        </p:spPr>
        <p:txBody>
          <a:bodyPr>
            <a:normAutofit/>
          </a:bodyPr>
          <a:lstStyle/>
          <a:p>
            <a:r>
              <a:rPr lang="en-US" sz="1600" dirty="0"/>
              <a:t>Also performed OLS Linear Regression to identify the best fit model and significant variables for predicting the House prices.</a:t>
            </a:r>
          </a:p>
          <a:p>
            <a:r>
              <a:rPr lang="en-US" sz="1600" dirty="0"/>
              <a:t>We observed Living </a:t>
            </a:r>
            <a:r>
              <a:rPr lang="en-US" sz="1600" dirty="0" err="1"/>
              <a:t>Sqft,Price_sq_ft</a:t>
            </a:r>
            <a:r>
              <a:rPr lang="en-US" sz="1600" dirty="0"/>
              <a:t>, has_supercenter,has_Indian_restaurant,has_Chinese_rrestaurant,has_mall, </a:t>
            </a:r>
            <a:r>
              <a:rPr lang="en-US" sz="1600" dirty="0" err="1"/>
              <a:t>average_school_rating</a:t>
            </a:r>
            <a:r>
              <a:rPr lang="en-US" sz="1600" dirty="0"/>
              <a:t>, </a:t>
            </a:r>
            <a:r>
              <a:rPr lang="en-US" sz="1600" dirty="0" err="1"/>
              <a:t>Property_type_single</a:t>
            </a:r>
            <a:r>
              <a:rPr lang="en-US" sz="1600" dirty="0"/>
              <a:t> proved to be significant for price prediction.</a:t>
            </a:r>
          </a:p>
        </p:txBody>
      </p:sp>
      <p:pic>
        <p:nvPicPr>
          <p:cNvPr id="5" name="Content Placeholder 4" descr="Table&#10;&#10;Description automatically generated">
            <a:extLst>
              <a:ext uri="{FF2B5EF4-FFF2-40B4-BE49-F238E27FC236}">
                <a16:creationId xmlns:a16="http://schemas.microsoft.com/office/drawing/2014/main" id="{2100AE06-E0A5-BC48-B874-F2DF28BCE528}"/>
              </a:ext>
            </a:extLst>
          </p:cNvPr>
          <p:cNvPicPr>
            <a:picLocks noChangeAspect="1"/>
          </p:cNvPicPr>
          <p:nvPr/>
        </p:nvPicPr>
        <p:blipFill>
          <a:blip r:embed="rId2"/>
          <a:stretch>
            <a:fillRect/>
          </a:stretch>
        </p:blipFill>
        <p:spPr>
          <a:xfrm>
            <a:off x="5278471" y="729344"/>
            <a:ext cx="6057166" cy="5414060"/>
          </a:xfrm>
          <a:prstGeom prst="rect">
            <a:avLst/>
          </a:prstGeom>
          <a:ln>
            <a:solidFill>
              <a:schemeClr val="accent1"/>
            </a:solidFill>
          </a:ln>
        </p:spPr>
      </p:pic>
    </p:spTree>
    <p:extLst>
      <p:ext uri="{BB962C8B-B14F-4D97-AF65-F5344CB8AC3E}">
        <p14:creationId xmlns:p14="http://schemas.microsoft.com/office/powerpoint/2010/main" val="418751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picture of a viewing telescope with a city on its background">
            <a:extLst>
              <a:ext uri="{FF2B5EF4-FFF2-40B4-BE49-F238E27FC236}">
                <a16:creationId xmlns:a16="http://schemas.microsoft.com/office/drawing/2014/main" id="{40D4B121-034D-22EB-270D-8827D4AE15F3}"/>
              </a:ext>
            </a:extLst>
          </p:cNvPr>
          <p:cNvPicPr>
            <a:picLocks noChangeAspect="1"/>
          </p:cNvPicPr>
          <p:nvPr/>
        </p:nvPicPr>
        <p:blipFill rotWithShape="1">
          <a:blip r:embed="rId2"/>
          <a:srcRect t="11417"/>
          <a:stretch/>
        </p:blipFill>
        <p:spPr>
          <a:xfrm>
            <a:off x="20" y="10"/>
            <a:ext cx="12191980" cy="6857989"/>
          </a:xfrm>
          <a:prstGeom prst="rect">
            <a:avLst/>
          </a:prstGeom>
        </p:spPr>
      </p:pic>
      <p:sp>
        <p:nvSpPr>
          <p:cNvPr id="46" name="Flowchart: Document 45">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9571E285-F56A-490D-8857-8B76C88F1B6B}"/>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dirty="0"/>
              <a:t>Conclusion</a:t>
            </a:r>
          </a:p>
        </p:txBody>
      </p:sp>
      <p:grpSp>
        <p:nvGrpSpPr>
          <p:cNvPr id="48" name="Group 47">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4732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691079" y="404257"/>
            <a:ext cx="10325000" cy="549176"/>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74FCFF89-5A14-4DAB-80DE-79FBCCDD5F56}"/>
              </a:ext>
            </a:extLst>
          </p:cNvPr>
          <p:cNvSpPr>
            <a:spLocks noGrp="1"/>
          </p:cNvSpPr>
          <p:nvPr>
            <p:ph idx="1"/>
          </p:nvPr>
        </p:nvSpPr>
        <p:spPr>
          <a:xfrm>
            <a:off x="691079" y="1534788"/>
            <a:ext cx="10325000" cy="3564436"/>
          </a:xfrm>
        </p:spPr>
        <p:txBody>
          <a:bodyPr>
            <a:normAutofit/>
          </a:bodyPr>
          <a:lstStyle/>
          <a:p>
            <a:pPr marL="0" indent="0">
              <a:buNone/>
            </a:pPr>
            <a:endParaRPr lang="en-US" dirty="0"/>
          </a:p>
          <a:p>
            <a:r>
              <a:rPr lang="en-US" dirty="0"/>
              <a:t>Factors like presence of supermarkets, malls nearby influence the housing prices </a:t>
            </a:r>
          </a:p>
          <a:p>
            <a:r>
              <a:rPr lang="en-US" dirty="0"/>
              <a:t>Housing prices vary across different cities in the bay area. </a:t>
            </a:r>
          </a:p>
          <a:p>
            <a:r>
              <a:rPr lang="en-US" dirty="0"/>
              <a:t>Schools with better ratings influence the house pricing significantly. </a:t>
            </a:r>
          </a:p>
          <a:p>
            <a:r>
              <a:rPr lang="en-US" dirty="0"/>
              <a:t>Using the scraped features from Redfin, housing prices can be predicted using the regression model built with an R2 of 0.910.</a:t>
            </a:r>
          </a:p>
          <a:p>
            <a:r>
              <a:rPr lang="en-US" dirty="0"/>
              <a:t>Additional datapoints in future like socio-economic factors from a county/city can be considered for housing price prediction.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9918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59C4-7AF8-445D-B311-3518ECC460F9}"/>
              </a:ext>
            </a:extLst>
          </p:cNvPr>
          <p:cNvSpPr>
            <a:spLocks noGrp="1"/>
          </p:cNvSpPr>
          <p:nvPr>
            <p:ph type="title"/>
          </p:nvPr>
        </p:nvSpPr>
        <p:spPr>
          <a:xfrm>
            <a:off x="845412" y="722903"/>
            <a:ext cx="10501177" cy="1401231"/>
          </a:xfrm>
        </p:spPr>
        <p:txBody>
          <a:bodyPr>
            <a:normAutofit fontScale="90000"/>
          </a:bodyPr>
          <a:lstStyle/>
          <a:p>
            <a:pPr algn="ctr"/>
            <a:r>
              <a:rPr lang="en-US" sz="8800" dirty="0">
                <a:solidFill>
                  <a:schemeClr val="accent4">
                    <a:lumMod val="75000"/>
                  </a:schemeClr>
                </a:solidFill>
              </a:rPr>
              <a:t>Thank you!</a:t>
            </a:r>
          </a:p>
        </p:txBody>
      </p:sp>
      <p:sp>
        <p:nvSpPr>
          <p:cNvPr id="3" name="Title 1">
            <a:extLst>
              <a:ext uri="{FF2B5EF4-FFF2-40B4-BE49-F238E27FC236}">
                <a16:creationId xmlns:a16="http://schemas.microsoft.com/office/drawing/2014/main" id="{8AEB2A39-6D25-4E52-95C0-578964263304}"/>
              </a:ext>
            </a:extLst>
          </p:cNvPr>
          <p:cNvSpPr txBox="1">
            <a:spLocks/>
          </p:cNvSpPr>
          <p:nvPr/>
        </p:nvSpPr>
        <p:spPr>
          <a:xfrm>
            <a:off x="845412" y="2997718"/>
            <a:ext cx="10501177" cy="140123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7200" dirty="0"/>
              <a:t>Questions?</a:t>
            </a:r>
          </a:p>
        </p:txBody>
      </p:sp>
    </p:spTree>
    <p:extLst>
      <p:ext uri="{BB962C8B-B14F-4D97-AF65-F5344CB8AC3E}">
        <p14:creationId xmlns:p14="http://schemas.microsoft.com/office/powerpoint/2010/main" val="212784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E285-F56A-490D-8857-8B76C88F1B6B}"/>
              </a:ext>
            </a:extLst>
          </p:cNvPr>
          <p:cNvSpPr>
            <a:spLocks noGrp="1"/>
          </p:cNvSpPr>
          <p:nvPr>
            <p:ph type="title"/>
          </p:nvPr>
        </p:nvSpPr>
        <p:spPr>
          <a:xfrm>
            <a:off x="607189" y="373615"/>
            <a:ext cx="10325000" cy="742122"/>
          </a:xfrm>
        </p:spPr>
        <p:txBody>
          <a:bodyPr>
            <a:normAutofit fontScale="90000"/>
          </a:bodyPr>
          <a:lstStyle/>
          <a:p>
            <a:r>
              <a:rPr lang="en-US" dirty="0"/>
              <a:t>Real Estate Market – Northern California</a:t>
            </a:r>
          </a:p>
        </p:txBody>
      </p:sp>
      <p:sp>
        <p:nvSpPr>
          <p:cNvPr id="3" name="Content Placeholder 2">
            <a:extLst>
              <a:ext uri="{FF2B5EF4-FFF2-40B4-BE49-F238E27FC236}">
                <a16:creationId xmlns:a16="http://schemas.microsoft.com/office/drawing/2014/main" id="{7EAC5172-9B12-43A8-B4A1-251007F382D5}"/>
              </a:ext>
            </a:extLst>
          </p:cNvPr>
          <p:cNvSpPr>
            <a:spLocks noGrp="1"/>
          </p:cNvSpPr>
          <p:nvPr>
            <p:ph idx="1"/>
          </p:nvPr>
        </p:nvSpPr>
        <p:spPr>
          <a:xfrm>
            <a:off x="350495" y="1335047"/>
            <a:ext cx="5927835" cy="4384672"/>
          </a:xfrm>
        </p:spPr>
        <p:txBody>
          <a:bodyPr>
            <a:normAutofit fontScale="77500" lnSpcReduction="20000"/>
          </a:bodyPr>
          <a:lstStyle/>
          <a:p>
            <a:r>
              <a:rPr lang="en-US" dirty="0"/>
              <a:t>The booming housing market has helped the U.S. economy come back from the financial and economic impacts of the COVID-19 pandemic. Home prices have appreciated. </a:t>
            </a:r>
          </a:p>
          <a:p>
            <a:endParaRPr lang="en-US" dirty="0"/>
          </a:p>
          <a:p>
            <a:r>
              <a:rPr lang="en-US" dirty="0"/>
              <a:t>According to the Gardner Report</a:t>
            </a:r>
            <a:r>
              <a:rPr lang="en-US" baseline="30000" dirty="0"/>
              <a:t>[1]</a:t>
            </a:r>
            <a:r>
              <a:rPr lang="en-US" dirty="0"/>
              <a:t>, the annual average home price (Q1 of 2021 and 2022) in northern California rose by 17.2%. Santa Clara and Alameda counties rose by 19.4% and 18.3%, respectively. Santa Clara county was one of the most expensive market.</a:t>
            </a:r>
          </a:p>
          <a:p>
            <a:pPr marL="0" indent="0">
              <a:buNone/>
            </a:pPr>
            <a:endParaRPr lang="en-US" dirty="0"/>
          </a:p>
          <a:p>
            <a:r>
              <a:rPr lang="en-US" dirty="0"/>
              <a:t>In addition, the number of days of homes listed has dropped.</a:t>
            </a:r>
          </a:p>
          <a:p>
            <a:endParaRPr lang="en-US" dirty="0"/>
          </a:p>
          <a:p>
            <a:r>
              <a:rPr lang="en-US" dirty="0"/>
              <a:t>Economists attribute this to low inventory and a high demand for homes coupled with rise in inflation. </a:t>
            </a:r>
          </a:p>
        </p:txBody>
      </p:sp>
      <p:sp>
        <p:nvSpPr>
          <p:cNvPr id="6" name="TextBox 5">
            <a:extLst>
              <a:ext uri="{FF2B5EF4-FFF2-40B4-BE49-F238E27FC236}">
                <a16:creationId xmlns:a16="http://schemas.microsoft.com/office/drawing/2014/main" id="{F0F10CCA-59DD-439A-B460-614087E16639}"/>
              </a:ext>
            </a:extLst>
          </p:cNvPr>
          <p:cNvSpPr txBox="1"/>
          <p:nvPr/>
        </p:nvSpPr>
        <p:spPr>
          <a:xfrm>
            <a:off x="498132" y="6529506"/>
            <a:ext cx="10398155" cy="261610"/>
          </a:xfrm>
          <a:prstGeom prst="rect">
            <a:avLst/>
          </a:prstGeom>
          <a:noFill/>
        </p:spPr>
        <p:txBody>
          <a:bodyPr wrap="square">
            <a:spAutoFit/>
          </a:bodyPr>
          <a:lstStyle/>
          <a:p>
            <a:r>
              <a:rPr lang="en-US" sz="1100" dirty="0"/>
              <a:t>Source: </a:t>
            </a:r>
            <a:r>
              <a:rPr lang="en-US" sz="1100" baseline="30000" dirty="0"/>
              <a:t>[1]</a:t>
            </a:r>
            <a:r>
              <a:rPr lang="en-US" sz="1100" dirty="0"/>
              <a:t>https://www.windermere.com/market-update/northern-california?msclkid=43ea6dabd00f11ecb9af0acb0adea8fd </a:t>
            </a:r>
          </a:p>
        </p:txBody>
      </p:sp>
      <p:pic>
        <p:nvPicPr>
          <p:cNvPr id="5" name="Picture 4">
            <a:extLst>
              <a:ext uri="{FF2B5EF4-FFF2-40B4-BE49-F238E27FC236}">
                <a16:creationId xmlns:a16="http://schemas.microsoft.com/office/drawing/2014/main" id="{FF6EC18D-859A-42E5-A0A3-084F937CF513}"/>
              </a:ext>
            </a:extLst>
          </p:cNvPr>
          <p:cNvPicPr>
            <a:picLocks noChangeAspect="1"/>
          </p:cNvPicPr>
          <p:nvPr/>
        </p:nvPicPr>
        <p:blipFill>
          <a:blip r:embed="rId2"/>
          <a:stretch>
            <a:fillRect/>
          </a:stretch>
        </p:blipFill>
        <p:spPr>
          <a:xfrm>
            <a:off x="6425967" y="1195431"/>
            <a:ext cx="5536734" cy="2553819"/>
          </a:xfrm>
          <a:prstGeom prst="rect">
            <a:avLst/>
          </a:prstGeom>
        </p:spPr>
      </p:pic>
      <p:pic>
        <p:nvPicPr>
          <p:cNvPr id="7" name="Picture 6">
            <a:extLst>
              <a:ext uri="{FF2B5EF4-FFF2-40B4-BE49-F238E27FC236}">
                <a16:creationId xmlns:a16="http://schemas.microsoft.com/office/drawing/2014/main" id="{80C18BB8-397A-4AF9-9421-13B69000922A}"/>
              </a:ext>
            </a:extLst>
          </p:cNvPr>
          <p:cNvPicPr>
            <a:picLocks noChangeAspect="1"/>
          </p:cNvPicPr>
          <p:nvPr/>
        </p:nvPicPr>
        <p:blipFill>
          <a:blip r:embed="rId3"/>
          <a:stretch>
            <a:fillRect/>
          </a:stretch>
        </p:blipFill>
        <p:spPr>
          <a:xfrm>
            <a:off x="6278330" y="3794371"/>
            <a:ext cx="5832008" cy="2690014"/>
          </a:xfrm>
          <a:prstGeom prst="rect">
            <a:avLst/>
          </a:prstGeom>
        </p:spPr>
      </p:pic>
    </p:spTree>
    <p:extLst>
      <p:ext uri="{BB962C8B-B14F-4D97-AF65-F5344CB8AC3E}">
        <p14:creationId xmlns:p14="http://schemas.microsoft.com/office/powerpoint/2010/main" val="348287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A midsection of a person holding a miniature house">
            <a:extLst>
              <a:ext uri="{FF2B5EF4-FFF2-40B4-BE49-F238E27FC236}">
                <a16:creationId xmlns:a16="http://schemas.microsoft.com/office/drawing/2014/main" id="{FE035492-B949-75F4-F4EA-EC19752DE7EB}"/>
              </a:ext>
            </a:extLst>
          </p:cNvPr>
          <p:cNvPicPr>
            <a:picLocks noChangeAspect="1"/>
          </p:cNvPicPr>
          <p:nvPr/>
        </p:nvPicPr>
        <p:blipFill rotWithShape="1">
          <a:blip r:embed="rId2"/>
          <a:srcRect l="23755" r="22085"/>
          <a:stretch/>
        </p:blipFill>
        <p:spPr>
          <a:xfrm>
            <a:off x="6382137" y="1"/>
            <a:ext cx="5826476"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691079" y="725952"/>
            <a:ext cx="4927425" cy="898466"/>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74FCFF89-5A14-4DAB-80DE-79FBCCDD5F56}"/>
              </a:ext>
            </a:extLst>
          </p:cNvPr>
          <p:cNvSpPr>
            <a:spLocks noGrp="1"/>
          </p:cNvSpPr>
          <p:nvPr>
            <p:ph idx="1"/>
          </p:nvPr>
        </p:nvSpPr>
        <p:spPr>
          <a:xfrm>
            <a:off x="529147" y="1794100"/>
            <a:ext cx="5708368" cy="4401549"/>
          </a:xfrm>
        </p:spPr>
        <p:txBody>
          <a:bodyPr>
            <a:normAutofit/>
          </a:bodyPr>
          <a:lstStyle/>
          <a:p>
            <a:pPr>
              <a:lnSpc>
                <a:spcPct val="100000"/>
              </a:lnSpc>
            </a:pPr>
            <a:r>
              <a:rPr lang="en-US" sz="1200" dirty="0"/>
              <a:t>To assess the effect of attributes of a home and amenities in the community on its sale price across Alameda and Santa Clara counties.</a:t>
            </a:r>
          </a:p>
          <a:p>
            <a:pPr marL="0" indent="0">
              <a:lnSpc>
                <a:spcPct val="100000"/>
              </a:lnSpc>
              <a:buNone/>
            </a:pPr>
            <a:endParaRPr lang="en-US" sz="1200" dirty="0"/>
          </a:p>
          <a:p>
            <a:pPr lvl="3">
              <a:lnSpc>
                <a:spcPct val="100000"/>
              </a:lnSpc>
            </a:pPr>
            <a:r>
              <a:rPr lang="en-US" sz="1200" dirty="0"/>
              <a:t>Do the attributes have any relationship with the list price? If yes, how they are correlated with list price?</a:t>
            </a:r>
          </a:p>
          <a:p>
            <a:pPr lvl="3">
              <a:lnSpc>
                <a:spcPct val="100000"/>
              </a:lnSpc>
            </a:pPr>
            <a:r>
              <a:rPr lang="en-US" sz="1200" dirty="0"/>
              <a:t>Do any of the attributes are correlated with each other? </a:t>
            </a:r>
          </a:p>
          <a:p>
            <a:pPr lvl="3">
              <a:lnSpc>
                <a:spcPct val="100000"/>
              </a:lnSpc>
            </a:pPr>
            <a:r>
              <a:rPr lang="en-US" sz="1200" dirty="0"/>
              <a:t>How is the list price varying with living square footage area across Almeda and Santa Clara County? For </a:t>
            </a:r>
            <a:r>
              <a:rPr lang="en-US" sz="1200" dirty="0" err="1"/>
              <a:t>eg</a:t>
            </a:r>
            <a:r>
              <a:rPr lang="en-US" sz="1200" dirty="0"/>
              <a:t>: we want to find out which county has lower home prices with same living square footage area.</a:t>
            </a:r>
          </a:p>
          <a:p>
            <a:pPr lvl="3">
              <a:lnSpc>
                <a:spcPct val="100000"/>
              </a:lnSpc>
            </a:pPr>
            <a:r>
              <a:rPr lang="en-US" sz="1200" dirty="0"/>
              <a:t>How is the median list price per </a:t>
            </a:r>
            <a:r>
              <a:rPr lang="en-US" sz="1200" dirty="0" err="1"/>
              <a:t>sqft</a:t>
            </a:r>
            <a:r>
              <a:rPr lang="en-US" sz="1200" dirty="0"/>
              <a:t> varying with living square footage area across the cities? For </a:t>
            </a:r>
            <a:r>
              <a:rPr lang="en-US" sz="1200" dirty="0" err="1"/>
              <a:t>eg</a:t>
            </a:r>
            <a:r>
              <a:rPr lang="en-US" sz="1200" dirty="0"/>
              <a:t>: we want to find out which city has lower home prices with same living square footage area.</a:t>
            </a:r>
          </a:p>
          <a:p>
            <a:pPr lvl="3">
              <a:lnSpc>
                <a:spcPct val="100000"/>
              </a:lnSpc>
            </a:pPr>
            <a:r>
              <a:rPr lang="en-US" sz="1200" dirty="0"/>
              <a:t>Do the high rated schools in cities impact list price? </a:t>
            </a:r>
          </a:p>
          <a:p>
            <a:pPr lvl="3">
              <a:lnSpc>
                <a:spcPct val="100000"/>
              </a:lnSpc>
            </a:pPr>
            <a:r>
              <a:rPr lang="en-US" sz="1200" dirty="0"/>
              <a:t>Does amenities impact the list price?</a:t>
            </a:r>
          </a:p>
          <a:p>
            <a:pPr lvl="3">
              <a:lnSpc>
                <a:spcPct val="100000"/>
              </a:lnSpc>
            </a:pPr>
            <a:r>
              <a:rPr lang="en-US" sz="1200" dirty="0"/>
              <a:t>Model development for making predictions</a:t>
            </a:r>
          </a:p>
          <a:p>
            <a:pPr marL="228600" lvl="1" indent="0">
              <a:lnSpc>
                <a:spcPct val="100000"/>
              </a:lnSpc>
              <a:buNone/>
            </a:pPr>
            <a:endParaRPr lang="en-US" sz="1100" dirty="0"/>
          </a:p>
        </p:txBody>
      </p:sp>
    </p:spTree>
    <p:extLst>
      <p:ext uri="{BB962C8B-B14F-4D97-AF65-F5344CB8AC3E}">
        <p14:creationId xmlns:p14="http://schemas.microsoft.com/office/powerpoint/2010/main" val="409352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Right Triangle 125">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4FCFF89-5A14-4DAB-80DE-79FBCCDD5F56}"/>
              </a:ext>
            </a:extLst>
          </p:cNvPr>
          <p:cNvSpPr>
            <a:spLocks noGrp="1"/>
          </p:cNvSpPr>
          <p:nvPr>
            <p:ph idx="1"/>
          </p:nvPr>
        </p:nvSpPr>
        <p:spPr>
          <a:xfrm>
            <a:off x="6112613" y="531279"/>
            <a:ext cx="4916971" cy="5842243"/>
          </a:xfrm>
        </p:spPr>
        <p:txBody>
          <a:bodyPr>
            <a:normAutofit/>
          </a:bodyPr>
          <a:lstStyle/>
          <a:p>
            <a:pPr marL="0" indent="0">
              <a:lnSpc>
                <a:spcPct val="100000"/>
              </a:lnSpc>
              <a:buNone/>
            </a:pPr>
            <a:r>
              <a:rPr lang="en-US" sz="1700" b="1" dirty="0"/>
              <a:t>ADOPTED METHODS</a:t>
            </a:r>
          </a:p>
          <a:p>
            <a:pPr>
              <a:lnSpc>
                <a:spcPct val="100000"/>
              </a:lnSpc>
            </a:pPr>
            <a:r>
              <a:rPr lang="en-US" sz="1700" b="1" dirty="0"/>
              <a:t>Data Collection: </a:t>
            </a:r>
            <a:r>
              <a:rPr lang="en-US" sz="1700" dirty="0"/>
              <a:t>Scraping in python using </a:t>
            </a:r>
            <a:r>
              <a:rPr lang="en-US" sz="1700" dirty="0" err="1"/>
              <a:t>BeautifulSoup</a:t>
            </a:r>
            <a:r>
              <a:rPr lang="en-US" sz="1700" dirty="0"/>
              <a:t> from REDFIN website.</a:t>
            </a:r>
          </a:p>
          <a:p>
            <a:pPr>
              <a:lnSpc>
                <a:spcPct val="100000"/>
              </a:lnSpc>
            </a:pPr>
            <a:r>
              <a:rPr lang="en-US" sz="1700" b="1" dirty="0"/>
              <a:t>Data Cleaning: </a:t>
            </a:r>
            <a:r>
              <a:rPr lang="en-US" sz="1700" dirty="0"/>
              <a:t>Removed Null values and dropped irrelevant columns, changed data types of certain columns. Outliers are not dealt in this analysis.</a:t>
            </a:r>
          </a:p>
          <a:p>
            <a:pPr>
              <a:lnSpc>
                <a:spcPct val="100000"/>
              </a:lnSpc>
            </a:pPr>
            <a:r>
              <a:rPr lang="en-US" sz="1700" b="1" dirty="0"/>
              <a:t>Exploratory Data Analysis: </a:t>
            </a:r>
            <a:r>
              <a:rPr lang="en-US" sz="1700" dirty="0"/>
              <a:t>Conducted Data Analysis to answer research questions.</a:t>
            </a:r>
          </a:p>
          <a:p>
            <a:pPr>
              <a:lnSpc>
                <a:spcPct val="100000"/>
              </a:lnSpc>
            </a:pPr>
            <a:r>
              <a:rPr lang="en-US" sz="1700" b="1" dirty="0"/>
              <a:t>Model Development : </a:t>
            </a:r>
            <a:r>
              <a:rPr lang="en-US" sz="1700" dirty="0"/>
              <a:t>Developed Multiple Linear Regression Model for predictions.</a:t>
            </a:r>
          </a:p>
          <a:p>
            <a:pPr marL="0" indent="0">
              <a:lnSpc>
                <a:spcPct val="100000"/>
              </a:lnSpc>
              <a:buNone/>
            </a:pPr>
            <a:r>
              <a:rPr lang="en-US" sz="1700" b="1" dirty="0"/>
              <a:t>ASSUMPTIONS</a:t>
            </a:r>
          </a:p>
          <a:p>
            <a:pPr>
              <a:lnSpc>
                <a:spcPct val="100000"/>
              </a:lnSpc>
            </a:pPr>
            <a:r>
              <a:rPr lang="en-US" sz="1700" dirty="0"/>
              <a:t>Only the houses and condos are used in this analysis.</a:t>
            </a:r>
          </a:p>
          <a:p>
            <a:pPr>
              <a:lnSpc>
                <a:spcPct val="100000"/>
              </a:lnSpc>
            </a:pPr>
            <a:r>
              <a:rPr lang="en-US" sz="1700" dirty="0"/>
              <a:t>Only the outliers for Bedrooms are removed. Dealt with only houses with less than or equal to 7 beds.</a:t>
            </a:r>
          </a:p>
        </p:txBody>
      </p:sp>
      <p:pic>
        <p:nvPicPr>
          <p:cNvPr id="4" name="Picture 3" descr="Text&#10;&#10;Description automatically generated">
            <a:extLst>
              <a:ext uri="{FF2B5EF4-FFF2-40B4-BE49-F238E27FC236}">
                <a16:creationId xmlns:a16="http://schemas.microsoft.com/office/drawing/2014/main" id="{537395D6-0725-E262-4918-B1935DD92BC4}"/>
              </a:ext>
            </a:extLst>
          </p:cNvPr>
          <p:cNvPicPr>
            <a:picLocks noChangeAspect="1"/>
          </p:cNvPicPr>
          <p:nvPr/>
        </p:nvPicPr>
        <p:blipFill rotWithShape="1">
          <a:blip r:embed="rId2">
            <a:extLst>
              <a:ext uri="{28A0092B-C50C-407E-A947-70E740481C1C}">
                <a14:useLocalDpi xmlns:a14="http://schemas.microsoft.com/office/drawing/2010/main" val="0"/>
              </a:ext>
            </a:extLst>
          </a:blip>
          <a:srcRect r="1484" b="1"/>
          <a:stretch/>
        </p:blipFill>
        <p:spPr bwMode="auto">
          <a:xfrm>
            <a:off x="691078" y="2087228"/>
            <a:ext cx="4412205" cy="2709566"/>
          </a:xfrm>
          <a:prstGeom prst="rect">
            <a:avLst/>
          </a:prstGeom>
          <a:noFill/>
        </p:spPr>
      </p:pic>
    </p:spTree>
    <p:extLst>
      <p:ext uri="{BB962C8B-B14F-4D97-AF65-F5344CB8AC3E}">
        <p14:creationId xmlns:p14="http://schemas.microsoft.com/office/powerpoint/2010/main" val="190035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3EEA-537B-D35D-0A1F-0B314469AD46}"/>
              </a:ext>
            </a:extLst>
          </p:cNvPr>
          <p:cNvSpPr>
            <a:spLocks noGrp="1"/>
          </p:cNvSpPr>
          <p:nvPr>
            <p:ph type="title"/>
          </p:nvPr>
        </p:nvSpPr>
        <p:spPr>
          <a:xfrm>
            <a:off x="691079" y="205568"/>
            <a:ext cx="10325000" cy="486890"/>
          </a:xfrm>
        </p:spPr>
        <p:txBody>
          <a:bodyPr>
            <a:noAutofit/>
          </a:bodyPr>
          <a:lstStyle/>
          <a:p>
            <a:pPr algn="ctr"/>
            <a:r>
              <a:rPr lang="en-US" sz="3200" dirty="0"/>
              <a:t>Attributes</a:t>
            </a:r>
            <a:endParaRPr lang="en-IN" sz="3200" dirty="0"/>
          </a:p>
        </p:txBody>
      </p:sp>
      <p:sp>
        <p:nvSpPr>
          <p:cNvPr id="3" name="Content Placeholder 2">
            <a:extLst>
              <a:ext uri="{FF2B5EF4-FFF2-40B4-BE49-F238E27FC236}">
                <a16:creationId xmlns:a16="http://schemas.microsoft.com/office/drawing/2014/main" id="{6C9FD118-1825-DD57-544E-A96AF952DC4D}"/>
              </a:ext>
            </a:extLst>
          </p:cNvPr>
          <p:cNvSpPr>
            <a:spLocks noGrp="1"/>
          </p:cNvSpPr>
          <p:nvPr>
            <p:ph idx="1"/>
          </p:nvPr>
        </p:nvSpPr>
        <p:spPr>
          <a:xfrm>
            <a:off x="628935" y="853568"/>
            <a:ext cx="10974180" cy="5884583"/>
          </a:xfrm>
        </p:spPr>
        <p:txBody>
          <a:bodyPr>
            <a:normAutofit fontScale="92500" lnSpcReduction="10000"/>
          </a:bodyPr>
          <a:lstStyle/>
          <a:p>
            <a:pPr marL="0" indent="0">
              <a:buNone/>
            </a:pPr>
            <a:r>
              <a:rPr lang="en-IN" sz="1200" b="1" i="1" dirty="0"/>
              <a:t>List Price </a:t>
            </a:r>
            <a:r>
              <a:rPr lang="en-IN" sz="1200" dirty="0"/>
              <a:t>:- </a:t>
            </a:r>
            <a:r>
              <a:rPr lang="en-US" sz="1200" dirty="0"/>
              <a:t>A list price is the price of a home for sale set by a seller and listing agent</a:t>
            </a:r>
            <a:r>
              <a:rPr lang="en-US" sz="1200" i="0" dirty="0">
                <a:solidFill>
                  <a:srgbClr val="202124"/>
                </a:solidFill>
                <a:effectLst/>
                <a:latin typeface="Roboto" panose="02000000000000000000" pitchFamily="2" charset="0"/>
              </a:rPr>
              <a:t>. </a:t>
            </a:r>
            <a:r>
              <a:rPr lang="en-US" sz="1200" dirty="0">
                <a:solidFill>
                  <a:srgbClr val="202124"/>
                </a:solidFill>
                <a:latin typeface="Roboto" panose="02000000000000000000" pitchFamily="2" charset="0"/>
              </a:rPr>
              <a:t>The unit of list price is ‘$’.</a:t>
            </a:r>
          </a:p>
          <a:p>
            <a:pPr marL="0" indent="0">
              <a:buNone/>
            </a:pPr>
            <a:r>
              <a:rPr lang="en-US" sz="1200" b="1" i="1" dirty="0"/>
              <a:t>Address, City, State, Zip code </a:t>
            </a:r>
            <a:r>
              <a:rPr lang="en-US" sz="1200" dirty="0"/>
              <a:t>:- These variables gives the exact location of advertised property. Zip code is the postal code used by state postal.</a:t>
            </a:r>
          </a:p>
          <a:p>
            <a:pPr marL="0" indent="0">
              <a:buNone/>
            </a:pPr>
            <a:r>
              <a:rPr lang="en-US" sz="1200" b="1" i="1" dirty="0"/>
              <a:t>Property </a:t>
            </a:r>
            <a:r>
              <a:rPr lang="en-US" sz="1200" b="1" i="1" dirty="0">
                <a:hlinkClick r:id="rId2" action="ppaction://hlinkfile"/>
              </a:rPr>
              <a:t>URL:-</a:t>
            </a:r>
            <a:r>
              <a:rPr lang="en-US" sz="1200" b="1" i="1" dirty="0"/>
              <a:t>  </a:t>
            </a:r>
            <a:r>
              <a:rPr lang="en-US" sz="1200" dirty="0"/>
              <a:t>The links or URLs of all the properties in cities of 2 Counties.</a:t>
            </a:r>
          </a:p>
          <a:p>
            <a:pPr marL="0" indent="0">
              <a:buNone/>
            </a:pPr>
            <a:r>
              <a:rPr lang="en-US" sz="1200" b="1" i="1" dirty="0"/>
              <a:t>Beds:- </a:t>
            </a:r>
            <a:r>
              <a:rPr lang="en-US" sz="1200" dirty="0"/>
              <a:t>the total number of Bedrooms available in the advertised property.</a:t>
            </a:r>
            <a:endParaRPr lang="en-US" sz="1200" b="1" i="1" dirty="0"/>
          </a:p>
          <a:p>
            <a:pPr marL="0" indent="0">
              <a:buNone/>
            </a:pPr>
            <a:r>
              <a:rPr lang="en-US" sz="1200" b="1" i="1" dirty="0"/>
              <a:t>Baths </a:t>
            </a:r>
            <a:r>
              <a:rPr lang="en-US" sz="1200" dirty="0"/>
              <a:t>:- the total number of Bathrooms available in the advertised property.</a:t>
            </a:r>
          </a:p>
          <a:p>
            <a:pPr marL="0" indent="0">
              <a:buNone/>
            </a:pPr>
            <a:r>
              <a:rPr lang="en-US" sz="1200" b="1" i="1" dirty="0"/>
              <a:t>Living sqft </a:t>
            </a:r>
            <a:r>
              <a:rPr lang="en-US" sz="1200" i="1" dirty="0"/>
              <a:t>:- R</a:t>
            </a:r>
            <a:r>
              <a:rPr lang="en-US" sz="1200" dirty="0"/>
              <a:t>efers to the “living area” of the home. It is </a:t>
            </a:r>
            <a:r>
              <a:rPr lang="en-US" sz="1200" i="0" dirty="0">
                <a:solidFill>
                  <a:srgbClr val="202124"/>
                </a:solidFill>
                <a:effectLst/>
                <a:latin typeface="Roboto" panose="02000000000000000000" pitchFamily="2" charset="0"/>
              </a:rPr>
              <a:t>the area that will be heated or cooled.</a:t>
            </a:r>
          </a:p>
          <a:p>
            <a:pPr marL="0" indent="0">
              <a:buNone/>
            </a:pPr>
            <a:r>
              <a:rPr lang="en-US" sz="1200" b="1" i="1" dirty="0"/>
              <a:t>Status</a:t>
            </a:r>
            <a:r>
              <a:rPr lang="en-US" sz="1200" dirty="0"/>
              <a:t> :- It signifies whether the property is active, pending or sold out. </a:t>
            </a:r>
          </a:p>
          <a:p>
            <a:pPr marL="0" indent="0">
              <a:buNone/>
            </a:pPr>
            <a:r>
              <a:rPr lang="en-US" sz="1200" b="1" i="1" dirty="0"/>
              <a:t>Property Type </a:t>
            </a:r>
            <a:r>
              <a:rPr lang="en-US" sz="1200" dirty="0"/>
              <a:t>:- It marks the type of advertised property such as Condo, Single, Double etc..</a:t>
            </a:r>
          </a:p>
          <a:p>
            <a:pPr marL="0" indent="0">
              <a:buNone/>
            </a:pPr>
            <a:r>
              <a:rPr lang="en-US" sz="1200" b="1" i="1" dirty="0"/>
              <a:t>Year Built</a:t>
            </a:r>
            <a:r>
              <a:rPr lang="en-US" sz="1200" dirty="0"/>
              <a:t> :- It implies the year in which the advertised property was built. </a:t>
            </a:r>
          </a:p>
          <a:p>
            <a:pPr marL="0" indent="0">
              <a:buNone/>
            </a:pPr>
            <a:r>
              <a:rPr lang="en-IN" sz="1200" b="1" i="1" dirty="0"/>
              <a:t>Est. Monthly Payment </a:t>
            </a:r>
            <a:r>
              <a:rPr lang="en-IN" sz="1200" dirty="0"/>
              <a:t>:- It is </a:t>
            </a:r>
            <a:r>
              <a:rPr lang="en-US" sz="1200" i="0" dirty="0">
                <a:solidFill>
                  <a:srgbClr val="202124"/>
                </a:solidFill>
                <a:effectLst/>
                <a:latin typeface="Roboto" panose="02000000000000000000" pitchFamily="2" charset="0"/>
              </a:rPr>
              <a:t> the amount you pay back </a:t>
            </a:r>
            <a:r>
              <a:rPr lang="en-US" sz="1200" dirty="0">
                <a:solidFill>
                  <a:srgbClr val="202124"/>
                </a:solidFill>
                <a:latin typeface="Roboto" panose="02000000000000000000" pitchFamily="2" charset="0"/>
              </a:rPr>
              <a:t>in </a:t>
            </a:r>
            <a:r>
              <a:rPr lang="en-US" sz="1200" i="0" dirty="0">
                <a:solidFill>
                  <a:srgbClr val="202124"/>
                </a:solidFill>
                <a:effectLst/>
                <a:latin typeface="Roboto" panose="02000000000000000000" pitchFamily="2" charset="0"/>
              </a:rPr>
              <a:t>your home loan every month. It consists of Principal and interest, property taxes and Homeowner’s insurance.</a:t>
            </a:r>
            <a:endParaRPr lang="en-IN" sz="1200" dirty="0">
              <a:solidFill>
                <a:srgbClr val="202124"/>
              </a:solidFill>
              <a:effectLst/>
              <a:latin typeface="Roboto" panose="02000000000000000000" pitchFamily="2" charset="0"/>
            </a:endParaRPr>
          </a:p>
          <a:p>
            <a:pPr marL="0" indent="0">
              <a:buNone/>
            </a:pPr>
            <a:r>
              <a:rPr lang="en-IN" sz="1200" b="1" i="1" dirty="0"/>
              <a:t>Price per Square Feet  </a:t>
            </a:r>
            <a:r>
              <a:rPr lang="en-IN" sz="1200" dirty="0"/>
              <a:t>:- </a:t>
            </a:r>
            <a:r>
              <a:rPr lang="en-US" sz="1200" dirty="0">
                <a:latin typeface="Roboto" panose="02000000000000000000" pitchFamily="2" charset="0"/>
                <a:ea typeface="Roboto" panose="02000000000000000000" pitchFamily="2" charset="0"/>
              </a:rPr>
              <a:t>This is the list or sale price of a home divided by the number of total square feet. It determines how much a buyer will pay for a square foot of space</a:t>
            </a:r>
            <a:r>
              <a:rPr lang="en-US" sz="1200" dirty="0">
                <a:solidFill>
                  <a:srgbClr val="202124"/>
                </a:solidFill>
                <a:effectLst/>
                <a:latin typeface="Roboto" panose="02000000000000000000" pitchFamily="2" charset="0"/>
                <a:ea typeface="Roboto" panose="02000000000000000000" pitchFamily="2" charset="0"/>
              </a:rPr>
              <a:t>. </a:t>
            </a:r>
          </a:p>
          <a:p>
            <a:pPr marL="0" indent="0">
              <a:buNone/>
            </a:pPr>
            <a:r>
              <a:rPr lang="en-US" sz="1200" b="1" i="1" dirty="0">
                <a:solidFill>
                  <a:srgbClr val="202124"/>
                </a:solidFill>
                <a:effectLst/>
                <a:latin typeface="Roboto" panose="02000000000000000000" pitchFamily="2" charset="0"/>
              </a:rPr>
              <a:t>Drought Score </a:t>
            </a:r>
            <a:r>
              <a:rPr lang="en-US" sz="1200" i="0" dirty="0">
                <a:solidFill>
                  <a:srgbClr val="202124"/>
                </a:solidFill>
                <a:effectLst/>
                <a:latin typeface="Roboto" panose="02000000000000000000" pitchFamily="2" charset="0"/>
              </a:rPr>
              <a:t>:- This score is made up of three parts on a scale of 100: sensitivity, exposure, and ability to adapt. Provides information on climate risk to location of property.</a:t>
            </a:r>
          </a:p>
          <a:p>
            <a:pPr marL="0" indent="0">
              <a:buNone/>
            </a:pPr>
            <a:r>
              <a:rPr lang="en-US" sz="1200" b="1" i="1" dirty="0">
                <a:solidFill>
                  <a:srgbClr val="202124"/>
                </a:solidFill>
                <a:effectLst/>
                <a:latin typeface="Roboto" panose="02000000000000000000" pitchFamily="2" charset="0"/>
              </a:rPr>
              <a:t>Walk Score </a:t>
            </a:r>
            <a:r>
              <a:rPr lang="en-US" sz="1200" i="0" dirty="0">
                <a:solidFill>
                  <a:srgbClr val="202124"/>
                </a:solidFill>
                <a:effectLst/>
                <a:latin typeface="Roboto" panose="02000000000000000000" pitchFamily="2" charset="0"/>
              </a:rPr>
              <a:t>:- It measures the walkability of any address using a patented system. Amenities within 5 minutes of distance are given maximum points.</a:t>
            </a:r>
          </a:p>
          <a:p>
            <a:pPr marL="0" indent="0">
              <a:buNone/>
            </a:pPr>
            <a:r>
              <a:rPr lang="en-IN" sz="1200" b="1" i="1" dirty="0"/>
              <a:t>Neighbourhood Homes </a:t>
            </a:r>
            <a:r>
              <a:rPr lang="en-IN" sz="1200" dirty="0"/>
              <a:t>:- It is the number of total houses sold near the advertised property.</a:t>
            </a:r>
          </a:p>
          <a:p>
            <a:pPr marL="0" indent="0">
              <a:buNone/>
            </a:pPr>
            <a:r>
              <a:rPr lang="en-IN" sz="1200" b="1" i="1" dirty="0"/>
              <a:t>Transit Score </a:t>
            </a:r>
            <a:r>
              <a:rPr lang="en-IN" sz="1200" dirty="0"/>
              <a:t>:- Transit score implies about the facility of public transportation option and how far it is from the advertised property.</a:t>
            </a:r>
          </a:p>
          <a:p>
            <a:pPr marL="0" indent="0">
              <a:buNone/>
            </a:pPr>
            <a:r>
              <a:rPr lang="en-IN" sz="1200" b="1" i="1" dirty="0"/>
              <a:t>Groceries Stores </a:t>
            </a:r>
            <a:r>
              <a:rPr lang="en-IN" sz="1200" dirty="0"/>
              <a:t>:- It shows the total number of grocery stores nearby the advertised property.</a:t>
            </a:r>
          </a:p>
          <a:p>
            <a:pPr marL="0" indent="0">
              <a:buNone/>
            </a:pPr>
            <a:r>
              <a:rPr lang="en-IN" sz="1200" b="1" i="1" dirty="0"/>
              <a:t>Services </a:t>
            </a:r>
            <a:r>
              <a:rPr lang="en-IN" sz="1200" dirty="0"/>
              <a:t>:- It shows the number of services available nearby the advertised property. It includes pre-school, fuel station, hair salon, nail salon, etc.</a:t>
            </a:r>
            <a:endParaRPr lang="en-IN" sz="1200" b="1" i="1" dirty="0"/>
          </a:p>
          <a:p>
            <a:pPr marL="0" indent="0">
              <a:buNone/>
            </a:pPr>
            <a:r>
              <a:rPr lang="en-IN" sz="1200" b="1" i="1" dirty="0"/>
              <a:t>Emergency </a:t>
            </a:r>
            <a:r>
              <a:rPr lang="en-IN" sz="1200" dirty="0"/>
              <a:t>:- It shows the number of Emergency services available nearby the advertised property. It includes Fire station, Police department and Hospital.</a:t>
            </a:r>
            <a:endParaRPr lang="en-IN" sz="1200" b="1" i="1" dirty="0"/>
          </a:p>
          <a:p>
            <a:pPr marL="0" indent="0">
              <a:buNone/>
            </a:pPr>
            <a:r>
              <a:rPr lang="en-IN" sz="1200" b="1" i="1" dirty="0"/>
              <a:t>Shopping </a:t>
            </a:r>
            <a:r>
              <a:rPr lang="en-IN" sz="1200" dirty="0"/>
              <a:t>:- It shows the total number of shopping mall, drug store and  convenience store are available nearby the advertised property. It includes Safeway, 7-Eleven.</a:t>
            </a:r>
            <a:endParaRPr lang="en-IN" sz="1200" b="1" i="1" dirty="0"/>
          </a:p>
          <a:p>
            <a:pPr marL="0" indent="0">
              <a:buNone/>
            </a:pPr>
            <a:r>
              <a:rPr lang="en-IN" sz="1200" b="1" i="1" dirty="0"/>
              <a:t>Food and Drink</a:t>
            </a:r>
            <a:r>
              <a:rPr lang="en-IN" sz="1200" dirty="0"/>
              <a:t> :- It shows the number of refreshment shops/ lounges are available nearby the advertised property. It includes Hotel Bar, Coffee shop, Restaurants, etc.</a:t>
            </a:r>
          </a:p>
          <a:p>
            <a:pPr marL="457200" indent="-457200">
              <a:buFont typeface="+mj-lt"/>
              <a:buAutoNum type="arabicPeriod" startAt="15"/>
            </a:pPr>
            <a:endParaRPr lang="en-IN" sz="1200" dirty="0"/>
          </a:p>
          <a:p>
            <a:pPr marL="457200" indent="-457200">
              <a:buFont typeface="+mj-lt"/>
              <a:buAutoNum type="arabicPeriod" startAt="15"/>
            </a:pPr>
            <a:endParaRPr lang="en-IN" sz="1200" dirty="0"/>
          </a:p>
          <a:p>
            <a:pPr marL="457200" indent="-457200">
              <a:buFont typeface="+mj-lt"/>
              <a:buAutoNum type="arabicPeriod" startAt="8"/>
            </a:pPr>
            <a:endParaRPr lang="en-IN" sz="1200" dirty="0"/>
          </a:p>
          <a:p>
            <a:pPr marL="457200" indent="-457200">
              <a:buFont typeface="+mj-lt"/>
              <a:buAutoNum type="arabicPeriod"/>
            </a:pPr>
            <a:endParaRPr lang="en-US" sz="1200" dirty="0"/>
          </a:p>
        </p:txBody>
      </p:sp>
    </p:spTree>
    <p:extLst>
      <p:ext uri="{BB962C8B-B14F-4D97-AF65-F5344CB8AC3E}">
        <p14:creationId xmlns:p14="http://schemas.microsoft.com/office/powerpoint/2010/main" val="85304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3F4B-9885-CD75-66B8-4497C4ACD3A3}"/>
              </a:ext>
            </a:extLst>
          </p:cNvPr>
          <p:cNvSpPr>
            <a:spLocks noGrp="1"/>
          </p:cNvSpPr>
          <p:nvPr>
            <p:ph type="title"/>
          </p:nvPr>
        </p:nvSpPr>
        <p:spPr>
          <a:xfrm>
            <a:off x="691079" y="232201"/>
            <a:ext cx="10325000" cy="522401"/>
          </a:xfrm>
        </p:spPr>
        <p:txBody>
          <a:bodyPr>
            <a:normAutofit fontScale="90000"/>
          </a:bodyPr>
          <a:lstStyle/>
          <a:p>
            <a:pPr algn="ctr"/>
            <a:r>
              <a:rPr lang="en-US" sz="4400" dirty="0"/>
              <a:t>Attributes</a:t>
            </a:r>
            <a:endParaRPr lang="en-IN" dirty="0"/>
          </a:p>
        </p:txBody>
      </p:sp>
      <p:sp>
        <p:nvSpPr>
          <p:cNvPr id="3" name="Content Placeholder 2">
            <a:extLst>
              <a:ext uri="{FF2B5EF4-FFF2-40B4-BE49-F238E27FC236}">
                <a16:creationId xmlns:a16="http://schemas.microsoft.com/office/drawing/2014/main" id="{076CBCD0-CE9C-F863-796B-D9B17814C1A4}"/>
              </a:ext>
            </a:extLst>
          </p:cNvPr>
          <p:cNvSpPr>
            <a:spLocks noGrp="1"/>
          </p:cNvSpPr>
          <p:nvPr>
            <p:ph idx="1"/>
          </p:nvPr>
        </p:nvSpPr>
        <p:spPr>
          <a:xfrm>
            <a:off x="701335" y="834501"/>
            <a:ext cx="10190456" cy="5810435"/>
          </a:xfrm>
        </p:spPr>
        <p:txBody>
          <a:bodyPr>
            <a:normAutofit fontScale="92500" lnSpcReduction="10000"/>
          </a:bodyPr>
          <a:lstStyle/>
          <a:p>
            <a:pPr marL="0" indent="0">
              <a:buNone/>
            </a:pPr>
            <a:r>
              <a:rPr lang="en-IN" sz="1050" b="1" i="1" dirty="0"/>
              <a:t>Number of Schools </a:t>
            </a:r>
            <a:r>
              <a:rPr lang="en-IN" sz="1050" dirty="0"/>
              <a:t>:- It is number of schools located in the neighbourhood of advertised property. (Scraped Schools in a dictionary with school names and ratings) and separated as No. of Schools and Average rating for analysis)</a:t>
            </a:r>
          </a:p>
          <a:p>
            <a:pPr marL="0" indent="0">
              <a:buNone/>
            </a:pPr>
            <a:r>
              <a:rPr lang="en-IN" sz="1050" b="1" i="1" dirty="0"/>
              <a:t>Average rating</a:t>
            </a:r>
            <a:r>
              <a:rPr lang="en-IN" sz="1050" dirty="0"/>
              <a:t> :- The average rating of the schools located in the neighbourhood of advertised property..</a:t>
            </a:r>
          </a:p>
          <a:p>
            <a:pPr marL="0" indent="0">
              <a:buNone/>
            </a:pPr>
            <a:r>
              <a:rPr lang="en-IN" sz="1050" b="1" i="1" dirty="0"/>
              <a:t>County </a:t>
            </a:r>
            <a:r>
              <a:rPr lang="en-IN" sz="1050" dirty="0"/>
              <a:t>:- It shows in which county the address of advertised property is located. We are analysing two Counties, i.e., Santa Clara and Alameda.</a:t>
            </a:r>
          </a:p>
          <a:p>
            <a:pPr marL="0" indent="0">
              <a:buNone/>
            </a:pPr>
            <a:r>
              <a:rPr lang="en-IN" sz="1050" b="1" i="1" dirty="0"/>
              <a:t>Competitive Score</a:t>
            </a:r>
            <a:r>
              <a:rPr lang="en-IN" sz="1050" dirty="0"/>
              <a:t>:- Market Competition calculated over past 6 months on a scale of 100.</a:t>
            </a:r>
          </a:p>
          <a:p>
            <a:pPr marL="0" indent="0">
              <a:buNone/>
            </a:pPr>
            <a:r>
              <a:rPr lang="en-IN" sz="1050" b="1" dirty="0" err="1"/>
              <a:t>has_supercenter</a:t>
            </a:r>
            <a:r>
              <a:rPr lang="en-IN" sz="1050" b="1" dirty="0"/>
              <a:t>: W</a:t>
            </a:r>
            <a:r>
              <a:rPr lang="en-IN" sz="1050" dirty="0"/>
              <a:t>hether the advertised property have at least one supermarket in the </a:t>
            </a:r>
            <a:r>
              <a:rPr lang="en-IN" sz="1050" dirty="0" err="1"/>
              <a:t>supercenter</a:t>
            </a:r>
            <a:r>
              <a:rPr lang="en-IN" sz="1050" dirty="0"/>
              <a:t> list {Walmart, Target, …} located in the neighbourhood. If it has at least one takes the values of 1, otherwise 0.</a:t>
            </a:r>
          </a:p>
          <a:p>
            <a:pPr marL="0" indent="0">
              <a:buNone/>
            </a:pPr>
            <a:r>
              <a:rPr lang="en-IN" sz="1100" b="1" dirty="0" err="1"/>
              <a:t>has_starbucks</a:t>
            </a:r>
            <a:r>
              <a:rPr lang="en-IN" sz="1100" b="1" dirty="0"/>
              <a:t>: </a:t>
            </a:r>
            <a:r>
              <a:rPr lang="en-IN" sz="1100" dirty="0"/>
              <a:t>Whether the advertised property have at least one </a:t>
            </a:r>
            <a:r>
              <a:rPr lang="en-IN" sz="1100" dirty="0" err="1"/>
              <a:t>starbucks</a:t>
            </a:r>
            <a:r>
              <a:rPr lang="en-IN" sz="1100" dirty="0"/>
              <a:t> located in the neighbourhood. If it has at least one takes the values of 1, otherwise 0.</a:t>
            </a:r>
          </a:p>
          <a:p>
            <a:pPr marL="0" indent="0">
              <a:buNone/>
            </a:pPr>
            <a:r>
              <a:rPr lang="en-IN" sz="1000" b="1" i="0" dirty="0" err="1">
                <a:solidFill>
                  <a:srgbClr val="000000"/>
                </a:solidFill>
                <a:effectLst/>
                <a:latin typeface="Helvetica Neue"/>
              </a:rPr>
              <a:t>has_boba</a:t>
            </a:r>
            <a:r>
              <a:rPr lang="en-IN" sz="1000" b="1" dirty="0">
                <a:solidFill>
                  <a:srgbClr val="000000"/>
                </a:solidFill>
                <a:latin typeface="Helvetica Neue"/>
              </a:rPr>
              <a:t>: </a:t>
            </a:r>
            <a:r>
              <a:rPr lang="en-IN" sz="1100" dirty="0"/>
              <a:t>Whether the house have at least boba shop located in the neighbourhood. If it has at least one takes the values of 1, otherwise. 0</a:t>
            </a:r>
          </a:p>
          <a:p>
            <a:pPr marL="0" indent="0">
              <a:buNone/>
            </a:pPr>
            <a:r>
              <a:rPr lang="en-IN" sz="1000" b="1" i="0" dirty="0" err="1">
                <a:solidFill>
                  <a:srgbClr val="000000"/>
                </a:solidFill>
                <a:effectLst/>
                <a:latin typeface="Helvetica Neue"/>
              </a:rPr>
              <a:t>has_mall</a:t>
            </a:r>
            <a:r>
              <a:rPr lang="en-IN" sz="1000" b="1" i="0" dirty="0">
                <a:solidFill>
                  <a:srgbClr val="000000"/>
                </a:solidFill>
                <a:effectLst/>
                <a:latin typeface="Helvetica Neue"/>
              </a:rPr>
              <a:t>: </a:t>
            </a:r>
            <a:r>
              <a:rPr lang="en-IN" sz="1100" dirty="0"/>
              <a:t>Whether the house have at least mall located in the neighbourhood. If it has at least one takes the values of 1, otherwise 0. </a:t>
            </a:r>
          </a:p>
          <a:p>
            <a:pPr marL="0" indent="0">
              <a:buNone/>
            </a:pPr>
            <a:r>
              <a:rPr lang="en-IN" sz="1000" b="1" i="0" dirty="0" err="1">
                <a:solidFill>
                  <a:srgbClr val="000000"/>
                </a:solidFill>
                <a:effectLst/>
                <a:latin typeface="Helvetica Neue"/>
              </a:rPr>
              <a:t>has_indian_restaurant</a:t>
            </a:r>
            <a:r>
              <a:rPr lang="en-IN" sz="1050" b="1" i="0" dirty="0">
                <a:solidFill>
                  <a:srgbClr val="000000"/>
                </a:solidFill>
                <a:effectLst/>
                <a:latin typeface="Helvetica Neue"/>
              </a:rPr>
              <a:t>: </a:t>
            </a:r>
            <a:r>
              <a:rPr lang="en-IN" sz="1100" dirty="0"/>
              <a:t>Whether the house have at least an Indian restaurant located in the neighbourhood. If it has at least one takes the values of 1, otherwise 0. </a:t>
            </a:r>
          </a:p>
          <a:p>
            <a:pPr marL="0" indent="0">
              <a:buNone/>
            </a:pPr>
            <a:r>
              <a:rPr lang="en-IN" sz="1000" b="1" dirty="0" err="1">
                <a:solidFill>
                  <a:srgbClr val="000000"/>
                </a:solidFill>
                <a:latin typeface="Helvetica Neue"/>
              </a:rPr>
              <a:t>has_major_indian_grocery</a:t>
            </a:r>
            <a:r>
              <a:rPr lang="en-IN" sz="1000" b="1" dirty="0">
                <a:solidFill>
                  <a:srgbClr val="000000"/>
                </a:solidFill>
                <a:latin typeface="Helvetica Neue"/>
              </a:rPr>
              <a:t>: </a:t>
            </a:r>
            <a:r>
              <a:rPr lang="en-IN" sz="1100" dirty="0"/>
              <a:t>Whether the house have at least an Indian grocery located in the neighbourhood. If it has at least one takes the values of 1, otherwise 0.</a:t>
            </a:r>
          </a:p>
          <a:p>
            <a:pPr marL="0" indent="0">
              <a:buNone/>
            </a:pPr>
            <a:r>
              <a:rPr lang="en-IN" sz="1000" b="1" i="0" dirty="0" err="1">
                <a:solidFill>
                  <a:srgbClr val="000000"/>
                </a:solidFill>
                <a:effectLst/>
                <a:latin typeface="Helvetica Neue"/>
              </a:rPr>
              <a:t>has_chinese_restaurant</a:t>
            </a:r>
            <a:r>
              <a:rPr lang="en-IN" sz="1000" b="1" i="0" dirty="0">
                <a:solidFill>
                  <a:srgbClr val="000000"/>
                </a:solidFill>
                <a:effectLst/>
                <a:latin typeface="Helvetica Neue"/>
              </a:rPr>
              <a:t>:</a:t>
            </a:r>
            <a:r>
              <a:rPr lang="en-IN" sz="1000" b="1" dirty="0"/>
              <a:t> </a:t>
            </a:r>
            <a:r>
              <a:rPr lang="en-IN" sz="1100" dirty="0"/>
              <a:t>Whether the house have at least a Chinese restaurant located in the neighbourhood. If it has at least one takes the values of 1, otherwise 0.</a:t>
            </a:r>
          </a:p>
          <a:p>
            <a:pPr marL="0" indent="0">
              <a:buNone/>
            </a:pPr>
            <a:r>
              <a:rPr lang="en-IN" sz="1000" b="1" i="0" dirty="0" err="1">
                <a:solidFill>
                  <a:srgbClr val="000000"/>
                </a:solidFill>
                <a:effectLst/>
                <a:latin typeface="Helvetica Neue"/>
              </a:rPr>
              <a:t>has_mexican_restaurant</a:t>
            </a:r>
            <a:r>
              <a:rPr lang="en-IN" sz="1000" b="1" dirty="0">
                <a:solidFill>
                  <a:srgbClr val="000000"/>
                </a:solidFill>
                <a:latin typeface="Helvetica Neue"/>
              </a:rPr>
              <a:t>: </a:t>
            </a:r>
            <a:r>
              <a:rPr lang="en-IN" sz="1100" dirty="0"/>
              <a:t>Whether the house have at least a Mexican restaurant located in the neighbourhood. If it has at least one takes the values of 1, otherwise</a:t>
            </a:r>
            <a:r>
              <a:rPr lang="en-IN" sz="1000" dirty="0"/>
              <a:t> 0.</a:t>
            </a:r>
            <a:endParaRPr lang="en-IN" sz="1000" b="1" dirty="0">
              <a:solidFill>
                <a:srgbClr val="000000"/>
              </a:solidFill>
              <a:latin typeface="Helvetica Neue"/>
            </a:endParaRPr>
          </a:p>
          <a:p>
            <a:pPr marL="0" indent="0">
              <a:buNone/>
            </a:pPr>
            <a:r>
              <a:rPr lang="en-IN" sz="1000" b="1" dirty="0">
                <a:solidFill>
                  <a:srgbClr val="000000"/>
                </a:solidFill>
                <a:latin typeface="Helvetica Neue"/>
              </a:rPr>
              <a:t>page_fav_count_30: </a:t>
            </a:r>
            <a:r>
              <a:rPr lang="en-US" sz="1100" dirty="0"/>
              <a:t>The number of times this home has been favorited on Redfin for the current MLS listing from past 30 days. </a:t>
            </a:r>
          </a:p>
          <a:p>
            <a:pPr marL="0" indent="0">
              <a:buNone/>
            </a:pPr>
            <a:r>
              <a:rPr lang="en-US" sz="1000" b="1" dirty="0" err="1">
                <a:solidFill>
                  <a:srgbClr val="000000"/>
                </a:solidFill>
                <a:latin typeface="Helvetica Neue"/>
              </a:rPr>
              <a:t>page_fav_all_time_count</a:t>
            </a:r>
            <a:r>
              <a:rPr lang="en-IN" sz="1000" b="1" dirty="0">
                <a:solidFill>
                  <a:srgbClr val="000000"/>
                </a:solidFill>
                <a:latin typeface="Helvetica Neue"/>
              </a:rPr>
              <a:t>: </a:t>
            </a:r>
            <a:r>
              <a:rPr lang="en-US" sz="1100" dirty="0"/>
              <a:t>The number of times this home has been favorited on Redfin for the current MLS listing overall.</a:t>
            </a:r>
          </a:p>
          <a:p>
            <a:pPr marL="0" indent="0">
              <a:buNone/>
            </a:pPr>
            <a:r>
              <a:rPr lang="en-IN" sz="1000" b="1" dirty="0" err="1">
                <a:solidFill>
                  <a:srgbClr val="000000"/>
                </a:solidFill>
                <a:latin typeface="Helvetica Neue"/>
              </a:rPr>
              <a:t>page_view_count</a:t>
            </a:r>
            <a:r>
              <a:rPr lang="en-IN" sz="1000" b="1" dirty="0">
                <a:solidFill>
                  <a:srgbClr val="000000"/>
                </a:solidFill>
                <a:latin typeface="Helvetica Neue"/>
              </a:rPr>
              <a:t>: </a:t>
            </a:r>
            <a:r>
              <a:rPr lang="en-US" sz="1100" dirty="0"/>
              <a:t>The number of views the current MLS listing has had on the Redfin website since it was imported from the MLS.</a:t>
            </a:r>
            <a:endParaRPr lang="en-IN" sz="1100" dirty="0"/>
          </a:p>
          <a:p>
            <a:pPr marL="0" indent="0">
              <a:buNone/>
            </a:pPr>
            <a:r>
              <a:rPr lang="en-IN" sz="1000" b="1" dirty="0">
                <a:solidFill>
                  <a:srgbClr val="000000"/>
                </a:solidFill>
                <a:latin typeface="Helvetica Neue"/>
              </a:rPr>
              <a:t>Time on </a:t>
            </a:r>
            <a:r>
              <a:rPr lang="en-IN" sz="1000" b="1" dirty="0" err="1">
                <a:solidFill>
                  <a:srgbClr val="000000"/>
                </a:solidFill>
                <a:latin typeface="Helvetica Neue"/>
              </a:rPr>
              <a:t>Redin</a:t>
            </a:r>
            <a:r>
              <a:rPr lang="en-IN" sz="1000" b="1" dirty="0">
                <a:solidFill>
                  <a:srgbClr val="000000"/>
                </a:solidFill>
                <a:latin typeface="Helvetica Neue"/>
              </a:rPr>
              <a:t>: </a:t>
            </a:r>
            <a:r>
              <a:rPr lang="en-IN" sz="1000" dirty="0">
                <a:solidFill>
                  <a:srgbClr val="000000"/>
                </a:solidFill>
                <a:latin typeface="Helvetica Neue"/>
              </a:rPr>
              <a:t> </a:t>
            </a:r>
            <a:r>
              <a:rPr lang="en-IN" sz="1100" dirty="0"/>
              <a:t>The advertised property’s time on redfin since it Is listed on the Redfin website.</a:t>
            </a:r>
          </a:p>
          <a:p>
            <a:pPr marL="0" indent="0">
              <a:buNone/>
            </a:pPr>
            <a:r>
              <a:rPr lang="en-IN" sz="1000" b="1" dirty="0">
                <a:solidFill>
                  <a:srgbClr val="000000"/>
                </a:solidFill>
                <a:latin typeface="Helvetica Neue"/>
              </a:rPr>
              <a:t>HOA Dues: </a:t>
            </a:r>
            <a:r>
              <a:rPr lang="en-US" sz="1100" dirty="0"/>
              <a:t>Homeowners association fees are monthly dues collected by homeowners associations from property owners. These fees are standard for most purchased condominiums, apartments, and planned communities. </a:t>
            </a:r>
          </a:p>
          <a:p>
            <a:pPr marL="0" indent="0">
              <a:buNone/>
            </a:pPr>
            <a:r>
              <a:rPr lang="en-US" altLang="en-US" sz="1000" b="1" dirty="0" err="1">
                <a:solidFill>
                  <a:srgbClr val="000000"/>
                </a:solidFill>
                <a:latin typeface="Helvetica Neue"/>
              </a:rPr>
              <a:t>has_major_entertainment</a:t>
            </a:r>
            <a:r>
              <a:rPr lang="en-US" altLang="en-US" sz="1000" b="1" dirty="0">
                <a:solidFill>
                  <a:srgbClr val="000000"/>
                </a:solidFill>
                <a:latin typeface="Helvetica Neue"/>
              </a:rPr>
              <a:t>:- </a:t>
            </a:r>
            <a:r>
              <a:rPr lang="en-IN" sz="1100" dirty="0"/>
              <a:t>Whether the house have at least a theatre located in the neighbourhood. If it has at least one takes the values of 1, otherwise 0.</a:t>
            </a:r>
          </a:p>
          <a:p>
            <a:pPr marL="0" indent="0">
              <a:buNone/>
            </a:pPr>
            <a:r>
              <a:rPr lang="en-US" altLang="en-US" sz="1000" b="1" dirty="0" err="1">
                <a:solidFill>
                  <a:srgbClr val="000000"/>
                </a:solidFill>
                <a:latin typeface="Helvetica Neue"/>
              </a:rPr>
              <a:t>has_healthcare_support</a:t>
            </a:r>
            <a:r>
              <a:rPr lang="en-US" altLang="en-US" sz="1000" b="1" dirty="0">
                <a:solidFill>
                  <a:srgbClr val="000000"/>
                </a:solidFill>
                <a:latin typeface="Helvetica Neue"/>
              </a:rPr>
              <a:t>:- </a:t>
            </a:r>
            <a:r>
              <a:rPr lang="en-IN" sz="1000" dirty="0"/>
              <a:t>Whether the house have at least a health care support </a:t>
            </a:r>
            <a:r>
              <a:rPr lang="en-IN" sz="1000" dirty="0" err="1"/>
              <a:t>center</a:t>
            </a:r>
            <a:r>
              <a:rPr lang="en-IN" sz="1000" dirty="0"/>
              <a:t> or a hospital located in the neighbourhood. If it has at least one takes the values of 1, otherwise 0</a:t>
            </a:r>
            <a:endParaRPr lang="en-US" altLang="en-US" sz="1000" b="1" dirty="0">
              <a:solidFill>
                <a:srgbClr val="000000"/>
              </a:solidFill>
              <a:latin typeface="Helvetica Neue"/>
            </a:endParaRPr>
          </a:p>
          <a:p>
            <a:pPr marL="457200" indent="-457200">
              <a:buFont typeface="+mj-lt"/>
              <a:buAutoNum type="arabicPeriod" startAt="15"/>
            </a:pPr>
            <a:endParaRPr lang="en-IN" sz="1100" dirty="0"/>
          </a:p>
          <a:p>
            <a:pPr marL="457200" indent="-457200">
              <a:buFont typeface="+mj-lt"/>
              <a:buAutoNum type="arabicPeriod" startAt="15"/>
            </a:pPr>
            <a:endParaRPr lang="en-IN" sz="1100" dirty="0"/>
          </a:p>
          <a:p>
            <a:pPr marL="457200" indent="-457200">
              <a:buFont typeface="+mj-lt"/>
              <a:buAutoNum type="arabicPeriod" startAt="15"/>
            </a:pPr>
            <a:endParaRPr lang="en-US" altLang="en-US" sz="900" b="1" dirty="0">
              <a:solidFill>
                <a:srgbClr val="000000"/>
              </a:solidFill>
              <a:latin typeface="Helvetica Neue"/>
            </a:endParaRPr>
          </a:p>
          <a:p>
            <a:pPr marL="457200" indent="-457200">
              <a:buFont typeface="+mj-lt"/>
              <a:buAutoNum type="arabicPeriod" startAt="15"/>
            </a:pPr>
            <a:endParaRPr lang="en-IN" sz="1000" b="1" dirty="0">
              <a:solidFill>
                <a:srgbClr val="000000"/>
              </a:solidFill>
              <a:latin typeface="Helvetica Neue"/>
            </a:endParaRPr>
          </a:p>
          <a:p>
            <a:pPr marL="457200" indent="-457200">
              <a:buFont typeface="+mj-lt"/>
              <a:buAutoNum type="arabicPeriod" startAt="15"/>
            </a:pPr>
            <a:endParaRPr lang="en-IN" sz="1000" b="1" dirty="0">
              <a:solidFill>
                <a:srgbClr val="000000"/>
              </a:solidFill>
              <a:latin typeface="Helvetica Neue"/>
            </a:endParaRPr>
          </a:p>
          <a:p>
            <a:pPr marL="457200" indent="-457200">
              <a:buFont typeface="+mj-lt"/>
              <a:buAutoNum type="arabicPeriod" startAt="15"/>
            </a:pPr>
            <a:endParaRPr lang="en-IN" sz="1000" b="1" dirty="0">
              <a:solidFill>
                <a:srgbClr val="000000"/>
              </a:solidFill>
              <a:latin typeface="Helvetica Neue"/>
            </a:endParaRPr>
          </a:p>
          <a:p>
            <a:pPr marL="457200" indent="-457200">
              <a:buFont typeface="+mj-lt"/>
              <a:buAutoNum type="arabicPeriod" startAt="15"/>
            </a:pPr>
            <a:endParaRPr lang="en-IN" sz="1000" b="1" dirty="0">
              <a:solidFill>
                <a:srgbClr val="000000"/>
              </a:solidFill>
              <a:latin typeface="Helvetica Neue"/>
            </a:endParaRPr>
          </a:p>
          <a:p>
            <a:pPr marL="457200" indent="-457200">
              <a:buFont typeface="+mj-lt"/>
              <a:buAutoNum type="arabicPeriod" startAt="15"/>
            </a:pPr>
            <a:endParaRPr lang="en-IN" sz="1050" b="1" dirty="0">
              <a:solidFill>
                <a:srgbClr val="000000"/>
              </a:solidFill>
              <a:latin typeface="Helvetica Neue"/>
            </a:endParaRPr>
          </a:p>
        </p:txBody>
      </p:sp>
      <p:sp>
        <p:nvSpPr>
          <p:cNvPr id="8" name="Rectangle 5">
            <a:extLst>
              <a:ext uri="{FF2B5EF4-FFF2-40B4-BE49-F238E27FC236}">
                <a16:creationId xmlns:a16="http://schemas.microsoft.com/office/drawing/2014/main" id="{7F16F6C2-133E-EC80-10E9-7CD51FCA835E}"/>
              </a:ext>
            </a:extLst>
          </p:cNvPr>
          <p:cNvSpPr>
            <a:spLocks noChangeArrowheads="1"/>
          </p:cNvSpPr>
          <p:nvPr/>
        </p:nvSpPr>
        <p:spPr bwMode="auto">
          <a:xfrm>
            <a:off x="-124288" y="1092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414193D-73A2-5192-4DAC-48C5355926F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39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1">
            <a:extLst>
              <a:ext uri="{FF2B5EF4-FFF2-40B4-BE49-F238E27FC236}">
                <a16:creationId xmlns:a16="http://schemas.microsoft.com/office/drawing/2014/main" id="{1398B87A-CBBF-5EB9-CFC2-908D284AF7A6}"/>
              </a:ext>
            </a:extLst>
          </p:cNvPr>
          <p:cNvSpPr txBox="1">
            <a:spLocks/>
          </p:cNvSpPr>
          <p:nvPr/>
        </p:nvSpPr>
        <p:spPr>
          <a:xfrm>
            <a:off x="691079" y="725950"/>
            <a:ext cx="3428812" cy="543663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spcAft>
                <a:spcPts val="600"/>
              </a:spcAft>
            </a:pPr>
            <a:r>
              <a:rPr lang="en-US" dirty="0"/>
              <a:t>Challenges in Scraping</a:t>
            </a:r>
          </a:p>
        </p:txBody>
      </p:sp>
      <p:graphicFrame>
        <p:nvGraphicFramePr>
          <p:cNvPr id="6" name="Content Placeholder 2">
            <a:extLst>
              <a:ext uri="{FF2B5EF4-FFF2-40B4-BE49-F238E27FC236}">
                <a16:creationId xmlns:a16="http://schemas.microsoft.com/office/drawing/2014/main" id="{59ABCC43-5BE3-2F5F-EC4F-0F956DD97190}"/>
              </a:ext>
            </a:extLst>
          </p:cNvPr>
          <p:cNvGraphicFramePr>
            <a:graphicFrameLocks noGrp="1"/>
          </p:cNvGraphicFramePr>
          <p:nvPr>
            <p:ph idx="1"/>
            <p:extLst>
              <p:ext uri="{D42A27DB-BD31-4B8C-83A1-F6EECF244321}">
                <p14:modId xmlns:p14="http://schemas.microsoft.com/office/powerpoint/2010/main" val="530104188"/>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39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DF2-573B-41D4-8A77-7EFE3FEBE2E6}"/>
              </a:ext>
            </a:extLst>
          </p:cNvPr>
          <p:cNvSpPr>
            <a:spLocks noGrp="1"/>
          </p:cNvSpPr>
          <p:nvPr>
            <p:ph type="title"/>
          </p:nvPr>
        </p:nvSpPr>
        <p:spPr>
          <a:xfrm>
            <a:off x="691079" y="422919"/>
            <a:ext cx="10325000" cy="549176"/>
          </a:xfrm>
        </p:spPr>
        <p:txBody>
          <a:bodyPr>
            <a:normAutofit fontScale="90000"/>
          </a:bodyPr>
          <a:lstStyle/>
          <a:p>
            <a:r>
              <a:rPr lang="en-US" dirty="0"/>
              <a:t>Process</a:t>
            </a:r>
          </a:p>
        </p:txBody>
      </p:sp>
      <p:graphicFrame>
        <p:nvGraphicFramePr>
          <p:cNvPr id="7" name="Content Placeholder 2">
            <a:extLst>
              <a:ext uri="{FF2B5EF4-FFF2-40B4-BE49-F238E27FC236}">
                <a16:creationId xmlns:a16="http://schemas.microsoft.com/office/drawing/2014/main" id="{47641DA3-3992-A559-AD17-56B4A7F70B49}"/>
              </a:ext>
            </a:extLst>
          </p:cNvPr>
          <p:cNvGraphicFramePr>
            <a:graphicFrameLocks noGrp="1"/>
          </p:cNvGraphicFramePr>
          <p:nvPr>
            <p:ph idx="1"/>
            <p:extLst>
              <p:ext uri="{D42A27DB-BD31-4B8C-83A1-F6EECF244321}">
                <p14:modId xmlns:p14="http://schemas.microsoft.com/office/powerpoint/2010/main" val="1000334460"/>
              </p:ext>
            </p:extLst>
          </p:nvPr>
        </p:nvGraphicFramePr>
        <p:xfrm>
          <a:off x="339408" y="1098957"/>
          <a:ext cx="11354845" cy="5270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481708"/>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2B2441"/>
      </a:dk2>
      <a:lt2>
        <a:srgbClr val="E8E4E2"/>
      </a:lt2>
      <a:accent1>
        <a:srgbClr val="71A8C8"/>
      </a:accent1>
      <a:accent2>
        <a:srgbClr val="72ADAA"/>
      </a:accent2>
      <a:accent3>
        <a:srgbClr val="8B9AD2"/>
      </a:accent3>
      <a:accent4>
        <a:srgbClr val="C88071"/>
      </a:accent4>
      <a:accent5>
        <a:srgbClr val="C29C65"/>
      </a:accent5>
      <a:accent6>
        <a:srgbClr val="A5A55E"/>
      </a:accent6>
      <a:hlink>
        <a:srgbClr val="A777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3052</Words>
  <Application>Microsoft Office PowerPoint</Application>
  <PresentationFormat>Widescreen</PresentationFormat>
  <Paragraphs>190</Paragraphs>
  <Slides>29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Garamond</vt:lpstr>
      <vt:lpstr>Grandview</vt:lpstr>
      <vt:lpstr>Helvetica Neue</vt:lpstr>
      <vt:lpstr>inherit</vt:lpstr>
      <vt:lpstr>QuattrocentoSans</vt:lpstr>
      <vt:lpstr>Roboto</vt:lpstr>
      <vt:lpstr>Wingdings</vt:lpstr>
      <vt:lpstr>CosineVTI</vt:lpstr>
      <vt:lpstr>Group 2 Project Presentation</vt:lpstr>
      <vt:lpstr>Introduction</vt:lpstr>
      <vt:lpstr>Real Estate Market – Northern California</vt:lpstr>
      <vt:lpstr>Objective</vt:lpstr>
      <vt:lpstr>PowerPoint Presentation</vt:lpstr>
      <vt:lpstr>Attributes</vt:lpstr>
      <vt:lpstr>Attributes</vt:lpstr>
      <vt:lpstr>PowerPoint Presentation</vt:lpstr>
      <vt:lpstr>Process</vt:lpstr>
      <vt:lpstr>Analysis and Results</vt:lpstr>
      <vt:lpstr>1. Attributes’ relationship with the list price</vt:lpstr>
      <vt:lpstr>2. Attributes’ correlation with each other</vt:lpstr>
      <vt:lpstr>3. Variation of List price with Living sqft- County wise</vt:lpstr>
      <vt:lpstr>4. Variation of Median price per sqft across the cities</vt:lpstr>
      <vt:lpstr>Do the high rated schools in cities impact Median price per sqft across the counties?  </vt:lpstr>
      <vt:lpstr>Variation of Count of walk Score categories across the counties</vt:lpstr>
      <vt:lpstr>Competitive Score</vt:lpstr>
      <vt:lpstr>Mall</vt:lpstr>
      <vt:lpstr>Bubble tea</vt:lpstr>
      <vt:lpstr>Supermarket</vt:lpstr>
      <vt:lpstr>Starbucks</vt:lpstr>
      <vt:lpstr>One hot Encoding </vt:lpstr>
      <vt:lpstr>Prediction</vt:lpstr>
      <vt:lpstr>5-Fold cross validation for Multiple linear regression model</vt:lpstr>
      <vt:lpstr>Multiple Regression Equation using sklearn </vt:lpstr>
      <vt:lpstr>Linear Regression Model using stat models Library</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Project Presentation</dc:title>
  <dc:creator>Yvonne Halm</dc:creator>
  <cp:lastModifiedBy>srivalli ch</cp:lastModifiedBy>
  <cp:revision>152</cp:revision>
  <dcterms:created xsi:type="dcterms:W3CDTF">2022-05-10T02:19:59Z</dcterms:created>
  <dcterms:modified xsi:type="dcterms:W3CDTF">2022-09-06T00:57:03Z</dcterms:modified>
</cp:coreProperties>
</file>