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256" r:id="rId2"/>
    <p:sldId id="345" r:id="rId3"/>
    <p:sldId id="258" r:id="rId4"/>
    <p:sldId id="259" r:id="rId5"/>
    <p:sldId id="260" r:id="rId6"/>
    <p:sldId id="261" r:id="rId7"/>
    <p:sldId id="262" r:id="rId8"/>
    <p:sldId id="263" r:id="rId9"/>
    <p:sldId id="265" r:id="rId10"/>
    <p:sldId id="264" r:id="rId11"/>
    <p:sldId id="348" r:id="rId12"/>
    <p:sldId id="349" r:id="rId13"/>
    <p:sldId id="350" r:id="rId14"/>
    <p:sldId id="351" r:id="rId15"/>
    <p:sldId id="352" r:id="rId16"/>
    <p:sldId id="353" r:id="rId17"/>
    <p:sldId id="354" r:id="rId18"/>
    <p:sldId id="266" r:id="rId19"/>
    <p:sldId id="267" r:id="rId20"/>
    <p:sldId id="268" r:id="rId21"/>
    <p:sldId id="269" r:id="rId22"/>
    <p:sldId id="270" r:id="rId23"/>
    <p:sldId id="277" r:id="rId24"/>
    <p:sldId id="278" r:id="rId25"/>
    <p:sldId id="355" r:id="rId26"/>
    <p:sldId id="356" r:id="rId27"/>
    <p:sldId id="357" r:id="rId28"/>
    <p:sldId id="358" r:id="rId29"/>
    <p:sldId id="359" r:id="rId30"/>
    <p:sldId id="271" r:id="rId31"/>
    <p:sldId id="272" r:id="rId32"/>
    <p:sldId id="273" r:id="rId33"/>
    <p:sldId id="274" r:id="rId34"/>
    <p:sldId id="275" r:id="rId35"/>
    <p:sldId id="276" r:id="rId36"/>
    <p:sldId id="360" r:id="rId37"/>
    <p:sldId id="361" r:id="rId38"/>
    <p:sldId id="257" r:id="rId39"/>
    <p:sldId id="346"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7" r:id="rId67"/>
    <p:sldId id="308" r:id="rId68"/>
    <p:sldId id="309"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47" r:id="rId8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3447" autoAdjust="0"/>
  </p:normalViewPr>
  <p:slideViewPr>
    <p:cSldViewPr>
      <p:cViewPr varScale="1">
        <p:scale>
          <a:sx n="54" d="100"/>
          <a:sy n="54" d="100"/>
        </p:scale>
        <p:origin x="52" y="5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401F8B5-CB1F-456B-B41D-E54FDD087D59}" type="datetimeFigureOut">
              <a:rPr lang="en-IN" smtClean="0"/>
              <a:t>26-10-2022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1C08F1D-BDE2-4FEF-8482-78314F1BAEBF}" type="slidenum">
              <a:rPr lang="en-IN" smtClean="0"/>
              <a:t>‹#›</a:t>
            </a:fld>
            <a:endParaRPr lang="en-IN"/>
          </a:p>
        </p:txBody>
      </p:sp>
    </p:spTree>
    <p:extLst>
      <p:ext uri="{BB962C8B-B14F-4D97-AF65-F5344CB8AC3E}">
        <p14:creationId xmlns:p14="http://schemas.microsoft.com/office/powerpoint/2010/main" val="2583507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5a522febf2_1_6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15a522febf2_1_6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15a522febf2_1_68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5a522febf2_1_3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g15a522febf2_1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ff1e7b651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g15ff1e7b65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5a522febf2_1_7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15a522febf2_1_7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g15a522febf2_1_7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5a522febf2_1_3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g15a522febf2_1_3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5a522febf2_1_3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15a522febf2_1_3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5a522febf2_1_4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15a522febf2_1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6166b1a81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9" name="Google Shape;409;g16166b1a81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6166b1a81c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g16166b1a81c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9" name="Google Shape;419;g16166b1a81c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5a522febf2_1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g15a522febf2_1_4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522febf2_1_4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7" name="Google Shape;437;g15a522febf2_1_4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5a522febf2_1_3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g15a522febf2_1_3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5a522febf2_1_4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g15a522febf2_1_4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f3a7120db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ff3a7120db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ff3a7120db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38</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5a522febf2_1_3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5a522febf2_1_3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5a522febf2_1_3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g15a522febf2_1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5a522febf2_1_6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g15a522febf2_1_6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15a522febf2_1_6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5f1f3591f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15f1f3591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f1f3591f6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g15f1f3591f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5ff1e7b65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g15ff1e7b6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5a522febf2_1_6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g15a522febf2_1_6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g15a522febf2_1_6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5a522febf2_1_3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g15a522febf2_1_3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5524" y="179323"/>
            <a:ext cx="8632951"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50" b="0" i="0">
                <a:solidFill>
                  <a:srgbClr val="7E7E7E"/>
                </a:solidFill>
                <a:latin typeface="Arial MT"/>
                <a:cs typeface="Arial MT"/>
              </a:defRPr>
            </a:lvl1p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7E7E7E"/>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50" b="0" i="0">
                <a:solidFill>
                  <a:srgbClr val="7E7E7E"/>
                </a:solidFill>
                <a:latin typeface="Arial MT"/>
                <a:cs typeface="Arial MT"/>
              </a:defRPr>
            </a:lvl1p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7E7E7E"/>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50" b="0" i="0">
                <a:solidFill>
                  <a:srgbClr val="7E7E7E"/>
                </a:solidFill>
                <a:latin typeface="Arial MT"/>
                <a:cs typeface="Arial MT"/>
              </a:defRPr>
            </a:lvl1p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389876" y="117347"/>
            <a:ext cx="1665731" cy="580643"/>
          </a:xfrm>
          <a:prstGeom prst="rect">
            <a:avLst/>
          </a:prstGeom>
        </p:spPr>
      </p:pic>
      <p:sp>
        <p:nvSpPr>
          <p:cNvPr id="2" name="Holder 2"/>
          <p:cNvSpPr>
            <a:spLocks noGrp="1"/>
          </p:cNvSpPr>
          <p:nvPr>
            <p:ph type="title"/>
          </p:nvPr>
        </p:nvSpPr>
        <p:spPr/>
        <p:txBody>
          <a:bodyPr lIns="0" tIns="0" rIns="0" bIns="0"/>
          <a:lstStyle>
            <a:lvl1pPr>
              <a:defRPr sz="4000" b="0" i="0">
                <a:solidFill>
                  <a:srgbClr val="7E7E7E"/>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050" b="0" i="0">
                <a:solidFill>
                  <a:srgbClr val="7E7E7E"/>
                </a:solidFill>
                <a:latin typeface="Arial MT"/>
                <a:cs typeface="Arial MT"/>
              </a:defRPr>
            </a:lvl1p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50" b="0" i="0">
                <a:solidFill>
                  <a:srgbClr val="7E7E7E"/>
                </a:solidFill>
                <a:latin typeface="Arial MT"/>
                <a:cs typeface="Arial MT"/>
              </a:defRPr>
            </a:lvl1p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ear">
  <p:cSld name="Clear">
    <p:spTree>
      <p:nvGrpSpPr>
        <p:cNvPr id="1" name="Shape 16"/>
        <p:cNvGrpSpPr/>
        <p:nvPr/>
      </p:nvGrpSpPr>
      <p:grpSpPr>
        <a:xfrm>
          <a:off x="0" y="0"/>
          <a:ext cx="0" cy="0"/>
          <a:chOff x="0" y="0"/>
          <a:chExt cx="0" cy="0"/>
        </a:xfrm>
      </p:grpSpPr>
    </p:spTree>
    <p:extLst>
      <p:ext uri="{BB962C8B-B14F-4D97-AF65-F5344CB8AC3E}">
        <p14:creationId xmlns:p14="http://schemas.microsoft.com/office/powerpoint/2010/main" val="90180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12"/>
        <p:cNvGrpSpPr/>
        <p:nvPr/>
      </p:nvGrpSpPr>
      <p:grpSpPr>
        <a:xfrm>
          <a:off x="0" y="0"/>
          <a:ext cx="0" cy="0"/>
          <a:chOff x="0" y="0"/>
          <a:chExt cx="0" cy="0"/>
        </a:xfrm>
      </p:grpSpPr>
      <p:sp>
        <p:nvSpPr>
          <p:cNvPr id="13" name="Google Shape;13;g1566eba526d_0_178"/>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14" name="Google Shape;14;g1566eba526d_0_178"/>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15" name="Google Shape;15;g1566eba526d_0_178"/>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1005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
        <p:cNvGrpSpPr/>
        <p:nvPr/>
      </p:nvGrpSpPr>
      <p:grpSpPr>
        <a:xfrm>
          <a:off x="0" y="0"/>
          <a:ext cx="0" cy="0"/>
          <a:chOff x="0" y="0"/>
          <a:chExt cx="0" cy="0"/>
        </a:xfrm>
      </p:grpSpPr>
      <p:sp>
        <p:nvSpPr>
          <p:cNvPr id="37" name="Google Shape;37;gff3a7120db_0_456"/>
          <p:cNvSpPr txBox="1">
            <a:spLocks noGrp="1"/>
          </p:cNvSpPr>
          <p:nvPr>
            <p:ph type="ctrTitle"/>
          </p:nvPr>
        </p:nvSpPr>
        <p:spPr>
          <a:xfrm>
            <a:off x="1143000" y="841772"/>
            <a:ext cx="6858000" cy="1790775"/>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4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38" name="Google Shape;38;gff3a7120db_0_456"/>
          <p:cNvSpPr txBox="1">
            <a:spLocks noGrp="1"/>
          </p:cNvSpPr>
          <p:nvPr>
            <p:ph type="subTitle" idx="1"/>
          </p:nvPr>
        </p:nvSpPr>
        <p:spPr>
          <a:xfrm>
            <a:off x="1143000" y="2701529"/>
            <a:ext cx="6858000" cy="1241775"/>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750"/>
              </a:spcBef>
              <a:spcAft>
                <a:spcPts val="0"/>
              </a:spcAft>
              <a:buClr>
                <a:schemeClr val="dk1"/>
              </a:buClr>
              <a:buSzPts val="2400"/>
              <a:buFont typeface="Arial"/>
              <a:buNone/>
              <a:defRPr sz="1800" b="0" i="0" u="none" strike="noStrike" cap="none">
                <a:solidFill>
                  <a:srgbClr val="000000"/>
                </a:solidFill>
                <a:latin typeface="Arial"/>
                <a:ea typeface="Arial"/>
                <a:cs typeface="Arial"/>
                <a:sym typeface="Arial"/>
              </a:defRPr>
            </a:lvl1pPr>
            <a:lvl2pPr marR="0" lvl="1" algn="ctr" rtl="0">
              <a:lnSpc>
                <a:spcPct val="90000"/>
              </a:lnSpc>
              <a:spcBef>
                <a:spcPts val="375"/>
              </a:spcBef>
              <a:spcAft>
                <a:spcPts val="0"/>
              </a:spcAft>
              <a:buClr>
                <a:schemeClr val="dk1"/>
              </a:buClr>
              <a:buSzPts val="2000"/>
              <a:buFont typeface="Arial"/>
              <a:buNone/>
              <a:defRPr sz="1500" b="0" i="0" u="none" strike="noStrike" cap="none">
                <a:solidFill>
                  <a:srgbClr val="000000"/>
                </a:solidFill>
                <a:latin typeface="Arial"/>
                <a:ea typeface="Arial"/>
                <a:cs typeface="Arial"/>
                <a:sym typeface="Arial"/>
              </a:defRPr>
            </a:lvl2pPr>
            <a:lvl3pPr marR="0" lvl="2" algn="ctr" rtl="0">
              <a:lnSpc>
                <a:spcPct val="90000"/>
              </a:lnSpc>
              <a:spcBef>
                <a:spcPts val="375"/>
              </a:spcBef>
              <a:spcAft>
                <a:spcPts val="0"/>
              </a:spcAft>
              <a:buClr>
                <a:schemeClr val="dk1"/>
              </a:buClr>
              <a:buSzPts val="1800"/>
              <a:buFont typeface="Arial"/>
              <a:buNone/>
              <a:defRPr sz="1350" b="0" i="0" u="none" strike="noStrike" cap="none">
                <a:solidFill>
                  <a:srgbClr val="000000"/>
                </a:solidFill>
                <a:latin typeface="Arial"/>
                <a:ea typeface="Arial"/>
                <a:cs typeface="Arial"/>
                <a:sym typeface="Arial"/>
              </a:defRPr>
            </a:lvl3pPr>
            <a:lvl4pPr marR="0" lvl="3" algn="ctr" rtl="0">
              <a:lnSpc>
                <a:spcPct val="90000"/>
              </a:lnSpc>
              <a:spcBef>
                <a:spcPts val="375"/>
              </a:spcBef>
              <a:spcAft>
                <a:spcPts val="0"/>
              </a:spcAft>
              <a:buClr>
                <a:schemeClr val="dk1"/>
              </a:buClr>
              <a:buSzPts val="1600"/>
              <a:buFont typeface="Arial"/>
              <a:buNone/>
              <a:defRPr sz="1200" b="0" i="0" u="none" strike="noStrike" cap="none">
                <a:solidFill>
                  <a:srgbClr val="000000"/>
                </a:solidFill>
                <a:latin typeface="Arial"/>
                <a:ea typeface="Arial"/>
                <a:cs typeface="Arial"/>
                <a:sym typeface="Arial"/>
              </a:defRPr>
            </a:lvl4pPr>
            <a:lvl5pPr marR="0" lvl="4" algn="ctr" rtl="0">
              <a:lnSpc>
                <a:spcPct val="90000"/>
              </a:lnSpc>
              <a:spcBef>
                <a:spcPts val="375"/>
              </a:spcBef>
              <a:spcAft>
                <a:spcPts val="0"/>
              </a:spcAft>
              <a:buClr>
                <a:schemeClr val="dk1"/>
              </a:buClr>
              <a:buSzPts val="1600"/>
              <a:buFont typeface="Arial"/>
              <a:buNone/>
              <a:defRPr sz="1200" b="0" i="0" u="none" strike="noStrike" cap="none">
                <a:solidFill>
                  <a:srgbClr val="000000"/>
                </a:solidFill>
                <a:latin typeface="Arial"/>
                <a:ea typeface="Arial"/>
                <a:cs typeface="Arial"/>
                <a:sym typeface="Arial"/>
              </a:defRPr>
            </a:lvl5pPr>
            <a:lvl6pPr marR="0" lvl="5" algn="ctr" rtl="0">
              <a:lnSpc>
                <a:spcPct val="90000"/>
              </a:lnSpc>
              <a:spcBef>
                <a:spcPts val="375"/>
              </a:spcBef>
              <a:spcAft>
                <a:spcPts val="0"/>
              </a:spcAft>
              <a:buClr>
                <a:schemeClr val="dk1"/>
              </a:buClr>
              <a:buSzPts val="1600"/>
              <a:buFont typeface="Arial"/>
              <a:buNone/>
              <a:defRPr sz="1200" b="0" i="0" u="none" strike="noStrike" cap="none">
                <a:solidFill>
                  <a:srgbClr val="000000"/>
                </a:solidFill>
                <a:latin typeface="Arial"/>
                <a:ea typeface="Arial"/>
                <a:cs typeface="Arial"/>
                <a:sym typeface="Arial"/>
              </a:defRPr>
            </a:lvl6pPr>
            <a:lvl7pPr marR="0" lvl="6" algn="ctr" rtl="0">
              <a:lnSpc>
                <a:spcPct val="90000"/>
              </a:lnSpc>
              <a:spcBef>
                <a:spcPts val="375"/>
              </a:spcBef>
              <a:spcAft>
                <a:spcPts val="0"/>
              </a:spcAft>
              <a:buClr>
                <a:schemeClr val="dk1"/>
              </a:buClr>
              <a:buSzPts val="1600"/>
              <a:buFont typeface="Arial"/>
              <a:buNone/>
              <a:defRPr sz="1200" b="0" i="0" u="none" strike="noStrike" cap="none">
                <a:solidFill>
                  <a:srgbClr val="000000"/>
                </a:solidFill>
                <a:latin typeface="Arial"/>
                <a:ea typeface="Arial"/>
                <a:cs typeface="Arial"/>
                <a:sym typeface="Arial"/>
              </a:defRPr>
            </a:lvl7pPr>
            <a:lvl8pPr marR="0" lvl="7" algn="ctr" rtl="0">
              <a:lnSpc>
                <a:spcPct val="90000"/>
              </a:lnSpc>
              <a:spcBef>
                <a:spcPts val="375"/>
              </a:spcBef>
              <a:spcAft>
                <a:spcPts val="0"/>
              </a:spcAft>
              <a:buClr>
                <a:schemeClr val="dk1"/>
              </a:buClr>
              <a:buSzPts val="1600"/>
              <a:buFont typeface="Arial"/>
              <a:buNone/>
              <a:defRPr sz="1200" b="0" i="0" u="none" strike="noStrike" cap="none">
                <a:solidFill>
                  <a:srgbClr val="000000"/>
                </a:solidFill>
                <a:latin typeface="Arial"/>
                <a:ea typeface="Arial"/>
                <a:cs typeface="Arial"/>
                <a:sym typeface="Arial"/>
              </a:defRPr>
            </a:lvl8pPr>
            <a:lvl9pPr marR="0" lvl="8" algn="ctr" rtl="0">
              <a:lnSpc>
                <a:spcPct val="90000"/>
              </a:lnSpc>
              <a:spcBef>
                <a:spcPts val="375"/>
              </a:spcBef>
              <a:spcAft>
                <a:spcPts val="0"/>
              </a:spcAft>
              <a:buClr>
                <a:schemeClr val="dk1"/>
              </a:buClr>
              <a:buSzPts val="1600"/>
              <a:buFont typeface="Arial"/>
              <a:buNone/>
              <a:defRPr sz="1200" b="0" i="0" u="none" strike="noStrike" cap="none">
                <a:solidFill>
                  <a:srgbClr val="000000"/>
                </a:solidFill>
                <a:latin typeface="Arial"/>
                <a:ea typeface="Arial"/>
                <a:cs typeface="Arial"/>
                <a:sym typeface="Arial"/>
              </a:defRPr>
            </a:lvl9pPr>
          </a:lstStyle>
          <a:p>
            <a:endParaRPr/>
          </a:p>
        </p:txBody>
      </p:sp>
      <p:sp>
        <p:nvSpPr>
          <p:cNvPr id="39" name="Google Shape;39;gff3a7120db_0_456"/>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40" name="Google Shape;40;gff3a7120db_0_456"/>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41" name="Google Shape;41;gff3a7120db_0_456"/>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0739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stretch>
            <a:fillRect/>
          </a:stretch>
        </p:blipFill>
        <p:spPr>
          <a:xfrm>
            <a:off x="7484364" y="120395"/>
            <a:ext cx="1360931" cy="473963"/>
          </a:xfrm>
          <a:prstGeom prst="rect">
            <a:avLst/>
          </a:prstGeom>
        </p:spPr>
      </p:pic>
      <p:sp>
        <p:nvSpPr>
          <p:cNvPr id="17" name="bg object 17"/>
          <p:cNvSpPr/>
          <p:nvPr/>
        </p:nvSpPr>
        <p:spPr>
          <a:xfrm>
            <a:off x="302513" y="738377"/>
            <a:ext cx="8543290" cy="0"/>
          </a:xfrm>
          <a:custGeom>
            <a:avLst/>
            <a:gdLst/>
            <a:ahLst/>
            <a:cxnLst/>
            <a:rect l="l" t="t" r="r" b="b"/>
            <a:pathLst>
              <a:path w="8543290">
                <a:moveTo>
                  <a:pt x="8543036" y="0"/>
                </a:moveTo>
                <a:lnTo>
                  <a:pt x="0" y="0"/>
                </a:lnTo>
              </a:path>
            </a:pathLst>
          </a:custGeom>
          <a:ln w="28956">
            <a:solidFill>
              <a:srgbClr val="EF7E09"/>
            </a:solidFill>
          </a:ln>
        </p:spPr>
        <p:txBody>
          <a:bodyPr wrap="square" lIns="0" tIns="0" rIns="0" bIns="0" rtlCol="0"/>
          <a:lstStyle/>
          <a:p>
            <a:endParaRPr/>
          </a:p>
        </p:txBody>
      </p:sp>
      <p:sp>
        <p:nvSpPr>
          <p:cNvPr id="2" name="Holder 2"/>
          <p:cNvSpPr>
            <a:spLocks noGrp="1"/>
          </p:cNvSpPr>
          <p:nvPr>
            <p:ph type="title"/>
          </p:nvPr>
        </p:nvSpPr>
        <p:spPr>
          <a:xfrm>
            <a:off x="1010513" y="1936495"/>
            <a:ext cx="7122972" cy="1183639"/>
          </a:xfrm>
          <a:prstGeom prst="rect">
            <a:avLst/>
          </a:prstGeom>
        </p:spPr>
        <p:txBody>
          <a:bodyPr wrap="square" lIns="0" tIns="0" rIns="0" bIns="0">
            <a:spAutoFit/>
          </a:bodyPr>
          <a:lstStyle>
            <a:lvl1pPr>
              <a:defRPr sz="4000" b="0" i="0">
                <a:solidFill>
                  <a:srgbClr val="7E7E7E"/>
                </a:solidFill>
                <a:latin typeface="Arial MT"/>
                <a:cs typeface="Arial MT"/>
              </a:defRPr>
            </a:lvl1pPr>
          </a:lstStyle>
          <a:p>
            <a:endParaRPr/>
          </a:p>
        </p:txBody>
      </p:sp>
      <p:sp>
        <p:nvSpPr>
          <p:cNvPr id="3" name="Holder 3"/>
          <p:cNvSpPr>
            <a:spLocks noGrp="1"/>
          </p:cNvSpPr>
          <p:nvPr>
            <p:ph type="body" idx="1"/>
          </p:nvPr>
        </p:nvSpPr>
        <p:spPr>
          <a:xfrm>
            <a:off x="1350263" y="1292352"/>
            <a:ext cx="6022975" cy="11480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666738" y="4932306"/>
            <a:ext cx="2386965" cy="175895"/>
          </a:xfrm>
          <a:prstGeom prst="rect">
            <a:avLst/>
          </a:prstGeom>
        </p:spPr>
        <p:txBody>
          <a:bodyPr wrap="square" lIns="0" tIns="0" rIns="0" bIns="0">
            <a:spAutoFit/>
          </a:bodyPr>
          <a:lstStyle>
            <a:lvl1pPr>
              <a:defRPr sz="1050" b="0" i="0">
                <a:solidFill>
                  <a:srgbClr val="7E7E7E"/>
                </a:solidFill>
                <a:latin typeface="Arial MT"/>
                <a:cs typeface="Arial MT"/>
              </a:defRPr>
            </a:lvl1p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hyperlink" Target="https://console.aws.amazon.com/ec2/"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0.png"/><Relationship Id="rId7" Type="http://schemas.openxmlformats.org/officeDocument/2006/relationships/image" Target="../media/image3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0.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8.png"/><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8.png"/><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30.png"/><Relationship Id="rId4" Type="http://schemas.openxmlformats.org/officeDocument/2006/relationships/image" Target="../media/image50.jp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4.pn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7.pn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5.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5" Type="http://schemas.openxmlformats.org/officeDocument/2006/relationships/image" Target="../media/image7.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 Id="rId14" Type="http://schemas.openxmlformats.org/officeDocument/2006/relationships/image" Target="../media/image84.png"/></Relationships>
</file>

<file path=ppt/slides/_rels/slide62.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18" Type="http://schemas.openxmlformats.org/officeDocument/2006/relationships/image" Target="../media/image101.png"/><Relationship Id="rId3" Type="http://schemas.openxmlformats.org/officeDocument/2006/relationships/image" Target="../media/image86.png"/><Relationship Id="rId21" Type="http://schemas.openxmlformats.org/officeDocument/2006/relationships/image" Target="../media/image104.png"/><Relationship Id="rId7" Type="http://schemas.openxmlformats.org/officeDocument/2006/relationships/image" Target="../media/image90.png"/><Relationship Id="rId12" Type="http://schemas.openxmlformats.org/officeDocument/2006/relationships/image" Target="../media/image95.png"/><Relationship Id="rId17" Type="http://schemas.openxmlformats.org/officeDocument/2006/relationships/image" Target="../media/image100.png"/><Relationship Id="rId2" Type="http://schemas.openxmlformats.org/officeDocument/2006/relationships/image" Target="../media/image85.png"/><Relationship Id="rId16" Type="http://schemas.openxmlformats.org/officeDocument/2006/relationships/image" Target="../media/image99.png"/><Relationship Id="rId20"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5" Type="http://schemas.openxmlformats.org/officeDocument/2006/relationships/image" Target="../media/image98.png"/><Relationship Id="rId23" Type="http://schemas.openxmlformats.org/officeDocument/2006/relationships/image" Target="../media/image2.png"/><Relationship Id="rId10" Type="http://schemas.openxmlformats.org/officeDocument/2006/relationships/image" Target="../media/image93.png"/><Relationship Id="rId19" Type="http://schemas.openxmlformats.org/officeDocument/2006/relationships/image" Target="../media/image102.png"/><Relationship Id="rId4" Type="http://schemas.openxmlformats.org/officeDocument/2006/relationships/image" Target="../media/image87.png"/><Relationship Id="rId9" Type="http://schemas.openxmlformats.org/officeDocument/2006/relationships/image" Target="../media/image92.png"/><Relationship Id="rId14" Type="http://schemas.openxmlformats.org/officeDocument/2006/relationships/image" Target="../media/image97.png"/><Relationship Id="rId22"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ws.amazon.com/autoscaling/pricin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5.png"/><Relationship Id="rId4" Type="http://schemas.openxmlformats.org/officeDocument/2006/relationships/image" Target="../media/image108.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26.png"/></Relationships>
</file>

<file path=ppt/slides/_rels/slide6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14.png"/><Relationship Id="rId11" Type="http://schemas.openxmlformats.org/officeDocument/2006/relationships/image" Target="../media/image2.png"/><Relationship Id="rId5" Type="http://schemas.openxmlformats.org/officeDocument/2006/relationships/image" Target="../media/image113.png"/><Relationship Id="rId10" Type="http://schemas.openxmlformats.org/officeDocument/2006/relationships/image" Target="../media/image7.png"/><Relationship Id="rId4" Type="http://schemas.openxmlformats.org/officeDocument/2006/relationships/image" Target="../media/image112.png"/><Relationship Id="rId9" Type="http://schemas.openxmlformats.org/officeDocument/2006/relationships/image" Target="../media/image116.png"/></Relationships>
</file>

<file path=ppt/slides/_rels/slide71.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7.png"/><Relationship Id="rId3" Type="http://schemas.openxmlformats.org/officeDocument/2006/relationships/image" Target="../media/image118.png"/><Relationship Id="rId7" Type="http://schemas.openxmlformats.org/officeDocument/2006/relationships/image" Target="../media/image119.png"/><Relationship Id="rId12" Type="http://schemas.openxmlformats.org/officeDocument/2006/relationships/hyperlink" Target="http://www.amazon.com/" TargetMode="External"/><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23.png"/><Relationship Id="rId5" Type="http://schemas.openxmlformats.org/officeDocument/2006/relationships/image" Target="../media/image115.png"/><Relationship Id="rId10" Type="http://schemas.openxmlformats.org/officeDocument/2006/relationships/image" Target="../media/image122.png"/><Relationship Id="rId4" Type="http://schemas.openxmlformats.org/officeDocument/2006/relationships/image" Target="../media/image114.png"/><Relationship Id="rId9" Type="http://schemas.openxmlformats.org/officeDocument/2006/relationships/image" Target="../media/image121.png"/><Relationship Id="rId14" Type="http://schemas.openxmlformats.org/officeDocument/2006/relationships/image" Target="../media/image2.png"/></Relationships>
</file>

<file path=ppt/slides/_rels/slide7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5.png"/><Relationship Id="rId7" Type="http://schemas.openxmlformats.org/officeDocument/2006/relationships/image" Target="../media/image7.png"/><Relationship Id="rId2"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27.png"/><Relationship Id="rId4" Type="http://schemas.openxmlformats.org/officeDocument/2006/relationships/image" Target="../media/image126.png"/></Relationships>
</file>

<file path=ppt/slides/_rels/slide7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129.png"/></Relationships>
</file>

<file path=ppt/slides/_rels/slide74.xml.rels><?xml version="1.0" encoding="UTF-8" standalone="yes"?>
<Relationships xmlns="http://schemas.openxmlformats.org/package/2006/relationships"><Relationship Id="rId3" Type="http://schemas.openxmlformats.org/officeDocument/2006/relationships/hyperlink" Target="http://www.apple-orange.com/" TargetMode="External"/><Relationship Id="rId2" Type="http://schemas.openxmlformats.org/officeDocument/2006/relationships/hyperlink" Target="http://www.abc.co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hyperlink" Target="http://www.example.com/" TargetMode="External"/></Relationships>
</file>

<file path=ppt/slides/_rels/slide7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www.apple-orange.com/" TargetMode="External"/><Relationship Id="rId7" Type="http://schemas.openxmlformats.org/officeDocument/2006/relationships/image" Target="../media/image7.png"/><Relationship Id="rId2" Type="http://schemas.openxmlformats.org/officeDocument/2006/relationships/hyperlink" Target="http://www.fruits.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3.png"/><Relationship Id="rId4" Type="http://schemas.openxmlformats.org/officeDocument/2006/relationships/hyperlink" Target="http://www.vegetables.com/" TargetMode="External"/></Relationships>
</file>

<file path=ppt/slides/_rels/slide7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www.apple-orange.com/" TargetMode="External"/><Relationship Id="rId7" Type="http://schemas.openxmlformats.org/officeDocument/2006/relationships/image" Target="../media/image7.png"/><Relationship Id="rId2" Type="http://schemas.openxmlformats.org/officeDocument/2006/relationships/hyperlink" Target="http://www.fruits.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3.png"/><Relationship Id="rId4" Type="http://schemas.openxmlformats.org/officeDocument/2006/relationships/hyperlink" Target="http://www.vegetables.com/"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19.png"/></Relationships>
</file>

<file path=ppt/slides/_rels/slide8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26.png"/></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3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82.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133.png"/></Relationships>
</file>

<file path=ppt/slides/_rels/slide8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hyperlink" Target="http://www.apple-orange.com/"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133.png"/></Relationships>
</file>

<file path=ppt/slides/_rels/slide85.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image" Target="../media/image135.png"/><Relationship Id="rId7" Type="http://schemas.openxmlformats.org/officeDocument/2006/relationships/image" Target="../media/image137.png"/><Relationship Id="rId2" Type="http://schemas.openxmlformats.org/officeDocument/2006/relationships/image" Target="../media/image134.png"/><Relationship Id="rId1" Type="http://schemas.openxmlformats.org/officeDocument/2006/relationships/slideLayout" Target="../slideLayouts/slideLayout5.xml"/><Relationship Id="rId6" Type="http://schemas.openxmlformats.org/officeDocument/2006/relationships/hyperlink" Target="mailto:support@intellipaat.com" TargetMode="External"/><Relationship Id="rId5" Type="http://schemas.openxmlformats.org/officeDocument/2006/relationships/image" Target="../media/image13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3141E08B-C56A-C163-4CA9-784DDAA5047E}"/>
              </a:ext>
            </a:extLst>
          </p:cNvPr>
          <p:cNvSpPr/>
          <p:nvPr/>
        </p:nvSpPr>
        <p:spPr>
          <a:xfrm>
            <a:off x="152400" y="806586"/>
            <a:ext cx="3962400" cy="3810000"/>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object 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sp>
        <p:nvSpPr>
          <p:cNvPr id="12" name="Google Shape;259;g15a54f9cfe7_0_0">
            <a:extLst>
              <a:ext uri="{FF2B5EF4-FFF2-40B4-BE49-F238E27FC236}">
                <a16:creationId xmlns:a16="http://schemas.microsoft.com/office/drawing/2014/main" id="{F963E5A0-9BC6-E1FB-2343-E435C34EE78A}"/>
              </a:ext>
            </a:extLst>
          </p:cNvPr>
          <p:cNvSpPr txBox="1"/>
          <p:nvPr/>
        </p:nvSpPr>
        <p:spPr>
          <a:xfrm>
            <a:off x="2971800" y="1047750"/>
            <a:ext cx="6477000" cy="2889114"/>
          </a:xfrm>
          <a:prstGeom prst="rect">
            <a:avLst/>
          </a:prstGeom>
        </p:spPr>
        <p:txBody>
          <a:bodyPr spcFirstLastPara="1" vert="horz" lIns="91440" tIns="45720" rIns="91440" bIns="45720" rtlCol="0" anchor="b" anchorCtr="0">
            <a:normAutofit fontScale="92500" lnSpcReduction="10000"/>
          </a:bodyPr>
          <a:lstStyle/>
          <a:p>
            <a:pPr marL="0" marR="0" lvl="0" indent="0" algn="ctr">
              <a:lnSpc>
                <a:spcPct val="90000"/>
              </a:lnSpc>
              <a:spcBef>
                <a:spcPct val="0"/>
              </a:spcBef>
              <a:spcAft>
                <a:spcPts val="600"/>
              </a:spcAft>
              <a:buClr>
                <a:srgbClr val="000000"/>
              </a:buClr>
              <a:buSzPts val="5400"/>
            </a:pPr>
            <a:r>
              <a:rPr lang="en-US" sz="4000" b="0" i="0" u="none" strike="noStrike" kern="1200" cap="none" dirty="0">
                <a:latin typeface="+mj-lt"/>
                <a:ea typeface="+mj-ea"/>
                <a:cs typeface="+mj-cs"/>
                <a:sym typeface="Open Sans"/>
              </a:rPr>
              <a:t>Introduction to AWS</a:t>
            </a:r>
          </a:p>
          <a:p>
            <a:pPr marL="0" marR="0" lvl="0" indent="0" algn="ctr">
              <a:lnSpc>
                <a:spcPct val="90000"/>
              </a:lnSpc>
              <a:spcBef>
                <a:spcPct val="0"/>
              </a:spcBef>
              <a:spcAft>
                <a:spcPts val="600"/>
              </a:spcAft>
              <a:buClr>
                <a:srgbClr val="000000"/>
              </a:buClr>
              <a:buSzPts val="5400"/>
            </a:pPr>
            <a:endParaRPr lang="en-US" sz="4000" b="0" i="0" u="none" strike="noStrike" kern="1200" cap="none" dirty="0">
              <a:latin typeface="+mj-lt"/>
              <a:ea typeface="+mj-ea"/>
              <a:cs typeface="+mj-cs"/>
              <a:sym typeface="Open Sans"/>
            </a:endParaRPr>
          </a:p>
          <a:p>
            <a:pPr marL="0" marR="0" lvl="0" indent="0" algn="ctr">
              <a:lnSpc>
                <a:spcPct val="90000"/>
              </a:lnSpc>
              <a:spcBef>
                <a:spcPct val="0"/>
              </a:spcBef>
              <a:spcAft>
                <a:spcPts val="600"/>
              </a:spcAft>
              <a:buClr>
                <a:srgbClr val="000000"/>
              </a:buClr>
              <a:buSzPts val="5400"/>
            </a:pPr>
            <a:r>
              <a:rPr lang="en-US" sz="4000" b="1" i="0" u="none" strike="noStrike" kern="1200" cap="none" dirty="0">
                <a:latin typeface="+mj-lt"/>
                <a:ea typeface="+mj-ea"/>
                <a:cs typeface="+mj-cs"/>
                <a:sym typeface="Open Sans"/>
              </a:rPr>
              <a:t>Load Balancers </a:t>
            </a:r>
          </a:p>
          <a:p>
            <a:pPr marL="0" marR="0" lvl="0" indent="0" algn="ctr">
              <a:lnSpc>
                <a:spcPct val="90000"/>
              </a:lnSpc>
              <a:spcBef>
                <a:spcPct val="0"/>
              </a:spcBef>
              <a:spcAft>
                <a:spcPts val="600"/>
              </a:spcAft>
              <a:buClr>
                <a:srgbClr val="000000"/>
              </a:buClr>
              <a:buSzPts val="5400"/>
            </a:pPr>
            <a:r>
              <a:rPr lang="en-US" sz="4000" b="1" i="0" u="none" strike="noStrike" kern="1200" cap="none" dirty="0">
                <a:latin typeface="+mj-lt"/>
                <a:ea typeface="+mj-ea"/>
                <a:cs typeface="+mj-cs"/>
                <a:sym typeface="Open Sans"/>
              </a:rPr>
              <a:t>&amp; </a:t>
            </a:r>
          </a:p>
          <a:p>
            <a:pPr marL="0" marR="0" lvl="0" indent="0" algn="ctr">
              <a:lnSpc>
                <a:spcPct val="90000"/>
              </a:lnSpc>
              <a:spcBef>
                <a:spcPct val="0"/>
              </a:spcBef>
              <a:spcAft>
                <a:spcPts val="600"/>
              </a:spcAft>
              <a:buClr>
                <a:srgbClr val="000000"/>
              </a:buClr>
              <a:buSzPts val="5400"/>
            </a:pPr>
            <a:r>
              <a:rPr lang="en-US" sz="4000" b="1" i="0" u="none" strike="noStrike" kern="1200" cap="none" dirty="0">
                <a:latin typeface="+mj-lt"/>
                <a:ea typeface="+mj-ea"/>
                <a:cs typeface="+mj-cs"/>
                <a:sym typeface="Open Sans"/>
              </a:rPr>
              <a:t>Auto-Scaling</a:t>
            </a:r>
            <a:endParaRPr lang="en-US" sz="4000" b="1" i="0" u="none" strike="noStrike" kern="1200" cap="none" dirty="0">
              <a:latin typeface="+mj-lt"/>
              <a:ea typeface="+mj-ea"/>
              <a:cs typeface="+mj-cs"/>
              <a:sym typeface="Arial"/>
            </a:endParaRPr>
          </a:p>
        </p:txBody>
      </p:sp>
      <p:pic>
        <p:nvPicPr>
          <p:cNvPr id="13" name="Picture 12">
            <a:extLst>
              <a:ext uri="{FF2B5EF4-FFF2-40B4-BE49-F238E27FC236}">
                <a16:creationId xmlns:a16="http://schemas.microsoft.com/office/drawing/2014/main" id="{44333981-34AF-E289-C20C-71CD66B9F619}"/>
              </a:ext>
            </a:extLst>
          </p:cNvPr>
          <p:cNvPicPr>
            <a:picLocks noChangeAspect="1"/>
          </p:cNvPicPr>
          <p:nvPr/>
        </p:nvPicPr>
        <p:blipFill>
          <a:blip r:embed="rId2"/>
          <a:stretch>
            <a:fillRect/>
          </a:stretch>
        </p:blipFill>
        <p:spPr>
          <a:xfrm>
            <a:off x="24493" y="79088"/>
            <a:ext cx="1607344" cy="657225"/>
          </a:xfrm>
          <a:prstGeom prst="rect">
            <a:avLst/>
          </a:prstGeom>
        </p:spPr>
      </p:pic>
      <p:pic>
        <p:nvPicPr>
          <p:cNvPr id="11" name="Picture 10">
            <a:extLst>
              <a:ext uri="{FF2B5EF4-FFF2-40B4-BE49-F238E27FC236}">
                <a16:creationId xmlns:a16="http://schemas.microsoft.com/office/drawing/2014/main" id="{41E839B7-1B37-DB6C-D726-D6F76CD77087}"/>
              </a:ext>
            </a:extLst>
          </p:cNvPr>
          <p:cNvPicPr>
            <a:picLocks noChangeAspect="1"/>
          </p:cNvPicPr>
          <p:nvPr/>
        </p:nvPicPr>
        <p:blipFill>
          <a:blip r:embed="rId3"/>
          <a:stretch>
            <a:fillRect/>
          </a:stretch>
        </p:blipFill>
        <p:spPr>
          <a:xfrm>
            <a:off x="492225" y="1881439"/>
            <a:ext cx="2069701" cy="1607778"/>
          </a:xfrm>
          <a:prstGeom prst="rect">
            <a:avLst/>
          </a:prstGeom>
        </p:spPr>
      </p:pic>
      <p:pic>
        <p:nvPicPr>
          <p:cNvPr id="15" name="Picture 14">
            <a:extLst>
              <a:ext uri="{FF2B5EF4-FFF2-40B4-BE49-F238E27FC236}">
                <a16:creationId xmlns:a16="http://schemas.microsoft.com/office/drawing/2014/main" id="{886E3AFD-4273-C954-4C24-BB0E4A740DAC}"/>
              </a:ext>
            </a:extLst>
          </p:cNvPr>
          <p:cNvPicPr>
            <a:picLocks noChangeAspect="1"/>
          </p:cNvPicPr>
          <p:nvPr/>
        </p:nvPicPr>
        <p:blipFill>
          <a:blip r:embed="rId4"/>
          <a:stretch>
            <a:fillRect/>
          </a:stretch>
        </p:blipFill>
        <p:spPr>
          <a:xfrm>
            <a:off x="1911151" y="3324890"/>
            <a:ext cx="889797" cy="900113"/>
          </a:xfrm>
          <a:prstGeom prst="rect">
            <a:avLst/>
          </a:prstGeom>
        </p:spPr>
      </p:pic>
      <p:pic>
        <p:nvPicPr>
          <p:cNvPr id="17" name="Picture 16">
            <a:extLst>
              <a:ext uri="{FF2B5EF4-FFF2-40B4-BE49-F238E27FC236}">
                <a16:creationId xmlns:a16="http://schemas.microsoft.com/office/drawing/2014/main" id="{AC5EA035-8DBB-A249-51AB-4AD896B588AA}"/>
              </a:ext>
            </a:extLst>
          </p:cNvPr>
          <p:cNvPicPr>
            <a:picLocks noChangeAspect="1"/>
          </p:cNvPicPr>
          <p:nvPr/>
        </p:nvPicPr>
        <p:blipFill>
          <a:blip r:embed="rId5"/>
          <a:stretch>
            <a:fillRect/>
          </a:stretch>
        </p:blipFill>
        <p:spPr>
          <a:xfrm>
            <a:off x="1740532" y="1229919"/>
            <a:ext cx="992246" cy="815847"/>
          </a:xfrm>
          <a:prstGeom prst="rect">
            <a:avLst/>
          </a:prstGeom>
        </p:spPr>
      </p:pic>
      <p:pic>
        <p:nvPicPr>
          <p:cNvPr id="19" name="Picture 18">
            <a:extLst>
              <a:ext uri="{FF2B5EF4-FFF2-40B4-BE49-F238E27FC236}">
                <a16:creationId xmlns:a16="http://schemas.microsoft.com/office/drawing/2014/main" id="{A513AABB-3D5E-1C8E-4652-959DDA8698DF}"/>
              </a:ext>
            </a:extLst>
          </p:cNvPr>
          <p:cNvPicPr>
            <a:picLocks noChangeAspect="1"/>
          </p:cNvPicPr>
          <p:nvPr/>
        </p:nvPicPr>
        <p:blipFill>
          <a:blip r:embed="rId6"/>
          <a:stretch>
            <a:fillRect/>
          </a:stretch>
        </p:blipFill>
        <p:spPr>
          <a:xfrm>
            <a:off x="2330649" y="2239569"/>
            <a:ext cx="1019657" cy="8915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3">
            <a:extLst>
              <a:ext uri="{FF2B5EF4-FFF2-40B4-BE49-F238E27FC236}">
                <a16:creationId xmlns:a16="http://schemas.microsoft.com/office/drawing/2014/main" id="{5749ADC5-9A6B-D139-C414-1EE96B03EA95}"/>
              </a:ext>
            </a:extLst>
          </p:cNvPr>
          <p:cNvGrpSpPr/>
          <p:nvPr/>
        </p:nvGrpSpPr>
        <p:grpSpPr>
          <a:xfrm>
            <a:off x="377649" y="1305058"/>
            <a:ext cx="2779670" cy="2842044"/>
            <a:chOff x="265938" y="1959101"/>
            <a:chExt cx="3042285" cy="1827530"/>
          </a:xfrm>
        </p:grpSpPr>
        <p:sp>
          <p:nvSpPr>
            <p:cNvPr id="31" name="object 5">
              <a:extLst>
                <a:ext uri="{FF2B5EF4-FFF2-40B4-BE49-F238E27FC236}">
                  <a16:creationId xmlns:a16="http://schemas.microsoft.com/office/drawing/2014/main" id="{48041969-960D-47CC-73E4-3DD98314B7B5}"/>
                </a:ext>
              </a:extLst>
            </p:cNvPr>
            <p:cNvSpPr/>
            <p:nvPr/>
          </p:nvSpPr>
          <p:spPr>
            <a:xfrm>
              <a:off x="265938" y="1959101"/>
              <a:ext cx="3042285" cy="1827530"/>
            </a:xfrm>
            <a:custGeom>
              <a:avLst/>
              <a:gdLst/>
              <a:ahLst/>
              <a:cxnLst/>
              <a:rect l="l" t="t" r="r" b="b"/>
              <a:pathLst>
                <a:path w="3042285" h="1827529">
                  <a:moveTo>
                    <a:pt x="2737358" y="0"/>
                  </a:moveTo>
                  <a:lnTo>
                    <a:pt x="304558" y="0"/>
                  </a:lnTo>
                  <a:lnTo>
                    <a:pt x="255155" y="3987"/>
                  </a:lnTo>
                  <a:lnTo>
                    <a:pt x="208291" y="15530"/>
                  </a:lnTo>
                  <a:lnTo>
                    <a:pt x="164592" y="34001"/>
                  </a:lnTo>
                  <a:lnTo>
                    <a:pt x="124686" y="58773"/>
                  </a:lnTo>
                  <a:lnTo>
                    <a:pt x="89200" y="89217"/>
                  </a:lnTo>
                  <a:lnTo>
                    <a:pt x="58759" y="124705"/>
                  </a:lnTo>
                  <a:lnTo>
                    <a:pt x="33992" y="164610"/>
                  </a:lnTo>
                  <a:lnTo>
                    <a:pt x="15525" y="208304"/>
                  </a:lnTo>
                  <a:lnTo>
                    <a:pt x="3985" y="255158"/>
                  </a:lnTo>
                  <a:lnTo>
                    <a:pt x="0" y="304546"/>
                  </a:lnTo>
                  <a:lnTo>
                    <a:pt x="0" y="1522730"/>
                  </a:lnTo>
                  <a:lnTo>
                    <a:pt x="3985" y="1572117"/>
                  </a:lnTo>
                  <a:lnTo>
                    <a:pt x="15525" y="1618971"/>
                  </a:lnTo>
                  <a:lnTo>
                    <a:pt x="33992" y="1662665"/>
                  </a:lnTo>
                  <a:lnTo>
                    <a:pt x="58759" y="1702570"/>
                  </a:lnTo>
                  <a:lnTo>
                    <a:pt x="89200" y="1738058"/>
                  </a:lnTo>
                  <a:lnTo>
                    <a:pt x="124686" y="1768502"/>
                  </a:lnTo>
                  <a:lnTo>
                    <a:pt x="164592" y="1793274"/>
                  </a:lnTo>
                  <a:lnTo>
                    <a:pt x="208291" y="1811745"/>
                  </a:lnTo>
                  <a:lnTo>
                    <a:pt x="255155" y="1823288"/>
                  </a:lnTo>
                  <a:lnTo>
                    <a:pt x="304558" y="1827276"/>
                  </a:lnTo>
                  <a:lnTo>
                    <a:pt x="2737358" y="1827276"/>
                  </a:lnTo>
                  <a:lnTo>
                    <a:pt x="2786745" y="1823288"/>
                  </a:lnTo>
                  <a:lnTo>
                    <a:pt x="2833599" y="1811745"/>
                  </a:lnTo>
                  <a:lnTo>
                    <a:pt x="2877293" y="1793274"/>
                  </a:lnTo>
                  <a:lnTo>
                    <a:pt x="2917198" y="1768502"/>
                  </a:lnTo>
                  <a:lnTo>
                    <a:pt x="2952686" y="1738058"/>
                  </a:lnTo>
                  <a:lnTo>
                    <a:pt x="2983130" y="1702570"/>
                  </a:lnTo>
                  <a:lnTo>
                    <a:pt x="3007902" y="1662665"/>
                  </a:lnTo>
                  <a:lnTo>
                    <a:pt x="3026373" y="1618971"/>
                  </a:lnTo>
                  <a:lnTo>
                    <a:pt x="3037916" y="1572117"/>
                  </a:lnTo>
                  <a:lnTo>
                    <a:pt x="3041904" y="1522730"/>
                  </a:lnTo>
                  <a:lnTo>
                    <a:pt x="3041904" y="304546"/>
                  </a:lnTo>
                  <a:lnTo>
                    <a:pt x="3037916" y="255158"/>
                  </a:lnTo>
                  <a:lnTo>
                    <a:pt x="3026373" y="208304"/>
                  </a:lnTo>
                  <a:lnTo>
                    <a:pt x="3007902" y="164610"/>
                  </a:lnTo>
                  <a:lnTo>
                    <a:pt x="2983130" y="124705"/>
                  </a:lnTo>
                  <a:lnTo>
                    <a:pt x="2952686" y="89217"/>
                  </a:lnTo>
                  <a:lnTo>
                    <a:pt x="2917198" y="58773"/>
                  </a:lnTo>
                  <a:lnTo>
                    <a:pt x="2877293" y="34001"/>
                  </a:lnTo>
                  <a:lnTo>
                    <a:pt x="2833599" y="15530"/>
                  </a:lnTo>
                  <a:lnTo>
                    <a:pt x="2786745" y="3987"/>
                  </a:lnTo>
                  <a:lnTo>
                    <a:pt x="2737358" y="0"/>
                  </a:lnTo>
                  <a:close/>
                </a:path>
              </a:pathLst>
            </a:custGeom>
            <a:solidFill>
              <a:srgbClr val="FFFFFF"/>
            </a:solidFill>
            <a:ln>
              <a:solidFill>
                <a:schemeClr val="tx1"/>
              </a:solidFill>
            </a:ln>
          </p:spPr>
          <p:txBody>
            <a:bodyPr wrap="square" lIns="0" tIns="0" rIns="0" bIns="0" rtlCol="0"/>
            <a:lstStyle/>
            <a:p>
              <a:endParaRPr/>
            </a:p>
          </p:txBody>
        </p:sp>
        <p:sp>
          <p:nvSpPr>
            <p:cNvPr id="32" name="object 6">
              <a:extLst>
                <a:ext uri="{FF2B5EF4-FFF2-40B4-BE49-F238E27FC236}">
                  <a16:creationId xmlns:a16="http://schemas.microsoft.com/office/drawing/2014/main" id="{403E1B9B-3F9C-6CAE-D6C5-D8D7B9168EA0}"/>
                </a:ext>
              </a:extLst>
            </p:cNvPr>
            <p:cNvSpPr/>
            <p:nvPr/>
          </p:nvSpPr>
          <p:spPr>
            <a:xfrm>
              <a:off x="265938" y="1959101"/>
              <a:ext cx="3042285" cy="1827530"/>
            </a:xfrm>
            <a:custGeom>
              <a:avLst/>
              <a:gdLst/>
              <a:ahLst/>
              <a:cxnLst/>
              <a:rect l="l" t="t" r="r" b="b"/>
              <a:pathLst>
                <a:path w="3042285" h="1827529">
                  <a:moveTo>
                    <a:pt x="0" y="304546"/>
                  </a:moveTo>
                  <a:lnTo>
                    <a:pt x="3985" y="255158"/>
                  </a:lnTo>
                  <a:lnTo>
                    <a:pt x="15525" y="208304"/>
                  </a:lnTo>
                  <a:lnTo>
                    <a:pt x="33992" y="164610"/>
                  </a:lnTo>
                  <a:lnTo>
                    <a:pt x="58759" y="124705"/>
                  </a:lnTo>
                  <a:lnTo>
                    <a:pt x="89200" y="89217"/>
                  </a:lnTo>
                  <a:lnTo>
                    <a:pt x="124686" y="58773"/>
                  </a:lnTo>
                  <a:lnTo>
                    <a:pt x="164592" y="34001"/>
                  </a:lnTo>
                  <a:lnTo>
                    <a:pt x="208291" y="15530"/>
                  </a:lnTo>
                  <a:lnTo>
                    <a:pt x="255155" y="3987"/>
                  </a:lnTo>
                  <a:lnTo>
                    <a:pt x="304558" y="0"/>
                  </a:lnTo>
                  <a:lnTo>
                    <a:pt x="2737358" y="0"/>
                  </a:lnTo>
                  <a:lnTo>
                    <a:pt x="2786745" y="3987"/>
                  </a:lnTo>
                  <a:lnTo>
                    <a:pt x="2833599" y="15530"/>
                  </a:lnTo>
                  <a:lnTo>
                    <a:pt x="2877293" y="34001"/>
                  </a:lnTo>
                  <a:lnTo>
                    <a:pt x="2917198" y="58773"/>
                  </a:lnTo>
                  <a:lnTo>
                    <a:pt x="2952686" y="89217"/>
                  </a:lnTo>
                  <a:lnTo>
                    <a:pt x="2983130" y="124705"/>
                  </a:lnTo>
                  <a:lnTo>
                    <a:pt x="3007902" y="164610"/>
                  </a:lnTo>
                  <a:lnTo>
                    <a:pt x="3026373" y="208304"/>
                  </a:lnTo>
                  <a:lnTo>
                    <a:pt x="3037916" y="255158"/>
                  </a:lnTo>
                  <a:lnTo>
                    <a:pt x="3041904" y="304546"/>
                  </a:lnTo>
                  <a:lnTo>
                    <a:pt x="3041904" y="1522730"/>
                  </a:lnTo>
                  <a:lnTo>
                    <a:pt x="3037916" y="1572117"/>
                  </a:lnTo>
                  <a:lnTo>
                    <a:pt x="3026373" y="1618971"/>
                  </a:lnTo>
                  <a:lnTo>
                    <a:pt x="3007902" y="1662665"/>
                  </a:lnTo>
                  <a:lnTo>
                    <a:pt x="2983130" y="1702570"/>
                  </a:lnTo>
                  <a:lnTo>
                    <a:pt x="2952686" y="1738058"/>
                  </a:lnTo>
                  <a:lnTo>
                    <a:pt x="2917198" y="1768502"/>
                  </a:lnTo>
                  <a:lnTo>
                    <a:pt x="2877293" y="1793274"/>
                  </a:lnTo>
                  <a:lnTo>
                    <a:pt x="2833599" y="1811745"/>
                  </a:lnTo>
                  <a:lnTo>
                    <a:pt x="2786745" y="1823288"/>
                  </a:lnTo>
                  <a:lnTo>
                    <a:pt x="2737358" y="1827276"/>
                  </a:lnTo>
                  <a:lnTo>
                    <a:pt x="304558" y="1827276"/>
                  </a:lnTo>
                  <a:lnTo>
                    <a:pt x="255155" y="1823288"/>
                  </a:lnTo>
                  <a:lnTo>
                    <a:pt x="208291" y="1811745"/>
                  </a:lnTo>
                  <a:lnTo>
                    <a:pt x="164592" y="1793274"/>
                  </a:lnTo>
                  <a:lnTo>
                    <a:pt x="124686" y="1768502"/>
                  </a:lnTo>
                  <a:lnTo>
                    <a:pt x="89200" y="1738058"/>
                  </a:lnTo>
                  <a:lnTo>
                    <a:pt x="58759" y="1702570"/>
                  </a:lnTo>
                  <a:lnTo>
                    <a:pt x="33992" y="1662665"/>
                  </a:lnTo>
                  <a:lnTo>
                    <a:pt x="15525" y="1618971"/>
                  </a:lnTo>
                  <a:lnTo>
                    <a:pt x="3985" y="1572117"/>
                  </a:lnTo>
                  <a:lnTo>
                    <a:pt x="0" y="1522730"/>
                  </a:lnTo>
                  <a:lnTo>
                    <a:pt x="0" y="304546"/>
                  </a:lnTo>
                  <a:close/>
                </a:path>
              </a:pathLst>
            </a:custGeom>
            <a:ln w="28955">
              <a:solidFill>
                <a:schemeClr val="tx1"/>
              </a:solidFill>
            </a:ln>
          </p:spPr>
          <p:txBody>
            <a:bodyPr wrap="square" lIns="0" tIns="0" rIns="0" bIns="0" rtlCol="0"/>
            <a:lstStyle/>
            <a:p>
              <a:endParaRPr/>
            </a:p>
          </p:txBody>
        </p:sp>
      </p:grpSp>
      <p:sp>
        <p:nvSpPr>
          <p:cNvPr id="6" name="object 6"/>
          <p:cNvSpPr txBox="1">
            <a:spLocks noGrp="1"/>
          </p:cNvSpPr>
          <p:nvPr>
            <p:ph type="title"/>
          </p:nvPr>
        </p:nvSpPr>
        <p:spPr>
          <a:xfrm>
            <a:off x="264363" y="179323"/>
            <a:ext cx="346519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Network</a:t>
            </a:r>
            <a:r>
              <a:rPr sz="2800" b="1" spc="20" dirty="0">
                <a:solidFill>
                  <a:srgbClr val="5F4778"/>
                </a:solidFill>
                <a:latin typeface="Calibri"/>
                <a:cs typeface="Calibri"/>
              </a:rPr>
              <a:t> </a:t>
            </a:r>
            <a:r>
              <a:rPr sz="2800" b="1" spc="-5" dirty="0">
                <a:solidFill>
                  <a:srgbClr val="5F4778"/>
                </a:solidFill>
                <a:latin typeface="Calibri"/>
                <a:cs typeface="Calibri"/>
              </a:rPr>
              <a:t>Load</a:t>
            </a:r>
            <a:r>
              <a:rPr sz="2800" b="1" spc="-35" dirty="0">
                <a:solidFill>
                  <a:srgbClr val="5F4778"/>
                </a:solidFill>
                <a:latin typeface="Calibri"/>
                <a:cs typeface="Calibri"/>
              </a:rPr>
              <a:t> </a:t>
            </a:r>
            <a:r>
              <a:rPr sz="2800" b="1" spc="-5" dirty="0">
                <a:solidFill>
                  <a:srgbClr val="5F4778"/>
                </a:solidFill>
                <a:latin typeface="Calibri"/>
                <a:cs typeface="Calibri"/>
              </a:rPr>
              <a:t>Balancer</a:t>
            </a:r>
            <a:endParaRPr sz="2800">
              <a:latin typeface="Calibri"/>
              <a:cs typeface="Calibri"/>
            </a:endParaRPr>
          </a:p>
        </p:txBody>
      </p:sp>
      <p:sp>
        <p:nvSpPr>
          <p:cNvPr id="7" name="object 7"/>
          <p:cNvSpPr txBox="1"/>
          <p:nvPr/>
        </p:nvSpPr>
        <p:spPr>
          <a:xfrm>
            <a:off x="554199" y="1511004"/>
            <a:ext cx="2624837" cy="2430152"/>
          </a:xfrm>
          <a:prstGeom prst="rect">
            <a:avLst/>
          </a:prstGeom>
        </p:spPr>
        <p:txBody>
          <a:bodyPr vert="horz" wrap="square" lIns="0" tIns="12700" rIns="0" bIns="0" rtlCol="0">
            <a:spAutoFit/>
          </a:bodyPr>
          <a:lstStyle/>
          <a:p>
            <a:pPr marL="63500" marR="210185">
              <a:lnSpc>
                <a:spcPct val="150000"/>
              </a:lnSpc>
              <a:spcBef>
                <a:spcPts val="100"/>
              </a:spcBef>
            </a:pPr>
            <a:r>
              <a:rPr sz="1200" spc="-5" dirty="0">
                <a:latin typeface="Open Sans" panose="020B0606030504020204" pitchFamily="34" charset="0"/>
                <a:ea typeface="Open Sans" panose="020B0606030504020204" pitchFamily="34" charset="0"/>
                <a:cs typeface="Open Sans" panose="020B0606030504020204" pitchFamily="34" charset="0"/>
              </a:rPr>
              <a:t>Functions</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at</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4</a:t>
            </a:r>
            <a:r>
              <a:rPr sz="1200" spc="7" baseline="24305" dirty="0">
                <a:latin typeface="Open Sans" panose="020B0606030504020204" pitchFamily="34" charset="0"/>
                <a:ea typeface="Open Sans" panose="020B0606030504020204" pitchFamily="34" charset="0"/>
                <a:cs typeface="Open Sans" panose="020B0606030504020204" pitchFamily="34" charset="0"/>
              </a:rPr>
              <a:t>th</a:t>
            </a:r>
            <a:r>
              <a:rPr sz="1200" spc="135" baseline="2430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layer </a:t>
            </a:r>
            <a:r>
              <a:rPr sz="1200" dirty="0">
                <a:latin typeface="Open Sans" panose="020B0606030504020204" pitchFamily="34" charset="0"/>
                <a:ea typeface="Open Sans" panose="020B0606030504020204" pitchFamily="34" charset="0"/>
                <a:cs typeface="Open Sans" panose="020B0606030504020204" pitchFamily="34" charset="0"/>
              </a:rPr>
              <a:t>of</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OSI</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model</a:t>
            </a:r>
          </a:p>
          <a:p>
            <a:pPr>
              <a:lnSpc>
                <a:spcPct val="150000"/>
              </a:lnSpc>
              <a:spcBef>
                <a:spcPts val="30"/>
              </a:spcBef>
            </a:pPr>
            <a:endParaRPr sz="1100" dirty="0">
              <a:latin typeface="Open Sans" panose="020B0606030504020204" pitchFamily="34" charset="0"/>
              <a:ea typeface="Open Sans" panose="020B0606030504020204" pitchFamily="34" charset="0"/>
              <a:cs typeface="Open Sans" panose="020B0606030504020204" pitchFamily="34" charset="0"/>
            </a:endParaRPr>
          </a:p>
          <a:p>
            <a:pPr marL="63500" marR="30480">
              <a:lnSpc>
                <a:spcPct val="150000"/>
              </a:lnSpc>
              <a:spcBef>
                <a:spcPts val="5"/>
              </a:spcBef>
            </a:pPr>
            <a:r>
              <a:rPr sz="1200" dirty="0">
                <a:latin typeface="Open Sans" panose="020B0606030504020204" pitchFamily="34" charset="0"/>
                <a:ea typeface="Open Sans" panose="020B0606030504020204" pitchFamily="34" charset="0"/>
                <a:cs typeface="Open Sans" panose="020B0606030504020204" pitchFamily="34" charset="0"/>
              </a:rPr>
              <a:t>Handles </a:t>
            </a:r>
            <a:r>
              <a:rPr sz="1200" spc="-5" dirty="0">
                <a:latin typeface="Open Sans" panose="020B0606030504020204" pitchFamily="34" charset="0"/>
                <a:ea typeface="Open Sans" panose="020B0606030504020204" pitchFamily="34" charset="0"/>
                <a:cs typeface="Open Sans" panose="020B0606030504020204" pitchFamily="34" charset="0"/>
              </a:rPr>
              <a:t>millions </a:t>
            </a:r>
            <a:r>
              <a:rPr sz="1200" dirty="0">
                <a:latin typeface="Open Sans" panose="020B0606030504020204" pitchFamily="34" charset="0"/>
                <a:ea typeface="Open Sans" panose="020B0606030504020204" pitchFamily="34" charset="0"/>
                <a:cs typeface="Open Sans" panose="020B0606030504020204" pitchFamily="34" charset="0"/>
              </a:rPr>
              <a:t>of </a:t>
            </a:r>
            <a:r>
              <a:rPr sz="1200" spc="-5" dirty="0">
                <a:latin typeface="Open Sans" panose="020B0606030504020204" pitchFamily="34" charset="0"/>
                <a:ea typeface="Open Sans" panose="020B0606030504020204" pitchFamily="34" charset="0"/>
                <a:cs typeface="Open Sans" panose="020B0606030504020204" pitchFamily="34" charset="0"/>
              </a:rPr>
              <a:t>requests per </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second</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and</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maintains</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low</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latency</a:t>
            </a:r>
          </a:p>
          <a:p>
            <a:pPr>
              <a:lnSpc>
                <a:spcPct val="150000"/>
              </a:lnSpc>
              <a:spcBef>
                <a:spcPts val="40"/>
              </a:spcBef>
            </a:pPr>
            <a:endParaRPr sz="1100" dirty="0">
              <a:latin typeface="Open Sans" panose="020B0606030504020204" pitchFamily="34" charset="0"/>
              <a:ea typeface="Open Sans" panose="020B0606030504020204" pitchFamily="34" charset="0"/>
              <a:cs typeface="Open Sans" panose="020B0606030504020204" pitchFamily="34" charset="0"/>
            </a:endParaRPr>
          </a:p>
          <a:p>
            <a:pPr marL="63500" marR="135255">
              <a:lnSpc>
                <a:spcPct val="150000"/>
              </a:lnSpc>
            </a:pPr>
            <a:r>
              <a:rPr sz="1200" dirty="0">
                <a:latin typeface="Open Sans" panose="020B0606030504020204" pitchFamily="34" charset="0"/>
                <a:ea typeface="Open Sans" panose="020B0606030504020204" pitchFamily="34" charset="0"/>
                <a:cs typeface="Open Sans" panose="020B0606030504020204" pitchFamily="34" charset="0"/>
              </a:rPr>
              <a:t>Ideal</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for</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load</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balancing</a:t>
            </a:r>
            <a:r>
              <a:rPr sz="1200" spc="-5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TCP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traffic </a:t>
            </a:r>
            <a:r>
              <a:rPr sz="1200" spc="-5" dirty="0">
                <a:latin typeface="Open Sans" panose="020B0606030504020204" pitchFamily="34" charset="0"/>
                <a:ea typeface="Open Sans" panose="020B0606030504020204" pitchFamily="34" charset="0"/>
                <a:cs typeface="Open Sans" panose="020B0606030504020204" pitchFamily="34" charset="0"/>
              </a:rPr>
              <a:t>and supports elastic or </a:t>
            </a:r>
            <a:r>
              <a:rPr sz="1200" dirty="0">
                <a:latin typeface="Open Sans" panose="020B0606030504020204" pitchFamily="34" charset="0"/>
                <a:ea typeface="Open Sans" panose="020B0606030504020204" pitchFamily="34" charset="0"/>
                <a:cs typeface="Open Sans" panose="020B0606030504020204" pitchFamily="34" charset="0"/>
              </a:rPr>
              <a:t> static</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IP</a:t>
            </a:r>
          </a:p>
        </p:txBody>
      </p:sp>
      <p:sp>
        <p:nvSpPr>
          <p:cNvPr id="24" name="object 2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5" name="Group 24">
            <a:extLst>
              <a:ext uri="{FF2B5EF4-FFF2-40B4-BE49-F238E27FC236}">
                <a16:creationId xmlns:a16="http://schemas.microsoft.com/office/drawing/2014/main" id="{4C507E7F-0C3A-1491-078B-D2F993EEA959}"/>
              </a:ext>
            </a:extLst>
          </p:cNvPr>
          <p:cNvGrpSpPr/>
          <p:nvPr/>
        </p:nvGrpSpPr>
        <p:grpSpPr>
          <a:xfrm>
            <a:off x="24493" y="21490"/>
            <a:ext cx="9119507" cy="885825"/>
            <a:chOff x="24493" y="21490"/>
            <a:chExt cx="8960905" cy="885825"/>
          </a:xfrm>
        </p:grpSpPr>
        <p:pic>
          <p:nvPicPr>
            <p:cNvPr id="26" name="Picture 25">
              <a:extLst>
                <a:ext uri="{FF2B5EF4-FFF2-40B4-BE49-F238E27FC236}">
                  <a16:creationId xmlns:a16="http://schemas.microsoft.com/office/drawing/2014/main" id="{AB0D22C3-B21C-5DE9-BF7C-392B25D18E56}"/>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27" name="Picture 26">
              <a:extLst>
                <a:ext uri="{FF2B5EF4-FFF2-40B4-BE49-F238E27FC236}">
                  <a16:creationId xmlns:a16="http://schemas.microsoft.com/office/drawing/2014/main" id="{622D6BD1-3850-1275-A47F-DEA47C819C47}"/>
                </a:ext>
              </a:extLst>
            </p:cNvPr>
            <p:cNvPicPr>
              <a:picLocks noChangeAspect="1"/>
            </p:cNvPicPr>
            <p:nvPr/>
          </p:nvPicPr>
          <p:blipFill>
            <a:blip r:embed="rId3"/>
            <a:stretch>
              <a:fillRect/>
            </a:stretch>
          </p:blipFill>
          <p:spPr>
            <a:xfrm>
              <a:off x="24493" y="79088"/>
              <a:ext cx="1607344" cy="657225"/>
            </a:xfrm>
            <a:prstGeom prst="rect">
              <a:avLst/>
            </a:prstGeom>
          </p:spPr>
        </p:pic>
        <p:pic>
          <p:nvPicPr>
            <p:cNvPr id="28" name="Picture 27">
              <a:extLst>
                <a:ext uri="{FF2B5EF4-FFF2-40B4-BE49-F238E27FC236}">
                  <a16:creationId xmlns:a16="http://schemas.microsoft.com/office/drawing/2014/main" id="{8AE11322-3697-3C22-D79C-79E04193B131}"/>
                </a:ext>
              </a:extLst>
            </p:cNvPr>
            <p:cNvPicPr>
              <a:picLocks noChangeAspect="1"/>
            </p:cNvPicPr>
            <p:nvPr/>
          </p:nvPicPr>
          <p:blipFill>
            <a:blip r:embed="rId2"/>
            <a:stretch>
              <a:fillRect/>
            </a:stretch>
          </p:blipFill>
          <p:spPr>
            <a:xfrm>
              <a:off x="134906" y="718248"/>
              <a:ext cx="7353561" cy="185458"/>
            </a:xfrm>
            <a:prstGeom prst="rect">
              <a:avLst/>
            </a:prstGeom>
          </p:spPr>
        </p:pic>
      </p:grpSp>
      <p:sp>
        <p:nvSpPr>
          <p:cNvPr id="29" name="Google Shape;259;gff3a7120db_0_4">
            <a:extLst>
              <a:ext uri="{FF2B5EF4-FFF2-40B4-BE49-F238E27FC236}">
                <a16:creationId xmlns:a16="http://schemas.microsoft.com/office/drawing/2014/main" id="{8A82338B-9896-2DBE-B82A-C88940E6F7C7}"/>
              </a:ext>
            </a:extLst>
          </p:cNvPr>
          <p:cNvSpPr txBox="1"/>
          <p:nvPr/>
        </p:nvSpPr>
        <p:spPr>
          <a:xfrm>
            <a:off x="4161593" y="179534"/>
            <a:ext cx="5010290" cy="5816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3200" spc="-5" dirty="0">
                <a:latin typeface="Open Sans" panose="020B0606030504020204" pitchFamily="34" charset="0"/>
                <a:ea typeface="Open Sans" panose="020B0606030504020204" pitchFamily="34" charset="0"/>
                <a:cs typeface="Open Sans" panose="020B0606030504020204" pitchFamily="34" charset="0"/>
              </a:rPr>
              <a:t>Network Load Balancer</a:t>
            </a:r>
            <a:endParaRPr sz="3200" dirty="0">
              <a:latin typeface="Open Sans" panose="020B0606030504020204" pitchFamily="34" charset="0"/>
              <a:ea typeface="Open Sans" panose="020B0606030504020204" pitchFamily="34" charset="0"/>
              <a:cs typeface="Open Sans" panose="020B0606030504020204" pitchFamily="34" charset="0"/>
              <a:sym typeface="Arial"/>
            </a:endParaRPr>
          </a:p>
        </p:txBody>
      </p:sp>
      <p:grpSp>
        <p:nvGrpSpPr>
          <p:cNvPr id="50" name="Group 49">
            <a:extLst>
              <a:ext uri="{FF2B5EF4-FFF2-40B4-BE49-F238E27FC236}">
                <a16:creationId xmlns:a16="http://schemas.microsoft.com/office/drawing/2014/main" id="{18892445-F059-E8E1-ABAE-753C15A7F47C}"/>
              </a:ext>
            </a:extLst>
          </p:cNvPr>
          <p:cNvGrpSpPr/>
          <p:nvPr/>
        </p:nvGrpSpPr>
        <p:grpSpPr>
          <a:xfrm>
            <a:off x="3729558" y="1305059"/>
            <a:ext cx="5105451" cy="2562092"/>
            <a:chOff x="3377184" y="1305058"/>
            <a:chExt cx="5457825" cy="2704839"/>
          </a:xfrm>
        </p:grpSpPr>
        <p:grpSp>
          <p:nvGrpSpPr>
            <p:cNvPr id="8" name="object 8"/>
            <p:cNvGrpSpPr/>
            <p:nvPr/>
          </p:nvGrpSpPr>
          <p:grpSpPr>
            <a:xfrm>
              <a:off x="3377184" y="1839467"/>
              <a:ext cx="5457825" cy="2170430"/>
              <a:chOff x="3377184" y="1839467"/>
              <a:chExt cx="5457825" cy="2170430"/>
            </a:xfrm>
          </p:grpSpPr>
          <p:sp>
            <p:nvSpPr>
              <p:cNvPr id="9" name="object 9"/>
              <p:cNvSpPr/>
              <p:nvPr/>
            </p:nvSpPr>
            <p:spPr>
              <a:xfrm>
                <a:off x="3736086" y="2216657"/>
                <a:ext cx="5088890" cy="1478280"/>
              </a:xfrm>
              <a:custGeom>
                <a:avLst/>
                <a:gdLst/>
                <a:ahLst/>
                <a:cxnLst/>
                <a:rect l="l" t="t" r="r" b="b"/>
                <a:pathLst>
                  <a:path w="5088890" h="1478279">
                    <a:moveTo>
                      <a:pt x="0" y="1478280"/>
                    </a:moveTo>
                    <a:lnTo>
                      <a:pt x="5088636" y="1478280"/>
                    </a:lnTo>
                    <a:lnTo>
                      <a:pt x="5088636" y="0"/>
                    </a:lnTo>
                    <a:lnTo>
                      <a:pt x="0" y="0"/>
                    </a:lnTo>
                    <a:lnTo>
                      <a:pt x="0" y="1478280"/>
                    </a:lnTo>
                    <a:close/>
                  </a:path>
                </a:pathLst>
              </a:custGeom>
              <a:ln w="19812">
                <a:solidFill>
                  <a:schemeClr val="tx1"/>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3377184" y="1930907"/>
                <a:ext cx="752856" cy="516636"/>
              </a:xfrm>
              <a:prstGeom prst="rect">
                <a:avLst/>
              </a:prstGeom>
              <a:ln>
                <a:solidFill>
                  <a:schemeClr val="bg1"/>
                </a:solidFill>
              </a:ln>
            </p:spPr>
          </p:pic>
          <p:sp>
            <p:nvSpPr>
              <p:cNvPr id="11" name="object 11"/>
              <p:cNvSpPr/>
              <p:nvPr/>
            </p:nvSpPr>
            <p:spPr>
              <a:xfrm>
                <a:off x="4415028" y="2378963"/>
                <a:ext cx="3754120" cy="1176655"/>
              </a:xfrm>
              <a:custGeom>
                <a:avLst/>
                <a:gdLst/>
                <a:ahLst/>
                <a:cxnLst/>
                <a:rect l="l" t="t" r="r" b="b"/>
                <a:pathLst>
                  <a:path w="3754120" h="1176654">
                    <a:moveTo>
                      <a:pt x="2735579" y="1176528"/>
                    </a:moveTo>
                    <a:lnTo>
                      <a:pt x="3753611" y="1176528"/>
                    </a:lnTo>
                    <a:lnTo>
                      <a:pt x="3753611" y="0"/>
                    </a:lnTo>
                    <a:lnTo>
                      <a:pt x="2735579" y="0"/>
                    </a:lnTo>
                    <a:lnTo>
                      <a:pt x="2735579" y="1176528"/>
                    </a:lnTo>
                    <a:close/>
                  </a:path>
                  <a:path w="3754120" h="1176654">
                    <a:moveTo>
                      <a:pt x="0" y="1176528"/>
                    </a:moveTo>
                    <a:lnTo>
                      <a:pt x="1018031" y="1176528"/>
                    </a:lnTo>
                    <a:lnTo>
                      <a:pt x="1018031" y="0"/>
                    </a:lnTo>
                    <a:lnTo>
                      <a:pt x="0" y="0"/>
                    </a:lnTo>
                    <a:lnTo>
                      <a:pt x="0" y="1176528"/>
                    </a:lnTo>
                    <a:close/>
                  </a:path>
                </a:pathLst>
              </a:custGeom>
              <a:ln w="15240">
                <a:solidFill>
                  <a:schemeClr val="tx1"/>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4590298" y="2612155"/>
                <a:ext cx="646154" cy="710145"/>
              </a:xfrm>
              <a:prstGeom prst="rect">
                <a:avLst/>
              </a:prstGeom>
              <a:solidFill>
                <a:schemeClr val="bg1"/>
              </a:solidFill>
              <a:ln>
                <a:solidFill>
                  <a:schemeClr val="bg1"/>
                </a:solidFill>
              </a:ln>
            </p:spPr>
          </p:pic>
          <p:pic>
            <p:nvPicPr>
              <p:cNvPr id="13" name="object 13"/>
              <p:cNvPicPr/>
              <p:nvPr/>
            </p:nvPicPr>
            <p:blipFill>
              <a:blip r:embed="rId5" cstate="print"/>
              <a:stretch>
                <a:fillRect/>
              </a:stretch>
            </p:blipFill>
            <p:spPr>
              <a:xfrm>
                <a:off x="7336546" y="2612155"/>
                <a:ext cx="646154" cy="710145"/>
              </a:xfrm>
              <a:prstGeom prst="rect">
                <a:avLst/>
              </a:prstGeom>
              <a:solidFill>
                <a:schemeClr val="bg1"/>
              </a:solidFill>
              <a:ln>
                <a:solidFill>
                  <a:schemeClr val="bg1"/>
                </a:solidFill>
              </a:ln>
            </p:spPr>
          </p:pic>
          <p:pic>
            <p:nvPicPr>
              <p:cNvPr id="14" name="object 14"/>
              <p:cNvPicPr/>
              <p:nvPr/>
            </p:nvPicPr>
            <p:blipFill>
              <a:blip r:embed="rId6" cstate="print"/>
              <a:stretch>
                <a:fillRect/>
              </a:stretch>
            </p:blipFill>
            <p:spPr>
              <a:xfrm>
                <a:off x="5879592" y="1839467"/>
                <a:ext cx="711708" cy="777240"/>
              </a:xfrm>
              <a:prstGeom prst="rect">
                <a:avLst/>
              </a:prstGeom>
              <a:ln>
                <a:solidFill>
                  <a:schemeClr val="bg1"/>
                </a:solidFill>
              </a:ln>
            </p:spPr>
          </p:pic>
          <p:sp>
            <p:nvSpPr>
              <p:cNvPr id="15" name="object 15"/>
              <p:cNvSpPr/>
              <p:nvPr/>
            </p:nvSpPr>
            <p:spPr>
              <a:xfrm>
                <a:off x="4173474" y="1940813"/>
                <a:ext cx="4227830" cy="2054860"/>
              </a:xfrm>
              <a:custGeom>
                <a:avLst/>
                <a:gdLst/>
                <a:ahLst/>
                <a:cxnLst/>
                <a:rect l="l" t="t" r="r" b="b"/>
                <a:pathLst>
                  <a:path w="4227830" h="2054860">
                    <a:moveTo>
                      <a:pt x="0" y="246634"/>
                    </a:moveTo>
                    <a:lnTo>
                      <a:pt x="5008" y="196911"/>
                    </a:lnTo>
                    <a:lnTo>
                      <a:pt x="19373" y="150608"/>
                    </a:lnTo>
                    <a:lnTo>
                      <a:pt x="42105" y="108712"/>
                    </a:lnTo>
                    <a:lnTo>
                      <a:pt x="72215" y="72215"/>
                    </a:lnTo>
                    <a:lnTo>
                      <a:pt x="108712" y="42105"/>
                    </a:lnTo>
                    <a:lnTo>
                      <a:pt x="150608" y="19373"/>
                    </a:lnTo>
                    <a:lnTo>
                      <a:pt x="196911" y="5008"/>
                    </a:lnTo>
                    <a:lnTo>
                      <a:pt x="246634" y="0"/>
                    </a:lnTo>
                    <a:lnTo>
                      <a:pt x="1233170" y="0"/>
                    </a:lnTo>
                    <a:lnTo>
                      <a:pt x="1282892" y="5008"/>
                    </a:lnTo>
                    <a:lnTo>
                      <a:pt x="1329195" y="19373"/>
                    </a:lnTo>
                    <a:lnTo>
                      <a:pt x="1371091" y="42105"/>
                    </a:lnTo>
                    <a:lnTo>
                      <a:pt x="1407588" y="72215"/>
                    </a:lnTo>
                    <a:lnTo>
                      <a:pt x="1437698" y="108712"/>
                    </a:lnTo>
                    <a:lnTo>
                      <a:pt x="1460430" y="150608"/>
                    </a:lnTo>
                    <a:lnTo>
                      <a:pt x="1474795" y="196911"/>
                    </a:lnTo>
                    <a:lnTo>
                      <a:pt x="1479803" y="246634"/>
                    </a:lnTo>
                    <a:lnTo>
                      <a:pt x="1479803" y="1807718"/>
                    </a:lnTo>
                    <a:lnTo>
                      <a:pt x="1474795" y="1857422"/>
                    </a:lnTo>
                    <a:lnTo>
                      <a:pt x="1460430" y="1903717"/>
                    </a:lnTo>
                    <a:lnTo>
                      <a:pt x="1437698" y="1945611"/>
                    </a:lnTo>
                    <a:lnTo>
                      <a:pt x="1407588" y="1982112"/>
                    </a:lnTo>
                    <a:lnTo>
                      <a:pt x="1371091" y="2012229"/>
                    </a:lnTo>
                    <a:lnTo>
                      <a:pt x="1329195" y="2034969"/>
                    </a:lnTo>
                    <a:lnTo>
                      <a:pt x="1282892" y="2049341"/>
                    </a:lnTo>
                    <a:lnTo>
                      <a:pt x="1233170" y="2054352"/>
                    </a:lnTo>
                    <a:lnTo>
                      <a:pt x="246634" y="2054352"/>
                    </a:lnTo>
                    <a:lnTo>
                      <a:pt x="196911" y="2049341"/>
                    </a:lnTo>
                    <a:lnTo>
                      <a:pt x="150608" y="2034969"/>
                    </a:lnTo>
                    <a:lnTo>
                      <a:pt x="108712" y="2012229"/>
                    </a:lnTo>
                    <a:lnTo>
                      <a:pt x="72215" y="1982112"/>
                    </a:lnTo>
                    <a:lnTo>
                      <a:pt x="42105" y="1945611"/>
                    </a:lnTo>
                    <a:lnTo>
                      <a:pt x="19373" y="1903717"/>
                    </a:lnTo>
                    <a:lnTo>
                      <a:pt x="5008" y="1857422"/>
                    </a:lnTo>
                    <a:lnTo>
                      <a:pt x="0" y="1807718"/>
                    </a:lnTo>
                    <a:lnTo>
                      <a:pt x="0" y="246634"/>
                    </a:lnTo>
                    <a:close/>
                  </a:path>
                  <a:path w="4227830" h="2054860">
                    <a:moveTo>
                      <a:pt x="2747772" y="246634"/>
                    </a:moveTo>
                    <a:lnTo>
                      <a:pt x="2752780" y="196911"/>
                    </a:lnTo>
                    <a:lnTo>
                      <a:pt x="2767145" y="150608"/>
                    </a:lnTo>
                    <a:lnTo>
                      <a:pt x="2789877" y="108712"/>
                    </a:lnTo>
                    <a:lnTo>
                      <a:pt x="2819987" y="72215"/>
                    </a:lnTo>
                    <a:lnTo>
                      <a:pt x="2856484" y="42105"/>
                    </a:lnTo>
                    <a:lnTo>
                      <a:pt x="2898380" y="19373"/>
                    </a:lnTo>
                    <a:lnTo>
                      <a:pt x="2944683" y="5008"/>
                    </a:lnTo>
                    <a:lnTo>
                      <a:pt x="2994405" y="0"/>
                    </a:lnTo>
                    <a:lnTo>
                      <a:pt x="3980942" y="0"/>
                    </a:lnTo>
                    <a:lnTo>
                      <a:pt x="4030664" y="5008"/>
                    </a:lnTo>
                    <a:lnTo>
                      <a:pt x="4076967" y="19373"/>
                    </a:lnTo>
                    <a:lnTo>
                      <a:pt x="4118863" y="42105"/>
                    </a:lnTo>
                    <a:lnTo>
                      <a:pt x="4155360" y="72215"/>
                    </a:lnTo>
                    <a:lnTo>
                      <a:pt x="4185470" y="108712"/>
                    </a:lnTo>
                    <a:lnTo>
                      <a:pt x="4208202" y="150608"/>
                    </a:lnTo>
                    <a:lnTo>
                      <a:pt x="4222567" y="196911"/>
                    </a:lnTo>
                    <a:lnTo>
                      <a:pt x="4227576" y="246634"/>
                    </a:lnTo>
                    <a:lnTo>
                      <a:pt x="4227576" y="1807718"/>
                    </a:lnTo>
                    <a:lnTo>
                      <a:pt x="4222567" y="1857422"/>
                    </a:lnTo>
                    <a:lnTo>
                      <a:pt x="4208202" y="1903717"/>
                    </a:lnTo>
                    <a:lnTo>
                      <a:pt x="4185470" y="1945611"/>
                    </a:lnTo>
                    <a:lnTo>
                      <a:pt x="4155360" y="1982112"/>
                    </a:lnTo>
                    <a:lnTo>
                      <a:pt x="4118863" y="2012229"/>
                    </a:lnTo>
                    <a:lnTo>
                      <a:pt x="4076967" y="2034969"/>
                    </a:lnTo>
                    <a:lnTo>
                      <a:pt x="4030664" y="2049341"/>
                    </a:lnTo>
                    <a:lnTo>
                      <a:pt x="3980942" y="2054352"/>
                    </a:lnTo>
                    <a:lnTo>
                      <a:pt x="2994405" y="2054352"/>
                    </a:lnTo>
                    <a:lnTo>
                      <a:pt x="2944683" y="2049341"/>
                    </a:lnTo>
                    <a:lnTo>
                      <a:pt x="2898380" y="2034969"/>
                    </a:lnTo>
                    <a:lnTo>
                      <a:pt x="2856484" y="2012229"/>
                    </a:lnTo>
                    <a:lnTo>
                      <a:pt x="2819987" y="1982112"/>
                    </a:lnTo>
                    <a:lnTo>
                      <a:pt x="2789877" y="1945611"/>
                    </a:lnTo>
                    <a:lnTo>
                      <a:pt x="2767145" y="1903717"/>
                    </a:lnTo>
                    <a:lnTo>
                      <a:pt x="2752780" y="1857422"/>
                    </a:lnTo>
                    <a:lnTo>
                      <a:pt x="2747772" y="1807718"/>
                    </a:lnTo>
                    <a:lnTo>
                      <a:pt x="2747772" y="246634"/>
                    </a:lnTo>
                    <a:close/>
                  </a:path>
                </a:pathLst>
              </a:custGeom>
              <a:ln w="28956">
                <a:solidFill>
                  <a:schemeClr val="tx1"/>
                </a:solidFill>
                <a:prstDash val="dash"/>
              </a:ln>
            </p:spPr>
            <p:txBody>
              <a:bodyPr wrap="square" lIns="0" tIns="0" rIns="0" bIns="0" rtlCol="0"/>
              <a:lstStyle/>
              <a:p>
                <a:endParaRPr/>
              </a:p>
            </p:txBody>
          </p:sp>
        </p:grpSp>
        <p:cxnSp>
          <p:nvCxnSpPr>
            <p:cNvPr id="33" name="Straight Arrow Connector 32">
              <a:extLst>
                <a:ext uri="{FF2B5EF4-FFF2-40B4-BE49-F238E27FC236}">
                  <a16:creationId xmlns:a16="http://schemas.microsoft.com/office/drawing/2014/main" id="{162931C4-625E-6399-BC57-0AF1C76F7D6E}"/>
                </a:ext>
              </a:extLst>
            </p:cNvPr>
            <p:cNvCxnSpPr>
              <a:cxnSpLocks/>
            </p:cNvCxnSpPr>
            <p:nvPr/>
          </p:nvCxnSpPr>
          <p:spPr>
            <a:xfrm>
              <a:off x="6248400" y="1305058"/>
              <a:ext cx="0" cy="537997"/>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43933A4A-5F86-D7B1-7266-003D757B4065}"/>
                </a:ext>
              </a:extLst>
            </p:cNvPr>
            <p:cNvGrpSpPr/>
            <p:nvPr/>
          </p:nvGrpSpPr>
          <p:grpSpPr>
            <a:xfrm>
              <a:off x="4953000" y="2228087"/>
              <a:ext cx="926592" cy="739141"/>
              <a:chOff x="4953000" y="2228087"/>
              <a:chExt cx="926592" cy="739141"/>
            </a:xfrm>
          </p:grpSpPr>
          <p:cxnSp>
            <p:nvCxnSpPr>
              <p:cNvPr id="34" name="Straight Arrow Connector 33">
                <a:extLst>
                  <a:ext uri="{FF2B5EF4-FFF2-40B4-BE49-F238E27FC236}">
                    <a16:creationId xmlns:a16="http://schemas.microsoft.com/office/drawing/2014/main" id="{51C8D5FA-73EE-51A7-3FBD-493C93041830}"/>
                  </a:ext>
                </a:extLst>
              </p:cNvPr>
              <p:cNvCxnSpPr>
                <a:cxnSpLocks/>
                <a:stCxn id="14" idx="1"/>
              </p:cNvCxnSpPr>
              <p:nvPr/>
            </p:nvCxnSpPr>
            <p:spPr>
              <a:xfrm flipH="1">
                <a:off x="4953000" y="2228087"/>
                <a:ext cx="926592" cy="419874"/>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E9CE548C-3444-E17B-56E9-C08C9387C049}"/>
                  </a:ext>
                </a:extLst>
              </p:cNvPr>
              <p:cNvGrpSpPr/>
              <p:nvPr/>
            </p:nvGrpSpPr>
            <p:grpSpPr>
              <a:xfrm>
                <a:off x="5105400" y="2228087"/>
                <a:ext cx="774192" cy="739141"/>
                <a:chOff x="5105400" y="2228087"/>
                <a:chExt cx="774192" cy="739141"/>
              </a:xfrm>
            </p:grpSpPr>
            <p:cxnSp>
              <p:nvCxnSpPr>
                <p:cNvPr id="36" name="Straight Arrow Connector 35">
                  <a:extLst>
                    <a:ext uri="{FF2B5EF4-FFF2-40B4-BE49-F238E27FC236}">
                      <a16:creationId xmlns:a16="http://schemas.microsoft.com/office/drawing/2014/main" id="{6E5FDF90-FD6C-1C15-E01F-EA321BF70D76}"/>
                    </a:ext>
                  </a:extLst>
                </p:cNvPr>
                <p:cNvCxnSpPr>
                  <a:cxnSpLocks/>
                  <a:stCxn id="14" idx="1"/>
                </p:cNvCxnSpPr>
                <p:nvPr/>
              </p:nvCxnSpPr>
              <p:spPr>
                <a:xfrm flipH="1">
                  <a:off x="5105400" y="2228087"/>
                  <a:ext cx="774192" cy="572274"/>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91DC85F-2A7F-E8A9-A519-374558CC9193}"/>
                    </a:ext>
                  </a:extLst>
                </p:cNvPr>
                <p:cNvCxnSpPr>
                  <a:cxnSpLocks/>
                  <a:stCxn id="14" idx="1"/>
                  <a:endCxn id="12" idx="3"/>
                </p:cNvCxnSpPr>
                <p:nvPr/>
              </p:nvCxnSpPr>
              <p:spPr>
                <a:xfrm flipH="1">
                  <a:off x="5236452" y="2228087"/>
                  <a:ext cx="643140" cy="739141"/>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grpSp>
        <p:grpSp>
          <p:nvGrpSpPr>
            <p:cNvPr id="43" name="Group 42">
              <a:extLst>
                <a:ext uri="{FF2B5EF4-FFF2-40B4-BE49-F238E27FC236}">
                  <a16:creationId xmlns:a16="http://schemas.microsoft.com/office/drawing/2014/main" id="{E1E87D30-57F9-0195-04FD-1A8CCC1A59E9}"/>
                </a:ext>
              </a:extLst>
            </p:cNvPr>
            <p:cNvGrpSpPr/>
            <p:nvPr/>
          </p:nvGrpSpPr>
          <p:grpSpPr>
            <a:xfrm flipH="1">
              <a:off x="6627704" y="2202179"/>
              <a:ext cx="890188" cy="902971"/>
              <a:chOff x="4761600" y="2228087"/>
              <a:chExt cx="1117992" cy="858709"/>
            </a:xfrm>
          </p:grpSpPr>
          <p:cxnSp>
            <p:nvCxnSpPr>
              <p:cNvPr id="44" name="Straight Arrow Connector 43">
                <a:extLst>
                  <a:ext uri="{FF2B5EF4-FFF2-40B4-BE49-F238E27FC236}">
                    <a16:creationId xmlns:a16="http://schemas.microsoft.com/office/drawing/2014/main" id="{8FEE3720-FDB8-4869-CE1B-3E6BE8DE07E3}"/>
                  </a:ext>
                </a:extLst>
              </p:cNvPr>
              <p:cNvCxnSpPr>
                <a:cxnSpLocks/>
              </p:cNvCxnSpPr>
              <p:nvPr/>
            </p:nvCxnSpPr>
            <p:spPr>
              <a:xfrm flipH="1">
                <a:off x="4953000" y="2228087"/>
                <a:ext cx="926592" cy="419874"/>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4A121FB3-3931-8A84-3161-5CE30E0402D1}"/>
                  </a:ext>
                </a:extLst>
              </p:cNvPr>
              <p:cNvGrpSpPr/>
              <p:nvPr/>
            </p:nvGrpSpPr>
            <p:grpSpPr>
              <a:xfrm>
                <a:off x="4761600" y="2228087"/>
                <a:ext cx="1117992" cy="858709"/>
                <a:chOff x="4761600" y="2228087"/>
                <a:chExt cx="1117992" cy="858709"/>
              </a:xfrm>
            </p:grpSpPr>
            <p:cxnSp>
              <p:nvCxnSpPr>
                <p:cNvPr id="46" name="Straight Arrow Connector 45">
                  <a:extLst>
                    <a:ext uri="{FF2B5EF4-FFF2-40B4-BE49-F238E27FC236}">
                      <a16:creationId xmlns:a16="http://schemas.microsoft.com/office/drawing/2014/main" id="{77677040-D148-C7EA-A6B6-F0792D6C66E5}"/>
                    </a:ext>
                  </a:extLst>
                </p:cNvPr>
                <p:cNvCxnSpPr>
                  <a:cxnSpLocks/>
                </p:cNvCxnSpPr>
                <p:nvPr/>
              </p:nvCxnSpPr>
              <p:spPr>
                <a:xfrm flipH="1">
                  <a:off x="4898451" y="2228087"/>
                  <a:ext cx="981141" cy="568860"/>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04F07DE-B75C-B455-DEC5-D3B82EFF85A9}"/>
                    </a:ext>
                  </a:extLst>
                </p:cNvPr>
                <p:cNvCxnSpPr>
                  <a:cxnSpLocks/>
                </p:cNvCxnSpPr>
                <p:nvPr/>
              </p:nvCxnSpPr>
              <p:spPr>
                <a:xfrm flipH="1">
                  <a:off x="4761600" y="2228087"/>
                  <a:ext cx="1117992" cy="858709"/>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grpSp>
      </p:grpSp>
      <p:sp>
        <p:nvSpPr>
          <p:cNvPr id="51" name="object 23">
            <a:extLst>
              <a:ext uri="{FF2B5EF4-FFF2-40B4-BE49-F238E27FC236}">
                <a16:creationId xmlns:a16="http://schemas.microsoft.com/office/drawing/2014/main" id="{57AEC733-ADD0-6A36-A804-CFB39F9BE7D2}"/>
              </a:ext>
            </a:extLst>
          </p:cNvPr>
          <p:cNvSpPr txBox="1"/>
          <p:nvPr/>
        </p:nvSpPr>
        <p:spPr>
          <a:xfrm>
            <a:off x="4459223" y="4112343"/>
            <a:ext cx="1268103" cy="402674"/>
          </a:xfrm>
          <a:prstGeom prst="rect">
            <a:avLst/>
          </a:prstGeom>
          <a:ln>
            <a:solidFill>
              <a:schemeClr val="bg1"/>
            </a:solidFill>
          </a:ln>
        </p:spPr>
        <p:txBody>
          <a:bodyPr vert="horz" wrap="square" lIns="0" tIns="0" rIns="0" bIns="0" rtlCol="0">
            <a:spAutoFit/>
          </a:bodyPr>
          <a:lstStyle/>
          <a:p>
            <a:pPr algn="ctr">
              <a:lnSpc>
                <a:spcPts val="1655"/>
              </a:lnSpc>
            </a:pPr>
            <a:r>
              <a:rPr sz="1200" spc="-10" dirty="0">
                <a:latin typeface="Open Sans" panose="020B0606030504020204" pitchFamily="34" charset="0"/>
                <a:ea typeface="Open Sans" panose="020B0606030504020204" pitchFamily="34" charset="0"/>
                <a:cs typeface="Open Sans" panose="020B0606030504020204" pitchFamily="34" charset="0"/>
              </a:rPr>
              <a:t>Availability</a:t>
            </a:r>
            <a:endParaRPr sz="1200" dirty="0">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pPr>
            <a:r>
              <a:rPr sz="1200" dirty="0">
                <a:latin typeface="Open Sans" panose="020B0606030504020204" pitchFamily="34" charset="0"/>
                <a:ea typeface="Open Sans" panose="020B0606030504020204" pitchFamily="34" charset="0"/>
                <a:cs typeface="Open Sans" panose="020B0606030504020204" pitchFamily="34" charset="0"/>
              </a:rPr>
              <a:t>Z</a:t>
            </a:r>
            <a:r>
              <a:rPr sz="1200" spc="-10" dirty="0">
                <a:latin typeface="Open Sans" panose="020B0606030504020204" pitchFamily="34" charset="0"/>
                <a:ea typeface="Open Sans" panose="020B0606030504020204" pitchFamily="34" charset="0"/>
                <a:cs typeface="Open Sans" panose="020B0606030504020204" pitchFamily="34" charset="0"/>
              </a:rPr>
              <a:t>o</a:t>
            </a:r>
            <a:r>
              <a:rPr sz="1200" dirty="0">
                <a:latin typeface="Open Sans" panose="020B0606030504020204" pitchFamily="34" charset="0"/>
                <a:ea typeface="Open Sans" panose="020B0606030504020204" pitchFamily="34" charset="0"/>
                <a:cs typeface="Open Sans" panose="020B0606030504020204" pitchFamily="34" charset="0"/>
              </a:rPr>
              <a:t>ne</a:t>
            </a:r>
            <a:r>
              <a:rPr sz="1200" spc="-7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p>
        </p:txBody>
      </p:sp>
      <p:sp>
        <p:nvSpPr>
          <p:cNvPr id="52" name="object 24">
            <a:extLst>
              <a:ext uri="{FF2B5EF4-FFF2-40B4-BE49-F238E27FC236}">
                <a16:creationId xmlns:a16="http://schemas.microsoft.com/office/drawing/2014/main" id="{597CCAE6-B678-14FE-4018-33DBA5EE334C}"/>
              </a:ext>
            </a:extLst>
          </p:cNvPr>
          <p:cNvSpPr txBox="1"/>
          <p:nvPr/>
        </p:nvSpPr>
        <p:spPr>
          <a:xfrm>
            <a:off x="7303359" y="4096343"/>
            <a:ext cx="1268103" cy="402674"/>
          </a:xfrm>
          <a:prstGeom prst="rect">
            <a:avLst/>
          </a:prstGeom>
          <a:ln>
            <a:solidFill>
              <a:schemeClr val="bg1"/>
            </a:solidFill>
          </a:ln>
        </p:spPr>
        <p:txBody>
          <a:bodyPr vert="horz" wrap="square" lIns="0" tIns="0" rIns="0" bIns="0" rtlCol="0">
            <a:spAutoFit/>
          </a:bodyPr>
          <a:lstStyle/>
          <a:p>
            <a:pPr algn="ctr">
              <a:lnSpc>
                <a:spcPts val="1655"/>
              </a:lnSpc>
            </a:pPr>
            <a:r>
              <a:rPr sz="1200" spc="-10" dirty="0">
                <a:latin typeface="Open Sans" panose="020B0606030504020204" pitchFamily="34" charset="0"/>
                <a:ea typeface="Open Sans" panose="020B0606030504020204" pitchFamily="34" charset="0"/>
                <a:cs typeface="Open Sans" panose="020B0606030504020204" pitchFamily="34" charset="0"/>
              </a:rPr>
              <a:t>Availability</a:t>
            </a:r>
            <a:endParaRPr sz="1200" dirty="0">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pPr>
            <a:r>
              <a:rPr sz="1200" dirty="0">
                <a:latin typeface="Open Sans" panose="020B0606030504020204" pitchFamily="34" charset="0"/>
                <a:ea typeface="Open Sans" panose="020B0606030504020204" pitchFamily="34" charset="0"/>
                <a:cs typeface="Open Sans" panose="020B0606030504020204" pitchFamily="34" charset="0"/>
              </a:rPr>
              <a:t>Zone</a:t>
            </a:r>
            <a:r>
              <a:rPr sz="1200" spc="-6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5a522febf2_1_682"/>
          <p:cNvSpPr txBox="1"/>
          <p:nvPr/>
        </p:nvSpPr>
        <p:spPr>
          <a:xfrm>
            <a:off x="-228600" y="1572003"/>
            <a:ext cx="8765100" cy="1260323"/>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endParaRPr sz="4050" dirty="0">
              <a:latin typeface="Open Sans"/>
              <a:ea typeface="Open Sans"/>
              <a:cs typeface="Open Sans"/>
              <a:sym typeface="Open Sans"/>
            </a:endParaRPr>
          </a:p>
          <a:p>
            <a:pPr>
              <a:lnSpc>
                <a:spcPct val="90000"/>
              </a:lnSpc>
              <a:buClr>
                <a:srgbClr val="000000"/>
              </a:buClr>
              <a:buSzPts val="5400"/>
            </a:pPr>
            <a:r>
              <a:rPr lang="en-US" sz="4050" dirty="0">
                <a:latin typeface="Open Sans"/>
                <a:ea typeface="Open Sans"/>
                <a:cs typeface="Open Sans"/>
                <a:sym typeface="Open Sans"/>
              </a:rPr>
              <a:t>               Gateway Load Balancing </a:t>
            </a:r>
            <a:endParaRPr sz="1050" dirty="0">
              <a:latin typeface="Arial"/>
              <a:ea typeface="Arial"/>
              <a:cs typeface="Arial"/>
              <a:sym typeface="Arial"/>
            </a:endParaRPr>
          </a:p>
        </p:txBody>
      </p:sp>
      <p:grpSp>
        <p:nvGrpSpPr>
          <p:cNvPr id="2" name="Group 1">
            <a:extLst>
              <a:ext uri="{FF2B5EF4-FFF2-40B4-BE49-F238E27FC236}">
                <a16:creationId xmlns:a16="http://schemas.microsoft.com/office/drawing/2014/main" id="{722B0786-C143-4CA4-4391-4788E9AE3BEC}"/>
              </a:ext>
            </a:extLst>
          </p:cNvPr>
          <p:cNvGrpSpPr/>
          <p:nvPr/>
        </p:nvGrpSpPr>
        <p:grpSpPr>
          <a:xfrm>
            <a:off x="24493" y="21490"/>
            <a:ext cx="9119507" cy="1582582"/>
            <a:chOff x="24493" y="21490"/>
            <a:chExt cx="8960905" cy="1582582"/>
          </a:xfrm>
        </p:grpSpPr>
        <p:pic>
          <p:nvPicPr>
            <p:cNvPr id="3" name="Picture 2">
              <a:extLst>
                <a:ext uri="{FF2B5EF4-FFF2-40B4-BE49-F238E27FC236}">
                  <a16:creationId xmlns:a16="http://schemas.microsoft.com/office/drawing/2014/main" id="{A5E0DF17-FB08-49B1-3A80-73EEE098AEBB}"/>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8A78DD28-DC89-645A-4254-7A205331ED33}"/>
                </a:ext>
              </a:extLst>
            </p:cNvPr>
            <p:cNvPicPr>
              <a:picLocks noChangeAspect="1"/>
            </p:cNvPicPr>
            <p:nvPr/>
          </p:nvPicPr>
          <p:blipFill>
            <a:blip r:embed="rId4"/>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3E8FCB94-73B5-A466-2481-E6A2A379D423}"/>
                </a:ext>
              </a:extLst>
            </p:cNvPr>
            <p:cNvPicPr>
              <a:picLocks noChangeAspect="1"/>
            </p:cNvPicPr>
            <p:nvPr/>
          </p:nvPicPr>
          <p:blipFill>
            <a:blip r:embed="rId3"/>
            <a:stretch>
              <a:fillRect/>
            </a:stretch>
          </p:blipFill>
          <p:spPr>
            <a:xfrm>
              <a:off x="134906" y="718247"/>
              <a:ext cx="7353561" cy="885825"/>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15a522febf2_1_351"/>
          <p:cNvSpPr txBox="1"/>
          <p:nvPr/>
        </p:nvSpPr>
        <p:spPr>
          <a:xfrm>
            <a:off x="359313" y="170471"/>
            <a:ext cx="6492600"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a:solidFill>
                  <a:srgbClr val="604878"/>
                </a:solidFill>
                <a:latin typeface="Montserrat"/>
                <a:ea typeface="Montserrat"/>
                <a:cs typeface="Montserrat"/>
                <a:sym typeface="Montserrat"/>
              </a:rPr>
              <a:t> Gateway Load Balancing </a:t>
            </a:r>
            <a:endParaRPr sz="2400" b="1">
              <a:solidFill>
                <a:srgbClr val="604878"/>
              </a:solidFill>
              <a:latin typeface="Montserrat"/>
              <a:ea typeface="Montserrat"/>
              <a:cs typeface="Montserrat"/>
              <a:sym typeface="Montserrat"/>
            </a:endParaRPr>
          </a:p>
        </p:txBody>
      </p:sp>
      <p:sp>
        <p:nvSpPr>
          <p:cNvPr id="283" name="Google Shape;283;g15a522febf2_1_351"/>
          <p:cNvSpPr/>
          <p:nvPr/>
        </p:nvSpPr>
        <p:spPr>
          <a:xfrm rot="8100000">
            <a:off x="4544689" y="1107900"/>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284" name="Google Shape;284;g15a522febf2_1_351"/>
          <p:cNvSpPr/>
          <p:nvPr/>
        </p:nvSpPr>
        <p:spPr>
          <a:xfrm rot="8100000">
            <a:off x="4478908" y="2182978"/>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285" name="Google Shape;285;g15a522febf2_1_351"/>
          <p:cNvSpPr/>
          <p:nvPr/>
        </p:nvSpPr>
        <p:spPr>
          <a:xfrm rot="8100000">
            <a:off x="4564632" y="3094699"/>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286" name="Google Shape;286;g15a522febf2_1_351"/>
          <p:cNvSpPr/>
          <p:nvPr/>
        </p:nvSpPr>
        <p:spPr>
          <a:xfrm rot="8100000">
            <a:off x="4478907" y="4218053"/>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287" name="Google Shape;287;g15a522febf2_1_351"/>
          <p:cNvSpPr/>
          <p:nvPr/>
        </p:nvSpPr>
        <p:spPr>
          <a:xfrm>
            <a:off x="458201" y="1118784"/>
            <a:ext cx="4397625" cy="3278925"/>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buClr>
                <a:schemeClr val="lt1"/>
              </a:buClr>
              <a:buSzPts val="1800"/>
            </a:pPr>
            <a:endParaRPr sz="1350" b="1">
              <a:solidFill>
                <a:srgbClr val="0070C0"/>
              </a:solidFill>
              <a:latin typeface="Open Sans"/>
              <a:ea typeface="Open Sans"/>
              <a:cs typeface="Open Sans"/>
              <a:sym typeface="Open Sans"/>
            </a:endParaRPr>
          </a:p>
        </p:txBody>
      </p:sp>
      <p:sp>
        <p:nvSpPr>
          <p:cNvPr id="288" name="Google Shape;288;g15a522febf2_1_351"/>
          <p:cNvSpPr txBox="1"/>
          <p:nvPr/>
        </p:nvSpPr>
        <p:spPr>
          <a:xfrm>
            <a:off x="585356" y="1765594"/>
            <a:ext cx="4184775" cy="2164024"/>
          </a:xfrm>
          <a:prstGeom prst="rect">
            <a:avLst/>
          </a:prstGeom>
          <a:noFill/>
          <a:ln>
            <a:noFill/>
          </a:ln>
        </p:spPr>
        <p:txBody>
          <a:bodyPr spcFirstLastPara="1" wrap="square" lIns="68569" tIns="34275" rIns="68569" bIns="34275" anchor="t" anchorCtr="0">
            <a:spAutoFit/>
          </a:bodyPr>
          <a:lstStyle/>
          <a:p>
            <a:pPr>
              <a:lnSpc>
                <a:spcPct val="150000"/>
              </a:lnSpc>
              <a:buClr>
                <a:schemeClr val="dk1"/>
              </a:buClr>
              <a:buSzPts val="1100"/>
            </a:pPr>
            <a:endParaRPr sz="825">
              <a:solidFill>
                <a:schemeClr val="dk1"/>
              </a:solidFill>
              <a:latin typeface="Arial"/>
              <a:ea typeface="Arial"/>
              <a:cs typeface="Arial"/>
              <a:sym typeface="Arial"/>
            </a:endParaRPr>
          </a:p>
          <a:p>
            <a:pPr>
              <a:lnSpc>
                <a:spcPct val="150000"/>
              </a:lnSpc>
              <a:buClr>
                <a:schemeClr val="dk1"/>
              </a:buClr>
              <a:buSzPts val="1100"/>
            </a:pPr>
            <a:r>
              <a:rPr lang="en-US" sz="1200">
                <a:solidFill>
                  <a:schemeClr val="dk1"/>
                </a:solidFill>
                <a:latin typeface="Open Sans"/>
                <a:ea typeface="Open Sans"/>
                <a:cs typeface="Open Sans"/>
                <a:sym typeface="Open Sans"/>
              </a:rPr>
              <a:t>Gateway Load Balancing automatically distributes your incoming traffic across multiple targets in one or more Availability Zones, such as EC2 instances, containers, and IP addresses. It monitors the health of its registered targets and routes traffic only to those that are in good condition.</a:t>
            </a:r>
            <a:endParaRPr sz="1200">
              <a:solidFill>
                <a:schemeClr val="dk1"/>
              </a:solidFill>
              <a:latin typeface="Open Sans"/>
              <a:ea typeface="Open Sans"/>
              <a:cs typeface="Open Sans"/>
              <a:sym typeface="Open Sans"/>
            </a:endParaRPr>
          </a:p>
          <a:p>
            <a:pPr algn="just">
              <a:lnSpc>
                <a:spcPct val="150000"/>
              </a:lnSpc>
              <a:buClr>
                <a:srgbClr val="000000"/>
              </a:buClr>
              <a:buSzPts val="1400"/>
            </a:pPr>
            <a:endParaRPr sz="1050" b="1">
              <a:solidFill>
                <a:schemeClr val="dk1"/>
              </a:solidFill>
              <a:latin typeface="Open Sans"/>
              <a:ea typeface="Open Sans"/>
              <a:cs typeface="Open Sans"/>
              <a:sym typeface="Open Sans"/>
            </a:endParaRPr>
          </a:p>
        </p:txBody>
      </p:sp>
      <p:pic>
        <p:nvPicPr>
          <p:cNvPr id="289" name="Google Shape;289;g15a522febf2_1_351"/>
          <p:cNvPicPr preferRelativeResize="0"/>
          <p:nvPr/>
        </p:nvPicPr>
        <p:blipFill rotWithShape="1">
          <a:blip r:embed="rId3">
            <a:alphaModFix/>
          </a:blip>
          <a:srcRect/>
          <a:stretch/>
        </p:blipFill>
        <p:spPr>
          <a:xfrm>
            <a:off x="5050200" y="1180631"/>
            <a:ext cx="3946144" cy="3177618"/>
          </a:xfrm>
          <a:prstGeom prst="rect">
            <a:avLst/>
          </a:prstGeom>
          <a:noFill/>
          <a:ln>
            <a:noFill/>
          </a:ln>
        </p:spPr>
      </p:pic>
      <p:grpSp>
        <p:nvGrpSpPr>
          <p:cNvPr id="2" name="Group 1">
            <a:extLst>
              <a:ext uri="{FF2B5EF4-FFF2-40B4-BE49-F238E27FC236}">
                <a16:creationId xmlns:a16="http://schemas.microsoft.com/office/drawing/2014/main" id="{6149B912-B491-9E01-42DA-7B01A0E2D17F}"/>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D19335AE-8A06-2054-2144-53203072B3D8}"/>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8D257F0D-99AC-89B0-690A-6D072E1CA2FF}"/>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C9F962CB-DE0A-99B3-0D09-D8E69D876A1C}"/>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CB726A1C-D285-B1C7-435A-89EA51F1BAD4}"/>
              </a:ext>
            </a:extLst>
          </p:cNvPr>
          <p:cNvSpPr txBox="1"/>
          <p:nvPr/>
        </p:nvSpPr>
        <p:spPr>
          <a:xfrm>
            <a:off x="4161593" y="179534"/>
            <a:ext cx="5010290" cy="5816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3200" spc="-5" dirty="0">
                <a:latin typeface="Open Sans" panose="020B0606030504020204" pitchFamily="34" charset="0"/>
                <a:ea typeface="Open Sans" panose="020B0606030504020204" pitchFamily="34" charset="0"/>
                <a:cs typeface="Open Sans" panose="020B0606030504020204" pitchFamily="34" charset="0"/>
              </a:rPr>
              <a:t>Gateway Load Balancer</a:t>
            </a:r>
            <a:endParaRPr sz="32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15a522febf2_1_361"/>
          <p:cNvSpPr/>
          <p:nvPr/>
        </p:nvSpPr>
        <p:spPr>
          <a:xfrm>
            <a:off x="2954456" y="972300"/>
            <a:ext cx="6084900" cy="669600"/>
          </a:xfrm>
          <a:prstGeom prst="roundRect">
            <a:avLst>
              <a:gd name="adj" fmla="val 16667"/>
            </a:avLst>
          </a:prstGeom>
          <a:solidFill>
            <a:srgbClr val="FFFFFF"/>
          </a:solidFill>
          <a:ln w="12700" cap="flat" cmpd="sng">
            <a:solidFill>
              <a:srgbClr val="60487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                               </a:t>
            </a:r>
            <a:r>
              <a:rPr lang="en-US" sz="1725" b="1">
                <a:solidFill>
                  <a:schemeClr val="dk1"/>
                </a:solidFill>
                <a:latin typeface="Open Sans"/>
                <a:ea typeface="Open Sans"/>
                <a:cs typeface="Open Sans"/>
                <a:sym typeface="Open Sans"/>
              </a:rPr>
              <a:t> </a:t>
            </a:r>
            <a:endParaRPr sz="1725" b="1">
              <a:solidFill>
                <a:schemeClr val="dk1"/>
              </a:solidFill>
              <a:latin typeface="Open Sans"/>
              <a:ea typeface="Open Sans"/>
              <a:cs typeface="Open Sans"/>
              <a:sym typeface="Open Sans"/>
            </a:endParaRPr>
          </a:p>
          <a:p>
            <a:pPr algn="ctr">
              <a:lnSpc>
                <a:spcPct val="150000"/>
              </a:lnSpc>
              <a:buClr>
                <a:schemeClr val="dk1"/>
              </a:buClr>
              <a:buSzPts val="1100"/>
            </a:pPr>
            <a:endParaRPr sz="1650" b="1">
              <a:solidFill>
                <a:schemeClr val="dk1"/>
              </a:solidFill>
              <a:latin typeface="Open Sans"/>
              <a:ea typeface="Open Sans"/>
              <a:cs typeface="Open Sans"/>
              <a:sym typeface="Open Sans"/>
            </a:endParaRPr>
          </a:p>
          <a:p>
            <a:pPr>
              <a:lnSpc>
                <a:spcPct val="150000"/>
              </a:lnSpc>
              <a:buClr>
                <a:schemeClr val="dk1"/>
              </a:buClr>
              <a:buSzPts val="1100"/>
            </a:pPr>
            <a:r>
              <a:rPr lang="en-US" sz="1875" b="1">
                <a:solidFill>
                  <a:schemeClr val="dk1"/>
                </a:solidFill>
                <a:latin typeface="Open Sans"/>
                <a:ea typeface="Open Sans"/>
                <a:cs typeface="Open Sans"/>
                <a:sym typeface="Open Sans"/>
              </a:rPr>
              <a:t>               Benefits of Gateway Load Balancer       </a:t>
            </a:r>
            <a:endParaRPr sz="1875" b="1">
              <a:solidFill>
                <a:schemeClr val="dk1"/>
              </a:solidFill>
              <a:latin typeface="Open Sans"/>
              <a:ea typeface="Open Sans"/>
              <a:cs typeface="Open Sans"/>
              <a:sym typeface="Open Sans"/>
            </a:endParaRPr>
          </a:p>
          <a:p>
            <a:pPr algn="ctr">
              <a:lnSpc>
                <a:spcPct val="150000"/>
              </a:lnSpc>
              <a:buClr>
                <a:schemeClr val="dk1"/>
              </a:buClr>
              <a:buSzPts val="1100"/>
            </a:pPr>
            <a:endParaRPr sz="1425" b="1">
              <a:solidFill>
                <a:schemeClr val="dk1"/>
              </a:solidFill>
              <a:latin typeface="Open Sans"/>
              <a:ea typeface="Open Sans"/>
              <a:cs typeface="Open Sans"/>
              <a:sym typeface="Open Sans"/>
            </a:endParaRPr>
          </a:p>
          <a:p>
            <a:pPr>
              <a:lnSpc>
                <a:spcPct val="115000"/>
              </a:lnSpc>
              <a:buClr>
                <a:schemeClr val="dk1"/>
              </a:buClr>
              <a:buSzPts val="1100"/>
            </a:pPr>
            <a:endParaRPr sz="825">
              <a:solidFill>
                <a:schemeClr val="dk1"/>
              </a:solidFill>
              <a:latin typeface="Arial"/>
              <a:ea typeface="Arial"/>
              <a:cs typeface="Arial"/>
              <a:sym typeface="Arial"/>
            </a:endParaRPr>
          </a:p>
          <a:p>
            <a:pPr>
              <a:lnSpc>
                <a:spcPct val="150000"/>
              </a:lnSpc>
              <a:buClr>
                <a:schemeClr val="dk1"/>
              </a:buClr>
              <a:buSzPts val="1100"/>
            </a:pPr>
            <a:r>
              <a:rPr lang="en-US" sz="1725">
                <a:solidFill>
                  <a:schemeClr val="dk1"/>
                </a:solidFill>
                <a:latin typeface="Open Sans"/>
                <a:ea typeface="Open Sans"/>
                <a:cs typeface="Open Sans"/>
                <a:sym typeface="Open Sans"/>
              </a:rPr>
              <a:t> </a:t>
            </a:r>
            <a:r>
              <a:rPr lang="en-US" sz="1200">
                <a:solidFill>
                  <a:schemeClr val="dk1"/>
                </a:solidFill>
                <a:latin typeface="Open Sans"/>
                <a:ea typeface="Open Sans"/>
                <a:cs typeface="Open Sans"/>
                <a:sym typeface="Open Sans"/>
              </a:rPr>
              <a:t>                                                         </a:t>
            </a:r>
            <a:r>
              <a:rPr lang="en-US" sz="1350" b="1">
                <a:solidFill>
                  <a:schemeClr val="dk1"/>
                </a:solidFill>
                <a:latin typeface="Open Sans"/>
                <a:ea typeface="Open Sans"/>
                <a:cs typeface="Open Sans"/>
                <a:sym typeface="Open Sans"/>
              </a:rPr>
              <a:t>  </a:t>
            </a:r>
            <a:endParaRPr sz="1350" b="1">
              <a:solidFill>
                <a:srgbClr val="000000"/>
              </a:solidFill>
              <a:latin typeface="Open Sans"/>
              <a:ea typeface="Open Sans"/>
              <a:cs typeface="Open Sans"/>
              <a:sym typeface="Open Sans"/>
            </a:endParaRPr>
          </a:p>
        </p:txBody>
      </p:sp>
      <p:sp>
        <p:nvSpPr>
          <p:cNvPr id="295" name="Google Shape;295;g15a522febf2_1_361"/>
          <p:cNvSpPr/>
          <p:nvPr/>
        </p:nvSpPr>
        <p:spPr>
          <a:xfrm>
            <a:off x="144338" y="901875"/>
            <a:ext cx="2647125" cy="3988575"/>
          </a:xfrm>
          <a:prstGeom prst="rect">
            <a:avLst/>
          </a:prstGeom>
          <a:solidFill>
            <a:srgbClr val="DDEAF6"/>
          </a:solidFill>
          <a:ln>
            <a:noFill/>
          </a:ln>
        </p:spPr>
        <p:txBody>
          <a:bodyPr spcFirstLastPara="1" wrap="square" lIns="68569" tIns="34275" rIns="68569" bIns="34275" anchor="ctr" anchorCtr="0">
            <a:noAutofit/>
          </a:bodyPr>
          <a:lstStyle/>
          <a:p>
            <a:pPr>
              <a:lnSpc>
                <a:spcPct val="115000"/>
              </a:lnSpc>
              <a:buClr>
                <a:schemeClr val="dk1"/>
              </a:buClr>
              <a:buSzPts val="1100"/>
            </a:pPr>
            <a:endParaRPr sz="1350">
              <a:solidFill>
                <a:schemeClr val="lt1"/>
              </a:solidFill>
              <a:latin typeface="Calibri"/>
              <a:ea typeface="Calibri"/>
              <a:cs typeface="Calibri"/>
              <a:sym typeface="Calibri"/>
            </a:endParaRPr>
          </a:p>
        </p:txBody>
      </p:sp>
      <p:sp>
        <p:nvSpPr>
          <p:cNvPr id="296" name="Google Shape;296;g15a522febf2_1_361"/>
          <p:cNvSpPr txBox="1"/>
          <p:nvPr/>
        </p:nvSpPr>
        <p:spPr>
          <a:xfrm>
            <a:off x="3021975" y="1981388"/>
            <a:ext cx="6084900" cy="2560487"/>
          </a:xfrm>
          <a:prstGeom prst="rect">
            <a:avLst/>
          </a:prstGeom>
          <a:noFill/>
          <a:ln>
            <a:noFill/>
          </a:ln>
        </p:spPr>
        <p:txBody>
          <a:bodyPr spcFirstLastPara="1" wrap="square" lIns="68569" tIns="68569" rIns="68569" bIns="68569" anchor="t" anchorCtr="0">
            <a:spAutoFit/>
          </a:bodyPr>
          <a:lstStyle/>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Deploy third-party virtual appliances more quickly</a:t>
            </a:r>
            <a:endParaRPr sz="1200">
              <a:solidFill>
                <a:schemeClr val="dk1"/>
              </a:solidFill>
              <a:latin typeface="Open Sans"/>
              <a:ea typeface="Open Sans"/>
              <a:cs typeface="Open Sans"/>
              <a:sym typeface="Open Sans"/>
            </a:endParaRPr>
          </a:p>
          <a:p>
            <a:pPr marL="6858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Scale virtual appliances while keeping costs in check</a:t>
            </a:r>
            <a:endParaRPr sz="1200">
              <a:solidFill>
                <a:schemeClr val="dk1"/>
              </a:solidFill>
              <a:latin typeface="Open Sans"/>
              <a:ea typeface="Open Sans"/>
              <a:cs typeface="Open Sans"/>
              <a:sym typeface="Open Sans"/>
            </a:endParaRPr>
          </a:p>
          <a:p>
            <a:pPr marL="6858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Increase the availability of your third-party virtual appliances &amp; continuously monitor health and performance metrics.</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Using Gateway Load Balancer Endpoints, ensure private connectivity across the AWS network.</a:t>
            </a:r>
            <a:endParaRPr sz="1200">
              <a:solidFill>
                <a:schemeClr val="dk1"/>
              </a:solidFill>
              <a:latin typeface="Open Sans"/>
              <a:ea typeface="Open Sans"/>
              <a:cs typeface="Open Sans"/>
              <a:sym typeface="Open Sans"/>
            </a:endParaRPr>
          </a:p>
          <a:p>
            <a:pPr marL="342900">
              <a:lnSpc>
                <a:spcPct val="115000"/>
              </a:lnSpc>
              <a:buClr>
                <a:srgbClr val="000000"/>
              </a:buClr>
              <a:buSzPts val="1500"/>
            </a:pPr>
            <a:endParaRPr sz="1125">
              <a:solidFill>
                <a:schemeClr val="dk1"/>
              </a:solidFill>
              <a:latin typeface="Open Sans"/>
              <a:ea typeface="Open Sans"/>
              <a:cs typeface="Open Sans"/>
              <a:sym typeface="Open Sans"/>
            </a:endParaRPr>
          </a:p>
          <a:p>
            <a:pPr>
              <a:lnSpc>
                <a:spcPct val="150000"/>
              </a:lnSpc>
              <a:buClr>
                <a:srgbClr val="000000"/>
              </a:buClr>
              <a:buSzPts val="1800"/>
            </a:pPr>
            <a:endParaRPr sz="1350">
              <a:solidFill>
                <a:schemeClr val="dk1"/>
              </a:solidFill>
              <a:latin typeface="Open Sans"/>
              <a:ea typeface="Open Sans"/>
              <a:cs typeface="Open Sans"/>
              <a:sym typeface="Open Sans"/>
            </a:endParaRPr>
          </a:p>
        </p:txBody>
      </p:sp>
      <p:pic>
        <p:nvPicPr>
          <p:cNvPr id="297" name="Google Shape;297;g15a522febf2_1_361"/>
          <p:cNvPicPr preferRelativeResize="0"/>
          <p:nvPr/>
        </p:nvPicPr>
        <p:blipFill rotWithShape="1">
          <a:blip r:embed="rId3">
            <a:alphaModFix/>
          </a:blip>
          <a:srcRect/>
          <a:stretch/>
        </p:blipFill>
        <p:spPr>
          <a:xfrm>
            <a:off x="413250" y="1641900"/>
            <a:ext cx="2177550" cy="2177550"/>
          </a:xfrm>
          <a:prstGeom prst="rect">
            <a:avLst/>
          </a:prstGeom>
          <a:noFill/>
          <a:ln>
            <a:noFill/>
          </a:ln>
        </p:spPr>
      </p:pic>
      <p:sp>
        <p:nvSpPr>
          <p:cNvPr id="298" name="Google Shape;298;g15a522febf2_1_361"/>
          <p:cNvSpPr txBox="1"/>
          <p:nvPr/>
        </p:nvSpPr>
        <p:spPr>
          <a:xfrm>
            <a:off x="359313" y="170471"/>
            <a:ext cx="6492600"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dirty="0">
                <a:solidFill>
                  <a:srgbClr val="604878"/>
                </a:solidFill>
                <a:latin typeface="Montserrat"/>
                <a:ea typeface="Montserrat"/>
                <a:cs typeface="Montserrat"/>
                <a:sym typeface="Montserrat"/>
              </a:rPr>
              <a:t> Gateway Load Balancer</a:t>
            </a:r>
            <a:endParaRPr sz="2400" b="1" dirty="0">
              <a:solidFill>
                <a:srgbClr val="604878"/>
              </a:solidFill>
              <a:latin typeface="Montserrat"/>
              <a:ea typeface="Montserrat"/>
              <a:cs typeface="Montserrat"/>
              <a:sym typeface="Montserrat"/>
            </a:endParaRPr>
          </a:p>
        </p:txBody>
      </p:sp>
      <p:grpSp>
        <p:nvGrpSpPr>
          <p:cNvPr id="2" name="Group 1">
            <a:extLst>
              <a:ext uri="{FF2B5EF4-FFF2-40B4-BE49-F238E27FC236}">
                <a16:creationId xmlns:a16="http://schemas.microsoft.com/office/drawing/2014/main" id="{71E24DA1-AA15-439F-9314-79942B830A2B}"/>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3BEF84BE-45C1-79DE-EE30-27D0ECC0D715}"/>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625C77D4-222B-8BCB-2102-DB4F39924427}"/>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94835B77-2EBC-A0E1-AC78-DF707F793B88}"/>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F9025EB3-B2AB-7FEB-1638-65B94BBA7ED7}"/>
              </a:ext>
            </a:extLst>
          </p:cNvPr>
          <p:cNvSpPr txBox="1"/>
          <p:nvPr/>
        </p:nvSpPr>
        <p:spPr>
          <a:xfrm>
            <a:off x="4161593" y="179534"/>
            <a:ext cx="5010290" cy="5816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3200" spc="-5" dirty="0">
                <a:latin typeface="Open Sans" panose="020B0606030504020204" pitchFamily="34" charset="0"/>
                <a:ea typeface="Open Sans" panose="020B0606030504020204" pitchFamily="34" charset="0"/>
                <a:cs typeface="Open Sans" panose="020B0606030504020204" pitchFamily="34" charset="0"/>
              </a:rPr>
              <a:t>Gateway Load Balancer</a:t>
            </a:r>
            <a:endParaRPr sz="32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grpSp>
        <p:nvGrpSpPr>
          <p:cNvPr id="2" name="Group 1">
            <a:extLst>
              <a:ext uri="{FF2B5EF4-FFF2-40B4-BE49-F238E27FC236}">
                <a16:creationId xmlns:a16="http://schemas.microsoft.com/office/drawing/2014/main" id="{7EDDB89F-795D-D1E1-074A-1205388D68D1}"/>
              </a:ext>
            </a:extLst>
          </p:cNvPr>
          <p:cNvGrpSpPr/>
          <p:nvPr/>
        </p:nvGrpSpPr>
        <p:grpSpPr>
          <a:xfrm>
            <a:off x="24493" y="21490"/>
            <a:ext cx="9119507" cy="1582582"/>
            <a:chOff x="24493" y="21490"/>
            <a:chExt cx="8960905" cy="1582582"/>
          </a:xfrm>
        </p:grpSpPr>
        <p:pic>
          <p:nvPicPr>
            <p:cNvPr id="3" name="Picture 2">
              <a:extLst>
                <a:ext uri="{FF2B5EF4-FFF2-40B4-BE49-F238E27FC236}">
                  <a16:creationId xmlns:a16="http://schemas.microsoft.com/office/drawing/2014/main" id="{A7D17CFA-AD2B-77E1-DE51-5AFD430E10A1}"/>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3C995957-2CC3-22C7-6D0B-392834186638}"/>
                </a:ext>
              </a:extLst>
            </p:cNvPr>
            <p:cNvPicPr>
              <a:picLocks noChangeAspect="1"/>
            </p:cNvPicPr>
            <p:nvPr/>
          </p:nvPicPr>
          <p:blipFill>
            <a:blip r:embed="rId4"/>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15D93BAD-A01A-8FC4-0C59-8981C5D68993}"/>
                </a:ext>
              </a:extLst>
            </p:cNvPr>
            <p:cNvPicPr>
              <a:picLocks noChangeAspect="1"/>
            </p:cNvPicPr>
            <p:nvPr/>
          </p:nvPicPr>
          <p:blipFill>
            <a:blip r:embed="rId3"/>
            <a:stretch>
              <a:fillRect/>
            </a:stretch>
          </p:blipFill>
          <p:spPr>
            <a:xfrm>
              <a:off x="134906" y="718247"/>
              <a:ext cx="7353561" cy="885825"/>
            </a:xfrm>
            <a:prstGeom prst="rect">
              <a:avLst/>
            </a:prstGeom>
          </p:spPr>
        </p:pic>
      </p:grpSp>
      <p:sp>
        <p:nvSpPr>
          <p:cNvPr id="6" name="Google Shape;277;g15a522febf2_1_682">
            <a:extLst>
              <a:ext uri="{FF2B5EF4-FFF2-40B4-BE49-F238E27FC236}">
                <a16:creationId xmlns:a16="http://schemas.microsoft.com/office/drawing/2014/main" id="{13D36839-5CA1-CA39-F1DC-B34226B60A89}"/>
              </a:ext>
            </a:extLst>
          </p:cNvPr>
          <p:cNvSpPr txBox="1"/>
          <p:nvPr/>
        </p:nvSpPr>
        <p:spPr>
          <a:xfrm>
            <a:off x="242040" y="1433070"/>
            <a:ext cx="8765100" cy="1800471"/>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endParaRPr lang="en-US" sz="4000" dirty="0">
              <a:latin typeface="Open Sans"/>
              <a:ea typeface="Open Sans"/>
              <a:cs typeface="Open Sans"/>
              <a:sym typeface="Open Sans"/>
            </a:endParaRPr>
          </a:p>
          <a:p>
            <a:pPr algn="ctr">
              <a:lnSpc>
                <a:spcPct val="90000"/>
              </a:lnSpc>
              <a:buClr>
                <a:srgbClr val="000000"/>
              </a:buClr>
              <a:buSzPts val="5400"/>
            </a:pPr>
            <a:r>
              <a:rPr lang="en-US" sz="4000" dirty="0">
                <a:latin typeface="Open Sans"/>
                <a:ea typeface="Open Sans"/>
                <a:cs typeface="Open Sans"/>
                <a:sym typeface="Open Sans"/>
              </a:rPr>
              <a:t>Steps for Creating Gateway     </a:t>
            </a:r>
          </a:p>
          <a:p>
            <a:pPr algn="ctr">
              <a:lnSpc>
                <a:spcPct val="90000"/>
              </a:lnSpc>
              <a:buClr>
                <a:srgbClr val="000000"/>
              </a:buClr>
              <a:buSzPts val="5400"/>
            </a:pPr>
            <a:r>
              <a:rPr lang="en-US" sz="4000" dirty="0">
                <a:latin typeface="Open Sans"/>
                <a:ea typeface="Open Sans"/>
                <a:cs typeface="Open Sans"/>
                <a:sym typeface="Open Sans"/>
              </a:rPr>
              <a:t>Load Balancing </a:t>
            </a:r>
            <a:endParaRPr lang="en-US" sz="500"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5f1f3591f6_0_0"/>
          <p:cNvSpPr/>
          <p:nvPr/>
        </p:nvSpPr>
        <p:spPr>
          <a:xfrm>
            <a:off x="2954456" y="972300"/>
            <a:ext cx="6084900" cy="669600"/>
          </a:xfrm>
          <a:prstGeom prst="roundRect">
            <a:avLst>
              <a:gd name="adj" fmla="val 16667"/>
            </a:avLst>
          </a:prstGeom>
          <a:solidFill>
            <a:srgbClr val="FFFFFF"/>
          </a:solidFill>
          <a:ln w="12700" cap="flat" cmpd="sng">
            <a:solidFill>
              <a:srgbClr val="60487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                               </a:t>
            </a:r>
            <a:r>
              <a:rPr lang="en-US" sz="1725" b="1">
                <a:solidFill>
                  <a:schemeClr val="dk1"/>
                </a:solidFill>
                <a:latin typeface="Open Sans"/>
                <a:ea typeface="Open Sans"/>
                <a:cs typeface="Open Sans"/>
                <a:sym typeface="Open Sans"/>
              </a:rPr>
              <a:t> </a:t>
            </a:r>
            <a:endParaRPr sz="1725" b="1">
              <a:solidFill>
                <a:schemeClr val="dk1"/>
              </a:solidFill>
              <a:latin typeface="Open Sans"/>
              <a:ea typeface="Open Sans"/>
              <a:cs typeface="Open Sans"/>
              <a:sym typeface="Open Sans"/>
            </a:endParaRPr>
          </a:p>
          <a:p>
            <a:pPr algn="ctr">
              <a:lnSpc>
                <a:spcPct val="150000"/>
              </a:lnSpc>
              <a:buClr>
                <a:schemeClr val="dk1"/>
              </a:buClr>
              <a:buSzPts val="1100"/>
            </a:pPr>
            <a:endParaRPr sz="1650" b="1">
              <a:solidFill>
                <a:schemeClr val="dk1"/>
              </a:solidFill>
              <a:latin typeface="Open Sans"/>
              <a:ea typeface="Open Sans"/>
              <a:cs typeface="Open Sans"/>
              <a:sym typeface="Open Sans"/>
            </a:endParaRPr>
          </a:p>
          <a:p>
            <a:pPr>
              <a:lnSpc>
                <a:spcPct val="150000"/>
              </a:lnSpc>
              <a:buClr>
                <a:schemeClr val="dk1"/>
              </a:buClr>
              <a:buSzPts val="1100"/>
            </a:pPr>
            <a:r>
              <a:rPr lang="en-US" sz="1875" b="1">
                <a:solidFill>
                  <a:schemeClr val="dk1"/>
                </a:solidFill>
                <a:latin typeface="Open Sans"/>
                <a:ea typeface="Open Sans"/>
                <a:cs typeface="Open Sans"/>
                <a:sym typeface="Open Sans"/>
              </a:rPr>
              <a:t>                Creating Gateway Load Balancer       </a:t>
            </a:r>
            <a:endParaRPr sz="1875" b="1">
              <a:solidFill>
                <a:schemeClr val="dk1"/>
              </a:solidFill>
              <a:latin typeface="Open Sans"/>
              <a:ea typeface="Open Sans"/>
              <a:cs typeface="Open Sans"/>
              <a:sym typeface="Open Sans"/>
            </a:endParaRPr>
          </a:p>
          <a:p>
            <a:pPr algn="ctr">
              <a:lnSpc>
                <a:spcPct val="150000"/>
              </a:lnSpc>
              <a:buClr>
                <a:schemeClr val="dk1"/>
              </a:buClr>
              <a:buSzPts val="1100"/>
            </a:pPr>
            <a:endParaRPr sz="1425" b="1">
              <a:solidFill>
                <a:schemeClr val="dk1"/>
              </a:solidFill>
              <a:latin typeface="Open Sans"/>
              <a:ea typeface="Open Sans"/>
              <a:cs typeface="Open Sans"/>
              <a:sym typeface="Open Sans"/>
            </a:endParaRPr>
          </a:p>
          <a:p>
            <a:pPr>
              <a:lnSpc>
                <a:spcPct val="115000"/>
              </a:lnSpc>
              <a:buClr>
                <a:schemeClr val="dk1"/>
              </a:buClr>
              <a:buSzPts val="1100"/>
            </a:pPr>
            <a:endParaRPr sz="825">
              <a:solidFill>
                <a:schemeClr val="dk1"/>
              </a:solidFill>
              <a:latin typeface="Arial"/>
              <a:ea typeface="Arial"/>
              <a:cs typeface="Arial"/>
              <a:sym typeface="Arial"/>
            </a:endParaRPr>
          </a:p>
          <a:p>
            <a:pPr>
              <a:lnSpc>
                <a:spcPct val="150000"/>
              </a:lnSpc>
              <a:buClr>
                <a:schemeClr val="dk1"/>
              </a:buClr>
              <a:buSzPts val="1100"/>
            </a:pPr>
            <a:r>
              <a:rPr lang="en-US" sz="1725">
                <a:solidFill>
                  <a:schemeClr val="dk1"/>
                </a:solidFill>
                <a:latin typeface="Open Sans"/>
                <a:ea typeface="Open Sans"/>
                <a:cs typeface="Open Sans"/>
                <a:sym typeface="Open Sans"/>
              </a:rPr>
              <a:t> </a:t>
            </a:r>
            <a:r>
              <a:rPr lang="en-US" sz="1200">
                <a:solidFill>
                  <a:schemeClr val="dk1"/>
                </a:solidFill>
                <a:latin typeface="Open Sans"/>
                <a:ea typeface="Open Sans"/>
                <a:cs typeface="Open Sans"/>
                <a:sym typeface="Open Sans"/>
              </a:rPr>
              <a:t>                                                         </a:t>
            </a:r>
            <a:r>
              <a:rPr lang="en-US" sz="1350" b="1">
                <a:solidFill>
                  <a:schemeClr val="dk1"/>
                </a:solidFill>
                <a:latin typeface="Open Sans"/>
                <a:ea typeface="Open Sans"/>
                <a:cs typeface="Open Sans"/>
                <a:sym typeface="Open Sans"/>
              </a:rPr>
              <a:t>  </a:t>
            </a:r>
            <a:endParaRPr sz="1350" b="1">
              <a:solidFill>
                <a:srgbClr val="000000"/>
              </a:solidFill>
              <a:latin typeface="Open Sans"/>
              <a:ea typeface="Open Sans"/>
              <a:cs typeface="Open Sans"/>
              <a:sym typeface="Open Sans"/>
            </a:endParaRPr>
          </a:p>
        </p:txBody>
      </p:sp>
      <p:sp>
        <p:nvSpPr>
          <p:cNvPr id="310" name="Google Shape;310;g15f1f3591f6_0_0"/>
          <p:cNvSpPr/>
          <p:nvPr/>
        </p:nvSpPr>
        <p:spPr>
          <a:xfrm>
            <a:off x="144338" y="901875"/>
            <a:ext cx="2647125" cy="3988575"/>
          </a:xfrm>
          <a:prstGeom prst="rect">
            <a:avLst/>
          </a:prstGeom>
          <a:solidFill>
            <a:srgbClr val="DDEAF6"/>
          </a:solidFill>
          <a:ln>
            <a:noFill/>
          </a:ln>
        </p:spPr>
        <p:txBody>
          <a:bodyPr spcFirstLastPara="1" wrap="square" lIns="68569" tIns="34275" rIns="68569" bIns="34275" anchor="ctr" anchorCtr="0">
            <a:noAutofit/>
          </a:bodyPr>
          <a:lstStyle/>
          <a:p>
            <a:pPr>
              <a:lnSpc>
                <a:spcPct val="115000"/>
              </a:lnSpc>
              <a:buClr>
                <a:schemeClr val="dk1"/>
              </a:buClr>
              <a:buSzPts val="1100"/>
            </a:pPr>
            <a:endParaRPr sz="1350">
              <a:solidFill>
                <a:schemeClr val="lt1"/>
              </a:solidFill>
              <a:latin typeface="Calibri"/>
              <a:ea typeface="Calibri"/>
              <a:cs typeface="Calibri"/>
              <a:sym typeface="Calibri"/>
            </a:endParaRPr>
          </a:p>
        </p:txBody>
      </p:sp>
      <p:sp>
        <p:nvSpPr>
          <p:cNvPr id="311" name="Google Shape;311;g15f1f3591f6_0_0"/>
          <p:cNvSpPr txBox="1"/>
          <p:nvPr/>
        </p:nvSpPr>
        <p:spPr>
          <a:xfrm>
            <a:off x="3021975" y="1981388"/>
            <a:ext cx="6084900" cy="2560487"/>
          </a:xfrm>
          <a:prstGeom prst="rect">
            <a:avLst/>
          </a:prstGeom>
          <a:noFill/>
          <a:ln>
            <a:noFill/>
          </a:ln>
        </p:spPr>
        <p:txBody>
          <a:bodyPr spcFirstLastPara="1" wrap="square" lIns="68569" tIns="68569" rIns="68569" bIns="68569" anchor="t" anchorCtr="0">
            <a:spAutoFit/>
          </a:bodyPr>
          <a:lstStyle/>
          <a:p>
            <a:pPr marL="342900" indent="-271463">
              <a:lnSpc>
                <a:spcPct val="115000"/>
              </a:lnSpc>
              <a:buClr>
                <a:schemeClr val="dk1"/>
              </a:buClr>
              <a:buSzPts val="2100"/>
              <a:buFont typeface="Open Sans"/>
              <a:buChar char="●"/>
            </a:pPr>
            <a:r>
              <a:rPr lang="en-US" sz="1200">
                <a:solidFill>
                  <a:schemeClr val="dk1"/>
                </a:solidFill>
                <a:latin typeface="Open Sans"/>
                <a:ea typeface="Open Sans"/>
                <a:cs typeface="Open Sans"/>
                <a:sym typeface="Open Sans"/>
              </a:rPr>
              <a:t>Load Balancers can be found in the navigation pane under Load Balancing.</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71463">
              <a:lnSpc>
                <a:spcPct val="115000"/>
              </a:lnSpc>
              <a:buClr>
                <a:schemeClr val="dk1"/>
              </a:buClr>
              <a:buSzPts val="2100"/>
              <a:buFont typeface="Open Sans"/>
              <a:buChar char="●"/>
            </a:pPr>
            <a:r>
              <a:rPr lang="en-US" sz="1200">
                <a:solidFill>
                  <a:schemeClr val="dk1"/>
                </a:solidFill>
                <a:latin typeface="Open Sans"/>
                <a:ea typeface="Open Sans"/>
                <a:cs typeface="Open Sans"/>
                <a:sym typeface="Open Sans"/>
              </a:rPr>
              <a:t>Select Create Load Balancer.</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71463">
              <a:lnSpc>
                <a:spcPct val="115000"/>
              </a:lnSpc>
              <a:buClr>
                <a:schemeClr val="dk1"/>
              </a:buClr>
              <a:buSzPts val="2100"/>
              <a:buFont typeface="Open Sans"/>
              <a:buChar char="●"/>
            </a:pPr>
            <a:r>
              <a:rPr lang="en-US" sz="1200">
                <a:solidFill>
                  <a:schemeClr val="dk1"/>
                </a:solidFill>
                <a:latin typeface="Open Sans"/>
                <a:ea typeface="Open Sans"/>
                <a:cs typeface="Open Sans"/>
                <a:sym typeface="Open Sans"/>
              </a:rPr>
              <a:t>Select Create under Gateway Load Balancer.</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71463">
              <a:lnSpc>
                <a:spcPct val="115000"/>
              </a:lnSpc>
              <a:buClr>
                <a:schemeClr val="dk1"/>
              </a:buClr>
              <a:buSzPts val="2100"/>
              <a:buFont typeface="Open Sans"/>
              <a:buChar char="●"/>
            </a:pPr>
            <a:r>
              <a:rPr lang="en-US" sz="1200">
                <a:solidFill>
                  <a:schemeClr val="dk1"/>
                </a:solidFill>
                <a:latin typeface="Open Sans"/>
                <a:ea typeface="Open Sans"/>
                <a:cs typeface="Open Sans"/>
                <a:sym typeface="Open Sans"/>
              </a:rPr>
              <a:t>Enter a name for your load balancer in the Load balancer name field. For instance, my-glb.</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a:lnSpc>
                <a:spcPct val="115000"/>
              </a:lnSpc>
              <a:buClr>
                <a:srgbClr val="000000"/>
              </a:buClr>
              <a:buSzPts val="1500"/>
            </a:pPr>
            <a:endParaRPr sz="1125">
              <a:solidFill>
                <a:schemeClr val="dk1"/>
              </a:solidFill>
              <a:latin typeface="Open Sans"/>
              <a:ea typeface="Open Sans"/>
              <a:cs typeface="Open Sans"/>
              <a:sym typeface="Open Sans"/>
            </a:endParaRPr>
          </a:p>
          <a:p>
            <a:pPr>
              <a:lnSpc>
                <a:spcPct val="150000"/>
              </a:lnSpc>
              <a:buClr>
                <a:srgbClr val="000000"/>
              </a:buClr>
              <a:buSzPts val="1800"/>
            </a:pPr>
            <a:endParaRPr sz="1350">
              <a:solidFill>
                <a:schemeClr val="dk1"/>
              </a:solidFill>
              <a:latin typeface="Open Sans"/>
              <a:ea typeface="Open Sans"/>
              <a:cs typeface="Open Sans"/>
              <a:sym typeface="Open Sans"/>
            </a:endParaRPr>
          </a:p>
        </p:txBody>
      </p:sp>
      <p:sp>
        <p:nvSpPr>
          <p:cNvPr id="312" name="Google Shape;312;g15f1f3591f6_0_0"/>
          <p:cNvSpPr txBox="1"/>
          <p:nvPr/>
        </p:nvSpPr>
        <p:spPr>
          <a:xfrm>
            <a:off x="359312" y="170471"/>
            <a:ext cx="6803487"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dirty="0">
                <a:solidFill>
                  <a:srgbClr val="604878"/>
                </a:solidFill>
                <a:latin typeface="Montserrat"/>
                <a:ea typeface="Montserrat"/>
                <a:cs typeface="Montserrat"/>
                <a:sym typeface="Montserrat"/>
              </a:rPr>
              <a:t> </a:t>
            </a:r>
            <a:r>
              <a:rPr lang="en-US" sz="2250" b="1" dirty="0">
                <a:solidFill>
                  <a:srgbClr val="604878"/>
                </a:solidFill>
                <a:latin typeface="Montserrat"/>
                <a:ea typeface="Montserrat"/>
                <a:cs typeface="Montserrat"/>
                <a:sym typeface="Montserrat"/>
              </a:rPr>
              <a:t>Steps for Creating Gateway Load Balancer</a:t>
            </a:r>
            <a:endParaRPr sz="2250" b="1" dirty="0">
              <a:solidFill>
                <a:srgbClr val="604878"/>
              </a:solidFill>
              <a:latin typeface="Montserrat"/>
              <a:ea typeface="Montserrat"/>
              <a:cs typeface="Montserrat"/>
              <a:sym typeface="Montserrat"/>
            </a:endParaRPr>
          </a:p>
        </p:txBody>
      </p:sp>
      <p:pic>
        <p:nvPicPr>
          <p:cNvPr id="313" name="Google Shape;313;g15f1f3591f6_0_0"/>
          <p:cNvPicPr preferRelativeResize="0"/>
          <p:nvPr/>
        </p:nvPicPr>
        <p:blipFill>
          <a:blip r:embed="rId3">
            <a:alphaModFix/>
          </a:blip>
          <a:stretch>
            <a:fillRect/>
          </a:stretch>
        </p:blipFill>
        <p:spPr>
          <a:xfrm>
            <a:off x="677850" y="1981388"/>
            <a:ext cx="1431150" cy="1431150"/>
          </a:xfrm>
          <a:prstGeom prst="rect">
            <a:avLst/>
          </a:prstGeom>
          <a:noFill/>
          <a:ln>
            <a:noFill/>
          </a:ln>
        </p:spPr>
      </p:pic>
      <p:grpSp>
        <p:nvGrpSpPr>
          <p:cNvPr id="2" name="Group 1">
            <a:extLst>
              <a:ext uri="{FF2B5EF4-FFF2-40B4-BE49-F238E27FC236}">
                <a16:creationId xmlns:a16="http://schemas.microsoft.com/office/drawing/2014/main" id="{DEB18FCA-777F-4911-1584-C64DF1B993D8}"/>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3096FB72-E9FD-4B09-5BAB-7D562F25B911}"/>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022B536A-8428-55A8-C162-558FA2A18868}"/>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8D8CFEEA-BAC6-6026-D988-0C0921363C25}"/>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88AA7316-77D3-19A9-3BE6-3BB79B2594BF}"/>
              </a:ext>
            </a:extLst>
          </p:cNvPr>
          <p:cNvSpPr txBox="1"/>
          <p:nvPr/>
        </p:nvSpPr>
        <p:spPr>
          <a:xfrm>
            <a:off x="3296079" y="179534"/>
            <a:ext cx="5875804" cy="470876"/>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2400" spc="-5" dirty="0">
                <a:latin typeface="Open Sans" panose="020B0606030504020204" pitchFamily="34" charset="0"/>
                <a:ea typeface="Open Sans" panose="020B0606030504020204" pitchFamily="34" charset="0"/>
                <a:cs typeface="Open Sans" panose="020B0606030504020204" pitchFamily="34" charset="0"/>
              </a:rPr>
              <a:t>Steps to Create Gateway Load Balancer</a:t>
            </a:r>
            <a:endParaRPr sz="2400" dirty="0">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7" name="Google Shape;330;g15ff1e7b651_0_0">
            <a:extLst>
              <a:ext uri="{FF2B5EF4-FFF2-40B4-BE49-F238E27FC236}">
                <a16:creationId xmlns:a16="http://schemas.microsoft.com/office/drawing/2014/main" id="{A23539A2-D9AE-5D95-FA22-A99E909B2D64}"/>
              </a:ext>
            </a:extLst>
          </p:cNvPr>
          <p:cNvSpPr/>
          <p:nvPr/>
        </p:nvSpPr>
        <p:spPr>
          <a:xfrm>
            <a:off x="2973707" y="972300"/>
            <a:ext cx="6084900" cy="669600"/>
          </a:xfrm>
          <a:prstGeom prst="roundRect">
            <a:avLst>
              <a:gd name="adj" fmla="val 16667"/>
            </a:avLst>
          </a:prstGeom>
          <a:solidFill>
            <a:srgbClr val="FFFFFF"/>
          </a:solidFill>
          <a:ln w="12700" cap="flat" cmpd="sng">
            <a:solidFill>
              <a:srgbClr val="60487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lnSpc>
                <a:spcPct val="150000"/>
              </a:lnSpc>
              <a:buClr>
                <a:schemeClr val="dk1"/>
              </a:buClr>
              <a:buSzPts val="1100"/>
            </a:pPr>
            <a:r>
              <a:rPr lang="en-US" sz="1200" dirty="0">
                <a:solidFill>
                  <a:schemeClr val="dk1"/>
                </a:solidFill>
                <a:latin typeface="Open Sans"/>
                <a:ea typeface="Open Sans"/>
                <a:cs typeface="Open Sans"/>
                <a:sym typeface="Open Sans"/>
              </a:rPr>
              <a:t>                               </a:t>
            </a:r>
            <a:r>
              <a:rPr lang="en-US" sz="1725" b="1" dirty="0">
                <a:solidFill>
                  <a:schemeClr val="dk1"/>
                </a:solidFill>
                <a:latin typeface="Open Sans"/>
                <a:ea typeface="Open Sans"/>
                <a:cs typeface="Open Sans"/>
                <a:sym typeface="Open Sans"/>
              </a:rPr>
              <a:t> </a:t>
            </a:r>
            <a:endParaRPr sz="1725" b="1" dirty="0">
              <a:solidFill>
                <a:schemeClr val="dk1"/>
              </a:solidFill>
              <a:latin typeface="Open Sans"/>
              <a:ea typeface="Open Sans"/>
              <a:cs typeface="Open Sans"/>
              <a:sym typeface="Open Sans"/>
            </a:endParaRPr>
          </a:p>
          <a:p>
            <a:pPr algn="ctr">
              <a:lnSpc>
                <a:spcPct val="150000"/>
              </a:lnSpc>
              <a:buClr>
                <a:schemeClr val="dk1"/>
              </a:buClr>
              <a:buSzPts val="1100"/>
            </a:pPr>
            <a:endParaRPr sz="1650" b="1" dirty="0">
              <a:solidFill>
                <a:schemeClr val="dk1"/>
              </a:solidFill>
              <a:latin typeface="Open Sans"/>
              <a:ea typeface="Open Sans"/>
              <a:cs typeface="Open Sans"/>
              <a:sym typeface="Open Sans"/>
            </a:endParaRPr>
          </a:p>
          <a:p>
            <a:pPr algn="ctr">
              <a:lnSpc>
                <a:spcPct val="150000"/>
              </a:lnSpc>
              <a:buClr>
                <a:schemeClr val="dk1"/>
              </a:buClr>
              <a:buSzPts val="1100"/>
            </a:pPr>
            <a:r>
              <a:rPr lang="en-US" sz="1875" b="1" dirty="0">
                <a:solidFill>
                  <a:schemeClr val="dk1"/>
                </a:solidFill>
                <a:latin typeface="Open Sans"/>
                <a:ea typeface="Open Sans"/>
                <a:cs typeface="Open Sans"/>
                <a:sym typeface="Open Sans"/>
              </a:rPr>
              <a:t>     Steps to Create :</a:t>
            </a:r>
            <a:endParaRPr sz="1875" b="1" dirty="0">
              <a:solidFill>
                <a:schemeClr val="dk1"/>
              </a:solidFill>
              <a:latin typeface="Open Sans"/>
              <a:ea typeface="Open Sans"/>
              <a:cs typeface="Open Sans"/>
              <a:sym typeface="Open Sans"/>
            </a:endParaRPr>
          </a:p>
          <a:p>
            <a:pPr algn="ctr">
              <a:lnSpc>
                <a:spcPct val="150000"/>
              </a:lnSpc>
              <a:buClr>
                <a:schemeClr val="dk1"/>
              </a:buClr>
              <a:buSzPts val="1100"/>
            </a:pPr>
            <a:endParaRPr sz="1425" b="1" dirty="0">
              <a:solidFill>
                <a:schemeClr val="dk1"/>
              </a:solidFill>
              <a:latin typeface="Open Sans"/>
              <a:ea typeface="Open Sans"/>
              <a:cs typeface="Open Sans"/>
              <a:sym typeface="Open Sans"/>
            </a:endParaRPr>
          </a:p>
          <a:p>
            <a:pPr algn="ctr">
              <a:lnSpc>
                <a:spcPct val="115000"/>
              </a:lnSpc>
              <a:buClr>
                <a:schemeClr val="dk1"/>
              </a:buClr>
              <a:buSzPts val="1100"/>
            </a:pPr>
            <a:endParaRPr sz="825" dirty="0">
              <a:solidFill>
                <a:schemeClr val="dk1"/>
              </a:solidFill>
              <a:latin typeface="Arial"/>
              <a:ea typeface="Arial"/>
              <a:cs typeface="Arial"/>
              <a:sym typeface="Arial"/>
            </a:endParaRPr>
          </a:p>
          <a:p>
            <a:pPr algn="ctr">
              <a:lnSpc>
                <a:spcPct val="150000"/>
              </a:lnSpc>
              <a:buClr>
                <a:schemeClr val="dk1"/>
              </a:buClr>
              <a:buSzPts val="1100"/>
            </a:pPr>
            <a:r>
              <a:rPr lang="en-US" sz="1725"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                                                         </a:t>
            </a:r>
            <a:r>
              <a:rPr lang="en-US" sz="1350" b="1" dirty="0">
                <a:solidFill>
                  <a:schemeClr val="dk1"/>
                </a:solidFill>
                <a:latin typeface="Open Sans"/>
                <a:ea typeface="Open Sans"/>
                <a:cs typeface="Open Sans"/>
                <a:sym typeface="Open Sans"/>
              </a:rPr>
              <a:t>  </a:t>
            </a:r>
            <a:endParaRPr sz="1350" b="1" dirty="0">
              <a:solidFill>
                <a:srgbClr val="000000"/>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10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5f1f3591f6_0_8"/>
          <p:cNvSpPr/>
          <p:nvPr/>
        </p:nvSpPr>
        <p:spPr>
          <a:xfrm>
            <a:off x="144338" y="901875"/>
            <a:ext cx="2647125" cy="3988575"/>
          </a:xfrm>
          <a:prstGeom prst="rect">
            <a:avLst/>
          </a:prstGeom>
          <a:solidFill>
            <a:srgbClr val="DDEAF6"/>
          </a:solidFill>
          <a:ln>
            <a:noFill/>
          </a:ln>
        </p:spPr>
        <p:txBody>
          <a:bodyPr spcFirstLastPara="1" wrap="square" lIns="68569" tIns="34275" rIns="68569" bIns="34275" anchor="ctr" anchorCtr="0">
            <a:noAutofit/>
          </a:bodyPr>
          <a:lstStyle/>
          <a:p>
            <a:pPr>
              <a:lnSpc>
                <a:spcPct val="115000"/>
              </a:lnSpc>
              <a:buClr>
                <a:schemeClr val="dk1"/>
              </a:buClr>
              <a:buSzPts val="1100"/>
            </a:pPr>
            <a:endParaRPr sz="1350">
              <a:solidFill>
                <a:schemeClr val="lt1"/>
              </a:solidFill>
              <a:latin typeface="Calibri"/>
              <a:ea typeface="Calibri"/>
              <a:cs typeface="Calibri"/>
              <a:sym typeface="Calibri"/>
            </a:endParaRPr>
          </a:p>
        </p:txBody>
      </p:sp>
      <p:sp>
        <p:nvSpPr>
          <p:cNvPr id="319" name="Google Shape;319;g15f1f3591f6_0_8"/>
          <p:cNvSpPr txBox="1"/>
          <p:nvPr/>
        </p:nvSpPr>
        <p:spPr>
          <a:xfrm>
            <a:off x="3021975" y="1981388"/>
            <a:ext cx="6084900" cy="3487856"/>
          </a:xfrm>
          <a:prstGeom prst="rect">
            <a:avLst/>
          </a:prstGeom>
          <a:noFill/>
          <a:ln>
            <a:noFill/>
          </a:ln>
        </p:spPr>
        <p:txBody>
          <a:bodyPr spcFirstLastPara="1" wrap="square" lIns="68569" tIns="68569" rIns="68569" bIns="68569" anchor="t" anchorCtr="0">
            <a:spAutoFit/>
          </a:bodyPr>
          <a:lstStyle/>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Because your clients can only communicate with the load balancer using IPv4 addresses, you must select IPv4 as the IP address type.</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Select the service provider VPC for VPC.</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Select all of the Availability Zones in which you launched security appliance instances, as well as the corresponding public subnets, for Mappings.</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Choose a target group to which traffic should be routed as the default action. Create a target group first if you don't already have one. The GENEVE protocol must be used by the target group.</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47650">
              <a:lnSpc>
                <a:spcPct val="150000"/>
              </a:lnSpc>
              <a:buClr>
                <a:srgbClr val="16191F"/>
              </a:buClr>
              <a:buSzPts val="1600"/>
              <a:buFont typeface="Open Sans"/>
              <a:buChar char="●"/>
            </a:pPr>
            <a:r>
              <a:rPr lang="en-US" sz="1200">
                <a:solidFill>
                  <a:srgbClr val="16191F"/>
                </a:solidFill>
                <a:highlight>
                  <a:srgbClr val="FFFFFF"/>
                </a:highlight>
                <a:latin typeface="Open Sans"/>
                <a:ea typeface="Open Sans"/>
                <a:cs typeface="Open Sans"/>
                <a:sym typeface="Open Sans"/>
              </a:rPr>
              <a:t>Review your configuration, and then choose Create load balancer.</a:t>
            </a:r>
            <a:endParaRPr sz="1200">
              <a:solidFill>
                <a:srgbClr val="16191F"/>
              </a:solidFill>
              <a:highlight>
                <a:srgbClr val="FFFFFF"/>
              </a:highlight>
              <a:latin typeface="Open Sans"/>
              <a:ea typeface="Open Sans"/>
              <a:cs typeface="Open Sans"/>
              <a:sym typeface="Open Sans"/>
            </a:endParaRPr>
          </a:p>
          <a:p>
            <a:pPr>
              <a:lnSpc>
                <a:spcPct val="115000"/>
              </a:lnSpc>
            </a:pPr>
            <a:endParaRPr sz="1200">
              <a:solidFill>
                <a:schemeClr val="dk1"/>
              </a:solidFill>
              <a:latin typeface="Open Sans"/>
              <a:ea typeface="Open Sans"/>
              <a:cs typeface="Open Sans"/>
              <a:sym typeface="Open Sans"/>
            </a:endParaRPr>
          </a:p>
          <a:p>
            <a:pPr>
              <a:lnSpc>
                <a:spcPct val="150000"/>
              </a:lnSpc>
              <a:buClr>
                <a:srgbClr val="000000"/>
              </a:buClr>
              <a:buSzPts val="1800"/>
            </a:pPr>
            <a:endParaRPr sz="1350">
              <a:solidFill>
                <a:schemeClr val="dk1"/>
              </a:solidFill>
              <a:latin typeface="Open Sans"/>
              <a:ea typeface="Open Sans"/>
              <a:cs typeface="Open Sans"/>
              <a:sym typeface="Open Sans"/>
            </a:endParaRPr>
          </a:p>
        </p:txBody>
      </p:sp>
      <p:sp>
        <p:nvSpPr>
          <p:cNvPr id="321" name="Google Shape;321;g15f1f3591f6_0_8"/>
          <p:cNvSpPr/>
          <p:nvPr/>
        </p:nvSpPr>
        <p:spPr>
          <a:xfrm>
            <a:off x="2954456" y="972300"/>
            <a:ext cx="6084900" cy="669600"/>
          </a:xfrm>
          <a:prstGeom prst="roundRect">
            <a:avLst>
              <a:gd name="adj" fmla="val 16667"/>
            </a:avLst>
          </a:prstGeom>
          <a:solidFill>
            <a:srgbClr val="FFFFFF"/>
          </a:solidFill>
          <a:ln w="12700" cap="flat" cmpd="sng">
            <a:solidFill>
              <a:srgbClr val="60487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                               </a:t>
            </a:r>
            <a:r>
              <a:rPr lang="en-US" sz="1725" b="1">
                <a:solidFill>
                  <a:schemeClr val="dk1"/>
                </a:solidFill>
                <a:latin typeface="Open Sans"/>
                <a:ea typeface="Open Sans"/>
                <a:cs typeface="Open Sans"/>
                <a:sym typeface="Open Sans"/>
              </a:rPr>
              <a:t> </a:t>
            </a:r>
            <a:endParaRPr sz="1725" b="1">
              <a:solidFill>
                <a:schemeClr val="dk1"/>
              </a:solidFill>
              <a:latin typeface="Open Sans"/>
              <a:ea typeface="Open Sans"/>
              <a:cs typeface="Open Sans"/>
              <a:sym typeface="Open Sans"/>
            </a:endParaRPr>
          </a:p>
          <a:p>
            <a:pPr algn="ctr">
              <a:lnSpc>
                <a:spcPct val="150000"/>
              </a:lnSpc>
              <a:buClr>
                <a:schemeClr val="dk1"/>
              </a:buClr>
              <a:buSzPts val="1100"/>
            </a:pPr>
            <a:endParaRPr sz="1650" b="1">
              <a:solidFill>
                <a:schemeClr val="dk1"/>
              </a:solidFill>
              <a:latin typeface="Open Sans"/>
              <a:ea typeface="Open Sans"/>
              <a:cs typeface="Open Sans"/>
              <a:sym typeface="Open Sans"/>
            </a:endParaRPr>
          </a:p>
          <a:p>
            <a:pPr>
              <a:lnSpc>
                <a:spcPct val="150000"/>
              </a:lnSpc>
              <a:buClr>
                <a:schemeClr val="dk1"/>
              </a:buClr>
              <a:buSzPts val="1100"/>
            </a:pPr>
            <a:r>
              <a:rPr lang="en-US" sz="1875" b="1">
                <a:solidFill>
                  <a:schemeClr val="dk1"/>
                </a:solidFill>
                <a:latin typeface="Open Sans"/>
                <a:ea typeface="Open Sans"/>
                <a:cs typeface="Open Sans"/>
                <a:sym typeface="Open Sans"/>
              </a:rPr>
              <a:t>                Creating Gateway Load Balancer       </a:t>
            </a:r>
            <a:endParaRPr sz="1875" b="1">
              <a:solidFill>
                <a:schemeClr val="dk1"/>
              </a:solidFill>
              <a:latin typeface="Open Sans"/>
              <a:ea typeface="Open Sans"/>
              <a:cs typeface="Open Sans"/>
              <a:sym typeface="Open Sans"/>
            </a:endParaRPr>
          </a:p>
          <a:p>
            <a:pPr algn="ctr">
              <a:lnSpc>
                <a:spcPct val="150000"/>
              </a:lnSpc>
              <a:buClr>
                <a:schemeClr val="dk1"/>
              </a:buClr>
              <a:buSzPts val="1100"/>
            </a:pPr>
            <a:endParaRPr sz="1425" b="1">
              <a:solidFill>
                <a:schemeClr val="dk1"/>
              </a:solidFill>
              <a:latin typeface="Open Sans"/>
              <a:ea typeface="Open Sans"/>
              <a:cs typeface="Open Sans"/>
              <a:sym typeface="Open Sans"/>
            </a:endParaRPr>
          </a:p>
          <a:p>
            <a:pPr>
              <a:lnSpc>
                <a:spcPct val="115000"/>
              </a:lnSpc>
              <a:buClr>
                <a:schemeClr val="dk1"/>
              </a:buClr>
              <a:buSzPts val="1100"/>
            </a:pPr>
            <a:endParaRPr sz="825">
              <a:solidFill>
                <a:schemeClr val="dk1"/>
              </a:solidFill>
              <a:latin typeface="Arial"/>
              <a:ea typeface="Arial"/>
              <a:cs typeface="Arial"/>
              <a:sym typeface="Arial"/>
            </a:endParaRPr>
          </a:p>
          <a:p>
            <a:pPr>
              <a:lnSpc>
                <a:spcPct val="150000"/>
              </a:lnSpc>
              <a:buClr>
                <a:schemeClr val="dk1"/>
              </a:buClr>
              <a:buSzPts val="1100"/>
            </a:pPr>
            <a:r>
              <a:rPr lang="en-US" sz="1725">
                <a:solidFill>
                  <a:schemeClr val="dk1"/>
                </a:solidFill>
                <a:latin typeface="Open Sans"/>
                <a:ea typeface="Open Sans"/>
                <a:cs typeface="Open Sans"/>
                <a:sym typeface="Open Sans"/>
              </a:rPr>
              <a:t> </a:t>
            </a:r>
            <a:r>
              <a:rPr lang="en-US" sz="1200">
                <a:solidFill>
                  <a:schemeClr val="dk1"/>
                </a:solidFill>
                <a:latin typeface="Open Sans"/>
                <a:ea typeface="Open Sans"/>
                <a:cs typeface="Open Sans"/>
                <a:sym typeface="Open Sans"/>
              </a:rPr>
              <a:t>                                                         </a:t>
            </a:r>
            <a:r>
              <a:rPr lang="en-US" sz="1350" b="1">
                <a:solidFill>
                  <a:schemeClr val="dk1"/>
                </a:solidFill>
                <a:latin typeface="Open Sans"/>
                <a:ea typeface="Open Sans"/>
                <a:cs typeface="Open Sans"/>
                <a:sym typeface="Open Sans"/>
              </a:rPr>
              <a:t>  </a:t>
            </a:r>
            <a:endParaRPr sz="1350" b="1">
              <a:solidFill>
                <a:srgbClr val="000000"/>
              </a:solidFill>
              <a:latin typeface="Open Sans"/>
              <a:ea typeface="Open Sans"/>
              <a:cs typeface="Open Sans"/>
              <a:sym typeface="Open Sans"/>
            </a:endParaRPr>
          </a:p>
        </p:txBody>
      </p:sp>
      <p:pic>
        <p:nvPicPr>
          <p:cNvPr id="322" name="Google Shape;322;g15f1f3591f6_0_8"/>
          <p:cNvPicPr preferRelativeResize="0"/>
          <p:nvPr/>
        </p:nvPicPr>
        <p:blipFill>
          <a:blip r:embed="rId3">
            <a:alphaModFix/>
          </a:blip>
          <a:stretch>
            <a:fillRect/>
          </a:stretch>
        </p:blipFill>
        <p:spPr>
          <a:xfrm>
            <a:off x="739632" y="2167894"/>
            <a:ext cx="1456538" cy="1456538"/>
          </a:xfrm>
          <a:prstGeom prst="rect">
            <a:avLst/>
          </a:prstGeom>
          <a:noFill/>
          <a:ln>
            <a:noFill/>
          </a:ln>
        </p:spPr>
      </p:pic>
      <p:sp>
        <p:nvSpPr>
          <p:cNvPr id="2" name="Google Shape;312;g15f1f3591f6_0_0">
            <a:extLst>
              <a:ext uri="{FF2B5EF4-FFF2-40B4-BE49-F238E27FC236}">
                <a16:creationId xmlns:a16="http://schemas.microsoft.com/office/drawing/2014/main" id="{F27EE9D7-872F-EDA4-223D-80ADAE616F6A}"/>
              </a:ext>
            </a:extLst>
          </p:cNvPr>
          <p:cNvSpPr txBox="1"/>
          <p:nvPr/>
        </p:nvSpPr>
        <p:spPr>
          <a:xfrm>
            <a:off x="359312" y="170471"/>
            <a:ext cx="6803487"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dirty="0">
                <a:solidFill>
                  <a:srgbClr val="604878"/>
                </a:solidFill>
                <a:latin typeface="Montserrat"/>
                <a:ea typeface="Montserrat"/>
                <a:cs typeface="Montserrat"/>
                <a:sym typeface="Montserrat"/>
              </a:rPr>
              <a:t> </a:t>
            </a:r>
            <a:r>
              <a:rPr lang="en-US" sz="2250" b="1" dirty="0">
                <a:solidFill>
                  <a:srgbClr val="604878"/>
                </a:solidFill>
                <a:latin typeface="Montserrat"/>
                <a:ea typeface="Montserrat"/>
                <a:cs typeface="Montserrat"/>
                <a:sym typeface="Montserrat"/>
              </a:rPr>
              <a:t>Steps for Creating Gateway Load Balancer</a:t>
            </a:r>
            <a:endParaRPr sz="2250" b="1" dirty="0">
              <a:solidFill>
                <a:srgbClr val="604878"/>
              </a:solidFill>
              <a:latin typeface="Montserrat"/>
              <a:ea typeface="Montserrat"/>
              <a:cs typeface="Montserrat"/>
              <a:sym typeface="Montserrat"/>
            </a:endParaRPr>
          </a:p>
        </p:txBody>
      </p:sp>
      <p:grpSp>
        <p:nvGrpSpPr>
          <p:cNvPr id="3" name="Group 2">
            <a:extLst>
              <a:ext uri="{FF2B5EF4-FFF2-40B4-BE49-F238E27FC236}">
                <a16:creationId xmlns:a16="http://schemas.microsoft.com/office/drawing/2014/main" id="{A924E6FA-7803-5137-310B-96844CC0F0D4}"/>
              </a:ext>
            </a:extLst>
          </p:cNvPr>
          <p:cNvGrpSpPr/>
          <p:nvPr/>
        </p:nvGrpSpPr>
        <p:grpSpPr>
          <a:xfrm>
            <a:off x="24493" y="21490"/>
            <a:ext cx="9119507" cy="885825"/>
            <a:chOff x="24493" y="21490"/>
            <a:chExt cx="8960905" cy="885825"/>
          </a:xfrm>
        </p:grpSpPr>
        <p:pic>
          <p:nvPicPr>
            <p:cNvPr id="4" name="Picture 3">
              <a:extLst>
                <a:ext uri="{FF2B5EF4-FFF2-40B4-BE49-F238E27FC236}">
                  <a16:creationId xmlns:a16="http://schemas.microsoft.com/office/drawing/2014/main" id="{BA7FCAED-80B5-E3D6-E808-7F96584FAF23}"/>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5" name="Picture 4">
              <a:extLst>
                <a:ext uri="{FF2B5EF4-FFF2-40B4-BE49-F238E27FC236}">
                  <a16:creationId xmlns:a16="http://schemas.microsoft.com/office/drawing/2014/main" id="{A8D6BC3F-B6F9-D70B-FF4D-ECC38CA503F7}"/>
                </a:ext>
              </a:extLst>
            </p:cNvPr>
            <p:cNvPicPr>
              <a:picLocks noChangeAspect="1"/>
            </p:cNvPicPr>
            <p:nvPr/>
          </p:nvPicPr>
          <p:blipFill>
            <a:blip r:embed="rId5"/>
            <a:stretch>
              <a:fillRect/>
            </a:stretch>
          </p:blipFill>
          <p:spPr>
            <a:xfrm>
              <a:off x="24493" y="79088"/>
              <a:ext cx="1607344" cy="657225"/>
            </a:xfrm>
            <a:prstGeom prst="rect">
              <a:avLst/>
            </a:prstGeom>
          </p:spPr>
        </p:pic>
        <p:pic>
          <p:nvPicPr>
            <p:cNvPr id="6" name="Picture 5">
              <a:extLst>
                <a:ext uri="{FF2B5EF4-FFF2-40B4-BE49-F238E27FC236}">
                  <a16:creationId xmlns:a16="http://schemas.microsoft.com/office/drawing/2014/main" id="{136153A4-D345-1BE6-A45A-56EFF960FD33}"/>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7" name="Google Shape;259;gff3a7120db_0_4">
            <a:extLst>
              <a:ext uri="{FF2B5EF4-FFF2-40B4-BE49-F238E27FC236}">
                <a16:creationId xmlns:a16="http://schemas.microsoft.com/office/drawing/2014/main" id="{DDA7835A-7978-2AFC-379F-E786894B1B45}"/>
              </a:ext>
            </a:extLst>
          </p:cNvPr>
          <p:cNvSpPr txBox="1"/>
          <p:nvPr/>
        </p:nvSpPr>
        <p:spPr>
          <a:xfrm>
            <a:off x="3296079" y="179534"/>
            <a:ext cx="5875804" cy="470876"/>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2400" spc="-5" dirty="0">
                <a:latin typeface="Open Sans" panose="020B0606030504020204" pitchFamily="34" charset="0"/>
                <a:ea typeface="Open Sans" panose="020B0606030504020204" pitchFamily="34" charset="0"/>
                <a:cs typeface="Open Sans" panose="020B0606030504020204" pitchFamily="34" charset="0"/>
              </a:rPr>
              <a:t>Steps to Create Gateway Load Balancer</a:t>
            </a:r>
            <a:endParaRPr sz="2400" dirty="0">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8" name="Google Shape;330;g15ff1e7b651_0_0">
            <a:extLst>
              <a:ext uri="{FF2B5EF4-FFF2-40B4-BE49-F238E27FC236}">
                <a16:creationId xmlns:a16="http://schemas.microsoft.com/office/drawing/2014/main" id="{1FA503D9-1A1D-AE42-A66A-0C62778CA564}"/>
              </a:ext>
            </a:extLst>
          </p:cNvPr>
          <p:cNvSpPr/>
          <p:nvPr/>
        </p:nvSpPr>
        <p:spPr>
          <a:xfrm>
            <a:off x="2954456" y="975354"/>
            <a:ext cx="6084900" cy="669600"/>
          </a:xfrm>
          <a:prstGeom prst="roundRect">
            <a:avLst>
              <a:gd name="adj" fmla="val 16667"/>
            </a:avLst>
          </a:prstGeom>
          <a:solidFill>
            <a:srgbClr val="FFFFFF"/>
          </a:solidFill>
          <a:ln w="12700" cap="flat" cmpd="sng">
            <a:solidFill>
              <a:srgbClr val="60487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lnSpc>
                <a:spcPct val="150000"/>
              </a:lnSpc>
              <a:buClr>
                <a:schemeClr val="dk1"/>
              </a:buClr>
              <a:buSzPts val="1100"/>
            </a:pPr>
            <a:r>
              <a:rPr lang="en-US" sz="1200" dirty="0">
                <a:solidFill>
                  <a:schemeClr val="dk1"/>
                </a:solidFill>
                <a:latin typeface="Open Sans"/>
                <a:ea typeface="Open Sans"/>
                <a:cs typeface="Open Sans"/>
                <a:sym typeface="Open Sans"/>
              </a:rPr>
              <a:t>                               </a:t>
            </a:r>
            <a:r>
              <a:rPr lang="en-US" sz="1725" b="1" dirty="0">
                <a:solidFill>
                  <a:schemeClr val="dk1"/>
                </a:solidFill>
                <a:latin typeface="Open Sans"/>
                <a:ea typeface="Open Sans"/>
                <a:cs typeface="Open Sans"/>
                <a:sym typeface="Open Sans"/>
              </a:rPr>
              <a:t> </a:t>
            </a:r>
            <a:endParaRPr sz="1725" b="1" dirty="0">
              <a:solidFill>
                <a:schemeClr val="dk1"/>
              </a:solidFill>
              <a:latin typeface="Open Sans"/>
              <a:ea typeface="Open Sans"/>
              <a:cs typeface="Open Sans"/>
              <a:sym typeface="Open Sans"/>
            </a:endParaRPr>
          </a:p>
          <a:p>
            <a:pPr algn="ctr">
              <a:lnSpc>
                <a:spcPct val="150000"/>
              </a:lnSpc>
              <a:buClr>
                <a:schemeClr val="dk1"/>
              </a:buClr>
              <a:buSzPts val="1100"/>
            </a:pPr>
            <a:endParaRPr sz="1650" b="1" dirty="0">
              <a:solidFill>
                <a:schemeClr val="dk1"/>
              </a:solidFill>
              <a:latin typeface="Open Sans"/>
              <a:ea typeface="Open Sans"/>
              <a:cs typeface="Open Sans"/>
              <a:sym typeface="Open Sans"/>
            </a:endParaRPr>
          </a:p>
          <a:p>
            <a:pPr algn="ctr">
              <a:lnSpc>
                <a:spcPct val="150000"/>
              </a:lnSpc>
              <a:buClr>
                <a:schemeClr val="dk1"/>
              </a:buClr>
              <a:buSzPts val="1100"/>
            </a:pPr>
            <a:r>
              <a:rPr lang="en-US" sz="1875" b="1" dirty="0">
                <a:solidFill>
                  <a:schemeClr val="dk1"/>
                </a:solidFill>
                <a:latin typeface="Open Sans"/>
                <a:ea typeface="Open Sans"/>
                <a:cs typeface="Open Sans"/>
                <a:sym typeface="Open Sans"/>
              </a:rPr>
              <a:t>     Steps to Create :</a:t>
            </a:r>
            <a:endParaRPr sz="1875" b="1" dirty="0">
              <a:solidFill>
                <a:schemeClr val="dk1"/>
              </a:solidFill>
              <a:latin typeface="Open Sans"/>
              <a:ea typeface="Open Sans"/>
              <a:cs typeface="Open Sans"/>
              <a:sym typeface="Open Sans"/>
            </a:endParaRPr>
          </a:p>
          <a:p>
            <a:pPr algn="ctr">
              <a:lnSpc>
                <a:spcPct val="150000"/>
              </a:lnSpc>
              <a:buClr>
                <a:schemeClr val="dk1"/>
              </a:buClr>
              <a:buSzPts val="1100"/>
            </a:pPr>
            <a:endParaRPr sz="1425" b="1" dirty="0">
              <a:solidFill>
                <a:schemeClr val="dk1"/>
              </a:solidFill>
              <a:latin typeface="Open Sans"/>
              <a:ea typeface="Open Sans"/>
              <a:cs typeface="Open Sans"/>
              <a:sym typeface="Open Sans"/>
            </a:endParaRPr>
          </a:p>
          <a:p>
            <a:pPr algn="ctr">
              <a:lnSpc>
                <a:spcPct val="115000"/>
              </a:lnSpc>
              <a:buClr>
                <a:schemeClr val="dk1"/>
              </a:buClr>
              <a:buSzPts val="1100"/>
            </a:pPr>
            <a:endParaRPr sz="825" dirty="0">
              <a:solidFill>
                <a:schemeClr val="dk1"/>
              </a:solidFill>
              <a:latin typeface="Arial"/>
              <a:ea typeface="Arial"/>
              <a:cs typeface="Arial"/>
              <a:sym typeface="Arial"/>
            </a:endParaRPr>
          </a:p>
          <a:p>
            <a:pPr algn="ctr">
              <a:lnSpc>
                <a:spcPct val="150000"/>
              </a:lnSpc>
              <a:buClr>
                <a:schemeClr val="dk1"/>
              </a:buClr>
              <a:buSzPts val="1100"/>
            </a:pPr>
            <a:r>
              <a:rPr lang="en-US" sz="1725"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                                                         </a:t>
            </a:r>
            <a:r>
              <a:rPr lang="en-US" sz="1350" b="1" dirty="0">
                <a:solidFill>
                  <a:schemeClr val="dk1"/>
                </a:solidFill>
                <a:latin typeface="Open Sans"/>
                <a:ea typeface="Open Sans"/>
                <a:cs typeface="Open Sans"/>
                <a:sym typeface="Open Sans"/>
              </a:rPr>
              <a:t>  </a:t>
            </a:r>
            <a:endParaRPr sz="1350" b="1" dirty="0">
              <a:solidFill>
                <a:srgbClr val="0000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15ff1e7b651_0_0"/>
          <p:cNvSpPr/>
          <p:nvPr/>
        </p:nvSpPr>
        <p:spPr>
          <a:xfrm>
            <a:off x="144338" y="901875"/>
            <a:ext cx="2647125" cy="3988575"/>
          </a:xfrm>
          <a:prstGeom prst="rect">
            <a:avLst/>
          </a:prstGeom>
          <a:solidFill>
            <a:srgbClr val="DDEAF6"/>
          </a:solidFill>
          <a:ln>
            <a:noFill/>
          </a:ln>
        </p:spPr>
        <p:txBody>
          <a:bodyPr spcFirstLastPara="1" wrap="square" lIns="68569" tIns="34275" rIns="68569" bIns="34275" anchor="ctr" anchorCtr="0">
            <a:noAutofit/>
          </a:bodyPr>
          <a:lstStyle/>
          <a:p>
            <a:pPr>
              <a:lnSpc>
                <a:spcPct val="115000"/>
              </a:lnSpc>
              <a:buClr>
                <a:schemeClr val="dk1"/>
              </a:buClr>
              <a:buSzPts val="1100"/>
            </a:pPr>
            <a:endParaRPr sz="1350">
              <a:solidFill>
                <a:schemeClr val="lt1"/>
              </a:solidFill>
              <a:latin typeface="Calibri"/>
              <a:ea typeface="Calibri"/>
              <a:cs typeface="Calibri"/>
              <a:sym typeface="Calibri"/>
            </a:endParaRPr>
          </a:p>
        </p:txBody>
      </p:sp>
      <p:sp>
        <p:nvSpPr>
          <p:cNvPr id="328" name="Google Shape;328;g15ff1e7b651_0_0"/>
          <p:cNvSpPr txBox="1"/>
          <p:nvPr/>
        </p:nvSpPr>
        <p:spPr>
          <a:xfrm>
            <a:off x="3021975" y="1981388"/>
            <a:ext cx="6084900" cy="3487856"/>
          </a:xfrm>
          <a:prstGeom prst="rect">
            <a:avLst/>
          </a:prstGeom>
          <a:noFill/>
          <a:ln>
            <a:noFill/>
          </a:ln>
        </p:spPr>
        <p:txBody>
          <a:bodyPr spcFirstLastPara="1" wrap="square" lIns="68569" tIns="68569" rIns="68569" bIns="68569" anchor="t" anchorCtr="0">
            <a:spAutoFit/>
          </a:bodyPr>
          <a:lstStyle/>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Because your clients can only communicate with the load balancer using IPv4 addresses, you must select IPv4 as the IP address type.</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Select the service provider VPC for VPC.</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Select all of the Availability Zones in which you launched security appliance instances, as well as the corresponding public subnets, for Mappings.</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Choose a target group to which traffic should be routed as the default action. Create a target group first if you don't already have one. The GENEVE protocol must be used by the target group.</a:t>
            </a:r>
            <a:endParaRPr sz="1200">
              <a:solidFill>
                <a:schemeClr val="dk1"/>
              </a:solidFill>
              <a:latin typeface="Open Sans"/>
              <a:ea typeface="Open Sans"/>
              <a:cs typeface="Open Sans"/>
              <a:sym typeface="Open Sans"/>
            </a:endParaRPr>
          </a:p>
          <a:p>
            <a:pPr marL="342900">
              <a:lnSpc>
                <a:spcPct val="115000"/>
              </a:lnSpc>
            </a:pPr>
            <a:endParaRPr sz="1200">
              <a:solidFill>
                <a:schemeClr val="dk1"/>
              </a:solidFill>
              <a:latin typeface="Open Sans"/>
              <a:ea typeface="Open Sans"/>
              <a:cs typeface="Open Sans"/>
              <a:sym typeface="Open Sans"/>
            </a:endParaRPr>
          </a:p>
          <a:p>
            <a:pPr marL="342900" indent="-247650">
              <a:lnSpc>
                <a:spcPct val="150000"/>
              </a:lnSpc>
              <a:buClr>
                <a:srgbClr val="16191F"/>
              </a:buClr>
              <a:buSzPts val="1600"/>
              <a:buFont typeface="Open Sans"/>
              <a:buChar char="●"/>
            </a:pPr>
            <a:r>
              <a:rPr lang="en-US" sz="1200">
                <a:solidFill>
                  <a:srgbClr val="16191F"/>
                </a:solidFill>
                <a:highlight>
                  <a:srgbClr val="FFFFFF"/>
                </a:highlight>
                <a:latin typeface="Open Sans"/>
                <a:ea typeface="Open Sans"/>
                <a:cs typeface="Open Sans"/>
                <a:sym typeface="Open Sans"/>
              </a:rPr>
              <a:t>Review your configuration, and then choose Create load balancer.</a:t>
            </a:r>
            <a:endParaRPr sz="1200">
              <a:solidFill>
                <a:srgbClr val="16191F"/>
              </a:solidFill>
              <a:highlight>
                <a:srgbClr val="FFFFFF"/>
              </a:highlight>
              <a:latin typeface="Open Sans"/>
              <a:ea typeface="Open Sans"/>
              <a:cs typeface="Open Sans"/>
              <a:sym typeface="Open Sans"/>
            </a:endParaRPr>
          </a:p>
          <a:p>
            <a:pPr>
              <a:lnSpc>
                <a:spcPct val="115000"/>
              </a:lnSpc>
            </a:pPr>
            <a:endParaRPr sz="1200">
              <a:solidFill>
                <a:schemeClr val="dk1"/>
              </a:solidFill>
              <a:latin typeface="Open Sans"/>
              <a:ea typeface="Open Sans"/>
              <a:cs typeface="Open Sans"/>
              <a:sym typeface="Open Sans"/>
            </a:endParaRPr>
          </a:p>
          <a:p>
            <a:pPr>
              <a:lnSpc>
                <a:spcPct val="150000"/>
              </a:lnSpc>
              <a:buClr>
                <a:srgbClr val="000000"/>
              </a:buClr>
              <a:buSzPts val="1800"/>
            </a:pPr>
            <a:endParaRPr sz="1350">
              <a:solidFill>
                <a:schemeClr val="dk1"/>
              </a:solidFill>
              <a:latin typeface="Open Sans"/>
              <a:ea typeface="Open Sans"/>
              <a:cs typeface="Open Sans"/>
              <a:sym typeface="Open Sans"/>
            </a:endParaRPr>
          </a:p>
        </p:txBody>
      </p:sp>
      <p:sp>
        <p:nvSpPr>
          <p:cNvPr id="330" name="Google Shape;330;g15ff1e7b651_0_0"/>
          <p:cNvSpPr/>
          <p:nvPr/>
        </p:nvSpPr>
        <p:spPr>
          <a:xfrm>
            <a:off x="2954456" y="972300"/>
            <a:ext cx="6084900" cy="669600"/>
          </a:xfrm>
          <a:prstGeom prst="roundRect">
            <a:avLst>
              <a:gd name="adj" fmla="val 16667"/>
            </a:avLst>
          </a:prstGeom>
          <a:solidFill>
            <a:srgbClr val="FFFFFF"/>
          </a:solidFill>
          <a:ln w="12700" cap="flat" cmpd="sng">
            <a:solidFill>
              <a:srgbClr val="60487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lnSpc>
                <a:spcPct val="150000"/>
              </a:lnSpc>
              <a:buClr>
                <a:schemeClr val="dk1"/>
              </a:buClr>
              <a:buSzPts val="1100"/>
            </a:pPr>
            <a:r>
              <a:rPr lang="en-US" sz="1200" dirty="0">
                <a:solidFill>
                  <a:schemeClr val="dk1"/>
                </a:solidFill>
                <a:latin typeface="Open Sans"/>
                <a:ea typeface="Open Sans"/>
                <a:cs typeface="Open Sans"/>
                <a:sym typeface="Open Sans"/>
              </a:rPr>
              <a:t>                               </a:t>
            </a:r>
            <a:r>
              <a:rPr lang="en-US" sz="1725" b="1" dirty="0">
                <a:solidFill>
                  <a:schemeClr val="dk1"/>
                </a:solidFill>
                <a:latin typeface="Open Sans"/>
                <a:ea typeface="Open Sans"/>
                <a:cs typeface="Open Sans"/>
                <a:sym typeface="Open Sans"/>
              </a:rPr>
              <a:t> </a:t>
            </a:r>
            <a:endParaRPr sz="1725" b="1" dirty="0">
              <a:solidFill>
                <a:schemeClr val="dk1"/>
              </a:solidFill>
              <a:latin typeface="Open Sans"/>
              <a:ea typeface="Open Sans"/>
              <a:cs typeface="Open Sans"/>
              <a:sym typeface="Open Sans"/>
            </a:endParaRPr>
          </a:p>
          <a:p>
            <a:pPr algn="ctr">
              <a:lnSpc>
                <a:spcPct val="150000"/>
              </a:lnSpc>
              <a:buClr>
                <a:schemeClr val="dk1"/>
              </a:buClr>
              <a:buSzPts val="1100"/>
            </a:pPr>
            <a:endParaRPr sz="1650" b="1" dirty="0">
              <a:solidFill>
                <a:schemeClr val="dk1"/>
              </a:solidFill>
              <a:latin typeface="Open Sans"/>
              <a:ea typeface="Open Sans"/>
              <a:cs typeface="Open Sans"/>
              <a:sym typeface="Open Sans"/>
            </a:endParaRPr>
          </a:p>
          <a:p>
            <a:pPr algn="ctr">
              <a:lnSpc>
                <a:spcPct val="150000"/>
              </a:lnSpc>
              <a:buClr>
                <a:schemeClr val="dk1"/>
              </a:buClr>
              <a:buSzPts val="1100"/>
            </a:pPr>
            <a:r>
              <a:rPr lang="en-US" sz="1875" b="1" dirty="0">
                <a:solidFill>
                  <a:schemeClr val="dk1"/>
                </a:solidFill>
                <a:latin typeface="Open Sans"/>
                <a:ea typeface="Open Sans"/>
                <a:cs typeface="Open Sans"/>
                <a:sym typeface="Open Sans"/>
              </a:rPr>
              <a:t>     Steps to Create :</a:t>
            </a:r>
            <a:endParaRPr sz="1875" b="1" dirty="0">
              <a:solidFill>
                <a:schemeClr val="dk1"/>
              </a:solidFill>
              <a:latin typeface="Open Sans"/>
              <a:ea typeface="Open Sans"/>
              <a:cs typeface="Open Sans"/>
              <a:sym typeface="Open Sans"/>
            </a:endParaRPr>
          </a:p>
          <a:p>
            <a:pPr algn="ctr">
              <a:lnSpc>
                <a:spcPct val="150000"/>
              </a:lnSpc>
              <a:buClr>
                <a:schemeClr val="dk1"/>
              </a:buClr>
              <a:buSzPts val="1100"/>
            </a:pPr>
            <a:endParaRPr sz="1425" b="1" dirty="0">
              <a:solidFill>
                <a:schemeClr val="dk1"/>
              </a:solidFill>
              <a:latin typeface="Open Sans"/>
              <a:ea typeface="Open Sans"/>
              <a:cs typeface="Open Sans"/>
              <a:sym typeface="Open Sans"/>
            </a:endParaRPr>
          </a:p>
          <a:p>
            <a:pPr algn="ctr">
              <a:lnSpc>
                <a:spcPct val="115000"/>
              </a:lnSpc>
              <a:buClr>
                <a:schemeClr val="dk1"/>
              </a:buClr>
              <a:buSzPts val="1100"/>
            </a:pPr>
            <a:endParaRPr sz="825" dirty="0">
              <a:solidFill>
                <a:schemeClr val="dk1"/>
              </a:solidFill>
              <a:latin typeface="Arial"/>
              <a:ea typeface="Arial"/>
              <a:cs typeface="Arial"/>
              <a:sym typeface="Arial"/>
            </a:endParaRPr>
          </a:p>
          <a:p>
            <a:pPr algn="ctr">
              <a:lnSpc>
                <a:spcPct val="150000"/>
              </a:lnSpc>
              <a:buClr>
                <a:schemeClr val="dk1"/>
              </a:buClr>
              <a:buSzPts val="1100"/>
            </a:pPr>
            <a:r>
              <a:rPr lang="en-US" sz="1725"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                                                         </a:t>
            </a:r>
            <a:r>
              <a:rPr lang="en-US" sz="1350" b="1" dirty="0">
                <a:solidFill>
                  <a:schemeClr val="dk1"/>
                </a:solidFill>
                <a:latin typeface="Open Sans"/>
                <a:ea typeface="Open Sans"/>
                <a:cs typeface="Open Sans"/>
                <a:sym typeface="Open Sans"/>
              </a:rPr>
              <a:t>  </a:t>
            </a:r>
            <a:endParaRPr sz="1350" b="1" dirty="0">
              <a:solidFill>
                <a:srgbClr val="000000"/>
              </a:solidFill>
              <a:latin typeface="Open Sans"/>
              <a:ea typeface="Open Sans"/>
              <a:cs typeface="Open Sans"/>
              <a:sym typeface="Open Sans"/>
            </a:endParaRPr>
          </a:p>
        </p:txBody>
      </p:sp>
      <p:pic>
        <p:nvPicPr>
          <p:cNvPr id="331" name="Google Shape;331;g15ff1e7b651_0_0"/>
          <p:cNvPicPr preferRelativeResize="0"/>
          <p:nvPr/>
        </p:nvPicPr>
        <p:blipFill>
          <a:blip r:embed="rId3">
            <a:alphaModFix/>
          </a:blip>
          <a:stretch>
            <a:fillRect/>
          </a:stretch>
        </p:blipFill>
        <p:spPr>
          <a:xfrm>
            <a:off x="739632" y="2167894"/>
            <a:ext cx="1456538" cy="1456538"/>
          </a:xfrm>
          <a:prstGeom prst="rect">
            <a:avLst/>
          </a:prstGeom>
          <a:noFill/>
          <a:ln>
            <a:noFill/>
          </a:ln>
        </p:spPr>
      </p:pic>
      <p:sp>
        <p:nvSpPr>
          <p:cNvPr id="2" name="Google Shape;312;g15f1f3591f6_0_0">
            <a:extLst>
              <a:ext uri="{FF2B5EF4-FFF2-40B4-BE49-F238E27FC236}">
                <a16:creationId xmlns:a16="http://schemas.microsoft.com/office/drawing/2014/main" id="{317713AC-81EE-5A3F-A4B0-5AA5ED582180}"/>
              </a:ext>
            </a:extLst>
          </p:cNvPr>
          <p:cNvSpPr txBox="1"/>
          <p:nvPr/>
        </p:nvSpPr>
        <p:spPr>
          <a:xfrm>
            <a:off x="359312" y="170471"/>
            <a:ext cx="6803487"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dirty="0">
                <a:solidFill>
                  <a:srgbClr val="604878"/>
                </a:solidFill>
                <a:latin typeface="Montserrat"/>
                <a:ea typeface="Montserrat"/>
                <a:cs typeface="Montserrat"/>
                <a:sym typeface="Montserrat"/>
              </a:rPr>
              <a:t> </a:t>
            </a:r>
            <a:r>
              <a:rPr lang="en-US" sz="2250" b="1" dirty="0">
                <a:solidFill>
                  <a:srgbClr val="604878"/>
                </a:solidFill>
                <a:latin typeface="Montserrat"/>
                <a:ea typeface="Montserrat"/>
                <a:cs typeface="Montserrat"/>
                <a:sym typeface="Montserrat"/>
              </a:rPr>
              <a:t>Steps for Creating Gateway Load Balancer</a:t>
            </a:r>
            <a:endParaRPr sz="2250" b="1" dirty="0">
              <a:solidFill>
                <a:srgbClr val="604878"/>
              </a:solidFill>
              <a:latin typeface="Montserrat"/>
              <a:ea typeface="Montserrat"/>
              <a:cs typeface="Montserrat"/>
              <a:sym typeface="Montserrat"/>
            </a:endParaRPr>
          </a:p>
        </p:txBody>
      </p:sp>
      <p:grpSp>
        <p:nvGrpSpPr>
          <p:cNvPr id="3" name="Group 2">
            <a:extLst>
              <a:ext uri="{FF2B5EF4-FFF2-40B4-BE49-F238E27FC236}">
                <a16:creationId xmlns:a16="http://schemas.microsoft.com/office/drawing/2014/main" id="{1D53BFC5-106E-24CD-F418-DEF0D033912C}"/>
              </a:ext>
            </a:extLst>
          </p:cNvPr>
          <p:cNvGrpSpPr/>
          <p:nvPr/>
        </p:nvGrpSpPr>
        <p:grpSpPr>
          <a:xfrm>
            <a:off x="24493" y="21490"/>
            <a:ext cx="9119507" cy="885825"/>
            <a:chOff x="24493" y="21490"/>
            <a:chExt cx="8960905" cy="885825"/>
          </a:xfrm>
        </p:grpSpPr>
        <p:pic>
          <p:nvPicPr>
            <p:cNvPr id="4" name="Picture 3">
              <a:extLst>
                <a:ext uri="{FF2B5EF4-FFF2-40B4-BE49-F238E27FC236}">
                  <a16:creationId xmlns:a16="http://schemas.microsoft.com/office/drawing/2014/main" id="{7E4F2E69-55DD-F3D1-C5CD-88956E4FED73}"/>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5" name="Picture 4">
              <a:extLst>
                <a:ext uri="{FF2B5EF4-FFF2-40B4-BE49-F238E27FC236}">
                  <a16:creationId xmlns:a16="http://schemas.microsoft.com/office/drawing/2014/main" id="{97529513-6DD1-288C-2E8D-15E410DE12C3}"/>
                </a:ext>
              </a:extLst>
            </p:cNvPr>
            <p:cNvPicPr>
              <a:picLocks noChangeAspect="1"/>
            </p:cNvPicPr>
            <p:nvPr/>
          </p:nvPicPr>
          <p:blipFill>
            <a:blip r:embed="rId5"/>
            <a:stretch>
              <a:fillRect/>
            </a:stretch>
          </p:blipFill>
          <p:spPr>
            <a:xfrm>
              <a:off x="24493" y="79088"/>
              <a:ext cx="1607344" cy="657225"/>
            </a:xfrm>
            <a:prstGeom prst="rect">
              <a:avLst/>
            </a:prstGeom>
          </p:spPr>
        </p:pic>
        <p:pic>
          <p:nvPicPr>
            <p:cNvPr id="6" name="Picture 5">
              <a:extLst>
                <a:ext uri="{FF2B5EF4-FFF2-40B4-BE49-F238E27FC236}">
                  <a16:creationId xmlns:a16="http://schemas.microsoft.com/office/drawing/2014/main" id="{CE491EAE-82AF-61C2-917C-96926EBA6577}"/>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7" name="Google Shape;259;gff3a7120db_0_4">
            <a:extLst>
              <a:ext uri="{FF2B5EF4-FFF2-40B4-BE49-F238E27FC236}">
                <a16:creationId xmlns:a16="http://schemas.microsoft.com/office/drawing/2014/main" id="{A53F5059-5777-59D4-56C6-AA7A1409BA30}"/>
              </a:ext>
            </a:extLst>
          </p:cNvPr>
          <p:cNvSpPr txBox="1"/>
          <p:nvPr/>
        </p:nvSpPr>
        <p:spPr>
          <a:xfrm>
            <a:off x="3296079" y="179534"/>
            <a:ext cx="5875804" cy="470876"/>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2400" spc="-5" dirty="0">
                <a:latin typeface="Open Sans" panose="020B0606030504020204" pitchFamily="34" charset="0"/>
                <a:ea typeface="Open Sans" panose="020B0606030504020204" pitchFamily="34" charset="0"/>
                <a:cs typeface="Open Sans" panose="020B0606030504020204" pitchFamily="34" charset="0"/>
              </a:rPr>
              <a:t>Steps to Create Gateway Load Balancer</a:t>
            </a:r>
            <a:endParaRPr sz="24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F85F67AF-87D1-8A74-AAB1-6688F6FB36E8}"/>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4C5CBE81-1476-A30D-EA68-E94859B096F7}"/>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A16D82CD-364D-D731-99F5-E0A7B3B33962}"/>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D4C03883-F53D-3FBE-8702-0D725BC45000}"/>
                </a:ext>
              </a:extLst>
            </p:cNvPr>
            <p:cNvPicPr>
              <a:picLocks noChangeAspect="1"/>
            </p:cNvPicPr>
            <p:nvPr/>
          </p:nvPicPr>
          <p:blipFill>
            <a:blip r:embed="rId2"/>
            <a:stretch>
              <a:fillRect/>
            </a:stretch>
          </p:blipFill>
          <p:spPr>
            <a:xfrm>
              <a:off x="134906" y="718247"/>
              <a:ext cx="7353561" cy="885825"/>
            </a:xfrm>
            <a:prstGeom prst="rect">
              <a:avLst/>
            </a:prstGeom>
          </p:spPr>
        </p:pic>
      </p:grpSp>
      <p:sp>
        <p:nvSpPr>
          <p:cNvPr id="11" name="Google Shape;259;gff3a7120db_0_4">
            <a:extLst>
              <a:ext uri="{FF2B5EF4-FFF2-40B4-BE49-F238E27FC236}">
                <a16:creationId xmlns:a16="http://schemas.microsoft.com/office/drawing/2014/main" id="{420548C1-489E-BBD5-5B57-5DD94A148012}"/>
              </a:ext>
            </a:extLst>
          </p:cNvPr>
          <p:cNvSpPr txBox="1"/>
          <p:nvPr/>
        </p:nvSpPr>
        <p:spPr>
          <a:xfrm>
            <a:off x="189450" y="2225194"/>
            <a:ext cx="8765100" cy="6924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4000" spc="-5" dirty="0">
                <a:latin typeface="Open Sans" panose="020B0606030504020204" pitchFamily="34" charset="0"/>
                <a:ea typeface="Open Sans" panose="020B0606030504020204" pitchFamily="34" charset="0"/>
                <a:cs typeface="Open Sans" panose="020B0606030504020204" pitchFamily="34" charset="0"/>
              </a:rPr>
              <a:t>Load Balancer Architecture</a:t>
            </a:r>
            <a:endParaRPr sz="40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400685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5F4778"/>
                </a:solidFill>
                <a:latin typeface="Calibri"/>
                <a:cs typeface="Calibri"/>
              </a:rPr>
              <a:t>Load</a:t>
            </a:r>
            <a:r>
              <a:rPr sz="2800" b="1" spc="-10" dirty="0">
                <a:solidFill>
                  <a:srgbClr val="5F4778"/>
                </a:solidFill>
                <a:latin typeface="Calibri"/>
                <a:cs typeface="Calibri"/>
              </a:rPr>
              <a:t> </a:t>
            </a:r>
            <a:r>
              <a:rPr sz="2800" b="1" spc="-5" dirty="0">
                <a:solidFill>
                  <a:srgbClr val="5F4778"/>
                </a:solidFill>
                <a:latin typeface="Calibri"/>
                <a:cs typeface="Calibri"/>
              </a:rPr>
              <a:t>Balancer</a:t>
            </a:r>
            <a:r>
              <a:rPr sz="2800" b="1" spc="20" dirty="0">
                <a:solidFill>
                  <a:srgbClr val="5F4778"/>
                </a:solidFill>
                <a:latin typeface="Calibri"/>
                <a:cs typeface="Calibri"/>
              </a:rPr>
              <a:t> </a:t>
            </a:r>
            <a:r>
              <a:rPr sz="2800" b="1" spc="-15" dirty="0">
                <a:solidFill>
                  <a:srgbClr val="5F4778"/>
                </a:solidFill>
                <a:latin typeface="Calibri"/>
                <a:cs typeface="Calibri"/>
              </a:rPr>
              <a:t>Architecture</a:t>
            </a:r>
            <a:endParaRPr sz="2800">
              <a:latin typeface="Calibri"/>
              <a:cs typeface="Calibri"/>
            </a:endParaRPr>
          </a:p>
        </p:txBody>
      </p:sp>
      <p:grpSp>
        <p:nvGrpSpPr>
          <p:cNvPr id="3" name="object 3"/>
          <p:cNvGrpSpPr/>
          <p:nvPr/>
        </p:nvGrpSpPr>
        <p:grpSpPr>
          <a:xfrm>
            <a:off x="1077467" y="1299972"/>
            <a:ext cx="6990715" cy="1306195"/>
            <a:chOff x="1077467" y="1299972"/>
            <a:chExt cx="6990715" cy="1306195"/>
          </a:xfrm>
        </p:grpSpPr>
        <p:pic>
          <p:nvPicPr>
            <p:cNvPr id="4" name="object 4"/>
            <p:cNvPicPr/>
            <p:nvPr/>
          </p:nvPicPr>
          <p:blipFill>
            <a:blip r:embed="rId2" cstate="print"/>
            <a:stretch>
              <a:fillRect/>
            </a:stretch>
          </p:blipFill>
          <p:spPr>
            <a:xfrm>
              <a:off x="5062254" y="1758695"/>
              <a:ext cx="409378" cy="388619"/>
            </a:xfrm>
            <a:prstGeom prst="rect">
              <a:avLst/>
            </a:prstGeom>
          </p:spPr>
        </p:pic>
        <p:pic>
          <p:nvPicPr>
            <p:cNvPr id="5" name="object 5"/>
            <p:cNvPicPr/>
            <p:nvPr/>
          </p:nvPicPr>
          <p:blipFill>
            <a:blip r:embed="rId2" cstate="print"/>
            <a:stretch>
              <a:fillRect/>
            </a:stretch>
          </p:blipFill>
          <p:spPr>
            <a:xfrm>
              <a:off x="6040662" y="1758695"/>
              <a:ext cx="409378" cy="388619"/>
            </a:xfrm>
            <a:prstGeom prst="rect">
              <a:avLst/>
            </a:prstGeom>
          </p:spPr>
        </p:pic>
        <p:pic>
          <p:nvPicPr>
            <p:cNvPr id="6" name="object 6"/>
            <p:cNvPicPr/>
            <p:nvPr/>
          </p:nvPicPr>
          <p:blipFill>
            <a:blip r:embed="rId2" cstate="print"/>
            <a:stretch>
              <a:fillRect/>
            </a:stretch>
          </p:blipFill>
          <p:spPr>
            <a:xfrm>
              <a:off x="7019061" y="1758695"/>
              <a:ext cx="407873" cy="388619"/>
            </a:xfrm>
            <a:prstGeom prst="rect">
              <a:avLst/>
            </a:prstGeom>
          </p:spPr>
        </p:pic>
        <p:sp>
          <p:nvSpPr>
            <p:cNvPr id="7" name="object 7"/>
            <p:cNvSpPr/>
            <p:nvPr/>
          </p:nvSpPr>
          <p:spPr>
            <a:xfrm>
              <a:off x="1088897" y="1311402"/>
              <a:ext cx="6967855" cy="1283335"/>
            </a:xfrm>
            <a:custGeom>
              <a:avLst/>
              <a:gdLst/>
              <a:ahLst/>
              <a:cxnLst/>
              <a:rect l="l" t="t" r="r" b="b"/>
              <a:pathLst>
                <a:path w="6967855" h="1283335">
                  <a:moveTo>
                    <a:pt x="0" y="213868"/>
                  </a:moveTo>
                  <a:lnTo>
                    <a:pt x="5648" y="164831"/>
                  </a:lnTo>
                  <a:lnTo>
                    <a:pt x="21738" y="119816"/>
                  </a:lnTo>
                  <a:lnTo>
                    <a:pt x="46986" y="80107"/>
                  </a:lnTo>
                  <a:lnTo>
                    <a:pt x="80107" y="46986"/>
                  </a:lnTo>
                  <a:lnTo>
                    <a:pt x="119816" y="21738"/>
                  </a:lnTo>
                  <a:lnTo>
                    <a:pt x="164831" y="5648"/>
                  </a:lnTo>
                  <a:lnTo>
                    <a:pt x="213868" y="0"/>
                  </a:lnTo>
                  <a:lnTo>
                    <a:pt x="6753859" y="0"/>
                  </a:lnTo>
                  <a:lnTo>
                    <a:pt x="6802896" y="5648"/>
                  </a:lnTo>
                  <a:lnTo>
                    <a:pt x="6847911" y="21738"/>
                  </a:lnTo>
                  <a:lnTo>
                    <a:pt x="6887620" y="46986"/>
                  </a:lnTo>
                  <a:lnTo>
                    <a:pt x="6920741" y="80107"/>
                  </a:lnTo>
                  <a:lnTo>
                    <a:pt x="6945989" y="119816"/>
                  </a:lnTo>
                  <a:lnTo>
                    <a:pt x="6962079" y="164831"/>
                  </a:lnTo>
                  <a:lnTo>
                    <a:pt x="6967728" y="213868"/>
                  </a:lnTo>
                  <a:lnTo>
                    <a:pt x="6967728" y="1069340"/>
                  </a:lnTo>
                  <a:lnTo>
                    <a:pt x="6962079" y="1118376"/>
                  </a:lnTo>
                  <a:lnTo>
                    <a:pt x="6945989" y="1163391"/>
                  </a:lnTo>
                  <a:lnTo>
                    <a:pt x="6920741" y="1203100"/>
                  </a:lnTo>
                  <a:lnTo>
                    <a:pt x="6887620" y="1236221"/>
                  </a:lnTo>
                  <a:lnTo>
                    <a:pt x="6847911" y="1261469"/>
                  </a:lnTo>
                  <a:lnTo>
                    <a:pt x="6802896" y="1277559"/>
                  </a:lnTo>
                  <a:lnTo>
                    <a:pt x="6753859" y="1283208"/>
                  </a:lnTo>
                  <a:lnTo>
                    <a:pt x="213868" y="1283208"/>
                  </a:lnTo>
                  <a:lnTo>
                    <a:pt x="164831" y="1277559"/>
                  </a:lnTo>
                  <a:lnTo>
                    <a:pt x="119816" y="1261469"/>
                  </a:lnTo>
                  <a:lnTo>
                    <a:pt x="80107" y="1236221"/>
                  </a:lnTo>
                  <a:lnTo>
                    <a:pt x="46986" y="1203100"/>
                  </a:lnTo>
                  <a:lnTo>
                    <a:pt x="21738" y="1163391"/>
                  </a:lnTo>
                  <a:lnTo>
                    <a:pt x="5648" y="1118376"/>
                  </a:lnTo>
                  <a:lnTo>
                    <a:pt x="0" y="1069340"/>
                  </a:lnTo>
                  <a:lnTo>
                    <a:pt x="0" y="213868"/>
                  </a:lnTo>
                  <a:close/>
                </a:path>
              </a:pathLst>
            </a:custGeom>
            <a:ln w="22859">
              <a:solidFill>
                <a:srgbClr val="FF9900"/>
              </a:solidFill>
              <a:prstDash val="dash"/>
            </a:ln>
          </p:spPr>
          <p:txBody>
            <a:bodyPr wrap="square" lIns="0" tIns="0" rIns="0" bIns="0" rtlCol="0"/>
            <a:lstStyle/>
            <a:p>
              <a:endParaRPr/>
            </a:p>
          </p:txBody>
        </p:sp>
        <p:sp>
          <p:nvSpPr>
            <p:cNvPr id="8" name="object 8"/>
            <p:cNvSpPr/>
            <p:nvPr/>
          </p:nvSpPr>
          <p:spPr>
            <a:xfrm>
              <a:off x="4754117" y="1512570"/>
              <a:ext cx="2984500" cy="881380"/>
            </a:xfrm>
            <a:custGeom>
              <a:avLst/>
              <a:gdLst/>
              <a:ahLst/>
              <a:cxnLst/>
              <a:rect l="l" t="t" r="r" b="b"/>
              <a:pathLst>
                <a:path w="2984500" h="881380">
                  <a:moveTo>
                    <a:pt x="0" y="880871"/>
                  </a:moveTo>
                  <a:lnTo>
                    <a:pt x="2983991" y="880871"/>
                  </a:lnTo>
                  <a:lnTo>
                    <a:pt x="2983991" y="0"/>
                  </a:lnTo>
                  <a:lnTo>
                    <a:pt x="0" y="0"/>
                  </a:lnTo>
                  <a:lnTo>
                    <a:pt x="0" y="880871"/>
                  </a:lnTo>
                  <a:close/>
                </a:path>
              </a:pathLst>
            </a:custGeom>
            <a:ln w="22860">
              <a:solidFill>
                <a:srgbClr val="A6A6A6"/>
              </a:solidFill>
            </a:ln>
          </p:spPr>
          <p:txBody>
            <a:bodyPr wrap="square" lIns="0" tIns="0" rIns="0" bIns="0" rtlCol="0"/>
            <a:lstStyle/>
            <a:p>
              <a:endParaRPr/>
            </a:p>
          </p:txBody>
        </p:sp>
      </p:grpSp>
      <p:grpSp>
        <p:nvGrpSpPr>
          <p:cNvPr id="9" name="object 9"/>
          <p:cNvGrpSpPr/>
          <p:nvPr/>
        </p:nvGrpSpPr>
        <p:grpSpPr>
          <a:xfrm>
            <a:off x="1077467" y="3192779"/>
            <a:ext cx="6990715" cy="1308100"/>
            <a:chOff x="1077467" y="3192779"/>
            <a:chExt cx="6990715" cy="1308100"/>
          </a:xfrm>
        </p:grpSpPr>
        <p:pic>
          <p:nvPicPr>
            <p:cNvPr id="10" name="object 10"/>
            <p:cNvPicPr/>
            <p:nvPr/>
          </p:nvPicPr>
          <p:blipFill>
            <a:blip r:embed="rId2" cstate="print"/>
            <a:stretch>
              <a:fillRect/>
            </a:stretch>
          </p:blipFill>
          <p:spPr>
            <a:xfrm>
              <a:off x="5062254" y="3651503"/>
              <a:ext cx="409378" cy="388619"/>
            </a:xfrm>
            <a:prstGeom prst="rect">
              <a:avLst/>
            </a:prstGeom>
          </p:spPr>
        </p:pic>
        <p:pic>
          <p:nvPicPr>
            <p:cNvPr id="11" name="object 11"/>
            <p:cNvPicPr/>
            <p:nvPr/>
          </p:nvPicPr>
          <p:blipFill>
            <a:blip r:embed="rId2" cstate="print"/>
            <a:stretch>
              <a:fillRect/>
            </a:stretch>
          </p:blipFill>
          <p:spPr>
            <a:xfrm>
              <a:off x="6040662" y="3651503"/>
              <a:ext cx="409378" cy="388619"/>
            </a:xfrm>
            <a:prstGeom prst="rect">
              <a:avLst/>
            </a:prstGeom>
          </p:spPr>
        </p:pic>
        <p:pic>
          <p:nvPicPr>
            <p:cNvPr id="12" name="object 12"/>
            <p:cNvPicPr/>
            <p:nvPr/>
          </p:nvPicPr>
          <p:blipFill>
            <a:blip r:embed="rId2" cstate="print"/>
            <a:stretch>
              <a:fillRect/>
            </a:stretch>
          </p:blipFill>
          <p:spPr>
            <a:xfrm>
              <a:off x="7019061" y="3651503"/>
              <a:ext cx="407873" cy="388619"/>
            </a:xfrm>
            <a:prstGeom prst="rect">
              <a:avLst/>
            </a:prstGeom>
          </p:spPr>
        </p:pic>
        <p:sp>
          <p:nvSpPr>
            <p:cNvPr id="13" name="object 13"/>
            <p:cNvSpPr/>
            <p:nvPr/>
          </p:nvSpPr>
          <p:spPr>
            <a:xfrm>
              <a:off x="1088897" y="3204209"/>
              <a:ext cx="6967855" cy="1285240"/>
            </a:xfrm>
            <a:custGeom>
              <a:avLst/>
              <a:gdLst/>
              <a:ahLst/>
              <a:cxnLst/>
              <a:rect l="l" t="t" r="r" b="b"/>
              <a:pathLst>
                <a:path w="6967855" h="1285239">
                  <a:moveTo>
                    <a:pt x="0" y="214121"/>
                  </a:moveTo>
                  <a:lnTo>
                    <a:pt x="5655" y="165031"/>
                  </a:lnTo>
                  <a:lnTo>
                    <a:pt x="21764" y="119965"/>
                  </a:lnTo>
                  <a:lnTo>
                    <a:pt x="47042" y="80207"/>
                  </a:lnTo>
                  <a:lnTo>
                    <a:pt x="80202" y="47046"/>
                  </a:lnTo>
                  <a:lnTo>
                    <a:pt x="119959" y="21766"/>
                  </a:lnTo>
                  <a:lnTo>
                    <a:pt x="165027" y="5656"/>
                  </a:lnTo>
                  <a:lnTo>
                    <a:pt x="214122" y="0"/>
                  </a:lnTo>
                  <a:lnTo>
                    <a:pt x="6753606" y="0"/>
                  </a:lnTo>
                  <a:lnTo>
                    <a:pt x="6802696" y="5656"/>
                  </a:lnTo>
                  <a:lnTo>
                    <a:pt x="6847762" y="21766"/>
                  </a:lnTo>
                  <a:lnTo>
                    <a:pt x="6887520" y="47046"/>
                  </a:lnTo>
                  <a:lnTo>
                    <a:pt x="6920681" y="80207"/>
                  </a:lnTo>
                  <a:lnTo>
                    <a:pt x="6945961" y="119965"/>
                  </a:lnTo>
                  <a:lnTo>
                    <a:pt x="6962071" y="165031"/>
                  </a:lnTo>
                  <a:lnTo>
                    <a:pt x="6967728" y="214121"/>
                  </a:lnTo>
                  <a:lnTo>
                    <a:pt x="6967728" y="1070597"/>
                  </a:lnTo>
                  <a:lnTo>
                    <a:pt x="6962071" y="1119696"/>
                  </a:lnTo>
                  <a:lnTo>
                    <a:pt x="6945961" y="1164767"/>
                  </a:lnTo>
                  <a:lnTo>
                    <a:pt x="6920681" y="1204527"/>
                  </a:lnTo>
                  <a:lnTo>
                    <a:pt x="6887520" y="1237688"/>
                  </a:lnTo>
                  <a:lnTo>
                    <a:pt x="6847762" y="1262966"/>
                  </a:lnTo>
                  <a:lnTo>
                    <a:pt x="6802696" y="1279076"/>
                  </a:lnTo>
                  <a:lnTo>
                    <a:pt x="6753606" y="1284732"/>
                  </a:lnTo>
                  <a:lnTo>
                    <a:pt x="214122" y="1284732"/>
                  </a:lnTo>
                  <a:lnTo>
                    <a:pt x="165027" y="1279076"/>
                  </a:lnTo>
                  <a:lnTo>
                    <a:pt x="119959" y="1262966"/>
                  </a:lnTo>
                  <a:lnTo>
                    <a:pt x="80202" y="1237688"/>
                  </a:lnTo>
                  <a:lnTo>
                    <a:pt x="47042" y="1204527"/>
                  </a:lnTo>
                  <a:lnTo>
                    <a:pt x="21764" y="1164767"/>
                  </a:lnTo>
                  <a:lnTo>
                    <a:pt x="5655" y="1119696"/>
                  </a:lnTo>
                  <a:lnTo>
                    <a:pt x="0" y="1070597"/>
                  </a:lnTo>
                  <a:lnTo>
                    <a:pt x="0" y="214121"/>
                  </a:lnTo>
                  <a:close/>
                </a:path>
              </a:pathLst>
            </a:custGeom>
            <a:ln w="22860">
              <a:solidFill>
                <a:srgbClr val="FF9900"/>
              </a:solidFill>
              <a:prstDash val="dash"/>
            </a:ln>
          </p:spPr>
          <p:txBody>
            <a:bodyPr wrap="square" lIns="0" tIns="0" rIns="0" bIns="0" rtlCol="0"/>
            <a:lstStyle/>
            <a:p>
              <a:endParaRPr/>
            </a:p>
          </p:txBody>
        </p:sp>
        <p:sp>
          <p:nvSpPr>
            <p:cNvPr id="14" name="object 14"/>
            <p:cNvSpPr/>
            <p:nvPr/>
          </p:nvSpPr>
          <p:spPr>
            <a:xfrm>
              <a:off x="4754117" y="3406901"/>
              <a:ext cx="2984500" cy="879475"/>
            </a:xfrm>
            <a:custGeom>
              <a:avLst/>
              <a:gdLst/>
              <a:ahLst/>
              <a:cxnLst/>
              <a:rect l="l" t="t" r="r" b="b"/>
              <a:pathLst>
                <a:path w="2984500" h="879475">
                  <a:moveTo>
                    <a:pt x="0" y="879348"/>
                  </a:moveTo>
                  <a:lnTo>
                    <a:pt x="2983991" y="879348"/>
                  </a:lnTo>
                  <a:lnTo>
                    <a:pt x="2983991" y="0"/>
                  </a:lnTo>
                  <a:lnTo>
                    <a:pt x="0" y="0"/>
                  </a:lnTo>
                  <a:lnTo>
                    <a:pt x="0" y="879348"/>
                  </a:lnTo>
                  <a:close/>
                </a:path>
              </a:pathLst>
            </a:custGeom>
            <a:ln w="22860">
              <a:solidFill>
                <a:srgbClr val="A6A6A6"/>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2292095" y="3611879"/>
              <a:ext cx="496824" cy="466344"/>
            </a:xfrm>
            <a:prstGeom prst="rect">
              <a:avLst/>
            </a:prstGeom>
          </p:spPr>
        </p:pic>
        <p:sp>
          <p:nvSpPr>
            <p:cNvPr id="16" name="object 16"/>
            <p:cNvSpPr/>
            <p:nvPr/>
          </p:nvSpPr>
          <p:spPr>
            <a:xfrm>
              <a:off x="1741169" y="3406901"/>
              <a:ext cx="1598930" cy="879475"/>
            </a:xfrm>
            <a:custGeom>
              <a:avLst/>
              <a:gdLst/>
              <a:ahLst/>
              <a:cxnLst/>
              <a:rect l="l" t="t" r="r" b="b"/>
              <a:pathLst>
                <a:path w="1598929" h="879475">
                  <a:moveTo>
                    <a:pt x="0" y="879348"/>
                  </a:moveTo>
                  <a:lnTo>
                    <a:pt x="1598676" y="879348"/>
                  </a:lnTo>
                  <a:lnTo>
                    <a:pt x="1598676" y="0"/>
                  </a:lnTo>
                  <a:lnTo>
                    <a:pt x="0" y="0"/>
                  </a:lnTo>
                  <a:lnTo>
                    <a:pt x="0" y="879348"/>
                  </a:lnTo>
                  <a:close/>
                </a:path>
              </a:pathLst>
            </a:custGeom>
            <a:ln w="22860">
              <a:solidFill>
                <a:srgbClr val="A6A6A6"/>
              </a:solidFill>
            </a:ln>
          </p:spPr>
          <p:txBody>
            <a:bodyPr wrap="square" lIns="0" tIns="0" rIns="0" bIns="0" rtlCol="0"/>
            <a:lstStyle/>
            <a:p>
              <a:endParaRPr/>
            </a:p>
          </p:txBody>
        </p:sp>
      </p:grpSp>
      <p:sp>
        <p:nvSpPr>
          <p:cNvPr id="17" name="object 17"/>
          <p:cNvSpPr txBox="1"/>
          <p:nvPr/>
        </p:nvSpPr>
        <p:spPr>
          <a:xfrm>
            <a:off x="4126229" y="4599838"/>
            <a:ext cx="86550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us-east-1a</a:t>
            </a:r>
            <a:endParaRPr sz="1400">
              <a:latin typeface="Arial MT"/>
              <a:cs typeface="Arial MT"/>
            </a:endParaRPr>
          </a:p>
        </p:txBody>
      </p:sp>
      <p:sp>
        <p:nvSpPr>
          <p:cNvPr id="18" name="object 18"/>
          <p:cNvSpPr txBox="1"/>
          <p:nvPr/>
        </p:nvSpPr>
        <p:spPr>
          <a:xfrm>
            <a:off x="4138421" y="2670505"/>
            <a:ext cx="865505" cy="240029"/>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MT"/>
                <a:cs typeface="Arial MT"/>
              </a:rPr>
              <a:t>us-east-1b</a:t>
            </a:r>
            <a:endParaRPr sz="1400">
              <a:latin typeface="Arial MT"/>
              <a:cs typeface="Arial MT"/>
            </a:endParaRPr>
          </a:p>
        </p:txBody>
      </p:sp>
      <p:sp>
        <p:nvSpPr>
          <p:cNvPr id="19" name="object 19"/>
          <p:cNvSpPr txBox="1"/>
          <p:nvPr/>
        </p:nvSpPr>
        <p:spPr>
          <a:xfrm>
            <a:off x="5649214" y="2155698"/>
            <a:ext cx="119253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Private</a:t>
            </a:r>
            <a:r>
              <a:rPr sz="1400" spc="-60" dirty="0">
                <a:latin typeface="Arial MT"/>
                <a:cs typeface="Arial MT"/>
              </a:rPr>
              <a:t> </a:t>
            </a:r>
            <a:r>
              <a:rPr sz="1400" dirty="0">
                <a:latin typeface="Arial MT"/>
                <a:cs typeface="Arial MT"/>
              </a:rPr>
              <a:t>Subnet</a:t>
            </a:r>
            <a:endParaRPr sz="1400">
              <a:latin typeface="Arial MT"/>
              <a:cs typeface="Arial MT"/>
            </a:endParaRPr>
          </a:p>
        </p:txBody>
      </p:sp>
      <p:grpSp>
        <p:nvGrpSpPr>
          <p:cNvPr id="20" name="object 20"/>
          <p:cNvGrpSpPr/>
          <p:nvPr/>
        </p:nvGrpSpPr>
        <p:grpSpPr>
          <a:xfrm>
            <a:off x="1729739" y="1505711"/>
            <a:ext cx="1621790" cy="902335"/>
            <a:chOff x="1729739" y="1505711"/>
            <a:chExt cx="1621790" cy="902335"/>
          </a:xfrm>
        </p:grpSpPr>
        <p:pic>
          <p:nvPicPr>
            <p:cNvPr id="21" name="object 21"/>
            <p:cNvPicPr/>
            <p:nvPr/>
          </p:nvPicPr>
          <p:blipFill>
            <a:blip r:embed="rId3" cstate="print"/>
            <a:stretch>
              <a:fillRect/>
            </a:stretch>
          </p:blipFill>
          <p:spPr>
            <a:xfrm>
              <a:off x="2292095" y="1716023"/>
              <a:ext cx="496824" cy="466344"/>
            </a:xfrm>
            <a:prstGeom prst="rect">
              <a:avLst/>
            </a:prstGeom>
          </p:spPr>
        </p:pic>
        <p:sp>
          <p:nvSpPr>
            <p:cNvPr id="22" name="object 22"/>
            <p:cNvSpPr/>
            <p:nvPr/>
          </p:nvSpPr>
          <p:spPr>
            <a:xfrm>
              <a:off x="1741169" y="1517141"/>
              <a:ext cx="1598930" cy="879475"/>
            </a:xfrm>
            <a:custGeom>
              <a:avLst/>
              <a:gdLst/>
              <a:ahLst/>
              <a:cxnLst/>
              <a:rect l="l" t="t" r="r" b="b"/>
              <a:pathLst>
                <a:path w="1598929" h="879475">
                  <a:moveTo>
                    <a:pt x="0" y="879348"/>
                  </a:moveTo>
                  <a:lnTo>
                    <a:pt x="1598676" y="879348"/>
                  </a:lnTo>
                  <a:lnTo>
                    <a:pt x="1598676" y="0"/>
                  </a:lnTo>
                  <a:lnTo>
                    <a:pt x="0" y="0"/>
                  </a:lnTo>
                  <a:lnTo>
                    <a:pt x="0" y="879348"/>
                  </a:lnTo>
                  <a:close/>
                </a:path>
              </a:pathLst>
            </a:custGeom>
            <a:ln w="22860">
              <a:solidFill>
                <a:srgbClr val="A6A6A6"/>
              </a:solidFill>
            </a:ln>
          </p:spPr>
          <p:txBody>
            <a:bodyPr wrap="square" lIns="0" tIns="0" rIns="0" bIns="0" rtlCol="0"/>
            <a:lstStyle/>
            <a:p>
              <a:endParaRPr/>
            </a:p>
          </p:txBody>
        </p:sp>
      </p:grpSp>
      <p:sp>
        <p:nvSpPr>
          <p:cNvPr id="23" name="object 23"/>
          <p:cNvSpPr txBox="1"/>
          <p:nvPr/>
        </p:nvSpPr>
        <p:spPr>
          <a:xfrm>
            <a:off x="1977898" y="2157806"/>
            <a:ext cx="1126490"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Public</a:t>
            </a:r>
            <a:r>
              <a:rPr sz="1400" spc="-60" dirty="0">
                <a:latin typeface="Arial MT"/>
                <a:cs typeface="Arial MT"/>
              </a:rPr>
              <a:t> </a:t>
            </a:r>
            <a:r>
              <a:rPr sz="1400" dirty="0">
                <a:latin typeface="Arial MT"/>
                <a:cs typeface="Arial MT"/>
              </a:rPr>
              <a:t>Subnet</a:t>
            </a:r>
            <a:endParaRPr sz="1400">
              <a:latin typeface="Arial MT"/>
              <a:cs typeface="Arial MT"/>
            </a:endParaRPr>
          </a:p>
        </p:txBody>
      </p:sp>
      <p:sp>
        <p:nvSpPr>
          <p:cNvPr id="24" name="object 24"/>
          <p:cNvSpPr txBox="1"/>
          <p:nvPr/>
        </p:nvSpPr>
        <p:spPr>
          <a:xfrm>
            <a:off x="1977898" y="4044797"/>
            <a:ext cx="112522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Public</a:t>
            </a:r>
            <a:r>
              <a:rPr sz="1400" spc="-75" dirty="0">
                <a:latin typeface="Arial MT"/>
                <a:cs typeface="Arial MT"/>
              </a:rPr>
              <a:t> </a:t>
            </a:r>
            <a:r>
              <a:rPr sz="1400" dirty="0">
                <a:latin typeface="Arial MT"/>
                <a:cs typeface="Arial MT"/>
              </a:rPr>
              <a:t>Subnet</a:t>
            </a:r>
            <a:endParaRPr sz="1400">
              <a:latin typeface="Arial MT"/>
              <a:cs typeface="Arial MT"/>
            </a:endParaRPr>
          </a:p>
        </p:txBody>
      </p:sp>
      <p:sp>
        <p:nvSpPr>
          <p:cNvPr id="25" name="object 25"/>
          <p:cNvSpPr/>
          <p:nvPr/>
        </p:nvSpPr>
        <p:spPr>
          <a:xfrm>
            <a:off x="2789682" y="1914651"/>
            <a:ext cx="2272030" cy="76200"/>
          </a:xfrm>
          <a:custGeom>
            <a:avLst/>
            <a:gdLst/>
            <a:ahLst/>
            <a:cxnLst/>
            <a:rect l="l" t="t" r="r" b="b"/>
            <a:pathLst>
              <a:path w="2272029" h="76200">
                <a:moveTo>
                  <a:pt x="2195322" y="47989"/>
                </a:moveTo>
                <a:lnTo>
                  <a:pt x="2195322" y="76200"/>
                </a:lnTo>
                <a:lnTo>
                  <a:pt x="2251710" y="48006"/>
                </a:lnTo>
                <a:lnTo>
                  <a:pt x="2195322" y="47989"/>
                </a:lnTo>
                <a:close/>
              </a:path>
              <a:path w="2272029" h="76200">
                <a:moveTo>
                  <a:pt x="2195322" y="28177"/>
                </a:moveTo>
                <a:lnTo>
                  <a:pt x="2195322" y="47989"/>
                </a:lnTo>
                <a:lnTo>
                  <a:pt x="2208022" y="48006"/>
                </a:lnTo>
                <a:lnTo>
                  <a:pt x="2208022" y="28193"/>
                </a:lnTo>
                <a:lnTo>
                  <a:pt x="2195322" y="28177"/>
                </a:lnTo>
                <a:close/>
              </a:path>
              <a:path w="2272029" h="76200">
                <a:moveTo>
                  <a:pt x="2195322" y="0"/>
                </a:moveTo>
                <a:lnTo>
                  <a:pt x="2195322" y="28177"/>
                </a:lnTo>
                <a:lnTo>
                  <a:pt x="2208022" y="28193"/>
                </a:lnTo>
                <a:lnTo>
                  <a:pt x="2208022" y="48006"/>
                </a:lnTo>
                <a:lnTo>
                  <a:pt x="2251710" y="48006"/>
                </a:lnTo>
                <a:lnTo>
                  <a:pt x="2271522" y="38100"/>
                </a:lnTo>
                <a:lnTo>
                  <a:pt x="2195322" y="0"/>
                </a:lnTo>
                <a:close/>
              </a:path>
              <a:path w="2272029" h="76200">
                <a:moveTo>
                  <a:pt x="0" y="25400"/>
                </a:moveTo>
                <a:lnTo>
                  <a:pt x="0" y="45212"/>
                </a:lnTo>
                <a:lnTo>
                  <a:pt x="2195322" y="47989"/>
                </a:lnTo>
                <a:lnTo>
                  <a:pt x="2195322" y="28177"/>
                </a:lnTo>
                <a:lnTo>
                  <a:pt x="0" y="25400"/>
                </a:lnTo>
                <a:close/>
              </a:path>
            </a:pathLst>
          </a:custGeom>
          <a:solidFill>
            <a:srgbClr val="000000"/>
          </a:solidFill>
        </p:spPr>
        <p:txBody>
          <a:bodyPr wrap="square" lIns="0" tIns="0" rIns="0" bIns="0" rtlCol="0"/>
          <a:lstStyle/>
          <a:p>
            <a:endParaRPr/>
          </a:p>
        </p:txBody>
      </p:sp>
      <p:sp>
        <p:nvSpPr>
          <p:cNvPr id="26" name="object 26"/>
          <p:cNvSpPr/>
          <p:nvPr/>
        </p:nvSpPr>
        <p:spPr>
          <a:xfrm>
            <a:off x="2789682" y="3807714"/>
            <a:ext cx="2272030" cy="76200"/>
          </a:xfrm>
          <a:custGeom>
            <a:avLst/>
            <a:gdLst/>
            <a:ahLst/>
            <a:cxnLst/>
            <a:rect l="l" t="t" r="r" b="b"/>
            <a:pathLst>
              <a:path w="2272029" h="76200">
                <a:moveTo>
                  <a:pt x="2195322" y="0"/>
                </a:moveTo>
                <a:lnTo>
                  <a:pt x="2195322" y="76200"/>
                </a:lnTo>
                <a:lnTo>
                  <a:pt x="2251710" y="48006"/>
                </a:lnTo>
                <a:lnTo>
                  <a:pt x="2208022" y="48006"/>
                </a:lnTo>
                <a:lnTo>
                  <a:pt x="2208022" y="28194"/>
                </a:lnTo>
                <a:lnTo>
                  <a:pt x="2251710" y="28194"/>
                </a:lnTo>
                <a:lnTo>
                  <a:pt x="2195322" y="0"/>
                </a:lnTo>
                <a:close/>
              </a:path>
              <a:path w="2272029" h="76200">
                <a:moveTo>
                  <a:pt x="2195322" y="28194"/>
                </a:moveTo>
                <a:lnTo>
                  <a:pt x="0" y="28194"/>
                </a:lnTo>
                <a:lnTo>
                  <a:pt x="0" y="48006"/>
                </a:lnTo>
                <a:lnTo>
                  <a:pt x="2195322" y="48006"/>
                </a:lnTo>
                <a:lnTo>
                  <a:pt x="2195322" y="28194"/>
                </a:lnTo>
                <a:close/>
              </a:path>
              <a:path w="2272029" h="76200">
                <a:moveTo>
                  <a:pt x="2251710" y="28194"/>
                </a:moveTo>
                <a:lnTo>
                  <a:pt x="2208022" y="28194"/>
                </a:lnTo>
                <a:lnTo>
                  <a:pt x="2208022" y="48006"/>
                </a:lnTo>
                <a:lnTo>
                  <a:pt x="2251710" y="48006"/>
                </a:lnTo>
                <a:lnTo>
                  <a:pt x="2271522" y="38100"/>
                </a:lnTo>
                <a:lnTo>
                  <a:pt x="2251710" y="28194"/>
                </a:lnTo>
                <a:close/>
              </a:path>
            </a:pathLst>
          </a:custGeom>
          <a:solidFill>
            <a:srgbClr val="000000"/>
          </a:solidFill>
        </p:spPr>
        <p:txBody>
          <a:bodyPr wrap="square" lIns="0" tIns="0" rIns="0" bIns="0" rtlCol="0"/>
          <a:lstStyle/>
          <a:p>
            <a:endParaRPr/>
          </a:p>
        </p:txBody>
      </p:sp>
      <p:sp>
        <p:nvSpPr>
          <p:cNvPr id="27" name="object 27"/>
          <p:cNvSpPr txBox="1"/>
          <p:nvPr/>
        </p:nvSpPr>
        <p:spPr>
          <a:xfrm>
            <a:off x="5649214" y="4037177"/>
            <a:ext cx="119253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Private</a:t>
            </a:r>
            <a:r>
              <a:rPr sz="1400" spc="-60" dirty="0">
                <a:latin typeface="Arial MT"/>
                <a:cs typeface="Arial MT"/>
              </a:rPr>
              <a:t> </a:t>
            </a:r>
            <a:r>
              <a:rPr sz="1400" dirty="0">
                <a:latin typeface="Arial MT"/>
                <a:cs typeface="Arial MT"/>
              </a:rPr>
              <a:t>Subnet</a:t>
            </a:r>
            <a:endParaRPr sz="1400">
              <a:latin typeface="Arial MT"/>
              <a:cs typeface="Arial MT"/>
            </a:endParaRPr>
          </a:p>
        </p:txBody>
      </p:sp>
      <p:sp>
        <p:nvSpPr>
          <p:cNvPr id="28" name="object 28"/>
          <p:cNvSpPr/>
          <p:nvPr/>
        </p:nvSpPr>
        <p:spPr>
          <a:xfrm>
            <a:off x="2783332" y="1953005"/>
            <a:ext cx="2278380" cy="1901189"/>
          </a:xfrm>
          <a:custGeom>
            <a:avLst/>
            <a:gdLst/>
            <a:ahLst/>
            <a:cxnLst/>
            <a:rect l="l" t="t" r="r" b="b"/>
            <a:pathLst>
              <a:path w="2278379" h="1901189">
                <a:moveTo>
                  <a:pt x="2212956" y="41185"/>
                </a:moveTo>
                <a:lnTo>
                  <a:pt x="0" y="1885569"/>
                </a:lnTo>
                <a:lnTo>
                  <a:pt x="12700" y="1900809"/>
                </a:lnTo>
                <a:lnTo>
                  <a:pt x="2225653" y="56428"/>
                </a:lnTo>
                <a:lnTo>
                  <a:pt x="2212956" y="41185"/>
                </a:lnTo>
                <a:close/>
              </a:path>
              <a:path w="2278379" h="1901189">
                <a:moveTo>
                  <a:pt x="2263429" y="33019"/>
                </a:moveTo>
                <a:lnTo>
                  <a:pt x="2222754" y="33019"/>
                </a:lnTo>
                <a:lnTo>
                  <a:pt x="2235454" y="48260"/>
                </a:lnTo>
                <a:lnTo>
                  <a:pt x="2225653" y="56428"/>
                </a:lnTo>
                <a:lnTo>
                  <a:pt x="2243709" y="78105"/>
                </a:lnTo>
                <a:lnTo>
                  <a:pt x="2263429" y="33019"/>
                </a:lnTo>
                <a:close/>
              </a:path>
              <a:path w="2278379" h="1901189">
                <a:moveTo>
                  <a:pt x="2222754" y="33019"/>
                </a:moveTo>
                <a:lnTo>
                  <a:pt x="2212956" y="41185"/>
                </a:lnTo>
                <a:lnTo>
                  <a:pt x="2225653" y="56428"/>
                </a:lnTo>
                <a:lnTo>
                  <a:pt x="2235454" y="48260"/>
                </a:lnTo>
                <a:lnTo>
                  <a:pt x="2222754" y="33019"/>
                </a:lnTo>
                <a:close/>
              </a:path>
              <a:path w="2278379" h="1901189">
                <a:moveTo>
                  <a:pt x="2277872" y="0"/>
                </a:moveTo>
                <a:lnTo>
                  <a:pt x="2194941" y="19557"/>
                </a:lnTo>
                <a:lnTo>
                  <a:pt x="2212956" y="41185"/>
                </a:lnTo>
                <a:lnTo>
                  <a:pt x="2222754" y="33019"/>
                </a:lnTo>
                <a:lnTo>
                  <a:pt x="2263429" y="33019"/>
                </a:lnTo>
                <a:lnTo>
                  <a:pt x="2277872" y="0"/>
                </a:lnTo>
                <a:close/>
              </a:path>
            </a:pathLst>
          </a:custGeom>
          <a:solidFill>
            <a:srgbClr val="000000"/>
          </a:solidFill>
        </p:spPr>
        <p:txBody>
          <a:bodyPr wrap="square" lIns="0" tIns="0" rIns="0" bIns="0" rtlCol="0"/>
          <a:lstStyle/>
          <a:p>
            <a:endParaRPr/>
          </a:p>
        </p:txBody>
      </p:sp>
      <p:sp>
        <p:nvSpPr>
          <p:cNvPr id="29" name="object 2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0" name="Group 29">
            <a:extLst>
              <a:ext uri="{FF2B5EF4-FFF2-40B4-BE49-F238E27FC236}">
                <a16:creationId xmlns:a16="http://schemas.microsoft.com/office/drawing/2014/main" id="{D084D80E-929A-428D-431F-40CD87FAB189}"/>
              </a:ext>
            </a:extLst>
          </p:cNvPr>
          <p:cNvGrpSpPr/>
          <p:nvPr/>
        </p:nvGrpSpPr>
        <p:grpSpPr>
          <a:xfrm>
            <a:off x="24493" y="21490"/>
            <a:ext cx="9119507" cy="885825"/>
            <a:chOff x="24493" y="21490"/>
            <a:chExt cx="8960905" cy="885825"/>
          </a:xfrm>
        </p:grpSpPr>
        <p:pic>
          <p:nvPicPr>
            <p:cNvPr id="31" name="Picture 30">
              <a:extLst>
                <a:ext uri="{FF2B5EF4-FFF2-40B4-BE49-F238E27FC236}">
                  <a16:creationId xmlns:a16="http://schemas.microsoft.com/office/drawing/2014/main" id="{46698CFC-C99C-E981-2C37-303B76752EFD}"/>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32" name="Picture 31">
              <a:extLst>
                <a:ext uri="{FF2B5EF4-FFF2-40B4-BE49-F238E27FC236}">
                  <a16:creationId xmlns:a16="http://schemas.microsoft.com/office/drawing/2014/main" id="{2561E618-3802-D9C7-8F19-75295687632A}"/>
                </a:ext>
              </a:extLst>
            </p:cNvPr>
            <p:cNvPicPr>
              <a:picLocks noChangeAspect="1"/>
            </p:cNvPicPr>
            <p:nvPr/>
          </p:nvPicPr>
          <p:blipFill>
            <a:blip r:embed="rId5"/>
            <a:stretch>
              <a:fillRect/>
            </a:stretch>
          </p:blipFill>
          <p:spPr>
            <a:xfrm>
              <a:off x="24493" y="79088"/>
              <a:ext cx="1607344" cy="657225"/>
            </a:xfrm>
            <a:prstGeom prst="rect">
              <a:avLst/>
            </a:prstGeom>
          </p:spPr>
        </p:pic>
        <p:pic>
          <p:nvPicPr>
            <p:cNvPr id="33" name="Picture 32">
              <a:extLst>
                <a:ext uri="{FF2B5EF4-FFF2-40B4-BE49-F238E27FC236}">
                  <a16:creationId xmlns:a16="http://schemas.microsoft.com/office/drawing/2014/main" id="{E9C0293C-B505-4899-8C72-9A81B57C950C}"/>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34" name="Google Shape;259;gff3a7120db_0_4">
            <a:extLst>
              <a:ext uri="{FF2B5EF4-FFF2-40B4-BE49-F238E27FC236}">
                <a16:creationId xmlns:a16="http://schemas.microsoft.com/office/drawing/2014/main" id="{D22BF87F-F479-E6D5-C2E8-0CDCE1EF0907}"/>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Load Balancer Architecture</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3C028CB3-BC8C-601C-8234-4560C8ADD91E}"/>
              </a:ext>
            </a:extLst>
          </p:cNvPr>
          <p:cNvPicPr>
            <a:picLocks noChangeAspect="1"/>
          </p:cNvPicPr>
          <p:nvPr/>
        </p:nvPicPr>
        <p:blipFill>
          <a:blip r:embed="rId2"/>
          <a:stretch>
            <a:fillRect/>
          </a:stretch>
        </p:blipFill>
        <p:spPr>
          <a:xfrm>
            <a:off x="1631837" y="21490"/>
            <a:ext cx="7353561" cy="885825"/>
          </a:xfrm>
          <a:prstGeom prst="rect">
            <a:avLst/>
          </a:prstGeom>
        </p:spPr>
      </p:pic>
      <p:grpSp>
        <p:nvGrpSpPr>
          <p:cNvPr id="2" name="Group 1">
            <a:extLst>
              <a:ext uri="{FF2B5EF4-FFF2-40B4-BE49-F238E27FC236}">
                <a16:creationId xmlns:a16="http://schemas.microsoft.com/office/drawing/2014/main" id="{D2373171-5061-B9CC-9E6E-EFD492341FD5}"/>
              </a:ext>
            </a:extLst>
          </p:cNvPr>
          <p:cNvGrpSpPr/>
          <p:nvPr/>
        </p:nvGrpSpPr>
        <p:grpSpPr>
          <a:xfrm>
            <a:off x="3814078" y="460579"/>
            <a:ext cx="1515844" cy="481815"/>
            <a:chOff x="5070621" y="995104"/>
            <a:chExt cx="2021125" cy="642421"/>
          </a:xfrm>
        </p:grpSpPr>
        <p:sp>
          <p:nvSpPr>
            <p:cNvPr id="3" name="object 2">
              <a:extLst>
                <a:ext uri="{FF2B5EF4-FFF2-40B4-BE49-F238E27FC236}">
                  <a16:creationId xmlns:a16="http://schemas.microsoft.com/office/drawing/2014/main" id="{555D5DCF-4D3B-6AA7-0362-B4AAECCC0A84}"/>
                </a:ext>
              </a:extLst>
            </p:cNvPr>
            <p:cNvSpPr txBox="1">
              <a:spLocks/>
            </p:cNvSpPr>
            <p:nvPr/>
          </p:nvSpPr>
          <p:spPr>
            <a:xfrm>
              <a:off x="5100254" y="995104"/>
              <a:ext cx="1991492" cy="632226"/>
            </a:xfrm>
            <a:prstGeom prst="rect">
              <a:avLst/>
            </a:prstGeom>
          </p:spPr>
          <p:txBody>
            <a:bodyPr vert="horz" wrap="square" lIns="0" tIns="12383" rIns="0" bIns="0" rtlCol="0">
              <a:spAutoFit/>
            </a:bodyPr>
            <a:lstStyle>
              <a:lvl1pPr>
                <a:defRPr sz="3950" b="1" i="0">
                  <a:solidFill>
                    <a:srgbClr val="7F7F7F"/>
                  </a:solidFill>
                  <a:latin typeface="Arial"/>
                  <a:ea typeface="+mj-ea"/>
                  <a:cs typeface="Arial"/>
                </a:defRPr>
              </a:lvl1pPr>
            </a:lstStyle>
            <a:p>
              <a:pPr marL="9525" algn="ctr">
                <a:spcBef>
                  <a:spcPts val="98"/>
                </a:spcBef>
              </a:pPr>
              <a:r>
                <a:rPr lang="en-IN" sz="3000" b="0" kern="0" spc="-8" dirty="0">
                  <a:latin typeface="Open Sans" panose="020B0606030504020204" pitchFamily="34" charset="0"/>
                  <a:ea typeface="Open Sans" panose="020B0606030504020204" pitchFamily="34" charset="0"/>
                  <a:cs typeface="Open Sans" panose="020B0606030504020204" pitchFamily="34" charset="0"/>
                </a:rPr>
                <a:t>A</a:t>
              </a:r>
              <a:r>
                <a:rPr lang="en-IN" sz="3000" b="0" kern="0" spc="38" dirty="0">
                  <a:latin typeface="Open Sans" panose="020B0606030504020204" pitchFamily="34" charset="0"/>
                  <a:ea typeface="Open Sans" panose="020B0606030504020204" pitchFamily="34" charset="0"/>
                  <a:cs typeface="Open Sans" panose="020B0606030504020204" pitchFamily="34" charset="0"/>
                </a:rPr>
                <a:t>g</a:t>
              </a:r>
              <a:r>
                <a:rPr lang="en-IN" sz="3000" b="0" kern="0" spc="-19" dirty="0">
                  <a:latin typeface="Open Sans" panose="020B0606030504020204" pitchFamily="34" charset="0"/>
                  <a:ea typeface="Open Sans" panose="020B0606030504020204" pitchFamily="34" charset="0"/>
                  <a:cs typeface="Open Sans" panose="020B0606030504020204" pitchFamily="34" charset="0"/>
                </a:rPr>
                <a:t>e</a:t>
              </a:r>
              <a:r>
                <a:rPr lang="en-IN" sz="3000" b="0" kern="0" spc="-75" dirty="0">
                  <a:latin typeface="Open Sans" panose="020B0606030504020204" pitchFamily="34" charset="0"/>
                  <a:ea typeface="Open Sans" panose="020B0606030504020204" pitchFamily="34" charset="0"/>
                  <a:cs typeface="Open Sans" panose="020B0606030504020204" pitchFamily="34" charset="0"/>
                </a:rPr>
                <a:t>n</a:t>
              </a:r>
              <a:r>
                <a:rPr lang="en-IN" sz="3000" b="0" kern="0" spc="-19" dirty="0">
                  <a:latin typeface="Open Sans" panose="020B0606030504020204" pitchFamily="34" charset="0"/>
                  <a:ea typeface="Open Sans" panose="020B0606030504020204" pitchFamily="34" charset="0"/>
                  <a:cs typeface="Open Sans" panose="020B0606030504020204" pitchFamily="34" charset="0"/>
                </a:rPr>
                <a:t>d</a:t>
              </a:r>
              <a:r>
                <a:rPr lang="en-IN" sz="3000" b="0" kern="0" spc="11" dirty="0">
                  <a:latin typeface="Open Sans" panose="020B0606030504020204" pitchFamily="34" charset="0"/>
                  <a:ea typeface="Open Sans" panose="020B0606030504020204" pitchFamily="34" charset="0"/>
                  <a:cs typeface="Open Sans" panose="020B0606030504020204" pitchFamily="34" charset="0"/>
                </a:rPr>
                <a:t>a</a:t>
              </a:r>
            </a:p>
          </p:txBody>
        </p:sp>
        <p:sp>
          <p:nvSpPr>
            <p:cNvPr id="4" name="object 2">
              <a:extLst>
                <a:ext uri="{FF2B5EF4-FFF2-40B4-BE49-F238E27FC236}">
                  <a16:creationId xmlns:a16="http://schemas.microsoft.com/office/drawing/2014/main" id="{45A7A766-6A5E-2943-A38E-11ED406094ED}"/>
                </a:ext>
              </a:extLst>
            </p:cNvPr>
            <p:cNvSpPr txBox="1">
              <a:spLocks/>
            </p:cNvSpPr>
            <p:nvPr/>
          </p:nvSpPr>
          <p:spPr>
            <a:xfrm>
              <a:off x="5070621" y="1005299"/>
              <a:ext cx="1991492" cy="632226"/>
            </a:xfrm>
            <a:prstGeom prst="rect">
              <a:avLst/>
            </a:prstGeom>
          </p:spPr>
          <p:txBody>
            <a:bodyPr vert="horz" wrap="square" lIns="0" tIns="12383" rIns="0" bIns="0" rtlCol="0">
              <a:spAutoFit/>
            </a:bodyPr>
            <a:lstStyle>
              <a:lvl1pPr>
                <a:defRPr sz="3950" b="1" i="0">
                  <a:solidFill>
                    <a:srgbClr val="7F7F7F"/>
                  </a:solidFill>
                  <a:latin typeface="Arial"/>
                  <a:ea typeface="+mj-ea"/>
                  <a:cs typeface="Arial"/>
                </a:defRPr>
              </a:lvl1pPr>
            </a:lstStyle>
            <a:p>
              <a:pPr marL="9525" algn="ctr">
                <a:spcBef>
                  <a:spcPts val="98"/>
                </a:spcBef>
              </a:pPr>
              <a:r>
                <a:rPr lang="en-IN" sz="3000" b="0" kern="0" spc="-8"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r>
                <a:rPr lang="en-IN" sz="3000" b="0" kern="0" spc="38" dirty="0">
                  <a:solidFill>
                    <a:schemeClr val="tx1"/>
                  </a:solidFill>
                  <a:latin typeface="Open Sans" panose="020B0606030504020204" pitchFamily="34" charset="0"/>
                  <a:ea typeface="Open Sans" panose="020B0606030504020204" pitchFamily="34" charset="0"/>
                  <a:cs typeface="Open Sans" panose="020B0606030504020204" pitchFamily="34" charset="0"/>
                </a:rPr>
                <a:t>g</a:t>
              </a:r>
              <a:r>
                <a:rPr lang="en-IN" sz="3000" b="0" kern="0" spc="-19" dirty="0">
                  <a:solidFill>
                    <a:schemeClr val="tx1"/>
                  </a:solidFill>
                  <a:latin typeface="Open Sans" panose="020B0606030504020204" pitchFamily="34" charset="0"/>
                  <a:ea typeface="Open Sans" panose="020B0606030504020204" pitchFamily="34" charset="0"/>
                  <a:cs typeface="Open Sans" panose="020B0606030504020204" pitchFamily="34" charset="0"/>
                </a:rPr>
                <a:t>e</a:t>
              </a:r>
              <a:r>
                <a:rPr lang="en-IN" sz="3000" b="0" kern="0" spc="-75" dirty="0">
                  <a:solidFill>
                    <a:schemeClr val="tx1"/>
                  </a:solidFill>
                  <a:latin typeface="Open Sans" panose="020B0606030504020204" pitchFamily="34" charset="0"/>
                  <a:ea typeface="Open Sans" panose="020B0606030504020204" pitchFamily="34" charset="0"/>
                  <a:cs typeface="Open Sans" panose="020B0606030504020204" pitchFamily="34" charset="0"/>
                </a:rPr>
                <a:t>n</a:t>
              </a:r>
              <a:r>
                <a:rPr lang="en-IN" sz="3000" b="0" kern="0" spc="-19" dirty="0">
                  <a:solidFill>
                    <a:schemeClr val="tx1"/>
                  </a:solidFill>
                  <a:latin typeface="Open Sans" panose="020B0606030504020204" pitchFamily="34" charset="0"/>
                  <a:ea typeface="Open Sans" panose="020B0606030504020204" pitchFamily="34" charset="0"/>
                  <a:cs typeface="Open Sans" panose="020B0606030504020204" pitchFamily="34" charset="0"/>
                </a:rPr>
                <a:t>d</a:t>
              </a:r>
              <a:r>
                <a:rPr lang="en-IN" sz="3000" b="0" kern="0" spc="11"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p>
          </p:txBody>
        </p:sp>
      </p:grpSp>
      <p:sp>
        <p:nvSpPr>
          <p:cNvPr id="5" name="object 4">
            <a:extLst>
              <a:ext uri="{FF2B5EF4-FFF2-40B4-BE49-F238E27FC236}">
                <a16:creationId xmlns:a16="http://schemas.microsoft.com/office/drawing/2014/main" id="{B33F2E8B-E556-BBAB-4095-6A6154E26242}"/>
              </a:ext>
            </a:extLst>
          </p:cNvPr>
          <p:cNvSpPr txBox="1"/>
          <p:nvPr/>
        </p:nvSpPr>
        <p:spPr>
          <a:xfrm>
            <a:off x="1444807" y="1645897"/>
            <a:ext cx="1551049" cy="566020"/>
          </a:xfrm>
          <a:prstGeom prst="rect">
            <a:avLst/>
          </a:prstGeom>
        </p:spPr>
        <p:txBody>
          <a:bodyPr vert="horz" wrap="square" lIns="0" tIns="11906" rIns="0" bIns="0" rtlCol="0">
            <a:spAutoFit/>
          </a:bodyPr>
          <a:lstStyle/>
          <a:p>
            <a:pPr marL="9525">
              <a:spcBef>
                <a:spcPts val="75"/>
              </a:spcBef>
            </a:pPr>
            <a:r>
              <a:rPr lang="en-US" sz="1200" b="1" dirty="0">
                <a:latin typeface="Open Sans" panose="020B0606030504020204" pitchFamily="34" charset="0"/>
                <a:ea typeface="Open Sans" panose="020B0606030504020204" pitchFamily="34" charset="0"/>
                <a:cs typeface="Open Sans" panose="020B0606030504020204" pitchFamily="34" charset="0"/>
              </a:rPr>
              <a:t>Introduction</a:t>
            </a:r>
            <a:r>
              <a:rPr lang="en-US" sz="1200" b="1" spc="-8" dirty="0">
                <a:latin typeface="Open Sans" panose="020B0606030504020204" pitchFamily="34" charset="0"/>
                <a:ea typeface="Open Sans" panose="020B0606030504020204" pitchFamily="34" charset="0"/>
                <a:cs typeface="Open Sans" panose="020B0606030504020204" pitchFamily="34" charset="0"/>
              </a:rPr>
              <a:t> </a:t>
            </a:r>
            <a:r>
              <a:rPr lang="en-US" sz="1200" b="1" spc="-4" dirty="0">
                <a:latin typeface="Open Sans" panose="020B0606030504020204" pitchFamily="34" charset="0"/>
                <a:ea typeface="Open Sans" panose="020B0606030504020204" pitchFamily="34" charset="0"/>
                <a:cs typeface="Open Sans" panose="020B0606030504020204" pitchFamily="34" charset="0"/>
              </a:rPr>
              <a:t>to</a:t>
            </a:r>
            <a:r>
              <a:rPr lang="en-US" sz="1200" b="1" spc="-26" dirty="0">
                <a:latin typeface="Open Sans" panose="020B0606030504020204" pitchFamily="34" charset="0"/>
                <a:ea typeface="Open Sans" panose="020B0606030504020204" pitchFamily="34" charset="0"/>
                <a:cs typeface="Open Sans" panose="020B0606030504020204" pitchFamily="34" charset="0"/>
              </a:rPr>
              <a:t> </a:t>
            </a:r>
            <a:r>
              <a:rPr lang="en-US" sz="1200" b="1" dirty="0">
                <a:latin typeface="Open Sans" panose="020B0606030504020204" pitchFamily="34" charset="0"/>
                <a:ea typeface="Open Sans" panose="020B0606030504020204" pitchFamily="34" charset="0"/>
                <a:cs typeface="Open Sans" panose="020B0606030504020204" pitchFamily="34" charset="0"/>
              </a:rPr>
              <a:t>Elastic</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b="1" dirty="0">
                <a:latin typeface="Open Sans" panose="020B0606030504020204" pitchFamily="34" charset="0"/>
                <a:ea typeface="Open Sans" panose="020B0606030504020204" pitchFamily="34" charset="0"/>
                <a:cs typeface="Open Sans" panose="020B0606030504020204" pitchFamily="34" charset="0"/>
              </a:rPr>
              <a:t>Load</a:t>
            </a:r>
            <a:r>
              <a:rPr lang="en-US" sz="1200" b="1" spc="-15" dirty="0">
                <a:latin typeface="Open Sans" panose="020B0606030504020204" pitchFamily="34" charset="0"/>
                <a:ea typeface="Open Sans" panose="020B0606030504020204" pitchFamily="34" charset="0"/>
                <a:cs typeface="Open Sans" panose="020B0606030504020204" pitchFamily="34" charset="0"/>
              </a:rPr>
              <a:t> </a:t>
            </a:r>
            <a:r>
              <a:rPr lang="en-US" sz="1200" b="1" spc="-4" dirty="0">
                <a:latin typeface="Open Sans" panose="020B0606030504020204" pitchFamily="34" charset="0"/>
                <a:ea typeface="Open Sans" panose="020B0606030504020204" pitchFamily="34" charset="0"/>
                <a:cs typeface="Open Sans" panose="020B0606030504020204" pitchFamily="34" charset="0"/>
              </a:rPr>
              <a:t>Balancer</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object 13">
            <a:extLst>
              <a:ext uri="{FF2B5EF4-FFF2-40B4-BE49-F238E27FC236}">
                <a16:creationId xmlns:a16="http://schemas.microsoft.com/office/drawing/2014/main" id="{67CFA4AB-1F60-BD82-21CE-F1E3CAD86314}"/>
              </a:ext>
            </a:extLst>
          </p:cNvPr>
          <p:cNvSpPr txBox="1"/>
          <p:nvPr/>
        </p:nvSpPr>
        <p:spPr>
          <a:xfrm>
            <a:off x="1428015" y="3458733"/>
            <a:ext cx="1584245" cy="196688"/>
          </a:xfrm>
          <a:prstGeom prst="rect">
            <a:avLst/>
          </a:prstGeom>
        </p:spPr>
        <p:txBody>
          <a:bodyPr vert="horz" wrap="square" lIns="0" tIns="11906" rIns="0" bIns="0" rtlCol="0">
            <a:spAutoFit/>
          </a:bodyPr>
          <a:lstStyle/>
          <a:p>
            <a:pPr marL="9525">
              <a:spcBef>
                <a:spcPts val="75"/>
              </a:spcBef>
            </a:pPr>
            <a:r>
              <a:rPr lang="en-IN" sz="1200" b="1" dirty="0">
                <a:latin typeface="Open Sans" panose="020B0606030504020204" pitchFamily="34" charset="0"/>
                <a:ea typeface="Open Sans" panose="020B0606030504020204" pitchFamily="34" charset="0"/>
                <a:cs typeface="Open Sans" panose="020B0606030504020204" pitchFamily="34" charset="0"/>
              </a:rPr>
              <a:t>Scaling</a:t>
            </a:r>
            <a:r>
              <a:rPr lang="en-IN" sz="1200" b="1" spc="-64" dirty="0">
                <a:latin typeface="Open Sans" panose="020B0606030504020204" pitchFamily="34" charset="0"/>
                <a:ea typeface="Open Sans" panose="020B0606030504020204" pitchFamily="34" charset="0"/>
                <a:cs typeface="Open Sans" panose="020B0606030504020204" pitchFamily="34" charset="0"/>
              </a:rPr>
              <a:t> </a:t>
            </a:r>
            <a:r>
              <a:rPr lang="en-IN" sz="1200" b="1" dirty="0">
                <a:latin typeface="Open Sans" panose="020B0606030504020204" pitchFamily="34" charset="0"/>
                <a:ea typeface="Open Sans" panose="020B0606030504020204" pitchFamily="34" charset="0"/>
                <a:cs typeface="Open Sans" panose="020B0606030504020204" pitchFamily="34" charset="0"/>
              </a:rPr>
              <a:t>Policy</a:t>
            </a:r>
            <a:endParaRPr lang="en-IN"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object 19">
            <a:extLst>
              <a:ext uri="{FF2B5EF4-FFF2-40B4-BE49-F238E27FC236}">
                <a16:creationId xmlns:a16="http://schemas.microsoft.com/office/drawing/2014/main" id="{1F415D80-48E8-BAAC-B859-47E51F5D3332}"/>
              </a:ext>
            </a:extLst>
          </p:cNvPr>
          <p:cNvSpPr txBox="1"/>
          <p:nvPr/>
        </p:nvSpPr>
        <p:spPr>
          <a:xfrm>
            <a:off x="4528943" y="2576295"/>
            <a:ext cx="1370900" cy="566020"/>
          </a:xfrm>
          <a:prstGeom prst="rect">
            <a:avLst/>
          </a:prstGeom>
        </p:spPr>
        <p:txBody>
          <a:bodyPr vert="horz" wrap="square" lIns="0" tIns="11906" rIns="0" bIns="0" rtlCol="0">
            <a:spAutoFit/>
          </a:bodyPr>
          <a:lstStyle/>
          <a:p>
            <a:pPr marL="9525" marR="3810">
              <a:spcBef>
                <a:spcPts val="75"/>
              </a:spcBef>
            </a:pPr>
            <a:r>
              <a:rPr lang="en-IN" sz="1200" b="1" spc="-8" dirty="0">
                <a:latin typeface="Open Sans" panose="020B0606030504020204" pitchFamily="34" charset="0"/>
                <a:ea typeface="Open Sans" panose="020B0606030504020204" pitchFamily="34" charset="0"/>
                <a:cs typeface="Open Sans" panose="020B0606030504020204" pitchFamily="34" charset="0"/>
              </a:rPr>
              <a:t>Vertical</a:t>
            </a:r>
            <a:r>
              <a:rPr lang="en-IN" sz="1200" b="1" spc="-38" dirty="0">
                <a:latin typeface="Open Sans" panose="020B0606030504020204" pitchFamily="34" charset="0"/>
                <a:ea typeface="Open Sans" panose="020B0606030504020204" pitchFamily="34" charset="0"/>
                <a:cs typeface="Open Sans" panose="020B0606030504020204" pitchFamily="34" charset="0"/>
              </a:rPr>
              <a:t> </a:t>
            </a:r>
            <a:r>
              <a:rPr lang="en-IN" sz="1200" b="1" spc="-4" dirty="0">
                <a:latin typeface="Open Sans" panose="020B0606030504020204" pitchFamily="34" charset="0"/>
                <a:ea typeface="Open Sans" panose="020B0606030504020204" pitchFamily="34" charset="0"/>
                <a:cs typeface="Open Sans" panose="020B0606030504020204" pitchFamily="34" charset="0"/>
              </a:rPr>
              <a:t>&amp;</a:t>
            </a:r>
            <a:r>
              <a:rPr lang="en-IN" sz="1200" b="1" spc="-11" dirty="0">
                <a:latin typeface="Open Sans" panose="020B0606030504020204" pitchFamily="34" charset="0"/>
                <a:ea typeface="Open Sans" panose="020B0606030504020204" pitchFamily="34" charset="0"/>
                <a:cs typeface="Open Sans" panose="020B0606030504020204" pitchFamily="34" charset="0"/>
              </a:rPr>
              <a:t> </a:t>
            </a:r>
            <a:r>
              <a:rPr lang="en-IN" sz="1200" b="1" spc="-4" dirty="0">
                <a:latin typeface="Open Sans" panose="020B0606030504020204" pitchFamily="34" charset="0"/>
                <a:ea typeface="Open Sans" panose="020B0606030504020204" pitchFamily="34" charset="0"/>
                <a:cs typeface="Open Sans" panose="020B0606030504020204" pitchFamily="34" charset="0"/>
              </a:rPr>
              <a:t>Horizontal </a:t>
            </a:r>
            <a:r>
              <a:rPr lang="en-IN" sz="1200" b="1" spc="-240" dirty="0">
                <a:latin typeface="Open Sans" panose="020B0606030504020204" pitchFamily="34" charset="0"/>
                <a:ea typeface="Open Sans" panose="020B0606030504020204" pitchFamily="34" charset="0"/>
                <a:cs typeface="Open Sans" panose="020B0606030504020204" pitchFamily="34" charset="0"/>
              </a:rPr>
              <a:t> </a:t>
            </a:r>
            <a:r>
              <a:rPr lang="en-IN" sz="1200" b="1" dirty="0">
                <a:latin typeface="Open Sans" panose="020B0606030504020204" pitchFamily="34" charset="0"/>
                <a:ea typeface="Open Sans" panose="020B0606030504020204" pitchFamily="34" charset="0"/>
                <a:cs typeface="Open Sans" panose="020B0606030504020204" pitchFamily="34" charset="0"/>
              </a:rPr>
              <a:t>Scaling</a:t>
            </a:r>
            <a:endParaRPr lang="en-IN"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AD08D8E1-0682-1F1D-940E-11C2AAD791DE}"/>
              </a:ext>
            </a:extLst>
          </p:cNvPr>
          <p:cNvGrpSpPr/>
          <p:nvPr/>
        </p:nvGrpSpPr>
        <p:grpSpPr>
          <a:xfrm>
            <a:off x="752431" y="1532866"/>
            <a:ext cx="521708" cy="2299736"/>
            <a:chOff x="1638833" y="2235028"/>
            <a:chExt cx="857819" cy="3467451"/>
          </a:xfrm>
          <a:solidFill>
            <a:schemeClr val="accent6">
              <a:lumMod val="75000"/>
            </a:schemeClr>
          </a:solidFill>
        </p:grpSpPr>
        <p:sp>
          <p:nvSpPr>
            <p:cNvPr id="9" name="object 5">
              <a:extLst>
                <a:ext uri="{FF2B5EF4-FFF2-40B4-BE49-F238E27FC236}">
                  <a16:creationId xmlns:a16="http://schemas.microsoft.com/office/drawing/2014/main" id="{10097756-191F-60E4-95D8-4D72EE2491BA}"/>
                </a:ext>
              </a:extLst>
            </p:cNvPr>
            <p:cNvSpPr txBox="1"/>
            <p:nvPr/>
          </p:nvSpPr>
          <p:spPr>
            <a:xfrm>
              <a:off x="1824854" y="3513760"/>
              <a:ext cx="222250" cy="497505"/>
            </a:xfrm>
            <a:prstGeom prst="rect">
              <a:avLst/>
            </a:prstGeom>
            <a:grpFill/>
          </p:spPr>
          <p:txBody>
            <a:bodyPr vert="horz" wrap="square" lIns="0" tIns="12383" rIns="0" bIns="0" rtlCol="0">
              <a:spAutoFit/>
            </a:bodyPr>
            <a:lstStyle/>
            <a:p>
              <a:pPr marL="9525">
                <a:spcBef>
                  <a:spcPts val="98"/>
                </a:spcBef>
              </a:pPr>
              <a:r>
                <a:rPr sz="2063" spc="11"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063">
                <a:latin typeface="Open Sans" panose="020B0606030504020204" pitchFamily="34" charset="0"/>
                <a:ea typeface="Open Sans" panose="020B0606030504020204" pitchFamily="34" charset="0"/>
                <a:cs typeface="Open Sans" panose="020B0606030504020204" pitchFamily="34" charset="0"/>
              </a:endParaRPr>
            </a:p>
          </p:txBody>
        </p:sp>
        <p:grpSp>
          <p:nvGrpSpPr>
            <p:cNvPr id="10" name="Group 9">
              <a:extLst>
                <a:ext uri="{FF2B5EF4-FFF2-40B4-BE49-F238E27FC236}">
                  <a16:creationId xmlns:a16="http://schemas.microsoft.com/office/drawing/2014/main" id="{83E572E5-AC3C-3DBB-6CCE-2D1CF8D05CA2}"/>
                </a:ext>
              </a:extLst>
            </p:cNvPr>
            <p:cNvGrpSpPr/>
            <p:nvPr/>
          </p:nvGrpSpPr>
          <p:grpSpPr>
            <a:xfrm>
              <a:off x="1638833" y="2235028"/>
              <a:ext cx="854291" cy="822350"/>
              <a:chOff x="1638833" y="2235028"/>
              <a:chExt cx="854291" cy="822350"/>
            </a:xfrm>
            <a:grpFill/>
          </p:grpSpPr>
          <p:sp>
            <p:nvSpPr>
              <p:cNvPr id="21" name="object 3">
                <a:extLst>
                  <a:ext uri="{FF2B5EF4-FFF2-40B4-BE49-F238E27FC236}">
                    <a16:creationId xmlns:a16="http://schemas.microsoft.com/office/drawing/2014/main" id="{AB31DAE4-7CF3-302F-E59D-D1E39E796FDA}"/>
                  </a:ext>
                </a:extLst>
              </p:cNvPr>
              <p:cNvSpPr/>
              <p:nvPr/>
            </p:nvSpPr>
            <p:spPr>
              <a:xfrm>
                <a:off x="1722625" y="2235028"/>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grpFill/>
            </p:spPr>
            <p:txBody>
              <a:bodyPr wrap="square" lIns="0" tIns="0" rIns="0" bIns="0" rtlCol="0"/>
              <a:lstStyle/>
              <a:p>
                <a:endParaRPr sz="1350">
                  <a:latin typeface="Open Sans" panose="020B0606030504020204" pitchFamily="34" charset="0"/>
                  <a:ea typeface="Open Sans" panose="020B0606030504020204" pitchFamily="34" charset="0"/>
                  <a:cs typeface="Open Sans" panose="020B0606030504020204" pitchFamily="34" charset="0"/>
                </a:endParaRPr>
              </a:p>
            </p:txBody>
          </p:sp>
          <p:sp>
            <p:nvSpPr>
              <p:cNvPr id="22" name="object 3">
                <a:extLst>
                  <a:ext uri="{FF2B5EF4-FFF2-40B4-BE49-F238E27FC236}">
                    <a16:creationId xmlns:a16="http://schemas.microsoft.com/office/drawing/2014/main" id="{94681037-F9CA-1592-059D-F24604AFBDD7}"/>
                  </a:ext>
                </a:extLst>
              </p:cNvPr>
              <p:cNvSpPr/>
              <p:nvPr/>
            </p:nvSpPr>
            <p:spPr>
              <a:xfrm>
                <a:off x="1722625" y="2256891"/>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grpFill/>
            </p:spPr>
            <p:txBody>
              <a:bodyPr wrap="square" lIns="0" tIns="0" rIns="0" bIns="0" rtlCol="0"/>
              <a:lstStyle/>
              <a:p>
                <a:endParaRPr sz="135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Rounded Corners 22">
                <a:extLst>
                  <a:ext uri="{FF2B5EF4-FFF2-40B4-BE49-F238E27FC236}">
                    <a16:creationId xmlns:a16="http://schemas.microsoft.com/office/drawing/2014/main" id="{6540E45B-E2BC-5C24-C6B4-EF573B0944AF}"/>
                  </a:ext>
                </a:extLst>
              </p:cNvPr>
              <p:cNvSpPr/>
              <p:nvPr/>
            </p:nvSpPr>
            <p:spPr>
              <a:xfrm>
                <a:off x="1683636" y="2235028"/>
                <a:ext cx="809488" cy="82235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Rounded Corners 23">
                <a:extLst>
                  <a:ext uri="{FF2B5EF4-FFF2-40B4-BE49-F238E27FC236}">
                    <a16:creationId xmlns:a16="http://schemas.microsoft.com/office/drawing/2014/main" id="{7BE2FB55-834C-DD90-8204-C62E43E7839A}"/>
                  </a:ext>
                </a:extLst>
              </p:cNvPr>
              <p:cNvSpPr/>
              <p:nvPr/>
            </p:nvSpPr>
            <p:spPr>
              <a:xfrm>
                <a:off x="1638833" y="2235028"/>
                <a:ext cx="809488" cy="82235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Open Sans" panose="020B0606030504020204" pitchFamily="34" charset="0"/>
                  <a:ea typeface="Open Sans" panose="020B0606030504020204" pitchFamily="34" charset="0"/>
                  <a:cs typeface="Open Sans" panose="020B0606030504020204" pitchFamily="34" charset="0"/>
                </a:endParaRPr>
              </a:p>
            </p:txBody>
          </p:sp>
        </p:grpSp>
        <p:sp>
          <p:nvSpPr>
            <p:cNvPr id="11" name="object 3">
              <a:extLst>
                <a:ext uri="{FF2B5EF4-FFF2-40B4-BE49-F238E27FC236}">
                  <a16:creationId xmlns:a16="http://schemas.microsoft.com/office/drawing/2014/main" id="{8586069E-4B18-2AEB-DC96-0975C626B186}"/>
                </a:ext>
              </a:extLst>
            </p:cNvPr>
            <p:cNvSpPr/>
            <p:nvPr/>
          </p:nvSpPr>
          <p:spPr>
            <a:xfrm>
              <a:off x="1722625" y="3527838"/>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grpFill/>
          </p:spPr>
          <p:txBody>
            <a:bodyPr wrap="square" lIns="0" tIns="0" rIns="0" bIns="0" rtlCol="0"/>
            <a:lstStyle/>
            <a:p>
              <a:endParaRPr sz="1350">
                <a:latin typeface="Open Sans" panose="020B0606030504020204" pitchFamily="34" charset="0"/>
                <a:ea typeface="Open Sans" panose="020B0606030504020204" pitchFamily="34" charset="0"/>
                <a:cs typeface="Open Sans" panose="020B0606030504020204" pitchFamily="34" charset="0"/>
              </a:endParaRPr>
            </a:p>
          </p:txBody>
        </p:sp>
        <p:sp>
          <p:nvSpPr>
            <p:cNvPr id="12" name="object 5">
              <a:extLst>
                <a:ext uri="{FF2B5EF4-FFF2-40B4-BE49-F238E27FC236}">
                  <a16:creationId xmlns:a16="http://schemas.microsoft.com/office/drawing/2014/main" id="{DFBEF373-8F6C-8E7D-4F74-D9342AB2D95C}"/>
                </a:ext>
              </a:extLst>
            </p:cNvPr>
            <p:cNvSpPr txBox="1"/>
            <p:nvPr/>
          </p:nvSpPr>
          <p:spPr>
            <a:xfrm>
              <a:off x="1977254" y="3666160"/>
              <a:ext cx="222250" cy="497505"/>
            </a:xfrm>
            <a:prstGeom prst="rect">
              <a:avLst/>
            </a:prstGeom>
            <a:grpFill/>
          </p:spPr>
          <p:txBody>
            <a:bodyPr vert="horz" wrap="square" lIns="0" tIns="12383" rIns="0" bIns="0" rtlCol="0">
              <a:spAutoFit/>
            </a:bodyPr>
            <a:lstStyle/>
            <a:p>
              <a:pPr marL="9525">
                <a:spcBef>
                  <a:spcPts val="98"/>
                </a:spcBef>
              </a:pPr>
              <a:r>
                <a:rPr sz="2063" spc="11"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063">
                <a:latin typeface="Open Sans" panose="020B0606030504020204" pitchFamily="34" charset="0"/>
                <a:ea typeface="Open Sans" panose="020B0606030504020204" pitchFamily="34" charset="0"/>
                <a:cs typeface="Open Sans" panose="020B0606030504020204" pitchFamily="34" charset="0"/>
              </a:endParaRPr>
            </a:p>
          </p:txBody>
        </p:sp>
        <p:sp>
          <p:nvSpPr>
            <p:cNvPr id="13" name="object 3">
              <a:extLst>
                <a:ext uri="{FF2B5EF4-FFF2-40B4-BE49-F238E27FC236}">
                  <a16:creationId xmlns:a16="http://schemas.microsoft.com/office/drawing/2014/main" id="{0EC1E1BB-02F3-70F7-8978-3A97308199DF}"/>
                </a:ext>
              </a:extLst>
            </p:cNvPr>
            <p:cNvSpPr/>
            <p:nvPr/>
          </p:nvSpPr>
          <p:spPr>
            <a:xfrm>
              <a:off x="1722625" y="3549701"/>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grpFill/>
          </p:spPr>
          <p:txBody>
            <a:bodyPr wrap="square" lIns="0" tIns="0" rIns="0" bIns="0" rtlCol="0"/>
            <a:lstStyle/>
            <a:p>
              <a:endParaRPr sz="135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Rounded Corners 13">
              <a:extLst>
                <a:ext uri="{FF2B5EF4-FFF2-40B4-BE49-F238E27FC236}">
                  <a16:creationId xmlns:a16="http://schemas.microsoft.com/office/drawing/2014/main" id="{513ED4F0-C282-F7FF-EFFC-A7D12BDE7B83}"/>
                </a:ext>
              </a:extLst>
            </p:cNvPr>
            <p:cNvSpPr/>
            <p:nvPr/>
          </p:nvSpPr>
          <p:spPr>
            <a:xfrm>
              <a:off x="1683636" y="3527838"/>
              <a:ext cx="809488" cy="82235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Rounded Corners 14">
              <a:extLst>
                <a:ext uri="{FF2B5EF4-FFF2-40B4-BE49-F238E27FC236}">
                  <a16:creationId xmlns:a16="http://schemas.microsoft.com/office/drawing/2014/main" id="{698034B9-C2CA-381B-FEE8-DD19B5BF1EE9}"/>
                </a:ext>
              </a:extLst>
            </p:cNvPr>
            <p:cNvSpPr/>
            <p:nvPr/>
          </p:nvSpPr>
          <p:spPr>
            <a:xfrm>
              <a:off x="1638833" y="3527838"/>
              <a:ext cx="809488" cy="82235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Open Sans" panose="020B0606030504020204" pitchFamily="34" charset="0"/>
                <a:ea typeface="Open Sans" panose="020B0606030504020204" pitchFamily="34" charset="0"/>
                <a:cs typeface="Open Sans" panose="020B0606030504020204" pitchFamily="34" charset="0"/>
              </a:endParaRPr>
            </a:p>
          </p:txBody>
        </p:sp>
        <p:sp>
          <p:nvSpPr>
            <p:cNvPr id="16" name="object 3">
              <a:extLst>
                <a:ext uri="{FF2B5EF4-FFF2-40B4-BE49-F238E27FC236}">
                  <a16:creationId xmlns:a16="http://schemas.microsoft.com/office/drawing/2014/main" id="{8FBCACE5-4CD1-B5E2-1CBE-ECBA4426D684}"/>
                </a:ext>
              </a:extLst>
            </p:cNvPr>
            <p:cNvSpPr/>
            <p:nvPr/>
          </p:nvSpPr>
          <p:spPr>
            <a:xfrm>
              <a:off x="1726153" y="4880129"/>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grpFill/>
          </p:spPr>
          <p:txBody>
            <a:bodyPr wrap="square" lIns="0" tIns="0" rIns="0" bIns="0" rtlCol="0"/>
            <a:lstStyle/>
            <a:p>
              <a:endParaRPr sz="1350">
                <a:latin typeface="Open Sans" panose="020B0606030504020204" pitchFamily="34" charset="0"/>
                <a:ea typeface="Open Sans" panose="020B0606030504020204" pitchFamily="34" charset="0"/>
                <a:cs typeface="Open Sans" panose="020B0606030504020204" pitchFamily="34" charset="0"/>
              </a:endParaRPr>
            </a:p>
          </p:txBody>
        </p:sp>
        <p:sp>
          <p:nvSpPr>
            <p:cNvPr id="17" name="object 5">
              <a:extLst>
                <a:ext uri="{FF2B5EF4-FFF2-40B4-BE49-F238E27FC236}">
                  <a16:creationId xmlns:a16="http://schemas.microsoft.com/office/drawing/2014/main" id="{EE3BC5E2-5855-D478-57AA-020957711E72}"/>
                </a:ext>
              </a:extLst>
            </p:cNvPr>
            <p:cNvSpPr txBox="1"/>
            <p:nvPr/>
          </p:nvSpPr>
          <p:spPr>
            <a:xfrm>
              <a:off x="1980781" y="5018450"/>
              <a:ext cx="222250" cy="497505"/>
            </a:xfrm>
            <a:prstGeom prst="rect">
              <a:avLst/>
            </a:prstGeom>
            <a:grpFill/>
          </p:spPr>
          <p:txBody>
            <a:bodyPr vert="horz" wrap="square" lIns="0" tIns="12383" rIns="0" bIns="0" rtlCol="0">
              <a:spAutoFit/>
            </a:bodyPr>
            <a:lstStyle/>
            <a:p>
              <a:pPr marL="9525">
                <a:spcBef>
                  <a:spcPts val="98"/>
                </a:spcBef>
              </a:pPr>
              <a:r>
                <a:rPr sz="2063" spc="11"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063">
                <a:latin typeface="Open Sans" panose="020B0606030504020204" pitchFamily="34" charset="0"/>
                <a:ea typeface="Open Sans" panose="020B0606030504020204" pitchFamily="34" charset="0"/>
                <a:cs typeface="Open Sans" panose="020B0606030504020204" pitchFamily="34" charset="0"/>
              </a:endParaRPr>
            </a:p>
          </p:txBody>
        </p:sp>
        <p:sp>
          <p:nvSpPr>
            <p:cNvPr id="18" name="object 3">
              <a:extLst>
                <a:ext uri="{FF2B5EF4-FFF2-40B4-BE49-F238E27FC236}">
                  <a16:creationId xmlns:a16="http://schemas.microsoft.com/office/drawing/2014/main" id="{247979A5-C03B-6A3B-8440-941DB106C533}"/>
                </a:ext>
              </a:extLst>
            </p:cNvPr>
            <p:cNvSpPr/>
            <p:nvPr/>
          </p:nvSpPr>
          <p:spPr>
            <a:xfrm>
              <a:off x="1726153" y="4901992"/>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grpFill/>
          </p:spPr>
          <p:txBody>
            <a:bodyPr wrap="square" lIns="0" tIns="0" rIns="0" bIns="0" rtlCol="0"/>
            <a:lstStyle/>
            <a:p>
              <a:endParaRPr sz="135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Rounded Corners 18">
              <a:extLst>
                <a:ext uri="{FF2B5EF4-FFF2-40B4-BE49-F238E27FC236}">
                  <a16:creationId xmlns:a16="http://schemas.microsoft.com/office/drawing/2014/main" id="{28D091E3-E772-E31A-6A04-3EC4637AB330}"/>
                </a:ext>
              </a:extLst>
            </p:cNvPr>
            <p:cNvSpPr/>
            <p:nvPr/>
          </p:nvSpPr>
          <p:spPr>
            <a:xfrm>
              <a:off x="1687164" y="4880129"/>
              <a:ext cx="809488" cy="82235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Rounded Corners 19">
              <a:extLst>
                <a:ext uri="{FF2B5EF4-FFF2-40B4-BE49-F238E27FC236}">
                  <a16:creationId xmlns:a16="http://schemas.microsoft.com/office/drawing/2014/main" id="{65CA99F7-7AA5-3E35-7D8E-75D7C3E8CDBC}"/>
                </a:ext>
              </a:extLst>
            </p:cNvPr>
            <p:cNvSpPr/>
            <p:nvPr/>
          </p:nvSpPr>
          <p:spPr>
            <a:xfrm>
              <a:off x="1642361" y="4880129"/>
              <a:ext cx="809488" cy="82235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Open Sans" panose="020B0606030504020204" pitchFamily="34" charset="0"/>
                <a:ea typeface="Open Sans" panose="020B0606030504020204" pitchFamily="34" charset="0"/>
                <a:cs typeface="Open Sans" panose="020B0606030504020204" pitchFamily="34" charset="0"/>
              </a:endParaRPr>
            </a:p>
          </p:txBody>
        </p:sp>
      </p:grpSp>
      <p:sp>
        <p:nvSpPr>
          <p:cNvPr id="25" name="object 3">
            <a:extLst>
              <a:ext uri="{FF2B5EF4-FFF2-40B4-BE49-F238E27FC236}">
                <a16:creationId xmlns:a16="http://schemas.microsoft.com/office/drawing/2014/main" id="{C50F0E18-6E68-B974-7E69-20222C24A05C}"/>
              </a:ext>
            </a:extLst>
          </p:cNvPr>
          <p:cNvSpPr/>
          <p:nvPr/>
        </p:nvSpPr>
        <p:spPr>
          <a:xfrm>
            <a:off x="3971503" y="1536046"/>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a:latin typeface="Open Sans" panose="020B0606030504020204" pitchFamily="34" charset="0"/>
              <a:ea typeface="Open Sans" panose="020B0606030504020204" pitchFamily="34" charset="0"/>
              <a:cs typeface="Open Sans" panose="020B0606030504020204" pitchFamily="34" charset="0"/>
            </a:endParaRPr>
          </a:p>
        </p:txBody>
      </p:sp>
      <p:sp>
        <p:nvSpPr>
          <p:cNvPr id="26" name="object 5">
            <a:extLst>
              <a:ext uri="{FF2B5EF4-FFF2-40B4-BE49-F238E27FC236}">
                <a16:creationId xmlns:a16="http://schemas.microsoft.com/office/drawing/2014/main" id="{2A49A6F2-0501-E754-F987-079A19284B98}"/>
              </a:ext>
            </a:extLst>
          </p:cNvPr>
          <p:cNvSpPr txBox="1"/>
          <p:nvPr/>
        </p:nvSpPr>
        <p:spPr>
          <a:xfrm>
            <a:off x="4126364" y="1627784"/>
            <a:ext cx="135168" cy="329963"/>
          </a:xfrm>
          <a:prstGeom prst="rect">
            <a:avLst/>
          </a:prstGeom>
        </p:spPr>
        <p:txBody>
          <a:bodyPr vert="horz" wrap="square" lIns="0" tIns="12383" rIns="0" bIns="0" rtlCol="0">
            <a:spAutoFit/>
          </a:bodyPr>
          <a:lstStyle/>
          <a:p>
            <a:pPr marL="9525">
              <a:spcBef>
                <a:spcPts val="98"/>
              </a:spcBef>
            </a:pPr>
            <a:r>
              <a:rPr sz="2063" spc="11"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063">
              <a:latin typeface="Open Sans" panose="020B0606030504020204" pitchFamily="34" charset="0"/>
              <a:ea typeface="Open Sans" panose="020B0606030504020204" pitchFamily="34" charset="0"/>
              <a:cs typeface="Open Sans" panose="020B0606030504020204" pitchFamily="34" charset="0"/>
            </a:endParaRPr>
          </a:p>
        </p:txBody>
      </p:sp>
      <p:sp>
        <p:nvSpPr>
          <p:cNvPr id="27" name="object 3">
            <a:extLst>
              <a:ext uri="{FF2B5EF4-FFF2-40B4-BE49-F238E27FC236}">
                <a16:creationId xmlns:a16="http://schemas.microsoft.com/office/drawing/2014/main" id="{ECA85A07-721B-1D16-04D4-92820C647E66}"/>
              </a:ext>
            </a:extLst>
          </p:cNvPr>
          <p:cNvSpPr/>
          <p:nvPr/>
        </p:nvSpPr>
        <p:spPr>
          <a:xfrm>
            <a:off x="3971503" y="1550546"/>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Rounded Corners 27">
            <a:extLst>
              <a:ext uri="{FF2B5EF4-FFF2-40B4-BE49-F238E27FC236}">
                <a16:creationId xmlns:a16="http://schemas.microsoft.com/office/drawing/2014/main" id="{AFB83C70-470A-15C8-7886-E69F71B115ED}"/>
              </a:ext>
            </a:extLst>
          </p:cNvPr>
          <p:cNvSpPr/>
          <p:nvPr/>
        </p:nvSpPr>
        <p:spPr>
          <a:xfrm>
            <a:off x="3947791" y="1536045"/>
            <a:ext cx="492314" cy="5454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Rounded Corners 28">
            <a:extLst>
              <a:ext uri="{FF2B5EF4-FFF2-40B4-BE49-F238E27FC236}">
                <a16:creationId xmlns:a16="http://schemas.microsoft.com/office/drawing/2014/main" id="{D043F397-01E5-4C83-82F1-5690359E510B}"/>
              </a:ext>
            </a:extLst>
          </p:cNvPr>
          <p:cNvSpPr/>
          <p:nvPr/>
        </p:nvSpPr>
        <p:spPr>
          <a:xfrm>
            <a:off x="3920542" y="1536045"/>
            <a:ext cx="492314" cy="545412"/>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Open Sans" panose="020B0606030504020204" pitchFamily="34" charset="0"/>
              <a:ea typeface="Open Sans" panose="020B0606030504020204" pitchFamily="34" charset="0"/>
              <a:cs typeface="Open Sans" panose="020B0606030504020204" pitchFamily="34" charset="0"/>
            </a:endParaRPr>
          </a:p>
        </p:txBody>
      </p:sp>
      <p:sp>
        <p:nvSpPr>
          <p:cNvPr id="30" name="object 3">
            <a:extLst>
              <a:ext uri="{FF2B5EF4-FFF2-40B4-BE49-F238E27FC236}">
                <a16:creationId xmlns:a16="http://schemas.microsoft.com/office/drawing/2014/main" id="{50BBD41E-8282-9816-C9C9-F38956C8B561}"/>
              </a:ext>
            </a:extLst>
          </p:cNvPr>
          <p:cNvSpPr/>
          <p:nvPr/>
        </p:nvSpPr>
        <p:spPr>
          <a:xfrm>
            <a:off x="3972386" y="2423827"/>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a:latin typeface="Open Sans" panose="020B0606030504020204" pitchFamily="34" charset="0"/>
              <a:ea typeface="Open Sans" panose="020B0606030504020204" pitchFamily="34" charset="0"/>
              <a:cs typeface="Open Sans" panose="020B0606030504020204" pitchFamily="34" charset="0"/>
            </a:endParaRPr>
          </a:p>
        </p:txBody>
      </p:sp>
      <p:sp>
        <p:nvSpPr>
          <p:cNvPr id="31" name="object 5">
            <a:extLst>
              <a:ext uri="{FF2B5EF4-FFF2-40B4-BE49-F238E27FC236}">
                <a16:creationId xmlns:a16="http://schemas.microsoft.com/office/drawing/2014/main" id="{8DE61556-0071-0B1C-7AC4-1FD5D4475948}"/>
              </a:ext>
            </a:extLst>
          </p:cNvPr>
          <p:cNvSpPr txBox="1"/>
          <p:nvPr/>
        </p:nvSpPr>
        <p:spPr>
          <a:xfrm>
            <a:off x="4127246" y="2515566"/>
            <a:ext cx="135168" cy="329963"/>
          </a:xfrm>
          <a:prstGeom prst="rect">
            <a:avLst/>
          </a:prstGeom>
        </p:spPr>
        <p:txBody>
          <a:bodyPr vert="horz" wrap="square" lIns="0" tIns="12383" rIns="0" bIns="0" rtlCol="0">
            <a:spAutoFit/>
          </a:bodyPr>
          <a:lstStyle/>
          <a:p>
            <a:pPr marL="9525">
              <a:spcBef>
                <a:spcPts val="98"/>
              </a:spcBef>
            </a:pPr>
            <a:r>
              <a:rPr sz="2063" spc="11"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063">
              <a:latin typeface="Open Sans" panose="020B0606030504020204" pitchFamily="34" charset="0"/>
              <a:ea typeface="Open Sans" panose="020B0606030504020204" pitchFamily="34" charset="0"/>
              <a:cs typeface="Open Sans" panose="020B0606030504020204" pitchFamily="34" charset="0"/>
            </a:endParaRPr>
          </a:p>
        </p:txBody>
      </p:sp>
      <p:sp>
        <p:nvSpPr>
          <p:cNvPr id="32" name="object 3">
            <a:extLst>
              <a:ext uri="{FF2B5EF4-FFF2-40B4-BE49-F238E27FC236}">
                <a16:creationId xmlns:a16="http://schemas.microsoft.com/office/drawing/2014/main" id="{06FFA4EE-AC34-F4E9-99B7-A2B0A4334411}"/>
              </a:ext>
            </a:extLst>
          </p:cNvPr>
          <p:cNvSpPr/>
          <p:nvPr/>
        </p:nvSpPr>
        <p:spPr>
          <a:xfrm>
            <a:off x="3972386" y="2438328"/>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Rounded Corners 32">
            <a:extLst>
              <a:ext uri="{FF2B5EF4-FFF2-40B4-BE49-F238E27FC236}">
                <a16:creationId xmlns:a16="http://schemas.microsoft.com/office/drawing/2014/main" id="{97821281-1025-C737-79AC-A9891665DF99}"/>
              </a:ext>
            </a:extLst>
          </p:cNvPr>
          <p:cNvSpPr/>
          <p:nvPr/>
        </p:nvSpPr>
        <p:spPr>
          <a:xfrm>
            <a:off x="3948674" y="2423827"/>
            <a:ext cx="492314" cy="5454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Rounded Corners 33">
            <a:extLst>
              <a:ext uri="{FF2B5EF4-FFF2-40B4-BE49-F238E27FC236}">
                <a16:creationId xmlns:a16="http://schemas.microsoft.com/office/drawing/2014/main" id="{F0D99C4F-0E13-B150-D66D-3AA88333DF28}"/>
              </a:ext>
            </a:extLst>
          </p:cNvPr>
          <p:cNvSpPr/>
          <p:nvPr/>
        </p:nvSpPr>
        <p:spPr>
          <a:xfrm>
            <a:off x="3921426" y="2423827"/>
            <a:ext cx="492314" cy="545412"/>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Open Sans" panose="020B0606030504020204" pitchFamily="34" charset="0"/>
              <a:ea typeface="Open Sans" panose="020B0606030504020204" pitchFamily="34" charset="0"/>
              <a:cs typeface="Open Sans" panose="020B0606030504020204" pitchFamily="34" charset="0"/>
            </a:endParaRPr>
          </a:p>
        </p:txBody>
      </p:sp>
      <p:sp>
        <p:nvSpPr>
          <p:cNvPr id="35" name="object 3">
            <a:extLst>
              <a:ext uri="{FF2B5EF4-FFF2-40B4-BE49-F238E27FC236}">
                <a16:creationId xmlns:a16="http://schemas.microsoft.com/office/drawing/2014/main" id="{1C64B5CD-0F17-5D98-8F8F-AD1721293F88}"/>
              </a:ext>
            </a:extLst>
          </p:cNvPr>
          <p:cNvSpPr/>
          <p:nvPr/>
        </p:nvSpPr>
        <p:spPr>
          <a:xfrm>
            <a:off x="6925333" y="2428756"/>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a:latin typeface="Open Sans" panose="020B0606030504020204" pitchFamily="34" charset="0"/>
              <a:ea typeface="Open Sans" panose="020B0606030504020204" pitchFamily="34" charset="0"/>
              <a:cs typeface="Open Sans" panose="020B0606030504020204" pitchFamily="34" charset="0"/>
            </a:endParaRPr>
          </a:p>
        </p:txBody>
      </p:sp>
      <p:sp>
        <p:nvSpPr>
          <p:cNvPr id="36" name="object 5">
            <a:extLst>
              <a:ext uri="{FF2B5EF4-FFF2-40B4-BE49-F238E27FC236}">
                <a16:creationId xmlns:a16="http://schemas.microsoft.com/office/drawing/2014/main" id="{77A381EE-9D92-2B36-7042-A7B8362E7DE5}"/>
              </a:ext>
            </a:extLst>
          </p:cNvPr>
          <p:cNvSpPr txBox="1"/>
          <p:nvPr/>
        </p:nvSpPr>
        <p:spPr>
          <a:xfrm>
            <a:off x="7080194" y="2520496"/>
            <a:ext cx="135168" cy="329963"/>
          </a:xfrm>
          <a:prstGeom prst="rect">
            <a:avLst/>
          </a:prstGeom>
        </p:spPr>
        <p:txBody>
          <a:bodyPr vert="horz" wrap="square" lIns="0" tIns="12383" rIns="0" bIns="0" rtlCol="0">
            <a:spAutoFit/>
          </a:bodyPr>
          <a:lstStyle/>
          <a:p>
            <a:pPr marL="9525">
              <a:spcBef>
                <a:spcPts val="98"/>
              </a:spcBef>
            </a:pPr>
            <a:r>
              <a:rPr sz="2063" spc="11"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063">
              <a:latin typeface="Open Sans" panose="020B0606030504020204" pitchFamily="34" charset="0"/>
              <a:ea typeface="Open Sans" panose="020B0606030504020204" pitchFamily="34" charset="0"/>
              <a:cs typeface="Open Sans" panose="020B0606030504020204" pitchFamily="34" charset="0"/>
            </a:endParaRPr>
          </a:p>
        </p:txBody>
      </p:sp>
      <p:sp>
        <p:nvSpPr>
          <p:cNvPr id="37" name="object 3">
            <a:extLst>
              <a:ext uri="{FF2B5EF4-FFF2-40B4-BE49-F238E27FC236}">
                <a16:creationId xmlns:a16="http://schemas.microsoft.com/office/drawing/2014/main" id="{23080111-F8C7-5599-373F-5523ED8B8416}"/>
              </a:ext>
            </a:extLst>
          </p:cNvPr>
          <p:cNvSpPr/>
          <p:nvPr/>
        </p:nvSpPr>
        <p:spPr>
          <a:xfrm>
            <a:off x="6925333" y="2443257"/>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Rounded Corners 37">
            <a:extLst>
              <a:ext uri="{FF2B5EF4-FFF2-40B4-BE49-F238E27FC236}">
                <a16:creationId xmlns:a16="http://schemas.microsoft.com/office/drawing/2014/main" id="{AC602A85-22D1-7877-8E94-40EFC03B9EE3}"/>
              </a:ext>
            </a:extLst>
          </p:cNvPr>
          <p:cNvSpPr/>
          <p:nvPr/>
        </p:nvSpPr>
        <p:spPr>
          <a:xfrm>
            <a:off x="6901621" y="2428756"/>
            <a:ext cx="492314" cy="5454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Rounded Corners 38">
            <a:extLst>
              <a:ext uri="{FF2B5EF4-FFF2-40B4-BE49-F238E27FC236}">
                <a16:creationId xmlns:a16="http://schemas.microsoft.com/office/drawing/2014/main" id="{6AB217C1-94F3-D697-BAF2-D2A7CE2D647E}"/>
              </a:ext>
            </a:extLst>
          </p:cNvPr>
          <p:cNvSpPr/>
          <p:nvPr/>
        </p:nvSpPr>
        <p:spPr>
          <a:xfrm>
            <a:off x="6874373" y="2428756"/>
            <a:ext cx="492314" cy="545412"/>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a16="http://schemas.microsoft.com/office/drawing/2014/main" id="{0AFEEE07-4CEB-6798-AD92-C8748C1D3999}"/>
              </a:ext>
            </a:extLst>
          </p:cNvPr>
          <p:cNvSpPr/>
          <p:nvPr/>
        </p:nvSpPr>
        <p:spPr>
          <a:xfrm>
            <a:off x="822639" y="1617285"/>
            <a:ext cx="351898" cy="438582"/>
          </a:xfrm>
          <a:prstGeom prst="rect">
            <a:avLst/>
          </a:prstGeom>
          <a:noFill/>
        </p:spPr>
        <p:txBody>
          <a:bodyPr wrap="square" lIns="68580" tIns="34290" rIns="68580" bIns="34290">
            <a:spAutoFit/>
          </a:bodyPr>
          <a:lstStyle/>
          <a:p>
            <a:pPr algn="ctr"/>
            <a:r>
              <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rPr>
              <a:t>1</a:t>
            </a:r>
          </a:p>
        </p:txBody>
      </p:sp>
      <p:sp>
        <p:nvSpPr>
          <p:cNvPr id="41" name="Rectangle 40">
            <a:extLst>
              <a:ext uri="{FF2B5EF4-FFF2-40B4-BE49-F238E27FC236}">
                <a16:creationId xmlns:a16="http://schemas.microsoft.com/office/drawing/2014/main" id="{AAC7CFDD-807C-965E-3BC8-3829169B9DF3}"/>
              </a:ext>
            </a:extLst>
          </p:cNvPr>
          <p:cNvSpPr/>
          <p:nvPr/>
        </p:nvSpPr>
        <p:spPr>
          <a:xfrm>
            <a:off x="3990015" y="1608729"/>
            <a:ext cx="351898" cy="438582"/>
          </a:xfrm>
          <a:prstGeom prst="rect">
            <a:avLst/>
          </a:prstGeom>
          <a:noFill/>
        </p:spPr>
        <p:txBody>
          <a:bodyPr wrap="square" lIns="68580" tIns="34290" rIns="68580" bIns="34290">
            <a:spAutoFit/>
          </a:bodyPr>
          <a:lstStyle/>
          <a:p>
            <a:pPr algn="ctr"/>
            <a:r>
              <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rPr>
              <a:t>2</a:t>
            </a:r>
          </a:p>
        </p:txBody>
      </p:sp>
      <p:sp>
        <p:nvSpPr>
          <p:cNvPr id="42" name="Rectangle 41">
            <a:extLst>
              <a:ext uri="{FF2B5EF4-FFF2-40B4-BE49-F238E27FC236}">
                <a16:creationId xmlns:a16="http://schemas.microsoft.com/office/drawing/2014/main" id="{A19BA10A-9649-5748-DC59-37351E2E359C}"/>
              </a:ext>
            </a:extLst>
          </p:cNvPr>
          <p:cNvSpPr/>
          <p:nvPr/>
        </p:nvSpPr>
        <p:spPr>
          <a:xfrm>
            <a:off x="822639" y="2454309"/>
            <a:ext cx="351898" cy="807913"/>
          </a:xfrm>
          <a:prstGeom prst="rect">
            <a:avLst/>
          </a:prstGeom>
          <a:noFill/>
        </p:spPr>
        <p:txBody>
          <a:bodyPr wrap="square" lIns="68580" tIns="34290" rIns="68580" bIns="34290">
            <a:spAutoFit/>
          </a:bodyPr>
          <a:lstStyle/>
          <a:p>
            <a:pPr algn="ctr"/>
            <a:r>
              <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rPr>
              <a:t>4</a:t>
            </a:r>
          </a:p>
          <a:p>
            <a:pPr algn="ctr"/>
            <a:endPar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43" name="Rectangle 42">
            <a:extLst>
              <a:ext uri="{FF2B5EF4-FFF2-40B4-BE49-F238E27FC236}">
                <a16:creationId xmlns:a16="http://schemas.microsoft.com/office/drawing/2014/main" id="{01CA99E6-5734-276A-9B42-0FD2A1272374}"/>
              </a:ext>
            </a:extLst>
          </p:cNvPr>
          <p:cNvSpPr/>
          <p:nvPr/>
        </p:nvSpPr>
        <p:spPr>
          <a:xfrm>
            <a:off x="3990668" y="2489468"/>
            <a:ext cx="351898" cy="438582"/>
          </a:xfrm>
          <a:prstGeom prst="rect">
            <a:avLst/>
          </a:prstGeom>
          <a:noFill/>
        </p:spPr>
        <p:txBody>
          <a:bodyPr wrap="square" lIns="68580" tIns="34290" rIns="68580" bIns="34290">
            <a:spAutoFit/>
          </a:bodyPr>
          <a:lstStyle/>
          <a:p>
            <a:pPr algn="ctr"/>
            <a:r>
              <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rPr>
              <a:t>5</a:t>
            </a:r>
          </a:p>
        </p:txBody>
      </p:sp>
      <p:sp>
        <p:nvSpPr>
          <p:cNvPr id="44" name="Rectangle 43">
            <a:extLst>
              <a:ext uri="{FF2B5EF4-FFF2-40B4-BE49-F238E27FC236}">
                <a16:creationId xmlns:a16="http://schemas.microsoft.com/office/drawing/2014/main" id="{20E05F0B-EE38-A845-9943-E311C8867C0B}"/>
              </a:ext>
            </a:extLst>
          </p:cNvPr>
          <p:cNvSpPr/>
          <p:nvPr/>
        </p:nvSpPr>
        <p:spPr>
          <a:xfrm>
            <a:off x="822639" y="3351196"/>
            <a:ext cx="351898" cy="438582"/>
          </a:xfrm>
          <a:prstGeom prst="rect">
            <a:avLst/>
          </a:prstGeom>
          <a:noFill/>
        </p:spPr>
        <p:txBody>
          <a:bodyPr wrap="square" lIns="68580" tIns="34290" rIns="68580" bIns="34290">
            <a:spAutoFit/>
          </a:bodyPr>
          <a:lstStyle/>
          <a:p>
            <a:pPr algn="ctr"/>
            <a:r>
              <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rPr>
              <a:t>7</a:t>
            </a:r>
          </a:p>
        </p:txBody>
      </p:sp>
      <p:sp>
        <p:nvSpPr>
          <p:cNvPr id="45" name="Rectangle 44">
            <a:extLst>
              <a:ext uri="{FF2B5EF4-FFF2-40B4-BE49-F238E27FC236}">
                <a16:creationId xmlns:a16="http://schemas.microsoft.com/office/drawing/2014/main" id="{44A10349-802E-85BC-0693-4186E1D71E91}"/>
              </a:ext>
            </a:extLst>
          </p:cNvPr>
          <p:cNvSpPr/>
          <p:nvPr/>
        </p:nvSpPr>
        <p:spPr>
          <a:xfrm>
            <a:off x="6946422" y="2504920"/>
            <a:ext cx="351898" cy="438582"/>
          </a:xfrm>
          <a:prstGeom prst="rect">
            <a:avLst/>
          </a:prstGeom>
          <a:noFill/>
        </p:spPr>
        <p:txBody>
          <a:bodyPr wrap="square" lIns="68580" tIns="34290" rIns="68580" bIns="34290">
            <a:spAutoFit/>
          </a:bodyPr>
          <a:lstStyle/>
          <a:p>
            <a:pPr algn="ctr"/>
            <a:r>
              <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rPr>
              <a:t>6</a:t>
            </a:r>
          </a:p>
        </p:txBody>
      </p:sp>
      <p:sp>
        <p:nvSpPr>
          <p:cNvPr id="46" name="object 3">
            <a:extLst>
              <a:ext uri="{FF2B5EF4-FFF2-40B4-BE49-F238E27FC236}">
                <a16:creationId xmlns:a16="http://schemas.microsoft.com/office/drawing/2014/main" id="{D194AA01-31CC-A41D-DADD-AD110D2474E3}"/>
              </a:ext>
            </a:extLst>
          </p:cNvPr>
          <p:cNvSpPr/>
          <p:nvPr/>
        </p:nvSpPr>
        <p:spPr>
          <a:xfrm>
            <a:off x="6949046" y="3340399"/>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a:latin typeface="Open Sans" panose="020B0606030504020204" pitchFamily="34" charset="0"/>
              <a:ea typeface="Open Sans" panose="020B0606030504020204" pitchFamily="34" charset="0"/>
              <a:cs typeface="Open Sans" panose="020B0606030504020204" pitchFamily="34" charset="0"/>
            </a:endParaRPr>
          </a:p>
        </p:txBody>
      </p:sp>
      <p:sp>
        <p:nvSpPr>
          <p:cNvPr id="47" name="object 5">
            <a:extLst>
              <a:ext uri="{FF2B5EF4-FFF2-40B4-BE49-F238E27FC236}">
                <a16:creationId xmlns:a16="http://schemas.microsoft.com/office/drawing/2014/main" id="{66A8656E-77CB-06B2-21F9-BA8C21A4AA73}"/>
              </a:ext>
            </a:extLst>
          </p:cNvPr>
          <p:cNvSpPr txBox="1"/>
          <p:nvPr/>
        </p:nvSpPr>
        <p:spPr>
          <a:xfrm>
            <a:off x="7103907" y="3432139"/>
            <a:ext cx="135168" cy="329963"/>
          </a:xfrm>
          <a:prstGeom prst="rect">
            <a:avLst/>
          </a:prstGeom>
        </p:spPr>
        <p:txBody>
          <a:bodyPr vert="horz" wrap="square" lIns="0" tIns="12383" rIns="0" bIns="0" rtlCol="0">
            <a:spAutoFit/>
          </a:bodyPr>
          <a:lstStyle/>
          <a:p>
            <a:pPr marL="9525">
              <a:spcBef>
                <a:spcPts val="98"/>
              </a:spcBef>
            </a:pPr>
            <a:r>
              <a:rPr sz="2063" spc="11"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063">
              <a:latin typeface="Open Sans" panose="020B0606030504020204" pitchFamily="34" charset="0"/>
              <a:ea typeface="Open Sans" panose="020B0606030504020204" pitchFamily="34" charset="0"/>
              <a:cs typeface="Open Sans" panose="020B0606030504020204" pitchFamily="34" charset="0"/>
            </a:endParaRPr>
          </a:p>
        </p:txBody>
      </p:sp>
      <p:sp>
        <p:nvSpPr>
          <p:cNvPr id="48" name="object 3">
            <a:extLst>
              <a:ext uri="{FF2B5EF4-FFF2-40B4-BE49-F238E27FC236}">
                <a16:creationId xmlns:a16="http://schemas.microsoft.com/office/drawing/2014/main" id="{11087FBA-85FC-8440-06FC-AD422901BCD4}"/>
              </a:ext>
            </a:extLst>
          </p:cNvPr>
          <p:cNvSpPr/>
          <p:nvPr/>
        </p:nvSpPr>
        <p:spPr>
          <a:xfrm>
            <a:off x="6949046" y="3354900"/>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Rounded Corners 48">
            <a:extLst>
              <a:ext uri="{FF2B5EF4-FFF2-40B4-BE49-F238E27FC236}">
                <a16:creationId xmlns:a16="http://schemas.microsoft.com/office/drawing/2014/main" id="{8E414A99-B257-8FF8-691D-98D3A7D66F11}"/>
              </a:ext>
            </a:extLst>
          </p:cNvPr>
          <p:cNvSpPr/>
          <p:nvPr/>
        </p:nvSpPr>
        <p:spPr>
          <a:xfrm>
            <a:off x="6925334" y="3340399"/>
            <a:ext cx="492314" cy="545412"/>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Rounded Corners 49">
            <a:extLst>
              <a:ext uri="{FF2B5EF4-FFF2-40B4-BE49-F238E27FC236}">
                <a16:creationId xmlns:a16="http://schemas.microsoft.com/office/drawing/2014/main" id="{E531A234-3E95-11D5-9431-BD8B139A501B}"/>
              </a:ext>
            </a:extLst>
          </p:cNvPr>
          <p:cNvSpPr/>
          <p:nvPr/>
        </p:nvSpPr>
        <p:spPr>
          <a:xfrm>
            <a:off x="6898086" y="3340399"/>
            <a:ext cx="492314" cy="545412"/>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4F5851A2-4FE1-53B8-91ED-D2734808DF79}"/>
              </a:ext>
            </a:extLst>
          </p:cNvPr>
          <p:cNvSpPr/>
          <p:nvPr/>
        </p:nvSpPr>
        <p:spPr>
          <a:xfrm>
            <a:off x="6970135" y="3416563"/>
            <a:ext cx="351898" cy="438582"/>
          </a:xfrm>
          <a:prstGeom prst="rect">
            <a:avLst/>
          </a:prstGeom>
          <a:noFill/>
        </p:spPr>
        <p:txBody>
          <a:bodyPr wrap="square" lIns="68580" tIns="34290" rIns="68580" bIns="34290">
            <a:spAutoFit/>
          </a:bodyPr>
          <a:lstStyle/>
          <a:p>
            <a:pPr algn="ctr"/>
            <a:r>
              <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rPr>
              <a:t>9</a:t>
            </a:r>
          </a:p>
        </p:txBody>
      </p:sp>
      <p:sp>
        <p:nvSpPr>
          <p:cNvPr id="52" name="object 3">
            <a:extLst>
              <a:ext uri="{FF2B5EF4-FFF2-40B4-BE49-F238E27FC236}">
                <a16:creationId xmlns:a16="http://schemas.microsoft.com/office/drawing/2014/main" id="{D9CC4833-5402-879C-5FFF-7E1536B04FFE}"/>
              </a:ext>
            </a:extLst>
          </p:cNvPr>
          <p:cNvSpPr/>
          <p:nvPr/>
        </p:nvSpPr>
        <p:spPr>
          <a:xfrm>
            <a:off x="3969881" y="3322849"/>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a:latin typeface="Open Sans" panose="020B0606030504020204" pitchFamily="34" charset="0"/>
              <a:ea typeface="Open Sans" panose="020B0606030504020204" pitchFamily="34" charset="0"/>
              <a:cs typeface="Open Sans" panose="020B0606030504020204" pitchFamily="34" charset="0"/>
            </a:endParaRPr>
          </a:p>
        </p:txBody>
      </p:sp>
      <p:sp>
        <p:nvSpPr>
          <p:cNvPr id="53" name="object 5">
            <a:extLst>
              <a:ext uri="{FF2B5EF4-FFF2-40B4-BE49-F238E27FC236}">
                <a16:creationId xmlns:a16="http://schemas.microsoft.com/office/drawing/2014/main" id="{FEB8CF68-3968-0127-010F-E423B61B165A}"/>
              </a:ext>
            </a:extLst>
          </p:cNvPr>
          <p:cNvSpPr txBox="1"/>
          <p:nvPr/>
        </p:nvSpPr>
        <p:spPr>
          <a:xfrm>
            <a:off x="4124742" y="3414589"/>
            <a:ext cx="135168" cy="329963"/>
          </a:xfrm>
          <a:prstGeom prst="rect">
            <a:avLst/>
          </a:prstGeom>
        </p:spPr>
        <p:txBody>
          <a:bodyPr vert="horz" wrap="square" lIns="0" tIns="12383" rIns="0" bIns="0" rtlCol="0">
            <a:spAutoFit/>
          </a:bodyPr>
          <a:lstStyle/>
          <a:p>
            <a:pPr marL="9525">
              <a:spcBef>
                <a:spcPts val="98"/>
              </a:spcBef>
            </a:pPr>
            <a:r>
              <a:rPr sz="2063" spc="11"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063">
              <a:latin typeface="Open Sans" panose="020B0606030504020204" pitchFamily="34" charset="0"/>
              <a:ea typeface="Open Sans" panose="020B0606030504020204" pitchFamily="34" charset="0"/>
              <a:cs typeface="Open Sans" panose="020B0606030504020204" pitchFamily="34" charset="0"/>
            </a:endParaRPr>
          </a:p>
        </p:txBody>
      </p:sp>
      <p:sp>
        <p:nvSpPr>
          <p:cNvPr id="54" name="object 3">
            <a:extLst>
              <a:ext uri="{FF2B5EF4-FFF2-40B4-BE49-F238E27FC236}">
                <a16:creationId xmlns:a16="http://schemas.microsoft.com/office/drawing/2014/main" id="{C4CE8E42-A07B-C8EC-98A3-8C47FDEAEA01}"/>
              </a:ext>
            </a:extLst>
          </p:cNvPr>
          <p:cNvSpPr/>
          <p:nvPr/>
        </p:nvSpPr>
        <p:spPr>
          <a:xfrm>
            <a:off x="3969881" y="3337350"/>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Rounded Corners 54">
            <a:extLst>
              <a:ext uri="{FF2B5EF4-FFF2-40B4-BE49-F238E27FC236}">
                <a16:creationId xmlns:a16="http://schemas.microsoft.com/office/drawing/2014/main" id="{A33E9517-1E79-B02E-68F2-35012B1EB7F8}"/>
              </a:ext>
            </a:extLst>
          </p:cNvPr>
          <p:cNvSpPr/>
          <p:nvPr/>
        </p:nvSpPr>
        <p:spPr>
          <a:xfrm>
            <a:off x="3946169" y="3322849"/>
            <a:ext cx="492314" cy="545412"/>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Rectangle: Rounded Corners 55">
            <a:extLst>
              <a:ext uri="{FF2B5EF4-FFF2-40B4-BE49-F238E27FC236}">
                <a16:creationId xmlns:a16="http://schemas.microsoft.com/office/drawing/2014/main" id="{C0FF4F62-AF47-9264-FE82-587959B7F2DF}"/>
              </a:ext>
            </a:extLst>
          </p:cNvPr>
          <p:cNvSpPr/>
          <p:nvPr/>
        </p:nvSpPr>
        <p:spPr>
          <a:xfrm>
            <a:off x="3918921" y="3322849"/>
            <a:ext cx="492314" cy="545412"/>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EBCA79DB-6A4A-E9A7-4FB4-D3CDB752232A}"/>
              </a:ext>
            </a:extLst>
          </p:cNvPr>
          <p:cNvSpPr/>
          <p:nvPr/>
        </p:nvSpPr>
        <p:spPr>
          <a:xfrm>
            <a:off x="3990970" y="3399013"/>
            <a:ext cx="351898" cy="438582"/>
          </a:xfrm>
          <a:prstGeom prst="rect">
            <a:avLst/>
          </a:prstGeom>
          <a:noFill/>
        </p:spPr>
        <p:txBody>
          <a:bodyPr wrap="square" lIns="68580" tIns="34290" rIns="68580" bIns="34290">
            <a:spAutoFit/>
          </a:bodyPr>
          <a:lstStyle/>
          <a:p>
            <a:pPr algn="ctr"/>
            <a:r>
              <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rPr>
              <a:t>8</a:t>
            </a:r>
          </a:p>
        </p:txBody>
      </p:sp>
      <p:sp>
        <p:nvSpPr>
          <p:cNvPr id="58" name="object 3">
            <a:extLst>
              <a:ext uri="{FF2B5EF4-FFF2-40B4-BE49-F238E27FC236}">
                <a16:creationId xmlns:a16="http://schemas.microsoft.com/office/drawing/2014/main" id="{D4AF2A50-3CDC-EE38-001F-89127B82522A}"/>
              </a:ext>
            </a:extLst>
          </p:cNvPr>
          <p:cNvSpPr/>
          <p:nvPr/>
        </p:nvSpPr>
        <p:spPr>
          <a:xfrm>
            <a:off x="6898086" y="1530705"/>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a:latin typeface="Open Sans" panose="020B0606030504020204" pitchFamily="34" charset="0"/>
              <a:ea typeface="Open Sans" panose="020B0606030504020204" pitchFamily="34" charset="0"/>
              <a:cs typeface="Open Sans" panose="020B0606030504020204" pitchFamily="34" charset="0"/>
            </a:endParaRPr>
          </a:p>
        </p:txBody>
      </p:sp>
      <p:sp>
        <p:nvSpPr>
          <p:cNvPr id="59" name="object 5">
            <a:extLst>
              <a:ext uri="{FF2B5EF4-FFF2-40B4-BE49-F238E27FC236}">
                <a16:creationId xmlns:a16="http://schemas.microsoft.com/office/drawing/2014/main" id="{4148F7B5-1931-1F62-3F01-A3DD3A843B2C}"/>
              </a:ext>
            </a:extLst>
          </p:cNvPr>
          <p:cNvSpPr txBox="1"/>
          <p:nvPr/>
        </p:nvSpPr>
        <p:spPr>
          <a:xfrm>
            <a:off x="7052946" y="1622443"/>
            <a:ext cx="135168" cy="329963"/>
          </a:xfrm>
          <a:prstGeom prst="rect">
            <a:avLst/>
          </a:prstGeom>
        </p:spPr>
        <p:txBody>
          <a:bodyPr vert="horz" wrap="square" lIns="0" tIns="12383" rIns="0" bIns="0" rtlCol="0">
            <a:spAutoFit/>
          </a:bodyPr>
          <a:lstStyle/>
          <a:p>
            <a:pPr marL="9525">
              <a:spcBef>
                <a:spcPts val="98"/>
              </a:spcBef>
            </a:pPr>
            <a:r>
              <a:rPr sz="2063" spc="11"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063">
              <a:latin typeface="Open Sans" panose="020B0606030504020204" pitchFamily="34" charset="0"/>
              <a:ea typeface="Open Sans" panose="020B0606030504020204" pitchFamily="34" charset="0"/>
              <a:cs typeface="Open Sans" panose="020B0606030504020204" pitchFamily="34" charset="0"/>
            </a:endParaRPr>
          </a:p>
        </p:txBody>
      </p:sp>
      <p:sp>
        <p:nvSpPr>
          <p:cNvPr id="60" name="object 3">
            <a:extLst>
              <a:ext uri="{FF2B5EF4-FFF2-40B4-BE49-F238E27FC236}">
                <a16:creationId xmlns:a16="http://schemas.microsoft.com/office/drawing/2014/main" id="{812645B6-CB2C-CEC5-609E-89C046902A91}"/>
              </a:ext>
            </a:extLst>
          </p:cNvPr>
          <p:cNvSpPr/>
          <p:nvPr/>
        </p:nvSpPr>
        <p:spPr>
          <a:xfrm>
            <a:off x="6898086" y="1545205"/>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Rectangle: Rounded Corners 60">
            <a:extLst>
              <a:ext uri="{FF2B5EF4-FFF2-40B4-BE49-F238E27FC236}">
                <a16:creationId xmlns:a16="http://schemas.microsoft.com/office/drawing/2014/main" id="{A6DFB628-BABD-F9B2-8C8D-4B4D63D75C17}"/>
              </a:ext>
            </a:extLst>
          </p:cNvPr>
          <p:cNvSpPr/>
          <p:nvPr/>
        </p:nvSpPr>
        <p:spPr>
          <a:xfrm>
            <a:off x="6874373" y="1530704"/>
            <a:ext cx="492314" cy="5454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Rounded Corners 61">
            <a:extLst>
              <a:ext uri="{FF2B5EF4-FFF2-40B4-BE49-F238E27FC236}">
                <a16:creationId xmlns:a16="http://schemas.microsoft.com/office/drawing/2014/main" id="{E1A7D7EA-57C3-E301-57B4-75781C953152}"/>
              </a:ext>
            </a:extLst>
          </p:cNvPr>
          <p:cNvSpPr/>
          <p:nvPr/>
        </p:nvSpPr>
        <p:spPr>
          <a:xfrm>
            <a:off x="6847125" y="1530704"/>
            <a:ext cx="492314" cy="545412"/>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62">
            <a:extLst>
              <a:ext uri="{FF2B5EF4-FFF2-40B4-BE49-F238E27FC236}">
                <a16:creationId xmlns:a16="http://schemas.microsoft.com/office/drawing/2014/main" id="{DABF536B-6662-08F4-A254-571FE2BFFA4A}"/>
              </a:ext>
            </a:extLst>
          </p:cNvPr>
          <p:cNvSpPr/>
          <p:nvPr/>
        </p:nvSpPr>
        <p:spPr>
          <a:xfrm>
            <a:off x="6916597" y="1603388"/>
            <a:ext cx="351898" cy="438582"/>
          </a:xfrm>
          <a:prstGeom prst="rect">
            <a:avLst/>
          </a:prstGeom>
          <a:noFill/>
        </p:spPr>
        <p:txBody>
          <a:bodyPr wrap="square" lIns="68580" tIns="34290" rIns="68580" bIns="34290">
            <a:spAutoFit/>
          </a:bodyPr>
          <a:lstStyle/>
          <a:p>
            <a:pPr algn="ctr"/>
            <a:r>
              <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rPr>
              <a:t>3</a:t>
            </a:r>
          </a:p>
        </p:txBody>
      </p:sp>
      <p:sp>
        <p:nvSpPr>
          <p:cNvPr id="64" name="object 16">
            <a:extLst>
              <a:ext uri="{FF2B5EF4-FFF2-40B4-BE49-F238E27FC236}">
                <a16:creationId xmlns:a16="http://schemas.microsoft.com/office/drawing/2014/main" id="{702D0F4E-4CDF-6FAD-8E78-56E7F8974633}"/>
              </a:ext>
            </a:extLst>
          </p:cNvPr>
          <p:cNvSpPr txBox="1"/>
          <p:nvPr/>
        </p:nvSpPr>
        <p:spPr>
          <a:xfrm>
            <a:off x="4535661" y="1556085"/>
            <a:ext cx="2006093" cy="566020"/>
          </a:xfrm>
          <a:prstGeom prst="rect">
            <a:avLst/>
          </a:prstGeom>
        </p:spPr>
        <p:txBody>
          <a:bodyPr vert="horz" wrap="square" lIns="0" tIns="11906" rIns="0" bIns="0" rtlCol="0">
            <a:spAutoFit/>
          </a:bodyPr>
          <a:lstStyle/>
          <a:p>
            <a:pPr marL="9525" marR="3810">
              <a:spcBef>
                <a:spcPts val="75"/>
              </a:spcBef>
            </a:pPr>
            <a:r>
              <a:rPr lang="en-US" sz="1200" b="1" spc="-19" dirty="0">
                <a:latin typeface="Open Sans" panose="020B0606030504020204" pitchFamily="34" charset="0"/>
                <a:ea typeface="Open Sans" panose="020B0606030504020204" pitchFamily="34" charset="0"/>
                <a:cs typeface="Open Sans" panose="020B0606030504020204" pitchFamily="34" charset="0"/>
              </a:rPr>
              <a:t>Types </a:t>
            </a:r>
            <a:r>
              <a:rPr lang="en-US" sz="1200" b="1" dirty="0">
                <a:latin typeface="Open Sans" panose="020B0606030504020204" pitchFamily="34" charset="0"/>
                <a:ea typeface="Open Sans" panose="020B0606030504020204" pitchFamily="34" charset="0"/>
                <a:cs typeface="Open Sans" panose="020B0606030504020204" pitchFamily="34" charset="0"/>
              </a:rPr>
              <a:t>of </a:t>
            </a:r>
            <a:r>
              <a:rPr lang="en-US" sz="1200" b="1" spc="-4" dirty="0">
                <a:latin typeface="Open Sans" panose="020B0606030504020204" pitchFamily="34" charset="0"/>
                <a:ea typeface="Open Sans" panose="020B0606030504020204" pitchFamily="34" charset="0"/>
                <a:cs typeface="Open Sans" panose="020B0606030504020204" pitchFamily="34" charset="0"/>
              </a:rPr>
              <a:t>ELB: </a:t>
            </a:r>
            <a:r>
              <a:rPr lang="en-US" sz="1200" b="1" dirty="0">
                <a:latin typeface="Open Sans" panose="020B0606030504020204" pitchFamily="34" charset="0"/>
                <a:ea typeface="Open Sans" panose="020B0606030504020204" pitchFamily="34" charset="0"/>
                <a:cs typeface="Open Sans" panose="020B0606030504020204" pitchFamily="34" charset="0"/>
              </a:rPr>
              <a:t>Classic, </a:t>
            </a:r>
            <a:r>
              <a:rPr lang="en-US" sz="1200" b="1" spc="-240" dirty="0">
                <a:latin typeface="Open Sans" panose="020B0606030504020204" pitchFamily="34" charset="0"/>
                <a:ea typeface="Open Sans" panose="020B0606030504020204" pitchFamily="34" charset="0"/>
                <a:cs typeface="Open Sans" panose="020B0606030504020204" pitchFamily="34" charset="0"/>
              </a:rPr>
              <a:t> </a:t>
            </a:r>
            <a:r>
              <a:rPr lang="en-US" sz="1200" b="1" dirty="0">
                <a:latin typeface="Open Sans" panose="020B0606030504020204" pitchFamily="34" charset="0"/>
                <a:ea typeface="Open Sans" panose="020B0606030504020204" pitchFamily="34" charset="0"/>
                <a:cs typeface="Open Sans" panose="020B0606030504020204" pitchFamily="34" charset="0"/>
              </a:rPr>
              <a:t>Network,</a:t>
            </a:r>
            <a:r>
              <a:rPr lang="en-US" sz="1200" b="1" spc="-56" dirty="0">
                <a:latin typeface="Open Sans" panose="020B0606030504020204" pitchFamily="34" charset="0"/>
                <a:ea typeface="Open Sans" panose="020B0606030504020204" pitchFamily="34" charset="0"/>
                <a:cs typeface="Open Sans" panose="020B0606030504020204" pitchFamily="34" charset="0"/>
              </a:rPr>
              <a:t> </a:t>
            </a:r>
            <a:r>
              <a:rPr lang="en-US" sz="1200" b="1" spc="-4" dirty="0">
                <a:latin typeface="Open Sans" panose="020B0606030504020204" pitchFamily="34" charset="0"/>
                <a:ea typeface="Open Sans" panose="020B0606030504020204" pitchFamily="34" charset="0"/>
                <a:cs typeface="Open Sans" panose="020B0606030504020204" pitchFamily="34" charset="0"/>
              </a:rPr>
              <a:t>Application &amp; Gateway</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65" name="object 10">
            <a:extLst>
              <a:ext uri="{FF2B5EF4-FFF2-40B4-BE49-F238E27FC236}">
                <a16:creationId xmlns:a16="http://schemas.microsoft.com/office/drawing/2014/main" id="{0FE3335C-5FBC-FBC0-9616-9FFE48AAE790}"/>
              </a:ext>
            </a:extLst>
          </p:cNvPr>
          <p:cNvSpPr txBox="1"/>
          <p:nvPr/>
        </p:nvSpPr>
        <p:spPr>
          <a:xfrm>
            <a:off x="7552423" y="2570065"/>
            <a:ext cx="1276040" cy="381354"/>
          </a:xfrm>
          <a:prstGeom prst="rect">
            <a:avLst/>
          </a:prstGeom>
        </p:spPr>
        <p:txBody>
          <a:bodyPr vert="horz" wrap="square" lIns="0" tIns="11906" rIns="0" bIns="0" rtlCol="0">
            <a:spAutoFit/>
          </a:bodyPr>
          <a:lstStyle/>
          <a:p>
            <a:pPr marL="9525" marR="3810">
              <a:spcBef>
                <a:spcPts val="75"/>
              </a:spcBef>
            </a:pPr>
            <a:r>
              <a:rPr lang="en-IN" sz="1200" b="1" spc="-4" dirty="0">
                <a:latin typeface="Open Sans" panose="020B0606030504020204" pitchFamily="34" charset="0"/>
                <a:ea typeface="Open Sans" panose="020B0606030504020204" pitchFamily="34" charset="0"/>
                <a:cs typeface="Open Sans" panose="020B0606030504020204" pitchFamily="34" charset="0"/>
              </a:rPr>
              <a:t>Components</a:t>
            </a:r>
            <a:r>
              <a:rPr lang="en-IN" sz="1200" b="1" spc="-30" dirty="0">
                <a:latin typeface="Open Sans" panose="020B0606030504020204" pitchFamily="34" charset="0"/>
                <a:ea typeface="Open Sans" panose="020B0606030504020204" pitchFamily="34" charset="0"/>
                <a:cs typeface="Open Sans" panose="020B0606030504020204" pitchFamily="34" charset="0"/>
              </a:rPr>
              <a:t> </a:t>
            </a:r>
            <a:r>
              <a:rPr lang="en-IN" sz="1200" b="1" dirty="0">
                <a:latin typeface="Open Sans" panose="020B0606030504020204" pitchFamily="34" charset="0"/>
                <a:ea typeface="Open Sans" panose="020B0606030504020204" pitchFamily="34" charset="0"/>
                <a:cs typeface="Open Sans" panose="020B0606030504020204" pitchFamily="34" charset="0"/>
              </a:rPr>
              <a:t>of </a:t>
            </a:r>
            <a:r>
              <a:rPr lang="en-IN" sz="1200" b="1" spc="-244" dirty="0">
                <a:latin typeface="Open Sans" panose="020B0606030504020204" pitchFamily="34" charset="0"/>
                <a:ea typeface="Open Sans" panose="020B0606030504020204" pitchFamily="34" charset="0"/>
                <a:cs typeface="Open Sans" panose="020B0606030504020204" pitchFamily="34" charset="0"/>
              </a:rPr>
              <a:t> </a:t>
            </a:r>
            <a:r>
              <a:rPr lang="en-IN" sz="1200" b="1" spc="-4" dirty="0">
                <a:latin typeface="Open Sans" panose="020B0606030504020204" pitchFamily="34" charset="0"/>
                <a:ea typeface="Open Sans" panose="020B0606030504020204" pitchFamily="34" charset="0"/>
                <a:cs typeface="Open Sans" panose="020B0606030504020204" pitchFamily="34" charset="0"/>
              </a:rPr>
              <a:t>Autoscaling</a:t>
            </a:r>
            <a:endParaRPr lang="en-IN"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object 40">
            <a:extLst>
              <a:ext uri="{FF2B5EF4-FFF2-40B4-BE49-F238E27FC236}">
                <a16:creationId xmlns:a16="http://schemas.microsoft.com/office/drawing/2014/main" id="{7C94950E-BE12-BAAE-9E79-DC0860B5E04A}"/>
              </a:ext>
            </a:extLst>
          </p:cNvPr>
          <p:cNvSpPr txBox="1"/>
          <p:nvPr/>
        </p:nvSpPr>
        <p:spPr>
          <a:xfrm>
            <a:off x="1423080" y="2501239"/>
            <a:ext cx="1981869" cy="378950"/>
          </a:xfrm>
          <a:prstGeom prst="rect">
            <a:avLst/>
          </a:prstGeom>
        </p:spPr>
        <p:txBody>
          <a:bodyPr vert="horz" wrap="square" lIns="0" tIns="9525" rIns="0" bIns="0" rtlCol="0">
            <a:spAutoFit/>
          </a:bodyPr>
          <a:lstStyle/>
          <a:p>
            <a:pPr marL="9525" marR="3810">
              <a:spcBef>
                <a:spcPts val="75"/>
              </a:spcBef>
            </a:pPr>
            <a:r>
              <a:rPr lang="en-IN" sz="1200" b="1" spc="-4" dirty="0">
                <a:latin typeface="Open Sans" panose="020B0606030504020204" pitchFamily="34" charset="0"/>
                <a:ea typeface="Open Sans" panose="020B0606030504020204" pitchFamily="34" charset="0"/>
                <a:cs typeface="Open Sans" panose="020B0606030504020204" pitchFamily="34" charset="0"/>
              </a:rPr>
              <a:t>Introduction </a:t>
            </a:r>
            <a:r>
              <a:rPr lang="en-IN" sz="1200" b="1" dirty="0">
                <a:latin typeface="Open Sans" panose="020B0606030504020204" pitchFamily="34" charset="0"/>
                <a:ea typeface="Open Sans" panose="020B0606030504020204" pitchFamily="34" charset="0"/>
                <a:cs typeface="Open Sans" panose="020B0606030504020204" pitchFamily="34" charset="0"/>
              </a:rPr>
              <a:t>to </a:t>
            </a:r>
            <a:r>
              <a:rPr lang="en-IN" sz="1200" b="1" spc="-244" dirty="0">
                <a:latin typeface="Open Sans" panose="020B0606030504020204" pitchFamily="34" charset="0"/>
                <a:ea typeface="Open Sans" panose="020B0606030504020204" pitchFamily="34" charset="0"/>
                <a:cs typeface="Open Sans" panose="020B0606030504020204" pitchFamily="34" charset="0"/>
              </a:rPr>
              <a:t> </a:t>
            </a:r>
            <a:r>
              <a:rPr lang="en-IN" sz="1200" b="1" spc="-4" dirty="0">
                <a:latin typeface="Open Sans" panose="020B0606030504020204" pitchFamily="34" charset="0"/>
                <a:ea typeface="Open Sans" panose="020B0606030504020204" pitchFamily="34" charset="0"/>
                <a:cs typeface="Open Sans" panose="020B0606030504020204" pitchFamily="34" charset="0"/>
              </a:rPr>
              <a:t>Autoscaling</a:t>
            </a:r>
            <a:endParaRPr lang="en-IN"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67" name="object 42">
            <a:extLst>
              <a:ext uri="{FF2B5EF4-FFF2-40B4-BE49-F238E27FC236}">
                <a16:creationId xmlns:a16="http://schemas.microsoft.com/office/drawing/2014/main" id="{13BDDCB2-495B-5658-8407-4AC055B3EEB6}"/>
              </a:ext>
            </a:extLst>
          </p:cNvPr>
          <p:cNvSpPr txBox="1"/>
          <p:nvPr/>
        </p:nvSpPr>
        <p:spPr>
          <a:xfrm>
            <a:off x="4528943" y="3376202"/>
            <a:ext cx="1789567" cy="391774"/>
          </a:xfrm>
          <a:prstGeom prst="rect">
            <a:avLst/>
          </a:prstGeom>
        </p:spPr>
        <p:txBody>
          <a:bodyPr vert="horz" wrap="square" lIns="0" tIns="9525" rIns="0" bIns="0" rtlCol="0">
            <a:spAutoFit/>
          </a:bodyPr>
          <a:lstStyle/>
          <a:p>
            <a:pPr marL="9525" marR="3810">
              <a:spcBef>
                <a:spcPts val="75"/>
              </a:spcBef>
            </a:pPr>
            <a:r>
              <a:rPr lang="en-US" sz="1200" b="1" spc="-4" dirty="0">
                <a:latin typeface="Open Sans" panose="020B0606030504020204" pitchFamily="34" charset="0"/>
                <a:ea typeface="Open Sans" panose="020B0606030504020204" pitchFamily="34" charset="0"/>
                <a:cs typeface="Open Sans" panose="020B0606030504020204" pitchFamily="34" charset="0"/>
              </a:rPr>
              <a:t>Introduction to</a:t>
            </a:r>
          </a:p>
          <a:p>
            <a:pPr marL="9525" marR="3810">
              <a:spcBef>
                <a:spcPts val="75"/>
              </a:spcBef>
            </a:pPr>
            <a:r>
              <a:rPr lang="en-US" sz="1200" b="1" spc="-4" dirty="0">
                <a:latin typeface="Open Sans" panose="020B0606030504020204" pitchFamily="34" charset="0"/>
                <a:ea typeface="Open Sans" panose="020B0606030504020204" pitchFamily="34" charset="0"/>
                <a:cs typeface="Open Sans" panose="020B0606030504020204" pitchFamily="34" charset="0"/>
              </a:rPr>
              <a:t>Route53</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68" name="object 19">
            <a:extLst>
              <a:ext uri="{FF2B5EF4-FFF2-40B4-BE49-F238E27FC236}">
                <a16:creationId xmlns:a16="http://schemas.microsoft.com/office/drawing/2014/main" id="{A00D5FBD-09C1-9757-CBA0-12C6DB2CFC63}"/>
              </a:ext>
            </a:extLst>
          </p:cNvPr>
          <p:cNvSpPr txBox="1"/>
          <p:nvPr/>
        </p:nvSpPr>
        <p:spPr>
          <a:xfrm>
            <a:off x="7513944" y="1627787"/>
            <a:ext cx="1370900" cy="381354"/>
          </a:xfrm>
          <a:prstGeom prst="rect">
            <a:avLst/>
          </a:prstGeom>
        </p:spPr>
        <p:txBody>
          <a:bodyPr vert="horz" wrap="square" lIns="0" tIns="11906" rIns="0" bIns="0" rtlCol="0">
            <a:spAutoFit/>
          </a:bodyPr>
          <a:lstStyle/>
          <a:p>
            <a:pPr marL="9525" marR="3810">
              <a:spcBef>
                <a:spcPts val="75"/>
              </a:spcBef>
            </a:pPr>
            <a:r>
              <a:rPr lang="en-IN" sz="1200" b="1" spc="-4" dirty="0">
                <a:latin typeface="Open Sans" panose="020B0606030504020204" pitchFamily="34" charset="0"/>
                <a:ea typeface="Open Sans" panose="020B0606030504020204" pitchFamily="34" charset="0"/>
                <a:cs typeface="Open Sans" panose="020B0606030504020204" pitchFamily="34" charset="0"/>
              </a:rPr>
              <a:t>Cros</a:t>
            </a:r>
            <a:r>
              <a:rPr lang="en-IN" sz="1200" b="1" spc="4" dirty="0">
                <a:latin typeface="Open Sans" panose="020B0606030504020204" pitchFamily="34" charset="0"/>
                <a:ea typeface="Open Sans" panose="020B0606030504020204" pitchFamily="34" charset="0"/>
                <a:cs typeface="Open Sans" panose="020B0606030504020204" pitchFamily="34" charset="0"/>
              </a:rPr>
              <a:t>s</a:t>
            </a:r>
            <a:r>
              <a:rPr lang="en-IN" sz="1200" b="1" spc="-4" dirty="0">
                <a:latin typeface="Open Sans" panose="020B0606030504020204" pitchFamily="34" charset="0"/>
                <a:ea typeface="Open Sans" panose="020B0606030504020204" pitchFamily="34" charset="0"/>
                <a:cs typeface="Open Sans" panose="020B0606030504020204" pitchFamily="34" charset="0"/>
              </a:rPr>
              <a:t>-</a:t>
            </a:r>
            <a:r>
              <a:rPr lang="en-IN" sz="1200" b="1" dirty="0">
                <a:latin typeface="Open Sans" panose="020B0606030504020204" pitchFamily="34" charset="0"/>
                <a:ea typeface="Open Sans" panose="020B0606030504020204" pitchFamily="34" charset="0"/>
                <a:cs typeface="Open Sans" panose="020B0606030504020204" pitchFamily="34" charset="0"/>
              </a:rPr>
              <a:t>zone</a:t>
            </a:r>
            <a:r>
              <a:rPr lang="en-IN" sz="1200" b="1" spc="-8" dirty="0">
                <a:latin typeface="Open Sans" panose="020B0606030504020204" pitchFamily="34" charset="0"/>
                <a:ea typeface="Open Sans" panose="020B0606030504020204" pitchFamily="34" charset="0"/>
                <a:cs typeface="Open Sans" panose="020B0606030504020204" pitchFamily="34" charset="0"/>
              </a:rPr>
              <a:t> </a:t>
            </a:r>
            <a:r>
              <a:rPr lang="en-IN" sz="1200" b="1" dirty="0">
                <a:latin typeface="Open Sans" panose="020B0606030504020204" pitchFamily="34" charset="0"/>
                <a:ea typeface="Open Sans" panose="020B0606030504020204" pitchFamily="34" charset="0"/>
                <a:cs typeface="Open Sans" panose="020B0606030504020204" pitchFamily="34" charset="0"/>
              </a:rPr>
              <a:t>Load  Balancing</a:t>
            </a:r>
            <a:endParaRPr lang="en-IN"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69" name="object 19">
            <a:extLst>
              <a:ext uri="{FF2B5EF4-FFF2-40B4-BE49-F238E27FC236}">
                <a16:creationId xmlns:a16="http://schemas.microsoft.com/office/drawing/2014/main" id="{D8A8E2B9-62E2-FB49-11F0-250AF78B8841}"/>
              </a:ext>
            </a:extLst>
          </p:cNvPr>
          <p:cNvSpPr txBox="1"/>
          <p:nvPr/>
        </p:nvSpPr>
        <p:spPr>
          <a:xfrm>
            <a:off x="7551421" y="3469010"/>
            <a:ext cx="1454030" cy="196688"/>
          </a:xfrm>
          <a:prstGeom prst="rect">
            <a:avLst/>
          </a:prstGeom>
        </p:spPr>
        <p:txBody>
          <a:bodyPr vert="horz" wrap="square" lIns="0" tIns="11906" rIns="0" bIns="0" rtlCol="0">
            <a:spAutoFit/>
          </a:bodyPr>
          <a:lstStyle/>
          <a:p>
            <a:pPr marL="9525">
              <a:spcBef>
                <a:spcPts val="75"/>
              </a:spcBef>
            </a:pPr>
            <a:r>
              <a:rPr lang="en-IN" sz="1200" b="1" spc="-4" dirty="0">
                <a:latin typeface="Open Sans" panose="020B0606030504020204" pitchFamily="34" charset="0"/>
                <a:ea typeface="Open Sans" panose="020B0606030504020204" pitchFamily="34" charset="0"/>
                <a:cs typeface="Open Sans" panose="020B0606030504020204" pitchFamily="34" charset="0"/>
              </a:rPr>
              <a:t>Routing</a:t>
            </a:r>
            <a:r>
              <a:rPr lang="en-IN" sz="1200" b="1" spc="-23" dirty="0">
                <a:latin typeface="Open Sans" panose="020B0606030504020204" pitchFamily="34" charset="0"/>
                <a:ea typeface="Open Sans" panose="020B0606030504020204" pitchFamily="34" charset="0"/>
                <a:cs typeface="Open Sans" panose="020B0606030504020204" pitchFamily="34" charset="0"/>
              </a:rPr>
              <a:t> </a:t>
            </a:r>
            <a:r>
              <a:rPr lang="en-IN" sz="1200" b="1" dirty="0">
                <a:latin typeface="Open Sans" panose="020B0606030504020204" pitchFamily="34" charset="0"/>
                <a:ea typeface="Open Sans" panose="020B0606030504020204" pitchFamily="34" charset="0"/>
                <a:cs typeface="Open Sans" panose="020B0606030504020204" pitchFamily="34" charset="0"/>
              </a:rPr>
              <a:t>Policy</a:t>
            </a:r>
            <a:endParaRPr lang="en-IN"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0" name="Picture 69">
            <a:extLst>
              <a:ext uri="{FF2B5EF4-FFF2-40B4-BE49-F238E27FC236}">
                <a16:creationId xmlns:a16="http://schemas.microsoft.com/office/drawing/2014/main" id="{986FF3CB-043E-7176-701D-DD2FE03C0254}"/>
              </a:ext>
            </a:extLst>
          </p:cNvPr>
          <p:cNvPicPr>
            <a:picLocks noChangeAspect="1"/>
          </p:cNvPicPr>
          <p:nvPr/>
        </p:nvPicPr>
        <p:blipFill>
          <a:blip r:embed="rId3"/>
          <a:stretch>
            <a:fillRect/>
          </a:stretch>
        </p:blipFill>
        <p:spPr>
          <a:xfrm>
            <a:off x="24493" y="79088"/>
            <a:ext cx="1607344" cy="657225"/>
          </a:xfrm>
          <a:prstGeom prst="rect">
            <a:avLst/>
          </a:prstGeom>
        </p:spPr>
      </p:pic>
      <p:sp>
        <p:nvSpPr>
          <p:cNvPr id="75" name="object 19">
            <a:extLst>
              <a:ext uri="{FF2B5EF4-FFF2-40B4-BE49-F238E27FC236}">
                <a16:creationId xmlns:a16="http://schemas.microsoft.com/office/drawing/2014/main" id="{4F0088E8-D47B-6F84-F9E6-DD1C5F91F9E1}"/>
              </a:ext>
            </a:extLst>
          </p:cNvPr>
          <p:cNvSpPr txBox="1"/>
          <p:nvPr/>
        </p:nvSpPr>
        <p:spPr>
          <a:xfrm>
            <a:off x="1423080" y="4251844"/>
            <a:ext cx="1370900" cy="566020"/>
          </a:xfrm>
          <a:prstGeom prst="rect">
            <a:avLst/>
          </a:prstGeom>
        </p:spPr>
        <p:txBody>
          <a:bodyPr vert="horz" wrap="square" lIns="0" tIns="11906" rIns="0" bIns="0" rtlCol="0">
            <a:spAutoFit/>
          </a:bodyPr>
          <a:lstStyle/>
          <a:p>
            <a:pPr marL="9525" marR="3810">
              <a:spcBef>
                <a:spcPts val="75"/>
              </a:spcBef>
            </a:pPr>
            <a:r>
              <a:rPr lang="en-IN" sz="1200" b="1" spc="-8" dirty="0">
                <a:latin typeface="Open Sans" panose="020B0606030504020204" pitchFamily="34" charset="0"/>
                <a:ea typeface="Open Sans" panose="020B0606030504020204" pitchFamily="34" charset="0"/>
                <a:cs typeface="Open Sans" panose="020B0606030504020204" pitchFamily="34" charset="0"/>
              </a:rPr>
              <a:t>Vertical</a:t>
            </a:r>
            <a:r>
              <a:rPr lang="en-IN" sz="1200" b="1" spc="-38" dirty="0">
                <a:latin typeface="Open Sans" panose="020B0606030504020204" pitchFamily="34" charset="0"/>
                <a:ea typeface="Open Sans" panose="020B0606030504020204" pitchFamily="34" charset="0"/>
                <a:cs typeface="Open Sans" panose="020B0606030504020204" pitchFamily="34" charset="0"/>
              </a:rPr>
              <a:t> </a:t>
            </a:r>
            <a:r>
              <a:rPr lang="en-IN" sz="1200" b="1" spc="-4" dirty="0">
                <a:latin typeface="Open Sans" panose="020B0606030504020204" pitchFamily="34" charset="0"/>
                <a:ea typeface="Open Sans" panose="020B0606030504020204" pitchFamily="34" charset="0"/>
                <a:cs typeface="Open Sans" panose="020B0606030504020204" pitchFamily="34" charset="0"/>
              </a:rPr>
              <a:t>&amp;</a:t>
            </a:r>
            <a:r>
              <a:rPr lang="en-IN" sz="1200" b="1" spc="-11" dirty="0">
                <a:latin typeface="Open Sans" panose="020B0606030504020204" pitchFamily="34" charset="0"/>
                <a:ea typeface="Open Sans" panose="020B0606030504020204" pitchFamily="34" charset="0"/>
                <a:cs typeface="Open Sans" panose="020B0606030504020204" pitchFamily="34" charset="0"/>
              </a:rPr>
              <a:t> </a:t>
            </a:r>
            <a:r>
              <a:rPr lang="en-IN" sz="1200" b="1" spc="-4" dirty="0">
                <a:latin typeface="Open Sans" panose="020B0606030504020204" pitchFamily="34" charset="0"/>
                <a:ea typeface="Open Sans" panose="020B0606030504020204" pitchFamily="34" charset="0"/>
                <a:cs typeface="Open Sans" panose="020B0606030504020204" pitchFamily="34" charset="0"/>
              </a:rPr>
              <a:t>Horizontal </a:t>
            </a:r>
            <a:r>
              <a:rPr lang="en-IN" sz="1200" b="1" spc="-240" dirty="0">
                <a:latin typeface="Open Sans" panose="020B0606030504020204" pitchFamily="34" charset="0"/>
                <a:ea typeface="Open Sans" panose="020B0606030504020204" pitchFamily="34" charset="0"/>
                <a:cs typeface="Open Sans" panose="020B0606030504020204" pitchFamily="34" charset="0"/>
              </a:rPr>
              <a:t> </a:t>
            </a:r>
            <a:r>
              <a:rPr lang="en-IN" sz="1200" b="1" dirty="0">
                <a:latin typeface="Open Sans" panose="020B0606030504020204" pitchFamily="34" charset="0"/>
                <a:ea typeface="Open Sans" panose="020B0606030504020204" pitchFamily="34" charset="0"/>
                <a:cs typeface="Open Sans" panose="020B0606030504020204" pitchFamily="34" charset="0"/>
              </a:rPr>
              <a:t>Scaling</a:t>
            </a:r>
            <a:endParaRPr lang="en-IN"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76" name="object 3">
            <a:extLst>
              <a:ext uri="{FF2B5EF4-FFF2-40B4-BE49-F238E27FC236}">
                <a16:creationId xmlns:a16="http://schemas.microsoft.com/office/drawing/2014/main" id="{01728029-EE23-9E25-FE7A-48619743B289}"/>
              </a:ext>
            </a:extLst>
          </p:cNvPr>
          <p:cNvSpPr/>
          <p:nvPr/>
        </p:nvSpPr>
        <p:spPr>
          <a:xfrm>
            <a:off x="799617" y="4186521"/>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a:latin typeface="Open Sans" panose="020B0606030504020204" pitchFamily="34" charset="0"/>
              <a:ea typeface="Open Sans" panose="020B0606030504020204" pitchFamily="34" charset="0"/>
              <a:cs typeface="Open Sans" panose="020B0606030504020204" pitchFamily="34" charset="0"/>
            </a:endParaRPr>
          </a:p>
        </p:txBody>
      </p:sp>
      <p:sp>
        <p:nvSpPr>
          <p:cNvPr id="77" name="object 5">
            <a:extLst>
              <a:ext uri="{FF2B5EF4-FFF2-40B4-BE49-F238E27FC236}">
                <a16:creationId xmlns:a16="http://schemas.microsoft.com/office/drawing/2014/main" id="{86DDA27E-2F78-7BF9-4B05-65A9C2E06DFC}"/>
              </a:ext>
            </a:extLst>
          </p:cNvPr>
          <p:cNvSpPr txBox="1"/>
          <p:nvPr/>
        </p:nvSpPr>
        <p:spPr>
          <a:xfrm>
            <a:off x="954477" y="4278259"/>
            <a:ext cx="135168" cy="329963"/>
          </a:xfrm>
          <a:prstGeom prst="rect">
            <a:avLst/>
          </a:prstGeom>
        </p:spPr>
        <p:txBody>
          <a:bodyPr vert="horz" wrap="square" lIns="0" tIns="12383" rIns="0" bIns="0" rtlCol="0">
            <a:spAutoFit/>
          </a:bodyPr>
          <a:lstStyle/>
          <a:p>
            <a:pPr marL="9525">
              <a:spcBef>
                <a:spcPts val="98"/>
              </a:spcBef>
            </a:pPr>
            <a:r>
              <a:rPr sz="2063" spc="11"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063">
              <a:latin typeface="Open Sans" panose="020B0606030504020204" pitchFamily="34" charset="0"/>
              <a:ea typeface="Open Sans" panose="020B0606030504020204" pitchFamily="34" charset="0"/>
              <a:cs typeface="Open Sans" panose="020B0606030504020204" pitchFamily="34" charset="0"/>
            </a:endParaRPr>
          </a:p>
        </p:txBody>
      </p:sp>
      <p:sp>
        <p:nvSpPr>
          <p:cNvPr id="78" name="object 3">
            <a:extLst>
              <a:ext uri="{FF2B5EF4-FFF2-40B4-BE49-F238E27FC236}">
                <a16:creationId xmlns:a16="http://schemas.microsoft.com/office/drawing/2014/main" id="{1199F195-FDA5-474D-99E7-9E6A30F5144A}"/>
              </a:ext>
            </a:extLst>
          </p:cNvPr>
          <p:cNvSpPr/>
          <p:nvPr/>
        </p:nvSpPr>
        <p:spPr>
          <a:xfrm>
            <a:off x="799617" y="4201021"/>
            <a:ext cx="433310" cy="486854"/>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sz="1350" dirty="0">
              <a:latin typeface="Open Sans" panose="020B0606030504020204" pitchFamily="34" charset="0"/>
              <a:ea typeface="Open Sans" panose="020B0606030504020204" pitchFamily="34" charset="0"/>
              <a:cs typeface="Open Sans" panose="020B0606030504020204" pitchFamily="34" charset="0"/>
            </a:endParaRPr>
          </a:p>
        </p:txBody>
      </p:sp>
      <p:sp>
        <p:nvSpPr>
          <p:cNvPr id="79" name="Rectangle: Rounded Corners 78">
            <a:extLst>
              <a:ext uri="{FF2B5EF4-FFF2-40B4-BE49-F238E27FC236}">
                <a16:creationId xmlns:a16="http://schemas.microsoft.com/office/drawing/2014/main" id="{66F7145D-BC75-75A3-8032-B92B81456978}"/>
              </a:ext>
            </a:extLst>
          </p:cNvPr>
          <p:cNvSpPr/>
          <p:nvPr/>
        </p:nvSpPr>
        <p:spPr>
          <a:xfrm>
            <a:off x="775905" y="4186520"/>
            <a:ext cx="492314" cy="5454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0" name="Rectangle: Rounded Corners 79">
            <a:extLst>
              <a:ext uri="{FF2B5EF4-FFF2-40B4-BE49-F238E27FC236}">
                <a16:creationId xmlns:a16="http://schemas.microsoft.com/office/drawing/2014/main" id="{224957E8-1B68-B3EB-9FD4-3632FAF62319}"/>
              </a:ext>
            </a:extLst>
          </p:cNvPr>
          <p:cNvSpPr/>
          <p:nvPr/>
        </p:nvSpPr>
        <p:spPr>
          <a:xfrm>
            <a:off x="748657" y="4186520"/>
            <a:ext cx="492314" cy="545412"/>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Open Sans" panose="020B0606030504020204" pitchFamily="34" charset="0"/>
              <a:ea typeface="Open Sans" panose="020B0606030504020204" pitchFamily="34" charset="0"/>
              <a:cs typeface="Open Sans" panose="020B0606030504020204" pitchFamily="34" charset="0"/>
            </a:endParaRPr>
          </a:p>
        </p:txBody>
      </p:sp>
      <p:sp>
        <p:nvSpPr>
          <p:cNvPr id="81" name="Rectangle 80">
            <a:extLst>
              <a:ext uri="{FF2B5EF4-FFF2-40B4-BE49-F238E27FC236}">
                <a16:creationId xmlns:a16="http://schemas.microsoft.com/office/drawing/2014/main" id="{E0706917-0E0B-008E-6309-E22F32DC42A7}"/>
              </a:ext>
            </a:extLst>
          </p:cNvPr>
          <p:cNvSpPr/>
          <p:nvPr/>
        </p:nvSpPr>
        <p:spPr>
          <a:xfrm>
            <a:off x="729944" y="4251844"/>
            <a:ext cx="538275" cy="438582"/>
          </a:xfrm>
          <a:prstGeom prst="rect">
            <a:avLst/>
          </a:prstGeom>
          <a:noFill/>
        </p:spPr>
        <p:txBody>
          <a:bodyPr wrap="square" lIns="68580" tIns="34290" rIns="68580" bIns="34290">
            <a:spAutoFit/>
          </a:bodyPr>
          <a:lstStyle/>
          <a:p>
            <a:pPr algn="ctr"/>
            <a:r>
              <a:rPr lang="en-US" sz="2400" b="1" dirty="0">
                <a:ln w="9525">
                  <a:solidFill>
                    <a:schemeClr val="bg1"/>
                  </a:solidFill>
                  <a:prstDash val="solid"/>
                </a:ln>
                <a:solidFill>
                  <a:schemeClr val="bg1"/>
                </a:solidFill>
                <a:effectLst>
                  <a:outerShdw blurRad="12700" dist="38100" dir="2700000" algn="tl" rotWithShape="0">
                    <a:schemeClr val="bg1">
                      <a:lumMod val="50000"/>
                    </a:schemeClr>
                  </a:outerShdw>
                </a:effectLst>
              </a:rPr>
              <a:t>10</a:t>
            </a:r>
          </a:p>
        </p:txBody>
      </p:sp>
      <p:pic>
        <p:nvPicPr>
          <p:cNvPr id="73" name="Picture 72">
            <a:extLst>
              <a:ext uri="{FF2B5EF4-FFF2-40B4-BE49-F238E27FC236}">
                <a16:creationId xmlns:a16="http://schemas.microsoft.com/office/drawing/2014/main" id="{D149C69B-9E9A-0021-E78E-D80354F49990}"/>
              </a:ext>
            </a:extLst>
          </p:cNvPr>
          <p:cNvPicPr>
            <a:picLocks noChangeAspect="1"/>
          </p:cNvPicPr>
          <p:nvPr/>
        </p:nvPicPr>
        <p:blipFill>
          <a:blip r:embed="rId2"/>
          <a:stretch>
            <a:fillRect/>
          </a:stretch>
        </p:blipFill>
        <p:spPr>
          <a:xfrm>
            <a:off x="5082" y="598529"/>
            <a:ext cx="3399867" cy="885825"/>
          </a:xfrm>
          <a:prstGeom prst="rect">
            <a:avLst/>
          </a:prstGeom>
        </p:spPr>
      </p:pic>
      <p:pic>
        <p:nvPicPr>
          <p:cNvPr id="83" name="Picture 82">
            <a:extLst>
              <a:ext uri="{FF2B5EF4-FFF2-40B4-BE49-F238E27FC236}">
                <a16:creationId xmlns:a16="http://schemas.microsoft.com/office/drawing/2014/main" id="{7ECE58B9-2368-D425-A7FF-74F5B5FFED51}"/>
              </a:ext>
            </a:extLst>
          </p:cNvPr>
          <p:cNvPicPr>
            <a:picLocks noChangeAspect="1"/>
          </p:cNvPicPr>
          <p:nvPr/>
        </p:nvPicPr>
        <p:blipFill>
          <a:blip r:embed="rId4"/>
          <a:stretch>
            <a:fillRect/>
          </a:stretch>
        </p:blipFill>
        <p:spPr>
          <a:xfrm>
            <a:off x="7047826" y="4873883"/>
            <a:ext cx="2047875" cy="228600"/>
          </a:xfrm>
          <a:prstGeom prst="rect">
            <a:avLst/>
          </a:prstGeom>
        </p:spPr>
      </p:pic>
    </p:spTree>
    <p:extLst>
      <p:ext uri="{BB962C8B-B14F-4D97-AF65-F5344CB8AC3E}">
        <p14:creationId xmlns:p14="http://schemas.microsoft.com/office/powerpoint/2010/main" val="560809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65B9EDDB-42F1-3E45-843A-F19976EC7F1F}"/>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A7E16C65-4C51-DD5E-5752-BCA628B9C6C4}"/>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BD4226E1-F234-3E2A-410B-F1AE90F17ADB}"/>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7E358D2A-3A20-2DC7-A120-2401817F0099}"/>
                </a:ext>
              </a:extLst>
            </p:cNvPr>
            <p:cNvPicPr>
              <a:picLocks noChangeAspect="1"/>
            </p:cNvPicPr>
            <p:nvPr/>
          </p:nvPicPr>
          <p:blipFill>
            <a:blip r:embed="rId2"/>
            <a:stretch>
              <a:fillRect/>
            </a:stretch>
          </p:blipFill>
          <p:spPr>
            <a:xfrm>
              <a:off x="134906" y="718247"/>
              <a:ext cx="7353561" cy="885825"/>
            </a:xfrm>
            <a:prstGeom prst="rect">
              <a:avLst/>
            </a:prstGeom>
          </p:spPr>
        </p:pic>
      </p:grpSp>
      <p:sp>
        <p:nvSpPr>
          <p:cNvPr id="11" name="Google Shape;259;gff3a7120db_0_4">
            <a:extLst>
              <a:ext uri="{FF2B5EF4-FFF2-40B4-BE49-F238E27FC236}">
                <a16:creationId xmlns:a16="http://schemas.microsoft.com/office/drawing/2014/main" id="{4C567816-A9F4-54DE-5EAF-1C76E90BF63D}"/>
              </a:ext>
            </a:extLst>
          </p:cNvPr>
          <p:cNvSpPr txBox="1"/>
          <p:nvPr/>
        </p:nvSpPr>
        <p:spPr>
          <a:xfrm>
            <a:off x="149694" y="1925134"/>
            <a:ext cx="8765100" cy="1246473"/>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4000" spc="-5" dirty="0">
                <a:latin typeface="Open Sans" panose="020B0606030504020204" pitchFamily="34" charset="0"/>
                <a:ea typeface="Open Sans" panose="020B0606030504020204" pitchFamily="34" charset="0"/>
                <a:cs typeface="Open Sans" panose="020B0606030504020204" pitchFamily="34" charset="0"/>
              </a:rPr>
              <a:t>Blue/Green Deployment using</a:t>
            </a:r>
          </a:p>
          <a:p>
            <a:pPr algn="ctr">
              <a:lnSpc>
                <a:spcPct val="90000"/>
              </a:lnSpc>
              <a:buClr>
                <a:srgbClr val="000000"/>
              </a:buClr>
              <a:buSzPts val="5400"/>
            </a:pPr>
            <a:r>
              <a:rPr lang="en-IN" sz="4000" spc="-5" dirty="0">
                <a:latin typeface="Open Sans" panose="020B0606030504020204" pitchFamily="34" charset="0"/>
                <a:ea typeface="Open Sans" panose="020B0606030504020204" pitchFamily="34" charset="0"/>
                <a:cs typeface="Open Sans" panose="020B0606030504020204" pitchFamily="34" charset="0"/>
                <a:sym typeface="Arial"/>
              </a:rPr>
              <a:t>Weighted Routing</a:t>
            </a:r>
            <a:endParaRPr sz="40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E10736AC-DEF0-3C44-BF06-A20FF4D1DDE7}"/>
              </a:ext>
            </a:extLst>
          </p:cNvPr>
          <p:cNvSpPr/>
          <p:nvPr/>
        </p:nvSpPr>
        <p:spPr>
          <a:xfrm>
            <a:off x="1027429" y="3875479"/>
            <a:ext cx="7086600" cy="8858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05E77B5C-B168-C61E-8EB9-25E84971E0BF}"/>
              </a:ext>
            </a:extLst>
          </p:cNvPr>
          <p:cNvSpPr/>
          <p:nvPr/>
        </p:nvSpPr>
        <p:spPr>
          <a:xfrm>
            <a:off x="990600" y="1047750"/>
            <a:ext cx="7086600" cy="8858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object 2"/>
          <p:cNvSpPr txBox="1">
            <a:spLocks noGrp="1"/>
          </p:cNvSpPr>
          <p:nvPr>
            <p:ph type="title"/>
          </p:nvPr>
        </p:nvSpPr>
        <p:spPr>
          <a:xfrm>
            <a:off x="255524" y="179323"/>
            <a:ext cx="711580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Blue/Green</a:t>
            </a:r>
            <a:r>
              <a:rPr sz="2800" b="1" spc="35" dirty="0">
                <a:solidFill>
                  <a:srgbClr val="5F4778"/>
                </a:solidFill>
                <a:latin typeface="Calibri"/>
                <a:cs typeface="Calibri"/>
              </a:rPr>
              <a:t> </a:t>
            </a:r>
            <a:r>
              <a:rPr sz="2800" b="1" spc="-10" dirty="0">
                <a:solidFill>
                  <a:srgbClr val="5F4778"/>
                </a:solidFill>
                <a:latin typeface="Calibri"/>
                <a:cs typeface="Calibri"/>
              </a:rPr>
              <a:t>Deployments</a:t>
            </a:r>
            <a:r>
              <a:rPr sz="2800" b="1" spc="25" dirty="0">
                <a:solidFill>
                  <a:srgbClr val="5F4778"/>
                </a:solidFill>
                <a:latin typeface="Calibri"/>
                <a:cs typeface="Calibri"/>
              </a:rPr>
              <a:t> </a:t>
            </a:r>
            <a:r>
              <a:rPr sz="2800" b="1" spc="-10" dirty="0">
                <a:solidFill>
                  <a:srgbClr val="5F4778"/>
                </a:solidFill>
                <a:latin typeface="Calibri"/>
                <a:cs typeface="Calibri"/>
              </a:rPr>
              <a:t>with</a:t>
            </a:r>
            <a:r>
              <a:rPr sz="2800" b="1" spc="-5" dirty="0">
                <a:solidFill>
                  <a:srgbClr val="5F4778"/>
                </a:solidFill>
                <a:latin typeface="Calibri"/>
                <a:cs typeface="Calibri"/>
              </a:rPr>
              <a:t> </a:t>
            </a:r>
            <a:r>
              <a:rPr sz="2800" b="1" spc="-30" dirty="0">
                <a:solidFill>
                  <a:srgbClr val="5F4778"/>
                </a:solidFill>
                <a:latin typeface="Calibri"/>
                <a:cs typeface="Calibri"/>
              </a:rPr>
              <a:t>Weighted</a:t>
            </a:r>
            <a:r>
              <a:rPr sz="2800" b="1" spc="30" dirty="0">
                <a:solidFill>
                  <a:srgbClr val="5F4778"/>
                </a:solidFill>
                <a:latin typeface="Calibri"/>
                <a:cs typeface="Calibri"/>
              </a:rPr>
              <a:t> </a:t>
            </a:r>
            <a:r>
              <a:rPr sz="2800" b="1" spc="-20" dirty="0">
                <a:solidFill>
                  <a:srgbClr val="5F4778"/>
                </a:solidFill>
                <a:latin typeface="Calibri"/>
                <a:cs typeface="Calibri"/>
              </a:rPr>
              <a:t>Routes</a:t>
            </a:r>
            <a:endParaRPr sz="2800">
              <a:latin typeface="Calibri"/>
              <a:cs typeface="Calibri"/>
            </a:endParaRPr>
          </a:p>
        </p:txBody>
      </p:sp>
      <p:sp>
        <p:nvSpPr>
          <p:cNvPr id="8" name="object 8"/>
          <p:cNvSpPr txBox="1"/>
          <p:nvPr/>
        </p:nvSpPr>
        <p:spPr>
          <a:xfrm>
            <a:off x="1300352" y="1258951"/>
            <a:ext cx="6541134" cy="494238"/>
          </a:xfrm>
          <a:prstGeom prst="rect">
            <a:avLst/>
          </a:prstGeom>
        </p:spPr>
        <p:txBody>
          <a:bodyPr vert="horz" wrap="square" lIns="0" tIns="13335" rIns="0" bIns="0" rtlCol="0">
            <a:spAutoFit/>
          </a:bodyPr>
          <a:lstStyle/>
          <a:p>
            <a:pPr marL="461645" marR="5080" indent="-449580">
              <a:lnSpc>
                <a:spcPct val="150000"/>
              </a:lnSpc>
              <a:spcBef>
                <a:spcPts val="105"/>
              </a:spcBef>
            </a:pPr>
            <a:r>
              <a:rPr sz="1100" dirty="0">
                <a:latin typeface="Open Sans" panose="020B0606030504020204" pitchFamily="34" charset="0"/>
                <a:ea typeface="Open Sans" panose="020B0606030504020204" pitchFamily="34" charset="0"/>
                <a:cs typeface="Open Sans" panose="020B0606030504020204" pitchFamily="34" charset="0"/>
              </a:rPr>
              <a:t>With </a:t>
            </a:r>
            <a:r>
              <a:rPr sz="1100" spc="-5" dirty="0">
                <a:latin typeface="Open Sans" panose="020B0606030504020204" pitchFamily="34" charset="0"/>
                <a:ea typeface="Open Sans" panose="020B0606030504020204" pitchFamily="34" charset="0"/>
                <a:cs typeface="Open Sans" panose="020B0606030504020204" pitchFamily="34" charset="0"/>
              </a:rPr>
              <a:t>weighted routing, we can switch </a:t>
            </a:r>
            <a:r>
              <a:rPr sz="1100" dirty="0">
                <a:latin typeface="Open Sans" panose="020B0606030504020204" pitchFamily="34" charset="0"/>
                <a:ea typeface="Open Sans" panose="020B0606030504020204" pitchFamily="34" charset="0"/>
                <a:cs typeface="Open Sans" panose="020B0606030504020204" pitchFamily="34" charset="0"/>
              </a:rPr>
              <a:t>the </a:t>
            </a:r>
            <a:r>
              <a:rPr sz="1100" spc="-10" dirty="0">
                <a:latin typeface="Open Sans" panose="020B0606030504020204" pitchFamily="34" charset="0"/>
                <a:ea typeface="Open Sans" panose="020B0606030504020204" pitchFamily="34" charset="0"/>
                <a:cs typeface="Open Sans" panose="020B0606030504020204" pitchFamily="34" charset="0"/>
              </a:rPr>
              <a:t>traffic </a:t>
            </a:r>
            <a:r>
              <a:rPr sz="1100" spc="-5" dirty="0">
                <a:latin typeface="Open Sans" panose="020B0606030504020204" pitchFamily="34" charset="0"/>
                <a:ea typeface="Open Sans" panose="020B0606030504020204" pitchFamily="34" charset="0"/>
                <a:cs typeface="Open Sans" panose="020B0606030504020204" pitchFamily="34" charset="0"/>
              </a:rPr>
              <a:t>between </a:t>
            </a:r>
            <a:r>
              <a:rPr sz="1100" dirty="0">
                <a:latin typeface="Open Sans" panose="020B0606030504020204" pitchFamily="34" charset="0"/>
                <a:ea typeface="Open Sans" panose="020B0606030504020204" pitchFamily="34" charset="0"/>
                <a:cs typeface="Open Sans" panose="020B0606030504020204" pitchFamily="34" charset="0"/>
              </a:rPr>
              <a:t>the </a:t>
            </a:r>
            <a:r>
              <a:rPr sz="1100" spc="-10" dirty="0">
                <a:latin typeface="Open Sans" panose="020B0606030504020204" pitchFamily="34" charset="0"/>
                <a:ea typeface="Open Sans" panose="020B0606030504020204" pitchFamily="34" charset="0"/>
                <a:cs typeface="Open Sans" panose="020B0606030504020204" pitchFamily="34" charset="0"/>
              </a:rPr>
              <a:t>versions </a:t>
            </a:r>
            <a:r>
              <a:rPr sz="1100" spc="5" dirty="0">
                <a:latin typeface="Open Sans" panose="020B0606030504020204" pitchFamily="34" charset="0"/>
                <a:ea typeface="Open Sans" panose="020B0606030504020204" pitchFamily="34" charset="0"/>
                <a:cs typeface="Open Sans" panose="020B0606030504020204" pitchFamily="34" charset="0"/>
              </a:rPr>
              <a:t>of </a:t>
            </a:r>
            <a:r>
              <a:rPr sz="1100" dirty="0">
                <a:latin typeface="Open Sans" panose="020B0606030504020204" pitchFamily="34" charset="0"/>
                <a:ea typeface="Open Sans" panose="020B0606030504020204" pitchFamily="34" charset="0"/>
                <a:cs typeface="Open Sans" panose="020B0606030504020204" pitchFamily="34" charset="0"/>
              </a:rPr>
              <a:t>our </a:t>
            </a:r>
            <a:r>
              <a:rPr sz="1100" spc="-5" dirty="0">
                <a:latin typeface="Open Sans" panose="020B0606030504020204" pitchFamily="34" charset="0"/>
                <a:ea typeface="Open Sans" panose="020B0606030504020204" pitchFamily="34" charset="0"/>
                <a:cs typeface="Open Sans" panose="020B0606030504020204" pitchFamily="34" charset="0"/>
              </a:rPr>
              <a:t>application. This </a:t>
            </a:r>
            <a:r>
              <a:rPr sz="1100" spc="-29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configuration</a:t>
            </a:r>
            <a:r>
              <a:rPr sz="1100" dirty="0">
                <a:latin typeface="Open Sans" panose="020B0606030504020204" pitchFamily="34" charset="0"/>
                <a:ea typeface="Open Sans" panose="020B0606030504020204" pitchFamily="34" charset="0"/>
                <a:cs typeface="Open Sans" panose="020B0606030504020204" pitchFamily="34" charset="0"/>
              </a:rPr>
              <a:t> allows</a:t>
            </a:r>
            <a:r>
              <a:rPr sz="1100" spc="-3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us</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to</a:t>
            </a:r>
            <a:r>
              <a:rPr sz="1100" spc="-10" dirty="0">
                <a:latin typeface="Open Sans" panose="020B0606030504020204" pitchFamily="34" charset="0"/>
                <a:ea typeface="Open Sans" panose="020B0606030504020204" pitchFamily="34" charset="0"/>
                <a:cs typeface="Open Sans" panose="020B0606030504020204" pitchFamily="34" charset="0"/>
              </a:rPr>
              <a:t> control</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distribution </a:t>
            </a:r>
            <a:r>
              <a:rPr sz="1100" dirty="0">
                <a:latin typeface="Open Sans" panose="020B0606030504020204" pitchFamily="34" charset="0"/>
                <a:ea typeface="Open Sans" panose="020B0606030504020204" pitchFamily="34" charset="0"/>
                <a:cs typeface="Open Sans" panose="020B0606030504020204" pitchFamily="34" charset="0"/>
              </a:rPr>
              <a:t>of</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spc="-10" dirty="0">
                <a:latin typeface="Open Sans" panose="020B0606030504020204" pitchFamily="34" charset="0"/>
                <a:ea typeface="Open Sans" panose="020B0606030504020204" pitchFamily="34" charset="0"/>
                <a:cs typeface="Open Sans" panose="020B0606030504020204" pitchFamily="34" charset="0"/>
              </a:rPr>
              <a:t>traffic</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to</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our</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application</a:t>
            </a:r>
            <a:endParaRPr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object 13"/>
          <p:cNvSpPr txBox="1"/>
          <p:nvPr/>
        </p:nvSpPr>
        <p:spPr>
          <a:xfrm>
            <a:off x="1510664" y="4057599"/>
            <a:ext cx="6120130" cy="494238"/>
          </a:xfrm>
          <a:prstGeom prst="rect">
            <a:avLst/>
          </a:prstGeom>
        </p:spPr>
        <p:txBody>
          <a:bodyPr vert="horz" wrap="square" lIns="0" tIns="13335" rIns="0" bIns="0" rtlCol="0">
            <a:spAutoFit/>
          </a:bodyPr>
          <a:lstStyle/>
          <a:p>
            <a:pPr algn="ctr">
              <a:lnSpc>
                <a:spcPct val="150000"/>
              </a:lnSpc>
              <a:spcBef>
                <a:spcPts val="105"/>
              </a:spcBef>
            </a:pPr>
            <a:r>
              <a:rPr sz="1100" spc="-10" dirty="0">
                <a:latin typeface="Open Sans" panose="020B0606030504020204" pitchFamily="34" charset="0"/>
                <a:ea typeface="Open Sans" panose="020B0606030504020204" pitchFamily="34" charset="0"/>
                <a:cs typeface="Open Sans" panose="020B0606030504020204" pitchFamily="34" charset="0"/>
              </a:rPr>
              <a:t>For</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spc="-10" dirty="0">
                <a:latin typeface="Open Sans" panose="020B0606030504020204" pitchFamily="34" charset="0"/>
                <a:ea typeface="Open Sans" panose="020B0606030504020204" pitchFamily="34" charset="0"/>
                <a:cs typeface="Open Sans" panose="020B0606030504020204" pitchFamily="34" charset="0"/>
              </a:rPr>
              <a:t>example,</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if</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we</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define</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a</a:t>
            </a:r>
            <a:r>
              <a:rPr sz="1100" spc="-5" dirty="0">
                <a:latin typeface="Open Sans" panose="020B0606030504020204" pitchFamily="34" charset="0"/>
                <a:ea typeface="Open Sans" panose="020B0606030504020204" pitchFamily="34" charset="0"/>
                <a:cs typeface="Open Sans" panose="020B0606030504020204" pitchFamily="34" charset="0"/>
              </a:rPr>
              <a:t> rule</a:t>
            </a:r>
            <a:r>
              <a:rPr sz="110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having</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two</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spc="-15" dirty="0">
                <a:latin typeface="Open Sans" panose="020B0606030504020204" pitchFamily="34" charset="0"/>
                <a:ea typeface="Open Sans" panose="020B0606030504020204" pitchFamily="34" charset="0"/>
                <a:cs typeface="Open Sans" panose="020B0606030504020204" pitchFamily="34" charset="0"/>
              </a:rPr>
              <a:t>target</a:t>
            </a:r>
            <a:r>
              <a:rPr sz="1100" dirty="0">
                <a:latin typeface="Open Sans" panose="020B0606030504020204" pitchFamily="34" charset="0"/>
                <a:ea typeface="Open Sans" panose="020B0606030504020204" pitchFamily="34" charset="0"/>
                <a:cs typeface="Open Sans" panose="020B0606030504020204" pitchFamily="34" charset="0"/>
              </a:rPr>
              <a:t> </a:t>
            </a:r>
            <a:r>
              <a:rPr sz="1100" spc="-10" dirty="0">
                <a:latin typeface="Open Sans" panose="020B0606030504020204" pitchFamily="34" charset="0"/>
                <a:ea typeface="Open Sans" panose="020B0606030504020204" pitchFamily="34" charset="0"/>
                <a:cs typeface="Open Sans" panose="020B0606030504020204" pitchFamily="34" charset="0"/>
              </a:rPr>
              <a:t>groups</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with</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weights</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8</a:t>
            </a:r>
            <a:r>
              <a:rPr sz="1100" spc="-5" dirty="0">
                <a:latin typeface="Open Sans" panose="020B0606030504020204" pitchFamily="34" charset="0"/>
                <a:ea typeface="Open Sans" panose="020B0606030504020204" pitchFamily="34" charset="0"/>
                <a:cs typeface="Open Sans" panose="020B0606030504020204" pitchFamily="34" charset="0"/>
              </a:rPr>
              <a:t> and</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2,</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load</a:t>
            </a:r>
          </a:p>
          <a:p>
            <a:pPr marL="635" algn="ctr">
              <a:lnSpc>
                <a:spcPct val="150000"/>
              </a:lnSpc>
            </a:pPr>
            <a:r>
              <a:rPr sz="1100" spc="-5" dirty="0">
                <a:latin typeface="Open Sans" panose="020B0606030504020204" pitchFamily="34" charset="0"/>
                <a:ea typeface="Open Sans" panose="020B0606030504020204" pitchFamily="34" charset="0"/>
                <a:cs typeface="Open Sans" panose="020B0606030504020204" pitchFamily="34" charset="0"/>
              </a:rPr>
              <a:t>balancer</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will</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spc="-10" dirty="0">
                <a:latin typeface="Open Sans" panose="020B0606030504020204" pitchFamily="34" charset="0"/>
                <a:ea typeface="Open Sans" panose="020B0606030504020204" pitchFamily="34" charset="0"/>
                <a:cs typeface="Open Sans" panose="020B0606030504020204" pitchFamily="34" charset="0"/>
              </a:rPr>
              <a:t>route </a:t>
            </a:r>
            <a:r>
              <a:rPr sz="1100" dirty="0">
                <a:latin typeface="Open Sans" panose="020B0606030504020204" pitchFamily="34" charset="0"/>
                <a:ea typeface="Open Sans" panose="020B0606030504020204" pitchFamily="34" charset="0"/>
                <a:cs typeface="Open Sans" panose="020B0606030504020204" pitchFamily="34" charset="0"/>
              </a:rPr>
              <a:t>80% of</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10" dirty="0">
                <a:latin typeface="Open Sans" panose="020B0606030504020204" pitchFamily="34" charset="0"/>
                <a:ea typeface="Open Sans" panose="020B0606030504020204" pitchFamily="34" charset="0"/>
                <a:cs typeface="Open Sans" panose="020B0606030504020204" pitchFamily="34" charset="0"/>
              </a:rPr>
              <a:t> traffic</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to</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10" dirty="0">
                <a:latin typeface="Open Sans" panose="020B0606030504020204" pitchFamily="34" charset="0"/>
                <a:ea typeface="Open Sans" panose="020B0606030504020204" pitchFamily="34" charset="0"/>
                <a:cs typeface="Open Sans" panose="020B0606030504020204" pitchFamily="34" charset="0"/>
              </a:rPr>
              <a:t> first</a:t>
            </a:r>
            <a:r>
              <a:rPr sz="1100" dirty="0">
                <a:latin typeface="Open Sans" panose="020B0606030504020204" pitchFamily="34" charset="0"/>
                <a:ea typeface="Open Sans" panose="020B0606030504020204" pitchFamily="34" charset="0"/>
                <a:cs typeface="Open Sans" panose="020B0606030504020204" pitchFamily="34" charset="0"/>
              </a:rPr>
              <a:t> </a:t>
            </a:r>
            <a:r>
              <a:rPr sz="1100" spc="-15" dirty="0">
                <a:latin typeface="Open Sans" panose="020B0606030504020204" pitchFamily="34" charset="0"/>
                <a:ea typeface="Open Sans" panose="020B0606030504020204" pitchFamily="34" charset="0"/>
                <a:cs typeface="Open Sans" panose="020B0606030504020204" pitchFamily="34" charset="0"/>
              </a:rPr>
              <a:t>target</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group </a:t>
            </a:r>
            <a:r>
              <a:rPr sz="1100" dirty="0">
                <a:latin typeface="Open Sans" panose="020B0606030504020204" pitchFamily="34" charset="0"/>
                <a:ea typeface="Open Sans" panose="020B0606030504020204" pitchFamily="34" charset="0"/>
                <a:cs typeface="Open Sans" panose="020B0606030504020204" pitchFamily="34" charset="0"/>
              </a:rPr>
              <a:t>and</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20%</a:t>
            </a:r>
            <a:r>
              <a:rPr sz="1100" spc="-5" dirty="0">
                <a:latin typeface="Open Sans" panose="020B0606030504020204" pitchFamily="34" charset="0"/>
                <a:ea typeface="Open Sans" panose="020B0606030504020204" pitchFamily="34" charset="0"/>
                <a:cs typeface="Open Sans" panose="020B0606030504020204" pitchFamily="34" charset="0"/>
              </a:rPr>
              <a:t> to</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other</a:t>
            </a:r>
          </a:p>
        </p:txBody>
      </p:sp>
      <p:pic>
        <p:nvPicPr>
          <p:cNvPr id="14" name="object 14"/>
          <p:cNvPicPr/>
          <p:nvPr/>
        </p:nvPicPr>
        <p:blipFill>
          <a:blip r:embed="rId2" cstate="print"/>
          <a:stretch>
            <a:fillRect/>
          </a:stretch>
        </p:blipFill>
        <p:spPr>
          <a:xfrm>
            <a:off x="2711195" y="2403348"/>
            <a:ext cx="1286256" cy="1286255"/>
          </a:xfrm>
          <a:prstGeom prst="rect">
            <a:avLst/>
          </a:prstGeom>
        </p:spPr>
      </p:pic>
      <p:pic>
        <p:nvPicPr>
          <p:cNvPr id="15" name="object 15"/>
          <p:cNvPicPr/>
          <p:nvPr/>
        </p:nvPicPr>
        <p:blipFill>
          <a:blip r:embed="rId3" cstate="print"/>
          <a:stretch>
            <a:fillRect/>
          </a:stretch>
        </p:blipFill>
        <p:spPr>
          <a:xfrm>
            <a:off x="5047488" y="2403348"/>
            <a:ext cx="1284732" cy="1286255"/>
          </a:xfrm>
          <a:prstGeom prst="rect">
            <a:avLst/>
          </a:prstGeom>
        </p:spPr>
      </p:pic>
      <p:sp>
        <p:nvSpPr>
          <p:cNvPr id="16" name="object 16"/>
          <p:cNvSpPr txBox="1"/>
          <p:nvPr/>
        </p:nvSpPr>
        <p:spPr>
          <a:xfrm>
            <a:off x="3052317" y="2108454"/>
            <a:ext cx="603885" cy="182742"/>
          </a:xfrm>
          <a:prstGeom prst="rect">
            <a:avLst/>
          </a:prstGeom>
        </p:spPr>
        <p:txBody>
          <a:bodyPr vert="horz" wrap="square" lIns="0" tIns="13335" rIns="0" bIns="0" rtlCol="0">
            <a:spAutoFit/>
          </a:bodyPr>
          <a:lstStyle/>
          <a:p>
            <a:pPr marL="12700">
              <a:lnSpc>
                <a:spcPct val="100000"/>
              </a:lnSpc>
              <a:spcBef>
                <a:spcPts val="105"/>
              </a:spcBef>
            </a:pPr>
            <a:r>
              <a:rPr sz="1100" dirty="0">
                <a:latin typeface="Open Sans" panose="020B0606030504020204" pitchFamily="34" charset="0"/>
                <a:ea typeface="Open Sans" panose="020B0606030504020204" pitchFamily="34" charset="0"/>
                <a:cs typeface="Open Sans" panose="020B0606030504020204" pitchFamily="34" charset="0"/>
              </a:rPr>
              <a:t>Old</a:t>
            </a:r>
            <a:r>
              <a:rPr sz="1100" spc="-7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App</a:t>
            </a:r>
            <a:endParaRPr sz="1100">
              <a:latin typeface="Open Sans" panose="020B0606030504020204" pitchFamily="34" charset="0"/>
              <a:ea typeface="Open Sans" panose="020B0606030504020204" pitchFamily="34" charset="0"/>
              <a:cs typeface="Open Sans" panose="020B0606030504020204" pitchFamily="34" charset="0"/>
            </a:endParaRPr>
          </a:p>
        </p:txBody>
      </p:sp>
      <p:sp>
        <p:nvSpPr>
          <p:cNvPr id="17" name="object 17"/>
          <p:cNvSpPr txBox="1"/>
          <p:nvPr/>
        </p:nvSpPr>
        <p:spPr>
          <a:xfrm>
            <a:off x="5352034" y="2108454"/>
            <a:ext cx="676910" cy="182742"/>
          </a:xfrm>
          <a:prstGeom prst="rect">
            <a:avLst/>
          </a:prstGeom>
        </p:spPr>
        <p:txBody>
          <a:bodyPr vert="horz" wrap="square" lIns="0" tIns="13335" rIns="0" bIns="0" rtlCol="0">
            <a:spAutoFit/>
          </a:bodyPr>
          <a:lstStyle/>
          <a:p>
            <a:pPr marL="12700">
              <a:lnSpc>
                <a:spcPct val="100000"/>
              </a:lnSpc>
              <a:spcBef>
                <a:spcPts val="105"/>
              </a:spcBef>
            </a:pPr>
            <a:r>
              <a:rPr sz="1100" spc="-5" dirty="0">
                <a:latin typeface="Open Sans" panose="020B0606030504020204" pitchFamily="34" charset="0"/>
                <a:ea typeface="Open Sans" panose="020B0606030504020204" pitchFamily="34" charset="0"/>
                <a:cs typeface="Open Sans" panose="020B0606030504020204" pitchFamily="34" charset="0"/>
              </a:rPr>
              <a:t>N</a:t>
            </a:r>
            <a:r>
              <a:rPr sz="1100" spc="-15" dirty="0">
                <a:latin typeface="Open Sans" panose="020B0606030504020204" pitchFamily="34" charset="0"/>
                <a:ea typeface="Open Sans" panose="020B0606030504020204" pitchFamily="34" charset="0"/>
                <a:cs typeface="Open Sans" panose="020B0606030504020204" pitchFamily="34" charset="0"/>
              </a:rPr>
              <a:t>e</a:t>
            </a:r>
            <a:r>
              <a:rPr sz="1100" dirty="0">
                <a:latin typeface="Open Sans" panose="020B0606030504020204" pitchFamily="34" charset="0"/>
                <a:ea typeface="Open Sans" panose="020B0606030504020204" pitchFamily="34" charset="0"/>
                <a:cs typeface="Open Sans" panose="020B0606030504020204" pitchFamily="34" charset="0"/>
              </a:rPr>
              <a:t>w</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spc="-10" dirty="0">
                <a:latin typeface="Open Sans" panose="020B0606030504020204" pitchFamily="34" charset="0"/>
                <a:ea typeface="Open Sans" panose="020B0606030504020204" pitchFamily="34" charset="0"/>
                <a:cs typeface="Open Sans" panose="020B0606030504020204" pitchFamily="34" charset="0"/>
              </a:rPr>
              <a:t>A</a:t>
            </a:r>
            <a:r>
              <a:rPr sz="1100" dirty="0">
                <a:latin typeface="Open Sans" panose="020B0606030504020204" pitchFamily="34" charset="0"/>
                <a:ea typeface="Open Sans" panose="020B0606030504020204" pitchFamily="34" charset="0"/>
                <a:cs typeface="Open Sans" panose="020B0606030504020204" pitchFamily="34" charset="0"/>
              </a:rPr>
              <a:t>pp</a:t>
            </a:r>
            <a:endParaRPr sz="1100">
              <a:latin typeface="Open Sans" panose="020B0606030504020204" pitchFamily="34" charset="0"/>
              <a:ea typeface="Open Sans" panose="020B0606030504020204" pitchFamily="34" charset="0"/>
              <a:cs typeface="Open Sans" panose="020B0606030504020204" pitchFamily="34" charset="0"/>
            </a:endParaRPr>
          </a:p>
        </p:txBody>
      </p:sp>
      <p:sp>
        <p:nvSpPr>
          <p:cNvPr id="19" name="object 1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0" name="Group 19">
            <a:extLst>
              <a:ext uri="{FF2B5EF4-FFF2-40B4-BE49-F238E27FC236}">
                <a16:creationId xmlns:a16="http://schemas.microsoft.com/office/drawing/2014/main" id="{EAB21524-F2F8-2E02-BCC6-D0A522C2A2BA}"/>
              </a:ext>
            </a:extLst>
          </p:cNvPr>
          <p:cNvGrpSpPr/>
          <p:nvPr/>
        </p:nvGrpSpPr>
        <p:grpSpPr>
          <a:xfrm>
            <a:off x="24493" y="21490"/>
            <a:ext cx="9119507" cy="885825"/>
            <a:chOff x="24493" y="21490"/>
            <a:chExt cx="8960905" cy="885825"/>
          </a:xfrm>
        </p:grpSpPr>
        <p:pic>
          <p:nvPicPr>
            <p:cNvPr id="21" name="Picture 20">
              <a:extLst>
                <a:ext uri="{FF2B5EF4-FFF2-40B4-BE49-F238E27FC236}">
                  <a16:creationId xmlns:a16="http://schemas.microsoft.com/office/drawing/2014/main" id="{223158B1-B14B-D022-0EA0-2AA9B7DE9401}"/>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22" name="Picture 21">
              <a:extLst>
                <a:ext uri="{FF2B5EF4-FFF2-40B4-BE49-F238E27FC236}">
                  <a16:creationId xmlns:a16="http://schemas.microsoft.com/office/drawing/2014/main" id="{D4A98778-99D8-6247-17A6-48E0AA93317B}"/>
                </a:ext>
              </a:extLst>
            </p:cNvPr>
            <p:cNvPicPr>
              <a:picLocks noChangeAspect="1"/>
            </p:cNvPicPr>
            <p:nvPr/>
          </p:nvPicPr>
          <p:blipFill>
            <a:blip r:embed="rId5"/>
            <a:stretch>
              <a:fillRect/>
            </a:stretch>
          </p:blipFill>
          <p:spPr>
            <a:xfrm>
              <a:off x="24493" y="79088"/>
              <a:ext cx="1607344" cy="657225"/>
            </a:xfrm>
            <a:prstGeom prst="rect">
              <a:avLst/>
            </a:prstGeom>
          </p:spPr>
        </p:pic>
        <p:pic>
          <p:nvPicPr>
            <p:cNvPr id="23" name="Picture 22">
              <a:extLst>
                <a:ext uri="{FF2B5EF4-FFF2-40B4-BE49-F238E27FC236}">
                  <a16:creationId xmlns:a16="http://schemas.microsoft.com/office/drawing/2014/main" id="{CBCA4828-4DF8-8C7F-6F23-E64CBC28ADCC}"/>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24" name="Google Shape;259;gff3a7120db_0_4">
            <a:extLst>
              <a:ext uri="{FF2B5EF4-FFF2-40B4-BE49-F238E27FC236}">
                <a16:creationId xmlns:a16="http://schemas.microsoft.com/office/drawing/2014/main" id="{C845ED18-603F-FC53-2FB5-A993EB3731AA}"/>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Weighted Routing</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84364" y="120395"/>
            <a:ext cx="1360931" cy="473963"/>
          </a:xfrm>
          <a:prstGeom prst="rect">
            <a:avLst/>
          </a:prstGeom>
        </p:spPr>
      </p:pic>
      <p:sp>
        <p:nvSpPr>
          <p:cNvPr id="3" name="object 3"/>
          <p:cNvSpPr/>
          <p:nvPr/>
        </p:nvSpPr>
        <p:spPr>
          <a:xfrm>
            <a:off x="302513" y="738377"/>
            <a:ext cx="8543290" cy="0"/>
          </a:xfrm>
          <a:custGeom>
            <a:avLst/>
            <a:gdLst/>
            <a:ahLst/>
            <a:cxnLst/>
            <a:rect l="l" t="t" r="r" b="b"/>
            <a:pathLst>
              <a:path w="8543290">
                <a:moveTo>
                  <a:pt x="8543036" y="0"/>
                </a:moveTo>
                <a:lnTo>
                  <a:pt x="0" y="0"/>
                </a:lnTo>
              </a:path>
            </a:pathLst>
          </a:custGeom>
          <a:ln w="28956">
            <a:solidFill>
              <a:srgbClr val="EF7E09"/>
            </a:solidFill>
          </a:ln>
        </p:spPr>
        <p:txBody>
          <a:bodyPr wrap="square" lIns="0" tIns="0" rIns="0" bIns="0" rtlCol="0"/>
          <a:lstStyle/>
          <a:p>
            <a:endParaRPr/>
          </a:p>
        </p:txBody>
      </p:sp>
      <p:sp>
        <p:nvSpPr>
          <p:cNvPr id="4" name="object 4"/>
          <p:cNvSpPr txBox="1">
            <a:spLocks noGrp="1"/>
          </p:cNvSpPr>
          <p:nvPr>
            <p:ph type="title"/>
          </p:nvPr>
        </p:nvSpPr>
        <p:spPr>
          <a:xfrm>
            <a:off x="255524" y="179323"/>
            <a:ext cx="711580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Blue/Green</a:t>
            </a:r>
            <a:r>
              <a:rPr sz="2800" b="1" spc="35" dirty="0">
                <a:solidFill>
                  <a:srgbClr val="5F4778"/>
                </a:solidFill>
                <a:latin typeface="Calibri"/>
                <a:cs typeface="Calibri"/>
              </a:rPr>
              <a:t> </a:t>
            </a:r>
            <a:r>
              <a:rPr sz="2800" b="1" spc="-10" dirty="0">
                <a:solidFill>
                  <a:srgbClr val="5F4778"/>
                </a:solidFill>
                <a:latin typeface="Calibri"/>
                <a:cs typeface="Calibri"/>
              </a:rPr>
              <a:t>Deployments</a:t>
            </a:r>
            <a:r>
              <a:rPr sz="2800" b="1" spc="25" dirty="0">
                <a:solidFill>
                  <a:srgbClr val="5F4778"/>
                </a:solidFill>
                <a:latin typeface="Calibri"/>
                <a:cs typeface="Calibri"/>
              </a:rPr>
              <a:t> </a:t>
            </a:r>
            <a:r>
              <a:rPr sz="2800" b="1" spc="-10" dirty="0">
                <a:solidFill>
                  <a:srgbClr val="5F4778"/>
                </a:solidFill>
                <a:latin typeface="Calibri"/>
                <a:cs typeface="Calibri"/>
              </a:rPr>
              <a:t>with</a:t>
            </a:r>
            <a:r>
              <a:rPr sz="2800" b="1" spc="-5" dirty="0">
                <a:solidFill>
                  <a:srgbClr val="5F4778"/>
                </a:solidFill>
                <a:latin typeface="Calibri"/>
                <a:cs typeface="Calibri"/>
              </a:rPr>
              <a:t> </a:t>
            </a:r>
            <a:r>
              <a:rPr sz="2800" b="1" spc="-30" dirty="0">
                <a:solidFill>
                  <a:srgbClr val="5F4778"/>
                </a:solidFill>
                <a:latin typeface="Calibri"/>
                <a:cs typeface="Calibri"/>
              </a:rPr>
              <a:t>Weighted</a:t>
            </a:r>
            <a:r>
              <a:rPr sz="2800" b="1" spc="30" dirty="0">
                <a:solidFill>
                  <a:srgbClr val="5F4778"/>
                </a:solidFill>
                <a:latin typeface="Calibri"/>
                <a:cs typeface="Calibri"/>
              </a:rPr>
              <a:t> </a:t>
            </a:r>
            <a:r>
              <a:rPr sz="2800" b="1" spc="-20" dirty="0">
                <a:solidFill>
                  <a:srgbClr val="5F4778"/>
                </a:solidFill>
                <a:latin typeface="Calibri"/>
                <a:cs typeface="Calibri"/>
              </a:rPr>
              <a:t>Routes</a:t>
            </a:r>
            <a:endParaRPr sz="2800">
              <a:latin typeface="Calibri"/>
              <a:cs typeface="Calibri"/>
            </a:endParaRPr>
          </a:p>
        </p:txBody>
      </p:sp>
      <p:pic>
        <p:nvPicPr>
          <p:cNvPr id="6" name="object 6"/>
          <p:cNvPicPr/>
          <p:nvPr/>
        </p:nvPicPr>
        <p:blipFill>
          <a:blip r:embed="rId3" cstate="print"/>
          <a:stretch>
            <a:fillRect/>
          </a:stretch>
        </p:blipFill>
        <p:spPr>
          <a:xfrm>
            <a:off x="2096914" y="949731"/>
            <a:ext cx="4901184" cy="3960876"/>
          </a:xfrm>
          <a:prstGeom prst="rect">
            <a:avLst/>
          </a:prstGeom>
        </p:spPr>
      </p:pic>
      <p:pic>
        <p:nvPicPr>
          <p:cNvPr id="7" name="object 7"/>
          <p:cNvPicPr/>
          <p:nvPr/>
        </p:nvPicPr>
        <p:blipFill>
          <a:blip r:embed="rId4" cstate="print"/>
          <a:stretch>
            <a:fillRect/>
          </a:stretch>
        </p:blipFill>
        <p:spPr>
          <a:xfrm>
            <a:off x="-24493" y="91720"/>
            <a:ext cx="9144000" cy="5141974"/>
          </a:xfrm>
          <a:prstGeom prst="rect">
            <a:avLst/>
          </a:prstGeom>
        </p:spPr>
      </p:pic>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9" name="Group 8">
            <a:extLst>
              <a:ext uri="{FF2B5EF4-FFF2-40B4-BE49-F238E27FC236}">
                <a16:creationId xmlns:a16="http://schemas.microsoft.com/office/drawing/2014/main" id="{3CF9A881-6946-8A7E-1E24-4E2C6AFCDC79}"/>
              </a:ext>
            </a:extLst>
          </p:cNvPr>
          <p:cNvGrpSpPr/>
          <p:nvPr/>
        </p:nvGrpSpPr>
        <p:grpSpPr>
          <a:xfrm>
            <a:off x="24493" y="21490"/>
            <a:ext cx="9119507" cy="885825"/>
            <a:chOff x="24493" y="21490"/>
            <a:chExt cx="8960905" cy="885825"/>
          </a:xfrm>
        </p:grpSpPr>
        <p:pic>
          <p:nvPicPr>
            <p:cNvPr id="10" name="Picture 9">
              <a:extLst>
                <a:ext uri="{FF2B5EF4-FFF2-40B4-BE49-F238E27FC236}">
                  <a16:creationId xmlns:a16="http://schemas.microsoft.com/office/drawing/2014/main" id="{14B73B75-9820-0950-2AFA-79A54C4713D8}"/>
                </a:ext>
              </a:extLst>
            </p:cNvPr>
            <p:cNvPicPr>
              <a:picLocks noChangeAspect="1"/>
            </p:cNvPicPr>
            <p:nvPr/>
          </p:nvPicPr>
          <p:blipFill>
            <a:blip r:embed="rId5"/>
            <a:stretch>
              <a:fillRect/>
            </a:stretch>
          </p:blipFill>
          <p:spPr>
            <a:xfrm>
              <a:off x="1631837" y="21490"/>
              <a:ext cx="7353561" cy="885825"/>
            </a:xfrm>
            <a:prstGeom prst="rect">
              <a:avLst/>
            </a:prstGeom>
          </p:spPr>
        </p:pic>
        <p:pic>
          <p:nvPicPr>
            <p:cNvPr id="11" name="Picture 10">
              <a:extLst>
                <a:ext uri="{FF2B5EF4-FFF2-40B4-BE49-F238E27FC236}">
                  <a16:creationId xmlns:a16="http://schemas.microsoft.com/office/drawing/2014/main" id="{F10D98C8-54D5-AB3B-3D77-BCE6318E3557}"/>
                </a:ext>
              </a:extLst>
            </p:cNvPr>
            <p:cNvPicPr>
              <a:picLocks noChangeAspect="1"/>
            </p:cNvPicPr>
            <p:nvPr/>
          </p:nvPicPr>
          <p:blipFill>
            <a:blip r:embed="rId6"/>
            <a:stretch>
              <a:fillRect/>
            </a:stretch>
          </p:blipFill>
          <p:spPr>
            <a:xfrm>
              <a:off x="24493" y="79088"/>
              <a:ext cx="1607344" cy="657225"/>
            </a:xfrm>
            <a:prstGeom prst="rect">
              <a:avLst/>
            </a:prstGeom>
          </p:spPr>
        </p:pic>
        <p:pic>
          <p:nvPicPr>
            <p:cNvPr id="12" name="Picture 11">
              <a:extLst>
                <a:ext uri="{FF2B5EF4-FFF2-40B4-BE49-F238E27FC236}">
                  <a16:creationId xmlns:a16="http://schemas.microsoft.com/office/drawing/2014/main" id="{B6FF5B55-F6AD-D0B0-D283-38B0E933B576}"/>
                </a:ext>
              </a:extLst>
            </p:cNvPr>
            <p:cNvPicPr>
              <a:picLocks noChangeAspect="1"/>
            </p:cNvPicPr>
            <p:nvPr/>
          </p:nvPicPr>
          <p:blipFill>
            <a:blip r:embed="rId5"/>
            <a:stretch>
              <a:fillRect/>
            </a:stretch>
          </p:blipFill>
          <p:spPr>
            <a:xfrm>
              <a:off x="134906" y="718248"/>
              <a:ext cx="7353561" cy="185458"/>
            </a:xfrm>
            <a:prstGeom prst="rect">
              <a:avLst/>
            </a:prstGeom>
          </p:spPr>
        </p:pic>
      </p:grpSp>
      <p:sp>
        <p:nvSpPr>
          <p:cNvPr id="13" name="Google Shape;259;gff3a7120db_0_4">
            <a:extLst>
              <a:ext uri="{FF2B5EF4-FFF2-40B4-BE49-F238E27FC236}">
                <a16:creationId xmlns:a16="http://schemas.microsoft.com/office/drawing/2014/main" id="{BB7E28A7-C701-7ACF-F412-09D95A5162A1}"/>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Weighted Routing</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435D7172-29E0-8C0A-1EA8-BDC95E3F1C7A}"/>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23156602-3353-D13E-CF6F-D9FFDB46191F}"/>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E2AE8B36-98C1-A464-0F48-6034ED216060}"/>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8E6A6B9E-C7C2-4E3C-6BE5-E68FA994F04C}"/>
                </a:ext>
              </a:extLst>
            </p:cNvPr>
            <p:cNvPicPr>
              <a:picLocks noChangeAspect="1"/>
            </p:cNvPicPr>
            <p:nvPr/>
          </p:nvPicPr>
          <p:blipFill>
            <a:blip r:embed="rId2"/>
            <a:stretch>
              <a:fillRect/>
            </a:stretch>
          </p:blipFill>
          <p:spPr>
            <a:xfrm>
              <a:off x="134906" y="718247"/>
              <a:ext cx="7353561" cy="885825"/>
            </a:xfrm>
            <a:prstGeom prst="rect">
              <a:avLst/>
            </a:prstGeom>
          </p:spPr>
        </p:pic>
      </p:grpSp>
      <p:sp>
        <p:nvSpPr>
          <p:cNvPr id="11" name="Google Shape;259;gff3a7120db_0_4">
            <a:extLst>
              <a:ext uri="{FF2B5EF4-FFF2-40B4-BE49-F238E27FC236}">
                <a16:creationId xmlns:a16="http://schemas.microsoft.com/office/drawing/2014/main" id="{F12255AC-6E62-CEBD-6800-9AFD9D0BBF92}"/>
              </a:ext>
            </a:extLst>
          </p:cNvPr>
          <p:cNvSpPr txBox="1"/>
          <p:nvPr/>
        </p:nvSpPr>
        <p:spPr>
          <a:xfrm>
            <a:off x="189450" y="2225194"/>
            <a:ext cx="8765100" cy="6924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4000" spc="-5" dirty="0">
                <a:latin typeface="Open Sans" panose="020B0606030504020204" pitchFamily="34" charset="0"/>
                <a:ea typeface="Open Sans" panose="020B0606030504020204" pitchFamily="34" charset="0"/>
                <a:cs typeface="Open Sans" panose="020B0606030504020204" pitchFamily="34" charset="0"/>
              </a:rPr>
              <a:t>Cross Zone Load Balancing</a:t>
            </a:r>
            <a:endParaRPr sz="40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F2FC6B8B-119A-E82E-72C6-EF7957178993}"/>
              </a:ext>
            </a:extLst>
          </p:cNvPr>
          <p:cNvSpPr/>
          <p:nvPr/>
        </p:nvSpPr>
        <p:spPr>
          <a:xfrm>
            <a:off x="497033" y="1429384"/>
            <a:ext cx="3555155" cy="33521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 name="object 2"/>
          <p:cNvGrpSpPr/>
          <p:nvPr/>
        </p:nvGrpSpPr>
        <p:grpSpPr>
          <a:xfrm>
            <a:off x="4453889" y="1047749"/>
            <a:ext cx="4517516" cy="3214497"/>
            <a:chOff x="4453889" y="1047749"/>
            <a:chExt cx="4517516" cy="3214497"/>
          </a:xfrm>
        </p:grpSpPr>
        <p:sp>
          <p:nvSpPr>
            <p:cNvPr id="3" name="object 3"/>
            <p:cNvSpPr/>
            <p:nvPr/>
          </p:nvSpPr>
          <p:spPr>
            <a:xfrm>
              <a:off x="4453889" y="1669541"/>
              <a:ext cx="1777364" cy="2592705"/>
            </a:xfrm>
            <a:custGeom>
              <a:avLst/>
              <a:gdLst/>
              <a:ahLst/>
              <a:cxnLst/>
              <a:rect l="l" t="t" r="r" b="b"/>
              <a:pathLst>
                <a:path w="1777364" h="2592704">
                  <a:moveTo>
                    <a:pt x="0" y="296164"/>
                  </a:moveTo>
                  <a:lnTo>
                    <a:pt x="3876" y="248122"/>
                  </a:lnTo>
                  <a:lnTo>
                    <a:pt x="15097" y="202549"/>
                  </a:lnTo>
                  <a:lnTo>
                    <a:pt x="33055" y="160055"/>
                  </a:lnTo>
                  <a:lnTo>
                    <a:pt x="57139" y="121249"/>
                  </a:lnTo>
                  <a:lnTo>
                    <a:pt x="86740" y="86740"/>
                  </a:lnTo>
                  <a:lnTo>
                    <a:pt x="121249" y="57139"/>
                  </a:lnTo>
                  <a:lnTo>
                    <a:pt x="160055" y="33055"/>
                  </a:lnTo>
                  <a:lnTo>
                    <a:pt x="202549" y="15097"/>
                  </a:lnTo>
                  <a:lnTo>
                    <a:pt x="248122" y="3876"/>
                  </a:lnTo>
                  <a:lnTo>
                    <a:pt x="296163" y="0"/>
                  </a:lnTo>
                  <a:lnTo>
                    <a:pt x="1480820" y="0"/>
                  </a:lnTo>
                  <a:lnTo>
                    <a:pt x="1528861" y="3876"/>
                  </a:lnTo>
                  <a:lnTo>
                    <a:pt x="1574434" y="15097"/>
                  </a:lnTo>
                  <a:lnTo>
                    <a:pt x="1616928" y="33055"/>
                  </a:lnTo>
                  <a:lnTo>
                    <a:pt x="1655734" y="57139"/>
                  </a:lnTo>
                  <a:lnTo>
                    <a:pt x="1690243" y="86741"/>
                  </a:lnTo>
                  <a:lnTo>
                    <a:pt x="1719844" y="121249"/>
                  </a:lnTo>
                  <a:lnTo>
                    <a:pt x="1743928" y="160055"/>
                  </a:lnTo>
                  <a:lnTo>
                    <a:pt x="1761886" y="202549"/>
                  </a:lnTo>
                  <a:lnTo>
                    <a:pt x="1773107" y="248122"/>
                  </a:lnTo>
                  <a:lnTo>
                    <a:pt x="1776984" y="296164"/>
                  </a:lnTo>
                  <a:lnTo>
                    <a:pt x="1776984" y="2296160"/>
                  </a:lnTo>
                  <a:lnTo>
                    <a:pt x="1773107" y="2344198"/>
                  </a:lnTo>
                  <a:lnTo>
                    <a:pt x="1761886" y="2389769"/>
                  </a:lnTo>
                  <a:lnTo>
                    <a:pt x="1743928" y="2432262"/>
                  </a:lnTo>
                  <a:lnTo>
                    <a:pt x="1719844" y="2471069"/>
                  </a:lnTo>
                  <a:lnTo>
                    <a:pt x="1690243" y="2505578"/>
                  </a:lnTo>
                  <a:lnTo>
                    <a:pt x="1655734" y="2535180"/>
                  </a:lnTo>
                  <a:lnTo>
                    <a:pt x="1616928" y="2559266"/>
                  </a:lnTo>
                  <a:lnTo>
                    <a:pt x="1574434" y="2577225"/>
                  </a:lnTo>
                  <a:lnTo>
                    <a:pt x="1528861" y="2588447"/>
                  </a:lnTo>
                  <a:lnTo>
                    <a:pt x="1480820" y="2592324"/>
                  </a:lnTo>
                  <a:lnTo>
                    <a:pt x="296163" y="2592324"/>
                  </a:lnTo>
                  <a:lnTo>
                    <a:pt x="248122" y="2588447"/>
                  </a:lnTo>
                  <a:lnTo>
                    <a:pt x="202549" y="2577225"/>
                  </a:lnTo>
                  <a:lnTo>
                    <a:pt x="160055" y="2559266"/>
                  </a:lnTo>
                  <a:lnTo>
                    <a:pt x="121249" y="2535180"/>
                  </a:lnTo>
                  <a:lnTo>
                    <a:pt x="86740" y="2505578"/>
                  </a:lnTo>
                  <a:lnTo>
                    <a:pt x="57139" y="2471069"/>
                  </a:lnTo>
                  <a:lnTo>
                    <a:pt x="33055" y="2432262"/>
                  </a:lnTo>
                  <a:lnTo>
                    <a:pt x="15097" y="2389769"/>
                  </a:lnTo>
                  <a:lnTo>
                    <a:pt x="3876" y="2344198"/>
                  </a:lnTo>
                  <a:lnTo>
                    <a:pt x="0" y="2296160"/>
                  </a:lnTo>
                  <a:lnTo>
                    <a:pt x="0" y="296164"/>
                  </a:lnTo>
                  <a:close/>
                </a:path>
              </a:pathLst>
            </a:custGeom>
            <a:ln w="22860">
              <a:solidFill>
                <a:srgbClr val="FF9900"/>
              </a:solidFill>
              <a:prstDash val="dash"/>
            </a:ln>
          </p:spPr>
          <p:txBody>
            <a:bodyPr wrap="square" lIns="0" tIns="0" rIns="0" bIns="0" rtlCol="0"/>
            <a:lstStyle/>
            <a:p>
              <a:endParaRPr/>
            </a:p>
          </p:txBody>
        </p:sp>
        <p:sp>
          <p:nvSpPr>
            <p:cNvPr id="4" name="object 4"/>
            <p:cNvSpPr/>
            <p:nvPr/>
          </p:nvSpPr>
          <p:spPr>
            <a:xfrm>
              <a:off x="4691633" y="3472433"/>
              <a:ext cx="1313815" cy="553720"/>
            </a:xfrm>
            <a:custGeom>
              <a:avLst/>
              <a:gdLst/>
              <a:ahLst/>
              <a:cxnLst/>
              <a:rect l="l" t="t" r="r" b="b"/>
              <a:pathLst>
                <a:path w="1313814" h="553720">
                  <a:moveTo>
                    <a:pt x="0" y="553211"/>
                  </a:moveTo>
                  <a:lnTo>
                    <a:pt x="1313688" y="553211"/>
                  </a:lnTo>
                  <a:lnTo>
                    <a:pt x="1313688" y="0"/>
                  </a:lnTo>
                  <a:lnTo>
                    <a:pt x="0" y="0"/>
                  </a:lnTo>
                  <a:lnTo>
                    <a:pt x="0" y="553211"/>
                  </a:lnTo>
                  <a:close/>
                </a:path>
              </a:pathLst>
            </a:custGeom>
            <a:ln w="19811">
              <a:solidFill>
                <a:schemeClr val="tx1"/>
              </a:solidFill>
            </a:ln>
          </p:spPr>
          <p:txBody>
            <a:bodyPr wrap="square" lIns="0" tIns="0" rIns="0" bIns="0" rtlCol="0"/>
            <a:lstStyle/>
            <a:p>
              <a:endParaRPr/>
            </a:p>
          </p:txBody>
        </p:sp>
        <p:pic>
          <p:nvPicPr>
            <p:cNvPr id="5" name="object 5"/>
            <p:cNvPicPr/>
            <p:nvPr/>
          </p:nvPicPr>
          <p:blipFill>
            <a:blip r:embed="rId2" cstate="print"/>
            <a:stretch>
              <a:fillRect/>
            </a:stretch>
          </p:blipFill>
          <p:spPr>
            <a:xfrm>
              <a:off x="5204668" y="3639311"/>
              <a:ext cx="275427" cy="266700"/>
            </a:xfrm>
            <a:prstGeom prst="rect">
              <a:avLst/>
            </a:prstGeom>
          </p:spPr>
        </p:pic>
        <p:pic>
          <p:nvPicPr>
            <p:cNvPr id="6" name="object 6"/>
            <p:cNvPicPr/>
            <p:nvPr/>
          </p:nvPicPr>
          <p:blipFill>
            <a:blip r:embed="rId3" cstate="print"/>
            <a:stretch>
              <a:fillRect/>
            </a:stretch>
          </p:blipFill>
          <p:spPr>
            <a:xfrm>
              <a:off x="5084063" y="2080259"/>
              <a:ext cx="519684" cy="495300"/>
            </a:xfrm>
            <a:prstGeom prst="rect">
              <a:avLst/>
            </a:prstGeom>
          </p:spPr>
        </p:pic>
        <p:sp>
          <p:nvSpPr>
            <p:cNvPr id="7" name="object 7"/>
            <p:cNvSpPr/>
            <p:nvPr/>
          </p:nvSpPr>
          <p:spPr>
            <a:xfrm>
              <a:off x="4691633" y="2064257"/>
              <a:ext cx="1313815" cy="553720"/>
            </a:xfrm>
            <a:custGeom>
              <a:avLst/>
              <a:gdLst/>
              <a:ahLst/>
              <a:cxnLst/>
              <a:rect l="l" t="t" r="r" b="b"/>
              <a:pathLst>
                <a:path w="1313814" h="553719">
                  <a:moveTo>
                    <a:pt x="0" y="553212"/>
                  </a:moveTo>
                  <a:lnTo>
                    <a:pt x="1313688" y="553212"/>
                  </a:lnTo>
                  <a:lnTo>
                    <a:pt x="1313688" y="0"/>
                  </a:lnTo>
                  <a:lnTo>
                    <a:pt x="0" y="0"/>
                  </a:lnTo>
                  <a:lnTo>
                    <a:pt x="0" y="553212"/>
                  </a:lnTo>
                  <a:close/>
                </a:path>
              </a:pathLst>
            </a:custGeom>
            <a:ln w="19812">
              <a:solidFill>
                <a:schemeClr val="tx1"/>
              </a:solidFill>
            </a:ln>
          </p:spPr>
          <p:txBody>
            <a:bodyPr wrap="square" lIns="0" tIns="0" rIns="0" bIns="0" rtlCol="0"/>
            <a:lstStyle/>
            <a:p>
              <a:endParaRPr/>
            </a:p>
          </p:txBody>
        </p:sp>
        <p:sp>
          <p:nvSpPr>
            <p:cNvPr id="9" name="object 9"/>
            <p:cNvSpPr/>
            <p:nvPr/>
          </p:nvSpPr>
          <p:spPr>
            <a:xfrm>
              <a:off x="6084569" y="1047749"/>
              <a:ext cx="1348740" cy="504825"/>
            </a:xfrm>
            <a:custGeom>
              <a:avLst/>
              <a:gdLst/>
              <a:ahLst/>
              <a:cxnLst/>
              <a:rect l="l" t="t" r="r" b="b"/>
              <a:pathLst>
                <a:path w="1348740" h="504825">
                  <a:moveTo>
                    <a:pt x="1264665" y="0"/>
                  </a:moveTo>
                  <a:lnTo>
                    <a:pt x="84074" y="0"/>
                  </a:lnTo>
                  <a:lnTo>
                    <a:pt x="51327" y="6600"/>
                  </a:lnTo>
                  <a:lnTo>
                    <a:pt x="24606" y="24606"/>
                  </a:lnTo>
                  <a:lnTo>
                    <a:pt x="6600" y="51327"/>
                  </a:lnTo>
                  <a:lnTo>
                    <a:pt x="0" y="84074"/>
                  </a:lnTo>
                  <a:lnTo>
                    <a:pt x="0" y="420370"/>
                  </a:lnTo>
                  <a:lnTo>
                    <a:pt x="6600" y="453116"/>
                  </a:lnTo>
                  <a:lnTo>
                    <a:pt x="24606" y="479837"/>
                  </a:lnTo>
                  <a:lnTo>
                    <a:pt x="51327" y="497843"/>
                  </a:lnTo>
                  <a:lnTo>
                    <a:pt x="84074" y="504444"/>
                  </a:lnTo>
                  <a:lnTo>
                    <a:pt x="1264665" y="504444"/>
                  </a:lnTo>
                  <a:lnTo>
                    <a:pt x="1297412" y="497843"/>
                  </a:lnTo>
                  <a:lnTo>
                    <a:pt x="1324133" y="479837"/>
                  </a:lnTo>
                  <a:lnTo>
                    <a:pt x="1342139" y="453116"/>
                  </a:lnTo>
                  <a:lnTo>
                    <a:pt x="1348739" y="420370"/>
                  </a:lnTo>
                  <a:lnTo>
                    <a:pt x="1348739" y="84074"/>
                  </a:lnTo>
                  <a:lnTo>
                    <a:pt x="1342139" y="51327"/>
                  </a:lnTo>
                  <a:lnTo>
                    <a:pt x="1324133" y="24606"/>
                  </a:lnTo>
                  <a:lnTo>
                    <a:pt x="1297412" y="6600"/>
                  </a:lnTo>
                  <a:lnTo>
                    <a:pt x="1264665" y="0"/>
                  </a:lnTo>
                  <a:close/>
                </a:path>
              </a:pathLst>
            </a:custGeom>
            <a:solidFill>
              <a:srgbClr val="F1F1F1"/>
            </a:solidFill>
          </p:spPr>
          <p:txBody>
            <a:bodyPr wrap="square" lIns="0" tIns="0" rIns="0" bIns="0" rtlCol="0"/>
            <a:lstStyle/>
            <a:p>
              <a:endParaRPr/>
            </a:p>
          </p:txBody>
        </p:sp>
        <p:sp>
          <p:nvSpPr>
            <p:cNvPr id="10" name="object 10"/>
            <p:cNvSpPr/>
            <p:nvPr/>
          </p:nvSpPr>
          <p:spPr>
            <a:xfrm>
              <a:off x="6084569" y="1047749"/>
              <a:ext cx="1348740" cy="504825"/>
            </a:xfrm>
            <a:custGeom>
              <a:avLst/>
              <a:gdLst/>
              <a:ahLst/>
              <a:cxnLst/>
              <a:rect l="l" t="t" r="r" b="b"/>
              <a:pathLst>
                <a:path w="1348740" h="504825">
                  <a:moveTo>
                    <a:pt x="0" y="84074"/>
                  </a:moveTo>
                  <a:lnTo>
                    <a:pt x="6600" y="51327"/>
                  </a:lnTo>
                  <a:lnTo>
                    <a:pt x="24606" y="24606"/>
                  </a:lnTo>
                  <a:lnTo>
                    <a:pt x="51327" y="6600"/>
                  </a:lnTo>
                  <a:lnTo>
                    <a:pt x="84074" y="0"/>
                  </a:lnTo>
                  <a:lnTo>
                    <a:pt x="1264665" y="0"/>
                  </a:lnTo>
                  <a:lnTo>
                    <a:pt x="1297412" y="6600"/>
                  </a:lnTo>
                  <a:lnTo>
                    <a:pt x="1324133" y="24606"/>
                  </a:lnTo>
                  <a:lnTo>
                    <a:pt x="1342139" y="51327"/>
                  </a:lnTo>
                  <a:lnTo>
                    <a:pt x="1348739" y="84074"/>
                  </a:lnTo>
                  <a:lnTo>
                    <a:pt x="1348739" y="420370"/>
                  </a:lnTo>
                  <a:lnTo>
                    <a:pt x="1342139" y="453116"/>
                  </a:lnTo>
                  <a:lnTo>
                    <a:pt x="1324133" y="479837"/>
                  </a:lnTo>
                  <a:lnTo>
                    <a:pt x="1297412" y="497843"/>
                  </a:lnTo>
                  <a:lnTo>
                    <a:pt x="1264665" y="504444"/>
                  </a:lnTo>
                  <a:lnTo>
                    <a:pt x="84074" y="504444"/>
                  </a:lnTo>
                  <a:lnTo>
                    <a:pt x="51327" y="497843"/>
                  </a:lnTo>
                  <a:lnTo>
                    <a:pt x="24606" y="479837"/>
                  </a:lnTo>
                  <a:lnTo>
                    <a:pt x="6600" y="453116"/>
                  </a:lnTo>
                  <a:lnTo>
                    <a:pt x="0" y="420370"/>
                  </a:lnTo>
                  <a:lnTo>
                    <a:pt x="0" y="84074"/>
                  </a:lnTo>
                  <a:close/>
                </a:path>
              </a:pathLst>
            </a:custGeom>
            <a:solidFill>
              <a:schemeClr val="bg1"/>
            </a:solidFill>
            <a:ln w="19812">
              <a:solidFill>
                <a:schemeClr val="tx1"/>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7819644" y="2080259"/>
              <a:ext cx="518159" cy="495300"/>
            </a:xfrm>
            <a:prstGeom prst="rect">
              <a:avLst/>
            </a:prstGeom>
          </p:spPr>
        </p:pic>
        <p:sp>
          <p:nvSpPr>
            <p:cNvPr id="12" name="object 12"/>
            <p:cNvSpPr/>
            <p:nvPr/>
          </p:nvSpPr>
          <p:spPr>
            <a:xfrm>
              <a:off x="7194041" y="1669541"/>
              <a:ext cx="1777364" cy="2592705"/>
            </a:xfrm>
            <a:custGeom>
              <a:avLst/>
              <a:gdLst/>
              <a:ahLst/>
              <a:cxnLst/>
              <a:rect l="l" t="t" r="r" b="b"/>
              <a:pathLst>
                <a:path w="1777365" h="2592704">
                  <a:moveTo>
                    <a:pt x="0" y="296164"/>
                  </a:moveTo>
                  <a:lnTo>
                    <a:pt x="3876" y="248122"/>
                  </a:lnTo>
                  <a:lnTo>
                    <a:pt x="15097" y="202549"/>
                  </a:lnTo>
                  <a:lnTo>
                    <a:pt x="33055" y="160055"/>
                  </a:lnTo>
                  <a:lnTo>
                    <a:pt x="57139" y="121249"/>
                  </a:lnTo>
                  <a:lnTo>
                    <a:pt x="86740" y="86740"/>
                  </a:lnTo>
                  <a:lnTo>
                    <a:pt x="121249" y="57139"/>
                  </a:lnTo>
                  <a:lnTo>
                    <a:pt x="160055" y="33055"/>
                  </a:lnTo>
                  <a:lnTo>
                    <a:pt x="202549" y="15097"/>
                  </a:lnTo>
                  <a:lnTo>
                    <a:pt x="248122" y="3876"/>
                  </a:lnTo>
                  <a:lnTo>
                    <a:pt x="296163" y="0"/>
                  </a:lnTo>
                  <a:lnTo>
                    <a:pt x="1480819" y="0"/>
                  </a:lnTo>
                  <a:lnTo>
                    <a:pt x="1528861" y="3876"/>
                  </a:lnTo>
                  <a:lnTo>
                    <a:pt x="1574434" y="15097"/>
                  </a:lnTo>
                  <a:lnTo>
                    <a:pt x="1616928" y="33055"/>
                  </a:lnTo>
                  <a:lnTo>
                    <a:pt x="1655734" y="57139"/>
                  </a:lnTo>
                  <a:lnTo>
                    <a:pt x="1690243" y="86741"/>
                  </a:lnTo>
                  <a:lnTo>
                    <a:pt x="1719844" y="121249"/>
                  </a:lnTo>
                  <a:lnTo>
                    <a:pt x="1743928" y="160055"/>
                  </a:lnTo>
                  <a:lnTo>
                    <a:pt x="1761886" y="202549"/>
                  </a:lnTo>
                  <a:lnTo>
                    <a:pt x="1773107" y="248122"/>
                  </a:lnTo>
                  <a:lnTo>
                    <a:pt x="1776983" y="296164"/>
                  </a:lnTo>
                  <a:lnTo>
                    <a:pt x="1776983" y="2296160"/>
                  </a:lnTo>
                  <a:lnTo>
                    <a:pt x="1773107" y="2344198"/>
                  </a:lnTo>
                  <a:lnTo>
                    <a:pt x="1761886" y="2389769"/>
                  </a:lnTo>
                  <a:lnTo>
                    <a:pt x="1743928" y="2432262"/>
                  </a:lnTo>
                  <a:lnTo>
                    <a:pt x="1719844" y="2471069"/>
                  </a:lnTo>
                  <a:lnTo>
                    <a:pt x="1690243" y="2505578"/>
                  </a:lnTo>
                  <a:lnTo>
                    <a:pt x="1655734" y="2535180"/>
                  </a:lnTo>
                  <a:lnTo>
                    <a:pt x="1616928" y="2559266"/>
                  </a:lnTo>
                  <a:lnTo>
                    <a:pt x="1574434" y="2577225"/>
                  </a:lnTo>
                  <a:lnTo>
                    <a:pt x="1528861" y="2588447"/>
                  </a:lnTo>
                  <a:lnTo>
                    <a:pt x="1480819" y="2592324"/>
                  </a:lnTo>
                  <a:lnTo>
                    <a:pt x="296163" y="2592324"/>
                  </a:lnTo>
                  <a:lnTo>
                    <a:pt x="248122" y="2588447"/>
                  </a:lnTo>
                  <a:lnTo>
                    <a:pt x="202549" y="2577225"/>
                  </a:lnTo>
                  <a:lnTo>
                    <a:pt x="160055" y="2559266"/>
                  </a:lnTo>
                  <a:lnTo>
                    <a:pt x="121249" y="2535180"/>
                  </a:lnTo>
                  <a:lnTo>
                    <a:pt x="86740" y="2505578"/>
                  </a:lnTo>
                  <a:lnTo>
                    <a:pt x="57139" y="2471069"/>
                  </a:lnTo>
                  <a:lnTo>
                    <a:pt x="33055" y="2432262"/>
                  </a:lnTo>
                  <a:lnTo>
                    <a:pt x="15097" y="2389769"/>
                  </a:lnTo>
                  <a:lnTo>
                    <a:pt x="3876" y="2344198"/>
                  </a:lnTo>
                  <a:lnTo>
                    <a:pt x="0" y="2296160"/>
                  </a:lnTo>
                  <a:lnTo>
                    <a:pt x="0" y="296164"/>
                  </a:lnTo>
                  <a:close/>
                </a:path>
              </a:pathLst>
            </a:custGeom>
            <a:ln w="22860">
              <a:solidFill>
                <a:srgbClr val="FF9900"/>
              </a:solidFill>
              <a:prstDash val="dash"/>
            </a:ln>
          </p:spPr>
          <p:txBody>
            <a:bodyPr wrap="square" lIns="0" tIns="0" rIns="0" bIns="0" rtlCol="0"/>
            <a:lstStyle/>
            <a:p>
              <a:endParaRPr/>
            </a:p>
          </p:txBody>
        </p:sp>
        <p:sp>
          <p:nvSpPr>
            <p:cNvPr id="13" name="object 13"/>
            <p:cNvSpPr/>
            <p:nvPr/>
          </p:nvSpPr>
          <p:spPr>
            <a:xfrm>
              <a:off x="7433309" y="3472433"/>
              <a:ext cx="1315720" cy="553720"/>
            </a:xfrm>
            <a:custGeom>
              <a:avLst/>
              <a:gdLst/>
              <a:ahLst/>
              <a:cxnLst/>
              <a:rect l="l" t="t" r="r" b="b"/>
              <a:pathLst>
                <a:path w="1315720" h="553720">
                  <a:moveTo>
                    <a:pt x="0" y="553211"/>
                  </a:moveTo>
                  <a:lnTo>
                    <a:pt x="1315211" y="553211"/>
                  </a:lnTo>
                  <a:lnTo>
                    <a:pt x="1315211" y="0"/>
                  </a:lnTo>
                  <a:lnTo>
                    <a:pt x="0" y="0"/>
                  </a:lnTo>
                  <a:lnTo>
                    <a:pt x="0" y="553211"/>
                  </a:lnTo>
                  <a:close/>
                </a:path>
              </a:pathLst>
            </a:custGeom>
            <a:ln w="19812">
              <a:solidFill>
                <a:schemeClr val="tx1"/>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8371540" y="3639311"/>
              <a:ext cx="275427" cy="266700"/>
            </a:xfrm>
            <a:prstGeom prst="rect">
              <a:avLst/>
            </a:prstGeom>
          </p:spPr>
        </p:pic>
        <p:pic>
          <p:nvPicPr>
            <p:cNvPr id="15" name="object 15"/>
            <p:cNvPicPr/>
            <p:nvPr/>
          </p:nvPicPr>
          <p:blipFill>
            <a:blip r:embed="rId2" cstate="print"/>
            <a:stretch>
              <a:fillRect/>
            </a:stretch>
          </p:blipFill>
          <p:spPr>
            <a:xfrm>
              <a:off x="7992064" y="3639311"/>
              <a:ext cx="275427" cy="266700"/>
            </a:xfrm>
            <a:prstGeom prst="rect">
              <a:avLst/>
            </a:prstGeom>
          </p:spPr>
        </p:pic>
        <p:pic>
          <p:nvPicPr>
            <p:cNvPr id="16" name="object 16"/>
            <p:cNvPicPr/>
            <p:nvPr/>
          </p:nvPicPr>
          <p:blipFill>
            <a:blip r:embed="rId2" cstate="print"/>
            <a:stretch>
              <a:fillRect/>
            </a:stretch>
          </p:blipFill>
          <p:spPr>
            <a:xfrm>
              <a:off x="7582108" y="3639311"/>
              <a:ext cx="275427" cy="266700"/>
            </a:xfrm>
            <a:prstGeom prst="rect">
              <a:avLst/>
            </a:prstGeom>
          </p:spPr>
        </p:pic>
        <p:sp>
          <p:nvSpPr>
            <p:cNvPr id="17" name="object 17"/>
            <p:cNvSpPr/>
            <p:nvPr/>
          </p:nvSpPr>
          <p:spPr>
            <a:xfrm>
              <a:off x="7425689" y="2064257"/>
              <a:ext cx="1313815" cy="553720"/>
            </a:xfrm>
            <a:custGeom>
              <a:avLst/>
              <a:gdLst/>
              <a:ahLst/>
              <a:cxnLst/>
              <a:rect l="l" t="t" r="r" b="b"/>
              <a:pathLst>
                <a:path w="1313815" h="553719">
                  <a:moveTo>
                    <a:pt x="0" y="553212"/>
                  </a:moveTo>
                  <a:lnTo>
                    <a:pt x="1313688" y="553212"/>
                  </a:lnTo>
                  <a:lnTo>
                    <a:pt x="1313688" y="0"/>
                  </a:lnTo>
                  <a:lnTo>
                    <a:pt x="0" y="0"/>
                  </a:lnTo>
                  <a:lnTo>
                    <a:pt x="0" y="553212"/>
                  </a:lnTo>
                  <a:close/>
                </a:path>
              </a:pathLst>
            </a:custGeom>
            <a:ln w="19812">
              <a:solidFill>
                <a:schemeClr val="tx1"/>
              </a:solidFill>
            </a:ln>
          </p:spPr>
          <p:txBody>
            <a:bodyPr wrap="square" lIns="0" tIns="0" rIns="0" bIns="0" rtlCol="0"/>
            <a:lstStyle/>
            <a:p>
              <a:endParaRPr dirty="0"/>
            </a:p>
          </p:txBody>
        </p:sp>
      </p:grpSp>
      <p:sp>
        <p:nvSpPr>
          <p:cNvPr id="19" name="object 19"/>
          <p:cNvSpPr txBox="1"/>
          <p:nvPr/>
        </p:nvSpPr>
        <p:spPr>
          <a:xfrm>
            <a:off x="4915027" y="4334967"/>
            <a:ext cx="865505"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Open Sans" panose="020B0606030504020204" pitchFamily="34" charset="0"/>
                <a:ea typeface="Open Sans" panose="020B0606030504020204" pitchFamily="34" charset="0"/>
                <a:cs typeface="Open Sans" panose="020B0606030504020204" pitchFamily="34" charset="0"/>
              </a:rPr>
              <a:t>us-east-1a</a:t>
            </a:r>
            <a:endParaRPr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object 20"/>
          <p:cNvSpPr txBox="1"/>
          <p:nvPr/>
        </p:nvSpPr>
        <p:spPr>
          <a:xfrm>
            <a:off x="7514335" y="4327042"/>
            <a:ext cx="865505"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Open Sans" panose="020B0606030504020204" pitchFamily="34" charset="0"/>
                <a:ea typeface="Open Sans" panose="020B0606030504020204" pitchFamily="34" charset="0"/>
                <a:cs typeface="Open Sans" panose="020B0606030504020204" pitchFamily="34" charset="0"/>
              </a:rPr>
              <a:t>us-east-1b</a:t>
            </a:r>
            <a:endParaRPr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object 21"/>
          <p:cNvSpPr txBox="1"/>
          <p:nvPr/>
        </p:nvSpPr>
        <p:spPr>
          <a:xfrm>
            <a:off x="6295135" y="1160144"/>
            <a:ext cx="92646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D0D0D"/>
                </a:solidFill>
                <a:latin typeface="Arial"/>
                <a:cs typeface="Arial"/>
              </a:rPr>
              <a:t>CLB</a:t>
            </a:r>
            <a:r>
              <a:rPr sz="1600" b="1" spc="-80" dirty="0">
                <a:solidFill>
                  <a:srgbClr val="0D0D0D"/>
                </a:solidFill>
                <a:latin typeface="Arial"/>
                <a:cs typeface="Arial"/>
              </a:rPr>
              <a:t> </a:t>
            </a:r>
            <a:r>
              <a:rPr sz="1600" b="1" spc="-5" dirty="0">
                <a:solidFill>
                  <a:srgbClr val="0D0D0D"/>
                </a:solidFill>
                <a:latin typeface="Arial"/>
                <a:cs typeface="Arial"/>
              </a:rPr>
              <a:t>DNS</a:t>
            </a:r>
            <a:endParaRPr sz="1600" dirty="0">
              <a:latin typeface="Arial"/>
              <a:cs typeface="Arial"/>
            </a:endParaRPr>
          </a:p>
        </p:txBody>
      </p:sp>
      <p:sp>
        <p:nvSpPr>
          <p:cNvPr id="23" name="object 23"/>
          <p:cNvSpPr txBox="1">
            <a:spLocks noGrp="1"/>
          </p:cNvSpPr>
          <p:nvPr>
            <p:ph type="title"/>
          </p:nvPr>
        </p:nvSpPr>
        <p:spPr>
          <a:xfrm>
            <a:off x="255524" y="179323"/>
            <a:ext cx="4754245"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Cross-zone</a:t>
            </a:r>
            <a:r>
              <a:rPr sz="2800" b="1" spc="10" dirty="0">
                <a:solidFill>
                  <a:srgbClr val="5F4778"/>
                </a:solidFill>
                <a:latin typeface="Calibri"/>
                <a:cs typeface="Calibri"/>
              </a:rPr>
              <a:t> </a:t>
            </a:r>
            <a:r>
              <a:rPr sz="2800" b="1" spc="-5" dirty="0">
                <a:solidFill>
                  <a:srgbClr val="5F4778"/>
                </a:solidFill>
                <a:latin typeface="Calibri"/>
                <a:cs typeface="Calibri"/>
              </a:rPr>
              <a:t>Load</a:t>
            </a:r>
            <a:r>
              <a:rPr sz="2800" b="1" spc="10" dirty="0">
                <a:solidFill>
                  <a:srgbClr val="5F4778"/>
                </a:solidFill>
                <a:latin typeface="Calibri"/>
                <a:cs typeface="Calibri"/>
              </a:rPr>
              <a:t> </a:t>
            </a:r>
            <a:r>
              <a:rPr sz="2800" b="1" spc="-5" dirty="0">
                <a:solidFill>
                  <a:srgbClr val="5F4778"/>
                </a:solidFill>
                <a:latin typeface="Calibri"/>
                <a:cs typeface="Calibri"/>
              </a:rPr>
              <a:t>Balancing</a:t>
            </a:r>
            <a:r>
              <a:rPr sz="2800" b="1" spc="25" dirty="0">
                <a:solidFill>
                  <a:srgbClr val="5F4778"/>
                </a:solidFill>
                <a:latin typeface="Calibri"/>
                <a:cs typeface="Calibri"/>
              </a:rPr>
              <a:t> </a:t>
            </a:r>
            <a:r>
              <a:rPr sz="2800" b="1" spc="-5" dirty="0">
                <a:solidFill>
                  <a:srgbClr val="5F4778"/>
                </a:solidFill>
                <a:latin typeface="Calibri"/>
                <a:cs typeface="Calibri"/>
              </a:rPr>
              <a:t>(CLB)</a:t>
            </a:r>
            <a:endParaRPr sz="2800">
              <a:latin typeface="Calibri"/>
              <a:cs typeface="Calibri"/>
            </a:endParaRPr>
          </a:p>
        </p:txBody>
      </p:sp>
      <p:sp>
        <p:nvSpPr>
          <p:cNvPr id="31" name="object 31"/>
          <p:cNvSpPr txBox="1"/>
          <p:nvPr/>
        </p:nvSpPr>
        <p:spPr>
          <a:xfrm>
            <a:off x="778255" y="1913382"/>
            <a:ext cx="2983865" cy="2255746"/>
          </a:xfrm>
          <a:prstGeom prst="rect">
            <a:avLst/>
          </a:prstGeom>
        </p:spPr>
        <p:txBody>
          <a:bodyPr vert="horz" wrap="square" lIns="0" tIns="12700" rIns="0" bIns="0" rtlCol="0">
            <a:spAutoFit/>
          </a:bodyPr>
          <a:lstStyle/>
          <a:p>
            <a:pPr marL="12700" marR="87630">
              <a:lnSpc>
                <a:spcPct val="150000"/>
              </a:lnSpc>
              <a:spcBef>
                <a:spcPts val="100"/>
              </a:spcBef>
            </a:pPr>
            <a:r>
              <a:rPr sz="1200" dirty="0">
                <a:latin typeface="Open Sans" panose="020B0606030504020204" pitchFamily="34" charset="0"/>
                <a:ea typeface="Open Sans" panose="020B0606030504020204" pitchFamily="34" charset="0"/>
                <a:cs typeface="Open Sans" panose="020B0606030504020204" pitchFamily="34" charset="0"/>
              </a:rPr>
              <a:t>By default, </a:t>
            </a:r>
            <a:r>
              <a:rPr sz="1200" spc="-5" dirty="0">
                <a:latin typeface="Open Sans" panose="020B0606030504020204" pitchFamily="34" charset="0"/>
                <a:ea typeface="Open Sans" panose="020B0606030504020204" pitchFamily="34" charset="0"/>
                <a:cs typeface="Open Sans" panose="020B0606030504020204" pitchFamily="34" charset="0"/>
              </a:rPr>
              <a:t>CLB </a:t>
            </a:r>
            <a:r>
              <a:rPr sz="1200" dirty="0">
                <a:latin typeface="Open Sans" panose="020B0606030504020204" pitchFamily="34" charset="0"/>
                <a:ea typeface="Open Sans" panose="020B0606030504020204" pitchFamily="34" charset="0"/>
                <a:cs typeface="Open Sans" panose="020B0606030504020204" pitchFamily="34" charset="0"/>
              </a:rPr>
              <a:t>nodes distribute the </a:t>
            </a:r>
            <a:r>
              <a:rPr sz="1200" spc="-37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traffic</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to</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instances</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their</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availability </a:t>
            </a:r>
            <a:r>
              <a:rPr sz="1200" spc="-38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zone</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only</a:t>
            </a:r>
          </a:p>
          <a:p>
            <a:pPr marL="12700" marR="5080">
              <a:lnSpc>
                <a:spcPct val="150000"/>
              </a:lnSpc>
              <a:spcBef>
                <a:spcPts val="1310"/>
              </a:spcBef>
            </a:pPr>
            <a:r>
              <a:rPr sz="1200" spc="-5" dirty="0">
                <a:latin typeface="Open Sans" panose="020B0606030504020204" pitchFamily="34" charset="0"/>
                <a:ea typeface="Open Sans" panose="020B0606030504020204" pitchFamily="34" charset="0"/>
                <a:cs typeface="Open Sans" panose="020B0606030504020204" pitchFamily="34" charset="0"/>
              </a:rPr>
              <a:t>We</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enable</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cross-zone</a:t>
            </a:r>
            <a:r>
              <a:rPr sz="1200" spc="-6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load</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balancing </a:t>
            </a:r>
            <a:r>
              <a:rPr sz="1200" spc="-37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to</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route</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evenly</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across</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EC2</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instances</a:t>
            </a:r>
          </a:p>
          <a:p>
            <a:pPr marL="12700">
              <a:lnSpc>
                <a:spcPct val="150000"/>
              </a:lnSpc>
              <a:spcBef>
                <a:spcPts val="1300"/>
              </a:spcBef>
            </a:pPr>
            <a:r>
              <a:rPr sz="1200" spc="-5" dirty="0">
                <a:latin typeface="Open Sans" panose="020B0606030504020204" pitchFamily="34" charset="0"/>
                <a:ea typeface="Open Sans" panose="020B0606030504020204" pitchFamily="34" charset="0"/>
                <a:cs typeface="Open Sans" panose="020B0606030504020204" pitchFamily="34" charset="0"/>
              </a:rPr>
              <a:t>CLB</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routes</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each</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request</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to</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p>
          <a:p>
            <a:pPr marL="12700">
              <a:lnSpc>
                <a:spcPct val="150000"/>
              </a:lnSpc>
            </a:pPr>
            <a:r>
              <a:rPr sz="1200" dirty="0">
                <a:latin typeface="Open Sans" panose="020B0606030504020204" pitchFamily="34" charset="0"/>
                <a:ea typeface="Open Sans" panose="020B0606030504020204" pitchFamily="34" charset="0"/>
                <a:cs typeface="Open Sans" panose="020B0606030504020204" pitchFamily="34" charset="0"/>
              </a:rPr>
              <a:t>instance</a:t>
            </a:r>
            <a:r>
              <a:rPr sz="1200" spc="-5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with</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smallest</a:t>
            </a:r>
            <a:r>
              <a:rPr sz="1200" spc="-5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load</a:t>
            </a:r>
          </a:p>
        </p:txBody>
      </p:sp>
      <p:sp>
        <p:nvSpPr>
          <p:cNvPr id="33" name="object 33"/>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4" name="Group 33">
            <a:extLst>
              <a:ext uri="{FF2B5EF4-FFF2-40B4-BE49-F238E27FC236}">
                <a16:creationId xmlns:a16="http://schemas.microsoft.com/office/drawing/2014/main" id="{293292ED-7BBA-1DBC-39C8-A3D9FD8E817B}"/>
              </a:ext>
            </a:extLst>
          </p:cNvPr>
          <p:cNvGrpSpPr/>
          <p:nvPr/>
        </p:nvGrpSpPr>
        <p:grpSpPr>
          <a:xfrm>
            <a:off x="24493" y="21490"/>
            <a:ext cx="9119507" cy="885825"/>
            <a:chOff x="24493" y="21490"/>
            <a:chExt cx="8960905" cy="885825"/>
          </a:xfrm>
        </p:grpSpPr>
        <p:pic>
          <p:nvPicPr>
            <p:cNvPr id="35" name="Picture 34">
              <a:extLst>
                <a:ext uri="{FF2B5EF4-FFF2-40B4-BE49-F238E27FC236}">
                  <a16:creationId xmlns:a16="http://schemas.microsoft.com/office/drawing/2014/main" id="{DCD4A6CA-5596-F41F-DDB4-87E387A1FE2B}"/>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36" name="Picture 35">
              <a:extLst>
                <a:ext uri="{FF2B5EF4-FFF2-40B4-BE49-F238E27FC236}">
                  <a16:creationId xmlns:a16="http://schemas.microsoft.com/office/drawing/2014/main" id="{BE1EFBF7-BABE-C7F8-1509-B542A3AE323E}"/>
                </a:ext>
              </a:extLst>
            </p:cNvPr>
            <p:cNvPicPr>
              <a:picLocks noChangeAspect="1"/>
            </p:cNvPicPr>
            <p:nvPr/>
          </p:nvPicPr>
          <p:blipFill>
            <a:blip r:embed="rId5"/>
            <a:stretch>
              <a:fillRect/>
            </a:stretch>
          </p:blipFill>
          <p:spPr>
            <a:xfrm>
              <a:off x="24493" y="79088"/>
              <a:ext cx="1607344" cy="657225"/>
            </a:xfrm>
            <a:prstGeom prst="rect">
              <a:avLst/>
            </a:prstGeom>
          </p:spPr>
        </p:pic>
        <p:pic>
          <p:nvPicPr>
            <p:cNvPr id="37" name="Picture 36">
              <a:extLst>
                <a:ext uri="{FF2B5EF4-FFF2-40B4-BE49-F238E27FC236}">
                  <a16:creationId xmlns:a16="http://schemas.microsoft.com/office/drawing/2014/main" id="{ED59A93F-5BE2-C8C6-D88C-CB885F10020F}"/>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38" name="Google Shape;259;gff3a7120db_0_4">
            <a:extLst>
              <a:ext uri="{FF2B5EF4-FFF2-40B4-BE49-F238E27FC236}">
                <a16:creationId xmlns:a16="http://schemas.microsoft.com/office/drawing/2014/main" id="{56DDD75E-D10B-FDEA-97BE-6A98D10F7995}"/>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Cross Zone Load Balancing</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cxnSp>
        <p:nvCxnSpPr>
          <p:cNvPr id="40" name="Straight Arrow Connector 39">
            <a:extLst>
              <a:ext uri="{FF2B5EF4-FFF2-40B4-BE49-F238E27FC236}">
                <a16:creationId xmlns:a16="http://schemas.microsoft.com/office/drawing/2014/main" id="{409E1377-61BE-BDBA-1B88-0A97E8A4D387}"/>
              </a:ext>
            </a:extLst>
          </p:cNvPr>
          <p:cNvCxnSpPr>
            <a:cxnSpLocks/>
            <a:stCxn id="6" idx="2"/>
          </p:cNvCxnSpPr>
          <p:nvPr/>
        </p:nvCxnSpPr>
        <p:spPr>
          <a:xfrm>
            <a:off x="5343905" y="2575559"/>
            <a:ext cx="2081784" cy="1176655"/>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CF03581-5D55-EA21-53EF-52808B9E9BCC}"/>
              </a:ext>
            </a:extLst>
          </p:cNvPr>
          <p:cNvCxnSpPr>
            <a:cxnSpLocks/>
          </p:cNvCxnSpPr>
          <p:nvPr/>
        </p:nvCxnSpPr>
        <p:spPr>
          <a:xfrm flipH="1">
            <a:off x="6005448" y="2575559"/>
            <a:ext cx="2080896" cy="1176655"/>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3FE4F246-938B-D373-A574-98071201C6D1}"/>
              </a:ext>
            </a:extLst>
          </p:cNvPr>
          <p:cNvCxnSpPr>
            <a:cxnSpLocks/>
          </p:cNvCxnSpPr>
          <p:nvPr/>
        </p:nvCxnSpPr>
        <p:spPr>
          <a:xfrm>
            <a:off x="5343905" y="2617977"/>
            <a:ext cx="0" cy="854456"/>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F7290C78-E354-D66D-93FA-F8E6D612CB98}"/>
              </a:ext>
            </a:extLst>
          </p:cNvPr>
          <p:cNvCxnSpPr>
            <a:cxnSpLocks/>
          </p:cNvCxnSpPr>
          <p:nvPr/>
        </p:nvCxnSpPr>
        <p:spPr>
          <a:xfrm>
            <a:off x="8086344" y="2617977"/>
            <a:ext cx="0" cy="854456"/>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52A5F696-62AB-5E8E-178C-08406119153D}"/>
              </a:ext>
            </a:extLst>
          </p:cNvPr>
          <p:cNvCxnSpPr>
            <a:cxnSpLocks/>
          </p:cNvCxnSpPr>
          <p:nvPr/>
        </p:nvCxnSpPr>
        <p:spPr>
          <a:xfrm flipH="1">
            <a:off x="5343905" y="1552574"/>
            <a:ext cx="740664" cy="511683"/>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B1004034-E232-B471-EDC2-1C548257F39E}"/>
              </a:ext>
            </a:extLst>
          </p:cNvPr>
          <p:cNvCxnSpPr>
            <a:cxnSpLocks/>
            <a:endCxn id="11" idx="0"/>
          </p:cNvCxnSpPr>
          <p:nvPr/>
        </p:nvCxnSpPr>
        <p:spPr>
          <a:xfrm>
            <a:off x="7425689" y="1552574"/>
            <a:ext cx="653035" cy="527685"/>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15a522febf2_1_694"/>
          <p:cNvSpPr txBox="1"/>
          <p:nvPr/>
        </p:nvSpPr>
        <p:spPr>
          <a:xfrm>
            <a:off x="-457200" y="1619994"/>
            <a:ext cx="8765100" cy="1246473"/>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endParaRPr sz="4000" dirty="0">
              <a:latin typeface="Open Sans"/>
              <a:ea typeface="Open Sans"/>
              <a:cs typeface="Open Sans"/>
              <a:sym typeface="Open Sans"/>
            </a:endParaRPr>
          </a:p>
          <a:p>
            <a:pPr>
              <a:lnSpc>
                <a:spcPct val="90000"/>
              </a:lnSpc>
              <a:buClr>
                <a:srgbClr val="000000"/>
              </a:buClr>
              <a:buSzPts val="5400"/>
            </a:pPr>
            <a:r>
              <a:rPr lang="en-US" sz="4000" dirty="0">
                <a:latin typeface="Open Sans"/>
                <a:ea typeface="Open Sans"/>
                <a:cs typeface="Open Sans"/>
                <a:sym typeface="Open Sans"/>
              </a:rPr>
              <a:t>                     Connection Draining </a:t>
            </a:r>
            <a:endParaRPr sz="4000" dirty="0">
              <a:latin typeface="Arial"/>
              <a:ea typeface="Arial"/>
              <a:cs typeface="Arial"/>
              <a:sym typeface="Arial"/>
            </a:endParaRPr>
          </a:p>
        </p:txBody>
      </p:sp>
      <p:grpSp>
        <p:nvGrpSpPr>
          <p:cNvPr id="2" name="Group 1">
            <a:extLst>
              <a:ext uri="{FF2B5EF4-FFF2-40B4-BE49-F238E27FC236}">
                <a16:creationId xmlns:a16="http://schemas.microsoft.com/office/drawing/2014/main" id="{B289E85D-330D-B98C-8686-53BBE5FA0B50}"/>
              </a:ext>
            </a:extLst>
          </p:cNvPr>
          <p:cNvGrpSpPr/>
          <p:nvPr/>
        </p:nvGrpSpPr>
        <p:grpSpPr>
          <a:xfrm>
            <a:off x="24493" y="21490"/>
            <a:ext cx="9119507" cy="1582582"/>
            <a:chOff x="24493" y="21490"/>
            <a:chExt cx="8960905" cy="1582582"/>
          </a:xfrm>
        </p:grpSpPr>
        <p:pic>
          <p:nvPicPr>
            <p:cNvPr id="3" name="Picture 2">
              <a:extLst>
                <a:ext uri="{FF2B5EF4-FFF2-40B4-BE49-F238E27FC236}">
                  <a16:creationId xmlns:a16="http://schemas.microsoft.com/office/drawing/2014/main" id="{9827EB3F-471E-C9EB-5BC8-0829B1FA67C7}"/>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1FF5B92E-CBD4-F9B4-2471-57BCA3916079}"/>
                </a:ext>
              </a:extLst>
            </p:cNvPr>
            <p:cNvPicPr>
              <a:picLocks noChangeAspect="1"/>
            </p:cNvPicPr>
            <p:nvPr/>
          </p:nvPicPr>
          <p:blipFill>
            <a:blip r:embed="rId4"/>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18F6E329-1928-0FC8-91A5-C6CAB5E228D2}"/>
                </a:ext>
              </a:extLst>
            </p:cNvPr>
            <p:cNvPicPr>
              <a:picLocks noChangeAspect="1"/>
            </p:cNvPicPr>
            <p:nvPr/>
          </p:nvPicPr>
          <p:blipFill>
            <a:blip r:embed="rId3"/>
            <a:stretch>
              <a:fillRect/>
            </a:stretch>
          </p:blipFill>
          <p:spPr>
            <a:xfrm>
              <a:off x="134906" y="718247"/>
              <a:ext cx="7353561" cy="885825"/>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5a522febf2_1_369"/>
          <p:cNvSpPr txBox="1"/>
          <p:nvPr/>
        </p:nvSpPr>
        <p:spPr>
          <a:xfrm>
            <a:off x="359313" y="170471"/>
            <a:ext cx="6492600"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a:solidFill>
                  <a:srgbClr val="604878"/>
                </a:solidFill>
                <a:latin typeface="Montserrat"/>
                <a:ea typeface="Montserrat"/>
                <a:cs typeface="Montserrat"/>
                <a:sym typeface="Montserrat"/>
              </a:rPr>
              <a:t> Connection Draining </a:t>
            </a:r>
            <a:endParaRPr sz="2400" b="1">
              <a:solidFill>
                <a:srgbClr val="604878"/>
              </a:solidFill>
              <a:latin typeface="Montserrat"/>
              <a:ea typeface="Montserrat"/>
              <a:cs typeface="Montserrat"/>
              <a:sym typeface="Montserrat"/>
            </a:endParaRPr>
          </a:p>
        </p:txBody>
      </p:sp>
      <p:sp>
        <p:nvSpPr>
          <p:cNvPr id="343" name="Google Shape;343;g15a522febf2_1_369"/>
          <p:cNvSpPr/>
          <p:nvPr/>
        </p:nvSpPr>
        <p:spPr>
          <a:xfrm rot="8100000">
            <a:off x="4544689" y="1107900"/>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44" name="Google Shape;344;g15a522febf2_1_369"/>
          <p:cNvSpPr/>
          <p:nvPr/>
        </p:nvSpPr>
        <p:spPr>
          <a:xfrm rot="8100000">
            <a:off x="4478908" y="2182978"/>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45" name="Google Shape;345;g15a522febf2_1_369"/>
          <p:cNvSpPr/>
          <p:nvPr/>
        </p:nvSpPr>
        <p:spPr>
          <a:xfrm rot="8100000">
            <a:off x="4564632" y="3094699"/>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46" name="Google Shape;346;g15a522febf2_1_369"/>
          <p:cNvSpPr/>
          <p:nvPr/>
        </p:nvSpPr>
        <p:spPr>
          <a:xfrm rot="8100000">
            <a:off x="4478907" y="4218053"/>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47" name="Google Shape;347;g15a522febf2_1_369"/>
          <p:cNvSpPr/>
          <p:nvPr/>
        </p:nvSpPr>
        <p:spPr>
          <a:xfrm>
            <a:off x="458201" y="1118784"/>
            <a:ext cx="4397625" cy="3278925"/>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buClr>
                <a:schemeClr val="lt1"/>
              </a:buClr>
              <a:buSzPts val="1800"/>
            </a:pPr>
            <a:endParaRPr sz="1350" b="1">
              <a:solidFill>
                <a:srgbClr val="0070C0"/>
              </a:solidFill>
              <a:latin typeface="Open Sans"/>
              <a:ea typeface="Open Sans"/>
              <a:cs typeface="Open Sans"/>
              <a:sym typeface="Open Sans"/>
            </a:endParaRPr>
          </a:p>
        </p:txBody>
      </p:sp>
      <p:sp>
        <p:nvSpPr>
          <p:cNvPr id="348" name="Google Shape;348;g15a522febf2_1_369"/>
          <p:cNvSpPr txBox="1"/>
          <p:nvPr/>
        </p:nvSpPr>
        <p:spPr>
          <a:xfrm>
            <a:off x="585356" y="1765594"/>
            <a:ext cx="4184775" cy="2198649"/>
          </a:xfrm>
          <a:prstGeom prst="rect">
            <a:avLst/>
          </a:prstGeom>
          <a:noFill/>
          <a:ln>
            <a:noFill/>
          </a:ln>
        </p:spPr>
        <p:txBody>
          <a:bodyPr spcFirstLastPara="1" wrap="square" lIns="68569" tIns="34275" rIns="68569" bIns="34275" anchor="t" anchorCtr="0">
            <a:spAutoFit/>
          </a:bodyPr>
          <a:lstStyle/>
          <a:p>
            <a:pPr>
              <a:lnSpc>
                <a:spcPct val="150000"/>
              </a:lnSpc>
              <a:buClr>
                <a:schemeClr val="dk1"/>
              </a:buClr>
              <a:buSzPts val="1100"/>
            </a:pPr>
            <a:endParaRPr sz="825">
              <a:solidFill>
                <a:schemeClr val="dk1"/>
              </a:solidFill>
              <a:latin typeface="Arial"/>
              <a:ea typeface="Arial"/>
              <a:cs typeface="Arial"/>
              <a:sym typeface="Arial"/>
            </a:endParaRPr>
          </a:p>
          <a:p>
            <a:pPr>
              <a:lnSpc>
                <a:spcPct val="150000"/>
              </a:lnSpc>
              <a:buClr>
                <a:schemeClr val="dk1"/>
              </a:buClr>
              <a:buSzPts val="1100"/>
            </a:pPr>
            <a:r>
              <a:rPr lang="en-US" sz="1200">
                <a:solidFill>
                  <a:schemeClr val="dk1"/>
                </a:solidFill>
                <a:latin typeface="Open Sans"/>
                <a:ea typeface="Open Sans"/>
                <a:cs typeface="Open Sans"/>
                <a:sym typeface="Open Sans"/>
              </a:rPr>
              <a:t>By enabling this feature, you will be able to better manage the resources behind the Elastic Load Balancer, such as replacing backend instances without disrupting the user experience. Taking an instance out of service and replacing it with a new EC2 instance with updated software, for example, while avoiding breaking open network connections.</a:t>
            </a:r>
            <a:endParaRPr sz="1050">
              <a:solidFill>
                <a:schemeClr val="dk1"/>
              </a:solidFill>
              <a:latin typeface="Open Sans"/>
              <a:ea typeface="Open Sans"/>
              <a:cs typeface="Open Sans"/>
              <a:sym typeface="Open Sans"/>
            </a:endParaRPr>
          </a:p>
        </p:txBody>
      </p:sp>
      <p:pic>
        <p:nvPicPr>
          <p:cNvPr id="349" name="Google Shape;349;g15a522febf2_1_369"/>
          <p:cNvPicPr preferRelativeResize="0"/>
          <p:nvPr/>
        </p:nvPicPr>
        <p:blipFill rotWithShape="1">
          <a:blip r:embed="rId3">
            <a:alphaModFix/>
          </a:blip>
          <a:srcRect/>
          <a:stretch/>
        </p:blipFill>
        <p:spPr>
          <a:xfrm>
            <a:off x="5593781" y="1590919"/>
            <a:ext cx="2456250" cy="2456250"/>
          </a:xfrm>
          <a:prstGeom prst="rect">
            <a:avLst/>
          </a:prstGeom>
          <a:noFill/>
          <a:ln>
            <a:noFill/>
          </a:ln>
        </p:spPr>
      </p:pic>
      <p:grpSp>
        <p:nvGrpSpPr>
          <p:cNvPr id="2" name="Group 1">
            <a:extLst>
              <a:ext uri="{FF2B5EF4-FFF2-40B4-BE49-F238E27FC236}">
                <a16:creationId xmlns:a16="http://schemas.microsoft.com/office/drawing/2014/main" id="{09BFE1C8-E9D0-A016-EF1E-67DCF6691177}"/>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0B2DF016-CEDC-CE57-3EB5-AD0ABE5E1B59}"/>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2CD8F25D-57C0-9D59-64EA-5698D6E83273}"/>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4E43AD50-7DCC-6E09-EA7B-02593F22E259}"/>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4D861644-A000-7AA4-410C-22D107C23BBA}"/>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Connection Draining</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15a522febf2_1_379"/>
          <p:cNvSpPr/>
          <p:nvPr/>
        </p:nvSpPr>
        <p:spPr>
          <a:xfrm>
            <a:off x="2954456" y="972300"/>
            <a:ext cx="6084900" cy="669600"/>
          </a:xfrm>
          <a:prstGeom prst="roundRect">
            <a:avLst>
              <a:gd name="adj" fmla="val 16667"/>
            </a:avLst>
          </a:prstGeom>
          <a:solidFill>
            <a:srgbClr val="FFFFFF"/>
          </a:solidFill>
          <a:ln w="12700" cap="flat" cmpd="sng">
            <a:solidFill>
              <a:srgbClr val="60487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                               </a:t>
            </a:r>
            <a:r>
              <a:rPr lang="en-US" sz="1725" b="1">
                <a:solidFill>
                  <a:schemeClr val="dk1"/>
                </a:solidFill>
                <a:latin typeface="Open Sans"/>
                <a:ea typeface="Open Sans"/>
                <a:cs typeface="Open Sans"/>
                <a:sym typeface="Open Sans"/>
              </a:rPr>
              <a:t> </a:t>
            </a:r>
            <a:endParaRPr sz="1725" b="1">
              <a:solidFill>
                <a:schemeClr val="dk1"/>
              </a:solidFill>
              <a:latin typeface="Open Sans"/>
              <a:ea typeface="Open Sans"/>
              <a:cs typeface="Open Sans"/>
              <a:sym typeface="Open Sans"/>
            </a:endParaRPr>
          </a:p>
          <a:p>
            <a:pPr algn="ctr">
              <a:lnSpc>
                <a:spcPct val="150000"/>
              </a:lnSpc>
              <a:buClr>
                <a:schemeClr val="dk1"/>
              </a:buClr>
              <a:buSzPts val="1100"/>
            </a:pPr>
            <a:endParaRPr sz="1650" b="1">
              <a:solidFill>
                <a:schemeClr val="dk1"/>
              </a:solidFill>
              <a:latin typeface="Open Sans"/>
              <a:ea typeface="Open Sans"/>
              <a:cs typeface="Open Sans"/>
              <a:sym typeface="Open Sans"/>
            </a:endParaRPr>
          </a:p>
          <a:p>
            <a:pPr>
              <a:lnSpc>
                <a:spcPct val="150000"/>
              </a:lnSpc>
              <a:buClr>
                <a:schemeClr val="dk1"/>
              </a:buClr>
              <a:buSzPts val="1100"/>
            </a:pPr>
            <a:r>
              <a:rPr lang="en-US" sz="1875" b="1">
                <a:solidFill>
                  <a:schemeClr val="dk1"/>
                </a:solidFill>
                <a:latin typeface="Open Sans"/>
                <a:ea typeface="Open Sans"/>
                <a:cs typeface="Open Sans"/>
                <a:sym typeface="Open Sans"/>
              </a:rPr>
              <a:t> </a:t>
            </a:r>
            <a:r>
              <a:rPr lang="en-US" sz="1425" b="1">
                <a:solidFill>
                  <a:schemeClr val="dk1"/>
                </a:solidFill>
                <a:latin typeface="Open Sans"/>
                <a:ea typeface="Open Sans"/>
                <a:cs typeface="Open Sans"/>
                <a:sym typeface="Open Sans"/>
              </a:rPr>
              <a:t>        Steps for Enabling Connection Draining using AWS console  </a:t>
            </a:r>
            <a:r>
              <a:rPr lang="en-US" sz="1875" b="1">
                <a:solidFill>
                  <a:schemeClr val="dk1"/>
                </a:solidFill>
                <a:latin typeface="Open Sans"/>
                <a:ea typeface="Open Sans"/>
                <a:cs typeface="Open Sans"/>
                <a:sym typeface="Open Sans"/>
              </a:rPr>
              <a:t>    </a:t>
            </a:r>
            <a:endParaRPr sz="1875" b="1">
              <a:solidFill>
                <a:schemeClr val="dk1"/>
              </a:solidFill>
              <a:latin typeface="Open Sans"/>
              <a:ea typeface="Open Sans"/>
              <a:cs typeface="Open Sans"/>
              <a:sym typeface="Open Sans"/>
            </a:endParaRPr>
          </a:p>
          <a:p>
            <a:pPr algn="ctr">
              <a:lnSpc>
                <a:spcPct val="150000"/>
              </a:lnSpc>
              <a:buClr>
                <a:schemeClr val="dk1"/>
              </a:buClr>
              <a:buSzPts val="1100"/>
            </a:pPr>
            <a:endParaRPr sz="1425" b="1">
              <a:solidFill>
                <a:schemeClr val="dk1"/>
              </a:solidFill>
              <a:latin typeface="Open Sans"/>
              <a:ea typeface="Open Sans"/>
              <a:cs typeface="Open Sans"/>
              <a:sym typeface="Open Sans"/>
            </a:endParaRPr>
          </a:p>
          <a:p>
            <a:pPr>
              <a:lnSpc>
                <a:spcPct val="115000"/>
              </a:lnSpc>
              <a:buClr>
                <a:schemeClr val="dk1"/>
              </a:buClr>
              <a:buSzPts val="1100"/>
            </a:pPr>
            <a:endParaRPr sz="825">
              <a:solidFill>
                <a:schemeClr val="dk1"/>
              </a:solidFill>
              <a:latin typeface="Arial"/>
              <a:ea typeface="Arial"/>
              <a:cs typeface="Arial"/>
              <a:sym typeface="Arial"/>
            </a:endParaRPr>
          </a:p>
          <a:p>
            <a:pPr>
              <a:lnSpc>
                <a:spcPct val="150000"/>
              </a:lnSpc>
              <a:buClr>
                <a:schemeClr val="dk1"/>
              </a:buClr>
              <a:buSzPts val="1100"/>
            </a:pPr>
            <a:r>
              <a:rPr lang="en-US" sz="1725">
                <a:solidFill>
                  <a:schemeClr val="dk1"/>
                </a:solidFill>
                <a:latin typeface="Open Sans"/>
                <a:ea typeface="Open Sans"/>
                <a:cs typeface="Open Sans"/>
                <a:sym typeface="Open Sans"/>
              </a:rPr>
              <a:t> </a:t>
            </a:r>
            <a:r>
              <a:rPr lang="en-US" sz="1200">
                <a:solidFill>
                  <a:schemeClr val="dk1"/>
                </a:solidFill>
                <a:latin typeface="Open Sans"/>
                <a:ea typeface="Open Sans"/>
                <a:cs typeface="Open Sans"/>
                <a:sym typeface="Open Sans"/>
              </a:rPr>
              <a:t>                                                         </a:t>
            </a:r>
            <a:r>
              <a:rPr lang="en-US" sz="1350" b="1">
                <a:solidFill>
                  <a:schemeClr val="dk1"/>
                </a:solidFill>
                <a:latin typeface="Open Sans"/>
                <a:ea typeface="Open Sans"/>
                <a:cs typeface="Open Sans"/>
                <a:sym typeface="Open Sans"/>
              </a:rPr>
              <a:t>  </a:t>
            </a:r>
            <a:endParaRPr sz="1350" b="1">
              <a:solidFill>
                <a:srgbClr val="000000"/>
              </a:solidFill>
              <a:latin typeface="Open Sans"/>
              <a:ea typeface="Open Sans"/>
              <a:cs typeface="Open Sans"/>
              <a:sym typeface="Open Sans"/>
            </a:endParaRPr>
          </a:p>
        </p:txBody>
      </p:sp>
      <p:sp>
        <p:nvSpPr>
          <p:cNvPr id="355" name="Google Shape;355;g15a522febf2_1_379"/>
          <p:cNvSpPr/>
          <p:nvPr/>
        </p:nvSpPr>
        <p:spPr>
          <a:xfrm>
            <a:off x="144338" y="901875"/>
            <a:ext cx="2647125" cy="3988575"/>
          </a:xfrm>
          <a:prstGeom prst="rect">
            <a:avLst/>
          </a:prstGeom>
          <a:solidFill>
            <a:srgbClr val="DDEAF6"/>
          </a:solidFill>
          <a:ln>
            <a:noFill/>
          </a:ln>
        </p:spPr>
        <p:txBody>
          <a:bodyPr spcFirstLastPara="1" wrap="square" lIns="68569" tIns="34275" rIns="68569" bIns="34275" anchor="ctr" anchorCtr="0">
            <a:noAutofit/>
          </a:bodyPr>
          <a:lstStyle/>
          <a:p>
            <a:pPr>
              <a:lnSpc>
                <a:spcPct val="115000"/>
              </a:lnSpc>
              <a:buClr>
                <a:schemeClr val="dk1"/>
              </a:buClr>
              <a:buSzPts val="1100"/>
            </a:pPr>
            <a:endParaRPr sz="1350">
              <a:solidFill>
                <a:schemeClr val="lt1"/>
              </a:solidFill>
              <a:latin typeface="Calibri"/>
              <a:ea typeface="Calibri"/>
              <a:cs typeface="Calibri"/>
              <a:sym typeface="Calibri"/>
            </a:endParaRPr>
          </a:p>
        </p:txBody>
      </p:sp>
      <p:sp>
        <p:nvSpPr>
          <p:cNvPr id="356" name="Google Shape;356;g15a522febf2_1_379"/>
          <p:cNvSpPr txBox="1"/>
          <p:nvPr/>
        </p:nvSpPr>
        <p:spPr>
          <a:xfrm>
            <a:off x="3228169" y="1928813"/>
            <a:ext cx="6084900" cy="3197584"/>
          </a:xfrm>
          <a:prstGeom prst="rect">
            <a:avLst/>
          </a:prstGeom>
          <a:noFill/>
          <a:ln>
            <a:noFill/>
          </a:ln>
        </p:spPr>
        <p:txBody>
          <a:bodyPr spcFirstLastPara="1" wrap="square" lIns="68569" tIns="68569" rIns="68569" bIns="68569" anchor="t" anchorCtr="0">
            <a:spAutoFit/>
          </a:bodyPr>
          <a:lstStyle/>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Access the AWS Management Console.</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Go to the EC2 dashboard.</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Click Load Balancers in the navigation panel under Load Balancing.</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Choose an Elastic Load Balancer.</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From the bottom panel, select the Instances tab.</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Verify whether the Connection Draining status is enabled:</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a:lnSpc>
                <a:spcPct val="115000"/>
              </a:lnSpc>
              <a:buClr>
                <a:srgbClr val="000000"/>
              </a:buClr>
              <a:buSzPts val="1500"/>
            </a:pPr>
            <a:endParaRPr sz="1125">
              <a:solidFill>
                <a:schemeClr val="dk1"/>
              </a:solidFill>
              <a:latin typeface="Open Sans"/>
              <a:ea typeface="Open Sans"/>
              <a:cs typeface="Open Sans"/>
              <a:sym typeface="Open Sans"/>
            </a:endParaRPr>
          </a:p>
          <a:p>
            <a:pPr>
              <a:lnSpc>
                <a:spcPct val="150000"/>
              </a:lnSpc>
              <a:buClr>
                <a:srgbClr val="000000"/>
              </a:buClr>
              <a:buSzPts val="1800"/>
            </a:pPr>
            <a:endParaRPr sz="1350">
              <a:solidFill>
                <a:schemeClr val="dk1"/>
              </a:solidFill>
              <a:latin typeface="Open Sans"/>
              <a:ea typeface="Open Sans"/>
              <a:cs typeface="Open Sans"/>
              <a:sym typeface="Open Sans"/>
            </a:endParaRPr>
          </a:p>
        </p:txBody>
      </p:sp>
      <p:sp>
        <p:nvSpPr>
          <p:cNvPr id="357" name="Google Shape;357;g15a522febf2_1_379"/>
          <p:cNvSpPr txBox="1"/>
          <p:nvPr/>
        </p:nvSpPr>
        <p:spPr>
          <a:xfrm>
            <a:off x="359313" y="170471"/>
            <a:ext cx="6492600"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a:solidFill>
                  <a:srgbClr val="604878"/>
                </a:solidFill>
                <a:latin typeface="Montserrat"/>
                <a:ea typeface="Montserrat"/>
                <a:cs typeface="Montserrat"/>
                <a:sym typeface="Montserrat"/>
              </a:rPr>
              <a:t> Connection Draining   </a:t>
            </a:r>
            <a:endParaRPr sz="1050">
              <a:solidFill>
                <a:srgbClr val="000000"/>
              </a:solidFill>
              <a:latin typeface="Arial"/>
              <a:ea typeface="Arial"/>
              <a:cs typeface="Arial"/>
              <a:sym typeface="Arial"/>
            </a:endParaRPr>
          </a:p>
        </p:txBody>
      </p:sp>
      <p:pic>
        <p:nvPicPr>
          <p:cNvPr id="358" name="Google Shape;358;g15a522febf2_1_379"/>
          <p:cNvPicPr preferRelativeResize="0"/>
          <p:nvPr/>
        </p:nvPicPr>
        <p:blipFill rotWithShape="1">
          <a:blip r:embed="rId3">
            <a:alphaModFix/>
          </a:blip>
          <a:srcRect/>
          <a:stretch/>
        </p:blipFill>
        <p:spPr>
          <a:xfrm>
            <a:off x="443344" y="1764844"/>
            <a:ext cx="2049113" cy="2049113"/>
          </a:xfrm>
          <a:prstGeom prst="rect">
            <a:avLst/>
          </a:prstGeom>
          <a:noFill/>
          <a:ln>
            <a:noFill/>
          </a:ln>
        </p:spPr>
      </p:pic>
      <p:grpSp>
        <p:nvGrpSpPr>
          <p:cNvPr id="2" name="Group 1">
            <a:extLst>
              <a:ext uri="{FF2B5EF4-FFF2-40B4-BE49-F238E27FC236}">
                <a16:creationId xmlns:a16="http://schemas.microsoft.com/office/drawing/2014/main" id="{F451C12E-FAA1-9805-3998-B23DDD6BC6F9}"/>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AFC49097-4A32-5295-D02C-51A90AD60298}"/>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4DB3A869-9FE9-B00B-A6DE-F239EE7FC3B2}"/>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4D901601-9485-0CF9-FB12-D77284685111}"/>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4ED703C5-54AC-A9B9-3657-0F7D49787D7E}"/>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Connection Draining</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4"/>
                                        </p:tgtEl>
                                        <p:attrNameLst>
                                          <p:attrName>style.visibility</p:attrName>
                                        </p:attrNameLst>
                                      </p:cBhvr>
                                      <p:to>
                                        <p:strVal val="visible"/>
                                      </p:to>
                                    </p:set>
                                    <p:animEffect transition="in" filter="fade">
                                      <p:cBhvr>
                                        <p:cTn id="7" dur="10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15ff1e7b651_0_11"/>
          <p:cNvSpPr/>
          <p:nvPr/>
        </p:nvSpPr>
        <p:spPr>
          <a:xfrm>
            <a:off x="2954456" y="972300"/>
            <a:ext cx="6084900" cy="669600"/>
          </a:xfrm>
          <a:prstGeom prst="roundRect">
            <a:avLst>
              <a:gd name="adj" fmla="val 16667"/>
            </a:avLst>
          </a:prstGeom>
          <a:solidFill>
            <a:srgbClr val="FFFFFF"/>
          </a:solidFill>
          <a:ln w="12700" cap="flat" cmpd="sng">
            <a:solidFill>
              <a:srgbClr val="60487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                               </a:t>
            </a:r>
            <a:r>
              <a:rPr lang="en-US" sz="1725" b="1">
                <a:solidFill>
                  <a:schemeClr val="dk1"/>
                </a:solidFill>
                <a:latin typeface="Open Sans"/>
                <a:ea typeface="Open Sans"/>
                <a:cs typeface="Open Sans"/>
                <a:sym typeface="Open Sans"/>
              </a:rPr>
              <a:t> </a:t>
            </a:r>
            <a:endParaRPr sz="1725" b="1">
              <a:solidFill>
                <a:schemeClr val="dk1"/>
              </a:solidFill>
              <a:latin typeface="Open Sans"/>
              <a:ea typeface="Open Sans"/>
              <a:cs typeface="Open Sans"/>
              <a:sym typeface="Open Sans"/>
            </a:endParaRPr>
          </a:p>
          <a:p>
            <a:pPr algn="ctr">
              <a:lnSpc>
                <a:spcPct val="150000"/>
              </a:lnSpc>
              <a:buClr>
                <a:schemeClr val="dk1"/>
              </a:buClr>
              <a:buSzPts val="1100"/>
            </a:pPr>
            <a:endParaRPr sz="1650" b="1">
              <a:solidFill>
                <a:schemeClr val="dk1"/>
              </a:solidFill>
              <a:latin typeface="Open Sans"/>
              <a:ea typeface="Open Sans"/>
              <a:cs typeface="Open Sans"/>
              <a:sym typeface="Open Sans"/>
            </a:endParaRPr>
          </a:p>
          <a:p>
            <a:pPr>
              <a:lnSpc>
                <a:spcPct val="150000"/>
              </a:lnSpc>
              <a:buClr>
                <a:schemeClr val="dk1"/>
              </a:buClr>
              <a:buSzPts val="1100"/>
            </a:pPr>
            <a:r>
              <a:rPr lang="en-US" sz="1875" b="1">
                <a:solidFill>
                  <a:schemeClr val="dk1"/>
                </a:solidFill>
                <a:latin typeface="Open Sans"/>
                <a:ea typeface="Open Sans"/>
                <a:cs typeface="Open Sans"/>
                <a:sym typeface="Open Sans"/>
              </a:rPr>
              <a:t> </a:t>
            </a:r>
            <a:r>
              <a:rPr lang="en-US" sz="1425" b="1">
                <a:solidFill>
                  <a:schemeClr val="dk1"/>
                </a:solidFill>
                <a:latin typeface="Open Sans"/>
                <a:ea typeface="Open Sans"/>
                <a:cs typeface="Open Sans"/>
                <a:sym typeface="Open Sans"/>
              </a:rPr>
              <a:t>        Advantages of Connection Draining using AWS console  </a:t>
            </a:r>
            <a:r>
              <a:rPr lang="en-US" sz="1875" b="1">
                <a:solidFill>
                  <a:schemeClr val="dk1"/>
                </a:solidFill>
                <a:latin typeface="Open Sans"/>
                <a:ea typeface="Open Sans"/>
                <a:cs typeface="Open Sans"/>
                <a:sym typeface="Open Sans"/>
              </a:rPr>
              <a:t>    </a:t>
            </a:r>
            <a:endParaRPr sz="1875" b="1">
              <a:solidFill>
                <a:schemeClr val="dk1"/>
              </a:solidFill>
              <a:latin typeface="Open Sans"/>
              <a:ea typeface="Open Sans"/>
              <a:cs typeface="Open Sans"/>
              <a:sym typeface="Open Sans"/>
            </a:endParaRPr>
          </a:p>
          <a:p>
            <a:pPr algn="ctr">
              <a:lnSpc>
                <a:spcPct val="150000"/>
              </a:lnSpc>
              <a:buClr>
                <a:schemeClr val="dk1"/>
              </a:buClr>
              <a:buSzPts val="1100"/>
            </a:pPr>
            <a:endParaRPr sz="1425" b="1">
              <a:solidFill>
                <a:schemeClr val="dk1"/>
              </a:solidFill>
              <a:latin typeface="Open Sans"/>
              <a:ea typeface="Open Sans"/>
              <a:cs typeface="Open Sans"/>
              <a:sym typeface="Open Sans"/>
            </a:endParaRPr>
          </a:p>
          <a:p>
            <a:pPr>
              <a:lnSpc>
                <a:spcPct val="115000"/>
              </a:lnSpc>
              <a:buClr>
                <a:schemeClr val="dk1"/>
              </a:buClr>
              <a:buSzPts val="1100"/>
            </a:pPr>
            <a:endParaRPr sz="825">
              <a:solidFill>
                <a:schemeClr val="dk1"/>
              </a:solidFill>
              <a:latin typeface="Arial"/>
              <a:ea typeface="Arial"/>
              <a:cs typeface="Arial"/>
              <a:sym typeface="Arial"/>
            </a:endParaRPr>
          </a:p>
          <a:p>
            <a:pPr>
              <a:lnSpc>
                <a:spcPct val="150000"/>
              </a:lnSpc>
              <a:buClr>
                <a:schemeClr val="dk1"/>
              </a:buClr>
              <a:buSzPts val="1100"/>
            </a:pPr>
            <a:r>
              <a:rPr lang="en-US" sz="1725">
                <a:solidFill>
                  <a:schemeClr val="dk1"/>
                </a:solidFill>
                <a:latin typeface="Open Sans"/>
                <a:ea typeface="Open Sans"/>
                <a:cs typeface="Open Sans"/>
                <a:sym typeface="Open Sans"/>
              </a:rPr>
              <a:t> </a:t>
            </a:r>
            <a:r>
              <a:rPr lang="en-US" sz="1200">
                <a:solidFill>
                  <a:schemeClr val="dk1"/>
                </a:solidFill>
                <a:latin typeface="Open Sans"/>
                <a:ea typeface="Open Sans"/>
                <a:cs typeface="Open Sans"/>
                <a:sym typeface="Open Sans"/>
              </a:rPr>
              <a:t>                                                         </a:t>
            </a:r>
            <a:r>
              <a:rPr lang="en-US" sz="1350" b="1">
                <a:solidFill>
                  <a:schemeClr val="dk1"/>
                </a:solidFill>
                <a:latin typeface="Open Sans"/>
                <a:ea typeface="Open Sans"/>
                <a:cs typeface="Open Sans"/>
                <a:sym typeface="Open Sans"/>
              </a:rPr>
              <a:t>  </a:t>
            </a:r>
            <a:endParaRPr sz="1350" b="1">
              <a:solidFill>
                <a:srgbClr val="000000"/>
              </a:solidFill>
              <a:latin typeface="Open Sans"/>
              <a:ea typeface="Open Sans"/>
              <a:cs typeface="Open Sans"/>
              <a:sym typeface="Open Sans"/>
            </a:endParaRPr>
          </a:p>
        </p:txBody>
      </p:sp>
      <p:sp>
        <p:nvSpPr>
          <p:cNvPr id="364" name="Google Shape;364;g15ff1e7b651_0_11"/>
          <p:cNvSpPr/>
          <p:nvPr/>
        </p:nvSpPr>
        <p:spPr>
          <a:xfrm>
            <a:off x="144338" y="901875"/>
            <a:ext cx="2647125" cy="3988575"/>
          </a:xfrm>
          <a:prstGeom prst="rect">
            <a:avLst/>
          </a:prstGeom>
          <a:solidFill>
            <a:srgbClr val="DDEAF6"/>
          </a:solidFill>
          <a:ln>
            <a:noFill/>
          </a:ln>
        </p:spPr>
        <p:txBody>
          <a:bodyPr spcFirstLastPara="1" wrap="square" lIns="68569" tIns="34275" rIns="68569" bIns="34275" anchor="ctr" anchorCtr="0">
            <a:noAutofit/>
          </a:bodyPr>
          <a:lstStyle/>
          <a:p>
            <a:pPr>
              <a:lnSpc>
                <a:spcPct val="115000"/>
              </a:lnSpc>
              <a:buClr>
                <a:schemeClr val="dk1"/>
              </a:buClr>
              <a:buSzPts val="1100"/>
            </a:pPr>
            <a:endParaRPr sz="1350">
              <a:solidFill>
                <a:schemeClr val="lt1"/>
              </a:solidFill>
              <a:latin typeface="Calibri"/>
              <a:ea typeface="Calibri"/>
              <a:cs typeface="Calibri"/>
              <a:sym typeface="Calibri"/>
            </a:endParaRPr>
          </a:p>
        </p:txBody>
      </p:sp>
      <p:sp>
        <p:nvSpPr>
          <p:cNvPr id="365" name="Google Shape;365;g15ff1e7b651_0_11"/>
          <p:cNvSpPr txBox="1"/>
          <p:nvPr/>
        </p:nvSpPr>
        <p:spPr>
          <a:xfrm>
            <a:off x="3228169" y="1928813"/>
            <a:ext cx="6084900" cy="3197584"/>
          </a:xfrm>
          <a:prstGeom prst="rect">
            <a:avLst/>
          </a:prstGeom>
          <a:noFill/>
          <a:ln>
            <a:noFill/>
          </a:ln>
        </p:spPr>
        <p:txBody>
          <a:bodyPr spcFirstLastPara="1" wrap="square" lIns="68569" tIns="68569" rIns="68569" bIns="68569" anchor="t" anchorCtr="0">
            <a:spAutoFit/>
          </a:bodyPr>
          <a:lstStyle/>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Access the AWS Management Console.</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Go to the EC2 dashboard.</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Click Load Balancers in the navigation panel under Load Balancing.</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Choose an Elastic Load Balancer.</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From the bottom panel, select the Instances tab.</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15000"/>
              </a:lnSpc>
              <a:buClr>
                <a:schemeClr val="dk1"/>
              </a:buClr>
              <a:buSzPts val="1600"/>
              <a:buFont typeface="Open Sans"/>
              <a:buChar char="●"/>
            </a:pPr>
            <a:r>
              <a:rPr lang="en-US" sz="1200">
                <a:solidFill>
                  <a:schemeClr val="dk1"/>
                </a:solidFill>
                <a:latin typeface="Open Sans"/>
                <a:ea typeface="Open Sans"/>
                <a:cs typeface="Open Sans"/>
                <a:sym typeface="Open Sans"/>
              </a:rPr>
              <a:t>Verify whether the Connection Draining status is enabled:</a:t>
            </a:r>
            <a:endParaRPr sz="1200">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a:lnSpc>
                <a:spcPct val="115000"/>
              </a:lnSpc>
              <a:buClr>
                <a:srgbClr val="000000"/>
              </a:buClr>
              <a:buSzPts val="1500"/>
            </a:pPr>
            <a:endParaRPr sz="1125">
              <a:solidFill>
                <a:schemeClr val="dk1"/>
              </a:solidFill>
              <a:latin typeface="Open Sans"/>
              <a:ea typeface="Open Sans"/>
              <a:cs typeface="Open Sans"/>
              <a:sym typeface="Open Sans"/>
            </a:endParaRPr>
          </a:p>
          <a:p>
            <a:pPr>
              <a:lnSpc>
                <a:spcPct val="150000"/>
              </a:lnSpc>
              <a:buClr>
                <a:srgbClr val="000000"/>
              </a:buClr>
              <a:buSzPts val="1800"/>
            </a:pPr>
            <a:endParaRPr sz="1350">
              <a:solidFill>
                <a:schemeClr val="dk1"/>
              </a:solidFill>
              <a:latin typeface="Open Sans"/>
              <a:ea typeface="Open Sans"/>
              <a:cs typeface="Open Sans"/>
              <a:sym typeface="Open Sans"/>
            </a:endParaRPr>
          </a:p>
        </p:txBody>
      </p:sp>
      <p:sp>
        <p:nvSpPr>
          <p:cNvPr id="366" name="Google Shape;366;g15ff1e7b651_0_11"/>
          <p:cNvSpPr txBox="1"/>
          <p:nvPr/>
        </p:nvSpPr>
        <p:spPr>
          <a:xfrm>
            <a:off x="359313" y="170471"/>
            <a:ext cx="6492600"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a:solidFill>
                  <a:srgbClr val="604878"/>
                </a:solidFill>
                <a:latin typeface="Montserrat"/>
                <a:ea typeface="Montserrat"/>
                <a:cs typeface="Montserrat"/>
                <a:sym typeface="Montserrat"/>
              </a:rPr>
              <a:t>Connection Draining   </a:t>
            </a:r>
            <a:endParaRPr sz="1050">
              <a:solidFill>
                <a:srgbClr val="000000"/>
              </a:solidFill>
              <a:latin typeface="Arial"/>
              <a:ea typeface="Arial"/>
              <a:cs typeface="Arial"/>
              <a:sym typeface="Arial"/>
            </a:endParaRPr>
          </a:p>
        </p:txBody>
      </p:sp>
      <p:pic>
        <p:nvPicPr>
          <p:cNvPr id="367" name="Google Shape;367;g15ff1e7b651_0_11"/>
          <p:cNvPicPr preferRelativeResize="0"/>
          <p:nvPr/>
        </p:nvPicPr>
        <p:blipFill rotWithShape="1">
          <a:blip r:embed="rId3">
            <a:alphaModFix/>
          </a:blip>
          <a:srcRect/>
          <a:stretch/>
        </p:blipFill>
        <p:spPr>
          <a:xfrm>
            <a:off x="443344" y="1764844"/>
            <a:ext cx="2049113" cy="2049113"/>
          </a:xfrm>
          <a:prstGeom prst="rect">
            <a:avLst/>
          </a:prstGeom>
          <a:noFill/>
          <a:ln>
            <a:noFill/>
          </a:ln>
        </p:spPr>
      </p:pic>
      <p:grpSp>
        <p:nvGrpSpPr>
          <p:cNvPr id="2" name="Group 1">
            <a:extLst>
              <a:ext uri="{FF2B5EF4-FFF2-40B4-BE49-F238E27FC236}">
                <a16:creationId xmlns:a16="http://schemas.microsoft.com/office/drawing/2014/main" id="{321E4F47-B8C1-5B49-4A77-1DC795B77C3F}"/>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FACCAEFE-62C9-F0D0-EF2C-EB1D2E4FB7C6}"/>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0AE2442E-30D2-8CA3-CB44-B870FD24CFBF}"/>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1F5E15FA-63C3-032D-5DE9-D7105BD04380}"/>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5B5F49F8-F3E6-308E-8B18-B3A9D7D5B548}"/>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Connection Draining</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3"/>
                                        </p:tgtEl>
                                        <p:attrNameLst>
                                          <p:attrName>style.visibility</p:attrName>
                                        </p:attrNameLst>
                                      </p:cBhvr>
                                      <p:to>
                                        <p:strVal val="visible"/>
                                      </p:to>
                                    </p:set>
                                    <p:animEffect transition="in" filter="fade">
                                      <p:cBhvr>
                                        <p:cTn id="7" dur="10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2" name="Group 1">
            <a:extLst>
              <a:ext uri="{FF2B5EF4-FFF2-40B4-BE49-F238E27FC236}">
                <a16:creationId xmlns:a16="http://schemas.microsoft.com/office/drawing/2014/main" id="{0FB15A7F-D780-2DBC-D192-209E4C0A280A}"/>
              </a:ext>
            </a:extLst>
          </p:cNvPr>
          <p:cNvGrpSpPr/>
          <p:nvPr/>
        </p:nvGrpSpPr>
        <p:grpSpPr>
          <a:xfrm>
            <a:off x="24493" y="21490"/>
            <a:ext cx="9119507" cy="1582582"/>
            <a:chOff x="24493" y="21490"/>
            <a:chExt cx="8960905" cy="1582582"/>
          </a:xfrm>
        </p:grpSpPr>
        <p:pic>
          <p:nvPicPr>
            <p:cNvPr id="3" name="Picture 2">
              <a:extLst>
                <a:ext uri="{FF2B5EF4-FFF2-40B4-BE49-F238E27FC236}">
                  <a16:creationId xmlns:a16="http://schemas.microsoft.com/office/drawing/2014/main" id="{8783AA6C-6B9E-BE2B-3FCE-0BEB1949D14F}"/>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B7C0CE69-336C-95A7-0350-3CAE5DB295D5}"/>
                </a:ext>
              </a:extLst>
            </p:cNvPr>
            <p:cNvPicPr>
              <a:picLocks noChangeAspect="1"/>
            </p:cNvPicPr>
            <p:nvPr/>
          </p:nvPicPr>
          <p:blipFill>
            <a:blip r:embed="rId4"/>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F6317345-C34A-2C05-FE4F-1A82D29D77DD}"/>
                </a:ext>
              </a:extLst>
            </p:cNvPr>
            <p:cNvPicPr>
              <a:picLocks noChangeAspect="1"/>
            </p:cNvPicPr>
            <p:nvPr/>
          </p:nvPicPr>
          <p:blipFill>
            <a:blip r:embed="rId3"/>
            <a:stretch>
              <a:fillRect/>
            </a:stretch>
          </p:blipFill>
          <p:spPr>
            <a:xfrm>
              <a:off x="134906" y="718247"/>
              <a:ext cx="7353561" cy="885825"/>
            </a:xfrm>
            <a:prstGeom prst="rect">
              <a:avLst/>
            </a:prstGeom>
          </p:spPr>
        </p:pic>
      </p:grpSp>
      <p:sp>
        <p:nvSpPr>
          <p:cNvPr id="6" name="Google Shape;259;gff3a7120db_0_4">
            <a:extLst>
              <a:ext uri="{FF2B5EF4-FFF2-40B4-BE49-F238E27FC236}">
                <a16:creationId xmlns:a16="http://schemas.microsoft.com/office/drawing/2014/main" id="{4E682071-D307-8A93-4021-83C96A3481D0}"/>
              </a:ext>
            </a:extLst>
          </p:cNvPr>
          <p:cNvSpPr txBox="1"/>
          <p:nvPr/>
        </p:nvSpPr>
        <p:spPr>
          <a:xfrm>
            <a:off x="189450" y="2225194"/>
            <a:ext cx="8765100" cy="6924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4000" spc="-5" dirty="0">
                <a:latin typeface="Open Sans" panose="020B0606030504020204" pitchFamily="34" charset="0"/>
                <a:ea typeface="Open Sans" panose="020B0606030504020204" pitchFamily="34" charset="0"/>
                <a:cs typeface="Open Sans" panose="020B0606030504020204" pitchFamily="34" charset="0"/>
              </a:rPr>
              <a:t>Sticky Sessions</a:t>
            </a:r>
            <a:endParaRPr sz="40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DCDC9D8A-121B-4D9A-9F8B-68A3A74EDC96}"/>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9BD09142-7C69-38F8-FBF6-590D24F2C755}"/>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11187193-CEAF-5C86-1925-5F15135E7659}"/>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B868A315-FA2D-356A-94AE-3DF57DA7D216}"/>
                </a:ext>
              </a:extLst>
            </p:cNvPr>
            <p:cNvPicPr>
              <a:picLocks noChangeAspect="1"/>
            </p:cNvPicPr>
            <p:nvPr/>
          </p:nvPicPr>
          <p:blipFill>
            <a:blip r:embed="rId2"/>
            <a:stretch>
              <a:fillRect/>
            </a:stretch>
          </p:blipFill>
          <p:spPr>
            <a:xfrm>
              <a:off x="134906" y="718247"/>
              <a:ext cx="7353561" cy="885825"/>
            </a:xfrm>
            <a:prstGeom prst="rect">
              <a:avLst/>
            </a:prstGeom>
          </p:spPr>
        </p:pic>
      </p:grpSp>
      <p:sp>
        <p:nvSpPr>
          <p:cNvPr id="9" name="Google Shape;259;gff3a7120db_0_4">
            <a:extLst>
              <a:ext uri="{FF2B5EF4-FFF2-40B4-BE49-F238E27FC236}">
                <a16:creationId xmlns:a16="http://schemas.microsoft.com/office/drawing/2014/main" id="{F350F0B2-4964-AE26-7137-E6D333FDAFFB}"/>
              </a:ext>
            </a:extLst>
          </p:cNvPr>
          <p:cNvSpPr txBox="1"/>
          <p:nvPr/>
        </p:nvSpPr>
        <p:spPr>
          <a:xfrm>
            <a:off x="189450" y="2225194"/>
            <a:ext cx="8765100" cy="6924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4000" spc="-5" dirty="0">
                <a:latin typeface="Open Sans" panose="020B0606030504020204" pitchFamily="34" charset="0"/>
                <a:ea typeface="Open Sans" panose="020B0606030504020204" pitchFamily="34" charset="0"/>
                <a:cs typeface="Open Sans" panose="020B0606030504020204" pitchFamily="34" charset="0"/>
              </a:rPr>
              <a:t>Introduction</a:t>
            </a:r>
            <a:r>
              <a:rPr lang="en-IN" sz="4000" spc="-10" dirty="0">
                <a:latin typeface="Open Sans" panose="020B0606030504020204" pitchFamily="34" charset="0"/>
                <a:ea typeface="Open Sans" panose="020B0606030504020204" pitchFamily="34" charset="0"/>
                <a:cs typeface="Open Sans" panose="020B0606030504020204" pitchFamily="34" charset="0"/>
              </a:rPr>
              <a:t> </a:t>
            </a:r>
            <a:r>
              <a:rPr lang="en-IN" sz="4000" spc="-5" dirty="0">
                <a:latin typeface="Open Sans" panose="020B0606030504020204" pitchFamily="34" charset="0"/>
                <a:ea typeface="Open Sans" panose="020B0606030504020204" pitchFamily="34" charset="0"/>
                <a:cs typeface="Open Sans" panose="020B0606030504020204" pitchFamily="34" charset="0"/>
              </a:rPr>
              <a:t>to</a:t>
            </a:r>
            <a:r>
              <a:rPr lang="en-IN" sz="4000" spc="-25" dirty="0">
                <a:latin typeface="Open Sans" panose="020B0606030504020204" pitchFamily="34" charset="0"/>
                <a:ea typeface="Open Sans" panose="020B0606030504020204" pitchFamily="34" charset="0"/>
                <a:cs typeface="Open Sans" panose="020B0606030504020204" pitchFamily="34" charset="0"/>
              </a:rPr>
              <a:t> </a:t>
            </a:r>
            <a:r>
              <a:rPr lang="en-IN" sz="4000" spc="-5" dirty="0">
                <a:latin typeface="Open Sans" panose="020B0606030504020204" pitchFamily="34" charset="0"/>
                <a:ea typeface="Open Sans" panose="020B0606030504020204" pitchFamily="34" charset="0"/>
                <a:cs typeface="Open Sans" panose="020B0606030504020204" pitchFamily="34" charset="0"/>
              </a:rPr>
              <a:t>ELB</a:t>
            </a:r>
            <a:endParaRPr sz="40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15a522febf2_1_387"/>
          <p:cNvSpPr txBox="1"/>
          <p:nvPr/>
        </p:nvSpPr>
        <p:spPr>
          <a:xfrm>
            <a:off x="359313" y="170471"/>
            <a:ext cx="6492600"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a:solidFill>
                  <a:srgbClr val="604878"/>
                </a:solidFill>
                <a:latin typeface="Montserrat"/>
                <a:ea typeface="Montserrat"/>
                <a:cs typeface="Montserrat"/>
                <a:sym typeface="Montserrat"/>
              </a:rPr>
              <a:t> Sticky Sessions </a:t>
            </a:r>
            <a:endParaRPr sz="2400" b="1">
              <a:solidFill>
                <a:srgbClr val="604878"/>
              </a:solidFill>
              <a:latin typeface="Montserrat"/>
              <a:ea typeface="Montserrat"/>
              <a:cs typeface="Montserrat"/>
              <a:sym typeface="Montserrat"/>
            </a:endParaRPr>
          </a:p>
        </p:txBody>
      </p:sp>
      <p:sp>
        <p:nvSpPr>
          <p:cNvPr id="379" name="Google Shape;379;g15a522febf2_1_387"/>
          <p:cNvSpPr/>
          <p:nvPr/>
        </p:nvSpPr>
        <p:spPr>
          <a:xfrm rot="8100000">
            <a:off x="4544689" y="1107900"/>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80" name="Google Shape;380;g15a522febf2_1_387"/>
          <p:cNvSpPr/>
          <p:nvPr/>
        </p:nvSpPr>
        <p:spPr>
          <a:xfrm rot="8100000">
            <a:off x="4478908" y="2182978"/>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81" name="Google Shape;381;g15a522febf2_1_387"/>
          <p:cNvSpPr/>
          <p:nvPr/>
        </p:nvSpPr>
        <p:spPr>
          <a:xfrm rot="8100000">
            <a:off x="4564632" y="3094699"/>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82" name="Google Shape;382;g15a522febf2_1_387"/>
          <p:cNvSpPr/>
          <p:nvPr/>
        </p:nvSpPr>
        <p:spPr>
          <a:xfrm rot="8100000">
            <a:off x="4478907" y="4218053"/>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83" name="Google Shape;383;g15a522febf2_1_387"/>
          <p:cNvSpPr/>
          <p:nvPr/>
        </p:nvSpPr>
        <p:spPr>
          <a:xfrm>
            <a:off x="458201" y="1118784"/>
            <a:ext cx="4397625" cy="3278925"/>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buClr>
                <a:schemeClr val="lt1"/>
              </a:buClr>
              <a:buSzPts val="1800"/>
            </a:pPr>
            <a:endParaRPr sz="1350" b="1">
              <a:solidFill>
                <a:srgbClr val="0070C0"/>
              </a:solidFill>
              <a:latin typeface="Open Sans"/>
              <a:ea typeface="Open Sans"/>
              <a:cs typeface="Open Sans"/>
              <a:sym typeface="Open Sans"/>
            </a:endParaRPr>
          </a:p>
        </p:txBody>
      </p:sp>
      <p:sp>
        <p:nvSpPr>
          <p:cNvPr id="384" name="Google Shape;384;g15a522febf2_1_387"/>
          <p:cNvSpPr txBox="1"/>
          <p:nvPr/>
        </p:nvSpPr>
        <p:spPr>
          <a:xfrm>
            <a:off x="585356" y="1765594"/>
            <a:ext cx="4184775" cy="2497577"/>
          </a:xfrm>
          <a:prstGeom prst="rect">
            <a:avLst/>
          </a:prstGeom>
          <a:noFill/>
          <a:ln>
            <a:noFill/>
          </a:ln>
        </p:spPr>
        <p:txBody>
          <a:bodyPr spcFirstLastPara="1" wrap="square" lIns="68569" tIns="34275" rIns="68569" bIns="34275" anchor="t" anchorCtr="0">
            <a:sp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Sticky session also known as session persistence, refers to the process by which a load balancer establishes an affinity between a client and a specific network server for the duration of a session (i.e., the time a specific IP spends on a website). Sticky sessions can help to improve user experience while also optimizing network resource usage.</a:t>
            </a:r>
            <a:endParaRPr sz="1200">
              <a:solidFill>
                <a:schemeClr val="dk1"/>
              </a:solidFill>
              <a:latin typeface="Open Sans"/>
              <a:ea typeface="Open Sans"/>
              <a:cs typeface="Open Sans"/>
              <a:sym typeface="Open Sans"/>
            </a:endParaRPr>
          </a:p>
          <a:p>
            <a:pPr>
              <a:lnSpc>
                <a:spcPct val="115000"/>
              </a:lnSpc>
              <a:buClr>
                <a:schemeClr val="dk1"/>
              </a:buClr>
              <a:buSzPts val="1100"/>
            </a:pPr>
            <a:endParaRPr sz="1200">
              <a:solidFill>
                <a:schemeClr val="dk1"/>
              </a:solidFill>
              <a:latin typeface="Open Sans"/>
              <a:ea typeface="Open Sans"/>
              <a:cs typeface="Open Sans"/>
              <a:sym typeface="Open Sans"/>
            </a:endParaRPr>
          </a:p>
          <a:p>
            <a:pPr>
              <a:lnSpc>
                <a:spcPct val="150000"/>
              </a:lnSpc>
              <a:buClr>
                <a:schemeClr val="dk1"/>
              </a:buClr>
              <a:buSzPts val="1100"/>
            </a:pPr>
            <a:endParaRPr sz="1200">
              <a:solidFill>
                <a:schemeClr val="dk1"/>
              </a:solidFill>
              <a:latin typeface="Open Sans"/>
              <a:ea typeface="Open Sans"/>
              <a:cs typeface="Open Sans"/>
              <a:sym typeface="Open Sans"/>
            </a:endParaRPr>
          </a:p>
        </p:txBody>
      </p:sp>
      <p:pic>
        <p:nvPicPr>
          <p:cNvPr id="385" name="Google Shape;385;g15a522febf2_1_387"/>
          <p:cNvPicPr preferRelativeResize="0"/>
          <p:nvPr/>
        </p:nvPicPr>
        <p:blipFill rotWithShape="1">
          <a:blip r:embed="rId3">
            <a:alphaModFix/>
          </a:blip>
          <a:srcRect/>
          <a:stretch/>
        </p:blipFill>
        <p:spPr>
          <a:xfrm>
            <a:off x="5236635" y="1333590"/>
            <a:ext cx="3635831" cy="2790035"/>
          </a:xfrm>
          <a:prstGeom prst="rect">
            <a:avLst/>
          </a:prstGeom>
          <a:noFill/>
          <a:ln>
            <a:noFill/>
          </a:ln>
        </p:spPr>
      </p:pic>
      <p:grpSp>
        <p:nvGrpSpPr>
          <p:cNvPr id="2" name="Group 1">
            <a:extLst>
              <a:ext uri="{FF2B5EF4-FFF2-40B4-BE49-F238E27FC236}">
                <a16:creationId xmlns:a16="http://schemas.microsoft.com/office/drawing/2014/main" id="{0C033992-D3FD-A6C8-88CB-6A7537412B87}"/>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C7CAC3A5-0040-61AD-4BBD-EC4FD9BEB2E2}"/>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1DB9BB08-9F9A-E7D3-1E44-CAC94FF03CA6}"/>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75FAA57A-9F16-041A-B0E4-43CF8C25D4A0}"/>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F82F46BE-1DB8-B3D8-2299-AE92F5275788}"/>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Sticky Sessions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5a522febf2_1_397"/>
          <p:cNvSpPr txBox="1"/>
          <p:nvPr/>
        </p:nvSpPr>
        <p:spPr>
          <a:xfrm>
            <a:off x="359313" y="170471"/>
            <a:ext cx="6492600"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a:solidFill>
                  <a:srgbClr val="604878"/>
                </a:solidFill>
                <a:latin typeface="Montserrat"/>
                <a:ea typeface="Montserrat"/>
                <a:cs typeface="Montserrat"/>
                <a:sym typeface="Montserrat"/>
              </a:rPr>
              <a:t> Sticky Sessions </a:t>
            </a:r>
            <a:endParaRPr sz="2400" b="1">
              <a:solidFill>
                <a:srgbClr val="604878"/>
              </a:solidFill>
              <a:latin typeface="Montserrat"/>
              <a:ea typeface="Montserrat"/>
              <a:cs typeface="Montserrat"/>
              <a:sym typeface="Montserrat"/>
            </a:endParaRPr>
          </a:p>
        </p:txBody>
      </p:sp>
      <p:sp>
        <p:nvSpPr>
          <p:cNvPr id="391" name="Google Shape;391;g15a522febf2_1_397"/>
          <p:cNvSpPr/>
          <p:nvPr/>
        </p:nvSpPr>
        <p:spPr>
          <a:xfrm rot="8100000">
            <a:off x="4544689" y="1107900"/>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92" name="Google Shape;392;g15a522febf2_1_397"/>
          <p:cNvSpPr/>
          <p:nvPr/>
        </p:nvSpPr>
        <p:spPr>
          <a:xfrm rot="8100000">
            <a:off x="4478908" y="2182978"/>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93" name="Google Shape;393;g15a522febf2_1_397"/>
          <p:cNvSpPr/>
          <p:nvPr/>
        </p:nvSpPr>
        <p:spPr>
          <a:xfrm rot="8100000">
            <a:off x="4564632" y="3094699"/>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94" name="Google Shape;394;g15a522febf2_1_397"/>
          <p:cNvSpPr/>
          <p:nvPr/>
        </p:nvSpPr>
        <p:spPr>
          <a:xfrm rot="8100000">
            <a:off x="4478907" y="4218053"/>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395" name="Google Shape;395;g15a522febf2_1_397"/>
          <p:cNvSpPr/>
          <p:nvPr/>
        </p:nvSpPr>
        <p:spPr>
          <a:xfrm>
            <a:off x="458201" y="1118784"/>
            <a:ext cx="4397625" cy="3278925"/>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buClr>
                <a:schemeClr val="lt1"/>
              </a:buClr>
              <a:buSzPts val="1800"/>
            </a:pPr>
            <a:endParaRPr sz="1350" b="1">
              <a:solidFill>
                <a:srgbClr val="0070C0"/>
              </a:solidFill>
              <a:latin typeface="Open Sans"/>
              <a:ea typeface="Open Sans"/>
              <a:cs typeface="Open Sans"/>
              <a:sym typeface="Open Sans"/>
            </a:endParaRPr>
          </a:p>
        </p:txBody>
      </p:sp>
      <p:sp>
        <p:nvSpPr>
          <p:cNvPr id="396" name="Google Shape;396;g15a522febf2_1_397"/>
          <p:cNvSpPr txBox="1"/>
          <p:nvPr/>
        </p:nvSpPr>
        <p:spPr>
          <a:xfrm>
            <a:off x="585356" y="1765594"/>
            <a:ext cx="4184775" cy="2220578"/>
          </a:xfrm>
          <a:prstGeom prst="rect">
            <a:avLst/>
          </a:prstGeom>
          <a:noFill/>
          <a:ln>
            <a:noFill/>
          </a:ln>
        </p:spPr>
        <p:txBody>
          <a:bodyPr spcFirstLastPara="1" wrap="square" lIns="68569" tIns="34275" rIns="68569" bIns="34275" anchor="t" anchorCtr="0">
            <a:sp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A load balancer assigns an identifying attribute to a user with sticky sessions, typically by issuing a cookie or tracking their IP details. Then, based on the tracking ID, a load balancer can begin routing all of this user's requests to a specific server for the duration of the session.</a:t>
            </a:r>
            <a:endParaRPr sz="1200">
              <a:solidFill>
                <a:schemeClr val="dk1"/>
              </a:solidFill>
              <a:latin typeface="Open Sans"/>
              <a:ea typeface="Open Sans"/>
              <a:cs typeface="Open Sans"/>
              <a:sym typeface="Open Sans"/>
            </a:endParaRPr>
          </a:p>
          <a:p>
            <a:pPr>
              <a:lnSpc>
                <a:spcPct val="150000"/>
              </a:lnSpc>
              <a:buClr>
                <a:schemeClr val="dk1"/>
              </a:buClr>
              <a:buSzPts val="1100"/>
            </a:pPr>
            <a:endParaRPr sz="1200">
              <a:solidFill>
                <a:schemeClr val="dk1"/>
              </a:solidFill>
              <a:latin typeface="Open Sans"/>
              <a:ea typeface="Open Sans"/>
              <a:cs typeface="Open Sans"/>
              <a:sym typeface="Open Sans"/>
            </a:endParaRPr>
          </a:p>
          <a:p>
            <a:pPr>
              <a:lnSpc>
                <a:spcPct val="115000"/>
              </a:lnSpc>
              <a:buClr>
                <a:schemeClr val="dk1"/>
              </a:buClr>
              <a:buSzPts val="1100"/>
            </a:pPr>
            <a:endParaRPr sz="1200">
              <a:solidFill>
                <a:schemeClr val="dk1"/>
              </a:solidFill>
              <a:latin typeface="Open Sans"/>
              <a:ea typeface="Open Sans"/>
              <a:cs typeface="Open Sans"/>
              <a:sym typeface="Open Sans"/>
            </a:endParaRPr>
          </a:p>
          <a:p>
            <a:pPr>
              <a:lnSpc>
                <a:spcPct val="150000"/>
              </a:lnSpc>
              <a:buClr>
                <a:schemeClr val="dk1"/>
              </a:buClr>
              <a:buSzPts val="1100"/>
            </a:pPr>
            <a:endParaRPr sz="1200">
              <a:solidFill>
                <a:schemeClr val="dk1"/>
              </a:solidFill>
              <a:latin typeface="Open Sans"/>
              <a:ea typeface="Open Sans"/>
              <a:cs typeface="Open Sans"/>
              <a:sym typeface="Open Sans"/>
            </a:endParaRPr>
          </a:p>
        </p:txBody>
      </p:sp>
      <p:pic>
        <p:nvPicPr>
          <p:cNvPr id="397" name="Google Shape;397;g15a522febf2_1_397"/>
          <p:cNvPicPr preferRelativeResize="0"/>
          <p:nvPr/>
        </p:nvPicPr>
        <p:blipFill rotWithShape="1">
          <a:blip r:embed="rId3">
            <a:alphaModFix/>
          </a:blip>
          <a:srcRect l="2013" t="1275" r="1180" b="20464"/>
          <a:stretch/>
        </p:blipFill>
        <p:spPr>
          <a:xfrm>
            <a:off x="5052076" y="1142176"/>
            <a:ext cx="3930113" cy="3176738"/>
          </a:xfrm>
          <a:prstGeom prst="rect">
            <a:avLst/>
          </a:prstGeom>
          <a:noFill/>
          <a:ln>
            <a:noFill/>
          </a:ln>
        </p:spPr>
      </p:pic>
      <p:grpSp>
        <p:nvGrpSpPr>
          <p:cNvPr id="2" name="Group 1">
            <a:extLst>
              <a:ext uri="{FF2B5EF4-FFF2-40B4-BE49-F238E27FC236}">
                <a16:creationId xmlns:a16="http://schemas.microsoft.com/office/drawing/2014/main" id="{CAC0188F-82D5-F5DA-2FCC-D18644E16D1D}"/>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B1F82BC5-72D0-DA05-F21E-62A7EF14F167}"/>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79DAE55D-A919-B139-46DF-687035B5CE2C}"/>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FDDBF955-09E0-F5A5-6A55-1E1C4E7508EF}"/>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C3946A9F-D1D2-E81E-82AC-3775E33C5775}"/>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Sticky Sessions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15a522febf2_1_407"/>
          <p:cNvSpPr/>
          <p:nvPr/>
        </p:nvSpPr>
        <p:spPr>
          <a:xfrm>
            <a:off x="2954456" y="972300"/>
            <a:ext cx="6084900" cy="669600"/>
          </a:xfrm>
          <a:prstGeom prst="roundRect">
            <a:avLst>
              <a:gd name="adj" fmla="val 16667"/>
            </a:avLst>
          </a:prstGeom>
          <a:solidFill>
            <a:srgbClr val="FFFFFF"/>
          </a:solidFill>
          <a:ln w="12700" cap="flat" cmpd="sng">
            <a:solidFill>
              <a:srgbClr val="60487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                               </a:t>
            </a:r>
            <a:r>
              <a:rPr lang="en-US" sz="1725" b="1">
                <a:solidFill>
                  <a:schemeClr val="dk1"/>
                </a:solidFill>
                <a:latin typeface="Open Sans"/>
                <a:ea typeface="Open Sans"/>
                <a:cs typeface="Open Sans"/>
                <a:sym typeface="Open Sans"/>
              </a:rPr>
              <a:t> </a:t>
            </a:r>
            <a:endParaRPr sz="1725" b="1">
              <a:solidFill>
                <a:schemeClr val="dk1"/>
              </a:solidFill>
              <a:latin typeface="Open Sans"/>
              <a:ea typeface="Open Sans"/>
              <a:cs typeface="Open Sans"/>
              <a:sym typeface="Open Sans"/>
            </a:endParaRPr>
          </a:p>
          <a:p>
            <a:pPr algn="ctr">
              <a:lnSpc>
                <a:spcPct val="150000"/>
              </a:lnSpc>
              <a:buClr>
                <a:schemeClr val="dk1"/>
              </a:buClr>
              <a:buSzPts val="1100"/>
            </a:pPr>
            <a:endParaRPr sz="1650" b="1">
              <a:solidFill>
                <a:schemeClr val="dk1"/>
              </a:solidFill>
              <a:latin typeface="Open Sans"/>
              <a:ea typeface="Open Sans"/>
              <a:cs typeface="Open Sans"/>
              <a:sym typeface="Open Sans"/>
            </a:endParaRPr>
          </a:p>
          <a:p>
            <a:pPr>
              <a:lnSpc>
                <a:spcPct val="150000"/>
              </a:lnSpc>
              <a:buClr>
                <a:schemeClr val="dk1"/>
              </a:buClr>
              <a:buSzPts val="1100"/>
            </a:pPr>
            <a:r>
              <a:rPr lang="en-US" sz="1875" b="1">
                <a:solidFill>
                  <a:schemeClr val="dk1"/>
                </a:solidFill>
                <a:latin typeface="Open Sans"/>
                <a:ea typeface="Open Sans"/>
                <a:cs typeface="Open Sans"/>
                <a:sym typeface="Open Sans"/>
              </a:rPr>
              <a:t> </a:t>
            </a:r>
            <a:r>
              <a:rPr lang="en-US" sz="1425" b="1">
                <a:solidFill>
                  <a:schemeClr val="dk1"/>
                </a:solidFill>
                <a:latin typeface="Open Sans"/>
                <a:ea typeface="Open Sans"/>
                <a:cs typeface="Open Sans"/>
                <a:sym typeface="Open Sans"/>
              </a:rPr>
              <a:t>                     Advantages for  using  sticky sessions  </a:t>
            </a:r>
            <a:r>
              <a:rPr lang="en-US" sz="1875" b="1">
                <a:solidFill>
                  <a:schemeClr val="dk1"/>
                </a:solidFill>
                <a:latin typeface="Open Sans"/>
                <a:ea typeface="Open Sans"/>
                <a:cs typeface="Open Sans"/>
                <a:sym typeface="Open Sans"/>
              </a:rPr>
              <a:t>    </a:t>
            </a:r>
            <a:endParaRPr sz="1875" b="1">
              <a:solidFill>
                <a:schemeClr val="dk1"/>
              </a:solidFill>
              <a:latin typeface="Open Sans"/>
              <a:ea typeface="Open Sans"/>
              <a:cs typeface="Open Sans"/>
              <a:sym typeface="Open Sans"/>
            </a:endParaRPr>
          </a:p>
          <a:p>
            <a:pPr algn="ctr">
              <a:lnSpc>
                <a:spcPct val="150000"/>
              </a:lnSpc>
              <a:buClr>
                <a:schemeClr val="dk1"/>
              </a:buClr>
              <a:buSzPts val="1100"/>
            </a:pPr>
            <a:endParaRPr sz="1425" b="1">
              <a:solidFill>
                <a:schemeClr val="dk1"/>
              </a:solidFill>
              <a:latin typeface="Open Sans"/>
              <a:ea typeface="Open Sans"/>
              <a:cs typeface="Open Sans"/>
              <a:sym typeface="Open Sans"/>
            </a:endParaRPr>
          </a:p>
          <a:p>
            <a:pPr>
              <a:lnSpc>
                <a:spcPct val="115000"/>
              </a:lnSpc>
              <a:buClr>
                <a:schemeClr val="dk1"/>
              </a:buClr>
              <a:buSzPts val="1100"/>
            </a:pPr>
            <a:endParaRPr sz="825">
              <a:solidFill>
                <a:schemeClr val="dk1"/>
              </a:solidFill>
              <a:latin typeface="Arial"/>
              <a:ea typeface="Arial"/>
              <a:cs typeface="Arial"/>
              <a:sym typeface="Arial"/>
            </a:endParaRPr>
          </a:p>
          <a:p>
            <a:pPr>
              <a:lnSpc>
                <a:spcPct val="150000"/>
              </a:lnSpc>
              <a:buClr>
                <a:schemeClr val="dk1"/>
              </a:buClr>
              <a:buSzPts val="1100"/>
            </a:pPr>
            <a:r>
              <a:rPr lang="en-US" sz="1725">
                <a:solidFill>
                  <a:schemeClr val="dk1"/>
                </a:solidFill>
                <a:latin typeface="Open Sans"/>
                <a:ea typeface="Open Sans"/>
                <a:cs typeface="Open Sans"/>
                <a:sym typeface="Open Sans"/>
              </a:rPr>
              <a:t> </a:t>
            </a:r>
            <a:r>
              <a:rPr lang="en-US" sz="1200">
                <a:solidFill>
                  <a:schemeClr val="dk1"/>
                </a:solidFill>
                <a:latin typeface="Open Sans"/>
                <a:ea typeface="Open Sans"/>
                <a:cs typeface="Open Sans"/>
                <a:sym typeface="Open Sans"/>
              </a:rPr>
              <a:t>                                                         </a:t>
            </a:r>
            <a:r>
              <a:rPr lang="en-US" sz="1350" b="1">
                <a:solidFill>
                  <a:schemeClr val="dk1"/>
                </a:solidFill>
                <a:latin typeface="Open Sans"/>
                <a:ea typeface="Open Sans"/>
                <a:cs typeface="Open Sans"/>
                <a:sym typeface="Open Sans"/>
              </a:rPr>
              <a:t>  </a:t>
            </a:r>
            <a:endParaRPr sz="1350" b="1">
              <a:solidFill>
                <a:srgbClr val="000000"/>
              </a:solidFill>
              <a:latin typeface="Open Sans"/>
              <a:ea typeface="Open Sans"/>
              <a:cs typeface="Open Sans"/>
              <a:sym typeface="Open Sans"/>
            </a:endParaRPr>
          </a:p>
        </p:txBody>
      </p:sp>
      <p:sp>
        <p:nvSpPr>
          <p:cNvPr id="403" name="Google Shape;403;g15a522febf2_1_407"/>
          <p:cNvSpPr/>
          <p:nvPr/>
        </p:nvSpPr>
        <p:spPr>
          <a:xfrm>
            <a:off x="144338" y="901875"/>
            <a:ext cx="2647125" cy="3988575"/>
          </a:xfrm>
          <a:prstGeom prst="rect">
            <a:avLst/>
          </a:prstGeom>
          <a:solidFill>
            <a:srgbClr val="DDEAF6"/>
          </a:solidFill>
          <a:ln>
            <a:noFill/>
          </a:ln>
        </p:spPr>
        <p:txBody>
          <a:bodyPr spcFirstLastPara="1" wrap="square" lIns="68569" tIns="34275" rIns="68569" bIns="34275" anchor="ctr" anchorCtr="0">
            <a:noAutofit/>
          </a:bodyPr>
          <a:lstStyle/>
          <a:p>
            <a:pPr>
              <a:lnSpc>
                <a:spcPct val="115000"/>
              </a:lnSpc>
              <a:buClr>
                <a:schemeClr val="dk1"/>
              </a:buClr>
              <a:buSzPts val="1100"/>
            </a:pPr>
            <a:endParaRPr sz="1350">
              <a:solidFill>
                <a:schemeClr val="lt1"/>
              </a:solidFill>
              <a:latin typeface="Calibri"/>
              <a:ea typeface="Calibri"/>
              <a:cs typeface="Calibri"/>
              <a:sym typeface="Calibri"/>
            </a:endParaRPr>
          </a:p>
        </p:txBody>
      </p:sp>
      <p:sp>
        <p:nvSpPr>
          <p:cNvPr id="404" name="Google Shape;404;g15a522febf2_1_407"/>
          <p:cNvSpPr txBox="1"/>
          <p:nvPr/>
        </p:nvSpPr>
        <p:spPr>
          <a:xfrm>
            <a:off x="3285319" y="2100262"/>
            <a:ext cx="5537475" cy="2669555"/>
          </a:xfrm>
          <a:prstGeom prst="rect">
            <a:avLst/>
          </a:prstGeom>
          <a:noFill/>
          <a:ln>
            <a:noFill/>
          </a:ln>
        </p:spPr>
        <p:txBody>
          <a:bodyPr spcFirstLastPara="1" wrap="square" lIns="68569" tIns="68569" rIns="68569" bIns="68569" anchor="t" anchorCtr="0">
            <a:spAutoFit/>
          </a:bodyPr>
          <a:lstStyle/>
          <a:p>
            <a:pPr marL="342900" indent="-247650">
              <a:lnSpc>
                <a:spcPct val="150000"/>
              </a:lnSpc>
              <a:buClr>
                <a:schemeClr val="dk1"/>
              </a:buClr>
              <a:buSzPts val="1600"/>
              <a:buFont typeface="Open Sans"/>
              <a:buChar char="●"/>
            </a:pPr>
            <a:r>
              <a:rPr lang="en-US" sz="1200">
                <a:solidFill>
                  <a:schemeClr val="dk1"/>
                </a:solidFill>
                <a:latin typeface="Open Sans"/>
                <a:ea typeface="Open Sans"/>
                <a:cs typeface="Open Sans"/>
                <a:sym typeface="Open Sans"/>
              </a:rPr>
              <a:t>Reduced data exchange - When using sticky sessions, servers in your network do not need to exchange session data, which is an expensive process when done on a large scale.</a:t>
            </a:r>
            <a:endParaRPr sz="1200">
              <a:solidFill>
                <a:schemeClr val="dk1"/>
              </a:solidFill>
              <a:latin typeface="Open Sans"/>
              <a:ea typeface="Open Sans"/>
              <a:cs typeface="Open Sans"/>
              <a:sym typeface="Open Sans"/>
            </a:endParaRPr>
          </a:p>
          <a:p>
            <a:pPr>
              <a:lnSpc>
                <a:spcPct val="150000"/>
              </a:lnSpc>
              <a:buClr>
                <a:srgbClr val="000000"/>
              </a:buClr>
              <a:buSzPts val="1600"/>
            </a:pPr>
            <a:endParaRPr sz="1200">
              <a:solidFill>
                <a:schemeClr val="dk1"/>
              </a:solidFill>
              <a:latin typeface="Open Sans"/>
              <a:ea typeface="Open Sans"/>
              <a:cs typeface="Open Sans"/>
              <a:sym typeface="Open Sans"/>
            </a:endParaRPr>
          </a:p>
          <a:p>
            <a:pPr marL="342900" indent="-247650">
              <a:lnSpc>
                <a:spcPct val="150000"/>
              </a:lnSpc>
              <a:buClr>
                <a:schemeClr val="dk1"/>
              </a:buClr>
              <a:buSzPts val="1600"/>
              <a:buFont typeface="Open Sans"/>
              <a:buChar char="●"/>
            </a:pPr>
            <a:r>
              <a:rPr lang="en-US" sz="1200">
                <a:solidFill>
                  <a:schemeClr val="dk1"/>
                </a:solidFill>
                <a:latin typeface="Open Sans"/>
                <a:ea typeface="Open Sans"/>
                <a:cs typeface="Open Sans"/>
                <a:sym typeface="Open Sans"/>
              </a:rPr>
              <a:t>RAM cache utilization - Sticky sessions enable more efficient use of your application's RAM cache, resulting in improved responsiveness.</a:t>
            </a:r>
            <a:endParaRPr sz="1200">
              <a:solidFill>
                <a:schemeClr val="dk1"/>
              </a:solidFill>
              <a:latin typeface="Open Sans"/>
              <a:ea typeface="Open Sans"/>
              <a:cs typeface="Open Sans"/>
              <a:sym typeface="Open Sans"/>
            </a:endParaRPr>
          </a:p>
          <a:p>
            <a:pPr marL="342900">
              <a:lnSpc>
                <a:spcPct val="115000"/>
              </a:lnSpc>
              <a:buClr>
                <a:srgbClr val="000000"/>
              </a:buClr>
              <a:buSzPts val="1100"/>
            </a:pPr>
            <a:endParaRPr sz="825">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a:lnSpc>
                <a:spcPct val="115000"/>
              </a:lnSpc>
              <a:buClr>
                <a:srgbClr val="000000"/>
              </a:buClr>
              <a:buSzPts val="1500"/>
            </a:pPr>
            <a:endParaRPr sz="1125">
              <a:solidFill>
                <a:schemeClr val="dk1"/>
              </a:solidFill>
              <a:latin typeface="Open Sans"/>
              <a:ea typeface="Open Sans"/>
              <a:cs typeface="Open Sans"/>
              <a:sym typeface="Open Sans"/>
            </a:endParaRPr>
          </a:p>
          <a:p>
            <a:pPr>
              <a:lnSpc>
                <a:spcPct val="150000"/>
              </a:lnSpc>
              <a:buClr>
                <a:srgbClr val="000000"/>
              </a:buClr>
              <a:buSzPts val="1800"/>
            </a:pPr>
            <a:endParaRPr sz="1350">
              <a:solidFill>
                <a:schemeClr val="dk1"/>
              </a:solidFill>
              <a:latin typeface="Open Sans"/>
              <a:ea typeface="Open Sans"/>
              <a:cs typeface="Open Sans"/>
              <a:sym typeface="Open Sans"/>
            </a:endParaRPr>
          </a:p>
        </p:txBody>
      </p:sp>
      <p:pic>
        <p:nvPicPr>
          <p:cNvPr id="405" name="Google Shape;405;g15a522febf2_1_407"/>
          <p:cNvPicPr preferRelativeResize="0"/>
          <p:nvPr/>
        </p:nvPicPr>
        <p:blipFill rotWithShape="1">
          <a:blip r:embed="rId3">
            <a:alphaModFix/>
          </a:blip>
          <a:srcRect/>
          <a:stretch/>
        </p:blipFill>
        <p:spPr>
          <a:xfrm>
            <a:off x="431888" y="1741950"/>
            <a:ext cx="2072025" cy="2072025"/>
          </a:xfrm>
          <a:prstGeom prst="rect">
            <a:avLst/>
          </a:prstGeom>
          <a:noFill/>
          <a:ln>
            <a:noFill/>
          </a:ln>
        </p:spPr>
      </p:pic>
      <p:sp>
        <p:nvSpPr>
          <p:cNvPr id="406" name="Google Shape;406;g15a522febf2_1_407"/>
          <p:cNvSpPr txBox="1"/>
          <p:nvPr/>
        </p:nvSpPr>
        <p:spPr>
          <a:xfrm>
            <a:off x="359313" y="170471"/>
            <a:ext cx="6492600"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a:solidFill>
                  <a:srgbClr val="604878"/>
                </a:solidFill>
                <a:latin typeface="Montserrat"/>
                <a:ea typeface="Montserrat"/>
                <a:cs typeface="Montserrat"/>
                <a:sym typeface="Montserrat"/>
              </a:rPr>
              <a:t> Sticky Sessions </a:t>
            </a:r>
            <a:endParaRPr sz="2400" b="1">
              <a:solidFill>
                <a:srgbClr val="604878"/>
              </a:solidFill>
              <a:latin typeface="Montserrat"/>
              <a:ea typeface="Montserrat"/>
              <a:cs typeface="Montserrat"/>
              <a:sym typeface="Montserrat"/>
            </a:endParaRPr>
          </a:p>
        </p:txBody>
      </p:sp>
      <p:grpSp>
        <p:nvGrpSpPr>
          <p:cNvPr id="2" name="Group 1">
            <a:extLst>
              <a:ext uri="{FF2B5EF4-FFF2-40B4-BE49-F238E27FC236}">
                <a16:creationId xmlns:a16="http://schemas.microsoft.com/office/drawing/2014/main" id="{04902C3A-E6F2-029C-5650-D4A84DB1381F}"/>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78E0341E-5255-545E-045E-64CEC1E81DCD}"/>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85AF43BD-C5A9-BF2C-A745-8FC7DDC6786F}"/>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72B9228B-1232-C53C-1C5D-A05B22342C37}"/>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2ACAFA95-21ED-84AD-79D8-3D75CB60DAE1}"/>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Sticky Sessions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10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16166b1a81c_0_1"/>
          <p:cNvSpPr/>
          <p:nvPr/>
        </p:nvSpPr>
        <p:spPr>
          <a:xfrm>
            <a:off x="2954456" y="972300"/>
            <a:ext cx="6084900" cy="669600"/>
          </a:xfrm>
          <a:prstGeom prst="roundRect">
            <a:avLst>
              <a:gd name="adj" fmla="val 16667"/>
            </a:avLst>
          </a:prstGeom>
          <a:solidFill>
            <a:srgbClr val="FFFFFF"/>
          </a:solidFill>
          <a:ln w="12700" cap="flat" cmpd="sng">
            <a:solidFill>
              <a:srgbClr val="60487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                               </a:t>
            </a:r>
            <a:r>
              <a:rPr lang="en-US" sz="1725" b="1">
                <a:solidFill>
                  <a:schemeClr val="dk1"/>
                </a:solidFill>
                <a:latin typeface="Open Sans"/>
                <a:ea typeface="Open Sans"/>
                <a:cs typeface="Open Sans"/>
                <a:sym typeface="Open Sans"/>
              </a:rPr>
              <a:t> </a:t>
            </a:r>
            <a:endParaRPr sz="1725" b="1">
              <a:solidFill>
                <a:schemeClr val="dk1"/>
              </a:solidFill>
              <a:latin typeface="Open Sans"/>
              <a:ea typeface="Open Sans"/>
              <a:cs typeface="Open Sans"/>
              <a:sym typeface="Open Sans"/>
            </a:endParaRPr>
          </a:p>
          <a:p>
            <a:pPr algn="ctr">
              <a:lnSpc>
                <a:spcPct val="150000"/>
              </a:lnSpc>
              <a:buClr>
                <a:schemeClr val="dk1"/>
              </a:buClr>
              <a:buSzPts val="1100"/>
            </a:pPr>
            <a:endParaRPr sz="1650" b="1">
              <a:solidFill>
                <a:schemeClr val="dk1"/>
              </a:solidFill>
              <a:latin typeface="Open Sans"/>
              <a:ea typeface="Open Sans"/>
              <a:cs typeface="Open Sans"/>
              <a:sym typeface="Open Sans"/>
            </a:endParaRPr>
          </a:p>
          <a:p>
            <a:pPr>
              <a:lnSpc>
                <a:spcPct val="150000"/>
              </a:lnSpc>
              <a:buClr>
                <a:schemeClr val="dk1"/>
              </a:buClr>
              <a:buSzPts val="1100"/>
            </a:pPr>
            <a:r>
              <a:rPr lang="en-US" sz="1875" b="1">
                <a:solidFill>
                  <a:schemeClr val="dk1"/>
                </a:solidFill>
                <a:latin typeface="Open Sans"/>
                <a:ea typeface="Open Sans"/>
                <a:cs typeface="Open Sans"/>
                <a:sym typeface="Open Sans"/>
              </a:rPr>
              <a:t> </a:t>
            </a:r>
            <a:r>
              <a:rPr lang="en-US" sz="1425" b="1">
                <a:solidFill>
                  <a:schemeClr val="dk1"/>
                </a:solidFill>
                <a:latin typeface="Open Sans"/>
                <a:ea typeface="Open Sans"/>
                <a:cs typeface="Open Sans"/>
                <a:sym typeface="Open Sans"/>
              </a:rPr>
              <a:t>                     Steps  for  using  sticky sessions  </a:t>
            </a:r>
            <a:r>
              <a:rPr lang="en-US" sz="1875" b="1">
                <a:solidFill>
                  <a:schemeClr val="dk1"/>
                </a:solidFill>
                <a:latin typeface="Open Sans"/>
                <a:ea typeface="Open Sans"/>
                <a:cs typeface="Open Sans"/>
                <a:sym typeface="Open Sans"/>
              </a:rPr>
              <a:t>    </a:t>
            </a:r>
            <a:endParaRPr sz="1875" b="1">
              <a:solidFill>
                <a:schemeClr val="dk1"/>
              </a:solidFill>
              <a:latin typeface="Open Sans"/>
              <a:ea typeface="Open Sans"/>
              <a:cs typeface="Open Sans"/>
              <a:sym typeface="Open Sans"/>
            </a:endParaRPr>
          </a:p>
          <a:p>
            <a:pPr algn="ctr">
              <a:lnSpc>
                <a:spcPct val="150000"/>
              </a:lnSpc>
              <a:buClr>
                <a:schemeClr val="dk1"/>
              </a:buClr>
              <a:buSzPts val="1100"/>
            </a:pPr>
            <a:endParaRPr sz="1425" b="1">
              <a:solidFill>
                <a:schemeClr val="dk1"/>
              </a:solidFill>
              <a:latin typeface="Open Sans"/>
              <a:ea typeface="Open Sans"/>
              <a:cs typeface="Open Sans"/>
              <a:sym typeface="Open Sans"/>
            </a:endParaRPr>
          </a:p>
          <a:p>
            <a:pPr>
              <a:lnSpc>
                <a:spcPct val="115000"/>
              </a:lnSpc>
              <a:buClr>
                <a:schemeClr val="dk1"/>
              </a:buClr>
              <a:buSzPts val="1100"/>
            </a:pPr>
            <a:endParaRPr sz="825">
              <a:solidFill>
                <a:schemeClr val="dk1"/>
              </a:solidFill>
              <a:latin typeface="Arial"/>
              <a:ea typeface="Arial"/>
              <a:cs typeface="Arial"/>
              <a:sym typeface="Arial"/>
            </a:endParaRPr>
          </a:p>
          <a:p>
            <a:pPr>
              <a:lnSpc>
                <a:spcPct val="150000"/>
              </a:lnSpc>
              <a:buClr>
                <a:schemeClr val="dk1"/>
              </a:buClr>
              <a:buSzPts val="1100"/>
            </a:pPr>
            <a:r>
              <a:rPr lang="en-US" sz="1725">
                <a:solidFill>
                  <a:schemeClr val="dk1"/>
                </a:solidFill>
                <a:latin typeface="Open Sans"/>
                <a:ea typeface="Open Sans"/>
                <a:cs typeface="Open Sans"/>
                <a:sym typeface="Open Sans"/>
              </a:rPr>
              <a:t> </a:t>
            </a:r>
            <a:r>
              <a:rPr lang="en-US" sz="1200">
                <a:solidFill>
                  <a:schemeClr val="dk1"/>
                </a:solidFill>
                <a:latin typeface="Open Sans"/>
                <a:ea typeface="Open Sans"/>
                <a:cs typeface="Open Sans"/>
                <a:sym typeface="Open Sans"/>
              </a:rPr>
              <a:t>                                                         </a:t>
            </a:r>
            <a:r>
              <a:rPr lang="en-US" sz="1350" b="1">
                <a:solidFill>
                  <a:schemeClr val="dk1"/>
                </a:solidFill>
                <a:latin typeface="Open Sans"/>
                <a:ea typeface="Open Sans"/>
                <a:cs typeface="Open Sans"/>
                <a:sym typeface="Open Sans"/>
              </a:rPr>
              <a:t>  </a:t>
            </a:r>
            <a:endParaRPr sz="1350" b="1">
              <a:solidFill>
                <a:srgbClr val="000000"/>
              </a:solidFill>
              <a:latin typeface="Open Sans"/>
              <a:ea typeface="Open Sans"/>
              <a:cs typeface="Open Sans"/>
              <a:sym typeface="Open Sans"/>
            </a:endParaRPr>
          </a:p>
        </p:txBody>
      </p:sp>
      <p:sp>
        <p:nvSpPr>
          <p:cNvPr id="412" name="Google Shape;412;g16166b1a81c_0_1"/>
          <p:cNvSpPr/>
          <p:nvPr/>
        </p:nvSpPr>
        <p:spPr>
          <a:xfrm>
            <a:off x="144338" y="901875"/>
            <a:ext cx="2647125" cy="3988575"/>
          </a:xfrm>
          <a:prstGeom prst="rect">
            <a:avLst/>
          </a:prstGeom>
          <a:solidFill>
            <a:srgbClr val="DDEAF6"/>
          </a:solidFill>
          <a:ln>
            <a:noFill/>
          </a:ln>
        </p:spPr>
        <p:txBody>
          <a:bodyPr spcFirstLastPara="1" wrap="square" lIns="68569" tIns="34275" rIns="68569" bIns="34275" anchor="ctr" anchorCtr="0">
            <a:noAutofit/>
          </a:bodyPr>
          <a:lstStyle/>
          <a:p>
            <a:pPr>
              <a:lnSpc>
                <a:spcPct val="115000"/>
              </a:lnSpc>
              <a:buClr>
                <a:schemeClr val="dk1"/>
              </a:buClr>
              <a:buSzPts val="1100"/>
            </a:pPr>
            <a:endParaRPr sz="1350">
              <a:solidFill>
                <a:schemeClr val="lt1"/>
              </a:solidFill>
              <a:latin typeface="Calibri"/>
              <a:ea typeface="Calibri"/>
              <a:cs typeface="Calibri"/>
              <a:sym typeface="Calibri"/>
            </a:endParaRPr>
          </a:p>
        </p:txBody>
      </p:sp>
      <p:sp>
        <p:nvSpPr>
          <p:cNvPr id="413" name="Google Shape;413;g16166b1a81c_0_1"/>
          <p:cNvSpPr txBox="1"/>
          <p:nvPr/>
        </p:nvSpPr>
        <p:spPr>
          <a:xfrm>
            <a:off x="3228169" y="1928813"/>
            <a:ext cx="5537475" cy="5762709"/>
          </a:xfrm>
          <a:prstGeom prst="rect">
            <a:avLst/>
          </a:prstGeom>
          <a:noFill/>
          <a:ln>
            <a:noFill/>
          </a:ln>
        </p:spPr>
        <p:txBody>
          <a:bodyPr spcFirstLastPara="1" wrap="square" lIns="68569" tIns="68569" rIns="68569" bIns="68569" anchor="t" anchorCtr="0">
            <a:spAutoFit/>
          </a:bodyPr>
          <a:lstStyle/>
          <a:p>
            <a:pPr>
              <a:lnSpc>
                <a:spcPct val="150000"/>
              </a:lnSpc>
            </a:pPr>
            <a:r>
              <a:rPr lang="en-US" sz="1350">
                <a:solidFill>
                  <a:srgbClr val="16191F"/>
                </a:solidFill>
                <a:highlight>
                  <a:srgbClr val="FFFFFF"/>
                </a:highlight>
                <a:latin typeface="Open Sans Medium"/>
                <a:ea typeface="Open Sans Medium"/>
                <a:cs typeface="Open Sans Medium"/>
                <a:sym typeface="Open Sans Medium"/>
              </a:rPr>
              <a:t>To enable duration-based sticky sessions for a load balancer using the console</a:t>
            </a:r>
            <a:endParaRPr sz="1350">
              <a:solidFill>
                <a:srgbClr val="16191F"/>
              </a:solidFill>
              <a:highlight>
                <a:srgbClr val="FFFFFF"/>
              </a:highlight>
              <a:latin typeface="Open Sans Medium"/>
              <a:ea typeface="Open Sans Medium"/>
              <a:cs typeface="Open Sans Medium"/>
              <a:sym typeface="Open Sans Medium"/>
            </a:endParaRPr>
          </a:p>
          <a:p>
            <a:pPr marL="342900" indent="-238125">
              <a:lnSpc>
                <a:spcPct val="150000"/>
              </a:lnSpc>
              <a:spcBef>
                <a:spcPts val="900"/>
              </a:spcBef>
              <a:buClr>
                <a:srgbClr val="16191F"/>
              </a:buClr>
              <a:buSzPts val="1400"/>
              <a:buFont typeface="Open Sans Medium"/>
              <a:buAutoNum type="arabicPeriod"/>
            </a:pPr>
            <a:r>
              <a:rPr lang="en-US" sz="1350">
                <a:solidFill>
                  <a:srgbClr val="16191F"/>
                </a:solidFill>
                <a:highlight>
                  <a:srgbClr val="FFFFFF"/>
                </a:highlight>
                <a:latin typeface="Open Sans Medium"/>
                <a:ea typeface="Open Sans Medium"/>
                <a:cs typeface="Open Sans Medium"/>
                <a:sym typeface="Open Sans Medium"/>
              </a:rPr>
              <a:t>Open the Amazon EC2 console at </a:t>
            </a:r>
            <a:r>
              <a:rPr lang="en-US" sz="1350">
                <a:solidFill>
                  <a:schemeClr val="hlink"/>
                </a:solidFill>
                <a:highlight>
                  <a:srgbClr val="FFFFFF"/>
                </a:highlight>
                <a:uFill>
                  <a:noFill/>
                </a:uFill>
                <a:latin typeface="Open Sans Medium"/>
                <a:ea typeface="Open Sans Medium"/>
                <a:cs typeface="Open Sans Medium"/>
                <a:sym typeface="Open Sans Medium"/>
                <a:hlinkClick r:id="rId3"/>
              </a:rPr>
              <a:t>https://console.aws.amazon.com/ec2/</a:t>
            </a:r>
            <a:r>
              <a:rPr lang="en-US" sz="1350">
                <a:solidFill>
                  <a:srgbClr val="16191F"/>
                </a:solidFill>
                <a:highlight>
                  <a:srgbClr val="FFFFFF"/>
                </a:highlight>
                <a:latin typeface="Open Sans Medium"/>
                <a:ea typeface="Open Sans Medium"/>
                <a:cs typeface="Open Sans Medium"/>
                <a:sym typeface="Open Sans Medium"/>
              </a:rPr>
              <a:t>.</a:t>
            </a:r>
            <a:endParaRPr sz="1350">
              <a:solidFill>
                <a:srgbClr val="16191F"/>
              </a:solidFill>
              <a:highlight>
                <a:srgbClr val="FFFFFF"/>
              </a:highlight>
              <a:latin typeface="Open Sans Medium"/>
              <a:ea typeface="Open Sans Medium"/>
              <a:cs typeface="Open Sans Medium"/>
              <a:sym typeface="Open Sans Medium"/>
            </a:endParaRPr>
          </a:p>
          <a:p>
            <a:pPr marL="342900" indent="-238125">
              <a:lnSpc>
                <a:spcPct val="150000"/>
              </a:lnSpc>
              <a:buClr>
                <a:srgbClr val="16191F"/>
              </a:buClr>
              <a:buSzPts val="1400"/>
              <a:buFont typeface="Open Sans Medium"/>
              <a:buAutoNum type="arabicPeriod"/>
            </a:pPr>
            <a:r>
              <a:rPr lang="en-US" sz="1350">
                <a:solidFill>
                  <a:srgbClr val="16191F"/>
                </a:solidFill>
                <a:highlight>
                  <a:srgbClr val="FFFFFF"/>
                </a:highlight>
                <a:latin typeface="Open Sans Medium"/>
                <a:ea typeface="Open Sans Medium"/>
                <a:cs typeface="Open Sans Medium"/>
                <a:sym typeface="Open Sans Medium"/>
              </a:rPr>
              <a:t>On the navigation pane, under Load Balancing, choose Load Balancers.</a:t>
            </a:r>
            <a:endParaRPr sz="1350">
              <a:solidFill>
                <a:srgbClr val="16191F"/>
              </a:solidFill>
              <a:highlight>
                <a:srgbClr val="FFFFFF"/>
              </a:highlight>
              <a:latin typeface="Open Sans Medium"/>
              <a:ea typeface="Open Sans Medium"/>
              <a:cs typeface="Open Sans Medium"/>
              <a:sym typeface="Open Sans Medium"/>
            </a:endParaRPr>
          </a:p>
          <a:p>
            <a:pPr marL="342900" indent="-238125">
              <a:lnSpc>
                <a:spcPct val="150000"/>
              </a:lnSpc>
              <a:buClr>
                <a:srgbClr val="16191F"/>
              </a:buClr>
              <a:buSzPts val="1400"/>
              <a:buFont typeface="Open Sans Medium"/>
              <a:buAutoNum type="arabicPeriod"/>
            </a:pPr>
            <a:r>
              <a:rPr lang="en-US" sz="1350">
                <a:solidFill>
                  <a:srgbClr val="16191F"/>
                </a:solidFill>
                <a:highlight>
                  <a:srgbClr val="FFFFFF"/>
                </a:highlight>
                <a:latin typeface="Open Sans Medium"/>
                <a:ea typeface="Open Sans Medium"/>
                <a:cs typeface="Open Sans Medium"/>
                <a:sym typeface="Open Sans Medium"/>
              </a:rPr>
              <a:t>Select your load balancer.</a:t>
            </a:r>
            <a:endParaRPr sz="1350">
              <a:solidFill>
                <a:srgbClr val="16191F"/>
              </a:solidFill>
              <a:highlight>
                <a:srgbClr val="FFFFFF"/>
              </a:highlight>
              <a:latin typeface="Open Sans Medium"/>
              <a:ea typeface="Open Sans Medium"/>
              <a:cs typeface="Open Sans Medium"/>
              <a:sym typeface="Open Sans Medium"/>
            </a:endParaRPr>
          </a:p>
          <a:p>
            <a:pPr marL="342900" indent="-238125">
              <a:lnSpc>
                <a:spcPct val="150000"/>
              </a:lnSpc>
              <a:buClr>
                <a:srgbClr val="16191F"/>
              </a:buClr>
              <a:buSzPts val="1400"/>
              <a:buFont typeface="Open Sans Medium"/>
              <a:buAutoNum type="arabicPeriod"/>
            </a:pPr>
            <a:r>
              <a:rPr lang="en-US" sz="1350">
                <a:solidFill>
                  <a:srgbClr val="16191F"/>
                </a:solidFill>
                <a:highlight>
                  <a:srgbClr val="FFFFFF"/>
                </a:highlight>
                <a:latin typeface="Open Sans Medium"/>
                <a:ea typeface="Open Sans Medium"/>
                <a:cs typeface="Open Sans Medium"/>
                <a:sym typeface="Open Sans Medium"/>
              </a:rPr>
              <a:t>On the Description tab, choose Edit stickiness.</a:t>
            </a:r>
            <a:endParaRPr sz="1350">
              <a:solidFill>
                <a:srgbClr val="16191F"/>
              </a:solidFill>
              <a:highlight>
                <a:srgbClr val="FFFFFF"/>
              </a:highlight>
              <a:latin typeface="Open Sans Medium"/>
              <a:ea typeface="Open Sans Medium"/>
              <a:cs typeface="Open Sans Medium"/>
              <a:sym typeface="Open Sans Medium"/>
            </a:endParaRPr>
          </a:p>
          <a:p>
            <a:pPr marL="342900" indent="-238125">
              <a:lnSpc>
                <a:spcPct val="150000"/>
              </a:lnSpc>
              <a:buClr>
                <a:srgbClr val="16191F"/>
              </a:buClr>
              <a:buSzPts val="1400"/>
              <a:buFont typeface="Open Sans Medium"/>
              <a:buAutoNum type="arabicPeriod"/>
            </a:pPr>
            <a:r>
              <a:rPr lang="en-US" sz="1350">
                <a:solidFill>
                  <a:srgbClr val="16191F"/>
                </a:solidFill>
                <a:highlight>
                  <a:srgbClr val="FFFFFF"/>
                </a:highlight>
                <a:latin typeface="Open Sans Medium"/>
                <a:ea typeface="Open Sans Medium"/>
                <a:cs typeface="Open Sans Medium"/>
                <a:sym typeface="Open Sans Medium"/>
              </a:rPr>
              <a:t>On the Edit stickiness page, select Enable load balancer generated cookie stickiness.</a:t>
            </a:r>
            <a:endParaRPr sz="1350">
              <a:solidFill>
                <a:srgbClr val="16191F"/>
              </a:solidFill>
              <a:highlight>
                <a:srgbClr val="FFFFFF"/>
              </a:highlight>
              <a:latin typeface="Open Sans Medium"/>
              <a:ea typeface="Open Sans Medium"/>
              <a:cs typeface="Open Sans Medium"/>
              <a:sym typeface="Open Sans Medium"/>
            </a:endParaRPr>
          </a:p>
          <a:p>
            <a:pPr marL="342900" indent="-238125">
              <a:lnSpc>
                <a:spcPct val="150000"/>
              </a:lnSpc>
              <a:buClr>
                <a:srgbClr val="16191F"/>
              </a:buClr>
              <a:buSzPts val="1400"/>
              <a:buFont typeface="Open Sans Medium"/>
              <a:buAutoNum type="arabicPeriod"/>
            </a:pPr>
            <a:r>
              <a:rPr lang="en-US" sz="1350">
                <a:solidFill>
                  <a:srgbClr val="16191F"/>
                </a:solidFill>
                <a:highlight>
                  <a:srgbClr val="FFFFFF"/>
                </a:highlight>
                <a:latin typeface="Open Sans Medium"/>
                <a:ea typeface="Open Sans Medium"/>
                <a:cs typeface="Open Sans Medium"/>
                <a:sym typeface="Open Sans Medium"/>
              </a:rPr>
              <a:t>(Optional) For Expiration Period, type the cookie expiration period, in seconds. If you do not specify an expiration period, the sticky session lasts for the duration of the browser session.</a:t>
            </a:r>
            <a:endParaRPr sz="1350">
              <a:solidFill>
                <a:srgbClr val="16191F"/>
              </a:solidFill>
              <a:highlight>
                <a:srgbClr val="FFFFFF"/>
              </a:highlight>
              <a:latin typeface="Open Sans Medium"/>
              <a:ea typeface="Open Sans Medium"/>
              <a:cs typeface="Open Sans Medium"/>
              <a:sym typeface="Open Sans Medium"/>
            </a:endParaRPr>
          </a:p>
          <a:p>
            <a:pPr marL="342900" indent="-238125">
              <a:lnSpc>
                <a:spcPct val="150000"/>
              </a:lnSpc>
              <a:buClr>
                <a:srgbClr val="16191F"/>
              </a:buClr>
              <a:buSzPts val="1400"/>
              <a:buFont typeface="Open Sans Medium"/>
              <a:buAutoNum type="arabicPeriod"/>
            </a:pPr>
            <a:r>
              <a:rPr lang="en-US" sz="1350">
                <a:solidFill>
                  <a:srgbClr val="16191F"/>
                </a:solidFill>
                <a:highlight>
                  <a:srgbClr val="FFFFFF"/>
                </a:highlight>
                <a:latin typeface="Open Sans Medium"/>
                <a:ea typeface="Open Sans Medium"/>
                <a:cs typeface="Open Sans Medium"/>
                <a:sym typeface="Open Sans Medium"/>
              </a:rPr>
              <a:t>Choose Save.</a:t>
            </a:r>
            <a:endParaRPr sz="1350">
              <a:solidFill>
                <a:srgbClr val="16191F"/>
              </a:solidFill>
              <a:highlight>
                <a:srgbClr val="FFFFFF"/>
              </a:highlight>
              <a:latin typeface="Open Sans Medium"/>
              <a:ea typeface="Open Sans Medium"/>
              <a:cs typeface="Open Sans Medium"/>
              <a:sym typeface="Open Sans Medium"/>
            </a:endParaRPr>
          </a:p>
          <a:p>
            <a:pPr marL="342900">
              <a:lnSpc>
                <a:spcPct val="150000"/>
              </a:lnSpc>
            </a:pPr>
            <a:endParaRPr sz="1200">
              <a:solidFill>
                <a:schemeClr val="dk1"/>
              </a:solidFill>
              <a:latin typeface="Open Sans"/>
              <a:ea typeface="Open Sans"/>
              <a:cs typeface="Open Sans"/>
              <a:sym typeface="Open Sans"/>
            </a:endParaRPr>
          </a:p>
          <a:p>
            <a:pPr marL="342900">
              <a:lnSpc>
                <a:spcPct val="115000"/>
              </a:lnSpc>
              <a:buClr>
                <a:srgbClr val="000000"/>
              </a:buClr>
              <a:buSzPts val="1100"/>
            </a:pPr>
            <a:endParaRPr sz="825">
              <a:solidFill>
                <a:schemeClr val="dk1"/>
              </a:solidFill>
              <a:latin typeface="Open Sans"/>
              <a:ea typeface="Open Sans"/>
              <a:cs typeface="Open Sans"/>
              <a:sym typeface="Open Sans"/>
            </a:endParaRPr>
          </a:p>
          <a:p>
            <a:pPr marL="342900">
              <a:lnSpc>
                <a:spcPct val="115000"/>
              </a:lnSpc>
              <a:buClr>
                <a:srgbClr val="000000"/>
              </a:buClr>
              <a:buSzPts val="1600"/>
            </a:pPr>
            <a:endParaRPr sz="1200">
              <a:solidFill>
                <a:schemeClr val="dk1"/>
              </a:solidFill>
              <a:latin typeface="Open Sans"/>
              <a:ea typeface="Open Sans"/>
              <a:cs typeface="Open Sans"/>
              <a:sym typeface="Open Sans"/>
            </a:endParaRPr>
          </a:p>
          <a:p>
            <a:pPr marL="342900">
              <a:lnSpc>
                <a:spcPct val="115000"/>
              </a:lnSpc>
              <a:buClr>
                <a:srgbClr val="000000"/>
              </a:buClr>
              <a:buSzPts val="1500"/>
            </a:pPr>
            <a:endParaRPr sz="1125">
              <a:solidFill>
                <a:schemeClr val="dk1"/>
              </a:solidFill>
              <a:latin typeface="Open Sans"/>
              <a:ea typeface="Open Sans"/>
              <a:cs typeface="Open Sans"/>
              <a:sym typeface="Open Sans"/>
            </a:endParaRPr>
          </a:p>
          <a:p>
            <a:pPr>
              <a:lnSpc>
                <a:spcPct val="150000"/>
              </a:lnSpc>
              <a:buClr>
                <a:srgbClr val="000000"/>
              </a:buClr>
              <a:buSzPts val="1800"/>
            </a:pPr>
            <a:endParaRPr sz="1350">
              <a:solidFill>
                <a:schemeClr val="dk1"/>
              </a:solidFill>
              <a:latin typeface="Open Sans"/>
              <a:ea typeface="Open Sans"/>
              <a:cs typeface="Open Sans"/>
              <a:sym typeface="Open Sans"/>
            </a:endParaRPr>
          </a:p>
        </p:txBody>
      </p:sp>
      <p:sp>
        <p:nvSpPr>
          <p:cNvPr id="414" name="Google Shape;414;g16166b1a81c_0_1"/>
          <p:cNvSpPr txBox="1"/>
          <p:nvPr/>
        </p:nvSpPr>
        <p:spPr>
          <a:xfrm>
            <a:off x="359313" y="170471"/>
            <a:ext cx="6492600"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a:solidFill>
                  <a:srgbClr val="604878"/>
                </a:solidFill>
                <a:latin typeface="Montserrat"/>
                <a:ea typeface="Montserrat"/>
                <a:cs typeface="Montserrat"/>
                <a:sym typeface="Montserrat"/>
              </a:rPr>
              <a:t> Sticky Sessions </a:t>
            </a:r>
            <a:endParaRPr sz="2400" b="1">
              <a:solidFill>
                <a:srgbClr val="604878"/>
              </a:solidFill>
              <a:latin typeface="Montserrat"/>
              <a:ea typeface="Montserrat"/>
              <a:cs typeface="Montserrat"/>
              <a:sym typeface="Montserrat"/>
            </a:endParaRPr>
          </a:p>
        </p:txBody>
      </p:sp>
      <p:pic>
        <p:nvPicPr>
          <p:cNvPr id="415" name="Google Shape;415;g16166b1a81c_0_1"/>
          <p:cNvPicPr preferRelativeResize="0"/>
          <p:nvPr/>
        </p:nvPicPr>
        <p:blipFill>
          <a:blip r:embed="rId4">
            <a:alphaModFix/>
          </a:blip>
          <a:stretch>
            <a:fillRect/>
          </a:stretch>
        </p:blipFill>
        <p:spPr>
          <a:xfrm>
            <a:off x="661856" y="1811288"/>
            <a:ext cx="1520925" cy="1520925"/>
          </a:xfrm>
          <a:prstGeom prst="rect">
            <a:avLst/>
          </a:prstGeom>
          <a:noFill/>
          <a:ln>
            <a:noFill/>
          </a:ln>
        </p:spPr>
      </p:pic>
      <p:grpSp>
        <p:nvGrpSpPr>
          <p:cNvPr id="2" name="Group 1">
            <a:extLst>
              <a:ext uri="{FF2B5EF4-FFF2-40B4-BE49-F238E27FC236}">
                <a16:creationId xmlns:a16="http://schemas.microsoft.com/office/drawing/2014/main" id="{BC1C4D3A-A956-BCB2-AA6C-2B478E96C158}"/>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CEC618A2-2FC1-621C-7AC1-78BBFF544D24}"/>
                </a:ext>
              </a:extLst>
            </p:cNvPr>
            <p:cNvPicPr>
              <a:picLocks noChangeAspect="1"/>
            </p:cNvPicPr>
            <p:nvPr/>
          </p:nvPicPr>
          <p:blipFill>
            <a:blip r:embed="rId5"/>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734F720D-F85F-633F-4497-3FD1F24874D8}"/>
                </a:ext>
              </a:extLst>
            </p:cNvPr>
            <p:cNvPicPr>
              <a:picLocks noChangeAspect="1"/>
            </p:cNvPicPr>
            <p:nvPr/>
          </p:nvPicPr>
          <p:blipFill>
            <a:blip r:embed="rId6"/>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D7AC1626-C362-7903-DA1D-6F926B403EBD}"/>
                </a:ext>
              </a:extLst>
            </p:cNvPr>
            <p:cNvPicPr>
              <a:picLocks noChangeAspect="1"/>
            </p:cNvPicPr>
            <p:nvPr/>
          </p:nvPicPr>
          <p:blipFill>
            <a:blip r:embed="rId5"/>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67A50EE2-5C04-8AEE-12F4-A23B9F106D4E}"/>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Sticky Sessions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16166b1a81c_0_11"/>
          <p:cNvSpPr txBox="1"/>
          <p:nvPr/>
        </p:nvSpPr>
        <p:spPr>
          <a:xfrm>
            <a:off x="136860" y="1375472"/>
            <a:ext cx="8765100" cy="1800471"/>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endParaRPr sz="4000" dirty="0">
              <a:latin typeface="Open Sans"/>
              <a:ea typeface="Open Sans"/>
              <a:cs typeface="Open Sans"/>
              <a:sym typeface="Open Sans"/>
            </a:endParaRPr>
          </a:p>
          <a:p>
            <a:pPr algn="ctr">
              <a:lnSpc>
                <a:spcPct val="90000"/>
              </a:lnSpc>
              <a:buClr>
                <a:srgbClr val="000000"/>
              </a:buClr>
              <a:buSzPts val="5400"/>
            </a:pPr>
            <a:r>
              <a:rPr lang="en-US" sz="4000" dirty="0">
                <a:latin typeface="Open Sans"/>
                <a:ea typeface="Open Sans"/>
                <a:cs typeface="Open Sans"/>
                <a:sym typeface="Open Sans"/>
              </a:rPr>
              <a:t>    Types of Cookie based Sticky Session Persistence </a:t>
            </a:r>
            <a:endParaRPr sz="4000" dirty="0">
              <a:latin typeface="Arial"/>
              <a:ea typeface="Arial"/>
              <a:cs typeface="Arial"/>
              <a:sym typeface="Arial"/>
            </a:endParaRPr>
          </a:p>
        </p:txBody>
      </p:sp>
      <p:grpSp>
        <p:nvGrpSpPr>
          <p:cNvPr id="2" name="Group 1">
            <a:extLst>
              <a:ext uri="{FF2B5EF4-FFF2-40B4-BE49-F238E27FC236}">
                <a16:creationId xmlns:a16="http://schemas.microsoft.com/office/drawing/2014/main" id="{34BE8C0C-2A1C-6014-07DB-20CA18AEA313}"/>
              </a:ext>
            </a:extLst>
          </p:cNvPr>
          <p:cNvGrpSpPr/>
          <p:nvPr/>
        </p:nvGrpSpPr>
        <p:grpSpPr>
          <a:xfrm>
            <a:off x="24493" y="21490"/>
            <a:ext cx="9119507" cy="1582582"/>
            <a:chOff x="24493" y="21490"/>
            <a:chExt cx="8960905" cy="1582582"/>
          </a:xfrm>
        </p:grpSpPr>
        <p:pic>
          <p:nvPicPr>
            <p:cNvPr id="3" name="Picture 2">
              <a:extLst>
                <a:ext uri="{FF2B5EF4-FFF2-40B4-BE49-F238E27FC236}">
                  <a16:creationId xmlns:a16="http://schemas.microsoft.com/office/drawing/2014/main" id="{5A1F7D0F-960E-B193-57DC-1F45F00166DD}"/>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27704883-1748-A5EA-DAE0-A2E7F5B8A975}"/>
                </a:ext>
              </a:extLst>
            </p:cNvPr>
            <p:cNvPicPr>
              <a:picLocks noChangeAspect="1"/>
            </p:cNvPicPr>
            <p:nvPr/>
          </p:nvPicPr>
          <p:blipFill>
            <a:blip r:embed="rId4"/>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C49A19D3-107E-BFA6-5766-26FE191F517C}"/>
                </a:ext>
              </a:extLst>
            </p:cNvPr>
            <p:cNvPicPr>
              <a:picLocks noChangeAspect="1"/>
            </p:cNvPicPr>
            <p:nvPr/>
          </p:nvPicPr>
          <p:blipFill>
            <a:blip r:embed="rId3"/>
            <a:stretch>
              <a:fillRect/>
            </a:stretch>
          </p:blipFill>
          <p:spPr>
            <a:xfrm>
              <a:off x="134906" y="718247"/>
              <a:ext cx="7353561" cy="885825"/>
            </a:xfrm>
            <a:prstGeom prst="rect">
              <a:avLst/>
            </a:prstGeom>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15a522febf2_1_415"/>
          <p:cNvSpPr txBox="1"/>
          <p:nvPr/>
        </p:nvSpPr>
        <p:spPr>
          <a:xfrm>
            <a:off x="359306" y="170475"/>
            <a:ext cx="7384725"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a:solidFill>
                  <a:srgbClr val="604878"/>
                </a:solidFill>
                <a:latin typeface="Montserrat"/>
                <a:ea typeface="Montserrat"/>
                <a:cs typeface="Montserrat"/>
                <a:sym typeface="Montserrat"/>
              </a:rPr>
              <a:t> </a:t>
            </a:r>
            <a:r>
              <a:rPr lang="en-US" sz="2250" b="1">
                <a:solidFill>
                  <a:srgbClr val="604878"/>
                </a:solidFill>
                <a:latin typeface="Montserrat"/>
                <a:ea typeface="Montserrat"/>
                <a:cs typeface="Montserrat"/>
                <a:sym typeface="Montserrat"/>
              </a:rPr>
              <a:t>Types of Cookie based Session Persistence</a:t>
            </a:r>
            <a:endParaRPr sz="2250" b="1">
              <a:solidFill>
                <a:srgbClr val="604878"/>
              </a:solidFill>
              <a:latin typeface="Montserrat"/>
              <a:ea typeface="Montserrat"/>
              <a:cs typeface="Montserrat"/>
              <a:sym typeface="Montserrat"/>
            </a:endParaRPr>
          </a:p>
        </p:txBody>
      </p:sp>
      <p:sp>
        <p:nvSpPr>
          <p:cNvPr id="427" name="Google Shape;427;g15a522febf2_1_415"/>
          <p:cNvSpPr/>
          <p:nvPr/>
        </p:nvSpPr>
        <p:spPr>
          <a:xfrm rot="8100000">
            <a:off x="4544689" y="1107900"/>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428" name="Google Shape;428;g15a522febf2_1_415"/>
          <p:cNvSpPr/>
          <p:nvPr/>
        </p:nvSpPr>
        <p:spPr>
          <a:xfrm rot="8100000">
            <a:off x="4478908" y="2182978"/>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429" name="Google Shape;429;g15a522febf2_1_415"/>
          <p:cNvSpPr/>
          <p:nvPr/>
        </p:nvSpPr>
        <p:spPr>
          <a:xfrm rot="8100000">
            <a:off x="4564632" y="3094699"/>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430" name="Google Shape;430;g15a522febf2_1_415"/>
          <p:cNvSpPr/>
          <p:nvPr/>
        </p:nvSpPr>
        <p:spPr>
          <a:xfrm>
            <a:off x="629194" y="1382363"/>
            <a:ext cx="3828150" cy="2352825"/>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buClr>
                <a:schemeClr val="lt1"/>
              </a:buClr>
              <a:buSzPts val="1800"/>
            </a:pPr>
            <a:endParaRPr sz="1350" b="1">
              <a:solidFill>
                <a:srgbClr val="0070C0"/>
              </a:solidFill>
              <a:latin typeface="Open Sans"/>
              <a:ea typeface="Open Sans"/>
              <a:cs typeface="Open Sans"/>
              <a:sym typeface="Open Sans"/>
            </a:endParaRPr>
          </a:p>
        </p:txBody>
      </p:sp>
      <p:sp>
        <p:nvSpPr>
          <p:cNvPr id="431" name="Google Shape;431;g15a522febf2_1_415"/>
          <p:cNvSpPr txBox="1"/>
          <p:nvPr/>
        </p:nvSpPr>
        <p:spPr>
          <a:xfrm>
            <a:off x="767550" y="1592457"/>
            <a:ext cx="3828150" cy="2112086"/>
          </a:xfrm>
          <a:prstGeom prst="rect">
            <a:avLst/>
          </a:prstGeom>
          <a:noFill/>
          <a:ln>
            <a:noFill/>
          </a:ln>
        </p:spPr>
        <p:txBody>
          <a:bodyPr spcFirstLastPara="1" wrap="square" lIns="68569" tIns="34275" rIns="68569" bIns="34275" anchor="t" anchorCtr="0">
            <a:spAutoFit/>
          </a:bodyPr>
          <a:lstStyle/>
          <a:p>
            <a:pPr>
              <a:lnSpc>
                <a:spcPct val="150000"/>
              </a:lnSpc>
              <a:buClr>
                <a:schemeClr val="dk1"/>
              </a:buClr>
              <a:buSzPts val="1100"/>
            </a:pPr>
            <a:endParaRPr sz="1200" dirty="0">
              <a:solidFill>
                <a:schemeClr val="dk1"/>
              </a:solidFill>
              <a:latin typeface="Open Sans"/>
              <a:ea typeface="Open Sans"/>
              <a:cs typeface="Open Sans"/>
              <a:sym typeface="Open Sans"/>
            </a:endParaRPr>
          </a:p>
          <a:p>
            <a:pPr>
              <a:lnSpc>
                <a:spcPct val="200000"/>
              </a:lnSpc>
              <a:buClr>
                <a:schemeClr val="dk1"/>
              </a:buClr>
              <a:buSzPts val="1100"/>
            </a:pPr>
            <a:r>
              <a:rPr lang="en-US" sz="1200" dirty="0">
                <a:solidFill>
                  <a:schemeClr val="dk1"/>
                </a:solidFill>
                <a:latin typeface="Open Sans"/>
                <a:ea typeface="Open Sans"/>
                <a:cs typeface="Open Sans"/>
                <a:sym typeface="Open Sans"/>
              </a:rPr>
              <a:t>Session cookies are used for persistence.</a:t>
            </a:r>
            <a:endParaRPr sz="1200" dirty="0">
              <a:solidFill>
                <a:schemeClr val="dk1"/>
              </a:solidFill>
              <a:latin typeface="Open Sans"/>
              <a:ea typeface="Open Sans"/>
              <a:cs typeface="Open Sans"/>
              <a:sym typeface="Open Sans"/>
            </a:endParaRPr>
          </a:p>
          <a:p>
            <a:pPr>
              <a:lnSpc>
                <a:spcPct val="200000"/>
              </a:lnSpc>
              <a:buClr>
                <a:schemeClr val="dk1"/>
              </a:buClr>
              <a:buSzPts val="1100"/>
            </a:pPr>
            <a:r>
              <a:rPr lang="en-US" sz="1200" dirty="0">
                <a:solidFill>
                  <a:schemeClr val="dk1"/>
                </a:solidFill>
                <a:latin typeface="Open Sans"/>
                <a:ea typeface="Open Sans"/>
                <a:cs typeface="Open Sans"/>
                <a:sym typeface="Open Sans"/>
              </a:rPr>
              <a:t>Cookie-based session persistence are  two type duration-based and application-controlled.</a:t>
            </a:r>
            <a:endParaRPr sz="1200" dirty="0">
              <a:solidFill>
                <a:schemeClr val="dk1"/>
              </a:solidFill>
              <a:latin typeface="Open Sans"/>
              <a:ea typeface="Open Sans"/>
              <a:cs typeface="Open Sans"/>
              <a:sym typeface="Open Sans"/>
            </a:endParaRPr>
          </a:p>
          <a:p>
            <a:pPr>
              <a:lnSpc>
                <a:spcPct val="115000"/>
              </a:lnSpc>
              <a:buClr>
                <a:schemeClr val="dk1"/>
              </a:buClr>
              <a:buSzPts val="1100"/>
            </a:pPr>
            <a:endParaRPr sz="1125" dirty="0">
              <a:solidFill>
                <a:schemeClr val="dk1"/>
              </a:solidFill>
              <a:latin typeface="Open Sans"/>
              <a:ea typeface="Open Sans"/>
              <a:cs typeface="Open Sans"/>
              <a:sym typeface="Open Sans"/>
            </a:endParaRPr>
          </a:p>
          <a:p>
            <a:pPr>
              <a:lnSpc>
                <a:spcPct val="115000"/>
              </a:lnSpc>
              <a:buClr>
                <a:schemeClr val="dk1"/>
              </a:buClr>
              <a:buSzPts val="1100"/>
            </a:pPr>
            <a:endParaRPr sz="1125" dirty="0">
              <a:solidFill>
                <a:schemeClr val="dk1"/>
              </a:solidFill>
              <a:latin typeface="Open Sans"/>
              <a:ea typeface="Open Sans"/>
              <a:cs typeface="Open Sans"/>
              <a:sym typeface="Open Sans"/>
            </a:endParaRPr>
          </a:p>
          <a:p>
            <a:pPr algn="just">
              <a:lnSpc>
                <a:spcPct val="150000"/>
              </a:lnSpc>
              <a:buClr>
                <a:srgbClr val="000000"/>
              </a:buClr>
              <a:buSzPts val="1400"/>
            </a:pPr>
            <a:endParaRPr sz="1125" b="1" dirty="0">
              <a:solidFill>
                <a:schemeClr val="dk1"/>
              </a:solidFill>
              <a:latin typeface="Open Sans"/>
              <a:ea typeface="Open Sans"/>
              <a:cs typeface="Open Sans"/>
              <a:sym typeface="Open Sans"/>
            </a:endParaRPr>
          </a:p>
        </p:txBody>
      </p:sp>
      <p:grpSp>
        <p:nvGrpSpPr>
          <p:cNvPr id="432" name="Google Shape;432;g15a522febf2_1_415"/>
          <p:cNvGrpSpPr/>
          <p:nvPr/>
        </p:nvGrpSpPr>
        <p:grpSpPr>
          <a:xfrm>
            <a:off x="5149209" y="1237256"/>
            <a:ext cx="3752303" cy="3217652"/>
            <a:chOff x="6116315" y="2368154"/>
            <a:chExt cx="4629472" cy="3827462"/>
          </a:xfrm>
        </p:grpSpPr>
        <p:pic>
          <p:nvPicPr>
            <p:cNvPr id="433" name="Google Shape;433;g15a522febf2_1_415"/>
            <p:cNvPicPr preferRelativeResize="0"/>
            <p:nvPr/>
          </p:nvPicPr>
          <p:blipFill rotWithShape="1">
            <a:blip r:embed="rId3">
              <a:alphaModFix/>
            </a:blip>
            <a:srcRect l="17855" r="23736" b="6489"/>
            <a:stretch/>
          </p:blipFill>
          <p:spPr>
            <a:xfrm>
              <a:off x="8669338" y="3503613"/>
              <a:ext cx="2076449" cy="2692003"/>
            </a:xfrm>
            <a:prstGeom prst="rect">
              <a:avLst/>
            </a:prstGeom>
            <a:noFill/>
            <a:ln>
              <a:noFill/>
            </a:ln>
          </p:spPr>
        </p:pic>
        <p:sp>
          <p:nvSpPr>
            <p:cNvPr id="434" name="Google Shape;434;g15a522febf2_1_415"/>
            <p:cNvSpPr/>
            <p:nvPr/>
          </p:nvSpPr>
          <p:spPr>
            <a:xfrm>
              <a:off x="6116315" y="2368154"/>
              <a:ext cx="3323100" cy="1525500"/>
            </a:xfrm>
            <a:prstGeom prst="wedgeEllipseCallout">
              <a:avLst>
                <a:gd name="adj1" fmla="val 45864"/>
                <a:gd name="adj2" fmla="val 55084"/>
              </a:avLst>
            </a:prstGeom>
            <a:solidFill>
              <a:srgbClr val="2F5496"/>
            </a:solidFill>
            <a:ln>
              <a:noFill/>
            </a:ln>
          </p:spPr>
          <p:txBody>
            <a:bodyPr spcFirstLastPara="1" wrap="square" lIns="68569" tIns="34275" rIns="68569" bIns="34275" anchor="ctr" anchorCtr="0">
              <a:noAutofit/>
            </a:bodyPr>
            <a:lstStyle/>
            <a:p>
              <a:pPr algn="ctr">
                <a:buClr>
                  <a:srgbClr val="000000"/>
                </a:buClr>
                <a:buSzPts val="1600"/>
              </a:pPr>
              <a:endParaRPr sz="1200" b="1">
                <a:solidFill>
                  <a:srgbClr val="FFFFFF"/>
                </a:solidFill>
                <a:latin typeface="Open Sans"/>
                <a:ea typeface="Open Sans"/>
                <a:cs typeface="Open Sans"/>
                <a:sym typeface="Open Sans"/>
              </a:endParaRPr>
            </a:p>
            <a:p>
              <a:pPr algn="ctr">
                <a:buClr>
                  <a:srgbClr val="000000"/>
                </a:buClr>
                <a:buSzPts val="1600"/>
              </a:pPr>
              <a:r>
                <a:rPr lang="en-US" sz="1200" b="1">
                  <a:solidFill>
                    <a:srgbClr val="FFFFFF"/>
                  </a:solidFill>
                  <a:latin typeface="Open Sans"/>
                  <a:ea typeface="Open Sans"/>
                  <a:cs typeface="Open Sans"/>
                  <a:sym typeface="Open Sans"/>
                </a:rPr>
                <a:t> Types of cookie based session persistence </a:t>
              </a:r>
              <a:endParaRPr sz="1200" b="1">
                <a:solidFill>
                  <a:srgbClr val="FFFFFF"/>
                </a:solidFill>
                <a:latin typeface="Open Sans"/>
                <a:ea typeface="Open Sans"/>
                <a:cs typeface="Open Sans"/>
                <a:sym typeface="Open Sans"/>
              </a:endParaRPr>
            </a:p>
            <a:p>
              <a:pPr algn="ctr">
                <a:buClr>
                  <a:srgbClr val="000000"/>
                </a:buClr>
                <a:buSzPts val="1600"/>
              </a:pPr>
              <a:endParaRPr sz="1200">
                <a:solidFill>
                  <a:srgbClr val="000000"/>
                </a:solidFill>
                <a:latin typeface="Open Sans"/>
                <a:ea typeface="Open Sans"/>
                <a:cs typeface="Open Sans"/>
                <a:sym typeface="Open Sans"/>
              </a:endParaRPr>
            </a:p>
          </p:txBody>
        </p:sp>
      </p:grpSp>
      <p:grpSp>
        <p:nvGrpSpPr>
          <p:cNvPr id="2" name="Group 1">
            <a:extLst>
              <a:ext uri="{FF2B5EF4-FFF2-40B4-BE49-F238E27FC236}">
                <a16:creationId xmlns:a16="http://schemas.microsoft.com/office/drawing/2014/main" id="{8D5940D5-E5F8-EAF0-D724-AE6C9CB4B7B2}"/>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1D037FFF-52A5-C8CA-82BB-D726C5B43DC1}"/>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0F0B2974-2357-41D8-C29C-1084D0BD0720}"/>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5A3AC8A8-E3FD-5005-FCF2-A6034135253B}"/>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5A78DAA7-0FC1-E9FE-1288-32B19BC14612}"/>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Cookie Based Session Persistence</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15a522febf2_1_427"/>
          <p:cNvSpPr txBox="1"/>
          <p:nvPr/>
        </p:nvSpPr>
        <p:spPr>
          <a:xfrm>
            <a:off x="359306" y="170475"/>
            <a:ext cx="7384725"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325" b="1">
                <a:solidFill>
                  <a:srgbClr val="604878"/>
                </a:solidFill>
                <a:latin typeface="Montserrat"/>
                <a:ea typeface="Montserrat"/>
                <a:cs typeface="Montserrat"/>
                <a:sym typeface="Montserrat"/>
              </a:rPr>
              <a:t> </a:t>
            </a:r>
            <a:r>
              <a:rPr lang="en-US" sz="2250" b="1">
                <a:solidFill>
                  <a:srgbClr val="604878"/>
                </a:solidFill>
                <a:latin typeface="Montserrat"/>
                <a:ea typeface="Montserrat"/>
                <a:cs typeface="Montserrat"/>
                <a:sym typeface="Montserrat"/>
              </a:rPr>
              <a:t>Types of Cookie based Session Persistence</a:t>
            </a:r>
            <a:endParaRPr sz="2250" b="1">
              <a:solidFill>
                <a:srgbClr val="604878"/>
              </a:solidFill>
              <a:latin typeface="Montserrat"/>
              <a:ea typeface="Montserrat"/>
              <a:cs typeface="Montserrat"/>
              <a:sym typeface="Montserrat"/>
            </a:endParaRPr>
          </a:p>
        </p:txBody>
      </p:sp>
      <p:sp>
        <p:nvSpPr>
          <p:cNvPr id="440" name="Google Shape;440;g15a522febf2_1_427"/>
          <p:cNvSpPr/>
          <p:nvPr/>
        </p:nvSpPr>
        <p:spPr>
          <a:xfrm rot="8100000">
            <a:off x="4544689" y="1107900"/>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441" name="Google Shape;441;g15a522febf2_1_427"/>
          <p:cNvSpPr/>
          <p:nvPr/>
        </p:nvSpPr>
        <p:spPr>
          <a:xfrm rot="8100000">
            <a:off x="4478908" y="2182978"/>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442" name="Google Shape;442;g15a522febf2_1_427"/>
          <p:cNvSpPr/>
          <p:nvPr/>
        </p:nvSpPr>
        <p:spPr>
          <a:xfrm rot="8100000">
            <a:off x="4564632" y="3094699"/>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443" name="Google Shape;443;g15a522febf2_1_427"/>
          <p:cNvSpPr/>
          <p:nvPr/>
        </p:nvSpPr>
        <p:spPr>
          <a:xfrm>
            <a:off x="629194" y="1382363"/>
            <a:ext cx="3828150" cy="2352825"/>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buClr>
                <a:schemeClr val="lt1"/>
              </a:buClr>
              <a:buSzPts val="1800"/>
            </a:pPr>
            <a:endParaRPr sz="1350" b="1">
              <a:solidFill>
                <a:srgbClr val="0070C0"/>
              </a:solidFill>
              <a:latin typeface="Open Sans"/>
              <a:ea typeface="Open Sans"/>
              <a:cs typeface="Open Sans"/>
              <a:sym typeface="Open Sans"/>
            </a:endParaRPr>
          </a:p>
        </p:txBody>
      </p:sp>
      <p:sp>
        <p:nvSpPr>
          <p:cNvPr id="444" name="Google Shape;444;g15a522febf2_1_427"/>
          <p:cNvSpPr txBox="1"/>
          <p:nvPr/>
        </p:nvSpPr>
        <p:spPr>
          <a:xfrm>
            <a:off x="820388" y="1702332"/>
            <a:ext cx="3608550" cy="2601451"/>
          </a:xfrm>
          <a:prstGeom prst="rect">
            <a:avLst/>
          </a:prstGeom>
          <a:noFill/>
          <a:ln>
            <a:noFill/>
          </a:ln>
        </p:spPr>
        <p:txBody>
          <a:bodyPr spcFirstLastPara="1" wrap="square" lIns="68569" tIns="34275" rIns="68569" bIns="34275" anchor="t" anchorCtr="0">
            <a:sp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Your application creates a cookie that determines the session stickiness duration. The load balancer still issues its own session cookie on top of it, but it now follows the application cookie's lifetime.</a:t>
            </a:r>
            <a:endParaRPr sz="1200">
              <a:solidFill>
                <a:schemeClr val="dk1"/>
              </a:solidFill>
              <a:latin typeface="Open Sans"/>
              <a:ea typeface="Open Sans"/>
              <a:cs typeface="Open Sans"/>
              <a:sym typeface="Open Sans"/>
            </a:endParaRPr>
          </a:p>
          <a:p>
            <a:pPr>
              <a:lnSpc>
                <a:spcPct val="150000"/>
              </a:lnSpc>
              <a:buClr>
                <a:schemeClr val="dk1"/>
              </a:buClr>
              <a:buSzPts val="1100"/>
            </a:pPr>
            <a:endParaRPr sz="1200">
              <a:solidFill>
                <a:schemeClr val="dk1"/>
              </a:solidFill>
              <a:latin typeface="Open Sans"/>
              <a:ea typeface="Open Sans"/>
              <a:cs typeface="Open Sans"/>
              <a:sym typeface="Open Sans"/>
            </a:endParaRPr>
          </a:p>
          <a:p>
            <a:pPr>
              <a:lnSpc>
                <a:spcPct val="115000"/>
              </a:lnSpc>
              <a:buClr>
                <a:schemeClr val="dk1"/>
              </a:buClr>
              <a:buSzPts val="1100"/>
            </a:pPr>
            <a:endParaRPr sz="1200">
              <a:solidFill>
                <a:schemeClr val="dk1"/>
              </a:solidFill>
              <a:latin typeface="Open Sans"/>
              <a:ea typeface="Open Sans"/>
              <a:cs typeface="Open Sans"/>
              <a:sym typeface="Open Sans"/>
            </a:endParaRPr>
          </a:p>
          <a:p>
            <a:pPr>
              <a:lnSpc>
                <a:spcPct val="115000"/>
              </a:lnSpc>
              <a:buClr>
                <a:schemeClr val="dk1"/>
              </a:buClr>
              <a:buSzPts val="1100"/>
            </a:pPr>
            <a:endParaRPr sz="1125">
              <a:solidFill>
                <a:schemeClr val="dk1"/>
              </a:solidFill>
              <a:latin typeface="Open Sans"/>
              <a:ea typeface="Open Sans"/>
              <a:cs typeface="Open Sans"/>
              <a:sym typeface="Open Sans"/>
            </a:endParaRPr>
          </a:p>
          <a:p>
            <a:pPr>
              <a:lnSpc>
                <a:spcPct val="115000"/>
              </a:lnSpc>
              <a:buClr>
                <a:schemeClr val="dk1"/>
              </a:buClr>
              <a:buSzPts val="1100"/>
            </a:pPr>
            <a:endParaRPr sz="1125">
              <a:solidFill>
                <a:schemeClr val="dk1"/>
              </a:solidFill>
              <a:latin typeface="Open Sans"/>
              <a:ea typeface="Open Sans"/>
              <a:cs typeface="Open Sans"/>
              <a:sym typeface="Open Sans"/>
            </a:endParaRPr>
          </a:p>
          <a:p>
            <a:pPr algn="just">
              <a:lnSpc>
                <a:spcPct val="150000"/>
              </a:lnSpc>
              <a:buClr>
                <a:srgbClr val="000000"/>
              </a:buClr>
              <a:buSzPts val="1400"/>
            </a:pPr>
            <a:endParaRPr sz="1125" b="1">
              <a:solidFill>
                <a:schemeClr val="dk1"/>
              </a:solidFill>
              <a:latin typeface="Open Sans"/>
              <a:ea typeface="Open Sans"/>
              <a:cs typeface="Open Sans"/>
              <a:sym typeface="Open Sans"/>
            </a:endParaRPr>
          </a:p>
        </p:txBody>
      </p:sp>
      <p:grpSp>
        <p:nvGrpSpPr>
          <p:cNvPr id="445" name="Google Shape;445;g15a522febf2_1_427"/>
          <p:cNvGrpSpPr/>
          <p:nvPr/>
        </p:nvGrpSpPr>
        <p:grpSpPr>
          <a:xfrm>
            <a:off x="5149209" y="1237256"/>
            <a:ext cx="3752303" cy="3217652"/>
            <a:chOff x="6116315" y="2368154"/>
            <a:chExt cx="4629472" cy="3827462"/>
          </a:xfrm>
        </p:grpSpPr>
        <p:pic>
          <p:nvPicPr>
            <p:cNvPr id="446" name="Google Shape;446;g15a522febf2_1_427"/>
            <p:cNvPicPr preferRelativeResize="0"/>
            <p:nvPr/>
          </p:nvPicPr>
          <p:blipFill rotWithShape="1">
            <a:blip r:embed="rId3">
              <a:alphaModFix/>
            </a:blip>
            <a:srcRect l="17855" r="23736" b="6489"/>
            <a:stretch/>
          </p:blipFill>
          <p:spPr>
            <a:xfrm>
              <a:off x="8669338" y="3503613"/>
              <a:ext cx="2076449" cy="2692003"/>
            </a:xfrm>
            <a:prstGeom prst="rect">
              <a:avLst/>
            </a:prstGeom>
            <a:noFill/>
            <a:ln>
              <a:noFill/>
            </a:ln>
          </p:spPr>
        </p:pic>
        <p:sp>
          <p:nvSpPr>
            <p:cNvPr id="447" name="Google Shape;447;g15a522febf2_1_427"/>
            <p:cNvSpPr/>
            <p:nvPr/>
          </p:nvSpPr>
          <p:spPr>
            <a:xfrm>
              <a:off x="6116315" y="2368154"/>
              <a:ext cx="3323100" cy="1525500"/>
            </a:xfrm>
            <a:prstGeom prst="wedgeEllipseCallout">
              <a:avLst>
                <a:gd name="adj1" fmla="val 45864"/>
                <a:gd name="adj2" fmla="val 55084"/>
              </a:avLst>
            </a:prstGeom>
            <a:solidFill>
              <a:srgbClr val="2F5496"/>
            </a:solidFill>
            <a:ln>
              <a:noFill/>
            </a:ln>
          </p:spPr>
          <p:txBody>
            <a:bodyPr spcFirstLastPara="1" wrap="square" lIns="68569" tIns="34275" rIns="68569" bIns="34275" anchor="ctr" anchorCtr="0">
              <a:noAutofit/>
            </a:bodyPr>
            <a:lstStyle/>
            <a:p>
              <a:pPr algn="ctr">
                <a:buClr>
                  <a:srgbClr val="000000"/>
                </a:buClr>
                <a:buSzPts val="1600"/>
              </a:pPr>
              <a:endParaRPr sz="1200" b="1">
                <a:solidFill>
                  <a:srgbClr val="FFFFFF"/>
                </a:solidFill>
                <a:latin typeface="Open Sans"/>
                <a:ea typeface="Open Sans"/>
                <a:cs typeface="Open Sans"/>
                <a:sym typeface="Open Sans"/>
              </a:endParaRPr>
            </a:p>
            <a:p>
              <a:pPr algn="ctr">
                <a:buClr>
                  <a:srgbClr val="000000"/>
                </a:buClr>
                <a:buSzPts val="1600"/>
              </a:pPr>
              <a:r>
                <a:rPr lang="en-US" sz="1200" b="1">
                  <a:solidFill>
                    <a:srgbClr val="FFFFFF"/>
                  </a:solidFill>
                  <a:latin typeface="Open Sans"/>
                  <a:ea typeface="Open Sans"/>
                  <a:cs typeface="Open Sans"/>
                  <a:sym typeface="Open Sans"/>
                </a:rPr>
                <a:t>Duration based Session Persistence</a:t>
              </a:r>
              <a:endParaRPr sz="1200">
                <a:solidFill>
                  <a:srgbClr val="000000"/>
                </a:solidFill>
                <a:latin typeface="Open Sans"/>
                <a:ea typeface="Open Sans"/>
                <a:cs typeface="Open Sans"/>
                <a:sym typeface="Open Sans"/>
              </a:endParaRPr>
            </a:p>
          </p:txBody>
        </p:sp>
      </p:grpSp>
      <p:grpSp>
        <p:nvGrpSpPr>
          <p:cNvPr id="2" name="Group 1">
            <a:extLst>
              <a:ext uri="{FF2B5EF4-FFF2-40B4-BE49-F238E27FC236}">
                <a16:creationId xmlns:a16="http://schemas.microsoft.com/office/drawing/2014/main" id="{F45BE201-B1D0-58FA-1E51-45E135627E23}"/>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0922CD62-3347-8C7B-76F1-DFDD329533B5}"/>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BF314269-CC4C-ABC2-BE84-E4F6CC26C892}"/>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B3137823-A9E5-DEF1-AAA4-F7F59BF9FE97}"/>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DC41809B-E2B7-9DA5-F367-8C3F907ADF99}"/>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Cookie Based Session Persistence</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15a522febf2_1_439"/>
          <p:cNvSpPr txBox="1"/>
          <p:nvPr/>
        </p:nvSpPr>
        <p:spPr>
          <a:xfrm>
            <a:off x="359306" y="170475"/>
            <a:ext cx="7384725"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250" b="1">
                <a:solidFill>
                  <a:srgbClr val="604878"/>
                </a:solidFill>
                <a:latin typeface="Montserrat"/>
                <a:ea typeface="Montserrat"/>
                <a:cs typeface="Montserrat"/>
                <a:sym typeface="Montserrat"/>
              </a:rPr>
              <a:t> Types of Cookie based Session Persistence</a:t>
            </a:r>
            <a:endParaRPr sz="2250" b="1">
              <a:solidFill>
                <a:srgbClr val="604878"/>
              </a:solidFill>
              <a:latin typeface="Montserrat"/>
              <a:ea typeface="Montserrat"/>
              <a:cs typeface="Montserrat"/>
              <a:sym typeface="Montserrat"/>
            </a:endParaRPr>
          </a:p>
        </p:txBody>
      </p:sp>
      <p:sp>
        <p:nvSpPr>
          <p:cNvPr id="453" name="Google Shape;453;g15a522febf2_1_439"/>
          <p:cNvSpPr/>
          <p:nvPr/>
        </p:nvSpPr>
        <p:spPr>
          <a:xfrm rot="8100000">
            <a:off x="4544689" y="1107900"/>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454" name="Google Shape;454;g15a522febf2_1_439"/>
          <p:cNvSpPr/>
          <p:nvPr/>
        </p:nvSpPr>
        <p:spPr>
          <a:xfrm rot="8100000">
            <a:off x="4478908" y="2182978"/>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455" name="Google Shape;455;g15a522febf2_1_439"/>
          <p:cNvSpPr/>
          <p:nvPr/>
        </p:nvSpPr>
        <p:spPr>
          <a:xfrm rot="8100000">
            <a:off x="4564632" y="3094699"/>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456" name="Google Shape;456;g15a522febf2_1_439"/>
          <p:cNvSpPr/>
          <p:nvPr/>
        </p:nvSpPr>
        <p:spPr>
          <a:xfrm>
            <a:off x="629194" y="1382363"/>
            <a:ext cx="3828150" cy="2352825"/>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buClr>
                <a:schemeClr val="lt1"/>
              </a:buClr>
              <a:buSzPts val="1800"/>
            </a:pPr>
            <a:endParaRPr sz="1350" b="1">
              <a:solidFill>
                <a:srgbClr val="0070C0"/>
              </a:solidFill>
              <a:latin typeface="Open Sans"/>
              <a:ea typeface="Open Sans"/>
              <a:cs typeface="Open Sans"/>
              <a:sym typeface="Open Sans"/>
            </a:endParaRPr>
          </a:p>
        </p:txBody>
      </p:sp>
      <p:sp>
        <p:nvSpPr>
          <p:cNvPr id="457" name="Google Shape;457;g15a522febf2_1_439"/>
          <p:cNvSpPr txBox="1"/>
          <p:nvPr/>
        </p:nvSpPr>
        <p:spPr>
          <a:xfrm>
            <a:off x="820388" y="1862700"/>
            <a:ext cx="3608550" cy="2324452"/>
          </a:xfrm>
          <a:prstGeom prst="rect">
            <a:avLst/>
          </a:prstGeom>
          <a:noFill/>
          <a:ln>
            <a:noFill/>
          </a:ln>
        </p:spPr>
        <p:txBody>
          <a:bodyPr spcFirstLastPara="1" wrap="square" lIns="68569" tIns="34275" rIns="68569" bIns="34275" anchor="t" anchorCtr="0">
            <a:spAutoFit/>
          </a:bodyPr>
          <a:lstStyle/>
          <a:p>
            <a:pPr>
              <a:lnSpc>
                <a:spcPct val="150000"/>
              </a:lnSpc>
              <a:buClr>
                <a:schemeClr val="dk1"/>
              </a:buClr>
              <a:buSzPts val="1100"/>
            </a:pPr>
            <a:r>
              <a:rPr lang="en-US" sz="1200">
                <a:solidFill>
                  <a:schemeClr val="dk1"/>
                </a:solidFill>
                <a:latin typeface="Open Sans"/>
                <a:ea typeface="Open Sans"/>
                <a:cs typeface="Open Sans"/>
                <a:sym typeface="Open Sans"/>
              </a:rPr>
              <a:t>Your application creates a cookie that determines the session stickiness duration. The load balancer still issues its own session cookie on top of it, but it now follows the application cookie's lifetime.</a:t>
            </a:r>
            <a:endParaRPr sz="1200">
              <a:solidFill>
                <a:schemeClr val="dk1"/>
              </a:solidFill>
              <a:latin typeface="Open Sans"/>
              <a:ea typeface="Open Sans"/>
              <a:cs typeface="Open Sans"/>
              <a:sym typeface="Open Sans"/>
            </a:endParaRPr>
          </a:p>
          <a:p>
            <a:pPr>
              <a:lnSpc>
                <a:spcPct val="115000"/>
              </a:lnSpc>
              <a:buClr>
                <a:schemeClr val="dk1"/>
              </a:buClr>
              <a:buSzPts val="1100"/>
            </a:pPr>
            <a:endParaRPr sz="1200">
              <a:solidFill>
                <a:schemeClr val="dk1"/>
              </a:solidFill>
              <a:latin typeface="Open Sans"/>
              <a:ea typeface="Open Sans"/>
              <a:cs typeface="Open Sans"/>
              <a:sym typeface="Open Sans"/>
            </a:endParaRPr>
          </a:p>
          <a:p>
            <a:pPr>
              <a:lnSpc>
                <a:spcPct val="115000"/>
              </a:lnSpc>
              <a:buClr>
                <a:schemeClr val="dk1"/>
              </a:buClr>
              <a:buSzPts val="1100"/>
            </a:pPr>
            <a:endParaRPr sz="1125">
              <a:solidFill>
                <a:schemeClr val="dk1"/>
              </a:solidFill>
              <a:latin typeface="Open Sans"/>
              <a:ea typeface="Open Sans"/>
              <a:cs typeface="Open Sans"/>
              <a:sym typeface="Open Sans"/>
            </a:endParaRPr>
          </a:p>
          <a:p>
            <a:pPr>
              <a:lnSpc>
                <a:spcPct val="115000"/>
              </a:lnSpc>
              <a:buClr>
                <a:schemeClr val="dk1"/>
              </a:buClr>
              <a:buSzPts val="1100"/>
            </a:pPr>
            <a:endParaRPr sz="1125">
              <a:solidFill>
                <a:schemeClr val="dk1"/>
              </a:solidFill>
              <a:latin typeface="Open Sans"/>
              <a:ea typeface="Open Sans"/>
              <a:cs typeface="Open Sans"/>
              <a:sym typeface="Open Sans"/>
            </a:endParaRPr>
          </a:p>
          <a:p>
            <a:pPr algn="just">
              <a:lnSpc>
                <a:spcPct val="150000"/>
              </a:lnSpc>
              <a:buClr>
                <a:srgbClr val="000000"/>
              </a:buClr>
              <a:buSzPts val="1400"/>
            </a:pPr>
            <a:endParaRPr sz="1125" b="1">
              <a:solidFill>
                <a:schemeClr val="dk1"/>
              </a:solidFill>
              <a:latin typeface="Open Sans"/>
              <a:ea typeface="Open Sans"/>
              <a:cs typeface="Open Sans"/>
              <a:sym typeface="Open Sans"/>
            </a:endParaRPr>
          </a:p>
        </p:txBody>
      </p:sp>
      <p:grpSp>
        <p:nvGrpSpPr>
          <p:cNvPr id="458" name="Google Shape;458;g15a522febf2_1_439"/>
          <p:cNvGrpSpPr/>
          <p:nvPr/>
        </p:nvGrpSpPr>
        <p:grpSpPr>
          <a:xfrm>
            <a:off x="5149209" y="1237256"/>
            <a:ext cx="3752303" cy="3217652"/>
            <a:chOff x="6116315" y="2368154"/>
            <a:chExt cx="4629472" cy="3827462"/>
          </a:xfrm>
        </p:grpSpPr>
        <p:pic>
          <p:nvPicPr>
            <p:cNvPr id="459" name="Google Shape;459;g15a522febf2_1_439"/>
            <p:cNvPicPr preferRelativeResize="0"/>
            <p:nvPr/>
          </p:nvPicPr>
          <p:blipFill rotWithShape="1">
            <a:blip r:embed="rId3">
              <a:alphaModFix/>
            </a:blip>
            <a:srcRect l="17855" r="23736" b="6489"/>
            <a:stretch/>
          </p:blipFill>
          <p:spPr>
            <a:xfrm>
              <a:off x="8669338" y="3503613"/>
              <a:ext cx="2076449" cy="2692003"/>
            </a:xfrm>
            <a:prstGeom prst="rect">
              <a:avLst/>
            </a:prstGeom>
            <a:noFill/>
            <a:ln>
              <a:noFill/>
            </a:ln>
          </p:spPr>
        </p:pic>
        <p:sp>
          <p:nvSpPr>
            <p:cNvPr id="460" name="Google Shape;460;g15a522febf2_1_439"/>
            <p:cNvSpPr/>
            <p:nvPr/>
          </p:nvSpPr>
          <p:spPr>
            <a:xfrm>
              <a:off x="6116315" y="2368154"/>
              <a:ext cx="3323100" cy="1525500"/>
            </a:xfrm>
            <a:prstGeom prst="wedgeEllipseCallout">
              <a:avLst>
                <a:gd name="adj1" fmla="val 45864"/>
                <a:gd name="adj2" fmla="val 55084"/>
              </a:avLst>
            </a:prstGeom>
            <a:solidFill>
              <a:srgbClr val="2F5496"/>
            </a:solidFill>
            <a:ln>
              <a:noFill/>
            </a:ln>
          </p:spPr>
          <p:txBody>
            <a:bodyPr spcFirstLastPara="1" wrap="square" lIns="68569" tIns="34275" rIns="68569" bIns="34275" anchor="ctr" anchorCtr="0">
              <a:noAutofit/>
            </a:bodyPr>
            <a:lstStyle/>
            <a:p>
              <a:pPr algn="ctr">
                <a:buClr>
                  <a:srgbClr val="000000"/>
                </a:buClr>
                <a:buSzPts val="1600"/>
              </a:pPr>
              <a:endParaRPr sz="1200" b="1">
                <a:solidFill>
                  <a:srgbClr val="FFFFFF"/>
                </a:solidFill>
                <a:latin typeface="Open Sans"/>
                <a:ea typeface="Open Sans"/>
                <a:cs typeface="Open Sans"/>
                <a:sym typeface="Open Sans"/>
              </a:endParaRPr>
            </a:p>
            <a:p>
              <a:pPr algn="ctr">
                <a:buClr>
                  <a:srgbClr val="000000"/>
                </a:buClr>
                <a:buSzPts val="1600"/>
              </a:pPr>
              <a:r>
                <a:rPr lang="en-US" sz="1200" b="1">
                  <a:solidFill>
                    <a:srgbClr val="FFFFFF"/>
                  </a:solidFill>
                  <a:latin typeface="Open Sans"/>
                  <a:ea typeface="Open Sans"/>
                  <a:cs typeface="Open Sans"/>
                  <a:sym typeface="Open Sans"/>
                </a:rPr>
                <a:t> Application Controlled Session Persistence</a:t>
              </a:r>
              <a:endParaRPr sz="1200">
                <a:solidFill>
                  <a:srgbClr val="000000"/>
                </a:solidFill>
                <a:latin typeface="Open Sans"/>
                <a:ea typeface="Open Sans"/>
                <a:cs typeface="Open Sans"/>
                <a:sym typeface="Open Sans"/>
              </a:endParaRPr>
            </a:p>
          </p:txBody>
        </p:sp>
      </p:grpSp>
      <p:grpSp>
        <p:nvGrpSpPr>
          <p:cNvPr id="2" name="Group 1">
            <a:extLst>
              <a:ext uri="{FF2B5EF4-FFF2-40B4-BE49-F238E27FC236}">
                <a16:creationId xmlns:a16="http://schemas.microsoft.com/office/drawing/2014/main" id="{C27A25D0-4B2C-1591-B6EB-DC2CC3333737}"/>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B0851280-FAD3-6EFD-8B9E-B9ECC947C684}"/>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061D42CD-8B92-0AFE-569B-9E700364440E}"/>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607DFA17-53CC-821B-1F6A-F8909B53285E}"/>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EBB5EC15-6F10-3ABE-D740-25112AEB4254}"/>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Cookie Based Session Persistence</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ff3a7120db_0_4"/>
          <p:cNvSpPr txBox="1"/>
          <p:nvPr/>
        </p:nvSpPr>
        <p:spPr>
          <a:xfrm>
            <a:off x="134906" y="1584000"/>
            <a:ext cx="8765100" cy="1260323"/>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endParaRPr sz="4050" dirty="0">
              <a:latin typeface="Open Sans"/>
              <a:ea typeface="Open Sans"/>
              <a:cs typeface="Open Sans"/>
              <a:sym typeface="Open Sans"/>
            </a:endParaRPr>
          </a:p>
          <a:p>
            <a:pPr>
              <a:lnSpc>
                <a:spcPct val="90000"/>
              </a:lnSpc>
              <a:buClr>
                <a:srgbClr val="000000"/>
              </a:buClr>
              <a:buSzPts val="5400"/>
            </a:pPr>
            <a:r>
              <a:rPr lang="en-US" sz="4050" dirty="0">
                <a:latin typeface="Open Sans"/>
                <a:ea typeface="Open Sans"/>
                <a:cs typeface="Open Sans"/>
                <a:sym typeface="Open Sans"/>
              </a:rPr>
              <a:t>               What is Autoscaling ?</a:t>
            </a:r>
            <a:endParaRPr sz="1050" dirty="0">
              <a:latin typeface="Arial"/>
              <a:ea typeface="Arial"/>
              <a:cs typeface="Arial"/>
              <a:sym typeface="Arial"/>
            </a:endParaRPr>
          </a:p>
        </p:txBody>
      </p:sp>
      <p:grpSp>
        <p:nvGrpSpPr>
          <p:cNvPr id="5" name="Group 4">
            <a:extLst>
              <a:ext uri="{FF2B5EF4-FFF2-40B4-BE49-F238E27FC236}">
                <a16:creationId xmlns:a16="http://schemas.microsoft.com/office/drawing/2014/main" id="{445234F2-6696-E062-56E0-B9BCD7A9EF2F}"/>
              </a:ext>
            </a:extLst>
          </p:cNvPr>
          <p:cNvGrpSpPr/>
          <p:nvPr/>
        </p:nvGrpSpPr>
        <p:grpSpPr>
          <a:xfrm>
            <a:off x="24493" y="21490"/>
            <a:ext cx="8960905" cy="1582582"/>
            <a:chOff x="24493" y="21490"/>
            <a:chExt cx="8960905" cy="1582582"/>
          </a:xfrm>
        </p:grpSpPr>
        <p:pic>
          <p:nvPicPr>
            <p:cNvPr id="2" name="Picture 1">
              <a:extLst>
                <a:ext uri="{FF2B5EF4-FFF2-40B4-BE49-F238E27FC236}">
                  <a16:creationId xmlns:a16="http://schemas.microsoft.com/office/drawing/2014/main" id="{656D3552-369A-1142-82C7-AD208ACAD1F5}"/>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3" name="Picture 2">
              <a:extLst>
                <a:ext uri="{FF2B5EF4-FFF2-40B4-BE49-F238E27FC236}">
                  <a16:creationId xmlns:a16="http://schemas.microsoft.com/office/drawing/2014/main" id="{0A3DA9E8-A53A-D87C-3F95-35638EF1B7BC}"/>
                </a:ext>
              </a:extLst>
            </p:cNvPr>
            <p:cNvPicPr>
              <a:picLocks noChangeAspect="1"/>
            </p:cNvPicPr>
            <p:nvPr/>
          </p:nvPicPr>
          <p:blipFill>
            <a:blip r:embed="rId4"/>
            <a:stretch>
              <a:fillRect/>
            </a:stretch>
          </p:blipFill>
          <p:spPr>
            <a:xfrm>
              <a:off x="24493" y="79088"/>
              <a:ext cx="1607344" cy="657225"/>
            </a:xfrm>
            <a:prstGeom prst="rect">
              <a:avLst/>
            </a:prstGeom>
          </p:spPr>
        </p:pic>
        <p:pic>
          <p:nvPicPr>
            <p:cNvPr id="4" name="Picture 3">
              <a:extLst>
                <a:ext uri="{FF2B5EF4-FFF2-40B4-BE49-F238E27FC236}">
                  <a16:creationId xmlns:a16="http://schemas.microsoft.com/office/drawing/2014/main" id="{E78C706F-7E2B-AF6A-6BB2-32B5D519D240}"/>
                </a:ext>
              </a:extLst>
            </p:cNvPr>
            <p:cNvPicPr>
              <a:picLocks noChangeAspect="1"/>
            </p:cNvPicPr>
            <p:nvPr/>
          </p:nvPicPr>
          <p:blipFill>
            <a:blip r:embed="rId3"/>
            <a:stretch>
              <a:fillRect/>
            </a:stretch>
          </p:blipFill>
          <p:spPr>
            <a:xfrm>
              <a:off x="134906" y="718247"/>
              <a:ext cx="7353561" cy="885825"/>
            </a:xfrm>
            <a:prstGeom prst="rect">
              <a:avLst/>
            </a:prstGeom>
          </p:spPr>
        </p:pic>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5a522febf2_1_341"/>
          <p:cNvSpPr txBox="1"/>
          <p:nvPr/>
        </p:nvSpPr>
        <p:spPr>
          <a:xfrm>
            <a:off x="359313" y="170471"/>
            <a:ext cx="6492600" cy="576900"/>
          </a:xfrm>
          <a:prstGeom prst="rect">
            <a:avLst/>
          </a:prstGeom>
          <a:noFill/>
          <a:ln>
            <a:noFill/>
          </a:ln>
        </p:spPr>
        <p:txBody>
          <a:bodyPr spcFirstLastPara="1" wrap="square" lIns="0" tIns="34275" rIns="68569" bIns="34275" anchor="ctr" anchorCtr="0">
            <a:noAutofit/>
          </a:bodyPr>
          <a:lstStyle/>
          <a:p>
            <a:pPr>
              <a:buClr>
                <a:srgbClr val="604878"/>
              </a:buClr>
              <a:buSzPts val="3200"/>
            </a:pPr>
            <a:r>
              <a:rPr lang="en-US" sz="2400" b="1">
                <a:solidFill>
                  <a:srgbClr val="604878"/>
                </a:solidFill>
                <a:latin typeface="Montserrat"/>
                <a:ea typeface="Montserrat"/>
                <a:cs typeface="Montserrat"/>
                <a:sym typeface="Montserrat"/>
              </a:rPr>
              <a:t>What is Autoscaling ?</a:t>
            </a:r>
            <a:endParaRPr sz="2400" b="1">
              <a:solidFill>
                <a:srgbClr val="604878"/>
              </a:solidFill>
              <a:latin typeface="Montserrat"/>
              <a:ea typeface="Montserrat"/>
              <a:cs typeface="Montserrat"/>
              <a:sym typeface="Montserrat"/>
            </a:endParaRPr>
          </a:p>
        </p:txBody>
      </p:sp>
      <p:sp>
        <p:nvSpPr>
          <p:cNvPr id="265" name="Google Shape;265;g15a522febf2_1_341"/>
          <p:cNvSpPr/>
          <p:nvPr/>
        </p:nvSpPr>
        <p:spPr>
          <a:xfrm rot="8100000">
            <a:off x="4544689" y="1107900"/>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266" name="Google Shape;266;g15a522febf2_1_341"/>
          <p:cNvSpPr/>
          <p:nvPr/>
        </p:nvSpPr>
        <p:spPr>
          <a:xfrm rot="8100000">
            <a:off x="4478908" y="2182978"/>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267" name="Google Shape;267;g15a522febf2_1_341"/>
          <p:cNvSpPr/>
          <p:nvPr/>
        </p:nvSpPr>
        <p:spPr>
          <a:xfrm rot="8100000">
            <a:off x="4564632" y="3094699"/>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268" name="Google Shape;268;g15a522febf2_1_341"/>
          <p:cNvSpPr/>
          <p:nvPr/>
        </p:nvSpPr>
        <p:spPr>
          <a:xfrm rot="8100000">
            <a:off x="4478907" y="4218053"/>
            <a:ext cx="241289" cy="24128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68569" tIns="34275" rIns="68569" bIns="34275" anchor="ctr" anchorCtr="0">
            <a:noAutofit/>
          </a:bodyPr>
          <a:lstStyle/>
          <a:p>
            <a:pPr algn="ctr">
              <a:buClr>
                <a:schemeClr val="lt1"/>
              </a:buClr>
              <a:buSzPts val="900"/>
            </a:pPr>
            <a:endParaRPr sz="675">
              <a:solidFill>
                <a:srgbClr val="FFFFFF"/>
              </a:solidFill>
              <a:latin typeface="Calibri"/>
              <a:ea typeface="Calibri"/>
              <a:cs typeface="Calibri"/>
              <a:sym typeface="Calibri"/>
            </a:endParaRPr>
          </a:p>
        </p:txBody>
      </p:sp>
      <p:sp>
        <p:nvSpPr>
          <p:cNvPr id="269" name="Google Shape;269;g15a522febf2_1_341"/>
          <p:cNvSpPr/>
          <p:nvPr/>
        </p:nvSpPr>
        <p:spPr>
          <a:xfrm>
            <a:off x="458201" y="1118784"/>
            <a:ext cx="4397625" cy="3278925"/>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69" tIns="34275" rIns="68569" bIns="34275" anchor="ctr" anchorCtr="0">
            <a:noAutofit/>
          </a:bodyPr>
          <a:lstStyle/>
          <a:p>
            <a:pPr algn="ctr">
              <a:buClr>
                <a:schemeClr val="lt1"/>
              </a:buClr>
              <a:buSzPts val="1800"/>
            </a:pPr>
            <a:endParaRPr sz="1350" b="1">
              <a:solidFill>
                <a:srgbClr val="0070C0"/>
              </a:solidFill>
              <a:latin typeface="Open Sans"/>
              <a:ea typeface="Open Sans"/>
              <a:cs typeface="Open Sans"/>
              <a:sym typeface="Open Sans"/>
            </a:endParaRPr>
          </a:p>
        </p:txBody>
      </p:sp>
      <p:sp>
        <p:nvSpPr>
          <p:cNvPr id="270" name="Google Shape;270;g15a522febf2_1_341"/>
          <p:cNvSpPr txBox="1"/>
          <p:nvPr/>
        </p:nvSpPr>
        <p:spPr>
          <a:xfrm>
            <a:off x="564488" y="1847400"/>
            <a:ext cx="4184775" cy="1731213"/>
          </a:xfrm>
          <a:prstGeom prst="rect">
            <a:avLst/>
          </a:prstGeom>
          <a:noFill/>
          <a:ln>
            <a:noFill/>
          </a:ln>
        </p:spPr>
        <p:txBody>
          <a:bodyPr spcFirstLastPara="1" wrap="square" lIns="68569" tIns="34275" rIns="68569" bIns="34275" anchor="t" anchorCtr="0">
            <a:spAutoFit/>
          </a:bodyPr>
          <a:lstStyle/>
          <a:p>
            <a:pPr algn="just">
              <a:lnSpc>
                <a:spcPct val="150000"/>
              </a:lnSpc>
              <a:buClr>
                <a:srgbClr val="000000"/>
              </a:buClr>
              <a:buSzPts val="1400"/>
            </a:pPr>
            <a:r>
              <a:rPr lang="en-US" sz="1200" b="1">
                <a:solidFill>
                  <a:schemeClr val="dk1"/>
                </a:solidFill>
                <a:latin typeface="Open Sans"/>
                <a:ea typeface="Open Sans"/>
                <a:cs typeface="Open Sans"/>
                <a:sym typeface="Open Sans"/>
              </a:rPr>
              <a:t> AWS Auto Scaling </a:t>
            </a:r>
            <a:r>
              <a:rPr lang="en-US" sz="1200">
                <a:solidFill>
                  <a:schemeClr val="dk1"/>
                </a:solidFill>
                <a:latin typeface="Open Sans"/>
                <a:ea typeface="Open Sans"/>
                <a:cs typeface="Open Sans"/>
                <a:sym typeface="Open Sans"/>
              </a:rPr>
              <a:t>monitors your applications and adjusts capacity automatically to ensure consistent, predictable performance at the lowest possible cost. It is simple to set up application scaling for multiple resources across multiple services using AWS Auto Scaling in minutes. </a:t>
            </a:r>
            <a:endParaRPr sz="1200">
              <a:solidFill>
                <a:srgbClr val="3F3F3F"/>
              </a:solidFill>
              <a:latin typeface="Open Sans"/>
              <a:ea typeface="Open Sans"/>
              <a:cs typeface="Open Sans"/>
              <a:sym typeface="Open Sans"/>
            </a:endParaRPr>
          </a:p>
        </p:txBody>
      </p:sp>
      <p:pic>
        <p:nvPicPr>
          <p:cNvPr id="271" name="Google Shape;271;g15a522febf2_1_341"/>
          <p:cNvPicPr preferRelativeResize="0"/>
          <p:nvPr/>
        </p:nvPicPr>
        <p:blipFill rotWithShape="1">
          <a:blip r:embed="rId3">
            <a:alphaModFix/>
          </a:blip>
          <a:srcRect/>
          <a:stretch/>
        </p:blipFill>
        <p:spPr>
          <a:xfrm>
            <a:off x="5308013" y="1180632"/>
            <a:ext cx="3383868" cy="3155213"/>
          </a:xfrm>
          <a:prstGeom prst="rect">
            <a:avLst/>
          </a:prstGeom>
          <a:noFill/>
          <a:ln>
            <a:noFill/>
          </a:ln>
        </p:spPr>
      </p:pic>
      <p:grpSp>
        <p:nvGrpSpPr>
          <p:cNvPr id="2" name="Group 1">
            <a:extLst>
              <a:ext uri="{FF2B5EF4-FFF2-40B4-BE49-F238E27FC236}">
                <a16:creationId xmlns:a16="http://schemas.microsoft.com/office/drawing/2014/main" id="{2A6CAB7D-DEC2-F63B-2061-7E3FE3416D2A}"/>
              </a:ext>
            </a:extLst>
          </p:cNvPr>
          <p:cNvGrpSpPr/>
          <p:nvPr/>
        </p:nvGrpSpPr>
        <p:grpSpPr>
          <a:xfrm>
            <a:off x="24493" y="21490"/>
            <a:ext cx="9119507" cy="885825"/>
            <a:chOff x="24493" y="21490"/>
            <a:chExt cx="8960905" cy="885825"/>
          </a:xfrm>
        </p:grpSpPr>
        <p:pic>
          <p:nvPicPr>
            <p:cNvPr id="3" name="Picture 2">
              <a:extLst>
                <a:ext uri="{FF2B5EF4-FFF2-40B4-BE49-F238E27FC236}">
                  <a16:creationId xmlns:a16="http://schemas.microsoft.com/office/drawing/2014/main" id="{5D86C9DC-A6B1-97DD-4213-3CD7C2B09F94}"/>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4" name="Picture 3">
              <a:extLst>
                <a:ext uri="{FF2B5EF4-FFF2-40B4-BE49-F238E27FC236}">
                  <a16:creationId xmlns:a16="http://schemas.microsoft.com/office/drawing/2014/main" id="{44DEC003-D22F-B8E5-7134-37F29DC1E309}"/>
                </a:ext>
              </a:extLst>
            </p:cNvPr>
            <p:cNvPicPr>
              <a:picLocks noChangeAspect="1"/>
            </p:cNvPicPr>
            <p:nvPr/>
          </p:nvPicPr>
          <p:blipFill>
            <a:blip r:embed="rId5"/>
            <a:stretch>
              <a:fillRect/>
            </a:stretch>
          </p:blipFill>
          <p:spPr>
            <a:xfrm>
              <a:off x="24493" y="79088"/>
              <a:ext cx="1607344" cy="657225"/>
            </a:xfrm>
            <a:prstGeom prst="rect">
              <a:avLst/>
            </a:prstGeom>
          </p:spPr>
        </p:pic>
        <p:pic>
          <p:nvPicPr>
            <p:cNvPr id="5" name="Picture 4">
              <a:extLst>
                <a:ext uri="{FF2B5EF4-FFF2-40B4-BE49-F238E27FC236}">
                  <a16:creationId xmlns:a16="http://schemas.microsoft.com/office/drawing/2014/main" id="{97D4D16D-FA7D-5328-511B-3D647AD4E248}"/>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6" name="Google Shape;259;gff3a7120db_0_4">
            <a:extLst>
              <a:ext uri="{FF2B5EF4-FFF2-40B4-BE49-F238E27FC236}">
                <a16:creationId xmlns:a16="http://schemas.microsoft.com/office/drawing/2014/main" id="{88354EC1-EA2E-D5DF-1DC6-83641FF4C2A5}"/>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What is Auto-Scaling ?</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209677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5F4778"/>
                </a:solidFill>
                <a:latin typeface="Calibri"/>
                <a:cs typeface="Calibri"/>
              </a:rPr>
              <a:t>Load</a:t>
            </a:r>
            <a:r>
              <a:rPr sz="2800" b="1" spc="-45" dirty="0">
                <a:solidFill>
                  <a:srgbClr val="5F4778"/>
                </a:solidFill>
                <a:latin typeface="Calibri"/>
                <a:cs typeface="Calibri"/>
              </a:rPr>
              <a:t> </a:t>
            </a:r>
            <a:r>
              <a:rPr sz="2800" b="1" spc="-5" dirty="0">
                <a:solidFill>
                  <a:srgbClr val="5F4778"/>
                </a:solidFill>
                <a:latin typeface="Calibri"/>
                <a:cs typeface="Calibri"/>
              </a:rPr>
              <a:t>Balancer</a:t>
            </a:r>
            <a:endParaRPr sz="2800" dirty="0">
              <a:latin typeface="Calibri"/>
              <a:cs typeface="Calibri"/>
            </a:endParaRPr>
          </a:p>
        </p:txBody>
      </p:sp>
      <p:sp>
        <p:nvSpPr>
          <p:cNvPr id="7" name="object 7"/>
          <p:cNvSpPr txBox="1"/>
          <p:nvPr/>
        </p:nvSpPr>
        <p:spPr>
          <a:xfrm>
            <a:off x="1476883" y="1035812"/>
            <a:ext cx="6229350" cy="814325"/>
          </a:xfrm>
          <a:prstGeom prst="rect">
            <a:avLst/>
          </a:prstGeom>
        </p:spPr>
        <p:txBody>
          <a:bodyPr vert="horz" wrap="square" lIns="0" tIns="12700" rIns="0" bIns="0" rtlCol="0">
            <a:spAutoFit/>
          </a:bodyPr>
          <a:lstStyle/>
          <a:p>
            <a:pPr marL="12065" marR="5080" algn="ctr">
              <a:lnSpc>
                <a:spcPct val="150000"/>
              </a:lnSpc>
              <a:spcBef>
                <a:spcPts val="100"/>
              </a:spcBef>
            </a:pPr>
            <a:r>
              <a:rPr sz="1200" spc="-5" dirty="0">
                <a:latin typeface="Open Sans" panose="020B0606030504020204" pitchFamily="34" charset="0"/>
                <a:ea typeface="Open Sans" panose="020B0606030504020204" pitchFamily="34" charset="0"/>
                <a:cs typeface="Open Sans" panose="020B0606030504020204" pitchFamily="34" charset="0"/>
              </a:rPr>
              <a:t>Load balancer is a service </a:t>
            </a:r>
            <a:r>
              <a:rPr sz="1200" dirty="0">
                <a:latin typeface="Open Sans" panose="020B0606030504020204" pitchFamily="34" charset="0"/>
                <a:ea typeface="Open Sans" panose="020B0606030504020204" pitchFamily="34" charset="0"/>
                <a:cs typeface="Open Sans" panose="020B0606030504020204" pitchFamily="34" charset="0"/>
              </a:rPr>
              <a:t>that </a:t>
            </a:r>
            <a:r>
              <a:rPr sz="1200" spc="-5" dirty="0">
                <a:latin typeface="Open Sans" panose="020B0606030504020204" pitchFamily="34" charset="0"/>
                <a:ea typeface="Open Sans" panose="020B0606030504020204" pitchFamily="34" charset="0"/>
                <a:cs typeface="Open Sans" panose="020B0606030504020204" pitchFamily="34" charset="0"/>
              </a:rPr>
              <a:t>uniformly distributes </a:t>
            </a:r>
            <a:r>
              <a:rPr sz="1200" dirty="0">
                <a:latin typeface="Open Sans" panose="020B0606030504020204" pitchFamily="34" charset="0"/>
                <a:ea typeface="Open Sans" panose="020B0606030504020204" pitchFamily="34" charset="0"/>
                <a:cs typeface="Open Sans" panose="020B0606030504020204" pitchFamily="34" charset="0"/>
              </a:rPr>
              <a:t>the </a:t>
            </a:r>
            <a:r>
              <a:rPr sz="1200" spc="-5" dirty="0">
                <a:latin typeface="Open Sans" panose="020B0606030504020204" pitchFamily="34" charset="0"/>
                <a:ea typeface="Open Sans" panose="020B0606030504020204" pitchFamily="34" charset="0"/>
                <a:cs typeface="Open Sans" panose="020B0606030504020204" pitchFamily="34" charset="0"/>
              </a:rPr>
              <a:t>network </a:t>
            </a:r>
            <a:r>
              <a:rPr sz="1200" dirty="0">
                <a:latin typeface="Open Sans" panose="020B0606030504020204" pitchFamily="34" charset="0"/>
                <a:ea typeface="Open Sans" panose="020B0606030504020204" pitchFamily="34" charset="0"/>
                <a:cs typeface="Open Sans" panose="020B0606030504020204" pitchFamily="34" charset="0"/>
              </a:rPr>
              <a:t>traffic </a:t>
            </a:r>
            <a:r>
              <a:rPr sz="1200" spc="-5" dirty="0">
                <a:latin typeface="Open Sans" panose="020B0606030504020204" pitchFamily="34" charset="0"/>
                <a:ea typeface="Open Sans" panose="020B0606030504020204" pitchFamily="34" charset="0"/>
                <a:cs typeface="Open Sans" panose="020B0606030504020204" pitchFamily="34" charset="0"/>
              </a:rPr>
              <a:t>and workloads across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multiple </a:t>
            </a:r>
            <a:r>
              <a:rPr sz="1200" spc="-5" dirty="0">
                <a:latin typeface="Open Sans" panose="020B0606030504020204" pitchFamily="34" charset="0"/>
                <a:ea typeface="Open Sans" panose="020B0606030504020204" pitchFamily="34" charset="0"/>
                <a:cs typeface="Open Sans" panose="020B0606030504020204" pitchFamily="34" charset="0"/>
              </a:rPr>
              <a:t>servers or a </a:t>
            </a:r>
            <a:r>
              <a:rPr sz="1200" dirty="0">
                <a:latin typeface="Open Sans" panose="020B0606030504020204" pitchFamily="34" charset="0"/>
                <a:ea typeface="Open Sans" panose="020B0606030504020204" pitchFamily="34" charset="0"/>
                <a:cs typeface="Open Sans" panose="020B0606030504020204" pitchFamily="34" charset="0"/>
              </a:rPr>
              <a:t>cluster of </a:t>
            </a:r>
            <a:r>
              <a:rPr sz="1200" spc="-5" dirty="0">
                <a:latin typeface="Open Sans" panose="020B0606030504020204" pitchFamily="34" charset="0"/>
                <a:ea typeface="Open Sans" panose="020B0606030504020204" pitchFamily="34" charset="0"/>
                <a:cs typeface="Open Sans" panose="020B0606030504020204" pitchFamily="34" charset="0"/>
              </a:rPr>
              <a:t>servers. Load balancer increases </a:t>
            </a:r>
            <a:r>
              <a:rPr sz="1200" dirty="0">
                <a:latin typeface="Open Sans" panose="020B0606030504020204" pitchFamily="34" charset="0"/>
                <a:ea typeface="Open Sans" panose="020B0606030504020204" pitchFamily="34" charset="0"/>
                <a:cs typeface="Open Sans" panose="020B0606030504020204" pitchFamily="34" charset="0"/>
              </a:rPr>
              <a:t>the </a:t>
            </a:r>
            <a:r>
              <a:rPr sz="1200" spc="-5" dirty="0">
                <a:latin typeface="Open Sans" panose="020B0606030504020204" pitchFamily="34" charset="0"/>
                <a:ea typeface="Open Sans" panose="020B0606030504020204" pitchFamily="34" charset="0"/>
                <a:cs typeface="Open Sans" panose="020B0606030504020204" pitchFamily="34" charset="0"/>
              </a:rPr>
              <a:t>availability and </a:t>
            </a:r>
            <a:r>
              <a:rPr sz="1200" dirty="0">
                <a:latin typeface="Open Sans" panose="020B0606030504020204" pitchFamily="34" charset="0"/>
                <a:ea typeface="Open Sans" panose="020B0606030504020204" pitchFamily="34" charset="0"/>
                <a:cs typeface="Open Sans" panose="020B0606030504020204" pitchFamily="34" charset="0"/>
              </a:rPr>
              <a:t>fault </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tolerance</a:t>
            </a:r>
            <a:r>
              <a:rPr sz="1200" spc="-5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of </a:t>
            </a:r>
            <a:r>
              <a:rPr sz="1200" spc="-5" dirty="0">
                <a:latin typeface="Open Sans" panose="020B0606030504020204" pitchFamily="34" charset="0"/>
                <a:ea typeface="Open Sans" panose="020B0606030504020204" pitchFamily="34" charset="0"/>
                <a:cs typeface="Open Sans" panose="020B0606030504020204" pitchFamily="34" charset="0"/>
              </a:rPr>
              <a:t>an</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application</a:t>
            </a:r>
            <a:endParaRPr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object 2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pic>
        <p:nvPicPr>
          <p:cNvPr id="25" name="Picture 24">
            <a:extLst>
              <a:ext uri="{FF2B5EF4-FFF2-40B4-BE49-F238E27FC236}">
                <a16:creationId xmlns:a16="http://schemas.microsoft.com/office/drawing/2014/main" id="{53888E4F-773B-5340-E4D7-C26591F5F556}"/>
              </a:ext>
            </a:extLst>
          </p:cNvPr>
          <p:cNvPicPr>
            <a:picLocks noChangeAspect="1"/>
          </p:cNvPicPr>
          <p:nvPr/>
        </p:nvPicPr>
        <p:blipFill>
          <a:blip r:embed="rId2"/>
          <a:stretch>
            <a:fillRect/>
          </a:stretch>
        </p:blipFill>
        <p:spPr>
          <a:xfrm>
            <a:off x="24493" y="79088"/>
            <a:ext cx="1607344" cy="657225"/>
          </a:xfrm>
          <a:prstGeom prst="rect">
            <a:avLst/>
          </a:prstGeom>
        </p:spPr>
      </p:pic>
      <p:grpSp>
        <p:nvGrpSpPr>
          <p:cNvPr id="26" name="Group 25">
            <a:extLst>
              <a:ext uri="{FF2B5EF4-FFF2-40B4-BE49-F238E27FC236}">
                <a16:creationId xmlns:a16="http://schemas.microsoft.com/office/drawing/2014/main" id="{A9273D94-D39F-9D7E-CB3F-5CE00C022219}"/>
              </a:ext>
            </a:extLst>
          </p:cNvPr>
          <p:cNvGrpSpPr/>
          <p:nvPr/>
        </p:nvGrpSpPr>
        <p:grpSpPr>
          <a:xfrm>
            <a:off x="24493" y="21490"/>
            <a:ext cx="9119507" cy="885825"/>
            <a:chOff x="24493" y="21490"/>
            <a:chExt cx="8960905" cy="885825"/>
          </a:xfrm>
        </p:grpSpPr>
        <p:pic>
          <p:nvPicPr>
            <p:cNvPr id="27" name="Picture 26">
              <a:extLst>
                <a:ext uri="{FF2B5EF4-FFF2-40B4-BE49-F238E27FC236}">
                  <a16:creationId xmlns:a16="http://schemas.microsoft.com/office/drawing/2014/main" id="{8CAC0523-2D7C-3479-C86A-1989E2FA9F3D}"/>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28" name="Picture 27">
              <a:extLst>
                <a:ext uri="{FF2B5EF4-FFF2-40B4-BE49-F238E27FC236}">
                  <a16:creationId xmlns:a16="http://schemas.microsoft.com/office/drawing/2014/main" id="{A23940A1-CC7B-6E88-4CAE-609AEEE8A5D6}"/>
                </a:ext>
              </a:extLst>
            </p:cNvPr>
            <p:cNvPicPr>
              <a:picLocks noChangeAspect="1"/>
            </p:cNvPicPr>
            <p:nvPr/>
          </p:nvPicPr>
          <p:blipFill>
            <a:blip r:embed="rId2"/>
            <a:stretch>
              <a:fillRect/>
            </a:stretch>
          </p:blipFill>
          <p:spPr>
            <a:xfrm>
              <a:off x="24493" y="79088"/>
              <a:ext cx="1607344" cy="657225"/>
            </a:xfrm>
            <a:prstGeom prst="rect">
              <a:avLst/>
            </a:prstGeom>
          </p:spPr>
        </p:pic>
        <p:pic>
          <p:nvPicPr>
            <p:cNvPr id="29" name="Picture 28">
              <a:extLst>
                <a:ext uri="{FF2B5EF4-FFF2-40B4-BE49-F238E27FC236}">
                  <a16:creationId xmlns:a16="http://schemas.microsoft.com/office/drawing/2014/main" id="{83963EE7-4A22-710A-DA4D-9AC5D18ABEBB}"/>
                </a:ext>
              </a:extLst>
            </p:cNvPr>
            <p:cNvPicPr>
              <a:picLocks noChangeAspect="1"/>
            </p:cNvPicPr>
            <p:nvPr/>
          </p:nvPicPr>
          <p:blipFill>
            <a:blip r:embed="rId3"/>
            <a:stretch>
              <a:fillRect/>
            </a:stretch>
          </p:blipFill>
          <p:spPr>
            <a:xfrm>
              <a:off x="134906" y="718248"/>
              <a:ext cx="7353561" cy="185458"/>
            </a:xfrm>
            <a:prstGeom prst="rect">
              <a:avLst/>
            </a:prstGeom>
          </p:spPr>
        </p:pic>
      </p:grpSp>
      <p:sp>
        <p:nvSpPr>
          <p:cNvPr id="30" name="Google Shape;259;gff3a7120db_0_4">
            <a:extLst>
              <a:ext uri="{FF2B5EF4-FFF2-40B4-BE49-F238E27FC236}">
                <a16:creationId xmlns:a16="http://schemas.microsoft.com/office/drawing/2014/main" id="{F212AD14-0D13-1D66-5CB3-68034FA4C166}"/>
              </a:ext>
            </a:extLst>
          </p:cNvPr>
          <p:cNvSpPr txBox="1"/>
          <p:nvPr/>
        </p:nvSpPr>
        <p:spPr>
          <a:xfrm>
            <a:off x="5130148" y="157104"/>
            <a:ext cx="3925350" cy="526276"/>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Elastic Load Balancer</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grpSp>
        <p:nvGrpSpPr>
          <p:cNvPr id="31" name="Group 30">
            <a:extLst>
              <a:ext uri="{FF2B5EF4-FFF2-40B4-BE49-F238E27FC236}">
                <a16:creationId xmlns:a16="http://schemas.microsoft.com/office/drawing/2014/main" id="{B40F1175-ADB4-ED0F-A8CC-3B08DDA83309}"/>
              </a:ext>
            </a:extLst>
          </p:cNvPr>
          <p:cNvGrpSpPr/>
          <p:nvPr/>
        </p:nvGrpSpPr>
        <p:grpSpPr>
          <a:xfrm>
            <a:off x="24493" y="21490"/>
            <a:ext cx="9119507" cy="885825"/>
            <a:chOff x="24493" y="21490"/>
            <a:chExt cx="8960905" cy="885825"/>
          </a:xfrm>
        </p:grpSpPr>
        <p:pic>
          <p:nvPicPr>
            <p:cNvPr id="32" name="Picture 31">
              <a:extLst>
                <a:ext uri="{FF2B5EF4-FFF2-40B4-BE49-F238E27FC236}">
                  <a16:creationId xmlns:a16="http://schemas.microsoft.com/office/drawing/2014/main" id="{456972C6-9E37-DE1C-C91A-A95CAD1A0315}"/>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33" name="Picture 32">
              <a:extLst>
                <a:ext uri="{FF2B5EF4-FFF2-40B4-BE49-F238E27FC236}">
                  <a16:creationId xmlns:a16="http://schemas.microsoft.com/office/drawing/2014/main" id="{8B53BD34-363D-F170-7879-4E0521D2937B}"/>
                </a:ext>
              </a:extLst>
            </p:cNvPr>
            <p:cNvPicPr>
              <a:picLocks noChangeAspect="1"/>
            </p:cNvPicPr>
            <p:nvPr/>
          </p:nvPicPr>
          <p:blipFill>
            <a:blip r:embed="rId2"/>
            <a:stretch>
              <a:fillRect/>
            </a:stretch>
          </p:blipFill>
          <p:spPr>
            <a:xfrm>
              <a:off x="24493" y="79088"/>
              <a:ext cx="1607344" cy="657225"/>
            </a:xfrm>
            <a:prstGeom prst="rect">
              <a:avLst/>
            </a:prstGeom>
          </p:spPr>
        </p:pic>
        <p:pic>
          <p:nvPicPr>
            <p:cNvPr id="34" name="Picture 33">
              <a:extLst>
                <a:ext uri="{FF2B5EF4-FFF2-40B4-BE49-F238E27FC236}">
                  <a16:creationId xmlns:a16="http://schemas.microsoft.com/office/drawing/2014/main" id="{88DF55A4-CC2D-EF31-66F0-530A07D32599}"/>
                </a:ext>
              </a:extLst>
            </p:cNvPr>
            <p:cNvPicPr>
              <a:picLocks noChangeAspect="1"/>
            </p:cNvPicPr>
            <p:nvPr/>
          </p:nvPicPr>
          <p:blipFill>
            <a:blip r:embed="rId3"/>
            <a:stretch>
              <a:fillRect/>
            </a:stretch>
          </p:blipFill>
          <p:spPr>
            <a:xfrm>
              <a:off x="134906" y="718248"/>
              <a:ext cx="7353561" cy="185458"/>
            </a:xfrm>
            <a:prstGeom prst="rect">
              <a:avLst/>
            </a:prstGeom>
          </p:spPr>
        </p:pic>
      </p:grpSp>
      <p:sp>
        <p:nvSpPr>
          <p:cNvPr id="35" name="Google Shape;259;gff3a7120db_0_4">
            <a:extLst>
              <a:ext uri="{FF2B5EF4-FFF2-40B4-BE49-F238E27FC236}">
                <a16:creationId xmlns:a16="http://schemas.microsoft.com/office/drawing/2014/main" id="{0A77D28A-D56F-9D66-5A0F-0023F9A04C4C}"/>
              </a:ext>
            </a:extLst>
          </p:cNvPr>
          <p:cNvSpPr txBox="1"/>
          <p:nvPr/>
        </p:nvSpPr>
        <p:spPr>
          <a:xfrm>
            <a:off x="4240306" y="187684"/>
            <a:ext cx="5010290" cy="5816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3200" spc="-5" dirty="0">
                <a:latin typeface="Open Sans" panose="020B0606030504020204" pitchFamily="34" charset="0"/>
                <a:ea typeface="Open Sans" panose="020B0606030504020204" pitchFamily="34" charset="0"/>
                <a:cs typeface="Open Sans" panose="020B0606030504020204" pitchFamily="34" charset="0"/>
              </a:rPr>
              <a:t>Elastic Load Balancer</a:t>
            </a:r>
            <a:endParaRPr sz="3200" dirty="0">
              <a:latin typeface="Open Sans" panose="020B0606030504020204" pitchFamily="34" charset="0"/>
              <a:ea typeface="Open Sans" panose="020B0606030504020204" pitchFamily="34" charset="0"/>
              <a:cs typeface="Open Sans" panose="020B0606030504020204" pitchFamily="34" charset="0"/>
              <a:sym typeface="Arial"/>
            </a:endParaRPr>
          </a:p>
        </p:txBody>
      </p:sp>
      <p:grpSp>
        <p:nvGrpSpPr>
          <p:cNvPr id="56" name="Group 55">
            <a:extLst>
              <a:ext uri="{FF2B5EF4-FFF2-40B4-BE49-F238E27FC236}">
                <a16:creationId xmlns:a16="http://schemas.microsoft.com/office/drawing/2014/main" id="{4620656D-52B0-2050-CCAE-7B49D9341D9B}"/>
              </a:ext>
            </a:extLst>
          </p:cNvPr>
          <p:cNvGrpSpPr/>
          <p:nvPr/>
        </p:nvGrpSpPr>
        <p:grpSpPr>
          <a:xfrm>
            <a:off x="1046988" y="2071127"/>
            <a:ext cx="7106412" cy="2750300"/>
            <a:chOff x="1046988" y="2071127"/>
            <a:chExt cx="7106412" cy="2750300"/>
          </a:xfrm>
        </p:grpSpPr>
        <p:grpSp>
          <p:nvGrpSpPr>
            <p:cNvPr id="8" name="object 8"/>
            <p:cNvGrpSpPr/>
            <p:nvPr/>
          </p:nvGrpSpPr>
          <p:grpSpPr>
            <a:xfrm>
              <a:off x="1046988" y="2071127"/>
              <a:ext cx="7106412" cy="2750300"/>
              <a:chOff x="1046988" y="2102357"/>
              <a:chExt cx="7304150" cy="2719070"/>
            </a:xfrm>
            <a:solidFill>
              <a:schemeClr val="bg1"/>
            </a:solidFill>
          </p:grpSpPr>
          <p:sp>
            <p:nvSpPr>
              <p:cNvPr id="9" name="object 9"/>
              <p:cNvSpPr/>
              <p:nvPr/>
            </p:nvSpPr>
            <p:spPr>
              <a:xfrm>
                <a:off x="3594353" y="2102357"/>
                <a:ext cx="4756785" cy="2719070"/>
              </a:xfrm>
              <a:custGeom>
                <a:avLst/>
                <a:gdLst/>
                <a:ahLst/>
                <a:cxnLst/>
                <a:rect l="l" t="t" r="r" b="b"/>
                <a:pathLst>
                  <a:path w="4756784" h="2719070">
                    <a:moveTo>
                      <a:pt x="4303268" y="0"/>
                    </a:moveTo>
                    <a:lnTo>
                      <a:pt x="453136" y="0"/>
                    </a:lnTo>
                    <a:lnTo>
                      <a:pt x="406796" y="2338"/>
                    </a:lnTo>
                    <a:lnTo>
                      <a:pt x="361796" y="9203"/>
                    </a:lnTo>
                    <a:lnTo>
                      <a:pt x="318366" y="20367"/>
                    </a:lnTo>
                    <a:lnTo>
                      <a:pt x="276731" y="35601"/>
                    </a:lnTo>
                    <a:lnTo>
                      <a:pt x="237119" y="54679"/>
                    </a:lnTo>
                    <a:lnTo>
                      <a:pt x="199758" y="77373"/>
                    </a:lnTo>
                    <a:lnTo>
                      <a:pt x="164875" y="103455"/>
                    </a:lnTo>
                    <a:lnTo>
                      <a:pt x="132699" y="132699"/>
                    </a:lnTo>
                    <a:lnTo>
                      <a:pt x="103455" y="164875"/>
                    </a:lnTo>
                    <a:lnTo>
                      <a:pt x="77373" y="199758"/>
                    </a:lnTo>
                    <a:lnTo>
                      <a:pt x="54679" y="237119"/>
                    </a:lnTo>
                    <a:lnTo>
                      <a:pt x="35601" y="276731"/>
                    </a:lnTo>
                    <a:lnTo>
                      <a:pt x="20367" y="318366"/>
                    </a:lnTo>
                    <a:lnTo>
                      <a:pt x="9203" y="361796"/>
                    </a:lnTo>
                    <a:lnTo>
                      <a:pt x="2338" y="406796"/>
                    </a:lnTo>
                    <a:lnTo>
                      <a:pt x="0" y="453136"/>
                    </a:lnTo>
                    <a:lnTo>
                      <a:pt x="0" y="2265667"/>
                    </a:lnTo>
                    <a:lnTo>
                      <a:pt x="2338" y="2311998"/>
                    </a:lnTo>
                    <a:lnTo>
                      <a:pt x="9203" y="2356992"/>
                    </a:lnTo>
                    <a:lnTo>
                      <a:pt x="20367" y="2400419"/>
                    </a:lnTo>
                    <a:lnTo>
                      <a:pt x="35601" y="2442052"/>
                    </a:lnTo>
                    <a:lnTo>
                      <a:pt x="54679" y="2481664"/>
                    </a:lnTo>
                    <a:lnTo>
                      <a:pt x="77373" y="2519026"/>
                    </a:lnTo>
                    <a:lnTo>
                      <a:pt x="103455" y="2553911"/>
                    </a:lnTo>
                    <a:lnTo>
                      <a:pt x="132699" y="2586091"/>
                    </a:lnTo>
                    <a:lnTo>
                      <a:pt x="164875" y="2615338"/>
                    </a:lnTo>
                    <a:lnTo>
                      <a:pt x="199758" y="2641425"/>
                    </a:lnTo>
                    <a:lnTo>
                      <a:pt x="237119" y="2664123"/>
                    </a:lnTo>
                    <a:lnTo>
                      <a:pt x="276731" y="2683205"/>
                    </a:lnTo>
                    <a:lnTo>
                      <a:pt x="318366" y="2698443"/>
                    </a:lnTo>
                    <a:lnTo>
                      <a:pt x="361796" y="2709609"/>
                    </a:lnTo>
                    <a:lnTo>
                      <a:pt x="406796" y="2716476"/>
                    </a:lnTo>
                    <a:lnTo>
                      <a:pt x="453136" y="2718816"/>
                    </a:lnTo>
                    <a:lnTo>
                      <a:pt x="4303268" y="2718816"/>
                    </a:lnTo>
                    <a:lnTo>
                      <a:pt x="4349607" y="2716476"/>
                    </a:lnTo>
                    <a:lnTo>
                      <a:pt x="4394607" y="2709609"/>
                    </a:lnTo>
                    <a:lnTo>
                      <a:pt x="4438037" y="2698443"/>
                    </a:lnTo>
                    <a:lnTo>
                      <a:pt x="4479672" y="2683205"/>
                    </a:lnTo>
                    <a:lnTo>
                      <a:pt x="4519284" y="2664123"/>
                    </a:lnTo>
                    <a:lnTo>
                      <a:pt x="4556645" y="2641425"/>
                    </a:lnTo>
                    <a:lnTo>
                      <a:pt x="4591528" y="2615338"/>
                    </a:lnTo>
                    <a:lnTo>
                      <a:pt x="4623704" y="2586091"/>
                    </a:lnTo>
                    <a:lnTo>
                      <a:pt x="4652948" y="2553911"/>
                    </a:lnTo>
                    <a:lnTo>
                      <a:pt x="4679030" y="2519026"/>
                    </a:lnTo>
                    <a:lnTo>
                      <a:pt x="4701724" y="2481664"/>
                    </a:lnTo>
                    <a:lnTo>
                      <a:pt x="4720802" y="2442052"/>
                    </a:lnTo>
                    <a:lnTo>
                      <a:pt x="4736036" y="2400419"/>
                    </a:lnTo>
                    <a:lnTo>
                      <a:pt x="4747200" y="2356992"/>
                    </a:lnTo>
                    <a:lnTo>
                      <a:pt x="4754065" y="2311998"/>
                    </a:lnTo>
                    <a:lnTo>
                      <a:pt x="4756404" y="2265667"/>
                    </a:lnTo>
                    <a:lnTo>
                      <a:pt x="4756404" y="453136"/>
                    </a:lnTo>
                    <a:lnTo>
                      <a:pt x="4754065" y="406796"/>
                    </a:lnTo>
                    <a:lnTo>
                      <a:pt x="4747200" y="361796"/>
                    </a:lnTo>
                    <a:lnTo>
                      <a:pt x="4736036" y="318366"/>
                    </a:lnTo>
                    <a:lnTo>
                      <a:pt x="4720802" y="276731"/>
                    </a:lnTo>
                    <a:lnTo>
                      <a:pt x="4701724" y="237119"/>
                    </a:lnTo>
                    <a:lnTo>
                      <a:pt x="4679030" y="199758"/>
                    </a:lnTo>
                    <a:lnTo>
                      <a:pt x="4652948" y="164875"/>
                    </a:lnTo>
                    <a:lnTo>
                      <a:pt x="4623704" y="132699"/>
                    </a:lnTo>
                    <a:lnTo>
                      <a:pt x="4591528" y="103455"/>
                    </a:lnTo>
                    <a:lnTo>
                      <a:pt x="4556645" y="77373"/>
                    </a:lnTo>
                    <a:lnTo>
                      <a:pt x="4519284" y="54679"/>
                    </a:lnTo>
                    <a:lnTo>
                      <a:pt x="4479672" y="35601"/>
                    </a:lnTo>
                    <a:lnTo>
                      <a:pt x="4438037" y="20367"/>
                    </a:lnTo>
                    <a:lnTo>
                      <a:pt x="4394607" y="9203"/>
                    </a:lnTo>
                    <a:lnTo>
                      <a:pt x="4349607" y="2338"/>
                    </a:lnTo>
                    <a:lnTo>
                      <a:pt x="4303268" y="0"/>
                    </a:lnTo>
                    <a:close/>
                  </a:path>
                </a:pathLst>
              </a:custGeom>
              <a:grpFill/>
              <a:ln>
                <a:solidFill>
                  <a:schemeClr val="tx1"/>
                </a:solidFill>
              </a:ln>
            </p:spPr>
            <p:txBody>
              <a:bodyPr wrap="square" lIns="0" tIns="0" rIns="0" bIns="0" rtlCol="0"/>
              <a:lstStyle/>
              <a:p>
                <a:endParaRPr/>
              </a:p>
            </p:txBody>
          </p:sp>
          <p:sp>
            <p:nvSpPr>
              <p:cNvPr id="10" name="object 10"/>
              <p:cNvSpPr/>
              <p:nvPr/>
            </p:nvSpPr>
            <p:spPr>
              <a:xfrm>
                <a:off x="3594353" y="2102357"/>
                <a:ext cx="4756785" cy="2719070"/>
              </a:xfrm>
              <a:custGeom>
                <a:avLst/>
                <a:gdLst/>
                <a:ahLst/>
                <a:cxnLst/>
                <a:rect l="l" t="t" r="r" b="b"/>
                <a:pathLst>
                  <a:path w="4756784" h="2719070">
                    <a:moveTo>
                      <a:pt x="0" y="453136"/>
                    </a:moveTo>
                    <a:lnTo>
                      <a:pt x="2338" y="406796"/>
                    </a:lnTo>
                    <a:lnTo>
                      <a:pt x="9203" y="361796"/>
                    </a:lnTo>
                    <a:lnTo>
                      <a:pt x="20367" y="318366"/>
                    </a:lnTo>
                    <a:lnTo>
                      <a:pt x="35601" y="276731"/>
                    </a:lnTo>
                    <a:lnTo>
                      <a:pt x="54679" y="237119"/>
                    </a:lnTo>
                    <a:lnTo>
                      <a:pt x="77373" y="199758"/>
                    </a:lnTo>
                    <a:lnTo>
                      <a:pt x="103455" y="164875"/>
                    </a:lnTo>
                    <a:lnTo>
                      <a:pt x="132699" y="132699"/>
                    </a:lnTo>
                    <a:lnTo>
                      <a:pt x="164875" y="103455"/>
                    </a:lnTo>
                    <a:lnTo>
                      <a:pt x="199758" y="77373"/>
                    </a:lnTo>
                    <a:lnTo>
                      <a:pt x="237119" y="54679"/>
                    </a:lnTo>
                    <a:lnTo>
                      <a:pt x="276731" y="35601"/>
                    </a:lnTo>
                    <a:lnTo>
                      <a:pt x="318366" y="20367"/>
                    </a:lnTo>
                    <a:lnTo>
                      <a:pt x="361796" y="9203"/>
                    </a:lnTo>
                    <a:lnTo>
                      <a:pt x="406796" y="2338"/>
                    </a:lnTo>
                    <a:lnTo>
                      <a:pt x="453136" y="0"/>
                    </a:lnTo>
                    <a:lnTo>
                      <a:pt x="4303268" y="0"/>
                    </a:lnTo>
                    <a:lnTo>
                      <a:pt x="4349607" y="2338"/>
                    </a:lnTo>
                    <a:lnTo>
                      <a:pt x="4394607" y="9203"/>
                    </a:lnTo>
                    <a:lnTo>
                      <a:pt x="4438037" y="20367"/>
                    </a:lnTo>
                    <a:lnTo>
                      <a:pt x="4479672" y="35601"/>
                    </a:lnTo>
                    <a:lnTo>
                      <a:pt x="4519284" y="54679"/>
                    </a:lnTo>
                    <a:lnTo>
                      <a:pt x="4556645" y="77373"/>
                    </a:lnTo>
                    <a:lnTo>
                      <a:pt x="4591528" y="103455"/>
                    </a:lnTo>
                    <a:lnTo>
                      <a:pt x="4623704" y="132699"/>
                    </a:lnTo>
                    <a:lnTo>
                      <a:pt x="4652948" y="164875"/>
                    </a:lnTo>
                    <a:lnTo>
                      <a:pt x="4679030" y="199758"/>
                    </a:lnTo>
                    <a:lnTo>
                      <a:pt x="4701724" y="237119"/>
                    </a:lnTo>
                    <a:lnTo>
                      <a:pt x="4720802" y="276731"/>
                    </a:lnTo>
                    <a:lnTo>
                      <a:pt x="4736036" y="318366"/>
                    </a:lnTo>
                    <a:lnTo>
                      <a:pt x="4747200" y="361796"/>
                    </a:lnTo>
                    <a:lnTo>
                      <a:pt x="4754065" y="406796"/>
                    </a:lnTo>
                    <a:lnTo>
                      <a:pt x="4756404" y="453136"/>
                    </a:lnTo>
                    <a:lnTo>
                      <a:pt x="4756404" y="2265667"/>
                    </a:lnTo>
                    <a:lnTo>
                      <a:pt x="4754065" y="2311998"/>
                    </a:lnTo>
                    <a:lnTo>
                      <a:pt x="4747200" y="2356992"/>
                    </a:lnTo>
                    <a:lnTo>
                      <a:pt x="4736036" y="2400419"/>
                    </a:lnTo>
                    <a:lnTo>
                      <a:pt x="4720802" y="2442052"/>
                    </a:lnTo>
                    <a:lnTo>
                      <a:pt x="4701724" y="2481664"/>
                    </a:lnTo>
                    <a:lnTo>
                      <a:pt x="4679030" y="2519026"/>
                    </a:lnTo>
                    <a:lnTo>
                      <a:pt x="4652948" y="2553911"/>
                    </a:lnTo>
                    <a:lnTo>
                      <a:pt x="4623704" y="2586091"/>
                    </a:lnTo>
                    <a:lnTo>
                      <a:pt x="4591528" y="2615338"/>
                    </a:lnTo>
                    <a:lnTo>
                      <a:pt x="4556645" y="2641425"/>
                    </a:lnTo>
                    <a:lnTo>
                      <a:pt x="4519284" y="2664123"/>
                    </a:lnTo>
                    <a:lnTo>
                      <a:pt x="4479672" y="2683205"/>
                    </a:lnTo>
                    <a:lnTo>
                      <a:pt x="4438037" y="2698443"/>
                    </a:lnTo>
                    <a:lnTo>
                      <a:pt x="4394607" y="2709609"/>
                    </a:lnTo>
                    <a:lnTo>
                      <a:pt x="4349607" y="2716476"/>
                    </a:lnTo>
                    <a:lnTo>
                      <a:pt x="4303268" y="2718816"/>
                    </a:lnTo>
                    <a:lnTo>
                      <a:pt x="453136" y="2718816"/>
                    </a:lnTo>
                    <a:lnTo>
                      <a:pt x="406796" y="2716476"/>
                    </a:lnTo>
                    <a:lnTo>
                      <a:pt x="361796" y="2709609"/>
                    </a:lnTo>
                    <a:lnTo>
                      <a:pt x="318366" y="2698443"/>
                    </a:lnTo>
                    <a:lnTo>
                      <a:pt x="276731" y="2683205"/>
                    </a:lnTo>
                    <a:lnTo>
                      <a:pt x="237119" y="2664123"/>
                    </a:lnTo>
                    <a:lnTo>
                      <a:pt x="199758" y="2641425"/>
                    </a:lnTo>
                    <a:lnTo>
                      <a:pt x="164875" y="2615338"/>
                    </a:lnTo>
                    <a:lnTo>
                      <a:pt x="132699" y="2586091"/>
                    </a:lnTo>
                    <a:lnTo>
                      <a:pt x="103455" y="2553911"/>
                    </a:lnTo>
                    <a:lnTo>
                      <a:pt x="77373" y="2519026"/>
                    </a:lnTo>
                    <a:lnTo>
                      <a:pt x="54679" y="2481664"/>
                    </a:lnTo>
                    <a:lnTo>
                      <a:pt x="35601" y="2442052"/>
                    </a:lnTo>
                    <a:lnTo>
                      <a:pt x="20367" y="2400419"/>
                    </a:lnTo>
                    <a:lnTo>
                      <a:pt x="9203" y="2356992"/>
                    </a:lnTo>
                    <a:lnTo>
                      <a:pt x="2338" y="2311998"/>
                    </a:lnTo>
                    <a:lnTo>
                      <a:pt x="0" y="2265667"/>
                    </a:lnTo>
                    <a:lnTo>
                      <a:pt x="0" y="453136"/>
                    </a:lnTo>
                    <a:close/>
                  </a:path>
                </a:pathLst>
              </a:custGeom>
              <a:grpFill/>
              <a:ln w="19812">
                <a:solidFill>
                  <a:schemeClr val="tx1"/>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3902583" y="3070860"/>
                <a:ext cx="746061" cy="710183"/>
              </a:xfrm>
              <a:prstGeom prst="rect">
                <a:avLst/>
              </a:prstGeom>
              <a:grpFill/>
              <a:ln>
                <a:solidFill>
                  <a:schemeClr val="bg1"/>
                </a:solidFill>
              </a:ln>
            </p:spPr>
          </p:pic>
          <p:sp>
            <p:nvSpPr>
              <p:cNvPr id="12" name="object 12"/>
              <p:cNvSpPr/>
              <p:nvPr/>
            </p:nvSpPr>
            <p:spPr>
              <a:xfrm>
                <a:off x="6083808" y="2350007"/>
                <a:ext cx="1708785" cy="2322830"/>
              </a:xfrm>
              <a:custGeom>
                <a:avLst/>
                <a:gdLst/>
                <a:ahLst/>
                <a:cxnLst/>
                <a:rect l="l" t="t" r="r" b="b"/>
                <a:pathLst>
                  <a:path w="1708784" h="2322829">
                    <a:moveTo>
                      <a:pt x="1708404" y="0"/>
                    </a:moveTo>
                    <a:lnTo>
                      <a:pt x="0" y="0"/>
                    </a:lnTo>
                    <a:lnTo>
                      <a:pt x="0" y="2322576"/>
                    </a:lnTo>
                    <a:lnTo>
                      <a:pt x="1708404" y="2322576"/>
                    </a:lnTo>
                    <a:lnTo>
                      <a:pt x="1708404" y="0"/>
                    </a:lnTo>
                    <a:close/>
                  </a:path>
                </a:pathLst>
              </a:custGeom>
              <a:grpFill/>
              <a:ln>
                <a:solidFill>
                  <a:schemeClr val="tx1"/>
                </a:solidFill>
              </a:ln>
            </p:spPr>
            <p:txBody>
              <a:bodyPr wrap="square" lIns="0" tIns="0" rIns="0" bIns="0" rtlCol="0"/>
              <a:lstStyle/>
              <a:p>
                <a:endParaRPr/>
              </a:p>
            </p:txBody>
          </p:sp>
          <p:sp>
            <p:nvSpPr>
              <p:cNvPr id="13" name="object 13"/>
              <p:cNvSpPr/>
              <p:nvPr/>
            </p:nvSpPr>
            <p:spPr>
              <a:xfrm>
                <a:off x="6083808" y="2350007"/>
                <a:ext cx="1708785" cy="2322830"/>
              </a:xfrm>
              <a:custGeom>
                <a:avLst/>
                <a:gdLst/>
                <a:ahLst/>
                <a:cxnLst/>
                <a:rect l="l" t="t" r="r" b="b"/>
                <a:pathLst>
                  <a:path w="1708784" h="2322829">
                    <a:moveTo>
                      <a:pt x="0" y="2322576"/>
                    </a:moveTo>
                    <a:lnTo>
                      <a:pt x="1708404" y="2322576"/>
                    </a:lnTo>
                    <a:lnTo>
                      <a:pt x="1708404" y="0"/>
                    </a:lnTo>
                    <a:lnTo>
                      <a:pt x="0" y="0"/>
                    </a:lnTo>
                    <a:lnTo>
                      <a:pt x="0" y="2322576"/>
                    </a:lnTo>
                    <a:close/>
                  </a:path>
                </a:pathLst>
              </a:custGeom>
              <a:grpFill/>
              <a:ln w="12192">
                <a:solidFill>
                  <a:schemeClr val="bg1"/>
                </a:solidFill>
                <a:prstDash val="sysDot"/>
              </a:ln>
            </p:spPr>
            <p:txBody>
              <a:bodyPr wrap="square" lIns="0" tIns="0" rIns="0" bIns="0" rtlCol="0"/>
              <a:lstStyle/>
              <a:p>
                <a:endParaRPr dirty="0"/>
              </a:p>
            </p:txBody>
          </p:sp>
          <p:pic>
            <p:nvPicPr>
              <p:cNvPr id="14" name="object 14"/>
              <p:cNvPicPr/>
              <p:nvPr/>
            </p:nvPicPr>
            <p:blipFill>
              <a:blip r:embed="rId5" cstate="print"/>
              <a:stretch>
                <a:fillRect/>
              </a:stretch>
            </p:blipFill>
            <p:spPr>
              <a:xfrm>
                <a:off x="6560819" y="3412235"/>
                <a:ext cx="754379" cy="719327"/>
              </a:xfrm>
              <a:prstGeom prst="rect">
                <a:avLst/>
              </a:prstGeom>
              <a:grpFill/>
              <a:ln>
                <a:solidFill>
                  <a:schemeClr val="bg1"/>
                </a:solidFill>
              </a:ln>
            </p:spPr>
          </p:pic>
          <p:pic>
            <p:nvPicPr>
              <p:cNvPr id="15" name="object 15"/>
              <p:cNvPicPr/>
              <p:nvPr/>
            </p:nvPicPr>
            <p:blipFill>
              <a:blip r:embed="rId5" cstate="print"/>
              <a:stretch>
                <a:fillRect/>
              </a:stretch>
            </p:blipFill>
            <p:spPr>
              <a:xfrm>
                <a:off x="6890004" y="2901695"/>
                <a:ext cx="754379" cy="719327"/>
              </a:xfrm>
              <a:prstGeom prst="rect">
                <a:avLst/>
              </a:prstGeom>
              <a:grpFill/>
              <a:ln>
                <a:solidFill>
                  <a:schemeClr val="bg1"/>
                </a:solidFill>
              </a:ln>
            </p:spPr>
          </p:pic>
          <p:pic>
            <p:nvPicPr>
              <p:cNvPr id="16" name="object 16"/>
              <p:cNvPicPr/>
              <p:nvPr/>
            </p:nvPicPr>
            <p:blipFill>
              <a:blip r:embed="rId5" cstate="print"/>
              <a:stretch>
                <a:fillRect/>
              </a:stretch>
            </p:blipFill>
            <p:spPr>
              <a:xfrm>
                <a:off x="6231635" y="2889504"/>
                <a:ext cx="754380" cy="719328"/>
              </a:xfrm>
              <a:prstGeom prst="rect">
                <a:avLst/>
              </a:prstGeom>
              <a:grpFill/>
              <a:ln>
                <a:solidFill>
                  <a:schemeClr val="bg1"/>
                </a:solidFill>
              </a:ln>
            </p:spPr>
          </p:pic>
          <p:pic>
            <p:nvPicPr>
              <p:cNvPr id="17" name="object 17"/>
              <p:cNvPicPr/>
              <p:nvPr/>
            </p:nvPicPr>
            <p:blipFill>
              <a:blip r:embed="rId6" cstate="print"/>
              <a:stretch>
                <a:fillRect/>
              </a:stretch>
            </p:blipFill>
            <p:spPr>
              <a:xfrm>
                <a:off x="1507236" y="2656449"/>
                <a:ext cx="954024" cy="880637"/>
              </a:xfrm>
              <a:prstGeom prst="rect">
                <a:avLst/>
              </a:prstGeom>
              <a:grpFill/>
              <a:ln>
                <a:solidFill>
                  <a:schemeClr val="bg1"/>
                </a:solidFill>
              </a:ln>
            </p:spPr>
          </p:pic>
          <p:pic>
            <p:nvPicPr>
              <p:cNvPr id="18" name="object 18"/>
              <p:cNvPicPr/>
              <p:nvPr/>
            </p:nvPicPr>
            <p:blipFill>
              <a:blip r:embed="rId7" cstate="print"/>
              <a:stretch>
                <a:fillRect/>
              </a:stretch>
            </p:blipFill>
            <p:spPr>
              <a:xfrm>
                <a:off x="1046988" y="3400044"/>
                <a:ext cx="528828" cy="528828"/>
              </a:xfrm>
              <a:prstGeom prst="rect">
                <a:avLst/>
              </a:prstGeom>
              <a:grpFill/>
              <a:ln>
                <a:solidFill>
                  <a:schemeClr val="bg1"/>
                </a:solidFill>
              </a:ln>
            </p:spPr>
          </p:pic>
          <p:pic>
            <p:nvPicPr>
              <p:cNvPr id="19" name="object 19"/>
              <p:cNvPicPr/>
              <p:nvPr/>
            </p:nvPicPr>
            <p:blipFill>
              <a:blip r:embed="rId8" cstate="print"/>
              <a:stretch>
                <a:fillRect/>
              </a:stretch>
            </p:blipFill>
            <p:spPr>
              <a:xfrm>
                <a:off x="1479803" y="3096767"/>
                <a:ext cx="1048511" cy="1046988"/>
              </a:xfrm>
              <a:prstGeom prst="rect">
                <a:avLst/>
              </a:prstGeom>
              <a:grpFill/>
              <a:ln>
                <a:solidFill>
                  <a:schemeClr val="bg1"/>
                </a:solidFill>
              </a:ln>
            </p:spPr>
          </p:pic>
          <p:pic>
            <p:nvPicPr>
              <p:cNvPr id="20" name="object 20"/>
              <p:cNvPicPr/>
              <p:nvPr/>
            </p:nvPicPr>
            <p:blipFill>
              <a:blip r:embed="rId9" cstate="print"/>
              <a:stretch>
                <a:fillRect/>
              </a:stretch>
            </p:blipFill>
            <p:spPr>
              <a:xfrm>
                <a:off x="2435351" y="3604259"/>
                <a:ext cx="291084" cy="291084"/>
              </a:xfrm>
              <a:prstGeom prst="rect">
                <a:avLst/>
              </a:prstGeom>
              <a:grpFill/>
              <a:ln>
                <a:solidFill>
                  <a:schemeClr val="tx1"/>
                </a:solidFill>
              </a:ln>
            </p:spPr>
          </p:pic>
          <p:pic>
            <p:nvPicPr>
              <p:cNvPr id="22" name="object 22"/>
              <p:cNvPicPr/>
              <p:nvPr/>
            </p:nvPicPr>
            <p:blipFill>
              <a:blip r:embed="rId10" cstate="print"/>
              <a:stretch>
                <a:fillRect/>
              </a:stretch>
            </p:blipFill>
            <p:spPr>
              <a:xfrm>
                <a:off x="3873340" y="2278360"/>
                <a:ext cx="521209" cy="566295"/>
              </a:xfrm>
              <a:prstGeom prst="rect">
                <a:avLst/>
              </a:prstGeom>
              <a:grpFill/>
              <a:ln>
                <a:solidFill>
                  <a:schemeClr val="bg1"/>
                </a:solidFill>
              </a:ln>
            </p:spPr>
          </p:pic>
        </p:grpSp>
        <p:grpSp>
          <p:nvGrpSpPr>
            <p:cNvPr id="55" name="Group 54">
              <a:extLst>
                <a:ext uri="{FF2B5EF4-FFF2-40B4-BE49-F238E27FC236}">
                  <a16:creationId xmlns:a16="http://schemas.microsoft.com/office/drawing/2014/main" id="{2997662D-BC5B-6C97-122B-8219D4996258}"/>
                </a:ext>
              </a:extLst>
            </p:cNvPr>
            <p:cNvGrpSpPr/>
            <p:nvPr/>
          </p:nvGrpSpPr>
          <p:grpSpPr>
            <a:xfrm>
              <a:off x="4498440" y="2924840"/>
              <a:ext cx="1400566" cy="959866"/>
              <a:chOff x="4682859" y="2901695"/>
              <a:chExt cx="1400566" cy="959866"/>
            </a:xfrm>
          </p:grpSpPr>
          <p:cxnSp>
            <p:nvCxnSpPr>
              <p:cNvPr id="36" name="Straight Arrow Connector 35">
                <a:extLst>
                  <a:ext uri="{FF2B5EF4-FFF2-40B4-BE49-F238E27FC236}">
                    <a16:creationId xmlns:a16="http://schemas.microsoft.com/office/drawing/2014/main" id="{E515C2B5-3DB2-E6D4-8806-EB2B7BB4208D}"/>
                  </a:ext>
                </a:extLst>
              </p:cNvPr>
              <p:cNvCxnSpPr>
                <a:cxnSpLocks/>
              </p:cNvCxnSpPr>
              <p:nvPr/>
            </p:nvCxnSpPr>
            <p:spPr>
              <a:xfrm flipV="1">
                <a:off x="4682859" y="2901695"/>
                <a:ext cx="1252739" cy="455100"/>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7884E77-1D45-7F0A-2891-15BB9390DDA6}"/>
                  </a:ext>
                </a:extLst>
              </p:cNvPr>
              <p:cNvCxnSpPr>
                <a:cxnSpLocks/>
              </p:cNvCxnSpPr>
              <p:nvPr/>
            </p:nvCxnSpPr>
            <p:spPr>
              <a:xfrm flipV="1">
                <a:off x="4708886" y="3356795"/>
                <a:ext cx="1374539" cy="43249"/>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F517FCC3-70BE-91B5-1790-5E4CEDAF146D}"/>
                  </a:ext>
                </a:extLst>
              </p:cNvPr>
              <p:cNvCxnSpPr>
                <a:cxnSpLocks/>
              </p:cNvCxnSpPr>
              <p:nvPr/>
            </p:nvCxnSpPr>
            <p:spPr>
              <a:xfrm>
                <a:off x="4708886" y="3486150"/>
                <a:ext cx="1225372" cy="375411"/>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22C0DBFF-AECC-B0E5-DF60-07870F9C6C5C}"/>
                </a:ext>
              </a:extLst>
            </p:cNvPr>
            <p:cNvGrpSpPr/>
            <p:nvPr/>
          </p:nvGrpSpPr>
          <p:grpSpPr>
            <a:xfrm flipH="1">
              <a:off x="2562528" y="2868229"/>
              <a:ext cx="1302648" cy="1027115"/>
              <a:chOff x="4835259" y="3054095"/>
              <a:chExt cx="1400566" cy="959866"/>
            </a:xfrm>
          </p:grpSpPr>
          <p:cxnSp>
            <p:nvCxnSpPr>
              <p:cNvPr id="45" name="Straight Arrow Connector 44">
                <a:extLst>
                  <a:ext uri="{FF2B5EF4-FFF2-40B4-BE49-F238E27FC236}">
                    <a16:creationId xmlns:a16="http://schemas.microsoft.com/office/drawing/2014/main" id="{F19F4F01-4079-D8CF-9678-846D0EFE3E31}"/>
                  </a:ext>
                </a:extLst>
              </p:cNvPr>
              <p:cNvCxnSpPr>
                <a:cxnSpLocks/>
              </p:cNvCxnSpPr>
              <p:nvPr/>
            </p:nvCxnSpPr>
            <p:spPr>
              <a:xfrm flipV="1">
                <a:off x="4835259" y="3054095"/>
                <a:ext cx="1252739" cy="455100"/>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F7C72EB-38CD-47A4-07A4-69FEE005C4B5}"/>
                  </a:ext>
                </a:extLst>
              </p:cNvPr>
              <p:cNvCxnSpPr>
                <a:cxnSpLocks/>
              </p:cNvCxnSpPr>
              <p:nvPr/>
            </p:nvCxnSpPr>
            <p:spPr>
              <a:xfrm flipV="1">
                <a:off x="4861286" y="3509195"/>
                <a:ext cx="1374539" cy="43249"/>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B8838F5-7289-94E8-13C6-1A41FCCAB7BB}"/>
                  </a:ext>
                </a:extLst>
              </p:cNvPr>
              <p:cNvCxnSpPr>
                <a:cxnSpLocks/>
              </p:cNvCxnSpPr>
              <p:nvPr/>
            </p:nvCxnSpPr>
            <p:spPr>
              <a:xfrm>
                <a:off x="4861286" y="3638550"/>
                <a:ext cx="1225372" cy="375411"/>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405637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Introduction</a:t>
            </a:r>
            <a:r>
              <a:rPr sz="2800" b="1" spc="5" dirty="0">
                <a:solidFill>
                  <a:srgbClr val="5F4778"/>
                </a:solidFill>
                <a:latin typeface="Calibri"/>
                <a:cs typeface="Calibri"/>
              </a:rPr>
              <a:t> </a:t>
            </a:r>
            <a:r>
              <a:rPr sz="2800" b="1" spc="-15" dirty="0">
                <a:solidFill>
                  <a:srgbClr val="5F4778"/>
                </a:solidFill>
                <a:latin typeface="Calibri"/>
                <a:cs typeface="Calibri"/>
              </a:rPr>
              <a:t>to</a:t>
            </a:r>
            <a:r>
              <a:rPr sz="2800" b="1" spc="-5" dirty="0">
                <a:solidFill>
                  <a:srgbClr val="5F4778"/>
                </a:solidFill>
                <a:latin typeface="Calibri"/>
                <a:cs typeface="Calibri"/>
              </a:rPr>
              <a:t> </a:t>
            </a:r>
            <a:r>
              <a:rPr sz="2800" b="1" spc="-10" dirty="0">
                <a:solidFill>
                  <a:srgbClr val="5F4778"/>
                </a:solidFill>
                <a:latin typeface="Calibri"/>
                <a:cs typeface="Calibri"/>
              </a:rPr>
              <a:t>Autoscaling</a:t>
            </a:r>
            <a:endParaRPr sz="2800">
              <a:latin typeface="Calibri"/>
              <a:cs typeface="Calibri"/>
            </a:endParaRPr>
          </a:p>
        </p:txBody>
      </p:sp>
      <p:grpSp>
        <p:nvGrpSpPr>
          <p:cNvPr id="3" name="object 3"/>
          <p:cNvGrpSpPr/>
          <p:nvPr/>
        </p:nvGrpSpPr>
        <p:grpSpPr>
          <a:xfrm>
            <a:off x="271253" y="1574279"/>
            <a:ext cx="4434877" cy="2270772"/>
            <a:chOff x="271253" y="1574279"/>
            <a:chExt cx="4434877" cy="2270772"/>
          </a:xfrm>
        </p:grpSpPr>
        <p:pic>
          <p:nvPicPr>
            <p:cNvPr id="4" name="object 4"/>
            <p:cNvPicPr/>
            <p:nvPr/>
          </p:nvPicPr>
          <p:blipFill>
            <a:blip r:embed="rId2" cstate="print"/>
            <a:stretch>
              <a:fillRect/>
            </a:stretch>
          </p:blipFill>
          <p:spPr>
            <a:xfrm>
              <a:off x="271253" y="1574279"/>
              <a:ext cx="4434877" cy="2220486"/>
            </a:xfrm>
            <a:prstGeom prst="rect">
              <a:avLst/>
            </a:prstGeom>
          </p:spPr>
        </p:pic>
        <p:pic>
          <p:nvPicPr>
            <p:cNvPr id="5" name="object 5"/>
            <p:cNvPicPr/>
            <p:nvPr/>
          </p:nvPicPr>
          <p:blipFill>
            <a:blip r:embed="rId3" cstate="print"/>
            <a:stretch>
              <a:fillRect/>
            </a:stretch>
          </p:blipFill>
          <p:spPr>
            <a:xfrm>
              <a:off x="470915" y="1594103"/>
              <a:ext cx="3928872" cy="2250948"/>
            </a:xfrm>
            <a:prstGeom prst="rect">
              <a:avLst/>
            </a:prstGeom>
          </p:spPr>
        </p:pic>
        <p:sp>
          <p:nvSpPr>
            <p:cNvPr id="6" name="object 6"/>
            <p:cNvSpPr/>
            <p:nvPr/>
          </p:nvSpPr>
          <p:spPr>
            <a:xfrm>
              <a:off x="302513" y="1596389"/>
              <a:ext cx="4322445" cy="2117090"/>
            </a:xfrm>
            <a:custGeom>
              <a:avLst/>
              <a:gdLst/>
              <a:ahLst/>
              <a:cxnLst/>
              <a:rect l="l" t="t" r="r" b="b"/>
              <a:pathLst>
                <a:path w="4322445" h="2117090">
                  <a:moveTo>
                    <a:pt x="3969258" y="0"/>
                  </a:moveTo>
                  <a:lnTo>
                    <a:pt x="352818" y="0"/>
                  </a:lnTo>
                  <a:lnTo>
                    <a:pt x="304943" y="3221"/>
                  </a:lnTo>
                  <a:lnTo>
                    <a:pt x="259025" y="12604"/>
                  </a:lnTo>
                  <a:lnTo>
                    <a:pt x="215485" y="27729"/>
                  </a:lnTo>
                  <a:lnTo>
                    <a:pt x="174744" y="48175"/>
                  </a:lnTo>
                  <a:lnTo>
                    <a:pt x="137221" y="73521"/>
                  </a:lnTo>
                  <a:lnTo>
                    <a:pt x="103338" y="103346"/>
                  </a:lnTo>
                  <a:lnTo>
                    <a:pt x="73514" y="137230"/>
                  </a:lnTo>
                  <a:lnTo>
                    <a:pt x="48170" y="174752"/>
                  </a:lnTo>
                  <a:lnTo>
                    <a:pt x="27726" y="215491"/>
                  </a:lnTo>
                  <a:lnTo>
                    <a:pt x="12603" y="259027"/>
                  </a:lnTo>
                  <a:lnTo>
                    <a:pt x="3220" y="304938"/>
                  </a:lnTo>
                  <a:lnTo>
                    <a:pt x="0" y="352806"/>
                  </a:lnTo>
                  <a:lnTo>
                    <a:pt x="0" y="1764030"/>
                  </a:lnTo>
                  <a:lnTo>
                    <a:pt x="3220" y="1811897"/>
                  </a:lnTo>
                  <a:lnTo>
                    <a:pt x="12603" y="1857808"/>
                  </a:lnTo>
                  <a:lnTo>
                    <a:pt x="27726" y="1901344"/>
                  </a:lnTo>
                  <a:lnTo>
                    <a:pt x="48170" y="1942083"/>
                  </a:lnTo>
                  <a:lnTo>
                    <a:pt x="73514" y="1979605"/>
                  </a:lnTo>
                  <a:lnTo>
                    <a:pt x="103338" y="2013489"/>
                  </a:lnTo>
                  <a:lnTo>
                    <a:pt x="137221" y="2043314"/>
                  </a:lnTo>
                  <a:lnTo>
                    <a:pt x="174744" y="2068660"/>
                  </a:lnTo>
                  <a:lnTo>
                    <a:pt x="215485" y="2089106"/>
                  </a:lnTo>
                  <a:lnTo>
                    <a:pt x="259025" y="2104231"/>
                  </a:lnTo>
                  <a:lnTo>
                    <a:pt x="304943" y="2113614"/>
                  </a:lnTo>
                  <a:lnTo>
                    <a:pt x="352818" y="2116836"/>
                  </a:lnTo>
                  <a:lnTo>
                    <a:pt x="3969258" y="2116836"/>
                  </a:lnTo>
                  <a:lnTo>
                    <a:pt x="4017125" y="2113614"/>
                  </a:lnTo>
                  <a:lnTo>
                    <a:pt x="4063036" y="2104231"/>
                  </a:lnTo>
                  <a:lnTo>
                    <a:pt x="4106572" y="2089106"/>
                  </a:lnTo>
                  <a:lnTo>
                    <a:pt x="4147312" y="2068660"/>
                  </a:lnTo>
                  <a:lnTo>
                    <a:pt x="4184833" y="2043314"/>
                  </a:lnTo>
                  <a:lnTo>
                    <a:pt x="4218717" y="2013489"/>
                  </a:lnTo>
                  <a:lnTo>
                    <a:pt x="4248542" y="1979605"/>
                  </a:lnTo>
                  <a:lnTo>
                    <a:pt x="4273888" y="1942084"/>
                  </a:lnTo>
                  <a:lnTo>
                    <a:pt x="4294334" y="1901344"/>
                  </a:lnTo>
                  <a:lnTo>
                    <a:pt x="4309459" y="1857808"/>
                  </a:lnTo>
                  <a:lnTo>
                    <a:pt x="4318842" y="1811897"/>
                  </a:lnTo>
                  <a:lnTo>
                    <a:pt x="4322064" y="1764030"/>
                  </a:lnTo>
                  <a:lnTo>
                    <a:pt x="4322064" y="352806"/>
                  </a:lnTo>
                  <a:lnTo>
                    <a:pt x="4318842" y="304938"/>
                  </a:lnTo>
                  <a:lnTo>
                    <a:pt x="4309459" y="259027"/>
                  </a:lnTo>
                  <a:lnTo>
                    <a:pt x="4294334" y="215491"/>
                  </a:lnTo>
                  <a:lnTo>
                    <a:pt x="4273888" y="174751"/>
                  </a:lnTo>
                  <a:lnTo>
                    <a:pt x="4248542" y="137230"/>
                  </a:lnTo>
                  <a:lnTo>
                    <a:pt x="4218717" y="103346"/>
                  </a:lnTo>
                  <a:lnTo>
                    <a:pt x="4184833" y="73521"/>
                  </a:lnTo>
                  <a:lnTo>
                    <a:pt x="4147312" y="48175"/>
                  </a:lnTo>
                  <a:lnTo>
                    <a:pt x="4106572" y="27729"/>
                  </a:lnTo>
                  <a:lnTo>
                    <a:pt x="4063036" y="12604"/>
                  </a:lnTo>
                  <a:lnTo>
                    <a:pt x="4017125" y="3221"/>
                  </a:lnTo>
                  <a:lnTo>
                    <a:pt x="3969258" y="0"/>
                  </a:lnTo>
                  <a:close/>
                </a:path>
              </a:pathLst>
            </a:custGeom>
            <a:solidFill>
              <a:srgbClr val="FFFFFF"/>
            </a:solidFill>
          </p:spPr>
          <p:txBody>
            <a:bodyPr wrap="square" lIns="0" tIns="0" rIns="0" bIns="0" rtlCol="0"/>
            <a:lstStyle/>
            <a:p>
              <a:endParaRPr/>
            </a:p>
          </p:txBody>
        </p:sp>
        <p:sp>
          <p:nvSpPr>
            <p:cNvPr id="7" name="object 7"/>
            <p:cNvSpPr/>
            <p:nvPr/>
          </p:nvSpPr>
          <p:spPr>
            <a:xfrm>
              <a:off x="302513" y="1596389"/>
              <a:ext cx="4322445" cy="2117090"/>
            </a:xfrm>
            <a:custGeom>
              <a:avLst/>
              <a:gdLst/>
              <a:ahLst/>
              <a:cxnLst/>
              <a:rect l="l" t="t" r="r" b="b"/>
              <a:pathLst>
                <a:path w="4322445" h="2117090">
                  <a:moveTo>
                    <a:pt x="0" y="352806"/>
                  </a:moveTo>
                  <a:lnTo>
                    <a:pt x="3220" y="304938"/>
                  </a:lnTo>
                  <a:lnTo>
                    <a:pt x="12603" y="259027"/>
                  </a:lnTo>
                  <a:lnTo>
                    <a:pt x="27726" y="215491"/>
                  </a:lnTo>
                  <a:lnTo>
                    <a:pt x="48170" y="174752"/>
                  </a:lnTo>
                  <a:lnTo>
                    <a:pt x="73514" y="137230"/>
                  </a:lnTo>
                  <a:lnTo>
                    <a:pt x="103338" y="103346"/>
                  </a:lnTo>
                  <a:lnTo>
                    <a:pt x="137221" y="73521"/>
                  </a:lnTo>
                  <a:lnTo>
                    <a:pt x="174744" y="48175"/>
                  </a:lnTo>
                  <a:lnTo>
                    <a:pt x="215485" y="27729"/>
                  </a:lnTo>
                  <a:lnTo>
                    <a:pt x="259025" y="12604"/>
                  </a:lnTo>
                  <a:lnTo>
                    <a:pt x="304943" y="3221"/>
                  </a:lnTo>
                  <a:lnTo>
                    <a:pt x="352818" y="0"/>
                  </a:lnTo>
                  <a:lnTo>
                    <a:pt x="3969258" y="0"/>
                  </a:lnTo>
                  <a:lnTo>
                    <a:pt x="4017125" y="3221"/>
                  </a:lnTo>
                  <a:lnTo>
                    <a:pt x="4063036" y="12604"/>
                  </a:lnTo>
                  <a:lnTo>
                    <a:pt x="4106572" y="27729"/>
                  </a:lnTo>
                  <a:lnTo>
                    <a:pt x="4147312" y="48175"/>
                  </a:lnTo>
                  <a:lnTo>
                    <a:pt x="4184833" y="73521"/>
                  </a:lnTo>
                  <a:lnTo>
                    <a:pt x="4218717" y="103346"/>
                  </a:lnTo>
                  <a:lnTo>
                    <a:pt x="4248542" y="137230"/>
                  </a:lnTo>
                  <a:lnTo>
                    <a:pt x="4273888" y="174751"/>
                  </a:lnTo>
                  <a:lnTo>
                    <a:pt x="4294334" y="215491"/>
                  </a:lnTo>
                  <a:lnTo>
                    <a:pt x="4309459" y="259027"/>
                  </a:lnTo>
                  <a:lnTo>
                    <a:pt x="4318842" y="304938"/>
                  </a:lnTo>
                  <a:lnTo>
                    <a:pt x="4322064" y="352806"/>
                  </a:lnTo>
                  <a:lnTo>
                    <a:pt x="4322064" y="1764030"/>
                  </a:lnTo>
                  <a:lnTo>
                    <a:pt x="4318842" y="1811897"/>
                  </a:lnTo>
                  <a:lnTo>
                    <a:pt x="4309459" y="1857808"/>
                  </a:lnTo>
                  <a:lnTo>
                    <a:pt x="4294334" y="1901344"/>
                  </a:lnTo>
                  <a:lnTo>
                    <a:pt x="4273888" y="1942084"/>
                  </a:lnTo>
                  <a:lnTo>
                    <a:pt x="4248542" y="1979605"/>
                  </a:lnTo>
                  <a:lnTo>
                    <a:pt x="4218717" y="2013489"/>
                  </a:lnTo>
                  <a:lnTo>
                    <a:pt x="4184833" y="2043314"/>
                  </a:lnTo>
                  <a:lnTo>
                    <a:pt x="4147312" y="2068660"/>
                  </a:lnTo>
                  <a:lnTo>
                    <a:pt x="4106572" y="2089106"/>
                  </a:lnTo>
                  <a:lnTo>
                    <a:pt x="4063036" y="2104231"/>
                  </a:lnTo>
                  <a:lnTo>
                    <a:pt x="4017125" y="2113614"/>
                  </a:lnTo>
                  <a:lnTo>
                    <a:pt x="3969258" y="2116836"/>
                  </a:lnTo>
                  <a:lnTo>
                    <a:pt x="352818" y="2116836"/>
                  </a:lnTo>
                  <a:lnTo>
                    <a:pt x="304943" y="2113614"/>
                  </a:lnTo>
                  <a:lnTo>
                    <a:pt x="259025" y="2104231"/>
                  </a:lnTo>
                  <a:lnTo>
                    <a:pt x="215485" y="2089106"/>
                  </a:lnTo>
                  <a:lnTo>
                    <a:pt x="174744" y="2068660"/>
                  </a:lnTo>
                  <a:lnTo>
                    <a:pt x="137221" y="2043314"/>
                  </a:lnTo>
                  <a:lnTo>
                    <a:pt x="103338" y="2013489"/>
                  </a:lnTo>
                  <a:lnTo>
                    <a:pt x="73514" y="1979605"/>
                  </a:lnTo>
                  <a:lnTo>
                    <a:pt x="48170" y="1942083"/>
                  </a:lnTo>
                  <a:lnTo>
                    <a:pt x="27726" y="1901344"/>
                  </a:lnTo>
                  <a:lnTo>
                    <a:pt x="12603" y="1857808"/>
                  </a:lnTo>
                  <a:lnTo>
                    <a:pt x="3220" y="1811897"/>
                  </a:lnTo>
                  <a:lnTo>
                    <a:pt x="0" y="1764030"/>
                  </a:lnTo>
                  <a:lnTo>
                    <a:pt x="0" y="352806"/>
                  </a:lnTo>
                  <a:close/>
                </a:path>
              </a:pathLst>
            </a:custGeom>
            <a:ln w="28956">
              <a:solidFill>
                <a:srgbClr val="1B577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496900" y="1706371"/>
              <a:ext cx="140208" cy="141732"/>
            </a:xfrm>
            <a:prstGeom prst="rect">
              <a:avLst/>
            </a:prstGeom>
          </p:spPr>
        </p:pic>
        <p:pic>
          <p:nvPicPr>
            <p:cNvPr id="9" name="object 9"/>
            <p:cNvPicPr/>
            <p:nvPr/>
          </p:nvPicPr>
          <p:blipFill>
            <a:blip r:embed="rId4" cstate="print"/>
            <a:stretch>
              <a:fillRect/>
            </a:stretch>
          </p:blipFill>
          <p:spPr>
            <a:xfrm>
              <a:off x="496900" y="2511044"/>
              <a:ext cx="140208" cy="141731"/>
            </a:xfrm>
            <a:prstGeom prst="rect">
              <a:avLst/>
            </a:prstGeom>
          </p:spPr>
        </p:pic>
        <p:pic>
          <p:nvPicPr>
            <p:cNvPr id="10" name="object 10"/>
            <p:cNvPicPr/>
            <p:nvPr/>
          </p:nvPicPr>
          <p:blipFill>
            <a:blip r:embed="rId4" cstate="print"/>
            <a:stretch>
              <a:fillRect/>
            </a:stretch>
          </p:blipFill>
          <p:spPr>
            <a:xfrm>
              <a:off x="496900" y="2995675"/>
              <a:ext cx="140208" cy="141731"/>
            </a:xfrm>
            <a:prstGeom prst="rect">
              <a:avLst/>
            </a:prstGeom>
          </p:spPr>
        </p:pic>
      </p:grpSp>
      <p:sp>
        <p:nvSpPr>
          <p:cNvPr id="11" name="object 11"/>
          <p:cNvSpPr txBox="1"/>
          <p:nvPr/>
        </p:nvSpPr>
        <p:spPr>
          <a:xfrm>
            <a:off x="789228" y="1550494"/>
            <a:ext cx="3439160" cy="2121535"/>
          </a:xfrm>
          <a:prstGeom prst="rect">
            <a:avLst/>
          </a:prstGeom>
        </p:spPr>
        <p:txBody>
          <a:bodyPr vert="horz" wrap="square" lIns="0" tIns="118745" rIns="0" bIns="0" rtlCol="0">
            <a:spAutoFit/>
          </a:bodyPr>
          <a:lstStyle/>
          <a:p>
            <a:pPr marL="12700">
              <a:lnSpc>
                <a:spcPct val="100000"/>
              </a:lnSpc>
              <a:spcBef>
                <a:spcPts val="935"/>
              </a:spcBef>
            </a:pPr>
            <a:r>
              <a:rPr sz="1400" dirty="0">
                <a:latin typeface="Arial MT"/>
                <a:cs typeface="Arial MT"/>
              </a:rPr>
              <a:t>Scaling</a:t>
            </a:r>
            <a:r>
              <a:rPr sz="1400" spc="-25" dirty="0">
                <a:latin typeface="Arial MT"/>
                <a:cs typeface="Arial MT"/>
              </a:rPr>
              <a:t> </a:t>
            </a:r>
            <a:r>
              <a:rPr sz="1400" dirty="0">
                <a:latin typeface="Arial MT"/>
                <a:cs typeface="Arial MT"/>
              </a:rPr>
              <a:t>is</a:t>
            </a:r>
            <a:r>
              <a:rPr sz="1400" spc="-15" dirty="0">
                <a:latin typeface="Arial MT"/>
                <a:cs typeface="Arial MT"/>
              </a:rPr>
              <a:t> </a:t>
            </a:r>
            <a:r>
              <a:rPr sz="1400" dirty="0">
                <a:latin typeface="Arial MT"/>
                <a:cs typeface="Arial MT"/>
              </a:rPr>
              <a:t>the</a:t>
            </a:r>
            <a:r>
              <a:rPr sz="1400" spc="-20" dirty="0">
                <a:latin typeface="Arial MT"/>
                <a:cs typeface="Arial MT"/>
              </a:rPr>
              <a:t> </a:t>
            </a:r>
            <a:r>
              <a:rPr sz="1400" dirty="0">
                <a:latin typeface="Arial MT"/>
                <a:cs typeface="Arial MT"/>
              </a:rPr>
              <a:t>process</a:t>
            </a:r>
            <a:r>
              <a:rPr sz="1400" spc="-40" dirty="0">
                <a:latin typeface="Arial MT"/>
                <a:cs typeface="Arial MT"/>
              </a:rPr>
              <a:t> </a:t>
            </a:r>
            <a:r>
              <a:rPr sz="1400" dirty="0">
                <a:latin typeface="Arial MT"/>
                <a:cs typeface="Arial MT"/>
              </a:rPr>
              <a:t>of</a:t>
            </a:r>
            <a:r>
              <a:rPr sz="1400" spc="-15" dirty="0">
                <a:latin typeface="Arial MT"/>
                <a:cs typeface="Arial MT"/>
              </a:rPr>
              <a:t> </a:t>
            </a:r>
            <a:r>
              <a:rPr sz="1400" spc="-5" dirty="0">
                <a:latin typeface="Arial MT"/>
                <a:cs typeface="Arial MT"/>
              </a:rPr>
              <a:t>adding/removing</a:t>
            </a:r>
            <a:endParaRPr sz="1400">
              <a:latin typeface="Arial MT"/>
              <a:cs typeface="Arial MT"/>
            </a:endParaRPr>
          </a:p>
          <a:p>
            <a:pPr marL="12700">
              <a:lnSpc>
                <a:spcPct val="100000"/>
              </a:lnSpc>
              <a:spcBef>
                <a:spcPts val="840"/>
              </a:spcBef>
            </a:pPr>
            <a:r>
              <a:rPr sz="1400" spc="-5" dirty="0">
                <a:latin typeface="Arial MT"/>
                <a:cs typeface="Arial MT"/>
              </a:rPr>
              <a:t>capacity/resources</a:t>
            </a:r>
            <a:r>
              <a:rPr sz="1400" spc="-50" dirty="0">
                <a:latin typeface="Arial MT"/>
                <a:cs typeface="Arial MT"/>
              </a:rPr>
              <a:t> </a:t>
            </a:r>
            <a:r>
              <a:rPr sz="1400" dirty="0">
                <a:latin typeface="Arial MT"/>
                <a:cs typeface="Arial MT"/>
              </a:rPr>
              <a:t>as</a:t>
            </a:r>
            <a:r>
              <a:rPr sz="1400" spc="-25" dirty="0">
                <a:latin typeface="Arial MT"/>
                <a:cs typeface="Arial MT"/>
              </a:rPr>
              <a:t> </a:t>
            </a:r>
            <a:r>
              <a:rPr sz="1400" dirty="0">
                <a:latin typeface="Arial MT"/>
                <a:cs typeface="Arial MT"/>
              </a:rPr>
              <a:t>needed</a:t>
            </a:r>
            <a:endParaRPr sz="1400">
              <a:latin typeface="Arial MT"/>
              <a:cs typeface="Arial MT"/>
            </a:endParaRPr>
          </a:p>
          <a:p>
            <a:pPr>
              <a:lnSpc>
                <a:spcPct val="100000"/>
              </a:lnSpc>
              <a:spcBef>
                <a:spcPts val="10"/>
              </a:spcBef>
            </a:pPr>
            <a:endParaRPr sz="1850">
              <a:latin typeface="Arial MT"/>
              <a:cs typeface="Arial MT"/>
            </a:endParaRPr>
          </a:p>
          <a:p>
            <a:pPr marL="12700">
              <a:lnSpc>
                <a:spcPct val="100000"/>
              </a:lnSpc>
            </a:pPr>
            <a:r>
              <a:rPr sz="1400" dirty="0">
                <a:latin typeface="Arial MT"/>
                <a:cs typeface="Arial MT"/>
              </a:rPr>
              <a:t>Scale</a:t>
            </a:r>
            <a:r>
              <a:rPr sz="1400" spc="-20" dirty="0">
                <a:latin typeface="Arial MT"/>
                <a:cs typeface="Arial MT"/>
              </a:rPr>
              <a:t> </a:t>
            </a:r>
            <a:r>
              <a:rPr sz="1400" dirty="0">
                <a:latin typeface="Arial MT"/>
                <a:cs typeface="Arial MT"/>
              </a:rPr>
              <a:t>out</a:t>
            </a:r>
            <a:r>
              <a:rPr sz="1400" spc="-15" dirty="0">
                <a:latin typeface="Arial MT"/>
                <a:cs typeface="Arial MT"/>
              </a:rPr>
              <a:t> </a:t>
            </a:r>
            <a:r>
              <a:rPr sz="1400" dirty="0">
                <a:latin typeface="Arial MT"/>
                <a:cs typeface="Arial MT"/>
              </a:rPr>
              <a:t>is</a:t>
            </a:r>
            <a:r>
              <a:rPr sz="1400" spc="-15" dirty="0">
                <a:latin typeface="Arial MT"/>
                <a:cs typeface="Arial MT"/>
              </a:rPr>
              <a:t> </a:t>
            </a:r>
            <a:r>
              <a:rPr sz="1400" dirty="0">
                <a:latin typeface="Arial MT"/>
                <a:cs typeface="Arial MT"/>
              </a:rPr>
              <a:t>adding</a:t>
            </a:r>
            <a:r>
              <a:rPr sz="1400" spc="-20" dirty="0">
                <a:latin typeface="Arial MT"/>
                <a:cs typeface="Arial MT"/>
              </a:rPr>
              <a:t> </a:t>
            </a:r>
            <a:r>
              <a:rPr sz="1400" dirty="0">
                <a:latin typeface="Arial MT"/>
                <a:cs typeface="Arial MT"/>
              </a:rPr>
              <a:t>the</a:t>
            </a:r>
            <a:r>
              <a:rPr sz="1400" spc="-30" dirty="0">
                <a:latin typeface="Arial MT"/>
                <a:cs typeface="Arial MT"/>
              </a:rPr>
              <a:t> </a:t>
            </a:r>
            <a:r>
              <a:rPr sz="1400" spc="-5" dirty="0">
                <a:latin typeface="Arial MT"/>
                <a:cs typeface="Arial MT"/>
              </a:rPr>
              <a:t>capacity/resources</a:t>
            </a:r>
            <a:endParaRPr sz="1400">
              <a:latin typeface="Arial MT"/>
              <a:cs typeface="Arial MT"/>
            </a:endParaRPr>
          </a:p>
          <a:p>
            <a:pPr>
              <a:lnSpc>
                <a:spcPct val="100000"/>
              </a:lnSpc>
              <a:spcBef>
                <a:spcPts val="5"/>
              </a:spcBef>
            </a:pPr>
            <a:endParaRPr sz="1850">
              <a:latin typeface="Arial MT"/>
              <a:cs typeface="Arial MT"/>
            </a:endParaRPr>
          </a:p>
          <a:p>
            <a:pPr marL="12700">
              <a:lnSpc>
                <a:spcPct val="100000"/>
              </a:lnSpc>
              <a:spcBef>
                <a:spcPts val="5"/>
              </a:spcBef>
            </a:pPr>
            <a:r>
              <a:rPr sz="1400" dirty="0">
                <a:latin typeface="Arial MT"/>
                <a:cs typeface="Arial MT"/>
              </a:rPr>
              <a:t>Scale</a:t>
            </a:r>
            <a:r>
              <a:rPr sz="1400" spc="-20" dirty="0">
                <a:latin typeface="Arial MT"/>
                <a:cs typeface="Arial MT"/>
              </a:rPr>
              <a:t> </a:t>
            </a:r>
            <a:r>
              <a:rPr sz="1400" dirty="0">
                <a:latin typeface="Arial MT"/>
                <a:cs typeface="Arial MT"/>
              </a:rPr>
              <a:t>in</a:t>
            </a:r>
            <a:r>
              <a:rPr sz="1400" spc="-5" dirty="0">
                <a:latin typeface="Arial MT"/>
                <a:cs typeface="Arial MT"/>
              </a:rPr>
              <a:t> </a:t>
            </a:r>
            <a:r>
              <a:rPr sz="1400" dirty="0">
                <a:latin typeface="Arial MT"/>
                <a:cs typeface="Arial MT"/>
              </a:rPr>
              <a:t>is </a:t>
            </a:r>
            <a:r>
              <a:rPr sz="1400" spc="-5" dirty="0">
                <a:latin typeface="Arial MT"/>
                <a:cs typeface="Arial MT"/>
              </a:rPr>
              <a:t>removing</a:t>
            </a:r>
            <a:r>
              <a:rPr sz="1400" spc="-20" dirty="0">
                <a:latin typeface="Arial MT"/>
                <a:cs typeface="Arial MT"/>
              </a:rPr>
              <a:t> </a:t>
            </a:r>
            <a:r>
              <a:rPr sz="1400" dirty="0">
                <a:latin typeface="Arial MT"/>
                <a:cs typeface="Arial MT"/>
              </a:rPr>
              <a:t>the</a:t>
            </a:r>
            <a:r>
              <a:rPr sz="1400" spc="-25" dirty="0">
                <a:latin typeface="Arial MT"/>
                <a:cs typeface="Arial MT"/>
              </a:rPr>
              <a:t> </a:t>
            </a:r>
            <a:r>
              <a:rPr sz="1400" spc="-5" dirty="0">
                <a:latin typeface="Arial MT"/>
                <a:cs typeface="Arial MT"/>
              </a:rPr>
              <a:t>capacity/resources</a:t>
            </a:r>
            <a:endParaRPr sz="1400">
              <a:latin typeface="Arial MT"/>
              <a:cs typeface="Arial MT"/>
            </a:endParaRPr>
          </a:p>
          <a:p>
            <a:pPr>
              <a:lnSpc>
                <a:spcPct val="100000"/>
              </a:lnSpc>
              <a:spcBef>
                <a:spcPts val="20"/>
              </a:spcBef>
            </a:pPr>
            <a:endParaRPr sz="1850">
              <a:latin typeface="Arial MT"/>
              <a:cs typeface="Arial MT"/>
            </a:endParaRPr>
          </a:p>
          <a:p>
            <a:pPr marL="12700">
              <a:lnSpc>
                <a:spcPct val="100000"/>
              </a:lnSpc>
            </a:pPr>
            <a:r>
              <a:rPr sz="1400" spc="-15" dirty="0">
                <a:latin typeface="Arial MT"/>
                <a:cs typeface="Arial MT"/>
              </a:rPr>
              <a:t>Types:</a:t>
            </a:r>
            <a:r>
              <a:rPr sz="1400" spc="-35" dirty="0">
                <a:latin typeface="Arial MT"/>
                <a:cs typeface="Arial MT"/>
              </a:rPr>
              <a:t> </a:t>
            </a:r>
            <a:r>
              <a:rPr sz="1400" spc="-10" dirty="0">
                <a:latin typeface="Arial MT"/>
                <a:cs typeface="Arial MT"/>
              </a:rPr>
              <a:t>Vertical</a:t>
            </a:r>
            <a:r>
              <a:rPr sz="1400" spc="-60" dirty="0">
                <a:latin typeface="Arial MT"/>
                <a:cs typeface="Arial MT"/>
              </a:rPr>
              <a:t> </a:t>
            </a:r>
            <a:r>
              <a:rPr sz="1400" dirty="0">
                <a:latin typeface="Arial MT"/>
                <a:cs typeface="Arial MT"/>
              </a:rPr>
              <a:t>and</a:t>
            </a:r>
            <a:r>
              <a:rPr sz="1400" spc="-35" dirty="0">
                <a:latin typeface="Arial MT"/>
                <a:cs typeface="Arial MT"/>
              </a:rPr>
              <a:t> </a:t>
            </a:r>
            <a:r>
              <a:rPr sz="1400" dirty="0">
                <a:latin typeface="Arial MT"/>
                <a:cs typeface="Arial MT"/>
              </a:rPr>
              <a:t>Horizontal</a:t>
            </a:r>
            <a:endParaRPr sz="1400">
              <a:latin typeface="Arial MT"/>
              <a:cs typeface="Arial MT"/>
            </a:endParaRPr>
          </a:p>
        </p:txBody>
      </p:sp>
      <p:pic>
        <p:nvPicPr>
          <p:cNvPr id="13" name="object 13"/>
          <p:cNvPicPr/>
          <p:nvPr/>
        </p:nvPicPr>
        <p:blipFill>
          <a:blip r:embed="rId4" cstate="print"/>
          <a:stretch>
            <a:fillRect/>
          </a:stretch>
        </p:blipFill>
        <p:spPr>
          <a:xfrm>
            <a:off x="496900" y="3481832"/>
            <a:ext cx="140208" cy="141731"/>
          </a:xfrm>
          <a:prstGeom prst="rect">
            <a:avLst/>
          </a:prstGeom>
        </p:spPr>
      </p:pic>
      <p:pic>
        <p:nvPicPr>
          <p:cNvPr id="14" name="object 14"/>
          <p:cNvPicPr/>
          <p:nvPr/>
        </p:nvPicPr>
        <p:blipFill>
          <a:blip r:embed="rId5" cstate="print"/>
          <a:stretch>
            <a:fillRect/>
          </a:stretch>
        </p:blipFill>
        <p:spPr>
          <a:xfrm>
            <a:off x="4765547" y="1766316"/>
            <a:ext cx="647700" cy="646176"/>
          </a:xfrm>
          <a:prstGeom prst="rect">
            <a:avLst/>
          </a:prstGeom>
        </p:spPr>
      </p:pic>
      <p:pic>
        <p:nvPicPr>
          <p:cNvPr id="15" name="object 15"/>
          <p:cNvPicPr/>
          <p:nvPr/>
        </p:nvPicPr>
        <p:blipFill>
          <a:blip r:embed="rId5" cstate="print"/>
          <a:stretch>
            <a:fillRect/>
          </a:stretch>
        </p:blipFill>
        <p:spPr>
          <a:xfrm>
            <a:off x="6550152" y="1766316"/>
            <a:ext cx="647700" cy="646176"/>
          </a:xfrm>
          <a:prstGeom prst="rect">
            <a:avLst/>
          </a:prstGeom>
        </p:spPr>
      </p:pic>
      <p:sp>
        <p:nvSpPr>
          <p:cNvPr id="16" name="object 16"/>
          <p:cNvSpPr/>
          <p:nvPr/>
        </p:nvSpPr>
        <p:spPr>
          <a:xfrm>
            <a:off x="5358765" y="2220213"/>
            <a:ext cx="1548765" cy="708660"/>
          </a:xfrm>
          <a:custGeom>
            <a:avLst/>
            <a:gdLst/>
            <a:ahLst/>
            <a:cxnLst/>
            <a:rect l="l" t="t" r="r" b="b"/>
            <a:pathLst>
              <a:path w="1548765" h="708660">
                <a:moveTo>
                  <a:pt x="1234808" y="708533"/>
                </a:moveTo>
                <a:lnTo>
                  <a:pt x="1219530" y="685673"/>
                </a:lnTo>
                <a:lnTo>
                  <a:pt x="1187450" y="637667"/>
                </a:lnTo>
                <a:lnTo>
                  <a:pt x="1173467" y="662241"/>
                </a:lnTo>
                <a:lnTo>
                  <a:pt x="9906" y="0"/>
                </a:lnTo>
                <a:lnTo>
                  <a:pt x="0" y="17272"/>
                </a:lnTo>
                <a:lnTo>
                  <a:pt x="1163701" y="679399"/>
                </a:lnTo>
                <a:lnTo>
                  <a:pt x="1149731" y="703961"/>
                </a:lnTo>
                <a:lnTo>
                  <a:pt x="1234808" y="708533"/>
                </a:lnTo>
                <a:close/>
              </a:path>
              <a:path w="1548765" h="708660">
                <a:moveTo>
                  <a:pt x="1548638" y="462534"/>
                </a:moveTo>
                <a:lnTo>
                  <a:pt x="1520418" y="462026"/>
                </a:lnTo>
                <a:lnTo>
                  <a:pt x="1525524" y="193167"/>
                </a:lnTo>
                <a:lnTo>
                  <a:pt x="1505712" y="192913"/>
                </a:lnTo>
                <a:lnTo>
                  <a:pt x="1500606" y="461657"/>
                </a:lnTo>
                <a:lnTo>
                  <a:pt x="1472438" y="461137"/>
                </a:lnTo>
                <a:lnTo>
                  <a:pt x="1509141" y="537972"/>
                </a:lnTo>
                <a:lnTo>
                  <a:pt x="1542249" y="474726"/>
                </a:lnTo>
                <a:lnTo>
                  <a:pt x="1548638" y="462534"/>
                </a:lnTo>
                <a:close/>
              </a:path>
            </a:pathLst>
          </a:custGeom>
          <a:solidFill>
            <a:srgbClr val="000000"/>
          </a:solidFill>
        </p:spPr>
        <p:txBody>
          <a:bodyPr wrap="square" lIns="0" tIns="0" rIns="0" bIns="0" rtlCol="0"/>
          <a:lstStyle/>
          <a:p>
            <a:endParaRPr/>
          </a:p>
        </p:txBody>
      </p:sp>
      <p:pic>
        <p:nvPicPr>
          <p:cNvPr id="17" name="object 17"/>
          <p:cNvPicPr/>
          <p:nvPr/>
        </p:nvPicPr>
        <p:blipFill>
          <a:blip r:embed="rId5" cstate="print"/>
          <a:stretch>
            <a:fillRect/>
          </a:stretch>
        </p:blipFill>
        <p:spPr>
          <a:xfrm>
            <a:off x="8305800" y="1766316"/>
            <a:ext cx="647700" cy="646176"/>
          </a:xfrm>
          <a:prstGeom prst="rect">
            <a:avLst/>
          </a:prstGeom>
        </p:spPr>
      </p:pic>
      <p:sp>
        <p:nvSpPr>
          <p:cNvPr id="18" name="object 18"/>
          <p:cNvSpPr/>
          <p:nvPr/>
        </p:nvSpPr>
        <p:spPr>
          <a:xfrm>
            <a:off x="7126985" y="2235454"/>
            <a:ext cx="1235075" cy="692785"/>
          </a:xfrm>
          <a:custGeom>
            <a:avLst/>
            <a:gdLst/>
            <a:ahLst/>
            <a:cxnLst/>
            <a:rect l="l" t="t" r="r" b="b"/>
            <a:pathLst>
              <a:path w="1235075" h="692785">
                <a:moveTo>
                  <a:pt x="48133" y="622300"/>
                </a:moveTo>
                <a:lnTo>
                  <a:pt x="0" y="692657"/>
                </a:lnTo>
                <a:lnTo>
                  <a:pt x="85090" y="688847"/>
                </a:lnTo>
                <a:lnTo>
                  <a:pt x="74863" y="670432"/>
                </a:lnTo>
                <a:lnTo>
                  <a:pt x="60325" y="670432"/>
                </a:lnTo>
                <a:lnTo>
                  <a:pt x="50673" y="653160"/>
                </a:lnTo>
                <a:lnTo>
                  <a:pt x="61826" y="646957"/>
                </a:lnTo>
                <a:lnTo>
                  <a:pt x="48133" y="622300"/>
                </a:lnTo>
                <a:close/>
              </a:path>
              <a:path w="1235075" h="692785">
                <a:moveTo>
                  <a:pt x="61826" y="646957"/>
                </a:moveTo>
                <a:lnTo>
                  <a:pt x="50673" y="653160"/>
                </a:lnTo>
                <a:lnTo>
                  <a:pt x="60325" y="670432"/>
                </a:lnTo>
                <a:lnTo>
                  <a:pt x="71432" y="664255"/>
                </a:lnTo>
                <a:lnTo>
                  <a:pt x="61826" y="646957"/>
                </a:lnTo>
                <a:close/>
              </a:path>
              <a:path w="1235075" h="692785">
                <a:moveTo>
                  <a:pt x="71432" y="664255"/>
                </a:moveTo>
                <a:lnTo>
                  <a:pt x="60325" y="670432"/>
                </a:lnTo>
                <a:lnTo>
                  <a:pt x="74863" y="670432"/>
                </a:lnTo>
                <a:lnTo>
                  <a:pt x="71432" y="664255"/>
                </a:lnTo>
                <a:close/>
              </a:path>
              <a:path w="1235075" h="692785">
                <a:moveTo>
                  <a:pt x="1225042" y="0"/>
                </a:moveTo>
                <a:lnTo>
                  <a:pt x="61826" y="646957"/>
                </a:lnTo>
                <a:lnTo>
                  <a:pt x="71432" y="664255"/>
                </a:lnTo>
                <a:lnTo>
                  <a:pt x="1234694" y="17271"/>
                </a:lnTo>
                <a:lnTo>
                  <a:pt x="1225042" y="0"/>
                </a:lnTo>
                <a:close/>
              </a:path>
            </a:pathLst>
          </a:custGeom>
          <a:solidFill>
            <a:srgbClr val="000000"/>
          </a:solidFill>
        </p:spPr>
        <p:txBody>
          <a:bodyPr wrap="square" lIns="0" tIns="0" rIns="0" bIns="0" rtlCol="0"/>
          <a:lstStyle/>
          <a:p>
            <a:endParaRPr/>
          </a:p>
        </p:txBody>
      </p:sp>
      <p:sp>
        <p:nvSpPr>
          <p:cNvPr id="19" name="object 19"/>
          <p:cNvSpPr/>
          <p:nvPr/>
        </p:nvSpPr>
        <p:spPr>
          <a:xfrm>
            <a:off x="5089397" y="2405633"/>
            <a:ext cx="0" cy="636905"/>
          </a:xfrm>
          <a:custGeom>
            <a:avLst/>
            <a:gdLst/>
            <a:ahLst/>
            <a:cxnLst/>
            <a:rect l="l" t="t" r="r" b="b"/>
            <a:pathLst>
              <a:path h="636905">
                <a:moveTo>
                  <a:pt x="0" y="0"/>
                </a:moveTo>
                <a:lnTo>
                  <a:pt x="0" y="636651"/>
                </a:lnTo>
              </a:path>
            </a:pathLst>
          </a:custGeom>
          <a:ln w="19812">
            <a:solidFill>
              <a:srgbClr val="000000"/>
            </a:solidFill>
          </a:ln>
        </p:spPr>
        <p:txBody>
          <a:bodyPr wrap="square" lIns="0" tIns="0" rIns="0" bIns="0" rtlCol="0"/>
          <a:lstStyle/>
          <a:p>
            <a:endParaRPr/>
          </a:p>
        </p:txBody>
      </p:sp>
      <p:sp>
        <p:nvSpPr>
          <p:cNvPr id="20" name="object 20"/>
          <p:cNvSpPr/>
          <p:nvPr/>
        </p:nvSpPr>
        <p:spPr>
          <a:xfrm>
            <a:off x="5083302" y="3012185"/>
            <a:ext cx="1503680" cy="76200"/>
          </a:xfrm>
          <a:custGeom>
            <a:avLst/>
            <a:gdLst/>
            <a:ahLst/>
            <a:cxnLst/>
            <a:rect l="l" t="t" r="r" b="b"/>
            <a:pathLst>
              <a:path w="1503679" h="76200">
                <a:moveTo>
                  <a:pt x="1427352" y="0"/>
                </a:moveTo>
                <a:lnTo>
                  <a:pt x="1427352" y="76200"/>
                </a:lnTo>
                <a:lnTo>
                  <a:pt x="1483741" y="48006"/>
                </a:lnTo>
                <a:lnTo>
                  <a:pt x="1440052" y="48006"/>
                </a:lnTo>
                <a:lnTo>
                  <a:pt x="1440052" y="28193"/>
                </a:lnTo>
                <a:lnTo>
                  <a:pt x="1483740" y="28193"/>
                </a:lnTo>
                <a:lnTo>
                  <a:pt x="1427352" y="0"/>
                </a:lnTo>
                <a:close/>
              </a:path>
              <a:path w="1503679" h="76200">
                <a:moveTo>
                  <a:pt x="1427352" y="28193"/>
                </a:moveTo>
                <a:lnTo>
                  <a:pt x="0" y="28193"/>
                </a:lnTo>
                <a:lnTo>
                  <a:pt x="0" y="48006"/>
                </a:lnTo>
                <a:lnTo>
                  <a:pt x="1427352" y="48006"/>
                </a:lnTo>
                <a:lnTo>
                  <a:pt x="1427352" y="28193"/>
                </a:lnTo>
                <a:close/>
              </a:path>
              <a:path w="1503679" h="76200">
                <a:moveTo>
                  <a:pt x="1483740" y="28193"/>
                </a:moveTo>
                <a:lnTo>
                  <a:pt x="1440052" y="28193"/>
                </a:lnTo>
                <a:lnTo>
                  <a:pt x="1440052" y="48006"/>
                </a:lnTo>
                <a:lnTo>
                  <a:pt x="1483741" y="48006"/>
                </a:lnTo>
                <a:lnTo>
                  <a:pt x="1503552" y="38100"/>
                </a:lnTo>
                <a:lnTo>
                  <a:pt x="1483740" y="28193"/>
                </a:lnTo>
                <a:close/>
              </a:path>
            </a:pathLst>
          </a:custGeom>
          <a:solidFill>
            <a:srgbClr val="000000"/>
          </a:solidFill>
        </p:spPr>
        <p:txBody>
          <a:bodyPr wrap="square" lIns="0" tIns="0" rIns="0" bIns="0" rtlCol="0"/>
          <a:lstStyle/>
          <a:p>
            <a:endParaRPr/>
          </a:p>
        </p:txBody>
      </p:sp>
      <p:sp>
        <p:nvSpPr>
          <p:cNvPr id="21" name="object 21"/>
          <p:cNvSpPr/>
          <p:nvPr/>
        </p:nvSpPr>
        <p:spPr>
          <a:xfrm>
            <a:off x="8629650" y="2413254"/>
            <a:ext cx="635" cy="636905"/>
          </a:xfrm>
          <a:custGeom>
            <a:avLst/>
            <a:gdLst/>
            <a:ahLst/>
            <a:cxnLst/>
            <a:rect l="l" t="t" r="r" b="b"/>
            <a:pathLst>
              <a:path w="634" h="636905">
                <a:moveTo>
                  <a:pt x="380" y="0"/>
                </a:moveTo>
                <a:lnTo>
                  <a:pt x="0" y="636651"/>
                </a:lnTo>
              </a:path>
            </a:pathLst>
          </a:custGeom>
          <a:ln w="19812">
            <a:solidFill>
              <a:srgbClr val="000000"/>
            </a:solidFill>
          </a:ln>
        </p:spPr>
        <p:txBody>
          <a:bodyPr wrap="square" lIns="0" tIns="0" rIns="0" bIns="0" rtlCol="0"/>
          <a:lstStyle/>
          <a:p>
            <a:endParaRPr/>
          </a:p>
        </p:txBody>
      </p:sp>
      <p:sp>
        <p:nvSpPr>
          <p:cNvPr id="22" name="object 22"/>
          <p:cNvSpPr/>
          <p:nvPr/>
        </p:nvSpPr>
        <p:spPr>
          <a:xfrm>
            <a:off x="6702044" y="2384170"/>
            <a:ext cx="323850" cy="419734"/>
          </a:xfrm>
          <a:custGeom>
            <a:avLst/>
            <a:gdLst/>
            <a:ahLst/>
            <a:cxnLst/>
            <a:rect l="l" t="t" r="r" b="b"/>
            <a:pathLst>
              <a:path w="323850" h="419735">
                <a:moveTo>
                  <a:pt x="47891" y="329323"/>
                </a:moveTo>
                <a:lnTo>
                  <a:pt x="41656" y="0"/>
                </a:lnTo>
                <a:lnTo>
                  <a:pt x="21844" y="254"/>
                </a:lnTo>
                <a:lnTo>
                  <a:pt x="28079" y="329692"/>
                </a:lnTo>
                <a:lnTo>
                  <a:pt x="47891" y="329323"/>
                </a:lnTo>
                <a:close/>
              </a:path>
              <a:path w="323850" h="419735">
                <a:moveTo>
                  <a:pt x="76073" y="328803"/>
                </a:moveTo>
                <a:lnTo>
                  <a:pt x="47955" y="329323"/>
                </a:lnTo>
                <a:lnTo>
                  <a:pt x="28079" y="329692"/>
                </a:lnTo>
                <a:lnTo>
                  <a:pt x="0" y="330200"/>
                </a:lnTo>
                <a:lnTo>
                  <a:pt x="39497" y="405638"/>
                </a:lnTo>
                <a:lnTo>
                  <a:pt x="69596" y="342392"/>
                </a:lnTo>
                <a:lnTo>
                  <a:pt x="75819" y="329323"/>
                </a:lnTo>
                <a:lnTo>
                  <a:pt x="76073" y="328803"/>
                </a:lnTo>
                <a:close/>
              </a:path>
              <a:path w="323850" h="419735">
                <a:moveTo>
                  <a:pt x="323342" y="342900"/>
                </a:moveTo>
                <a:lnTo>
                  <a:pt x="295122" y="342950"/>
                </a:lnTo>
                <a:lnTo>
                  <a:pt x="294640" y="127"/>
                </a:lnTo>
                <a:lnTo>
                  <a:pt x="274828" y="127"/>
                </a:lnTo>
                <a:lnTo>
                  <a:pt x="275310" y="342988"/>
                </a:lnTo>
                <a:lnTo>
                  <a:pt x="247142" y="343027"/>
                </a:lnTo>
                <a:lnTo>
                  <a:pt x="285369" y="419227"/>
                </a:lnTo>
                <a:lnTo>
                  <a:pt x="316953" y="355727"/>
                </a:lnTo>
                <a:lnTo>
                  <a:pt x="323342" y="342900"/>
                </a:lnTo>
                <a:close/>
              </a:path>
            </a:pathLst>
          </a:custGeom>
          <a:solidFill>
            <a:srgbClr val="000000"/>
          </a:solidFill>
        </p:spPr>
        <p:txBody>
          <a:bodyPr wrap="square" lIns="0" tIns="0" rIns="0" bIns="0" rtlCol="0"/>
          <a:lstStyle/>
          <a:p>
            <a:endParaRPr/>
          </a:p>
        </p:txBody>
      </p:sp>
      <p:sp>
        <p:nvSpPr>
          <p:cNvPr id="23" name="object 23"/>
          <p:cNvSpPr/>
          <p:nvPr/>
        </p:nvSpPr>
        <p:spPr>
          <a:xfrm>
            <a:off x="5363717" y="1928622"/>
            <a:ext cx="906780" cy="0"/>
          </a:xfrm>
          <a:custGeom>
            <a:avLst/>
            <a:gdLst/>
            <a:ahLst/>
            <a:cxnLst/>
            <a:rect l="l" t="t" r="r" b="b"/>
            <a:pathLst>
              <a:path w="906779">
                <a:moveTo>
                  <a:pt x="0" y="0"/>
                </a:moveTo>
                <a:lnTo>
                  <a:pt x="906526" y="0"/>
                </a:lnTo>
              </a:path>
            </a:pathLst>
          </a:custGeom>
          <a:ln w="19812">
            <a:solidFill>
              <a:srgbClr val="000000"/>
            </a:solidFill>
          </a:ln>
        </p:spPr>
        <p:txBody>
          <a:bodyPr wrap="square" lIns="0" tIns="0" rIns="0" bIns="0" rtlCol="0"/>
          <a:lstStyle/>
          <a:p>
            <a:endParaRPr/>
          </a:p>
        </p:txBody>
      </p:sp>
      <p:sp>
        <p:nvSpPr>
          <p:cNvPr id="24" name="object 24"/>
          <p:cNvSpPr/>
          <p:nvPr/>
        </p:nvSpPr>
        <p:spPr>
          <a:xfrm>
            <a:off x="6261608" y="1924304"/>
            <a:ext cx="430530" cy="878840"/>
          </a:xfrm>
          <a:custGeom>
            <a:avLst/>
            <a:gdLst/>
            <a:ahLst/>
            <a:cxnLst/>
            <a:rect l="l" t="t" r="r" b="b"/>
            <a:pathLst>
              <a:path w="430529" h="878839">
                <a:moveTo>
                  <a:pt x="386815" y="814448"/>
                </a:moveTo>
                <a:lnTo>
                  <a:pt x="361441" y="826643"/>
                </a:lnTo>
                <a:lnTo>
                  <a:pt x="428751" y="878839"/>
                </a:lnTo>
                <a:lnTo>
                  <a:pt x="429620" y="825881"/>
                </a:lnTo>
                <a:lnTo>
                  <a:pt x="392302" y="825881"/>
                </a:lnTo>
                <a:lnTo>
                  <a:pt x="386815" y="814448"/>
                </a:lnTo>
                <a:close/>
              </a:path>
              <a:path w="430529" h="878839">
                <a:moveTo>
                  <a:pt x="404732" y="805837"/>
                </a:moveTo>
                <a:lnTo>
                  <a:pt x="386815" y="814448"/>
                </a:lnTo>
                <a:lnTo>
                  <a:pt x="392302" y="825881"/>
                </a:lnTo>
                <a:lnTo>
                  <a:pt x="410210" y="817244"/>
                </a:lnTo>
                <a:lnTo>
                  <a:pt x="404732" y="805837"/>
                </a:lnTo>
                <a:close/>
              </a:path>
              <a:path w="430529" h="878839">
                <a:moveTo>
                  <a:pt x="430148" y="793622"/>
                </a:moveTo>
                <a:lnTo>
                  <a:pt x="404732" y="805837"/>
                </a:lnTo>
                <a:lnTo>
                  <a:pt x="410210" y="817244"/>
                </a:lnTo>
                <a:lnTo>
                  <a:pt x="392302" y="825881"/>
                </a:lnTo>
                <a:lnTo>
                  <a:pt x="429620" y="825881"/>
                </a:lnTo>
                <a:lnTo>
                  <a:pt x="430148" y="793622"/>
                </a:lnTo>
                <a:close/>
              </a:path>
              <a:path w="430529" h="878839">
                <a:moveTo>
                  <a:pt x="17779" y="0"/>
                </a:moveTo>
                <a:lnTo>
                  <a:pt x="0" y="8635"/>
                </a:lnTo>
                <a:lnTo>
                  <a:pt x="386815" y="814448"/>
                </a:lnTo>
                <a:lnTo>
                  <a:pt x="404732" y="805837"/>
                </a:lnTo>
                <a:lnTo>
                  <a:pt x="17779" y="0"/>
                </a:lnTo>
                <a:close/>
              </a:path>
            </a:pathLst>
          </a:custGeom>
          <a:solidFill>
            <a:srgbClr val="000000"/>
          </a:solidFill>
        </p:spPr>
        <p:txBody>
          <a:bodyPr wrap="square" lIns="0" tIns="0" rIns="0" bIns="0" rtlCol="0"/>
          <a:lstStyle/>
          <a:p>
            <a:endParaRPr/>
          </a:p>
        </p:txBody>
      </p:sp>
      <p:sp>
        <p:nvSpPr>
          <p:cNvPr id="25" name="object 25"/>
          <p:cNvSpPr/>
          <p:nvPr/>
        </p:nvSpPr>
        <p:spPr>
          <a:xfrm>
            <a:off x="7450073" y="1928622"/>
            <a:ext cx="906780" cy="0"/>
          </a:xfrm>
          <a:custGeom>
            <a:avLst/>
            <a:gdLst/>
            <a:ahLst/>
            <a:cxnLst/>
            <a:rect l="l" t="t" r="r" b="b"/>
            <a:pathLst>
              <a:path w="906779">
                <a:moveTo>
                  <a:pt x="906526" y="0"/>
                </a:moveTo>
                <a:lnTo>
                  <a:pt x="0" y="0"/>
                </a:lnTo>
              </a:path>
            </a:pathLst>
          </a:custGeom>
          <a:ln w="19812">
            <a:solidFill>
              <a:srgbClr val="000000"/>
            </a:solidFill>
          </a:ln>
        </p:spPr>
        <p:txBody>
          <a:bodyPr wrap="square" lIns="0" tIns="0" rIns="0" bIns="0" rtlCol="0"/>
          <a:lstStyle/>
          <a:p>
            <a:endParaRPr/>
          </a:p>
        </p:txBody>
      </p:sp>
      <p:sp>
        <p:nvSpPr>
          <p:cNvPr id="26" name="object 26"/>
          <p:cNvSpPr/>
          <p:nvPr/>
        </p:nvSpPr>
        <p:spPr>
          <a:xfrm>
            <a:off x="7049135" y="1924557"/>
            <a:ext cx="1588135" cy="1163955"/>
          </a:xfrm>
          <a:custGeom>
            <a:avLst/>
            <a:gdLst/>
            <a:ahLst/>
            <a:cxnLst/>
            <a:rect l="l" t="t" r="r" b="b"/>
            <a:pathLst>
              <a:path w="1588134" h="1163955">
                <a:moveTo>
                  <a:pt x="409702" y="8128"/>
                </a:moveTo>
                <a:lnTo>
                  <a:pt x="391668" y="0"/>
                </a:lnTo>
                <a:lnTo>
                  <a:pt x="25679" y="805091"/>
                </a:lnTo>
                <a:lnTo>
                  <a:pt x="0" y="793369"/>
                </a:lnTo>
                <a:lnTo>
                  <a:pt x="3175" y="878586"/>
                </a:lnTo>
                <a:lnTo>
                  <a:pt x="69342" y="824992"/>
                </a:lnTo>
                <a:lnTo>
                  <a:pt x="69062" y="824865"/>
                </a:lnTo>
                <a:lnTo>
                  <a:pt x="43726" y="813320"/>
                </a:lnTo>
                <a:lnTo>
                  <a:pt x="409702" y="8128"/>
                </a:lnTo>
                <a:close/>
              </a:path>
              <a:path w="1588134" h="1163955">
                <a:moveTo>
                  <a:pt x="1587627" y="1115822"/>
                </a:moveTo>
                <a:lnTo>
                  <a:pt x="173863" y="1115822"/>
                </a:lnTo>
                <a:lnTo>
                  <a:pt x="173863" y="1087628"/>
                </a:lnTo>
                <a:lnTo>
                  <a:pt x="97663" y="1125728"/>
                </a:lnTo>
                <a:lnTo>
                  <a:pt x="173863" y="1163828"/>
                </a:lnTo>
                <a:lnTo>
                  <a:pt x="173863" y="1135634"/>
                </a:lnTo>
                <a:lnTo>
                  <a:pt x="1587627" y="1135634"/>
                </a:lnTo>
                <a:lnTo>
                  <a:pt x="1587627" y="1115822"/>
                </a:lnTo>
                <a:close/>
              </a:path>
            </a:pathLst>
          </a:custGeom>
          <a:solidFill>
            <a:srgbClr val="000000"/>
          </a:solidFill>
        </p:spPr>
        <p:txBody>
          <a:bodyPr wrap="square" lIns="0" tIns="0" rIns="0" bIns="0" rtlCol="0"/>
          <a:lstStyle/>
          <a:p>
            <a:endParaRPr/>
          </a:p>
        </p:txBody>
      </p:sp>
      <p:pic>
        <p:nvPicPr>
          <p:cNvPr id="27" name="object 27"/>
          <p:cNvPicPr/>
          <p:nvPr/>
        </p:nvPicPr>
        <p:blipFill>
          <a:blip r:embed="rId6" cstate="print"/>
          <a:stretch>
            <a:fillRect/>
          </a:stretch>
        </p:blipFill>
        <p:spPr>
          <a:xfrm>
            <a:off x="6557771" y="2758439"/>
            <a:ext cx="618744" cy="617219"/>
          </a:xfrm>
          <a:prstGeom prst="rect">
            <a:avLst/>
          </a:prstGeom>
        </p:spPr>
      </p:pic>
      <p:pic>
        <p:nvPicPr>
          <p:cNvPr id="28" name="object 28"/>
          <p:cNvPicPr/>
          <p:nvPr/>
        </p:nvPicPr>
        <p:blipFill>
          <a:blip r:embed="rId6" cstate="print"/>
          <a:stretch>
            <a:fillRect/>
          </a:stretch>
        </p:blipFill>
        <p:spPr>
          <a:xfrm>
            <a:off x="6670547" y="2869692"/>
            <a:ext cx="617220" cy="618744"/>
          </a:xfrm>
          <a:prstGeom prst="rect">
            <a:avLst/>
          </a:prstGeom>
        </p:spPr>
      </p:pic>
      <p:pic>
        <p:nvPicPr>
          <p:cNvPr id="29" name="object 29"/>
          <p:cNvPicPr/>
          <p:nvPr/>
        </p:nvPicPr>
        <p:blipFill>
          <a:blip r:embed="rId6" cstate="print"/>
          <a:stretch>
            <a:fillRect/>
          </a:stretch>
        </p:blipFill>
        <p:spPr>
          <a:xfrm>
            <a:off x="6781800" y="2982467"/>
            <a:ext cx="618744" cy="617219"/>
          </a:xfrm>
          <a:prstGeom prst="rect">
            <a:avLst/>
          </a:prstGeom>
        </p:spPr>
      </p:pic>
      <p:pic>
        <p:nvPicPr>
          <p:cNvPr id="30" name="object 30"/>
          <p:cNvPicPr/>
          <p:nvPr/>
        </p:nvPicPr>
        <p:blipFill>
          <a:blip r:embed="rId6" cstate="print"/>
          <a:stretch>
            <a:fillRect/>
          </a:stretch>
        </p:blipFill>
        <p:spPr>
          <a:xfrm>
            <a:off x="6894576" y="3093720"/>
            <a:ext cx="617220" cy="618744"/>
          </a:xfrm>
          <a:prstGeom prst="rect">
            <a:avLst/>
          </a:prstGeom>
        </p:spPr>
      </p:pic>
      <p:pic>
        <p:nvPicPr>
          <p:cNvPr id="31" name="object 31"/>
          <p:cNvPicPr/>
          <p:nvPr/>
        </p:nvPicPr>
        <p:blipFill>
          <a:blip r:embed="rId7" cstate="print"/>
          <a:stretch>
            <a:fillRect/>
          </a:stretch>
        </p:blipFill>
        <p:spPr>
          <a:xfrm>
            <a:off x="0" y="0"/>
            <a:ext cx="9144000" cy="5141974"/>
          </a:xfrm>
          <a:prstGeom prst="rect">
            <a:avLst/>
          </a:prstGeom>
        </p:spPr>
      </p:pic>
      <p:sp>
        <p:nvSpPr>
          <p:cNvPr id="32" name="object 32"/>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3" name="Group 32">
            <a:extLst>
              <a:ext uri="{FF2B5EF4-FFF2-40B4-BE49-F238E27FC236}">
                <a16:creationId xmlns:a16="http://schemas.microsoft.com/office/drawing/2014/main" id="{0F7FF8AB-B15F-746E-5036-1634EB9115C0}"/>
              </a:ext>
            </a:extLst>
          </p:cNvPr>
          <p:cNvGrpSpPr/>
          <p:nvPr/>
        </p:nvGrpSpPr>
        <p:grpSpPr>
          <a:xfrm>
            <a:off x="24493" y="21490"/>
            <a:ext cx="9119507" cy="885825"/>
            <a:chOff x="24493" y="21490"/>
            <a:chExt cx="8960905" cy="885825"/>
          </a:xfrm>
        </p:grpSpPr>
        <p:pic>
          <p:nvPicPr>
            <p:cNvPr id="34" name="Picture 33">
              <a:extLst>
                <a:ext uri="{FF2B5EF4-FFF2-40B4-BE49-F238E27FC236}">
                  <a16:creationId xmlns:a16="http://schemas.microsoft.com/office/drawing/2014/main" id="{E651DCF2-D618-25F5-4CBA-3270F44B2441}"/>
                </a:ext>
              </a:extLst>
            </p:cNvPr>
            <p:cNvPicPr>
              <a:picLocks noChangeAspect="1"/>
            </p:cNvPicPr>
            <p:nvPr/>
          </p:nvPicPr>
          <p:blipFill>
            <a:blip r:embed="rId8"/>
            <a:stretch>
              <a:fillRect/>
            </a:stretch>
          </p:blipFill>
          <p:spPr>
            <a:xfrm>
              <a:off x="1631837" y="21490"/>
              <a:ext cx="7353561" cy="885825"/>
            </a:xfrm>
            <a:prstGeom prst="rect">
              <a:avLst/>
            </a:prstGeom>
          </p:spPr>
        </p:pic>
        <p:pic>
          <p:nvPicPr>
            <p:cNvPr id="35" name="Picture 34">
              <a:extLst>
                <a:ext uri="{FF2B5EF4-FFF2-40B4-BE49-F238E27FC236}">
                  <a16:creationId xmlns:a16="http://schemas.microsoft.com/office/drawing/2014/main" id="{3965C930-7C76-7C08-939A-A6E43F73CA33}"/>
                </a:ext>
              </a:extLst>
            </p:cNvPr>
            <p:cNvPicPr>
              <a:picLocks noChangeAspect="1"/>
            </p:cNvPicPr>
            <p:nvPr/>
          </p:nvPicPr>
          <p:blipFill>
            <a:blip r:embed="rId9"/>
            <a:stretch>
              <a:fillRect/>
            </a:stretch>
          </p:blipFill>
          <p:spPr>
            <a:xfrm>
              <a:off x="24493" y="79088"/>
              <a:ext cx="1607344" cy="657225"/>
            </a:xfrm>
            <a:prstGeom prst="rect">
              <a:avLst/>
            </a:prstGeom>
          </p:spPr>
        </p:pic>
        <p:pic>
          <p:nvPicPr>
            <p:cNvPr id="36" name="Picture 35">
              <a:extLst>
                <a:ext uri="{FF2B5EF4-FFF2-40B4-BE49-F238E27FC236}">
                  <a16:creationId xmlns:a16="http://schemas.microsoft.com/office/drawing/2014/main" id="{6432C83B-4B48-1D41-4566-C5AD481F60FE}"/>
                </a:ext>
              </a:extLst>
            </p:cNvPr>
            <p:cNvPicPr>
              <a:picLocks noChangeAspect="1"/>
            </p:cNvPicPr>
            <p:nvPr/>
          </p:nvPicPr>
          <p:blipFill>
            <a:blip r:embed="rId8"/>
            <a:stretch>
              <a:fillRect/>
            </a:stretch>
          </p:blipFill>
          <p:spPr>
            <a:xfrm>
              <a:off x="134906" y="718248"/>
              <a:ext cx="7353561" cy="185458"/>
            </a:xfrm>
            <a:prstGeom prst="rect">
              <a:avLst/>
            </a:prstGeom>
          </p:spPr>
        </p:pic>
      </p:grpSp>
      <p:sp>
        <p:nvSpPr>
          <p:cNvPr id="37" name="Google Shape;259;gff3a7120db_0_4">
            <a:extLst>
              <a:ext uri="{FF2B5EF4-FFF2-40B4-BE49-F238E27FC236}">
                <a16:creationId xmlns:a16="http://schemas.microsoft.com/office/drawing/2014/main" id="{75C22224-36C9-2D0A-F378-FA76E227D3EC}"/>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What is Auto-Scaling ?</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06055" y="851909"/>
            <a:ext cx="6584315" cy="4058920"/>
            <a:chOff x="1306055" y="851909"/>
            <a:chExt cx="6584315" cy="4058920"/>
          </a:xfrm>
        </p:grpSpPr>
        <p:pic>
          <p:nvPicPr>
            <p:cNvPr id="3" name="object 3"/>
            <p:cNvPicPr/>
            <p:nvPr/>
          </p:nvPicPr>
          <p:blipFill>
            <a:blip r:embed="rId2" cstate="print"/>
            <a:stretch>
              <a:fillRect/>
            </a:stretch>
          </p:blipFill>
          <p:spPr>
            <a:xfrm>
              <a:off x="1306055" y="851909"/>
              <a:ext cx="6583705" cy="4058422"/>
            </a:xfrm>
            <a:prstGeom prst="rect">
              <a:avLst/>
            </a:prstGeom>
          </p:spPr>
        </p:pic>
        <p:sp>
          <p:nvSpPr>
            <p:cNvPr id="4" name="object 4"/>
            <p:cNvSpPr/>
            <p:nvPr/>
          </p:nvSpPr>
          <p:spPr>
            <a:xfrm>
              <a:off x="1337310" y="874013"/>
              <a:ext cx="6471285" cy="3954779"/>
            </a:xfrm>
            <a:custGeom>
              <a:avLst/>
              <a:gdLst/>
              <a:ahLst/>
              <a:cxnLst/>
              <a:rect l="l" t="t" r="r" b="b"/>
              <a:pathLst>
                <a:path w="6471284" h="3954779">
                  <a:moveTo>
                    <a:pt x="5811773" y="0"/>
                  </a:moveTo>
                  <a:lnTo>
                    <a:pt x="659129" y="0"/>
                  </a:lnTo>
                  <a:lnTo>
                    <a:pt x="612063" y="1655"/>
                  </a:lnTo>
                  <a:lnTo>
                    <a:pt x="565888" y="6546"/>
                  </a:lnTo>
                  <a:lnTo>
                    <a:pt x="520717" y="14562"/>
                  </a:lnTo>
                  <a:lnTo>
                    <a:pt x="476662" y="25590"/>
                  </a:lnTo>
                  <a:lnTo>
                    <a:pt x="433834" y="39520"/>
                  </a:lnTo>
                  <a:lnTo>
                    <a:pt x="392345" y="56239"/>
                  </a:lnTo>
                  <a:lnTo>
                    <a:pt x="352306" y="75636"/>
                  </a:lnTo>
                  <a:lnTo>
                    <a:pt x="313829" y="97600"/>
                  </a:lnTo>
                  <a:lnTo>
                    <a:pt x="277026" y="122018"/>
                  </a:lnTo>
                  <a:lnTo>
                    <a:pt x="242007" y="148780"/>
                  </a:lnTo>
                  <a:lnTo>
                    <a:pt x="208886" y="177773"/>
                  </a:lnTo>
                  <a:lnTo>
                    <a:pt x="177773" y="208886"/>
                  </a:lnTo>
                  <a:lnTo>
                    <a:pt x="148780" y="242007"/>
                  </a:lnTo>
                  <a:lnTo>
                    <a:pt x="122018" y="277026"/>
                  </a:lnTo>
                  <a:lnTo>
                    <a:pt x="97600" y="313829"/>
                  </a:lnTo>
                  <a:lnTo>
                    <a:pt x="75636" y="352306"/>
                  </a:lnTo>
                  <a:lnTo>
                    <a:pt x="56239" y="392345"/>
                  </a:lnTo>
                  <a:lnTo>
                    <a:pt x="39520" y="433834"/>
                  </a:lnTo>
                  <a:lnTo>
                    <a:pt x="25590" y="476662"/>
                  </a:lnTo>
                  <a:lnTo>
                    <a:pt x="14562" y="520717"/>
                  </a:lnTo>
                  <a:lnTo>
                    <a:pt x="6546" y="565888"/>
                  </a:lnTo>
                  <a:lnTo>
                    <a:pt x="1655" y="612063"/>
                  </a:lnTo>
                  <a:lnTo>
                    <a:pt x="0" y="659130"/>
                  </a:lnTo>
                  <a:lnTo>
                    <a:pt x="0" y="3295637"/>
                  </a:lnTo>
                  <a:lnTo>
                    <a:pt x="1655" y="3342710"/>
                  </a:lnTo>
                  <a:lnTo>
                    <a:pt x="6546" y="3388890"/>
                  </a:lnTo>
                  <a:lnTo>
                    <a:pt x="14562" y="3434065"/>
                  </a:lnTo>
                  <a:lnTo>
                    <a:pt x="25590" y="3478123"/>
                  </a:lnTo>
                  <a:lnTo>
                    <a:pt x="39520" y="3520954"/>
                  </a:lnTo>
                  <a:lnTo>
                    <a:pt x="56239" y="3562445"/>
                  </a:lnTo>
                  <a:lnTo>
                    <a:pt x="75636" y="3602486"/>
                  </a:lnTo>
                  <a:lnTo>
                    <a:pt x="97600" y="3640963"/>
                  </a:lnTo>
                  <a:lnTo>
                    <a:pt x="122018" y="3677767"/>
                  </a:lnTo>
                  <a:lnTo>
                    <a:pt x="148780" y="3712785"/>
                  </a:lnTo>
                  <a:lnTo>
                    <a:pt x="177773" y="3745906"/>
                  </a:lnTo>
                  <a:lnTo>
                    <a:pt x="208886" y="3777019"/>
                  </a:lnTo>
                  <a:lnTo>
                    <a:pt x="242007" y="3806011"/>
                  </a:lnTo>
                  <a:lnTo>
                    <a:pt x="277026" y="3832771"/>
                  </a:lnTo>
                  <a:lnTo>
                    <a:pt x="313829" y="3857188"/>
                  </a:lnTo>
                  <a:lnTo>
                    <a:pt x="352306" y="3879150"/>
                  </a:lnTo>
                  <a:lnTo>
                    <a:pt x="392345" y="3898546"/>
                  </a:lnTo>
                  <a:lnTo>
                    <a:pt x="433834" y="3915263"/>
                  </a:lnTo>
                  <a:lnTo>
                    <a:pt x="476662" y="3929192"/>
                  </a:lnTo>
                  <a:lnTo>
                    <a:pt x="520717" y="3940219"/>
                  </a:lnTo>
                  <a:lnTo>
                    <a:pt x="565888" y="3948234"/>
                  </a:lnTo>
                  <a:lnTo>
                    <a:pt x="612063" y="3953124"/>
                  </a:lnTo>
                  <a:lnTo>
                    <a:pt x="659129" y="3954779"/>
                  </a:lnTo>
                  <a:lnTo>
                    <a:pt x="5811773" y="3954779"/>
                  </a:lnTo>
                  <a:lnTo>
                    <a:pt x="5858840" y="3953124"/>
                  </a:lnTo>
                  <a:lnTo>
                    <a:pt x="5905015" y="3948234"/>
                  </a:lnTo>
                  <a:lnTo>
                    <a:pt x="5950186" y="3940219"/>
                  </a:lnTo>
                  <a:lnTo>
                    <a:pt x="5994241" y="3929192"/>
                  </a:lnTo>
                  <a:lnTo>
                    <a:pt x="6037069" y="3915263"/>
                  </a:lnTo>
                  <a:lnTo>
                    <a:pt x="6078558" y="3898546"/>
                  </a:lnTo>
                  <a:lnTo>
                    <a:pt x="6118597" y="3879150"/>
                  </a:lnTo>
                  <a:lnTo>
                    <a:pt x="6157074" y="3857188"/>
                  </a:lnTo>
                  <a:lnTo>
                    <a:pt x="6193877" y="3832771"/>
                  </a:lnTo>
                  <a:lnTo>
                    <a:pt x="6228896" y="3806011"/>
                  </a:lnTo>
                  <a:lnTo>
                    <a:pt x="6262017" y="3777019"/>
                  </a:lnTo>
                  <a:lnTo>
                    <a:pt x="6293130" y="3745906"/>
                  </a:lnTo>
                  <a:lnTo>
                    <a:pt x="6322123" y="3712785"/>
                  </a:lnTo>
                  <a:lnTo>
                    <a:pt x="6348885" y="3677767"/>
                  </a:lnTo>
                  <a:lnTo>
                    <a:pt x="6373303" y="3640963"/>
                  </a:lnTo>
                  <a:lnTo>
                    <a:pt x="6395267" y="3602486"/>
                  </a:lnTo>
                  <a:lnTo>
                    <a:pt x="6414664" y="3562445"/>
                  </a:lnTo>
                  <a:lnTo>
                    <a:pt x="6431383" y="3520954"/>
                  </a:lnTo>
                  <a:lnTo>
                    <a:pt x="6445313" y="3478123"/>
                  </a:lnTo>
                  <a:lnTo>
                    <a:pt x="6456341" y="3434065"/>
                  </a:lnTo>
                  <a:lnTo>
                    <a:pt x="6464357" y="3388890"/>
                  </a:lnTo>
                  <a:lnTo>
                    <a:pt x="6469248" y="3342710"/>
                  </a:lnTo>
                  <a:lnTo>
                    <a:pt x="6470904" y="3295637"/>
                  </a:lnTo>
                  <a:lnTo>
                    <a:pt x="6470904" y="659130"/>
                  </a:lnTo>
                  <a:lnTo>
                    <a:pt x="6469248" y="612063"/>
                  </a:lnTo>
                  <a:lnTo>
                    <a:pt x="6464357" y="565888"/>
                  </a:lnTo>
                  <a:lnTo>
                    <a:pt x="6456341" y="520717"/>
                  </a:lnTo>
                  <a:lnTo>
                    <a:pt x="6445313" y="476662"/>
                  </a:lnTo>
                  <a:lnTo>
                    <a:pt x="6431383" y="433834"/>
                  </a:lnTo>
                  <a:lnTo>
                    <a:pt x="6414664" y="392345"/>
                  </a:lnTo>
                  <a:lnTo>
                    <a:pt x="6395267" y="352306"/>
                  </a:lnTo>
                  <a:lnTo>
                    <a:pt x="6373303" y="313829"/>
                  </a:lnTo>
                  <a:lnTo>
                    <a:pt x="6348885" y="277026"/>
                  </a:lnTo>
                  <a:lnTo>
                    <a:pt x="6322123" y="242007"/>
                  </a:lnTo>
                  <a:lnTo>
                    <a:pt x="6293130" y="208886"/>
                  </a:lnTo>
                  <a:lnTo>
                    <a:pt x="6262017" y="177773"/>
                  </a:lnTo>
                  <a:lnTo>
                    <a:pt x="6228896" y="148780"/>
                  </a:lnTo>
                  <a:lnTo>
                    <a:pt x="6193877" y="122018"/>
                  </a:lnTo>
                  <a:lnTo>
                    <a:pt x="6157074" y="97600"/>
                  </a:lnTo>
                  <a:lnTo>
                    <a:pt x="6118597" y="75636"/>
                  </a:lnTo>
                  <a:lnTo>
                    <a:pt x="6078558" y="56239"/>
                  </a:lnTo>
                  <a:lnTo>
                    <a:pt x="6037069" y="39520"/>
                  </a:lnTo>
                  <a:lnTo>
                    <a:pt x="5994241" y="25590"/>
                  </a:lnTo>
                  <a:lnTo>
                    <a:pt x="5950186" y="14562"/>
                  </a:lnTo>
                  <a:lnTo>
                    <a:pt x="5905015" y="6546"/>
                  </a:lnTo>
                  <a:lnTo>
                    <a:pt x="5858840" y="1655"/>
                  </a:lnTo>
                  <a:lnTo>
                    <a:pt x="5811773" y="0"/>
                  </a:lnTo>
                  <a:close/>
                </a:path>
              </a:pathLst>
            </a:custGeom>
            <a:solidFill>
              <a:srgbClr val="F1F1F1"/>
            </a:solidFill>
          </p:spPr>
          <p:txBody>
            <a:bodyPr wrap="square" lIns="0" tIns="0" rIns="0" bIns="0" rtlCol="0"/>
            <a:lstStyle/>
            <a:p>
              <a:endParaRPr/>
            </a:p>
          </p:txBody>
        </p:sp>
        <p:sp>
          <p:nvSpPr>
            <p:cNvPr id="5" name="object 5"/>
            <p:cNvSpPr/>
            <p:nvPr/>
          </p:nvSpPr>
          <p:spPr>
            <a:xfrm>
              <a:off x="1337310" y="874013"/>
              <a:ext cx="6471285" cy="3954779"/>
            </a:xfrm>
            <a:custGeom>
              <a:avLst/>
              <a:gdLst/>
              <a:ahLst/>
              <a:cxnLst/>
              <a:rect l="l" t="t" r="r" b="b"/>
              <a:pathLst>
                <a:path w="6471284" h="3954779">
                  <a:moveTo>
                    <a:pt x="0" y="659130"/>
                  </a:moveTo>
                  <a:lnTo>
                    <a:pt x="1655" y="612063"/>
                  </a:lnTo>
                  <a:lnTo>
                    <a:pt x="6546" y="565888"/>
                  </a:lnTo>
                  <a:lnTo>
                    <a:pt x="14562" y="520717"/>
                  </a:lnTo>
                  <a:lnTo>
                    <a:pt x="25590" y="476662"/>
                  </a:lnTo>
                  <a:lnTo>
                    <a:pt x="39520" y="433834"/>
                  </a:lnTo>
                  <a:lnTo>
                    <a:pt x="56239" y="392345"/>
                  </a:lnTo>
                  <a:lnTo>
                    <a:pt x="75636" y="352306"/>
                  </a:lnTo>
                  <a:lnTo>
                    <a:pt x="97600" y="313829"/>
                  </a:lnTo>
                  <a:lnTo>
                    <a:pt x="122018" y="277026"/>
                  </a:lnTo>
                  <a:lnTo>
                    <a:pt x="148780" y="242007"/>
                  </a:lnTo>
                  <a:lnTo>
                    <a:pt x="177773" y="208886"/>
                  </a:lnTo>
                  <a:lnTo>
                    <a:pt x="208886" y="177773"/>
                  </a:lnTo>
                  <a:lnTo>
                    <a:pt x="242007" y="148780"/>
                  </a:lnTo>
                  <a:lnTo>
                    <a:pt x="277026" y="122018"/>
                  </a:lnTo>
                  <a:lnTo>
                    <a:pt x="313829" y="97600"/>
                  </a:lnTo>
                  <a:lnTo>
                    <a:pt x="352306" y="75636"/>
                  </a:lnTo>
                  <a:lnTo>
                    <a:pt x="392345" y="56239"/>
                  </a:lnTo>
                  <a:lnTo>
                    <a:pt x="433834" y="39520"/>
                  </a:lnTo>
                  <a:lnTo>
                    <a:pt x="476662" y="25590"/>
                  </a:lnTo>
                  <a:lnTo>
                    <a:pt x="520717" y="14562"/>
                  </a:lnTo>
                  <a:lnTo>
                    <a:pt x="565888" y="6546"/>
                  </a:lnTo>
                  <a:lnTo>
                    <a:pt x="612063" y="1655"/>
                  </a:lnTo>
                  <a:lnTo>
                    <a:pt x="659129" y="0"/>
                  </a:lnTo>
                  <a:lnTo>
                    <a:pt x="5811773" y="0"/>
                  </a:lnTo>
                  <a:lnTo>
                    <a:pt x="5858840" y="1655"/>
                  </a:lnTo>
                  <a:lnTo>
                    <a:pt x="5905015" y="6546"/>
                  </a:lnTo>
                  <a:lnTo>
                    <a:pt x="5950186" y="14562"/>
                  </a:lnTo>
                  <a:lnTo>
                    <a:pt x="5994241" y="25590"/>
                  </a:lnTo>
                  <a:lnTo>
                    <a:pt x="6037069" y="39520"/>
                  </a:lnTo>
                  <a:lnTo>
                    <a:pt x="6078558" y="56239"/>
                  </a:lnTo>
                  <a:lnTo>
                    <a:pt x="6118597" y="75636"/>
                  </a:lnTo>
                  <a:lnTo>
                    <a:pt x="6157074" y="97600"/>
                  </a:lnTo>
                  <a:lnTo>
                    <a:pt x="6193877" y="122018"/>
                  </a:lnTo>
                  <a:lnTo>
                    <a:pt x="6228896" y="148780"/>
                  </a:lnTo>
                  <a:lnTo>
                    <a:pt x="6262017" y="177773"/>
                  </a:lnTo>
                  <a:lnTo>
                    <a:pt x="6293130" y="208886"/>
                  </a:lnTo>
                  <a:lnTo>
                    <a:pt x="6322123" y="242007"/>
                  </a:lnTo>
                  <a:lnTo>
                    <a:pt x="6348885" y="277026"/>
                  </a:lnTo>
                  <a:lnTo>
                    <a:pt x="6373303" y="313829"/>
                  </a:lnTo>
                  <a:lnTo>
                    <a:pt x="6395267" y="352306"/>
                  </a:lnTo>
                  <a:lnTo>
                    <a:pt x="6414664" y="392345"/>
                  </a:lnTo>
                  <a:lnTo>
                    <a:pt x="6431383" y="433834"/>
                  </a:lnTo>
                  <a:lnTo>
                    <a:pt x="6445313" y="476662"/>
                  </a:lnTo>
                  <a:lnTo>
                    <a:pt x="6456341" y="520717"/>
                  </a:lnTo>
                  <a:lnTo>
                    <a:pt x="6464357" y="565888"/>
                  </a:lnTo>
                  <a:lnTo>
                    <a:pt x="6469248" y="612063"/>
                  </a:lnTo>
                  <a:lnTo>
                    <a:pt x="6470904" y="659130"/>
                  </a:lnTo>
                  <a:lnTo>
                    <a:pt x="6470904" y="3295637"/>
                  </a:lnTo>
                  <a:lnTo>
                    <a:pt x="6469248" y="3342710"/>
                  </a:lnTo>
                  <a:lnTo>
                    <a:pt x="6464357" y="3388890"/>
                  </a:lnTo>
                  <a:lnTo>
                    <a:pt x="6456341" y="3434065"/>
                  </a:lnTo>
                  <a:lnTo>
                    <a:pt x="6445313" y="3478123"/>
                  </a:lnTo>
                  <a:lnTo>
                    <a:pt x="6431383" y="3520954"/>
                  </a:lnTo>
                  <a:lnTo>
                    <a:pt x="6414664" y="3562445"/>
                  </a:lnTo>
                  <a:lnTo>
                    <a:pt x="6395267" y="3602486"/>
                  </a:lnTo>
                  <a:lnTo>
                    <a:pt x="6373303" y="3640963"/>
                  </a:lnTo>
                  <a:lnTo>
                    <a:pt x="6348885" y="3677767"/>
                  </a:lnTo>
                  <a:lnTo>
                    <a:pt x="6322123" y="3712785"/>
                  </a:lnTo>
                  <a:lnTo>
                    <a:pt x="6293130" y="3745906"/>
                  </a:lnTo>
                  <a:lnTo>
                    <a:pt x="6262017" y="3777019"/>
                  </a:lnTo>
                  <a:lnTo>
                    <a:pt x="6228896" y="3806011"/>
                  </a:lnTo>
                  <a:lnTo>
                    <a:pt x="6193877" y="3832771"/>
                  </a:lnTo>
                  <a:lnTo>
                    <a:pt x="6157074" y="3857188"/>
                  </a:lnTo>
                  <a:lnTo>
                    <a:pt x="6118597" y="3879150"/>
                  </a:lnTo>
                  <a:lnTo>
                    <a:pt x="6078558" y="3898546"/>
                  </a:lnTo>
                  <a:lnTo>
                    <a:pt x="6037069" y="3915263"/>
                  </a:lnTo>
                  <a:lnTo>
                    <a:pt x="5994241" y="3929192"/>
                  </a:lnTo>
                  <a:lnTo>
                    <a:pt x="5950186" y="3940219"/>
                  </a:lnTo>
                  <a:lnTo>
                    <a:pt x="5905015" y="3948234"/>
                  </a:lnTo>
                  <a:lnTo>
                    <a:pt x="5858840" y="3953124"/>
                  </a:lnTo>
                  <a:lnTo>
                    <a:pt x="5811773" y="3954779"/>
                  </a:lnTo>
                  <a:lnTo>
                    <a:pt x="659129" y="3954779"/>
                  </a:lnTo>
                  <a:lnTo>
                    <a:pt x="612063" y="3953124"/>
                  </a:lnTo>
                  <a:lnTo>
                    <a:pt x="565888" y="3948234"/>
                  </a:lnTo>
                  <a:lnTo>
                    <a:pt x="520717" y="3940219"/>
                  </a:lnTo>
                  <a:lnTo>
                    <a:pt x="476662" y="3929192"/>
                  </a:lnTo>
                  <a:lnTo>
                    <a:pt x="433834" y="3915263"/>
                  </a:lnTo>
                  <a:lnTo>
                    <a:pt x="392345" y="3898546"/>
                  </a:lnTo>
                  <a:lnTo>
                    <a:pt x="352306" y="3879150"/>
                  </a:lnTo>
                  <a:lnTo>
                    <a:pt x="313829" y="3857188"/>
                  </a:lnTo>
                  <a:lnTo>
                    <a:pt x="277026" y="3832771"/>
                  </a:lnTo>
                  <a:lnTo>
                    <a:pt x="242007" y="3806011"/>
                  </a:lnTo>
                  <a:lnTo>
                    <a:pt x="208886" y="3777019"/>
                  </a:lnTo>
                  <a:lnTo>
                    <a:pt x="177773" y="3745906"/>
                  </a:lnTo>
                  <a:lnTo>
                    <a:pt x="148780" y="3712785"/>
                  </a:lnTo>
                  <a:lnTo>
                    <a:pt x="122018" y="3677767"/>
                  </a:lnTo>
                  <a:lnTo>
                    <a:pt x="97600" y="3640963"/>
                  </a:lnTo>
                  <a:lnTo>
                    <a:pt x="75636" y="3602486"/>
                  </a:lnTo>
                  <a:lnTo>
                    <a:pt x="56239" y="3562445"/>
                  </a:lnTo>
                  <a:lnTo>
                    <a:pt x="39520" y="3520954"/>
                  </a:lnTo>
                  <a:lnTo>
                    <a:pt x="25590" y="3478123"/>
                  </a:lnTo>
                  <a:lnTo>
                    <a:pt x="14562" y="3434065"/>
                  </a:lnTo>
                  <a:lnTo>
                    <a:pt x="6546" y="3388890"/>
                  </a:lnTo>
                  <a:lnTo>
                    <a:pt x="1655" y="3342710"/>
                  </a:lnTo>
                  <a:lnTo>
                    <a:pt x="0" y="3295637"/>
                  </a:lnTo>
                  <a:lnTo>
                    <a:pt x="0" y="659130"/>
                  </a:lnTo>
                  <a:close/>
                </a:path>
              </a:pathLst>
            </a:custGeom>
            <a:ln w="28956">
              <a:solidFill>
                <a:srgbClr val="1B577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686813" y="1214500"/>
              <a:ext cx="114300" cy="124967"/>
            </a:xfrm>
            <a:prstGeom prst="rect">
              <a:avLst/>
            </a:prstGeom>
          </p:spPr>
        </p:pic>
        <p:pic>
          <p:nvPicPr>
            <p:cNvPr id="7" name="object 7"/>
            <p:cNvPicPr/>
            <p:nvPr/>
          </p:nvPicPr>
          <p:blipFill>
            <a:blip r:embed="rId3" cstate="print"/>
            <a:stretch>
              <a:fillRect/>
            </a:stretch>
          </p:blipFill>
          <p:spPr>
            <a:xfrm>
              <a:off x="1686813" y="1551304"/>
              <a:ext cx="114300" cy="124967"/>
            </a:xfrm>
            <a:prstGeom prst="rect">
              <a:avLst/>
            </a:prstGeom>
          </p:spPr>
        </p:pic>
        <p:pic>
          <p:nvPicPr>
            <p:cNvPr id="8" name="object 8"/>
            <p:cNvPicPr/>
            <p:nvPr/>
          </p:nvPicPr>
          <p:blipFill>
            <a:blip r:embed="rId3" cstate="print"/>
            <a:stretch>
              <a:fillRect/>
            </a:stretch>
          </p:blipFill>
          <p:spPr>
            <a:xfrm>
              <a:off x="2296413" y="1846961"/>
              <a:ext cx="76200" cy="86868"/>
            </a:xfrm>
            <a:prstGeom prst="rect">
              <a:avLst/>
            </a:prstGeom>
          </p:spPr>
        </p:pic>
        <p:pic>
          <p:nvPicPr>
            <p:cNvPr id="9" name="object 9"/>
            <p:cNvPicPr/>
            <p:nvPr/>
          </p:nvPicPr>
          <p:blipFill>
            <a:blip r:embed="rId3" cstate="print"/>
            <a:stretch>
              <a:fillRect/>
            </a:stretch>
          </p:blipFill>
          <p:spPr>
            <a:xfrm>
              <a:off x="2296413" y="2106040"/>
              <a:ext cx="76200" cy="86868"/>
            </a:xfrm>
            <a:prstGeom prst="rect">
              <a:avLst/>
            </a:prstGeom>
          </p:spPr>
        </p:pic>
      </p:grpSp>
      <p:sp>
        <p:nvSpPr>
          <p:cNvPr id="10" name="object 10"/>
          <p:cNvSpPr txBox="1">
            <a:spLocks noGrp="1"/>
          </p:cNvSpPr>
          <p:nvPr>
            <p:ph type="title"/>
          </p:nvPr>
        </p:nvSpPr>
        <p:spPr>
          <a:xfrm>
            <a:off x="255524" y="179323"/>
            <a:ext cx="405637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Introduction</a:t>
            </a:r>
            <a:r>
              <a:rPr sz="2800" b="1" spc="5" dirty="0">
                <a:solidFill>
                  <a:srgbClr val="5F4778"/>
                </a:solidFill>
                <a:latin typeface="Calibri"/>
                <a:cs typeface="Calibri"/>
              </a:rPr>
              <a:t> </a:t>
            </a:r>
            <a:r>
              <a:rPr sz="2800" b="1" spc="-15" dirty="0">
                <a:solidFill>
                  <a:srgbClr val="5F4778"/>
                </a:solidFill>
                <a:latin typeface="Calibri"/>
                <a:cs typeface="Calibri"/>
              </a:rPr>
              <a:t>to</a:t>
            </a:r>
            <a:r>
              <a:rPr sz="2800" b="1" spc="-5" dirty="0">
                <a:solidFill>
                  <a:srgbClr val="5F4778"/>
                </a:solidFill>
                <a:latin typeface="Calibri"/>
                <a:cs typeface="Calibri"/>
              </a:rPr>
              <a:t> </a:t>
            </a:r>
            <a:r>
              <a:rPr sz="2800" b="1" spc="-10" dirty="0">
                <a:solidFill>
                  <a:srgbClr val="5F4778"/>
                </a:solidFill>
                <a:latin typeface="Calibri"/>
                <a:cs typeface="Calibri"/>
              </a:rPr>
              <a:t>Autoscaling</a:t>
            </a:r>
            <a:endParaRPr sz="2800">
              <a:latin typeface="Calibri"/>
              <a:cs typeface="Calibri"/>
            </a:endParaRPr>
          </a:p>
        </p:txBody>
      </p:sp>
      <p:sp>
        <p:nvSpPr>
          <p:cNvPr id="11" name="object 11"/>
          <p:cNvSpPr txBox="1"/>
          <p:nvPr/>
        </p:nvSpPr>
        <p:spPr>
          <a:xfrm>
            <a:off x="1979167" y="1024483"/>
            <a:ext cx="3447415" cy="1478280"/>
          </a:xfrm>
          <a:prstGeom prst="rect">
            <a:avLst/>
          </a:prstGeom>
        </p:spPr>
        <p:txBody>
          <a:bodyPr vert="horz" wrap="square" lIns="0" tIns="12065" rIns="0" bIns="0" rtlCol="0">
            <a:spAutoFit/>
          </a:bodyPr>
          <a:lstStyle/>
          <a:p>
            <a:pPr marL="12700" marR="448309">
              <a:lnSpc>
                <a:spcPct val="157900"/>
              </a:lnSpc>
              <a:spcBef>
                <a:spcPts val="95"/>
              </a:spcBef>
            </a:pPr>
            <a:r>
              <a:rPr sz="1400" dirty="0">
                <a:latin typeface="Arial MT"/>
                <a:cs typeface="Arial MT"/>
              </a:rPr>
              <a:t>Scaling</a:t>
            </a:r>
            <a:r>
              <a:rPr sz="1400" spc="-70" dirty="0">
                <a:latin typeface="Arial MT"/>
                <a:cs typeface="Arial MT"/>
              </a:rPr>
              <a:t> </a:t>
            </a:r>
            <a:r>
              <a:rPr sz="1400" spc="-15" dirty="0">
                <a:latin typeface="Arial MT"/>
                <a:cs typeface="Arial MT"/>
              </a:rPr>
              <a:t>Types:</a:t>
            </a:r>
            <a:r>
              <a:rPr sz="1400" spc="-30" dirty="0">
                <a:latin typeface="Arial MT"/>
                <a:cs typeface="Arial MT"/>
              </a:rPr>
              <a:t> </a:t>
            </a:r>
            <a:r>
              <a:rPr sz="1400" spc="-10" dirty="0">
                <a:latin typeface="Arial MT"/>
                <a:cs typeface="Arial MT"/>
              </a:rPr>
              <a:t>Vertical</a:t>
            </a:r>
            <a:r>
              <a:rPr sz="1400" spc="-40" dirty="0">
                <a:latin typeface="Arial MT"/>
                <a:cs typeface="Arial MT"/>
              </a:rPr>
              <a:t> </a:t>
            </a:r>
            <a:r>
              <a:rPr sz="1400" dirty="0">
                <a:latin typeface="Arial MT"/>
                <a:cs typeface="Arial MT"/>
              </a:rPr>
              <a:t>and</a:t>
            </a:r>
            <a:r>
              <a:rPr sz="1400" spc="-35" dirty="0">
                <a:latin typeface="Arial MT"/>
                <a:cs typeface="Arial MT"/>
              </a:rPr>
              <a:t> </a:t>
            </a:r>
            <a:r>
              <a:rPr sz="1400" dirty="0">
                <a:latin typeface="Arial MT"/>
                <a:cs typeface="Arial MT"/>
              </a:rPr>
              <a:t>Horizontal </a:t>
            </a:r>
            <a:r>
              <a:rPr sz="1400" spc="-375" dirty="0">
                <a:latin typeface="Arial MT"/>
                <a:cs typeface="Arial MT"/>
              </a:rPr>
              <a:t> </a:t>
            </a:r>
            <a:r>
              <a:rPr sz="1400" spc="-10" dirty="0">
                <a:latin typeface="Arial MT"/>
                <a:cs typeface="Arial MT"/>
              </a:rPr>
              <a:t>Vertical:</a:t>
            </a:r>
            <a:endParaRPr sz="1400">
              <a:latin typeface="Arial MT"/>
              <a:cs typeface="Arial MT"/>
            </a:endParaRPr>
          </a:p>
          <a:p>
            <a:pPr marL="622300">
              <a:lnSpc>
                <a:spcPct val="100000"/>
              </a:lnSpc>
              <a:spcBef>
                <a:spcPts val="360"/>
              </a:spcBef>
            </a:pPr>
            <a:r>
              <a:rPr sz="1400" spc="-5" dirty="0">
                <a:latin typeface="Arial MT"/>
                <a:cs typeface="Arial MT"/>
              </a:rPr>
              <a:t>CPU:</a:t>
            </a:r>
            <a:r>
              <a:rPr sz="1400" spc="-15" dirty="0">
                <a:latin typeface="Arial MT"/>
                <a:cs typeface="Arial MT"/>
              </a:rPr>
              <a:t> </a:t>
            </a:r>
            <a:r>
              <a:rPr sz="1400" dirty="0">
                <a:latin typeface="Arial MT"/>
                <a:cs typeface="Arial MT"/>
              </a:rPr>
              <a:t>2.0</a:t>
            </a:r>
            <a:r>
              <a:rPr sz="1400" spc="-30" dirty="0">
                <a:latin typeface="Arial MT"/>
                <a:cs typeface="Arial MT"/>
              </a:rPr>
              <a:t> </a:t>
            </a:r>
            <a:r>
              <a:rPr sz="1400" dirty="0">
                <a:latin typeface="Arial MT"/>
                <a:cs typeface="Arial MT"/>
              </a:rPr>
              <a:t>GHz</a:t>
            </a:r>
            <a:r>
              <a:rPr sz="1400" spc="-15" dirty="0">
                <a:latin typeface="Arial MT"/>
                <a:cs typeface="Arial MT"/>
              </a:rPr>
              <a:t> </a:t>
            </a:r>
            <a:r>
              <a:rPr sz="1400" dirty="0">
                <a:latin typeface="Arial MT"/>
                <a:cs typeface="Arial MT"/>
              </a:rPr>
              <a:t>to</a:t>
            </a:r>
            <a:r>
              <a:rPr sz="1400" spc="-30" dirty="0">
                <a:latin typeface="Arial MT"/>
                <a:cs typeface="Arial MT"/>
              </a:rPr>
              <a:t> </a:t>
            </a:r>
            <a:r>
              <a:rPr sz="1400" dirty="0">
                <a:latin typeface="Arial MT"/>
                <a:cs typeface="Arial MT"/>
              </a:rPr>
              <a:t>3.2</a:t>
            </a:r>
            <a:r>
              <a:rPr sz="1400" spc="-30" dirty="0">
                <a:latin typeface="Arial MT"/>
                <a:cs typeface="Arial MT"/>
              </a:rPr>
              <a:t> </a:t>
            </a:r>
            <a:r>
              <a:rPr sz="1400" dirty="0">
                <a:latin typeface="Arial MT"/>
                <a:cs typeface="Arial MT"/>
              </a:rPr>
              <a:t>GHz</a:t>
            </a:r>
            <a:endParaRPr sz="1400">
              <a:latin typeface="Arial MT"/>
              <a:cs typeface="Arial MT"/>
            </a:endParaRPr>
          </a:p>
          <a:p>
            <a:pPr marL="622300">
              <a:lnSpc>
                <a:spcPct val="100000"/>
              </a:lnSpc>
              <a:spcBef>
                <a:spcPts val="365"/>
              </a:spcBef>
            </a:pPr>
            <a:r>
              <a:rPr sz="1400" spc="-5" dirty="0">
                <a:latin typeface="Arial MT"/>
                <a:cs typeface="Arial MT"/>
              </a:rPr>
              <a:t>RAM:</a:t>
            </a:r>
            <a:r>
              <a:rPr sz="1400" spc="-15" dirty="0">
                <a:latin typeface="Arial MT"/>
                <a:cs typeface="Arial MT"/>
              </a:rPr>
              <a:t> </a:t>
            </a:r>
            <a:r>
              <a:rPr sz="1400" dirty="0">
                <a:latin typeface="Arial MT"/>
                <a:cs typeface="Arial MT"/>
              </a:rPr>
              <a:t>1024</a:t>
            </a:r>
            <a:r>
              <a:rPr sz="1400" spc="-30" dirty="0">
                <a:latin typeface="Arial MT"/>
                <a:cs typeface="Arial MT"/>
              </a:rPr>
              <a:t> </a:t>
            </a:r>
            <a:r>
              <a:rPr sz="1400" dirty="0">
                <a:latin typeface="Arial MT"/>
                <a:cs typeface="Arial MT"/>
              </a:rPr>
              <a:t>GB</a:t>
            </a:r>
            <a:r>
              <a:rPr sz="1400" spc="-20" dirty="0">
                <a:latin typeface="Arial MT"/>
                <a:cs typeface="Arial MT"/>
              </a:rPr>
              <a:t> </a:t>
            </a:r>
            <a:r>
              <a:rPr sz="1400" dirty="0">
                <a:latin typeface="Arial MT"/>
                <a:cs typeface="Arial MT"/>
              </a:rPr>
              <a:t>to</a:t>
            </a:r>
            <a:r>
              <a:rPr sz="1400" spc="-30" dirty="0">
                <a:latin typeface="Arial MT"/>
                <a:cs typeface="Arial MT"/>
              </a:rPr>
              <a:t> </a:t>
            </a:r>
            <a:r>
              <a:rPr sz="1400" dirty="0">
                <a:latin typeface="Arial MT"/>
                <a:cs typeface="Arial MT"/>
              </a:rPr>
              <a:t>2048</a:t>
            </a:r>
            <a:r>
              <a:rPr sz="1400" spc="-45" dirty="0">
                <a:latin typeface="Arial MT"/>
                <a:cs typeface="Arial MT"/>
              </a:rPr>
              <a:t> </a:t>
            </a:r>
            <a:r>
              <a:rPr sz="1400" dirty="0">
                <a:latin typeface="Arial MT"/>
                <a:cs typeface="Arial MT"/>
              </a:rPr>
              <a:t>GB</a:t>
            </a:r>
            <a:endParaRPr sz="1400">
              <a:latin typeface="Arial MT"/>
              <a:cs typeface="Arial MT"/>
            </a:endParaRPr>
          </a:p>
          <a:p>
            <a:pPr marL="622300">
              <a:lnSpc>
                <a:spcPct val="100000"/>
              </a:lnSpc>
              <a:spcBef>
                <a:spcPts val="370"/>
              </a:spcBef>
            </a:pPr>
            <a:r>
              <a:rPr sz="1400" spc="-5" dirty="0">
                <a:latin typeface="Arial MT"/>
                <a:cs typeface="Arial MT"/>
              </a:rPr>
              <a:t>N/W</a:t>
            </a:r>
            <a:r>
              <a:rPr sz="1400" spc="-20" dirty="0">
                <a:latin typeface="Arial MT"/>
                <a:cs typeface="Arial MT"/>
              </a:rPr>
              <a:t> </a:t>
            </a:r>
            <a:r>
              <a:rPr sz="1400" spc="-5" dirty="0">
                <a:latin typeface="Arial MT"/>
                <a:cs typeface="Arial MT"/>
              </a:rPr>
              <a:t>Bandwidth:</a:t>
            </a:r>
            <a:r>
              <a:rPr sz="1400" spc="-15" dirty="0">
                <a:latin typeface="Arial MT"/>
                <a:cs typeface="Arial MT"/>
              </a:rPr>
              <a:t> </a:t>
            </a:r>
            <a:r>
              <a:rPr sz="1400" dirty="0">
                <a:latin typeface="Arial MT"/>
                <a:cs typeface="Arial MT"/>
              </a:rPr>
              <a:t>4</a:t>
            </a:r>
            <a:r>
              <a:rPr sz="1400" spc="-10" dirty="0">
                <a:latin typeface="Arial MT"/>
                <a:cs typeface="Arial MT"/>
              </a:rPr>
              <a:t> </a:t>
            </a:r>
            <a:r>
              <a:rPr sz="1400" dirty="0">
                <a:latin typeface="Arial MT"/>
                <a:cs typeface="Arial MT"/>
              </a:rPr>
              <a:t>Gbps</a:t>
            </a:r>
            <a:r>
              <a:rPr sz="1400" spc="-35" dirty="0">
                <a:latin typeface="Arial MT"/>
                <a:cs typeface="Arial MT"/>
              </a:rPr>
              <a:t> </a:t>
            </a:r>
            <a:r>
              <a:rPr sz="1400" dirty="0">
                <a:latin typeface="Arial MT"/>
                <a:cs typeface="Arial MT"/>
              </a:rPr>
              <a:t>to</a:t>
            </a:r>
            <a:r>
              <a:rPr sz="1400" spc="-20" dirty="0">
                <a:latin typeface="Arial MT"/>
                <a:cs typeface="Arial MT"/>
              </a:rPr>
              <a:t> </a:t>
            </a:r>
            <a:r>
              <a:rPr sz="1400" dirty="0">
                <a:latin typeface="Arial MT"/>
                <a:cs typeface="Arial MT"/>
              </a:rPr>
              <a:t>10</a:t>
            </a:r>
            <a:r>
              <a:rPr sz="1400" spc="-10" dirty="0">
                <a:latin typeface="Arial MT"/>
                <a:cs typeface="Arial MT"/>
              </a:rPr>
              <a:t> </a:t>
            </a:r>
            <a:r>
              <a:rPr sz="1400" dirty="0">
                <a:latin typeface="Arial MT"/>
                <a:cs typeface="Arial MT"/>
              </a:rPr>
              <a:t>Gbps</a:t>
            </a:r>
            <a:endParaRPr sz="1400">
              <a:latin typeface="Arial MT"/>
              <a:cs typeface="Arial MT"/>
            </a:endParaRPr>
          </a:p>
        </p:txBody>
      </p:sp>
      <p:grpSp>
        <p:nvGrpSpPr>
          <p:cNvPr id="12" name="object 12"/>
          <p:cNvGrpSpPr/>
          <p:nvPr/>
        </p:nvGrpSpPr>
        <p:grpSpPr>
          <a:xfrm>
            <a:off x="1686814" y="2366645"/>
            <a:ext cx="685800" cy="1353820"/>
            <a:chOff x="1686814" y="2366645"/>
            <a:chExt cx="685800" cy="1353820"/>
          </a:xfrm>
        </p:grpSpPr>
        <p:pic>
          <p:nvPicPr>
            <p:cNvPr id="13" name="object 13"/>
            <p:cNvPicPr/>
            <p:nvPr/>
          </p:nvPicPr>
          <p:blipFill>
            <a:blip r:embed="rId3" cstate="print"/>
            <a:stretch>
              <a:fillRect/>
            </a:stretch>
          </p:blipFill>
          <p:spPr>
            <a:xfrm>
              <a:off x="2296414" y="2366645"/>
              <a:ext cx="76200" cy="86868"/>
            </a:xfrm>
            <a:prstGeom prst="rect">
              <a:avLst/>
            </a:prstGeom>
          </p:spPr>
        </p:pic>
        <p:pic>
          <p:nvPicPr>
            <p:cNvPr id="14" name="object 14"/>
            <p:cNvPicPr/>
            <p:nvPr/>
          </p:nvPicPr>
          <p:blipFill>
            <a:blip r:embed="rId3" cstate="print"/>
            <a:stretch>
              <a:fillRect/>
            </a:stretch>
          </p:blipFill>
          <p:spPr>
            <a:xfrm>
              <a:off x="1686814" y="3337433"/>
              <a:ext cx="114300" cy="124968"/>
            </a:xfrm>
            <a:prstGeom prst="rect">
              <a:avLst/>
            </a:prstGeom>
          </p:spPr>
        </p:pic>
        <p:pic>
          <p:nvPicPr>
            <p:cNvPr id="15" name="object 15"/>
            <p:cNvPicPr/>
            <p:nvPr/>
          </p:nvPicPr>
          <p:blipFill>
            <a:blip r:embed="rId3" cstate="print"/>
            <a:stretch>
              <a:fillRect/>
            </a:stretch>
          </p:blipFill>
          <p:spPr>
            <a:xfrm>
              <a:off x="2296414" y="3633089"/>
              <a:ext cx="76200" cy="86868"/>
            </a:xfrm>
            <a:prstGeom prst="rect">
              <a:avLst/>
            </a:prstGeom>
          </p:spPr>
        </p:pic>
      </p:grpSp>
      <p:sp>
        <p:nvSpPr>
          <p:cNvPr id="16" name="object 16"/>
          <p:cNvSpPr txBox="1"/>
          <p:nvPr/>
        </p:nvSpPr>
        <p:spPr>
          <a:xfrm>
            <a:off x="1979167" y="3225774"/>
            <a:ext cx="4852670" cy="803275"/>
          </a:xfrm>
          <a:prstGeom prst="rect">
            <a:avLst/>
          </a:prstGeom>
        </p:spPr>
        <p:txBody>
          <a:bodyPr vert="horz" wrap="square" lIns="0" tIns="58419" rIns="0" bIns="0" rtlCol="0">
            <a:spAutoFit/>
          </a:bodyPr>
          <a:lstStyle/>
          <a:p>
            <a:pPr marL="12700">
              <a:lnSpc>
                <a:spcPct val="100000"/>
              </a:lnSpc>
              <a:spcBef>
                <a:spcPts val="459"/>
              </a:spcBef>
            </a:pPr>
            <a:r>
              <a:rPr sz="1400" dirty="0">
                <a:latin typeface="Arial MT"/>
                <a:cs typeface="Arial MT"/>
              </a:rPr>
              <a:t>Horizontal:</a:t>
            </a:r>
            <a:endParaRPr sz="1400">
              <a:latin typeface="Arial MT"/>
              <a:cs typeface="Arial MT"/>
            </a:endParaRPr>
          </a:p>
          <a:p>
            <a:pPr marL="622300">
              <a:lnSpc>
                <a:spcPct val="100000"/>
              </a:lnSpc>
              <a:spcBef>
                <a:spcPts val="359"/>
              </a:spcBef>
            </a:pPr>
            <a:r>
              <a:rPr sz="1400" spc="-5" dirty="0">
                <a:latin typeface="Arial MT"/>
                <a:cs typeface="Arial MT"/>
              </a:rPr>
              <a:t>CPU: </a:t>
            </a:r>
            <a:r>
              <a:rPr sz="1400" dirty="0">
                <a:latin typeface="Arial MT"/>
                <a:cs typeface="Arial MT"/>
              </a:rPr>
              <a:t>1</a:t>
            </a:r>
            <a:r>
              <a:rPr sz="1400" spc="-10" dirty="0">
                <a:latin typeface="Arial MT"/>
                <a:cs typeface="Arial MT"/>
              </a:rPr>
              <a:t> </a:t>
            </a:r>
            <a:r>
              <a:rPr sz="1400" spc="-5" dirty="0">
                <a:latin typeface="Arial MT"/>
                <a:cs typeface="Arial MT"/>
              </a:rPr>
              <a:t>server</a:t>
            </a:r>
            <a:r>
              <a:rPr sz="1400" spc="-10" dirty="0">
                <a:latin typeface="Arial MT"/>
                <a:cs typeface="Arial MT"/>
              </a:rPr>
              <a:t> </a:t>
            </a:r>
            <a:r>
              <a:rPr sz="1400" spc="-5" dirty="0">
                <a:latin typeface="Arial MT"/>
                <a:cs typeface="Arial MT"/>
              </a:rPr>
              <a:t>with </a:t>
            </a:r>
            <a:r>
              <a:rPr sz="1400" dirty="0">
                <a:latin typeface="Arial MT"/>
                <a:cs typeface="Arial MT"/>
              </a:rPr>
              <a:t>1.0</a:t>
            </a:r>
            <a:r>
              <a:rPr sz="1400" spc="-20" dirty="0">
                <a:latin typeface="Arial MT"/>
                <a:cs typeface="Arial MT"/>
              </a:rPr>
              <a:t> </a:t>
            </a:r>
            <a:r>
              <a:rPr sz="1400" spc="-5" dirty="0">
                <a:latin typeface="Arial MT"/>
                <a:cs typeface="Arial MT"/>
              </a:rPr>
              <a:t>GHz </a:t>
            </a:r>
            <a:r>
              <a:rPr sz="1400" dirty="0">
                <a:latin typeface="Arial MT"/>
                <a:cs typeface="Arial MT"/>
              </a:rPr>
              <a:t>to</a:t>
            </a:r>
            <a:r>
              <a:rPr sz="1400" spc="-20" dirty="0">
                <a:latin typeface="Arial MT"/>
                <a:cs typeface="Arial MT"/>
              </a:rPr>
              <a:t> </a:t>
            </a:r>
            <a:r>
              <a:rPr sz="1400" dirty="0">
                <a:latin typeface="Arial MT"/>
                <a:cs typeface="Arial MT"/>
              </a:rPr>
              <a:t>3</a:t>
            </a:r>
            <a:r>
              <a:rPr sz="1400" spc="-5" dirty="0">
                <a:latin typeface="Arial MT"/>
                <a:cs typeface="Arial MT"/>
              </a:rPr>
              <a:t> servers</a:t>
            </a:r>
            <a:r>
              <a:rPr sz="1400" spc="-30" dirty="0">
                <a:latin typeface="Arial MT"/>
                <a:cs typeface="Arial MT"/>
              </a:rPr>
              <a:t> </a:t>
            </a:r>
            <a:r>
              <a:rPr sz="1400" spc="-5" dirty="0">
                <a:latin typeface="Arial MT"/>
                <a:cs typeface="Arial MT"/>
              </a:rPr>
              <a:t>with</a:t>
            </a:r>
            <a:r>
              <a:rPr sz="1400" spc="5" dirty="0">
                <a:latin typeface="Arial MT"/>
                <a:cs typeface="Arial MT"/>
              </a:rPr>
              <a:t> </a:t>
            </a:r>
            <a:r>
              <a:rPr sz="1400" dirty="0">
                <a:latin typeface="Arial MT"/>
                <a:cs typeface="Arial MT"/>
              </a:rPr>
              <a:t>1.0</a:t>
            </a:r>
            <a:r>
              <a:rPr sz="1400" spc="-30" dirty="0">
                <a:latin typeface="Arial MT"/>
                <a:cs typeface="Arial MT"/>
              </a:rPr>
              <a:t> </a:t>
            </a:r>
            <a:r>
              <a:rPr sz="1400" spc="-5" dirty="0">
                <a:latin typeface="Arial MT"/>
                <a:cs typeface="Arial MT"/>
              </a:rPr>
              <a:t>GHz</a:t>
            </a:r>
            <a:endParaRPr sz="1400">
              <a:latin typeface="Arial MT"/>
              <a:cs typeface="Arial MT"/>
            </a:endParaRPr>
          </a:p>
          <a:p>
            <a:pPr marL="622300">
              <a:lnSpc>
                <a:spcPct val="100000"/>
              </a:lnSpc>
              <a:spcBef>
                <a:spcPts val="359"/>
              </a:spcBef>
            </a:pPr>
            <a:r>
              <a:rPr sz="1400" spc="-5" dirty="0">
                <a:latin typeface="Arial MT"/>
                <a:cs typeface="Arial MT"/>
              </a:rPr>
              <a:t>RAM: </a:t>
            </a:r>
            <a:r>
              <a:rPr sz="1400" dirty="0">
                <a:latin typeface="Arial MT"/>
                <a:cs typeface="Arial MT"/>
              </a:rPr>
              <a:t>1</a:t>
            </a:r>
            <a:r>
              <a:rPr sz="1400" spc="-10" dirty="0">
                <a:latin typeface="Arial MT"/>
                <a:cs typeface="Arial MT"/>
              </a:rPr>
              <a:t> </a:t>
            </a:r>
            <a:r>
              <a:rPr sz="1400" spc="-5" dirty="0">
                <a:latin typeface="Arial MT"/>
                <a:cs typeface="Arial MT"/>
              </a:rPr>
              <a:t>server</a:t>
            </a:r>
            <a:r>
              <a:rPr sz="1400" spc="-20" dirty="0">
                <a:latin typeface="Arial MT"/>
                <a:cs typeface="Arial MT"/>
              </a:rPr>
              <a:t> </a:t>
            </a:r>
            <a:r>
              <a:rPr sz="1400" spc="-5" dirty="0">
                <a:latin typeface="Arial MT"/>
                <a:cs typeface="Arial MT"/>
              </a:rPr>
              <a:t>with</a:t>
            </a:r>
            <a:r>
              <a:rPr sz="1400" spc="5" dirty="0">
                <a:latin typeface="Arial MT"/>
                <a:cs typeface="Arial MT"/>
              </a:rPr>
              <a:t> </a:t>
            </a:r>
            <a:r>
              <a:rPr sz="1400" dirty="0">
                <a:latin typeface="Arial MT"/>
                <a:cs typeface="Arial MT"/>
              </a:rPr>
              <a:t>500</a:t>
            </a:r>
            <a:r>
              <a:rPr sz="1400" spc="-20" dirty="0">
                <a:latin typeface="Arial MT"/>
                <a:cs typeface="Arial MT"/>
              </a:rPr>
              <a:t> </a:t>
            </a:r>
            <a:r>
              <a:rPr sz="1400" dirty="0">
                <a:latin typeface="Arial MT"/>
                <a:cs typeface="Arial MT"/>
              </a:rPr>
              <a:t>GB</a:t>
            </a:r>
            <a:r>
              <a:rPr sz="1400" spc="-10" dirty="0">
                <a:latin typeface="Arial MT"/>
                <a:cs typeface="Arial MT"/>
              </a:rPr>
              <a:t> </a:t>
            </a:r>
            <a:r>
              <a:rPr sz="1400" dirty="0">
                <a:latin typeface="Arial MT"/>
                <a:cs typeface="Arial MT"/>
              </a:rPr>
              <a:t>to</a:t>
            </a:r>
            <a:r>
              <a:rPr sz="1400" spc="-20" dirty="0">
                <a:latin typeface="Arial MT"/>
                <a:cs typeface="Arial MT"/>
              </a:rPr>
              <a:t> </a:t>
            </a:r>
            <a:r>
              <a:rPr sz="1400" dirty="0">
                <a:latin typeface="Arial MT"/>
                <a:cs typeface="Arial MT"/>
              </a:rPr>
              <a:t>3</a:t>
            </a:r>
            <a:r>
              <a:rPr sz="1400" spc="-10" dirty="0">
                <a:latin typeface="Arial MT"/>
                <a:cs typeface="Arial MT"/>
              </a:rPr>
              <a:t> </a:t>
            </a:r>
            <a:r>
              <a:rPr sz="1400" spc="-5" dirty="0">
                <a:latin typeface="Arial MT"/>
                <a:cs typeface="Arial MT"/>
              </a:rPr>
              <a:t>servers</a:t>
            </a:r>
            <a:r>
              <a:rPr sz="1400" spc="-30" dirty="0">
                <a:latin typeface="Arial MT"/>
                <a:cs typeface="Arial MT"/>
              </a:rPr>
              <a:t> </a:t>
            </a:r>
            <a:r>
              <a:rPr sz="1400" spc="-5" dirty="0">
                <a:latin typeface="Arial MT"/>
                <a:cs typeface="Arial MT"/>
              </a:rPr>
              <a:t>with</a:t>
            </a:r>
            <a:r>
              <a:rPr sz="1400" spc="5" dirty="0">
                <a:latin typeface="Arial MT"/>
                <a:cs typeface="Arial MT"/>
              </a:rPr>
              <a:t> </a:t>
            </a:r>
            <a:r>
              <a:rPr sz="1400" dirty="0">
                <a:latin typeface="Arial MT"/>
                <a:cs typeface="Arial MT"/>
              </a:rPr>
              <a:t>500</a:t>
            </a:r>
            <a:r>
              <a:rPr sz="1400" spc="-20" dirty="0">
                <a:latin typeface="Arial MT"/>
                <a:cs typeface="Arial MT"/>
              </a:rPr>
              <a:t> </a:t>
            </a:r>
            <a:r>
              <a:rPr sz="1400" dirty="0">
                <a:latin typeface="Arial MT"/>
                <a:cs typeface="Arial MT"/>
              </a:rPr>
              <a:t>GB</a:t>
            </a:r>
            <a:endParaRPr sz="1400">
              <a:latin typeface="Arial MT"/>
              <a:cs typeface="Arial MT"/>
            </a:endParaRPr>
          </a:p>
        </p:txBody>
      </p:sp>
      <p:grpSp>
        <p:nvGrpSpPr>
          <p:cNvPr id="17" name="object 17"/>
          <p:cNvGrpSpPr/>
          <p:nvPr/>
        </p:nvGrpSpPr>
        <p:grpSpPr>
          <a:xfrm>
            <a:off x="0" y="0"/>
            <a:ext cx="9144000" cy="5142230"/>
            <a:chOff x="0" y="0"/>
            <a:chExt cx="9144000" cy="5142230"/>
          </a:xfrm>
        </p:grpSpPr>
        <p:pic>
          <p:nvPicPr>
            <p:cNvPr id="18" name="object 18"/>
            <p:cNvPicPr/>
            <p:nvPr/>
          </p:nvPicPr>
          <p:blipFill>
            <a:blip r:embed="rId3" cstate="print"/>
            <a:stretch>
              <a:fillRect/>
            </a:stretch>
          </p:blipFill>
          <p:spPr>
            <a:xfrm>
              <a:off x="2296414" y="3892156"/>
              <a:ext cx="76200" cy="86868"/>
            </a:xfrm>
            <a:prstGeom prst="rect">
              <a:avLst/>
            </a:prstGeom>
          </p:spPr>
        </p:pic>
        <p:pic>
          <p:nvPicPr>
            <p:cNvPr id="19" name="object 19"/>
            <p:cNvPicPr/>
            <p:nvPr/>
          </p:nvPicPr>
          <p:blipFill>
            <a:blip r:embed="rId4" cstate="print"/>
            <a:stretch>
              <a:fillRect/>
            </a:stretch>
          </p:blipFill>
          <p:spPr>
            <a:xfrm>
              <a:off x="4285488" y="2552700"/>
              <a:ext cx="573024" cy="603504"/>
            </a:xfrm>
            <a:prstGeom prst="rect">
              <a:avLst/>
            </a:prstGeom>
          </p:spPr>
        </p:pic>
        <p:pic>
          <p:nvPicPr>
            <p:cNvPr id="20" name="object 20"/>
            <p:cNvPicPr/>
            <p:nvPr/>
          </p:nvPicPr>
          <p:blipFill>
            <a:blip r:embed="rId4" cstate="print"/>
            <a:stretch>
              <a:fillRect/>
            </a:stretch>
          </p:blipFill>
          <p:spPr>
            <a:xfrm>
              <a:off x="5698235" y="1162811"/>
              <a:ext cx="1345691" cy="1370076"/>
            </a:xfrm>
            <a:prstGeom prst="rect">
              <a:avLst/>
            </a:prstGeom>
          </p:spPr>
        </p:pic>
        <p:pic>
          <p:nvPicPr>
            <p:cNvPr id="21" name="object 21"/>
            <p:cNvPicPr/>
            <p:nvPr/>
          </p:nvPicPr>
          <p:blipFill>
            <a:blip r:embed="rId4" cstate="print"/>
            <a:stretch>
              <a:fillRect/>
            </a:stretch>
          </p:blipFill>
          <p:spPr>
            <a:xfrm>
              <a:off x="3848100" y="4122420"/>
              <a:ext cx="571500" cy="487680"/>
            </a:xfrm>
            <a:prstGeom prst="rect">
              <a:avLst/>
            </a:prstGeom>
          </p:spPr>
        </p:pic>
        <p:pic>
          <p:nvPicPr>
            <p:cNvPr id="22" name="object 22"/>
            <p:cNvPicPr/>
            <p:nvPr/>
          </p:nvPicPr>
          <p:blipFill>
            <a:blip r:embed="rId4" cstate="print"/>
            <a:stretch>
              <a:fillRect/>
            </a:stretch>
          </p:blipFill>
          <p:spPr>
            <a:xfrm>
              <a:off x="4881371" y="4123944"/>
              <a:ext cx="573024" cy="486156"/>
            </a:xfrm>
            <a:prstGeom prst="rect">
              <a:avLst/>
            </a:prstGeom>
          </p:spPr>
        </p:pic>
        <p:pic>
          <p:nvPicPr>
            <p:cNvPr id="23" name="object 23"/>
            <p:cNvPicPr/>
            <p:nvPr/>
          </p:nvPicPr>
          <p:blipFill>
            <a:blip r:embed="rId4" cstate="print"/>
            <a:stretch>
              <a:fillRect/>
            </a:stretch>
          </p:blipFill>
          <p:spPr>
            <a:xfrm>
              <a:off x="5916167" y="4123944"/>
              <a:ext cx="573024" cy="486156"/>
            </a:xfrm>
            <a:prstGeom prst="rect">
              <a:avLst/>
            </a:prstGeom>
          </p:spPr>
        </p:pic>
        <p:pic>
          <p:nvPicPr>
            <p:cNvPr id="24" name="object 24"/>
            <p:cNvPicPr/>
            <p:nvPr/>
          </p:nvPicPr>
          <p:blipFill>
            <a:blip r:embed="rId4" cstate="print"/>
            <a:stretch>
              <a:fillRect/>
            </a:stretch>
          </p:blipFill>
          <p:spPr>
            <a:xfrm>
              <a:off x="2813304" y="4122420"/>
              <a:ext cx="571499" cy="487680"/>
            </a:xfrm>
            <a:prstGeom prst="rect">
              <a:avLst/>
            </a:prstGeom>
          </p:spPr>
        </p:pic>
        <p:pic>
          <p:nvPicPr>
            <p:cNvPr id="25" name="object 25"/>
            <p:cNvPicPr/>
            <p:nvPr/>
          </p:nvPicPr>
          <p:blipFill>
            <a:blip r:embed="rId5" cstate="print"/>
            <a:stretch>
              <a:fillRect/>
            </a:stretch>
          </p:blipFill>
          <p:spPr>
            <a:xfrm>
              <a:off x="0" y="0"/>
              <a:ext cx="9144000" cy="5141974"/>
            </a:xfrm>
            <a:prstGeom prst="rect">
              <a:avLst/>
            </a:prstGeom>
          </p:spPr>
        </p:pic>
      </p:grpSp>
      <p:sp>
        <p:nvSpPr>
          <p:cNvPr id="26" name="object 26"/>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7" name="Group 26">
            <a:extLst>
              <a:ext uri="{FF2B5EF4-FFF2-40B4-BE49-F238E27FC236}">
                <a16:creationId xmlns:a16="http://schemas.microsoft.com/office/drawing/2014/main" id="{E8F9DC37-8230-BC69-B4EB-361675185520}"/>
              </a:ext>
            </a:extLst>
          </p:cNvPr>
          <p:cNvGrpSpPr/>
          <p:nvPr/>
        </p:nvGrpSpPr>
        <p:grpSpPr>
          <a:xfrm>
            <a:off x="24493" y="21490"/>
            <a:ext cx="9119507" cy="885825"/>
            <a:chOff x="24493" y="21490"/>
            <a:chExt cx="8960905" cy="885825"/>
          </a:xfrm>
        </p:grpSpPr>
        <p:pic>
          <p:nvPicPr>
            <p:cNvPr id="28" name="Picture 27">
              <a:extLst>
                <a:ext uri="{FF2B5EF4-FFF2-40B4-BE49-F238E27FC236}">
                  <a16:creationId xmlns:a16="http://schemas.microsoft.com/office/drawing/2014/main" id="{9F0BA290-7B2B-C6FF-E97B-2DE001549091}"/>
                </a:ext>
              </a:extLst>
            </p:cNvPr>
            <p:cNvPicPr>
              <a:picLocks noChangeAspect="1"/>
            </p:cNvPicPr>
            <p:nvPr/>
          </p:nvPicPr>
          <p:blipFill>
            <a:blip r:embed="rId6"/>
            <a:stretch>
              <a:fillRect/>
            </a:stretch>
          </p:blipFill>
          <p:spPr>
            <a:xfrm>
              <a:off x="1631837" y="21490"/>
              <a:ext cx="7353561" cy="885825"/>
            </a:xfrm>
            <a:prstGeom prst="rect">
              <a:avLst/>
            </a:prstGeom>
          </p:spPr>
        </p:pic>
        <p:pic>
          <p:nvPicPr>
            <p:cNvPr id="29" name="Picture 28">
              <a:extLst>
                <a:ext uri="{FF2B5EF4-FFF2-40B4-BE49-F238E27FC236}">
                  <a16:creationId xmlns:a16="http://schemas.microsoft.com/office/drawing/2014/main" id="{D3FEAA08-5294-3910-8E4E-A65A8BE5414E}"/>
                </a:ext>
              </a:extLst>
            </p:cNvPr>
            <p:cNvPicPr>
              <a:picLocks noChangeAspect="1"/>
            </p:cNvPicPr>
            <p:nvPr/>
          </p:nvPicPr>
          <p:blipFill>
            <a:blip r:embed="rId7"/>
            <a:stretch>
              <a:fillRect/>
            </a:stretch>
          </p:blipFill>
          <p:spPr>
            <a:xfrm>
              <a:off x="24493" y="79088"/>
              <a:ext cx="1607344" cy="657225"/>
            </a:xfrm>
            <a:prstGeom prst="rect">
              <a:avLst/>
            </a:prstGeom>
          </p:spPr>
        </p:pic>
        <p:pic>
          <p:nvPicPr>
            <p:cNvPr id="30" name="Picture 29">
              <a:extLst>
                <a:ext uri="{FF2B5EF4-FFF2-40B4-BE49-F238E27FC236}">
                  <a16:creationId xmlns:a16="http://schemas.microsoft.com/office/drawing/2014/main" id="{EB809A7C-F9B3-875E-5B83-46FDFFD89CCC}"/>
                </a:ext>
              </a:extLst>
            </p:cNvPr>
            <p:cNvPicPr>
              <a:picLocks noChangeAspect="1"/>
            </p:cNvPicPr>
            <p:nvPr/>
          </p:nvPicPr>
          <p:blipFill>
            <a:blip r:embed="rId6"/>
            <a:stretch>
              <a:fillRect/>
            </a:stretch>
          </p:blipFill>
          <p:spPr>
            <a:xfrm>
              <a:off x="134906" y="718248"/>
              <a:ext cx="7353561" cy="185458"/>
            </a:xfrm>
            <a:prstGeom prst="rect">
              <a:avLst/>
            </a:prstGeom>
          </p:spPr>
        </p:pic>
      </p:grpSp>
      <p:sp>
        <p:nvSpPr>
          <p:cNvPr id="31" name="Google Shape;259;gff3a7120db_0_4">
            <a:extLst>
              <a:ext uri="{FF2B5EF4-FFF2-40B4-BE49-F238E27FC236}">
                <a16:creationId xmlns:a16="http://schemas.microsoft.com/office/drawing/2014/main" id="{104CE710-9AF8-9077-5D39-2581E553179D}"/>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What is Auto-Scaling ?</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086167" y="1149353"/>
            <a:ext cx="6971665" cy="849592"/>
          </a:xfrm>
          <a:prstGeom prst="rect">
            <a:avLst/>
          </a:prstGeom>
        </p:spPr>
        <p:txBody>
          <a:bodyPr vert="horz" wrap="square" lIns="0" tIns="13335" rIns="0" bIns="0" rtlCol="0">
            <a:spAutoFit/>
          </a:bodyPr>
          <a:lstStyle/>
          <a:p>
            <a:pPr marL="184150" indent="-171450">
              <a:lnSpc>
                <a:spcPct val="100000"/>
              </a:lnSpc>
              <a:spcBef>
                <a:spcPts val="105"/>
              </a:spcBef>
              <a:buFont typeface="Arial" panose="020B0604020202020204" pitchFamily="34" charset="0"/>
              <a:buChar char="•"/>
            </a:pPr>
            <a:r>
              <a:rPr sz="1200" dirty="0">
                <a:latin typeface="Open Sans" panose="020B0606030504020204" pitchFamily="34" charset="0"/>
                <a:ea typeface="Open Sans" panose="020B0606030504020204" pitchFamily="34" charset="0"/>
                <a:cs typeface="Open Sans" panose="020B0606030504020204" pitchFamily="34" charset="0"/>
              </a:rPr>
              <a:t>Autoscaling</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is</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scaling</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out/in</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automatically</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without </a:t>
            </a:r>
            <a:r>
              <a:rPr sz="1200" dirty="0">
                <a:latin typeface="Open Sans" panose="020B0606030504020204" pitchFamily="34" charset="0"/>
                <a:ea typeface="Open Sans" panose="020B0606030504020204" pitchFamily="34" charset="0"/>
                <a:cs typeface="Open Sans" panose="020B0606030504020204" pitchFamily="34" charset="0"/>
              </a:rPr>
              <a:t>any</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manual</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intervention</a:t>
            </a:r>
            <a:endParaRPr sz="1200" dirty="0">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00000"/>
              </a:lnSpc>
              <a:spcBef>
                <a:spcPts val="1140"/>
              </a:spcBef>
              <a:buFont typeface="Arial" panose="020B0604020202020204" pitchFamily="34" charset="0"/>
              <a:buChar char="•"/>
            </a:pPr>
            <a:r>
              <a:rPr sz="1200" dirty="0">
                <a:latin typeface="Open Sans" panose="020B0606030504020204" pitchFamily="34" charset="0"/>
                <a:ea typeface="Open Sans" panose="020B0606030504020204" pitchFamily="34" charset="0"/>
                <a:cs typeface="Open Sans" panose="020B0606030504020204" pitchFamily="34" charset="0"/>
              </a:rPr>
              <a:t>It</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helps</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ensure</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that</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correct</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number</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of</a:t>
            </a:r>
            <a:r>
              <a:rPr sz="1200" spc="-5" dirty="0">
                <a:latin typeface="Open Sans" panose="020B0606030504020204" pitchFamily="34" charset="0"/>
                <a:ea typeface="Open Sans" panose="020B0606030504020204" pitchFamily="34" charset="0"/>
                <a:cs typeface="Open Sans" panose="020B0606030504020204" pitchFamily="34" charset="0"/>
              </a:rPr>
              <a:t> EC2</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instances</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are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available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to</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handle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load</a:t>
            </a:r>
          </a:p>
          <a:p>
            <a:pPr marL="184150" indent="-171450">
              <a:lnSpc>
                <a:spcPct val="100000"/>
              </a:lnSpc>
              <a:spcBef>
                <a:spcPts val="1130"/>
              </a:spcBef>
              <a:buFont typeface="Arial" panose="020B0604020202020204" pitchFamily="34" charset="0"/>
              <a:buChar char="•"/>
            </a:pPr>
            <a:r>
              <a:rPr sz="1200" dirty="0">
                <a:latin typeface="Open Sans" panose="020B0606030504020204" pitchFamily="34" charset="0"/>
                <a:ea typeface="Open Sans" panose="020B0606030504020204" pitchFamily="34" charset="0"/>
                <a:cs typeface="Open Sans" panose="020B0606030504020204" pitchFamily="34" charset="0"/>
              </a:rPr>
              <a:t>Multi-AZ</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EC2 </a:t>
            </a:r>
            <a:r>
              <a:rPr sz="1200" dirty="0">
                <a:latin typeface="Open Sans" panose="020B0606030504020204" pitchFamily="34" charset="0"/>
                <a:ea typeface="Open Sans" panose="020B0606030504020204" pitchFamily="34" charset="0"/>
                <a:cs typeface="Open Sans" panose="020B0606030504020204" pitchFamily="34" charset="0"/>
              </a:rPr>
              <a:t>instances</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provide </a:t>
            </a:r>
            <a:r>
              <a:rPr sz="1200" dirty="0">
                <a:latin typeface="Open Sans" panose="020B0606030504020204" pitchFamily="34" charset="0"/>
                <a:ea typeface="Open Sans" panose="020B0606030504020204" pitchFamily="34" charset="0"/>
                <a:cs typeface="Open Sans" panose="020B0606030504020204" pitchFamily="34" charset="0"/>
              </a:rPr>
              <a:t>high</a:t>
            </a:r>
            <a:r>
              <a:rPr sz="1200" spc="-5" dirty="0">
                <a:latin typeface="Open Sans" panose="020B0606030504020204" pitchFamily="34" charset="0"/>
                <a:ea typeface="Open Sans" panose="020B0606030504020204" pitchFamily="34" charset="0"/>
                <a:cs typeface="Open Sans" panose="020B0606030504020204" pitchFamily="34" charset="0"/>
              </a:rPr>
              <a:t> availability</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solutions</a:t>
            </a:r>
          </a:p>
        </p:txBody>
      </p:sp>
      <p:sp>
        <p:nvSpPr>
          <p:cNvPr id="7" name="object 7"/>
          <p:cNvSpPr txBox="1"/>
          <p:nvPr/>
        </p:nvSpPr>
        <p:spPr>
          <a:xfrm>
            <a:off x="1086167" y="4007768"/>
            <a:ext cx="5538470" cy="197490"/>
          </a:xfrm>
          <a:prstGeom prst="rect">
            <a:avLst/>
          </a:prstGeom>
        </p:spPr>
        <p:txBody>
          <a:bodyPr vert="horz" wrap="square" lIns="0" tIns="12700" rIns="0" bIns="0" rtlCol="0">
            <a:spAutoFit/>
          </a:bodyPr>
          <a:lstStyle/>
          <a:p>
            <a:pPr marL="184150" indent="-171450">
              <a:lnSpc>
                <a:spcPct val="100000"/>
              </a:lnSpc>
              <a:spcBef>
                <a:spcPts val="100"/>
              </a:spcBef>
              <a:buFont typeface="Arial" panose="020B0604020202020204" pitchFamily="34" charset="0"/>
              <a:buChar char="•"/>
            </a:pPr>
            <a:r>
              <a:rPr sz="1200" dirty="0">
                <a:latin typeface="Open Sans" panose="020B0606030504020204" pitchFamily="34" charset="0"/>
                <a:ea typeface="Open Sans" panose="020B0606030504020204" pitchFamily="34" charset="0"/>
                <a:cs typeface="Open Sans" panose="020B0606030504020204" pitchFamily="34" charset="0"/>
              </a:rPr>
              <a:t>Autoscaling</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can</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dynamically</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increase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or</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decrease</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capacity</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needed</a:t>
            </a:r>
          </a:p>
        </p:txBody>
      </p:sp>
      <p:grpSp>
        <p:nvGrpSpPr>
          <p:cNvPr id="8" name="object 8"/>
          <p:cNvGrpSpPr/>
          <p:nvPr/>
        </p:nvGrpSpPr>
        <p:grpSpPr>
          <a:xfrm>
            <a:off x="1524000" y="2357627"/>
            <a:ext cx="5369560" cy="1290955"/>
            <a:chOff x="1524000" y="2357627"/>
            <a:chExt cx="5369560" cy="1290955"/>
          </a:xfrm>
        </p:grpSpPr>
        <p:sp>
          <p:nvSpPr>
            <p:cNvPr id="9" name="object 9"/>
            <p:cNvSpPr/>
            <p:nvPr/>
          </p:nvSpPr>
          <p:spPr>
            <a:xfrm>
              <a:off x="1531620" y="2365247"/>
              <a:ext cx="5354320" cy="1275715"/>
            </a:xfrm>
            <a:custGeom>
              <a:avLst/>
              <a:gdLst/>
              <a:ahLst/>
              <a:cxnLst/>
              <a:rect l="l" t="t" r="r" b="b"/>
              <a:pathLst>
                <a:path w="5354320" h="1275714">
                  <a:moveTo>
                    <a:pt x="0" y="1275588"/>
                  </a:moveTo>
                  <a:lnTo>
                    <a:pt x="5353811" y="1275588"/>
                  </a:lnTo>
                  <a:lnTo>
                    <a:pt x="5353811" y="0"/>
                  </a:lnTo>
                  <a:lnTo>
                    <a:pt x="0" y="0"/>
                  </a:lnTo>
                  <a:lnTo>
                    <a:pt x="0" y="1275588"/>
                  </a:lnTo>
                  <a:close/>
                </a:path>
              </a:pathLst>
            </a:custGeom>
            <a:ln w="15240">
              <a:solidFill>
                <a:schemeClr val="tx1"/>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1854026" y="2660903"/>
              <a:ext cx="618583" cy="684276"/>
            </a:xfrm>
            <a:prstGeom prst="rect">
              <a:avLst/>
            </a:prstGeom>
            <a:ln>
              <a:solidFill>
                <a:schemeClr val="bg1"/>
              </a:solidFill>
            </a:ln>
          </p:spPr>
        </p:pic>
        <p:pic>
          <p:nvPicPr>
            <p:cNvPr id="11" name="object 11"/>
            <p:cNvPicPr/>
            <p:nvPr/>
          </p:nvPicPr>
          <p:blipFill>
            <a:blip r:embed="rId2" cstate="print"/>
            <a:stretch>
              <a:fillRect/>
            </a:stretch>
          </p:blipFill>
          <p:spPr>
            <a:xfrm>
              <a:off x="2864438" y="2660903"/>
              <a:ext cx="618583" cy="684276"/>
            </a:xfrm>
            <a:prstGeom prst="rect">
              <a:avLst/>
            </a:prstGeom>
            <a:ln>
              <a:solidFill>
                <a:schemeClr val="bg1"/>
              </a:solidFill>
            </a:ln>
          </p:spPr>
        </p:pic>
        <p:pic>
          <p:nvPicPr>
            <p:cNvPr id="12" name="object 12"/>
            <p:cNvPicPr/>
            <p:nvPr/>
          </p:nvPicPr>
          <p:blipFill>
            <a:blip r:embed="rId2" cstate="print"/>
            <a:stretch>
              <a:fillRect/>
            </a:stretch>
          </p:blipFill>
          <p:spPr>
            <a:xfrm>
              <a:off x="3874859" y="2660903"/>
              <a:ext cx="620088" cy="684276"/>
            </a:xfrm>
            <a:prstGeom prst="rect">
              <a:avLst/>
            </a:prstGeom>
            <a:ln>
              <a:solidFill>
                <a:schemeClr val="bg1"/>
              </a:solidFill>
            </a:ln>
          </p:spPr>
        </p:pic>
        <p:pic>
          <p:nvPicPr>
            <p:cNvPr id="13" name="object 13"/>
            <p:cNvPicPr/>
            <p:nvPr/>
          </p:nvPicPr>
          <p:blipFill>
            <a:blip r:embed="rId2" cstate="print"/>
            <a:stretch>
              <a:fillRect/>
            </a:stretch>
          </p:blipFill>
          <p:spPr>
            <a:xfrm>
              <a:off x="4827359" y="2700527"/>
              <a:ext cx="620088" cy="684276"/>
            </a:xfrm>
            <a:prstGeom prst="rect">
              <a:avLst/>
            </a:prstGeom>
            <a:ln>
              <a:solidFill>
                <a:schemeClr val="bg1"/>
              </a:solidFill>
            </a:ln>
          </p:spPr>
        </p:pic>
        <p:pic>
          <p:nvPicPr>
            <p:cNvPr id="14" name="object 14"/>
            <p:cNvPicPr/>
            <p:nvPr/>
          </p:nvPicPr>
          <p:blipFill>
            <a:blip r:embed="rId2" cstate="print"/>
            <a:stretch>
              <a:fillRect/>
            </a:stretch>
          </p:blipFill>
          <p:spPr>
            <a:xfrm>
              <a:off x="5839286" y="2700527"/>
              <a:ext cx="618583" cy="684276"/>
            </a:xfrm>
            <a:prstGeom prst="rect">
              <a:avLst/>
            </a:prstGeom>
            <a:ln>
              <a:solidFill>
                <a:schemeClr val="bg1"/>
              </a:solidFill>
            </a:ln>
          </p:spPr>
        </p:pic>
        <p:sp>
          <p:nvSpPr>
            <p:cNvPr id="15" name="object 15"/>
            <p:cNvSpPr/>
            <p:nvPr/>
          </p:nvSpPr>
          <p:spPr>
            <a:xfrm>
              <a:off x="5705855" y="2560319"/>
              <a:ext cx="915669" cy="998855"/>
            </a:xfrm>
            <a:custGeom>
              <a:avLst/>
              <a:gdLst/>
              <a:ahLst/>
              <a:cxnLst/>
              <a:rect l="l" t="t" r="r" b="b"/>
              <a:pathLst>
                <a:path w="915670" h="998854">
                  <a:moveTo>
                    <a:pt x="0" y="0"/>
                  </a:moveTo>
                  <a:lnTo>
                    <a:pt x="915162" y="998474"/>
                  </a:lnTo>
                </a:path>
                <a:path w="915670" h="998854">
                  <a:moveTo>
                    <a:pt x="0" y="998474"/>
                  </a:moveTo>
                  <a:lnTo>
                    <a:pt x="915162" y="0"/>
                  </a:lnTo>
                </a:path>
              </a:pathLst>
            </a:custGeom>
            <a:ln w="12192">
              <a:solidFill>
                <a:schemeClr val="tx1"/>
              </a:solidFill>
            </a:ln>
          </p:spPr>
          <p:txBody>
            <a:bodyPr wrap="square" lIns="0" tIns="0" rIns="0" bIns="0" rtlCol="0"/>
            <a:lstStyle/>
            <a:p>
              <a:endParaRPr/>
            </a:p>
          </p:txBody>
        </p:sp>
      </p:grpSp>
      <p:sp>
        <p:nvSpPr>
          <p:cNvPr id="16" name="object 16"/>
          <p:cNvSpPr txBox="1">
            <a:spLocks noGrp="1"/>
          </p:cNvSpPr>
          <p:nvPr>
            <p:ph type="title"/>
          </p:nvPr>
        </p:nvSpPr>
        <p:spPr>
          <a:xfrm>
            <a:off x="255524" y="179323"/>
            <a:ext cx="405637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Introduction</a:t>
            </a:r>
            <a:r>
              <a:rPr sz="2800" b="1" spc="5" dirty="0">
                <a:solidFill>
                  <a:srgbClr val="5F4778"/>
                </a:solidFill>
                <a:latin typeface="Calibri"/>
                <a:cs typeface="Calibri"/>
              </a:rPr>
              <a:t> </a:t>
            </a:r>
            <a:r>
              <a:rPr sz="2800" b="1" spc="-15" dirty="0">
                <a:solidFill>
                  <a:srgbClr val="5F4778"/>
                </a:solidFill>
                <a:latin typeface="Calibri"/>
                <a:cs typeface="Calibri"/>
              </a:rPr>
              <a:t>to</a:t>
            </a:r>
            <a:r>
              <a:rPr sz="2800" b="1" spc="-5" dirty="0">
                <a:solidFill>
                  <a:srgbClr val="5F4778"/>
                </a:solidFill>
                <a:latin typeface="Calibri"/>
                <a:cs typeface="Calibri"/>
              </a:rPr>
              <a:t> </a:t>
            </a:r>
            <a:r>
              <a:rPr sz="2800" b="1" spc="-10" dirty="0">
                <a:solidFill>
                  <a:srgbClr val="5F4778"/>
                </a:solidFill>
                <a:latin typeface="Calibri"/>
                <a:cs typeface="Calibri"/>
              </a:rPr>
              <a:t>Autoscaling</a:t>
            </a:r>
            <a:endParaRPr sz="2800">
              <a:latin typeface="Calibri"/>
              <a:cs typeface="Calibri"/>
            </a:endParaRPr>
          </a:p>
        </p:txBody>
      </p:sp>
      <p:sp>
        <p:nvSpPr>
          <p:cNvPr id="18" name="object 1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19" name="Group 18">
            <a:extLst>
              <a:ext uri="{FF2B5EF4-FFF2-40B4-BE49-F238E27FC236}">
                <a16:creationId xmlns:a16="http://schemas.microsoft.com/office/drawing/2014/main" id="{5BE8DC48-463F-B417-AA03-E53E00BBAA80}"/>
              </a:ext>
            </a:extLst>
          </p:cNvPr>
          <p:cNvGrpSpPr/>
          <p:nvPr/>
        </p:nvGrpSpPr>
        <p:grpSpPr>
          <a:xfrm>
            <a:off x="24493" y="21490"/>
            <a:ext cx="9119507" cy="885825"/>
            <a:chOff x="24493" y="21490"/>
            <a:chExt cx="8960905" cy="885825"/>
          </a:xfrm>
        </p:grpSpPr>
        <p:pic>
          <p:nvPicPr>
            <p:cNvPr id="20" name="Picture 19">
              <a:extLst>
                <a:ext uri="{FF2B5EF4-FFF2-40B4-BE49-F238E27FC236}">
                  <a16:creationId xmlns:a16="http://schemas.microsoft.com/office/drawing/2014/main" id="{2FEED5EC-8E68-88FC-D626-BB3D4E901538}"/>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21" name="Picture 20">
              <a:extLst>
                <a:ext uri="{FF2B5EF4-FFF2-40B4-BE49-F238E27FC236}">
                  <a16:creationId xmlns:a16="http://schemas.microsoft.com/office/drawing/2014/main" id="{DE685504-B8D3-A8BE-734F-CB1397A7039B}"/>
                </a:ext>
              </a:extLst>
            </p:cNvPr>
            <p:cNvPicPr>
              <a:picLocks noChangeAspect="1"/>
            </p:cNvPicPr>
            <p:nvPr/>
          </p:nvPicPr>
          <p:blipFill>
            <a:blip r:embed="rId4"/>
            <a:stretch>
              <a:fillRect/>
            </a:stretch>
          </p:blipFill>
          <p:spPr>
            <a:xfrm>
              <a:off x="24493" y="79088"/>
              <a:ext cx="1607344" cy="657225"/>
            </a:xfrm>
            <a:prstGeom prst="rect">
              <a:avLst/>
            </a:prstGeom>
          </p:spPr>
        </p:pic>
        <p:pic>
          <p:nvPicPr>
            <p:cNvPr id="22" name="Picture 21">
              <a:extLst>
                <a:ext uri="{FF2B5EF4-FFF2-40B4-BE49-F238E27FC236}">
                  <a16:creationId xmlns:a16="http://schemas.microsoft.com/office/drawing/2014/main" id="{08B642B9-6EA2-48D4-B8A9-405684C6F04C}"/>
                </a:ext>
              </a:extLst>
            </p:cNvPr>
            <p:cNvPicPr>
              <a:picLocks noChangeAspect="1"/>
            </p:cNvPicPr>
            <p:nvPr/>
          </p:nvPicPr>
          <p:blipFill>
            <a:blip r:embed="rId3"/>
            <a:stretch>
              <a:fillRect/>
            </a:stretch>
          </p:blipFill>
          <p:spPr>
            <a:xfrm>
              <a:off x="134906" y="718248"/>
              <a:ext cx="7353561" cy="185458"/>
            </a:xfrm>
            <a:prstGeom prst="rect">
              <a:avLst/>
            </a:prstGeom>
          </p:spPr>
        </p:pic>
      </p:grpSp>
      <p:sp>
        <p:nvSpPr>
          <p:cNvPr id="23" name="Google Shape;259;gff3a7120db_0_4">
            <a:extLst>
              <a:ext uri="{FF2B5EF4-FFF2-40B4-BE49-F238E27FC236}">
                <a16:creationId xmlns:a16="http://schemas.microsoft.com/office/drawing/2014/main" id="{8380C1DA-3F08-C1A2-26F9-2E453D45F347}"/>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What is Auto-Scaling ?</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1280" rIns="0" bIns="0" rtlCol="0">
            <a:spAutoFit/>
          </a:bodyPr>
          <a:lstStyle/>
          <a:p>
            <a:pPr marL="2682875" marR="5080" indent="-1452880">
              <a:lnSpc>
                <a:spcPts val="4320"/>
              </a:lnSpc>
              <a:spcBef>
                <a:spcPts val="640"/>
              </a:spcBef>
            </a:pPr>
            <a:r>
              <a:rPr spc="-30" dirty="0">
                <a:solidFill>
                  <a:schemeClr val="tx1"/>
                </a:solidFill>
                <a:latin typeface="Open Sans" panose="020B0606030504020204" pitchFamily="34" charset="0"/>
                <a:ea typeface="Open Sans" panose="020B0606030504020204" pitchFamily="34" charset="0"/>
                <a:cs typeface="Open Sans" panose="020B0606030504020204" pitchFamily="34" charset="0"/>
              </a:rPr>
              <a:t>Vertical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&amp;</a:t>
            </a:r>
            <a:r>
              <a:rPr spc="-4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Horizontal </a:t>
            </a:r>
            <a:r>
              <a:rPr spc="-11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Scaling</a:t>
            </a:r>
          </a:p>
        </p:txBody>
      </p:sp>
      <p:sp>
        <p:nvSpPr>
          <p:cNvPr id="3" name="object 3"/>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4" name="Group 3">
            <a:extLst>
              <a:ext uri="{FF2B5EF4-FFF2-40B4-BE49-F238E27FC236}">
                <a16:creationId xmlns:a16="http://schemas.microsoft.com/office/drawing/2014/main" id="{55A2D1AB-EC66-8201-232B-A8FA05B3B2EA}"/>
              </a:ext>
            </a:extLst>
          </p:cNvPr>
          <p:cNvGrpSpPr/>
          <p:nvPr/>
        </p:nvGrpSpPr>
        <p:grpSpPr>
          <a:xfrm>
            <a:off x="24493" y="21490"/>
            <a:ext cx="9119507" cy="1582582"/>
            <a:chOff x="24493" y="21490"/>
            <a:chExt cx="8960905" cy="1582582"/>
          </a:xfrm>
        </p:grpSpPr>
        <p:pic>
          <p:nvPicPr>
            <p:cNvPr id="5" name="Picture 4">
              <a:extLst>
                <a:ext uri="{FF2B5EF4-FFF2-40B4-BE49-F238E27FC236}">
                  <a16:creationId xmlns:a16="http://schemas.microsoft.com/office/drawing/2014/main" id="{7F42ED21-1F2B-2A59-A70C-9894DBDD8743}"/>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6" name="Picture 5">
              <a:extLst>
                <a:ext uri="{FF2B5EF4-FFF2-40B4-BE49-F238E27FC236}">
                  <a16:creationId xmlns:a16="http://schemas.microsoft.com/office/drawing/2014/main" id="{E8FE28DE-7327-C58F-A4BE-4E73F37826DC}"/>
                </a:ext>
              </a:extLst>
            </p:cNvPr>
            <p:cNvPicPr>
              <a:picLocks noChangeAspect="1"/>
            </p:cNvPicPr>
            <p:nvPr/>
          </p:nvPicPr>
          <p:blipFill>
            <a:blip r:embed="rId3"/>
            <a:stretch>
              <a:fillRect/>
            </a:stretch>
          </p:blipFill>
          <p:spPr>
            <a:xfrm>
              <a:off x="24493" y="79088"/>
              <a:ext cx="1607344" cy="657225"/>
            </a:xfrm>
            <a:prstGeom prst="rect">
              <a:avLst/>
            </a:prstGeom>
          </p:spPr>
        </p:pic>
        <p:pic>
          <p:nvPicPr>
            <p:cNvPr id="7" name="Picture 6">
              <a:extLst>
                <a:ext uri="{FF2B5EF4-FFF2-40B4-BE49-F238E27FC236}">
                  <a16:creationId xmlns:a16="http://schemas.microsoft.com/office/drawing/2014/main" id="{86465006-0519-0950-1526-97247E5E9912}"/>
                </a:ext>
              </a:extLst>
            </p:cNvPr>
            <p:cNvPicPr>
              <a:picLocks noChangeAspect="1"/>
            </p:cNvPicPr>
            <p:nvPr/>
          </p:nvPicPr>
          <p:blipFill>
            <a:blip r:embed="rId2"/>
            <a:stretch>
              <a:fillRect/>
            </a:stretch>
          </p:blipFill>
          <p:spPr>
            <a:xfrm>
              <a:off x="134906" y="718247"/>
              <a:ext cx="7353561" cy="885825"/>
            </a:xfrm>
            <a:prstGeom prst="rect">
              <a:avLst/>
            </a:prstGeom>
          </p:spPr>
        </p:pic>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524" y="179323"/>
            <a:ext cx="4493895"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4778"/>
                </a:solidFill>
                <a:latin typeface="Calibri"/>
                <a:cs typeface="Calibri"/>
              </a:rPr>
              <a:t>Vertical</a:t>
            </a:r>
            <a:r>
              <a:rPr sz="2800" b="1" spc="-5" dirty="0">
                <a:solidFill>
                  <a:srgbClr val="5F4778"/>
                </a:solidFill>
                <a:latin typeface="Calibri"/>
                <a:cs typeface="Calibri"/>
              </a:rPr>
              <a:t> and</a:t>
            </a:r>
            <a:r>
              <a:rPr sz="2800" b="1" spc="-15" dirty="0">
                <a:solidFill>
                  <a:srgbClr val="5F4778"/>
                </a:solidFill>
                <a:latin typeface="Calibri"/>
                <a:cs typeface="Calibri"/>
              </a:rPr>
              <a:t> Horizontal</a:t>
            </a:r>
            <a:r>
              <a:rPr sz="2800" b="1" spc="5" dirty="0">
                <a:solidFill>
                  <a:srgbClr val="5F4778"/>
                </a:solidFill>
                <a:latin typeface="Calibri"/>
                <a:cs typeface="Calibri"/>
              </a:rPr>
              <a:t> </a:t>
            </a:r>
            <a:r>
              <a:rPr sz="2800" b="1" spc="-5" dirty="0">
                <a:solidFill>
                  <a:srgbClr val="5F4778"/>
                </a:solidFill>
                <a:latin typeface="Calibri"/>
                <a:cs typeface="Calibri"/>
              </a:rPr>
              <a:t>Scaling</a:t>
            </a:r>
            <a:endParaRPr sz="2800">
              <a:latin typeface="Calibri"/>
              <a:cs typeface="Calibri"/>
            </a:endParaRPr>
          </a:p>
        </p:txBody>
      </p:sp>
      <p:pic>
        <p:nvPicPr>
          <p:cNvPr id="3" name="object 3"/>
          <p:cNvPicPr/>
          <p:nvPr/>
        </p:nvPicPr>
        <p:blipFill>
          <a:blip r:embed="rId2" cstate="print"/>
          <a:stretch>
            <a:fillRect/>
          </a:stretch>
        </p:blipFill>
        <p:spPr>
          <a:xfrm>
            <a:off x="1821179" y="2519277"/>
            <a:ext cx="397763" cy="344213"/>
          </a:xfrm>
          <a:prstGeom prst="rect">
            <a:avLst/>
          </a:prstGeom>
        </p:spPr>
      </p:pic>
      <p:pic>
        <p:nvPicPr>
          <p:cNvPr id="4" name="object 4"/>
          <p:cNvPicPr/>
          <p:nvPr/>
        </p:nvPicPr>
        <p:blipFill>
          <a:blip r:embed="rId2" cstate="print"/>
          <a:stretch>
            <a:fillRect/>
          </a:stretch>
        </p:blipFill>
        <p:spPr>
          <a:xfrm>
            <a:off x="3701796" y="2001117"/>
            <a:ext cx="397763" cy="344213"/>
          </a:xfrm>
          <a:prstGeom prst="rect">
            <a:avLst/>
          </a:prstGeom>
        </p:spPr>
      </p:pic>
      <p:pic>
        <p:nvPicPr>
          <p:cNvPr id="5" name="object 5"/>
          <p:cNvPicPr/>
          <p:nvPr/>
        </p:nvPicPr>
        <p:blipFill>
          <a:blip r:embed="rId2" cstate="print"/>
          <a:stretch>
            <a:fillRect/>
          </a:stretch>
        </p:blipFill>
        <p:spPr>
          <a:xfrm>
            <a:off x="4247388" y="2001117"/>
            <a:ext cx="399288" cy="344213"/>
          </a:xfrm>
          <a:prstGeom prst="rect">
            <a:avLst/>
          </a:prstGeom>
        </p:spPr>
      </p:pic>
      <p:pic>
        <p:nvPicPr>
          <p:cNvPr id="6" name="object 6"/>
          <p:cNvPicPr/>
          <p:nvPr/>
        </p:nvPicPr>
        <p:blipFill>
          <a:blip r:embed="rId2" cstate="print"/>
          <a:stretch>
            <a:fillRect/>
          </a:stretch>
        </p:blipFill>
        <p:spPr>
          <a:xfrm>
            <a:off x="6036564" y="1671933"/>
            <a:ext cx="399288" cy="344213"/>
          </a:xfrm>
          <a:prstGeom prst="rect">
            <a:avLst/>
          </a:prstGeom>
        </p:spPr>
      </p:pic>
      <p:pic>
        <p:nvPicPr>
          <p:cNvPr id="7" name="object 7"/>
          <p:cNvPicPr/>
          <p:nvPr/>
        </p:nvPicPr>
        <p:blipFill>
          <a:blip r:embed="rId2" cstate="print"/>
          <a:stretch>
            <a:fillRect/>
          </a:stretch>
        </p:blipFill>
        <p:spPr>
          <a:xfrm>
            <a:off x="6579107" y="1801473"/>
            <a:ext cx="397764" cy="344213"/>
          </a:xfrm>
          <a:prstGeom prst="rect">
            <a:avLst/>
          </a:prstGeom>
        </p:spPr>
      </p:pic>
      <p:pic>
        <p:nvPicPr>
          <p:cNvPr id="8" name="object 8"/>
          <p:cNvPicPr/>
          <p:nvPr/>
        </p:nvPicPr>
        <p:blipFill>
          <a:blip r:embed="rId2" cstate="print"/>
          <a:stretch>
            <a:fillRect/>
          </a:stretch>
        </p:blipFill>
        <p:spPr>
          <a:xfrm>
            <a:off x="7120128" y="1674876"/>
            <a:ext cx="397764" cy="342900"/>
          </a:xfrm>
          <a:prstGeom prst="rect">
            <a:avLst/>
          </a:prstGeom>
        </p:spPr>
      </p:pic>
      <p:grpSp>
        <p:nvGrpSpPr>
          <p:cNvPr id="9" name="object 9"/>
          <p:cNvGrpSpPr/>
          <p:nvPr/>
        </p:nvGrpSpPr>
        <p:grpSpPr>
          <a:xfrm>
            <a:off x="1635251" y="3009956"/>
            <a:ext cx="767715" cy="1012190"/>
            <a:chOff x="1635251" y="3009956"/>
            <a:chExt cx="767715" cy="1012190"/>
          </a:xfrm>
        </p:grpSpPr>
        <p:pic>
          <p:nvPicPr>
            <p:cNvPr id="10" name="object 10"/>
            <p:cNvPicPr/>
            <p:nvPr/>
          </p:nvPicPr>
          <p:blipFill>
            <a:blip r:embed="rId3" cstate="print"/>
            <a:stretch>
              <a:fillRect/>
            </a:stretch>
          </p:blipFill>
          <p:spPr>
            <a:xfrm>
              <a:off x="2106879" y="3697223"/>
              <a:ext cx="295757" cy="324612"/>
            </a:xfrm>
            <a:prstGeom prst="rect">
              <a:avLst/>
            </a:prstGeom>
          </p:spPr>
        </p:pic>
        <p:pic>
          <p:nvPicPr>
            <p:cNvPr id="11" name="object 11"/>
            <p:cNvPicPr/>
            <p:nvPr/>
          </p:nvPicPr>
          <p:blipFill>
            <a:blip r:embed="rId4" cstate="print"/>
            <a:stretch>
              <a:fillRect/>
            </a:stretch>
          </p:blipFill>
          <p:spPr>
            <a:xfrm>
              <a:off x="1673351" y="3009956"/>
              <a:ext cx="691895" cy="682639"/>
            </a:xfrm>
            <a:prstGeom prst="rect">
              <a:avLst/>
            </a:prstGeom>
          </p:spPr>
        </p:pic>
        <p:pic>
          <p:nvPicPr>
            <p:cNvPr id="12" name="object 12"/>
            <p:cNvPicPr/>
            <p:nvPr/>
          </p:nvPicPr>
          <p:blipFill>
            <a:blip r:embed="rId5" cstate="print"/>
            <a:stretch>
              <a:fillRect/>
            </a:stretch>
          </p:blipFill>
          <p:spPr>
            <a:xfrm>
              <a:off x="1635251" y="3697223"/>
              <a:ext cx="347472" cy="324612"/>
            </a:xfrm>
            <a:prstGeom prst="rect">
              <a:avLst/>
            </a:prstGeom>
          </p:spPr>
        </p:pic>
      </p:grpSp>
      <p:grpSp>
        <p:nvGrpSpPr>
          <p:cNvPr id="13" name="object 13"/>
          <p:cNvGrpSpPr/>
          <p:nvPr/>
        </p:nvGrpSpPr>
        <p:grpSpPr>
          <a:xfrm>
            <a:off x="3668267" y="2668615"/>
            <a:ext cx="1050290" cy="1353820"/>
            <a:chOff x="3668267" y="2668615"/>
            <a:chExt cx="1050290" cy="1353820"/>
          </a:xfrm>
        </p:grpSpPr>
        <p:pic>
          <p:nvPicPr>
            <p:cNvPr id="14" name="object 14"/>
            <p:cNvPicPr/>
            <p:nvPr/>
          </p:nvPicPr>
          <p:blipFill>
            <a:blip r:embed="rId3" cstate="print"/>
            <a:stretch>
              <a:fillRect/>
            </a:stretch>
          </p:blipFill>
          <p:spPr>
            <a:xfrm>
              <a:off x="4312886" y="3587496"/>
              <a:ext cx="405451" cy="434340"/>
            </a:xfrm>
            <a:prstGeom prst="rect">
              <a:avLst/>
            </a:prstGeom>
          </p:spPr>
        </p:pic>
        <p:pic>
          <p:nvPicPr>
            <p:cNvPr id="15" name="object 15"/>
            <p:cNvPicPr/>
            <p:nvPr/>
          </p:nvPicPr>
          <p:blipFill>
            <a:blip r:embed="rId4" cstate="print"/>
            <a:stretch>
              <a:fillRect/>
            </a:stretch>
          </p:blipFill>
          <p:spPr>
            <a:xfrm>
              <a:off x="3720083" y="2668615"/>
              <a:ext cx="946403" cy="912692"/>
            </a:xfrm>
            <a:prstGeom prst="rect">
              <a:avLst/>
            </a:prstGeom>
          </p:spPr>
        </p:pic>
        <p:pic>
          <p:nvPicPr>
            <p:cNvPr id="16" name="object 16"/>
            <p:cNvPicPr/>
            <p:nvPr/>
          </p:nvPicPr>
          <p:blipFill>
            <a:blip r:embed="rId5" cstate="print"/>
            <a:stretch>
              <a:fillRect/>
            </a:stretch>
          </p:blipFill>
          <p:spPr>
            <a:xfrm>
              <a:off x="3668267" y="3587496"/>
              <a:ext cx="475488" cy="434340"/>
            </a:xfrm>
            <a:prstGeom prst="rect">
              <a:avLst/>
            </a:prstGeom>
          </p:spPr>
        </p:pic>
      </p:grpSp>
      <p:grpSp>
        <p:nvGrpSpPr>
          <p:cNvPr id="17" name="object 17"/>
          <p:cNvGrpSpPr/>
          <p:nvPr/>
        </p:nvGrpSpPr>
        <p:grpSpPr>
          <a:xfrm>
            <a:off x="6073140" y="2218230"/>
            <a:ext cx="1467485" cy="1845310"/>
            <a:chOff x="6073140" y="2218230"/>
            <a:chExt cx="1467485" cy="1845310"/>
          </a:xfrm>
        </p:grpSpPr>
        <p:pic>
          <p:nvPicPr>
            <p:cNvPr id="18" name="object 18"/>
            <p:cNvPicPr/>
            <p:nvPr/>
          </p:nvPicPr>
          <p:blipFill>
            <a:blip r:embed="rId3" cstate="print"/>
            <a:stretch>
              <a:fillRect/>
            </a:stretch>
          </p:blipFill>
          <p:spPr>
            <a:xfrm>
              <a:off x="6974027" y="3470148"/>
              <a:ext cx="566521" cy="592835"/>
            </a:xfrm>
            <a:prstGeom prst="rect">
              <a:avLst/>
            </a:prstGeom>
          </p:spPr>
        </p:pic>
        <p:pic>
          <p:nvPicPr>
            <p:cNvPr id="19" name="object 19"/>
            <p:cNvPicPr/>
            <p:nvPr/>
          </p:nvPicPr>
          <p:blipFill>
            <a:blip r:embed="rId4" cstate="print"/>
            <a:stretch>
              <a:fillRect/>
            </a:stretch>
          </p:blipFill>
          <p:spPr>
            <a:xfrm>
              <a:off x="6144768" y="2218230"/>
              <a:ext cx="1322832" cy="1243487"/>
            </a:xfrm>
            <a:prstGeom prst="rect">
              <a:avLst/>
            </a:prstGeom>
          </p:spPr>
        </p:pic>
        <p:pic>
          <p:nvPicPr>
            <p:cNvPr id="20" name="object 20"/>
            <p:cNvPicPr/>
            <p:nvPr/>
          </p:nvPicPr>
          <p:blipFill>
            <a:blip r:embed="rId5" cstate="print"/>
            <a:stretch>
              <a:fillRect/>
            </a:stretch>
          </p:blipFill>
          <p:spPr>
            <a:xfrm>
              <a:off x="6073140" y="3470148"/>
              <a:ext cx="664463" cy="592835"/>
            </a:xfrm>
            <a:prstGeom prst="rect">
              <a:avLst/>
            </a:prstGeom>
          </p:spPr>
        </p:pic>
      </p:grpSp>
      <p:sp>
        <p:nvSpPr>
          <p:cNvPr id="21" name="object 21"/>
          <p:cNvSpPr/>
          <p:nvPr/>
        </p:nvSpPr>
        <p:spPr>
          <a:xfrm>
            <a:off x="1303782" y="4365497"/>
            <a:ext cx="6641465" cy="76200"/>
          </a:xfrm>
          <a:custGeom>
            <a:avLst/>
            <a:gdLst/>
            <a:ahLst/>
            <a:cxnLst/>
            <a:rect l="l" t="t" r="r" b="b"/>
            <a:pathLst>
              <a:path w="6641465" h="76200">
                <a:moveTo>
                  <a:pt x="6565011" y="0"/>
                </a:moveTo>
                <a:lnTo>
                  <a:pt x="6565011" y="76199"/>
                </a:lnTo>
                <a:lnTo>
                  <a:pt x="6621399" y="48005"/>
                </a:lnTo>
                <a:lnTo>
                  <a:pt x="6577711" y="48005"/>
                </a:lnTo>
                <a:lnTo>
                  <a:pt x="6577711" y="28193"/>
                </a:lnTo>
                <a:lnTo>
                  <a:pt x="6621399" y="28193"/>
                </a:lnTo>
                <a:lnTo>
                  <a:pt x="6565011" y="0"/>
                </a:lnTo>
                <a:close/>
              </a:path>
              <a:path w="6641465" h="76200">
                <a:moveTo>
                  <a:pt x="6565011" y="28193"/>
                </a:moveTo>
                <a:lnTo>
                  <a:pt x="0" y="28193"/>
                </a:lnTo>
                <a:lnTo>
                  <a:pt x="0" y="48005"/>
                </a:lnTo>
                <a:lnTo>
                  <a:pt x="6565011" y="48005"/>
                </a:lnTo>
                <a:lnTo>
                  <a:pt x="6565011" y="28193"/>
                </a:lnTo>
                <a:close/>
              </a:path>
              <a:path w="6641465" h="76200">
                <a:moveTo>
                  <a:pt x="6621399" y="28193"/>
                </a:moveTo>
                <a:lnTo>
                  <a:pt x="6577711" y="28193"/>
                </a:lnTo>
                <a:lnTo>
                  <a:pt x="6577711" y="48005"/>
                </a:lnTo>
                <a:lnTo>
                  <a:pt x="6621399" y="48005"/>
                </a:lnTo>
                <a:lnTo>
                  <a:pt x="6641211" y="38099"/>
                </a:lnTo>
                <a:lnTo>
                  <a:pt x="6621399" y="28193"/>
                </a:lnTo>
                <a:close/>
              </a:path>
            </a:pathLst>
          </a:custGeom>
          <a:solidFill>
            <a:srgbClr val="000000"/>
          </a:solidFill>
        </p:spPr>
        <p:txBody>
          <a:bodyPr wrap="square" lIns="0" tIns="0" rIns="0" bIns="0" rtlCol="0"/>
          <a:lstStyle/>
          <a:p>
            <a:endParaRPr/>
          </a:p>
        </p:txBody>
      </p:sp>
      <p:sp>
        <p:nvSpPr>
          <p:cNvPr id="22" name="object 22"/>
          <p:cNvSpPr txBox="1"/>
          <p:nvPr/>
        </p:nvSpPr>
        <p:spPr>
          <a:xfrm>
            <a:off x="577392" y="1061719"/>
            <a:ext cx="1787854" cy="258404"/>
          </a:xfrm>
          <a:prstGeom prst="rect">
            <a:avLst/>
          </a:prstGeom>
        </p:spPr>
        <p:txBody>
          <a:bodyPr vert="horz" wrap="square" lIns="0" tIns="12065" rIns="0" bIns="0" rtlCol="0">
            <a:spAutoFit/>
          </a:bodyPr>
          <a:lstStyle/>
          <a:p>
            <a:pPr marL="12700">
              <a:lnSpc>
                <a:spcPct val="100000"/>
              </a:lnSpc>
              <a:spcBef>
                <a:spcPts val="95"/>
              </a:spcBef>
            </a:pPr>
            <a:r>
              <a:rPr sz="1600" spc="-15" dirty="0">
                <a:latin typeface="Open Sans" panose="020B0606030504020204" pitchFamily="34" charset="0"/>
                <a:ea typeface="Open Sans" panose="020B0606030504020204" pitchFamily="34" charset="0"/>
                <a:cs typeface="Open Sans" panose="020B0606030504020204" pitchFamily="34" charset="0"/>
              </a:rPr>
              <a:t>Vertical</a:t>
            </a:r>
            <a:r>
              <a:rPr sz="1600" spc="-30" dirty="0">
                <a:latin typeface="Open Sans" panose="020B0606030504020204" pitchFamily="34" charset="0"/>
                <a:ea typeface="Open Sans" panose="020B0606030504020204" pitchFamily="34" charset="0"/>
                <a:cs typeface="Open Sans" panose="020B0606030504020204" pitchFamily="34" charset="0"/>
              </a:rPr>
              <a:t> </a:t>
            </a:r>
            <a:r>
              <a:rPr sz="1600" spc="-5" dirty="0">
                <a:latin typeface="Open Sans" panose="020B0606030504020204" pitchFamily="34" charset="0"/>
                <a:ea typeface="Open Sans" panose="020B0606030504020204" pitchFamily="34" charset="0"/>
                <a:cs typeface="Open Sans" panose="020B0606030504020204" pitchFamily="34" charset="0"/>
              </a:rPr>
              <a:t>Scaling</a:t>
            </a: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object 24"/>
          <p:cNvSpPr txBox="1"/>
          <p:nvPr/>
        </p:nvSpPr>
        <p:spPr>
          <a:xfrm>
            <a:off x="3733291" y="4479518"/>
            <a:ext cx="1808480" cy="179536"/>
          </a:xfrm>
          <a:prstGeom prst="rect">
            <a:avLst/>
          </a:prstGeom>
        </p:spPr>
        <p:txBody>
          <a:bodyPr vert="horz" wrap="square" lIns="0" tIns="0" rIns="0" bIns="0" rtlCol="0">
            <a:spAutoFit/>
          </a:bodyPr>
          <a:lstStyle/>
          <a:p>
            <a:pPr marL="12700">
              <a:lnSpc>
                <a:spcPts val="1385"/>
              </a:lnSpc>
            </a:pPr>
            <a:r>
              <a:rPr sz="1200" spc="-5" dirty="0">
                <a:latin typeface="Open Sans" panose="020B0606030504020204" pitchFamily="34" charset="0"/>
                <a:ea typeface="Open Sans" panose="020B0606030504020204" pitchFamily="34" charset="0"/>
                <a:cs typeface="Open Sans" panose="020B0606030504020204" pitchFamily="34" charset="0"/>
              </a:rPr>
              <a:t>Increase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website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traffic</a:t>
            </a:r>
            <a:endParaRPr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object 25"/>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6" name="Group 25">
            <a:extLst>
              <a:ext uri="{FF2B5EF4-FFF2-40B4-BE49-F238E27FC236}">
                <a16:creationId xmlns:a16="http://schemas.microsoft.com/office/drawing/2014/main" id="{45735A1A-B14C-618F-9502-F5D6AFE79E36}"/>
              </a:ext>
            </a:extLst>
          </p:cNvPr>
          <p:cNvGrpSpPr/>
          <p:nvPr/>
        </p:nvGrpSpPr>
        <p:grpSpPr>
          <a:xfrm>
            <a:off x="24493" y="21490"/>
            <a:ext cx="9119507" cy="885825"/>
            <a:chOff x="24493" y="21490"/>
            <a:chExt cx="8960905" cy="885825"/>
          </a:xfrm>
        </p:grpSpPr>
        <p:pic>
          <p:nvPicPr>
            <p:cNvPr id="27" name="Picture 26">
              <a:extLst>
                <a:ext uri="{FF2B5EF4-FFF2-40B4-BE49-F238E27FC236}">
                  <a16:creationId xmlns:a16="http://schemas.microsoft.com/office/drawing/2014/main" id="{ED747197-EE89-4075-BD42-5F8AB6EE36A7}"/>
                </a:ext>
              </a:extLst>
            </p:cNvPr>
            <p:cNvPicPr>
              <a:picLocks noChangeAspect="1"/>
            </p:cNvPicPr>
            <p:nvPr/>
          </p:nvPicPr>
          <p:blipFill>
            <a:blip r:embed="rId6"/>
            <a:stretch>
              <a:fillRect/>
            </a:stretch>
          </p:blipFill>
          <p:spPr>
            <a:xfrm>
              <a:off x="1631837" y="21490"/>
              <a:ext cx="7353561" cy="885825"/>
            </a:xfrm>
            <a:prstGeom prst="rect">
              <a:avLst/>
            </a:prstGeom>
          </p:spPr>
        </p:pic>
        <p:pic>
          <p:nvPicPr>
            <p:cNvPr id="28" name="Picture 27">
              <a:extLst>
                <a:ext uri="{FF2B5EF4-FFF2-40B4-BE49-F238E27FC236}">
                  <a16:creationId xmlns:a16="http://schemas.microsoft.com/office/drawing/2014/main" id="{254C8381-1E1E-C18E-1B72-E8111A2B961A}"/>
                </a:ext>
              </a:extLst>
            </p:cNvPr>
            <p:cNvPicPr>
              <a:picLocks noChangeAspect="1"/>
            </p:cNvPicPr>
            <p:nvPr/>
          </p:nvPicPr>
          <p:blipFill>
            <a:blip r:embed="rId7"/>
            <a:stretch>
              <a:fillRect/>
            </a:stretch>
          </p:blipFill>
          <p:spPr>
            <a:xfrm>
              <a:off x="24493" y="79088"/>
              <a:ext cx="1607344" cy="657225"/>
            </a:xfrm>
            <a:prstGeom prst="rect">
              <a:avLst/>
            </a:prstGeom>
          </p:spPr>
        </p:pic>
        <p:pic>
          <p:nvPicPr>
            <p:cNvPr id="29" name="Picture 28">
              <a:extLst>
                <a:ext uri="{FF2B5EF4-FFF2-40B4-BE49-F238E27FC236}">
                  <a16:creationId xmlns:a16="http://schemas.microsoft.com/office/drawing/2014/main" id="{390A6493-A576-7232-787B-77D856404E0A}"/>
                </a:ext>
              </a:extLst>
            </p:cNvPr>
            <p:cNvPicPr>
              <a:picLocks noChangeAspect="1"/>
            </p:cNvPicPr>
            <p:nvPr/>
          </p:nvPicPr>
          <p:blipFill>
            <a:blip r:embed="rId6"/>
            <a:stretch>
              <a:fillRect/>
            </a:stretch>
          </p:blipFill>
          <p:spPr>
            <a:xfrm>
              <a:off x="134906" y="718248"/>
              <a:ext cx="7353561" cy="185458"/>
            </a:xfrm>
            <a:prstGeom prst="rect">
              <a:avLst/>
            </a:prstGeom>
          </p:spPr>
        </p:pic>
      </p:grpSp>
      <p:sp>
        <p:nvSpPr>
          <p:cNvPr id="30" name="Google Shape;259;gff3a7120db_0_4">
            <a:extLst>
              <a:ext uri="{FF2B5EF4-FFF2-40B4-BE49-F238E27FC236}">
                <a16:creationId xmlns:a16="http://schemas.microsoft.com/office/drawing/2014/main" id="{3BF21CE9-35F6-4676-3B1E-DD6E10F72B90}"/>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Vertical &amp; Horizontal Scaling</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524" y="179323"/>
            <a:ext cx="4493895"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4778"/>
                </a:solidFill>
                <a:latin typeface="Calibri"/>
                <a:cs typeface="Calibri"/>
              </a:rPr>
              <a:t>Vertical</a:t>
            </a:r>
            <a:r>
              <a:rPr sz="2800" b="1" spc="-5" dirty="0">
                <a:solidFill>
                  <a:srgbClr val="5F4778"/>
                </a:solidFill>
                <a:latin typeface="Calibri"/>
                <a:cs typeface="Calibri"/>
              </a:rPr>
              <a:t> and</a:t>
            </a:r>
            <a:r>
              <a:rPr sz="2800" b="1" spc="-15" dirty="0">
                <a:solidFill>
                  <a:srgbClr val="5F4778"/>
                </a:solidFill>
                <a:latin typeface="Calibri"/>
                <a:cs typeface="Calibri"/>
              </a:rPr>
              <a:t> Horizontal</a:t>
            </a:r>
            <a:r>
              <a:rPr sz="2800" b="1" spc="5" dirty="0">
                <a:solidFill>
                  <a:srgbClr val="5F4778"/>
                </a:solidFill>
                <a:latin typeface="Calibri"/>
                <a:cs typeface="Calibri"/>
              </a:rPr>
              <a:t> </a:t>
            </a:r>
            <a:r>
              <a:rPr sz="2800" b="1" spc="-5" dirty="0">
                <a:solidFill>
                  <a:srgbClr val="5F4778"/>
                </a:solidFill>
                <a:latin typeface="Calibri"/>
                <a:cs typeface="Calibri"/>
              </a:rPr>
              <a:t>Scaling</a:t>
            </a:r>
            <a:endParaRPr sz="2800">
              <a:latin typeface="Calibri"/>
              <a:cs typeface="Calibri"/>
            </a:endParaRPr>
          </a:p>
        </p:txBody>
      </p:sp>
      <p:pic>
        <p:nvPicPr>
          <p:cNvPr id="3" name="object 3"/>
          <p:cNvPicPr/>
          <p:nvPr/>
        </p:nvPicPr>
        <p:blipFill>
          <a:blip r:embed="rId2" cstate="print"/>
          <a:stretch>
            <a:fillRect/>
          </a:stretch>
        </p:blipFill>
        <p:spPr>
          <a:xfrm>
            <a:off x="1341119" y="2519277"/>
            <a:ext cx="397763" cy="344213"/>
          </a:xfrm>
          <a:prstGeom prst="rect">
            <a:avLst/>
          </a:prstGeom>
        </p:spPr>
      </p:pic>
      <p:grpSp>
        <p:nvGrpSpPr>
          <p:cNvPr id="4" name="object 4"/>
          <p:cNvGrpSpPr/>
          <p:nvPr/>
        </p:nvGrpSpPr>
        <p:grpSpPr>
          <a:xfrm>
            <a:off x="1155191" y="3009956"/>
            <a:ext cx="767715" cy="1012190"/>
            <a:chOff x="1155191" y="3009956"/>
            <a:chExt cx="767715" cy="1012190"/>
          </a:xfrm>
        </p:grpSpPr>
        <p:pic>
          <p:nvPicPr>
            <p:cNvPr id="5" name="object 5"/>
            <p:cNvPicPr/>
            <p:nvPr/>
          </p:nvPicPr>
          <p:blipFill>
            <a:blip r:embed="rId3" cstate="print"/>
            <a:stretch>
              <a:fillRect/>
            </a:stretch>
          </p:blipFill>
          <p:spPr>
            <a:xfrm>
              <a:off x="1626819" y="3697223"/>
              <a:ext cx="295757" cy="324612"/>
            </a:xfrm>
            <a:prstGeom prst="rect">
              <a:avLst/>
            </a:prstGeom>
          </p:spPr>
        </p:pic>
        <p:pic>
          <p:nvPicPr>
            <p:cNvPr id="6" name="object 6"/>
            <p:cNvPicPr/>
            <p:nvPr/>
          </p:nvPicPr>
          <p:blipFill>
            <a:blip r:embed="rId4" cstate="print"/>
            <a:stretch>
              <a:fillRect/>
            </a:stretch>
          </p:blipFill>
          <p:spPr>
            <a:xfrm>
              <a:off x="1193291" y="3009956"/>
              <a:ext cx="691896" cy="682639"/>
            </a:xfrm>
            <a:prstGeom prst="rect">
              <a:avLst/>
            </a:prstGeom>
          </p:spPr>
        </p:pic>
        <p:pic>
          <p:nvPicPr>
            <p:cNvPr id="7" name="object 7"/>
            <p:cNvPicPr/>
            <p:nvPr/>
          </p:nvPicPr>
          <p:blipFill>
            <a:blip r:embed="rId5" cstate="print"/>
            <a:stretch>
              <a:fillRect/>
            </a:stretch>
          </p:blipFill>
          <p:spPr>
            <a:xfrm>
              <a:off x="1155191" y="3697223"/>
              <a:ext cx="347472" cy="324612"/>
            </a:xfrm>
            <a:prstGeom prst="rect">
              <a:avLst/>
            </a:prstGeom>
          </p:spPr>
        </p:pic>
      </p:grpSp>
      <p:pic>
        <p:nvPicPr>
          <p:cNvPr id="8" name="object 8"/>
          <p:cNvPicPr/>
          <p:nvPr/>
        </p:nvPicPr>
        <p:blipFill>
          <a:blip r:embed="rId2" cstate="print"/>
          <a:stretch>
            <a:fillRect/>
          </a:stretch>
        </p:blipFill>
        <p:spPr>
          <a:xfrm>
            <a:off x="3319271" y="2446020"/>
            <a:ext cx="399288" cy="342900"/>
          </a:xfrm>
          <a:prstGeom prst="rect">
            <a:avLst/>
          </a:prstGeom>
        </p:spPr>
      </p:pic>
      <p:grpSp>
        <p:nvGrpSpPr>
          <p:cNvPr id="9" name="object 9"/>
          <p:cNvGrpSpPr/>
          <p:nvPr/>
        </p:nvGrpSpPr>
        <p:grpSpPr>
          <a:xfrm>
            <a:off x="2971800" y="3009956"/>
            <a:ext cx="767715" cy="1012190"/>
            <a:chOff x="2971800" y="3009956"/>
            <a:chExt cx="767715" cy="1012190"/>
          </a:xfrm>
        </p:grpSpPr>
        <p:pic>
          <p:nvPicPr>
            <p:cNvPr id="10" name="object 10"/>
            <p:cNvPicPr/>
            <p:nvPr/>
          </p:nvPicPr>
          <p:blipFill>
            <a:blip r:embed="rId3" cstate="print"/>
            <a:stretch>
              <a:fillRect/>
            </a:stretch>
          </p:blipFill>
          <p:spPr>
            <a:xfrm>
              <a:off x="3443427" y="3697223"/>
              <a:ext cx="295757" cy="324612"/>
            </a:xfrm>
            <a:prstGeom prst="rect">
              <a:avLst/>
            </a:prstGeom>
          </p:spPr>
        </p:pic>
        <p:pic>
          <p:nvPicPr>
            <p:cNvPr id="11" name="object 11"/>
            <p:cNvPicPr/>
            <p:nvPr/>
          </p:nvPicPr>
          <p:blipFill>
            <a:blip r:embed="rId4" cstate="print"/>
            <a:stretch>
              <a:fillRect/>
            </a:stretch>
          </p:blipFill>
          <p:spPr>
            <a:xfrm>
              <a:off x="3009900" y="3009956"/>
              <a:ext cx="691896" cy="682639"/>
            </a:xfrm>
            <a:prstGeom prst="rect">
              <a:avLst/>
            </a:prstGeom>
          </p:spPr>
        </p:pic>
        <p:pic>
          <p:nvPicPr>
            <p:cNvPr id="12" name="object 12"/>
            <p:cNvPicPr/>
            <p:nvPr/>
          </p:nvPicPr>
          <p:blipFill>
            <a:blip r:embed="rId5" cstate="print"/>
            <a:stretch>
              <a:fillRect/>
            </a:stretch>
          </p:blipFill>
          <p:spPr>
            <a:xfrm>
              <a:off x="2971800" y="3697223"/>
              <a:ext cx="347472" cy="324612"/>
            </a:xfrm>
            <a:prstGeom prst="rect">
              <a:avLst/>
            </a:prstGeom>
          </p:spPr>
        </p:pic>
      </p:grpSp>
      <p:pic>
        <p:nvPicPr>
          <p:cNvPr id="13" name="object 13"/>
          <p:cNvPicPr/>
          <p:nvPr/>
        </p:nvPicPr>
        <p:blipFill>
          <a:blip r:embed="rId2" cstate="print"/>
          <a:stretch>
            <a:fillRect/>
          </a:stretch>
        </p:blipFill>
        <p:spPr>
          <a:xfrm>
            <a:off x="6481571" y="2519277"/>
            <a:ext cx="397764" cy="344213"/>
          </a:xfrm>
          <a:prstGeom prst="rect">
            <a:avLst/>
          </a:prstGeom>
        </p:spPr>
      </p:pic>
      <p:grpSp>
        <p:nvGrpSpPr>
          <p:cNvPr id="14" name="object 14"/>
          <p:cNvGrpSpPr/>
          <p:nvPr/>
        </p:nvGrpSpPr>
        <p:grpSpPr>
          <a:xfrm>
            <a:off x="6295644" y="3009956"/>
            <a:ext cx="767715" cy="1012190"/>
            <a:chOff x="6295644" y="3009956"/>
            <a:chExt cx="767715" cy="1012190"/>
          </a:xfrm>
        </p:grpSpPr>
        <p:pic>
          <p:nvPicPr>
            <p:cNvPr id="15" name="object 15"/>
            <p:cNvPicPr/>
            <p:nvPr/>
          </p:nvPicPr>
          <p:blipFill>
            <a:blip r:embed="rId3" cstate="print"/>
            <a:stretch>
              <a:fillRect/>
            </a:stretch>
          </p:blipFill>
          <p:spPr>
            <a:xfrm>
              <a:off x="6767271" y="3697223"/>
              <a:ext cx="295757" cy="324612"/>
            </a:xfrm>
            <a:prstGeom prst="rect">
              <a:avLst/>
            </a:prstGeom>
          </p:spPr>
        </p:pic>
        <p:pic>
          <p:nvPicPr>
            <p:cNvPr id="16" name="object 16"/>
            <p:cNvPicPr/>
            <p:nvPr/>
          </p:nvPicPr>
          <p:blipFill>
            <a:blip r:embed="rId4" cstate="print"/>
            <a:stretch>
              <a:fillRect/>
            </a:stretch>
          </p:blipFill>
          <p:spPr>
            <a:xfrm>
              <a:off x="6333744" y="3009956"/>
              <a:ext cx="691896" cy="682639"/>
            </a:xfrm>
            <a:prstGeom prst="rect">
              <a:avLst/>
            </a:prstGeom>
          </p:spPr>
        </p:pic>
        <p:pic>
          <p:nvPicPr>
            <p:cNvPr id="17" name="object 17"/>
            <p:cNvPicPr/>
            <p:nvPr/>
          </p:nvPicPr>
          <p:blipFill>
            <a:blip r:embed="rId5" cstate="print"/>
            <a:stretch>
              <a:fillRect/>
            </a:stretch>
          </p:blipFill>
          <p:spPr>
            <a:xfrm>
              <a:off x="6295644" y="3697223"/>
              <a:ext cx="347472" cy="324612"/>
            </a:xfrm>
            <a:prstGeom prst="rect">
              <a:avLst/>
            </a:prstGeom>
          </p:spPr>
        </p:pic>
      </p:grpSp>
      <p:grpSp>
        <p:nvGrpSpPr>
          <p:cNvPr id="18" name="object 18"/>
          <p:cNvGrpSpPr/>
          <p:nvPr/>
        </p:nvGrpSpPr>
        <p:grpSpPr>
          <a:xfrm>
            <a:off x="3814571" y="3009956"/>
            <a:ext cx="767715" cy="1012190"/>
            <a:chOff x="3814571" y="3009956"/>
            <a:chExt cx="767715" cy="1012190"/>
          </a:xfrm>
        </p:grpSpPr>
        <p:pic>
          <p:nvPicPr>
            <p:cNvPr id="19" name="object 19"/>
            <p:cNvPicPr/>
            <p:nvPr/>
          </p:nvPicPr>
          <p:blipFill>
            <a:blip r:embed="rId3" cstate="print"/>
            <a:stretch>
              <a:fillRect/>
            </a:stretch>
          </p:blipFill>
          <p:spPr>
            <a:xfrm>
              <a:off x="4286199" y="3697223"/>
              <a:ext cx="295757" cy="324612"/>
            </a:xfrm>
            <a:prstGeom prst="rect">
              <a:avLst/>
            </a:prstGeom>
          </p:spPr>
        </p:pic>
        <p:pic>
          <p:nvPicPr>
            <p:cNvPr id="20" name="object 20"/>
            <p:cNvPicPr/>
            <p:nvPr/>
          </p:nvPicPr>
          <p:blipFill>
            <a:blip r:embed="rId4" cstate="print"/>
            <a:stretch>
              <a:fillRect/>
            </a:stretch>
          </p:blipFill>
          <p:spPr>
            <a:xfrm>
              <a:off x="3852671" y="3009956"/>
              <a:ext cx="691896" cy="682639"/>
            </a:xfrm>
            <a:prstGeom prst="rect">
              <a:avLst/>
            </a:prstGeom>
          </p:spPr>
        </p:pic>
        <p:pic>
          <p:nvPicPr>
            <p:cNvPr id="21" name="object 21"/>
            <p:cNvPicPr/>
            <p:nvPr/>
          </p:nvPicPr>
          <p:blipFill>
            <a:blip r:embed="rId5" cstate="print"/>
            <a:stretch>
              <a:fillRect/>
            </a:stretch>
          </p:blipFill>
          <p:spPr>
            <a:xfrm>
              <a:off x="3814571" y="3697223"/>
              <a:ext cx="347472" cy="324612"/>
            </a:xfrm>
            <a:prstGeom prst="rect">
              <a:avLst/>
            </a:prstGeom>
          </p:spPr>
        </p:pic>
      </p:grpSp>
      <p:pic>
        <p:nvPicPr>
          <p:cNvPr id="22" name="object 22"/>
          <p:cNvPicPr/>
          <p:nvPr/>
        </p:nvPicPr>
        <p:blipFill>
          <a:blip r:embed="rId2" cstate="print"/>
          <a:stretch>
            <a:fillRect/>
          </a:stretch>
        </p:blipFill>
        <p:spPr>
          <a:xfrm>
            <a:off x="3852671" y="2447649"/>
            <a:ext cx="397763" cy="344213"/>
          </a:xfrm>
          <a:prstGeom prst="rect">
            <a:avLst/>
          </a:prstGeom>
        </p:spPr>
      </p:pic>
      <p:pic>
        <p:nvPicPr>
          <p:cNvPr id="23" name="object 23"/>
          <p:cNvPicPr/>
          <p:nvPr/>
        </p:nvPicPr>
        <p:blipFill>
          <a:blip r:embed="rId2" cstate="print"/>
          <a:stretch>
            <a:fillRect/>
          </a:stretch>
        </p:blipFill>
        <p:spPr>
          <a:xfrm>
            <a:off x="7013447" y="2324100"/>
            <a:ext cx="399288" cy="342900"/>
          </a:xfrm>
          <a:prstGeom prst="rect">
            <a:avLst/>
          </a:prstGeom>
        </p:spPr>
      </p:pic>
      <p:pic>
        <p:nvPicPr>
          <p:cNvPr id="24" name="object 24"/>
          <p:cNvPicPr/>
          <p:nvPr/>
        </p:nvPicPr>
        <p:blipFill>
          <a:blip r:embed="rId2" cstate="print"/>
          <a:stretch>
            <a:fillRect/>
          </a:stretch>
        </p:blipFill>
        <p:spPr>
          <a:xfrm>
            <a:off x="5972555" y="2324100"/>
            <a:ext cx="399288" cy="342900"/>
          </a:xfrm>
          <a:prstGeom prst="rect">
            <a:avLst/>
          </a:prstGeom>
        </p:spPr>
      </p:pic>
      <p:grpSp>
        <p:nvGrpSpPr>
          <p:cNvPr id="25" name="object 25"/>
          <p:cNvGrpSpPr/>
          <p:nvPr/>
        </p:nvGrpSpPr>
        <p:grpSpPr>
          <a:xfrm>
            <a:off x="5446776" y="3009956"/>
            <a:ext cx="767715" cy="1012190"/>
            <a:chOff x="5446776" y="3009956"/>
            <a:chExt cx="767715" cy="1012190"/>
          </a:xfrm>
        </p:grpSpPr>
        <p:pic>
          <p:nvPicPr>
            <p:cNvPr id="26" name="object 26"/>
            <p:cNvPicPr/>
            <p:nvPr/>
          </p:nvPicPr>
          <p:blipFill>
            <a:blip r:embed="rId3" cstate="print"/>
            <a:stretch>
              <a:fillRect/>
            </a:stretch>
          </p:blipFill>
          <p:spPr>
            <a:xfrm>
              <a:off x="5918403" y="3697223"/>
              <a:ext cx="295757" cy="324612"/>
            </a:xfrm>
            <a:prstGeom prst="rect">
              <a:avLst/>
            </a:prstGeom>
          </p:spPr>
        </p:pic>
        <p:pic>
          <p:nvPicPr>
            <p:cNvPr id="27" name="object 27"/>
            <p:cNvPicPr/>
            <p:nvPr/>
          </p:nvPicPr>
          <p:blipFill>
            <a:blip r:embed="rId4" cstate="print"/>
            <a:stretch>
              <a:fillRect/>
            </a:stretch>
          </p:blipFill>
          <p:spPr>
            <a:xfrm>
              <a:off x="5483352" y="3009956"/>
              <a:ext cx="691896" cy="682639"/>
            </a:xfrm>
            <a:prstGeom prst="rect">
              <a:avLst/>
            </a:prstGeom>
          </p:spPr>
        </p:pic>
        <p:pic>
          <p:nvPicPr>
            <p:cNvPr id="28" name="object 28"/>
            <p:cNvPicPr/>
            <p:nvPr/>
          </p:nvPicPr>
          <p:blipFill>
            <a:blip r:embed="rId5" cstate="print"/>
            <a:stretch>
              <a:fillRect/>
            </a:stretch>
          </p:blipFill>
          <p:spPr>
            <a:xfrm>
              <a:off x="5446776" y="3697223"/>
              <a:ext cx="347472" cy="324612"/>
            </a:xfrm>
            <a:prstGeom prst="rect">
              <a:avLst/>
            </a:prstGeom>
          </p:spPr>
        </p:pic>
      </p:grpSp>
      <p:grpSp>
        <p:nvGrpSpPr>
          <p:cNvPr id="29" name="object 29"/>
          <p:cNvGrpSpPr/>
          <p:nvPr/>
        </p:nvGrpSpPr>
        <p:grpSpPr>
          <a:xfrm>
            <a:off x="7126223" y="3009956"/>
            <a:ext cx="767715" cy="1012190"/>
            <a:chOff x="7126223" y="3009956"/>
            <a:chExt cx="767715" cy="1012190"/>
          </a:xfrm>
        </p:grpSpPr>
        <p:pic>
          <p:nvPicPr>
            <p:cNvPr id="30" name="object 30"/>
            <p:cNvPicPr/>
            <p:nvPr/>
          </p:nvPicPr>
          <p:blipFill>
            <a:blip r:embed="rId3" cstate="print"/>
            <a:stretch>
              <a:fillRect/>
            </a:stretch>
          </p:blipFill>
          <p:spPr>
            <a:xfrm>
              <a:off x="7597851" y="3697223"/>
              <a:ext cx="295757" cy="324612"/>
            </a:xfrm>
            <a:prstGeom prst="rect">
              <a:avLst/>
            </a:prstGeom>
          </p:spPr>
        </p:pic>
        <p:pic>
          <p:nvPicPr>
            <p:cNvPr id="31" name="object 31"/>
            <p:cNvPicPr/>
            <p:nvPr/>
          </p:nvPicPr>
          <p:blipFill>
            <a:blip r:embed="rId4" cstate="print"/>
            <a:stretch>
              <a:fillRect/>
            </a:stretch>
          </p:blipFill>
          <p:spPr>
            <a:xfrm>
              <a:off x="7164323" y="3009956"/>
              <a:ext cx="691896" cy="682639"/>
            </a:xfrm>
            <a:prstGeom prst="rect">
              <a:avLst/>
            </a:prstGeom>
          </p:spPr>
        </p:pic>
        <p:pic>
          <p:nvPicPr>
            <p:cNvPr id="32" name="object 32"/>
            <p:cNvPicPr/>
            <p:nvPr/>
          </p:nvPicPr>
          <p:blipFill>
            <a:blip r:embed="rId5" cstate="print"/>
            <a:stretch>
              <a:fillRect/>
            </a:stretch>
          </p:blipFill>
          <p:spPr>
            <a:xfrm>
              <a:off x="7126223" y="3697223"/>
              <a:ext cx="347472" cy="324612"/>
            </a:xfrm>
            <a:prstGeom prst="rect">
              <a:avLst/>
            </a:prstGeom>
          </p:spPr>
        </p:pic>
      </p:grpSp>
      <p:sp>
        <p:nvSpPr>
          <p:cNvPr id="33" name="object 33"/>
          <p:cNvSpPr/>
          <p:nvPr/>
        </p:nvSpPr>
        <p:spPr>
          <a:xfrm>
            <a:off x="1155953" y="4395978"/>
            <a:ext cx="6752590" cy="76200"/>
          </a:xfrm>
          <a:custGeom>
            <a:avLst/>
            <a:gdLst/>
            <a:ahLst/>
            <a:cxnLst/>
            <a:rect l="l" t="t" r="r" b="b"/>
            <a:pathLst>
              <a:path w="6752590" h="76200">
                <a:moveTo>
                  <a:pt x="6676136" y="0"/>
                </a:moveTo>
                <a:lnTo>
                  <a:pt x="6676136" y="76200"/>
                </a:lnTo>
                <a:lnTo>
                  <a:pt x="6732524" y="48006"/>
                </a:lnTo>
                <a:lnTo>
                  <a:pt x="6688836" y="48006"/>
                </a:lnTo>
                <a:lnTo>
                  <a:pt x="6688836" y="28194"/>
                </a:lnTo>
                <a:lnTo>
                  <a:pt x="6732524" y="28194"/>
                </a:lnTo>
                <a:lnTo>
                  <a:pt x="6676136" y="0"/>
                </a:lnTo>
                <a:close/>
              </a:path>
              <a:path w="6752590" h="76200">
                <a:moveTo>
                  <a:pt x="6676136" y="28194"/>
                </a:moveTo>
                <a:lnTo>
                  <a:pt x="0" y="28194"/>
                </a:lnTo>
                <a:lnTo>
                  <a:pt x="0" y="48006"/>
                </a:lnTo>
                <a:lnTo>
                  <a:pt x="6676136" y="48006"/>
                </a:lnTo>
                <a:lnTo>
                  <a:pt x="6676136" y="28194"/>
                </a:lnTo>
                <a:close/>
              </a:path>
              <a:path w="6752590" h="76200">
                <a:moveTo>
                  <a:pt x="6732524" y="28194"/>
                </a:moveTo>
                <a:lnTo>
                  <a:pt x="6688836" y="28194"/>
                </a:lnTo>
                <a:lnTo>
                  <a:pt x="6688836" y="48006"/>
                </a:lnTo>
                <a:lnTo>
                  <a:pt x="6732524" y="48006"/>
                </a:lnTo>
                <a:lnTo>
                  <a:pt x="6752336" y="38100"/>
                </a:lnTo>
                <a:lnTo>
                  <a:pt x="6732524" y="28194"/>
                </a:lnTo>
                <a:close/>
              </a:path>
            </a:pathLst>
          </a:custGeom>
          <a:solidFill>
            <a:srgbClr val="000000"/>
          </a:solidFill>
        </p:spPr>
        <p:txBody>
          <a:bodyPr wrap="square" lIns="0" tIns="0" rIns="0" bIns="0" rtlCol="0"/>
          <a:lstStyle/>
          <a:p>
            <a:endParaRPr/>
          </a:p>
        </p:txBody>
      </p:sp>
      <p:sp>
        <p:nvSpPr>
          <p:cNvPr id="34" name="object 34"/>
          <p:cNvSpPr txBox="1"/>
          <p:nvPr/>
        </p:nvSpPr>
        <p:spPr>
          <a:xfrm>
            <a:off x="442061" y="1061719"/>
            <a:ext cx="179832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Open Sans" panose="020B0606030504020204" pitchFamily="34" charset="0"/>
                <a:ea typeface="Open Sans" panose="020B0606030504020204" pitchFamily="34" charset="0"/>
                <a:cs typeface="Open Sans" panose="020B0606030504020204" pitchFamily="34" charset="0"/>
              </a:rPr>
              <a:t>Horizontal</a:t>
            </a:r>
            <a:r>
              <a:rPr sz="1600" spc="-20" dirty="0">
                <a:latin typeface="Open Sans" panose="020B0606030504020204" pitchFamily="34" charset="0"/>
                <a:ea typeface="Open Sans" panose="020B0606030504020204" pitchFamily="34" charset="0"/>
                <a:cs typeface="Open Sans" panose="020B0606030504020204" pitchFamily="34" charset="0"/>
              </a:rPr>
              <a:t> </a:t>
            </a:r>
            <a:r>
              <a:rPr sz="1600" spc="-5" dirty="0">
                <a:latin typeface="Open Sans" panose="020B0606030504020204" pitchFamily="34" charset="0"/>
                <a:ea typeface="Open Sans" panose="020B0606030504020204" pitchFamily="34" charset="0"/>
                <a:cs typeface="Open Sans" panose="020B0606030504020204" pitchFamily="34" charset="0"/>
              </a:rPr>
              <a:t>Scaling</a:t>
            </a: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object 36"/>
          <p:cNvSpPr txBox="1"/>
          <p:nvPr/>
        </p:nvSpPr>
        <p:spPr>
          <a:xfrm>
            <a:off x="3733291" y="4479518"/>
            <a:ext cx="1808480" cy="198120"/>
          </a:xfrm>
          <a:prstGeom prst="rect">
            <a:avLst/>
          </a:prstGeom>
        </p:spPr>
        <p:txBody>
          <a:bodyPr vert="horz" wrap="square" lIns="0" tIns="0" rIns="0" bIns="0" rtlCol="0">
            <a:spAutoFit/>
          </a:bodyPr>
          <a:lstStyle/>
          <a:p>
            <a:pPr marL="12700">
              <a:lnSpc>
                <a:spcPts val="1385"/>
              </a:lnSpc>
            </a:pPr>
            <a:r>
              <a:rPr sz="1350" spc="-5" dirty="0">
                <a:latin typeface="Calibri"/>
                <a:cs typeface="Calibri"/>
              </a:rPr>
              <a:t>Increase</a:t>
            </a:r>
            <a:r>
              <a:rPr sz="1350" spc="-20" dirty="0">
                <a:latin typeface="Calibri"/>
                <a:cs typeface="Calibri"/>
              </a:rPr>
              <a:t> </a:t>
            </a:r>
            <a:r>
              <a:rPr sz="1350" dirty="0">
                <a:latin typeface="Calibri"/>
                <a:cs typeface="Calibri"/>
              </a:rPr>
              <a:t>in</a:t>
            </a:r>
            <a:r>
              <a:rPr sz="1350" spc="-20" dirty="0">
                <a:latin typeface="Calibri"/>
                <a:cs typeface="Calibri"/>
              </a:rPr>
              <a:t> </a:t>
            </a:r>
            <a:r>
              <a:rPr sz="1350" spc="-10" dirty="0">
                <a:latin typeface="Calibri"/>
                <a:cs typeface="Calibri"/>
              </a:rPr>
              <a:t>website</a:t>
            </a:r>
            <a:r>
              <a:rPr sz="1350" spc="-20" dirty="0">
                <a:latin typeface="Calibri"/>
                <a:cs typeface="Calibri"/>
              </a:rPr>
              <a:t> </a:t>
            </a:r>
            <a:r>
              <a:rPr sz="1350" spc="-10" dirty="0">
                <a:latin typeface="Calibri"/>
                <a:cs typeface="Calibri"/>
              </a:rPr>
              <a:t>traffic</a:t>
            </a:r>
            <a:endParaRPr sz="1350">
              <a:latin typeface="Calibri"/>
              <a:cs typeface="Calibri"/>
            </a:endParaRPr>
          </a:p>
        </p:txBody>
      </p:sp>
      <p:sp>
        <p:nvSpPr>
          <p:cNvPr id="37" name="object 37"/>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8" name="Group 37">
            <a:extLst>
              <a:ext uri="{FF2B5EF4-FFF2-40B4-BE49-F238E27FC236}">
                <a16:creationId xmlns:a16="http://schemas.microsoft.com/office/drawing/2014/main" id="{A0515BEA-2A89-7DB4-798E-411183CC31D6}"/>
              </a:ext>
            </a:extLst>
          </p:cNvPr>
          <p:cNvGrpSpPr/>
          <p:nvPr/>
        </p:nvGrpSpPr>
        <p:grpSpPr>
          <a:xfrm>
            <a:off x="24493" y="21490"/>
            <a:ext cx="9119507" cy="885825"/>
            <a:chOff x="24493" y="21490"/>
            <a:chExt cx="8960905" cy="885825"/>
          </a:xfrm>
        </p:grpSpPr>
        <p:pic>
          <p:nvPicPr>
            <p:cNvPr id="39" name="Picture 38">
              <a:extLst>
                <a:ext uri="{FF2B5EF4-FFF2-40B4-BE49-F238E27FC236}">
                  <a16:creationId xmlns:a16="http://schemas.microsoft.com/office/drawing/2014/main" id="{D8535C20-E5A7-4508-CD97-7674E7C65691}"/>
                </a:ext>
              </a:extLst>
            </p:cNvPr>
            <p:cNvPicPr>
              <a:picLocks noChangeAspect="1"/>
            </p:cNvPicPr>
            <p:nvPr/>
          </p:nvPicPr>
          <p:blipFill>
            <a:blip r:embed="rId6"/>
            <a:stretch>
              <a:fillRect/>
            </a:stretch>
          </p:blipFill>
          <p:spPr>
            <a:xfrm>
              <a:off x="1631837" y="21490"/>
              <a:ext cx="7353561" cy="885825"/>
            </a:xfrm>
            <a:prstGeom prst="rect">
              <a:avLst/>
            </a:prstGeom>
          </p:spPr>
        </p:pic>
        <p:pic>
          <p:nvPicPr>
            <p:cNvPr id="40" name="Picture 39">
              <a:extLst>
                <a:ext uri="{FF2B5EF4-FFF2-40B4-BE49-F238E27FC236}">
                  <a16:creationId xmlns:a16="http://schemas.microsoft.com/office/drawing/2014/main" id="{01665230-5736-1001-A520-5BAABB5EED8C}"/>
                </a:ext>
              </a:extLst>
            </p:cNvPr>
            <p:cNvPicPr>
              <a:picLocks noChangeAspect="1"/>
            </p:cNvPicPr>
            <p:nvPr/>
          </p:nvPicPr>
          <p:blipFill>
            <a:blip r:embed="rId7"/>
            <a:stretch>
              <a:fillRect/>
            </a:stretch>
          </p:blipFill>
          <p:spPr>
            <a:xfrm>
              <a:off x="24493" y="79088"/>
              <a:ext cx="1607344" cy="657225"/>
            </a:xfrm>
            <a:prstGeom prst="rect">
              <a:avLst/>
            </a:prstGeom>
          </p:spPr>
        </p:pic>
        <p:pic>
          <p:nvPicPr>
            <p:cNvPr id="41" name="Picture 40">
              <a:extLst>
                <a:ext uri="{FF2B5EF4-FFF2-40B4-BE49-F238E27FC236}">
                  <a16:creationId xmlns:a16="http://schemas.microsoft.com/office/drawing/2014/main" id="{B7094794-7864-0828-12E3-A0F85ACACF6C}"/>
                </a:ext>
              </a:extLst>
            </p:cNvPr>
            <p:cNvPicPr>
              <a:picLocks noChangeAspect="1"/>
            </p:cNvPicPr>
            <p:nvPr/>
          </p:nvPicPr>
          <p:blipFill>
            <a:blip r:embed="rId6"/>
            <a:stretch>
              <a:fillRect/>
            </a:stretch>
          </p:blipFill>
          <p:spPr>
            <a:xfrm>
              <a:off x="134906" y="718248"/>
              <a:ext cx="7353561" cy="185458"/>
            </a:xfrm>
            <a:prstGeom prst="rect">
              <a:avLst/>
            </a:prstGeom>
          </p:spPr>
        </p:pic>
      </p:grpSp>
      <p:sp>
        <p:nvSpPr>
          <p:cNvPr id="42" name="Google Shape;259;gff3a7120db_0_4">
            <a:extLst>
              <a:ext uri="{FF2B5EF4-FFF2-40B4-BE49-F238E27FC236}">
                <a16:creationId xmlns:a16="http://schemas.microsoft.com/office/drawing/2014/main" id="{7E3D155E-2A7E-5E38-5AF5-C6EC7434A8A9}"/>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Vertical &amp; Horizontal Scaling</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1392" y="2210815"/>
            <a:ext cx="5694808" cy="627736"/>
          </a:xfrm>
          <a:prstGeom prst="rect">
            <a:avLst/>
          </a:prstGeom>
        </p:spPr>
        <p:txBody>
          <a:bodyPr vert="horz" wrap="square" lIns="0" tIns="12065" rIns="0" bIns="0" rtlCol="0">
            <a:spAutoFit/>
          </a:bodyPr>
          <a:lstStyle/>
          <a:p>
            <a:pPr marL="12700" algn="ctr">
              <a:lnSpc>
                <a:spcPct val="100000"/>
              </a:lnSpc>
              <a:spcBef>
                <a:spcPts val="95"/>
              </a:spcBef>
            </a:pP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Lifecyle</a:t>
            </a:r>
            <a:r>
              <a:rPr spc="-1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dirty="0">
                <a:solidFill>
                  <a:schemeClr val="tx1"/>
                </a:solidFill>
                <a:latin typeface="Open Sans" panose="020B0606030504020204" pitchFamily="34" charset="0"/>
                <a:ea typeface="Open Sans" panose="020B0606030504020204" pitchFamily="34" charset="0"/>
                <a:cs typeface="Open Sans" panose="020B0606030504020204" pitchFamily="34" charset="0"/>
              </a:rPr>
              <a:t>of</a:t>
            </a:r>
            <a:r>
              <a:rPr spc="-22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Autoscaling</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2A58F6F2-2B9B-9F22-92B3-550758E6679B}"/>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6F1CE1E3-5BF8-B6F7-A4EC-951235AC3113}"/>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EF66324C-FA4B-AD3E-CBF3-2A635D1FD606}"/>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7BA6280D-1303-43B1-E830-F0401359432D}"/>
                </a:ext>
              </a:extLst>
            </p:cNvPr>
            <p:cNvPicPr>
              <a:picLocks noChangeAspect="1"/>
            </p:cNvPicPr>
            <p:nvPr/>
          </p:nvPicPr>
          <p:blipFill>
            <a:blip r:embed="rId2"/>
            <a:stretch>
              <a:fillRect/>
            </a:stretch>
          </p:blipFill>
          <p:spPr>
            <a:xfrm>
              <a:off x="134906" y="718247"/>
              <a:ext cx="7353561" cy="885825"/>
            </a:xfrm>
            <a:prstGeom prst="rect">
              <a:avLst/>
            </a:prstGeom>
          </p:spPr>
        </p:pic>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84364" y="120395"/>
            <a:ext cx="1360931" cy="473963"/>
          </a:xfrm>
          <a:prstGeom prst="rect">
            <a:avLst/>
          </a:prstGeom>
        </p:spPr>
      </p:pic>
      <p:sp>
        <p:nvSpPr>
          <p:cNvPr id="3" name="object 3"/>
          <p:cNvSpPr/>
          <p:nvPr/>
        </p:nvSpPr>
        <p:spPr>
          <a:xfrm>
            <a:off x="302513" y="738377"/>
            <a:ext cx="8543290" cy="0"/>
          </a:xfrm>
          <a:custGeom>
            <a:avLst/>
            <a:gdLst/>
            <a:ahLst/>
            <a:cxnLst/>
            <a:rect l="l" t="t" r="r" b="b"/>
            <a:pathLst>
              <a:path w="8543290">
                <a:moveTo>
                  <a:pt x="8543036" y="0"/>
                </a:moveTo>
                <a:lnTo>
                  <a:pt x="0" y="0"/>
                </a:lnTo>
              </a:path>
            </a:pathLst>
          </a:custGeom>
          <a:ln w="28956">
            <a:solidFill>
              <a:srgbClr val="EF7E09"/>
            </a:solidFill>
          </a:ln>
        </p:spPr>
        <p:txBody>
          <a:bodyPr wrap="square" lIns="0" tIns="0" rIns="0" bIns="0" rtlCol="0"/>
          <a:lstStyle/>
          <a:p>
            <a:endParaRPr/>
          </a:p>
        </p:txBody>
      </p:sp>
      <p:sp>
        <p:nvSpPr>
          <p:cNvPr id="4" name="object 4"/>
          <p:cNvSpPr txBox="1">
            <a:spLocks noGrp="1"/>
          </p:cNvSpPr>
          <p:nvPr>
            <p:ph type="title"/>
          </p:nvPr>
        </p:nvSpPr>
        <p:spPr>
          <a:xfrm>
            <a:off x="255524" y="179323"/>
            <a:ext cx="3456304"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Lifecycle</a:t>
            </a:r>
            <a:r>
              <a:rPr sz="2800" b="1" spc="5" dirty="0">
                <a:solidFill>
                  <a:srgbClr val="5F4778"/>
                </a:solidFill>
                <a:latin typeface="Calibri"/>
                <a:cs typeface="Calibri"/>
              </a:rPr>
              <a:t> </a:t>
            </a:r>
            <a:r>
              <a:rPr sz="2800" b="1" spc="-5" dirty="0">
                <a:solidFill>
                  <a:srgbClr val="5F4778"/>
                </a:solidFill>
                <a:latin typeface="Calibri"/>
                <a:cs typeface="Calibri"/>
              </a:rPr>
              <a:t>of</a:t>
            </a:r>
            <a:r>
              <a:rPr sz="2800" b="1" spc="-15" dirty="0">
                <a:solidFill>
                  <a:srgbClr val="5F4778"/>
                </a:solidFill>
                <a:latin typeface="Calibri"/>
                <a:cs typeface="Calibri"/>
              </a:rPr>
              <a:t> </a:t>
            </a:r>
            <a:r>
              <a:rPr sz="2800" b="1" spc="-10" dirty="0">
                <a:solidFill>
                  <a:srgbClr val="5F4778"/>
                </a:solidFill>
                <a:latin typeface="Calibri"/>
                <a:cs typeface="Calibri"/>
              </a:rPr>
              <a:t>Autoscaling</a:t>
            </a:r>
            <a:endParaRPr sz="2800">
              <a:latin typeface="Calibri"/>
              <a:cs typeface="Calibri"/>
            </a:endParaRPr>
          </a:p>
        </p:txBody>
      </p:sp>
      <p:pic>
        <p:nvPicPr>
          <p:cNvPr id="6" name="object 6"/>
          <p:cNvPicPr/>
          <p:nvPr/>
        </p:nvPicPr>
        <p:blipFill>
          <a:blip r:embed="rId3" cstate="print"/>
          <a:stretch>
            <a:fillRect/>
          </a:stretch>
        </p:blipFill>
        <p:spPr>
          <a:xfrm>
            <a:off x="798062" y="940293"/>
            <a:ext cx="7559926" cy="3980795"/>
          </a:xfrm>
          <a:prstGeom prst="rect">
            <a:avLst/>
          </a:prstGeom>
        </p:spPr>
      </p:pic>
      <p:sp>
        <p:nvSpPr>
          <p:cNvPr id="7" name="object 7"/>
          <p:cNvSpPr/>
          <p:nvPr/>
        </p:nvSpPr>
        <p:spPr>
          <a:xfrm>
            <a:off x="811796" y="954022"/>
            <a:ext cx="7483714" cy="3905263"/>
          </a:xfrm>
          <a:custGeom>
            <a:avLst/>
            <a:gdLst/>
            <a:ahLst/>
            <a:cxnLst/>
            <a:rect l="l" t="t" r="r" b="b"/>
            <a:pathLst>
              <a:path w="7623175" h="4006850">
                <a:moveTo>
                  <a:pt x="6955282" y="0"/>
                </a:moveTo>
                <a:lnTo>
                  <a:pt x="667765" y="0"/>
                </a:lnTo>
                <a:lnTo>
                  <a:pt x="620077" y="1676"/>
                </a:lnTo>
                <a:lnTo>
                  <a:pt x="573293" y="6631"/>
                </a:lnTo>
                <a:lnTo>
                  <a:pt x="527527" y="14750"/>
                </a:lnTo>
                <a:lnTo>
                  <a:pt x="482892" y="25921"/>
                </a:lnTo>
                <a:lnTo>
                  <a:pt x="439501" y="40031"/>
                </a:lnTo>
                <a:lnTo>
                  <a:pt x="397466" y="56967"/>
                </a:lnTo>
                <a:lnTo>
                  <a:pt x="356902" y="76616"/>
                </a:lnTo>
                <a:lnTo>
                  <a:pt x="317921" y="98865"/>
                </a:lnTo>
                <a:lnTo>
                  <a:pt x="280636" y="123601"/>
                </a:lnTo>
                <a:lnTo>
                  <a:pt x="245160" y="150711"/>
                </a:lnTo>
                <a:lnTo>
                  <a:pt x="211605" y="180081"/>
                </a:lnTo>
                <a:lnTo>
                  <a:pt x="180086" y="211600"/>
                </a:lnTo>
                <a:lnTo>
                  <a:pt x="150715" y="245154"/>
                </a:lnTo>
                <a:lnTo>
                  <a:pt x="123604" y="280630"/>
                </a:lnTo>
                <a:lnTo>
                  <a:pt x="98868" y="317915"/>
                </a:lnTo>
                <a:lnTo>
                  <a:pt x="76618" y="356897"/>
                </a:lnTo>
                <a:lnTo>
                  <a:pt x="56969" y="397461"/>
                </a:lnTo>
                <a:lnTo>
                  <a:pt x="40032" y="439495"/>
                </a:lnTo>
                <a:lnTo>
                  <a:pt x="25922" y="482887"/>
                </a:lnTo>
                <a:lnTo>
                  <a:pt x="14750" y="527523"/>
                </a:lnTo>
                <a:lnTo>
                  <a:pt x="6631" y="573290"/>
                </a:lnTo>
                <a:lnTo>
                  <a:pt x="1676" y="620075"/>
                </a:lnTo>
                <a:lnTo>
                  <a:pt x="0" y="667766"/>
                </a:lnTo>
                <a:lnTo>
                  <a:pt x="0" y="3338817"/>
                </a:lnTo>
                <a:lnTo>
                  <a:pt x="1676" y="3386507"/>
                </a:lnTo>
                <a:lnTo>
                  <a:pt x="6631" y="3433293"/>
                </a:lnTo>
                <a:lnTo>
                  <a:pt x="14750" y="3479060"/>
                </a:lnTo>
                <a:lnTo>
                  <a:pt x="25922" y="3523696"/>
                </a:lnTo>
                <a:lnTo>
                  <a:pt x="40032" y="3567088"/>
                </a:lnTo>
                <a:lnTo>
                  <a:pt x="56969" y="3609123"/>
                </a:lnTo>
                <a:lnTo>
                  <a:pt x="76618" y="3649688"/>
                </a:lnTo>
                <a:lnTo>
                  <a:pt x="98868" y="3688670"/>
                </a:lnTo>
                <a:lnTo>
                  <a:pt x="123604" y="3725956"/>
                </a:lnTo>
                <a:lnTo>
                  <a:pt x="150715" y="3761433"/>
                </a:lnTo>
                <a:lnTo>
                  <a:pt x="180086" y="3794988"/>
                </a:lnTo>
                <a:lnTo>
                  <a:pt x="211605" y="3826508"/>
                </a:lnTo>
                <a:lnTo>
                  <a:pt x="245160" y="3855879"/>
                </a:lnTo>
                <a:lnTo>
                  <a:pt x="280636" y="3882990"/>
                </a:lnTo>
                <a:lnTo>
                  <a:pt x="317921" y="3907727"/>
                </a:lnTo>
                <a:lnTo>
                  <a:pt x="356902" y="3929976"/>
                </a:lnTo>
                <a:lnTo>
                  <a:pt x="397466" y="3949626"/>
                </a:lnTo>
                <a:lnTo>
                  <a:pt x="439501" y="3966562"/>
                </a:lnTo>
                <a:lnTo>
                  <a:pt x="482892" y="3980673"/>
                </a:lnTo>
                <a:lnTo>
                  <a:pt x="527527" y="3991845"/>
                </a:lnTo>
                <a:lnTo>
                  <a:pt x="573293" y="3999964"/>
                </a:lnTo>
                <a:lnTo>
                  <a:pt x="620077" y="4004919"/>
                </a:lnTo>
                <a:lnTo>
                  <a:pt x="667765" y="4006596"/>
                </a:lnTo>
                <a:lnTo>
                  <a:pt x="6955282" y="4006596"/>
                </a:lnTo>
                <a:lnTo>
                  <a:pt x="7002972" y="4004919"/>
                </a:lnTo>
                <a:lnTo>
                  <a:pt x="7049757" y="3999964"/>
                </a:lnTo>
                <a:lnTo>
                  <a:pt x="7095524" y="3991845"/>
                </a:lnTo>
                <a:lnTo>
                  <a:pt x="7140160" y="3980673"/>
                </a:lnTo>
                <a:lnTo>
                  <a:pt x="7183552" y="3966562"/>
                </a:lnTo>
                <a:lnTo>
                  <a:pt x="7225586" y="3949626"/>
                </a:lnTo>
                <a:lnTo>
                  <a:pt x="7266150" y="3929976"/>
                </a:lnTo>
                <a:lnTo>
                  <a:pt x="7305132" y="3907727"/>
                </a:lnTo>
                <a:lnTo>
                  <a:pt x="7342417" y="3882990"/>
                </a:lnTo>
                <a:lnTo>
                  <a:pt x="7377893" y="3855879"/>
                </a:lnTo>
                <a:lnTo>
                  <a:pt x="7411447" y="3826508"/>
                </a:lnTo>
                <a:lnTo>
                  <a:pt x="7442966" y="3794988"/>
                </a:lnTo>
                <a:lnTo>
                  <a:pt x="7472336" y="3761433"/>
                </a:lnTo>
                <a:lnTo>
                  <a:pt x="7499446" y="3725956"/>
                </a:lnTo>
                <a:lnTo>
                  <a:pt x="7524182" y="3688670"/>
                </a:lnTo>
                <a:lnTo>
                  <a:pt x="7546431" y="3649688"/>
                </a:lnTo>
                <a:lnTo>
                  <a:pt x="7566080" y="3609123"/>
                </a:lnTo>
                <a:lnTo>
                  <a:pt x="7583016" y="3567088"/>
                </a:lnTo>
                <a:lnTo>
                  <a:pt x="7597126" y="3523696"/>
                </a:lnTo>
                <a:lnTo>
                  <a:pt x="7608297" y="3479060"/>
                </a:lnTo>
                <a:lnTo>
                  <a:pt x="7616416" y="3433293"/>
                </a:lnTo>
                <a:lnTo>
                  <a:pt x="7621371" y="3386507"/>
                </a:lnTo>
                <a:lnTo>
                  <a:pt x="7623048" y="3338817"/>
                </a:lnTo>
                <a:lnTo>
                  <a:pt x="7623048" y="667766"/>
                </a:lnTo>
                <a:lnTo>
                  <a:pt x="7621371" y="620075"/>
                </a:lnTo>
                <a:lnTo>
                  <a:pt x="7616416" y="573290"/>
                </a:lnTo>
                <a:lnTo>
                  <a:pt x="7608297" y="527523"/>
                </a:lnTo>
                <a:lnTo>
                  <a:pt x="7597126" y="482887"/>
                </a:lnTo>
                <a:lnTo>
                  <a:pt x="7583016" y="439495"/>
                </a:lnTo>
                <a:lnTo>
                  <a:pt x="7566080" y="397461"/>
                </a:lnTo>
                <a:lnTo>
                  <a:pt x="7546431" y="356897"/>
                </a:lnTo>
                <a:lnTo>
                  <a:pt x="7524182" y="317915"/>
                </a:lnTo>
                <a:lnTo>
                  <a:pt x="7499446" y="280630"/>
                </a:lnTo>
                <a:lnTo>
                  <a:pt x="7472336" y="245154"/>
                </a:lnTo>
                <a:lnTo>
                  <a:pt x="7442966" y="211600"/>
                </a:lnTo>
                <a:lnTo>
                  <a:pt x="7411447" y="180081"/>
                </a:lnTo>
                <a:lnTo>
                  <a:pt x="7377893" y="150711"/>
                </a:lnTo>
                <a:lnTo>
                  <a:pt x="7342417" y="123601"/>
                </a:lnTo>
                <a:lnTo>
                  <a:pt x="7305132" y="98865"/>
                </a:lnTo>
                <a:lnTo>
                  <a:pt x="7266150" y="76616"/>
                </a:lnTo>
                <a:lnTo>
                  <a:pt x="7225586" y="56967"/>
                </a:lnTo>
                <a:lnTo>
                  <a:pt x="7183552" y="40031"/>
                </a:lnTo>
                <a:lnTo>
                  <a:pt x="7140160" y="25921"/>
                </a:lnTo>
                <a:lnTo>
                  <a:pt x="7095524" y="14750"/>
                </a:lnTo>
                <a:lnTo>
                  <a:pt x="7049757" y="6631"/>
                </a:lnTo>
                <a:lnTo>
                  <a:pt x="7002972" y="1676"/>
                </a:lnTo>
                <a:lnTo>
                  <a:pt x="6955282" y="0"/>
                </a:lnTo>
                <a:close/>
              </a:path>
            </a:pathLst>
          </a:custGeom>
          <a:solidFill>
            <a:srgbClr val="FFFFFF"/>
          </a:solidFill>
        </p:spPr>
        <p:txBody>
          <a:bodyPr wrap="square" lIns="0" tIns="0" rIns="0" bIns="0" rtlCol="0"/>
          <a:lstStyle/>
          <a:p>
            <a:endParaRPr/>
          </a:p>
        </p:txBody>
      </p:sp>
      <p:sp>
        <p:nvSpPr>
          <p:cNvPr id="8" name="object 8"/>
          <p:cNvSpPr/>
          <p:nvPr/>
        </p:nvSpPr>
        <p:spPr>
          <a:xfrm>
            <a:off x="811796" y="954022"/>
            <a:ext cx="7483714" cy="3905263"/>
          </a:xfrm>
          <a:custGeom>
            <a:avLst/>
            <a:gdLst/>
            <a:ahLst/>
            <a:cxnLst/>
            <a:rect l="l" t="t" r="r" b="b"/>
            <a:pathLst>
              <a:path w="7623175" h="4006850">
                <a:moveTo>
                  <a:pt x="0" y="667766"/>
                </a:moveTo>
                <a:lnTo>
                  <a:pt x="1676" y="620075"/>
                </a:lnTo>
                <a:lnTo>
                  <a:pt x="6631" y="573290"/>
                </a:lnTo>
                <a:lnTo>
                  <a:pt x="14750" y="527523"/>
                </a:lnTo>
                <a:lnTo>
                  <a:pt x="25922" y="482887"/>
                </a:lnTo>
                <a:lnTo>
                  <a:pt x="40032" y="439495"/>
                </a:lnTo>
                <a:lnTo>
                  <a:pt x="56969" y="397461"/>
                </a:lnTo>
                <a:lnTo>
                  <a:pt x="76618" y="356897"/>
                </a:lnTo>
                <a:lnTo>
                  <a:pt x="98868" y="317915"/>
                </a:lnTo>
                <a:lnTo>
                  <a:pt x="123604" y="280630"/>
                </a:lnTo>
                <a:lnTo>
                  <a:pt x="150715" y="245154"/>
                </a:lnTo>
                <a:lnTo>
                  <a:pt x="180086" y="211600"/>
                </a:lnTo>
                <a:lnTo>
                  <a:pt x="211605" y="180081"/>
                </a:lnTo>
                <a:lnTo>
                  <a:pt x="245160" y="150711"/>
                </a:lnTo>
                <a:lnTo>
                  <a:pt x="280636" y="123601"/>
                </a:lnTo>
                <a:lnTo>
                  <a:pt x="317921" y="98865"/>
                </a:lnTo>
                <a:lnTo>
                  <a:pt x="356902" y="76616"/>
                </a:lnTo>
                <a:lnTo>
                  <a:pt x="397466" y="56967"/>
                </a:lnTo>
                <a:lnTo>
                  <a:pt x="439501" y="40031"/>
                </a:lnTo>
                <a:lnTo>
                  <a:pt x="482892" y="25921"/>
                </a:lnTo>
                <a:lnTo>
                  <a:pt x="527527" y="14750"/>
                </a:lnTo>
                <a:lnTo>
                  <a:pt x="573293" y="6631"/>
                </a:lnTo>
                <a:lnTo>
                  <a:pt x="620077" y="1676"/>
                </a:lnTo>
                <a:lnTo>
                  <a:pt x="667765" y="0"/>
                </a:lnTo>
                <a:lnTo>
                  <a:pt x="6955282" y="0"/>
                </a:lnTo>
                <a:lnTo>
                  <a:pt x="7002972" y="1676"/>
                </a:lnTo>
                <a:lnTo>
                  <a:pt x="7049757" y="6631"/>
                </a:lnTo>
                <a:lnTo>
                  <a:pt x="7095524" y="14750"/>
                </a:lnTo>
                <a:lnTo>
                  <a:pt x="7140160" y="25921"/>
                </a:lnTo>
                <a:lnTo>
                  <a:pt x="7183552" y="40031"/>
                </a:lnTo>
                <a:lnTo>
                  <a:pt x="7225586" y="56967"/>
                </a:lnTo>
                <a:lnTo>
                  <a:pt x="7266150" y="76616"/>
                </a:lnTo>
                <a:lnTo>
                  <a:pt x="7305132" y="98865"/>
                </a:lnTo>
                <a:lnTo>
                  <a:pt x="7342417" y="123601"/>
                </a:lnTo>
                <a:lnTo>
                  <a:pt x="7377893" y="150711"/>
                </a:lnTo>
                <a:lnTo>
                  <a:pt x="7411447" y="180081"/>
                </a:lnTo>
                <a:lnTo>
                  <a:pt x="7442966" y="211600"/>
                </a:lnTo>
                <a:lnTo>
                  <a:pt x="7472336" y="245154"/>
                </a:lnTo>
                <a:lnTo>
                  <a:pt x="7499446" y="280630"/>
                </a:lnTo>
                <a:lnTo>
                  <a:pt x="7524182" y="317915"/>
                </a:lnTo>
                <a:lnTo>
                  <a:pt x="7546431" y="356897"/>
                </a:lnTo>
                <a:lnTo>
                  <a:pt x="7566080" y="397461"/>
                </a:lnTo>
                <a:lnTo>
                  <a:pt x="7583016" y="439495"/>
                </a:lnTo>
                <a:lnTo>
                  <a:pt x="7597126" y="482887"/>
                </a:lnTo>
                <a:lnTo>
                  <a:pt x="7608297" y="527523"/>
                </a:lnTo>
                <a:lnTo>
                  <a:pt x="7616416" y="573290"/>
                </a:lnTo>
                <a:lnTo>
                  <a:pt x="7621371" y="620075"/>
                </a:lnTo>
                <a:lnTo>
                  <a:pt x="7623048" y="667766"/>
                </a:lnTo>
                <a:lnTo>
                  <a:pt x="7623048" y="3338817"/>
                </a:lnTo>
                <a:lnTo>
                  <a:pt x="7621371" y="3386507"/>
                </a:lnTo>
                <a:lnTo>
                  <a:pt x="7616416" y="3433293"/>
                </a:lnTo>
                <a:lnTo>
                  <a:pt x="7608297" y="3479060"/>
                </a:lnTo>
                <a:lnTo>
                  <a:pt x="7597126" y="3523696"/>
                </a:lnTo>
                <a:lnTo>
                  <a:pt x="7583016" y="3567088"/>
                </a:lnTo>
                <a:lnTo>
                  <a:pt x="7566080" y="3609123"/>
                </a:lnTo>
                <a:lnTo>
                  <a:pt x="7546431" y="3649688"/>
                </a:lnTo>
                <a:lnTo>
                  <a:pt x="7524182" y="3688670"/>
                </a:lnTo>
                <a:lnTo>
                  <a:pt x="7499446" y="3725956"/>
                </a:lnTo>
                <a:lnTo>
                  <a:pt x="7472336" y="3761433"/>
                </a:lnTo>
                <a:lnTo>
                  <a:pt x="7442966" y="3794988"/>
                </a:lnTo>
                <a:lnTo>
                  <a:pt x="7411447" y="3826508"/>
                </a:lnTo>
                <a:lnTo>
                  <a:pt x="7377893" y="3855879"/>
                </a:lnTo>
                <a:lnTo>
                  <a:pt x="7342417" y="3882990"/>
                </a:lnTo>
                <a:lnTo>
                  <a:pt x="7305132" y="3907727"/>
                </a:lnTo>
                <a:lnTo>
                  <a:pt x="7266150" y="3929976"/>
                </a:lnTo>
                <a:lnTo>
                  <a:pt x="7225586" y="3949626"/>
                </a:lnTo>
                <a:lnTo>
                  <a:pt x="7183552" y="3966562"/>
                </a:lnTo>
                <a:lnTo>
                  <a:pt x="7140160" y="3980673"/>
                </a:lnTo>
                <a:lnTo>
                  <a:pt x="7095524" y="3991845"/>
                </a:lnTo>
                <a:lnTo>
                  <a:pt x="7049757" y="3999964"/>
                </a:lnTo>
                <a:lnTo>
                  <a:pt x="7002972" y="4004919"/>
                </a:lnTo>
                <a:lnTo>
                  <a:pt x="6955282" y="4006596"/>
                </a:lnTo>
                <a:lnTo>
                  <a:pt x="667765" y="4006596"/>
                </a:lnTo>
                <a:lnTo>
                  <a:pt x="620077" y="4004919"/>
                </a:lnTo>
                <a:lnTo>
                  <a:pt x="573293" y="3999964"/>
                </a:lnTo>
                <a:lnTo>
                  <a:pt x="527527" y="3991845"/>
                </a:lnTo>
                <a:lnTo>
                  <a:pt x="482892" y="3980673"/>
                </a:lnTo>
                <a:lnTo>
                  <a:pt x="439501" y="3966562"/>
                </a:lnTo>
                <a:lnTo>
                  <a:pt x="397466" y="3949626"/>
                </a:lnTo>
                <a:lnTo>
                  <a:pt x="356902" y="3929976"/>
                </a:lnTo>
                <a:lnTo>
                  <a:pt x="317921" y="3907727"/>
                </a:lnTo>
                <a:lnTo>
                  <a:pt x="280636" y="3882990"/>
                </a:lnTo>
                <a:lnTo>
                  <a:pt x="245160" y="3855879"/>
                </a:lnTo>
                <a:lnTo>
                  <a:pt x="211605" y="3826508"/>
                </a:lnTo>
                <a:lnTo>
                  <a:pt x="180086" y="3794988"/>
                </a:lnTo>
                <a:lnTo>
                  <a:pt x="150715" y="3761433"/>
                </a:lnTo>
                <a:lnTo>
                  <a:pt x="123604" y="3725956"/>
                </a:lnTo>
                <a:lnTo>
                  <a:pt x="98868" y="3688670"/>
                </a:lnTo>
                <a:lnTo>
                  <a:pt x="76618" y="3649688"/>
                </a:lnTo>
                <a:lnTo>
                  <a:pt x="56969" y="3609123"/>
                </a:lnTo>
                <a:lnTo>
                  <a:pt x="40032" y="3567088"/>
                </a:lnTo>
                <a:lnTo>
                  <a:pt x="25922" y="3523696"/>
                </a:lnTo>
                <a:lnTo>
                  <a:pt x="14750" y="3479060"/>
                </a:lnTo>
                <a:lnTo>
                  <a:pt x="6631" y="3433293"/>
                </a:lnTo>
                <a:lnTo>
                  <a:pt x="1676" y="3386507"/>
                </a:lnTo>
                <a:lnTo>
                  <a:pt x="0" y="3338817"/>
                </a:lnTo>
                <a:lnTo>
                  <a:pt x="0" y="667766"/>
                </a:lnTo>
                <a:close/>
              </a:path>
            </a:pathLst>
          </a:custGeom>
          <a:ln w="12192">
            <a:solidFill>
              <a:srgbClr val="5F4778"/>
            </a:solidFill>
          </a:ln>
        </p:spPr>
        <p:txBody>
          <a:bodyPr wrap="square" lIns="0" tIns="0" rIns="0" bIns="0" rtlCol="0"/>
          <a:lstStyle/>
          <a:p>
            <a:endParaRPr/>
          </a:p>
        </p:txBody>
      </p:sp>
      <p:pic>
        <p:nvPicPr>
          <p:cNvPr id="9" name="object 9"/>
          <p:cNvPicPr/>
          <p:nvPr/>
        </p:nvPicPr>
        <p:blipFill>
          <a:blip r:embed="rId4" cstate="print"/>
          <a:stretch>
            <a:fillRect/>
          </a:stretch>
        </p:blipFill>
        <p:spPr>
          <a:xfrm>
            <a:off x="1788679" y="992122"/>
            <a:ext cx="5813920" cy="3847086"/>
          </a:xfrm>
          <a:prstGeom prst="rect">
            <a:avLst/>
          </a:prstGeom>
        </p:spPr>
      </p:pic>
      <p:pic>
        <p:nvPicPr>
          <p:cNvPr id="10" name="object 10"/>
          <p:cNvPicPr/>
          <p:nvPr/>
        </p:nvPicPr>
        <p:blipFill>
          <a:blip r:embed="rId5" cstate="print"/>
          <a:stretch>
            <a:fillRect/>
          </a:stretch>
        </p:blipFill>
        <p:spPr>
          <a:xfrm>
            <a:off x="51319" y="120395"/>
            <a:ext cx="8976717" cy="5011608"/>
          </a:xfrm>
          <a:prstGeom prst="rect">
            <a:avLst/>
          </a:prstGeom>
        </p:spPr>
      </p:pic>
      <p:sp>
        <p:nvSpPr>
          <p:cNvPr id="11" name="object 11"/>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12" name="Group 11">
            <a:extLst>
              <a:ext uri="{FF2B5EF4-FFF2-40B4-BE49-F238E27FC236}">
                <a16:creationId xmlns:a16="http://schemas.microsoft.com/office/drawing/2014/main" id="{67B775AC-8E5A-377A-84AE-60877CE6A7D2}"/>
              </a:ext>
            </a:extLst>
          </p:cNvPr>
          <p:cNvGrpSpPr/>
          <p:nvPr/>
        </p:nvGrpSpPr>
        <p:grpSpPr>
          <a:xfrm>
            <a:off x="24493" y="21490"/>
            <a:ext cx="9119507" cy="885825"/>
            <a:chOff x="24493" y="21490"/>
            <a:chExt cx="8960905" cy="885825"/>
          </a:xfrm>
        </p:grpSpPr>
        <p:pic>
          <p:nvPicPr>
            <p:cNvPr id="13" name="Picture 12">
              <a:extLst>
                <a:ext uri="{FF2B5EF4-FFF2-40B4-BE49-F238E27FC236}">
                  <a16:creationId xmlns:a16="http://schemas.microsoft.com/office/drawing/2014/main" id="{74A04487-6F30-8A03-B01C-3D8EE1F83287}"/>
                </a:ext>
              </a:extLst>
            </p:cNvPr>
            <p:cNvPicPr>
              <a:picLocks noChangeAspect="1"/>
            </p:cNvPicPr>
            <p:nvPr/>
          </p:nvPicPr>
          <p:blipFill>
            <a:blip r:embed="rId6"/>
            <a:stretch>
              <a:fillRect/>
            </a:stretch>
          </p:blipFill>
          <p:spPr>
            <a:xfrm>
              <a:off x="1631837" y="21490"/>
              <a:ext cx="7353561" cy="885825"/>
            </a:xfrm>
            <a:prstGeom prst="rect">
              <a:avLst/>
            </a:prstGeom>
          </p:spPr>
        </p:pic>
        <p:pic>
          <p:nvPicPr>
            <p:cNvPr id="14" name="Picture 13">
              <a:extLst>
                <a:ext uri="{FF2B5EF4-FFF2-40B4-BE49-F238E27FC236}">
                  <a16:creationId xmlns:a16="http://schemas.microsoft.com/office/drawing/2014/main" id="{2A4C72F7-BCCF-6C67-486C-A86932A235C4}"/>
                </a:ext>
              </a:extLst>
            </p:cNvPr>
            <p:cNvPicPr>
              <a:picLocks noChangeAspect="1"/>
            </p:cNvPicPr>
            <p:nvPr/>
          </p:nvPicPr>
          <p:blipFill>
            <a:blip r:embed="rId7"/>
            <a:stretch>
              <a:fillRect/>
            </a:stretch>
          </p:blipFill>
          <p:spPr>
            <a:xfrm>
              <a:off x="24493" y="79088"/>
              <a:ext cx="1607344" cy="657225"/>
            </a:xfrm>
            <a:prstGeom prst="rect">
              <a:avLst/>
            </a:prstGeom>
          </p:spPr>
        </p:pic>
        <p:pic>
          <p:nvPicPr>
            <p:cNvPr id="15" name="Picture 14">
              <a:extLst>
                <a:ext uri="{FF2B5EF4-FFF2-40B4-BE49-F238E27FC236}">
                  <a16:creationId xmlns:a16="http://schemas.microsoft.com/office/drawing/2014/main" id="{F2C5CE70-21FE-8EAC-3376-6B62726A6CF3}"/>
                </a:ext>
              </a:extLst>
            </p:cNvPr>
            <p:cNvPicPr>
              <a:picLocks noChangeAspect="1"/>
            </p:cNvPicPr>
            <p:nvPr/>
          </p:nvPicPr>
          <p:blipFill>
            <a:blip r:embed="rId6"/>
            <a:stretch>
              <a:fillRect/>
            </a:stretch>
          </p:blipFill>
          <p:spPr>
            <a:xfrm>
              <a:off x="134906" y="718248"/>
              <a:ext cx="7353561" cy="185458"/>
            </a:xfrm>
            <a:prstGeom prst="rect">
              <a:avLst/>
            </a:prstGeom>
          </p:spPr>
        </p:pic>
      </p:grpSp>
      <p:sp>
        <p:nvSpPr>
          <p:cNvPr id="16" name="Google Shape;259;gff3a7120db_0_4">
            <a:extLst>
              <a:ext uri="{FF2B5EF4-FFF2-40B4-BE49-F238E27FC236}">
                <a16:creationId xmlns:a16="http://schemas.microsoft.com/office/drawing/2014/main" id="{92865F2F-C9C9-92A8-A767-F3594A8C7F28}"/>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Lifecycle of Autoscaling</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755724"/>
            <a:ext cx="6210300" cy="1243289"/>
          </a:xfrm>
          <a:prstGeom prst="rect">
            <a:avLst/>
          </a:prstGeom>
        </p:spPr>
        <p:txBody>
          <a:bodyPr vert="horz" wrap="square" lIns="0" tIns="12065" rIns="0" bIns="0" rtlCol="0">
            <a:spAutoFit/>
          </a:bodyPr>
          <a:lstStyle/>
          <a:p>
            <a:pPr marL="12700" algn="ctr">
              <a:lnSpc>
                <a:spcPct val="100000"/>
              </a:lnSpc>
              <a:spcBef>
                <a:spcPts val="95"/>
              </a:spcBef>
            </a:pP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Components</a:t>
            </a:r>
            <a:r>
              <a:rPr spc="1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of</a:t>
            </a:r>
            <a:r>
              <a:rPr spc="-229"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Autoscaling</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21DB339E-4510-9520-0303-DFC0881EC4F3}"/>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A8F63C6F-F7B3-9691-32B6-D82E64EDC765}"/>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FBF6C637-3588-8311-5301-47FD1FDC1362}"/>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E81E7AD2-426A-7DEA-9F04-680F2422485E}"/>
                </a:ext>
              </a:extLst>
            </p:cNvPr>
            <p:cNvPicPr>
              <a:picLocks noChangeAspect="1"/>
            </p:cNvPicPr>
            <p:nvPr/>
          </p:nvPicPr>
          <p:blipFill>
            <a:blip r:embed="rId2"/>
            <a:stretch>
              <a:fillRect/>
            </a:stretch>
          </p:blipFill>
          <p:spPr>
            <a:xfrm>
              <a:off x="134906" y="718247"/>
              <a:ext cx="7353561" cy="885825"/>
            </a:xfrm>
            <a:prstGeom prst="rect">
              <a:avLst/>
            </a:prstGeom>
          </p:spPr>
        </p:pic>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369189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Autoscaling</a:t>
            </a:r>
            <a:r>
              <a:rPr sz="2800" b="1" spc="-20" dirty="0">
                <a:solidFill>
                  <a:srgbClr val="5F4778"/>
                </a:solidFill>
                <a:latin typeface="Calibri"/>
                <a:cs typeface="Calibri"/>
              </a:rPr>
              <a:t> </a:t>
            </a:r>
            <a:r>
              <a:rPr sz="2800" b="1" spc="-10" dirty="0">
                <a:solidFill>
                  <a:srgbClr val="5F4778"/>
                </a:solidFill>
                <a:latin typeface="Calibri"/>
                <a:cs typeface="Calibri"/>
              </a:rPr>
              <a:t>Components</a:t>
            </a:r>
            <a:endParaRPr sz="2800">
              <a:latin typeface="Calibri"/>
              <a:cs typeface="Calibri"/>
            </a:endParaRPr>
          </a:p>
        </p:txBody>
      </p:sp>
      <p:sp>
        <p:nvSpPr>
          <p:cNvPr id="3" name="object 3"/>
          <p:cNvSpPr txBox="1"/>
          <p:nvPr/>
        </p:nvSpPr>
        <p:spPr>
          <a:xfrm>
            <a:off x="897356" y="1966905"/>
            <a:ext cx="219804" cy="823277"/>
          </a:xfrm>
          <a:prstGeom prst="rect">
            <a:avLst/>
          </a:prstGeom>
        </p:spPr>
        <p:txBody>
          <a:bodyPr vert="vert270" wrap="square" lIns="0" tIns="0" rIns="0" bIns="0" rtlCol="0">
            <a:spAutoFit/>
          </a:bodyPr>
          <a:lstStyle/>
          <a:p>
            <a:pPr marL="12700">
              <a:lnSpc>
                <a:spcPts val="1720"/>
              </a:lnSpc>
            </a:pPr>
            <a:r>
              <a:rPr sz="1700" spc="-10" dirty="0">
                <a:latin typeface="Open Sans" panose="020B0606030504020204" pitchFamily="34" charset="0"/>
                <a:ea typeface="Open Sans" panose="020B0606030504020204" pitchFamily="34" charset="0"/>
                <a:cs typeface="Open Sans" panose="020B0606030504020204" pitchFamily="34" charset="0"/>
              </a:rPr>
              <a:t>G</a:t>
            </a:r>
            <a:r>
              <a:rPr sz="1700" spc="-30" dirty="0">
                <a:latin typeface="Open Sans" panose="020B0606030504020204" pitchFamily="34" charset="0"/>
                <a:ea typeface="Open Sans" panose="020B0606030504020204" pitchFamily="34" charset="0"/>
                <a:cs typeface="Open Sans" panose="020B0606030504020204" pitchFamily="34" charset="0"/>
              </a:rPr>
              <a:t>r</a:t>
            </a:r>
            <a:r>
              <a:rPr sz="1700" spc="-10" dirty="0">
                <a:latin typeface="Open Sans" panose="020B0606030504020204" pitchFamily="34" charset="0"/>
                <a:ea typeface="Open Sans" panose="020B0606030504020204" pitchFamily="34" charset="0"/>
                <a:cs typeface="Open Sans" panose="020B0606030504020204" pitchFamily="34" charset="0"/>
              </a:rPr>
              <a:t>o</a:t>
            </a:r>
            <a:r>
              <a:rPr sz="1700" dirty="0">
                <a:latin typeface="Open Sans" panose="020B0606030504020204" pitchFamily="34" charset="0"/>
                <a:ea typeface="Open Sans" panose="020B0606030504020204" pitchFamily="34" charset="0"/>
                <a:cs typeface="Open Sans" panose="020B0606030504020204" pitchFamily="34" charset="0"/>
              </a:rPr>
              <a:t>u</a:t>
            </a:r>
            <a:r>
              <a:rPr sz="1700" spc="-20" dirty="0">
                <a:latin typeface="Open Sans" panose="020B0606030504020204" pitchFamily="34" charset="0"/>
                <a:ea typeface="Open Sans" panose="020B0606030504020204" pitchFamily="34" charset="0"/>
                <a:cs typeface="Open Sans" panose="020B0606030504020204" pitchFamily="34" charset="0"/>
              </a:rPr>
              <a:t>p</a:t>
            </a:r>
            <a:r>
              <a:rPr sz="1700" dirty="0">
                <a:latin typeface="Open Sans" panose="020B0606030504020204" pitchFamily="34" charset="0"/>
                <a:ea typeface="Open Sans" panose="020B0606030504020204" pitchFamily="34" charset="0"/>
                <a:cs typeface="Open Sans" panose="020B0606030504020204" pitchFamily="34" charset="0"/>
              </a:rPr>
              <a:t>s</a:t>
            </a:r>
          </a:p>
        </p:txBody>
      </p:sp>
      <p:sp>
        <p:nvSpPr>
          <p:cNvPr id="4" name="object 4"/>
          <p:cNvSpPr/>
          <p:nvPr/>
        </p:nvSpPr>
        <p:spPr>
          <a:xfrm>
            <a:off x="1178052" y="1377696"/>
            <a:ext cx="1777364" cy="3386454"/>
          </a:xfrm>
          <a:custGeom>
            <a:avLst/>
            <a:gdLst/>
            <a:ahLst/>
            <a:cxnLst/>
            <a:rect l="l" t="t" r="r" b="b"/>
            <a:pathLst>
              <a:path w="1777364" h="3386454">
                <a:moveTo>
                  <a:pt x="1776984" y="0"/>
                </a:moveTo>
                <a:lnTo>
                  <a:pt x="0" y="0"/>
                </a:lnTo>
                <a:lnTo>
                  <a:pt x="0" y="3386328"/>
                </a:lnTo>
                <a:lnTo>
                  <a:pt x="1776984" y="3386328"/>
                </a:lnTo>
                <a:lnTo>
                  <a:pt x="1776984" y="0"/>
                </a:lnTo>
                <a:close/>
              </a:path>
            </a:pathLst>
          </a:custGeom>
          <a:solidFill>
            <a:schemeClr val="bg1"/>
          </a:solidFill>
          <a:ln>
            <a:solidFill>
              <a:schemeClr val="tx1"/>
            </a:solidFill>
          </a:ln>
        </p:spPr>
        <p:txBody>
          <a:bodyPr wrap="square" lIns="0" tIns="0" rIns="0" bIns="0" rtlCol="0"/>
          <a:lstStyle/>
          <a:p>
            <a:endParaRPr/>
          </a:p>
        </p:txBody>
      </p:sp>
      <p:sp>
        <p:nvSpPr>
          <p:cNvPr id="5" name="object 5"/>
          <p:cNvSpPr txBox="1"/>
          <p:nvPr/>
        </p:nvSpPr>
        <p:spPr>
          <a:xfrm>
            <a:off x="1250391" y="1671320"/>
            <a:ext cx="1666416" cy="3040448"/>
          </a:xfrm>
          <a:prstGeom prst="rect">
            <a:avLst/>
          </a:prstGeom>
        </p:spPr>
        <p:txBody>
          <a:bodyPr vert="horz" wrap="square" lIns="0" tIns="20320" rIns="0" bIns="0" rtlCol="0">
            <a:spAutoFit/>
          </a:bodyPr>
          <a:lstStyle/>
          <a:p>
            <a:pPr marL="127000" marR="5080" indent="-114935">
              <a:lnSpc>
                <a:spcPct val="150000"/>
              </a:lnSpc>
              <a:spcBef>
                <a:spcPts val="160"/>
              </a:spcBef>
              <a:buClr>
                <a:srgbClr val="FFFFFF"/>
              </a:buClr>
              <a:buFont typeface="Arial MT"/>
              <a:buChar char="•"/>
              <a:tabLst>
                <a:tab pos="170180" algn="l"/>
              </a:tabLst>
            </a:pPr>
            <a:r>
              <a:rPr sz="110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EC2</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instances</a:t>
            </a:r>
            <a:r>
              <a:rPr sz="1100" spc="-3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are in </a:t>
            </a:r>
            <a:r>
              <a:rPr sz="1100" spc="-31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groups so </a:t>
            </a:r>
            <a:r>
              <a:rPr sz="1100" dirty="0">
                <a:latin typeface="Open Sans" panose="020B0606030504020204" pitchFamily="34" charset="0"/>
                <a:ea typeface="Open Sans" panose="020B0606030504020204" pitchFamily="34" charset="0"/>
                <a:cs typeface="Open Sans" panose="020B0606030504020204" pitchFamily="34" charset="0"/>
              </a:rPr>
              <a:t>that they </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can</a:t>
            </a:r>
            <a:r>
              <a:rPr sz="1100" spc="-4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be</a:t>
            </a:r>
            <a:r>
              <a:rPr sz="1100" spc="-3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considered</a:t>
            </a:r>
            <a:r>
              <a:rPr sz="1100" spc="-4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as </a:t>
            </a:r>
            <a:r>
              <a:rPr sz="1100" spc="-32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a logical unit </a:t>
            </a:r>
            <a:r>
              <a:rPr sz="1100" dirty="0">
                <a:latin typeface="Open Sans" panose="020B0606030504020204" pitchFamily="34" charset="0"/>
                <a:ea typeface="Open Sans" panose="020B0606030504020204" pitchFamily="34" charset="0"/>
                <a:cs typeface="Open Sans" panose="020B0606030504020204" pitchFamily="34" charset="0"/>
              </a:rPr>
              <a:t>(for </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scaling </a:t>
            </a:r>
            <a:r>
              <a:rPr sz="1100" dirty="0">
                <a:latin typeface="Open Sans" panose="020B0606030504020204" pitchFamily="34" charset="0"/>
                <a:ea typeface="Open Sans" panose="020B0606030504020204" pitchFamily="34" charset="0"/>
                <a:cs typeface="Open Sans" panose="020B0606030504020204" pitchFamily="34" charset="0"/>
              </a:rPr>
              <a:t>and </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management)</a:t>
            </a:r>
            <a:endParaRPr sz="11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spcBef>
                <a:spcPts val="15"/>
              </a:spcBef>
              <a:buClr>
                <a:srgbClr val="FFFFFF"/>
              </a:buClr>
              <a:buFont typeface="Arial MT"/>
              <a:buChar char="•"/>
            </a:pPr>
            <a:endParaRPr sz="1100" dirty="0">
              <a:latin typeface="Open Sans" panose="020B0606030504020204" pitchFamily="34" charset="0"/>
              <a:ea typeface="Open Sans" panose="020B0606030504020204" pitchFamily="34" charset="0"/>
              <a:cs typeface="Open Sans" panose="020B0606030504020204" pitchFamily="34" charset="0"/>
            </a:endParaRPr>
          </a:p>
          <a:p>
            <a:pPr marL="127000" marR="22860" indent="-114935">
              <a:lnSpc>
                <a:spcPct val="150000"/>
              </a:lnSpc>
              <a:buClr>
                <a:srgbClr val="FFFFFF"/>
              </a:buClr>
              <a:buFont typeface="Arial MT"/>
              <a:buChar char="•"/>
              <a:tabLst>
                <a:tab pos="168275" algn="l"/>
              </a:tabLst>
            </a:pPr>
            <a:r>
              <a:rPr sz="110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When </a:t>
            </a:r>
            <a:r>
              <a:rPr sz="1100" spc="-10" dirty="0">
                <a:latin typeface="Open Sans" panose="020B0606030504020204" pitchFamily="34" charset="0"/>
                <a:ea typeface="Open Sans" panose="020B0606030504020204" pitchFamily="34" charset="0"/>
                <a:cs typeface="Open Sans" panose="020B0606030504020204" pitchFamily="34" charset="0"/>
              </a:rPr>
              <a:t>we </a:t>
            </a:r>
            <a:r>
              <a:rPr sz="1100" spc="-5" dirty="0">
                <a:latin typeface="Open Sans" panose="020B0606030504020204" pitchFamily="34" charset="0"/>
                <a:ea typeface="Open Sans" panose="020B0606030504020204" pitchFamily="34" charset="0"/>
                <a:cs typeface="Open Sans" panose="020B0606030504020204" pitchFamily="34" charset="0"/>
              </a:rPr>
              <a:t>create a </a:t>
            </a:r>
            <a:r>
              <a:rPr sz="110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group,</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spc="-10" dirty="0">
                <a:latin typeface="Open Sans" panose="020B0606030504020204" pitchFamily="34" charset="0"/>
                <a:ea typeface="Open Sans" panose="020B0606030504020204" pitchFamily="34" charset="0"/>
                <a:cs typeface="Open Sans" panose="020B0606030504020204" pitchFamily="34" charset="0"/>
              </a:rPr>
              <a:t>we</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can </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mention</a:t>
            </a:r>
            <a:r>
              <a:rPr sz="1100" spc="-5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4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following </a:t>
            </a:r>
            <a:r>
              <a:rPr sz="1100" spc="-32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attributes: </a:t>
            </a:r>
            <a:r>
              <a:rPr sz="1100" dirty="0">
                <a:latin typeface="Open Sans" panose="020B0606030504020204" pitchFamily="34" charset="0"/>
                <a:ea typeface="Open Sans" panose="020B0606030504020204" pitchFamily="34" charset="0"/>
                <a:cs typeface="Open Sans" panose="020B0606030504020204" pitchFamily="34" charset="0"/>
              </a:rPr>
              <a:t>The </a:t>
            </a:r>
            <a:r>
              <a:rPr sz="1100" spc="-5" dirty="0">
                <a:latin typeface="Open Sans" panose="020B0606030504020204" pitchFamily="34" charset="0"/>
                <a:ea typeface="Open Sans" panose="020B0606030504020204" pitchFamily="34" charset="0"/>
                <a:cs typeface="Open Sans" panose="020B0606030504020204" pitchFamily="34" charset="0"/>
              </a:rPr>
              <a:t>max, </a:t>
            </a:r>
            <a:r>
              <a:rPr sz="1100" dirty="0">
                <a:latin typeface="Open Sans" panose="020B0606030504020204" pitchFamily="34" charset="0"/>
                <a:ea typeface="Open Sans" panose="020B0606030504020204" pitchFamily="34" charset="0"/>
                <a:cs typeface="Open Sans" panose="020B0606030504020204" pitchFamily="34" charset="0"/>
              </a:rPr>
              <a:t> min, </a:t>
            </a:r>
            <a:r>
              <a:rPr sz="1100" spc="-5" dirty="0">
                <a:latin typeface="Open Sans" panose="020B0606030504020204" pitchFamily="34" charset="0"/>
                <a:ea typeface="Open Sans" panose="020B0606030504020204" pitchFamily="34" charset="0"/>
                <a:cs typeface="Open Sans" panose="020B0606030504020204" pitchFamily="34" charset="0"/>
              </a:rPr>
              <a:t>and desired </a:t>
            </a:r>
            <a:r>
              <a:rPr sz="1100" dirty="0">
                <a:latin typeface="Open Sans" panose="020B0606030504020204" pitchFamily="34" charset="0"/>
                <a:ea typeface="Open Sans" panose="020B0606030504020204" pitchFamily="34" charset="0"/>
                <a:cs typeface="Open Sans" panose="020B0606030504020204" pitchFamily="34" charset="0"/>
              </a:rPr>
              <a:t> number</a:t>
            </a:r>
            <a:r>
              <a:rPr sz="1100" spc="-4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of</a:t>
            </a:r>
            <a:r>
              <a:rPr sz="1100" spc="-2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instances</a:t>
            </a:r>
            <a:endParaRPr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object 6"/>
          <p:cNvSpPr/>
          <p:nvPr/>
        </p:nvSpPr>
        <p:spPr>
          <a:xfrm>
            <a:off x="1002791" y="1118616"/>
            <a:ext cx="254635" cy="253365"/>
          </a:xfrm>
          <a:custGeom>
            <a:avLst/>
            <a:gdLst/>
            <a:ahLst/>
            <a:cxnLst/>
            <a:rect l="l" t="t" r="r" b="b"/>
            <a:pathLst>
              <a:path w="254634" h="253365">
                <a:moveTo>
                  <a:pt x="254508" y="0"/>
                </a:moveTo>
                <a:lnTo>
                  <a:pt x="0" y="0"/>
                </a:lnTo>
                <a:lnTo>
                  <a:pt x="0" y="252984"/>
                </a:lnTo>
                <a:lnTo>
                  <a:pt x="254508" y="252984"/>
                </a:lnTo>
                <a:lnTo>
                  <a:pt x="254508" y="0"/>
                </a:lnTo>
                <a:close/>
              </a:path>
            </a:pathLst>
          </a:custGeom>
          <a:solidFill>
            <a:srgbClr val="C5C1CA"/>
          </a:solidFill>
        </p:spPr>
        <p:txBody>
          <a:bodyPr wrap="square" lIns="0" tIns="0" rIns="0" bIns="0" rtlCol="0"/>
          <a:lstStyle/>
          <a:p>
            <a:endParaRPr/>
          </a:p>
        </p:txBody>
      </p:sp>
      <p:sp>
        <p:nvSpPr>
          <p:cNvPr id="7" name="object 7"/>
          <p:cNvSpPr txBox="1"/>
          <p:nvPr/>
        </p:nvSpPr>
        <p:spPr>
          <a:xfrm>
            <a:off x="3540378" y="3866794"/>
            <a:ext cx="2250822" cy="536685"/>
          </a:xfrm>
          <a:prstGeom prst="rect">
            <a:avLst/>
          </a:prstGeom>
        </p:spPr>
        <p:txBody>
          <a:bodyPr vert="horz" wrap="square" lIns="0" tIns="13335" rIns="0" bIns="0" rtlCol="0">
            <a:spAutoFit/>
          </a:bodyPr>
          <a:lstStyle/>
          <a:p>
            <a:pPr marL="12700">
              <a:lnSpc>
                <a:spcPct val="100000"/>
              </a:lnSpc>
              <a:spcBef>
                <a:spcPts val="105"/>
              </a:spcBef>
            </a:pPr>
            <a:r>
              <a:rPr sz="1700" spc="-10" dirty="0">
                <a:latin typeface="Open Sans" panose="020B0606030504020204" pitchFamily="34" charset="0"/>
                <a:ea typeface="Open Sans" panose="020B0606030504020204" pitchFamily="34" charset="0"/>
                <a:cs typeface="Open Sans" panose="020B0606030504020204" pitchFamily="34" charset="0"/>
              </a:rPr>
              <a:t>Configuration</a:t>
            </a:r>
            <a:r>
              <a:rPr sz="1700" spc="-35" dirty="0">
                <a:latin typeface="Open Sans" panose="020B0606030504020204" pitchFamily="34" charset="0"/>
                <a:ea typeface="Open Sans" panose="020B0606030504020204" pitchFamily="34" charset="0"/>
                <a:cs typeface="Open Sans" panose="020B0606030504020204" pitchFamily="34" charset="0"/>
              </a:rPr>
              <a:t> </a:t>
            </a:r>
            <a:r>
              <a:rPr sz="1700" spc="-25" dirty="0">
                <a:latin typeface="Open Sans" panose="020B0606030504020204" pitchFamily="34" charset="0"/>
                <a:ea typeface="Open Sans" panose="020B0606030504020204" pitchFamily="34" charset="0"/>
                <a:cs typeface="Open Sans" panose="020B0606030504020204" pitchFamily="34" charset="0"/>
              </a:rPr>
              <a:t>Templates</a:t>
            </a:r>
            <a:endParaRPr sz="17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object 8"/>
          <p:cNvSpPr/>
          <p:nvPr/>
        </p:nvSpPr>
        <p:spPr>
          <a:xfrm>
            <a:off x="3774947" y="1446275"/>
            <a:ext cx="1777364" cy="2283460"/>
          </a:xfrm>
          <a:custGeom>
            <a:avLst/>
            <a:gdLst/>
            <a:ahLst/>
            <a:cxnLst/>
            <a:rect l="l" t="t" r="r" b="b"/>
            <a:pathLst>
              <a:path w="1777364" h="2283460">
                <a:moveTo>
                  <a:pt x="1776983" y="0"/>
                </a:moveTo>
                <a:lnTo>
                  <a:pt x="0" y="0"/>
                </a:lnTo>
                <a:lnTo>
                  <a:pt x="0" y="2282952"/>
                </a:lnTo>
                <a:lnTo>
                  <a:pt x="1776983" y="2282952"/>
                </a:lnTo>
                <a:lnTo>
                  <a:pt x="1776983" y="0"/>
                </a:lnTo>
                <a:close/>
              </a:path>
            </a:pathLst>
          </a:custGeom>
          <a:solidFill>
            <a:schemeClr val="bg1"/>
          </a:solidFill>
          <a:ln>
            <a:solidFill>
              <a:schemeClr val="tx1"/>
            </a:solidFill>
          </a:ln>
        </p:spPr>
        <p:txBody>
          <a:bodyPr wrap="square" lIns="0" tIns="0" rIns="0" bIns="0" rtlCol="0"/>
          <a:lstStyle/>
          <a:p>
            <a:endParaRPr dirty="0"/>
          </a:p>
        </p:txBody>
      </p:sp>
      <p:sp>
        <p:nvSpPr>
          <p:cNvPr id="9" name="object 9"/>
          <p:cNvSpPr txBox="1"/>
          <p:nvPr/>
        </p:nvSpPr>
        <p:spPr>
          <a:xfrm>
            <a:off x="3847591" y="1720722"/>
            <a:ext cx="1693068" cy="1026435"/>
          </a:xfrm>
          <a:prstGeom prst="rect">
            <a:avLst/>
          </a:prstGeom>
        </p:spPr>
        <p:txBody>
          <a:bodyPr vert="horz" wrap="square" lIns="0" tIns="37465" rIns="0" bIns="0" rtlCol="0">
            <a:spAutoFit/>
          </a:bodyPr>
          <a:lstStyle/>
          <a:p>
            <a:pPr marL="127000" marR="5080" indent="-114300">
              <a:lnSpc>
                <a:spcPct val="150000"/>
              </a:lnSpc>
              <a:spcBef>
                <a:spcPts val="295"/>
              </a:spcBef>
              <a:buClr>
                <a:srgbClr val="FFFFFF"/>
              </a:buClr>
              <a:buFont typeface="Arial MT"/>
              <a:buChar char="•"/>
              <a:tabLst>
                <a:tab pos="167005" algn="l"/>
              </a:tabLst>
            </a:pPr>
            <a:r>
              <a:rPr sz="1100" dirty="0">
                <a:latin typeface="Open Sans" panose="020B0606030504020204" pitchFamily="34" charset="0"/>
                <a:ea typeface="Open Sans" panose="020B0606030504020204" pitchFamily="34" charset="0"/>
                <a:cs typeface="Open Sans" panose="020B0606030504020204" pitchFamily="34" charset="0"/>
              </a:rPr>
              <a:t>	These </a:t>
            </a:r>
            <a:r>
              <a:rPr sz="1100" spc="-5" dirty="0">
                <a:latin typeface="Open Sans" panose="020B0606030504020204" pitchFamily="34" charset="0"/>
                <a:ea typeface="Open Sans" panose="020B0606030504020204" pitchFamily="34" charset="0"/>
                <a:cs typeface="Open Sans" panose="020B0606030504020204" pitchFamily="34" charset="0"/>
              </a:rPr>
              <a:t>are used as </a:t>
            </a:r>
            <a:r>
              <a:rPr sz="110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configuration </a:t>
            </a:r>
            <a:r>
              <a:rPr sz="1100" dirty="0">
                <a:latin typeface="Open Sans" panose="020B0606030504020204" pitchFamily="34" charset="0"/>
                <a:ea typeface="Open Sans" panose="020B0606030504020204" pitchFamily="34" charset="0"/>
                <a:cs typeface="Open Sans" panose="020B0606030504020204" pitchFamily="34" charset="0"/>
              </a:rPr>
              <a:t> templates</a:t>
            </a:r>
            <a:r>
              <a:rPr sz="1100" spc="-5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for</a:t>
            </a:r>
            <a:r>
              <a:rPr sz="1100" spc="-3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3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EC2 </a:t>
            </a:r>
            <a:r>
              <a:rPr sz="1100" spc="-3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Instances</a:t>
            </a:r>
          </a:p>
        </p:txBody>
      </p:sp>
      <p:sp>
        <p:nvSpPr>
          <p:cNvPr id="10" name="object 10"/>
          <p:cNvSpPr txBox="1"/>
          <p:nvPr/>
        </p:nvSpPr>
        <p:spPr>
          <a:xfrm>
            <a:off x="3792347" y="2790182"/>
            <a:ext cx="1633767" cy="772519"/>
          </a:xfrm>
          <a:prstGeom prst="rect">
            <a:avLst/>
          </a:prstGeom>
        </p:spPr>
        <p:txBody>
          <a:bodyPr vert="horz" wrap="square" lIns="0" tIns="37465" rIns="0" bIns="0" rtlCol="0">
            <a:spAutoFit/>
          </a:bodyPr>
          <a:lstStyle/>
          <a:p>
            <a:pPr marL="127000" marR="5080" indent="-114300">
              <a:lnSpc>
                <a:spcPct val="150000"/>
              </a:lnSpc>
              <a:spcBef>
                <a:spcPts val="295"/>
              </a:spcBef>
              <a:buClr>
                <a:srgbClr val="FFFFFF"/>
              </a:buClr>
              <a:buFont typeface="Arial MT"/>
              <a:buChar char="•"/>
              <a:tabLst>
                <a:tab pos="170180" algn="l"/>
              </a:tabLst>
            </a:pPr>
            <a:r>
              <a:rPr sz="110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Launch </a:t>
            </a:r>
            <a:r>
              <a:rPr sz="1100" dirty="0">
                <a:latin typeface="Open Sans" panose="020B0606030504020204" pitchFamily="34" charset="0"/>
                <a:ea typeface="Open Sans" panose="020B0606030504020204" pitchFamily="34" charset="0"/>
                <a:cs typeface="Open Sans" panose="020B0606030504020204" pitchFamily="34" charset="0"/>
              </a:rPr>
              <a:t>template </a:t>
            </a:r>
            <a:r>
              <a:rPr sz="1100" spc="-5" dirty="0">
                <a:latin typeface="Open Sans" panose="020B0606030504020204" pitchFamily="34" charset="0"/>
                <a:ea typeface="Open Sans" panose="020B0606030504020204" pitchFamily="34" charset="0"/>
                <a:cs typeface="Open Sans" panose="020B0606030504020204" pitchFamily="34" charset="0"/>
              </a:rPr>
              <a:t>or </a:t>
            </a:r>
            <a:r>
              <a:rPr sz="110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Launch configuration </a:t>
            </a:r>
            <a:r>
              <a:rPr sz="1100" spc="-3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is</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also</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used</a:t>
            </a:r>
          </a:p>
        </p:txBody>
      </p:sp>
      <p:sp>
        <p:nvSpPr>
          <p:cNvPr id="11" name="object 11"/>
          <p:cNvSpPr/>
          <p:nvPr/>
        </p:nvSpPr>
        <p:spPr>
          <a:xfrm>
            <a:off x="3599688" y="1118616"/>
            <a:ext cx="254635" cy="253365"/>
          </a:xfrm>
          <a:custGeom>
            <a:avLst/>
            <a:gdLst/>
            <a:ahLst/>
            <a:cxnLst/>
            <a:rect l="l" t="t" r="r" b="b"/>
            <a:pathLst>
              <a:path w="254635" h="253365">
                <a:moveTo>
                  <a:pt x="254508" y="0"/>
                </a:moveTo>
                <a:lnTo>
                  <a:pt x="0" y="0"/>
                </a:lnTo>
                <a:lnTo>
                  <a:pt x="0" y="252984"/>
                </a:lnTo>
                <a:lnTo>
                  <a:pt x="254508" y="252984"/>
                </a:lnTo>
                <a:lnTo>
                  <a:pt x="254508" y="0"/>
                </a:lnTo>
                <a:close/>
              </a:path>
            </a:pathLst>
          </a:custGeom>
          <a:solidFill>
            <a:srgbClr val="BED0D0"/>
          </a:solidFill>
        </p:spPr>
        <p:txBody>
          <a:bodyPr wrap="square" lIns="0" tIns="0" rIns="0" bIns="0" rtlCol="0"/>
          <a:lstStyle/>
          <a:p>
            <a:endParaRPr/>
          </a:p>
        </p:txBody>
      </p:sp>
      <p:sp>
        <p:nvSpPr>
          <p:cNvPr id="12" name="object 12"/>
          <p:cNvSpPr txBox="1"/>
          <p:nvPr/>
        </p:nvSpPr>
        <p:spPr>
          <a:xfrm>
            <a:off x="6020053" y="1720722"/>
            <a:ext cx="219804" cy="1727866"/>
          </a:xfrm>
          <a:prstGeom prst="rect">
            <a:avLst/>
          </a:prstGeom>
        </p:spPr>
        <p:txBody>
          <a:bodyPr vert="vert270" wrap="square" lIns="0" tIns="0" rIns="0" bIns="0" rtlCol="0">
            <a:spAutoFit/>
          </a:bodyPr>
          <a:lstStyle/>
          <a:p>
            <a:pPr marL="12700">
              <a:lnSpc>
                <a:spcPts val="1720"/>
              </a:lnSpc>
            </a:pPr>
            <a:r>
              <a:rPr sz="1700" spc="-5" dirty="0">
                <a:latin typeface="Open Sans" panose="020B0606030504020204" pitchFamily="34" charset="0"/>
                <a:ea typeface="Open Sans" panose="020B0606030504020204" pitchFamily="34" charset="0"/>
                <a:cs typeface="Open Sans" panose="020B0606030504020204" pitchFamily="34" charset="0"/>
              </a:rPr>
              <a:t>Scaling</a:t>
            </a:r>
            <a:r>
              <a:rPr sz="1700" spc="-60" dirty="0">
                <a:latin typeface="Open Sans" panose="020B0606030504020204" pitchFamily="34" charset="0"/>
                <a:ea typeface="Open Sans" panose="020B0606030504020204" pitchFamily="34" charset="0"/>
                <a:cs typeface="Open Sans" panose="020B0606030504020204" pitchFamily="34" charset="0"/>
              </a:rPr>
              <a:t> </a:t>
            </a:r>
            <a:r>
              <a:rPr sz="1700" spc="-5" dirty="0">
                <a:latin typeface="Open Sans" panose="020B0606030504020204" pitchFamily="34" charset="0"/>
                <a:ea typeface="Open Sans" panose="020B0606030504020204" pitchFamily="34" charset="0"/>
                <a:cs typeface="Open Sans" panose="020B0606030504020204" pitchFamily="34" charset="0"/>
              </a:rPr>
              <a:t>Options</a:t>
            </a:r>
            <a:endParaRPr sz="1700">
              <a:latin typeface="Open Sans" panose="020B0606030504020204" pitchFamily="34" charset="0"/>
              <a:ea typeface="Open Sans" panose="020B0606030504020204" pitchFamily="34" charset="0"/>
              <a:cs typeface="Open Sans" panose="020B0606030504020204" pitchFamily="34" charset="0"/>
            </a:endParaRPr>
          </a:p>
        </p:txBody>
      </p:sp>
      <p:sp>
        <p:nvSpPr>
          <p:cNvPr id="13" name="object 13"/>
          <p:cNvSpPr/>
          <p:nvPr/>
        </p:nvSpPr>
        <p:spPr>
          <a:xfrm>
            <a:off x="6427851" y="1403639"/>
            <a:ext cx="1777364" cy="3386454"/>
          </a:xfrm>
          <a:custGeom>
            <a:avLst/>
            <a:gdLst/>
            <a:ahLst/>
            <a:cxnLst/>
            <a:rect l="l" t="t" r="r" b="b"/>
            <a:pathLst>
              <a:path w="1777365" h="3386454">
                <a:moveTo>
                  <a:pt x="1776983" y="0"/>
                </a:moveTo>
                <a:lnTo>
                  <a:pt x="0" y="0"/>
                </a:lnTo>
                <a:lnTo>
                  <a:pt x="0" y="3386328"/>
                </a:lnTo>
                <a:lnTo>
                  <a:pt x="1776983" y="3386328"/>
                </a:lnTo>
                <a:lnTo>
                  <a:pt x="1776983" y="0"/>
                </a:lnTo>
                <a:close/>
              </a:path>
            </a:pathLst>
          </a:custGeom>
          <a:solidFill>
            <a:schemeClr val="bg1"/>
          </a:solidFill>
          <a:ln>
            <a:solidFill>
              <a:schemeClr val="tx1"/>
            </a:solidFill>
          </a:ln>
        </p:spPr>
        <p:txBody>
          <a:bodyPr wrap="square" lIns="0" tIns="0" rIns="0" bIns="0" rtlCol="0"/>
          <a:lstStyle/>
          <a:p>
            <a:endParaRPr/>
          </a:p>
        </p:txBody>
      </p:sp>
      <p:sp>
        <p:nvSpPr>
          <p:cNvPr id="14" name="object 14"/>
          <p:cNvSpPr txBox="1"/>
          <p:nvPr/>
        </p:nvSpPr>
        <p:spPr>
          <a:xfrm>
            <a:off x="6445122" y="1653032"/>
            <a:ext cx="1666416" cy="2549929"/>
          </a:xfrm>
          <a:prstGeom prst="rect">
            <a:avLst/>
          </a:prstGeom>
        </p:spPr>
        <p:txBody>
          <a:bodyPr vert="horz" wrap="square" lIns="0" tIns="37465" rIns="0" bIns="0" rtlCol="0">
            <a:spAutoFit/>
          </a:bodyPr>
          <a:lstStyle/>
          <a:p>
            <a:pPr marL="127000" marR="5080" indent="-114300" algn="just">
              <a:lnSpc>
                <a:spcPct val="150000"/>
              </a:lnSpc>
              <a:spcBef>
                <a:spcPts val="295"/>
              </a:spcBef>
              <a:buClr>
                <a:srgbClr val="FFFFFF"/>
              </a:buClr>
              <a:buFont typeface="Arial MT"/>
              <a:buChar char="•"/>
              <a:tabLst>
                <a:tab pos="160655" algn="l"/>
              </a:tabLst>
            </a:pPr>
            <a:r>
              <a:rPr sz="110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Autoscaling provides </a:t>
            </a:r>
            <a:r>
              <a:rPr sz="1100" spc="-32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several </a:t>
            </a:r>
            <a:r>
              <a:rPr sz="1100" spc="-10" dirty="0">
                <a:latin typeface="Open Sans" panose="020B0606030504020204" pitchFamily="34" charset="0"/>
                <a:ea typeface="Open Sans" panose="020B0606030504020204" pitchFamily="34" charset="0"/>
                <a:cs typeface="Open Sans" panose="020B0606030504020204" pitchFamily="34" charset="0"/>
              </a:rPr>
              <a:t>ways </a:t>
            </a:r>
            <a:r>
              <a:rPr sz="1100" dirty="0">
                <a:latin typeface="Open Sans" panose="020B0606030504020204" pitchFamily="34" charset="0"/>
                <a:ea typeface="Open Sans" panose="020B0606030504020204" pitchFamily="34" charset="0"/>
                <a:cs typeface="Open Sans" panose="020B0606030504020204" pitchFamily="34" charset="0"/>
              </a:rPr>
              <a:t>to </a:t>
            </a:r>
            <a:r>
              <a:rPr sz="1100" spc="-5" dirty="0">
                <a:latin typeface="Open Sans" panose="020B0606030504020204" pitchFamily="34" charset="0"/>
                <a:ea typeface="Open Sans" panose="020B0606030504020204" pitchFamily="34" charset="0"/>
                <a:cs typeface="Open Sans" panose="020B0606030504020204" pitchFamily="34" charset="0"/>
              </a:rPr>
              <a:t>scale </a:t>
            </a:r>
            <a:r>
              <a:rPr sz="1100" spc="-3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group</a:t>
            </a:r>
            <a:endParaRPr sz="11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spcBef>
                <a:spcPts val="30"/>
              </a:spcBef>
              <a:buClr>
                <a:srgbClr val="FFFFFF"/>
              </a:buClr>
              <a:buFont typeface="Arial MT"/>
              <a:buChar char="•"/>
            </a:pPr>
            <a:endParaRPr sz="1100" dirty="0">
              <a:latin typeface="Open Sans" panose="020B0606030504020204" pitchFamily="34" charset="0"/>
              <a:ea typeface="Open Sans" panose="020B0606030504020204" pitchFamily="34" charset="0"/>
              <a:cs typeface="Open Sans" panose="020B0606030504020204" pitchFamily="34" charset="0"/>
            </a:endParaRPr>
          </a:p>
          <a:p>
            <a:pPr marL="169545" indent="-157480">
              <a:lnSpc>
                <a:spcPct val="150000"/>
              </a:lnSpc>
              <a:buChar char="•"/>
              <a:tabLst>
                <a:tab pos="170180" algn="l"/>
              </a:tabLst>
            </a:pPr>
            <a:r>
              <a:rPr sz="1100" spc="-5" dirty="0">
                <a:latin typeface="Open Sans" panose="020B0606030504020204" pitchFamily="34" charset="0"/>
                <a:ea typeface="Open Sans" panose="020B0606030504020204" pitchFamily="34" charset="0"/>
                <a:cs typeface="Open Sans" panose="020B0606030504020204" pitchFamily="34" charset="0"/>
              </a:rPr>
              <a:t>Manual</a:t>
            </a:r>
            <a:r>
              <a:rPr sz="1100" spc="-4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scaling</a:t>
            </a:r>
            <a:endParaRPr sz="11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spcBef>
                <a:spcPts val="25"/>
              </a:spcBef>
              <a:buClr>
                <a:srgbClr val="FFFFFF"/>
              </a:buClr>
              <a:buFont typeface="Arial MT"/>
              <a:buChar char="•"/>
            </a:pPr>
            <a:endParaRPr sz="1100" dirty="0">
              <a:latin typeface="Open Sans" panose="020B0606030504020204" pitchFamily="34" charset="0"/>
              <a:ea typeface="Open Sans" panose="020B0606030504020204" pitchFamily="34" charset="0"/>
              <a:cs typeface="Open Sans" panose="020B0606030504020204" pitchFamily="34" charset="0"/>
            </a:endParaRPr>
          </a:p>
          <a:p>
            <a:pPr marL="169545" indent="-157480">
              <a:lnSpc>
                <a:spcPct val="150000"/>
              </a:lnSpc>
              <a:buChar char="•"/>
              <a:tabLst>
                <a:tab pos="170180" algn="l"/>
              </a:tabLst>
            </a:pPr>
            <a:r>
              <a:rPr sz="1100" spc="-5" dirty="0">
                <a:latin typeface="Open Sans" panose="020B0606030504020204" pitchFamily="34" charset="0"/>
                <a:ea typeface="Open Sans" panose="020B0606030504020204" pitchFamily="34" charset="0"/>
                <a:cs typeface="Open Sans" panose="020B0606030504020204" pitchFamily="34" charset="0"/>
              </a:rPr>
              <a:t>Dynamic</a:t>
            </a:r>
            <a:r>
              <a:rPr sz="1100" spc="-2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scaling</a:t>
            </a:r>
            <a:endParaRPr sz="11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spcBef>
                <a:spcPts val="15"/>
              </a:spcBef>
              <a:buClr>
                <a:srgbClr val="FFFFFF"/>
              </a:buClr>
              <a:buFont typeface="Arial MT"/>
              <a:buChar char="•"/>
            </a:pPr>
            <a:endParaRPr sz="1100" dirty="0">
              <a:latin typeface="Open Sans" panose="020B0606030504020204" pitchFamily="34" charset="0"/>
              <a:ea typeface="Open Sans" panose="020B0606030504020204" pitchFamily="34" charset="0"/>
              <a:cs typeface="Open Sans" panose="020B0606030504020204" pitchFamily="34" charset="0"/>
            </a:endParaRPr>
          </a:p>
          <a:p>
            <a:pPr marL="169545" indent="-157480">
              <a:lnSpc>
                <a:spcPct val="150000"/>
              </a:lnSpc>
              <a:buChar char="•"/>
              <a:tabLst>
                <a:tab pos="170180" algn="l"/>
              </a:tabLst>
            </a:pPr>
            <a:r>
              <a:rPr sz="1100" spc="-5" dirty="0">
                <a:latin typeface="Open Sans" panose="020B0606030504020204" pitchFamily="34" charset="0"/>
                <a:ea typeface="Open Sans" panose="020B0606030504020204" pitchFamily="34" charset="0"/>
                <a:cs typeface="Open Sans" panose="020B0606030504020204" pitchFamily="34" charset="0"/>
              </a:rPr>
              <a:t>Scaling</a:t>
            </a:r>
            <a:r>
              <a:rPr sz="1100" spc="-2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based</a:t>
            </a:r>
            <a:r>
              <a:rPr sz="1100" spc="-4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on</a:t>
            </a:r>
          </a:p>
          <a:p>
            <a:pPr marL="127000">
              <a:lnSpc>
                <a:spcPct val="150000"/>
              </a:lnSpc>
            </a:pPr>
            <a:r>
              <a:rPr sz="1100" dirty="0">
                <a:latin typeface="Open Sans" panose="020B0606030504020204" pitchFamily="34" charset="0"/>
                <a:ea typeface="Open Sans" panose="020B0606030504020204" pitchFamily="34" charset="0"/>
                <a:cs typeface="Open Sans" panose="020B0606030504020204" pitchFamily="34" charset="0"/>
              </a:rPr>
              <a:t>demand</a:t>
            </a:r>
            <a:r>
              <a:rPr sz="1100" spc="-4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or</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schedule</a:t>
            </a:r>
            <a:endParaRPr sz="11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5" name="object 15"/>
          <p:cNvGrpSpPr/>
          <p:nvPr/>
        </p:nvGrpSpPr>
        <p:grpSpPr>
          <a:xfrm>
            <a:off x="886967" y="882396"/>
            <a:ext cx="5974080" cy="897636"/>
            <a:chOff x="886967" y="882396"/>
            <a:chExt cx="5974080" cy="897636"/>
          </a:xfrm>
        </p:grpSpPr>
        <p:sp>
          <p:nvSpPr>
            <p:cNvPr id="16" name="object 16"/>
            <p:cNvSpPr/>
            <p:nvPr/>
          </p:nvSpPr>
          <p:spPr>
            <a:xfrm>
              <a:off x="6198108" y="1118616"/>
              <a:ext cx="253365" cy="253365"/>
            </a:xfrm>
            <a:custGeom>
              <a:avLst/>
              <a:gdLst/>
              <a:ahLst/>
              <a:cxnLst/>
              <a:rect l="l" t="t" r="r" b="b"/>
              <a:pathLst>
                <a:path w="253364" h="253365">
                  <a:moveTo>
                    <a:pt x="252984" y="0"/>
                  </a:moveTo>
                  <a:lnTo>
                    <a:pt x="0" y="0"/>
                  </a:lnTo>
                  <a:lnTo>
                    <a:pt x="0" y="252984"/>
                  </a:lnTo>
                  <a:lnTo>
                    <a:pt x="252984" y="252984"/>
                  </a:lnTo>
                  <a:lnTo>
                    <a:pt x="252984" y="0"/>
                  </a:lnTo>
                  <a:close/>
                </a:path>
              </a:pathLst>
            </a:custGeom>
            <a:solidFill>
              <a:srgbClr val="C6D5BC"/>
            </a:solidFill>
          </p:spPr>
          <p:txBody>
            <a:bodyPr wrap="square" lIns="0" tIns="0" rIns="0" bIns="0" rtlCol="0"/>
            <a:lstStyle/>
            <a:p>
              <a:endParaRPr/>
            </a:p>
          </p:txBody>
        </p:sp>
        <p:pic>
          <p:nvPicPr>
            <p:cNvPr id="17" name="object 17"/>
            <p:cNvPicPr/>
            <p:nvPr/>
          </p:nvPicPr>
          <p:blipFill>
            <a:blip r:embed="rId2" cstate="print"/>
            <a:stretch>
              <a:fillRect/>
            </a:stretch>
          </p:blipFill>
          <p:spPr>
            <a:xfrm>
              <a:off x="5963411" y="882396"/>
              <a:ext cx="897636" cy="897636"/>
            </a:xfrm>
            <a:prstGeom prst="rect">
              <a:avLst/>
            </a:prstGeom>
          </p:spPr>
        </p:pic>
        <p:pic>
          <p:nvPicPr>
            <p:cNvPr id="18" name="object 18"/>
            <p:cNvPicPr/>
            <p:nvPr/>
          </p:nvPicPr>
          <p:blipFill>
            <a:blip r:embed="rId3" cstate="print"/>
            <a:stretch>
              <a:fillRect/>
            </a:stretch>
          </p:blipFill>
          <p:spPr>
            <a:xfrm>
              <a:off x="1325880" y="989063"/>
              <a:ext cx="444258" cy="457974"/>
            </a:xfrm>
            <a:prstGeom prst="rect">
              <a:avLst/>
            </a:prstGeom>
          </p:spPr>
        </p:pic>
        <p:pic>
          <p:nvPicPr>
            <p:cNvPr id="19" name="object 19"/>
            <p:cNvPicPr/>
            <p:nvPr/>
          </p:nvPicPr>
          <p:blipFill>
            <a:blip r:embed="rId3" cstate="print"/>
            <a:stretch>
              <a:fillRect/>
            </a:stretch>
          </p:blipFill>
          <p:spPr>
            <a:xfrm>
              <a:off x="886967" y="1001255"/>
              <a:ext cx="444258" cy="457974"/>
            </a:xfrm>
            <a:prstGeom prst="rect">
              <a:avLst/>
            </a:prstGeom>
          </p:spPr>
        </p:pic>
        <p:pic>
          <p:nvPicPr>
            <p:cNvPr id="20" name="object 20"/>
            <p:cNvPicPr/>
            <p:nvPr/>
          </p:nvPicPr>
          <p:blipFill>
            <a:blip r:embed="rId3" cstate="print"/>
            <a:stretch>
              <a:fillRect/>
            </a:stretch>
          </p:blipFill>
          <p:spPr>
            <a:xfrm>
              <a:off x="1135380" y="1216139"/>
              <a:ext cx="444258" cy="457974"/>
            </a:xfrm>
            <a:prstGeom prst="rect">
              <a:avLst/>
            </a:prstGeom>
          </p:spPr>
        </p:pic>
        <p:pic>
          <p:nvPicPr>
            <p:cNvPr id="21" name="object 21"/>
            <p:cNvPicPr/>
            <p:nvPr/>
          </p:nvPicPr>
          <p:blipFill>
            <a:blip r:embed="rId4" cstate="print"/>
            <a:stretch>
              <a:fillRect/>
            </a:stretch>
          </p:blipFill>
          <p:spPr>
            <a:xfrm>
              <a:off x="3592067" y="1011936"/>
              <a:ext cx="662939" cy="662939"/>
            </a:xfrm>
            <a:prstGeom prst="rect">
              <a:avLst/>
            </a:prstGeom>
          </p:spPr>
        </p:pic>
        <p:pic>
          <p:nvPicPr>
            <p:cNvPr id="22" name="object 22"/>
            <p:cNvPicPr/>
            <p:nvPr/>
          </p:nvPicPr>
          <p:blipFill>
            <a:blip r:embed="rId5" cstate="print"/>
            <a:stretch>
              <a:fillRect/>
            </a:stretch>
          </p:blipFill>
          <p:spPr>
            <a:xfrm>
              <a:off x="3256788" y="882396"/>
              <a:ext cx="685800" cy="685800"/>
            </a:xfrm>
            <a:prstGeom prst="rect">
              <a:avLst/>
            </a:prstGeom>
          </p:spPr>
        </p:pic>
      </p:grpSp>
      <p:sp>
        <p:nvSpPr>
          <p:cNvPr id="24" name="object 2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5" name="Group 24">
            <a:extLst>
              <a:ext uri="{FF2B5EF4-FFF2-40B4-BE49-F238E27FC236}">
                <a16:creationId xmlns:a16="http://schemas.microsoft.com/office/drawing/2014/main" id="{A1B2C509-2BEA-E0CE-34BE-1607D446BEF1}"/>
              </a:ext>
            </a:extLst>
          </p:cNvPr>
          <p:cNvGrpSpPr/>
          <p:nvPr/>
        </p:nvGrpSpPr>
        <p:grpSpPr>
          <a:xfrm>
            <a:off x="24493" y="21490"/>
            <a:ext cx="9119507" cy="885825"/>
            <a:chOff x="24493" y="21490"/>
            <a:chExt cx="8960905" cy="885825"/>
          </a:xfrm>
        </p:grpSpPr>
        <p:pic>
          <p:nvPicPr>
            <p:cNvPr id="26" name="Picture 25">
              <a:extLst>
                <a:ext uri="{FF2B5EF4-FFF2-40B4-BE49-F238E27FC236}">
                  <a16:creationId xmlns:a16="http://schemas.microsoft.com/office/drawing/2014/main" id="{5013332F-42AB-4AA0-24FC-C22C70CF94CD}"/>
                </a:ext>
              </a:extLst>
            </p:cNvPr>
            <p:cNvPicPr>
              <a:picLocks noChangeAspect="1"/>
            </p:cNvPicPr>
            <p:nvPr/>
          </p:nvPicPr>
          <p:blipFill>
            <a:blip r:embed="rId6"/>
            <a:stretch>
              <a:fillRect/>
            </a:stretch>
          </p:blipFill>
          <p:spPr>
            <a:xfrm>
              <a:off x="1631837" y="21490"/>
              <a:ext cx="7353561" cy="885825"/>
            </a:xfrm>
            <a:prstGeom prst="rect">
              <a:avLst/>
            </a:prstGeom>
          </p:spPr>
        </p:pic>
        <p:pic>
          <p:nvPicPr>
            <p:cNvPr id="27" name="Picture 26">
              <a:extLst>
                <a:ext uri="{FF2B5EF4-FFF2-40B4-BE49-F238E27FC236}">
                  <a16:creationId xmlns:a16="http://schemas.microsoft.com/office/drawing/2014/main" id="{3DBC8081-1C5D-BF22-4CB6-F44E0AD7154F}"/>
                </a:ext>
              </a:extLst>
            </p:cNvPr>
            <p:cNvPicPr>
              <a:picLocks noChangeAspect="1"/>
            </p:cNvPicPr>
            <p:nvPr/>
          </p:nvPicPr>
          <p:blipFill>
            <a:blip r:embed="rId7"/>
            <a:stretch>
              <a:fillRect/>
            </a:stretch>
          </p:blipFill>
          <p:spPr>
            <a:xfrm>
              <a:off x="24493" y="79088"/>
              <a:ext cx="1607344" cy="657225"/>
            </a:xfrm>
            <a:prstGeom prst="rect">
              <a:avLst/>
            </a:prstGeom>
          </p:spPr>
        </p:pic>
        <p:pic>
          <p:nvPicPr>
            <p:cNvPr id="28" name="Picture 27">
              <a:extLst>
                <a:ext uri="{FF2B5EF4-FFF2-40B4-BE49-F238E27FC236}">
                  <a16:creationId xmlns:a16="http://schemas.microsoft.com/office/drawing/2014/main" id="{6256DFBE-CF11-C503-33FA-90225D0595D8}"/>
                </a:ext>
              </a:extLst>
            </p:cNvPr>
            <p:cNvPicPr>
              <a:picLocks noChangeAspect="1"/>
            </p:cNvPicPr>
            <p:nvPr/>
          </p:nvPicPr>
          <p:blipFill>
            <a:blip r:embed="rId6"/>
            <a:stretch>
              <a:fillRect/>
            </a:stretch>
          </p:blipFill>
          <p:spPr>
            <a:xfrm>
              <a:off x="134906" y="718248"/>
              <a:ext cx="7353561" cy="185458"/>
            </a:xfrm>
            <a:prstGeom prst="rect">
              <a:avLst/>
            </a:prstGeom>
          </p:spPr>
        </p:pic>
      </p:grpSp>
      <p:sp>
        <p:nvSpPr>
          <p:cNvPr id="29" name="Google Shape;259;gff3a7120db_0_4">
            <a:extLst>
              <a:ext uri="{FF2B5EF4-FFF2-40B4-BE49-F238E27FC236}">
                <a16:creationId xmlns:a16="http://schemas.microsoft.com/office/drawing/2014/main" id="{37556B7B-9A1F-4B83-A560-AE76A390DE3F}"/>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Auto-Scaling Components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311213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Elastic</a:t>
            </a:r>
            <a:r>
              <a:rPr sz="2800" b="1" dirty="0">
                <a:solidFill>
                  <a:srgbClr val="5F4778"/>
                </a:solidFill>
                <a:latin typeface="Calibri"/>
                <a:cs typeface="Calibri"/>
              </a:rPr>
              <a:t> </a:t>
            </a:r>
            <a:r>
              <a:rPr sz="2800" b="1" spc="-5" dirty="0">
                <a:solidFill>
                  <a:srgbClr val="5F4778"/>
                </a:solidFill>
                <a:latin typeface="Calibri"/>
                <a:cs typeface="Calibri"/>
              </a:rPr>
              <a:t>Load</a:t>
            </a:r>
            <a:r>
              <a:rPr sz="2800" b="1" spc="-10" dirty="0">
                <a:solidFill>
                  <a:srgbClr val="5F4778"/>
                </a:solidFill>
                <a:latin typeface="Calibri"/>
                <a:cs typeface="Calibri"/>
              </a:rPr>
              <a:t> </a:t>
            </a:r>
            <a:r>
              <a:rPr sz="2800" b="1" spc="-5" dirty="0">
                <a:solidFill>
                  <a:srgbClr val="5F4778"/>
                </a:solidFill>
                <a:latin typeface="Calibri"/>
                <a:cs typeface="Calibri"/>
              </a:rPr>
              <a:t>Balancer</a:t>
            </a:r>
            <a:endParaRPr sz="2800">
              <a:latin typeface="Calibri"/>
              <a:cs typeface="Calibri"/>
            </a:endParaRPr>
          </a:p>
        </p:txBody>
      </p:sp>
      <p:grpSp>
        <p:nvGrpSpPr>
          <p:cNvPr id="3" name="object 3"/>
          <p:cNvGrpSpPr/>
          <p:nvPr/>
        </p:nvGrpSpPr>
        <p:grpSpPr>
          <a:xfrm>
            <a:off x="319669" y="990510"/>
            <a:ext cx="4416907" cy="3791039"/>
            <a:chOff x="406904" y="1417310"/>
            <a:chExt cx="4123054" cy="2943225"/>
          </a:xfrm>
        </p:grpSpPr>
        <p:pic>
          <p:nvPicPr>
            <p:cNvPr id="4" name="object 4"/>
            <p:cNvPicPr/>
            <p:nvPr/>
          </p:nvPicPr>
          <p:blipFill>
            <a:blip r:embed="rId2" cstate="print"/>
            <a:stretch>
              <a:fillRect/>
            </a:stretch>
          </p:blipFill>
          <p:spPr>
            <a:xfrm>
              <a:off x="406904" y="1417310"/>
              <a:ext cx="4122426" cy="2942858"/>
            </a:xfrm>
            <a:prstGeom prst="rect">
              <a:avLst/>
            </a:prstGeom>
          </p:spPr>
        </p:pic>
        <p:sp>
          <p:nvSpPr>
            <p:cNvPr id="5" name="object 5"/>
            <p:cNvSpPr/>
            <p:nvPr/>
          </p:nvSpPr>
          <p:spPr>
            <a:xfrm>
              <a:off x="438149" y="1439417"/>
              <a:ext cx="4010025" cy="2839720"/>
            </a:xfrm>
            <a:custGeom>
              <a:avLst/>
              <a:gdLst/>
              <a:ahLst/>
              <a:cxnLst/>
              <a:rect l="l" t="t" r="r" b="b"/>
              <a:pathLst>
                <a:path w="4010025" h="2839720">
                  <a:moveTo>
                    <a:pt x="3536441" y="0"/>
                  </a:moveTo>
                  <a:lnTo>
                    <a:pt x="473214" y="0"/>
                  </a:lnTo>
                  <a:lnTo>
                    <a:pt x="424830" y="2442"/>
                  </a:lnTo>
                  <a:lnTo>
                    <a:pt x="377844" y="9612"/>
                  </a:lnTo>
                  <a:lnTo>
                    <a:pt x="332493" y="21272"/>
                  </a:lnTo>
                  <a:lnTo>
                    <a:pt x="289016" y="37183"/>
                  </a:lnTo>
                  <a:lnTo>
                    <a:pt x="247650" y="57108"/>
                  </a:lnTo>
                  <a:lnTo>
                    <a:pt x="208634" y="80809"/>
                  </a:lnTo>
                  <a:lnTo>
                    <a:pt x="172204" y="108048"/>
                  </a:lnTo>
                  <a:lnTo>
                    <a:pt x="138599" y="138588"/>
                  </a:lnTo>
                  <a:lnTo>
                    <a:pt x="108057" y="172191"/>
                  </a:lnTo>
                  <a:lnTo>
                    <a:pt x="80816" y="208619"/>
                  </a:lnTo>
                  <a:lnTo>
                    <a:pt x="57113" y="247635"/>
                  </a:lnTo>
                  <a:lnTo>
                    <a:pt x="37186" y="289000"/>
                  </a:lnTo>
                  <a:lnTo>
                    <a:pt x="21274" y="332477"/>
                  </a:lnTo>
                  <a:lnTo>
                    <a:pt x="9613" y="377828"/>
                  </a:lnTo>
                  <a:lnTo>
                    <a:pt x="2443" y="424815"/>
                  </a:lnTo>
                  <a:lnTo>
                    <a:pt x="0" y="473202"/>
                  </a:lnTo>
                  <a:lnTo>
                    <a:pt x="0" y="2366010"/>
                  </a:lnTo>
                  <a:lnTo>
                    <a:pt x="2443" y="2414391"/>
                  </a:lnTo>
                  <a:lnTo>
                    <a:pt x="9613" y="2461376"/>
                  </a:lnTo>
                  <a:lnTo>
                    <a:pt x="21274" y="2506725"/>
                  </a:lnTo>
                  <a:lnTo>
                    <a:pt x="37186" y="2550200"/>
                  </a:lnTo>
                  <a:lnTo>
                    <a:pt x="57113" y="2591565"/>
                  </a:lnTo>
                  <a:lnTo>
                    <a:pt x="80816" y="2630581"/>
                  </a:lnTo>
                  <a:lnTo>
                    <a:pt x="108057" y="2667009"/>
                  </a:lnTo>
                  <a:lnTo>
                    <a:pt x="138599" y="2700613"/>
                  </a:lnTo>
                  <a:lnTo>
                    <a:pt x="172204" y="2731155"/>
                  </a:lnTo>
                  <a:lnTo>
                    <a:pt x="208634" y="2758396"/>
                  </a:lnTo>
                  <a:lnTo>
                    <a:pt x="247650" y="2782098"/>
                  </a:lnTo>
                  <a:lnTo>
                    <a:pt x="289016" y="2802025"/>
                  </a:lnTo>
                  <a:lnTo>
                    <a:pt x="332493" y="2817937"/>
                  </a:lnTo>
                  <a:lnTo>
                    <a:pt x="377844" y="2829598"/>
                  </a:lnTo>
                  <a:lnTo>
                    <a:pt x="424830" y="2836768"/>
                  </a:lnTo>
                  <a:lnTo>
                    <a:pt x="473214" y="2839212"/>
                  </a:lnTo>
                  <a:lnTo>
                    <a:pt x="3536441" y="2839212"/>
                  </a:lnTo>
                  <a:lnTo>
                    <a:pt x="3584828" y="2836768"/>
                  </a:lnTo>
                  <a:lnTo>
                    <a:pt x="3631815" y="2829598"/>
                  </a:lnTo>
                  <a:lnTo>
                    <a:pt x="3677166" y="2817937"/>
                  </a:lnTo>
                  <a:lnTo>
                    <a:pt x="3720643" y="2802025"/>
                  </a:lnTo>
                  <a:lnTo>
                    <a:pt x="3762008" y="2782098"/>
                  </a:lnTo>
                  <a:lnTo>
                    <a:pt x="3801024" y="2758396"/>
                  </a:lnTo>
                  <a:lnTo>
                    <a:pt x="3837452" y="2731155"/>
                  </a:lnTo>
                  <a:lnTo>
                    <a:pt x="3871055" y="2700613"/>
                  </a:lnTo>
                  <a:lnTo>
                    <a:pt x="3901595" y="2667009"/>
                  </a:lnTo>
                  <a:lnTo>
                    <a:pt x="3928834" y="2630581"/>
                  </a:lnTo>
                  <a:lnTo>
                    <a:pt x="3952535" y="2591565"/>
                  </a:lnTo>
                  <a:lnTo>
                    <a:pt x="3972460" y="2550200"/>
                  </a:lnTo>
                  <a:lnTo>
                    <a:pt x="3988371" y="2506725"/>
                  </a:lnTo>
                  <a:lnTo>
                    <a:pt x="4000031" y="2461376"/>
                  </a:lnTo>
                  <a:lnTo>
                    <a:pt x="4007201" y="2414391"/>
                  </a:lnTo>
                  <a:lnTo>
                    <a:pt x="4009644" y="2366010"/>
                  </a:lnTo>
                  <a:lnTo>
                    <a:pt x="4009644" y="473202"/>
                  </a:lnTo>
                  <a:lnTo>
                    <a:pt x="4007201" y="424815"/>
                  </a:lnTo>
                  <a:lnTo>
                    <a:pt x="4000031" y="377828"/>
                  </a:lnTo>
                  <a:lnTo>
                    <a:pt x="3988371" y="332477"/>
                  </a:lnTo>
                  <a:lnTo>
                    <a:pt x="3972460" y="289000"/>
                  </a:lnTo>
                  <a:lnTo>
                    <a:pt x="3952535" y="247635"/>
                  </a:lnTo>
                  <a:lnTo>
                    <a:pt x="3928834" y="208619"/>
                  </a:lnTo>
                  <a:lnTo>
                    <a:pt x="3901595" y="172191"/>
                  </a:lnTo>
                  <a:lnTo>
                    <a:pt x="3871055" y="138588"/>
                  </a:lnTo>
                  <a:lnTo>
                    <a:pt x="3837452" y="108048"/>
                  </a:lnTo>
                  <a:lnTo>
                    <a:pt x="3801024" y="80809"/>
                  </a:lnTo>
                  <a:lnTo>
                    <a:pt x="3762008" y="57108"/>
                  </a:lnTo>
                  <a:lnTo>
                    <a:pt x="3720643" y="37183"/>
                  </a:lnTo>
                  <a:lnTo>
                    <a:pt x="3677166" y="21272"/>
                  </a:lnTo>
                  <a:lnTo>
                    <a:pt x="3631815" y="9612"/>
                  </a:lnTo>
                  <a:lnTo>
                    <a:pt x="3584828" y="2442"/>
                  </a:lnTo>
                  <a:lnTo>
                    <a:pt x="3536441" y="0"/>
                  </a:lnTo>
                  <a:close/>
                </a:path>
              </a:pathLst>
            </a:custGeom>
            <a:solidFill>
              <a:srgbClr val="FFFFFF"/>
            </a:solidFill>
            <a:ln>
              <a:solidFill>
                <a:schemeClr val="tx1"/>
              </a:solidFill>
            </a:ln>
          </p:spPr>
          <p:txBody>
            <a:bodyPr wrap="square" lIns="0" tIns="0" rIns="0" bIns="0" rtlCol="0"/>
            <a:lstStyle/>
            <a:p>
              <a:endParaRPr/>
            </a:p>
          </p:txBody>
        </p:sp>
        <p:sp>
          <p:nvSpPr>
            <p:cNvPr id="6" name="object 6"/>
            <p:cNvSpPr/>
            <p:nvPr/>
          </p:nvSpPr>
          <p:spPr>
            <a:xfrm>
              <a:off x="438149" y="1439417"/>
              <a:ext cx="4010025" cy="2839720"/>
            </a:xfrm>
            <a:custGeom>
              <a:avLst/>
              <a:gdLst/>
              <a:ahLst/>
              <a:cxnLst/>
              <a:rect l="l" t="t" r="r" b="b"/>
              <a:pathLst>
                <a:path w="4010025" h="2839720">
                  <a:moveTo>
                    <a:pt x="0" y="473202"/>
                  </a:moveTo>
                  <a:lnTo>
                    <a:pt x="2443" y="424815"/>
                  </a:lnTo>
                  <a:lnTo>
                    <a:pt x="9613" y="377828"/>
                  </a:lnTo>
                  <a:lnTo>
                    <a:pt x="21274" y="332477"/>
                  </a:lnTo>
                  <a:lnTo>
                    <a:pt x="37186" y="289000"/>
                  </a:lnTo>
                  <a:lnTo>
                    <a:pt x="57113" y="247635"/>
                  </a:lnTo>
                  <a:lnTo>
                    <a:pt x="80816" y="208619"/>
                  </a:lnTo>
                  <a:lnTo>
                    <a:pt x="108057" y="172191"/>
                  </a:lnTo>
                  <a:lnTo>
                    <a:pt x="138599" y="138588"/>
                  </a:lnTo>
                  <a:lnTo>
                    <a:pt x="172204" y="108048"/>
                  </a:lnTo>
                  <a:lnTo>
                    <a:pt x="208634" y="80809"/>
                  </a:lnTo>
                  <a:lnTo>
                    <a:pt x="247650" y="57108"/>
                  </a:lnTo>
                  <a:lnTo>
                    <a:pt x="289016" y="37183"/>
                  </a:lnTo>
                  <a:lnTo>
                    <a:pt x="332493" y="21272"/>
                  </a:lnTo>
                  <a:lnTo>
                    <a:pt x="377844" y="9612"/>
                  </a:lnTo>
                  <a:lnTo>
                    <a:pt x="424830" y="2442"/>
                  </a:lnTo>
                  <a:lnTo>
                    <a:pt x="473214" y="0"/>
                  </a:lnTo>
                  <a:lnTo>
                    <a:pt x="3536441" y="0"/>
                  </a:lnTo>
                  <a:lnTo>
                    <a:pt x="3584828" y="2442"/>
                  </a:lnTo>
                  <a:lnTo>
                    <a:pt x="3631815" y="9612"/>
                  </a:lnTo>
                  <a:lnTo>
                    <a:pt x="3677166" y="21272"/>
                  </a:lnTo>
                  <a:lnTo>
                    <a:pt x="3720643" y="37183"/>
                  </a:lnTo>
                  <a:lnTo>
                    <a:pt x="3762008" y="57108"/>
                  </a:lnTo>
                  <a:lnTo>
                    <a:pt x="3801024" y="80809"/>
                  </a:lnTo>
                  <a:lnTo>
                    <a:pt x="3837452" y="108048"/>
                  </a:lnTo>
                  <a:lnTo>
                    <a:pt x="3871055" y="138588"/>
                  </a:lnTo>
                  <a:lnTo>
                    <a:pt x="3901595" y="172191"/>
                  </a:lnTo>
                  <a:lnTo>
                    <a:pt x="3928834" y="208619"/>
                  </a:lnTo>
                  <a:lnTo>
                    <a:pt x="3952535" y="247635"/>
                  </a:lnTo>
                  <a:lnTo>
                    <a:pt x="3972460" y="289000"/>
                  </a:lnTo>
                  <a:lnTo>
                    <a:pt x="3988371" y="332477"/>
                  </a:lnTo>
                  <a:lnTo>
                    <a:pt x="4000031" y="377828"/>
                  </a:lnTo>
                  <a:lnTo>
                    <a:pt x="4007201" y="424815"/>
                  </a:lnTo>
                  <a:lnTo>
                    <a:pt x="4009644" y="473202"/>
                  </a:lnTo>
                  <a:lnTo>
                    <a:pt x="4009644" y="2366010"/>
                  </a:lnTo>
                  <a:lnTo>
                    <a:pt x="4007201" y="2414391"/>
                  </a:lnTo>
                  <a:lnTo>
                    <a:pt x="4000031" y="2461376"/>
                  </a:lnTo>
                  <a:lnTo>
                    <a:pt x="3988371" y="2506725"/>
                  </a:lnTo>
                  <a:lnTo>
                    <a:pt x="3972460" y="2550200"/>
                  </a:lnTo>
                  <a:lnTo>
                    <a:pt x="3952535" y="2591565"/>
                  </a:lnTo>
                  <a:lnTo>
                    <a:pt x="3928834" y="2630581"/>
                  </a:lnTo>
                  <a:lnTo>
                    <a:pt x="3901595" y="2667009"/>
                  </a:lnTo>
                  <a:lnTo>
                    <a:pt x="3871055" y="2700613"/>
                  </a:lnTo>
                  <a:lnTo>
                    <a:pt x="3837452" y="2731155"/>
                  </a:lnTo>
                  <a:lnTo>
                    <a:pt x="3801024" y="2758396"/>
                  </a:lnTo>
                  <a:lnTo>
                    <a:pt x="3762008" y="2782098"/>
                  </a:lnTo>
                  <a:lnTo>
                    <a:pt x="3720643" y="2802025"/>
                  </a:lnTo>
                  <a:lnTo>
                    <a:pt x="3677166" y="2817937"/>
                  </a:lnTo>
                  <a:lnTo>
                    <a:pt x="3631815" y="2829598"/>
                  </a:lnTo>
                  <a:lnTo>
                    <a:pt x="3584828" y="2836768"/>
                  </a:lnTo>
                  <a:lnTo>
                    <a:pt x="3536441" y="2839212"/>
                  </a:lnTo>
                  <a:lnTo>
                    <a:pt x="473214" y="2839212"/>
                  </a:lnTo>
                  <a:lnTo>
                    <a:pt x="424830" y="2836768"/>
                  </a:lnTo>
                  <a:lnTo>
                    <a:pt x="377844" y="2829598"/>
                  </a:lnTo>
                  <a:lnTo>
                    <a:pt x="332493" y="2817937"/>
                  </a:lnTo>
                  <a:lnTo>
                    <a:pt x="289016" y="2802025"/>
                  </a:lnTo>
                  <a:lnTo>
                    <a:pt x="247650" y="2782098"/>
                  </a:lnTo>
                  <a:lnTo>
                    <a:pt x="208634" y="2758396"/>
                  </a:lnTo>
                  <a:lnTo>
                    <a:pt x="172204" y="2731155"/>
                  </a:lnTo>
                  <a:lnTo>
                    <a:pt x="138599" y="2700613"/>
                  </a:lnTo>
                  <a:lnTo>
                    <a:pt x="108057" y="2667009"/>
                  </a:lnTo>
                  <a:lnTo>
                    <a:pt x="80816" y="2630581"/>
                  </a:lnTo>
                  <a:lnTo>
                    <a:pt x="57113" y="2591565"/>
                  </a:lnTo>
                  <a:lnTo>
                    <a:pt x="37186" y="2550200"/>
                  </a:lnTo>
                  <a:lnTo>
                    <a:pt x="21274" y="2506725"/>
                  </a:lnTo>
                  <a:lnTo>
                    <a:pt x="9613" y="2461376"/>
                  </a:lnTo>
                  <a:lnTo>
                    <a:pt x="2443" y="2414391"/>
                  </a:lnTo>
                  <a:lnTo>
                    <a:pt x="0" y="2366010"/>
                  </a:lnTo>
                  <a:lnTo>
                    <a:pt x="0" y="473202"/>
                  </a:lnTo>
                  <a:close/>
                </a:path>
              </a:pathLst>
            </a:custGeom>
            <a:ln w="28956">
              <a:solidFill>
                <a:schemeClr val="tx1"/>
              </a:solidFill>
            </a:ln>
          </p:spPr>
          <p:txBody>
            <a:bodyPr wrap="square" lIns="0" tIns="0" rIns="0" bIns="0" rtlCol="0"/>
            <a:lstStyle/>
            <a:p>
              <a:endParaRPr/>
            </a:p>
          </p:txBody>
        </p:sp>
      </p:grpSp>
      <p:sp>
        <p:nvSpPr>
          <p:cNvPr id="7" name="object 7"/>
          <p:cNvSpPr txBox="1"/>
          <p:nvPr/>
        </p:nvSpPr>
        <p:spPr>
          <a:xfrm>
            <a:off x="649918" y="1310981"/>
            <a:ext cx="4253933" cy="3025828"/>
          </a:xfrm>
          <a:prstGeom prst="rect">
            <a:avLst/>
          </a:prstGeom>
        </p:spPr>
        <p:txBody>
          <a:bodyPr vert="horz" wrap="square" lIns="0" tIns="104775" rIns="0" bIns="0" rtlCol="0">
            <a:spAutoFit/>
          </a:bodyPr>
          <a:lstStyle/>
          <a:p>
            <a:pPr marL="12700">
              <a:lnSpc>
                <a:spcPct val="150000"/>
              </a:lnSpc>
              <a:spcBef>
                <a:spcPts val="825"/>
              </a:spcBef>
            </a:pPr>
            <a:r>
              <a:rPr sz="1200" dirty="0">
                <a:latin typeface="Open Sans" panose="020B0606030504020204" pitchFamily="34" charset="0"/>
                <a:ea typeface="Open Sans" panose="020B0606030504020204" pitchFamily="34" charset="0"/>
                <a:cs typeface="Open Sans" panose="020B0606030504020204" pitchFamily="34" charset="0"/>
              </a:rPr>
              <a:t>Elastic</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Load</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Balancer</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(ELB)</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is</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load</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balancing</a:t>
            </a: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50000"/>
              </a:lnSpc>
              <a:spcBef>
                <a:spcPts val="720"/>
              </a:spcBef>
            </a:pPr>
            <a:r>
              <a:rPr sz="1200" spc="-5" dirty="0">
                <a:latin typeface="Open Sans" panose="020B0606030504020204" pitchFamily="34" charset="0"/>
                <a:ea typeface="Open Sans" panose="020B0606030504020204" pitchFamily="34" charset="0"/>
                <a:cs typeface="Open Sans" panose="020B0606030504020204" pitchFamily="34" charset="0"/>
              </a:rPr>
              <a:t>se</a:t>
            </a:r>
            <a:r>
              <a:rPr sz="1200" dirty="0">
                <a:latin typeface="Open Sans" panose="020B0606030504020204" pitchFamily="34" charset="0"/>
                <a:ea typeface="Open Sans" panose="020B0606030504020204" pitchFamily="34" charset="0"/>
                <a:cs typeface="Open Sans" panose="020B0606030504020204" pitchFamily="34" charset="0"/>
              </a:rPr>
              <a:t>r</a:t>
            </a:r>
            <a:r>
              <a:rPr sz="1200" spc="-20" dirty="0">
                <a:latin typeface="Open Sans" panose="020B0606030504020204" pitchFamily="34" charset="0"/>
                <a:ea typeface="Open Sans" panose="020B0606030504020204" pitchFamily="34" charset="0"/>
                <a:cs typeface="Open Sans" panose="020B0606030504020204" pitchFamily="34" charset="0"/>
              </a:rPr>
              <a:t>v</a:t>
            </a:r>
            <a:r>
              <a:rPr sz="1200" spc="-5" dirty="0">
                <a:latin typeface="Open Sans" panose="020B0606030504020204" pitchFamily="34" charset="0"/>
                <a:ea typeface="Open Sans" panose="020B0606030504020204" pitchFamily="34" charset="0"/>
                <a:cs typeface="Open Sans" panose="020B0606030504020204" pitchFamily="34" charset="0"/>
              </a:rPr>
              <a:t>ice</a:t>
            </a:r>
            <a:r>
              <a:rPr sz="1200"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f</a:t>
            </a:r>
            <a:r>
              <a:rPr sz="1200" spc="-5" dirty="0">
                <a:latin typeface="Open Sans" panose="020B0606030504020204" pitchFamily="34" charset="0"/>
                <a:ea typeface="Open Sans" panose="020B0606030504020204" pitchFamily="34" charset="0"/>
                <a:cs typeface="Open Sans" panose="020B0606030504020204" pitchFamily="34" charset="0"/>
              </a:rPr>
              <a:t>o</a:t>
            </a:r>
            <a:r>
              <a:rPr sz="1200" dirty="0">
                <a:latin typeface="Open Sans" panose="020B0606030504020204" pitchFamily="34" charset="0"/>
                <a:ea typeface="Open Sans" panose="020B0606030504020204" pitchFamily="34" charset="0"/>
                <a:cs typeface="Open Sans" panose="020B0606030504020204" pitchFamily="34" charset="0"/>
              </a:rPr>
              <a:t>r</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a:t>
            </a:r>
            <a:r>
              <a:rPr sz="1200" spc="5" dirty="0">
                <a:latin typeface="Open Sans" panose="020B0606030504020204" pitchFamily="34" charset="0"/>
                <a:ea typeface="Open Sans" panose="020B0606030504020204" pitchFamily="34" charset="0"/>
                <a:cs typeface="Open Sans" panose="020B0606030504020204" pitchFamily="34" charset="0"/>
              </a:rPr>
              <a:t>h</a:t>
            </a:r>
            <a:r>
              <a:rPr sz="1200" spc="-5" dirty="0">
                <a:latin typeface="Open Sans" panose="020B0606030504020204" pitchFamily="34" charset="0"/>
                <a:ea typeface="Open Sans" panose="020B0606030504020204" pitchFamily="34" charset="0"/>
                <a:cs typeface="Open Sans" panose="020B0606030504020204" pitchFamily="34" charset="0"/>
              </a:rPr>
              <a:t>e</a:t>
            </a:r>
            <a:r>
              <a:rPr sz="1200" spc="-80" dirty="0">
                <a:latin typeface="Open Sans" panose="020B0606030504020204" pitchFamily="34" charset="0"/>
                <a:ea typeface="Open Sans" panose="020B0606030504020204" pitchFamily="34" charset="0"/>
                <a:cs typeface="Open Sans" panose="020B0606030504020204" pitchFamily="34" charset="0"/>
              </a:rPr>
              <a:t> </a:t>
            </a:r>
            <a:r>
              <a:rPr sz="1200" spc="-60" dirty="0">
                <a:latin typeface="Open Sans" panose="020B0606030504020204" pitchFamily="34" charset="0"/>
                <a:ea typeface="Open Sans" panose="020B0606030504020204" pitchFamily="34" charset="0"/>
                <a:cs typeface="Open Sans" panose="020B0606030504020204" pitchFamily="34" charset="0"/>
              </a:rPr>
              <a:t>A</a:t>
            </a:r>
            <a:r>
              <a:rPr sz="1200" spc="40" dirty="0">
                <a:latin typeface="Open Sans" panose="020B0606030504020204" pitchFamily="34" charset="0"/>
                <a:ea typeface="Open Sans" panose="020B0606030504020204" pitchFamily="34" charset="0"/>
                <a:cs typeface="Open Sans" panose="020B0606030504020204" pitchFamily="34" charset="0"/>
              </a:rPr>
              <a:t>W</a:t>
            </a:r>
            <a:r>
              <a:rPr sz="1200" dirty="0">
                <a:latin typeface="Open Sans" panose="020B0606030504020204" pitchFamily="34" charset="0"/>
                <a:ea typeface="Open Sans" panose="020B0606030504020204" pitchFamily="34" charset="0"/>
                <a:cs typeface="Open Sans" panose="020B0606030504020204" pitchFamily="34" charset="0"/>
              </a:rPr>
              <a:t>S</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deplo</a:t>
            </a:r>
            <a:r>
              <a:rPr sz="1200" spc="-15" dirty="0">
                <a:latin typeface="Open Sans" panose="020B0606030504020204" pitchFamily="34" charset="0"/>
                <a:ea typeface="Open Sans" panose="020B0606030504020204" pitchFamily="34" charset="0"/>
                <a:cs typeface="Open Sans" panose="020B0606030504020204" pitchFamily="34" charset="0"/>
              </a:rPr>
              <a:t>y</a:t>
            </a:r>
            <a:r>
              <a:rPr sz="1200" spc="5" dirty="0">
                <a:latin typeface="Open Sans" panose="020B0606030504020204" pitchFamily="34" charset="0"/>
                <a:ea typeface="Open Sans" panose="020B0606030504020204" pitchFamily="34" charset="0"/>
                <a:cs typeface="Open Sans" panose="020B0606030504020204" pitchFamily="34" charset="0"/>
              </a:rPr>
              <a:t>m</a:t>
            </a:r>
            <a:r>
              <a:rPr sz="1200" spc="-5" dirty="0">
                <a:latin typeface="Open Sans" panose="020B0606030504020204" pitchFamily="34" charset="0"/>
                <a:ea typeface="Open Sans" panose="020B0606030504020204" pitchFamily="34" charset="0"/>
                <a:cs typeface="Open Sans" panose="020B0606030504020204" pitchFamily="34" charset="0"/>
              </a:rPr>
              <a:t>e</a:t>
            </a:r>
            <a:r>
              <a:rPr sz="1200" spc="-15" dirty="0">
                <a:latin typeface="Open Sans" panose="020B0606030504020204" pitchFamily="34" charset="0"/>
                <a:ea typeface="Open Sans" panose="020B0606030504020204" pitchFamily="34" charset="0"/>
                <a:cs typeface="Open Sans" panose="020B0606030504020204" pitchFamily="34" charset="0"/>
              </a:rPr>
              <a:t>n</a:t>
            </a:r>
            <a:r>
              <a:rPr sz="1200" dirty="0">
                <a:latin typeface="Open Sans" panose="020B0606030504020204" pitchFamily="34" charset="0"/>
                <a:ea typeface="Open Sans" panose="020B0606030504020204" pitchFamily="34" charset="0"/>
                <a:cs typeface="Open Sans" panose="020B0606030504020204" pitchFamily="34" charset="0"/>
              </a:rPr>
              <a:t>ts</a:t>
            </a:r>
          </a:p>
          <a:p>
            <a:pPr>
              <a:lnSpc>
                <a:spcPct val="150000"/>
              </a:lnSpc>
              <a:spcBef>
                <a:spcPts val="5"/>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50000"/>
              </a:lnSpc>
            </a:pPr>
            <a:r>
              <a:rPr sz="1200" spc="-5" dirty="0">
                <a:latin typeface="Open Sans" panose="020B0606030504020204" pitchFamily="34" charset="0"/>
                <a:ea typeface="Open Sans" panose="020B0606030504020204" pitchFamily="34" charset="0"/>
                <a:cs typeface="Open Sans" panose="020B0606030504020204" pitchFamily="34" charset="0"/>
              </a:rPr>
              <a:t>ELB</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scales</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itself</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as</a:t>
            </a:r>
            <a:r>
              <a:rPr sz="1200" dirty="0">
                <a:latin typeface="Open Sans" panose="020B0606030504020204" pitchFamily="34" charset="0"/>
                <a:ea typeface="Open Sans" panose="020B0606030504020204" pitchFamily="34" charset="0"/>
                <a:cs typeface="Open Sans" panose="020B0606030504020204" pitchFamily="34" charset="0"/>
              </a:rPr>
              <a:t> necessary</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to</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handle</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the</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load</a:t>
            </a:r>
          </a:p>
          <a:p>
            <a:pPr>
              <a:lnSpc>
                <a:spcPct val="150000"/>
              </a:lnSpc>
              <a:spcBef>
                <a:spcPts val="45"/>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marR="554990">
              <a:lnSpc>
                <a:spcPct val="150000"/>
              </a:lnSpc>
            </a:pPr>
            <a:r>
              <a:rPr sz="1200" dirty="0">
                <a:latin typeface="Open Sans" panose="020B0606030504020204" pitchFamily="34" charset="0"/>
                <a:ea typeface="Open Sans" panose="020B0606030504020204" pitchFamily="34" charset="0"/>
                <a:cs typeface="Open Sans" panose="020B0606030504020204" pitchFamily="34" charset="0"/>
              </a:rPr>
              <a:t>Incoming</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traffic</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is</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distributed</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across EC2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instances</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multiple</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availability</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zones</a:t>
            </a:r>
            <a:endParaRPr sz="12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spcBef>
                <a:spcPts val="5"/>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50000"/>
              </a:lnSpc>
            </a:pPr>
            <a:r>
              <a:rPr sz="1200" spc="-5" dirty="0">
                <a:latin typeface="Open Sans" panose="020B0606030504020204" pitchFamily="34" charset="0"/>
                <a:ea typeface="Open Sans" panose="020B0606030504020204" pitchFamily="34" charset="0"/>
                <a:cs typeface="Open Sans" panose="020B0606030504020204" pitchFamily="34" charset="0"/>
              </a:rPr>
              <a:t>Load</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balancer</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is</a:t>
            </a:r>
            <a:r>
              <a:rPr sz="1200" dirty="0">
                <a:latin typeface="Open Sans" panose="020B0606030504020204" pitchFamily="34" charset="0"/>
                <a:ea typeface="Open Sans" panose="020B0606030504020204" pitchFamily="34" charset="0"/>
                <a:cs typeface="Open Sans" panose="020B0606030504020204" pitchFamily="34" charset="0"/>
              </a:rPr>
              <a:t> the</a:t>
            </a:r>
            <a:r>
              <a:rPr sz="1200" spc="-5" dirty="0">
                <a:latin typeface="Open Sans" panose="020B0606030504020204" pitchFamily="34" charset="0"/>
                <a:ea typeface="Open Sans" panose="020B0606030504020204" pitchFamily="34" charset="0"/>
                <a:cs typeface="Open Sans" panose="020B0606030504020204" pitchFamily="34" charset="0"/>
              </a:rPr>
              <a:t> single point</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of contact</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for</a:t>
            </a:r>
          </a:p>
          <a:p>
            <a:pPr marL="12700">
              <a:lnSpc>
                <a:spcPct val="150000"/>
              </a:lnSpc>
              <a:spcBef>
                <a:spcPts val="720"/>
              </a:spcBef>
            </a:pPr>
            <a:r>
              <a:rPr sz="1200" dirty="0">
                <a:latin typeface="Open Sans" panose="020B0606030504020204" pitchFamily="34" charset="0"/>
                <a:ea typeface="Open Sans" panose="020B0606030504020204" pitchFamily="34" charset="0"/>
                <a:cs typeface="Open Sans" panose="020B0606030504020204" pitchFamily="34" charset="0"/>
              </a:rPr>
              <a:t>clients</a:t>
            </a:r>
          </a:p>
        </p:txBody>
      </p:sp>
      <p:sp>
        <p:nvSpPr>
          <p:cNvPr id="28" name="object 2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9" name="Group 28">
            <a:extLst>
              <a:ext uri="{FF2B5EF4-FFF2-40B4-BE49-F238E27FC236}">
                <a16:creationId xmlns:a16="http://schemas.microsoft.com/office/drawing/2014/main" id="{703652D2-ADF3-E2E9-0D3B-B4747A9CD912}"/>
              </a:ext>
            </a:extLst>
          </p:cNvPr>
          <p:cNvGrpSpPr/>
          <p:nvPr/>
        </p:nvGrpSpPr>
        <p:grpSpPr>
          <a:xfrm>
            <a:off x="24493" y="21490"/>
            <a:ext cx="9119507" cy="885825"/>
            <a:chOff x="24493" y="21490"/>
            <a:chExt cx="8960905" cy="885825"/>
          </a:xfrm>
        </p:grpSpPr>
        <p:pic>
          <p:nvPicPr>
            <p:cNvPr id="30" name="Picture 29">
              <a:extLst>
                <a:ext uri="{FF2B5EF4-FFF2-40B4-BE49-F238E27FC236}">
                  <a16:creationId xmlns:a16="http://schemas.microsoft.com/office/drawing/2014/main" id="{E0EA3F65-01FD-D49D-F08E-604B571603A6}"/>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31" name="Picture 30">
              <a:extLst>
                <a:ext uri="{FF2B5EF4-FFF2-40B4-BE49-F238E27FC236}">
                  <a16:creationId xmlns:a16="http://schemas.microsoft.com/office/drawing/2014/main" id="{E7AE794F-2586-3854-5CF0-CDD232D6324D}"/>
                </a:ext>
              </a:extLst>
            </p:cNvPr>
            <p:cNvPicPr>
              <a:picLocks noChangeAspect="1"/>
            </p:cNvPicPr>
            <p:nvPr/>
          </p:nvPicPr>
          <p:blipFill>
            <a:blip r:embed="rId4"/>
            <a:stretch>
              <a:fillRect/>
            </a:stretch>
          </p:blipFill>
          <p:spPr>
            <a:xfrm>
              <a:off x="24493" y="79088"/>
              <a:ext cx="1607344" cy="657225"/>
            </a:xfrm>
            <a:prstGeom prst="rect">
              <a:avLst/>
            </a:prstGeom>
          </p:spPr>
        </p:pic>
        <p:pic>
          <p:nvPicPr>
            <p:cNvPr id="32" name="Picture 31">
              <a:extLst>
                <a:ext uri="{FF2B5EF4-FFF2-40B4-BE49-F238E27FC236}">
                  <a16:creationId xmlns:a16="http://schemas.microsoft.com/office/drawing/2014/main" id="{D3EF20DB-BDE3-B5BF-233E-2C1B94700CA5}"/>
                </a:ext>
              </a:extLst>
            </p:cNvPr>
            <p:cNvPicPr>
              <a:picLocks noChangeAspect="1"/>
            </p:cNvPicPr>
            <p:nvPr/>
          </p:nvPicPr>
          <p:blipFill>
            <a:blip r:embed="rId3"/>
            <a:stretch>
              <a:fillRect/>
            </a:stretch>
          </p:blipFill>
          <p:spPr>
            <a:xfrm>
              <a:off x="134906" y="718248"/>
              <a:ext cx="7353561" cy="185458"/>
            </a:xfrm>
            <a:prstGeom prst="rect">
              <a:avLst/>
            </a:prstGeom>
          </p:spPr>
        </p:pic>
      </p:grpSp>
      <p:sp>
        <p:nvSpPr>
          <p:cNvPr id="33" name="Google Shape;259;gff3a7120db_0_4">
            <a:extLst>
              <a:ext uri="{FF2B5EF4-FFF2-40B4-BE49-F238E27FC236}">
                <a16:creationId xmlns:a16="http://schemas.microsoft.com/office/drawing/2014/main" id="{DE1DF40A-3E60-8E0E-691F-18359CC7A953}"/>
              </a:ext>
            </a:extLst>
          </p:cNvPr>
          <p:cNvSpPr txBox="1"/>
          <p:nvPr/>
        </p:nvSpPr>
        <p:spPr>
          <a:xfrm>
            <a:off x="4038600" y="187406"/>
            <a:ext cx="5010290" cy="5816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3200" spc="-5" dirty="0">
                <a:latin typeface="Open Sans" panose="020B0606030504020204" pitchFamily="34" charset="0"/>
                <a:ea typeface="Open Sans" panose="020B0606030504020204" pitchFamily="34" charset="0"/>
                <a:cs typeface="Open Sans" panose="020B0606030504020204" pitchFamily="34" charset="0"/>
              </a:rPr>
              <a:t>Elastic Load Balancer</a:t>
            </a:r>
            <a:endParaRPr sz="3200" dirty="0">
              <a:latin typeface="Open Sans" panose="020B0606030504020204" pitchFamily="34" charset="0"/>
              <a:ea typeface="Open Sans" panose="020B0606030504020204" pitchFamily="34" charset="0"/>
              <a:cs typeface="Open Sans" panose="020B0606030504020204" pitchFamily="34" charset="0"/>
              <a:sym typeface="Arial"/>
            </a:endParaRPr>
          </a:p>
        </p:txBody>
      </p:sp>
      <p:grpSp>
        <p:nvGrpSpPr>
          <p:cNvPr id="34" name="Group 33">
            <a:extLst>
              <a:ext uri="{FF2B5EF4-FFF2-40B4-BE49-F238E27FC236}">
                <a16:creationId xmlns:a16="http://schemas.microsoft.com/office/drawing/2014/main" id="{68F31C4D-9B56-A92E-C6C7-7C6DF77EE153}"/>
              </a:ext>
            </a:extLst>
          </p:cNvPr>
          <p:cNvGrpSpPr/>
          <p:nvPr/>
        </p:nvGrpSpPr>
        <p:grpSpPr>
          <a:xfrm>
            <a:off x="24493" y="21490"/>
            <a:ext cx="9119507" cy="885825"/>
            <a:chOff x="24493" y="21490"/>
            <a:chExt cx="8960905" cy="885825"/>
          </a:xfrm>
        </p:grpSpPr>
        <p:pic>
          <p:nvPicPr>
            <p:cNvPr id="35" name="Picture 34">
              <a:extLst>
                <a:ext uri="{FF2B5EF4-FFF2-40B4-BE49-F238E27FC236}">
                  <a16:creationId xmlns:a16="http://schemas.microsoft.com/office/drawing/2014/main" id="{8B298346-C2E3-0B89-E44C-D549F0725557}"/>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36" name="Picture 35">
              <a:extLst>
                <a:ext uri="{FF2B5EF4-FFF2-40B4-BE49-F238E27FC236}">
                  <a16:creationId xmlns:a16="http://schemas.microsoft.com/office/drawing/2014/main" id="{7C4C4F9C-1339-F4E3-AB1F-1D4F859FBB40}"/>
                </a:ext>
              </a:extLst>
            </p:cNvPr>
            <p:cNvPicPr>
              <a:picLocks noChangeAspect="1"/>
            </p:cNvPicPr>
            <p:nvPr/>
          </p:nvPicPr>
          <p:blipFill>
            <a:blip r:embed="rId4"/>
            <a:stretch>
              <a:fillRect/>
            </a:stretch>
          </p:blipFill>
          <p:spPr>
            <a:xfrm>
              <a:off x="24493" y="79088"/>
              <a:ext cx="1607344" cy="657225"/>
            </a:xfrm>
            <a:prstGeom prst="rect">
              <a:avLst/>
            </a:prstGeom>
          </p:spPr>
        </p:pic>
        <p:pic>
          <p:nvPicPr>
            <p:cNvPr id="37" name="Picture 36">
              <a:extLst>
                <a:ext uri="{FF2B5EF4-FFF2-40B4-BE49-F238E27FC236}">
                  <a16:creationId xmlns:a16="http://schemas.microsoft.com/office/drawing/2014/main" id="{1D96FA31-07AC-C44B-F941-530B4FB472B8}"/>
                </a:ext>
              </a:extLst>
            </p:cNvPr>
            <p:cNvPicPr>
              <a:picLocks noChangeAspect="1"/>
            </p:cNvPicPr>
            <p:nvPr/>
          </p:nvPicPr>
          <p:blipFill>
            <a:blip r:embed="rId3"/>
            <a:stretch>
              <a:fillRect/>
            </a:stretch>
          </p:blipFill>
          <p:spPr>
            <a:xfrm>
              <a:off x="134906" y="718248"/>
              <a:ext cx="7353561" cy="185458"/>
            </a:xfrm>
            <a:prstGeom prst="rect">
              <a:avLst/>
            </a:prstGeom>
          </p:spPr>
        </p:pic>
      </p:grpSp>
      <p:sp>
        <p:nvSpPr>
          <p:cNvPr id="38" name="Google Shape;259;gff3a7120db_0_4">
            <a:extLst>
              <a:ext uri="{FF2B5EF4-FFF2-40B4-BE49-F238E27FC236}">
                <a16:creationId xmlns:a16="http://schemas.microsoft.com/office/drawing/2014/main" id="{1B9741DE-9F94-891F-A3A7-4D053D1DA2E7}"/>
              </a:ext>
            </a:extLst>
          </p:cNvPr>
          <p:cNvSpPr txBox="1"/>
          <p:nvPr/>
        </p:nvSpPr>
        <p:spPr>
          <a:xfrm>
            <a:off x="4240306" y="187684"/>
            <a:ext cx="5010290" cy="5816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3200" spc="-5" dirty="0">
                <a:latin typeface="Open Sans" panose="020B0606030504020204" pitchFamily="34" charset="0"/>
                <a:ea typeface="Open Sans" panose="020B0606030504020204" pitchFamily="34" charset="0"/>
                <a:cs typeface="Open Sans" panose="020B0606030504020204" pitchFamily="34" charset="0"/>
              </a:rPr>
              <a:t>Elastic Load Balancer</a:t>
            </a:r>
            <a:endParaRPr sz="3200" dirty="0">
              <a:latin typeface="Open Sans" panose="020B0606030504020204" pitchFamily="34" charset="0"/>
              <a:ea typeface="Open Sans" panose="020B0606030504020204" pitchFamily="34" charset="0"/>
              <a:cs typeface="Open Sans" panose="020B0606030504020204" pitchFamily="34" charset="0"/>
              <a:sym typeface="Arial"/>
            </a:endParaRPr>
          </a:p>
        </p:txBody>
      </p:sp>
      <p:grpSp>
        <p:nvGrpSpPr>
          <p:cNvPr id="39" name="Group 38">
            <a:extLst>
              <a:ext uri="{FF2B5EF4-FFF2-40B4-BE49-F238E27FC236}">
                <a16:creationId xmlns:a16="http://schemas.microsoft.com/office/drawing/2014/main" id="{6C4A4856-12FB-83E4-918E-443F812700DD}"/>
              </a:ext>
            </a:extLst>
          </p:cNvPr>
          <p:cNvGrpSpPr/>
          <p:nvPr/>
        </p:nvGrpSpPr>
        <p:grpSpPr>
          <a:xfrm>
            <a:off x="4945739" y="1600464"/>
            <a:ext cx="3878591" cy="1852909"/>
            <a:chOff x="1046988" y="2071127"/>
            <a:chExt cx="7106412" cy="2750300"/>
          </a:xfrm>
        </p:grpSpPr>
        <p:grpSp>
          <p:nvGrpSpPr>
            <p:cNvPr id="40" name="object 8">
              <a:extLst>
                <a:ext uri="{FF2B5EF4-FFF2-40B4-BE49-F238E27FC236}">
                  <a16:creationId xmlns:a16="http://schemas.microsoft.com/office/drawing/2014/main" id="{8DD50598-C133-3F9D-49B8-DD963FDE3863}"/>
                </a:ext>
              </a:extLst>
            </p:cNvPr>
            <p:cNvGrpSpPr/>
            <p:nvPr/>
          </p:nvGrpSpPr>
          <p:grpSpPr>
            <a:xfrm>
              <a:off x="1046988" y="2071127"/>
              <a:ext cx="7106412" cy="2750300"/>
              <a:chOff x="1046988" y="2102357"/>
              <a:chExt cx="7304150" cy="2719070"/>
            </a:xfrm>
            <a:solidFill>
              <a:schemeClr val="bg1"/>
            </a:solidFill>
          </p:grpSpPr>
          <p:sp>
            <p:nvSpPr>
              <p:cNvPr id="49" name="object 9">
                <a:extLst>
                  <a:ext uri="{FF2B5EF4-FFF2-40B4-BE49-F238E27FC236}">
                    <a16:creationId xmlns:a16="http://schemas.microsoft.com/office/drawing/2014/main" id="{5CC0FE98-32D6-3729-896E-0FED977BC602}"/>
                  </a:ext>
                </a:extLst>
              </p:cNvPr>
              <p:cNvSpPr/>
              <p:nvPr/>
            </p:nvSpPr>
            <p:spPr>
              <a:xfrm>
                <a:off x="3594353" y="2102357"/>
                <a:ext cx="4756785" cy="2719070"/>
              </a:xfrm>
              <a:custGeom>
                <a:avLst/>
                <a:gdLst/>
                <a:ahLst/>
                <a:cxnLst/>
                <a:rect l="l" t="t" r="r" b="b"/>
                <a:pathLst>
                  <a:path w="4756784" h="2719070">
                    <a:moveTo>
                      <a:pt x="4303268" y="0"/>
                    </a:moveTo>
                    <a:lnTo>
                      <a:pt x="453136" y="0"/>
                    </a:lnTo>
                    <a:lnTo>
                      <a:pt x="406796" y="2338"/>
                    </a:lnTo>
                    <a:lnTo>
                      <a:pt x="361796" y="9203"/>
                    </a:lnTo>
                    <a:lnTo>
                      <a:pt x="318366" y="20367"/>
                    </a:lnTo>
                    <a:lnTo>
                      <a:pt x="276731" y="35601"/>
                    </a:lnTo>
                    <a:lnTo>
                      <a:pt x="237119" y="54679"/>
                    </a:lnTo>
                    <a:lnTo>
                      <a:pt x="199758" y="77373"/>
                    </a:lnTo>
                    <a:lnTo>
                      <a:pt x="164875" y="103455"/>
                    </a:lnTo>
                    <a:lnTo>
                      <a:pt x="132699" y="132699"/>
                    </a:lnTo>
                    <a:lnTo>
                      <a:pt x="103455" y="164875"/>
                    </a:lnTo>
                    <a:lnTo>
                      <a:pt x="77373" y="199758"/>
                    </a:lnTo>
                    <a:lnTo>
                      <a:pt x="54679" y="237119"/>
                    </a:lnTo>
                    <a:lnTo>
                      <a:pt x="35601" y="276731"/>
                    </a:lnTo>
                    <a:lnTo>
                      <a:pt x="20367" y="318366"/>
                    </a:lnTo>
                    <a:lnTo>
                      <a:pt x="9203" y="361796"/>
                    </a:lnTo>
                    <a:lnTo>
                      <a:pt x="2338" y="406796"/>
                    </a:lnTo>
                    <a:lnTo>
                      <a:pt x="0" y="453136"/>
                    </a:lnTo>
                    <a:lnTo>
                      <a:pt x="0" y="2265667"/>
                    </a:lnTo>
                    <a:lnTo>
                      <a:pt x="2338" y="2311998"/>
                    </a:lnTo>
                    <a:lnTo>
                      <a:pt x="9203" y="2356992"/>
                    </a:lnTo>
                    <a:lnTo>
                      <a:pt x="20367" y="2400419"/>
                    </a:lnTo>
                    <a:lnTo>
                      <a:pt x="35601" y="2442052"/>
                    </a:lnTo>
                    <a:lnTo>
                      <a:pt x="54679" y="2481664"/>
                    </a:lnTo>
                    <a:lnTo>
                      <a:pt x="77373" y="2519026"/>
                    </a:lnTo>
                    <a:lnTo>
                      <a:pt x="103455" y="2553911"/>
                    </a:lnTo>
                    <a:lnTo>
                      <a:pt x="132699" y="2586091"/>
                    </a:lnTo>
                    <a:lnTo>
                      <a:pt x="164875" y="2615338"/>
                    </a:lnTo>
                    <a:lnTo>
                      <a:pt x="199758" y="2641425"/>
                    </a:lnTo>
                    <a:lnTo>
                      <a:pt x="237119" y="2664123"/>
                    </a:lnTo>
                    <a:lnTo>
                      <a:pt x="276731" y="2683205"/>
                    </a:lnTo>
                    <a:lnTo>
                      <a:pt x="318366" y="2698443"/>
                    </a:lnTo>
                    <a:lnTo>
                      <a:pt x="361796" y="2709609"/>
                    </a:lnTo>
                    <a:lnTo>
                      <a:pt x="406796" y="2716476"/>
                    </a:lnTo>
                    <a:lnTo>
                      <a:pt x="453136" y="2718816"/>
                    </a:lnTo>
                    <a:lnTo>
                      <a:pt x="4303268" y="2718816"/>
                    </a:lnTo>
                    <a:lnTo>
                      <a:pt x="4349607" y="2716476"/>
                    </a:lnTo>
                    <a:lnTo>
                      <a:pt x="4394607" y="2709609"/>
                    </a:lnTo>
                    <a:lnTo>
                      <a:pt x="4438037" y="2698443"/>
                    </a:lnTo>
                    <a:lnTo>
                      <a:pt x="4479672" y="2683205"/>
                    </a:lnTo>
                    <a:lnTo>
                      <a:pt x="4519284" y="2664123"/>
                    </a:lnTo>
                    <a:lnTo>
                      <a:pt x="4556645" y="2641425"/>
                    </a:lnTo>
                    <a:lnTo>
                      <a:pt x="4591528" y="2615338"/>
                    </a:lnTo>
                    <a:lnTo>
                      <a:pt x="4623704" y="2586091"/>
                    </a:lnTo>
                    <a:lnTo>
                      <a:pt x="4652948" y="2553911"/>
                    </a:lnTo>
                    <a:lnTo>
                      <a:pt x="4679030" y="2519026"/>
                    </a:lnTo>
                    <a:lnTo>
                      <a:pt x="4701724" y="2481664"/>
                    </a:lnTo>
                    <a:lnTo>
                      <a:pt x="4720802" y="2442052"/>
                    </a:lnTo>
                    <a:lnTo>
                      <a:pt x="4736036" y="2400419"/>
                    </a:lnTo>
                    <a:lnTo>
                      <a:pt x="4747200" y="2356992"/>
                    </a:lnTo>
                    <a:lnTo>
                      <a:pt x="4754065" y="2311998"/>
                    </a:lnTo>
                    <a:lnTo>
                      <a:pt x="4756404" y="2265667"/>
                    </a:lnTo>
                    <a:lnTo>
                      <a:pt x="4756404" y="453136"/>
                    </a:lnTo>
                    <a:lnTo>
                      <a:pt x="4754065" y="406796"/>
                    </a:lnTo>
                    <a:lnTo>
                      <a:pt x="4747200" y="361796"/>
                    </a:lnTo>
                    <a:lnTo>
                      <a:pt x="4736036" y="318366"/>
                    </a:lnTo>
                    <a:lnTo>
                      <a:pt x="4720802" y="276731"/>
                    </a:lnTo>
                    <a:lnTo>
                      <a:pt x="4701724" y="237119"/>
                    </a:lnTo>
                    <a:lnTo>
                      <a:pt x="4679030" y="199758"/>
                    </a:lnTo>
                    <a:lnTo>
                      <a:pt x="4652948" y="164875"/>
                    </a:lnTo>
                    <a:lnTo>
                      <a:pt x="4623704" y="132699"/>
                    </a:lnTo>
                    <a:lnTo>
                      <a:pt x="4591528" y="103455"/>
                    </a:lnTo>
                    <a:lnTo>
                      <a:pt x="4556645" y="77373"/>
                    </a:lnTo>
                    <a:lnTo>
                      <a:pt x="4519284" y="54679"/>
                    </a:lnTo>
                    <a:lnTo>
                      <a:pt x="4479672" y="35601"/>
                    </a:lnTo>
                    <a:lnTo>
                      <a:pt x="4438037" y="20367"/>
                    </a:lnTo>
                    <a:lnTo>
                      <a:pt x="4394607" y="9203"/>
                    </a:lnTo>
                    <a:lnTo>
                      <a:pt x="4349607" y="2338"/>
                    </a:lnTo>
                    <a:lnTo>
                      <a:pt x="4303268" y="0"/>
                    </a:lnTo>
                    <a:close/>
                  </a:path>
                </a:pathLst>
              </a:custGeom>
              <a:grpFill/>
              <a:ln>
                <a:solidFill>
                  <a:schemeClr val="tx1"/>
                </a:solidFill>
              </a:ln>
            </p:spPr>
            <p:txBody>
              <a:bodyPr wrap="square" lIns="0" tIns="0" rIns="0" bIns="0" rtlCol="0"/>
              <a:lstStyle/>
              <a:p>
                <a:endParaRPr/>
              </a:p>
            </p:txBody>
          </p:sp>
          <p:sp>
            <p:nvSpPr>
              <p:cNvPr id="50" name="object 10">
                <a:extLst>
                  <a:ext uri="{FF2B5EF4-FFF2-40B4-BE49-F238E27FC236}">
                    <a16:creationId xmlns:a16="http://schemas.microsoft.com/office/drawing/2014/main" id="{99048CC2-AC0E-4132-CE79-AF7BCB7A3A9A}"/>
                  </a:ext>
                </a:extLst>
              </p:cNvPr>
              <p:cNvSpPr/>
              <p:nvPr/>
            </p:nvSpPr>
            <p:spPr>
              <a:xfrm>
                <a:off x="3594353" y="2102357"/>
                <a:ext cx="4756785" cy="2719070"/>
              </a:xfrm>
              <a:custGeom>
                <a:avLst/>
                <a:gdLst/>
                <a:ahLst/>
                <a:cxnLst/>
                <a:rect l="l" t="t" r="r" b="b"/>
                <a:pathLst>
                  <a:path w="4756784" h="2719070">
                    <a:moveTo>
                      <a:pt x="0" y="453136"/>
                    </a:moveTo>
                    <a:lnTo>
                      <a:pt x="2338" y="406796"/>
                    </a:lnTo>
                    <a:lnTo>
                      <a:pt x="9203" y="361796"/>
                    </a:lnTo>
                    <a:lnTo>
                      <a:pt x="20367" y="318366"/>
                    </a:lnTo>
                    <a:lnTo>
                      <a:pt x="35601" y="276731"/>
                    </a:lnTo>
                    <a:lnTo>
                      <a:pt x="54679" y="237119"/>
                    </a:lnTo>
                    <a:lnTo>
                      <a:pt x="77373" y="199758"/>
                    </a:lnTo>
                    <a:lnTo>
                      <a:pt x="103455" y="164875"/>
                    </a:lnTo>
                    <a:lnTo>
                      <a:pt x="132699" y="132699"/>
                    </a:lnTo>
                    <a:lnTo>
                      <a:pt x="164875" y="103455"/>
                    </a:lnTo>
                    <a:lnTo>
                      <a:pt x="199758" y="77373"/>
                    </a:lnTo>
                    <a:lnTo>
                      <a:pt x="237119" y="54679"/>
                    </a:lnTo>
                    <a:lnTo>
                      <a:pt x="276731" y="35601"/>
                    </a:lnTo>
                    <a:lnTo>
                      <a:pt x="318366" y="20367"/>
                    </a:lnTo>
                    <a:lnTo>
                      <a:pt x="361796" y="9203"/>
                    </a:lnTo>
                    <a:lnTo>
                      <a:pt x="406796" y="2338"/>
                    </a:lnTo>
                    <a:lnTo>
                      <a:pt x="453136" y="0"/>
                    </a:lnTo>
                    <a:lnTo>
                      <a:pt x="4303268" y="0"/>
                    </a:lnTo>
                    <a:lnTo>
                      <a:pt x="4349607" y="2338"/>
                    </a:lnTo>
                    <a:lnTo>
                      <a:pt x="4394607" y="9203"/>
                    </a:lnTo>
                    <a:lnTo>
                      <a:pt x="4438037" y="20367"/>
                    </a:lnTo>
                    <a:lnTo>
                      <a:pt x="4479672" y="35601"/>
                    </a:lnTo>
                    <a:lnTo>
                      <a:pt x="4519284" y="54679"/>
                    </a:lnTo>
                    <a:lnTo>
                      <a:pt x="4556645" y="77373"/>
                    </a:lnTo>
                    <a:lnTo>
                      <a:pt x="4591528" y="103455"/>
                    </a:lnTo>
                    <a:lnTo>
                      <a:pt x="4623704" y="132699"/>
                    </a:lnTo>
                    <a:lnTo>
                      <a:pt x="4652948" y="164875"/>
                    </a:lnTo>
                    <a:lnTo>
                      <a:pt x="4679030" y="199758"/>
                    </a:lnTo>
                    <a:lnTo>
                      <a:pt x="4701724" y="237119"/>
                    </a:lnTo>
                    <a:lnTo>
                      <a:pt x="4720802" y="276731"/>
                    </a:lnTo>
                    <a:lnTo>
                      <a:pt x="4736036" y="318366"/>
                    </a:lnTo>
                    <a:lnTo>
                      <a:pt x="4747200" y="361796"/>
                    </a:lnTo>
                    <a:lnTo>
                      <a:pt x="4754065" y="406796"/>
                    </a:lnTo>
                    <a:lnTo>
                      <a:pt x="4756404" y="453136"/>
                    </a:lnTo>
                    <a:lnTo>
                      <a:pt x="4756404" y="2265667"/>
                    </a:lnTo>
                    <a:lnTo>
                      <a:pt x="4754065" y="2311998"/>
                    </a:lnTo>
                    <a:lnTo>
                      <a:pt x="4747200" y="2356992"/>
                    </a:lnTo>
                    <a:lnTo>
                      <a:pt x="4736036" y="2400419"/>
                    </a:lnTo>
                    <a:lnTo>
                      <a:pt x="4720802" y="2442052"/>
                    </a:lnTo>
                    <a:lnTo>
                      <a:pt x="4701724" y="2481664"/>
                    </a:lnTo>
                    <a:lnTo>
                      <a:pt x="4679030" y="2519026"/>
                    </a:lnTo>
                    <a:lnTo>
                      <a:pt x="4652948" y="2553911"/>
                    </a:lnTo>
                    <a:lnTo>
                      <a:pt x="4623704" y="2586091"/>
                    </a:lnTo>
                    <a:lnTo>
                      <a:pt x="4591528" y="2615338"/>
                    </a:lnTo>
                    <a:lnTo>
                      <a:pt x="4556645" y="2641425"/>
                    </a:lnTo>
                    <a:lnTo>
                      <a:pt x="4519284" y="2664123"/>
                    </a:lnTo>
                    <a:lnTo>
                      <a:pt x="4479672" y="2683205"/>
                    </a:lnTo>
                    <a:lnTo>
                      <a:pt x="4438037" y="2698443"/>
                    </a:lnTo>
                    <a:lnTo>
                      <a:pt x="4394607" y="2709609"/>
                    </a:lnTo>
                    <a:lnTo>
                      <a:pt x="4349607" y="2716476"/>
                    </a:lnTo>
                    <a:lnTo>
                      <a:pt x="4303268" y="2718816"/>
                    </a:lnTo>
                    <a:lnTo>
                      <a:pt x="453136" y="2718816"/>
                    </a:lnTo>
                    <a:lnTo>
                      <a:pt x="406796" y="2716476"/>
                    </a:lnTo>
                    <a:lnTo>
                      <a:pt x="361796" y="2709609"/>
                    </a:lnTo>
                    <a:lnTo>
                      <a:pt x="318366" y="2698443"/>
                    </a:lnTo>
                    <a:lnTo>
                      <a:pt x="276731" y="2683205"/>
                    </a:lnTo>
                    <a:lnTo>
                      <a:pt x="237119" y="2664123"/>
                    </a:lnTo>
                    <a:lnTo>
                      <a:pt x="199758" y="2641425"/>
                    </a:lnTo>
                    <a:lnTo>
                      <a:pt x="164875" y="2615338"/>
                    </a:lnTo>
                    <a:lnTo>
                      <a:pt x="132699" y="2586091"/>
                    </a:lnTo>
                    <a:lnTo>
                      <a:pt x="103455" y="2553911"/>
                    </a:lnTo>
                    <a:lnTo>
                      <a:pt x="77373" y="2519026"/>
                    </a:lnTo>
                    <a:lnTo>
                      <a:pt x="54679" y="2481664"/>
                    </a:lnTo>
                    <a:lnTo>
                      <a:pt x="35601" y="2442052"/>
                    </a:lnTo>
                    <a:lnTo>
                      <a:pt x="20367" y="2400419"/>
                    </a:lnTo>
                    <a:lnTo>
                      <a:pt x="9203" y="2356992"/>
                    </a:lnTo>
                    <a:lnTo>
                      <a:pt x="2338" y="2311998"/>
                    </a:lnTo>
                    <a:lnTo>
                      <a:pt x="0" y="2265667"/>
                    </a:lnTo>
                    <a:lnTo>
                      <a:pt x="0" y="453136"/>
                    </a:lnTo>
                    <a:close/>
                  </a:path>
                </a:pathLst>
              </a:custGeom>
              <a:grpFill/>
              <a:ln w="19812">
                <a:solidFill>
                  <a:schemeClr val="tx1"/>
                </a:solidFill>
              </a:ln>
            </p:spPr>
            <p:txBody>
              <a:bodyPr wrap="square" lIns="0" tIns="0" rIns="0" bIns="0" rtlCol="0"/>
              <a:lstStyle/>
              <a:p>
                <a:endParaRPr/>
              </a:p>
            </p:txBody>
          </p:sp>
          <p:pic>
            <p:nvPicPr>
              <p:cNvPr id="51" name="object 11">
                <a:extLst>
                  <a:ext uri="{FF2B5EF4-FFF2-40B4-BE49-F238E27FC236}">
                    <a16:creationId xmlns:a16="http://schemas.microsoft.com/office/drawing/2014/main" id="{834DC3D1-8612-B4F8-A143-A33F22890057}"/>
                  </a:ext>
                </a:extLst>
              </p:cNvPr>
              <p:cNvPicPr/>
              <p:nvPr/>
            </p:nvPicPr>
            <p:blipFill>
              <a:blip r:embed="rId5" cstate="print"/>
              <a:stretch>
                <a:fillRect/>
              </a:stretch>
            </p:blipFill>
            <p:spPr>
              <a:xfrm>
                <a:off x="3902583" y="3070860"/>
                <a:ext cx="746061" cy="710183"/>
              </a:xfrm>
              <a:prstGeom prst="rect">
                <a:avLst/>
              </a:prstGeom>
              <a:grpFill/>
              <a:ln>
                <a:solidFill>
                  <a:schemeClr val="bg1"/>
                </a:solidFill>
              </a:ln>
            </p:spPr>
          </p:pic>
          <p:sp>
            <p:nvSpPr>
              <p:cNvPr id="52" name="object 12">
                <a:extLst>
                  <a:ext uri="{FF2B5EF4-FFF2-40B4-BE49-F238E27FC236}">
                    <a16:creationId xmlns:a16="http://schemas.microsoft.com/office/drawing/2014/main" id="{8294516E-B969-F0DA-4921-FB330141E214}"/>
                  </a:ext>
                </a:extLst>
              </p:cNvPr>
              <p:cNvSpPr/>
              <p:nvPr/>
            </p:nvSpPr>
            <p:spPr>
              <a:xfrm>
                <a:off x="6083808" y="2350007"/>
                <a:ext cx="1708785" cy="2322830"/>
              </a:xfrm>
              <a:custGeom>
                <a:avLst/>
                <a:gdLst/>
                <a:ahLst/>
                <a:cxnLst/>
                <a:rect l="l" t="t" r="r" b="b"/>
                <a:pathLst>
                  <a:path w="1708784" h="2322829">
                    <a:moveTo>
                      <a:pt x="1708404" y="0"/>
                    </a:moveTo>
                    <a:lnTo>
                      <a:pt x="0" y="0"/>
                    </a:lnTo>
                    <a:lnTo>
                      <a:pt x="0" y="2322576"/>
                    </a:lnTo>
                    <a:lnTo>
                      <a:pt x="1708404" y="2322576"/>
                    </a:lnTo>
                    <a:lnTo>
                      <a:pt x="1708404" y="0"/>
                    </a:lnTo>
                    <a:close/>
                  </a:path>
                </a:pathLst>
              </a:custGeom>
              <a:grpFill/>
              <a:ln>
                <a:solidFill>
                  <a:schemeClr val="tx1"/>
                </a:solidFill>
              </a:ln>
            </p:spPr>
            <p:txBody>
              <a:bodyPr wrap="square" lIns="0" tIns="0" rIns="0" bIns="0" rtlCol="0"/>
              <a:lstStyle/>
              <a:p>
                <a:endParaRPr/>
              </a:p>
            </p:txBody>
          </p:sp>
          <p:sp>
            <p:nvSpPr>
              <p:cNvPr id="53" name="object 13">
                <a:extLst>
                  <a:ext uri="{FF2B5EF4-FFF2-40B4-BE49-F238E27FC236}">
                    <a16:creationId xmlns:a16="http://schemas.microsoft.com/office/drawing/2014/main" id="{0ECA92CF-A144-B040-3AF7-3F405FBE6C8A}"/>
                  </a:ext>
                </a:extLst>
              </p:cNvPr>
              <p:cNvSpPr/>
              <p:nvPr/>
            </p:nvSpPr>
            <p:spPr>
              <a:xfrm>
                <a:off x="6083808" y="2350007"/>
                <a:ext cx="1708785" cy="2322830"/>
              </a:xfrm>
              <a:custGeom>
                <a:avLst/>
                <a:gdLst/>
                <a:ahLst/>
                <a:cxnLst/>
                <a:rect l="l" t="t" r="r" b="b"/>
                <a:pathLst>
                  <a:path w="1708784" h="2322829">
                    <a:moveTo>
                      <a:pt x="0" y="2322576"/>
                    </a:moveTo>
                    <a:lnTo>
                      <a:pt x="1708404" y="2322576"/>
                    </a:lnTo>
                    <a:lnTo>
                      <a:pt x="1708404" y="0"/>
                    </a:lnTo>
                    <a:lnTo>
                      <a:pt x="0" y="0"/>
                    </a:lnTo>
                    <a:lnTo>
                      <a:pt x="0" y="2322576"/>
                    </a:lnTo>
                    <a:close/>
                  </a:path>
                </a:pathLst>
              </a:custGeom>
              <a:grpFill/>
              <a:ln w="12192">
                <a:solidFill>
                  <a:schemeClr val="bg1"/>
                </a:solidFill>
                <a:prstDash val="sysDot"/>
              </a:ln>
            </p:spPr>
            <p:txBody>
              <a:bodyPr wrap="square" lIns="0" tIns="0" rIns="0" bIns="0" rtlCol="0"/>
              <a:lstStyle/>
              <a:p>
                <a:endParaRPr dirty="0"/>
              </a:p>
            </p:txBody>
          </p:sp>
          <p:pic>
            <p:nvPicPr>
              <p:cNvPr id="54" name="object 14">
                <a:extLst>
                  <a:ext uri="{FF2B5EF4-FFF2-40B4-BE49-F238E27FC236}">
                    <a16:creationId xmlns:a16="http://schemas.microsoft.com/office/drawing/2014/main" id="{0B862160-ACC5-D0F4-DB58-CA05D435D31A}"/>
                  </a:ext>
                </a:extLst>
              </p:cNvPr>
              <p:cNvPicPr/>
              <p:nvPr/>
            </p:nvPicPr>
            <p:blipFill>
              <a:blip r:embed="rId6" cstate="print"/>
              <a:stretch>
                <a:fillRect/>
              </a:stretch>
            </p:blipFill>
            <p:spPr>
              <a:xfrm>
                <a:off x="6560819" y="3412235"/>
                <a:ext cx="754379" cy="719327"/>
              </a:xfrm>
              <a:prstGeom prst="rect">
                <a:avLst/>
              </a:prstGeom>
              <a:grpFill/>
              <a:ln>
                <a:solidFill>
                  <a:schemeClr val="bg1"/>
                </a:solidFill>
              </a:ln>
            </p:spPr>
          </p:pic>
          <p:pic>
            <p:nvPicPr>
              <p:cNvPr id="55" name="object 15">
                <a:extLst>
                  <a:ext uri="{FF2B5EF4-FFF2-40B4-BE49-F238E27FC236}">
                    <a16:creationId xmlns:a16="http://schemas.microsoft.com/office/drawing/2014/main" id="{60925CBB-33C7-927B-6EEE-360A83A4511D}"/>
                  </a:ext>
                </a:extLst>
              </p:cNvPr>
              <p:cNvPicPr/>
              <p:nvPr/>
            </p:nvPicPr>
            <p:blipFill>
              <a:blip r:embed="rId6" cstate="print"/>
              <a:stretch>
                <a:fillRect/>
              </a:stretch>
            </p:blipFill>
            <p:spPr>
              <a:xfrm>
                <a:off x="6890004" y="2901695"/>
                <a:ext cx="754379" cy="719327"/>
              </a:xfrm>
              <a:prstGeom prst="rect">
                <a:avLst/>
              </a:prstGeom>
              <a:grpFill/>
              <a:ln>
                <a:solidFill>
                  <a:schemeClr val="bg1"/>
                </a:solidFill>
              </a:ln>
            </p:spPr>
          </p:pic>
          <p:pic>
            <p:nvPicPr>
              <p:cNvPr id="56" name="object 16">
                <a:extLst>
                  <a:ext uri="{FF2B5EF4-FFF2-40B4-BE49-F238E27FC236}">
                    <a16:creationId xmlns:a16="http://schemas.microsoft.com/office/drawing/2014/main" id="{2DCA3BFD-4850-D3BD-6CC9-BEEA07479F28}"/>
                  </a:ext>
                </a:extLst>
              </p:cNvPr>
              <p:cNvPicPr/>
              <p:nvPr/>
            </p:nvPicPr>
            <p:blipFill>
              <a:blip r:embed="rId6" cstate="print"/>
              <a:stretch>
                <a:fillRect/>
              </a:stretch>
            </p:blipFill>
            <p:spPr>
              <a:xfrm>
                <a:off x="6231635" y="2889504"/>
                <a:ext cx="754380" cy="719328"/>
              </a:xfrm>
              <a:prstGeom prst="rect">
                <a:avLst/>
              </a:prstGeom>
              <a:grpFill/>
              <a:ln>
                <a:solidFill>
                  <a:schemeClr val="bg1"/>
                </a:solidFill>
              </a:ln>
            </p:spPr>
          </p:pic>
          <p:pic>
            <p:nvPicPr>
              <p:cNvPr id="57" name="object 17">
                <a:extLst>
                  <a:ext uri="{FF2B5EF4-FFF2-40B4-BE49-F238E27FC236}">
                    <a16:creationId xmlns:a16="http://schemas.microsoft.com/office/drawing/2014/main" id="{0AD9174A-7D84-CFCD-4581-6362EBFB266D}"/>
                  </a:ext>
                </a:extLst>
              </p:cNvPr>
              <p:cNvPicPr/>
              <p:nvPr/>
            </p:nvPicPr>
            <p:blipFill>
              <a:blip r:embed="rId7" cstate="print"/>
              <a:stretch>
                <a:fillRect/>
              </a:stretch>
            </p:blipFill>
            <p:spPr>
              <a:xfrm>
                <a:off x="1507236" y="2656449"/>
                <a:ext cx="954024" cy="880637"/>
              </a:xfrm>
              <a:prstGeom prst="rect">
                <a:avLst/>
              </a:prstGeom>
              <a:grpFill/>
              <a:ln>
                <a:solidFill>
                  <a:schemeClr val="bg1"/>
                </a:solidFill>
              </a:ln>
            </p:spPr>
          </p:pic>
          <p:pic>
            <p:nvPicPr>
              <p:cNvPr id="58" name="object 18">
                <a:extLst>
                  <a:ext uri="{FF2B5EF4-FFF2-40B4-BE49-F238E27FC236}">
                    <a16:creationId xmlns:a16="http://schemas.microsoft.com/office/drawing/2014/main" id="{BE6090A0-9D16-A59D-F86C-2CE1D58271E9}"/>
                  </a:ext>
                </a:extLst>
              </p:cNvPr>
              <p:cNvPicPr/>
              <p:nvPr/>
            </p:nvPicPr>
            <p:blipFill>
              <a:blip r:embed="rId8" cstate="print"/>
              <a:stretch>
                <a:fillRect/>
              </a:stretch>
            </p:blipFill>
            <p:spPr>
              <a:xfrm>
                <a:off x="1046988" y="3400044"/>
                <a:ext cx="528828" cy="528828"/>
              </a:xfrm>
              <a:prstGeom prst="rect">
                <a:avLst/>
              </a:prstGeom>
              <a:grpFill/>
              <a:ln>
                <a:solidFill>
                  <a:schemeClr val="bg1"/>
                </a:solidFill>
              </a:ln>
            </p:spPr>
          </p:pic>
          <p:pic>
            <p:nvPicPr>
              <p:cNvPr id="59" name="object 19">
                <a:extLst>
                  <a:ext uri="{FF2B5EF4-FFF2-40B4-BE49-F238E27FC236}">
                    <a16:creationId xmlns:a16="http://schemas.microsoft.com/office/drawing/2014/main" id="{8EBFBF6D-E0CA-DB3C-F822-DB654CE458B1}"/>
                  </a:ext>
                </a:extLst>
              </p:cNvPr>
              <p:cNvPicPr/>
              <p:nvPr/>
            </p:nvPicPr>
            <p:blipFill>
              <a:blip r:embed="rId9" cstate="print"/>
              <a:stretch>
                <a:fillRect/>
              </a:stretch>
            </p:blipFill>
            <p:spPr>
              <a:xfrm>
                <a:off x="1479803" y="3096767"/>
                <a:ext cx="1048511" cy="1046988"/>
              </a:xfrm>
              <a:prstGeom prst="rect">
                <a:avLst/>
              </a:prstGeom>
              <a:grpFill/>
              <a:ln>
                <a:solidFill>
                  <a:schemeClr val="bg1"/>
                </a:solidFill>
              </a:ln>
            </p:spPr>
          </p:pic>
          <p:pic>
            <p:nvPicPr>
              <p:cNvPr id="60" name="object 20">
                <a:extLst>
                  <a:ext uri="{FF2B5EF4-FFF2-40B4-BE49-F238E27FC236}">
                    <a16:creationId xmlns:a16="http://schemas.microsoft.com/office/drawing/2014/main" id="{C34F3C73-7543-0FD5-8287-CB22AC35E562}"/>
                  </a:ext>
                </a:extLst>
              </p:cNvPr>
              <p:cNvPicPr/>
              <p:nvPr/>
            </p:nvPicPr>
            <p:blipFill>
              <a:blip r:embed="rId10" cstate="print"/>
              <a:stretch>
                <a:fillRect/>
              </a:stretch>
            </p:blipFill>
            <p:spPr>
              <a:xfrm>
                <a:off x="2435351" y="3604259"/>
                <a:ext cx="291084" cy="291084"/>
              </a:xfrm>
              <a:prstGeom prst="rect">
                <a:avLst/>
              </a:prstGeom>
              <a:grpFill/>
              <a:ln>
                <a:solidFill>
                  <a:schemeClr val="tx1"/>
                </a:solidFill>
              </a:ln>
            </p:spPr>
          </p:pic>
          <p:pic>
            <p:nvPicPr>
              <p:cNvPr id="61" name="object 22">
                <a:extLst>
                  <a:ext uri="{FF2B5EF4-FFF2-40B4-BE49-F238E27FC236}">
                    <a16:creationId xmlns:a16="http://schemas.microsoft.com/office/drawing/2014/main" id="{B37ACA89-521D-ED14-1629-01D4B63B3D14}"/>
                  </a:ext>
                </a:extLst>
              </p:cNvPr>
              <p:cNvPicPr/>
              <p:nvPr/>
            </p:nvPicPr>
            <p:blipFill>
              <a:blip r:embed="rId11" cstate="print"/>
              <a:stretch>
                <a:fillRect/>
              </a:stretch>
            </p:blipFill>
            <p:spPr>
              <a:xfrm>
                <a:off x="3873340" y="2278360"/>
                <a:ext cx="521209" cy="566295"/>
              </a:xfrm>
              <a:prstGeom prst="rect">
                <a:avLst/>
              </a:prstGeom>
              <a:grpFill/>
              <a:ln>
                <a:solidFill>
                  <a:schemeClr val="bg1"/>
                </a:solidFill>
              </a:ln>
            </p:spPr>
          </p:pic>
        </p:grpSp>
        <p:grpSp>
          <p:nvGrpSpPr>
            <p:cNvPr id="41" name="Group 40">
              <a:extLst>
                <a:ext uri="{FF2B5EF4-FFF2-40B4-BE49-F238E27FC236}">
                  <a16:creationId xmlns:a16="http://schemas.microsoft.com/office/drawing/2014/main" id="{00385535-E80D-C6C5-DA4F-ED357E05C9E1}"/>
                </a:ext>
              </a:extLst>
            </p:cNvPr>
            <p:cNvGrpSpPr/>
            <p:nvPr/>
          </p:nvGrpSpPr>
          <p:grpSpPr>
            <a:xfrm>
              <a:off x="4498440" y="2924840"/>
              <a:ext cx="1400566" cy="959866"/>
              <a:chOff x="4682859" y="2901695"/>
              <a:chExt cx="1400566" cy="959866"/>
            </a:xfrm>
          </p:grpSpPr>
          <p:cxnSp>
            <p:nvCxnSpPr>
              <p:cNvPr id="46" name="Straight Arrow Connector 45">
                <a:extLst>
                  <a:ext uri="{FF2B5EF4-FFF2-40B4-BE49-F238E27FC236}">
                    <a16:creationId xmlns:a16="http://schemas.microsoft.com/office/drawing/2014/main" id="{D4AECB3A-99E8-4C1B-44E6-5D652F848A46}"/>
                  </a:ext>
                </a:extLst>
              </p:cNvPr>
              <p:cNvCxnSpPr>
                <a:cxnSpLocks/>
              </p:cNvCxnSpPr>
              <p:nvPr/>
            </p:nvCxnSpPr>
            <p:spPr>
              <a:xfrm flipV="1">
                <a:off x="4682859" y="2901695"/>
                <a:ext cx="1252739" cy="455100"/>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481678A-A1B4-2526-A60D-932604BEB1C3}"/>
                  </a:ext>
                </a:extLst>
              </p:cNvPr>
              <p:cNvCxnSpPr>
                <a:cxnSpLocks/>
              </p:cNvCxnSpPr>
              <p:nvPr/>
            </p:nvCxnSpPr>
            <p:spPr>
              <a:xfrm flipV="1">
                <a:off x="4708886" y="3356795"/>
                <a:ext cx="1374539" cy="43249"/>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D442AA7-06AE-C5B1-3DAA-0DF45AEF528A}"/>
                  </a:ext>
                </a:extLst>
              </p:cNvPr>
              <p:cNvCxnSpPr>
                <a:cxnSpLocks/>
              </p:cNvCxnSpPr>
              <p:nvPr/>
            </p:nvCxnSpPr>
            <p:spPr>
              <a:xfrm>
                <a:off x="4708886" y="3486150"/>
                <a:ext cx="1225372" cy="375411"/>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3A3D3193-9877-C786-DF50-66C289BC6D76}"/>
                </a:ext>
              </a:extLst>
            </p:cNvPr>
            <p:cNvGrpSpPr/>
            <p:nvPr/>
          </p:nvGrpSpPr>
          <p:grpSpPr>
            <a:xfrm flipH="1">
              <a:off x="2562528" y="2868229"/>
              <a:ext cx="1302648" cy="1027115"/>
              <a:chOff x="4835259" y="3054095"/>
              <a:chExt cx="1400566" cy="959866"/>
            </a:xfrm>
          </p:grpSpPr>
          <p:cxnSp>
            <p:nvCxnSpPr>
              <p:cNvPr id="43" name="Straight Arrow Connector 42">
                <a:extLst>
                  <a:ext uri="{FF2B5EF4-FFF2-40B4-BE49-F238E27FC236}">
                    <a16:creationId xmlns:a16="http://schemas.microsoft.com/office/drawing/2014/main" id="{68D36046-FED5-28AA-8880-E43C23B88DBC}"/>
                  </a:ext>
                </a:extLst>
              </p:cNvPr>
              <p:cNvCxnSpPr>
                <a:cxnSpLocks/>
              </p:cNvCxnSpPr>
              <p:nvPr/>
            </p:nvCxnSpPr>
            <p:spPr>
              <a:xfrm flipV="1">
                <a:off x="4835259" y="3054095"/>
                <a:ext cx="1252739" cy="455100"/>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799D747F-7DD6-8A38-76D0-8A4523A4FE8E}"/>
                  </a:ext>
                </a:extLst>
              </p:cNvPr>
              <p:cNvCxnSpPr>
                <a:cxnSpLocks/>
              </p:cNvCxnSpPr>
              <p:nvPr/>
            </p:nvCxnSpPr>
            <p:spPr>
              <a:xfrm flipV="1">
                <a:off x="4861286" y="3509195"/>
                <a:ext cx="1374539" cy="43249"/>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802A35C-A5E4-44A0-B14C-6327E3CA248C}"/>
                  </a:ext>
                </a:extLst>
              </p:cNvPr>
              <p:cNvCxnSpPr>
                <a:cxnSpLocks/>
              </p:cNvCxnSpPr>
              <p:nvPr/>
            </p:nvCxnSpPr>
            <p:spPr>
              <a:xfrm>
                <a:off x="4861286" y="3638550"/>
                <a:ext cx="1225372" cy="375411"/>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288226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Autoscaling</a:t>
            </a:r>
            <a:r>
              <a:rPr sz="2800" b="1" spc="-15" dirty="0">
                <a:solidFill>
                  <a:srgbClr val="5F4778"/>
                </a:solidFill>
                <a:latin typeface="Calibri"/>
                <a:cs typeface="Calibri"/>
              </a:rPr>
              <a:t> Groups</a:t>
            </a:r>
            <a:endParaRPr sz="2800">
              <a:latin typeface="Calibri"/>
              <a:cs typeface="Calibri"/>
            </a:endParaRPr>
          </a:p>
        </p:txBody>
      </p:sp>
      <p:grpSp>
        <p:nvGrpSpPr>
          <p:cNvPr id="3" name="object 3"/>
          <p:cNvGrpSpPr/>
          <p:nvPr/>
        </p:nvGrpSpPr>
        <p:grpSpPr>
          <a:xfrm>
            <a:off x="2635757" y="3179826"/>
            <a:ext cx="3874135" cy="1957577"/>
            <a:chOff x="2635757" y="3179826"/>
            <a:chExt cx="3874135" cy="1957577"/>
          </a:xfrm>
        </p:grpSpPr>
        <p:sp>
          <p:nvSpPr>
            <p:cNvPr id="4" name="object 4"/>
            <p:cNvSpPr/>
            <p:nvPr/>
          </p:nvSpPr>
          <p:spPr>
            <a:xfrm>
              <a:off x="2635757" y="3179826"/>
              <a:ext cx="3874135" cy="1096010"/>
            </a:xfrm>
            <a:custGeom>
              <a:avLst/>
              <a:gdLst/>
              <a:ahLst/>
              <a:cxnLst/>
              <a:rect l="l" t="t" r="r" b="b"/>
              <a:pathLst>
                <a:path w="3874134" h="1096010">
                  <a:moveTo>
                    <a:pt x="0" y="1095756"/>
                  </a:moveTo>
                  <a:lnTo>
                    <a:pt x="3874008" y="1095756"/>
                  </a:lnTo>
                  <a:lnTo>
                    <a:pt x="3874008" y="0"/>
                  </a:lnTo>
                  <a:lnTo>
                    <a:pt x="0" y="0"/>
                  </a:lnTo>
                  <a:lnTo>
                    <a:pt x="0" y="1095756"/>
                  </a:lnTo>
                  <a:close/>
                </a:path>
              </a:pathLst>
            </a:custGeom>
            <a:ln w="19812">
              <a:solidFill>
                <a:schemeClr val="tx1"/>
              </a:solidFill>
            </a:ln>
          </p:spPr>
          <p:txBody>
            <a:bodyPr wrap="square" lIns="0" tIns="0" rIns="0" bIns="0" rtlCol="0"/>
            <a:lstStyle/>
            <a:p>
              <a:endParaRPr/>
            </a:p>
          </p:txBody>
        </p:sp>
        <p:pic>
          <p:nvPicPr>
            <p:cNvPr id="5" name="object 5"/>
            <p:cNvPicPr/>
            <p:nvPr/>
          </p:nvPicPr>
          <p:blipFill>
            <a:blip r:embed="rId2" cstate="print"/>
            <a:stretch>
              <a:fillRect/>
            </a:stretch>
          </p:blipFill>
          <p:spPr>
            <a:xfrm>
              <a:off x="2918838" y="3450336"/>
              <a:ext cx="544834" cy="566927"/>
            </a:xfrm>
            <a:prstGeom prst="rect">
              <a:avLst/>
            </a:prstGeom>
          </p:spPr>
        </p:pic>
        <p:pic>
          <p:nvPicPr>
            <p:cNvPr id="6" name="object 6"/>
            <p:cNvPicPr/>
            <p:nvPr/>
          </p:nvPicPr>
          <p:blipFill>
            <a:blip r:embed="rId2" cstate="print"/>
            <a:stretch>
              <a:fillRect/>
            </a:stretch>
          </p:blipFill>
          <p:spPr>
            <a:xfrm>
              <a:off x="3808854" y="3450336"/>
              <a:ext cx="544834" cy="566927"/>
            </a:xfrm>
            <a:prstGeom prst="rect">
              <a:avLst/>
            </a:prstGeom>
          </p:spPr>
        </p:pic>
        <p:pic>
          <p:nvPicPr>
            <p:cNvPr id="7" name="object 7"/>
            <p:cNvPicPr/>
            <p:nvPr/>
          </p:nvPicPr>
          <p:blipFill>
            <a:blip r:embed="rId2" cstate="print"/>
            <a:stretch>
              <a:fillRect/>
            </a:stretch>
          </p:blipFill>
          <p:spPr>
            <a:xfrm>
              <a:off x="4697356" y="3450336"/>
              <a:ext cx="546339" cy="566927"/>
            </a:xfrm>
            <a:prstGeom prst="rect">
              <a:avLst/>
            </a:prstGeom>
          </p:spPr>
        </p:pic>
        <p:pic>
          <p:nvPicPr>
            <p:cNvPr id="8" name="object 8"/>
            <p:cNvPicPr/>
            <p:nvPr/>
          </p:nvPicPr>
          <p:blipFill>
            <a:blip r:embed="rId2" cstate="print"/>
            <a:stretch>
              <a:fillRect/>
            </a:stretch>
          </p:blipFill>
          <p:spPr>
            <a:xfrm>
              <a:off x="5587362" y="3450336"/>
              <a:ext cx="544834" cy="566927"/>
            </a:xfrm>
            <a:prstGeom prst="rect">
              <a:avLst/>
            </a:prstGeom>
          </p:spPr>
        </p:pic>
        <p:pic>
          <p:nvPicPr>
            <p:cNvPr id="10" name="object 10"/>
            <p:cNvPicPr/>
            <p:nvPr/>
          </p:nvPicPr>
          <p:blipFill>
            <a:blip r:embed="rId3" cstate="print"/>
            <a:stretch>
              <a:fillRect/>
            </a:stretch>
          </p:blipFill>
          <p:spPr>
            <a:xfrm>
              <a:off x="4333036" y="4546091"/>
              <a:ext cx="477926" cy="591312"/>
            </a:xfrm>
            <a:prstGeom prst="rect">
              <a:avLst/>
            </a:prstGeom>
          </p:spPr>
        </p:pic>
      </p:grpSp>
      <p:grpSp>
        <p:nvGrpSpPr>
          <p:cNvPr id="12" name="object 12"/>
          <p:cNvGrpSpPr/>
          <p:nvPr/>
        </p:nvGrpSpPr>
        <p:grpSpPr>
          <a:xfrm>
            <a:off x="1234434" y="1034711"/>
            <a:ext cx="6972311" cy="1938655"/>
            <a:chOff x="1234434" y="1034711"/>
            <a:chExt cx="6972311" cy="1938655"/>
          </a:xfrm>
        </p:grpSpPr>
        <p:pic>
          <p:nvPicPr>
            <p:cNvPr id="13" name="object 13"/>
            <p:cNvPicPr/>
            <p:nvPr/>
          </p:nvPicPr>
          <p:blipFill>
            <a:blip r:embed="rId4" cstate="print"/>
            <a:stretch>
              <a:fillRect/>
            </a:stretch>
          </p:blipFill>
          <p:spPr>
            <a:xfrm>
              <a:off x="1234434" y="1034711"/>
              <a:ext cx="6972311" cy="1938655"/>
            </a:xfrm>
            <a:prstGeom prst="rect">
              <a:avLst/>
            </a:prstGeom>
            <a:ln>
              <a:solidFill>
                <a:schemeClr val="tx1"/>
              </a:solidFill>
            </a:ln>
          </p:spPr>
        </p:pic>
        <p:pic>
          <p:nvPicPr>
            <p:cNvPr id="14" name="object 14"/>
            <p:cNvPicPr/>
            <p:nvPr/>
          </p:nvPicPr>
          <p:blipFill>
            <a:blip r:embed="rId5" cstate="print"/>
            <a:stretch>
              <a:fillRect/>
            </a:stretch>
          </p:blipFill>
          <p:spPr>
            <a:xfrm>
              <a:off x="1418844" y="1139952"/>
              <a:ext cx="6272783" cy="1741932"/>
            </a:xfrm>
            <a:prstGeom prst="rect">
              <a:avLst/>
            </a:prstGeom>
            <a:ln>
              <a:solidFill>
                <a:schemeClr val="tx1"/>
              </a:solidFill>
            </a:ln>
          </p:spPr>
        </p:pic>
        <p:sp>
          <p:nvSpPr>
            <p:cNvPr id="15" name="object 15"/>
            <p:cNvSpPr/>
            <p:nvPr/>
          </p:nvSpPr>
          <p:spPr>
            <a:xfrm>
              <a:off x="1265682" y="1056894"/>
              <a:ext cx="6859905" cy="1835150"/>
            </a:xfrm>
            <a:custGeom>
              <a:avLst/>
              <a:gdLst/>
              <a:ahLst/>
              <a:cxnLst/>
              <a:rect l="l" t="t" r="r" b="b"/>
              <a:pathLst>
                <a:path w="6859905" h="1835150">
                  <a:moveTo>
                    <a:pt x="6553708" y="0"/>
                  </a:moveTo>
                  <a:lnTo>
                    <a:pt x="305816" y="0"/>
                  </a:lnTo>
                  <a:lnTo>
                    <a:pt x="256208" y="4002"/>
                  </a:lnTo>
                  <a:lnTo>
                    <a:pt x="209149" y="15589"/>
                  </a:lnTo>
                  <a:lnTo>
                    <a:pt x="165270" y="34132"/>
                  </a:lnTo>
                  <a:lnTo>
                    <a:pt x="125199" y="59001"/>
                  </a:lnTo>
                  <a:lnTo>
                    <a:pt x="89566" y="89566"/>
                  </a:lnTo>
                  <a:lnTo>
                    <a:pt x="59001" y="125199"/>
                  </a:lnTo>
                  <a:lnTo>
                    <a:pt x="34132" y="165270"/>
                  </a:lnTo>
                  <a:lnTo>
                    <a:pt x="15589" y="209149"/>
                  </a:lnTo>
                  <a:lnTo>
                    <a:pt x="4002" y="256208"/>
                  </a:lnTo>
                  <a:lnTo>
                    <a:pt x="0" y="305815"/>
                  </a:lnTo>
                  <a:lnTo>
                    <a:pt x="0" y="1529079"/>
                  </a:lnTo>
                  <a:lnTo>
                    <a:pt x="4002" y="1578687"/>
                  </a:lnTo>
                  <a:lnTo>
                    <a:pt x="15589" y="1625746"/>
                  </a:lnTo>
                  <a:lnTo>
                    <a:pt x="34132" y="1669625"/>
                  </a:lnTo>
                  <a:lnTo>
                    <a:pt x="59001" y="1709696"/>
                  </a:lnTo>
                  <a:lnTo>
                    <a:pt x="89566" y="1745329"/>
                  </a:lnTo>
                  <a:lnTo>
                    <a:pt x="125199" y="1775894"/>
                  </a:lnTo>
                  <a:lnTo>
                    <a:pt x="165270" y="1800763"/>
                  </a:lnTo>
                  <a:lnTo>
                    <a:pt x="209149" y="1819306"/>
                  </a:lnTo>
                  <a:lnTo>
                    <a:pt x="256208" y="1830893"/>
                  </a:lnTo>
                  <a:lnTo>
                    <a:pt x="305816" y="1834895"/>
                  </a:lnTo>
                  <a:lnTo>
                    <a:pt x="6553708" y="1834895"/>
                  </a:lnTo>
                  <a:lnTo>
                    <a:pt x="6603315" y="1830893"/>
                  </a:lnTo>
                  <a:lnTo>
                    <a:pt x="6650374" y="1819306"/>
                  </a:lnTo>
                  <a:lnTo>
                    <a:pt x="6694253" y="1800763"/>
                  </a:lnTo>
                  <a:lnTo>
                    <a:pt x="6734324" y="1775894"/>
                  </a:lnTo>
                  <a:lnTo>
                    <a:pt x="6769957" y="1745329"/>
                  </a:lnTo>
                  <a:lnTo>
                    <a:pt x="6800522" y="1709696"/>
                  </a:lnTo>
                  <a:lnTo>
                    <a:pt x="6825391" y="1669625"/>
                  </a:lnTo>
                  <a:lnTo>
                    <a:pt x="6843934" y="1625746"/>
                  </a:lnTo>
                  <a:lnTo>
                    <a:pt x="6855521" y="1578687"/>
                  </a:lnTo>
                  <a:lnTo>
                    <a:pt x="6859524" y="1529079"/>
                  </a:lnTo>
                  <a:lnTo>
                    <a:pt x="6859524" y="305815"/>
                  </a:lnTo>
                  <a:lnTo>
                    <a:pt x="6855521" y="256208"/>
                  </a:lnTo>
                  <a:lnTo>
                    <a:pt x="6843934" y="209149"/>
                  </a:lnTo>
                  <a:lnTo>
                    <a:pt x="6825391" y="165270"/>
                  </a:lnTo>
                  <a:lnTo>
                    <a:pt x="6800522" y="125199"/>
                  </a:lnTo>
                  <a:lnTo>
                    <a:pt x="6769957" y="89566"/>
                  </a:lnTo>
                  <a:lnTo>
                    <a:pt x="6734324" y="59001"/>
                  </a:lnTo>
                  <a:lnTo>
                    <a:pt x="6694253" y="34132"/>
                  </a:lnTo>
                  <a:lnTo>
                    <a:pt x="6650374" y="15589"/>
                  </a:lnTo>
                  <a:lnTo>
                    <a:pt x="6603315" y="4002"/>
                  </a:lnTo>
                  <a:lnTo>
                    <a:pt x="6553708" y="0"/>
                  </a:lnTo>
                  <a:close/>
                </a:path>
              </a:pathLst>
            </a:custGeom>
            <a:solidFill>
              <a:srgbClr val="FFFFFF"/>
            </a:solidFill>
            <a:ln>
              <a:solidFill>
                <a:schemeClr val="tx1"/>
              </a:solidFill>
            </a:ln>
          </p:spPr>
          <p:txBody>
            <a:bodyPr wrap="square" lIns="0" tIns="0" rIns="0" bIns="0" rtlCol="0"/>
            <a:lstStyle/>
            <a:p>
              <a:endParaRPr/>
            </a:p>
          </p:txBody>
        </p:sp>
        <p:sp>
          <p:nvSpPr>
            <p:cNvPr id="16" name="object 16"/>
            <p:cNvSpPr/>
            <p:nvPr/>
          </p:nvSpPr>
          <p:spPr>
            <a:xfrm>
              <a:off x="1265682" y="1056894"/>
              <a:ext cx="6859905" cy="1835150"/>
            </a:xfrm>
            <a:custGeom>
              <a:avLst/>
              <a:gdLst/>
              <a:ahLst/>
              <a:cxnLst/>
              <a:rect l="l" t="t" r="r" b="b"/>
              <a:pathLst>
                <a:path w="6859905" h="1835150">
                  <a:moveTo>
                    <a:pt x="0" y="305815"/>
                  </a:moveTo>
                  <a:lnTo>
                    <a:pt x="4002" y="256208"/>
                  </a:lnTo>
                  <a:lnTo>
                    <a:pt x="15589" y="209149"/>
                  </a:lnTo>
                  <a:lnTo>
                    <a:pt x="34132" y="165270"/>
                  </a:lnTo>
                  <a:lnTo>
                    <a:pt x="59001" y="125199"/>
                  </a:lnTo>
                  <a:lnTo>
                    <a:pt x="89566" y="89566"/>
                  </a:lnTo>
                  <a:lnTo>
                    <a:pt x="125199" y="59001"/>
                  </a:lnTo>
                  <a:lnTo>
                    <a:pt x="165270" y="34132"/>
                  </a:lnTo>
                  <a:lnTo>
                    <a:pt x="209149" y="15589"/>
                  </a:lnTo>
                  <a:lnTo>
                    <a:pt x="256208" y="4002"/>
                  </a:lnTo>
                  <a:lnTo>
                    <a:pt x="305816" y="0"/>
                  </a:lnTo>
                  <a:lnTo>
                    <a:pt x="6553708" y="0"/>
                  </a:lnTo>
                  <a:lnTo>
                    <a:pt x="6603315" y="4002"/>
                  </a:lnTo>
                  <a:lnTo>
                    <a:pt x="6650374" y="15589"/>
                  </a:lnTo>
                  <a:lnTo>
                    <a:pt x="6694253" y="34132"/>
                  </a:lnTo>
                  <a:lnTo>
                    <a:pt x="6734324" y="59001"/>
                  </a:lnTo>
                  <a:lnTo>
                    <a:pt x="6769957" y="89566"/>
                  </a:lnTo>
                  <a:lnTo>
                    <a:pt x="6800522" y="125199"/>
                  </a:lnTo>
                  <a:lnTo>
                    <a:pt x="6825391" y="165270"/>
                  </a:lnTo>
                  <a:lnTo>
                    <a:pt x="6843934" y="209149"/>
                  </a:lnTo>
                  <a:lnTo>
                    <a:pt x="6855521" y="256208"/>
                  </a:lnTo>
                  <a:lnTo>
                    <a:pt x="6859524" y="305815"/>
                  </a:lnTo>
                  <a:lnTo>
                    <a:pt x="6859524" y="1529079"/>
                  </a:lnTo>
                  <a:lnTo>
                    <a:pt x="6855521" y="1578687"/>
                  </a:lnTo>
                  <a:lnTo>
                    <a:pt x="6843934" y="1625746"/>
                  </a:lnTo>
                  <a:lnTo>
                    <a:pt x="6825391" y="1669625"/>
                  </a:lnTo>
                  <a:lnTo>
                    <a:pt x="6800522" y="1709696"/>
                  </a:lnTo>
                  <a:lnTo>
                    <a:pt x="6769957" y="1745329"/>
                  </a:lnTo>
                  <a:lnTo>
                    <a:pt x="6734324" y="1775894"/>
                  </a:lnTo>
                  <a:lnTo>
                    <a:pt x="6694253" y="1800763"/>
                  </a:lnTo>
                  <a:lnTo>
                    <a:pt x="6650374" y="1819306"/>
                  </a:lnTo>
                  <a:lnTo>
                    <a:pt x="6603315" y="1830893"/>
                  </a:lnTo>
                  <a:lnTo>
                    <a:pt x="6553708" y="1834895"/>
                  </a:lnTo>
                  <a:lnTo>
                    <a:pt x="305816" y="1834895"/>
                  </a:lnTo>
                  <a:lnTo>
                    <a:pt x="256208" y="1830893"/>
                  </a:lnTo>
                  <a:lnTo>
                    <a:pt x="209149" y="1819306"/>
                  </a:lnTo>
                  <a:lnTo>
                    <a:pt x="165270" y="1800763"/>
                  </a:lnTo>
                  <a:lnTo>
                    <a:pt x="125199" y="1775894"/>
                  </a:lnTo>
                  <a:lnTo>
                    <a:pt x="89566" y="1745329"/>
                  </a:lnTo>
                  <a:lnTo>
                    <a:pt x="59001" y="1709696"/>
                  </a:lnTo>
                  <a:lnTo>
                    <a:pt x="34132" y="1669625"/>
                  </a:lnTo>
                  <a:lnTo>
                    <a:pt x="15589" y="1625746"/>
                  </a:lnTo>
                  <a:lnTo>
                    <a:pt x="4002" y="1578687"/>
                  </a:lnTo>
                  <a:lnTo>
                    <a:pt x="0" y="1529079"/>
                  </a:lnTo>
                  <a:lnTo>
                    <a:pt x="0" y="305815"/>
                  </a:lnTo>
                  <a:close/>
                </a:path>
              </a:pathLst>
            </a:custGeom>
            <a:ln w="28956">
              <a:solidFill>
                <a:schemeClr val="tx1"/>
              </a:solidFill>
            </a:ln>
          </p:spPr>
          <p:txBody>
            <a:bodyPr wrap="square" lIns="0" tIns="0" rIns="0" bIns="0" rtlCol="0"/>
            <a:lstStyle/>
            <a:p>
              <a:endParaRPr/>
            </a:p>
          </p:txBody>
        </p:sp>
      </p:grpSp>
      <p:sp>
        <p:nvSpPr>
          <p:cNvPr id="21" name="object 21"/>
          <p:cNvSpPr txBox="1"/>
          <p:nvPr/>
        </p:nvSpPr>
        <p:spPr>
          <a:xfrm>
            <a:off x="1737740" y="1196721"/>
            <a:ext cx="6272783" cy="1539396"/>
          </a:xfrm>
          <a:prstGeom prst="rect">
            <a:avLst/>
          </a:prstGeom>
        </p:spPr>
        <p:txBody>
          <a:bodyPr vert="horz" wrap="square" lIns="0" tIns="12700" rIns="0" bIns="0" rtlCol="0">
            <a:spAutoFit/>
          </a:bodyPr>
          <a:lstStyle/>
          <a:p>
            <a:pPr marL="12700">
              <a:lnSpc>
                <a:spcPct val="100000"/>
              </a:lnSpc>
              <a:spcBef>
                <a:spcPts val="100"/>
              </a:spcBef>
            </a:pPr>
            <a:r>
              <a:rPr sz="1200" spc="-5" dirty="0">
                <a:latin typeface="Open Sans" panose="020B0606030504020204" pitchFamily="34" charset="0"/>
                <a:ea typeface="Open Sans" panose="020B0606030504020204" pitchFamily="34" charset="0"/>
                <a:cs typeface="Open Sans" panose="020B0606030504020204" pitchFamily="34" charset="0"/>
              </a:rPr>
              <a:t>An</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autoscaling</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group</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contains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collection</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of</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EC2</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instances</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that</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are</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exactly</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the</a:t>
            </a:r>
            <a:r>
              <a:rPr sz="1200" dirty="0">
                <a:latin typeface="Open Sans" panose="020B0606030504020204" pitchFamily="34" charset="0"/>
                <a:ea typeface="Open Sans" panose="020B0606030504020204" pitchFamily="34" charset="0"/>
                <a:cs typeface="Open Sans" panose="020B0606030504020204" pitchFamily="34" charset="0"/>
              </a:rPr>
              <a:t> same</a:t>
            </a:r>
          </a:p>
          <a:p>
            <a:pPr marL="12700" marR="437515">
              <a:lnSpc>
                <a:spcPct val="180000"/>
              </a:lnSpc>
              <a:spcBef>
                <a:spcPts val="15"/>
              </a:spcBef>
            </a:pPr>
            <a:r>
              <a:rPr sz="1200" dirty="0">
                <a:latin typeface="Open Sans" panose="020B0606030504020204" pitchFamily="34" charset="0"/>
                <a:ea typeface="Open Sans" panose="020B0606030504020204" pitchFamily="34" charset="0"/>
                <a:cs typeface="Open Sans" panose="020B0606030504020204" pitchFamily="34" charset="0"/>
              </a:rPr>
              <a:t>While </a:t>
            </a:r>
            <a:r>
              <a:rPr sz="1200" spc="-5" dirty="0">
                <a:latin typeface="Open Sans" panose="020B0606030504020204" pitchFamily="34" charset="0"/>
                <a:ea typeface="Open Sans" panose="020B0606030504020204" pitchFamily="34" charset="0"/>
                <a:cs typeface="Open Sans" panose="020B0606030504020204" pitchFamily="34" charset="0"/>
              </a:rPr>
              <a:t>creating an autoscaling group, </a:t>
            </a:r>
            <a:r>
              <a:rPr sz="1200" dirty="0">
                <a:latin typeface="Open Sans" panose="020B0606030504020204" pitchFamily="34" charset="0"/>
                <a:ea typeface="Open Sans" panose="020B0606030504020204" pitchFamily="34" charset="0"/>
                <a:cs typeface="Open Sans" panose="020B0606030504020204" pitchFamily="34" charset="0"/>
              </a:rPr>
              <a:t>the launch </a:t>
            </a:r>
            <a:r>
              <a:rPr sz="1200" spc="-5" dirty="0">
                <a:latin typeface="Open Sans" panose="020B0606030504020204" pitchFamily="34" charset="0"/>
                <a:ea typeface="Open Sans" panose="020B0606030504020204" pitchFamily="34" charset="0"/>
                <a:cs typeface="Open Sans" panose="020B0606030504020204" pitchFamily="34" charset="0"/>
              </a:rPr>
              <a:t>configuration </a:t>
            </a:r>
            <a:r>
              <a:rPr sz="1200" dirty="0">
                <a:latin typeface="Open Sans" panose="020B0606030504020204" pitchFamily="34" charset="0"/>
                <a:ea typeface="Open Sans" panose="020B0606030504020204" pitchFamily="34" charset="0"/>
                <a:cs typeface="Open Sans" panose="020B0606030504020204" pitchFamily="34" charset="0"/>
              </a:rPr>
              <a:t>must </a:t>
            </a:r>
            <a:r>
              <a:rPr sz="1200" spc="-5" dirty="0">
                <a:latin typeface="Open Sans" panose="020B0606030504020204" pitchFamily="34" charset="0"/>
                <a:ea typeface="Open Sans" panose="020B0606030504020204" pitchFamily="34" charset="0"/>
                <a:cs typeface="Open Sans" panose="020B0606030504020204" pitchFamily="34" charset="0"/>
              </a:rPr>
              <a:t>be </a:t>
            </a:r>
            <a:r>
              <a:rPr sz="1200" dirty="0">
                <a:latin typeface="Open Sans" panose="020B0606030504020204" pitchFamily="34" charset="0"/>
                <a:ea typeface="Open Sans" panose="020B0606030504020204" pitchFamily="34" charset="0"/>
                <a:cs typeface="Open Sans" panose="020B0606030504020204" pitchFamily="34" charset="0"/>
              </a:rPr>
              <a:t>specified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After</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specifying,</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launch</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configuration</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cannot</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be</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changed</a:t>
            </a: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spcBef>
                <a:spcPts val="1150"/>
              </a:spcBef>
            </a:pPr>
            <a:r>
              <a:rPr sz="1200" spc="-5" dirty="0">
                <a:latin typeface="Open Sans" panose="020B0606030504020204" pitchFamily="34" charset="0"/>
                <a:ea typeface="Open Sans" panose="020B0606030504020204" pitchFamily="34" charset="0"/>
                <a:cs typeface="Open Sans" panose="020B0606030504020204" pitchFamily="34" charset="0"/>
              </a:rPr>
              <a:t>New</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instances</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are</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launched</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using a new</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configuration</a:t>
            </a: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spcBef>
                <a:spcPts val="1165"/>
              </a:spcBef>
            </a:pPr>
            <a:r>
              <a:rPr sz="1200" spc="-5" dirty="0">
                <a:latin typeface="Open Sans" panose="020B0606030504020204" pitchFamily="34" charset="0"/>
                <a:ea typeface="Open Sans" panose="020B0606030504020204" pitchFamily="34" charset="0"/>
                <a:cs typeface="Open Sans" panose="020B0606030504020204" pitchFamily="34" charset="0"/>
              </a:rPr>
              <a:t>EC2</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instances</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are</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launched</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and </a:t>
            </a:r>
            <a:r>
              <a:rPr sz="1200" dirty="0">
                <a:latin typeface="Open Sans" panose="020B0606030504020204" pitchFamily="34" charset="0"/>
                <a:ea typeface="Open Sans" panose="020B0606030504020204" pitchFamily="34" charset="0"/>
                <a:cs typeface="Open Sans" panose="020B0606030504020204" pitchFamily="34" charset="0"/>
              </a:rPr>
              <a:t>terminated</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using</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scaling</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policies</a:t>
            </a:r>
            <a:endParaRPr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object 25"/>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6" name="Group 25">
            <a:extLst>
              <a:ext uri="{FF2B5EF4-FFF2-40B4-BE49-F238E27FC236}">
                <a16:creationId xmlns:a16="http://schemas.microsoft.com/office/drawing/2014/main" id="{2254032D-4F3B-B52C-B3E6-40F5552EA6D5}"/>
              </a:ext>
            </a:extLst>
          </p:cNvPr>
          <p:cNvGrpSpPr/>
          <p:nvPr/>
        </p:nvGrpSpPr>
        <p:grpSpPr>
          <a:xfrm>
            <a:off x="24493" y="21490"/>
            <a:ext cx="9119507" cy="885825"/>
            <a:chOff x="24493" y="21490"/>
            <a:chExt cx="8960905" cy="885825"/>
          </a:xfrm>
        </p:grpSpPr>
        <p:pic>
          <p:nvPicPr>
            <p:cNvPr id="27" name="Picture 26">
              <a:extLst>
                <a:ext uri="{FF2B5EF4-FFF2-40B4-BE49-F238E27FC236}">
                  <a16:creationId xmlns:a16="http://schemas.microsoft.com/office/drawing/2014/main" id="{50168B93-6B03-E350-02DD-91A56C73F625}"/>
                </a:ext>
              </a:extLst>
            </p:cNvPr>
            <p:cNvPicPr>
              <a:picLocks noChangeAspect="1"/>
            </p:cNvPicPr>
            <p:nvPr/>
          </p:nvPicPr>
          <p:blipFill>
            <a:blip r:embed="rId6"/>
            <a:stretch>
              <a:fillRect/>
            </a:stretch>
          </p:blipFill>
          <p:spPr>
            <a:xfrm>
              <a:off x="1631837" y="21490"/>
              <a:ext cx="7353561" cy="885825"/>
            </a:xfrm>
            <a:prstGeom prst="rect">
              <a:avLst/>
            </a:prstGeom>
          </p:spPr>
        </p:pic>
        <p:pic>
          <p:nvPicPr>
            <p:cNvPr id="28" name="Picture 27">
              <a:extLst>
                <a:ext uri="{FF2B5EF4-FFF2-40B4-BE49-F238E27FC236}">
                  <a16:creationId xmlns:a16="http://schemas.microsoft.com/office/drawing/2014/main" id="{24EB5F10-23BD-23A2-6275-4A55D62DE3AB}"/>
                </a:ext>
              </a:extLst>
            </p:cNvPr>
            <p:cNvPicPr>
              <a:picLocks noChangeAspect="1"/>
            </p:cNvPicPr>
            <p:nvPr/>
          </p:nvPicPr>
          <p:blipFill>
            <a:blip r:embed="rId7"/>
            <a:stretch>
              <a:fillRect/>
            </a:stretch>
          </p:blipFill>
          <p:spPr>
            <a:xfrm>
              <a:off x="24493" y="79088"/>
              <a:ext cx="1607344" cy="657225"/>
            </a:xfrm>
            <a:prstGeom prst="rect">
              <a:avLst/>
            </a:prstGeom>
          </p:spPr>
        </p:pic>
        <p:pic>
          <p:nvPicPr>
            <p:cNvPr id="29" name="Picture 28">
              <a:extLst>
                <a:ext uri="{FF2B5EF4-FFF2-40B4-BE49-F238E27FC236}">
                  <a16:creationId xmlns:a16="http://schemas.microsoft.com/office/drawing/2014/main" id="{5F49BF14-B309-CC6C-67CA-394AE2074A56}"/>
                </a:ext>
              </a:extLst>
            </p:cNvPr>
            <p:cNvPicPr>
              <a:picLocks noChangeAspect="1"/>
            </p:cNvPicPr>
            <p:nvPr/>
          </p:nvPicPr>
          <p:blipFill>
            <a:blip r:embed="rId6"/>
            <a:stretch>
              <a:fillRect/>
            </a:stretch>
          </p:blipFill>
          <p:spPr>
            <a:xfrm>
              <a:off x="134906" y="718248"/>
              <a:ext cx="7353561" cy="185458"/>
            </a:xfrm>
            <a:prstGeom prst="rect">
              <a:avLst/>
            </a:prstGeom>
          </p:spPr>
        </p:pic>
      </p:grpSp>
      <p:sp>
        <p:nvSpPr>
          <p:cNvPr id="30" name="Google Shape;259;gff3a7120db_0_4">
            <a:extLst>
              <a:ext uri="{FF2B5EF4-FFF2-40B4-BE49-F238E27FC236}">
                <a16:creationId xmlns:a16="http://schemas.microsoft.com/office/drawing/2014/main" id="{A1D7A7B9-7CBA-4C61-1107-F1150C096261}"/>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Auto-Scaling Groups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cxnSp>
        <p:nvCxnSpPr>
          <p:cNvPr id="31" name="Straight Arrow Connector 30">
            <a:extLst>
              <a:ext uri="{FF2B5EF4-FFF2-40B4-BE49-F238E27FC236}">
                <a16:creationId xmlns:a16="http://schemas.microsoft.com/office/drawing/2014/main" id="{E97A0958-DE1C-29E7-C6E9-CB5568E7DCF4}"/>
              </a:ext>
            </a:extLst>
          </p:cNvPr>
          <p:cNvCxnSpPr>
            <a:cxnSpLocks/>
            <a:endCxn id="7" idx="2"/>
          </p:cNvCxnSpPr>
          <p:nvPr/>
        </p:nvCxnSpPr>
        <p:spPr>
          <a:xfrm flipV="1">
            <a:off x="4697356" y="4017263"/>
            <a:ext cx="273170" cy="528828"/>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34B7706-2036-0D81-78B6-CBA89E9E12B2}"/>
              </a:ext>
            </a:extLst>
          </p:cNvPr>
          <p:cNvCxnSpPr>
            <a:cxnSpLocks/>
            <a:stCxn id="10" idx="3"/>
            <a:endCxn id="8" idx="2"/>
          </p:cNvCxnSpPr>
          <p:nvPr/>
        </p:nvCxnSpPr>
        <p:spPr>
          <a:xfrm flipV="1">
            <a:off x="4810962" y="4017263"/>
            <a:ext cx="1048817" cy="824484"/>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FB78D00-2916-4D58-3421-E4E139F22BA8}"/>
              </a:ext>
            </a:extLst>
          </p:cNvPr>
          <p:cNvCxnSpPr>
            <a:cxnSpLocks/>
            <a:endCxn id="6" idx="2"/>
          </p:cNvCxnSpPr>
          <p:nvPr/>
        </p:nvCxnSpPr>
        <p:spPr>
          <a:xfrm flipH="1" flipV="1">
            <a:off x="4081271" y="4017263"/>
            <a:ext cx="272417" cy="528828"/>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A22D3AD-6E35-59BF-CDAD-E16D515FA465}"/>
              </a:ext>
            </a:extLst>
          </p:cNvPr>
          <p:cNvCxnSpPr>
            <a:cxnSpLocks/>
            <a:stCxn id="10" idx="1"/>
            <a:endCxn id="5" idx="2"/>
          </p:cNvCxnSpPr>
          <p:nvPr/>
        </p:nvCxnSpPr>
        <p:spPr>
          <a:xfrm flipH="1" flipV="1">
            <a:off x="3191255" y="4017263"/>
            <a:ext cx="1141781" cy="824484"/>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64638" y="1232948"/>
            <a:ext cx="5595722" cy="227626"/>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Open Sans" panose="020B0606030504020204" pitchFamily="34" charset="0"/>
                <a:ea typeface="Open Sans" panose="020B0606030504020204" pitchFamily="34" charset="0"/>
                <a:cs typeface="Open Sans" panose="020B0606030504020204" pitchFamily="34" charset="0"/>
              </a:rPr>
              <a:t>Launch</a:t>
            </a:r>
            <a:r>
              <a:rPr sz="1400" b="1" dirty="0">
                <a:latin typeface="Open Sans" panose="020B0606030504020204" pitchFamily="34" charset="0"/>
                <a:ea typeface="Open Sans" panose="020B0606030504020204" pitchFamily="34" charset="0"/>
                <a:cs typeface="Open Sans" panose="020B0606030504020204" pitchFamily="34" charset="0"/>
              </a:rPr>
              <a:t> </a:t>
            </a:r>
            <a:r>
              <a:rPr sz="1400" b="1" spc="-5" dirty="0">
                <a:latin typeface="Open Sans" panose="020B0606030504020204" pitchFamily="34" charset="0"/>
                <a:ea typeface="Open Sans" panose="020B0606030504020204" pitchFamily="34" charset="0"/>
                <a:cs typeface="Open Sans" panose="020B0606030504020204" pitchFamily="34" charset="0"/>
              </a:rPr>
              <a:t>template</a:t>
            </a:r>
            <a:r>
              <a:rPr sz="1400" b="1" spc="55" dirty="0">
                <a:latin typeface="Open Sans" panose="020B0606030504020204" pitchFamily="34" charset="0"/>
                <a:ea typeface="Open Sans" panose="020B0606030504020204" pitchFamily="34" charset="0"/>
                <a:cs typeface="Open Sans" panose="020B0606030504020204" pitchFamily="34" charset="0"/>
              </a:rPr>
              <a:t> </a:t>
            </a:r>
            <a:r>
              <a:rPr sz="1400" spc="-5" dirty="0">
                <a:latin typeface="Open Sans" panose="020B0606030504020204" pitchFamily="34" charset="0"/>
                <a:ea typeface="Open Sans" panose="020B0606030504020204" pitchFamily="34" charset="0"/>
                <a:cs typeface="Open Sans" panose="020B0606030504020204" pitchFamily="34" charset="0"/>
              </a:rPr>
              <a:t>can also</a:t>
            </a:r>
            <a:r>
              <a:rPr sz="1400" spc="-10" dirty="0">
                <a:latin typeface="Open Sans" panose="020B0606030504020204" pitchFamily="34" charset="0"/>
                <a:ea typeface="Open Sans" panose="020B0606030504020204" pitchFamily="34" charset="0"/>
                <a:cs typeface="Open Sans" panose="020B0606030504020204" pitchFamily="34" charset="0"/>
              </a:rPr>
              <a:t> </a:t>
            </a:r>
            <a:r>
              <a:rPr sz="1400" spc="-5" dirty="0">
                <a:latin typeface="Open Sans" panose="020B0606030504020204" pitchFamily="34" charset="0"/>
                <a:ea typeface="Open Sans" panose="020B0606030504020204" pitchFamily="34" charset="0"/>
                <a:cs typeface="Open Sans" panose="020B0606030504020204" pitchFamily="34" charset="0"/>
              </a:rPr>
              <a:t>be</a:t>
            </a:r>
            <a:r>
              <a:rPr sz="1400" spc="10" dirty="0">
                <a:latin typeface="Open Sans" panose="020B0606030504020204" pitchFamily="34" charset="0"/>
                <a:ea typeface="Open Sans" panose="020B0606030504020204" pitchFamily="34" charset="0"/>
                <a:cs typeface="Open Sans" panose="020B0606030504020204" pitchFamily="34" charset="0"/>
              </a:rPr>
              <a:t> </a:t>
            </a:r>
            <a:r>
              <a:rPr sz="1400" spc="-5" dirty="0">
                <a:latin typeface="Open Sans" panose="020B0606030504020204" pitchFamily="34" charset="0"/>
                <a:ea typeface="Open Sans" panose="020B0606030504020204" pitchFamily="34" charset="0"/>
                <a:cs typeface="Open Sans" panose="020B0606030504020204" pitchFamily="34" charset="0"/>
              </a:rPr>
              <a:t>used</a:t>
            </a:r>
            <a:r>
              <a:rPr sz="1400" dirty="0">
                <a:latin typeface="Open Sans" panose="020B0606030504020204" pitchFamily="34" charset="0"/>
                <a:ea typeface="Open Sans" panose="020B0606030504020204" pitchFamily="34" charset="0"/>
                <a:cs typeface="Open Sans" panose="020B0606030504020204" pitchFamily="34" charset="0"/>
              </a:rPr>
              <a:t> </a:t>
            </a:r>
            <a:r>
              <a:rPr sz="1400" spc="-10" dirty="0">
                <a:latin typeface="Open Sans" panose="020B0606030504020204" pitchFamily="34" charset="0"/>
                <a:ea typeface="Open Sans" panose="020B0606030504020204" pitchFamily="34" charset="0"/>
                <a:cs typeface="Open Sans" panose="020B0606030504020204" pitchFamily="34" charset="0"/>
              </a:rPr>
              <a:t>with</a:t>
            </a:r>
            <a:r>
              <a:rPr sz="1400" spc="10" dirty="0">
                <a:latin typeface="Open Sans" panose="020B0606030504020204" pitchFamily="34" charset="0"/>
                <a:ea typeface="Open Sans" panose="020B0606030504020204" pitchFamily="34" charset="0"/>
                <a:cs typeface="Open Sans" panose="020B0606030504020204" pitchFamily="34" charset="0"/>
              </a:rPr>
              <a:t> </a:t>
            </a:r>
            <a:r>
              <a:rPr sz="1400" spc="-5" dirty="0">
                <a:latin typeface="Open Sans" panose="020B0606030504020204" pitchFamily="34" charset="0"/>
                <a:ea typeface="Open Sans" panose="020B0606030504020204" pitchFamily="34" charset="0"/>
                <a:cs typeface="Open Sans" panose="020B0606030504020204" pitchFamily="34" charset="0"/>
              </a:rPr>
              <a:t>autoscaling</a:t>
            </a:r>
            <a:r>
              <a:rPr sz="1400" spc="-20" dirty="0">
                <a:latin typeface="Open Sans" panose="020B0606030504020204" pitchFamily="34" charset="0"/>
                <a:ea typeface="Open Sans" panose="020B0606030504020204" pitchFamily="34" charset="0"/>
                <a:cs typeface="Open Sans" panose="020B0606030504020204" pitchFamily="34" charset="0"/>
              </a:rPr>
              <a:t> </a:t>
            </a:r>
            <a:r>
              <a:rPr sz="1400" spc="-5" dirty="0">
                <a:latin typeface="Open Sans" panose="020B0606030504020204" pitchFamily="34" charset="0"/>
                <a:ea typeface="Open Sans" panose="020B0606030504020204" pitchFamily="34" charset="0"/>
                <a:cs typeface="Open Sans" panose="020B0606030504020204" pitchFamily="34" charset="0"/>
              </a:rPr>
              <a:t>groups</a:t>
            </a:r>
            <a:endParaRPr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object 4"/>
          <p:cNvSpPr txBox="1"/>
          <p:nvPr/>
        </p:nvSpPr>
        <p:spPr>
          <a:xfrm>
            <a:off x="255524" y="179323"/>
            <a:ext cx="3618229"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Configuration</a:t>
            </a:r>
            <a:r>
              <a:rPr sz="2800" b="1" spc="-30" dirty="0">
                <a:solidFill>
                  <a:srgbClr val="5F4778"/>
                </a:solidFill>
                <a:latin typeface="Calibri"/>
                <a:cs typeface="Calibri"/>
              </a:rPr>
              <a:t> </a:t>
            </a:r>
            <a:r>
              <a:rPr sz="2800" b="1" spc="-40" dirty="0">
                <a:solidFill>
                  <a:srgbClr val="5F4778"/>
                </a:solidFill>
                <a:latin typeface="Calibri"/>
                <a:cs typeface="Calibri"/>
              </a:rPr>
              <a:t>Templates</a:t>
            </a:r>
            <a:endParaRPr sz="2800">
              <a:latin typeface="Calibri"/>
              <a:cs typeface="Calibri"/>
            </a:endParaRPr>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9" name="Group 8">
            <a:extLst>
              <a:ext uri="{FF2B5EF4-FFF2-40B4-BE49-F238E27FC236}">
                <a16:creationId xmlns:a16="http://schemas.microsoft.com/office/drawing/2014/main" id="{87D1DFEA-D757-A369-B775-9747AD6D2BBD}"/>
              </a:ext>
            </a:extLst>
          </p:cNvPr>
          <p:cNvGrpSpPr/>
          <p:nvPr/>
        </p:nvGrpSpPr>
        <p:grpSpPr>
          <a:xfrm>
            <a:off x="24493" y="21490"/>
            <a:ext cx="9119507" cy="885825"/>
            <a:chOff x="24493" y="21490"/>
            <a:chExt cx="8960905" cy="885825"/>
          </a:xfrm>
        </p:grpSpPr>
        <p:pic>
          <p:nvPicPr>
            <p:cNvPr id="10" name="Picture 9">
              <a:extLst>
                <a:ext uri="{FF2B5EF4-FFF2-40B4-BE49-F238E27FC236}">
                  <a16:creationId xmlns:a16="http://schemas.microsoft.com/office/drawing/2014/main" id="{9EE17CE8-41E7-ACC5-A36C-147DCAF2D93F}"/>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11" name="Picture 10">
              <a:extLst>
                <a:ext uri="{FF2B5EF4-FFF2-40B4-BE49-F238E27FC236}">
                  <a16:creationId xmlns:a16="http://schemas.microsoft.com/office/drawing/2014/main" id="{B3E90757-154B-B95C-A89B-AB5ECD1747F5}"/>
                </a:ext>
              </a:extLst>
            </p:cNvPr>
            <p:cNvPicPr>
              <a:picLocks noChangeAspect="1"/>
            </p:cNvPicPr>
            <p:nvPr/>
          </p:nvPicPr>
          <p:blipFill>
            <a:blip r:embed="rId3"/>
            <a:stretch>
              <a:fillRect/>
            </a:stretch>
          </p:blipFill>
          <p:spPr>
            <a:xfrm>
              <a:off x="24493" y="79088"/>
              <a:ext cx="1607344" cy="657225"/>
            </a:xfrm>
            <a:prstGeom prst="rect">
              <a:avLst/>
            </a:prstGeom>
          </p:spPr>
        </p:pic>
        <p:pic>
          <p:nvPicPr>
            <p:cNvPr id="12" name="Picture 11">
              <a:extLst>
                <a:ext uri="{FF2B5EF4-FFF2-40B4-BE49-F238E27FC236}">
                  <a16:creationId xmlns:a16="http://schemas.microsoft.com/office/drawing/2014/main" id="{57235C7A-CF6E-324D-21A4-C5BD8938F287}"/>
                </a:ext>
              </a:extLst>
            </p:cNvPr>
            <p:cNvPicPr>
              <a:picLocks noChangeAspect="1"/>
            </p:cNvPicPr>
            <p:nvPr/>
          </p:nvPicPr>
          <p:blipFill>
            <a:blip r:embed="rId2"/>
            <a:stretch>
              <a:fillRect/>
            </a:stretch>
          </p:blipFill>
          <p:spPr>
            <a:xfrm>
              <a:off x="134906" y="718248"/>
              <a:ext cx="7353561" cy="185458"/>
            </a:xfrm>
            <a:prstGeom prst="rect">
              <a:avLst/>
            </a:prstGeom>
          </p:spPr>
        </p:pic>
      </p:grpSp>
      <p:sp>
        <p:nvSpPr>
          <p:cNvPr id="13" name="Google Shape;259;gff3a7120db_0_4">
            <a:extLst>
              <a:ext uri="{FF2B5EF4-FFF2-40B4-BE49-F238E27FC236}">
                <a16:creationId xmlns:a16="http://schemas.microsoft.com/office/drawing/2014/main" id="{D6D2BA35-CA1A-9552-EB05-02556BDB3541}"/>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Configuration Templates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15" name="Picture 14">
            <a:extLst>
              <a:ext uri="{FF2B5EF4-FFF2-40B4-BE49-F238E27FC236}">
                <a16:creationId xmlns:a16="http://schemas.microsoft.com/office/drawing/2014/main" id="{E000C17E-42EE-F28C-56A9-37ACCC9FCC2B}"/>
              </a:ext>
            </a:extLst>
          </p:cNvPr>
          <p:cNvPicPr>
            <a:picLocks noChangeAspect="1"/>
          </p:cNvPicPr>
          <p:nvPr/>
        </p:nvPicPr>
        <p:blipFill>
          <a:blip r:embed="rId4"/>
          <a:stretch>
            <a:fillRect/>
          </a:stretch>
        </p:blipFill>
        <p:spPr>
          <a:xfrm>
            <a:off x="269962" y="2025717"/>
            <a:ext cx="8734425" cy="23145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6541" y="1261109"/>
            <a:ext cx="8418830" cy="3246120"/>
            <a:chOff x="526541" y="1261109"/>
            <a:chExt cx="8418830" cy="3246120"/>
          </a:xfrm>
        </p:grpSpPr>
        <p:sp>
          <p:nvSpPr>
            <p:cNvPr id="4" name="object 4"/>
            <p:cNvSpPr/>
            <p:nvPr/>
          </p:nvSpPr>
          <p:spPr>
            <a:xfrm>
              <a:off x="526541" y="1261109"/>
              <a:ext cx="8418830" cy="3246120"/>
            </a:xfrm>
            <a:custGeom>
              <a:avLst/>
              <a:gdLst/>
              <a:ahLst/>
              <a:cxnLst/>
              <a:rect l="l" t="t" r="r" b="b"/>
              <a:pathLst>
                <a:path w="8418830" h="3246120">
                  <a:moveTo>
                    <a:pt x="7877556" y="0"/>
                  </a:moveTo>
                  <a:lnTo>
                    <a:pt x="541032" y="0"/>
                  </a:lnTo>
                  <a:lnTo>
                    <a:pt x="494350" y="1985"/>
                  </a:lnTo>
                  <a:lnTo>
                    <a:pt x="448770" y="7834"/>
                  </a:lnTo>
                  <a:lnTo>
                    <a:pt x="404455" y="17383"/>
                  </a:lnTo>
                  <a:lnTo>
                    <a:pt x="361568" y="30471"/>
                  </a:lnTo>
                  <a:lnTo>
                    <a:pt x="320271" y="46934"/>
                  </a:lnTo>
                  <a:lnTo>
                    <a:pt x="280726" y="66612"/>
                  </a:lnTo>
                  <a:lnTo>
                    <a:pt x="243096" y="89341"/>
                  </a:lnTo>
                  <a:lnTo>
                    <a:pt x="207543" y="114959"/>
                  </a:lnTo>
                  <a:lnTo>
                    <a:pt x="174230" y="143304"/>
                  </a:lnTo>
                  <a:lnTo>
                    <a:pt x="143318" y="174213"/>
                  </a:lnTo>
                  <a:lnTo>
                    <a:pt x="114971" y="207525"/>
                  </a:lnTo>
                  <a:lnTo>
                    <a:pt x="89351" y="243076"/>
                  </a:lnTo>
                  <a:lnTo>
                    <a:pt x="66620" y="280705"/>
                  </a:lnTo>
                  <a:lnTo>
                    <a:pt x="46940" y="320249"/>
                  </a:lnTo>
                  <a:lnTo>
                    <a:pt x="30475" y="361547"/>
                  </a:lnTo>
                  <a:lnTo>
                    <a:pt x="17385" y="404435"/>
                  </a:lnTo>
                  <a:lnTo>
                    <a:pt x="7835" y="448751"/>
                  </a:lnTo>
                  <a:lnTo>
                    <a:pt x="1985" y="494333"/>
                  </a:lnTo>
                  <a:lnTo>
                    <a:pt x="0" y="541019"/>
                  </a:lnTo>
                  <a:lnTo>
                    <a:pt x="0" y="2705087"/>
                  </a:lnTo>
                  <a:lnTo>
                    <a:pt x="1985" y="2751769"/>
                  </a:lnTo>
                  <a:lnTo>
                    <a:pt x="7835" y="2797349"/>
                  </a:lnTo>
                  <a:lnTo>
                    <a:pt x="17385" y="2841664"/>
                  </a:lnTo>
                  <a:lnTo>
                    <a:pt x="30475" y="2884551"/>
                  </a:lnTo>
                  <a:lnTo>
                    <a:pt x="46940" y="2925848"/>
                  </a:lnTo>
                  <a:lnTo>
                    <a:pt x="66620" y="2965393"/>
                  </a:lnTo>
                  <a:lnTo>
                    <a:pt x="89351" y="3003023"/>
                  </a:lnTo>
                  <a:lnTo>
                    <a:pt x="114971" y="3038576"/>
                  </a:lnTo>
                  <a:lnTo>
                    <a:pt x="143318" y="3071889"/>
                  </a:lnTo>
                  <a:lnTo>
                    <a:pt x="174230" y="3102801"/>
                  </a:lnTo>
                  <a:lnTo>
                    <a:pt x="207543" y="3131148"/>
                  </a:lnTo>
                  <a:lnTo>
                    <a:pt x="243096" y="3156768"/>
                  </a:lnTo>
                  <a:lnTo>
                    <a:pt x="280726" y="3179499"/>
                  </a:lnTo>
                  <a:lnTo>
                    <a:pt x="320271" y="3199179"/>
                  </a:lnTo>
                  <a:lnTo>
                    <a:pt x="361568" y="3215644"/>
                  </a:lnTo>
                  <a:lnTo>
                    <a:pt x="404455" y="3228734"/>
                  </a:lnTo>
                  <a:lnTo>
                    <a:pt x="448770" y="3238284"/>
                  </a:lnTo>
                  <a:lnTo>
                    <a:pt x="494350" y="3244134"/>
                  </a:lnTo>
                  <a:lnTo>
                    <a:pt x="541032" y="3246120"/>
                  </a:lnTo>
                  <a:lnTo>
                    <a:pt x="7877556" y="3246120"/>
                  </a:lnTo>
                  <a:lnTo>
                    <a:pt x="7924242" y="3244134"/>
                  </a:lnTo>
                  <a:lnTo>
                    <a:pt x="7969824" y="3238284"/>
                  </a:lnTo>
                  <a:lnTo>
                    <a:pt x="8014140" y="3228734"/>
                  </a:lnTo>
                  <a:lnTo>
                    <a:pt x="8057028" y="3215644"/>
                  </a:lnTo>
                  <a:lnTo>
                    <a:pt x="8098326" y="3199179"/>
                  </a:lnTo>
                  <a:lnTo>
                    <a:pt x="8137870" y="3179499"/>
                  </a:lnTo>
                  <a:lnTo>
                    <a:pt x="8175499" y="3156768"/>
                  </a:lnTo>
                  <a:lnTo>
                    <a:pt x="8211050" y="3131148"/>
                  </a:lnTo>
                  <a:lnTo>
                    <a:pt x="8244362" y="3102801"/>
                  </a:lnTo>
                  <a:lnTo>
                    <a:pt x="8275271" y="3071889"/>
                  </a:lnTo>
                  <a:lnTo>
                    <a:pt x="8303616" y="3038576"/>
                  </a:lnTo>
                  <a:lnTo>
                    <a:pt x="8329234" y="3003023"/>
                  </a:lnTo>
                  <a:lnTo>
                    <a:pt x="8351963" y="2965393"/>
                  </a:lnTo>
                  <a:lnTo>
                    <a:pt x="8371641" y="2925848"/>
                  </a:lnTo>
                  <a:lnTo>
                    <a:pt x="8388104" y="2884551"/>
                  </a:lnTo>
                  <a:lnTo>
                    <a:pt x="8401192" y="2841664"/>
                  </a:lnTo>
                  <a:lnTo>
                    <a:pt x="8410741" y="2797349"/>
                  </a:lnTo>
                  <a:lnTo>
                    <a:pt x="8416590" y="2751769"/>
                  </a:lnTo>
                  <a:lnTo>
                    <a:pt x="8418576" y="2705087"/>
                  </a:lnTo>
                  <a:lnTo>
                    <a:pt x="8418576" y="541019"/>
                  </a:lnTo>
                  <a:lnTo>
                    <a:pt x="8416590" y="494333"/>
                  </a:lnTo>
                  <a:lnTo>
                    <a:pt x="8410741" y="448751"/>
                  </a:lnTo>
                  <a:lnTo>
                    <a:pt x="8401192" y="404435"/>
                  </a:lnTo>
                  <a:lnTo>
                    <a:pt x="8388104" y="361547"/>
                  </a:lnTo>
                  <a:lnTo>
                    <a:pt x="8371641" y="320249"/>
                  </a:lnTo>
                  <a:lnTo>
                    <a:pt x="8351963" y="280705"/>
                  </a:lnTo>
                  <a:lnTo>
                    <a:pt x="8329234" y="243076"/>
                  </a:lnTo>
                  <a:lnTo>
                    <a:pt x="8303616" y="207525"/>
                  </a:lnTo>
                  <a:lnTo>
                    <a:pt x="8275271" y="174213"/>
                  </a:lnTo>
                  <a:lnTo>
                    <a:pt x="8244362" y="143304"/>
                  </a:lnTo>
                  <a:lnTo>
                    <a:pt x="8211050" y="114959"/>
                  </a:lnTo>
                  <a:lnTo>
                    <a:pt x="8175499" y="89341"/>
                  </a:lnTo>
                  <a:lnTo>
                    <a:pt x="8137870" y="66612"/>
                  </a:lnTo>
                  <a:lnTo>
                    <a:pt x="8098326" y="46934"/>
                  </a:lnTo>
                  <a:lnTo>
                    <a:pt x="8057028" y="30471"/>
                  </a:lnTo>
                  <a:lnTo>
                    <a:pt x="8014140" y="17383"/>
                  </a:lnTo>
                  <a:lnTo>
                    <a:pt x="7969824" y="7834"/>
                  </a:lnTo>
                  <a:lnTo>
                    <a:pt x="7924242" y="1985"/>
                  </a:lnTo>
                  <a:lnTo>
                    <a:pt x="7877556" y="0"/>
                  </a:lnTo>
                  <a:close/>
                </a:path>
              </a:pathLst>
            </a:custGeom>
            <a:solidFill>
              <a:srgbClr val="FFFFFF"/>
            </a:solidFill>
            <a:ln>
              <a:solidFill>
                <a:schemeClr val="tx1"/>
              </a:solidFill>
            </a:ln>
          </p:spPr>
          <p:txBody>
            <a:bodyPr wrap="square" lIns="0" tIns="0" rIns="0" bIns="0" rtlCol="0"/>
            <a:lstStyle/>
            <a:p>
              <a:endParaRPr dirty="0"/>
            </a:p>
          </p:txBody>
        </p:sp>
        <p:sp>
          <p:nvSpPr>
            <p:cNvPr id="5" name="object 5"/>
            <p:cNvSpPr/>
            <p:nvPr/>
          </p:nvSpPr>
          <p:spPr>
            <a:xfrm>
              <a:off x="526541" y="1261109"/>
              <a:ext cx="8418830" cy="3246120"/>
            </a:xfrm>
            <a:custGeom>
              <a:avLst/>
              <a:gdLst/>
              <a:ahLst/>
              <a:cxnLst/>
              <a:rect l="l" t="t" r="r" b="b"/>
              <a:pathLst>
                <a:path w="8418830" h="3246120">
                  <a:moveTo>
                    <a:pt x="0" y="541019"/>
                  </a:moveTo>
                  <a:lnTo>
                    <a:pt x="1985" y="494333"/>
                  </a:lnTo>
                  <a:lnTo>
                    <a:pt x="7835" y="448751"/>
                  </a:lnTo>
                  <a:lnTo>
                    <a:pt x="17385" y="404435"/>
                  </a:lnTo>
                  <a:lnTo>
                    <a:pt x="30475" y="361547"/>
                  </a:lnTo>
                  <a:lnTo>
                    <a:pt x="46940" y="320249"/>
                  </a:lnTo>
                  <a:lnTo>
                    <a:pt x="66620" y="280705"/>
                  </a:lnTo>
                  <a:lnTo>
                    <a:pt x="89351" y="243076"/>
                  </a:lnTo>
                  <a:lnTo>
                    <a:pt x="114971" y="207525"/>
                  </a:lnTo>
                  <a:lnTo>
                    <a:pt x="143318" y="174213"/>
                  </a:lnTo>
                  <a:lnTo>
                    <a:pt x="174230" y="143304"/>
                  </a:lnTo>
                  <a:lnTo>
                    <a:pt x="207543" y="114959"/>
                  </a:lnTo>
                  <a:lnTo>
                    <a:pt x="243096" y="89341"/>
                  </a:lnTo>
                  <a:lnTo>
                    <a:pt x="280726" y="66612"/>
                  </a:lnTo>
                  <a:lnTo>
                    <a:pt x="320271" y="46934"/>
                  </a:lnTo>
                  <a:lnTo>
                    <a:pt x="361568" y="30471"/>
                  </a:lnTo>
                  <a:lnTo>
                    <a:pt x="404455" y="17383"/>
                  </a:lnTo>
                  <a:lnTo>
                    <a:pt x="448770" y="7834"/>
                  </a:lnTo>
                  <a:lnTo>
                    <a:pt x="494350" y="1985"/>
                  </a:lnTo>
                  <a:lnTo>
                    <a:pt x="541032" y="0"/>
                  </a:lnTo>
                  <a:lnTo>
                    <a:pt x="7877556" y="0"/>
                  </a:lnTo>
                  <a:lnTo>
                    <a:pt x="7924242" y="1985"/>
                  </a:lnTo>
                  <a:lnTo>
                    <a:pt x="7969824" y="7834"/>
                  </a:lnTo>
                  <a:lnTo>
                    <a:pt x="8014140" y="17383"/>
                  </a:lnTo>
                  <a:lnTo>
                    <a:pt x="8057028" y="30471"/>
                  </a:lnTo>
                  <a:lnTo>
                    <a:pt x="8098326" y="46934"/>
                  </a:lnTo>
                  <a:lnTo>
                    <a:pt x="8137870" y="66612"/>
                  </a:lnTo>
                  <a:lnTo>
                    <a:pt x="8175499" y="89341"/>
                  </a:lnTo>
                  <a:lnTo>
                    <a:pt x="8211050" y="114959"/>
                  </a:lnTo>
                  <a:lnTo>
                    <a:pt x="8244362" y="143304"/>
                  </a:lnTo>
                  <a:lnTo>
                    <a:pt x="8275271" y="174213"/>
                  </a:lnTo>
                  <a:lnTo>
                    <a:pt x="8303616" y="207525"/>
                  </a:lnTo>
                  <a:lnTo>
                    <a:pt x="8329234" y="243076"/>
                  </a:lnTo>
                  <a:lnTo>
                    <a:pt x="8351963" y="280705"/>
                  </a:lnTo>
                  <a:lnTo>
                    <a:pt x="8371641" y="320249"/>
                  </a:lnTo>
                  <a:lnTo>
                    <a:pt x="8388104" y="361547"/>
                  </a:lnTo>
                  <a:lnTo>
                    <a:pt x="8401192" y="404435"/>
                  </a:lnTo>
                  <a:lnTo>
                    <a:pt x="8410741" y="448751"/>
                  </a:lnTo>
                  <a:lnTo>
                    <a:pt x="8416590" y="494333"/>
                  </a:lnTo>
                  <a:lnTo>
                    <a:pt x="8418576" y="541019"/>
                  </a:lnTo>
                  <a:lnTo>
                    <a:pt x="8418576" y="2705087"/>
                  </a:lnTo>
                  <a:lnTo>
                    <a:pt x="8416590" y="2751769"/>
                  </a:lnTo>
                  <a:lnTo>
                    <a:pt x="8410741" y="2797349"/>
                  </a:lnTo>
                  <a:lnTo>
                    <a:pt x="8401192" y="2841664"/>
                  </a:lnTo>
                  <a:lnTo>
                    <a:pt x="8388104" y="2884551"/>
                  </a:lnTo>
                  <a:lnTo>
                    <a:pt x="8371641" y="2925848"/>
                  </a:lnTo>
                  <a:lnTo>
                    <a:pt x="8351963" y="2965393"/>
                  </a:lnTo>
                  <a:lnTo>
                    <a:pt x="8329234" y="3003023"/>
                  </a:lnTo>
                  <a:lnTo>
                    <a:pt x="8303616" y="3038576"/>
                  </a:lnTo>
                  <a:lnTo>
                    <a:pt x="8275271" y="3071889"/>
                  </a:lnTo>
                  <a:lnTo>
                    <a:pt x="8244362" y="3102801"/>
                  </a:lnTo>
                  <a:lnTo>
                    <a:pt x="8211050" y="3131148"/>
                  </a:lnTo>
                  <a:lnTo>
                    <a:pt x="8175499" y="3156768"/>
                  </a:lnTo>
                  <a:lnTo>
                    <a:pt x="8137870" y="3179499"/>
                  </a:lnTo>
                  <a:lnTo>
                    <a:pt x="8098326" y="3199179"/>
                  </a:lnTo>
                  <a:lnTo>
                    <a:pt x="8057028" y="3215644"/>
                  </a:lnTo>
                  <a:lnTo>
                    <a:pt x="8014140" y="3228734"/>
                  </a:lnTo>
                  <a:lnTo>
                    <a:pt x="7969824" y="3238284"/>
                  </a:lnTo>
                  <a:lnTo>
                    <a:pt x="7924242" y="3244134"/>
                  </a:lnTo>
                  <a:lnTo>
                    <a:pt x="7877556" y="3246120"/>
                  </a:lnTo>
                  <a:lnTo>
                    <a:pt x="541032" y="3246120"/>
                  </a:lnTo>
                  <a:lnTo>
                    <a:pt x="494350" y="3244134"/>
                  </a:lnTo>
                  <a:lnTo>
                    <a:pt x="448770" y="3238284"/>
                  </a:lnTo>
                  <a:lnTo>
                    <a:pt x="404455" y="3228734"/>
                  </a:lnTo>
                  <a:lnTo>
                    <a:pt x="361568" y="3215644"/>
                  </a:lnTo>
                  <a:lnTo>
                    <a:pt x="320271" y="3199179"/>
                  </a:lnTo>
                  <a:lnTo>
                    <a:pt x="280726" y="3179499"/>
                  </a:lnTo>
                  <a:lnTo>
                    <a:pt x="243096" y="3156768"/>
                  </a:lnTo>
                  <a:lnTo>
                    <a:pt x="207543" y="3131148"/>
                  </a:lnTo>
                  <a:lnTo>
                    <a:pt x="174230" y="3102801"/>
                  </a:lnTo>
                  <a:lnTo>
                    <a:pt x="143318" y="3071889"/>
                  </a:lnTo>
                  <a:lnTo>
                    <a:pt x="114971" y="3038576"/>
                  </a:lnTo>
                  <a:lnTo>
                    <a:pt x="89351" y="3003023"/>
                  </a:lnTo>
                  <a:lnTo>
                    <a:pt x="66620" y="2965393"/>
                  </a:lnTo>
                  <a:lnTo>
                    <a:pt x="46940" y="2925848"/>
                  </a:lnTo>
                  <a:lnTo>
                    <a:pt x="30475" y="2884551"/>
                  </a:lnTo>
                  <a:lnTo>
                    <a:pt x="17385" y="2841664"/>
                  </a:lnTo>
                  <a:lnTo>
                    <a:pt x="7835" y="2797349"/>
                  </a:lnTo>
                  <a:lnTo>
                    <a:pt x="1985" y="2751769"/>
                  </a:lnTo>
                  <a:lnTo>
                    <a:pt x="0" y="2705087"/>
                  </a:lnTo>
                  <a:lnTo>
                    <a:pt x="0" y="541019"/>
                  </a:lnTo>
                  <a:close/>
                </a:path>
              </a:pathLst>
            </a:custGeom>
            <a:ln w="28956">
              <a:solidFill>
                <a:schemeClr val="tx1"/>
              </a:solidFill>
            </a:ln>
          </p:spPr>
          <p:txBody>
            <a:bodyPr wrap="square" lIns="0" tIns="0" rIns="0" bIns="0" rtlCol="0"/>
            <a:lstStyle/>
            <a:p>
              <a:endParaRPr/>
            </a:p>
          </p:txBody>
        </p:sp>
      </p:grpSp>
      <p:sp>
        <p:nvSpPr>
          <p:cNvPr id="12" name="object 12"/>
          <p:cNvSpPr txBox="1"/>
          <p:nvPr/>
        </p:nvSpPr>
        <p:spPr>
          <a:xfrm>
            <a:off x="1098993" y="1518365"/>
            <a:ext cx="7273925" cy="2802890"/>
          </a:xfrm>
          <a:prstGeom prst="rect">
            <a:avLst/>
          </a:prstGeom>
        </p:spPr>
        <p:txBody>
          <a:bodyPr vert="horz" wrap="square" lIns="0" tIns="12700" rIns="0" bIns="0" rtlCol="0">
            <a:spAutoFit/>
          </a:bodyPr>
          <a:lstStyle/>
          <a:p>
            <a:pPr marL="12700">
              <a:lnSpc>
                <a:spcPct val="100000"/>
              </a:lnSpc>
              <a:spcBef>
                <a:spcPts val="100"/>
              </a:spcBef>
            </a:pPr>
            <a:r>
              <a:rPr sz="1200" b="1" dirty="0">
                <a:latin typeface="Open Sans" panose="020B0606030504020204" pitchFamily="34" charset="0"/>
                <a:ea typeface="Open Sans" panose="020B0606030504020204" pitchFamily="34" charset="0"/>
                <a:cs typeface="Open Sans" panose="020B0606030504020204" pitchFamily="34" charset="0"/>
              </a:rPr>
              <a:t>Launch</a:t>
            </a:r>
            <a:r>
              <a:rPr sz="1200" b="1" spc="10" dirty="0">
                <a:latin typeface="Open Sans" panose="020B0606030504020204" pitchFamily="34" charset="0"/>
                <a:ea typeface="Open Sans" panose="020B0606030504020204" pitchFamily="34" charset="0"/>
                <a:cs typeface="Open Sans" panose="020B0606030504020204" pitchFamily="34" charset="0"/>
              </a:rPr>
              <a:t> </a:t>
            </a:r>
            <a:r>
              <a:rPr sz="1200" b="1" spc="-5" dirty="0">
                <a:latin typeface="Open Sans" panose="020B0606030504020204" pitchFamily="34" charset="0"/>
                <a:ea typeface="Open Sans" panose="020B0606030504020204" pitchFamily="34" charset="0"/>
                <a:cs typeface="Open Sans" panose="020B0606030504020204" pitchFamily="34" charset="0"/>
              </a:rPr>
              <a:t>configuration</a:t>
            </a:r>
            <a:r>
              <a:rPr sz="1200" b="1"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a:t>
            </a:r>
            <a:r>
              <a:rPr sz="1200" dirty="0">
                <a:latin typeface="Open Sans" panose="020B0606030504020204" pitchFamily="34" charset="0"/>
                <a:ea typeface="Open Sans" panose="020B0606030504020204" pitchFamily="34" charset="0"/>
                <a:cs typeface="Open Sans" panose="020B0606030504020204" pitchFamily="34" charset="0"/>
              </a:rPr>
              <a:t> template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that</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is</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used</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to</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launch</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EC2</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for</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autoscaling</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purpose</a:t>
            </a:r>
            <a:endParaRPr sz="12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sz="1200" spc="-5" dirty="0">
                <a:latin typeface="Open Sans" panose="020B0606030504020204" pitchFamily="34" charset="0"/>
                <a:ea typeface="Open Sans" panose="020B0606030504020204" pitchFamily="34" charset="0"/>
                <a:cs typeface="Open Sans" panose="020B0606030504020204" pitchFamily="34" charset="0"/>
              </a:rPr>
              <a:t>Autoscaling</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groups</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(the</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next</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topic)</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use</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launch</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configuration</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to launch</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instances</a:t>
            </a:r>
          </a:p>
          <a:p>
            <a:pPr marL="12700" marR="3588385">
              <a:lnSpc>
                <a:spcPct val="240000"/>
              </a:lnSpc>
              <a:spcBef>
                <a:spcPts val="15"/>
              </a:spcBef>
            </a:pPr>
            <a:r>
              <a:rPr sz="1200" spc="-5" dirty="0">
                <a:latin typeface="Open Sans" panose="020B0606030504020204" pitchFamily="34" charset="0"/>
                <a:ea typeface="Open Sans" panose="020B0606030504020204" pitchFamily="34" charset="0"/>
                <a:cs typeface="Open Sans" panose="020B0606030504020204" pitchFamily="34" charset="0"/>
              </a:rPr>
              <a:t>Launch configuration cannot be </a:t>
            </a:r>
            <a:r>
              <a:rPr sz="1200" dirty="0">
                <a:latin typeface="Open Sans" panose="020B0606030504020204" pitchFamily="34" charset="0"/>
                <a:ea typeface="Open Sans" panose="020B0606030504020204" pitchFamily="34" charset="0"/>
                <a:cs typeface="Open Sans" panose="020B0606030504020204" pitchFamily="34" charset="0"/>
              </a:rPr>
              <a:t>modified after </a:t>
            </a:r>
            <a:r>
              <a:rPr sz="1200" spc="-5" dirty="0">
                <a:latin typeface="Open Sans" panose="020B0606030504020204" pitchFamily="34" charset="0"/>
                <a:ea typeface="Open Sans" panose="020B0606030504020204" pitchFamily="34" charset="0"/>
                <a:cs typeface="Open Sans" panose="020B0606030504020204" pitchFamily="34" charset="0"/>
              </a:rPr>
              <a:t>creation </a:t>
            </a:r>
            <a:r>
              <a:rPr sz="1200" spc="-3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It </a:t>
            </a:r>
            <a:r>
              <a:rPr sz="1200" spc="-5" dirty="0">
                <a:latin typeface="Open Sans" panose="020B0606030504020204" pitchFamily="34" charset="0"/>
                <a:ea typeface="Open Sans" panose="020B0606030504020204" pitchFamily="34" charset="0"/>
                <a:cs typeface="Open Sans" panose="020B0606030504020204" pitchFamily="34" charset="0"/>
              </a:rPr>
              <a:t>can</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created</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a:t>
            </a:r>
            <a:r>
              <a:rPr sz="1200" spc="-10" dirty="0">
                <a:latin typeface="Open Sans" panose="020B0606030504020204" pitchFamily="34" charset="0"/>
                <a:ea typeface="Open Sans" panose="020B0606030504020204" pitchFamily="34" charset="0"/>
                <a:cs typeface="Open Sans" panose="020B0606030504020204" pitchFamily="34" charset="0"/>
              </a:rPr>
              <a:t> two</a:t>
            </a:r>
            <a:r>
              <a:rPr sz="1200"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ways:</a:t>
            </a:r>
            <a:endParaRPr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00000"/>
              </a:lnSpc>
              <a:spcBef>
                <a:spcPts val="40"/>
              </a:spcBef>
              <a:buFont typeface="Arial" panose="020B0604020202020204" pitchFamily="34" charset="0"/>
              <a:buChar char="•"/>
            </a:pPr>
            <a:endParaRPr sz="1200" dirty="0">
              <a:latin typeface="Open Sans" panose="020B0606030504020204" pitchFamily="34" charset="0"/>
              <a:ea typeface="Open Sans" panose="020B0606030504020204" pitchFamily="34" charset="0"/>
              <a:cs typeface="Open Sans" panose="020B0606030504020204" pitchFamily="34" charset="0"/>
            </a:endParaRPr>
          </a:p>
          <a:p>
            <a:pPr marL="793750" indent="-171450" algn="just">
              <a:lnSpc>
                <a:spcPct val="100000"/>
              </a:lnSpc>
              <a:buFont typeface="Arial" panose="020B0604020202020204" pitchFamily="34" charset="0"/>
              <a:buChar char="•"/>
            </a:pPr>
            <a:r>
              <a:rPr sz="1200" spc="-5" dirty="0">
                <a:latin typeface="Open Sans" panose="020B0606030504020204" pitchFamily="34" charset="0"/>
                <a:ea typeface="Open Sans" panose="020B0606030504020204" pitchFamily="34" charset="0"/>
                <a:cs typeface="Open Sans" panose="020B0606030504020204" pitchFamily="34" charset="0"/>
              </a:rPr>
              <a:t>From </a:t>
            </a:r>
            <a:r>
              <a:rPr sz="1200" dirty="0">
                <a:latin typeface="Open Sans" panose="020B0606030504020204" pitchFamily="34" charset="0"/>
                <a:ea typeface="Open Sans" panose="020B0606030504020204" pitchFamily="34" charset="0"/>
                <a:cs typeface="Open Sans" panose="020B0606030504020204" pitchFamily="34" charset="0"/>
              </a:rPr>
              <a:t>scratch:</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Image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ID,</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type,</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storage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devices, </a:t>
            </a:r>
            <a:r>
              <a:rPr sz="1200" dirty="0">
                <a:latin typeface="Open Sans" panose="020B0606030504020204" pitchFamily="34" charset="0"/>
                <a:ea typeface="Open Sans" panose="020B0606030504020204" pitchFamily="34" charset="0"/>
                <a:cs typeface="Open Sans" panose="020B0606030504020204" pitchFamily="34" charset="0"/>
              </a:rPr>
              <a:t>etc.</a:t>
            </a:r>
          </a:p>
          <a:p>
            <a:pPr marL="793750" marR="5080" indent="-171450" algn="just">
              <a:lnSpc>
                <a:spcPct val="150000"/>
              </a:lnSpc>
              <a:spcBef>
                <a:spcPts val="705"/>
              </a:spcBef>
              <a:buFont typeface="Arial" panose="020B0604020202020204" pitchFamily="34" charset="0"/>
              <a:buChar char="•"/>
            </a:pPr>
            <a:r>
              <a:rPr sz="1200" spc="-5" dirty="0">
                <a:latin typeface="Open Sans" panose="020B0606030504020204" pitchFamily="34" charset="0"/>
                <a:ea typeface="Open Sans" panose="020B0606030504020204" pitchFamily="34" charset="0"/>
                <a:cs typeface="Open Sans" panose="020B0606030504020204" pitchFamily="34" charset="0"/>
              </a:rPr>
              <a:t>From an EC2 </a:t>
            </a:r>
            <a:r>
              <a:rPr sz="1200" dirty="0">
                <a:latin typeface="Open Sans" panose="020B0606030504020204" pitchFamily="34" charset="0"/>
                <a:ea typeface="Open Sans" panose="020B0606030504020204" pitchFamily="34" charset="0"/>
                <a:cs typeface="Open Sans" panose="020B0606030504020204" pitchFamily="34" charset="0"/>
              </a:rPr>
              <a:t>instance: </a:t>
            </a:r>
            <a:r>
              <a:rPr sz="1200" spc="-5" dirty="0">
                <a:latin typeface="Open Sans" panose="020B0606030504020204" pitchFamily="34" charset="0"/>
                <a:ea typeface="Open Sans" panose="020B0606030504020204" pitchFamily="34" charset="0"/>
                <a:cs typeface="Open Sans" panose="020B0606030504020204" pitchFamily="34" charset="0"/>
              </a:rPr>
              <a:t>Attributes </a:t>
            </a:r>
            <a:r>
              <a:rPr sz="1200" dirty="0">
                <a:latin typeface="Open Sans" panose="020B0606030504020204" pitchFamily="34" charset="0"/>
                <a:ea typeface="Open Sans" panose="020B0606030504020204" pitchFamily="34" charset="0"/>
                <a:cs typeface="Open Sans" panose="020B0606030504020204" pitchFamily="34" charset="0"/>
              </a:rPr>
              <a:t>from the </a:t>
            </a:r>
            <a:r>
              <a:rPr sz="1200" spc="-5" dirty="0">
                <a:latin typeface="Open Sans" panose="020B0606030504020204" pitchFamily="34" charset="0"/>
                <a:ea typeface="Open Sans" panose="020B0606030504020204" pitchFamily="34" charset="0"/>
                <a:cs typeface="Open Sans" panose="020B0606030504020204" pitchFamily="34" charset="0"/>
              </a:rPr>
              <a:t>instance are </a:t>
            </a:r>
            <a:r>
              <a:rPr sz="1200" dirty="0">
                <a:latin typeface="Open Sans" panose="020B0606030504020204" pitchFamily="34" charset="0"/>
                <a:ea typeface="Open Sans" panose="020B0606030504020204" pitchFamily="34" charset="0"/>
                <a:cs typeface="Open Sans" panose="020B0606030504020204" pitchFamily="34" charset="0"/>
              </a:rPr>
              <a:t>copied. </a:t>
            </a:r>
            <a:r>
              <a:rPr sz="1200" spc="-5" dirty="0">
                <a:latin typeface="Open Sans" panose="020B0606030504020204" pitchFamily="34" charset="0"/>
                <a:ea typeface="Open Sans" panose="020B0606030504020204" pitchFamily="34" charset="0"/>
                <a:cs typeface="Open Sans" panose="020B0606030504020204" pitchFamily="34" charset="0"/>
              </a:rPr>
              <a:t>Block device mapping </a:t>
            </a:r>
            <a:r>
              <a:rPr sz="1200" dirty="0">
                <a:latin typeface="Open Sans" panose="020B0606030504020204" pitchFamily="34" charset="0"/>
                <a:ea typeface="Open Sans" panose="020B0606030504020204" pitchFamily="34" charset="0"/>
                <a:cs typeface="Open Sans" panose="020B0606030504020204" pitchFamily="34" charset="0"/>
              </a:rPr>
              <a:t>of the </a:t>
            </a:r>
            <a:r>
              <a:rPr sz="1200" spc="-5" dirty="0">
                <a:latin typeface="Open Sans" panose="020B0606030504020204" pitchFamily="34" charset="0"/>
                <a:ea typeface="Open Sans" panose="020B0606030504020204" pitchFamily="34" charset="0"/>
                <a:cs typeface="Open Sans" panose="020B0606030504020204" pitchFamily="34" charset="0"/>
              </a:rPr>
              <a:t>AMI is </a:t>
            </a:r>
            <a:r>
              <a:rPr sz="1200" spc="-3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included. Any additional device </a:t>
            </a:r>
            <a:r>
              <a:rPr sz="1200" dirty="0">
                <a:latin typeface="Open Sans" panose="020B0606030504020204" pitchFamily="34" charset="0"/>
                <a:ea typeface="Open Sans" panose="020B0606030504020204" pitchFamily="34" charset="0"/>
                <a:cs typeface="Open Sans" panose="020B0606030504020204" pitchFamily="34" charset="0"/>
              </a:rPr>
              <a:t>that </a:t>
            </a:r>
            <a:r>
              <a:rPr sz="1200" spc="-10" dirty="0">
                <a:latin typeface="Open Sans" panose="020B0606030504020204" pitchFamily="34" charset="0"/>
                <a:ea typeface="Open Sans" panose="020B0606030504020204" pitchFamily="34" charset="0"/>
                <a:cs typeface="Open Sans" panose="020B0606030504020204" pitchFamily="34" charset="0"/>
              </a:rPr>
              <a:t>was </a:t>
            </a:r>
            <a:r>
              <a:rPr sz="1200" dirty="0">
                <a:latin typeface="Open Sans" panose="020B0606030504020204" pitchFamily="34" charset="0"/>
                <a:ea typeface="Open Sans" panose="020B0606030504020204" pitchFamily="34" charset="0"/>
                <a:cs typeface="Open Sans" panose="020B0606030504020204" pitchFamily="34" charset="0"/>
              </a:rPr>
              <a:t>attached after </a:t>
            </a:r>
            <a:r>
              <a:rPr sz="1200" spc="-5" dirty="0">
                <a:latin typeface="Open Sans" panose="020B0606030504020204" pitchFamily="34" charset="0"/>
                <a:ea typeface="Open Sans" panose="020B0606030504020204" pitchFamily="34" charset="0"/>
                <a:cs typeface="Open Sans" panose="020B0606030504020204" pitchFamily="34" charset="0"/>
              </a:rPr>
              <a:t>launching </a:t>
            </a:r>
            <a:r>
              <a:rPr sz="1200" dirty="0">
                <a:latin typeface="Open Sans" panose="020B0606030504020204" pitchFamily="34" charset="0"/>
                <a:ea typeface="Open Sans" panose="020B0606030504020204" pitchFamily="34" charset="0"/>
                <a:cs typeface="Open Sans" panose="020B0606030504020204" pitchFamily="34" charset="0"/>
              </a:rPr>
              <a:t>the </a:t>
            </a:r>
            <a:r>
              <a:rPr sz="1200" spc="-5" dirty="0">
                <a:latin typeface="Open Sans" panose="020B0606030504020204" pitchFamily="34" charset="0"/>
                <a:ea typeface="Open Sans" panose="020B0606030504020204" pitchFamily="34" charset="0"/>
                <a:cs typeface="Open Sans" panose="020B0606030504020204" pitchFamily="34" charset="0"/>
              </a:rPr>
              <a:t>instances is not </a:t>
            </a:r>
            <a:r>
              <a:rPr sz="1200" dirty="0">
                <a:latin typeface="Open Sans" panose="020B0606030504020204" pitchFamily="34" charset="0"/>
                <a:ea typeface="Open Sans" panose="020B0606030504020204" pitchFamily="34" charset="0"/>
                <a:cs typeface="Open Sans" panose="020B0606030504020204" pitchFamily="34" charset="0"/>
              </a:rPr>
              <a:t>considered </a:t>
            </a:r>
            <a:r>
              <a:rPr sz="1200" spc="-5" dirty="0">
                <a:latin typeface="Open Sans" panose="020B0606030504020204" pitchFamily="34" charset="0"/>
                <a:ea typeface="Open Sans" panose="020B0606030504020204" pitchFamily="34" charset="0"/>
                <a:cs typeface="Open Sans" panose="020B0606030504020204" pitchFamily="34" charset="0"/>
              </a:rPr>
              <a:t>in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launch</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configuration</a:t>
            </a:r>
            <a:endParaRPr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object 13"/>
          <p:cNvSpPr txBox="1">
            <a:spLocks noGrp="1"/>
          </p:cNvSpPr>
          <p:nvPr>
            <p:ph type="title"/>
          </p:nvPr>
        </p:nvSpPr>
        <p:spPr>
          <a:xfrm>
            <a:off x="255524" y="179323"/>
            <a:ext cx="3618229"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Configuration</a:t>
            </a:r>
            <a:r>
              <a:rPr sz="2800" b="1" spc="-30" dirty="0">
                <a:solidFill>
                  <a:srgbClr val="5F4778"/>
                </a:solidFill>
                <a:latin typeface="Calibri"/>
                <a:cs typeface="Calibri"/>
              </a:rPr>
              <a:t> </a:t>
            </a:r>
            <a:r>
              <a:rPr sz="2800" b="1" spc="-40" dirty="0">
                <a:solidFill>
                  <a:srgbClr val="5F4778"/>
                </a:solidFill>
                <a:latin typeface="Calibri"/>
                <a:cs typeface="Calibri"/>
              </a:rPr>
              <a:t>Templates</a:t>
            </a:r>
            <a:endParaRPr sz="2800">
              <a:latin typeface="Calibri"/>
              <a:cs typeface="Calibri"/>
            </a:endParaRPr>
          </a:p>
        </p:txBody>
      </p:sp>
      <p:sp>
        <p:nvSpPr>
          <p:cNvPr id="15" name="object 15"/>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16" name="Group 15">
            <a:extLst>
              <a:ext uri="{FF2B5EF4-FFF2-40B4-BE49-F238E27FC236}">
                <a16:creationId xmlns:a16="http://schemas.microsoft.com/office/drawing/2014/main" id="{1A849B12-C0CF-9984-17F9-C63E1605F723}"/>
              </a:ext>
            </a:extLst>
          </p:cNvPr>
          <p:cNvGrpSpPr/>
          <p:nvPr/>
        </p:nvGrpSpPr>
        <p:grpSpPr>
          <a:xfrm>
            <a:off x="24493" y="21490"/>
            <a:ext cx="9119507" cy="885825"/>
            <a:chOff x="24493" y="21490"/>
            <a:chExt cx="8960905" cy="885825"/>
          </a:xfrm>
        </p:grpSpPr>
        <p:pic>
          <p:nvPicPr>
            <p:cNvPr id="17" name="Picture 16">
              <a:extLst>
                <a:ext uri="{FF2B5EF4-FFF2-40B4-BE49-F238E27FC236}">
                  <a16:creationId xmlns:a16="http://schemas.microsoft.com/office/drawing/2014/main" id="{D589E4D5-7938-0CC1-E8F2-8B951142A13F}"/>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18" name="Picture 17">
              <a:extLst>
                <a:ext uri="{FF2B5EF4-FFF2-40B4-BE49-F238E27FC236}">
                  <a16:creationId xmlns:a16="http://schemas.microsoft.com/office/drawing/2014/main" id="{102B807A-AC69-B3F6-DC8C-5280A1C03D64}"/>
                </a:ext>
              </a:extLst>
            </p:cNvPr>
            <p:cNvPicPr>
              <a:picLocks noChangeAspect="1"/>
            </p:cNvPicPr>
            <p:nvPr/>
          </p:nvPicPr>
          <p:blipFill>
            <a:blip r:embed="rId3"/>
            <a:stretch>
              <a:fillRect/>
            </a:stretch>
          </p:blipFill>
          <p:spPr>
            <a:xfrm>
              <a:off x="24493" y="79088"/>
              <a:ext cx="1607344" cy="657225"/>
            </a:xfrm>
            <a:prstGeom prst="rect">
              <a:avLst/>
            </a:prstGeom>
          </p:spPr>
        </p:pic>
        <p:pic>
          <p:nvPicPr>
            <p:cNvPr id="19" name="Picture 18">
              <a:extLst>
                <a:ext uri="{FF2B5EF4-FFF2-40B4-BE49-F238E27FC236}">
                  <a16:creationId xmlns:a16="http://schemas.microsoft.com/office/drawing/2014/main" id="{92F527A6-E225-49D1-45F8-EB1C5F4FE260}"/>
                </a:ext>
              </a:extLst>
            </p:cNvPr>
            <p:cNvPicPr>
              <a:picLocks noChangeAspect="1"/>
            </p:cNvPicPr>
            <p:nvPr/>
          </p:nvPicPr>
          <p:blipFill>
            <a:blip r:embed="rId2"/>
            <a:stretch>
              <a:fillRect/>
            </a:stretch>
          </p:blipFill>
          <p:spPr>
            <a:xfrm>
              <a:off x="134906" y="718248"/>
              <a:ext cx="7353561" cy="185458"/>
            </a:xfrm>
            <a:prstGeom prst="rect">
              <a:avLst/>
            </a:prstGeom>
          </p:spPr>
        </p:pic>
      </p:grpSp>
      <p:sp>
        <p:nvSpPr>
          <p:cNvPr id="20" name="Google Shape;259;gff3a7120db_0_4">
            <a:extLst>
              <a:ext uri="{FF2B5EF4-FFF2-40B4-BE49-F238E27FC236}">
                <a16:creationId xmlns:a16="http://schemas.microsoft.com/office/drawing/2014/main" id="{FEF4F9CF-BF5A-4E8E-E833-C73E8606B84A}"/>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Configuration Templates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486029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5F4778"/>
                </a:solidFill>
                <a:latin typeface="Calibri"/>
                <a:cs typeface="Calibri"/>
              </a:rPr>
              <a:t>Scaling</a:t>
            </a:r>
            <a:r>
              <a:rPr sz="2800" b="1" spc="-10" dirty="0">
                <a:solidFill>
                  <a:srgbClr val="5F4778"/>
                </a:solidFill>
                <a:latin typeface="Calibri"/>
                <a:cs typeface="Calibri"/>
              </a:rPr>
              <a:t> </a:t>
            </a:r>
            <a:r>
              <a:rPr sz="2800" b="1" spc="-5" dirty="0">
                <a:solidFill>
                  <a:srgbClr val="5F4778"/>
                </a:solidFill>
                <a:latin typeface="Calibri"/>
                <a:cs typeface="Calibri"/>
              </a:rPr>
              <a:t>Options:</a:t>
            </a:r>
            <a:r>
              <a:rPr sz="2800" b="1" spc="-30" dirty="0">
                <a:solidFill>
                  <a:srgbClr val="5F4778"/>
                </a:solidFill>
                <a:latin typeface="Calibri"/>
                <a:cs typeface="Calibri"/>
              </a:rPr>
              <a:t> </a:t>
            </a:r>
            <a:r>
              <a:rPr sz="2800" b="1" spc="-10" dirty="0">
                <a:solidFill>
                  <a:srgbClr val="5F4778"/>
                </a:solidFill>
                <a:latin typeface="Calibri"/>
                <a:cs typeface="Calibri"/>
              </a:rPr>
              <a:t>Dynamic</a:t>
            </a:r>
            <a:r>
              <a:rPr sz="2800" b="1" spc="-5" dirty="0">
                <a:solidFill>
                  <a:srgbClr val="5F4778"/>
                </a:solidFill>
                <a:latin typeface="Calibri"/>
                <a:cs typeface="Calibri"/>
              </a:rPr>
              <a:t> Scaling</a:t>
            </a:r>
            <a:endParaRPr sz="2800">
              <a:latin typeface="Calibri"/>
              <a:cs typeface="Calibri"/>
            </a:endParaRPr>
          </a:p>
        </p:txBody>
      </p:sp>
      <p:grpSp>
        <p:nvGrpSpPr>
          <p:cNvPr id="3" name="object 3"/>
          <p:cNvGrpSpPr/>
          <p:nvPr/>
        </p:nvGrpSpPr>
        <p:grpSpPr>
          <a:xfrm>
            <a:off x="1079119" y="965937"/>
            <a:ext cx="7385684" cy="1477010"/>
            <a:chOff x="1120902" y="963930"/>
            <a:chExt cx="7385684" cy="1477010"/>
          </a:xfrm>
        </p:grpSpPr>
        <p:sp>
          <p:nvSpPr>
            <p:cNvPr id="5" name="object 5"/>
            <p:cNvSpPr/>
            <p:nvPr/>
          </p:nvSpPr>
          <p:spPr>
            <a:xfrm>
              <a:off x="1120902" y="963930"/>
              <a:ext cx="7385684" cy="1477010"/>
            </a:xfrm>
            <a:custGeom>
              <a:avLst/>
              <a:gdLst/>
              <a:ahLst/>
              <a:cxnLst/>
              <a:rect l="l" t="t" r="r" b="b"/>
              <a:pathLst>
                <a:path w="7385684" h="1477010">
                  <a:moveTo>
                    <a:pt x="7139178" y="0"/>
                  </a:moveTo>
                  <a:lnTo>
                    <a:pt x="246125" y="0"/>
                  </a:lnTo>
                  <a:lnTo>
                    <a:pt x="196524" y="5002"/>
                  </a:lnTo>
                  <a:lnTo>
                    <a:pt x="150324" y="19347"/>
                  </a:lnTo>
                  <a:lnTo>
                    <a:pt x="108516" y="42045"/>
                  </a:lnTo>
                  <a:lnTo>
                    <a:pt x="72089" y="72104"/>
                  </a:lnTo>
                  <a:lnTo>
                    <a:pt x="42035" y="108532"/>
                  </a:lnTo>
                  <a:lnTo>
                    <a:pt x="19342" y="150340"/>
                  </a:lnTo>
                  <a:lnTo>
                    <a:pt x="5000" y="196534"/>
                  </a:lnTo>
                  <a:lnTo>
                    <a:pt x="0" y="246125"/>
                  </a:lnTo>
                  <a:lnTo>
                    <a:pt x="0" y="1230630"/>
                  </a:lnTo>
                  <a:lnTo>
                    <a:pt x="5000" y="1280221"/>
                  </a:lnTo>
                  <a:lnTo>
                    <a:pt x="19342" y="1326415"/>
                  </a:lnTo>
                  <a:lnTo>
                    <a:pt x="42035" y="1368223"/>
                  </a:lnTo>
                  <a:lnTo>
                    <a:pt x="72089" y="1404651"/>
                  </a:lnTo>
                  <a:lnTo>
                    <a:pt x="108516" y="1434710"/>
                  </a:lnTo>
                  <a:lnTo>
                    <a:pt x="150324" y="1457408"/>
                  </a:lnTo>
                  <a:lnTo>
                    <a:pt x="196524" y="1471753"/>
                  </a:lnTo>
                  <a:lnTo>
                    <a:pt x="246125" y="1476756"/>
                  </a:lnTo>
                  <a:lnTo>
                    <a:pt x="7139178" y="1476756"/>
                  </a:lnTo>
                  <a:lnTo>
                    <a:pt x="7188769" y="1471753"/>
                  </a:lnTo>
                  <a:lnTo>
                    <a:pt x="7234963" y="1457408"/>
                  </a:lnTo>
                  <a:lnTo>
                    <a:pt x="7276771" y="1434710"/>
                  </a:lnTo>
                  <a:lnTo>
                    <a:pt x="7313199" y="1404651"/>
                  </a:lnTo>
                  <a:lnTo>
                    <a:pt x="7343258" y="1368223"/>
                  </a:lnTo>
                  <a:lnTo>
                    <a:pt x="7365956" y="1326415"/>
                  </a:lnTo>
                  <a:lnTo>
                    <a:pt x="7380301" y="1280221"/>
                  </a:lnTo>
                  <a:lnTo>
                    <a:pt x="7385304" y="1230630"/>
                  </a:lnTo>
                  <a:lnTo>
                    <a:pt x="7385304" y="246125"/>
                  </a:lnTo>
                  <a:lnTo>
                    <a:pt x="7380301" y="196534"/>
                  </a:lnTo>
                  <a:lnTo>
                    <a:pt x="7365956" y="150340"/>
                  </a:lnTo>
                  <a:lnTo>
                    <a:pt x="7343258" y="108532"/>
                  </a:lnTo>
                  <a:lnTo>
                    <a:pt x="7313199" y="72104"/>
                  </a:lnTo>
                  <a:lnTo>
                    <a:pt x="7276771" y="42045"/>
                  </a:lnTo>
                  <a:lnTo>
                    <a:pt x="7234963" y="19347"/>
                  </a:lnTo>
                  <a:lnTo>
                    <a:pt x="7188769" y="5002"/>
                  </a:lnTo>
                  <a:lnTo>
                    <a:pt x="7139178" y="0"/>
                  </a:lnTo>
                  <a:close/>
                </a:path>
              </a:pathLst>
            </a:custGeom>
            <a:solidFill>
              <a:schemeClr val="bg1"/>
            </a:solidFill>
            <a:ln>
              <a:solidFill>
                <a:schemeClr val="tx1"/>
              </a:solidFill>
            </a:ln>
          </p:spPr>
          <p:txBody>
            <a:bodyPr wrap="square" lIns="0" tIns="0" rIns="0" bIns="0" rtlCol="0"/>
            <a:lstStyle/>
            <a:p>
              <a:endParaRPr dirty="0"/>
            </a:p>
          </p:txBody>
        </p:sp>
        <p:sp>
          <p:nvSpPr>
            <p:cNvPr id="6" name="object 6"/>
            <p:cNvSpPr/>
            <p:nvPr/>
          </p:nvSpPr>
          <p:spPr>
            <a:xfrm>
              <a:off x="1120902" y="963930"/>
              <a:ext cx="7385684" cy="1477010"/>
            </a:xfrm>
            <a:custGeom>
              <a:avLst/>
              <a:gdLst/>
              <a:ahLst/>
              <a:cxnLst/>
              <a:rect l="l" t="t" r="r" b="b"/>
              <a:pathLst>
                <a:path w="7385684" h="1477010">
                  <a:moveTo>
                    <a:pt x="0" y="246125"/>
                  </a:moveTo>
                  <a:lnTo>
                    <a:pt x="5000" y="196534"/>
                  </a:lnTo>
                  <a:lnTo>
                    <a:pt x="19342" y="150340"/>
                  </a:lnTo>
                  <a:lnTo>
                    <a:pt x="42035" y="108532"/>
                  </a:lnTo>
                  <a:lnTo>
                    <a:pt x="72089" y="72104"/>
                  </a:lnTo>
                  <a:lnTo>
                    <a:pt x="108516" y="42045"/>
                  </a:lnTo>
                  <a:lnTo>
                    <a:pt x="150324" y="19347"/>
                  </a:lnTo>
                  <a:lnTo>
                    <a:pt x="196524" y="5002"/>
                  </a:lnTo>
                  <a:lnTo>
                    <a:pt x="246125" y="0"/>
                  </a:lnTo>
                  <a:lnTo>
                    <a:pt x="7139178" y="0"/>
                  </a:lnTo>
                  <a:lnTo>
                    <a:pt x="7188769" y="5002"/>
                  </a:lnTo>
                  <a:lnTo>
                    <a:pt x="7234963" y="19347"/>
                  </a:lnTo>
                  <a:lnTo>
                    <a:pt x="7276771" y="42045"/>
                  </a:lnTo>
                  <a:lnTo>
                    <a:pt x="7313199" y="72104"/>
                  </a:lnTo>
                  <a:lnTo>
                    <a:pt x="7343258" y="108532"/>
                  </a:lnTo>
                  <a:lnTo>
                    <a:pt x="7365956" y="150340"/>
                  </a:lnTo>
                  <a:lnTo>
                    <a:pt x="7380301" y="196534"/>
                  </a:lnTo>
                  <a:lnTo>
                    <a:pt x="7385304" y="246125"/>
                  </a:lnTo>
                  <a:lnTo>
                    <a:pt x="7385304" y="1230630"/>
                  </a:lnTo>
                  <a:lnTo>
                    <a:pt x="7380301" y="1280221"/>
                  </a:lnTo>
                  <a:lnTo>
                    <a:pt x="7365956" y="1326415"/>
                  </a:lnTo>
                  <a:lnTo>
                    <a:pt x="7343258" y="1368223"/>
                  </a:lnTo>
                  <a:lnTo>
                    <a:pt x="7313199" y="1404651"/>
                  </a:lnTo>
                  <a:lnTo>
                    <a:pt x="7276771" y="1434710"/>
                  </a:lnTo>
                  <a:lnTo>
                    <a:pt x="7234963" y="1457408"/>
                  </a:lnTo>
                  <a:lnTo>
                    <a:pt x="7188769" y="1471753"/>
                  </a:lnTo>
                  <a:lnTo>
                    <a:pt x="7139178" y="1476756"/>
                  </a:lnTo>
                  <a:lnTo>
                    <a:pt x="246125" y="1476756"/>
                  </a:lnTo>
                  <a:lnTo>
                    <a:pt x="196524" y="1471753"/>
                  </a:lnTo>
                  <a:lnTo>
                    <a:pt x="150324" y="1457408"/>
                  </a:lnTo>
                  <a:lnTo>
                    <a:pt x="108516" y="1434710"/>
                  </a:lnTo>
                  <a:lnTo>
                    <a:pt x="72089" y="1404651"/>
                  </a:lnTo>
                  <a:lnTo>
                    <a:pt x="42035" y="1368223"/>
                  </a:lnTo>
                  <a:lnTo>
                    <a:pt x="19342" y="1326415"/>
                  </a:lnTo>
                  <a:lnTo>
                    <a:pt x="5000" y="1280221"/>
                  </a:lnTo>
                  <a:lnTo>
                    <a:pt x="0" y="1230630"/>
                  </a:lnTo>
                  <a:lnTo>
                    <a:pt x="0" y="246125"/>
                  </a:lnTo>
                  <a:close/>
                </a:path>
              </a:pathLst>
            </a:custGeom>
            <a:ln w="28956">
              <a:solidFill>
                <a:schemeClr val="tx1"/>
              </a:solidFill>
            </a:ln>
          </p:spPr>
          <p:txBody>
            <a:bodyPr wrap="square" lIns="0" tIns="0" rIns="0" bIns="0" rtlCol="0"/>
            <a:lstStyle/>
            <a:p>
              <a:endParaRPr/>
            </a:p>
          </p:txBody>
        </p:sp>
      </p:grpSp>
      <p:sp>
        <p:nvSpPr>
          <p:cNvPr id="11" name="object 11"/>
          <p:cNvSpPr txBox="1"/>
          <p:nvPr/>
        </p:nvSpPr>
        <p:spPr>
          <a:xfrm>
            <a:off x="1500505" y="999803"/>
            <a:ext cx="6142990" cy="1372940"/>
          </a:xfrm>
          <a:prstGeom prst="rect">
            <a:avLst/>
          </a:prstGeom>
        </p:spPr>
        <p:txBody>
          <a:bodyPr vert="horz" wrap="square" lIns="0" tIns="84455" rIns="0" bIns="0" rtlCol="0">
            <a:spAutoFit/>
          </a:bodyPr>
          <a:lstStyle/>
          <a:p>
            <a:pPr marL="12700">
              <a:lnSpc>
                <a:spcPct val="100000"/>
              </a:lnSpc>
              <a:spcBef>
                <a:spcPts val="665"/>
              </a:spcBef>
            </a:pPr>
            <a:r>
              <a:rPr sz="1200" dirty="0">
                <a:latin typeface="Open Sans" panose="020B0606030504020204" pitchFamily="34" charset="0"/>
                <a:ea typeface="Open Sans" panose="020B0606030504020204" pitchFamily="34" charset="0"/>
                <a:cs typeface="Open Sans" panose="020B0606030504020204" pitchFamily="34" charset="0"/>
              </a:rPr>
              <a:t>Scaling</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policies</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and</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alarms:</a:t>
            </a:r>
            <a:endParaRPr sz="1200" dirty="0">
              <a:latin typeface="Open Sans" panose="020B0606030504020204" pitchFamily="34" charset="0"/>
              <a:ea typeface="Open Sans" panose="020B0606030504020204" pitchFamily="34" charset="0"/>
              <a:cs typeface="Open Sans" panose="020B0606030504020204" pitchFamily="34" charset="0"/>
            </a:endParaRPr>
          </a:p>
          <a:p>
            <a:pPr marL="622300" marR="5080">
              <a:lnSpc>
                <a:spcPct val="138400"/>
              </a:lnSpc>
              <a:spcBef>
                <a:spcPts val="10"/>
              </a:spcBef>
            </a:pPr>
            <a:r>
              <a:rPr sz="1200" spc="-5" dirty="0">
                <a:latin typeface="Open Sans" panose="020B0606030504020204" pitchFamily="34" charset="0"/>
                <a:ea typeface="Open Sans" panose="020B0606030504020204" pitchFamily="34" charset="0"/>
                <a:cs typeface="Open Sans" panose="020B0606030504020204" pitchFamily="34" charset="0"/>
              </a:rPr>
              <a:t>Scaling policies mention how </a:t>
            </a:r>
            <a:r>
              <a:rPr sz="1200" dirty="0">
                <a:latin typeface="Open Sans" panose="020B0606030504020204" pitchFamily="34" charset="0"/>
                <a:ea typeface="Open Sans" panose="020B0606030504020204" pitchFamily="34" charset="0"/>
                <a:cs typeface="Open Sans" panose="020B0606030504020204" pitchFamily="34" charset="0"/>
              </a:rPr>
              <a:t>to scale, </a:t>
            </a:r>
            <a:r>
              <a:rPr sz="1200" spc="-5" dirty="0">
                <a:latin typeface="Open Sans" panose="020B0606030504020204" pitchFamily="34" charset="0"/>
                <a:ea typeface="Open Sans" panose="020B0606030504020204" pitchFamily="34" charset="0"/>
                <a:cs typeface="Open Sans" panose="020B0606030504020204" pitchFamily="34" charset="0"/>
              </a:rPr>
              <a:t>and </a:t>
            </a:r>
            <a:r>
              <a:rPr sz="1200" dirty="0">
                <a:latin typeface="Open Sans" panose="020B0606030504020204" pitchFamily="34" charset="0"/>
                <a:ea typeface="Open Sans" panose="020B0606030504020204" pitchFamily="34" charset="0"/>
                <a:cs typeface="Open Sans" panose="020B0606030504020204" pitchFamily="34" charset="0"/>
              </a:rPr>
              <a:t>alarms </a:t>
            </a:r>
            <a:r>
              <a:rPr sz="1200" spc="-5" dirty="0">
                <a:latin typeface="Open Sans" panose="020B0606030504020204" pitchFamily="34" charset="0"/>
                <a:ea typeface="Open Sans" panose="020B0606030504020204" pitchFamily="34" charset="0"/>
                <a:cs typeface="Open Sans" panose="020B0606030504020204" pitchFamily="34" charset="0"/>
              </a:rPr>
              <a:t>decide when </a:t>
            </a:r>
            <a:r>
              <a:rPr sz="1200" dirty="0">
                <a:latin typeface="Open Sans" panose="020B0606030504020204" pitchFamily="34" charset="0"/>
                <a:ea typeface="Open Sans" panose="020B0606030504020204" pitchFamily="34" charset="0"/>
                <a:cs typeface="Open Sans" panose="020B0606030504020204" pitchFamily="34" charset="0"/>
              </a:rPr>
              <a:t>to </a:t>
            </a:r>
            <a:r>
              <a:rPr sz="1200" spc="-5" dirty="0">
                <a:latin typeface="Open Sans" panose="020B0606030504020204" pitchFamily="34" charset="0"/>
                <a:ea typeface="Open Sans" panose="020B0606030504020204" pitchFamily="34" charset="0"/>
                <a:cs typeface="Open Sans" panose="020B0606030504020204" pitchFamily="34" charset="0"/>
              </a:rPr>
              <a:t>scale </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CloudWatch </a:t>
            </a:r>
            <a:r>
              <a:rPr sz="1200" dirty="0">
                <a:latin typeface="Open Sans" panose="020B0606030504020204" pitchFamily="34" charset="0"/>
                <a:ea typeface="Open Sans" panose="020B0606030504020204" pitchFamily="34" charset="0"/>
                <a:cs typeface="Open Sans" panose="020B0606030504020204" pitchFamily="34" charset="0"/>
              </a:rPr>
              <a:t>alarms </a:t>
            </a:r>
            <a:r>
              <a:rPr sz="1200" spc="-5" dirty="0">
                <a:latin typeface="Open Sans" panose="020B0606030504020204" pitchFamily="34" charset="0"/>
                <a:ea typeface="Open Sans" panose="020B0606030504020204" pitchFamily="34" charset="0"/>
                <a:cs typeface="Open Sans" panose="020B0606030504020204" pitchFamily="34" charset="0"/>
              </a:rPr>
              <a:t>are </a:t>
            </a:r>
            <a:r>
              <a:rPr sz="1200" dirty="0">
                <a:latin typeface="Open Sans" panose="020B0606030504020204" pitchFamily="34" charset="0"/>
                <a:ea typeface="Open Sans" panose="020B0606030504020204" pitchFamily="34" charset="0"/>
                <a:cs typeface="Open Sans" panose="020B0606030504020204" pitchFamily="34" charset="0"/>
              </a:rPr>
              <a:t>set to monitor </a:t>
            </a:r>
            <a:r>
              <a:rPr sz="1200" spc="-5" dirty="0">
                <a:latin typeface="Open Sans" panose="020B0606030504020204" pitchFamily="34" charset="0"/>
                <a:ea typeface="Open Sans" panose="020B0606030504020204" pitchFamily="34" charset="0"/>
                <a:cs typeface="Open Sans" panose="020B0606030504020204" pitchFamily="34" charset="0"/>
              </a:rPr>
              <a:t>individual </a:t>
            </a:r>
            <a:r>
              <a:rPr sz="1200" dirty="0">
                <a:latin typeface="Open Sans" panose="020B0606030504020204" pitchFamily="34" charset="0"/>
                <a:ea typeface="Open Sans" panose="020B0606030504020204" pitchFamily="34" charset="0"/>
                <a:cs typeface="Open Sans" panose="020B0606030504020204" pitchFamily="34" charset="0"/>
              </a:rPr>
              <a:t>metrics, </a:t>
            </a:r>
            <a:r>
              <a:rPr sz="1200" spc="-5" dirty="0">
                <a:latin typeface="Open Sans" panose="020B0606030504020204" pitchFamily="34" charset="0"/>
                <a:ea typeface="Open Sans" panose="020B0606030504020204" pitchFamily="34" charset="0"/>
                <a:cs typeface="Open Sans" panose="020B0606030504020204" pitchFamily="34" charset="0"/>
              </a:rPr>
              <a:t>e.g., CPU utilization, </a:t>
            </a:r>
            <a:r>
              <a:rPr sz="1200" dirty="0">
                <a:latin typeface="Open Sans" panose="020B0606030504020204" pitchFamily="34" charset="0"/>
                <a:ea typeface="Open Sans" panose="020B0606030504020204" pitchFamily="34" charset="0"/>
                <a:cs typeface="Open Sans" panose="020B0606030504020204" pitchFamily="34" charset="0"/>
              </a:rPr>
              <a:t>etc.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When</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the</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threshold</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is</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breached,</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scaling</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policies</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are executed</a:t>
            </a: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spcBef>
                <a:spcPts val="1165"/>
              </a:spcBef>
            </a:pPr>
            <a:r>
              <a:rPr sz="1200" dirty="0">
                <a:latin typeface="Open Sans" panose="020B0606030504020204" pitchFamily="34" charset="0"/>
                <a:ea typeface="Open Sans" panose="020B0606030504020204" pitchFamily="34" charset="0"/>
                <a:cs typeface="Open Sans" panose="020B0606030504020204" pitchFamily="34" charset="0"/>
              </a:rPr>
              <a:t>Minimum,</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maximum,</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and</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desired</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capacity</a:t>
            </a:r>
          </a:p>
        </p:txBody>
      </p:sp>
      <p:grpSp>
        <p:nvGrpSpPr>
          <p:cNvPr id="13" name="object 13"/>
          <p:cNvGrpSpPr/>
          <p:nvPr/>
        </p:nvGrpSpPr>
        <p:grpSpPr>
          <a:xfrm>
            <a:off x="3921760" y="4066166"/>
            <a:ext cx="1300480" cy="866140"/>
            <a:chOff x="4041647" y="3925823"/>
            <a:chExt cx="1300480" cy="866140"/>
          </a:xfrm>
        </p:grpSpPr>
        <p:pic>
          <p:nvPicPr>
            <p:cNvPr id="14" name="object 14"/>
            <p:cNvPicPr/>
            <p:nvPr/>
          </p:nvPicPr>
          <p:blipFill>
            <a:blip r:embed="rId2" cstate="print"/>
            <a:stretch>
              <a:fillRect/>
            </a:stretch>
          </p:blipFill>
          <p:spPr>
            <a:xfrm>
              <a:off x="4041647" y="4162043"/>
              <a:ext cx="574548" cy="574548"/>
            </a:xfrm>
            <a:prstGeom prst="rect">
              <a:avLst/>
            </a:prstGeom>
          </p:spPr>
        </p:pic>
        <p:pic>
          <p:nvPicPr>
            <p:cNvPr id="15" name="object 15"/>
            <p:cNvPicPr/>
            <p:nvPr/>
          </p:nvPicPr>
          <p:blipFill>
            <a:blip r:embed="rId3" cstate="print"/>
            <a:stretch>
              <a:fillRect/>
            </a:stretch>
          </p:blipFill>
          <p:spPr>
            <a:xfrm>
              <a:off x="4474463" y="3925823"/>
              <a:ext cx="867156" cy="865632"/>
            </a:xfrm>
            <a:prstGeom prst="rect">
              <a:avLst/>
            </a:prstGeom>
          </p:spPr>
        </p:pic>
      </p:grpSp>
      <p:grpSp>
        <p:nvGrpSpPr>
          <p:cNvPr id="16" name="object 16"/>
          <p:cNvGrpSpPr/>
          <p:nvPr/>
        </p:nvGrpSpPr>
        <p:grpSpPr>
          <a:xfrm>
            <a:off x="661415" y="2930651"/>
            <a:ext cx="2609581" cy="940308"/>
            <a:chOff x="661416" y="2930651"/>
            <a:chExt cx="2466340" cy="760730"/>
          </a:xfrm>
          <a:solidFill>
            <a:schemeClr val="bg1">
              <a:lumMod val="95000"/>
            </a:schemeClr>
          </a:solidFill>
        </p:grpSpPr>
        <p:sp>
          <p:nvSpPr>
            <p:cNvPr id="17" name="object 17"/>
            <p:cNvSpPr/>
            <p:nvPr/>
          </p:nvSpPr>
          <p:spPr>
            <a:xfrm>
              <a:off x="671322" y="2940557"/>
              <a:ext cx="2446020" cy="741045"/>
            </a:xfrm>
            <a:custGeom>
              <a:avLst/>
              <a:gdLst/>
              <a:ahLst/>
              <a:cxnLst/>
              <a:rect l="l" t="t" r="r" b="b"/>
              <a:pathLst>
                <a:path w="2446020" h="741045">
                  <a:moveTo>
                    <a:pt x="2322576" y="0"/>
                  </a:moveTo>
                  <a:lnTo>
                    <a:pt x="123443" y="0"/>
                  </a:lnTo>
                  <a:lnTo>
                    <a:pt x="75395" y="9697"/>
                  </a:lnTo>
                  <a:lnTo>
                    <a:pt x="36156" y="36147"/>
                  </a:lnTo>
                  <a:lnTo>
                    <a:pt x="9701" y="75384"/>
                  </a:lnTo>
                  <a:lnTo>
                    <a:pt x="0" y="123443"/>
                  </a:lnTo>
                  <a:lnTo>
                    <a:pt x="0" y="617220"/>
                  </a:lnTo>
                  <a:lnTo>
                    <a:pt x="9701" y="665279"/>
                  </a:lnTo>
                  <a:lnTo>
                    <a:pt x="36156" y="704516"/>
                  </a:lnTo>
                  <a:lnTo>
                    <a:pt x="75395" y="730966"/>
                  </a:lnTo>
                  <a:lnTo>
                    <a:pt x="123443" y="740664"/>
                  </a:lnTo>
                  <a:lnTo>
                    <a:pt x="2322576" y="740664"/>
                  </a:lnTo>
                  <a:lnTo>
                    <a:pt x="2370635" y="730966"/>
                  </a:lnTo>
                  <a:lnTo>
                    <a:pt x="2409872" y="704516"/>
                  </a:lnTo>
                  <a:lnTo>
                    <a:pt x="2436322" y="665279"/>
                  </a:lnTo>
                  <a:lnTo>
                    <a:pt x="2446020" y="617220"/>
                  </a:lnTo>
                  <a:lnTo>
                    <a:pt x="2446020" y="123443"/>
                  </a:lnTo>
                  <a:lnTo>
                    <a:pt x="2436322" y="75384"/>
                  </a:lnTo>
                  <a:lnTo>
                    <a:pt x="2409872" y="36147"/>
                  </a:lnTo>
                  <a:lnTo>
                    <a:pt x="2370635" y="9697"/>
                  </a:lnTo>
                  <a:lnTo>
                    <a:pt x="2322576" y="0"/>
                  </a:lnTo>
                  <a:close/>
                </a:path>
              </a:pathLst>
            </a:custGeom>
            <a:grpFill/>
            <a:ln>
              <a:solidFill>
                <a:schemeClr val="tx1"/>
              </a:solidFill>
            </a:ln>
          </p:spPr>
          <p:txBody>
            <a:bodyPr wrap="square" lIns="0" tIns="0" rIns="0" bIns="0" rtlCol="0"/>
            <a:lstStyle/>
            <a:p>
              <a:endParaRPr/>
            </a:p>
          </p:txBody>
        </p:sp>
        <p:sp>
          <p:nvSpPr>
            <p:cNvPr id="18" name="object 18"/>
            <p:cNvSpPr/>
            <p:nvPr/>
          </p:nvSpPr>
          <p:spPr>
            <a:xfrm>
              <a:off x="671322" y="2940557"/>
              <a:ext cx="2446020" cy="741045"/>
            </a:xfrm>
            <a:custGeom>
              <a:avLst/>
              <a:gdLst/>
              <a:ahLst/>
              <a:cxnLst/>
              <a:rect l="l" t="t" r="r" b="b"/>
              <a:pathLst>
                <a:path w="2446020" h="741045">
                  <a:moveTo>
                    <a:pt x="0" y="123443"/>
                  </a:moveTo>
                  <a:lnTo>
                    <a:pt x="9701" y="75384"/>
                  </a:lnTo>
                  <a:lnTo>
                    <a:pt x="36156" y="36147"/>
                  </a:lnTo>
                  <a:lnTo>
                    <a:pt x="75395" y="9697"/>
                  </a:lnTo>
                  <a:lnTo>
                    <a:pt x="123443" y="0"/>
                  </a:lnTo>
                  <a:lnTo>
                    <a:pt x="2322576" y="0"/>
                  </a:lnTo>
                  <a:lnTo>
                    <a:pt x="2370635" y="9697"/>
                  </a:lnTo>
                  <a:lnTo>
                    <a:pt x="2409872" y="36147"/>
                  </a:lnTo>
                  <a:lnTo>
                    <a:pt x="2436322" y="75384"/>
                  </a:lnTo>
                  <a:lnTo>
                    <a:pt x="2446020" y="123443"/>
                  </a:lnTo>
                  <a:lnTo>
                    <a:pt x="2446020" y="617220"/>
                  </a:lnTo>
                  <a:lnTo>
                    <a:pt x="2436322" y="665279"/>
                  </a:lnTo>
                  <a:lnTo>
                    <a:pt x="2409872" y="704516"/>
                  </a:lnTo>
                  <a:lnTo>
                    <a:pt x="2370635" y="730966"/>
                  </a:lnTo>
                  <a:lnTo>
                    <a:pt x="2322576" y="740664"/>
                  </a:lnTo>
                  <a:lnTo>
                    <a:pt x="123443" y="740664"/>
                  </a:lnTo>
                  <a:lnTo>
                    <a:pt x="75395" y="730966"/>
                  </a:lnTo>
                  <a:lnTo>
                    <a:pt x="36156" y="704516"/>
                  </a:lnTo>
                  <a:lnTo>
                    <a:pt x="9701" y="665279"/>
                  </a:lnTo>
                  <a:lnTo>
                    <a:pt x="0" y="617220"/>
                  </a:lnTo>
                  <a:lnTo>
                    <a:pt x="0" y="123443"/>
                  </a:lnTo>
                  <a:close/>
                </a:path>
              </a:pathLst>
            </a:custGeom>
            <a:grpFill/>
            <a:ln w="19812">
              <a:solidFill>
                <a:schemeClr val="tx1"/>
              </a:solidFill>
            </a:ln>
          </p:spPr>
          <p:txBody>
            <a:bodyPr wrap="square" lIns="0" tIns="0" rIns="0" bIns="0" rtlCol="0"/>
            <a:lstStyle/>
            <a:p>
              <a:endParaRPr/>
            </a:p>
          </p:txBody>
        </p:sp>
      </p:grpSp>
      <p:sp>
        <p:nvSpPr>
          <p:cNvPr id="19" name="object 19"/>
          <p:cNvSpPr txBox="1"/>
          <p:nvPr/>
        </p:nvSpPr>
        <p:spPr>
          <a:xfrm>
            <a:off x="786180" y="2989833"/>
            <a:ext cx="1013955" cy="166071"/>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Open Sans" panose="020B0606030504020204" pitchFamily="34" charset="0"/>
                <a:ea typeface="Open Sans" panose="020B0606030504020204" pitchFamily="34" charset="0"/>
                <a:cs typeface="Open Sans" panose="020B0606030504020204" pitchFamily="34" charset="0"/>
              </a:rPr>
              <a:t>Scaling</a:t>
            </a:r>
            <a:r>
              <a:rPr sz="1000" b="1" spc="-45" dirty="0">
                <a:latin typeface="Open Sans" panose="020B0606030504020204" pitchFamily="34" charset="0"/>
                <a:ea typeface="Open Sans" panose="020B0606030504020204" pitchFamily="34" charset="0"/>
                <a:cs typeface="Open Sans" panose="020B0606030504020204" pitchFamily="34" charset="0"/>
              </a:rPr>
              <a:t> </a:t>
            </a:r>
            <a:r>
              <a:rPr sz="1000" b="1" spc="-10" dirty="0">
                <a:latin typeface="Open Sans" panose="020B0606030504020204" pitchFamily="34" charset="0"/>
                <a:ea typeface="Open Sans" panose="020B0606030504020204" pitchFamily="34" charset="0"/>
                <a:cs typeface="Open Sans" panose="020B0606030504020204" pitchFamily="34" charset="0"/>
              </a:rPr>
              <a:t>Policy:</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20" name="object 20"/>
          <p:cNvSpPr txBox="1"/>
          <p:nvPr/>
        </p:nvSpPr>
        <p:spPr>
          <a:xfrm>
            <a:off x="786180" y="3295015"/>
            <a:ext cx="2185620" cy="319959"/>
          </a:xfrm>
          <a:prstGeom prst="rect">
            <a:avLst/>
          </a:prstGeom>
        </p:spPr>
        <p:txBody>
          <a:bodyPr vert="horz" wrap="square" lIns="0" tIns="12065" rIns="0" bIns="0" rtlCol="0">
            <a:spAutoFit/>
          </a:bodyPr>
          <a:lstStyle/>
          <a:p>
            <a:pPr marL="299085" indent="-287020">
              <a:lnSpc>
                <a:spcPct val="100000"/>
              </a:lnSpc>
              <a:spcBef>
                <a:spcPts val="95"/>
              </a:spcBef>
              <a:buChar char="•"/>
              <a:tabLst>
                <a:tab pos="299085" algn="l"/>
                <a:tab pos="299720" algn="l"/>
              </a:tabLst>
            </a:pPr>
            <a:r>
              <a:rPr sz="1000" spc="-5" dirty="0">
                <a:latin typeface="Open Sans" panose="020B0606030504020204" pitchFamily="34" charset="0"/>
                <a:ea typeface="Open Sans" panose="020B0606030504020204" pitchFamily="34" charset="0"/>
                <a:cs typeface="Open Sans" panose="020B0606030504020204" pitchFamily="34" charset="0"/>
              </a:rPr>
              <a:t>Increase</a:t>
            </a:r>
            <a:r>
              <a:rPr sz="1000" spc="-30"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2</a:t>
            </a:r>
            <a:r>
              <a:rPr sz="1000" spc="-30"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instances</a:t>
            </a:r>
            <a:r>
              <a:rPr sz="1000" spc="-20"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at</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a</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time</a:t>
            </a:r>
          </a:p>
          <a:p>
            <a:pPr marL="299085" indent="-287020">
              <a:lnSpc>
                <a:spcPct val="100000"/>
              </a:lnSpc>
              <a:buChar char="•"/>
              <a:tabLst>
                <a:tab pos="299085" algn="l"/>
                <a:tab pos="299720" algn="l"/>
              </a:tabLst>
            </a:pPr>
            <a:r>
              <a:rPr sz="1000" spc="-5" dirty="0">
                <a:latin typeface="Open Sans" panose="020B0606030504020204" pitchFamily="34" charset="0"/>
                <a:ea typeface="Open Sans" panose="020B0606030504020204" pitchFamily="34" charset="0"/>
                <a:cs typeface="Open Sans" panose="020B0606030504020204" pitchFamily="34" charset="0"/>
              </a:rPr>
              <a:t>Decrease</a:t>
            </a:r>
            <a:r>
              <a:rPr sz="1000" spc="-30"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1</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instance</a:t>
            </a:r>
            <a:r>
              <a:rPr sz="1000" spc="-30"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at</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a</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time</a:t>
            </a:r>
          </a:p>
        </p:txBody>
      </p:sp>
      <p:grpSp>
        <p:nvGrpSpPr>
          <p:cNvPr id="21" name="object 21"/>
          <p:cNvGrpSpPr/>
          <p:nvPr/>
        </p:nvGrpSpPr>
        <p:grpSpPr>
          <a:xfrm>
            <a:off x="3564635" y="2930651"/>
            <a:ext cx="2607565" cy="940308"/>
            <a:chOff x="3564635" y="2930651"/>
            <a:chExt cx="2464435" cy="760730"/>
          </a:xfrm>
          <a:solidFill>
            <a:schemeClr val="bg1">
              <a:lumMod val="95000"/>
            </a:schemeClr>
          </a:solidFill>
        </p:grpSpPr>
        <p:sp>
          <p:nvSpPr>
            <p:cNvPr id="22" name="object 22"/>
            <p:cNvSpPr/>
            <p:nvPr/>
          </p:nvSpPr>
          <p:spPr>
            <a:xfrm>
              <a:off x="3574541" y="2940557"/>
              <a:ext cx="2444750" cy="741045"/>
            </a:xfrm>
            <a:custGeom>
              <a:avLst/>
              <a:gdLst/>
              <a:ahLst/>
              <a:cxnLst/>
              <a:rect l="l" t="t" r="r" b="b"/>
              <a:pathLst>
                <a:path w="2444750" h="741045">
                  <a:moveTo>
                    <a:pt x="2321052" y="0"/>
                  </a:moveTo>
                  <a:lnTo>
                    <a:pt x="123444" y="0"/>
                  </a:lnTo>
                  <a:lnTo>
                    <a:pt x="75384" y="9697"/>
                  </a:lnTo>
                  <a:lnTo>
                    <a:pt x="36147" y="36147"/>
                  </a:lnTo>
                  <a:lnTo>
                    <a:pt x="9697" y="75384"/>
                  </a:lnTo>
                  <a:lnTo>
                    <a:pt x="0" y="123443"/>
                  </a:lnTo>
                  <a:lnTo>
                    <a:pt x="0" y="617220"/>
                  </a:lnTo>
                  <a:lnTo>
                    <a:pt x="9697" y="665279"/>
                  </a:lnTo>
                  <a:lnTo>
                    <a:pt x="36147" y="704516"/>
                  </a:lnTo>
                  <a:lnTo>
                    <a:pt x="75384" y="730966"/>
                  </a:lnTo>
                  <a:lnTo>
                    <a:pt x="123444" y="740664"/>
                  </a:lnTo>
                  <a:lnTo>
                    <a:pt x="2321052" y="740664"/>
                  </a:lnTo>
                  <a:lnTo>
                    <a:pt x="2369111" y="730966"/>
                  </a:lnTo>
                  <a:lnTo>
                    <a:pt x="2408348" y="704516"/>
                  </a:lnTo>
                  <a:lnTo>
                    <a:pt x="2434798" y="665279"/>
                  </a:lnTo>
                  <a:lnTo>
                    <a:pt x="2444496" y="617220"/>
                  </a:lnTo>
                  <a:lnTo>
                    <a:pt x="2444496" y="123443"/>
                  </a:lnTo>
                  <a:lnTo>
                    <a:pt x="2434798" y="75384"/>
                  </a:lnTo>
                  <a:lnTo>
                    <a:pt x="2408348" y="36147"/>
                  </a:lnTo>
                  <a:lnTo>
                    <a:pt x="2369111" y="9697"/>
                  </a:lnTo>
                  <a:lnTo>
                    <a:pt x="2321052" y="0"/>
                  </a:lnTo>
                  <a:close/>
                </a:path>
              </a:pathLst>
            </a:custGeom>
            <a:grpFill/>
            <a:ln>
              <a:solidFill>
                <a:schemeClr val="tx1"/>
              </a:solidFill>
            </a:ln>
          </p:spPr>
          <p:txBody>
            <a:bodyPr wrap="square" lIns="0" tIns="0" rIns="0" bIns="0" rtlCol="0"/>
            <a:lstStyle/>
            <a:p>
              <a:endParaRPr/>
            </a:p>
          </p:txBody>
        </p:sp>
        <p:sp>
          <p:nvSpPr>
            <p:cNvPr id="23" name="object 23"/>
            <p:cNvSpPr/>
            <p:nvPr/>
          </p:nvSpPr>
          <p:spPr>
            <a:xfrm>
              <a:off x="3574541" y="2940557"/>
              <a:ext cx="2444750" cy="741045"/>
            </a:xfrm>
            <a:custGeom>
              <a:avLst/>
              <a:gdLst/>
              <a:ahLst/>
              <a:cxnLst/>
              <a:rect l="l" t="t" r="r" b="b"/>
              <a:pathLst>
                <a:path w="2444750" h="741045">
                  <a:moveTo>
                    <a:pt x="0" y="123443"/>
                  </a:moveTo>
                  <a:lnTo>
                    <a:pt x="9697" y="75384"/>
                  </a:lnTo>
                  <a:lnTo>
                    <a:pt x="36147" y="36147"/>
                  </a:lnTo>
                  <a:lnTo>
                    <a:pt x="75384" y="9697"/>
                  </a:lnTo>
                  <a:lnTo>
                    <a:pt x="123444" y="0"/>
                  </a:lnTo>
                  <a:lnTo>
                    <a:pt x="2321052" y="0"/>
                  </a:lnTo>
                  <a:lnTo>
                    <a:pt x="2369111" y="9697"/>
                  </a:lnTo>
                  <a:lnTo>
                    <a:pt x="2408348" y="36147"/>
                  </a:lnTo>
                  <a:lnTo>
                    <a:pt x="2434798" y="75384"/>
                  </a:lnTo>
                  <a:lnTo>
                    <a:pt x="2444496" y="123443"/>
                  </a:lnTo>
                  <a:lnTo>
                    <a:pt x="2444496" y="617220"/>
                  </a:lnTo>
                  <a:lnTo>
                    <a:pt x="2434798" y="665279"/>
                  </a:lnTo>
                  <a:lnTo>
                    <a:pt x="2408348" y="704516"/>
                  </a:lnTo>
                  <a:lnTo>
                    <a:pt x="2369111" y="730966"/>
                  </a:lnTo>
                  <a:lnTo>
                    <a:pt x="2321052" y="740664"/>
                  </a:lnTo>
                  <a:lnTo>
                    <a:pt x="123444" y="740664"/>
                  </a:lnTo>
                  <a:lnTo>
                    <a:pt x="75384" y="730966"/>
                  </a:lnTo>
                  <a:lnTo>
                    <a:pt x="36147" y="704516"/>
                  </a:lnTo>
                  <a:lnTo>
                    <a:pt x="9697" y="665279"/>
                  </a:lnTo>
                  <a:lnTo>
                    <a:pt x="0" y="617220"/>
                  </a:lnTo>
                  <a:lnTo>
                    <a:pt x="0" y="123443"/>
                  </a:lnTo>
                  <a:close/>
                </a:path>
              </a:pathLst>
            </a:custGeom>
            <a:grpFill/>
            <a:ln w="19812">
              <a:solidFill>
                <a:schemeClr val="tx1"/>
              </a:solidFill>
            </a:ln>
          </p:spPr>
          <p:txBody>
            <a:bodyPr wrap="square" lIns="0" tIns="0" rIns="0" bIns="0" rtlCol="0"/>
            <a:lstStyle/>
            <a:p>
              <a:endParaRPr/>
            </a:p>
          </p:txBody>
        </p:sp>
      </p:grpSp>
      <p:sp>
        <p:nvSpPr>
          <p:cNvPr id="24" name="object 24"/>
          <p:cNvSpPr txBox="1"/>
          <p:nvPr/>
        </p:nvSpPr>
        <p:spPr>
          <a:xfrm>
            <a:off x="3689095" y="2973070"/>
            <a:ext cx="489181" cy="167354"/>
          </a:xfrm>
          <a:prstGeom prst="rect">
            <a:avLst/>
          </a:prstGeom>
        </p:spPr>
        <p:txBody>
          <a:bodyPr vert="horz" wrap="square" lIns="0" tIns="13335" rIns="0" bIns="0" rtlCol="0">
            <a:spAutoFit/>
          </a:bodyPr>
          <a:lstStyle/>
          <a:p>
            <a:pPr marL="12700">
              <a:lnSpc>
                <a:spcPct val="100000"/>
              </a:lnSpc>
              <a:spcBef>
                <a:spcPts val="105"/>
              </a:spcBef>
            </a:pPr>
            <a:r>
              <a:rPr sz="1000" b="1" spc="-10" dirty="0">
                <a:latin typeface="Open Sans" panose="020B0606030504020204" pitchFamily="34" charset="0"/>
                <a:ea typeface="Open Sans" panose="020B0606030504020204" pitchFamily="34" charset="0"/>
                <a:cs typeface="Open Sans" panose="020B0606030504020204" pitchFamily="34" charset="0"/>
              </a:rPr>
              <a:t>Alarm:</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25" name="object 25"/>
          <p:cNvSpPr txBox="1"/>
          <p:nvPr/>
        </p:nvSpPr>
        <p:spPr>
          <a:xfrm>
            <a:off x="3689096" y="3293490"/>
            <a:ext cx="2160498" cy="321242"/>
          </a:xfrm>
          <a:prstGeom prst="rect">
            <a:avLst/>
          </a:prstGeom>
        </p:spPr>
        <p:txBody>
          <a:bodyPr vert="horz" wrap="square" lIns="0" tIns="13335" rIns="0" bIns="0" rtlCol="0">
            <a:spAutoFit/>
          </a:bodyPr>
          <a:lstStyle/>
          <a:p>
            <a:pPr marL="12700" marR="5080">
              <a:lnSpc>
                <a:spcPct val="100000"/>
              </a:lnSpc>
              <a:spcBef>
                <a:spcPts val="105"/>
              </a:spcBef>
            </a:pPr>
            <a:r>
              <a:rPr sz="1000" spc="-5" dirty="0">
                <a:latin typeface="Open Sans" panose="020B0606030504020204" pitchFamily="34" charset="0"/>
                <a:ea typeface="Open Sans" panose="020B0606030504020204" pitchFamily="34" charset="0"/>
                <a:cs typeface="Open Sans" panose="020B0606030504020204" pitchFamily="34" charset="0"/>
              </a:rPr>
              <a:t>If</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CPU</a:t>
            </a:r>
            <a:r>
              <a:rPr sz="1000" spc="-25"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utilization</a:t>
            </a:r>
            <a:r>
              <a:rPr sz="1000" dirty="0">
                <a:latin typeface="Open Sans" panose="020B0606030504020204" pitchFamily="34" charset="0"/>
                <a:ea typeface="Open Sans" panose="020B0606030504020204" pitchFamily="34" charset="0"/>
                <a:cs typeface="Open Sans" panose="020B0606030504020204" pitchFamily="34" charset="0"/>
              </a:rPr>
              <a:t> &gt;</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80% for</a:t>
            </a:r>
            <a:r>
              <a:rPr sz="1000" spc="-2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more </a:t>
            </a:r>
            <a:r>
              <a:rPr sz="1000" spc="-27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than</a:t>
            </a:r>
            <a:r>
              <a:rPr sz="1000" spc="-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10</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mins,</a:t>
            </a:r>
            <a:r>
              <a:rPr sz="1000" spc="-3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ring</a:t>
            </a:r>
            <a:r>
              <a:rPr sz="1000" spc="-5" dirty="0">
                <a:latin typeface="Open Sans" panose="020B0606030504020204" pitchFamily="34" charset="0"/>
                <a:ea typeface="Open Sans" panose="020B0606030504020204" pitchFamily="34" charset="0"/>
                <a:cs typeface="Open Sans" panose="020B0606030504020204" pitchFamily="34" charset="0"/>
              </a:rPr>
              <a:t> the</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bell</a:t>
            </a:r>
          </a:p>
        </p:txBody>
      </p:sp>
      <p:grpSp>
        <p:nvGrpSpPr>
          <p:cNvPr id="26" name="object 26"/>
          <p:cNvGrpSpPr/>
          <p:nvPr/>
        </p:nvGrpSpPr>
        <p:grpSpPr>
          <a:xfrm>
            <a:off x="6461758" y="2924554"/>
            <a:ext cx="2618987" cy="951297"/>
            <a:chOff x="6461759" y="2924555"/>
            <a:chExt cx="2475230" cy="769620"/>
          </a:xfrm>
          <a:solidFill>
            <a:schemeClr val="bg1">
              <a:lumMod val="95000"/>
            </a:schemeClr>
          </a:solidFill>
        </p:grpSpPr>
        <p:sp>
          <p:nvSpPr>
            <p:cNvPr id="27" name="object 27"/>
            <p:cNvSpPr/>
            <p:nvPr/>
          </p:nvSpPr>
          <p:spPr>
            <a:xfrm>
              <a:off x="6476237" y="2939033"/>
              <a:ext cx="2446020" cy="741045"/>
            </a:xfrm>
            <a:custGeom>
              <a:avLst/>
              <a:gdLst/>
              <a:ahLst/>
              <a:cxnLst/>
              <a:rect l="l" t="t" r="r" b="b"/>
              <a:pathLst>
                <a:path w="2446020" h="741045">
                  <a:moveTo>
                    <a:pt x="2322576" y="0"/>
                  </a:moveTo>
                  <a:lnTo>
                    <a:pt x="123443" y="0"/>
                  </a:lnTo>
                  <a:lnTo>
                    <a:pt x="75384" y="9697"/>
                  </a:lnTo>
                  <a:lnTo>
                    <a:pt x="36147" y="36147"/>
                  </a:lnTo>
                  <a:lnTo>
                    <a:pt x="9697" y="75384"/>
                  </a:lnTo>
                  <a:lnTo>
                    <a:pt x="0" y="123443"/>
                  </a:lnTo>
                  <a:lnTo>
                    <a:pt x="0" y="617220"/>
                  </a:lnTo>
                  <a:lnTo>
                    <a:pt x="9697" y="665279"/>
                  </a:lnTo>
                  <a:lnTo>
                    <a:pt x="36147" y="704516"/>
                  </a:lnTo>
                  <a:lnTo>
                    <a:pt x="75384" y="730966"/>
                  </a:lnTo>
                  <a:lnTo>
                    <a:pt x="123443" y="740664"/>
                  </a:lnTo>
                  <a:lnTo>
                    <a:pt x="2322576" y="740664"/>
                  </a:lnTo>
                  <a:lnTo>
                    <a:pt x="2370635" y="730966"/>
                  </a:lnTo>
                  <a:lnTo>
                    <a:pt x="2409872" y="704516"/>
                  </a:lnTo>
                  <a:lnTo>
                    <a:pt x="2436322" y="665279"/>
                  </a:lnTo>
                  <a:lnTo>
                    <a:pt x="2446019" y="617220"/>
                  </a:lnTo>
                  <a:lnTo>
                    <a:pt x="2446019" y="123443"/>
                  </a:lnTo>
                  <a:lnTo>
                    <a:pt x="2436322" y="75384"/>
                  </a:lnTo>
                  <a:lnTo>
                    <a:pt x="2409872" y="36147"/>
                  </a:lnTo>
                  <a:lnTo>
                    <a:pt x="2370635" y="9697"/>
                  </a:lnTo>
                  <a:lnTo>
                    <a:pt x="2322576" y="0"/>
                  </a:lnTo>
                  <a:close/>
                </a:path>
              </a:pathLst>
            </a:custGeom>
            <a:grpFill/>
            <a:ln>
              <a:solidFill>
                <a:schemeClr val="tx1"/>
              </a:solidFill>
            </a:ln>
          </p:spPr>
          <p:txBody>
            <a:bodyPr wrap="square" lIns="0" tIns="0" rIns="0" bIns="0" rtlCol="0"/>
            <a:lstStyle/>
            <a:p>
              <a:endParaRPr/>
            </a:p>
          </p:txBody>
        </p:sp>
        <p:sp>
          <p:nvSpPr>
            <p:cNvPr id="28" name="object 28"/>
            <p:cNvSpPr/>
            <p:nvPr/>
          </p:nvSpPr>
          <p:spPr>
            <a:xfrm>
              <a:off x="6476237" y="2939033"/>
              <a:ext cx="2446020" cy="741045"/>
            </a:xfrm>
            <a:custGeom>
              <a:avLst/>
              <a:gdLst/>
              <a:ahLst/>
              <a:cxnLst/>
              <a:rect l="l" t="t" r="r" b="b"/>
              <a:pathLst>
                <a:path w="2446020" h="741045">
                  <a:moveTo>
                    <a:pt x="0" y="123443"/>
                  </a:moveTo>
                  <a:lnTo>
                    <a:pt x="9697" y="75384"/>
                  </a:lnTo>
                  <a:lnTo>
                    <a:pt x="36147" y="36147"/>
                  </a:lnTo>
                  <a:lnTo>
                    <a:pt x="75384" y="9697"/>
                  </a:lnTo>
                  <a:lnTo>
                    <a:pt x="123443" y="0"/>
                  </a:lnTo>
                  <a:lnTo>
                    <a:pt x="2322576" y="0"/>
                  </a:lnTo>
                  <a:lnTo>
                    <a:pt x="2370635" y="9697"/>
                  </a:lnTo>
                  <a:lnTo>
                    <a:pt x="2409872" y="36147"/>
                  </a:lnTo>
                  <a:lnTo>
                    <a:pt x="2436322" y="75384"/>
                  </a:lnTo>
                  <a:lnTo>
                    <a:pt x="2446019" y="123443"/>
                  </a:lnTo>
                  <a:lnTo>
                    <a:pt x="2446019" y="617220"/>
                  </a:lnTo>
                  <a:lnTo>
                    <a:pt x="2436322" y="665279"/>
                  </a:lnTo>
                  <a:lnTo>
                    <a:pt x="2409872" y="704516"/>
                  </a:lnTo>
                  <a:lnTo>
                    <a:pt x="2370635" y="730966"/>
                  </a:lnTo>
                  <a:lnTo>
                    <a:pt x="2322576" y="740664"/>
                  </a:lnTo>
                  <a:lnTo>
                    <a:pt x="123443" y="740664"/>
                  </a:lnTo>
                  <a:lnTo>
                    <a:pt x="75384" y="730966"/>
                  </a:lnTo>
                  <a:lnTo>
                    <a:pt x="36147" y="704516"/>
                  </a:lnTo>
                  <a:lnTo>
                    <a:pt x="9697" y="665279"/>
                  </a:lnTo>
                  <a:lnTo>
                    <a:pt x="0" y="617220"/>
                  </a:lnTo>
                  <a:lnTo>
                    <a:pt x="0" y="123443"/>
                  </a:lnTo>
                  <a:close/>
                </a:path>
              </a:pathLst>
            </a:custGeom>
            <a:grpFill/>
            <a:ln w="28956">
              <a:solidFill>
                <a:schemeClr val="tx1"/>
              </a:solidFill>
            </a:ln>
          </p:spPr>
          <p:txBody>
            <a:bodyPr wrap="square" lIns="0" tIns="0" rIns="0" bIns="0" rtlCol="0"/>
            <a:lstStyle/>
            <a:p>
              <a:endParaRPr/>
            </a:p>
          </p:txBody>
        </p:sp>
      </p:grpSp>
      <p:sp>
        <p:nvSpPr>
          <p:cNvPr id="29" name="object 29"/>
          <p:cNvSpPr txBox="1"/>
          <p:nvPr/>
        </p:nvSpPr>
        <p:spPr>
          <a:xfrm>
            <a:off x="6592061" y="3052064"/>
            <a:ext cx="1677596" cy="475130"/>
          </a:xfrm>
          <a:prstGeom prst="rect">
            <a:avLst/>
          </a:prstGeom>
        </p:spPr>
        <p:txBody>
          <a:bodyPr vert="horz" wrap="square" lIns="0" tIns="13335" rIns="0" bIns="0" rtlCol="0">
            <a:spAutoFit/>
          </a:bodyPr>
          <a:lstStyle/>
          <a:p>
            <a:pPr marL="184785" indent="-172720">
              <a:lnSpc>
                <a:spcPct val="100000"/>
              </a:lnSpc>
              <a:spcBef>
                <a:spcPts val="105"/>
              </a:spcBef>
              <a:buChar char="•"/>
              <a:tabLst>
                <a:tab pos="185420" algn="l"/>
              </a:tabLst>
            </a:pPr>
            <a:r>
              <a:rPr sz="1000" dirty="0">
                <a:latin typeface="Open Sans" panose="020B0606030504020204" pitchFamily="34" charset="0"/>
                <a:ea typeface="Open Sans" panose="020B0606030504020204" pitchFamily="34" charset="0"/>
                <a:cs typeface="Open Sans" panose="020B0606030504020204" pitchFamily="34" charset="0"/>
              </a:rPr>
              <a:t>Minimum</a:t>
            </a:r>
            <a:r>
              <a:rPr sz="1000" spc="-5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capacity:</a:t>
            </a:r>
            <a:r>
              <a:rPr sz="1000" spc="-3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2</a:t>
            </a:r>
          </a:p>
          <a:p>
            <a:pPr marL="184785" indent="-172720">
              <a:lnSpc>
                <a:spcPct val="100000"/>
              </a:lnSpc>
              <a:buChar char="•"/>
              <a:tabLst>
                <a:tab pos="185420" algn="l"/>
              </a:tabLst>
            </a:pPr>
            <a:r>
              <a:rPr sz="1000" dirty="0">
                <a:latin typeface="Open Sans" panose="020B0606030504020204" pitchFamily="34" charset="0"/>
                <a:ea typeface="Open Sans" panose="020B0606030504020204" pitchFamily="34" charset="0"/>
                <a:cs typeface="Open Sans" panose="020B0606030504020204" pitchFamily="34" charset="0"/>
              </a:rPr>
              <a:t>Desired</a:t>
            </a:r>
            <a:r>
              <a:rPr sz="1000" spc="-4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capacity:</a:t>
            </a:r>
            <a:r>
              <a:rPr sz="1000" spc="-3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4</a:t>
            </a:r>
          </a:p>
          <a:p>
            <a:pPr marL="184785" indent="-172720">
              <a:lnSpc>
                <a:spcPct val="100000"/>
              </a:lnSpc>
              <a:buChar char="•"/>
              <a:tabLst>
                <a:tab pos="185420" algn="l"/>
              </a:tabLst>
            </a:pPr>
            <a:r>
              <a:rPr sz="1000" dirty="0">
                <a:latin typeface="Open Sans" panose="020B0606030504020204" pitchFamily="34" charset="0"/>
                <a:ea typeface="Open Sans" panose="020B0606030504020204" pitchFamily="34" charset="0"/>
                <a:cs typeface="Open Sans" panose="020B0606030504020204" pitchFamily="34" charset="0"/>
              </a:rPr>
              <a:t>Maximum</a:t>
            </a:r>
            <a:r>
              <a:rPr sz="1000" spc="-6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capacity:</a:t>
            </a:r>
            <a:r>
              <a:rPr sz="1000" spc="-3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10</a:t>
            </a:r>
          </a:p>
        </p:txBody>
      </p:sp>
      <p:sp>
        <p:nvSpPr>
          <p:cNvPr id="31" name="object 31"/>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2" name="Group 31">
            <a:extLst>
              <a:ext uri="{FF2B5EF4-FFF2-40B4-BE49-F238E27FC236}">
                <a16:creationId xmlns:a16="http://schemas.microsoft.com/office/drawing/2014/main" id="{4806077F-480B-B39D-C017-CA8E896F6ED8}"/>
              </a:ext>
            </a:extLst>
          </p:cNvPr>
          <p:cNvGrpSpPr/>
          <p:nvPr/>
        </p:nvGrpSpPr>
        <p:grpSpPr>
          <a:xfrm>
            <a:off x="24493" y="21490"/>
            <a:ext cx="9119507" cy="885825"/>
            <a:chOff x="24493" y="21490"/>
            <a:chExt cx="8960905" cy="885825"/>
          </a:xfrm>
        </p:grpSpPr>
        <p:pic>
          <p:nvPicPr>
            <p:cNvPr id="33" name="Picture 32">
              <a:extLst>
                <a:ext uri="{FF2B5EF4-FFF2-40B4-BE49-F238E27FC236}">
                  <a16:creationId xmlns:a16="http://schemas.microsoft.com/office/drawing/2014/main" id="{DA1FFAB0-6487-7477-37D5-D4EC37293349}"/>
                </a:ext>
              </a:extLst>
            </p:cNvPr>
            <p:cNvPicPr>
              <a:picLocks noChangeAspect="1"/>
            </p:cNvPicPr>
            <p:nvPr/>
          </p:nvPicPr>
          <p:blipFill>
            <a:blip r:embed="rId4"/>
            <a:stretch>
              <a:fillRect/>
            </a:stretch>
          </p:blipFill>
          <p:spPr>
            <a:xfrm>
              <a:off x="1631837" y="21490"/>
              <a:ext cx="7353561" cy="885825"/>
            </a:xfrm>
            <a:prstGeom prst="rect">
              <a:avLst/>
            </a:prstGeom>
          </p:spPr>
        </p:pic>
        <p:pic>
          <p:nvPicPr>
            <p:cNvPr id="34" name="Picture 33">
              <a:extLst>
                <a:ext uri="{FF2B5EF4-FFF2-40B4-BE49-F238E27FC236}">
                  <a16:creationId xmlns:a16="http://schemas.microsoft.com/office/drawing/2014/main" id="{09DC64FD-8410-A171-030F-89B00EF19A3D}"/>
                </a:ext>
              </a:extLst>
            </p:cNvPr>
            <p:cNvPicPr>
              <a:picLocks noChangeAspect="1"/>
            </p:cNvPicPr>
            <p:nvPr/>
          </p:nvPicPr>
          <p:blipFill>
            <a:blip r:embed="rId5"/>
            <a:stretch>
              <a:fillRect/>
            </a:stretch>
          </p:blipFill>
          <p:spPr>
            <a:xfrm>
              <a:off x="24493" y="79088"/>
              <a:ext cx="1607344" cy="657225"/>
            </a:xfrm>
            <a:prstGeom prst="rect">
              <a:avLst/>
            </a:prstGeom>
          </p:spPr>
        </p:pic>
        <p:pic>
          <p:nvPicPr>
            <p:cNvPr id="35" name="Picture 34">
              <a:extLst>
                <a:ext uri="{FF2B5EF4-FFF2-40B4-BE49-F238E27FC236}">
                  <a16:creationId xmlns:a16="http://schemas.microsoft.com/office/drawing/2014/main" id="{69BE237A-4AA3-A655-B169-3A9437B38FD1}"/>
                </a:ext>
              </a:extLst>
            </p:cNvPr>
            <p:cNvPicPr>
              <a:picLocks noChangeAspect="1"/>
            </p:cNvPicPr>
            <p:nvPr/>
          </p:nvPicPr>
          <p:blipFill>
            <a:blip r:embed="rId4"/>
            <a:stretch>
              <a:fillRect/>
            </a:stretch>
          </p:blipFill>
          <p:spPr>
            <a:xfrm>
              <a:off x="134906" y="718248"/>
              <a:ext cx="7353561" cy="185458"/>
            </a:xfrm>
            <a:prstGeom prst="rect">
              <a:avLst/>
            </a:prstGeom>
          </p:spPr>
        </p:pic>
      </p:grpSp>
      <p:sp>
        <p:nvSpPr>
          <p:cNvPr id="36" name="Google Shape;259;gff3a7120db_0_4">
            <a:extLst>
              <a:ext uri="{FF2B5EF4-FFF2-40B4-BE49-F238E27FC236}">
                <a16:creationId xmlns:a16="http://schemas.microsoft.com/office/drawing/2014/main" id="{7F963AF7-DECF-CA02-1DAB-C5159159E7C1}"/>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Scaling Options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28165" y="1050798"/>
            <a:ext cx="6754495" cy="1639062"/>
            <a:chOff x="1328165" y="1050798"/>
            <a:chExt cx="6754495" cy="1639062"/>
          </a:xfrm>
        </p:grpSpPr>
        <p:pic>
          <p:nvPicPr>
            <p:cNvPr id="4" name="object 4"/>
            <p:cNvPicPr/>
            <p:nvPr/>
          </p:nvPicPr>
          <p:blipFill>
            <a:blip r:embed="rId2" cstate="print"/>
            <a:stretch>
              <a:fillRect/>
            </a:stretch>
          </p:blipFill>
          <p:spPr>
            <a:xfrm>
              <a:off x="1472183" y="1089660"/>
              <a:ext cx="6501384" cy="1600200"/>
            </a:xfrm>
            <a:prstGeom prst="rect">
              <a:avLst/>
            </a:prstGeom>
            <a:ln>
              <a:solidFill>
                <a:schemeClr val="tx1"/>
              </a:solidFill>
            </a:ln>
          </p:spPr>
        </p:pic>
        <p:sp>
          <p:nvSpPr>
            <p:cNvPr id="5" name="object 5"/>
            <p:cNvSpPr/>
            <p:nvPr/>
          </p:nvSpPr>
          <p:spPr>
            <a:xfrm>
              <a:off x="1328165" y="1050798"/>
              <a:ext cx="6754495" cy="1638300"/>
            </a:xfrm>
            <a:custGeom>
              <a:avLst/>
              <a:gdLst/>
              <a:ahLst/>
              <a:cxnLst/>
              <a:rect l="l" t="t" r="r" b="b"/>
              <a:pathLst>
                <a:path w="6754495" h="1638300">
                  <a:moveTo>
                    <a:pt x="6481318" y="0"/>
                  </a:moveTo>
                  <a:lnTo>
                    <a:pt x="273050" y="0"/>
                  </a:lnTo>
                  <a:lnTo>
                    <a:pt x="223982" y="4400"/>
                  </a:lnTo>
                  <a:lnTo>
                    <a:pt x="177795" y="17088"/>
                  </a:lnTo>
                  <a:lnTo>
                    <a:pt x="135259" y="37290"/>
                  </a:lnTo>
                  <a:lnTo>
                    <a:pt x="97148" y="64235"/>
                  </a:lnTo>
                  <a:lnTo>
                    <a:pt x="64235" y="97148"/>
                  </a:lnTo>
                  <a:lnTo>
                    <a:pt x="37290" y="135259"/>
                  </a:lnTo>
                  <a:lnTo>
                    <a:pt x="17088" y="177795"/>
                  </a:lnTo>
                  <a:lnTo>
                    <a:pt x="4400" y="223982"/>
                  </a:lnTo>
                  <a:lnTo>
                    <a:pt x="0" y="273050"/>
                  </a:lnTo>
                  <a:lnTo>
                    <a:pt x="0" y="1365250"/>
                  </a:lnTo>
                  <a:lnTo>
                    <a:pt x="4400" y="1414317"/>
                  </a:lnTo>
                  <a:lnTo>
                    <a:pt x="17088" y="1460504"/>
                  </a:lnTo>
                  <a:lnTo>
                    <a:pt x="37290" y="1503040"/>
                  </a:lnTo>
                  <a:lnTo>
                    <a:pt x="64235" y="1541151"/>
                  </a:lnTo>
                  <a:lnTo>
                    <a:pt x="97148" y="1574064"/>
                  </a:lnTo>
                  <a:lnTo>
                    <a:pt x="135259" y="1601009"/>
                  </a:lnTo>
                  <a:lnTo>
                    <a:pt x="177795" y="1621211"/>
                  </a:lnTo>
                  <a:lnTo>
                    <a:pt x="223982" y="1633899"/>
                  </a:lnTo>
                  <a:lnTo>
                    <a:pt x="273050" y="1638300"/>
                  </a:lnTo>
                  <a:lnTo>
                    <a:pt x="6481318" y="1638300"/>
                  </a:lnTo>
                  <a:lnTo>
                    <a:pt x="6530385" y="1633899"/>
                  </a:lnTo>
                  <a:lnTo>
                    <a:pt x="6576572" y="1621211"/>
                  </a:lnTo>
                  <a:lnTo>
                    <a:pt x="6619108" y="1601009"/>
                  </a:lnTo>
                  <a:lnTo>
                    <a:pt x="6657219" y="1574064"/>
                  </a:lnTo>
                  <a:lnTo>
                    <a:pt x="6690132" y="1541151"/>
                  </a:lnTo>
                  <a:lnTo>
                    <a:pt x="6717077" y="1503040"/>
                  </a:lnTo>
                  <a:lnTo>
                    <a:pt x="6737279" y="1460504"/>
                  </a:lnTo>
                  <a:lnTo>
                    <a:pt x="6749967" y="1414317"/>
                  </a:lnTo>
                  <a:lnTo>
                    <a:pt x="6754367" y="1365250"/>
                  </a:lnTo>
                  <a:lnTo>
                    <a:pt x="6754367" y="273050"/>
                  </a:lnTo>
                  <a:lnTo>
                    <a:pt x="6749967" y="223982"/>
                  </a:lnTo>
                  <a:lnTo>
                    <a:pt x="6737279" y="177795"/>
                  </a:lnTo>
                  <a:lnTo>
                    <a:pt x="6717077" y="135259"/>
                  </a:lnTo>
                  <a:lnTo>
                    <a:pt x="6690132" y="97148"/>
                  </a:lnTo>
                  <a:lnTo>
                    <a:pt x="6657219" y="64235"/>
                  </a:lnTo>
                  <a:lnTo>
                    <a:pt x="6619108" y="37290"/>
                  </a:lnTo>
                  <a:lnTo>
                    <a:pt x="6576572" y="17088"/>
                  </a:lnTo>
                  <a:lnTo>
                    <a:pt x="6530385" y="4400"/>
                  </a:lnTo>
                  <a:lnTo>
                    <a:pt x="6481318" y="0"/>
                  </a:lnTo>
                  <a:close/>
                </a:path>
              </a:pathLst>
            </a:custGeom>
            <a:solidFill>
              <a:srgbClr val="F1F1F1"/>
            </a:solidFill>
            <a:ln>
              <a:solidFill>
                <a:schemeClr val="tx1"/>
              </a:solidFill>
            </a:ln>
          </p:spPr>
          <p:txBody>
            <a:bodyPr wrap="square" lIns="0" tIns="0" rIns="0" bIns="0" rtlCol="0"/>
            <a:lstStyle/>
            <a:p>
              <a:endParaRPr/>
            </a:p>
          </p:txBody>
        </p:sp>
        <p:sp>
          <p:nvSpPr>
            <p:cNvPr id="6" name="object 6"/>
            <p:cNvSpPr/>
            <p:nvPr/>
          </p:nvSpPr>
          <p:spPr>
            <a:xfrm>
              <a:off x="1328165" y="1050798"/>
              <a:ext cx="6754495" cy="1638300"/>
            </a:xfrm>
            <a:custGeom>
              <a:avLst/>
              <a:gdLst/>
              <a:ahLst/>
              <a:cxnLst/>
              <a:rect l="l" t="t" r="r" b="b"/>
              <a:pathLst>
                <a:path w="6754495" h="1638300">
                  <a:moveTo>
                    <a:pt x="0" y="273050"/>
                  </a:moveTo>
                  <a:lnTo>
                    <a:pt x="4400" y="223982"/>
                  </a:lnTo>
                  <a:lnTo>
                    <a:pt x="17088" y="177795"/>
                  </a:lnTo>
                  <a:lnTo>
                    <a:pt x="37290" y="135259"/>
                  </a:lnTo>
                  <a:lnTo>
                    <a:pt x="64235" y="97148"/>
                  </a:lnTo>
                  <a:lnTo>
                    <a:pt x="97148" y="64235"/>
                  </a:lnTo>
                  <a:lnTo>
                    <a:pt x="135259" y="37290"/>
                  </a:lnTo>
                  <a:lnTo>
                    <a:pt x="177795" y="17088"/>
                  </a:lnTo>
                  <a:lnTo>
                    <a:pt x="223982" y="4400"/>
                  </a:lnTo>
                  <a:lnTo>
                    <a:pt x="273050" y="0"/>
                  </a:lnTo>
                  <a:lnTo>
                    <a:pt x="6481318" y="0"/>
                  </a:lnTo>
                  <a:lnTo>
                    <a:pt x="6530385" y="4400"/>
                  </a:lnTo>
                  <a:lnTo>
                    <a:pt x="6576572" y="17088"/>
                  </a:lnTo>
                  <a:lnTo>
                    <a:pt x="6619108" y="37290"/>
                  </a:lnTo>
                  <a:lnTo>
                    <a:pt x="6657219" y="64235"/>
                  </a:lnTo>
                  <a:lnTo>
                    <a:pt x="6690132" y="97148"/>
                  </a:lnTo>
                  <a:lnTo>
                    <a:pt x="6717077" y="135259"/>
                  </a:lnTo>
                  <a:lnTo>
                    <a:pt x="6737279" y="177795"/>
                  </a:lnTo>
                  <a:lnTo>
                    <a:pt x="6749967" y="223982"/>
                  </a:lnTo>
                  <a:lnTo>
                    <a:pt x="6754367" y="273050"/>
                  </a:lnTo>
                  <a:lnTo>
                    <a:pt x="6754367" y="1365250"/>
                  </a:lnTo>
                  <a:lnTo>
                    <a:pt x="6749967" y="1414317"/>
                  </a:lnTo>
                  <a:lnTo>
                    <a:pt x="6737279" y="1460504"/>
                  </a:lnTo>
                  <a:lnTo>
                    <a:pt x="6717077" y="1503040"/>
                  </a:lnTo>
                  <a:lnTo>
                    <a:pt x="6690132" y="1541151"/>
                  </a:lnTo>
                  <a:lnTo>
                    <a:pt x="6657219" y="1574064"/>
                  </a:lnTo>
                  <a:lnTo>
                    <a:pt x="6619108" y="1601009"/>
                  </a:lnTo>
                  <a:lnTo>
                    <a:pt x="6576572" y="1621211"/>
                  </a:lnTo>
                  <a:lnTo>
                    <a:pt x="6530385" y="1633899"/>
                  </a:lnTo>
                  <a:lnTo>
                    <a:pt x="6481318" y="1638300"/>
                  </a:lnTo>
                  <a:lnTo>
                    <a:pt x="273050" y="1638300"/>
                  </a:lnTo>
                  <a:lnTo>
                    <a:pt x="223982" y="1633899"/>
                  </a:lnTo>
                  <a:lnTo>
                    <a:pt x="177795" y="1621211"/>
                  </a:lnTo>
                  <a:lnTo>
                    <a:pt x="135259" y="1601009"/>
                  </a:lnTo>
                  <a:lnTo>
                    <a:pt x="97148" y="1574064"/>
                  </a:lnTo>
                  <a:lnTo>
                    <a:pt x="64235" y="1541151"/>
                  </a:lnTo>
                  <a:lnTo>
                    <a:pt x="37290" y="1503040"/>
                  </a:lnTo>
                  <a:lnTo>
                    <a:pt x="17088" y="1460504"/>
                  </a:lnTo>
                  <a:lnTo>
                    <a:pt x="4400" y="1414317"/>
                  </a:lnTo>
                  <a:lnTo>
                    <a:pt x="0" y="1365250"/>
                  </a:lnTo>
                  <a:lnTo>
                    <a:pt x="0" y="273050"/>
                  </a:lnTo>
                  <a:close/>
                </a:path>
              </a:pathLst>
            </a:custGeom>
            <a:ln w="28956">
              <a:solidFill>
                <a:schemeClr val="tx1"/>
              </a:solidFill>
            </a:ln>
          </p:spPr>
          <p:txBody>
            <a:bodyPr wrap="square" lIns="0" tIns="0" rIns="0" bIns="0" rtlCol="0"/>
            <a:lstStyle/>
            <a:p>
              <a:endParaRPr/>
            </a:p>
          </p:txBody>
        </p:sp>
      </p:grpSp>
      <p:sp>
        <p:nvSpPr>
          <p:cNvPr id="9" name="object 9"/>
          <p:cNvSpPr txBox="1"/>
          <p:nvPr/>
        </p:nvSpPr>
        <p:spPr>
          <a:xfrm>
            <a:off x="1740280" y="1182758"/>
            <a:ext cx="5965190" cy="1283044"/>
          </a:xfrm>
          <a:prstGeom prst="rect">
            <a:avLst/>
          </a:prstGeom>
        </p:spPr>
        <p:txBody>
          <a:bodyPr vert="horz" wrap="square" lIns="0" tIns="118745" rIns="0" bIns="0" rtlCol="0">
            <a:spAutoFit/>
          </a:bodyPr>
          <a:lstStyle/>
          <a:p>
            <a:pPr marL="12700">
              <a:lnSpc>
                <a:spcPct val="100000"/>
              </a:lnSpc>
              <a:spcBef>
                <a:spcPts val="935"/>
              </a:spcBef>
            </a:pPr>
            <a:r>
              <a:rPr sz="1200" dirty="0">
                <a:latin typeface="Open Sans" panose="020B0606030504020204" pitchFamily="34" charset="0"/>
                <a:ea typeface="Open Sans" panose="020B0606030504020204" pitchFamily="34" charset="0"/>
                <a:cs typeface="Open Sans" panose="020B0606030504020204" pitchFamily="34" charset="0"/>
              </a:rPr>
              <a:t>Scaling</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based</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on</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schedule:</a:t>
            </a:r>
            <a:r>
              <a:rPr sz="1200" spc="-7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This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type </a:t>
            </a:r>
            <a:r>
              <a:rPr sz="1200" dirty="0">
                <a:latin typeface="Open Sans" panose="020B0606030504020204" pitchFamily="34" charset="0"/>
                <a:ea typeface="Open Sans" panose="020B0606030504020204" pitchFamily="34" charset="0"/>
                <a:cs typeface="Open Sans" panose="020B0606030504020204" pitchFamily="34" charset="0"/>
              </a:rPr>
              <a:t>of</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scaling</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method</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used</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to</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scale</a:t>
            </a:r>
          </a:p>
          <a:p>
            <a:pPr marL="12700">
              <a:lnSpc>
                <a:spcPct val="100000"/>
              </a:lnSpc>
              <a:spcBef>
                <a:spcPts val="840"/>
              </a:spcBef>
            </a:pPr>
            <a:r>
              <a:rPr sz="1200" dirty="0">
                <a:latin typeface="Open Sans" panose="020B0606030504020204" pitchFamily="34" charset="0"/>
                <a:ea typeface="Open Sans" panose="020B0606030504020204" pitchFamily="34" charset="0"/>
                <a:cs typeface="Open Sans" panose="020B0606030504020204" pitchFamily="34" charset="0"/>
              </a:rPr>
              <a:t>at</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given</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time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and</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date</a:t>
            </a:r>
          </a:p>
          <a:p>
            <a:pPr marL="12700" marR="11430">
              <a:lnSpc>
                <a:spcPct val="150000"/>
              </a:lnSpc>
              <a:spcBef>
                <a:spcPts val="1300"/>
              </a:spcBef>
            </a:pPr>
            <a:r>
              <a:rPr sz="1200" dirty="0">
                <a:latin typeface="Open Sans" panose="020B0606030504020204" pitchFamily="34" charset="0"/>
                <a:ea typeface="Open Sans" panose="020B0606030504020204" pitchFamily="34" charset="0"/>
                <a:cs typeface="Open Sans" panose="020B0606030504020204" pitchFamily="34" charset="0"/>
              </a:rPr>
              <a:t>Scaling</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based</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on</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demand:</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Here,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scaling</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occurs</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when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CPU</a:t>
            </a:r>
            <a:r>
              <a:rPr sz="1200" dirty="0">
                <a:latin typeface="Open Sans" panose="020B0606030504020204" pitchFamily="34" charset="0"/>
                <a:ea typeface="Open Sans" panose="020B0606030504020204" pitchFamily="34" charset="0"/>
                <a:cs typeface="Open Sans" panose="020B0606030504020204" pitchFamily="34" charset="0"/>
              </a:rPr>
              <a:t> utilization</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of </a:t>
            </a:r>
            <a:r>
              <a:rPr sz="1200" spc="-37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current</a:t>
            </a:r>
            <a:r>
              <a:rPr sz="1200" spc="-5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running</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instances</a:t>
            </a:r>
            <a:r>
              <a:rPr sz="1200" spc="-5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grows beyond</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fixed</a:t>
            </a:r>
            <a:r>
              <a:rPr sz="1200" dirty="0">
                <a:latin typeface="Open Sans" panose="020B0606030504020204" pitchFamily="34" charset="0"/>
                <a:ea typeface="Open Sans" panose="020B0606030504020204" pitchFamily="34" charset="0"/>
                <a:cs typeface="Open Sans" panose="020B0606030504020204" pitchFamily="34" charset="0"/>
              </a:rPr>
              <a:t> usage</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limit</a:t>
            </a:r>
          </a:p>
        </p:txBody>
      </p:sp>
      <p:sp>
        <p:nvSpPr>
          <p:cNvPr id="10" name="object 10"/>
          <p:cNvSpPr txBox="1">
            <a:spLocks noGrp="1"/>
          </p:cNvSpPr>
          <p:nvPr>
            <p:ph type="title"/>
          </p:nvPr>
        </p:nvSpPr>
        <p:spPr>
          <a:xfrm>
            <a:off x="255524" y="179323"/>
            <a:ext cx="323405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Other </a:t>
            </a:r>
            <a:r>
              <a:rPr sz="2800" b="1" spc="-5" dirty="0">
                <a:solidFill>
                  <a:srgbClr val="5F4778"/>
                </a:solidFill>
                <a:latin typeface="Calibri"/>
                <a:cs typeface="Calibri"/>
              </a:rPr>
              <a:t>Scaling</a:t>
            </a:r>
            <a:r>
              <a:rPr sz="2800" b="1" spc="-10" dirty="0">
                <a:solidFill>
                  <a:srgbClr val="5F4778"/>
                </a:solidFill>
                <a:latin typeface="Calibri"/>
                <a:cs typeface="Calibri"/>
              </a:rPr>
              <a:t> Options</a:t>
            </a:r>
            <a:endParaRPr sz="2800">
              <a:latin typeface="Calibri"/>
              <a:cs typeface="Calibri"/>
            </a:endParaRPr>
          </a:p>
        </p:txBody>
      </p:sp>
      <p:grpSp>
        <p:nvGrpSpPr>
          <p:cNvPr id="11" name="object 11"/>
          <p:cNvGrpSpPr/>
          <p:nvPr/>
        </p:nvGrpSpPr>
        <p:grpSpPr>
          <a:xfrm>
            <a:off x="1342644" y="3352800"/>
            <a:ext cx="2856230" cy="1054735"/>
            <a:chOff x="1342644" y="3352800"/>
            <a:chExt cx="2856230" cy="1054735"/>
          </a:xfrm>
          <a:solidFill>
            <a:schemeClr val="bg1"/>
          </a:solidFill>
        </p:grpSpPr>
        <p:sp>
          <p:nvSpPr>
            <p:cNvPr id="12" name="object 12"/>
            <p:cNvSpPr/>
            <p:nvPr/>
          </p:nvSpPr>
          <p:spPr>
            <a:xfrm>
              <a:off x="1352550" y="3362705"/>
              <a:ext cx="2836545" cy="1035050"/>
            </a:xfrm>
            <a:custGeom>
              <a:avLst/>
              <a:gdLst/>
              <a:ahLst/>
              <a:cxnLst/>
              <a:rect l="l" t="t" r="r" b="b"/>
              <a:pathLst>
                <a:path w="2836545" h="1035050">
                  <a:moveTo>
                    <a:pt x="2663698" y="0"/>
                  </a:moveTo>
                  <a:lnTo>
                    <a:pt x="172465" y="0"/>
                  </a:lnTo>
                  <a:lnTo>
                    <a:pt x="126617" y="6160"/>
                  </a:lnTo>
                  <a:lnTo>
                    <a:pt x="85419" y="23546"/>
                  </a:lnTo>
                  <a:lnTo>
                    <a:pt x="50514" y="50514"/>
                  </a:lnTo>
                  <a:lnTo>
                    <a:pt x="23546" y="85419"/>
                  </a:lnTo>
                  <a:lnTo>
                    <a:pt x="6160" y="126617"/>
                  </a:lnTo>
                  <a:lnTo>
                    <a:pt x="0" y="172466"/>
                  </a:lnTo>
                  <a:lnTo>
                    <a:pt x="0" y="862330"/>
                  </a:lnTo>
                  <a:lnTo>
                    <a:pt x="6160" y="908178"/>
                  </a:lnTo>
                  <a:lnTo>
                    <a:pt x="23546" y="949376"/>
                  </a:lnTo>
                  <a:lnTo>
                    <a:pt x="50514" y="984281"/>
                  </a:lnTo>
                  <a:lnTo>
                    <a:pt x="85419" y="1011249"/>
                  </a:lnTo>
                  <a:lnTo>
                    <a:pt x="126617" y="1028635"/>
                  </a:lnTo>
                  <a:lnTo>
                    <a:pt x="172465" y="1034796"/>
                  </a:lnTo>
                  <a:lnTo>
                    <a:pt x="2663698" y="1034796"/>
                  </a:lnTo>
                  <a:lnTo>
                    <a:pt x="2709546" y="1028635"/>
                  </a:lnTo>
                  <a:lnTo>
                    <a:pt x="2750744" y="1011249"/>
                  </a:lnTo>
                  <a:lnTo>
                    <a:pt x="2785649" y="984281"/>
                  </a:lnTo>
                  <a:lnTo>
                    <a:pt x="2812617" y="949376"/>
                  </a:lnTo>
                  <a:lnTo>
                    <a:pt x="2830003" y="908178"/>
                  </a:lnTo>
                  <a:lnTo>
                    <a:pt x="2836164" y="862330"/>
                  </a:lnTo>
                  <a:lnTo>
                    <a:pt x="2836164" y="172466"/>
                  </a:lnTo>
                  <a:lnTo>
                    <a:pt x="2830003" y="126617"/>
                  </a:lnTo>
                  <a:lnTo>
                    <a:pt x="2812617" y="85419"/>
                  </a:lnTo>
                  <a:lnTo>
                    <a:pt x="2785649" y="50514"/>
                  </a:lnTo>
                  <a:lnTo>
                    <a:pt x="2750744" y="23546"/>
                  </a:lnTo>
                  <a:lnTo>
                    <a:pt x="2709546" y="6160"/>
                  </a:lnTo>
                  <a:lnTo>
                    <a:pt x="2663698" y="0"/>
                  </a:lnTo>
                  <a:close/>
                </a:path>
              </a:pathLst>
            </a:custGeom>
            <a:grpFill/>
            <a:ln>
              <a:solidFill>
                <a:schemeClr val="tx1"/>
              </a:solidFill>
            </a:ln>
          </p:spPr>
          <p:txBody>
            <a:bodyPr wrap="square" lIns="0" tIns="0" rIns="0" bIns="0" rtlCol="0"/>
            <a:lstStyle/>
            <a:p>
              <a:endParaRPr/>
            </a:p>
          </p:txBody>
        </p:sp>
        <p:sp>
          <p:nvSpPr>
            <p:cNvPr id="13" name="object 13"/>
            <p:cNvSpPr/>
            <p:nvPr/>
          </p:nvSpPr>
          <p:spPr>
            <a:xfrm>
              <a:off x="1352550" y="3362705"/>
              <a:ext cx="2836545" cy="1035050"/>
            </a:xfrm>
            <a:custGeom>
              <a:avLst/>
              <a:gdLst/>
              <a:ahLst/>
              <a:cxnLst/>
              <a:rect l="l" t="t" r="r" b="b"/>
              <a:pathLst>
                <a:path w="2836545" h="1035050">
                  <a:moveTo>
                    <a:pt x="0" y="172466"/>
                  </a:moveTo>
                  <a:lnTo>
                    <a:pt x="6160" y="126617"/>
                  </a:lnTo>
                  <a:lnTo>
                    <a:pt x="23546" y="85419"/>
                  </a:lnTo>
                  <a:lnTo>
                    <a:pt x="50514" y="50514"/>
                  </a:lnTo>
                  <a:lnTo>
                    <a:pt x="85419" y="23546"/>
                  </a:lnTo>
                  <a:lnTo>
                    <a:pt x="126617" y="6160"/>
                  </a:lnTo>
                  <a:lnTo>
                    <a:pt x="172465" y="0"/>
                  </a:lnTo>
                  <a:lnTo>
                    <a:pt x="2663698" y="0"/>
                  </a:lnTo>
                  <a:lnTo>
                    <a:pt x="2709546" y="6160"/>
                  </a:lnTo>
                  <a:lnTo>
                    <a:pt x="2750744" y="23546"/>
                  </a:lnTo>
                  <a:lnTo>
                    <a:pt x="2785649" y="50514"/>
                  </a:lnTo>
                  <a:lnTo>
                    <a:pt x="2812617" y="85419"/>
                  </a:lnTo>
                  <a:lnTo>
                    <a:pt x="2830003" y="126617"/>
                  </a:lnTo>
                  <a:lnTo>
                    <a:pt x="2836164" y="172466"/>
                  </a:lnTo>
                  <a:lnTo>
                    <a:pt x="2836164" y="862330"/>
                  </a:lnTo>
                  <a:lnTo>
                    <a:pt x="2830003" y="908178"/>
                  </a:lnTo>
                  <a:lnTo>
                    <a:pt x="2812617" y="949376"/>
                  </a:lnTo>
                  <a:lnTo>
                    <a:pt x="2785649" y="984281"/>
                  </a:lnTo>
                  <a:lnTo>
                    <a:pt x="2750744" y="1011249"/>
                  </a:lnTo>
                  <a:lnTo>
                    <a:pt x="2709546" y="1028635"/>
                  </a:lnTo>
                  <a:lnTo>
                    <a:pt x="2663698" y="1034796"/>
                  </a:lnTo>
                  <a:lnTo>
                    <a:pt x="172465" y="1034796"/>
                  </a:lnTo>
                  <a:lnTo>
                    <a:pt x="126617" y="1028635"/>
                  </a:lnTo>
                  <a:lnTo>
                    <a:pt x="85419" y="1011249"/>
                  </a:lnTo>
                  <a:lnTo>
                    <a:pt x="50514" y="984281"/>
                  </a:lnTo>
                  <a:lnTo>
                    <a:pt x="23546" y="949376"/>
                  </a:lnTo>
                  <a:lnTo>
                    <a:pt x="6160" y="908178"/>
                  </a:lnTo>
                  <a:lnTo>
                    <a:pt x="0" y="862330"/>
                  </a:lnTo>
                  <a:lnTo>
                    <a:pt x="0" y="172466"/>
                  </a:lnTo>
                  <a:close/>
                </a:path>
              </a:pathLst>
            </a:custGeom>
            <a:grpFill/>
            <a:ln w="19812">
              <a:solidFill>
                <a:schemeClr val="tx1"/>
              </a:solidFill>
            </a:ln>
          </p:spPr>
          <p:txBody>
            <a:bodyPr wrap="square" lIns="0" tIns="0" rIns="0" bIns="0" rtlCol="0"/>
            <a:lstStyle/>
            <a:p>
              <a:endParaRPr/>
            </a:p>
          </p:txBody>
        </p:sp>
      </p:grpSp>
      <p:sp>
        <p:nvSpPr>
          <p:cNvPr id="14" name="object 14"/>
          <p:cNvSpPr txBox="1"/>
          <p:nvPr/>
        </p:nvSpPr>
        <p:spPr>
          <a:xfrm>
            <a:off x="1481074" y="3383407"/>
            <a:ext cx="2328926" cy="167354"/>
          </a:xfrm>
          <a:prstGeom prst="rect">
            <a:avLst/>
          </a:prstGeom>
        </p:spPr>
        <p:txBody>
          <a:bodyPr vert="horz" wrap="square" lIns="0" tIns="13335" rIns="0" bIns="0" rtlCol="0">
            <a:spAutoFit/>
          </a:bodyPr>
          <a:lstStyle/>
          <a:p>
            <a:pPr marL="12700">
              <a:lnSpc>
                <a:spcPct val="100000"/>
              </a:lnSpc>
              <a:spcBef>
                <a:spcPts val="105"/>
              </a:spcBef>
            </a:pPr>
            <a:r>
              <a:rPr sz="1000" b="1" dirty="0">
                <a:latin typeface="Open Sans" panose="020B0606030504020204" pitchFamily="34" charset="0"/>
                <a:ea typeface="Open Sans" panose="020B0606030504020204" pitchFamily="34" charset="0"/>
                <a:cs typeface="Open Sans" panose="020B0606030504020204" pitchFamily="34" charset="0"/>
              </a:rPr>
              <a:t>Scaling</a:t>
            </a:r>
            <a:r>
              <a:rPr sz="1000" b="1" spc="-50" dirty="0">
                <a:latin typeface="Open Sans" panose="020B0606030504020204" pitchFamily="34" charset="0"/>
                <a:ea typeface="Open Sans" panose="020B0606030504020204" pitchFamily="34" charset="0"/>
                <a:cs typeface="Open Sans" panose="020B0606030504020204" pitchFamily="34" charset="0"/>
              </a:rPr>
              <a:t> </a:t>
            </a:r>
            <a:r>
              <a:rPr sz="1000" b="1" dirty="0">
                <a:latin typeface="Open Sans" panose="020B0606030504020204" pitchFamily="34" charset="0"/>
                <a:ea typeface="Open Sans" panose="020B0606030504020204" pitchFamily="34" charset="0"/>
                <a:cs typeface="Open Sans" panose="020B0606030504020204" pitchFamily="34" charset="0"/>
              </a:rPr>
              <a:t>based</a:t>
            </a:r>
            <a:r>
              <a:rPr sz="1000" b="1" spc="-35" dirty="0">
                <a:latin typeface="Open Sans" panose="020B0606030504020204" pitchFamily="34" charset="0"/>
                <a:ea typeface="Open Sans" panose="020B0606030504020204" pitchFamily="34" charset="0"/>
                <a:cs typeface="Open Sans" panose="020B0606030504020204" pitchFamily="34" charset="0"/>
              </a:rPr>
              <a:t> </a:t>
            </a:r>
            <a:r>
              <a:rPr sz="1000" b="1" dirty="0">
                <a:latin typeface="Open Sans" panose="020B0606030504020204" pitchFamily="34" charset="0"/>
                <a:ea typeface="Open Sans" panose="020B0606030504020204" pitchFamily="34" charset="0"/>
                <a:cs typeface="Open Sans" panose="020B0606030504020204" pitchFamily="34" charset="0"/>
              </a:rPr>
              <a:t>on</a:t>
            </a:r>
            <a:r>
              <a:rPr sz="1000" b="1" spc="-20" dirty="0">
                <a:latin typeface="Open Sans" panose="020B0606030504020204" pitchFamily="34" charset="0"/>
                <a:ea typeface="Open Sans" panose="020B0606030504020204" pitchFamily="34" charset="0"/>
                <a:cs typeface="Open Sans" panose="020B0606030504020204" pitchFamily="34" charset="0"/>
              </a:rPr>
              <a:t> </a:t>
            </a:r>
            <a:r>
              <a:rPr sz="1000" b="1" dirty="0">
                <a:latin typeface="Open Sans" panose="020B0606030504020204" pitchFamily="34" charset="0"/>
                <a:ea typeface="Open Sans" panose="020B0606030504020204" pitchFamily="34" charset="0"/>
                <a:cs typeface="Open Sans" panose="020B0606030504020204" pitchFamily="34" charset="0"/>
              </a:rPr>
              <a:t>a</a:t>
            </a:r>
            <a:r>
              <a:rPr sz="1000" b="1" spc="-15" dirty="0">
                <a:latin typeface="Open Sans" panose="020B0606030504020204" pitchFamily="34" charset="0"/>
                <a:ea typeface="Open Sans" panose="020B0606030504020204" pitchFamily="34" charset="0"/>
                <a:cs typeface="Open Sans" panose="020B0606030504020204" pitchFamily="34" charset="0"/>
              </a:rPr>
              <a:t> </a:t>
            </a:r>
            <a:r>
              <a:rPr sz="1000" b="1" dirty="0">
                <a:latin typeface="Open Sans" panose="020B0606030504020204" pitchFamily="34" charset="0"/>
                <a:ea typeface="Open Sans" panose="020B0606030504020204" pitchFamily="34" charset="0"/>
                <a:cs typeface="Open Sans" panose="020B0606030504020204" pitchFamily="34" charset="0"/>
              </a:rPr>
              <a:t>schedule:</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object 15"/>
          <p:cNvSpPr txBox="1"/>
          <p:nvPr/>
        </p:nvSpPr>
        <p:spPr>
          <a:xfrm>
            <a:off x="1458166" y="3584677"/>
            <a:ext cx="2836545" cy="629018"/>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1000" dirty="0">
                <a:latin typeface="Open Sans" panose="020B0606030504020204" pitchFamily="34" charset="0"/>
                <a:ea typeface="Open Sans" panose="020B0606030504020204" pitchFamily="34" charset="0"/>
                <a:cs typeface="Open Sans" panose="020B0606030504020204" pitchFamily="34" charset="0"/>
              </a:rPr>
              <a:t>Increase</a:t>
            </a:r>
            <a:r>
              <a:rPr sz="1000" spc="-25"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the</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instances</a:t>
            </a:r>
            <a:r>
              <a:rPr sz="1000" spc="-2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by</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2</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at</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2:30</a:t>
            </a:r>
          </a:p>
          <a:p>
            <a:pPr marL="299085">
              <a:lnSpc>
                <a:spcPct val="100000"/>
              </a:lnSpc>
            </a:pPr>
            <a:r>
              <a:rPr sz="1000" spc="5" dirty="0">
                <a:latin typeface="Open Sans" panose="020B0606030504020204" pitchFamily="34" charset="0"/>
                <a:ea typeface="Open Sans" panose="020B0606030504020204" pitchFamily="34" charset="0"/>
                <a:cs typeface="Open Sans" panose="020B0606030504020204" pitchFamily="34" charset="0"/>
              </a:rPr>
              <a:t>pm</a:t>
            </a:r>
            <a:r>
              <a:rPr sz="1000" spc="-5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today</a:t>
            </a:r>
          </a:p>
          <a:p>
            <a:pPr marL="299085" marR="5080" indent="-287020">
              <a:lnSpc>
                <a:spcPct val="100000"/>
              </a:lnSpc>
              <a:buChar char="•"/>
              <a:tabLst>
                <a:tab pos="299085" algn="l"/>
                <a:tab pos="299720" algn="l"/>
              </a:tabLst>
            </a:pPr>
            <a:r>
              <a:rPr sz="1000" dirty="0">
                <a:latin typeface="Open Sans" panose="020B0606030504020204" pitchFamily="34" charset="0"/>
                <a:ea typeface="Open Sans" panose="020B0606030504020204" pitchFamily="34" charset="0"/>
                <a:cs typeface="Open Sans" panose="020B0606030504020204" pitchFamily="34" charset="0"/>
              </a:rPr>
              <a:t>Decrease</a:t>
            </a:r>
            <a:r>
              <a:rPr sz="1000" spc="-25"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the</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instances</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by</a:t>
            </a:r>
            <a:r>
              <a:rPr sz="1000" spc="-2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1</a:t>
            </a:r>
            <a:r>
              <a:rPr sz="1000" spc="-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at</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12:00 </a:t>
            </a:r>
            <a:r>
              <a:rPr sz="1000" spc="-27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am</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tomorrow</a:t>
            </a:r>
          </a:p>
        </p:txBody>
      </p:sp>
      <p:grpSp>
        <p:nvGrpSpPr>
          <p:cNvPr id="16" name="object 16"/>
          <p:cNvGrpSpPr/>
          <p:nvPr/>
        </p:nvGrpSpPr>
        <p:grpSpPr>
          <a:xfrm>
            <a:off x="5236464" y="3336035"/>
            <a:ext cx="2856230" cy="1054735"/>
            <a:chOff x="5236464" y="3336035"/>
            <a:chExt cx="2856230" cy="1054735"/>
          </a:xfrm>
          <a:solidFill>
            <a:schemeClr val="bg1"/>
          </a:solidFill>
        </p:grpSpPr>
        <p:sp>
          <p:nvSpPr>
            <p:cNvPr id="17" name="object 17"/>
            <p:cNvSpPr/>
            <p:nvPr/>
          </p:nvSpPr>
          <p:spPr>
            <a:xfrm>
              <a:off x="5246370" y="3345941"/>
              <a:ext cx="2836545" cy="1035050"/>
            </a:xfrm>
            <a:custGeom>
              <a:avLst/>
              <a:gdLst/>
              <a:ahLst/>
              <a:cxnLst/>
              <a:rect l="l" t="t" r="r" b="b"/>
              <a:pathLst>
                <a:path w="2836545" h="1035050">
                  <a:moveTo>
                    <a:pt x="2663698" y="0"/>
                  </a:moveTo>
                  <a:lnTo>
                    <a:pt x="172465" y="0"/>
                  </a:lnTo>
                  <a:lnTo>
                    <a:pt x="126617" y="6160"/>
                  </a:lnTo>
                  <a:lnTo>
                    <a:pt x="85419" y="23546"/>
                  </a:lnTo>
                  <a:lnTo>
                    <a:pt x="50514" y="50514"/>
                  </a:lnTo>
                  <a:lnTo>
                    <a:pt x="23546" y="85419"/>
                  </a:lnTo>
                  <a:lnTo>
                    <a:pt x="6160" y="126617"/>
                  </a:lnTo>
                  <a:lnTo>
                    <a:pt x="0" y="172465"/>
                  </a:lnTo>
                  <a:lnTo>
                    <a:pt x="0" y="862329"/>
                  </a:lnTo>
                  <a:lnTo>
                    <a:pt x="6160" y="908178"/>
                  </a:lnTo>
                  <a:lnTo>
                    <a:pt x="23546" y="949376"/>
                  </a:lnTo>
                  <a:lnTo>
                    <a:pt x="50514" y="984281"/>
                  </a:lnTo>
                  <a:lnTo>
                    <a:pt x="85419" y="1011249"/>
                  </a:lnTo>
                  <a:lnTo>
                    <a:pt x="126617" y="1028635"/>
                  </a:lnTo>
                  <a:lnTo>
                    <a:pt x="172465" y="1034795"/>
                  </a:lnTo>
                  <a:lnTo>
                    <a:pt x="2663698" y="1034795"/>
                  </a:lnTo>
                  <a:lnTo>
                    <a:pt x="2709546" y="1028635"/>
                  </a:lnTo>
                  <a:lnTo>
                    <a:pt x="2750744" y="1011249"/>
                  </a:lnTo>
                  <a:lnTo>
                    <a:pt x="2785649" y="984281"/>
                  </a:lnTo>
                  <a:lnTo>
                    <a:pt x="2812617" y="949376"/>
                  </a:lnTo>
                  <a:lnTo>
                    <a:pt x="2830003" y="908178"/>
                  </a:lnTo>
                  <a:lnTo>
                    <a:pt x="2836163" y="862329"/>
                  </a:lnTo>
                  <a:lnTo>
                    <a:pt x="2836163" y="172465"/>
                  </a:lnTo>
                  <a:lnTo>
                    <a:pt x="2830003" y="126617"/>
                  </a:lnTo>
                  <a:lnTo>
                    <a:pt x="2812617" y="85419"/>
                  </a:lnTo>
                  <a:lnTo>
                    <a:pt x="2785649" y="50514"/>
                  </a:lnTo>
                  <a:lnTo>
                    <a:pt x="2750744" y="23546"/>
                  </a:lnTo>
                  <a:lnTo>
                    <a:pt x="2709546" y="6160"/>
                  </a:lnTo>
                  <a:lnTo>
                    <a:pt x="2663698" y="0"/>
                  </a:lnTo>
                  <a:close/>
                </a:path>
              </a:pathLst>
            </a:custGeom>
            <a:grpFill/>
            <a:ln>
              <a:solidFill>
                <a:schemeClr val="tx1"/>
              </a:solidFill>
            </a:ln>
          </p:spPr>
          <p:txBody>
            <a:bodyPr wrap="square" lIns="0" tIns="0" rIns="0" bIns="0" rtlCol="0"/>
            <a:lstStyle/>
            <a:p>
              <a:endParaRPr sz="1200">
                <a:latin typeface="Open Sans" panose="020B0606030504020204" pitchFamily="34" charset="0"/>
                <a:ea typeface="Open Sans" panose="020B0606030504020204" pitchFamily="34" charset="0"/>
                <a:cs typeface="Open Sans" panose="020B0606030504020204" pitchFamily="34" charset="0"/>
              </a:endParaRPr>
            </a:p>
          </p:txBody>
        </p:sp>
        <p:sp>
          <p:nvSpPr>
            <p:cNvPr id="18" name="object 18"/>
            <p:cNvSpPr/>
            <p:nvPr/>
          </p:nvSpPr>
          <p:spPr>
            <a:xfrm>
              <a:off x="5246370" y="3345941"/>
              <a:ext cx="2836545" cy="1035050"/>
            </a:xfrm>
            <a:custGeom>
              <a:avLst/>
              <a:gdLst/>
              <a:ahLst/>
              <a:cxnLst/>
              <a:rect l="l" t="t" r="r" b="b"/>
              <a:pathLst>
                <a:path w="2836545" h="1035050">
                  <a:moveTo>
                    <a:pt x="0" y="172465"/>
                  </a:moveTo>
                  <a:lnTo>
                    <a:pt x="6160" y="126617"/>
                  </a:lnTo>
                  <a:lnTo>
                    <a:pt x="23546" y="85419"/>
                  </a:lnTo>
                  <a:lnTo>
                    <a:pt x="50514" y="50514"/>
                  </a:lnTo>
                  <a:lnTo>
                    <a:pt x="85419" y="23546"/>
                  </a:lnTo>
                  <a:lnTo>
                    <a:pt x="126617" y="6160"/>
                  </a:lnTo>
                  <a:lnTo>
                    <a:pt x="172465" y="0"/>
                  </a:lnTo>
                  <a:lnTo>
                    <a:pt x="2663698" y="0"/>
                  </a:lnTo>
                  <a:lnTo>
                    <a:pt x="2709546" y="6160"/>
                  </a:lnTo>
                  <a:lnTo>
                    <a:pt x="2750744" y="23546"/>
                  </a:lnTo>
                  <a:lnTo>
                    <a:pt x="2785649" y="50514"/>
                  </a:lnTo>
                  <a:lnTo>
                    <a:pt x="2812617" y="85419"/>
                  </a:lnTo>
                  <a:lnTo>
                    <a:pt x="2830003" y="126617"/>
                  </a:lnTo>
                  <a:lnTo>
                    <a:pt x="2836163" y="172465"/>
                  </a:lnTo>
                  <a:lnTo>
                    <a:pt x="2836163" y="862329"/>
                  </a:lnTo>
                  <a:lnTo>
                    <a:pt x="2830003" y="908178"/>
                  </a:lnTo>
                  <a:lnTo>
                    <a:pt x="2812617" y="949376"/>
                  </a:lnTo>
                  <a:lnTo>
                    <a:pt x="2785649" y="984281"/>
                  </a:lnTo>
                  <a:lnTo>
                    <a:pt x="2750744" y="1011249"/>
                  </a:lnTo>
                  <a:lnTo>
                    <a:pt x="2709546" y="1028635"/>
                  </a:lnTo>
                  <a:lnTo>
                    <a:pt x="2663698" y="1034795"/>
                  </a:lnTo>
                  <a:lnTo>
                    <a:pt x="172465" y="1034795"/>
                  </a:lnTo>
                  <a:lnTo>
                    <a:pt x="126617" y="1028635"/>
                  </a:lnTo>
                  <a:lnTo>
                    <a:pt x="85419" y="1011249"/>
                  </a:lnTo>
                  <a:lnTo>
                    <a:pt x="50514" y="984281"/>
                  </a:lnTo>
                  <a:lnTo>
                    <a:pt x="23546" y="949376"/>
                  </a:lnTo>
                  <a:lnTo>
                    <a:pt x="6160" y="908178"/>
                  </a:lnTo>
                  <a:lnTo>
                    <a:pt x="0" y="862329"/>
                  </a:lnTo>
                  <a:lnTo>
                    <a:pt x="0" y="172465"/>
                  </a:lnTo>
                  <a:close/>
                </a:path>
              </a:pathLst>
            </a:custGeom>
            <a:grpFill/>
            <a:ln w="19811">
              <a:solidFill>
                <a:schemeClr val="tx1"/>
              </a:solidFill>
            </a:ln>
          </p:spPr>
          <p:txBody>
            <a:bodyPr wrap="square" lIns="0" tIns="0" rIns="0" bIns="0" rtlCol="0"/>
            <a:lstStyle/>
            <a:p>
              <a:endParaRPr sz="1200">
                <a:latin typeface="Open Sans" panose="020B0606030504020204" pitchFamily="34" charset="0"/>
                <a:ea typeface="Open Sans" panose="020B0606030504020204" pitchFamily="34" charset="0"/>
                <a:cs typeface="Open Sans" panose="020B0606030504020204" pitchFamily="34" charset="0"/>
              </a:endParaRPr>
            </a:p>
          </p:txBody>
        </p:sp>
      </p:grpSp>
      <p:sp>
        <p:nvSpPr>
          <p:cNvPr id="19" name="object 19"/>
          <p:cNvSpPr txBox="1"/>
          <p:nvPr/>
        </p:nvSpPr>
        <p:spPr>
          <a:xfrm>
            <a:off x="5375275" y="3365449"/>
            <a:ext cx="1716405" cy="167354"/>
          </a:xfrm>
          <a:prstGeom prst="rect">
            <a:avLst/>
          </a:prstGeom>
          <a:solidFill>
            <a:schemeClr val="bg1"/>
          </a:solidFill>
        </p:spPr>
        <p:txBody>
          <a:bodyPr vert="horz" wrap="square" lIns="0" tIns="13335" rIns="0" bIns="0" rtlCol="0">
            <a:spAutoFit/>
          </a:bodyPr>
          <a:lstStyle/>
          <a:p>
            <a:pPr marL="12700">
              <a:lnSpc>
                <a:spcPct val="100000"/>
              </a:lnSpc>
              <a:spcBef>
                <a:spcPts val="105"/>
              </a:spcBef>
            </a:pPr>
            <a:r>
              <a:rPr sz="1000" b="1" dirty="0">
                <a:latin typeface="Open Sans" panose="020B0606030504020204" pitchFamily="34" charset="0"/>
                <a:ea typeface="Open Sans" panose="020B0606030504020204" pitchFamily="34" charset="0"/>
                <a:cs typeface="Open Sans" panose="020B0606030504020204" pitchFamily="34" charset="0"/>
              </a:rPr>
              <a:t>Scaling</a:t>
            </a:r>
            <a:r>
              <a:rPr sz="1000" b="1" spc="-50" dirty="0">
                <a:latin typeface="Open Sans" panose="020B0606030504020204" pitchFamily="34" charset="0"/>
                <a:ea typeface="Open Sans" panose="020B0606030504020204" pitchFamily="34" charset="0"/>
                <a:cs typeface="Open Sans" panose="020B0606030504020204" pitchFamily="34" charset="0"/>
              </a:rPr>
              <a:t> </a:t>
            </a:r>
            <a:r>
              <a:rPr sz="1000" b="1" dirty="0">
                <a:latin typeface="Open Sans" panose="020B0606030504020204" pitchFamily="34" charset="0"/>
                <a:ea typeface="Open Sans" panose="020B0606030504020204" pitchFamily="34" charset="0"/>
                <a:cs typeface="Open Sans" panose="020B0606030504020204" pitchFamily="34" charset="0"/>
              </a:rPr>
              <a:t>based</a:t>
            </a:r>
            <a:r>
              <a:rPr sz="1000" b="1" spc="-40"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on</a:t>
            </a:r>
            <a:r>
              <a:rPr sz="1000" b="1" spc="-30" dirty="0">
                <a:latin typeface="Open Sans" panose="020B0606030504020204" pitchFamily="34" charset="0"/>
                <a:ea typeface="Open Sans" panose="020B0606030504020204" pitchFamily="34" charset="0"/>
                <a:cs typeface="Open Sans" panose="020B0606030504020204" pitchFamily="34" charset="0"/>
              </a:rPr>
              <a:t> </a:t>
            </a:r>
            <a:r>
              <a:rPr sz="1000" b="1" dirty="0">
                <a:latin typeface="Open Sans" panose="020B0606030504020204" pitchFamily="34" charset="0"/>
                <a:ea typeface="Open Sans" panose="020B0606030504020204" pitchFamily="34" charset="0"/>
                <a:cs typeface="Open Sans" panose="020B0606030504020204" pitchFamily="34" charset="0"/>
              </a:rPr>
              <a:t>demand:</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object 20"/>
          <p:cNvSpPr txBox="1"/>
          <p:nvPr/>
        </p:nvSpPr>
        <p:spPr>
          <a:xfrm>
            <a:off x="5375275" y="3686047"/>
            <a:ext cx="2545715" cy="629018"/>
          </a:xfrm>
          <a:prstGeom prst="rect">
            <a:avLst/>
          </a:prstGeom>
        </p:spPr>
        <p:txBody>
          <a:bodyPr vert="horz" wrap="square" lIns="0" tIns="13335" rIns="0" bIns="0" rtlCol="0">
            <a:spAutoFit/>
          </a:bodyPr>
          <a:lstStyle/>
          <a:p>
            <a:pPr marL="184785" marR="116839" indent="-172720">
              <a:lnSpc>
                <a:spcPct val="100000"/>
              </a:lnSpc>
              <a:spcBef>
                <a:spcPts val="105"/>
              </a:spcBef>
              <a:buChar char="•"/>
              <a:tabLst>
                <a:tab pos="185420" algn="l"/>
              </a:tabLst>
            </a:pPr>
            <a:r>
              <a:rPr sz="1000" spc="-5" dirty="0">
                <a:latin typeface="Open Sans" panose="020B0606030504020204" pitchFamily="34" charset="0"/>
                <a:ea typeface="Open Sans" panose="020B0606030504020204" pitchFamily="34" charset="0"/>
                <a:cs typeface="Open Sans" panose="020B0606030504020204" pitchFamily="34" charset="0"/>
              </a:rPr>
              <a:t>If</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CPU</a:t>
            </a:r>
            <a:r>
              <a:rPr sz="1000" spc="-25"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utilization</a:t>
            </a:r>
            <a:r>
              <a:rPr sz="1000" dirty="0">
                <a:latin typeface="Open Sans" panose="020B0606030504020204" pitchFamily="34" charset="0"/>
                <a:ea typeface="Open Sans" panose="020B0606030504020204" pitchFamily="34" charset="0"/>
                <a:cs typeface="Open Sans" panose="020B0606030504020204" pitchFamily="34" charset="0"/>
              </a:rPr>
              <a:t> &gt;</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80% for</a:t>
            </a:r>
            <a:r>
              <a:rPr sz="1000" spc="-2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more</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than </a:t>
            </a:r>
            <a:r>
              <a:rPr sz="1000" spc="-28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10</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mins,</a:t>
            </a:r>
            <a:r>
              <a:rPr sz="1000" spc="-3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increase</a:t>
            </a:r>
            <a:r>
              <a:rPr sz="1000" spc="-20"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the </a:t>
            </a:r>
            <a:r>
              <a:rPr sz="1000" dirty="0">
                <a:latin typeface="Open Sans" panose="020B0606030504020204" pitchFamily="34" charset="0"/>
                <a:ea typeface="Open Sans" panose="020B0606030504020204" pitchFamily="34" charset="0"/>
                <a:cs typeface="Open Sans" panose="020B0606030504020204" pitchFamily="34" charset="0"/>
              </a:rPr>
              <a:t>instance</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by</a:t>
            </a:r>
            <a:r>
              <a:rPr sz="1000" spc="-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1</a:t>
            </a:r>
          </a:p>
          <a:p>
            <a:pPr marL="184785" marR="5080" indent="-172720">
              <a:lnSpc>
                <a:spcPct val="100000"/>
              </a:lnSpc>
              <a:buChar char="•"/>
              <a:tabLst>
                <a:tab pos="185420" algn="l"/>
              </a:tabLst>
            </a:pPr>
            <a:r>
              <a:rPr sz="1000" spc="-5" dirty="0">
                <a:latin typeface="Open Sans" panose="020B0606030504020204" pitchFamily="34" charset="0"/>
                <a:ea typeface="Open Sans" panose="020B0606030504020204" pitchFamily="34" charset="0"/>
                <a:cs typeface="Open Sans" panose="020B0606030504020204" pitchFamily="34" charset="0"/>
              </a:rPr>
              <a:t>If</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CPU</a:t>
            </a:r>
            <a:r>
              <a:rPr sz="1000" spc="-25"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utilization</a:t>
            </a:r>
            <a:r>
              <a:rPr sz="1000" dirty="0">
                <a:latin typeface="Open Sans" panose="020B0606030504020204" pitchFamily="34" charset="0"/>
                <a:ea typeface="Open Sans" panose="020B0606030504020204" pitchFamily="34" charset="0"/>
                <a:cs typeface="Open Sans" panose="020B0606030504020204" pitchFamily="34" charset="0"/>
              </a:rPr>
              <a:t> &lt;</a:t>
            </a:r>
            <a:r>
              <a:rPr sz="1000" spc="-1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50% for</a:t>
            </a:r>
            <a:r>
              <a:rPr sz="1000" spc="-2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more</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than 5 </a:t>
            </a:r>
            <a:r>
              <a:rPr sz="1000" spc="-27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mins,</a:t>
            </a:r>
            <a:r>
              <a:rPr sz="1000" spc="-4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decrease</a:t>
            </a:r>
            <a:r>
              <a:rPr sz="1000" spc="-5" dirty="0">
                <a:latin typeface="Open Sans" panose="020B0606030504020204" pitchFamily="34" charset="0"/>
                <a:ea typeface="Open Sans" panose="020B0606030504020204" pitchFamily="34" charset="0"/>
                <a:cs typeface="Open Sans" panose="020B0606030504020204" pitchFamily="34" charset="0"/>
              </a:rPr>
              <a:t> the </a:t>
            </a:r>
            <a:r>
              <a:rPr sz="1000" dirty="0">
                <a:latin typeface="Open Sans" panose="020B0606030504020204" pitchFamily="34" charset="0"/>
                <a:ea typeface="Open Sans" panose="020B0606030504020204" pitchFamily="34" charset="0"/>
                <a:cs typeface="Open Sans" panose="020B0606030504020204" pitchFamily="34" charset="0"/>
              </a:rPr>
              <a:t>instances</a:t>
            </a:r>
            <a:r>
              <a:rPr sz="1000" spc="-3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by</a:t>
            </a:r>
            <a:r>
              <a:rPr sz="1000" spc="-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22" name="object 22"/>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3" name="Group 22">
            <a:extLst>
              <a:ext uri="{FF2B5EF4-FFF2-40B4-BE49-F238E27FC236}">
                <a16:creationId xmlns:a16="http://schemas.microsoft.com/office/drawing/2014/main" id="{BB1CA49B-AFC4-9ED1-1195-BB9A09118E3B}"/>
              </a:ext>
            </a:extLst>
          </p:cNvPr>
          <p:cNvGrpSpPr/>
          <p:nvPr/>
        </p:nvGrpSpPr>
        <p:grpSpPr>
          <a:xfrm>
            <a:off x="24493" y="21490"/>
            <a:ext cx="9119507" cy="885825"/>
            <a:chOff x="24493" y="21490"/>
            <a:chExt cx="8960905" cy="885825"/>
          </a:xfrm>
        </p:grpSpPr>
        <p:pic>
          <p:nvPicPr>
            <p:cNvPr id="24" name="Picture 23">
              <a:extLst>
                <a:ext uri="{FF2B5EF4-FFF2-40B4-BE49-F238E27FC236}">
                  <a16:creationId xmlns:a16="http://schemas.microsoft.com/office/drawing/2014/main" id="{CE5E7B6F-DE2E-7417-5487-AF7CE207B4AE}"/>
                </a:ext>
              </a:extLst>
            </p:cNvPr>
            <p:cNvPicPr>
              <a:picLocks noChangeAspect="1"/>
            </p:cNvPicPr>
            <p:nvPr/>
          </p:nvPicPr>
          <p:blipFill>
            <a:blip r:embed="rId3"/>
            <a:stretch>
              <a:fillRect/>
            </a:stretch>
          </p:blipFill>
          <p:spPr>
            <a:xfrm>
              <a:off x="1631837" y="21490"/>
              <a:ext cx="7353561" cy="885825"/>
            </a:xfrm>
            <a:prstGeom prst="rect">
              <a:avLst/>
            </a:prstGeom>
          </p:spPr>
        </p:pic>
        <p:pic>
          <p:nvPicPr>
            <p:cNvPr id="25" name="Picture 24">
              <a:extLst>
                <a:ext uri="{FF2B5EF4-FFF2-40B4-BE49-F238E27FC236}">
                  <a16:creationId xmlns:a16="http://schemas.microsoft.com/office/drawing/2014/main" id="{FBB83433-CE3D-4D38-9C36-64B3D76B4F03}"/>
                </a:ext>
              </a:extLst>
            </p:cNvPr>
            <p:cNvPicPr>
              <a:picLocks noChangeAspect="1"/>
            </p:cNvPicPr>
            <p:nvPr/>
          </p:nvPicPr>
          <p:blipFill>
            <a:blip r:embed="rId4"/>
            <a:stretch>
              <a:fillRect/>
            </a:stretch>
          </p:blipFill>
          <p:spPr>
            <a:xfrm>
              <a:off x="24493" y="79088"/>
              <a:ext cx="1607344" cy="657225"/>
            </a:xfrm>
            <a:prstGeom prst="rect">
              <a:avLst/>
            </a:prstGeom>
          </p:spPr>
        </p:pic>
        <p:pic>
          <p:nvPicPr>
            <p:cNvPr id="26" name="Picture 25">
              <a:extLst>
                <a:ext uri="{FF2B5EF4-FFF2-40B4-BE49-F238E27FC236}">
                  <a16:creationId xmlns:a16="http://schemas.microsoft.com/office/drawing/2014/main" id="{C4F8491C-35A7-D52E-A1F6-49AA79B88634}"/>
                </a:ext>
              </a:extLst>
            </p:cNvPr>
            <p:cNvPicPr>
              <a:picLocks noChangeAspect="1"/>
            </p:cNvPicPr>
            <p:nvPr/>
          </p:nvPicPr>
          <p:blipFill>
            <a:blip r:embed="rId3"/>
            <a:stretch>
              <a:fillRect/>
            </a:stretch>
          </p:blipFill>
          <p:spPr>
            <a:xfrm>
              <a:off x="134906" y="718248"/>
              <a:ext cx="7353561" cy="185458"/>
            </a:xfrm>
            <a:prstGeom prst="rect">
              <a:avLst/>
            </a:prstGeom>
          </p:spPr>
        </p:pic>
      </p:grpSp>
      <p:sp>
        <p:nvSpPr>
          <p:cNvPr id="27" name="Google Shape;259;gff3a7120db_0_4">
            <a:extLst>
              <a:ext uri="{FF2B5EF4-FFF2-40B4-BE49-F238E27FC236}">
                <a16:creationId xmlns:a16="http://schemas.microsoft.com/office/drawing/2014/main" id="{2D3507FC-5C28-B6CF-F131-8FC04C2ADDC7}"/>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Scaling Options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3192" y="2210815"/>
            <a:ext cx="3184525" cy="635000"/>
          </a:xfrm>
          <a:prstGeom prst="rect">
            <a:avLst/>
          </a:prstGeom>
        </p:spPr>
        <p:txBody>
          <a:bodyPr vert="horz" wrap="square" lIns="0" tIns="12065" rIns="0" bIns="0" rtlCol="0">
            <a:spAutoFit/>
          </a:bodyPr>
          <a:lstStyle/>
          <a:p>
            <a:pPr marL="12700">
              <a:lnSpc>
                <a:spcPct val="100000"/>
              </a:lnSpc>
              <a:spcBef>
                <a:spcPts val="95"/>
              </a:spcBef>
            </a:pP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Scaling</a:t>
            </a:r>
            <a:r>
              <a:rPr spc="-6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C267BBD3-EE06-0D2C-CBC2-BA5045D3CE26}"/>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424A7C43-51AC-E148-3345-0A4FF5A9FA89}"/>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37F95B94-472F-FB94-87CC-639634AED1DD}"/>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EE56EA96-DF40-289D-AA0E-C2B39FD7620D}"/>
                </a:ext>
              </a:extLst>
            </p:cNvPr>
            <p:cNvPicPr>
              <a:picLocks noChangeAspect="1"/>
            </p:cNvPicPr>
            <p:nvPr/>
          </p:nvPicPr>
          <p:blipFill>
            <a:blip r:embed="rId2"/>
            <a:stretch>
              <a:fillRect/>
            </a:stretch>
          </p:blipFill>
          <p:spPr>
            <a:xfrm>
              <a:off x="134906" y="718247"/>
              <a:ext cx="7353561" cy="885825"/>
            </a:xfrm>
            <a:prstGeom prst="rect">
              <a:avLst/>
            </a:prstGeom>
          </p:spPr>
        </p:pic>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1732788"/>
            <a:ext cx="8229600" cy="3075940"/>
            <a:chOff x="457200" y="1732788"/>
            <a:chExt cx="8229600" cy="3075940"/>
          </a:xfrm>
        </p:grpSpPr>
        <p:pic>
          <p:nvPicPr>
            <p:cNvPr id="3" name="object 3"/>
            <p:cNvPicPr/>
            <p:nvPr/>
          </p:nvPicPr>
          <p:blipFill>
            <a:blip r:embed="rId2" cstate="print"/>
            <a:stretch>
              <a:fillRect/>
            </a:stretch>
          </p:blipFill>
          <p:spPr>
            <a:xfrm>
              <a:off x="457200" y="1732788"/>
              <a:ext cx="8229600" cy="3075432"/>
            </a:xfrm>
            <a:prstGeom prst="rect">
              <a:avLst/>
            </a:prstGeom>
          </p:spPr>
        </p:pic>
        <p:sp>
          <p:nvSpPr>
            <p:cNvPr id="4" name="object 4"/>
            <p:cNvSpPr/>
            <p:nvPr/>
          </p:nvSpPr>
          <p:spPr>
            <a:xfrm>
              <a:off x="861059" y="2250948"/>
              <a:ext cx="7686040" cy="1963420"/>
            </a:xfrm>
            <a:custGeom>
              <a:avLst/>
              <a:gdLst/>
              <a:ahLst/>
              <a:cxnLst/>
              <a:rect l="l" t="t" r="r" b="b"/>
              <a:pathLst>
                <a:path w="7686040" h="1963420">
                  <a:moveTo>
                    <a:pt x="0" y="1766315"/>
                  </a:moveTo>
                  <a:lnTo>
                    <a:pt x="7685532" y="1766315"/>
                  </a:lnTo>
                </a:path>
                <a:path w="7686040" h="1963420">
                  <a:moveTo>
                    <a:pt x="0" y="1569720"/>
                  </a:moveTo>
                  <a:lnTo>
                    <a:pt x="7685532" y="1569720"/>
                  </a:lnTo>
                </a:path>
                <a:path w="7686040" h="1963420">
                  <a:moveTo>
                    <a:pt x="0" y="1373123"/>
                  </a:moveTo>
                  <a:lnTo>
                    <a:pt x="7685532" y="1373123"/>
                  </a:lnTo>
                </a:path>
                <a:path w="7686040" h="1963420">
                  <a:moveTo>
                    <a:pt x="0" y="1178052"/>
                  </a:moveTo>
                  <a:lnTo>
                    <a:pt x="7685532" y="1178052"/>
                  </a:lnTo>
                </a:path>
                <a:path w="7686040" h="1963420">
                  <a:moveTo>
                    <a:pt x="0" y="981456"/>
                  </a:moveTo>
                  <a:lnTo>
                    <a:pt x="7685532" y="981456"/>
                  </a:lnTo>
                </a:path>
                <a:path w="7686040" h="1963420">
                  <a:moveTo>
                    <a:pt x="0" y="784859"/>
                  </a:moveTo>
                  <a:lnTo>
                    <a:pt x="7685532" y="784859"/>
                  </a:lnTo>
                </a:path>
                <a:path w="7686040" h="1963420">
                  <a:moveTo>
                    <a:pt x="0" y="588263"/>
                  </a:moveTo>
                  <a:lnTo>
                    <a:pt x="7685532" y="588263"/>
                  </a:lnTo>
                </a:path>
                <a:path w="7686040" h="1963420">
                  <a:moveTo>
                    <a:pt x="0" y="391668"/>
                  </a:moveTo>
                  <a:lnTo>
                    <a:pt x="7685532" y="391668"/>
                  </a:lnTo>
                </a:path>
                <a:path w="7686040" h="1963420">
                  <a:moveTo>
                    <a:pt x="0" y="195071"/>
                  </a:moveTo>
                  <a:lnTo>
                    <a:pt x="7685532" y="195071"/>
                  </a:lnTo>
                </a:path>
                <a:path w="7686040" h="1963420">
                  <a:moveTo>
                    <a:pt x="0" y="0"/>
                  </a:moveTo>
                  <a:lnTo>
                    <a:pt x="7685532" y="0"/>
                  </a:lnTo>
                </a:path>
                <a:path w="7686040" h="1963420">
                  <a:moveTo>
                    <a:pt x="0" y="1962912"/>
                  </a:moveTo>
                  <a:lnTo>
                    <a:pt x="7685532" y="1962912"/>
                  </a:lnTo>
                </a:path>
              </a:pathLst>
            </a:custGeom>
            <a:ln w="9144">
              <a:solidFill>
                <a:srgbClr val="F1F1F1"/>
              </a:solidFill>
            </a:ln>
          </p:spPr>
          <p:txBody>
            <a:bodyPr wrap="square" lIns="0" tIns="0" rIns="0" bIns="0" rtlCol="0"/>
            <a:lstStyle/>
            <a:p>
              <a:endParaRPr/>
            </a:p>
          </p:txBody>
        </p:sp>
        <p:pic>
          <p:nvPicPr>
            <p:cNvPr id="5" name="object 5"/>
            <p:cNvPicPr/>
            <p:nvPr/>
          </p:nvPicPr>
          <p:blipFill>
            <a:blip r:embed="rId3" cstate="print"/>
            <a:stretch>
              <a:fillRect/>
            </a:stretch>
          </p:blipFill>
          <p:spPr>
            <a:xfrm>
              <a:off x="1098804" y="2432304"/>
              <a:ext cx="7205472" cy="1248156"/>
            </a:xfrm>
            <a:prstGeom prst="rect">
              <a:avLst/>
            </a:prstGeom>
          </p:spPr>
        </p:pic>
        <p:sp>
          <p:nvSpPr>
            <p:cNvPr id="6" name="object 6"/>
            <p:cNvSpPr/>
            <p:nvPr/>
          </p:nvSpPr>
          <p:spPr>
            <a:xfrm>
              <a:off x="1155954" y="2466594"/>
              <a:ext cx="7096125" cy="1138555"/>
            </a:xfrm>
            <a:custGeom>
              <a:avLst/>
              <a:gdLst/>
              <a:ahLst/>
              <a:cxnLst/>
              <a:rect l="l" t="t" r="r" b="b"/>
              <a:pathLst>
                <a:path w="7096125" h="1138554">
                  <a:moveTo>
                    <a:pt x="0" y="667512"/>
                  </a:moveTo>
                  <a:lnTo>
                    <a:pt x="591312" y="470916"/>
                  </a:lnTo>
                  <a:lnTo>
                    <a:pt x="1182623" y="431292"/>
                  </a:lnTo>
                  <a:lnTo>
                    <a:pt x="1773936" y="391668"/>
                  </a:lnTo>
                  <a:lnTo>
                    <a:pt x="2365248" y="117348"/>
                  </a:lnTo>
                  <a:lnTo>
                    <a:pt x="2956560" y="39624"/>
                  </a:lnTo>
                  <a:lnTo>
                    <a:pt x="3547872" y="353568"/>
                  </a:lnTo>
                  <a:lnTo>
                    <a:pt x="4139184" y="1138428"/>
                  </a:lnTo>
                  <a:lnTo>
                    <a:pt x="4730496" y="0"/>
                  </a:lnTo>
                  <a:lnTo>
                    <a:pt x="5321808" y="941832"/>
                  </a:lnTo>
                  <a:lnTo>
                    <a:pt x="5913120" y="765048"/>
                  </a:lnTo>
                  <a:lnTo>
                    <a:pt x="6504432" y="1078992"/>
                  </a:lnTo>
                  <a:lnTo>
                    <a:pt x="7095744" y="864107"/>
                  </a:lnTo>
                </a:path>
              </a:pathLst>
            </a:custGeom>
            <a:ln w="28956">
              <a:solidFill>
                <a:srgbClr val="EF7E09"/>
              </a:solidFill>
            </a:ln>
          </p:spPr>
          <p:txBody>
            <a:bodyPr wrap="square" lIns="0" tIns="0" rIns="0" bIns="0" rtlCol="0"/>
            <a:lstStyle/>
            <a:p>
              <a:endParaRPr/>
            </a:p>
          </p:txBody>
        </p:sp>
        <p:sp>
          <p:nvSpPr>
            <p:cNvPr id="7" name="object 7"/>
            <p:cNvSpPr/>
            <p:nvPr/>
          </p:nvSpPr>
          <p:spPr>
            <a:xfrm>
              <a:off x="1150619" y="3008376"/>
              <a:ext cx="6350" cy="125095"/>
            </a:xfrm>
            <a:custGeom>
              <a:avLst/>
              <a:gdLst/>
              <a:ahLst/>
              <a:cxnLst/>
              <a:rect l="l" t="t" r="r" b="b"/>
              <a:pathLst>
                <a:path w="6350" h="125094">
                  <a:moveTo>
                    <a:pt x="3048" y="-4572"/>
                  </a:moveTo>
                  <a:lnTo>
                    <a:pt x="3048" y="129540"/>
                  </a:lnTo>
                </a:path>
              </a:pathLst>
            </a:custGeom>
            <a:ln w="15240">
              <a:solidFill>
                <a:srgbClr val="F1F1F1"/>
              </a:solidFill>
            </a:ln>
          </p:spPr>
          <p:txBody>
            <a:bodyPr wrap="square" lIns="0" tIns="0" rIns="0" bIns="0" rtlCol="0"/>
            <a:lstStyle/>
            <a:p>
              <a:endParaRPr/>
            </a:p>
          </p:txBody>
        </p:sp>
        <p:sp>
          <p:nvSpPr>
            <p:cNvPr id="8" name="object 8"/>
            <p:cNvSpPr/>
            <p:nvPr/>
          </p:nvSpPr>
          <p:spPr>
            <a:xfrm>
              <a:off x="1716024" y="2787396"/>
              <a:ext cx="32384" cy="149860"/>
            </a:xfrm>
            <a:custGeom>
              <a:avLst/>
              <a:gdLst/>
              <a:ahLst/>
              <a:cxnLst/>
              <a:rect l="l" t="t" r="r" b="b"/>
              <a:pathLst>
                <a:path w="32385" h="149860">
                  <a:moveTo>
                    <a:pt x="32003" y="149352"/>
                  </a:moveTo>
                  <a:lnTo>
                    <a:pt x="0" y="0"/>
                  </a:lnTo>
                </a:path>
              </a:pathLst>
            </a:custGeom>
            <a:ln w="9143">
              <a:solidFill>
                <a:srgbClr val="F1F1F1"/>
              </a:solidFill>
            </a:ln>
          </p:spPr>
          <p:txBody>
            <a:bodyPr wrap="square" lIns="0" tIns="0" rIns="0" bIns="0" rtlCol="0"/>
            <a:lstStyle/>
            <a:p>
              <a:endParaRPr/>
            </a:p>
          </p:txBody>
        </p:sp>
        <p:sp>
          <p:nvSpPr>
            <p:cNvPr id="9" name="object 9"/>
            <p:cNvSpPr/>
            <p:nvPr/>
          </p:nvSpPr>
          <p:spPr>
            <a:xfrm>
              <a:off x="2333244" y="2796540"/>
              <a:ext cx="6350" cy="102235"/>
            </a:xfrm>
            <a:custGeom>
              <a:avLst/>
              <a:gdLst/>
              <a:ahLst/>
              <a:cxnLst/>
              <a:rect l="l" t="t" r="r" b="b"/>
              <a:pathLst>
                <a:path w="6350" h="102235">
                  <a:moveTo>
                    <a:pt x="3047" y="-4572"/>
                  </a:moveTo>
                  <a:lnTo>
                    <a:pt x="3047" y="106680"/>
                  </a:lnTo>
                </a:path>
              </a:pathLst>
            </a:custGeom>
            <a:ln w="15240">
              <a:solidFill>
                <a:srgbClr val="F1F1F1"/>
              </a:solidFill>
            </a:ln>
          </p:spPr>
          <p:txBody>
            <a:bodyPr wrap="square" lIns="0" tIns="0" rIns="0" bIns="0" rtlCol="0"/>
            <a:lstStyle/>
            <a:p>
              <a:endParaRPr/>
            </a:p>
          </p:txBody>
        </p:sp>
        <p:sp>
          <p:nvSpPr>
            <p:cNvPr id="10" name="object 10"/>
            <p:cNvSpPr/>
            <p:nvPr/>
          </p:nvSpPr>
          <p:spPr>
            <a:xfrm>
              <a:off x="2924555" y="2709672"/>
              <a:ext cx="6350" cy="149860"/>
            </a:xfrm>
            <a:custGeom>
              <a:avLst/>
              <a:gdLst/>
              <a:ahLst/>
              <a:cxnLst/>
              <a:rect l="l" t="t" r="r" b="b"/>
              <a:pathLst>
                <a:path w="6350" h="149860">
                  <a:moveTo>
                    <a:pt x="6095" y="149351"/>
                  </a:moveTo>
                  <a:lnTo>
                    <a:pt x="0" y="0"/>
                  </a:lnTo>
                </a:path>
              </a:pathLst>
            </a:custGeom>
            <a:ln w="9143">
              <a:solidFill>
                <a:srgbClr val="F1F1F1"/>
              </a:solidFill>
            </a:ln>
          </p:spPr>
          <p:txBody>
            <a:bodyPr wrap="square" lIns="0" tIns="0" rIns="0" bIns="0" rtlCol="0"/>
            <a:lstStyle/>
            <a:p>
              <a:endParaRPr/>
            </a:p>
          </p:txBody>
        </p:sp>
        <p:sp>
          <p:nvSpPr>
            <p:cNvPr id="11" name="object 11"/>
            <p:cNvSpPr/>
            <p:nvPr/>
          </p:nvSpPr>
          <p:spPr>
            <a:xfrm>
              <a:off x="3514344" y="2494788"/>
              <a:ext cx="7620" cy="90170"/>
            </a:xfrm>
            <a:custGeom>
              <a:avLst/>
              <a:gdLst/>
              <a:ahLst/>
              <a:cxnLst/>
              <a:rect l="l" t="t" r="r" b="b"/>
              <a:pathLst>
                <a:path w="7620" h="90169">
                  <a:moveTo>
                    <a:pt x="3809" y="-4572"/>
                  </a:moveTo>
                  <a:lnTo>
                    <a:pt x="3809" y="94488"/>
                  </a:lnTo>
                </a:path>
              </a:pathLst>
            </a:custGeom>
            <a:ln w="16763">
              <a:solidFill>
                <a:srgbClr val="F1F1F1"/>
              </a:solidFill>
            </a:ln>
          </p:spPr>
          <p:txBody>
            <a:bodyPr wrap="square" lIns="0" tIns="0" rIns="0" bIns="0" rtlCol="0"/>
            <a:lstStyle/>
            <a:p>
              <a:endParaRPr/>
            </a:p>
          </p:txBody>
        </p:sp>
        <p:sp>
          <p:nvSpPr>
            <p:cNvPr id="12" name="object 12"/>
            <p:cNvSpPr/>
            <p:nvPr/>
          </p:nvSpPr>
          <p:spPr>
            <a:xfrm>
              <a:off x="4658867" y="2645663"/>
              <a:ext cx="45720" cy="173990"/>
            </a:xfrm>
            <a:custGeom>
              <a:avLst/>
              <a:gdLst/>
              <a:ahLst/>
              <a:cxnLst/>
              <a:rect l="l" t="t" r="r" b="b"/>
              <a:pathLst>
                <a:path w="45720" h="173989">
                  <a:moveTo>
                    <a:pt x="45720" y="173736"/>
                  </a:moveTo>
                  <a:lnTo>
                    <a:pt x="0" y="0"/>
                  </a:lnTo>
                </a:path>
              </a:pathLst>
            </a:custGeom>
            <a:ln w="9144">
              <a:solidFill>
                <a:srgbClr val="F1F1F1"/>
              </a:solidFill>
            </a:ln>
          </p:spPr>
          <p:txBody>
            <a:bodyPr wrap="square" lIns="0" tIns="0" rIns="0" bIns="0" rtlCol="0"/>
            <a:lstStyle/>
            <a:p>
              <a:endParaRPr/>
            </a:p>
          </p:txBody>
        </p:sp>
        <p:sp>
          <p:nvSpPr>
            <p:cNvPr id="13" name="object 13"/>
            <p:cNvSpPr/>
            <p:nvPr/>
          </p:nvSpPr>
          <p:spPr>
            <a:xfrm>
              <a:off x="5292090" y="2372868"/>
              <a:ext cx="591820" cy="1236345"/>
            </a:xfrm>
            <a:custGeom>
              <a:avLst/>
              <a:gdLst/>
              <a:ahLst/>
              <a:cxnLst/>
              <a:rect l="l" t="t" r="r" b="b"/>
              <a:pathLst>
                <a:path w="591820" h="1236345">
                  <a:moveTo>
                    <a:pt x="0" y="1101852"/>
                  </a:moveTo>
                  <a:lnTo>
                    <a:pt x="0" y="1235964"/>
                  </a:lnTo>
                </a:path>
                <a:path w="591820" h="1236345">
                  <a:moveTo>
                    <a:pt x="591312" y="0"/>
                  </a:moveTo>
                  <a:lnTo>
                    <a:pt x="591312" y="97536"/>
                  </a:lnTo>
                </a:path>
              </a:pathLst>
            </a:custGeom>
            <a:ln w="16764">
              <a:solidFill>
                <a:srgbClr val="F1F1F1"/>
              </a:solidFill>
            </a:ln>
          </p:spPr>
          <p:txBody>
            <a:bodyPr wrap="square" lIns="0" tIns="0" rIns="0" bIns="0" rtlCol="0"/>
            <a:lstStyle/>
            <a:p>
              <a:endParaRPr/>
            </a:p>
          </p:txBody>
        </p:sp>
        <p:sp>
          <p:nvSpPr>
            <p:cNvPr id="14" name="object 14"/>
            <p:cNvSpPr/>
            <p:nvPr/>
          </p:nvSpPr>
          <p:spPr>
            <a:xfrm>
              <a:off x="6458711" y="3186684"/>
              <a:ext cx="18415" cy="222885"/>
            </a:xfrm>
            <a:custGeom>
              <a:avLst/>
              <a:gdLst/>
              <a:ahLst/>
              <a:cxnLst/>
              <a:rect l="l" t="t" r="r" b="b"/>
              <a:pathLst>
                <a:path w="18414" h="222885">
                  <a:moveTo>
                    <a:pt x="9143" y="-4571"/>
                  </a:moveTo>
                  <a:lnTo>
                    <a:pt x="9143" y="227076"/>
                  </a:lnTo>
                </a:path>
              </a:pathLst>
            </a:custGeom>
            <a:ln w="27432">
              <a:solidFill>
                <a:srgbClr val="F1F1F1"/>
              </a:solidFill>
            </a:ln>
          </p:spPr>
          <p:txBody>
            <a:bodyPr wrap="square" lIns="0" tIns="0" rIns="0" bIns="0" rtlCol="0"/>
            <a:lstStyle/>
            <a:p>
              <a:endParaRPr/>
            </a:p>
          </p:txBody>
        </p:sp>
        <p:sp>
          <p:nvSpPr>
            <p:cNvPr id="15" name="object 15"/>
            <p:cNvSpPr/>
            <p:nvPr/>
          </p:nvSpPr>
          <p:spPr>
            <a:xfrm>
              <a:off x="7062216" y="3069336"/>
              <a:ext cx="6350" cy="163195"/>
            </a:xfrm>
            <a:custGeom>
              <a:avLst/>
              <a:gdLst/>
              <a:ahLst/>
              <a:cxnLst/>
              <a:rect l="l" t="t" r="r" b="b"/>
              <a:pathLst>
                <a:path w="6350" h="163194">
                  <a:moveTo>
                    <a:pt x="6095" y="163068"/>
                  </a:moveTo>
                  <a:lnTo>
                    <a:pt x="0" y="0"/>
                  </a:lnTo>
                </a:path>
              </a:pathLst>
            </a:custGeom>
            <a:ln w="9144">
              <a:solidFill>
                <a:srgbClr val="F1F1F1"/>
              </a:solidFill>
            </a:ln>
          </p:spPr>
          <p:txBody>
            <a:bodyPr wrap="square" lIns="0" tIns="0" rIns="0" bIns="0" rtlCol="0"/>
            <a:lstStyle/>
            <a:p>
              <a:endParaRPr/>
            </a:p>
          </p:txBody>
        </p:sp>
        <p:sp>
          <p:nvSpPr>
            <p:cNvPr id="16" name="object 16"/>
            <p:cNvSpPr/>
            <p:nvPr/>
          </p:nvSpPr>
          <p:spPr>
            <a:xfrm>
              <a:off x="7653528" y="3419855"/>
              <a:ext cx="6350" cy="127000"/>
            </a:xfrm>
            <a:custGeom>
              <a:avLst/>
              <a:gdLst/>
              <a:ahLst/>
              <a:cxnLst/>
              <a:rect l="l" t="t" r="r" b="b"/>
              <a:pathLst>
                <a:path w="6350" h="127000">
                  <a:moveTo>
                    <a:pt x="3048" y="-4571"/>
                  </a:moveTo>
                  <a:lnTo>
                    <a:pt x="3048" y="131064"/>
                  </a:lnTo>
                </a:path>
              </a:pathLst>
            </a:custGeom>
            <a:ln w="15240">
              <a:solidFill>
                <a:srgbClr val="F1F1F1"/>
              </a:solidFill>
            </a:ln>
          </p:spPr>
          <p:txBody>
            <a:bodyPr wrap="square" lIns="0" tIns="0" rIns="0" bIns="0" rtlCol="0"/>
            <a:lstStyle/>
            <a:p>
              <a:endParaRPr/>
            </a:p>
          </p:txBody>
        </p:sp>
        <p:sp>
          <p:nvSpPr>
            <p:cNvPr id="17" name="object 17"/>
            <p:cNvSpPr/>
            <p:nvPr/>
          </p:nvSpPr>
          <p:spPr>
            <a:xfrm>
              <a:off x="8244840" y="3192780"/>
              <a:ext cx="6350" cy="137160"/>
            </a:xfrm>
            <a:custGeom>
              <a:avLst/>
              <a:gdLst/>
              <a:ahLst/>
              <a:cxnLst/>
              <a:rect l="l" t="t" r="r" b="b"/>
              <a:pathLst>
                <a:path w="6350" h="137160">
                  <a:moveTo>
                    <a:pt x="3048" y="-4571"/>
                  </a:moveTo>
                  <a:lnTo>
                    <a:pt x="3048" y="141731"/>
                  </a:lnTo>
                </a:path>
              </a:pathLst>
            </a:custGeom>
            <a:ln w="15239">
              <a:solidFill>
                <a:srgbClr val="F1F1F1"/>
              </a:solidFill>
            </a:ln>
          </p:spPr>
          <p:txBody>
            <a:bodyPr wrap="square" lIns="0" tIns="0" rIns="0" bIns="0" rtlCol="0"/>
            <a:lstStyle/>
            <a:p>
              <a:endParaRPr/>
            </a:p>
          </p:txBody>
        </p:sp>
      </p:grpSp>
      <p:sp>
        <p:nvSpPr>
          <p:cNvPr id="18" name="object 18"/>
          <p:cNvSpPr txBox="1"/>
          <p:nvPr/>
        </p:nvSpPr>
        <p:spPr>
          <a:xfrm>
            <a:off x="1067511" y="2823463"/>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55</a:t>
            </a:r>
            <a:endParaRPr sz="1000">
              <a:latin typeface="Arial MT"/>
              <a:cs typeface="Arial MT"/>
            </a:endParaRPr>
          </a:p>
        </p:txBody>
      </p:sp>
      <p:sp>
        <p:nvSpPr>
          <p:cNvPr id="19" name="object 19"/>
          <p:cNvSpPr txBox="1"/>
          <p:nvPr/>
        </p:nvSpPr>
        <p:spPr>
          <a:xfrm>
            <a:off x="1633473" y="2602433"/>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65</a:t>
            </a:r>
            <a:endParaRPr sz="1000">
              <a:latin typeface="Arial MT"/>
              <a:cs typeface="Arial MT"/>
            </a:endParaRPr>
          </a:p>
        </p:txBody>
      </p:sp>
      <p:sp>
        <p:nvSpPr>
          <p:cNvPr id="20" name="object 20"/>
          <p:cNvSpPr txBox="1"/>
          <p:nvPr/>
        </p:nvSpPr>
        <p:spPr>
          <a:xfrm>
            <a:off x="2250185" y="2611881"/>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67</a:t>
            </a:r>
            <a:endParaRPr sz="1000">
              <a:latin typeface="Arial MT"/>
              <a:cs typeface="Arial MT"/>
            </a:endParaRPr>
          </a:p>
        </p:txBody>
      </p:sp>
      <p:sp>
        <p:nvSpPr>
          <p:cNvPr id="21" name="object 21"/>
          <p:cNvSpPr txBox="1"/>
          <p:nvPr/>
        </p:nvSpPr>
        <p:spPr>
          <a:xfrm>
            <a:off x="2841498" y="2524505"/>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69</a:t>
            </a:r>
            <a:endParaRPr sz="1000">
              <a:latin typeface="Arial MT"/>
              <a:cs typeface="Arial MT"/>
            </a:endParaRPr>
          </a:p>
        </p:txBody>
      </p:sp>
      <p:sp>
        <p:nvSpPr>
          <p:cNvPr id="22" name="object 22"/>
          <p:cNvSpPr txBox="1"/>
          <p:nvPr/>
        </p:nvSpPr>
        <p:spPr>
          <a:xfrm>
            <a:off x="3432809" y="2309875"/>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83</a:t>
            </a:r>
            <a:endParaRPr sz="1000">
              <a:latin typeface="Arial MT"/>
              <a:cs typeface="Arial MT"/>
            </a:endParaRPr>
          </a:p>
        </p:txBody>
      </p:sp>
      <p:sp>
        <p:nvSpPr>
          <p:cNvPr id="23" name="object 23"/>
          <p:cNvSpPr txBox="1"/>
          <p:nvPr/>
        </p:nvSpPr>
        <p:spPr>
          <a:xfrm>
            <a:off x="4024121" y="2279650"/>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87</a:t>
            </a:r>
            <a:endParaRPr sz="1000">
              <a:latin typeface="Arial MT"/>
              <a:cs typeface="Arial MT"/>
            </a:endParaRPr>
          </a:p>
        </p:txBody>
      </p:sp>
      <p:sp>
        <p:nvSpPr>
          <p:cNvPr id="24" name="object 24"/>
          <p:cNvSpPr txBox="1"/>
          <p:nvPr/>
        </p:nvSpPr>
        <p:spPr>
          <a:xfrm>
            <a:off x="4577334" y="2460447"/>
            <a:ext cx="166370"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71</a:t>
            </a:r>
            <a:endParaRPr sz="1000">
              <a:latin typeface="Arial MT"/>
              <a:cs typeface="Arial MT"/>
            </a:endParaRPr>
          </a:p>
        </p:txBody>
      </p:sp>
      <p:sp>
        <p:nvSpPr>
          <p:cNvPr id="25" name="object 25"/>
          <p:cNvSpPr txBox="1"/>
          <p:nvPr/>
        </p:nvSpPr>
        <p:spPr>
          <a:xfrm>
            <a:off x="5207000" y="3294329"/>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31</a:t>
            </a:r>
            <a:endParaRPr sz="1000">
              <a:latin typeface="Arial MT"/>
              <a:cs typeface="Arial MT"/>
            </a:endParaRPr>
          </a:p>
        </p:txBody>
      </p:sp>
      <p:sp>
        <p:nvSpPr>
          <p:cNvPr id="26" name="object 26"/>
          <p:cNvSpPr txBox="1"/>
          <p:nvPr/>
        </p:nvSpPr>
        <p:spPr>
          <a:xfrm>
            <a:off x="5798311" y="2192273"/>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89</a:t>
            </a:r>
            <a:endParaRPr sz="1000">
              <a:latin typeface="Arial MT"/>
              <a:cs typeface="Arial MT"/>
            </a:endParaRPr>
          </a:p>
        </p:txBody>
      </p:sp>
      <p:sp>
        <p:nvSpPr>
          <p:cNvPr id="27" name="object 27"/>
          <p:cNvSpPr txBox="1"/>
          <p:nvPr/>
        </p:nvSpPr>
        <p:spPr>
          <a:xfrm>
            <a:off x="6376796" y="3001213"/>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41</a:t>
            </a:r>
            <a:endParaRPr sz="1000">
              <a:latin typeface="Arial MT"/>
              <a:cs typeface="Arial MT"/>
            </a:endParaRPr>
          </a:p>
        </p:txBody>
      </p:sp>
      <p:sp>
        <p:nvSpPr>
          <p:cNvPr id="28" name="object 28"/>
          <p:cNvSpPr txBox="1"/>
          <p:nvPr/>
        </p:nvSpPr>
        <p:spPr>
          <a:xfrm>
            <a:off x="6980935" y="2885312"/>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50</a:t>
            </a:r>
            <a:endParaRPr sz="1000">
              <a:latin typeface="Arial MT"/>
              <a:cs typeface="Arial MT"/>
            </a:endParaRPr>
          </a:p>
        </p:txBody>
      </p:sp>
      <p:sp>
        <p:nvSpPr>
          <p:cNvPr id="29" name="object 29"/>
          <p:cNvSpPr txBox="1"/>
          <p:nvPr/>
        </p:nvSpPr>
        <p:spPr>
          <a:xfrm>
            <a:off x="6481571" y="3235832"/>
            <a:ext cx="1758950" cy="177800"/>
          </a:xfrm>
          <a:prstGeom prst="rect">
            <a:avLst/>
          </a:prstGeom>
        </p:spPr>
        <p:txBody>
          <a:bodyPr vert="horz" wrap="square" lIns="0" tIns="12065" rIns="0" bIns="0" rtlCol="0">
            <a:spAutoFit/>
          </a:bodyPr>
          <a:lstStyle/>
          <a:p>
            <a:pPr marL="1102995">
              <a:lnSpc>
                <a:spcPct val="100000"/>
              </a:lnSpc>
              <a:spcBef>
                <a:spcPts val="95"/>
              </a:spcBef>
            </a:pPr>
            <a:r>
              <a:rPr sz="1000" spc="-10" dirty="0">
                <a:solidFill>
                  <a:srgbClr val="FFFFFF"/>
                </a:solidFill>
                <a:latin typeface="Arial MT"/>
                <a:cs typeface="Arial MT"/>
              </a:rPr>
              <a:t>34</a:t>
            </a:r>
            <a:endParaRPr sz="1000">
              <a:latin typeface="Arial MT"/>
              <a:cs typeface="Arial MT"/>
            </a:endParaRPr>
          </a:p>
        </p:txBody>
      </p:sp>
      <p:sp>
        <p:nvSpPr>
          <p:cNvPr id="30" name="object 30"/>
          <p:cNvSpPr txBox="1"/>
          <p:nvPr/>
        </p:nvSpPr>
        <p:spPr>
          <a:xfrm>
            <a:off x="8163559" y="3007867"/>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45</a:t>
            </a:r>
            <a:endParaRPr sz="1000">
              <a:latin typeface="Arial MT"/>
              <a:cs typeface="Arial MT"/>
            </a:endParaRPr>
          </a:p>
        </p:txBody>
      </p:sp>
      <p:sp>
        <p:nvSpPr>
          <p:cNvPr id="31" name="object 31"/>
          <p:cNvSpPr txBox="1"/>
          <p:nvPr/>
        </p:nvSpPr>
        <p:spPr>
          <a:xfrm>
            <a:off x="527100" y="2106828"/>
            <a:ext cx="237490" cy="2185670"/>
          </a:xfrm>
          <a:prstGeom prst="rect">
            <a:avLst/>
          </a:prstGeom>
        </p:spPr>
        <p:txBody>
          <a:bodyPr vert="horz" wrap="square" lIns="0" tIns="56515" rIns="0" bIns="0" rtlCol="0">
            <a:spAutoFit/>
          </a:bodyPr>
          <a:lstStyle/>
          <a:p>
            <a:pPr marR="5080" algn="r">
              <a:lnSpc>
                <a:spcPct val="100000"/>
              </a:lnSpc>
              <a:spcBef>
                <a:spcPts val="445"/>
              </a:spcBef>
            </a:pPr>
            <a:r>
              <a:rPr sz="1000" spc="-5" dirty="0">
                <a:solidFill>
                  <a:srgbClr val="FFFFFF"/>
                </a:solidFill>
                <a:latin typeface="Arial MT"/>
                <a:cs typeface="Arial MT"/>
              </a:rPr>
              <a:t>1</a:t>
            </a:r>
            <a:r>
              <a:rPr sz="1000" dirty="0">
                <a:solidFill>
                  <a:srgbClr val="FFFFFF"/>
                </a:solidFill>
                <a:latin typeface="Arial MT"/>
                <a:cs typeface="Arial MT"/>
              </a:rPr>
              <a:t>0</a:t>
            </a:r>
            <a:r>
              <a:rPr sz="1000" spc="-5" dirty="0">
                <a:solidFill>
                  <a:srgbClr val="FFFFFF"/>
                </a:solidFill>
                <a:latin typeface="Arial MT"/>
                <a:cs typeface="Arial MT"/>
              </a:rPr>
              <a:t>0</a:t>
            </a:r>
            <a:endParaRPr sz="1000">
              <a:latin typeface="Arial MT"/>
              <a:cs typeface="Arial MT"/>
            </a:endParaRPr>
          </a:p>
          <a:p>
            <a:pPr marR="5715" algn="r">
              <a:lnSpc>
                <a:spcPct val="100000"/>
              </a:lnSpc>
              <a:spcBef>
                <a:spcPts val="345"/>
              </a:spcBef>
            </a:pPr>
            <a:r>
              <a:rPr sz="1000" spc="-10" dirty="0">
                <a:solidFill>
                  <a:srgbClr val="FFFFFF"/>
                </a:solidFill>
                <a:latin typeface="Arial MT"/>
                <a:cs typeface="Arial MT"/>
              </a:rPr>
              <a:t>90</a:t>
            </a:r>
            <a:endParaRPr sz="1000">
              <a:latin typeface="Arial MT"/>
              <a:cs typeface="Arial MT"/>
            </a:endParaRPr>
          </a:p>
          <a:p>
            <a:pPr marR="5715" algn="r">
              <a:lnSpc>
                <a:spcPct val="100000"/>
              </a:lnSpc>
              <a:spcBef>
                <a:spcPts val="350"/>
              </a:spcBef>
            </a:pPr>
            <a:r>
              <a:rPr sz="1000" spc="-10" dirty="0">
                <a:solidFill>
                  <a:srgbClr val="FFFFFF"/>
                </a:solidFill>
                <a:latin typeface="Arial MT"/>
                <a:cs typeface="Arial MT"/>
              </a:rPr>
              <a:t>80</a:t>
            </a:r>
            <a:endParaRPr sz="1000">
              <a:latin typeface="Arial MT"/>
              <a:cs typeface="Arial MT"/>
            </a:endParaRPr>
          </a:p>
          <a:p>
            <a:pPr marR="5715" algn="r">
              <a:lnSpc>
                <a:spcPct val="100000"/>
              </a:lnSpc>
              <a:spcBef>
                <a:spcPts val="345"/>
              </a:spcBef>
            </a:pPr>
            <a:r>
              <a:rPr sz="1000" spc="-10" dirty="0">
                <a:solidFill>
                  <a:srgbClr val="FFFFFF"/>
                </a:solidFill>
                <a:latin typeface="Arial MT"/>
                <a:cs typeface="Arial MT"/>
              </a:rPr>
              <a:t>70</a:t>
            </a:r>
            <a:endParaRPr sz="1000">
              <a:latin typeface="Arial MT"/>
              <a:cs typeface="Arial MT"/>
            </a:endParaRPr>
          </a:p>
          <a:p>
            <a:pPr marR="5715" algn="r">
              <a:lnSpc>
                <a:spcPct val="100000"/>
              </a:lnSpc>
              <a:spcBef>
                <a:spcPts val="345"/>
              </a:spcBef>
            </a:pPr>
            <a:r>
              <a:rPr sz="1000" spc="-10" dirty="0">
                <a:solidFill>
                  <a:srgbClr val="FFFFFF"/>
                </a:solidFill>
                <a:latin typeface="Arial MT"/>
                <a:cs typeface="Arial MT"/>
              </a:rPr>
              <a:t>60</a:t>
            </a:r>
            <a:endParaRPr sz="1000">
              <a:latin typeface="Arial MT"/>
              <a:cs typeface="Arial MT"/>
            </a:endParaRPr>
          </a:p>
          <a:p>
            <a:pPr marR="5715" algn="r">
              <a:lnSpc>
                <a:spcPct val="100000"/>
              </a:lnSpc>
              <a:spcBef>
                <a:spcPts val="350"/>
              </a:spcBef>
            </a:pPr>
            <a:r>
              <a:rPr sz="1000" spc="-10" dirty="0">
                <a:solidFill>
                  <a:srgbClr val="FFFFFF"/>
                </a:solidFill>
                <a:latin typeface="Arial MT"/>
                <a:cs typeface="Arial MT"/>
              </a:rPr>
              <a:t>50</a:t>
            </a:r>
            <a:endParaRPr sz="1000">
              <a:latin typeface="Arial MT"/>
              <a:cs typeface="Arial MT"/>
            </a:endParaRPr>
          </a:p>
          <a:p>
            <a:pPr marR="5715" algn="r">
              <a:lnSpc>
                <a:spcPct val="100000"/>
              </a:lnSpc>
              <a:spcBef>
                <a:spcPts val="345"/>
              </a:spcBef>
            </a:pPr>
            <a:r>
              <a:rPr sz="1000" spc="-10" dirty="0">
                <a:solidFill>
                  <a:srgbClr val="FFFFFF"/>
                </a:solidFill>
                <a:latin typeface="Arial MT"/>
                <a:cs typeface="Arial MT"/>
              </a:rPr>
              <a:t>40</a:t>
            </a:r>
            <a:endParaRPr sz="1000">
              <a:latin typeface="Arial MT"/>
              <a:cs typeface="Arial MT"/>
            </a:endParaRPr>
          </a:p>
          <a:p>
            <a:pPr marR="5715" algn="r">
              <a:lnSpc>
                <a:spcPct val="100000"/>
              </a:lnSpc>
              <a:spcBef>
                <a:spcPts val="345"/>
              </a:spcBef>
            </a:pPr>
            <a:r>
              <a:rPr sz="1000" spc="-10" dirty="0">
                <a:solidFill>
                  <a:srgbClr val="FFFFFF"/>
                </a:solidFill>
                <a:latin typeface="Arial MT"/>
                <a:cs typeface="Arial MT"/>
              </a:rPr>
              <a:t>30</a:t>
            </a:r>
            <a:endParaRPr sz="1000">
              <a:latin typeface="Arial MT"/>
              <a:cs typeface="Arial MT"/>
            </a:endParaRPr>
          </a:p>
          <a:p>
            <a:pPr marR="5715" algn="r">
              <a:lnSpc>
                <a:spcPct val="100000"/>
              </a:lnSpc>
              <a:spcBef>
                <a:spcPts val="345"/>
              </a:spcBef>
            </a:pPr>
            <a:r>
              <a:rPr sz="1000" spc="-10" dirty="0">
                <a:solidFill>
                  <a:srgbClr val="FFFFFF"/>
                </a:solidFill>
                <a:latin typeface="Arial MT"/>
                <a:cs typeface="Arial MT"/>
              </a:rPr>
              <a:t>20</a:t>
            </a:r>
            <a:endParaRPr sz="1000">
              <a:latin typeface="Arial MT"/>
              <a:cs typeface="Arial MT"/>
            </a:endParaRPr>
          </a:p>
          <a:p>
            <a:pPr marR="5715" algn="r">
              <a:lnSpc>
                <a:spcPct val="100000"/>
              </a:lnSpc>
              <a:spcBef>
                <a:spcPts val="350"/>
              </a:spcBef>
            </a:pPr>
            <a:r>
              <a:rPr sz="1000" spc="-10" dirty="0">
                <a:solidFill>
                  <a:srgbClr val="FFFFFF"/>
                </a:solidFill>
                <a:latin typeface="Arial MT"/>
                <a:cs typeface="Arial MT"/>
              </a:rPr>
              <a:t>10</a:t>
            </a:r>
            <a:endParaRPr sz="1000">
              <a:latin typeface="Arial MT"/>
              <a:cs typeface="Arial MT"/>
            </a:endParaRPr>
          </a:p>
          <a:p>
            <a:pPr marR="5080" algn="r">
              <a:lnSpc>
                <a:spcPct val="100000"/>
              </a:lnSpc>
              <a:spcBef>
                <a:spcPts val="345"/>
              </a:spcBef>
            </a:pPr>
            <a:r>
              <a:rPr sz="1000" spc="-5" dirty="0">
                <a:solidFill>
                  <a:srgbClr val="FFFFFF"/>
                </a:solidFill>
                <a:latin typeface="Arial MT"/>
                <a:cs typeface="Arial MT"/>
              </a:rPr>
              <a:t>0</a:t>
            </a:r>
            <a:endParaRPr sz="1000">
              <a:latin typeface="Arial MT"/>
              <a:cs typeface="Arial MT"/>
            </a:endParaRPr>
          </a:p>
        </p:txBody>
      </p:sp>
      <p:sp>
        <p:nvSpPr>
          <p:cNvPr id="32" name="object 32"/>
          <p:cNvSpPr txBox="1"/>
          <p:nvPr/>
        </p:nvSpPr>
        <p:spPr>
          <a:xfrm>
            <a:off x="985215"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1</a:t>
            </a:r>
            <a:r>
              <a:rPr sz="1000" spc="-5" dirty="0">
                <a:solidFill>
                  <a:srgbClr val="FFFFFF"/>
                </a:solidFill>
                <a:latin typeface="Arial MT"/>
                <a:cs typeface="Arial MT"/>
              </a:rPr>
              <a:t>:00</a:t>
            </a:r>
            <a:endParaRPr sz="1000">
              <a:latin typeface="Arial MT"/>
              <a:cs typeface="Arial MT"/>
            </a:endParaRPr>
          </a:p>
        </p:txBody>
      </p:sp>
      <p:sp>
        <p:nvSpPr>
          <p:cNvPr id="33" name="object 33"/>
          <p:cNvSpPr txBox="1"/>
          <p:nvPr/>
        </p:nvSpPr>
        <p:spPr>
          <a:xfrm>
            <a:off x="1576577"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1</a:t>
            </a:r>
            <a:r>
              <a:rPr sz="1000" spc="-5" dirty="0">
                <a:solidFill>
                  <a:srgbClr val="FFFFFF"/>
                </a:solidFill>
                <a:latin typeface="Arial MT"/>
                <a:cs typeface="Arial MT"/>
              </a:rPr>
              <a:t>:15</a:t>
            </a:r>
            <a:endParaRPr sz="1000">
              <a:latin typeface="Arial MT"/>
              <a:cs typeface="Arial MT"/>
            </a:endParaRPr>
          </a:p>
        </p:txBody>
      </p:sp>
      <p:sp>
        <p:nvSpPr>
          <p:cNvPr id="34" name="object 34"/>
          <p:cNvSpPr txBox="1"/>
          <p:nvPr/>
        </p:nvSpPr>
        <p:spPr>
          <a:xfrm>
            <a:off x="2167889"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1</a:t>
            </a:r>
            <a:r>
              <a:rPr sz="1000" spc="-5" dirty="0">
                <a:solidFill>
                  <a:srgbClr val="FFFFFF"/>
                </a:solidFill>
                <a:latin typeface="Arial MT"/>
                <a:cs typeface="Arial MT"/>
              </a:rPr>
              <a:t>:30</a:t>
            </a:r>
            <a:endParaRPr sz="1000">
              <a:latin typeface="Arial MT"/>
              <a:cs typeface="Arial MT"/>
            </a:endParaRPr>
          </a:p>
        </p:txBody>
      </p:sp>
      <p:sp>
        <p:nvSpPr>
          <p:cNvPr id="35" name="object 35"/>
          <p:cNvSpPr txBox="1"/>
          <p:nvPr/>
        </p:nvSpPr>
        <p:spPr>
          <a:xfrm>
            <a:off x="2759201"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1</a:t>
            </a:r>
            <a:r>
              <a:rPr sz="1000" spc="-5" dirty="0">
                <a:solidFill>
                  <a:srgbClr val="FFFFFF"/>
                </a:solidFill>
                <a:latin typeface="Arial MT"/>
                <a:cs typeface="Arial MT"/>
              </a:rPr>
              <a:t>:45</a:t>
            </a:r>
            <a:endParaRPr sz="1000">
              <a:latin typeface="Arial MT"/>
              <a:cs typeface="Arial MT"/>
            </a:endParaRPr>
          </a:p>
        </p:txBody>
      </p:sp>
      <p:sp>
        <p:nvSpPr>
          <p:cNvPr id="36" name="object 36"/>
          <p:cNvSpPr txBox="1"/>
          <p:nvPr/>
        </p:nvSpPr>
        <p:spPr>
          <a:xfrm>
            <a:off x="3350514"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2</a:t>
            </a:r>
            <a:r>
              <a:rPr sz="1000" spc="-5" dirty="0">
                <a:solidFill>
                  <a:srgbClr val="FFFFFF"/>
                </a:solidFill>
                <a:latin typeface="Arial MT"/>
                <a:cs typeface="Arial MT"/>
              </a:rPr>
              <a:t>:00</a:t>
            </a:r>
            <a:endParaRPr sz="1000">
              <a:latin typeface="Arial MT"/>
              <a:cs typeface="Arial MT"/>
            </a:endParaRPr>
          </a:p>
        </p:txBody>
      </p:sp>
      <p:sp>
        <p:nvSpPr>
          <p:cNvPr id="37" name="object 37"/>
          <p:cNvSpPr txBox="1"/>
          <p:nvPr/>
        </p:nvSpPr>
        <p:spPr>
          <a:xfrm>
            <a:off x="3941826"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2</a:t>
            </a:r>
            <a:r>
              <a:rPr sz="1000" spc="-5" dirty="0">
                <a:solidFill>
                  <a:srgbClr val="FFFFFF"/>
                </a:solidFill>
                <a:latin typeface="Arial MT"/>
                <a:cs typeface="Arial MT"/>
              </a:rPr>
              <a:t>:15</a:t>
            </a:r>
            <a:endParaRPr sz="1000">
              <a:latin typeface="Arial MT"/>
              <a:cs typeface="Arial MT"/>
            </a:endParaRPr>
          </a:p>
        </p:txBody>
      </p:sp>
      <p:sp>
        <p:nvSpPr>
          <p:cNvPr id="38" name="object 38"/>
          <p:cNvSpPr txBox="1"/>
          <p:nvPr/>
        </p:nvSpPr>
        <p:spPr>
          <a:xfrm>
            <a:off x="5124450"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2</a:t>
            </a:r>
            <a:r>
              <a:rPr sz="1000" spc="-5" dirty="0">
                <a:solidFill>
                  <a:srgbClr val="FFFFFF"/>
                </a:solidFill>
                <a:latin typeface="Arial MT"/>
                <a:cs typeface="Arial MT"/>
              </a:rPr>
              <a:t>:45</a:t>
            </a:r>
            <a:endParaRPr sz="1000">
              <a:latin typeface="Arial MT"/>
              <a:cs typeface="Arial MT"/>
            </a:endParaRPr>
          </a:p>
        </p:txBody>
      </p:sp>
      <p:sp>
        <p:nvSpPr>
          <p:cNvPr id="39" name="object 39"/>
          <p:cNvSpPr txBox="1"/>
          <p:nvPr/>
        </p:nvSpPr>
        <p:spPr>
          <a:xfrm>
            <a:off x="5715761"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3</a:t>
            </a:r>
            <a:r>
              <a:rPr sz="1000" spc="-5" dirty="0">
                <a:solidFill>
                  <a:srgbClr val="FFFFFF"/>
                </a:solidFill>
                <a:latin typeface="Arial MT"/>
                <a:cs typeface="Arial MT"/>
              </a:rPr>
              <a:t>:00</a:t>
            </a:r>
            <a:endParaRPr sz="1000">
              <a:latin typeface="Arial MT"/>
              <a:cs typeface="Arial MT"/>
            </a:endParaRPr>
          </a:p>
        </p:txBody>
      </p:sp>
      <p:sp>
        <p:nvSpPr>
          <p:cNvPr id="40" name="object 40"/>
          <p:cNvSpPr txBox="1"/>
          <p:nvPr/>
        </p:nvSpPr>
        <p:spPr>
          <a:xfrm>
            <a:off x="6307328"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3</a:t>
            </a:r>
            <a:r>
              <a:rPr sz="1000" spc="-5" dirty="0">
                <a:solidFill>
                  <a:srgbClr val="FFFFFF"/>
                </a:solidFill>
                <a:latin typeface="Arial MT"/>
                <a:cs typeface="Arial MT"/>
              </a:rPr>
              <a:t>:15</a:t>
            </a:r>
            <a:endParaRPr sz="1000">
              <a:latin typeface="Arial MT"/>
              <a:cs typeface="Arial MT"/>
            </a:endParaRPr>
          </a:p>
        </p:txBody>
      </p:sp>
      <p:sp>
        <p:nvSpPr>
          <p:cNvPr id="41" name="object 41"/>
          <p:cNvSpPr txBox="1"/>
          <p:nvPr/>
        </p:nvSpPr>
        <p:spPr>
          <a:xfrm>
            <a:off x="6898640"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3</a:t>
            </a:r>
            <a:r>
              <a:rPr sz="1000" spc="-5" dirty="0">
                <a:solidFill>
                  <a:srgbClr val="FFFFFF"/>
                </a:solidFill>
                <a:latin typeface="Arial MT"/>
                <a:cs typeface="Arial MT"/>
              </a:rPr>
              <a:t>:30</a:t>
            </a:r>
            <a:endParaRPr sz="1000">
              <a:latin typeface="Arial MT"/>
              <a:cs typeface="Arial MT"/>
            </a:endParaRPr>
          </a:p>
        </p:txBody>
      </p:sp>
      <p:sp>
        <p:nvSpPr>
          <p:cNvPr id="42" name="object 42"/>
          <p:cNvSpPr txBox="1"/>
          <p:nvPr/>
        </p:nvSpPr>
        <p:spPr>
          <a:xfrm>
            <a:off x="7489952"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3</a:t>
            </a:r>
            <a:r>
              <a:rPr sz="1000" spc="-5" dirty="0">
                <a:solidFill>
                  <a:srgbClr val="FFFFFF"/>
                </a:solidFill>
                <a:latin typeface="Arial MT"/>
                <a:cs typeface="Arial MT"/>
              </a:rPr>
              <a:t>:45</a:t>
            </a:r>
            <a:endParaRPr sz="1000">
              <a:latin typeface="Arial MT"/>
              <a:cs typeface="Arial MT"/>
            </a:endParaRPr>
          </a:p>
        </p:txBody>
      </p:sp>
      <p:sp>
        <p:nvSpPr>
          <p:cNvPr id="43" name="object 43"/>
          <p:cNvSpPr txBox="1"/>
          <p:nvPr/>
        </p:nvSpPr>
        <p:spPr>
          <a:xfrm>
            <a:off x="8081264" y="4266691"/>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4</a:t>
            </a:r>
            <a:r>
              <a:rPr sz="1000" spc="-5" dirty="0">
                <a:solidFill>
                  <a:srgbClr val="FFFFFF"/>
                </a:solidFill>
                <a:latin typeface="Arial MT"/>
                <a:cs typeface="Arial MT"/>
              </a:rPr>
              <a:t>:00</a:t>
            </a:r>
            <a:endParaRPr sz="1000">
              <a:latin typeface="Arial MT"/>
              <a:cs typeface="Arial MT"/>
            </a:endParaRPr>
          </a:p>
        </p:txBody>
      </p:sp>
      <p:sp>
        <p:nvSpPr>
          <p:cNvPr id="44" name="object 44"/>
          <p:cNvSpPr txBox="1"/>
          <p:nvPr/>
        </p:nvSpPr>
        <p:spPr>
          <a:xfrm>
            <a:off x="4319142" y="1803019"/>
            <a:ext cx="5080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CPU</a:t>
            </a:r>
            <a:endParaRPr sz="1800">
              <a:latin typeface="Arial"/>
              <a:cs typeface="Arial"/>
            </a:endParaRPr>
          </a:p>
        </p:txBody>
      </p:sp>
      <p:sp>
        <p:nvSpPr>
          <p:cNvPr id="45" name="object 45"/>
          <p:cNvSpPr/>
          <p:nvPr/>
        </p:nvSpPr>
        <p:spPr>
          <a:xfrm>
            <a:off x="4325873" y="4623053"/>
            <a:ext cx="243840" cy="0"/>
          </a:xfrm>
          <a:custGeom>
            <a:avLst/>
            <a:gdLst/>
            <a:ahLst/>
            <a:cxnLst/>
            <a:rect l="l" t="t" r="r" b="b"/>
            <a:pathLst>
              <a:path w="243839">
                <a:moveTo>
                  <a:pt x="0" y="0"/>
                </a:moveTo>
                <a:lnTo>
                  <a:pt x="243839" y="0"/>
                </a:lnTo>
              </a:path>
            </a:pathLst>
          </a:custGeom>
          <a:ln w="28956">
            <a:solidFill>
              <a:srgbClr val="EF7E09"/>
            </a:solidFill>
          </a:ln>
        </p:spPr>
        <p:txBody>
          <a:bodyPr wrap="square" lIns="0" tIns="0" rIns="0" bIns="0" rtlCol="0"/>
          <a:lstStyle/>
          <a:p>
            <a:endParaRPr/>
          </a:p>
        </p:txBody>
      </p:sp>
      <p:sp>
        <p:nvSpPr>
          <p:cNvPr id="46" name="object 46"/>
          <p:cNvSpPr txBox="1"/>
          <p:nvPr/>
        </p:nvSpPr>
        <p:spPr>
          <a:xfrm>
            <a:off x="4533138" y="4266691"/>
            <a:ext cx="343535" cy="435609"/>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2</a:t>
            </a:r>
            <a:r>
              <a:rPr sz="1000" spc="-5" dirty="0">
                <a:solidFill>
                  <a:srgbClr val="FFFFFF"/>
                </a:solidFill>
                <a:latin typeface="Arial MT"/>
                <a:cs typeface="Arial MT"/>
              </a:rPr>
              <a:t>:30</a:t>
            </a:r>
            <a:endParaRPr sz="1000">
              <a:latin typeface="Arial MT"/>
              <a:cs typeface="Arial MT"/>
            </a:endParaRPr>
          </a:p>
          <a:p>
            <a:pPr marL="62230">
              <a:lnSpc>
                <a:spcPct val="100000"/>
              </a:lnSpc>
              <a:spcBef>
                <a:spcPts val="830"/>
              </a:spcBef>
            </a:pPr>
            <a:r>
              <a:rPr sz="1000" spc="-5" dirty="0">
                <a:solidFill>
                  <a:srgbClr val="FFFFFF"/>
                </a:solidFill>
                <a:latin typeface="Arial MT"/>
                <a:cs typeface="Arial MT"/>
              </a:rPr>
              <a:t>C</a:t>
            </a:r>
            <a:r>
              <a:rPr sz="1000" dirty="0">
                <a:solidFill>
                  <a:srgbClr val="FFFFFF"/>
                </a:solidFill>
                <a:latin typeface="Arial MT"/>
                <a:cs typeface="Arial MT"/>
              </a:rPr>
              <a:t>P</a:t>
            </a:r>
            <a:r>
              <a:rPr sz="1000" spc="-5" dirty="0">
                <a:solidFill>
                  <a:srgbClr val="FFFFFF"/>
                </a:solidFill>
                <a:latin typeface="Arial MT"/>
                <a:cs typeface="Arial MT"/>
              </a:rPr>
              <a:t>U</a:t>
            </a:r>
            <a:endParaRPr sz="1000">
              <a:latin typeface="Arial MT"/>
              <a:cs typeface="Arial MT"/>
            </a:endParaRPr>
          </a:p>
        </p:txBody>
      </p:sp>
      <p:grpSp>
        <p:nvGrpSpPr>
          <p:cNvPr id="47" name="object 47"/>
          <p:cNvGrpSpPr/>
          <p:nvPr/>
        </p:nvGrpSpPr>
        <p:grpSpPr>
          <a:xfrm>
            <a:off x="3258311" y="2470404"/>
            <a:ext cx="2717800" cy="1408430"/>
            <a:chOff x="3258311" y="2470404"/>
            <a:chExt cx="2717800" cy="1408430"/>
          </a:xfrm>
        </p:grpSpPr>
        <p:pic>
          <p:nvPicPr>
            <p:cNvPr id="48" name="object 48"/>
            <p:cNvPicPr/>
            <p:nvPr/>
          </p:nvPicPr>
          <p:blipFill>
            <a:blip r:embed="rId4" cstate="print"/>
            <a:stretch>
              <a:fillRect/>
            </a:stretch>
          </p:blipFill>
          <p:spPr>
            <a:xfrm>
              <a:off x="4133087" y="2470404"/>
              <a:ext cx="195072" cy="205739"/>
            </a:xfrm>
            <a:prstGeom prst="rect">
              <a:avLst/>
            </a:prstGeom>
          </p:spPr>
        </p:pic>
        <p:pic>
          <p:nvPicPr>
            <p:cNvPr id="49" name="object 49"/>
            <p:cNvPicPr/>
            <p:nvPr/>
          </p:nvPicPr>
          <p:blipFill>
            <a:blip r:embed="rId5" cstate="print"/>
            <a:stretch>
              <a:fillRect/>
            </a:stretch>
          </p:blipFill>
          <p:spPr>
            <a:xfrm>
              <a:off x="3258311" y="2548128"/>
              <a:ext cx="202691" cy="205740"/>
            </a:xfrm>
            <a:prstGeom prst="rect">
              <a:avLst/>
            </a:prstGeom>
          </p:spPr>
        </p:pic>
        <p:pic>
          <p:nvPicPr>
            <p:cNvPr id="50" name="object 50"/>
            <p:cNvPicPr/>
            <p:nvPr/>
          </p:nvPicPr>
          <p:blipFill>
            <a:blip r:embed="rId6" cstate="print"/>
            <a:stretch>
              <a:fillRect/>
            </a:stretch>
          </p:blipFill>
          <p:spPr>
            <a:xfrm>
              <a:off x="5570219" y="2618232"/>
              <a:ext cx="405383" cy="213360"/>
            </a:xfrm>
            <a:prstGeom prst="rect">
              <a:avLst/>
            </a:prstGeom>
          </p:spPr>
        </p:pic>
        <p:sp>
          <p:nvSpPr>
            <p:cNvPr id="51" name="object 51"/>
            <p:cNvSpPr/>
            <p:nvPr/>
          </p:nvSpPr>
          <p:spPr>
            <a:xfrm>
              <a:off x="5656326" y="2843022"/>
              <a:ext cx="76200" cy="529590"/>
            </a:xfrm>
            <a:custGeom>
              <a:avLst/>
              <a:gdLst/>
              <a:ahLst/>
              <a:cxnLst/>
              <a:rect l="l" t="t" r="r" b="b"/>
              <a:pathLst>
                <a:path w="76200" h="529589">
                  <a:moveTo>
                    <a:pt x="48006" y="63500"/>
                  </a:moveTo>
                  <a:lnTo>
                    <a:pt x="28194" y="63500"/>
                  </a:lnTo>
                  <a:lnTo>
                    <a:pt x="28194" y="529589"/>
                  </a:lnTo>
                  <a:lnTo>
                    <a:pt x="48006" y="529589"/>
                  </a:lnTo>
                  <a:lnTo>
                    <a:pt x="48006" y="63500"/>
                  </a:lnTo>
                  <a:close/>
                </a:path>
                <a:path w="76200" h="529589">
                  <a:moveTo>
                    <a:pt x="38100" y="0"/>
                  </a:moveTo>
                  <a:lnTo>
                    <a:pt x="0" y="76200"/>
                  </a:lnTo>
                  <a:lnTo>
                    <a:pt x="28194" y="76200"/>
                  </a:lnTo>
                  <a:lnTo>
                    <a:pt x="28194" y="63500"/>
                  </a:lnTo>
                  <a:lnTo>
                    <a:pt x="69850" y="63500"/>
                  </a:lnTo>
                  <a:lnTo>
                    <a:pt x="38100" y="0"/>
                  </a:lnTo>
                  <a:close/>
                </a:path>
                <a:path w="76200" h="529589">
                  <a:moveTo>
                    <a:pt x="69850" y="63500"/>
                  </a:moveTo>
                  <a:lnTo>
                    <a:pt x="48006" y="63500"/>
                  </a:lnTo>
                  <a:lnTo>
                    <a:pt x="48006" y="76200"/>
                  </a:lnTo>
                  <a:lnTo>
                    <a:pt x="76200" y="76200"/>
                  </a:lnTo>
                  <a:lnTo>
                    <a:pt x="69850" y="63500"/>
                  </a:lnTo>
                  <a:close/>
                </a:path>
              </a:pathLst>
            </a:custGeom>
            <a:solidFill>
              <a:srgbClr val="FFFFFF"/>
            </a:solidFill>
          </p:spPr>
          <p:txBody>
            <a:bodyPr wrap="square" lIns="0" tIns="0" rIns="0" bIns="0" rtlCol="0"/>
            <a:lstStyle/>
            <a:p>
              <a:endParaRPr/>
            </a:p>
          </p:txBody>
        </p:sp>
        <p:pic>
          <p:nvPicPr>
            <p:cNvPr id="52" name="object 52"/>
            <p:cNvPicPr/>
            <p:nvPr/>
          </p:nvPicPr>
          <p:blipFill>
            <a:blip r:embed="rId7" cstate="print"/>
            <a:stretch>
              <a:fillRect/>
            </a:stretch>
          </p:blipFill>
          <p:spPr>
            <a:xfrm>
              <a:off x="3258311" y="3336036"/>
              <a:ext cx="545591" cy="530351"/>
            </a:xfrm>
            <a:prstGeom prst="rect">
              <a:avLst/>
            </a:prstGeom>
          </p:spPr>
        </p:pic>
        <p:pic>
          <p:nvPicPr>
            <p:cNvPr id="53" name="object 53"/>
            <p:cNvPicPr/>
            <p:nvPr/>
          </p:nvPicPr>
          <p:blipFill>
            <a:blip r:embed="rId7" cstate="print"/>
            <a:stretch>
              <a:fillRect/>
            </a:stretch>
          </p:blipFill>
          <p:spPr>
            <a:xfrm>
              <a:off x="3997451" y="3345180"/>
              <a:ext cx="545591" cy="528828"/>
            </a:xfrm>
            <a:prstGeom prst="rect">
              <a:avLst/>
            </a:prstGeom>
          </p:spPr>
        </p:pic>
        <p:pic>
          <p:nvPicPr>
            <p:cNvPr id="54" name="object 54"/>
            <p:cNvPicPr/>
            <p:nvPr/>
          </p:nvPicPr>
          <p:blipFill>
            <a:blip r:embed="rId7" cstate="print"/>
            <a:stretch>
              <a:fillRect/>
            </a:stretch>
          </p:blipFill>
          <p:spPr>
            <a:xfrm>
              <a:off x="5422391" y="3349752"/>
              <a:ext cx="544067" cy="528828"/>
            </a:xfrm>
            <a:prstGeom prst="rect">
              <a:avLst/>
            </a:prstGeom>
          </p:spPr>
        </p:pic>
        <p:sp>
          <p:nvSpPr>
            <p:cNvPr id="55" name="object 55"/>
            <p:cNvSpPr/>
            <p:nvPr/>
          </p:nvSpPr>
          <p:spPr>
            <a:xfrm>
              <a:off x="3493769" y="2618994"/>
              <a:ext cx="76200" cy="727075"/>
            </a:xfrm>
            <a:custGeom>
              <a:avLst/>
              <a:gdLst/>
              <a:ahLst/>
              <a:cxnLst/>
              <a:rect l="l" t="t" r="r" b="b"/>
              <a:pathLst>
                <a:path w="76200" h="727075">
                  <a:moveTo>
                    <a:pt x="48005" y="63500"/>
                  </a:moveTo>
                  <a:lnTo>
                    <a:pt x="28193" y="63500"/>
                  </a:lnTo>
                  <a:lnTo>
                    <a:pt x="28193" y="727075"/>
                  </a:lnTo>
                  <a:lnTo>
                    <a:pt x="48005" y="727075"/>
                  </a:lnTo>
                  <a:lnTo>
                    <a:pt x="48005" y="63500"/>
                  </a:lnTo>
                  <a:close/>
                </a:path>
                <a:path w="76200" h="727075">
                  <a:moveTo>
                    <a:pt x="38100" y="0"/>
                  </a:moveTo>
                  <a:lnTo>
                    <a:pt x="0" y="76200"/>
                  </a:lnTo>
                  <a:lnTo>
                    <a:pt x="28193" y="76200"/>
                  </a:lnTo>
                  <a:lnTo>
                    <a:pt x="28193" y="63500"/>
                  </a:lnTo>
                  <a:lnTo>
                    <a:pt x="69850" y="63500"/>
                  </a:lnTo>
                  <a:lnTo>
                    <a:pt x="38100" y="0"/>
                  </a:lnTo>
                  <a:close/>
                </a:path>
                <a:path w="76200" h="727075">
                  <a:moveTo>
                    <a:pt x="69850" y="63500"/>
                  </a:moveTo>
                  <a:lnTo>
                    <a:pt x="48005" y="63500"/>
                  </a:lnTo>
                  <a:lnTo>
                    <a:pt x="48005" y="76200"/>
                  </a:lnTo>
                  <a:lnTo>
                    <a:pt x="76200" y="76200"/>
                  </a:lnTo>
                  <a:lnTo>
                    <a:pt x="69850" y="63500"/>
                  </a:lnTo>
                  <a:close/>
                </a:path>
              </a:pathLst>
            </a:custGeom>
            <a:solidFill>
              <a:srgbClr val="FFFFFF"/>
            </a:solidFill>
          </p:spPr>
          <p:txBody>
            <a:bodyPr wrap="square" lIns="0" tIns="0" rIns="0" bIns="0" rtlCol="0"/>
            <a:lstStyle/>
            <a:p>
              <a:endParaRPr/>
            </a:p>
          </p:txBody>
        </p:sp>
      </p:grpSp>
      <p:sp>
        <p:nvSpPr>
          <p:cNvPr id="56" name="object 56"/>
          <p:cNvSpPr txBox="1">
            <a:spLocks noGrp="1"/>
          </p:cNvSpPr>
          <p:nvPr>
            <p:ph type="title"/>
          </p:nvPr>
        </p:nvSpPr>
        <p:spPr>
          <a:xfrm>
            <a:off x="255524" y="179323"/>
            <a:ext cx="199580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5F4778"/>
                </a:solidFill>
                <a:latin typeface="Calibri"/>
                <a:cs typeface="Calibri"/>
              </a:rPr>
              <a:t>Scaling</a:t>
            </a:r>
            <a:r>
              <a:rPr sz="2800" b="1" spc="-65" dirty="0">
                <a:solidFill>
                  <a:srgbClr val="5F4778"/>
                </a:solidFill>
                <a:latin typeface="Calibri"/>
                <a:cs typeface="Calibri"/>
              </a:rPr>
              <a:t> </a:t>
            </a:r>
            <a:r>
              <a:rPr sz="2800" b="1" spc="-15" dirty="0">
                <a:solidFill>
                  <a:srgbClr val="5F4778"/>
                </a:solidFill>
                <a:latin typeface="Calibri"/>
                <a:cs typeface="Calibri"/>
              </a:rPr>
              <a:t>Policy</a:t>
            </a:r>
            <a:endParaRPr sz="2800">
              <a:latin typeface="Calibri"/>
              <a:cs typeface="Calibri"/>
            </a:endParaRPr>
          </a:p>
        </p:txBody>
      </p:sp>
      <p:sp>
        <p:nvSpPr>
          <p:cNvPr id="57" name="object 57"/>
          <p:cNvSpPr/>
          <p:nvPr/>
        </p:nvSpPr>
        <p:spPr>
          <a:xfrm>
            <a:off x="457200" y="871727"/>
            <a:ext cx="2444750" cy="741045"/>
          </a:xfrm>
          <a:custGeom>
            <a:avLst/>
            <a:gdLst/>
            <a:ahLst/>
            <a:cxnLst/>
            <a:rect l="l" t="t" r="r" b="b"/>
            <a:pathLst>
              <a:path w="2444750" h="741044">
                <a:moveTo>
                  <a:pt x="2321052" y="0"/>
                </a:moveTo>
                <a:lnTo>
                  <a:pt x="123443" y="0"/>
                </a:lnTo>
                <a:lnTo>
                  <a:pt x="75395" y="9697"/>
                </a:lnTo>
                <a:lnTo>
                  <a:pt x="36156" y="36147"/>
                </a:lnTo>
                <a:lnTo>
                  <a:pt x="9701" y="75384"/>
                </a:lnTo>
                <a:lnTo>
                  <a:pt x="0" y="123444"/>
                </a:lnTo>
                <a:lnTo>
                  <a:pt x="0" y="617220"/>
                </a:lnTo>
                <a:lnTo>
                  <a:pt x="9701" y="665279"/>
                </a:lnTo>
                <a:lnTo>
                  <a:pt x="36156" y="704516"/>
                </a:lnTo>
                <a:lnTo>
                  <a:pt x="75395" y="730966"/>
                </a:lnTo>
                <a:lnTo>
                  <a:pt x="123443" y="740663"/>
                </a:lnTo>
                <a:lnTo>
                  <a:pt x="2321052" y="740663"/>
                </a:lnTo>
                <a:lnTo>
                  <a:pt x="2369111" y="730966"/>
                </a:lnTo>
                <a:lnTo>
                  <a:pt x="2408348" y="704516"/>
                </a:lnTo>
                <a:lnTo>
                  <a:pt x="2434798" y="665279"/>
                </a:lnTo>
                <a:lnTo>
                  <a:pt x="2444496" y="617220"/>
                </a:lnTo>
                <a:lnTo>
                  <a:pt x="2444496" y="123444"/>
                </a:lnTo>
                <a:lnTo>
                  <a:pt x="2434798" y="75384"/>
                </a:lnTo>
                <a:lnTo>
                  <a:pt x="2408348" y="36147"/>
                </a:lnTo>
                <a:lnTo>
                  <a:pt x="2369111" y="9697"/>
                </a:lnTo>
                <a:lnTo>
                  <a:pt x="2321052" y="0"/>
                </a:lnTo>
                <a:close/>
              </a:path>
            </a:pathLst>
          </a:custGeom>
          <a:solidFill>
            <a:schemeClr val="bg1"/>
          </a:solidFill>
          <a:ln>
            <a:solidFill>
              <a:schemeClr val="tx1"/>
            </a:solidFill>
          </a:ln>
        </p:spPr>
        <p:txBody>
          <a:bodyPr wrap="square" lIns="0" tIns="0" rIns="0" bIns="0" rtlCol="0"/>
          <a:lstStyle/>
          <a:p>
            <a:endParaRPr/>
          </a:p>
        </p:txBody>
      </p:sp>
      <p:sp>
        <p:nvSpPr>
          <p:cNvPr id="58" name="object 58"/>
          <p:cNvSpPr txBox="1"/>
          <p:nvPr/>
        </p:nvSpPr>
        <p:spPr>
          <a:xfrm>
            <a:off x="572211" y="922400"/>
            <a:ext cx="922655" cy="166071"/>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Arial"/>
                <a:cs typeface="Arial"/>
              </a:rPr>
              <a:t>Scaling</a:t>
            </a:r>
            <a:r>
              <a:rPr sz="1000" b="1" spc="-45" dirty="0">
                <a:latin typeface="Arial"/>
                <a:cs typeface="Arial"/>
              </a:rPr>
              <a:t> </a:t>
            </a:r>
            <a:r>
              <a:rPr sz="1000" b="1" spc="-10" dirty="0">
                <a:latin typeface="Arial"/>
                <a:cs typeface="Arial"/>
              </a:rPr>
              <a:t>Policy:</a:t>
            </a:r>
            <a:endParaRPr sz="1000" dirty="0">
              <a:latin typeface="Arial"/>
              <a:cs typeface="Arial"/>
            </a:endParaRPr>
          </a:p>
        </p:txBody>
      </p:sp>
      <p:sp>
        <p:nvSpPr>
          <p:cNvPr id="59" name="object 59"/>
          <p:cNvSpPr txBox="1"/>
          <p:nvPr/>
        </p:nvSpPr>
        <p:spPr>
          <a:xfrm>
            <a:off x="572211" y="1227200"/>
            <a:ext cx="1988820" cy="330200"/>
          </a:xfrm>
          <a:prstGeom prst="rect">
            <a:avLst/>
          </a:prstGeom>
        </p:spPr>
        <p:txBody>
          <a:bodyPr vert="horz" wrap="square" lIns="0" tIns="12065" rIns="0" bIns="0" rtlCol="0">
            <a:spAutoFit/>
          </a:bodyPr>
          <a:lstStyle/>
          <a:p>
            <a:pPr marL="299085" indent="-287020">
              <a:lnSpc>
                <a:spcPct val="100000"/>
              </a:lnSpc>
              <a:spcBef>
                <a:spcPts val="95"/>
              </a:spcBef>
              <a:buChar char="•"/>
              <a:tabLst>
                <a:tab pos="299085" algn="l"/>
                <a:tab pos="299720" algn="l"/>
              </a:tabLst>
            </a:pPr>
            <a:r>
              <a:rPr sz="1000" spc="-5" dirty="0">
                <a:latin typeface="Arial MT"/>
                <a:cs typeface="Arial MT"/>
              </a:rPr>
              <a:t>Increase</a:t>
            </a:r>
            <a:r>
              <a:rPr sz="1000" spc="-30" dirty="0">
                <a:latin typeface="Arial MT"/>
                <a:cs typeface="Arial MT"/>
              </a:rPr>
              <a:t> </a:t>
            </a:r>
            <a:r>
              <a:rPr sz="1000" spc="-5" dirty="0">
                <a:latin typeface="Arial MT"/>
                <a:cs typeface="Arial MT"/>
              </a:rPr>
              <a:t>2</a:t>
            </a:r>
            <a:r>
              <a:rPr sz="1000" spc="-30" dirty="0">
                <a:latin typeface="Arial MT"/>
                <a:cs typeface="Arial MT"/>
              </a:rPr>
              <a:t> </a:t>
            </a:r>
            <a:r>
              <a:rPr sz="1000" spc="-5" dirty="0">
                <a:latin typeface="Arial MT"/>
                <a:cs typeface="Arial MT"/>
              </a:rPr>
              <a:t>instances</a:t>
            </a:r>
            <a:r>
              <a:rPr sz="1000" spc="-20" dirty="0">
                <a:latin typeface="Arial MT"/>
                <a:cs typeface="Arial MT"/>
              </a:rPr>
              <a:t> </a:t>
            </a:r>
            <a:r>
              <a:rPr sz="1000" spc="-5" dirty="0">
                <a:latin typeface="Arial MT"/>
                <a:cs typeface="Arial MT"/>
              </a:rPr>
              <a:t>at</a:t>
            </a:r>
            <a:r>
              <a:rPr sz="1000" spc="-15" dirty="0">
                <a:latin typeface="Arial MT"/>
                <a:cs typeface="Arial MT"/>
              </a:rPr>
              <a:t> </a:t>
            </a:r>
            <a:r>
              <a:rPr sz="1000" spc="-5" dirty="0">
                <a:latin typeface="Arial MT"/>
                <a:cs typeface="Arial MT"/>
              </a:rPr>
              <a:t>a</a:t>
            </a:r>
            <a:r>
              <a:rPr sz="1000" spc="-10" dirty="0">
                <a:latin typeface="Arial MT"/>
                <a:cs typeface="Arial MT"/>
              </a:rPr>
              <a:t> </a:t>
            </a:r>
            <a:r>
              <a:rPr sz="1000" dirty="0">
                <a:latin typeface="Arial MT"/>
                <a:cs typeface="Arial MT"/>
              </a:rPr>
              <a:t>time</a:t>
            </a:r>
          </a:p>
          <a:p>
            <a:pPr marL="299085" indent="-287020">
              <a:lnSpc>
                <a:spcPct val="100000"/>
              </a:lnSpc>
              <a:buChar char="•"/>
              <a:tabLst>
                <a:tab pos="299085" algn="l"/>
                <a:tab pos="299720" algn="l"/>
              </a:tabLst>
            </a:pPr>
            <a:r>
              <a:rPr sz="1000" spc="-5" dirty="0">
                <a:latin typeface="Arial MT"/>
                <a:cs typeface="Arial MT"/>
              </a:rPr>
              <a:t>Decrease</a:t>
            </a:r>
            <a:r>
              <a:rPr sz="1000" spc="-30" dirty="0">
                <a:latin typeface="Arial MT"/>
                <a:cs typeface="Arial MT"/>
              </a:rPr>
              <a:t> </a:t>
            </a:r>
            <a:r>
              <a:rPr sz="1000" spc="-5" dirty="0">
                <a:latin typeface="Arial MT"/>
                <a:cs typeface="Arial MT"/>
              </a:rPr>
              <a:t>1</a:t>
            </a:r>
            <a:r>
              <a:rPr sz="1000" spc="-15" dirty="0">
                <a:latin typeface="Arial MT"/>
                <a:cs typeface="Arial MT"/>
              </a:rPr>
              <a:t> </a:t>
            </a:r>
            <a:r>
              <a:rPr sz="1000" spc="-5" dirty="0">
                <a:latin typeface="Arial MT"/>
                <a:cs typeface="Arial MT"/>
              </a:rPr>
              <a:t>instance</a:t>
            </a:r>
            <a:r>
              <a:rPr sz="1000" spc="-30" dirty="0">
                <a:latin typeface="Arial MT"/>
                <a:cs typeface="Arial MT"/>
              </a:rPr>
              <a:t> </a:t>
            </a:r>
            <a:r>
              <a:rPr sz="1000" spc="-5" dirty="0">
                <a:latin typeface="Arial MT"/>
                <a:cs typeface="Arial MT"/>
              </a:rPr>
              <a:t>at</a:t>
            </a:r>
            <a:r>
              <a:rPr sz="1000" spc="-15" dirty="0">
                <a:latin typeface="Arial MT"/>
                <a:cs typeface="Arial MT"/>
              </a:rPr>
              <a:t> </a:t>
            </a:r>
            <a:r>
              <a:rPr sz="1000" spc="-5" dirty="0">
                <a:latin typeface="Arial MT"/>
                <a:cs typeface="Arial MT"/>
              </a:rPr>
              <a:t>a</a:t>
            </a:r>
            <a:r>
              <a:rPr sz="1000" spc="-15" dirty="0">
                <a:latin typeface="Arial MT"/>
                <a:cs typeface="Arial MT"/>
              </a:rPr>
              <a:t> </a:t>
            </a:r>
            <a:r>
              <a:rPr sz="1000" dirty="0">
                <a:latin typeface="Arial MT"/>
                <a:cs typeface="Arial MT"/>
              </a:rPr>
              <a:t>time</a:t>
            </a:r>
          </a:p>
        </p:txBody>
      </p:sp>
      <p:sp>
        <p:nvSpPr>
          <p:cNvPr id="60" name="object 60"/>
          <p:cNvSpPr/>
          <p:nvPr/>
        </p:nvSpPr>
        <p:spPr>
          <a:xfrm>
            <a:off x="3358896" y="871727"/>
            <a:ext cx="2446020" cy="741045"/>
          </a:xfrm>
          <a:custGeom>
            <a:avLst/>
            <a:gdLst/>
            <a:ahLst/>
            <a:cxnLst/>
            <a:rect l="l" t="t" r="r" b="b"/>
            <a:pathLst>
              <a:path w="2446020" h="741044">
                <a:moveTo>
                  <a:pt x="2322576" y="0"/>
                </a:moveTo>
                <a:lnTo>
                  <a:pt x="123443" y="0"/>
                </a:lnTo>
                <a:lnTo>
                  <a:pt x="75384" y="9697"/>
                </a:lnTo>
                <a:lnTo>
                  <a:pt x="36147" y="36147"/>
                </a:lnTo>
                <a:lnTo>
                  <a:pt x="9697" y="75384"/>
                </a:lnTo>
                <a:lnTo>
                  <a:pt x="0" y="123444"/>
                </a:lnTo>
                <a:lnTo>
                  <a:pt x="0" y="617220"/>
                </a:lnTo>
                <a:lnTo>
                  <a:pt x="9697" y="665279"/>
                </a:lnTo>
                <a:lnTo>
                  <a:pt x="36147" y="704516"/>
                </a:lnTo>
                <a:lnTo>
                  <a:pt x="75384" y="730966"/>
                </a:lnTo>
                <a:lnTo>
                  <a:pt x="123443" y="740663"/>
                </a:lnTo>
                <a:lnTo>
                  <a:pt x="2322576" y="740663"/>
                </a:lnTo>
                <a:lnTo>
                  <a:pt x="2370635" y="730966"/>
                </a:lnTo>
                <a:lnTo>
                  <a:pt x="2409872" y="704516"/>
                </a:lnTo>
                <a:lnTo>
                  <a:pt x="2436322" y="665279"/>
                </a:lnTo>
                <a:lnTo>
                  <a:pt x="2446019" y="617220"/>
                </a:lnTo>
                <a:lnTo>
                  <a:pt x="2446019" y="123444"/>
                </a:lnTo>
                <a:lnTo>
                  <a:pt x="2436322" y="75384"/>
                </a:lnTo>
                <a:lnTo>
                  <a:pt x="2409872" y="36147"/>
                </a:lnTo>
                <a:lnTo>
                  <a:pt x="2370635" y="9697"/>
                </a:lnTo>
                <a:lnTo>
                  <a:pt x="2322576" y="0"/>
                </a:lnTo>
                <a:close/>
              </a:path>
            </a:pathLst>
          </a:custGeom>
          <a:solidFill>
            <a:schemeClr val="bg1"/>
          </a:solidFill>
          <a:ln>
            <a:solidFill>
              <a:schemeClr val="tx1"/>
            </a:solidFill>
          </a:ln>
        </p:spPr>
        <p:txBody>
          <a:bodyPr wrap="square" lIns="0" tIns="0" rIns="0" bIns="0" rtlCol="0"/>
          <a:lstStyle/>
          <a:p>
            <a:endParaRPr/>
          </a:p>
        </p:txBody>
      </p:sp>
      <p:sp>
        <p:nvSpPr>
          <p:cNvPr id="61" name="object 61"/>
          <p:cNvSpPr txBox="1"/>
          <p:nvPr/>
        </p:nvSpPr>
        <p:spPr>
          <a:xfrm>
            <a:off x="3475101" y="905636"/>
            <a:ext cx="445134" cy="175048"/>
          </a:xfrm>
          <a:prstGeom prst="rect">
            <a:avLst/>
          </a:prstGeom>
        </p:spPr>
        <p:txBody>
          <a:bodyPr vert="horz" wrap="square" lIns="0" tIns="13335" rIns="0" bIns="0" rtlCol="0">
            <a:spAutoFit/>
          </a:bodyPr>
          <a:lstStyle/>
          <a:p>
            <a:pPr marL="12700">
              <a:lnSpc>
                <a:spcPct val="100000"/>
              </a:lnSpc>
              <a:spcBef>
                <a:spcPts val="105"/>
              </a:spcBef>
            </a:pPr>
            <a:r>
              <a:rPr sz="1050" b="1" spc="-10" dirty="0">
                <a:latin typeface="Arial"/>
                <a:cs typeface="Arial"/>
              </a:rPr>
              <a:t>Alarm:</a:t>
            </a:r>
            <a:endParaRPr sz="1050" dirty="0">
              <a:latin typeface="Arial"/>
              <a:cs typeface="Arial"/>
            </a:endParaRPr>
          </a:p>
        </p:txBody>
      </p:sp>
      <p:sp>
        <p:nvSpPr>
          <p:cNvPr id="62" name="object 62"/>
          <p:cNvSpPr txBox="1"/>
          <p:nvPr/>
        </p:nvSpPr>
        <p:spPr>
          <a:xfrm>
            <a:off x="3475101" y="1225677"/>
            <a:ext cx="1965960" cy="346710"/>
          </a:xfrm>
          <a:prstGeom prst="rect">
            <a:avLst/>
          </a:prstGeom>
        </p:spPr>
        <p:txBody>
          <a:bodyPr vert="horz" wrap="square" lIns="0" tIns="13335" rIns="0" bIns="0" rtlCol="0">
            <a:spAutoFit/>
          </a:bodyPr>
          <a:lstStyle/>
          <a:p>
            <a:pPr marL="12700" marR="5080">
              <a:lnSpc>
                <a:spcPct val="100000"/>
              </a:lnSpc>
              <a:spcBef>
                <a:spcPts val="105"/>
              </a:spcBef>
            </a:pPr>
            <a:r>
              <a:rPr sz="1050" spc="-5" dirty="0">
                <a:latin typeface="Arial MT"/>
                <a:cs typeface="Arial MT"/>
              </a:rPr>
              <a:t>If</a:t>
            </a:r>
            <a:r>
              <a:rPr sz="1050" spc="-15" dirty="0">
                <a:latin typeface="Arial MT"/>
                <a:cs typeface="Arial MT"/>
              </a:rPr>
              <a:t> </a:t>
            </a:r>
            <a:r>
              <a:rPr sz="1050" dirty="0">
                <a:latin typeface="Arial MT"/>
                <a:cs typeface="Arial MT"/>
              </a:rPr>
              <a:t>CPU</a:t>
            </a:r>
            <a:r>
              <a:rPr sz="1050" spc="-25" dirty="0">
                <a:latin typeface="Arial MT"/>
                <a:cs typeface="Arial MT"/>
              </a:rPr>
              <a:t> </a:t>
            </a:r>
            <a:r>
              <a:rPr sz="1050" spc="-5" dirty="0">
                <a:latin typeface="Arial MT"/>
                <a:cs typeface="Arial MT"/>
              </a:rPr>
              <a:t>utilization</a:t>
            </a:r>
            <a:r>
              <a:rPr sz="1050" dirty="0">
                <a:latin typeface="Arial MT"/>
                <a:cs typeface="Arial MT"/>
              </a:rPr>
              <a:t> &gt;</a:t>
            </a:r>
            <a:r>
              <a:rPr sz="1050" spc="-10" dirty="0">
                <a:latin typeface="Arial MT"/>
                <a:cs typeface="Arial MT"/>
              </a:rPr>
              <a:t> </a:t>
            </a:r>
            <a:r>
              <a:rPr sz="1050" dirty="0">
                <a:latin typeface="Arial MT"/>
                <a:cs typeface="Arial MT"/>
              </a:rPr>
              <a:t>80% for</a:t>
            </a:r>
            <a:r>
              <a:rPr sz="1050" spc="-20" dirty="0">
                <a:latin typeface="Arial MT"/>
                <a:cs typeface="Arial MT"/>
              </a:rPr>
              <a:t> </a:t>
            </a:r>
            <a:r>
              <a:rPr sz="1050" dirty="0">
                <a:latin typeface="Arial MT"/>
                <a:cs typeface="Arial MT"/>
              </a:rPr>
              <a:t>more </a:t>
            </a:r>
            <a:r>
              <a:rPr sz="1050" spc="-275" dirty="0">
                <a:latin typeface="Arial MT"/>
                <a:cs typeface="Arial MT"/>
              </a:rPr>
              <a:t> </a:t>
            </a:r>
            <a:r>
              <a:rPr sz="1050" dirty="0">
                <a:latin typeface="Arial MT"/>
                <a:cs typeface="Arial MT"/>
              </a:rPr>
              <a:t>than</a:t>
            </a:r>
            <a:r>
              <a:rPr sz="1050" spc="-5" dirty="0">
                <a:latin typeface="Arial MT"/>
                <a:cs typeface="Arial MT"/>
              </a:rPr>
              <a:t> </a:t>
            </a:r>
            <a:r>
              <a:rPr sz="1050" dirty="0">
                <a:latin typeface="Arial MT"/>
                <a:cs typeface="Arial MT"/>
              </a:rPr>
              <a:t>10</a:t>
            </a:r>
            <a:r>
              <a:rPr sz="1050" spc="-10" dirty="0">
                <a:latin typeface="Arial MT"/>
                <a:cs typeface="Arial MT"/>
              </a:rPr>
              <a:t> </a:t>
            </a:r>
            <a:r>
              <a:rPr sz="1050" dirty="0">
                <a:latin typeface="Arial MT"/>
                <a:cs typeface="Arial MT"/>
              </a:rPr>
              <a:t>mins,</a:t>
            </a:r>
            <a:r>
              <a:rPr sz="1050" spc="-35" dirty="0">
                <a:latin typeface="Arial MT"/>
                <a:cs typeface="Arial MT"/>
              </a:rPr>
              <a:t> </a:t>
            </a:r>
            <a:r>
              <a:rPr sz="1050" dirty="0">
                <a:latin typeface="Arial MT"/>
                <a:cs typeface="Arial MT"/>
              </a:rPr>
              <a:t>ring</a:t>
            </a:r>
            <a:r>
              <a:rPr sz="1050" spc="-5" dirty="0">
                <a:latin typeface="Arial MT"/>
                <a:cs typeface="Arial MT"/>
              </a:rPr>
              <a:t> the</a:t>
            </a:r>
            <a:r>
              <a:rPr sz="1050" spc="-10" dirty="0">
                <a:latin typeface="Arial MT"/>
                <a:cs typeface="Arial MT"/>
              </a:rPr>
              <a:t> </a:t>
            </a:r>
            <a:r>
              <a:rPr sz="1050" dirty="0">
                <a:latin typeface="Arial MT"/>
                <a:cs typeface="Arial MT"/>
              </a:rPr>
              <a:t>bell</a:t>
            </a:r>
            <a:endParaRPr sz="1050">
              <a:latin typeface="Arial MT"/>
              <a:cs typeface="Arial MT"/>
            </a:endParaRPr>
          </a:p>
        </p:txBody>
      </p:sp>
      <p:sp>
        <p:nvSpPr>
          <p:cNvPr id="63" name="object 63"/>
          <p:cNvSpPr/>
          <p:nvPr/>
        </p:nvSpPr>
        <p:spPr>
          <a:xfrm>
            <a:off x="6262115" y="871727"/>
            <a:ext cx="2444750" cy="741045"/>
          </a:xfrm>
          <a:custGeom>
            <a:avLst/>
            <a:gdLst/>
            <a:ahLst/>
            <a:cxnLst/>
            <a:rect l="l" t="t" r="r" b="b"/>
            <a:pathLst>
              <a:path w="2444750" h="741044">
                <a:moveTo>
                  <a:pt x="2321052" y="0"/>
                </a:moveTo>
                <a:lnTo>
                  <a:pt x="123444" y="0"/>
                </a:lnTo>
                <a:lnTo>
                  <a:pt x="75384" y="9697"/>
                </a:lnTo>
                <a:lnTo>
                  <a:pt x="36147" y="36147"/>
                </a:lnTo>
                <a:lnTo>
                  <a:pt x="9697" y="75384"/>
                </a:lnTo>
                <a:lnTo>
                  <a:pt x="0" y="123444"/>
                </a:lnTo>
                <a:lnTo>
                  <a:pt x="0" y="617220"/>
                </a:lnTo>
                <a:lnTo>
                  <a:pt x="9697" y="665279"/>
                </a:lnTo>
                <a:lnTo>
                  <a:pt x="36147" y="704516"/>
                </a:lnTo>
                <a:lnTo>
                  <a:pt x="75384" y="730966"/>
                </a:lnTo>
                <a:lnTo>
                  <a:pt x="123444" y="740663"/>
                </a:lnTo>
                <a:lnTo>
                  <a:pt x="2321052" y="740663"/>
                </a:lnTo>
                <a:lnTo>
                  <a:pt x="2369111" y="730966"/>
                </a:lnTo>
                <a:lnTo>
                  <a:pt x="2408348" y="704516"/>
                </a:lnTo>
                <a:lnTo>
                  <a:pt x="2434798" y="665279"/>
                </a:lnTo>
                <a:lnTo>
                  <a:pt x="2444495" y="617220"/>
                </a:lnTo>
                <a:lnTo>
                  <a:pt x="2444495" y="123444"/>
                </a:lnTo>
                <a:lnTo>
                  <a:pt x="2434798" y="75384"/>
                </a:lnTo>
                <a:lnTo>
                  <a:pt x="2408348" y="36147"/>
                </a:lnTo>
                <a:lnTo>
                  <a:pt x="2369111" y="9697"/>
                </a:lnTo>
                <a:lnTo>
                  <a:pt x="2321052" y="0"/>
                </a:lnTo>
                <a:close/>
              </a:path>
            </a:pathLst>
          </a:custGeom>
          <a:solidFill>
            <a:schemeClr val="bg1"/>
          </a:solidFill>
          <a:ln>
            <a:solidFill>
              <a:schemeClr val="tx1"/>
            </a:solidFill>
          </a:ln>
        </p:spPr>
        <p:txBody>
          <a:bodyPr wrap="square" lIns="0" tIns="0" rIns="0" bIns="0" rtlCol="0"/>
          <a:lstStyle/>
          <a:p>
            <a:endParaRPr/>
          </a:p>
        </p:txBody>
      </p:sp>
      <p:sp>
        <p:nvSpPr>
          <p:cNvPr id="64" name="object 64"/>
          <p:cNvSpPr txBox="1"/>
          <p:nvPr/>
        </p:nvSpPr>
        <p:spPr>
          <a:xfrm>
            <a:off x="6378066" y="984250"/>
            <a:ext cx="1526540" cy="507365"/>
          </a:xfrm>
          <a:prstGeom prst="rect">
            <a:avLst/>
          </a:prstGeom>
        </p:spPr>
        <p:txBody>
          <a:bodyPr vert="horz" wrap="square" lIns="0" tIns="13335" rIns="0" bIns="0" rtlCol="0">
            <a:spAutoFit/>
          </a:bodyPr>
          <a:lstStyle/>
          <a:p>
            <a:pPr marL="184785" indent="-172720">
              <a:lnSpc>
                <a:spcPct val="100000"/>
              </a:lnSpc>
              <a:spcBef>
                <a:spcPts val="105"/>
              </a:spcBef>
              <a:buChar char="•"/>
              <a:tabLst>
                <a:tab pos="185420" algn="l"/>
              </a:tabLst>
            </a:pPr>
            <a:r>
              <a:rPr sz="1050" dirty="0">
                <a:latin typeface="Arial MT"/>
                <a:cs typeface="Arial MT"/>
              </a:rPr>
              <a:t>Minimum</a:t>
            </a:r>
            <a:r>
              <a:rPr sz="1050" spc="-55" dirty="0">
                <a:latin typeface="Arial MT"/>
                <a:cs typeface="Arial MT"/>
              </a:rPr>
              <a:t> </a:t>
            </a:r>
            <a:r>
              <a:rPr sz="1050" dirty="0">
                <a:latin typeface="Arial MT"/>
                <a:cs typeface="Arial MT"/>
              </a:rPr>
              <a:t>capacity:</a:t>
            </a:r>
            <a:r>
              <a:rPr sz="1050" spc="-30" dirty="0">
                <a:latin typeface="Arial MT"/>
                <a:cs typeface="Arial MT"/>
              </a:rPr>
              <a:t> </a:t>
            </a:r>
            <a:r>
              <a:rPr sz="1050" dirty="0">
                <a:latin typeface="Arial MT"/>
                <a:cs typeface="Arial MT"/>
              </a:rPr>
              <a:t>2</a:t>
            </a:r>
          </a:p>
          <a:p>
            <a:pPr marL="184785" indent="-172720">
              <a:lnSpc>
                <a:spcPct val="100000"/>
              </a:lnSpc>
              <a:buChar char="•"/>
              <a:tabLst>
                <a:tab pos="185420" algn="l"/>
              </a:tabLst>
            </a:pPr>
            <a:r>
              <a:rPr sz="1050" dirty="0">
                <a:latin typeface="Arial MT"/>
                <a:cs typeface="Arial MT"/>
              </a:rPr>
              <a:t>Desired</a:t>
            </a:r>
            <a:r>
              <a:rPr sz="1050" spc="-45" dirty="0">
                <a:latin typeface="Arial MT"/>
                <a:cs typeface="Arial MT"/>
              </a:rPr>
              <a:t> </a:t>
            </a:r>
            <a:r>
              <a:rPr sz="1050" dirty="0">
                <a:latin typeface="Arial MT"/>
                <a:cs typeface="Arial MT"/>
              </a:rPr>
              <a:t>capacity:</a:t>
            </a:r>
            <a:r>
              <a:rPr sz="1050" spc="-35" dirty="0">
                <a:latin typeface="Arial MT"/>
                <a:cs typeface="Arial MT"/>
              </a:rPr>
              <a:t> </a:t>
            </a:r>
            <a:r>
              <a:rPr sz="1050" dirty="0">
                <a:latin typeface="Arial MT"/>
                <a:cs typeface="Arial MT"/>
              </a:rPr>
              <a:t>4</a:t>
            </a:r>
          </a:p>
          <a:p>
            <a:pPr marL="184785" indent="-172720">
              <a:lnSpc>
                <a:spcPct val="100000"/>
              </a:lnSpc>
              <a:spcBef>
                <a:spcPts val="5"/>
              </a:spcBef>
              <a:buChar char="•"/>
              <a:tabLst>
                <a:tab pos="185420" algn="l"/>
              </a:tabLst>
            </a:pPr>
            <a:r>
              <a:rPr sz="1050" dirty="0">
                <a:latin typeface="Arial MT"/>
                <a:cs typeface="Arial MT"/>
              </a:rPr>
              <a:t>Maximum</a:t>
            </a:r>
            <a:r>
              <a:rPr sz="1050" spc="-60" dirty="0">
                <a:latin typeface="Arial MT"/>
                <a:cs typeface="Arial MT"/>
              </a:rPr>
              <a:t> </a:t>
            </a:r>
            <a:r>
              <a:rPr sz="1050" dirty="0">
                <a:latin typeface="Arial MT"/>
                <a:cs typeface="Arial MT"/>
              </a:rPr>
              <a:t>capacity:</a:t>
            </a:r>
            <a:r>
              <a:rPr sz="1050" spc="-35" dirty="0">
                <a:latin typeface="Arial MT"/>
                <a:cs typeface="Arial MT"/>
              </a:rPr>
              <a:t> </a:t>
            </a:r>
            <a:r>
              <a:rPr sz="1050" dirty="0">
                <a:latin typeface="Arial MT"/>
                <a:cs typeface="Arial MT"/>
              </a:rPr>
              <a:t>10</a:t>
            </a:r>
          </a:p>
        </p:txBody>
      </p:sp>
      <p:sp>
        <p:nvSpPr>
          <p:cNvPr id="66" name="object 66"/>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67" name="Group 66">
            <a:extLst>
              <a:ext uri="{FF2B5EF4-FFF2-40B4-BE49-F238E27FC236}">
                <a16:creationId xmlns:a16="http://schemas.microsoft.com/office/drawing/2014/main" id="{15557D0D-0480-E732-9351-705E8A230A80}"/>
              </a:ext>
            </a:extLst>
          </p:cNvPr>
          <p:cNvGrpSpPr/>
          <p:nvPr/>
        </p:nvGrpSpPr>
        <p:grpSpPr>
          <a:xfrm>
            <a:off x="24493" y="21491"/>
            <a:ext cx="9119507" cy="750794"/>
            <a:chOff x="24493" y="21491"/>
            <a:chExt cx="8960905" cy="750794"/>
          </a:xfrm>
        </p:grpSpPr>
        <p:pic>
          <p:nvPicPr>
            <p:cNvPr id="68" name="Picture 67">
              <a:extLst>
                <a:ext uri="{FF2B5EF4-FFF2-40B4-BE49-F238E27FC236}">
                  <a16:creationId xmlns:a16="http://schemas.microsoft.com/office/drawing/2014/main" id="{73F34C29-61A2-71F9-9F99-2C12653FDA68}"/>
                </a:ext>
              </a:extLst>
            </p:cNvPr>
            <p:cNvPicPr>
              <a:picLocks noChangeAspect="1"/>
            </p:cNvPicPr>
            <p:nvPr/>
          </p:nvPicPr>
          <p:blipFill>
            <a:blip r:embed="rId8"/>
            <a:stretch>
              <a:fillRect/>
            </a:stretch>
          </p:blipFill>
          <p:spPr>
            <a:xfrm>
              <a:off x="1631837" y="21491"/>
              <a:ext cx="7353561" cy="750794"/>
            </a:xfrm>
            <a:prstGeom prst="rect">
              <a:avLst/>
            </a:prstGeom>
          </p:spPr>
        </p:pic>
        <p:pic>
          <p:nvPicPr>
            <p:cNvPr id="69" name="Picture 68">
              <a:extLst>
                <a:ext uri="{FF2B5EF4-FFF2-40B4-BE49-F238E27FC236}">
                  <a16:creationId xmlns:a16="http://schemas.microsoft.com/office/drawing/2014/main" id="{AEA3EF5C-5B1E-09B6-8B97-29B4CE65B441}"/>
                </a:ext>
              </a:extLst>
            </p:cNvPr>
            <p:cNvPicPr>
              <a:picLocks noChangeAspect="1"/>
            </p:cNvPicPr>
            <p:nvPr/>
          </p:nvPicPr>
          <p:blipFill>
            <a:blip r:embed="rId9"/>
            <a:stretch>
              <a:fillRect/>
            </a:stretch>
          </p:blipFill>
          <p:spPr>
            <a:xfrm>
              <a:off x="24493" y="79088"/>
              <a:ext cx="1607344" cy="657225"/>
            </a:xfrm>
            <a:prstGeom prst="rect">
              <a:avLst/>
            </a:prstGeom>
          </p:spPr>
        </p:pic>
        <p:pic>
          <p:nvPicPr>
            <p:cNvPr id="70" name="Picture 69">
              <a:extLst>
                <a:ext uri="{FF2B5EF4-FFF2-40B4-BE49-F238E27FC236}">
                  <a16:creationId xmlns:a16="http://schemas.microsoft.com/office/drawing/2014/main" id="{C6B27597-6791-612C-C6B8-0BA1192F2583}"/>
                </a:ext>
              </a:extLst>
            </p:cNvPr>
            <p:cNvPicPr>
              <a:picLocks noChangeAspect="1"/>
            </p:cNvPicPr>
            <p:nvPr/>
          </p:nvPicPr>
          <p:blipFill>
            <a:blip r:embed="rId8"/>
            <a:stretch>
              <a:fillRect/>
            </a:stretch>
          </p:blipFill>
          <p:spPr>
            <a:xfrm>
              <a:off x="134906" y="718248"/>
              <a:ext cx="7353561" cy="45719"/>
            </a:xfrm>
            <a:prstGeom prst="rect">
              <a:avLst/>
            </a:prstGeom>
          </p:spPr>
        </p:pic>
      </p:grpSp>
      <p:sp>
        <p:nvSpPr>
          <p:cNvPr id="71" name="Google Shape;259;gff3a7120db_0_4">
            <a:extLst>
              <a:ext uri="{FF2B5EF4-FFF2-40B4-BE49-F238E27FC236}">
                <a16:creationId xmlns:a16="http://schemas.microsoft.com/office/drawing/2014/main" id="{15A0BA1E-7B2D-E06B-FE68-F702D164B35C}"/>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Scaling Policy</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199580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5F4778"/>
                </a:solidFill>
                <a:latin typeface="Calibri"/>
                <a:cs typeface="Calibri"/>
              </a:rPr>
              <a:t>Scaling</a:t>
            </a:r>
            <a:r>
              <a:rPr sz="2800" b="1" spc="-65" dirty="0">
                <a:solidFill>
                  <a:srgbClr val="5F4778"/>
                </a:solidFill>
                <a:latin typeface="Calibri"/>
                <a:cs typeface="Calibri"/>
              </a:rPr>
              <a:t> </a:t>
            </a:r>
            <a:r>
              <a:rPr sz="2800" b="1" spc="-15" dirty="0">
                <a:solidFill>
                  <a:srgbClr val="5F4778"/>
                </a:solidFill>
                <a:latin typeface="Calibri"/>
                <a:cs typeface="Calibri"/>
              </a:rPr>
              <a:t>Policy</a:t>
            </a:r>
            <a:endParaRPr sz="2800">
              <a:latin typeface="Calibri"/>
              <a:cs typeface="Calibri"/>
            </a:endParaRPr>
          </a:p>
        </p:txBody>
      </p:sp>
      <p:grpSp>
        <p:nvGrpSpPr>
          <p:cNvPr id="3" name="object 3"/>
          <p:cNvGrpSpPr/>
          <p:nvPr/>
        </p:nvGrpSpPr>
        <p:grpSpPr>
          <a:xfrm>
            <a:off x="932688" y="1559052"/>
            <a:ext cx="7279005" cy="3065145"/>
            <a:chOff x="932688" y="1559052"/>
            <a:chExt cx="7279005" cy="3065145"/>
          </a:xfrm>
        </p:grpSpPr>
        <p:pic>
          <p:nvPicPr>
            <p:cNvPr id="4" name="object 4"/>
            <p:cNvPicPr/>
            <p:nvPr/>
          </p:nvPicPr>
          <p:blipFill>
            <a:blip r:embed="rId2" cstate="print"/>
            <a:stretch>
              <a:fillRect/>
            </a:stretch>
          </p:blipFill>
          <p:spPr>
            <a:xfrm>
              <a:off x="932688" y="1559052"/>
              <a:ext cx="7278623" cy="3064764"/>
            </a:xfrm>
            <a:prstGeom prst="rect">
              <a:avLst/>
            </a:prstGeom>
          </p:spPr>
        </p:pic>
        <p:sp>
          <p:nvSpPr>
            <p:cNvPr id="5" name="object 5"/>
            <p:cNvSpPr/>
            <p:nvPr/>
          </p:nvSpPr>
          <p:spPr>
            <a:xfrm>
              <a:off x="1336548" y="2075688"/>
              <a:ext cx="6736080" cy="1953895"/>
            </a:xfrm>
            <a:custGeom>
              <a:avLst/>
              <a:gdLst/>
              <a:ahLst/>
              <a:cxnLst/>
              <a:rect l="l" t="t" r="r" b="b"/>
              <a:pathLst>
                <a:path w="6736080" h="1953895">
                  <a:moveTo>
                    <a:pt x="0" y="1627632"/>
                  </a:moveTo>
                  <a:lnTo>
                    <a:pt x="6736080" y="1627632"/>
                  </a:lnTo>
                </a:path>
                <a:path w="6736080" h="1953895">
                  <a:moveTo>
                    <a:pt x="0" y="1303020"/>
                  </a:moveTo>
                  <a:lnTo>
                    <a:pt x="6736080" y="1303020"/>
                  </a:lnTo>
                </a:path>
                <a:path w="6736080" h="1953895">
                  <a:moveTo>
                    <a:pt x="0" y="976884"/>
                  </a:moveTo>
                  <a:lnTo>
                    <a:pt x="6736080" y="976884"/>
                  </a:lnTo>
                </a:path>
                <a:path w="6736080" h="1953895">
                  <a:moveTo>
                    <a:pt x="0" y="650748"/>
                  </a:moveTo>
                  <a:lnTo>
                    <a:pt x="6736080" y="650748"/>
                  </a:lnTo>
                </a:path>
                <a:path w="6736080" h="1953895">
                  <a:moveTo>
                    <a:pt x="0" y="326136"/>
                  </a:moveTo>
                  <a:lnTo>
                    <a:pt x="6736080" y="326136"/>
                  </a:lnTo>
                </a:path>
                <a:path w="6736080" h="1953895">
                  <a:moveTo>
                    <a:pt x="0" y="0"/>
                  </a:moveTo>
                  <a:lnTo>
                    <a:pt x="6736080" y="0"/>
                  </a:lnTo>
                </a:path>
                <a:path w="6736080" h="1953895">
                  <a:moveTo>
                    <a:pt x="0" y="1953768"/>
                  </a:moveTo>
                  <a:lnTo>
                    <a:pt x="6736080" y="1953768"/>
                  </a:lnTo>
                </a:path>
              </a:pathLst>
            </a:custGeom>
            <a:ln w="9144">
              <a:solidFill>
                <a:srgbClr val="F1F1F1"/>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537716" y="2432316"/>
              <a:ext cx="6327648" cy="940295"/>
            </a:xfrm>
            <a:prstGeom prst="rect">
              <a:avLst/>
            </a:prstGeom>
          </p:spPr>
        </p:pic>
        <p:sp>
          <p:nvSpPr>
            <p:cNvPr id="7" name="object 7"/>
            <p:cNvSpPr/>
            <p:nvPr/>
          </p:nvSpPr>
          <p:spPr>
            <a:xfrm>
              <a:off x="1594866" y="2466594"/>
              <a:ext cx="6217920" cy="830580"/>
            </a:xfrm>
            <a:custGeom>
              <a:avLst/>
              <a:gdLst/>
              <a:ahLst/>
              <a:cxnLst/>
              <a:rect l="l" t="t" r="r" b="b"/>
              <a:pathLst>
                <a:path w="6217920" h="830579">
                  <a:moveTo>
                    <a:pt x="0" y="667512"/>
                  </a:moveTo>
                  <a:lnTo>
                    <a:pt x="518159" y="504444"/>
                  </a:lnTo>
                  <a:lnTo>
                    <a:pt x="1036320" y="472439"/>
                  </a:lnTo>
                  <a:lnTo>
                    <a:pt x="1554480" y="438912"/>
                  </a:lnTo>
                  <a:lnTo>
                    <a:pt x="2072639" y="211836"/>
                  </a:lnTo>
                  <a:lnTo>
                    <a:pt x="2590800" y="146304"/>
                  </a:lnTo>
                  <a:lnTo>
                    <a:pt x="3108960" y="114300"/>
                  </a:lnTo>
                  <a:lnTo>
                    <a:pt x="3627120" y="48768"/>
                  </a:lnTo>
                  <a:lnTo>
                    <a:pt x="4145280" y="16763"/>
                  </a:lnTo>
                  <a:lnTo>
                    <a:pt x="4663440" y="0"/>
                  </a:lnTo>
                  <a:lnTo>
                    <a:pt x="5181600" y="97536"/>
                  </a:lnTo>
                  <a:lnTo>
                    <a:pt x="5699760" y="341375"/>
                  </a:lnTo>
                  <a:lnTo>
                    <a:pt x="6217920" y="830580"/>
                  </a:lnTo>
                </a:path>
              </a:pathLst>
            </a:custGeom>
            <a:ln w="28956">
              <a:solidFill>
                <a:srgbClr val="4F81BC"/>
              </a:solidFill>
            </a:ln>
          </p:spPr>
          <p:txBody>
            <a:bodyPr wrap="square" lIns="0" tIns="0" rIns="0" bIns="0" rtlCol="0"/>
            <a:lstStyle/>
            <a:p>
              <a:endParaRPr/>
            </a:p>
          </p:txBody>
        </p:sp>
        <p:sp>
          <p:nvSpPr>
            <p:cNvPr id="8" name="object 8"/>
            <p:cNvSpPr/>
            <p:nvPr/>
          </p:nvSpPr>
          <p:spPr>
            <a:xfrm>
              <a:off x="1595628" y="3008376"/>
              <a:ext cx="13970" cy="127000"/>
            </a:xfrm>
            <a:custGeom>
              <a:avLst/>
              <a:gdLst/>
              <a:ahLst/>
              <a:cxnLst/>
              <a:rect l="l" t="t" r="r" b="b"/>
              <a:pathLst>
                <a:path w="13969" h="127000">
                  <a:moveTo>
                    <a:pt x="0" y="126492"/>
                  </a:moveTo>
                  <a:lnTo>
                    <a:pt x="13715" y="0"/>
                  </a:lnTo>
                </a:path>
              </a:pathLst>
            </a:custGeom>
            <a:ln w="9144">
              <a:solidFill>
                <a:srgbClr val="F1F1F1"/>
              </a:solidFill>
            </a:ln>
          </p:spPr>
          <p:txBody>
            <a:bodyPr wrap="square" lIns="0" tIns="0" rIns="0" bIns="0" rtlCol="0"/>
            <a:lstStyle/>
            <a:p>
              <a:endParaRPr/>
            </a:p>
          </p:txBody>
        </p:sp>
        <p:sp>
          <p:nvSpPr>
            <p:cNvPr id="9" name="object 9"/>
            <p:cNvSpPr/>
            <p:nvPr/>
          </p:nvSpPr>
          <p:spPr>
            <a:xfrm>
              <a:off x="2106168" y="2822448"/>
              <a:ext cx="7620" cy="149860"/>
            </a:xfrm>
            <a:custGeom>
              <a:avLst/>
              <a:gdLst/>
              <a:ahLst/>
              <a:cxnLst/>
              <a:rect l="l" t="t" r="r" b="b"/>
              <a:pathLst>
                <a:path w="7619" h="149860">
                  <a:moveTo>
                    <a:pt x="3809" y="-4572"/>
                  </a:moveTo>
                  <a:lnTo>
                    <a:pt x="3809" y="153924"/>
                  </a:lnTo>
                </a:path>
              </a:pathLst>
            </a:custGeom>
            <a:ln w="16764">
              <a:solidFill>
                <a:srgbClr val="F1F1F1"/>
              </a:solidFill>
            </a:ln>
          </p:spPr>
          <p:txBody>
            <a:bodyPr wrap="square" lIns="0" tIns="0" rIns="0" bIns="0" rtlCol="0"/>
            <a:lstStyle/>
            <a:p>
              <a:endParaRPr/>
            </a:p>
          </p:txBody>
        </p:sp>
        <p:sp>
          <p:nvSpPr>
            <p:cNvPr id="10" name="object 10"/>
            <p:cNvSpPr/>
            <p:nvPr/>
          </p:nvSpPr>
          <p:spPr>
            <a:xfrm>
              <a:off x="2631948" y="2837688"/>
              <a:ext cx="13970" cy="100965"/>
            </a:xfrm>
            <a:custGeom>
              <a:avLst/>
              <a:gdLst/>
              <a:ahLst/>
              <a:cxnLst/>
              <a:rect l="l" t="t" r="r" b="b"/>
              <a:pathLst>
                <a:path w="13969" h="100964">
                  <a:moveTo>
                    <a:pt x="0" y="100584"/>
                  </a:moveTo>
                  <a:lnTo>
                    <a:pt x="13715" y="0"/>
                  </a:lnTo>
                </a:path>
              </a:pathLst>
            </a:custGeom>
            <a:ln w="9144">
              <a:solidFill>
                <a:srgbClr val="F1F1F1"/>
              </a:solidFill>
            </a:ln>
          </p:spPr>
          <p:txBody>
            <a:bodyPr wrap="square" lIns="0" tIns="0" rIns="0" bIns="0" rtlCol="0"/>
            <a:lstStyle/>
            <a:p>
              <a:endParaRPr/>
            </a:p>
          </p:txBody>
        </p:sp>
        <p:sp>
          <p:nvSpPr>
            <p:cNvPr id="11" name="object 11"/>
            <p:cNvSpPr/>
            <p:nvPr/>
          </p:nvSpPr>
          <p:spPr>
            <a:xfrm>
              <a:off x="3150108" y="2756916"/>
              <a:ext cx="13970" cy="149860"/>
            </a:xfrm>
            <a:custGeom>
              <a:avLst/>
              <a:gdLst/>
              <a:ahLst/>
              <a:cxnLst/>
              <a:rect l="l" t="t" r="r" b="b"/>
              <a:pathLst>
                <a:path w="13969" h="149860">
                  <a:moveTo>
                    <a:pt x="6857" y="-4572"/>
                  </a:moveTo>
                  <a:lnTo>
                    <a:pt x="6857" y="153924"/>
                  </a:lnTo>
                </a:path>
              </a:pathLst>
            </a:custGeom>
            <a:ln w="22860">
              <a:solidFill>
                <a:srgbClr val="F1F1F1"/>
              </a:solidFill>
            </a:ln>
          </p:spPr>
          <p:txBody>
            <a:bodyPr wrap="square" lIns="0" tIns="0" rIns="0" bIns="0" rtlCol="0"/>
            <a:lstStyle/>
            <a:p>
              <a:endParaRPr/>
            </a:p>
          </p:txBody>
        </p:sp>
        <p:sp>
          <p:nvSpPr>
            <p:cNvPr id="12" name="object 12"/>
            <p:cNvSpPr/>
            <p:nvPr/>
          </p:nvSpPr>
          <p:spPr>
            <a:xfrm>
              <a:off x="3668267" y="2244852"/>
              <a:ext cx="2593975" cy="433070"/>
            </a:xfrm>
            <a:custGeom>
              <a:avLst/>
              <a:gdLst/>
              <a:ahLst/>
              <a:cxnLst/>
              <a:rect l="l" t="t" r="r" b="b"/>
              <a:pathLst>
                <a:path w="2593975" h="433069">
                  <a:moveTo>
                    <a:pt x="0" y="432816"/>
                  </a:moveTo>
                  <a:lnTo>
                    <a:pt x="13716" y="344424"/>
                  </a:lnTo>
                </a:path>
                <a:path w="2593975" h="433069">
                  <a:moveTo>
                    <a:pt x="1036320" y="335280"/>
                  </a:moveTo>
                  <a:lnTo>
                    <a:pt x="1016508" y="163068"/>
                  </a:lnTo>
                </a:path>
                <a:path w="2593975" h="433069">
                  <a:moveTo>
                    <a:pt x="1554480" y="271272"/>
                  </a:moveTo>
                  <a:lnTo>
                    <a:pt x="1568196" y="144780"/>
                  </a:lnTo>
                </a:path>
                <a:path w="2593975" h="433069">
                  <a:moveTo>
                    <a:pt x="2072640" y="237744"/>
                  </a:moveTo>
                  <a:lnTo>
                    <a:pt x="2086356" y="149352"/>
                  </a:lnTo>
                </a:path>
                <a:path w="2593975" h="433069">
                  <a:moveTo>
                    <a:pt x="2590800" y="220980"/>
                  </a:moveTo>
                  <a:lnTo>
                    <a:pt x="2593848" y="0"/>
                  </a:lnTo>
                </a:path>
              </a:pathLst>
            </a:custGeom>
            <a:ln w="9144">
              <a:solidFill>
                <a:srgbClr val="F1F1F1"/>
              </a:solidFill>
            </a:ln>
          </p:spPr>
          <p:txBody>
            <a:bodyPr wrap="square" lIns="0" tIns="0" rIns="0" bIns="0" rtlCol="0"/>
            <a:lstStyle/>
            <a:p>
              <a:endParaRPr/>
            </a:p>
          </p:txBody>
        </p:sp>
        <p:sp>
          <p:nvSpPr>
            <p:cNvPr id="13" name="object 13"/>
            <p:cNvSpPr/>
            <p:nvPr/>
          </p:nvSpPr>
          <p:spPr>
            <a:xfrm>
              <a:off x="6777228" y="2403348"/>
              <a:ext cx="13970" cy="161925"/>
            </a:xfrm>
            <a:custGeom>
              <a:avLst/>
              <a:gdLst/>
              <a:ahLst/>
              <a:cxnLst/>
              <a:rect l="l" t="t" r="r" b="b"/>
              <a:pathLst>
                <a:path w="13970" h="161925">
                  <a:moveTo>
                    <a:pt x="6858" y="-4572"/>
                  </a:moveTo>
                  <a:lnTo>
                    <a:pt x="6858" y="166116"/>
                  </a:lnTo>
                </a:path>
              </a:pathLst>
            </a:custGeom>
            <a:ln w="22860">
              <a:solidFill>
                <a:srgbClr val="F1F1F1"/>
              </a:solidFill>
            </a:ln>
          </p:spPr>
          <p:txBody>
            <a:bodyPr wrap="square" lIns="0" tIns="0" rIns="0" bIns="0" rtlCol="0"/>
            <a:lstStyle/>
            <a:p>
              <a:endParaRPr/>
            </a:p>
          </p:txBody>
        </p:sp>
        <p:sp>
          <p:nvSpPr>
            <p:cNvPr id="14" name="object 14"/>
            <p:cNvSpPr/>
            <p:nvPr/>
          </p:nvSpPr>
          <p:spPr>
            <a:xfrm>
              <a:off x="7295388" y="2683763"/>
              <a:ext cx="13970" cy="125095"/>
            </a:xfrm>
            <a:custGeom>
              <a:avLst/>
              <a:gdLst/>
              <a:ahLst/>
              <a:cxnLst/>
              <a:rect l="l" t="t" r="r" b="b"/>
              <a:pathLst>
                <a:path w="13970" h="125094">
                  <a:moveTo>
                    <a:pt x="0" y="124968"/>
                  </a:moveTo>
                  <a:lnTo>
                    <a:pt x="13715" y="0"/>
                  </a:lnTo>
                </a:path>
              </a:pathLst>
            </a:custGeom>
            <a:ln w="9144">
              <a:solidFill>
                <a:srgbClr val="F1F1F1"/>
              </a:solidFill>
            </a:ln>
          </p:spPr>
          <p:txBody>
            <a:bodyPr wrap="square" lIns="0" tIns="0" rIns="0" bIns="0" rtlCol="0"/>
            <a:lstStyle/>
            <a:p>
              <a:endParaRPr/>
            </a:p>
          </p:txBody>
        </p:sp>
        <p:sp>
          <p:nvSpPr>
            <p:cNvPr id="15" name="object 15"/>
            <p:cNvSpPr/>
            <p:nvPr/>
          </p:nvSpPr>
          <p:spPr>
            <a:xfrm>
              <a:off x="7813547" y="3159252"/>
              <a:ext cx="13970" cy="137160"/>
            </a:xfrm>
            <a:custGeom>
              <a:avLst/>
              <a:gdLst/>
              <a:ahLst/>
              <a:cxnLst/>
              <a:rect l="l" t="t" r="r" b="b"/>
              <a:pathLst>
                <a:path w="13970" h="137160">
                  <a:moveTo>
                    <a:pt x="6857" y="-4572"/>
                  </a:moveTo>
                  <a:lnTo>
                    <a:pt x="6857" y="141732"/>
                  </a:lnTo>
                </a:path>
              </a:pathLst>
            </a:custGeom>
            <a:ln w="22860">
              <a:solidFill>
                <a:srgbClr val="F1F1F1"/>
              </a:solidFill>
            </a:ln>
          </p:spPr>
          <p:txBody>
            <a:bodyPr wrap="square" lIns="0" tIns="0" rIns="0" bIns="0" rtlCol="0"/>
            <a:lstStyle/>
            <a:p>
              <a:endParaRPr/>
            </a:p>
          </p:txBody>
        </p:sp>
      </p:grpSp>
      <p:sp>
        <p:nvSpPr>
          <p:cNvPr id="16" name="object 16"/>
          <p:cNvSpPr txBox="1"/>
          <p:nvPr/>
        </p:nvSpPr>
        <p:spPr>
          <a:xfrm>
            <a:off x="1526539" y="2824048"/>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55</a:t>
            </a:r>
            <a:endParaRPr sz="1000">
              <a:latin typeface="Arial MT"/>
              <a:cs typeface="Arial MT"/>
            </a:endParaRPr>
          </a:p>
        </p:txBody>
      </p:sp>
      <p:sp>
        <p:nvSpPr>
          <p:cNvPr id="17" name="object 17"/>
          <p:cNvSpPr txBox="1"/>
          <p:nvPr/>
        </p:nvSpPr>
        <p:spPr>
          <a:xfrm>
            <a:off x="2022094" y="2637535"/>
            <a:ext cx="16637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65</a:t>
            </a:r>
            <a:endParaRPr sz="1000">
              <a:latin typeface="Arial MT"/>
              <a:cs typeface="Arial MT"/>
            </a:endParaRPr>
          </a:p>
        </p:txBody>
      </p:sp>
      <p:sp>
        <p:nvSpPr>
          <p:cNvPr id="18" name="object 18"/>
          <p:cNvSpPr txBox="1"/>
          <p:nvPr/>
        </p:nvSpPr>
        <p:spPr>
          <a:xfrm>
            <a:off x="2562860" y="2653029"/>
            <a:ext cx="16637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67</a:t>
            </a:r>
            <a:endParaRPr sz="1000">
              <a:latin typeface="Arial MT"/>
              <a:cs typeface="Arial MT"/>
            </a:endParaRPr>
          </a:p>
        </p:txBody>
      </p:sp>
      <p:sp>
        <p:nvSpPr>
          <p:cNvPr id="19" name="object 19"/>
          <p:cNvSpPr txBox="1"/>
          <p:nvPr/>
        </p:nvSpPr>
        <p:spPr>
          <a:xfrm>
            <a:off x="3081273" y="2572257"/>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69</a:t>
            </a:r>
            <a:endParaRPr sz="1000">
              <a:latin typeface="Arial MT"/>
              <a:cs typeface="Arial MT"/>
            </a:endParaRPr>
          </a:p>
        </p:txBody>
      </p:sp>
      <p:sp>
        <p:nvSpPr>
          <p:cNvPr id="20" name="object 20"/>
          <p:cNvSpPr txBox="1"/>
          <p:nvPr/>
        </p:nvSpPr>
        <p:spPr>
          <a:xfrm>
            <a:off x="3599434" y="2404617"/>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83</a:t>
            </a:r>
            <a:endParaRPr sz="1000">
              <a:latin typeface="Arial MT"/>
              <a:cs typeface="Arial MT"/>
            </a:endParaRPr>
          </a:p>
        </p:txBody>
      </p:sp>
      <p:sp>
        <p:nvSpPr>
          <p:cNvPr id="21" name="object 21"/>
          <p:cNvSpPr txBox="1"/>
          <p:nvPr/>
        </p:nvSpPr>
        <p:spPr>
          <a:xfrm>
            <a:off x="4117594" y="2387853"/>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87</a:t>
            </a:r>
            <a:endParaRPr sz="1000">
              <a:latin typeface="Arial MT"/>
              <a:cs typeface="Arial MT"/>
            </a:endParaRPr>
          </a:p>
        </p:txBody>
      </p:sp>
      <p:sp>
        <p:nvSpPr>
          <p:cNvPr id="22" name="object 22"/>
          <p:cNvSpPr txBox="1"/>
          <p:nvPr/>
        </p:nvSpPr>
        <p:spPr>
          <a:xfrm>
            <a:off x="4602226" y="2222372"/>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90</a:t>
            </a:r>
            <a:endParaRPr sz="1000">
              <a:latin typeface="Arial MT"/>
              <a:cs typeface="Arial MT"/>
            </a:endParaRPr>
          </a:p>
        </p:txBody>
      </p:sp>
      <p:sp>
        <p:nvSpPr>
          <p:cNvPr id="23" name="object 23"/>
          <p:cNvSpPr txBox="1"/>
          <p:nvPr/>
        </p:nvSpPr>
        <p:spPr>
          <a:xfrm>
            <a:off x="5154295" y="2205608"/>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93</a:t>
            </a:r>
            <a:endParaRPr sz="1000">
              <a:latin typeface="Arial MT"/>
              <a:cs typeface="Arial MT"/>
            </a:endParaRPr>
          </a:p>
        </p:txBody>
      </p:sp>
      <p:sp>
        <p:nvSpPr>
          <p:cNvPr id="24" name="object 24"/>
          <p:cNvSpPr txBox="1"/>
          <p:nvPr/>
        </p:nvSpPr>
        <p:spPr>
          <a:xfrm>
            <a:off x="5672454" y="2209291"/>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95</a:t>
            </a:r>
            <a:endParaRPr sz="1000">
              <a:latin typeface="Arial MT"/>
              <a:cs typeface="Arial MT"/>
            </a:endParaRPr>
          </a:p>
        </p:txBody>
      </p:sp>
      <p:sp>
        <p:nvSpPr>
          <p:cNvPr id="25" name="object 25"/>
          <p:cNvSpPr txBox="1"/>
          <p:nvPr/>
        </p:nvSpPr>
        <p:spPr>
          <a:xfrm>
            <a:off x="6179311" y="2060193"/>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96</a:t>
            </a:r>
            <a:endParaRPr sz="1000">
              <a:latin typeface="Arial MT"/>
              <a:cs typeface="Arial MT"/>
            </a:endParaRPr>
          </a:p>
        </p:txBody>
      </p:sp>
      <p:sp>
        <p:nvSpPr>
          <p:cNvPr id="26" name="object 26"/>
          <p:cNvSpPr txBox="1"/>
          <p:nvPr/>
        </p:nvSpPr>
        <p:spPr>
          <a:xfrm>
            <a:off x="6708775" y="2218181"/>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90</a:t>
            </a:r>
            <a:endParaRPr sz="1000">
              <a:latin typeface="Arial MT"/>
              <a:cs typeface="Arial MT"/>
            </a:endParaRPr>
          </a:p>
        </p:txBody>
      </p:sp>
      <p:sp>
        <p:nvSpPr>
          <p:cNvPr id="27" name="object 27"/>
          <p:cNvSpPr txBox="1"/>
          <p:nvPr/>
        </p:nvSpPr>
        <p:spPr>
          <a:xfrm>
            <a:off x="7227189" y="2498851"/>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75</a:t>
            </a:r>
            <a:endParaRPr sz="1000">
              <a:latin typeface="Arial MT"/>
              <a:cs typeface="Arial MT"/>
            </a:endParaRPr>
          </a:p>
        </p:txBody>
      </p:sp>
      <p:sp>
        <p:nvSpPr>
          <p:cNvPr id="28" name="object 28"/>
          <p:cNvSpPr txBox="1"/>
          <p:nvPr/>
        </p:nvSpPr>
        <p:spPr>
          <a:xfrm>
            <a:off x="7745348" y="2975228"/>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45</a:t>
            </a:r>
            <a:endParaRPr sz="1000">
              <a:latin typeface="Arial MT"/>
              <a:cs typeface="Arial MT"/>
            </a:endParaRPr>
          </a:p>
        </p:txBody>
      </p:sp>
      <p:sp>
        <p:nvSpPr>
          <p:cNvPr id="29" name="object 29"/>
          <p:cNvSpPr txBox="1"/>
          <p:nvPr/>
        </p:nvSpPr>
        <p:spPr>
          <a:xfrm>
            <a:off x="1072997" y="3279775"/>
            <a:ext cx="167005" cy="829310"/>
          </a:xfrm>
          <a:prstGeom prst="rect">
            <a:avLst/>
          </a:prstGeom>
        </p:spPr>
        <p:txBody>
          <a:bodyPr vert="horz" wrap="square" lIns="0" tIns="12065" rIns="0" bIns="0" rtlCol="0">
            <a:spAutoFit/>
          </a:bodyPr>
          <a:lstStyle/>
          <a:p>
            <a:pPr marR="5715" algn="r">
              <a:lnSpc>
                <a:spcPct val="100000"/>
              </a:lnSpc>
              <a:spcBef>
                <a:spcPts val="95"/>
              </a:spcBef>
            </a:pPr>
            <a:r>
              <a:rPr sz="1000" spc="-10" dirty="0">
                <a:solidFill>
                  <a:srgbClr val="FFFFFF"/>
                </a:solidFill>
                <a:latin typeface="Arial MT"/>
                <a:cs typeface="Arial MT"/>
              </a:rPr>
              <a:t>40</a:t>
            </a:r>
            <a:endParaRPr sz="1000">
              <a:latin typeface="Arial MT"/>
              <a:cs typeface="Arial MT"/>
            </a:endParaRPr>
          </a:p>
          <a:p>
            <a:pPr>
              <a:lnSpc>
                <a:spcPct val="100000"/>
              </a:lnSpc>
              <a:spcBef>
                <a:spcPts val="40"/>
              </a:spcBef>
            </a:pPr>
            <a:endParaRPr sz="1150">
              <a:latin typeface="Arial MT"/>
              <a:cs typeface="Arial MT"/>
            </a:endParaRPr>
          </a:p>
          <a:p>
            <a:pPr marR="5715" algn="r">
              <a:lnSpc>
                <a:spcPct val="100000"/>
              </a:lnSpc>
            </a:pPr>
            <a:r>
              <a:rPr sz="1000" spc="-10" dirty="0">
                <a:solidFill>
                  <a:srgbClr val="FFFFFF"/>
                </a:solidFill>
                <a:latin typeface="Arial MT"/>
                <a:cs typeface="Arial MT"/>
              </a:rPr>
              <a:t>20</a:t>
            </a:r>
            <a:endParaRPr sz="1000">
              <a:latin typeface="Arial MT"/>
              <a:cs typeface="Arial MT"/>
            </a:endParaRPr>
          </a:p>
          <a:p>
            <a:pPr>
              <a:lnSpc>
                <a:spcPct val="100000"/>
              </a:lnSpc>
              <a:spcBef>
                <a:spcPts val="45"/>
              </a:spcBef>
            </a:pPr>
            <a:endParaRPr sz="1150">
              <a:latin typeface="Arial MT"/>
              <a:cs typeface="Arial MT"/>
            </a:endParaRPr>
          </a:p>
          <a:p>
            <a:pPr marR="5080" algn="r">
              <a:lnSpc>
                <a:spcPct val="100000"/>
              </a:lnSpc>
            </a:pPr>
            <a:r>
              <a:rPr sz="1000" spc="-5" dirty="0">
                <a:solidFill>
                  <a:srgbClr val="FFFFFF"/>
                </a:solidFill>
                <a:latin typeface="Arial MT"/>
                <a:cs typeface="Arial MT"/>
              </a:rPr>
              <a:t>0</a:t>
            </a:r>
            <a:endParaRPr sz="1000">
              <a:latin typeface="Arial MT"/>
              <a:cs typeface="Arial MT"/>
            </a:endParaRPr>
          </a:p>
        </p:txBody>
      </p:sp>
      <p:sp>
        <p:nvSpPr>
          <p:cNvPr id="30" name="object 30"/>
          <p:cNvSpPr txBox="1"/>
          <p:nvPr/>
        </p:nvSpPr>
        <p:spPr>
          <a:xfrm>
            <a:off x="1072997" y="2953892"/>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60</a:t>
            </a:r>
            <a:endParaRPr sz="1000">
              <a:latin typeface="Arial MT"/>
              <a:cs typeface="Arial MT"/>
            </a:endParaRPr>
          </a:p>
        </p:txBody>
      </p:sp>
      <p:sp>
        <p:nvSpPr>
          <p:cNvPr id="31" name="object 31"/>
          <p:cNvSpPr txBox="1"/>
          <p:nvPr/>
        </p:nvSpPr>
        <p:spPr>
          <a:xfrm>
            <a:off x="1072997" y="2628391"/>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80</a:t>
            </a:r>
            <a:endParaRPr sz="1000">
              <a:latin typeface="Arial MT"/>
              <a:cs typeface="Arial MT"/>
            </a:endParaRPr>
          </a:p>
        </p:txBody>
      </p:sp>
      <p:sp>
        <p:nvSpPr>
          <p:cNvPr id="32" name="object 32"/>
          <p:cNvSpPr txBox="1"/>
          <p:nvPr/>
        </p:nvSpPr>
        <p:spPr>
          <a:xfrm>
            <a:off x="1002283" y="2302509"/>
            <a:ext cx="23749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1</a:t>
            </a:r>
            <a:r>
              <a:rPr sz="1000" dirty="0">
                <a:solidFill>
                  <a:srgbClr val="FFFFFF"/>
                </a:solidFill>
                <a:latin typeface="Arial MT"/>
                <a:cs typeface="Arial MT"/>
              </a:rPr>
              <a:t>0</a:t>
            </a:r>
            <a:r>
              <a:rPr sz="1000" spc="-5" dirty="0">
                <a:solidFill>
                  <a:srgbClr val="FFFFFF"/>
                </a:solidFill>
                <a:latin typeface="Arial MT"/>
                <a:cs typeface="Arial MT"/>
              </a:rPr>
              <a:t>0</a:t>
            </a:r>
            <a:endParaRPr sz="1000">
              <a:latin typeface="Arial MT"/>
              <a:cs typeface="Arial MT"/>
            </a:endParaRPr>
          </a:p>
        </p:txBody>
      </p:sp>
      <p:sp>
        <p:nvSpPr>
          <p:cNvPr id="33" name="object 33"/>
          <p:cNvSpPr txBox="1"/>
          <p:nvPr/>
        </p:nvSpPr>
        <p:spPr>
          <a:xfrm>
            <a:off x="1002283" y="1976754"/>
            <a:ext cx="23749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1</a:t>
            </a:r>
            <a:r>
              <a:rPr sz="1000" dirty="0">
                <a:solidFill>
                  <a:srgbClr val="FFFFFF"/>
                </a:solidFill>
                <a:latin typeface="Arial MT"/>
                <a:cs typeface="Arial MT"/>
              </a:rPr>
              <a:t>2</a:t>
            </a:r>
            <a:r>
              <a:rPr sz="1000" spc="-5" dirty="0">
                <a:solidFill>
                  <a:srgbClr val="FFFFFF"/>
                </a:solidFill>
                <a:latin typeface="Arial MT"/>
                <a:cs typeface="Arial MT"/>
              </a:rPr>
              <a:t>0</a:t>
            </a:r>
            <a:endParaRPr sz="1000">
              <a:latin typeface="Arial MT"/>
              <a:cs typeface="Arial MT"/>
            </a:endParaRPr>
          </a:p>
        </p:txBody>
      </p:sp>
      <p:sp>
        <p:nvSpPr>
          <p:cNvPr id="34" name="object 34"/>
          <p:cNvSpPr txBox="1"/>
          <p:nvPr/>
        </p:nvSpPr>
        <p:spPr>
          <a:xfrm>
            <a:off x="1423797" y="4082592"/>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1</a:t>
            </a:r>
            <a:r>
              <a:rPr sz="1000" spc="-5" dirty="0">
                <a:solidFill>
                  <a:srgbClr val="FFFFFF"/>
                </a:solidFill>
                <a:latin typeface="Arial MT"/>
                <a:cs typeface="Arial MT"/>
              </a:rPr>
              <a:t>:00</a:t>
            </a:r>
            <a:endParaRPr sz="1000">
              <a:latin typeface="Arial MT"/>
              <a:cs typeface="Arial MT"/>
            </a:endParaRPr>
          </a:p>
        </p:txBody>
      </p:sp>
      <p:sp>
        <p:nvSpPr>
          <p:cNvPr id="35" name="object 35"/>
          <p:cNvSpPr txBox="1"/>
          <p:nvPr/>
        </p:nvSpPr>
        <p:spPr>
          <a:xfrm>
            <a:off x="1941957" y="4082592"/>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1</a:t>
            </a:r>
            <a:r>
              <a:rPr sz="1000" spc="-5" dirty="0">
                <a:solidFill>
                  <a:srgbClr val="FFFFFF"/>
                </a:solidFill>
                <a:latin typeface="Arial MT"/>
                <a:cs typeface="Arial MT"/>
              </a:rPr>
              <a:t>:15</a:t>
            </a:r>
            <a:endParaRPr sz="1000">
              <a:latin typeface="Arial MT"/>
              <a:cs typeface="Arial MT"/>
            </a:endParaRPr>
          </a:p>
        </p:txBody>
      </p:sp>
      <p:sp>
        <p:nvSpPr>
          <p:cNvPr id="36" name="object 36"/>
          <p:cNvSpPr txBox="1"/>
          <p:nvPr/>
        </p:nvSpPr>
        <p:spPr>
          <a:xfrm>
            <a:off x="2460117" y="4082592"/>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1</a:t>
            </a:r>
            <a:r>
              <a:rPr sz="1000" spc="-5" dirty="0">
                <a:solidFill>
                  <a:srgbClr val="FFFFFF"/>
                </a:solidFill>
                <a:latin typeface="Arial MT"/>
                <a:cs typeface="Arial MT"/>
              </a:rPr>
              <a:t>:30</a:t>
            </a:r>
            <a:endParaRPr sz="1000">
              <a:latin typeface="Arial MT"/>
              <a:cs typeface="Arial MT"/>
            </a:endParaRPr>
          </a:p>
        </p:txBody>
      </p:sp>
      <p:sp>
        <p:nvSpPr>
          <p:cNvPr id="37" name="object 37"/>
          <p:cNvSpPr txBox="1"/>
          <p:nvPr/>
        </p:nvSpPr>
        <p:spPr>
          <a:xfrm>
            <a:off x="2978276" y="4082592"/>
            <a:ext cx="3435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spc="5" dirty="0">
                <a:solidFill>
                  <a:srgbClr val="FFFFFF"/>
                </a:solidFill>
                <a:latin typeface="Arial MT"/>
                <a:cs typeface="Arial MT"/>
              </a:rPr>
              <a:t>1</a:t>
            </a:r>
            <a:r>
              <a:rPr sz="1000" spc="-5" dirty="0">
                <a:solidFill>
                  <a:srgbClr val="FFFFFF"/>
                </a:solidFill>
                <a:latin typeface="Arial MT"/>
                <a:cs typeface="Arial MT"/>
              </a:rPr>
              <a:t>:45</a:t>
            </a:r>
            <a:endParaRPr sz="1000">
              <a:latin typeface="Arial MT"/>
              <a:cs typeface="Arial MT"/>
            </a:endParaRPr>
          </a:p>
        </p:txBody>
      </p:sp>
      <p:sp>
        <p:nvSpPr>
          <p:cNvPr id="38" name="object 38"/>
          <p:cNvSpPr txBox="1"/>
          <p:nvPr/>
        </p:nvSpPr>
        <p:spPr>
          <a:xfrm>
            <a:off x="3496817" y="4082592"/>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2</a:t>
            </a:r>
            <a:r>
              <a:rPr sz="1000" spc="-5" dirty="0">
                <a:solidFill>
                  <a:srgbClr val="FFFFFF"/>
                </a:solidFill>
                <a:latin typeface="Arial MT"/>
                <a:cs typeface="Arial MT"/>
              </a:rPr>
              <a:t>:00</a:t>
            </a:r>
            <a:endParaRPr sz="1000">
              <a:latin typeface="Arial MT"/>
              <a:cs typeface="Arial MT"/>
            </a:endParaRPr>
          </a:p>
        </p:txBody>
      </p:sp>
      <p:sp>
        <p:nvSpPr>
          <p:cNvPr id="39" name="object 39"/>
          <p:cNvSpPr txBox="1"/>
          <p:nvPr/>
        </p:nvSpPr>
        <p:spPr>
          <a:xfrm>
            <a:off x="4014978" y="4082592"/>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2</a:t>
            </a:r>
            <a:r>
              <a:rPr sz="1000" spc="-5" dirty="0">
                <a:solidFill>
                  <a:srgbClr val="FFFFFF"/>
                </a:solidFill>
                <a:latin typeface="Arial MT"/>
                <a:cs typeface="Arial MT"/>
              </a:rPr>
              <a:t>:15</a:t>
            </a:r>
            <a:endParaRPr sz="1000">
              <a:latin typeface="Arial MT"/>
              <a:cs typeface="Arial MT"/>
            </a:endParaRPr>
          </a:p>
        </p:txBody>
      </p:sp>
      <p:sp>
        <p:nvSpPr>
          <p:cNvPr id="40" name="object 40"/>
          <p:cNvSpPr txBox="1"/>
          <p:nvPr/>
        </p:nvSpPr>
        <p:spPr>
          <a:xfrm>
            <a:off x="5051297" y="4082592"/>
            <a:ext cx="3435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spc="5" dirty="0">
                <a:solidFill>
                  <a:srgbClr val="FFFFFF"/>
                </a:solidFill>
                <a:latin typeface="Arial MT"/>
                <a:cs typeface="Arial MT"/>
              </a:rPr>
              <a:t>2</a:t>
            </a:r>
            <a:r>
              <a:rPr sz="1000" spc="-5" dirty="0">
                <a:solidFill>
                  <a:srgbClr val="FFFFFF"/>
                </a:solidFill>
                <a:latin typeface="Arial MT"/>
                <a:cs typeface="Arial MT"/>
              </a:rPr>
              <a:t>:45</a:t>
            </a:r>
            <a:endParaRPr sz="1000">
              <a:latin typeface="Arial MT"/>
              <a:cs typeface="Arial MT"/>
            </a:endParaRPr>
          </a:p>
        </p:txBody>
      </p:sp>
      <p:sp>
        <p:nvSpPr>
          <p:cNvPr id="41" name="object 41"/>
          <p:cNvSpPr txBox="1"/>
          <p:nvPr/>
        </p:nvSpPr>
        <p:spPr>
          <a:xfrm>
            <a:off x="5569711" y="4082592"/>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3</a:t>
            </a:r>
            <a:r>
              <a:rPr sz="1000" spc="-5" dirty="0">
                <a:solidFill>
                  <a:srgbClr val="FFFFFF"/>
                </a:solidFill>
                <a:latin typeface="Arial MT"/>
                <a:cs typeface="Arial MT"/>
              </a:rPr>
              <a:t>:00</a:t>
            </a:r>
            <a:endParaRPr sz="1000">
              <a:latin typeface="Arial MT"/>
              <a:cs typeface="Arial MT"/>
            </a:endParaRPr>
          </a:p>
        </p:txBody>
      </p:sp>
      <p:sp>
        <p:nvSpPr>
          <p:cNvPr id="42" name="object 42"/>
          <p:cNvSpPr txBox="1"/>
          <p:nvPr/>
        </p:nvSpPr>
        <p:spPr>
          <a:xfrm>
            <a:off x="6087871" y="4082592"/>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3</a:t>
            </a:r>
            <a:r>
              <a:rPr sz="1000" spc="-5" dirty="0">
                <a:solidFill>
                  <a:srgbClr val="FFFFFF"/>
                </a:solidFill>
                <a:latin typeface="Arial MT"/>
                <a:cs typeface="Arial MT"/>
              </a:rPr>
              <a:t>:15</a:t>
            </a:r>
            <a:endParaRPr sz="1000">
              <a:latin typeface="Arial MT"/>
              <a:cs typeface="Arial MT"/>
            </a:endParaRPr>
          </a:p>
        </p:txBody>
      </p:sp>
      <p:sp>
        <p:nvSpPr>
          <p:cNvPr id="43" name="object 43"/>
          <p:cNvSpPr txBox="1"/>
          <p:nvPr/>
        </p:nvSpPr>
        <p:spPr>
          <a:xfrm>
            <a:off x="6606031" y="4082592"/>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3</a:t>
            </a:r>
            <a:r>
              <a:rPr sz="1000" spc="-5" dirty="0">
                <a:solidFill>
                  <a:srgbClr val="FFFFFF"/>
                </a:solidFill>
                <a:latin typeface="Arial MT"/>
                <a:cs typeface="Arial MT"/>
              </a:rPr>
              <a:t>:30</a:t>
            </a:r>
            <a:endParaRPr sz="1000">
              <a:latin typeface="Arial MT"/>
              <a:cs typeface="Arial MT"/>
            </a:endParaRPr>
          </a:p>
        </p:txBody>
      </p:sp>
      <p:sp>
        <p:nvSpPr>
          <p:cNvPr id="44" name="object 44"/>
          <p:cNvSpPr txBox="1"/>
          <p:nvPr/>
        </p:nvSpPr>
        <p:spPr>
          <a:xfrm>
            <a:off x="7124192" y="4082592"/>
            <a:ext cx="3435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spc="5" dirty="0">
                <a:solidFill>
                  <a:srgbClr val="FFFFFF"/>
                </a:solidFill>
                <a:latin typeface="Arial MT"/>
                <a:cs typeface="Arial MT"/>
              </a:rPr>
              <a:t>3</a:t>
            </a:r>
            <a:r>
              <a:rPr sz="1000" spc="-5" dirty="0">
                <a:solidFill>
                  <a:srgbClr val="FFFFFF"/>
                </a:solidFill>
                <a:latin typeface="Arial MT"/>
                <a:cs typeface="Arial MT"/>
              </a:rPr>
              <a:t>:45</a:t>
            </a:r>
            <a:endParaRPr sz="1000">
              <a:latin typeface="Arial MT"/>
              <a:cs typeface="Arial MT"/>
            </a:endParaRPr>
          </a:p>
        </p:txBody>
      </p:sp>
      <p:sp>
        <p:nvSpPr>
          <p:cNvPr id="45" name="object 45"/>
          <p:cNvSpPr txBox="1"/>
          <p:nvPr/>
        </p:nvSpPr>
        <p:spPr>
          <a:xfrm>
            <a:off x="7642606" y="4082592"/>
            <a:ext cx="342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4</a:t>
            </a:r>
            <a:r>
              <a:rPr sz="1000" spc="-5" dirty="0">
                <a:solidFill>
                  <a:srgbClr val="FFFFFF"/>
                </a:solidFill>
                <a:latin typeface="Arial MT"/>
                <a:cs typeface="Arial MT"/>
              </a:rPr>
              <a:t>:00</a:t>
            </a:r>
            <a:endParaRPr sz="1000">
              <a:latin typeface="Arial MT"/>
              <a:cs typeface="Arial MT"/>
            </a:endParaRPr>
          </a:p>
        </p:txBody>
      </p:sp>
      <p:sp>
        <p:nvSpPr>
          <p:cNvPr id="46" name="object 46"/>
          <p:cNvSpPr txBox="1"/>
          <p:nvPr/>
        </p:nvSpPr>
        <p:spPr>
          <a:xfrm>
            <a:off x="4318508" y="1628394"/>
            <a:ext cx="5080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CPU</a:t>
            </a:r>
            <a:endParaRPr sz="1800">
              <a:latin typeface="Arial"/>
              <a:cs typeface="Arial"/>
            </a:endParaRPr>
          </a:p>
        </p:txBody>
      </p:sp>
      <p:sp>
        <p:nvSpPr>
          <p:cNvPr id="47" name="object 47"/>
          <p:cNvSpPr/>
          <p:nvPr/>
        </p:nvSpPr>
        <p:spPr>
          <a:xfrm>
            <a:off x="4325873" y="4438650"/>
            <a:ext cx="243840" cy="0"/>
          </a:xfrm>
          <a:custGeom>
            <a:avLst/>
            <a:gdLst/>
            <a:ahLst/>
            <a:cxnLst/>
            <a:rect l="l" t="t" r="r" b="b"/>
            <a:pathLst>
              <a:path w="243839">
                <a:moveTo>
                  <a:pt x="0" y="0"/>
                </a:moveTo>
                <a:lnTo>
                  <a:pt x="243839" y="0"/>
                </a:lnTo>
              </a:path>
            </a:pathLst>
          </a:custGeom>
          <a:ln w="28956">
            <a:solidFill>
              <a:srgbClr val="4F81BC"/>
            </a:solidFill>
          </a:ln>
        </p:spPr>
        <p:txBody>
          <a:bodyPr wrap="square" lIns="0" tIns="0" rIns="0" bIns="0" rtlCol="0"/>
          <a:lstStyle/>
          <a:p>
            <a:endParaRPr/>
          </a:p>
        </p:txBody>
      </p:sp>
      <p:sp>
        <p:nvSpPr>
          <p:cNvPr id="48" name="object 48"/>
          <p:cNvSpPr txBox="1"/>
          <p:nvPr/>
        </p:nvSpPr>
        <p:spPr>
          <a:xfrm>
            <a:off x="4533138" y="4082592"/>
            <a:ext cx="343535" cy="435609"/>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MT"/>
                <a:cs typeface="Arial MT"/>
              </a:rPr>
              <a:t>0</a:t>
            </a:r>
            <a:r>
              <a:rPr sz="1000" dirty="0">
                <a:solidFill>
                  <a:srgbClr val="FFFFFF"/>
                </a:solidFill>
                <a:latin typeface="Arial MT"/>
                <a:cs typeface="Arial MT"/>
              </a:rPr>
              <a:t>2</a:t>
            </a:r>
            <a:r>
              <a:rPr sz="1000" spc="-5" dirty="0">
                <a:solidFill>
                  <a:srgbClr val="FFFFFF"/>
                </a:solidFill>
                <a:latin typeface="Arial MT"/>
                <a:cs typeface="Arial MT"/>
              </a:rPr>
              <a:t>:30</a:t>
            </a:r>
            <a:endParaRPr sz="1000">
              <a:latin typeface="Arial MT"/>
              <a:cs typeface="Arial MT"/>
            </a:endParaRPr>
          </a:p>
          <a:p>
            <a:pPr marL="62230">
              <a:lnSpc>
                <a:spcPct val="100000"/>
              </a:lnSpc>
              <a:spcBef>
                <a:spcPts val="830"/>
              </a:spcBef>
            </a:pPr>
            <a:r>
              <a:rPr sz="1000" spc="-5" dirty="0">
                <a:solidFill>
                  <a:srgbClr val="FFFFFF"/>
                </a:solidFill>
                <a:latin typeface="Arial MT"/>
                <a:cs typeface="Arial MT"/>
              </a:rPr>
              <a:t>CPU</a:t>
            </a:r>
            <a:endParaRPr sz="1000">
              <a:latin typeface="Arial MT"/>
              <a:cs typeface="Arial MT"/>
            </a:endParaRPr>
          </a:p>
        </p:txBody>
      </p:sp>
      <p:pic>
        <p:nvPicPr>
          <p:cNvPr id="49" name="object 49"/>
          <p:cNvPicPr/>
          <p:nvPr/>
        </p:nvPicPr>
        <p:blipFill>
          <a:blip r:embed="rId4" cstate="print"/>
          <a:stretch>
            <a:fillRect/>
          </a:stretch>
        </p:blipFill>
        <p:spPr>
          <a:xfrm>
            <a:off x="7001256" y="2613660"/>
            <a:ext cx="131064" cy="131063"/>
          </a:xfrm>
          <a:prstGeom prst="rect">
            <a:avLst/>
          </a:prstGeom>
        </p:spPr>
      </p:pic>
      <p:sp>
        <p:nvSpPr>
          <p:cNvPr id="54" name="object 5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5" name="Group 54">
            <a:extLst>
              <a:ext uri="{FF2B5EF4-FFF2-40B4-BE49-F238E27FC236}">
                <a16:creationId xmlns:a16="http://schemas.microsoft.com/office/drawing/2014/main" id="{92880C8F-5ADA-2AE1-9BC1-4F41858A18A2}"/>
              </a:ext>
            </a:extLst>
          </p:cNvPr>
          <p:cNvGrpSpPr/>
          <p:nvPr/>
        </p:nvGrpSpPr>
        <p:grpSpPr>
          <a:xfrm>
            <a:off x="24493" y="21491"/>
            <a:ext cx="9119507" cy="750794"/>
            <a:chOff x="24493" y="21491"/>
            <a:chExt cx="8960905" cy="750794"/>
          </a:xfrm>
        </p:grpSpPr>
        <p:pic>
          <p:nvPicPr>
            <p:cNvPr id="56" name="Picture 55">
              <a:extLst>
                <a:ext uri="{FF2B5EF4-FFF2-40B4-BE49-F238E27FC236}">
                  <a16:creationId xmlns:a16="http://schemas.microsoft.com/office/drawing/2014/main" id="{159FA44F-9ED1-0F72-1B90-27B902CC69D6}"/>
                </a:ext>
              </a:extLst>
            </p:cNvPr>
            <p:cNvPicPr>
              <a:picLocks noChangeAspect="1"/>
            </p:cNvPicPr>
            <p:nvPr/>
          </p:nvPicPr>
          <p:blipFill>
            <a:blip r:embed="rId5"/>
            <a:stretch>
              <a:fillRect/>
            </a:stretch>
          </p:blipFill>
          <p:spPr>
            <a:xfrm>
              <a:off x="1631837" y="21491"/>
              <a:ext cx="7353561" cy="750794"/>
            </a:xfrm>
            <a:prstGeom prst="rect">
              <a:avLst/>
            </a:prstGeom>
          </p:spPr>
        </p:pic>
        <p:pic>
          <p:nvPicPr>
            <p:cNvPr id="57" name="Picture 56">
              <a:extLst>
                <a:ext uri="{FF2B5EF4-FFF2-40B4-BE49-F238E27FC236}">
                  <a16:creationId xmlns:a16="http://schemas.microsoft.com/office/drawing/2014/main" id="{CCD7C5DF-F9DC-DAE1-45FD-28ECD3ACBDD1}"/>
                </a:ext>
              </a:extLst>
            </p:cNvPr>
            <p:cNvPicPr>
              <a:picLocks noChangeAspect="1"/>
            </p:cNvPicPr>
            <p:nvPr/>
          </p:nvPicPr>
          <p:blipFill>
            <a:blip r:embed="rId6"/>
            <a:stretch>
              <a:fillRect/>
            </a:stretch>
          </p:blipFill>
          <p:spPr>
            <a:xfrm>
              <a:off x="24493" y="79088"/>
              <a:ext cx="1607344" cy="657225"/>
            </a:xfrm>
            <a:prstGeom prst="rect">
              <a:avLst/>
            </a:prstGeom>
          </p:spPr>
        </p:pic>
        <p:pic>
          <p:nvPicPr>
            <p:cNvPr id="58" name="Picture 57">
              <a:extLst>
                <a:ext uri="{FF2B5EF4-FFF2-40B4-BE49-F238E27FC236}">
                  <a16:creationId xmlns:a16="http://schemas.microsoft.com/office/drawing/2014/main" id="{8E44827F-39AC-E420-666E-1765A4F8CF80}"/>
                </a:ext>
              </a:extLst>
            </p:cNvPr>
            <p:cNvPicPr>
              <a:picLocks noChangeAspect="1"/>
            </p:cNvPicPr>
            <p:nvPr/>
          </p:nvPicPr>
          <p:blipFill>
            <a:blip r:embed="rId5"/>
            <a:stretch>
              <a:fillRect/>
            </a:stretch>
          </p:blipFill>
          <p:spPr>
            <a:xfrm>
              <a:off x="134906" y="718248"/>
              <a:ext cx="7353561" cy="45719"/>
            </a:xfrm>
            <a:prstGeom prst="rect">
              <a:avLst/>
            </a:prstGeom>
          </p:spPr>
        </p:pic>
      </p:grpSp>
      <p:sp>
        <p:nvSpPr>
          <p:cNvPr id="59" name="Google Shape;259;gff3a7120db_0_4">
            <a:extLst>
              <a:ext uri="{FF2B5EF4-FFF2-40B4-BE49-F238E27FC236}">
                <a16:creationId xmlns:a16="http://schemas.microsoft.com/office/drawing/2014/main" id="{F3CEF1DB-127A-E18E-0E25-8B67138FE7DA}"/>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Scaling Policy</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11F57598-32EB-059D-F173-6CD84EA56C29}"/>
              </a:ext>
            </a:extLst>
          </p:cNvPr>
          <p:cNvSpPr/>
          <p:nvPr/>
        </p:nvSpPr>
        <p:spPr>
          <a:xfrm>
            <a:off x="1066800" y="1276350"/>
            <a:ext cx="7086600" cy="9763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bject 7"/>
          <p:cNvSpPr txBox="1">
            <a:spLocks noGrp="1"/>
          </p:cNvSpPr>
          <p:nvPr>
            <p:ph type="title"/>
          </p:nvPr>
        </p:nvSpPr>
        <p:spPr>
          <a:xfrm>
            <a:off x="255524" y="179323"/>
            <a:ext cx="199580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5F4778"/>
                </a:solidFill>
                <a:latin typeface="Calibri"/>
                <a:cs typeface="Calibri"/>
              </a:rPr>
              <a:t>Scaling</a:t>
            </a:r>
            <a:r>
              <a:rPr sz="2800" b="1" spc="-65" dirty="0">
                <a:solidFill>
                  <a:srgbClr val="5F4778"/>
                </a:solidFill>
                <a:latin typeface="Calibri"/>
                <a:cs typeface="Calibri"/>
              </a:rPr>
              <a:t> </a:t>
            </a:r>
            <a:r>
              <a:rPr sz="2800" b="1" spc="-15" dirty="0">
                <a:solidFill>
                  <a:srgbClr val="5F4778"/>
                </a:solidFill>
                <a:latin typeface="Calibri"/>
                <a:cs typeface="Calibri"/>
              </a:rPr>
              <a:t>Policy</a:t>
            </a:r>
            <a:endParaRPr sz="2800">
              <a:latin typeface="Calibri"/>
              <a:cs typeface="Calibri"/>
            </a:endParaRPr>
          </a:p>
        </p:txBody>
      </p:sp>
      <p:grpSp>
        <p:nvGrpSpPr>
          <p:cNvPr id="8" name="object 8"/>
          <p:cNvGrpSpPr/>
          <p:nvPr/>
        </p:nvGrpSpPr>
        <p:grpSpPr>
          <a:xfrm>
            <a:off x="1632204" y="2427732"/>
            <a:ext cx="5880100" cy="2346960"/>
            <a:chOff x="1632204" y="2427732"/>
            <a:chExt cx="5880100" cy="2346960"/>
          </a:xfrm>
        </p:grpSpPr>
        <p:pic>
          <p:nvPicPr>
            <p:cNvPr id="9" name="object 9"/>
            <p:cNvPicPr/>
            <p:nvPr/>
          </p:nvPicPr>
          <p:blipFill>
            <a:blip r:embed="rId2" cstate="print"/>
            <a:stretch>
              <a:fillRect/>
            </a:stretch>
          </p:blipFill>
          <p:spPr>
            <a:xfrm>
              <a:off x="1632204" y="2427732"/>
              <a:ext cx="5879592" cy="2346960"/>
            </a:xfrm>
            <a:prstGeom prst="rect">
              <a:avLst/>
            </a:prstGeom>
          </p:spPr>
        </p:pic>
        <p:sp>
          <p:nvSpPr>
            <p:cNvPr id="10" name="object 10"/>
            <p:cNvSpPr/>
            <p:nvPr/>
          </p:nvSpPr>
          <p:spPr>
            <a:xfrm>
              <a:off x="2036064" y="2944368"/>
              <a:ext cx="5337175" cy="1237615"/>
            </a:xfrm>
            <a:custGeom>
              <a:avLst/>
              <a:gdLst/>
              <a:ahLst/>
              <a:cxnLst/>
              <a:rect l="l" t="t" r="r" b="b"/>
              <a:pathLst>
                <a:path w="5337175" h="1237614">
                  <a:moveTo>
                    <a:pt x="0" y="989076"/>
                  </a:moveTo>
                  <a:lnTo>
                    <a:pt x="5337047" y="989076"/>
                  </a:lnTo>
                </a:path>
                <a:path w="5337175" h="1237614">
                  <a:moveTo>
                    <a:pt x="0" y="742188"/>
                  </a:moveTo>
                  <a:lnTo>
                    <a:pt x="5337047" y="742188"/>
                  </a:lnTo>
                </a:path>
                <a:path w="5337175" h="1237614">
                  <a:moveTo>
                    <a:pt x="0" y="493775"/>
                  </a:moveTo>
                  <a:lnTo>
                    <a:pt x="5337047" y="493775"/>
                  </a:lnTo>
                </a:path>
                <a:path w="5337175" h="1237614">
                  <a:moveTo>
                    <a:pt x="0" y="246887"/>
                  </a:moveTo>
                  <a:lnTo>
                    <a:pt x="5337047" y="246887"/>
                  </a:lnTo>
                </a:path>
                <a:path w="5337175" h="1237614">
                  <a:moveTo>
                    <a:pt x="0" y="0"/>
                  </a:moveTo>
                  <a:lnTo>
                    <a:pt x="5337047" y="0"/>
                  </a:lnTo>
                </a:path>
                <a:path w="5337175" h="1237614">
                  <a:moveTo>
                    <a:pt x="0" y="1235964"/>
                  </a:moveTo>
                  <a:lnTo>
                    <a:pt x="5337047" y="1237488"/>
                  </a:lnTo>
                </a:path>
              </a:pathLst>
            </a:custGeom>
            <a:ln w="9144">
              <a:solidFill>
                <a:srgbClr val="F1F1F1"/>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2183892" y="3046463"/>
              <a:ext cx="5035296" cy="826020"/>
            </a:xfrm>
            <a:prstGeom prst="rect">
              <a:avLst/>
            </a:prstGeom>
          </p:spPr>
        </p:pic>
        <p:sp>
          <p:nvSpPr>
            <p:cNvPr id="12" name="object 12"/>
            <p:cNvSpPr/>
            <p:nvPr/>
          </p:nvSpPr>
          <p:spPr>
            <a:xfrm>
              <a:off x="2241042" y="3080766"/>
              <a:ext cx="4925695" cy="716280"/>
            </a:xfrm>
            <a:custGeom>
              <a:avLst/>
              <a:gdLst/>
              <a:ahLst/>
              <a:cxnLst/>
              <a:rect l="l" t="t" r="r" b="b"/>
              <a:pathLst>
                <a:path w="4925695" h="716279">
                  <a:moveTo>
                    <a:pt x="0" y="420623"/>
                  </a:moveTo>
                  <a:lnTo>
                    <a:pt x="409956" y="295656"/>
                  </a:lnTo>
                  <a:lnTo>
                    <a:pt x="821435" y="271271"/>
                  </a:lnTo>
                  <a:lnTo>
                    <a:pt x="1231392" y="246887"/>
                  </a:lnTo>
                  <a:lnTo>
                    <a:pt x="1641347" y="73151"/>
                  </a:lnTo>
                  <a:lnTo>
                    <a:pt x="2052828" y="24383"/>
                  </a:lnTo>
                  <a:lnTo>
                    <a:pt x="2462784" y="222503"/>
                  </a:lnTo>
                  <a:lnTo>
                    <a:pt x="2872740" y="716279"/>
                  </a:lnTo>
                  <a:lnTo>
                    <a:pt x="3284220" y="0"/>
                  </a:lnTo>
                  <a:lnTo>
                    <a:pt x="3694176" y="592835"/>
                  </a:lnTo>
                  <a:lnTo>
                    <a:pt x="4105655" y="481583"/>
                  </a:lnTo>
                  <a:lnTo>
                    <a:pt x="4515611" y="679703"/>
                  </a:lnTo>
                  <a:lnTo>
                    <a:pt x="4925567" y="544067"/>
                  </a:lnTo>
                </a:path>
              </a:pathLst>
            </a:custGeom>
            <a:ln w="28956">
              <a:solidFill>
                <a:srgbClr val="EF7E09"/>
              </a:solidFill>
            </a:ln>
          </p:spPr>
          <p:txBody>
            <a:bodyPr wrap="square" lIns="0" tIns="0" rIns="0" bIns="0" rtlCol="0"/>
            <a:lstStyle/>
            <a:p>
              <a:endParaRPr/>
            </a:p>
          </p:txBody>
        </p:sp>
        <p:sp>
          <p:nvSpPr>
            <p:cNvPr id="13" name="object 13"/>
            <p:cNvSpPr/>
            <p:nvPr/>
          </p:nvSpPr>
          <p:spPr>
            <a:xfrm>
              <a:off x="2240280" y="3191256"/>
              <a:ext cx="4973320" cy="607060"/>
            </a:xfrm>
            <a:custGeom>
              <a:avLst/>
              <a:gdLst/>
              <a:ahLst/>
              <a:cxnLst/>
              <a:rect l="l" t="t" r="r" b="b"/>
              <a:pathLst>
                <a:path w="4973320" h="607060">
                  <a:moveTo>
                    <a:pt x="0" y="309371"/>
                  </a:moveTo>
                  <a:lnTo>
                    <a:pt x="47243" y="234695"/>
                  </a:lnTo>
                </a:path>
                <a:path w="4973320" h="607060">
                  <a:moveTo>
                    <a:pt x="411480" y="185927"/>
                  </a:moveTo>
                  <a:lnTo>
                    <a:pt x="438912" y="92963"/>
                  </a:lnTo>
                </a:path>
                <a:path w="4973320" h="607060">
                  <a:moveTo>
                    <a:pt x="1231392" y="135636"/>
                  </a:moveTo>
                  <a:lnTo>
                    <a:pt x="1278635" y="44195"/>
                  </a:lnTo>
                </a:path>
                <a:path w="4973320" h="607060">
                  <a:moveTo>
                    <a:pt x="2464308" y="111251"/>
                  </a:moveTo>
                  <a:lnTo>
                    <a:pt x="2482596" y="0"/>
                  </a:lnTo>
                </a:path>
                <a:path w="4973320" h="607060">
                  <a:moveTo>
                    <a:pt x="2874264" y="606552"/>
                  </a:moveTo>
                  <a:lnTo>
                    <a:pt x="2919984" y="531876"/>
                  </a:lnTo>
                </a:path>
                <a:path w="4973320" h="607060">
                  <a:moveTo>
                    <a:pt x="3695700" y="483107"/>
                  </a:moveTo>
                  <a:lnTo>
                    <a:pt x="3732276" y="333756"/>
                  </a:lnTo>
                </a:path>
                <a:path w="4973320" h="607060">
                  <a:moveTo>
                    <a:pt x="4105655" y="371856"/>
                  </a:moveTo>
                  <a:lnTo>
                    <a:pt x="4152900" y="269748"/>
                  </a:lnTo>
                </a:path>
                <a:path w="4973320" h="607060">
                  <a:moveTo>
                    <a:pt x="4515612" y="569976"/>
                  </a:moveTo>
                  <a:lnTo>
                    <a:pt x="4562856" y="495300"/>
                  </a:lnTo>
                </a:path>
                <a:path w="4973320" h="607060">
                  <a:moveTo>
                    <a:pt x="4927092" y="432816"/>
                  </a:moveTo>
                  <a:lnTo>
                    <a:pt x="4972812" y="348996"/>
                  </a:lnTo>
                </a:path>
              </a:pathLst>
            </a:custGeom>
            <a:ln w="9144">
              <a:solidFill>
                <a:srgbClr val="F1F1F1"/>
              </a:solidFill>
            </a:ln>
          </p:spPr>
          <p:txBody>
            <a:bodyPr wrap="square" lIns="0" tIns="0" rIns="0" bIns="0" rtlCol="0"/>
            <a:lstStyle/>
            <a:p>
              <a:endParaRPr/>
            </a:p>
          </p:txBody>
        </p:sp>
      </p:grpSp>
      <p:sp>
        <p:nvSpPr>
          <p:cNvPr id="14" name="object 14"/>
          <p:cNvSpPr txBox="1"/>
          <p:nvPr/>
        </p:nvSpPr>
        <p:spPr>
          <a:xfrm>
            <a:off x="2204973" y="3241928"/>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55</a:t>
            </a:r>
            <a:endParaRPr sz="1000">
              <a:latin typeface="Arial MT"/>
              <a:cs typeface="Arial MT"/>
            </a:endParaRPr>
          </a:p>
        </p:txBody>
      </p:sp>
      <p:sp>
        <p:nvSpPr>
          <p:cNvPr id="15" name="object 15"/>
          <p:cNvSpPr txBox="1"/>
          <p:nvPr/>
        </p:nvSpPr>
        <p:spPr>
          <a:xfrm>
            <a:off x="2597657" y="3099942"/>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65</a:t>
            </a:r>
            <a:endParaRPr sz="1000">
              <a:latin typeface="Arial MT"/>
              <a:cs typeface="Arial MT"/>
            </a:endParaRPr>
          </a:p>
        </p:txBody>
      </p:sp>
      <p:sp>
        <p:nvSpPr>
          <p:cNvPr id="16" name="object 16"/>
          <p:cNvSpPr txBox="1"/>
          <p:nvPr/>
        </p:nvSpPr>
        <p:spPr>
          <a:xfrm>
            <a:off x="3026155" y="3112134"/>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67</a:t>
            </a:r>
            <a:endParaRPr sz="1000">
              <a:latin typeface="Arial MT"/>
              <a:cs typeface="Arial MT"/>
            </a:endParaRPr>
          </a:p>
        </p:txBody>
      </p:sp>
      <p:sp>
        <p:nvSpPr>
          <p:cNvPr id="17" name="object 17"/>
          <p:cNvSpPr txBox="1"/>
          <p:nvPr/>
        </p:nvSpPr>
        <p:spPr>
          <a:xfrm>
            <a:off x="3436746" y="3050285"/>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69</a:t>
            </a:r>
            <a:endParaRPr sz="1000">
              <a:latin typeface="Arial MT"/>
              <a:cs typeface="Arial MT"/>
            </a:endParaRPr>
          </a:p>
        </p:txBody>
      </p:sp>
      <p:sp>
        <p:nvSpPr>
          <p:cNvPr id="18" name="object 18"/>
          <p:cNvSpPr txBox="1"/>
          <p:nvPr/>
        </p:nvSpPr>
        <p:spPr>
          <a:xfrm>
            <a:off x="3847338" y="2923412"/>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83</a:t>
            </a:r>
            <a:endParaRPr sz="1000">
              <a:latin typeface="Arial MT"/>
              <a:cs typeface="Arial MT"/>
            </a:endParaRPr>
          </a:p>
        </p:txBody>
      </p:sp>
      <p:sp>
        <p:nvSpPr>
          <p:cNvPr id="19" name="object 19"/>
          <p:cNvSpPr txBox="1"/>
          <p:nvPr/>
        </p:nvSpPr>
        <p:spPr>
          <a:xfrm>
            <a:off x="4257802" y="2910281"/>
            <a:ext cx="166370"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87</a:t>
            </a:r>
            <a:endParaRPr sz="1000">
              <a:latin typeface="Arial MT"/>
              <a:cs typeface="Arial MT"/>
            </a:endParaRPr>
          </a:p>
        </p:txBody>
      </p:sp>
      <p:sp>
        <p:nvSpPr>
          <p:cNvPr id="20" name="object 20"/>
          <p:cNvSpPr txBox="1"/>
          <p:nvPr/>
        </p:nvSpPr>
        <p:spPr>
          <a:xfrm>
            <a:off x="4641341" y="3006674"/>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71</a:t>
            </a:r>
            <a:endParaRPr sz="1000">
              <a:latin typeface="Arial MT"/>
              <a:cs typeface="Arial MT"/>
            </a:endParaRPr>
          </a:p>
        </p:txBody>
      </p:sp>
      <p:sp>
        <p:nvSpPr>
          <p:cNvPr id="21" name="object 21"/>
          <p:cNvSpPr txBox="1"/>
          <p:nvPr/>
        </p:nvSpPr>
        <p:spPr>
          <a:xfrm>
            <a:off x="5079238" y="3539108"/>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31</a:t>
            </a:r>
            <a:endParaRPr sz="1000">
              <a:latin typeface="Arial MT"/>
              <a:cs typeface="Arial MT"/>
            </a:endParaRPr>
          </a:p>
        </p:txBody>
      </p:sp>
      <p:sp>
        <p:nvSpPr>
          <p:cNvPr id="22" name="object 22"/>
          <p:cNvSpPr txBox="1"/>
          <p:nvPr/>
        </p:nvSpPr>
        <p:spPr>
          <a:xfrm>
            <a:off x="5489828" y="2849117"/>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89</a:t>
            </a:r>
            <a:endParaRPr sz="1000">
              <a:latin typeface="Arial MT"/>
              <a:cs typeface="Arial MT"/>
            </a:endParaRPr>
          </a:p>
        </p:txBody>
      </p:sp>
      <p:sp>
        <p:nvSpPr>
          <p:cNvPr id="23" name="object 23"/>
          <p:cNvSpPr txBox="1"/>
          <p:nvPr/>
        </p:nvSpPr>
        <p:spPr>
          <a:xfrm>
            <a:off x="5891276" y="3341370"/>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41</a:t>
            </a:r>
            <a:endParaRPr sz="1000">
              <a:latin typeface="Arial MT"/>
              <a:cs typeface="Arial MT"/>
            </a:endParaRPr>
          </a:p>
        </p:txBody>
      </p:sp>
      <p:sp>
        <p:nvSpPr>
          <p:cNvPr id="24" name="object 24"/>
          <p:cNvSpPr txBox="1"/>
          <p:nvPr/>
        </p:nvSpPr>
        <p:spPr>
          <a:xfrm>
            <a:off x="6311010" y="3276091"/>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50</a:t>
            </a:r>
            <a:endParaRPr sz="1000">
              <a:latin typeface="Arial MT"/>
              <a:cs typeface="Arial MT"/>
            </a:endParaRPr>
          </a:p>
        </p:txBody>
      </p:sp>
      <p:sp>
        <p:nvSpPr>
          <p:cNvPr id="25" name="object 25"/>
          <p:cNvSpPr txBox="1"/>
          <p:nvPr/>
        </p:nvSpPr>
        <p:spPr>
          <a:xfrm>
            <a:off x="6721602" y="3501897"/>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34</a:t>
            </a:r>
            <a:endParaRPr sz="1000">
              <a:latin typeface="Arial MT"/>
              <a:cs typeface="Arial MT"/>
            </a:endParaRPr>
          </a:p>
        </p:txBody>
      </p:sp>
      <p:sp>
        <p:nvSpPr>
          <p:cNvPr id="26" name="object 26"/>
          <p:cNvSpPr txBox="1"/>
          <p:nvPr/>
        </p:nvSpPr>
        <p:spPr>
          <a:xfrm>
            <a:off x="7132066" y="3356609"/>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MT"/>
                <a:cs typeface="Arial MT"/>
              </a:rPr>
              <a:t>45</a:t>
            </a:r>
            <a:endParaRPr sz="1000">
              <a:latin typeface="Arial MT"/>
              <a:cs typeface="Arial MT"/>
            </a:endParaRPr>
          </a:p>
        </p:txBody>
      </p:sp>
      <p:sp>
        <p:nvSpPr>
          <p:cNvPr id="27" name="object 27"/>
          <p:cNvSpPr txBox="1"/>
          <p:nvPr/>
        </p:nvSpPr>
        <p:spPr>
          <a:xfrm>
            <a:off x="1702054" y="2845434"/>
            <a:ext cx="237490" cy="1414780"/>
          </a:xfrm>
          <a:prstGeom prst="rect">
            <a:avLst/>
          </a:prstGeom>
        </p:spPr>
        <p:txBody>
          <a:bodyPr vert="horz" wrap="square" lIns="0" tIns="12065" rIns="0" bIns="0" rtlCol="0">
            <a:spAutoFit/>
          </a:bodyPr>
          <a:lstStyle/>
          <a:p>
            <a:pPr marR="5080" algn="r">
              <a:lnSpc>
                <a:spcPct val="100000"/>
              </a:lnSpc>
              <a:spcBef>
                <a:spcPts val="95"/>
              </a:spcBef>
            </a:pPr>
            <a:r>
              <a:rPr sz="1000" spc="-5" dirty="0">
                <a:solidFill>
                  <a:srgbClr val="FFFFFF"/>
                </a:solidFill>
                <a:latin typeface="Arial MT"/>
                <a:cs typeface="Arial MT"/>
              </a:rPr>
              <a:t>1</a:t>
            </a:r>
            <a:r>
              <a:rPr sz="1000" dirty="0">
                <a:solidFill>
                  <a:srgbClr val="FFFFFF"/>
                </a:solidFill>
                <a:latin typeface="Arial MT"/>
                <a:cs typeface="Arial MT"/>
              </a:rPr>
              <a:t>0</a:t>
            </a:r>
            <a:r>
              <a:rPr sz="1000" spc="-5" dirty="0">
                <a:solidFill>
                  <a:srgbClr val="FFFFFF"/>
                </a:solidFill>
                <a:latin typeface="Arial MT"/>
                <a:cs typeface="Arial MT"/>
              </a:rPr>
              <a:t>0</a:t>
            </a:r>
            <a:endParaRPr sz="1000">
              <a:latin typeface="Arial MT"/>
              <a:cs typeface="Arial MT"/>
            </a:endParaRPr>
          </a:p>
          <a:p>
            <a:pPr marR="5715" algn="r">
              <a:lnSpc>
                <a:spcPct val="100000"/>
              </a:lnSpc>
              <a:spcBef>
                <a:spcPts val="750"/>
              </a:spcBef>
            </a:pPr>
            <a:r>
              <a:rPr sz="1000" spc="-10" dirty="0">
                <a:solidFill>
                  <a:srgbClr val="FFFFFF"/>
                </a:solidFill>
                <a:latin typeface="Arial MT"/>
                <a:cs typeface="Arial MT"/>
              </a:rPr>
              <a:t>80</a:t>
            </a:r>
            <a:endParaRPr sz="1000">
              <a:latin typeface="Arial MT"/>
              <a:cs typeface="Arial MT"/>
            </a:endParaRPr>
          </a:p>
          <a:p>
            <a:pPr marR="5715" algn="r">
              <a:lnSpc>
                <a:spcPct val="100000"/>
              </a:lnSpc>
              <a:spcBef>
                <a:spcPts val="745"/>
              </a:spcBef>
            </a:pPr>
            <a:r>
              <a:rPr sz="1000" spc="-10" dirty="0">
                <a:solidFill>
                  <a:srgbClr val="FFFFFF"/>
                </a:solidFill>
                <a:latin typeface="Arial MT"/>
                <a:cs typeface="Arial MT"/>
              </a:rPr>
              <a:t>60</a:t>
            </a:r>
            <a:endParaRPr sz="1000">
              <a:latin typeface="Arial MT"/>
              <a:cs typeface="Arial MT"/>
            </a:endParaRPr>
          </a:p>
          <a:p>
            <a:pPr marR="5715" algn="r">
              <a:lnSpc>
                <a:spcPct val="100000"/>
              </a:lnSpc>
              <a:spcBef>
                <a:spcPts val="750"/>
              </a:spcBef>
            </a:pPr>
            <a:r>
              <a:rPr sz="1000" spc="-10" dirty="0">
                <a:solidFill>
                  <a:srgbClr val="FFFFFF"/>
                </a:solidFill>
                <a:latin typeface="Arial MT"/>
                <a:cs typeface="Arial MT"/>
              </a:rPr>
              <a:t>40</a:t>
            </a:r>
            <a:endParaRPr sz="1000">
              <a:latin typeface="Arial MT"/>
              <a:cs typeface="Arial MT"/>
            </a:endParaRPr>
          </a:p>
          <a:p>
            <a:pPr marR="5715" algn="r">
              <a:lnSpc>
                <a:spcPct val="100000"/>
              </a:lnSpc>
              <a:spcBef>
                <a:spcPts val="745"/>
              </a:spcBef>
            </a:pPr>
            <a:r>
              <a:rPr sz="1000" spc="-10" dirty="0">
                <a:solidFill>
                  <a:srgbClr val="FFFFFF"/>
                </a:solidFill>
                <a:latin typeface="Arial MT"/>
                <a:cs typeface="Arial MT"/>
              </a:rPr>
              <a:t>20</a:t>
            </a:r>
            <a:endParaRPr sz="1000">
              <a:latin typeface="Arial MT"/>
              <a:cs typeface="Arial MT"/>
            </a:endParaRPr>
          </a:p>
          <a:p>
            <a:pPr marR="5080" algn="r">
              <a:lnSpc>
                <a:spcPct val="100000"/>
              </a:lnSpc>
              <a:spcBef>
                <a:spcPts val="750"/>
              </a:spcBef>
            </a:pPr>
            <a:r>
              <a:rPr sz="1000" spc="-5" dirty="0">
                <a:solidFill>
                  <a:srgbClr val="FFFFFF"/>
                </a:solidFill>
                <a:latin typeface="Arial MT"/>
                <a:cs typeface="Arial MT"/>
              </a:rPr>
              <a:t>0</a:t>
            </a:r>
            <a:endParaRPr sz="1000">
              <a:latin typeface="Arial MT"/>
              <a:cs typeface="Arial MT"/>
            </a:endParaRPr>
          </a:p>
        </p:txBody>
      </p:sp>
      <p:sp>
        <p:nvSpPr>
          <p:cNvPr id="28" name="object 28"/>
          <p:cNvSpPr txBox="1"/>
          <p:nvPr/>
        </p:nvSpPr>
        <p:spPr>
          <a:xfrm>
            <a:off x="4318761" y="2496388"/>
            <a:ext cx="50800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Arial"/>
                <a:cs typeface="Arial"/>
              </a:rPr>
              <a:t>C</a:t>
            </a:r>
            <a:r>
              <a:rPr sz="1800" b="1" spc="-10" dirty="0">
                <a:solidFill>
                  <a:srgbClr val="FFFFFF"/>
                </a:solidFill>
                <a:latin typeface="Arial"/>
                <a:cs typeface="Arial"/>
              </a:rPr>
              <a:t>P</a:t>
            </a:r>
            <a:r>
              <a:rPr sz="1800" b="1" dirty="0">
                <a:solidFill>
                  <a:srgbClr val="FFFFFF"/>
                </a:solidFill>
                <a:latin typeface="Arial"/>
                <a:cs typeface="Arial"/>
              </a:rPr>
              <a:t>U</a:t>
            </a:r>
            <a:endParaRPr sz="1800">
              <a:latin typeface="Arial"/>
              <a:cs typeface="Arial"/>
            </a:endParaRPr>
          </a:p>
        </p:txBody>
      </p:sp>
      <p:sp>
        <p:nvSpPr>
          <p:cNvPr id="29" name="object 29"/>
          <p:cNvSpPr/>
          <p:nvPr/>
        </p:nvSpPr>
        <p:spPr>
          <a:xfrm>
            <a:off x="4325873" y="4591050"/>
            <a:ext cx="243840" cy="0"/>
          </a:xfrm>
          <a:custGeom>
            <a:avLst/>
            <a:gdLst/>
            <a:ahLst/>
            <a:cxnLst/>
            <a:rect l="l" t="t" r="r" b="b"/>
            <a:pathLst>
              <a:path w="243839">
                <a:moveTo>
                  <a:pt x="0" y="0"/>
                </a:moveTo>
                <a:lnTo>
                  <a:pt x="243839" y="0"/>
                </a:lnTo>
              </a:path>
            </a:pathLst>
          </a:custGeom>
          <a:ln w="28956">
            <a:solidFill>
              <a:srgbClr val="EF7E09"/>
            </a:solidFill>
          </a:ln>
        </p:spPr>
        <p:txBody>
          <a:bodyPr wrap="square" lIns="0" tIns="0" rIns="0" bIns="0" rtlCol="0"/>
          <a:lstStyle/>
          <a:p>
            <a:endParaRPr/>
          </a:p>
        </p:txBody>
      </p:sp>
      <p:sp>
        <p:nvSpPr>
          <p:cNvPr id="30" name="object 30"/>
          <p:cNvSpPr txBox="1"/>
          <p:nvPr/>
        </p:nvSpPr>
        <p:spPr>
          <a:xfrm>
            <a:off x="2069719" y="4234078"/>
            <a:ext cx="5269865" cy="435609"/>
          </a:xfrm>
          <a:prstGeom prst="rect">
            <a:avLst/>
          </a:prstGeom>
        </p:spPr>
        <p:txBody>
          <a:bodyPr vert="horz" wrap="square" lIns="0" tIns="12065" rIns="0" bIns="0" rtlCol="0">
            <a:spAutoFit/>
          </a:bodyPr>
          <a:lstStyle/>
          <a:p>
            <a:pPr algn="ctr">
              <a:lnSpc>
                <a:spcPct val="100000"/>
              </a:lnSpc>
              <a:spcBef>
                <a:spcPts val="95"/>
              </a:spcBef>
            </a:pPr>
            <a:r>
              <a:rPr sz="1000" spc="-5" dirty="0">
                <a:solidFill>
                  <a:srgbClr val="FFFFFF"/>
                </a:solidFill>
                <a:latin typeface="Arial MT"/>
                <a:cs typeface="Arial MT"/>
              </a:rPr>
              <a:t>01:00</a:t>
            </a:r>
            <a:r>
              <a:rPr sz="1000" spc="465" dirty="0">
                <a:solidFill>
                  <a:srgbClr val="FFFFFF"/>
                </a:solidFill>
                <a:latin typeface="Arial MT"/>
                <a:cs typeface="Arial MT"/>
              </a:rPr>
              <a:t> </a:t>
            </a:r>
            <a:r>
              <a:rPr sz="1000" spc="-5" dirty="0">
                <a:solidFill>
                  <a:srgbClr val="FFFFFF"/>
                </a:solidFill>
                <a:latin typeface="Arial MT"/>
                <a:cs typeface="Arial MT"/>
              </a:rPr>
              <a:t>01:15</a:t>
            </a:r>
            <a:r>
              <a:rPr sz="1000" spc="465" dirty="0">
                <a:solidFill>
                  <a:srgbClr val="FFFFFF"/>
                </a:solidFill>
                <a:latin typeface="Arial MT"/>
                <a:cs typeface="Arial MT"/>
              </a:rPr>
              <a:t> </a:t>
            </a:r>
            <a:r>
              <a:rPr sz="1000" spc="-5" dirty="0">
                <a:solidFill>
                  <a:srgbClr val="FFFFFF"/>
                </a:solidFill>
                <a:latin typeface="Arial MT"/>
                <a:cs typeface="Arial MT"/>
              </a:rPr>
              <a:t>01:30</a:t>
            </a:r>
            <a:r>
              <a:rPr sz="1000" spc="465" dirty="0">
                <a:solidFill>
                  <a:srgbClr val="FFFFFF"/>
                </a:solidFill>
                <a:latin typeface="Arial MT"/>
                <a:cs typeface="Arial MT"/>
              </a:rPr>
              <a:t> </a:t>
            </a:r>
            <a:r>
              <a:rPr sz="1000" spc="-5" dirty="0">
                <a:solidFill>
                  <a:srgbClr val="FFFFFF"/>
                </a:solidFill>
                <a:latin typeface="Arial MT"/>
                <a:cs typeface="Arial MT"/>
              </a:rPr>
              <a:t>01:45</a:t>
            </a:r>
            <a:r>
              <a:rPr sz="1000" spc="470" dirty="0">
                <a:solidFill>
                  <a:srgbClr val="FFFFFF"/>
                </a:solidFill>
                <a:latin typeface="Arial MT"/>
                <a:cs typeface="Arial MT"/>
              </a:rPr>
              <a:t> </a:t>
            </a:r>
            <a:r>
              <a:rPr sz="1000" spc="-5" dirty="0">
                <a:solidFill>
                  <a:srgbClr val="FFFFFF"/>
                </a:solidFill>
                <a:latin typeface="Arial MT"/>
                <a:cs typeface="Arial MT"/>
              </a:rPr>
              <a:t>02:00</a:t>
            </a:r>
            <a:r>
              <a:rPr sz="1000" spc="470" dirty="0">
                <a:solidFill>
                  <a:srgbClr val="FFFFFF"/>
                </a:solidFill>
                <a:latin typeface="Arial MT"/>
                <a:cs typeface="Arial MT"/>
              </a:rPr>
              <a:t> </a:t>
            </a:r>
            <a:r>
              <a:rPr sz="1000" spc="-5" dirty="0">
                <a:solidFill>
                  <a:srgbClr val="FFFFFF"/>
                </a:solidFill>
                <a:latin typeface="Arial MT"/>
                <a:cs typeface="Arial MT"/>
              </a:rPr>
              <a:t>02:15</a:t>
            </a:r>
            <a:r>
              <a:rPr sz="1000" spc="465" dirty="0">
                <a:solidFill>
                  <a:srgbClr val="FFFFFF"/>
                </a:solidFill>
                <a:latin typeface="Arial MT"/>
                <a:cs typeface="Arial MT"/>
              </a:rPr>
              <a:t> </a:t>
            </a:r>
            <a:r>
              <a:rPr sz="1000" spc="-5" dirty="0">
                <a:solidFill>
                  <a:srgbClr val="FFFFFF"/>
                </a:solidFill>
                <a:latin typeface="Arial MT"/>
                <a:cs typeface="Arial MT"/>
              </a:rPr>
              <a:t>02:30</a:t>
            </a:r>
            <a:r>
              <a:rPr sz="1000" spc="465" dirty="0">
                <a:solidFill>
                  <a:srgbClr val="FFFFFF"/>
                </a:solidFill>
                <a:latin typeface="Arial MT"/>
                <a:cs typeface="Arial MT"/>
              </a:rPr>
              <a:t> </a:t>
            </a:r>
            <a:r>
              <a:rPr sz="1000" spc="-5" dirty="0">
                <a:solidFill>
                  <a:srgbClr val="FFFFFF"/>
                </a:solidFill>
                <a:latin typeface="Arial MT"/>
                <a:cs typeface="Arial MT"/>
              </a:rPr>
              <a:t>02:45</a:t>
            </a:r>
            <a:r>
              <a:rPr sz="1000" spc="470" dirty="0">
                <a:solidFill>
                  <a:srgbClr val="FFFFFF"/>
                </a:solidFill>
                <a:latin typeface="Arial MT"/>
                <a:cs typeface="Arial MT"/>
              </a:rPr>
              <a:t> </a:t>
            </a:r>
            <a:r>
              <a:rPr sz="1000" spc="-5" dirty="0">
                <a:solidFill>
                  <a:srgbClr val="FFFFFF"/>
                </a:solidFill>
                <a:latin typeface="Arial MT"/>
                <a:cs typeface="Arial MT"/>
              </a:rPr>
              <a:t>03:00</a:t>
            </a:r>
            <a:r>
              <a:rPr sz="1000" spc="465" dirty="0">
                <a:solidFill>
                  <a:srgbClr val="FFFFFF"/>
                </a:solidFill>
                <a:latin typeface="Arial MT"/>
                <a:cs typeface="Arial MT"/>
              </a:rPr>
              <a:t> </a:t>
            </a:r>
            <a:r>
              <a:rPr sz="1000" spc="-5" dirty="0">
                <a:solidFill>
                  <a:srgbClr val="FFFFFF"/>
                </a:solidFill>
                <a:latin typeface="Arial MT"/>
                <a:cs typeface="Arial MT"/>
              </a:rPr>
              <a:t>03:15</a:t>
            </a:r>
            <a:r>
              <a:rPr sz="1000" spc="470" dirty="0">
                <a:solidFill>
                  <a:srgbClr val="FFFFFF"/>
                </a:solidFill>
                <a:latin typeface="Arial MT"/>
                <a:cs typeface="Arial MT"/>
              </a:rPr>
              <a:t> </a:t>
            </a:r>
            <a:r>
              <a:rPr sz="1000" spc="-5" dirty="0">
                <a:solidFill>
                  <a:srgbClr val="FFFFFF"/>
                </a:solidFill>
                <a:latin typeface="Arial MT"/>
                <a:cs typeface="Arial MT"/>
              </a:rPr>
              <a:t>03:30</a:t>
            </a:r>
            <a:r>
              <a:rPr sz="1000" spc="465" dirty="0">
                <a:solidFill>
                  <a:srgbClr val="FFFFFF"/>
                </a:solidFill>
                <a:latin typeface="Arial MT"/>
                <a:cs typeface="Arial MT"/>
              </a:rPr>
              <a:t> </a:t>
            </a:r>
            <a:r>
              <a:rPr sz="1000" spc="-5" dirty="0">
                <a:solidFill>
                  <a:srgbClr val="FFFFFF"/>
                </a:solidFill>
                <a:latin typeface="Arial MT"/>
                <a:cs typeface="Arial MT"/>
              </a:rPr>
              <a:t>03:45</a:t>
            </a:r>
            <a:r>
              <a:rPr sz="1000" spc="470" dirty="0">
                <a:solidFill>
                  <a:srgbClr val="FFFFFF"/>
                </a:solidFill>
                <a:latin typeface="Arial MT"/>
                <a:cs typeface="Arial MT"/>
              </a:rPr>
              <a:t> </a:t>
            </a:r>
            <a:r>
              <a:rPr sz="1000" spc="-5" dirty="0">
                <a:solidFill>
                  <a:srgbClr val="FFFFFF"/>
                </a:solidFill>
                <a:latin typeface="Arial MT"/>
                <a:cs typeface="Arial MT"/>
              </a:rPr>
              <a:t>04:00</a:t>
            </a:r>
            <a:endParaRPr sz="1000">
              <a:latin typeface="Arial MT"/>
              <a:cs typeface="Arial MT"/>
            </a:endParaRPr>
          </a:p>
          <a:p>
            <a:pPr marL="50165" algn="ctr">
              <a:lnSpc>
                <a:spcPct val="100000"/>
              </a:lnSpc>
              <a:spcBef>
                <a:spcPts val="830"/>
              </a:spcBef>
            </a:pPr>
            <a:r>
              <a:rPr sz="1000" spc="-5" dirty="0">
                <a:solidFill>
                  <a:srgbClr val="FFFFFF"/>
                </a:solidFill>
                <a:latin typeface="Arial MT"/>
                <a:cs typeface="Arial MT"/>
              </a:rPr>
              <a:t>CPU</a:t>
            </a:r>
            <a:endParaRPr sz="1000">
              <a:latin typeface="Arial MT"/>
              <a:cs typeface="Arial MT"/>
            </a:endParaRPr>
          </a:p>
        </p:txBody>
      </p:sp>
      <p:sp>
        <p:nvSpPr>
          <p:cNvPr id="31" name="object 31"/>
          <p:cNvSpPr txBox="1"/>
          <p:nvPr/>
        </p:nvSpPr>
        <p:spPr>
          <a:xfrm>
            <a:off x="216228" y="705771"/>
            <a:ext cx="7628890" cy="1474121"/>
          </a:xfrm>
          <a:prstGeom prst="rect">
            <a:avLst/>
          </a:prstGeom>
        </p:spPr>
        <p:txBody>
          <a:bodyPr vert="horz" wrap="square" lIns="0" tIns="13335" rIns="0" bIns="0" rtlCol="0">
            <a:spAutoFit/>
          </a:bodyPr>
          <a:lstStyle/>
          <a:p>
            <a:pPr marL="12700">
              <a:lnSpc>
                <a:spcPct val="150000"/>
              </a:lnSpc>
              <a:spcBef>
                <a:spcPts val="105"/>
              </a:spcBef>
            </a:pPr>
            <a:r>
              <a:rPr sz="1400" b="1" spc="-5" dirty="0">
                <a:latin typeface="Open Sans" panose="020B0606030504020204" pitchFamily="34" charset="0"/>
                <a:ea typeface="Open Sans" panose="020B0606030504020204" pitchFamily="34" charset="0"/>
                <a:cs typeface="Open Sans" panose="020B0606030504020204" pitchFamily="34" charset="0"/>
              </a:rPr>
              <a:t>Cool-down</a:t>
            </a:r>
            <a:r>
              <a:rPr sz="1400" b="1" spc="-55" dirty="0">
                <a:latin typeface="Open Sans" panose="020B0606030504020204" pitchFamily="34" charset="0"/>
                <a:ea typeface="Open Sans" panose="020B0606030504020204" pitchFamily="34" charset="0"/>
                <a:cs typeface="Open Sans" panose="020B0606030504020204" pitchFamily="34" charset="0"/>
              </a:rPr>
              <a:t> </a:t>
            </a:r>
            <a:r>
              <a:rPr sz="1400" b="1" spc="-5" dirty="0">
                <a:latin typeface="Open Sans" panose="020B0606030504020204" pitchFamily="34" charset="0"/>
                <a:ea typeface="Open Sans" panose="020B0606030504020204" pitchFamily="34" charset="0"/>
                <a:cs typeface="Open Sans" panose="020B0606030504020204" pitchFamily="34" charset="0"/>
              </a:rPr>
              <a:t>Period:</a:t>
            </a:r>
            <a:r>
              <a:rPr sz="1400" b="1" spc="-25" dirty="0">
                <a:latin typeface="Open Sans" panose="020B0606030504020204" pitchFamily="34" charset="0"/>
                <a:ea typeface="Open Sans" panose="020B0606030504020204" pitchFamily="34" charset="0"/>
                <a:cs typeface="Open Sans" panose="020B0606030504020204" pitchFamily="34" charset="0"/>
              </a:rPr>
              <a:t> </a:t>
            </a:r>
            <a:r>
              <a:rPr sz="1400" b="1" dirty="0">
                <a:latin typeface="Open Sans" panose="020B0606030504020204" pitchFamily="34" charset="0"/>
                <a:ea typeface="Open Sans" panose="020B0606030504020204" pitchFamily="34" charset="0"/>
                <a:cs typeface="Open Sans" panose="020B0606030504020204" pitchFamily="34" charset="0"/>
              </a:rPr>
              <a:t>Simple</a:t>
            </a:r>
            <a:r>
              <a:rPr sz="1400" b="1" spc="-30" dirty="0">
                <a:latin typeface="Open Sans" panose="020B0606030504020204" pitchFamily="34" charset="0"/>
                <a:ea typeface="Open Sans" panose="020B0606030504020204" pitchFamily="34" charset="0"/>
                <a:cs typeface="Open Sans" panose="020B0606030504020204" pitchFamily="34" charset="0"/>
              </a:rPr>
              <a:t> </a:t>
            </a:r>
            <a:r>
              <a:rPr sz="1400" b="1" dirty="0">
                <a:latin typeface="Open Sans" panose="020B0606030504020204" pitchFamily="34" charset="0"/>
                <a:ea typeface="Open Sans" panose="020B0606030504020204" pitchFamily="34" charset="0"/>
                <a:cs typeface="Open Sans" panose="020B0606030504020204" pitchFamily="34" charset="0"/>
              </a:rPr>
              <a:t>Scaling</a:t>
            </a:r>
            <a:r>
              <a:rPr sz="1400" b="1" spc="-45" dirty="0">
                <a:latin typeface="Open Sans" panose="020B0606030504020204" pitchFamily="34" charset="0"/>
                <a:ea typeface="Open Sans" panose="020B0606030504020204" pitchFamily="34" charset="0"/>
                <a:cs typeface="Open Sans" panose="020B0606030504020204" pitchFamily="34" charset="0"/>
              </a:rPr>
              <a:t> </a:t>
            </a:r>
            <a:r>
              <a:rPr sz="1400" b="1" dirty="0">
                <a:latin typeface="Open Sans" panose="020B0606030504020204" pitchFamily="34" charset="0"/>
                <a:ea typeface="Open Sans" panose="020B0606030504020204" pitchFamily="34" charset="0"/>
                <a:cs typeface="Open Sans" panose="020B0606030504020204" pitchFamily="34" charset="0"/>
              </a:rPr>
              <a:t>Policy</a:t>
            </a:r>
            <a:endParaRPr lang="en-IN" sz="1400" b="1" dirty="0">
              <a:latin typeface="Open Sans" panose="020B0606030504020204" pitchFamily="34" charset="0"/>
              <a:ea typeface="Open Sans" panose="020B0606030504020204" pitchFamily="34" charset="0"/>
              <a:cs typeface="Open Sans" panose="020B0606030504020204" pitchFamily="34" charset="0"/>
            </a:endParaRPr>
          </a:p>
          <a:p>
            <a:pPr marL="12700">
              <a:lnSpc>
                <a:spcPct val="150000"/>
              </a:lnSpc>
              <a:spcBef>
                <a:spcPts val="105"/>
              </a:spcBef>
            </a:pPr>
            <a:endParaRPr sz="1400" dirty="0">
              <a:latin typeface="Open Sans" panose="020B0606030504020204" pitchFamily="34" charset="0"/>
              <a:ea typeface="Open Sans" panose="020B0606030504020204" pitchFamily="34" charset="0"/>
              <a:cs typeface="Open Sans" panose="020B0606030504020204" pitchFamily="34" charset="0"/>
            </a:endParaRPr>
          </a:p>
          <a:p>
            <a:pPr marL="1097915" marR="5080" indent="-5080" algn="ctr">
              <a:lnSpc>
                <a:spcPct val="150000"/>
              </a:lnSpc>
            </a:pPr>
            <a:r>
              <a:rPr sz="1200" dirty="0">
                <a:latin typeface="Open Sans" panose="020B0606030504020204" pitchFamily="34" charset="0"/>
                <a:ea typeface="Open Sans" panose="020B0606030504020204" pitchFamily="34" charset="0"/>
                <a:cs typeface="Open Sans" panose="020B0606030504020204" pitchFamily="34" charset="0"/>
              </a:rPr>
              <a:t>The </a:t>
            </a:r>
            <a:r>
              <a:rPr sz="1200" spc="-5" dirty="0">
                <a:latin typeface="Open Sans" panose="020B0606030504020204" pitchFamily="34" charset="0"/>
                <a:ea typeface="Open Sans" panose="020B0606030504020204" pitchFamily="34" charset="0"/>
                <a:cs typeface="Open Sans" panose="020B0606030504020204" pitchFamily="34" charset="0"/>
              </a:rPr>
              <a:t>cool-down period ensures </a:t>
            </a:r>
            <a:r>
              <a:rPr sz="1200" dirty="0">
                <a:latin typeface="Open Sans" panose="020B0606030504020204" pitchFamily="34" charset="0"/>
                <a:ea typeface="Open Sans" panose="020B0606030504020204" pitchFamily="34" charset="0"/>
                <a:cs typeface="Open Sans" panose="020B0606030504020204" pitchFamily="34" charset="0"/>
              </a:rPr>
              <a:t>that </a:t>
            </a:r>
            <a:r>
              <a:rPr sz="1200" spc="-5" dirty="0">
                <a:latin typeface="Open Sans" panose="020B0606030504020204" pitchFamily="34" charset="0"/>
                <a:ea typeface="Open Sans" panose="020B0606030504020204" pitchFamily="34" charset="0"/>
                <a:cs typeface="Open Sans" panose="020B0606030504020204" pitchFamily="34" charset="0"/>
              </a:rPr>
              <a:t>autoscaling does not </a:t>
            </a:r>
            <a:r>
              <a:rPr sz="1200" dirty="0">
                <a:latin typeface="Open Sans" panose="020B0606030504020204" pitchFamily="34" charset="0"/>
                <a:ea typeface="Open Sans" panose="020B0606030504020204" pitchFamily="34" charset="0"/>
                <a:cs typeface="Open Sans" panose="020B0606030504020204" pitchFamily="34" charset="0"/>
              </a:rPr>
              <a:t>launch </a:t>
            </a:r>
            <a:r>
              <a:rPr sz="1200" spc="-5" dirty="0">
                <a:latin typeface="Open Sans" panose="020B0606030504020204" pitchFamily="34" charset="0"/>
                <a:ea typeface="Open Sans" panose="020B0606030504020204" pitchFamily="34" charset="0"/>
                <a:cs typeface="Open Sans" panose="020B0606030504020204" pitchFamily="34" charset="0"/>
              </a:rPr>
              <a:t>or </a:t>
            </a:r>
            <a:r>
              <a:rPr sz="1200" dirty="0">
                <a:latin typeface="Open Sans" panose="020B0606030504020204" pitchFamily="34" charset="0"/>
                <a:ea typeface="Open Sans" panose="020B0606030504020204" pitchFamily="34" charset="0"/>
                <a:cs typeface="Open Sans" panose="020B0606030504020204" pitchFamily="34" charset="0"/>
              </a:rPr>
              <a:t>terminate </a:t>
            </a:r>
            <a:r>
              <a:rPr sz="1200" spc="-5" dirty="0">
                <a:latin typeface="Open Sans" panose="020B0606030504020204" pitchFamily="34" charset="0"/>
                <a:ea typeface="Open Sans" panose="020B0606030504020204" pitchFamily="34" charset="0"/>
                <a:cs typeface="Open Sans" panose="020B0606030504020204" pitchFamily="34" charset="0"/>
              </a:rPr>
              <a:t>any </a:t>
            </a:r>
            <a:r>
              <a:rPr sz="1200" dirty="0">
                <a:latin typeface="Open Sans" panose="020B0606030504020204" pitchFamily="34" charset="0"/>
                <a:ea typeface="Open Sans" panose="020B0606030504020204" pitchFamily="34" charset="0"/>
                <a:cs typeface="Open Sans" panose="020B0606030504020204" pitchFamily="34" charset="0"/>
              </a:rPr>
              <a:t>more </a:t>
            </a:r>
            <a:r>
              <a:rPr sz="1200" spc="-5" dirty="0">
                <a:latin typeface="Open Sans" panose="020B0606030504020204" pitchFamily="34" charset="0"/>
                <a:ea typeface="Open Sans" panose="020B0606030504020204" pitchFamily="34" charset="0"/>
                <a:cs typeface="Open Sans" panose="020B0606030504020204" pitchFamily="34" charset="0"/>
              </a:rPr>
              <a:t>instances </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until a </a:t>
            </a:r>
            <a:r>
              <a:rPr sz="1200" dirty="0">
                <a:latin typeface="Open Sans" panose="020B0606030504020204" pitchFamily="34" charset="0"/>
                <a:ea typeface="Open Sans" panose="020B0606030504020204" pitchFamily="34" charset="0"/>
                <a:cs typeface="Open Sans" panose="020B0606030504020204" pitchFamily="34" charset="0"/>
              </a:rPr>
              <a:t>specified </a:t>
            </a:r>
            <a:r>
              <a:rPr sz="1200" spc="-5" dirty="0">
                <a:latin typeface="Open Sans" panose="020B0606030504020204" pitchFamily="34" charset="0"/>
                <a:ea typeface="Open Sans" panose="020B0606030504020204" pitchFamily="34" charset="0"/>
                <a:cs typeface="Open Sans" panose="020B0606030504020204" pitchFamily="34" charset="0"/>
              </a:rPr>
              <a:t>period is completed. Scaling activity is suspended until </a:t>
            </a:r>
            <a:r>
              <a:rPr sz="1200" dirty="0">
                <a:latin typeface="Open Sans" panose="020B0606030504020204" pitchFamily="34" charset="0"/>
                <a:ea typeface="Open Sans" panose="020B0606030504020204" pitchFamily="34" charset="0"/>
                <a:cs typeface="Open Sans" panose="020B0606030504020204" pitchFamily="34" charset="0"/>
              </a:rPr>
              <a:t>the cool-down </a:t>
            </a:r>
            <a:r>
              <a:rPr sz="1200" spc="-5" dirty="0">
                <a:latin typeface="Open Sans" panose="020B0606030504020204" pitchFamily="34" charset="0"/>
                <a:ea typeface="Open Sans" panose="020B0606030504020204" pitchFamily="34" charset="0"/>
                <a:cs typeface="Open Sans" panose="020B0606030504020204" pitchFamily="34" charset="0"/>
              </a:rPr>
              <a:t>period is in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effect</a:t>
            </a:r>
          </a:p>
        </p:txBody>
      </p:sp>
      <p:sp>
        <p:nvSpPr>
          <p:cNvPr id="33" name="object 33"/>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4" name="Group 33">
            <a:extLst>
              <a:ext uri="{FF2B5EF4-FFF2-40B4-BE49-F238E27FC236}">
                <a16:creationId xmlns:a16="http://schemas.microsoft.com/office/drawing/2014/main" id="{8EABBAA8-204A-7538-7855-38926FC86F95}"/>
              </a:ext>
            </a:extLst>
          </p:cNvPr>
          <p:cNvGrpSpPr/>
          <p:nvPr/>
        </p:nvGrpSpPr>
        <p:grpSpPr>
          <a:xfrm>
            <a:off x="24493" y="21491"/>
            <a:ext cx="9119507" cy="750794"/>
            <a:chOff x="24493" y="21491"/>
            <a:chExt cx="8960905" cy="750794"/>
          </a:xfrm>
        </p:grpSpPr>
        <p:pic>
          <p:nvPicPr>
            <p:cNvPr id="35" name="Picture 34">
              <a:extLst>
                <a:ext uri="{FF2B5EF4-FFF2-40B4-BE49-F238E27FC236}">
                  <a16:creationId xmlns:a16="http://schemas.microsoft.com/office/drawing/2014/main" id="{9DF3E712-894C-353C-0414-7B78A91C9994}"/>
                </a:ext>
              </a:extLst>
            </p:cNvPr>
            <p:cNvPicPr>
              <a:picLocks noChangeAspect="1"/>
            </p:cNvPicPr>
            <p:nvPr/>
          </p:nvPicPr>
          <p:blipFill>
            <a:blip r:embed="rId4"/>
            <a:stretch>
              <a:fillRect/>
            </a:stretch>
          </p:blipFill>
          <p:spPr>
            <a:xfrm>
              <a:off x="1631837" y="21491"/>
              <a:ext cx="7353561" cy="750794"/>
            </a:xfrm>
            <a:prstGeom prst="rect">
              <a:avLst/>
            </a:prstGeom>
          </p:spPr>
        </p:pic>
        <p:pic>
          <p:nvPicPr>
            <p:cNvPr id="36" name="Picture 35">
              <a:extLst>
                <a:ext uri="{FF2B5EF4-FFF2-40B4-BE49-F238E27FC236}">
                  <a16:creationId xmlns:a16="http://schemas.microsoft.com/office/drawing/2014/main" id="{5950CABC-6B07-F5F7-3385-A0739688A979}"/>
                </a:ext>
              </a:extLst>
            </p:cNvPr>
            <p:cNvPicPr>
              <a:picLocks noChangeAspect="1"/>
            </p:cNvPicPr>
            <p:nvPr/>
          </p:nvPicPr>
          <p:blipFill>
            <a:blip r:embed="rId5"/>
            <a:stretch>
              <a:fillRect/>
            </a:stretch>
          </p:blipFill>
          <p:spPr>
            <a:xfrm>
              <a:off x="24493" y="79088"/>
              <a:ext cx="1607344" cy="657225"/>
            </a:xfrm>
            <a:prstGeom prst="rect">
              <a:avLst/>
            </a:prstGeom>
          </p:spPr>
        </p:pic>
        <p:pic>
          <p:nvPicPr>
            <p:cNvPr id="37" name="Picture 36">
              <a:extLst>
                <a:ext uri="{FF2B5EF4-FFF2-40B4-BE49-F238E27FC236}">
                  <a16:creationId xmlns:a16="http://schemas.microsoft.com/office/drawing/2014/main" id="{06F4FCD5-96A3-78F1-1EF5-241A957FE37A}"/>
                </a:ext>
              </a:extLst>
            </p:cNvPr>
            <p:cNvPicPr>
              <a:picLocks noChangeAspect="1"/>
            </p:cNvPicPr>
            <p:nvPr/>
          </p:nvPicPr>
          <p:blipFill>
            <a:blip r:embed="rId4"/>
            <a:stretch>
              <a:fillRect/>
            </a:stretch>
          </p:blipFill>
          <p:spPr>
            <a:xfrm>
              <a:off x="134906" y="718248"/>
              <a:ext cx="7353561" cy="45719"/>
            </a:xfrm>
            <a:prstGeom prst="rect">
              <a:avLst/>
            </a:prstGeom>
          </p:spPr>
        </p:pic>
      </p:grpSp>
      <p:sp>
        <p:nvSpPr>
          <p:cNvPr id="38" name="Google Shape;259;gff3a7120db_0_4">
            <a:extLst>
              <a:ext uri="{FF2B5EF4-FFF2-40B4-BE49-F238E27FC236}">
                <a16:creationId xmlns:a16="http://schemas.microsoft.com/office/drawing/2014/main" id="{2A593A39-C6F1-4786-F06E-6CA2C628AC98}"/>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Scaling Policy</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199580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5F4778"/>
                </a:solidFill>
                <a:latin typeface="Calibri"/>
                <a:cs typeface="Calibri"/>
              </a:rPr>
              <a:t>Scaling</a:t>
            </a:r>
            <a:r>
              <a:rPr sz="2800" b="1" spc="-65" dirty="0">
                <a:solidFill>
                  <a:srgbClr val="5F4778"/>
                </a:solidFill>
                <a:latin typeface="Calibri"/>
                <a:cs typeface="Calibri"/>
              </a:rPr>
              <a:t> </a:t>
            </a:r>
            <a:r>
              <a:rPr sz="2800" b="1" spc="-15" dirty="0">
                <a:solidFill>
                  <a:srgbClr val="5F4778"/>
                </a:solidFill>
                <a:latin typeface="Calibri"/>
                <a:cs typeface="Calibri"/>
              </a:rPr>
              <a:t>Policy</a:t>
            </a:r>
            <a:endParaRPr sz="2800">
              <a:latin typeface="Calibri"/>
              <a:cs typeface="Calibri"/>
            </a:endParaRPr>
          </a:p>
        </p:txBody>
      </p:sp>
      <p:graphicFrame>
        <p:nvGraphicFramePr>
          <p:cNvPr id="3" name="object 3"/>
          <p:cNvGraphicFramePr>
            <a:graphicFrameLocks noGrp="1"/>
          </p:cNvGraphicFramePr>
          <p:nvPr/>
        </p:nvGraphicFramePr>
        <p:xfrm>
          <a:off x="7199883" y="1163066"/>
          <a:ext cx="1604010" cy="1219200"/>
        </p:xfrm>
        <a:graphic>
          <a:graphicData uri="http://schemas.openxmlformats.org/drawingml/2006/table">
            <a:tbl>
              <a:tblPr firstRow="1" bandRow="1">
                <a:tableStyleId>{2D5ABB26-0587-4C30-8999-92F81FD0307C}</a:tableStyleId>
              </a:tblPr>
              <a:tblGrid>
                <a:gridCol w="802005">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tblGrid>
              <a:tr h="304800">
                <a:tc>
                  <a:txBody>
                    <a:bodyPr/>
                    <a:lstStyle/>
                    <a:p>
                      <a:pPr marL="1270" algn="ctr">
                        <a:lnSpc>
                          <a:spcPct val="100000"/>
                        </a:lnSpc>
                        <a:spcBef>
                          <a:spcPts val="315"/>
                        </a:spcBef>
                      </a:pPr>
                      <a:r>
                        <a:rPr sz="1400" b="1" spc="-5" dirty="0">
                          <a:solidFill>
                            <a:srgbClr val="FFFFFF"/>
                          </a:solidFill>
                          <a:latin typeface="Arial"/>
                          <a:cs typeface="Arial"/>
                        </a:rPr>
                        <a:t>CPU</a:t>
                      </a:r>
                      <a:endParaRPr sz="14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B9F24"/>
                    </a:solidFill>
                  </a:tcPr>
                </a:tc>
                <a:tc>
                  <a:txBody>
                    <a:bodyPr/>
                    <a:lstStyle/>
                    <a:p>
                      <a:pPr marL="2540" algn="ctr">
                        <a:lnSpc>
                          <a:spcPct val="100000"/>
                        </a:lnSpc>
                        <a:spcBef>
                          <a:spcPts val="315"/>
                        </a:spcBef>
                      </a:pPr>
                      <a:r>
                        <a:rPr sz="1400" b="1" spc="-20" dirty="0">
                          <a:solidFill>
                            <a:srgbClr val="FFFFFF"/>
                          </a:solidFill>
                          <a:latin typeface="Arial"/>
                          <a:cs typeface="Arial"/>
                        </a:rPr>
                        <a:t>Add</a:t>
                      </a:r>
                      <a:endParaRPr sz="14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B9F24"/>
                    </a:solidFill>
                  </a:tcPr>
                </a:tc>
                <a:extLst>
                  <a:ext uri="{0D108BD9-81ED-4DB2-BD59-A6C34878D82A}">
                    <a16:rowId xmlns:a16="http://schemas.microsoft.com/office/drawing/2014/main" val="10000"/>
                  </a:ext>
                </a:extLst>
              </a:tr>
              <a:tr h="304800">
                <a:tc>
                  <a:txBody>
                    <a:bodyPr/>
                    <a:lstStyle/>
                    <a:p>
                      <a:pPr marL="1270" algn="ctr">
                        <a:lnSpc>
                          <a:spcPct val="100000"/>
                        </a:lnSpc>
                        <a:spcBef>
                          <a:spcPts val="315"/>
                        </a:spcBef>
                      </a:pPr>
                      <a:r>
                        <a:rPr sz="1400" dirty="0">
                          <a:latin typeface="Arial MT"/>
                          <a:cs typeface="Arial MT"/>
                        </a:rPr>
                        <a:t>&gt;</a:t>
                      </a:r>
                      <a:r>
                        <a:rPr sz="1400" spc="-55" dirty="0">
                          <a:latin typeface="Arial MT"/>
                          <a:cs typeface="Arial MT"/>
                        </a:rPr>
                        <a:t> </a:t>
                      </a:r>
                      <a:r>
                        <a:rPr sz="1400" dirty="0">
                          <a:latin typeface="Arial MT"/>
                          <a:cs typeface="Arial MT"/>
                        </a:rPr>
                        <a:t>60%</a:t>
                      </a:r>
                      <a:endParaRPr sz="1400">
                        <a:latin typeface="Arial MT"/>
                        <a:cs typeface="Arial MT"/>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3DFCD"/>
                    </a:solidFill>
                  </a:tcPr>
                </a:tc>
                <a:tc>
                  <a:txBody>
                    <a:bodyPr/>
                    <a:lstStyle/>
                    <a:p>
                      <a:pPr marL="1905" algn="ctr">
                        <a:lnSpc>
                          <a:spcPct val="100000"/>
                        </a:lnSpc>
                        <a:spcBef>
                          <a:spcPts val="315"/>
                        </a:spcBef>
                      </a:pPr>
                      <a:r>
                        <a:rPr sz="1400" dirty="0">
                          <a:latin typeface="Arial MT"/>
                          <a:cs typeface="Arial MT"/>
                        </a:rPr>
                        <a:t>2</a:t>
                      </a:r>
                      <a:endParaRPr sz="1400">
                        <a:latin typeface="Arial MT"/>
                        <a:cs typeface="Arial MT"/>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3DFCD"/>
                    </a:solidFill>
                  </a:tcPr>
                </a:tc>
                <a:extLst>
                  <a:ext uri="{0D108BD9-81ED-4DB2-BD59-A6C34878D82A}">
                    <a16:rowId xmlns:a16="http://schemas.microsoft.com/office/drawing/2014/main" val="10001"/>
                  </a:ext>
                </a:extLst>
              </a:tr>
              <a:tr h="304800">
                <a:tc>
                  <a:txBody>
                    <a:bodyPr/>
                    <a:lstStyle/>
                    <a:p>
                      <a:pPr marL="635" algn="ctr">
                        <a:lnSpc>
                          <a:spcPct val="100000"/>
                        </a:lnSpc>
                        <a:spcBef>
                          <a:spcPts val="320"/>
                        </a:spcBef>
                      </a:pPr>
                      <a:r>
                        <a:rPr sz="1400" dirty="0">
                          <a:latin typeface="Arial MT"/>
                          <a:cs typeface="Arial MT"/>
                        </a:rPr>
                        <a:t>&gt;</a:t>
                      </a:r>
                      <a:r>
                        <a:rPr sz="1400" spc="-55" dirty="0">
                          <a:latin typeface="Arial MT"/>
                          <a:cs typeface="Arial MT"/>
                        </a:rPr>
                        <a:t> </a:t>
                      </a:r>
                      <a:r>
                        <a:rPr sz="1400" dirty="0">
                          <a:latin typeface="Arial MT"/>
                          <a:cs typeface="Arial MT"/>
                        </a:rPr>
                        <a:t>75%</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EFE8"/>
                    </a:solidFill>
                  </a:tcPr>
                </a:tc>
                <a:tc>
                  <a:txBody>
                    <a:bodyPr/>
                    <a:lstStyle/>
                    <a:p>
                      <a:pPr marL="1905" algn="ctr">
                        <a:lnSpc>
                          <a:spcPct val="100000"/>
                        </a:lnSpc>
                        <a:spcBef>
                          <a:spcPts val="320"/>
                        </a:spcBef>
                      </a:pPr>
                      <a:r>
                        <a:rPr sz="1400" dirty="0">
                          <a:latin typeface="Arial MT"/>
                          <a:cs typeface="Arial MT"/>
                        </a:rPr>
                        <a:t>3</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EFE8"/>
                    </a:solidFill>
                  </a:tcPr>
                </a:tc>
                <a:extLst>
                  <a:ext uri="{0D108BD9-81ED-4DB2-BD59-A6C34878D82A}">
                    <a16:rowId xmlns:a16="http://schemas.microsoft.com/office/drawing/2014/main" val="10002"/>
                  </a:ext>
                </a:extLst>
              </a:tr>
              <a:tr h="304800">
                <a:tc>
                  <a:txBody>
                    <a:bodyPr/>
                    <a:lstStyle/>
                    <a:p>
                      <a:pPr marL="635" algn="ctr">
                        <a:lnSpc>
                          <a:spcPct val="100000"/>
                        </a:lnSpc>
                        <a:spcBef>
                          <a:spcPts val="320"/>
                        </a:spcBef>
                      </a:pPr>
                      <a:r>
                        <a:rPr sz="1400" dirty="0">
                          <a:latin typeface="Arial MT"/>
                          <a:cs typeface="Arial MT"/>
                        </a:rPr>
                        <a:t>&gt;</a:t>
                      </a:r>
                      <a:r>
                        <a:rPr sz="1400" spc="-55" dirty="0">
                          <a:latin typeface="Arial MT"/>
                          <a:cs typeface="Arial MT"/>
                        </a:rPr>
                        <a:t> </a:t>
                      </a:r>
                      <a:r>
                        <a:rPr sz="1400" dirty="0">
                          <a:latin typeface="Arial MT"/>
                          <a:cs typeface="Arial MT"/>
                        </a:rPr>
                        <a:t>85%</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3DFCD"/>
                    </a:solidFill>
                  </a:tcPr>
                </a:tc>
                <a:tc>
                  <a:txBody>
                    <a:bodyPr/>
                    <a:lstStyle/>
                    <a:p>
                      <a:pPr marL="1905" algn="ctr">
                        <a:lnSpc>
                          <a:spcPct val="100000"/>
                        </a:lnSpc>
                        <a:spcBef>
                          <a:spcPts val="320"/>
                        </a:spcBef>
                      </a:pPr>
                      <a:r>
                        <a:rPr sz="1400" dirty="0">
                          <a:latin typeface="Arial MT"/>
                          <a:cs typeface="Arial MT"/>
                        </a:rPr>
                        <a:t>4</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3DFCD"/>
                    </a:solidFill>
                  </a:tcPr>
                </a:tc>
                <a:extLst>
                  <a:ext uri="{0D108BD9-81ED-4DB2-BD59-A6C34878D82A}">
                    <a16:rowId xmlns:a16="http://schemas.microsoft.com/office/drawing/2014/main" val="10003"/>
                  </a:ext>
                </a:extLst>
              </a:tr>
            </a:tbl>
          </a:graphicData>
        </a:graphic>
      </p:graphicFrame>
      <p:grpSp>
        <p:nvGrpSpPr>
          <p:cNvPr id="4" name="object 4"/>
          <p:cNvGrpSpPr/>
          <p:nvPr/>
        </p:nvGrpSpPr>
        <p:grpSpPr>
          <a:xfrm>
            <a:off x="1194053" y="1903983"/>
            <a:ext cx="5843905" cy="2716530"/>
            <a:chOff x="1194053" y="1903983"/>
            <a:chExt cx="5843905" cy="2716530"/>
          </a:xfrm>
        </p:grpSpPr>
        <p:sp>
          <p:nvSpPr>
            <p:cNvPr id="5" name="object 5"/>
            <p:cNvSpPr/>
            <p:nvPr/>
          </p:nvSpPr>
          <p:spPr>
            <a:xfrm>
              <a:off x="1232153" y="2902458"/>
              <a:ext cx="2520315" cy="1680845"/>
            </a:xfrm>
            <a:custGeom>
              <a:avLst/>
              <a:gdLst/>
              <a:ahLst/>
              <a:cxnLst/>
              <a:rect l="l" t="t" r="r" b="b"/>
              <a:pathLst>
                <a:path w="2520315" h="1680845">
                  <a:moveTo>
                    <a:pt x="0" y="1680222"/>
                  </a:moveTo>
                  <a:lnTo>
                    <a:pt x="587883" y="1106424"/>
                  </a:lnTo>
                </a:path>
                <a:path w="2520315" h="1680845">
                  <a:moveTo>
                    <a:pt x="580644" y="1105954"/>
                  </a:moveTo>
                  <a:lnTo>
                    <a:pt x="1168527" y="1014984"/>
                  </a:lnTo>
                </a:path>
                <a:path w="2520315" h="1680845">
                  <a:moveTo>
                    <a:pt x="1176528" y="1021295"/>
                  </a:moveTo>
                  <a:lnTo>
                    <a:pt x="1466596" y="475488"/>
                  </a:lnTo>
                </a:path>
                <a:path w="2520315" h="1680845">
                  <a:moveTo>
                    <a:pt x="1466088" y="475488"/>
                  </a:moveTo>
                  <a:lnTo>
                    <a:pt x="2084451" y="566419"/>
                  </a:lnTo>
                </a:path>
                <a:path w="2520315" h="1680845">
                  <a:moveTo>
                    <a:pt x="2084832" y="566801"/>
                  </a:moveTo>
                  <a:lnTo>
                    <a:pt x="2520061" y="0"/>
                  </a:lnTo>
                </a:path>
              </a:pathLst>
            </a:custGeom>
            <a:ln w="19812">
              <a:solidFill>
                <a:srgbClr val="000000"/>
              </a:solidFill>
            </a:ln>
          </p:spPr>
          <p:txBody>
            <a:bodyPr wrap="square" lIns="0" tIns="0" rIns="0" bIns="0" rtlCol="0"/>
            <a:lstStyle/>
            <a:p>
              <a:endParaRPr/>
            </a:p>
          </p:txBody>
        </p:sp>
        <p:sp>
          <p:nvSpPr>
            <p:cNvPr id="6" name="object 6"/>
            <p:cNvSpPr/>
            <p:nvPr/>
          </p:nvSpPr>
          <p:spPr>
            <a:xfrm>
              <a:off x="1194054" y="1916429"/>
              <a:ext cx="5833110" cy="2703830"/>
            </a:xfrm>
            <a:custGeom>
              <a:avLst/>
              <a:gdLst/>
              <a:ahLst/>
              <a:cxnLst/>
              <a:rect l="l" t="t" r="r" b="b"/>
              <a:pathLst>
                <a:path w="5833109" h="2703829">
                  <a:moveTo>
                    <a:pt x="5832856" y="2665476"/>
                  </a:moveTo>
                  <a:lnTo>
                    <a:pt x="5813044" y="2655570"/>
                  </a:lnTo>
                  <a:lnTo>
                    <a:pt x="5756656" y="2627376"/>
                  </a:lnTo>
                  <a:lnTo>
                    <a:pt x="5756656" y="2655570"/>
                  </a:lnTo>
                  <a:lnTo>
                    <a:pt x="48006" y="2655570"/>
                  </a:lnTo>
                  <a:lnTo>
                    <a:pt x="48006" y="76200"/>
                  </a:lnTo>
                  <a:lnTo>
                    <a:pt x="76200" y="76200"/>
                  </a:lnTo>
                  <a:lnTo>
                    <a:pt x="69850" y="63500"/>
                  </a:lnTo>
                  <a:lnTo>
                    <a:pt x="38100" y="0"/>
                  </a:lnTo>
                  <a:lnTo>
                    <a:pt x="0" y="76200"/>
                  </a:lnTo>
                  <a:lnTo>
                    <a:pt x="28194" y="76200"/>
                  </a:lnTo>
                  <a:lnTo>
                    <a:pt x="28194" y="2659088"/>
                  </a:lnTo>
                  <a:lnTo>
                    <a:pt x="38100" y="2659088"/>
                  </a:lnTo>
                  <a:lnTo>
                    <a:pt x="38100" y="2675382"/>
                  </a:lnTo>
                  <a:lnTo>
                    <a:pt x="5756656" y="2675382"/>
                  </a:lnTo>
                  <a:lnTo>
                    <a:pt x="5756656" y="2703576"/>
                  </a:lnTo>
                  <a:lnTo>
                    <a:pt x="5813044" y="2675382"/>
                  </a:lnTo>
                  <a:lnTo>
                    <a:pt x="5832856" y="2665476"/>
                  </a:lnTo>
                  <a:close/>
                </a:path>
              </a:pathLst>
            </a:custGeom>
            <a:solidFill>
              <a:srgbClr val="000000"/>
            </a:solidFill>
          </p:spPr>
          <p:txBody>
            <a:bodyPr wrap="square" lIns="0" tIns="0" rIns="0" bIns="0" rtlCol="0"/>
            <a:lstStyle/>
            <a:p>
              <a:endParaRPr/>
            </a:p>
          </p:txBody>
        </p:sp>
        <p:sp>
          <p:nvSpPr>
            <p:cNvPr id="7" name="object 7"/>
            <p:cNvSpPr/>
            <p:nvPr/>
          </p:nvSpPr>
          <p:spPr>
            <a:xfrm>
              <a:off x="1232153" y="3170681"/>
              <a:ext cx="5688330" cy="0"/>
            </a:xfrm>
            <a:custGeom>
              <a:avLst/>
              <a:gdLst/>
              <a:ahLst/>
              <a:cxnLst/>
              <a:rect l="l" t="t" r="r" b="b"/>
              <a:pathLst>
                <a:path w="5688330">
                  <a:moveTo>
                    <a:pt x="0" y="0"/>
                  </a:moveTo>
                  <a:lnTo>
                    <a:pt x="5687822" y="0"/>
                  </a:lnTo>
                </a:path>
              </a:pathLst>
            </a:custGeom>
            <a:ln w="19812">
              <a:solidFill>
                <a:srgbClr val="0000FF"/>
              </a:solidFill>
              <a:prstDash val="sysDash"/>
            </a:ln>
          </p:spPr>
          <p:txBody>
            <a:bodyPr wrap="square" lIns="0" tIns="0" rIns="0" bIns="0" rtlCol="0"/>
            <a:lstStyle/>
            <a:p>
              <a:endParaRPr/>
            </a:p>
          </p:txBody>
        </p:sp>
        <p:pic>
          <p:nvPicPr>
            <p:cNvPr id="8" name="object 8"/>
            <p:cNvPicPr/>
            <p:nvPr/>
          </p:nvPicPr>
          <p:blipFill>
            <a:blip r:embed="rId2" cstate="print"/>
            <a:stretch>
              <a:fillRect/>
            </a:stretch>
          </p:blipFill>
          <p:spPr>
            <a:xfrm>
              <a:off x="3461003" y="3055619"/>
              <a:ext cx="220980" cy="198119"/>
            </a:xfrm>
            <a:prstGeom prst="rect">
              <a:avLst/>
            </a:prstGeom>
          </p:spPr>
        </p:pic>
        <p:sp>
          <p:nvSpPr>
            <p:cNvPr id="9" name="object 9"/>
            <p:cNvSpPr/>
            <p:nvPr/>
          </p:nvSpPr>
          <p:spPr>
            <a:xfrm>
              <a:off x="3752849" y="2160269"/>
              <a:ext cx="1701800" cy="742315"/>
            </a:xfrm>
            <a:custGeom>
              <a:avLst/>
              <a:gdLst/>
              <a:ahLst/>
              <a:cxnLst/>
              <a:rect l="l" t="t" r="r" b="b"/>
              <a:pathLst>
                <a:path w="1701800" h="742314">
                  <a:moveTo>
                    <a:pt x="0" y="742188"/>
                  </a:moveTo>
                  <a:lnTo>
                    <a:pt x="1274952" y="434340"/>
                  </a:lnTo>
                </a:path>
                <a:path w="1701800" h="742314">
                  <a:moveTo>
                    <a:pt x="1274064" y="433831"/>
                  </a:moveTo>
                  <a:lnTo>
                    <a:pt x="1701546" y="0"/>
                  </a:lnTo>
                </a:path>
              </a:pathLst>
            </a:custGeom>
            <a:ln w="19812">
              <a:solidFill>
                <a:srgbClr val="000000"/>
              </a:solidFill>
            </a:ln>
          </p:spPr>
          <p:txBody>
            <a:bodyPr wrap="square" lIns="0" tIns="0" rIns="0" bIns="0" rtlCol="0"/>
            <a:lstStyle/>
            <a:p>
              <a:endParaRPr/>
            </a:p>
          </p:txBody>
        </p:sp>
        <p:sp>
          <p:nvSpPr>
            <p:cNvPr id="10" name="object 10"/>
            <p:cNvSpPr/>
            <p:nvPr/>
          </p:nvSpPr>
          <p:spPr>
            <a:xfrm>
              <a:off x="5443600" y="1903983"/>
              <a:ext cx="597535" cy="269875"/>
            </a:xfrm>
            <a:custGeom>
              <a:avLst/>
              <a:gdLst/>
              <a:ahLst/>
              <a:cxnLst/>
              <a:rect l="l" t="t" r="r" b="b"/>
              <a:pathLst>
                <a:path w="597535" h="269875">
                  <a:moveTo>
                    <a:pt x="523615" y="25861"/>
                  </a:moveTo>
                  <a:lnTo>
                    <a:pt x="0" y="251333"/>
                  </a:lnTo>
                  <a:lnTo>
                    <a:pt x="7874" y="269494"/>
                  </a:lnTo>
                  <a:lnTo>
                    <a:pt x="531464" y="44033"/>
                  </a:lnTo>
                  <a:lnTo>
                    <a:pt x="523615" y="25861"/>
                  </a:lnTo>
                  <a:close/>
                </a:path>
                <a:path w="597535" h="269875">
                  <a:moveTo>
                    <a:pt x="584059" y="20828"/>
                  </a:moveTo>
                  <a:lnTo>
                    <a:pt x="535304" y="20828"/>
                  </a:lnTo>
                  <a:lnTo>
                    <a:pt x="543178" y="38989"/>
                  </a:lnTo>
                  <a:lnTo>
                    <a:pt x="531464" y="44033"/>
                  </a:lnTo>
                  <a:lnTo>
                    <a:pt x="542671" y="69977"/>
                  </a:lnTo>
                  <a:lnTo>
                    <a:pt x="584059" y="20828"/>
                  </a:lnTo>
                  <a:close/>
                </a:path>
                <a:path w="597535" h="269875">
                  <a:moveTo>
                    <a:pt x="535304" y="20828"/>
                  </a:moveTo>
                  <a:lnTo>
                    <a:pt x="523615" y="25861"/>
                  </a:lnTo>
                  <a:lnTo>
                    <a:pt x="531464" y="44033"/>
                  </a:lnTo>
                  <a:lnTo>
                    <a:pt x="543178" y="38989"/>
                  </a:lnTo>
                  <a:lnTo>
                    <a:pt x="535304" y="20828"/>
                  </a:lnTo>
                  <a:close/>
                </a:path>
                <a:path w="597535" h="269875">
                  <a:moveTo>
                    <a:pt x="512445" y="0"/>
                  </a:moveTo>
                  <a:lnTo>
                    <a:pt x="523615" y="25861"/>
                  </a:lnTo>
                  <a:lnTo>
                    <a:pt x="535304" y="20828"/>
                  </a:lnTo>
                  <a:lnTo>
                    <a:pt x="584059" y="20828"/>
                  </a:lnTo>
                  <a:lnTo>
                    <a:pt x="597535" y="4826"/>
                  </a:lnTo>
                  <a:lnTo>
                    <a:pt x="512445" y="0"/>
                  </a:lnTo>
                  <a:close/>
                </a:path>
              </a:pathLst>
            </a:custGeom>
            <a:solidFill>
              <a:srgbClr val="000000"/>
            </a:solidFill>
          </p:spPr>
          <p:txBody>
            <a:bodyPr wrap="square" lIns="0" tIns="0" rIns="0" bIns="0" rtlCol="0"/>
            <a:lstStyle/>
            <a:p>
              <a:endParaRPr/>
            </a:p>
          </p:txBody>
        </p:sp>
        <p:pic>
          <p:nvPicPr>
            <p:cNvPr id="11" name="object 11"/>
            <p:cNvPicPr/>
            <p:nvPr/>
          </p:nvPicPr>
          <p:blipFill>
            <a:blip r:embed="rId3" cstate="print"/>
            <a:stretch>
              <a:fillRect/>
            </a:stretch>
          </p:blipFill>
          <p:spPr>
            <a:xfrm>
              <a:off x="3648487" y="3853467"/>
              <a:ext cx="434276" cy="415984"/>
            </a:xfrm>
            <a:prstGeom prst="rect">
              <a:avLst/>
            </a:prstGeom>
          </p:spPr>
        </p:pic>
        <p:pic>
          <p:nvPicPr>
            <p:cNvPr id="12" name="object 12"/>
            <p:cNvPicPr/>
            <p:nvPr/>
          </p:nvPicPr>
          <p:blipFill>
            <a:blip r:embed="rId4" cstate="print"/>
            <a:stretch>
              <a:fillRect/>
            </a:stretch>
          </p:blipFill>
          <p:spPr>
            <a:xfrm>
              <a:off x="4181552" y="3848100"/>
              <a:ext cx="436469" cy="419100"/>
            </a:xfrm>
            <a:prstGeom prst="rect">
              <a:avLst/>
            </a:prstGeom>
          </p:spPr>
        </p:pic>
        <p:pic>
          <p:nvPicPr>
            <p:cNvPr id="13" name="object 13"/>
            <p:cNvPicPr/>
            <p:nvPr/>
          </p:nvPicPr>
          <p:blipFill>
            <a:blip r:embed="rId4" cstate="print"/>
            <a:stretch>
              <a:fillRect/>
            </a:stretch>
          </p:blipFill>
          <p:spPr>
            <a:xfrm>
              <a:off x="4871915" y="3848100"/>
              <a:ext cx="434964" cy="419100"/>
            </a:xfrm>
            <a:prstGeom prst="rect">
              <a:avLst/>
            </a:prstGeom>
          </p:spPr>
        </p:pic>
        <p:sp>
          <p:nvSpPr>
            <p:cNvPr id="14" name="object 14"/>
            <p:cNvSpPr/>
            <p:nvPr/>
          </p:nvSpPr>
          <p:spPr>
            <a:xfrm>
              <a:off x="3408425" y="3594354"/>
              <a:ext cx="3619500" cy="871855"/>
            </a:xfrm>
            <a:custGeom>
              <a:avLst/>
              <a:gdLst/>
              <a:ahLst/>
              <a:cxnLst/>
              <a:rect l="l" t="t" r="r" b="b"/>
              <a:pathLst>
                <a:path w="3619500" h="871854">
                  <a:moveTo>
                    <a:pt x="0" y="145288"/>
                  </a:moveTo>
                  <a:lnTo>
                    <a:pt x="7404" y="99356"/>
                  </a:lnTo>
                  <a:lnTo>
                    <a:pt x="28025" y="59472"/>
                  </a:lnTo>
                  <a:lnTo>
                    <a:pt x="59472" y="28025"/>
                  </a:lnTo>
                  <a:lnTo>
                    <a:pt x="99356" y="7404"/>
                  </a:lnTo>
                  <a:lnTo>
                    <a:pt x="145287" y="0"/>
                  </a:lnTo>
                  <a:lnTo>
                    <a:pt x="3474212" y="0"/>
                  </a:lnTo>
                  <a:lnTo>
                    <a:pt x="3520143" y="7404"/>
                  </a:lnTo>
                  <a:lnTo>
                    <a:pt x="3560027" y="28025"/>
                  </a:lnTo>
                  <a:lnTo>
                    <a:pt x="3591474" y="59472"/>
                  </a:lnTo>
                  <a:lnTo>
                    <a:pt x="3612095" y="99356"/>
                  </a:lnTo>
                  <a:lnTo>
                    <a:pt x="3619500" y="145288"/>
                  </a:lnTo>
                  <a:lnTo>
                    <a:pt x="3619500" y="726440"/>
                  </a:lnTo>
                  <a:lnTo>
                    <a:pt x="3612095" y="772361"/>
                  </a:lnTo>
                  <a:lnTo>
                    <a:pt x="3591474" y="812244"/>
                  </a:lnTo>
                  <a:lnTo>
                    <a:pt x="3560027" y="843695"/>
                  </a:lnTo>
                  <a:lnTo>
                    <a:pt x="3520143" y="864320"/>
                  </a:lnTo>
                  <a:lnTo>
                    <a:pt x="3474212" y="871728"/>
                  </a:lnTo>
                  <a:lnTo>
                    <a:pt x="145287" y="871728"/>
                  </a:lnTo>
                  <a:lnTo>
                    <a:pt x="99356" y="864320"/>
                  </a:lnTo>
                  <a:lnTo>
                    <a:pt x="59472" y="843695"/>
                  </a:lnTo>
                  <a:lnTo>
                    <a:pt x="28025" y="812244"/>
                  </a:lnTo>
                  <a:lnTo>
                    <a:pt x="7404" y="772361"/>
                  </a:lnTo>
                  <a:lnTo>
                    <a:pt x="0" y="726440"/>
                  </a:lnTo>
                  <a:lnTo>
                    <a:pt x="0" y="145288"/>
                  </a:lnTo>
                  <a:close/>
                </a:path>
              </a:pathLst>
            </a:custGeom>
            <a:ln w="19812">
              <a:solidFill>
                <a:srgbClr val="FF9900"/>
              </a:solidFill>
              <a:prstDash val="lgDash"/>
            </a:ln>
          </p:spPr>
          <p:txBody>
            <a:bodyPr wrap="square" lIns="0" tIns="0" rIns="0" bIns="0" rtlCol="0"/>
            <a:lstStyle/>
            <a:p>
              <a:endParaRPr/>
            </a:p>
          </p:txBody>
        </p:sp>
        <p:pic>
          <p:nvPicPr>
            <p:cNvPr id="15" name="object 15"/>
            <p:cNvPicPr/>
            <p:nvPr/>
          </p:nvPicPr>
          <p:blipFill>
            <a:blip r:embed="rId5" cstate="print"/>
            <a:stretch>
              <a:fillRect/>
            </a:stretch>
          </p:blipFill>
          <p:spPr>
            <a:xfrm>
              <a:off x="4968239" y="3396995"/>
              <a:ext cx="498348" cy="393192"/>
            </a:xfrm>
            <a:prstGeom prst="rect">
              <a:avLst/>
            </a:prstGeom>
          </p:spPr>
        </p:pic>
        <p:pic>
          <p:nvPicPr>
            <p:cNvPr id="16" name="object 16"/>
            <p:cNvPicPr/>
            <p:nvPr/>
          </p:nvPicPr>
          <p:blipFill>
            <a:blip r:embed="rId4" cstate="print"/>
            <a:stretch>
              <a:fillRect/>
            </a:stretch>
          </p:blipFill>
          <p:spPr>
            <a:xfrm>
              <a:off x="5620862" y="3707891"/>
              <a:ext cx="298003" cy="286512"/>
            </a:xfrm>
            <a:prstGeom prst="rect">
              <a:avLst/>
            </a:prstGeom>
          </p:spPr>
        </p:pic>
        <p:pic>
          <p:nvPicPr>
            <p:cNvPr id="17" name="object 17"/>
            <p:cNvPicPr/>
            <p:nvPr/>
          </p:nvPicPr>
          <p:blipFill>
            <a:blip r:embed="rId4" cstate="print"/>
            <a:stretch>
              <a:fillRect/>
            </a:stretch>
          </p:blipFill>
          <p:spPr>
            <a:xfrm>
              <a:off x="6076538" y="3707891"/>
              <a:ext cx="298003" cy="286512"/>
            </a:xfrm>
            <a:prstGeom prst="rect">
              <a:avLst/>
            </a:prstGeom>
          </p:spPr>
        </p:pic>
        <p:pic>
          <p:nvPicPr>
            <p:cNvPr id="18" name="object 18"/>
            <p:cNvPicPr/>
            <p:nvPr/>
          </p:nvPicPr>
          <p:blipFill>
            <a:blip r:embed="rId4" cstate="print"/>
            <a:stretch>
              <a:fillRect/>
            </a:stretch>
          </p:blipFill>
          <p:spPr>
            <a:xfrm>
              <a:off x="6520031" y="3709416"/>
              <a:ext cx="299508" cy="288035"/>
            </a:xfrm>
            <a:prstGeom prst="rect">
              <a:avLst/>
            </a:prstGeom>
          </p:spPr>
        </p:pic>
        <p:pic>
          <p:nvPicPr>
            <p:cNvPr id="19" name="object 19"/>
            <p:cNvPicPr/>
            <p:nvPr/>
          </p:nvPicPr>
          <p:blipFill>
            <a:blip r:embed="rId4" cstate="print"/>
            <a:stretch>
              <a:fillRect/>
            </a:stretch>
          </p:blipFill>
          <p:spPr>
            <a:xfrm>
              <a:off x="5526374" y="4061460"/>
              <a:ext cx="298003" cy="286512"/>
            </a:xfrm>
            <a:prstGeom prst="rect">
              <a:avLst/>
            </a:prstGeom>
          </p:spPr>
        </p:pic>
        <p:pic>
          <p:nvPicPr>
            <p:cNvPr id="20" name="object 20"/>
            <p:cNvPicPr/>
            <p:nvPr/>
          </p:nvPicPr>
          <p:blipFill>
            <a:blip r:embed="rId4" cstate="print"/>
            <a:stretch>
              <a:fillRect/>
            </a:stretch>
          </p:blipFill>
          <p:spPr>
            <a:xfrm>
              <a:off x="5904326" y="4061460"/>
              <a:ext cx="298003" cy="286512"/>
            </a:xfrm>
            <a:prstGeom prst="rect">
              <a:avLst/>
            </a:prstGeom>
          </p:spPr>
        </p:pic>
        <p:pic>
          <p:nvPicPr>
            <p:cNvPr id="21" name="object 21"/>
            <p:cNvPicPr/>
            <p:nvPr/>
          </p:nvPicPr>
          <p:blipFill>
            <a:blip r:embed="rId4" cstate="print"/>
            <a:stretch>
              <a:fillRect/>
            </a:stretch>
          </p:blipFill>
          <p:spPr>
            <a:xfrm>
              <a:off x="6267038" y="4061460"/>
              <a:ext cx="298003" cy="286512"/>
            </a:xfrm>
            <a:prstGeom prst="rect">
              <a:avLst/>
            </a:prstGeom>
          </p:spPr>
        </p:pic>
        <p:pic>
          <p:nvPicPr>
            <p:cNvPr id="22" name="object 22"/>
            <p:cNvPicPr/>
            <p:nvPr/>
          </p:nvPicPr>
          <p:blipFill>
            <a:blip r:embed="rId4" cstate="print"/>
            <a:stretch>
              <a:fillRect/>
            </a:stretch>
          </p:blipFill>
          <p:spPr>
            <a:xfrm>
              <a:off x="6628226" y="4062983"/>
              <a:ext cx="298003" cy="286511"/>
            </a:xfrm>
            <a:prstGeom prst="rect">
              <a:avLst/>
            </a:prstGeom>
          </p:spPr>
        </p:pic>
        <p:sp>
          <p:nvSpPr>
            <p:cNvPr id="23" name="object 23"/>
            <p:cNvSpPr/>
            <p:nvPr/>
          </p:nvSpPr>
          <p:spPr>
            <a:xfrm>
              <a:off x="1232153" y="2774441"/>
              <a:ext cx="5688330" cy="0"/>
            </a:xfrm>
            <a:custGeom>
              <a:avLst/>
              <a:gdLst/>
              <a:ahLst/>
              <a:cxnLst/>
              <a:rect l="l" t="t" r="r" b="b"/>
              <a:pathLst>
                <a:path w="5688330">
                  <a:moveTo>
                    <a:pt x="0" y="0"/>
                  </a:moveTo>
                  <a:lnTo>
                    <a:pt x="5687822" y="0"/>
                  </a:lnTo>
                </a:path>
              </a:pathLst>
            </a:custGeom>
            <a:ln w="19812">
              <a:solidFill>
                <a:srgbClr val="0000FF"/>
              </a:solidFill>
              <a:prstDash val="sysDash"/>
            </a:ln>
          </p:spPr>
          <p:txBody>
            <a:bodyPr wrap="square" lIns="0" tIns="0" rIns="0" bIns="0" rtlCol="0"/>
            <a:lstStyle/>
            <a:p>
              <a:endParaRPr/>
            </a:p>
          </p:txBody>
        </p:sp>
        <p:sp>
          <p:nvSpPr>
            <p:cNvPr id="24" name="object 24"/>
            <p:cNvSpPr/>
            <p:nvPr/>
          </p:nvSpPr>
          <p:spPr>
            <a:xfrm>
              <a:off x="1232153" y="2340101"/>
              <a:ext cx="5688330" cy="0"/>
            </a:xfrm>
            <a:custGeom>
              <a:avLst/>
              <a:gdLst/>
              <a:ahLst/>
              <a:cxnLst/>
              <a:rect l="l" t="t" r="r" b="b"/>
              <a:pathLst>
                <a:path w="5688330">
                  <a:moveTo>
                    <a:pt x="0" y="0"/>
                  </a:moveTo>
                  <a:lnTo>
                    <a:pt x="5687822" y="0"/>
                  </a:lnTo>
                </a:path>
              </a:pathLst>
            </a:custGeom>
            <a:ln w="19812">
              <a:solidFill>
                <a:srgbClr val="FF0000"/>
              </a:solidFill>
              <a:prstDash val="sysDash"/>
            </a:ln>
          </p:spPr>
          <p:txBody>
            <a:bodyPr wrap="square" lIns="0" tIns="0" rIns="0" bIns="0" rtlCol="0"/>
            <a:lstStyle/>
            <a:p>
              <a:endParaRPr/>
            </a:p>
          </p:txBody>
        </p:sp>
      </p:grpSp>
      <p:sp>
        <p:nvSpPr>
          <p:cNvPr id="25" name="object 25"/>
          <p:cNvSpPr txBox="1"/>
          <p:nvPr/>
        </p:nvSpPr>
        <p:spPr>
          <a:xfrm>
            <a:off x="488086" y="914476"/>
            <a:ext cx="2063114" cy="2320507"/>
          </a:xfrm>
          <a:prstGeom prst="rect">
            <a:avLst/>
          </a:prstGeom>
        </p:spPr>
        <p:txBody>
          <a:bodyPr vert="horz" wrap="square" lIns="0" tIns="12065" rIns="0" bIns="0" rtlCol="0">
            <a:spAutoFit/>
          </a:bodyPr>
          <a:lstStyle/>
          <a:p>
            <a:pPr marL="24130">
              <a:lnSpc>
                <a:spcPct val="100000"/>
              </a:lnSpc>
              <a:spcBef>
                <a:spcPts val="95"/>
              </a:spcBef>
            </a:pPr>
            <a:r>
              <a:rPr sz="1200" b="1" spc="-5" dirty="0">
                <a:latin typeface="Open Sans" panose="020B0606030504020204" pitchFamily="34" charset="0"/>
                <a:ea typeface="Open Sans" panose="020B0606030504020204" pitchFamily="34" charset="0"/>
                <a:cs typeface="Open Sans" panose="020B0606030504020204" pitchFamily="34" charset="0"/>
              </a:rPr>
              <a:t>Step</a:t>
            </a:r>
            <a:r>
              <a:rPr sz="1200" b="1" spc="-30" dirty="0">
                <a:latin typeface="Open Sans" panose="020B0606030504020204" pitchFamily="34" charset="0"/>
                <a:ea typeface="Open Sans" panose="020B0606030504020204" pitchFamily="34" charset="0"/>
                <a:cs typeface="Open Sans" panose="020B0606030504020204" pitchFamily="34" charset="0"/>
              </a:rPr>
              <a:t> </a:t>
            </a:r>
            <a:r>
              <a:rPr sz="1200" b="1" spc="-5" dirty="0">
                <a:latin typeface="Open Sans" panose="020B0606030504020204" pitchFamily="34" charset="0"/>
                <a:ea typeface="Open Sans" panose="020B0606030504020204" pitchFamily="34" charset="0"/>
                <a:cs typeface="Open Sans" panose="020B0606030504020204" pitchFamily="34" charset="0"/>
              </a:rPr>
              <a:t>Scaling</a:t>
            </a:r>
            <a:endParaRPr sz="1200" dirty="0">
              <a:latin typeface="Open Sans" panose="020B0606030504020204" pitchFamily="34" charset="0"/>
              <a:ea typeface="Open Sans" panose="020B0606030504020204" pitchFamily="34" charset="0"/>
              <a:cs typeface="Open Sans" panose="020B0606030504020204" pitchFamily="34" charset="0"/>
            </a:endParaRPr>
          </a:p>
          <a:p>
            <a:pPr marL="317500" indent="-304800">
              <a:lnSpc>
                <a:spcPct val="100000"/>
              </a:lnSpc>
              <a:spcBef>
                <a:spcPts val="890"/>
              </a:spcBef>
              <a:buFont typeface="Arial MT"/>
              <a:buChar char="•"/>
              <a:tabLst>
                <a:tab pos="316865" algn="l"/>
                <a:tab pos="317500" algn="l"/>
              </a:tabLst>
            </a:pPr>
            <a:r>
              <a:rPr sz="1200" b="1" spc="-10" dirty="0">
                <a:latin typeface="Open Sans" panose="020B0606030504020204" pitchFamily="34" charset="0"/>
                <a:ea typeface="Open Sans" panose="020B0606030504020204" pitchFamily="34" charset="0"/>
                <a:cs typeface="Open Sans" panose="020B0606030504020204" pitchFamily="34" charset="0"/>
              </a:rPr>
              <a:t>Alarm:</a:t>
            </a:r>
            <a:r>
              <a:rPr sz="1200" b="1" spc="5" dirty="0">
                <a:latin typeface="Open Sans" panose="020B0606030504020204" pitchFamily="34" charset="0"/>
                <a:ea typeface="Open Sans" panose="020B0606030504020204" pitchFamily="34" charset="0"/>
                <a:cs typeface="Open Sans" panose="020B0606030504020204" pitchFamily="34" charset="0"/>
              </a:rPr>
              <a:t> </a:t>
            </a:r>
            <a:r>
              <a:rPr sz="1200" b="1" spc="-5" dirty="0">
                <a:latin typeface="Open Sans" panose="020B0606030504020204" pitchFamily="34" charset="0"/>
                <a:ea typeface="Open Sans" panose="020B0606030504020204" pitchFamily="34" charset="0"/>
                <a:cs typeface="Open Sans" panose="020B0606030504020204" pitchFamily="34" charset="0"/>
              </a:rPr>
              <a:t>CPU</a:t>
            </a:r>
            <a:r>
              <a:rPr sz="1200" b="1" spc="-25" dirty="0">
                <a:latin typeface="Open Sans" panose="020B0606030504020204" pitchFamily="34" charset="0"/>
                <a:ea typeface="Open Sans" panose="020B0606030504020204" pitchFamily="34" charset="0"/>
                <a:cs typeface="Open Sans" panose="020B0606030504020204" pitchFamily="34" charset="0"/>
              </a:rPr>
              <a:t> </a:t>
            </a:r>
            <a:r>
              <a:rPr sz="1200" b="1" dirty="0">
                <a:latin typeface="Open Sans" panose="020B0606030504020204" pitchFamily="34" charset="0"/>
                <a:ea typeface="Open Sans" panose="020B0606030504020204" pitchFamily="34" charset="0"/>
                <a:cs typeface="Open Sans" panose="020B0606030504020204" pitchFamily="34" charset="0"/>
              </a:rPr>
              <a:t>&gt;</a:t>
            </a:r>
            <a:r>
              <a:rPr sz="1200" b="1" spc="-5" dirty="0">
                <a:latin typeface="Open Sans" panose="020B0606030504020204" pitchFamily="34" charset="0"/>
                <a:ea typeface="Open Sans" panose="020B0606030504020204" pitchFamily="34" charset="0"/>
                <a:cs typeface="Open Sans" panose="020B0606030504020204" pitchFamily="34" charset="0"/>
              </a:rPr>
              <a:t> 60%</a:t>
            </a:r>
            <a:endParaRPr sz="12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40"/>
              </a:spcBef>
              <a:buFont typeface="Arial MT"/>
              <a:buChar char="•"/>
            </a:pPr>
            <a:endParaRPr sz="1200" dirty="0">
              <a:latin typeface="Open Sans" panose="020B0606030504020204" pitchFamily="34" charset="0"/>
              <a:ea typeface="Open Sans" panose="020B0606030504020204" pitchFamily="34" charset="0"/>
              <a:cs typeface="Open Sans" panose="020B0606030504020204" pitchFamily="34" charset="0"/>
            </a:endParaRPr>
          </a:p>
          <a:p>
            <a:pPr marL="317500" indent="-304800">
              <a:lnSpc>
                <a:spcPct val="100000"/>
              </a:lnSpc>
              <a:buFont typeface="Arial MT"/>
              <a:buChar char="•"/>
              <a:tabLst>
                <a:tab pos="316865" algn="l"/>
                <a:tab pos="317500" algn="l"/>
              </a:tabLst>
            </a:pPr>
            <a:r>
              <a:rPr sz="1200" b="1" spc="-10" dirty="0">
                <a:latin typeface="Open Sans" panose="020B0606030504020204" pitchFamily="34" charset="0"/>
                <a:ea typeface="Open Sans" panose="020B0606030504020204" pitchFamily="34" charset="0"/>
                <a:cs typeface="Open Sans" panose="020B0606030504020204" pitchFamily="34" charset="0"/>
              </a:rPr>
              <a:t>Action:</a:t>
            </a:r>
            <a:r>
              <a:rPr sz="1200" b="1" spc="-30" dirty="0">
                <a:latin typeface="Open Sans" panose="020B0606030504020204" pitchFamily="34" charset="0"/>
                <a:ea typeface="Open Sans" panose="020B0606030504020204" pitchFamily="34" charset="0"/>
                <a:cs typeface="Open Sans" panose="020B0606030504020204" pitchFamily="34" charset="0"/>
              </a:rPr>
              <a:t> </a:t>
            </a:r>
            <a:r>
              <a:rPr sz="1200" b="1" spc="-15" dirty="0">
                <a:latin typeface="Open Sans" panose="020B0606030504020204" pitchFamily="34" charset="0"/>
                <a:ea typeface="Open Sans" panose="020B0606030504020204" pitchFamily="34" charset="0"/>
                <a:cs typeface="Open Sans" panose="020B0606030504020204" pitchFamily="34" charset="0"/>
              </a:rPr>
              <a:t>Add</a:t>
            </a:r>
            <a:r>
              <a:rPr sz="1200" b="1" spc="25" dirty="0">
                <a:latin typeface="Open Sans" panose="020B0606030504020204" pitchFamily="34" charset="0"/>
                <a:ea typeface="Open Sans" panose="020B0606030504020204" pitchFamily="34" charset="0"/>
                <a:cs typeface="Open Sans" panose="020B0606030504020204" pitchFamily="34" charset="0"/>
              </a:rPr>
              <a:t> </a:t>
            </a:r>
            <a:r>
              <a:rPr sz="1200" b="1" spc="-5" dirty="0">
                <a:latin typeface="Open Sans" panose="020B0606030504020204" pitchFamily="34" charset="0"/>
                <a:ea typeface="Open Sans" panose="020B0606030504020204" pitchFamily="34" charset="0"/>
                <a:cs typeface="Open Sans" panose="020B0606030504020204" pitchFamily="34" charset="0"/>
              </a:rPr>
              <a:t>2</a:t>
            </a:r>
            <a:r>
              <a:rPr sz="1200" b="1" spc="-25" dirty="0">
                <a:latin typeface="Open Sans" panose="020B0606030504020204" pitchFamily="34" charset="0"/>
                <a:ea typeface="Open Sans" panose="020B0606030504020204" pitchFamily="34" charset="0"/>
                <a:cs typeface="Open Sans" panose="020B0606030504020204" pitchFamily="34" charset="0"/>
              </a:rPr>
              <a:t> </a:t>
            </a:r>
            <a:r>
              <a:rPr sz="1200" b="1" dirty="0">
                <a:latin typeface="Open Sans" panose="020B0606030504020204" pitchFamily="34" charset="0"/>
                <a:ea typeface="Open Sans" panose="020B0606030504020204" pitchFamily="34" charset="0"/>
                <a:cs typeface="Open Sans" panose="020B0606030504020204" pitchFamily="34" charset="0"/>
              </a:rPr>
              <a:t>Instances</a:t>
            </a:r>
            <a:endParaRPr sz="12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endParaRPr sz="12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20"/>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425450">
              <a:lnSpc>
                <a:spcPct val="100000"/>
              </a:lnSpc>
            </a:pPr>
            <a:r>
              <a:rPr sz="1200" spc="-10" dirty="0">
                <a:latin typeface="Open Sans" panose="020B0606030504020204" pitchFamily="34" charset="0"/>
                <a:ea typeface="Open Sans" panose="020B0606030504020204" pitchFamily="34" charset="0"/>
                <a:cs typeface="Open Sans" panose="020B0606030504020204" pitchFamily="34" charset="0"/>
              </a:rPr>
              <a:t>85</a:t>
            </a:r>
            <a:endParaRPr sz="1200" dirty="0">
              <a:latin typeface="Open Sans" panose="020B0606030504020204" pitchFamily="34" charset="0"/>
              <a:ea typeface="Open Sans" panose="020B0606030504020204" pitchFamily="34" charset="0"/>
              <a:cs typeface="Open Sans" panose="020B0606030504020204" pitchFamily="34" charset="0"/>
            </a:endParaRPr>
          </a:p>
          <a:p>
            <a:pPr marL="425450">
              <a:lnSpc>
                <a:spcPct val="100000"/>
              </a:lnSpc>
              <a:spcBef>
                <a:spcPts val="1490"/>
              </a:spcBef>
            </a:pPr>
            <a:r>
              <a:rPr sz="1200" spc="-10" dirty="0">
                <a:latin typeface="Open Sans" panose="020B0606030504020204" pitchFamily="34" charset="0"/>
                <a:ea typeface="Open Sans" panose="020B0606030504020204" pitchFamily="34" charset="0"/>
                <a:cs typeface="Open Sans" panose="020B0606030504020204" pitchFamily="34" charset="0"/>
              </a:rPr>
              <a:t>75</a:t>
            </a:r>
            <a:endParaRPr sz="1200" dirty="0">
              <a:latin typeface="Open Sans" panose="020B0606030504020204" pitchFamily="34" charset="0"/>
              <a:ea typeface="Open Sans" panose="020B0606030504020204" pitchFamily="34" charset="0"/>
              <a:cs typeface="Open Sans" panose="020B0606030504020204" pitchFamily="34" charset="0"/>
            </a:endParaRPr>
          </a:p>
          <a:p>
            <a:pPr marL="425450">
              <a:lnSpc>
                <a:spcPct val="100000"/>
              </a:lnSpc>
              <a:spcBef>
                <a:spcPts val="1205"/>
              </a:spcBef>
            </a:pPr>
            <a:r>
              <a:rPr sz="1200" spc="-10" dirty="0">
                <a:latin typeface="Open Sans" panose="020B0606030504020204" pitchFamily="34" charset="0"/>
                <a:ea typeface="Open Sans" panose="020B0606030504020204" pitchFamily="34" charset="0"/>
                <a:cs typeface="Open Sans" panose="020B0606030504020204" pitchFamily="34" charset="0"/>
              </a:rPr>
              <a:t>60</a:t>
            </a:r>
            <a:endParaRPr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object 27"/>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8" name="Group 27">
            <a:extLst>
              <a:ext uri="{FF2B5EF4-FFF2-40B4-BE49-F238E27FC236}">
                <a16:creationId xmlns:a16="http://schemas.microsoft.com/office/drawing/2014/main" id="{F46998A3-C3C4-C992-5D0F-CB5E74E30A24}"/>
              </a:ext>
            </a:extLst>
          </p:cNvPr>
          <p:cNvGrpSpPr/>
          <p:nvPr/>
        </p:nvGrpSpPr>
        <p:grpSpPr>
          <a:xfrm>
            <a:off x="24493" y="21491"/>
            <a:ext cx="9119507" cy="750794"/>
            <a:chOff x="24493" y="21491"/>
            <a:chExt cx="8960905" cy="750794"/>
          </a:xfrm>
        </p:grpSpPr>
        <p:pic>
          <p:nvPicPr>
            <p:cNvPr id="29" name="Picture 28">
              <a:extLst>
                <a:ext uri="{FF2B5EF4-FFF2-40B4-BE49-F238E27FC236}">
                  <a16:creationId xmlns:a16="http://schemas.microsoft.com/office/drawing/2014/main" id="{A495229F-BDE0-B5C0-A520-1295E5EEA294}"/>
                </a:ext>
              </a:extLst>
            </p:cNvPr>
            <p:cNvPicPr>
              <a:picLocks noChangeAspect="1"/>
            </p:cNvPicPr>
            <p:nvPr/>
          </p:nvPicPr>
          <p:blipFill>
            <a:blip r:embed="rId6"/>
            <a:stretch>
              <a:fillRect/>
            </a:stretch>
          </p:blipFill>
          <p:spPr>
            <a:xfrm>
              <a:off x="1631837" y="21491"/>
              <a:ext cx="7353561" cy="750794"/>
            </a:xfrm>
            <a:prstGeom prst="rect">
              <a:avLst/>
            </a:prstGeom>
          </p:spPr>
        </p:pic>
        <p:pic>
          <p:nvPicPr>
            <p:cNvPr id="30" name="Picture 29">
              <a:extLst>
                <a:ext uri="{FF2B5EF4-FFF2-40B4-BE49-F238E27FC236}">
                  <a16:creationId xmlns:a16="http://schemas.microsoft.com/office/drawing/2014/main" id="{8BEEC8C9-1F9D-7A1D-8502-B06C6DB8EF8A}"/>
                </a:ext>
              </a:extLst>
            </p:cNvPr>
            <p:cNvPicPr>
              <a:picLocks noChangeAspect="1"/>
            </p:cNvPicPr>
            <p:nvPr/>
          </p:nvPicPr>
          <p:blipFill>
            <a:blip r:embed="rId7"/>
            <a:stretch>
              <a:fillRect/>
            </a:stretch>
          </p:blipFill>
          <p:spPr>
            <a:xfrm>
              <a:off x="24493" y="79088"/>
              <a:ext cx="1607344" cy="657225"/>
            </a:xfrm>
            <a:prstGeom prst="rect">
              <a:avLst/>
            </a:prstGeom>
          </p:spPr>
        </p:pic>
        <p:pic>
          <p:nvPicPr>
            <p:cNvPr id="31" name="Picture 30">
              <a:extLst>
                <a:ext uri="{FF2B5EF4-FFF2-40B4-BE49-F238E27FC236}">
                  <a16:creationId xmlns:a16="http://schemas.microsoft.com/office/drawing/2014/main" id="{22D99616-E596-31CE-71DB-715FCA6E58FE}"/>
                </a:ext>
              </a:extLst>
            </p:cNvPr>
            <p:cNvPicPr>
              <a:picLocks noChangeAspect="1"/>
            </p:cNvPicPr>
            <p:nvPr/>
          </p:nvPicPr>
          <p:blipFill>
            <a:blip r:embed="rId6"/>
            <a:stretch>
              <a:fillRect/>
            </a:stretch>
          </p:blipFill>
          <p:spPr>
            <a:xfrm>
              <a:off x="134906" y="718248"/>
              <a:ext cx="7353561" cy="45719"/>
            </a:xfrm>
            <a:prstGeom prst="rect">
              <a:avLst/>
            </a:prstGeom>
          </p:spPr>
        </p:pic>
      </p:grpSp>
      <p:sp>
        <p:nvSpPr>
          <p:cNvPr id="32" name="Google Shape;259;gff3a7120db_0_4">
            <a:extLst>
              <a:ext uri="{FF2B5EF4-FFF2-40B4-BE49-F238E27FC236}">
                <a16:creationId xmlns:a16="http://schemas.microsoft.com/office/drawing/2014/main" id="{CDD58E15-5505-73E7-530F-F37F7F39385B}"/>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Scaling Policy</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BB6D1C23-79EB-EFDC-D1F4-ED80CBC5BE3A}"/>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D0943919-9CEE-5E8C-22B2-EBAC076F604A}"/>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60FE160F-11CA-0C95-F7C2-80282D6A8493}"/>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D850920D-5EA1-0CF9-3AB8-85B090A9FB4C}"/>
                </a:ext>
              </a:extLst>
            </p:cNvPr>
            <p:cNvPicPr>
              <a:picLocks noChangeAspect="1"/>
            </p:cNvPicPr>
            <p:nvPr/>
          </p:nvPicPr>
          <p:blipFill>
            <a:blip r:embed="rId2"/>
            <a:stretch>
              <a:fillRect/>
            </a:stretch>
          </p:blipFill>
          <p:spPr>
            <a:xfrm>
              <a:off x="134906" y="718247"/>
              <a:ext cx="7353561" cy="885825"/>
            </a:xfrm>
            <a:prstGeom prst="rect">
              <a:avLst/>
            </a:prstGeom>
          </p:spPr>
        </p:pic>
      </p:grpSp>
      <p:sp>
        <p:nvSpPr>
          <p:cNvPr id="9" name="Google Shape;277;g15a522febf2_1_682">
            <a:extLst>
              <a:ext uri="{FF2B5EF4-FFF2-40B4-BE49-F238E27FC236}">
                <a16:creationId xmlns:a16="http://schemas.microsoft.com/office/drawing/2014/main" id="{C9A3537C-271F-86AC-650F-928FDEE40401}"/>
              </a:ext>
            </a:extLst>
          </p:cNvPr>
          <p:cNvSpPr txBox="1"/>
          <p:nvPr/>
        </p:nvSpPr>
        <p:spPr>
          <a:xfrm>
            <a:off x="189450" y="1885950"/>
            <a:ext cx="8765100" cy="1246473"/>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US" sz="4000" spc="-50" dirty="0">
                <a:latin typeface="Open Sans" panose="020B0606030504020204" pitchFamily="34" charset="0"/>
                <a:ea typeface="Open Sans" panose="020B0606030504020204" pitchFamily="34" charset="0"/>
                <a:cs typeface="Open Sans" panose="020B0606030504020204" pitchFamily="34" charset="0"/>
              </a:rPr>
              <a:t>Types</a:t>
            </a:r>
            <a:r>
              <a:rPr lang="en-US" sz="4000" spc="-10" dirty="0">
                <a:latin typeface="Open Sans" panose="020B0606030504020204" pitchFamily="34" charset="0"/>
                <a:ea typeface="Open Sans" panose="020B0606030504020204" pitchFamily="34" charset="0"/>
                <a:cs typeface="Open Sans" panose="020B0606030504020204" pitchFamily="34" charset="0"/>
              </a:rPr>
              <a:t> </a:t>
            </a:r>
            <a:r>
              <a:rPr lang="en-US" sz="4000" spc="-5" dirty="0">
                <a:latin typeface="Open Sans" panose="020B0606030504020204" pitchFamily="34" charset="0"/>
                <a:ea typeface="Open Sans" panose="020B0606030504020204" pitchFamily="34" charset="0"/>
                <a:cs typeface="Open Sans" panose="020B0606030504020204" pitchFamily="34" charset="0"/>
              </a:rPr>
              <a:t>of</a:t>
            </a:r>
            <a:r>
              <a:rPr lang="en-US" sz="4000" spc="-20" dirty="0">
                <a:latin typeface="Open Sans" panose="020B0606030504020204" pitchFamily="34" charset="0"/>
                <a:ea typeface="Open Sans" panose="020B0606030504020204" pitchFamily="34" charset="0"/>
                <a:cs typeface="Open Sans" panose="020B0606030504020204" pitchFamily="34" charset="0"/>
              </a:rPr>
              <a:t> </a:t>
            </a:r>
            <a:r>
              <a:rPr lang="en-US" sz="4000" spc="-5" dirty="0">
                <a:latin typeface="Open Sans" panose="020B0606030504020204" pitchFamily="34" charset="0"/>
                <a:ea typeface="Open Sans" panose="020B0606030504020204" pitchFamily="34" charset="0"/>
                <a:cs typeface="Open Sans" panose="020B0606030504020204" pitchFamily="34" charset="0"/>
              </a:rPr>
              <a:t>Elastic </a:t>
            </a:r>
            <a:r>
              <a:rPr lang="en-US" sz="4000" spc="-10" dirty="0">
                <a:latin typeface="Open Sans" panose="020B0606030504020204" pitchFamily="34" charset="0"/>
                <a:ea typeface="Open Sans" panose="020B0606030504020204" pitchFamily="34" charset="0"/>
                <a:cs typeface="Open Sans" panose="020B0606030504020204" pitchFamily="34" charset="0"/>
              </a:rPr>
              <a:t>Load </a:t>
            </a:r>
            <a:r>
              <a:rPr lang="en-US" sz="4000" spc="-1095" dirty="0">
                <a:latin typeface="Open Sans" panose="020B0606030504020204" pitchFamily="34" charset="0"/>
                <a:ea typeface="Open Sans" panose="020B0606030504020204" pitchFamily="34" charset="0"/>
                <a:cs typeface="Open Sans" panose="020B0606030504020204" pitchFamily="34" charset="0"/>
              </a:rPr>
              <a:t> </a:t>
            </a:r>
            <a:r>
              <a:rPr lang="en-US" sz="4000" spc="-5" dirty="0">
                <a:latin typeface="Open Sans" panose="020B0606030504020204" pitchFamily="34" charset="0"/>
                <a:ea typeface="Open Sans" panose="020B0606030504020204" pitchFamily="34" charset="0"/>
                <a:cs typeface="Open Sans" panose="020B0606030504020204" pitchFamily="34" charset="0"/>
              </a:rPr>
              <a:t>Balancer</a:t>
            </a:r>
            <a:r>
              <a:rPr lang="en-US" sz="4000" spc="-10" dirty="0">
                <a:latin typeface="Open Sans" panose="020B0606030504020204" pitchFamily="34" charset="0"/>
                <a:ea typeface="Open Sans" panose="020B0606030504020204" pitchFamily="34" charset="0"/>
                <a:cs typeface="Open Sans" panose="020B0606030504020204" pitchFamily="34" charset="0"/>
              </a:rPr>
              <a:t> </a:t>
            </a:r>
          </a:p>
          <a:p>
            <a:pPr algn="ctr">
              <a:lnSpc>
                <a:spcPct val="90000"/>
              </a:lnSpc>
              <a:buClr>
                <a:srgbClr val="000000"/>
              </a:buClr>
              <a:buSzPts val="5400"/>
            </a:pPr>
            <a:r>
              <a:rPr lang="en-US" sz="4000" spc="-5" dirty="0">
                <a:latin typeface="Open Sans" panose="020B0606030504020204" pitchFamily="34" charset="0"/>
                <a:ea typeface="Open Sans" panose="020B0606030504020204" pitchFamily="34" charset="0"/>
                <a:cs typeface="Open Sans" panose="020B0606030504020204" pitchFamily="34" charset="0"/>
              </a:rPr>
              <a:t>(ELB)</a:t>
            </a:r>
            <a:endParaRPr sz="40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2544" y="2257882"/>
            <a:ext cx="5518912" cy="627736"/>
          </a:xfrm>
          <a:prstGeom prst="rect">
            <a:avLst/>
          </a:prstGeom>
        </p:spPr>
        <p:txBody>
          <a:bodyPr vert="horz" wrap="square" lIns="0" tIns="12065" rIns="0" bIns="0" rtlCol="0">
            <a:spAutoFit/>
          </a:bodyPr>
          <a:lstStyle/>
          <a:p>
            <a:pPr marL="12700" algn="ctr">
              <a:lnSpc>
                <a:spcPct val="100000"/>
              </a:lnSpc>
              <a:spcBef>
                <a:spcPts val="95"/>
              </a:spcBef>
            </a:pP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Instance</a:t>
            </a:r>
            <a:r>
              <a:rPr spc="-12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45" dirty="0">
                <a:solidFill>
                  <a:schemeClr val="tx1"/>
                </a:solidFill>
                <a:latin typeface="Open Sans" panose="020B0606030504020204" pitchFamily="34" charset="0"/>
                <a:ea typeface="Open Sans" panose="020B0606030504020204" pitchFamily="34" charset="0"/>
                <a:cs typeface="Open Sans" panose="020B0606030504020204" pitchFamily="34" charset="0"/>
              </a:rPr>
              <a:t>Termination</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E192C26C-088F-1D17-4A9F-244F771D3FDE}"/>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D75829EF-43BD-3CDF-58A0-A89CD55372B8}"/>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1CFCE157-DFE7-4459-0047-87950443E5F5}"/>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E7228B11-71FC-9811-1F09-98C72437982F}"/>
                </a:ext>
              </a:extLst>
            </p:cNvPr>
            <p:cNvPicPr>
              <a:picLocks noChangeAspect="1"/>
            </p:cNvPicPr>
            <p:nvPr/>
          </p:nvPicPr>
          <p:blipFill>
            <a:blip r:embed="rId2"/>
            <a:stretch>
              <a:fillRect/>
            </a:stretch>
          </p:blipFill>
          <p:spPr>
            <a:xfrm>
              <a:off x="134906" y="718247"/>
              <a:ext cx="7353561" cy="885825"/>
            </a:xfrm>
            <a:prstGeom prst="rect">
              <a:avLst/>
            </a:prstGeom>
          </p:spPr>
        </p:pic>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312674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Instance</a:t>
            </a:r>
            <a:r>
              <a:rPr sz="2800" b="1" spc="-45" dirty="0">
                <a:solidFill>
                  <a:srgbClr val="5F4778"/>
                </a:solidFill>
                <a:latin typeface="Calibri"/>
                <a:cs typeface="Calibri"/>
              </a:rPr>
              <a:t> </a:t>
            </a:r>
            <a:r>
              <a:rPr sz="2800" b="1" spc="-30" dirty="0">
                <a:solidFill>
                  <a:srgbClr val="5F4778"/>
                </a:solidFill>
                <a:latin typeface="Calibri"/>
                <a:cs typeface="Calibri"/>
              </a:rPr>
              <a:t>Termination</a:t>
            </a:r>
            <a:endParaRPr sz="2800">
              <a:latin typeface="Calibri"/>
              <a:cs typeface="Calibri"/>
            </a:endParaRPr>
          </a:p>
        </p:txBody>
      </p:sp>
      <p:grpSp>
        <p:nvGrpSpPr>
          <p:cNvPr id="3" name="object 3"/>
          <p:cNvGrpSpPr/>
          <p:nvPr/>
        </p:nvGrpSpPr>
        <p:grpSpPr>
          <a:xfrm>
            <a:off x="1174950" y="1938378"/>
            <a:ext cx="1282065" cy="532765"/>
            <a:chOff x="1174950" y="1938378"/>
            <a:chExt cx="1282065" cy="532765"/>
          </a:xfrm>
        </p:grpSpPr>
        <p:pic>
          <p:nvPicPr>
            <p:cNvPr id="4" name="object 4"/>
            <p:cNvPicPr/>
            <p:nvPr/>
          </p:nvPicPr>
          <p:blipFill>
            <a:blip r:embed="rId2" cstate="print"/>
            <a:stretch>
              <a:fillRect/>
            </a:stretch>
          </p:blipFill>
          <p:spPr>
            <a:xfrm>
              <a:off x="1174950" y="1938378"/>
              <a:ext cx="1281790" cy="532150"/>
            </a:xfrm>
            <a:prstGeom prst="rect">
              <a:avLst/>
            </a:prstGeom>
          </p:spPr>
        </p:pic>
        <p:sp>
          <p:nvSpPr>
            <p:cNvPr id="5" name="object 5"/>
            <p:cNvSpPr/>
            <p:nvPr/>
          </p:nvSpPr>
          <p:spPr>
            <a:xfrm>
              <a:off x="1214627" y="1955292"/>
              <a:ext cx="1207135" cy="457200"/>
            </a:xfrm>
            <a:custGeom>
              <a:avLst/>
              <a:gdLst/>
              <a:ahLst/>
              <a:cxnLst/>
              <a:rect l="l" t="t" r="r" b="b"/>
              <a:pathLst>
                <a:path w="1207135" h="457200">
                  <a:moveTo>
                    <a:pt x="1012824" y="0"/>
                  </a:moveTo>
                  <a:lnTo>
                    <a:pt x="194183" y="0"/>
                  </a:lnTo>
                  <a:lnTo>
                    <a:pt x="149676" y="6038"/>
                  </a:lnTo>
                  <a:lnTo>
                    <a:pt x="108810" y="23237"/>
                  </a:lnTo>
                  <a:lnTo>
                    <a:pt x="72755" y="50225"/>
                  </a:lnTo>
                  <a:lnTo>
                    <a:pt x="42677" y="85628"/>
                  </a:lnTo>
                  <a:lnTo>
                    <a:pt x="19746" y="128073"/>
                  </a:lnTo>
                  <a:lnTo>
                    <a:pt x="5131" y="176188"/>
                  </a:lnTo>
                  <a:lnTo>
                    <a:pt x="0" y="228600"/>
                  </a:lnTo>
                  <a:lnTo>
                    <a:pt x="5131" y="281011"/>
                  </a:lnTo>
                  <a:lnTo>
                    <a:pt x="19746" y="329126"/>
                  </a:lnTo>
                  <a:lnTo>
                    <a:pt x="42677" y="371571"/>
                  </a:lnTo>
                  <a:lnTo>
                    <a:pt x="72755" y="406974"/>
                  </a:lnTo>
                  <a:lnTo>
                    <a:pt x="108810" y="433962"/>
                  </a:lnTo>
                  <a:lnTo>
                    <a:pt x="149676" y="451161"/>
                  </a:lnTo>
                  <a:lnTo>
                    <a:pt x="194183" y="457200"/>
                  </a:lnTo>
                  <a:lnTo>
                    <a:pt x="1012824" y="457200"/>
                  </a:lnTo>
                  <a:lnTo>
                    <a:pt x="1057331" y="451161"/>
                  </a:lnTo>
                  <a:lnTo>
                    <a:pt x="1098197" y="433962"/>
                  </a:lnTo>
                  <a:lnTo>
                    <a:pt x="1134252" y="406974"/>
                  </a:lnTo>
                  <a:lnTo>
                    <a:pt x="1164330" y="371571"/>
                  </a:lnTo>
                  <a:lnTo>
                    <a:pt x="1187261" y="329126"/>
                  </a:lnTo>
                  <a:lnTo>
                    <a:pt x="1201876" y="281011"/>
                  </a:lnTo>
                  <a:lnTo>
                    <a:pt x="1207008" y="228600"/>
                  </a:lnTo>
                  <a:lnTo>
                    <a:pt x="1201876" y="176188"/>
                  </a:lnTo>
                  <a:lnTo>
                    <a:pt x="1187261" y="128073"/>
                  </a:lnTo>
                  <a:lnTo>
                    <a:pt x="1164330" y="85628"/>
                  </a:lnTo>
                  <a:lnTo>
                    <a:pt x="1134252" y="50225"/>
                  </a:lnTo>
                  <a:lnTo>
                    <a:pt x="1098197" y="23237"/>
                  </a:lnTo>
                  <a:lnTo>
                    <a:pt x="1057331" y="6038"/>
                  </a:lnTo>
                  <a:lnTo>
                    <a:pt x="1012824" y="0"/>
                  </a:lnTo>
                  <a:close/>
                </a:path>
              </a:pathLst>
            </a:custGeom>
            <a:solidFill>
              <a:srgbClr val="FF0000"/>
            </a:solidFill>
          </p:spPr>
          <p:txBody>
            <a:bodyPr wrap="square" lIns="0" tIns="0" rIns="0" bIns="0" rtlCol="0"/>
            <a:lstStyle/>
            <a:p>
              <a:endParaRPr/>
            </a:p>
          </p:txBody>
        </p:sp>
        <p:sp>
          <p:nvSpPr>
            <p:cNvPr id="6" name="object 6"/>
            <p:cNvSpPr/>
            <p:nvPr/>
          </p:nvSpPr>
          <p:spPr>
            <a:xfrm>
              <a:off x="1214627" y="1955292"/>
              <a:ext cx="1207135" cy="457200"/>
            </a:xfrm>
            <a:custGeom>
              <a:avLst/>
              <a:gdLst/>
              <a:ahLst/>
              <a:cxnLst/>
              <a:rect l="l" t="t" r="r" b="b"/>
              <a:pathLst>
                <a:path w="1207135" h="457200">
                  <a:moveTo>
                    <a:pt x="194183" y="0"/>
                  </a:moveTo>
                  <a:lnTo>
                    <a:pt x="1012824" y="0"/>
                  </a:lnTo>
                  <a:lnTo>
                    <a:pt x="1057331" y="6038"/>
                  </a:lnTo>
                  <a:lnTo>
                    <a:pt x="1098197" y="23237"/>
                  </a:lnTo>
                  <a:lnTo>
                    <a:pt x="1134252" y="50225"/>
                  </a:lnTo>
                  <a:lnTo>
                    <a:pt x="1164330" y="85628"/>
                  </a:lnTo>
                  <a:lnTo>
                    <a:pt x="1187261" y="128073"/>
                  </a:lnTo>
                  <a:lnTo>
                    <a:pt x="1201876" y="176188"/>
                  </a:lnTo>
                  <a:lnTo>
                    <a:pt x="1207008" y="228600"/>
                  </a:lnTo>
                  <a:lnTo>
                    <a:pt x="1201876" y="281011"/>
                  </a:lnTo>
                  <a:lnTo>
                    <a:pt x="1187261" y="329126"/>
                  </a:lnTo>
                  <a:lnTo>
                    <a:pt x="1164330" y="371571"/>
                  </a:lnTo>
                  <a:lnTo>
                    <a:pt x="1134252" y="406974"/>
                  </a:lnTo>
                  <a:lnTo>
                    <a:pt x="1098197" y="433962"/>
                  </a:lnTo>
                  <a:lnTo>
                    <a:pt x="1057331" y="451161"/>
                  </a:lnTo>
                  <a:lnTo>
                    <a:pt x="1012824" y="457200"/>
                  </a:lnTo>
                  <a:lnTo>
                    <a:pt x="194183" y="457200"/>
                  </a:lnTo>
                  <a:lnTo>
                    <a:pt x="149676" y="451161"/>
                  </a:lnTo>
                  <a:lnTo>
                    <a:pt x="108810" y="433962"/>
                  </a:lnTo>
                  <a:lnTo>
                    <a:pt x="72755" y="406974"/>
                  </a:lnTo>
                  <a:lnTo>
                    <a:pt x="42677" y="371571"/>
                  </a:lnTo>
                  <a:lnTo>
                    <a:pt x="19746" y="329126"/>
                  </a:lnTo>
                  <a:lnTo>
                    <a:pt x="5131" y="281011"/>
                  </a:lnTo>
                  <a:lnTo>
                    <a:pt x="0" y="228600"/>
                  </a:lnTo>
                  <a:lnTo>
                    <a:pt x="5131" y="176188"/>
                  </a:lnTo>
                  <a:lnTo>
                    <a:pt x="19746" y="128073"/>
                  </a:lnTo>
                  <a:lnTo>
                    <a:pt x="42677" y="85628"/>
                  </a:lnTo>
                  <a:lnTo>
                    <a:pt x="72755" y="50225"/>
                  </a:lnTo>
                  <a:lnTo>
                    <a:pt x="108810" y="23237"/>
                  </a:lnTo>
                  <a:lnTo>
                    <a:pt x="149676" y="6038"/>
                  </a:lnTo>
                  <a:lnTo>
                    <a:pt x="194183" y="0"/>
                  </a:lnTo>
                  <a:close/>
                </a:path>
              </a:pathLst>
            </a:custGeom>
            <a:ln w="12192">
              <a:solidFill>
                <a:srgbClr val="000000"/>
              </a:solidFill>
            </a:ln>
          </p:spPr>
          <p:txBody>
            <a:bodyPr wrap="square" lIns="0" tIns="0" rIns="0" bIns="0" rtlCol="0"/>
            <a:lstStyle/>
            <a:p>
              <a:endParaRPr/>
            </a:p>
          </p:txBody>
        </p:sp>
      </p:grpSp>
      <p:sp>
        <p:nvSpPr>
          <p:cNvPr id="7" name="object 7"/>
          <p:cNvSpPr txBox="1"/>
          <p:nvPr/>
        </p:nvSpPr>
        <p:spPr>
          <a:xfrm>
            <a:off x="1541525" y="2083130"/>
            <a:ext cx="554990" cy="194310"/>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Arial"/>
                <a:cs typeface="Arial"/>
              </a:rPr>
              <a:t>Scale</a:t>
            </a:r>
            <a:r>
              <a:rPr sz="1100" b="1" spc="-65" dirty="0">
                <a:solidFill>
                  <a:srgbClr val="FFFFFF"/>
                </a:solidFill>
                <a:latin typeface="Arial"/>
                <a:cs typeface="Arial"/>
              </a:rPr>
              <a:t> </a:t>
            </a:r>
            <a:r>
              <a:rPr sz="1100" b="1" dirty="0">
                <a:solidFill>
                  <a:srgbClr val="FFFFFF"/>
                </a:solidFill>
                <a:latin typeface="Arial"/>
                <a:cs typeface="Arial"/>
              </a:rPr>
              <a:t>in</a:t>
            </a:r>
            <a:endParaRPr sz="1100">
              <a:latin typeface="Arial"/>
              <a:cs typeface="Arial"/>
            </a:endParaRPr>
          </a:p>
        </p:txBody>
      </p:sp>
      <p:pic>
        <p:nvPicPr>
          <p:cNvPr id="8" name="object 8"/>
          <p:cNvPicPr/>
          <p:nvPr/>
        </p:nvPicPr>
        <p:blipFill>
          <a:blip r:embed="rId3" cstate="print"/>
          <a:stretch>
            <a:fillRect/>
          </a:stretch>
        </p:blipFill>
        <p:spPr>
          <a:xfrm>
            <a:off x="3169868" y="1677835"/>
            <a:ext cx="1864716" cy="1060097"/>
          </a:xfrm>
          <a:prstGeom prst="rect">
            <a:avLst/>
          </a:prstGeom>
          <a:solidFill>
            <a:schemeClr val="bg1"/>
          </a:solidFill>
        </p:spPr>
      </p:pic>
      <p:sp>
        <p:nvSpPr>
          <p:cNvPr id="9" name="object 9"/>
          <p:cNvSpPr txBox="1"/>
          <p:nvPr/>
        </p:nvSpPr>
        <p:spPr>
          <a:xfrm>
            <a:off x="3776853" y="1915795"/>
            <a:ext cx="655320" cy="529590"/>
          </a:xfrm>
          <a:prstGeom prst="rect">
            <a:avLst/>
          </a:prstGeom>
        </p:spPr>
        <p:txBody>
          <a:bodyPr vert="horz" wrap="square" lIns="0" tIns="12700" rIns="0" bIns="0" rtlCol="0">
            <a:spAutoFit/>
          </a:bodyPr>
          <a:lstStyle/>
          <a:p>
            <a:pPr marL="12700" marR="5080" indent="-1905" algn="ctr">
              <a:lnSpc>
                <a:spcPct val="100000"/>
              </a:lnSpc>
              <a:spcBef>
                <a:spcPts val="100"/>
              </a:spcBef>
            </a:pPr>
            <a:r>
              <a:rPr sz="1100" dirty="0">
                <a:latin typeface="Arial MT"/>
                <a:cs typeface="Arial MT"/>
              </a:rPr>
              <a:t>Instances </a:t>
            </a:r>
            <a:r>
              <a:rPr sz="1100" spc="-295" dirty="0">
                <a:latin typeface="Arial MT"/>
                <a:cs typeface="Arial MT"/>
              </a:rPr>
              <a:t> </a:t>
            </a:r>
            <a:r>
              <a:rPr sz="1100" spc="-5" dirty="0">
                <a:latin typeface="Arial MT"/>
                <a:cs typeface="Arial MT"/>
              </a:rPr>
              <a:t>in</a:t>
            </a:r>
            <a:r>
              <a:rPr sz="1100" spc="-60" dirty="0">
                <a:latin typeface="Arial MT"/>
                <a:cs typeface="Arial MT"/>
              </a:rPr>
              <a:t> </a:t>
            </a:r>
            <a:r>
              <a:rPr sz="1100" spc="-5" dirty="0">
                <a:latin typeface="Arial MT"/>
                <a:cs typeface="Arial MT"/>
              </a:rPr>
              <a:t>multiple </a:t>
            </a:r>
            <a:r>
              <a:rPr sz="1100" spc="-290" dirty="0">
                <a:latin typeface="Arial MT"/>
                <a:cs typeface="Arial MT"/>
              </a:rPr>
              <a:t> </a:t>
            </a:r>
            <a:r>
              <a:rPr sz="1100" dirty="0">
                <a:latin typeface="Arial MT"/>
                <a:cs typeface="Arial MT"/>
              </a:rPr>
              <a:t>AZs?</a:t>
            </a:r>
            <a:endParaRPr sz="1100">
              <a:latin typeface="Arial MT"/>
              <a:cs typeface="Arial MT"/>
            </a:endParaRPr>
          </a:p>
        </p:txBody>
      </p:sp>
      <p:grpSp>
        <p:nvGrpSpPr>
          <p:cNvPr id="10" name="object 10"/>
          <p:cNvGrpSpPr/>
          <p:nvPr/>
        </p:nvGrpSpPr>
        <p:grpSpPr>
          <a:xfrm>
            <a:off x="6178265" y="1923252"/>
            <a:ext cx="1786255" cy="572135"/>
            <a:chOff x="6178265" y="1923252"/>
            <a:chExt cx="1786255" cy="572135"/>
          </a:xfrm>
          <a:solidFill>
            <a:schemeClr val="bg1"/>
          </a:solidFill>
        </p:grpSpPr>
        <p:pic>
          <p:nvPicPr>
            <p:cNvPr id="11" name="object 11"/>
            <p:cNvPicPr/>
            <p:nvPr/>
          </p:nvPicPr>
          <p:blipFill>
            <a:blip r:embed="rId4" cstate="print"/>
            <a:stretch>
              <a:fillRect/>
            </a:stretch>
          </p:blipFill>
          <p:spPr>
            <a:xfrm>
              <a:off x="6178265" y="1923252"/>
              <a:ext cx="1786189" cy="563962"/>
            </a:xfrm>
            <a:prstGeom prst="rect">
              <a:avLst/>
            </a:prstGeom>
            <a:grpFill/>
          </p:spPr>
        </p:pic>
        <p:pic>
          <p:nvPicPr>
            <p:cNvPr id="12" name="object 12"/>
            <p:cNvPicPr/>
            <p:nvPr/>
          </p:nvPicPr>
          <p:blipFill>
            <a:blip r:embed="rId5" cstate="print"/>
            <a:stretch>
              <a:fillRect/>
            </a:stretch>
          </p:blipFill>
          <p:spPr>
            <a:xfrm>
              <a:off x="6268211" y="1953742"/>
              <a:ext cx="1644395" cy="541045"/>
            </a:xfrm>
            <a:prstGeom prst="rect">
              <a:avLst/>
            </a:prstGeom>
            <a:grpFill/>
          </p:spPr>
        </p:pic>
        <p:sp>
          <p:nvSpPr>
            <p:cNvPr id="13" name="object 13"/>
            <p:cNvSpPr/>
            <p:nvPr/>
          </p:nvSpPr>
          <p:spPr>
            <a:xfrm>
              <a:off x="6217919" y="1940052"/>
              <a:ext cx="1711960" cy="489584"/>
            </a:xfrm>
            <a:custGeom>
              <a:avLst/>
              <a:gdLst/>
              <a:ahLst/>
              <a:cxnLst/>
              <a:rect l="l" t="t" r="r" b="b"/>
              <a:pathLst>
                <a:path w="1711959" h="489585">
                  <a:moveTo>
                    <a:pt x="1711452" y="0"/>
                  </a:moveTo>
                  <a:lnTo>
                    <a:pt x="0" y="0"/>
                  </a:lnTo>
                  <a:lnTo>
                    <a:pt x="0" y="489204"/>
                  </a:lnTo>
                  <a:lnTo>
                    <a:pt x="1711452" y="489204"/>
                  </a:lnTo>
                  <a:lnTo>
                    <a:pt x="1711452" y="0"/>
                  </a:lnTo>
                  <a:close/>
                </a:path>
              </a:pathLst>
            </a:custGeom>
            <a:grpFill/>
          </p:spPr>
          <p:txBody>
            <a:bodyPr wrap="square" lIns="0" tIns="0" rIns="0" bIns="0" rtlCol="0"/>
            <a:lstStyle/>
            <a:p>
              <a:endParaRPr/>
            </a:p>
          </p:txBody>
        </p:sp>
        <p:sp>
          <p:nvSpPr>
            <p:cNvPr id="14" name="object 14"/>
            <p:cNvSpPr/>
            <p:nvPr/>
          </p:nvSpPr>
          <p:spPr>
            <a:xfrm>
              <a:off x="6217919" y="1940052"/>
              <a:ext cx="1711960" cy="489584"/>
            </a:xfrm>
            <a:custGeom>
              <a:avLst/>
              <a:gdLst/>
              <a:ahLst/>
              <a:cxnLst/>
              <a:rect l="l" t="t" r="r" b="b"/>
              <a:pathLst>
                <a:path w="1711959" h="489585">
                  <a:moveTo>
                    <a:pt x="0" y="489204"/>
                  </a:moveTo>
                  <a:lnTo>
                    <a:pt x="1711452" y="489204"/>
                  </a:lnTo>
                  <a:lnTo>
                    <a:pt x="1711452" y="0"/>
                  </a:lnTo>
                  <a:lnTo>
                    <a:pt x="0" y="0"/>
                  </a:lnTo>
                  <a:lnTo>
                    <a:pt x="0" y="489204"/>
                  </a:lnTo>
                  <a:close/>
                </a:path>
              </a:pathLst>
            </a:custGeom>
            <a:grpFill/>
            <a:ln w="12192">
              <a:solidFill>
                <a:srgbClr val="000000"/>
              </a:solidFill>
            </a:ln>
          </p:spPr>
          <p:txBody>
            <a:bodyPr wrap="square" lIns="0" tIns="0" rIns="0" bIns="0" rtlCol="0"/>
            <a:lstStyle/>
            <a:p>
              <a:endParaRPr/>
            </a:p>
          </p:txBody>
        </p:sp>
      </p:grpSp>
      <p:sp>
        <p:nvSpPr>
          <p:cNvPr id="15" name="object 15"/>
          <p:cNvSpPr txBox="1"/>
          <p:nvPr/>
        </p:nvSpPr>
        <p:spPr>
          <a:xfrm>
            <a:off x="6382639" y="2000250"/>
            <a:ext cx="1385570" cy="361315"/>
          </a:xfrm>
          <a:prstGeom prst="rect">
            <a:avLst/>
          </a:prstGeom>
        </p:spPr>
        <p:txBody>
          <a:bodyPr vert="horz" wrap="square" lIns="0" tIns="12700" rIns="0" bIns="0" rtlCol="0">
            <a:spAutoFit/>
          </a:bodyPr>
          <a:lstStyle/>
          <a:p>
            <a:pPr marL="226060" marR="5080" indent="-213360">
              <a:lnSpc>
                <a:spcPct val="100000"/>
              </a:lnSpc>
              <a:spcBef>
                <a:spcPts val="100"/>
              </a:spcBef>
            </a:pPr>
            <a:r>
              <a:rPr sz="1100" spc="-5" dirty="0">
                <a:latin typeface="Arial MT"/>
                <a:cs typeface="Arial MT"/>
              </a:rPr>
              <a:t>Select</a:t>
            </a:r>
            <a:r>
              <a:rPr sz="1100" spc="-20" dirty="0">
                <a:latin typeface="Arial MT"/>
                <a:cs typeface="Arial MT"/>
              </a:rPr>
              <a:t> </a:t>
            </a:r>
            <a:r>
              <a:rPr sz="1100" dirty="0">
                <a:latin typeface="Arial MT"/>
                <a:cs typeface="Arial MT"/>
              </a:rPr>
              <a:t>the</a:t>
            </a:r>
            <a:r>
              <a:rPr sz="1100" spc="-40" dirty="0">
                <a:latin typeface="Arial MT"/>
                <a:cs typeface="Arial MT"/>
              </a:rPr>
              <a:t> </a:t>
            </a:r>
            <a:r>
              <a:rPr sz="1100" dirty="0">
                <a:latin typeface="Arial MT"/>
                <a:cs typeface="Arial MT"/>
              </a:rPr>
              <a:t>AZ</a:t>
            </a:r>
            <a:r>
              <a:rPr sz="1100" spc="-15" dirty="0">
                <a:latin typeface="Arial MT"/>
                <a:cs typeface="Arial MT"/>
              </a:rPr>
              <a:t> </a:t>
            </a:r>
            <a:r>
              <a:rPr sz="1100" spc="-5" dirty="0">
                <a:latin typeface="Arial MT"/>
                <a:cs typeface="Arial MT"/>
              </a:rPr>
              <a:t>with</a:t>
            </a:r>
            <a:r>
              <a:rPr sz="1100" dirty="0">
                <a:latin typeface="Arial MT"/>
                <a:cs typeface="Arial MT"/>
              </a:rPr>
              <a:t> the </a:t>
            </a:r>
            <a:r>
              <a:rPr sz="1100" spc="-290" dirty="0">
                <a:latin typeface="Arial MT"/>
                <a:cs typeface="Arial MT"/>
              </a:rPr>
              <a:t> </a:t>
            </a:r>
            <a:r>
              <a:rPr sz="1100" dirty="0">
                <a:latin typeface="Arial MT"/>
                <a:cs typeface="Arial MT"/>
              </a:rPr>
              <a:t>most</a:t>
            </a:r>
            <a:r>
              <a:rPr sz="1100" spc="-45" dirty="0">
                <a:latin typeface="Arial MT"/>
                <a:cs typeface="Arial MT"/>
              </a:rPr>
              <a:t> </a:t>
            </a:r>
            <a:r>
              <a:rPr sz="1100" dirty="0">
                <a:latin typeface="Arial MT"/>
                <a:cs typeface="Arial MT"/>
              </a:rPr>
              <a:t>instances</a:t>
            </a:r>
            <a:endParaRPr sz="1100">
              <a:latin typeface="Arial MT"/>
              <a:cs typeface="Arial MT"/>
            </a:endParaRPr>
          </a:p>
        </p:txBody>
      </p:sp>
      <p:grpSp>
        <p:nvGrpSpPr>
          <p:cNvPr id="16" name="object 16"/>
          <p:cNvGrpSpPr/>
          <p:nvPr/>
        </p:nvGrpSpPr>
        <p:grpSpPr>
          <a:xfrm>
            <a:off x="3209497" y="3259797"/>
            <a:ext cx="1783714" cy="1718310"/>
            <a:chOff x="3209497" y="3259797"/>
            <a:chExt cx="1783714" cy="1718310"/>
          </a:xfrm>
          <a:solidFill>
            <a:schemeClr val="bg1"/>
          </a:solidFill>
        </p:grpSpPr>
        <p:pic>
          <p:nvPicPr>
            <p:cNvPr id="17" name="object 17"/>
            <p:cNvPicPr/>
            <p:nvPr/>
          </p:nvPicPr>
          <p:blipFill>
            <a:blip r:embed="rId6" cstate="print"/>
            <a:stretch>
              <a:fillRect/>
            </a:stretch>
          </p:blipFill>
          <p:spPr>
            <a:xfrm>
              <a:off x="3209497" y="3259797"/>
              <a:ext cx="1783172" cy="710247"/>
            </a:xfrm>
            <a:prstGeom prst="rect">
              <a:avLst/>
            </a:prstGeom>
            <a:grpFill/>
          </p:spPr>
        </p:pic>
        <p:pic>
          <p:nvPicPr>
            <p:cNvPr id="18" name="object 18"/>
            <p:cNvPicPr/>
            <p:nvPr/>
          </p:nvPicPr>
          <p:blipFill>
            <a:blip r:embed="rId7" cstate="print"/>
            <a:stretch>
              <a:fillRect/>
            </a:stretch>
          </p:blipFill>
          <p:spPr>
            <a:xfrm>
              <a:off x="3307080" y="3279648"/>
              <a:ext cx="1629155" cy="708660"/>
            </a:xfrm>
            <a:prstGeom prst="rect">
              <a:avLst/>
            </a:prstGeom>
            <a:grpFill/>
          </p:spPr>
        </p:pic>
        <p:sp>
          <p:nvSpPr>
            <p:cNvPr id="19" name="object 19"/>
            <p:cNvSpPr/>
            <p:nvPr/>
          </p:nvSpPr>
          <p:spPr>
            <a:xfrm>
              <a:off x="3249168" y="3276600"/>
              <a:ext cx="1708785" cy="635635"/>
            </a:xfrm>
            <a:custGeom>
              <a:avLst/>
              <a:gdLst/>
              <a:ahLst/>
              <a:cxnLst/>
              <a:rect l="l" t="t" r="r" b="b"/>
              <a:pathLst>
                <a:path w="1708785" h="635635">
                  <a:moveTo>
                    <a:pt x="1708404" y="0"/>
                  </a:moveTo>
                  <a:lnTo>
                    <a:pt x="0" y="0"/>
                  </a:lnTo>
                  <a:lnTo>
                    <a:pt x="0" y="635508"/>
                  </a:lnTo>
                  <a:lnTo>
                    <a:pt x="1708404" y="635508"/>
                  </a:lnTo>
                  <a:lnTo>
                    <a:pt x="1708404" y="0"/>
                  </a:lnTo>
                  <a:close/>
                </a:path>
              </a:pathLst>
            </a:custGeom>
            <a:grpFill/>
          </p:spPr>
          <p:txBody>
            <a:bodyPr wrap="square" lIns="0" tIns="0" rIns="0" bIns="0" rtlCol="0"/>
            <a:lstStyle/>
            <a:p>
              <a:endParaRPr/>
            </a:p>
          </p:txBody>
        </p:sp>
        <p:sp>
          <p:nvSpPr>
            <p:cNvPr id="20" name="object 20"/>
            <p:cNvSpPr/>
            <p:nvPr/>
          </p:nvSpPr>
          <p:spPr>
            <a:xfrm>
              <a:off x="3249168" y="3276600"/>
              <a:ext cx="1708785" cy="635635"/>
            </a:xfrm>
            <a:custGeom>
              <a:avLst/>
              <a:gdLst/>
              <a:ahLst/>
              <a:cxnLst/>
              <a:rect l="l" t="t" r="r" b="b"/>
              <a:pathLst>
                <a:path w="1708785" h="635635">
                  <a:moveTo>
                    <a:pt x="0" y="635508"/>
                  </a:moveTo>
                  <a:lnTo>
                    <a:pt x="1708404" y="635508"/>
                  </a:lnTo>
                  <a:lnTo>
                    <a:pt x="1708404" y="0"/>
                  </a:lnTo>
                  <a:lnTo>
                    <a:pt x="0" y="0"/>
                  </a:lnTo>
                  <a:lnTo>
                    <a:pt x="0" y="635508"/>
                  </a:lnTo>
                  <a:close/>
                </a:path>
              </a:pathLst>
            </a:custGeom>
            <a:grpFill/>
            <a:ln w="12192">
              <a:solidFill>
                <a:srgbClr val="000000"/>
              </a:solidFill>
            </a:ln>
          </p:spPr>
          <p:txBody>
            <a:bodyPr wrap="square" lIns="0" tIns="0" rIns="0" bIns="0" rtlCol="0"/>
            <a:lstStyle/>
            <a:p>
              <a:endParaRPr/>
            </a:p>
          </p:txBody>
        </p:sp>
        <p:pic>
          <p:nvPicPr>
            <p:cNvPr id="21" name="object 21"/>
            <p:cNvPicPr/>
            <p:nvPr/>
          </p:nvPicPr>
          <p:blipFill>
            <a:blip r:embed="rId8" cstate="print"/>
            <a:stretch>
              <a:fillRect/>
            </a:stretch>
          </p:blipFill>
          <p:spPr>
            <a:xfrm>
              <a:off x="3771778" y="4372246"/>
              <a:ext cx="658636" cy="605273"/>
            </a:xfrm>
            <a:prstGeom prst="rect">
              <a:avLst/>
            </a:prstGeom>
            <a:grpFill/>
          </p:spPr>
        </p:pic>
        <p:pic>
          <p:nvPicPr>
            <p:cNvPr id="22" name="object 22"/>
            <p:cNvPicPr/>
            <p:nvPr/>
          </p:nvPicPr>
          <p:blipFill>
            <a:blip r:embed="rId9" cstate="print"/>
            <a:stretch>
              <a:fillRect/>
            </a:stretch>
          </p:blipFill>
          <p:spPr>
            <a:xfrm>
              <a:off x="3892296" y="4474464"/>
              <a:ext cx="417563" cy="454139"/>
            </a:xfrm>
            <a:prstGeom prst="rect">
              <a:avLst/>
            </a:prstGeom>
            <a:grpFill/>
          </p:spPr>
        </p:pic>
        <p:sp>
          <p:nvSpPr>
            <p:cNvPr id="23" name="object 23"/>
            <p:cNvSpPr/>
            <p:nvPr/>
          </p:nvSpPr>
          <p:spPr>
            <a:xfrm>
              <a:off x="3811524" y="4389120"/>
              <a:ext cx="584200" cy="530860"/>
            </a:xfrm>
            <a:custGeom>
              <a:avLst/>
              <a:gdLst/>
              <a:ahLst/>
              <a:cxnLst/>
              <a:rect l="l" t="t" r="r" b="b"/>
              <a:pathLst>
                <a:path w="584200" h="530860">
                  <a:moveTo>
                    <a:pt x="291846" y="0"/>
                  </a:moveTo>
                  <a:lnTo>
                    <a:pt x="244511" y="3470"/>
                  </a:lnTo>
                  <a:lnTo>
                    <a:pt x="199607" y="13518"/>
                  </a:lnTo>
                  <a:lnTo>
                    <a:pt x="157734" y="29597"/>
                  </a:lnTo>
                  <a:lnTo>
                    <a:pt x="119493" y="51162"/>
                  </a:lnTo>
                  <a:lnTo>
                    <a:pt x="85486" y="77666"/>
                  </a:lnTo>
                  <a:lnTo>
                    <a:pt x="56314" y="108564"/>
                  </a:lnTo>
                  <a:lnTo>
                    <a:pt x="32578" y="143310"/>
                  </a:lnTo>
                  <a:lnTo>
                    <a:pt x="14880" y="181358"/>
                  </a:lnTo>
                  <a:lnTo>
                    <a:pt x="3820" y="222162"/>
                  </a:lnTo>
                  <a:lnTo>
                    <a:pt x="0" y="265175"/>
                  </a:lnTo>
                  <a:lnTo>
                    <a:pt x="3820" y="308189"/>
                  </a:lnTo>
                  <a:lnTo>
                    <a:pt x="14880" y="348993"/>
                  </a:lnTo>
                  <a:lnTo>
                    <a:pt x="32578" y="387041"/>
                  </a:lnTo>
                  <a:lnTo>
                    <a:pt x="56314" y="421787"/>
                  </a:lnTo>
                  <a:lnTo>
                    <a:pt x="85486" y="452685"/>
                  </a:lnTo>
                  <a:lnTo>
                    <a:pt x="119493" y="479189"/>
                  </a:lnTo>
                  <a:lnTo>
                    <a:pt x="157734" y="500754"/>
                  </a:lnTo>
                  <a:lnTo>
                    <a:pt x="199607" y="516833"/>
                  </a:lnTo>
                  <a:lnTo>
                    <a:pt x="244511" y="526881"/>
                  </a:lnTo>
                  <a:lnTo>
                    <a:pt x="291846" y="530351"/>
                  </a:lnTo>
                  <a:lnTo>
                    <a:pt x="339180" y="526881"/>
                  </a:lnTo>
                  <a:lnTo>
                    <a:pt x="384084" y="516833"/>
                  </a:lnTo>
                  <a:lnTo>
                    <a:pt x="425957" y="500754"/>
                  </a:lnTo>
                  <a:lnTo>
                    <a:pt x="464198" y="479189"/>
                  </a:lnTo>
                  <a:lnTo>
                    <a:pt x="498205" y="452685"/>
                  </a:lnTo>
                  <a:lnTo>
                    <a:pt x="527377" y="421787"/>
                  </a:lnTo>
                  <a:lnTo>
                    <a:pt x="551113" y="387041"/>
                  </a:lnTo>
                  <a:lnTo>
                    <a:pt x="568811" y="348993"/>
                  </a:lnTo>
                  <a:lnTo>
                    <a:pt x="579871" y="308189"/>
                  </a:lnTo>
                  <a:lnTo>
                    <a:pt x="583691" y="265175"/>
                  </a:lnTo>
                  <a:lnTo>
                    <a:pt x="579871" y="222162"/>
                  </a:lnTo>
                  <a:lnTo>
                    <a:pt x="568811" y="181358"/>
                  </a:lnTo>
                  <a:lnTo>
                    <a:pt x="551113" y="143310"/>
                  </a:lnTo>
                  <a:lnTo>
                    <a:pt x="527377" y="108564"/>
                  </a:lnTo>
                  <a:lnTo>
                    <a:pt x="498205" y="77666"/>
                  </a:lnTo>
                  <a:lnTo>
                    <a:pt x="464198" y="51162"/>
                  </a:lnTo>
                  <a:lnTo>
                    <a:pt x="425957" y="29597"/>
                  </a:lnTo>
                  <a:lnTo>
                    <a:pt x="384084" y="13518"/>
                  </a:lnTo>
                  <a:lnTo>
                    <a:pt x="339180" y="3470"/>
                  </a:lnTo>
                  <a:lnTo>
                    <a:pt x="291846" y="0"/>
                  </a:lnTo>
                  <a:close/>
                </a:path>
              </a:pathLst>
            </a:custGeom>
            <a:grpFill/>
          </p:spPr>
          <p:txBody>
            <a:bodyPr wrap="square" lIns="0" tIns="0" rIns="0" bIns="0" rtlCol="0"/>
            <a:lstStyle/>
            <a:p>
              <a:endParaRPr/>
            </a:p>
          </p:txBody>
        </p:sp>
        <p:sp>
          <p:nvSpPr>
            <p:cNvPr id="24" name="object 24"/>
            <p:cNvSpPr/>
            <p:nvPr/>
          </p:nvSpPr>
          <p:spPr>
            <a:xfrm>
              <a:off x="3811524" y="4389120"/>
              <a:ext cx="584200" cy="530860"/>
            </a:xfrm>
            <a:custGeom>
              <a:avLst/>
              <a:gdLst/>
              <a:ahLst/>
              <a:cxnLst/>
              <a:rect l="l" t="t" r="r" b="b"/>
              <a:pathLst>
                <a:path w="584200" h="530860">
                  <a:moveTo>
                    <a:pt x="0" y="265175"/>
                  </a:moveTo>
                  <a:lnTo>
                    <a:pt x="3820" y="222162"/>
                  </a:lnTo>
                  <a:lnTo>
                    <a:pt x="14880" y="181358"/>
                  </a:lnTo>
                  <a:lnTo>
                    <a:pt x="32578" y="143310"/>
                  </a:lnTo>
                  <a:lnTo>
                    <a:pt x="56314" y="108564"/>
                  </a:lnTo>
                  <a:lnTo>
                    <a:pt x="85486" y="77666"/>
                  </a:lnTo>
                  <a:lnTo>
                    <a:pt x="119493" y="51162"/>
                  </a:lnTo>
                  <a:lnTo>
                    <a:pt x="157734" y="29597"/>
                  </a:lnTo>
                  <a:lnTo>
                    <a:pt x="199607" y="13518"/>
                  </a:lnTo>
                  <a:lnTo>
                    <a:pt x="244511" y="3470"/>
                  </a:lnTo>
                  <a:lnTo>
                    <a:pt x="291846" y="0"/>
                  </a:lnTo>
                  <a:lnTo>
                    <a:pt x="339180" y="3470"/>
                  </a:lnTo>
                  <a:lnTo>
                    <a:pt x="384084" y="13518"/>
                  </a:lnTo>
                  <a:lnTo>
                    <a:pt x="425957" y="29597"/>
                  </a:lnTo>
                  <a:lnTo>
                    <a:pt x="464198" y="51162"/>
                  </a:lnTo>
                  <a:lnTo>
                    <a:pt x="498205" y="77666"/>
                  </a:lnTo>
                  <a:lnTo>
                    <a:pt x="527377" y="108564"/>
                  </a:lnTo>
                  <a:lnTo>
                    <a:pt x="551113" y="143310"/>
                  </a:lnTo>
                  <a:lnTo>
                    <a:pt x="568811" y="181358"/>
                  </a:lnTo>
                  <a:lnTo>
                    <a:pt x="579871" y="222162"/>
                  </a:lnTo>
                  <a:lnTo>
                    <a:pt x="583691" y="265175"/>
                  </a:lnTo>
                  <a:lnTo>
                    <a:pt x="579871" y="308189"/>
                  </a:lnTo>
                  <a:lnTo>
                    <a:pt x="568811" y="348993"/>
                  </a:lnTo>
                  <a:lnTo>
                    <a:pt x="551113" y="387041"/>
                  </a:lnTo>
                  <a:lnTo>
                    <a:pt x="527377" y="421787"/>
                  </a:lnTo>
                  <a:lnTo>
                    <a:pt x="498205" y="452685"/>
                  </a:lnTo>
                  <a:lnTo>
                    <a:pt x="464198" y="479189"/>
                  </a:lnTo>
                  <a:lnTo>
                    <a:pt x="425957" y="500754"/>
                  </a:lnTo>
                  <a:lnTo>
                    <a:pt x="384084" y="516833"/>
                  </a:lnTo>
                  <a:lnTo>
                    <a:pt x="339180" y="526881"/>
                  </a:lnTo>
                  <a:lnTo>
                    <a:pt x="291846" y="530351"/>
                  </a:lnTo>
                  <a:lnTo>
                    <a:pt x="244511" y="526881"/>
                  </a:lnTo>
                  <a:lnTo>
                    <a:pt x="199607" y="516833"/>
                  </a:lnTo>
                  <a:lnTo>
                    <a:pt x="157734" y="500754"/>
                  </a:lnTo>
                  <a:lnTo>
                    <a:pt x="119493" y="479189"/>
                  </a:lnTo>
                  <a:lnTo>
                    <a:pt x="85486" y="452685"/>
                  </a:lnTo>
                  <a:lnTo>
                    <a:pt x="56314" y="421787"/>
                  </a:lnTo>
                  <a:lnTo>
                    <a:pt x="32578" y="387041"/>
                  </a:lnTo>
                  <a:lnTo>
                    <a:pt x="14880" y="348993"/>
                  </a:lnTo>
                  <a:lnTo>
                    <a:pt x="3820" y="308189"/>
                  </a:lnTo>
                  <a:lnTo>
                    <a:pt x="0" y="265175"/>
                  </a:lnTo>
                  <a:close/>
                </a:path>
              </a:pathLst>
            </a:custGeom>
            <a:grpFill/>
            <a:ln w="12192">
              <a:solidFill>
                <a:srgbClr val="000000"/>
              </a:solidFill>
            </a:ln>
          </p:spPr>
          <p:txBody>
            <a:bodyPr wrap="square" lIns="0" tIns="0" rIns="0" bIns="0" rtlCol="0"/>
            <a:lstStyle/>
            <a:p>
              <a:endParaRPr/>
            </a:p>
          </p:txBody>
        </p:sp>
      </p:grpSp>
      <p:sp>
        <p:nvSpPr>
          <p:cNvPr id="25" name="object 25"/>
          <p:cNvSpPr txBox="1"/>
          <p:nvPr/>
        </p:nvSpPr>
        <p:spPr>
          <a:xfrm>
            <a:off x="4028947" y="4530039"/>
            <a:ext cx="15430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A</a:t>
            </a:r>
            <a:endParaRPr sz="1400">
              <a:latin typeface="Arial"/>
              <a:cs typeface="Arial"/>
            </a:endParaRPr>
          </a:p>
        </p:txBody>
      </p:sp>
      <p:grpSp>
        <p:nvGrpSpPr>
          <p:cNvPr id="26" name="object 26"/>
          <p:cNvGrpSpPr/>
          <p:nvPr/>
        </p:nvGrpSpPr>
        <p:grpSpPr>
          <a:xfrm>
            <a:off x="2378964" y="2051304"/>
            <a:ext cx="3954779" cy="2472055"/>
            <a:chOff x="2378964" y="2051304"/>
            <a:chExt cx="3954779" cy="2472055"/>
          </a:xfrm>
        </p:grpSpPr>
        <p:pic>
          <p:nvPicPr>
            <p:cNvPr id="27" name="object 27"/>
            <p:cNvPicPr/>
            <p:nvPr/>
          </p:nvPicPr>
          <p:blipFill>
            <a:blip r:embed="rId10" cstate="print"/>
            <a:stretch>
              <a:fillRect/>
            </a:stretch>
          </p:blipFill>
          <p:spPr>
            <a:xfrm>
              <a:off x="2378964" y="2084857"/>
              <a:ext cx="937260" cy="234670"/>
            </a:xfrm>
            <a:prstGeom prst="rect">
              <a:avLst/>
            </a:prstGeom>
          </p:spPr>
        </p:pic>
        <p:sp>
          <p:nvSpPr>
            <p:cNvPr id="28" name="object 28"/>
            <p:cNvSpPr/>
            <p:nvPr/>
          </p:nvSpPr>
          <p:spPr>
            <a:xfrm>
              <a:off x="2422398" y="2146554"/>
              <a:ext cx="779780" cy="76200"/>
            </a:xfrm>
            <a:custGeom>
              <a:avLst/>
              <a:gdLst/>
              <a:ahLst/>
              <a:cxnLst/>
              <a:rect l="l" t="t" r="r" b="b"/>
              <a:pathLst>
                <a:path w="779780" h="76200">
                  <a:moveTo>
                    <a:pt x="703579" y="0"/>
                  </a:moveTo>
                  <a:lnTo>
                    <a:pt x="703579" y="76200"/>
                  </a:lnTo>
                  <a:lnTo>
                    <a:pt x="756920" y="49529"/>
                  </a:lnTo>
                  <a:lnTo>
                    <a:pt x="716279" y="49529"/>
                  </a:lnTo>
                  <a:lnTo>
                    <a:pt x="716279" y="26669"/>
                  </a:lnTo>
                  <a:lnTo>
                    <a:pt x="756919" y="26669"/>
                  </a:lnTo>
                  <a:lnTo>
                    <a:pt x="703579" y="0"/>
                  </a:lnTo>
                  <a:close/>
                </a:path>
                <a:path w="779780" h="76200">
                  <a:moveTo>
                    <a:pt x="703579" y="26669"/>
                  </a:moveTo>
                  <a:lnTo>
                    <a:pt x="0" y="26669"/>
                  </a:lnTo>
                  <a:lnTo>
                    <a:pt x="0" y="49529"/>
                  </a:lnTo>
                  <a:lnTo>
                    <a:pt x="703579" y="49529"/>
                  </a:lnTo>
                  <a:lnTo>
                    <a:pt x="703579" y="26669"/>
                  </a:lnTo>
                  <a:close/>
                </a:path>
                <a:path w="779780" h="76200">
                  <a:moveTo>
                    <a:pt x="756919" y="26669"/>
                  </a:moveTo>
                  <a:lnTo>
                    <a:pt x="716279" y="26669"/>
                  </a:lnTo>
                  <a:lnTo>
                    <a:pt x="716279" y="49529"/>
                  </a:lnTo>
                  <a:lnTo>
                    <a:pt x="756920" y="49529"/>
                  </a:lnTo>
                  <a:lnTo>
                    <a:pt x="779779" y="38100"/>
                  </a:lnTo>
                  <a:lnTo>
                    <a:pt x="756919" y="26669"/>
                  </a:lnTo>
                  <a:close/>
                </a:path>
              </a:pathLst>
            </a:custGeom>
            <a:solidFill>
              <a:srgbClr val="000000"/>
            </a:solidFill>
          </p:spPr>
          <p:txBody>
            <a:bodyPr wrap="square" lIns="0" tIns="0" rIns="0" bIns="0" rtlCol="0"/>
            <a:lstStyle/>
            <a:p>
              <a:endParaRPr/>
            </a:p>
          </p:txBody>
        </p:sp>
        <p:pic>
          <p:nvPicPr>
            <p:cNvPr id="29" name="object 29"/>
            <p:cNvPicPr/>
            <p:nvPr/>
          </p:nvPicPr>
          <p:blipFill>
            <a:blip r:embed="rId11" cstate="print"/>
            <a:stretch>
              <a:fillRect/>
            </a:stretch>
          </p:blipFill>
          <p:spPr>
            <a:xfrm>
              <a:off x="4962144" y="2086356"/>
              <a:ext cx="1371600" cy="233172"/>
            </a:xfrm>
            <a:prstGeom prst="rect">
              <a:avLst/>
            </a:prstGeom>
          </p:spPr>
        </p:pic>
        <p:sp>
          <p:nvSpPr>
            <p:cNvPr id="30" name="object 30"/>
            <p:cNvSpPr/>
            <p:nvPr/>
          </p:nvSpPr>
          <p:spPr>
            <a:xfrm>
              <a:off x="5005578" y="2147062"/>
              <a:ext cx="1213485" cy="76200"/>
            </a:xfrm>
            <a:custGeom>
              <a:avLst/>
              <a:gdLst/>
              <a:ahLst/>
              <a:cxnLst/>
              <a:rect l="l" t="t" r="r" b="b"/>
              <a:pathLst>
                <a:path w="1213485" h="76200">
                  <a:moveTo>
                    <a:pt x="1136904" y="49524"/>
                  </a:moveTo>
                  <a:lnTo>
                    <a:pt x="1136904" y="76200"/>
                  </a:lnTo>
                  <a:lnTo>
                    <a:pt x="1190244" y="49530"/>
                  </a:lnTo>
                  <a:lnTo>
                    <a:pt x="1136904" y="49524"/>
                  </a:lnTo>
                  <a:close/>
                </a:path>
                <a:path w="1213485" h="76200">
                  <a:moveTo>
                    <a:pt x="1136904" y="26664"/>
                  </a:moveTo>
                  <a:lnTo>
                    <a:pt x="1136904" y="49524"/>
                  </a:lnTo>
                  <a:lnTo>
                    <a:pt x="1149604" y="49530"/>
                  </a:lnTo>
                  <a:lnTo>
                    <a:pt x="1149604" y="26669"/>
                  </a:lnTo>
                  <a:lnTo>
                    <a:pt x="1136904" y="26664"/>
                  </a:lnTo>
                  <a:close/>
                </a:path>
                <a:path w="1213485" h="76200">
                  <a:moveTo>
                    <a:pt x="1136904" y="0"/>
                  </a:moveTo>
                  <a:lnTo>
                    <a:pt x="1136904" y="26664"/>
                  </a:lnTo>
                  <a:lnTo>
                    <a:pt x="1149604" y="26669"/>
                  </a:lnTo>
                  <a:lnTo>
                    <a:pt x="1149604" y="49530"/>
                  </a:lnTo>
                  <a:lnTo>
                    <a:pt x="1190255" y="49524"/>
                  </a:lnTo>
                  <a:lnTo>
                    <a:pt x="1213104" y="38100"/>
                  </a:lnTo>
                  <a:lnTo>
                    <a:pt x="1136904" y="0"/>
                  </a:lnTo>
                  <a:close/>
                </a:path>
                <a:path w="1213485" h="76200">
                  <a:moveTo>
                    <a:pt x="0" y="26162"/>
                  </a:moveTo>
                  <a:lnTo>
                    <a:pt x="0" y="49021"/>
                  </a:lnTo>
                  <a:lnTo>
                    <a:pt x="1136904" y="49524"/>
                  </a:lnTo>
                  <a:lnTo>
                    <a:pt x="1136904" y="26664"/>
                  </a:lnTo>
                  <a:lnTo>
                    <a:pt x="0" y="26162"/>
                  </a:lnTo>
                  <a:close/>
                </a:path>
              </a:pathLst>
            </a:custGeom>
            <a:solidFill>
              <a:srgbClr val="000000"/>
            </a:solidFill>
          </p:spPr>
          <p:txBody>
            <a:bodyPr wrap="square" lIns="0" tIns="0" rIns="0" bIns="0" rtlCol="0"/>
            <a:lstStyle/>
            <a:p>
              <a:endParaRPr/>
            </a:p>
          </p:txBody>
        </p:sp>
        <p:sp>
          <p:nvSpPr>
            <p:cNvPr id="31" name="object 31"/>
            <p:cNvSpPr/>
            <p:nvPr/>
          </p:nvSpPr>
          <p:spPr>
            <a:xfrm>
              <a:off x="5332476" y="2051304"/>
              <a:ext cx="567055" cy="307975"/>
            </a:xfrm>
            <a:custGeom>
              <a:avLst/>
              <a:gdLst/>
              <a:ahLst/>
              <a:cxnLst/>
              <a:rect l="l" t="t" r="r" b="b"/>
              <a:pathLst>
                <a:path w="567054" h="307975">
                  <a:moveTo>
                    <a:pt x="566927" y="0"/>
                  </a:moveTo>
                  <a:lnTo>
                    <a:pt x="0" y="0"/>
                  </a:lnTo>
                  <a:lnTo>
                    <a:pt x="0" y="307848"/>
                  </a:lnTo>
                  <a:lnTo>
                    <a:pt x="566927" y="307848"/>
                  </a:lnTo>
                  <a:lnTo>
                    <a:pt x="566927" y="0"/>
                  </a:lnTo>
                  <a:close/>
                </a:path>
              </a:pathLst>
            </a:custGeom>
            <a:solidFill>
              <a:srgbClr val="FFFFFF"/>
            </a:solidFill>
          </p:spPr>
          <p:txBody>
            <a:bodyPr wrap="square" lIns="0" tIns="0" rIns="0" bIns="0" rtlCol="0"/>
            <a:lstStyle/>
            <a:p>
              <a:endParaRPr/>
            </a:p>
          </p:txBody>
        </p:sp>
        <p:pic>
          <p:nvPicPr>
            <p:cNvPr id="32" name="object 32"/>
            <p:cNvPicPr/>
            <p:nvPr/>
          </p:nvPicPr>
          <p:blipFill>
            <a:blip r:embed="rId12" cstate="print"/>
            <a:stretch>
              <a:fillRect/>
            </a:stretch>
          </p:blipFill>
          <p:spPr>
            <a:xfrm>
              <a:off x="3985260" y="3890772"/>
              <a:ext cx="234670" cy="632485"/>
            </a:xfrm>
            <a:prstGeom prst="rect">
              <a:avLst/>
            </a:prstGeom>
          </p:spPr>
        </p:pic>
        <p:sp>
          <p:nvSpPr>
            <p:cNvPr id="33" name="object 33"/>
            <p:cNvSpPr/>
            <p:nvPr/>
          </p:nvSpPr>
          <p:spPr>
            <a:xfrm>
              <a:off x="4066794" y="3912870"/>
              <a:ext cx="76200" cy="476884"/>
            </a:xfrm>
            <a:custGeom>
              <a:avLst/>
              <a:gdLst/>
              <a:ahLst/>
              <a:cxnLst/>
              <a:rect l="l" t="t" r="r" b="b"/>
              <a:pathLst>
                <a:path w="76200" h="476885">
                  <a:moveTo>
                    <a:pt x="26669" y="400126"/>
                  </a:moveTo>
                  <a:lnTo>
                    <a:pt x="0" y="400126"/>
                  </a:lnTo>
                  <a:lnTo>
                    <a:pt x="38100" y="476326"/>
                  </a:lnTo>
                  <a:lnTo>
                    <a:pt x="69850" y="412826"/>
                  </a:lnTo>
                  <a:lnTo>
                    <a:pt x="26669" y="412826"/>
                  </a:lnTo>
                  <a:lnTo>
                    <a:pt x="26669" y="400126"/>
                  </a:lnTo>
                  <a:close/>
                </a:path>
                <a:path w="76200" h="476885">
                  <a:moveTo>
                    <a:pt x="49529" y="0"/>
                  </a:moveTo>
                  <a:lnTo>
                    <a:pt x="26669" y="0"/>
                  </a:lnTo>
                  <a:lnTo>
                    <a:pt x="26669" y="412826"/>
                  </a:lnTo>
                  <a:lnTo>
                    <a:pt x="49529" y="412826"/>
                  </a:lnTo>
                  <a:lnTo>
                    <a:pt x="49529" y="0"/>
                  </a:lnTo>
                  <a:close/>
                </a:path>
                <a:path w="76200" h="476885">
                  <a:moveTo>
                    <a:pt x="76200" y="400126"/>
                  </a:moveTo>
                  <a:lnTo>
                    <a:pt x="49529" y="400126"/>
                  </a:lnTo>
                  <a:lnTo>
                    <a:pt x="49529" y="412826"/>
                  </a:lnTo>
                  <a:lnTo>
                    <a:pt x="69850" y="412826"/>
                  </a:lnTo>
                  <a:lnTo>
                    <a:pt x="76200" y="400126"/>
                  </a:lnTo>
                  <a:close/>
                </a:path>
              </a:pathLst>
            </a:custGeom>
            <a:solidFill>
              <a:srgbClr val="000000"/>
            </a:solidFill>
          </p:spPr>
          <p:txBody>
            <a:bodyPr wrap="square" lIns="0" tIns="0" rIns="0" bIns="0" rtlCol="0"/>
            <a:lstStyle/>
            <a:p>
              <a:endParaRPr/>
            </a:p>
          </p:txBody>
        </p:sp>
      </p:grpSp>
      <p:sp>
        <p:nvSpPr>
          <p:cNvPr id="34" name="object 34"/>
          <p:cNvSpPr txBox="1"/>
          <p:nvPr/>
        </p:nvSpPr>
        <p:spPr>
          <a:xfrm>
            <a:off x="5426202" y="2078863"/>
            <a:ext cx="381000" cy="239395"/>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MT"/>
                <a:cs typeface="Arial MT"/>
              </a:rPr>
              <a:t>Y</a:t>
            </a:r>
            <a:r>
              <a:rPr sz="1400" dirty="0">
                <a:latin typeface="Arial MT"/>
                <a:cs typeface="Arial MT"/>
              </a:rPr>
              <a:t>ES</a:t>
            </a:r>
            <a:endParaRPr sz="1400">
              <a:latin typeface="Arial MT"/>
              <a:cs typeface="Arial MT"/>
            </a:endParaRPr>
          </a:p>
        </p:txBody>
      </p:sp>
      <p:grpSp>
        <p:nvGrpSpPr>
          <p:cNvPr id="35" name="object 35"/>
          <p:cNvGrpSpPr/>
          <p:nvPr/>
        </p:nvGrpSpPr>
        <p:grpSpPr>
          <a:xfrm>
            <a:off x="3852671" y="2659367"/>
            <a:ext cx="501650" cy="753110"/>
            <a:chOff x="3852671" y="2659367"/>
            <a:chExt cx="501650" cy="753110"/>
          </a:xfrm>
        </p:grpSpPr>
        <p:pic>
          <p:nvPicPr>
            <p:cNvPr id="36" name="object 36"/>
            <p:cNvPicPr/>
            <p:nvPr/>
          </p:nvPicPr>
          <p:blipFill>
            <a:blip r:embed="rId13" cstate="print"/>
            <a:stretch>
              <a:fillRect/>
            </a:stretch>
          </p:blipFill>
          <p:spPr>
            <a:xfrm>
              <a:off x="3985259" y="2659367"/>
              <a:ext cx="234670" cy="752868"/>
            </a:xfrm>
            <a:prstGeom prst="rect">
              <a:avLst/>
            </a:prstGeom>
          </p:spPr>
        </p:pic>
        <p:sp>
          <p:nvSpPr>
            <p:cNvPr id="37" name="object 37"/>
            <p:cNvSpPr/>
            <p:nvPr/>
          </p:nvSpPr>
          <p:spPr>
            <a:xfrm>
              <a:off x="4066793" y="2681478"/>
              <a:ext cx="76200" cy="595630"/>
            </a:xfrm>
            <a:custGeom>
              <a:avLst/>
              <a:gdLst/>
              <a:ahLst/>
              <a:cxnLst/>
              <a:rect l="l" t="t" r="r" b="b"/>
              <a:pathLst>
                <a:path w="76200" h="595629">
                  <a:moveTo>
                    <a:pt x="26669" y="519049"/>
                  </a:moveTo>
                  <a:lnTo>
                    <a:pt x="0" y="519049"/>
                  </a:lnTo>
                  <a:lnTo>
                    <a:pt x="38100" y="595249"/>
                  </a:lnTo>
                  <a:lnTo>
                    <a:pt x="69850" y="531749"/>
                  </a:lnTo>
                  <a:lnTo>
                    <a:pt x="26669" y="531749"/>
                  </a:lnTo>
                  <a:lnTo>
                    <a:pt x="26669" y="519049"/>
                  </a:lnTo>
                  <a:close/>
                </a:path>
                <a:path w="76200" h="595629">
                  <a:moveTo>
                    <a:pt x="49529" y="0"/>
                  </a:moveTo>
                  <a:lnTo>
                    <a:pt x="26669" y="0"/>
                  </a:lnTo>
                  <a:lnTo>
                    <a:pt x="26669" y="531749"/>
                  </a:lnTo>
                  <a:lnTo>
                    <a:pt x="49529" y="531749"/>
                  </a:lnTo>
                  <a:lnTo>
                    <a:pt x="49529" y="0"/>
                  </a:lnTo>
                  <a:close/>
                </a:path>
                <a:path w="76200" h="595629">
                  <a:moveTo>
                    <a:pt x="76200" y="519049"/>
                  </a:moveTo>
                  <a:lnTo>
                    <a:pt x="49529" y="519049"/>
                  </a:lnTo>
                  <a:lnTo>
                    <a:pt x="49529" y="531749"/>
                  </a:lnTo>
                  <a:lnTo>
                    <a:pt x="69850" y="531749"/>
                  </a:lnTo>
                  <a:lnTo>
                    <a:pt x="76200" y="519049"/>
                  </a:lnTo>
                  <a:close/>
                </a:path>
              </a:pathLst>
            </a:custGeom>
            <a:solidFill>
              <a:srgbClr val="000000"/>
            </a:solidFill>
          </p:spPr>
          <p:txBody>
            <a:bodyPr wrap="square" lIns="0" tIns="0" rIns="0" bIns="0" rtlCol="0"/>
            <a:lstStyle/>
            <a:p>
              <a:endParaRPr/>
            </a:p>
          </p:txBody>
        </p:sp>
        <p:sp>
          <p:nvSpPr>
            <p:cNvPr id="38" name="object 38"/>
            <p:cNvSpPr/>
            <p:nvPr/>
          </p:nvSpPr>
          <p:spPr>
            <a:xfrm>
              <a:off x="3852671" y="2790444"/>
              <a:ext cx="501650" cy="257810"/>
            </a:xfrm>
            <a:custGeom>
              <a:avLst/>
              <a:gdLst/>
              <a:ahLst/>
              <a:cxnLst/>
              <a:rect l="l" t="t" r="r" b="b"/>
              <a:pathLst>
                <a:path w="501650" h="257810">
                  <a:moveTo>
                    <a:pt x="501396" y="0"/>
                  </a:moveTo>
                  <a:lnTo>
                    <a:pt x="0" y="0"/>
                  </a:lnTo>
                  <a:lnTo>
                    <a:pt x="0" y="257556"/>
                  </a:lnTo>
                  <a:lnTo>
                    <a:pt x="501396" y="257556"/>
                  </a:lnTo>
                  <a:lnTo>
                    <a:pt x="501396" y="0"/>
                  </a:lnTo>
                  <a:close/>
                </a:path>
              </a:pathLst>
            </a:custGeom>
            <a:solidFill>
              <a:srgbClr val="FFFFFF"/>
            </a:solidFill>
          </p:spPr>
          <p:txBody>
            <a:bodyPr wrap="square" lIns="0" tIns="0" rIns="0" bIns="0" rtlCol="0"/>
            <a:lstStyle/>
            <a:p>
              <a:endParaRPr/>
            </a:p>
          </p:txBody>
        </p:sp>
      </p:grpSp>
      <p:sp>
        <p:nvSpPr>
          <p:cNvPr id="39" name="object 39"/>
          <p:cNvSpPr txBox="1"/>
          <p:nvPr/>
        </p:nvSpPr>
        <p:spPr>
          <a:xfrm>
            <a:off x="3420871" y="2818638"/>
            <a:ext cx="1367155" cy="1036955"/>
          </a:xfrm>
          <a:prstGeom prst="rect">
            <a:avLst/>
          </a:prstGeom>
        </p:spPr>
        <p:txBody>
          <a:bodyPr vert="horz" wrap="square" lIns="0" tIns="12700" rIns="0" bIns="0" rtlCol="0">
            <a:spAutoFit/>
          </a:bodyPr>
          <a:lstStyle/>
          <a:p>
            <a:pPr algn="ctr">
              <a:lnSpc>
                <a:spcPct val="100000"/>
              </a:lnSpc>
              <a:spcBef>
                <a:spcPts val="100"/>
              </a:spcBef>
            </a:pPr>
            <a:r>
              <a:rPr sz="1400" spc="-10" dirty="0">
                <a:latin typeface="Arial MT"/>
                <a:cs typeface="Arial MT"/>
              </a:rPr>
              <a:t>NO</a:t>
            </a:r>
            <a:endParaRPr sz="1400">
              <a:latin typeface="Arial MT"/>
              <a:cs typeface="Arial MT"/>
            </a:endParaRPr>
          </a:p>
          <a:p>
            <a:pPr>
              <a:lnSpc>
                <a:spcPct val="100000"/>
              </a:lnSpc>
              <a:spcBef>
                <a:spcPts val="20"/>
              </a:spcBef>
            </a:pPr>
            <a:endParaRPr sz="2000">
              <a:latin typeface="Arial MT"/>
              <a:cs typeface="Arial MT"/>
            </a:endParaRPr>
          </a:p>
          <a:p>
            <a:pPr marL="12700" marR="5080" algn="ctr">
              <a:lnSpc>
                <a:spcPct val="100000"/>
              </a:lnSpc>
            </a:pPr>
            <a:r>
              <a:rPr sz="1100" spc="-5" dirty="0">
                <a:latin typeface="Arial MT"/>
                <a:cs typeface="Arial MT"/>
              </a:rPr>
              <a:t>Select </a:t>
            </a:r>
            <a:r>
              <a:rPr sz="1100" dirty="0">
                <a:latin typeface="Arial MT"/>
                <a:cs typeface="Arial MT"/>
              </a:rPr>
              <a:t>the instances </a:t>
            </a:r>
            <a:r>
              <a:rPr sz="1100" spc="5" dirty="0">
                <a:latin typeface="Arial MT"/>
                <a:cs typeface="Arial MT"/>
              </a:rPr>
              <a:t> </a:t>
            </a:r>
            <a:r>
              <a:rPr sz="1100" spc="-10" dirty="0">
                <a:latin typeface="Arial MT"/>
                <a:cs typeface="Arial MT"/>
              </a:rPr>
              <a:t>with </a:t>
            </a:r>
            <a:r>
              <a:rPr sz="1100" dirty="0">
                <a:latin typeface="Arial MT"/>
                <a:cs typeface="Arial MT"/>
              </a:rPr>
              <a:t>the </a:t>
            </a:r>
            <a:r>
              <a:rPr sz="1100" spc="-5" dirty="0">
                <a:latin typeface="Arial MT"/>
                <a:cs typeface="Arial MT"/>
              </a:rPr>
              <a:t>oldest launch </a:t>
            </a:r>
            <a:r>
              <a:rPr sz="1100" spc="-300" dirty="0">
                <a:latin typeface="Arial MT"/>
                <a:cs typeface="Arial MT"/>
              </a:rPr>
              <a:t> </a:t>
            </a:r>
            <a:r>
              <a:rPr sz="1100" dirty="0">
                <a:latin typeface="Arial MT"/>
                <a:cs typeface="Arial MT"/>
              </a:rPr>
              <a:t>configs</a:t>
            </a:r>
            <a:endParaRPr sz="1100">
              <a:latin typeface="Arial MT"/>
              <a:cs typeface="Arial MT"/>
            </a:endParaRPr>
          </a:p>
        </p:txBody>
      </p:sp>
      <p:grpSp>
        <p:nvGrpSpPr>
          <p:cNvPr id="40" name="object 40"/>
          <p:cNvGrpSpPr/>
          <p:nvPr/>
        </p:nvGrpSpPr>
        <p:grpSpPr>
          <a:xfrm>
            <a:off x="4958334" y="2407932"/>
            <a:ext cx="2166620" cy="1242060"/>
            <a:chOff x="4958334" y="2407932"/>
            <a:chExt cx="2166620" cy="1242060"/>
          </a:xfrm>
        </p:grpSpPr>
        <p:pic>
          <p:nvPicPr>
            <p:cNvPr id="41" name="object 41"/>
            <p:cNvPicPr/>
            <p:nvPr/>
          </p:nvPicPr>
          <p:blipFill>
            <a:blip r:embed="rId14" cstate="print"/>
            <a:stretch>
              <a:fillRect/>
            </a:stretch>
          </p:blipFill>
          <p:spPr>
            <a:xfrm>
              <a:off x="7021068" y="2407932"/>
              <a:ext cx="103695" cy="1242047"/>
            </a:xfrm>
            <a:prstGeom prst="rect">
              <a:avLst/>
            </a:prstGeom>
          </p:spPr>
        </p:pic>
        <p:sp>
          <p:nvSpPr>
            <p:cNvPr id="42" name="object 42"/>
            <p:cNvSpPr/>
            <p:nvPr/>
          </p:nvSpPr>
          <p:spPr>
            <a:xfrm>
              <a:off x="7075170" y="2430017"/>
              <a:ext cx="0" cy="1151255"/>
            </a:xfrm>
            <a:custGeom>
              <a:avLst/>
              <a:gdLst/>
              <a:ahLst/>
              <a:cxnLst/>
              <a:rect l="l" t="t" r="r" b="b"/>
              <a:pathLst>
                <a:path h="1151254">
                  <a:moveTo>
                    <a:pt x="0" y="0"/>
                  </a:moveTo>
                  <a:lnTo>
                    <a:pt x="0" y="1151128"/>
                  </a:lnTo>
                </a:path>
              </a:pathLst>
            </a:custGeom>
            <a:ln w="22860">
              <a:solidFill>
                <a:srgbClr val="000000"/>
              </a:solidFill>
            </a:ln>
          </p:spPr>
          <p:txBody>
            <a:bodyPr wrap="square" lIns="0" tIns="0" rIns="0" bIns="0" rtlCol="0"/>
            <a:lstStyle/>
            <a:p>
              <a:endParaRPr/>
            </a:p>
          </p:txBody>
        </p:sp>
        <p:sp>
          <p:nvSpPr>
            <p:cNvPr id="43" name="object 43"/>
            <p:cNvSpPr/>
            <p:nvPr/>
          </p:nvSpPr>
          <p:spPr>
            <a:xfrm>
              <a:off x="4958334" y="3542537"/>
              <a:ext cx="2117090" cy="76200"/>
            </a:xfrm>
            <a:custGeom>
              <a:avLst/>
              <a:gdLst/>
              <a:ahLst/>
              <a:cxnLst/>
              <a:rect l="l" t="t" r="r" b="b"/>
              <a:pathLst>
                <a:path w="2117090" h="76200">
                  <a:moveTo>
                    <a:pt x="76200" y="0"/>
                  </a:moveTo>
                  <a:lnTo>
                    <a:pt x="0" y="38100"/>
                  </a:lnTo>
                  <a:lnTo>
                    <a:pt x="76200" y="76200"/>
                  </a:lnTo>
                  <a:lnTo>
                    <a:pt x="76200" y="49530"/>
                  </a:lnTo>
                  <a:lnTo>
                    <a:pt x="63500" y="49530"/>
                  </a:lnTo>
                  <a:lnTo>
                    <a:pt x="63500" y="26670"/>
                  </a:lnTo>
                  <a:lnTo>
                    <a:pt x="76200" y="26670"/>
                  </a:lnTo>
                  <a:lnTo>
                    <a:pt x="76200" y="0"/>
                  </a:lnTo>
                  <a:close/>
                </a:path>
                <a:path w="2117090" h="76200">
                  <a:moveTo>
                    <a:pt x="76200" y="26670"/>
                  </a:moveTo>
                  <a:lnTo>
                    <a:pt x="63500" y="26670"/>
                  </a:lnTo>
                  <a:lnTo>
                    <a:pt x="63500" y="49530"/>
                  </a:lnTo>
                  <a:lnTo>
                    <a:pt x="76200" y="49530"/>
                  </a:lnTo>
                  <a:lnTo>
                    <a:pt x="76200" y="26670"/>
                  </a:lnTo>
                  <a:close/>
                </a:path>
                <a:path w="2117090" h="76200">
                  <a:moveTo>
                    <a:pt x="2116582" y="26670"/>
                  </a:moveTo>
                  <a:lnTo>
                    <a:pt x="76200" y="26670"/>
                  </a:lnTo>
                  <a:lnTo>
                    <a:pt x="76200" y="49530"/>
                  </a:lnTo>
                  <a:lnTo>
                    <a:pt x="2116582" y="49530"/>
                  </a:lnTo>
                  <a:lnTo>
                    <a:pt x="2116582" y="26670"/>
                  </a:lnTo>
                  <a:close/>
                </a:path>
              </a:pathLst>
            </a:custGeom>
            <a:solidFill>
              <a:srgbClr val="000000"/>
            </a:solidFill>
          </p:spPr>
          <p:txBody>
            <a:bodyPr wrap="square" lIns="0" tIns="0" rIns="0" bIns="0" rtlCol="0"/>
            <a:lstStyle/>
            <a:p>
              <a:endParaRPr/>
            </a:p>
          </p:txBody>
        </p:sp>
      </p:grpSp>
      <p:sp>
        <p:nvSpPr>
          <p:cNvPr id="44" name="object 44"/>
          <p:cNvSpPr txBox="1"/>
          <p:nvPr/>
        </p:nvSpPr>
        <p:spPr>
          <a:xfrm>
            <a:off x="4475226" y="4526381"/>
            <a:ext cx="755015" cy="232410"/>
          </a:xfrm>
          <a:prstGeom prst="rect">
            <a:avLst/>
          </a:prstGeom>
        </p:spPr>
        <p:txBody>
          <a:bodyPr vert="horz" wrap="square" lIns="0" tIns="13335" rIns="0" bIns="0" rtlCol="0">
            <a:spAutoFit/>
          </a:bodyPr>
          <a:lstStyle/>
          <a:p>
            <a:pPr marL="12700">
              <a:lnSpc>
                <a:spcPct val="100000"/>
              </a:lnSpc>
              <a:spcBef>
                <a:spcPts val="105"/>
              </a:spcBef>
            </a:pPr>
            <a:r>
              <a:rPr sz="1350" spc="-5" dirty="0">
                <a:latin typeface="Calibri"/>
                <a:cs typeface="Calibri"/>
              </a:rPr>
              <a:t>Connector</a:t>
            </a:r>
            <a:endParaRPr sz="1350">
              <a:latin typeface="Calibri"/>
              <a:cs typeface="Calibri"/>
            </a:endParaRPr>
          </a:p>
        </p:txBody>
      </p:sp>
      <p:sp>
        <p:nvSpPr>
          <p:cNvPr id="46" name="object 46"/>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47" name="Group 46">
            <a:extLst>
              <a:ext uri="{FF2B5EF4-FFF2-40B4-BE49-F238E27FC236}">
                <a16:creationId xmlns:a16="http://schemas.microsoft.com/office/drawing/2014/main" id="{F44FCC0B-607E-B83F-F2CE-F487E32EFD38}"/>
              </a:ext>
            </a:extLst>
          </p:cNvPr>
          <p:cNvGrpSpPr/>
          <p:nvPr/>
        </p:nvGrpSpPr>
        <p:grpSpPr>
          <a:xfrm>
            <a:off x="24493" y="21491"/>
            <a:ext cx="9119507" cy="750794"/>
            <a:chOff x="24493" y="21491"/>
            <a:chExt cx="8960905" cy="750794"/>
          </a:xfrm>
        </p:grpSpPr>
        <p:pic>
          <p:nvPicPr>
            <p:cNvPr id="48" name="Picture 47">
              <a:extLst>
                <a:ext uri="{FF2B5EF4-FFF2-40B4-BE49-F238E27FC236}">
                  <a16:creationId xmlns:a16="http://schemas.microsoft.com/office/drawing/2014/main" id="{A728F2C7-687D-F4E8-5DFC-4C7437063814}"/>
                </a:ext>
              </a:extLst>
            </p:cNvPr>
            <p:cNvPicPr>
              <a:picLocks noChangeAspect="1"/>
            </p:cNvPicPr>
            <p:nvPr/>
          </p:nvPicPr>
          <p:blipFill>
            <a:blip r:embed="rId15"/>
            <a:stretch>
              <a:fillRect/>
            </a:stretch>
          </p:blipFill>
          <p:spPr>
            <a:xfrm>
              <a:off x="1631837" y="21491"/>
              <a:ext cx="7353561" cy="750794"/>
            </a:xfrm>
            <a:prstGeom prst="rect">
              <a:avLst/>
            </a:prstGeom>
          </p:spPr>
        </p:pic>
        <p:pic>
          <p:nvPicPr>
            <p:cNvPr id="49" name="Picture 48">
              <a:extLst>
                <a:ext uri="{FF2B5EF4-FFF2-40B4-BE49-F238E27FC236}">
                  <a16:creationId xmlns:a16="http://schemas.microsoft.com/office/drawing/2014/main" id="{CF6A8CC4-67B7-C222-5D92-63487B122DCA}"/>
                </a:ext>
              </a:extLst>
            </p:cNvPr>
            <p:cNvPicPr>
              <a:picLocks noChangeAspect="1"/>
            </p:cNvPicPr>
            <p:nvPr/>
          </p:nvPicPr>
          <p:blipFill>
            <a:blip r:embed="rId16"/>
            <a:stretch>
              <a:fillRect/>
            </a:stretch>
          </p:blipFill>
          <p:spPr>
            <a:xfrm>
              <a:off x="24493" y="79088"/>
              <a:ext cx="1607344" cy="657225"/>
            </a:xfrm>
            <a:prstGeom prst="rect">
              <a:avLst/>
            </a:prstGeom>
          </p:spPr>
        </p:pic>
        <p:pic>
          <p:nvPicPr>
            <p:cNvPr id="50" name="Picture 49">
              <a:extLst>
                <a:ext uri="{FF2B5EF4-FFF2-40B4-BE49-F238E27FC236}">
                  <a16:creationId xmlns:a16="http://schemas.microsoft.com/office/drawing/2014/main" id="{9D72E958-2B82-D72E-5228-FE05EDAC4218}"/>
                </a:ext>
              </a:extLst>
            </p:cNvPr>
            <p:cNvPicPr>
              <a:picLocks noChangeAspect="1"/>
            </p:cNvPicPr>
            <p:nvPr/>
          </p:nvPicPr>
          <p:blipFill>
            <a:blip r:embed="rId15"/>
            <a:stretch>
              <a:fillRect/>
            </a:stretch>
          </p:blipFill>
          <p:spPr>
            <a:xfrm>
              <a:off x="134906" y="718248"/>
              <a:ext cx="7353561" cy="45719"/>
            </a:xfrm>
            <a:prstGeom prst="rect">
              <a:avLst/>
            </a:prstGeom>
          </p:spPr>
        </p:pic>
      </p:grpSp>
      <p:sp>
        <p:nvSpPr>
          <p:cNvPr id="51" name="Google Shape;259;gff3a7120db_0_4">
            <a:extLst>
              <a:ext uri="{FF2B5EF4-FFF2-40B4-BE49-F238E27FC236}">
                <a16:creationId xmlns:a16="http://schemas.microsoft.com/office/drawing/2014/main" id="{44E13FF2-E513-773D-6746-BC4259A8062C}"/>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Instance Termination</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62158" y="1033119"/>
            <a:ext cx="2664460" cy="1162050"/>
            <a:chOff x="2362158" y="1033119"/>
            <a:chExt cx="2664460" cy="1162050"/>
          </a:xfrm>
        </p:grpSpPr>
        <p:pic>
          <p:nvPicPr>
            <p:cNvPr id="3" name="object 3"/>
            <p:cNvPicPr/>
            <p:nvPr/>
          </p:nvPicPr>
          <p:blipFill>
            <a:blip r:embed="rId2" cstate="print"/>
            <a:stretch>
              <a:fillRect/>
            </a:stretch>
          </p:blipFill>
          <p:spPr>
            <a:xfrm>
              <a:off x="2362158" y="1033119"/>
              <a:ext cx="2664034" cy="1161509"/>
            </a:xfrm>
            <a:prstGeom prst="rect">
              <a:avLst/>
            </a:prstGeom>
          </p:spPr>
        </p:pic>
        <p:pic>
          <p:nvPicPr>
            <p:cNvPr id="4" name="object 4"/>
            <p:cNvPicPr/>
            <p:nvPr/>
          </p:nvPicPr>
          <p:blipFill>
            <a:blip r:embed="rId3" cstate="print"/>
            <a:stretch>
              <a:fillRect/>
            </a:stretch>
          </p:blipFill>
          <p:spPr>
            <a:xfrm>
              <a:off x="3014471" y="1274076"/>
              <a:ext cx="1397508" cy="710171"/>
            </a:xfrm>
            <a:prstGeom prst="rect">
              <a:avLst/>
            </a:prstGeom>
          </p:spPr>
        </p:pic>
        <p:sp>
          <p:nvSpPr>
            <p:cNvPr id="5" name="object 5"/>
            <p:cNvSpPr/>
            <p:nvPr/>
          </p:nvSpPr>
          <p:spPr>
            <a:xfrm>
              <a:off x="2392679" y="1040891"/>
              <a:ext cx="2607945" cy="1096010"/>
            </a:xfrm>
            <a:custGeom>
              <a:avLst/>
              <a:gdLst/>
              <a:ahLst/>
              <a:cxnLst/>
              <a:rect l="l" t="t" r="r" b="b"/>
              <a:pathLst>
                <a:path w="2607945" h="1096010">
                  <a:moveTo>
                    <a:pt x="1303782" y="0"/>
                  </a:moveTo>
                  <a:lnTo>
                    <a:pt x="0" y="547878"/>
                  </a:lnTo>
                  <a:lnTo>
                    <a:pt x="1303782" y="1095756"/>
                  </a:lnTo>
                  <a:lnTo>
                    <a:pt x="2607564" y="547878"/>
                  </a:lnTo>
                  <a:lnTo>
                    <a:pt x="1303782" y="0"/>
                  </a:lnTo>
                  <a:close/>
                </a:path>
              </a:pathLst>
            </a:custGeom>
            <a:solidFill>
              <a:srgbClr val="92D050"/>
            </a:solidFill>
          </p:spPr>
          <p:txBody>
            <a:bodyPr wrap="square" lIns="0" tIns="0" rIns="0" bIns="0" rtlCol="0"/>
            <a:lstStyle/>
            <a:p>
              <a:endParaRPr/>
            </a:p>
          </p:txBody>
        </p:sp>
        <p:sp>
          <p:nvSpPr>
            <p:cNvPr id="6" name="object 6"/>
            <p:cNvSpPr/>
            <p:nvPr/>
          </p:nvSpPr>
          <p:spPr>
            <a:xfrm>
              <a:off x="2392679" y="1040891"/>
              <a:ext cx="2607945" cy="1096010"/>
            </a:xfrm>
            <a:custGeom>
              <a:avLst/>
              <a:gdLst/>
              <a:ahLst/>
              <a:cxnLst/>
              <a:rect l="l" t="t" r="r" b="b"/>
              <a:pathLst>
                <a:path w="2607945" h="1096010">
                  <a:moveTo>
                    <a:pt x="0" y="547878"/>
                  </a:moveTo>
                  <a:lnTo>
                    <a:pt x="1303782" y="0"/>
                  </a:lnTo>
                  <a:lnTo>
                    <a:pt x="2607564" y="547878"/>
                  </a:lnTo>
                  <a:lnTo>
                    <a:pt x="1303782" y="1095756"/>
                  </a:lnTo>
                  <a:lnTo>
                    <a:pt x="0" y="547878"/>
                  </a:lnTo>
                  <a:close/>
                </a:path>
              </a:pathLst>
            </a:custGeom>
            <a:ln w="12192">
              <a:solidFill>
                <a:srgbClr val="000000"/>
              </a:solidFill>
            </a:ln>
          </p:spPr>
          <p:txBody>
            <a:bodyPr wrap="square" lIns="0" tIns="0" rIns="0" bIns="0" rtlCol="0"/>
            <a:lstStyle/>
            <a:p>
              <a:endParaRPr/>
            </a:p>
          </p:txBody>
        </p:sp>
      </p:grpSp>
      <p:sp>
        <p:nvSpPr>
          <p:cNvPr id="7" name="object 7"/>
          <p:cNvSpPr txBox="1"/>
          <p:nvPr/>
        </p:nvSpPr>
        <p:spPr>
          <a:xfrm>
            <a:off x="3128264" y="1320800"/>
            <a:ext cx="1138555" cy="528955"/>
          </a:xfrm>
          <a:prstGeom prst="rect">
            <a:avLst/>
          </a:prstGeom>
        </p:spPr>
        <p:txBody>
          <a:bodyPr vert="horz" wrap="square" lIns="0" tIns="13335" rIns="0" bIns="0" rtlCol="0">
            <a:spAutoFit/>
          </a:bodyPr>
          <a:lstStyle/>
          <a:p>
            <a:pPr marL="79375" marR="5080" indent="-67310">
              <a:lnSpc>
                <a:spcPct val="100000"/>
              </a:lnSpc>
              <a:spcBef>
                <a:spcPts val="105"/>
              </a:spcBef>
            </a:pPr>
            <a:r>
              <a:rPr sz="1100" spc="-5" dirty="0">
                <a:latin typeface="Arial MT"/>
                <a:cs typeface="Arial MT"/>
              </a:rPr>
              <a:t>Multiple</a:t>
            </a:r>
            <a:r>
              <a:rPr sz="1100" spc="-60" dirty="0">
                <a:latin typeface="Arial MT"/>
                <a:cs typeface="Arial MT"/>
              </a:rPr>
              <a:t> </a:t>
            </a:r>
            <a:r>
              <a:rPr sz="1100" dirty="0">
                <a:latin typeface="Arial MT"/>
                <a:cs typeface="Arial MT"/>
              </a:rPr>
              <a:t>instances </a:t>
            </a:r>
            <a:r>
              <a:rPr sz="1100" spc="-290" dirty="0">
                <a:latin typeface="Arial MT"/>
                <a:cs typeface="Arial MT"/>
              </a:rPr>
              <a:t> </a:t>
            </a:r>
            <a:r>
              <a:rPr sz="1100" spc="-5" dirty="0">
                <a:latin typeface="Arial MT"/>
                <a:cs typeface="Arial MT"/>
              </a:rPr>
              <a:t>using </a:t>
            </a:r>
            <a:r>
              <a:rPr sz="1100" dirty="0">
                <a:latin typeface="Arial MT"/>
                <a:cs typeface="Arial MT"/>
              </a:rPr>
              <a:t>the </a:t>
            </a:r>
            <a:r>
              <a:rPr sz="1100" spc="-5" dirty="0">
                <a:latin typeface="Arial MT"/>
                <a:cs typeface="Arial MT"/>
              </a:rPr>
              <a:t>oldest </a:t>
            </a:r>
            <a:r>
              <a:rPr sz="1100" dirty="0">
                <a:latin typeface="Arial MT"/>
                <a:cs typeface="Arial MT"/>
              </a:rPr>
              <a:t> </a:t>
            </a:r>
            <a:r>
              <a:rPr sz="1100" spc="-5" dirty="0">
                <a:latin typeface="Arial MT"/>
                <a:cs typeface="Arial MT"/>
              </a:rPr>
              <a:t>launch</a:t>
            </a:r>
            <a:r>
              <a:rPr sz="1100" spc="-20" dirty="0">
                <a:latin typeface="Arial MT"/>
                <a:cs typeface="Arial MT"/>
              </a:rPr>
              <a:t> </a:t>
            </a:r>
            <a:r>
              <a:rPr sz="1100" dirty="0">
                <a:latin typeface="Arial MT"/>
                <a:cs typeface="Arial MT"/>
              </a:rPr>
              <a:t>configs?</a:t>
            </a:r>
            <a:endParaRPr sz="1100">
              <a:latin typeface="Arial MT"/>
              <a:cs typeface="Arial MT"/>
            </a:endParaRPr>
          </a:p>
        </p:txBody>
      </p:sp>
      <p:grpSp>
        <p:nvGrpSpPr>
          <p:cNvPr id="8" name="object 8"/>
          <p:cNvGrpSpPr/>
          <p:nvPr/>
        </p:nvGrpSpPr>
        <p:grpSpPr>
          <a:xfrm>
            <a:off x="2343911" y="2487167"/>
            <a:ext cx="2700655" cy="1644650"/>
            <a:chOff x="2343911" y="2487167"/>
            <a:chExt cx="2700655" cy="1644650"/>
          </a:xfrm>
        </p:grpSpPr>
        <p:pic>
          <p:nvPicPr>
            <p:cNvPr id="9" name="object 9"/>
            <p:cNvPicPr/>
            <p:nvPr/>
          </p:nvPicPr>
          <p:blipFill>
            <a:blip r:embed="rId4" cstate="print"/>
            <a:stretch>
              <a:fillRect/>
            </a:stretch>
          </p:blipFill>
          <p:spPr>
            <a:xfrm>
              <a:off x="2750805" y="2516126"/>
              <a:ext cx="1880645" cy="611143"/>
            </a:xfrm>
            <a:prstGeom prst="rect">
              <a:avLst/>
            </a:prstGeom>
          </p:spPr>
        </p:pic>
        <p:pic>
          <p:nvPicPr>
            <p:cNvPr id="10" name="object 10"/>
            <p:cNvPicPr/>
            <p:nvPr/>
          </p:nvPicPr>
          <p:blipFill>
            <a:blip r:embed="rId5" cstate="print"/>
            <a:stretch>
              <a:fillRect/>
            </a:stretch>
          </p:blipFill>
          <p:spPr>
            <a:xfrm>
              <a:off x="2808731" y="2487167"/>
              <a:ext cx="1807464" cy="708660"/>
            </a:xfrm>
            <a:prstGeom prst="rect">
              <a:avLst/>
            </a:prstGeom>
          </p:spPr>
        </p:pic>
        <p:sp>
          <p:nvSpPr>
            <p:cNvPr id="11" name="object 11"/>
            <p:cNvSpPr/>
            <p:nvPr/>
          </p:nvSpPr>
          <p:spPr>
            <a:xfrm>
              <a:off x="2790443" y="2532887"/>
              <a:ext cx="1805939" cy="536575"/>
            </a:xfrm>
            <a:custGeom>
              <a:avLst/>
              <a:gdLst/>
              <a:ahLst/>
              <a:cxnLst/>
              <a:rect l="l" t="t" r="r" b="b"/>
              <a:pathLst>
                <a:path w="1805939" h="536575">
                  <a:moveTo>
                    <a:pt x="1805939" y="0"/>
                  </a:moveTo>
                  <a:lnTo>
                    <a:pt x="0" y="0"/>
                  </a:lnTo>
                  <a:lnTo>
                    <a:pt x="0" y="536448"/>
                  </a:lnTo>
                  <a:lnTo>
                    <a:pt x="1805939" y="536448"/>
                  </a:lnTo>
                  <a:lnTo>
                    <a:pt x="1805939" y="0"/>
                  </a:lnTo>
                  <a:close/>
                </a:path>
              </a:pathLst>
            </a:custGeom>
            <a:solidFill>
              <a:srgbClr val="FFFF99"/>
            </a:solidFill>
          </p:spPr>
          <p:txBody>
            <a:bodyPr wrap="square" lIns="0" tIns="0" rIns="0" bIns="0" rtlCol="0"/>
            <a:lstStyle/>
            <a:p>
              <a:endParaRPr/>
            </a:p>
          </p:txBody>
        </p:sp>
        <p:sp>
          <p:nvSpPr>
            <p:cNvPr id="12" name="object 12"/>
            <p:cNvSpPr/>
            <p:nvPr/>
          </p:nvSpPr>
          <p:spPr>
            <a:xfrm>
              <a:off x="2790443" y="2532887"/>
              <a:ext cx="1805939" cy="536575"/>
            </a:xfrm>
            <a:custGeom>
              <a:avLst/>
              <a:gdLst/>
              <a:ahLst/>
              <a:cxnLst/>
              <a:rect l="l" t="t" r="r" b="b"/>
              <a:pathLst>
                <a:path w="1805939" h="536575">
                  <a:moveTo>
                    <a:pt x="0" y="536448"/>
                  </a:moveTo>
                  <a:lnTo>
                    <a:pt x="1805939" y="536448"/>
                  </a:lnTo>
                  <a:lnTo>
                    <a:pt x="1805939" y="0"/>
                  </a:lnTo>
                  <a:lnTo>
                    <a:pt x="0" y="0"/>
                  </a:lnTo>
                  <a:lnTo>
                    <a:pt x="0" y="536448"/>
                  </a:lnTo>
                  <a:close/>
                </a:path>
              </a:pathLst>
            </a:custGeom>
            <a:ln w="12192">
              <a:solidFill>
                <a:srgbClr val="000000"/>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2343911" y="3162299"/>
              <a:ext cx="2700528" cy="969289"/>
            </a:xfrm>
            <a:prstGeom prst="rect">
              <a:avLst/>
            </a:prstGeom>
          </p:spPr>
        </p:pic>
        <p:pic>
          <p:nvPicPr>
            <p:cNvPr id="14" name="object 14"/>
            <p:cNvPicPr/>
            <p:nvPr/>
          </p:nvPicPr>
          <p:blipFill>
            <a:blip r:embed="rId7" cstate="print"/>
            <a:stretch>
              <a:fillRect/>
            </a:stretch>
          </p:blipFill>
          <p:spPr>
            <a:xfrm>
              <a:off x="3014471" y="3313175"/>
              <a:ext cx="1397508" cy="708660"/>
            </a:xfrm>
            <a:prstGeom prst="rect">
              <a:avLst/>
            </a:prstGeom>
          </p:spPr>
        </p:pic>
        <p:sp>
          <p:nvSpPr>
            <p:cNvPr id="15" name="object 15"/>
            <p:cNvSpPr/>
            <p:nvPr/>
          </p:nvSpPr>
          <p:spPr>
            <a:xfrm>
              <a:off x="2392679" y="3188207"/>
              <a:ext cx="2607945" cy="876300"/>
            </a:xfrm>
            <a:custGeom>
              <a:avLst/>
              <a:gdLst/>
              <a:ahLst/>
              <a:cxnLst/>
              <a:rect l="l" t="t" r="r" b="b"/>
              <a:pathLst>
                <a:path w="2607945" h="876300">
                  <a:moveTo>
                    <a:pt x="1303782" y="0"/>
                  </a:moveTo>
                  <a:lnTo>
                    <a:pt x="0" y="438150"/>
                  </a:lnTo>
                  <a:lnTo>
                    <a:pt x="1303782" y="876300"/>
                  </a:lnTo>
                  <a:lnTo>
                    <a:pt x="2607564" y="438150"/>
                  </a:lnTo>
                  <a:lnTo>
                    <a:pt x="1303782" y="0"/>
                  </a:lnTo>
                  <a:close/>
                </a:path>
              </a:pathLst>
            </a:custGeom>
            <a:solidFill>
              <a:srgbClr val="92D050"/>
            </a:solidFill>
          </p:spPr>
          <p:txBody>
            <a:bodyPr wrap="square" lIns="0" tIns="0" rIns="0" bIns="0" rtlCol="0"/>
            <a:lstStyle/>
            <a:p>
              <a:endParaRPr/>
            </a:p>
          </p:txBody>
        </p:sp>
        <p:sp>
          <p:nvSpPr>
            <p:cNvPr id="16" name="object 16"/>
            <p:cNvSpPr/>
            <p:nvPr/>
          </p:nvSpPr>
          <p:spPr>
            <a:xfrm>
              <a:off x="2392679" y="3188207"/>
              <a:ext cx="2607945" cy="876300"/>
            </a:xfrm>
            <a:custGeom>
              <a:avLst/>
              <a:gdLst/>
              <a:ahLst/>
              <a:cxnLst/>
              <a:rect l="l" t="t" r="r" b="b"/>
              <a:pathLst>
                <a:path w="2607945" h="876300">
                  <a:moveTo>
                    <a:pt x="0" y="438150"/>
                  </a:moveTo>
                  <a:lnTo>
                    <a:pt x="1303782" y="0"/>
                  </a:lnTo>
                  <a:lnTo>
                    <a:pt x="2607564" y="438150"/>
                  </a:lnTo>
                  <a:lnTo>
                    <a:pt x="1303782" y="876300"/>
                  </a:lnTo>
                  <a:lnTo>
                    <a:pt x="0" y="438150"/>
                  </a:lnTo>
                  <a:close/>
                </a:path>
              </a:pathLst>
            </a:custGeom>
            <a:ln w="12192">
              <a:solidFill>
                <a:srgbClr val="000000"/>
              </a:solidFill>
            </a:ln>
          </p:spPr>
          <p:txBody>
            <a:bodyPr wrap="square" lIns="0" tIns="0" rIns="0" bIns="0" rtlCol="0"/>
            <a:lstStyle/>
            <a:p>
              <a:endParaRPr/>
            </a:p>
          </p:txBody>
        </p:sp>
      </p:grpSp>
      <p:sp>
        <p:nvSpPr>
          <p:cNvPr id="17" name="object 17"/>
          <p:cNvSpPr txBox="1"/>
          <p:nvPr/>
        </p:nvSpPr>
        <p:spPr>
          <a:xfrm>
            <a:off x="3128264" y="3359277"/>
            <a:ext cx="1138555" cy="528955"/>
          </a:xfrm>
          <a:prstGeom prst="rect">
            <a:avLst/>
          </a:prstGeom>
        </p:spPr>
        <p:txBody>
          <a:bodyPr vert="horz" wrap="square" lIns="0" tIns="12700" rIns="0" bIns="0" rtlCol="0">
            <a:spAutoFit/>
          </a:bodyPr>
          <a:lstStyle/>
          <a:p>
            <a:pPr marL="12700" marR="5080" algn="ctr">
              <a:lnSpc>
                <a:spcPct val="100000"/>
              </a:lnSpc>
              <a:spcBef>
                <a:spcPts val="100"/>
              </a:spcBef>
            </a:pPr>
            <a:r>
              <a:rPr sz="1100" spc="-5" dirty="0">
                <a:latin typeface="Arial MT"/>
                <a:cs typeface="Arial MT"/>
              </a:rPr>
              <a:t>Multiple</a:t>
            </a:r>
            <a:r>
              <a:rPr sz="1100" spc="-60" dirty="0">
                <a:latin typeface="Arial MT"/>
                <a:cs typeface="Arial MT"/>
              </a:rPr>
              <a:t> </a:t>
            </a:r>
            <a:r>
              <a:rPr sz="1100" dirty="0">
                <a:latin typeface="Arial MT"/>
                <a:cs typeface="Arial MT"/>
              </a:rPr>
              <a:t>instances </a:t>
            </a:r>
            <a:r>
              <a:rPr sz="1100" spc="-290" dirty="0">
                <a:latin typeface="Arial MT"/>
                <a:cs typeface="Arial MT"/>
              </a:rPr>
              <a:t> </a:t>
            </a:r>
            <a:r>
              <a:rPr sz="1100" spc="-5" dirty="0">
                <a:latin typeface="Arial MT"/>
                <a:cs typeface="Arial MT"/>
              </a:rPr>
              <a:t>closest</a:t>
            </a:r>
            <a:r>
              <a:rPr sz="1100" spc="295" dirty="0">
                <a:latin typeface="Arial MT"/>
                <a:cs typeface="Arial MT"/>
              </a:rPr>
              <a:t> </a:t>
            </a:r>
            <a:r>
              <a:rPr sz="1100" dirty="0">
                <a:latin typeface="Arial MT"/>
                <a:cs typeface="Arial MT"/>
              </a:rPr>
              <a:t>to the </a:t>
            </a:r>
            <a:r>
              <a:rPr sz="1100" spc="5" dirty="0">
                <a:latin typeface="Arial MT"/>
                <a:cs typeface="Arial MT"/>
              </a:rPr>
              <a:t> </a:t>
            </a:r>
            <a:r>
              <a:rPr sz="1100" spc="-5" dirty="0">
                <a:latin typeface="Arial MT"/>
                <a:cs typeface="Arial MT"/>
              </a:rPr>
              <a:t>next</a:t>
            </a:r>
            <a:r>
              <a:rPr sz="1100" spc="-30" dirty="0">
                <a:latin typeface="Arial MT"/>
                <a:cs typeface="Arial MT"/>
              </a:rPr>
              <a:t> </a:t>
            </a:r>
            <a:r>
              <a:rPr sz="1100" spc="-5" dirty="0">
                <a:latin typeface="Arial MT"/>
                <a:cs typeface="Arial MT"/>
              </a:rPr>
              <a:t>billing </a:t>
            </a:r>
            <a:r>
              <a:rPr sz="1100" dirty="0">
                <a:latin typeface="Arial MT"/>
                <a:cs typeface="Arial MT"/>
              </a:rPr>
              <a:t>hour?</a:t>
            </a:r>
            <a:endParaRPr sz="1100">
              <a:latin typeface="Arial MT"/>
              <a:cs typeface="Arial MT"/>
            </a:endParaRPr>
          </a:p>
        </p:txBody>
      </p:sp>
      <p:grpSp>
        <p:nvGrpSpPr>
          <p:cNvPr id="18" name="object 18"/>
          <p:cNvGrpSpPr/>
          <p:nvPr/>
        </p:nvGrpSpPr>
        <p:grpSpPr>
          <a:xfrm>
            <a:off x="911309" y="1400466"/>
            <a:ext cx="637540" cy="475615"/>
            <a:chOff x="911309" y="1400466"/>
            <a:chExt cx="637540" cy="475615"/>
          </a:xfrm>
        </p:grpSpPr>
        <p:pic>
          <p:nvPicPr>
            <p:cNvPr id="19" name="object 19"/>
            <p:cNvPicPr/>
            <p:nvPr/>
          </p:nvPicPr>
          <p:blipFill>
            <a:blip r:embed="rId8" cstate="print"/>
            <a:stretch>
              <a:fillRect/>
            </a:stretch>
          </p:blipFill>
          <p:spPr>
            <a:xfrm>
              <a:off x="911309" y="1400466"/>
              <a:ext cx="637104" cy="443663"/>
            </a:xfrm>
            <a:prstGeom prst="rect">
              <a:avLst/>
            </a:prstGeom>
          </p:spPr>
        </p:pic>
        <p:pic>
          <p:nvPicPr>
            <p:cNvPr id="20" name="object 20"/>
            <p:cNvPicPr/>
            <p:nvPr/>
          </p:nvPicPr>
          <p:blipFill>
            <a:blip r:embed="rId9" cstate="print"/>
            <a:stretch>
              <a:fillRect/>
            </a:stretch>
          </p:blipFill>
          <p:spPr>
            <a:xfrm>
              <a:off x="1021079" y="1421904"/>
              <a:ext cx="417563" cy="454139"/>
            </a:xfrm>
            <a:prstGeom prst="rect">
              <a:avLst/>
            </a:prstGeom>
          </p:spPr>
        </p:pic>
        <p:sp>
          <p:nvSpPr>
            <p:cNvPr id="21" name="object 21"/>
            <p:cNvSpPr/>
            <p:nvPr/>
          </p:nvSpPr>
          <p:spPr>
            <a:xfrm>
              <a:off x="950976" y="1417320"/>
              <a:ext cx="562610" cy="368935"/>
            </a:xfrm>
            <a:custGeom>
              <a:avLst/>
              <a:gdLst/>
              <a:ahLst/>
              <a:cxnLst/>
              <a:rect l="l" t="t" r="r" b="b"/>
              <a:pathLst>
                <a:path w="562610" h="368935">
                  <a:moveTo>
                    <a:pt x="281178" y="0"/>
                  </a:moveTo>
                  <a:lnTo>
                    <a:pt x="224509" y="3746"/>
                  </a:lnTo>
                  <a:lnTo>
                    <a:pt x="171728" y="14489"/>
                  </a:lnTo>
                  <a:lnTo>
                    <a:pt x="123966" y="31490"/>
                  </a:lnTo>
                  <a:lnTo>
                    <a:pt x="82353" y="54006"/>
                  </a:lnTo>
                  <a:lnTo>
                    <a:pt x="48019" y="81297"/>
                  </a:lnTo>
                  <a:lnTo>
                    <a:pt x="22095" y="112621"/>
                  </a:lnTo>
                  <a:lnTo>
                    <a:pt x="5712" y="147237"/>
                  </a:lnTo>
                  <a:lnTo>
                    <a:pt x="0" y="184403"/>
                  </a:lnTo>
                  <a:lnTo>
                    <a:pt x="5712" y="221570"/>
                  </a:lnTo>
                  <a:lnTo>
                    <a:pt x="22095" y="256186"/>
                  </a:lnTo>
                  <a:lnTo>
                    <a:pt x="48019" y="287510"/>
                  </a:lnTo>
                  <a:lnTo>
                    <a:pt x="82353" y="314801"/>
                  </a:lnTo>
                  <a:lnTo>
                    <a:pt x="123966" y="337317"/>
                  </a:lnTo>
                  <a:lnTo>
                    <a:pt x="171728" y="354318"/>
                  </a:lnTo>
                  <a:lnTo>
                    <a:pt x="224509" y="365061"/>
                  </a:lnTo>
                  <a:lnTo>
                    <a:pt x="281178" y="368807"/>
                  </a:lnTo>
                  <a:lnTo>
                    <a:pt x="337853" y="365061"/>
                  </a:lnTo>
                  <a:lnTo>
                    <a:pt x="390638" y="354318"/>
                  </a:lnTo>
                  <a:lnTo>
                    <a:pt x="438400" y="337317"/>
                  </a:lnTo>
                  <a:lnTo>
                    <a:pt x="480012" y="314801"/>
                  </a:lnTo>
                  <a:lnTo>
                    <a:pt x="514343" y="287510"/>
                  </a:lnTo>
                  <a:lnTo>
                    <a:pt x="540263" y="256186"/>
                  </a:lnTo>
                  <a:lnTo>
                    <a:pt x="556644" y="221570"/>
                  </a:lnTo>
                  <a:lnTo>
                    <a:pt x="562356" y="184403"/>
                  </a:lnTo>
                  <a:lnTo>
                    <a:pt x="556644" y="147237"/>
                  </a:lnTo>
                  <a:lnTo>
                    <a:pt x="540263" y="112621"/>
                  </a:lnTo>
                  <a:lnTo>
                    <a:pt x="514343" y="81297"/>
                  </a:lnTo>
                  <a:lnTo>
                    <a:pt x="480012" y="54006"/>
                  </a:lnTo>
                  <a:lnTo>
                    <a:pt x="438400" y="31490"/>
                  </a:lnTo>
                  <a:lnTo>
                    <a:pt x="390638" y="14489"/>
                  </a:lnTo>
                  <a:lnTo>
                    <a:pt x="337853" y="3746"/>
                  </a:lnTo>
                  <a:lnTo>
                    <a:pt x="281178" y="0"/>
                  </a:lnTo>
                  <a:close/>
                </a:path>
              </a:pathLst>
            </a:custGeom>
            <a:solidFill>
              <a:srgbClr val="F9C090"/>
            </a:solidFill>
          </p:spPr>
          <p:txBody>
            <a:bodyPr wrap="square" lIns="0" tIns="0" rIns="0" bIns="0" rtlCol="0"/>
            <a:lstStyle/>
            <a:p>
              <a:endParaRPr/>
            </a:p>
          </p:txBody>
        </p:sp>
        <p:sp>
          <p:nvSpPr>
            <p:cNvPr id="22" name="object 22"/>
            <p:cNvSpPr/>
            <p:nvPr/>
          </p:nvSpPr>
          <p:spPr>
            <a:xfrm>
              <a:off x="950976" y="1417320"/>
              <a:ext cx="562610" cy="368935"/>
            </a:xfrm>
            <a:custGeom>
              <a:avLst/>
              <a:gdLst/>
              <a:ahLst/>
              <a:cxnLst/>
              <a:rect l="l" t="t" r="r" b="b"/>
              <a:pathLst>
                <a:path w="562610" h="368935">
                  <a:moveTo>
                    <a:pt x="0" y="184403"/>
                  </a:moveTo>
                  <a:lnTo>
                    <a:pt x="22095" y="112621"/>
                  </a:lnTo>
                  <a:lnTo>
                    <a:pt x="48019" y="81297"/>
                  </a:lnTo>
                  <a:lnTo>
                    <a:pt x="82353" y="54006"/>
                  </a:lnTo>
                  <a:lnTo>
                    <a:pt x="123966" y="31490"/>
                  </a:lnTo>
                  <a:lnTo>
                    <a:pt x="171728" y="14489"/>
                  </a:lnTo>
                  <a:lnTo>
                    <a:pt x="224509" y="3746"/>
                  </a:lnTo>
                  <a:lnTo>
                    <a:pt x="281178" y="0"/>
                  </a:lnTo>
                  <a:lnTo>
                    <a:pt x="337853" y="3746"/>
                  </a:lnTo>
                  <a:lnTo>
                    <a:pt x="390638" y="14489"/>
                  </a:lnTo>
                  <a:lnTo>
                    <a:pt x="438400" y="31490"/>
                  </a:lnTo>
                  <a:lnTo>
                    <a:pt x="480012" y="54006"/>
                  </a:lnTo>
                  <a:lnTo>
                    <a:pt x="514343" y="81297"/>
                  </a:lnTo>
                  <a:lnTo>
                    <a:pt x="540263" y="112621"/>
                  </a:lnTo>
                  <a:lnTo>
                    <a:pt x="556644" y="147237"/>
                  </a:lnTo>
                  <a:lnTo>
                    <a:pt x="562356" y="184403"/>
                  </a:lnTo>
                  <a:lnTo>
                    <a:pt x="556644" y="221570"/>
                  </a:lnTo>
                  <a:lnTo>
                    <a:pt x="540263" y="256186"/>
                  </a:lnTo>
                  <a:lnTo>
                    <a:pt x="514343" y="287510"/>
                  </a:lnTo>
                  <a:lnTo>
                    <a:pt x="480012" y="314801"/>
                  </a:lnTo>
                  <a:lnTo>
                    <a:pt x="438400" y="337317"/>
                  </a:lnTo>
                  <a:lnTo>
                    <a:pt x="390638" y="354318"/>
                  </a:lnTo>
                  <a:lnTo>
                    <a:pt x="337853" y="365061"/>
                  </a:lnTo>
                  <a:lnTo>
                    <a:pt x="281178" y="368807"/>
                  </a:lnTo>
                  <a:lnTo>
                    <a:pt x="224509" y="365061"/>
                  </a:lnTo>
                  <a:lnTo>
                    <a:pt x="171728" y="354318"/>
                  </a:lnTo>
                  <a:lnTo>
                    <a:pt x="123966" y="337317"/>
                  </a:lnTo>
                  <a:lnTo>
                    <a:pt x="82353" y="314801"/>
                  </a:lnTo>
                  <a:lnTo>
                    <a:pt x="48019" y="287510"/>
                  </a:lnTo>
                  <a:lnTo>
                    <a:pt x="22095" y="256186"/>
                  </a:lnTo>
                  <a:lnTo>
                    <a:pt x="5712" y="221570"/>
                  </a:lnTo>
                  <a:lnTo>
                    <a:pt x="0" y="184403"/>
                  </a:lnTo>
                  <a:close/>
                </a:path>
              </a:pathLst>
            </a:custGeom>
            <a:ln w="12192">
              <a:solidFill>
                <a:srgbClr val="000000"/>
              </a:solidFill>
            </a:ln>
          </p:spPr>
          <p:txBody>
            <a:bodyPr wrap="square" lIns="0" tIns="0" rIns="0" bIns="0" rtlCol="0"/>
            <a:lstStyle/>
            <a:p>
              <a:endParaRPr/>
            </a:p>
          </p:txBody>
        </p:sp>
      </p:grpSp>
      <p:sp>
        <p:nvSpPr>
          <p:cNvPr id="23" name="object 23"/>
          <p:cNvSpPr txBox="1"/>
          <p:nvPr/>
        </p:nvSpPr>
        <p:spPr>
          <a:xfrm>
            <a:off x="1158036" y="1477137"/>
            <a:ext cx="154305"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A</a:t>
            </a:r>
            <a:endParaRPr sz="1400">
              <a:latin typeface="Arial"/>
              <a:cs typeface="Arial"/>
            </a:endParaRPr>
          </a:p>
        </p:txBody>
      </p:sp>
      <p:grpSp>
        <p:nvGrpSpPr>
          <p:cNvPr id="24" name="object 24"/>
          <p:cNvGrpSpPr/>
          <p:nvPr/>
        </p:nvGrpSpPr>
        <p:grpSpPr>
          <a:xfrm>
            <a:off x="6367238" y="4428744"/>
            <a:ext cx="1612900" cy="542925"/>
            <a:chOff x="6367238" y="4428744"/>
            <a:chExt cx="1612900" cy="542925"/>
          </a:xfrm>
        </p:grpSpPr>
        <p:pic>
          <p:nvPicPr>
            <p:cNvPr id="25" name="object 25"/>
            <p:cNvPicPr/>
            <p:nvPr/>
          </p:nvPicPr>
          <p:blipFill>
            <a:blip r:embed="rId10" cstate="print"/>
            <a:stretch>
              <a:fillRect/>
            </a:stretch>
          </p:blipFill>
          <p:spPr>
            <a:xfrm>
              <a:off x="6367238" y="4436255"/>
              <a:ext cx="1612460" cy="487909"/>
            </a:xfrm>
            <a:prstGeom prst="rect">
              <a:avLst/>
            </a:prstGeom>
          </p:spPr>
        </p:pic>
        <p:pic>
          <p:nvPicPr>
            <p:cNvPr id="26" name="object 26"/>
            <p:cNvPicPr/>
            <p:nvPr/>
          </p:nvPicPr>
          <p:blipFill>
            <a:blip r:embed="rId11" cstate="print"/>
            <a:stretch>
              <a:fillRect/>
            </a:stretch>
          </p:blipFill>
          <p:spPr>
            <a:xfrm>
              <a:off x="6713220" y="4428744"/>
              <a:ext cx="952512" cy="542556"/>
            </a:xfrm>
            <a:prstGeom prst="rect">
              <a:avLst/>
            </a:prstGeom>
          </p:spPr>
        </p:pic>
        <p:sp>
          <p:nvSpPr>
            <p:cNvPr id="27" name="object 27"/>
            <p:cNvSpPr/>
            <p:nvPr/>
          </p:nvSpPr>
          <p:spPr>
            <a:xfrm>
              <a:off x="6406896" y="4453128"/>
              <a:ext cx="1537970" cy="413384"/>
            </a:xfrm>
            <a:custGeom>
              <a:avLst/>
              <a:gdLst/>
              <a:ahLst/>
              <a:cxnLst/>
              <a:rect l="l" t="t" r="r" b="b"/>
              <a:pathLst>
                <a:path w="1537970" h="413385">
                  <a:moveTo>
                    <a:pt x="1290320" y="0"/>
                  </a:moveTo>
                  <a:lnTo>
                    <a:pt x="247396" y="0"/>
                  </a:lnTo>
                  <a:lnTo>
                    <a:pt x="197531" y="4195"/>
                  </a:lnTo>
                  <a:lnTo>
                    <a:pt x="151090" y="16228"/>
                  </a:lnTo>
                  <a:lnTo>
                    <a:pt x="109066" y="35267"/>
                  </a:lnTo>
                  <a:lnTo>
                    <a:pt x="72453" y="60483"/>
                  </a:lnTo>
                  <a:lnTo>
                    <a:pt x="42246" y="91045"/>
                  </a:lnTo>
                  <a:lnTo>
                    <a:pt x="19438" y="126122"/>
                  </a:lnTo>
                  <a:lnTo>
                    <a:pt x="5025" y="164885"/>
                  </a:lnTo>
                  <a:lnTo>
                    <a:pt x="0" y="206502"/>
                  </a:lnTo>
                  <a:lnTo>
                    <a:pt x="5025" y="248118"/>
                  </a:lnTo>
                  <a:lnTo>
                    <a:pt x="19438" y="286881"/>
                  </a:lnTo>
                  <a:lnTo>
                    <a:pt x="42246" y="321958"/>
                  </a:lnTo>
                  <a:lnTo>
                    <a:pt x="72453" y="352520"/>
                  </a:lnTo>
                  <a:lnTo>
                    <a:pt x="109066" y="377736"/>
                  </a:lnTo>
                  <a:lnTo>
                    <a:pt x="151090" y="396775"/>
                  </a:lnTo>
                  <a:lnTo>
                    <a:pt x="197531" y="408808"/>
                  </a:lnTo>
                  <a:lnTo>
                    <a:pt x="247396" y="413004"/>
                  </a:lnTo>
                  <a:lnTo>
                    <a:pt x="1290320" y="413004"/>
                  </a:lnTo>
                  <a:lnTo>
                    <a:pt x="1340184" y="408808"/>
                  </a:lnTo>
                  <a:lnTo>
                    <a:pt x="1386625" y="396775"/>
                  </a:lnTo>
                  <a:lnTo>
                    <a:pt x="1428649" y="377736"/>
                  </a:lnTo>
                  <a:lnTo>
                    <a:pt x="1465262" y="352520"/>
                  </a:lnTo>
                  <a:lnTo>
                    <a:pt x="1495469" y="321958"/>
                  </a:lnTo>
                  <a:lnTo>
                    <a:pt x="1518277" y="286881"/>
                  </a:lnTo>
                  <a:lnTo>
                    <a:pt x="1532690" y="248118"/>
                  </a:lnTo>
                  <a:lnTo>
                    <a:pt x="1537715" y="206502"/>
                  </a:lnTo>
                  <a:lnTo>
                    <a:pt x="1532690" y="164885"/>
                  </a:lnTo>
                  <a:lnTo>
                    <a:pt x="1518277" y="126122"/>
                  </a:lnTo>
                  <a:lnTo>
                    <a:pt x="1495469" y="91045"/>
                  </a:lnTo>
                  <a:lnTo>
                    <a:pt x="1465262" y="60483"/>
                  </a:lnTo>
                  <a:lnTo>
                    <a:pt x="1428649" y="35267"/>
                  </a:lnTo>
                  <a:lnTo>
                    <a:pt x="1386625" y="16228"/>
                  </a:lnTo>
                  <a:lnTo>
                    <a:pt x="1340184" y="4195"/>
                  </a:lnTo>
                  <a:lnTo>
                    <a:pt x="1290320" y="0"/>
                  </a:lnTo>
                  <a:close/>
                </a:path>
              </a:pathLst>
            </a:custGeom>
            <a:solidFill>
              <a:srgbClr val="FF0000"/>
            </a:solidFill>
          </p:spPr>
          <p:txBody>
            <a:bodyPr wrap="square" lIns="0" tIns="0" rIns="0" bIns="0" rtlCol="0"/>
            <a:lstStyle/>
            <a:p>
              <a:endParaRPr/>
            </a:p>
          </p:txBody>
        </p:sp>
        <p:sp>
          <p:nvSpPr>
            <p:cNvPr id="28" name="object 28"/>
            <p:cNvSpPr/>
            <p:nvPr/>
          </p:nvSpPr>
          <p:spPr>
            <a:xfrm>
              <a:off x="6406896" y="4453128"/>
              <a:ext cx="1537970" cy="413384"/>
            </a:xfrm>
            <a:custGeom>
              <a:avLst/>
              <a:gdLst/>
              <a:ahLst/>
              <a:cxnLst/>
              <a:rect l="l" t="t" r="r" b="b"/>
              <a:pathLst>
                <a:path w="1537970" h="413385">
                  <a:moveTo>
                    <a:pt x="247396" y="0"/>
                  </a:moveTo>
                  <a:lnTo>
                    <a:pt x="1290320" y="0"/>
                  </a:lnTo>
                  <a:lnTo>
                    <a:pt x="1340184" y="4195"/>
                  </a:lnTo>
                  <a:lnTo>
                    <a:pt x="1386625" y="16228"/>
                  </a:lnTo>
                  <a:lnTo>
                    <a:pt x="1428649" y="35267"/>
                  </a:lnTo>
                  <a:lnTo>
                    <a:pt x="1465262" y="60483"/>
                  </a:lnTo>
                  <a:lnTo>
                    <a:pt x="1495469" y="91045"/>
                  </a:lnTo>
                  <a:lnTo>
                    <a:pt x="1518277" y="126122"/>
                  </a:lnTo>
                  <a:lnTo>
                    <a:pt x="1532690" y="164885"/>
                  </a:lnTo>
                  <a:lnTo>
                    <a:pt x="1537715" y="206502"/>
                  </a:lnTo>
                  <a:lnTo>
                    <a:pt x="1532690" y="248118"/>
                  </a:lnTo>
                  <a:lnTo>
                    <a:pt x="1518277" y="286881"/>
                  </a:lnTo>
                  <a:lnTo>
                    <a:pt x="1495469" y="321958"/>
                  </a:lnTo>
                  <a:lnTo>
                    <a:pt x="1465262" y="352520"/>
                  </a:lnTo>
                  <a:lnTo>
                    <a:pt x="1428649" y="377736"/>
                  </a:lnTo>
                  <a:lnTo>
                    <a:pt x="1386625" y="396775"/>
                  </a:lnTo>
                  <a:lnTo>
                    <a:pt x="1340184" y="408808"/>
                  </a:lnTo>
                  <a:lnTo>
                    <a:pt x="1290320" y="413004"/>
                  </a:lnTo>
                  <a:lnTo>
                    <a:pt x="247396" y="413004"/>
                  </a:lnTo>
                  <a:lnTo>
                    <a:pt x="197531" y="408808"/>
                  </a:lnTo>
                  <a:lnTo>
                    <a:pt x="151090" y="396775"/>
                  </a:lnTo>
                  <a:lnTo>
                    <a:pt x="109066" y="377736"/>
                  </a:lnTo>
                  <a:lnTo>
                    <a:pt x="72453" y="352520"/>
                  </a:lnTo>
                  <a:lnTo>
                    <a:pt x="42246" y="321958"/>
                  </a:lnTo>
                  <a:lnTo>
                    <a:pt x="19438" y="286881"/>
                  </a:lnTo>
                  <a:lnTo>
                    <a:pt x="5025" y="248118"/>
                  </a:lnTo>
                  <a:lnTo>
                    <a:pt x="0" y="206502"/>
                  </a:lnTo>
                  <a:lnTo>
                    <a:pt x="5025" y="164885"/>
                  </a:lnTo>
                  <a:lnTo>
                    <a:pt x="19438" y="126122"/>
                  </a:lnTo>
                  <a:lnTo>
                    <a:pt x="42246" y="91045"/>
                  </a:lnTo>
                  <a:lnTo>
                    <a:pt x="72453" y="60483"/>
                  </a:lnTo>
                  <a:lnTo>
                    <a:pt x="109066" y="35267"/>
                  </a:lnTo>
                  <a:lnTo>
                    <a:pt x="151090" y="16228"/>
                  </a:lnTo>
                  <a:lnTo>
                    <a:pt x="197531" y="4195"/>
                  </a:lnTo>
                  <a:lnTo>
                    <a:pt x="247396" y="0"/>
                  </a:lnTo>
                  <a:close/>
                </a:path>
              </a:pathLst>
            </a:custGeom>
            <a:ln w="12192">
              <a:solidFill>
                <a:srgbClr val="000000"/>
              </a:solidFill>
            </a:ln>
          </p:spPr>
          <p:txBody>
            <a:bodyPr wrap="square" lIns="0" tIns="0" rIns="0" bIns="0" rtlCol="0"/>
            <a:lstStyle/>
            <a:p>
              <a:endParaRPr/>
            </a:p>
          </p:txBody>
        </p:sp>
      </p:grpSp>
      <p:sp>
        <p:nvSpPr>
          <p:cNvPr id="29" name="object 29"/>
          <p:cNvSpPr txBox="1"/>
          <p:nvPr/>
        </p:nvSpPr>
        <p:spPr>
          <a:xfrm>
            <a:off x="6828790" y="4476394"/>
            <a:ext cx="694690" cy="361315"/>
          </a:xfrm>
          <a:prstGeom prst="rect">
            <a:avLst/>
          </a:prstGeom>
        </p:spPr>
        <p:txBody>
          <a:bodyPr vert="horz" wrap="square" lIns="0" tIns="12700" rIns="0" bIns="0" rtlCol="0">
            <a:spAutoFit/>
          </a:bodyPr>
          <a:lstStyle/>
          <a:p>
            <a:pPr marL="62865" marR="5080" indent="-50800">
              <a:lnSpc>
                <a:spcPct val="100000"/>
              </a:lnSpc>
              <a:spcBef>
                <a:spcPts val="100"/>
              </a:spcBef>
            </a:pPr>
            <a:r>
              <a:rPr sz="1100" b="1" spc="-15" dirty="0">
                <a:solidFill>
                  <a:srgbClr val="FFFFFF"/>
                </a:solidFill>
                <a:latin typeface="Arial"/>
                <a:cs typeface="Arial"/>
              </a:rPr>
              <a:t>T</a:t>
            </a:r>
            <a:r>
              <a:rPr sz="1100" b="1" dirty="0">
                <a:solidFill>
                  <a:srgbClr val="FFFFFF"/>
                </a:solidFill>
                <a:latin typeface="Arial"/>
                <a:cs typeface="Arial"/>
              </a:rPr>
              <a:t>erm</a:t>
            </a:r>
            <a:r>
              <a:rPr sz="1100" b="1" spc="5" dirty="0">
                <a:solidFill>
                  <a:srgbClr val="FFFFFF"/>
                </a:solidFill>
                <a:latin typeface="Arial"/>
                <a:cs typeface="Arial"/>
              </a:rPr>
              <a:t>i</a:t>
            </a:r>
            <a:r>
              <a:rPr sz="1100" b="1" dirty="0">
                <a:solidFill>
                  <a:srgbClr val="FFFFFF"/>
                </a:solidFill>
                <a:latin typeface="Arial"/>
                <a:cs typeface="Arial"/>
              </a:rPr>
              <a:t>n</a:t>
            </a:r>
            <a:r>
              <a:rPr sz="1100" b="1" spc="-5" dirty="0">
                <a:solidFill>
                  <a:srgbClr val="FFFFFF"/>
                </a:solidFill>
                <a:latin typeface="Arial"/>
                <a:cs typeface="Arial"/>
              </a:rPr>
              <a:t>a</a:t>
            </a:r>
            <a:r>
              <a:rPr sz="1100" b="1" dirty="0">
                <a:solidFill>
                  <a:srgbClr val="FFFFFF"/>
                </a:solidFill>
                <a:latin typeface="Arial"/>
                <a:cs typeface="Arial"/>
              </a:rPr>
              <a:t>te  Instance</a:t>
            </a:r>
            <a:endParaRPr sz="1100">
              <a:latin typeface="Arial"/>
              <a:cs typeface="Arial"/>
            </a:endParaRPr>
          </a:p>
        </p:txBody>
      </p:sp>
      <p:grpSp>
        <p:nvGrpSpPr>
          <p:cNvPr id="30" name="object 30"/>
          <p:cNvGrpSpPr/>
          <p:nvPr/>
        </p:nvGrpSpPr>
        <p:grpSpPr>
          <a:xfrm>
            <a:off x="1470660" y="1490497"/>
            <a:ext cx="5820410" cy="3100070"/>
            <a:chOff x="1470660" y="1490497"/>
            <a:chExt cx="5820410" cy="3100070"/>
          </a:xfrm>
        </p:grpSpPr>
        <p:pic>
          <p:nvPicPr>
            <p:cNvPr id="31" name="object 31"/>
            <p:cNvPicPr/>
            <p:nvPr/>
          </p:nvPicPr>
          <p:blipFill>
            <a:blip r:embed="rId12" cstate="print"/>
            <a:stretch>
              <a:fillRect/>
            </a:stretch>
          </p:blipFill>
          <p:spPr>
            <a:xfrm>
              <a:off x="1470660" y="1490497"/>
              <a:ext cx="1037843" cy="234670"/>
            </a:xfrm>
            <a:prstGeom prst="rect">
              <a:avLst/>
            </a:prstGeom>
          </p:spPr>
        </p:pic>
        <p:sp>
          <p:nvSpPr>
            <p:cNvPr id="32" name="object 32"/>
            <p:cNvSpPr/>
            <p:nvPr/>
          </p:nvSpPr>
          <p:spPr>
            <a:xfrm>
              <a:off x="1513967" y="1553336"/>
              <a:ext cx="880110" cy="76200"/>
            </a:xfrm>
            <a:custGeom>
              <a:avLst/>
              <a:gdLst/>
              <a:ahLst/>
              <a:cxnLst/>
              <a:rect l="l" t="t" r="r" b="b"/>
              <a:pathLst>
                <a:path w="880110" h="76200">
                  <a:moveTo>
                    <a:pt x="857686" y="26415"/>
                  </a:moveTo>
                  <a:lnTo>
                    <a:pt x="815847" y="26415"/>
                  </a:lnTo>
                  <a:lnTo>
                    <a:pt x="816229" y="49275"/>
                  </a:lnTo>
                  <a:lnTo>
                    <a:pt x="803508" y="49464"/>
                  </a:lnTo>
                  <a:lnTo>
                    <a:pt x="803910" y="76200"/>
                  </a:lnTo>
                  <a:lnTo>
                    <a:pt x="879602" y="36957"/>
                  </a:lnTo>
                  <a:lnTo>
                    <a:pt x="857686" y="26415"/>
                  </a:lnTo>
                  <a:close/>
                </a:path>
                <a:path w="880110" h="76200">
                  <a:moveTo>
                    <a:pt x="803166" y="26603"/>
                  </a:moveTo>
                  <a:lnTo>
                    <a:pt x="0" y="38480"/>
                  </a:lnTo>
                  <a:lnTo>
                    <a:pt x="254" y="61340"/>
                  </a:lnTo>
                  <a:lnTo>
                    <a:pt x="803508" y="49464"/>
                  </a:lnTo>
                  <a:lnTo>
                    <a:pt x="803166" y="26603"/>
                  </a:lnTo>
                  <a:close/>
                </a:path>
                <a:path w="880110" h="76200">
                  <a:moveTo>
                    <a:pt x="815847" y="26415"/>
                  </a:moveTo>
                  <a:lnTo>
                    <a:pt x="803166" y="26603"/>
                  </a:lnTo>
                  <a:lnTo>
                    <a:pt x="803508" y="49464"/>
                  </a:lnTo>
                  <a:lnTo>
                    <a:pt x="816229" y="49275"/>
                  </a:lnTo>
                  <a:lnTo>
                    <a:pt x="815847" y="26415"/>
                  </a:lnTo>
                  <a:close/>
                </a:path>
                <a:path w="880110" h="76200">
                  <a:moveTo>
                    <a:pt x="802766" y="0"/>
                  </a:moveTo>
                  <a:lnTo>
                    <a:pt x="803166" y="26603"/>
                  </a:lnTo>
                  <a:lnTo>
                    <a:pt x="815847" y="26415"/>
                  </a:lnTo>
                  <a:lnTo>
                    <a:pt x="857686" y="26415"/>
                  </a:lnTo>
                  <a:lnTo>
                    <a:pt x="802766" y="0"/>
                  </a:lnTo>
                  <a:close/>
                </a:path>
              </a:pathLst>
            </a:custGeom>
            <a:solidFill>
              <a:srgbClr val="000000"/>
            </a:solidFill>
          </p:spPr>
          <p:txBody>
            <a:bodyPr wrap="square" lIns="0" tIns="0" rIns="0" bIns="0" rtlCol="0"/>
            <a:lstStyle/>
            <a:p>
              <a:endParaRPr/>
            </a:p>
          </p:txBody>
        </p:sp>
        <p:pic>
          <p:nvPicPr>
            <p:cNvPr id="33" name="object 33"/>
            <p:cNvPicPr/>
            <p:nvPr/>
          </p:nvPicPr>
          <p:blipFill>
            <a:blip r:embed="rId13" cstate="print"/>
            <a:stretch>
              <a:fillRect/>
            </a:stretch>
          </p:blipFill>
          <p:spPr>
            <a:xfrm>
              <a:off x="7116370" y="1589490"/>
              <a:ext cx="126361" cy="1911551"/>
            </a:xfrm>
            <a:prstGeom prst="rect">
              <a:avLst/>
            </a:prstGeom>
          </p:spPr>
        </p:pic>
        <p:sp>
          <p:nvSpPr>
            <p:cNvPr id="34" name="object 34"/>
            <p:cNvSpPr/>
            <p:nvPr/>
          </p:nvSpPr>
          <p:spPr>
            <a:xfrm>
              <a:off x="7143750" y="1602485"/>
              <a:ext cx="76200" cy="1854835"/>
            </a:xfrm>
            <a:custGeom>
              <a:avLst/>
              <a:gdLst/>
              <a:ahLst/>
              <a:cxnLst/>
              <a:rect l="l" t="t" r="r" b="b"/>
              <a:pathLst>
                <a:path w="76200" h="1854835">
                  <a:moveTo>
                    <a:pt x="26670" y="1778127"/>
                  </a:moveTo>
                  <a:lnTo>
                    <a:pt x="0" y="1778127"/>
                  </a:lnTo>
                  <a:lnTo>
                    <a:pt x="38100" y="1854327"/>
                  </a:lnTo>
                  <a:lnTo>
                    <a:pt x="69850" y="1790827"/>
                  </a:lnTo>
                  <a:lnTo>
                    <a:pt x="26670" y="1790827"/>
                  </a:lnTo>
                  <a:lnTo>
                    <a:pt x="26670" y="1778127"/>
                  </a:lnTo>
                  <a:close/>
                </a:path>
                <a:path w="76200" h="1854835">
                  <a:moveTo>
                    <a:pt x="49529" y="0"/>
                  </a:moveTo>
                  <a:lnTo>
                    <a:pt x="26670" y="0"/>
                  </a:lnTo>
                  <a:lnTo>
                    <a:pt x="26670" y="1790827"/>
                  </a:lnTo>
                  <a:lnTo>
                    <a:pt x="49529" y="1790827"/>
                  </a:lnTo>
                  <a:lnTo>
                    <a:pt x="49529" y="0"/>
                  </a:lnTo>
                  <a:close/>
                </a:path>
                <a:path w="76200" h="1854835">
                  <a:moveTo>
                    <a:pt x="76200" y="1778127"/>
                  </a:moveTo>
                  <a:lnTo>
                    <a:pt x="49529" y="1778127"/>
                  </a:lnTo>
                  <a:lnTo>
                    <a:pt x="49529" y="1790827"/>
                  </a:lnTo>
                  <a:lnTo>
                    <a:pt x="69850" y="1790827"/>
                  </a:lnTo>
                  <a:lnTo>
                    <a:pt x="76200" y="1778127"/>
                  </a:lnTo>
                  <a:close/>
                </a:path>
              </a:pathLst>
            </a:custGeom>
            <a:solidFill>
              <a:srgbClr val="000000"/>
            </a:solidFill>
          </p:spPr>
          <p:txBody>
            <a:bodyPr wrap="square" lIns="0" tIns="0" rIns="0" bIns="0" rtlCol="0"/>
            <a:lstStyle/>
            <a:p>
              <a:endParaRPr/>
            </a:p>
          </p:txBody>
        </p:sp>
        <p:pic>
          <p:nvPicPr>
            <p:cNvPr id="35" name="object 35"/>
            <p:cNvPicPr/>
            <p:nvPr/>
          </p:nvPicPr>
          <p:blipFill>
            <a:blip r:embed="rId14" cstate="print"/>
            <a:stretch>
              <a:fillRect/>
            </a:stretch>
          </p:blipFill>
          <p:spPr>
            <a:xfrm>
              <a:off x="4957572" y="1555993"/>
              <a:ext cx="2273807" cy="117231"/>
            </a:xfrm>
            <a:prstGeom prst="rect">
              <a:avLst/>
            </a:prstGeom>
          </p:spPr>
        </p:pic>
        <p:sp>
          <p:nvSpPr>
            <p:cNvPr id="36" name="object 36"/>
            <p:cNvSpPr/>
            <p:nvPr/>
          </p:nvSpPr>
          <p:spPr>
            <a:xfrm>
              <a:off x="4989575" y="1596770"/>
              <a:ext cx="2204085" cy="0"/>
            </a:xfrm>
            <a:custGeom>
              <a:avLst/>
              <a:gdLst/>
              <a:ahLst/>
              <a:cxnLst/>
              <a:rect l="l" t="t" r="r" b="b"/>
              <a:pathLst>
                <a:path w="2204084">
                  <a:moveTo>
                    <a:pt x="0" y="0"/>
                  </a:moveTo>
                  <a:lnTo>
                    <a:pt x="803148" y="0"/>
                  </a:lnTo>
                </a:path>
                <a:path w="2204084">
                  <a:moveTo>
                    <a:pt x="1216152" y="0"/>
                  </a:moveTo>
                  <a:lnTo>
                    <a:pt x="2203957" y="0"/>
                  </a:lnTo>
                </a:path>
              </a:pathLst>
            </a:custGeom>
            <a:ln w="35813">
              <a:solidFill>
                <a:srgbClr val="000000"/>
              </a:solidFill>
            </a:ln>
          </p:spPr>
          <p:txBody>
            <a:bodyPr wrap="square" lIns="0" tIns="0" rIns="0" bIns="0" rtlCol="0"/>
            <a:lstStyle/>
            <a:p>
              <a:endParaRPr/>
            </a:p>
          </p:txBody>
        </p:sp>
        <p:sp>
          <p:nvSpPr>
            <p:cNvPr id="37" name="object 37"/>
            <p:cNvSpPr/>
            <p:nvPr/>
          </p:nvSpPr>
          <p:spPr>
            <a:xfrm>
              <a:off x="5792724" y="1504187"/>
              <a:ext cx="413384" cy="260985"/>
            </a:xfrm>
            <a:custGeom>
              <a:avLst/>
              <a:gdLst/>
              <a:ahLst/>
              <a:cxnLst/>
              <a:rect l="l" t="t" r="r" b="b"/>
              <a:pathLst>
                <a:path w="413385" h="260985">
                  <a:moveTo>
                    <a:pt x="413003" y="0"/>
                  </a:moveTo>
                  <a:lnTo>
                    <a:pt x="0" y="0"/>
                  </a:lnTo>
                  <a:lnTo>
                    <a:pt x="0" y="260603"/>
                  </a:lnTo>
                  <a:lnTo>
                    <a:pt x="413003" y="260603"/>
                  </a:lnTo>
                  <a:lnTo>
                    <a:pt x="413003" y="0"/>
                  </a:lnTo>
                  <a:close/>
                </a:path>
              </a:pathLst>
            </a:custGeom>
            <a:solidFill>
              <a:srgbClr val="FFFFFF"/>
            </a:solidFill>
          </p:spPr>
          <p:txBody>
            <a:bodyPr wrap="square" lIns="0" tIns="0" rIns="0" bIns="0" rtlCol="0"/>
            <a:lstStyle/>
            <a:p>
              <a:endParaRPr/>
            </a:p>
          </p:txBody>
        </p:sp>
        <p:pic>
          <p:nvPicPr>
            <p:cNvPr id="38" name="object 38"/>
            <p:cNvPicPr/>
            <p:nvPr/>
          </p:nvPicPr>
          <p:blipFill>
            <a:blip r:embed="rId15" cstate="print"/>
            <a:stretch>
              <a:fillRect/>
            </a:stretch>
          </p:blipFill>
          <p:spPr>
            <a:xfrm>
              <a:off x="3578352" y="3046450"/>
              <a:ext cx="234670" cy="277393"/>
            </a:xfrm>
            <a:prstGeom prst="rect">
              <a:avLst/>
            </a:prstGeom>
          </p:spPr>
        </p:pic>
        <p:pic>
          <p:nvPicPr>
            <p:cNvPr id="39" name="object 39"/>
            <p:cNvPicPr/>
            <p:nvPr/>
          </p:nvPicPr>
          <p:blipFill>
            <a:blip r:embed="rId16" cstate="print"/>
            <a:stretch>
              <a:fillRect/>
            </a:stretch>
          </p:blipFill>
          <p:spPr>
            <a:xfrm>
              <a:off x="3657980" y="3069844"/>
              <a:ext cx="76200" cy="120014"/>
            </a:xfrm>
            <a:prstGeom prst="rect">
              <a:avLst/>
            </a:prstGeom>
          </p:spPr>
        </p:pic>
        <p:pic>
          <p:nvPicPr>
            <p:cNvPr id="40" name="object 40"/>
            <p:cNvPicPr/>
            <p:nvPr/>
          </p:nvPicPr>
          <p:blipFill>
            <a:blip r:embed="rId17" cstate="print"/>
            <a:stretch>
              <a:fillRect/>
            </a:stretch>
          </p:blipFill>
          <p:spPr>
            <a:xfrm>
              <a:off x="7056119" y="3883151"/>
              <a:ext cx="234670" cy="707148"/>
            </a:xfrm>
            <a:prstGeom prst="rect">
              <a:avLst/>
            </a:prstGeom>
          </p:spPr>
        </p:pic>
        <p:sp>
          <p:nvSpPr>
            <p:cNvPr id="41" name="object 41"/>
            <p:cNvSpPr/>
            <p:nvPr/>
          </p:nvSpPr>
          <p:spPr>
            <a:xfrm>
              <a:off x="7138543" y="3905123"/>
              <a:ext cx="76200" cy="549910"/>
            </a:xfrm>
            <a:custGeom>
              <a:avLst/>
              <a:gdLst/>
              <a:ahLst/>
              <a:cxnLst/>
              <a:rect l="l" t="t" r="r" b="b"/>
              <a:pathLst>
                <a:path w="76200" h="549910">
                  <a:moveTo>
                    <a:pt x="0" y="473265"/>
                  </a:moveTo>
                  <a:lnTo>
                    <a:pt x="37210" y="549884"/>
                  </a:lnTo>
                  <a:lnTo>
                    <a:pt x="69816" y="486511"/>
                  </a:lnTo>
                  <a:lnTo>
                    <a:pt x="49402" y="486511"/>
                  </a:lnTo>
                  <a:lnTo>
                    <a:pt x="26542" y="486257"/>
                  </a:lnTo>
                  <a:lnTo>
                    <a:pt x="26682" y="473559"/>
                  </a:lnTo>
                  <a:lnTo>
                    <a:pt x="0" y="473265"/>
                  </a:lnTo>
                  <a:close/>
                </a:path>
                <a:path w="76200" h="549910">
                  <a:moveTo>
                    <a:pt x="26682" y="473559"/>
                  </a:moveTo>
                  <a:lnTo>
                    <a:pt x="26542" y="486257"/>
                  </a:lnTo>
                  <a:lnTo>
                    <a:pt x="49402" y="486511"/>
                  </a:lnTo>
                  <a:lnTo>
                    <a:pt x="49542" y="473810"/>
                  </a:lnTo>
                  <a:lnTo>
                    <a:pt x="26682" y="473559"/>
                  </a:lnTo>
                  <a:close/>
                </a:path>
                <a:path w="76200" h="549910">
                  <a:moveTo>
                    <a:pt x="49542" y="473810"/>
                  </a:moveTo>
                  <a:lnTo>
                    <a:pt x="49402" y="486511"/>
                  </a:lnTo>
                  <a:lnTo>
                    <a:pt x="69816" y="486511"/>
                  </a:lnTo>
                  <a:lnTo>
                    <a:pt x="76200" y="474103"/>
                  </a:lnTo>
                  <a:lnTo>
                    <a:pt x="49542" y="473810"/>
                  </a:lnTo>
                  <a:close/>
                </a:path>
                <a:path w="76200" h="549910">
                  <a:moveTo>
                    <a:pt x="31876" y="0"/>
                  </a:moveTo>
                  <a:lnTo>
                    <a:pt x="26682" y="473559"/>
                  </a:lnTo>
                  <a:lnTo>
                    <a:pt x="49542" y="473810"/>
                  </a:lnTo>
                  <a:lnTo>
                    <a:pt x="54736" y="253"/>
                  </a:lnTo>
                  <a:lnTo>
                    <a:pt x="31876" y="0"/>
                  </a:lnTo>
                  <a:close/>
                </a:path>
              </a:pathLst>
            </a:custGeom>
            <a:solidFill>
              <a:srgbClr val="000000"/>
            </a:solidFill>
          </p:spPr>
          <p:txBody>
            <a:bodyPr wrap="square" lIns="0" tIns="0" rIns="0" bIns="0" rtlCol="0"/>
            <a:lstStyle/>
            <a:p>
              <a:endParaRPr/>
            </a:p>
          </p:txBody>
        </p:sp>
      </p:grpSp>
      <p:sp>
        <p:nvSpPr>
          <p:cNvPr id="42" name="object 42"/>
          <p:cNvSpPr txBox="1"/>
          <p:nvPr/>
        </p:nvSpPr>
        <p:spPr>
          <a:xfrm>
            <a:off x="5881496" y="1532636"/>
            <a:ext cx="234950" cy="193675"/>
          </a:xfrm>
          <a:prstGeom prst="rect">
            <a:avLst/>
          </a:prstGeom>
        </p:spPr>
        <p:txBody>
          <a:bodyPr vert="horz" wrap="square" lIns="0" tIns="13335" rIns="0" bIns="0" rtlCol="0">
            <a:spAutoFit/>
          </a:bodyPr>
          <a:lstStyle/>
          <a:p>
            <a:pPr marL="12700">
              <a:lnSpc>
                <a:spcPct val="100000"/>
              </a:lnSpc>
              <a:spcBef>
                <a:spcPts val="105"/>
              </a:spcBef>
            </a:pPr>
            <a:r>
              <a:rPr sz="1100" spc="-10" dirty="0">
                <a:latin typeface="Arial MT"/>
                <a:cs typeface="Arial MT"/>
              </a:rPr>
              <a:t>NO</a:t>
            </a:r>
            <a:endParaRPr sz="1100">
              <a:latin typeface="Arial MT"/>
              <a:cs typeface="Arial MT"/>
            </a:endParaRPr>
          </a:p>
        </p:txBody>
      </p:sp>
      <p:grpSp>
        <p:nvGrpSpPr>
          <p:cNvPr id="43" name="object 43"/>
          <p:cNvGrpSpPr/>
          <p:nvPr/>
        </p:nvGrpSpPr>
        <p:grpSpPr>
          <a:xfrm>
            <a:off x="4957571" y="3528059"/>
            <a:ext cx="1443355" cy="277495"/>
            <a:chOff x="4957571" y="3528059"/>
            <a:chExt cx="1443355" cy="277495"/>
          </a:xfrm>
        </p:grpSpPr>
        <p:pic>
          <p:nvPicPr>
            <p:cNvPr id="44" name="object 44"/>
            <p:cNvPicPr/>
            <p:nvPr/>
          </p:nvPicPr>
          <p:blipFill>
            <a:blip r:embed="rId18" cstate="print"/>
            <a:stretch>
              <a:fillRect/>
            </a:stretch>
          </p:blipFill>
          <p:spPr>
            <a:xfrm>
              <a:off x="4957571" y="3528085"/>
              <a:ext cx="1443227" cy="234670"/>
            </a:xfrm>
            <a:prstGeom prst="rect">
              <a:avLst/>
            </a:prstGeom>
          </p:spPr>
        </p:pic>
        <p:sp>
          <p:nvSpPr>
            <p:cNvPr id="45" name="object 45"/>
            <p:cNvSpPr/>
            <p:nvPr/>
          </p:nvSpPr>
          <p:spPr>
            <a:xfrm>
              <a:off x="5001005" y="3589781"/>
              <a:ext cx="1285875" cy="76200"/>
            </a:xfrm>
            <a:custGeom>
              <a:avLst/>
              <a:gdLst/>
              <a:ahLst/>
              <a:cxnLst/>
              <a:rect l="l" t="t" r="r" b="b"/>
              <a:pathLst>
                <a:path w="1285875" h="76200">
                  <a:moveTo>
                    <a:pt x="1209548" y="0"/>
                  </a:moveTo>
                  <a:lnTo>
                    <a:pt x="1209548" y="76200"/>
                  </a:lnTo>
                  <a:lnTo>
                    <a:pt x="1262888" y="49530"/>
                  </a:lnTo>
                  <a:lnTo>
                    <a:pt x="1222248" y="49530"/>
                  </a:lnTo>
                  <a:lnTo>
                    <a:pt x="1222248" y="26670"/>
                  </a:lnTo>
                  <a:lnTo>
                    <a:pt x="1262888" y="26670"/>
                  </a:lnTo>
                  <a:lnTo>
                    <a:pt x="1209548" y="0"/>
                  </a:lnTo>
                  <a:close/>
                </a:path>
                <a:path w="1285875" h="76200">
                  <a:moveTo>
                    <a:pt x="1209548" y="26670"/>
                  </a:moveTo>
                  <a:lnTo>
                    <a:pt x="0" y="26670"/>
                  </a:lnTo>
                  <a:lnTo>
                    <a:pt x="0" y="49530"/>
                  </a:lnTo>
                  <a:lnTo>
                    <a:pt x="1209548" y="49530"/>
                  </a:lnTo>
                  <a:lnTo>
                    <a:pt x="1209548" y="26670"/>
                  </a:lnTo>
                  <a:close/>
                </a:path>
                <a:path w="1285875" h="76200">
                  <a:moveTo>
                    <a:pt x="1262888" y="26670"/>
                  </a:moveTo>
                  <a:lnTo>
                    <a:pt x="1222248" y="26670"/>
                  </a:lnTo>
                  <a:lnTo>
                    <a:pt x="1222248" y="49530"/>
                  </a:lnTo>
                  <a:lnTo>
                    <a:pt x="1262888" y="49530"/>
                  </a:lnTo>
                  <a:lnTo>
                    <a:pt x="1285748" y="38100"/>
                  </a:lnTo>
                  <a:lnTo>
                    <a:pt x="1262888" y="26670"/>
                  </a:lnTo>
                  <a:close/>
                </a:path>
              </a:pathLst>
            </a:custGeom>
            <a:solidFill>
              <a:srgbClr val="000000"/>
            </a:solidFill>
          </p:spPr>
          <p:txBody>
            <a:bodyPr wrap="square" lIns="0" tIns="0" rIns="0" bIns="0" rtlCol="0"/>
            <a:lstStyle/>
            <a:p>
              <a:endParaRPr/>
            </a:p>
          </p:txBody>
        </p:sp>
        <p:sp>
          <p:nvSpPr>
            <p:cNvPr id="46" name="object 46"/>
            <p:cNvSpPr/>
            <p:nvPr/>
          </p:nvSpPr>
          <p:spPr>
            <a:xfrm>
              <a:off x="5317235" y="3528059"/>
              <a:ext cx="581025" cy="277495"/>
            </a:xfrm>
            <a:custGeom>
              <a:avLst/>
              <a:gdLst/>
              <a:ahLst/>
              <a:cxnLst/>
              <a:rect l="l" t="t" r="r" b="b"/>
              <a:pathLst>
                <a:path w="581025" h="277495">
                  <a:moveTo>
                    <a:pt x="580643" y="0"/>
                  </a:moveTo>
                  <a:lnTo>
                    <a:pt x="0" y="0"/>
                  </a:lnTo>
                  <a:lnTo>
                    <a:pt x="0" y="277367"/>
                  </a:lnTo>
                  <a:lnTo>
                    <a:pt x="580643" y="277367"/>
                  </a:lnTo>
                  <a:lnTo>
                    <a:pt x="580643" y="0"/>
                  </a:lnTo>
                  <a:close/>
                </a:path>
              </a:pathLst>
            </a:custGeom>
            <a:solidFill>
              <a:srgbClr val="FFFFFF"/>
            </a:solidFill>
          </p:spPr>
          <p:txBody>
            <a:bodyPr wrap="square" lIns="0" tIns="0" rIns="0" bIns="0" rtlCol="0"/>
            <a:lstStyle/>
            <a:p>
              <a:endParaRPr/>
            </a:p>
          </p:txBody>
        </p:sp>
      </p:grpSp>
      <p:sp>
        <p:nvSpPr>
          <p:cNvPr id="47" name="object 47"/>
          <p:cNvSpPr txBox="1"/>
          <p:nvPr/>
        </p:nvSpPr>
        <p:spPr>
          <a:xfrm>
            <a:off x="5442584" y="3558285"/>
            <a:ext cx="33020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Arial MT"/>
                <a:cs typeface="Arial MT"/>
              </a:rPr>
              <a:t>Y</a:t>
            </a:r>
            <a:r>
              <a:rPr sz="1200" dirty="0">
                <a:latin typeface="Arial MT"/>
                <a:cs typeface="Arial MT"/>
              </a:rPr>
              <a:t>ES</a:t>
            </a:r>
            <a:endParaRPr sz="1200">
              <a:latin typeface="Arial MT"/>
              <a:cs typeface="Arial MT"/>
            </a:endParaRPr>
          </a:p>
        </p:txBody>
      </p:sp>
      <p:grpSp>
        <p:nvGrpSpPr>
          <p:cNvPr id="48" name="object 48"/>
          <p:cNvGrpSpPr/>
          <p:nvPr/>
        </p:nvGrpSpPr>
        <p:grpSpPr>
          <a:xfrm>
            <a:off x="3448811" y="2115311"/>
            <a:ext cx="490855" cy="553720"/>
            <a:chOff x="3448811" y="2115311"/>
            <a:chExt cx="490855" cy="553720"/>
          </a:xfrm>
        </p:grpSpPr>
        <p:pic>
          <p:nvPicPr>
            <p:cNvPr id="49" name="object 49"/>
            <p:cNvPicPr/>
            <p:nvPr/>
          </p:nvPicPr>
          <p:blipFill>
            <a:blip r:embed="rId19" cstate="print"/>
            <a:stretch>
              <a:fillRect/>
            </a:stretch>
          </p:blipFill>
          <p:spPr>
            <a:xfrm>
              <a:off x="3575303" y="2115311"/>
              <a:ext cx="234670" cy="553212"/>
            </a:xfrm>
            <a:prstGeom prst="rect">
              <a:avLst/>
            </a:prstGeom>
          </p:spPr>
        </p:pic>
        <p:sp>
          <p:nvSpPr>
            <p:cNvPr id="50" name="object 50"/>
            <p:cNvSpPr/>
            <p:nvPr/>
          </p:nvSpPr>
          <p:spPr>
            <a:xfrm>
              <a:off x="3657472" y="2137282"/>
              <a:ext cx="76200" cy="396875"/>
            </a:xfrm>
            <a:custGeom>
              <a:avLst/>
              <a:gdLst/>
              <a:ahLst/>
              <a:cxnLst/>
              <a:rect l="l" t="t" r="r" b="b"/>
              <a:pathLst>
                <a:path w="76200" h="396875">
                  <a:moveTo>
                    <a:pt x="0" y="320167"/>
                  </a:moveTo>
                  <a:lnTo>
                    <a:pt x="37464" y="396621"/>
                  </a:lnTo>
                  <a:lnTo>
                    <a:pt x="69841" y="333248"/>
                  </a:lnTo>
                  <a:lnTo>
                    <a:pt x="49402" y="333248"/>
                  </a:lnTo>
                  <a:lnTo>
                    <a:pt x="26542" y="332994"/>
                  </a:lnTo>
                  <a:lnTo>
                    <a:pt x="26643" y="320389"/>
                  </a:lnTo>
                  <a:lnTo>
                    <a:pt x="0" y="320167"/>
                  </a:lnTo>
                  <a:close/>
                </a:path>
                <a:path w="76200" h="396875">
                  <a:moveTo>
                    <a:pt x="26643" y="320389"/>
                  </a:moveTo>
                  <a:lnTo>
                    <a:pt x="26542" y="332994"/>
                  </a:lnTo>
                  <a:lnTo>
                    <a:pt x="49402" y="333248"/>
                  </a:lnTo>
                  <a:lnTo>
                    <a:pt x="49504" y="320579"/>
                  </a:lnTo>
                  <a:lnTo>
                    <a:pt x="26643" y="320389"/>
                  </a:lnTo>
                  <a:close/>
                </a:path>
                <a:path w="76200" h="396875">
                  <a:moveTo>
                    <a:pt x="49504" y="320579"/>
                  </a:moveTo>
                  <a:lnTo>
                    <a:pt x="49402" y="333248"/>
                  </a:lnTo>
                  <a:lnTo>
                    <a:pt x="69841" y="333248"/>
                  </a:lnTo>
                  <a:lnTo>
                    <a:pt x="76200" y="320802"/>
                  </a:lnTo>
                  <a:lnTo>
                    <a:pt x="49504" y="320579"/>
                  </a:lnTo>
                  <a:close/>
                </a:path>
                <a:path w="76200" h="396875">
                  <a:moveTo>
                    <a:pt x="29210" y="0"/>
                  </a:moveTo>
                  <a:lnTo>
                    <a:pt x="26643" y="320389"/>
                  </a:lnTo>
                  <a:lnTo>
                    <a:pt x="49504" y="320579"/>
                  </a:lnTo>
                  <a:lnTo>
                    <a:pt x="52069" y="254"/>
                  </a:lnTo>
                  <a:lnTo>
                    <a:pt x="29210" y="0"/>
                  </a:lnTo>
                  <a:close/>
                </a:path>
              </a:pathLst>
            </a:custGeom>
            <a:solidFill>
              <a:srgbClr val="000000"/>
            </a:solidFill>
          </p:spPr>
          <p:txBody>
            <a:bodyPr wrap="square" lIns="0" tIns="0" rIns="0" bIns="0" rtlCol="0"/>
            <a:lstStyle/>
            <a:p>
              <a:endParaRPr/>
            </a:p>
          </p:txBody>
        </p:sp>
        <p:sp>
          <p:nvSpPr>
            <p:cNvPr id="51" name="object 51"/>
            <p:cNvSpPr/>
            <p:nvPr/>
          </p:nvSpPr>
          <p:spPr>
            <a:xfrm>
              <a:off x="3448811" y="2161031"/>
              <a:ext cx="490855" cy="276225"/>
            </a:xfrm>
            <a:custGeom>
              <a:avLst/>
              <a:gdLst/>
              <a:ahLst/>
              <a:cxnLst/>
              <a:rect l="l" t="t" r="r" b="b"/>
              <a:pathLst>
                <a:path w="490854" h="276225">
                  <a:moveTo>
                    <a:pt x="490727" y="0"/>
                  </a:moveTo>
                  <a:lnTo>
                    <a:pt x="0" y="0"/>
                  </a:lnTo>
                  <a:lnTo>
                    <a:pt x="0" y="275844"/>
                  </a:lnTo>
                  <a:lnTo>
                    <a:pt x="490727" y="275844"/>
                  </a:lnTo>
                  <a:lnTo>
                    <a:pt x="490727" y="0"/>
                  </a:lnTo>
                  <a:close/>
                </a:path>
              </a:pathLst>
            </a:custGeom>
            <a:solidFill>
              <a:srgbClr val="FFFFFF"/>
            </a:solidFill>
          </p:spPr>
          <p:txBody>
            <a:bodyPr wrap="square" lIns="0" tIns="0" rIns="0" bIns="0" rtlCol="0"/>
            <a:lstStyle/>
            <a:p>
              <a:endParaRPr/>
            </a:p>
          </p:txBody>
        </p:sp>
      </p:grpSp>
      <p:sp>
        <p:nvSpPr>
          <p:cNvPr id="52" name="object 52"/>
          <p:cNvSpPr txBox="1"/>
          <p:nvPr/>
        </p:nvSpPr>
        <p:spPr>
          <a:xfrm>
            <a:off x="2923794" y="2189479"/>
            <a:ext cx="1540510" cy="873125"/>
          </a:xfrm>
          <a:prstGeom prst="rect">
            <a:avLst/>
          </a:prstGeom>
        </p:spPr>
        <p:txBody>
          <a:bodyPr vert="horz" wrap="square" lIns="0" tIns="12700" rIns="0" bIns="0" rtlCol="0">
            <a:spAutoFit/>
          </a:bodyPr>
          <a:lstStyle/>
          <a:p>
            <a:pPr algn="ctr">
              <a:lnSpc>
                <a:spcPct val="100000"/>
              </a:lnSpc>
              <a:spcBef>
                <a:spcPts val="100"/>
              </a:spcBef>
            </a:pPr>
            <a:r>
              <a:rPr sz="1200" spc="-5" dirty="0">
                <a:latin typeface="Arial MT"/>
                <a:cs typeface="Arial MT"/>
              </a:rPr>
              <a:t>YES</a:t>
            </a:r>
            <a:endParaRPr sz="1200">
              <a:latin typeface="Arial MT"/>
              <a:cs typeface="Arial MT"/>
            </a:endParaRPr>
          </a:p>
          <a:p>
            <a:pPr>
              <a:lnSpc>
                <a:spcPct val="100000"/>
              </a:lnSpc>
              <a:spcBef>
                <a:spcPts val="5"/>
              </a:spcBef>
            </a:pPr>
            <a:endParaRPr sz="1100">
              <a:latin typeface="Arial MT"/>
              <a:cs typeface="Arial MT"/>
            </a:endParaRPr>
          </a:p>
          <a:p>
            <a:pPr marL="12700" marR="5080" algn="ctr">
              <a:lnSpc>
                <a:spcPct val="100000"/>
              </a:lnSpc>
            </a:pPr>
            <a:r>
              <a:rPr sz="1100" spc="-5" dirty="0">
                <a:latin typeface="Arial MT"/>
                <a:cs typeface="Arial MT"/>
              </a:rPr>
              <a:t>Select </a:t>
            </a:r>
            <a:r>
              <a:rPr sz="1100" dirty="0">
                <a:latin typeface="Arial MT"/>
                <a:cs typeface="Arial MT"/>
              </a:rPr>
              <a:t>the instances </a:t>
            </a:r>
            <a:r>
              <a:rPr sz="1100" spc="5" dirty="0">
                <a:latin typeface="Arial MT"/>
                <a:cs typeface="Arial MT"/>
              </a:rPr>
              <a:t> </a:t>
            </a:r>
            <a:r>
              <a:rPr sz="1100" spc="-5" dirty="0">
                <a:latin typeface="Arial MT"/>
                <a:cs typeface="Arial MT"/>
              </a:rPr>
              <a:t>closest</a:t>
            </a:r>
            <a:r>
              <a:rPr sz="1100" spc="-30" dirty="0">
                <a:latin typeface="Arial MT"/>
                <a:cs typeface="Arial MT"/>
              </a:rPr>
              <a:t> </a:t>
            </a:r>
            <a:r>
              <a:rPr sz="1100" dirty="0">
                <a:latin typeface="Arial MT"/>
                <a:cs typeface="Arial MT"/>
              </a:rPr>
              <a:t>to</a:t>
            </a:r>
            <a:r>
              <a:rPr sz="1100" spc="-30" dirty="0">
                <a:latin typeface="Arial MT"/>
                <a:cs typeface="Arial MT"/>
              </a:rPr>
              <a:t> </a:t>
            </a:r>
            <a:r>
              <a:rPr sz="1100" dirty="0">
                <a:latin typeface="Arial MT"/>
                <a:cs typeface="Arial MT"/>
              </a:rPr>
              <a:t>the</a:t>
            </a:r>
            <a:r>
              <a:rPr sz="1100" spc="-20" dirty="0">
                <a:latin typeface="Arial MT"/>
                <a:cs typeface="Arial MT"/>
              </a:rPr>
              <a:t> </a:t>
            </a:r>
            <a:r>
              <a:rPr sz="1100" spc="-5" dirty="0">
                <a:latin typeface="Arial MT"/>
                <a:cs typeface="Arial MT"/>
              </a:rPr>
              <a:t>next</a:t>
            </a:r>
            <a:r>
              <a:rPr sz="1100" spc="-30" dirty="0">
                <a:latin typeface="Arial MT"/>
                <a:cs typeface="Arial MT"/>
              </a:rPr>
              <a:t> </a:t>
            </a:r>
            <a:r>
              <a:rPr sz="1100" spc="-5" dirty="0">
                <a:latin typeface="Arial MT"/>
                <a:cs typeface="Arial MT"/>
              </a:rPr>
              <a:t>billing </a:t>
            </a:r>
            <a:r>
              <a:rPr sz="1100" spc="-290" dirty="0">
                <a:latin typeface="Arial MT"/>
                <a:cs typeface="Arial MT"/>
              </a:rPr>
              <a:t> </a:t>
            </a:r>
            <a:r>
              <a:rPr sz="1100" spc="-5" dirty="0">
                <a:latin typeface="Arial MT"/>
                <a:cs typeface="Arial MT"/>
              </a:rPr>
              <a:t>hour</a:t>
            </a:r>
            <a:endParaRPr sz="1100">
              <a:latin typeface="Arial MT"/>
              <a:cs typeface="Arial MT"/>
            </a:endParaRPr>
          </a:p>
        </p:txBody>
      </p:sp>
      <p:grpSp>
        <p:nvGrpSpPr>
          <p:cNvPr id="53" name="object 53"/>
          <p:cNvGrpSpPr/>
          <p:nvPr/>
        </p:nvGrpSpPr>
        <p:grpSpPr>
          <a:xfrm>
            <a:off x="6230111" y="3430523"/>
            <a:ext cx="1899285" cy="561340"/>
            <a:chOff x="6230111" y="3430523"/>
            <a:chExt cx="1899285" cy="561340"/>
          </a:xfrm>
        </p:grpSpPr>
        <p:pic>
          <p:nvPicPr>
            <p:cNvPr id="54" name="object 54"/>
            <p:cNvPicPr/>
            <p:nvPr/>
          </p:nvPicPr>
          <p:blipFill>
            <a:blip r:embed="rId20" cstate="print"/>
            <a:stretch>
              <a:fillRect/>
            </a:stretch>
          </p:blipFill>
          <p:spPr>
            <a:xfrm>
              <a:off x="6230111" y="3430523"/>
              <a:ext cx="1898904" cy="541045"/>
            </a:xfrm>
            <a:prstGeom prst="rect">
              <a:avLst/>
            </a:prstGeom>
          </p:spPr>
        </p:pic>
        <p:pic>
          <p:nvPicPr>
            <p:cNvPr id="55" name="object 55"/>
            <p:cNvPicPr/>
            <p:nvPr/>
          </p:nvPicPr>
          <p:blipFill>
            <a:blip r:embed="rId21" cstate="print"/>
            <a:stretch>
              <a:fillRect/>
            </a:stretch>
          </p:blipFill>
          <p:spPr>
            <a:xfrm>
              <a:off x="6467855" y="3448811"/>
              <a:ext cx="1458468" cy="542556"/>
            </a:xfrm>
            <a:prstGeom prst="rect">
              <a:avLst/>
            </a:prstGeom>
          </p:spPr>
        </p:pic>
        <p:sp>
          <p:nvSpPr>
            <p:cNvPr id="56" name="object 56"/>
            <p:cNvSpPr/>
            <p:nvPr/>
          </p:nvSpPr>
          <p:spPr>
            <a:xfrm>
              <a:off x="6278879" y="3456431"/>
              <a:ext cx="1805939" cy="448309"/>
            </a:xfrm>
            <a:custGeom>
              <a:avLst/>
              <a:gdLst/>
              <a:ahLst/>
              <a:cxnLst/>
              <a:rect l="l" t="t" r="r" b="b"/>
              <a:pathLst>
                <a:path w="1805940" h="448310">
                  <a:moveTo>
                    <a:pt x="1805939" y="0"/>
                  </a:moveTo>
                  <a:lnTo>
                    <a:pt x="0" y="0"/>
                  </a:lnTo>
                  <a:lnTo>
                    <a:pt x="0" y="448056"/>
                  </a:lnTo>
                  <a:lnTo>
                    <a:pt x="1805939" y="448056"/>
                  </a:lnTo>
                  <a:lnTo>
                    <a:pt x="1805939" y="0"/>
                  </a:lnTo>
                  <a:close/>
                </a:path>
              </a:pathLst>
            </a:custGeom>
            <a:solidFill>
              <a:srgbClr val="FFFF99"/>
            </a:solidFill>
          </p:spPr>
          <p:txBody>
            <a:bodyPr wrap="square" lIns="0" tIns="0" rIns="0" bIns="0" rtlCol="0"/>
            <a:lstStyle/>
            <a:p>
              <a:endParaRPr/>
            </a:p>
          </p:txBody>
        </p:sp>
      </p:grpSp>
      <p:sp>
        <p:nvSpPr>
          <p:cNvPr id="57" name="object 57"/>
          <p:cNvSpPr txBox="1"/>
          <p:nvPr/>
        </p:nvSpPr>
        <p:spPr>
          <a:xfrm>
            <a:off x="6278879" y="3456432"/>
            <a:ext cx="1805939" cy="448309"/>
          </a:xfrm>
          <a:prstGeom prst="rect">
            <a:avLst/>
          </a:prstGeom>
          <a:ln w="12192">
            <a:solidFill>
              <a:srgbClr val="000000"/>
            </a:solidFill>
          </a:ln>
        </p:spPr>
        <p:txBody>
          <a:bodyPr vert="horz" wrap="square" lIns="0" tIns="52705" rIns="0" bIns="0" rtlCol="0">
            <a:spAutoFit/>
          </a:bodyPr>
          <a:lstStyle/>
          <a:p>
            <a:pPr marL="665480" marR="307975" indent="-349250">
              <a:lnSpc>
                <a:spcPct val="100000"/>
              </a:lnSpc>
              <a:spcBef>
                <a:spcPts val="415"/>
              </a:spcBef>
            </a:pPr>
            <a:r>
              <a:rPr sz="1100" spc="-5" dirty="0">
                <a:latin typeface="Arial MT"/>
                <a:cs typeface="Arial MT"/>
              </a:rPr>
              <a:t>Select</a:t>
            </a:r>
            <a:r>
              <a:rPr sz="1100" spc="-40" dirty="0">
                <a:latin typeface="Arial MT"/>
                <a:cs typeface="Arial MT"/>
              </a:rPr>
              <a:t> </a:t>
            </a:r>
            <a:r>
              <a:rPr sz="1100" dirty="0">
                <a:latin typeface="Arial MT"/>
                <a:cs typeface="Arial MT"/>
              </a:rPr>
              <a:t>instances</a:t>
            </a:r>
            <a:r>
              <a:rPr sz="1100" spc="-40" dirty="0">
                <a:latin typeface="Arial MT"/>
                <a:cs typeface="Arial MT"/>
              </a:rPr>
              <a:t> </a:t>
            </a:r>
            <a:r>
              <a:rPr sz="1100" dirty="0">
                <a:latin typeface="Arial MT"/>
                <a:cs typeface="Arial MT"/>
              </a:rPr>
              <a:t>at </a:t>
            </a:r>
            <a:r>
              <a:rPr sz="1100" spc="-290" dirty="0">
                <a:latin typeface="Arial MT"/>
                <a:cs typeface="Arial MT"/>
              </a:rPr>
              <a:t> </a:t>
            </a:r>
            <a:r>
              <a:rPr sz="1100" dirty="0">
                <a:latin typeface="Arial MT"/>
                <a:cs typeface="Arial MT"/>
              </a:rPr>
              <a:t>random</a:t>
            </a:r>
          </a:p>
        </p:txBody>
      </p:sp>
      <p:sp>
        <p:nvSpPr>
          <p:cNvPr id="58" name="object 58"/>
          <p:cNvSpPr txBox="1">
            <a:spLocks noGrp="1"/>
          </p:cNvSpPr>
          <p:nvPr>
            <p:ph type="title"/>
          </p:nvPr>
        </p:nvSpPr>
        <p:spPr>
          <a:xfrm>
            <a:off x="255524" y="179323"/>
            <a:ext cx="312674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Instance</a:t>
            </a:r>
            <a:r>
              <a:rPr sz="2800" b="1" spc="-45" dirty="0">
                <a:solidFill>
                  <a:srgbClr val="5F4778"/>
                </a:solidFill>
                <a:latin typeface="Calibri"/>
                <a:cs typeface="Calibri"/>
              </a:rPr>
              <a:t> </a:t>
            </a:r>
            <a:r>
              <a:rPr sz="2800" b="1" spc="-30" dirty="0">
                <a:solidFill>
                  <a:srgbClr val="5F4778"/>
                </a:solidFill>
                <a:latin typeface="Calibri"/>
                <a:cs typeface="Calibri"/>
              </a:rPr>
              <a:t>Termination</a:t>
            </a:r>
            <a:endParaRPr sz="2800">
              <a:latin typeface="Calibri"/>
              <a:cs typeface="Calibri"/>
            </a:endParaRPr>
          </a:p>
        </p:txBody>
      </p:sp>
      <p:sp>
        <p:nvSpPr>
          <p:cNvPr id="60" name="object 6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61" name="Group 60">
            <a:extLst>
              <a:ext uri="{FF2B5EF4-FFF2-40B4-BE49-F238E27FC236}">
                <a16:creationId xmlns:a16="http://schemas.microsoft.com/office/drawing/2014/main" id="{548F628E-A1B3-AC0B-95E9-DC7196953569}"/>
              </a:ext>
            </a:extLst>
          </p:cNvPr>
          <p:cNvGrpSpPr/>
          <p:nvPr/>
        </p:nvGrpSpPr>
        <p:grpSpPr>
          <a:xfrm>
            <a:off x="24493" y="21491"/>
            <a:ext cx="9119507" cy="750794"/>
            <a:chOff x="24493" y="21491"/>
            <a:chExt cx="8960905" cy="750794"/>
          </a:xfrm>
        </p:grpSpPr>
        <p:pic>
          <p:nvPicPr>
            <p:cNvPr id="62" name="Picture 61">
              <a:extLst>
                <a:ext uri="{FF2B5EF4-FFF2-40B4-BE49-F238E27FC236}">
                  <a16:creationId xmlns:a16="http://schemas.microsoft.com/office/drawing/2014/main" id="{37ACFE10-5E92-5B26-6D9B-E8D8E2F00CC8}"/>
                </a:ext>
              </a:extLst>
            </p:cNvPr>
            <p:cNvPicPr>
              <a:picLocks noChangeAspect="1"/>
            </p:cNvPicPr>
            <p:nvPr/>
          </p:nvPicPr>
          <p:blipFill>
            <a:blip r:embed="rId22"/>
            <a:stretch>
              <a:fillRect/>
            </a:stretch>
          </p:blipFill>
          <p:spPr>
            <a:xfrm>
              <a:off x="1631837" y="21491"/>
              <a:ext cx="7353561" cy="750794"/>
            </a:xfrm>
            <a:prstGeom prst="rect">
              <a:avLst/>
            </a:prstGeom>
          </p:spPr>
        </p:pic>
        <p:pic>
          <p:nvPicPr>
            <p:cNvPr id="63" name="Picture 62">
              <a:extLst>
                <a:ext uri="{FF2B5EF4-FFF2-40B4-BE49-F238E27FC236}">
                  <a16:creationId xmlns:a16="http://schemas.microsoft.com/office/drawing/2014/main" id="{17F7277A-2EC6-D0C3-8C42-3675A0369C89}"/>
                </a:ext>
              </a:extLst>
            </p:cNvPr>
            <p:cNvPicPr>
              <a:picLocks noChangeAspect="1"/>
            </p:cNvPicPr>
            <p:nvPr/>
          </p:nvPicPr>
          <p:blipFill>
            <a:blip r:embed="rId23"/>
            <a:stretch>
              <a:fillRect/>
            </a:stretch>
          </p:blipFill>
          <p:spPr>
            <a:xfrm>
              <a:off x="24493" y="79088"/>
              <a:ext cx="1607344" cy="657225"/>
            </a:xfrm>
            <a:prstGeom prst="rect">
              <a:avLst/>
            </a:prstGeom>
          </p:spPr>
        </p:pic>
        <p:pic>
          <p:nvPicPr>
            <p:cNvPr id="64" name="Picture 63">
              <a:extLst>
                <a:ext uri="{FF2B5EF4-FFF2-40B4-BE49-F238E27FC236}">
                  <a16:creationId xmlns:a16="http://schemas.microsoft.com/office/drawing/2014/main" id="{523C5D0B-DEF7-A22F-5C47-24071ED3702B}"/>
                </a:ext>
              </a:extLst>
            </p:cNvPr>
            <p:cNvPicPr>
              <a:picLocks noChangeAspect="1"/>
            </p:cNvPicPr>
            <p:nvPr/>
          </p:nvPicPr>
          <p:blipFill>
            <a:blip r:embed="rId22"/>
            <a:stretch>
              <a:fillRect/>
            </a:stretch>
          </p:blipFill>
          <p:spPr>
            <a:xfrm>
              <a:off x="134906" y="718248"/>
              <a:ext cx="7353561" cy="45719"/>
            </a:xfrm>
            <a:prstGeom prst="rect">
              <a:avLst/>
            </a:prstGeom>
          </p:spPr>
        </p:pic>
      </p:grpSp>
      <p:sp>
        <p:nvSpPr>
          <p:cNvPr id="65" name="Google Shape;259;gff3a7120db_0_4">
            <a:extLst>
              <a:ext uri="{FF2B5EF4-FFF2-40B4-BE49-F238E27FC236}">
                <a16:creationId xmlns:a16="http://schemas.microsoft.com/office/drawing/2014/main" id="{9647F300-C193-68E6-D0B3-C2097F4C757F}"/>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Instance Termination</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F792A5A8-684E-0FFB-3C18-50D96920DD46}"/>
              </a:ext>
            </a:extLst>
          </p:cNvPr>
          <p:cNvSpPr/>
          <p:nvPr/>
        </p:nvSpPr>
        <p:spPr>
          <a:xfrm>
            <a:off x="457200" y="971550"/>
            <a:ext cx="5257800" cy="36576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object 2"/>
          <p:cNvSpPr txBox="1">
            <a:spLocks noGrp="1"/>
          </p:cNvSpPr>
          <p:nvPr>
            <p:ph type="title"/>
          </p:nvPr>
        </p:nvSpPr>
        <p:spPr>
          <a:xfrm>
            <a:off x="255524" y="179323"/>
            <a:ext cx="312674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Instance</a:t>
            </a:r>
            <a:r>
              <a:rPr sz="2800" b="1" spc="-45" dirty="0">
                <a:solidFill>
                  <a:srgbClr val="5F4778"/>
                </a:solidFill>
                <a:latin typeface="Calibri"/>
                <a:cs typeface="Calibri"/>
              </a:rPr>
              <a:t> </a:t>
            </a:r>
            <a:r>
              <a:rPr sz="2800" b="1" spc="-30" dirty="0">
                <a:solidFill>
                  <a:srgbClr val="5F4778"/>
                </a:solidFill>
                <a:latin typeface="Calibri"/>
                <a:cs typeface="Calibri"/>
              </a:rPr>
              <a:t>Termination</a:t>
            </a:r>
            <a:endParaRPr sz="2800">
              <a:latin typeface="Calibri"/>
              <a:cs typeface="Calibri"/>
            </a:endParaRPr>
          </a:p>
        </p:txBody>
      </p:sp>
      <p:sp>
        <p:nvSpPr>
          <p:cNvPr id="13" name="object 13"/>
          <p:cNvSpPr txBox="1"/>
          <p:nvPr/>
        </p:nvSpPr>
        <p:spPr>
          <a:xfrm>
            <a:off x="841948" y="1303260"/>
            <a:ext cx="4579620" cy="2873222"/>
          </a:xfrm>
          <a:prstGeom prst="rect">
            <a:avLst/>
          </a:prstGeom>
        </p:spPr>
        <p:txBody>
          <a:bodyPr vert="horz" wrap="square" lIns="0" tIns="12065" rIns="0" bIns="0" rtlCol="0">
            <a:spAutoFit/>
          </a:bodyPr>
          <a:lstStyle/>
          <a:p>
            <a:pPr marL="184150" indent="-171450">
              <a:lnSpc>
                <a:spcPct val="100000"/>
              </a:lnSpc>
              <a:spcBef>
                <a:spcPts val="95"/>
              </a:spcBef>
              <a:buFont typeface="Arial" panose="020B0604020202020204" pitchFamily="34" charset="0"/>
              <a:buChar char="•"/>
            </a:pPr>
            <a:r>
              <a:rPr sz="1200" spc="-20" dirty="0">
                <a:latin typeface="Open Sans" panose="020B0606030504020204" pitchFamily="34" charset="0"/>
                <a:ea typeface="Open Sans" panose="020B0606030504020204" pitchFamily="34" charset="0"/>
                <a:cs typeface="Open Sans" panose="020B0606030504020204" pitchFamily="34" charset="0"/>
              </a:rPr>
              <a:t>Termination</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Policies</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(Other</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than</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the</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default)</a:t>
            </a:r>
            <a:endParaRPr sz="1200" dirty="0">
              <a:latin typeface="Open Sans" panose="020B0606030504020204" pitchFamily="34" charset="0"/>
              <a:ea typeface="Open Sans" panose="020B0606030504020204" pitchFamily="34" charset="0"/>
              <a:cs typeface="Open Sans" panose="020B0606030504020204" pitchFamily="34" charset="0"/>
            </a:endParaRPr>
          </a:p>
          <a:p>
            <a:pPr marL="793115" marR="2459990" indent="-171450">
              <a:lnSpc>
                <a:spcPts val="3590"/>
              </a:lnSpc>
              <a:spcBef>
                <a:spcPts val="385"/>
              </a:spcBef>
              <a:buFont typeface="Arial" panose="020B0604020202020204" pitchFamily="34" charset="0"/>
              <a:buChar char="•"/>
            </a:pPr>
            <a:r>
              <a:rPr sz="1200" spc="-5" dirty="0">
                <a:latin typeface="Open Sans" panose="020B0606030504020204" pitchFamily="34" charset="0"/>
                <a:ea typeface="Open Sans" panose="020B0606030504020204" pitchFamily="34" charset="0"/>
                <a:cs typeface="Open Sans" panose="020B0606030504020204" pitchFamily="34" charset="0"/>
              </a:rPr>
              <a:t>Oldest instance </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Newest</a:t>
            </a:r>
            <a:r>
              <a:rPr sz="1200" spc="-6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a:t>
            </a:r>
            <a:endParaRPr sz="1200" dirty="0">
              <a:latin typeface="Open Sans" panose="020B0606030504020204" pitchFamily="34" charset="0"/>
              <a:ea typeface="Open Sans" panose="020B0606030504020204" pitchFamily="34" charset="0"/>
              <a:cs typeface="Open Sans" panose="020B0606030504020204" pitchFamily="34" charset="0"/>
            </a:endParaRPr>
          </a:p>
          <a:p>
            <a:pPr marL="793115" indent="-171450">
              <a:lnSpc>
                <a:spcPct val="100000"/>
              </a:lnSpc>
              <a:spcBef>
                <a:spcPts val="1255"/>
              </a:spcBef>
              <a:buFont typeface="Arial" panose="020B0604020202020204" pitchFamily="34" charset="0"/>
              <a:buChar char="•"/>
            </a:pPr>
            <a:r>
              <a:rPr sz="1200" spc="-5" dirty="0">
                <a:latin typeface="Open Sans" panose="020B0606030504020204" pitchFamily="34" charset="0"/>
                <a:ea typeface="Open Sans" panose="020B0606030504020204" pitchFamily="34" charset="0"/>
                <a:cs typeface="Open Sans" panose="020B0606030504020204" pitchFamily="34" charset="0"/>
              </a:rPr>
              <a:t>Oldest</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launch configuration</a:t>
            </a:r>
            <a:endParaRPr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00000"/>
              </a:lnSpc>
              <a:spcBef>
                <a:spcPts val="50"/>
              </a:spcBef>
              <a:buFont typeface="Arial" panose="020B0604020202020204" pitchFamily="34" charset="0"/>
              <a:buChar char="•"/>
            </a:pPr>
            <a:endParaRPr sz="1200" dirty="0">
              <a:latin typeface="Open Sans" panose="020B0606030504020204" pitchFamily="34" charset="0"/>
              <a:ea typeface="Open Sans" panose="020B0606030504020204" pitchFamily="34" charset="0"/>
              <a:cs typeface="Open Sans" panose="020B0606030504020204" pitchFamily="34" charset="0"/>
            </a:endParaRPr>
          </a:p>
          <a:p>
            <a:pPr marL="793115" indent="-171450">
              <a:lnSpc>
                <a:spcPct val="100000"/>
              </a:lnSpc>
              <a:buFont typeface="Arial" panose="020B0604020202020204" pitchFamily="34" charset="0"/>
              <a:buChar char="•"/>
            </a:pPr>
            <a:r>
              <a:rPr sz="1200" spc="-5" dirty="0">
                <a:latin typeface="Open Sans" panose="020B0606030504020204" pitchFamily="34" charset="0"/>
                <a:ea typeface="Open Sans" panose="020B0606030504020204" pitchFamily="34" charset="0"/>
                <a:cs typeface="Open Sans" panose="020B0606030504020204" pitchFamily="34" charset="0"/>
              </a:rPr>
              <a:t>Closest</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to</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the</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next</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hour</a:t>
            </a:r>
            <a:endParaRPr sz="1200" dirty="0">
              <a:latin typeface="Open Sans" panose="020B0606030504020204" pitchFamily="34" charset="0"/>
              <a:ea typeface="Open Sans" panose="020B0606030504020204" pitchFamily="34" charset="0"/>
              <a:cs typeface="Open Sans" panose="020B0606030504020204" pitchFamily="34" charset="0"/>
            </a:endParaRPr>
          </a:p>
          <a:p>
            <a:pPr marL="184150" marR="5080" indent="-171450">
              <a:lnSpc>
                <a:spcPct val="150100"/>
              </a:lnSpc>
              <a:spcBef>
                <a:spcPts val="1305"/>
              </a:spcBef>
              <a:buFont typeface="Arial" panose="020B0604020202020204" pitchFamily="34" charset="0"/>
              <a:buChar char="•"/>
            </a:pPr>
            <a:r>
              <a:rPr sz="1200" spc="-5" dirty="0">
                <a:latin typeface="Open Sans" panose="020B0606030504020204" pitchFamily="34" charset="0"/>
                <a:ea typeface="Open Sans" panose="020B0606030504020204" pitchFamily="34" charset="0"/>
                <a:cs typeface="Open Sans" panose="020B0606030504020204" pitchFamily="34" charset="0"/>
              </a:rPr>
              <a:t>Instance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protection</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does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not</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terminate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an</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 </a:t>
            </a:r>
            <a:r>
              <a:rPr sz="1200" spc="-4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during</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scale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event.</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It</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can</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be</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enabled</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at</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the </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autoscaling</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group</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or</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individual</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level</a:t>
            </a:r>
            <a:endParaRPr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5" name="object 15"/>
          <p:cNvPicPr/>
          <p:nvPr/>
        </p:nvPicPr>
        <p:blipFill>
          <a:blip r:embed="rId2" cstate="print"/>
          <a:stretch>
            <a:fillRect/>
          </a:stretch>
        </p:blipFill>
        <p:spPr>
          <a:xfrm>
            <a:off x="6752843" y="2161019"/>
            <a:ext cx="928896" cy="954823"/>
          </a:xfrm>
          <a:prstGeom prst="rect">
            <a:avLst/>
          </a:prstGeom>
        </p:spPr>
      </p:pic>
      <p:pic>
        <p:nvPicPr>
          <p:cNvPr id="16" name="object 16"/>
          <p:cNvPicPr/>
          <p:nvPr/>
        </p:nvPicPr>
        <p:blipFill>
          <a:blip r:embed="rId3" cstate="print"/>
          <a:stretch>
            <a:fillRect/>
          </a:stretch>
        </p:blipFill>
        <p:spPr>
          <a:xfrm>
            <a:off x="7353300" y="2375916"/>
            <a:ext cx="652272" cy="652272"/>
          </a:xfrm>
          <a:prstGeom prst="rect">
            <a:avLst/>
          </a:prstGeom>
        </p:spPr>
      </p:pic>
      <p:sp>
        <p:nvSpPr>
          <p:cNvPr id="18" name="object 1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0" name="Group 19">
            <a:extLst>
              <a:ext uri="{FF2B5EF4-FFF2-40B4-BE49-F238E27FC236}">
                <a16:creationId xmlns:a16="http://schemas.microsoft.com/office/drawing/2014/main" id="{FD84D2BE-E43E-9BB6-2F93-AC45F82412EE}"/>
              </a:ext>
            </a:extLst>
          </p:cNvPr>
          <p:cNvGrpSpPr/>
          <p:nvPr/>
        </p:nvGrpSpPr>
        <p:grpSpPr>
          <a:xfrm>
            <a:off x="24493" y="21491"/>
            <a:ext cx="9119507" cy="750794"/>
            <a:chOff x="24493" y="21491"/>
            <a:chExt cx="8960905" cy="750794"/>
          </a:xfrm>
        </p:grpSpPr>
        <p:pic>
          <p:nvPicPr>
            <p:cNvPr id="21" name="Picture 20">
              <a:extLst>
                <a:ext uri="{FF2B5EF4-FFF2-40B4-BE49-F238E27FC236}">
                  <a16:creationId xmlns:a16="http://schemas.microsoft.com/office/drawing/2014/main" id="{F59483F6-0839-E832-A6D1-ACE5A5A2FE40}"/>
                </a:ext>
              </a:extLst>
            </p:cNvPr>
            <p:cNvPicPr>
              <a:picLocks noChangeAspect="1"/>
            </p:cNvPicPr>
            <p:nvPr/>
          </p:nvPicPr>
          <p:blipFill>
            <a:blip r:embed="rId4"/>
            <a:stretch>
              <a:fillRect/>
            </a:stretch>
          </p:blipFill>
          <p:spPr>
            <a:xfrm>
              <a:off x="1631837" y="21491"/>
              <a:ext cx="7353561" cy="750794"/>
            </a:xfrm>
            <a:prstGeom prst="rect">
              <a:avLst/>
            </a:prstGeom>
          </p:spPr>
        </p:pic>
        <p:pic>
          <p:nvPicPr>
            <p:cNvPr id="22" name="Picture 21">
              <a:extLst>
                <a:ext uri="{FF2B5EF4-FFF2-40B4-BE49-F238E27FC236}">
                  <a16:creationId xmlns:a16="http://schemas.microsoft.com/office/drawing/2014/main" id="{DD83A0E6-AEB9-C70E-3801-9199E9C530C6}"/>
                </a:ext>
              </a:extLst>
            </p:cNvPr>
            <p:cNvPicPr>
              <a:picLocks noChangeAspect="1"/>
            </p:cNvPicPr>
            <p:nvPr/>
          </p:nvPicPr>
          <p:blipFill>
            <a:blip r:embed="rId5"/>
            <a:stretch>
              <a:fillRect/>
            </a:stretch>
          </p:blipFill>
          <p:spPr>
            <a:xfrm>
              <a:off x="24493" y="79088"/>
              <a:ext cx="1607344" cy="657225"/>
            </a:xfrm>
            <a:prstGeom prst="rect">
              <a:avLst/>
            </a:prstGeom>
          </p:spPr>
        </p:pic>
        <p:pic>
          <p:nvPicPr>
            <p:cNvPr id="23" name="Picture 22">
              <a:extLst>
                <a:ext uri="{FF2B5EF4-FFF2-40B4-BE49-F238E27FC236}">
                  <a16:creationId xmlns:a16="http://schemas.microsoft.com/office/drawing/2014/main" id="{24E4D760-537C-6843-7CBE-24FB604C581E}"/>
                </a:ext>
              </a:extLst>
            </p:cNvPr>
            <p:cNvPicPr>
              <a:picLocks noChangeAspect="1"/>
            </p:cNvPicPr>
            <p:nvPr/>
          </p:nvPicPr>
          <p:blipFill>
            <a:blip r:embed="rId4"/>
            <a:stretch>
              <a:fillRect/>
            </a:stretch>
          </p:blipFill>
          <p:spPr>
            <a:xfrm>
              <a:off x="134906" y="718248"/>
              <a:ext cx="7353561" cy="45719"/>
            </a:xfrm>
            <a:prstGeom prst="rect">
              <a:avLst/>
            </a:prstGeom>
          </p:spPr>
        </p:pic>
      </p:grpSp>
      <p:sp>
        <p:nvSpPr>
          <p:cNvPr id="24" name="Google Shape;259;gff3a7120db_0_4">
            <a:extLst>
              <a:ext uri="{FF2B5EF4-FFF2-40B4-BE49-F238E27FC236}">
                <a16:creationId xmlns:a16="http://schemas.microsoft.com/office/drawing/2014/main" id="{0671DC67-1787-3D1F-51C4-93CB0EF0E196}"/>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Instance Termination</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281940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Autoscaling Pricing</a:t>
            </a:r>
            <a:endParaRPr sz="2800">
              <a:latin typeface="Calibri"/>
              <a:cs typeface="Calibri"/>
            </a:endParaRPr>
          </a:p>
        </p:txBody>
      </p:sp>
      <p:sp>
        <p:nvSpPr>
          <p:cNvPr id="3" name="object 3"/>
          <p:cNvSpPr txBox="1"/>
          <p:nvPr/>
        </p:nvSpPr>
        <p:spPr>
          <a:xfrm>
            <a:off x="609600" y="1512389"/>
            <a:ext cx="5501640" cy="1090042"/>
          </a:xfrm>
          <a:prstGeom prst="rect">
            <a:avLst/>
          </a:prstGeom>
        </p:spPr>
        <p:txBody>
          <a:bodyPr vert="horz" wrap="square" lIns="0" tIns="12700" rIns="0" bIns="0" rtlCol="0">
            <a:spAutoFit/>
          </a:bodyPr>
          <a:lstStyle/>
          <a:p>
            <a:pPr marL="317500" indent="-304800">
              <a:lnSpc>
                <a:spcPct val="100000"/>
              </a:lnSpc>
              <a:spcBef>
                <a:spcPts val="100"/>
              </a:spcBef>
              <a:buChar char="•"/>
              <a:tabLst>
                <a:tab pos="316865" algn="l"/>
                <a:tab pos="317500" algn="l"/>
              </a:tabLst>
            </a:pPr>
            <a:r>
              <a:rPr sz="1400" spc="-5" dirty="0">
                <a:latin typeface="Open Sans" panose="020B0606030504020204" pitchFamily="34" charset="0"/>
                <a:ea typeface="Open Sans" panose="020B0606030504020204" pitchFamily="34" charset="0"/>
                <a:cs typeface="Open Sans" panose="020B0606030504020204" pitchFamily="34" charset="0"/>
              </a:rPr>
              <a:t>No</a:t>
            </a:r>
            <a:r>
              <a:rPr sz="1400" spc="-30" dirty="0">
                <a:latin typeface="Open Sans" panose="020B0606030504020204" pitchFamily="34" charset="0"/>
                <a:ea typeface="Open Sans" panose="020B0606030504020204" pitchFamily="34" charset="0"/>
                <a:cs typeface="Open Sans" panose="020B0606030504020204" pitchFamily="34" charset="0"/>
              </a:rPr>
              <a:t> </a:t>
            </a:r>
            <a:r>
              <a:rPr sz="1400" dirty="0">
                <a:latin typeface="Open Sans" panose="020B0606030504020204" pitchFamily="34" charset="0"/>
                <a:ea typeface="Open Sans" panose="020B0606030504020204" pitchFamily="34" charset="0"/>
                <a:cs typeface="Open Sans" panose="020B0606030504020204" pitchFamily="34" charset="0"/>
              </a:rPr>
              <a:t>additional</a:t>
            </a:r>
            <a:r>
              <a:rPr sz="1400" spc="-45" dirty="0">
                <a:latin typeface="Open Sans" panose="020B0606030504020204" pitchFamily="34" charset="0"/>
                <a:ea typeface="Open Sans" panose="020B0606030504020204" pitchFamily="34" charset="0"/>
                <a:cs typeface="Open Sans" panose="020B0606030504020204" pitchFamily="34" charset="0"/>
              </a:rPr>
              <a:t> </a:t>
            </a:r>
            <a:r>
              <a:rPr sz="1400" dirty="0">
                <a:latin typeface="Open Sans" panose="020B0606030504020204" pitchFamily="34" charset="0"/>
                <a:ea typeface="Open Sans" panose="020B0606030504020204" pitchFamily="34" charset="0"/>
                <a:cs typeface="Open Sans" panose="020B0606030504020204" pitchFamily="34" charset="0"/>
              </a:rPr>
              <a:t>fees</a:t>
            </a:r>
          </a:p>
          <a:p>
            <a:pPr>
              <a:lnSpc>
                <a:spcPct val="100000"/>
              </a:lnSpc>
              <a:spcBef>
                <a:spcPts val="40"/>
              </a:spcBef>
              <a:buFont typeface="Arial MT"/>
              <a:buChar char="•"/>
            </a:pPr>
            <a:endParaRPr sz="1400" dirty="0">
              <a:latin typeface="Open Sans" panose="020B0606030504020204" pitchFamily="34" charset="0"/>
              <a:ea typeface="Open Sans" panose="020B0606030504020204" pitchFamily="34" charset="0"/>
              <a:cs typeface="Open Sans" panose="020B0606030504020204" pitchFamily="34" charset="0"/>
            </a:endParaRPr>
          </a:p>
          <a:p>
            <a:pPr marL="317500" indent="-304800">
              <a:lnSpc>
                <a:spcPct val="100000"/>
              </a:lnSpc>
              <a:spcBef>
                <a:spcPts val="5"/>
              </a:spcBef>
              <a:buChar char="•"/>
              <a:tabLst>
                <a:tab pos="316865" algn="l"/>
                <a:tab pos="317500" algn="l"/>
              </a:tabLst>
            </a:pPr>
            <a:r>
              <a:rPr sz="1400" spc="-5" dirty="0">
                <a:latin typeface="Open Sans" panose="020B0606030504020204" pitchFamily="34" charset="0"/>
                <a:ea typeface="Open Sans" panose="020B0606030504020204" pitchFamily="34" charset="0"/>
                <a:cs typeface="Open Sans" panose="020B0606030504020204" pitchFamily="34" charset="0"/>
              </a:rPr>
              <a:t>Underlying</a:t>
            </a:r>
            <a:r>
              <a:rPr sz="1400" spc="-10" dirty="0">
                <a:latin typeface="Open Sans" panose="020B0606030504020204" pitchFamily="34" charset="0"/>
                <a:ea typeface="Open Sans" panose="020B0606030504020204" pitchFamily="34" charset="0"/>
                <a:cs typeface="Open Sans" panose="020B0606030504020204" pitchFamily="34" charset="0"/>
              </a:rPr>
              <a:t> </a:t>
            </a:r>
            <a:r>
              <a:rPr sz="1400" dirty="0">
                <a:latin typeface="Open Sans" panose="020B0606030504020204" pitchFamily="34" charset="0"/>
                <a:ea typeface="Open Sans" panose="020B0606030504020204" pitchFamily="34" charset="0"/>
                <a:cs typeface="Open Sans" panose="020B0606030504020204" pitchFamily="34" charset="0"/>
              </a:rPr>
              <a:t>instances</a:t>
            </a:r>
            <a:r>
              <a:rPr sz="1400" spc="-40" dirty="0">
                <a:latin typeface="Open Sans" panose="020B0606030504020204" pitchFamily="34" charset="0"/>
                <a:ea typeface="Open Sans" panose="020B0606030504020204" pitchFamily="34" charset="0"/>
                <a:cs typeface="Open Sans" panose="020B0606030504020204" pitchFamily="34" charset="0"/>
              </a:rPr>
              <a:t> </a:t>
            </a:r>
            <a:r>
              <a:rPr sz="1400" spc="-5" dirty="0">
                <a:latin typeface="Open Sans" panose="020B0606030504020204" pitchFamily="34" charset="0"/>
                <a:ea typeface="Open Sans" panose="020B0606030504020204" pitchFamily="34" charset="0"/>
                <a:cs typeface="Open Sans" panose="020B0606030504020204" pitchFamily="34" charset="0"/>
              </a:rPr>
              <a:t>are </a:t>
            </a:r>
            <a:r>
              <a:rPr sz="1400" dirty="0">
                <a:latin typeface="Open Sans" panose="020B0606030504020204" pitchFamily="34" charset="0"/>
                <a:ea typeface="Open Sans" panose="020B0606030504020204" pitchFamily="34" charset="0"/>
                <a:cs typeface="Open Sans" panose="020B0606030504020204" pitchFamily="34" charset="0"/>
              </a:rPr>
              <a:t>charged</a:t>
            </a:r>
            <a:r>
              <a:rPr sz="1400" spc="-40" dirty="0">
                <a:latin typeface="Open Sans" panose="020B0606030504020204" pitchFamily="34" charset="0"/>
                <a:ea typeface="Open Sans" panose="020B0606030504020204" pitchFamily="34" charset="0"/>
                <a:cs typeface="Open Sans" panose="020B0606030504020204" pitchFamily="34" charset="0"/>
              </a:rPr>
              <a:t> </a:t>
            </a:r>
            <a:r>
              <a:rPr sz="1400" dirty="0">
                <a:latin typeface="Open Sans" panose="020B0606030504020204" pitchFamily="34" charset="0"/>
                <a:ea typeface="Open Sans" panose="020B0606030504020204" pitchFamily="34" charset="0"/>
                <a:cs typeface="Open Sans" panose="020B0606030504020204" pitchFamily="34" charset="0"/>
              </a:rPr>
              <a:t>hourly</a:t>
            </a:r>
          </a:p>
          <a:p>
            <a:pPr>
              <a:lnSpc>
                <a:spcPct val="100000"/>
              </a:lnSpc>
              <a:spcBef>
                <a:spcPts val="40"/>
              </a:spcBef>
              <a:buFont typeface="Arial MT"/>
              <a:buChar char="•"/>
            </a:pPr>
            <a:endParaRPr sz="1400" dirty="0">
              <a:latin typeface="Open Sans" panose="020B0606030504020204" pitchFamily="34" charset="0"/>
              <a:ea typeface="Open Sans" panose="020B0606030504020204" pitchFamily="34" charset="0"/>
              <a:cs typeface="Open Sans" panose="020B0606030504020204" pitchFamily="34" charset="0"/>
            </a:endParaRPr>
          </a:p>
          <a:p>
            <a:pPr marL="317500" indent="-304800">
              <a:lnSpc>
                <a:spcPct val="100000"/>
              </a:lnSpc>
              <a:buChar char="•"/>
              <a:tabLst>
                <a:tab pos="316865" algn="l"/>
                <a:tab pos="317500" algn="l"/>
              </a:tabLst>
            </a:pPr>
            <a:r>
              <a:rPr sz="1400" spc="-5" dirty="0">
                <a:latin typeface="Open Sans" panose="020B0606030504020204" pitchFamily="34" charset="0"/>
                <a:ea typeface="Open Sans" panose="020B0606030504020204" pitchFamily="34" charset="0"/>
                <a:cs typeface="Open Sans" panose="020B0606030504020204" pitchFamily="34" charset="0"/>
              </a:rPr>
              <a:t>For</a:t>
            </a:r>
            <a:r>
              <a:rPr sz="1400" spc="20" dirty="0">
                <a:latin typeface="Open Sans" panose="020B0606030504020204" pitchFamily="34" charset="0"/>
                <a:ea typeface="Open Sans" panose="020B0606030504020204" pitchFamily="34" charset="0"/>
                <a:cs typeface="Open Sans" panose="020B0606030504020204" pitchFamily="34" charset="0"/>
              </a:rPr>
              <a:t> </a:t>
            </a:r>
            <a:r>
              <a:rPr sz="1400" dirty="0">
                <a:latin typeface="Open Sans" panose="020B0606030504020204" pitchFamily="34" charset="0"/>
                <a:ea typeface="Open Sans" panose="020B0606030504020204" pitchFamily="34" charset="0"/>
                <a:cs typeface="Open Sans" panose="020B0606030504020204" pitchFamily="34" charset="0"/>
              </a:rPr>
              <a:t>details,</a:t>
            </a:r>
            <a:r>
              <a:rPr sz="1400" spc="-5" dirty="0">
                <a:latin typeface="Open Sans" panose="020B0606030504020204" pitchFamily="34" charset="0"/>
                <a:ea typeface="Open Sans" panose="020B0606030504020204" pitchFamily="34" charset="0"/>
                <a:cs typeface="Open Sans" panose="020B0606030504020204" pitchFamily="34" charset="0"/>
              </a:rPr>
              <a:t> visit:</a:t>
            </a:r>
            <a:r>
              <a:rPr sz="1400" spc="35" dirty="0">
                <a:solidFill>
                  <a:srgbClr val="4E8542"/>
                </a:solidFill>
                <a:latin typeface="Open Sans" panose="020B0606030504020204" pitchFamily="34" charset="0"/>
                <a:ea typeface="Open Sans" panose="020B0606030504020204" pitchFamily="34" charset="0"/>
                <a:cs typeface="Open Sans" panose="020B0606030504020204" pitchFamily="34" charset="0"/>
              </a:rPr>
              <a:t> </a:t>
            </a:r>
            <a:r>
              <a:rPr sz="1400" u="heavy" spc="-5" dirty="0">
                <a:solidFill>
                  <a:srgbClr val="4E8542"/>
                </a:solidFill>
                <a:uFill>
                  <a:solidFill>
                    <a:srgbClr val="4E8542"/>
                  </a:solidFill>
                </a:uFill>
                <a:latin typeface="Open Sans" panose="020B0606030504020204" pitchFamily="34" charset="0"/>
                <a:ea typeface="Open Sans" panose="020B0606030504020204" pitchFamily="34" charset="0"/>
                <a:cs typeface="Open Sans" panose="020B0606030504020204" pitchFamily="34" charset="0"/>
                <a:hlinkClick r:id="rId2"/>
              </a:rPr>
              <a:t>https://aws.amazon.com/autoscaling/pricing/</a:t>
            </a:r>
            <a:endParaRPr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object 5"/>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6" name="Group 5">
            <a:extLst>
              <a:ext uri="{FF2B5EF4-FFF2-40B4-BE49-F238E27FC236}">
                <a16:creationId xmlns:a16="http://schemas.microsoft.com/office/drawing/2014/main" id="{6B28BF8E-C770-0424-9833-6B3B52673922}"/>
              </a:ext>
            </a:extLst>
          </p:cNvPr>
          <p:cNvGrpSpPr/>
          <p:nvPr/>
        </p:nvGrpSpPr>
        <p:grpSpPr>
          <a:xfrm>
            <a:off x="24493" y="21491"/>
            <a:ext cx="9119507" cy="750794"/>
            <a:chOff x="24493" y="21491"/>
            <a:chExt cx="8960905" cy="750794"/>
          </a:xfrm>
        </p:grpSpPr>
        <p:pic>
          <p:nvPicPr>
            <p:cNvPr id="7" name="Picture 6">
              <a:extLst>
                <a:ext uri="{FF2B5EF4-FFF2-40B4-BE49-F238E27FC236}">
                  <a16:creationId xmlns:a16="http://schemas.microsoft.com/office/drawing/2014/main" id="{B6EDF2E7-AAB0-ACE1-6D93-CE9DA797747F}"/>
                </a:ext>
              </a:extLst>
            </p:cNvPr>
            <p:cNvPicPr>
              <a:picLocks noChangeAspect="1"/>
            </p:cNvPicPr>
            <p:nvPr/>
          </p:nvPicPr>
          <p:blipFill>
            <a:blip r:embed="rId3"/>
            <a:stretch>
              <a:fillRect/>
            </a:stretch>
          </p:blipFill>
          <p:spPr>
            <a:xfrm>
              <a:off x="1631837" y="21491"/>
              <a:ext cx="7353561" cy="750794"/>
            </a:xfrm>
            <a:prstGeom prst="rect">
              <a:avLst/>
            </a:prstGeom>
          </p:spPr>
        </p:pic>
        <p:pic>
          <p:nvPicPr>
            <p:cNvPr id="8" name="Picture 7">
              <a:extLst>
                <a:ext uri="{FF2B5EF4-FFF2-40B4-BE49-F238E27FC236}">
                  <a16:creationId xmlns:a16="http://schemas.microsoft.com/office/drawing/2014/main" id="{7544F588-1044-83E3-54B9-A9BFE9799A08}"/>
                </a:ext>
              </a:extLst>
            </p:cNvPr>
            <p:cNvPicPr>
              <a:picLocks noChangeAspect="1"/>
            </p:cNvPicPr>
            <p:nvPr/>
          </p:nvPicPr>
          <p:blipFill>
            <a:blip r:embed="rId4"/>
            <a:stretch>
              <a:fillRect/>
            </a:stretch>
          </p:blipFill>
          <p:spPr>
            <a:xfrm>
              <a:off x="24493" y="79088"/>
              <a:ext cx="1607344" cy="657225"/>
            </a:xfrm>
            <a:prstGeom prst="rect">
              <a:avLst/>
            </a:prstGeom>
          </p:spPr>
        </p:pic>
        <p:pic>
          <p:nvPicPr>
            <p:cNvPr id="9" name="Picture 8">
              <a:extLst>
                <a:ext uri="{FF2B5EF4-FFF2-40B4-BE49-F238E27FC236}">
                  <a16:creationId xmlns:a16="http://schemas.microsoft.com/office/drawing/2014/main" id="{4E8492F4-D51D-676C-6283-6CD9F84DDDC1}"/>
                </a:ext>
              </a:extLst>
            </p:cNvPr>
            <p:cNvPicPr>
              <a:picLocks noChangeAspect="1"/>
            </p:cNvPicPr>
            <p:nvPr/>
          </p:nvPicPr>
          <p:blipFill>
            <a:blip r:embed="rId3"/>
            <a:stretch>
              <a:fillRect/>
            </a:stretch>
          </p:blipFill>
          <p:spPr>
            <a:xfrm>
              <a:off x="134906" y="718248"/>
              <a:ext cx="7353561" cy="45719"/>
            </a:xfrm>
            <a:prstGeom prst="rect">
              <a:avLst/>
            </a:prstGeom>
          </p:spPr>
        </p:pic>
      </p:grpSp>
      <p:sp>
        <p:nvSpPr>
          <p:cNvPr id="10" name="Google Shape;259;gff3a7120db_0_4">
            <a:extLst>
              <a:ext uri="{FF2B5EF4-FFF2-40B4-BE49-F238E27FC236}">
                <a16:creationId xmlns:a16="http://schemas.microsoft.com/office/drawing/2014/main" id="{868B9556-0FBD-AF5B-0275-00E29637A76F}"/>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Auto-Scaling Pricing</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524" y="179323"/>
            <a:ext cx="412178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Autoscaling</a:t>
            </a:r>
            <a:r>
              <a:rPr sz="2800" b="1" spc="5" dirty="0">
                <a:solidFill>
                  <a:srgbClr val="5F4778"/>
                </a:solidFill>
                <a:latin typeface="Calibri"/>
                <a:cs typeface="Calibri"/>
              </a:rPr>
              <a:t> </a:t>
            </a:r>
            <a:r>
              <a:rPr sz="2800" b="1" spc="-10" dirty="0">
                <a:solidFill>
                  <a:srgbClr val="5F4778"/>
                </a:solidFill>
                <a:latin typeface="Calibri"/>
                <a:cs typeface="Calibri"/>
              </a:rPr>
              <a:t>Design</a:t>
            </a:r>
            <a:r>
              <a:rPr sz="2800" b="1" dirty="0">
                <a:solidFill>
                  <a:srgbClr val="5F4778"/>
                </a:solidFill>
                <a:latin typeface="Calibri"/>
                <a:cs typeface="Calibri"/>
              </a:rPr>
              <a:t> </a:t>
            </a:r>
            <a:r>
              <a:rPr sz="2800" b="1" spc="-25" dirty="0">
                <a:solidFill>
                  <a:srgbClr val="5F4778"/>
                </a:solidFill>
                <a:latin typeface="Calibri"/>
                <a:cs typeface="Calibri"/>
              </a:rPr>
              <a:t>Patterns</a:t>
            </a:r>
            <a:endParaRPr sz="2800">
              <a:latin typeface="Calibri"/>
              <a:cs typeface="Calibri"/>
            </a:endParaRPr>
          </a:p>
        </p:txBody>
      </p:sp>
      <p:grpSp>
        <p:nvGrpSpPr>
          <p:cNvPr id="3" name="object 3"/>
          <p:cNvGrpSpPr/>
          <p:nvPr/>
        </p:nvGrpSpPr>
        <p:grpSpPr>
          <a:xfrm>
            <a:off x="3331464" y="992124"/>
            <a:ext cx="2341245" cy="431800"/>
            <a:chOff x="3331464" y="992124"/>
            <a:chExt cx="2341245" cy="431800"/>
          </a:xfrm>
        </p:grpSpPr>
        <p:sp>
          <p:nvSpPr>
            <p:cNvPr id="6" name="object 6"/>
            <p:cNvSpPr/>
            <p:nvPr/>
          </p:nvSpPr>
          <p:spPr>
            <a:xfrm>
              <a:off x="3331464" y="992124"/>
              <a:ext cx="2341245" cy="431800"/>
            </a:xfrm>
            <a:custGeom>
              <a:avLst/>
              <a:gdLst/>
              <a:ahLst/>
              <a:cxnLst/>
              <a:rect l="l" t="t" r="r" b="b"/>
              <a:pathLst>
                <a:path w="2341245" h="431800">
                  <a:moveTo>
                    <a:pt x="2268982" y="0"/>
                  </a:moveTo>
                  <a:lnTo>
                    <a:pt x="71882" y="0"/>
                  </a:lnTo>
                  <a:lnTo>
                    <a:pt x="43880" y="5641"/>
                  </a:lnTo>
                  <a:lnTo>
                    <a:pt x="21034" y="21034"/>
                  </a:lnTo>
                  <a:lnTo>
                    <a:pt x="5641" y="43880"/>
                  </a:lnTo>
                  <a:lnTo>
                    <a:pt x="0" y="71881"/>
                  </a:lnTo>
                  <a:lnTo>
                    <a:pt x="0" y="359410"/>
                  </a:lnTo>
                  <a:lnTo>
                    <a:pt x="5641" y="387411"/>
                  </a:lnTo>
                  <a:lnTo>
                    <a:pt x="21034" y="410257"/>
                  </a:lnTo>
                  <a:lnTo>
                    <a:pt x="43880" y="425650"/>
                  </a:lnTo>
                  <a:lnTo>
                    <a:pt x="71882" y="431291"/>
                  </a:lnTo>
                  <a:lnTo>
                    <a:pt x="2268982" y="431291"/>
                  </a:lnTo>
                  <a:lnTo>
                    <a:pt x="2296983" y="425650"/>
                  </a:lnTo>
                  <a:lnTo>
                    <a:pt x="2319829" y="410257"/>
                  </a:lnTo>
                  <a:lnTo>
                    <a:pt x="2335222" y="387411"/>
                  </a:lnTo>
                  <a:lnTo>
                    <a:pt x="2340864" y="359410"/>
                  </a:lnTo>
                  <a:lnTo>
                    <a:pt x="2340864" y="71881"/>
                  </a:lnTo>
                  <a:lnTo>
                    <a:pt x="2335222" y="43880"/>
                  </a:lnTo>
                  <a:lnTo>
                    <a:pt x="2319829" y="21034"/>
                  </a:lnTo>
                  <a:lnTo>
                    <a:pt x="2296983" y="5641"/>
                  </a:lnTo>
                  <a:lnTo>
                    <a:pt x="2268982" y="0"/>
                  </a:lnTo>
                  <a:close/>
                </a:path>
              </a:pathLst>
            </a:custGeom>
            <a:solidFill>
              <a:srgbClr val="FFFFFF"/>
            </a:solidFill>
            <a:ln>
              <a:solidFill>
                <a:schemeClr val="tx1"/>
              </a:solidFill>
            </a:ln>
          </p:spPr>
          <p:txBody>
            <a:bodyPr wrap="square" lIns="0" tIns="0" rIns="0" bIns="0" rtlCol="0"/>
            <a:lstStyle/>
            <a:p>
              <a:endParaRPr/>
            </a:p>
          </p:txBody>
        </p:sp>
        <p:sp>
          <p:nvSpPr>
            <p:cNvPr id="7" name="object 7"/>
            <p:cNvSpPr/>
            <p:nvPr/>
          </p:nvSpPr>
          <p:spPr>
            <a:xfrm>
              <a:off x="3331464" y="992124"/>
              <a:ext cx="2341245" cy="431800"/>
            </a:xfrm>
            <a:custGeom>
              <a:avLst/>
              <a:gdLst/>
              <a:ahLst/>
              <a:cxnLst/>
              <a:rect l="l" t="t" r="r" b="b"/>
              <a:pathLst>
                <a:path w="2341245" h="431800">
                  <a:moveTo>
                    <a:pt x="0" y="71881"/>
                  </a:moveTo>
                  <a:lnTo>
                    <a:pt x="5641" y="43880"/>
                  </a:lnTo>
                  <a:lnTo>
                    <a:pt x="21034" y="21034"/>
                  </a:lnTo>
                  <a:lnTo>
                    <a:pt x="43880" y="5641"/>
                  </a:lnTo>
                  <a:lnTo>
                    <a:pt x="71882" y="0"/>
                  </a:lnTo>
                  <a:lnTo>
                    <a:pt x="2268982" y="0"/>
                  </a:lnTo>
                  <a:lnTo>
                    <a:pt x="2296983" y="5641"/>
                  </a:lnTo>
                  <a:lnTo>
                    <a:pt x="2319829" y="21034"/>
                  </a:lnTo>
                  <a:lnTo>
                    <a:pt x="2335222" y="43880"/>
                  </a:lnTo>
                  <a:lnTo>
                    <a:pt x="2340864" y="71881"/>
                  </a:lnTo>
                  <a:lnTo>
                    <a:pt x="2340864" y="359410"/>
                  </a:lnTo>
                  <a:lnTo>
                    <a:pt x="2335222" y="387411"/>
                  </a:lnTo>
                  <a:lnTo>
                    <a:pt x="2319829" y="410257"/>
                  </a:lnTo>
                  <a:lnTo>
                    <a:pt x="2296983" y="425650"/>
                  </a:lnTo>
                  <a:lnTo>
                    <a:pt x="2268982" y="431291"/>
                  </a:lnTo>
                  <a:lnTo>
                    <a:pt x="71882" y="431291"/>
                  </a:lnTo>
                  <a:lnTo>
                    <a:pt x="43880" y="425650"/>
                  </a:lnTo>
                  <a:lnTo>
                    <a:pt x="21034" y="410257"/>
                  </a:lnTo>
                  <a:lnTo>
                    <a:pt x="5641" y="387411"/>
                  </a:lnTo>
                  <a:lnTo>
                    <a:pt x="0" y="359410"/>
                  </a:lnTo>
                  <a:lnTo>
                    <a:pt x="0" y="71881"/>
                  </a:lnTo>
                  <a:close/>
                </a:path>
              </a:pathLst>
            </a:custGeom>
            <a:ln w="12191">
              <a:solidFill>
                <a:schemeClr val="tx1"/>
              </a:solidFill>
            </a:ln>
          </p:spPr>
          <p:txBody>
            <a:bodyPr wrap="square" lIns="0" tIns="0" rIns="0" bIns="0" rtlCol="0"/>
            <a:lstStyle/>
            <a:p>
              <a:endParaRPr/>
            </a:p>
          </p:txBody>
        </p:sp>
      </p:grpSp>
      <p:sp>
        <p:nvSpPr>
          <p:cNvPr id="8" name="object 8"/>
          <p:cNvSpPr txBox="1"/>
          <p:nvPr/>
        </p:nvSpPr>
        <p:spPr>
          <a:xfrm>
            <a:off x="3946652" y="1079703"/>
            <a:ext cx="1326388" cy="198131"/>
          </a:xfrm>
          <a:prstGeom prst="rect">
            <a:avLst/>
          </a:prstGeom>
        </p:spPr>
        <p:txBody>
          <a:bodyPr vert="horz" wrap="square" lIns="0" tIns="13335" rIns="0" bIns="0" rtlCol="0">
            <a:spAutoFit/>
          </a:bodyPr>
          <a:lstStyle/>
          <a:p>
            <a:pPr marL="12700">
              <a:lnSpc>
                <a:spcPct val="100000"/>
              </a:lnSpc>
              <a:spcBef>
                <a:spcPts val="105"/>
              </a:spcBef>
            </a:pPr>
            <a:r>
              <a:rPr sz="1200" spc="-5" dirty="0">
                <a:latin typeface="Open Sans" panose="020B0606030504020204" pitchFamily="34" charset="0"/>
                <a:ea typeface="Open Sans" panose="020B0606030504020204" pitchFamily="34" charset="0"/>
                <a:cs typeface="Open Sans" panose="020B0606030504020204" pitchFamily="34" charset="0"/>
              </a:rPr>
              <a:t>Design</a:t>
            </a:r>
            <a:r>
              <a:rPr sz="1200" spc="-75"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Patterns</a:t>
            </a:r>
            <a:endParaRPr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object 9"/>
          <p:cNvPicPr/>
          <p:nvPr/>
        </p:nvPicPr>
        <p:blipFill>
          <a:blip r:embed="rId2" cstate="print"/>
          <a:stretch>
            <a:fillRect/>
          </a:stretch>
        </p:blipFill>
        <p:spPr>
          <a:xfrm>
            <a:off x="2467374" y="2025395"/>
            <a:ext cx="729958" cy="830580"/>
          </a:xfrm>
          <a:prstGeom prst="rect">
            <a:avLst/>
          </a:prstGeom>
        </p:spPr>
      </p:pic>
      <p:sp>
        <p:nvSpPr>
          <p:cNvPr id="10" name="object 10"/>
          <p:cNvSpPr txBox="1"/>
          <p:nvPr/>
        </p:nvSpPr>
        <p:spPr>
          <a:xfrm>
            <a:off x="2497963" y="2292223"/>
            <a:ext cx="685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Frontend</a:t>
            </a:r>
            <a:endParaRPr sz="1200">
              <a:latin typeface="Arial"/>
              <a:cs typeface="Arial"/>
            </a:endParaRPr>
          </a:p>
        </p:txBody>
      </p:sp>
      <p:pic>
        <p:nvPicPr>
          <p:cNvPr id="11" name="object 11"/>
          <p:cNvPicPr/>
          <p:nvPr/>
        </p:nvPicPr>
        <p:blipFill>
          <a:blip r:embed="rId2" cstate="print"/>
          <a:stretch>
            <a:fillRect/>
          </a:stretch>
        </p:blipFill>
        <p:spPr>
          <a:xfrm>
            <a:off x="5513841" y="2025395"/>
            <a:ext cx="728453" cy="830580"/>
          </a:xfrm>
          <a:prstGeom prst="rect">
            <a:avLst/>
          </a:prstGeom>
        </p:spPr>
      </p:pic>
      <p:sp>
        <p:nvSpPr>
          <p:cNvPr id="12" name="object 12"/>
          <p:cNvSpPr txBox="1"/>
          <p:nvPr/>
        </p:nvSpPr>
        <p:spPr>
          <a:xfrm>
            <a:off x="5544439" y="2286126"/>
            <a:ext cx="66230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Ba</a:t>
            </a:r>
            <a:r>
              <a:rPr sz="1200" b="1" dirty="0">
                <a:latin typeface="Arial"/>
                <a:cs typeface="Arial"/>
              </a:rPr>
              <a:t>c</a:t>
            </a:r>
            <a:r>
              <a:rPr sz="1200" b="1" spc="-5" dirty="0">
                <a:latin typeface="Arial"/>
                <a:cs typeface="Arial"/>
              </a:rPr>
              <a:t>ke</a:t>
            </a:r>
            <a:r>
              <a:rPr sz="1200" b="1" dirty="0">
                <a:latin typeface="Arial"/>
                <a:cs typeface="Arial"/>
              </a:rPr>
              <a:t>nd</a:t>
            </a:r>
            <a:endParaRPr sz="1200">
              <a:latin typeface="Arial"/>
              <a:cs typeface="Arial"/>
            </a:endParaRPr>
          </a:p>
        </p:txBody>
      </p:sp>
      <p:grpSp>
        <p:nvGrpSpPr>
          <p:cNvPr id="13" name="object 13"/>
          <p:cNvGrpSpPr/>
          <p:nvPr/>
        </p:nvGrpSpPr>
        <p:grpSpPr>
          <a:xfrm>
            <a:off x="6946392" y="2718816"/>
            <a:ext cx="1033780" cy="830580"/>
            <a:chOff x="6946392" y="2718816"/>
            <a:chExt cx="1033780" cy="830580"/>
          </a:xfrm>
        </p:grpSpPr>
        <p:sp>
          <p:nvSpPr>
            <p:cNvPr id="14" name="object 14"/>
            <p:cNvSpPr/>
            <p:nvPr/>
          </p:nvSpPr>
          <p:spPr>
            <a:xfrm>
              <a:off x="7589520" y="3137916"/>
              <a:ext cx="384810" cy="3810"/>
            </a:xfrm>
            <a:custGeom>
              <a:avLst/>
              <a:gdLst/>
              <a:ahLst/>
              <a:cxnLst/>
              <a:rect l="l" t="t" r="r" b="b"/>
              <a:pathLst>
                <a:path w="384809" h="3810">
                  <a:moveTo>
                    <a:pt x="0" y="0"/>
                  </a:moveTo>
                  <a:lnTo>
                    <a:pt x="384301" y="3428"/>
                  </a:lnTo>
                </a:path>
              </a:pathLst>
            </a:custGeom>
            <a:ln w="12192">
              <a:solidFill>
                <a:srgbClr val="000000"/>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6946392" y="2718816"/>
              <a:ext cx="739140" cy="830580"/>
            </a:xfrm>
            <a:prstGeom prst="rect">
              <a:avLst/>
            </a:prstGeom>
          </p:spPr>
        </p:pic>
      </p:grpSp>
      <p:grpSp>
        <p:nvGrpSpPr>
          <p:cNvPr id="16" name="object 16"/>
          <p:cNvGrpSpPr/>
          <p:nvPr/>
        </p:nvGrpSpPr>
        <p:grpSpPr>
          <a:xfrm>
            <a:off x="173736" y="2391791"/>
            <a:ext cx="6712584" cy="1877060"/>
            <a:chOff x="173736" y="2391791"/>
            <a:chExt cx="6712584" cy="1877060"/>
          </a:xfrm>
        </p:grpSpPr>
        <p:pic>
          <p:nvPicPr>
            <p:cNvPr id="17" name="object 17"/>
            <p:cNvPicPr/>
            <p:nvPr/>
          </p:nvPicPr>
          <p:blipFill>
            <a:blip r:embed="rId2" cstate="print"/>
            <a:stretch>
              <a:fillRect/>
            </a:stretch>
          </p:blipFill>
          <p:spPr>
            <a:xfrm>
              <a:off x="5513841" y="3438144"/>
              <a:ext cx="728453" cy="830580"/>
            </a:xfrm>
            <a:prstGeom prst="rect">
              <a:avLst/>
            </a:prstGeom>
          </p:spPr>
        </p:pic>
        <p:sp>
          <p:nvSpPr>
            <p:cNvPr id="18" name="object 18"/>
            <p:cNvSpPr/>
            <p:nvPr/>
          </p:nvSpPr>
          <p:spPr>
            <a:xfrm>
              <a:off x="6242177" y="2391790"/>
              <a:ext cx="643890" cy="1466850"/>
            </a:xfrm>
            <a:custGeom>
              <a:avLst/>
              <a:gdLst/>
              <a:ahLst/>
              <a:cxnLst/>
              <a:rect l="l" t="t" r="r" b="b"/>
              <a:pathLst>
                <a:path w="643890" h="1466850">
                  <a:moveTo>
                    <a:pt x="643001" y="746125"/>
                  </a:moveTo>
                  <a:lnTo>
                    <a:pt x="548767" y="776732"/>
                  </a:lnTo>
                  <a:lnTo>
                    <a:pt x="545465" y="777875"/>
                  </a:lnTo>
                  <a:lnTo>
                    <a:pt x="543560" y="781431"/>
                  </a:lnTo>
                  <a:lnTo>
                    <a:pt x="544703" y="784733"/>
                  </a:lnTo>
                  <a:lnTo>
                    <a:pt x="545719" y="788162"/>
                  </a:lnTo>
                  <a:lnTo>
                    <a:pt x="549402" y="789940"/>
                  </a:lnTo>
                  <a:lnTo>
                    <a:pt x="552704" y="788924"/>
                  </a:lnTo>
                  <a:lnTo>
                    <a:pt x="614413" y="768731"/>
                  </a:lnTo>
                  <a:lnTo>
                    <a:pt x="0" y="1458087"/>
                  </a:lnTo>
                  <a:lnTo>
                    <a:pt x="9398" y="1466596"/>
                  </a:lnTo>
                  <a:lnTo>
                    <a:pt x="623747" y="777189"/>
                  </a:lnTo>
                  <a:lnTo>
                    <a:pt x="610870" y="840740"/>
                  </a:lnTo>
                  <a:lnTo>
                    <a:pt x="610108" y="844169"/>
                  </a:lnTo>
                  <a:lnTo>
                    <a:pt x="612394" y="847471"/>
                  </a:lnTo>
                  <a:lnTo>
                    <a:pt x="615823" y="848233"/>
                  </a:lnTo>
                  <a:lnTo>
                    <a:pt x="619252" y="848868"/>
                  </a:lnTo>
                  <a:lnTo>
                    <a:pt x="622554" y="846709"/>
                  </a:lnTo>
                  <a:lnTo>
                    <a:pt x="623316" y="843280"/>
                  </a:lnTo>
                  <a:lnTo>
                    <a:pt x="641934" y="751332"/>
                  </a:lnTo>
                  <a:lnTo>
                    <a:pt x="643001" y="746125"/>
                  </a:lnTo>
                  <a:close/>
                </a:path>
                <a:path w="643890" h="1466850">
                  <a:moveTo>
                    <a:pt x="643763" y="745998"/>
                  </a:moveTo>
                  <a:lnTo>
                    <a:pt x="642950" y="740029"/>
                  </a:lnTo>
                  <a:lnTo>
                    <a:pt x="630555" y="647827"/>
                  </a:lnTo>
                  <a:lnTo>
                    <a:pt x="630047" y="644271"/>
                  </a:lnTo>
                  <a:lnTo>
                    <a:pt x="626872" y="641858"/>
                  </a:lnTo>
                  <a:lnTo>
                    <a:pt x="619887" y="642874"/>
                  </a:lnTo>
                  <a:lnTo>
                    <a:pt x="617474" y="646049"/>
                  </a:lnTo>
                  <a:lnTo>
                    <a:pt x="617982" y="649478"/>
                  </a:lnTo>
                  <a:lnTo>
                    <a:pt x="626541" y="713651"/>
                  </a:lnTo>
                  <a:lnTo>
                    <a:pt x="70612" y="0"/>
                  </a:lnTo>
                  <a:lnTo>
                    <a:pt x="60706" y="7874"/>
                  </a:lnTo>
                  <a:lnTo>
                    <a:pt x="616623" y="721499"/>
                  </a:lnTo>
                  <a:lnTo>
                    <a:pt x="556514" y="697357"/>
                  </a:lnTo>
                  <a:lnTo>
                    <a:pt x="553212" y="696087"/>
                  </a:lnTo>
                  <a:lnTo>
                    <a:pt x="549529" y="697611"/>
                  </a:lnTo>
                  <a:lnTo>
                    <a:pt x="546989" y="704215"/>
                  </a:lnTo>
                  <a:lnTo>
                    <a:pt x="548513" y="707898"/>
                  </a:lnTo>
                  <a:lnTo>
                    <a:pt x="551815" y="709168"/>
                  </a:lnTo>
                  <a:lnTo>
                    <a:pt x="643763" y="745998"/>
                  </a:lnTo>
                  <a:close/>
                </a:path>
              </a:pathLst>
            </a:custGeom>
            <a:solidFill>
              <a:srgbClr val="EF7E09"/>
            </a:solidFill>
          </p:spPr>
          <p:txBody>
            <a:bodyPr wrap="square" lIns="0" tIns="0" rIns="0" bIns="0" rtlCol="0"/>
            <a:lstStyle/>
            <a:p>
              <a:endParaRPr/>
            </a:p>
          </p:txBody>
        </p:sp>
        <p:pic>
          <p:nvPicPr>
            <p:cNvPr id="19" name="object 19"/>
            <p:cNvPicPr/>
            <p:nvPr/>
          </p:nvPicPr>
          <p:blipFill>
            <a:blip r:embed="rId4" cstate="print"/>
            <a:stretch>
              <a:fillRect/>
            </a:stretch>
          </p:blipFill>
          <p:spPr>
            <a:xfrm>
              <a:off x="3997046" y="2875851"/>
              <a:ext cx="282750" cy="370206"/>
            </a:xfrm>
            <a:prstGeom prst="rect">
              <a:avLst/>
            </a:prstGeom>
          </p:spPr>
        </p:pic>
        <p:sp>
          <p:nvSpPr>
            <p:cNvPr id="20" name="object 20"/>
            <p:cNvSpPr/>
            <p:nvPr/>
          </p:nvSpPr>
          <p:spPr>
            <a:xfrm>
              <a:off x="3307067" y="2394965"/>
              <a:ext cx="2171700" cy="1492885"/>
            </a:xfrm>
            <a:custGeom>
              <a:avLst/>
              <a:gdLst/>
              <a:ahLst/>
              <a:cxnLst/>
              <a:rect l="l" t="t" r="r" b="b"/>
              <a:pathLst>
                <a:path w="2171700" h="1492885">
                  <a:moveTo>
                    <a:pt x="686828" y="665607"/>
                  </a:moveTo>
                  <a:lnTo>
                    <a:pt x="675932" y="659257"/>
                  </a:lnTo>
                  <a:lnTo>
                    <a:pt x="601230" y="615696"/>
                  </a:lnTo>
                  <a:lnTo>
                    <a:pt x="598309" y="613918"/>
                  </a:lnTo>
                  <a:lnTo>
                    <a:pt x="594372" y="614934"/>
                  </a:lnTo>
                  <a:lnTo>
                    <a:pt x="590816" y="621030"/>
                  </a:lnTo>
                  <a:lnTo>
                    <a:pt x="591832" y="624967"/>
                  </a:lnTo>
                  <a:lnTo>
                    <a:pt x="650608" y="659257"/>
                  </a:lnTo>
                  <a:lnTo>
                    <a:pt x="349770" y="659257"/>
                  </a:lnTo>
                  <a:lnTo>
                    <a:pt x="349770" y="13208"/>
                  </a:lnTo>
                  <a:lnTo>
                    <a:pt x="349770" y="6858"/>
                  </a:lnTo>
                  <a:lnTo>
                    <a:pt x="349770" y="508"/>
                  </a:lnTo>
                  <a:lnTo>
                    <a:pt x="0" y="508"/>
                  </a:lnTo>
                  <a:lnTo>
                    <a:pt x="0" y="13208"/>
                  </a:lnTo>
                  <a:lnTo>
                    <a:pt x="337070" y="13208"/>
                  </a:lnTo>
                  <a:lnTo>
                    <a:pt x="337070" y="671957"/>
                  </a:lnTo>
                  <a:lnTo>
                    <a:pt x="650824" y="671957"/>
                  </a:lnTo>
                  <a:lnTo>
                    <a:pt x="591832" y="706374"/>
                  </a:lnTo>
                  <a:lnTo>
                    <a:pt x="590816" y="710311"/>
                  </a:lnTo>
                  <a:lnTo>
                    <a:pt x="592594" y="713359"/>
                  </a:lnTo>
                  <a:lnTo>
                    <a:pt x="594372" y="716280"/>
                  </a:lnTo>
                  <a:lnTo>
                    <a:pt x="598309" y="717296"/>
                  </a:lnTo>
                  <a:lnTo>
                    <a:pt x="601230" y="715645"/>
                  </a:lnTo>
                  <a:lnTo>
                    <a:pt x="675957" y="671957"/>
                  </a:lnTo>
                  <a:lnTo>
                    <a:pt x="686828" y="665607"/>
                  </a:lnTo>
                  <a:close/>
                </a:path>
                <a:path w="2171700" h="1492885">
                  <a:moveTo>
                    <a:pt x="2171077" y="1492834"/>
                  </a:moveTo>
                  <a:lnTo>
                    <a:pt x="2170163" y="1490891"/>
                  </a:lnTo>
                  <a:lnTo>
                    <a:pt x="2129167" y="1403096"/>
                  </a:lnTo>
                  <a:lnTo>
                    <a:pt x="2127643" y="1399921"/>
                  </a:lnTo>
                  <a:lnTo>
                    <a:pt x="2123833" y="1398524"/>
                  </a:lnTo>
                  <a:lnTo>
                    <a:pt x="2120658" y="1400048"/>
                  </a:lnTo>
                  <a:lnTo>
                    <a:pt x="2117483" y="1401445"/>
                  </a:lnTo>
                  <a:lnTo>
                    <a:pt x="2116086" y="1405255"/>
                  </a:lnTo>
                  <a:lnTo>
                    <a:pt x="2117610" y="1408430"/>
                  </a:lnTo>
                  <a:lnTo>
                    <a:pt x="2144992" y="1467065"/>
                  </a:lnTo>
                  <a:lnTo>
                    <a:pt x="987679" y="666089"/>
                  </a:lnTo>
                  <a:lnTo>
                    <a:pt x="2105418" y="24384"/>
                  </a:lnTo>
                  <a:lnTo>
                    <a:pt x="2073287" y="80391"/>
                  </a:lnTo>
                  <a:lnTo>
                    <a:pt x="2071509" y="83439"/>
                  </a:lnTo>
                  <a:lnTo>
                    <a:pt x="2072652" y="87249"/>
                  </a:lnTo>
                  <a:lnTo>
                    <a:pt x="2078748" y="90805"/>
                  </a:lnTo>
                  <a:lnTo>
                    <a:pt x="2082558" y="89662"/>
                  </a:lnTo>
                  <a:lnTo>
                    <a:pt x="2084336" y="86614"/>
                  </a:lnTo>
                  <a:lnTo>
                    <a:pt x="2133295" y="1524"/>
                  </a:lnTo>
                  <a:lnTo>
                    <a:pt x="2133739" y="762"/>
                  </a:lnTo>
                  <a:lnTo>
                    <a:pt x="2124786" y="698"/>
                  </a:lnTo>
                  <a:lnTo>
                    <a:pt x="2124786" y="13271"/>
                  </a:lnTo>
                  <a:lnTo>
                    <a:pt x="2124659" y="13335"/>
                  </a:lnTo>
                  <a:lnTo>
                    <a:pt x="2122690" y="13335"/>
                  </a:lnTo>
                  <a:lnTo>
                    <a:pt x="2111756" y="13335"/>
                  </a:lnTo>
                  <a:lnTo>
                    <a:pt x="2122690" y="13335"/>
                  </a:lnTo>
                  <a:lnTo>
                    <a:pt x="2124786" y="13271"/>
                  </a:lnTo>
                  <a:lnTo>
                    <a:pt x="2124786" y="698"/>
                  </a:lnTo>
                  <a:lnTo>
                    <a:pt x="2034552" y="0"/>
                  </a:lnTo>
                  <a:lnTo>
                    <a:pt x="2031123" y="0"/>
                  </a:lnTo>
                  <a:lnTo>
                    <a:pt x="2028202" y="2921"/>
                  </a:lnTo>
                  <a:lnTo>
                    <a:pt x="2028202" y="9906"/>
                  </a:lnTo>
                  <a:lnTo>
                    <a:pt x="2030996" y="12700"/>
                  </a:lnTo>
                  <a:lnTo>
                    <a:pt x="2099360" y="13169"/>
                  </a:lnTo>
                  <a:lnTo>
                    <a:pt x="972197" y="660273"/>
                  </a:lnTo>
                  <a:lnTo>
                    <a:pt x="975182" y="665492"/>
                  </a:lnTo>
                  <a:lnTo>
                    <a:pt x="971816" y="670433"/>
                  </a:lnTo>
                  <a:lnTo>
                    <a:pt x="2137803" y="1477543"/>
                  </a:lnTo>
                  <a:lnTo>
                    <a:pt x="2073287" y="1472565"/>
                  </a:lnTo>
                  <a:lnTo>
                    <a:pt x="2069731" y="1472184"/>
                  </a:lnTo>
                  <a:lnTo>
                    <a:pt x="2066683" y="1474851"/>
                  </a:lnTo>
                  <a:lnTo>
                    <a:pt x="2066175" y="1481848"/>
                  </a:lnTo>
                  <a:lnTo>
                    <a:pt x="2068842" y="1484909"/>
                  </a:lnTo>
                  <a:lnTo>
                    <a:pt x="2171077" y="1492834"/>
                  </a:lnTo>
                  <a:close/>
                </a:path>
              </a:pathLst>
            </a:custGeom>
            <a:solidFill>
              <a:srgbClr val="EF7E09"/>
            </a:solidFill>
          </p:spPr>
          <p:txBody>
            <a:bodyPr wrap="square" lIns="0" tIns="0" rIns="0" bIns="0" rtlCol="0"/>
            <a:lstStyle/>
            <a:p>
              <a:endParaRPr/>
            </a:p>
          </p:txBody>
        </p:sp>
        <p:pic>
          <p:nvPicPr>
            <p:cNvPr id="21" name="object 21"/>
            <p:cNvPicPr/>
            <p:nvPr/>
          </p:nvPicPr>
          <p:blipFill>
            <a:blip r:embed="rId2" cstate="print"/>
            <a:stretch>
              <a:fillRect/>
            </a:stretch>
          </p:blipFill>
          <p:spPr>
            <a:xfrm>
              <a:off x="2446038" y="3438144"/>
              <a:ext cx="729958" cy="830580"/>
            </a:xfrm>
            <a:prstGeom prst="rect">
              <a:avLst/>
            </a:prstGeom>
          </p:spPr>
        </p:pic>
        <p:pic>
          <p:nvPicPr>
            <p:cNvPr id="22" name="object 22"/>
            <p:cNvPicPr/>
            <p:nvPr/>
          </p:nvPicPr>
          <p:blipFill>
            <a:blip r:embed="rId4" cstate="print"/>
            <a:stretch>
              <a:fillRect/>
            </a:stretch>
          </p:blipFill>
          <p:spPr>
            <a:xfrm>
              <a:off x="736022" y="2896040"/>
              <a:ext cx="318655" cy="415170"/>
            </a:xfrm>
            <a:prstGeom prst="rect">
              <a:avLst/>
            </a:prstGeom>
          </p:spPr>
        </p:pic>
        <p:sp>
          <p:nvSpPr>
            <p:cNvPr id="23" name="object 23"/>
            <p:cNvSpPr/>
            <p:nvPr/>
          </p:nvSpPr>
          <p:spPr>
            <a:xfrm>
              <a:off x="1054608" y="2397886"/>
              <a:ext cx="1366520" cy="1454785"/>
            </a:xfrm>
            <a:custGeom>
              <a:avLst/>
              <a:gdLst/>
              <a:ahLst/>
              <a:cxnLst/>
              <a:rect l="l" t="t" r="r" b="b"/>
              <a:pathLst>
                <a:path w="1366520" h="1454785">
                  <a:moveTo>
                    <a:pt x="1366266" y="1451991"/>
                  </a:moveTo>
                  <a:lnTo>
                    <a:pt x="1365948" y="1451483"/>
                  </a:lnTo>
                  <a:lnTo>
                    <a:pt x="1315085" y="1367155"/>
                  </a:lnTo>
                  <a:lnTo>
                    <a:pt x="1313307" y="1364107"/>
                  </a:lnTo>
                  <a:lnTo>
                    <a:pt x="1309370" y="1363091"/>
                  </a:lnTo>
                  <a:lnTo>
                    <a:pt x="1306322" y="1364996"/>
                  </a:lnTo>
                  <a:lnTo>
                    <a:pt x="1303401" y="1366774"/>
                  </a:lnTo>
                  <a:lnTo>
                    <a:pt x="1302385" y="1370584"/>
                  </a:lnTo>
                  <a:lnTo>
                    <a:pt x="1304163" y="1373632"/>
                  </a:lnTo>
                  <a:lnTo>
                    <a:pt x="1337665" y="1429181"/>
                  </a:lnTo>
                  <a:lnTo>
                    <a:pt x="16395" y="706564"/>
                  </a:lnTo>
                  <a:lnTo>
                    <a:pt x="1290612" y="26657"/>
                  </a:lnTo>
                  <a:lnTo>
                    <a:pt x="1256792" y="81661"/>
                  </a:lnTo>
                  <a:lnTo>
                    <a:pt x="1254887" y="84582"/>
                  </a:lnTo>
                  <a:lnTo>
                    <a:pt x="1255903" y="88519"/>
                  </a:lnTo>
                  <a:lnTo>
                    <a:pt x="1258824" y="90297"/>
                  </a:lnTo>
                  <a:lnTo>
                    <a:pt x="1261872" y="92202"/>
                  </a:lnTo>
                  <a:lnTo>
                    <a:pt x="1265682" y="91313"/>
                  </a:lnTo>
                  <a:lnTo>
                    <a:pt x="1267587" y="88265"/>
                  </a:lnTo>
                  <a:lnTo>
                    <a:pt x="1319364" y="4191"/>
                  </a:lnTo>
                  <a:lnTo>
                    <a:pt x="1319530" y="3937"/>
                  </a:lnTo>
                  <a:lnTo>
                    <a:pt x="1217041" y="0"/>
                  </a:lnTo>
                  <a:lnTo>
                    <a:pt x="1214120" y="2794"/>
                  </a:lnTo>
                  <a:lnTo>
                    <a:pt x="1213866" y="9779"/>
                  </a:lnTo>
                  <a:lnTo>
                    <a:pt x="1216533" y="12700"/>
                  </a:lnTo>
                  <a:lnTo>
                    <a:pt x="1284541" y="15341"/>
                  </a:lnTo>
                  <a:lnTo>
                    <a:pt x="63" y="700913"/>
                  </a:lnTo>
                  <a:lnTo>
                    <a:pt x="3048" y="706501"/>
                  </a:lnTo>
                  <a:lnTo>
                    <a:pt x="0" y="712089"/>
                  </a:lnTo>
                  <a:lnTo>
                    <a:pt x="1331569" y="1440230"/>
                  </a:lnTo>
                  <a:lnTo>
                    <a:pt x="1266825" y="1442085"/>
                  </a:lnTo>
                  <a:lnTo>
                    <a:pt x="1263269" y="1442085"/>
                  </a:lnTo>
                  <a:lnTo>
                    <a:pt x="1260475" y="1445006"/>
                  </a:lnTo>
                  <a:lnTo>
                    <a:pt x="1260729" y="1451991"/>
                  </a:lnTo>
                  <a:lnTo>
                    <a:pt x="1263650" y="1454785"/>
                  </a:lnTo>
                  <a:lnTo>
                    <a:pt x="1267079" y="1454658"/>
                  </a:lnTo>
                  <a:lnTo>
                    <a:pt x="1366266" y="1451991"/>
                  </a:lnTo>
                  <a:close/>
                </a:path>
              </a:pathLst>
            </a:custGeom>
            <a:solidFill>
              <a:srgbClr val="EF7E09"/>
            </a:solidFill>
          </p:spPr>
          <p:txBody>
            <a:bodyPr wrap="square" lIns="0" tIns="0" rIns="0" bIns="0" rtlCol="0"/>
            <a:lstStyle/>
            <a:p>
              <a:endParaRPr/>
            </a:p>
          </p:txBody>
        </p:sp>
        <p:sp>
          <p:nvSpPr>
            <p:cNvPr id="24" name="object 24"/>
            <p:cNvSpPr/>
            <p:nvPr/>
          </p:nvSpPr>
          <p:spPr>
            <a:xfrm>
              <a:off x="173736" y="3052699"/>
              <a:ext cx="560705" cy="103505"/>
            </a:xfrm>
            <a:custGeom>
              <a:avLst/>
              <a:gdLst/>
              <a:ahLst/>
              <a:cxnLst/>
              <a:rect l="l" t="t" r="r" b="b"/>
              <a:pathLst>
                <a:path w="560705" h="103505">
                  <a:moveTo>
                    <a:pt x="50800" y="45338"/>
                  </a:moveTo>
                  <a:lnTo>
                    <a:pt x="0" y="45338"/>
                  </a:lnTo>
                  <a:lnTo>
                    <a:pt x="0" y="58038"/>
                  </a:lnTo>
                  <a:lnTo>
                    <a:pt x="50800" y="58038"/>
                  </a:lnTo>
                  <a:lnTo>
                    <a:pt x="50800" y="45338"/>
                  </a:lnTo>
                  <a:close/>
                </a:path>
                <a:path w="560705" h="103505">
                  <a:moveTo>
                    <a:pt x="139700" y="45338"/>
                  </a:moveTo>
                  <a:lnTo>
                    <a:pt x="88900" y="45338"/>
                  </a:lnTo>
                  <a:lnTo>
                    <a:pt x="88900" y="58038"/>
                  </a:lnTo>
                  <a:lnTo>
                    <a:pt x="139700" y="58038"/>
                  </a:lnTo>
                  <a:lnTo>
                    <a:pt x="139700" y="45338"/>
                  </a:lnTo>
                  <a:close/>
                </a:path>
                <a:path w="560705" h="103505">
                  <a:moveTo>
                    <a:pt x="228600" y="45338"/>
                  </a:moveTo>
                  <a:lnTo>
                    <a:pt x="177800" y="45338"/>
                  </a:lnTo>
                  <a:lnTo>
                    <a:pt x="177800" y="58038"/>
                  </a:lnTo>
                  <a:lnTo>
                    <a:pt x="228600" y="58038"/>
                  </a:lnTo>
                  <a:lnTo>
                    <a:pt x="228600" y="45338"/>
                  </a:lnTo>
                  <a:close/>
                </a:path>
                <a:path w="560705" h="103505">
                  <a:moveTo>
                    <a:pt x="317500" y="45338"/>
                  </a:moveTo>
                  <a:lnTo>
                    <a:pt x="266700" y="45338"/>
                  </a:lnTo>
                  <a:lnTo>
                    <a:pt x="266700" y="58038"/>
                  </a:lnTo>
                  <a:lnTo>
                    <a:pt x="317500" y="58038"/>
                  </a:lnTo>
                  <a:lnTo>
                    <a:pt x="317500" y="45338"/>
                  </a:lnTo>
                  <a:close/>
                </a:path>
                <a:path w="560705" h="103505">
                  <a:moveTo>
                    <a:pt x="406400" y="45338"/>
                  </a:moveTo>
                  <a:lnTo>
                    <a:pt x="355600" y="45338"/>
                  </a:lnTo>
                  <a:lnTo>
                    <a:pt x="355600" y="58038"/>
                  </a:lnTo>
                  <a:lnTo>
                    <a:pt x="406400" y="58038"/>
                  </a:lnTo>
                  <a:lnTo>
                    <a:pt x="406400" y="45338"/>
                  </a:lnTo>
                  <a:close/>
                </a:path>
                <a:path w="560705" h="103505">
                  <a:moveTo>
                    <a:pt x="533400" y="52689"/>
                  </a:moveTo>
                  <a:lnTo>
                    <a:pt x="465239" y="92456"/>
                  </a:lnTo>
                  <a:lnTo>
                    <a:pt x="464223" y="96265"/>
                  </a:lnTo>
                  <a:lnTo>
                    <a:pt x="467753" y="102362"/>
                  </a:lnTo>
                  <a:lnTo>
                    <a:pt x="471639" y="103377"/>
                  </a:lnTo>
                  <a:lnTo>
                    <a:pt x="549384" y="58038"/>
                  </a:lnTo>
                  <a:lnTo>
                    <a:pt x="533400" y="58038"/>
                  </a:lnTo>
                  <a:lnTo>
                    <a:pt x="533400" y="52689"/>
                  </a:lnTo>
                  <a:close/>
                </a:path>
                <a:path w="560705" h="103505">
                  <a:moveTo>
                    <a:pt x="495300" y="45338"/>
                  </a:moveTo>
                  <a:lnTo>
                    <a:pt x="444500" y="45338"/>
                  </a:lnTo>
                  <a:lnTo>
                    <a:pt x="444500" y="58038"/>
                  </a:lnTo>
                  <a:lnTo>
                    <a:pt x="495300" y="58038"/>
                  </a:lnTo>
                  <a:lnTo>
                    <a:pt x="495300" y="45338"/>
                  </a:lnTo>
                  <a:close/>
                </a:path>
                <a:path w="560705" h="103505">
                  <a:moveTo>
                    <a:pt x="535114" y="51688"/>
                  </a:moveTo>
                  <a:lnTo>
                    <a:pt x="533400" y="52689"/>
                  </a:lnTo>
                  <a:lnTo>
                    <a:pt x="533400" y="58038"/>
                  </a:lnTo>
                  <a:lnTo>
                    <a:pt x="547674" y="58038"/>
                  </a:lnTo>
                  <a:lnTo>
                    <a:pt x="547674" y="57150"/>
                  </a:lnTo>
                  <a:lnTo>
                    <a:pt x="544474" y="57150"/>
                  </a:lnTo>
                  <a:lnTo>
                    <a:pt x="535114" y="51688"/>
                  </a:lnTo>
                  <a:close/>
                </a:path>
                <a:path w="560705" h="103505">
                  <a:moveTo>
                    <a:pt x="549382" y="45338"/>
                  </a:moveTo>
                  <a:lnTo>
                    <a:pt x="547674" y="45338"/>
                  </a:lnTo>
                  <a:lnTo>
                    <a:pt x="547674" y="58038"/>
                  </a:lnTo>
                  <a:lnTo>
                    <a:pt x="549384" y="58038"/>
                  </a:lnTo>
                  <a:lnTo>
                    <a:pt x="560273" y="51688"/>
                  </a:lnTo>
                  <a:lnTo>
                    <a:pt x="549382" y="45338"/>
                  </a:lnTo>
                  <a:close/>
                </a:path>
                <a:path w="560705" h="103505">
                  <a:moveTo>
                    <a:pt x="544474" y="46227"/>
                  </a:moveTo>
                  <a:lnTo>
                    <a:pt x="535114" y="51688"/>
                  </a:lnTo>
                  <a:lnTo>
                    <a:pt x="544474" y="57150"/>
                  </a:lnTo>
                  <a:lnTo>
                    <a:pt x="544474" y="46227"/>
                  </a:lnTo>
                  <a:close/>
                </a:path>
                <a:path w="560705" h="103505">
                  <a:moveTo>
                    <a:pt x="547674" y="46227"/>
                  </a:moveTo>
                  <a:lnTo>
                    <a:pt x="544474" y="46227"/>
                  </a:lnTo>
                  <a:lnTo>
                    <a:pt x="544474" y="57150"/>
                  </a:lnTo>
                  <a:lnTo>
                    <a:pt x="547674" y="57150"/>
                  </a:lnTo>
                  <a:lnTo>
                    <a:pt x="547674" y="46227"/>
                  </a:lnTo>
                  <a:close/>
                </a:path>
                <a:path w="560705" h="103505">
                  <a:moveTo>
                    <a:pt x="533400" y="50688"/>
                  </a:moveTo>
                  <a:lnTo>
                    <a:pt x="533400" y="52689"/>
                  </a:lnTo>
                  <a:lnTo>
                    <a:pt x="535114" y="51688"/>
                  </a:lnTo>
                  <a:lnTo>
                    <a:pt x="533400" y="50688"/>
                  </a:lnTo>
                  <a:close/>
                </a:path>
                <a:path w="560705" h="103505">
                  <a:moveTo>
                    <a:pt x="547674" y="45338"/>
                  </a:moveTo>
                  <a:lnTo>
                    <a:pt x="533400" y="45338"/>
                  </a:lnTo>
                  <a:lnTo>
                    <a:pt x="533400" y="50688"/>
                  </a:lnTo>
                  <a:lnTo>
                    <a:pt x="535114" y="51688"/>
                  </a:lnTo>
                  <a:lnTo>
                    <a:pt x="544474" y="46227"/>
                  </a:lnTo>
                  <a:lnTo>
                    <a:pt x="547674" y="46227"/>
                  </a:lnTo>
                  <a:lnTo>
                    <a:pt x="547674" y="45338"/>
                  </a:lnTo>
                  <a:close/>
                </a:path>
                <a:path w="560705" h="103505">
                  <a:moveTo>
                    <a:pt x="471639" y="0"/>
                  </a:moveTo>
                  <a:lnTo>
                    <a:pt x="467753" y="1015"/>
                  </a:lnTo>
                  <a:lnTo>
                    <a:pt x="464223" y="7112"/>
                  </a:lnTo>
                  <a:lnTo>
                    <a:pt x="465239" y="10921"/>
                  </a:lnTo>
                  <a:lnTo>
                    <a:pt x="533400" y="50688"/>
                  </a:lnTo>
                  <a:lnTo>
                    <a:pt x="533400" y="45338"/>
                  </a:lnTo>
                  <a:lnTo>
                    <a:pt x="549382" y="45338"/>
                  </a:lnTo>
                  <a:lnTo>
                    <a:pt x="471639" y="0"/>
                  </a:lnTo>
                  <a:close/>
                </a:path>
              </a:pathLst>
            </a:custGeom>
            <a:solidFill>
              <a:srgbClr val="585858"/>
            </a:solidFill>
          </p:spPr>
          <p:txBody>
            <a:bodyPr wrap="square" lIns="0" tIns="0" rIns="0" bIns="0" rtlCol="0"/>
            <a:lstStyle/>
            <a:p>
              <a:endParaRPr/>
            </a:p>
          </p:txBody>
        </p:sp>
        <p:sp>
          <p:nvSpPr>
            <p:cNvPr id="25" name="object 25"/>
            <p:cNvSpPr/>
            <p:nvPr/>
          </p:nvSpPr>
          <p:spPr>
            <a:xfrm>
              <a:off x="3212591" y="3008503"/>
              <a:ext cx="781050" cy="847725"/>
            </a:xfrm>
            <a:custGeom>
              <a:avLst/>
              <a:gdLst/>
              <a:ahLst/>
              <a:cxnLst/>
              <a:rect l="l" t="t" r="r" b="b"/>
              <a:pathLst>
                <a:path w="781050" h="847725">
                  <a:moveTo>
                    <a:pt x="384174" y="834644"/>
                  </a:moveTo>
                  <a:lnTo>
                    <a:pt x="0" y="834644"/>
                  </a:lnTo>
                  <a:lnTo>
                    <a:pt x="0" y="847344"/>
                  </a:lnTo>
                  <a:lnTo>
                    <a:pt x="396874" y="847344"/>
                  </a:lnTo>
                  <a:lnTo>
                    <a:pt x="396874" y="840994"/>
                  </a:lnTo>
                  <a:lnTo>
                    <a:pt x="384174" y="840994"/>
                  </a:lnTo>
                  <a:lnTo>
                    <a:pt x="384174" y="834644"/>
                  </a:lnTo>
                  <a:close/>
                </a:path>
                <a:path w="781050" h="847725">
                  <a:moveTo>
                    <a:pt x="744927" y="45339"/>
                  </a:moveTo>
                  <a:lnTo>
                    <a:pt x="384174" y="45339"/>
                  </a:lnTo>
                  <a:lnTo>
                    <a:pt x="384174" y="840994"/>
                  </a:lnTo>
                  <a:lnTo>
                    <a:pt x="390524" y="834644"/>
                  </a:lnTo>
                  <a:lnTo>
                    <a:pt x="396874" y="834644"/>
                  </a:lnTo>
                  <a:lnTo>
                    <a:pt x="396874" y="58039"/>
                  </a:lnTo>
                  <a:lnTo>
                    <a:pt x="390524" y="58039"/>
                  </a:lnTo>
                  <a:lnTo>
                    <a:pt x="396874" y="51689"/>
                  </a:lnTo>
                  <a:lnTo>
                    <a:pt x="755813" y="51689"/>
                  </a:lnTo>
                  <a:lnTo>
                    <a:pt x="744927" y="45339"/>
                  </a:lnTo>
                  <a:close/>
                </a:path>
                <a:path w="781050" h="847725">
                  <a:moveTo>
                    <a:pt x="396874" y="834644"/>
                  </a:moveTo>
                  <a:lnTo>
                    <a:pt x="390524" y="834644"/>
                  </a:lnTo>
                  <a:lnTo>
                    <a:pt x="384174" y="840994"/>
                  </a:lnTo>
                  <a:lnTo>
                    <a:pt x="396874" y="840994"/>
                  </a:lnTo>
                  <a:lnTo>
                    <a:pt x="396874" y="834644"/>
                  </a:lnTo>
                  <a:close/>
                </a:path>
                <a:path w="781050" h="847725">
                  <a:moveTo>
                    <a:pt x="755813" y="51689"/>
                  </a:moveTo>
                  <a:lnTo>
                    <a:pt x="685927" y="92456"/>
                  </a:lnTo>
                  <a:lnTo>
                    <a:pt x="684910" y="96266"/>
                  </a:lnTo>
                  <a:lnTo>
                    <a:pt x="688467" y="102362"/>
                  </a:lnTo>
                  <a:lnTo>
                    <a:pt x="692404" y="103378"/>
                  </a:lnTo>
                  <a:lnTo>
                    <a:pt x="695324" y="101600"/>
                  </a:lnTo>
                  <a:lnTo>
                    <a:pt x="770032" y="58039"/>
                  </a:lnTo>
                  <a:lnTo>
                    <a:pt x="768349" y="58039"/>
                  </a:lnTo>
                  <a:lnTo>
                    <a:pt x="768349" y="57150"/>
                  </a:lnTo>
                  <a:lnTo>
                    <a:pt x="765174" y="57150"/>
                  </a:lnTo>
                  <a:lnTo>
                    <a:pt x="755813" y="51689"/>
                  </a:lnTo>
                  <a:close/>
                </a:path>
                <a:path w="781050" h="847725">
                  <a:moveTo>
                    <a:pt x="396874" y="51689"/>
                  </a:moveTo>
                  <a:lnTo>
                    <a:pt x="390524" y="58039"/>
                  </a:lnTo>
                  <a:lnTo>
                    <a:pt x="396874" y="58039"/>
                  </a:lnTo>
                  <a:lnTo>
                    <a:pt x="396874" y="51689"/>
                  </a:lnTo>
                  <a:close/>
                </a:path>
                <a:path w="781050" h="847725">
                  <a:moveTo>
                    <a:pt x="755813" y="51689"/>
                  </a:moveTo>
                  <a:lnTo>
                    <a:pt x="396874" y="51689"/>
                  </a:lnTo>
                  <a:lnTo>
                    <a:pt x="396874" y="58039"/>
                  </a:lnTo>
                  <a:lnTo>
                    <a:pt x="744927" y="58039"/>
                  </a:lnTo>
                  <a:lnTo>
                    <a:pt x="755813" y="51689"/>
                  </a:lnTo>
                  <a:close/>
                </a:path>
                <a:path w="781050" h="847725">
                  <a:moveTo>
                    <a:pt x="770032" y="45339"/>
                  </a:moveTo>
                  <a:lnTo>
                    <a:pt x="768349" y="45339"/>
                  </a:lnTo>
                  <a:lnTo>
                    <a:pt x="768349" y="58039"/>
                  </a:lnTo>
                  <a:lnTo>
                    <a:pt x="770032" y="58039"/>
                  </a:lnTo>
                  <a:lnTo>
                    <a:pt x="780922" y="51689"/>
                  </a:lnTo>
                  <a:lnTo>
                    <a:pt x="770032" y="45339"/>
                  </a:lnTo>
                  <a:close/>
                </a:path>
                <a:path w="781050" h="847725">
                  <a:moveTo>
                    <a:pt x="765174" y="46228"/>
                  </a:moveTo>
                  <a:lnTo>
                    <a:pt x="755813" y="51689"/>
                  </a:lnTo>
                  <a:lnTo>
                    <a:pt x="765174" y="57150"/>
                  </a:lnTo>
                  <a:lnTo>
                    <a:pt x="765174" y="46228"/>
                  </a:lnTo>
                  <a:close/>
                </a:path>
                <a:path w="781050" h="847725">
                  <a:moveTo>
                    <a:pt x="768349" y="46228"/>
                  </a:moveTo>
                  <a:lnTo>
                    <a:pt x="765174" y="46228"/>
                  </a:lnTo>
                  <a:lnTo>
                    <a:pt x="765174" y="57150"/>
                  </a:lnTo>
                  <a:lnTo>
                    <a:pt x="768349" y="57150"/>
                  </a:lnTo>
                  <a:lnTo>
                    <a:pt x="768349" y="46228"/>
                  </a:lnTo>
                  <a:close/>
                </a:path>
                <a:path w="781050" h="847725">
                  <a:moveTo>
                    <a:pt x="692404" y="0"/>
                  </a:moveTo>
                  <a:lnTo>
                    <a:pt x="688467" y="1016"/>
                  </a:lnTo>
                  <a:lnTo>
                    <a:pt x="684910" y="7112"/>
                  </a:lnTo>
                  <a:lnTo>
                    <a:pt x="685927" y="10922"/>
                  </a:lnTo>
                  <a:lnTo>
                    <a:pt x="755813" y="51689"/>
                  </a:lnTo>
                  <a:lnTo>
                    <a:pt x="765174" y="46228"/>
                  </a:lnTo>
                  <a:lnTo>
                    <a:pt x="768349" y="46228"/>
                  </a:lnTo>
                  <a:lnTo>
                    <a:pt x="768349" y="45339"/>
                  </a:lnTo>
                  <a:lnTo>
                    <a:pt x="770032" y="45339"/>
                  </a:lnTo>
                  <a:lnTo>
                    <a:pt x="695324" y="1778"/>
                  </a:lnTo>
                  <a:lnTo>
                    <a:pt x="692404" y="0"/>
                  </a:lnTo>
                  <a:close/>
                </a:path>
              </a:pathLst>
            </a:custGeom>
            <a:solidFill>
              <a:srgbClr val="EF7E09"/>
            </a:solidFill>
          </p:spPr>
          <p:txBody>
            <a:bodyPr wrap="square" lIns="0" tIns="0" rIns="0" bIns="0" rtlCol="0"/>
            <a:lstStyle/>
            <a:p>
              <a:endParaRPr/>
            </a:p>
          </p:txBody>
        </p:sp>
        <p:pic>
          <p:nvPicPr>
            <p:cNvPr id="26" name="object 26"/>
            <p:cNvPicPr/>
            <p:nvPr/>
          </p:nvPicPr>
          <p:blipFill>
            <a:blip r:embed="rId5" cstate="print"/>
            <a:stretch>
              <a:fillRect/>
            </a:stretch>
          </p:blipFill>
          <p:spPr>
            <a:xfrm>
              <a:off x="1414272" y="2772156"/>
              <a:ext cx="633984" cy="665988"/>
            </a:xfrm>
            <a:prstGeom prst="rect">
              <a:avLst/>
            </a:prstGeom>
          </p:spPr>
        </p:pic>
        <p:sp>
          <p:nvSpPr>
            <p:cNvPr id="27" name="object 27"/>
            <p:cNvSpPr/>
            <p:nvPr/>
          </p:nvSpPr>
          <p:spPr>
            <a:xfrm>
              <a:off x="1057643" y="2772155"/>
              <a:ext cx="1405890" cy="721995"/>
            </a:xfrm>
            <a:custGeom>
              <a:avLst/>
              <a:gdLst/>
              <a:ahLst/>
              <a:cxnLst/>
              <a:rect l="l" t="t" r="r" b="b"/>
              <a:pathLst>
                <a:path w="1405889" h="721995">
                  <a:moveTo>
                    <a:pt x="345757" y="339344"/>
                  </a:moveTo>
                  <a:lnTo>
                    <a:pt x="343928" y="339344"/>
                  </a:lnTo>
                  <a:lnTo>
                    <a:pt x="320408" y="339344"/>
                  </a:lnTo>
                  <a:lnTo>
                    <a:pt x="264426" y="371856"/>
                  </a:lnTo>
                  <a:lnTo>
                    <a:pt x="261378" y="373507"/>
                  </a:lnTo>
                  <a:lnTo>
                    <a:pt x="260362" y="377444"/>
                  </a:lnTo>
                  <a:lnTo>
                    <a:pt x="263918" y="383540"/>
                  </a:lnTo>
                  <a:lnTo>
                    <a:pt x="267728" y="384556"/>
                  </a:lnTo>
                  <a:lnTo>
                    <a:pt x="345757" y="339344"/>
                  </a:lnTo>
                  <a:close/>
                </a:path>
                <a:path w="1405889" h="721995">
                  <a:moveTo>
                    <a:pt x="356501" y="333121"/>
                  </a:moveTo>
                  <a:lnTo>
                    <a:pt x="267982" y="281178"/>
                  </a:lnTo>
                  <a:lnTo>
                    <a:pt x="264045" y="282194"/>
                  </a:lnTo>
                  <a:lnTo>
                    <a:pt x="262267" y="285242"/>
                  </a:lnTo>
                  <a:lnTo>
                    <a:pt x="260489" y="288163"/>
                  </a:lnTo>
                  <a:lnTo>
                    <a:pt x="261505" y="292100"/>
                  </a:lnTo>
                  <a:lnTo>
                    <a:pt x="320370" y="326593"/>
                  </a:lnTo>
                  <a:lnTo>
                    <a:pt x="25" y="325882"/>
                  </a:lnTo>
                  <a:lnTo>
                    <a:pt x="0" y="338582"/>
                  </a:lnTo>
                  <a:lnTo>
                    <a:pt x="320497" y="339293"/>
                  </a:lnTo>
                  <a:lnTo>
                    <a:pt x="343928" y="339344"/>
                  </a:lnTo>
                  <a:lnTo>
                    <a:pt x="345846" y="339293"/>
                  </a:lnTo>
                  <a:lnTo>
                    <a:pt x="356501" y="333121"/>
                  </a:lnTo>
                  <a:close/>
                </a:path>
                <a:path w="1405889" h="721995">
                  <a:moveTo>
                    <a:pt x="1405648" y="0"/>
                  </a:moveTo>
                  <a:lnTo>
                    <a:pt x="1304175" y="15240"/>
                  </a:lnTo>
                  <a:lnTo>
                    <a:pt x="1301762" y="18415"/>
                  </a:lnTo>
                  <a:lnTo>
                    <a:pt x="1302397" y="21971"/>
                  </a:lnTo>
                  <a:lnTo>
                    <a:pt x="1302905" y="25400"/>
                  </a:lnTo>
                  <a:lnTo>
                    <a:pt x="1306080" y="27813"/>
                  </a:lnTo>
                  <a:lnTo>
                    <a:pt x="1373682" y="17589"/>
                  </a:lnTo>
                  <a:lnTo>
                    <a:pt x="986675" y="328676"/>
                  </a:lnTo>
                  <a:lnTo>
                    <a:pt x="990003" y="332879"/>
                  </a:lnTo>
                  <a:lnTo>
                    <a:pt x="986294" y="336804"/>
                  </a:lnTo>
                  <a:lnTo>
                    <a:pt x="1375130" y="701802"/>
                  </a:lnTo>
                  <a:lnTo>
                    <a:pt x="1308493" y="686562"/>
                  </a:lnTo>
                  <a:lnTo>
                    <a:pt x="1305064" y="688594"/>
                  </a:lnTo>
                  <a:lnTo>
                    <a:pt x="1303540" y="695452"/>
                  </a:lnTo>
                  <a:lnTo>
                    <a:pt x="1305699" y="698881"/>
                  </a:lnTo>
                  <a:lnTo>
                    <a:pt x="1405648" y="721868"/>
                  </a:lnTo>
                  <a:lnTo>
                    <a:pt x="1404442" y="717816"/>
                  </a:lnTo>
                  <a:lnTo>
                    <a:pt x="1376438" y="623443"/>
                  </a:lnTo>
                  <a:lnTo>
                    <a:pt x="1372882" y="621538"/>
                  </a:lnTo>
                  <a:lnTo>
                    <a:pt x="1369580" y="622554"/>
                  </a:lnTo>
                  <a:lnTo>
                    <a:pt x="1366151" y="623570"/>
                  </a:lnTo>
                  <a:lnTo>
                    <a:pt x="1364246" y="627126"/>
                  </a:lnTo>
                  <a:lnTo>
                    <a:pt x="1365262" y="630428"/>
                  </a:lnTo>
                  <a:lnTo>
                    <a:pt x="1383703" y="692480"/>
                  </a:lnTo>
                  <a:lnTo>
                    <a:pt x="1001014" y="333387"/>
                  </a:lnTo>
                  <a:lnTo>
                    <a:pt x="1381506" y="27533"/>
                  </a:lnTo>
                  <a:lnTo>
                    <a:pt x="1357134" y="91313"/>
                  </a:lnTo>
                  <a:lnTo>
                    <a:pt x="1358785" y="94996"/>
                  </a:lnTo>
                  <a:lnTo>
                    <a:pt x="1362087" y="96139"/>
                  </a:lnTo>
                  <a:lnTo>
                    <a:pt x="1365262" y="97409"/>
                  </a:lnTo>
                  <a:lnTo>
                    <a:pt x="1368945" y="95758"/>
                  </a:lnTo>
                  <a:lnTo>
                    <a:pt x="1370215" y="92583"/>
                  </a:lnTo>
                  <a:lnTo>
                    <a:pt x="1404518" y="2921"/>
                  </a:lnTo>
                  <a:lnTo>
                    <a:pt x="1405648" y="0"/>
                  </a:lnTo>
                  <a:close/>
                </a:path>
              </a:pathLst>
            </a:custGeom>
            <a:solidFill>
              <a:srgbClr val="000000"/>
            </a:solidFill>
          </p:spPr>
          <p:txBody>
            <a:bodyPr wrap="square" lIns="0" tIns="0" rIns="0" bIns="0" rtlCol="0"/>
            <a:lstStyle/>
            <a:p>
              <a:endParaRPr/>
            </a:p>
          </p:txBody>
        </p:sp>
        <p:pic>
          <p:nvPicPr>
            <p:cNvPr id="28" name="object 28"/>
            <p:cNvPicPr/>
            <p:nvPr/>
          </p:nvPicPr>
          <p:blipFill>
            <a:blip r:embed="rId5" cstate="print"/>
            <a:stretch>
              <a:fillRect/>
            </a:stretch>
          </p:blipFill>
          <p:spPr>
            <a:xfrm>
              <a:off x="4639056" y="2740152"/>
              <a:ext cx="633984" cy="667512"/>
            </a:xfrm>
            <a:prstGeom prst="rect">
              <a:avLst/>
            </a:prstGeom>
          </p:spPr>
        </p:pic>
        <p:sp>
          <p:nvSpPr>
            <p:cNvPr id="29" name="object 29"/>
            <p:cNvSpPr/>
            <p:nvPr/>
          </p:nvSpPr>
          <p:spPr>
            <a:xfrm>
              <a:off x="4282440" y="2811779"/>
              <a:ext cx="1308100" cy="652145"/>
            </a:xfrm>
            <a:custGeom>
              <a:avLst/>
              <a:gdLst/>
              <a:ahLst/>
              <a:cxnLst/>
              <a:rect l="l" t="t" r="r" b="b"/>
              <a:pathLst>
                <a:path w="1308100" h="652145">
                  <a:moveTo>
                    <a:pt x="345744" y="269240"/>
                  </a:moveTo>
                  <a:lnTo>
                    <a:pt x="343916" y="269240"/>
                  </a:lnTo>
                  <a:lnTo>
                    <a:pt x="320395" y="269240"/>
                  </a:lnTo>
                  <a:lnTo>
                    <a:pt x="264414" y="301752"/>
                  </a:lnTo>
                  <a:lnTo>
                    <a:pt x="261366" y="303403"/>
                  </a:lnTo>
                  <a:lnTo>
                    <a:pt x="260350" y="307340"/>
                  </a:lnTo>
                  <a:lnTo>
                    <a:pt x="263906" y="313436"/>
                  </a:lnTo>
                  <a:lnTo>
                    <a:pt x="267716" y="314452"/>
                  </a:lnTo>
                  <a:lnTo>
                    <a:pt x="345744" y="269240"/>
                  </a:lnTo>
                  <a:close/>
                </a:path>
                <a:path w="1308100" h="652145">
                  <a:moveTo>
                    <a:pt x="356489" y="263017"/>
                  </a:moveTo>
                  <a:lnTo>
                    <a:pt x="267970" y="211074"/>
                  </a:lnTo>
                  <a:lnTo>
                    <a:pt x="264033" y="212090"/>
                  </a:lnTo>
                  <a:lnTo>
                    <a:pt x="262255" y="215138"/>
                  </a:lnTo>
                  <a:lnTo>
                    <a:pt x="260477" y="218059"/>
                  </a:lnTo>
                  <a:lnTo>
                    <a:pt x="261493" y="221996"/>
                  </a:lnTo>
                  <a:lnTo>
                    <a:pt x="320357" y="256489"/>
                  </a:lnTo>
                  <a:lnTo>
                    <a:pt x="0" y="255778"/>
                  </a:lnTo>
                  <a:lnTo>
                    <a:pt x="0" y="268478"/>
                  </a:lnTo>
                  <a:lnTo>
                    <a:pt x="320484" y="269189"/>
                  </a:lnTo>
                  <a:lnTo>
                    <a:pt x="343916" y="269240"/>
                  </a:lnTo>
                  <a:lnTo>
                    <a:pt x="345833" y="269189"/>
                  </a:lnTo>
                  <a:lnTo>
                    <a:pt x="356489" y="263017"/>
                  </a:lnTo>
                  <a:close/>
                </a:path>
                <a:path w="1308100" h="652145">
                  <a:moveTo>
                    <a:pt x="1307719" y="651764"/>
                  </a:moveTo>
                  <a:lnTo>
                    <a:pt x="1306791" y="645922"/>
                  </a:lnTo>
                  <a:lnTo>
                    <a:pt x="1292352" y="553847"/>
                  </a:lnTo>
                  <a:lnTo>
                    <a:pt x="1291844" y="550418"/>
                  </a:lnTo>
                  <a:lnTo>
                    <a:pt x="1288669" y="548005"/>
                  </a:lnTo>
                  <a:lnTo>
                    <a:pt x="1281684" y="549021"/>
                  </a:lnTo>
                  <a:lnTo>
                    <a:pt x="1279271" y="552323"/>
                  </a:lnTo>
                  <a:lnTo>
                    <a:pt x="1279906" y="555752"/>
                  </a:lnTo>
                  <a:lnTo>
                    <a:pt x="1289862" y="619734"/>
                  </a:lnTo>
                  <a:lnTo>
                    <a:pt x="999490" y="262928"/>
                  </a:lnTo>
                  <a:lnTo>
                    <a:pt x="1234732" y="29781"/>
                  </a:lnTo>
                  <a:lnTo>
                    <a:pt x="1217041" y="95758"/>
                  </a:lnTo>
                  <a:lnTo>
                    <a:pt x="1219073" y="99314"/>
                  </a:lnTo>
                  <a:lnTo>
                    <a:pt x="1225804" y="101092"/>
                  </a:lnTo>
                  <a:lnTo>
                    <a:pt x="1229233" y="99060"/>
                  </a:lnTo>
                  <a:lnTo>
                    <a:pt x="1230249" y="95758"/>
                  </a:lnTo>
                  <a:lnTo>
                    <a:pt x="1254734" y="4318"/>
                  </a:lnTo>
                  <a:lnTo>
                    <a:pt x="1255903" y="0"/>
                  </a:lnTo>
                  <a:lnTo>
                    <a:pt x="1156462" y="25654"/>
                  </a:lnTo>
                  <a:lnTo>
                    <a:pt x="1154430" y="29083"/>
                  </a:lnTo>
                  <a:lnTo>
                    <a:pt x="1156208" y="35941"/>
                  </a:lnTo>
                  <a:lnTo>
                    <a:pt x="1159637" y="37973"/>
                  </a:lnTo>
                  <a:lnTo>
                    <a:pt x="1225715" y="20891"/>
                  </a:lnTo>
                  <a:lnTo>
                    <a:pt x="986155" y="258318"/>
                  </a:lnTo>
                  <a:lnTo>
                    <a:pt x="990219" y="262445"/>
                  </a:lnTo>
                  <a:lnTo>
                    <a:pt x="985647" y="266192"/>
                  </a:lnTo>
                  <a:lnTo>
                    <a:pt x="1280134" y="627811"/>
                  </a:lnTo>
                  <a:lnTo>
                    <a:pt x="1216152" y="603758"/>
                  </a:lnTo>
                  <a:lnTo>
                    <a:pt x="1212469" y="605409"/>
                  </a:lnTo>
                  <a:lnTo>
                    <a:pt x="1211199" y="608711"/>
                  </a:lnTo>
                  <a:lnTo>
                    <a:pt x="1210056" y="612013"/>
                  </a:lnTo>
                  <a:lnTo>
                    <a:pt x="1211707" y="615696"/>
                  </a:lnTo>
                  <a:lnTo>
                    <a:pt x="1215009" y="616839"/>
                  </a:lnTo>
                  <a:lnTo>
                    <a:pt x="1307719" y="651764"/>
                  </a:lnTo>
                  <a:close/>
                </a:path>
              </a:pathLst>
            </a:custGeom>
            <a:solidFill>
              <a:srgbClr val="000000"/>
            </a:solidFill>
          </p:spPr>
          <p:txBody>
            <a:bodyPr wrap="square" lIns="0" tIns="0" rIns="0" bIns="0" rtlCol="0"/>
            <a:lstStyle/>
            <a:p>
              <a:endParaRPr/>
            </a:p>
          </p:txBody>
        </p:sp>
      </p:grpSp>
      <p:sp>
        <p:nvSpPr>
          <p:cNvPr id="30" name="object 30"/>
          <p:cNvSpPr txBox="1"/>
          <p:nvPr/>
        </p:nvSpPr>
        <p:spPr>
          <a:xfrm>
            <a:off x="6993763" y="3035935"/>
            <a:ext cx="647700" cy="193675"/>
          </a:xfrm>
          <a:prstGeom prst="rect">
            <a:avLst/>
          </a:prstGeom>
        </p:spPr>
        <p:txBody>
          <a:bodyPr vert="horz" wrap="square" lIns="0" tIns="12700" rIns="0" bIns="0" rtlCol="0">
            <a:spAutoFit/>
          </a:bodyPr>
          <a:lstStyle/>
          <a:p>
            <a:pPr marL="12700">
              <a:lnSpc>
                <a:spcPct val="100000"/>
              </a:lnSpc>
              <a:spcBef>
                <a:spcPts val="100"/>
              </a:spcBef>
            </a:pPr>
            <a:r>
              <a:rPr sz="1100" b="1" spc="-10" dirty="0">
                <a:latin typeface="Arial"/>
                <a:cs typeface="Arial"/>
              </a:rPr>
              <a:t>D</a:t>
            </a:r>
            <a:r>
              <a:rPr sz="1100" b="1" dirty="0">
                <a:latin typeface="Arial"/>
                <a:cs typeface="Arial"/>
              </a:rPr>
              <a:t>atab</a:t>
            </a:r>
            <a:r>
              <a:rPr sz="1100" b="1" spc="-5" dirty="0">
                <a:latin typeface="Arial"/>
                <a:cs typeface="Arial"/>
              </a:rPr>
              <a:t>a</a:t>
            </a:r>
            <a:r>
              <a:rPr sz="1100" b="1" dirty="0">
                <a:latin typeface="Arial"/>
                <a:cs typeface="Arial"/>
              </a:rPr>
              <a:t>se</a:t>
            </a:r>
            <a:endParaRPr sz="1100">
              <a:latin typeface="Arial"/>
              <a:cs typeface="Arial"/>
            </a:endParaRPr>
          </a:p>
        </p:txBody>
      </p:sp>
      <p:grpSp>
        <p:nvGrpSpPr>
          <p:cNvPr id="31" name="object 31"/>
          <p:cNvGrpSpPr/>
          <p:nvPr/>
        </p:nvGrpSpPr>
        <p:grpSpPr>
          <a:xfrm>
            <a:off x="7973568" y="2854451"/>
            <a:ext cx="681355" cy="573405"/>
            <a:chOff x="7973568" y="2854451"/>
            <a:chExt cx="681355" cy="573405"/>
          </a:xfrm>
        </p:grpSpPr>
        <p:sp>
          <p:nvSpPr>
            <p:cNvPr id="32" name="object 32"/>
            <p:cNvSpPr/>
            <p:nvPr/>
          </p:nvSpPr>
          <p:spPr>
            <a:xfrm>
              <a:off x="7973568" y="2969894"/>
              <a:ext cx="681355" cy="457834"/>
            </a:xfrm>
            <a:custGeom>
              <a:avLst/>
              <a:gdLst/>
              <a:ahLst/>
              <a:cxnLst/>
              <a:rect l="l" t="t" r="r" b="b"/>
              <a:pathLst>
                <a:path w="681354" h="457835">
                  <a:moveTo>
                    <a:pt x="681227" y="0"/>
                  </a:moveTo>
                  <a:lnTo>
                    <a:pt x="654456" y="45007"/>
                  </a:lnTo>
                  <a:lnTo>
                    <a:pt x="581453" y="81740"/>
                  </a:lnTo>
                  <a:lnTo>
                    <a:pt x="531041" y="95846"/>
                  </a:lnTo>
                  <a:lnTo>
                    <a:pt x="473184" y="106495"/>
                  </a:lnTo>
                  <a:lnTo>
                    <a:pt x="409251" y="113224"/>
                  </a:lnTo>
                  <a:lnTo>
                    <a:pt x="340613" y="115569"/>
                  </a:lnTo>
                  <a:lnTo>
                    <a:pt x="271976" y="113224"/>
                  </a:lnTo>
                  <a:lnTo>
                    <a:pt x="208043" y="106495"/>
                  </a:lnTo>
                  <a:lnTo>
                    <a:pt x="150186" y="95846"/>
                  </a:lnTo>
                  <a:lnTo>
                    <a:pt x="99774" y="81740"/>
                  </a:lnTo>
                  <a:lnTo>
                    <a:pt x="58179" y="64639"/>
                  </a:lnTo>
                  <a:lnTo>
                    <a:pt x="6921" y="23306"/>
                  </a:lnTo>
                  <a:lnTo>
                    <a:pt x="0" y="0"/>
                  </a:lnTo>
                  <a:lnTo>
                    <a:pt x="0" y="342138"/>
                  </a:lnTo>
                  <a:lnTo>
                    <a:pt x="26771" y="387072"/>
                  </a:lnTo>
                  <a:lnTo>
                    <a:pt x="99774" y="423767"/>
                  </a:lnTo>
                  <a:lnTo>
                    <a:pt x="150186" y="437864"/>
                  </a:lnTo>
                  <a:lnTo>
                    <a:pt x="208043" y="448508"/>
                  </a:lnTo>
                  <a:lnTo>
                    <a:pt x="271976" y="455235"/>
                  </a:lnTo>
                  <a:lnTo>
                    <a:pt x="340613" y="457581"/>
                  </a:lnTo>
                  <a:lnTo>
                    <a:pt x="409251" y="455235"/>
                  </a:lnTo>
                  <a:lnTo>
                    <a:pt x="473184" y="448508"/>
                  </a:lnTo>
                  <a:lnTo>
                    <a:pt x="531041" y="437864"/>
                  </a:lnTo>
                  <a:lnTo>
                    <a:pt x="581453" y="423767"/>
                  </a:lnTo>
                  <a:lnTo>
                    <a:pt x="623048" y="406681"/>
                  </a:lnTo>
                  <a:lnTo>
                    <a:pt x="674306" y="365402"/>
                  </a:lnTo>
                  <a:lnTo>
                    <a:pt x="681227" y="342138"/>
                  </a:lnTo>
                  <a:lnTo>
                    <a:pt x="681227" y="0"/>
                  </a:lnTo>
                  <a:close/>
                </a:path>
              </a:pathLst>
            </a:custGeom>
            <a:solidFill>
              <a:srgbClr val="1B577B"/>
            </a:solidFill>
          </p:spPr>
          <p:txBody>
            <a:bodyPr wrap="square" lIns="0" tIns="0" rIns="0" bIns="0" rtlCol="0"/>
            <a:lstStyle/>
            <a:p>
              <a:endParaRPr/>
            </a:p>
          </p:txBody>
        </p:sp>
        <p:sp>
          <p:nvSpPr>
            <p:cNvPr id="33" name="object 33"/>
            <p:cNvSpPr/>
            <p:nvPr/>
          </p:nvSpPr>
          <p:spPr>
            <a:xfrm>
              <a:off x="7973568" y="2854451"/>
              <a:ext cx="681355" cy="231140"/>
            </a:xfrm>
            <a:custGeom>
              <a:avLst/>
              <a:gdLst/>
              <a:ahLst/>
              <a:cxnLst/>
              <a:rect l="l" t="t" r="r" b="b"/>
              <a:pathLst>
                <a:path w="681354" h="231139">
                  <a:moveTo>
                    <a:pt x="340613" y="0"/>
                  </a:moveTo>
                  <a:lnTo>
                    <a:pt x="271976" y="2345"/>
                  </a:lnTo>
                  <a:lnTo>
                    <a:pt x="208043" y="9072"/>
                  </a:lnTo>
                  <a:lnTo>
                    <a:pt x="150186" y="19716"/>
                  </a:lnTo>
                  <a:lnTo>
                    <a:pt x="99774" y="33813"/>
                  </a:lnTo>
                  <a:lnTo>
                    <a:pt x="58179" y="50899"/>
                  </a:lnTo>
                  <a:lnTo>
                    <a:pt x="6921" y="92178"/>
                  </a:lnTo>
                  <a:lnTo>
                    <a:pt x="0" y="115443"/>
                  </a:lnTo>
                  <a:lnTo>
                    <a:pt x="6921" y="138749"/>
                  </a:lnTo>
                  <a:lnTo>
                    <a:pt x="58179" y="180082"/>
                  </a:lnTo>
                  <a:lnTo>
                    <a:pt x="99774" y="197183"/>
                  </a:lnTo>
                  <a:lnTo>
                    <a:pt x="150186" y="211289"/>
                  </a:lnTo>
                  <a:lnTo>
                    <a:pt x="208043" y="221938"/>
                  </a:lnTo>
                  <a:lnTo>
                    <a:pt x="271976" y="228667"/>
                  </a:lnTo>
                  <a:lnTo>
                    <a:pt x="340613" y="231012"/>
                  </a:lnTo>
                  <a:lnTo>
                    <a:pt x="409251" y="228667"/>
                  </a:lnTo>
                  <a:lnTo>
                    <a:pt x="473184" y="221938"/>
                  </a:lnTo>
                  <a:lnTo>
                    <a:pt x="531041" y="211289"/>
                  </a:lnTo>
                  <a:lnTo>
                    <a:pt x="581453" y="197183"/>
                  </a:lnTo>
                  <a:lnTo>
                    <a:pt x="623048" y="180082"/>
                  </a:lnTo>
                  <a:lnTo>
                    <a:pt x="674306" y="138749"/>
                  </a:lnTo>
                  <a:lnTo>
                    <a:pt x="681227" y="115443"/>
                  </a:lnTo>
                  <a:lnTo>
                    <a:pt x="674306" y="92178"/>
                  </a:lnTo>
                  <a:lnTo>
                    <a:pt x="623048" y="50899"/>
                  </a:lnTo>
                  <a:lnTo>
                    <a:pt x="581453" y="33813"/>
                  </a:lnTo>
                  <a:lnTo>
                    <a:pt x="531041" y="19716"/>
                  </a:lnTo>
                  <a:lnTo>
                    <a:pt x="473184" y="9072"/>
                  </a:lnTo>
                  <a:lnTo>
                    <a:pt x="409251" y="2345"/>
                  </a:lnTo>
                  <a:lnTo>
                    <a:pt x="340613" y="0"/>
                  </a:lnTo>
                  <a:close/>
                </a:path>
              </a:pathLst>
            </a:custGeom>
            <a:solidFill>
              <a:srgbClr val="769BAF"/>
            </a:solidFill>
          </p:spPr>
          <p:txBody>
            <a:bodyPr wrap="square" lIns="0" tIns="0" rIns="0" bIns="0" rtlCol="0"/>
            <a:lstStyle/>
            <a:p>
              <a:endParaRPr/>
            </a:p>
          </p:txBody>
        </p:sp>
      </p:grpSp>
      <p:sp>
        <p:nvSpPr>
          <p:cNvPr id="34" name="object 34"/>
          <p:cNvSpPr txBox="1"/>
          <p:nvPr/>
        </p:nvSpPr>
        <p:spPr>
          <a:xfrm>
            <a:off x="2468626" y="3719271"/>
            <a:ext cx="685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Frontend</a:t>
            </a:r>
            <a:endParaRPr sz="1200">
              <a:latin typeface="Arial"/>
              <a:cs typeface="Arial"/>
            </a:endParaRPr>
          </a:p>
        </p:txBody>
      </p:sp>
      <p:sp>
        <p:nvSpPr>
          <p:cNvPr id="35" name="object 35"/>
          <p:cNvSpPr txBox="1"/>
          <p:nvPr/>
        </p:nvSpPr>
        <p:spPr>
          <a:xfrm>
            <a:off x="5538342" y="3719271"/>
            <a:ext cx="66230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Ba</a:t>
            </a:r>
            <a:r>
              <a:rPr sz="1200" b="1" dirty="0">
                <a:latin typeface="Arial"/>
                <a:cs typeface="Arial"/>
              </a:rPr>
              <a:t>c</a:t>
            </a:r>
            <a:r>
              <a:rPr sz="1200" b="1" spc="-5" dirty="0">
                <a:latin typeface="Arial"/>
                <a:cs typeface="Arial"/>
              </a:rPr>
              <a:t>ke</a:t>
            </a:r>
            <a:r>
              <a:rPr sz="1200" b="1" dirty="0">
                <a:latin typeface="Arial"/>
                <a:cs typeface="Arial"/>
              </a:rPr>
              <a:t>nd</a:t>
            </a:r>
            <a:endParaRPr sz="1200">
              <a:latin typeface="Arial"/>
              <a:cs typeface="Arial"/>
            </a:endParaRPr>
          </a:p>
        </p:txBody>
      </p:sp>
      <p:sp>
        <p:nvSpPr>
          <p:cNvPr id="37" name="object 37"/>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8" name="Group 37">
            <a:extLst>
              <a:ext uri="{FF2B5EF4-FFF2-40B4-BE49-F238E27FC236}">
                <a16:creationId xmlns:a16="http://schemas.microsoft.com/office/drawing/2014/main" id="{BF7E9FA5-CB1A-0223-B9F7-D87C35723A77}"/>
              </a:ext>
            </a:extLst>
          </p:cNvPr>
          <p:cNvGrpSpPr/>
          <p:nvPr/>
        </p:nvGrpSpPr>
        <p:grpSpPr>
          <a:xfrm>
            <a:off x="24493" y="21491"/>
            <a:ext cx="9119507" cy="750794"/>
            <a:chOff x="24493" y="21491"/>
            <a:chExt cx="8960905" cy="750794"/>
          </a:xfrm>
        </p:grpSpPr>
        <p:pic>
          <p:nvPicPr>
            <p:cNvPr id="39" name="Picture 38">
              <a:extLst>
                <a:ext uri="{FF2B5EF4-FFF2-40B4-BE49-F238E27FC236}">
                  <a16:creationId xmlns:a16="http://schemas.microsoft.com/office/drawing/2014/main" id="{BD28D9A8-2947-F212-08B7-342120E2E6EF}"/>
                </a:ext>
              </a:extLst>
            </p:cNvPr>
            <p:cNvPicPr>
              <a:picLocks noChangeAspect="1"/>
            </p:cNvPicPr>
            <p:nvPr/>
          </p:nvPicPr>
          <p:blipFill>
            <a:blip r:embed="rId6"/>
            <a:stretch>
              <a:fillRect/>
            </a:stretch>
          </p:blipFill>
          <p:spPr>
            <a:xfrm>
              <a:off x="1631837" y="21491"/>
              <a:ext cx="7353561" cy="750794"/>
            </a:xfrm>
            <a:prstGeom prst="rect">
              <a:avLst/>
            </a:prstGeom>
          </p:spPr>
        </p:pic>
        <p:pic>
          <p:nvPicPr>
            <p:cNvPr id="40" name="Picture 39">
              <a:extLst>
                <a:ext uri="{FF2B5EF4-FFF2-40B4-BE49-F238E27FC236}">
                  <a16:creationId xmlns:a16="http://schemas.microsoft.com/office/drawing/2014/main" id="{FA693F77-2EB8-4B58-9E69-86E380957336}"/>
                </a:ext>
              </a:extLst>
            </p:cNvPr>
            <p:cNvPicPr>
              <a:picLocks noChangeAspect="1"/>
            </p:cNvPicPr>
            <p:nvPr/>
          </p:nvPicPr>
          <p:blipFill>
            <a:blip r:embed="rId7"/>
            <a:stretch>
              <a:fillRect/>
            </a:stretch>
          </p:blipFill>
          <p:spPr>
            <a:xfrm>
              <a:off x="24493" y="79088"/>
              <a:ext cx="1607344" cy="657225"/>
            </a:xfrm>
            <a:prstGeom prst="rect">
              <a:avLst/>
            </a:prstGeom>
          </p:spPr>
        </p:pic>
        <p:pic>
          <p:nvPicPr>
            <p:cNvPr id="41" name="Picture 40">
              <a:extLst>
                <a:ext uri="{FF2B5EF4-FFF2-40B4-BE49-F238E27FC236}">
                  <a16:creationId xmlns:a16="http://schemas.microsoft.com/office/drawing/2014/main" id="{24541472-CC66-41D4-242B-90F8378FB323}"/>
                </a:ext>
              </a:extLst>
            </p:cNvPr>
            <p:cNvPicPr>
              <a:picLocks noChangeAspect="1"/>
            </p:cNvPicPr>
            <p:nvPr/>
          </p:nvPicPr>
          <p:blipFill>
            <a:blip r:embed="rId6"/>
            <a:stretch>
              <a:fillRect/>
            </a:stretch>
          </p:blipFill>
          <p:spPr>
            <a:xfrm>
              <a:off x="134906" y="718248"/>
              <a:ext cx="7353561" cy="45719"/>
            </a:xfrm>
            <a:prstGeom prst="rect">
              <a:avLst/>
            </a:prstGeom>
          </p:spPr>
        </p:pic>
      </p:grpSp>
      <p:sp>
        <p:nvSpPr>
          <p:cNvPr id="42" name="Google Shape;259;gff3a7120db_0_4">
            <a:extLst>
              <a:ext uri="{FF2B5EF4-FFF2-40B4-BE49-F238E27FC236}">
                <a16:creationId xmlns:a16="http://schemas.microsoft.com/office/drawing/2014/main" id="{B24F5221-60E7-EC1C-313A-2AF26DB57BC8}"/>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Auto-Scaling Design Patterns</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2241827"/>
            <a:ext cx="5415280" cy="627736"/>
          </a:xfrm>
          <a:prstGeom prst="rect">
            <a:avLst/>
          </a:prstGeom>
        </p:spPr>
        <p:txBody>
          <a:bodyPr vert="horz" wrap="square" lIns="0" tIns="12065" rIns="0" bIns="0" rtlCol="0">
            <a:spAutoFit/>
          </a:bodyPr>
          <a:lstStyle/>
          <a:p>
            <a:pPr marL="12700">
              <a:lnSpc>
                <a:spcPct val="100000"/>
              </a:lnSpc>
              <a:spcBef>
                <a:spcPts val="95"/>
              </a:spcBef>
            </a:pP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ELB</a:t>
            </a:r>
            <a:r>
              <a:rPr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&amp;</a:t>
            </a:r>
            <a:r>
              <a:rPr spc="-229"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AS</a:t>
            </a:r>
            <a:r>
              <a:rPr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Integration</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96695A29-89FE-AB45-E521-4D1BB3B8AD13}"/>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3BA1610D-D0D6-19C0-9AB0-4A287517BF62}"/>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98847ECC-0E87-7ECC-70E3-5813821B63CF}"/>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1CB0722A-0494-5242-464E-A11836CEB5C8}"/>
                </a:ext>
              </a:extLst>
            </p:cNvPr>
            <p:cNvPicPr>
              <a:picLocks noChangeAspect="1"/>
            </p:cNvPicPr>
            <p:nvPr/>
          </p:nvPicPr>
          <p:blipFill>
            <a:blip r:embed="rId2"/>
            <a:stretch>
              <a:fillRect/>
            </a:stretch>
          </p:blipFill>
          <p:spPr>
            <a:xfrm>
              <a:off x="134906" y="718247"/>
              <a:ext cx="7353561" cy="885825"/>
            </a:xfrm>
            <a:prstGeom prst="rect">
              <a:avLst/>
            </a:prstGeom>
          </p:spPr>
        </p:pic>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4497" y="823118"/>
            <a:ext cx="3838183" cy="4139057"/>
            <a:chOff x="174497" y="1561338"/>
            <a:chExt cx="3796665" cy="2607945"/>
          </a:xfrm>
        </p:grpSpPr>
        <p:sp>
          <p:nvSpPr>
            <p:cNvPr id="4" name="object 4"/>
            <p:cNvSpPr/>
            <p:nvPr/>
          </p:nvSpPr>
          <p:spPr>
            <a:xfrm>
              <a:off x="174497" y="1561338"/>
              <a:ext cx="3796665" cy="2607945"/>
            </a:xfrm>
            <a:custGeom>
              <a:avLst/>
              <a:gdLst/>
              <a:ahLst/>
              <a:cxnLst/>
              <a:rect l="l" t="t" r="r" b="b"/>
              <a:pathLst>
                <a:path w="3796665" h="2607945">
                  <a:moveTo>
                    <a:pt x="3361690" y="0"/>
                  </a:moveTo>
                  <a:lnTo>
                    <a:pt x="434606" y="0"/>
                  </a:lnTo>
                  <a:lnTo>
                    <a:pt x="387250" y="2550"/>
                  </a:lnTo>
                  <a:lnTo>
                    <a:pt x="341372" y="10023"/>
                  </a:lnTo>
                  <a:lnTo>
                    <a:pt x="297236" y="22154"/>
                  </a:lnTo>
                  <a:lnTo>
                    <a:pt x="255107" y="38679"/>
                  </a:lnTo>
                  <a:lnTo>
                    <a:pt x="215250" y="59332"/>
                  </a:lnTo>
                  <a:lnTo>
                    <a:pt x="177932" y="83848"/>
                  </a:lnTo>
                  <a:lnTo>
                    <a:pt x="143416" y="111962"/>
                  </a:lnTo>
                  <a:lnTo>
                    <a:pt x="111968" y="143409"/>
                  </a:lnTo>
                  <a:lnTo>
                    <a:pt x="83852" y="177923"/>
                  </a:lnTo>
                  <a:lnTo>
                    <a:pt x="59335" y="215241"/>
                  </a:lnTo>
                  <a:lnTo>
                    <a:pt x="38681" y="255096"/>
                  </a:lnTo>
                  <a:lnTo>
                    <a:pt x="22156" y="297224"/>
                  </a:lnTo>
                  <a:lnTo>
                    <a:pt x="10023" y="341360"/>
                  </a:lnTo>
                  <a:lnTo>
                    <a:pt x="2550" y="387238"/>
                  </a:lnTo>
                  <a:lnTo>
                    <a:pt x="0" y="434594"/>
                  </a:lnTo>
                  <a:lnTo>
                    <a:pt x="0" y="2172970"/>
                  </a:lnTo>
                  <a:lnTo>
                    <a:pt x="2550" y="2220323"/>
                  </a:lnTo>
                  <a:lnTo>
                    <a:pt x="10023" y="2266199"/>
                  </a:lnTo>
                  <a:lnTo>
                    <a:pt x="22156" y="2310334"/>
                  </a:lnTo>
                  <a:lnTo>
                    <a:pt x="38681" y="2352461"/>
                  </a:lnTo>
                  <a:lnTo>
                    <a:pt x="59335" y="2392316"/>
                  </a:lnTo>
                  <a:lnTo>
                    <a:pt x="83852" y="2429634"/>
                  </a:lnTo>
                  <a:lnTo>
                    <a:pt x="111968" y="2464149"/>
                  </a:lnTo>
                  <a:lnTo>
                    <a:pt x="143416" y="2495597"/>
                  </a:lnTo>
                  <a:lnTo>
                    <a:pt x="177932" y="2523711"/>
                  </a:lnTo>
                  <a:lnTo>
                    <a:pt x="215250" y="2548228"/>
                  </a:lnTo>
                  <a:lnTo>
                    <a:pt x="255107" y="2568882"/>
                  </a:lnTo>
                  <a:lnTo>
                    <a:pt x="297236" y="2585407"/>
                  </a:lnTo>
                  <a:lnTo>
                    <a:pt x="341372" y="2597540"/>
                  </a:lnTo>
                  <a:lnTo>
                    <a:pt x="387250" y="2605013"/>
                  </a:lnTo>
                  <a:lnTo>
                    <a:pt x="434606" y="2607564"/>
                  </a:lnTo>
                  <a:lnTo>
                    <a:pt x="3361690" y="2607564"/>
                  </a:lnTo>
                  <a:lnTo>
                    <a:pt x="3409045" y="2605013"/>
                  </a:lnTo>
                  <a:lnTo>
                    <a:pt x="3454923" y="2597540"/>
                  </a:lnTo>
                  <a:lnTo>
                    <a:pt x="3499059" y="2585407"/>
                  </a:lnTo>
                  <a:lnTo>
                    <a:pt x="3541187" y="2568882"/>
                  </a:lnTo>
                  <a:lnTo>
                    <a:pt x="3581042" y="2548228"/>
                  </a:lnTo>
                  <a:lnTo>
                    <a:pt x="3618360" y="2523711"/>
                  </a:lnTo>
                  <a:lnTo>
                    <a:pt x="3652874" y="2495597"/>
                  </a:lnTo>
                  <a:lnTo>
                    <a:pt x="3684321" y="2464149"/>
                  </a:lnTo>
                  <a:lnTo>
                    <a:pt x="3712435" y="2429634"/>
                  </a:lnTo>
                  <a:lnTo>
                    <a:pt x="3736951" y="2392316"/>
                  </a:lnTo>
                  <a:lnTo>
                    <a:pt x="3757604" y="2352461"/>
                  </a:lnTo>
                  <a:lnTo>
                    <a:pt x="3774129" y="2310334"/>
                  </a:lnTo>
                  <a:lnTo>
                    <a:pt x="3786260" y="2266199"/>
                  </a:lnTo>
                  <a:lnTo>
                    <a:pt x="3793733" y="2220323"/>
                  </a:lnTo>
                  <a:lnTo>
                    <a:pt x="3796284" y="2172970"/>
                  </a:lnTo>
                  <a:lnTo>
                    <a:pt x="3796284" y="434594"/>
                  </a:lnTo>
                  <a:lnTo>
                    <a:pt x="3793733" y="387238"/>
                  </a:lnTo>
                  <a:lnTo>
                    <a:pt x="3786260" y="341360"/>
                  </a:lnTo>
                  <a:lnTo>
                    <a:pt x="3774129" y="297224"/>
                  </a:lnTo>
                  <a:lnTo>
                    <a:pt x="3757604" y="255096"/>
                  </a:lnTo>
                  <a:lnTo>
                    <a:pt x="3736951" y="215241"/>
                  </a:lnTo>
                  <a:lnTo>
                    <a:pt x="3712435" y="177923"/>
                  </a:lnTo>
                  <a:lnTo>
                    <a:pt x="3684321" y="143409"/>
                  </a:lnTo>
                  <a:lnTo>
                    <a:pt x="3652874" y="111962"/>
                  </a:lnTo>
                  <a:lnTo>
                    <a:pt x="3618360" y="83848"/>
                  </a:lnTo>
                  <a:lnTo>
                    <a:pt x="3581042" y="59332"/>
                  </a:lnTo>
                  <a:lnTo>
                    <a:pt x="3541187" y="38679"/>
                  </a:lnTo>
                  <a:lnTo>
                    <a:pt x="3499059" y="22154"/>
                  </a:lnTo>
                  <a:lnTo>
                    <a:pt x="3454923" y="10023"/>
                  </a:lnTo>
                  <a:lnTo>
                    <a:pt x="3409045" y="2550"/>
                  </a:lnTo>
                  <a:lnTo>
                    <a:pt x="3361690" y="0"/>
                  </a:lnTo>
                  <a:close/>
                </a:path>
              </a:pathLst>
            </a:custGeom>
            <a:solidFill>
              <a:srgbClr val="FFFFFF"/>
            </a:solidFill>
            <a:ln>
              <a:solidFill>
                <a:schemeClr val="tx1"/>
              </a:solidFill>
            </a:ln>
          </p:spPr>
          <p:txBody>
            <a:bodyPr wrap="square" lIns="0" tIns="0" rIns="0" bIns="0" rtlCol="0"/>
            <a:lstStyle/>
            <a:p>
              <a:endParaRPr/>
            </a:p>
          </p:txBody>
        </p:sp>
        <p:sp>
          <p:nvSpPr>
            <p:cNvPr id="5" name="object 5"/>
            <p:cNvSpPr/>
            <p:nvPr/>
          </p:nvSpPr>
          <p:spPr>
            <a:xfrm>
              <a:off x="174497" y="1561338"/>
              <a:ext cx="3796665" cy="2607945"/>
            </a:xfrm>
            <a:custGeom>
              <a:avLst/>
              <a:gdLst/>
              <a:ahLst/>
              <a:cxnLst/>
              <a:rect l="l" t="t" r="r" b="b"/>
              <a:pathLst>
                <a:path w="3796665" h="2607945">
                  <a:moveTo>
                    <a:pt x="0" y="434594"/>
                  </a:moveTo>
                  <a:lnTo>
                    <a:pt x="2550" y="387238"/>
                  </a:lnTo>
                  <a:lnTo>
                    <a:pt x="10023" y="341360"/>
                  </a:lnTo>
                  <a:lnTo>
                    <a:pt x="22156" y="297224"/>
                  </a:lnTo>
                  <a:lnTo>
                    <a:pt x="38681" y="255096"/>
                  </a:lnTo>
                  <a:lnTo>
                    <a:pt x="59335" y="215241"/>
                  </a:lnTo>
                  <a:lnTo>
                    <a:pt x="83852" y="177923"/>
                  </a:lnTo>
                  <a:lnTo>
                    <a:pt x="111968" y="143409"/>
                  </a:lnTo>
                  <a:lnTo>
                    <a:pt x="143416" y="111962"/>
                  </a:lnTo>
                  <a:lnTo>
                    <a:pt x="177932" y="83848"/>
                  </a:lnTo>
                  <a:lnTo>
                    <a:pt x="215250" y="59332"/>
                  </a:lnTo>
                  <a:lnTo>
                    <a:pt x="255107" y="38679"/>
                  </a:lnTo>
                  <a:lnTo>
                    <a:pt x="297236" y="22154"/>
                  </a:lnTo>
                  <a:lnTo>
                    <a:pt x="341372" y="10023"/>
                  </a:lnTo>
                  <a:lnTo>
                    <a:pt x="387250" y="2550"/>
                  </a:lnTo>
                  <a:lnTo>
                    <a:pt x="434606" y="0"/>
                  </a:lnTo>
                  <a:lnTo>
                    <a:pt x="3361690" y="0"/>
                  </a:lnTo>
                  <a:lnTo>
                    <a:pt x="3409045" y="2550"/>
                  </a:lnTo>
                  <a:lnTo>
                    <a:pt x="3454923" y="10023"/>
                  </a:lnTo>
                  <a:lnTo>
                    <a:pt x="3499059" y="22154"/>
                  </a:lnTo>
                  <a:lnTo>
                    <a:pt x="3541187" y="38679"/>
                  </a:lnTo>
                  <a:lnTo>
                    <a:pt x="3581042" y="59332"/>
                  </a:lnTo>
                  <a:lnTo>
                    <a:pt x="3618360" y="83848"/>
                  </a:lnTo>
                  <a:lnTo>
                    <a:pt x="3652874" y="111962"/>
                  </a:lnTo>
                  <a:lnTo>
                    <a:pt x="3684321" y="143409"/>
                  </a:lnTo>
                  <a:lnTo>
                    <a:pt x="3712435" y="177923"/>
                  </a:lnTo>
                  <a:lnTo>
                    <a:pt x="3736951" y="215241"/>
                  </a:lnTo>
                  <a:lnTo>
                    <a:pt x="3757604" y="255096"/>
                  </a:lnTo>
                  <a:lnTo>
                    <a:pt x="3774129" y="297224"/>
                  </a:lnTo>
                  <a:lnTo>
                    <a:pt x="3786260" y="341360"/>
                  </a:lnTo>
                  <a:lnTo>
                    <a:pt x="3793733" y="387238"/>
                  </a:lnTo>
                  <a:lnTo>
                    <a:pt x="3796284" y="434594"/>
                  </a:lnTo>
                  <a:lnTo>
                    <a:pt x="3796284" y="2172970"/>
                  </a:lnTo>
                  <a:lnTo>
                    <a:pt x="3793733" y="2220323"/>
                  </a:lnTo>
                  <a:lnTo>
                    <a:pt x="3786260" y="2266199"/>
                  </a:lnTo>
                  <a:lnTo>
                    <a:pt x="3774129" y="2310334"/>
                  </a:lnTo>
                  <a:lnTo>
                    <a:pt x="3757604" y="2352461"/>
                  </a:lnTo>
                  <a:lnTo>
                    <a:pt x="3736951" y="2392316"/>
                  </a:lnTo>
                  <a:lnTo>
                    <a:pt x="3712435" y="2429634"/>
                  </a:lnTo>
                  <a:lnTo>
                    <a:pt x="3684321" y="2464149"/>
                  </a:lnTo>
                  <a:lnTo>
                    <a:pt x="3652874" y="2495597"/>
                  </a:lnTo>
                  <a:lnTo>
                    <a:pt x="3618360" y="2523711"/>
                  </a:lnTo>
                  <a:lnTo>
                    <a:pt x="3581042" y="2548228"/>
                  </a:lnTo>
                  <a:lnTo>
                    <a:pt x="3541187" y="2568882"/>
                  </a:lnTo>
                  <a:lnTo>
                    <a:pt x="3499059" y="2585407"/>
                  </a:lnTo>
                  <a:lnTo>
                    <a:pt x="3454923" y="2597540"/>
                  </a:lnTo>
                  <a:lnTo>
                    <a:pt x="3409045" y="2605013"/>
                  </a:lnTo>
                  <a:lnTo>
                    <a:pt x="3361690" y="2607564"/>
                  </a:lnTo>
                  <a:lnTo>
                    <a:pt x="434606" y="2607564"/>
                  </a:lnTo>
                  <a:lnTo>
                    <a:pt x="387250" y="2605013"/>
                  </a:lnTo>
                  <a:lnTo>
                    <a:pt x="341372" y="2597540"/>
                  </a:lnTo>
                  <a:lnTo>
                    <a:pt x="297236" y="2585407"/>
                  </a:lnTo>
                  <a:lnTo>
                    <a:pt x="255107" y="2568882"/>
                  </a:lnTo>
                  <a:lnTo>
                    <a:pt x="215250" y="2548228"/>
                  </a:lnTo>
                  <a:lnTo>
                    <a:pt x="177932" y="2523711"/>
                  </a:lnTo>
                  <a:lnTo>
                    <a:pt x="143416" y="2495597"/>
                  </a:lnTo>
                  <a:lnTo>
                    <a:pt x="111968" y="2464149"/>
                  </a:lnTo>
                  <a:lnTo>
                    <a:pt x="83852" y="2429634"/>
                  </a:lnTo>
                  <a:lnTo>
                    <a:pt x="59335" y="2392316"/>
                  </a:lnTo>
                  <a:lnTo>
                    <a:pt x="38681" y="2352461"/>
                  </a:lnTo>
                  <a:lnTo>
                    <a:pt x="22156" y="2310334"/>
                  </a:lnTo>
                  <a:lnTo>
                    <a:pt x="10023" y="2266199"/>
                  </a:lnTo>
                  <a:lnTo>
                    <a:pt x="2550" y="2220323"/>
                  </a:lnTo>
                  <a:lnTo>
                    <a:pt x="0" y="2172970"/>
                  </a:lnTo>
                  <a:lnTo>
                    <a:pt x="0" y="434594"/>
                  </a:lnTo>
                  <a:close/>
                </a:path>
              </a:pathLst>
            </a:custGeom>
            <a:ln w="28955">
              <a:solidFill>
                <a:schemeClr val="tx1"/>
              </a:solidFill>
            </a:ln>
          </p:spPr>
          <p:txBody>
            <a:bodyPr wrap="square" lIns="0" tIns="0" rIns="0" bIns="0" rtlCol="0"/>
            <a:lstStyle/>
            <a:p>
              <a:endParaRPr/>
            </a:p>
          </p:txBody>
        </p:sp>
      </p:grpSp>
      <p:sp>
        <p:nvSpPr>
          <p:cNvPr id="10" name="object 10"/>
          <p:cNvSpPr txBox="1"/>
          <p:nvPr/>
        </p:nvSpPr>
        <p:spPr>
          <a:xfrm>
            <a:off x="598122" y="1047750"/>
            <a:ext cx="3205480" cy="3584315"/>
          </a:xfrm>
          <a:prstGeom prst="rect">
            <a:avLst/>
          </a:prstGeom>
        </p:spPr>
        <p:txBody>
          <a:bodyPr vert="horz" wrap="square" lIns="0" tIns="12700" rIns="0" bIns="0" rtlCol="0">
            <a:spAutoFit/>
          </a:bodyPr>
          <a:lstStyle/>
          <a:p>
            <a:pPr marL="12700">
              <a:lnSpc>
                <a:spcPct val="150000"/>
              </a:lnSpc>
              <a:spcBef>
                <a:spcPts val="100"/>
              </a:spcBef>
            </a:pPr>
            <a:r>
              <a:rPr sz="1200" b="1" spc="-5" dirty="0">
                <a:latin typeface="Open Sans" panose="020B0606030504020204" pitchFamily="34" charset="0"/>
                <a:ea typeface="Open Sans" panose="020B0606030504020204" pitchFamily="34" charset="0"/>
                <a:cs typeface="Open Sans" panose="020B0606030504020204" pitchFamily="34" charset="0"/>
              </a:rPr>
              <a:t>Autoscaling:</a:t>
            </a:r>
            <a:r>
              <a:rPr sz="1200" b="1"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Adds</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and</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removes</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capacity</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as</a:t>
            </a:r>
          </a:p>
          <a:p>
            <a:pPr marL="12700">
              <a:lnSpc>
                <a:spcPct val="150000"/>
              </a:lnSpc>
            </a:pPr>
            <a:r>
              <a:rPr sz="1200" spc="-5" dirty="0">
                <a:latin typeface="Open Sans" panose="020B0606030504020204" pitchFamily="34" charset="0"/>
                <a:ea typeface="Open Sans" panose="020B0606030504020204" pitchFamily="34" charset="0"/>
                <a:cs typeface="Open Sans" panose="020B0606030504020204" pitchFamily="34" charset="0"/>
              </a:rPr>
              <a:t>per</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requirement</a:t>
            </a:r>
            <a:endParaRPr sz="12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spcBef>
                <a:spcPts val="45"/>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marR="5080">
              <a:lnSpc>
                <a:spcPct val="150000"/>
              </a:lnSpc>
            </a:pPr>
            <a:r>
              <a:rPr sz="1200" b="1" dirty="0">
                <a:latin typeface="Open Sans" panose="020B0606030504020204" pitchFamily="34" charset="0"/>
                <a:ea typeface="Open Sans" panose="020B0606030504020204" pitchFamily="34" charset="0"/>
                <a:cs typeface="Open Sans" panose="020B0606030504020204" pitchFamily="34" charset="0"/>
              </a:rPr>
              <a:t>Load </a:t>
            </a:r>
            <a:r>
              <a:rPr sz="1200" b="1" spc="-5" dirty="0">
                <a:latin typeface="Open Sans" panose="020B0606030504020204" pitchFamily="34" charset="0"/>
                <a:ea typeface="Open Sans" panose="020B0606030504020204" pitchFamily="34" charset="0"/>
                <a:cs typeface="Open Sans" panose="020B0606030504020204" pitchFamily="34" charset="0"/>
              </a:rPr>
              <a:t>Balancer: </a:t>
            </a:r>
            <a:r>
              <a:rPr sz="1200" spc="-5" dirty="0">
                <a:latin typeface="Open Sans" panose="020B0606030504020204" pitchFamily="34" charset="0"/>
                <a:ea typeface="Open Sans" panose="020B0606030504020204" pitchFamily="34" charset="0"/>
                <a:cs typeface="Open Sans" panose="020B0606030504020204" pitchFamily="34" charset="0"/>
              </a:rPr>
              <a:t>Distributes </a:t>
            </a:r>
            <a:r>
              <a:rPr sz="1200" dirty="0">
                <a:latin typeface="Open Sans" panose="020B0606030504020204" pitchFamily="34" charset="0"/>
                <a:ea typeface="Open Sans" panose="020B0606030504020204" pitchFamily="34" charset="0"/>
                <a:cs typeface="Open Sans" panose="020B0606030504020204" pitchFamily="34" charset="0"/>
              </a:rPr>
              <a:t>the </a:t>
            </a:r>
            <a:r>
              <a:rPr sz="1200" spc="-5" dirty="0">
                <a:latin typeface="Open Sans" panose="020B0606030504020204" pitchFamily="34" charset="0"/>
                <a:ea typeface="Open Sans" panose="020B0606030504020204" pitchFamily="34" charset="0"/>
                <a:cs typeface="Open Sans" panose="020B0606030504020204" pitchFamily="34" charset="0"/>
              </a:rPr>
              <a:t>incoming </a:t>
            </a:r>
            <a:r>
              <a:rPr sz="1200" dirty="0">
                <a:latin typeface="Open Sans" panose="020B0606030504020204" pitchFamily="34" charset="0"/>
                <a:ea typeface="Open Sans" panose="020B0606030504020204" pitchFamily="34" charset="0"/>
                <a:cs typeface="Open Sans" panose="020B0606030504020204" pitchFamily="34" charset="0"/>
              </a:rPr>
              <a:t>traffic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evenly</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across</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all EC2</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instances</a:t>
            </a:r>
            <a:endParaRPr sz="12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spcBef>
                <a:spcPts val="30"/>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marR="24130">
              <a:lnSpc>
                <a:spcPct val="150000"/>
              </a:lnSpc>
            </a:pPr>
            <a:r>
              <a:rPr sz="1200" spc="-5" dirty="0">
                <a:latin typeface="Open Sans" panose="020B0606030504020204" pitchFamily="34" charset="0"/>
                <a:ea typeface="Open Sans" panose="020B0606030504020204" pitchFamily="34" charset="0"/>
                <a:cs typeface="Open Sans" panose="020B0606030504020204" pitchFamily="34" charset="0"/>
              </a:rPr>
              <a:t>Placing ELB in </a:t>
            </a:r>
            <a:r>
              <a:rPr sz="1200" dirty="0">
                <a:latin typeface="Open Sans" panose="020B0606030504020204" pitchFamily="34" charset="0"/>
                <a:ea typeface="Open Sans" panose="020B0606030504020204" pitchFamily="34" charset="0"/>
                <a:cs typeface="Open Sans" panose="020B0606030504020204" pitchFamily="34" charset="0"/>
              </a:rPr>
              <a:t>front of AS makes </a:t>
            </a:r>
            <a:r>
              <a:rPr sz="1200" spc="-5" dirty="0">
                <a:latin typeface="Open Sans" panose="020B0606030504020204" pitchFamily="34" charset="0"/>
                <a:ea typeface="Open Sans" panose="020B0606030504020204" pitchFamily="34" charset="0"/>
                <a:cs typeface="Open Sans" panose="020B0606030504020204" pitchFamily="34" charset="0"/>
              </a:rPr>
              <a:t>sure </a:t>
            </a:r>
            <a:r>
              <a:rPr sz="1200" dirty="0">
                <a:latin typeface="Open Sans" panose="020B0606030504020204" pitchFamily="34" charset="0"/>
                <a:ea typeface="Open Sans" panose="020B0606030504020204" pitchFamily="34" charset="0"/>
                <a:cs typeface="Open Sans" panose="020B0606030504020204" pitchFamily="34" charset="0"/>
              </a:rPr>
              <a:t>that </a:t>
            </a:r>
            <a:r>
              <a:rPr sz="1200" spc="-5" dirty="0">
                <a:latin typeface="Open Sans" panose="020B0606030504020204" pitchFamily="34" charset="0"/>
                <a:ea typeface="Open Sans" panose="020B0606030504020204" pitchFamily="34" charset="0"/>
                <a:cs typeface="Open Sans" panose="020B0606030504020204" pitchFamily="34" charset="0"/>
              </a:rPr>
              <a:t>all </a:t>
            </a:r>
            <a:r>
              <a:rPr sz="1200" dirty="0">
                <a:latin typeface="Open Sans" panose="020B0606030504020204" pitchFamily="34" charset="0"/>
                <a:ea typeface="Open Sans" panose="020B0606030504020204" pitchFamily="34" charset="0"/>
                <a:cs typeface="Open Sans" panose="020B0606030504020204" pitchFamily="34" charset="0"/>
              </a:rPr>
              <a:t> the</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incoming</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traffic</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are</a:t>
            </a:r>
            <a:r>
              <a:rPr sz="1200" spc="-5" dirty="0">
                <a:latin typeface="Open Sans" panose="020B0606030504020204" pitchFamily="34" charset="0"/>
                <a:ea typeface="Open Sans" panose="020B0606030504020204" pitchFamily="34" charset="0"/>
                <a:cs typeface="Open Sans" panose="020B0606030504020204" pitchFamily="34" charset="0"/>
              </a:rPr>
              <a:t> distributed,</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dynamically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changing</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number</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of</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EC2</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instances</a:t>
            </a:r>
            <a:endParaRPr sz="12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spcBef>
                <a:spcPts val="30"/>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marR="74295">
              <a:lnSpc>
                <a:spcPct val="150000"/>
              </a:lnSpc>
            </a:pPr>
            <a:r>
              <a:rPr sz="1200" spc="-5" dirty="0">
                <a:latin typeface="Open Sans" panose="020B0606030504020204" pitchFamily="34" charset="0"/>
                <a:ea typeface="Open Sans" panose="020B0606030504020204" pitchFamily="34" charset="0"/>
                <a:cs typeface="Open Sans" panose="020B0606030504020204" pitchFamily="34" charset="0"/>
              </a:rPr>
              <a:t>ELB</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is</a:t>
            </a:r>
            <a:r>
              <a:rPr sz="1200" dirty="0">
                <a:latin typeface="Open Sans" panose="020B0606030504020204" pitchFamily="34" charset="0"/>
                <a:ea typeface="Open Sans" panose="020B0606030504020204" pitchFamily="34" charset="0"/>
                <a:cs typeface="Open Sans" panose="020B0606030504020204" pitchFamily="34" charset="0"/>
              </a:rPr>
              <a:t> the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point</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of contact</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between</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clients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and</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backend</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EC2</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instances</a:t>
            </a:r>
            <a:endParaRPr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1" name="object 11"/>
          <p:cNvGrpSpPr/>
          <p:nvPr/>
        </p:nvGrpSpPr>
        <p:grpSpPr>
          <a:xfrm>
            <a:off x="4261103" y="1662709"/>
            <a:ext cx="4438015" cy="2546985"/>
            <a:chOff x="4261103" y="1662709"/>
            <a:chExt cx="4438015" cy="2546985"/>
          </a:xfrm>
        </p:grpSpPr>
        <p:pic>
          <p:nvPicPr>
            <p:cNvPr id="12" name="object 12"/>
            <p:cNvPicPr/>
            <p:nvPr/>
          </p:nvPicPr>
          <p:blipFill>
            <a:blip r:embed="rId2" cstate="print"/>
            <a:stretch>
              <a:fillRect/>
            </a:stretch>
          </p:blipFill>
          <p:spPr>
            <a:xfrm>
              <a:off x="6234683" y="1662709"/>
              <a:ext cx="489203" cy="547065"/>
            </a:xfrm>
            <a:prstGeom prst="rect">
              <a:avLst/>
            </a:prstGeom>
            <a:solidFill>
              <a:schemeClr val="bg1"/>
            </a:solidFill>
            <a:ln>
              <a:solidFill>
                <a:schemeClr val="bg1"/>
              </a:solidFill>
            </a:ln>
          </p:spPr>
        </p:pic>
        <p:pic>
          <p:nvPicPr>
            <p:cNvPr id="13" name="object 13"/>
            <p:cNvPicPr/>
            <p:nvPr/>
          </p:nvPicPr>
          <p:blipFill>
            <a:blip r:embed="rId3" cstate="print"/>
            <a:stretch>
              <a:fillRect/>
            </a:stretch>
          </p:blipFill>
          <p:spPr>
            <a:xfrm>
              <a:off x="6233722" y="2542158"/>
              <a:ext cx="494736" cy="441770"/>
            </a:xfrm>
            <a:prstGeom prst="rect">
              <a:avLst/>
            </a:prstGeom>
            <a:solidFill>
              <a:schemeClr val="bg1"/>
            </a:solidFill>
            <a:ln>
              <a:solidFill>
                <a:schemeClr val="bg1"/>
              </a:solidFill>
            </a:ln>
          </p:spPr>
        </p:pic>
        <p:pic>
          <p:nvPicPr>
            <p:cNvPr id="14" name="object 14"/>
            <p:cNvPicPr/>
            <p:nvPr/>
          </p:nvPicPr>
          <p:blipFill>
            <a:blip r:embed="rId4" cstate="print"/>
            <a:stretch>
              <a:fillRect/>
            </a:stretch>
          </p:blipFill>
          <p:spPr>
            <a:xfrm>
              <a:off x="5734859" y="3578351"/>
              <a:ext cx="492157" cy="481584"/>
            </a:xfrm>
            <a:prstGeom prst="rect">
              <a:avLst/>
            </a:prstGeom>
            <a:solidFill>
              <a:schemeClr val="bg1"/>
            </a:solidFill>
            <a:ln>
              <a:solidFill>
                <a:schemeClr val="bg1"/>
              </a:solidFill>
            </a:ln>
          </p:spPr>
        </p:pic>
        <p:pic>
          <p:nvPicPr>
            <p:cNvPr id="15" name="object 15"/>
            <p:cNvPicPr/>
            <p:nvPr/>
          </p:nvPicPr>
          <p:blipFill>
            <a:blip r:embed="rId4" cstate="print"/>
            <a:stretch>
              <a:fillRect/>
            </a:stretch>
          </p:blipFill>
          <p:spPr>
            <a:xfrm>
              <a:off x="6731555" y="3578351"/>
              <a:ext cx="492157" cy="481584"/>
            </a:xfrm>
            <a:prstGeom prst="rect">
              <a:avLst/>
            </a:prstGeom>
            <a:solidFill>
              <a:schemeClr val="bg1"/>
            </a:solidFill>
            <a:ln>
              <a:solidFill>
                <a:schemeClr val="bg1"/>
              </a:solidFill>
            </a:ln>
          </p:spPr>
        </p:pic>
        <p:pic>
          <p:nvPicPr>
            <p:cNvPr id="16" name="object 16"/>
            <p:cNvPicPr/>
            <p:nvPr/>
          </p:nvPicPr>
          <p:blipFill>
            <a:blip r:embed="rId4" cstate="print"/>
            <a:stretch>
              <a:fillRect/>
            </a:stretch>
          </p:blipFill>
          <p:spPr>
            <a:xfrm>
              <a:off x="7729775" y="3578351"/>
              <a:ext cx="492157" cy="481584"/>
            </a:xfrm>
            <a:prstGeom prst="rect">
              <a:avLst/>
            </a:prstGeom>
            <a:solidFill>
              <a:schemeClr val="bg1"/>
            </a:solidFill>
            <a:ln>
              <a:solidFill>
                <a:schemeClr val="bg1"/>
              </a:solidFill>
            </a:ln>
          </p:spPr>
        </p:pic>
        <p:pic>
          <p:nvPicPr>
            <p:cNvPr id="17" name="object 17"/>
            <p:cNvPicPr/>
            <p:nvPr/>
          </p:nvPicPr>
          <p:blipFill>
            <a:blip r:embed="rId4" cstate="print"/>
            <a:stretch>
              <a:fillRect/>
            </a:stretch>
          </p:blipFill>
          <p:spPr>
            <a:xfrm>
              <a:off x="4736648" y="3578351"/>
              <a:ext cx="493662" cy="481584"/>
            </a:xfrm>
            <a:prstGeom prst="rect">
              <a:avLst/>
            </a:prstGeom>
            <a:solidFill>
              <a:schemeClr val="bg1"/>
            </a:solidFill>
            <a:ln>
              <a:solidFill>
                <a:schemeClr val="bg1"/>
              </a:solidFill>
            </a:ln>
          </p:spPr>
        </p:pic>
        <p:sp>
          <p:nvSpPr>
            <p:cNvPr id="18" name="object 18"/>
            <p:cNvSpPr/>
            <p:nvPr/>
          </p:nvSpPr>
          <p:spPr>
            <a:xfrm>
              <a:off x="4271009" y="3429761"/>
              <a:ext cx="4418330" cy="769620"/>
            </a:xfrm>
            <a:custGeom>
              <a:avLst/>
              <a:gdLst/>
              <a:ahLst/>
              <a:cxnLst/>
              <a:rect l="l" t="t" r="r" b="b"/>
              <a:pathLst>
                <a:path w="4418330" h="769620">
                  <a:moveTo>
                    <a:pt x="0" y="769619"/>
                  </a:moveTo>
                  <a:lnTo>
                    <a:pt x="4418076" y="769619"/>
                  </a:lnTo>
                  <a:lnTo>
                    <a:pt x="4418076" y="0"/>
                  </a:lnTo>
                  <a:lnTo>
                    <a:pt x="0" y="0"/>
                  </a:lnTo>
                  <a:lnTo>
                    <a:pt x="0" y="769619"/>
                  </a:lnTo>
                  <a:close/>
                </a:path>
              </a:pathLst>
            </a:custGeom>
            <a:ln w="19812">
              <a:solidFill>
                <a:schemeClr val="tx1"/>
              </a:solidFill>
            </a:ln>
          </p:spPr>
          <p:txBody>
            <a:bodyPr wrap="square" lIns="0" tIns="0" rIns="0" bIns="0" rtlCol="0"/>
            <a:lstStyle/>
            <a:p>
              <a:endParaRPr/>
            </a:p>
          </p:txBody>
        </p:sp>
        <p:sp>
          <p:nvSpPr>
            <p:cNvPr id="19" name="object 19"/>
            <p:cNvSpPr/>
            <p:nvPr/>
          </p:nvSpPr>
          <p:spPr>
            <a:xfrm>
              <a:off x="6442710" y="2215133"/>
              <a:ext cx="76200" cy="1214755"/>
            </a:xfrm>
            <a:custGeom>
              <a:avLst/>
              <a:gdLst/>
              <a:ahLst/>
              <a:cxnLst/>
              <a:rect l="l" t="t" r="r" b="b"/>
              <a:pathLst>
                <a:path w="76200" h="1214754">
                  <a:moveTo>
                    <a:pt x="76187" y="1138047"/>
                  </a:moveTo>
                  <a:lnTo>
                    <a:pt x="48006" y="1138047"/>
                  </a:lnTo>
                  <a:lnTo>
                    <a:pt x="48006" y="772668"/>
                  </a:lnTo>
                  <a:lnTo>
                    <a:pt x="28194" y="772668"/>
                  </a:lnTo>
                  <a:lnTo>
                    <a:pt x="28194" y="1138047"/>
                  </a:lnTo>
                  <a:lnTo>
                    <a:pt x="0" y="1138047"/>
                  </a:lnTo>
                  <a:lnTo>
                    <a:pt x="38100" y="1214247"/>
                  </a:lnTo>
                  <a:lnTo>
                    <a:pt x="69837" y="1150747"/>
                  </a:lnTo>
                  <a:lnTo>
                    <a:pt x="76187" y="1138047"/>
                  </a:lnTo>
                  <a:close/>
                </a:path>
                <a:path w="76200" h="1214754">
                  <a:moveTo>
                    <a:pt x="76187" y="244856"/>
                  </a:moveTo>
                  <a:lnTo>
                    <a:pt x="48006" y="244856"/>
                  </a:lnTo>
                  <a:lnTo>
                    <a:pt x="48006" y="0"/>
                  </a:lnTo>
                  <a:lnTo>
                    <a:pt x="28194" y="0"/>
                  </a:lnTo>
                  <a:lnTo>
                    <a:pt x="28194" y="244856"/>
                  </a:lnTo>
                  <a:lnTo>
                    <a:pt x="0" y="244856"/>
                  </a:lnTo>
                  <a:lnTo>
                    <a:pt x="38100" y="321056"/>
                  </a:lnTo>
                  <a:lnTo>
                    <a:pt x="69837" y="257556"/>
                  </a:lnTo>
                  <a:lnTo>
                    <a:pt x="76187" y="244856"/>
                  </a:lnTo>
                  <a:close/>
                </a:path>
              </a:pathLst>
            </a:custGeom>
            <a:solidFill>
              <a:srgbClr val="000000"/>
            </a:solidFill>
            <a:ln>
              <a:solidFill>
                <a:schemeClr val="tx1"/>
              </a:solidFill>
            </a:ln>
          </p:spPr>
          <p:txBody>
            <a:bodyPr wrap="square" lIns="0" tIns="0" rIns="0" bIns="0" rtlCol="0"/>
            <a:lstStyle/>
            <a:p>
              <a:endParaRPr/>
            </a:p>
          </p:txBody>
        </p:sp>
        <p:pic>
          <p:nvPicPr>
            <p:cNvPr id="20" name="object 20"/>
            <p:cNvPicPr/>
            <p:nvPr/>
          </p:nvPicPr>
          <p:blipFill>
            <a:blip r:embed="rId2" cstate="print"/>
            <a:stretch>
              <a:fillRect/>
            </a:stretch>
          </p:blipFill>
          <p:spPr>
            <a:xfrm>
              <a:off x="5131321" y="1662709"/>
              <a:ext cx="490700" cy="547065"/>
            </a:xfrm>
            <a:prstGeom prst="rect">
              <a:avLst/>
            </a:prstGeom>
            <a:solidFill>
              <a:schemeClr val="bg1"/>
            </a:solidFill>
            <a:ln>
              <a:solidFill>
                <a:schemeClr val="bg1"/>
              </a:solidFill>
            </a:ln>
          </p:spPr>
        </p:pic>
        <p:sp>
          <p:nvSpPr>
            <p:cNvPr id="21" name="object 21"/>
            <p:cNvSpPr/>
            <p:nvPr/>
          </p:nvSpPr>
          <p:spPr>
            <a:xfrm>
              <a:off x="5372099" y="2206751"/>
              <a:ext cx="859155" cy="555625"/>
            </a:xfrm>
            <a:custGeom>
              <a:avLst/>
              <a:gdLst/>
              <a:ahLst/>
              <a:cxnLst/>
              <a:rect l="l" t="t" r="r" b="b"/>
              <a:pathLst>
                <a:path w="859154" h="555625">
                  <a:moveTo>
                    <a:pt x="789327" y="522389"/>
                  </a:moveTo>
                  <a:lnTo>
                    <a:pt x="774191" y="546100"/>
                  </a:lnTo>
                  <a:lnTo>
                    <a:pt x="858901" y="555117"/>
                  </a:lnTo>
                  <a:lnTo>
                    <a:pt x="843454" y="529209"/>
                  </a:lnTo>
                  <a:lnTo>
                    <a:pt x="799973" y="529209"/>
                  </a:lnTo>
                  <a:lnTo>
                    <a:pt x="789327" y="522389"/>
                  </a:lnTo>
                  <a:close/>
                </a:path>
                <a:path w="859154" h="555625">
                  <a:moveTo>
                    <a:pt x="800055" y="505583"/>
                  </a:moveTo>
                  <a:lnTo>
                    <a:pt x="789327" y="522389"/>
                  </a:lnTo>
                  <a:lnTo>
                    <a:pt x="799973" y="529209"/>
                  </a:lnTo>
                  <a:lnTo>
                    <a:pt x="810767" y="512445"/>
                  </a:lnTo>
                  <a:lnTo>
                    <a:pt x="800055" y="505583"/>
                  </a:lnTo>
                  <a:close/>
                </a:path>
                <a:path w="859154" h="555625">
                  <a:moveTo>
                    <a:pt x="815213" y="481838"/>
                  </a:moveTo>
                  <a:lnTo>
                    <a:pt x="800055" y="505583"/>
                  </a:lnTo>
                  <a:lnTo>
                    <a:pt x="810767" y="512445"/>
                  </a:lnTo>
                  <a:lnTo>
                    <a:pt x="799973" y="529209"/>
                  </a:lnTo>
                  <a:lnTo>
                    <a:pt x="843454" y="529209"/>
                  </a:lnTo>
                  <a:lnTo>
                    <a:pt x="815213" y="481838"/>
                  </a:lnTo>
                  <a:close/>
                </a:path>
                <a:path w="859154" h="555625">
                  <a:moveTo>
                    <a:pt x="10667" y="0"/>
                  </a:moveTo>
                  <a:lnTo>
                    <a:pt x="0" y="16764"/>
                  </a:lnTo>
                  <a:lnTo>
                    <a:pt x="789327" y="522389"/>
                  </a:lnTo>
                  <a:lnTo>
                    <a:pt x="800055" y="505583"/>
                  </a:lnTo>
                  <a:lnTo>
                    <a:pt x="10667" y="0"/>
                  </a:lnTo>
                  <a:close/>
                </a:path>
              </a:pathLst>
            </a:custGeom>
            <a:solidFill>
              <a:srgbClr val="000000"/>
            </a:solidFill>
            <a:ln>
              <a:solidFill>
                <a:schemeClr val="tx1"/>
              </a:solidFill>
            </a:ln>
          </p:spPr>
          <p:txBody>
            <a:bodyPr wrap="square" lIns="0" tIns="0" rIns="0" bIns="0" rtlCol="0"/>
            <a:lstStyle/>
            <a:p>
              <a:endParaRPr/>
            </a:p>
          </p:txBody>
        </p:sp>
        <p:pic>
          <p:nvPicPr>
            <p:cNvPr id="22" name="object 22"/>
            <p:cNvPicPr/>
            <p:nvPr/>
          </p:nvPicPr>
          <p:blipFill>
            <a:blip r:embed="rId2" cstate="print"/>
            <a:stretch>
              <a:fillRect/>
            </a:stretch>
          </p:blipFill>
          <p:spPr>
            <a:xfrm>
              <a:off x="7569707" y="1662709"/>
              <a:ext cx="489203" cy="547065"/>
            </a:xfrm>
            <a:prstGeom prst="rect">
              <a:avLst/>
            </a:prstGeom>
            <a:solidFill>
              <a:schemeClr val="bg1"/>
            </a:solidFill>
            <a:ln>
              <a:solidFill>
                <a:schemeClr val="bg1"/>
              </a:solidFill>
            </a:ln>
          </p:spPr>
        </p:pic>
        <p:sp>
          <p:nvSpPr>
            <p:cNvPr id="23" name="object 23"/>
            <p:cNvSpPr/>
            <p:nvPr/>
          </p:nvSpPr>
          <p:spPr>
            <a:xfrm>
              <a:off x="6729221" y="2206243"/>
              <a:ext cx="1090295" cy="555625"/>
            </a:xfrm>
            <a:custGeom>
              <a:avLst/>
              <a:gdLst/>
              <a:ahLst/>
              <a:cxnLst/>
              <a:rect l="l" t="t" r="r" b="b"/>
              <a:pathLst>
                <a:path w="1090295" h="555625">
                  <a:moveTo>
                    <a:pt x="50926" y="487299"/>
                  </a:moveTo>
                  <a:lnTo>
                    <a:pt x="0" y="555625"/>
                  </a:lnTo>
                  <a:lnTo>
                    <a:pt x="85217" y="555370"/>
                  </a:lnTo>
                  <a:lnTo>
                    <a:pt x="75365" y="535813"/>
                  </a:lnTo>
                  <a:lnTo>
                    <a:pt x="61213" y="535813"/>
                  </a:lnTo>
                  <a:lnTo>
                    <a:pt x="52197" y="518160"/>
                  </a:lnTo>
                  <a:lnTo>
                    <a:pt x="63584" y="512425"/>
                  </a:lnTo>
                  <a:lnTo>
                    <a:pt x="50926" y="487299"/>
                  </a:lnTo>
                  <a:close/>
                </a:path>
                <a:path w="1090295" h="555625">
                  <a:moveTo>
                    <a:pt x="63584" y="512425"/>
                  </a:moveTo>
                  <a:lnTo>
                    <a:pt x="52197" y="518160"/>
                  </a:lnTo>
                  <a:lnTo>
                    <a:pt x="61213" y="535813"/>
                  </a:lnTo>
                  <a:lnTo>
                    <a:pt x="72502" y="530129"/>
                  </a:lnTo>
                  <a:lnTo>
                    <a:pt x="63584" y="512425"/>
                  </a:lnTo>
                  <a:close/>
                </a:path>
                <a:path w="1090295" h="555625">
                  <a:moveTo>
                    <a:pt x="72502" y="530129"/>
                  </a:moveTo>
                  <a:lnTo>
                    <a:pt x="61213" y="535813"/>
                  </a:lnTo>
                  <a:lnTo>
                    <a:pt x="75365" y="535813"/>
                  </a:lnTo>
                  <a:lnTo>
                    <a:pt x="72502" y="530129"/>
                  </a:lnTo>
                  <a:close/>
                </a:path>
                <a:path w="1090295" h="555625">
                  <a:moveTo>
                    <a:pt x="1081151" y="0"/>
                  </a:moveTo>
                  <a:lnTo>
                    <a:pt x="63584" y="512425"/>
                  </a:lnTo>
                  <a:lnTo>
                    <a:pt x="72502" y="530129"/>
                  </a:lnTo>
                  <a:lnTo>
                    <a:pt x="1090168" y="17780"/>
                  </a:lnTo>
                  <a:lnTo>
                    <a:pt x="1081151" y="0"/>
                  </a:lnTo>
                  <a:close/>
                </a:path>
              </a:pathLst>
            </a:custGeom>
            <a:solidFill>
              <a:srgbClr val="000000"/>
            </a:solidFill>
            <a:ln>
              <a:solidFill>
                <a:schemeClr val="tx1"/>
              </a:solidFill>
            </a:ln>
          </p:spPr>
          <p:txBody>
            <a:bodyPr wrap="square" lIns="0" tIns="0" rIns="0" bIns="0" rtlCol="0"/>
            <a:lstStyle/>
            <a:p>
              <a:endParaRPr/>
            </a:p>
          </p:txBody>
        </p:sp>
      </p:grpSp>
      <p:sp>
        <p:nvSpPr>
          <p:cNvPr id="24" name="object 24"/>
          <p:cNvSpPr txBox="1">
            <a:spLocks noGrp="1"/>
          </p:cNvSpPr>
          <p:nvPr>
            <p:ph type="title"/>
          </p:nvPr>
        </p:nvSpPr>
        <p:spPr>
          <a:xfrm>
            <a:off x="255524" y="179323"/>
            <a:ext cx="336359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5F4778"/>
                </a:solidFill>
                <a:latin typeface="Calibri"/>
                <a:cs typeface="Calibri"/>
              </a:rPr>
              <a:t>ELB</a:t>
            </a:r>
            <a:r>
              <a:rPr sz="2800" b="1" spc="-15" dirty="0">
                <a:solidFill>
                  <a:srgbClr val="5F4778"/>
                </a:solidFill>
                <a:latin typeface="Calibri"/>
                <a:cs typeface="Calibri"/>
              </a:rPr>
              <a:t> </a:t>
            </a:r>
            <a:r>
              <a:rPr sz="2800" b="1" spc="-5" dirty="0">
                <a:solidFill>
                  <a:srgbClr val="5F4778"/>
                </a:solidFill>
                <a:latin typeface="Calibri"/>
                <a:cs typeface="Calibri"/>
              </a:rPr>
              <a:t>and</a:t>
            </a:r>
            <a:r>
              <a:rPr sz="2800" b="1" spc="5" dirty="0">
                <a:solidFill>
                  <a:srgbClr val="5F4778"/>
                </a:solidFill>
                <a:latin typeface="Calibri"/>
                <a:cs typeface="Calibri"/>
              </a:rPr>
              <a:t> </a:t>
            </a:r>
            <a:r>
              <a:rPr sz="2800" b="1" spc="-5" dirty="0">
                <a:solidFill>
                  <a:srgbClr val="5F4778"/>
                </a:solidFill>
                <a:latin typeface="Calibri"/>
                <a:cs typeface="Calibri"/>
              </a:rPr>
              <a:t>AS</a:t>
            </a:r>
            <a:r>
              <a:rPr sz="2800" b="1" spc="-10" dirty="0">
                <a:solidFill>
                  <a:srgbClr val="5F4778"/>
                </a:solidFill>
                <a:latin typeface="Calibri"/>
                <a:cs typeface="Calibri"/>
              </a:rPr>
              <a:t> </a:t>
            </a:r>
            <a:r>
              <a:rPr sz="2800" b="1" spc="-20" dirty="0">
                <a:solidFill>
                  <a:srgbClr val="5F4778"/>
                </a:solidFill>
                <a:latin typeface="Calibri"/>
                <a:cs typeface="Calibri"/>
              </a:rPr>
              <a:t>Integration</a:t>
            </a:r>
            <a:endParaRPr sz="2800">
              <a:latin typeface="Calibri"/>
              <a:cs typeface="Calibri"/>
            </a:endParaRPr>
          </a:p>
        </p:txBody>
      </p:sp>
      <p:sp>
        <p:nvSpPr>
          <p:cNvPr id="26" name="object 26"/>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7" name="Group 26">
            <a:extLst>
              <a:ext uri="{FF2B5EF4-FFF2-40B4-BE49-F238E27FC236}">
                <a16:creationId xmlns:a16="http://schemas.microsoft.com/office/drawing/2014/main" id="{67910FA8-F510-18A1-11BA-4CAA4CB13B04}"/>
              </a:ext>
            </a:extLst>
          </p:cNvPr>
          <p:cNvGrpSpPr/>
          <p:nvPr/>
        </p:nvGrpSpPr>
        <p:grpSpPr>
          <a:xfrm>
            <a:off x="24493" y="21491"/>
            <a:ext cx="9119507" cy="750794"/>
            <a:chOff x="24493" y="21491"/>
            <a:chExt cx="8960905" cy="750794"/>
          </a:xfrm>
        </p:grpSpPr>
        <p:pic>
          <p:nvPicPr>
            <p:cNvPr id="28" name="Picture 27">
              <a:extLst>
                <a:ext uri="{FF2B5EF4-FFF2-40B4-BE49-F238E27FC236}">
                  <a16:creationId xmlns:a16="http://schemas.microsoft.com/office/drawing/2014/main" id="{34BD505A-C08B-D5C4-64E2-1DFAFFC9F019}"/>
                </a:ext>
              </a:extLst>
            </p:cNvPr>
            <p:cNvPicPr>
              <a:picLocks noChangeAspect="1"/>
            </p:cNvPicPr>
            <p:nvPr/>
          </p:nvPicPr>
          <p:blipFill>
            <a:blip r:embed="rId5"/>
            <a:stretch>
              <a:fillRect/>
            </a:stretch>
          </p:blipFill>
          <p:spPr>
            <a:xfrm>
              <a:off x="1631837" y="21491"/>
              <a:ext cx="7353561" cy="750794"/>
            </a:xfrm>
            <a:prstGeom prst="rect">
              <a:avLst/>
            </a:prstGeom>
          </p:spPr>
        </p:pic>
        <p:pic>
          <p:nvPicPr>
            <p:cNvPr id="29" name="Picture 28">
              <a:extLst>
                <a:ext uri="{FF2B5EF4-FFF2-40B4-BE49-F238E27FC236}">
                  <a16:creationId xmlns:a16="http://schemas.microsoft.com/office/drawing/2014/main" id="{8A8D6D91-F515-3BF4-DD87-F4952EA78E9B}"/>
                </a:ext>
              </a:extLst>
            </p:cNvPr>
            <p:cNvPicPr>
              <a:picLocks noChangeAspect="1"/>
            </p:cNvPicPr>
            <p:nvPr/>
          </p:nvPicPr>
          <p:blipFill>
            <a:blip r:embed="rId6"/>
            <a:stretch>
              <a:fillRect/>
            </a:stretch>
          </p:blipFill>
          <p:spPr>
            <a:xfrm>
              <a:off x="24493" y="79088"/>
              <a:ext cx="1607344" cy="657225"/>
            </a:xfrm>
            <a:prstGeom prst="rect">
              <a:avLst/>
            </a:prstGeom>
          </p:spPr>
        </p:pic>
        <p:pic>
          <p:nvPicPr>
            <p:cNvPr id="30" name="Picture 29">
              <a:extLst>
                <a:ext uri="{FF2B5EF4-FFF2-40B4-BE49-F238E27FC236}">
                  <a16:creationId xmlns:a16="http://schemas.microsoft.com/office/drawing/2014/main" id="{4A6AEA34-7471-909F-AD58-E6211EDE5253}"/>
                </a:ext>
              </a:extLst>
            </p:cNvPr>
            <p:cNvPicPr>
              <a:picLocks noChangeAspect="1"/>
            </p:cNvPicPr>
            <p:nvPr/>
          </p:nvPicPr>
          <p:blipFill>
            <a:blip r:embed="rId5"/>
            <a:stretch>
              <a:fillRect/>
            </a:stretch>
          </p:blipFill>
          <p:spPr>
            <a:xfrm>
              <a:off x="134906" y="718248"/>
              <a:ext cx="7353561" cy="45719"/>
            </a:xfrm>
            <a:prstGeom prst="rect">
              <a:avLst/>
            </a:prstGeom>
          </p:spPr>
        </p:pic>
      </p:grpSp>
      <p:sp>
        <p:nvSpPr>
          <p:cNvPr id="31" name="Google Shape;259;gff3a7120db_0_4">
            <a:extLst>
              <a:ext uri="{FF2B5EF4-FFF2-40B4-BE49-F238E27FC236}">
                <a16:creationId xmlns:a16="http://schemas.microsoft.com/office/drawing/2014/main" id="{F4B8841E-9C2E-E4E3-5C46-59949F0E5306}"/>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ELB &amp; Auto-Scaling Integration</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8797DF77-5B30-F331-7511-557C8D4AFF28}"/>
              </a:ext>
            </a:extLst>
          </p:cNvPr>
          <p:cNvSpPr/>
          <p:nvPr/>
        </p:nvSpPr>
        <p:spPr>
          <a:xfrm>
            <a:off x="609600" y="1123950"/>
            <a:ext cx="3772435" cy="34290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object 2"/>
          <p:cNvSpPr txBox="1">
            <a:spLocks noGrp="1"/>
          </p:cNvSpPr>
          <p:nvPr>
            <p:ph type="title"/>
          </p:nvPr>
        </p:nvSpPr>
        <p:spPr>
          <a:xfrm>
            <a:off x="255524" y="179323"/>
            <a:ext cx="336359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5F4778"/>
                </a:solidFill>
                <a:latin typeface="Calibri"/>
                <a:cs typeface="Calibri"/>
              </a:rPr>
              <a:t>ELB</a:t>
            </a:r>
            <a:r>
              <a:rPr sz="2800" b="1" spc="-15" dirty="0">
                <a:solidFill>
                  <a:srgbClr val="5F4778"/>
                </a:solidFill>
                <a:latin typeface="Calibri"/>
                <a:cs typeface="Calibri"/>
              </a:rPr>
              <a:t> </a:t>
            </a:r>
            <a:r>
              <a:rPr sz="2800" b="1" spc="-5" dirty="0">
                <a:solidFill>
                  <a:srgbClr val="5F4778"/>
                </a:solidFill>
                <a:latin typeface="Calibri"/>
                <a:cs typeface="Calibri"/>
              </a:rPr>
              <a:t>and</a:t>
            </a:r>
            <a:r>
              <a:rPr sz="2800" b="1" spc="5" dirty="0">
                <a:solidFill>
                  <a:srgbClr val="5F4778"/>
                </a:solidFill>
                <a:latin typeface="Calibri"/>
                <a:cs typeface="Calibri"/>
              </a:rPr>
              <a:t> </a:t>
            </a:r>
            <a:r>
              <a:rPr sz="2800" b="1" spc="-5" dirty="0">
                <a:solidFill>
                  <a:srgbClr val="5F4778"/>
                </a:solidFill>
                <a:latin typeface="Calibri"/>
                <a:cs typeface="Calibri"/>
              </a:rPr>
              <a:t>AS</a:t>
            </a:r>
            <a:r>
              <a:rPr sz="2800" b="1" spc="-10" dirty="0">
                <a:solidFill>
                  <a:srgbClr val="5F4778"/>
                </a:solidFill>
                <a:latin typeface="Calibri"/>
                <a:cs typeface="Calibri"/>
              </a:rPr>
              <a:t> </a:t>
            </a:r>
            <a:r>
              <a:rPr sz="2800" b="1" spc="-20" dirty="0">
                <a:solidFill>
                  <a:srgbClr val="5F4778"/>
                </a:solidFill>
                <a:latin typeface="Calibri"/>
                <a:cs typeface="Calibri"/>
              </a:rPr>
              <a:t>Integration</a:t>
            </a:r>
            <a:endParaRPr sz="2800">
              <a:latin typeface="Calibri"/>
              <a:cs typeface="Calibri"/>
            </a:endParaRPr>
          </a:p>
        </p:txBody>
      </p:sp>
      <p:sp>
        <p:nvSpPr>
          <p:cNvPr id="8" name="object 8"/>
          <p:cNvSpPr txBox="1"/>
          <p:nvPr/>
        </p:nvSpPr>
        <p:spPr>
          <a:xfrm>
            <a:off x="882090" y="1596859"/>
            <a:ext cx="3218923" cy="537327"/>
          </a:xfrm>
          <a:prstGeom prst="rect">
            <a:avLst/>
          </a:prstGeom>
        </p:spPr>
        <p:txBody>
          <a:bodyPr vert="horz" wrap="square" lIns="0" tIns="12700" rIns="0" bIns="0" rtlCol="0">
            <a:spAutoFit/>
          </a:bodyPr>
          <a:lstStyle/>
          <a:p>
            <a:pPr marL="12700" marR="5080">
              <a:lnSpc>
                <a:spcPct val="150000"/>
              </a:lnSpc>
              <a:spcBef>
                <a:spcPts val="100"/>
              </a:spcBef>
            </a:pPr>
            <a:r>
              <a:rPr sz="1200" dirty="0">
                <a:latin typeface="Open Sans" panose="020B0606030504020204" pitchFamily="34" charset="0"/>
                <a:ea typeface="Open Sans" panose="020B0606030504020204" pitchFamily="34" charset="0"/>
                <a:cs typeface="Open Sans" panose="020B0606030504020204" pitchFamily="34" charset="0"/>
              </a:rPr>
              <a:t>Load</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balancer</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automatically</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registers</a:t>
            </a:r>
            <a:r>
              <a:rPr sz="1200" spc="-5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instances </a:t>
            </a:r>
            <a:r>
              <a:rPr sz="1200" spc="-29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a:t>
            </a:r>
            <a:r>
              <a:rPr sz="1200" dirty="0">
                <a:latin typeface="Open Sans" panose="020B0606030504020204" pitchFamily="34" charset="0"/>
                <a:ea typeface="Open Sans" panose="020B0606030504020204" pitchFamily="34" charset="0"/>
                <a:cs typeface="Open Sans" panose="020B0606030504020204" pitchFamily="34" charset="0"/>
              </a:rPr>
              <a:t> the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group</a:t>
            </a:r>
          </a:p>
        </p:txBody>
      </p:sp>
      <p:sp>
        <p:nvSpPr>
          <p:cNvPr id="13" name="object 13"/>
          <p:cNvSpPr txBox="1"/>
          <p:nvPr/>
        </p:nvSpPr>
        <p:spPr>
          <a:xfrm>
            <a:off x="882090" y="2210676"/>
            <a:ext cx="3078074" cy="1773562"/>
          </a:xfrm>
          <a:prstGeom prst="rect">
            <a:avLst/>
          </a:prstGeom>
        </p:spPr>
        <p:txBody>
          <a:bodyPr vert="horz" wrap="square" lIns="0" tIns="12700" rIns="0" bIns="0" rtlCol="0">
            <a:spAutoFit/>
          </a:bodyPr>
          <a:lstStyle/>
          <a:p>
            <a:pPr marL="12700">
              <a:lnSpc>
                <a:spcPct val="150000"/>
              </a:lnSpc>
              <a:spcBef>
                <a:spcPts val="100"/>
              </a:spcBef>
            </a:pPr>
            <a:r>
              <a:rPr sz="1200" dirty="0">
                <a:latin typeface="Open Sans" panose="020B0606030504020204" pitchFamily="34" charset="0"/>
                <a:ea typeface="Open Sans" panose="020B0606030504020204" pitchFamily="34" charset="0"/>
                <a:cs typeface="Open Sans" panose="020B0606030504020204" pitchFamily="34" charset="0"/>
              </a:rPr>
              <a:t>Health</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checks:</a:t>
            </a:r>
          </a:p>
          <a:p>
            <a:pPr marL="469900" marR="5080">
              <a:lnSpc>
                <a:spcPct val="150000"/>
              </a:lnSpc>
              <a:spcBef>
                <a:spcPts val="495"/>
              </a:spcBef>
            </a:pPr>
            <a:r>
              <a:rPr sz="1200" spc="-5" dirty="0">
                <a:latin typeface="Open Sans" panose="020B0606030504020204" pitchFamily="34" charset="0"/>
                <a:ea typeface="Open Sans" panose="020B0606030504020204" pitchFamily="34" charset="0"/>
                <a:cs typeface="Open Sans" panose="020B0606030504020204" pitchFamily="34" charset="0"/>
              </a:rPr>
              <a:t>EC2</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instance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only:</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EC2</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status</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checks </a:t>
            </a:r>
            <a:r>
              <a:rPr sz="1200" spc="-29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are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considered</a:t>
            </a:r>
            <a:endParaRPr sz="1200" dirty="0">
              <a:latin typeface="Open Sans" panose="020B0606030504020204" pitchFamily="34" charset="0"/>
              <a:ea typeface="Open Sans" panose="020B0606030504020204" pitchFamily="34" charset="0"/>
              <a:cs typeface="Open Sans" panose="020B0606030504020204" pitchFamily="34" charset="0"/>
            </a:endParaRPr>
          </a:p>
          <a:p>
            <a:pPr marL="469900" marR="232410">
              <a:lnSpc>
                <a:spcPct val="150000"/>
              </a:lnSpc>
              <a:spcBef>
                <a:spcPts val="500"/>
              </a:spcBef>
            </a:pPr>
            <a:r>
              <a:rPr sz="1200" spc="-5" dirty="0">
                <a:latin typeface="Open Sans" panose="020B0606030504020204" pitchFamily="34" charset="0"/>
                <a:ea typeface="Open Sans" panose="020B0606030504020204" pitchFamily="34" charset="0"/>
                <a:cs typeface="Open Sans" panose="020B0606030504020204" pitchFamily="34" charset="0"/>
              </a:rPr>
              <a:t>EC2 </a:t>
            </a:r>
            <a:r>
              <a:rPr sz="1200" dirty="0">
                <a:latin typeface="Open Sans" panose="020B0606030504020204" pitchFamily="34" charset="0"/>
                <a:ea typeface="Open Sans" panose="020B0606030504020204" pitchFamily="34" charset="0"/>
                <a:cs typeface="Open Sans" panose="020B0606030504020204" pitchFamily="34" charset="0"/>
              </a:rPr>
              <a:t>and ELB </a:t>
            </a:r>
            <a:r>
              <a:rPr sz="1200" spc="-5" dirty="0">
                <a:latin typeface="Open Sans" panose="020B0606030504020204" pitchFamily="34" charset="0"/>
                <a:ea typeface="Open Sans" panose="020B0606030504020204" pitchFamily="34" charset="0"/>
                <a:cs typeface="Open Sans" panose="020B0606030504020204" pitchFamily="34" charset="0"/>
              </a:rPr>
              <a:t>health </a:t>
            </a:r>
            <a:r>
              <a:rPr sz="1200" dirty="0">
                <a:latin typeface="Open Sans" panose="020B0606030504020204" pitchFamily="34" charset="0"/>
                <a:ea typeface="Open Sans" panose="020B0606030504020204" pitchFamily="34" charset="0"/>
                <a:cs typeface="Open Sans" panose="020B0606030504020204" pitchFamily="34" charset="0"/>
              </a:rPr>
              <a:t>checks: </a:t>
            </a:r>
            <a:r>
              <a:rPr sz="1200" spc="-5" dirty="0">
                <a:latin typeface="Open Sans" panose="020B0606030504020204" pitchFamily="34" charset="0"/>
                <a:ea typeface="Open Sans" panose="020B0606030504020204" pitchFamily="34" charset="0"/>
                <a:cs typeface="Open Sans" panose="020B0606030504020204" pitchFamily="34" charset="0"/>
              </a:rPr>
              <a:t>An </a:t>
            </a:r>
            <a:r>
              <a:rPr sz="1200" dirty="0">
                <a:latin typeface="Open Sans" panose="020B0606030504020204" pitchFamily="34" charset="0"/>
                <a:ea typeface="Open Sans" panose="020B0606030504020204" pitchFamily="34" charset="0"/>
                <a:cs typeface="Open Sans" panose="020B0606030504020204" pitchFamily="34" charset="0"/>
              </a:rPr>
              <a:t> instance </a:t>
            </a:r>
            <a:r>
              <a:rPr sz="1200" spc="-5" dirty="0">
                <a:latin typeface="Open Sans" panose="020B0606030504020204" pitchFamily="34" charset="0"/>
                <a:ea typeface="Open Sans" panose="020B0606030504020204" pitchFamily="34" charset="0"/>
                <a:cs typeface="Open Sans" panose="020B0606030504020204" pitchFamily="34" charset="0"/>
              </a:rPr>
              <a:t>is considered unhealthy if </a:t>
            </a:r>
            <a:r>
              <a:rPr sz="1200" spc="-29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either</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of</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health</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checks</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fail</a:t>
            </a:r>
          </a:p>
        </p:txBody>
      </p:sp>
      <p:pic>
        <p:nvPicPr>
          <p:cNvPr id="14" name="object 14"/>
          <p:cNvPicPr/>
          <p:nvPr/>
        </p:nvPicPr>
        <p:blipFill>
          <a:blip r:embed="rId2" cstate="print"/>
          <a:stretch>
            <a:fillRect/>
          </a:stretch>
        </p:blipFill>
        <p:spPr>
          <a:xfrm>
            <a:off x="5210585" y="1399054"/>
            <a:ext cx="460188" cy="615651"/>
          </a:xfrm>
          <a:prstGeom prst="rect">
            <a:avLst/>
          </a:prstGeom>
        </p:spPr>
      </p:pic>
      <p:pic>
        <p:nvPicPr>
          <p:cNvPr id="15" name="object 15"/>
          <p:cNvPicPr/>
          <p:nvPr/>
        </p:nvPicPr>
        <p:blipFill>
          <a:blip r:embed="rId3" cstate="print"/>
          <a:stretch>
            <a:fillRect/>
          </a:stretch>
        </p:blipFill>
        <p:spPr>
          <a:xfrm>
            <a:off x="6902538" y="1460874"/>
            <a:ext cx="464477" cy="495499"/>
          </a:xfrm>
          <a:prstGeom prst="rect">
            <a:avLst/>
          </a:prstGeom>
        </p:spPr>
      </p:pic>
      <p:sp>
        <p:nvSpPr>
          <p:cNvPr id="16" name="object 16"/>
          <p:cNvSpPr txBox="1"/>
          <p:nvPr/>
        </p:nvSpPr>
        <p:spPr>
          <a:xfrm>
            <a:off x="4838446" y="1573784"/>
            <a:ext cx="330835"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F4778"/>
                </a:solidFill>
                <a:latin typeface="Arial"/>
                <a:cs typeface="Arial"/>
              </a:rPr>
              <a:t>ELB</a:t>
            </a:r>
            <a:endParaRPr sz="1200">
              <a:latin typeface="Arial"/>
              <a:cs typeface="Arial"/>
            </a:endParaRPr>
          </a:p>
        </p:txBody>
      </p:sp>
      <p:sp>
        <p:nvSpPr>
          <p:cNvPr id="17" name="object 17"/>
          <p:cNvSpPr txBox="1"/>
          <p:nvPr/>
        </p:nvSpPr>
        <p:spPr>
          <a:xfrm>
            <a:off x="7449693" y="1573784"/>
            <a:ext cx="894080" cy="208279"/>
          </a:xfrm>
          <a:prstGeom prst="rect">
            <a:avLst/>
          </a:prstGeom>
        </p:spPr>
        <p:txBody>
          <a:bodyPr vert="horz" wrap="square" lIns="0" tIns="12700" rIns="0" bIns="0" rtlCol="0">
            <a:spAutoFit/>
          </a:bodyPr>
          <a:lstStyle/>
          <a:p>
            <a:pPr marL="12700">
              <a:lnSpc>
                <a:spcPct val="100000"/>
              </a:lnSpc>
              <a:spcBef>
                <a:spcPts val="100"/>
              </a:spcBef>
            </a:pPr>
            <a:r>
              <a:rPr sz="1200" b="1" spc="-45" dirty="0">
                <a:solidFill>
                  <a:srgbClr val="5F4778"/>
                </a:solidFill>
                <a:latin typeface="Arial"/>
                <a:cs typeface="Arial"/>
              </a:rPr>
              <a:t>A</a:t>
            </a:r>
            <a:r>
              <a:rPr sz="1200" b="1" dirty="0">
                <a:solidFill>
                  <a:srgbClr val="5F4778"/>
                </a:solidFill>
                <a:latin typeface="Arial"/>
                <a:cs typeface="Arial"/>
              </a:rPr>
              <a:t>u</a:t>
            </a:r>
            <a:r>
              <a:rPr sz="1200" b="1" spc="-5" dirty="0">
                <a:solidFill>
                  <a:srgbClr val="5F4778"/>
                </a:solidFill>
                <a:latin typeface="Arial"/>
                <a:cs typeface="Arial"/>
              </a:rPr>
              <a:t>t</a:t>
            </a:r>
            <a:r>
              <a:rPr sz="1200" b="1" dirty="0">
                <a:solidFill>
                  <a:srgbClr val="5F4778"/>
                </a:solidFill>
                <a:latin typeface="Arial"/>
                <a:cs typeface="Arial"/>
              </a:rPr>
              <a:t>os</a:t>
            </a:r>
            <a:r>
              <a:rPr sz="1200" b="1" spc="-5" dirty="0">
                <a:solidFill>
                  <a:srgbClr val="5F4778"/>
                </a:solidFill>
                <a:latin typeface="Arial"/>
                <a:cs typeface="Arial"/>
              </a:rPr>
              <a:t>ca</a:t>
            </a:r>
            <a:r>
              <a:rPr sz="1200" b="1" dirty="0">
                <a:solidFill>
                  <a:srgbClr val="5F4778"/>
                </a:solidFill>
                <a:latin typeface="Arial"/>
                <a:cs typeface="Arial"/>
              </a:rPr>
              <a:t>ling</a:t>
            </a:r>
            <a:endParaRPr sz="1200">
              <a:latin typeface="Arial"/>
              <a:cs typeface="Arial"/>
            </a:endParaRPr>
          </a:p>
        </p:txBody>
      </p:sp>
      <p:grpSp>
        <p:nvGrpSpPr>
          <p:cNvPr id="18" name="object 18"/>
          <p:cNvGrpSpPr/>
          <p:nvPr/>
        </p:nvGrpSpPr>
        <p:grpSpPr>
          <a:xfrm>
            <a:off x="5230235" y="1960626"/>
            <a:ext cx="2216161" cy="2217419"/>
            <a:chOff x="5230235" y="1960626"/>
            <a:chExt cx="2216161" cy="2217419"/>
          </a:xfrm>
        </p:grpSpPr>
        <p:pic>
          <p:nvPicPr>
            <p:cNvPr id="19" name="object 19"/>
            <p:cNvPicPr/>
            <p:nvPr/>
          </p:nvPicPr>
          <p:blipFill>
            <a:blip r:embed="rId4" cstate="print"/>
            <a:stretch>
              <a:fillRect/>
            </a:stretch>
          </p:blipFill>
          <p:spPr>
            <a:xfrm>
              <a:off x="5230235" y="3552444"/>
              <a:ext cx="463561" cy="539496"/>
            </a:xfrm>
            <a:prstGeom prst="rect">
              <a:avLst/>
            </a:prstGeom>
          </p:spPr>
        </p:pic>
        <p:pic>
          <p:nvPicPr>
            <p:cNvPr id="20" name="object 20"/>
            <p:cNvPicPr/>
            <p:nvPr/>
          </p:nvPicPr>
          <p:blipFill>
            <a:blip r:embed="rId4" cstate="print"/>
            <a:stretch>
              <a:fillRect/>
            </a:stretch>
          </p:blipFill>
          <p:spPr>
            <a:xfrm>
              <a:off x="6101953" y="3552444"/>
              <a:ext cx="462055" cy="539496"/>
            </a:xfrm>
            <a:prstGeom prst="rect">
              <a:avLst/>
            </a:prstGeom>
          </p:spPr>
        </p:pic>
        <p:sp>
          <p:nvSpPr>
            <p:cNvPr id="21" name="object 21"/>
            <p:cNvSpPr/>
            <p:nvPr/>
          </p:nvSpPr>
          <p:spPr>
            <a:xfrm>
              <a:off x="5403341" y="2020061"/>
              <a:ext cx="941069" cy="1532890"/>
            </a:xfrm>
            <a:custGeom>
              <a:avLst/>
              <a:gdLst/>
              <a:ahLst/>
              <a:cxnLst/>
              <a:rect l="l" t="t" r="r" b="b"/>
              <a:pathLst>
                <a:path w="941070" h="1532889">
                  <a:moveTo>
                    <a:pt x="921258" y="766444"/>
                  </a:moveTo>
                  <a:lnTo>
                    <a:pt x="921258" y="1532890"/>
                  </a:lnTo>
                  <a:lnTo>
                    <a:pt x="941070" y="1532890"/>
                  </a:lnTo>
                  <a:lnTo>
                    <a:pt x="941070" y="776351"/>
                  </a:lnTo>
                  <a:lnTo>
                    <a:pt x="931163" y="776351"/>
                  </a:lnTo>
                  <a:lnTo>
                    <a:pt x="921258" y="766444"/>
                  </a:lnTo>
                  <a:close/>
                </a:path>
                <a:path w="941070" h="1532889">
                  <a:moveTo>
                    <a:pt x="48006" y="63500"/>
                  </a:moveTo>
                  <a:lnTo>
                    <a:pt x="28194" y="63500"/>
                  </a:lnTo>
                  <a:lnTo>
                    <a:pt x="28194" y="776351"/>
                  </a:lnTo>
                  <a:lnTo>
                    <a:pt x="921258" y="776351"/>
                  </a:lnTo>
                  <a:lnTo>
                    <a:pt x="921258" y="766444"/>
                  </a:lnTo>
                  <a:lnTo>
                    <a:pt x="48006" y="766444"/>
                  </a:lnTo>
                  <a:lnTo>
                    <a:pt x="38100" y="756538"/>
                  </a:lnTo>
                  <a:lnTo>
                    <a:pt x="48006" y="756538"/>
                  </a:lnTo>
                  <a:lnTo>
                    <a:pt x="48006" y="63500"/>
                  </a:lnTo>
                  <a:close/>
                </a:path>
                <a:path w="941070" h="1532889">
                  <a:moveTo>
                    <a:pt x="941070" y="756538"/>
                  </a:moveTo>
                  <a:lnTo>
                    <a:pt x="48006" y="756538"/>
                  </a:lnTo>
                  <a:lnTo>
                    <a:pt x="48006" y="766444"/>
                  </a:lnTo>
                  <a:lnTo>
                    <a:pt x="921258" y="766444"/>
                  </a:lnTo>
                  <a:lnTo>
                    <a:pt x="931163" y="776351"/>
                  </a:lnTo>
                  <a:lnTo>
                    <a:pt x="941070" y="776351"/>
                  </a:lnTo>
                  <a:lnTo>
                    <a:pt x="941070" y="756538"/>
                  </a:lnTo>
                  <a:close/>
                </a:path>
                <a:path w="941070" h="1532889">
                  <a:moveTo>
                    <a:pt x="48006" y="756538"/>
                  </a:moveTo>
                  <a:lnTo>
                    <a:pt x="38100" y="756538"/>
                  </a:lnTo>
                  <a:lnTo>
                    <a:pt x="48006" y="766444"/>
                  </a:lnTo>
                  <a:lnTo>
                    <a:pt x="48006" y="756538"/>
                  </a:lnTo>
                  <a:close/>
                </a:path>
                <a:path w="941070" h="1532889">
                  <a:moveTo>
                    <a:pt x="38100" y="0"/>
                  </a:moveTo>
                  <a:lnTo>
                    <a:pt x="0" y="76200"/>
                  </a:lnTo>
                  <a:lnTo>
                    <a:pt x="28194" y="76200"/>
                  </a:lnTo>
                  <a:lnTo>
                    <a:pt x="28194" y="63500"/>
                  </a:lnTo>
                  <a:lnTo>
                    <a:pt x="69850" y="63500"/>
                  </a:lnTo>
                  <a:lnTo>
                    <a:pt x="38100" y="0"/>
                  </a:lnTo>
                  <a:close/>
                </a:path>
                <a:path w="941070" h="1532889">
                  <a:moveTo>
                    <a:pt x="69850" y="63500"/>
                  </a:moveTo>
                  <a:lnTo>
                    <a:pt x="48006" y="63500"/>
                  </a:lnTo>
                  <a:lnTo>
                    <a:pt x="48006" y="76200"/>
                  </a:lnTo>
                  <a:lnTo>
                    <a:pt x="76200" y="76200"/>
                  </a:lnTo>
                  <a:lnTo>
                    <a:pt x="69850" y="63500"/>
                  </a:lnTo>
                  <a:close/>
                </a:path>
              </a:pathLst>
            </a:custGeom>
            <a:solidFill>
              <a:srgbClr val="00AF50"/>
            </a:solidFill>
          </p:spPr>
          <p:txBody>
            <a:bodyPr wrap="square" lIns="0" tIns="0" rIns="0" bIns="0" rtlCol="0"/>
            <a:lstStyle/>
            <a:p>
              <a:endParaRPr/>
            </a:p>
          </p:txBody>
        </p:sp>
        <p:pic>
          <p:nvPicPr>
            <p:cNvPr id="22" name="object 22"/>
            <p:cNvPicPr/>
            <p:nvPr/>
          </p:nvPicPr>
          <p:blipFill>
            <a:blip r:embed="rId4" cstate="print"/>
            <a:stretch>
              <a:fillRect/>
            </a:stretch>
          </p:blipFill>
          <p:spPr>
            <a:xfrm>
              <a:off x="6982835" y="3552444"/>
              <a:ext cx="463561" cy="539496"/>
            </a:xfrm>
            <a:prstGeom prst="rect">
              <a:avLst/>
            </a:prstGeom>
          </p:spPr>
        </p:pic>
        <p:sp>
          <p:nvSpPr>
            <p:cNvPr id="23" name="object 23"/>
            <p:cNvSpPr/>
            <p:nvPr/>
          </p:nvSpPr>
          <p:spPr>
            <a:xfrm>
              <a:off x="6324600" y="1960626"/>
              <a:ext cx="848360" cy="1592580"/>
            </a:xfrm>
            <a:custGeom>
              <a:avLst/>
              <a:gdLst/>
              <a:ahLst/>
              <a:cxnLst/>
              <a:rect l="l" t="t" r="r" b="b"/>
              <a:pathLst>
                <a:path w="848359" h="1592579">
                  <a:moveTo>
                    <a:pt x="800100" y="814069"/>
                  </a:moveTo>
                  <a:lnTo>
                    <a:pt x="0" y="814069"/>
                  </a:lnTo>
                  <a:lnTo>
                    <a:pt x="0" y="1592199"/>
                  </a:lnTo>
                  <a:lnTo>
                    <a:pt x="19812" y="1592199"/>
                  </a:lnTo>
                  <a:lnTo>
                    <a:pt x="19812" y="833882"/>
                  </a:lnTo>
                  <a:lnTo>
                    <a:pt x="9905" y="833882"/>
                  </a:lnTo>
                  <a:lnTo>
                    <a:pt x="19812" y="823976"/>
                  </a:lnTo>
                  <a:lnTo>
                    <a:pt x="800100" y="823976"/>
                  </a:lnTo>
                  <a:lnTo>
                    <a:pt x="800100" y="814069"/>
                  </a:lnTo>
                  <a:close/>
                </a:path>
                <a:path w="848359" h="1592579">
                  <a:moveTo>
                    <a:pt x="19812" y="823976"/>
                  </a:moveTo>
                  <a:lnTo>
                    <a:pt x="9905" y="833882"/>
                  </a:lnTo>
                  <a:lnTo>
                    <a:pt x="19812" y="833882"/>
                  </a:lnTo>
                  <a:lnTo>
                    <a:pt x="19812" y="823976"/>
                  </a:lnTo>
                  <a:close/>
                </a:path>
                <a:path w="848359" h="1592579">
                  <a:moveTo>
                    <a:pt x="819911" y="814069"/>
                  </a:moveTo>
                  <a:lnTo>
                    <a:pt x="810005" y="814069"/>
                  </a:lnTo>
                  <a:lnTo>
                    <a:pt x="800100" y="823976"/>
                  </a:lnTo>
                  <a:lnTo>
                    <a:pt x="19812" y="823976"/>
                  </a:lnTo>
                  <a:lnTo>
                    <a:pt x="19812" y="833882"/>
                  </a:lnTo>
                  <a:lnTo>
                    <a:pt x="819911" y="833882"/>
                  </a:lnTo>
                  <a:lnTo>
                    <a:pt x="819911" y="814069"/>
                  </a:lnTo>
                  <a:close/>
                </a:path>
                <a:path w="848359" h="1592579">
                  <a:moveTo>
                    <a:pt x="819911" y="63500"/>
                  </a:moveTo>
                  <a:lnTo>
                    <a:pt x="800100" y="63500"/>
                  </a:lnTo>
                  <a:lnTo>
                    <a:pt x="800100" y="823976"/>
                  </a:lnTo>
                  <a:lnTo>
                    <a:pt x="810005" y="814069"/>
                  </a:lnTo>
                  <a:lnTo>
                    <a:pt x="819911" y="814069"/>
                  </a:lnTo>
                  <a:lnTo>
                    <a:pt x="819911" y="63500"/>
                  </a:lnTo>
                  <a:close/>
                </a:path>
                <a:path w="848359" h="1592579">
                  <a:moveTo>
                    <a:pt x="810005" y="0"/>
                  </a:moveTo>
                  <a:lnTo>
                    <a:pt x="771905" y="76200"/>
                  </a:lnTo>
                  <a:lnTo>
                    <a:pt x="800100" y="76200"/>
                  </a:lnTo>
                  <a:lnTo>
                    <a:pt x="800100" y="63500"/>
                  </a:lnTo>
                  <a:lnTo>
                    <a:pt x="841755" y="63500"/>
                  </a:lnTo>
                  <a:lnTo>
                    <a:pt x="810005" y="0"/>
                  </a:lnTo>
                  <a:close/>
                </a:path>
                <a:path w="848359" h="1592579">
                  <a:moveTo>
                    <a:pt x="841755" y="63500"/>
                  </a:moveTo>
                  <a:lnTo>
                    <a:pt x="819911" y="63500"/>
                  </a:lnTo>
                  <a:lnTo>
                    <a:pt x="819911" y="76200"/>
                  </a:lnTo>
                  <a:lnTo>
                    <a:pt x="848105" y="76200"/>
                  </a:lnTo>
                  <a:lnTo>
                    <a:pt x="841755" y="63500"/>
                  </a:lnTo>
                  <a:close/>
                </a:path>
              </a:pathLst>
            </a:custGeom>
            <a:solidFill>
              <a:srgbClr val="FF0000"/>
            </a:solidFill>
          </p:spPr>
          <p:txBody>
            <a:bodyPr wrap="square" lIns="0" tIns="0" rIns="0" bIns="0" rtlCol="0"/>
            <a:lstStyle/>
            <a:p>
              <a:endParaRPr/>
            </a:p>
          </p:txBody>
        </p:sp>
        <p:sp>
          <p:nvSpPr>
            <p:cNvPr id="24" name="object 24"/>
            <p:cNvSpPr/>
            <p:nvPr/>
          </p:nvSpPr>
          <p:spPr>
            <a:xfrm>
              <a:off x="5994653" y="3393185"/>
              <a:ext cx="704850" cy="784860"/>
            </a:xfrm>
            <a:custGeom>
              <a:avLst/>
              <a:gdLst/>
              <a:ahLst/>
              <a:cxnLst/>
              <a:rect l="l" t="t" r="r" b="b"/>
              <a:pathLst>
                <a:path w="704850" h="784860">
                  <a:moveTo>
                    <a:pt x="24384" y="784250"/>
                  </a:moveTo>
                  <a:lnTo>
                    <a:pt x="704342" y="0"/>
                  </a:lnTo>
                </a:path>
                <a:path w="704850" h="784860">
                  <a:moveTo>
                    <a:pt x="0" y="0"/>
                  </a:moveTo>
                  <a:lnTo>
                    <a:pt x="671449" y="784250"/>
                  </a:lnTo>
                </a:path>
              </a:pathLst>
            </a:custGeom>
            <a:ln w="19812">
              <a:solidFill>
                <a:srgbClr val="FF0000"/>
              </a:solidFill>
            </a:ln>
          </p:spPr>
          <p:txBody>
            <a:bodyPr wrap="square" lIns="0" tIns="0" rIns="0" bIns="0" rtlCol="0"/>
            <a:lstStyle/>
            <a:p>
              <a:endParaRPr/>
            </a:p>
          </p:txBody>
        </p:sp>
      </p:grpSp>
      <p:sp>
        <p:nvSpPr>
          <p:cNvPr id="26" name="object 26"/>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7" name="Group 26">
            <a:extLst>
              <a:ext uri="{FF2B5EF4-FFF2-40B4-BE49-F238E27FC236}">
                <a16:creationId xmlns:a16="http://schemas.microsoft.com/office/drawing/2014/main" id="{F848B4D5-2118-ECC9-0B3E-52D94EFCDA5E}"/>
              </a:ext>
            </a:extLst>
          </p:cNvPr>
          <p:cNvGrpSpPr/>
          <p:nvPr/>
        </p:nvGrpSpPr>
        <p:grpSpPr>
          <a:xfrm>
            <a:off x="24493" y="21491"/>
            <a:ext cx="9119507" cy="750794"/>
            <a:chOff x="24493" y="21491"/>
            <a:chExt cx="8960905" cy="750794"/>
          </a:xfrm>
        </p:grpSpPr>
        <p:pic>
          <p:nvPicPr>
            <p:cNvPr id="28" name="Picture 27">
              <a:extLst>
                <a:ext uri="{FF2B5EF4-FFF2-40B4-BE49-F238E27FC236}">
                  <a16:creationId xmlns:a16="http://schemas.microsoft.com/office/drawing/2014/main" id="{87E079A4-A7CA-09ED-1E01-3DD6E9B183E0}"/>
                </a:ext>
              </a:extLst>
            </p:cNvPr>
            <p:cNvPicPr>
              <a:picLocks noChangeAspect="1"/>
            </p:cNvPicPr>
            <p:nvPr/>
          </p:nvPicPr>
          <p:blipFill>
            <a:blip r:embed="rId5"/>
            <a:stretch>
              <a:fillRect/>
            </a:stretch>
          </p:blipFill>
          <p:spPr>
            <a:xfrm>
              <a:off x="1631837" y="21491"/>
              <a:ext cx="7353561" cy="750794"/>
            </a:xfrm>
            <a:prstGeom prst="rect">
              <a:avLst/>
            </a:prstGeom>
          </p:spPr>
        </p:pic>
        <p:pic>
          <p:nvPicPr>
            <p:cNvPr id="29" name="Picture 28">
              <a:extLst>
                <a:ext uri="{FF2B5EF4-FFF2-40B4-BE49-F238E27FC236}">
                  <a16:creationId xmlns:a16="http://schemas.microsoft.com/office/drawing/2014/main" id="{CBBF8F9F-AC01-A3A6-1099-2CAA8E685E9D}"/>
                </a:ext>
              </a:extLst>
            </p:cNvPr>
            <p:cNvPicPr>
              <a:picLocks noChangeAspect="1"/>
            </p:cNvPicPr>
            <p:nvPr/>
          </p:nvPicPr>
          <p:blipFill>
            <a:blip r:embed="rId6"/>
            <a:stretch>
              <a:fillRect/>
            </a:stretch>
          </p:blipFill>
          <p:spPr>
            <a:xfrm>
              <a:off x="24493" y="79088"/>
              <a:ext cx="1607344" cy="657225"/>
            </a:xfrm>
            <a:prstGeom prst="rect">
              <a:avLst/>
            </a:prstGeom>
          </p:spPr>
        </p:pic>
        <p:pic>
          <p:nvPicPr>
            <p:cNvPr id="30" name="Picture 29">
              <a:extLst>
                <a:ext uri="{FF2B5EF4-FFF2-40B4-BE49-F238E27FC236}">
                  <a16:creationId xmlns:a16="http://schemas.microsoft.com/office/drawing/2014/main" id="{F45032D7-6E5F-4086-06AC-223001D339DF}"/>
                </a:ext>
              </a:extLst>
            </p:cNvPr>
            <p:cNvPicPr>
              <a:picLocks noChangeAspect="1"/>
            </p:cNvPicPr>
            <p:nvPr/>
          </p:nvPicPr>
          <p:blipFill>
            <a:blip r:embed="rId5"/>
            <a:stretch>
              <a:fillRect/>
            </a:stretch>
          </p:blipFill>
          <p:spPr>
            <a:xfrm>
              <a:off x="134906" y="718248"/>
              <a:ext cx="7353561" cy="45719"/>
            </a:xfrm>
            <a:prstGeom prst="rect">
              <a:avLst/>
            </a:prstGeom>
          </p:spPr>
        </p:pic>
      </p:grpSp>
      <p:sp>
        <p:nvSpPr>
          <p:cNvPr id="31" name="Google Shape;259;gff3a7120db_0_4">
            <a:extLst>
              <a:ext uri="{FF2B5EF4-FFF2-40B4-BE49-F238E27FC236}">
                <a16:creationId xmlns:a16="http://schemas.microsoft.com/office/drawing/2014/main" id="{3303E3A7-6085-3933-61E4-0698676241BE}"/>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ELB &amp; Auto-Scaling Integration</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2224181"/>
            <a:ext cx="3048000" cy="635000"/>
          </a:xfrm>
          <a:prstGeom prst="rect">
            <a:avLst/>
          </a:prstGeom>
        </p:spPr>
        <p:txBody>
          <a:bodyPr vert="horz" wrap="square" lIns="0" tIns="12065" rIns="0" bIns="0" rtlCol="0">
            <a:spAutoFit/>
          </a:bodyPr>
          <a:lstStyle/>
          <a:p>
            <a:pPr marL="12700">
              <a:lnSpc>
                <a:spcPct val="100000"/>
              </a:lnSpc>
              <a:spcBef>
                <a:spcPts val="95"/>
              </a:spcBef>
            </a:pP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Route</a:t>
            </a:r>
            <a:r>
              <a:rPr spc="-3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53</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A5AE27FB-A9C4-3020-18AF-4877669F5272}"/>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1F4BB9BC-D879-0252-8802-87C5F5AA6570}"/>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CE6089F1-B707-DEE0-98AD-94D20950A1D4}"/>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D23ABAE9-DB0E-FB48-7A7D-DF4601035E1A}"/>
                </a:ext>
              </a:extLst>
            </p:cNvPr>
            <p:cNvPicPr>
              <a:picLocks noChangeAspect="1"/>
            </p:cNvPicPr>
            <p:nvPr/>
          </p:nvPicPr>
          <p:blipFill>
            <a:blip r:embed="rId2"/>
            <a:stretch>
              <a:fillRect/>
            </a:stretch>
          </p:blipFill>
          <p:spPr>
            <a:xfrm>
              <a:off x="134906" y="718247"/>
              <a:ext cx="7353561" cy="885825"/>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945892" y="1149096"/>
          <a:ext cx="4267835" cy="3657598"/>
        </p:xfrm>
        <a:graphic>
          <a:graphicData uri="http://schemas.openxmlformats.org/drawingml/2006/table">
            <a:tbl>
              <a:tblPr firstRow="1" bandRow="1">
                <a:tableStyleId>{2D5ABB26-0587-4C30-8999-92F81FD0307C}</a:tableStyleId>
              </a:tblPr>
              <a:tblGrid>
                <a:gridCol w="2070735">
                  <a:extLst>
                    <a:ext uri="{9D8B030D-6E8A-4147-A177-3AD203B41FA5}">
                      <a16:colId xmlns:a16="http://schemas.microsoft.com/office/drawing/2014/main" val="20000"/>
                    </a:ext>
                  </a:extLst>
                </a:gridCol>
                <a:gridCol w="2197100">
                  <a:extLst>
                    <a:ext uri="{9D8B030D-6E8A-4147-A177-3AD203B41FA5}">
                      <a16:colId xmlns:a16="http://schemas.microsoft.com/office/drawing/2014/main" val="20001"/>
                    </a:ext>
                  </a:extLst>
                </a:gridCol>
              </a:tblGrid>
              <a:tr h="1097280">
                <a:tc>
                  <a:txBody>
                    <a:bodyPr/>
                    <a:lstStyle/>
                    <a:p>
                      <a:pPr>
                        <a:lnSpc>
                          <a:spcPct val="100000"/>
                        </a:lnSpc>
                        <a:spcBef>
                          <a:spcPts val="55"/>
                        </a:spcBef>
                      </a:pPr>
                      <a:endParaRPr sz="1750">
                        <a:latin typeface="Times New Roman"/>
                        <a:cs typeface="Times New Roman"/>
                      </a:endParaRPr>
                    </a:p>
                    <a:p>
                      <a:pPr marL="608330" marR="366395" indent="-170815">
                        <a:lnSpc>
                          <a:spcPts val="2160"/>
                        </a:lnSpc>
                      </a:pPr>
                      <a:r>
                        <a:rPr sz="2000" b="1" spc="-5" dirty="0">
                          <a:latin typeface="Calibri"/>
                          <a:cs typeface="Calibri"/>
                        </a:rPr>
                        <a:t>Classic</a:t>
                      </a:r>
                      <a:r>
                        <a:rPr sz="2000" b="1" spc="-75" dirty="0">
                          <a:latin typeface="Calibri"/>
                          <a:cs typeface="Calibri"/>
                        </a:rPr>
                        <a:t> </a:t>
                      </a:r>
                      <a:r>
                        <a:rPr sz="2000" b="1" dirty="0">
                          <a:latin typeface="Calibri"/>
                          <a:cs typeface="Calibri"/>
                        </a:rPr>
                        <a:t>Load </a:t>
                      </a:r>
                      <a:r>
                        <a:rPr sz="2000" b="1" spc="-434" dirty="0">
                          <a:latin typeface="Calibri"/>
                          <a:cs typeface="Calibri"/>
                        </a:rPr>
                        <a:t> </a:t>
                      </a:r>
                      <a:r>
                        <a:rPr sz="2000" b="1" spc="-5" dirty="0">
                          <a:latin typeface="Calibri"/>
                          <a:cs typeface="Calibri"/>
                        </a:rPr>
                        <a:t>Balancer</a:t>
                      </a:r>
                      <a:endParaRPr sz="2000">
                        <a:latin typeface="Calibri"/>
                        <a:cs typeface="Calibri"/>
                      </a:endParaRPr>
                    </a:p>
                  </a:txBody>
                  <a:tcPr marL="0" marR="0" marT="6985" marB="0">
                    <a:lnL w="12700">
                      <a:solidFill>
                        <a:srgbClr val="5F4778"/>
                      </a:solidFill>
                      <a:prstDash val="solid"/>
                    </a:lnL>
                    <a:lnT w="12700">
                      <a:solidFill>
                        <a:srgbClr val="5F4778"/>
                      </a:solidFill>
                      <a:prstDash val="solid"/>
                    </a:lnT>
                    <a:lnB w="12700">
                      <a:solidFill>
                        <a:srgbClr val="EF7E09"/>
                      </a:solidFill>
                      <a:prstDash val="solid"/>
                    </a:lnB>
                    <a:solidFill>
                      <a:srgbClr val="E2DAE9"/>
                    </a:solidFill>
                  </a:tcPr>
                </a:tc>
                <a:tc>
                  <a:txBody>
                    <a:bodyPr/>
                    <a:lstStyle/>
                    <a:p>
                      <a:pPr marL="120650" marR="45720">
                        <a:lnSpc>
                          <a:spcPct val="90000"/>
                        </a:lnSpc>
                        <a:spcBef>
                          <a:spcPts val="175"/>
                        </a:spcBef>
                      </a:pPr>
                      <a:r>
                        <a:rPr sz="1500" dirty="0">
                          <a:solidFill>
                            <a:srgbClr val="252525"/>
                          </a:solidFill>
                          <a:latin typeface="Calibri"/>
                          <a:cs typeface="Calibri"/>
                        </a:rPr>
                        <a:t>It </a:t>
                      </a:r>
                      <a:r>
                        <a:rPr sz="1500" spc="-5" dirty="0">
                          <a:solidFill>
                            <a:srgbClr val="252525"/>
                          </a:solidFill>
                          <a:latin typeface="Calibri"/>
                          <a:cs typeface="Calibri"/>
                        </a:rPr>
                        <a:t>resembles </a:t>
                      </a:r>
                      <a:r>
                        <a:rPr sz="1500" dirty="0">
                          <a:solidFill>
                            <a:srgbClr val="252525"/>
                          </a:solidFill>
                          <a:latin typeface="Calibri"/>
                          <a:cs typeface="Calibri"/>
                        </a:rPr>
                        <a:t>the </a:t>
                      </a:r>
                      <a:r>
                        <a:rPr sz="1500" spc="5" dirty="0">
                          <a:solidFill>
                            <a:srgbClr val="252525"/>
                          </a:solidFill>
                          <a:latin typeface="Calibri"/>
                          <a:cs typeface="Calibri"/>
                        </a:rPr>
                        <a:t> </a:t>
                      </a:r>
                      <a:r>
                        <a:rPr sz="1500" spc="-5" dirty="0">
                          <a:solidFill>
                            <a:srgbClr val="252525"/>
                          </a:solidFill>
                          <a:latin typeface="Calibri"/>
                          <a:cs typeface="Calibri"/>
                        </a:rPr>
                        <a:t>traditional </a:t>
                      </a:r>
                      <a:r>
                        <a:rPr sz="1500" dirty="0">
                          <a:solidFill>
                            <a:srgbClr val="252525"/>
                          </a:solidFill>
                          <a:latin typeface="Calibri"/>
                          <a:cs typeface="Calibri"/>
                        </a:rPr>
                        <a:t>load balancing, </a:t>
                      </a:r>
                      <a:r>
                        <a:rPr sz="1500" spc="-330" dirty="0">
                          <a:solidFill>
                            <a:srgbClr val="252525"/>
                          </a:solidFill>
                          <a:latin typeface="Calibri"/>
                          <a:cs typeface="Calibri"/>
                        </a:rPr>
                        <a:t> </a:t>
                      </a:r>
                      <a:r>
                        <a:rPr sz="1500" dirty="0">
                          <a:solidFill>
                            <a:srgbClr val="252525"/>
                          </a:solidFill>
                          <a:latin typeface="Calibri"/>
                          <a:cs typeface="Calibri"/>
                        </a:rPr>
                        <a:t>but</a:t>
                      </a:r>
                      <a:r>
                        <a:rPr sz="1500" spc="5" dirty="0">
                          <a:solidFill>
                            <a:srgbClr val="252525"/>
                          </a:solidFill>
                          <a:latin typeface="Calibri"/>
                          <a:cs typeface="Calibri"/>
                        </a:rPr>
                        <a:t> </a:t>
                      </a:r>
                      <a:r>
                        <a:rPr sz="1500" dirty="0">
                          <a:solidFill>
                            <a:srgbClr val="252525"/>
                          </a:solidFill>
                          <a:latin typeface="Calibri"/>
                          <a:cs typeface="Calibri"/>
                        </a:rPr>
                        <a:t>virtual</a:t>
                      </a:r>
                      <a:r>
                        <a:rPr sz="1500" spc="335" dirty="0">
                          <a:solidFill>
                            <a:srgbClr val="252525"/>
                          </a:solidFill>
                          <a:latin typeface="Calibri"/>
                          <a:cs typeface="Calibri"/>
                        </a:rPr>
                        <a:t> </a:t>
                      </a:r>
                      <a:r>
                        <a:rPr sz="1500" spc="-5" dirty="0">
                          <a:solidFill>
                            <a:srgbClr val="252525"/>
                          </a:solidFill>
                          <a:latin typeface="Calibri"/>
                          <a:cs typeface="Calibri"/>
                        </a:rPr>
                        <a:t>devices </a:t>
                      </a:r>
                      <a:r>
                        <a:rPr sz="1500" dirty="0">
                          <a:solidFill>
                            <a:srgbClr val="252525"/>
                          </a:solidFill>
                          <a:latin typeface="Calibri"/>
                          <a:cs typeface="Calibri"/>
                        </a:rPr>
                        <a:t> </a:t>
                      </a:r>
                      <a:r>
                        <a:rPr sz="1500" spc="-5" dirty="0">
                          <a:solidFill>
                            <a:srgbClr val="252525"/>
                          </a:solidFill>
                          <a:latin typeface="Calibri"/>
                          <a:cs typeface="Calibri"/>
                        </a:rPr>
                        <a:t>replace </a:t>
                      </a:r>
                      <a:r>
                        <a:rPr sz="1500" dirty="0">
                          <a:solidFill>
                            <a:srgbClr val="252525"/>
                          </a:solidFill>
                          <a:latin typeface="Calibri"/>
                          <a:cs typeface="Calibri"/>
                        </a:rPr>
                        <a:t>the </a:t>
                      </a:r>
                      <a:r>
                        <a:rPr sz="1500" spc="-5" dirty="0">
                          <a:solidFill>
                            <a:srgbClr val="252525"/>
                          </a:solidFill>
                          <a:latin typeface="Calibri"/>
                          <a:cs typeface="Calibri"/>
                        </a:rPr>
                        <a:t>physical </a:t>
                      </a:r>
                      <a:r>
                        <a:rPr sz="1500" dirty="0">
                          <a:solidFill>
                            <a:srgbClr val="252525"/>
                          </a:solidFill>
                          <a:latin typeface="Calibri"/>
                          <a:cs typeface="Calibri"/>
                        </a:rPr>
                        <a:t> </a:t>
                      </a:r>
                      <a:r>
                        <a:rPr sz="1500" spc="-5" dirty="0">
                          <a:solidFill>
                            <a:srgbClr val="252525"/>
                          </a:solidFill>
                          <a:latin typeface="Calibri"/>
                          <a:cs typeface="Calibri"/>
                        </a:rPr>
                        <a:t>hardware</a:t>
                      </a:r>
                      <a:endParaRPr sz="1500">
                        <a:latin typeface="Calibri"/>
                        <a:cs typeface="Calibri"/>
                      </a:endParaRPr>
                    </a:p>
                  </a:txBody>
                  <a:tcPr marL="0" marR="0" marT="22225" marB="0">
                    <a:lnR w="12700">
                      <a:solidFill>
                        <a:srgbClr val="5F4778"/>
                      </a:solidFill>
                      <a:prstDash val="solid"/>
                    </a:lnR>
                    <a:lnT w="12700">
                      <a:solidFill>
                        <a:srgbClr val="5F4778"/>
                      </a:solidFill>
                      <a:prstDash val="solid"/>
                    </a:lnT>
                    <a:lnB w="12700">
                      <a:solidFill>
                        <a:srgbClr val="EF7E09"/>
                      </a:solidFill>
                      <a:prstDash val="solid"/>
                    </a:lnB>
                    <a:solidFill>
                      <a:srgbClr val="E2DAE9"/>
                    </a:solidFill>
                  </a:tcPr>
                </a:tc>
                <a:extLst>
                  <a:ext uri="{0D108BD9-81ED-4DB2-BD59-A6C34878D82A}">
                    <a16:rowId xmlns:a16="http://schemas.microsoft.com/office/drawing/2014/main" val="10000"/>
                  </a:ext>
                </a:extLst>
              </a:tr>
              <a:tr h="1097279">
                <a:tc>
                  <a:txBody>
                    <a:bodyPr/>
                    <a:lstStyle/>
                    <a:p>
                      <a:pPr>
                        <a:lnSpc>
                          <a:spcPct val="100000"/>
                        </a:lnSpc>
                      </a:pPr>
                      <a:endParaRPr sz="1800">
                        <a:latin typeface="Times New Roman"/>
                        <a:cs typeface="Times New Roman"/>
                      </a:endParaRPr>
                    </a:p>
                    <a:p>
                      <a:pPr marL="608330" marR="253365" indent="-281940">
                        <a:lnSpc>
                          <a:spcPts val="2160"/>
                        </a:lnSpc>
                      </a:pPr>
                      <a:r>
                        <a:rPr sz="2000" b="1" spc="-5" dirty="0">
                          <a:latin typeface="Calibri"/>
                          <a:cs typeface="Calibri"/>
                        </a:rPr>
                        <a:t>Network</a:t>
                      </a:r>
                      <a:r>
                        <a:rPr sz="2000" b="1" spc="-100" dirty="0">
                          <a:latin typeface="Calibri"/>
                          <a:cs typeface="Calibri"/>
                        </a:rPr>
                        <a:t> </a:t>
                      </a:r>
                      <a:r>
                        <a:rPr sz="2000" b="1" dirty="0">
                          <a:latin typeface="Calibri"/>
                          <a:cs typeface="Calibri"/>
                        </a:rPr>
                        <a:t>Load </a:t>
                      </a:r>
                      <a:r>
                        <a:rPr sz="2000" b="1" spc="-434" dirty="0">
                          <a:latin typeface="Calibri"/>
                          <a:cs typeface="Calibri"/>
                        </a:rPr>
                        <a:t> </a:t>
                      </a:r>
                      <a:r>
                        <a:rPr sz="2000" b="1" spc="-5" dirty="0">
                          <a:latin typeface="Calibri"/>
                          <a:cs typeface="Calibri"/>
                        </a:rPr>
                        <a:t>Balancer</a:t>
                      </a:r>
                      <a:endParaRPr sz="2000">
                        <a:latin typeface="Calibri"/>
                        <a:cs typeface="Calibri"/>
                      </a:endParaRPr>
                    </a:p>
                  </a:txBody>
                  <a:tcPr marL="0" marR="0" marT="0" marB="0">
                    <a:lnL w="12700">
                      <a:solidFill>
                        <a:srgbClr val="EF7E09"/>
                      </a:solidFill>
                      <a:prstDash val="solid"/>
                    </a:lnL>
                    <a:lnT w="12700">
                      <a:solidFill>
                        <a:srgbClr val="EF7E09"/>
                      </a:solidFill>
                      <a:prstDash val="solid"/>
                    </a:lnT>
                    <a:lnB w="12700">
                      <a:solidFill>
                        <a:srgbClr val="6B9F24"/>
                      </a:solidFill>
                      <a:prstDash val="solid"/>
                    </a:lnB>
                    <a:solidFill>
                      <a:srgbClr val="FCE6D1"/>
                    </a:solidFill>
                  </a:tcPr>
                </a:tc>
                <a:tc>
                  <a:txBody>
                    <a:bodyPr/>
                    <a:lstStyle/>
                    <a:p>
                      <a:pPr>
                        <a:lnSpc>
                          <a:spcPct val="100000"/>
                        </a:lnSpc>
                        <a:spcBef>
                          <a:spcPts val="15"/>
                        </a:spcBef>
                      </a:pPr>
                      <a:endParaRPr sz="1550">
                        <a:latin typeface="Times New Roman"/>
                        <a:cs typeface="Times New Roman"/>
                      </a:endParaRPr>
                    </a:p>
                    <a:p>
                      <a:pPr marL="120650" marR="200025">
                        <a:lnSpc>
                          <a:spcPct val="90100"/>
                        </a:lnSpc>
                      </a:pPr>
                      <a:r>
                        <a:rPr sz="1500" dirty="0">
                          <a:solidFill>
                            <a:srgbClr val="252525"/>
                          </a:solidFill>
                          <a:latin typeface="Calibri"/>
                          <a:cs typeface="Calibri"/>
                        </a:rPr>
                        <a:t>This is </a:t>
                      </a:r>
                      <a:r>
                        <a:rPr sz="1500" spc="-5" dirty="0">
                          <a:solidFill>
                            <a:srgbClr val="252525"/>
                          </a:solidFill>
                          <a:latin typeface="Calibri"/>
                          <a:cs typeface="Calibri"/>
                        </a:rPr>
                        <a:t>used </a:t>
                      </a:r>
                      <a:r>
                        <a:rPr sz="1500" spc="-15" dirty="0">
                          <a:solidFill>
                            <a:srgbClr val="252525"/>
                          </a:solidFill>
                          <a:latin typeface="Calibri"/>
                          <a:cs typeface="Calibri"/>
                        </a:rPr>
                        <a:t>for </a:t>
                      </a:r>
                      <a:r>
                        <a:rPr sz="1500" dirty="0">
                          <a:solidFill>
                            <a:srgbClr val="252525"/>
                          </a:solidFill>
                          <a:latin typeface="Calibri"/>
                          <a:cs typeface="Calibri"/>
                        </a:rPr>
                        <a:t>handling </a:t>
                      </a:r>
                      <a:r>
                        <a:rPr sz="1500" spc="-325" dirty="0">
                          <a:solidFill>
                            <a:srgbClr val="252525"/>
                          </a:solidFill>
                          <a:latin typeface="Calibri"/>
                          <a:cs typeface="Calibri"/>
                        </a:rPr>
                        <a:t> </a:t>
                      </a:r>
                      <a:r>
                        <a:rPr sz="1500" dirty="0">
                          <a:solidFill>
                            <a:srgbClr val="252525"/>
                          </a:solidFill>
                          <a:latin typeface="Calibri"/>
                          <a:cs typeface="Calibri"/>
                        </a:rPr>
                        <a:t>sudden and </a:t>
                      </a:r>
                      <a:r>
                        <a:rPr sz="1500" spc="-5" dirty="0">
                          <a:solidFill>
                            <a:srgbClr val="252525"/>
                          </a:solidFill>
                          <a:latin typeface="Calibri"/>
                          <a:cs typeface="Calibri"/>
                        </a:rPr>
                        <a:t>violent site </a:t>
                      </a:r>
                      <a:r>
                        <a:rPr sz="1500" dirty="0">
                          <a:solidFill>
                            <a:srgbClr val="252525"/>
                          </a:solidFill>
                          <a:latin typeface="Calibri"/>
                          <a:cs typeface="Calibri"/>
                        </a:rPr>
                        <a:t> </a:t>
                      </a:r>
                      <a:r>
                        <a:rPr sz="1500" spc="-10" dirty="0">
                          <a:solidFill>
                            <a:srgbClr val="252525"/>
                          </a:solidFill>
                          <a:latin typeface="Calibri"/>
                          <a:cs typeface="Calibri"/>
                        </a:rPr>
                        <a:t>traffic</a:t>
                      </a:r>
                      <a:endParaRPr sz="1500">
                        <a:latin typeface="Calibri"/>
                        <a:cs typeface="Calibri"/>
                      </a:endParaRPr>
                    </a:p>
                  </a:txBody>
                  <a:tcPr marL="0" marR="0" marT="1905" marB="0">
                    <a:lnR w="12700">
                      <a:solidFill>
                        <a:srgbClr val="EF7E09"/>
                      </a:solidFill>
                      <a:prstDash val="solid"/>
                    </a:lnR>
                    <a:lnT w="12700">
                      <a:solidFill>
                        <a:srgbClr val="EF7E09"/>
                      </a:solidFill>
                      <a:prstDash val="solid"/>
                    </a:lnT>
                    <a:lnB w="12700">
                      <a:solidFill>
                        <a:srgbClr val="6B9F24"/>
                      </a:solidFill>
                      <a:prstDash val="solid"/>
                    </a:lnB>
                    <a:solidFill>
                      <a:srgbClr val="FCE6D1"/>
                    </a:solidFill>
                  </a:tcPr>
                </a:tc>
                <a:extLst>
                  <a:ext uri="{0D108BD9-81ED-4DB2-BD59-A6C34878D82A}">
                    <a16:rowId xmlns:a16="http://schemas.microsoft.com/office/drawing/2014/main" val="10001"/>
                  </a:ext>
                </a:extLst>
              </a:tr>
              <a:tr h="1097280">
                <a:tc>
                  <a:txBody>
                    <a:bodyPr/>
                    <a:lstStyle/>
                    <a:p>
                      <a:pPr>
                        <a:lnSpc>
                          <a:spcPct val="100000"/>
                        </a:lnSpc>
                      </a:pPr>
                      <a:endParaRPr sz="1800">
                        <a:latin typeface="Times New Roman"/>
                        <a:cs typeface="Times New Roman"/>
                      </a:endParaRPr>
                    </a:p>
                    <a:p>
                      <a:pPr marL="608330" marR="112395" indent="-425450">
                        <a:lnSpc>
                          <a:spcPts val="2160"/>
                        </a:lnSpc>
                        <a:spcBef>
                          <a:spcPts val="5"/>
                        </a:spcBef>
                      </a:pPr>
                      <a:r>
                        <a:rPr sz="2000" b="1" spc="-5" dirty="0">
                          <a:latin typeface="Calibri"/>
                          <a:cs typeface="Calibri"/>
                        </a:rPr>
                        <a:t>Application</a:t>
                      </a:r>
                      <a:r>
                        <a:rPr sz="2000" b="1" spc="-85" dirty="0">
                          <a:latin typeface="Calibri"/>
                          <a:cs typeface="Calibri"/>
                        </a:rPr>
                        <a:t> </a:t>
                      </a:r>
                      <a:r>
                        <a:rPr sz="2000" b="1" dirty="0">
                          <a:latin typeface="Calibri"/>
                          <a:cs typeface="Calibri"/>
                        </a:rPr>
                        <a:t>Load </a:t>
                      </a:r>
                      <a:r>
                        <a:rPr sz="2000" b="1" spc="-434" dirty="0">
                          <a:latin typeface="Calibri"/>
                          <a:cs typeface="Calibri"/>
                        </a:rPr>
                        <a:t> </a:t>
                      </a:r>
                      <a:r>
                        <a:rPr sz="2000" b="1" spc="-5" dirty="0">
                          <a:latin typeface="Calibri"/>
                          <a:cs typeface="Calibri"/>
                        </a:rPr>
                        <a:t>Balancer</a:t>
                      </a:r>
                      <a:endParaRPr sz="2000">
                        <a:latin typeface="Calibri"/>
                        <a:cs typeface="Calibri"/>
                      </a:endParaRPr>
                    </a:p>
                  </a:txBody>
                  <a:tcPr marL="0" marR="0" marT="0" marB="0">
                    <a:lnL w="12700">
                      <a:solidFill>
                        <a:srgbClr val="6B9F24"/>
                      </a:solidFill>
                      <a:prstDash val="solid"/>
                    </a:lnL>
                    <a:lnT w="12700">
                      <a:solidFill>
                        <a:srgbClr val="6B9F24"/>
                      </a:solidFill>
                      <a:prstDash val="solid"/>
                    </a:lnT>
                    <a:lnB w="12700">
                      <a:solidFill>
                        <a:srgbClr val="6B9F24"/>
                      </a:solidFill>
                      <a:prstDash val="solid"/>
                    </a:lnB>
                    <a:solidFill>
                      <a:srgbClr val="E3F4D1"/>
                    </a:solidFill>
                  </a:tcPr>
                </a:tc>
                <a:tc>
                  <a:txBody>
                    <a:bodyPr/>
                    <a:lstStyle/>
                    <a:p>
                      <a:pPr marL="120650" marR="132080">
                        <a:lnSpc>
                          <a:spcPts val="1620"/>
                        </a:lnSpc>
                        <a:spcBef>
                          <a:spcPts val="1015"/>
                        </a:spcBef>
                      </a:pPr>
                      <a:r>
                        <a:rPr sz="1500" dirty="0">
                          <a:solidFill>
                            <a:srgbClr val="252525"/>
                          </a:solidFill>
                          <a:latin typeface="Calibri"/>
                          <a:cs typeface="Calibri"/>
                        </a:rPr>
                        <a:t>This </a:t>
                      </a:r>
                      <a:r>
                        <a:rPr sz="1500" spc="-5" dirty="0">
                          <a:solidFill>
                            <a:srgbClr val="252525"/>
                          </a:solidFill>
                          <a:latin typeface="Calibri"/>
                          <a:cs typeface="Calibri"/>
                        </a:rPr>
                        <a:t>identifies </a:t>
                      </a:r>
                      <a:r>
                        <a:rPr sz="1500" dirty="0">
                          <a:solidFill>
                            <a:srgbClr val="252525"/>
                          </a:solidFill>
                          <a:latin typeface="Calibri"/>
                          <a:cs typeface="Calibri"/>
                        </a:rPr>
                        <a:t>the </a:t>
                      </a:r>
                      <a:r>
                        <a:rPr sz="1500" spc="5" dirty="0">
                          <a:solidFill>
                            <a:srgbClr val="252525"/>
                          </a:solidFill>
                          <a:latin typeface="Calibri"/>
                          <a:cs typeface="Calibri"/>
                        </a:rPr>
                        <a:t> </a:t>
                      </a:r>
                      <a:r>
                        <a:rPr sz="1500" dirty="0">
                          <a:solidFill>
                            <a:srgbClr val="252525"/>
                          </a:solidFill>
                          <a:latin typeface="Calibri"/>
                          <a:cs typeface="Calibri"/>
                        </a:rPr>
                        <a:t>incoming</a:t>
                      </a:r>
                      <a:r>
                        <a:rPr sz="1500" spc="-35" dirty="0">
                          <a:solidFill>
                            <a:srgbClr val="252525"/>
                          </a:solidFill>
                          <a:latin typeface="Calibri"/>
                          <a:cs typeface="Calibri"/>
                        </a:rPr>
                        <a:t> </a:t>
                      </a:r>
                      <a:r>
                        <a:rPr sz="1500" spc="-10" dirty="0">
                          <a:solidFill>
                            <a:srgbClr val="252525"/>
                          </a:solidFill>
                          <a:latin typeface="Calibri"/>
                          <a:cs typeface="Calibri"/>
                        </a:rPr>
                        <a:t>traffic</a:t>
                      </a:r>
                      <a:r>
                        <a:rPr sz="1500" spc="-30" dirty="0">
                          <a:solidFill>
                            <a:srgbClr val="252525"/>
                          </a:solidFill>
                          <a:latin typeface="Calibri"/>
                          <a:cs typeface="Calibri"/>
                        </a:rPr>
                        <a:t> </a:t>
                      </a:r>
                      <a:r>
                        <a:rPr sz="1500" dirty="0">
                          <a:solidFill>
                            <a:srgbClr val="252525"/>
                          </a:solidFill>
                          <a:latin typeface="Calibri"/>
                          <a:cs typeface="Calibri"/>
                        </a:rPr>
                        <a:t>type</a:t>
                      </a:r>
                      <a:r>
                        <a:rPr sz="1500" spc="-25" dirty="0">
                          <a:solidFill>
                            <a:srgbClr val="252525"/>
                          </a:solidFill>
                          <a:latin typeface="Calibri"/>
                          <a:cs typeface="Calibri"/>
                        </a:rPr>
                        <a:t> </a:t>
                      </a:r>
                      <a:r>
                        <a:rPr sz="1500" dirty="0">
                          <a:solidFill>
                            <a:srgbClr val="252525"/>
                          </a:solidFill>
                          <a:latin typeface="Calibri"/>
                          <a:cs typeface="Calibri"/>
                        </a:rPr>
                        <a:t>and </a:t>
                      </a:r>
                      <a:r>
                        <a:rPr sz="1500" spc="-320" dirty="0">
                          <a:solidFill>
                            <a:srgbClr val="252525"/>
                          </a:solidFill>
                          <a:latin typeface="Calibri"/>
                          <a:cs typeface="Calibri"/>
                        </a:rPr>
                        <a:t> </a:t>
                      </a:r>
                      <a:r>
                        <a:rPr sz="1500" spc="-5" dirty="0">
                          <a:solidFill>
                            <a:srgbClr val="252525"/>
                          </a:solidFill>
                          <a:latin typeface="Calibri"/>
                          <a:cs typeface="Calibri"/>
                        </a:rPr>
                        <a:t>directs </a:t>
                      </a:r>
                      <a:r>
                        <a:rPr sz="1500" dirty="0">
                          <a:solidFill>
                            <a:srgbClr val="252525"/>
                          </a:solidFill>
                          <a:latin typeface="Calibri"/>
                          <a:cs typeface="Calibri"/>
                        </a:rPr>
                        <a:t>it </a:t>
                      </a:r>
                      <a:r>
                        <a:rPr sz="1500" spc="-10" dirty="0">
                          <a:solidFill>
                            <a:srgbClr val="252525"/>
                          </a:solidFill>
                          <a:latin typeface="Calibri"/>
                          <a:cs typeface="Calibri"/>
                        </a:rPr>
                        <a:t>to </a:t>
                      </a:r>
                      <a:r>
                        <a:rPr sz="1500" dirty="0">
                          <a:solidFill>
                            <a:srgbClr val="252525"/>
                          </a:solidFill>
                          <a:latin typeface="Calibri"/>
                          <a:cs typeface="Calibri"/>
                        </a:rPr>
                        <a:t>the </a:t>
                      </a:r>
                      <a:r>
                        <a:rPr sz="1500" spc="-5" dirty="0">
                          <a:solidFill>
                            <a:srgbClr val="252525"/>
                          </a:solidFill>
                          <a:latin typeface="Calibri"/>
                          <a:cs typeface="Calibri"/>
                        </a:rPr>
                        <a:t>specific </a:t>
                      </a:r>
                      <a:r>
                        <a:rPr sz="1500" dirty="0">
                          <a:solidFill>
                            <a:srgbClr val="252525"/>
                          </a:solidFill>
                          <a:latin typeface="Calibri"/>
                          <a:cs typeface="Calibri"/>
                        </a:rPr>
                        <a:t> </a:t>
                      </a:r>
                      <a:r>
                        <a:rPr sz="1500" spc="-5" dirty="0">
                          <a:solidFill>
                            <a:srgbClr val="252525"/>
                          </a:solidFill>
                          <a:latin typeface="Calibri"/>
                          <a:cs typeface="Calibri"/>
                        </a:rPr>
                        <a:t>resource</a:t>
                      </a:r>
                      <a:endParaRPr sz="1500">
                        <a:latin typeface="Calibri"/>
                        <a:cs typeface="Calibri"/>
                      </a:endParaRPr>
                    </a:p>
                  </a:txBody>
                  <a:tcPr marL="0" marR="0" marT="128905" marB="0">
                    <a:lnR w="12700">
                      <a:solidFill>
                        <a:srgbClr val="6B9F24"/>
                      </a:solidFill>
                      <a:prstDash val="solid"/>
                    </a:lnR>
                    <a:lnT w="12700">
                      <a:solidFill>
                        <a:srgbClr val="6B9F24"/>
                      </a:solidFill>
                      <a:prstDash val="solid"/>
                    </a:lnT>
                    <a:lnB w="12700">
                      <a:solidFill>
                        <a:srgbClr val="6B9F24"/>
                      </a:solidFill>
                      <a:prstDash val="solid"/>
                    </a:lnB>
                    <a:solidFill>
                      <a:srgbClr val="E3F4D1"/>
                    </a:solidFill>
                  </a:tcPr>
                </a:tc>
                <a:extLst>
                  <a:ext uri="{0D108BD9-81ED-4DB2-BD59-A6C34878D82A}">
                    <a16:rowId xmlns:a16="http://schemas.microsoft.com/office/drawing/2014/main" val="10002"/>
                  </a:ext>
                </a:extLst>
              </a:tr>
              <a:tr h="182880">
                <a:tc gridSpan="2">
                  <a:txBody>
                    <a:bodyPr/>
                    <a:lstStyle/>
                    <a:p>
                      <a:pPr>
                        <a:lnSpc>
                          <a:spcPct val="100000"/>
                        </a:lnSpc>
                      </a:pPr>
                      <a:endParaRPr sz="1000">
                        <a:latin typeface="Times New Roman"/>
                        <a:cs typeface="Times New Roman"/>
                      </a:endParaRPr>
                    </a:p>
                  </a:txBody>
                  <a:tcPr marL="0" marR="0" marT="0" marB="0">
                    <a:lnL w="12700">
                      <a:solidFill>
                        <a:srgbClr val="EF7E09"/>
                      </a:solidFill>
                      <a:prstDash val="solid"/>
                    </a:lnL>
                    <a:lnR w="12700">
                      <a:solidFill>
                        <a:srgbClr val="EF7E09"/>
                      </a:solidFill>
                      <a:prstDash val="solid"/>
                    </a:lnR>
                    <a:lnT w="12700">
                      <a:solidFill>
                        <a:srgbClr val="6B9F24"/>
                      </a:solidFill>
                      <a:prstDash val="solid"/>
                    </a:lnT>
                    <a:lnB w="12700">
                      <a:solidFill>
                        <a:srgbClr val="EF7E09"/>
                      </a:solidFill>
                      <a:prstDash val="solid"/>
                    </a:lnB>
                    <a:solidFill>
                      <a:srgbClr val="FCE6D1"/>
                    </a:solidFill>
                  </a:tcPr>
                </a:tc>
                <a:tc hMerge="1">
                  <a:txBody>
                    <a:bodyPr/>
                    <a:lstStyle/>
                    <a:p>
                      <a:endParaRPr/>
                    </a:p>
                  </a:txBody>
                  <a:tcPr marL="0" marR="0" marT="0" marB="0"/>
                </a:tc>
                <a:extLst>
                  <a:ext uri="{0D108BD9-81ED-4DB2-BD59-A6C34878D82A}">
                    <a16:rowId xmlns:a16="http://schemas.microsoft.com/office/drawing/2014/main" val="10003"/>
                  </a:ext>
                </a:extLst>
              </a:tr>
              <a:tr h="182879">
                <a:tc gridSpan="2">
                  <a:txBody>
                    <a:bodyPr/>
                    <a:lstStyle/>
                    <a:p>
                      <a:pPr>
                        <a:lnSpc>
                          <a:spcPct val="100000"/>
                        </a:lnSpc>
                      </a:pPr>
                      <a:endParaRPr sz="1000">
                        <a:latin typeface="Times New Roman"/>
                        <a:cs typeface="Times New Roman"/>
                      </a:endParaRPr>
                    </a:p>
                  </a:txBody>
                  <a:tcPr marL="0" marR="0" marT="0" marB="0">
                    <a:lnL w="12700">
                      <a:solidFill>
                        <a:srgbClr val="5F4778"/>
                      </a:solidFill>
                      <a:prstDash val="solid"/>
                    </a:lnL>
                    <a:lnR w="12700">
                      <a:solidFill>
                        <a:srgbClr val="5F4778"/>
                      </a:solidFill>
                      <a:prstDash val="solid"/>
                    </a:lnR>
                    <a:lnT w="12700">
                      <a:solidFill>
                        <a:srgbClr val="EF7E09"/>
                      </a:solidFill>
                      <a:prstDash val="solid"/>
                    </a:lnT>
                    <a:lnB w="12700">
                      <a:solidFill>
                        <a:srgbClr val="5F4778"/>
                      </a:solidFill>
                      <a:prstDash val="solid"/>
                    </a:lnB>
                    <a:solidFill>
                      <a:srgbClr val="E2DAE9"/>
                    </a:solidFill>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grpSp>
        <p:nvGrpSpPr>
          <p:cNvPr id="3" name="object 3"/>
          <p:cNvGrpSpPr/>
          <p:nvPr/>
        </p:nvGrpSpPr>
        <p:grpSpPr>
          <a:xfrm>
            <a:off x="1123188" y="1155191"/>
            <a:ext cx="1828800" cy="3657600"/>
            <a:chOff x="1123188" y="1155191"/>
            <a:chExt cx="1828800" cy="3657600"/>
          </a:xfrm>
        </p:grpSpPr>
        <p:sp>
          <p:nvSpPr>
            <p:cNvPr id="4" name="object 4"/>
            <p:cNvSpPr/>
            <p:nvPr/>
          </p:nvSpPr>
          <p:spPr>
            <a:xfrm>
              <a:off x="1123188" y="1155191"/>
              <a:ext cx="1828800" cy="3657600"/>
            </a:xfrm>
            <a:custGeom>
              <a:avLst/>
              <a:gdLst/>
              <a:ahLst/>
              <a:cxnLst/>
              <a:rect l="l" t="t" r="r" b="b"/>
              <a:pathLst>
                <a:path w="1828800" h="3657600">
                  <a:moveTo>
                    <a:pt x="1828800" y="0"/>
                  </a:moveTo>
                  <a:lnTo>
                    <a:pt x="1780850" y="616"/>
                  </a:lnTo>
                  <a:lnTo>
                    <a:pt x="1733204" y="2455"/>
                  </a:lnTo>
                  <a:lnTo>
                    <a:pt x="1685878" y="5502"/>
                  </a:lnTo>
                  <a:lnTo>
                    <a:pt x="1638886" y="9741"/>
                  </a:lnTo>
                  <a:lnTo>
                    <a:pt x="1592244" y="15158"/>
                  </a:lnTo>
                  <a:lnTo>
                    <a:pt x="1545966" y="21737"/>
                  </a:lnTo>
                  <a:lnTo>
                    <a:pt x="1500067" y="29463"/>
                  </a:lnTo>
                  <a:lnTo>
                    <a:pt x="1454563" y="38322"/>
                  </a:lnTo>
                  <a:lnTo>
                    <a:pt x="1409468" y="48299"/>
                  </a:lnTo>
                  <a:lnTo>
                    <a:pt x="1364799" y="59377"/>
                  </a:lnTo>
                  <a:lnTo>
                    <a:pt x="1320568" y="71543"/>
                  </a:lnTo>
                  <a:lnTo>
                    <a:pt x="1276793" y="84781"/>
                  </a:lnTo>
                  <a:lnTo>
                    <a:pt x="1233488" y="99076"/>
                  </a:lnTo>
                  <a:lnTo>
                    <a:pt x="1190667" y="114412"/>
                  </a:lnTo>
                  <a:lnTo>
                    <a:pt x="1148346" y="130776"/>
                  </a:lnTo>
                  <a:lnTo>
                    <a:pt x="1106540" y="148152"/>
                  </a:lnTo>
                  <a:lnTo>
                    <a:pt x="1065265" y="166524"/>
                  </a:lnTo>
                  <a:lnTo>
                    <a:pt x="1024534" y="185879"/>
                  </a:lnTo>
                  <a:lnTo>
                    <a:pt x="984364" y="206200"/>
                  </a:lnTo>
                  <a:lnTo>
                    <a:pt x="944768" y="227472"/>
                  </a:lnTo>
                  <a:lnTo>
                    <a:pt x="905764" y="249681"/>
                  </a:lnTo>
                  <a:lnTo>
                    <a:pt x="867364" y="272812"/>
                  </a:lnTo>
                  <a:lnTo>
                    <a:pt x="829585" y="296850"/>
                  </a:lnTo>
                  <a:lnTo>
                    <a:pt x="792441" y="321778"/>
                  </a:lnTo>
                  <a:lnTo>
                    <a:pt x="755948" y="347583"/>
                  </a:lnTo>
                  <a:lnTo>
                    <a:pt x="720120" y="374250"/>
                  </a:lnTo>
                  <a:lnTo>
                    <a:pt x="684973" y="401762"/>
                  </a:lnTo>
                  <a:lnTo>
                    <a:pt x="650522" y="430106"/>
                  </a:lnTo>
                  <a:lnTo>
                    <a:pt x="616781" y="459266"/>
                  </a:lnTo>
                  <a:lnTo>
                    <a:pt x="583766" y="489227"/>
                  </a:lnTo>
                  <a:lnTo>
                    <a:pt x="551492" y="519974"/>
                  </a:lnTo>
                  <a:lnTo>
                    <a:pt x="519974" y="551492"/>
                  </a:lnTo>
                  <a:lnTo>
                    <a:pt x="489227" y="583766"/>
                  </a:lnTo>
                  <a:lnTo>
                    <a:pt x="459266" y="616781"/>
                  </a:lnTo>
                  <a:lnTo>
                    <a:pt x="430106" y="650522"/>
                  </a:lnTo>
                  <a:lnTo>
                    <a:pt x="401762" y="684973"/>
                  </a:lnTo>
                  <a:lnTo>
                    <a:pt x="374250" y="720120"/>
                  </a:lnTo>
                  <a:lnTo>
                    <a:pt x="347583" y="755948"/>
                  </a:lnTo>
                  <a:lnTo>
                    <a:pt x="321778" y="792441"/>
                  </a:lnTo>
                  <a:lnTo>
                    <a:pt x="296850" y="829585"/>
                  </a:lnTo>
                  <a:lnTo>
                    <a:pt x="272812" y="867364"/>
                  </a:lnTo>
                  <a:lnTo>
                    <a:pt x="249681" y="905763"/>
                  </a:lnTo>
                  <a:lnTo>
                    <a:pt x="227472" y="944768"/>
                  </a:lnTo>
                  <a:lnTo>
                    <a:pt x="206200" y="984364"/>
                  </a:lnTo>
                  <a:lnTo>
                    <a:pt x="185879" y="1024534"/>
                  </a:lnTo>
                  <a:lnTo>
                    <a:pt x="166524" y="1065265"/>
                  </a:lnTo>
                  <a:lnTo>
                    <a:pt x="148152" y="1106540"/>
                  </a:lnTo>
                  <a:lnTo>
                    <a:pt x="130776" y="1148346"/>
                  </a:lnTo>
                  <a:lnTo>
                    <a:pt x="114412" y="1190667"/>
                  </a:lnTo>
                  <a:lnTo>
                    <a:pt x="99076" y="1233488"/>
                  </a:lnTo>
                  <a:lnTo>
                    <a:pt x="84781" y="1276793"/>
                  </a:lnTo>
                  <a:lnTo>
                    <a:pt x="71543" y="1320568"/>
                  </a:lnTo>
                  <a:lnTo>
                    <a:pt x="59377" y="1364799"/>
                  </a:lnTo>
                  <a:lnTo>
                    <a:pt x="48299" y="1409468"/>
                  </a:lnTo>
                  <a:lnTo>
                    <a:pt x="38322" y="1454563"/>
                  </a:lnTo>
                  <a:lnTo>
                    <a:pt x="29463" y="1500067"/>
                  </a:lnTo>
                  <a:lnTo>
                    <a:pt x="21737" y="1545966"/>
                  </a:lnTo>
                  <a:lnTo>
                    <a:pt x="15158" y="1592244"/>
                  </a:lnTo>
                  <a:lnTo>
                    <a:pt x="9741" y="1638886"/>
                  </a:lnTo>
                  <a:lnTo>
                    <a:pt x="5502" y="1685878"/>
                  </a:lnTo>
                  <a:lnTo>
                    <a:pt x="2455" y="1733204"/>
                  </a:lnTo>
                  <a:lnTo>
                    <a:pt x="616" y="1780850"/>
                  </a:lnTo>
                  <a:lnTo>
                    <a:pt x="0" y="1828800"/>
                  </a:lnTo>
                  <a:lnTo>
                    <a:pt x="616" y="1876749"/>
                  </a:lnTo>
                  <a:lnTo>
                    <a:pt x="2455" y="1924393"/>
                  </a:lnTo>
                  <a:lnTo>
                    <a:pt x="5502" y="1971719"/>
                  </a:lnTo>
                  <a:lnTo>
                    <a:pt x="9741" y="2018711"/>
                  </a:lnTo>
                  <a:lnTo>
                    <a:pt x="15158" y="2065353"/>
                  </a:lnTo>
                  <a:lnTo>
                    <a:pt x="21737" y="2111630"/>
                  </a:lnTo>
                  <a:lnTo>
                    <a:pt x="29463" y="2157529"/>
                  </a:lnTo>
                  <a:lnTo>
                    <a:pt x="38322" y="2203032"/>
                  </a:lnTo>
                  <a:lnTo>
                    <a:pt x="48299" y="2248127"/>
                  </a:lnTo>
                  <a:lnTo>
                    <a:pt x="59377" y="2292796"/>
                  </a:lnTo>
                  <a:lnTo>
                    <a:pt x="71543" y="2337026"/>
                  </a:lnTo>
                  <a:lnTo>
                    <a:pt x="84781" y="2380801"/>
                  </a:lnTo>
                  <a:lnTo>
                    <a:pt x="99076" y="2424107"/>
                  </a:lnTo>
                  <a:lnTo>
                    <a:pt x="114412" y="2466927"/>
                  </a:lnTo>
                  <a:lnTo>
                    <a:pt x="130776" y="2509248"/>
                  </a:lnTo>
                  <a:lnTo>
                    <a:pt x="148152" y="2551053"/>
                  </a:lnTo>
                  <a:lnTo>
                    <a:pt x="166524" y="2592329"/>
                  </a:lnTo>
                  <a:lnTo>
                    <a:pt x="185879" y="2633059"/>
                  </a:lnTo>
                  <a:lnTo>
                    <a:pt x="206200" y="2673230"/>
                  </a:lnTo>
                  <a:lnTo>
                    <a:pt x="227472" y="2712825"/>
                  </a:lnTo>
                  <a:lnTo>
                    <a:pt x="249681" y="2751830"/>
                  </a:lnTo>
                  <a:lnTo>
                    <a:pt x="272812" y="2790229"/>
                  </a:lnTo>
                  <a:lnTo>
                    <a:pt x="296850" y="2828009"/>
                  </a:lnTo>
                  <a:lnTo>
                    <a:pt x="321778" y="2865152"/>
                  </a:lnTo>
                  <a:lnTo>
                    <a:pt x="347583" y="2901646"/>
                  </a:lnTo>
                  <a:lnTo>
                    <a:pt x="374250" y="2937473"/>
                  </a:lnTo>
                  <a:lnTo>
                    <a:pt x="401762" y="2972621"/>
                  </a:lnTo>
                  <a:lnTo>
                    <a:pt x="430106" y="3007072"/>
                  </a:lnTo>
                  <a:lnTo>
                    <a:pt x="459266" y="3040813"/>
                  </a:lnTo>
                  <a:lnTo>
                    <a:pt x="489227" y="3073828"/>
                  </a:lnTo>
                  <a:lnTo>
                    <a:pt x="519974" y="3106102"/>
                  </a:lnTo>
                  <a:lnTo>
                    <a:pt x="551492" y="3137620"/>
                  </a:lnTo>
                  <a:lnTo>
                    <a:pt x="583766" y="3168367"/>
                  </a:lnTo>
                  <a:lnTo>
                    <a:pt x="616781" y="3198329"/>
                  </a:lnTo>
                  <a:lnTo>
                    <a:pt x="650522" y="3227489"/>
                  </a:lnTo>
                  <a:lnTo>
                    <a:pt x="684973" y="3255833"/>
                  </a:lnTo>
                  <a:lnTo>
                    <a:pt x="720120" y="3283345"/>
                  </a:lnTo>
                  <a:lnTo>
                    <a:pt x="755948" y="3310012"/>
                  </a:lnTo>
                  <a:lnTo>
                    <a:pt x="792441" y="3335817"/>
                  </a:lnTo>
                  <a:lnTo>
                    <a:pt x="829585" y="3360746"/>
                  </a:lnTo>
                  <a:lnTo>
                    <a:pt x="867364" y="3384784"/>
                  </a:lnTo>
                  <a:lnTo>
                    <a:pt x="905763" y="3407915"/>
                  </a:lnTo>
                  <a:lnTo>
                    <a:pt x="944768" y="3430124"/>
                  </a:lnTo>
                  <a:lnTo>
                    <a:pt x="984364" y="3451397"/>
                  </a:lnTo>
                  <a:lnTo>
                    <a:pt x="1024534" y="3471718"/>
                  </a:lnTo>
                  <a:lnTo>
                    <a:pt x="1065265" y="3491073"/>
                  </a:lnTo>
                  <a:lnTo>
                    <a:pt x="1106540" y="3509445"/>
                  </a:lnTo>
                  <a:lnTo>
                    <a:pt x="1148346" y="3526821"/>
                  </a:lnTo>
                  <a:lnTo>
                    <a:pt x="1190667" y="3543185"/>
                  </a:lnTo>
                  <a:lnTo>
                    <a:pt x="1233488" y="3558522"/>
                  </a:lnTo>
                  <a:lnTo>
                    <a:pt x="1276793" y="3572817"/>
                  </a:lnTo>
                  <a:lnTo>
                    <a:pt x="1320568" y="3586055"/>
                  </a:lnTo>
                  <a:lnTo>
                    <a:pt x="1364799" y="3598221"/>
                  </a:lnTo>
                  <a:lnTo>
                    <a:pt x="1409468" y="3609300"/>
                  </a:lnTo>
                  <a:lnTo>
                    <a:pt x="1454563" y="3619276"/>
                  </a:lnTo>
                  <a:lnTo>
                    <a:pt x="1500067" y="3628135"/>
                  </a:lnTo>
                  <a:lnTo>
                    <a:pt x="1545966" y="3635862"/>
                  </a:lnTo>
                  <a:lnTo>
                    <a:pt x="1592244" y="3642441"/>
                  </a:lnTo>
                  <a:lnTo>
                    <a:pt x="1638886" y="3647858"/>
                  </a:lnTo>
                  <a:lnTo>
                    <a:pt x="1685878" y="3652097"/>
                  </a:lnTo>
                  <a:lnTo>
                    <a:pt x="1733204" y="3655144"/>
                  </a:lnTo>
                  <a:lnTo>
                    <a:pt x="1780850" y="3656983"/>
                  </a:lnTo>
                  <a:lnTo>
                    <a:pt x="1828800" y="3657600"/>
                  </a:lnTo>
                  <a:lnTo>
                    <a:pt x="1828800" y="0"/>
                  </a:lnTo>
                  <a:close/>
                </a:path>
              </a:pathLst>
            </a:custGeom>
            <a:solidFill>
              <a:srgbClr val="5F4778"/>
            </a:solidFill>
          </p:spPr>
          <p:txBody>
            <a:bodyPr wrap="square" lIns="0" tIns="0" rIns="0" bIns="0" rtlCol="0"/>
            <a:lstStyle/>
            <a:p>
              <a:endParaRPr/>
            </a:p>
          </p:txBody>
        </p:sp>
        <p:sp>
          <p:nvSpPr>
            <p:cNvPr id="6" name="object 6"/>
            <p:cNvSpPr/>
            <p:nvPr/>
          </p:nvSpPr>
          <p:spPr>
            <a:xfrm>
              <a:off x="1763268" y="2252472"/>
              <a:ext cx="1188720" cy="2377440"/>
            </a:xfrm>
            <a:custGeom>
              <a:avLst/>
              <a:gdLst/>
              <a:ahLst/>
              <a:cxnLst/>
              <a:rect l="l" t="t" r="r" b="b"/>
              <a:pathLst>
                <a:path w="1188720" h="2377440">
                  <a:moveTo>
                    <a:pt x="1188720" y="0"/>
                  </a:moveTo>
                  <a:lnTo>
                    <a:pt x="1140913" y="943"/>
                  </a:lnTo>
                  <a:lnTo>
                    <a:pt x="1093586" y="3752"/>
                  </a:lnTo>
                  <a:lnTo>
                    <a:pt x="1046773" y="8389"/>
                  </a:lnTo>
                  <a:lnTo>
                    <a:pt x="1000510" y="14819"/>
                  </a:lnTo>
                  <a:lnTo>
                    <a:pt x="954832" y="23007"/>
                  </a:lnTo>
                  <a:lnTo>
                    <a:pt x="909775" y="32917"/>
                  </a:lnTo>
                  <a:lnTo>
                    <a:pt x="865375" y="44514"/>
                  </a:lnTo>
                  <a:lnTo>
                    <a:pt x="821666" y="57761"/>
                  </a:lnTo>
                  <a:lnTo>
                    <a:pt x="778686" y="72625"/>
                  </a:lnTo>
                  <a:lnTo>
                    <a:pt x="736468" y="89068"/>
                  </a:lnTo>
                  <a:lnTo>
                    <a:pt x="695049" y="107056"/>
                  </a:lnTo>
                  <a:lnTo>
                    <a:pt x="654463" y="126553"/>
                  </a:lnTo>
                  <a:lnTo>
                    <a:pt x="614748" y="147524"/>
                  </a:lnTo>
                  <a:lnTo>
                    <a:pt x="575937" y="169933"/>
                  </a:lnTo>
                  <a:lnTo>
                    <a:pt x="538068" y="193744"/>
                  </a:lnTo>
                  <a:lnTo>
                    <a:pt x="501174" y="218922"/>
                  </a:lnTo>
                  <a:lnTo>
                    <a:pt x="465292" y="245431"/>
                  </a:lnTo>
                  <a:lnTo>
                    <a:pt x="430458" y="273236"/>
                  </a:lnTo>
                  <a:lnTo>
                    <a:pt x="396706" y="302302"/>
                  </a:lnTo>
                  <a:lnTo>
                    <a:pt x="364072" y="332592"/>
                  </a:lnTo>
                  <a:lnTo>
                    <a:pt x="332592" y="364072"/>
                  </a:lnTo>
                  <a:lnTo>
                    <a:pt x="302302" y="396706"/>
                  </a:lnTo>
                  <a:lnTo>
                    <a:pt x="273236" y="430458"/>
                  </a:lnTo>
                  <a:lnTo>
                    <a:pt x="245431" y="465292"/>
                  </a:lnTo>
                  <a:lnTo>
                    <a:pt x="218922" y="501174"/>
                  </a:lnTo>
                  <a:lnTo>
                    <a:pt x="193744" y="538068"/>
                  </a:lnTo>
                  <a:lnTo>
                    <a:pt x="169933" y="575937"/>
                  </a:lnTo>
                  <a:lnTo>
                    <a:pt x="147524" y="614748"/>
                  </a:lnTo>
                  <a:lnTo>
                    <a:pt x="126553" y="654463"/>
                  </a:lnTo>
                  <a:lnTo>
                    <a:pt x="107056" y="695049"/>
                  </a:lnTo>
                  <a:lnTo>
                    <a:pt x="89068" y="736468"/>
                  </a:lnTo>
                  <a:lnTo>
                    <a:pt x="72625" y="778686"/>
                  </a:lnTo>
                  <a:lnTo>
                    <a:pt x="57761" y="821666"/>
                  </a:lnTo>
                  <a:lnTo>
                    <a:pt x="44514" y="865375"/>
                  </a:lnTo>
                  <a:lnTo>
                    <a:pt x="32917" y="909775"/>
                  </a:lnTo>
                  <a:lnTo>
                    <a:pt x="23007" y="954832"/>
                  </a:lnTo>
                  <a:lnTo>
                    <a:pt x="14819" y="1000510"/>
                  </a:lnTo>
                  <a:lnTo>
                    <a:pt x="8389" y="1046773"/>
                  </a:lnTo>
                  <a:lnTo>
                    <a:pt x="3752" y="1093586"/>
                  </a:lnTo>
                  <a:lnTo>
                    <a:pt x="943" y="1140913"/>
                  </a:lnTo>
                  <a:lnTo>
                    <a:pt x="0" y="1188720"/>
                  </a:lnTo>
                  <a:lnTo>
                    <a:pt x="943" y="1236529"/>
                  </a:lnTo>
                  <a:lnTo>
                    <a:pt x="3752" y="1283860"/>
                  </a:lnTo>
                  <a:lnTo>
                    <a:pt x="8389" y="1330676"/>
                  </a:lnTo>
                  <a:lnTo>
                    <a:pt x="14819" y="1376942"/>
                  </a:lnTo>
                  <a:lnTo>
                    <a:pt x="23007" y="1422622"/>
                  </a:lnTo>
                  <a:lnTo>
                    <a:pt x="32917" y="1467680"/>
                  </a:lnTo>
                  <a:lnTo>
                    <a:pt x="44514" y="1512082"/>
                  </a:lnTo>
                  <a:lnTo>
                    <a:pt x="57761" y="1555792"/>
                  </a:lnTo>
                  <a:lnTo>
                    <a:pt x="72625" y="1598774"/>
                  </a:lnTo>
                  <a:lnTo>
                    <a:pt x="89068" y="1640993"/>
                  </a:lnTo>
                  <a:lnTo>
                    <a:pt x="107056" y="1682412"/>
                  </a:lnTo>
                  <a:lnTo>
                    <a:pt x="126553" y="1722998"/>
                  </a:lnTo>
                  <a:lnTo>
                    <a:pt x="147524" y="1762714"/>
                  </a:lnTo>
                  <a:lnTo>
                    <a:pt x="169933" y="1801524"/>
                  </a:lnTo>
                  <a:lnTo>
                    <a:pt x="193744" y="1839394"/>
                  </a:lnTo>
                  <a:lnTo>
                    <a:pt x="218922" y="1876287"/>
                  </a:lnTo>
                  <a:lnTo>
                    <a:pt x="245431" y="1912168"/>
                  </a:lnTo>
                  <a:lnTo>
                    <a:pt x="273236" y="1947002"/>
                  </a:lnTo>
                  <a:lnTo>
                    <a:pt x="302302" y="1980754"/>
                  </a:lnTo>
                  <a:lnTo>
                    <a:pt x="332592" y="2013386"/>
                  </a:lnTo>
                  <a:lnTo>
                    <a:pt x="364072" y="2044865"/>
                  </a:lnTo>
                  <a:lnTo>
                    <a:pt x="396706" y="2075155"/>
                  </a:lnTo>
                  <a:lnTo>
                    <a:pt x="430458" y="2104219"/>
                  </a:lnTo>
                  <a:lnTo>
                    <a:pt x="465292" y="2132023"/>
                  </a:lnTo>
                  <a:lnTo>
                    <a:pt x="501174" y="2158532"/>
                  </a:lnTo>
                  <a:lnTo>
                    <a:pt x="538068" y="2183708"/>
                  </a:lnTo>
                  <a:lnTo>
                    <a:pt x="575937" y="2207518"/>
                  </a:lnTo>
                  <a:lnTo>
                    <a:pt x="614748" y="2229925"/>
                  </a:lnTo>
                  <a:lnTo>
                    <a:pt x="654463" y="2250895"/>
                  </a:lnTo>
                  <a:lnTo>
                    <a:pt x="695049" y="2270391"/>
                  </a:lnTo>
                  <a:lnTo>
                    <a:pt x="736468" y="2288378"/>
                  </a:lnTo>
                  <a:lnTo>
                    <a:pt x="778686" y="2304820"/>
                  </a:lnTo>
                  <a:lnTo>
                    <a:pt x="821666" y="2319682"/>
                  </a:lnTo>
                  <a:lnTo>
                    <a:pt x="865375" y="2332929"/>
                  </a:lnTo>
                  <a:lnTo>
                    <a:pt x="909775" y="2344525"/>
                  </a:lnTo>
                  <a:lnTo>
                    <a:pt x="954832" y="2354434"/>
                  </a:lnTo>
                  <a:lnTo>
                    <a:pt x="1000510" y="2362621"/>
                  </a:lnTo>
                  <a:lnTo>
                    <a:pt x="1046773" y="2369051"/>
                  </a:lnTo>
                  <a:lnTo>
                    <a:pt x="1093586" y="2373688"/>
                  </a:lnTo>
                  <a:lnTo>
                    <a:pt x="1140913" y="2376496"/>
                  </a:lnTo>
                  <a:lnTo>
                    <a:pt x="1188720" y="2377440"/>
                  </a:lnTo>
                  <a:lnTo>
                    <a:pt x="1188720" y="0"/>
                  </a:lnTo>
                  <a:close/>
                </a:path>
              </a:pathLst>
            </a:custGeom>
            <a:solidFill>
              <a:srgbClr val="EF7E09"/>
            </a:solidFill>
          </p:spPr>
          <p:txBody>
            <a:bodyPr wrap="square" lIns="0" tIns="0" rIns="0" bIns="0" rtlCol="0"/>
            <a:lstStyle/>
            <a:p>
              <a:endParaRPr/>
            </a:p>
          </p:txBody>
        </p:sp>
        <p:sp>
          <p:nvSpPr>
            <p:cNvPr id="7" name="object 7"/>
            <p:cNvSpPr/>
            <p:nvPr/>
          </p:nvSpPr>
          <p:spPr>
            <a:xfrm>
              <a:off x="1763268" y="2252472"/>
              <a:ext cx="1188720" cy="2377440"/>
            </a:xfrm>
            <a:custGeom>
              <a:avLst/>
              <a:gdLst/>
              <a:ahLst/>
              <a:cxnLst/>
              <a:rect l="l" t="t" r="r" b="b"/>
              <a:pathLst>
                <a:path w="1188720" h="2377440">
                  <a:moveTo>
                    <a:pt x="1188720" y="2377440"/>
                  </a:moveTo>
                  <a:lnTo>
                    <a:pt x="1140913" y="2376496"/>
                  </a:lnTo>
                  <a:lnTo>
                    <a:pt x="1093586" y="2373688"/>
                  </a:lnTo>
                  <a:lnTo>
                    <a:pt x="1046773" y="2369051"/>
                  </a:lnTo>
                  <a:lnTo>
                    <a:pt x="1000510" y="2362621"/>
                  </a:lnTo>
                  <a:lnTo>
                    <a:pt x="954832" y="2354434"/>
                  </a:lnTo>
                  <a:lnTo>
                    <a:pt x="909775" y="2344525"/>
                  </a:lnTo>
                  <a:lnTo>
                    <a:pt x="865375" y="2332929"/>
                  </a:lnTo>
                  <a:lnTo>
                    <a:pt x="821666" y="2319682"/>
                  </a:lnTo>
                  <a:lnTo>
                    <a:pt x="778686" y="2304820"/>
                  </a:lnTo>
                  <a:lnTo>
                    <a:pt x="736468" y="2288378"/>
                  </a:lnTo>
                  <a:lnTo>
                    <a:pt x="695049" y="2270391"/>
                  </a:lnTo>
                  <a:lnTo>
                    <a:pt x="654463" y="2250895"/>
                  </a:lnTo>
                  <a:lnTo>
                    <a:pt x="614748" y="2229925"/>
                  </a:lnTo>
                  <a:lnTo>
                    <a:pt x="575937" y="2207518"/>
                  </a:lnTo>
                  <a:lnTo>
                    <a:pt x="538068" y="2183708"/>
                  </a:lnTo>
                  <a:lnTo>
                    <a:pt x="501174" y="2158532"/>
                  </a:lnTo>
                  <a:lnTo>
                    <a:pt x="465292" y="2132023"/>
                  </a:lnTo>
                  <a:lnTo>
                    <a:pt x="430458" y="2104219"/>
                  </a:lnTo>
                  <a:lnTo>
                    <a:pt x="396706" y="2075155"/>
                  </a:lnTo>
                  <a:lnTo>
                    <a:pt x="364072" y="2044865"/>
                  </a:lnTo>
                  <a:lnTo>
                    <a:pt x="332592" y="2013386"/>
                  </a:lnTo>
                  <a:lnTo>
                    <a:pt x="302302" y="1980754"/>
                  </a:lnTo>
                  <a:lnTo>
                    <a:pt x="273236" y="1947002"/>
                  </a:lnTo>
                  <a:lnTo>
                    <a:pt x="245431" y="1912168"/>
                  </a:lnTo>
                  <a:lnTo>
                    <a:pt x="218922" y="1876287"/>
                  </a:lnTo>
                  <a:lnTo>
                    <a:pt x="193744" y="1839394"/>
                  </a:lnTo>
                  <a:lnTo>
                    <a:pt x="169933" y="1801524"/>
                  </a:lnTo>
                  <a:lnTo>
                    <a:pt x="147524" y="1762714"/>
                  </a:lnTo>
                  <a:lnTo>
                    <a:pt x="126553" y="1722998"/>
                  </a:lnTo>
                  <a:lnTo>
                    <a:pt x="107056" y="1682412"/>
                  </a:lnTo>
                  <a:lnTo>
                    <a:pt x="89068" y="1640993"/>
                  </a:lnTo>
                  <a:lnTo>
                    <a:pt x="72625" y="1598774"/>
                  </a:lnTo>
                  <a:lnTo>
                    <a:pt x="57761" y="1555792"/>
                  </a:lnTo>
                  <a:lnTo>
                    <a:pt x="44514" y="1512082"/>
                  </a:lnTo>
                  <a:lnTo>
                    <a:pt x="32917" y="1467680"/>
                  </a:lnTo>
                  <a:lnTo>
                    <a:pt x="23007" y="1422622"/>
                  </a:lnTo>
                  <a:lnTo>
                    <a:pt x="14819" y="1376942"/>
                  </a:lnTo>
                  <a:lnTo>
                    <a:pt x="8389" y="1330676"/>
                  </a:lnTo>
                  <a:lnTo>
                    <a:pt x="3752" y="1283860"/>
                  </a:lnTo>
                  <a:lnTo>
                    <a:pt x="943" y="1236529"/>
                  </a:lnTo>
                  <a:lnTo>
                    <a:pt x="0" y="1188720"/>
                  </a:lnTo>
                  <a:lnTo>
                    <a:pt x="943" y="1140913"/>
                  </a:lnTo>
                  <a:lnTo>
                    <a:pt x="3752" y="1093586"/>
                  </a:lnTo>
                  <a:lnTo>
                    <a:pt x="8389" y="1046773"/>
                  </a:lnTo>
                  <a:lnTo>
                    <a:pt x="14819" y="1000510"/>
                  </a:lnTo>
                  <a:lnTo>
                    <a:pt x="23007" y="954832"/>
                  </a:lnTo>
                  <a:lnTo>
                    <a:pt x="32917" y="909775"/>
                  </a:lnTo>
                  <a:lnTo>
                    <a:pt x="44514" y="865375"/>
                  </a:lnTo>
                  <a:lnTo>
                    <a:pt x="57761" y="821666"/>
                  </a:lnTo>
                  <a:lnTo>
                    <a:pt x="72625" y="778686"/>
                  </a:lnTo>
                  <a:lnTo>
                    <a:pt x="89068" y="736468"/>
                  </a:lnTo>
                  <a:lnTo>
                    <a:pt x="107056" y="695049"/>
                  </a:lnTo>
                  <a:lnTo>
                    <a:pt x="126553" y="654463"/>
                  </a:lnTo>
                  <a:lnTo>
                    <a:pt x="147524" y="614748"/>
                  </a:lnTo>
                  <a:lnTo>
                    <a:pt x="169933" y="575937"/>
                  </a:lnTo>
                  <a:lnTo>
                    <a:pt x="193744" y="538068"/>
                  </a:lnTo>
                  <a:lnTo>
                    <a:pt x="218922" y="501174"/>
                  </a:lnTo>
                  <a:lnTo>
                    <a:pt x="245431" y="465292"/>
                  </a:lnTo>
                  <a:lnTo>
                    <a:pt x="273236" y="430458"/>
                  </a:lnTo>
                  <a:lnTo>
                    <a:pt x="302302" y="396706"/>
                  </a:lnTo>
                  <a:lnTo>
                    <a:pt x="332592" y="364072"/>
                  </a:lnTo>
                  <a:lnTo>
                    <a:pt x="364072" y="332592"/>
                  </a:lnTo>
                  <a:lnTo>
                    <a:pt x="396706" y="302302"/>
                  </a:lnTo>
                  <a:lnTo>
                    <a:pt x="430458" y="273236"/>
                  </a:lnTo>
                  <a:lnTo>
                    <a:pt x="465292" y="245431"/>
                  </a:lnTo>
                  <a:lnTo>
                    <a:pt x="501174" y="218922"/>
                  </a:lnTo>
                  <a:lnTo>
                    <a:pt x="538068" y="193744"/>
                  </a:lnTo>
                  <a:lnTo>
                    <a:pt x="575937" y="169933"/>
                  </a:lnTo>
                  <a:lnTo>
                    <a:pt x="614748" y="147524"/>
                  </a:lnTo>
                  <a:lnTo>
                    <a:pt x="654463" y="126553"/>
                  </a:lnTo>
                  <a:lnTo>
                    <a:pt x="695049" y="107056"/>
                  </a:lnTo>
                  <a:lnTo>
                    <a:pt x="736468" y="89068"/>
                  </a:lnTo>
                  <a:lnTo>
                    <a:pt x="778686" y="72625"/>
                  </a:lnTo>
                  <a:lnTo>
                    <a:pt x="821666" y="57761"/>
                  </a:lnTo>
                  <a:lnTo>
                    <a:pt x="865375" y="44514"/>
                  </a:lnTo>
                  <a:lnTo>
                    <a:pt x="909775" y="32917"/>
                  </a:lnTo>
                  <a:lnTo>
                    <a:pt x="954832" y="23007"/>
                  </a:lnTo>
                  <a:lnTo>
                    <a:pt x="1000510" y="14819"/>
                  </a:lnTo>
                  <a:lnTo>
                    <a:pt x="1046773" y="8389"/>
                  </a:lnTo>
                  <a:lnTo>
                    <a:pt x="1093586" y="3752"/>
                  </a:lnTo>
                  <a:lnTo>
                    <a:pt x="1140913" y="943"/>
                  </a:lnTo>
                  <a:lnTo>
                    <a:pt x="1188720" y="0"/>
                  </a:lnTo>
                  <a:lnTo>
                    <a:pt x="1188720" y="1188720"/>
                  </a:lnTo>
                  <a:lnTo>
                    <a:pt x="1188720" y="2377440"/>
                  </a:lnTo>
                  <a:close/>
                </a:path>
              </a:pathLst>
            </a:custGeom>
            <a:ln w="12192">
              <a:solidFill>
                <a:srgbClr val="FFFFFF"/>
              </a:solidFill>
            </a:ln>
          </p:spPr>
          <p:txBody>
            <a:bodyPr wrap="square" lIns="0" tIns="0" rIns="0" bIns="0" rtlCol="0"/>
            <a:lstStyle/>
            <a:p>
              <a:endParaRPr/>
            </a:p>
          </p:txBody>
        </p:sp>
        <p:sp>
          <p:nvSpPr>
            <p:cNvPr id="9" name="object 9"/>
            <p:cNvSpPr/>
            <p:nvPr/>
          </p:nvSpPr>
          <p:spPr>
            <a:xfrm>
              <a:off x="2403348" y="3349752"/>
              <a:ext cx="548640" cy="1097280"/>
            </a:xfrm>
            <a:custGeom>
              <a:avLst/>
              <a:gdLst/>
              <a:ahLst/>
              <a:cxnLst/>
              <a:rect l="l" t="t" r="r" b="b"/>
              <a:pathLst>
                <a:path w="548639" h="1097279">
                  <a:moveTo>
                    <a:pt x="548639" y="0"/>
                  </a:moveTo>
                  <a:lnTo>
                    <a:pt x="501298" y="2013"/>
                  </a:lnTo>
                  <a:lnTo>
                    <a:pt x="455076" y="7945"/>
                  </a:lnTo>
                  <a:lnTo>
                    <a:pt x="410137" y="17629"/>
                  </a:lnTo>
                  <a:lnTo>
                    <a:pt x="366646" y="30902"/>
                  </a:lnTo>
                  <a:lnTo>
                    <a:pt x="324768" y="47598"/>
                  </a:lnTo>
                  <a:lnTo>
                    <a:pt x="284667" y="67554"/>
                  </a:lnTo>
                  <a:lnTo>
                    <a:pt x="246508" y="90604"/>
                  </a:lnTo>
                  <a:lnTo>
                    <a:pt x="210455" y="116583"/>
                  </a:lnTo>
                  <a:lnTo>
                    <a:pt x="176674" y="145328"/>
                  </a:lnTo>
                  <a:lnTo>
                    <a:pt x="145328" y="176674"/>
                  </a:lnTo>
                  <a:lnTo>
                    <a:pt x="116583" y="210455"/>
                  </a:lnTo>
                  <a:lnTo>
                    <a:pt x="90604" y="246508"/>
                  </a:lnTo>
                  <a:lnTo>
                    <a:pt x="67554" y="284667"/>
                  </a:lnTo>
                  <a:lnTo>
                    <a:pt x="47598" y="324768"/>
                  </a:lnTo>
                  <a:lnTo>
                    <a:pt x="30902" y="366646"/>
                  </a:lnTo>
                  <a:lnTo>
                    <a:pt x="17629" y="410137"/>
                  </a:lnTo>
                  <a:lnTo>
                    <a:pt x="7945" y="455076"/>
                  </a:lnTo>
                  <a:lnTo>
                    <a:pt x="2013" y="501298"/>
                  </a:lnTo>
                  <a:lnTo>
                    <a:pt x="0" y="548640"/>
                  </a:lnTo>
                  <a:lnTo>
                    <a:pt x="2013" y="595979"/>
                  </a:lnTo>
                  <a:lnTo>
                    <a:pt x="7945" y="642200"/>
                  </a:lnTo>
                  <a:lnTo>
                    <a:pt x="17629" y="687138"/>
                  </a:lnTo>
                  <a:lnTo>
                    <a:pt x="30902" y="730628"/>
                  </a:lnTo>
                  <a:lnTo>
                    <a:pt x="47598" y="772506"/>
                  </a:lnTo>
                  <a:lnTo>
                    <a:pt x="67554" y="812607"/>
                  </a:lnTo>
                  <a:lnTo>
                    <a:pt x="90604" y="850766"/>
                  </a:lnTo>
                  <a:lnTo>
                    <a:pt x="116583" y="886819"/>
                  </a:lnTo>
                  <a:lnTo>
                    <a:pt x="145328" y="920600"/>
                  </a:lnTo>
                  <a:lnTo>
                    <a:pt x="176674" y="951946"/>
                  </a:lnTo>
                  <a:lnTo>
                    <a:pt x="210455" y="980692"/>
                  </a:lnTo>
                  <a:lnTo>
                    <a:pt x="246508" y="1006672"/>
                  </a:lnTo>
                  <a:lnTo>
                    <a:pt x="284667" y="1029723"/>
                  </a:lnTo>
                  <a:lnTo>
                    <a:pt x="324768" y="1049679"/>
                  </a:lnTo>
                  <a:lnTo>
                    <a:pt x="366646" y="1066376"/>
                  </a:lnTo>
                  <a:lnTo>
                    <a:pt x="410137" y="1079649"/>
                  </a:lnTo>
                  <a:lnTo>
                    <a:pt x="455076" y="1089334"/>
                  </a:lnTo>
                  <a:lnTo>
                    <a:pt x="501298" y="1095266"/>
                  </a:lnTo>
                  <a:lnTo>
                    <a:pt x="548639" y="1097280"/>
                  </a:lnTo>
                  <a:lnTo>
                    <a:pt x="548639" y="0"/>
                  </a:lnTo>
                  <a:close/>
                </a:path>
              </a:pathLst>
            </a:custGeom>
            <a:solidFill>
              <a:srgbClr val="6B9F24"/>
            </a:solidFill>
          </p:spPr>
          <p:txBody>
            <a:bodyPr wrap="square" lIns="0" tIns="0" rIns="0" bIns="0" rtlCol="0"/>
            <a:lstStyle/>
            <a:p>
              <a:endParaRPr/>
            </a:p>
          </p:txBody>
        </p:sp>
        <p:sp>
          <p:nvSpPr>
            <p:cNvPr id="10" name="object 10"/>
            <p:cNvSpPr/>
            <p:nvPr/>
          </p:nvSpPr>
          <p:spPr>
            <a:xfrm>
              <a:off x="2403348" y="3349752"/>
              <a:ext cx="548640" cy="1097280"/>
            </a:xfrm>
            <a:custGeom>
              <a:avLst/>
              <a:gdLst/>
              <a:ahLst/>
              <a:cxnLst/>
              <a:rect l="l" t="t" r="r" b="b"/>
              <a:pathLst>
                <a:path w="548639" h="1097279">
                  <a:moveTo>
                    <a:pt x="548639" y="1097280"/>
                  </a:moveTo>
                  <a:lnTo>
                    <a:pt x="501298" y="1095266"/>
                  </a:lnTo>
                  <a:lnTo>
                    <a:pt x="455076" y="1089334"/>
                  </a:lnTo>
                  <a:lnTo>
                    <a:pt x="410137" y="1079649"/>
                  </a:lnTo>
                  <a:lnTo>
                    <a:pt x="366646" y="1066376"/>
                  </a:lnTo>
                  <a:lnTo>
                    <a:pt x="324768" y="1049679"/>
                  </a:lnTo>
                  <a:lnTo>
                    <a:pt x="284667" y="1029723"/>
                  </a:lnTo>
                  <a:lnTo>
                    <a:pt x="246508" y="1006672"/>
                  </a:lnTo>
                  <a:lnTo>
                    <a:pt x="210455" y="980692"/>
                  </a:lnTo>
                  <a:lnTo>
                    <a:pt x="176674" y="951946"/>
                  </a:lnTo>
                  <a:lnTo>
                    <a:pt x="145328" y="920600"/>
                  </a:lnTo>
                  <a:lnTo>
                    <a:pt x="116583" y="886819"/>
                  </a:lnTo>
                  <a:lnTo>
                    <a:pt x="90604" y="850766"/>
                  </a:lnTo>
                  <a:lnTo>
                    <a:pt x="67554" y="812607"/>
                  </a:lnTo>
                  <a:lnTo>
                    <a:pt x="47598" y="772506"/>
                  </a:lnTo>
                  <a:lnTo>
                    <a:pt x="30902" y="730628"/>
                  </a:lnTo>
                  <a:lnTo>
                    <a:pt x="17629" y="687138"/>
                  </a:lnTo>
                  <a:lnTo>
                    <a:pt x="7945" y="642200"/>
                  </a:lnTo>
                  <a:lnTo>
                    <a:pt x="2013" y="595979"/>
                  </a:lnTo>
                  <a:lnTo>
                    <a:pt x="0" y="548640"/>
                  </a:lnTo>
                  <a:lnTo>
                    <a:pt x="2013" y="501298"/>
                  </a:lnTo>
                  <a:lnTo>
                    <a:pt x="7945" y="455076"/>
                  </a:lnTo>
                  <a:lnTo>
                    <a:pt x="17629" y="410137"/>
                  </a:lnTo>
                  <a:lnTo>
                    <a:pt x="30902" y="366646"/>
                  </a:lnTo>
                  <a:lnTo>
                    <a:pt x="47598" y="324768"/>
                  </a:lnTo>
                  <a:lnTo>
                    <a:pt x="67554" y="284667"/>
                  </a:lnTo>
                  <a:lnTo>
                    <a:pt x="90604" y="246508"/>
                  </a:lnTo>
                  <a:lnTo>
                    <a:pt x="116583" y="210455"/>
                  </a:lnTo>
                  <a:lnTo>
                    <a:pt x="145328" y="176674"/>
                  </a:lnTo>
                  <a:lnTo>
                    <a:pt x="176674" y="145328"/>
                  </a:lnTo>
                  <a:lnTo>
                    <a:pt x="210455" y="116583"/>
                  </a:lnTo>
                  <a:lnTo>
                    <a:pt x="246508" y="90604"/>
                  </a:lnTo>
                  <a:lnTo>
                    <a:pt x="284667" y="67554"/>
                  </a:lnTo>
                  <a:lnTo>
                    <a:pt x="324768" y="47598"/>
                  </a:lnTo>
                  <a:lnTo>
                    <a:pt x="366646" y="30902"/>
                  </a:lnTo>
                  <a:lnTo>
                    <a:pt x="410137" y="17629"/>
                  </a:lnTo>
                  <a:lnTo>
                    <a:pt x="455076" y="7945"/>
                  </a:lnTo>
                  <a:lnTo>
                    <a:pt x="501298" y="2013"/>
                  </a:lnTo>
                  <a:lnTo>
                    <a:pt x="548639" y="0"/>
                  </a:lnTo>
                  <a:lnTo>
                    <a:pt x="548639" y="548640"/>
                  </a:lnTo>
                  <a:lnTo>
                    <a:pt x="548639" y="1097280"/>
                  </a:lnTo>
                  <a:close/>
                </a:path>
              </a:pathLst>
            </a:custGeom>
            <a:ln w="12192">
              <a:solidFill>
                <a:srgbClr val="FFFFFF"/>
              </a:solidFill>
            </a:ln>
          </p:spPr>
          <p:txBody>
            <a:bodyPr wrap="square" lIns="0" tIns="0" rIns="0" bIns="0" rtlCol="0"/>
            <a:lstStyle/>
            <a:p>
              <a:endParaRPr/>
            </a:p>
          </p:txBody>
        </p:sp>
      </p:grpSp>
      <p:sp>
        <p:nvSpPr>
          <p:cNvPr id="12" name="object 12"/>
          <p:cNvSpPr txBox="1">
            <a:spLocks noGrp="1"/>
          </p:cNvSpPr>
          <p:nvPr>
            <p:ph type="title"/>
          </p:nvPr>
        </p:nvSpPr>
        <p:spPr>
          <a:xfrm>
            <a:off x="264363" y="179323"/>
            <a:ext cx="5254625"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4778"/>
                </a:solidFill>
                <a:latin typeface="Calibri"/>
                <a:cs typeface="Calibri"/>
              </a:rPr>
              <a:t>Types</a:t>
            </a:r>
            <a:r>
              <a:rPr sz="2800" b="1" spc="10" dirty="0">
                <a:solidFill>
                  <a:srgbClr val="5F4778"/>
                </a:solidFill>
                <a:latin typeface="Calibri"/>
                <a:cs typeface="Calibri"/>
              </a:rPr>
              <a:t> </a:t>
            </a:r>
            <a:r>
              <a:rPr sz="2800" b="1" spc="-5" dirty="0">
                <a:solidFill>
                  <a:srgbClr val="5F4778"/>
                </a:solidFill>
                <a:latin typeface="Calibri"/>
                <a:cs typeface="Calibri"/>
              </a:rPr>
              <a:t>of</a:t>
            </a:r>
            <a:r>
              <a:rPr sz="2800" b="1" dirty="0">
                <a:solidFill>
                  <a:srgbClr val="5F4778"/>
                </a:solidFill>
                <a:latin typeface="Calibri"/>
                <a:cs typeface="Calibri"/>
              </a:rPr>
              <a:t> </a:t>
            </a:r>
            <a:r>
              <a:rPr sz="2800" b="1" spc="-10" dirty="0">
                <a:solidFill>
                  <a:srgbClr val="5F4778"/>
                </a:solidFill>
                <a:latin typeface="Calibri"/>
                <a:cs typeface="Calibri"/>
              </a:rPr>
              <a:t>Elastic</a:t>
            </a:r>
            <a:r>
              <a:rPr sz="2800" b="1" spc="30" dirty="0">
                <a:solidFill>
                  <a:srgbClr val="5F4778"/>
                </a:solidFill>
                <a:latin typeface="Calibri"/>
                <a:cs typeface="Calibri"/>
              </a:rPr>
              <a:t> </a:t>
            </a:r>
            <a:r>
              <a:rPr sz="2800" b="1" spc="-5" dirty="0">
                <a:solidFill>
                  <a:srgbClr val="5F4778"/>
                </a:solidFill>
                <a:latin typeface="Calibri"/>
                <a:cs typeface="Calibri"/>
              </a:rPr>
              <a:t>Load Balancer</a:t>
            </a:r>
            <a:r>
              <a:rPr sz="2800" b="1" spc="50" dirty="0">
                <a:solidFill>
                  <a:srgbClr val="5F4778"/>
                </a:solidFill>
                <a:latin typeface="Calibri"/>
                <a:cs typeface="Calibri"/>
              </a:rPr>
              <a:t> </a:t>
            </a:r>
            <a:r>
              <a:rPr sz="2800" b="1" spc="-5" dirty="0">
                <a:solidFill>
                  <a:srgbClr val="5F4778"/>
                </a:solidFill>
                <a:latin typeface="Calibri"/>
                <a:cs typeface="Calibri"/>
              </a:rPr>
              <a:t>(ELB)</a:t>
            </a:r>
            <a:endParaRPr sz="2800">
              <a:latin typeface="Calibri"/>
              <a:cs typeface="Calibri"/>
            </a:endParaRPr>
          </a:p>
        </p:txBody>
      </p:sp>
      <p:sp>
        <p:nvSpPr>
          <p:cNvPr id="14" name="object 1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15" name="Group 14">
            <a:extLst>
              <a:ext uri="{FF2B5EF4-FFF2-40B4-BE49-F238E27FC236}">
                <a16:creationId xmlns:a16="http://schemas.microsoft.com/office/drawing/2014/main" id="{393398ED-AECB-1545-E6DA-DE89B63657BC}"/>
              </a:ext>
            </a:extLst>
          </p:cNvPr>
          <p:cNvGrpSpPr/>
          <p:nvPr/>
        </p:nvGrpSpPr>
        <p:grpSpPr>
          <a:xfrm>
            <a:off x="24493" y="21490"/>
            <a:ext cx="9119507" cy="885825"/>
            <a:chOff x="24493" y="21490"/>
            <a:chExt cx="8960905" cy="885825"/>
          </a:xfrm>
        </p:grpSpPr>
        <p:pic>
          <p:nvPicPr>
            <p:cNvPr id="16" name="Picture 15">
              <a:extLst>
                <a:ext uri="{FF2B5EF4-FFF2-40B4-BE49-F238E27FC236}">
                  <a16:creationId xmlns:a16="http://schemas.microsoft.com/office/drawing/2014/main" id="{B56CFEC7-D376-50DB-4442-00FEB75C95B8}"/>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17" name="Picture 16">
              <a:extLst>
                <a:ext uri="{FF2B5EF4-FFF2-40B4-BE49-F238E27FC236}">
                  <a16:creationId xmlns:a16="http://schemas.microsoft.com/office/drawing/2014/main" id="{D5BD25A6-7F45-8B20-748E-328A00D65B5D}"/>
                </a:ext>
              </a:extLst>
            </p:cNvPr>
            <p:cNvPicPr>
              <a:picLocks noChangeAspect="1"/>
            </p:cNvPicPr>
            <p:nvPr/>
          </p:nvPicPr>
          <p:blipFill>
            <a:blip r:embed="rId3"/>
            <a:stretch>
              <a:fillRect/>
            </a:stretch>
          </p:blipFill>
          <p:spPr>
            <a:xfrm>
              <a:off x="24493" y="79088"/>
              <a:ext cx="1607344" cy="657225"/>
            </a:xfrm>
            <a:prstGeom prst="rect">
              <a:avLst/>
            </a:prstGeom>
          </p:spPr>
        </p:pic>
        <p:pic>
          <p:nvPicPr>
            <p:cNvPr id="18" name="Picture 17">
              <a:extLst>
                <a:ext uri="{FF2B5EF4-FFF2-40B4-BE49-F238E27FC236}">
                  <a16:creationId xmlns:a16="http://schemas.microsoft.com/office/drawing/2014/main" id="{6EC2D319-E00E-3F2F-4CAE-FB03CC9189A6}"/>
                </a:ext>
              </a:extLst>
            </p:cNvPr>
            <p:cNvPicPr>
              <a:picLocks noChangeAspect="1"/>
            </p:cNvPicPr>
            <p:nvPr/>
          </p:nvPicPr>
          <p:blipFill>
            <a:blip r:embed="rId2"/>
            <a:stretch>
              <a:fillRect/>
            </a:stretch>
          </p:blipFill>
          <p:spPr>
            <a:xfrm>
              <a:off x="134906" y="718248"/>
              <a:ext cx="7353561" cy="185458"/>
            </a:xfrm>
            <a:prstGeom prst="rect">
              <a:avLst/>
            </a:prstGeom>
          </p:spPr>
        </p:pic>
      </p:grpSp>
      <p:sp>
        <p:nvSpPr>
          <p:cNvPr id="19" name="Google Shape;259;gff3a7120db_0_4">
            <a:extLst>
              <a:ext uri="{FF2B5EF4-FFF2-40B4-BE49-F238E27FC236}">
                <a16:creationId xmlns:a16="http://schemas.microsoft.com/office/drawing/2014/main" id="{4D69E8E2-964D-8940-58CF-6E20BDE9C952}"/>
              </a:ext>
            </a:extLst>
          </p:cNvPr>
          <p:cNvSpPr txBox="1"/>
          <p:nvPr/>
        </p:nvSpPr>
        <p:spPr>
          <a:xfrm>
            <a:off x="4161593" y="179534"/>
            <a:ext cx="5010290" cy="5816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3200" spc="-5" dirty="0">
                <a:latin typeface="Open Sans" panose="020B0606030504020204" pitchFamily="34" charset="0"/>
                <a:ea typeface="Open Sans" panose="020B0606030504020204" pitchFamily="34" charset="0"/>
                <a:cs typeface="Open Sans" panose="020B0606030504020204" pitchFamily="34" charset="0"/>
              </a:rPr>
              <a:t>Types of Load Balancer</a:t>
            </a:r>
            <a:endParaRPr sz="32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84364" y="120395"/>
            <a:ext cx="1360931" cy="473963"/>
          </a:xfrm>
          <a:prstGeom prst="rect">
            <a:avLst/>
          </a:prstGeom>
        </p:spPr>
      </p:pic>
      <p:sp>
        <p:nvSpPr>
          <p:cNvPr id="3" name="object 3"/>
          <p:cNvSpPr/>
          <p:nvPr/>
        </p:nvSpPr>
        <p:spPr>
          <a:xfrm>
            <a:off x="302513" y="738377"/>
            <a:ext cx="8543290" cy="0"/>
          </a:xfrm>
          <a:custGeom>
            <a:avLst/>
            <a:gdLst/>
            <a:ahLst/>
            <a:cxnLst/>
            <a:rect l="l" t="t" r="r" b="b"/>
            <a:pathLst>
              <a:path w="8543290">
                <a:moveTo>
                  <a:pt x="8543036" y="0"/>
                </a:moveTo>
                <a:lnTo>
                  <a:pt x="0" y="0"/>
                </a:lnTo>
              </a:path>
            </a:pathLst>
          </a:custGeom>
          <a:ln w="28956">
            <a:solidFill>
              <a:srgbClr val="EF7E09"/>
            </a:solidFill>
          </a:ln>
        </p:spPr>
        <p:txBody>
          <a:bodyPr wrap="square" lIns="0" tIns="0" rIns="0" bIns="0" rtlCol="0"/>
          <a:lstStyle/>
          <a:p>
            <a:endParaRPr/>
          </a:p>
        </p:txBody>
      </p:sp>
      <p:grpSp>
        <p:nvGrpSpPr>
          <p:cNvPr id="4" name="object 4"/>
          <p:cNvGrpSpPr/>
          <p:nvPr/>
        </p:nvGrpSpPr>
        <p:grpSpPr>
          <a:xfrm>
            <a:off x="919733" y="1002030"/>
            <a:ext cx="7251700" cy="579120"/>
            <a:chOff x="919733" y="1002030"/>
            <a:chExt cx="7251700" cy="579120"/>
          </a:xfrm>
        </p:grpSpPr>
        <p:sp>
          <p:nvSpPr>
            <p:cNvPr id="6" name="object 6"/>
            <p:cNvSpPr/>
            <p:nvPr/>
          </p:nvSpPr>
          <p:spPr>
            <a:xfrm>
              <a:off x="919733" y="1002030"/>
              <a:ext cx="7251700" cy="579120"/>
            </a:xfrm>
            <a:custGeom>
              <a:avLst/>
              <a:gdLst/>
              <a:ahLst/>
              <a:cxnLst/>
              <a:rect l="l" t="t" r="r" b="b"/>
              <a:pathLst>
                <a:path w="7251700" h="579119">
                  <a:moveTo>
                    <a:pt x="7154672" y="0"/>
                  </a:moveTo>
                  <a:lnTo>
                    <a:pt x="96519" y="0"/>
                  </a:lnTo>
                  <a:lnTo>
                    <a:pt x="58952" y="7580"/>
                  </a:lnTo>
                  <a:lnTo>
                    <a:pt x="28271" y="28257"/>
                  </a:lnTo>
                  <a:lnTo>
                    <a:pt x="7585" y="58935"/>
                  </a:lnTo>
                  <a:lnTo>
                    <a:pt x="0" y="96520"/>
                  </a:lnTo>
                  <a:lnTo>
                    <a:pt x="0" y="482600"/>
                  </a:lnTo>
                  <a:lnTo>
                    <a:pt x="7585" y="520184"/>
                  </a:lnTo>
                  <a:lnTo>
                    <a:pt x="28271" y="550862"/>
                  </a:lnTo>
                  <a:lnTo>
                    <a:pt x="58952" y="571539"/>
                  </a:lnTo>
                  <a:lnTo>
                    <a:pt x="96519" y="579120"/>
                  </a:lnTo>
                  <a:lnTo>
                    <a:pt x="7154672" y="579120"/>
                  </a:lnTo>
                  <a:lnTo>
                    <a:pt x="7192256" y="571539"/>
                  </a:lnTo>
                  <a:lnTo>
                    <a:pt x="7222934" y="550862"/>
                  </a:lnTo>
                  <a:lnTo>
                    <a:pt x="7243611" y="520184"/>
                  </a:lnTo>
                  <a:lnTo>
                    <a:pt x="7251192" y="482600"/>
                  </a:lnTo>
                  <a:lnTo>
                    <a:pt x="7251192" y="96520"/>
                  </a:lnTo>
                  <a:lnTo>
                    <a:pt x="7243611" y="58935"/>
                  </a:lnTo>
                  <a:lnTo>
                    <a:pt x="7222934" y="28257"/>
                  </a:lnTo>
                  <a:lnTo>
                    <a:pt x="7192256" y="7580"/>
                  </a:lnTo>
                  <a:lnTo>
                    <a:pt x="7154672" y="0"/>
                  </a:lnTo>
                  <a:close/>
                </a:path>
              </a:pathLst>
            </a:custGeom>
            <a:solidFill>
              <a:srgbClr val="FFFFFF"/>
            </a:solidFill>
            <a:ln>
              <a:solidFill>
                <a:schemeClr val="tx1"/>
              </a:solidFill>
            </a:ln>
          </p:spPr>
          <p:txBody>
            <a:bodyPr wrap="square" lIns="0" tIns="0" rIns="0" bIns="0" rtlCol="0"/>
            <a:lstStyle/>
            <a:p>
              <a:endParaRPr/>
            </a:p>
          </p:txBody>
        </p:sp>
        <p:sp>
          <p:nvSpPr>
            <p:cNvPr id="7" name="object 7"/>
            <p:cNvSpPr/>
            <p:nvPr/>
          </p:nvSpPr>
          <p:spPr>
            <a:xfrm>
              <a:off x="919733" y="1002030"/>
              <a:ext cx="7251700" cy="579120"/>
            </a:xfrm>
            <a:custGeom>
              <a:avLst/>
              <a:gdLst/>
              <a:ahLst/>
              <a:cxnLst/>
              <a:rect l="l" t="t" r="r" b="b"/>
              <a:pathLst>
                <a:path w="7251700" h="579119">
                  <a:moveTo>
                    <a:pt x="0" y="96520"/>
                  </a:moveTo>
                  <a:lnTo>
                    <a:pt x="7585" y="58935"/>
                  </a:lnTo>
                  <a:lnTo>
                    <a:pt x="28271" y="28257"/>
                  </a:lnTo>
                  <a:lnTo>
                    <a:pt x="58952" y="7580"/>
                  </a:lnTo>
                  <a:lnTo>
                    <a:pt x="96519" y="0"/>
                  </a:lnTo>
                  <a:lnTo>
                    <a:pt x="7154672" y="0"/>
                  </a:lnTo>
                  <a:lnTo>
                    <a:pt x="7192256" y="7580"/>
                  </a:lnTo>
                  <a:lnTo>
                    <a:pt x="7222934" y="28257"/>
                  </a:lnTo>
                  <a:lnTo>
                    <a:pt x="7243611" y="58935"/>
                  </a:lnTo>
                  <a:lnTo>
                    <a:pt x="7251192" y="96520"/>
                  </a:lnTo>
                  <a:lnTo>
                    <a:pt x="7251192" y="482600"/>
                  </a:lnTo>
                  <a:lnTo>
                    <a:pt x="7243611" y="520184"/>
                  </a:lnTo>
                  <a:lnTo>
                    <a:pt x="7222934" y="550862"/>
                  </a:lnTo>
                  <a:lnTo>
                    <a:pt x="7192256" y="571539"/>
                  </a:lnTo>
                  <a:lnTo>
                    <a:pt x="7154672" y="579120"/>
                  </a:lnTo>
                  <a:lnTo>
                    <a:pt x="96519" y="579120"/>
                  </a:lnTo>
                  <a:lnTo>
                    <a:pt x="58952" y="571539"/>
                  </a:lnTo>
                  <a:lnTo>
                    <a:pt x="28271" y="550862"/>
                  </a:lnTo>
                  <a:lnTo>
                    <a:pt x="7585" y="520184"/>
                  </a:lnTo>
                  <a:lnTo>
                    <a:pt x="0" y="482600"/>
                  </a:lnTo>
                  <a:lnTo>
                    <a:pt x="0" y="96520"/>
                  </a:lnTo>
                  <a:close/>
                </a:path>
              </a:pathLst>
            </a:custGeom>
            <a:ln w="28956">
              <a:solidFill>
                <a:schemeClr val="tx1"/>
              </a:solidFill>
            </a:ln>
          </p:spPr>
          <p:txBody>
            <a:bodyPr wrap="square" lIns="0" tIns="0" rIns="0" bIns="0" rtlCol="0"/>
            <a:lstStyle/>
            <a:p>
              <a:endParaRPr/>
            </a:p>
          </p:txBody>
        </p:sp>
      </p:grpSp>
      <p:sp>
        <p:nvSpPr>
          <p:cNvPr id="8" name="object 8"/>
          <p:cNvSpPr txBox="1">
            <a:spLocks noGrp="1"/>
          </p:cNvSpPr>
          <p:nvPr>
            <p:ph type="title"/>
          </p:nvPr>
        </p:nvSpPr>
        <p:spPr>
          <a:xfrm>
            <a:off x="255524" y="179323"/>
            <a:ext cx="2704465"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What</a:t>
            </a:r>
            <a:r>
              <a:rPr sz="2800" b="1" spc="-10" dirty="0">
                <a:solidFill>
                  <a:srgbClr val="5F4778"/>
                </a:solidFill>
                <a:latin typeface="Calibri"/>
                <a:cs typeface="Calibri"/>
              </a:rPr>
              <a:t> </a:t>
            </a:r>
            <a:r>
              <a:rPr sz="2800" b="1" spc="-5" dirty="0">
                <a:solidFill>
                  <a:srgbClr val="5F4778"/>
                </a:solidFill>
                <a:latin typeface="Calibri"/>
                <a:cs typeface="Calibri"/>
              </a:rPr>
              <a:t>is</a:t>
            </a:r>
            <a:r>
              <a:rPr sz="2800" b="1" spc="-15" dirty="0">
                <a:solidFill>
                  <a:srgbClr val="5F4778"/>
                </a:solidFill>
                <a:latin typeface="Calibri"/>
                <a:cs typeface="Calibri"/>
              </a:rPr>
              <a:t> </a:t>
            </a:r>
            <a:r>
              <a:rPr sz="2800" b="1" spc="-25" dirty="0">
                <a:solidFill>
                  <a:srgbClr val="5F4778"/>
                </a:solidFill>
                <a:latin typeface="Calibri"/>
                <a:cs typeface="Calibri"/>
              </a:rPr>
              <a:t>Route</a:t>
            </a:r>
            <a:r>
              <a:rPr sz="2800" b="1" dirty="0">
                <a:solidFill>
                  <a:srgbClr val="5F4778"/>
                </a:solidFill>
                <a:latin typeface="Calibri"/>
                <a:cs typeface="Calibri"/>
              </a:rPr>
              <a:t> </a:t>
            </a:r>
            <a:r>
              <a:rPr sz="2800" b="1" spc="-5" dirty="0">
                <a:solidFill>
                  <a:srgbClr val="5F4778"/>
                </a:solidFill>
                <a:latin typeface="Calibri"/>
                <a:cs typeface="Calibri"/>
              </a:rPr>
              <a:t>53?</a:t>
            </a:r>
            <a:endParaRPr sz="2800">
              <a:latin typeface="Calibri"/>
              <a:cs typeface="Calibri"/>
            </a:endParaRPr>
          </a:p>
        </p:txBody>
      </p:sp>
      <p:sp>
        <p:nvSpPr>
          <p:cNvPr id="9" name="object 9"/>
          <p:cNvSpPr txBox="1"/>
          <p:nvPr/>
        </p:nvSpPr>
        <p:spPr>
          <a:xfrm>
            <a:off x="1648460" y="1169923"/>
            <a:ext cx="5972114"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Open Sans" panose="020B0606030504020204" pitchFamily="34" charset="0"/>
                <a:ea typeface="Open Sans" panose="020B0606030504020204" pitchFamily="34" charset="0"/>
                <a:cs typeface="Open Sans" panose="020B0606030504020204" pitchFamily="34" charset="0"/>
              </a:rPr>
              <a:t>Route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53</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is</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5" dirty="0">
                <a:latin typeface="Open Sans" panose="020B0606030504020204" pitchFamily="34" charset="0"/>
                <a:ea typeface="Open Sans" panose="020B0606030504020204" pitchFamily="34" charset="0"/>
                <a:cs typeface="Open Sans" panose="020B0606030504020204" pitchFamily="34" charset="0"/>
              </a:rPr>
              <a:t> highly</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available</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and</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scalable</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Domain</a:t>
            </a:r>
            <a:r>
              <a:rPr sz="1200" spc="-5" dirty="0">
                <a:latin typeface="Open Sans" panose="020B0606030504020204" pitchFamily="34" charset="0"/>
                <a:ea typeface="Open Sans" panose="020B0606030504020204" pitchFamily="34" charset="0"/>
                <a:cs typeface="Open Sans" panose="020B0606030504020204" pitchFamily="34" charset="0"/>
              </a:rPr>
              <a:t> Name</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System</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provided</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by</a:t>
            </a:r>
            <a:r>
              <a:rPr sz="1200" spc="-6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AWS</a:t>
            </a:r>
            <a:endParaRPr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object 10"/>
          <p:cNvPicPr/>
          <p:nvPr/>
        </p:nvPicPr>
        <p:blipFill>
          <a:blip r:embed="rId3" cstate="print"/>
          <a:stretch>
            <a:fillRect/>
          </a:stretch>
        </p:blipFill>
        <p:spPr>
          <a:xfrm>
            <a:off x="3699509" y="1892045"/>
            <a:ext cx="76200" cy="253745"/>
          </a:xfrm>
          <a:prstGeom prst="rect">
            <a:avLst/>
          </a:prstGeom>
        </p:spPr>
      </p:pic>
      <p:grpSp>
        <p:nvGrpSpPr>
          <p:cNvPr id="11" name="object 11"/>
          <p:cNvGrpSpPr/>
          <p:nvPr/>
        </p:nvGrpSpPr>
        <p:grpSpPr>
          <a:xfrm>
            <a:off x="1629155" y="1892045"/>
            <a:ext cx="5885688" cy="2838451"/>
            <a:chOff x="1629155" y="1892045"/>
            <a:chExt cx="5885688" cy="2838451"/>
          </a:xfrm>
        </p:grpSpPr>
        <p:sp>
          <p:nvSpPr>
            <p:cNvPr id="12" name="object 12"/>
            <p:cNvSpPr/>
            <p:nvPr/>
          </p:nvSpPr>
          <p:spPr>
            <a:xfrm>
              <a:off x="3726941" y="1892045"/>
              <a:ext cx="3416935" cy="0"/>
            </a:xfrm>
            <a:custGeom>
              <a:avLst/>
              <a:gdLst/>
              <a:ahLst/>
              <a:cxnLst/>
              <a:rect l="l" t="t" r="r" b="b"/>
              <a:pathLst>
                <a:path w="3416934">
                  <a:moveTo>
                    <a:pt x="0" y="0"/>
                  </a:moveTo>
                  <a:lnTo>
                    <a:pt x="3416681" y="0"/>
                  </a:lnTo>
                </a:path>
              </a:pathLst>
            </a:custGeom>
            <a:ln w="19812">
              <a:solidFill>
                <a:srgbClr val="000000"/>
              </a:solidFill>
            </a:ln>
          </p:spPr>
          <p:txBody>
            <a:bodyPr wrap="square" lIns="0" tIns="0" rIns="0" bIns="0" rtlCol="0"/>
            <a:lstStyle/>
            <a:p>
              <a:endParaRPr/>
            </a:p>
          </p:txBody>
        </p:sp>
        <p:sp>
          <p:nvSpPr>
            <p:cNvPr id="13" name="object 13"/>
            <p:cNvSpPr/>
            <p:nvPr/>
          </p:nvSpPr>
          <p:spPr>
            <a:xfrm>
              <a:off x="7104633" y="1892045"/>
              <a:ext cx="76200" cy="2098675"/>
            </a:xfrm>
            <a:custGeom>
              <a:avLst/>
              <a:gdLst/>
              <a:ahLst/>
              <a:cxnLst/>
              <a:rect l="l" t="t" r="r" b="b"/>
              <a:pathLst>
                <a:path w="76200" h="2098675">
                  <a:moveTo>
                    <a:pt x="28133" y="2022377"/>
                  </a:moveTo>
                  <a:lnTo>
                    <a:pt x="0" y="2022513"/>
                  </a:lnTo>
                  <a:lnTo>
                    <a:pt x="38481" y="2098522"/>
                  </a:lnTo>
                  <a:lnTo>
                    <a:pt x="69808" y="2035086"/>
                  </a:lnTo>
                  <a:lnTo>
                    <a:pt x="28194" y="2035086"/>
                  </a:lnTo>
                  <a:lnTo>
                    <a:pt x="28133" y="2022377"/>
                  </a:lnTo>
                  <a:close/>
                </a:path>
                <a:path w="76200" h="2098675">
                  <a:moveTo>
                    <a:pt x="47945" y="2022281"/>
                  </a:moveTo>
                  <a:lnTo>
                    <a:pt x="28133" y="2022377"/>
                  </a:lnTo>
                  <a:lnTo>
                    <a:pt x="28194" y="2035086"/>
                  </a:lnTo>
                  <a:lnTo>
                    <a:pt x="48006" y="2034984"/>
                  </a:lnTo>
                  <a:lnTo>
                    <a:pt x="47945" y="2022281"/>
                  </a:lnTo>
                  <a:close/>
                </a:path>
                <a:path w="76200" h="2098675">
                  <a:moveTo>
                    <a:pt x="76200" y="2022144"/>
                  </a:moveTo>
                  <a:lnTo>
                    <a:pt x="47945" y="2022281"/>
                  </a:lnTo>
                  <a:lnTo>
                    <a:pt x="48006" y="2034984"/>
                  </a:lnTo>
                  <a:lnTo>
                    <a:pt x="28194" y="2035086"/>
                  </a:lnTo>
                  <a:lnTo>
                    <a:pt x="69808" y="2035086"/>
                  </a:lnTo>
                  <a:lnTo>
                    <a:pt x="76200" y="2022144"/>
                  </a:lnTo>
                  <a:close/>
                </a:path>
                <a:path w="76200" h="2098675">
                  <a:moveTo>
                    <a:pt x="38354" y="0"/>
                  </a:moveTo>
                  <a:lnTo>
                    <a:pt x="18542" y="0"/>
                  </a:lnTo>
                  <a:lnTo>
                    <a:pt x="28133" y="2022377"/>
                  </a:lnTo>
                  <a:lnTo>
                    <a:pt x="47945" y="2022281"/>
                  </a:lnTo>
                  <a:lnTo>
                    <a:pt x="38354" y="0"/>
                  </a:lnTo>
                  <a:close/>
                </a:path>
              </a:pathLst>
            </a:custGeom>
            <a:solidFill>
              <a:srgbClr val="000000"/>
            </a:solidFill>
          </p:spPr>
          <p:txBody>
            <a:bodyPr wrap="square" lIns="0" tIns="0" rIns="0" bIns="0" rtlCol="0"/>
            <a:lstStyle/>
            <a:p>
              <a:endParaRPr/>
            </a:p>
          </p:txBody>
        </p:sp>
        <p:pic>
          <p:nvPicPr>
            <p:cNvPr id="14" name="object 14"/>
            <p:cNvPicPr/>
            <p:nvPr/>
          </p:nvPicPr>
          <p:blipFill>
            <a:blip r:embed="rId4" cstate="print"/>
            <a:stretch>
              <a:fillRect/>
            </a:stretch>
          </p:blipFill>
          <p:spPr>
            <a:xfrm>
              <a:off x="1629155" y="2150364"/>
              <a:ext cx="758951" cy="736092"/>
            </a:xfrm>
            <a:prstGeom prst="rect">
              <a:avLst/>
            </a:prstGeom>
          </p:spPr>
        </p:pic>
        <p:pic>
          <p:nvPicPr>
            <p:cNvPr id="15" name="object 15"/>
            <p:cNvPicPr/>
            <p:nvPr/>
          </p:nvPicPr>
          <p:blipFill>
            <a:blip r:embed="rId5" cstate="print"/>
            <a:stretch>
              <a:fillRect/>
            </a:stretch>
          </p:blipFill>
          <p:spPr>
            <a:xfrm>
              <a:off x="3354323" y="2145792"/>
              <a:ext cx="763524" cy="740663"/>
            </a:xfrm>
            <a:prstGeom prst="rect">
              <a:avLst/>
            </a:prstGeom>
          </p:spPr>
        </p:pic>
        <p:sp>
          <p:nvSpPr>
            <p:cNvPr id="16" name="object 16"/>
            <p:cNvSpPr/>
            <p:nvPr/>
          </p:nvSpPr>
          <p:spPr>
            <a:xfrm>
              <a:off x="2388870" y="2478785"/>
              <a:ext cx="3074035" cy="76835"/>
            </a:xfrm>
            <a:custGeom>
              <a:avLst/>
              <a:gdLst/>
              <a:ahLst/>
              <a:cxnLst/>
              <a:rect l="l" t="t" r="r" b="b"/>
              <a:pathLst>
                <a:path w="3074035" h="76835">
                  <a:moveTo>
                    <a:pt x="966851" y="38100"/>
                  </a:moveTo>
                  <a:lnTo>
                    <a:pt x="947191" y="28321"/>
                  </a:lnTo>
                  <a:lnTo>
                    <a:pt x="890524" y="127"/>
                  </a:lnTo>
                  <a:lnTo>
                    <a:pt x="890562" y="28359"/>
                  </a:lnTo>
                  <a:lnTo>
                    <a:pt x="0" y="30226"/>
                  </a:lnTo>
                  <a:lnTo>
                    <a:pt x="0" y="50038"/>
                  </a:lnTo>
                  <a:lnTo>
                    <a:pt x="890600" y="48171"/>
                  </a:lnTo>
                  <a:lnTo>
                    <a:pt x="890651" y="76327"/>
                  </a:lnTo>
                  <a:lnTo>
                    <a:pt x="966851" y="38100"/>
                  </a:lnTo>
                  <a:close/>
                </a:path>
                <a:path w="3074035" h="76835">
                  <a:moveTo>
                    <a:pt x="3073654" y="28194"/>
                  </a:moveTo>
                  <a:lnTo>
                    <a:pt x="1805940" y="28194"/>
                  </a:lnTo>
                  <a:lnTo>
                    <a:pt x="1805940" y="0"/>
                  </a:lnTo>
                  <a:lnTo>
                    <a:pt x="1729740" y="38100"/>
                  </a:lnTo>
                  <a:lnTo>
                    <a:pt x="1805940" y="76200"/>
                  </a:lnTo>
                  <a:lnTo>
                    <a:pt x="1805940" y="48006"/>
                  </a:lnTo>
                  <a:lnTo>
                    <a:pt x="3073654" y="48006"/>
                  </a:lnTo>
                  <a:lnTo>
                    <a:pt x="3073654" y="28194"/>
                  </a:lnTo>
                  <a:close/>
                </a:path>
              </a:pathLst>
            </a:custGeom>
            <a:solidFill>
              <a:srgbClr val="000000"/>
            </a:solidFill>
          </p:spPr>
          <p:txBody>
            <a:bodyPr wrap="square" lIns="0" tIns="0" rIns="0" bIns="0" rtlCol="0"/>
            <a:lstStyle/>
            <a:p>
              <a:endParaRPr/>
            </a:p>
          </p:txBody>
        </p:sp>
        <p:pic>
          <p:nvPicPr>
            <p:cNvPr id="17" name="object 17"/>
            <p:cNvPicPr/>
            <p:nvPr/>
          </p:nvPicPr>
          <p:blipFill>
            <a:blip r:embed="rId6" cstate="print"/>
            <a:stretch>
              <a:fillRect/>
            </a:stretch>
          </p:blipFill>
          <p:spPr>
            <a:xfrm>
              <a:off x="5062728" y="3989832"/>
              <a:ext cx="763524" cy="740664"/>
            </a:xfrm>
            <a:prstGeom prst="rect">
              <a:avLst/>
            </a:prstGeom>
          </p:spPr>
        </p:pic>
        <p:sp>
          <p:nvSpPr>
            <p:cNvPr id="18" name="object 18"/>
            <p:cNvSpPr/>
            <p:nvPr/>
          </p:nvSpPr>
          <p:spPr>
            <a:xfrm>
              <a:off x="5407914" y="2516885"/>
              <a:ext cx="76200" cy="1474470"/>
            </a:xfrm>
            <a:custGeom>
              <a:avLst/>
              <a:gdLst/>
              <a:ahLst/>
              <a:cxnLst/>
              <a:rect l="l" t="t" r="r" b="b"/>
              <a:pathLst>
                <a:path w="76200" h="1474470">
                  <a:moveTo>
                    <a:pt x="28194" y="1398193"/>
                  </a:moveTo>
                  <a:lnTo>
                    <a:pt x="0" y="1398193"/>
                  </a:lnTo>
                  <a:lnTo>
                    <a:pt x="38100" y="1474393"/>
                  </a:lnTo>
                  <a:lnTo>
                    <a:pt x="69850" y="1410893"/>
                  </a:lnTo>
                  <a:lnTo>
                    <a:pt x="28194" y="1410893"/>
                  </a:lnTo>
                  <a:lnTo>
                    <a:pt x="28194" y="1398193"/>
                  </a:lnTo>
                  <a:close/>
                </a:path>
                <a:path w="76200" h="1474470">
                  <a:moveTo>
                    <a:pt x="48006" y="0"/>
                  </a:moveTo>
                  <a:lnTo>
                    <a:pt x="28194" y="0"/>
                  </a:lnTo>
                  <a:lnTo>
                    <a:pt x="28194" y="1410893"/>
                  </a:lnTo>
                  <a:lnTo>
                    <a:pt x="48006" y="1410893"/>
                  </a:lnTo>
                  <a:lnTo>
                    <a:pt x="48006" y="0"/>
                  </a:lnTo>
                  <a:close/>
                </a:path>
                <a:path w="76200" h="1474470">
                  <a:moveTo>
                    <a:pt x="76200" y="1398193"/>
                  </a:moveTo>
                  <a:lnTo>
                    <a:pt x="48006" y="1398193"/>
                  </a:lnTo>
                  <a:lnTo>
                    <a:pt x="48006" y="1410893"/>
                  </a:lnTo>
                  <a:lnTo>
                    <a:pt x="69850" y="1410893"/>
                  </a:lnTo>
                  <a:lnTo>
                    <a:pt x="76200" y="1398193"/>
                  </a:lnTo>
                  <a:close/>
                </a:path>
              </a:pathLst>
            </a:custGeom>
            <a:solidFill>
              <a:srgbClr val="000000"/>
            </a:solidFill>
          </p:spPr>
          <p:txBody>
            <a:bodyPr wrap="square" lIns="0" tIns="0" rIns="0" bIns="0" rtlCol="0"/>
            <a:lstStyle/>
            <a:p>
              <a:endParaRPr/>
            </a:p>
          </p:txBody>
        </p:sp>
        <p:pic>
          <p:nvPicPr>
            <p:cNvPr id="19" name="object 19"/>
            <p:cNvPicPr/>
            <p:nvPr/>
          </p:nvPicPr>
          <p:blipFill>
            <a:blip r:embed="rId7" cstate="print"/>
            <a:stretch>
              <a:fillRect/>
            </a:stretch>
          </p:blipFill>
          <p:spPr>
            <a:xfrm>
              <a:off x="3354323" y="3989832"/>
              <a:ext cx="763524" cy="740664"/>
            </a:xfrm>
            <a:prstGeom prst="rect">
              <a:avLst/>
            </a:prstGeom>
          </p:spPr>
        </p:pic>
        <p:sp>
          <p:nvSpPr>
            <p:cNvPr id="20" name="object 20"/>
            <p:cNvSpPr/>
            <p:nvPr/>
          </p:nvSpPr>
          <p:spPr>
            <a:xfrm>
              <a:off x="3699509" y="2887217"/>
              <a:ext cx="76200" cy="1104265"/>
            </a:xfrm>
            <a:custGeom>
              <a:avLst/>
              <a:gdLst/>
              <a:ahLst/>
              <a:cxnLst/>
              <a:rect l="l" t="t" r="r" b="b"/>
              <a:pathLst>
                <a:path w="76200" h="1104264">
                  <a:moveTo>
                    <a:pt x="28193" y="1027772"/>
                  </a:moveTo>
                  <a:lnTo>
                    <a:pt x="0" y="1027772"/>
                  </a:lnTo>
                  <a:lnTo>
                    <a:pt x="38100" y="1103972"/>
                  </a:lnTo>
                  <a:lnTo>
                    <a:pt x="69850" y="1040472"/>
                  </a:lnTo>
                  <a:lnTo>
                    <a:pt x="28193" y="1040472"/>
                  </a:lnTo>
                  <a:lnTo>
                    <a:pt x="28193" y="1027772"/>
                  </a:lnTo>
                  <a:close/>
                </a:path>
                <a:path w="76200" h="1104264">
                  <a:moveTo>
                    <a:pt x="48005" y="63500"/>
                  </a:moveTo>
                  <a:lnTo>
                    <a:pt x="28193" y="63500"/>
                  </a:lnTo>
                  <a:lnTo>
                    <a:pt x="28193" y="1040472"/>
                  </a:lnTo>
                  <a:lnTo>
                    <a:pt x="48005" y="1040472"/>
                  </a:lnTo>
                  <a:lnTo>
                    <a:pt x="48005" y="63500"/>
                  </a:lnTo>
                  <a:close/>
                </a:path>
                <a:path w="76200" h="1104264">
                  <a:moveTo>
                    <a:pt x="76200" y="1027772"/>
                  </a:moveTo>
                  <a:lnTo>
                    <a:pt x="48005" y="1027772"/>
                  </a:lnTo>
                  <a:lnTo>
                    <a:pt x="48005" y="1040472"/>
                  </a:lnTo>
                  <a:lnTo>
                    <a:pt x="69850" y="1040472"/>
                  </a:lnTo>
                  <a:lnTo>
                    <a:pt x="76200" y="1027772"/>
                  </a:lnTo>
                  <a:close/>
                </a:path>
                <a:path w="76200" h="1104264">
                  <a:moveTo>
                    <a:pt x="38100" y="0"/>
                  </a:moveTo>
                  <a:lnTo>
                    <a:pt x="0" y="76200"/>
                  </a:lnTo>
                  <a:lnTo>
                    <a:pt x="28193" y="76200"/>
                  </a:lnTo>
                  <a:lnTo>
                    <a:pt x="28193" y="63500"/>
                  </a:lnTo>
                  <a:lnTo>
                    <a:pt x="69850" y="63500"/>
                  </a:lnTo>
                  <a:lnTo>
                    <a:pt x="38100" y="0"/>
                  </a:lnTo>
                  <a:close/>
                </a:path>
                <a:path w="76200" h="1104264">
                  <a:moveTo>
                    <a:pt x="69850" y="63500"/>
                  </a:moveTo>
                  <a:lnTo>
                    <a:pt x="48005" y="63500"/>
                  </a:lnTo>
                  <a:lnTo>
                    <a:pt x="48005" y="76200"/>
                  </a:lnTo>
                  <a:lnTo>
                    <a:pt x="76200" y="76200"/>
                  </a:lnTo>
                  <a:lnTo>
                    <a:pt x="69850" y="63500"/>
                  </a:lnTo>
                  <a:close/>
                </a:path>
              </a:pathLst>
            </a:custGeom>
            <a:solidFill>
              <a:srgbClr val="000000"/>
            </a:solidFill>
          </p:spPr>
          <p:txBody>
            <a:bodyPr wrap="square" lIns="0" tIns="0" rIns="0" bIns="0" rtlCol="0"/>
            <a:lstStyle/>
            <a:p>
              <a:endParaRPr/>
            </a:p>
          </p:txBody>
        </p:sp>
        <p:pic>
          <p:nvPicPr>
            <p:cNvPr id="21" name="object 21"/>
            <p:cNvPicPr/>
            <p:nvPr/>
          </p:nvPicPr>
          <p:blipFill>
            <a:blip r:embed="rId8" cstate="print"/>
            <a:stretch>
              <a:fillRect/>
            </a:stretch>
          </p:blipFill>
          <p:spPr>
            <a:xfrm>
              <a:off x="6751319" y="3989832"/>
              <a:ext cx="763524" cy="740664"/>
            </a:xfrm>
            <a:prstGeom prst="rect">
              <a:avLst/>
            </a:prstGeom>
          </p:spPr>
        </p:pic>
        <p:pic>
          <p:nvPicPr>
            <p:cNvPr id="22" name="object 22"/>
            <p:cNvPicPr/>
            <p:nvPr/>
          </p:nvPicPr>
          <p:blipFill>
            <a:blip r:embed="rId9" cstate="print"/>
            <a:stretch>
              <a:fillRect/>
            </a:stretch>
          </p:blipFill>
          <p:spPr>
            <a:xfrm>
              <a:off x="6819900" y="3983735"/>
              <a:ext cx="643127" cy="742187"/>
            </a:xfrm>
            <a:prstGeom prst="rect">
              <a:avLst/>
            </a:prstGeom>
          </p:spPr>
        </p:pic>
      </p:grpSp>
      <p:sp>
        <p:nvSpPr>
          <p:cNvPr id="24" name="object 2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5" name="Group 24">
            <a:extLst>
              <a:ext uri="{FF2B5EF4-FFF2-40B4-BE49-F238E27FC236}">
                <a16:creationId xmlns:a16="http://schemas.microsoft.com/office/drawing/2014/main" id="{BB19B4B8-5DE8-25AF-DE2C-D9A28D126FA9}"/>
              </a:ext>
            </a:extLst>
          </p:cNvPr>
          <p:cNvGrpSpPr/>
          <p:nvPr/>
        </p:nvGrpSpPr>
        <p:grpSpPr>
          <a:xfrm>
            <a:off x="24493" y="21491"/>
            <a:ext cx="9119507" cy="750794"/>
            <a:chOff x="24493" y="21491"/>
            <a:chExt cx="8960905" cy="750794"/>
          </a:xfrm>
        </p:grpSpPr>
        <p:pic>
          <p:nvPicPr>
            <p:cNvPr id="26" name="Picture 25">
              <a:extLst>
                <a:ext uri="{FF2B5EF4-FFF2-40B4-BE49-F238E27FC236}">
                  <a16:creationId xmlns:a16="http://schemas.microsoft.com/office/drawing/2014/main" id="{44782DE8-7B85-A7FE-F348-D59341211613}"/>
                </a:ext>
              </a:extLst>
            </p:cNvPr>
            <p:cNvPicPr>
              <a:picLocks noChangeAspect="1"/>
            </p:cNvPicPr>
            <p:nvPr/>
          </p:nvPicPr>
          <p:blipFill>
            <a:blip r:embed="rId10"/>
            <a:stretch>
              <a:fillRect/>
            </a:stretch>
          </p:blipFill>
          <p:spPr>
            <a:xfrm>
              <a:off x="1631837" y="21491"/>
              <a:ext cx="7353561" cy="750794"/>
            </a:xfrm>
            <a:prstGeom prst="rect">
              <a:avLst/>
            </a:prstGeom>
          </p:spPr>
        </p:pic>
        <p:pic>
          <p:nvPicPr>
            <p:cNvPr id="27" name="Picture 26">
              <a:extLst>
                <a:ext uri="{FF2B5EF4-FFF2-40B4-BE49-F238E27FC236}">
                  <a16:creationId xmlns:a16="http://schemas.microsoft.com/office/drawing/2014/main" id="{D82AAADE-A524-3BA3-33B9-C7EC965BF839}"/>
                </a:ext>
              </a:extLst>
            </p:cNvPr>
            <p:cNvPicPr>
              <a:picLocks noChangeAspect="1"/>
            </p:cNvPicPr>
            <p:nvPr/>
          </p:nvPicPr>
          <p:blipFill>
            <a:blip r:embed="rId11"/>
            <a:stretch>
              <a:fillRect/>
            </a:stretch>
          </p:blipFill>
          <p:spPr>
            <a:xfrm>
              <a:off x="24493" y="79088"/>
              <a:ext cx="1607344" cy="657225"/>
            </a:xfrm>
            <a:prstGeom prst="rect">
              <a:avLst/>
            </a:prstGeom>
          </p:spPr>
        </p:pic>
        <p:pic>
          <p:nvPicPr>
            <p:cNvPr id="28" name="Picture 27">
              <a:extLst>
                <a:ext uri="{FF2B5EF4-FFF2-40B4-BE49-F238E27FC236}">
                  <a16:creationId xmlns:a16="http://schemas.microsoft.com/office/drawing/2014/main" id="{6C60788D-152B-77D5-1C18-B664331A0031}"/>
                </a:ext>
              </a:extLst>
            </p:cNvPr>
            <p:cNvPicPr>
              <a:picLocks noChangeAspect="1"/>
            </p:cNvPicPr>
            <p:nvPr/>
          </p:nvPicPr>
          <p:blipFill>
            <a:blip r:embed="rId10"/>
            <a:stretch>
              <a:fillRect/>
            </a:stretch>
          </p:blipFill>
          <p:spPr>
            <a:xfrm>
              <a:off x="134906" y="718248"/>
              <a:ext cx="7353561" cy="45719"/>
            </a:xfrm>
            <a:prstGeom prst="rect">
              <a:avLst/>
            </a:prstGeom>
          </p:spPr>
        </p:pic>
      </p:grpSp>
      <p:sp>
        <p:nvSpPr>
          <p:cNvPr id="29" name="Google Shape;259;gff3a7120db_0_4">
            <a:extLst>
              <a:ext uri="{FF2B5EF4-FFF2-40B4-BE49-F238E27FC236}">
                <a16:creationId xmlns:a16="http://schemas.microsoft.com/office/drawing/2014/main" id="{FB0B023F-9E5B-D9A1-027F-07BDE44ECA9E}"/>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What is Route53 ?</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31235" y="1702307"/>
            <a:ext cx="3990340" cy="2219325"/>
            <a:chOff x="3031235" y="1702307"/>
            <a:chExt cx="3990340" cy="2219325"/>
          </a:xfrm>
        </p:grpSpPr>
        <p:pic>
          <p:nvPicPr>
            <p:cNvPr id="3" name="object 3"/>
            <p:cNvPicPr/>
            <p:nvPr/>
          </p:nvPicPr>
          <p:blipFill>
            <a:blip r:embed="rId2" cstate="print"/>
            <a:stretch>
              <a:fillRect/>
            </a:stretch>
          </p:blipFill>
          <p:spPr>
            <a:xfrm>
              <a:off x="3031235" y="1706879"/>
              <a:ext cx="696467" cy="833628"/>
            </a:xfrm>
            <a:prstGeom prst="rect">
              <a:avLst/>
            </a:prstGeom>
          </p:spPr>
        </p:pic>
        <p:pic>
          <p:nvPicPr>
            <p:cNvPr id="4" name="object 4"/>
            <p:cNvPicPr/>
            <p:nvPr/>
          </p:nvPicPr>
          <p:blipFill>
            <a:blip r:embed="rId3" cstate="print"/>
            <a:stretch>
              <a:fillRect/>
            </a:stretch>
          </p:blipFill>
          <p:spPr>
            <a:xfrm>
              <a:off x="4168139" y="1702307"/>
              <a:ext cx="701039" cy="839724"/>
            </a:xfrm>
            <a:prstGeom prst="rect">
              <a:avLst/>
            </a:prstGeom>
          </p:spPr>
        </p:pic>
        <p:pic>
          <p:nvPicPr>
            <p:cNvPr id="5" name="object 5"/>
            <p:cNvPicPr/>
            <p:nvPr/>
          </p:nvPicPr>
          <p:blipFill>
            <a:blip r:embed="rId4" cstate="print"/>
            <a:stretch>
              <a:fillRect/>
            </a:stretch>
          </p:blipFill>
          <p:spPr>
            <a:xfrm>
              <a:off x="5391911" y="3319271"/>
              <a:ext cx="502920" cy="601979"/>
            </a:xfrm>
            <a:prstGeom prst="rect">
              <a:avLst/>
            </a:prstGeom>
          </p:spPr>
        </p:pic>
        <p:pic>
          <p:nvPicPr>
            <p:cNvPr id="6" name="object 6"/>
            <p:cNvPicPr/>
            <p:nvPr/>
          </p:nvPicPr>
          <p:blipFill>
            <a:blip r:embed="rId5" cstate="print"/>
            <a:stretch>
              <a:fillRect/>
            </a:stretch>
          </p:blipFill>
          <p:spPr>
            <a:xfrm>
              <a:off x="4267199" y="3319271"/>
              <a:ext cx="501396" cy="601979"/>
            </a:xfrm>
            <a:prstGeom prst="rect">
              <a:avLst/>
            </a:prstGeom>
          </p:spPr>
        </p:pic>
        <p:pic>
          <p:nvPicPr>
            <p:cNvPr id="7" name="object 7"/>
            <p:cNvPicPr/>
            <p:nvPr/>
          </p:nvPicPr>
          <p:blipFill>
            <a:blip r:embed="rId6" cstate="print"/>
            <a:stretch>
              <a:fillRect/>
            </a:stretch>
          </p:blipFill>
          <p:spPr>
            <a:xfrm>
              <a:off x="6518147" y="3319271"/>
              <a:ext cx="502920" cy="601979"/>
            </a:xfrm>
            <a:prstGeom prst="rect">
              <a:avLst/>
            </a:prstGeom>
          </p:spPr>
        </p:pic>
      </p:grpSp>
      <p:sp>
        <p:nvSpPr>
          <p:cNvPr id="8" name="object 8"/>
          <p:cNvSpPr txBox="1"/>
          <p:nvPr/>
        </p:nvSpPr>
        <p:spPr>
          <a:xfrm>
            <a:off x="2950591" y="2605277"/>
            <a:ext cx="885190" cy="319959"/>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Open Sans" panose="020B0606030504020204" pitchFamily="34" charset="0"/>
                <a:ea typeface="Open Sans" panose="020B0606030504020204" pitchFamily="34" charset="0"/>
                <a:cs typeface="Open Sans" panose="020B0606030504020204" pitchFamily="34" charset="0"/>
              </a:rPr>
              <a:t>Our</a:t>
            </a:r>
            <a:r>
              <a:rPr sz="1000" b="1" spc="-55"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Computer</a:t>
            </a:r>
            <a:endParaRPr sz="1000">
              <a:latin typeface="Open Sans" panose="020B0606030504020204" pitchFamily="34" charset="0"/>
              <a:ea typeface="Open Sans" panose="020B0606030504020204" pitchFamily="34" charset="0"/>
              <a:cs typeface="Open Sans" panose="020B0606030504020204" pitchFamily="34" charset="0"/>
            </a:endParaRPr>
          </a:p>
        </p:txBody>
      </p:sp>
      <p:grpSp>
        <p:nvGrpSpPr>
          <p:cNvPr id="9" name="object 9"/>
          <p:cNvGrpSpPr/>
          <p:nvPr/>
        </p:nvGrpSpPr>
        <p:grpSpPr>
          <a:xfrm>
            <a:off x="448817" y="1279397"/>
            <a:ext cx="6363717" cy="3312160"/>
            <a:chOff x="448817" y="1279397"/>
            <a:chExt cx="6363717" cy="3312160"/>
          </a:xfrm>
          <a:solidFill>
            <a:schemeClr val="bg1"/>
          </a:solidFill>
        </p:grpSpPr>
        <p:sp>
          <p:nvSpPr>
            <p:cNvPr id="10" name="object 10"/>
            <p:cNvSpPr/>
            <p:nvPr/>
          </p:nvSpPr>
          <p:spPr>
            <a:xfrm>
              <a:off x="3728466" y="2080259"/>
              <a:ext cx="1959610" cy="1240790"/>
            </a:xfrm>
            <a:custGeom>
              <a:avLst/>
              <a:gdLst/>
              <a:ahLst/>
              <a:cxnLst/>
              <a:rect l="l" t="t" r="r" b="b"/>
              <a:pathLst>
                <a:path w="1959610" h="1240789">
                  <a:moveTo>
                    <a:pt x="439166" y="43434"/>
                  </a:moveTo>
                  <a:lnTo>
                    <a:pt x="410375" y="29210"/>
                  </a:lnTo>
                  <a:lnTo>
                    <a:pt x="352044" y="381"/>
                  </a:lnTo>
                  <a:lnTo>
                    <a:pt x="352158" y="29273"/>
                  </a:lnTo>
                  <a:lnTo>
                    <a:pt x="0" y="30607"/>
                  </a:lnTo>
                  <a:lnTo>
                    <a:pt x="0" y="59563"/>
                  </a:lnTo>
                  <a:lnTo>
                    <a:pt x="352285" y="58229"/>
                  </a:lnTo>
                  <a:lnTo>
                    <a:pt x="352425" y="87249"/>
                  </a:lnTo>
                  <a:lnTo>
                    <a:pt x="439166" y="43434"/>
                  </a:lnTo>
                  <a:close/>
                </a:path>
                <a:path w="1959610" h="1240789">
                  <a:moveTo>
                    <a:pt x="834390" y="549402"/>
                  </a:moveTo>
                  <a:lnTo>
                    <a:pt x="827151" y="534924"/>
                  </a:lnTo>
                  <a:lnTo>
                    <a:pt x="790956" y="462534"/>
                  </a:lnTo>
                  <a:lnTo>
                    <a:pt x="747522" y="549402"/>
                  </a:lnTo>
                  <a:lnTo>
                    <a:pt x="776478" y="549402"/>
                  </a:lnTo>
                  <a:lnTo>
                    <a:pt x="776478" y="1153287"/>
                  </a:lnTo>
                  <a:lnTo>
                    <a:pt x="747522" y="1153287"/>
                  </a:lnTo>
                  <a:lnTo>
                    <a:pt x="790956" y="1240155"/>
                  </a:lnTo>
                  <a:lnTo>
                    <a:pt x="827151" y="1167765"/>
                  </a:lnTo>
                  <a:lnTo>
                    <a:pt x="834390" y="1153287"/>
                  </a:lnTo>
                  <a:lnTo>
                    <a:pt x="805434" y="1153287"/>
                  </a:lnTo>
                  <a:lnTo>
                    <a:pt x="805434" y="549402"/>
                  </a:lnTo>
                  <a:lnTo>
                    <a:pt x="834390" y="549402"/>
                  </a:lnTo>
                  <a:close/>
                </a:path>
                <a:path w="1959610" h="1240789">
                  <a:moveTo>
                    <a:pt x="1959102" y="1153668"/>
                  </a:moveTo>
                  <a:lnTo>
                    <a:pt x="1930146" y="1153668"/>
                  </a:lnTo>
                  <a:lnTo>
                    <a:pt x="1930146" y="43434"/>
                  </a:lnTo>
                  <a:lnTo>
                    <a:pt x="1927733" y="43434"/>
                  </a:lnTo>
                  <a:lnTo>
                    <a:pt x="1927733" y="28956"/>
                  </a:lnTo>
                  <a:lnTo>
                    <a:pt x="1228344" y="28956"/>
                  </a:lnTo>
                  <a:lnTo>
                    <a:pt x="1228344" y="0"/>
                  </a:lnTo>
                  <a:lnTo>
                    <a:pt x="1141476" y="43434"/>
                  </a:lnTo>
                  <a:lnTo>
                    <a:pt x="1228344" y="86868"/>
                  </a:lnTo>
                  <a:lnTo>
                    <a:pt x="1228344" y="57912"/>
                  </a:lnTo>
                  <a:lnTo>
                    <a:pt x="1901190" y="57912"/>
                  </a:lnTo>
                  <a:lnTo>
                    <a:pt x="1901190" y="1153668"/>
                  </a:lnTo>
                  <a:lnTo>
                    <a:pt x="1872234" y="1153668"/>
                  </a:lnTo>
                  <a:lnTo>
                    <a:pt x="1915668" y="1240536"/>
                  </a:lnTo>
                  <a:lnTo>
                    <a:pt x="1951863" y="1168146"/>
                  </a:lnTo>
                  <a:lnTo>
                    <a:pt x="1959102" y="1153668"/>
                  </a:lnTo>
                  <a:close/>
                </a:path>
              </a:pathLst>
            </a:custGeom>
            <a:grpFill/>
            <a:ln>
              <a:solidFill>
                <a:schemeClr val="tx1"/>
              </a:solidFill>
            </a:ln>
          </p:spPr>
          <p:txBody>
            <a:bodyPr wrap="square" lIns="0" tIns="0" rIns="0" bIns="0" rtlCol="0"/>
            <a:lstStyle/>
            <a:p>
              <a:endParaRPr/>
            </a:p>
          </p:txBody>
        </p:sp>
        <p:pic>
          <p:nvPicPr>
            <p:cNvPr id="11" name="object 11"/>
            <p:cNvPicPr/>
            <p:nvPr/>
          </p:nvPicPr>
          <p:blipFill>
            <a:blip r:embed="rId7" cstate="print"/>
            <a:stretch>
              <a:fillRect/>
            </a:stretch>
          </p:blipFill>
          <p:spPr>
            <a:xfrm>
              <a:off x="4475987" y="1616201"/>
              <a:ext cx="86867" cy="205994"/>
            </a:xfrm>
            <a:prstGeom prst="rect">
              <a:avLst/>
            </a:prstGeom>
            <a:grpFill/>
            <a:ln>
              <a:solidFill>
                <a:schemeClr val="tx1"/>
              </a:solidFill>
            </a:ln>
          </p:spPr>
        </p:pic>
        <p:sp>
          <p:nvSpPr>
            <p:cNvPr id="12" name="object 12"/>
            <p:cNvSpPr/>
            <p:nvPr/>
          </p:nvSpPr>
          <p:spPr>
            <a:xfrm>
              <a:off x="4511802" y="1616201"/>
              <a:ext cx="2251075" cy="0"/>
            </a:xfrm>
            <a:custGeom>
              <a:avLst/>
              <a:gdLst/>
              <a:ahLst/>
              <a:cxnLst/>
              <a:rect l="l" t="t" r="r" b="b"/>
              <a:pathLst>
                <a:path w="2251075">
                  <a:moveTo>
                    <a:pt x="0" y="0"/>
                  </a:moveTo>
                  <a:lnTo>
                    <a:pt x="2251075" y="0"/>
                  </a:lnTo>
                </a:path>
              </a:pathLst>
            </a:custGeom>
            <a:grpFill/>
            <a:ln w="28956">
              <a:solidFill>
                <a:schemeClr val="tx1"/>
              </a:solidFill>
            </a:ln>
          </p:spPr>
          <p:txBody>
            <a:bodyPr wrap="square" lIns="0" tIns="0" rIns="0" bIns="0" rtlCol="0"/>
            <a:lstStyle/>
            <a:p>
              <a:endParaRPr/>
            </a:p>
          </p:txBody>
        </p:sp>
        <p:sp>
          <p:nvSpPr>
            <p:cNvPr id="13" name="object 13"/>
            <p:cNvSpPr/>
            <p:nvPr/>
          </p:nvSpPr>
          <p:spPr>
            <a:xfrm>
              <a:off x="6725539" y="1616201"/>
              <a:ext cx="86995" cy="1704339"/>
            </a:xfrm>
            <a:custGeom>
              <a:avLst/>
              <a:gdLst/>
              <a:ahLst/>
              <a:cxnLst/>
              <a:rect l="l" t="t" r="r" b="b"/>
              <a:pathLst>
                <a:path w="86995" h="1704339">
                  <a:moveTo>
                    <a:pt x="29026" y="1617090"/>
                  </a:moveTo>
                  <a:lnTo>
                    <a:pt x="0" y="1617218"/>
                  </a:lnTo>
                  <a:lnTo>
                    <a:pt x="43814" y="1703959"/>
                  </a:lnTo>
                  <a:lnTo>
                    <a:pt x="79587" y="1631569"/>
                  </a:lnTo>
                  <a:lnTo>
                    <a:pt x="29082" y="1631569"/>
                  </a:lnTo>
                  <a:lnTo>
                    <a:pt x="29026" y="1617090"/>
                  </a:lnTo>
                  <a:close/>
                </a:path>
                <a:path w="86995" h="1704339">
                  <a:moveTo>
                    <a:pt x="57982" y="1616963"/>
                  </a:moveTo>
                  <a:lnTo>
                    <a:pt x="29026" y="1617090"/>
                  </a:lnTo>
                  <a:lnTo>
                    <a:pt x="29082" y="1631569"/>
                  </a:lnTo>
                  <a:lnTo>
                    <a:pt x="58038" y="1631442"/>
                  </a:lnTo>
                  <a:lnTo>
                    <a:pt x="57982" y="1616963"/>
                  </a:lnTo>
                  <a:close/>
                </a:path>
                <a:path w="86995" h="1704339">
                  <a:moveTo>
                    <a:pt x="86867" y="1616837"/>
                  </a:moveTo>
                  <a:lnTo>
                    <a:pt x="57982" y="1616963"/>
                  </a:lnTo>
                  <a:lnTo>
                    <a:pt x="58038" y="1631442"/>
                  </a:lnTo>
                  <a:lnTo>
                    <a:pt x="29082" y="1631569"/>
                  </a:lnTo>
                  <a:lnTo>
                    <a:pt x="79587" y="1631569"/>
                  </a:lnTo>
                  <a:lnTo>
                    <a:pt x="86867" y="1616837"/>
                  </a:lnTo>
                  <a:close/>
                </a:path>
                <a:path w="86995" h="1704339">
                  <a:moveTo>
                    <a:pt x="51688" y="0"/>
                  </a:moveTo>
                  <a:lnTo>
                    <a:pt x="22732" y="0"/>
                  </a:lnTo>
                  <a:lnTo>
                    <a:pt x="29026" y="1617090"/>
                  </a:lnTo>
                  <a:lnTo>
                    <a:pt x="57982" y="1616963"/>
                  </a:lnTo>
                  <a:lnTo>
                    <a:pt x="51688" y="0"/>
                  </a:lnTo>
                  <a:close/>
                </a:path>
              </a:pathLst>
            </a:custGeom>
            <a:grpFill/>
            <a:ln>
              <a:solidFill>
                <a:schemeClr val="tx1"/>
              </a:solidFill>
            </a:ln>
          </p:spPr>
          <p:txBody>
            <a:bodyPr wrap="square" lIns="0" tIns="0" rIns="0" bIns="0" rtlCol="0"/>
            <a:lstStyle/>
            <a:p>
              <a:endParaRPr/>
            </a:p>
          </p:txBody>
        </p:sp>
        <p:pic>
          <p:nvPicPr>
            <p:cNvPr id="14" name="object 14"/>
            <p:cNvPicPr/>
            <p:nvPr/>
          </p:nvPicPr>
          <p:blipFill>
            <a:blip r:embed="rId8" cstate="print"/>
            <a:stretch>
              <a:fillRect/>
            </a:stretch>
          </p:blipFill>
          <p:spPr>
            <a:xfrm>
              <a:off x="3579876" y="2075687"/>
              <a:ext cx="146304" cy="96012"/>
            </a:xfrm>
            <a:prstGeom prst="rect">
              <a:avLst/>
            </a:prstGeom>
            <a:grpFill/>
            <a:ln>
              <a:solidFill>
                <a:schemeClr val="tx1"/>
              </a:solidFill>
            </a:ln>
          </p:spPr>
        </p:pic>
        <p:pic>
          <p:nvPicPr>
            <p:cNvPr id="15" name="object 15"/>
            <p:cNvPicPr/>
            <p:nvPr/>
          </p:nvPicPr>
          <p:blipFill>
            <a:blip r:embed="rId9" cstate="print"/>
            <a:stretch>
              <a:fillRect/>
            </a:stretch>
          </p:blipFill>
          <p:spPr>
            <a:xfrm>
              <a:off x="4475987" y="2356103"/>
              <a:ext cx="108204" cy="134112"/>
            </a:xfrm>
            <a:prstGeom prst="rect">
              <a:avLst/>
            </a:prstGeom>
            <a:grpFill/>
            <a:ln>
              <a:solidFill>
                <a:schemeClr val="tx1"/>
              </a:solidFill>
            </a:ln>
          </p:spPr>
        </p:pic>
        <p:pic>
          <p:nvPicPr>
            <p:cNvPr id="16" name="object 16"/>
            <p:cNvPicPr/>
            <p:nvPr/>
          </p:nvPicPr>
          <p:blipFill>
            <a:blip r:embed="rId10" cstate="print"/>
            <a:stretch>
              <a:fillRect/>
            </a:stretch>
          </p:blipFill>
          <p:spPr>
            <a:xfrm>
              <a:off x="4736591" y="2068067"/>
              <a:ext cx="120396" cy="149352"/>
            </a:xfrm>
            <a:prstGeom prst="rect">
              <a:avLst/>
            </a:prstGeom>
            <a:grpFill/>
            <a:ln>
              <a:solidFill>
                <a:schemeClr val="tx1"/>
              </a:solidFill>
            </a:ln>
          </p:spPr>
        </p:pic>
        <p:pic>
          <p:nvPicPr>
            <p:cNvPr id="17" name="object 17"/>
            <p:cNvPicPr/>
            <p:nvPr/>
          </p:nvPicPr>
          <p:blipFill>
            <a:blip r:embed="rId11" cstate="print"/>
            <a:stretch>
              <a:fillRect/>
            </a:stretch>
          </p:blipFill>
          <p:spPr>
            <a:xfrm>
              <a:off x="4463796" y="1772411"/>
              <a:ext cx="108203" cy="132587"/>
            </a:xfrm>
            <a:prstGeom prst="rect">
              <a:avLst/>
            </a:prstGeom>
            <a:grpFill/>
            <a:ln>
              <a:solidFill>
                <a:schemeClr val="tx1"/>
              </a:solidFill>
            </a:ln>
          </p:spPr>
        </p:pic>
        <p:sp>
          <p:nvSpPr>
            <p:cNvPr id="19" name="object 19"/>
            <p:cNvSpPr/>
            <p:nvPr/>
          </p:nvSpPr>
          <p:spPr>
            <a:xfrm>
              <a:off x="448817" y="1279397"/>
              <a:ext cx="2463165" cy="3312160"/>
            </a:xfrm>
            <a:custGeom>
              <a:avLst/>
              <a:gdLst/>
              <a:ahLst/>
              <a:cxnLst/>
              <a:rect l="l" t="t" r="r" b="b"/>
              <a:pathLst>
                <a:path w="2463165" h="3312160">
                  <a:moveTo>
                    <a:pt x="2052320" y="0"/>
                  </a:moveTo>
                  <a:lnTo>
                    <a:pt x="410476" y="0"/>
                  </a:lnTo>
                  <a:lnTo>
                    <a:pt x="362605" y="2761"/>
                  </a:lnTo>
                  <a:lnTo>
                    <a:pt x="316355" y="10840"/>
                  </a:lnTo>
                  <a:lnTo>
                    <a:pt x="272036" y="23929"/>
                  </a:lnTo>
                  <a:lnTo>
                    <a:pt x="229956" y="41719"/>
                  </a:lnTo>
                  <a:lnTo>
                    <a:pt x="190421" y="63903"/>
                  </a:lnTo>
                  <a:lnTo>
                    <a:pt x="153741" y="90173"/>
                  </a:lnTo>
                  <a:lnTo>
                    <a:pt x="120222" y="120221"/>
                  </a:lnTo>
                  <a:lnTo>
                    <a:pt x="90174" y="153738"/>
                  </a:lnTo>
                  <a:lnTo>
                    <a:pt x="63904" y="190418"/>
                  </a:lnTo>
                  <a:lnTo>
                    <a:pt x="41719" y="229951"/>
                  </a:lnTo>
                  <a:lnTo>
                    <a:pt x="23929" y="272030"/>
                  </a:lnTo>
                  <a:lnTo>
                    <a:pt x="10840" y="316347"/>
                  </a:lnTo>
                  <a:lnTo>
                    <a:pt x="2761" y="362594"/>
                  </a:lnTo>
                  <a:lnTo>
                    <a:pt x="0" y="410463"/>
                  </a:lnTo>
                  <a:lnTo>
                    <a:pt x="0" y="2901175"/>
                  </a:lnTo>
                  <a:lnTo>
                    <a:pt x="2761" y="2949046"/>
                  </a:lnTo>
                  <a:lnTo>
                    <a:pt x="10840" y="2995296"/>
                  </a:lnTo>
                  <a:lnTo>
                    <a:pt x="23929" y="3039615"/>
                  </a:lnTo>
                  <a:lnTo>
                    <a:pt x="41719" y="3081695"/>
                  </a:lnTo>
                  <a:lnTo>
                    <a:pt x="63904" y="3121230"/>
                  </a:lnTo>
                  <a:lnTo>
                    <a:pt x="90174" y="3157910"/>
                  </a:lnTo>
                  <a:lnTo>
                    <a:pt x="120222" y="3191429"/>
                  </a:lnTo>
                  <a:lnTo>
                    <a:pt x="153741" y="3221477"/>
                  </a:lnTo>
                  <a:lnTo>
                    <a:pt x="190421" y="3247747"/>
                  </a:lnTo>
                  <a:lnTo>
                    <a:pt x="229956" y="3269932"/>
                  </a:lnTo>
                  <a:lnTo>
                    <a:pt x="272036" y="3287722"/>
                  </a:lnTo>
                  <a:lnTo>
                    <a:pt x="316355" y="3300811"/>
                  </a:lnTo>
                  <a:lnTo>
                    <a:pt x="362605" y="3308890"/>
                  </a:lnTo>
                  <a:lnTo>
                    <a:pt x="410476" y="3311652"/>
                  </a:lnTo>
                  <a:lnTo>
                    <a:pt x="2052320" y="3311652"/>
                  </a:lnTo>
                  <a:lnTo>
                    <a:pt x="2100189" y="3308890"/>
                  </a:lnTo>
                  <a:lnTo>
                    <a:pt x="2146436" y="3300811"/>
                  </a:lnTo>
                  <a:lnTo>
                    <a:pt x="2190753" y="3287722"/>
                  </a:lnTo>
                  <a:lnTo>
                    <a:pt x="2232832" y="3269932"/>
                  </a:lnTo>
                  <a:lnTo>
                    <a:pt x="2272365" y="3247747"/>
                  </a:lnTo>
                  <a:lnTo>
                    <a:pt x="2309045" y="3221477"/>
                  </a:lnTo>
                  <a:lnTo>
                    <a:pt x="2342562" y="3191429"/>
                  </a:lnTo>
                  <a:lnTo>
                    <a:pt x="2372610" y="3157910"/>
                  </a:lnTo>
                  <a:lnTo>
                    <a:pt x="2398880" y="3121230"/>
                  </a:lnTo>
                  <a:lnTo>
                    <a:pt x="2421064" y="3081695"/>
                  </a:lnTo>
                  <a:lnTo>
                    <a:pt x="2438854" y="3039615"/>
                  </a:lnTo>
                  <a:lnTo>
                    <a:pt x="2451943" y="2995296"/>
                  </a:lnTo>
                  <a:lnTo>
                    <a:pt x="2460022" y="2949046"/>
                  </a:lnTo>
                  <a:lnTo>
                    <a:pt x="2462784" y="2901175"/>
                  </a:lnTo>
                  <a:lnTo>
                    <a:pt x="2462784" y="410463"/>
                  </a:lnTo>
                  <a:lnTo>
                    <a:pt x="2460022" y="362594"/>
                  </a:lnTo>
                  <a:lnTo>
                    <a:pt x="2451943" y="316347"/>
                  </a:lnTo>
                  <a:lnTo>
                    <a:pt x="2438854" y="272030"/>
                  </a:lnTo>
                  <a:lnTo>
                    <a:pt x="2421064" y="229951"/>
                  </a:lnTo>
                  <a:lnTo>
                    <a:pt x="2398880" y="190418"/>
                  </a:lnTo>
                  <a:lnTo>
                    <a:pt x="2372610" y="153738"/>
                  </a:lnTo>
                  <a:lnTo>
                    <a:pt x="2342562" y="120221"/>
                  </a:lnTo>
                  <a:lnTo>
                    <a:pt x="2309045" y="90173"/>
                  </a:lnTo>
                  <a:lnTo>
                    <a:pt x="2272365" y="63903"/>
                  </a:lnTo>
                  <a:lnTo>
                    <a:pt x="2232832" y="41719"/>
                  </a:lnTo>
                  <a:lnTo>
                    <a:pt x="2190753" y="23929"/>
                  </a:lnTo>
                  <a:lnTo>
                    <a:pt x="2146436" y="10840"/>
                  </a:lnTo>
                  <a:lnTo>
                    <a:pt x="2100189" y="2761"/>
                  </a:lnTo>
                  <a:lnTo>
                    <a:pt x="2052320" y="0"/>
                  </a:lnTo>
                  <a:close/>
                </a:path>
              </a:pathLst>
            </a:custGeom>
            <a:grpFill/>
            <a:ln>
              <a:solidFill>
                <a:schemeClr val="tx1"/>
              </a:solidFill>
            </a:ln>
          </p:spPr>
          <p:txBody>
            <a:bodyPr wrap="square" lIns="0" tIns="0" rIns="0" bIns="0" rtlCol="0"/>
            <a:lstStyle/>
            <a:p>
              <a:endParaRPr/>
            </a:p>
          </p:txBody>
        </p:sp>
        <p:sp>
          <p:nvSpPr>
            <p:cNvPr id="20" name="object 20"/>
            <p:cNvSpPr/>
            <p:nvPr/>
          </p:nvSpPr>
          <p:spPr>
            <a:xfrm>
              <a:off x="448817" y="1279397"/>
              <a:ext cx="2463165" cy="3312160"/>
            </a:xfrm>
            <a:custGeom>
              <a:avLst/>
              <a:gdLst/>
              <a:ahLst/>
              <a:cxnLst/>
              <a:rect l="l" t="t" r="r" b="b"/>
              <a:pathLst>
                <a:path w="2463165" h="3312160">
                  <a:moveTo>
                    <a:pt x="0" y="410463"/>
                  </a:moveTo>
                  <a:lnTo>
                    <a:pt x="2761" y="362594"/>
                  </a:lnTo>
                  <a:lnTo>
                    <a:pt x="10840" y="316347"/>
                  </a:lnTo>
                  <a:lnTo>
                    <a:pt x="23929" y="272030"/>
                  </a:lnTo>
                  <a:lnTo>
                    <a:pt x="41719" y="229951"/>
                  </a:lnTo>
                  <a:lnTo>
                    <a:pt x="63904" y="190418"/>
                  </a:lnTo>
                  <a:lnTo>
                    <a:pt x="90174" y="153738"/>
                  </a:lnTo>
                  <a:lnTo>
                    <a:pt x="120222" y="120221"/>
                  </a:lnTo>
                  <a:lnTo>
                    <a:pt x="153741" y="90173"/>
                  </a:lnTo>
                  <a:lnTo>
                    <a:pt x="190421" y="63903"/>
                  </a:lnTo>
                  <a:lnTo>
                    <a:pt x="229956" y="41719"/>
                  </a:lnTo>
                  <a:lnTo>
                    <a:pt x="272036" y="23929"/>
                  </a:lnTo>
                  <a:lnTo>
                    <a:pt x="316355" y="10840"/>
                  </a:lnTo>
                  <a:lnTo>
                    <a:pt x="362605" y="2761"/>
                  </a:lnTo>
                  <a:lnTo>
                    <a:pt x="410476" y="0"/>
                  </a:lnTo>
                  <a:lnTo>
                    <a:pt x="2052320" y="0"/>
                  </a:lnTo>
                  <a:lnTo>
                    <a:pt x="2100189" y="2761"/>
                  </a:lnTo>
                  <a:lnTo>
                    <a:pt x="2146436" y="10840"/>
                  </a:lnTo>
                  <a:lnTo>
                    <a:pt x="2190753" y="23929"/>
                  </a:lnTo>
                  <a:lnTo>
                    <a:pt x="2232832" y="41719"/>
                  </a:lnTo>
                  <a:lnTo>
                    <a:pt x="2272365" y="63903"/>
                  </a:lnTo>
                  <a:lnTo>
                    <a:pt x="2309045" y="90173"/>
                  </a:lnTo>
                  <a:lnTo>
                    <a:pt x="2342562" y="120221"/>
                  </a:lnTo>
                  <a:lnTo>
                    <a:pt x="2372610" y="153738"/>
                  </a:lnTo>
                  <a:lnTo>
                    <a:pt x="2398880" y="190418"/>
                  </a:lnTo>
                  <a:lnTo>
                    <a:pt x="2421064" y="229951"/>
                  </a:lnTo>
                  <a:lnTo>
                    <a:pt x="2438854" y="272030"/>
                  </a:lnTo>
                  <a:lnTo>
                    <a:pt x="2451943" y="316347"/>
                  </a:lnTo>
                  <a:lnTo>
                    <a:pt x="2460022" y="362594"/>
                  </a:lnTo>
                  <a:lnTo>
                    <a:pt x="2462784" y="410463"/>
                  </a:lnTo>
                  <a:lnTo>
                    <a:pt x="2462784" y="2901175"/>
                  </a:lnTo>
                  <a:lnTo>
                    <a:pt x="2460022" y="2949046"/>
                  </a:lnTo>
                  <a:lnTo>
                    <a:pt x="2451943" y="2995296"/>
                  </a:lnTo>
                  <a:lnTo>
                    <a:pt x="2438854" y="3039615"/>
                  </a:lnTo>
                  <a:lnTo>
                    <a:pt x="2421064" y="3081695"/>
                  </a:lnTo>
                  <a:lnTo>
                    <a:pt x="2398880" y="3121230"/>
                  </a:lnTo>
                  <a:lnTo>
                    <a:pt x="2372610" y="3157910"/>
                  </a:lnTo>
                  <a:lnTo>
                    <a:pt x="2342562" y="3191429"/>
                  </a:lnTo>
                  <a:lnTo>
                    <a:pt x="2309045" y="3221477"/>
                  </a:lnTo>
                  <a:lnTo>
                    <a:pt x="2272365" y="3247747"/>
                  </a:lnTo>
                  <a:lnTo>
                    <a:pt x="2232832" y="3269932"/>
                  </a:lnTo>
                  <a:lnTo>
                    <a:pt x="2190753" y="3287722"/>
                  </a:lnTo>
                  <a:lnTo>
                    <a:pt x="2146436" y="3300811"/>
                  </a:lnTo>
                  <a:lnTo>
                    <a:pt x="2100189" y="3308890"/>
                  </a:lnTo>
                  <a:lnTo>
                    <a:pt x="2052320" y="3311652"/>
                  </a:lnTo>
                  <a:lnTo>
                    <a:pt x="410476" y="3311652"/>
                  </a:lnTo>
                  <a:lnTo>
                    <a:pt x="362605" y="3308890"/>
                  </a:lnTo>
                  <a:lnTo>
                    <a:pt x="316355" y="3300811"/>
                  </a:lnTo>
                  <a:lnTo>
                    <a:pt x="272036" y="3287722"/>
                  </a:lnTo>
                  <a:lnTo>
                    <a:pt x="229956" y="3269932"/>
                  </a:lnTo>
                  <a:lnTo>
                    <a:pt x="190421" y="3247747"/>
                  </a:lnTo>
                  <a:lnTo>
                    <a:pt x="153741" y="3221477"/>
                  </a:lnTo>
                  <a:lnTo>
                    <a:pt x="120222" y="3191429"/>
                  </a:lnTo>
                  <a:lnTo>
                    <a:pt x="90174" y="3157910"/>
                  </a:lnTo>
                  <a:lnTo>
                    <a:pt x="63904" y="3121230"/>
                  </a:lnTo>
                  <a:lnTo>
                    <a:pt x="41719" y="3081695"/>
                  </a:lnTo>
                  <a:lnTo>
                    <a:pt x="23929" y="3039615"/>
                  </a:lnTo>
                  <a:lnTo>
                    <a:pt x="10840" y="2995296"/>
                  </a:lnTo>
                  <a:lnTo>
                    <a:pt x="2761" y="2949046"/>
                  </a:lnTo>
                  <a:lnTo>
                    <a:pt x="0" y="2901175"/>
                  </a:lnTo>
                  <a:lnTo>
                    <a:pt x="0" y="410463"/>
                  </a:lnTo>
                  <a:close/>
                </a:path>
              </a:pathLst>
            </a:custGeom>
            <a:grpFill/>
            <a:ln w="28955">
              <a:solidFill>
                <a:schemeClr val="tx1"/>
              </a:solidFill>
            </a:ln>
          </p:spPr>
          <p:txBody>
            <a:bodyPr wrap="square" lIns="0" tIns="0" rIns="0" bIns="0" rtlCol="0"/>
            <a:lstStyle/>
            <a:p>
              <a:endParaRPr dirty="0"/>
            </a:p>
          </p:txBody>
        </p:sp>
      </p:grpSp>
      <p:sp>
        <p:nvSpPr>
          <p:cNvPr id="22" name="object 22"/>
          <p:cNvSpPr txBox="1"/>
          <p:nvPr/>
        </p:nvSpPr>
        <p:spPr>
          <a:xfrm>
            <a:off x="4093590" y="4089298"/>
            <a:ext cx="744855" cy="166071"/>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Open Sans" panose="020B0606030504020204" pitchFamily="34" charset="0"/>
                <a:ea typeface="Open Sans" panose="020B0606030504020204" pitchFamily="34" charset="0"/>
                <a:cs typeface="Open Sans" panose="020B0606030504020204" pitchFamily="34" charset="0"/>
              </a:rPr>
              <a:t>Root</a:t>
            </a:r>
            <a:r>
              <a:rPr sz="1000" b="1" spc="-50"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Server</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23" name="object 23"/>
          <p:cNvSpPr txBox="1"/>
          <p:nvPr/>
        </p:nvSpPr>
        <p:spPr>
          <a:xfrm>
            <a:off x="5293867" y="4024071"/>
            <a:ext cx="701040" cy="330200"/>
          </a:xfrm>
          <a:prstGeom prst="rect">
            <a:avLst/>
          </a:prstGeom>
        </p:spPr>
        <p:txBody>
          <a:bodyPr vert="horz" wrap="square" lIns="0" tIns="12065" rIns="0" bIns="0" rtlCol="0">
            <a:spAutoFit/>
          </a:bodyPr>
          <a:lstStyle/>
          <a:p>
            <a:pPr algn="ctr">
              <a:lnSpc>
                <a:spcPct val="100000"/>
              </a:lnSpc>
              <a:spcBef>
                <a:spcPts val="95"/>
              </a:spcBef>
            </a:pPr>
            <a:r>
              <a:rPr sz="1000" b="1" dirty="0">
                <a:latin typeface="Open Sans" panose="020B0606030504020204" pitchFamily="34" charset="0"/>
                <a:ea typeface="Open Sans" panose="020B0606030504020204" pitchFamily="34" charset="0"/>
                <a:cs typeface="Open Sans" panose="020B0606030504020204" pitchFamily="34" charset="0"/>
              </a:rPr>
              <a:t>TLD</a:t>
            </a:r>
            <a:r>
              <a:rPr sz="1000" b="1" spc="-65"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Server</a:t>
            </a:r>
            <a:endParaRPr sz="1000">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spcBef>
                <a:spcPts val="5"/>
              </a:spcBef>
            </a:pPr>
            <a:r>
              <a:rPr sz="1000" b="1" spc="-5" dirty="0">
                <a:latin typeface="Open Sans" panose="020B0606030504020204" pitchFamily="34" charset="0"/>
                <a:ea typeface="Open Sans" panose="020B0606030504020204" pitchFamily="34" charset="0"/>
                <a:cs typeface="Open Sans" panose="020B0606030504020204" pitchFamily="34" charset="0"/>
              </a:rPr>
              <a:t>for</a:t>
            </a:r>
            <a:r>
              <a:rPr sz="1000" b="1" spc="-45"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.com</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24" name="object 24"/>
          <p:cNvSpPr txBox="1"/>
          <p:nvPr/>
        </p:nvSpPr>
        <p:spPr>
          <a:xfrm>
            <a:off x="6419215" y="4079849"/>
            <a:ext cx="723900" cy="166071"/>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Open Sans" panose="020B0606030504020204" pitchFamily="34" charset="0"/>
                <a:ea typeface="Open Sans" panose="020B0606030504020204" pitchFamily="34" charset="0"/>
                <a:cs typeface="Open Sans" panose="020B0606030504020204" pitchFamily="34" charset="0"/>
              </a:rPr>
              <a:t>DNS</a:t>
            </a:r>
            <a:r>
              <a:rPr sz="1000" b="1" spc="-50"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Server</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25" name="object 25"/>
          <p:cNvSpPr txBox="1"/>
          <p:nvPr/>
        </p:nvSpPr>
        <p:spPr>
          <a:xfrm>
            <a:off x="3721353" y="2889326"/>
            <a:ext cx="561340" cy="330200"/>
          </a:xfrm>
          <a:prstGeom prst="rect">
            <a:avLst/>
          </a:prstGeom>
        </p:spPr>
        <p:txBody>
          <a:bodyPr vert="horz" wrap="square" lIns="0" tIns="12065" rIns="0" bIns="0" rtlCol="0">
            <a:spAutoFit/>
          </a:bodyPr>
          <a:lstStyle/>
          <a:p>
            <a:pPr marL="27940">
              <a:lnSpc>
                <a:spcPct val="100000"/>
              </a:lnSpc>
              <a:spcBef>
                <a:spcPts val="95"/>
              </a:spcBef>
            </a:pPr>
            <a:r>
              <a:rPr sz="1000" b="1" spc="-5" dirty="0">
                <a:latin typeface="Open Sans" panose="020B0606030504020204" pitchFamily="34" charset="0"/>
                <a:ea typeface="Open Sans" panose="020B0606030504020204" pitchFamily="34" charset="0"/>
                <a:cs typeface="Open Sans" panose="020B0606030504020204" pitchFamily="34" charset="0"/>
              </a:rPr>
              <a:t>I</a:t>
            </a:r>
            <a:r>
              <a:rPr sz="1000" b="1" spc="-15" dirty="0">
                <a:latin typeface="Open Sans" panose="020B0606030504020204" pitchFamily="34" charset="0"/>
                <a:ea typeface="Open Sans" panose="020B0606030504020204" pitchFamily="34" charset="0"/>
                <a:cs typeface="Open Sans" panose="020B0606030504020204" pitchFamily="34" charset="0"/>
              </a:rPr>
              <a:t>S</a:t>
            </a:r>
            <a:r>
              <a:rPr sz="1000" b="1" spc="-5" dirty="0">
                <a:latin typeface="Open Sans" panose="020B0606030504020204" pitchFamily="34" charset="0"/>
                <a:ea typeface="Open Sans" panose="020B0606030504020204" pitchFamily="34" charset="0"/>
                <a:cs typeface="Open Sans" panose="020B0606030504020204" pitchFamily="34" charset="0"/>
              </a:rPr>
              <a:t>P</a:t>
            </a:r>
            <a:r>
              <a:rPr sz="1000" b="1" spc="-10"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D</a:t>
            </a:r>
            <a:r>
              <a:rPr sz="1000" b="1" spc="-10" dirty="0">
                <a:latin typeface="Open Sans" panose="020B0606030504020204" pitchFamily="34" charset="0"/>
                <a:ea typeface="Open Sans" panose="020B0606030504020204" pitchFamily="34" charset="0"/>
                <a:cs typeface="Open Sans" panose="020B0606030504020204" pitchFamily="34" charset="0"/>
              </a:rPr>
              <a:t>N</a:t>
            </a:r>
            <a:r>
              <a:rPr sz="1000" b="1" spc="-5" dirty="0">
                <a:latin typeface="Open Sans" panose="020B0606030504020204" pitchFamily="34" charset="0"/>
                <a:ea typeface="Open Sans" panose="020B0606030504020204" pitchFamily="34" charset="0"/>
                <a:cs typeface="Open Sans" panose="020B0606030504020204" pitchFamily="34" charset="0"/>
              </a:rPr>
              <a:t>S</a:t>
            </a:r>
            <a:endParaRPr sz="1000">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spcBef>
                <a:spcPts val="5"/>
              </a:spcBef>
            </a:pPr>
            <a:r>
              <a:rPr sz="1000" b="1" spc="-5" dirty="0">
                <a:latin typeface="Open Sans" panose="020B0606030504020204" pitchFamily="34" charset="0"/>
                <a:ea typeface="Open Sans" panose="020B0606030504020204" pitchFamily="34" charset="0"/>
                <a:cs typeface="Open Sans" panose="020B0606030504020204" pitchFamily="34" charset="0"/>
              </a:rPr>
              <a:t>Resol</a:t>
            </a:r>
            <a:r>
              <a:rPr sz="1000" b="1" dirty="0">
                <a:latin typeface="Open Sans" panose="020B0606030504020204" pitchFamily="34" charset="0"/>
                <a:ea typeface="Open Sans" panose="020B0606030504020204" pitchFamily="34" charset="0"/>
                <a:cs typeface="Open Sans" panose="020B0606030504020204" pitchFamily="34" charset="0"/>
              </a:rPr>
              <a:t>v</a:t>
            </a:r>
            <a:r>
              <a:rPr sz="1000" b="1" spc="-5" dirty="0">
                <a:latin typeface="Open Sans" panose="020B0606030504020204" pitchFamily="34" charset="0"/>
                <a:ea typeface="Open Sans" panose="020B0606030504020204" pitchFamily="34" charset="0"/>
                <a:cs typeface="Open Sans" panose="020B0606030504020204" pitchFamily="34" charset="0"/>
              </a:rPr>
              <a:t>er</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26" name="object 26"/>
          <p:cNvSpPr txBox="1">
            <a:spLocks noGrp="1"/>
          </p:cNvSpPr>
          <p:nvPr>
            <p:ph type="title"/>
          </p:nvPr>
        </p:nvSpPr>
        <p:spPr>
          <a:xfrm>
            <a:off x="255524" y="179323"/>
            <a:ext cx="327596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Domain</a:t>
            </a:r>
            <a:r>
              <a:rPr sz="2800" b="1" spc="-25" dirty="0">
                <a:solidFill>
                  <a:srgbClr val="5F4778"/>
                </a:solidFill>
                <a:latin typeface="Calibri"/>
                <a:cs typeface="Calibri"/>
              </a:rPr>
              <a:t> </a:t>
            </a:r>
            <a:r>
              <a:rPr sz="2800" b="1" spc="-5" dirty="0">
                <a:solidFill>
                  <a:srgbClr val="5F4778"/>
                </a:solidFill>
                <a:latin typeface="Calibri"/>
                <a:cs typeface="Calibri"/>
              </a:rPr>
              <a:t>Name</a:t>
            </a:r>
            <a:r>
              <a:rPr sz="2800" b="1" spc="10" dirty="0">
                <a:solidFill>
                  <a:srgbClr val="5F4778"/>
                </a:solidFill>
                <a:latin typeface="Calibri"/>
                <a:cs typeface="Calibri"/>
              </a:rPr>
              <a:t> </a:t>
            </a:r>
            <a:r>
              <a:rPr sz="2800" b="1" spc="-30" dirty="0">
                <a:solidFill>
                  <a:srgbClr val="5F4778"/>
                </a:solidFill>
                <a:latin typeface="Calibri"/>
                <a:cs typeface="Calibri"/>
              </a:rPr>
              <a:t>System</a:t>
            </a:r>
            <a:endParaRPr sz="2800">
              <a:latin typeface="Calibri"/>
              <a:cs typeface="Calibri"/>
            </a:endParaRPr>
          </a:p>
        </p:txBody>
      </p:sp>
      <p:sp>
        <p:nvSpPr>
          <p:cNvPr id="27" name="object 27"/>
          <p:cNvSpPr txBox="1"/>
          <p:nvPr/>
        </p:nvSpPr>
        <p:spPr>
          <a:xfrm>
            <a:off x="805078" y="1705483"/>
            <a:ext cx="1264920" cy="167354"/>
          </a:xfrm>
          <a:prstGeom prst="rect">
            <a:avLst/>
          </a:prstGeom>
        </p:spPr>
        <p:txBody>
          <a:bodyPr vert="horz" wrap="square" lIns="0" tIns="13335" rIns="0" bIns="0" rtlCol="0">
            <a:spAutoFit/>
          </a:bodyPr>
          <a:lstStyle/>
          <a:p>
            <a:pPr marL="12700">
              <a:lnSpc>
                <a:spcPct val="100000"/>
              </a:lnSpc>
              <a:spcBef>
                <a:spcPts val="105"/>
              </a:spcBef>
            </a:pPr>
            <a:r>
              <a:rPr sz="1000" spc="-5" dirty="0">
                <a:latin typeface="Open Sans" panose="020B0606030504020204" pitchFamily="34" charset="0"/>
                <a:ea typeface="Open Sans" panose="020B0606030504020204" pitchFamily="34" charset="0"/>
                <a:cs typeface="Open Sans" panose="020B0606030504020204" pitchFamily="34" charset="0"/>
              </a:rPr>
              <a:t>In</a:t>
            </a:r>
            <a:r>
              <a:rPr sz="1000" spc="-30" dirty="0">
                <a:latin typeface="Open Sans" panose="020B0606030504020204" pitchFamily="34" charset="0"/>
                <a:ea typeface="Open Sans" panose="020B0606030504020204" pitchFamily="34" charset="0"/>
                <a:cs typeface="Open Sans" panose="020B0606030504020204" pitchFamily="34" charset="0"/>
              </a:rPr>
              <a:t> </a:t>
            </a:r>
            <a:r>
              <a:rPr sz="1000" u="sng" spc="-5" dirty="0">
                <a:solidFill>
                  <a:srgbClr val="4E8542"/>
                </a:solidFill>
                <a:uFill>
                  <a:solidFill>
                    <a:srgbClr val="4E8542"/>
                  </a:solidFill>
                </a:uFill>
                <a:latin typeface="Open Sans" panose="020B0606030504020204" pitchFamily="34" charset="0"/>
                <a:ea typeface="Open Sans" panose="020B0606030504020204" pitchFamily="34" charset="0"/>
                <a:cs typeface="Open Sans" panose="020B0606030504020204" pitchFamily="34" charset="0"/>
                <a:hlinkClick r:id="rId12"/>
              </a:rPr>
              <a:t>www.amazon.com</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object 32"/>
          <p:cNvSpPr txBox="1"/>
          <p:nvPr/>
        </p:nvSpPr>
        <p:spPr>
          <a:xfrm>
            <a:off x="805078" y="2152014"/>
            <a:ext cx="1750060" cy="167354"/>
          </a:xfrm>
          <a:prstGeom prst="rect">
            <a:avLst/>
          </a:prstGeom>
        </p:spPr>
        <p:txBody>
          <a:bodyPr vert="horz" wrap="square" lIns="0" tIns="13335" rIns="0" bIns="0" rtlCol="0">
            <a:spAutoFit/>
          </a:bodyPr>
          <a:lstStyle/>
          <a:p>
            <a:pPr marL="12700">
              <a:lnSpc>
                <a:spcPct val="100000"/>
              </a:lnSpc>
              <a:spcBef>
                <a:spcPts val="105"/>
              </a:spcBef>
            </a:pPr>
            <a:r>
              <a:rPr sz="1000" dirty="0">
                <a:latin typeface="Open Sans" panose="020B0606030504020204" pitchFamily="34" charset="0"/>
                <a:ea typeface="Open Sans" panose="020B0606030504020204" pitchFamily="34" charset="0"/>
                <a:cs typeface="Open Sans" panose="020B0606030504020204" pitchFamily="34" charset="0"/>
              </a:rPr>
              <a:t>com:</a:t>
            </a:r>
            <a:r>
              <a:rPr sz="1000" spc="-3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Top-level</a:t>
            </a:r>
            <a:r>
              <a:rPr sz="1000" spc="-2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domain</a:t>
            </a:r>
            <a:r>
              <a:rPr sz="1000" spc="-4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name</a:t>
            </a:r>
          </a:p>
        </p:txBody>
      </p:sp>
      <p:sp>
        <p:nvSpPr>
          <p:cNvPr id="33" name="object 33"/>
          <p:cNvSpPr txBox="1"/>
          <p:nvPr/>
        </p:nvSpPr>
        <p:spPr>
          <a:xfrm>
            <a:off x="805078" y="2598547"/>
            <a:ext cx="1423670" cy="167354"/>
          </a:xfrm>
          <a:prstGeom prst="rect">
            <a:avLst/>
          </a:prstGeom>
        </p:spPr>
        <p:txBody>
          <a:bodyPr vert="horz" wrap="square" lIns="0" tIns="13335" rIns="0" bIns="0" rtlCol="0">
            <a:spAutoFit/>
          </a:bodyPr>
          <a:lstStyle/>
          <a:p>
            <a:pPr marL="12700">
              <a:lnSpc>
                <a:spcPct val="100000"/>
              </a:lnSpc>
              <a:spcBef>
                <a:spcPts val="105"/>
              </a:spcBef>
            </a:pPr>
            <a:r>
              <a:rPr sz="1000" dirty="0">
                <a:latin typeface="Open Sans" panose="020B0606030504020204" pitchFamily="34" charset="0"/>
                <a:ea typeface="Open Sans" panose="020B0606030504020204" pitchFamily="34" charset="0"/>
                <a:cs typeface="Open Sans" panose="020B0606030504020204" pitchFamily="34" charset="0"/>
              </a:rPr>
              <a:t>Amazon:</a:t>
            </a:r>
            <a:r>
              <a:rPr sz="1000" spc="-55"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Domain</a:t>
            </a:r>
            <a:r>
              <a:rPr sz="1000" spc="-5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name</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34" name="object 34"/>
          <p:cNvSpPr txBox="1"/>
          <p:nvPr/>
        </p:nvSpPr>
        <p:spPr>
          <a:xfrm>
            <a:off x="805078" y="3046857"/>
            <a:ext cx="1747520" cy="167354"/>
          </a:xfrm>
          <a:prstGeom prst="rect">
            <a:avLst/>
          </a:prstGeom>
        </p:spPr>
        <p:txBody>
          <a:bodyPr vert="horz" wrap="square" lIns="0" tIns="13335" rIns="0" bIns="0" rtlCol="0">
            <a:spAutoFit/>
          </a:bodyPr>
          <a:lstStyle/>
          <a:p>
            <a:pPr marL="12700">
              <a:lnSpc>
                <a:spcPct val="100000"/>
              </a:lnSpc>
              <a:spcBef>
                <a:spcPts val="105"/>
              </a:spcBef>
            </a:pPr>
            <a:r>
              <a:rPr sz="1000" b="1" dirty="0">
                <a:latin typeface="Open Sans" panose="020B0606030504020204" pitchFamily="34" charset="0"/>
                <a:ea typeface="Open Sans" panose="020B0606030504020204" pitchFamily="34" charset="0"/>
                <a:cs typeface="Open Sans" panose="020B0606030504020204" pitchFamily="34" charset="0"/>
              </a:rPr>
              <a:t>Domain</a:t>
            </a:r>
            <a:r>
              <a:rPr sz="1000" b="1" spc="-35" dirty="0">
                <a:latin typeface="Open Sans" panose="020B0606030504020204" pitchFamily="34" charset="0"/>
                <a:ea typeface="Open Sans" panose="020B0606030504020204" pitchFamily="34" charset="0"/>
                <a:cs typeface="Open Sans" panose="020B0606030504020204" pitchFamily="34" charset="0"/>
              </a:rPr>
              <a:t> </a:t>
            </a:r>
            <a:r>
              <a:rPr sz="1000" b="1" dirty="0">
                <a:latin typeface="Open Sans" panose="020B0606030504020204" pitchFamily="34" charset="0"/>
                <a:ea typeface="Open Sans" panose="020B0606030504020204" pitchFamily="34" charset="0"/>
                <a:cs typeface="Open Sans" panose="020B0606030504020204" pitchFamily="34" charset="0"/>
              </a:rPr>
              <a:t>Name</a:t>
            </a:r>
            <a:r>
              <a:rPr sz="1000" b="1" spc="-25"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System</a:t>
            </a:r>
            <a:r>
              <a:rPr sz="1000" b="1" spc="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is</a:t>
            </a:r>
            <a:r>
              <a:rPr sz="1000" spc="-2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an</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35" name="object 35"/>
          <p:cNvSpPr txBox="1"/>
          <p:nvPr/>
        </p:nvSpPr>
        <p:spPr>
          <a:xfrm>
            <a:off x="805078" y="3366896"/>
            <a:ext cx="1814830" cy="167354"/>
          </a:xfrm>
          <a:prstGeom prst="rect">
            <a:avLst/>
          </a:prstGeom>
        </p:spPr>
        <p:txBody>
          <a:bodyPr vert="horz" wrap="square" lIns="0" tIns="13335" rIns="0" bIns="0" rtlCol="0">
            <a:spAutoFit/>
          </a:bodyPr>
          <a:lstStyle/>
          <a:p>
            <a:pPr marL="12700">
              <a:lnSpc>
                <a:spcPct val="100000"/>
              </a:lnSpc>
              <a:spcBef>
                <a:spcPts val="105"/>
              </a:spcBef>
            </a:pPr>
            <a:r>
              <a:rPr sz="1000" dirty="0">
                <a:latin typeface="Open Sans" panose="020B0606030504020204" pitchFamily="34" charset="0"/>
                <a:ea typeface="Open Sans" panose="020B0606030504020204" pitchFamily="34" charset="0"/>
                <a:cs typeface="Open Sans" panose="020B0606030504020204" pitchFamily="34" charset="0"/>
              </a:rPr>
              <a:t>Internet</a:t>
            </a:r>
            <a:r>
              <a:rPr sz="1000" spc="-3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service</a:t>
            </a:r>
            <a:r>
              <a:rPr sz="1000" spc="-3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that</a:t>
            </a:r>
            <a:r>
              <a:rPr sz="1000" spc="-30"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translates</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36" name="object 36"/>
          <p:cNvSpPr txBox="1"/>
          <p:nvPr/>
        </p:nvSpPr>
        <p:spPr>
          <a:xfrm>
            <a:off x="805078" y="3686936"/>
            <a:ext cx="1539875" cy="167354"/>
          </a:xfrm>
          <a:prstGeom prst="rect">
            <a:avLst/>
          </a:prstGeom>
        </p:spPr>
        <p:txBody>
          <a:bodyPr vert="horz" wrap="square" lIns="0" tIns="13335" rIns="0" bIns="0" rtlCol="0">
            <a:spAutoFit/>
          </a:bodyPr>
          <a:lstStyle/>
          <a:p>
            <a:pPr marL="12700">
              <a:lnSpc>
                <a:spcPct val="100000"/>
              </a:lnSpc>
              <a:spcBef>
                <a:spcPts val="105"/>
              </a:spcBef>
            </a:pPr>
            <a:r>
              <a:rPr sz="1000" spc="-5" dirty="0">
                <a:latin typeface="Open Sans" panose="020B0606030504020204" pitchFamily="34" charset="0"/>
                <a:ea typeface="Open Sans" panose="020B0606030504020204" pitchFamily="34" charset="0"/>
                <a:cs typeface="Open Sans" panose="020B0606030504020204" pitchFamily="34" charset="0"/>
              </a:rPr>
              <a:t>the</a:t>
            </a:r>
            <a:r>
              <a:rPr sz="1000" spc="-1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domain</a:t>
            </a:r>
            <a:r>
              <a:rPr sz="1000" spc="-3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names</a:t>
            </a:r>
            <a:r>
              <a:rPr sz="1000" spc="-25" dirty="0">
                <a:latin typeface="Open Sans" panose="020B0606030504020204" pitchFamily="34" charset="0"/>
                <a:ea typeface="Open Sans" panose="020B0606030504020204" pitchFamily="34" charset="0"/>
                <a:cs typeface="Open Sans" panose="020B0606030504020204" pitchFamily="34" charset="0"/>
              </a:rPr>
              <a:t> </a:t>
            </a:r>
            <a:r>
              <a:rPr sz="1000" dirty="0">
                <a:latin typeface="Open Sans" panose="020B0606030504020204" pitchFamily="34" charset="0"/>
                <a:ea typeface="Open Sans" panose="020B0606030504020204" pitchFamily="34" charset="0"/>
                <a:cs typeface="Open Sans" panose="020B0606030504020204" pitchFamily="34" charset="0"/>
              </a:rPr>
              <a:t>into</a:t>
            </a:r>
            <a:r>
              <a:rPr sz="1000" spc="-25" dirty="0">
                <a:latin typeface="Open Sans" panose="020B0606030504020204" pitchFamily="34" charset="0"/>
                <a:ea typeface="Open Sans" panose="020B0606030504020204" pitchFamily="34" charset="0"/>
                <a:cs typeface="Open Sans" panose="020B0606030504020204" pitchFamily="34" charset="0"/>
              </a:rPr>
              <a:t> </a:t>
            </a:r>
            <a:r>
              <a:rPr sz="1000" spc="-5" dirty="0">
                <a:latin typeface="Open Sans" panose="020B0606030504020204" pitchFamily="34" charset="0"/>
                <a:ea typeface="Open Sans" panose="020B0606030504020204" pitchFamily="34" charset="0"/>
                <a:cs typeface="Open Sans" panose="020B0606030504020204" pitchFamily="34" charset="0"/>
              </a:rPr>
              <a:t>IP</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37" name="object 37"/>
          <p:cNvSpPr txBox="1"/>
          <p:nvPr/>
        </p:nvSpPr>
        <p:spPr>
          <a:xfrm>
            <a:off x="805078" y="4007307"/>
            <a:ext cx="644525" cy="167354"/>
          </a:xfrm>
          <a:prstGeom prst="rect">
            <a:avLst/>
          </a:prstGeom>
        </p:spPr>
        <p:txBody>
          <a:bodyPr vert="horz" wrap="square" lIns="0" tIns="13335" rIns="0" bIns="0" rtlCol="0">
            <a:spAutoFit/>
          </a:bodyPr>
          <a:lstStyle/>
          <a:p>
            <a:pPr marL="12700">
              <a:lnSpc>
                <a:spcPct val="100000"/>
              </a:lnSpc>
              <a:spcBef>
                <a:spcPts val="105"/>
              </a:spcBef>
            </a:pPr>
            <a:r>
              <a:rPr sz="1000" dirty="0">
                <a:latin typeface="Open Sans" panose="020B0606030504020204" pitchFamily="34" charset="0"/>
                <a:ea typeface="Open Sans" panose="020B0606030504020204" pitchFamily="34" charset="0"/>
                <a:cs typeface="Open Sans" panose="020B0606030504020204" pitchFamily="34" charset="0"/>
              </a:rPr>
              <a:t>addresses</a:t>
            </a:r>
            <a:endParaRPr sz="1000">
              <a:latin typeface="Open Sans" panose="020B0606030504020204" pitchFamily="34" charset="0"/>
              <a:ea typeface="Open Sans" panose="020B0606030504020204" pitchFamily="34" charset="0"/>
              <a:cs typeface="Open Sans" panose="020B0606030504020204" pitchFamily="34" charset="0"/>
            </a:endParaRPr>
          </a:p>
        </p:txBody>
      </p:sp>
      <p:sp>
        <p:nvSpPr>
          <p:cNvPr id="39" name="object 39"/>
          <p:cNvSpPr/>
          <p:nvPr/>
        </p:nvSpPr>
        <p:spPr>
          <a:xfrm>
            <a:off x="7152131" y="1588008"/>
            <a:ext cx="1811020" cy="970915"/>
          </a:xfrm>
          <a:custGeom>
            <a:avLst/>
            <a:gdLst/>
            <a:ahLst/>
            <a:cxnLst/>
            <a:rect l="l" t="t" r="r" b="b"/>
            <a:pathLst>
              <a:path w="1811020" h="970914">
                <a:moveTo>
                  <a:pt x="905256" y="0"/>
                </a:moveTo>
                <a:lnTo>
                  <a:pt x="843272" y="1119"/>
                </a:lnTo>
                <a:lnTo>
                  <a:pt x="782409" y="4430"/>
                </a:lnTo>
                <a:lnTo>
                  <a:pt x="722803" y="9860"/>
                </a:lnTo>
                <a:lnTo>
                  <a:pt x="664589" y="17337"/>
                </a:lnTo>
                <a:lnTo>
                  <a:pt x="607900" y="26788"/>
                </a:lnTo>
                <a:lnTo>
                  <a:pt x="552872" y="38141"/>
                </a:lnTo>
                <a:lnTo>
                  <a:pt x="499640" y="51324"/>
                </a:lnTo>
                <a:lnTo>
                  <a:pt x="448338" y="66265"/>
                </a:lnTo>
                <a:lnTo>
                  <a:pt x="399101" y="82892"/>
                </a:lnTo>
                <a:lnTo>
                  <a:pt x="352064" y="101131"/>
                </a:lnTo>
                <a:lnTo>
                  <a:pt x="307361" y="120911"/>
                </a:lnTo>
                <a:lnTo>
                  <a:pt x="265128" y="142160"/>
                </a:lnTo>
                <a:lnTo>
                  <a:pt x="225499" y="164805"/>
                </a:lnTo>
                <a:lnTo>
                  <a:pt x="188609" y="188775"/>
                </a:lnTo>
                <a:lnTo>
                  <a:pt x="154592" y="213996"/>
                </a:lnTo>
                <a:lnTo>
                  <a:pt x="123585" y="240396"/>
                </a:lnTo>
                <a:lnTo>
                  <a:pt x="95720" y="267904"/>
                </a:lnTo>
                <a:lnTo>
                  <a:pt x="49960" y="325953"/>
                </a:lnTo>
                <a:lnTo>
                  <a:pt x="18389" y="387564"/>
                </a:lnTo>
                <a:lnTo>
                  <a:pt x="2088" y="452158"/>
                </a:lnTo>
                <a:lnTo>
                  <a:pt x="0" y="485393"/>
                </a:lnTo>
                <a:lnTo>
                  <a:pt x="2088" y="518629"/>
                </a:lnTo>
                <a:lnTo>
                  <a:pt x="18389" y="583223"/>
                </a:lnTo>
                <a:lnTo>
                  <a:pt x="49960" y="644834"/>
                </a:lnTo>
                <a:lnTo>
                  <a:pt x="95720" y="702883"/>
                </a:lnTo>
                <a:lnTo>
                  <a:pt x="123585" y="730391"/>
                </a:lnTo>
                <a:lnTo>
                  <a:pt x="154592" y="756791"/>
                </a:lnTo>
                <a:lnTo>
                  <a:pt x="188609" y="782012"/>
                </a:lnTo>
                <a:lnTo>
                  <a:pt x="225499" y="805982"/>
                </a:lnTo>
                <a:lnTo>
                  <a:pt x="265128" y="828627"/>
                </a:lnTo>
                <a:lnTo>
                  <a:pt x="307361" y="849876"/>
                </a:lnTo>
                <a:lnTo>
                  <a:pt x="352064" y="869656"/>
                </a:lnTo>
                <a:lnTo>
                  <a:pt x="399101" y="887895"/>
                </a:lnTo>
                <a:lnTo>
                  <a:pt x="448338" y="904522"/>
                </a:lnTo>
                <a:lnTo>
                  <a:pt x="499640" y="919463"/>
                </a:lnTo>
                <a:lnTo>
                  <a:pt x="552872" y="932646"/>
                </a:lnTo>
                <a:lnTo>
                  <a:pt x="607900" y="943999"/>
                </a:lnTo>
                <a:lnTo>
                  <a:pt x="664589" y="953450"/>
                </a:lnTo>
                <a:lnTo>
                  <a:pt x="722803" y="960927"/>
                </a:lnTo>
                <a:lnTo>
                  <a:pt x="782409" y="966357"/>
                </a:lnTo>
                <a:lnTo>
                  <a:pt x="843272" y="969668"/>
                </a:lnTo>
                <a:lnTo>
                  <a:pt x="905256" y="970787"/>
                </a:lnTo>
                <a:lnTo>
                  <a:pt x="967239" y="969668"/>
                </a:lnTo>
                <a:lnTo>
                  <a:pt x="1028102" y="966357"/>
                </a:lnTo>
                <a:lnTo>
                  <a:pt x="1087708" y="960927"/>
                </a:lnTo>
                <a:lnTo>
                  <a:pt x="1145922" y="953450"/>
                </a:lnTo>
                <a:lnTo>
                  <a:pt x="1202611" y="943999"/>
                </a:lnTo>
                <a:lnTo>
                  <a:pt x="1257639" y="932646"/>
                </a:lnTo>
                <a:lnTo>
                  <a:pt x="1310871" y="919463"/>
                </a:lnTo>
                <a:lnTo>
                  <a:pt x="1362173" y="904522"/>
                </a:lnTo>
                <a:lnTo>
                  <a:pt x="1411410" y="887895"/>
                </a:lnTo>
                <a:lnTo>
                  <a:pt x="1458447" y="869656"/>
                </a:lnTo>
                <a:lnTo>
                  <a:pt x="1503150" y="849876"/>
                </a:lnTo>
                <a:lnTo>
                  <a:pt x="1545383" y="828627"/>
                </a:lnTo>
                <a:lnTo>
                  <a:pt x="1585012" y="805982"/>
                </a:lnTo>
                <a:lnTo>
                  <a:pt x="1621902" y="782012"/>
                </a:lnTo>
                <a:lnTo>
                  <a:pt x="1655919" y="756791"/>
                </a:lnTo>
                <a:lnTo>
                  <a:pt x="1686926" y="730391"/>
                </a:lnTo>
                <a:lnTo>
                  <a:pt x="1714791" y="702883"/>
                </a:lnTo>
                <a:lnTo>
                  <a:pt x="1760551" y="644834"/>
                </a:lnTo>
                <a:lnTo>
                  <a:pt x="1792122" y="583223"/>
                </a:lnTo>
                <a:lnTo>
                  <a:pt x="1808423" y="518629"/>
                </a:lnTo>
                <a:lnTo>
                  <a:pt x="1810512" y="485393"/>
                </a:lnTo>
                <a:lnTo>
                  <a:pt x="1808423" y="452158"/>
                </a:lnTo>
                <a:lnTo>
                  <a:pt x="1792122" y="387564"/>
                </a:lnTo>
                <a:lnTo>
                  <a:pt x="1760551" y="325953"/>
                </a:lnTo>
                <a:lnTo>
                  <a:pt x="1714791" y="267904"/>
                </a:lnTo>
                <a:lnTo>
                  <a:pt x="1686926" y="240396"/>
                </a:lnTo>
                <a:lnTo>
                  <a:pt x="1655919" y="213996"/>
                </a:lnTo>
                <a:lnTo>
                  <a:pt x="1621902" y="188775"/>
                </a:lnTo>
                <a:lnTo>
                  <a:pt x="1585012" y="164805"/>
                </a:lnTo>
                <a:lnTo>
                  <a:pt x="1545383" y="142160"/>
                </a:lnTo>
                <a:lnTo>
                  <a:pt x="1503150" y="120911"/>
                </a:lnTo>
                <a:lnTo>
                  <a:pt x="1458447" y="101131"/>
                </a:lnTo>
                <a:lnTo>
                  <a:pt x="1411410" y="82892"/>
                </a:lnTo>
                <a:lnTo>
                  <a:pt x="1362173" y="66265"/>
                </a:lnTo>
                <a:lnTo>
                  <a:pt x="1310871" y="51324"/>
                </a:lnTo>
                <a:lnTo>
                  <a:pt x="1257639" y="38141"/>
                </a:lnTo>
                <a:lnTo>
                  <a:pt x="1202611" y="26788"/>
                </a:lnTo>
                <a:lnTo>
                  <a:pt x="1145922" y="17337"/>
                </a:lnTo>
                <a:lnTo>
                  <a:pt x="1087708" y="9860"/>
                </a:lnTo>
                <a:lnTo>
                  <a:pt x="1028102" y="4430"/>
                </a:lnTo>
                <a:lnTo>
                  <a:pt x="967239" y="1119"/>
                </a:lnTo>
                <a:lnTo>
                  <a:pt x="905256" y="0"/>
                </a:lnTo>
                <a:close/>
              </a:path>
            </a:pathLst>
          </a:custGeom>
          <a:solidFill>
            <a:schemeClr val="bg1">
              <a:lumMod val="85000"/>
            </a:schemeClr>
          </a:solidFill>
        </p:spPr>
        <p:txBody>
          <a:bodyPr wrap="square" lIns="0" tIns="0" rIns="0" bIns="0" rtlCol="0"/>
          <a:lstStyle/>
          <a:p>
            <a:endParaRPr/>
          </a:p>
        </p:txBody>
      </p:sp>
      <p:sp>
        <p:nvSpPr>
          <p:cNvPr id="43" name="object 43"/>
          <p:cNvSpPr txBox="1"/>
          <p:nvPr/>
        </p:nvSpPr>
        <p:spPr>
          <a:xfrm>
            <a:off x="7544437" y="1734195"/>
            <a:ext cx="1120140" cy="627736"/>
          </a:xfrm>
          <a:prstGeom prst="rect">
            <a:avLst/>
          </a:prstGeom>
        </p:spPr>
        <p:txBody>
          <a:bodyPr vert="horz" wrap="square" lIns="0" tIns="12065" rIns="0" bIns="0" rtlCol="0">
            <a:spAutoFit/>
          </a:bodyPr>
          <a:lstStyle/>
          <a:p>
            <a:pPr marL="12700" marR="5080" algn="ctr">
              <a:lnSpc>
                <a:spcPct val="100000"/>
              </a:lnSpc>
              <a:spcBef>
                <a:spcPts val="95"/>
              </a:spcBef>
            </a:pPr>
            <a:r>
              <a:rPr sz="1000" b="1" spc="-5" dirty="0">
                <a:latin typeface="Open Sans" panose="020B0606030504020204" pitchFamily="34" charset="0"/>
                <a:ea typeface="Open Sans" panose="020B0606030504020204" pitchFamily="34" charset="0"/>
                <a:cs typeface="Open Sans" panose="020B0606030504020204" pitchFamily="34" charset="0"/>
              </a:rPr>
              <a:t>Root</a:t>
            </a:r>
            <a:r>
              <a:rPr sz="1000" b="1" spc="-30"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servers</a:t>
            </a:r>
            <a:r>
              <a:rPr sz="1000" b="1" spc="-60"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keep </a:t>
            </a:r>
            <a:r>
              <a:rPr sz="1000" b="1" spc="-265"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information about </a:t>
            </a:r>
            <a:r>
              <a:rPr sz="1000" b="1" spc="-265" dirty="0">
                <a:latin typeface="Open Sans" panose="020B0606030504020204" pitchFamily="34" charset="0"/>
                <a:ea typeface="Open Sans" panose="020B0606030504020204" pitchFamily="34" charset="0"/>
                <a:cs typeface="Open Sans" panose="020B0606030504020204" pitchFamily="34" charset="0"/>
              </a:rPr>
              <a:t> </a:t>
            </a:r>
            <a:r>
              <a:rPr sz="1000" b="1" dirty="0">
                <a:latin typeface="Open Sans" panose="020B0606030504020204" pitchFamily="34" charset="0"/>
                <a:ea typeface="Open Sans" panose="020B0606030504020204" pitchFamily="34" charset="0"/>
                <a:cs typeface="Open Sans" panose="020B0606030504020204" pitchFamily="34" charset="0"/>
              </a:rPr>
              <a:t>TLD</a:t>
            </a:r>
            <a:r>
              <a:rPr sz="1000" b="1" spc="-25"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servers</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object 45"/>
          <p:cNvSpPr/>
          <p:nvPr/>
        </p:nvSpPr>
        <p:spPr>
          <a:xfrm>
            <a:off x="7141464" y="2433827"/>
            <a:ext cx="1811020" cy="1150620"/>
          </a:xfrm>
          <a:custGeom>
            <a:avLst/>
            <a:gdLst/>
            <a:ahLst/>
            <a:cxnLst/>
            <a:rect l="l" t="t" r="r" b="b"/>
            <a:pathLst>
              <a:path w="1811020" h="1150620">
                <a:moveTo>
                  <a:pt x="905255" y="0"/>
                </a:moveTo>
                <a:lnTo>
                  <a:pt x="848001" y="1131"/>
                </a:lnTo>
                <a:lnTo>
                  <a:pt x="791694" y="4482"/>
                </a:lnTo>
                <a:lnTo>
                  <a:pt x="736440" y="9983"/>
                </a:lnTo>
                <a:lnTo>
                  <a:pt x="682345" y="17569"/>
                </a:lnTo>
                <a:lnTo>
                  <a:pt x="629514" y="27171"/>
                </a:lnTo>
                <a:lnTo>
                  <a:pt x="578055" y="38722"/>
                </a:lnTo>
                <a:lnTo>
                  <a:pt x="528072" y="52155"/>
                </a:lnTo>
                <a:lnTo>
                  <a:pt x="479672" y="67402"/>
                </a:lnTo>
                <a:lnTo>
                  <a:pt x="432962" y="84397"/>
                </a:lnTo>
                <a:lnTo>
                  <a:pt x="388046" y="103071"/>
                </a:lnTo>
                <a:lnTo>
                  <a:pt x="345031" y="123357"/>
                </a:lnTo>
                <a:lnTo>
                  <a:pt x="304023" y="145188"/>
                </a:lnTo>
                <a:lnTo>
                  <a:pt x="265128" y="168497"/>
                </a:lnTo>
                <a:lnTo>
                  <a:pt x="228452" y="193216"/>
                </a:lnTo>
                <a:lnTo>
                  <a:pt x="194101" y="219277"/>
                </a:lnTo>
                <a:lnTo>
                  <a:pt x="162180" y="246614"/>
                </a:lnTo>
                <a:lnTo>
                  <a:pt x="132797" y="275159"/>
                </a:lnTo>
                <a:lnTo>
                  <a:pt x="106057" y="304845"/>
                </a:lnTo>
                <a:lnTo>
                  <a:pt x="82065" y="335604"/>
                </a:lnTo>
                <a:lnTo>
                  <a:pt x="60929" y="367369"/>
                </a:lnTo>
                <a:lnTo>
                  <a:pt x="27644" y="433647"/>
                </a:lnTo>
                <a:lnTo>
                  <a:pt x="7052" y="503140"/>
                </a:lnTo>
                <a:lnTo>
                  <a:pt x="0" y="575310"/>
                </a:lnTo>
                <a:lnTo>
                  <a:pt x="1780" y="611695"/>
                </a:lnTo>
                <a:lnTo>
                  <a:pt x="15709" y="682594"/>
                </a:lnTo>
                <a:lnTo>
                  <a:pt x="42753" y="750547"/>
                </a:lnTo>
                <a:lnTo>
                  <a:pt x="82065" y="815015"/>
                </a:lnTo>
                <a:lnTo>
                  <a:pt x="106057" y="845774"/>
                </a:lnTo>
                <a:lnTo>
                  <a:pt x="132797" y="875460"/>
                </a:lnTo>
                <a:lnTo>
                  <a:pt x="162180" y="904005"/>
                </a:lnTo>
                <a:lnTo>
                  <a:pt x="194101" y="931342"/>
                </a:lnTo>
                <a:lnTo>
                  <a:pt x="228452" y="957403"/>
                </a:lnTo>
                <a:lnTo>
                  <a:pt x="265128" y="982122"/>
                </a:lnTo>
                <a:lnTo>
                  <a:pt x="304023" y="1005431"/>
                </a:lnTo>
                <a:lnTo>
                  <a:pt x="345031" y="1027262"/>
                </a:lnTo>
                <a:lnTo>
                  <a:pt x="388046" y="1047548"/>
                </a:lnTo>
                <a:lnTo>
                  <a:pt x="432962" y="1066222"/>
                </a:lnTo>
                <a:lnTo>
                  <a:pt x="479672" y="1083217"/>
                </a:lnTo>
                <a:lnTo>
                  <a:pt x="528072" y="1098464"/>
                </a:lnTo>
                <a:lnTo>
                  <a:pt x="578055" y="1111897"/>
                </a:lnTo>
                <a:lnTo>
                  <a:pt x="629514" y="1123448"/>
                </a:lnTo>
                <a:lnTo>
                  <a:pt x="682345" y="1133050"/>
                </a:lnTo>
                <a:lnTo>
                  <a:pt x="736440" y="1140636"/>
                </a:lnTo>
                <a:lnTo>
                  <a:pt x="791694" y="1146137"/>
                </a:lnTo>
                <a:lnTo>
                  <a:pt x="848001" y="1149488"/>
                </a:lnTo>
                <a:lnTo>
                  <a:pt x="905255" y="1150620"/>
                </a:lnTo>
                <a:lnTo>
                  <a:pt x="962510" y="1149488"/>
                </a:lnTo>
                <a:lnTo>
                  <a:pt x="1018817" y="1146137"/>
                </a:lnTo>
                <a:lnTo>
                  <a:pt x="1074071" y="1140636"/>
                </a:lnTo>
                <a:lnTo>
                  <a:pt x="1128166" y="1133050"/>
                </a:lnTo>
                <a:lnTo>
                  <a:pt x="1180997" y="1123448"/>
                </a:lnTo>
                <a:lnTo>
                  <a:pt x="1232456" y="1111897"/>
                </a:lnTo>
                <a:lnTo>
                  <a:pt x="1282439" y="1098464"/>
                </a:lnTo>
                <a:lnTo>
                  <a:pt x="1330839" y="1083217"/>
                </a:lnTo>
                <a:lnTo>
                  <a:pt x="1377549" y="1066222"/>
                </a:lnTo>
                <a:lnTo>
                  <a:pt x="1422465" y="1047548"/>
                </a:lnTo>
                <a:lnTo>
                  <a:pt x="1465480" y="1027262"/>
                </a:lnTo>
                <a:lnTo>
                  <a:pt x="1506488" y="1005431"/>
                </a:lnTo>
                <a:lnTo>
                  <a:pt x="1545383" y="982122"/>
                </a:lnTo>
                <a:lnTo>
                  <a:pt x="1582059" y="957403"/>
                </a:lnTo>
                <a:lnTo>
                  <a:pt x="1616410" y="931342"/>
                </a:lnTo>
                <a:lnTo>
                  <a:pt x="1648331" y="904005"/>
                </a:lnTo>
                <a:lnTo>
                  <a:pt x="1677714" y="875460"/>
                </a:lnTo>
                <a:lnTo>
                  <a:pt x="1704454" y="845774"/>
                </a:lnTo>
                <a:lnTo>
                  <a:pt x="1728446" y="815015"/>
                </a:lnTo>
                <a:lnTo>
                  <a:pt x="1749582" y="783250"/>
                </a:lnTo>
                <a:lnTo>
                  <a:pt x="1782867" y="716972"/>
                </a:lnTo>
                <a:lnTo>
                  <a:pt x="1803459" y="647479"/>
                </a:lnTo>
                <a:lnTo>
                  <a:pt x="1810511" y="575310"/>
                </a:lnTo>
                <a:lnTo>
                  <a:pt x="1808731" y="538924"/>
                </a:lnTo>
                <a:lnTo>
                  <a:pt x="1794802" y="468025"/>
                </a:lnTo>
                <a:lnTo>
                  <a:pt x="1767758" y="400072"/>
                </a:lnTo>
                <a:lnTo>
                  <a:pt x="1728446" y="335604"/>
                </a:lnTo>
                <a:lnTo>
                  <a:pt x="1704454" y="304845"/>
                </a:lnTo>
                <a:lnTo>
                  <a:pt x="1677714" y="275159"/>
                </a:lnTo>
                <a:lnTo>
                  <a:pt x="1648331" y="246614"/>
                </a:lnTo>
                <a:lnTo>
                  <a:pt x="1616410" y="219277"/>
                </a:lnTo>
                <a:lnTo>
                  <a:pt x="1582059" y="193216"/>
                </a:lnTo>
                <a:lnTo>
                  <a:pt x="1545383" y="168497"/>
                </a:lnTo>
                <a:lnTo>
                  <a:pt x="1506488" y="145188"/>
                </a:lnTo>
                <a:lnTo>
                  <a:pt x="1465480" y="123357"/>
                </a:lnTo>
                <a:lnTo>
                  <a:pt x="1422465" y="103071"/>
                </a:lnTo>
                <a:lnTo>
                  <a:pt x="1377549" y="84397"/>
                </a:lnTo>
                <a:lnTo>
                  <a:pt x="1330839" y="67402"/>
                </a:lnTo>
                <a:lnTo>
                  <a:pt x="1282439" y="52155"/>
                </a:lnTo>
                <a:lnTo>
                  <a:pt x="1232456" y="38722"/>
                </a:lnTo>
                <a:lnTo>
                  <a:pt x="1180997" y="27171"/>
                </a:lnTo>
                <a:lnTo>
                  <a:pt x="1128166" y="17569"/>
                </a:lnTo>
                <a:lnTo>
                  <a:pt x="1074071" y="9983"/>
                </a:lnTo>
                <a:lnTo>
                  <a:pt x="1018817" y="4482"/>
                </a:lnTo>
                <a:lnTo>
                  <a:pt x="962510" y="1131"/>
                </a:lnTo>
                <a:lnTo>
                  <a:pt x="905255" y="0"/>
                </a:lnTo>
                <a:close/>
              </a:path>
            </a:pathLst>
          </a:custGeom>
          <a:solidFill>
            <a:schemeClr val="bg1">
              <a:lumMod val="85000"/>
            </a:schemeClr>
          </a:solidFill>
        </p:spPr>
        <p:txBody>
          <a:bodyPr wrap="square" lIns="0" tIns="0" rIns="0" bIns="0" rtlCol="0"/>
          <a:lstStyle/>
          <a:p>
            <a:endParaRPr dirty="0"/>
          </a:p>
        </p:txBody>
      </p:sp>
      <p:sp>
        <p:nvSpPr>
          <p:cNvPr id="50" name="object 50"/>
          <p:cNvSpPr txBox="1"/>
          <p:nvPr/>
        </p:nvSpPr>
        <p:spPr>
          <a:xfrm>
            <a:off x="7570849" y="2592523"/>
            <a:ext cx="1102995" cy="781624"/>
          </a:xfrm>
          <a:prstGeom prst="rect">
            <a:avLst/>
          </a:prstGeom>
        </p:spPr>
        <p:txBody>
          <a:bodyPr vert="horz" wrap="square" lIns="0" tIns="12065" rIns="0" bIns="0" rtlCol="0">
            <a:spAutoFit/>
          </a:bodyPr>
          <a:lstStyle/>
          <a:p>
            <a:pPr marL="12065" marR="5080" indent="-1270" algn="ctr">
              <a:lnSpc>
                <a:spcPct val="100000"/>
              </a:lnSpc>
              <a:spcBef>
                <a:spcPts val="95"/>
              </a:spcBef>
            </a:pPr>
            <a:r>
              <a:rPr sz="1000" b="1" dirty="0">
                <a:latin typeface="Open Sans" panose="020B0606030504020204" pitchFamily="34" charset="0"/>
                <a:ea typeface="Open Sans" panose="020B0606030504020204" pitchFamily="34" charset="0"/>
                <a:cs typeface="Open Sans" panose="020B0606030504020204" pitchFamily="34" charset="0"/>
              </a:rPr>
              <a:t>TLD </a:t>
            </a:r>
            <a:r>
              <a:rPr sz="1000" b="1" spc="-5" dirty="0">
                <a:latin typeface="Open Sans" panose="020B0606030504020204" pitchFamily="34" charset="0"/>
                <a:ea typeface="Open Sans" panose="020B0606030504020204" pitchFamily="34" charset="0"/>
                <a:cs typeface="Open Sans" panose="020B0606030504020204" pitchFamily="34" charset="0"/>
              </a:rPr>
              <a:t>servers keep </a:t>
            </a:r>
            <a:r>
              <a:rPr sz="1000" b="1" spc="-265"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information</a:t>
            </a:r>
            <a:r>
              <a:rPr sz="1000" b="1" spc="-50"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about </a:t>
            </a:r>
            <a:r>
              <a:rPr sz="1000" b="1" spc="-260"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authoritative </a:t>
            </a:r>
            <a:r>
              <a:rPr sz="1000" b="1"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name</a:t>
            </a:r>
            <a:r>
              <a:rPr sz="1000" b="1" spc="-15"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servers</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object 52"/>
          <p:cNvSpPr/>
          <p:nvPr/>
        </p:nvSpPr>
        <p:spPr>
          <a:xfrm>
            <a:off x="7152131" y="3421379"/>
            <a:ext cx="1811020" cy="1343025"/>
          </a:xfrm>
          <a:custGeom>
            <a:avLst/>
            <a:gdLst/>
            <a:ahLst/>
            <a:cxnLst/>
            <a:rect l="l" t="t" r="r" b="b"/>
            <a:pathLst>
              <a:path w="1811020" h="1343025">
                <a:moveTo>
                  <a:pt x="905256" y="0"/>
                </a:moveTo>
                <a:lnTo>
                  <a:pt x="850106" y="1225"/>
                </a:lnTo>
                <a:lnTo>
                  <a:pt x="795830" y="4854"/>
                </a:lnTo>
                <a:lnTo>
                  <a:pt x="742524" y="10817"/>
                </a:lnTo>
                <a:lnTo>
                  <a:pt x="690282" y="19043"/>
                </a:lnTo>
                <a:lnTo>
                  <a:pt x="639197" y="29462"/>
                </a:lnTo>
                <a:lnTo>
                  <a:pt x="589366" y="42005"/>
                </a:lnTo>
                <a:lnTo>
                  <a:pt x="540883" y="56599"/>
                </a:lnTo>
                <a:lnTo>
                  <a:pt x="493842" y="73176"/>
                </a:lnTo>
                <a:lnTo>
                  <a:pt x="448338" y="91665"/>
                </a:lnTo>
                <a:lnTo>
                  <a:pt x="404465" y="111996"/>
                </a:lnTo>
                <a:lnTo>
                  <a:pt x="362319" y="134098"/>
                </a:lnTo>
                <a:lnTo>
                  <a:pt x="321994" y="157902"/>
                </a:lnTo>
                <a:lnTo>
                  <a:pt x="283585" y="183336"/>
                </a:lnTo>
                <a:lnTo>
                  <a:pt x="247185" y="210331"/>
                </a:lnTo>
                <a:lnTo>
                  <a:pt x="212891" y="238817"/>
                </a:lnTo>
                <a:lnTo>
                  <a:pt x="180797" y="268723"/>
                </a:lnTo>
                <a:lnTo>
                  <a:pt x="150996" y="299978"/>
                </a:lnTo>
                <a:lnTo>
                  <a:pt x="123585" y="332514"/>
                </a:lnTo>
                <a:lnTo>
                  <a:pt x="98657" y="366258"/>
                </a:lnTo>
                <a:lnTo>
                  <a:pt x="76307" y="401142"/>
                </a:lnTo>
                <a:lnTo>
                  <a:pt x="56630" y="437095"/>
                </a:lnTo>
                <a:lnTo>
                  <a:pt x="39721" y="474046"/>
                </a:lnTo>
                <a:lnTo>
                  <a:pt x="25673" y="511926"/>
                </a:lnTo>
                <a:lnTo>
                  <a:pt x="14583" y="550663"/>
                </a:lnTo>
                <a:lnTo>
                  <a:pt x="6544" y="590188"/>
                </a:lnTo>
                <a:lnTo>
                  <a:pt x="1651" y="630431"/>
                </a:lnTo>
                <a:lnTo>
                  <a:pt x="0" y="671322"/>
                </a:lnTo>
                <a:lnTo>
                  <a:pt x="1651" y="712217"/>
                </a:lnTo>
                <a:lnTo>
                  <a:pt x="6544" y="752464"/>
                </a:lnTo>
                <a:lnTo>
                  <a:pt x="14583" y="791993"/>
                </a:lnTo>
                <a:lnTo>
                  <a:pt x="25673" y="830734"/>
                </a:lnTo>
                <a:lnTo>
                  <a:pt x="39721" y="868616"/>
                </a:lnTo>
                <a:lnTo>
                  <a:pt x="56630" y="905569"/>
                </a:lnTo>
                <a:lnTo>
                  <a:pt x="76307" y="941522"/>
                </a:lnTo>
                <a:lnTo>
                  <a:pt x="98657" y="976407"/>
                </a:lnTo>
                <a:lnTo>
                  <a:pt x="123585" y="1010152"/>
                </a:lnTo>
                <a:lnTo>
                  <a:pt x="150996" y="1042687"/>
                </a:lnTo>
                <a:lnTo>
                  <a:pt x="180797" y="1073942"/>
                </a:lnTo>
                <a:lnTo>
                  <a:pt x="212891" y="1103847"/>
                </a:lnTo>
                <a:lnTo>
                  <a:pt x="247185" y="1132331"/>
                </a:lnTo>
                <a:lnTo>
                  <a:pt x="283585" y="1159325"/>
                </a:lnTo>
                <a:lnTo>
                  <a:pt x="321994" y="1184758"/>
                </a:lnTo>
                <a:lnTo>
                  <a:pt x="362319" y="1208560"/>
                </a:lnTo>
                <a:lnTo>
                  <a:pt x="404465" y="1230660"/>
                </a:lnTo>
                <a:lnTo>
                  <a:pt x="448338" y="1250989"/>
                </a:lnTo>
                <a:lnTo>
                  <a:pt x="493842" y="1269476"/>
                </a:lnTo>
                <a:lnTo>
                  <a:pt x="540883" y="1286051"/>
                </a:lnTo>
                <a:lnTo>
                  <a:pt x="589366" y="1300644"/>
                </a:lnTo>
                <a:lnTo>
                  <a:pt x="639197" y="1313185"/>
                </a:lnTo>
                <a:lnTo>
                  <a:pt x="690282" y="1323603"/>
                </a:lnTo>
                <a:lnTo>
                  <a:pt x="742524" y="1331828"/>
                </a:lnTo>
                <a:lnTo>
                  <a:pt x="795830" y="1337790"/>
                </a:lnTo>
                <a:lnTo>
                  <a:pt x="850106" y="1341418"/>
                </a:lnTo>
                <a:lnTo>
                  <a:pt x="905256" y="1342644"/>
                </a:lnTo>
                <a:lnTo>
                  <a:pt x="960405" y="1341418"/>
                </a:lnTo>
                <a:lnTo>
                  <a:pt x="1014681" y="1337790"/>
                </a:lnTo>
                <a:lnTo>
                  <a:pt x="1067987" y="1331828"/>
                </a:lnTo>
                <a:lnTo>
                  <a:pt x="1120229" y="1323603"/>
                </a:lnTo>
                <a:lnTo>
                  <a:pt x="1171314" y="1313185"/>
                </a:lnTo>
                <a:lnTo>
                  <a:pt x="1221145" y="1300644"/>
                </a:lnTo>
                <a:lnTo>
                  <a:pt x="1269628" y="1286051"/>
                </a:lnTo>
                <a:lnTo>
                  <a:pt x="1316669" y="1269476"/>
                </a:lnTo>
                <a:lnTo>
                  <a:pt x="1362173" y="1250989"/>
                </a:lnTo>
                <a:lnTo>
                  <a:pt x="1406046" y="1230660"/>
                </a:lnTo>
                <a:lnTo>
                  <a:pt x="1448192" y="1208560"/>
                </a:lnTo>
                <a:lnTo>
                  <a:pt x="1488517" y="1184758"/>
                </a:lnTo>
                <a:lnTo>
                  <a:pt x="1526926" y="1159325"/>
                </a:lnTo>
                <a:lnTo>
                  <a:pt x="1563326" y="1132331"/>
                </a:lnTo>
                <a:lnTo>
                  <a:pt x="1597620" y="1103847"/>
                </a:lnTo>
                <a:lnTo>
                  <a:pt x="1629714" y="1073942"/>
                </a:lnTo>
                <a:lnTo>
                  <a:pt x="1659515" y="1042687"/>
                </a:lnTo>
                <a:lnTo>
                  <a:pt x="1686926" y="1010152"/>
                </a:lnTo>
                <a:lnTo>
                  <a:pt x="1711854" y="976407"/>
                </a:lnTo>
                <a:lnTo>
                  <a:pt x="1734204" y="941522"/>
                </a:lnTo>
                <a:lnTo>
                  <a:pt x="1753881" y="905569"/>
                </a:lnTo>
                <a:lnTo>
                  <a:pt x="1770790" y="868616"/>
                </a:lnTo>
                <a:lnTo>
                  <a:pt x="1784838" y="830734"/>
                </a:lnTo>
                <a:lnTo>
                  <a:pt x="1795928" y="791993"/>
                </a:lnTo>
                <a:lnTo>
                  <a:pt x="1803967" y="752464"/>
                </a:lnTo>
                <a:lnTo>
                  <a:pt x="1808860" y="712217"/>
                </a:lnTo>
                <a:lnTo>
                  <a:pt x="1810512" y="671322"/>
                </a:lnTo>
                <a:lnTo>
                  <a:pt x="1808860" y="630431"/>
                </a:lnTo>
                <a:lnTo>
                  <a:pt x="1803967" y="590188"/>
                </a:lnTo>
                <a:lnTo>
                  <a:pt x="1795928" y="550663"/>
                </a:lnTo>
                <a:lnTo>
                  <a:pt x="1784838" y="511926"/>
                </a:lnTo>
                <a:lnTo>
                  <a:pt x="1770790" y="474046"/>
                </a:lnTo>
                <a:lnTo>
                  <a:pt x="1753881" y="437095"/>
                </a:lnTo>
                <a:lnTo>
                  <a:pt x="1734204" y="401142"/>
                </a:lnTo>
                <a:lnTo>
                  <a:pt x="1711854" y="366258"/>
                </a:lnTo>
                <a:lnTo>
                  <a:pt x="1686926" y="332514"/>
                </a:lnTo>
                <a:lnTo>
                  <a:pt x="1659515" y="299978"/>
                </a:lnTo>
                <a:lnTo>
                  <a:pt x="1629714" y="268723"/>
                </a:lnTo>
                <a:lnTo>
                  <a:pt x="1597620" y="238817"/>
                </a:lnTo>
                <a:lnTo>
                  <a:pt x="1563326" y="210331"/>
                </a:lnTo>
                <a:lnTo>
                  <a:pt x="1526926" y="183336"/>
                </a:lnTo>
                <a:lnTo>
                  <a:pt x="1488517" y="157902"/>
                </a:lnTo>
                <a:lnTo>
                  <a:pt x="1448192" y="134098"/>
                </a:lnTo>
                <a:lnTo>
                  <a:pt x="1406046" y="111996"/>
                </a:lnTo>
                <a:lnTo>
                  <a:pt x="1362173" y="91665"/>
                </a:lnTo>
                <a:lnTo>
                  <a:pt x="1316669" y="73176"/>
                </a:lnTo>
                <a:lnTo>
                  <a:pt x="1269628" y="56599"/>
                </a:lnTo>
                <a:lnTo>
                  <a:pt x="1221145" y="42005"/>
                </a:lnTo>
                <a:lnTo>
                  <a:pt x="1171314" y="29462"/>
                </a:lnTo>
                <a:lnTo>
                  <a:pt x="1120229" y="19043"/>
                </a:lnTo>
                <a:lnTo>
                  <a:pt x="1067987" y="10817"/>
                </a:lnTo>
                <a:lnTo>
                  <a:pt x="1014681" y="4854"/>
                </a:lnTo>
                <a:lnTo>
                  <a:pt x="960405" y="1225"/>
                </a:lnTo>
                <a:lnTo>
                  <a:pt x="905256" y="0"/>
                </a:lnTo>
                <a:close/>
              </a:path>
            </a:pathLst>
          </a:custGeom>
          <a:solidFill>
            <a:schemeClr val="bg1">
              <a:lumMod val="85000"/>
            </a:schemeClr>
          </a:solidFill>
        </p:spPr>
        <p:txBody>
          <a:bodyPr wrap="square" lIns="0" tIns="0" rIns="0" bIns="0" rtlCol="0"/>
          <a:lstStyle/>
          <a:p>
            <a:endParaRPr/>
          </a:p>
        </p:txBody>
      </p:sp>
      <p:sp>
        <p:nvSpPr>
          <p:cNvPr id="59" name="object 59"/>
          <p:cNvSpPr txBox="1"/>
          <p:nvPr/>
        </p:nvSpPr>
        <p:spPr>
          <a:xfrm>
            <a:off x="7361367" y="3797516"/>
            <a:ext cx="1486280" cy="627736"/>
          </a:xfrm>
          <a:prstGeom prst="rect">
            <a:avLst/>
          </a:prstGeom>
        </p:spPr>
        <p:txBody>
          <a:bodyPr vert="horz" wrap="square" lIns="0" tIns="12065" rIns="0" bIns="0" rtlCol="0">
            <a:spAutoFit/>
          </a:bodyPr>
          <a:lstStyle/>
          <a:p>
            <a:pPr marL="12065" marR="5080" indent="1270" algn="ctr">
              <a:lnSpc>
                <a:spcPct val="100000"/>
              </a:lnSpc>
              <a:spcBef>
                <a:spcPts val="95"/>
              </a:spcBef>
            </a:pPr>
            <a:r>
              <a:rPr sz="1000" b="1" spc="-5" dirty="0">
                <a:latin typeface="Open Sans" panose="020B0606030504020204" pitchFamily="34" charset="0"/>
                <a:ea typeface="Open Sans" panose="020B0606030504020204" pitchFamily="34" charset="0"/>
                <a:cs typeface="Open Sans" panose="020B0606030504020204" pitchFamily="34" charset="0"/>
              </a:rPr>
              <a:t>Name servers </a:t>
            </a:r>
            <a:r>
              <a:rPr sz="1000" b="1"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contain </a:t>
            </a:r>
            <a:r>
              <a:rPr sz="1000" b="1"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information</a:t>
            </a:r>
            <a:r>
              <a:rPr sz="1000" b="1" spc="-50"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about </a:t>
            </a:r>
            <a:r>
              <a:rPr sz="1000" b="1" spc="-260"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IP addresses for </a:t>
            </a:r>
            <a:r>
              <a:rPr sz="1000" b="1"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individual </a:t>
            </a:r>
            <a:r>
              <a:rPr sz="1000" b="1" dirty="0">
                <a:latin typeface="Open Sans" panose="020B0606030504020204" pitchFamily="34" charset="0"/>
                <a:ea typeface="Open Sans" panose="020B0606030504020204" pitchFamily="34" charset="0"/>
                <a:cs typeface="Open Sans" panose="020B0606030504020204" pitchFamily="34" charset="0"/>
              </a:rPr>
              <a:t> </a:t>
            </a:r>
            <a:r>
              <a:rPr sz="1000" b="1" spc="-5" dirty="0">
                <a:latin typeface="Open Sans" panose="020B0606030504020204" pitchFamily="34" charset="0"/>
                <a:ea typeface="Open Sans" panose="020B0606030504020204" pitchFamily="34" charset="0"/>
                <a:cs typeface="Open Sans" panose="020B0606030504020204" pitchFamily="34" charset="0"/>
              </a:rPr>
              <a:t>domains</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object 61"/>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62" name="Group 61">
            <a:extLst>
              <a:ext uri="{FF2B5EF4-FFF2-40B4-BE49-F238E27FC236}">
                <a16:creationId xmlns:a16="http://schemas.microsoft.com/office/drawing/2014/main" id="{B74ECC03-7F1C-E67F-4F8F-422D2377B010}"/>
              </a:ext>
            </a:extLst>
          </p:cNvPr>
          <p:cNvGrpSpPr/>
          <p:nvPr/>
        </p:nvGrpSpPr>
        <p:grpSpPr>
          <a:xfrm>
            <a:off x="24493" y="21491"/>
            <a:ext cx="9119507" cy="750794"/>
            <a:chOff x="24493" y="21491"/>
            <a:chExt cx="8960905" cy="750794"/>
          </a:xfrm>
        </p:grpSpPr>
        <p:pic>
          <p:nvPicPr>
            <p:cNvPr id="63" name="Picture 62">
              <a:extLst>
                <a:ext uri="{FF2B5EF4-FFF2-40B4-BE49-F238E27FC236}">
                  <a16:creationId xmlns:a16="http://schemas.microsoft.com/office/drawing/2014/main" id="{7CDA5B9C-A144-026E-905E-3807C912379A}"/>
                </a:ext>
              </a:extLst>
            </p:cNvPr>
            <p:cNvPicPr>
              <a:picLocks noChangeAspect="1"/>
            </p:cNvPicPr>
            <p:nvPr/>
          </p:nvPicPr>
          <p:blipFill>
            <a:blip r:embed="rId13"/>
            <a:stretch>
              <a:fillRect/>
            </a:stretch>
          </p:blipFill>
          <p:spPr>
            <a:xfrm>
              <a:off x="1631837" y="21491"/>
              <a:ext cx="7353561" cy="750794"/>
            </a:xfrm>
            <a:prstGeom prst="rect">
              <a:avLst/>
            </a:prstGeom>
          </p:spPr>
        </p:pic>
        <p:pic>
          <p:nvPicPr>
            <p:cNvPr id="64" name="Picture 63">
              <a:extLst>
                <a:ext uri="{FF2B5EF4-FFF2-40B4-BE49-F238E27FC236}">
                  <a16:creationId xmlns:a16="http://schemas.microsoft.com/office/drawing/2014/main" id="{8614A151-7AE0-E0E0-DEBE-1A7874B84976}"/>
                </a:ext>
              </a:extLst>
            </p:cNvPr>
            <p:cNvPicPr>
              <a:picLocks noChangeAspect="1"/>
            </p:cNvPicPr>
            <p:nvPr/>
          </p:nvPicPr>
          <p:blipFill>
            <a:blip r:embed="rId14"/>
            <a:stretch>
              <a:fillRect/>
            </a:stretch>
          </p:blipFill>
          <p:spPr>
            <a:xfrm>
              <a:off x="24493" y="79088"/>
              <a:ext cx="1607344" cy="657225"/>
            </a:xfrm>
            <a:prstGeom prst="rect">
              <a:avLst/>
            </a:prstGeom>
          </p:spPr>
        </p:pic>
        <p:pic>
          <p:nvPicPr>
            <p:cNvPr id="65" name="Picture 64">
              <a:extLst>
                <a:ext uri="{FF2B5EF4-FFF2-40B4-BE49-F238E27FC236}">
                  <a16:creationId xmlns:a16="http://schemas.microsoft.com/office/drawing/2014/main" id="{97AB2772-3CBB-C6D2-9E49-693A494CD0A7}"/>
                </a:ext>
              </a:extLst>
            </p:cNvPr>
            <p:cNvPicPr>
              <a:picLocks noChangeAspect="1"/>
            </p:cNvPicPr>
            <p:nvPr/>
          </p:nvPicPr>
          <p:blipFill>
            <a:blip r:embed="rId13"/>
            <a:stretch>
              <a:fillRect/>
            </a:stretch>
          </p:blipFill>
          <p:spPr>
            <a:xfrm>
              <a:off x="134906" y="718248"/>
              <a:ext cx="7353561" cy="45719"/>
            </a:xfrm>
            <a:prstGeom prst="rect">
              <a:avLst/>
            </a:prstGeom>
          </p:spPr>
        </p:pic>
      </p:grpSp>
      <p:sp>
        <p:nvSpPr>
          <p:cNvPr id="66" name="Google Shape;259;gff3a7120db_0_4">
            <a:extLst>
              <a:ext uri="{FF2B5EF4-FFF2-40B4-BE49-F238E27FC236}">
                <a16:creationId xmlns:a16="http://schemas.microsoft.com/office/drawing/2014/main" id="{73AABC2A-0668-2175-0D95-33891C441662}"/>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Domain Name System</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6780" y="1159740"/>
            <a:ext cx="8757285" cy="3461385"/>
            <a:chOff x="176780" y="1159740"/>
            <a:chExt cx="8757285" cy="3461385"/>
          </a:xfrm>
        </p:grpSpPr>
        <p:pic>
          <p:nvPicPr>
            <p:cNvPr id="3" name="object 3"/>
            <p:cNvPicPr/>
            <p:nvPr/>
          </p:nvPicPr>
          <p:blipFill>
            <a:blip r:embed="rId2" cstate="print"/>
            <a:stretch>
              <a:fillRect/>
            </a:stretch>
          </p:blipFill>
          <p:spPr>
            <a:xfrm>
              <a:off x="176780" y="1159740"/>
              <a:ext cx="8756910" cy="3461039"/>
            </a:xfrm>
            <a:prstGeom prst="rect">
              <a:avLst/>
            </a:prstGeom>
          </p:spPr>
        </p:pic>
        <p:sp>
          <p:nvSpPr>
            <p:cNvPr id="4" name="object 4"/>
            <p:cNvSpPr/>
            <p:nvPr/>
          </p:nvSpPr>
          <p:spPr>
            <a:xfrm>
              <a:off x="208026" y="1181862"/>
              <a:ext cx="8644255" cy="3357879"/>
            </a:xfrm>
            <a:custGeom>
              <a:avLst/>
              <a:gdLst/>
              <a:ahLst/>
              <a:cxnLst/>
              <a:rect l="l" t="t" r="r" b="b"/>
              <a:pathLst>
                <a:path w="8644255" h="3357879">
                  <a:moveTo>
                    <a:pt x="8084566" y="0"/>
                  </a:moveTo>
                  <a:lnTo>
                    <a:pt x="559574" y="0"/>
                  </a:lnTo>
                  <a:lnTo>
                    <a:pt x="511292" y="2054"/>
                  </a:lnTo>
                  <a:lnTo>
                    <a:pt x="464151" y="8105"/>
                  </a:lnTo>
                  <a:lnTo>
                    <a:pt x="418318" y="17984"/>
                  </a:lnTo>
                  <a:lnTo>
                    <a:pt x="373961" y="31523"/>
                  </a:lnTo>
                  <a:lnTo>
                    <a:pt x="331249" y="48555"/>
                  </a:lnTo>
                  <a:lnTo>
                    <a:pt x="290349" y="68911"/>
                  </a:lnTo>
                  <a:lnTo>
                    <a:pt x="251429" y="92424"/>
                  </a:lnTo>
                  <a:lnTo>
                    <a:pt x="214658" y="118924"/>
                  </a:lnTo>
                  <a:lnTo>
                    <a:pt x="180203" y="148244"/>
                  </a:lnTo>
                  <a:lnTo>
                    <a:pt x="148232" y="180216"/>
                  </a:lnTo>
                  <a:lnTo>
                    <a:pt x="118913" y="214671"/>
                  </a:lnTo>
                  <a:lnTo>
                    <a:pt x="92414" y="251443"/>
                  </a:lnTo>
                  <a:lnTo>
                    <a:pt x="68904" y="290362"/>
                  </a:lnTo>
                  <a:lnTo>
                    <a:pt x="48550" y="331260"/>
                  </a:lnTo>
                  <a:lnTo>
                    <a:pt x="31520" y="373970"/>
                  </a:lnTo>
                  <a:lnTo>
                    <a:pt x="17982" y="418323"/>
                  </a:lnTo>
                  <a:lnTo>
                    <a:pt x="8103" y="464151"/>
                  </a:lnTo>
                  <a:lnTo>
                    <a:pt x="2053" y="511287"/>
                  </a:lnTo>
                  <a:lnTo>
                    <a:pt x="0" y="559562"/>
                  </a:lnTo>
                  <a:lnTo>
                    <a:pt x="0" y="2797797"/>
                  </a:lnTo>
                  <a:lnTo>
                    <a:pt x="2053" y="2846079"/>
                  </a:lnTo>
                  <a:lnTo>
                    <a:pt x="8103" y="2893220"/>
                  </a:lnTo>
                  <a:lnTo>
                    <a:pt x="17982" y="2939053"/>
                  </a:lnTo>
                  <a:lnTo>
                    <a:pt x="31520" y="2983410"/>
                  </a:lnTo>
                  <a:lnTo>
                    <a:pt x="48550" y="3026122"/>
                  </a:lnTo>
                  <a:lnTo>
                    <a:pt x="68904" y="3067022"/>
                  </a:lnTo>
                  <a:lnTo>
                    <a:pt x="92414" y="3105942"/>
                  </a:lnTo>
                  <a:lnTo>
                    <a:pt x="118913" y="3142713"/>
                  </a:lnTo>
                  <a:lnTo>
                    <a:pt x="148232" y="3177168"/>
                  </a:lnTo>
                  <a:lnTo>
                    <a:pt x="180203" y="3209139"/>
                  </a:lnTo>
                  <a:lnTo>
                    <a:pt x="214658" y="3238458"/>
                  </a:lnTo>
                  <a:lnTo>
                    <a:pt x="251429" y="3264957"/>
                  </a:lnTo>
                  <a:lnTo>
                    <a:pt x="290349" y="3288467"/>
                  </a:lnTo>
                  <a:lnTo>
                    <a:pt x="331249" y="3308821"/>
                  </a:lnTo>
                  <a:lnTo>
                    <a:pt x="373961" y="3325851"/>
                  </a:lnTo>
                  <a:lnTo>
                    <a:pt x="418318" y="3339389"/>
                  </a:lnTo>
                  <a:lnTo>
                    <a:pt x="464151" y="3349268"/>
                  </a:lnTo>
                  <a:lnTo>
                    <a:pt x="511292" y="3355318"/>
                  </a:lnTo>
                  <a:lnTo>
                    <a:pt x="559574" y="3357372"/>
                  </a:lnTo>
                  <a:lnTo>
                    <a:pt x="8084566" y="3357372"/>
                  </a:lnTo>
                  <a:lnTo>
                    <a:pt x="8132840" y="3355318"/>
                  </a:lnTo>
                  <a:lnTo>
                    <a:pt x="8179976" y="3349268"/>
                  </a:lnTo>
                  <a:lnTo>
                    <a:pt x="8225804" y="3339389"/>
                  </a:lnTo>
                  <a:lnTo>
                    <a:pt x="8270157" y="3325851"/>
                  </a:lnTo>
                  <a:lnTo>
                    <a:pt x="8312867" y="3308821"/>
                  </a:lnTo>
                  <a:lnTo>
                    <a:pt x="8353765" y="3288467"/>
                  </a:lnTo>
                  <a:lnTo>
                    <a:pt x="8392684" y="3264957"/>
                  </a:lnTo>
                  <a:lnTo>
                    <a:pt x="8429456" y="3238458"/>
                  </a:lnTo>
                  <a:lnTo>
                    <a:pt x="8463911" y="3209139"/>
                  </a:lnTo>
                  <a:lnTo>
                    <a:pt x="8495883" y="3177168"/>
                  </a:lnTo>
                  <a:lnTo>
                    <a:pt x="8525203" y="3142713"/>
                  </a:lnTo>
                  <a:lnTo>
                    <a:pt x="8551703" y="3105942"/>
                  </a:lnTo>
                  <a:lnTo>
                    <a:pt x="8575216" y="3067022"/>
                  </a:lnTo>
                  <a:lnTo>
                    <a:pt x="8595572" y="3026122"/>
                  </a:lnTo>
                  <a:lnTo>
                    <a:pt x="8612604" y="2983410"/>
                  </a:lnTo>
                  <a:lnTo>
                    <a:pt x="8626143" y="2939053"/>
                  </a:lnTo>
                  <a:lnTo>
                    <a:pt x="8636022" y="2893220"/>
                  </a:lnTo>
                  <a:lnTo>
                    <a:pt x="8642073" y="2846079"/>
                  </a:lnTo>
                  <a:lnTo>
                    <a:pt x="8644128" y="2797797"/>
                  </a:lnTo>
                  <a:lnTo>
                    <a:pt x="8644128" y="559562"/>
                  </a:lnTo>
                  <a:lnTo>
                    <a:pt x="8642073" y="511287"/>
                  </a:lnTo>
                  <a:lnTo>
                    <a:pt x="8636022" y="464151"/>
                  </a:lnTo>
                  <a:lnTo>
                    <a:pt x="8626143" y="418323"/>
                  </a:lnTo>
                  <a:lnTo>
                    <a:pt x="8612604" y="373970"/>
                  </a:lnTo>
                  <a:lnTo>
                    <a:pt x="8595572" y="331260"/>
                  </a:lnTo>
                  <a:lnTo>
                    <a:pt x="8575216" y="290362"/>
                  </a:lnTo>
                  <a:lnTo>
                    <a:pt x="8551703" y="251443"/>
                  </a:lnTo>
                  <a:lnTo>
                    <a:pt x="8525203" y="214671"/>
                  </a:lnTo>
                  <a:lnTo>
                    <a:pt x="8495883" y="180216"/>
                  </a:lnTo>
                  <a:lnTo>
                    <a:pt x="8463911" y="148244"/>
                  </a:lnTo>
                  <a:lnTo>
                    <a:pt x="8429456" y="118924"/>
                  </a:lnTo>
                  <a:lnTo>
                    <a:pt x="8392684" y="92424"/>
                  </a:lnTo>
                  <a:lnTo>
                    <a:pt x="8353765" y="68911"/>
                  </a:lnTo>
                  <a:lnTo>
                    <a:pt x="8312867" y="48555"/>
                  </a:lnTo>
                  <a:lnTo>
                    <a:pt x="8270157" y="31523"/>
                  </a:lnTo>
                  <a:lnTo>
                    <a:pt x="8225804" y="17984"/>
                  </a:lnTo>
                  <a:lnTo>
                    <a:pt x="8179976" y="8105"/>
                  </a:lnTo>
                  <a:lnTo>
                    <a:pt x="8132840" y="2054"/>
                  </a:lnTo>
                  <a:lnTo>
                    <a:pt x="8084566" y="0"/>
                  </a:lnTo>
                  <a:close/>
                </a:path>
              </a:pathLst>
            </a:custGeom>
            <a:solidFill>
              <a:srgbClr val="FFFFFF"/>
            </a:solidFill>
          </p:spPr>
          <p:txBody>
            <a:bodyPr wrap="square" lIns="0" tIns="0" rIns="0" bIns="0" rtlCol="0"/>
            <a:lstStyle/>
            <a:p>
              <a:endParaRPr/>
            </a:p>
          </p:txBody>
        </p:sp>
        <p:sp>
          <p:nvSpPr>
            <p:cNvPr id="5" name="object 5"/>
            <p:cNvSpPr/>
            <p:nvPr/>
          </p:nvSpPr>
          <p:spPr>
            <a:xfrm>
              <a:off x="208026" y="1181862"/>
              <a:ext cx="8644255" cy="3357879"/>
            </a:xfrm>
            <a:custGeom>
              <a:avLst/>
              <a:gdLst/>
              <a:ahLst/>
              <a:cxnLst/>
              <a:rect l="l" t="t" r="r" b="b"/>
              <a:pathLst>
                <a:path w="8644255" h="3357879">
                  <a:moveTo>
                    <a:pt x="0" y="559562"/>
                  </a:moveTo>
                  <a:lnTo>
                    <a:pt x="2053" y="511287"/>
                  </a:lnTo>
                  <a:lnTo>
                    <a:pt x="8103" y="464151"/>
                  </a:lnTo>
                  <a:lnTo>
                    <a:pt x="17982" y="418323"/>
                  </a:lnTo>
                  <a:lnTo>
                    <a:pt x="31520" y="373970"/>
                  </a:lnTo>
                  <a:lnTo>
                    <a:pt x="48550" y="331260"/>
                  </a:lnTo>
                  <a:lnTo>
                    <a:pt x="68904" y="290362"/>
                  </a:lnTo>
                  <a:lnTo>
                    <a:pt x="92414" y="251443"/>
                  </a:lnTo>
                  <a:lnTo>
                    <a:pt x="118913" y="214671"/>
                  </a:lnTo>
                  <a:lnTo>
                    <a:pt x="148232" y="180216"/>
                  </a:lnTo>
                  <a:lnTo>
                    <a:pt x="180203" y="148244"/>
                  </a:lnTo>
                  <a:lnTo>
                    <a:pt x="214658" y="118924"/>
                  </a:lnTo>
                  <a:lnTo>
                    <a:pt x="251429" y="92424"/>
                  </a:lnTo>
                  <a:lnTo>
                    <a:pt x="290349" y="68911"/>
                  </a:lnTo>
                  <a:lnTo>
                    <a:pt x="331249" y="48555"/>
                  </a:lnTo>
                  <a:lnTo>
                    <a:pt x="373961" y="31523"/>
                  </a:lnTo>
                  <a:lnTo>
                    <a:pt x="418318" y="17984"/>
                  </a:lnTo>
                  <a:lnTo>
                    <a:pt x="464151" y="8105"/>
                  </a:lnTo>
                  <a:lnTo>
                    <a:pt x="511292" y="2054"/>
                  </a:lnTo>
                  <a:lnTo>
                    <a:pt x="559574" y="0"/>
                  </a:lnTo>
                  <a:lnTo>
                    <a:pt x="8084566" y="0"/>
                  </a:lnTo>
                  <a:lnTo>
                    <a:pt x="8132840" y="2054"/>
                  </a:lnTo>
                  <a:lnTo>
                    <a:pt x="8179976" y="8105"/>
                  </a:lnTo>
                  <a:lnTo>
                    <a:pt x="8225804" y="17984"/>
                  </a:lnTo>
                  <a:lnTo>
                    <a:pt x="8270157" y="31523"/>
                  </a:lnTo>
                  <a:lnTo>
                    <a:pt x="8312867" y="48555"/>
                  </a:lnTo>
                  <a:lnTo>
                    <a:pt x="8353765" y="68911"/>
                  </a:lnTo>
                  <a:lnTo>
                    <a:pt x="8392684" y="92424"/>
                  </a:lnTo>
                  <a:lnTo>
                    <a:pt x="8429456" y="118924"/>
                  </a:lnTo>
                  <a:lnTo>
                    <a:pt x="8463911" y="148244"/>
                  </a:lnTo>
                  <a:lnTo>
                    <a:pt x="8495883" y="180216"/>
                  </a:lnTo>
                  <a:lnTo>
                    <a:pt x="8525203" y="214671"/>
                  </a:lnTo>
                  <a:lnTo>
                    <a:pt x="8551703" y="251443"/>
                  </a:lnTo>
                  <a:lnTo>
                    <a:pt x="8575216" y="290362"/>
                  </a:lnTo>
                  <a:lnTo>
                    <a:pt x="8595572" y="331260"/>
                  </a:lnTo>
                  <a:lnTo>
                    <a:pt x="8612604" y="373970"/>
                  </a:lnTo>
                  <a:lnTo>
                    <a:pt x="8626143" y="418323"/>
                  </a:lnTo>
                  <a:lnTo>
                    <a:pt x="8636022" y="464151"/>
                  </a:lnTo>
                  <a:lnTo>
                    <a:pt x="8642073" y="511287"/>
                  </a:lnTo>
                  <a:lnTo>
                    <a:pt x="8644128" y="559562"/>
                  </a:lnTo>
                  <a:lnTo>
                    <a:pt x="8644128" y="2797797"/>
                  </a:lnTo>
                  <a:lnTo>
                    <a:pt x="8642073" y="2846079"/>
                  </a:lnTo>
                  <a:lnTo>
                    <a:pt x="8636022" y="2893220"/>
                  </a:lnTo>
                  <a:lnTo>
                    <a:pt x="8626143" y="2939053"/>
                  </a:lnTo>
                  <a:lnTo>
                    <a:pt x="8612604" y="2983410"/>
                  </a:lnTo>
                  <a:lnTo>
                    <a:pt x="8595572" y="3026122"/>
                  </a:lnTo>
                  <a:lnTo>
                    <a:pt x="8575216" y="3067022"/>
                  </a:lnTo>
                  <a:lnTo>
                    <a:pt x="8551703" y="3105942"/>
                  </a:lnTo>
                  <a:lnTo>
                    <a:pt x="8525203" y="3142713"/>
                  </a:lnTo>
                  <a:lnTo>
                    <a:pt x="8495883" y="3177168"/>
                  </a:lnTo>
                  <a:lnTo>
                    <a:pt x="8463911" y="3209139"/>
                  </a:lnTo>
                  <a:lnTo>
                    <a:pt x="8429456" y="3238458"/>
                  </a:lnTo>
                  <a:lnTo>
                    <a:pt x="8392684" y="3264957"/>
                  </a:lnTo>
                  <a:lnTo>
                    <a:pt x="8353765" y="3288467"/>
                  </a:lnTo>
                  <a:lnTo>
                    <a:pt x="8312867" y="3308821"/>
                  </a:lnTo>
                  <a:lnTo>
                    <a:pt x="8270157" y="3325851"/>
                  </a:lnTo>
                  <a:lnTo>
                    <a:pt x="8225804" y="3339389"/>
                  </a:lnTo>
                  <a:lnTo>
                    <a:pt x="8179976" y="3349268"/>
                  </a:lnTo>
                  <a:lnTo>
                    <a:pt x="8132840" y="3355318"/>
                  </a:lnTo>
                  <a:lnTo>
                    <a:pt x="8084566" y="3357372"/>
                  </a:lnTo>
                  <a:lnTo>
                    <a:pt x="559574" y="3357372"/>
                  </a:lnTo>
                  <a:lnTo>
                    <a:pt x="511292" y="3355318"/>
                  </a:lnTo>
                  <a:lnTo>
                    <a:pt x="464151" y="3349268"/>
                  </a:lnTo>
                  <a:lnTo>
                    <a:pt x="418318" y="3339389"/>
                  </a:lnTo>
                  <a:lnTo>
                    <a:pt x="373961" y="3325851"/>
                  </a:lnTo>
                  <a:lnTo>
                    <a:pt x="331249" y="3308821"/>
                  </a:lnTo>
                  <a:lnTo>
                    <a:pt x="290349" y="3288467"/>
                  </a:lnTo>
                  <a:lnTo>
                    <a:pt x="251429" y="3264957"/>
                  </a:lnTo>
                  <a:lnTo>
                    <a:pt x="214658" y="3238458"/>
                  </a:lnTo>
                  <a:lnTo>
                    <a:pt x="180203" y="3209139"/>
                  </a:lnTo>
                  <a:lnTo>
                    <a:pt x="148232" y="3177168"/>
                  </a:lnTo>
                  <a:lnTo>
                    <a:pt x="118913" y="3142713"/>
                  </a:lnTo>
                  <a:lnTo>
                    <a:pt x="92414" y="3105942"/>
                  </a:lnTo>
                  <a:lnTo>
                    <a:pt x="68904" y="3067022"/>
                  </a:lnTo>
                  <a:lnTo>
                    <a:pt x="48550" y="3026122"/>
                  </a:lnTo>
                  <a:lnTo>
                    <a:pt x="31520" y="2983410"/>
                  </a:lnTo>
                  <a:lnTo>
                    <a:pt x="17982" y="2939053"/>
                  </a:lnTo>
                  <a:lnTo>
                    <a:pt x="8103" y="2893220"/>
                  </a:lnTo>
                  <a:lnTo>
                    <a:pt x="2053" y="2846079"/>
                  </a:lnTo>
                  <a:lnTo>
                    <a:pt x="0" y="2797797"/>
                  </a:lnTo>
                  <a:lnTo>
                    <a:pt x="0" y="559562"/>
                  </a:lnTo>
                  <a:close/>
                </a:path>
              </a:pathLst>
            </a:custGeom>
            <a:ln w="28956">
              <a:solidFill>
                <a:srgbClr val="1B577B"/>
              </a:solidFill>
            </a:ln>
          </p:spPr>
          <p:txBody>
            <a:bodyPr wrap="square" lIns="0" tIns="0" rIns="0" bIns="0" rtlCol="0"/>
            <a:lstStyle/>
            <a:p>
              <a:endParaRPr/>
            </a:p>
          </p:txBody>
        </p:sp>
        <p:sp>
          <p:nvSpPr>
            <p:cNvPr id="6" name="object 6"/>
            <p:cNvSpPr/>
            <p:nvPr/>
          </p:nvSpPr>
          <p:spPr>
            <a:xfrm>
              <a:off x="1603248" y="2318003"/>
              <a:ext cx="396240" cy="394970"/>
            </a:xfrm>
            <a:custGeom>
              <a:avLst/>
              <a:gdLst/>
              <a:ahLst/>
              <a:cxnLst/>
              <a:rect l="l" t="t" r="r" b="b"/>
              <a:pathLst>
                <a:path w="396239" h="394969">
                  <a:moveTo>
                    <a:pt x="198120" y="0"/>
                  </a:moveTo>
                  <a:lnTo>
                    <a:pt x="152675" y="5214"/>
                  </a:lnTo>
                  <a:lnTo>
                    <a:pt x="110967" y="20065"/>
                  </a:lnTo>
                  <a:lnTo>
                    <a:pt x="74182" y="43367"/>
                  </a:lnTo>
                  <a:lnTo>
                    <a:pt x="43507" y="73933"/>
                  </a:lnTo>
                  <a:lnTo>
                    <a:pt x="20127" y="110578"/>
                  </a:lnTo>
                  <a:lnTo>
                    <a:pt x="5229" y="152115"/>
                  </a:lnTo>
                  <a:lnTo>
                    <a:pt x="0" y="197357"/>
                  </a:lnTo>
                  <a:lnTo>
                    <a:pt x="5229" y="242600"/>
                  </a:lnTo>
                  <a:lnTo>
                    <a:pt x="20127" y="284137"/>
                  </a:lnTo>
                  <a:lnTo>
                    <a:pt x="43507" y="320782"/>
                  </a:lnTo>
                  <a:lnTo>
                    <a:pt x="74182" y="351348"/>
                  </a:lnTo>
                  <a:lnTo>
                    <a:pt x="110967" y="374650"/>
                  </a:lnTo>
                  <a:lnTo>
                    <a:pt x="152675" y="389501"/>
                  </a:lnTo>
                  <a:lnTo>
                    <a:pt x="198120" y="394715"/>
                  </a:lnTo>
                  <a:lnTo>
                    <a:pt x="243564" y="389501"/>
                  </a:lnTo>
                  <a:lnTo>
                    <a:pt x="285272" y="374650"/>
                  </a:lnTo>
                  <a:lnTo>
                    <a:pt x="322057" y="351348"/>
                  </a:lnTo>
                  <a:lnTo>
                    <a:pt x="352732" y="320782"/>
                  </a:lnTo>
                  <a:lnTo>
                    <a:pt x="376112" y="284137"/>
                  </a:lnTo>
                  <a:lnTo>
                    <a:pt x="391010" y="242600"/>
                  </a:lnTo>
                  <a:lnTo>
                    <a:pt x="396240" y="197357"/>
                  </a:lnTo>
                  <a:lnTo>
                    <a:pt x="391010" y="152115"/>
                  </a:lnTo>
                  <a:lnTo>
                    <a:pt x="376112" y="110578"/>
                  </a:lnTo>
                  <a:lnTo>
                    <a:pt x="352732" y="73933"/>
                  </a:lnTo>
                  <a:lnTo>
                    <a:pt x="322057" y="43367"/>
                  </a:lnTo>
                  <a:lnTo>
                    <a:pt x="285272" y="20065"/>
                  </a:lnTo>
                  <a:lnTo>
                    <a:pt x="243564" y="5214"/>
                  </a:lnTo>
                  <a:lnTo>
                    <a:pt x="198120" y="0"/>
                  </a:lnTo>
                  <a:close/>
                </a:path>
              </a:pathLst>
            </a:custGeom>
            <a:solidFill>
              <a:srgbClr val="0066FF"/>
            </a:solidFill>
          </p:spPr>
          <p:txBody>
            <a:bodyPr wrap="square" lIns="0" tIns="0" rIns="0" bIns="0" rtlCol="0"/>
            <a:lstStyle/>
            <a:p>
              <a:endParaRPr/>
            </a:p>
          </p:txBody>
        </p:sp>
        <p:sp>
          <p:nvSpPr>
            <p:cNvPr id="7" name="object 7"/>
            <p:cNvSpPr/>
            <p:nvPr/>
          </p:nvSpPr>
          <p:spPr>
            <a:xfrm>
              <a:off x="1603248" y="2318003"/>
              <a:ext cx="396240" cy="394970"/>
            </a:xfrm>
            <a:custGeom>
              <a:avLst/>
              <a:gdLst/>
              <a:ahLst/>
              <a:cxnLst/>
              <a:rect l="l" t="t" r="r" b="b"/>
              <a:pathLst>
                <a:path w="396239" h="394969">
                  <a:moveTo>
                    <a:pt x="0" y="197357"/>
                  </a:moveTo>
                  <a:lnTo>
                    <a:pt x="5229" y="152115"/>
                  </a:lnTo>
                  <a:lnTo>
                    <a:pt x="20127" y="110578"/>
                  </a:lnTo>
                  <a:lnTo>
                    <a:pt x="43507" y="73933"/>
                  </a:lnTo>
                  <a:lnTo>
                    <a:pt x="74182" y="43367"/>
                  </a:lnTo>
                  <a:lnTo>
                    <a:pt x="110967" y="20065"/>
                  </a:lnTo>
                  <a:lnTo>
                    <a:pt x="152675" y="5214"/>
                  </a:lnTo>
                  <a:lnTo>
                    <a:pt x="198120" y="0"/>
                  </a:lnTo>
                  <a:lnTo>
                    <a:pt x="243564" y="5214"/>
                  </a:lnTo>
                  <a:lnTo>
                    <a:pt x="285272" y="20065"/>
                  </a:lnTo>
                  <a:lnTo>
                    <a:pt x="322057" y="43367"/>
                  </a:lnTo>
                  <a:lnTo>
                    <a:pt x="352732" y="73933"/>
                  </a:lnTo>
                  <a:lnTo>
                    <a:pt x="376112" y="110578"/>
                  </a:lnTo>
                  <a:lnTo>
                    <a:pt x="391010" y="152115"/>
                  </a:lnTo>
                  <a:lnTo>
                    <a:pt x="396240" y="197357"/>
                  </a:lnTo>
                  <a:lnTo>
                    <a:pt x="391010" y="242600"/>
                  </a:lnTo>
                  <a:lnTo>
                    <a:pt x="376112" y="284137"/>
                  </a:lnTo>
                  <a:lnTo>
                    <a:pt x="352732" y="320782"/>
                  </a:lnTo>
                  <a:lnTo>
                    <a:pt x="322057" y="351348"/>
                  </a:lnTo>
                  <a:lnTo>
                    <a:pt x="285272" y="374650"/>
                  </a:lnTo>
                  <a:lnTo>
                    <a:pt x="243564" y="389501"/>
                  </a:lnTo>
                  <a:lnTo>
                    <a:pt x="198120" y="394715"/>
                  </a:lnTo>
                  <a:lnTo>
                    <a:pt x="152675" y="389501"/>
                  </a:lnTo>
                  <a:lnTo>
                    <a:pt x="110967" y="374650"/>
                  </a:lnTo>
                  <a:lnTo>
                    <a:pt x="74182" y="351348"/>
                  </a:lnTo>
                  <a:lnTo>
                    <a:pt x="43507" y="320782"/>
                  </a:lnTo>
                  <a:lnTo>
                    <a:pt x="20127" y="284137"/>
                  </a:lnTo>
                  <a:lnTo>
                    <a:pt x="5229" y="242600"/>
                  </a:lnTo>
                  <a:lnTo>
                    <a:pt x="0" y="197357"/>
                  </a:lnTo>
                  <a:close/>
                </a:path>
              </a:pathLst>
            </a:custGeom>
            <a:ln w="15240">
              <a:solidFill>
                <a:srgbClr val="000000"/>
              </a:solidFill>
            </a:ln>
          </p:spPr>
          <p:txBody>
            <a:bodyPr wrap="square" lIns="0" tIns="0" rIns="0" bIns="0" rtlCol="0"/>
            <a:lstStyle/>
            <a:p>
              <a:endParaRPr/>
            </a:p>
          </p:txBody>
        </p:sp>
        <p:sp>
          <p:nvSpPr>
            <p:cNvPr id="8" name="object 8"/>
            <p:cNvSpPr/>
            <p:nvPr/>
          </p:nvSpPr>
          <p:spPr>
            <a:xfrm>
              <a:off x="3142487" y="2318003"/>
              <a:ext cx="396240" cy="394970"/>
            </a:xfrm>
            <a:custGeom>
              <a:avLst/>
              <a:gdLst/>
              <a:ahLst/>
              <a:cxnLst/>
              <a:rect l="l" t="t" r="r" b="b"/>
              <a:pathLst>
                <a:path w="396239" h="394969">
                  <a:moveTo>
                    <a:pt x="198120" y="0"/>
                  </a:moveTo>
                  <a:lnTo>
                    <a:pt x="152675" y="5214"/>
                  </a:lnTo>
                  <a:lnTo>
                    <a:pt x="110967" y="20065"/>
                  </a:lnTo>
                  <a:lnTo>
                    <a:pt x="74182" y="43367"/>
                  </a:lnTo>
                  <a:lnTo>
                    <a:pt x="43507" y="73933"/>
                  </a:lnTo>
                  <a:lnTo>
                    <a:pt x="20127" y="110578"/>
                  </a:lnTo>
                  <a:lnTo>
                    <a:pt x="5229" y="152115"/>
                  </a:lnTo>
                  <a:lnTo>
                    <a:pt x="0" y="197357"/>
                  </a:lnTo>
                  <a:lnTo>
                    <a:pt x="5229" y="242600"/>
                  </a:lnTo>
                  <a:lnTo>
                    <a:pt x="20127" y="284137"/>
                  </a:lnTo>
                  <a:lnTo>
                    <a:pt x="43507" y="320782"/>
                  </a:lnTo>
                  <a:lnTo>
                    <a:pt x="74182" y="351348"/>
                  </a:lnTo>
                  <a:lnTo>
                    <a:pt x="110967" y="374650"/>
                  </a:lnTo>
                  <a:lnTo>
                    <a:pt x="152675" y="389501"/>
                  </a:lnTo>
                  <a:lnTo>
                    <a:pt x="198120" y="394715"/>
                  </a:lnTo>
                  <a:lnTo>
                    <a:pt x="243564" y="389501"/>
                  </a:lnTo>
                  <a:lnTo>
                    <a:pt x="285272" y="374650"/>
                  </a:lnTo>
                  <a:lnTo>
                    <a:pt x="322057" y="351348"/>
                  </a:lnTo>
                  <a:lnTo>
                    <a:pt x="352732" y="320782"/>
                  </a:lnTo>
                  <a:lnTo>
                    <a:pt x="376112" y="284137"/>
                  </a:lnTo>
                  <a:lnTo>
                    <a:pt x="391010" y="242600"/>
                  </a:lnTo>
                  <a:lnTo>
                    <a:pt x="396239" y="197357"/>
                  </a:lnTo>
                  <a:lnTo>
                    <a:pt x="391010" y="152115"/>
                  </a:lnTo>
                  <a:lnTo>
                    <a:pt x="376112" y="110578"/>
                  </a:lnTo>
                  <a:lnTo>
                    <a:pt x="352732" y="73933"/>
                  </a:lnTo>
                  <a:lnTo>
                    <a:pt x="322057" y="43367"/>
                  </a:lnTo>
                  <a:lnTo>
                    <a:pt x="285272" y="20065"/>
                  </a:lnTo>
                  <a:lnTo>
                    <a:pt x="243564" y="5214"/>
                  </a:lnTo>
                  <a:lnTo>
                    <a:pt x="198120" y="0"/>
                  </a:lnTo>
                  <a:close/>
                </a:path>
              </a:pathLst>
            </a:custGeom>
            <a:solidFill>
              <a:srgbClr val="0066FF"/>
            </a:solidFill>
          </p:spPr>
          <p:txBody>
            <a:bodyPr wrap="square" lIns="0" tIns="0" rIns="0" bIns="0" rtlCol="0"/>
            <a:lstStyle/>
            <a:p>
              <a:endParaRPr/>
            </a:p>
          </p:txBody>
        </p:sp>
        <p:sp>
          <p:nvSpPr>
            <p:cNvPr id="9" name="object 9"/>
            <p:cNvSpPr/>
            <p:nvPr/>
          </p:nvSpPr>
          <p:spPr>
            <a:xfrm>
              <a:off x="3142487" y="2318003"/>
              <a:ext cx="396240" cy="394970"/>
            </a:xfrm>
            <a:custGeom>
              <a:avLst/>
              <a:gdLst/>
              <a:ahLst/>
              <a:cxnLst/>
              <a:rect l="l" t="t" r="r" b="b"/>
              <a:pathLst>
                <a:path w="396239" h="394969">
                  <a:moveTo>
                    <a:pt x="0" y="197357"/>
                  </a:moveTo>
                  <a:lnTo>
                    <a:pt x="5229" y="152115"/>
                  </a:lnTo>
                  <a:lnTo>
                    <a:pt x="20127" y="110578"/>
                  </a:lnTo>
                  <a:lnTo>
                    <a:pt x="43507" y="73933"/>
                  </a:lnTo>
                  <a:lnTo>
                    <a:pt x="74182" y="43367"/>
                  </a:lnTo>
                  <a:lnTo>
                    <a:pt x="110967" y="20065"/>
                  </a:lnTo>
                  <a:lnTo>
                    <a:pt x="152675" y="5214"/>
                  </a:lnTo>
                  <a:lnTo>
                    <a:pt x="198120" y="0"/>
                  </a:lnTo>
                  <a:lnTo>
                    <a:pt x="243564" y="5214"/>
                  </a:lnTo>
                  <a:lnTo>
                    <a:pt x="285272" y="20065"/>
                  </a:lnTo>
                  <a:lnTo>
                    <a:pt x="322057" y="43367"/>
                  </a:lnTo>
                  <a:lnTo>
                    <a:pt x="352732" y="73933"/>
                  </a:lnTo>
                  <a:lnTo>
                    <a:pt x="376112" y="110578"/>
                  </a:lnTo>
                  <a:lnTo>
                    <a:pt x="391010" y="152115"/>
                  </a:lnTo>
                  <a:lnTo>
                    <a:pt x="396239" y="197357"/>
                  </a:lnTo>
                  <a:lnTo>
                    <a:pt x="391010" y="242600"/>
                  </a:lnTo>
                  <a:lnTo>
                    <a:pt x="376112" y="284137"/>
                  </a:lnTo>
                  <a:lnTo>
                    <a:pt x="352732" y="320782"/>
                  </a:lnTo>
                  <a:lnTo>
                    <a:pt x="322057" y="351348"/>
                  </a:lnTo>
                  <a:lnTo>
                    <a:pt x="285272" y="374650"/>
                  </a:lnTo>
                  <a:lnTo>
                    <a:pt x="243564" y="389501"/>
                  </a:lnTo>
                  <a:lnTo>
                    <a:pt x="198120" y="394715"/>
                  </a:lnTo>
                  <a:lnTo>
                    <a:pt x="152675" y="389501"/>
                  </a:lnTo>
                  <a:lnTo>
                    <a:pt x="110967" y="374650"/>
                  </a:lnTo>
                  <a:lnTo>
                    <a:pt x="74182" y="351348"/>
                  </a:lnTo>
                  <a:lnTo>
                    <a:pt x="43507" y="320782"/>
                  </a:lnTo>
                  <a:lnTo>
                    <a:pt x="20127" y="284137"/>
                  </a:lnTo>
                  <a:lnTo>
                    <a:pt x="5229" y="242600"/>
                  </a:lnTo>
                  <a:lnTo>
                    <a:pt x="0" y="197357"/>
                  </a:lnTo>
                  <a:close/>
                </a:path>
              </a:pathLst>
            </a:custGeom>
            <a:ln w="15240">
              <a:solidFill>
                <a:srgbClr val="000000"/>
              </a:solidFill>
            </a:ln>
          </p:spPr>
          <p:txBody>
            <a:bodyPr wrap="square" lIns="0" tIns="0" rIns="0" bIns="0" rtlCol="0"/>
            <a:lstStyle/>
            <a:p>
              <a:endParaRPr/>
            </a:p>
          </p:txBody>
        </p:sp>
        <p:sp>
          <p:nvSpPr>
            <p:cNvPr id="10" name="object 10"/>
            <p:cNvSpPr/>
            <p:nvPr/>
          </p:nvSpPr>
          <p:spPr>
            <a:xfrm>
              <a:off x="6220968" y="2318003"/>
              <a:ext cx="396240" cy="394970"/>
            </a:xfrm>
            <a:custGeom>
              <a:avLst/>
              <a:gdLst/>
              <a:ahLst/>
              <a:cxnLst/>
              <a:rect l="l" t="t" r="r" b="b"/>
              <a:pathLst>
                <a:path w="396240" h="394969">
                  <a:moveTo>
                    <a:pt x="198120" y="0"/>
                  </a:moveTo>
                  <a:lnTo>
                    <a:pt x="152675" y="5214"/>
                  </a:lnTo>
                  <a:lnTo>
                    <a:pt x="110967" y="20065"/>
                  </a:lnTo>
                  <a:lnTo>
                    <a:pt x="74182" y="43367"/>
                  </a:lnTo>
                  <a:lnTo>
                    <a:pt x="43507" y="73933"/>
                  </a:lnTo>
                  <a:lnTo>
                    <a:pt x="20127" y="110578"/>
                  </a:lnTo>
                  <a:lnTo>
                    <a:pt x="5229" y="152115"/>
                  </a:lnTo>
                  <a:lnTo>
                    <a:pt x="0" y="197357"/>
                  </a:lnTo>
                  <a:lnTo>
                    <a:pt x="5229" y="242600"/>
                  </a:lnTo>
                  <a:lnTo>
                    <a:pt x="20127" y="284137"/>
                  </a:lnTo>
                  <a:lnTo>
                    <a:pt x="43507" y="320782"/>
                  </a:lnTo>
                  <a:lnTo>
                    <a:pt x="74182" y="351348"/>
                  </a:lnTo>
                  <a:lnTo>
                    <a:pt x="110967" y="374650"/>
                  </a:lnTo>
                  <a:lnTo>
                    <a:pt x="152675" y="389501"/>
                  </a:lnTo>
                  <a:lnTo>
                    <a:pt x="198120" y="394715"/>
                  </a:lnTo>
                  <a:lnTo>
                    <a:pt x="243564" y="389501"/>
                  </a:lnTo>
                  <a:lnTo>
                    <a:pt x="285272" y="374650"/>
                  </a:lnTo>
                  <a:lnTo>
                    <a:pt x="322057" y="351348"/>
                  </a:lnTo>
                  <a:lnTo>
                    <a:pt x="352732" y="320782"/>
                  </a:lnTo>
                  <a:lnTo>
                    <a:pt x="376112" y="284137"/>
                  </a:lnTo>
                  <a:lnTo>
                    <a:pt x="391010" y="242600"/>
                  </a:lnTo>
                  <a:lnTo>
                    <a:pt x="396239" y="197357"/>
                  </a:lnTo>
                  <a:lnTo>
                    <a:pt x="391010" y="152115"/>
                  </a:lnTo>
                  <a:lnTo>
                    <a:pt x="376112" y="110578"/>
                  </a:lnTo>
                  <a:lnTo>
                    <a:pt x="352732" y="73933"/>
                  </a:lnTo>
                  <a:lnTo>
                    <a:pt x="322057" y="43367"/>
                  </a:lnTo>
                  <a:lnTo>
                    <a:pt x="285272" y="20065"/>
                  </a:lnTo>
                  <a:lnTo>
                    <a:pt x="243564" y="5214"/>
                  </a:lnTo>
                  <a:lnTo>
                    <a:pt x="198120" y="0"/>
                  </a:lnTo>
                  <a:close/>
                </a:path>
              </a:pathLst>
            </a:custGeom>
            <a:solidFill>
              <a:srgbClr val="0066FF"/>
            </a:solidFill>
          </p:spPr>
          <p:txBody>
            <a:bodyPr wrap="square" lIns="0" tIns="0" rIns="0" bIns="0" rtlCol="0"/>
            <a:lstStyle/>
            <a:p>
              <a:endParaRPr/>
            </a:p>
          </p:txBody>
        </p:sp>
        <p:sp>
          <p:nvSpPr>
            <p:cNvPr id="11" name="object 11"/>
            <p:cNvSpPr/>
            <p:nvPr/>
          </p:nvSpPr>
          <p:spPr>
            <a:xfrm>
              <a:off x="6220968" y="2318003"/>
              <a:ext cx="396240" cy="394970"/>
            </a:xfrm>
            <a:custGeom>
              <a:avLst/>
              <a:gdLst/>
              <a:ahLst/>
              <a:cxnLst/>
              <a:rect l="l" t="t" r="r" b="b"/>
              <a:pathLst>
                <a:path w="396240" h="394969">
                  <a:moveTo>
                    <a:pt x="0" y="197357"/>
                  </a:moveTo>
                  <a:lnTo>
                    <a:pt x="5229" y="152115"/>
                  </a:lnTo>
                  <a:lnTo>
                    <a:pt x="20127" y="110578"/>
                  </a:lnTo>
                  <a:lnTo>
                    <a:pt x="43507" y="73933"/>
                  </a:lnTo>
                  <a:lnTo>
                    <a:pt x="74182" y="43367"/>
                  </a:lnTo>
                  <a:lnTo>
                    <a:pt x="110967" y="20065"/>
                  </a:lnTo>
                  <a:lnTo>
                    <a:pt x="152675" y="5214"/>
                  </a:lnTo>
                  <a:lnTo>
                    <a:pt x="198120" y="0"/>
                  </a:lnTo>
                  <a:lnTo>
                    <a:pt x="243564" y="5214"/>
                  </a:lnTo>
                  <a:lnTo>
                    <a:pt x="285272" y="20065"/>
                  </a:lnTo>
                  <a:lnTo>
                    <a:pt x="322057" y="43367"/>
                  </a:lnTo>
                  <a:lnTo>
                    <a:pt x="352732" y="73933"/>
                  </a:lnTo>
                  <a:lnTo>
                    <a:pt x="376112" y="110578"/>
                  </a:lnTo>
                  <a:lnTo>
                    <a:pt x="391010" y="152115"/>
                  </a:lnTo>
                  <a:lnTo>
                    <a:pt x="396239" y="197357"/>
                  </a:lnTo>
                  <a:lnTo>
                    <a:pt x="391010" y="242600"/>
                  </a:lnTo>
                  <a:lnTo>
                    <a:pt x="376112" y="284137"/>
                  </a:lnTo>
                  <a:lnTo>
                    <a:pt x="352732" y="320782"/>
                  </a:lnTo>
                  <a:lnTo>
                    <a:pt x="322057" y="351348"/>
                  </a:lnTo>
                  <a:lnTo>
                    <a:pt x="285272" y="374650"/>
                  </a:lnTo>
                  <a:lnTo>
                    <a:pt x="243564" y="389501"/>
                  </a:lnTo>
                  <a:lnTo>
                    <a:pt x="198120" y="394715"/>
                  </a:lnTo>
                  <a:lnTo>
                    <a:pt x="152675" y="389501"/>
                  </a:lnTo>
                  <a:lnTo>
                    <a:pt x="110967" y="374650"/>
                  </a:lnTo>
                  <a:lnTo>
                    <a:pt x="74182" y="351348"/>
                  </a:lnTo>
                  <a:lnTo>
                    <a:pt x="43507" y="320782"/>
                  </a:lnTo>
                  <a:lnTo>
                    <a:pt x="20127" y="284137"/>
                  </a:lnTo>
                  <a:lnTo>
                    <a:pt x="5229" y="242600"/>
                  </a:lnTo>
                  <a:lnTo>
                    <a:pt x="0" y="197357"/>
                  </a:lnTo>
                  <a:close/>
                </a:path>
              </a:pathLst>
            </a:custGeom>
            <a:ln w="15240">
              <a:solidFill>
                <a:srgbClr val="000000"/>
              </a:solidFill>
            </a:ln>
          </p:spPr>
          <p:txBody>
            <a:bodyPr wrap="square" lIns="0" tIns="0" rIns="0" bIns="0" rtlCol="0"/>
            <a:lstStyle/>
            <a:p>
              <a:endParaRPr/>
            </a:p>
          </p:txBody>
        </p:sp>
        <p:sp>
          <p:nvSpPr>
            <p:cNvPr id="12" name="object 12"/>
            <p:cNvSpPr/>
            <p:nvPr/>
          </p:nvSpPr>
          <p:spPr>
            <a:xfrm>
              <a:off x="4681727" y="2318003"/>
              <a:ext cx="396240" cy="394970"/>
            </a:xfrm>
            <a:custGeom>
              <a:avLst/>
              <a:gdLst/>
              <a:ahLst/>
              <a:cxnLst/>
              <a:rect l="l" t="t" r="r" b="b"/>
              <a:pathLst>
                <a:path w="396239" h="394969">
                  <a:moveTo>
                    <a:pt x="198120" y="0"/>
                  </a:moveTo>
                  <a:lnTo>
                    <a:pt x="152675" y="5214"/>
                  </a:lnTo>
                  <a:lnTo>
                    <a:pt x="110967" y="20065"/>
                  </a:lnTo>
                  <a:lnTo>
                    <a:pt x="74182" y="43367"/>
                  </a:lnTo>
                  <a:lnTo>
                    <a:pt x="43507" y="73933"/>
                  </a:lnTo>
                  <a:lnTo>
                    <a:pt x="20127" y="110578"/>
                  </a:lnTo>
                  <a:lnTo>
                    <a:pt x="5229" y="152115"/>
                  </a:lnTo>
                  <a:lnTo>
                    <a:pt x="0" y="197357"/>
                  </a:lnTo>
                  <a:lnTo>
                    <a:pt x="5229" y="242600"/>
                  </a:lnTo>
                  <a:lnTo>
                    <a:pt x="20127" y="284137"/>
                  </a:lnTo>
                  <a:lnTo>
                    <a:pt x="43507" y="320782"/>
                  </a:lnTo>
                  <a:lnTo>
                    <a:pt x="74182" y="351348"/>
                  </a:lnTo>
                  <a:lnTo>
                    <a:pt x="110967" y="374650"/>
                  </a:lnTo>
                  <a:lnTo>
                    <a:pt x="152675" y="389501"/>
                  </a:lnTo>
                  <a:lnTo>
                    <a:pt x="198120" y="394715"/>
                  </a:lnTo>
                  <a:lnTo>
                    <a:pt x="243564" y="389501"/>
                  </a:lnTo>
                  <a:lnTo>
                    <a:pt x="285272" y="374650"/>
                  </a:lnTo>
                  <a:lnTo>
                    <a:pt x="322057" y="351348"/>
                  </a:lnTo>
                  <a:lnTo>
                    <a:pt x="352732" y="320782"/>
                  </a:lnTo>
                  <a:lnTo>
                    <a:pt x="376112" y="284137"/>
                  </a:lnTo>
                  <a:lnTo>
                    <a:pt x="391010" y="242600"/>
                  </a:lnTo>
                  <a:lnTo>
                    <a:pt x="396239" y="197357"/>
                  </a:lnTo>
                  <a:lnTo>
                    <a:pt x="391010" y="152115"/>
                  </a:lnTo>
                  <a:lnTo>
                    <a:pt x="376112" y="110578"/>
                  </a:lnTo>
                  <a:lnTo>
                    <a:pt x="352732" y="73933"/>
                  </a:lnTo>
                  <a:lnTo>
                    <a:pt x="322057" y="43367"/>
                  </a:lnTo>
                  <a:lnTo>
                    <a:pt x="285272" y="20065"/>
                  </a:lnTo>
                  <a:lnTo>
                    <a:pt x="243564" y="5214"/>
                  </a:lnTo>
                  <a:lnTo>
                    <a:pt x="198120" y="0"/>
                  </a:lnTo>
                  <a:close/>
                </a:path>
              </a:pathLst>
            </a:custGeom>
            <a:solidFill>
              <a:srgbClr val="0066FF"/>
            </a:solidFill>
          </p:spPr>
          <p:txBody>
            <a:bodyPr wrap="square" lIns="0" tIns="0" rIns="0" bIns="0" rtlCol="0"/>
            <a:lstStyle/>
            <a:p>
              <a:endParaRPr/>
            </a:p>
          </p:txBody>
        </p:sp>
        <p:sp>
          <p:nvSpPr>
            <p:cNvPr id="13" name="object 13"/>
            <p:cNvSpPr/>
            <p:nvPr/>
          </p:nvSpPr>
          <p:spPr>
            <a:xfrm>
              <a:off x="4681727" y="2318003"/>
              <a:ext cx="396240" cy="394970"/>
            </a:xfrm>
            <a:custGeom>
              <a:avLst/>
              <a:gdLst/>
              <a:ahLst/>
              <a:cxnLst/>
              <a:rect l="l" t="t" r="r" b="b"/>
              <a:pathLst>
                <a:path w="396239" h="394969">
                  <a:moveTo>
                    <a:pt x="0" y="197357"/>
                  </a:moveTo>
                  <a:lnTo>
                    <a:pt x="5229" y="152115"/>
                  </a:lnTo>
                  <a:lnTo>
                    <a:pt x="20127" y="110578"/>
                  </a:lnTo>
                  <a:lnTo>
                    <a:pt x="43507" y="73933"/>
                  </a:lnTo>
                  <a:lnTo>
                    <a:pt x="74182" y="43367"/>
                  </a:lnTo>
                  <a:lnTo>
                    <a:pt x="110967" y="20065"/>
                  </a:lnTo>
                  <a:lnTo>
                    <a:pt x="152675" y="5214"/>
                  </a:lnTo>
                  <a:lnTo>
                    <a:pt x="198120" y="0"/>
                  </a:lnTo>
                  <a:lnTo>
                    <a:pt x="243564" y="5214"/>
                  </a:lnTo>
                  <a:lnTo>
                    <a:pt x="285272" y="20065"/>
                  </a:lnTo>
                  <a:lnTo>
                    <a:pt x="322057" y="43367"/>
                  </a:lnTo>
                  <a:lnTo>
                    <a:pt x="352732" y="73933"/>
                  </a:lnTo>
                  <a:lnTo>
                    <a:pt x="376112" y="110578"/>
                  </a:lnTo>
                  <a:lnTo>
                    <a:pt x="391010" y="152115"/>
                  </a:lnTo>
                  <a:lnTo>
                    <a:pt x="396239" y="197357"/>
                  </a:lnTo>
                  <a:lnTo>
                    <a:pt x="391010" y="242600"/>
                  </a:lnTo>
                  <a:lnTo>
                    <a:pt x="376112" y="284137"/>
                  </a:lnTo>
                  <a:lnTo>
                    <a:pt x="352732" y="320782"/>
                  </a:lnTo>
                  <a:lnTo>
                    <a:pt x="322057" y="351348"/>
                  </a:lnTo>
                  <a:lnTo>
                    <a:pt x="285272" y="374650"/>
                  </a:lnTo>
                  <a:lnTo>
                    <a:pt x="243564" y="389501"/>
                  </a:lnTo>
                  <a:lnTo>
                    <a:pt x="198120" y="394715"/>
                  </a:lnTo>
                  <a:lnTo>
                    <a:pt x="152675" y="389501"/>
                  </a:lnTo>
                  <a:lnTo>
                    <a:pt x="110967" y="374650"/>
                  </a:lnTo>
                  <a:lnTo>
                    <a:pt x="74182" y="351348"/>
                  </a:lnTo>
                  <a:lnTo>
                    <a:pt x="43507" y="320782"/>
                  </a:lnTo>
                  <a:lnTo>
                    <a:pt x="20127" y="284137"/>
                  </a:lnTo>
                  <a:lnTo>
                    <a:pt x="5229" y="242600"/>
                  </a:lnTo>
                  <a:lnTo>
                    <a:pt x="0" y="197357"/>
                  </a:lnTo>
                  <a:close/>
                </a:path>
              </a:pathLst>
            </a:custGeom>
            <a:ln w="15240">
              <a:solidFill>
                <a:srgbClr val="000000"/>
              </a:solidFill>
            </a:ln>
          </p:spPr>
          <p:txBody>
            <a:bodyPr wrap="square" lIns="0" tIns="0" rIns="0" bIns="0" rtlCol="0"/>
            <a:lstStyle/>
            <a:p>
              <a:endParaRPr/>
            </a:p>
          </p:txBody>
        </p:sp>
        <p:sp>
          <p:nvSpPr>
            <p:cNvPr id="14" name="object 14"/>
            <p:cNvSpPr/>
            <p:nvPr/>
          </p:nvSpPr>
          <p:spPr>
            <a:xfrm>
              <a:off x="3925824" y="1403604"/>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20" y="396240"/>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EF7E09"/>
            </a:solidFill>
          </p:spPr>
          <p:txBody>
            <a:bodyPr wrap="square" lIns="0" tIns="0" rIns="0" bIns="0" rtlCol="0"/>
            <a:lstStyle/>
            <a:p>
              <a:endParaRPr/>
            </a:p>
          </p:txBody>
        </p:sp>
        <p:sp>
          <p:nvSpPr>
            <p:cNvPr id="15" name="object 15"/>
            <p:cNvSpPr/>
            <p:nvPr/>
          </p:nvSpPr>
          <p:spPr>
            <a:xfrm>
              <a:off x="3925824" y="1403604"/>
              <a:ext cx="396240" cy="396240"/>
            </a:xfrm>
            <a:custGeom>
              <a:avLst/>
              <a:gdLst/>
              <a:ahLst/>
              <a:cxnLst/>
              <a:rect l="l" t="t" r="r" b="b"/>
              <a:pathLst>
                <a:path w="396239" h="396239">
                  <a:moveTo>
                    <a:pt x="0" y="198120"/>
                  </a:moveTo>
                  <a:lnTo>
                    <a:pt x="5229" y="152675"/>
                  </a:lnTo>
                  <a:lnTo>
                    <a:pt x="20127" y="110967"/>
                  </a:lnTo>
                  <a:lnTo>
                    <a:pt x="43507" y="74182"/>
                  </a:lnTo>
                  <a:lnTo>
                    <a:pt x="74182" y="43507"/>
                  </a:lnTo>
                  <a:lnTo>
                    <a:pt x="110967" y="20127"/>
                  </a:lnTo>
                  <a:lnTo>
                    <a:pt x="152675" y="5229"/>
                  </a:lnTo>
                  <a:lnTo>
                    <a:pt x="198120" y="0"/>
                  </a:lnTo>
                  <a:lnTo>
                    <a:pt x="243564" y="5229"/>
                  </a:lnTo>
                  <a:lnTo>
                    <a:pt x="285272" y="20127"/>
                  </a:lnTo>
                  <a:lnTo>
                    <a:pt x="322057" y="43507"/>
                  </a:lnTo>
                  <a:lnTo>
                    <a:pt x="352732" y="74182"/>
                  </a:lnTo>
                  <a:lnTo>
                    <a:pt x="376112" y="110967"/>
                  </a:lnTo>
                  <a:lnTo>
                    <a:pt x="391010" y="152675"/>
                  </a:lnTo>
                  <a:lnTo>
                    <a:pt x="396239" y="198120"/>
                  </a:lnTo>
                  <a:lnTo>
                    <a:pt x="391010" y="243564"/>
                  </a:lnTo>
                  <a:lnTo>
                    <a:pt x="376112" y="285272"/>
                  </a:lnTo>
                  <a:lnTo>
                    <a:pt x="352732" y="322057"/>
                  </a:lnTo>
                  <a:lnTo>
                    <a:pt x="322057" y="352732"/>
                  </a:lnTo>
                  <a:lnTo>
                    <a:pt x="285272" y="376112"/>
                  </a:lnTo>
                  <a:lnTo>
                    <a:pt x="243564" y="391010"/>
                  </a:lnTo>
                  <a:lnTo>
                    <a:pt x="198120" y="396240"/>
                  </a:lnTo>
                  <a:lnTo>
                    <a:pt x="152675" y="391010"/>
                  </a:lnTo>
                  <a:lnTo>
                    <a:pt x="110967" y="376112"/>
                  </a:lnTo>
                  <a:lnTo>
                    <a:pt x="74182" y="352732"/>
                  </a:lnTo>
                  <a:lnTo>
                    <a:pt x="43507" y="322057"/>
                  </a:lnTo>
                  <a:lnTo>
                    <a:pt x="20127" y="285272"/>
                  </a:lnTo>
                  <a:lnTo>
                    <a:pt x="5229" y="243564"/>
                  </a:lnTo>
                  <a:lnTo>
                    <a:pt x="0" y="198120"/>
                  </a:lnTo>
                  <a:close/>
                </a:path>
              </a:pathLst>
            </a:custGeom>
            <a:ln w="15240">
              <a:solidFill>
                <a:srgbClr val="000000"/>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7264907" y="1453895"/>
              <a:ext cx="553974" cy="345186"/>
            </a:xfrm>
            <a:prstGeom prst="rect">
              <a:avLst/>
            </a:prstGeom>
          </p:spPr>
        </p:pic>
      </p:grpSp>
      <p:sp>
        <p:nvSpPr>
          <p:cNvPr id="17" name="object 17"/>
          <p:cNvSpPr txBox="1">
            <a:spLocks noGrp="1"/>
          </p:cNvSpPr>
          <p:nvPr>
            <p:ph type="title"/>
          </p:nvPr>
        </p:nvSpPr>
        <p:spPr>
          <a:xfrm>
            <a:off x="255524" y="179323"/>
            <a:ext cx="214058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DNS</a:t>
            </a:r>
            <a:r>
              <a:rPr sz="2800" b="1" spc="-50" dirty="0">
                <a:solidFill>
                  <a:srgbClr val="5F4778"/>
                </a:solidFill>
                <a:latin typeface="Calibri"/>
                <a:cs typeface="Calibri"/>
              </a:rPr>
              <a:t> </a:t>
            </a:r>
            <a:r>
              <a:rPr sz="2800" b="1" spc="-20" dirty="0">
                <a:solidFill>
                  <a:srgbClr val="5F4778"/>
                </a:solidFill>
                <a:latin typeface="Calibri"/>
                <a:cs typeface="Calibri"/>
              </a:rPr>
              <a:t>Hierarchy</a:t>
            </a:r>
            <a:endParaRPr sz="2800">
              <a:latin typeface="Calibri"/>
              <a:cs typeface="Calibri"/>
            </a:endParaRPr>
          </a:p>
        </p:txBody>
      </p:sp>
      <p:sp>
        <p:nvSpPr>
          <p:cNvPr id="18" name="object 18"/>
          <p:cNvSpPr txBox="1"/>
          <p:nvPr/>
        </p:nvSpPr>
        <p:spPr>
          <a:xfrm>
            <a:off x="7354316" y="1493901"/>
            <a:ext cx="37211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EF7E09"/>
                </a:solidFill>
                <a:latin typeface="Arial"/>
                <a:cs typeface="Arial"/>
              </a:rPr>
              <a:t>R</a:t>
            </a:r>
            <a:r>
              <a:rPr sz="1200" b="1" spc="-5" dirty="0">
                <a:solidFill>
                  <a:srgbClr val="EF7E09"/>
                </a:solidFill>
                <a:latin typeface="Arial"/>
                <a:cs typeface="Arial"/>
              </a:rPr>
              <a:t>o</a:t>
            </a:r>
            <a:r>
              <a:rPr sz="1200" b="1" dirty="0">
                <a:solidFill>
                  <a:srgbClr val="EF7E09"/>
                </a:solidFill>
                <a:latin typeface="Arial"/>
                <a:cs typeface="Arial"/>
              </a:rPr>
              <a:t>ot</a:t>
            </a:r>
            <a:endParaRPr sz="1200">
              <a:latin typeface="Arial"/>
              <a:cs typeface="Arial"/>
            </a:endParaRPr>
          </a:p>
        </p:txBody>
      </p:sp>
      <p:pic>
        <p:nvPicPr>
          <p:cNvPr id="19" name="object 19"/>
          <p:cNvPicPr/>
          <p:nvPr/>
        </p:nvPicPr>
        <p:blipFill>
          <a:blip r:embed="rId4" cstate="print"/>
          <a:stretch>
            <a:fillRect/>
          </a:stretch>
        </p:blipFill>
        <p:spPr>
          <a:xfrm>
            <a:off x="7289292" y="2350007"/>
            <a:ext cx="503694" cy="345186"/>
          </a:xfrm>
          <a:prstGeom prst="rect">
            <a:avLst/>
          </a:prstGeom>
        </p:spPr>
      </p:pic>
      <p:sp>
        <p:nvSpPr>
          <p:cNvPr id="20" name="object 20"/>
          <p:cNvSpPr txBox="1"/>
          <p:nvPr/>
        </p:nvSpPr>
        <p:spPr>
          <a:xfrm>
            <a:off x="7378700" y="2390394"/>
            <a:ext cx="32131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66FF"/>
                </a:solidFill>
                <a:latin typeface="Arial"/>
                <a:cs typeface="Arial"/>
              </a:rPr>
              <a:t>TLD</a:t>
            </a:r>
            <a:endParaRPr sz="1200">
              <a:latin typeface="Arial"/>
              <a:cs typeface="Arial"/>
            </a:endParaRPr>
          </a:p>
        </p:txBody>
      </p:sp>
      <p:grpSp>
        <p:nvGrpSpPr>
          <p:cNvPr id="21" name="object 21"/>
          <p:cNvGrpSpPr/>
          <p:nvPr/>
        </p:nvGrpSpPr>
        <p:grpSpPr>
          <a:xfrm>
            <a:off x="1720595" y="3633215"/>
            <a:ext cx="6203950" cy="488950"/>
            <a:chOff x="1720595" y="3633215"/>
            <a:chExt cx="6203950" cy="488950"/>
          </a:xfrm>
        </p:grpSpPr>
        <p:sp>
          <p:nvSpPr>
            <p:cNvPr id="22" name="object 22"/>
            <p:cNvSpPr/>
            <p:nvPr/>
          </p:nvSpPr>
          <p:spPr>
            <a:xfrm>
              <a:off x="3142487" y="3640835"/>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48"/>
                  </a:lnTo>
                  <a:lnTo>
                    <a:pt x="20127" y="285250"/>
                  </a:lnTo>
                  <a:lnTo>
                    <a:pt x="43507" y="322035"/>
                  </a:lnTo>
                  <a:lnTo>
                    <a:pt x="74182" y="352716"/>
                  </a:lnTo>
                  <a:lnTo>
                    <a:pt x="110967" y="376103"/>
                  </a:lnTo>
                  <a:lnTo>
                    <a:pt x="152675" y="391007"/>
                  </a:lnTo>
                  <a:lnTo>
                    <a:pt x="198120" y="396239"/>
                  </a:lnTo>
                  <a:lnTo>
                    <a:pt x="243564" y="391007"/>
                  </a:lnTo>
                  <a:lnTo>
                    <a:pt x="285272" y="376103"/>
                  </a:lnTo>
                  <a:lnTo>
                    <a:pt x="322057" y="352716"/>
                  </a:lnTo>
                  <a:lnTo>
                    <a:pt x="352732" y="322035"/>
                  </a:lnTo>
                  <a:lnTo>
                    <a:pt x="376112" y="285250"/>
                  </a:lnTo>
                  <a:lnTo>
                    <a:pt x="391010" y="243548"/>
                  </a:lnTo>
                  <a:lnTo>
                    <a:pt x="396239"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F4778"/>
            </a:solidFill>
          </p:spPr>
          <p:txBody>
            <a:bodyPr wrap="square" lIns="0" tIns="0" rIns="0" bIns="0" rtlCol="0"/>
            <a:lstStyle/>
            <a:p>
              <a:endParaRPr/>
            </a:p>
          </p:txBody>
        </p:sp>
        <p:sp>
          <p:nvSpPr>
            <p:cNvPr id="23" name="object 23"/>
            <p:cNvSpPr/>
            <p:nvPr/>
          </p:nvSpPr>
          <p:spPr>
            <a:xfrm>
              <a:off x="3142487" y="3640835"/>
              <a:ext cx="396240" cy="396240"/>
            </a:xfrm>
            <a:custGeom>
              <a:avLst/>
              <a:gdLst/>
              <a:ahLst/>
              <a:cxnLst/>
              <a:rect l="l" t="t" r="r" b="b"/>
              <a:pathLst>
                <a:path w="396239" h="396239">
                  <a:moveTo>
                    <a:pt x="0" y="198119"/>
                  </a:moveTo>
                  <a:lnTo>
                    <a:pt x="5229" y="152675"/>
                  </a:lnTo>
                  <a:lnTo>
                    <a:pt x="20127" y="110967"/>
                  </a:lnTo>
                  <a:lnTo>
                    <a:pt x="43507" y="74182"/>
                  </a:lnTo>
                  <a:lnTo>
                    <a:pt x="74182" y="43507"/>
                  </a:lnTo>
                  <a:lnTo>
                    <a:pt x="110967" y="20127"/>
                  </a:lnTo>
                  <a:lnTo>
                    <a:pt x="152675" y="5229"/>
                  </a:lnTo>
                  <a:lnTo>
                    <a:pt x="198120" y="0"/>
                  </a:lnTo>
                  <a:lnTo>
                    <a:pt x="243564" y="5229"/>
                  </a:lnTo>
                  <a:lnTo>
                    <a:pt x="285272" y="20127"/>
                  </a:lnTo>
                  <a:lnTo>
                    <a:pt x="322057" y="43507"/>
                  </a:lnTo>
                  <a:lnTo>
                    <a:pt x="352732" y="74182"/>
                  </a:lnTo>
                  <a:lnTo>
                    <a:pt x="376112" y="110967"/>
                  </a:lnTo>
                  <a:lnTo>
                    <a:pt x="391010" y="152675"/>
                  </a:lnTo>
                  <a:lnTo>
                    <a:pt x="396239" y="198119"/>
                  </a:lnTo>
                  <a:lnTo>
                    <a:pt x="391010" y="243548"/>
                  </a:lnTo>
                  <a:lnTo>
                    <a:pt x="376112" y="285250"/>
                  </a:lnTo>
                  <a:lnTo>
                    <a:pt x="352732" y="322035"/>
                  </a:lnTo>
                  <a:lnTo>
                    <a:pt x="322057" y="352716"/>
                  </a:lnTo>
                  <a:lnTo>
                    <a:pt x="285272" y="376103"/>
                  </a:lnTo>
                  <a:lnTo>
                    <a:pt x="243564" y="391007"/>
                  </a:lnTo>
                  <a:lnTo>
                    <a:pt x="198120" y="396239"/>
                  </a:lnTo>
                  <a:lnTo>
                    <a:pt x="152675" y="391007"/>
                  </a:lnTo>
                  <a:lnTo>
                    <a:pt x="110967" y="376103"/>
                  </a:lnTo>
                  <a:lnTo>
                    <a:pt x="74182" y="352716"/>
                  </a:lnTo>
                  <a:lnTo>
                    <a:pt x="43507" y="322035"/>
                  </a:lnTo>
                  <a:lnTo>
                    <a:pt x="20127" y="285250"/>
                  </a:lnTo>
                  <a:lnTo>
                    <a:pt x="5229" y="243548"/>
                  </a:lnTo>
                  <a:lnTo>
                    <a:pt x="0" y="198119"/>
                  </a:lnTo>
                  <a:close/>
                </a:path>
              </a:pathLst>
            </a:custGeom>
            <a:ln w="15240">
              <a:solidFill>
                <a:srgbClr val="000000"/>
              </a:solidFill>
            </a:ln>
          </p:spPr>
          <p:txBody>
            <a:bodyPr wrap="square" lIns="0" tIns="0" rIns="0" bIns="0" rtlCol="0"/>
            <a:lstStyle/>
            <a:p>
              <a:endParaRPr/>
            </a:p>
          </p:txBody>
        </p:sp>
        <p:sp>
          <p:nvSpPr>
            <p:cNvPr id="24" name="object 24"/>
            <p:cNvSpPr/>
            <p:nvPr/>
          </p:nvSpPr>
          <p:spPr>
            <a:xfrm>
              <a:off x="1728215" y="3640835"/>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48"/>
                  </a:lnTo>
                  <a:lnTo>
                    <a:pt x="20127" y="285250"/>
                  </a:lnTo>
                  <a:lnTo>
                    <a:pt x="43507" y="322035"/>
                  </a:lnTo>
                  <a:lnTo>
                    <a:pt x="74182" y="352716"/>
                  </a:lnTo>
                  <a:lnTo>
                    <a:pt x="110967" y="376103"/>
                  </a:lnTo>
                  <a:lnTo>
                    <a:pt x="152675" y="391007"/>
                  </a:lnTo>
                  <a:lnTo>
                    <a:pt x="198119" y="396239"/>
                  </a:lnTo>
                  <a:lnTo>
                    <a:pt x="243564" y="391007"/>
                  </a:lnTo>
                  <a:lnTo>
                    <a:pt x="285272" y="376103"/>
                  </a:lnTo>
                  <a:lnTo>
                    <a:pt x="322057" y="352716"/>
                  </a:lnTo>
                  <a:lnTo>
                    <a:pt x="352732" y="322035"/>
                  </a:lnTo>
                  <a:lnTo>
                    <a:pt x="376112" y="285250"/>
                  </a:lnTo>
                  <a:lnTo>
                    <a:pt x="391010" y="243548"/>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5F4778"/>
            </a:solidFill>
          </p:spPr>
          <p:txBody>
            <a:bodyPr wrap="square" lIns="0" tIns="0" rIns="0" bIns="0" rtlCol="0"/>
            <a:lstStyle/>
            <a:p>
              <a:endParaRPr/>
            </a:p>
          </p:txBody>
        </p:sp>
        <p:sp>
          <p:nvSpPr>
            <p:cNvPr id="25" name="object 25"/>
            <p:cNvSpPr/>
            <p:nvPr/>
          </p:nvSpPr>
          <p:spPr>
            <a:xfrm>
              <a:off x="1728215" y="3640835"/>
              <a:ext cx="396240" cy="396240"/>
            </a:xfrm>
            <a:custGeom>
              <a:avLst/>
              <a:gdLst/>
              <a:ahLst/>
              <a:cxnLst/>
              <a:rect l="l" t="t" r="r" b="b"/>
              <a:pathLst>
                <a:path w="396239" h="396239">
                  <a:moveTo>
                    <a:pt x="0" y="198119"/>
                  </a:moveTo>
                  <a:lnTo>
                    <a:pt x="5229" y="152675"/>
                  </a:lnTo>
                  <a:lnTo>
                    <a:pt x="20127" y="110967"/>
                  </a:lnTo>
                  <a:lnTo>
                    <a:pt x="43507" y="74182"/>
                  </a:lnTo>
                  <a:lnTo>
                    <a:pt x="74182" y="43507"/>
                  </a:lnTo>
                  <a:lnTo>
                    <a:pt x="110967" y="20127"/>
                  </a:lnTo>
                  <a:lnTo>
                    <a:pt x="152675" y="5229"/>
                  </a:lnTo>
                  <a:lnTo>
                    <a:pt x="198119" y="0"/>
                  </a:lnTo>
                  <a:lnTo>
                    <a:pt x="243564" y="5229"/>
                  </a:lnTo>
                  <a:lnTo>
                    <a:pt x="285272" y="20127"/>
                  </a:lnTo>
                  <a:lnTo>
                    <a:pt x="322057" y="43507"/>
                  </a:lnTo>
                  <a:lnTo>
                    <a:pt x="352732" y="74182"/>
                  </a:lnTo>
                  <a:lnTo>
                    <a:pt x="376112" y="110967"/>
                  </a:lnTo>
                  <a:lnTo>
                    <a:pt x="391010" y="152675"/>
                  </a:lnTo>
                  <a:lnTo>
                    <a:pt x="396239" y="198119"/>
                  </a:lnTo>
                  <a:lnTo>
                    <a:pt x="391010" y="243548"/>
                  </a:lnTo>
                  <a:lnTo>
                    <a:pt x="376112" y="285250"/>
                  </a:lnTo>
                  <a:lnTo>
                    <a:pt x="352732" y="322035"/>
                  </a:lnTo>
                  <a:lnTo>
                    <a:pt x="322057" y="352716"/>
                  </a:lnTo>
                  <a:lnTo>
                    <a:pt x="285272" y="376103"/>
                  </a:lnTo>
                  <a:lnTo>
                    <a:pt x="243564" y="391007"/>
                  </a:lnTo>
                  <a:lnTo>
                    <a:pt x="198119" y="396239"/>
                  </a:lnTo>
                  <a:lnTo>
                    <a:pt x="152675" y="391007"/>
                  </a:lnTo>
                  <a:lnTo>
                    <a:pt x="110967" y="376103"/>
                  </a:lnTo>
                  <a:lnTo>
                    <a:pt x="74182" y="352716"/>
                  </a:lnTo>
                  <a:lnTo>
                    <a:pt x="43507" y="322035"/>
                  </a:lnTo>
                  <a:lnTo>
                    <a:pt x="20127" y="285250"/>
                  </a:lnTo>
                  <a:lnTo>
                    <a:pt x="5229" y="243548"/>
                  </a:lnTo>
                  <a:lnTo>
                    <a:pt x="0" y="198119"/>
                  </a:lnTo>
                  <a:close/>
                </a:path>
              </a:pathLst>
            </a:custGeom>
            <a:ln w="15240">
              <a:solidFill>
                <a:srgbClr val="000000"/>
              </a:solidFill>
            </a:ln>
          </p:spPr>
          <p:txBody>
            <a:bodyPr wrap="square" lIns="0" tIns="0" rIns="0" bIns="0" rtlCol="0"/>
            <a:lstStyle/>
            <a:p>
              <a:endParaRPr/>
            </a:p>
          </p:txBody>
        </p:sp>
        <p:sp>
          <p:nvSpPr>
            <p:cNvPr id="26" name="object 26"/>
            <p:cNvSpPr/>
            <p:nvPr/>
          </p:nvSpPr>
          <p:spPr>
            <a:xfrm>
              <a:off x="4322063" y="3640835"/>
              <a:ext cx="394970" cy="396240"/>
            </a:xfrm>
            <a:custGeom>
              <a:avLst/>
              <a:gdLst/>
              <a:ahLst/>
              <a:cxnLst/>
              <a:rect l="l" t="t" r="r" b="b"/>
              <a:pathLst>
                <a:path w="394970" h="396239">
                  <a:moveTo>
                    <a:pt x="197358" y="0"/>
                  </a:moveTo>
                  <a:lnTo>
                    <a:pt x="152115" y="5229"/>
                  </a:lnTo>
                  <a:lnTo>
                    <a:pt x="110578" y="20127"/>
                  </a:lnTo>
                  <a:lnTo>
                    <a:pt x="73933" y="43507"/>
                  </a:lnTo>
                  <a:lnTo>
                    <a:pt x="43367" y="74182"/>
                  </a:lnTo>
                  <a:lnTo>
                    <a:pt x="20065" y="110967"/>
                  </a:lnTo>
                  <a:lnTo>
                    <a:pt x="5214" y="152675"/>
                  </a:lnTo>
                  <a:lnTo>
                    <a:pt x="0" y="198119"/>
                  </a:lnTo>
                  <a:lnTo>
                    <a:pt x="5214" y="243548"/>
                  </a:lnTo>
                  <a:lnTo>
                    <a:pt x="20065" y="285250"/>
                  </a:lnTo>
                  <a:lnTo>
                    <a:pt x="43367" y="322035"/>
                  </a:lnTo>
                  <a:lnTo>
                    <a:pt x="73933" y="352716"/>
                  </a:lnTo>
                  <a:lnTo>
                    <a:pt x="110578" y="376103"/>
                  </a:lnTo>
                  <a:lnTo>
                    <a:pt x="152115" y="391007"/>
                  </a:lnTo>
                  <a:lnTo>
                    <a:pt x="197358" y="396239"/>
                  </a:lnTo>
                  <a:lnTo>
                    <a:pt x="242600" y="391007"/>
                  </a:lnTo>
                  <a:lnTo>
                    <a:pt x="284137" y="376103"/>
                  </a:lnTo>
                  <a:lnTo>
                    <a:pt x="320782" y="352716"/>
                  </a:lnTo>
                  <a:lnTo>
                    <a:pt x="351348" y="322035"/>
                  </a:lnTo>
                  <a:lnTo>
                    <a:pt x="374650" y="285250"/>
                  </a:lnTo>
                  <a:lnTo>
                    <a:pt x="389501" y="243548"/>
                  </a:lnTo>
                  <a:lnTo>
                    <a:pt x="394715" y="198119"/>
                  </a:lnTo>
                  <a:lnTo>
                    <a:pt x="389501" y="152675"/>
                  </a:lnTo>
                  <a:lnTo>
                    <a:pt x="374650" y="110967"/>
                  </a:lnTo>
                  <a:lnTo>
                    <a:pt x="351348" y="74182"/>
                  </a:lnTo>
                  <a:lnTo>
                    <a:pt x="320782" y="43507"/>
                  </a:lnTo>
                  <a:lnTo>
                    <a:pt x="284137" y="20127"/>
                  </a:lnTo>
                  <a:lnTo>
                    <a:pt x="242600" y="5229"/>
                  </a:lnTo>
                  <a:lnTo>
                    <a:pt x="197358" y="0"/>
                  </a:lnTo>
                  <a:close/>
                </a:path>
              </a:pathLst>
            </a:custGeom>
            <a:solidFill>
              <a:srgbClr val="5F4778"/>
            </a:solidFill>
          </p:spPr>
          <p:txBody>
            <a:bodyPr wrap="square" lIns="0" tIns="0" rIns="0" bIns="0" rtlCol="0"/>
            <a:lstStyle/>
            <a:p>
              <a:endParaRPr/>
            </a:p>
          </p:txBody>
        </p:sp>
        <p:sp>
          <p:nvSpPr>
            <p:cNvPr id="27" name="object 27"/>
            <p:cNvSpPr/>
            <p:nvPr/>
          </p:nvSpPr>
          <p:spPr>
            <a:xfrm>
              <a:off x="4322063" y="3640835"/>
              <a:ext cx="394970" cy="396240"/>
            </a:xfrm>
            <a:custGeom>
              <a:avLst/>
              <a:gdLst/>
              <a:ahLst/>
              <a:cxnLst/>
              <a:rect l="l" t="t" r="r" b="b"/>
              <a:pathLst>
                <a:path w="394970" h="396239">
                  <a:moveTo>
                    <a:pt x="0" y="198119"/>
                  </a:moveTo>
                  <a:lnTo>
                    <a:pt x="5214" y="152675"/>
                  </a:lnTo>
                  <a:lnTo>
                    <a:pt x="20065" y="110967"/>
                  </a:lnTo>
                  <a:lnTo>
                    <a:pt x="43367" y="74182"/>
                  </a:lnTo>
                  <a:lnTo>
                    <a:pt x="73933" y="43507"/>
                  </a:lnTo>
                  <a:lnTo>
                    <a:pt x="110578" y="20127"/>
                  </a:lnTo>
                  <a:lnTo>
                    <a:pt x="152115" y="5229"/>
                  </a:lnTo>
                  <a:lnTo>
                    <a:pt x="197358" y="0"/>
                  </a:lnTo>
                  <a:lnTo>
                    <a:pt x="242600" y="5229"/>
                  </a:lnTo>
                  <a:lnTo>
                    <a:pt x="284137" y="20127"/>
                  </a:lnTo>
                  <a:lnTo>
                    <a:pt x="320782" y="43507"/>
                  </a:lnTo>
                  <a:lnTo>
                    <a:pt x="351348" y="74182"/>
                  </a:lnTo>
                  <a:lnTo>
                    <a:pt x="374650" y="110967"/>
                  </a:lnTo>
                  <a:lnTo>
                    <a:pt x="389501" y="152675"/>
                  </a:lnTo>
                  <a:lnTo>
                    <a:pt x="394715" y="198119"/>
                  </a:lnTo>
                  <a:lnTo>
                    <a:pt x="389501" y="243548"/>
                  </a:lnTo>
                  <a:lnTo>
                    <a:pt x="374650" y="285250"/>
                  </a:lnTo>
                  <a:lnTo>
                    <a:pt x="351348" y="322035"/>
                  </a:lnTo>
                  <a:lnTo>
                    <a:pt x="320782" y="352716"/>
                  </a:lnTo>
                  <a:lnTo>
                    <a:pt x="284137" y="376103"/>
                  </a:lnTo>
                  <a:lnTo>
                    <a:pt x="242600" y="391007"/>
                  </a:lnTo>
                  <a:lnTo>
                    <a:pt x="197358" y="396239"/>
                  </a:lnTo>
                  <a:lnTo>
                    <a:pt x="152115" y="391007"/>
                  </a:lnTo>
                  <a:lnTo>
                    <a:pt x="110578" y="376103"/>
                  </a:lnTo>
                  <a:lnTo>
                    <a:pt x="73933" y="352716"/>
                  </a:lnTo>
                  <a:lnTo>
                    <a:pt x="43367" y="322035"/>
                  </a:lnTo>
                  <a:lnTo>
                    <a:pt x="20065" y="285250"/>
                  </a:lnTo>
                  <a:lnTo>
                    <a:pt x="5214" y="243548"/>
                  </a:lnTo>
                  <a:lnTo>
                    <a:pt x="0" y="198119"/>
                  </a:lnTo>
                  <a:close/>
                </a:path>
              </a:pathLst>
            </a:custGeom>
            <a:ln w="15240">
              <a:solidFill>
                <a:srgbClr val="000000"/>
              </a:solidFill>
            </a:ln>
          </p:spPr>
          <p:txBody>
            <a:bodyPr wrap="square" lIns="0" tIns="0" rIns="0" bIns="0" rtlCol="0"/>
            <a:lstStyle/>
            <a:p>
              <a:endParaRPr/>
            </a:p>
          </p:txBody>
        </p:sp>
        <p:pic>
          <p:nvPicPr>
            <p:cNvPr id="28" name="object 28"/>
            <p:cNvPicPr/>
            <p:nvPr/>
          </p:nvPicPr>
          <p:blipFill>
            <a:blip r:embed="rId5" cstate="print"/>
            <a:stretch>
              <a:fillRect/>
            </a:stretch>
          </p:blipFill>
          <p:spPr>
            <a:xfrm>
              <a:off x="7156704" y="3776471"/>
              <a:ext cx="767333" cy="345185"/>
            </a:xfrm>
            <a:prstGeom prst="rect">
              <a:avLst/>
            </a:prstGeom>
          </p:spPr>
        </p:pic>
      </p:grpSp>
      <p:sp>
        <p:nvSpPr>
          <p:cNvPr id="29" name="object 29"/>
          <p:cNvSpPr txBox="1"/>
          <p:nvPr/>
        </p:nvSpPr>
        <p:spPr>
          <a:xfrm>
            <a:off x="7246746" y="3816807"/>
            <a:ext cx="58547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F4778"/>
                </a:solidFill>
                <a:latin typeface="Arial"/>
                <a:cs typeface="Arial"/>
              </a:rPr>
              <a:t>Dom</a:t>
            </a:r>
            <a:r>
              <a:rPr sz="1200" b="1" dirty="0">
                <a:solidFill>
                  <a:srgbClr val="5F4778"/>
                </a:solidFill>
                <a:latin typeface="Arial"/>
                <a:cs typeface="Arial"/>
              </a:rPr>
              <a:t>ain</a:t>
            </a:r>
            <a:endParaRPr sz="1200">
              <a:latin typeface="Arial"/>
              <a:cs typeface="Arial"/>
            </a:endParaRPr>
          </a:p>
        </p:txBody>
      </p:sp>
      <p:grpSp>
        <p:nvGrpSpPr>
          <p:cNvPr id="30" name="object 30"/>
          <p:cNvGrpSpPr/>
          <p:nvPr/>
        </p:nvGrpSpPr>
        <p:grpSpPr>
          <a:xfrm>
            <a:off x="5775959" y="3061716"/>
            <a:ext cx="1330960" cy="411480"/>
            <a:chOff x="5775959" y="3061716"/>
            <a:chExt cx="1330960" cy="411480"/>
          </a:xfrm>
        </p:grpSpPr>
        <p:sp>
          <p:nvSpPr>
            <p:cNvPr id="31" name="object 31"/>
            <p:cNvSpPr/>
            <p:nvPr/>
          </p:nvSpPr>
          <p:spPr>
            <a:xfrm>
              <a:off x="5783579" y="3069336"/>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6B9F24"/>
            </a:solidFill>
          </p:spPr>
          <p:txBody>
            <a:bodyPr wrap="square" lIns="0" tIns="0" rIns="0" bIns="0" rtlCol="0"/>
            <a:lstStyle/>
            <a:p>
              <a:endParaRPr/>
            </a:p>
          </p:txBody>
        </p:sp>
        <p:sp>
          <p:nvSpPr>
            <p:cNvPr id="32" name="object 32"/>
            <p:cNvSpPr/>
            <p:nvPr/>
          </p:nvSpPr>
          <p:spPr>
            <a:xfrm>
              <a:off x="5783579" y="3069336"/>
              <a:ext cx="396240" cy="396240"/>
            </a:xfrm>
            <a:custGeom>
              <a:avLst/>
              <a:gdLst/>
              <a:ahLst/>
              <a:cxnLst/>
              <a:rect l="l" t="t" r="r" b="b"/>
              <a:pathLst>
                <a:path w="396239" h="396239">
                  <a:moveTo>
                    <a:pt x="0" y="198119"/>
                  </a:moveTo>
                  <a:lnTo>
                    <a:pt x="5229" y="152675"/>
                  </a:lnTo>
                  <a:lnTo>
                    <a:pt x="20127" y="110967"/>
                  </a:lnTo>
                  <a:lnTo>
                    <a:pt x="43507" y="74182"/>
                  </a:lnTo>
                  <a:lnTo>
                    <a:pt x="74182" y="43507"/>
                  </a:lnTo>
                  <a:lnTo>
                    <a:pt x="110967" y="20127"/>
                  </a:lnTo>
                  <a:lnTo>
                    <a:pt x="152675" y="5229"/>
                  </a:lnTo>
                  <a:lnTo>
                    <a:pt x="198120" y="0"/>
                  </a:lnTo>
                  <a:lnTo>
                    <a:pt x="243564" y="5229"/>
                  </a:lnTo>
                  <a:lnTo>
                    <a:pt x="285272" y="20127"/>
                  </a:lnTo>
                  <a:lnTo>
                    <a:pt x="322057" y="43507"/>
                  </a:lnTo>
                  <a:lnTo>
                    <a:pt x="352732" y="74182"/>
                  </a:lnTo>
                  <a:lnTo>
                    <a:pt x="376112" y="110967"/>
                  </a:lnTo>
                  <a:lnTo>
                    <a:pt x="391010" y="152675"/>
                  </a:lnTo>
                  <a:lnTo>
                    <a:pt x="396240" y="198119"/>
                  </a:lnTo>
                  <a:lnTo>
                    <a:pt x="391010" y="243564"/>
                  </a:lnTo>
                  <a:lnTo>
                    <a:pt x="376112" y="285272"/>
                  </a:lnTo>
                  <a:lnTo>
                    <a:pt x="352732" y="322057"/>
                  </a:lnTo>
                  <a:lnTo>
                    <a:pt x="322057" y="352732"/>
                  </a:lnTo>
                  <a:lnTo>
                    <a:pt x="285272" y="376112"/>
                  </a:lnTo>
                  <a:lnTo>
                    <a:pt x="243564" y="391010"/>
                  </a:lnTo>
                  <a:lnTo>
                    <a:pt x="198120" y="396239"/>
                  </a:lnTo>
                  <a:lnTo>
                    <a:pt x="152675" y="391010"/>
                  </a:lnTo>
                  <a:lnTo>
                    <a:pt x="110967" y="376112"/>
                  </a:lnTo>
                  <a:lnTo>
                    <a:pt x="74182" y="352732"/>
                  </a:lnTo>
                  <a:lnTo>
                    <a:pt x="43507" y="322057"/>
                  </a:lnTo>
                  <a:lnTo>
                    <a:pt x="20127" y="285272"/>
                  </a:lnTo>
                  <a:lnTo>
                    <a:pt x="5229" y="243564"/>
                  </a:lnTo>
                  <a:lnTo>
                    <a:pt x="0" y="198119"/>
                  </a:lnTo>
                  <a:close/>
                </a:path>
              </a:pathLst>
            </a:custGeom>
            <a:ln w="15240">
              <a:solidFill>
                <a:srgbClr val="000000"/>
              </a:solidFill>
            </a:ln>
          </p:spPr>
          <p:txBody>
            <a:bodyPr wrap="square" lIns="0" tIns="0" rIns="0" bIns="0" rtlCol="0"/>
            <a:lstStyle/>
            <a:p>
              <a:endParaRPr/>
            </a:p>
          </p:txBody>
        </p:sp>
        <p:sp>
          <p:nvSpPr>
            <p:cNvPr id="33" name="object 33"/>
            <p:cNvSpPr/>
            <p:nvPr/>
          </p:nvSpPr>
          <p:spPr>
            <a:xfrm>
              <a:off x="6702551" y="3069336"/>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6B9F24"/>
            </a:solidFill>
          </p:spPr>
          <p:txBody>
            <a:bodyPr wrap="square" lIns="0" tIns="0" rIns="0" bIns="0" rtlCol="0"/>
            <a:lstStyle/>
            <a:p>
              <a:endParaRPr/>
            </a:p>
          </p:txBody>
        </p:sp>
        <p:sp>
          <p:nvSpPr>
            <p:cNvPr id="34" name="object 34"/>
            <p:cNvSpPr/>
            <p:nvPr/>
          </p:nvSpPr>
          <p:spPr>
            <a:xfrm>
              <a:off x="6702551" y="3069336"/>
              <a:ext cx="396240" cy="396240"/>
            </a:xfrm>
            <a:custGeom>
              <a:avLst/>
              <a:gdLst/>
              <a:ahLst/>
              <a:cxnLst/>
              <a:rect l="l" t="t" r="r" b="b"/>
              <a:pathLst>
                <a:path w="396240" h="396239">
                  <a:moveTo>
                    <a:pt x="0" y="198119"/>
                  </a:moveTo>
                  <a:lnTo>
                    <a:pt x="5229" y="152675"/>
                  </a:lnTo>
                  <a:lnTo>
                    <a:pt x="20127" y="110967"/>
                  </a:lnTo>
                  <a:lnTo>
                    <a:pt x="43507" y="74182"/>
                  </a:lnTo>
                  <a:lnTo>
                    <a:pt x="74182" y="43507"/>
                  </a:lnTo>
                  <a:lnTo>
                    <a:pt x="110967" y="20127"/>
                  </a:lnTo>
                  <a:lnTo>
                    <a:pt x="152675" y="5229"/>
                  </a:lnTo>
                  <a:lnTo>
                    <a:pt x="198120" y="0"/>
                  </a:lnTo>
                  <a:lnTo>
                    <a:pt x="243564" y="5229"/>
                  </a:lnTo>
                  <a:lnTo>
                    <a:pt x="285272" y="20127"/>
                  </a:lnTo>
                  <a:lnTo>
                    <a:pt x="322057" y="43507"/>
                  </a:lnTo>
                  <a:lnTo>
                    <a:pt x="352732" y="74182"/>
                  </a:lnTo>
                  <a:lnTo>
                    <a:pt x="376112" y="110967"/>
                  </a:lnTo>
                  <a:lnTo>
                    <a:pt x="391010" y="152675"/>
                  </a:lnTo>
                  <a:lnTo>
                    <a:pt x="396240" y="198119"/>
                  </a:lnTo>
                  <a:lnTo>
                    <a:pt x="391010" y="243564"/>
                  </a:lnTo>
                  <a:lnTo>
                    <a:pt x="376112" y="285272"/>
                  </a:lnTo>
                  <a:lnTo>
                    <a:pt x="352732" y="322057"/>
                  </a:lnTo>
                  <a:lnTo>
                    <a:pt x="322057" y="352732"/>
                  </a:lnTo>
                  <a:lnTo>
                    <a:pt x="285272" y="376112"/>
                  </a:lnTo>
                  <a:lnTo>
                    <a:pt x="243564" y="391010"/>
                  </a:lnTo>
                  <a:lnTo>
                    <a:pt x="198120" y="396239"/>
                  </a:lnTo>
                  <a:lnTo>
                    <a:pt x="152675" y="391010"/>
                  </a:lnTo>
                  <a:lnTo>
                    <a:pt x="110967" y="376112"/>
                  </a:lnTo>
                  <a:lnTo>
                    <a:pt x="74182" y="352732"/>
                  </a:lnTo>
                  <a:lnTo>
                    <a:pt x="43507" y="322057"/>
                  </a:lnTo>
                  <a:lnTo>
                    <a:pt x="20127" y="285272"/>
                  </a:lnTo>
                  <a:lnTo>
                    <a:pt x="5229" y="243564"/>
                  </a:lnTo>
                  <a:lnTo>
                    <a:pt x="0" y="198119"/>
                  </a:lnTo>
                  <a:close/>
                </a:path>
              </a:pathLst>
            </a:custGeom>
            <a:ln w="15240">
              <a:solidFill>
                <a:srgbClr val="000000"/>
              </a:solidFill>
            </a:ln>
          </p:spPr>
          <p:txBody>
            <a:bodyPr wrap="square" lIns="0" tIns="0" rIns="0" bIns="0" rtlCol="0"/>
            <a:lstStyle/>
            <a:p>
              <a:endParaRPr/>
            </a:p>
          </p:txBody>
        </p:sp>
      </p:grpSp>
      <p:sp>
        <p:nvSpPr>
          <p:cNvPr id="35" name="object 35"/>
          <p:cNvSpPr txBox="1"/>
          <p:nvPr/>
        </p:nvSpPr>
        <p:spPr>
          <a:xfrm>
            <a:off x="3601339" y="2406142"/>
            <a:ext cx="31432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co</a:t>
            </a:r>
            <a:r>
              <a:rPr sz="1200" dirty="0">
                <a:latin typeface="Arial MT"/>
                <a:cs typeface="Arial MT"/>
              </a:rPr>
              <a:t>m</a:t>
            </a:r>
            <a:endParaRPr sz="1200">
              <a:latin typeface="Arial MT"/>
              <a:cs typeface="Arial MT"/>
            </a:endParaRPr>
          </a:p>
        </p:txBody>
      </p:sp>
      <p:sp>
        <p:nvSpPr>
          <p:cNvPr id="36" name="object 36"/>
          <p:cNvSpPr txBox="1"/>
          <p:nvPr/>
        </p:nvSpPr>
        <p:spPr>
          <a:xfrm>
            <a:off x="5178044" y="2406142"/>
            <a:ext cx="24637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org</a:t>
            </a:r>
            <a:endParaRPr sz="1200">
              <a:latin typeface="Arial MT"/>
              <a:cs typeface="Arial MT"/>
            </a:endParaRPr>
          </a:p>
        </p:txBody>
      </p:sp>
      <p:sp>
        <p:nvSpPr>
          <p:cNvPr id="37" name="object 37"/>
          <p:cNvSpPr txBox="1"/>
          <p:nvPr/>
        </p:nvSpPr>
        <p:spPr>
          <a:xfrm>
            <a:off x="6673722" y="2389123"/>
            <a:ext cx="271145" cy="208279"/>
          </a:xfrm>
          <a:prstGeom prst="rect">
            <a:avLst/>
          </a:prstGeom>
        </p:spPr>
        <p:txBody>
          <a:bodyPr vert="horz" wrap="square" lIns="0" tIns="12700" rIns="0" bIns="0" rtlCol="0">
            <a:spAutoFit/>
          </a:bodyPr>
          <a:lstStyle/>
          <a:p>
            <a:pPr marL="12700">
              <a:lnSpc>
                <a:spcPct val="100000"/>
              </a:lnSpc>
              <a:spcBef>
                <a:spcPts val="100"/>
              </a:spcBef>
            </a:pPr>
            <a:r>
              <a:rPr sz="1200" spc="-15" dirty="0">
                <a:latin typeface="Arial MT"/>
                <a:cs typeface="Arial MT"/>
              </a:rPr>
              <a:t>g</a:t>
            </a:r>
            <a:r>
              <a:rPr sz="1200" spc="-5" dirty="0">
                <a:latin typeface="Arial MT"/>
                <a:cs typeface="Arial MT"/>
              </a:rPr>
              <a:t>o</a:t>
            </a:r>
            <a:r>
              <a:rPr sz="1200" dirty="0">
                <a:latin typeface="Arial MT"/>
                <a:cs typeface="Arial MT"/>
              </a:rPr>
              <a:t>v</a:t>
            </a:r>
            <a:endParaRPr sz="1200">
              <a:latin typeface="Arial MT"/>
              <a:cs typeface="Arial MT"/>
            </a:endParaRPr>
          </a:p>
        </p:txBody>
      </p:sp>
      <p:sp>
        <p:nvSpPr>
          <p:cNvPr id="38" name="object 38"/>
          <p:cNvSpPr txBox="1"/>
          <p:nvPr/>
        </p:nvSpPr>
        <p:spPr>
          <a:xfrm>
            <a:off x="2052954" y="2389123"/>
            <a:ext cx="28194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edu</a:t>
            </a:r>
            <a:endParaRPr sz="1200">
              <a:latin typeface="Arial MT"/>
              <a:cs typeface="Arial MT"/>
            </a:endParaRPr>
          </a:p>
        </p:txBody>
      </p:sp>
      <p:sp>
        <p:nvSpPr>
          <p:cNvPr id="39" name="object 39"/>
          <p:cNvSpPr txBox="1"/>
          <p:nvPr/>
        </p:nvSpPr>
        <p:spPr>
          <a:xfrm>
            <a:off x="1623822" y="4066438"/>
            <a:ext cx="6032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t</a:t>
            </a:r>
            <a:r>
              <a:rPr sz="1200" spc="5" dirty="0">
                <a:latin typeface="Arial MT"/>
                <a:cs typeface="Arial MT"/>
              </a:rPr>
              <a:t>e</a:t>
            </a:r>
            <a:r>
              <a:rPr sz="1200" dirty="0">
                <a:latin typeface="Arial MT"/>
                <a:cs typeface="Arial MT"/>
              </a:rPr>
              <a:t>st.</a:t>
            </a:r>
            <a:r>
              <a:rPr sz="1200" spc="-5" dirty="0">
                <a:latin typeface="Arial MT"/>
                <a:cs typeface="Arial MT"/>
              </a:rPr>
              <a:t>co</a:t>
            </a:r>
            <a:r>
              <a:rPr sz="1200" dirty="0">
                <a:latin typeface="Arial MT"/>
                <a:cs typeface="Arial MT"/>
              </a:rPr>
              <a:t>m</a:t>
            </a:r>
            <a:endParaRPr sz="1200">
              <a:latin typeface="Arial MT"/>
              <a:cs typeface="Arial MT"/>
            </a:endParaRPr>
          </a:p>
        </p:txBody>
      </p:sp>
      <p:sp>
        <p:nvSpPr>
          <p:cNvPr id="40" name="object 40"/>
          <p:cNvSpPr txBox="1"/>
          <p:nvPr/>
        </p:nvSpPr>
        <p:spPr>
          <a:xfrm>
            <a:off x="2889885" y="4068267"/>
            <a:ext cx="89852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amazon.com</a:t>
            </a:r>
            <a:endParaRPr sz="1200">
              <a:latin typeface="Arial MT"/>
              <a:cs typeface="Arial MT"/>
            </a:endParaRPr>
          </a:p>
        </p:txBody>
      </p:sp>
      <p:sp>
        <p:nvSpPr>
          <p:cNvPr id="41" name="object 41"/>
          <p:cNvSpPr txBox="1"/>
          <p:nvPr/>
        </p:nvSpPr>
        <p:spPr>
          <a:xfrm>
            <a:off x="4052442" y="4068267"/>
            <a:ext cx="93218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example.com</a:t>
            </a:r>
            <a:endParaRPr sz="1200">
              <a:latin typeface="Arial MT"/>
              <a:cs typeface="Arial MT"/>
            </a:endParaRPr>
          </a:p>
        </p:txBody>
      </p:sp>
      <p:grpSp>
        <p:nvGrpSpPr>
          <p:cNvPr id="42" name="object 42"/>
          <p:cNvGrpSpPr/>
          <p:nvPr/>
        </p:nvGrpSpPr>
        <p:grpSpPr>
          <a:xfrm>
            <a:off x="0" y="0"/>
            <a:ext cx="9144000" cy="5142230"/>
            <a:chOff x="0" y="0"/>
            <a:chExt cx="9144000" cy="5142230"/>
          </a:xfrm>
        </p:grpSpPr>
        <p:sp>
          <p:nvSpPr>
            <p:cNvPr id="43" name="object 43"/>
            <p:cNvSpPr/>
            <p:nvPr/>
          </p:nvSpPr>
          <p:spPr>
            <a:xfrm>
              <a:off x="1802130" y="1733168"/>
              <a:ext cx="4618990" cy="602615"/>
            </a:xfrm>
            <a:custGeom>
              <a:avLst/>
              <a:gdLst/>
              <a:ahLst/>
              <a:cxnLst/>
              <a:rect l="l" t="t" r="r" b="b"/>
              <a:pathLst>
                <a:path w="4618990" h="602614">
                  <a:moveTo>
                    <a:pt x="2185035" y="19050"/>
                  </a:moveTo>
                  <a:lnTo>
                    <a:pt x="2180082" y="0"/>
                  </a:lnTo>
                  <a:lnTo>
                    <a:pt x="71183" y="555828"/>
                  </a:lnTo>
                  <a:lnTo>
                    <a:pt x="64008" y="528574"/>
                  </a:lnTo>
                  <a:lnTo>
                    <a:pt x="0" y="584835"/>
                  </a:lnTo>
                  <a:lnTo>
                    <a:pt x="83439" y="602234"/>
                  </a:lnTo>
                  <a:lnTo>
                    <a:pt x="77101" y="578231"/>
                  </a:lnTo>
                  <a:lnTo>
                    <a:pt x="76238" y="574979"/>
                  </a:lnTo>
                  <a:lnTo>
                    <a:pt x="2185035" y="19050"/>
                  </a:lnTo>
                  <a:close/>
                </a:path>
                <a:path w="4618990" h="602614">
                  <a:moveTo>
                    <a:pt x="3079115" y="584708"/>
                  </a:moveTo>
                  <a:lnTo>
                    <a:pt x="3063710" y="557022"/>
                  </a:lnTo>
                  <a:lnTo>
                    <a:pt x="3037713" y="510286"/>
                  </a:lnTo>
                  <a:lnTo>
                    <a:pt x="3021749" y="533590"/>
                  </a:lnTo>
                  <a:lnTo>
                    <a:pt x="2328164" y="59309"/>
                  </a:lnTo>
                  <a:lnTo>
                    <a:pt x="2322372" y="67729"/>
                  </a:lnTo>
                  <a:lnTo>
                    <a:pt x="2316734" y="59182"/>
                  </a:lnTo>
                  <a:lnTo>
                    <a:pt x="1597304" y="534428"/>
                  </a:lnTo>
                  <a:lnTo>
                    <a:pt x="1581785" y="510921"/>
                  </a:lnTo>
                  <a:lnTo>
                    <a:pt x="1539240" y="584708"/>
                  </a:lnTo>
                  <a:lnTo>
                    <a:pt x="1623822" y="574548"/>
                  </a:lnTo>
                  <a:lnTo>
                    <a:pt x="1612912" y="558038"/>
                  </a:lnTo>
                  <a:lnTo>
                    <a:pt x="1608277" y="551027"/>
                  </a:lnTo>
                  <a:lnTo>
                    <a:pt x="2322322" y="79222"/>
                  </a:lnTo>
                  <a:lnTo>
                    <a:pt x="3010598" y="549871"/>
                  </a:lnTo>
                  <a:lnTo>
                    <a:pt x="2994660" y="573151"/>
                  </a:lnTo>
                  <a:lnTo>
                    <a:pt x="3079115" y="584708"/>
                  </a:lnTo>
                  <a:close/>
                </a:path>
                <a:path w="4618990" h="602614">
                  <a:moveTo>
                    <a:pt x="4618863" y="584835"/>
                  </a:moveTo>
                  <a:lnTo>
                    <a:pt x="4611103" y="577977"/>
                  </a:lnTo>
                  <a:lnTo>
                    <a:pt x="4554982" y="528320"/>
                  </a:lnTo>
                  <a:lnTo>
                    <a:pt x="4547755" y="555523"/>
                  </a:lnTo>
                  <a:lnTo>
                    <a:pt x="2465324" y="0"/>
                  </a:lnTo>
                  <a:lnTo>
                    <a:pt x="2460244" y="19050"/>
                  </a:lnTo>
                  <a:lnTo>
                    <a:pt x="4542650" y="574725"/>
                  </a:lnTo>
                  <a:lnTo>
                    <a:pt x="4535424" y="601980"/>
                  </a:lnTo>
                  <a:lnTo>
                    <a:pt x="4618863" y="584835"/>
                  </a:lnTo>
                  <a:close/>
                </a:path>
              </a:pathLst>
            </a:custGeom>
            <a:solidFill>
              <a:srgbClr val="000000"/>
            </a:solidFill>
          </p:spPr>
          <p:txBody>
            <a:bodyPr wrap="square" lIns="0" tIns="0" rIns="0" bIns="0" rtlCol="0"/>
            <a:lstStyle/>
            <a:p>
              <a:endParaRPr/>
            </a:p>
          </p:txBody>
        </p:sp>
        <p:sp>
          <p:nvSpPr>
            <p:cNvPr id="44" name="object 44"/>
            <p:cNvSpPr/>
            <p:nvPr/>
          </p:nvSpPr>
          <p:spPr>
            <a:xfrm>
              <a:off x="4105655" y="1403603"/>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20" y="396240"/>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EF7E09"/>
            </a:solidFill>
          </p:spPr>
          <p:txBody>
            <a:bodyPr wrap="square" lIns="0" tIns="0" rIns="0" bIns="0" rtlCol="0"/>
            <a:lstStyle/>
            <a:p>
              <a:endParaRPr/>
            </a:p>
          </p:txBody>
        </p:sp>
        <p:sp>
          <p:nvSpPr>
            <p:cNvPr id="45" name="object 45"/>
            <p:cNvSpPr/>
            <p:nvPr/>
          </p:nvSpPr>
          <p:spPr>
            <a:xfrm>
              <a:off x="4105655" y="1403603"/>
              <a:ext cx="396240" cy="396240"/>
            </a:xfrm>
            <a:custGeom>
              <a:avLst/>
              <a:gdLst/>
              <a:ahLst/>
              <a:cxnLst/>
              <a:rect l="l" t="t" r="r" b="b"/>
              <a:pathLst>
                <a:path w="396239" h="396239">
                  <a:moveTo>
                    <a:pt x="0" y="198120"/>
                  </a:moveTo>
                  <a:lnTo>
                    <a:pt x="5229" y="152675"/>
                  </a:lnTo>
                  <a:lnTo>
                    <a:pt x="20127" y="110967"/>
                  </a:lnTo>
                  <a:lnTo>
                    <a:pt x="43507" y="74182"/>
                  </a:lnTo>
                  <a:lnTo>
                    <a:pt x="74182" y="43507"/>
                  </a:lnTo>
                  <a:lnTo>
                    <a:pt x="110967" y="20127"/>
                  </a:lnTo>
                  <a:lnTo>
                    <a:pt x="152675" y="5229"/>
                  </a:lnTo>
                  <a:lnTo>
                    <a:pt x="198120" y="0"/>
                  </a:lnTo>
                  <a:lnTo>
                    <a:pt x="243564" y="5229"/>
                  </a:lnTo>
                  <a:lnTo>
                    <a:pt x="285272" y="20127"/>
                  </a:lnTo>
                  <a:lnTo>
                    <a:pt x="322057" y="43507"/>
                  </a:lnTo>
                  <a:lnTo>
                    <a:pt x="352732" y="74182"/>
                  </a:lnTo>
                  <a:lnTo>
                    <a:pt x="376112" y="110967"/>
                  </a:lnTo>
                  <a:lnTo>
                    <a:pt x="391010" y="152675"/>
                  </a:lnTo>
                  <a:lnTo>
                    <a:pt x="396240" y="198120"/>
                  </a:lnTo>
                  <a:lnTo>
                    <a:pt x="391010" y="243564"/>
                  </a:lnTo>
                  <a:lnTo>
                    <a:pt x="376112" y="285272"/>
                  </a:lnTo>
                  <a:lnTo>
                    <a:pt x="352732" y="322057"/>
                  </a:lnTo>
                  <a:lnTo>
                    <a:pt x="322057" y="352732"/>
                  </a:lnTo>
                  <a:lnTo>
                    <a:pt x="285272" y="376112"/>
                  </a:lnTo>
                  <a:lnTo>
                    <a:pt x="243564" y="391010"/>
                  </a:lnTo>
                  <a:lnTo>
                    <a:pt x="198120" y="396240"/>
                  </a:lnTo>
                  <a:lnTo>
                    <a:pt x="152675" y="391010"/>
                  </a:lnTo>
                  <a:lnTo>
                    <a:pt x="110967" y="376112"/>
                  </a:lnTo>
                  <a:lnTo>
                    <a:pt x="74182" y="352732"/>
                  </a:lnTo>
                  <a:lnTo>
                    <a:pt x="43507" y="322057"/>
                  </a:lnTo>
                  <a:lnTo>
                    <a:pt x="20127" y="285272"/>
                  </a:lnTo>
                  <a:lnTo>
                    <a:pt x="5229" y="243564"/>
                  </a:lnTo>
                  <a:lnTo>
                    <a:pt x="0" y="198120"/>
                  </a:lnTo>
                  <a:close/>
                </a:path>
              </a:pathLst>
            </a:custGeom>
            <a:ln w="15240">
              <a:solidFill>
                <a:srgbClr val="000000"/>
              </a:solidFill>
            </a:ln>
          </p:spPr>
          <p:txBody>
            <a:bodyPr wrap="square" lIns="0" tIns="0" rIns="0" bIns="0" rtlCol="0"/>
            <a:lstStyle/>
            <a:p>
              <a:endParaRPr/>
            </a:p>
          </p:txBody>
        </p:sp>
        <p:sp>
          <p:nvSpPr>
            <p:cNvPr id="46" name="object 46"/>
            <p:cNvSpPr/>
            <p:nvPr/>
          </p:nvSpPr>
          <p:spPr>
            <a:xfrm>
              <a:off x="4328159" y="1403603"/>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40"/>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EF7E09"/>
            </a:solidFill>
          </p:spPr>
          <p:txBody>
            <a:bodyPr wrap="square" lIns="0" tIns="0" rIns="0" bIns="0" rtlCol="0"/>
            <a:lstStyle/>
            <a:p>
              <a:endParaRPr/>
            </a:p>
          </p:txBody>
        </p:sp>
        <p:sp>
          <p:nvSpPr>
            <p:cNvPr id="47" name="object 47"/>
            <p:cNvSpPr/>
            <p:nvPr/>
          </p:nvSpPr>
          <p:spPr>
            <a:xfrm>
              <a:off x="4328159" y="1403603"/>
              <a:ext cx="396240" cy="396240"/>
            </a:xfrm>
            <a:custGeom>
              <a:avLst/>
              <a:gdLst/>
              <a:ahLst/>
              <a:cxnLst/>
              <a:rect l="l" t="t" r="r" b="b"/>
              <a:pathLst>
                <a:path w="396239" h="396239">
                  <a:moveTo>
                    <a:pt x="0" y="198120"/>
                  </a:moveTo>
                  <a:lnTo>
                    <a:pt x="5229" y="152675"/>
                  </a:lnTo>
                  <a:lnTo>
                    <a:pt x="20127" y="110967"/>
                  </a:lnTo>
                  <a:lnTo>
                    <a:pt x="43507" y="74182"/>
                  </a:lnTo>
                  <a:lnTo>
                    <a:pt x="74182" y="43507"/>
                  </a:lnTo>
                  <a:lnTo>
                    <a:pt x="110967" y="20127"/>
                  </a:lnTo>
                  <a:lnTo>
                    <a:pt x="152675" y="5229"/>
                  </a:lnTo>
                  <a:lnTo>
                    <a:pt x="198119" y="0"/>
                  </a:lnTo>
                  <a:lnTo>
                    <a:pt x="243564" y="5229"/>
                  </a:lnTo>
                  <a:lnTo>
                    <a:pt x="285272" y="20127"/>
                  </a:lnTo>
                  <a:lnTo>
                    <a:pt x="322057" y="43507"/>
                  </a:lnTo>
                  <a:lnTo>
                    <a:pt x="352732" y="74182"/>
                  </a:lnTo>
                  <a:lnTo>
                    <a:pt x="376112" y="110967"/>
                  </a:lnTo>
                  <a:lnTo>
                    <a:pt x="391010" y="152675"/>
                  </a:lnTo>
                  <a:lnTo>
                    <a:pt x="396239" y="198120"/>
                  </a:lnTo>
                  <a:lnTo>
                    <a:pt x="391010" y="243564"/>
                  </a:lnTo>
                  <a:lnTo>
                    <a:pt x="376112" y="285272"/>
                  </a:lnTo>
                  <a:lnTo>
                    <a:pt x="352732" y="322057"/>
                  </a:lnTo>
                  <a:lnTo>
                    <a:pt x="322057" y="352732"/>
                  </a:lnTo>
                  <a:lnTo>
                    <a:pt x="285272" y="376112"/>
                  </a:lnTo>
                  <a:lnTo>
                    <a:pt x="243564" y="391010"/>
                  </a:lnTo>
                  <a:lnTo>
                    <a:pt x="198119" y="396240"/>
                  </a:lnTo>
                  <a:lnTo>
                    <a:pt x="152675" y="391010"/>
                  </a:lnTo>
                  <a:lnTo>
                    <a:pt x="110967" y="376112"/>
                  </a:lnTo>
                  <a:lnTo>
                    <a:pt x="74182" y="352732"/>
                  </a:lnTo>
                  <a:lnTo>
                    <a:pt x="43507" y="322057"/>
                  </a:lnTo>
                  <a:lnTo>
                    <a:pt x="20127" y="285272"/>
                  </a:lnTo>
                  <a:lnTo>
                    <a:pt x="5229" y="243564"/>
                  </a:lnTo>
                  <a:lnTo>
                    <a:pt x="0" y="198120"/>
                  </a:lnTo>
                  <a:close/>
                </a:path>
              </a:pathLst>
            </a:custGeom>
            <a:ln w="15240">
              <a:solidFill>
                <a:srgbClr val="000000"/>
              </a:solidFill>
            </a:ln>
          </p:spPr>
          <p:txBody>
            <a:bodyPr wrap="square" lIns="0" tIns="0" rIns="0" bIns="0" rtlCol="0"/>
            <a:lstStyle/>
            <a:p>
              <a:endParaRPr/>
            </a:p>
          </p:txBody>
        </p:sp>
        <p:sp>
          <p:nvSpPr>
            <p:cNvPr id="48" name="object 48"/>
            <p:cNvSpPr/>
            <p:nvPr/>
          </p:nvSpPr>
          <p:spPr>
            <a:xfrm>
              <a:off x="1927098" y="2647695"/>
              <a:ext cx="4973955" cy="993775"/>
            </a:xfrm>
            <a:custGeom>
              <a:avLst/>
              <a:gdLst/>
              <a:ahLst/>
              <a:cxnLst/>
              <a:rect l="l" t="t" r="r" b="b"/>
              <a:pathLst>
                <a:path w="4973955" h="993775">
                  <a:moveTo>
                    <a:pt x="1280160" y="15748"/>
                  </a:moveTo>
                  <a:lnTo>
                    <a:pt x="1267968" y="0"/>
                  </a:lnTo>
                  <a:lnTo>
                    <a:pt x="54216" y="938784"/>
                  </a:lnTo>
                  <a:lnTo>
                    <a:pt x="36957" y="916432"/>
                  </a:lnTo>
                  <a:lnTo>
                    <a:pt x="0" y="993267"/>
                  </a:lnTo>
                  <a:lnTo>
                    <a:pt x="83566" y="976757"/>
                  </a:lnTo>
                  <a:lnTo>
                    <a:pt x="72275" y="962152"/>
                  </a:lnTo>
                  <a:lnTo>
                    <a:pt x="66281" y="954405"/>
                  </a:lnTo>
                  <a:lnTo>
                    <a:pt x="1280160" y="15748"/>
                  </a:lnTo>
                  <a:close/>
                </a:path>
                <a:path w="4973955" h="993775">
                  <a:moveTo>
                    <a:pt x="1452372" y="916940"/>
                  </a:moveTo>
                  <a:lnTo>
                    <a:pt x="1424178" y="916940"/>
                  </a:lnTo>
                  <a:lnTo>
                    <a:pt x="1424178" y="65786"/>
                  </a:lnTo>
                  <a:lnTo>
                    <a:pt x="1404366" y="65786"/>
                  </a:lnTo>
                  <a:lnTo>
                    <a:pt x="1404366" y="916940"/>
                  </a:lnTo>
                  <a:lnTo>
                    <a:pt x="1376172" y="916940"/>
                  </a:lnTo>
                  <a:lnTo>
                    <a:pt x="1414272" y="993140"/>
                  </a:lnTo>
                  <a:lnTo>
                    <a:pt x="1446022" y="929640"/>
                  </a:lnTo>
                  <a:lnTo>
                    <a:pt x="1452372" y="916940"/>
                  </a:lnTo>
                  <a:close/>
                </a:path>
                <a:path w="4973955" h="993775">
                  <a:moveTo>
                    <a:pt x="2593467" y="993267"/>
                  </a:moveTo>
                  <a:lnTo>
                    <a:pt x="2580182" y="956691"/>
                  </a:lnTo>
                  <a:lnTo>
                    <a:pt x="2564384" y="913130"/>
                  </a:lnTo>
                  <a:lnTo>
                    <a:pt x="2544965" y="933577"/>
                  </a:lnTo>
                  <a:lnTo>
                    <a:pt x="1561338" y="635"/>
                  </a:lnTo>
                  <a:lnTo>
                    <a:pt x="1547622" y="15113"/>
                  </a:lnTo>
                  <a:lnTo>
                    <a:pt x="2531300" y="947978"/>
                  </a:lnTo>
                  <a:lnTo>
                    <a:pt x="2511933" y="968375"/>
                  </a:lnTo>
                  <a:lnTo>
                    <a:pt x="2593467" y="993267"/>
                  </a:lnTo>
                  <a:close/>
                </a:path>
                <a:path w="4973955" h="993775">
                  <a:moveTo>
                    <a:pt x="4361815" y="13716"/>
                  </a:moveTo>
                  <a:lnTo>
                    <a:pt x="4345686" y="2032"/>
                  </a:lnTo>
                  <a:lnTo>
                    <a:pt x="4091889" y="354050"/>
                  </a:lnTo>
                  <a:lnTo>
                    <a:pt x="4069080" y="337566"/>
                  </a:lnTo>
                  <a:lnTo>
                    <a:pt x="4055364" y="421767"/>
                  </a:lnTo>
                  <a:lnTo>
                    <a:pt x="4130802" y="382143"/>
                  </a:lnTo>
                  <a:lnTo>
                    <a:pt x="4122356" y="376047"/>
                  </a:lnTo>
                  <a:lnTo>
                    <a:pt x="4108031" y="365709"/>
                  </a:lnTo>
                  <a:lnTo>
                    <a:pt x="4361815" y="13716"/>
                  </a:lnTo>
                  <a:close/>
                </a:path>
                <a:path w="4973955" h="993775">
                  <a:moveTo>
                    <a:pt x="4973701" y="421767"/>
                  </a:moveTo>
                  <a:lnTo>
                    <a:pt x="4963947" y="378968"/>
                  </a:lnTo>
                  <a:lnTo>
                    <a:pt x="4954778" y="338709"/>
                  </a:lnTo>
                  <a:lnTo>
                    <a:pt x="4932985" y="356603"/>
                  </a:lnTo>
                  <a:lnTo>
                    <a:pt x="4640580" y="1524"/>
                  </a:lnTo>
                  <a:lnTo>
                    <a:pt x="4625340" y="14224"/>
                  </a:lnTo>
                  <a:lnTo>
                    <a:pt x="4917643" y="369201"/>
                  </a:lnTo>
                  <a:lnTo>
                    <a:pt x="4895850" y="387096"/>
                  </a:lnTo>
                  <a:lnTo>
                    <a:pt x="4973701" y="421767"/>
                  </a:lnTo>
                  <a:close/>
                </a:path>
              </a:pathLst>
            </a:custGeom>
            <a:solidFill>
              <a:srgbClr val="000000"/>
            </a:solidFill>
          </p:spPr>
          <p:txBody>
            <a:bodyPr wrap="square" lIns="0" tIns="0" rIns="0" bIns="0" rtlCol="0"/>
            <a:lstStyle/>
            <a:p>
              <a:endParaRPr/>
            </a:p>
          </p:txBody>
        </p:sp>
        <p:pic>
          <p:nvPicPr>
            <p:cNvPr id="49" name="object 49"/>
            <p:cNvPicPr/>
            <p:nvPr/>
          </p:nvPicPr>
          <p:blipFill>
            <a:blip r:embed="rId6" cstate="print"/>
            <a:stretch>
              <a:fillRect/>
            </a:stretch>
          </p:blipFill>
          <p:spPr>
            <a:xfrm>
              <a:off x="0" y="0"/>
              <a:ext cx="9144000" cy="5141974"/>
            </a:xfrm>
            <a:prstGeom prst="rect">
              <a:avLst/>
            </a:prstGeom>
          </p:spPr>
        </p:pic>
      </p:grpSp>
      <p:sp>
        <p:nvSpPr>
          <p:cNvPr id="50" name="object 5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6" name="Group 55">
            <a:extLst>
              <a:ext uri="{FF2B5EF4-FFF2-40B4-BE49-F238E27FC236}">
                <a16:creationId xmlns:a16="http://schemas.microsoft.com/office/drawing/2014/main" id="{24C765A7-B02E-486F-7946-B5FF6384FC77}"/>
              </a:ext>
            </a:extLst>
          </p:cNvPr>
          <p:cNvGrpSpPr/>
          <p:nvPr/>
        </p:nvGrpSpPr>
        <p:grpSpPr>
          <a:xfrm>
            <a:off x="24493" y="21491"/>
            <a:ext cx="9119507" cy="750794"/>
            <a:chOff x="24493" y="21491"/>
            <a:chExt cx="8960905" cy="750794"/>
          </a:xfrm>
        </p:grpSpPr>
        <p:pic>
          <p:nvPicPr>
            <p:cNvPr id="57" name="Picture 56">
              <a:extLst>
                <a:ext uri="{FF2B5EF4-FFF2-40B4-BE49-F238E27FC236}">
                  <a16:creationId xmlns:a16="http://schemas.microsoft.com/office/drawing/2014/main" id="{E4C8C3FB-E8A0-4772-5C8E-3001BF9A2284}"/>
                </a:ext>
              </a:extLst>
            </p:cNvPr>
            <p:cNvPicPr>
              <a:picLocks noChangeAspect="1"/>
            </p:cNvPicPr>
            <p:nvPr/>
          </p:nvPicPr>
          <p:blipFill>
            <a:blip r:embed="rId7"/>
            <a:stretch>
              <a:fillRect/>
            </a:stretch>
          </p:blipFill>
          <p:spPr>
            <a:xfrm>
              <a:off x="1631837" y="21491"/>
              <a:ext cx="7353561" cy="750794"/>
            </a:xfrm>
            <a:prstGeom prst="rect">
              <a:avLst/>
            </a:prstGeom>
          </p:spPr>
        </p:pic>
        <p:pic>
          <p:nvPicPr>
            <p:cNvPr id="58" name="Picture 57">
              <a:extLst>
                <a:ext uri="{FF2B5EF4-FFF2-40B4-BE49-F238E27FC236}">
                  <a16:creationId xmlns:a16="http://schemas.microsoft.com/office/drawing/2014/main" id="{777F323B-6196-6100-3F12-B0356E2F3E13}"/>
                </a:ext>
              </a:extLst>
            </p:cNvPr>
            <p:cNvPicPr>
              <a:picLocks noChangeAspect="1"/>
            </p:cNvPicPr>
            <p:nvPr/>
          </p:nvPicPr>
          <p:blipFill>
            <a:blip r:embed="rId8"/>
            <a:stretch>
              <a:fillRect/>
            </a:stretch>
          </p:blipFill>
          <p:spPr>
            <a:xfrm>
              <a:off x="24493" y="79088"/>
              <a:ext cx="1607344" cy="657225"/>
            </a:xfrm>
            <a:prstGeom prst="rect">
              <a:avLst/>
            </a:prstGeom>
          </p:spPr>
        </p:pic>
        <p:pic>
          <p:nvPicPr>
            <p:cNvPr id="59" name="Picture 58">
              <a:extLst>
                <a:ext uri="{FF2B5EF4-FFF2-40B4-BE49-F238E27FC236}">
                  <a16:creationId xmlns:a16="http://schemas.microsoft.com/office/drawing/2014/main" id="{EDFEB92E-0798-888C-1A51-CB7D54FA97FB}"/>
                </a:ext>
              </a:extLst>
            </p:cNvPr>
            <p:cNvPicPr>
              <a:picLocks noChangeAspect="1"/>
            </p:cNvPicPr>
            <p:nvPr/>
          </p:nvPicPr>
          <p:blipFill>
            <a:blip r:embed="rId7"/>
            <a:stretch>
              <a:fillRect/>
            </a:stretch>
          </p:blipFill>
          <p:spPr>
            <a:xfrm>
              <a:off x="134906" y="718248"/>
              <a:ext cx="7353561" cy="45719"/>
            </a:xfrm>
            <a:prstGeom prst="rect">
              <a:avLst/>
            </a:prstGeom>
          </p:spPr>
        </p:pic>
      </p:grpSp>
      <p:sp>
        <p:nvSpPr>
          <p:cNvPr id="60" name="Google Shape;259;gff3a7120db_0_4">
            <a:extLst>
              <a:ext uri="{FF2B5EF4-FFF2-40B4-BE49-F238E27FC236}">
                <a16:creationId xmlns:a16="http://schemas.microsoft.com/office/drawing/2014/main" id="{C4581B93-87F8-A8D9-669A-DB0BABC8CFC3}"/>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DNS Hierarchy</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306832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Hosting</a:t>
            </a:r>
            <a:r>
              <a:rPr sz="2800" b="1" spc="-15" dirty="0">
                <a:solidFill>
                  <a:srgbClr val="5F4778"/>
                </a:solidFill>
                <a:latin typeface="Calibri"/>
                <a:cs typeface="Calibri"/>
              </a:rPr>
              <a:t> </a:t>
            </a:r>
            <a:r>
              <a:rPr sz="2800" b="1" spc="-10" dirty="0">
                <a:solidFill>
                  <a:srgbClr val="5F4778"/>
                </a:solidFill>
                <a:latin typeface="Calibri"/>
                <a:cs typeface="Calibri"/>
              </a:rPr>
              <a:t>Our </a:t>
            </a:r>
            <a:r>
              <a:rPr sz="2800" b="1" spc="-30" dirty="0">
                <a:solidFill>
                  <a:srgbClr val="5F4778"/>
                </a:solidFill>
                <a:latin typeface="Calibri"/>
                <a:cs typeface="Calibri"/>
              </a:rPr>
              <a:t>Website</a:t>
            </a:r>
            <a:endParaRPr sz="2800">
              <a:latin typeface="Calibri"/>
              <a:cs typeface="Calibri"/>
            </a:endParaRPr>
          </a:p>
        </p:txBody>
      </p:sp>
      <p:grpSp>
        <p:nvGrpSpPr>
          <p:cNvPr id="3" name="object 3"/>
          <p:cNvGrpSpPr/>
          <p:nvPr/>
        </p:nvGrpSpPr>
        <p:grpSpPr>
          <a:xfrm>
            <a:off x="250698" y="1210817"/>
            <a:ext cx="8644255" cy="3357879"/>
            <a:chOff x="250698" y="1210817"/>
            <a:chExt cx="8644255" cy="3357879"/>
          </a:xfrm>
        </p:grpSpPr>
        <p:sp>
          <p:nvSpPr>
            <p:cNvPr id="5" name="object 5"/>
            <p:cNvSpPr/>
            <p:nvPr/>
          </p:nvSpPr>
          <p:spPr>
            <a:xfrm>
              <a:off x="250698" y="1210817"/>
              <a:ext cx="8644255" cy="3357879"/>
            </a:xfrm>
            <a:custGeom>
              <a:avLst/>
              <a:gdLst/>
              <a:ahLst/>
              <a:cxnLst/>
              <a:rect l="l" t="t" r="r" b="b"/>
              <a:pathLst>
                <a:path w="8644255" h="3357879">
                  <a:moveTo>
                    <a:pt x="8084566" y="0"/>
                  </a:moveTo>
                  <a:lnTo>
                    <a:pt x="559574" y="0"/>
                  </a:lnTo>
                  <a:lnTo>
                    <a:pt x="511292" y="2054"/>
                  </a:lnTo>
                  <a:lnTo>
                    <a:pt x="464151" y="8105"/>
                  </a:lnTo>
                  <a:lnTo>
                    <a:pt x="418318" y="17984"/>
                  </a:lnTo>
                  <a:lnTo>
                    <a:pt x="373961" y="31523"/>
                  </a:lnTo>
                  <a:lnTo>
                    <a:pt x="331249" y="48555"/>
                  </a:lnTo>
                  <a:lnTo>
                    <a:pt x="290349" y="68911"/>
                  </a:lnTo>
                  <a:lnTo>
                    <a:pt x="251429" y="92424"/>
                  </a:lnTo>
                  <a:lnTo>
                    <a:pt x="214658" y="118924"/>
                  </a:lnTo>
                  <a:lnTo>
                    <a:pt x="180203" y="148244"/>
                  </a:lnTo>
                  <a:lnTo>
                    <a:pt x="148232" y="180216"/>
                  </a:lnTo>
                  <a:lnTo>
                    <a:pt x="118913" y="214671"/>
                  </a:lnTo>
                  <a:lnTo>
                    <a:pt x="92414" y="251443"/>
                  </a:lnTo>
                  <a:lnTo>
                    <a:pt x="68904" y="290362"/>
                  </a:lnTo>
                  <a:lnTo>
                    <a:pt x="48550" y="331260"/>
                  </a:lnTo>
                  <a:lnTo>
                    <a:pt x="31520" y="373970"/>
                  </a:lnTo>
                  <a:lnTo>
                    <a:pt x="17982" y="418323"/>
                  </a:lnTo>
                  <a:lnTo>
                    <a:pt x="8103" y="464151"/>
                  </a:lnTo>
                  <a:lnTo>
                    <a:pt x="2053" y="511287"/>
                  </a:lnTo>
                  <a:lnTo>
                    <a:pt x="0" y="559562"/>
                  </a:lnTo>
                  <a:lnTo>
                    <a:pt x="0" y="2797797"/>
                  </a:lnTo>
                  <a:lnTo>
                    <a:pt x="2053" y="2846079"/>
                  </a:lnTo>
                  <a:lnTo>
                    <a:pt x="8103" y="2893220"/>
                  </a:lnTo>
                  <a:lnTo>
                    <a:pt x="17982" y="2939053"/>
                  </a:lnTo>
                  <a:lnTo>
                    <a:pt x="31520" y="2983410"/>
                  </a:lnTo>
                  <a:lnTo>
                    <a:pt x="48550" y="3026122"/>
                  </a:lnTo>
                  <a:lnTo>
                    <a:pt x="68904" y="3067022"/>
                  </a:lnTo>
                  <a:lnTo>
                    <a:pt x="92414" y="3105942"/>
                  </a:lnTo>
                  <a:lnTo>
                    <a:pt x="118913" y="3142713"/>
                  </a:lnTo>
                  <a:lnTo>
                    <a:pt x="148232" y="3177168"/>
                  </a:lnTo>
                  <a:lnTo>
                    <a:pt x="180203" y="3209139"/>
                  </a:lnTo>
                  <a:lnTo>
                    <a:pt x="214658" y="3238458"/>
                  </a:lnTo>
                  <a:lnTo>
                    <a:pt x="251429" y="3264957"/>
                  </a:lnTo>
                  <a:lnTo>
                    <a:pt x="290349" y="3288467"/>
                  </a:lnTo>
                  <a:lnTo>
                    <a:pt x="331249" y="3308821"/>
                  </a:lnTo>
                  <a:lnTo>
                    <a:pt x="373961" y="3325851"/>
                  </a:lnTo>
                  <a:lnTo>
                    <a:pt x="418318" y="3339389"/>
                  </a:lnTo>
                  <a:lnTo>
                    <a:pt x="464151" y="3349268"/>
                  </a:lnTo>
                  <a:lnTo>
                    <a:pt x="511292" y="3355318"/>
                  </a:lnTo>
                  <a:lnTo>
                    <a:pt x="559574" y="3357372"/>
                  </a:lnTo>
                  <a:lnTo>
                    <a:pt x="8084566" y="3357372"/>
                  </a:lnTo>
                  <a:lnTo>
                    <a:pt x="8132840" y="3355318"/>
                  </a:lnTo>
                  <a:lnTo>
                    <a:pt x="8179976" y="3349268"/>
                  </a:lnTo>
                  <a:lnTo>
                    <a:pt x="8225804" y="3339389"/>
                  </a:lnTo>
                  <a:lnTo>
                    <a:pt x="8270157" y="3325851"/>
                  </a:lnTo>
                  <a:lnTo>
                    <a:pt x="8312867" y="3308821"/>
                  </a:lnTo>
                  <a:lnTo>
                    <a:pt x="8353765" y="3288467"/>
                  </a:lnTo>
                  <a:lnTo>
                    <a:pt x="8392684" y="3264957"/>
                  </a:lnTo>
                  <a:lnTo>
                    <a:pt x="8429456" y="3238458"/>
                  </a:lnTo>
                  <a:lnTo>
                    <a:pt x="8463911" y="3209139"/>
                  </a:lnTo>
                  <a:lnTo>
                    <a:pt x="8495883" y="3177168"/>
                  </a:lnTo>
                  <a:lnTo>
                    <a:pt x="8525203" y="3142713"/>
                  </a:lnTo>
                  <a:lnTo>
                    <a:pt x="8551703" y="3105942"/>
                  </a:lnTo>
                  <a:lnTo>
                    <a:pt x="8575216" y="3067022"/>
                  </a:lnTo>
                  <a:lnTo>
                    <a:pt x="8595572" y="3026122"/>
                  </a:lnTo>
                  <a:lnTo>
                    <a:pt x="8612604" y="2983410"/>
                  </a:lnTo>
                  <a:lnTo>
                    <a:pt x="8626143" y="2939053"/>
                  </a:lnTo>
                  <a:lnTo>
                    <a:pt x="8636022" y="2893220"/>
                  </a:lnTo>
                  <a:lnTo>
                    <a:pt x="8642073" y="2846079"/>
                  </a:lnTo>
                  <a:lnTo>
                    <a:pt x="8644128" y="2797797"/>
                  </a:lnTo>
                  <a:lnTo>
                    <a:pt x="8644128" y="559562"/>
                  </a:lnTo>
                  <a:lnTo>
                    <a:pt x="8642073" y="511287"/>
                  </a:lnTo>
                  <a:lnTo>
                    <a:pt x="8636022" y="464151"/>
                  </a:lnTo>
                  <a:lnTo>
                    <a:pt x="8626143" y="418323"/>
                  </a:lnTo>
                  <a:lnTo>
                    <a:pt x="8612604" y="373970"/>
                  </a:lnTo>
                  <a:lnTo>
                    <a:pt x="8595572" y="331260"/>
                  </a:lnTo>
                  <a:lnTo>
                    <a:pt x="8575216" y="290362"/>
                  </a:lnTo>
                  <a:lnTo>
                    <a:pt x="8551703" y="251443"/>
                  </a:lnTo>
                  <a:lnTo>
                    <a:pt x="8525203" y="214671"/>
                  </a:lnTo>
                  <a:lnTo>
                    <a:pt x="8495883" y="180216"/>
                  </a:lnTo>
                  <a:lnTo>
                    <a:pt x="8463911" y="148244"/>
                  </a:lnTo>
                  <a:lnTo>
                    <a:pt x="8429456" y="118924"/>
                  </a:lnTo>
                  <a:lnTo>
                    <a:pt x="8392684" y="92424"/>
                  </a:lnTo>
                  <a:lnTo>
                    <a:pt x="8353765" y="68911"/>
                  </a:lnTo>
                  <a:lnTo>
                    <a:pt x="8312867" y="48555"/>
                  </a:lnTo>
                  <a:lnTo>
                    <a:pt x="8270157" y="31523"/>
                  </a:lnTo>
                  <a:lnTo>
                    <a:pt x="8225804" y="17984"/>
                  </a:lnTo>
                  <a:lnTo>
                    <a:pt x="8179976" y="8105"/>
                  </a:lnTo>
                  <a:lnTo>
                    <a:pt x="8132840" y="2054"/>
                  </a:lnTo>
                  <a:lnTo>
                    <a:pt x="8084566" y="0"/>
                  </a:lnTo>
                  <a:close/>
                </a:path>
              </a:pathLst>
            </a:custGeom>
            <a:solidFill>
              <a:srgbClr val="FFFFFF"/>
            </a:solidFill>
            <a:ln>
              <a:solidFill>
                <a:schemeClr val="tx1"/>
              </a:solidFill>
            </a:ln>
          </p:spPr>
          <p:txBody>
            <a:bodyPr wrap="square" lIns="0" tIns="0" rIns="0" bIns="0" rtlCol="0"/>
            <a:lstStyle/>
            <a:p>
              <a:endParaRPr/>
            </a:p>
          </p:txBody>
        </p:sp>
        <p:sp>
          <p:nvSpPr>
            <p:cNvPr id="6" name="object 6"/>
            <p:cNvSpPr/>
            <p:nvPr/>
          </p:nvSpPr>
          <p:spPr>
            <a:xfrm>
              <a:off x="250698" y="1210817"/>
              <a:ext cx="8644255" cy="3357879"/>
            </a:xfrm>
            <a:custGeom>
              <a:avLst/>
              <a:gdLst/>
              <a:ahLst/>
              <a:cxnLst/>
              <a:rect l="l" t="t" r="r" b="b"/>
              <a:pathLst>
                <a:path w="8644255" h="3357879">
                  <a:moveTo>
                    <a:pt x="0" y="559562"/>
                  </a:moveTo>
                  <a:lnTo>
                    <a:pt x="2053" y="511287"/>
                  </a:lnTo>
                  <a:lnTo>
                    <a:pt x="8103" y="464151"/>
                  </a:lnTo>
                  <a:lnTo>
                    <a:pt x="17982" y="418323"/>
                  </a:lnTo>
                  <a:lnTo>
                    <a:pt x="31520" y="373970"/>
                  </a:lnTo>
                  <a:lnTo>
                    <a:pt x="48550" y="331260"/>
                  </a:lnTo>
                  <a:lnTo>
                    <a:pt x="68904" y="290362"/>
                  </a:lnTo>
                  <a:lnTo>
                    <a:pt x="92414" y="251443"/>
                  </a:lnTo>
                  <a:lnTo>
                    <a:pt x="118913" y="214671"/>
                  </a:lnTo>
                  <a:lnTo>
                    <a:pt x="148232" y="180216"/>
                  </a:lnTo>
                  <a:lnTo>
                    <a:pt x="180203" y="148244"/>
                  </a:lnTo>
                  <a:lnTo>
                    <a:pt x="214658" y="118924"/>
                  </a:lnTo>
                  <a:lnTo>
                    <a:pt x="251429" y="92424"/>
                  </a:lnTo>
                  <a:lnTo>
                    <a:pt x="290349" y="68911"/>
                  </a:lnTo>
                  <a:lnTo>
                    <a:pt x="331249" y="48555"/>
                  </a:lnTo>
                  <a:lnTo>
                    <a:pt x="373961" y="31523"/>
                  </a:lnTo>
                  <a:lnTo>
                    <a:pt x="418318" y="17984"/>
                  </a:lnTo>
                  <a:lnTo>
                    <a:pt x="464151" y="8105"/>
                  </a:lnTo>
                  <a:lnTo>
                    <a:pt x="511292" y="2054"/>
                  </a:lnTo>
                  <a:lnTo>
                    <a:pt x="559574" y="0"/>
                  </a:lnTo>
                  <a:lnTo>
                    <a:pt x="8084566" y="0"/>
                  </a:lnTo>
                  <a:lnTo>
                    <a:pt x="8132840" y="2054"/>
                  </a:lnTo>
                  <a:lnTo>
                    <a:pt x="8179976" y="8105"/>
                  </a:lnTo>
                  <a:lnTo>
                    <a:pt x="8225804" y="17984"/>
                  </a:lnTo>
                  <a:lnTo>
                    <a:pt x="8270157" y="31523"/>
                  </a:lnTo>
                  <a:lnTo>
                    <a:pt x="8312867" y="48555"/>
                  </a:lnTo>
                  <a:lnTo>
                    <a:pt x="8353765" y="68911"/>
                  </a:lnTo>
                  <a:lnTo>
                    <a:pt x="8392684" y="92424"/>
                  </a:lnTo>
                  <a:lnTo>
                    <a:pt x="8429456" y="118924"/>
                  </a:lnTo>
                  <a:lnTo>
                    <a:pt x="8463911" y="148244"/>
                  </a:lnTo>
                  <a:lnTo>
                    <a:pt x="8495883" y="180216"/>
                  </a:lnTo>
                  <a:lnTo>
                    <a:pt x="8525203" y="214671"/>
                  </a:lnTo>
                  <a:lnTo>
                    <a:pt x="8551703" y="251443"/>
                  </a:lnTo>
                  <a:lnTo>
                    <a:pt x="8575216" y="290362"/>
                  </a:lnTo>
                  <a:lnTo>
                    <a:pt x="8595572" y="331260"/>
                  </a:lnTo>
                  <a:lnTo>
                    <a:pt x="8612604" y="373970"/>
                  </a:lnTo>
                  <a:lnTo>
                    <a:pt x="8626143" y="418323"/>
                  </a:lnTo>
                  <a:lnTo>
                    <a:pt x="8636022" y="464151"/>
                  </a:lnTo>
                  <a:lnTo>
                    <a:pt x="8642073" y="511287"/>
                  </a:lnTo>
                  <a:lnTo>
                    <a:pt x="8644128" y="559562"/>
                  </a:lnTo>
                  <a:lnTo>
                    <a:pt x="8644128" y="2797797"/>
                  </a:lnTo>
                  <a:lnTo>
                    <a:pt x="8642073" y="2846079"/>
                  </a:lnTo>
                  <a:lnTo>
                    <a:pt x="8636022" y="2893220"/>
                  </a:lnTo>
                  <a:lnTo>
                    <a:pt x="8626143" y="2939053"/>
                  </a:lnTo>
                  <a:lnTo>
                    <a:pt x="8612604" y="2983410"/>
                  </a:lnTo>
                  <a:lnTo>
                    <a:pt x="8595572" y="3026122"/>
                  </a:lnTo>
                  <a:lnTo>
                    <a:pt x="8575216" y="3067022"/>
                  </a:lnTo>
                  <a:lnTo>
                    <a:pt x="8551703" y="3105942"/>
                  </a:lnTo>
                  <a:lnTo>
                    <a:pt x="8525203" y="3142713"/>
                  </a:lnTo>
                  <a:lnTo>
                    <a:pt x="8495883" y="3177168"/>
                  </a:lnTo>
                  <a:lnTo>
                    <a:pt x="8463911" y="3209139"/>
                  </a:lnTo>
                  <a:lnTo>
                    <a:pt x="8429456" y="3238458"/>
                  </a:lnTo>
                  <a:lnTo>
                    <a:pt x="8392684" y="3264957"/>
                  </a:lnTo>
                  <a:lnTo>
                    <a:pt x="8353765" y="3288467"/>
                  </a:lnTo>
                  <a:lnTo>
                    <a:pt x="8312867" y="3308821"/>
                  </a:lnTo>
                  <a:lnTo>
                    <a:pt x="8270157" y="3325851"/>
                  </a:lnTo>
                  <a:lnTo>
                    <a:pt x="8225804" y="3339389"/>
                  </a:lnTo>
                  <a:lnTo>
                    <a:pt x="8179976" y="3349268"/>
                  </a:lnTo>
                  <a:lnTo>
                    <a:pt x="8132840" y="3355318"/>
                  </a:lnTo>
                  <a:lnTo>
                    <a:pt x="8084566" y="3357372"/>
                  </a:lnTo>
                  <a:lnTo>
                    <a:pt x="559574" y="3357372"/>
                  </a:lnTo>
                  <a:lnTo>
                    <a:pt x="511292" y="3355318"/>
                  </a:lnTo>
                  <a:lnTo>
                    <a:pt x="464151" y="3349268"/>
                  </a:lnTo>
                  <a:lnTo>
                    <a:pt x="418318" y="3339389"/>
                  </a:lnTo>
                  <a:lnTo>
                    <a:pt x="373961" y="3325851"/>
                  </a:lnTo>
                  <a:lnTo>
                    <a:pt x="331249" y="3308821"/>
                  </a:lnTo>
                  <a:lnTo>
                    <a:pt x="290349" y="3288467"/>
                  </a:lnTo>
                  <a:lnTo>
                    <a:pt x="251429" y="3264957"/>
                  </a:lnTo>
                  <a:lnTo>
                    <a:pt x="214658" y="3238458"/>
                  </a:lnTo>
                  <a:lnTo>
                    <a:pt x="180203" y="3209139"/>
                  </a:lnTo>
                  <a:lnTo>
                    <a:pt x="148232" y="3177168"/>
                  </a:lnTo>
                  <a:lnTo>
                    <a:pt x="118913" y="3142713"/>
                  </a:lnTo>
                  <a:lnTo>
                    <a:pt x="92414" y="3105942"/>
                  </a:lnTo>
                  <a:lnTo>
                    <a:pt x="68904" y="3067022"/>
                  </a:lnTo>
                  <a:lnTo>
                    <a:pt x="48550" y="3026122"/>
                  </a:lnTo>
                  <a:lnTo>
                    <a:pt x="31520" y="2983410"/>
                  </a:lnTo>
                  <a:lnTo>
                    <a:pt x="17982" y="2939053"/>
                  </a:lnTo>
                  <a:lnTo>
                    <a:pt x="8103" y="2893220"/>
                  </a:lnTo>
                  <a:lnTo>
                    <a:pt x="2053" y="2846079"/>
                  </a:lnTo>
                  <a:lnTo>
                    <a:pt x="0" y="2797797"/>
                  </a:lnTo>
                  <a:lnTo>
                    <a:pt x="0" y="559562"/>
                  </a:lnTo>
                  <a:close/>
                </a:path>
              </a:pathLst>
            </a:custGeom>
            <a:ln w="28956">
              <a:solidFill>
                <a:schemeClr val="tx1"/>
              </a:solidFill>
            </a:ln>
          </p:spPr>
          <p:txBody>
            <a:bodyPr wrap="square" lIns="0" tIns="0" rIns="0" bIns="0" rtlCol="0"/>
            <a:lstStyle/>
            <a:p>
              <a:endParaRPr/>
            </a:p>
          </p:txBody>
        </p:sp>
        <p:pic>
          <p:nvPicPr>
            <p:cNvPr id="7" name="object 7"/>
            <p:cNvPicPr/>
            <p:nvPr/>
          </p:nvPicPr>
          <p:blipFill>
            <a:blip r:embed="rId2" cstate="print"/>
            <a:stretch>
              <a:fillRect/>
            </a:stretch>
          </p:blipFill>
          <p:spPr>
            <a:xfrm>
              <a:off x="6213068" y="2890980"/>
              <a:ext cx="1004315" cy="1002791"/>
            </a:xfrm>
            <a:prstGeom prst="rect">
              <a:avLst/>
            </a:prstGeom>
            <a:ln>
              <a:solidFill>
                <a:schemeClr val="bg1"/>
              </a:solidFill>
            </a:ln>
          </p:spPr>
        </p:pic>
        <p:pic>
          <p:nvPicPr>
            <p:cNvPr id="8" name="object 8"/>
            <p:cNvPicPr/>
            <p:nvPr/>
          </p:nvPicPr>
          <p:blipFill>
            <a:blip r:embed="rId3" cstate="print"/>
            <a:stretch>
              <a:fillRect/>
            </a:stretch>
          </p:blipFill>
          <p:spPr>
            <a:xfrm>
              <a:off x="1669109" y="2794100"/>
              <a:ext cx="1135380" cy="1135380"/>
            </a:xfrm>
            <a:prstGeom prst="rect">
              <a:avLst/>
            </a:prstGeom>
            <a:ln>
              <a:solidFill>
                <a:schemeClr val="bg1"/>
              </a:solidFill>
            </a:ln>
          </p:spPr>
        </p:pic>
        <p:pic>
          <p:nvPicPr>
            <p:cNvPr id="9" name="object 9"/>
            <p:cNvPicPr/>
            <p:nvPr/>
          </p:nvPicPr>
          <p:blipFill>
            <a:blip r:embed="rId4" cstate="print"/>
            <a:stretch>
              <a:fillRect/>
            </a:stretch>
          </p:blipFill>
          <p:spPr>
            <a:xfrm>
              <a:off x="4005859" y="2847133"/>
              <a:ext cx="1005839" cy="1004316"/>
            </a:xfrm>
            <a:prstGeom prst="rect">
              <a:avLst/>
            </a:prstGeom>
            <a:ln>
              <a:solidFill>
                <a:schemeClr val="bg1"/>
              </a:solidFill>
            </a:ln>
          </p:spPr>
        </p:pic>
        <p:sp>
          <p:nvSpPr>
            <p:cNvPr id="11" name="object 11"/>
            <p:cNvSpPr/>
            <p:nvPr/>
          </p:nvSpPr>
          <p:spPr>
            <a:xfrm>
              <a:off x="2804489" y="3349291"/>
              <a:ext cx="3387725" cy="76200"/>
            </a:xfrm>
            <a:custGeom>
              <a:avLst/>
              <a:gdLst/>
              <a:ahLst/>
              <a:cxnLst/>
              <a:rect l="l" t="t" r="r" b="b"/>
              <a:pathLst>
                <a:path w="3387725" h="76200">
                  <a:moveTo>
                    <a:pt x="1191133" y="38100"/>
                  </a:moveTo>
                  <a:lnTo>
                    <a:pt x="1171308" y="28194"/>
                  </a:lnTo>
                  <a:lnTo>
                    <a:pt x="1114933" y="0"/>
                  </a:lnTo>
                  <a:lnTo>
                    <a:pt x="1114933" y="28194"/>
                  </a:lnTo>
                  <a:lnTo>
                    <a:pt x="0" y="28194"/>
                  </a:lnTo>
                  <a:lnTo>
                    <a:pt x="0" y="48006"/>
                  </a:lnTo>
                  <a:lnTo>
                    <a:pt x="1114933" y="48006"/>
                  </a:lnTo>
                  <a:lnTo>
                    <a:pt x="1114933" y="76200"/>
                  </a:lnTo>
                  <a:lnTo>
                    <a:pt x="1171308" y="48006"/>
                  </a:lnTo>
                  <a:lnTo>
                    <a:pt x="1191133" y="38100"/>
                  </a:lnTo>
                  <a:close/>
                </a:path>
                <a:path w="3387725" h="76200">
                  <a:moveTo>
                    <a:pt x="3387217" y="38100"/>
                  </a:moveTo>
                  <a:lnTo>
                    <a:pt x="3367405" y="28194"/>
                  </a:lnTo>
                  <a:lnTo>
                    <a:pt x="3311017" y="0"/>
                  </a:lnTo>
                  <a:lnTo>
                    <a:pt x="3311017" y="28194"/>
                  </a:lnTo>
                  <a:lnTo>
                    <a:pt x="2196084" y="28194"/>
                  </a:lnTo>
                  <a:lnTo>
                    <a:pt x="2196084" y="48006"/>
                  </a:lnTo>
                  <a:lnTo>
                    <a:pt x="3311017" y="48006"/>
                  </a:lnTo>
                  <a:lnTo>
                    <a:pt x="3311017" y="76200"/>
                  </a:lnTo>
                  <a:lnTo>
                    <a:pt x="3367405" y="48006"/>
                  </a:lnTo>
                  <a:lnTo>
                    <a:pt x="3387217" y="38100"/>
                  </a:lnTo>
                  <a:close/>
                </a:path>
              </a:pathLst>
            </a:custGeom>
            <a:solidFill>
              <a:srgbClr val="FF0000"/>
            </a:solidFill>
            <a:ln>
              <a:solidFill>
                <a:schemeClr val="tx1"/>
              </a:solidFill>
            </a:ln>
          </p:spPr>
          <p:txBody>
            <a:bodyPr wrap="square" lIns="0" tIns="0" rIns="0" bIns="0" rtlCol="0"/>
            <a:lstStyle/>
            <a:p>
              <a:endParaRPr/>
            </a:p>
          </p:txBody>
        </p:sp>
      </p:grpSp>
      <p:sp>
        <p:nvSpPr>
          <p:cNvPr id="14" name="object 14"/>
          <p:cNvSpPr txBox="1"/>
          <p:nvPr/>
        </p:nvSpPr>
        <p:spPr>
          <a:xfrm>
            <a:off x="842389" y="1472797"/>
            <a:ext cx="7696200" cy="962443"/>
          </a:xfrm>
          <a:prstGeom prst="rect">
            <a:avLst/>
          </a:prstGeom>
        </p:spPr>
        <p:txBody>
          <a:bodyPr vert="horz" wrap="square" lIns="0" tIns="13335" rIns="0" bIns="0" rtlCol="0">
            <a:spAutoFit/>
          </a:bodyPr>
          <a:lstStyle/>
          <a:p>
            <a:pPr marL="12700">
              <a:lnSpc>
                <a:spcPct val="100000"/>
              </a:lnSpc>
              <a:spcBef>
                <a:spcPts val="105"/>
              </a:spcBef>
            </a:pPr>
            <a:r>
              <a:rPr sz="1200" dirty="0">
                <a:latin typeface="Open Sans" panose="020B0606030504020204" pitchFamily="34" charset="0"/>
                <a:ea typeface="Open Sans" panose="020B0606030504020204" pitchFamily="34" charset="0"/>
                <a:cs typeface="Open Sans" panose="020B0606030504020204" pitchFamily="34" charset="0"/>
              </a:rPr>
              <a:t>Step</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1:</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Start</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up</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server/host</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where</a:t>
            </a:r>
            <a:r>
              <a:rPr sz="1200" dirty="0">
                <a:latin typeface="Open Sans" panose="020B0606030504020204" pitchFamily="34" charset="0"/>
                <a:ea typeface="Open Sans" panose="020B0606030504020204" pitchFamily="34" charset="0"/>
                <a:cs typeface="Open Sans" panose="020B0606030504020204" pitchFamily="34" charset="0"/>
              </a:rPr>
              <a:t> the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web</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service</a:t>
            </a:r>
            <a:r>
              <a:rPr sz="1200"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will</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run</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(Say,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IP</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address</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of</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server</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is</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10.20.30.40)</a:t>
            </a:r>
          </a:p>
          <a:p>
            <a:pPr>
              <a:lnSpc>
                <a:spcPct val="100000"/>
              </a:lnSpc>
              <a:spcBef>
                <a:spcPts val="50"/>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spcBef>
                <a:spcPts val="5"/>
              </a:spcBef>
            </a:pPr>
            <a:r>
              <a:rPr sz="1200" dirty="0">
                <a:latin typeface="Open Sans" panose="020B0606030504020204" pitchFamily="34" charset="0"/>
                <a:ea typeface="Open Sans" panose="020B0606030504020204" pitchFamily="34" charset="0"/>
                <a:cs typeface="Open Sans" panose="020B0606030504020204" pitchFamily="34" charset="0"/>
              </a:rPr>
              <a:t>Step</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2:</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Get</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r>
              <a:rPr sz="1200" spc="-5" dirty="0">
                <a:latin typeface="Open Sans" panose="020B0606030504020204" pitchFamily="34" charset="0"/>
                <a:ea typeface="Open Sans" panose="020B0606030504020204" pitchFamily="34" charset="0"/>
                <a:cs typeface="Open Sans" panose="020B0606030504020204" pitchFamily="34" charset="0"/>
              </a:rPr>
              <a:t> domain</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name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from</a:t>
            </a:r>
            <a:r>
              <a:rPr sz="1200" spc="-5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domain </a:t>
            </a:r>
            <a:r>
              <a:rPr sz="1200" dirty="0">
                <a:latin typeface="Open Sans" panose="020B0606030504020204" pitchFamily="34" charset="0"/>
                <a:ea typeface="Open Sans" panose="020B0606030504020204" pitchFamily="34" charset="0"/>
                <a:cs typeface="Open Sans" panose="020B0606030504020204" pitchFamily="34" charset="0"/>
              </a:rPr>
              <a:t>name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providers </a:t>
            </a:r>
            <a:r>
              <a:rPr sz="1200" dirty="0">
                <a:latin typeface="Open Sans" panose="020B0606030504020204" pitchFamily="34" charset="0"/>
                <a:ea typeface="Open Sans" panose="020B0606030504020204" pitchFamily="34" charset="0"/>
                <a:cs typeface="Open Sans" panose="020B0606030504020204" pitchFamily="34" charset="0"/>
              </a:rPr>
              <a:t>such</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as</a:t>
            </a:r>
            <a:r>
              <a:rPr sz="1200" spc="-5" dirty="0">
                <a:latin typeface="Open Sans" panose="020B0606030504020204" pitchFamily="34" charset="0"/>
                <a:ea typeface="Open Sans" panose="020B0606030504020204" pitchFamily="34" charset="0"/>
                <a:cs typeface="Open Sans" panose="020B0606030504020204" pitchFamily="34" charset="0"/>
              </a:rPr>
              <a:t> GoDaddy,</a:t>
            </a:r>
            <a:r>
              <a:rPr sz="1200" dirty="0">
                <a:latin typeface="Open Sans" panose="020B0606030504020204" pitchFamily="34" charset="0"/>
                <a:ea typeface="Open Sans" panose="020B0606030504020204" pitchFamily="34" charset="0"/>
                <a:cs typeface="Open Sans" panose="020B0606030504020204" pitchFamily="34" charset="0"/>
              </a:rPr>
              <a:t> Freenom,</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etc.</a:t>
            </a:r>
          </a:p>
          <a:p>
            <a:pPr>
              <a:lnSpc>
                <a:spcPct val="100000"/>
              </a:lnSpc>
              <a:spcBef>
                <a:spcPts val="50"/>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spcBef>
                <a:spcPts val="5"/>
              </a:spcBef>
            </a:pPr>
            <a:r>
              <a:rPr sz="1200" dirty="0">
                <a:latin typeface="Open Sans" panose="020B0606030504020204" pitchFamily="34" charset="0"/>
                <a:ea typeface="Open Sans" panose="020B0606030504020204" pitchFamily="34" charset="0"/>
                <a:cs typeface="Open Sans" panose="020B0606030504020204" pitchFamily="34" charset="0"/>
              </a:rPr>
              <a:t>Step</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3:</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Link</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domain</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name</a:t>
            </a:r>
            <a:r>
              <a:rPr sz="1200" spc="-5" dirty="0">
                <a:latin typeface="Open Sans" panose="020B0606030504020204" pitchFamily="34" charset="0"/>
                <a:ea typeface="Open Sans" panose="020B0606030504020204" pitchFamily="34" charset="0"/>
                <a:cs typeface="Open Sans" panose="020B0606030504020204" pitchFamily="34" charset="0"/>
              </a:rPr>
              <a:t> with</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IP</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address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from</a:t>
            </a:r>
            <a:r>
              <a:rPr sz="1200" spc="-5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Step</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1</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by</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using</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Domain</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Name</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Service/System</a:t>
            </a:r>
            <a:endParaRPr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object 16"/>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17" name="Group 16">
            <a:extLst>
              <a:ext uri="{FF2B5EF4-FFF2-40B4-BE49-F238E27FC236}">
                <a16:creationId xmlns:a16="http://schemas.microsoft.com/office/drawing/2014/main" id="{86B6759B-E0FD-F9A9-3AAA-3AF3B917A519}"/>
              </a:ext>
            </a:extLst>
          </p:cNvPr>
          <p:cNvGrpSpPr/>
          <p:nvPr/>
        </p:nvGrpSpPr>
        <p:grpSpPr>
          <a:xfrm>
            <a:off x="24493" y="21491"/>
            <a:ext cx="9119507" cy="750794"/>
            <a:chOff x="24493" y="21491"/>
            <a:chExt cx="8960905" cy="750794"/>
          </a:xfrm>
        </p:grpSpPr>
        <p:pic>
          <p:nvPicPr>
            <p:cNvPr id="18" name="Picture 17">
              <a:extLst>
                <a:ext uri="{FF2B5EF4-FFF2-40B4-BE49-F238E27FC236}">
                  <a16:creationId xmlns:a16="http://schemas.microsoft.com/office/drawing/2014/main" id="{B59E80F1-931E-8CB8-A4C5-7B7CA4FBE685}"/>
                </a:ext>
              </a:extLst>
            </p:cNvPr>
            <p:cNvPicPr>
              <a:picLocks noChangeAspect="1"/>
            </p:cNvPicPr>
            <p:nvPr/>
          </p:nvPicPr>
          <p:blipFill>
            <a:blip r:embed="rId5"/>
            <a:stretch>
              <a:fillRect/>
            </a:stretch>
          </p:blipFill>
          <p:spPr>
            <a:xfrm>
              <a:off x="1631837" y="21491"/>
              <a:ext cx="7353561" cy="750794"/>
            </a:xfrm>
            <a:prstGeom prst="rect">
              <a:avLst/>
            </a:prstGeom>
          </p:spPr>
        </p:pic>
        <p:pic>
          <p:nvPicPr>
            <p:cNvPr id="19" name="Picture 18">
              <a:extLst>
                <a:ext uri="{FF2B5EF4-FFF2-40B4-BE49-F238E27FC236}">
                  <a16:creationId xmlns:a16="http://schemas.microsoft.com/office/drawing/2014/main" id="{EC11C577-2279-3002-7F48-1043B934DD7E}"/>
                </a:ext>
              </a:extLst>
            </p:cNvPr>
            <p:cNvPicPr>
              <a:picLocks noChangeAspect="1"/>
            </p:cNvPicPr>
            <p:nvPr/>
          </p:nvPicPr>
          <p:blipFill>
            <a:blip r:embed="rId6"/>
            <a:stretch>
              <a:fillRect/>
            </a:stretch>
          </p:blipFill>
          <p:spPr>
            <a:xfrm>
              <a:off x="24493" y="79088"/>
              <a:ext cx="1607344" cy="657225"/>
            </a:xfrm>
            <a:prstGeom prst="rect">
              <a:avLst/>
            </a:prstGeom>
          </p:spPr>
        </p:pic>
        <p:pic>
          <p:nvPicPr>
            <p:cNvPr id="20" name="Picture 19">
              <a:extLst>
                <a:ext uri="{FF2B5EF4-FFF2-40B4-BE49-F238E27FC236}">
                  <a16:creationId xmlns:a16="http://schemas.microsoft.com/office/drawing/2014/main" id="{6D3555F4-D313-5042-99BC-0ACC79F24503}"/>
                </a:ext>
              </a:extLst>
            </p:cNvPr>
            <p:cNvPicPr>
              <a:picLocks noChangeAspect="1"/>
            </p:cNvPicPr>
            <p:nvPr/>
          </p:nvPicPr>
          <p:blipFill>
            <a:blip r:embed="rId5"/>
            <a:stretch>
              <a:fillRect/>
            </a:stretch>
          </p:blipFill>
          <p:spPr>
            <a:xfrm>
              <a:off x="134906" y="718248"/>
              <a:ext cx="7353561" cy="45719"/>
            </a:xfrm>
            <a:prstGeom prst="rect">
              <a:avLst/>
            </a:prstGeom>
          </p:spPr>
        </p:pic>
      </p:grpSp>
      <p:sp>
        <p:nvSpPr>
          <p:cNvPr id="21" name="Google Shape;259;gff3a7120db_0_4">
            <a:extLst>
              <a:ext uri="{FF2B5EF4-FFF2-40B4-BE49-F238E27FC236}">
                <a16:creationId xmlns:a16="http://schemas.microsoft.com/office/drawing/2014/main" id="{9E4040BA-3E0F-540E-984D-E830AA6F12CF}"/>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Hosting a Website</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243" y="867435"/>
            <a:ext cx="8369514" cy="1588072"/>
            <a:chOff x="457962" y="979170"/>
            <a:chExt cx="8229600" cy="1271270"/>
          </a:xfrm>
        </p:grpSpPr>
        <p:sp>
          <p:nvSpPr>
            <p:cNvPr id="5" name="object 5"/>
            <p:cNvSpPr/>
            <p:nvPr/>
          </p:nvSpPr>
          <p:spPr>
            <a:xfrm>
              <a:off x="457962" y="979170"/>
              <a:ext cx="8229600" cy="1271270"/>
            </a:xfrm>
            <a:custGeom>
              <a:avLst/>
              <a:gdLst/>
              <a:ahLst/>
              <a:cxnLst/>
              <a:rect l="l" t="t" r="r" b="b"/>
              <a:pathLst>
                <a:path w="8229600" h="1271270">
                  <a:moveTo>
                    <a:pt x="8017763" y="0"/>
                  </a:moveTo>
                  <a:lnTo>
                    <a:pt x="211836" y="0"/>
                  </a:lnTo>
                  <a:lnTo>
                    <a:pt x="163264" y="5596"/>
                  </a:lnTo>
                  <a:lnTo>
                    <a:pt x="118676" y="21535"/>
                  </a:lnTo>
                  <a:lnTo>
                    <a:pt x="79343" y="46546"/>
                  </a:lnTo>
                  <a:lnTo>
                    <a:pt x="46538" y="79354"/>
                  </a:lnTo>
                  <a:lnTo>
                    <a:pt x="21531" y="118687"/>
                  </a:lnTo>
                  <a:lnTo>
                    <a:pt x="5594" y="163272"/>
                  </a:lnTo>
                  <a:lnTo>
                    <a:pt x="0" y="211835"/>
                  </a:lnTo>
                  <a:lnTo>
                    <a:pt x="0" y="1059179"/>
                  </a:lnTo>
                  <a:lnTo>
                    <a:pt x="5594" y="1107743"/>
                  </a:lnTo>
                  <a:lnTo>
                    <a:pt x="21531" y="1152328"/>
                  </a:lnTo>
                  <a:lnTo>
                    <a:pt x="46538" y="1191661"/>
                  </a:lnTo>
                  <a:lnTo>
                    <a:pt x="79343" y="1224469"/>
                  </a:lnTo>
                  <a:lnTo>
                    <a:pt x="118676" y="1249480"/>
                  </a:lnTo>
                  <a:lnTo>
                    <a:pt x="163264" y="1265419"/>
                  </a:lnTo>
                  <a:lnTo>
                    <a:pt x="211836" y="1271015"/>
                  </a:lnTo>
                  <a:lnTo>
                    <a:pt x="8017763" y="1271015"/>
                  </a:lnTo>
                  <a:lnTo>
                    <a:pt x="8066327" y="1265419"/>
                  </a:lnTo>
                  <a:lnTo>
                    <a:pt x="8110912" y="1249480"/>
                  </a:lnTo>
                  <a:lnTo>
                    <a:pt x="8150245" y="1224469"/>
                  </a:lnTo>
                  <a:lnTo>
                    <a:pt x="8183053" y="1191661"/>
                  </a:lnTo>
                  <a:lnTo>
                    <a:pt x="8208064" y="1152328"/>
                  </a:lnTo>
                  <a:lnTo>
                    <a:pt x="8224003" y="1107743"/>
                  </a:lnTo>
                  <a:lnTo>
                    <a:pt x="8229600" y="1059179"/>
                  </a:lnTo>
                  <a:lnTo>
                    <a:pt x="8229600" y="211835"/>
                  </a:lnTo>
                  <a:lnTo>
                    <a:pt x="8224003" y="163272"/>
                  </a:lnTo>
                  <a:lnTo>
                    <a:pt x="8208064" y="118687"/>
                  </a:lnTo>
                  <a:lnTo>
                    <a:pt x="8183053" y="79354"/>
                  </a:lnTo>
                  <a:lnTo>
                    <a:pt x="8150245" y="46546"/>
                  </a:lnTo>
                  <a:lnTo>
                    <a:pt x="8110912" y="21535"/>
                  </a:lnTo>
                  <a:lnTo>
                    <a:pt x="8066327" y="5596"/>
                  </a:lnTo>
                  <a:lnTo>
                    <a:pt x="8017763" y="0"/>
                  </a:lnTo>
                  <a:close/>
                </a:path>
              </a:pathLst>
            </a:custGeom>
            <a:solidFill>
              <a:srgbClr val="FFFFFF"/>
            </a:solidFill>
            <a:ln>
              <a:solidFill>
                <a:schemeClr val="tx1"/>
              </a:solidFill>
            </a:ln>
          </p:spPr>
          <p:txBody>
            <a:bodyPr wrap="square" lIns="0" tIns="0" rIns="0" bIns="0" rtlCol="0"/>
            <a:lstStyle/>
            <a:p>
              <a:endParaRPr/>
            </a:p>
          </p:txBody>
        </p:sp>
        <p:sp>
          <p:nvSpPr>
            <p:cNvPr id="6" name="object 6"/>
            <p:cNvSpPr/>
            <p:nvPr/>
          </p:nvSpPr>
          <p:spPr>
            <a:xfrm>
              <a:off x="457962" y="979170"/>
              <a:ext cx="8229600" cy="1271270"/>
            </a:xfrm>
            <a:custGeom>
              <a:avLst/>
              <a:gdLst/>
              <a:ahLst/>
              <a:cxnLst/>
              <a:rect l="l" t="t" r="r" b="b"/>
              <a:pathLst>
                <a:path w="8229600" h="1271270">
                  <a:moveTo>
                    <a:pt x="0" y="211835"/>
                  </a:moveTo>
                  <a:lnTo>
                    <a:pt x="5594" y="163272"/>
                  </a:lnTo>
                  <a:lnTo>
                    <a:pt x="21531" y="118687"/>
                  </a:lnTo>
                  <a:lnTo>
                    <a:pt x="46538" y="79354"/>
                  </a:lnTo>
                  <a:lnTo>
                    <a:pt x="79343" y="46546"/>
                  </a:lnTo>
                  <a:lnTo>
                    <a:pt x="118676" y="21535"/>
                  </a:lnTo>
                  <a:lnTo>
                    <a:pt x="163264" y="5596"/>
                  </a:lnTo>
                  <a:lnTo>
                    <a:pt x="211836" y="0"/>
                  </a:lnTo>
                  <a:lnTo>
                    <a:pt x="8017763" y="0"/>
                  </a:lnTo>
                  <a:lnTo>
                    <a:pt x="8066327" y="5596"/>
                  </a:lnTo>
                  <a:lnTo>
                    <a:pt x="8110912" y="21535"/>
                  </a:lnTo>
                  <a:lnTo>
                    <a:pt x="8150245" y="46546"/>
                  </a:lnTo>
                  <a:lnTo>
                    <a:pt x="8183053" y="79354"/>
                  </a:lnTo>
                  <a:lnTo>
                    <a:pt x="8208064" y="118687"/>
                  </a:lnTo>
                  <a:lnTo>
                    <a:pt x="8224003" y="163272"/>
                  </a:lnTo>
                  <a:lnTo>
                    <a:pt x="8229600" y="211835"/>
                  </a:lnTo>
                  <a:lnTo>
                    <a:pt x="8229600" y="1059179"/>
                  </a:lnTo>
                  <a:lnTo>
                    <a:pt x="8224003" y="1107743"/>
                  </a:lnTo>
                  <a:lnTo>
                    <a:pt x="8208064" y="1152328"/>
                  </a:lnTo>
                  <a:lnTo>
                    <a:pt x="8183053" y="1191661"/>
                  </a:lnTo>
                  <a:lnTo>
                    <a:pt x="8150245" y="1224469"/>
                  </a:lnTo>
                  <a:lnTo>
                    <a:pt x="8110912" y="1249480"/>
                  </a:lnTo>
                  <a:lnTo>
                    <a:pt x="8066327" y="1265419"/>
                  </a:lnTo>
                  <a:lnTo>
                    <a:pt x="8017763" y="1271015"/>
                  </a:lnTo>
                  <a:lnTo>
                    <a:pt x="211836" y="1271015"/>
                  </a:lnTo>
                  <a:lnTo>
                    <a:pt x="163264" y="1265419"/>
                  </a:lnTo>
                  <a:lnTo>
                    <a:pt x="118676" y="1249480"/>
                  </a:lnTo>
                  <a:lnTo>
                    <a:pt x="79343" y="1224469"/>
                  </a:lnTo>
                  <a:lnTo>
                    <a:pt x="46538" y="1191661"/>
                  </a:lnTo>
                  <a:lnTo>
                    <a:pt x="21531" y="1152328"/>
                  </a:lnTo>
                  <a:lnTo>
                    <a:pt x="5594" y="1107743"/>
                  </a:lnTo>
                  <a:lnTo>
                    <a:pt x="0" y="1059179"/>
                  </a:lnTo>
                  <a:lnTo>
                    <a:pt x="0" y="211835"/>
                  </a:lnTo>
                  <a:close/>
                </a:path>
              </a:pathLst>
            </a:custGeom>
            <a:ln w="28955">
              <a:solidFill>
                <a:schemeClr val="tx1"/>
              </a:solidFill>
            </a:ln>
          </p:spPr>
          <p:txBody>
            <a:bodyPr wrap="square" lIns="0" tIns="0" rIns="0" bIns="0" rtlCol="0"/>
            <a:lstStyle/>
            <a:p>
              <a:endParaRPr/>
            </a:p>
          </p:txBody>
        </p:sp>
      </p:grpSp>
      <p:sp>
        <p:nvSpPr>
          <p:cNvPr id="9" name="object 9"/>
          <p:cNvSpPr txBox="1"/>
          <p:nvPr/>
        </p:nvSpPr>
        <p:spPr>
          <a:xfrm>
            <a:off x="813912" y="963700"/>
            <a:ext cx="7942845" cy="1368965"/>
          </a:xfrm>
          <a:prstGeom prst="rect">
            <a:avLst/>
          </a:prstGeom>
        </p:spPr>
        <p:txBody>
          <a:bodyPr vert="horz" wrap="square" lIns="0" tIns="13335" rIns="0" bIns="0" rtlCol="0">
            <a:spAutoFit/>
          </a:bodyPr>
          <a:lstStyle/>
          <a:p>
            <a:pPr marL="12700" marR="107950">
              <a:lnSpc>
                <a:spcPct val="150000"/>
              </a:lnSpc>
              <a:spcBef>
                <a:spcPts val="105"/>
              </a:spcBef>
            </a:pPr>
            <a:r>
              <a:rPr sz="1200" spc="-5" dirty="0">
                <a:latin typeface="Open Sans" panose="020B0606030504020204" pitchFamily="34" charset="0"/>
                <a:ea typeface="Open Sans" panose="020B0606030504020204" pitchFamily="34" charset="0"/>
                <a:cs typeface="Open Sans" panose="020B0606030504020204" pitchFamily="34" charset="0"/>
              </a:rPr>
              <a:t>Authoritative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Name </a:t>
            </a:r>
            <a:r>
              <a:rPr sz="1200" spc="-5" dirty="0">
                <a:latin typeface="Open Sans" panose="020B0606030504020204" pitchFamily="34" charset="0"/>
                <a:ea typeface="Open Sans" panose="020B0606030504020204" pitchFamily="34" charset="0"/>
                <a:cs typeface="Open Sans" panose="020B0606030504020204" pitchFamily="34" charset="0"/>
              </a:rPr>
              <a:t>Server:</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The</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server</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component</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Domain</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Name </a:t>
            </a:r>
            <a:r>
              <a:rPr sz="1200" spc="-10" dirty="0">
                <a:latin typeface="Open Sans" panose="020B0606030504020204" pitchFamily="34" charset="0"/>
                <a:ea typeface="Open Sans" panose="020B0606030504020204" pitchFamily="34" charset="0"/>
                <a:cs typeface="Open Sans" panose="020B0606030504020204" pitchFamily="34" charset="0"/>
              </a:rPr>
              <a:t>System</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(DNS)</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that holds</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actual DNS </a:t>
            </a:r>
            <a:r>
              <a:rPr sz="1200" spc="-290"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records</a:t>
            </a:r>
            <a:r>
              <a:rPr sz="1200" spc="-5" dirty="0">
                <a:latin typeface="Open Sans" panose="020B0606030504020204" pitchFamily="34" charset="0"/>
                <a:ea typeface="Open Sans" panose="020B0606030504020204" pitchFamily="34" charset="0"/>
                <a:cs typeface="Open Sans" panose="020B0606030504020204" pitchFamily="34" charset="0"/>
              </a:rPr>
              <a:t> such</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as</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Name,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CNAME,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Alias,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etc.</a:t>
            </a:r>
            <a:endParaRPr sz="12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spcBef>
                <a:spcPts val="30"/>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50000"/>
              </a:lnSpc>
              <a:spcBef>
                <a:spcPts val="5"/>
              </a:spcBef>
            </a:pPr>
            <a:r>
              <a:rPr sz="1200" spc="-55" dirty="0">
                <a:latin typeface="Open Sans" panose="020B0606030504020204" pitchFamily="34" charset="0"/>
                <a:ea typeface="Open Sans" panose="020B0606030504020204" pitchFamily="34" charset="0"/>
                <a:cs typeface="Open Sans" panose="020B0606030504020204" pitchFamily="34" charset="0"/>
              </a:rPr>
              <a:t>‘A’</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NAME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Record:</a:t>
            </a:r>
            <a:r>
              <a:rPr sz="1200" spc="-5" dirty="0">
                <a:latin typeface="Open Sans" panose="020B0606030504020204" pitchFamily="34" charset="0"/>
                <a:ea typeface="Open Sans" panose="020B0606030504020204" pitchFamily="34" charset="0"/>
                <a:cs typeface="Open Sans" panose="020B0606030504020204" pitchFamily="34" charset="0"/>
              </a:rPr>
              <a:t> It</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maps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domain</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name</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to</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IP</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address</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of</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backend</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host.</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5" dirty="0">
                <a:latin typeface="Open Sans" panose="020B0606030504020204" pitchFamily="34" charset="0"/>
                <a:ea typeface="Open Sans" panose="020B0606030504020204" pitchFamily="34" charset="0"/>
                <a:cs typeface="Open Sans" panose="020B0606030504020204" pitchFamily="34" charset="0"/>
              </a:rPr>
              <a:t>‘A’</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for </a:t>
            </a:r>
            <a:r>
              <a:rPr sz="1200" spc="-5" dirty="0">
                <a:latin typeface="Open Sans" panose="020B0606030504020204" pitchFamily="34" charset="0"/>
                <a:ea typeface="Open Sans" panose="020B0606030504020204" pitchFamily="34" charset="0"/>
                <a:cs typeface="Open Sans" panose="020B0606030504020204" pitchFamily="34" charset="0"/>
              </a:rPr>
              <a:t>address. The</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p>
          <a:p>
            <a:pPr marL="12700">
              <a:lnSpc>
                <a:spcPct val="150000"/>
              </a:lnSpc>
            </a:pPr>
            <a:r>
              <a:rPr sz="1200" dirty="0">
                <a:latin typeface="Open Sans" panose="020B0606030504020204" pitchFamily="34" charset="0"/>
                <a:ea typeface="Open Sans" panose="020B0606030504020204" pitchFamily="34" charset="0"/>
                <a:cs typeface="Open Sans" panose="020B0606030504020204" pitchFamily="34" charset="0"/>
              </a:rPr>
              <a:t>NAME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record</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format</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is</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mentioned</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below:</a:t>
            </a:r>
          </a:p>
        </p:txBody>
      </p:sp>
      <p:sp>
        <p:nvSpPr>
          <p:cNvPr id="10" name="object 10"/>
          <p:cNvSpPr txBox="1">
            <a:spLocks noGrp="1"/>
          </p:cNvSpPr>
          <p:nvPr>
            <p:ph type="title"/>
          </p:nvPr>
        </p:nvSpPr>
        <p:spPr>
          <a:xfrm>
            <a:off x="255524" y="179323"/>
            <a:ext cx="217360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DNS</a:t>
            </a:r>
            <a:r>
              <a:rPr sz="2800" b="1" spc="-40" dirty="0">
                <a:solidFill>
                  <a:srgbClr val="5F4778"/>
                </a:solidFill>
                <a:latin typeface="Calibri"/>
                <a:cs typeface="Calibri"/>
              </a:rPr>
              <a:t> </a:t>
            </a:r>
            <a:r>
              <a:rPr sz="2800" b="1" spc="-20" dirty="0">
                <a:solidFill>
                  <a:srgbClr val="5F4778"/>
                </a:solidFill>
                <a:latin typeface="Calibri"/>
                <a:cs typeface="Calibri"/>
              </a:rPr>
              <a:t>Literature</a:t>
            </a:r>
            <a:endParaRPr sz="2800">
              <a:latin typeface="Calibri"/>
              <a:cs typeface="Calibri"/>
            </a:endParaRPr>
          </a:p>
        </p:txBody>
      </p:sp>
      <p:graphicFrame>
        <p:nvGraphicFramePr>
          <p:cNvPr id="11" name="object 11"/>
          <p:cNvGraphicFramePr>
            <a:graphicFrameLocks noGrp="1"/>
          </p:cNvGraphicFramePr>
          <p:nvPr>
            <p:extLst>
              <p:ext uri="{D42A27DB-BD31-4B8C-83A1-F6EECF244321}">
                <p14:modId xmlns:p14="http://schemas.microsoft.com/office/powerpoint/2010/main" val="2665294502"/>
              </p:ext>
            </p:extLst>
          </p:nvPr>
        </p:nvGraphicFramePr>
        <p:xfrm>
          <a:off x="609600" y="2699766"/>
          <a:ext cx="7942845" cy="1776984"/>
        </p:xfrm>
        <a:graphic>
          <a:graphicData uri="http://schemas.openxmlformats.org/drawingml/2006/table">
            <a:tbl>
              <a:tblPr firstRow="1" bandRow="1">
                <a:tableStyleId>{2D5ABB26-0587-4C30-8999-92F81FD0307C}</a:tableStyleId>
              </a:tblPr>
              <a:tblGrid>
                <a:gridCol w="1164386">
                  <a:extLst>
                    <a:ext uri="{9D8B030D-6E8A-4147-A177-3AD203B41FA5}">
                      <a16:colId xmlns:a16="http://schemas.microsoft.com/office/drawing/2014/main" val="20000"/>
                    </a:ext>
                  </a:extLst>
                </a:gridCol>
                <a:gridCol w="2651307">
                  <a:extLst>
                    <a:ext uri="{9D8B030D-6E8A-4147-A177-3AD203B41FA5}">
                      <a16:colId xmlns:a16="http://schemas.microsoft.com/office/drawing/2014/main" val="20001"/>
                    </a:ext>
                  </a:extLst>
                </a:gridCol>
                <a:gridCol w="2924974">
                  <a:extLst>
                    <a:ext uri="{9D8B030D-6E8A-4147-A177-3AD203B41FA5}">
                      <a16:colId xmlns:a16="http://schemas.microsoft.com/office/drawing/2014/main" val="20002"/>
                    </a:ext>
                  </a:extLst>
                </a:gridCol>
                <a:gridCol w="1202178">
                  <a:extLst>
                    <a:ext uri="{9D8B030D-6E8A-4147-A177-3AD203B41FA5}">
                      <a16:colId xmlns:a16="http://schemas.microsoft.com/office/drawing/2014/main" val="20003"/>
                    </a:ext>
                  </a:extLst>
                </a:gridCol>
              </a:tblGrid>
              <a:tr h="383422">
                <a:tc>
                  <a:txBody>
                    <a:bodyPr/>
                    <a:lstStyle/>
                    <a:p>
                      <a:pPr marL="1270" algn="ctr">
                        <a:lnSpc>
                          <a:spcPct val="100000"/>
                        </a:lnSpc>
                        <a:spcBef>
                          <a:spcPts val="350"/>
                        </a:spcBef>
                      </a:pPr>
                      <a:r>
                        <a:rPr sz="1200" b="1" spc="-10" dirty="0">
                          <a:solidFill>
                            <a:srgbClr val="FFFFFF"/>
                          </a:solidFill>
                          <a:latin typeface="Calibri"/>
                          <a:cs typeface="Calibri"/>
                        </a:rPr>
                        <a:t>Type</a:t>
                      </a:r>
                      <a:endParaRPr sz="1200">
                        <a:latin typeface="Calibri"/>
                        <a:cs typeface="Calibri"/>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B577B"/>
                    </a:solidFill>
                  </a:tcPr>
                </a:tc>
                <a:tc>
                  <a:txBody>
                    <a:bodyPr/>
                    <a:lstStyle/>
                    <a:p>
                      <a:pPr marL="635" algn="ctr">
                        <a:lnSpc>
                          <a:spcPct val="100000"/>
                        </a:lnSpc>
                        <a:spcBef>
                          <a:spcPts val="350"/>
                        </a:spcBef>
                      </a:pPr>
                      <a:r>
                        <a:rPr sz="1200" b="1" spc="-5" dirty="0">
                          <a:solidFill>
                            <a:srgbClr val="FFFFFF"/>
                          </a:solidFill>
                          <a:latin typeface="Calibri"/>
                          <a:cs typeface="Calibri"/>
                        </a:rPr>
                        <a:t>Domain/Host</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B577B"/>
                    </a:solidFill>
                  </a:tcPr>
                </a:tc>
                <a:tc>
                  <a:txBody>
                    <a:bodyPr/>
                    <a:lstStyle/>
                    <a:p>
                      <a:pPr marL="1270" algn="ctr">
                        <a:lnSpc>
                          <a:spcPct val="100000"/>
                        </a:lnSpc>
                        <a:spcBef>
                          <a:spcPts val="350"/>
                        </a:spcBef>
                      </a:pPr>
                      <a:r>
                        <a:rPr sz="1200" b="1" spc="-5" dirty="0">
                          <a:solidFill>
                            <a:srgbClr val="FFFFFF"/>
                          </a:solidFill>
                          <a:latin typeface="Calibri"/>
                          <a:cs typeface="Calibri"/>
                        </a:rPr>
                        <a:t>Address</a:t>
                      </a:r>
                      <a:endParaRPr sz="1200">
                        <a:latin typeface="Calibri"/>
                        <a:cs typeface="Calibri"/>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B577B"/>
                    </a:solidFill>
                  </a:tcPr>
                </a:tc>
                <a:tc>
                  <a:txBody>
                    <a:bodyPr/>
                    <a:lstStyle/>
                    <a:p>
                      <a:pPr marL="476884">
                        <a:lnSpc>
                          <a:spcPct val="100000"/>
                        </a:lnSpc>
                        <a:spcBef>
                          <a:spcPts val="350"/>
                        </a:spcBef>
                      </a:pPr>
                      <a:r>
                        <a:rPr sz="1200" b="1" spc="5" dirty="0">
                          <a:solidFill>
                            <a:srgbClr val="FFFFFF"/>
                          </a:solidFill>
                          <a:latin typeface="Calibri"/>
                          <a:cs typeface="Calibri"/>
                        </a:rPr>
                        <a:t>TTL</a:t>
                      </a:r>
                      <a:endParaRPr sz="1200">
                        <a:latin typeface="Calibri"/>
                        <a:cs typeface="Calibri"/>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B577B"/>
                    </a:solidFill>
                  </a:tcPr>
                </a:tc>
                <a:extLst>
                  <a:ext uri="{0D108BD9-81ED-4DB2-BD59-A6C34878D82A}">
                    <a16:rowId xmlns:a16="http://schemas.microsoft.com/office/drawing/2014/main" val="10000"/>
                  </a:ext>
                </a:extLst>
              </a:tr>
              <a:tr h="406442">
                <a:tc>
                  <a:txBody>
                    <a:bodyPr/>
                    <a:lstStyle/>
                    <a:p>
                      <a:pPr algn="ctr">
                        <a:lnSpc>
                          <a:spcPct val="100000"/>
                        </a:lnSpc>
                        <a:spcBef>
                          <a:spcPts val="420"/>
                        </a:spcBef>
                      </a:pPr>
                      <a:r>
                        <a:rPr sz="1200" dirty="0">
                          <a:latin typeface="Calibri"/>
                          <a:cs typeface="Calibri"/>
                        </a:rPr>
                        <a:t>A</a:t>
                      </a:r>
                      <a:endParaRPr sz="1200">
                        <a:latin typeface="Calibri"/>
                        <a:cs typeface="Calibri"/>
                      </a:endParaRPr>
                    </a:p>
                  </a:txBody>
                  <a:tcPr marL="0" marR="0" marT="533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1D6"/>
                    </a:solidFill>
                  </a:tcPr>
                </a:tc>
                <a:tc>
                  <a:txBody>
                    <a:bodyPr/>
                    <a:lstStyle/>
                    <a:p>
                      <a:pPr algn="ctr">
                        <a:lnSpc>
                          <a:spcPct val="100000"/>
                        </a:lnSpc>
                        <a:spcBef>
                          <a:spcPts val="420"/>
                        </a:spcBef>
                      </a:pPr>
                      <a:r>
                        <a:rPr sz="1200" spc="-15" dirty="0">
                          <a:latin typeface="Calibri"/>
                          <a:cs typeface="Calibri"/>
                          <a:hlinkClick r:id="rId2"/>
                        </a:rPr>
                        <a:t>www.abc.com</a:t>
                      </a:r>
                      <a:endParaRPr sz="1200">
                        <a:latin typeface="Calibri"/>
                        <a:cs typeface="Calibri"/>
                      </a:endParaRPr>
                    </a:p>
                  </a:txBody>
                  <a:tcPr marL="0" marR="0" marT="533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1D6"/>
                    </a:solidFill>
                  </a:tcPr>
                </a:tc>
                <a:tc>
                  <a:txBody>
                    <a:bodyPr/>
                    <a:lstStyle/>
                    <a:p>
                      <a:pPr algn="ctr">
                        <a:lnSpc>
                          <a:spcPct val="100000"/>
                        </a:lnSpc>
                        <a:spcBef>
                          <a:spcPts val="420"/>
                        </a:spcBef>
                      </a:pPr>
                      <a:r>
                        <a:rPr sz="1200" spc="-5" dirty="0">
                          <a:latin typeface="Calibri"/>
                          <a:cs typeface="Calibri"/>
                        </a:rPr>
                        <a:t>101.202.30.40</a:t>
                      </a:r>
                      <a:endParaRPr sz="1200">
                        <a:latin typeface="Calibri"/>
                        <a:cs typeface="Calibri"/>
                      </a:endParaRPr>
                    </a:p>
                  </a:txBody>
                  <a:tcPr marL="0" marR="0" marT="533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1D6"/>
                    </a:solidFill>
                  </a:tcPr>
                </a:tc>
                <a:tc>
                  <a:txBody>
                    <a:bodyPr/>
                    <a:lstStyle/>
                    <a:p>
                      <a:pPr marL="508634">
                        <a:lnSpc>
                          <a:spcPct val="100000"/>
                        </a:lnSpc>
                        <a:spcBef>
                          <a:spcPts val="420"/>
                        </a:spcBef>
                      </a:pPr>
                      <a:r>
                        <a:rPr sz="1200" dirty="0">
                          <a:latin typeface="Calibri"/>
                          <a:cs typeface="Calibri"/>
                        </a:rPr>
                        <a:t>60</a:t>
                      </a:r>
                      <a:endParaRPr sz="1200">
                        <a:latin typeface="Calibri"/>
                        <a:cs typeface="Calibri"/>
                      </a:endParaRPr>
                    </a:p>
                  </a:txBody>
                  <a:tcPr marL="0" marR="0" marT="533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1D6"/>
                    </a:solidFill>
                  </a:tcPr>
                </a:tc>
                <a:extLst>
                  <a:ext uri="{0D108BD9-81ED-4DB2-BD59-A6C34878D82A}">
                    <a16:rowId xmlns:a16="http://schemas.microsoft.com/office/drawing/2014/main" val="10001"/>
                  </a:ext>
                </a:extLst>
              </a:tr>
              <a:tr h="493643">
                <a:tc>
                  <a:txBody>
                    <a:bodyPr/>
                    <a:lstStyle/>
                    <a:p>
                      <a:pPr algn="ctr">
                        <a:lnSpc>
                          <a:spcPct val="100000"/>
                        </a:lnSpc>
                        <a:spcBef>
                          <a:spcPts val="685"/>
                        </a:spcBef>
                      </a:pPr>
                      <a:r>
                        <a:rPr sz="1200" dirty="0">
                          <a:latin typeface="Calibri"/>
                          <a:cs typeface="Calibri"/>
                        </a:rPr>
                        <a:t>A</a:t>
                      </a:r>
                      <a:endParaRPr sz="1200">
                        <a:latin typeface="Calibri"/>
                        <a:cs typeface="Calibri"/>
                      </a:endParaRPr>
                    </a:p>
                  </a:txBody>
                  <a:tcPr marL="0" marR="0" marT="869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EB"/>
                    </a:solidFill>
                  </a:tcPr>
                </a:tc>
                <a:tc>
                  <a:txBody>
                    <a:bodyPr/>
                    <a:lstStyle/>
                    <a:p>
                      <a:pPr algn="ctr">
                        <a:lnSpc>
                          <a:spcPct val="100000"/>
                        </a:lnSpc>
                        <a:spcBef>
                          <a:spcPts val="685"/>
                        </a:spcBef>
                      </a:pPr>
                      <a:r>
                        <a:rPr sz="1200" spc="-10" dirty="0">
                          <a:latin typeface="Calibri"/>
                          <a:cs typeface="Calibri"/>
                          <a:hlinkClick r:id="rId3"/>
                        </a:rPr>
                        <a:t>www.apple-orange.com</a:t>
                      </a:r>
                      <a:endParaRPr sz="1200">
                        <a:latin typeface="Calibri"/>
                        <a:cs typeface="Calibri"/>
                      </a:endParaRPr>
                    </a:p>
                  </a:txBody>
                  <a:tcPr marL="0" marR="0" marT="869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EB"/>
                    </a:solidFill>
                  </a:tcPr>
                </a:tc>
                <a:tc>
                  <a:txBody>
                    <a:bodyPr/>
                    <a:lstStyle/>
                    <a:p>
                      <a:pPr algn="ctr">
                        <a:lnSpc>
                          <a:spcPct val="100000"/>
                        </a:lnSpc>
                        <a:spcBef>
                          <a:spcPts val="685"/>
                        </a:spcBef>
                      </a:pPr>
                      <a:r>
                        <a:rPr sz="1200" spc="-5" dirty="0">
                          <a:latin typeface="Calibri"/>
                          <a:cs typeface="Calibri"/>
                        </a:rPr>
                        <a:t>54.28.14.6</a:t>
                      </a:r>
                      <a:endParaRPr sz="1200">
                        <a:latin typeface="Calibri"/>
                        <a:cs typeface="Calibri"/>
                      </a:endParaRPr>
                    </a:p>
                  </a:txBody>
                  <a:tcPr marL="0" marR="0" marT="869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EB"/>
                    </a:solidFill>
                  </a:tcPr>
                </a:tc>
                <a:tc>
                  <a:txBody>
                    <a:bodyPr/>
                    <a:lstStyle/>
                    <a:p>
                      <a:pPr marL="469265">
                        <a:lnSpc>
                          <a:spcPct val="100000"/>
                        </a:lnSpc>
                        <a:spcBef>
                          <a:spcPts val="685"/>
                        </a:spcBef>
                      </a:pPr>
                      <a:r>
                        <a:rPr sz="1200" dirty="0">
                          <a:latin typeface="Calibri"/>
                          <a:cs typeface="Calibri"/>
                        </a:rPr>
                        <a:t>300</a:t>
                      </a:r>
                      <a:endParaRPr sz="1200">
                        <a:latin typeface="Calibri"/>
                        <a:cs typeface="Calibri"/>
                      </a:endParaRPr>
                    </a:p>
                  </a:txBody>
                  <a:tcPr marL="0" marR="0" marT="869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EB"/>
                    </a:solidFill>
                  </a:tcPr>
                </a:tc>
                <a:extLst>
                  <a:ext uri="{0D108BD9-81ED-4DB2-BD59-A6C34878D82A}">
                    <a16:rowId xmlns:a16="http://schemas.microsoft.com/office/drawing/2014/main" val="10002"/>
                  </a:ext>
                </a:extLst>
              </a:tr>
              <a:tr h="493477">
                <a:tc>
                  <a:txBody>
                    <a:bodyPr/>
                    <a:lstStyle/>
                    <a:p>
                      <a:pPr marL="635" algn="ctr">
                        <a:lnSpc>
                          <a:spcPct val="100000"/>
                        </a:lnSpc>
                        <a:spcBef>
                          <a:spcPts val="685"/>
                        </a:spcBef>
                      </a:pPr>
                      <a:r>
                        <a:rPr sz="1200" dirty="0">
                          <a:latin typeface="Calibri"/>
                          <a:cs typeface="Calibri"/>
                        </a:rPr>
                        <a:t>AAAA</a:t>
                      </a:r>
                      <a:endParaRPr sz="1200">
                        <a:latin typeface="Calibri"/>
                        <a:cs typeface="Calibri"/>
                      </a:endParaRPr>
                    </a:p>
                  </a:txBody>
                  <a:tcPr marL="0" marR="0" marT="869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1D6"/>
                    </a:solidFill>
                  </a:tcPr>
                </a:tc>
                <a:tc>
                  <a:txBody>
                    <a:bodyPr/>
                    <a:lstStyle/>
                    <a:p>
                      <a:pPr algn="ctr">
                        <a:lnSpc>
                          <a:spcPct val="100000"/>
                        </a:lnSpc>
                        <a:spcBef>
                          <a:spcPts val="685"/>
                        </a:spcBef>
                      </a:pPr>
                      <a:r>
                        <a:rPr sz="1200" u="sng" spc="-15" dirty="0">
                          <a:solidFill>
                            <a:srgbClr val="4E8542"/>
                          </a:solidFill>
                          <a:uFill>
                            <a:solidFill>
                              <a:srgbClr val="4E8542"/>
                            </a:solidFill>
                          </a:uFill>
                          <a:latin typeface="Calibri"/>
                          <a:cs typeface="Calibri"/>
                          <a:hlinkClick r:id="rId4"/>
                        </a:rPr>
                        <a:t>www.example.com</a:t>
                      </a:r>
                      <a:endParaRPr sz="1200">
                        <a:latin typeface="Calibri"/>
                        <a:cs typeface="Calibri"/>
                      </a:endParaRPr>
                    </a:p>
                  </a:txBody>
                  <a:tcPr marL="0" marR="0" marT="869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1D6"/>
                    </a:solidFill>
                  </a:tcPr>
                </a:tc>
                <a:tc>
                  <a:txBody>
                    <a:bodyPr/>
                    <a:lstStyle/>
                    <a:p>
                      <a:pPr algn="ctr">
                        <a:lnSpc>
                          <a:spcPct val="100000"/>
                        </a:lnSpc>
                        <a:spcBef>
                          <a:spcPts val="685"/>
                        </a:spcBef>
                      </a:pPr>
                      <a:r>
                        <a:rPr sz="1200" dirty="0">
                          <a:latin typeface="Calibri"/>
                          <a:cs typeface="Calibri"/>
                        </a:rPr>
                        <a:t>fe80::1cb2:373a:3dd1:8f46</a:t>
                      </a:r>
                      <a:endParaRPr sz="1200">
                        <a:latin typeface="Calibri"/>
                        <a:cs typeface="Calibri"/>
                      </a:endParaRPr>
                    </a:p>
                  </a:txBody>
                  <a:tcPr marL="0" marR="0" marT="869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1D6"/>
                    </a:solidFill>
                  </a:tcPr>
                </a:tc>
                <a:tc>
                  <a:txBody>
                    <a:bodyPr/>
                    <a:lstStyle/>
                    <a:p>
                      <a:pPr marL="469265">
                        <a:lnSpc>
                          <a:spcPct val="100000"/>
                        </a:lnSpc>
                        <a:spcBef>
                          <a:spcPts val="685"/>
                        </a:spcBef>
                      </a:pPr>
                      <a:r>
                        <a:rPr sz="1200" dirty="0">
                          <a:latin typeface="Calibri"/>
                          <a:cs typeface="Calibri"/>
                        </a:rPr>
                        <a:t>600</a:t>
                      </a:r>
                    </a:p>
                  </a:txBody>
                  <a:tcPr marL="0" marR="0" marT="869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1D6"/>
                    </a:solidFill>
                  </a:tcPr>
                </a:tc>
                <a:extLst>
                  <a:ext uri="{0D108BD9-81ED-4DB2-BD59-A6C34878D82A}">
                    <a16:rowId xmlns:a16="http://schemas.microsoft.com/office/drawing/2014/main" val="10003"/>
                  </a:ext>
                </a:extLst>
              </a:tr>
            </a:tbl>
          </a:graphicData>
        </a:graphic>
      </p:graphicFrame>
      <p:sp>
        <p:nvSpPr>
          <p:cNvPr id="13" name="object 13"/>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14" name="Group 13">
            <a:extLst>
              <a:ext uri="{FF2B5EF4-FFF2-40B4-BE49-F238E27FC236}">
                <a16:creationId xmlns:a16="http://schemas.microsoft.com/office/drawing/2014/main" id="{0BA5071F-D603-5C39-DC17-6C2501B4873E}"/>
              </a:ext>
            </a:extLst>
          </p:cNvPr>
          <p:cNvGrpSpPr/>
          <p:nvPr/>
        </p:nvGrpSpPr>
        <p:grpSpPr>
          <a:xfrm>
            <a:off x="24493" y="21491"/>
            <a:ext cx="9119507" cy="750794"/>
            <a:chOff x="24493" y="21491"/>
            <a:chExt cx="8960905" cy="750794"/>
          </a:xfrm>
        </p:grpSpPr>
        <p:pic>
          <p:nvPicPr>
            <p:cNvPr id="15" name="Picture 14">
              <a:extLst>
                <a:ext uri="{FF2B5EF4-FFF2-40B4-BE49-F238E27FC236}">
                  <a16:creationId xmlns:a16="http://schemas.microsoft.com/office/drawing/2014/main" id="{643E00DF-3910-8D41-C291-38303750F000}"/>
                </a:ext>
              </a:extLst>
            </p:cNvPr>
            <p:cNvPicPr>
              <a:picLocks noChangeAspect="1"/>
            </p:cNvPicPr>
            <p:nvPr/>
          </p:nvPicPr>
          <p:blipFill>
            <a:blip r:embed="rId5"/>
            <a:stretch>
              <a:fillRect/>
            </a:stretch>
          </p:blipFill>
          <p:spPr>
            <a:xfrm>
              <a:off x="1631837" y="21491"/>
              <a:ext cx="7353561" cy="750794"/>
            </a:xfrm>
            <a:prstGeom prst="rect">
              <a:avLst/>
            </a:prstGeom>
          </p:spPr>
        </p:pic>
        <p:pic>
          <p:nvPicPr>
            <p:cNvPr id="16" name="Picture 15">
              <a:extLst>
                <a:ext uri="{FF2B5EF4-FFF2-40B4-BE49-F238E27FC236}">
                  <a16:creationId xmlns:a16="http://schemas.microsoft.com/office/drawing/2014/main" id="{5021C561-1CB0-813B-4C9D-1698F6DA8782}"/>
                </a:ext>
              </a:extLst>
            </p:cNvPr>
            <p:cNvPicPr>
              <a:picLocks noChangeAspect="1"/>
            </p:cNvPicPr>
            <p:nvPr/>
          </p:nvPicPr>
          <p:blipFill>
            <a:blip r:embed="rId6"/>
            <a:stretch>
              <a:fillRect/>
            </a:stretch>
          </p:blipFill>
          <p:spPr>
            <a:xfrm>
              <a:off x="24493" y="79088"/>
              <a:ext cx="1607344" cy="657225"/>
            </a:xfrm>
            <a:prstGeom prst="rect">
              <a:avLst/>
            </a:prstGeom>
          </p:spPr>
        </p:pic>
        <p:pic>
          <p:nvPicPr>
            <p:cNvPr id="17" name="Picture 16">
              <a:extLst>
                <a:ext uri="{FF2B5EF4-FFF2-40B4-BE49-F238E27FC236}">
                  <a16:creationId xmlns:a16="http://schemas.microsoft.com/office/drawing/2014/main" id="{912024C6-01DC-838E-6279-B7054795ECD0}"/>
                </a:ext>
              </a:extLst>
            </p:cNvPr>
            <p:cNvPicPr>
              <a:picLocks noChangeAspect="1"/>
            </p:cNvPicPr>
            <p:nvPr/>
          </p:nvPicPr>
          <p:blipFill>
            <a:blip r:embed="rId5"/>
            <a:stretch>
              <a:fillRect/>
            </a:stretch>
          </p:blipFill>
          <p:spPr>
            <a:xfrm>
              <a:off x="134906" y="718248"/>
              <a:ext cx="7353561" cy="45719"/>
            </a:xfrm>
            <a:prstGeom prst="rect">
              <a:avLst/>
            </a:prstGeom>
          </p:spPr>
        </p:pic>
      </p:grpSp>
      <p:sp>
        <p:nvSpPr>
          <p:cNvPr id="18" name="Google Shape;259;gff3a7120db_0_4">
            <a:extLst>
              <a:ext uri="{FF2B5EF4-FFF2-40B4-BE49-F238E27FC236}">
                <a16:creationId xmlns:a16="http://schemas.microsoft.com/office/drawing/2014/main" id="{9750B6CE-DF2B-EB6D-A24D-1A71CB83587E}"/>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DNS Literature</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2826" y="1210817"/>
            <a:ext cx="8428026" cy="2455557"/>
            <a:chOff x="512826" y="1210818"/>
            <a:chExt cx="8229600" cy="2199640"/>
          </a:xfrm>
        </p:grpSpPr>
        <p:sp>
          <p:nvSpPr>
            <p:cNvPr id="4" name="object 4"/>
            <p:cNvSpPr/>
            <p:nvPr/>
          </p:nvSpPr>
          <p:spPr>
            <a:xfrm>
              <a:off x="512826" y="1210818"/>
              <a:ext cx="8229600" cy="2199640"/>
            </a:xfrm>
            <a:custGeom>
              <a:avLst/>
              <a:gdLst/>
              <a:ahLst/>
              <a:cxnLst/>
              <a:rect l="l" t="t" r="r" b="b"/>
              <a:pathLst>
                <a:path w="8229600" h="2199640">
                  <a:moveTo>
                    <a:pt x="7863078" y="0"/>
                  </a:moveTo>
                  <a:lnTo>
                    <a:pt x="366521" y="0"/>
                  </a:lnTo>
                  <a:lnTo>
                    <a:pt x="320546" y="2855"/>
                  </a:lnTo>
                  <a:lnTo>
                    <a:pt x="276274" y="11193"/>
                  </a:lnTo>
                  <a:lnTo>
                    <a:pt x="234050" y="24669"/>
                  </a:lnTo>
                  <a:lnTo>
                    <a:pt x="194217" y="42941"/>
                  </a:lnTo>
                  <a:lnTo>
                    <a:pt x="157119" y="65664"/>
                  </a:lnTo>
                  <a:lnTo>
                    <a:pt x="123099" y="92497"/>
                  </a:lnTo>
                  <a:lnTo>
                    <a:pt x="92501" y="123094"/>
                  </a:lnTo>
                  <a:lnTo>
                    <a:pt x="65668" y="157114"/>
                  </a:lnTo>
                  <a:lnTo>
                    <a:pt x="42943" y="194212"/>
                  </a:lnTo>
                  <a:lnTo>
                    <a:pt x="24671" y="234045"/>
                  </a:lnTo>
                  <a:lnTo>
                    <a:pt x="11193" y="276270"/>
                  </a:lnTo>
                  <a:lnTo>
                    <a:pt x="2855" y="320543"/>
                  </a:lnTo>
                  <a:lnTo>
                    <a:pt x="0" y="366522"/>
                  </a:lnTo>
                  <a:lnTo>
                    <a:pt x="0" y="1832610"/>
                  </a:lnTo>
                  <a:lnTo>
                    <a:pt x="2855" y="1878588"/>
                  </a:lnTo>
                  <a:lnTo>
                    <a:pt x="11193" y="1922861"/>
                  </a:lnTo>
                  <a:lnTo>
                    <a:pt x="24671" y="1965086"/>
                  </a:lnTo>
                  <a:lnTo>
                    <a:pt x="42943" y="2004919"/>
                  </a:lnTo>
                  <a:lnTo>
                    <a:pt x="65668" y="2042017"/>
                  </a:lnTo>
                  <a:lnTo>
                    <a:pt x="92501" y="2076037"/>
                  </a:lnTo>
                  <a:lnTo>
                    <a:pt x="123099" y="2106634"/>
                  </a:lnTo>
                  <a:lnTo>
                    <a:pt x="157119" y="2133467"/>
                  </a:lnTo>
                  <a:lnTo>
                    <a:pt x="194217" y="2156190"/>
                  </a:lnTo>
                  <a:lnTo>
                    <a:pt x="234050" y="2174462"/>
                  </a:lnTo>
                  <a:lnTo>
                    <a:pt x="276274" y="2187938"/>
                  </a:lnTo>
                  <a:lnTo>
                    <a:pt x="320546" y="2196276"/>
                  </a:lnTo>
                  <a:lnTo>
                    <a:pt x="366521" y="2199132"/>
                  </a:lnTo>
                  <a:lnTo>
                    <a:pt x="7863078" y="2199132"/>
                  </a:lnTo>
                  <a:lnTo>
                    <a:pt x="7909056" y="2196276"/>
                  </a:lnTo>
                  <a:lnTo>
                    <a:pt x="7953329" y="2187938"/>
                  </a:lnTo>
                  <a:lnTo>
                    <a:pt x="7995554" y="2174462"/>
                  </a:lnTo>
                  <a:lnTo>
                    <a:pt x="8035387" y="2156190"/>
                  </a:lnTo>
                  <a:lnTo>
                    <a:pt x="8072485" y="2133467"/>
                  </a:lnTo>
                  <a:lnTo>
                    <a:pt x="8106505" y="2106634"/>
                  </a:lnTo>
                  <a:lnTo>
                    <a:pt x="8137102" y="2076037"/>
                  </a:lnTo>
                  <a:lnTo>
                    <a:pt x="8163935" y="2042017"/>
                  </a:lnTo>
                  <a:lnTo>
                    <a:pt x="8186658" y="2004919"/>
                  </a:lnTo>
                  <a:lnTo>
                    <a:pt x="8204930" y="1965086"/>
                  </a:lnTo>
                  <a:lnTo>
                    <a:pt x="8218406" y="1922861"/>
                  </a:lnTo>
                  <a:lnTo>
                    <a:pt x="8226744" y="1878588"/>
                  </a:lnTo>
                  <a:lnTo>
                    <a:pt x="8229600" y="1832610"/>
                  </a:lnTo>
                  <a:lnTo>
                    <a:pt x="8229600" y="366522"/>
                  </a:lnTo>
                  <a:lnTo>
                    <a:pt x="8226744" y="320543"/>
                  </a:lnTo>
                  <a:lnTo>
                    <a:pt x="8218406" y="276270"/>
                  </a:lnTo>
                  <a:lnTo>
                    <a:pt x="8204930" y="234045"/>
                  </a:lnTo>
                  <a:lnTo>
                    <a:pt x="8186658" y="194212"/>
                  </a:lnTo>
                  <a:lnTo>
                    <a:pt x="8163935" y="157114"/>
                  </a:lnTo>
                  <a:lnTo>
                    <a:pt x="8137102" y="123094"/>
                  </a:lnTo>
                  <a:lnTo>
                    <a:pt x="8106505" y="92497"/>
                  </a:lnTo>
                  <a:lnTo>
                    <a:pt x="8072485" y="65664"/>
                  </a:lnTo>
                  <a:lnTo>
                    <a:pt x="8035387" y="42941"/>
                  </a:lnTo>
                  <a:lnTo>
                    <a:pt x="7995554" y="24669"/>
                  </a:lnTo>
                  <a:lnTo>
                    <a:pt x="7953329" y="11193"/>
                  </a:lnTo>
                  <a:lnTo>
                    <a:pt x="7909056" y="2855"/>
                  </a:lnTo>
                  <a:lnTo>
                    <a:pt x="7863078" y="0"/>
                  </a:lnTo>
                  <a:close/>
                </a:path>
              </a:pathLst>
            </a:custGeom>
            <a:solidFill>
              <a:srgbClr val="FFFFFF"/>
            </a:solidFill>
            <a:ln>
              <a:solidFill>
                <a:schemeClr val="tx1"/>
              </a:solidFill>
            </a:ln>
          </p:spPr>
          <p:txBody>
            <a:bodyPr wrap="square" lIns="0" tIns="0" rIns="0" bIns="0" rtlCol="0"/>
            <a:lstStyle/>
            <a:p>
              <a:endParaRPr/>
            </a:p>
          </p:txBody>
        </p:sp>
        <p:sp>
          <p:nvSpPr>
            <p:cNvPr id="5" name="object 5"/>
            <p:cNvSpPr/>
            <p:nvPr/>
          </p:nvSpPr>
          <p:spPr>
            <a:xfrm>
              <a:off x="512826" y="1210818"/>
              <a:ext cx="8229600" cy="2199640"/>
            </a:xfrm>
            <a:custGeom>
              <a:avLst/>
              <a:gdLst/>
              <a:ahLst/>
              <a:cxnLst/>
              <a:rect l="l" t="t" r="r" b="b"/>
              <a:pathLst>
                <a:path w="8229600" h="2199640">
                  <a:moveTo>
                    <a:pt x="0" y="366522"/>
                  </a:moveTo>
                  <a:lnTo>
                    <a:pt x="2855" y="320543"/>
                  </a:lnTo>
                  <a:lnTo>
                    <a:pt x="11193" y="276270"/>
                  </a:lnTo>
                  <a:lnTo>
                    <a:pt x="24671" y="234045"/>
                  </a:lnTo>
                  <a:lnTo>
                    <a:pt x="42943" y="194212"/>
                  </a:lnTo>
                  <a:lnTo>
                    <a:pt x="65668" y="157114"/>
                  </a:lnTo>
                  <a:lnTo>
                    <a:pt x="92501" y="123094"/>
                  </a:lnTo>
                  <a:lnTo>
                    <a:pt x="123099" y="92497"/>
                  </a:lnTo>
                  <a:lnTo>
                    <a:pt x="157119" y="65664"/>
                  </a:lnTo>
                  <a:lnTo>
                    <a:pt x="194217" y="42941"/>
                  </a:lnTo>
                  <a:lnTo>
                    <a:pt x="234050" y="24669"/>
                  </a:lnTo>
                  <a:lnTo>
                    <a:pt x="276274" y="11193"/>
                  </a:lnTo>
                  <a:lnTo>
                    <a:pt x="320546" y="2855"/>
                  </a:lnTo>
                  <a:lnTo>
                    <a:pt x="366521" y="0"/>
                  </a:lnTo>
                  <a:lnTo>
                    <a:pt x="7863078" y="0"/>
                  </a:lnTo>
                  <a:lnTo>
                    <a:pt x="7909056" y="2855"/>
                  </a:lnTo>
                  <a:lnTo>
                    <a:pt x="7953329" y="11193"/>
                  </a:lnTo>
                  <a:lnTo>
                    <a:pt x="7995554" y="24669"/>
                  </a:lnTo>
                  <a:lnTo>
                    <a:pt x="8035387" y="42941"/>
                  </a:lnTo>
                  <a:lnTo>
                    <a:pt x="8072485" y="65664"/>
                  </a:lnTo>
                  <a:lnTo>
                    <a:pt x="8106505" y="92497"/>
                  </a:lnTo>
                  <a:lnTo>
                    <a:pt x="8137102" y="123094"/>
                  </a:lnTo>
                  <a:lnTo>
                    <a:pt x="8163935" y="157114"/>
                  </a:lnTo>
                  <a:lnTo>
                    <a:pt x="8186658" y="194212"/>
                  </a:lnTo>
                  <a:lnTo>
                    <a:pt x="8204930" y="234045"/>
                  </a:lnTo>
                  <a:lnTo>
                    <a:pt x="8218406" y="276270"/>
                  </a:lnTo>
                  <a:lnTo>
                    <a:pt x="8226744" y="320543"/>
                  </a:lnTo>
                  <a:lnTo>
                    <a:pt x="8229600" y="366522"/>
                  </a:lnTo>
                  <a:lnTo>
                    <a:pt x="8229600" y="1832610"/>
                  </a:lnTo>
                  <a:lnTo>
                    <a:pt x="8226744" y="1878588"/>
                  </a:lnTo>
                  <a:lnTo>
                    <a:pt x="8218406" y="1922861"/>
                  </a:lnTo>
                  <a:lnTo>
                    <a:pt x="8204930" y="1965086"/>
                  </a:lnTo>
                  <a:lnTo>
                    <a:pt x="8186658" y="2004919"/>
                  </a:lnTo>
                  <a:lnTo>
                    <a:pt x="8163935" y="2042017"/>
                  </a:lnTo>
                  <a:lnTo>
                    <a:pt x="8137102" y="2076037"/>
                  </a:lnTo>
                  <a:lnTo>
                    <a:pt x="8106505" y="2106634"/>
                  </a:lnTo>
                  <a:lnTo>
                    <a:pt x="8072485" y="2133467"/>
                  </a:lnTo>
                  <a:lnTo>
                    <a:pt x="8035387" y="2156190"/>
                  </a:lnTo>
                  <a:lnTo>
                    <a:pt x="7995554" y="2174462"/>
                  </a:lnTo>
                  <a:lnTo>
                    <a:pt x="7953329" y="2187938"/>
                  </a:lnTo>
                  <a:lnTo>
                    <a:pt x="7909056" y="2196276"/>
                  </a:lnTo>
                  <a:lnTo>
                    <a:pt x="7863078" y="2199132"/>
                  </a:lnTo>
                  <a:lnTo>
                    <a:pt x="366521" y="2199132"/>
                  </a:lnTo>
                  <a:lnTo>
                    <a:pt x="320546" y="2196276"/>
                  </a:lnTo>
                  <a:lnTo>
                    <a:pt x="276274" y="2187938"/>
                  </a:lnTo>
                  <a:lnTo>
                    <a:pt x="234050" y="2174462"/>
                  </a:lnTo>
                  <a:lnTo>
                    <a:pt x="194217" y="2156190"/>
                  </a:lnTo>
                  <a:lnTo>
                    <a:pt x="157119" y="2133467"/>
                  </a:lnTo>
                  <a:lnTo>
                    <a:pt x="123099" y="2106634"/>
                  </a:lnTo>
                  <a:lnTo>
                    <a:pt x="92501" y="2076037"/>
                  </a:lnTo>
                  <a:lnTo>
                    <a:pt x="65668" y="2042017"/>
                  </a:lnTo>
                  <a:lnTo>
                    <a:pt x="42943" y="2004919"/>
                  </a:lnTo>
                  <a:lnTo>
                    <a:pt x="24671" y="1965086"/>
                  </a:lnTo>
                  <a:lnTo>
                    <a:pt x="11193" y="1922861"/>
                  </a:lnTo>
                  <a:lnTo>
                    <a:pt x="2855" y="1878588"/>
                  </a:lnTo>
                  <a:lnTo>
                    <a:pt x="0" y="1832610"/>
                  </a:lnTo>
                  <a:lnTo>
                    <a:pt x="0" y="366522"/>
                  </a:lnTo>
                  <a:close/>
                </a:path>
              </a:pathLst>
            </a:custGeom>
            <a:ln w="28955">
              <a:solidFill>
                <a:schemeClr val="tx1"/>
              </a:solidFill>
            </a:ln>
          </p:spPr>
          <p:txBody>
            <a:bodyPr wrap="square" lIns="0" tIns="0" rIns="0" bIns="0" rtlCol="0"/>
            <a:lstStyle/>
            <a:p>
              <a:endParaRPr/>
            </a:p>
          </p:txBody>
        </p:sp>
      </p:grpSp>
      <p:sp>
        <p:nvSpPr>
          <p:cNvPr id="6" name="object 6"/>
          <p:cNvSpPr txBox="1">
            <a:spLocks noGrp="1"/>
          </p:cNvSpPr>
          <p:nvPr>
            <p:ph type="title"/>
          </p:nvPr>
        </p:nvSpPr>
        <p:spPr>
          <a:xfrm>
            <a:off x="255524" y="179323"/>
            <a:ext cx="217360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DNS</a:t>
            </a:r>
            <a:r>
              <a:rPr sz="2800" b="1" spc="-40" dirty="0">
                <a:solidFill>
                  <a:srgbClr val="5F4778"/>
                </a:solidFill>
                <a:latin typeface="Calibri"/>
                <a:cs typeface="Calibri"/>
              </a:rPr>
              <a:t> </a:t>
            </a:r>
            <a:r>
              <a:rPr sz="2800" b="1" spc="-20" dirty="0">
                <a:solidFill>
                  <a:srgbClr val="5F4778"/>
                </a:solidFill>
                <a:latin typeface="Calibri"/>
                <a:cs typeface="Calibri"/>
              </a:rPr>
              <a:t>Literature</a:t>
            </a:r>
            <a:endParaRPr sz="2800">
              <a:latin typeface="Calibri"/>
              <a:cs typeface="Calibri"/>
            </a:endParaRPr>
          </a:p>
        </p:txBody>
      </p:sp>
      <p:sp>
        <p:nvSpPr>
          <p:cNvPr id="7" name="object 7"/>
          <p:cNvSpPr txBox="1"/>
          <p:nvPr/>
        </p:nvSpPr>
        <p:spPr>
          <a:xfrm>
            <a:off x="746861" y="1407413"/>
            <a:ext cx="6492139" cy="182742"/>
          </a:xfrm>
          <a:prstGeom prst="rect">
            <a:avLst/>
          </a:prstGeom>
        </p:spPr>
        <p:txBody>
          <a:bodyPr vert="horz" wrap="square" lIns="0" tIns="13335" rIns="0" bIns="0" rtlCol="0">
            <a:spAutoFit/>
          </a:bodyPr>
          <a:lstStyle/>
          <a:p>
            <a:pPr marL="184785" indent="-172720">
              <a:lnSpc>
                <a:spcPct val="100000"/>
              </a:lnSpc>
              <a:spcBef>
                <a:spcPts val="105"/>
              </a:spcBef>
              <a:buChar char="•"/>
              <a:tabLst>
                <a:tab pos="185420" algn="l"/>
              </a:tabLst>
            </a:pPr>
            <a:r>
              <a:rPr sz="1100" spc="-10" dirty="0">
                <a:latin typeface="Open Sans" panose="020B0606030504020204" pitchFamily="34" charset="0"/>
                <a:ea typeface="Open Sans" panose="020B0606030504020204" pitchFamily="34" charset="0"/>
                <a:cs typeface="Open Sans" panose="020B0606030504020204" pitchFamily="34" charset="0"/>
              </a:rPr>
              <a:t>CNAME</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(Canonical</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Name)</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Record:</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It</a:t>
            </a:r>
            <a:r>
              <a:rPr sz="1100" spc="-3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maps</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one</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name</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to</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another</a:t>
            </a:r>
            <a:r>
              <a:rPr sz="1100" spc="-2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name</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instead</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of</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an</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IP</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address</a:t>
            </a:r>
            <a:endParaRPr sz="1100">
              <a:latin typeface="Open Sans" panose="020B0606030504020204" pitchFamily="34" charset="0"/>
              <a:ea typeface="Open Sans" panose="020B0606030504020204" pitchFamily="34" charset="0"/>
              <a:cs typeface="Open Sans" panose="020B0606030504020204" pitchFamily="34" charset="0"/>
            </a:endParaRPr>
          </a:p>
        </p:txBody>
      </p:sp>
      <p:sp>
        <p:nvSpPr>
          <p:cNvPr id="8" name="object 8"/>
          <p:cNvSpPr txBox="1"/>
          <p:nvPr/>
        </p:nvSpPr>
        <p:spPr>
          <a:xfrm>
            <a:off x="914400" y="3333077"/>
            <a:ext cx="4509269" cy="182101"/>
          </a:xfrm>
          <a:prstGeom prst="rect">
            <a:avLst/>
          </a:prstGeom>
        </p:spPr>
        <p:txBody>
          <a:bodyPr vert="horz" wrap="square" lIns="0" tIns="12700" rIns="0" bIns="0" rtlCol="0">
            <a:spAutoFit/>
          </a:bodyPr>
          <a:lstStyle/>
          <a:p>
            <a:pPr marL="184785" indent="-172720">
              <a:lnSpc>
                <a:spcPct val="100000"/>
              </a:lnSpc>
              <a:spcBef>
                <a:spcPts val="100"/>
              </a:spcBef>
              <a:buChar char="•"/>
              <a:tabLst>
                <a:tab pos="185420" algn="l"/>
              </a:tabLst>
            </a:pPr>
            <a:r>
              <a:rPr sz="1100" spc="-5" dirty="0">
                <a:latin typeface="Open Sans" panose="020B0606030504020204" pitchFamily="34" charset="0"/>
                <a:ea typeface="Open Sans" panose="020B0606030504020204" pitchFamily="34" charset="0"/>
                <a:cs typeface="Open Sans" panose="020B0606030504020204" pitchFamily="34" charset="0"/>
              </a:rPr>
              <a:t>Alias</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Name</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is</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similar</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to</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25" dirty="0">
                <a:latin typeface="Open Sans" panose="020B0606030504020204" pitchFamily="34" charset="0"/>
                <a:ea typeface="Open Sans" panose="020B0606030504020204" pitchFamily="34" charset="0"/>
                <a:cs typeface="Open Sans" panose="020B0606030504020204" pitchFamily="34" charset="0"/>
              </a:rPr>
              <a:t> </a:t>
            </a:r>
            <a:r>
              <a:rPr sz="1100" spc="-10" dirty="0">
                <a:latin typeface="Open Sans" panose="020B0606030504020204" pitchFamily="34" charset="0"/>
                <a:ea typeface="Open Sans" panose="020B0606030504020204" pitchFamily="34" charset="0"/>
                <a:cs typeface="Open Sans" panose="020B0606030504020204" pitchFamily="34" charset="0"/>
              </a:rPr>
              <a:t>CNAME</a:t>
            </a:r>
            <a:r>
              <a:rPr sz="1100" spc="35"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record</a:t>
            </a:r>
            <a:r>
              <a:rPr sz="1100" spc="-35" dirty="0">
                <a:latin typeface="Open Sans" panose="020B0606030504020204" pitchFamily="34" charset="0"/>
                <a:ea typeface="Open Sans" panose="020B0606030504020204" pitchFamily="34" charset="0"/>
                <a:cs typeface="Open Sans" panose="020B0606030504020204" pitchFamily="34" charset="0"/>
              </a:rPr>
              <a:t> </a:t>
            </a:r>
            <a:r>
              <a:rPr sz="1100" spc="-10" dirty="0">
                <a:latin typeface="Open Sans" panose="020B0606030504020204" pitchFamily="34" charset="0"/>
                <a:ea typeface="Open Sans" panose="020B0606030504020204" pitchFamily="34" charset="0"/>
                <a:cs typeface="Open Sans" panose="020B0606030504020204" pitchFamily="34" charset="0"/>
              </a:rPr>
              <a:t>with</a:t>
            </a:r>
            <a:r>
              <a:rPr sz="1100" dirty="0">
                <a:latin typeface="Open Sans" panose="020B0606030504020204" pitchFamily="34" charset="0"/>
                <a:ea typeface="Open Sans" panose="020B0606030504020204" pitchFamily="34" charset="0"/>
                <a:cs typeface="Open Sans" panose="020B0606030504020204" pitchFamily="34" charset="0"/>
              </a:rPr>
              <a:t> a</a:t>
            </a:r>
            <a:r>
              <a:rPr sz="1100" spc="-5" dirty="0">
                <a:latin typeface="Open Sans" panose="020B0606030504020204" pitchFamily="34" charset="0"/>
                <a:ea typeface="Open Sans" panose="020B0606030504020204" pitchFamily="34" charset="0"/>
                <a:cs typeface="Open Sans" panose="020B0606030504020204" pitchFamily="34" charset="0"/>
              </a:rPr>
              <a:t> ‘little’</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difference</a:t>
            </a:r>
          </a:p>
        </p:txBody>
      </p:sp>
      <p:graphicFrame>
        <p:nvGraphicFramePr>
          <p:cNvPr id="9" name="object 9"/>
          <p:cNvGraphicFramePr>
            <a:graphicFrameLocks noGrp="1"/>
          </p:cNvGraphicFramePr>
          <p:nvPr>
            <p:extLst>
              <p:ext uri="{D42A27DB-BD31-4B8C-83A1-F6EECF244321}">
                <p14:modId xmlns:p14="http://schemas.microsoft.com/office/powerpoint/2010/main" val="571989065"/>
              </p:ext>
            </p:extLst>
          </p:nvPr>
        </p:nvGraphicFramePr>
        <p:xfrm>
          <a:off x="1570991" y="1926299"/>
          <a:ext cx="6002018" cy="1134745"/>
        </p:xfrm>
        <a:graphic>
          <a:graphicData uri="http://schemas.openxmlformats.org/drawingml/2006/table">
            <a:tbl>
              <a:tblPr firstRow="1" bandRow="1">
                <a:tableStyleId>{2D5ABB26-0587-4C30-8999-92F81FD0307C}</a:tableStyleId>
              </a:tblPr>
              <a:tblGrid>
                <a:gridCol w="975360">
                  <a:extLst>
                    <a:ext uri="{9D8B030D-6E8A-4147-A177-3AD203B41FA5}">
                      <a16:colId xmlns:a16="http://schemas.microsoft.com/office/drawing/2014/main" val="20000"/>
                    </a:ext>
                  </a:extLst>
                </a:gridCol>
                <a:gridCol w="1868169">
                  <a:extLst>
                    <a:ext uri="{9D8B030D-6E8A-4147-A177-3AD203B41FA5}">
                      <a16:colId xmlns:a16="http://schemas.microsoft.com/office/drawing/2014/main" val="20001"/>
                    </a:ext>
                  </a:extLst>
                </a:gridCol>
                <a:gridCol w="2308225">
                  <a:extLst>
                    <a:ext uri="{9D8B030D-6E8A-4147-A177-3AD203B41FA5}">
                      <a16:colId xmlns:a16="http://schemas.microsoft.com/office/drawing/2014/main" val="20002"/>
                    </a:ext>
                  </a:extLst>
                </a:gridCol>
                <a:gridCol w="850264">
                  <a:extLst>
                    <a:ext uri="{9D8B030D-6E8A-4147-A177-3AD203B41FA5}">
                      <a16:colId xmlns:a16="http://schemas.microsoft.com/office/drawing/2014/main" val="20003"/>
                    </a:ext>
                  </a:extLst>
                </a:gridCol>
              </a:tblGrid>
              <a:tr h="283718">
                <a:tc>
                  <a:txBody>
                    <a:bodyPr/>
                    <a:lstStyle/>
                    <a:p>
                      <a:pPr marL="635" algn="ctr">
                        <a:lnSpc>
                          <a:spcPct val="100000"/>
                        </a:lnSpc>
                        <a:spcBef>
                          <a:spcPts val="245"/>
                        </a:spcBef>
                      </a:pPr>
                      <a:r>
                        <a:rPr sz="1000" b="1" spc="-5" dirty="0">
                          <a:solidFill>
                            <a:srgbClr val="FFFFFF"/>
                          </a:solidFill>
                          <a:latin typeface="Arial"/>
                          <a:cs typeface="Arial"/>
                        </a:rPr>
                        <a:t>Type</a:t>
                      </a:r>
                      <a:endParaRPr sz="1000">
                        <a:latin typeface="Arial"/>
                        <a:cs typeface="Arial"/>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7E09"/>
                    </a:solidFill>
                  </a:tcPr>
                </a:tc>
                <a:tc>
                  <a:txBody>
                    <a:bodyPr/>
                    <a:lstStyle/>
                    <a:p>
                      <a:pPr marL="1270" algn="ctr">
                        <a:lnSpc>
                          <a:spcPct val="100000"/>
                        </a:lnSpc>
                        <a:spcBef>
                          <a:spcPts val="245"/>
                        </a:spcBef>
                      </a:pPr>
                      <a:r>
                        <a:rPr sz="1000" b="1" spc="-5" dirty="0">
                          <a:solidFill>
                            <a:srgbClr val="FFFFFF"/>
                          </a:solidFill>
                          <a:latin typeface="Arial"/>
                          <a:cs typeface="Arial"/>
                        </a:rPr>
                        <a:t>Domain/Host</a:t>
                      </a:r>
                      <a:r>
                        <a:rPr sz="1000" b="1" spc="-25" dirty="0">
                          <a:solidFill>
                            <a:srgbClr val="FFFFFF"/>
                          </a:solidFill>
                          <a:latin typeface="Arial"/>
                          <a:cs typeface="Arial"/>
                        </a:rPr>
                        <a:t> </a:t>
                      </a:r>
                      <a:r>
                        <a:rPr sz="1000" b="1" spc="-5" dirty="0">
                          <a:solidFill>
                            <a:srgbClr val="FFFFFF"/>
                          </a:solidFill>
                          <a:latin typeface="Arial"/>
                          <a:cs typeface="Arial"/>
                        </a:rPr>
                        <a:t>Name</a:t>
                      </a:r>
                      <a:endParaRPr sz="1000">
                        <a:latin typeface="Arial"/>
                        <a:cs typeface="Arial"/>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7E09"/>
                    </a:solidFill>
                  </a:tcPr>
                </a:tc>
                <a:tc>
                  <a:txBody>
                    <a:bodyPr/>
                    <a:lstStyle/>
                    <a:p>
                      <a:pPr marL="1905" algn="ctr">
                        <a:lnSpc>
                          <a:spcPct val="100000"/>
                        </a:lnSpc>
                        <a:spcBef>
                          <a:spcPts val="245"/>
                        </a:spcBef>
                      </a:pPr>
                      <a:r>
                        <a:rPr sz="1000" b="1" spc="-10" dirty="0">
                          <a:solidFill>
                            <a:srgbClr val="FFFFFF"/>
                          </a:solidFill>
                          <a:latin typeface="Arial"/>
                          <a:cs typeface="Arial"/>
                        </a:rPr>
                        <a:t>Address</a:t>
                      </a:r>
                      <a:endParaRPr sz="1000">
                        <a:latin typeface="Arial"/>
                        <a:cs typeface="Arial"/>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7E09"/>
                    </a:solidFill>
                  </a:tcPr>
                </a:tc>
                <a:tc>
                  <a:txBody>
                    <a:bodyPr/>
                    <a:lstStyle/>
                    <a:p>
                      <a:pPr marL="2540" algn="ctr">
                        <a:lnSpc>
                          <a:spcPct val="100000"/>
                        </a:lnSpc>
                        <a:spcBef>
                          <a:spcPts val="245"/>
                        </a:spcBef>
                      </a:pPr>
                      <a:r>
                        <a:rPr sz="1000" b="1" spc="5" dirty="0">
                          <a:solidFill>
                            <a:srgbClr val="FFFFFF"/>
                          </a:solidFill>
                          <a:latin typeface="Arial"/>
                          <a:cs typeface="Arial"/>
                        </a:rPr>
                        <a:t>TTL</a:t>
                      </a:r>
                      <a:endParaRPr sz="1000">
                        <a:latin typeface="Arial"/>
                        <a:cs typeface="Arial"/>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7E09"/>
                    </a:solidFill>
                  </a:tcPr>
                </a:tc>
                <a:extLst>
                  <a:ext uri="{0D108BD9-81ED-4DB2-BD59-A6C34878D82A}">
                    <a16:rowId xmlns:a16="http://schemas.microsoft.com/office/drawing/2014/main" val="10000"/>
                  </a:ext>
                </a:extLst>
              </a:tr>
              <a:tr h="283591">
                <a:tc>
                  <a:txBody>
                    <a:bodyPr/>
                    <a:lstStyle/>
                    <a:p>
                      <a:pPr algn="ctr">
                        <a:lnSpc>
                          <a:spcPct val="100000"/>
                        </a:lnSpc>
                        <a:spcBef>
                          <a:spcPts val="245"/>
                        </a:spcBef>
                      </a:pPr>
                      <a:r>
                        <a:rPr sz="1000" spc="-5" dirty="0">
                          <a:latin typeface="Arial MT"/>
                          <a:cs typeface="Arial MT"/>
                        </a:rPr>
                        <a:t>CNAME</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algn="ctr">
                        <a:lnSpc>
                          <a:spcPct val="100000"/>
                        </a:lnSpc>
                        <a:spcBef>
                          <a:spcPts val="245"/>
                        </a:spcBef>
                      </a:pPr>
                      <a:r>
                        <a:rPr sz="1000" spc="-10" dirty="0">
                          <a:latin typeface="Arial MT"/>
                          <a:cs typeface="Arial MT"/>
                          <a:hlinkClick r:id="rId2"/>
                        </a:rPr>
                        <a:t>www.fruits.com</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algn="ctr">
                        <a:lnSpc>
                          <a:spcPct val="100000"/>
                        </a:lnSpc>
                        <a:spcBef>
                          <a:spcPts val="245"/>
                        </a:spcBef>
                      </a:pPr>
                      <a:r>
                        <a:rPr sz="1000" spc="-10" dirty="0">
                          <a:latin typeface="Arial MT"/>
                          <a:cs typeface="Arial MT"/>
                          <a:hlinkClick r:id="rId3"/>
                        </a:rPr>
                        <a:t>www.apple-orange.com</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marL="2540" algn="ctr">
                        <a:lnSpc>
                          <a:spcPct val="100000"/>
                        </a:lnSpc>
                        <a:spcBef>
                          <a:spcPts val="245"/>
                        </a:spcBef>
                      </a:pPr>
                      <a:r>
                        <a:rPr sz="1000" spc="-10" dirty="0">
                          <a:latin typeface="Arial MT"/>
                          <a:cs typeface="Arial MT"/>
                        </a:rPr>
                        <a:t>300</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extLst>
                  <a:ext uri="{0D108BD9-81ED-4DB2-BD59-A6C34878D82A}">
                    <a16:rowId xmlns:a16="http://schemas.microsoft.com/office/drawing/2014/main" val="10001"/>
                  </a:ext>
                </a:extLst>
              </a:tr>
              <a:tr h="283718">
                <a:tc>
                  <a:txBody>
                    <a:bodyPr/>
                    <a:lstStyle/>
                    <a:p>
                      <a:pPr algn="ctr">
                        <a:lnSpc>
                          <a:spcPct val="100000"/>
                        </a:lnSpc>
                        <a:spcBef>
                          <a:spcPts val="245"/>
                        </a:spcBef>
                      </a:pPr>
                      <a:r>
                        <a:rPr sz="1000" spc="-5" dirty="0">
                          <a:latin typeface="Arial MT"/>
                          <a:cs typeface="Arial MT"/>
                        </a:rPr>
                        <a:t>CNAME</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EBE7"/>
                    </a:solidFill>
                  </a:tcPr>
                </a:tc>
                <a:tc>
                  <a:txBody>
                    <a:bodyPr/>
                    <a:lstStyle/>
                    <a:p>
                      <a:pPr algn="ctr">
                        <a:lnSpc>
                          <a:spcPct val="100000"/>
                        </a:lnSpc>
                        <a:spcBef>
                          <a:spcPts val="245"/>
                        </a:spcBef>
                      </a:pPr>
                      <a:r>
                        <a:rPr sz="1000" spc="-10" dirty="0">
                          <a:latin typeface="Arial MT"/>
                          <a:cs typeface="Arial MT"/>
                          <a:hlinkClick r:id="rId4"/>
                        </a:rPr>
                        <a:t>www.vegetables.com</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EBE7"/>
                    </a:solidFill>
                  </a:tcPr>
                </a:tc>
                <a:tc>
                  <a:txBody>
                    <a:bodyPr/>
                    <a:lstStyle/>
                    <a:p>
                      <a:pPr algn="ctr">
                        <a:lnSpc>
                          <a:spcPct val="100000"/>
                        </a:lnSpc>
                        <a:spcBef>
                          <a:spcPts val="245"/>
                        </a:spcBef>
                      </a:pPr>
                      <a:r>
                        <a:rPr sz="1000" spc="-10" dirty="0">
                          <a:latin typeface="Arial MT"/>
                          <a:cs typeface="Arial MT"/>
                          <a:hlinkClick r:id="rId2"/>
                        </a:rPr>
                        <a:t>www.fruits.com</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EBE7"/>
                    </a:solidFill>
                  </a:tcPr>
                </a:tc>
                <a:tc>
                  <a:txBody>
                    <a:bodyPr/>
                    <a:lstStyle/>
                    <a:p>
                      <a:pPr marL="2540" algn="ctr">
                        <a:lnSpc>
                          <a:spcPct val="100000"/>
                        </a:lnSpc>
                        <a:spcBef>
                          <a:spcPts val="245"/>
                        </a:spcBef>
                      </a:pPr>
                      <a:r>
                        <a:rPr sz="1000" spc="-10" dirty="0">
                          <a:latin typeface="Arial MT"/>
                          <a:cs typeface="Arial MT"/>
                        </a:rPr>
                        <a:t>600</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EBE7"/>
                    </a:solidFill>
                  </a:tcPr>
                </a:tc>
                <a:extLst>
                  <a:ext uri="{0D108BD9-81ED-4DB2-BD59-A6C34878D82A}">
                    <a16:rowId xmlns:a16="http://schemas.microsoft.com/office/drawing/2014/main" val="10002"/>
                  </a:ext>
                </a:extLst>
              </a:tr>
              <a:tr h="283718">
                <a:tc>
                  <a:txBody>
                    <a:bodyPr/>
                    <a:lstStyle/>
                    <a:p>
                      <a:pPr algn="ctr">
                        <a:lnSpc>
                          <a:spcPct val="100000"/>
                        </a:lnSpc>
                        <a:spcBef>
                          <a:spcPts val="245"/>
                        </a:spcBef>
                      </a:pPr>
                      <a:r>
                        <a:rPr sz="1000" dirty="0">
                          <a:latin typeface="Arial MT"/>
                          <a:cs typeface="Arial MT"/>
                        </a:rPr>
                        <a:t>A</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algn="ctr">
                        <a:lnSpc>
                          <a:spcPct val="100000"/>
                        </a:lnSpc>
                        <a:spcBef>
                          <a:spcPts val="245"/>
                        </a:spcBef>
                      </a:pPr>
                      <a:r>
                        <a:rPr sz="1000" spc="-10" dirty="0">
                          <a:latin typeface="Arial MT"/>
                          <a:cs typeface="Arial MT"/>
                          <a:hlinkClick r:id="rId3"/>
                        </a:rPr>
                        <a:t>www.apple-orange.com</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marL="3810" algn="ctr">
                        <a:lnSpc>
                          <a:spcPct val="100000"/>
                        </a:lnSpc>
                        <a:spcBef>
                          <a:spcPts val="245"/>
                        </a:spcBef>
                      </a:pPr>
                      <a:r>
                        <a:rPr sz="1000" spc="-10" dirty="0">
                          <a:latin typeface="Arial MT"/>
                          <a:cs typeface="Arial MT"/>
                        </a:rPr>
                        <a:t>54.28.14.6</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marL="2540" algn="ctr">
                        <a:lnSpc>
                          <a:spcPct val="100000"/>
                        </a:lnSpc>
                        <a:spcBef>
                          <a:spcPts val="245"/>
                        </a:spcBef>
                      </a:pPr>
                      <a:r>
                        <a:rPr sz="1000" spc="-10" dirty="0">
                          <a:latin typeface="Arial MT"/>
                          <a:cs typeface="Arial MT"/>
                        </a:rPr>
                        <a:t>900</a:t>
                      </a:r>
                      <a:endParaRPr sz="1000" dirty="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extLst>
                  <a:ext uri="{0D108BD9-81ED-4DB2-BD59-A6C34878D82A}">
                    <a16:rowId xmlns:a16="http://schemas.microsoft.com/office/drawing/2014/main" val="10003"/>
                  </a:ext>
                </a:extLst>
              </a:tr>
            </a:tbl>
          </a:graphicData>
        </a:graphic>
      </p:graphicFrame>
      <p:grpSp>
        <p:nvGrpSpPr>
          <p:cNvPr id="10" name="object 10"/>
          <p:cNvGrpSpPr/>
          <p:nvPr/>
        </p:nvGrpSpPr>
        <p:grpSpPr>
          <a:xfrm>
            <a:off x="2912364" y="3881628"/>
            <a:ext cx="3630295" cy="542925"/>
            <a:chOff x="2912364" y="3881628"/>
            <a:chExt cx="3630295" cy="542925"/>
          </a:xfrm>
        </p:grpSpPr>
        <p:pic>
          <p:nvPicPr>
            <p:cNvPr id="11" name="object 11"/>
            <p:cNvPicPr/>
            <p:nvPr/>
          </p:nvPicPr>
          <p:blipFill>
            <a:blip r:embed="rId5" cstate="print"/>
            <a:stretch>
              <a:fillRect/>
            </a:stretch>
          </p:blipFill>
          <p:spPr>
            <a:xfrm>
              <a:off x="2912364" y="3883152"/>
              <a:ext cx="539496" cy="541020"/>
            </a:xfrm>
            <a:prstGeom prst="rect">
              <a:avLst/>
            </a:prstGeom>
          </p:spPr>
        </p:pic>
        <p:pic>
          <p:nvPicPr>
            <p:cNvPr id="12" name="object 12"/>
            <p:cNvPicPr/>
            <p:nvPr/>
          </p:nvPicPr>
          <p:blipFill>
            <a:blip r:embed="rId6" cstate="print"/>
            <a:stretch>
              <a:fillRect/>
            </a:stretch>
          </p:blipFill>
          <p:spPr>
            <a:xfrm>
              <a:off x="6003036" y="3881628"/>
              <a:ext cx="539495" cy="539496"/>
            </a:xfrm>
            <a:prstGeom prst="rect">
              <a:avLst/>
            </a:prstGeom>
          </p:spPr>
        </p:pic>
        <p:sp>
          <p:nvSpPr>
            <p:cNvPr id="13" name="object 13"/>
            <p:cNvSpPr/>
            <p:nvPr/>
          </p:nvSpPr>
          <p:spPr>
            <a:xfrm>
              <a:off x="3452622" y="4131399"/>
              <a:ext cx="2550160" cy="76200"/>
            </a:xfrm>
            <a:custGeom>
              <a:avLst/>
              <a:gdLst/>
              <a:ahLst/>
              <a:cxnLst/>
              <a:rect l="l" t="t" r="r" b="b"/>
              <a:pathLst>
                <a:path w="2550160" h="76200">
                  <a:moveTo>
                    <a:pt x="2473879" y="48007"/>
                  </a:moveTo>
                  <a:lnTo>
                    <a:pt x="2473832" y="76199"/>
                  </a:lnTo>
                  <a:lnTo>
                    <a:pt x="2530383" y="48018"/>
                  </a:lnTo>
                  <a:lnTo>
                    <a:pt x="2473879" y="48007"/>
                  </a:lnTo>
                  <a:close/>
                </a:path>
                <a:path w="2550160" h="76200">
                  <a:moveTo>
                    <a:pt x="2473913" y="28195"/>
                  </a:moveTo>
                  <a:lnTo>
                    <a:pt x="2473879" y="48007"/>
                  </a:lnTo>
                  <a:lnTo>
                    <a:pt x="2486660" y="48018"/>
                  </a:lnTo>
                  <a:lnTo>
                    <a:pt x="2486660" y="28206"/>
                  </a:lnTo>
                  <a:lnTo>
                    <a:pt x="2473913" y="28195"/>
                  </a:lnTo>
                  <a:close/>
                </a:path>
                <a:path w="2550160" h="76200">
                  <a:moveTo>
                    <a:pt x="2473960" y="0"/>
                  </a:moveTo>
                  <a:lnTo>
                    <a:pt x="2473913" y="28195"/>
                  </a:lnTo>
                  <a:lnTo>
                    <a:pt x="2486660" y="28206"/>
                  </a:lnTo>
                  <a:lnTo>
                    <a:pt x="2486660" y="48018"/>
                  </a:lnTo>
                  <a:lnTo>
                    <a:pt x="2530405" y="48007"/>
                  </a:lnTo>
                  <a:lnTo>
                    <a:pt x="2550160" y="38163"/>
                  </a:lnTo>
                  <a:lnTo>
                    <a:pt x="2473960" y="0"/>
                  </a:lnTo>
                  <a:close/>
                </a:path>
                <a:path w="2550160" h="76200">
                  <a:moveTo>
                    <a:pt x="0" y="26073"/>
                  </a:moveTo>
                  <a:lnTo>
                    <a:pt x="0" y="45885"/>
                  </a:lnTo>
                  <a:lnTo>
                    <a:pt x="2473879" y="48007"/>
                  </a:lnTo>
                  <a:lnTo>
                    <a:pt x="2473913" y="28195"/>
                  </a:lnTo>
                  <a:lnTo>
                    <a:pt x="0" y="26073"/>
                  </a:lnTo>
                  <a:close/>
                </a:path>
              </a:pathLst>
            </a:custGeom>
            <a:solidFill>
              <a:srgbClr val="FF0000"/>
            </a:solidFill>
          </p:spPr>
          <p:txBody>
            <a:bodyPr wrap="square" lIns="0" tIns="0" rIns="0" bIns="0" rtlCol="0"/>
            <a:lstStyle/>
            <a:p>
              <a:endParaRPr/>
            </a:p>
          </p:txBody>
        </p:sp>
        <p:sp>
          <p:nvSpPr>
            <p:cNvPr id="14" name="object 14"/>
            <p:cNvSpPr/>
            <p:nvPr/>
          </p:nvSpPr>
          <p:spPr>
            <a:xfrm>
              <a:off x="3452622" y="4132719"/>
              <a:ext cx="2558415" cy="76200"/>
            </a:xfrm>
            <a:custGeom>
              <a:avLst/>
              <a:gdLst/>
              <a:ahLst/>
              <a:cxnLst/>
              <a:rect l="l" t="t" r="r" b="b"/>
              <a:pathLst>
                <a:path w="2558415" h="76200">
                  <a:moveTo>
                    <a:pt x="76453" y="0"/>
                  </a:moveTo>
                  <a:lnTo>
                    <a:pt x="0" y="37706"/>
                  </a:lnTo>
                  <a:lnTo>
                    <a:pt x="75945" y="76200"/>
                  </a:lnTo>
                  <a:lnTo>
                    <a:pt x="76133" y="48009"/>
                  </a:lnTo>
                  <a:lnTo>
                    <a:pt x="63373" y="47942"/>
                  </a:lnTo>
                  <a:lnTo>
                    <a:pt x="63500" y="28130"/>
                  </a:lnTo>
                  <a:lnTo>
                    <a:pt x="76266" y="28130"/>
                  </a:lnTo>
                  <a:lnTo>
                    <a:pt x="76453" y="0"/>
                  </a:lnTo>
                  <a:close/>
                </a:path>
                <a:path w="2558415" h="76200">
                  <a:moveTo>
                    <a:pt x="76266" y="28197"/>
                  </a:moveTo>
                  <a:lnTo>
                    <a:pt x="76133" y="48009"/>
                  </a:lnTo>
                  <a:lnTo>
                    <a:pt x="2558161" y="60985"/>
                  </a:lnTo>
                  <a:lnTo>
                    <a:pt x="2558288" y="41173"/>
                  </a:lnTo>
                  <a:lnTo>
                    <a:pt x="76266" y="28197"/>
                  </a:lnTo>
                  <a:close/>
                </a:path>
                <a:path w="2558415" h="76200">
                  <a:moveTo>
                    <a:pt x="63500" y="28130"/>
                  </a:moveTo>
                  <a:lnTo>
                    <a:pt x="63373" y="47942"/>
                  </a:lnTo>
                  <a:lnTo>
                    <a:pt x="76133" y="48009"/>
                  </a:lnTo>
                  <a:lnTo>
                    <a:pt x="76266" y="28197"/>
                  </a:lnTo>
                  <a:lnTo>
                    <a:pt x="63500" y="28130"/>
                  </a:lnTo>
                  <a:close/>
                </a:path>
                <a:path w="2558415" h="76200">
                  <a:moveTo>
                    <a:pt x="76266" y="28130"/>
                  </a:moveTo>
                  <a:lnTo>
                    <a:pt x="63500" y="28130"/>
                  </a:lnTo>
                  <a:lnTo>
                    <a:pt x="76266" y="28197"/>
                  </a:lnTo>
                  <a:close/>
                </a:path>
              </a:pathLst>
            </a:custGeom>
            <a:solidFill>
              <a:srgbClr val="00AF50"/>
            </a:solidFill>
          </p:spPr>
          <p:txBody>
            <a:bodyPr wrap="square" lIns="0" tIns="0" rIns="0" bIns="0" rtlCol="0"/>
            <a:lstStyle/>
            <a:p>
              <a:endParaRPr/>
            </a:p>
          </p:txBody>
        </p:sp>
      </p:grpSp>
      <p:sp>
        <p:nvSpPr>
          <p:cNvPr id="15" name="object 15"/>
          <p:cNvSpPr txBox="1"/>
          <p:nvPr/>
        </p:nvSpPr>
        <p:spPr>
          <a:xfrm>
            <a:off x="2455354" y="4552279"/>
            <a:ext cx="1453515" cy="197490"/>
          </a:xfrm>
          <a:prstGeom prst="rect">
            <a:avLst/>
          </a:prstGeom>
        </p:spPr>
        <p:txBody>
          <a:bodyPr vert="horz" wrap="square" lIns="0" tIns="12700" rIns="0" bIns="0" rtlCol="0">
            <a:spAutoFit/>
          </a:bodyPr>
          <a:lstStyle/>
          <a:p>
            <a:pPr marL="12700">
              <a:lnSpc>
                <a:spcPct val="100000"/>
              </a:lnSpc>
              <a:spcBef>
                <a:spcPts val="100"/>
              </a:spcBef>
            </a:pPr>
            <a:r>
              <a:rPr sz="1200" spc="-10" dirty="0">
                <a:latin typeface="Arial MT"/>
                <a:cs typeface="Arial MT"/>
                <a:hlinkClick r:id="rId4">
                  <a:extLst>
                    <a:ext uri="{A12FA001-AC4F-418D-AE19-62706E023703}">
                      <ahyp:hlinkClr xmlns:ahyp="http://schemas.microsoft.com/office/drawing/2018/hyperlinkcolor" val="tx"/>
                    </a:ext>
                  </a:extLst>
                </a:hlinkClick>
              </a:rPr>
              <a:t>www.vegetables.com</a:t>
            </a:r>
            <a:endParaRPr sz="1200" dirty="0">
              <a:latin typeface="Arial MT"/>
              <a:cs typeface="Arial MT"/>
            </a:endParaRPr>
          </a:p>
        </p:txBody>
      </p:sp>
      <p:sp>
        <p:nvSpPr>
          <p:cNvPr id="16" name="object 16"/>
          <p:cNvSpPr txBox="1"/>
          <p:nvPr/>
        </p:nvSpPr>
        <p:spPr>
          <a:xfrm>
            <a:off x="5748590" y="4552279"/>
            <a:ext cx="1048385" cy="197490"/>
          </a:xfrm>
          <a:prstGeom prst="rect">
            <a:avLst/>
          </a:prstGeom>
        </p:spPr>
        <p:txBody>
          <a:bodyPr vert="horz" wrap="square" lIns="0" tIns="12700" rIns="0" bIns="0" rtlCol="0">
            <a:spAutoFit/>
          </a:bodyPr>
          <a:lstStyle/>
          <a:p>
            <a:pPr marL="12700">
              <a:lnSpc>
                <a:spcPct val="100000"/>
              </a:lnSpc>
              <a:spcBef>
                <a:spcPts val="100"/>
              </a:spcBef>
            </a:pPr>
            <a:r>
              <a:rPr sz="1200" spc="-10" dirty="0">
                <a:latin typeface="Arial MT"/>
                <a:cs typeface="Arial MT"/>
                <a:hlinkClick r:id="rId2">
                  <a:extLst>
                    <a:ext uri="{A12FA001-AC4F-418D-AE19-62706E023703}">
                      <ahyp:hlinkClr xmlns:ahyp="http://schemas.microsoft.com/office/drawing/2018/hyperlinkcolor" val="tx"/>
                    </a:ext>
                  </a:extLst>
                </a:hlinkClick>
              </a:rPr>
              <a:t>www.fruits.com</a:t>
            </a:r>
            <a:endParaRPr sz="1200" dirty="0">
              <a:latin typeface="Arial MT"/>
              <a:cs typeface="Arial MT"/>
            </a:endParaRPr>
          </a:p>
        </p:txBody>
      </p:sp>
      <p:sp>
        <p:nvSpPr>
          <p:cNvPr id="18" name="object 1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19" name="Group 18">
            <a:extLst>
              <a:ext uri="{FF2B5EF4-FFF2-40B4-BE49-F238E27FC236}">
                <a16:creationId xmlns:a16="http://schemas.microsoft.com/office/drawing/2014/main" id="{2C7D4143-E4C5-2649-2F31-C36279C3C8A7}"/>
              </a:ext>
            </a:extLst>
          </p:cNvPr>
          <p:cNvGrpSpPr/>
          <p:nvPr/>
        </p:nvGrpSpPr>
        <p:grpSpPr>
          <a:xfrm>
            <a:off x="24493" y="21491"/>
            <a:ext cx="9119507" cy="750794"/>
            <a:chOff x="24493" y="21491"/>
            <a:chExt cx="8960905" cy="750794"/>
          </a:xfrm>
        </p:grpSpPr>
        <p:pic>
          <p:nvPicPr>
            <p:cNvPr id="20" name="Picture 19">
              <a:extLst>
                <a:ext uri="{FF2B5EF4-FFF2-40B4-BE49-F238E27FC236}">
                  <a16:creationId xmlns:a16="http://schemas.microsoft.com/office/drawing/2014/main" id="{6F91A4AE-7973-9B60-781E-331297A6868C}"/>
                </a:ext>
              </a:extLst>
            </p:cNvPr>
            <p:cNvPicPr>
              <a:picLocks noChangeAspect="1"/>
            </p:cNvPicPr>
            <p:nvPr/>
          </p:nvPicPr>
          <p:blipFill>
            <a:blip r:embed="rId7"/>
            <a:stretch>
              <a:fillRect/>
            </a:stretch>
          </p:blipFill>
          <p:spPr>
            <a:xfrm>
              <a:off x="1631837" y="21491"/>
              <a:ext cx="7353561" cy="750794"/>
            </a:xfrm>
            <a:prstGeom prst="rect">
              <a:avLst/>
            </a:prstGeom>
          </p:spPr>
        </p:pic>
        <p:pic>
          <p:nvPicPr>
            <p:cNvPr id="21" name="Picture 20">
              <a:extLst>
                <a:ext uri="{FF2B5EF4-FFF2-40B4-BE49-F238E27FC236}">
                  <a16:creationId xmlns:a16="http://schemas.microsoft.com/office/drawing/2014/main" id="{D06A08B8-3DD0-0C65-2A71-09317EE8F0A8}"/>
                </a:ext>
              </a:extLst>
            </p:cNvPr>
            <p:cNvPicPr>
              <a:picLocks noChangeAspect="1"/>
            </p:cNvPicPr>
            <p:nvPr/>
          </p:nvPicPr>
          <p:blipFill>
            <a:blip r:embed="rId8"/>
            <a:stretch>
              <a:fillRect/>
            </a:stretch>
          </p:blipFill>
          <p:spPr>
            <a:xfrm>
              <a:off x="24493" y="79088"/>
              <a:ext cx="1607344" cy="657225"/>
            </a:xfrm>
            <a:prstGeom prst="rect">
              <a:avLst/>
            </a:prstGeom>
          </p:spPr>
        </p:pic>
        <p:pic>
          <p:nvPicPr>
            <p:cNvPr id="22" name="Picture 21">
              <a:extLst>
                <a:ext uri="{FF2B5EF4-FFF2-40B4-BE49-F238E27FC236}">
                  <a16:creationId xmlns:a16="http://schemas.microsoft.com/office/drawing/2014/main" id="{0890C6EB-AF28-7C54-8D65-155CD6B526EE}"/>
                </a:ext>
              </a:extLst>
            </p:cNvPr>
            <p:cNvPicPr>
              <a:picLocks noChangeAspect="1"/>
            </p:cNvPicPr>
            <p:nvPr/>
          </p:nvPicPr>
          <p:blipFill>
            <a:blip r:embed="rId7"/>
            <a:stretch>
              <a:fillRect/>
            </a:stretch>
          </p:blipFill>
          <p:spPr>
            <a:xfrm>
              <a:off x="134906" y="718248"/>
              <a:ext cx="7353561" cy="45719"/>
            </a:xfrm>
            <a:prstGeom prst="rect">
              <a:avLst/>
            </a:prstGeom>
          </p:spPr>
        </p:pic>
      </p:grpSp>
      <p:sp>
        <p:nvSpPr>
          <p:cNvPr id="23" name="Google Shape;259;gff3a7120db_0_4">
            <a:extLst>
              <a:ext uri="{FF2B5EF4-FFF2-40B4-BE49-F238E27FC236}">
                <a16:creationId xmlns:a16="http://schemas.microsoft.com/office/drawing/2014/main" id="{496F12C8-B64F-E9A2-DBA7-95CD97781204}"/>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DNS Literature</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862266979"/>
              </p:ext>
            </p:extLst>
          </p:nvPr>
        </p:nvGraphicFramePr>
        <p:xfrm>
          <a:off x="1350262" y="1292352"/>
          <a:ext cx="6422137" cy="1477795"/>
        </p:xfrm>
        <a:graphic>
          <a:graphicData uri="http://schemas.openxmlformats.org/drawingml/2006/table">
            <a:tbl>
              <a:tblPr firstRow="1" bandRow="1">
                <a:tableStyleId>{2D5ABB26-0587-4C30-8999-92F81FD0307C}</a:tableStyleId>
              </a:tblPr>
              <a:tblGrid>
                <a:gridCol w="1043632">
                  <a:extLst>
                    <a:ext uri="{9D8B030D-6E8A-4147-A177-3AD203B41FA5}">
                      <a16:colId xmlns:a16="http://schemas.microsoft.com/office/drawing/2014/main" val="20000"/>
                    </a:ext>
                  </a:extLst>
                </a:gridCol>
                <a:gridCol w="1998934">
                  <a:extLst>
                    <a:ext uri="{9D8B030D-6E8A-4147-A177-3AD203B41FA5}">
                      <a16:colId xmlns:a16="http://schemas.microsoft.com/office/drawing/2014/main" val="20001"/>
                    </a:ext>
                  </a:extLst>
                </a:gridCol>
                <a:gridCol w="2469792">
                  <a:extLst>
                    <a:ext uri="{9D8B030D-6E8A-4147-A177-3AD203B41FA5}">
                      <a16:colId xmlns:a16="http://schemas.microsoft.com/office/drawing/2014/main" val="20002"/>
                    </a:ext>
                  </a:extLst>
                </a:gridCol>
                <a:gridCol w="909779">
                  <a:extLst>
                    <a:ext uri="{9D8B030D-6E8A-4147-A177-3AD203B41FA5}">
                      <a16:colId xmlns:a16="http://schemas.microsoft.com/office/drawing/2014/main" val="20003"/>
                    </a:ext>
                  </a:extLst>
                </a:gridCol>
              </a:tblGrid>
              <a:tr h="369449">
                <a:tc>
                  <a:txBody>
                    <a:bodyPr/>
                    <a:lstStyle/>
                    <a:p>
                      <a:pPr algn="ctr">
                        <a:lnSpc>
                          <a:spcPct val="100000"/>
                        </a:lnSpc>
                        <a:spcBef>
                          <a:spcPts val="245"/>
                        </a:spcBef>
                      </a:pPr>
                      <a:r>
                        <a:rPr sz="1000" b="1" spc="-5" dirty="0">
                          <a:solidFill>
                            <a:srgbClr val="FFFFFF"/>
                          </a:solidFill>
                          <a:latin typeface="Arial"/>
                          <a:cs typeface="Arial"/>
                        </a:rPr>
                        <a:t>Type</a:t>
                      </a:r>
                      <a:endParaRPr sz="1000">
                        <a:latin typeface="Arial"/>
                        <a:cs typeface="Arial"/>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7E09"/>
                    </a:solidFill>
                  </a:tcPr>
                </a:tc>
                <a:tc>
                  <a:txBody>
                    <a:bodyPr/>
                    <a:lstStyle/>
                    <a:p>
                      <a:pPr marL="635" algn="ctr">
                        <a:lnSpc>
                          <a:spcPct val="100000"/>
                        </a:lnSpc>
                        <a:spcBef>
                          <a:spcPts val="245"/>
                        </a:spcBef>
                      </a:pPr>
                      <a:r>
                        <a:rPr sz="1000" b="1" spc="-5" dirty="0">
                          <a:solidFill>
                            <a:srgbClr val="FFFFFF"/>
                          </a:solidFill>
                          <a:latin typeface="Arial"/>
                          <a:cs typeface="Arial"/>
                        </a:rPr>
                        <a:t>Domain/Host</a:t>
                      </a:r>
                      <a:r>
                        <a:rPr sz="1000" b="1" spc="-25" dirty="0">
                          <a:solidFill>
                            <a:srgbClr val="FFFFFF"/>
                          </a:solidFill>
                          <a:latin typeface="Arial"/>
                          <a:cs typeface="Arial"/>
                        </a:rPr>
                        <a:t> </a:t>
                      </a:r>
                      <a:r>
                        <a:rPr sz="1000" b="1" spc="-5" dirty="0">
                          <a:solidFill>
                            <a:srgbClr val="FFFFFF"/>
                          </a:solidFill>
                          <a:latin typeface="Arial"/>
                          <a:cs typeface="Arial"/>
                        </a:rPr>
                        <a:t>Name</a:t>
                      </a:r>
                      <a:endParaRPr sz="1000">
                        <a:latin typeface="Arial"/>
                        <a:cs typeface="Arial"/>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7E09"/>
                    </a:solidFill>
                  </a:tcPr>
                </a:tc>
                <a:tc>
                  <a:txBody>
                    <a:bodyPr/>
                    <a:lstStyle/>
                    <a:p>
                      <a:pPr marL="1905" algn="ctr">
                        <a:lnSpc>
                          <a:spcPct val="100000"/>
                        </a:lnSpc>
                        <a:spcBef>
                          <a:spcPts val="245"/>
                        </a:spcBef>
                      </a:pPr>
                      <a:r>
                        <a:rPr sz="1000" b="1" spc="-10" dirty="0">
                          <a:solidFill>
                            <a:srgbClr val="FFFFFF"/>
                          </a:solidFill>
                          <a:latin typeface="Arial"/>
                          <a:cs typeface="Arial"/>
                        </a:rPr>
                        <a:t>Address</a:t>
                      </a:r>
                      <a:endParaRPr sz="1000">
                        <a:latin typeface="Arial"/>
                        <a:cs typeface="Arial"/>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7E09"/>
                    </a:solidFill>
                  </a:tcPr>
                </a:tc>
                <a:tc>
                  <a:txBody>
                    <a:bodyPr/>
                    <a:lstStyle/>
                    <a:p>
                      <a:pPr marL="2540" algn="ctr">
                        <a:lnSpc>
                          <a:spcPct val="100000"/>
                        </a:lnSpc>
                        <a:spcBef>
                          <a:spcPts val="245"/>
                        </a:spcBef>
                      </a:pPr>
                      <a:r>
                        <a:rPr sz="1000" b="1" spc="10" dirty="0">
                          <a:solidFill>
                            <a:srgbClr val="FFFFFF"/>
                          </a:solidFill>
                          <a:latin typeface="Arial"/>
                          <a:cs typeface="Arial"/>
                        </a:rPr>
                        <a:t>TTL</a:t>
                      </a:r>
                      <a:endParaRPr sz="1000">
                        <a:latin typeface="Arial"/>
                        <a:cs typeface="Arial"/>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7E09"/>
                    </a:solidFill>
                  </a:tcPr>
                </a:tc>
                <a:extLst>
                  <a:ext uri="{0D108BD9-81ED-4DB2-BD59-A6C34878D82A}">
                    <a16:rowId xmlns:a16="http://schemas.microsoft.com/office/drawing/2014/main" val="10000"/>
                  </a:ext>
                </a:extLst>
              </a:tr>
              <a:tr h="369448">
                <a:tc>
                  <a:txBody>
                    <a:bodyPr/>
                    <a:lstStyle/>
                    <a:p>
                      <a:pPr algn="ctr">
                        <a:lnSpc>
                          <a:spcPct val="100000"/>
                        </a:lnSpc>
                        <a:spcBef>
                          <a:spcPts val="245"/>
                        </a:spcBef>
                      </a:pPr>
                      <a:r>
                        <a:rPr sz="1000" spc="-5" dirty="0">
                          <a:latin typeface="Arial MT"/>
                          <a:cs typeface="Arial MT"/>
                        </a:rPr>
                        <a:t>CNAME</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algn="ctr">
                        <a:lnSpc>
                          <a:spcPct val="100000"/>
                        </a:lnSpc>
                        <a:spcBef>
                          <a:spcPts val="245"/>
                        </a:spcBef>
                      </a:pPr>
                      <a:r>
                        <a:rPr sz="1000" spc="-10" dirty="0">
                          <a:latin typeface="Arial MT"/>
                          <a:cs typeface="Arial MT"/>
                          <a:hlinkClick r:id="rId2"/>
                        </a:rPr>
                        <a:t>www.fruits.com</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algn="ctr">
                        <a:lnSpc>
                          <a:spcPct val="100000"/>
                        </a:lnSpc>
                        <a:spcBef>
                          <a:spcPts val="245"/>
                        </a:spcBef>
                      </a:pPr>
                      <a:r>
                        <a:rPr sz="1000" spc="-10" dirty="0">
                          <a:latin typeface="Arial MT"/>
                          <a:cs typeface="Arial MT"/>
                          <a:hlinkClick r:id="rId3"/>
                        </a:rPr>
                        <a:t>www.apple-orange.com</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marL="2540" algn="ctr">
                        <a:lnSpc>
                          <a:spcPct val="100000"/>
                        </a:lnSpc>
                        <a:spcBef>
                          <a:spcPts val="245"/>
                        </a:spcBef>
                      </a:pPr>
                      <a:r>
                        <a:rPr sz="1000" spc="-10" dirty="0">
                          <a:latin typeface="Arial MT"/>
                          <a:cs typeface="Arial MT"/>
                        </a:rPr>
                        <a:t>300</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extLst>
                  <a:ext uri="{0D108BD9-81ED-4DB2-BD59-A6C34878D82A}">
                    <a16:rowId xmlns:a16="http://schemas.microsoft.com/office/drawing/2014/main" val="10001"/>
                  </a:ext>
                </a:extLst>
              </a:tr>
              <a:tr h="369449">
                <a:tc>
                  <a:txBody>
                    <a:bodyPr/>
                    <a:lstStyle/>
                    <a:p>
                      <a:pPr algn="ctr">
                        <a:lnSpc>
                          <a:spcPct val="100000"/>
                        </a:lnSpc>
                        <a:spcBef>
                          <a:spcPts val="245"/>
                        </a:spcBef>
                      </a:pPr>
                      <a:r>
                        <a:rPr sz="1000" spc="-5" dirty="0">
                          <a:latin typeface="Arial MT"/>
                          <a:cs typeface="Arial MT"/>
                        </a:rPr>
                        <a:t>CNAME</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EBE7"/>
                    </a:solidFill>
                  </a:tcPr>
                </a:tc>
                <a:tc>
                  <a:txBody>
                    <a:bodyPr/>
                    <a:lstStyle/>
                    <a:p>
                      <a:pPr algn="ctr">
                        <a:lnSpc>
                          <a:spcPct val="100000"/>
                        </a:lnSpc>
                        <a:spcBef>
                          <a:spcPts val="245"/>
                        </a:spcBef>
                      </a:pPr>
                      <a:r>
                        <a:rPr sz="1000" spc="-10" dirty="0">
                          <a:latin typeface="Arial MT"/>
                          <a:cs typeface="Arial MT"/>
                          <a:hlinkClick r:id="rId4"/>
                        </a:rPr>
                        <a:t>www.vegetables.com</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EBE7"/>
                    </a:solidFill>
                  </a:tcPr>
                </a:tc>
                <a:tc>
                  <a:txBody>
                    <a:bodyPr/>
                    <a:lstStyle/>
                    <a:p>
                      <a:pPr algn="ctr">
                        <a:lnSpc>
                          <a:spcPct val="100000"/>
                        </a:lnSpc>
                        <a:spcBef>
                          <a:spcPts val="245"/>
                        </a:spcBef>
                      </a:pPr>
                      <a:r>
                        <a:rPr sz="1000" spc="-10" dirty="0">
                          <a:latin typeface="Arial MT"/>
                          <a:cs typeface="Arial MT"/>
                          <a:hlinkClick r:id="rId2"/>
                        </a:rPr>
                        <a:t>www.fruits.com</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EBE7"/>
                    </a:solidFill>
                  </a:tcPr>
                </a:tc>
                <a:tc>
                  <a:txBody>
                    <a:bodyPr/>
                    <a:lstStyle/>
                    <a:p>
                      <a:pPr marL="2540" algn="ctr">
                        <a:lnSpc>
                          <a:spcPct val="100000"/>
                        </a:lnSpc>
                        <a:spcBef>
                          <a:spcPts val="245"/>
                        </a:spcBef>
                      </a:pPr>
                      <a:r>
                        <a:rPr sz="1000" spc="-10" dirty="0">
                          <a:latin typeface="Arial MT"/>
                          <a:cs typeface="Arial MT"/>
                        </a:rPr>
                        <a:t>600</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EBE7"/>
                    </a:solidFill>
                  </a:tcPr>
                </a:tc>
                <a:extLst>
                  <a:ext uri="{0D108BD9-81ED-4DB2-BD59-A6C34878D82A}">
                    <a16:rowId xmlns:a16="http://schemas.microsoft.com/office/drawing/2014/main" val="10002"/>
                  </a:ext>
                </a:extLst>
              </a:tr>
              <a:tr h="369449">
                <a:tc>
                  <a:txBody>
                    <a:bodyPr/>
                    <a:lstStyle/>
                    <a:p>
                      <a:pPr algn="ctr">
                        <a:lnSpc>
                          <a:spcPct val="100000"/>
                        </a:lnSpc>
                        <a:spcBef>
                          <a:spcPts val="245"/>
                        </a:spcBef>
                      </a:pPr>
                      <a:r>
                        <a:rPr sz="1000" dirty="0">
                          <a:latin typeface="Arial MT"/>
                          <a:cs typeface="Arial MT"/>
                        </a:rPr>
                        <a:t>A</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algn="ctr">
                        <a:lnSpc>
                          <a:spcPct val="100000"/>
                        </a:lnSpc>
                        <a:spcBef>
                          <a:spcPts val="245"/>
                        </a:spcBef>
                      </a:pPr>
                      <a:r>
                        <a:rPr sz="1000" spc="-10" dirty="0">
                          <a:latin typeface="Arial MT"/>
                          <a:cs typeface="Arial MT"/>
                          <a:hlinkClick r:id="rId3"/>
                        </a:rPr>
                        <a:t>www.apple-orange.com</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marL="3175" algn="ctr">
                        <a:lnSpc>
                          <a:spcPct val="100000"/>
                        </a:lnSpc>
                        <a:spcBef>
                          <a:spcPts val="245"/>
                        </a:spcBef>
                      </a:pPr>
                      <a:r>
                        <a:rPr sz="1000" spc="-5" dirty="0">
                          <a:latin typeface="Arial MT"/>
                          <a:cs typeface="Arial MT"/>
                        </a:rPr>
                        <a:t>54.28.14.6</a:t>
                      </a:r>
                      <a:endParaRPr sz="100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tc>
                  <a:txBody>
                    <a:bodyPr/>
                    <a:lstStyle/>
                    <a:p>
                      <a:pPr marL="2540" algn="ctr">
                        <a:lnSpc>
                          <a:spcPct val="100000"/>
                        </a:lnSpc>
                        <a:spcBef>
                          <a:spcPts val="245"/>
                        </a:spcBef>
                      </a:pPr>
                      <a:r>
                        <a:rPr sz="1000" spc="-10" dirty="0">
                          <a:latin typeface="Arial MT"/>
                          <a:cs typeface="Arial MT"/>
                        </a:rPr>
                        <a:t>900</a:t>
                      </a:r>
                      <a:endParaRPr sz="1000" dirty="0">
                        <a:latin typeface="Arial MT"/>
                        <a:cs typeface="Arial MT"/>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D7CC"/>
                    </a:solidFill>
                  </a:tcPr>
                </a:tc>
                <a:extLst>
                  <a:ext uri="{0D108BD9-81ED-4DB2-BD59-A6C34878D82A}">
                    <a16:rowId xmlns:a16="http://schemas.microsoft.com/office/drawing/2014/main" val="10003"/>
                  </a:ext>
                </a:extLst>
              </a:tr>
            </a:tbl>
          </a:graphicData>
        </a:graphic>
      </p:graphicFrame>
      <p:pic>
        <p:nvPicPr>
          <p:cNvPr id="7" name="object 7"/>
          <p:cNvPicPr/>
          <p:nvPr/>
        </p:nvPicPr>
        <p:blipFill>
          <a:blip r:embed="rId5" cstate="print"/>
          <a:stretch>
            <a:fillRect/>
          </a:stretch>
        </p:blipFill>
        <p:spPr>
          <a:xfrm>
            <a:off x="2531236" y="3487678"/>
            <a:ext cx="681228" cy="679704"/>
          </a:xfrm>
          <a:prstGeom prst="rect">
            <a:avLst/>
          </a:prstGeom>
        </p:spPr>
      </p:pic>
      <p:pic>
        <p:nvPicPr>
          <p:cNvPr id="8" name="object 8"/>
          <p:cNvPicPr/>
          <p:nvPr/>
        </p:nvPicPr>
        <p:blipFill>
          <a:blip r:embed="rId6" cstate="print"/>
          <a:stretch>
            <a:fillRect/>
          </a:stretch>
        </p:blipFill>
        <p:spPr>
          <a:xfrm>
            <a:off x="5621908" y="3484631"/>
            <a:ext cx="681227" cy="681228"/>
          </a:xfrm>
          <a:prstGeom prst="rect">
            <a:avLst/>
          </a:prstGeom>
        </p:spPr>
      </p:pic>
      <p:sp>
        <p:nvSpPr>
          <p:cNvPr id="9" name="object 9"/>
          <p:cNvSpPr txBox="1"/>
          <p:nvPr/>
        </p:nvSpPr>
        <p:spPr>
          <a:xfrm>
            <a:off x="2346324" y="4236978"/>
            <a:ext cx="1049020" cy="197490"/>
          </a:xfrm>
          <a:prstGeom prst="rect">
            <a:avLst/>
          </a:prstGeom>
        </p:spPr>
        <p:txBody>
          <a:bodyPr vert="horz" wrap="square" lIns="0" tIns="12700" rIns="0" bIns="0" rtlCol="0">
            <a:spAutoFit/>
          </a:bodyPr>
          <a:lstStyle/>
          <a:p>
            <a:pPr marL="12700">
              <a:lnSpc>
                <a:spcPct val="100000"/>
              </a:lnSpc>
              <a:spcBef>
                <a:spcPts val="100"/>
              </a:spcBef>
            </a:pPr>
            <a:r>
              <a:rPr sz="1200" spc="-10" dirty="0">
                <a:latin typeface="Arial MT"/>
                <a:cs typeface="Arial MT"/>
                <a:hlinkClick r:id="rId2">
                  <a:extLst>
                    <a:ext uri="{A12FA001-AC4F-418D-AE19-62706E023703}">
                      <ahyp:hlinkClr xmlns:ahyp="http://schemas.microsoft.com/office/drawing/2018/hyperlinkcolor" val="tx"/>
                    </a:ext>
                  </a:extLst>
                </a:hlinkClick>
              </a:rPr>
              <a:t>www.fruits.com</a:t>
            </a:r>
            <a:endParaRPr sz="1200" dirty="0">
              <a:latin typeface="Arial MT"/>
              <a:cs typeface="Arial MT"/>
            </a:endParaRPr>
          </a:p>
        </p:txBody>
      </p:sp>
      <p:sp>
        <p:nvSpPr>
          <p:cNvPr id="10" name="object 10"/>
          <p:cNvSpPr txBox="1"/>
          <p:nvPr/>
        </p:nvSpPr>
        <p:spPr>
          <a:xfrm>
            <a:off x="5181600" y="4155658"/>
            <a:ext cx="1615440" cy="539187"/>
          </a:xfrm>
          <a:prstGeom prst="rect">
            <a:avLst/>
          </a:prstGeom>
        </p:spPr>
        <p:txBody>
          <a:bodyPr vert="horz" wrap="square" lIns="0" tIns="12700" rIns="0" bIns="0" rtlCol="0">
            <a:spAutoFit/>
          </a:bodyPr>
          <a:lstStyle/>
          <a:p>
            <a:pPr marL="445770" marR="5080" indent="-433705">
              <a:lnSpc>
                <a:spcPct val="151500"/>
              </a:lnSpc>
              <a:spcBef>
                <a:spcPts val="100"/>
              </a:spcBef>
            </a:pPr>
            <a:r>
              <a:rPr sz="1200" spc="-10" dirty="0">
                <a:latin typeface="Arial MT"/>
                <a:cs typeface="Arial MT"/>
                <a:hlinkClick r:id="rId3">
                  <a:extLst>
                    <a:ext uri="{A12FA001-AC4F-418D-AE19-62706E023703}">
                      <ahyp:hlinkClr xmlns:ahyp="http://schemas.microsoft.com/office/drawing/2018/hyperlinkcolor" val="tx"/>
                    </a:ext>
                  </a:extLst>
                </a:hlinkClick>
              </a:rPr>
              <a:t>www.apple-orange.com </a:t>
            </a:r>
            <a:r>
              <a:rPr sz="1200" spc="-320" dirty="0">
                <a:latin typeface="Arial MT"/>
                <a:cs typeface="Arial MT"/>
              </a:rPr>
              <a:t> </a:t>
            </a:r>
            <a:r>
              <a:rPr sz="1200" dirty="0">
                <a:latin typeface="Arial MT"/>
                <a:cs typeface="Arial MT"/>
              </a:rPr>
              <a:t>54.28.14.6</a:t>
            </a:r>
            <a:endParaRPr sz="1200">
              <a:latin typeface="Arial MT"/>
              <a:cs typeface="Arial MT"/>
            </a:endParaRPr>
          </a:p>
        </p:txBody>
      </p:sp>
      <p:sp>
        <p:nvSpPr>
          <p:cNvPr id="11" name="object 11"/>
          <p:cNvSpPr txBox="1">
            <a:spLocks noGrp="1"/>
          </p:cNvSpPr>
          <p:nvPr>
            <p:ph type="title"/>
          </p:nvPr>
        </p:nvSpPr>
        <p:spPr>
          <a:xfrm>
            <a:off x="255524" y="179323"/>
            <a:ext cx="217360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DNS</a:t>
            </a:r>
            <a:r>
              <a:rPr sz="2800" b="1" spc="-40" dirty="0">
                <a:solidFill>
                  <a:srgbClr val="5F4778"/>
                </a:solidFill>
                <a:latin typeface="Calibri"/>
                <a:cs typeface="Calibri"/>
              </a:rPr>
              <a:t> </a:t>
            </a:r>
            <a:r>
              <a:rPr sz="2800" b="1" spc="-20" dirty="0">
                <a:solidFill>
                  <a:srgbClr val="5F4778"/>
                </a:solidFill>
                <a:latin typeface="Calibri"/>
                <a:cs typeface="Calibri"/>
              </a:rPr>
              <a:t>Literature</a:t>
            </a:r>
            <a:endParaRPr sz="2800">
              <a:latin typeface="Calibri"/>
              <a:cs typeface="Calibri"/>
            </a:endParaRPr>
          </a:p>
        </p:txBody>
      </p:sp>
      <p:sp>
        <p:nvSpPr>
          <p:cNvPr id="13" name="object 13"/>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14" name="Group 13">
            <a:extLst>
              <a:ext uri="{FF2B5EF4-FFF2-40B4-BE49-F238E27FC236}">
                <a16:creationId xmlns:a16="http://schemas.microsoft.com/office/drawing/2014/main" id="{E64CE29A-F11C-907E-CBB8-468F32D36E6B}"/>
              </a:ext>
            </a:extLst>
          </p:cNvPr>
          <p:cNvGrpSpPr/>
          <p:nvPr/>
        </p:nvGrpSpPr>
        <p:grpSpPr>
          <a:xfrm>
            <a:off x="24493" y="21491"/>
            <a:ext cx="9119507" cy="750794"/>
            <a:chOff x="24493" y="21491"/>
            <a:chExt cx="8960905" cy="750794"/>
          </a:xfrm>
        </p:grpSpPr>
        <p:pic>
          <p:nvPicPr>
            <p:cNvPr id="15" name="Picture 14">
              <a:extLst>
                <a:ext uri="{FF2B5EF4-FFF2-40B4-BE49-F238E27FC236}">
                  <a16:creationId xmlns:a16="http://schemas.microsoft.com/office/drawing/2014/main" id="{F7251159-2DC5-5D29-1533-2665054930B6}"/>
                </a:ext>
              </a:extLst>
            </p:cNvPr>
            <p:cNvPicPr>
              <a:picLocks noChangeAspect="1"/>
            </p:cNvPicPr>
            <p:nvPr/>
          </p:nvPicPr>
          <p:blipFill>
            <a:blip r:embed="rId7"/>
            <a:stretch>
              <a:fillRect/>
            </a:stretch>
          </p:blipFill>
          <p:spPr>
            <a:xfrm>
              <a:off x="1631837" y="21491"/>
              <a:ext cx="7353561" cy="750794"/>
            </a:xfrm>
            <a:prstGeom prst="rect">
              <a:avLst/>
            </a:prstGeom>
          </p:spPr>
        </p:pic>
        <p:pic>
          <p:nvPicPr>
            <p:cNvPr id="16" name="Picture 15">
              <a:extLst>
                <a:ext uri="{FF2B5EF4-FFF2-40B4-BE49-F238E27FC236}">
                  <a16:creationId xmlns:a16="http://schemas.microsoft.com/office/drawing/2014/main" id="{D0E0A10B-FF45-9360-C919-E88CC76ABCEA}"/>
                </a:ext>
              </a:extLst>
            </p:cNvPr>
            <p:cNvPicPr>
              <a:picLocks noChangeAspect="1"/>
            </p:cNvPicPr>
            <p:nvPr/>
          </p:nvPicPr>
          <p:blipFill>
            <a:blip r:embed="rId8"/>
            <a:stretch>
              <a:fillRect/>
            </a:stretch>
          </p:blipFill>
          <p:spPr>
            <a:xfrm>
              <a:off x="24493" y="79088"/>
              <a:ext cx="1607344" cy="657225"/>
            </a:xfrm>
            <a:prstGeom prst="rect">
              <a:avLst/>
            </a:prstGeom>
          </p:spPr>
        </p:pic>
        <p:pic>
          <p:nvPicPr>
            <p:cNvPr id="17" name="Picture 16">
              <a:extLst>
                <a:ext uri="{FF2B5EF4-FFF2-40B4-BE49-F238E27FC236}">
                  <a16:creationId xmlns:a16="http://schemas.microsoft.com/office/drawing/2014/main" id="{98F46122-C7EC-E184-9B07-119C84D83476}"/>
                </a:ext>
              </a:extLst>
            </p:cNvPr>
            <p:cNvPicPr>
              <a:picLocks noChangeAspect="1"/>
            </p:cNvPicPr>
            <p:nvPr/>
          </p:nvPicPr>
          <p:blipFill>
            <a:blip r:embed="rId7"/>
            <a:stretch>
              <a:fillRect/>
            </a:stretch>
          </p:blipFill>
          <p:spPr>
            <a:xfrm>
              <a:off x="134906" y="718248"/>
              <a:ext cx="7353561" cy="45719"/>
            </a:xfrm>
            <a:prstGeom prst="rect">
              <a:avLst/>
            </a:prstGeom>
          </p:spPr>
        </p:pic>
      </p:grpSp>
      <p:sp>
        <p:nvSpPr>
          <p:cNvPr id="18" name="Google Shape;259;gff3a7120db_0_4">
            <a:extLst>
              <a:ext uri="{FF2B5EF4-FFF2-40B4-BE49-F238E27FC236}">
                <a16:creationId xmlns:a16="http://schemas.microsoft.com/office/drawing/2014/main" id="{E7F2FC54-0729-DC03-971F-E05CB3A28FE4}"/>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DNS Literature</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485521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Network</a:t>
            </a:r>
            <a:r>
              <a:rPr sz="2800" b="1" spc="35" dirty="0">
                <a:solidFill>
                  <a:srgbClr val="5F4778"/>
                </a:solidFill>
                <a:latin typeface="Calibri"/>
                <a:cs typeface="Calibri"/>
              </a:rPr>
              <a:t> </a:t>
            </a:r>
            <a:r>
              <a:rPr sz="2800" b="1" spc="-15" dirty="0">
                <a:solidFill>
                  <a:srgbClr val="5F4778"/>
                </a:solidFill>
                <a:latin typeface="Calibri"/>
                <a:cs typeface="Calibri"/>
              </a:rPr>
              <a:t>Latency</a:t>
            </a:r>
            <a:r>
              <a:rPr sz="2800" b="1" dirty="0">
                <a:solidFill>
                  <a:srgbClr val="5F4778"/>
                </a:solidFill>
                <a:latin typeface="Calibri"/>
                <a:cs typeface="Calibri"/>
              </a:rPr>
              <a:t> </a:t>
            </a:r>
            <a:r>
              <a:rPr sz="2800" b="1" spc="-5" dirty="0">
                <a:solidFill>
                  <a:srgbClr val="5F4778"/>
                </a:solidFill>
                <a:latin typeface="Calibri"/>
                <a:cs typeface="Calibri"/>
              </a:rPr>
              <a:t>and</a:t>
            </a:r>
            <a:r>
              <a:rPr sz="2800" b="1" spc="-10" dirty="0">
                <a:solidFill>
                  <a:srgbClr val="5F4778"/>
                </a:solidFill>
                <a:latin typeface="Calibri"/>
                <a:cs typeface="Calibri"/>
              </a:rPr>
              <a:t> </a:t>
            </a:r>
            <a:r>
              <a:rPr sz="2800" b="1" spc="-5" dirty="0">
                <a:solidFill>
                  <a:srgbClr val="5F4778"/>
                </a:solidFill>
                <a:latin typeface="Calibri"/>
                <a:cs typeface="Calibri"/>
              </a:rPr>
              <a:t>Bandwidth</a:t>
            </a:r>
            <a:endParaRPr sz="2800">
              <a:latin typeface="Calibri"/>
              <a:cs typeface="Calibri"/>
            </a:endParaRPr>
          </a:p>
        </p:txBody>
      </p:sp>
      <p:sp>
        <p:nvSpPr>
          <p:cNvPr id="3" name="object 3"/>
          <p:cNvSpPr txBox="1"/>
          <p:nvPr/>
        </p:nvSpPr>
        <p:spPr>
          <a:xfrm>
            <a:off x="613359" y="1132713"/>
            <a:ext cx="6164580"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Network</a:t>
            </a:r>
            <a:r>
              <a:rPr sz="1200" spc="-35" dirty="0">
                <a:latin typeface="Arial"/>
                <a:cs typeface="Arial"/>
              </a:rPr>
              <a:t> </a:t>
            </a:r>
            <a:r>
              <a:rPr sz="1200" dirty="0">
                <a:latin typeface="Arial"/>
                <a:cs typeface="Arial"/>
              </a:rPr>
              <a:t>latency</a:t>
            </a:r>
            <a:r>
              <a:rPr sz="1200" spc="-20" dirty="0">
                <a:latin typeface="Arial"/>
                <a:cs typeface="Arial"/>
              </a:rPr>
              <a:t> </a:t>
            </a:r>
            <a:r>
              <a:rPr sz="1200" dirty="0">
                <a:latin typeface="Arial"/>
                <a:cs typeface="Arial"/>
              </a:rPr>
              <a:t>is</a:t>
            </a:r>
            <a:r>
              <a:rPr sz="1200" spc="-5" dirty="0">
                <a:latin typeface="Arial"/>
                <a:cs typeface="Arial"/>
              </a:rPr>
              <a:t> the</a:t>
            </a:r>
            <a:r>
              <a:rPr sz="1200" dirty="0">
                <a:latin typeface="Arial"/>
                <a:cs typeface="Arial"/>
              </a:rPr>
              <a:t> amount</a:t>
            </a:r>
            <a:r>
              <a:rPr sz="1200" spc="5" dirty="0">
                <a:latin typeface="Arial"/>
                <a:cs typeface="Arial"/>
              </a:rPr>
              <a:t> </a:t>
            </a:r>
            <a:r>
              <a:rPr sz="1200" dirty="0">
                <a:latin typeface="Arial"/>
                <a:cs typeface="Arial"/>
              </a:rPr>
              <a:t>of</a:t>
            </a:r>
            <a:r>
              <a:rPr sz="1200" spc="5" dirty="0">
                <a:latin typeface="Arial"/>
                <a:cs typeface="Arial"/>
              </a:rPr>
              <a:t> </a:t>
            </a:r>
            <a:r>
              <a:rPr sz="1200" dirty="0">
                <a:latin typeface="Arial"/>
                <a:cs typeface="Arial"/>
              </a:rPr>
              <a:t>time</a:t>
            </a:r>
            <a:r>
              <a:rPr sz="1200" spc="-10" dirty="0">
                <a:latin typeface="Arial"/>
                <a:cs typeface="Arial"/>
              </a:rPr>
              <a:t> </a:t>
            </a:r>
            <a:r>
              <a:rPr sz="1200" spc="-5" dirty="0">
                <a:latin typeface="Arial"/>
                <a:cs typeface="Arial"/>
              </a:rPr>
              <a:t>taken</a:t>
            </a:r>
            <a:r>
              <a:rPr sz="1200" spc="-15" dirty="0">
                <a:latin typeface="Arial"/>
                <a:cs typeface="Arial"/>
              </a:rPr>
              <a:t> </a:t>
            </a:r>
            <a:r>
              <a:rPr sz="1200" dirty="0">
                <a:latin typeface="Arial"/>
                <a:cs typeface="Arial"/>
              </a:rPr>
              <a:t>to</a:t>
            </a:r>
            <a:r>
              <a:rPr sz="1200" spc="5" dirty="0">
                <a:latin typeface="Arial"/>
                <a:cs typeface="Arial"/>
              </a:rPr>
              <a:t> </a:t>
            </a:r>
            <a:r>
              <a:rPr sz="1200" spc="-5" dirty="0">
                <a:latin typeface="Arial"/>
                <a:cs typeface="Arial"/>
              </a:rPr>
              <a:t>deliver</a:t>
            </a:r>
            <a:r>
              <a:rPr sz="1200" dirty="0">
                <a:latin typeface="Arial"/>
                <a:cs typeface="Arial"/>
              </a:rPr>
              <a:t> some</a:t>
            </a:r>
            <a:r>
              <a:rPr sz="1200" spc="-20" dirty="0">
                <a:latin typeface="Arial"/>
                <a:cs typeface="Arial"/>
              </a:rPr>
              <a:t> </a:t>
            </a:r>
            <a:r>
              <a:rPr sz="1200" dirty="0">
                <a:latin typeface="Arial"/>
                <a:cs typeface="Arial"/>
              </a:rPr>
              <a:t>amount</a:t>
            </a:r>
            <a:r>
              <a:rPr sz="1200" spc="5" dirty="0">
                <a:latin typeface="Arial"/>
                <a:cs typeface="Arial"/>
              </a:rPr>
              <a:t> </a:t>
            </a:r>
            <a:r>
              <a:rPr sz="1200" dirty="0">
                <a:latin typeface="Arial"/>
                <a:cs typeface="Arial"/>
              </a:rPr>
              <a:t>of</a:t>
            </a:r>
            <a:r>
              <a:rPr sz="1200" spc="5" dirty="0">
                <a:latin typeface="Arial"/>
                <a:cs typeface="Arial"/>
              </a:rPr>
              <a:t> </a:t>
            </a:r>
            <a:r>
              <a:rPr sz="1200" dirty="0">
                <a:latin typeface="Arial"/>
                <a:cs typeface="Arial"/>
              </a:rPr>
              <a:t>data</a:t>
            </a:r>
            <a:r>
              <a:rPr sz="1200" spc="-10" dirty="0">
                <a:latin typeface="Arial"/>
                <a:cs typeface="Arial"/>
              </a:rPr>
              <a:t> over</a:t>
            </a:r>
            <a:r>
              <a:rPr sz="1200" spc="10" dirty="0">
                <a:latin typeface="Arial"/>
                <a:cs typeface="Arial"/>
              </a:rPr>
              <a:t> </a:t>
            </a:r>
            <a:r>
              <a:rPr sz="1200" dirty="0">
                <a:latin typeface="Arial"/>
                <a:cs typeface="Arial"/>
              </a:rPr>
              <a:t>n/w</a:t>
            </a:r>
            <a:endParaRPr sz="1200">
              <a:latin typeface="Arial"/>
              <a:cs typeface="Arial"/>
            </a:endParaRPr>
          </a:p>
        </p:txBody>
      </p:sp>
      <p:grpSp>
        <p:nvGrpSpPr>
          <p:cNvPr id="4" name="object 4"/>
          <p:cNvGrpSpPr/>
          <p:nvPr/>
        </p:nvGrpSpPr>
        <p:grpSpPr>
          <a:xfrm>
            <a:off x="706881" y="2252217"/>
            <a:ext cx="1064260" cy="846455"/>
            <a:chOff x="706881" y="2252217"/>
            <a:chExt cx="1064260" cy="846455"/>
          </a:xfrm>
        </p:grpSpPr>
        <p:sp>
          <p:nvSpPr>
            <p:cNvPr id="5" name="object 5"/>
            <p:cNvSpPr/>
            <p:nvPr/>
          </p:nvSpPr>
          <p:spPr>
            <a:xfrm>
              <a:off x="717041" y="2468879"/>
              <a:ext cx="837565" cy="619760"/>
            </a:xfrm>
            <a:custGeom>
              <a:avLst/>
              <a:gdLst/>
              <a:ahLst/>
              <a:cxnLst/>
              <a:rect l="l" t="t" r="r" b="b"/>
              <a:pathLst>
                <a:path w="837565" h="619760">
                  <a:moveTo>
                    <a:pt x="837438" y="0"/>
                  </a:moveTo>
                  <a:lnTo>
                    <a:pt x="0" y="0"/>
                  </a:lnTo>
                  <a:lnTo>
                    <a:pt x="0" y="619506"/>
                  </a:lnTo>
                  <a:lnTo>
                    <a:pt x="837438" y="619506"/>
                  </a:lnTo>
                  <a:lnTo>
                    <a:pt x="837438" y="0"/>
                  </a:lnTo>
                  <a:close/>
                </a:path>
              </a:pathLst>
            </a:custGeom>
            <a:solidFill>
              <a:srgbClr val="00AFEF"/>
            </a:solidFill>
          </p:spPr>
          <p:txBody>
            <a:bodyPr wrap="square" lIns="0" tIns="0" rIns="0" bIns="0" rtlCol="0"/>
            <a:lstStyle/>
            <a:p>
              <a:endParaRPr/>
            </a:p>
          </p:txBody>
        </p:sp>
        <p:sp>
          <p:nvSpPr>
            <p:cNvPr id="6" name="object 6"/>
            <p:cNvSpPr/>
            <p:nvPr/>
          </p:nvSpPr>
          <p:spPr>
            <a:xfrm>
              <a:off x="1554479" y="2262377"/>
              <a:ext cx="207010" cy="826135"/>
            </a:xfrm>
            <a:custGeom>
              <a:avLst/>
              <a:gdLst/>
              <a:ahLst/>
              <a:cxnLst/>
              <a:rect l="l" t="t" r="r" b="b"/>
              <a:pathLst>
                <a:path w="207010" h="826135">
                  <a:moveTo>
                    <a:pt x="206501" y="0"/>
                  </a:moveTo>
                  <a:lnTo>
                    <a:pt x="0" y="206502"/>
                  </a:lnTo>
                  <a:lnTo>
                    <a:pt x="0" y="826008"/>
                  </a:lnTo>
                  <a:lnTo>
                    <a:pt x="206501" y="619506"/>
                  </a:lnTo>
                  <a:lnTo>
                    <a:pt x="206501" y="0"/>
                  </a:lnTo>
                  <a:close/>
                </a:path>
              </a:pathLst>
            </a:custGeom>
            <a:solidFill>
              <a:srgbClr val="008DC1"/>
            </a:solidFill>
          </p:spPr>
          <p:txBody>
            <a:bodyPr wrap="square" lIns="0" tIns="0" rIns="0" bIns="0" rtlCol="0"/>
            <a:lstStyle/>
            <a:p>
              <a:endParaRPr/>
            </a:p>
          </p:txBody>
        </p:sp>
        <p:sp>
          <p:nvSpPr>
            <p:cNvPr id="7" name="object 7"/>
            <p:cNvSpPr/>
            <p:nvPr/>
          </p:nvSpPr>
          <p:spPr>
            <a:xfrm>
              <a:off x="717041" y="2262377"/>
              <a:ext cx="1043940" cy="207010"/>
            </a:xfrm>
            <a:custGeom>
              <a:avLst/>
              <a:gdLst/>
              <a:ahLst/>
              <a:cxnLst/>
              <a:rect l="l" t="t" r="r" b="b"/>
              <a:pathLst>
                <a:path w="1043939" h="207010">
                  <a:moveTo>
                    <a:pt x="1043939" y="0"/>
                  </a:moveTo>
                  <a:lnTo>
                    <a:pt x="206501" y="0"/>
                  </a:lnTo>
                  <a:lnTo>
                    <a:pt x="0" y="206502"/>
                  </a:lnTo>
                  <a:lnTo>
                    <a:pt x="837438" y="206502"/>
                  </a:lnTo>
                  <a:lnTo>
                    <a:pt x="1043939" y="0"/>
                  </a:lnTo>
                  <a:close/>
                </a:path>
              </a:pathLst>
            </a:custGeom>
            <a:solidFill>
              <a:srgbClr val="31BEF3"/>
            </a:solidFill>
          </p:spPr>
          <p:txBody>
            <a:bodyPr wrap="square" lIns="0" tIns="0" rIns="0" bIns="0" rtlCol="0"/>
            <a:lstStyle/>
            <a:p>
              <a:endParaRPr/>
            </a:p>
          </p:txBody>
        </p:sp>
        <p:sp>
          <p:nvSpPr>
            <p:cNvPr id="8" name="object 8"/>
            <p:cNvSpPr/>
            <p:nvPr/>
          </p:nvSpPr>
          <p:spPr>
            <a:xfrm>
              <a:off x="717041" y="2262377"/>
              <a:ext cx="1043940" cy="826135"/>
            </a:xfrm>
            <a:custGeom>
              <a:avLst/>
              <a:gdLst/>
              <a:ahLst/>
              <a:cxnLst/>
              <a:rect l="l" t="t" r="r" b="b"/>
              <a:pathLst>
                <a:path w="1043939" h="826135">
                  <a:moveTo>
                    <a:pt x="0" y="206502"/>
                  </a:moveTo>
                  <a:lnTo>
                    <a:pt x="837438" y="206502"/>
                  </a:lnTo>
                  <a:lnTo>
                    <a:pt x="1043939" y="0"/>
                  </a:lnTo>
                </a:path>
                <a:path w="1043939" h="826135">
                  <a:moveTo>
                    <a:pt x="837438" y="206502"/>
                  </a:moveTo>
                  <a:lnTo>
                    <a:pt x="837438" y="826008"/>
                  </a:lnTo>
                </a:path>
              </a:pathLst>
            </a:custGeom>
            <a:ln w="19812">
              <a:solidFill>
                <a:srgbClr val="FFFFFF"/>
              </a:solidFill>
            </a:ln>
          </p:spPr>
          <p:txBody>
            <a:bodyPr wrap="square" lIns="0" tIns="0" rIns="0" bIns="0" rtlCol="0"/>
            <a:lstStyle/>
            <a:p>
              <a:endParaRPr/>
            </a:p>
          </p:txBody>
        </p:sp>
      </p:grpSp>
      <p:sp>
        <p:nvSpPr>
          <p:cNvPr id="9" name="object 9"/>
          <p:cNvSpPr txBox="1"/>
          <p:nvPr/>
        </p:nvSpPr>
        <p:spPr>
          <a:xfrm>
            <a:off x="927303" y="2694177"/>
            <a:ext cx="414655"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FFFFFF"/>
                </a:solidFill>
                <a:latin typeface="Arial"/>
                <a:cs typeface="Arial"/>
              </a:rPr>
              <a:t>S</a:t>
            </a:r>
            <a:r>
              <a:rPr sz="900" b="1" spc="5" dirty="0">
                <a:solidFill>
                  <a:srgbClr val="FFFFFF"/>
                </a:solidFill>
                <a:latin typeface="Arial"/>
                <a:cs typeface="Arial"/>
              </a:rPr>
              <a:t>o</a:t>
            </a:r>
            <a:r>
              <a:rPr sz="900" b="1" dirty="0">
                <a:solidFill>
                  <a:srgbClr val="FFFFFF"/>
                </a:solidFill>
                <a:latin typeface="Arial"/>
                <a:cs typeface="Arial"/>
              </a:rPr>
              <a:t>u</a:t>
            </a:r>
            <a:r>
              <a:rPr sz="900" b="1" spc="-5" dirty="0">
                <a:solidFill>
                  <a:srgbClr val="FFFFFF"/>
                </a:solidFill>
                <a:latin typeface="Arial"/>
                <a:cs typeface="Arial"/>
              </a:rPr>
              <a:t>rce</a:t>
            </a:r>
            <a:endParaRPr sz="900">
              <a:latin typeface="Arial"/>
              <a:cs typeface="Arial"/>
            </a:endParaRPr>
          </a:p>
        </p:txBody>
      </p:sp>
      <p:grpSp>
        <p:nvGrpSpPr>
          <p:cNvPr id="10" name="object 10"/>
          <p:cNvGrpSpPr/>
          <p:nvPr/>
        </p:nvGrpSpPr>
        <p:grpSpPr>
          <a:xfrm>
            <a:off x="7119873" y="2252217"/>
            <a:ext cx="1066165" cy="846455"/>
            <a:chOff x="7119873" y="2252217"/>
            <a:chExt cx="1066165" cy="846455"/>
          </a:xfrm>
        </p:grpSpPr>
        <p:sp>
          <p:nvSpPr>
            <p:cNvPr id="11" name="object 11"/>
            <p:cNvSpPr/>
            <p:nvPr/>
          </p:nvSpPr>
          <p:spPr>
            <a:xfrm>
              <a:off x="7130033" y="2468879"/>
              <a:ext cx="839469" cy="619760"/>
            </a:xfrm>
            <a:custGeom>
              <a:avLst/>
              <a:gdLst/>
              <a:ahLst/>
              <a:cxnLst/>
              <a:rect l="l" t="t" r="r" b="b"/>
              <a:pathLst>
                <a:path w="839470" h="619760">
                  <a:moveTo>
                    <a:pt x="838962" y="0"/>
                  </a:moveTo>
                  <a:lnTo>
                    <a:pt x="0" y="0"/>
                  </a:lnTo>
                  <a:lnTo>
                    <a:pt x="0" y="619506"/>
                  </a:lnTo>
                  <a:lnTo>
                    <a:pt x="838962" y="619506"/>
                  </a:lnTo>
                  <a:lnTo>
                    <a:pt x="838962" y="0"/>
                  </a:lnTo>
                  <a:close/>
                </a:path>
              </a:pathLst>
            </a:custGeom>
            <a:solidFill>
              <a:srgbClr val="EF7E09"/>
            </a:solidFill>
          </p:spPr>
          <p:txBody>
            <a:bodyPr wrap="square" lIns="0" tIns="0" rIns="0" bIns="0" rtlCol="0"/>
            <a:lstStyle/>
            <a:p>
              <a:endParaRPr/>
            </a:p>
          </p:txBody>
        </p:sp>
        <p:sp>
          <p:nvSpPr>
            <p:cNvPr id="12" name="object 12"/>
            <p:cNvSpPr/>
            <p:nvPr/>
          </p:nvSpPr>
          <p:spPr>
            <a:xfrm>
              <a:off x="7968995" y="2262377"/>
              <a:ext cx="207010" cy="826135"/>
            </a:xfrm>
            <a:custGeom>
              <a:avLst/>
              <a:gdLst/>
              <a:ahLst/>
              <a:cxnLst/>
              <a:rect l="l" t="t" r="r" b="b"/>
              <a:pathLst>
                <a:path w="207009" h="826135">
                  <a:moveTo>
                    <a:pt x="206501" y="0"/>
                  </a:moveTo>
                  <a:lnTo>
                    <a:pt x="0" y="206502"/>
                  </a:lnTo>
                  <a:lnTo>
                    <a:pt x="0" y="826008"/>
                  </a:lnTo>
                  <a:lnTo>
                    <a:pt x="206501" y="619506"/>
                  </a:lnTo>
                  <a:lnTo>
                    <a:pt x="206501" y="0"/>
                  </a:lnTo>
                  <a:close/>
                </a:path>
              </a:pathLst>
            </a:custGeom>
            <a:solidFill>
              <a:srgbClr val="C16607"/>
            </a:solidFill>
          </p:spPr>
          <p:txBody>
            <a:bodyPr wrap="square" lIns="0" tIns="0" rIns="0" bIns="0" rtlCol="0"/>
            <a:lstStyle/>
            <a:p>
              <a:endParaRPr/>
            </a:p>
          </p:txBody>
        </p:sp>
        <p:sp>
          <p:nvSpPr>
            <p:cNvPr id="13" name="object 13"/>
            <p:cNvSpPr/>
            <p:nvPr/>
          </p:nvSpPr>
          <p:spPr>
            <a:xfrm>
              <a:off x="7130033" y="2262377"/>
              <a:ext cx="1045844" cy="207010"/>
            </a:xfrm>
            <a:custGeom>
              <a:avLst/>
              <a:gdLst/>
              <a:ahLst/>
              <a:cxnLst/>
              <a:rect l="l" t="t" r="r" b="b"/>
              <a:pathLst>
                <a:path w="1045845" h="207010">
                  <a:moveTo>
                    <a:pt x="1045464" y="0"/>
                  </a:moveTo>
                  <a:lnTo>
                    <a:pt x="206501" y="0"/>
                  </a:lnTo>
                  <a:lnTo>
                    <a:pt x="0" y="206502"/>
                  </a:lnTo>
                  <a:lnTo>
                    <a:pt x="838962" y="206502"/>
                  </a:lnTo>
                  <a:lnTo>
                    <a:pt x="1045464" y="0"/>
                  </a:lnTo>
                  <a:close/>
                </a:path>
              </a:pathLst>
            </a:custGeom>
            <a:solidFill>
              <a:srgbClr val="F39739"/>
            </a:solidFill>
          </p:spPr>
          <p:txBody>
            <a:bodyPr wrap="square" lIns="0" tIns="0" rIns="0" bIns="0" rtlCol="0"/>
            <a:lstStyle/>
            <a:p>
              <a:endParaRPr/>
            </a:p>
          </p:txBody>
        </p:sp>
        <p:sp>
          <p:nvSpPr>
            <p:cNvPr id="14" name="object 14"/>
            <p:cNvSpPr/>
            <p:nvPr/>
          </p:nvSpPr>
          <p:spPr>
            <a:xfrm>
              <a:off x="7130033" y="2262377"/>
              <a:ext cx="1045844" cy="826135"/>
            </a:xfrm>
            <a:custGeom>
              <a:avLst/>
              <a:gdLst/>
              <a:ahLst/>
              <a:cxnLst/>
              <a:rect l="l" t="t" r="r" b="b"/>
              <a:pathLst>
                <a:path w="1045845" h="826135">
                  <a:moveTo>
                    <a:pt x="0" y="206502"/>
                  </a:moveTo>
                  <a:lnTo>
                    <a:pt x="838962" y="206502"/>
                  </a:lnTo>
                  <a:lnTo>
                    <a:pt x="1045464" y="0"/>
                  </a:lnTo>
                </a:path>
                <a:path w="1045845" h="826135">
                  <a:moveTo>
                    <a:pt x="838962" y="206502"/>
                  </a:moveTo>
                  <a:lnTo>
                    <a:pt x="838962" y="826008"/>
                  </a:lnTo>
                </a:path>
              </a:pathLst>
            </a:custGeom>
            <a:ln w="19812">
              <a:solidFill>
                <a:srgbClr val="FFFFFF"/>
              </a:solidFill>
            </a:ln>
          </p:spPr>
          <p:txBody>
            <a:bodyPr wrap="square" lIns="0" tIns="0" rIns="0" bIns="0" rtlCol="0"/>
            <a:lstStyle/>
            <a:p>
              <a:endParaRPr/>
            </a:p>
          </p:txBody>
        </p:sp>
      </p:grpSp>
      <p:sp>
        <p:nvSpPr>
          <p:cNvPr id="15" name="object 15"/>
          <p:cNvSpPr txBox="1"/>
          <p:nvPr/>
        </p:nvSpPr>
        <p:spPr>
          <a:xfrm>
            <a:off x="7223886" y="2694177"/>
            <a:ext cx="64960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FFFFF"/>
                </a:solidFill>
                <a:latin typeface="Arial"/>
                <a:cs typeface="Arial"/>
              </a:rPr>
              <a:t>Des</a:t>
            </a:r>
            <a:r>
              <a:rPr sz="900" b="1" dirty="0">
                <a:solidFill>
                  <a:srgbClr val="FFFFFF"/>
                </a:solidFill>
                <a:latin typeface="Arial"/>
                <a:cs typeface="Arial"/>
              </a:rPr>
              <a:t>tin</a:t>
            </a:r>
            <a:r>
              <a:rPr sz="900" b="1" spc="-5" dirty="0">
                <a:solidFill>
                  <a:srgbClr val="FFFFFF"/>
                </a:solidFill>
                <a:latin typeface="Arial"/>
                <a:cs typeface="Arial"/>
              </a:rPr>
              <a:t>a</a:t>
            </a:r>
            <a:r>
              <a:rPr sz="900" b="1" dirty="0">
                <a:solidFill>
                  <a:srgbClr val="FFFFFF"/>
                </a:solidFill>
                <a:latin typeface="Arial"/>
                <a:cs typeface="Arial"/>
              </a:rPr>
              <a:t>tion</a:t>
            </a:r>
            <a:endParaRPr sz="900">
              <a:latin typeface="Arial"/>
              <a:cs typeface="Arial"/>
            </a:endParaRPr>
          </a:p>
        </p:txBody>
      </p:sp>
      <p:grpSp>
        <p:nvGrpSpPr>
          <p:cNvPr id="16" name="object 16"/>
          <p:cNvGrpSpPr/>
          <p:nvPr/>
        </p:nvGrpSpPr>
        <p:grpSpPr>
          <a:xfrm>
            <a:off x="1685417" y="2557145"/>
            <a:ext cx="5678805" cy="607060"/>
            <a:chOff x="1685417" y="2557145"/>
            <a:chExt cx="5678805" cy="607060"/>
          </a:xfrm>
        </p:grpSpPr>
        <p:pic>
          <p:nvPicPr>
            <p:cNvPr id="17" name="object 17"/>
            <p:cNvPicPr/>
            <p:nvPr/>
          </p:nvPicPr>
          <p:blipFill>
            <a:blip r:embed="rId2" cstate="print"/>
            <a:stretch>
              <a:fillRect/>
            </a:stretch>
          </p:blipFill>
          <p:spPr>
            <a:xfrm>
              <a:off x="1688592" y="2560320"/>
              <a:ext cx="5439156" cy="336804"/>
            </a:xfrm>
            <a:prstGeom prst="rect">
              <a:avLst/>
            </a:prstGeom>
          </p:spPr>
        </p:pic>
        <p:sp>
          <p:nvSpPr>
            <p:cNvPr id="18" name="object 18"/>
            <p:cNvSpPr/>
            <p:nvPr/>
          </p:nvSpPr>
          <p:spPr>
            <a:xfrm>
              <a:off x="1688592" y="2560320"/>
              <a:ext cx="5439410" cy="337185"/>
            </a:xfrm>
            <a:custGeom>
              <a:avLst/>
              <a:gdLst/>
              <a:ahLst/>
              <a:cxnLst/>
              <a:rect l="l" t="t" r="r" b="b"/>
              <a:pathLst>
                <a:path w="5439409" h="337185">
                  <a:moveTo>
                    <a:pt x="101218" y="0"/>
                  </a:moveTo>
                  <a:lnTo>
                    <a:pt x="161087" y="32503"/>
                  </a:lnTo>
                  <a:lnTo>
                    <a:pt x="183021" y="68964"/>
                  </a:lnTo>
                  <a:lnTo>
                    <a:pt x="197401" y="115190"/>
                  </a:lnTo>
                  <a:lnTo>
                    <a:pt x="202564" y="168402"/>
                  </a:lnTo>
                  <a:lnTo>
                    <a:pt x="197401" y="221613"/>
                  </a:lnTo>
                  <a:lnTo>
                    <a:pt x="183021" y="267839"/>
                  </a:lnTo>
                  <a:lnTo>
                    <a:pt x="161087" y="304300"/>
                  </a:lnTo>
                  <a:lnTo>
                    <a:pt x="133265" y="328214"/>
                  </a:lnTo>
                  <a:lnTo>
                    <a:pt x="101218" y="336804"/>
                  </a:lnTo>
                  <a:lnTo>
                    <a:pt x="69234" y="328214"/>
                  </a:lnTo>
                  <a:lnTo>
                    <a:pt x="41449" y="304300"/>
                  </a:lnTo>
                  <a:lnTo>
                    <a:pt x="19535" y="267839"/>
                  </a:lnTo>
                  <a:lnTo>
                    <a:pt x="5162" y="221613"/>
                  </a:lnTo>
                  <a:lnTo>
                    <a:pt x="0" y="168402"/>
                  </a:lnTo>
                  <a:lnTo>
                    <a:pt x="5162" y="115190"/>
                  </a:lnTo>
                  <a:lnTo>
                    <a:pt x="19535" y="68964"/>
                  </a:lnTo>
                  <a:lnTo>
                    <a:pt x="41449" y="32503"/>
                  </a:lnTo>
                  <a:lnTo>
                    <a:pt x="69234" y="8589"/>
                  </a:lnTo>
                  <a:lnTo>
                    <a:pt x="101218" y="0"/>
                  </a:lnTo>
                  <a:close/>
                </a:path>
                <a:path w="5439409" h="337185">
                  <a:moveTo>
                    <a:pt x="101218" y="0"/>
                  </a:moveTo>
                  <a:lnTo>
                    <a:pt x="5337936" y="0"/>
                  </a:lnTo>
                  <a:lnTo>
                    <a:pt x="5369921" y="8589"/>
                  </a:lnTo>
                  <a:lnTo>
                    <a:pt x="5397706" y="32503"/>
                  </a:lnTo>
                  <a:lnTo>
                    <a:pt x="5419620" y="68964"/>
                  </a:lnTo>
                  <a:lnTo>
                    <a:pt x="5433993" y="115190"/>
                  </a:lnTo>
                  <a:lnTo>
                    <a:pt x="5439156" y="168402"/>
                  </a:lnTo>
                  <a:lnTo>
                    <a:pt x="5433993" y="221613"/>
                  </a:lnTo>
                  <a:lnTo>
                    <a:pt x="5419620" y="267839"/>
                  </a:lnTo>
                  <a:lnTo>
                    <a:pt x="5397706" y="304300"/>
                  </a:lnTo>
                  <a:lnTo>
                    <a:pt x="5369921" y="328214"/>
                  </a:lnTo>
                  <a:lnTo>
                    <a:pt x="5337936" y="336804"/>
                  </a:lnTo>
                  <a:lnTo>
                    <a:pt x="101218" y="336804"/>
                  </a:lnTo>
                </a:path>
              </a:pathLst>
            </a:custGeom>
            <a:ln w="6096">
              <a:solidFill>
                <a:srgbClr val="FFFFFF"/>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1712976" y="2630424"/>
              <a:ext cx="141732" cy="187451"/>
            </a:xfrm>
            <a:prstGeom prst="rect">
              <a:avLst/>
            </a:prstGeom>
          </p:spPr>
        </p:pic>
        <p:sp>
          <p:nvSpPr>
            <p:cNvPr id="20" name="object 20"/>
            <p:cNvSpPr/>
            <p:nvPr/>
          </p:nvSpPr>
          <p:spPr>
            <a:xfrm>
              <a:off x="6847332" y="2897124"/>
              <a:ext cx="513715" cy="264160"/>
            </a:xfrm>
            <a:custGeom>
              <a:avLst/>
              <a:gdLst/>
              <a:ahLst/>
              <a:cxnLst/>
              <a:rect l="l" t="t" r="r" b="b"/>
              <a:pathLst>
                <a:path w="513715" h="264160">
                  <a:moveTo>
                    <a:pt x="469646" y="0"/>
                  </a:moveTo>
                  <a:lnTo>
                    <a:pt x="43942" y="0"/>
                  </a:lnTo>
                  <a:lnTo>
                    <a:pt x="26842" y="3454"/>
                  </a:lnTo>
                  <a:lnTo>
                    <a:pt x="12874" y="12874"/>
                  </a:lnTo>
                  <a:lnTo>
                    <a:pt x="3454" y="26842"/>
                  </a:lnTo>
                  <a:lnTo>
                    <a:pt x="0" y="43942"/>
                  </a:lnTo>
                  <a:lnTo>
                    <a:pt x="0" y="219709"/>
                  </a:lnTo>
                  <a:lnTo>
                    <a:pt x="3454" y="236809"/>
                  </a:lnTo>
                  <a:lnTo>
                    <a:pt x="12874" y="250777"/>
                  </a:lnTo>
                  <a:lnTo>
                    <a:pt x="26842" y="260197"/>
                  </a:lnTo>
                  <a:lnTo>
                    <a:pt x="43942" y="263651"/>
                  </a:lnTo>
                  <a:lnTo>
                    <a:pt x="469646" y="263651"/>
                  </a:lnTo>
                  <a:lnTo>
                    <a:pt x="486745" y="260197"/>
                  </a:lnTo>
                  <a:lnTo>
                    <a:pt x="500713" y="250777"/>
                  </a:lnTo>
                  <a:lnTo>
                    <a:pt x="510133" y="236809"/>
                  </a:lnTo>
                  <a:lnTo>
                    <a:pt x="513588" y="219709"/>
                  </a:lnTo>
                  <a:lnTo>
                    <a:pt x="513588" y="43942"/>
                  </a:lnTo>
                  <a:lnTo>
                    <a:pt x="510133" y="26842"/>
                  </a:lnTo>
                  <a:lnTo>
                    <a:pt x="500713" y="12874"/>
                  </a:lnTo>
                  <a:lnTo>
                    <a:pt x="486745" y="3454"/>
                  </a:lnTo>
                  <a:lnTo>
                    <a:pt x="469646" y="0"/>
                  </a:lnTo>
                  <a:close/>
                </a:path>
              </a:pathLst>
            </a:custGeom>
            <a:solidFill>
              <a:srgbClr val="77923B"/>
            </a:solidFill>
          </p:spPr>
          <p:txBody>
            <a:bodyPr wrap="square" lIns="0" tIns="0" rIns="0" bIns="0" rtlCol="0"/>
            <a:lstStyle/>
            <a:p>
              <a:endParaRPr/>
            </a:p>
          </p:txBody>
        </p:sp>
        <p:sp>
          <p:nvSpPr>
            <p:cNvPr id="21" name="object 21"/>
            <p:cNvSpPr/>
            <p:nvPr/>
          </p:nvSpPr>
          <p:spPr>
            <a:xfrm>
              <a:off x="6847332" y="2897124"/>
              <a:ext cx="513715" cy="264160"/>
            </a:xfrm>
            <a:custGeom>
              <a:avLst/>
              <a:gdLst/>
              <a:ahLst/>
              <a:cxnLst/>
              <a:rect l="l" t="t" r="r" b="b"/>
              <a:pathLst>
                <a:path w="513715" h="264160">
                  <a:moveTo>
                    <a:pt x="0" y="43942"/>
                  </a:moveTo>
                  <a:lnTo>
                    <a:pt x="3454" y="26842"/>
                  </a:lnTo>
                  <a:lnTo>
                    <a:pt x="12874" y="12874"/>
                  </a:lnTo>
                  <a:lnTo>
                    <a:pt x="26842" y="3454"/>
                  </a:lnTo>
                  <a:lnTo>
                    <a:pt x="43942" y="0"/>
                  </a:lnTo>
                  <a:lnTo>
                    <a:pt x="469646" y="0"/>
                  </a:lnTo>
                  <a:lnTo>
                    <a:pt x="486745" y="3454"/>
                  </a:lnTo>
                  <a:lnTo>
                    <a:pt x="500713" y="12874"/>
                  </a:lnTo>
                  <a:lnTo>
                    <a:pt x="510133" y="26842"/>
                  </a:lnTo>
                  <a:lnTo>
                    <a:pt x="513588" y="43942"/>
                  </a:lnTo>
                  <a:lnTo>
                    <a:pt x="513588" y="219709"/>
                  </a:lnTo>
                  <a:lnTo>
                    <a:pt x="510133" y="236809"/>
                  </a:lnTo>
                  <a:lnTo>
                    <a:pt x="500713" y="250777"/>
                  </a:lnTo>
                  <a:lnTo>
                    <a:pt x="486745" y="260197"/>
                  </a:lnTo>
                  <a:lnTo>
                    <a:pt x="469646" y="263651"/>
                  </a:lnTo>
                  <a:lnTo>
                    <a:pt x="43942" y="263651"/>
                  </a:lnTo>
                  <a:lnTo>
                    <a:pt x="26842" y="260197"/>
                  </a:lnTo>
                  <a:lnTo>
                    <a:pt x="12874" y="250777"/>
                  </a:lnTo>
                  <a:lnTo>
                    <a:pt x="3454" y="236809"/>
                  </a:lnTo>
                  <a:lnTo>
                    <a:pt x="0" y="219709"/>
                  </a:lnTo>
                  <a:lnTo>
                    <a:pt x="0" y="43942"/>
                  </a:lnTo>
                  <a:close/>
                </a:path>
              </a:pathLst>
            </a:custGeom>
            <a:ln w="6096">
              <a:solidFill>
                <a:srgbClr val="000000"/>
              </a:solidFill>
            </a:ln>
          </p:spPr>
          <p:txBody>
            <a:bodyPr wrap="square" lIns="0" tIns="0" rIns="0" bIns="0" rtlCol="0"/>
            <a:lstStyle/>
            <a:p>
              <a:endParaRPr/>
            </a:p>
          </p:txBody>
        </p:sp>
      </p:grpSp>
      <p:sp>
        <p:nvSpPr>
          <p:cNvPr id="22" name="object 22"/>
          <p:cNvSpPr txBox="1"/>
          <p:nvPr/>
        </p:nvSpPr>
        <p:spPr>
          <a:xfrm>
            <a:off x="7057135" y="2945383"/>
            <a:ext cx="95250"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FFFFFF"/>
                </a:solidFill>
                <a:latin typeface="Arial"/>
                <a:cs typeface="Arial"/>
              </a:rPr>
              <a:t>?</a:t>
            </a:r>
            <a:endParaRPr sz="900">
              <a:latin typeface="Arial"/>
              <a:cs typeface="Arial"/>
            </a:endParaRPr>
          </a:p>
        </p:txBody>
      </p:sp>
      <p:sp>
        <p:nvSpPr>
          <p:cNvPr id="23" name="object 23"/>
          <p:cNvSpPr/>
          <p:nvPr/>
        </p:nvSpPr>
        <p:spPr>
          <a:xfrm>
            <a:off x="3899153" y="2134361"/>
            <a:ext cx="1100455" cy="309880"/>
          </a:xfrm>
          <a:custGeom>
            <a:avLst/>
            <a:gdLst/>
            <a:ahLst/>
            <a:cxnLst/>
            <a:rect l="l" t="t" r="r" b="b"/>
            <a:pathLst>
              <a:path w="1100454" h="309880">
                <a:moveTo>
                  <a:pt x="1100327" y="0"/>
                </a:moveTo>
                <a:lnTo>
                  <a:pt x="0" y="0"/>
                </a:lnTo>
                <a:lnTo>
                  <a:pt x="0" y="309371"/>
                </a:lnTo>
                <a:lnTo>
                  <a:pt x="1100327" y="309371"/>
                </a:lnTo>
                <a:lnTo>
                  <a:pt x="1100327" y="0"/>
                </a:lnTo>
                <a:close/>
              </a:path>
            </a:pathLst>
          </a:custGeom>
          <a:solidFill>
            <a:srgbClr val="EF7E09"/>
          </a:solidFill>
        </p:spPr>
        <p:txBody>
          <a:bodyPr wrap="square" lIns="0" tIns="0" rIns="0" bIns="0" rtlCol="0"/>
          <a:lstStyle/>
          <a:p>
            <a:endParaRPr/>
          </a:p>
        </p:txBody>
      </p:sp>
      <p:sp>
        <p:nvSpPr>
          <p:cNvPr id="24" name="object 24"/>
          <p:cNvSpPr txBox="1"/>
          <p:nvPr/>
        </p:nvSpPr>
        <p:spPr>
          <a:xfrm>
            <a:off x="4124071" y="2204720"/>
            <a:ext cx="64897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FFFFF"/>
                </a:solidFill>
                <a:latin typeface="Arial"/>
                <a:cs typeface="Arial"/>
              </a:rPr>
              <a:t>10</a:t>
            </a:r>
            <a:r>
              <a:rPr sz="900" b="1" spc="-10" dirty="0">
                <a:solidFill>
                  <a:srgbClr val="FFFFFF"/>
                </a:solidFill>
                <a:latin typeface="Arial"/>
                <a:cs typeface="Arial"/>
              </a:rPr>
              <a:t> </a:t>
            </a:r>
            <a:r>
              <a:rPr sz="900" b="1" spc="-5" dirty="0">
                <a:solidFill>
                  <a:srgbClr val="FFFFFF"/>
                </a:solidFill>
                <a:latin typeface="Arial"/>
                <a:cs typeface="Arial"/>
              </a:rPr>
              <a:t>sec</a:t>
            </a:r>
            <a:r>
              <a:rPr sz="900" b="1" dirty="0">
                <a:solidFill>
                  <a:srgbClr val="FFFFFF"/>
                </a:solidFill>
                <a:latin typeface="Arial"/>
                <a:cs typeface="Arial"/>
              </a:rPr>
              <a:t>onds</a:t>
            </a:r>
            <a:endParaRPr sz="900">
              <a:latin typeface="Arial"/>
              <a:cs typeface="Arial"/>
            </a:endParaRPr>
          </a:p>
        </p:txBody>
      </p:sp>
      <p:sp>
        <p:nvSpPr>
          <p:cNvPr id="25" name="object 25"/>
          <p:cNvSpPr/>
          <p:nvPr/>
        </p:nvSpPr>
        <p:spPr>
          <a:xfrm>
            <a:off x="3899153" y="3131057"/>
            <a:ext cx="1100455" cy="309880"/>
          </a:xfrm>
          <a:custGeom>
            <a:avLst/>
            <a:gdLst/>
            <a:ahLst/>
            <a:cxnLst/>
            <a:rect l="l" t="t" r="r" b="b"/>
            <a:pathLst>
              <a:path w="1100454" h="309879">
                <a:moveTo>
                  <a:pt x="1100327" y="0"/>
                </a:moveTo>
                <a:lnTo>
                  <a:pt x="0" y="0"/>
                </a:lnTo>
                <a:lnTo>
                  <a:pt x="0" y="309371"/>
                </a:lnTo>
                <a:lnTo>
                  <a:pt x="1100327" y="309371"/>
                </a:lnTo>
                <a:lnTo>
                  <a:pt x="1100327" y="0"/>
                </a:lnTo>
                <a:close/>
              </a:path>
            </a:pathLst>
          </a:custGeom>
          <a:solidFill>
            <a:srgbClr val="EF7E09"/>
          </a:solidFill>
        </p:spPr>
        <p:txBody>
          <a:bodyPr wrap="square" lIns="0" tIns="0" rIns="0" bIns="0" rtlCol="0"/>
          <a:lstStyle/>
          <a:p>
            <a:endParaRPr/>
          </a:p>
        </p:txBody>
      </p:sp>
      <p:sp>
        <p:nvSpPr>
          <p:cNvPr id="26" name="object 26"/>
          <p:cNvSpPr txBox="1"/>
          <p:nvPr/>
        </p:nvSpPr>
        <p:spPr>
          <a:xfrm>
            <a:off x="4156075" y="3201670"/>
            <a:ext cx="58547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FFFFF"/>
                </a:solidFill>
                <a:latin typeface="Arial"/>
                <a:cs typeface="Arial"/>
              </a:rPr>
              <a:t>5</a:t>
            </a:r>
            <a:r>
              <a:rPr sz="900" b="1" spc="-10" dirty="0">
                <a:solidFill>
                  <a:srgbClr val="FFFFFF"/>
                </a:solidFill>
                <a:latin typeface="Arial"/>
                <a:cs typeface="Arial"/>
              </a:rPr>
              <a:t> </a:t>
            </a:r>
            <a:r>
              <a:rPr sz="900" b="1" spc="-5" dirty="0">
                <a:solidFill>
                  <a:srgbClr val="FFFFFF"/>
                </a:solidFill>
                <a:latin typeface="Arial"/>
                <a:cs typeface="Arial"/>
              </a:rPr>
              <a:t>sec</a:t>
            </a:r>
            <a:r>
              <a:rPr sz="900" b="1" dirty="0">
                <a:solidFill>
                  <a:srgbClr val="FFFFFF"/>
                </a:solidFill>
                <a:latin typeface="Arial"/>
                <a:cs typeface="Arial"/>
              </a:rPr>
              <a:t>onds</a:t>
            </a:r>
            <a:endParaRPr sz="900">
              <a:latin typeface="Arial"/>
              <a:cs typeface="Arial"/>
            </a:endParaRPr>
          </a:p>
        </p:txBody>
      </p:sp>
      <p:sp>
        <p:nvSpPr>
          <p:cNvPr id="27" name="object 27"/>
          <p:cNvSpPr/>
          <p:nvPr/>
        </p:nvSpPr>
        <p:spPr>
          <a:xfrm>
            <a:off x="3123438" y="3673602"/>
            <a:ext cx="2571115" cy="596265"/>
          </a:xfrm>
          <a:custGeom>
            <a:avLst/>
            <a:gdLst/>
            <a:ahLst/>
            <a:cxnLst/>
            <a:rect l="l" t="t" r="r" b="b"/>
            <a:pathLst>
              <a:path w="2571115" h="596264">
                <a:moveTo>
                  <a:pt x="2570988" y="0"/>
                </a:moveTo>
                <a:lnTo>
                  <a:pt x="0" y="0"/>
                </a:lnTo>
                <a:lnTo>
                  <a:pt x="0" y="595884"/>
                </a:lnTo>
                <a:lnTo>
                  <a:pt x="2570988" y="595884"/>
                </a:lnTo>
                <a:lnTo>
                  <a:pt x="2570988" y="0"/>
                </a:lnTo>
                <a:close/>
              </a:path>
            </a:pathLst>
          </a:custGeom>
          <a:solidFill>
            <a:schemeClr val="bg1"/>
          </a:solidFill>
        </p:spPr>
        <p:txBody>
          <a:bodyPr wrap="square" lIns="0" tIns="0" rIns="0" bIns="0" rtlCol="0"/>
          <a:lstStyle/>
          <a:p>
            <a:endParaRPr/>
          </a:p>
        </p:txBody>
      </p:sp>
      <p:sp>
        <p:nvSpPr>
          <p:cNvPr id="28" name="object 28"/>
          <p:cNvSpPr txBox="1"/>
          <p:nvPr/>
        </p:nvSpPr>
        <p:spPr>
          <a:xfrm>
            <a:off x="3577209" y="3887825"/>
            <a:ext cx="1661795" cy="151323"/>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Latency</a:t>
            </a:r>
            <a:r>
              <a:rPr sz="900" b="1" spc="-30" dirty="0">
                <a:latin typeface="Arial"/>
                <a:cs typeface="Arial"/>
              </a:rPr>
              <a:t> </a:t>
            </a:r>
            <a:r>
              <a:rPr sz="900" b="1" dirty="0">
                <a:latin typeface="Arial"/>
                <a:cs typeface="Arial"/>
              </a:rPr>
              <a:t>=</a:t>
            </a:r>
            <a:r>
              <a:rPr sz="900" b="1" spc="-10" dirty="0">
                <a:latin typeface="Arial"/>
                <a:cs typeface="Arial"/>
              </a:rPr>
              <a:t> </a:t>
            </a:r>
            <a:r>
              <a:rPr sz="900" b="1" spc="-5" dirty="0">
                <a:latin typeface="Arial"/>
                <a:cs typeface="Arial"/>
              </a:rPr>
              <a:t>10</a:t>
            </a:r>
            <a:r>
              <a:rPr sz="900" b="1" spc="-20" dirty="0">
                <a:latin typeface="Arial"/>
                <a:cs typeface="Arial"/>
              </a:rPr>
              <a:t> </a:t>
            </a:r>
            <a:r>
              <a:rPr sz="900" b="1" dirty="0">
                <a:latin typeface="Arial"/>
                <a:cs typeface="Arial"/>
              </a:rPr>
              <a:t>+</a:t>
            </a:r>
            <a:r>
              <a:rPr sz="900" b="1" spc="-20" dirty="0">
                <a:latin typeface="Arial"/>
                <a:cs typeface="Arial"/>
              </a:rPr>
              <a:t> </a:t>
            </a:r>
            <a:r>
              <a:rPr sz="900" b="1" spc="-5" dirty="0">
                <a:latin typeface="Arial"/>
                <a:cs typeface="Arial"/>
              </a:rPr>
              <a:t>5</a:t>
            </a:r>
            <a:r>
              <a:rPr sz="900" b="1" spc="-10" dirty="0">
                <a:latin typeface="Arial"/>
                <a:cs typeface="Arial"/>
              </a:rPr>
              <a:t> </a:t>
            </a:r>
            <a:r>
              <a:rPr sz="900" b="1" dirty="0">
                <a:latin typeface="Arial"/>
                <a:cs typeface="Arial"/>
              </a:rPr>
              <a:t>=</a:t>
            </a:r>
            <a:r>
              <a:rPr sz="900" b="1" spc="-10" dirty="0">
                <a:latin typeface="Arial"/>
                <a:cs typeface="Arial"/>
              </a:rPr>
              <a:t> </a:t>
            </a:r>
            <a:r>
              <a:rPr sz="900" b="1" spc="-5" dirty="0">
                <a:latin typeface="Arial"/>
                <a:cs typeface="Arial"/>
              </a:rPr>
              <a:t>15</a:t>
            </a:r>
            <a:r>
              <a:rPr sz="900" b="1" spc="-20" dirty="0">
                <a:latin typeface="Arial"/>
                <a:cs typeface="Arial"/>
              </a:rPr>
              <a:t> </a:t>
            </a:r>
            <a:r>
              <a:rPr sz="900" b="1" dirty="0">
                <a:latin typeface="Arial"/>
                <a:cs typeface="Arial"/>
              </a:rPr>
              <a:t>seconds</a:t>
            </a:r>
          </a:p>
        </p:txBody>
      </p:sp>
      <p:sp>
        <p:nvSpPr>
          <p:cNvPr id="32" name="object 32"/>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3" name="Group 32">
            <a:extLst>
              <a:ext uri="{FF2B5EF4-FFF2-40B4-BE49-F238E27FC236}">
                <a16:creationId xmlns:a16="http://schemas.microsoft.com/office/drawing/2014/main" id="{CDD87A15-F4E7-BAD5-FE63-95D6F0023DFF}"/>
              </a:ext>
            </a:extLst>
          </p:cNvPr>
          <p:cNvGrpSpPr/>
          <p:nvPr/>
        </p:nvGrpSpPr>
        <p:grpSpPr>
          <a:xfrm>
            <a:off x="24493" y="21491"/>
            <a:ext cx="9119507" cy="750794"/>
            <a:chOff x="24493" y="21491"/>
            <a:chExt cx="8960905" cy="750794"/>
          </a:xfrm>
        </p:grpSpPr>
        <p:pic>
          <p:nvPicPr>
            <p:cNvPr id="34" name="Picture 33">
              <a:extLst>
                <a:ext uri="{FF2B5EF4-FFF2-40B4-BE49-F238E27FC236}">
                  <a16:creationId xmlns:a16="http://schemas.microsoft.com/office/drawing/2014/main" id="{D28DC871-0119-77A6-28BB-544C700DA637}"/>
                </a:ext>
              </a:extLst>
            </p:cNvPr>
            <p:cNvPicPr>
              <a:picLocks noChangeAspect="1"/>
            </p:cNvPicPr>
            <p:nvPr/>
          </p:nvPicPr>
          <p:blipFill>
            <a:blip r:embed="rId4"/>
            <a:stretch>
              <a:fillRect/>
            </a:stretch>
          </p:blipFill>
          <p:spPr>
            <a:xfrm>
              <a:off x="1631837" y="21491"/>
              <a:ext cx="7353561" cy="750794"/>
            </a:xfrm>
            <a:prstGeom prst="rect">
              <a:avLst/>
            </a:prstGeom>
          </p:spPr>
        </p:pic>
        <p:pic>
          <p:nvPicPr>
            <p:cNvPr id="35" name="Picture 34">
              <a:extLst>
                <a:ext uri="{FF2B5EF4-FFF2-40B4-BE49-F238E27FC236}">
                  <a16:creationId xmlns:a16="http://schemas.microsoft.com/office/drawing/2014/main" id="{6E5A99B8-5A4B-0D84-924D-93AE9838BF3A}"/>
                </a:ext>
              </a:extLst>
            </p:cNvPr>
            <p:cNvPicPr>
              <a:picLocks noChangeAspect="1"/>
            </p:cNvPicPr>
            <p:nvPr/>
          </p:nvPicPr>
          <p:blipFill>
            <a:blip r:embed="rId5"/>
            <a:stretch>
              <a:fillRect/>
            </a:stretch>
          </p:blipFill>
          <p:spPr>
            <a:xfrm>
              <a:off x="24493" y="79088"/>
              <a:ext cx="1607344" cy="657225"/>
            </a:xfrm>
            <a:prstGeom prst="rect">
              <a:avLst/>
            </a:prstGeom>
          </p:spPr>
        </p:pic>
        <p:pic>
          <p:nvPicPr>
            <p:cNvPr id="36" name="Picture 35">
              <a:extLst>
                <a:ext uri="{FF2B5EF4-FFF2-40B4-BE49-F238E27FC236}">
                  <a16:creationId xmlns:a16="http://schemas.microsoft.com/office/drawing/2014/main" id="{03DEAE77-2370-4FA1-F2D7-3AA8EA158D02}"/>
                </a:ext>
              </a:extLst>
            </p:cNvPr>
            <p:cNvPicPr>
              <a:picLocks noChangeAspect="1"/>
            </p:cNvPicPr>
            <p:nvPr/>
          </p:nvPicPr>
          <p:blipFill>
            <a:blip r:embed="rId4"/>
            <a:stretch>
              <a:fillRect/>
            </a:stretch>
          </p:blipFill>
          <p:spPr>
            <a:xfrm>
              <a:off x="134906" y="718248"/>
              <a:ext cx="7353561" cy="45719"/>
            </a:xfrm>
            <a:prstGeom prst="rect">
              <a:avLst/>
            </a:prstGeom>
          </p:spPr>
        </p:pic>
      </p:grpSp>
      <p:sp>
        <p:nvSpPr>
          <p:cNvPr id="37" name="Google Shape;259;gff3a7120db_0_4">
            <a:extLst>
              <a:ext uri="{FF2B5EF4-FFF2-40B4-BE49-F238E27FC236}">
                <a16:creationId xmlns:a16="http://schemas.microsoft.com/office/drawing/2014/main" id="{F7419F05-49E0-2FD8-FBF6-9EAAAB3E59DC}"/>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Network Latency and Bandwidth</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9250" y="2210815"/>
            <a:ext cx="3663950" cy="627736"/>
          </a:xfrm>
          <a:prstGeom prst="rect">
            <a:avLst/>
          </a:prstGeom>
        </p:spPr>
        <p:txBody>
          <a:bodyPr vert="horz" wrap="square" lIns="0" tIns="12065" rIns="0" bIns="0" rtlCol="0">
            <a:spAutoFit/>
          </a:bodyPr>
          <a:lstStyle/>
          <a:p>
            <a:pPr marL="12700">
              <a:lnSpc>
                <a:spcPct val="100000"/>
              </a:lnSpc>
              <a:spcBef>
                <a:spcPts val="95"/>
              </a:spcBef>
            </a:pP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Routing</a:t>
            </a:r>
            <a:r>
              <a:rPr spc="-4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pc="-5" dirty="0">
                <a:solidFill>
                  <a:schemeClr val="tx1"/>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4" name="object 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5" name="Group 4">
            <a:extLst>
              <a:ext uri="{FF2B5EF4-FFF2-40B4-BE49-F238E27FC236}">
                <a16:creationId xmlns:a16="http://schemas.microsoft.com/office/drawing/2014/main" id="{CFE7C49B-1977-B33C-90D9-039A23E28AA5}"/>
              </a:ext>
            </a:extLst>
          </p:cNvPr>
          <p:cNvGrpSpPr/>
          <p:nvPr/>
        </p:nvGrpSpPr>
        <p:grpSpPr>
          <a:xfrm>
            <a:off x="24493" y="21490"/>
            <a:ext cx="9119507" cy="1582582"/>
            <a:chOff x="24493" y="21490"/>
            <a:chExt cx="8960905" cy="1582582"/>
          </a:xfrm>
        </p:grpSpPr>
        <p:pic>
          <p:nvPicPr>
            <p:cNvPr id="6" name="Picture 5">
              <a:extLst>
                <a:ext uri="{FF2B5EF4-FFF2-40B4-BE49-F238E27FC236}">
                  <a16:creationId xmlns:a16="http://schemas.microsoft.com/office/drawing/2014/main" id="{CE439407-AA87-0A35-8C8A-3F3AA84836D5}"/>
                </a:ext>
              </a:extLst>
            </p:cNvPr>
            <p:cNvPicPr>
              <a:picLocks noChangeAspect="1"/>
            </p:cNvPicPr>
            <p:nvPr/>
          </p:nvPicPr>
          <p:blipFill>
            <a:blip r:embed="rId2"/>
            <a:stretch>
              <a:fillRect/>
            </a:stretch>
          </p:blipFill>
          <p:spPr>
            <a:xfrm>
              <a:off x="1631837" y="21490"/>
              <a:ext cx="7353561" cy="885825"/>
            </a:xfrm>
            <a:prstGeom prst="rect">
              <a:avLst/>
            </a:prstGeom>
          </p:spPr>
        </p:pic>
        <p:pic>
          <p:nvPicPr>
            <p:cNvPr id="7" name="Picture 6">
              <a:extLst>
                <a:ext uri="{FF2B5EF4-FFF2-40B4-BE49-F238E27FC236}">
                  <a16:creationId xmlns:a16="http://schemas.microsoft.com/office/drawing/2014/main" id="{378D7DB1-2B9D-665E-D3FF-282F881EB0DC}"/>
                </a:ext>
              </a:extLst>
            </p:cNvPr>
            <p:cNvPicPr>
              <a:picLocks noChangeAspect="1"/>
            </p:cNvPicPr>
            <p:nvPr/>
          </p:nvPicPr>
          <p:blipFill>
            <a:blip r:embed="rId3"/>
            <a:stretch>
              <a:fillRect/>
            </a:stretch>
          </p:blipFill>
          <p:spPr>
            <a:xfrm>
              <a:off x="24493" y="79088"/>
              <a:ext cx="1607344" cy="657225"/>
            </a:xfrm>
            <a:prstGeom prst="rect">
              <a:avLst/>
            </a:prstGeom>
          </p:spPr>
        </p:pic>
        <p:pic>
          <p:nvPicPr>
            <p:cNvPr id="8" name="Picture 7">
              <a:extLst>
                <a:ext uri="{FF2B5EF4-FFF2-40B4-BE49-F238E27FC236}">
                  <a16:creationId xmlns:a16="http://schemas.microsoft.com/office/drawing/2014/main" id="{C18D5B1D-0B07-DFB1-0E3A-FCFC3C8CB016}"/>
                </a:ext>
              </a:extLst>
            </p:cNvPr>
            <p:cNvPicPr>
              <a:picLocks noChangeAspect="1"/>
            </p:cNvPicPr>
            <p:nvPr/>
          </p:nvPicPr>
          <p:blipFill>
            <a:blip r:embed="rId2"/>
            <a:stretch>
              <a:fillRect/>
            </a:stretch>
          </p:blipFill>
          <p:spPr>
            <a:xfrm>
              <a:off x="134906" y="718247"/>
              <a:ext cx="7353561" cy="885825"/>
            </a:xfrm>
            <a:prstGeom prst="rect">
              <a:avLst/>
            </a:prstGeom>
          </p:spPr>
        </p:pic>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7461" y="1233678"/>
            <a:ext cx="8610600" cy="3244850"/>
            <a:chOff x="267461" y="1233678"/>
            <a:chExt cx="8610600" cy="3244850"/>
          </a:xfrm>
        </p:grpSpPr>
        <p:sp>
          <p:nvSpPr>
            <p:cNvPr id="4" name="object 4"/>
            <p:cNvSpPr/>
            <p:nvPr/>
          </p:nvSpPr>
          <p:spPr>
            <a:xfrm>
              <a:off x="267461" y="1233678"/>
              <a:ext cx="8610600" cy="3244850"/>
            </a:xfrm>
            <a:custGeom>
              <a:avLst/>
              <a:gdLst/>
              <a:ahLst/>
              <a:cxnLst/>
              <a:rect l="l" t="t" r="r" b="b"/>
              <a:pathLst>
                <a:path w="8610600" h="3244850">
                  <a:moveTo>
                    <a:pt x="8069834" y="0"/>
                  </a:moveTo>
                  <a:lnTo>
                    <a:pt x="540766" y="0"/>
                  </a:lnTo>
                  <a:lnTo>
                    <a:pt x="491545" y="2209"/>
                  </a:lnTo>
                  <a:lnTo>
                    <a:pt x="443563" y="8710"/>
                  </a:lnTo>
                  <a:lnTo>
                    <a:pt x="397010" y="19313"/>
                  </a:lnTo>
                  <a:lnTo>
                    <a:pt x="352076" y="33826"/>
                  </a:lnTo>
                  <a:lnTo>
                    <a:pt x="308953" y="52058"/>
                  </a:lnTo>
                  <a:lnTo>
                    <a:pt x="267832" y="73819"/>
                  </a:lnTo>
                  <a:lnTo>
                    <a:pt x="228904" y="98919"/>
                  </a:lnTo>
                  <a:lnTo>
                    <a:pt x="192358" y="127165"/>
                  </a:lnTo>
                  <a:lnTo>
                    <a:pt x="158388" y="158369"/>
                  </a:lnTo>
                  <a:lnTo>
                    <a:pt x="127182" y="192337"/>
                  </a:lnTo>
                  <a:lnTo>
                    <a:pt x="98933" y="228881"/>
                  </a:lnTo>
                  <a:lnTo>
                    <a:pt x="73831" y="267810"/>
                  </a:lnTo>
                  <a:lnTo>
                    <a:pt x="52067" y="308931"/>
                  </a:lnTo>
                  <a:lnTo>
                    <a:pt x="33832" y="352056"/>
                  </a:lnTo>
                  <a:lnTo>
                    <a:pt x="19316" y="396992"/>
                  </a:lnTo>
                  <a:lnTo>
                    <a:pt x="8712" y="443550"/>
                  </a:lnTo>
                  <a:lnTo>
                    <a:pt x="2209" y="491538"/>
                  </a:lnTo>
                  <a:lnTo>
                    <a:pt x="0" y="540766"/>
                  </a:lnTo>
                  <a:lnTo>
                    <a:pt x="0" y="2703817"/>
                  </a:lnTo>
                  <a:lnTo>
                    <a:pt x="2209" y="2753039"/>
                  </a:lnTo>
                  <a:lnTo>
                    <a:pt x="8712" y="2801023"/>
                  </a:lnTo>
                  <a:lnTo>
                    <a:pt x="19316" y="2847578"/>
                  </a:lnTo>
                  <a:lnTo>
                    <a:pt x="33832" y="2892513"/>
                  </a:lnTo>
                  <a:lnTo>
                    <a:pt x="52067" y="2935637"/>
                  </a:lnTo>
                  <a:lnTo>
                    <a:pt x="73831" y="2976759"/>
                  </a:lnTo>
                  <a:lnTo>
                    <a:pt x="98933" y="3015689"/>
                  </a:lnTo>
                  <a:lnTo>
                    <a:pt x="127182" y="3052234"/>
                  </a:lnTo>
                  <a:lnTo>
                    <a:pt x="158388" y="3086206"/>
                  </a:lnTo>
                  <a:lnTo>
                    <a:pt x="192358" y="3117412"/>
                  </a:lnTo>
                  <a:lnTo>
                    <a:pt x="228904" y="3145661"/>
                  </a:lnTo>
                  <a:lnTo>
                    <a:pt x="267832" y="3170764"/>
                  </a:lnTo>
                  <a:lnTo>
                    <a:pt x="308953" y="3192528"/>
                  </a:lnTo>
                  <a:lnTo>
                    <a:pt x="352076" y="3210763"/>
                  </a:lnTo>
                  <a:lnTo>
                    <a:pt x="397010" y="3225279"/>
                  </a:lnTo>
                  <a:lnTo>
                    <a:pt x="443563" y="3235883"/>
                  </a:lnTo>
                  <a:lnTo>
                    <a:pt x="491545" y="3242386"/>
                  </a:lnTo>
                  <a:lnTo>
                    <a:pt x="540766" y="3244596"/>
                  </a:lnTo>
                  <a:lnTo>
                    <a:pt x="8069834" y="3244596"/>
                  </a:lnTo>
                  <a:lnTo>
                    <a:pt x="8119061" y="3242386"/>
                  </a:lnTo>
                  <a:lnTo>
                    <a:pt x="8167049" y="3235883"/>
                  </a:lnTo>
                  <a:lnTo>
                    <a:pt x="8213607" y="3225279"/>
                  </a:lnTo>
                  <a:lnTo>
                    <a:pt x="8258543" y="3210763"/>
                  </a:lnTo>
                  <a:lnTo>
                    <a:pt x="8301668" y="3192528"/>
                  </a:lnTo>
                  <a:lnTo>
                    <a:pt x="8342789" y="3170764"/>
                  </a:lnTo>
                  <a:lnTo>
                    <a:pt x="8381718" y="3145661"/>
                  </a:lnTo>
                  <a:lnTo>
                    <a:pt x="8418262" y="3117412"/>
                  </a:lnTo>
                  <a:lnTo>
                    <a:pt x="8452231" y="3086206"/>
                  </a:lnTo>
                  <a:lnTo>
                    <a:pt x="8483434" y="3052234"/>
                  </a:lnTo>
                  <a:lnTo>
                    <a:pt x="8511680" y="3015689"/>
                  </a:lnTo>
                  <a:lnTo>
                    <a:pt x="8536780" y="2976759"/>
                  </a:lnTo>
                  <a:lnTo>
                    <a:pt x="8558541" y="2935637"/>
                  </a:lnTo>
                  <a:lnTo>
                    <a:pt x="8576773" y="2892513"/>
                  </a:lnTo>
                  <a:lnTo>
                    <a:pt x="8591286" y="2847578"/>
                  </a:lnTo>
                  <a:lnTo>
                    <a:pt x="8601889" y="2801023"/>
                  </a:lnTo>
                  <a:lnTo>
                    <a:pt x="8608390" y="2753039"/>
                  </a:lnTo>
                  <a:lnTo>
                    <a:pt x="8610600" y="2703817"/>
                  </a:lnTo>
                  <a:lnTo>
                    <a:pt x="8610600" y="540766"/>
                  </a:lnTo>
                  <a:lnTo>
                    <a:pt x="8608390" y="491538"/>
                  </a:lnTo>
                  <a:lnTo>
                    <a:pt x="8601889" y="443550"/>
                  </a:lnTo>
                  <a:lnTo>
                    <a:pt x="8591286" y="396992"/>
                  </a:lnTo>
                  <a:lnTo>
                    <a:pt x="8576773" y="352056"/>
                  </a:lnTo>
                  <a:lnTo>
                    <a:pt x="8558541" y="308931"/>
                  </a:lnTo>
                  <a:lnTo>
                    <a:pt x="8536780" y="267810"/>
                  </a:lnTo>
                  <a:lnTo>
                    <a:pt x="8511680" y="228881"/>
                  </a:lnTo>
                  <a:lnTo>
                    <a:pt x="8483434" y="192337"/>
                  </a:lnTo>
                  <a:lnTo>
                    <a:pt x="8452231" y="158369"/>
                  </a:lnTo>
                  <a:lnTo>
                    <a:pt x="8418262" y="127165"/>
                  </a:lnTo>
                  <a:lnTo>
                    <a:pt x="8381718" y="98919"/>
                  </a:lnTo>
                  <a:lnTo>
                    <a:pt x="8342789" y="73819"/>
                  </a:lnTo>
                  <a:lnTo>
                    <a:pt x="8301668" y="52058"/>
                  </a:lnTo>
                  <a:lnTo>
                    <a:pt x="8258543" y="33826"/>
                  </a:lnTo>
                  <a:lnTo>
                    <a:pt x="8213607" y="19313"/>
                  </a:lnTo>
                  <a:lnTo>
                    <a:pt x="8167049" y="8710"/>
                  </a:lnTo>
                  <a:lnTo>
                    <a:pt x="8119061" y="2209"/>
                  </a:lnTo>
                  <a:lnTo>
                    <a:pt x="8069834" y="0"/>
                  </a:lnTo>
                  <a:close/>
                </a:path>
              </a:pathLst>
            </a:custGeom>
            <a:solidFill>
              <a:srgbClr val="FFFFFF"/>
            </a:solidFill>
            <a:ln>
              <a:solidFill>
                <a:schemeClr val="tx1"/>
              </a:solidFill>
            </a:ln>
          </p:spPr>
          <p:txBody>
            <a:bodyPr wrap="square" lIns="0" tIns="0" rIns="0" bIns="0" rtlCol="0"/>
            <a:lstStyle/>
            <a:p>
              <a:endParaRPr dirty="0"/>
            </a:p>
          </p:txBody>
        </p:sp>
        <p:sp>
          <p:nvSpPr>
            <p:cNvPr id="5" name="object 5"/>
            <p:cNvSpPr/>
            <p:nvPr/>
          </p:nvSpPr>
          <p:spPr>
            <a:xfrm>
              <a:off x="267461" y="1233678"/>
              <a:ext cx="8610600" cy="3244850"/>
            </a:xfrm>
            <a:custGeom>
              <a:avLst/>
              <a:gdLst/>
              <a:ahLst/>
              <a:cxnLst/>
              <a:rect l="l" t="t" r="r" b="b"/>
              <a:pathLst>
                <a:path w="8610600" h="3244850">
                  <a:moveTo>
                    <a:pt x="0" y="540766"/>
                  </a:moveTo>
                  <a:lnTo>
                    <a:pt x="2209" y="491538"/>
                  </a:lnTo>
                  <a:lnTo>
                    <a:pt x="8712" y="443550"/>
                  </a:lnTo>
                  <a:lnTo>
                    <a:pt x="19316" y="396992"/>
                  </a:lnTo>
                  <a:lnTo>
                    <a:pt x="33832" y="352056"/>
                  </a:lnTo>
                  <a:lnTo>
                    <a:pt x="52067" y="308931"/>
                  </a:lnTo>
                  <a:lnTo>
                    <a:pt x="73831" y="267810"/>
                  </a:lnTo>
                  <a:lnTo>
                    <a:pt x="98933" y="228881"/>
                  </a:lnTo>
                  <a:lnTo>
                    <a:pt x="127182" y="192337"/>
                  </a:lnTo>
                  <a:lnTo>
                    <a:pt x="158388" y="158369"/>
                  </a:lnTo>
                  <a:lnTo>
                    <a:pt x="192358" y="127165"/>
                  </a:lnTo>
                  <a:lnTo>
                    <a:pt x="228904" y="98919"/>
                  </a:lnTo>
                  <a:lnTo>
                    <a:pt x="267832" y="73819"/>
                  </a:lnTo>
                  <a:lnTo>
                    <a:pt x="308953" y="52058"/>
                  </a:lnTo>
                  <a:lnTo>
                    <a:pt x="352076" y="33826"/>
                  </a:lnTo>
                  <a:lnTo>
                    <a:pt x="397010" y="19313"/>
                  </a:lnTo>
                  <a:lnTo>
                    <a:pt x="443563" y="8710"/>
                  </a:lnTo>
                  <a:lnTo>
                    <a:pt x="491545" y="2209"/>
                  </a:lnTo>
                  <a:lnTo>
                    <a:pt x="540766" y="0"/>
                  </a:lnTo>
                  <a:lnTo>
                    <a:pt x="8069834" y="0"/>
                  </a:lnTo>
                  <a:lnTo>
                    <a:pt x="8119061" y="2209"/>
                  </a:lnTo>
                  <a:lnTo>
                    <a:pt x="8167049" y="8710"/>
                  </a:lnTo>
                  <a:lnTo>
                    <a:pt x="8213607" y="19313"/>
                  </a:lnTo>
                  <a:lnTo>
                    <a:pt x="8258543" y="33826"/>
                  </a:lnTo>
                  <a:lnTo>
                    <a:pt x="8301668" y="52058"/>
                  </a:lnTo>
                  <a:lnTo>
                    <a:pt x="8342789" y="73819"/>
                  </a:lnTo>
                  <a:lnTo>
                    <a:pt x="8381718" y="98919"/>
                  </a:lnTo>
                  <a:lnTo>
                    <a:pt x="8418262" y="127165"/>
                  </a:lnTo>
                  <a:lnTo>
                    <a:pt x="8452231" y="158369"/>
                  </a:lnTo>
                  <a:lnTo>
                    <a:pt x="8483434" y="192337"/>
                  </a:lnTo>
                  <a:lnTo>
                    <a:pt x="8511680" y="228881"/>
                  </a:lnTo>
                  <a:lnTo>
                    <a:pt x="8536780" y="267810"/>
                  </a:lnTo>
                  <a:lnTo>
                    <a:pt x="8558541" y="308931"/>
                  </a:lnTo>
                  <a:lnTo>
                    <a:pt x="8576773" y="352056"/>
                  </a:lnTo>
                  <a:lnTo>
                    <a:pt x="8591286" y="396992"/>
                  </a:lnTo>
                  <a:lnTo>
                    <a:pt x="8601889" y="443550"/>
                  </a:lnTo>
                  <a:lnTo>
                    <a:pt x="8608390" y="491538"/>
                  </a:lnTo>
                  <a:lnTo>
                    <a:pt x="8610600" y="540766"/>
                  </a:lnTo>
                  <a:lnTo>
                    <a:pt x="8610600" y="2703817"/>
                  </a:lnTo>
                  <a:lnTo>
                    <a:pt x="8608390" y="2753039"/>
                  </a:lnTo>
                  <a:lnTo>
                    <a:pt x="8601889" y="2801023"/>
                  </a:lnTo>
                  <a:lnTo>
                    <a:pt x="8591286" y="2847578"/>
                  </a:lnTo>
                  <a:lnTo>
                    <a:pt x="8576773" y="2892513"/>
                  </a:lnTo>
                  <a:lnTo>
                    <a:pt x="8558541" y="2935637"/>
                  </a:lnTo>
                  <a:lnTo>
                    <a:pt x="8536780" y="2976759"/>
                  </a:lnTo>
                  <a:lnTo>
                    <a:pt x="8511680" y="3015689"/>
                  </a:lnTo>
                  <a:lnTo>
                    <a:pt x="8483434" y="3052234"/>
                  </a:lnTo>
                  <a:lnTo>
                    <a:pt x="8452231" y="3086206"/>
                  </a:lnTo>
                  <a:lnTo>
                    <a:pt x="8418262" y="3117412"/>
                  </a:lnTo>
                  <a:lnTo>
                    <a:pt x="8381718" y="3145661"/>
                  </a:lnTo>
                  <a:lnTo>
                    <a:pt x="8342789" y="3170764"/>
                  </a:lnTo>
                  <a:lnTo>
                    <a:pt x="8301668" y="3192528"/>
                  </a:lnTo>
                  <a:lnTo>
                    <a:pt x="8258543" y="3210763"/>
                  </a:lnTo>
                  <a:lnTo>
                    <a:pt x="8213607" y="3225279"/>
                  </a:lnTo>
                  <a:lnTo>
                    <a:pt x="8167049" y="3235883"/>
                  </a:lnTo>
                  <a:lnTo>
                    <a:pt x="8119061" y="3242386"/>
                  </a:lnTo>
                  <a:lnTo>
                    <a:pt x="8069834" y="3244596"/>
                  </a:lnTo>
                  <a:lnTo>
                    <a:pt x="540766" y="3244596"/>
                  </a:lnTo>
                  <a:lnTo>
                    <a:pt x="491545" y="3242386"/>
                  </a:lnTo>
                  <a:lnTo>
                    <a:pt x="443563" y="3235883"/>
                  </a:lnTo>
                  <a:lnTo>
                    <a:pt x="397010" y="3225279"/>
                  </a:lnTo>
                  <a:lnTo>
                    <a:pt x="352076" y="3210763"/>
                  </a:lnTo>
                  <a:lnTo>
                    <a:pt x="308953" y="3192528"/>
                  </a:lnTo>
                  <a:lnTo>
                    <a:pt x="267832" y="3170764"/>
                  </a:lnTo>
                  <a:lnTo>
                    <a:pt x="228904" y="3145661"/>
                  </a:lnTo>
                  <a:lnTo>
                    <a:pt x="192358" y="3117412"/>
                  </a:lnTo>
                  <a:lnTo>
                    <a:pt x="158388" y="3086206"/>
                  </a:lnTo>
                  <a:lnTo>
                    <a:pt x="127182" y="3052234"/>
                  </a:lnTo>
                  <a:lnTo>
                    <a:pt x="98933" y="3015689"/>
                  </a:lnTo>
                  <a:lnTo>
                    <a:pt x="73831" y="2976759"/>
                  </a:lnTo>
                  <a:lnTo>
                    <a:pt x="52067" y="2935637"/>
                  </a:lnTo>
                  <a:lnTo>
                    <a:pt x="33832" y="2892513"/>
                  </a:lnTo>
                  <a:lnTo>
                    <a:pt x="19316" y="2847578"/>
                  </a:lnTo>
                  <a:lnTo>
                    <a:pt x="8712" y="2801023"/>
                  </a:lnTo>
                  <a:lnTo>
                    <a:pt x="2209" y="2753039"/>
                  </a:lnTo>
                  <a:lnTo>
                    <a:pt x="0" y="2703817"/>
                  </a:lnTo>
                  <a:lnTo>
                    <a:pt x="0" y="540766"/>
                  </a:lnTo>
                  <a:close/>
                </a:path>
              </a:pathLst>
            </a:custGeom>
            <a:ln w="28955">
              <a:solidFill>
                <a:schemeClr val="tx1"/>
              </a:solidFill>
            </a:ln>
          </p:spPr>
          <p:txBody>
            <a:bodyPr wrap="square" lIns="0" tIns="0" rIns="0" bIns="0" rtlCol="0"/>
            <a:lstStyle/>
            <a:p>
              <a:endParaRPr/>
            </a:p>
          </p:txBody>
        </p:sp>
      </p:grpSp>
      <p:sp>
        <p:nvSpPr>
          <p:cNvPr id="8" name="object 8"/>
          <p:cNvSpPr txBox="1">
            <a:spLocks noGrp="1"/>
          </p:cNvSpPr>
          <p:nvPr>
            <p:ph type="title"/>
          </p:nvPr>
        </p:nvSpPr>
        <p:spPr>
          <a:xfrm>
            <a:off x="255524" y="179323"/>
            <a:ext cx="2114550"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Routing</a:t>
            </a:r>
            <a:r>
              <a:rPr sz="2800" b="1" spc="-55" dirty="0">
                <a:solidFill>
                  <a:srgbClr val="5F4778"/>
                </a:solidFill>
                <a:latin typeface="Calibri"/>
                <a:cs typeface="Calibri"/>
              </a:rPr>
              <a:t> </a:t>
            </a:r>
            <a:r>
              <a:rPr sz="2800" b="1" spc="-15" dirty="0">
                <a:solidFill>
                  <a:srgbClr val="5F4778"/>
                </a:solidFill>
                <a:latin typeface="Calibri"/>
                <a:cs typeface="Calibri"/>
              </a:rPr>
              <a:t>Policy</a:t>
            </a:r>
            <a:endParaRPr sz="2800">
              <a:latin typeface="Calibri"/>
              <a:cs typeface="Calibri"/>
            </a:endParaRPr>
          </a:p>
        </p:txBody>
      </p:sp>
      <p:sp>
        <p:nvSpPr>
          <p:cNvPr id="9" name="object 9"/>
          <p:cNvSpPr txBox="1"/>
          <p:nvPr/>
        </p:nvSpPr>
        <p:spPr>
          <a:xfrm>
            <a:off x="1050966" y="1418568"/>
            <a:ext cx="7458675" cy="820096"/>
          </a:xfrm>
          <a:prstGeom prst="rect">
            <a:avLst/>
          </a:prstGeom>
        </p:spPr>
        <p:txBody>
          <a:bodyPr vert="horz" wrap="square" lIns="0" tIns="12065" rIns="0" bIns="0" rtlCol="0">
            <a:spAutoFit/>
          </a:bodyPr>
          <a:lstStyle/>
          <a:p>
            <a:pPr marL="184150" indent="-171450">
              <a:lnSpc>
                <a:spcPct val="100000"/>
              </a:lnSpc>
              <a:spcBef>
                <a:spcPts val="95"/>
              </a:spcBef>
              <a:buFont typeface="Arial" panose="020B0604020202020204" pitchFamily="34" charset="0"/>
              <a:buChar char="•"/>
            </a:pPr>
            <a:r>
              <a:rPr sz="1050" b="1" spc="-5" dirty="0">
                <a:latin typeface="Open Sans" panose="020B0606030504020204" pitchFamily="34" charset="0"/>
                <a:ea typeface="Open Sans" panose="020B0606030504020204" pitchFamily="34" charset="0"/>
                <a:cs typeface="Open Sans" panose="020B0606030504020204" pitchFamily="34" charset="0"/>
              </a:rPr>
              <a:t>Public</a:t>
            </a:r>
            <a:r>
              <a:rPr sz="1050" b="1" dirty="0">
                <a:latin typeface="Open Sans" panose="020B0606030504020204" pitchFamily="34" charset="0"/>
                <a:ea typeface="Open Sans" panose="020B0606030504020204" pitchFamily="34" charset="0"/>
                <a:cs typeface="Open Sans" panose="020B0606030504020204" pitchFamily="34" charset="0"/>
              </a:rPr>
              <a:t> </a:t>
            </a:r>
            <a:r>
              <a:rPr sz="1050" b="1" spc="-5" dirty="0">
                <a:latin typeface="Open Sans" panose="020B0606030504020204" pitchFamily="34" charset="0"/>
                <a:ea typeface="Open Sans" panose="020B0606030504020204" pitchFamily="34" charset="0"/>
                <a:cs typeface="Open Sans" panose="020B0606030504020204" pitchFamily="34" charset="0"/>
              </a:rPr>
              <a:t>Hosted</a:t>
            </a:r>
            <a:r>
              <a:rPr sz="1050" b="1" spc="5" dirty="0">
                <a:latin typeface="Open Sans" panose="020B0606030504020204" pitchFamily="34" charset="0"/>
                <a:ea typeface="Open Sans" panose="020B0606030504020204" pitchFamily="34" charset="0"/>
                <a:cs typeface="Open Sans" panose="020B0606030504020204" pitchFamily="34" charset="0"/>
              </a:rPr>
              <a:t> </a:t>
            </a:r>
            <a:r>
              <a:rPr sz="1050" b="1" spc="-5" dirty="0">
                <a:latin typeface="Open Sans" panose="020B0606030504020204" pitchFamily="34" charset="0"/>
                <a:ea typeface="Open Sans" panose="020B0606030504020204" pitchFamily="34" charset="0"/>
                <a:cs typeface="Open Sans" panose="020B0606030504020204" pitchFamily="34" charset="0"/>
              </a:rPr>
              <a:t>Zone</a:t>
            </a:r>
            <a:r>
              <a:rPr sz="1050" b="1" spc="1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contains</a:t>
            </a:r>
            <a:r>
              <a:rPr sz="1050" spc="-1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information</a:t>
            </a:r>
            <a:r>
              <a:rPr sz="1050" spc="-15"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about</a:t>
            </a:r>
            <a:r>
              <a:rPr sz="1050" spc="-1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how</a:t>
            </a:r>
            <a:r>
              <a:rPr sz="105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the</a:t>
            </a:r>
            <a:r>
              <a:rPr sz="1050" spc="-15" dirty="0">
                <a:latin typeface="Open Sans" panose="020B0606030504020204" pitchFamily="34" charset="0"/>
                <a:ea typeface="Open Sans" panose="020B0606030504020204" pitchFamily="34" charset="0"/>
                <a:cs typeface="Open Sans" panose="020B0606030504020204" pitchFamily="34" charset="0"/>
              </a:rPr>
              <a:t> </a:t>
            </a:r>
            <a:r>
              <a:rPr sz="1050" dirty="0">
                <a:latin typeface="Open Sans" panose="020B0606030504020204" pitchFamily="34" charset="0"/>
                <a:ea typeface="Open Sans" panose="020B0606030504020204" pitchFamily="34" charset="0"/>
                <a:cs typeface="Open Sans" panose="020B0606030504020204" pitchFamily="34" charset="0"/>
              </a:rPr>
              <a:t>traffic</a:t>
            </a:r>
            <a:r>
              <a:rPr sz="1050" spc="-2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on</a:t>
            </a:r>
            <a:r>
              <a:rPr sz="105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the</a:t>
            </a:r>
            <a:r>
              <a:rPr sz="1050" spc="-1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Internet</a:t>
            </a:r>
            <a:r>
              <a:rPr sz="1050" spc="-15"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should</a:t>
            </a:r>
            <a:r>
              <a:rPr sz="105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be</a:t>
            </a:r>
            <a:r>
              <a:rPr sz="105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routed</a:t>
            </a:r>
            <a:r>
              <a:rPr sz="1050" spc="-15" dirty="0">
                <a:latin typeface="Open Sans" panose="020B0606030504020204" pitchFamily="34" charset="0"/>
                <a:ea typeface="Open Sans" panose="020B0606030504020204" pitchFamily="34" charset="0"/>
                <a:cs typeface="Open Sans" panose="020B0606030504020204" pitchFamily="34" charset="0"/>
              </a:rPr>
              <a:t> </a:t>
            </a:r>
            <a:r>
              <a:rPr sz="1050" dirty="0">
                <a:latin typeface="Open Sans" panose="020B0606030504020204" pitchFamily="34" charset="0"/>
                <a:ea typeface="Open Sans" panose="020B0606030504020204" pitchFamily="34" charset="0"/>
                <a:cs typeface="Open Sans" panose="020B0606030504020204" pitchFamily="34" charset="0"/>
              </a:rPr>
              <a:t>for</a:t>
            </a:r>
            <a:r>
              <a:rPr sz="1050" spc="-1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a</a:t>
            </a:r>
            <a:r>
              <a:rPr sz="105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domain</a:t>
            </a:r>
            <a:endParaRPr sz="105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00000"/>
              </a:lnSpc>
              <a:spcBef>
                <a:spcPts val="15"/>
              </a:spcBef>
              <a:buFont typeface="Arial" panose="020B0604020202020204" pitchFamily="34" charset="0"/>
              <a:buChar char="•"/>
            </a:pPr>
            <a:endParaRPr sz="1050" dirty="0">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00000"/>
              </a:lnSpc>
              <a:spcBef>
                <a:spcPts val="5"/>
              </a:spcBef>
              <a:buFont typeface="Arial" panose="020B0604020202020204" pitchFamily="34" charset="0"/>
              <a:buChar char="•"/>
            </a:pPr>
            <a:r>
              <a:rPr sz="1050" spc="-5" dirty="0">
                <a:latin typeface="Open Sans" panose="020B0606030504020204" pitchFamily="34" charset="0"/>
                <a:ea typeface="Open Sans" panose="020B0606030504020204" pitchFamily="34" charset="0"/>
                <a:cs typeface="Open Sans" panose="020B0606030504020204" pitchFamily="34" charset="0"/>
              </a:rPr>
              <a:t>NS</a:t>
            </a:r>
            <a:r>
              <a:rPr sz="1050" spc="5"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record</a:t>
            </a:r>
            <a:r>
              <a:rPr sz="1050" spc="-15"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set:</a:t>
            </a:r>
            <a:r>
              <a:rPr sz="1050" spc="-20" dirty="0">
                <a:latin typeface="Open Sans" panose="020B0606030504020204" pitchFamily="34" charset="0"/>
                <a:ea typeface="Open Sans" panose="020B0606030504020204" pitchFamily="34" charset="0"/>
                <a:cs typeface="Open Sans" panose="020B0606030504020204" pitchFamily="34" charset="0"/>
              </a:rPr>
              <a:t> </a:t>
            </a:r>
            <a:r>
              <a:rPr sz="1050" dirty="0">
                <a:latin typeface="Open Sans" panose="020B0606030504020204" pitchFamily="34" charset="0"/>
                <a:ea typeface="Open Sans" panose="020B0606030504020204" pitchFamily="34" charset="0"/>
                <a:cs typeface="Open Sans" panose="020B0606030504020204" pitchFamily="34" charset="0"/>
              </a:rPr>
              <a:t>The</a:t>
            </a:r>
            <a:r>
              <a:rPr sz="1050" spc="-2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authoritative</a:t>
            </a:r>
            <a:r>
              <a:rPr sz="1050" spc="5" dirty="0">
                <a:latin typeface="Open Sans" panose="020B0606030504020204" pitchFamily="34" charset="0"/>
                <a:ea typeface="Open Sans" panose="020B0606030504020204" pitchFamily="34" charset="0"/>
                <a:cs typeface="Open Sans" panose="020B0606030504020204" pitchFamily="34" charset="0"/>
              </a:rPr>
              <a:t> </a:t>
            </a:r>
            <a:r>
              <a:rPr sz="1050" dirty="0">
                <a:latin typeface="Open Sans" panose="020B0606030504020204" pitchFamily="34" charset="0"/>
                <a:ea typeface="Open Sans" panose="020B0606030504020204" pitchFamily="34" charset="0"/>
                <a:cs typeface="Open Sans" panose="020B0606030504020204" pitchFamily="34" charset="0"/>
              </a:rPr>
              <a:t>name</a:t>
            </a:r>
            <a:r>
              <a:rPr sz="1050" spc="-3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servers</a:t>
            </a:r>
            <a:r>
              <a:rPr sz="1050" spc="5" dirty="0">
                <a:latin typeface="Open Sans" panose="020B0606030504020204" pitchFamily="34" charset="0"/>
                <a:ea typeface="Open Sans" panose="020B0606030504020204" pitchFamily="34" charset="0"/>
                <a:cs typeface="Open Sans" panose="020B0606030504020204" pitchFamily="34" charset="0"/>
              </a:rPr>
              <a:t> </a:t>
            </a:r>
            <a:r>
              <a:rPr sz="1050" dirty="0">
                <a:latin typeface="Open Sans" panose="020B0606030504020204" pitchFamily="34" charset="0"/>
                <a:ea typeface="Open Sans" panose="020B0606030504020204" pitchFamily="34" charset="0"/>
                <a:cs typeface="Open Sans" panose="020B0606030504020204" pitchFamily="34" charset="0"/>
              </a:rPr>
              <a:t>for</a:t>
            </a:r>
            <a:r>
              <a:rPr sz="1050" spc="-15"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a</a:t>
            </a:r>
            <a:r>
              <a:rPr sz="1050" spc="-15"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domain</a:t>
            </a:r>
            <a:r>
              <a:rPr sz="1050" spc="-20" dirty="0">
                <a:latin typeface="Open Sans" panose="020B0606030504020204" pitchFamily="34" charset="0"/>
                <a:ea typeface="Open Sans" panose="020B0606030504020204" pitchFamily="34" charset="0"/>
                <a:cs typeface="Open Sans" panose="020B0606030504020204" pitchFamily="34" charset="0"/>
              </a:rPr>
              <a:t> </a:t>
            </a:r>
            <a:r>
              <a:rPr sz="1050" dirty="0">
                <a:latin typeface="Open Sans" panose="020B0606030504020204" pitchFamily="34" charset="0"/>
                <a:ea typeface="Open Sans" panose="020B0606030504020204" pitchFamily="34" charset="0"/>
                <a:cs typeface="Open Sans" panose="020B0606030504020204" pitchFamily="34" charset="0"/>
              </a:rPr>
              <a:t>name</a:t>
            </a:r>
          </a:p>
          <a:p>
            <a:pPr marL="171450" indent="-171450">
              <a:lnSpc>
                <a:spcPct val="100000"/>
              </a:lnSpc>
              <a:spcBef>
                <a:spcPts val="30"/>
              </a:spcBef>
              <a:buFont typeface="Arial" panose="020B0604020202020204" pitchFamily="34" charset="0"/>
              <a:buChar char="•"/>
            </a:pPr>
            <a:endParaRPr sz="1050" dirty="0">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00000"/>
              </a:lnSpc>
              <a:buFont typeface="Arial" panose="020B0604020202020204" pitchFamily="34" charset="0"/>
              <a:buChar char="•"/>
            </a:pPr>
            <a:r>
              <a:rPr sz="1050" spc="-5" dirty="0">
                <a:latin typeface="Open Sans" panose="020B0606030504020204" pitchFamily="34" charset="0"/>
                <a:ea typeface="Open Sans" panose="020B0606030504020204" pitchFamily="34" charset="0"/>
                <a:cs typeface="Open Sans" panose="020B0606030504020204" pitchFamily="34" charset="0"/>
              </a:rPr>
              <a:t>SOA</a:t>
            </a:r>
            <a:r>
              <a:rPr sz="105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(Start</a:t>
            </a:r>
            <a:r>
              <a:rPr sz="105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of</a:t>
            </a:r>
            <a:r>
              <a:rPr sz="1050" dirty="0">
                <a:latin typeface="Open Sans" panose="020B0606030504020204" pitchFamily="34" charset="0"/>
                <a:ea typeface="Open Sans" panose="020B0606030504020204" pitchFamily="34" charset="0"/>
                <a:cs typeface="Open Sans" panose="020B0606030504020204" pitchFamily="34" charset="0"/>
              </a:rPr>
              <a:t> </a:t>
            </a:r>
            <a:r>
              <a:rPr sz="1050" spc="-10" dirty="0">
                <a:latin typeface="Open Sans" panose="020B0606030504020204" pitchFamily="34" charset="0"/>
                <a:ea typeface="Open Sans" panose="020B0606030504020204" pitchFamily="34" charset="0"/>
                <a:cs typeface="Open Sans" panose="020B0606030504020204" pitchFamily="34" charset="0"/>
              </a:rPr>
              <a:t>Authority)</a:t>
            </a:r>
            <a:r>
              <a:rPr sz="1050" spc="45"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record</a:t>
            </a:r>
            <a:r>
              <a:rPr sz="1050" spc="-1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set:</a:t>
            </a:r>
            <a:r>
              <a:rPr sz="1050" spc="-15"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Contains</a:t>
            </a:r>
            <a:r>
              <a:rPr sz="1050" spc="1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the</a:t>
            </a:r>
            <a:r>
              <a:rPr sz="105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base</a:t>
            </a:r>
            <a:r>
              <a:rPr sz="1050" spc="-1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DNS</a:t>
            </a:r>
            <a:r>
              <a:rPr sz="1050" spc="1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information</a:t>
            </a:r>
            <a:r>
              <a:rPr sz="1050" spc="-25"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about the</a:t>
            </a:r>
            <a:r>
              <a:rPr sz="1050" dirty="0">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domain</a:t>
            </a:r>
            <a:endParaRPr sz="105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0" name="object 10"/>
          <p:cNvGrpSpPr/>
          <p:nvPr/>
        </p:nvGrpSpPr>
        <p:grpSpPr>
          <a:xfrm>
            <a:off x="1463039" y="2289047"/>
            <a:ext cx="6117590" cy="327660"/>
            <a:chOff x="1463039" y="2289047"/>
            <a:chExt cx="6117590" cy="327660"/>
          </a:xfrm>
        </p:grpSpPr>
        <p:sp>
          <p:nvSpPr>
            <p:cNvPr id="19" name="object 19"/>
            <p:cNvSpPr/>
            <p:nvPr/>
          </p:nvSpPr>
          <p:spPr>
            <a:xfrm>
              <a:off x="1463039" y="2289047"/>
              <a:ext cx="6117590" cy="327660"/>
            </a:xfrm>
            <a:custGeom>
              <a:avLst/>
              <a:gdLst/>
              <a:ahLst/>
              <a:cxnLst/>
              <a:rect l="l" t="t" r="r" b="b"/>
              <a:pathLst>
                <a:path w="6117590" h="327660">
                  <a:moveTo>
                    <a:pt x="6062726" y="0"/>
                  </a:moveTo>
                  <a:lnTo>
                    <a:pt x="54609" y="0"/>
                  </a:lnTo>
                  <a:lnTo>
                    <a:pt x="33379" y="4300"/>
                  </a:lnTo>
                  <a:lnTo>
                    <a:pt x="16017" y="16017"/>
                  </a:lnTo>
                  <a:lnTo>
                    <a:pt x="4300" y="33379"/>
                  </a:lnTo>
                  <a:lnTo>
                    <a:pt x="0" y="54609"/>
                  </a:lnTo>
                  <a:lnTo>
                    <a:pt x="0" y="273050"/>
                  </a:lnTo>
                  <a:lnTo>
                    <a:pt x="4300" y="294280"/>
                  </a:lnTo>
                  <a:lnTo>
                    <a:pt x="16017" y="311642"/>
                  </a:lnTo>
                  <a:lnTo>
                    <a:pt x="33379" y="323359"/>
                  </a:lnTo>
                  <a:lnTo>
                    <a:pt x="54609" y="327659"/>
                  </a:lnTo>
                  <a:lnTo>
                    <a:pt x="6062726" y="327659"/>
                  </a:lnTo>
                  <a:lnTo>
                    <a:pt x="6083956" y="323359"/>
                  </a:lnTo>
                  <a:lnTo>
                    <a:pt x="6101318" y="311642"/>
                  </a:lnTo>
                  <a:lnTo>
                    <a:pt x="6113035" y="294280"/>
                  </a:lnTo>
                  <a:lnTo>
                    <a:pt x="6117336" y="273050"/>
                  </a:lnTo>
                  <a:lnTo>
                    <a:pt x="6117336" y="54609"/>
                  </a:lnTo>
                  <a:lnTo>
                    <a:pt x="6113035" y="33379"/>
                  </a:lnTo>
                  <a:lnTo>
                    <a:pt x="6101318" y="16017"/>
                  </a:lnTo>
                  <a:lnTo>
                    <a:pt x="6083956" y="4300"/>
                  </a:lnTo>
                  <a:lnTo>
                    <a:pt x="6062726" y="0"/>
                  </a:lnTo>
                  <a:close/>
                </a:path>
              </a:pathLst>
            </a:custGeom>
            <a:solidFill>
              <a:srgbClr val="00AFEF"/>
            </a:solidFill>
          </p:spPr>
          <p:txBody>
            <a:bodyPr wrap="square" lIns="0" tIns="0" rIns="0" bIns="0" rtlCol="0"/>
            <a:lstStyle/>
            <a:p>
              <a:endParaRPr/>
            </a:p>
          </p:txBody>
        </p:sp>
        <p:sp>
          <p:nvSpPr>
            <p:cNvPr id="20" name="object 20"/>
            <p:cNvSpPr/>
            <p:nvPr/>
          </p:nvSpPr>
          <p:spPr>
            <a:xfrm>
              <a:off x="1463039" y="2289047"/>
              <a:ext cx="6117590" cy="327660"/>
            </a:xfrm>
            <a:custGeom>
              <a:avLst/>
              <a:gdLst/>
              <a:ahLst/>
              <a:cxnLst/>
              <a:rect l="l" t="t" r="r" b="b"/>
              <a:pathLst>
                <a:path w="6117590" h="327660">
                  <a:moveTo>
                    <a:pt x="0" y="54609"/>
                  </a:moveTo>
                  <a:lnTo>
                    <a:pt x="4300" y="33379"/>
                  </a:lnTo>
                  <a:lnTo>
                    <a:pt x="16017" y="16017"/>
                  </a:lnTo>
                  <a:lnTo>
                    <a:pt x="33379" y="4300"/>
                  </a:lnTo>
                  <a:lnTo>
                    <a:pt x="54609" y="0"/>
                  </a:lnTo>
                  <a:lnTo>
                    <a:pt x="6062726" y="0"/>
                  </a:lnTo>
                  <a:lnTo>
                    <a:pt x="6083956" y="4300"/>
                  </a:lnTo>
                  <a:lnTo>
                    <a:pt x="6101318" y="16017"/>
                  </a:lnTo>
                  <a:lnTo>
                    <a:pt x="6113035" y="33379"/>
                  </a:lnTo>
                  <a:lnTo>
                    <a:pt x="6117336" y="54609"/>
                  </a:lnTo>
                  <a:lnTo>
                    <a:pt x="6117336" y="273050"/>
                  </a:lnTo>
                  <a:lnTo>
                    <a:pt x="6113035" y="294280"/>
                  </a:lnTo>
                  <a:lnTo>
                    <a:pt x="6101318" y="311642"/>
                  </a:lnTo>
                  <a:lnTo>
                    <a:pt x="6083956" y="323359"/>
                  </a:lnTo>
                  <a:lnTo>
                    <a:pt x="6062726" y="327659"/>
                  </a:lnTo>
                  <a:lnTo>
                    <a:pt x="54609" y="327659"/>
                  </a:lnTo>
                  <a:lnTo>
                    <a:pt x="33379" y="323359"/>
                  </a:lnTo>
                  <a:lnTo>
                    <a:pt x="16017" y="311642"/>
                  </a:lnTo>
                  <a:lnTo>
                    <a:pt x="4300" y="294280"/>
                  </a:lnTo>
                  <a:lnTo>
                    <a:pt x="0" y="273050"/>
                  </a:lnTo>
                  <a:lnTo>
                    <a:pt x="0" y="54609"/>
                  </a:lnTo>
                  <a:close/>
                </a:path>
              </a:pathLst>
            </a:custGeom>
            <a:ln w="12192">
              <a:solidFill>
                <a:srgbClr val="0080AF"/>
              </a:solidFill>
            </a:ln>
          </p:spPr>
          <p:txBody>
            <a:bodyPr wrap="square" lIns="0" tIns="0" rIns="0" bIns="0" rtlCol="0"/>
            <a:lstStyle/>
            <a:p>
              <a:endParaRPr/>
            </a:p>
          </p:txBody>
        </p:sp>
      </p:grpSp>
      <p:sp>
        <p:nvSpPr>
          <p:cNvPr id="21" name="object 21"/>
          <p:cNvSpPr txBox="1"/>
          <p:nvPr/>
        </p:nvSpPr>
        <p:spPr>
          <a:xfrm>
            <a:off x="1016476" y="2391154"/>
            <a:ext cx="7860063" cy="1905009"/>
          </a:xfrm>
          <a:prstGeom prst="rect">
            <a:avLst/>
          </a:prstGeom>
        </p:spPr>
        <p:txBody>
          <a:bodyPr vert="horz" wrap="square" lIns="0" tIns="12700" rIns="0" bIns="0" rtlCol="0">
            <a:spAutoFit/>
          </a:bodyPr>
          <a:lstStyle/>
          <a:p>
            <a:pPr marL="520065">
              <a:lnSpc>
                <a:spcPct val="100000"/>
              </a:lnSpc>
              <a:spcBef>
                <a:spcPts val="100"/>
              </a:spcBef>
              <a:tabLst>
                <a:tab pos="4258310" algn="l"/>
              </a:tabLst>
            </a:pPr>
            <a:r>
              <a:rPr sz="1050" spc="-5" dirty="0">
                <a:solidFill>
                  <a:srgbClr val="FFFFFF"/>
                </a:solidFill>
                <a:latin typeface="Open Sans" panose="020B0606030504020204" pitchFamily="34" charset="0"/>
                <a:ea typeface="Open Sans" panose="020B0606030504020204" pitchFamily="34" charset="0"/>
                <a:cs typeface="Open Sans" panose="020B0606030504020204" pitchFamily="34" charset="0"/>
              </a:rPr>
              <a:t>ns-2048.awsdns-64.net.</a:t>
            </a:r>
            <a:r>
              <a:rPr sz="1050" spc="-1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sz="1050" spc="-5" dirty="0">
                <a:latin typeface="Open Sans" panose="020B0606030504020204" pitchFamily="34" charset="0"/>
                <a:ea typeface="Open Sans" panose="020B0606030504020204" pitchFamily="34" charset="0"/>
                <a:cs typeface="Open Sans" panose="020B0606030504020204" pitchFamily="34" charset="0"/>
              </a:rPr>
              <a:t>hostmaster.example.com.</a:t>
            </a:r>
            <a:r>
              <a:rPr sz="1050" spc="690" dirty="0">
                <a:latin typeface="Open Sans" panose="020B0606030504020204" pitchFamily="34" charset="0"/>
                <a:ea typeface="Open Sans" panose="020B0606030504020204" pitchFamily="34" charset="0"/>
                <a:cs typeface="Open Sans" panose="020B0606030504020204" pitchFamily="34" charset="0"/>
              </a:rPr>
              <a:t> </a:t>
            </a:r>
            <a:r>
              <a:rPr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1	7200</a:t>
            </a:r>
            <a:r>
              <a:rPr sz="1050" spc="62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900</a:t>
            </a:r>
            <a:r>
              <a:rPr sz="1050" spc="635"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1209600</a:t>
            </a:r>
            <a:r>
              <a:rPr sz="1050" spc="62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86400</a:t>
            </a:r>
            <a:endParaRPr sz="105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00000"/>
              </a:lnSpc>
              <a:spcBef>
                <a:spcPts val="10"/>
              </a:spcBef>
              <a:buFont typeface="Arial" panose="020B0604020202020204" pitchFamily="34" charset="0"/>
              <a:buChar char="•"/>
            </a:pPr>
            <a:endParaRPr lang="en-IN" sz="1050" dirty="0">
              <a:latin typeface="Open Sans" panose="020B0606030504020204" pitchFamily="34" charset="0"/>
              <a:ea typeface="Open Sans" panose="020B0606030504020204" pitchFamily="34" charset="0"/>
              <a:cs typeface="Open Sans" panose="020B0606030504020204" pitchFamily="34" charset="0"/>
            </a:endParaRPr>
          </a:p>
          <a:p>
            <a:pPr marL="469900">
              <a:lnSpc>
                <a:spcPct val="100000"/>
              </a:lnSpc>
            </a:pPr>
            <a:r>
              <a:rPr lang="en-US" sz="1050" spc="-5" dirty="0">
                <a:latin typeface="Open Sans" panose="020B0606030504020204" pitchFamily="34" charset="0"/>
                <a:ea typeface="Open Sans" panose="020B0606030504020204" pitchFamily="34" charset="0"/>
                <a:cs typeface="Open Sans" panose="020B0606030504020204" pitchFamily="34" charset="0"/>
              </a:rPr>
              <a:t>ns-2048.awsdns-64.net:</a:t>
            </a:r>
            <a:r>
              <a:rPr lang="en-US" sz="1050" spc="-3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Host </a:t>
            </a:r>
            <a:r>
              <a:rPr lang="en-US" sz="1050" spc="-10" dirty="0">
                <a:latin typeface="Open Sans" panose="020B0606030504020204" pitchFamily="34" charset="0"/>
                <a:ea typeface="Open Sans" panose="020B0606030504020204" pitchFamily="34" charset="0"/>
                <a:cs typeface="Open Sans" panose="020B0606030504020204" pitchFamily="34" charset="0"/>
              </a:rPr>
              <a:t>that</a:t>
            </a:r>
            <a:r>
              <a:rPr lang="en-US" sz="1050" spc="-2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created</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10" dirty="0">
                <a:latin typeface="Open Sans" panose="020B0606030504020204" pitchFamily="34" charset="0"/>
                <a:ea typeface="Open Sans" panose="020B0606030504020204" pitchFamily="34" charset="0"/>
                <a:cs typeface="Open Sans" panose="020B0606030504020204" pitchFamily="34" charset="0"/>
              </a:rPr>
              <a:t>the </a:t>
            </a:r>
            <a:r>
              <a:rPr lang="en-US" sz="1050" spc="-5" dirty="0">
                <a:latin typeface="Open Sans" panose="020B0606030504020204" pitchFamily="34" charset="0"/>
                <a:ea typeface="Open Sans" panose="020B0606030504020204" pitchFamily="34" charset="0"/>
                <a:cs typeface="Open Sans" panose="020B0606030504020204" pitchFamily="34" charset="0"/>
              </a:rPr>
              <a:t>SOA</a:t>
            </a:r>
            <a:r>
              <a:rPr lang="en-US" sz="1050" spc="-1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record</a:t>
            </a:r>
            <a:endParaRPr lang="en-US" sz="1050" dirty="0">
              <a:latin typeface="Open Sans" panose="020B0606030504020204" pitchFamily="34" charset="0"/>
              <a:ea typeface="Open Sans" panose="020B0606030504020204" pitchFamily="34" charset="0"/>
              <a:cs typeface="Open Sans" panose="020B0606030504020204" pitchFamily="34" charset="0"/>
            </a:endParaRPr>
          </a:p>
          <a:p>
            <a:pPr marL="469900">
              <a:lnSpc>
                <a:spcPct val="100000"/>
              </a:lnSpc>
              <a:spcBef>
                <a:spcPts val="505"/>
              </a:spcBef>
            </a:pPr>
            <a:r>
              <a:rPr lang="en-US" sz="1050" spc="-5" dirty="0">
                <a:latin typeface="Open Sans" panose="020B0606030504020204" pitchFamily="34" charset="0"/>
                <a:ea typeface="Open Sans" panose="020B0606030504020204" pitchFamily="34" charset="0"/>
                <a:cs typeface="Open Sans" panose="020B0606030504020204" pitchFamily="34" charset="0"/>
              </a:rPr>
              <a:t>hostmaster.example.com:</a:t>
            </a:r>
            <a:r>
              <a:rPr lang="en-US" sz="1050" spc="-40" dirty="0">
                <a:latin typeface="Open Sans" panose="020B0606030504020204" pitchFamily="34" charset="0"/>
                <a:ea typeface="Open Sans" panose="020B0606030504020204" pitchFamily="34" charset="0"/>
                <a:cs typeface="Open Sans" panose="020B0606030504020204" pitchFamily="34" charset="0"/>
              </a:rPr>
              <a:t> </a:t>
            </a:r>
            <a:r>
              <a:rPr lang="en-US" sz="1050" dirty="0">
                <a:latin typeface="Open Sans" panose="020B0606030504020204" pitchFamily="34" charset="0"/>
                <a:ea typeface="Open Sans" panose="020B0606030504020204" pitchFamily="34" charset="0"/>
                <a:cs typeface="Open Sans" panose="020B0606030504020204" pitchFamily="34" charset="0"/>
              </a:rPr>
              <a:t>The</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email</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address of</a:t>
            </a:r>
            <a:r>
              <a:rPr lang="en-US" sz="1050" spc="-1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the</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admin</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10" dirty="0">
                <a:latin typeface="Open Sans" panose="020B0606030504020204" pitchFamily="34" charset="0"/>
                <a:ea typeface="Open Sans" panose="020B0606030504020204" pitchFamily="34" charset="0"/>
                <a:cs typeface="Open Sans" panose="020B0606030504020204" pitchFamily="34" charset="0"/>
              </a:rPr>
              <a:t>with</a:t>
            </a:r>
            <a:r>
              <a:rPr lang="en-US" sz="1050" spc="20" dirty="0">
                <a:latin typeface="Open Sans" panose="020B0606030504020204" pitchFamily="34" charset="0"/>
                <a:ea typeface="Open Sans" panose="020B0606030504020204" pitchFamily="34" charset="0"/>
                <a:cs typeface="Open Sans" panose="020B0606030504020204" pitchFamily="34" charset="0"/>
              </a:rPr>
              <a:t> </a:t>
            </a:r>
            <a:r>
              <a:rPr lang="en-US" sz="1050" spc="-10" dirty="0">
                <a:latin typeface="Open Sans" panose="020B0606030504020204" pitchFamily="34" charset="0"/>
                <a:ea typeface="Open Sans" panose="020B0606030504020204" pitchFamily="34" charset="0"/>
                <a:cs typeface="Open Sans" panose="020B0606030504020204" pitchFamily="34" charset="0"/>
              </a:rPr>
              <a:t>‘@’</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10" dirty="0">
                <a:latin typeface="Open Sans" panose="020B0606030504020204" pitchFamily="34" charset="0"/>
                <a:ea typeface="Open Sans" panose="020B0606030504020204" pitchFamily="34" charset="0"/>
                <a:cs typeface="Open Sans" panose="020B0606030504020204" pitchFamily="34" charset="0"/>
              </a:rPr>
              <a:t>being</a:t>
            </a:r>
            <a:r>
              <a:rPr lang="en-US" sz="1050" spc="-5" dirty="0">
                <a:latin typeface="Open Sans" panose="020B0606030504020204" pitchFamily="34" charset="0"/>
                <a:ea typeface="Open Sans" panose="020B0606030504020204" pitchFamily="34" charset="0"/>
                <a:cs typeface="Open Sans" panose="020B0606030504020204" pitchFamily="34" charset="0"/>
              </a:rPr>
              <a:t> </a:t>
            </a:r>
            <a:r>
              <a:rPr lang="en-US" sz="1050" spc="-10" dirty="0">
                <a:latin typeface="Open Sans" panose="020B0606030504020204" pitchFamily="34" charset="0"/>
                <a:ea typeface="Open Sans" panose="020B0606030504020204" pitchFamily="34" charset="0"/>
                <a:cs typeface="Open Sans" panose="020B0606030504020204" pitchFamily="34" charset="0"/>
              </a:rPr>
              <a:t>replaced </a:t>
            </a:r>
            <a:r>
              <a:rPr lang="en-US" sz="1050" spc="-5" dirty="0">
                <a:latin typeface="Open Sans" panose="020B0606030504020204" pitchFamily="34" charset="0"/>
                <a:ea typeface="Open Sans" panose="020B0606030504020204" pitchFamily="34" charset="0"/>
                <a:cs typeface="Open Sans" panose="020B0606030504020204" pitchFamily="34" charset="0"/>
              </a:rPr>
              <a:t>by</a:t>
            </a:r>
            <a:r>
              <a:rPr lang="en-US" sz="1050" spc="-1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a:t>
            </a:r>
            <a:endParaRPr lang="en-US" sz="1050" dirty="0">
              <a:latin typeface="Open Sans" panose="020B0606030504020204" pitchFamily="34" charset="0"/>
              <a:ea typeface="Open Sans" panose="020B0606030504020204" pitchFamily="34" charset="0"/>
              <a:cs typeface="Open Sans" panose="020B0606030504020204" pitchFamily="34" charset="0"/>
            </a:endParaRPr>
          </a:p>
          <a:p>
            <a:pPr marL="469900">
              <a:lnSpc>
                <a:spcPct val="100000"/>
              </a:lnSpc>
              <a:spcBef>
                <a:spcPts val="490"/>
              </a:spcBef>
            </a:pPr>
            <a:r>
              <a:rPr lang="en-US" sz="1050" spc="-10" dirty="0">
                <a:latin typeface="Open Sans" panose="020B0606030504020204" pitchFamily="34" charset="0"/>
                <a:ea typeface="Open Sans" panose="020B0606030504020204" pitchFamily="34" charset="0"/>
                <a:cs typeface="Open Sans" panose="020B0606030504020204" pitchFamily="34" charset="0"/>
              </a:rPr>
              <a:t>86400:</a:t>
            </a:r>
            <a:r>
              <a:rPr lang="en-US" sz="1050" spc="-4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Minimum</a:t>
            </a:r>
            <a:r>
              <a:rPr lang="en-US" sz="1050" spc="-2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TTL</a:t>
            </a:r>
            <a:endParaRPr lang="en-US" sz="1050" dirty="0">
              <a:latin typeface="Open Sans" panose="020B0606030504020204" pitchFamily="34" charset="0"/>
              <a:ea typeface="Open Sans" panose="020B0606030504020204" pitchFamily="34" charset="0"/>
              <a:cs typeface="Open Sans" panose="020B0606030504020204" pitchFamily="34" charset="0"/>
            </a:endParaRPr>
          </a:p>
          <a:p>
            <a:pPr marL="469900" marR="220345" indent="-457834">
              <a:lnSpc>
                <a:spcPct val="141000"/>
              </a:lnSpc>
              <a:spcBef>
                <a:spcPts val="520"/>
              </a:spcBef>
              <a:buFont typeface="Arial" panose="020B0604020202020204" pitchFamily="34" charset="0"/>
              <a:buChar char="•"/>
            </a:pPr>
            <a:r>
              <a:rPr lang="en-US" sz="1050" b="1" spc="-5" dirty="0">
                <a:latin typeface="Open Sans" panose="020B0606030504020204" pitchFamily="34" charset="0"/>
                <a:ea typeface="Open Sans" panose="020B0606030504020204" pitchFamily="34" charset="0"/>
                <a:cs typeface="Open Sans" panose="020B0606030504020204" pitchFamily="34" charset="0"/>
              </a:rPr>
              <a:t>Private</a:t>
            </a:r>
            <a:r>
              <a:rPr lang="en-US" sz="1050" b="1" spc="-10" dirty="0">
                <a:latin typeface="Open Sans" panose="020B0606030504020204" pitchFamily="34" charset="0"/>
                <a:ea typeface="Open Sans" panose="020B0606030504020204" pitchFamily="34" charset="0"/>
                <a:cs typeface="Open Sans" panose="020B0606030504020204" pitchFamily="34" charset="0"/>
              </a:rPr>
              <a:t> </a:t>
            </a:r>
            <a:r>
              <a:rPr lang="en-US" sz="1050" b="1" spc="-5" dirty="0">
                <a:latin typeface="Open Sans" panose="020B0606030504020204" pitchFamily="34" charset="0"/>
                <a:ea typeface="Open Sans" panose="020B0606030504020204" pitchFamily="34" charset="0"/>
                <a:cs typeface="Open Sans" panose="020B0606030504020204" pitchFamily="34" charset="0"/>
              </a:rPr>
              <a:t>Hosted</a:t>
            </a:r>
            <a:r>
              <a:rPr lang="en-US" sz="1050" b="1" spc="5" dirty="0">
                <a:latin typeface="Open Sans" panose="020B0606030504020204" pitchFamily="34" charset="0"/>
                <a:ea typeface="Open Sans" panose="020B0606030504020204" pitchFamily="34" charset="0"/>
                <a:cs typeface="Open Sans" panose="020B0606030504020204" pitchFamily="34" charset="0"/>
              </a:rPr>
              <a:t> </a:t>
            </a:r>
            <a:r>
              <a:rPr lang="en-US" sz="1050" b="1" spc="-5" dirty="0">
                <a:latin typeface="Open Sans" panose="020B0606030504020204" pitchFamily="34" charset="0"/>
                <a:ea typeface="Open Sans" panose="020B0606030504020204" pitchFamily="34" charset="0"/>
                <a:cs typeface="Open Sans" panose="020B0606030504020204" pitchFamily="34" charset="0"/>
              </a:rPr>
              <a:t>Zone</a:t>
            </a:r>
            <a:r>
              <a:rPr lang="en-US" sz="1050" b="1" spc="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contains information</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about</a:t>
            </a:r>
            <a:r>
              <a:rPr lang="en-US" sz="1050" spc="-1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how</a:t>
            </a:r>
            <a:r>
              <a:rPr lang="en-US" sz="1050" spc="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to</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route</a:t>
            </a:r>
            <a:r>
              <a:rPr lang="en-US" sz="105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the</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dirty="0">
                <a:latin typeface="Open Sans" panose="020B0606030504020204" pitchFamily="34" charset="0"/>
                <a:ea typeface="Open Sans" panose="020B0606030504020204" pitchFamily="34" charset="0"/>
                <a:cs typeface="Open Sans" panose="020B0606030504020204" pitchFamily="34" charset="0"/>
              </a:rPr>
              <a:t>traffic</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dirty="0">
                <a:latin typeface="Open Sans" panose="020B0606030504020204" pitchFamily="34" charset="0"/>
                <a:ea typeface="Open Sans" panose="020B0606030504020204" pitchFamily="34" charset="0"/>
                <a:cs typeface="Open Sans" panose="020B0606030504020204" pitchFamily="34" charset="0"/>
              </a:rPr>
              <a:t>for</a:t>
            </a:r>
            <a:r>
              <a:rPr lang="en-US" sz="1050" spc="-1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a</a:t>
            </a:r>
            <a:r>
              <a:rPr lang="en-US" sz="105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domain</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10" dirty="0">
                <a:latin typeface="Open Sans" panose="020B0606030504020204" pitchFamily="34" charset="0"/>
                <a:ea typeface="Open Sans" panose="020B0606030504020204" pitchFamily="34" charset="0"/>
                <a:cs typeface="Open Sans" panose="020B0606030504020204" pitchFamily="34" charset="0"/>
              </a:rPr>
              <a:t>within</a:t>
            </a:r>
            <a:r>
              <a:rPr lang="en-US" sz="1050" spc="2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one</a:t>
            </a:r>
            <a:r>
              <a:rPr lang="en-US" sz="105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or</a:t>
            </a:r>
            <a:r>
              <a:rPr lang="en-US" sz="1050" spc="5" dirty="0">
                <a:latin typeface="Open Sans" panose="020B0606030504020204" pitchFamily="34" charset="0"/>
                <a:ea typeface="Open Sans" panose="020B0606030504020204" pitchFamily="34" charset="0"/>
                <a:cs typeface="Open Sans" panose="020B0606030504020204" pitchFamily="34" charset="0"/>
              </a:rPr>
              <a:t> </a:t>
            </a:r>
            <a:r>
              <a:rPr lang="en-US" sz="1050" dirty="0">
                <a:latin typeface="Open Sans" panose="020B0606030504020204" pitchFamily="34" charset="0"/>
                <a:ea typeface="Open Sans" panose="020B0606030504020204" pitchFamily="34" charset="0"/>
                <a:cs typeface="Open Sans" panose="020B0606030504020204" pitchFamily="34" charset="0"/>
              </a:rPr>
              <a:t>more</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10" dirty="0">
                <a:latin typeface="Open Sans" panose="020B0606030504020204" pitchFamily="34" charset="0"/>
                <a:ea typeface="Open Sans" panose="020B0606030504020204" pitchFamily="34" charset="0"/>
                <a:cs typeface="Open Sans" panose="020B0606030504020204" pitchFamily="34" charset="0"/>
              </a:rPr>
              <a:t>VPCs </a:t>
            </a:r>
            <a:r>
              <a:rPr lang="en-US" sz="1050" spc="-26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Note: </a:t>
            </a:r>
            <a:r>
              <a:rPr lang="en-US" sz="1050" dirty="0">
                <a:latin typeface="Open Sans" panose="020B0606030504020204" pitchFamily="34" charset="0"/>
                <a:ea typeface="Open Sans" panose="020B0606030504020204" pitchFamily="34" charset="0"/>
                <a:cs typeface="Open Sans" panose="020B0606030504020204" pitchFamily="34" charset="0"/>
              </a:rPr>
              <a:t>To</a:t>
            </a:r>
            <a:r>
              <a:rPr lang="en-US" sz="1050" spc="-2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use</a:t>
            </a:r>
            <a:r>
              <a:rPr lang="en-US" sz="1050" spc="-1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private</a:t>
            </a:r>
            <a:r>
              <a:rPr lang="en-US" sz="1050" spc="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hosted</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10" dirty="0">
                <a:latin typeface="Open Sans" panose="020B0606030504020204" pitchFamily="34" charset="0"/>
                <a:ea typeface="Open Sans" panose="020B0606030504020204" pitchFamily="34" charset="0"/>
                <a:cs typeface="Open Sans" panose="020B0606030504020204" pitchFamily="34" charset="0"/>
              </a:rPr>
              <a:t>zones,</a:t>
            </a:r>
            <a:r>
              <a:rPr lang="en-US" sz="1050" spc="-5" dirty="0">
                <a:latin typeface="Open Sans" panose="020B0606030504020204" pitchFamily="34" charset="0"/>
                <a:ea typeface="Open Sans" panose="020B0606030504020204" pitchFamily="34" charset="0"/>
                <a:cs typeface="Open Sans" panose="020B0606030504020204" pitchFamily="34" charset="0"/>
              </a:rPr>
              <a:t> </a:t>
            </a:r>
            <a:r>
              <a:rPr lang="en-US" sz="1050" spc="-10" dirty="0">
                <a:latin typeface="Open Sans" panose="020B0606030504020204" pitchFamily="34" charset="0"/>
                <a:ea typeface="Open Sans" panose="020B0606030504020204" pitchFamily="34" charset="0"/>
                <a:cs typeface="Open Sans" panose="020B0606030504020204" pitchFamily="34" charset="0"/>
              </a:rPr>
              <a:t>following</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10" dirty="0">
                <a:latin typeface="Open Sans" panose="020B0606030504020204" pitchFamily="34" charset="0"/>
                <a:ea typeface="Open Sans" panose="020B0606030504020204" pitchFamily="34" charset="0"/>
                <a:cs typeface="Open Sans" panose="020B0606030504020204" pitchFamily="34" charset="0"/>
              </a:rPr>
              <a:t>VPC</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settings</a:t>
            </a:r>
            <a:r>
              <a:rPr lang="en-US" sz="1050" spc="-10" dirty="0">
                <a:latin typeface="Open Sans" panose="020B0606030504020204" pitchFamily="34" charset="0"/>
                <a:ea typeface="Open Sans" panose="020B0606030504020204" pitchFamily="34" charset="0"/>
                <a:cs typeface="Open Sans" panose="020B0606030504020204" pitchFamily="34" charset="0"/>
              </a:rPr>
              <a:t> have</a:t>
            </a:r>
            <a:r>
              <a:rPr lang="en-US" sz="1050"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to be set</a:t>
            </a:r>
            <a:r>
              <a:rPr lang="en-US" sz="1050" spc="-15" dirty="0">
                <a:latin typeface="Open Sans" panose="020B0606030504020204" pitchFamily="34" charset="0"/>
                <a:ea typeface="Open Sans" panose="020B0606030504020204" pitchFamily="34" charset="0"/>
                <a:cs typeface="Open Sans" panose="020B0606030504020204" pitchFamily="34" charset="0"/>
              </a:rPr>
              <a:t> </a:t>
            </a:r>
            <a:r>
              <a:rPr lang="en-US" sz="1050" spc="-5" dirty="0">
                <a:latin typeface="Open Sans" panose="020B0606030504020204" pitchFamily="34" charset="0"/>
                <a:ea typeface="Open Sans" panose="020B0606030504020204" pitchFamily="34" charset="0"/>
                <a:cs typeface="Open Sans" panose="020B0606030504020204" pitchFamily="34" charset="0"/>
              </a:rPr>
              <a:t>to TRUE:</a:t>
            </a:r>
            <a:endParaRPr lang="en-US" sz="1050" dirty="0">
              <a:latin typeface="Open Sans" panose="020B0606030504020204" pitchFamily="34" charset="0"/>
              <a:ea typeface="Open Sans" panose="020B0606030504020204" pitchFamily="34" charset="0"/>
              <a:cs typeface="Open Sans" panose="020B0606030504020204" pitchFamily="34" charset="0"/>
            </a:endParaRPr>
          </a:p>
          <a:p>
            <a:pPr marL="1098550" marR="4248150" indent="-171450">
              <a:lnSpc>
                <a:spcPct val="142000"/>
              </a:lnSpc>
              <a:buFont typeface="Arial" panose="020B0604020202020204" pitchFamily="34" charset="0"/>
              <a:buChar char="•"/>
            </a:pPr>
            <a:r>
              <a:rPr lang="en-US" sz="1050" spc="-5" dirty="0" err="1">
                <a:latin typeface="Open Sans" panose="020B0606030504020204" pitchFamily="34" charset="0"/>
                <a:ea typeface="Open Sans" panose="020B0606030504020204" pitchFamily="34" charset="0"/>
                <a:cs typeface="Open Sans" panose="020B0606030504020204" pitchFamily="34" charset="0"/>
              </a:rPr>
              <a:t>e</a:t>
            </a:r>
            <a:r>
              <a:rPr lang="en-US" sz="1050" spc="-10" dirty="0" err="1">
                <a:latin typeface="Open Sans" panose="020B0606030504020204" pitchFamily="34" charset="0"/>
                <a:ea typeface="Open Sans" panose="020B0606030504020204" pitchFamily="34" charset="0"/>
                <a:cs typeface="Open Sans" panose="020B0606030504020204" pitchFamily="34" charset="0"/>
              </a:rPr>
              <a:t>n</a:t>
            </a:r>
            <a:r>
              <a:rPr lang="en-US" sz="1050" spc="-5" dirty="0" err="1">
                <a:latin typeface="Open Sans" panose="020B0606030504020204" pitchFamily="34" charset="0"/>
                <a:ea typeface="Open Sans" panose="020B0606030504020204" pitchFamily="34" charset="0"/>
                <a:cs typeface="Open Sans" panose="020B0606030504020204" pitchFamily="34" charset="0"/>
              </a:rPr>
              <a:t>a</a:t>
            </a:r>
            <a:r>
              <a:rPr lang="en-US" sz="1050" spc="-10" dirty="0" err="1">
                <a:latin typeface="Open Sans" panose="020B0606030504020204" pitchFamily="34" charset="0"/>
                <a:ea typeface="Open Sans" panose="020B0606030504020204" pitchFamily="34" charset="0"/>
                <a:cs typeface="Open Sans" panose="020B0606030504020204" pitchFamily="34" charset="0"/>
              </a:rPr>
              <a:t>bl</a:t>
            </a:r>
            <a:r>
              <a:rPr lang="en-US" sz="1050" spc="-5" dirty="0" err="1">
                <a:latin typeface="Open Sans" panose="020B0606030504020204" pitchFamily="34" charset="0"/>
                <a:ea typeface="Open Sans" panose="020B0606030504020204" pitchFamily="34" charset="0"/>
                <a:cs typeface="Open Sans" panose="020B0606030504020204" pitchFamily="34" charset="0"/>
              </a:rPr>
              <a:t>eDnsHostn</a:t>
            </a:r>
            <a:r>
              <a:rPr lang="en-US" sz="1050" spc="-10" dirty="0" err="1">
                <a:latin typeface="Open Sans" panose="020B0606030504020204" pitchFamily="34" charset="0"/>
                <a:ea typeface="Open Sans" panose="020B0606030504020204" pitchFamily="34" charset="0"/>
                <a:cs typeface="Open Sans" panose="020B0606030504020204" pitchFamily="34" charset="0"/>
              </a:rPr>
              <a:t>a</a:t>
            </a:r>
            <a:r>
              <a:rPr lang="en-US" sz="1050" spc="15" dirty="0" err="1">
                <a:latin typeface="Open Sans" panose="020B0606030504020204" pitchFamily="34" charset="0"/>
                <a:ea typeface="Open Sans" panose="020B0606030504020204" pitchFamily="34" charset="0"/>
                <a:cs typeface="Open Sans" panose="020B0606030504020204" pitchFamily="34" charset="0"/>
              </a:rPr>
              <a:t>m</a:t>
            </a:r>
            <a:r>
              <a:rPr lang="en-US" sz="1050" spc="-5" dirty="0" err="1">
                <a:latin typeface="Open Sans" panose="020B0606030504020204" pitchFamily="34" charset="0"/>
                <a:ea typeface="Open Sans" panose="020B0606030504020204" pitchFamily="34" charset="0"/>
                <a:cs typeface="Open Sans" panose="020B0606030504020204" pitchFamily="34" charset="0"/>
              </a:rPr>
              <a:t>es</a:t>
            </a:r>
            <a:r>
              <a:rPr lang="en-US" sz="1050" spc="-5" dirty="0">
                <a:latin typeface="Open Sans" panose="020B0606030504020204" pitchFamily="34" charset="0"/>
                <a:ea typeface="Open Sans" panose="020B0606030504020204" pitchFamily="34" charset="0"/>
                <a:cs typeface="Open Sans" panose="020B0606030504020204" pitchFamily="34" charset="0"/>
              </a:rPr>
              <a:t>  </a:t>
            </a:r>
            <a:r>
              <a:rPr lang="en-US" sz="1050" spc="-5" dirty="0" err="1">
                <a:latin typeface="Open Sans" panose="020B0606030504020204" pitchFamily="34" charset="0"/>
                <a:ea typeface="Open Sans" panose="020B0606030504020204" pitchFamily="34" charset="0"/>
                <a:cs typeface="Open Sans" panose="020B0606030504020204" pitchFamily="34" charset="0"/>
              </a:rPr>
              <a:t>enableDnsSupport</a:t>
            </a:r>
            <a:endParaRPr lang="en-US" sz="105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object 23"/>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4" name="Group 23">
            <a:extLst>
              <a:ext uri="{FF2B5EF4-FFF2-40B4-BE49-F238E27FC236}">
                <a16:creationId xmlns:a16="http://schemas.microsoft.com/office/drawing/2014/main" id="{8F9D2D9F-827E-B29F-C9D1-9E33BFB8661E}"/>
              </a:ext>
            </a:extLst>
          </p:cNvPr>
          <p:cNvGrpSpPr/>
          <p:nvPr/>
        </p:nvGrpSpPr>
        <p:grpSpPr>
          <a:xfrm>
            <a:off x="24493" y="21491"/>
            <a:ext cx="9119507" cy="750794"/>
            <a:chOff x="24493" y="21491"/>
            <a:chExt cx="8960905" cy="750794"/>
          </a:xfrm>
        </p:grpSpPr>
        <p:pic>
          <p:nvPicPr>
            <p:cNvPr id="25" name="Picture 24">
              <a:extLst>
                <a:ext uri="{FF2B5EF4-FFF2-40B4-BE49-F238E27FC236}">
                  <a16:creationId xmlns:a16="http://schemas.microsoft.com/office/drawing/2014/main" id="{545088CB-A51A-44C0-FAF6-1210B5380D20}"/>
                </a:ext>
              </a:extLst>
            </p:cNvPr>
            <p:cNvPicPr>
              <a:picLocks noChangeAspect="1"/>
            </p:cNvPicPr>
            <p:nvPr/>
          </p:nvPicPr>
          <p:blipFill>
            <a:blip r:embed="rId2"/>
            <a:stretch>
              <a:fillRect/>
            </a:stretch>
          </p:blipFill>
          <p:spPr>
            <a:xfrm>
              <a:off x="1631837" y="21491"/>
              <a:ext cx="7353561" cy="750794"/>
            </a:xfrm>
            <a:prstGeom prst="rect">
              <a:avLst/>
            </a:prstGeom>
          </p:spPr>
        </p:pic>
        <p:pic>
          <p:nvPicPr>
            <p:cNvPr id="26" name="Picture 25">
              <a:extLst>
                <a:ext uri="{FF2B5EF4-FFF2-40B4-BE49-F238E27FC236}">
                  <a16:creationId xmlns:a16="http://schemas.microsoft.com/office/drawing/2014/main" id="{E20A2D47-BA0E-834A-F479-CAB30CE8886B}"/>
                </a:ext>
              </a:extLst>
            </p:cNvPr>
            <p:cNvPicPr>
              <a:picLocks noChangeAspect="1"/>
            </p:cNvPicPr>
            <p:nvPr/>
          </p:nvPicPr>
          <p:blipFill>
            <a:blip r:embed="rId3"/>
            <a:stretch>
              <a:fillRect/>
            </a:stretch>
          </p:blipFill>
          <p:spPr>
            <a:xfrm>
              <a:off x="24493" y="79088"/>
              <a:ext cx="1607344" cy="657225"/>
            </a:xfrm>
            <a:prstGeom prst="rect">
              <a:avLst/>
            </a:prstGeom>
          </p:spPr>
        </p:pic>
        <p:pic>
          <p:nvPicPr>
            <p:cNvPr id="27" name="Picture 26">
              <a:extLst>
                <a:ext uri="{FF2B5EF4-FFF2-40B4-BE49-F238E27FC236}">
                  <a16:creationId xmlns:a16="http://schemas.microsoft.com/office/drawing/2014/main" id="{95D648EF-A5DC-8371-DD38-4EF25918AE1B}"/>
                </a:ext>
              </a:extLst>
            </p:cNvPr>
            <p:cNvPicPr>
              <a:picLocks noChangeAspect="1"/>
            </p:cNvPicPr>
            <p:nvPr/>
          </p:nvPicPr>
          <p:blipFill>
            <a:blip r:embed="rId2"/>
            <a:stretch>
              <a:fillRect/>
            </a:stretch>
          </p:blipFill>
          <p:spPr>
            <a:xfrm>
              <a:off x="134906" y="718248"/>
              <a:ext cx="7353561" cy="45719"/>
            </a:xfrm>
            <a:prstGeom prst="rect">
              <a:avLst/>
            </a:prstGeom>
          </p:spPr>
        </p:pic>
      </p:grpSp>
      <p:sp>
        <p:nvSpPr>
          <p:cNvPr id="28" name="Google Shape;259;gff3a7120db_0_4">
            <a:extLst>
              <a:ext uri="{FF2B5EF4-FFF2-40B4-BE49-F238E27FC236}">
                <a16:creationId xmlns:a16="http://schemas.microsoft.com/office/drawing/2014/main" id="{C8AF4215-40F4-3326-2067-2AC458C1F2BD}"/>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Routing Policy</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63" y="179323"/>
            <a:ext cx="314706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Classic</a:t>
            </a:r>
            <a:r>
              <a:rPr sz="2800" b="1" spc="5" dirty="0">
                <a:solidFill>
                  <a:srgbClr val="5F4778"/>
                </a:solidFill>
                <a:latin typeface="Calibri"/>
                <a:cs typeface="Calibri"/>
              </a:rPr>
              <a:t> </a:t>
            </a:r>
            <a:r>
              <a:rPr sz="2800" b="1" spc="-5" dirty="0">
                <a:solidFill>
                  <a:srgbClr val="5F4778"/>
                </a:solidFill>
                <a:latin typeface="Calibri"/>
                <a:cs typeface="Calibri"/>
              </a:rPr>
              <a:t>Load</a:t>
            </a:r>
            <a:r>
              <a:rPr sz="2800" b="1" spc="-25" dirty="0">
                <a:solidFill>
                  <a:srgbClr val="5F4778"/>
                </a:solidFill>
                <a:latin typeface="Calibri"/>
                <a:cs typeface="Calibri"/>
              </a:rPr>
              <a:t> </a:t>
            </a:r>
            <a:r>
              <a:rPr sz="2800" b="1" spc="-5" dirty="0">
                <a:solidFill>
                  <a:srgbClr val="5F4778"/>
                </a:solidFill>
                <a:latin typeface="Calibri"/>
                <a:cs typeface="Calibri"/>
              </a:rPr>
              <a:t>Balancer</a:t>
            </a:r>
            <a:endParaRPr sz="2800">
              <a:latin typeface="Calibri"/>
              <a:cs typeface="Calibri"/>
            </a:endParaRPr>
          </a:p>
        </p:txBody>
      </p:sp>
      <p:grpSp>
        <p:nvGrpSpPr>
          <p:cNvPr id="3" name="object 3"/>
          <p:cNvGrpSpPr/>
          <p:nvPr/>
        </p:nvGrpSpPr>
        <p:grpSpPr>
          <a:xfrm>
            <a:off x="365161" y="1270602"/>
            <a:ext cx="3491723" cy="3154649"/>
            <a:chOff x="176021" y="1480565"/>
            <a:chExt cx="2981325" cy="2887980"/>
          </a:xfrm>
        </p:grpSpPr>
        <p:sp>
          <p:nvSpPr>
            <p:cNvPr id="5" name="object 5"/>
            <p:cNvSpPr/>
            <p:nvPr/>
          </p:nvSpPr>
          <p:spPr>
            <a:xfrm>
              <a:off x="176021" y="1480565"/>
              <a:ext cx="2981325" cy="2887980"/>
            </a:xfrm>
            <a:custGeom>
              <a:avLst/>
              <a:gdLst/>
              <a:ahLst/>
              <a:cxnLst/>
              <a:rect l="l" t="t" r="r" b="b"/>
              <a:pathLst>
                <a:path w="2981325" h="2887979">
                  <a:moveTo>
                    <a:pt x="2499614" y="0"/>
                  </a:moveTo>
                  <a:lnTo>
                    <a:pt x="481342" y="0"/>
                  </a:lnTo>
                  <a:lnTo>
                    <a:pt x="432128" y="2485"/>
                  </a:lnTo>
                  <a:lnTo>
                    <a:pt x="384335" y="9779"/>
                  </a:lnTo>
                  <a:lnTo>
                    <a:pt x="338206" y="21641"/>
                  </a:lnTo>
                  <a:lnTo>
                    <a:pt x="293983" y="37828"/>
                  </a:lnTo>
                  <a:lnTo>
                    <a:pt x="251906" y="58098"/>
                  </a:lnTo>
                  <a:lnTo>
                    <a:pt x="212220" y="82208"/>
                  </a:lnTo>
                  <a:lnTo>
                    <a:pt x="175164" y="109918"/>
                  </a:lnTo>
                  <a:lnTo>
                    <a:pt x="140982" y="140985"/>
                  </a:lnTo>
                  <a:lnTo>
                    <a:pt x="109915" y="175167"/>
                  </a:lnTo>
                  <a:lnTo>
                    <a:pt x="82206" y="212222"/>
                  </a:lnTo>
                  <a:lnTo>
                    <a:pt x="58095" y="251908"/>
                  </a:lnTo>
                  <a:lnTo>
                    <a:pt x="37826" y="293983"/>
                  </a:lnTo>
                  <a:lnTo>
                    <a:pt x="21640" y="338204"/>
                  </a:lnTo>
                  <a:lnTo>
                    <a:pt x="9779" y="384331"/>
                  </a:lnTo>
                  <a:lnTo>
                    <a:pt x="2485" y="432120"/>
                  </a:lnTo>
                  <a:lnTo>
                    <a:pt x="0" y="481330"/>
                  </a:lnTo>
                  <a:lnTo>
                    <a:pt x="0" y="2406637"/>
                  </a:lnTo>
                  <a:lnTo>
                    <a:pt x="2485" y="2455851"/>
                  </a:lnTo>
                  <a:lnTo>
                    <a:pt x="9779" y="2503644"/>
                  </a:lnTo>
                  <a:lnTo>
                    <a:pt x="21640" y="2549773"/>
                  </a:lnTo>
                  <a:lnTo>
                    <a:pt x="37826" y="2593996"/>
                  </a:lnTo>
                  <a:lnTo>
                    <a:pt x="58095" y="2636073"/>
                  </a:lnTo>
                  <a:lnTo>
                    <a:pt x="82206" y="2675759"/>
                  </a:lnTo>
                  <a:lnTo>
                    <a:pt x="109915" y="2712815"/>
                  </a:lnTo>
                  <a:lnTo>
                    <a:pt x="140982" y="2746997"/>
                  </a:lnTo>
                  <a:lnTo>
                    <a:pt x="175164" y="2778064"/>
                  </a:lnTo>
                  <a:lnTo>
                    <a:pt x="212220" y="2805773"/>
                  </a:lnTo>
                  <a:lnTo>
                    <a:pt x="251906" y="2829884"/>
                  </a:lnTo>
                  <a:lnTo>
                    <a:pt x="293983" y="2850153"/>
                  </a:lnTo>
                  <a:lnTo>
                    <a:pt x="338206" y="2866339"/>
                  </a:lnTo>
                  <a:lnTo>
                    <a:pt x="384335" y="2878200"/>
                  </a:lnTo>
                  <a:lnTo>
                    <a:pt x="432128" y="2885494"/>
                  </a:lnTo>
                  <a:lnTo>
                    <a:pt x="481342" y="2887980"/>
                  </a:lnTo>
                  <a:lnTo>
                    <a:pt x="2499614" y="2887980"/>
                  </a:lnTo>
                  <a:lnTo>
                    <a:pt x="2548823" y="2885494"/>
                  </a:lnTo>
                  <a:lnTo>
                    <a:pt x="2596612" y="2878200"/>
                  </a:lnTo>
                  <a:lnTo>
                    <a:pt x="2642739" y="2866339"/>
                  </a:lnTo>
                  <a:lnTo>
                    <a:pt x="2686960" y="2850153"/>
                  </a:lnTo>
                  <a:lnTo>
                    <a:pt x="2729035" y="2829884"/>
                  </a:lnTo>
                  <a:lnTo>
                    <a:pt x="2768721" y="2805773"/>
                  </a:lnTo>
                  <a:lnTo>
                    <a:pt x="2805776" y="2778064"/>
                  </a:lnTo>
                  <a:lnTo>
                    <a:pt x="2839958" y="2746997"/>
                  </a:lnTo>
                  <a:lnTo>
                    <a:pt x="2871025" y="2712815"/>
                  </a:lnTo>
                  <a:lnTo>
                    <a:pt x="2898735" y="2675759"/>
                  </a:lnTo>
                  <a:lnTo>
                    <a:pt x="2922845" y="2636073"/>
                  </a:lnTo>
                  <a:lnTo>
                    <a:pt x="2943115" y="2593996"/>
                  </a:lnTo>
                  <a:lnTo>
                    <a:pt x="2959302" y="2549773"/>
                  </a:lnTo>
                  <a:lnTo>
                    <a:pt x="2971164" y="2503644"/>
                  </a:lnTo>
                  <a:lnTo>
                    <a:pt x="2978458" y="2455851"/>
                  </a:lnTo>
                  <a:lnTo>
                    <a:pt x="2980944" y="2406637"/>
                  </a:lnTo>
                  <a:lnTo>
                    <a:pt x="2980944" y="481330"/>
                  </a:lnTo>
                  <a:lnTo>
                    <a:pt x="2978458" y="432120"/>
                  </a:lnTo>
                  <a:lnTo>
                    <a:pt x="2971164" y="384331"/>
                  </a:lnTo>
                  <a:lnTo>
                    <a:pt x="2959302" y="338204"/>
                  </a:lnTo>
                  <a:lnTo>
                    <a:pt x="2943115" y="293983"/>
                  </a:lnTo>
                  <a:lnTo>
                    <a:pt x="2922845" y="251908"/>
                  </a:lnTo>
                  <a:lnTo>
                    <a:pt x="2898735" y="212222"/>
                  </a:lnTo>
                  <a:lnTo>
                    <a:pt x="2871025" y="175167"/>
                  </a:lnTo>
                  <a:lnTo>
                    <a:pt x="2839958" y="140985"/>
                  </a:lnTo>
                  <a:lnTo>
                    <a:pt x="2805776" y="109918"/>
                  </a:lnTo>
                  <a:lnTo>
                    <a:pt x="2768721" y="82208"/>
                  </a:lnTo>
                  <a:lnTo>
                    <a:pt x="2729035" y="58098"/>
                  </a:lnTo>
                  <a:lnTo>
                    <a:pt x="2686960" y="37828"/>
                  </a:lnTo>
                  <a:lnTo>
                    <a:pt x="2642739" y="21641"/>
                  </a:lnTo>
                  <a:lnTo>
                    <a:pt x="2596612" y="9779"/>
                  </a:lnTo>
                  <a:lnTo>
                    <a:pt x="2548823" y="2485"/>
                  </a:lnTo>
                  <a:lnTo>
                    <a:pt x="2499614" y="0"/>
                  </a:lnTo>
                  <a:close/>
                </a:path>
              </a:pathLst>
            </a:custGeom>
            <a:solidFill>
              <a:srgbClr val="FFFFFF"/>
            </a:solidFill>
            <a:ln>
              <a:solidFill>
                <a:schemeClr val="tx1"/>
              </a:solidFill>
            </a:ln>
          </p:spPr>
          <p:txBody>
            <a:bodyPr wrap="square" lIns="0" tIns="0" rIns="0" bIns="0" rtlCol="0"/>
            <a:lstStyle/>
            <a:p>
              <a:endParaRPr dirty="0"/>
            </a:p>
          </p:txBody>
        </p:sp>
        <p:sp>
          <p:nvSpPr>
            <p:cNvPr id="6" name="object 6"/>
            <p:cNvSpPr/>
            <p:nvPr/>
          </p:nvSpPr>
          <p:spPr>
            <a:xfrm>
              <a:off x="176021" y="1480565"/>
              <a:ext cx="2981325" cy="2887980"/>
            </a:xfrm>
            <a:custGeom>
              <a:avLst/>
              <a:gdLst/>
              <a:ahLst/>
              <a:cxnLst/>
              <a:rect l="l" t="t" r="r" b="b"/>
              <a:pathLst>
                <a:path w="2981325" h="2887979">
                  <a:moveTo>
                    <a:pt x="0" y="481330"/>
                  </a:moveTo>
                  <a:lnTo>
                    <a:pt x="2485" y="432120"/>
                  </a:lnTo>
                  <a:lnTo>
                    <a:pt x="9779" y="384331"/>
                  </a:lnTo>
                  <a:lnTo>
                    <a:pt x="21640" y="338204"/>
                  </a:lnTo>
                  <a:lnTo>
                    <a:pt x="37826" y="293983"/>
                  </a:lnTo>
                  <a:lnTo>
                    <a:pt x="58095" y="251908"/>
                  </a:lnTo>
                  <a:lnTo>
                    <a:pt x="82206" y="212222"/>
                  </a:lnTo>
                  <a:lnTo>
                    <a:pt x="109915" y="175167"/>
                  </a:lnTo>
                  <a:lnTo>
                    <a:pt x="140982" y="140985"/>
                  </a:lnTo>
                  <a:lnTo>
                    <a:pt x="175164" y="109918"/>
                  </a:lnTo>
                  <a:lnTo>
                    <a:pt x="212220" y="82208"/>
                  </a:lnTo>
                  <a:lnTo>
                    <a:pt x="251906" y="58098"/>
                  </a:lnTo>
                  <a:lnTo>
                    <a:pt x="293983" y="37828"/>
                  </a:lnTo>
                  <a:lnTo>
                    <a:pt x="338206" y="21641"/>
                  </a:lnTo>
                  <a:lnTo>
                    <a:pt x="384335" y="9779"/>
                  </a:lnTo>
                  <a:lnTo>
                    <a:pt x="432128" y="2485"/>
                  </a:lnTo>
                  <a:lnTo>
                    <a:pt x="481342" y="0"/>
                  </a:lnTo>
                  <a:lnTo>
                    <a:pt x="2499614" y="0"/>
                  </a:lnTo>
                  <a:lnTo>
                    <a:pt x="2548823" y="2485"/>
                  </a:lnTo>
                  <a:lnTo>
                    <a:pt x="2596612" y="9779"/>
                  </a:lnTo>
                  <a:lnTo>
                    <a:pt x="2642739" y="21641"/>
                  </a:lnTo>
                  <a:lnTo>
                    <a:pt x="2686960" y="37828"/>
                  </a:lnTo>
                  <a:lnTo>
                    <a:pt x="2729035" y="58098"/>
                  </a:lnTo>
                  <a:lnTo>
                    <a:pt x="2768721" y="82208"/>
                  </a:lnTo>
                  <a:lnTo>
                    <a:pt x="2805776" y="109918"/>
                  </a:lnTo>
                  <a:lnTo>
                    <a:pt x="2839958" y="140985"/>
                  </a:lnTo>
                  <a:lnTo>
                    <a:pt x="2871025" y="175167"/>
                  </a:lnTo>
                  <a:lnTo>
                    <a:pt x="2898735" y="212222"/>
                  </a:lnTo>
                  <a:lnTo>
                    <a:pt x="2922845" y="251908"/>
                  </a:lnTo>
                  <a:lnTo>
                    <a:pt x="2943115" y="293983"/>
                  </a:lnTo>
                  <a:lnTo>
                    <a:pt x="2959302" y="338204"/>
                  </a:lnTo>
                  <a:lnTo>
                    <a:pt x="2971164" y="384331"/>
                  </a:lnTo>
                  <a:lnTo>
                    <a:pt x="2978458" y="432120"/>
                  </a:lnTo>
                  <a:lnTo>
                    <a:pt x="2980944" y="481330"/>
                  </a:lnTo>
                  <a:lnTo>
                    <a:pt x="2980944" y="2406637"/>
                  </a:lnTo>
                  <a:lnTo>
                    <a:pt x="2978458" y="2455851"/>
                  </a:lnTo>
                  <a:lnTo>
                    <a:pt x="2971164" y="2503644"/>
                  </a:lnTo>
                  <a:lnTo>
                    <a:pt x="2959302" y="2549773"/>
                  </a:lnTo>
                  <a:lnTo>
                    <a:pt x="2943115" y="2593996"/>
                  </a:lnTo>
                  <a:lnTo>
                    <a:pt x="2922845" y="2636073"/>
                  </a:lnTo>
                  <a:lnTo>
                    <a:pt x="2898735" y="2675759"/>
                  </a:lnTo>
                  <a:lnTo>
                    <a:pt x="2871025" y="2712815"/>
                  </a:lnTo>
                  <a:lnTo>
                    <a:pt x="2839958" y="2746997"/>
                  </a:lnTo>
                  <a:lnTo>
                    <a:pt x="2805776" y="2778064"/>
                  </a:lnTo>
                  <a:lnTo>
                    <a:pt x="2768721" y="2805773"/>
                  </a:lnTo>
                  <a:lnTo>
                    <a:pt x="2729035" y="2829884"/>
                  </a:lnTo>
                  <a:lnTo>
                    <a:pt x="2686960" y="2850153"/>
                  </a:lnTo>
                  <a:lnTo>
                    <a:pt x="2642739" y="2866339"/>
                  </a:lnTo>
                  <a:lnTo>
                    <a:pt x="2596612" y="2878200"/>
                  </a:lnTo>
                  <a:lnTo>
                    <a:pt x="2548823" y="2885494"/>
                  </a:lnTo>
                  <a:lnTo>
                    <a:pt x="2499614" y="2887980"/>
                  </a:lnTo>
                  <a:lnTo>
                    <a:pt x="481342" y="2887980"/>
                  </a:lnTo>
                  <a:lnTo>
                    <a:pt x="432128" y="2885494"/>
                  </a:lnTo>
                  <a:lnTo>
                    <a:pt x="384335" y="2878200"/>
                  </a:lnTo>
                  <a:lnTo>
                    <a:pt x="338206" y="2866339"/>
                  </a:lnTo>
                  <a:lnTo>
                    <a:pt x="293983" y="2850153"/>
                  </a:lnTo>
                  <a:lnTo>
                    <a:pt x="251906" y="2829884"/>
                  </a:lnTo>
                  <a:lnTo>
                    <a:pt x="212220" y="2805773"/>
                  </a:lnTo>
                  <a:lnTo>
                    <a:pt x="175164" y="2778064"/>
                  </a:lnTo>
                  <a:lnTo>
                    <a:pt x="140982" y="2746997"/>
                  </a:lnTo>
                  <a:lnTo>
                    <a:pt x="109915" y="2712815"/>
                  </a:lnTo>
                  <a:lnTo>
                    <a:pt x="82206" y="2675759"/>
                  </a:lnTo>
                  <a:lnTo>
                    <a:pt x="58095" y="2636073"/>
                  </a:lnTo>
                  <a:lnTo>
                    <a:pt x="37826" y="2593996"/>
                  </a:lnTo>
                  <a:lnTo>
                    <a:pt x="21640" y="2549773"/>
                  </a:lnTo>
                  <a:lnTo>
                    <a:pt x="9779" y="2503644"/>
                  </a:lnTo>
                  <a:lnTo>
                    <a:pt x="2485" y="2455851"/>
                  </a:lnTo>
                  <a:lnTo>
                    <a:pt x="0" y="2406637"/>
                  </a:lnTo>
                  <a:lnTo>
                    <a:pt x="0" y="481330"/>
                  </a:lnTo>
                  <a:close/>
                </a:path>
              </a:pathLst>
            </a:custGeom>
            <a:ln w="28956">
              <a:solidFill>
                <a:schemeClr val="tx1"/>
              </a:solidFill>
            </a:ln>
          </p:spPr>
          <p:txBody>
            <a:bodyPr wrap="square" lIns="0" tIns="0" rIns="0" bIns="0" rtlCol="0"/>
            <a:lstStyle/>
            <a:p>
              <a:endParaRPr/>
            </a:p>
          </p:txBody>
        </p:sp>
      </p:grpSp>
      <p:sp>
        <p:nvSpPr>
          <p:cNvPr id="7" name="object 7"/>
          <p:cNvSpPr txBox="1"/>
          <p:nvPr/>
        </p:nvSpPr>
        <p:spPr>
          <a:xfrm>
            <a:off x="606429" y="1617000"/>
            <a:ext cx="3091028" cy="2475678"/>
          </a:xfrm>
          <a:prstGeom prst="rect">
            <a:avLst/>
          </a:prstGeom>
        </p:spPr>
        <p:txBody>
          <a:bodyPr vert="horz" wrap="square" lIns="0" tIns="12065" rIns="0" bIns="0" rtlCol="0">
            <a:spAutoFit/>
          </a:bodyPr>
          <a:lstStyle/>
          <a:p>
            <a:pPr marL="12700" marR="5080">
              <a:lnSpc>
                <a:spcPct val="150000"/>
              </a:lnSpc>
              <a:spcBef>
                <a:spcPts val="95"/>
              </a:spcBef>
            </a:pPr>
            <a:r>
              <a:rPr sz="1200" spc="-5" dirty="0">
                <a:latin typeface="Open Sans" panose="020B0606030504020204" pitchFamily="34" charset="0"/>
                <a:ea typeface="Open Sans" panose="020B0606030504020204" pitchFamily="34" charset="0"/>
                <a:cs typeface="Open Sans" panose="020B0606030504020204" pitchFamily="34" charset="0"/>
              </a:rPr>
              <a:t>Distributes </a:t>
            </a:r>
            <a:r>
              <a:rPr sz="1200" dirty="0">
                <a:latin typeface="Open Sans" panose="020B0606030504020204" pitchFamily="34" charset="0"/>
                <a:ea typeface="Open Sans" panose="020B0606030504020204" pitchFamily="34" charset="0"/>
                <a:cs typeface="Open Sans" panose="020B0606030504020204" pitchFamily="34" charset="0"/>
              </a:rPr>
              <a:t>the </a:t>
            </a:r>
            <a:r>
              <a:rPr sz="1200" spc="-5" dirty="0">
                <a:latin typeface="Open Sans" panose="020B0606030504020204" pitchFamily="34" charset="0"/>
                <a:ea typeface="Open Sans" panose="020B0606030504020204" pitchFamily="34" charset="0"/>
                <a:cs typeface="Open Sans" panose="020B0606030504020204" pitchFamily="34" charset="0"/>
              </a:rPr>
              <a:t>incoming application </a:t>
            </a:r>
            <a:r>
              <a:rPr sz="1200" spc="-29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traffic </a:t>
            </a:r>
            <a:r>
              <a:rPr sz="1200" dirty="0">
                <a:latin typeface="Open Sans" panose="020B0606030504020204" pitchFamily="34" charset="0"/>
                <a:ea typeface="Open Sans" panose="020B0606030504020204" pitchFamily="34" charset="0"/>
                <a:cs typeface="Open Sans" panose="020B0606030504020204" pitchFamily="34" charset="0"/>
              </a:rPr>
              <a:t>across </a:t>
            </a:r>
            <a:r>
              <a:rPr sz="1200" spc="-5" dirty="0">
                <a:latin typeface="Open Sans" panose="020B0606030504020204" pitchFamily="34" charset="0"/>
                <a:ea typeface="Open Sans" panose="020B0606030504020204" pitchFamily="34" charset="0"/>
                <a:cs typeface="Open Sans" panose="020B0606030504020204" pitchFamily="34" charset="0"/>
              </a:rPr>
              <a:t>EC2 </a:t>
            </a:r>
            <a:r>
              <a:rPr sz="1200" dirty="0">
                <a:latin typeface="Open Sans" panose="020B0606030504020204" pitchFamily="34" charset="0"/>
                <a:ea typeface="Open Sans" panose="020B0606030504020204" pitchFamily="34" charset="0"/>
                <a:cs typeface="Open Sans" panose="020B0606030504020204" pitchFamily="34" charset="0"/>
              </a:rPr>
              <a:t>instances </a:t>
            </a:r>
            <a:r>
              <a:rPr sz="1200" spc="-5" dirty="0">
                <a:latin typeface="Open Sans" panose="020B0606030504020204" pitchFamily="34" charset="0"/>
                <a:ea typeface="Open Sans" panose="020B0606030504020204" pitchFamily="34" charset="0"/>
                <a:cs typeface="Open Sans" panose="020B0606030504020204" pitchFamily="34" charset="0"/>
              </a:rPr>
              <a:t>in </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multiple </a:t>
            </a:r>
            <a:r>
              <a:rPr sz="1200" dirty="0">
                <a:latin typeface="Open Sans" panose="020B0606030504020204" pitchFamily="34" charset="0"/>
                <a:ea typeface="Open Sans" panose="020B0606030504020204" pitchFamily="34" charset="0"/>
                <a:cs typeface="Open Sans" panose="020B0606030504020204" pitchFamily="34" charset="0"/>
              </a:rPr>
              <a:t>AZs and functions at </a:t>
            </a:r>
            <a:r>
              <a:rPr sz="1200" spc="-5" dirty="0">
                <a:latin typeface="Open Sans" panose="020B0606030504020204" pitchFamily="34" charset="0"/>
                <a:ea typeface="Open Sans" panose="020B0606030504020204" pitchFamily="34" charset="0"/>
                <a:cs typeface="Open Sans" panose="020B0606030504020204" pitchFamily="34" charset="0"/>
              </a:rPr>
              <a:t>Layer </a:t>
            </a:r>
            <a:r>
              <a:rPr sz="1200" spc="-29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7</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of</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OSI</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model</a:t>
            </a:r>
          </a:p>
          <a:p>
            <a:pPr>
              <a:lnSpc>
                <a:spcPct val="150000"/>
              </a:lnSpc>
              <a:spcBef>
                <a:spcPts val="30"/>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marR="317500">
              <a:lnSpc>
                <a:spcPct val="150000"/>
              </a:lnSpc>
            </a:pPr>
            <a:r>
              <a:rPr sz="1200" spc="-5" dirty="0">
                <a:latin typeface="Open Sans" panose="020B0606030504020204" pitchFamily="34" charset="0"/>
                <a:ea typeface="Open Sans" panose="020B0606030504020204" pitchFamily="34" charset="0"/>
                <a:cs typeface="Open Sans" panose="020B0606030504020204" pitchFamily="34" charset="0"/>
              </a:rPr>
              <a:t>Routes </a:t>
            </a:r>
            <a:r>
              <a:rPr sz="1200" dirty="0">
                <a:latin typeface="Open Sans" panose="020B0606030504020204" pitchFamily="34" charset="0"/>
                <a:ea typeface="Open Sans" panose="020B0606030504020204" pitchFamily="34" charset="0"/>
                <a:cs typeface="Open Sans" panose="020B0606030504020204" pitchFamily="34" charset="0"/>
              </a:rPr>
              <a:t>the </a:t>
            </a:r>
            <a:r>
              <a:rPr sz="1200" spc="-5" dirty="0">
                <a:latin typeface="Open Sans" panose="020B0606030504020204" pitchFamily="34" charset="0"/>
                <a:ea typeface="Open Sans" panose="020B0606030504020204" pitchFamily="34" charset="0"/>
                <a:cs typeface="Open Sans" panose="020B0606030504020204" pitchFamily="34" charset="0"/>
              </a:rPr>
              <a:t>traffic </a:t>
            </a:r>
            <a:r>
              <a:rPr sz="1200" dirty="0">
                <a:latin typeface="Open Sans" panose="020B0606030504020204" pitchFamily="34" charset="0"/>
                <a:ea typeface="Open Sans" panose="020B0606030504020204" pitchFamily="34" charset="0"/>
                <a:cs typeface="Open Sans" panose="020B0606030504020204" pitchFamily="34" charset="0"/>
              </a:rPr>
              <a:t>to </a:t>
            </a:r>
            <a:r>
              <a:rPr sz="1200" spc="-5" dirty="0">
                <a:latin typeface="Open Sans" panose="020B0606030504020204" pitchFamily="34" charset="0"/>
                <a:ea typeface="Open Sans" panose="020B0606030504020204" pitchFamily="34" charset="0"/>
                <a:cs typeface="Open Sans" panose="020B0606030504020204" pitchFamily="34" charset="0"/>
              </a:rPr>
              <a:t>healthy </a:t>
            </a:r>
            <a:r>
              <a:rPr sz="1200" dirty="0">
                <a:latin typeface="Open Sans" panose="020B0606030504020204" pitchFamily="34" charset="0"/>
                <a:ea typeface="Open Sans" panose="020B0606030504020204" pitchFamily="34" charset="0"/>
                <a:cs typeface="Open Sans" panose="020B0606030504020204" pitchFamily="34" charset="0"/>
              </a:rPr>
              <a:t> instances</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only, </a:t>
            </a:r>
            <a:r>
              <a:rPr sz="1200" dirty="0">
                <a:latin typeface="Open Sans" panose="020B0606030504020204" pitchFamily="34" charset="0"/>
                <a:ea typeface="Open Sans" panose="020B0606030504020204" pitchFamily="34" charset="0"/>
                <a:cs typeface="Open Sans" panose="020B0606030504020204" pitchFamily="34" charset="0"/>
              </a:rPr>
              <a:t>and</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it</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is</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evenly </a:t>
            </a:r>
            <a:r>
              <a:rPr sz="1200" spc="-29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distributed</a:t>
            </a:r>
          </a:p>
          <a:p>
            <a:pPr>
              <a:lnSpc>
                <a:spcPct val="150000"/>
              </a:lnSpc>
              <a:spcBef>
                <a:spcPts val="35"/>
              </a:spcBef>
            </a:pPr>
            <a:endParaRPr sz="1200" dirty="0">
              <a:latin typeface="Open Sans" panose="020B0606030504020204" pitchFamily="34" charset="0"/>
              <a:ea typeface="Open Sans" panose="020B0606030504020204" pitchFamily="34" charset="0"/>
              <a:cs typeface="Open Sans" panose="020B0606030504020204" pitchFamily="34" charset="0"/>
            </a:endParaRPr>
          </a:p>
          <a:p>
            <a:pPr marL="12700" marR="233045">
              <a:lnSpc>
                <a:spcPct val="150000"/>
              </a:lnSpc>
            </a:pPr>
            <a:r>
              <a:rPr sz="1200" dirty="0">
                <a:latin typeface="Open Sans" panose="020B0606030504020204" pitchFamily="34" charset="0"/>
                <a:ea typeface="Open Sans" panose="020B0606030504020204" pitchFamily="34" charset="0"/>
                <a:cs typeface="Open Sans" panose="020B0606030504020204" pitchFamily="34" charset="0"/>
              </a:rPr>
              <a:t>Internet</a:t>
            </a:r>
            <a:r>
              <a:rPr sz="1200" spc="-7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and</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Internal-facing</a:t>
            </a:r>
            <a:r>
              <a:rPr sz="1200" spc="-5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load </a:t>
            </a:r>
            <a:r>
              <a:rPr sz="1200" spc="-29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balancer</a:t>
            </a:r>
            <a:endParaRPr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1" name="Group 30">
            <a:extLst>
              <a:ext uri="{FF2B5EF4-FFF2-40B4-BE49-F238E27FC236}">
                <a16:creationId xmlns:a16="http://schemas.microsoft.com/office/drawing/2014/main" id="{AA1BAC32-8290-B1D8-6FC0-00AB0B278B61}"/>
              </a:ext>
            </a:extLst>
          </p:cNvPr>
          <p:cNvGrpSpPr/>
          <p:nvPr/>
        </p:nvGrpSpPr>
        <p:grpSpPr>
          <a:xfrm>
            <a:off x="4161593" y="1768334"/>
            <a:ext cx="4673416" cy="2283488"/>
            <a:chOff x="3377184" y="1839467"/>
            <a:chExt cx="5457825" cy="2705055"/>
          </a:xfrm>
        </p:grpSpPr>
        <p:grpSp>
          <p:nvGrpSpPr>
            <p:cNvPr id="12" name="object 12"/>
            <p:cNvGrpSpPr/>
            <p:nvPr/>
          </p:nvGrpSpPr>
          <p:grpSpPr>
            <a:xfrm>
              <a:off x="3377184" y="1839467"/>
              <a:ext cx="5457825" cy="2170430"/>
              <a:chOff x="3377184" y="1839467"/>
              <a:chExt cx="5457825" cy="2170430"/>
            </a:xfrm>
          </p:grpSpPr>
          <p:sp>
            <p:nvSpPr>
              <p:cNvPr id="13" name="object 13"/>
              <p:cNvSpPr/>
              <p:nvPr/>
            </p:nvSpPr>
            <p:spPr>
              <a:xfrm>
                <a:off x="3736086" y="2216657"/>
                <a:ext cx="5088890" cy="1478280"/>
              </a:xfrm>
              <a:custGeom>
                <a:avLst/>
                <a:gdLst/>
                <a:ahLst/>
                <a:cxnLst/>
                <a:rect l="l" t="t" r="r" b="b"/>
                <a:pathLst>
                  <a:path w="5088890" h="1478279">
                    <a:moveTo>
                      <a:pt x="0" y="1478280"/>
                    </a:moveTo>
                    <a:lnTo>
                      <a:pt x="5088636" y="1478280"/>
                    </a:lnTo>
                    <a:lnTo>
                      <a:pt x="5088636" y="0"/>
                    </a:lnTo>
                    <a:lnTo>
                      <a:pt x="0" y="0"/>
                    </a:lnTo>
                    <a:lnTo>
                      <a:pt x="0" y="1478280"/>
                    </a:lnTo>
                    <a:close/>
                  </a:path>
                </a:pathLst>
              </a:custGeom>
              <a:ln w="19812">
                <a:solidFill>
                  <a:schemeClr val="tx1"/>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3377184" y="1930907"/>
                <a:ext cx="752856" cy="516636"/>
              </a:xfrm>
              <a:prstGeom prst="rect">
                <a:avLst/>
              </a:prstGeom>
            </p:spPr>
          </p:pic>
          <p:sp>
            <p:nvSpPr>
              <p:cNvPr id="15" name="object 15"/>
              <p:cNvSpPr/>
              <p:nvPr/>
            </p:nvSpPr>
            <p:spPr>
              <a:xfrm>
                <a:off x="4415028" y="2378963"/>
                <a:ext cx="3754120" cy="1176655"/>
              </a:xfrm>
              <a:custGeom>
                <a:avLst/>
                <a:gdLst/>
                <a:ahLst/>
                <a:cxnLst/>
                <a:rect l="l" t="t" r="r" b="b"/>
                <a:pathLst>
                  <a:path w="3754120" h="1176654">
                    <a:moveTo>
                      <a:pt x="2735579" y="1176528"/>
                    </a:moveTo>
                    <a:lnTo>
                      <a:pt x="3753611" y="1176528"/>
                    </a:lnTo>
                    <a:lnTo>
                      <a:pt x="3753611" y="0"/>
                    </a:lnTo>
                    <a:lnTo>
                      <a:pt x="2735579" y="0"/>
                    </a:lnTo>
                    <a:lnTo>
                      <a:pt x="2735579" y="1176528"/>
                    </a:lnTo>
                    <a:close/>
                  </a:path>
                  <a:path w="3754120" h="1176654">
                    <a:moveTo>
                      <a:pt x="0" y="1176528"/>
                    </a:moveTo>
                    <a:lnTo>
                      <a:pt x="1018031" y="1176528"/>
                    </a:lnTo>
                    <a:lnTo>
                      <a:pt x="1018031" y="0"/>
                    </a:lnTo>
                    <a:lnTo>
                      <a:pt x="0" y="0"/>
                    </a:lnTo>
                    <a:lnTo>
                      <a:pt x="0" y="1176528"/>
                    </a:lnTo>
                    <a:close/>
                  </a:path>
                </a:pathLst>
              </a:custGeom>
              <a:ln w="15240">
                <a:solidFill>
                  <a:srgbClr val="A6A6A6"/>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4590298" y="2612155"/>
                <a:ext cx="646154" cy="710145"/>
              </a:xfrm>
              <a:prstGeom prst="rect">
                <a:avLst/>
              </a:prstGeom>
            </p:spPr>
          </p:pic>
          <p:pic>
            <p:nvPicPr>
              <p:cNvPr id="17" name="object 17"/>
              <p:cNvPicPr/>
              <p:nvPr/>
            </p:nvPicPr>
            <p:blipFill>
              <a:blip r:embed="rId3" cstate="print"/>
              <a:stretch>
                <a:fillRect/>
              </a:stretch>
            </p:blipFill>
            <p:spPr>
              <a:xfrm>
                <a:off x="7336546" y="2612155"/>
                <a:ext cx="646154" cy="710145"/>
              </a:xfrm>
              <a:prstGeom prst="rect">
                <a:avLst/>
              </a:prstGeom>
            </p:spPr>
          </p:pic>
          <p:pic>
            <p:nvPicPr>
              <p:cNvPr id="18" name="object 18"/>
              <p:cNvPicPr/>
              <p:nvPr/>
            </p:nvPicPr>
            <p:blipFill>
              <a:blip r:embed="rId4" cstate="print"/>
              <a:stretch>
                <a:fillRect/>
              </a:stretch>
            </p:blipFill>
            <p:spPr>
              <a:xfrm>
                <a:off x="5879592" y="1839467"/>
                <a:ext cx="711708" cy="777240"/>
              </a:xfrm>
              <a:prstGeom prst="rect">
                <a:avLst/>
              </a:prstGeom>
            </p:spPr>
          </p:pic>
          <p:sp>
            <p:nvSpPr>
              <p:cNvPr id="19" name="object 19"/>
              <p:cNvSpPr/>
              <p:nvPr/>
            </p:nvSpPr>
            <p:spPr>
              <a:xfrm>
                <a:off x="4173474" y="1940813"/>
                <a:ext cx="4227830" cy="2054860"/>
              </a:xfrm>
              <a:custGeom>
                <a:avLst/>
                <a:gdLst/>
                <a:ahLst/>
                <a:cxnLst/>
                <a:rect l="l" t="t" r="r" b="b"/>
                <a:pathLst>
                  <a:path w="4227830" h="2054860">
                    <a:moveTo>
                      <a:pt x="0" y="246634"/>
                    </a:moveTo>
                    <a:lnTo>
                      <a:pt x="5008" y="196911"/>
                    </a:lnTo>
                    <a:lnTo>
                      <a:pt x="19373" y="150608"/>
                    </a:lnTo>
                    <a:lnTo>
                      <a:pt x="42105" y="108712"/>
                    </a:lnTo>
                    <a:lnTo>
                      <a:pt x="72215" y="72215"/>
                    </a:lnTo>
                    <a:lnTo>
                      <a:pt x="108712" y="42105"/>
                    </a:lnTo>
                    <a:lnTo>
                      <a:pt x="150608" y="19373"/>
                    </a:lnTo>
                    <a:lnTo>
                      <a:pt x="196911" y="5008"/>
                    </a:lnTo>
                    <a:lnTo>
                      <a:pt x="246634" y="0"/>
                    </a:lnTo>
                    <a:lnTo>
                      <a:pt x="1233170" y="0"/>
                    </a:lnTo>
                    <a:lnTo>
                      <a:pt x="1282892" y="5008"/>
                    </a:lnTo>
                    <a:lnTo>
                      <a:pt x="1329195" y="19373"/>
                    </a:lnTo>
                    <a:lnTo>
                      <a:pt x="1371091" y="42105"/>
                    </a:lnTo>
                    <a:lnTo>
                      <a:pt x="1407588" y="72215"/>
                    </a:lnTo>
                    <a:lnTo>
                      <a:pt x="1437698" y="108712"/>
                    </a:lnTo>
                    <a:lnTo>
                      <a:pt x="1460430" y="150608"/>
                    </a:lnTo>
                    <a:lnTo>
                      <a:pt x="1474795" y="196911"/>
                    </a:lnTo>
                    <a:lnTo>
                      <a:pt x="1479803" y="246634"/>
                    </a:lnTo>
                    <a:lnTo>
                      <a:pt x="1479803" y="1807718"/>
                    </a:lnTo>
                    <a:lnTo>
                      <a:pt x="1474795" y="1857422"/>
                    </a:lnTo>
                    <a:lnTo>
                      <a:pt x="1460430" y="1903717"/>
                    </a:lnTo>
                    <a:lnTo>
                      <a:pt x="1437698" y="1945611"/>
                    </a:lnTo>
                    <a:lnTo>
                      <a:pt x="1407588" y="1982112"/>
                    </a:lnTo>
                    <a:lnTo>
                      <a:pt x="1371091" y="2012229"/>
                    </a:lnTo>
                    <a:lnTo>
                      <a:pt x="1329195" y="2034969"/>
                    </a:lnTo>
                    <a:lnTo>
                      <a:pt x="1282892" y="2049341"/>
                    </a:lnTo>
                    <a:lnTo>
                      <a:pt x="1233170" y="2054352"/>
                    </a:lnTo>
                    <a:lnTo>
                      <a:pt x="246634" y="2054352"/>
                    </a:lnTo>
                    <a:lnTo>
                      <a:pt x="196911" y="2049341"/>
                    </a:lnTo>
                    <a:lnTo>
                      <a:pt x="150608" y="2034969"/>
                    </a:lnTo>
                    <a:lnTo>
                      <a:pt x="108712" y="2012229"/>
                    </a:lnTo>
                    <a:lnTo>
                      <a:pt x="72215" y="1982112"/>
                    </a:lnTo>
                    <a:lnTo>
                      <a:pt x="42105" y="1945611"/>
                    </a:lnTo>
                    <a:lnTo>
                      <a:pt x="19373" y="1903717"/>
                    </a:lnTo>
                    <a:lnTo>
                      <a:pt x="5008" y="1857422"/>
                    </a:lnTo>
                    <a:lnTo>
                      <a:pt x="0" y="1807718"/>
                    </a:lnTo>
                    <a:lnTo>
                      <a:pt x="0" y="246634"/>
                    </a:lnTo>
                    <a:close/>
                  </a:path>
                  <a:path w="4227830" h="2054860">
                    <a:moveTo>
                      <a:pt x="2747772" y="246634"/>
                    </a:moveTo>
                    <a:lnTo>
                      <a:pt x="2752780" y="196911"/>
                    </a:lnTo>
                    <a:lnTo>
                      <a:pt x="2767145" y="150608"/>
                    </a:lnTo>
                    <a:lnTo>
                      <a:pt x="2789877" y="108712"/>
                    </a:lnTo>
                    <a:lnTo>
                      <a:pt x="2819987" y="72215"/>
                    </a:lnTo>
                    <a:lnTo>
                      <a:pt x="2856484" y="42105"/>
                    </a:lnTo>
                    <a:lnTo>
                      <a:pt x="2898380" y="19373"/>
                    </a:lnTo>
                    <a:lnTo>
                      <a:pt x="2944683" y="5008"/>
                    </a:lnTo>
                    <a:lnTo>
                      <a:pt x="2994405" y="0"/>
                    </a:lnTo>
                    <a:lnTo>
                      <a:pt x="3980942" y="0"/>
                    </a:lnTo>
                    <a:lnTo>
                      <a:pt x="4030664" y="5008"/>
                    </a:lnTo>
                    <a:lnTo>
                      <a:pt x="4076967" y="19373"/>
                    </a:lnTo>
                    <a:lnTo>
                      <a:pt x="4118863" y="42105"/>
                    </a:lnTo>
                    <a:lnTo>
                      <a:pt x="4155360" y="72215"/>
                    </a:lnTo>
                    <a:lnTo>
                      <a:pt x="4185470" y="108712"/>
                    </a:lnTo>
                    <a:lnTo>
                      <a:pt x="4208202" y="150608"/>
                    </a:lnTo>
                    <a:lnTo>
                      <a:pt x="4222567" y="196911"/>
                    </a:lnTo>
                    <a:lnTo>
                      <a:pt x="4227576" y="246634"/>
                    </a:lnTo>
                    <a:lnTo>
                      <a:pt x="4227576" y="1807718"/>
                    </a:lnTo>
                    <a:lnTo>
                      <a:pt x="4222567" y="1857422"/>
                    </a:lnTo>
                    <a:lnTo>
                      <a:pt x="4208202" y="1903717"/>
                    </a:lnTo>
                    <a:lnTo>
                      <a:pt x="4185470" y="1945611"/>
                    </a:lnTo>
                    <a:lnTo>
                      <a:pt x="4155360" y="1982112"/>
                    </a:lnTo>
                    <a:lnTo>
                      <a:pt x="4118863" y="2012229"/>
                    </a:lnTo>
                    <a:lnTo>
                      <a:pt x="4076967" y="2034969"/>
                    </a:lnTo>
                    <a:lnTo>
                      <a:pt x="4030664" y="2049341"/>
                    </a:lnTo>
                    <a:lnTo>
                      <a:pt x="3980942" y="2054352"/>
                    </a:lnTo>
                    <a:lnTo>
                      <a:pt x="2994405" y="2054352"/>
                    </a:lnTo>
                    <a:lnTo>
                      <a:pt x="2944683" y="2049341"/>
                    </a:lnTo>
                    <a:lnTo>
                      <a:pt x="2898380" y="2034969"/>
                    </a:lnTo>
                    <a:lnTo>
                      <a:pt x="2856484" y="2012229"/>
                    </a:lnTo>
                    <a:lnTo>
                      <a:pt x="2819987" y="1982112"/>
                    </a:lnTo>
                    <a:lnTo>
                      <a:pt x="2789877" y="1945611"/>
                    </a:lnTo>
                    <a:lnTo>
                      <a:pt x="2767145" y="1903717"/>
                    </a:lnTo>
                    <a:lnTo>
                      <a:pt x="2752780" y="1857422"/>
                    </a:lnTo>
                    <a:lnTo>
                      <a:pt x="2747772" y="1807718"/>
                    </a:lnTo>
                    <a:lnTo>
                      <a:pt x="2747772" y="246634"/>
                    </a:lnTo>
                    <a:close/>
                  </a:path>
                </a:pathLst>
              </a:custGeom>
              <a:ln w="28956">
                <a:solidFill>
                  <a:srgbClr val="FF9900"/>
                </a:solidFill>
                <a:prstDash val="dash"/>
              </a:ln>
            </p:spPr>
            <p:txBody>
              <a:bodyPr wrap="square" lIns="0" tIns="0" rIns="0" bIns="0" rtlCol="0"/>
              <a:lstStyle/>
              <a:p>
                <a:endParaRPr/>
              </a:p>
            </p:txBody>
          </p:sp>
        </p:grpSp>
        <p:sp>
          <p:nvSpPr>
            <p:cNvPr id="23" name="object 23"/>
            <p:cNvSpPr txBox="1"/>
            <p:nvPr/>
          </p:nvSpPr>
          <p:spPr>
            <a:xfrm>
              <a:off x="4173474" y="4067508"/>
              <a:ext cx="1480948" cy="477014"/>
            </a:xfrm>
            <a:prstGeom prst="rect">
              <a:avLst/>
            </a:prstGeom>
            <a:ln>
              <a:solidFill>
                <a:schemeClr val="bg1"/>
              </a:solidFill>
            </a:ln>
          </p:spPr>
          <p:txBody>
            <a:bodyPr vert="horz" wrap="square" lIns="0" tIns="0" rIns="0" bIns="0" rtlCol="0">
              <a:spAutoFit/>
            </a:bodyPr>
            <a:lstStyle/>
            <a:p>
              <a:pPr algn="ctr">
                <a:lnSpc>
                  <a:spcPts val="1655"/>
                </a:lnSpc>
              </a:pPr>
              <a:r>
                <a:rPr sz="1200" spc="-10" dirty="0">
                  <a:latin typeface="Open Sans" panose="020B0606030504020204" pitchFamily="34" charset="0"/>
                  <a:ea typeface="Open Sans" panose="020B0606030504020204" pitchFamily="34" charset="0"/>
                  <a:cs typeface="Open Sans" panose="020B0606030504020204" pitchFamily="34" charset="0"/>
                </a:rPr>
                <a:t>Availability</a:t>
              </a:r>
              <a:endParaRPr sz="1200" dirty="0">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pPr>
              <a:r>
                <a:rPr sz="1200" dirty="0">
                  <a:latin typeface="Open Sans" panose="020B0606030504020204" pitchFamily="34" charset="0"/>
                  <a:ea typeface="Open Sans" panose="020B0606030504020204" pitchFamily="34" charset="0"/>
                  <a:cs typeface="Open Sans" panose="020B0606030504020204" pitchFamily="34" charset="0"/>
                </a:rPr>
                <a:t>Z</a:t>
              </a:r>
              <a:r>
                <a:rPr sz="1200" spc="-10" dirty="0">
                  <a:latin typeface="Open Sans" panose="020B0606030504020204" pitchFamily="34" charset="0"/>
                  <a:ea typeface="Open Sans" panose="020B0606030504020204" pitchFamily="34" charset="0"/>
                  <a:cs typeface="Open Sans" panose="020B0606030504020204" pitchFamily="34" charset="0"/>
                </a:rPr>
                <a:t>o</a:t>
              </a:r>
              <a:r>
                <a:rPr sz="1200" dirty="0">
                  <a:latin typeface="Open Sans" panose="020B0606030504020204" pitchFamily="34" charset="0"/>
                  <a:ea typeface="Open Sans" panose="020B0606030504020204" pitchFamily="34" charset="0"/>
                  <a:cs typeface="Open Sans" panose="020B0606030504020204" pitchFamily="34" charset="0"/>
                </a:rPr>
                <a:t>ne</a:t>
              </a:r>
              <a:r>
                <a:rPr sz="1200" spc="-7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p>
          </p:txBody>
        </p:sp>
        <p:sp>
          <p:nvSpPr>
            <p:cNvPr id="24" name="object 24"/>
            <p:cNvSpPr txBox="1"/>
            <p:nvPr/>
          </p:nvSpPr>
          <p:spPr>
            <a:xfrm>
              <a:off x="6920356" y="4067507"/>
              <a:ext cx="1480948" cy="477014"/>
            </a:xfrm>
            <a:prstGeom prst="rect">
              <a:avLst/>
            </a:prstGeom>
            <a:ln>
              <a:solidFill>
                <a:schemeClr val="bg1"/>
              </a:solidFill>
            </a:ln>
          </p:spPr>
          <p:txBody>
            <a:bodyPr vert="horz" wrap="square" lIns="0" tIns="0" rIns="0" bIns="0" rtlCol="0">
              <a:spAutoFit/>
            </a:bodyPr>
            <a:lstStyle/>
            <a:p>
              <a:pPr algn="ctr">
                <a:lnSpc>
                  <a:spcPts val="1655"/>
                </a:lnSpc>
              </a:pPr>
              <a:r>
                <a:rPr sz="1200" spc="-10" dirty="0">
                  <a:latin typeface="Open Sans" panose="020B0606030504020204" pitchFamily="34" charset="0"/>
                  <a:ea typeface="Open Sans" panose="020B0606030504020204" pitchFamily="34" charset="0"/>
                  <a:cs typeface="Open Sans" panose="020B0606030504020204" pitchFamily="34" charset="0"/>
                </a:rPr>
                <a:t>Availability</a:t>
              </a:r>
              <a:endParaRPr sz="1200" dirty="0">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pPr>
              <a:r>
                <a:rPr sz="1200" dirty="0">
                  <a:latin typeface="Open Sans" panose="020B0606030504020204" pitchFamily="34" charset="0"/>
                  <a:ea typeface="Open Sans" panose="020B0606030504020204" pitchFamily="34" charset="0"/>
                  <a:cs typeface="Open Sans" panose="020B0606030504020204" pitchFamily="34" charset="0"/>
                </a:rPr>
                <a:t>Zone</a:t>
              </a:r>
              <a:r>
                <a:rPr sz="1200" spc="-6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a:t>
              </a:r>
            </a:p>
          </p:txBody>
        </p:sp>
      </p:grpSp>
      <p:sp>
        <p:nvSpPr>
          <p:cNvPr id="25" name="object 25"/>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6" name="Group 25">
            <a:extLst>
              <a:ext uri="{FF2B5EF4-FFF2-40B4-BE49-F238E27FC236}">
                <a16:creationId xmlns:a16="http://schemas.microsoft.com/office/drawing/2014/main" id="{AD268F8D-40B4-3449-8D82-EC99FB65C49F}"/>
              </a:ext>
            </a:extLst>
          </p:cNvPr>
          <p:cNvGrpSpPr/>
          <p:nvPr/>
        </p:nvGrpSpPr>
        <p:grpSpPr>
          <a:xfrm>
            <a:off x="24493" y="21490"/>
            <a:ext cx="9119507" cy="885825"/>
            <a:chOff x="24493" y="21490"/>
            <a:chExt cx="8960905" cy="885825"/>
          </a:xfrm>
        </p:grpSpPr>
        <p:pic>
          <p:nvPicPr>
            <p:cNvPr id="27" name="Picture 26">
              <a:extLst>
                <a:ext uri="{FF2B5EF4-FFF2-40B4-BE49-F238E27FC236}">
                  <a16:creationId xmlns:a16="http://schemas.microsoft.com/office/drawing/2014/main" id="{334F6373-500D-2FC3-D960-73070169C976}"/>
                </a:ext>
              </a:extLst>
            </p:cNvPr>
            <p:cNvPicPr>
              <a:picLocks noChangeAspect="1"/>
            </p:cNvPicPr>
            <p:nvPr/>
          </p:nvPicPr>
          <p:blipFill>
            <a:blip r:embed="rId5"/>
            <a:stretch>
              <a:fillRect/>
            </a:stretch>
          </p:blipFill>
          <p:spPr>
            <a:xfrm>
              <a:off x="1631837" y="21490"/>
              <a:ext cx="7353561" cy="885825"/>
            </a:xfrm>
            <a:prstGeom prst="rect">
              <a:avLst/>
            </a:prstGeom>
          </p:spPr>
        </p:pic>
        <p:pic>
          <p:nvPicPr>
            <p:cNvPr id="28" name="Picture 27">
              <a:extLst>
                <a:ext uri="{FF2B5EF4-FFF2-40B4-BE49-F238E27FC236}">
                  <a16:creationId xmlns:a16="http://schemas.microsoft.com/office/drawing/2014/main" id="{B5327279-8199-467F-78DE-CB1DCFE90AD5}"/>
                </a:ext>
              </a:extLst>
            </p:cNvPr>
            <p:cNvPicPr>
              <a:picLocks noChangeAspect="1"/>
            </p:cNvPicPr>
            <p:nvPr/>
          </p:nvPicPr>
          <p:blipFill>
            <a:blip r:embed="rId6"/>
            <a:stretch>
              <a:fillRect/>
            </a:stretch>
          </p:blipFill>
          <p:spPr>
            <a:xfrm>
              <a:off x="24493" y="79088"/>
              <a:ext cx="1607344" cy="657225"/>
            </a:xfrm>
            <a:prstGeom prst="rect">
              <a:avLst/>
            </a:prstGeom>
          </p:spPr>
        </p:pic>
        <p:pic>
          <p:nvPicPr>
            <p:cNvPr id="29" name="Picture 28">
              <a:extLst>
                <a:ext uri="{FF2B5EF4-FFF2-40B4-BE49-F238E27FC236}">
                  <a16:creationId xmlns:a16="http://schemas.microsoft.com/office/drawing/2014/main" id="{DF87071D-186C-E858-BF24-DD887C8F762A}"/>
                </a:ext>
              </a:extLst>
            </p:cNvPr>
            <p:cNvPicPr>
              <a:picLocks noChangeAspect="1"/>
            </p:cNvPicPr>
            <p:nvPr/>
          </p:nvPicPr>
          <p:blipFill>
            <a:blip r:embed="rId5"/>
            <a:stretch>
              <a:fillRect/>
            </a:stretch>
          </p:blipFill>
          <p:spPr>
            <a:xfrm>
              <a:off x="134906" y="718248"/>
              <a:ext cx="7353561" cy="185458"/>
            </a:xfrm>
            <a:prstGeom prst="rect">
              <a:avLst/>
            </a:prstGeom>
          </p:spPr>
        </p:pic>
      </p:grpSp>
      <p:sp>
        <p:nvSpPr>
          <p:cNvPr id="30" name="Google Shape;259;gff3a7120db_0_4">
            <a:extLst>
              <a:ext uri="{FF2B5EF4-FFF2-40B4-BE49-F238E27FC236}">
                <a16:creationId xmlns:a16="http://schemas.microsoft.com/office/drawing/2014/main" id="{305FED92-B1AE-A6BB-EFD1-F7FEDB2A35C1}"/>
              </a:ext>
            </a:extLst>
          </p:cNvPr>
          <p:cNvSpPr txBox="1"/>
          <p:nvPr/>
        </p:nvSpPr>
        <p:spPr>
          <a:xfrm>
            <a:off x="4161593" y="179534"/>
            <a:ext cx="5010290" cy="5816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3200" spc="-5" dirty="0">
                <a:latin typeface="Open Sans" panose="020B0606030504020204" pitchFamily="34" charset="0"/>
                <a:ea typeface="Open Sans" panose="020B0606030504020204" pitchFamily="34" charset="0"/>
                <a:cs typeface="Open Sans" panose="020B0606030504020204" pitchFamily="34" charset="0"/>
              </a:rPr>
              <a:t>Classic Load Balancer</a:t>
            </a:r>
            <a:endParaRPr sz="3200" dirty="0">
              <a:latin typeface="Open Sans" panose="020B0606030504020204" pitchFamily="34" charset="0"/>
              <a:ea typeface="Open Sans" panose="020B0606030504020204" pitchFamily="34" charset="0"/>
              <a:cs typeface="Open Sans" panose="020B0606030504020204" pitchFamily="34" charset="0"/>
              <a:sym typeface="Arial"/>
            </a:endParaRPr>
          </a:p>
        </p:txBody>
      </p:sp>
      <p:cxnSp>
        <p:nvCxnSpPr>
          <p:cNvPr id="32" name="Straight Arrow Connector 31">
            <a:extLst>
              <a:ext uri="{FF2B5EF4-FFF2-40B4-BE49-F238E27FC236}">
                <a16:creationId xmlns:a16="http://schemas.microsoft.com/office/drawing/2014/main" id="{36C3FD90-A80E-E392-F2E0-6D4F196CD6F6}"/>
              </a:ext>
            </a:extLst>
          </p:cNvPr>
          <p:cNvCxnSpPr>
            <a:cxnSpLocks/>
            <a:endCxn id="18" idx="0"/>
          </p:cNvCxnSpPr>
          <p:nvPr/>
        </p:nvCxnSpPr>
        <p:spPr>
          <a:xfrm>
            <a:off x="6609060" y="1200150"/>
            <a:ext cx="0" cy="568184"/>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53753045-0081-9FD6-9FF3-EA9E9646B9A6}"/>
              </a:ext>
            </a:extLst>
          </p:cNvPr>
          <p:cNvCxnSpPr>
            <a:cxnSpLocks/>
            <a:stCxn id="18" idx="1"/>
          </p:cNvCxnSpPr>
          <p:nvPr/>
        </p:nvCxnSpPr>
        <p:spPr>
          <a:xfrm flipH="1">
            <a:off x="5943600" y="2096390"/>
            <a:ext cx="360750" cy="324213"/>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7FD3218-F206-5881-3887-A3CD3761FA7E}"/>
              </a:ext>
            </a:extLst>
          </p:cNvPr>
          <p:cNvCxnSpPr>
            <a:cxnSpLocks/>
            <a:stCxn id="18" idx="3"/>
          </p:cNvCxnSpPr>
          <p:nvPr/>
        </p:nvCxnSpPr>
        <p:spPr>
          <a:xfrm>
            <a:off x="6913770" y="2096390"/>
            <a:ext cx="477630" cy="324213"/>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41308" y="3465755"/>
            <a:ext cx="3896579" cy="1151201"/>
            <a:chOff x="163830" y="1587245"/>
            <a:chExt cx="3187065" cy="571500"/>
          </a:xfrm>
        </p:grpSpPr>
        <p:sp>
          <p:nvSpPr>
            <p:cNvPr id="4" name="object 4"/>
            <p:cNvSpPr/>
            <p:nvPr/>
          </p:nvSpPr>
          <p:spPr>
            <a:xfrm>
              <a:off x="163830" y="1587245"/>
              <a:ext cx="3187065" cy="571500"/>
            </a:xfrm>
            <a:custGeom>
              <a:avLst/>
              <a:gdLst/>
              <a:ahLst/>
              <a:cxnLst/>
              <a:rect l="l" t="t" r="r" b="b"/>
              <a:pathLst>
                <a:path w="3187065" h="571500">
                  <a:moveTo>
                    <a:pt x="3091434" y="0"/>
                  </a:moveTo>
                  <a:lnTo>
                    <a:pt x="95249" y="0"/>
                  </a:lnTo>
                  <a:lnTo>
                    <a:pt x="58175" y="7489"/>
                  </a:lnTo>
                  <a:lnTo>
                    <a:pt x="27898" y="27908"/>
                  </a:lnTo>
                  <a:lnTo>
                    <a:pt x="7485" y="58185"/>
                  </a:lnTo>
                  <a:lnTo>
                    <a:pt x="0" y="95250"/>
                  </a:lnTo>
                  <a:lnTo>
                    <a:pt x="0" y="476249"/>
                  </a:lnTo>
                  <a:lnTo>
                    <a:pt x="7485" y="513314"/>
                  </a:lnTo>
                  <a:lnTo>
                    <a:pt x="27898" y="543591"/>
                  </a:lnTo>
                  <a:lnTo>
                    <a:pt x="58175" y="564010"/>
                  </a:lnTo>
                  <a:lnTo>
                    <a:pt x="95249" y="571499"/>
                  </a:lnTo>
                  <a:lnTo>
                    <a:pt x="3091434" y="571499"/>
                  </a:lnTo>
                  <a:lnTo>
                    <a:pt x="3128498" y="564010"/>
                  </a:lnTo>
                  <a:lnTo>
                    <a:pt x="3158775" y="543591"/>
                  </a:lnTo>
                  <a:lnTo>
                    <a:pt x="3179194" y="513314"/>
                  </a:lnTo>
                  <a:lnTo>
                    <a:pt x="3186684" y="476249"/>
                  </a:lnTo>
                  <a:lnTo>
                    <a:pt x="3186684" y="95250"/>
                  </a:lnTo>
                  <a:lnTo>
                    <a:pt x="3179194" y="58185"/>
                  </a:lnTo>
                  <a:lnTo>
                    <a:pt x="3158775" y="27908"/>
                  </a:lnTo>
                  <a:lnTo>
                    <a:pt x="3128498" y="7489"/>
                  </a:lnTo>
                  <a:lnTo>
                    <a:pt x="3091434" y="0"/>
                  </a:lnTo>
                  <a:close/>
                </a:path>
              </a:pathLst>
            </a:custGeom>
            <a:solidFill>
              <a:srgbClr val="FFFFFF"/>
            </a:solidFill>
            <a:ln>
              <a:solidFill>
                <a:schemeClr val="tx1"/>
              </a:solidFill>
            </a:ln>
          </p:spPr>
          <p:txBody>
            <a:bodyPr wrap="square" lIns="0" tIns="0" rIns="0" bIns="0" rtlCol="0"/>
            <a:lstStyle/>
            <a:p>
              <a:endParaRPr/>
            </a:p>
          </p:txBody>
        </p:sp>
        <p:sp>
          <p:nvSpPr>
            <p:cNvPr id="5" name="object 5"/>
            <p:cNvSpPr/>
            <p:nvPr/>
          </p:nvSpPr>
          <p:spPr>
            <a:xfrm>
              <a:off x="163830" y="1587245"/>
              <a:ext cx="3187065" cy="571500"/>
            </a:xfrm>
            <a:custGeom>
              <a:avLst/>
              <a:gdLst/>
              <a:ahLst/>
              <a:cxnLst/>
              <a:rect l="l" t="t" r="r" b="b"/>
              <a:pathLst>
                <a:path w="3187065" h="571500">
                  <a:moveTo>
                    <a:pt x="0" y="95250"/>
                  </a:moveTo>
                  <a:lnTo>
                    <a:pt x="7485" y="58185"/>
                  </a:lnTo>
                  <a:lnTo>
                    <a:pt x="27898" y="27908"/>
                  </a:lnTo>
                  <a:lnTo>
                    <a:pt x="58175" y="7489"/>
                  </a:lnTo>
                  <a:lnTo>
                    <a:pt x="95249" y="0"/>
                  </a:lnTo>
                  <a:lnTo>
                    <a:pt x="3091434" y="0"/>
                  </a:lnTo>
                  <a:lnTo>
                    <a:pt x="3128498" y="7489"/>
                  </a:lnTo>
                  <a:lnTo>
                    <a:pt x="3158775" y="27908"/>
                  </a:lnTo>
                  <a:lnTo>
                    <a:pt x="3179194" y="58185"/>
                  </a:lnTo>
                  <a:lnTo>
                    <a:pt x="3186684" y="95250"/>
                  </a:lnTo>
                  <a:lnTo>
                    <a:pt x="3186684" y="476249"/>
                  </a:lnTo>
                  <a:lnTo>
                    <a:pt x="3179194" y="513314"/>
                  </a:lnTo>
                  <a:lnTo>
                    <a:pt x="3158775" y="543591"/>
                  </a:lnTo>
                  <a:lnTo>
                    <a:pt x="3128498" y="564010"/>
                  </a:lnTo>
                  <a:lnTo>
                    <a:pt x="3091434" y="571499"/>
                  </a:lnTo>
                  <a:lnTo>
                    <a:pt x="95249" y="571499"/>
                  </a:lnTo>
                  <a:lnTo>
                    <a:pt x="58175" y="564010"/>
                  </a:lnTo>
                  <a:lnTo>
                    <a:pt x="27898" y="543591"/>
                  </a:lnTo>
                  <a:lnTo>
                    <a:pt x="7485" y="513314"/>
                  </a:lnTo>
                  <a:lnTo>
                    <a:pt x="0" y="476249"/>
                  </a:lnTo>
                  <a:lnTo>
                    <a:pt x="0" y="95250"/>
                  </a:lnTo>
                  <a:close/>
                </a:path>
              </a:pathLst>
            </a:custGeom>
            <a:ln w="28956">
              <a:solidFill>
                <a:schemeClr val="tx1"/>
              </a:solidFill>
            </a:ln>
          </p:spPr>
          <p:txBody>
            <a:bodyPr wrap="square" lIns="0" tIns="0" rIns="0" bIns="0" rtlCol="0"/>
            <a:lstStyle/>
            <a:p>
              <a:endParaRPr/>
            </a:p>
          </p:txBody>
        </p:sp>
      </p:grpSp>
      <p:sp>
        <p:nvSpPr>
          <p:cNvPr id="6" name="object 6"/>
          <p:cNvSpPr txBox="1">
            <a:spLocks noGrp="1"/>
          </p:cNvSpPr>
          <p:nvPr>
            <p:ph type="title"/>
          </p:nvPr>
        </p:nvSpPr>
        <p:spPr>
          <a:xfrm>
            <a:off x="255524" y="179323"/>
            <a:ext cx="2114550"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Routing</a:t>
            </a:r>
            <a:r>
              <a:rPr sz="2800" b="1" spc="-55" dirty="0">
                <a:solidFill>
                  <a:srgbClr val="5F4778"/>
                </a:solidFill>
                <a:latin typeface="Calibri"/>
                <a:cs typeface="Calibri"/>
              </a:rPr>
              <a:t> </a:t>
            </a:r>
            <a:r>
              <a:rPr sz="2800" b="1" spc="-15" dirty="0">
                <a:solidFill>
                  <a:srgbClr val="5F4778"/>
                </a:solidFill>
                <a:latin typeface="Calibri"/>
                <a:cs typeface="Calibri"/>
              </a:rPr>
              <a:t>Policy</a:t>
            </a:r>
            <a:endParaRPr sz="2800">
              <a:latin typeface="Calibri"/>
              <a:cs typeface="Calibri"/>
            </a:endParaRPr>
          </a:p>
        </p:txBody>
      </p:sp>
      <p:sp>
        <p:nvSpPr>
          <p:cNvPr id="7" name="object 7"/>
          <p:cNvSpPr txBox="1"/>
          <p:nvPr/>
        </p:nvSpPr>
        <p:spPr>
          <a:xfrm>
            <a:off x="664956" y="3722823"/>
            <a:ext cx="3764042" cy="591829"/>
          </a:xfrm>
          <a:prstGeom prst="rect">
            <a:avLst/>
          </a:prstGeom>
        </p:spPr>
        <p:txBody>
          <a:bodyPr vert="horz" wrap="square" lIns="0" tIns="12065" rIns="0" bIns="0" rtlCol="0">
            <a:spAutoFit/>
          </a:bodyPr>
          <a:lstStyle/>
          <a:p>
            <a:pPr marL="867410" marR="5080" indent="-855344" algn="ctr">
              <a:lnSpc>
                <a:spcPct val="100000"/>
              </a:lnSpc>
              <a:spcBef>
                <a:spcPts val="95"/>
              </a:spcBef>
            </a:pPr>
            <a:r>
              <a:rPr sz="1200" b="1" spc="-5" dirty="0">
                <a:latin typeface="Arial"/>
                <a:cs typeface="Arial"/>
              </a:rPr>
              <a:t>Simple</a:t>
            </a:r>
            <a:r>
              <a:rPr sz="1200" b="1" spc="-10" dirty="0">
                <a:latin typeface="Arial"/>
                <a:cs typeface="Arial"/>
              </a:rPr>
              <a:t> </a:t>
            </a:r>
            <a:r>
              <a:rPr sz="1200" b="1" spc="-5" dirty="0">
                <a:latin typeface="Arial"/>
                <a:cs typeface="Arial"/>
              </a:rPr>
              <a:t>Routing</a:t>
            </a:r>
            <a:r>
              <a:rPr sz="1200" b="1" dirty="0">
                <a:latin typeface="Arial"/>
                <a:cs typeface="Arial"/>
              </a:rPr>
              <a:t> </a:t>
            </a:r>
            <a:r>
              <a:rPr sz="1200" b="1" spc="-10" dirty="0">
                <a:latin typeface="Arial"/>
                <a:cs typeface="Arial"/>
              </a:rPr>
              <a:t>Policy:</a:t>
            </a:r>
            <a:r>
              <a:rPr sz="1200" b="1" spc="25" dirty="0">
                <a:latin typeface="Arial"/>
                <a:cs typeface="Arial"/>
              </a:rPr>
              <a:t> </a:t>
            </a:r>
            <a:endParaRPr lang="en-IN" sz="1200" b="1" spc="25" dirty="0">
              <a:latin typeface="Arial"/>
              <a:cs typeface="Arial"/>
            </a:endParaRPr>
          </a:p>
          <a:p>
            <a:pPr marL="867410" marR="5080" indent="-855344" algn="ctr">
              <a:lnSpc>
                <a:spcPct val="100000"/>
              </a:lnSpc>
              <a:spcBef>
                <a:spcPts val="95"/>
              </a:spcBef>
            </a:pPr>
            <a:endParaRPr lang="en-IN" sz="1200" b="1" spc="25" dirty="0">
              <a:latin typeface="Arial"/>
              <a:cs typeface="Arial"/>
            </a:endParaRPr>
          </a:p>
          <a:p>
            <a:pPr marL="867410" marR="5080" indent="-855344" algn="ctr">
              <a:lnSpc>
                <a:spcPct val="100000"/>
              </a:lnSpc>
              <a:spcBef>
                <a:spcPts val="95"/>
              </a:spcBef>
            </a:pPr>
            <a:r>
              <a:rPr sz="1200" spc="-5" dirty="0">
                <a:latin typeface="Arial MT"/>
                <a:cs typeface="Arial MT"/>
              </a:rPr>
              <a:t>A single</a:t>
            </a:r>
            <a:r>
              <a:rPr sz="1200" spc="5" dirty="0">
                <a:latin typeface="Arial MT"/>
                <a:cs typeface="Arial MT"/>
              </a:rPr>
              <a:t> </a:t>
            </a:r>
            <a:r>
              <a:rPr sz="1200" spc="-5" dirty="0">
                <a:latin typeface="Arial MT"/>
                <a:cs typeface="Arial MT"/>
              </a:rPr>
              <a:t>server</a:t>
            </a:r>
            <a:r>
              <a:rPr sz="1200" spc="-10" dirty="0">
                <a:latin typeface="Arial MT"/>
                <a:cs typeface="Arial MT"/>
              </a:rPr>
              <a:t> </a:t>
            </a:r>
            <a:r>
              <a:rPr sz="1200" dirty="0">
                <a:latin typeface="Arial MT"/>
                <a:cs typeface="Arial MT"/>
              </a:rPr>
              <a:t>performing </a:t>
            </a:r>
            <a:r>
              <a:rPr sz="1200" spc="-260" dirty="0">
                <a:latin typeface="Arial MT"/>
                <a:cs typeface="Arial MT"/>
              </a:rPr>
              <a:t> </a:t>
            </a:r>
            <a:r>
              <a:rPr sz="1200" spc="-5" dirty="0" err="1">
                <a:latin typeface="Arial MT"/>
                <a:cs typeface="Arial MT"/>
              </a:rPr>
              <a:t>th</a:t>
            </a:r>
            <a:r>
              <a:rPr lang="en-IN" sz="1200" spc="-5" dirty="0">
                <a:latin typeface="Arial MT"/>
                <a:cs typeface="Arial MT"/>
              </a:rPr>
              <a:t>e </a:t>
            </a:r>
            <a:r>
              <a:rPr sz="1200" spc="-5" dirty="0">
                <a:latin typeface="Arial MT"/>
                <a:cs typeface="Arial MT"/>
              </a:rPr>
              <a:t>desired operation</a:t>
            </a:r>
            <a:endParaRPr sz="1200" dirty="0">
              <a:latin typeface="Arial MT"/>
              <a:cs typeface="Arial MT"/>
            </a:endParaRPr>
          </a:p>
        </p:txBody>
      </p:sp>
      <p:pic>
        <p:nvPicPr>
          <p:cNvPr id="8" name="object 8"/>
          <p:cNvPicPr/>
          <p:nvPr/>
        </p:nvPicPr>
        <p:blipFill>
          <a:blip r:embed="rId2" cstate="print"/>
          <a:stretch>
            <a:fillRect/>
          </a:stretch>
        </p:blipFill>
        <p:spPr>
          <a:xfrm>
            <a:off x="3555491" y="1363279"/>
            <a:ext cx="882396" cy="620145"/>
          </a:xfrm>
          <a:prstGeom prst="rect">
            <a:avLst/>
          </a:prstGeom>
        </p:spPr>
      </p:pic>
      <p:pic>
        <p:nvPicPr>
          <p:cNvPr id="9" name="object 9"/>
          <p:cNvPicPr/>
          <p:nvPr/>
        </p:nvPicPr>
        <p:blipFill>
          <a:blip r:embed="rId3" cstate="print"/>
          <a:stretch>
            <a:fillRect/>
          </a:stretch>
        </p:blipFill>
        <p:spPr>
          <a:xfrm>
            <a:off x="7979968" y="1373011"/>
            <a:ext cx="542848" cy="717916"/>
          </a:xfrm>
          <a:prstGeom prst="rect">
            <a:avLst/>
          </a:prstGeom>
        </p:spPr>
      </p:pic>
      <p:sp>
        <p:nvSpPr>
          <p:cNvPr id="10" name="object 10"/>
          <p:cNvSpPr txBox="1"/>
          <p:nvPr/>
        </p:nvSpPr>
        <p:spPr>
          <a:xfrm>
            <a:off x="7962392" y="2073910"/>
            <a:ext cx="567690"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Rou</a:t>
            </a:r>
            <a:r>
              <a:rPr sz="1050" spc="-5" dirty="0">
                <a:latin typeface="Arial MT"/>
                <a:cs typeface="Arial MT"/>
              </a:rPr>
              <a:t>t</a:t>
            </a:r>
            <a:r>
              <a:rPr sz="1050" dirty="0">
                <a:latin typeface="Arial MT"/>
                <a:cs typeface="Arial MT"/>
              </a:rPr>
              <a:t>e</a:t>
            </a:r>
            <a:r>
              <a:rPr sz="1050" spc="-20" dirty="0">
                <a:latin typeface="Arial MT"/>
                <a:cs typeface="Arial MT"/>
              </a:rPr>
              <a:t> </a:t>
            </a:r>
            <a:r>
              <a:rPr sz="1050" dirty="0">
                <a:latin typeface="Arial MT"/>
                <a:cs typeface="Arial MT"/>
              </a:rPr>
              <a:t>53</a:t>
            </a:r>
            <a:endParaRPr sz="1050">
              <a:latin typeface="Arial MT"/>
              <a:cs typeface="Arial MT"/>
            </a:endParaRPr>
          </a:p>
        </p:txBody>
      </p:sp>
      <p:grpSp>
        <p:nvGrpSpPr>
          <p:cNvPr id="11" name="object 11"/>
          <p:cNvGrpSpPr/>
          <p:nvPr/>
        </p:nvGrpSpPr>
        <p:grpSpPr>
          <a:xfrm>
            <a:off x="7792211" y="2602992"/>
            <a:ext cx="1094740" cy="1678305"/>
            <a:chOff x="7792211" y="2602992"/>
            <a:chExt cx="1094740" cy="1678305"/>
          </a:xfrm>
        </p:grpSpPr>
        <p:sp>
          <p:nvSpPr>
            <p:cNvPr id="12" name="object 12"/>
            <p:cNvSpPr/>
            <p:nvPr/>
          </p:nvSpPr>
          <p:spPr>
            <a:xfrm>
              <a:off x="7802117" y="2612898"/>
              <a:ext cx="1074420" cy="1658620"/>
            </a:xfrm>
            <a:custGeom>
              <a:avLst/>
              <a:gdLst/>
              <a:ahLst/>
              <a:cxnLst/>
              <a:rect l="l" t="t" r="r" b="b"/>
              <a:pathLst>
                <a:path w="1074420" h="1658620">
                  <a:moveTo>
                    <a:pt x="0" y="1658112"/>
                  </a:moveTo>
                  <a:lnTo>
                    <a:pt x="1074420" y="1658112"/>
                  </a:lnTo>
                  <a:lnTo>
                    <a:pt x="1074420" y="0"/>
                  </a:lnTo>
                  <a:lnTo>
                    <a:pt x="0" y="0"/>
                  </a:lnTo>
                  <a:lnTo>
                    <a:pt x="0" y="1658112"/>
                  </a:lnTo>
                  <a:close/>
                </a:path>
              </a:pathLst>
            </a:custGeom>
            <a:ln w="19812">
              <a:solidFill>
                <a:srgbClr val="000000"/>
              </a:solidFill>
            </a:ln>
          </p:spPr>
          <p:txBody>
            <a:bodyPr wrap="square" lIns="0" tIns="0" rIns="0" bIns="0" rtlCol="0"/>
            <a:lstStyle/>
            <a:p>
              <a:endParaRPr/>
            </a:p>
          </p:txBody>
        </p:sp>
        <p:sp>
          <p:nvSpPr>
            <p:cNvPr id="13" name="object 13"/>
            <p:cNvSpPr/>
            <p:nvPr/>
          </p:nvSpPr>
          <p:spPr>
            <a:xfrm>
              <a:off x="7972805" y="2835402"/>
              <a:ext cx="751840" cy="1248410"/>
            </a:xfrm>
            <a:custGeom>
              <a:avLst/>
              <a:gdLst/>
              <a:ahLst/>
              <a:cxnLst/>
              <a:rect l="l" t="t" r="r" b="b"/>
              <a:pathLst>
                <a:path w="751840" h="1248410">
                  <a:moveTo>
                    <a:pt x="0" y="125222"/>
                  </a:moveTo>
                  <a:lnTo>
                    <a:pt x="9832" y="76455"/>
                  </a:lnTo>
                  <a:lnTo>
                    <a:pt x="36655" y="36655"/>
                  </a:lnTo>
                  <a:lnTo>
                    <a:pt x="76455" y="9832"/>
                  </a:lnTo>
                  <a:lnTo>
                    <a:pt x="125222" y="0"/>
                  </a:lnTo>
                  <a:lnTo>
                    <a:pt x="626110" y="0"/>
                  </a:lnTo>
                  <a:lnTo>
                    <a:pt x="674876" y="9832"/>
                  </a:lnTo>
                  <a:lnTo>
                    <a:pt x="714676" y="36655"/>
                  </a:lnTo>
                  <a:lnTo>
                    <a:pt x="741499" y="76455"/>
                  </a:lnTo>
                  <a:lnTo>
                    <a:pt x="751332" y="125222"/>
                  </a:lnTo>
                  <a:lnTo>
                    <a:pt x="751332" y="1122934"/>
                  </a:lnTo>
                  <a:lnTo>
                    <a:pt x="741499" y="1171673"/>
                  </a:lnTo>
                  <a:lnTo>
                    <a:pt x="714676" y="1211476"/>
                  </a:lnTo>
                  <a:lnTo>
                    <a:pt x="674876" y="1238314"/>
                  </a:lnTo>
                  <a:lnTo>
                    <a:pt x="626110" y="1248156"/>
                  </a:lnTo>
                  <a:lnTo>
                    <a:pt x="125222" y="1248156"/>
                  </a:lnTo>
                  <a:lnTo>
                    <a:pt x="76455" y="1238314"/>
                  </a:lnTo>
                  <a:lnTo>
                    <a:pt x="36655" y="1211476"/>
                  </a:lnTo>
                  <a:lnTo>
                    <a:pt x="9832" y="1171673"/>
                  </a:lnTo>
                  <a:lnTo>
                    <a:pt x="0" y="1122934"/>
                  </a:lnTo>
                  <a:lnTo>
                    <a:pt x="0" y="125222"/>
                  </a:lnTo>
                  <a:close/>
                </a:path>
              </a:pathLst>
            </a:custGeom>
            <a:ln w="19812">
              <a:solidFill>
                <a:srgbClr val="FF6600"/>
              </a:solidFill>
              <a:prstDash val="dash"/>
            </a:ln>
          </p:spPr>
          <p:txBody>
            <a:bodyPr wrap="square" lIns="0" tIns="0" rIns="0" bIns="0" rtlCol="0"/>
            <a:lstStyle/>
            <a:p>
              <a:endParaRPr/>
            </a:p>
          </p:txBody>
        </p:sp>
        <p:pic>
          <p:nvPicPr>
            <p:cNvPr id="14" name="object 14"/>
            <p:cNvPicPr/>
            <p:nvPr/>
          </p:nvPicPr>
          <p:blipFill>
            <a:blip r:embed="rId4" cstate="print"/>
            <a:stretch>
              <a:fillRect/>
            </a:stretch>
          </p:blipFill>
          <p:spPr>
            <a:xfrm>
              <a:off x="8089344" y="3172968"/>
              <a:ext cx="477106" cy="548640"/>
            </a:xfrm>
            <a:prstGeom prst="rect">
              <a:avLst/>
            </a:prstGeom>
          </p:spPr>
        </p:pic>
      </p:grpSp>
      <p:sp>
        <p:nvSpPr>
          <p:cNvPr id="15" name="object 15"/>
          <p:cNvSpPr txBox="1"/>
          <p:nvPr/>
        </p:nvSpPr>
        <p:spPr>
          <a:xfrm>
            <a:off x="8204961" y="3726891"/>
            <a:ext cx="28765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EC2</a:t>
            </a:r>
            <a:endParaRPr sz="1050">
              <a:latin typeface="Arial MT"/>
              <a:cs typeface="Arial MT"/>
            </a:endParaRPr>
          </a:p>
        </p:txBody>
      </p:sp>
      <p:grpSp>
        <p:nvGrpSpPr>
          <p:cNvPr id="16" name="object 16"/>
          <p:cNvGrpSpPr/>
          <p:nvPr/>
        </p:nvGrpSpPr>
        <p:grpSpPr>
          <a:xfrm>
            <a:off x="4384294" y="1743329"/>
            <a:ext cx="3756660" cy="1855849"/>
            <a:chOff x="4384294" y="1743329"/>
            <a:chExt cx="3756660" cy="1855849"/>
          </a:xfrm>
        </p:grpSpPr>
        <p:sp>
          <p:nvSpPr>
            <p:cNvPr id="17" name="object 17"/>
            <p:cNvSpPr/>
            <p:nvPr/>
          </p:nvSpPr>
          <p:spPr>
            <a:xfrm>
              <a:off x="4438650" y="1743329"/>
              <a:ext cx="3702050" cy="111760"/>
            </a:xfrm>
            <a:custGeom>
              <a:avLst/>
              <a:gdLst/>
              <a:ahLst/>
              <a:cxnLst/>
              <a:rect l="l" t="t" r="r" b="b"/>
              <a:pathLst>
                <a:path w="3702050" h="111760">
                  <a:moveTo>
                    <a:pt x="3662317" y="55753"/>
                  </a:moveTo>
                  <a:lnTo>
                    <a:pt x="3600704" y="91694"/>
                  </a:lnTo>
                  <a:lnTo>
                    <a:pt x="3596004" y="94361"/>
                  </a:lnTo>
                  <a:lnTo>
                    <a:pt x="3594480" y="100457"/>
                  </a:lnTo>
                  <a:lnTo>
                    <a:pt x="3597148" y="105156"/>
                  </a:lnTo>
                  <a:lnTo>
                    <a:pt x="3599942" y="109982"/>
                  </a:lnTo>
                  <a:lnTo>
                    <a:pt x="3606038" y="111506"/>
                  </a:lnTo>
                  <a:lnTo>
                    <a:pt x="3610736" y="108712"/>
                  </a:lnTo>
                  <a:lnTo>
                    <a:pt x="3684660" y="65659"/>
                  </a:lnTo>
                  <a:lnTo>
                    <a:pt x="3681983" y="65659"/>
                  </a:lnTo>
                  <a:lnTo>
                    <a:pt x="3681983" y="64262"/>
                  </a:lnTo>
                  <a:lnTo>
                    <a:pt x="3676904" y="64262"/>
                  </a:lnTo>
                  <a:lnTo>
                    <a:pt x="3662317" y="55753"/>
                  </a:lnTo>
                  <a:close/>
                </a:path>
                <a:path w="3702050" h="111760">
                  <a:moveTo>
                    <a:pt x="3645335" y="45847"/>
                  </a:moveTo>
                  <a:lnTo>
                    <a:pt x="0" y="45847"/>
                  </a:lnTo>
                  <a:lnTo>
                    <a:pt x="0" y="65659"/>
                  </a:lnTo>
                  <a:lnTo>
                    <a:pt x="3645335" y="65659"/>
                  </a:lnTo>
                  <a:lnTo>
                    <a:pt x="3662317" y="55753"/>
                  </a:lnTo>
                  <a:lnTo>
                    <a:pt x="3645335" y="45847"/>
                  </a:lnTo>
                  <a:close/>
                </a:path>
                <a:path w="3702050" h="111760">
                  <a:moveTo>
                    <a:pt x="3684660" y="45847"/>
                  </a:moveTo>
                  <a:lnTo>
                    <a:pt x="3681983" y="45847"/>
                  </a:lnTo>
                  <a:lnTo>
                    <a:pt x="3681983" y="65659"/>
                  </a:lnTo>
                  <a:lnTo>
                    <a:pt x="3684660" y="65659"/>
                  </a:lnTo>
                  <a:lnTo>
                    <a:pt x="3701669" y="55753"/>
                  </a:lnTo>
                  <a:lnTo>
                    <a:pt x="3684660" y="45847"/>
                  </a:lnTo>
                  <a:close/>
                </a:path>
                <a:path w="3702050" h="111760">
                  <a:moveTo>
                    <a:pt x="3676904" y="47244"/>
                  </a:moveTo>
                  <a:lnTo>
                    <a:pt x="3662317" y="55753"/>
                  </a:lnTo>
                  <a:lnTo>
                    <a:pt x="3676904" y="64262"/>
                  </a:lnTo>
                  <a:lnTo>
                    <a:pt x="3676904" y="47244"/>
                  </a:lnTo>
                  <a:close/>
                </a:path>
                <a:path w="3702050" h="111760">
                  <a:moveTo>
                    <a:pt x="3681983" y="47244"/>
                  </a:moveTo>
                  <a:lnTo>
                    <a:pt x="3676904" y="47244"/>
                  </a:lnTo>
                  <a:lnTo>
                    <a:pt x="3676904" y="64262"/>
                  </a:lnTo>
                  <a:lnTo>
                    <a:pt x="3681983" y="64262"/>
                  </a:lnTo>
                  <a:lnTo>
                    <a:pt x="3681983" y="47244"/>
                  </a:lnTo>
                  <a:close/>
                </a:path>
                <a:path w="3702050" h="111760">
                  <a:moveTo>
                    <a:pt x="3606038" y="0"/>
                  </a:moveTo>
                  <a:lnTo>
                    <a:pt x="3599942" y="1524"/>
                  </a:lnTo>
                  <a:lnTo>
                    <a:pt x="3597148" y="6350"/>
                  </a:lnTo>
                  <a:lnTo>
                    <a:pt x="3594480" y="11049"/>
                  </a:lnTo>
                  <a:lnTo>
                    <a:pt x="3596004" y="17145"/>
                  </a:lnTo>
                  <a:lnTo>
                    <a:pt x="3600704" y="19812"/>
                  </a:lnTo>
                  <a:lnTo>
                    <a:pt x="3662317" y="55753"/>
                  </a:lnTo>
                  <a:lnTo>
                    <a:pt x="3676904" y="47244"/>
                  </a:lnTo>
                  <a:lnTo>
                    <a:pt x="3681983" y="47244"/>
                  </a:lnTo>
                  <a:lnTo>
                    <a:pt x="3681983" y="45847"/>
                  </a:lnTo>
                  <a:lnTo>
                    <a:pt x="3684660" y="45847"/>
                  </a:lnTo>
                  <a:lnTo>
                    <a:pt x="3610736" y="2794"/>
                  </a:lnTo>
                  <a:lnTo>
                    <a:pt x="3606038" y="0"/>
                  </a:lnTo>
                  <a:close/>
                </a:path>
              </a:pathLst>
            </a:custGeom>
            <a:solidFill>
              <a:srgbClr val="FF0000"/>
            </a:solidFill>
          </p:spPr>
          <p:txBody>
            <a:bodyPr wrap="square" lIns="0" tIns="0" rIns="0" bIns="0" rtlCol="0"/>
            <a:lstStyle/>
            <a:p>
              <a:endParaRPr/>
            </a:p>
          </p:txBody>
        </p:sp>
        <p:sp>
          <p:nvSpPr>
            <p:cNvPr id="18" name="object 18"/>
            <p:cNvSpPr/>
            <p:nvPr/>
          </p:nvSpPr>
          <p:spPr>
            <a:xfrm>
              <a:off x="4438650" y="1743329"/>
              <a:ext cx="3702050" cy="111760"/>
            </a:xfrm>
            <a:custGeom>
              <a:avLst/>
              <a:gdLst/>
              <a:ahLst/>
              <a:cxnLst/>
              <a:rect l="l" t="t" r="r" b="b"/>
              <a:pathLst>
                <a:path w="3702050" h="111760">
                  <a:moveTo>
                    <a:pt x="95503" y="0"/>
                  </a:moveTo>
                  <a:lnTo>
                    <a:pt x="90804" y="2794"/>
                  </a:lnTo>
                  <a:lnTo>
                    <a:pt x="0" y="55753"/>
                  </a:lnTo>
                  <a:lnTo>
                    <a:pt x="90804" y="108712"/>
                  </a:lnTo>
                  <a:lnTo>
                    <a:pt x="95503" y="111506"/>
                  </a:lnTo>
                  <a:lnTo>
                    <a:pt x="101600" y="109982"/>
                  </a:lnTo>
                  <a:lnTo>
                    <a:pt x="104394" y="105156"/>
                  </a:lnTo>
                  <a:lnTo>
                    <a:pt x="107187" y="100457"/>
                  </a:lnTo>
                  <a:lnTo>
                    <a:pt x="105537" y="94361"/>
                  </a:lnTo>
                  <a:lnTo>
                    <a:pt x="100837" y="91694"/>
                  </a:lnTo>
                  <a:lnTo>
                    <a:pt x="56206" y="65659"/>
                  </a:lnTo>
                  <a:lnTo>
                    <a:pt x="19558" y="65659"/>
                  </a:lnTo>
                  <a:lnTo>
                    <a:pt x="19558" y="45847"/>
                  </a:lnTo>
                  <a:lnTo>
                    <a:pt x="56206" y="45847"/>
                  </a:lnTo>
                  <a:lnTo>
                    <a:pt x="100837" y="19812"/>
                  </a:lnTo>
                  <a:lnTo>
                    <a:pt x="105537" y="17145"/>
                  </a:lnTo>
                  <a:lnTo>
                    <a:pt x="107187" y="11049"/>
                  </a:lnTo>
                  <a:lnTo>
                    <a:pt x="104394" y="6350"/>
                  </a:lnTo>
                  <a:lnTo>
                    <a:pt x="101600" y="1524"/>
                  </a:lnTo>
                  <a:lnTo>
                    <a:pt x="95503" y="0"/>
                  </a:lnTo>
                  <a:close/>
                </a:path>
                <a:path w="3702050" h="111760">
                  <a:moveTo>
                    <a:pt x="56206" y="45847"/>
                  </a:moveTo>
                  <a:lnTo>
                    <a:pt x="19558" y="45847"/>
                  </a:lnTo>
                  <a:lnTo>
                    <a:pt x="19558" y="65659"/>
                  </a:lnTo>
                  <a:lnTo>
                    <a:pt x="56206" y="65659"/>
                  </a:lnTo>
                  <a:lnTo>
                    <a:pt x="53811" y="64262"/>
                  </a:lnTo>
                  <a:lnTo>
                    <a:pt x="24637" y="64262"/>
                  </a:lnTo>
                  <a:lnTo>
                    <a:pt x="24637" y="47244"/>
                  </a:lnTo>
                  <a:lnTo>
                    <a:pt x="53811" y="47244"/>
                  </a:lnTo>
                  <a:lnTo>
                    <a:pt x="56206" y="45847"/>
                  </a:lnTo>
                  <a:close/>
                </a:path>
                <a:path w="3702050" h="111760">
                  <a:moveTo>
                    <a:pt x="3701542" y="45847"/>
                  </a:moveTo>
                  <a:lnTo>
                    <a:pt x="56206" y="45847"/>
                  </a:lnTo>
                  <a:lnTo>
                    <a:pt x="39224" y="55753"/>
                  </a:lnTo>
                  <a:lnTo>
                    <a:pt x="56206" y="65659"/>
                  </a:lnTo>
                  <a:lnTo>
                    <a:pt x="3701542" y="65659"/>
                  </a:lnTo>
                  <a:lnTo>
                    <a:pt x="3701542" y="45847"/>
                  </a:lnTo>
                  <a:close/>
                </a:path>
                <a:path w="3702050" h="111760">
                  <a:moveTo>
                    <a:pt x="24637" y="47244"/>
                  </a:moveTo>
                  <a:lnTo>
                    <a:pt x="24637" y="64262"/>
                  </a:lnTo>
                  <a:lnTo>
                    <a:pt x="39224" y="55753"/>
                  </a:lnTo>
                  <a:lnTo>
                    <a:pt x="24637" y="47244"/>
                  </a:lnTo>
                  <a:close/>
                </a:path>
                <a:path w="3702050" h="111760">
                  <a:moveTo>
                    <a:pt x="39224" y="55753"/>
                  </a:moveTo>
                  <a:lnTo>
                    <a:pt x="24637" y="64262"/>
                  </a:lnTo>
                  <a:lnTo>
                    <a:pt x="53811" y="64262"/>
                  </a:lnTo>
                  <a:lnTo>
                    <a:pt x="39224" y="55753"/>
                  </a:lnTo>
                  <a:close/>
                </a:path>
                <a:path w="3702050" h="111760">
                  <a:moveTo>
                    <a:pt x="53811" y="47244"/>
                  </a:moveTo>
                  <a:lnTo>
                    <a:pt x="24637" y="47244"/>
                  </a:lnTo>
                  <a:lnTo>
                    <a:pt x="39224" y="55753"/>
                  </a:lnTo>
                  <a:lnTo>
                    <a:pt x="53811" y="47244"/>
                  </a:lnTo>
                  <a:close/>
                </a:path>
              </a:pathLst>
            </a:custGeom>
            <a:solidFill>
              <a:srgbClr val="008000"/>
            </a:solidFill>
          </p:spPr>
          <p:txBody>
            <a:bodyPr wrap="square" lIns="0" tIns="0" rIns="0" bIns="0" rtlCol="0"/>
            <a:lstStyle/>
            <a:p>
              <a:endParaRPr/>
            </a:p>
          </p:txBody>
        </p:sp>
        <p:sp>
          <p:nvSpPr>
            <p:cNvPr id="19" name="object 19"/>
            <p:cNvSpPr/>
            <p:nvPr/>
          </p:nvSpPr>
          <p:spPr>
            <a:xfrm>
              <a:off x="4384294" y="1790064"/>
              <a:ext cx="3756660" cy="1809114"/>
            </a:xfrm>
            <a:custGeom>
              <a:avLst/>
              <a:gdLst/>
              <a:ahLst/>
              <a:cxnLst/>
              <a:rect l="l" t="t" r="r" b="b"/>
              <a:pathLst>
                <a:path w="3756659" h="1809114">
                  <a:moveTo>
                    <a:pt x="80391" y="122555"/>
                  </a:moveTo>
                  <a:lnTo>
                    <a:pt x="8128" y="89916"/>
                  </a:lnTo>
                  <a:lnTo>
                    <a:pt x="0" y="107950"/>
                  </a:lnTo>
                  <a:lnTo>
                    <a:pt x="72136" y="140589"/>
                  </a:lnTo>
                  <a:lnTo>
                    <a:pt x="80391" y="122555"/>
                  </a:lnTo>
                  <a:close/>
                </a:path>
                <a:path w="3756659" h="1809114">
                  <a:moveTo>
                    <a:pt x="206629" y="179832"/>
                  </a:moveTo>
                  <a:lnTo>
                    <a:pt x="134493" y="147066"/>
                  </a:lnTo>
                  <a:lnTo>
                    <a:pt x="126365" y="165100"/>
                  </a:lnTo>
                  <a:lnTo>
                    <a:pt x="198501" y="197866"/>
                  </a:lnTo>
                  <a:lnTo>
                    <a:pt x="206629" y="179832"/>
                  </a:lnTo>
                  <a:close/>
                </a:path>
                <a:path w="3756659" h="1809114">
                  <a:moveTo>
                    <a:pt x="332994" y="236982"/>
                  </a:moveTo>
                  <a:lnTo>
                    <a:pt x="260858" y="204343"/>
                  </a:lnTo>
                  <a:lnTo>
                    <a:pt x="252603" y="222377"/>
                  </a:lnTo>
                  <a:lnTo>
                    <a:pt x="324866" y="255016"/>
                  </a:lnTo>
                  <a:lnTo>
                    <a:pt x="332994" y="236982"/>
                  </a:lnTo>
                  <a:close/>
                </a:path>
                <a:path w="3756659" h="1809114">
                  <a:moveTo>
                    <a:pt x="459359" y="294132"/>
                  </a:moveTo>
                  <a:lnTo>
                    <a:pt x="387223" y="261493"/>
                  </a:lnTo>
                  <a:lnTo>
                    <a:pt x="378968" y="279527"/>
                  </a:lnTo>
                  <a:lnTo>
                    <a:pt x="451231" y="312166"/>
                  </a:lnTo>
                  <a:lnTo>
                    <a:pt x="459359" y="294132"/>
                  </a:lnTo>
                  <a:close/>
                </a:path>
                <a:path w="3756659" h="1809114">
                  <a:moveTo>
                    <a:pt x="585724" y="351409"/>
                  </a:moveTo>
                  <a:lnTo>
                    <a:pt x="513461" y="318643"/>
                  </a:lnTo>
                  <a:lnTo>
                    <a:pt x="505333" y="336677"/>
                  </a:lnTo>
                  <a:lnTo>
                    <a:pt x="577469" y="369443"/>
                  </a:lnTo>
                  <a:lnTo>
                    <a:pt x="585724" y="351409"/>
                  </a:lnTo>
                  <a:close/>
                </a:path>
                <a:path w="3756659" h="1809114">
                  <a:moveTo>
                    <a:pt x="712089" y="408559"/>
                  </a:moveTo>
                  <a:lnTo>
                    <a:pt x="639826" y="375920"/>
                  </a:lnTo>
                  <a:lnTo>
                    <a:pt x="631698" y="393954"/>
                  </a:lnTo>
                  <a:lnTo>
                    <a:pt x="703834" y="426593"/>
                  </a:lnTo>
                  <a:lnTo>
                    <a:pt x="712089" y="408559"/>
                  </a:lnTo>
                  <a:close/>
                </a:path>
                <a:path w="3756659" h="1809114">
                  <a:moveTo>
                    <a:pt x="838327" y="465709"/>
                  </a:moveTo>
                  <a:lnTo>
                    <a:pt x="766191" y="433070"/>
                  </a:lnTo>
                  <a:lnTo>
                    <a:pt x="758063" y="451104"/>
                  </a:lnTo>
                  <a:lnTo>
                    <a:pt x="830199" y="483870"/>
                  </a:lnTo>
                  <a:lnTo>
                    <a:pt x="838327" y="465709"/>
                  </a:lnTo>
                  <a:close/>
                </a:path>
                <a:path w="3756659" h="1809114">
                  <a:moveTo>
                    <a:pt x="964692" y="522986"/>
                  </a:moveTo>
                  <a:lnTo>
                    <a:pt x="892556" y="490220"/>
                  </a:lnTo>
                  <a:lnTo>
                    <a:pt x="884301" y="508381"/>
                  </a:lnTo>
                  <a:lnTo>
                    <a:pt x="956564" y="541020"/>
                  </a:lnTo>
                  <a:lnTo>
                    <a:pt x="964692" y="522986"/>
                  </a:lnTo>
                  <a:close/>
                </a:path>
                <a:path w="3756659" h="1809114">
                  <a:moveTo>
                    <a:pt x="1091057" y="580136"/>
                  </a:moveTo>
                  <a:lnTo>
                    <a:pt x="1018921" y="547497"/>
                  </a:lnTo>
                  <a:lnTo>
                    <a:pt x="1010666" y="565531"/>
                  </a:lnTo>
                  <a:lnTo>
                    <a:pt x="1082929" y="598170"/>
                  </a:lnTo>
                  <a:lnTo>
                    <a:pt x="1091057" y="580136"/>
                  </a:lnTo>
                  <a:close/>
                </a:path>
                <a:path w="3756659" h="1809114">
                  <a:moveTo>
                    <a:pt x="1217422" y="637413"/>
                  </a:moveTo>
                  <a:lnTo>
                    <a:pt x="1145159" y="604647"/>
                  </a:lnTo>
                  <a:lnTo>
                    <a:pt x="1137031" y="622681"/>
                  </a:lnTo>
                  <a:lnTo>
                    <a:pt x="1209294" y="655447"/>
                  </a:lnTo>
                  <a:lnTo>
                    <a:pt x="1217422" y="637413"/>
                  </a:lnTo>
                  <a:close/>
                </a:path>
                <a:path w="3756659" h="1809114">
                  <a:moveTo>
                    <a:pt x="1343787" y="694563"/>
                  </a:moveTo>
                  <a:lnTo>
                    <a:pt x="1271524" y="661924"/>
                  </a:lnTo>
                  <a:lnTo>
                    <a:pt x="1263396" y="679958"/>
                  </a:lnTo>
                  <a:lnTo>
                    <a:pt x="1335532" y="712597"/>
                  </a:lnTo>
                  <a:lnTo>
                    <a:pt x="1343787" y="694563"/>
                  </a:lnTo>
                  <a:close/>
                </a:path>
                <a:path w="3756659" h="1809114">
                  <a:moveTo>
                    <a:pt x="1470025" y="751713"/>
                  </a:moveTo>
                  <a:lnTo>
                    <a:pt x="1397889" y="719074"/>
                  </a:lnTo>
                  <a:lnTo>
                    <a:pt x="1389761" y="737108"/>
                  </a:lnTo>
                  <a:lnTo>
                    <a:pt x="1461897" y="769747"/>
                  </a:lnTo>
                  <a:lnTo>
                    <a:pt x="1470025" y="751713"/>
                  </a:lnTo>
                  <a:close/>
                </a:path>
                <a:path w="3756659" h="1809114">
                  <a:moveTo>
                    <a:pt x="1596390" y="808990"/>
                  </a:moveTo>
                  <a:lnTo>
                    <a:pt x="1524254" y="776224"/>
                  </a:lnTo>
                  <a:lnTo>
                    <a:pt x="1515999" y="794258"/>
                  </a:lnTo>
                  <a:lnTo>
                    <a:pt x="1588262" y="827024"/>
                  </a:lnTo>
                  <a:lnTo>
                    <a:pt x="1596390" y="808990"/>
                  </a:lnTo>
                  <a:close/>
                </a:path>
                <a:path w="3756659" h="1809114">
                  <a:moveTo>
                    <a:pt x="1722755" y="866140"/>
                  </a:moveTo>
                  <a:lnTo>
                    <a:pt x="1650619" y="833501"/>
                  </a:lnTo>
                  <a:lnTo>
                    <a:pt x="1642364" y="851535"/>
                  </a:lnTo>
                  <a:lnTo>
                    <a:pt x="1714627" y="884174"/>
                  </a:lnTo>
                  <a:lnTo>
                    <a:pt x="1722755" y="866140"/>
                  </a:lnTo>
                  <a:close/>
                </a:path>
                <a:path w="3756659" h="1809114">
                  <a:moveTo>
                    <a:pt x="1849120" y="923290"/>
                  </a:moveTo>
                  <a:lnTo>
                    <a:pt x="1776857" y="890651"/>
                  </a:lnTo>
                  <a:lnTo>
                    <a:pt x="1768729" y="908685"/>
                  </a:lnTo>
                  <a:lnTo>
                    <a:pt x="1840992" y="941324"/>
                  </a:lnTo>
                  <a:lnTo>
                    <a:pt x="1849120" y="923290"/>
                  </a:lnTo>
                  <a:close/>
                </a:path>
                <a:path w="3756659" h="1809114">
                  <a:moveTo>
                    <a:pt x="1975485" y="980567"/>
                  </a:moveTo>
                  <a:lnTo>
                    <a:pt x="1903222" y="947801"/>
                  </a:lnTo>
                  <a:lnTo>
                    <a:pt x="1895094" y="965835"/>
                  </a:lnTo>
                  <a:lnTo>
                    <a:pt x="1967230" y="998601"/>
                  </a:lnTo>
                  <a:lnTo>
                    <a:pt x="1975485" y="980567"/>
                  </a:lnTo>
                  <a:close/>
                </a:path>
                <a:path w="3756659" h="1809114">
                  <a:moveTo>
                    <a:pt x="2101850" y="1037717"/>
                  </a:moveTo>
                  <a:lnTo>
                    <a:pt x="2029587" y="1005078"/>
                  </a:lnTo>
                  <a:lnTo>
                    <a:pt x="2021459" y="1023112"/>
                  </a:lnTo>
                  <a:lnTo>
                    <a:pt x="2093595" y="1055751"/>
                  </a:lnTo>
                  <a:lnTo>
                    <a:pt x="2101850" y="1037717"/>
                  </a:lnTo>
                  <a:close/>
                </a:path>
                <a:path w="3756659" h="1809114">
                  <a:moveTo>
                    <a:pt x="2228075" y="1094867"/>
                  </a:moveTo>
                  <a:lnTo>
                    <a:pt x="2155952" y="1062228"/>
                  </a:lnTo>
                  <a:lnTo>
                    <a:pt x="2147824" y="1080262"/>
                  </a:lnTo>
                  <a:lnTo>
                    <a:pt x="2219960" y="1113028"/>
                  </a:lnTo>
                  <a:lnTo>
                    <a:pt x="2228075" y="1094867"/>
                  </a:lnTo>
                  <a:close/>
                </a:path>
                <a:path w="3756659" h="1809114">
                  <a:moveTo>
                    <a:pt x="2354453" y="1152144"/>
                  </a:moveTo>
                  <a:lnTo>
                    <a:pt x="2282317" y="1119378"/>
                  </a:lnTo>
                  <a:lnTo>
                    <a:pt x="2274062" y="1137539"/>
                  </a:lnTo>
                  <a:lnTo>
                    <a:pt x="2346325" y="1170178"/>
                  </a:lnTo>
                  <a:lnTo>
                    <a:pt x="2354453" y="1152144"/>
                  </a:lnTo>
                  <a:close/>
                </a:path>
                <a:path w="3756659" h="1809114">
                  <a:moveTo>
                    <a:pt x="2480818" y="1209294"/>
                  </a:moveTo>
                  <a:lnTo>
                    <a:pt x="2408555" y="1176655"/>
                  </a:lnTo>
                  <a:lnTo>
                    <a:pt x="2400427" y="1194689"/>
                  </a:lnTo>
                  <a:lnTo>
                    <a:pt x="2472690" y="1227328"/>
                  </a:lnTo>
                  <a:lnTo>
                    <a:pt x="2480818" y="1209294"/>
                  </a:lnTo>
                  <a:close/>
                </a:path>
                <a:path w="3756659" h="1809114">
                  <a:moveTo>
                    <a:pt x="2607183" y="1266444"/>
                  </a:moveTo>
                  <a:lnTo>
                    <a:pt x="2534920" y="1233805"/>
                  </a:lnTo>
                  <a:lnTo>
                    <a:pt x="2526792" y="1251839"/>
                  </a:lnTo>
                  <a:lnTo>
                    <a:pt x="2598928" y="1284605"/>
                  </a:lnTo>
                  <a:lnTo>
                    <a:pt x="2607183" y="1266444"/>
                  </a:lnTo>
                  <a:close/>
                </a:path>
                <a:path w="3756659" h="1809114">
                  <a:moveTo>
                    <a:pt x="2733548" y="1323721"/>
                  </a:moveTo>
                  <a:lnTo>
                    <a:pt x="2661285" y="1290955"/>
                  </a:lnTo>
                  <a:lnTo>
                    <a:pt x="2653157" y="1309116"/>
                  </a:lnTo>
                  <a:lnTo>
                    <a:pt x="2725293" y="1341755"/>
                  </a:lnTo>
                  <a:lnTo>
                    <a:pt x="2733548" y="1323721"/>
                  </a:lnTo>
                  <a:close/>
                </a:path>
                <a:path w="3756659" h="1809114">
                  <a:moveTo>
                    <a:pt x="2859786" y="1380871"/>
                  </a:moveTo>
                  <a:lnTo>
                    <a:pt x="2787650" y="1348232"/>
                  </a:lnTo>
                  <a:lnTo>
                    <a:pt x="2779522" y="1366266"/>
                  </a:lnTo>
                  <a:lnTo>
                    <a:pt x="2851658" y="1398905"/>
                  </a:lnTo>
                  <a:lnTo>
                    <a:pt x="2859786" y="1380871"/>
                  </a:lnTo>
                  <a:close/>
                </a:path>
                <a:path w="3756659" h="1809114">
                  <a:moveTo>
                    <a:pt x="2986151" y="1438148"/>
                  </a:moveTo>
                  <a:lnTo>
                    <a:pt x="2914015" y="1405382"/>
                  </a:lnTo>
                  <a:lnTo>
                    <a:pt x="2905760" y="1423416"/>
                  </a:lnTo>
                  <a:lnTo>
                    <a:pt x="2978023" y="1456182"/>
                  </a:lnTo>
                  <a:lnTo>
                    <a:pt x="2986151" y="1438148"/>
                  </a:lnTo>
                  <a:close/>
                </a:path>
                <a:path w="3756659" h="1809114">
                  <a:moveTo>
                    <a:pt x="3112516" y="1495298"/>
                  </a:moveTo>
                  <a:lnTo>
                    <a:pt x="3040253" y="1462659"/>
                  </a:lnTo>
                  <a:lnTo>
                    <a:pt x="3032125" y="1480693"/>
                  </a:lnTo>
                  <a:lnTo>
                    <a:pt x="3104388" y="1513332"/>
                  </a:lnTo>
                  <a:lnTo>
                    <a:pt x="3112516" y="1495298"/>
                  </a:lnTo>
                  <a:close/>
                </a:path>
                <a:path w="3756659" h="1809114">
                  <a:moveTo>
                    <a:pt x="3238881" y="1552448"/>
                  </a:moveTo>
                  <a:lnTo>
                    <a:pt x="3166618" y="1519809"/>
                  </a:lnTo>
                  <a:lnTo>
                    <a:pt x="3158490" y="1537843"/>
                  </a:lnTo>
                  <a:lnTo>
                    <a:pt x="3230626" y="1570482"/>
                  </a:lnTo>
                  <a:lnTo>
                    <a:pt x="3238881" y="1552448"/>
                  </a:lnTo>
                  <a:close/>
                </a:path>
                <a:path w="3756659" h="1809114">
                  <a:moveTo>
                    <a:pt x="3365246" y="1609725"/>
                  </a:moveTo>
                  <a:lnTo>
                    <a:pt x="3292983" y="1576959"/>
                  </a:lnTo>
                  <a:lnTo>
                    <a:pt x="3284855" y="1594993"/>
                  </a:lnTo>
                  <a:lnTo>
                    <a:pt x="3356991" y="1627759"/>
                  </a:lnTo>
                  <a:lnTo>
                    <a:pt x="3365246" y="1609725"/>
                  </a:lnTo>
                  <a:close/>
                </a:path>
                <a:path w="3756659" h="1809114">
                  <a:moveTo>
                    <a:pt x="3491484" y="1666875"/>
                  </a:moveTo>
                  <a:lnTo>
                    <a:pt x="3419348" y="1634236"/>
                  </a:lnTo>
                  <a:lnTo>
                    <a:pt x="3411220" y="1652270"/>
                  </a:lnTo>
                  <a:lnTo>
                    <a:pt x="3483356" y="1684909"/>
                  </a:lnTo>
                  <a:lnTo>
                    <a:pt x="3491484" y="1666875"/>
                  </a:lnTo>
                  <a:close/>
                </a:path>
                <a:path w="3756659" h="1809114">
                  <a:moveTo>
                    <a:pt x="3617849" y="1724025"/>
                  </a:moveTo>
                  <a:lnTo>
                    <a:pt x="3545713" y="1691386"/>
                  </a:lnTo>
                  <a:lnTo>
                    <a:pt x="3537458" y="1709432"/>
                  </a:lnTo>
                  <a:lnTo>
                    <a:pt x="3609721" y="1742059"/>
                  </a:lnTo>
                  <a:lnTo>
                    <a:pt x="3617849" y="1724025"/>
                  </a:lnTo>
                  <a:close/>
                </a:path>
                <a:path w="3756659" h="1809114">
                  <a:moveTo>
                    <a:pt x="3702685" y="1658366"/>
                  </a:moveTo>
                  <a:lnTo>
                    <a:pt x="3638550" y="1568196"/>
                  </a:lnTo>
                  <a:lnTo>
                    <a:pt x="3632327" y="1567180"/>
                  </a:lnTo>
                  <a:lnTo>
                    <a:pt x="3623437" y="1573530"/>
                  </a:lnTo>
                  <a:lnTo>
                    <a:pt x="3622421" y="1579753"/>
                  </a:lnTo>
                  <a:lnTo>
                    <a:pt x="3655466" y="1626273"/>
                  </a:lnTo>
                  <a:lnTo>
                    <a:pt x="58420" y="0"/>
                  </a:lnTo>
                  <a:lnTo>
                    <a:pt x="50292" y="18034"/>
                  </a:lnTo>
                  <a:lnTo>
                    <a:pt x="3647262" y="1644269"/>
                  </a:lnTo>
                  <a:lnTo>
                    <a:pt x="3596005" y="1649603"/>
                  </a:lnTo>
                  <a:lnTo>
                    <a:pt x="3590544" y="1650111"/>
                  </a:lnTo>
                  <a:lnTo>
                    <a:pt x="3586607" y="1655064"/>
                  </a:lnTo>
                  <a:lnTo>
                    <a:pt x="3587115" y="1660398"/>
                  </a:lnTo>
                  <a:lnTo>
                    <a:pt x="3587750" y="1665859"/>
                  </a:lnTo>
                  <a:lnTo>
                    <a:pt x="3592576" y="1669796"/>
                  </a:lnTo>
                  <a:lnTo>
                    <a:pt x="3598037" y="1669288"/>
                  </a:lnTo>
                  <a:lnTo>
                    <a:pt x="3692944" y="1659382"/>
                  </a:lnTo>
                  <a:lnTo>
                    <a:pt x="3702685" y="1658366"/>
                  </a:lnTo>
                  <a:close/>
                </a:path>
                <a:path w="3756659" h="1809114">
                  <a:moveTo>
                    <a:pt x="3756152" y="1797558"/>
                  </a:moveTo>
                  <a:lnTo>
                    <a:pt x="3692144" y="1707388"/>
                  </a:lnTo>
                  <a:lnTo>
                    <a:pt x="3685921" y="1706257"/>
                  </a:lnTo>
                  <a:lnTo>
                    <a:pt x="3677031" y="1712607"/>
                  </a:lnTo>
                  <a:lnTo>
                    <a:pt x="3676015" y="1718818"/>
                  </a:lnTo>
                  <a:lnTo>
                    <a:pt x="3709022" y="1765287"/>
                  </a:lnTo>
                  <a:lnTo>
                    <a:pt x="3672078" y="1748536"/>
                  </a:lnTo>
                  <a:lnTo>
                    <a:pt x="3663823" y="1766697"/>
                  </a:lnTo>
                  <a:lnTo>
                    <a:pt x="3700869" y="1783397"/>
                  </a:lnTo>
                  <a:lnTo>
                    <a:pt x="3649472" y="1788668"/>
                  </a:lnTo>
                  <a:lnTo>
                    <a:pt x="3644138" y="1789303"/>
                  </a:lnTo>
                  <a:lnTo>
                    <a:pt x="3640074" y="1794129"/>
                  </a:lnTo>
                  <a:lnTo>
                    <a:pt x="3640709" y="1799590"/>
                  </a:lnTo>
                  <a:lnTo>
                    <a:pt x="3641217" y="1805051"/>
                  </a:lnTo>
                  <a:lnTo>
                    <a:pt x="3646170" y="1808988"/>
                  </a:lnTo>
                  <a:lnTo>
                    <a:pt x="3651631" y="1808353"/>
                  </a:lnTo>
                  <a:lnTo>
                    <a:pt x="3747541" y="1798447"/>
                  </a:lnTo>
                  <a:lnTo>
                    <a:pt x="3756152" y="1797558"/>
                  </a:lnTo>
                  <a:close/>
                </a:path>
              </a:pathLst>
            </a:custGeom>
            <a:solidFill>
              <a:srgbClr val="000000"/>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2" name="Group 21">
            <a:extLst>
              <a:ext uri="{FF2B5EF4-FFF2-40B4-BE49-F238E27FC236}">
                <a16:creationId xmlns:a16="http://schemas.microsoft.com/office/drawing/2014/main" id="{072513CC-948A-263D-A433-F30CD7FFEEF8}"/>
              </a:ext>
            </a:extLst>
          </p:cNvPr>
          <p:cNvGrpSpPr/>
          <p:nvPr/>
        </p:nvGrpSpPr>
        <p:grpSpPr>
          <a:xfrm>
            <a:off x="24493" y="21491"/>
            <a:ext cx="9119507" cy="750794"/>
            <a:chOff x="24493" y="21491"/>
            <a:chExt cx="8960905" cy="750794"/>
          </a:xfrm>
        </p:grpSpPr>
        <p:pic>
          <p:nvPicPr>
            <p:cNvPr id="23" name="Picture 22">
              <a:extLst>
                <a:ext uri="{FF2B5EF4-FFF2-40B4-BE49-F238E27FC236}">
                  <a16:creationId xmlns:a16="http://schemas.microsoft.com/office/drawing/2014/main" id="{776E89C1-930C-43FC-7151-4A8BD0EE2F61}"/>
                </a:ext>
              </a:extLst>
            </p:cNvPr>
            <p:cNvPicPr>
              <a:picLocks noChangeAspect="1"/>
            </p:cNvPicPr>
            <p:nvPr/>
          </p:nvPicPr>
          <p:blipFill>
            <a:blip r:embed="rId5"/>
            <a:stretch>
              <a:fillRect/>
            </a:stretch>
          </p:blipFill>
          <p:spPr>
            <a:xfrm>
              <a:off x="1631837" y="21491"/>
              <a:ext cx="7353561" cy="750794"/>
            </a:xfrm>
            <a:prstGeom prst="rect">
              <a:avLst/>
            </a:prstGeom>
          </p:spPr>
        </p:pic>
        <p:pic>
          <p:nvPicPr>
            <p:cNvPr id="24" name="Picture 23">
              <a:extLst>
                <a:ext uri="{FF2B5EF4-FFF2-40B4-BE49-F238E27FC236}">
                  <a16:creationId xmlns:a16="http://schemas.microsoft.com/office/drawing/2014/main" id="{53BAEEFA-04FC-6D3B-2522-DB277259E1D4}"/>
                </a:ext>
              </a:extLst>
            </p:cNvPr>
            <p:cNvPicPr>
              <a:picLocks noChangeAspect="1"/>
            </p:cNvPicPr>
            <p:nvPr/>
          </p:nvPicPr>
          <p:blipFill>
            <a:blip r:embed="rId6"/>
            <a:stretch>
              <a:fillRect/>
            </a:stretch>
          </p:blipFill>
          <p:spPr>
            <a:xfrm>
              <a:off x="24493" y="79088"/>
              <a:ext cx="1607344" cy="657225"/>
            </a:xfrm>
            <a:prstGeom prst="rect">
              <a:avLst/>
            </a:prstGeom>
          </p:spPr>
        </p:pic>
        <p:pic>
          <p:nvPicPr>
            <p:cNvPr id="25" name="Picture 24">
              <a:extLst>
                <a:ext uri="{FF2B5EF4-FFF2-40B4-BE49-F238E27FC236}">
                  <a16:creationId xmlns:a16="http://schemas.microsoft.com/office/drawing/2014/main" id="{211BA0CB-E5E3-B6F4-1CFB-E0C5A90B7430}"/>
                </a:ext>
              </a:extLst>
            </p:cNvPr>
            <p:cNvPicPr>
              <a:picLocks noChangeAspect="1"/>
            </p:cNvPicPr>
            <p:nvPr/>
          </p:nvPicPr>
          <p:blipFill>
            <a:blip r:embed="rId5"/>
            <a:stretch>
              <a:fillRect/>
            </a:stretch>
          </p:blipFill>
          <p:spPr>
            <a:xfrm>
              <a:off x="134906" y="718248"/>
              <a:ext cx="7353561" cy="45719"/>
            </a:xfrm>
            <a:prstGeom prst="rect">
              <a:avLst/>
            </a:prstGeom>
          </p:spPr>
        </p:pic>
      </p:grpSp>
      <p:sp>
        <p:nvSpPr>
          <p:cNvPr id="26" name="Google Shape;259;gff3a7120db_0_4">
            <a:extLst>
              <a:ext uri="{FF2B5EF4-FFF2-40B4-BE49-F238E27FC236}">
                <a16:creationId xmlns:a16="http://schemas.microsoft.com/office/drawing/2014/main" id="{77F6692C-6750-B24E-0791-AEF300D42073}"/>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Routing Policy</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7545" y="2038350"/>
            <a:ext cx="3763012" cy="1022603"/>
            <a:chOff x="177545" y="2489453"/>
            <a:chExt cx="3185160" cy="571500"/>
          </a:xfrm>
        </p:grpSpPr>
        <p:sp>
          <p:nvSpPr>
            <p:cNvPr id="4" name="object 4"/>
            <p:cNvSpPr/>
            <p:nvPr/>
          </p:nvSpPr>
          <p:spPr>
            <a:xfrm>
              <a:off x="177545" y="2489453"/>
              <a:ext cx="3185160" cy="571500"/>
            </a:xfrm>
            <a:custGeom>
              <a:avLst/>
              <a:gdLst/>
              <a:ahLst/>
              <a:cxnLst/>
              <a:rect l="l" t="t" r="r" b="b"/>
              <a:pathLst>
                <a:path w="3185160" h="571500">
                  <a:moveTo>
                    <a:pt x="3089910" y="0"/>
                  </a:moveTo>
                  <a:lnTo>
                    <a:pt x="95250" y="0"/>
                  </a:lnTo>
                  <a:lnTo>
                    <a:pt x="58175" y="7489"/>
                  </a:lnTo>
                  <a:lnTo>
                    <a:pt x="27898" y="27908"/>
                  </a:lnTo>
                  <a:lnTo>
                    <a:pt x="7485" y="58185"/>
                  </a:lnTo>
                  <a:lnTo>
                    <a:pt x="0" y="95250"/>
                  </a:lnTo>
                  <a:lnTo>
                    <a:pt x="0" y="476250"/>
                  </a:lnTo>
                  <a:lnTo>
                    <a:pt x="7485" y="513314"/>
                  </a:lnTo>
                  <a:lnTo>
                    <a:pt x="27898" y="543591"/>
                  </a:lnTo>
                  <a:lnTo>
                    <a:pt x="58175" y="564010"/>
                  </a:lnTo>
                  <a:lnTo>
                    <a:pt x="95250" y="571500"/>
                  </a:lnTo>
                  <a:lnTo>
                    <a:pt x="3089910" y="571500"/>
                  </a:lnTo>
                  <a:lnTo>
                    <a:pt x="3126974" y="564010"/>
                  </a:lnTo>
                  <a:lnTo>
                    <a:pt x="3157251" y="543591"/>
                  </a:lnTo>
                  <a:lnTo>
                    <a:pt x="3177670" y="513314"/>
                  </a:lnTo>
                  <a:lnTo>
                    <a:pt x="3185160" y="476250"/>
                  </a:lnTo>
                  <a:lnTo>
                    <a:pt x="3185160" y="95250"/>
                  </a:lnTo>
                  <a:lnTo>
                    <a:pt x="3177670" y="58185"/>
                  </a:lnTo>
                  <a:lnTo>
                    <a:pt x="3157251" y="27908"/>
                  </a:lnTo>
                  <a:lnTo>
                    <a:pt x="3126974" y="7489"/>
                  </a:lnTo>
                  <a:lnTo>
                    <a:pt x="3089910" y="0"/>
                  </a:lnTo>
                  <a:close/>
                </a:path>
              </a:pathLst>
            </a:custGeom>
            <a:solidFill>
              <a:srgbClr val="FFFFFF"/>
            </a:solidFill>
            <a:ln>
              <a:solidFill>
                <a:schemeClr val="tx1"/>
              </a:solidFill>
            </a:ln>
          </p:spPr>
          <p:txBody>
            <a:bodyPr wrap="square" lIns="0" tIns="0" rIns="0" bIns="0" rtlCol="0"/>
            <a:lstStyle/>
            <a:p>
              <a:endParaRPr/>
            </a:p>
          </p:txBody>
        </p:sp>
        <p:sp>
          <p:nvSpPr>
            <p:cNvPr id="5" name="object 5"/>
            <p:cNvSpPr/>
            <p:nvPr/>
          </p:nvSpPr>
          <p:spPr>
            <a:xfrm>
              <a:off x="177545" y="2489453"/>
              <a:ext cx="3185160" cy="571500"/>
            </a:xfrm>
            <a:custGeom>
              <a:avLst/>
              <a:gdLst/>
              <a:ahLst/>
              <a:cxnLst/>
              <a:rect l="l" t="t" r="r" b="b"/>
              <a:pathLst>
                <a:path w="3185160" h="571500">
                  <a:moveTo>
                    <a:pt x="0" y="95250"/>
                  </a:moveTo>
                  <a:lnTo>
                    <a:pt x="7485" y="58185"/>
                  </a:lnTo>
                  <a:lnTo>
                    <a:pt x="27898" y="27908"/>
                  </a:lnTo>
                  <a:lnTo>
                    <a:pt x="58175" y="7489"/>
                  </a:lnTo>
                  <a:lnTo>
                    <a:pt x="95250" y="0"/>
                  </a:lnTo>
                  <a:lnTo>
                    <a:pt x="3089910" y="0"/>
                  </a:lnTo>
                  <a:lnTo>
                    <a:pt x="3126974" y="7489"/>
                  </a:lnTo>
                  <a:lnTo>
                    <a:pt x="3157251" y="27908"/>
                  </a:lnTo>
                  <a:lnTo>
                    <a:pt x="3177670" y="58185"/>
                  </a:lnTo>
                  <a:lnTo>
                    <a:pt x="3185160" y="95250"/>
                  </a:lnTo>
                  <a:lnTo>
                    <a:pt x="3185160" y="476250"/>
                  </a:lnTo>
                  <a:lnTo>
                    <a:pt x="3177670" y="513314"/>
                  </a:lnTo>
                  <a:lnTo>
                    <a:pt x="3157251" y="543591"/>
                  </a:lnTo>
                  <a:lnTo>
                    <a:pt x="3126974" y="564010"/>
                  </a:lnTo>
                  <a:lnTo>
                    <a:pt x="3089910" y="571500"/>
                  </a:lnTo>
                  <a:lnTo>
                    <a:pt x="95250" y="571500"/>
                  </a:lnTo>
                  <a:lnTo>
                    <a:pt x="58175" y="564010"/>
                  </a:lnTo>
                  <a:lnTo>
                    <a:pt x="27898" y="543591"/>
                  </a:lnTo>
                  <a:lnTo>
                    <a:pt x="7485" y="513314"/>
                  </a:lnTo>
                  <a:lnTo>
                    <a:pt x="0" y="476250"/>
                  </a:lnTo>
                  <a:lnTo>
                    <a:pt x="0" y="95250"/>
                  </a:lnTo>
                  <a:close/>
                </a:path>
              </a:pathLst>
            </a:custGeom>
            <a:ln w="28956">
              <a:solidFill>
                <a:schemeClr val="tx1"/>
              </a:solidFill>
            </a:ln>
          </p:spPr>
          <p:txBody>
            <a:bodyPr wrap="square" lIns="0" tIns="0" rIns="0" bIns="0" rtlCol="0"/>
            <a:lstStyle/>
            <a:p>
              <a:endParaRPr/>
            </a:p>
          </p:txBody>
        </p:sp>
      </p:grpSp>
      <p:sp>
        <p:nvSpPr>
          <p:cNvPr id="6" name="object 6"/>
          <p:cNvSpPr txBox="1">
            <a:spLocks noGrp="1"/>
          </p:cNvSpPr>
          <p:nvPr>
            <p:ph type="title"/>
          </p:nvPr>
        </p:nvSpPr>
        <p:spPr>
          <a:xfrm>
            <a:off x="255524" y="179323"/>
            <a:ext cx="2114550"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Routing</a:t>
            </a:r>
            <a:r>
              <a:rPr sz="2800" b="1" spc="-55" dirty="0">
                <a:solidFill>
                  <a:srgbClr val="5F4778"/>
                </a:solidFill>
                <a:latin typeface="Calibri"/>
                <a:cs typeface="Calibri"/>
              </a:rPr>
              <a:t> </a:t>
            </a:r>
            <a:r>
              <a:rPr sz="2800" b="1" spc="-15" dirty="0">
                <a:solidFill>
                  <a:srgbClr val="5F4778"/>
                </a:solidFill>
                <a:latin typeface="Calibri"/>
                <a:cs typeface="Calibri"/>
              </a:rPr>
              <a:t>Policy</a:t>
            </a:r>
            <a:endParaRPr sz="2800">
              <a:latin typeface="Calibri"/>
              <a:cs typeface="Calibri"/>
            </a:endParaRPr>
          </a:p>
        </p:txBody>
      </p:sp>
      <p:sp>
        <p:nvSpPr>
          <p:cNvPr id="7" name="object 7"/>
          <p:cNvSpPr txBox="1"/>
          <p:nvPr/>
        </p:nvSpPr>
        <p:spPr>
          <a:xfrm>
            <a:off x="289212" y="2414519"/>
            <a:ext cx="3740201" cy="381515"/>
          </a:xfrm>
          <a:prstGeom prst="rect">
            <a:avLst/>
          </a:prstGeom>
        </p:spPr>
        <p:txBody>
          <a:bodyPr vert="horz" wrap="square" lIns="0" tIns="12065" rIns="0" bIns="0" rtlCol="0">
            <a:spAutoFit/>
          </a:bodyPr>
          <a:lstStyle/>
          <a:p>
            <a:pPr marL="681355" marR="5080" indent="-669290">
              <a:lnSpc>
                <a:spcPct val="100000"/>
              </a:lnSpc>
              <a:spcBef>
                <a:spcPts val="95"/>
              </a:spcBef>
            </a:pPr>
            <a:r>
              <a:rPr sz="1200" b="1" spc="-5" dirty="0">
                <a:latin typeface="Open Sans" panose="020B0606030504020204" pitchFamily="34" charset="0"/>
                <a:ea typeface="Open Sans" panose="020B0606030504020204" pitchFamily="34" charset="0"/>
                <a:cs typeface="Open Sans" panose="020B0606030504020204" pitchFamily="34" charset="0"/>
              </a:rPr>
              <a:t>Failover</a:t>
            </a:r>
            <a:r>
              <a:rPr sz="1200" b="1" spc="-25" dirty="0">
                <a:latin typeface="Open Sans" panose="020B0606030504020204" pitchFamily="34" charset="0"/>
                <a:ea typeface="Open Sans" panose="020B0606030504020204" pitchFamily="34" charset="0"/>
                <a:cs typeface="Open Sans" panose="020B0606030504020204" pitchFamily="34" charset="0"/>
              </a:rPr>
              <a:t> </a:t>
            </a:r>
            <a:r>
              <a:rPr sz="1200" b="1" spc="-5" dirty="0">
                <a:latin typeface="Open Sans" panose="020B0606030504020204" pitchFamily="34" charset="0"/>
                <a:ea typeface="Open Sans" panose="020B0606030504020204" pitchFamily="34" charset="0"/>
                <a:cs typeface="Open Sans" panose="020B0606030504020204" pitchFamily="34" charset="0"/>
              </a:rPr>
              <a:t>Routing</a:t>
            </a:r>
            <a:r>
              <a:rPr sz="1200" b="1" dirty="0">
                <a:latin typeface="Open Sans" panose="020B0606030504020204" pitchFamily="34" charset="0"/>
                <a:ea typeface="Open Sans" panose="020B0606030504020204" pitchFamily="34" charset="0"/>
                <a:cs typeface="Open Sans" panose="020B0606030504020204" pitchFamily="34" charset="0"/>
              </a:rPr>
              <a:t> </a:t>
            </a:r>
            <a:r>
              <a:rPr sz="1200" b="1" spc="-10" dirty="0">
                <a:latin typeface="Open Sans" panose="020B0606030504020204" pitchFamily="34" charset="0"/>
                <a:ea typeface="Open Sans" panose="020B0606030504020204" pitchFamily="34" charset="0"/>
                <a:cs typeface="Open Sans" panose="020B0606030504020204" pitchFamily="34" charset="0"/>
              </a:rPr>
              <a:t>Policy:</a:t>
            </a:r>
            <a:r>
              <a:rPr sz="1200" b="1"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Two servers</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performing </a:t>
            </a:r>
            <a:r>
              <a:rPr sz="1200" spc="-26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the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Active–Passive</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routing</a:t>
            </a:r>
            <a:endParaRPr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object 8"/>
          <p:cNvGrpSpPr/>
          <p:nvPr/>
        </p:nvGrpSpPr>
        <p:grpSpPr>
          <a:xfrm>
            <a:off x="4029413" y="2423413"/>
            <a:ext cx="4542155" cy="2014855"/>
            <a:chOff x="3869435" y="2493834"/>
            <a:chExt cx="4542155" cy="2014855"/>
          </a:xfrm>
        </p:grpSpPr>
        <p:pic>
          <p:nvPicPr>
            <p:cNvPr id="9" name="object 9"/>
            <p:cNvPicPr/>
            <p:nvPr/>
          </p:nvPicPr>
          <p:blipFill>
            <a:blip r:embed="rId2" cstate="print"/>
            <a:stretch>
              <a:fillRect/>
            </a:stretch>
          </p:blipFill>
          <p:spPr>
            <a:xfrm>
              <a:off x="3869435" y="2493834"/>
              <a:ext cx="749808" cy="559690"/>
            </a:xfrm>
            <a:prstGeom prst="rect">
              <a:avLst/>
            </a:prstGeom>
          </p:spPr>
        </p:pic>
        <p:sp>
          <p:nvSpPr>
            <p:cNvPr id="10" name="object 10"/>
            <p:cNvSpPr/>
            <p:nvPr/>
          </p:nvSpPr>
          <p:spPr>
            <a:xfrm>
              <a:off x="7488173" y="2999994"/>
              <a:ext cx="913130" cy="1498600"/>
            </a:xfrm>
            <a:custGeom>
              <a:avLst/>
              <a:gdLst/>
              <a:ahLst/>
              <a:cxnLst/>
              <a:rect l="l" t="t" r="r" b="b"/>
              <a:pathLst>
                <a:path w="913129" h="1498600">
                  <a:moveTo>
                    <a:pt x="0" y="1498092"/>
                  </a:moveTo>
                  <a:lnTo>
                    <a:pt x="912876" y="1498092"/>
                  </a:lnTo>
                  <a:lnTo>
                    <a:pt x="912876" y="0"/>
                  </a:lnTo>
                  <a:lnTo>
                    <a:pt x="0" y="0"/>
                  </a:lnTo>
                  <a:lnTo>
                    <a:pt x="0" y="1498092"/>
                  </a:lnTo>
                  <a:close/>
                </a:path>
              </a:pathLst>
            </a:custGeom>
            <a:ln w="19812">
              <a:solidFill>
                <a:srgbClr val="000000"/>
              </a:solidFill>
            </a:ln>
          </p:spPr>
          <p:txBody>
            <a:bodyPr wrap="square" lIns="0" tIns="0" rIns="0" bIns="0" rtlCol="0"/>
            <a:lstStyle/>
            <a:p>
              <a:endParaRPr/>
            </a:p>
          </p:txBody>
        </p:sp>
        <p:sp>
          <p:nvSpPr>
            <p:cNvPr id="11" name="object 11"/>
            <p:cNvSpPr/>
            <p:nvPr/>
          </p:nvSpPr>
          <p:spPr>
            <a:xfrm>
              <a:off x="7632953" y="3201162"/>
              <a:ext cx="638810" cy="1127760"/>
            </a:xfrm>
            <a:custGeom>
              <a:avLst/>
              <a:gdLst/>
              <a:ahLst/>
              <a:cxnLst/>
              <a:rect l="l" t="t" r="r" b="b"/>
              <a:pathLst>
                <a:path w="638809" h="1127760">
                  <a:moveTo>
                    <a:pt x="0" y="106425"/>
                  </a:moveTo>
                  <a:lnTo>
                    <a:pt x="8360" y="64990"/>
                  </a:lnTo>
                  <a:lnTo>
                    <a:pt x="31162" y="31162"/>
                  </a:lnTo>
                  <a:lnTo>
                    <a:pt x="64990" y="8360"/>
                  </a:lnTo>
                  <a:lnTo>
                    <a:pt x="106425" y="0"/>
                  </a:lnTo>
                  <a:lnTo>
                    <a:pt x="532129" y="0"/>
                  </a:lnTo>
                  <a:lnTo>
                    <a:pt x="573565" y="8360"/>
                  </a:lnTo>
                  <a:lnTo>
                    <a:pt x="607393" y="31162"/>
                  </a:lnTo>
                  <a:lnTo>
                    <a:pt x="630195" y="64990"/>
                  </a:lnTo>
                  <a:lnTo>
                    <a:pt x="638555" y="106425"/>
                  </a:lnTo>
                  <a:lnTo>
                    <a:pt x="638555" y="1021334"/>
                  </a:lnTo>
                  <a:lnTo>
                    <a:pt x="630195" y="1062759"/>
                  </a:lnTo>
                  <a:lnTo>
                    <a:pt x="607393" y="1096587"/>
                  </a:lnTo>
                  <a:lnTo>
                    <a:pt x="573565" y="1119396"/>
                  </a:lnTo>
                  <a:lnTo>
                    <a:pt x="532129" y="1127760"/>
                  </a:lnTo>
                  <a:lnTo>
                    <a:pt x="106425" y="1127760"/>
                  </a:lnTo>
                  <a:lnTo>
                    <a:pt x="64990" y="1119396"/>
                  </a:lnTo>
                  <a:lnTo>
                    <a:pt x="31162" y="1096587"/>
                  </a:lnTo>
                  <a:lnTo>
                    <a:pt x="8360" y="1062759"/>
                  </a:lnTo>
                  <a:lnTo>
                    <a:pt x="0" y="1021334"/>
                  </a:lnTo>
                  <a:lnTo>
                    <a:pt x="0" y="106425"/>
                  </a:lnTo>
                  <a:close/>
                </a:path>
              </a:pathLst>
            </a:custGeom>
            <a:ln w="19812">
              <a:solidFill>
                <a:srgbClr val="FF6600"/>
              </a:solidFill>
              <a:prstDash val="dash"/>
            </a:ln>
          </p:spPr>
          <p:txBody>
            <a:bodyPr wrap="square" lIns="0" tIns="0" rIns="0" bIns="0" rtlCol="0"/>
            <a:lstStyle/>
            <a:p>
              <a:endParaRPr/>
            </a:p>
          </p:txBody>
        </p:sp>
        <p:pic>
          <p:nvPicPr>
            <p:cNvPr id="12" name="object 12"/>
            <p:cNvPicPr/>
            <p:nvPr/>
          </p:nvPicPr>
          <p:blipFill>
            <a:blip r:embed="rId3" cstate="print"/>
            <a:stretch>
              <a:fillRect/>
            </a:stretch>
          </p:blipFill>
          <p:spPr>
            <a:xfrm>
              <a:off x="7732274" y="3505200"/>
              <a:ext cx="404863" cy="496824"/>
            </a:xfrm>
            <a:prstGeom prst="rect">
              <a:avLst/>
            </a:prstGeom>
          </p:spPr>
        </p:pic>
      </p:grpSp>
      <p:sp>
        <p:nvSpPr>
          <p:cNvPr id="13" name="object 13"/>
          <p:cNvSpPr txBox="1"/>
          <p:nvPr/>
        </p:nvSpPr>
        <p:spPr>
          <a:xfrm>
            <a:off x="7807579" y="4009745"/>
            <a:ext cx="28765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EC2</a:t>
            </a:r>
            <a:endParaRPr sz="1050">
              <a:latin typeface="Arial MT"/>
              <a:cs typeface="Arial MT"/>
            </a:endParaRPr>
          </a:p>
        </p:txBody>
      </p:sp>
      <p:grpSp>
        <p:nvGrpSpPr>
          <p:cNvPr id="14" name="object 14"/>
          <p:cNvGrpSpPr/>
          <p:nvPr/>
        </p:nvGrpSpPr>
        <p:grpSpPr>
          <a:xfrm>
            <a:off x="4813533" y="1467611"/>
            <a:ext cx="3461786" cy="2323339"/>
            <a:chOff x="4617084" y="1467611"/>
            <a:chExt cx="3658235" cy="2309495"/>
          </a:xfrm>
        </p:grpSpPr>
        <p:sp>
          <p:nvSpPr>
            <p:cNvPr id="15" name="object 15"/>
            <p:cNvSpPr/>
            <p:nvPr/>
          </p:nvSpPr>
          <p:spPr>
            <a:xfrm>
              <a:off x="4617085" y="1998725"/>
              <a:ext cx="3107690" cy="1778635"/>
            </a:xfrm>
            <a:custGeom>
              <a:avLst/>
              <a:gdLst/>
              <a:ahLst/>
              <a:cxnLst/>
              <a:rect l="l" t="t" r="r" b="b"/>
              <a:pathLst>
                <a:path w="3107690" h="1778635">
                  <a:moveTo>
                    <a:pt x="213741" y="831723"/>
                  </a:moveTo>
                  <a:lnTo>
                    <a:pt x="138176" y="807974"/>
                  </a:lnTo>
                  <a:lnTo>
                    <a:pt x="132207" y="826897"/>
                  </a:lnTo>
                  <a:lnTo>
                    <a:pt x="207772" y="850646"/>
                  </a:lnTo>
                  <a:lnTo>
                    <a:pt x="213741" y="831723"/>
                  </a:lnTo>
                  <a:close/>
                </a:path>
                <a:path w="3107690" h="1778635">
                  <a:moveTo>
                    <a:pt x="346075" y="873379"/>
                  </a:moveTo>
                  <a:lnTo>
                    <a:pt x="270383" y="849630"/>
                  </a:lnTo>
                  <a:lnTo>
                    <a:pt x="264541" y="868553"/>
                  </a:lnTo>
                  <a:lnTo>
                    <a:pt x="340106" y="892302"/>
                  </a:lnTo>
                  <a:lnTo>
                    <a:pt x="346075" y="873379"/>
                  </a:lnTo>
                  <a:close/>
                </a:path>
                <a:path w="3107690" h="1778635">
                  <a:moveTo>
                    <a:pt x="478282" y="915162"/>
                  </a:moveTo>
                  <a:lnTo>
                    <a:pt x="402717" y="891286"/>
                  </a:lnTo>
                  <a:lnTo>
                    <a:pt x="396748" y="910209"/>
                  </a:lnTo>
                  <a:lnTo>
                    <a:pt x="472313" y="933958"/>
                  </a:lnTo>
                  <a:lnTo>
                    <a:pt x="478282" y="915162"/>
                  </a:lnTo>
                  <a:close/>
                </a:path>
                <a:path w="3107690" h="1778635">
                  <a:moveTo>
                    <a:pt x="610616" y="956818"/>
                  </a:moveTo>
                  <a:lnTo>
                    <a:pt x="535051" y="932942"/>
                  </a:lnTo>
                  <a:lnTo>
                    <a:pt x="529082" y="951865"/>
                  </a:lnTo>
                  <a:lnTo>
                    <a:pt x="604647" y="975741"/>
                  </a:lnTo>
                  <a:lnTo>
                    <a:pt x="610616" y="956818"/>
                  </a:lnTo>
                  <a:close/>
                </a:path>
                <a:path w="3107690" h="1778635">
                  <a:moveTo>
                    <a:pt x="742823" y="998474"/>
                  </a:moveTo>
                  <a:lnTo>
                    <a:pt x="667258" y="974598"/>
                  </a:lnTo>
                  <a:lnTo>
                    <a:pt x="661289" y="993521"/>
                  </a:lnTo>
                  <a:lnTo>
                    <a:pt x="736854" y="1017397"/>
                  </a:lnTo>
                  <a:lnTo>
                    <a:pt x="742823" y="998474"/>
                  </a:lnTo>
                  <a:close/>
                </a:path>
                <a:path w="3107690" h="1778635">
                  <a:moveTo>
                    <a:pt x="875157" y="1040130"/>
                  </a:moveTo>
                  <a:lnTo>
                    <a:pt x="799592" y="1016381"/>
                  </a:lnTo>
                  <a:lnTo>
                    <a:pt x="793623" y="1035177"/>
                  </a:lnTo>
                  <a:lnTo>
                    <a:pt x="869188" y="1059053"/>
                  </a:lnTo>
                  <a:lnTo>
                    <a:pt x="875157" y="1040130"/>
                  </a:lnTo>
                  <a:close/>
                </a:path>
                <a:path w="3107690" h="1778635">
                  <a:moveTo>
                    <a:pt x="1007364" y="1081786"/>
                  </a:moveTo>
                  <a:lnTo>
                    <a:pt x="931799" y="1058037"/>
                  </a:lnTo>
                  <a:lnTo>
                    <a:pt x="925830" y="1076833"/>
                  </a:lnTo>
                  <a:lnTo>
                    <a:pt x="1001395" y="1100709"/>
                  </a:lnTo>
                  <a:lnTo>
                    <a:pt x="1007364" y="1081786"/>
                  </a:lnTo>
                  <a:close/>
                </a:path>
                <a:path w="3107690" h="1778635">
                  <a:moveTo>
                    <a:pt x="1139698" y="1123442"/>
                  </a:moveTo>
                  <a:lnTo>
                    <a:pt x="1064133" y="1099693"/>
                  </a:lnTo>
                  <a:lnTo>
                    <a:pt x="1058164" y="1118616"/>
                  </a:lnTo>
                  <a:lnTo>
                    <a:pt x="1133729" y="1142365"/>
                  </a:lnTo>
                  <a:lnTo>
                    <a:pt x="1139698" y="1123442"/>
                  </a:lnTo>
                  <a:close/>
                </a:path>
                <a:path w="3107690" h="1778635">
                  <a:moveTo>
                    <a:pt x="1271905" y="1165098"/>
                  </a:moveTo>
                  <a:lnTo>
                    <a:pt x="1196340" y="1141349"/>
                  </a:lnTo>
                  <a:lnTo>
                    <a:pt x="1190371" y="1160272"/>
                  </a:lnTo>
                  <a:lnTo>
                    <a:pt x="1265936" y="1184021"/>
                  </a:lnTo>
                  <a:lnTo>
                    <a:pt x="1271905" y="1165098"/>
                  </a:lnTo>
                  <a:close/>
                </a:path>
                <a:path w="3107690" h="1778635">
                  <a:moveTo>
                    <a:pt x="1404239" y="1206881"/>
                  </a:moveTo>
                  <a:lnTo>
                    <a:pt x="1328674" y="1183005"/>
                  </a:lnTo>
                  <a:lnTo>
                    <a:pt x="1322705" y="1201928"/>
                  </a:lnTo>
                  <a:lnTo>
                    <a:pt x="1398270" y="1225677"/>
                  </a:lnTo>
                  <a:lnTo>
                    <a:pt x="1404239" y="1206881"/>
                  </a:lnTo>
                  <a:close/>
                </a:path>
                <a:path w="3107690" h="1778635">
                  <a:moveTo>
                    <a:pt x="1536446" y="1248537"/>
                  </a:moveTo>
                  <a:lnTo>
                    <a:pt x="1460881" y="1224661"/>
                  </a:lnTo>
                  <a:lnTo>
                    <a:pt x="1454912" y="1243584"/>
                  </a:lnTo>
                  <a:lnTo>
                    <a:pt x="1530604" y="1267460"/>
                  </a:lnTo>
                  <a:lnTo>
                    <a:pt x="1536446" y="1248537"/>
                  </a:lnTo>
                  <a:close/>
                </a:path>
                <a:path w="3107690" h="1778635">
                  <a:moveTo>
                    <a:pt x="1668780" y="1290193"/>
                  </a:moveTo>
                  <a:lnTo>
                    <a:pt x="1593215" y="1266317"/>
                  </a:lnTo>
                  <a:lnTo>
                    <a:pt x="1587246" y="1285240"/>
                  </a:lnTo>
                  <a:lnTo>
                    <a:pt x="1662811" y="1309116"/>
                  </a:lnTo>
                  <a:lnTo>
                    <a:pt x="1668780" y="1290193"/>
                  </a:lnTo>
                  <a:close/>
                </a:path>
                <a:path w="3107690" h="1778635">
                  <a:moveTo>
                    <a:pt x="1800987" y="1331849"/>
                  </a:moveTo>
                  <a:lnTo>
                    <a:pt x="1725422" y="1308100"/>
                  </a:lnTo>
                  <a:lnTo>
                    <a:pt x="1719453" y="1326896"/>
                  </a:lnTo>
                  <a:lnTo>
                    <a:pt x="1795145" y="1350772"/>
                  </a:lnTo>
                  <a:lnTo>
                    <a:pt x="1800987" y="1331849"/>
                  </a:lnTo>
                  <a:close/>
                </a:path>
                <a:path w="3107690" h="1778635">
                  <a:moveTo>
                    <a:pt x="1933321" y="1373505"/>
                  </a:moveTo>
                  <a:lnTo>
                    <a:pt x="1857756" y="1349756"/>
                  </a:lnTo>
                  <a:lnTo>
                    <a:pt x="1851787" y="1368679"/>
                  </a:lnTo>
                  <a:lnTo>
                    <a:pt x="1927339" y="1392428"/>
                  </a:lnTo>
                  <a:lnTo>
                    <a:pt x="1933321" y="1373505"/>
                  </a:lnTo>
                  <a:close/>
                </a:path>
                <a:path w="3107690" h="1778635">
                  <a:moveTo>
                    <a:pt x="2065528" y="1415161"/>
                  </a:moveTo>
                  <a:lnTo>
                    <a:pt x="1989963" y="1391412"/>
                  </a:lnTo>
                  <a:lnTo>
                    <a:pt x="1983994" y="1410335"/>
                  </a:lnTo>
                  <a:lnTo>
                    <a:pt x="2059686" y="1434084"/>
                  </a:lnTo>
                  <a:lnTo>
                    <a:pt x="2065528" y="1415161"/>
                  </a:lnTo>
                  <a:close/>
                </a:path>
                <a:path w="3107690" h="1778635">
                  <a:moveTo>
                    <a:pt x="2197862" y="1456944"/>
                  </a:moveTo>
                  <a:lnTo>
                    <a:pt x="2122297" y="1433068"/>
                  </a:lnTo>
                  <a:lnTo>
                    <a:pt x="2116328" y="1451991"/>
                  </a:lnTo>
                  <a:lnTo>
                    <a:pt x="2191893" y="1475740"/>
                  </a:lnTo>
                  <a:lnTo>
                    <a:pt x="2197862" y="1456944"/>
                  </a:lnTo>
                  <a:close/>
                </a:path>
                <a:path w="3107690" h="1778635">
                  <a:moveTo>
                    <a:pt x="2330196" y="1498600"/>
                  </a:moveTo>
                  <a:lnTo>
                    <a:pt x="2254504" y="1474724"/>
                  </a:lnTo>
                  <a:lnTo>
                    <a:pt x="2248535" y="1493659"/>
                  </a:lnTo>
                  <a:lnTo>
                    <a:pt x="2324227" y="1517408"/>
                  </a:lnTo>
                  <a:lnTo>
                    <a:pt x="2330196" y="1498600"/>
                  </a:lnTo>
                  <a:close/>
                </a:path>
                <a:path w="3107690" h="1778635">
                  <a:moveTo>
                    <a:pt x="2462403" y="1540256"/>
                  </a:moveTo>
                  <a:lnTo>
                    <a:pt x="2386838" y="1516380"/>
                  </a:lnTo>
                  <a:lnTo>
                    <a:pt x="2380869" y="1535303"/>
                  </a:lnTo>
                  <a:lnTo>
                    <a:pt x="2456434" y="1559179"/>
                  </a:lnTo>
                  <a:lnTo>
                    <a:pt x="2462403" y="1540256"/>
                  </a:lnTo>
                  <a:close/>
                </a:path>
                <a:path w="3107690" h="1778635">
                  <a:moveTo>
                    <a:pt x="2594737" y="1581912"/>
                  </a:moveTo>
                  <a:lnTo>
                    <a:pt x="2519045" y="1558036"/>
                  </a:lnTo>
                  <a:lnTo>
                    <a:pt x="2513203" y="1576959"/>
                  </a:lnTo>
                  <a:lnTo>
                    <a:pt x="2588768" y="1600835"/>
                  </a:lnTo>
                  <a:lnTo>
                    <a:pt x="2594737" y="1581912"/>
                  </a:lnTo>
                  <a:close/>
                </a:path>
                <a:path w="3107690" h="1778635">
                  <a:moveTo>
                    <a:pt x="2726944" y="1623568"/>
                  </a:moveTo>
                  <a:lnTo>
                    <a:pt x="2651379" y="1599819"/>
                  </a:lnTo>
                  <a:lnTo>
                    <a:pt x="2645410" y="1618615"/>
                  </a:lnTo>
                  <a:lnTo>
                    <a:pt x="2720975" y="1642491"/>
                  </a:lnTo>
                  <a:lnTo>
                    <a:pt x="2726944" y="1623568"/>
                  </a:lnTo>
                  <a:close/>
                </a:path>
                <a:path w="3107690" h="1778635">
                  <a:moveTo>
                    <a:pt x="2859278" y="1665224"/>
                  </a:moveTo>
                  <a:lnTo>
                    <a:pt x="2783586" y="1641475"/>
                  </a:lnTo>
                  <a:lnTo>
                    <a:pt x="2777744" y="1660398"/>
                  </a:lnTo>
                  <a:lnTo>
                    <a:pt x="2853309" y="1684147"/>
                  </a:lnTo>
                  <a:lnTo>
                    <a:pt x="2859278" y="1665224"/>
                  </a:lnTo>
                  <a:close/>
                </a:path>
                <a:path w="3107690" h="1778635">
                  <a:moveTo>
                    <a:pt x="2991485" y="1706880"/>
                  </a:moveTo>
                  <a:lnTo>
                    <a:pt x="2915920" y="1683131"/>
                  </a:lnTo>
                  <a:lnTo>
                    <a:pt x="2909951" y="1702054"/>
                  </a:lnTo>
                  <a:lnTo>
                    <a:pt x="2985516" y="1725803"/>
                  </a:lnTo>
                  <a:lnTo>
                    <a:pt x="2991485" y="1706880"/>
                  </a:lnTo>
                  <a:close/>
                </a:path>
                <a:path w="3107690" h="1778635">
                  <a:moveTo>
                    <a:pt x="3107690" y="1753870"/>
                  </a:moveTo>
                  <a:lnTo>
                    <a:pt x="3036951" y="1676019"/>
                  </a:lnTo>
                  <a:lnTo>
                    <a:pt x="3033268" y="1672082"/>
                  </a:lnTo>
                  <a:lnTo>
                    <a:pt x="3027045" y="1671701"/>
                  </a:lnTo>
                  <a:lnTo>
                    <a:pt x="3018917" y="1679067"/>
                  </a:lnTo>
                  <a:lnTo>
                    <a:pt x="3018663" y="1685290"/>
                  </a:lnTo>
                  <a:lnTo>
                    <a:pt x="3057080" y="1727593"/>
                  </a:lnTo>
                  <a:lnTo>
                    <a:pt x="3048254" y="1724787"/>
                  </a:lnTo>
                  <a:lnTo>
                    <a:pt x="3042285" y="1743710"/>
                  </a:lnTo>
                  <a:lnTo>
                    <a:pt x="3051010" y="1746453"/>
                  </a:lnTo>
                  <a:lnTo>
                    <a:pt x="3000756" y="1757807"/>
                  </a:lnTo>
                  <a:lnTo>
                    <a:pt x="2995422" y="1759077"/>
                  </a:lnTo>
                  <a:lnTo>
                    <a:pt x="2991993" y="1764411"/>
                  </a:lnTo>
                  <a:lnTo>
                    <a:pt x="2993263" y="1769745"/>
                  </a:lnTo>
                  <a:lnTo>
                    <a:pt x="2994406" y="1775079"/>
                  </a:lnTo>
                  <a:lnTo>
                    <a:pt x="2999740" y="1778381"/>
                  </a:lnTo>
                  <a:lnTo>
                    <a:pt x="3005074" y="1777238"/>
                  </a:lnTo>
                  <a:lnTo>
                    <a:pt x="3092069" y="1757426"/>
                  </a:lnTo>
                  <a:lnTo>
                    <a:pt x="3107690" y="1753870"/>
                  </a:lnTo>
                  <a:close/>
                </a:path>
                <a:path w="3107690" h="1778635">
                  <a:moveTo>
                    <a:pt x="3107690" y="32004"/>
                  </a:moveTo>
                  <a:lnTo>
                    <a:pt x="3090824" y="26924"/>
                  </a:lnTo>
                  <a:lnTo>
                    <a:pt x="3006979" y="1651"/>
                  </a:lnTo>
                  <a:lnTo>
                    <a:pt x="3001772" y="0"/>
                  </a:lnTo>
                  <a:lnTo>
                    <a:pt x="2996184" y="3048"/>
                  </a:lnTo>
                  <a:lnTo>
                    <a:pt x="2994660" y="8255"/>
                  </a:lnTo>
                  <a:lnTo>
                    <a:pt x="2993009" y="13462"/>
                  </a:lnTo>
                  <a:lnTo>
                    <a:pt x="2996057" y="19050"/>
                  </a:lnTo>
                  <a:lnTo>
                    <a:pt x="3050590" y="35496"/>
                  </a:lnTo>
                  <a:lnTo>
                    <a:pt x="635" y="765810"/>
                  </a:lnTo>
                  <a:lnTo>
                    <a:pt x="2946" y="775614"/>
                  </a:lnTo>
                  <a:lnTo>
                    <a:pt x="0" y="785114"/>
                  </a:lnTo>
                  <a:lnTo>
                    <a:pt x="75565" y="808990"/>
                  </a:lnTo>
                  <a:lnTo>
                    <a:pt x="81534" y="790067"/>
                  </a:lnTo>
                  <a:lnTo>
                    <a:pt x="39535" y="776897"/>
                  </a:lnTo>
                  <a:lnTo>
                    <a:pt x="3055328" y="54762"/>
                  </a:lnTo>
                  <a:lnTo>
                    <a:pt x="3018028" y="90424"/>
                  </a:lnTo>
                  <a:lnTo>
                    <a:pt x="3013964" y="94107"/>
                  </a:lnTo>
                  <a:lnTo>
                    <a:pt x="3013837" y="100457"/>
                  </a:lnTo>
                  <a:lnTo>
                    <a:pt x="3021457" y="108331"/>
                  </a:lnTo>
                  <a:lnTo>
                    <a:pt x="3027680" y="108458"/>
                  </a:lnTo>
                  <a:lnTo>
                    <a:pt x="3031617" y="104648"/>
                  </a:lnTo>
                  <a:lnTo>
                    <a:pt x="3107690" y="32004"/>
                  </a:lnTo>
                  <a:close/>
                </a:path>
              </a:pathLst>
            </a:custGeom>
            <a:solidFill>
              <a:srgbClr val="000000"/>
            </a:solidFill>
          </p:spPr>
          <p:txBody>
            <a:bodyPr wrap="square" lIns="0" tIns="0" rIns="0" bIns="0" rtlCol="0"/>
            <a:lstStyle/>
            <a:p>
              <a:endParaRPr/>
            </a:p>
          </p:txBody>
        </p:sp>
        <p:sp>
          <p:nvSpPr>
            <p:cNvPr id="16" name="object 16"/>
            <p:cNvSpPr/>
            <p:nvPr/>
          </p:nvSpPr>
          <p:spPr>
            <a:xfrm>
              <a:off x="7628381" y="1477517"/>
              <a:ext cx="637540" cy="1127760"/>
            </a:xfrm>
            <a:custGeom>
              <a:avLst/>
              <a:gdLst/>
              <a:ahLst/>
              <a:cxnLst/>
              <a:rect l="l" t="t" r="r" b="b"/>
              <a:pathLst>
                <a:path w="637540" h="1127760">
                  <a:moveTo>
                    <a:pt x="0" y="106172"/>
                  </a:moveTo>
                  <a:lnTo>
                    <a:pt x="8338" y="64829"/>
                  </a:lnTo>
                  <a:lnTo>
                    <a:pt x="31083" y="31083"/>
                  </a:lnTo>
                  <a:lnTo>
                    <a:pt x="64829" y="8338"/>
                  </a:lnTo>
                  <a:lnTo>
                    <a:pt x="106172" y="0"/>
                  </a:lnTo>
                  <a:lnTo>
                    <a:pt x="530860" y="0"/>
                  </a:lnTo>
                  <a:lnTo>
                    <a:pt x="572202" y="8338"/>
                  </a:lnTo>
                  <a:lnTo>
                    <a:pt x="605948" y="31083"/>
                  </a:lnTo>
                  <a:lnTo>
                    <a:pt x="628693" y="64829"/>
                  </a:lnTo>
                  <a:lnTo>
                    <a:pt x="637032" y="106172"/>
                  </a:lnTo>
                  <a:lnTo>
                    <a:pt x="637032" y="1021588"/>
                  </a:lnTo>
                  <a:lnTo>
                    <a:pt x="628693" y="1062930"/>
                  </a:lnTo>
                  <a:lnTo>
                    <a:pt x="605948" y="1096676"/>
                  </a:lnTo>
                  <a:lnTo>
                    <a:pt x="572202" y="1119421"/>
                  </a:lnTo>
                  <a:lnTo>
                    <a:pt x="530860" y="1127760"/>
                  </a:lnTo>
                  <a:lnTo>
                    <a:pt x="106172" y="1127760"/>
                  </a:lnTo>
                  <a:lnTo>
                    <a:pt x="64829" y="1119421"/>
                  </a:lnTo>
                  <a:lnTo>
                    <a:pt x="31083" y="1096676"/>
                  </a:lnTo>
                  <a:lnTo>
                    <a:pt x="8338" y="1062930"/>
                  </a:lnTo>
                  <a:lnTo>
                    <a:pt x="0" y="1021588"/>
                  </a:lnTo>
                  <a:lnTo>
                    <a:pt x="0" y="106172"/>
                  </a:lnTo>
                  <a:close/>
                </a:path>
              </a:pathLst>
            </a:custGeom>
            <a:ln w="19812">
              <a:solidFill>
                <a:srgbClr val="FF6600"/>
              </a:solidFill>
              <a:prstDash val="dash"/>
            </a:ln>
          </p:spPr>
          <p:txBody>
            <a:bodyPr wrap="square" lIns="0" tIns="0" rIns="0" bIns="0" rtlCol="0"/>
            <a:lstStyle/>
            <a:p>
              <a:endParaRPr/>
            </a:p>
          </p:txBody>
        </p:sp>
        <p:pic>
          <p:nvPicPr>
            <p:cNvPr id="17" name="object 17"/>
            <p:cNvPicPr/>
            <p:nvPr/>
          </p:nvPicPr>
          <p:blipFill>
            <a:blip r:embed="rId3" cstate="print"/>
            <a:stretch>
              <a:fillRect/>
            </a:stretch>
          </p:blipFill>
          <p:spPr>
            <a:xfrm>
              <a:off x="7726178" y="1781555"/>
              <a:ext cx="404863" cy="496823"/>
            </a:xfrm>
            <a:prstGeom prst="rect">
              <a:avLst/>
            </a:prstGeom>
          </p:spPr>
        </p:pic>
      </p:grpSp>
      <p:sp>
        <p:nvSpPr>
          <p:cNvPr id="18" name="object 18"/>
          <p:cNvSpPr txBox="1"/>
          <p:nvPr/>
        </p:nvSpPr>
        <p:spPr>
          <a:xfrm>
            <a:off x="7482078" y="1276350"/>
            <a:ext cx="913130" cy="1498600"/>
          </a:xfrm>
          <a:prstGeom prst="rect">
            <a:avLst/>
          </a:prstGeom>
          <a:ln w="19811">
            <a:solidFill>
              <a:srgbClr val="000000"/>
            </a:solidFill>
          </a:ln>
        </p:spPr>
        <p:txBody>
          <a:bodyPr vert="horz" wrap="square" lIns="0" tIns="0" rIns="0" bIns="0" rtlCol="0">
            <a:spAutoFit/>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000">
              <a:latin typeface="Times New Roman"/>
              <a:cs typeface="Times New Roman"/>
            </a:endParaRPr>
          </a:p>
          <a:p>
            <a:pPr marL="13970" algn="ctr">
              <a:lnSpc>
                <a:spcPct val="100000"/>
              </a:lnSpc>
            </a:pPr>
            <a:r>
              <a:rPr sz="1050" dirty="0">
                <a:latin typeface="Arial MT"/>
                <a:cs typeface="Arial MT"/>
              </a:rPr>
              <a:t>EC2</a:t>
            </a:r>
            <a:endParaRPr sz="1050">
              <a:latin typeface="Arial MT"/>
              <a:cs typeface="Arial MT"/>
            </a:endParaRPr>
          </a:p>
        </p:txBody>
      </p:sp>
      <p:sp>
        <p:nvSpPr>
          <p:cNvPr id="24" name="object 24"/>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25" name="Group 24">
            <a:extLst>
              <a:ext uri="{FF2B5EF4-FFF2-40B4-BE49-F238E27FC236}">
                <a16:creationId xmlns:a16="http://schemas.microsoft.com/office/drawing/2014/main" id="{3346CA4E-0C51-8883-46C8-3436346333BF}"/>
              </a:ext>
            </a:extLst>
          </p:cNvPr>
          <p:cNvGrpSpPr/>
          <p:nvPr/>
        </p:nvGrpSpPr>
        <p:grpSpPr>
          <a:xfrm>
            <a:off x="24493" y="21491"/>
            <a:ext cx="9119507" cy="750794"/>
            <a:chOff x="24493" y="21491"/>
            <a:chExt cx="8960905" cy="750794"/>
          </a:xfrm>
        </p:grpSpPr>
        <p:pic>
          <p:nvPicPr>
            <p:cNvPr id="26" name="Picture 25">
              <a:extLst>
                <a:ext uri="{FF2B5EF4-FFF2-40B4-BE49-F238E27FC236}">
                  <a16:creationId xmlns:a16="http://schemas.microsoft.com/office/drawing/2014/main" id="{F1EE11EA-A643-FB43-3FC7-849FE2AABFDA}"/>
                </a:ext>
              </a:extLst>
            </p:cNvPr>
            <p:cNvPicPr>
              <a:picLocks noChangeAspect="1"/>
            </p:cNvPicPr>
            <p:nvPr/>
          </p:nvPicPr>
          <p:blipFill>
            <a:blip r:embed="rId4"/>
            <a:stretch>
              <a:fillRect/>
            </a:stretch>
          </p:blipFill>
          <p:spPr>
            <a:xfrm>
              <a:off x="1631837" y="21491"/>
              <a:ext cx="7353561" cy="750794"/>
            </a:xfrm>
            <a:prstGeom prst="rect">
              <a:avLst/>
            </a:prstGeom>
          </p:spPr>
        </p:pic>
        <p:pic>
          <p:nvPicPr>
            <p:cNvPr id="27" name="Picture 26">
              <a:extLst>
                <a:ext uri="{FF2B5EF4-FFF2-40B4-BE49-F238E27FC236}">
                  <a16:creationId xmlns:a16="http://schemas.microsoft.com/office/drawing/2014/main" id="{A460BBF6-5A3D-7B88-60BF-95C3D817BC2C}"/>
                </a:ext>
              </a:extLst>
            </p:cNvPr>
            <p:cNvPicPr>
              <a:picLocks noChangeAspect="1"/>
            </p:cNvPicPr>
            <p:nvPr/>
          </p:nvPicPr>
          <p:blipFill>
            <a:blip r:embed="rId5"/>
            <a:stretch>
              <a:fillRect/>
            </a:stretch>
          </p:blipFill>
          <p:spPr>
            <a:xfrm>
              <a:off x="24493" y="79088"/>
              <a:ext cx="1607344" cy="657225"/>
            </a:xfrm>
            <a:prstGeom prst="rect">
              <a:avLst/>
            </a:prstGeom>
          </p:spPr>
        </p:pic>
        <p:pic>
          <p:nvPicPr>
            <p:cNvPr id="28" name="Picture 27">
              <a:extLst>
                <a:ext uri="{FF2B5EF4-FFF2-40B4-BE49-F238E27FC236}">
                  <a16:creationId xmlns:a16="http://schemas.microsoft.com/office/drawing/2014/main" id="{C58C666E-ECA8-648F-5D12-C5F9BCA4824C}"/>
                </a:ext>
              </a:extLst>
            </p:cNvPr>
            <p:cNvPicPr>
              <a:picLocks noChangeAspect="1"/>
            </p:cNvPicPr>
            <p:nvPr/>
          </p:nvPicPr>
          <p:blipFill>
            <a:blip r:embed="rId4"/>
            <a:stretch>
              <a:fillRect/>
            </a:stretch>
          </p:blipFill>
          <p:spPr>
            <a:xfrm>
              <a:off x="134906" y="718248"/>
              <a:ext cx="7353561" cy="45719"/>
            </a:xfrm>
            <a:prstGeom prst="rect">
              <a:avLst/>
            </a:prstGeom>
          </p:spPr>
        </p:pic>
      </p:grpSp>
      <p:sp>
        <p:nvSpPr>
          <p:cNvPr id="29" name="Google Shape;259;gff3a7120db_0_4">
            <a:extLst>
              <a:ext uri="{FF2B5EF4-FFF2-40B4-BE49-F238E27FC236}">
                <a16:creationId xmlns:a16="http://schemas.microsoft.com/office/drawing/2014/main" id="{2C882BFE-7B75-CECC-319B-8FA1065FAA34}"/>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Routing Policy</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3712210"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Routing</a:t>
            </a:r>
            <a:r>
              <a:rPr sz="2800" b="1" spc="-10" dirty="0">
                <a:solidFill>
                  <a:srgbClr val="5F4778"/>
                </a:solidFill>
                <a:latin typeface="Calibri"/>
                <a:cs typeface="Calibri"/>
              </a:rPr>
              <a:t> </a:t>
            </a:r>
            <a:r>
              <a:rPr sz="2800" b="1" spc="-15" dirty="0">
                <a:solidFill>
                  <a:srgbClr val="5F4778"/>
                </a:solidFill>
                <a:latin typeface="Calibri"/>
                <a:cs typeface="Calibri"/>
              </a:rPr>
              <a:t>Policy:</a:t>
            </a:r>
            <a:r>
              <a:rPr sz="2800" b="1" spc="5" dirty="0">
                <a:solidFill>
                  <a:srgbClr val="5F4778"/>
                </a:solidFill>
                <a:latin typeface="Calibri"/>
                <a:cs typeface="Calibri"/>
              </a:rPr>
              <a:t> </a:t>
            </a:r>
            <a:r>
              <a:rPr sz="2800" b="1" spc="-30" dirty="0">
                <a:solidFill>
                  <a:srgbClr val="5F4778"/>
                </a:solidFill>
                <a:latin typeface="Calibri"/>
                <a:cs typeface="Calibri"/>
              </a:rPr>
              <a:t>Weighted</a:t>
            </a:r>
            <a:endParaRPr sz="2800">
              <a:latin typeface="Calibri"/>
              <a:cs typeface="Calibri"/>
            </a:endParaRPr>
          </a:p>
        </p:txBody>
      </p:sp>
      <p:sp>
        <p:nvSpPr>
          <p:cNvPr id="5" name="object 5"/>
          <p:cNvSpPr txBox="1"/>
          <p:nvPr/>
        </p:nvSpPr>
        <p:spPr>
          <a:xfrm>
            <a:off x="875182" y="1161669"/>
            <a:ext cx="4166235" cy="867545"/>
          </a:xfrm>
          <a:prstGeom prst="rect">
            <a:avLst/>
          </a:prstGeom>
        </p:spPr>
        <p:txBody>
          <a:bodyPr vert="horz" wrap="square" lIns="0" tIns="13335" rIns="0" bIns="0" rtlCol="0">
            <a:spAutoFit/>
          </a:bodyPr>
          <a:lstStyle/>
          <a:p>
            <a:pPr marL="184150" indent="-171450">
              <a:lnSpc>
                <a:spcPct val="100000"/>
              </a:lnSpc>
              <a:spcBef>
                <a:spcPts val="105"/>
              </a:spcBef>
              <a:buFont typeface="Arial" panose="020B0604020202020204" pitchFamily="34" charset="0"/>
              <a:buChar char="•"/>
            </a:pPr>
            <a:r>
              <a:rPr sz="1200" dirty="0">
                <a:latin typeface="Open Sans" panose="020B0606030504020204" pitchFamily="34" charset="0"/>
                <a:ea typeface="Open Sans" panose="020B0606030504020204" pitchFamily="34" charset="0"/>
                <a:cs typeface="Open Sans" panose="020B0606030504020204" pitchFamily="34" charset="0"/>
              </a:rPr>
              <a:t>It</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associates</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multiple</a:t>
            </a:r>
            <a:r>
              <a:rPr sz="1200" dirty="0">
                <a:latin typeface="Open Sans" panose="020B0606030504020204" pitchFamily="34" charset="0"/>
                <a:ea typeface="Open Sans" panose="020B0606030504020204" pitchFamily="34" charset="0"/>
                <a:cs typeface="Open Sans" panose="020B0606030504020204" pitchFamily="34" charset="0"/>
              </a:rPr>
              <a:t> resources</a:t>
            </a:r>
            <a:r>
              <a:rPr sz="1200" spc="-30" dirty="0">
                <a:latin typeface="Open Sans" panose="020B0606030504020204" pitchFamily="34" charset="0"/>
                <a:ea typeface="Open Sans" panose="020B0606030504020204" pitchFamily="34" charset="0"/>
                <a:cs typeface="Open Sans" panose="020B0606030504020204" pitchFamily="34" charset="0"/>
              </a:rPr>
              <a:t> </a:t>
            </a:r>
            <a:r>
              <a:rPr sz="1200" spc="-10" dirty="0">
                <a:latin typeface="Open Sans" panose="020B0606030504020204" pitchFamily="34" charset="0"/>
                <a:ea typeface="Open Sans" panose="020B0606030504020204" pitchFamily="34" charset="0"/>
                <a:cs typeface="Open Sans" panose="020B0606030504020204" pitchFamily="34" charset="0"/>
              </a:rPr>
              <a:t>with</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same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DNS</a:t>
            </a:r>
            <a:r>
              <a:rPr sz="1200" dirty="0">
                <a:latin typeface="Open Sans" panose="020B0606030504020204" pitchFamily="34" charset="0"/>
                <a:ea typeface="Open Sans" panose="020B0606030504020204" pitchFamily="34" charset="0"/>
                <a:cs typeface="Open Sans" panose="020B0606030504020204" pitchFamily="34" charset="0"/>
              </a:rPr>
              <a:t> name</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and</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type</a:t>
            </a:r>
            <a:endParaRPr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00000"/>
              </a:lnSpc>
              <a:buFont typeface="Arial" panose="020B0604020202020204" pitchFamily="34" charset="0"/>
              <a:buChar char="•"/>
            </a:pPr>
            <a:endParaRPr sz="1200" dirty="0">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00000"/>
              </a:lnSpc>
              <a:spcBef>
                <a:spcPts val="935"/>
              </a:spcBef>
              <a:buFont typeface="Arial" panose="020B0604020202020204" pitchFamily="34" charset="0"/>
              <a:buChar char="•"/>
            </a:pPr>
            <a:r>
              <a:rPr sz="1200" dirty="0">
                <a:latin typeface="Open Sans" panose="020B0606030504020204" pitchFamily="34" charset="0"/>
                <a:ea typeface="Open Sans" panose="020B0606030504020204" pitchFamily="34" charset="0"/>
                <a:cs typeface="Open Sans" panose="020B0606030504020204" pitchFamily="34" charset="0"/>
              </a:rPr>
              <a:t>Each</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record</a:t>
            </a:r>
            <a:r>
              <a:rPr sz="1200" spc="-2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set</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given </a:t>
            </a:r>
            <a:r>
              <a:rPr sz="1200" dirty="0">
                <a:latin typeface="Open Sans" panose="020B0606030504020204" pitchFamily="34" charset="0"/>
                <a:ea typeface="Open Sans" panose="020B0606030504020204" pitchFamily="34" charset="0"/>
                <a:cs typeface="Open Sans" panose="020B0606030504020204" pitchFamily="34" charset="0"/>
              </a:rPr>
              <a:t>a</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weight</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and</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set</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ID</a:t>
            </a:r>
          </a:p>
        </p:txBody>
      </p:sp>
      <p:grpSp>
        <p:nvGrpSpPr>
          <p:cNvPr id="6" name="object 6"/>
          <p:cNvGrpSpPr/>
          <p:nvPr/>
        </p:nvGrpSpPr>
        <p:grpSpPr>
          <a:xfrm>
            <a:off x="5371846" y="2273554"/>
            <a:ext cx="782320" cy="1101090"/>
            <a:chOff x="5371846" y="2273554"/>
            <a:chExt cx="782320" cy="1101090"/>
          </a:xfrm>
        </p:grpSpPr>
        <p:sp>
          <p:nvSpPr>
            <p:cNvPr id="7" name="object 7"/>
            <p:cNvSpPr/>
            <p:nvPr/>
          </p:nvSpPr>
          <p:spPr>
            <a:xfrm>
              <a:off x="5382006" y="2283714"/>
              <a:ext cx="762000" cy="1080770"/>
            </a:xfrm>
            <a:custGeom>
              <a:avLst/>
              <a:gdLst/>
              <a:ahLst/>
              <a:cxnLst/>
              <a:rect l="l" t="t" r="r" b="b"/>
              <a:pathLst>
                <a:path w="762000" h="1080770">
                  <a:moveTo>
                    <a:pt x="0" y="1080516"/>
                  </a:moveTo>
                  <a:lnTo>
                    <a:pt x="762000" y="1080516"/>
                  </a:lnTo>
                  <a:lnTo>
                    <a:pt x="762000" y="0"/>
                  </a:lnTo>
                  <a:lnTo>
                    <a:pt x="0" y="0"/>
                  </a:lnTo>
                  <a:lnTo>
                    <a:pt x="0" y="1080516"/>
                  </a:lnTo>
                  <a:close/>
                </a:path>
              </a:pathLst>
            </a:custGeom>
            <a:ln w="19812">
              <a:solidFill>
                <a:srgbClr val="000000"/>
              </a:solidFill>
            </a:ln>
          </p:spPr>
          <p:txBody>
            <a:bodyPr wrap="square" lIns="0" tIns="0" rIns="0" bIns="0" rtlCol="0"/>
            <a:lstStyle/>
            <a:p>
              <a:endParaRPr/>
            </a:p>
          </p:txBody>
        </p:sp>
        <p:sp>
          <p:nvSpPr>
            <p:cNvPr id="8" name="object 8"/>
            <p:cNvSpPr/>
            <p:nvPr/>
          </p:nvSpPr>
          <p:spPr>
            <a:xfrm>
              <a:off x="5502402" y="2428494"/>
              <a:ext cx="533400" cy="814069"/>
            </a:xfrm>
            <a:custGeom>
              <a:avLst/>
              <a:gdLst/>
              <a:ahLst/>
              <a:cxnLst/>
              <a:rect l="l" t="t" r="r" b="b"/>
              <a:pathLst>
                <a:path w="533400" h="814069">
                  <a:moveTo>
                    <a:pt x="0" y="88900"/>
                  </a:moveTo>
                  <a:lnTo>
                    <a:pt x="6979" y="54274"/>
                  </a:lnTo>
                  <a:lnTo>
                    <a:pt x="26019" y="26019"/>
                  </a:lnTo>
                  <a:lnTo>
                    <a:pt x="54274" y="6979"/>
                  </a:lnTo>
                  <a:lnTo>
                    <a:pt x="88900" y="0"/>
                  </a:lnTo>
                  <a:lnTo>
                    <a:pt x="444500" y="0"/>
                  </a:lnTo>
                  <a:lnTo>
                    <a:pt x="479125" y="6979"/>
                  </a:lnTo>
                  <a:lnTo>
                    <a:pt x="507380" y="26019"/>
                  </a:lnTo>
                  <a:lnTo>
                    <a:pt x="526420" y="54274"/>
                  </a:lnTo>
                  <a:lnTo>
                    <a:pt x="533400" y="88900"/>
                  </a:lnTo>
                  <a:lnTo>
                    <a:pt x="533400" y="724916"/>
                  </a:lnTo>
                  <a:lnTo>
                    <a:pt x="526420" y="759541"/>
                  </a:lnTo>
                  <a:lnTo>
                    <a:pt x="507380" y="787796"/>
                  </a:lnTo>
                  <a:lnTo>
                    <a:pt x="479125" y="806836"/>
                  </a:lnTo>
                  <a:lnTo>
                    <a:pt x="444500" y="813816"/>
                  </a:lnTo>
                  <a:lnTo>
                    <a:pt x="88900" y="813816"/>
                  </a:lnTo>
                  <a:lnTo>
                    <a:pt x="54274" y="806836"/>
                  </a:lnTo>
                  <a:lnTo>
                    <a:pt x="26019" y="787796"/>
                  </a:lnTo>
                  <a:lnTo>
                    <a:pt x="6979" y="759541"/>
                  </a:lnTo>
                  <a:lnTo>
                    <a:pt x="0" y="724916"/>
                  </a:lnTo>
                  <a:lnTo>
                    <a:pt x="0" y="88900"/>
                  </a:lnTo>
                  <a:close/>
                </a:path>
              </a:pathLst>
            </a:custGeom>
            <a:ln w="19812">
              <a:solidFill>
                <a:srgbClr val="FF6600"/>
              </a:solidFill>
              <a:prstDash val="dash"/>
            </a:ln>
          </p:spPr>
          <p:txBody>
            <a:bodyPr wrap="square" lIns="0" tIns="0" rIns="0" bIns="0" rtlCol="0"/>
            <a:lstStyle/>
            <a:p>
              <a:endParaRPr/>
            </a:p>
          </p:txBody>
        </p:sp>
        <p:pic>
          <p:nvPicPr>
            <p:cNvPr id="9" name="object 9"/>
            <p:cNvPicPr/>
            <p:nvPr/>
          </p:nvPicPr>
          <p:blipFill>
            <a:blip r:embed="rId2" cstate="print"/>
            <a:stretch>
              <a:fillRect/>
            </a:stretch>
          </p:blipFill>
          <p:spPr>
            <a:xfrm>
              <a:off x="5584541" y="2648712"/>
              <a:ext cx="338640" cy="358139"/>
            </a:xfrm>
            <a:prstGeom prst="rect">
              <a:avLst/>
            </a:prstGeom>
          </p:spPr>
        </p:pic>
      </p:grpSp>
      <p:sp>
        <p:nvSpPr>
          <p:cNvPr id="10" name="object 10"/>
          <p:cNvSpPr txBox="1"/>
          <p:nvPr/>
        </p:nvSpPr>
        <p:spPr>
          <a:xfrm>
            <a:off x="5606541" y="3019805"/>
            <a:ext cx="32258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E</a:t>
            </a:r>
            <a:r>
              <a:rPr sz="1200" spc="-5" dirty="0">
                <a:latin typeface="Arial MT"/>
                <a:cs typeface="Arial MT"/>
              </a:rPr>
              <a:t>C2</a:t>
            </a:r>
            <a:endParaRPr sz="1200">
              <a:latin typeface="Arial MT"/>
              <a:cs typeface="Arial MT"/>
            </a:endParaRPr>
          </a:p>
        </p:txBody>
      </p:sp>
      <p:grpSp>
        <p:nvGrpSpPr>
          <p:cNvPr id="11" name="object 11"/>
          <p:cNvGrpSpPr/>
          <p:nvPr/>
        </p:nvGrpSpPr>
        <p:grpSpPr>
          <a:xfrm>
            <a:off x="5371846" y="3713734"/>
            <a:ext cx="782320" cy="1101090"/>
            <a:chOff x="5371846" y="3713734"/>
            <a:chExt cx="782320" cy="1101090"/>
          </a:xfrm>
        </p:grpSpPr>
        <p:sp>
          <p:nvSpPr>
            <p:cNvPr id="12" name="object 12"/>
            <p:cNvSpPr/>
            <p:nvPr/>
          </p:nvSpPr>
          <p:spPr>
            <a:xfrm>
              <a:off x="5382006" y="3723894"/>
              <a:ext cx="762000" cy="1080770"/>
            </a:xfrm>
            <a:custGeom>
              <a:avLst/>
              <a:gdLst/>
              <a:ahLst/>
              <a:cxnLst/>
              <a:rect l="l" t="t" r="r" b="b"/>
              <a:pathLst>
                <a:path w="762000" h="1080770">
                  <a:moveTo>
                    <a:pt x="0" y="1080515"/>
                  </a:moveTo>
                  <a:lnTo>
                    <a:pt x="762000" y="1080515"/>
                  </a:lnTo>
                  <a:lnTo>
                    <a:pt x="762000" y="0"/>
                  </a:lnTo>
                  <a:lnTo>
                    <a:pt x="0" y="0"/>
                  </a:lnTo>
                  <a:lnTo>
                    <a:pt x="0" y="1080515"/>
                  </a:lnTo>
                  <a:close/>
                </a:path>
              </a:pathLst>
            </a:custGeom>
            <a:ln w="19812">
              <a:solidFill>
                <a:srgbClr val="000000"/>
              </a:solidFill>
            </a:ln>
          </p:spPr>
          <p:txBody>
            <a:bodyPr wrap="square" lIns="0" tIns="0" rIns="0" bIns="0" rtlCol="0"/>
            <a:lstStyle/>
            <a:p>
              <a:endParaRPr/>
            </a:p>
          </p:txBody>
        </p:sp>
        <p:sp>
          <p:nvSpPr>
            <p:cNvPr id="13" name="object 13"/>
            <p:cNvSpPr/>
            <p:nvPr/>
          </p:nvSpPr>
          <p:spPr>
            <a:xfrm>
              <a:off x="5502402" y="3868674"/>
              <a:ext cx="533400" cy="814069"/>
            </a:xfrm>
            <a:custGeom>
              <a:avLst/>
              <a:gdLst/>
              <a:ahLst/>
              <a:cxnLst/>
              <a:rect l="l" t="t" r="r" b="b"/>
              <a:pathLst>
                <a:path w="533400" h="814070">
                  <a:moveTo>
                    <a:pt x="0" y="88900"/>
                  </a:moveTo>
                  <a:lnTo>
                    <a:pt x="6979" y="54296"/>
                  </a:lnTo>
                  <a:lnTo>
                    <a:pt x="26019" y="26038"/>
                  </a:lnTo>
                  <a:lnTo>
                    <a:pt x="54274" y="6986"/>
                  </a:lnTo>
                  <a:lnTo>
                    <a:pt x="88900" y="0"/>
                  </a:lnTo>
                  <a:lnTo>
                    <a:pt x="444500" y="0"/>
                  </a:lnTo>
                  <a:lnTo>
                    <a:pt x="479125" y="6986"/>
                  </a:lnTo>
                  <a:lnTo>
                    <a:pt x="507380" y="26038"/>
                  </a:lnTo>
                  <a:lnTo>
                    <a:pt x="526420" y="54296"/>
                  </a:lnTo>
                  <a:lnTo>
                    <a:pt x="533400" y="88900"/>
                  </a:lnTo>
                  <a:lnTo>
                    <a:pt x="533400" y="724916"/>
                  </a:lnTo>
                  <a:lnTo>
                    <a:pt x="526420" y="759519"/>
                  </a:lnTo>
                  <a:lnTo>
                    <a:pt x="507380" y="787777"/>
                  </a:lnTo>
                  <a:lnTo>
                    <a:pt x="479125" y="806829"/>
                  </a:lnTo>
                  <a:lnTo>
                    <a:pt x="444500" y="813816"/>
                  </a:lnTo>
                  <a:lnTo>
                    <a:pt x="88900" y="813816"/>
                  </a:lnTo>
                  <a:lnTo>
                    <a:pt x="54274" y="806829"/>
                  </a:lnTo>
                  <a:lnTo>
                    <a:pt x="26019" y="787777"/>
                  </a:lnTo>
                  <a:lnTo>
                    <a:pt x="6979" y="759519"/>
                  </a:lnTo>
                  <a:lnTo>
                    <a:pt x="0" y="724916"/>
                  </a:lnTo>
                  <a:lnTo>
                    <a:pt x="0" y="88900"/>
                  </a:lnTo>
                  <a:close/>
                </a:path>
              </a:pathLst>
            </a:custGeom>
            <a:ln w="19812">
              <a:solidFill>
                <a:srgbClr val="FF6600"/>
              </a:solidFill>
              <a:prstDash val="dash"/>
            </a:ln>
          </p:spPr>
          <p:txBody>
            <a:bodyPr wrap="square" lIns="0" tIns="0" rIns="0" bIns="0" rtlCol="0"/>
            <a:lstStyle/>
            <a:p>
              <a:endParaRPr/>
            </a:p>
          </p:txBody>
        </p:sp>
        <p:pic>
          <p:nvPicPr>
            <p:cNvPr id="14" name="object 14"/>
            <p:cNvPicPr/>
            <p:nvPr/>
          </p:nvPicPr>
          <p:blipFill>
            <a:blip r:embed="rId2" cstate="print"/>
            <a:stretch>
              <a:fillRect/>
            </a:stretch>
          </p:blipFill>
          <p:spPr>
            <a:xfrm>
              <a:off x="5584541" y="4087368"/>
              <a:ext cx="338640" cy="358139"/>
            </a:xfrm>
            <a:prstGeom prst="rect">
              <a:avLst/>
            </a:prstGeom>
          </p:spPr>
        </p:pic>
      </p:grpSp>
      <p:sp>
        <p:nvSpPr>
          <p:cNvPr id="15" name="object 15"/>
          <p:cNvSpPr txBox="1"/>
          <p:nvPr/>
        </p:nvSpPr>
        <p:spPr>
          <a:xfrm>
            <a:off x="5606541" y="4459630"/>
            <a:ext cx="32258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E</a:t>
            </a:r>
            <a:r>
              <a:rPr sz="1200" spc="-5" dirty="0">
                <a:latin typeface="Arial MT"/>
                <a:cs typeface="Arial MT"/>
              </a:rPr>
              <a:t>C2</a:t>
            </a:r>
            <a:endParaRPr sz="1200">
              <a:latin typeface="Arial MT"/>
              <a:cs typeface="Arial MT"/>
            </a:endParaRPr>
          </a:p>
        </p:txBody>
      </p:sp>
      <p:sp>
        <p:nvSpPr>
          <p:cNvPr id="16" name="object 16"/>
          <p:cNvSpPr txBox="1"/>
          <p:nvPr/>
        </p:nvSpPr>
        <p:spPr>
          <a:xfrm>
            <a:off x="6236589" y="2728976"/>
            <a:ext cx="6661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Weight:</a:t>
            </a:r>
            <a:r>
              <a:rPr sz="1200" spc="-80" dirty="0">
                <a:latin typeface="Arial MT"/>
                <a:cs typeface="Arial MT"/>
              </a:rPr>
              <a:t> </a:t>
            </a:r>
            <a:r>
              <a:rPr sz="1200" spc="-5" dirty="0">
                <a:latin typeface="Arial MT"/>
                <a:cs typeface="Arial MT"/>
              </a:rPr>
              <a:t>2</a:t>
            </a:r>
            <a:endParaRPr sz="1200">
              <a:latin typeface="Arial MT"/>
              <a:cs typeface="Arial MT"/>
            </a:endParaRPr>
          </a:p>
        </p:txBody>
      </p:sp>
      <p:sp>
        <p:nvSpPr>
          <p:cNvPr id="17" name="object 17"/>
          <p:cNvSpPr txBox="1"/>
          <p:nvPr/>
        </p:nvSpPr>
        <p:spPr>
          <a:xfrm>
            <a:off x="6236589" y="4194454"/>
            <a:ext cx="6661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Weight:</a:t>
            </a:r>
            <a:r>
              <a:rPr sz="1200" spc="-80" dirty="0">
                <a:latin typeface="Arial MT"/>
                <a:cs typeface="Arial MT"/>
              </a:rPr>
              <a:t> </a:t>
            </a:r>
            <a:r>
              <a:rPr sz="1200" spc="-5" dirty="0">
                <a:latin typeface="Arial MT"/>
                <a:cs typeface="Arial MT"/>
              </a:rPr>
              <a:t>1</a:t>
            </a:r>
            <a:endParaRPr sz="1200">
              <a:latin typeface="Arial MT"/>
              <a:cs typeface="Arial MT"/>
            </a:endParaRPr>
          </a:p>
        </p:txBody>
      </p:sp>
      <p:grpSp>
        <p:nvGrpSpPr>
          <p:cNvPr id="18" name="object 18"/>
          <p:cNvGrpSpPr/>
          <p:nvPr/>
        </p:nvGrpSpPr>
        <p:grpSpPr>
          <a:xfrm>
            <a:off x="1296924" y="2804795"/>
            <a:ext cx="4286885" cy="1477645"/>
            <a:chOff x="1296924" y="2804795"/>
            <a:chExt cx="4286885" cy="1477645"/>
          </a:xfrm>
        </p:grpSpPr>
        <p:pic>
          <p:nvPicPr>
            <p:cNvPr id="19" name="object 19"/>
            <p:cNvPicPr/>
            <p:nvPr/>
          </p:nvPicPr>
          <p:blipFill>
            <a:blip r:embed="rId3" cstate="print"/>
            <a:stretch>
              <a:fillRect/>
            </a:stretch>
          </p:blipFill>
          <p:spPr>
            <a:xfrm>
              <a:off x="1296924" y="3164394"/>
              <a:ext cx="874776" cy="559690"/>
            </a:xfrm>
            <a:prstGeom prst="rect">
              <a:avLst/>
            </a:prstGeom>
          </p:spPr>
        </p:pic>
        <p:pic>
          <p:nvPicPr>
            <p:cNvPr id="20" name="object 20"/>
            <p:cNvPicPr/>
            <p:nvPr/>
          </p:nvPicPr>
          <p:blipFill>
            <a:blip r:embed="rId4" cstate="print"/>
            <a:stretch>
              <a:fillRect/>
            </a:stretch>
          </p:blipFill>
          <p:spPr>
            <a:xfrm>
              <a:off x="3277231" y="3247390"/>
              <a:ext cx="356430" cy="449833"/>
            </a:xfrm>
            <a:prstGeom prst="rect">
              <a:avLst/>
            </a:prstGeom>
          </p:spPr>
        </p:pic>
        <p:sp>
          <p:nvSpPr>
            <p:cNvPr id="21" name="object 21"/>
            <p:cNvSpPr/>
            <p:nvPr/>
          </p:nvSpPr>
          <p:spPr>
            <a:xfrm>
              <a:off x="2109978" y="2804794"/>
              <a:ext cx="3473450" cy="1477645"/>
            </a:xfrm>
            <a:custGeom>
              <a:avLst/>
              <a:gdLst/>
              <a:ahLst/>
              <a:cxnLst/>
              <a:rect l="l" t="t" r="r" b="b"/>
              <a:pathLst>
                <a:path w="3473450" h="1477645">
                  <a:moveTo>
                    <a:pt x="1290955" y="666115"/>
                  </a:moveTo>
                  <a:lnTo>
                    <a:pt x="1273962" y="656209"/>
                  </a:lnTo>
                  <a:lnTo>
                    <a:pt x="1195324" y="610362"/>
                  </a:lnTo>
                  <a:lnTo>
                    <a:pt x="1189355" y="611886"/>
                  </a:lnTo>
                  <a:lnTo>
                    <a:pt x="1186561" y="616712"/>
                  </a:lnTo>
                  <a:lnTo>
                    <a:pt x="1183767" y="621411"/>
                  </a:lnTo>
                  <a:lnTo>
                    <a:pt x="1185418" y="627507"/>
                  </a:lnTo>
                  <a:lnTo>
                    <a:pt x="1190117" y="630174"/>
                  </a:lnTo>
                  <a:lnTo>
                    <a:pt x="1234732" y="656209"/>
                  </a:lnTo>
                  <a:lnTo>
                    <a:pt x="0" y="656209"/>
                  </a:lnTo>
                  <a:lnTo>
                    <a:pt x="0" y="676033"/>
                  </a:lnTo>
                  <a:lnTo>
                    <a:pt x="1234719" y="676033"/>
                  </a:lnTo>
                  <a:lnTo>
                    <a:pt x="1190117" y="702056"/>
                  </a:lnTo>
                  <a:lnTo>
                    <a:pt x="1185418" y="704723"/>
                  </a:lnTo>
                  <a:lnTo>
                    <a:pt x="1183767" y="710819"/>
                  </a:lnTo>
                  <a:lnTo>
                    <a:pt x="1186561" y="715518"/>
                  </a:lnTo>
                  <a:lnTo>
                    <a:pt x="1189355" y="720344"/>
                  </a:lnTo>
                  <a:lnTo>
                    <a:pt x="1195324" y="721868"/>
                  </a:lnTo>
                  <a:lnTo>
                    <a:pt x="1273962" y="676033"/>
                  </a:lnTo>
                  <a:lnTo>
                    <a:pt x="1290955" y="666115"/>
                  </a:lnTo>
                  <a:close/>
                </a:path>
                <a:path w="3473450" h="1477645">
                  <a:moveTo>
                    <a:pt x="3473450" y="22987"/>
                  </a:moveTo>
                  <a:lnTo>
                    <a:pt x="3457905" y="19685"/>
                  </a:lnTo>
                  <a:lnTo>
                    <a:pt x="3365246" y="0"/>
                  </a:lnTo>
                  <a:lnTo>
                    <a:pt x="3360039" y="3429"/>
                  </a:lnTo>
                  <a:lnTo>
                    <a:pt x="3357753" y="14097"/>
                  </a:lnTo>
                  <a:lnTo>
                    <a:pt x="3361182" y="19431"/>
                  </a:lnTo>
                  <a:lnTo>
                    <a:pt x="3416795" y="31242"/>
                  </a:lnTo>
                  <a:lnTo>
                    <a:pt x="1524000" y="656844"/>
                  </a:lnTo>
                  <a:lnTo>
                    <a:pt x="1527022" y="666178"/>
                  </a:lnTo>
                  <a:lnTo>
                    <a:pt x="1523238" y="675271"/>
                  </a:lnTo>
                  <a:lnTo>
                    <a:pt x="3417684" y="1450022"/>
                  </a:lnTo>
                  <a:lnTo>
                    <a:pt x="3361182" y="1457985"/>
                  </a:lnTo>
                  <a:lnTo>
                    <a:pt x="3357372" y="1462989"/>
                  </a:lnTo>
                  <a:lnTo>
                    <a:pt x="3358896" y="1473822"/>
                  </a:lnTo>
                  <a:lnTo>
                    <a:pt x="3363976" y="1477594"/>
                  </a:lnTo>
                  <a:lnTo>
                    <a:pt x="3461270" y="1463890"/>
                  </a:lnTo>
                  <a:lnTo>
                    <a:pt x="3473450" y="1462176"/>
                  </a:lnTo>
                  <a:lnTo>
                    <a:pt x="3409442" y="1378712"/>
                  </a:lnTo>
                  <a:lnTo>
                    <a:pt x="3406140" y="1374368"/>
                  </a:lnTo>
                  <a:lnTo>
                    <a:pt x="3399917" y="1373555"/>
                  </a:lnTo>
                  <a:lnTo>
                    <a:pt x="3391281" y="1380210"/>
                  </a:lnTo>
                  <a:lnTo>
                    <a:pt x="3390392" y="1386433"/>
                  </a:lnTo>
                  <a:lnTo>
                    <a:pt x="3393694" y="1390777"/>
                  </a:lnTo>
                  <a:lnTo>
                    <a:pt x="3425063" y="1431658"/>
                  </a:lnTo>
                  <a:lnTo>
                    <a:pt x="1555775" y="667169"/>
                  </a:lnTo>
                  <a:lnTo>
                    <a:pt x="3423056" y="50139"/>
                  </a:lnTo>
                  <a:lnTo>
                    <a:pt x="3388995" y="88646"/>
                  </a:lnTo>
                  <a:lnTo>
                    <a:pt x="3385439" y="92837"/>
                  </a:lnTo>
                  <a:lnTo>
                    <a:pt x="3385820" y="99060"/>
                  </a:lnTo>
                  <a:lnTo>
                    <a:pt x="3389884" y="102743"/>
                  </a:lnTo>
                  <a:lnTo>
                    <a:pt x="3393948" y="106299"/>
                  </a:lnTo>
                  <a:lnTo>
                    <a:pt x="3400298" y="105918"/>
                  </a:lnTo>
                  <a:lnTo>
                    <a:pt x="3473450" y="22987"/>
                  </a:lnTo>
                  <a:close/>
                </a:path>
              </a:pathLst>
            </a:custGeom>
            <a:solidFill>
              <a:srgbClr val="000000"/>
            </a:solidFill>
          </p:spPr>
          <p:txBody>
            <a:bodyPr wrap="square" lIns="0" tIns="0" rIns="0" bIns="0" rtlCol="0"/>
            <a:lstStyle/>
            <a:p>
              <a:endParaRPr/>
            </a:p>
          </p:txBody>
        </p:sp>
      </p:grpSp>
      <p:sp>
        <p:nvSpPr>
          <p:cNvPr id="22" name="object 22"/>
          <p:cNvSpPr txBox="1"/>
          <p:nvPr/>
        </p:nvSpPr>
        <p:spPr>
          <a:xfrm>
            <a:off x="4298441" y="2982925"/>
            <a:ext cx="97155" cy="179705"/>
          </a:xfrm>
          <a:prstGeom prst="rect">
            <a:avLst/>
          </a:prstGeom>
        </p:spPr>
        <p:txBody>
          <a:bodyPr vert="horz" wrap="square" lIns="0" tIns="13970" rIns="0" bIns="0" rtlCol="0">
            <a:spAutoFit/>
          </a:bodyPr>
          <a:lstStyle/>
          <a:p>
            <a:pPr marL="12700">
              <a:lnSpc>
                <a:spcPct val="100000"/>
              </a:lnSpc>
              <a:spcBef>
                <a:spcPts val="110"/>
              </a:spcBef>
            </a:pPr>
            <a:r>
              <a:rPr sz="1000" spc="5" dirty="0">
                <a:latin typeface="Arial MT"/>
                <a:cs typeface="Arial MT"/>
              </a:rPr>
              <a:t>1</a:t>
            </a:r>
            <a:endParaRPr sz="1000">
              <a:latin typeface="Arial MT"/>
              <a:cs typeface="Arial MT"/>
            </a:endParaRPr>
          </a:p>
        </p:txBody>
      </p:sp>
      <p:sp>
        <p:nvSpPr>
          <p:cNvPr id="23" name="object 23"/>
          <p:cNvSpPr txBox="1"/>
          <p:nvPr/>
        </p:nvSpPr>
        <p:spPr>
          <a:xfrm>
            <a:off x="4492878" y="2926460"/>
            <a:ext cx="97155"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Arial MT"/>
                <a:cs typeface="Arial MT"/>
              </a:rPr>
              <a:t>2</a:t>
            </a:r>
            <a:endParaRPr sz="1000">
              <a:latin typeface="Arial MT"/>
              <a:cs typeface="Arial MT"/>
            </a:endParaRPr>
          </a:p>
        </p:txBody>
      </p:sp>
      <p:sp>
        <p:nvSpPr>
          <p:cNvPr id="24" name="object 24"/>
          <p:cNvSpPr txBox="1"/>
          <p:nvPr/>
        </p:nvSpPr>
        <p:spPr>
          <a:xfrm>
            <a:off x="2477770" y="3224529"/>
            <a:ext cx="1295400" cy="693420"/>
          </a:xfrm>
          <a:prstGeom prst="rect">
            <a:avLst/>
          </a:prstGeom>
        </p:spPr>
        <p:txBody>
          <a:bodyPr vert="horz" wrap="square" lIns="0" tIns="13335" rIns="0" bIns="0" rtlCol="0">
            <a:spAutoFit/>
          </a:bodyPr>
          <a:lstStyle/>
          <a:p>
            <a:pPr marL="12700">
              <a:lnSpc>
                <a:spcPct val="100000"/>
              </a:lnSpc>
              <a:spcBef>
                <a:spcPts val="105"/>
              </a:spcBef>
            </a:pPr>
            <a:r>
              <a:rPr sz="1000" dirty="0">
                <a:latin typeface="Arial MT"/>
                <a:cs typeface="Arial MT"/>
              </a:rPr>
              <a:t>1  </a:t>
            </a:r>
            <a:r>
              <a:rPr sz="1000" spc="80" dirty="0">
                <a:latin typeface="Arial MT"/>
                <a:cs typeface="Arial MT"/>
              </a:rPr>
              <a:t> </a:t>
            </a:r>
            <a:r>
              <a:rPr sz="1500" baseline="2777" dirty="0">
                <a:latin typeface="Arial MT"/>
                <a:cs typeface="Arial MT"/>
              </a:rPr>
              <a:t>2</a:t>
            </a:r>
            <a:r>
              <a:rPr sz="1500" spc="794" baseline="2777" dirty="0">
                <a:latin typeface="Arial MT"/>
                <a:cs typeface="Arial MT"/>
              </a:rPr>
              <a:t> </a:t>
            </a:r>
            <a:r>
              <a:rPr sz="1500" baseline="2777" dirty="0">
                <a:latin typeface="Arial MT"/>
                <a:cs typeface="Arial MT"/>
              </a:rPr>
              <a:t>3</a:t>
            </a:r>
            <a:endParaRPr sz="1500" baseline="2777">
              <a:latin typeface="Arial MT"/>
              <a:cs typeface="Arial MT"/>
            </a:endParaRPr>
          </a:p>
          <a:p>
            <a:pPr>
              <a:lnSpc>
                <a:spcPct val="100000"/>
              </a:lnSpc>
            </a:pPr>
            <a:endParaRPr sz="1100">
              <a:latin typeface="Arial MT"/>
              <a:cs typeface="Arial MT"/>
            </a:endParaRPr>
          </a:p>
          <a:p>
            <a:pPr>
              <a:lnSpc>
                <a:spcPct val="100000"/>
              </a:lnSpc>
              <a:spcBef>
                <a:spcPts val="25"/>
              </a:spcBef>
            </a:pPr>
            <a:endParaRPr sz="1150">
              <a:latin typeface="Arial MT"/>
              <a:cs typeface="Arial MT"/>
            </a:endParaRPr>
          </a:p>
          <a:p>
            <a:pPr marL="662940">
              <a:lnSpc>
                <a:spcPct val="100000"/>
              </a:lnSpc>
            </a:pPr>
            <a:r>
              <a:rPr sz="1200" dirty="0">
                <a:latin typeface="Arial MT"/>
                <a:cs typeface="Arial MT"/>
              </a:rPr>
              <a:t>Route</a:t>
            </a:r>
            <a:r>
              <a:rPr sz="1200" spc="-80" dirty="0">
                <a:latin typeface="Arial MT"/>
                <a:cs typeface="Arial MT"/>
              </a:rPr>
              <a:t> </a:t>
            </a:r>
            <a:r>
              <a:rPr sz="1200" dirty="0">
                <a:latin typeface="Arial MT"/>
                <a:cs typeface="Arial MT"/>
              </a:rPr>
              <a:t>53</a:t>
            </a:r>
            <a:endParaRPr sz="1200">
              <a:latin typeface="Arial MT"/>
              <a:cs typeface="Arial MT"/>
            </a:endParaRPr>
          </a:p>
        </p:txBody>
      </p:sp>
      <p:sp>
        <p:nvSpPr>
          <p:cNvPr id="25" name="object 25"/>
          <p:cNvSpPr txBox="1"/>
          <p:nvPr/>
        </p:nvSpPr>
        <p:spPr>
          <a:xfrm>
            <a:off x="4451984" y="3841191"/>
            <a:ext cx="97155" cy="179705"/>
          </a:xfrm>
          <a:prstGeom prst="rect">
            <a:avLst/>
          </a:prstGeom>
        </p:spPr>
        <p:txBody>
          <a:bodyPr vert="horz" wrap="square" lIns="0" tIns="13970" rIns="0" bIns="0" rtlCol="0">
            <a:spAutoFit/>
          </a:bodyPr>
          <a:lstStyle/>
          <a:p>
            <a:pPr marL="12700">
              <a:lnSpc>
                <a:spcPct val="100000"/>
              </a:lnSpc>
              <a:spcBef>
                <a:spcPts val="110"/>
              </a:spcBef>
            </a:pPr>
            <a:r>
              <a:rPr sz="1000" spc="5" dirty="0">
                <a:latin typeface="Arial MT"/>
                <a:cs typeface="Arial MT"/>
              </a:rPr>
              <a:t>3</a:t>
            </a:r>
            <a:endParaRPr sz="1000">
              <a:latin typeface="Arial MT"/>
              <a:cs typeface="Arial MT"/>
            </a:endParaRPr>
          </a:p>
        </p:txBody>
      </p:sp>
      <p:sp>
        <p:nvSpPr>
          <p:cNvPr id="26" name="object 26"/>
          <p:cNvSpPr/>
          <p:nvPr/>
        </p:nvSpPr>
        <p:spPr>
          <a:xfrm>
            <a:off x="7033259" y="2648711"/>
            <a:ext cx="1137285" cy="358140"/>
          </a:xfrm>
          <a:custGeom>
            <a:avLst/>
            <a:gdLst/>
            <a:ahLst/>
            <a:cxnLst/>
            <a:rect l="l" t="t" r="r" b="b"/>
            <a:pathLst>
              <a:path w="1137284" h="358139">
                <a:moveTo>
                  <a:pt x="1077214" y="0"/>
                </a:moveTo>
                <a:lnTo>
                  <a:pt x="59690" y="0"/>
                </a:lnTo>
                <a:lnTo>
                  <a:pt x="36433" y="4683"/>
                </a:lnTo>
                <a:lnTo>
                  <a:pt x="17462" y="17462"/>
                </a:lnTo>
                <a:lnTo>
                  <a:pt x="4683" y="36433"/>
                </a:lnTo>
                <a:lnTo>
                  <a:pt x="0" y="59689"/>
                </a:lnTo>
                <a:lnTo>
                  <a:pt x="0" y="298450"/>
                </a:lnTo>
                <a:lnTo>
                  <a:pt x="4683" y="321706"/>
                </a:lnTo>
                <a:lnTo>
                  <a:pt x="17462" y="340677"/>
                </a:lnTo>
                <a:lnTo>
                  <a:pt x="36433" y="353456"/>
                </a:lnTo>
                <a:lnTo>
                  <a:pt x="59690" y="358139"/>
                </a:lnTo>
                <a:lnTo>
                  <a:pt x="1077214" y="358139"/>
                </a:lnTo>
                <a:lnTo>
                  <a:pt x="1100470" y="353456"/>
                </a:lnTo>
                <a:lnTo>
                  <a:pt x="1119441" y="340677"/>
                </a:lnTo>
                <a:lnTo>
                  <a:pt x="1132220" y="321706"/>
                </a:lnTo>
                <a:lnTo>
                  <a:pt x="1136904" y="298450"/>
                </a:lnTo>
                <a:lnTo>
                  <a:pt x="1136904" y="59689"/>
                </a:lnTo>
                <a:lnTo>
                  <a:pt x="1132220" y="36433"/>
                </a:lnTo>
                <a:lnTo>
                  <a:pt x="1119441" y="17462"/>
                </a:lnTo>
                <a:lnTo>
                  <a:pt x="1100470" y="4683"/>
                </a:lnTo>
                <a:lnTo>
                  <a:pt x="1077214" y="0"/>
                </a:lnTo>
                <a:close/>
              </a:path>
            </a:pathLst>
          </a:custGeom>
          <a:solidFill>
            <a:srgbClr val="FC6666"/>
          </a:solidFill>
        </p:spPr>
        <p:txBody>
          <a:bodyPr wrap="square" lIns="0" tIns="0" rIns="0" bIns="0" rtlCol="0"/>
          <a:lstStyle/>
          <a:p>
            <a:endParaRPr/>
          </a:p>
        </p:txBody>
      </p:sp>
      <p:sp>
        <p:nvSpPr>
          <p:cNvPr id="27" name="object 27"/>
          <p:cNvSpPr txBox="1"/>
          <p:nvPr/>
        </p:nvSpPr>
        <p:spPr>
          <a:xfrm>
            <a:off x="7345426" y="2719577"/>
            <a:ext cx="51308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MT"/>
                <a:cs typeface="Arial MT"/>
              </a:rPr>
              <a:t>2/(2+1)</a:t>
            </a:r>
            <a:endParaRPr sz="1200">
              <a:latin typeface="Arial MT"/>
              <a:cs typeface="Arial MT"/>
            </a:endParaRPr>
          </a:p>
        </p:txBody>
      </p:sp>
      <p:sp>
        <p:nvSpPr>
          <p:cNvPr id="28" name="object 28"/>
          <p:cNvSpPr/>
          <p:nvPr/>
        </p:nvSpPr>
        <p:spPr>
          <a:xfrm>
            <a:off x="7033259" y="4091940"/>
            <a:ext cx="1137285" cy="358140"/>
          </a:xfrm>
          <a:custGeom>
            <a:avLst/>
            <a:gdLst/>
            <a:ahLst/>
            <a:cxnLst/>
            <a:rect l="l" t="t" r="r" b="b"/>
            <a:pathLst>
              <a:path w="1137284" h="358139">
                <a:moveTo>
                  <a:pt x="1077214" y="0"/>
                </a:moveTo>
                <a:lnTo>
                  <a:pt x="59690" y="0"/>
                </a:lnTo>
                <a:lnTo>
                  <a:pt x="36433" y="4690"/>
                </a:lnTo>
                <a:lnTo>
                  <a:pt x="17462" y="17481"/>
                </a:lnTo>
                <a:lnTo>
                  <a:pt x="4683" y="36454"/>
                </a:lnTo>
                <a:lnTo>
                  <a:pt x="0" y="59690"/>
                </a:lnTo>
                <a:lnTo>
                  <a:pt x="0" y="298450"/>
                </a:lnTo>
                <a:lnTo>
                  <a:pt x="4683" y="321685"/>
                </a:lnTo>
                <a:lnTo>
                  <a:pt x="17462" y="340658"/>
                </a:lnTo>
                <a:lnTo>
                  <a:pt x="36433" y="353449"/>
                </a:lnTo>
                <a:lnTo>
                  <a:pt x="59690" y="358140"/>
                </a:lnTo>
                <a:lnTo>
                  <a:pt x="1077214" y="358140"/>
                </a:lnTo>
                <a:lnTo>
                  <a:pt x="1100470" y="353449"/>
                </a:lnTo>
                <a:lnTo>
                  <a:pt x="1119441" y="340658"/>
                </a:lnTo>
                <a:lnTo>
                  <a:pt x="1132220" y="321685"/>
                </a:lnTo>
                <a:lnTo>
                  <a:pt x="1136904" y="298450"/>
                </a:lnTo>
                <a:lnTo>
                  <a:pt x="1136904" y="59690"/>
                </a:lnTo>
                <a:lnTo>
                  <a:pt x="1132220" y="36454"/>
                </a:lnTo>
                <a:lnTo>
                  <a:pt x="1119441" y="17481"/>
                </a:lnTo>
                <a:lnTo>
                  <a:pt x="1100470" y="4690"/>
                </a:lnTo>
                <a:lnTo>
                  <a:pt x="1077214" y="0"/>
                </a:lnTo>
                <a:close/>
              </a:path>
            </a:pathLst>
          </a:custGeom>
          <a:solidFill>
            <a:srgbClr val="FC6666"/>
          </a:solidFill>
        </p:spPr>
        <p:txBody>
          <a:bodyPr wrap="square" lIns="0" tIns="0" rIns="0" bIns="0" rtlCol="0"/>
          <a:lstStyle/>
          <a:p>
            <a:endParaRPr/>
          </a:p>
        </p:txBody>
      </p:sp>
      <p:sp>
        <p:nvSpPr>
          <p:cNvPr id="29" name="object 29"/>
          <p:cNvSpPr txBox="1"/>
          <p:nvPr/>
        </p:nvSpPr>
        <p:spPr>
          <a:xfrm>
            <a:off x="7345426" y="4163669"/>
            <a:ext cx="5137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MT"/>
                <a:cs typeface="Arial MT"/>
              </a:rPr>
              <a:t>1/</a:t>
            </a:r>
            <a:r>
              <a:rPr sz="1200" spc="-5" dirty="0">
                <a:solidFill>
                  <a:srgbClr val="FFFFFF"/>
                </a:solidFill>
                <a:latin typeface="Arial MT"/>
                <a:cs typeface="Arial MT"/>
              </a:rPr>
              <a:t>(</a:t>
            </a:r>
            <a:r>
              <a:rPr sz="1200" dirty="0">
                <a:solidFill>
                  <a:srgbClr val="FFFFFF"/>
                </a:solidFill>
                <a:latin typeface="Arial MT"/>
                <a:cs typeface="Arial MT"/>
              </a:rPr>
              <a:t>2+1)</a:t>
            </a:r>
            <a:endParaRPr sz="1200">
              <a:latin typeface="Arial MT"/>
              <a:cs typeface="Arial MT"/>
            </a:endParaRPr>
          </a:p>
        </p:txBody>
      </p:sp>
      <p:sp>
        <p:nvSpPr>
          <p:cNvPr id="31" name="object 31"/>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2" name="Group 31">
            <a:extLst>
              <a:ext uri="{FF2B5EF4-FFF2-40B4-BE49-F238E27FC236}">
                <a16:creationId xmlns:a16="http://schemas.microsoft.com/office/drawing/2014/main" id="{34B2F56B-2C47-09A9-C561-B185D6AC3BDC}"/>
              </a:ext>
            </a:extLst>
          </p:cNvPr>
          <p:cNvGrpSpPr/>
          <p:nvPr/>
        </p:nvGrpSpPr>
        <p:grpSpPr>
          <a:xfrm>
            <a:off x="24493" y="21491"/>
            <a:ext cx="9119507" cy="750794"/>
            <a:chOff x="24493" y="21491"/>
            <a:chExt cx="8960905" cy="750794"/>
          </a:xfrm>
        </p:grpSpPr>
        <p:pic>
          <p:nvPicPr>
            <p:cNvPr id="33" name="Picture 32">
              <a:extLst>
                <a:ext uri="{FF2B5EF4-FFF2-40B4-BE49-F238E27FC236}">
                  <a16:creationId xmlns:a16="http://schemas.microsoft.com/office/drawing/2014/main" id="{F998FC01-7571-50EE-209A-E46D740877B0}"/>
                </a:ext>
              </a:extLst>
            </p:cNvPr>
            <p:cNvPicPr>
              <a:picLocks noChangeAspect="1"/>
            </p:cNvPicPr>
            <p:nvPr/>
          </p:nvPicPr>
          <p:blipFill>
            <a:blip r:embed="rId5"/>
            <a:stretch>
              <a:fillRect/>
            </a:stretch>
          </p:blipFill>
          <p:spPr>
            <a:xfrm>
              <a:off x="1631837" y="21491"/>
              <a:ext cx="7353561" cy="750794"/>
            </a:xfrm>
            <a:prstGeom prst="rect">
              <a:avLst/>
            </a:prstGeom>
          </p:spPr>
        </p:pic>
        <p:pic>
          <p:nvPicPr>
            <p:cNvPr id="34" name="Picture 33">
              <a:extLst>
                <a:ext uri="{FF2B5EF4-FFF2-40B4-BE49-F238E27FC236}">
                  <a16:creationId xmlns:a16="http://schemas.microsoft.com/office/drawing/2014/main" id="{6F7A9A2E-D98A-01E9-4FB8-652DB529DB82}"/>
                </a:ext>
              </a:extLst>
            </p:cNvPr>
            <p:cNvPicPr>
              <a:picLocks noChangeAspect="1"/>
            </p:cNvPicPr>
            <p:nvPr/>
          </p:nvPicPr>
          <p:blipFill>
            <a:blip r:embed="rId6"/>
            <a:stretch>
              <a:fillRect/>
            </a:stretch>
          </p:blipFill>
          <p:spPr>
            <a:xfrm>
              <a:off x="24493" y="79088"/>
              <a:ext cx="1607344" cy="657225"/>
            </a:xfrm>
            <a:prstGeom prst="rect">
              <a:avLst/>
            </a:prstGeom>
          </p:spPr>
        </p:pic>
        <p:pic>
          <p:nvPicPr>
            <p:cNvPr id="35" name="Picture 34">
              <a:extLst>
                <a:ext uri="{FF2B5EF4-FFF2-40B4-BE49-F238E27FC236}">
                  <a16:creationId xmlns:a16="http://schemas.microsoft.com/office/drawing/2014/main" id="{F6BBA966-C60D-F804-4CE4-785BCF54EC6D}"/>
                </a:ext>
              </a:extLst>
            </p:cNvPr>
            <p:cNvPicPr>
              <a:picLocks noChangeAspect="1"/>
            </p:cNvPicPr>
            <p:nvPr/>
          </p:nvPicPr>
          <p:blipFill>
            <a:blip r:embed="rId5"/>
            <a:stretch>
              <a:fillRect/>
            </a:stretch>
          </p:blipFill>
          <p:spPr>
            <a:xfrm>
              <a:off x="134906" y="718248"/>
              <a:ext cx="7353561" cy="45719"/>
            </a:xfrm>
            <a:prstGeom prst="rect">
              <a:avLst/>
            </a:prstGeom>
          </p:spPr>
        </p:pic>
      </p:grpSp>
      <p:sp>
        <p:nvSpPr>
          <p:cNvPr id="36" name="Google Shape;259;gff3a7120db_0_4">
            <a:extLst>
              <a:ext uri="{FF2B5EF4-FFF2-40B4-BE49-F238E27FC236}">
                <a16:creationId xmlns:a16="http://schemas.microsoft.com/office/drawing/2014/main" id="{DC954BD1-BE01-34F4-A5AF-144E457F145F}"/>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Routing Policy : Weighted</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4410710"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Routing</a:t>
            </a:r>
            <a:r>
              <a:rPr sz="2800" b="1" dirty="0">
                <a:solidFill>
                  <a:srgbClr val="5F4778"/>
                </a:solidFill>
                <a:latin typeface="Calibri"/>
                <a:cs typeface="Calibri"/>
              </a:rPr>
              <a:t> </a:t>
            </a:r>
            <a:r>
              <a:rPr sz="2800" b="1" spc="-15" dirty="0">
                <a:solidFill>
                  <a:srgbClr val="5F4778"/>
                </a:solidFill>
                <a:latin typeface="Calibri"/>
                <a:cs typeface="Calibri"/>
              </a:rPr>
              <a:t>Policy:</a:t>
            </a:r>
            <a:r>
              <a:rPr sz="2800" b="1" spc="10" dirty="0">
                <a:solidFill>
                  <a:srgbClr val="5F4778"/>
                </a:solidFill>
                <a:latin typeface="Calibri"/>
                <a:cs typeface="Calibri"/>
              </a:rPr>
              <a:t> </a:t>
            </a:r>
            <a:r>
              <a:rPr sz="2800" b="1" spc="-10" dirty="0">
                <a:solidFill>
                  <a:srgbClr val="5F4778"/>
                </a:solidFill>
                <a:latin typeface="Calibri"/>
                <a:cs typeface="Calibri"/>
              </a:rPr>
              <a:t>Latency-based</a:t>
            </a:r>
            <a:endParaRPr sz="2800">
              <a:latin typeface="Calibri"/>
              <a:cs typeface="Calibri"/>
            </a:endParaRPr>
          </a:p>
        </p:txBody>
      </p:sp>
      <p:sp>
        <p:nvSpPr>
          <p:cNvPr id="6" name="object 6"/>
          <p:cNvSpPr txBox="1"/>
          <p:nvPr/>
        </p:nvSpPr>
        <p:spPr>
          <a:xfrm>
            <a:off x="854760" y="1006731"/>
            <a:ext cx="8018780" cy="1812035"/>
          </a:xfrm>
          <a:prstGeom prst="rect">
            <a:avLst/>
          </a:prstGeom>
        </p:spPr>
        <p:txBody>
          <a:bodyPr vert="horz" wrap="square" lIns="0" tIns="92710" rIns="0" bIns="0" rtlCol="0">
            <a:spAutoFit/>
          </a:bodyPr>
          <a:lstStyle/>
          <a:p>
            <a:pPr marL="184150" indent="-171450">
              <a:lnSpc>
                <a:spcPct val="100000"/>
              </a:lnSpc>
              <a:spcBef>
                <a:spcPts val="730"/>
              </a:spcBef>
              <a:buFont typeface="Arial" panose="020B0604020202020204" pitchFamily="34" charset="0"/>
              <a:buChar char="•"/>
            </a:pPr>
            <a:r>
              <a:rPr sz="1100" spc="-5" dirty="0">
                <a:latin typeface="Open Sans" panose="020B0606030504020204" pitchFamily="34" charset="0"/>
                <a:ea typeface="Open Sans" panose="020B0606030504020204" pitchFamily="34" charset="0"/>
                <a:cs typeface="Open Sans" panose="020B0606030504020204" pitchFamily="34" charset="0"/>
              </a:rPr>
              <a:t>If</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an application</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is</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hosted</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on</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EC2</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instances</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in multiple</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regions,</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user</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latency</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can be</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reduced</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by</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serving requests from</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the</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spc="5" dirty="0">
                <a:latin typeface="Open Sans" panose="020B0606030504020204" pitchFamily="34" charset="0"/>
                <a:ea typeface="Open Sans" panose="020B0606030504020204" pitchFamily="34" charset="0"/>
                <a:cs typeface="Open Sans" panose="020B0606030504020204" pitchFamily="34" charset="0"/>
              </a:rPr>
              <a:t>region </a:t>
            </a:r>
            <a:r>
              <a:rPr sz="1100" dirty="0">
                <a:latin typeface="Open Sans" panose="020B0606030504020204" pitchFamily="34" charset="0"/>
                <a:ea typeface="Open Sans" panose="020B0606030504020204" pitchFamily="34" charset="0"/>
                <a:cs typeface="Open Sans" panose="020B0606030504020204" pitchFamily="34" charset="0"/>
              </a:rPr>
              <a:t>where</a:t>
            </a:r>
          </a:p>
          <a:p>
            <a:pPr marL="184150" indent="-171450">
              <a:lnSpc>
                <a:spcPct val="100000"/>
              </a:lnSpc>
              <a:spcBef>
                <a:spcPts val="635"/>
              </a:spcBef>
              <a:buFont typeface="Arial" panose="020B0604020202020204" pitchFamily="34" charset="0"/>
              <a:buChar char="•"/>
            </a:pPr>
            <a:r>
              <a:rPr sz="1100" spc="-5" dirty="0">
                <a:latin typeface="Open Sans" panose="020B0606030504020204" pitchFamily="34" charset="0"/>
                <a:ea typeface="Open Sans" panose="020B0606030504020204" pitchFamily="34" charset="0"/>
                <a:cs typeface="Open Sans" panose="020B0606030504020204" pitchFamily="34" charset="0"/>
              </a:rPr>
              <a:t>network</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latency</a:t>
            </a:r>
            <a:r>
              <a:rPr sz="1100" spc="-2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is</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lowest</a:t>
            </a:r>
          </a:p>
          <a:p>
            <a:pPr marL="184150" marR="955040" indent="-171450">
              <a:lnSpc>
                <a:spcPts val="2890"/>
              </a:lnSpc>
              <a:spcBef>
                <a:spcPts val="360"/>
              </a:spcBef>
              <a:buFont typeface="Arial" panose="020B0604020202020204" pitchFamily="34" charset="0"/>
              <a:buChar char="•"/>
            </a:pPr>
            <a:r>
              <a:rPr sz="1100" spc="10" dirty="0">
                <a:latin typeface="Open Sans" panose="020B0606030504020204" pitchFamily="34" charset="0"/>
                <a:ea typeface="Open Sans" panose="020B0606030504020204" pitchFamily="34" charset="0"/>
                <a:cs typeface="Open Sans" panose="020B0606030504020204" pitchFamily="34" charset="0"/>
              </a:rPr>
              <a:t>We </a:t>
            </a:r>
            <a:r>
              <a:rPr sz="1100" spc="-5" dirty="0">
                <a:latin typeface="Open Sans" panose="020B0606030504020204" pitchFamily="34" charset="0"/>
                <a:ea typeface="Open Sans" panose="020B0606030504020204" pitchFamily="34" charset="0"/>
                <a:cs typeface="Open Sans" panose="020B0606030504020204" pitchFamily="34" charset="0"/>
              </a:rPr>
              <a:t>have to </a:t>
            </a:r>
            <a:r>
              <a:rPr sz="1100" dirty="0">
                <a:latin typeface="Open Sans" panose="020B0606030504020204" pitchFamily="34" charset="0"/>
                <a:ea typeface="Open Sans" panose="020B0606030504020204" pitchFamily="34" charset="0"/>
                <a:cs typeface="Open Sans" panose="020B0606030504020204" pitchFamily="34" charset="0"/>
              </a:rPr>
              <a:t>create a latency resource record set for </a:t>
            </a:r>
            <a:r>
              <a:rPr sz="1100" spc="-5" dirty="0">
                <a:latin typeface="Open Sans" panose="020B0606030504020204" pitchFamily="34" charset="0"/>
                <a:ea typeface="Open Sans" panose="020B0606030504020204" pitchFamily="34" charset="0"/>
                <a:cs typeface="Open Sans" panose="020B0606030504020204" pitchFamily="34" charset="0"/>
              </a:rPr>
              <a:t>the </a:t>
            </a:r>
            <a:r>
              <a:rPr sz="1100" dirty="0">
                <a:latin typeface="Open Sans" panose="020B0606030504020204" pitchFamily="34" charset="0"/>
                <a:ea typeface="Open Sans" panose="020B0606030504020204" pitchFamily="34" charset="0"/>
                <a:cs typeface="Open Sans" panose="020B0606030504020204" pitchFamily="34" charset="0"/>
              </a:rPr>
              <a:t>Amazon </a:t>
            </a:r>
            <a:r>
              <a:rPr sz="1100" spc="5" dirty="0">
                <a:latin typeface="Open Sans" panose="020B0606030504020204" pitchFamily="34" charset="0"/>
                <a:ea typeface="Open Sans" panose="020B0606030504020204" pitchFamily="34" charset="0"/>
                <a:cs typeface="Open Sans" panose="020B0606030504020204" pitchFamily="34" charset="0"/>
              </a:rPr>
              <a:t>EC2 </a:t>
            </a:r>
            <a:r>
              <a:rPr sz="1100" dirty="0">
                <a:latin typeface="Open Sans" panose="020B0606030504020204" pitchFamily="34" charset="0"/>
                <a:ea typeface="Open Sans" panose="020B0606030504020204" pitchFamily="34" charset="0"/>
                <a:cs typeface="Open Sans" panose="020B0606030504020204" pitchFamily="34" charset="0"/>
              </a:rPr>
              <a:t>resource in each region that hosts </a:t>
            </a:r>
            <a:r>
              <a:rPr sz="1100" spc="-5" dirty="0">
                <a:latin typeface="Open Sans" panose="020B0606030504020204" pitchFamily="34" charset="0"/>
                <a:ea typeface="Open Sans" panose="020B0606030504020204" pitchFamily="34" charset="0"/>
                <a:cs typeface="Open Sans" panose="020B0606030504020204" pitchFamily="34" charset="0"/>
              </a:rPr>
              <a:t>the </a:t>
            </a:r>
            <a:r>
              <a:rPr sz="1100" dirty="0">
                <a:latin typeface="Open Sans" panose="020B0606030504020204" pitchFamily="34" charset="0"/>
                <a:ea typeface="Open Sans" panose="020B0606030504020204" pitchFamily="34" charset="0"/>
                <a:cs typeface="Open Sans" panose="020B0606030504020204" pitchFamily="34" charset="0"/>
              </a:rPr>
              <a:t>application </a:t>
            </a:r>
            <a:r>
              <a:rPr sz="1100" spc="-28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Latency</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record</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sets</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can</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be</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created</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for</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both</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ELB</a:t>
            </a:r>
            <a:r>
              <a:rPr sz="1100" spc="-2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and </a:t>
            </a:r>
            <a:r>
              <a:rPr sz="1100" spc="5" dirty="0">
                <a:latin typeface="Open Sans" panose="020B0606030504020204" pitchFamily="34" charset="0"/>
                <a:ea typeface="Open Sans" panose="020B0606030504020204" pitchFamily="34" charset="0"/>
                <a:cs typeface="Open Sans" panose="020B0606030504020204" pitchFamily="34" charset="0"/>
              </a:rPr>
              <a:t>EC2</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instances</a:t>
            </a:r>
          </a:p>
          <a:p>
            <a:pPr marL="171450" indent="-171450">
              <a:lnSpc>
                <a:spcPct val="100000"/>
              </a:lnSpc>
              <a:buFont typeface="Arial" panose="020B0604020202020204" pitchFamily="34" charset="0"/>
              <a:buChar char="•"/>
            </a:pPr>
            <a:endParaRPr sz="1100" dirty="0">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00000"/>
              </a:lnSpc>
              <a:buFont typeface="Arial" panose="020B0604020202020204" pitchFamily="34" charset="0"/>
              <a:buChar char="•"/>
            </a:pPr>
            <a:r>
              <a:rPr sz="1100" dirty="0">
                <a:latin typeface="Open Sans" panose="020B0606030504020204" pitchFamily="34" charset="0"/>
                <a:ea typeface="Open Sans" panose="020B0606030504020204" pitchFamily="34" charset="0"/>
                <a:cs typeface="Open Sans" panose="020B0606030504020204" pitchFamily="34" charset="0"/>
              </a:rPr>
              <a:t>Latency</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on</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the </a:t>
            </a:r>
            <a:r>
              <a:rPr sz="1100" spc="-5" dirty="0">
                <a:latin typeface="Open Sans" panose="020B0606030504020204" pitchFamily="34" charset="0"/>
                <a:ea typeface="Open Sans" panose="020B0606030504020204" pitchFamily="34" charset="0"/>
                <a:cs typeface="Open Sans" panose="020B0606030504020204" pitchFamily="34" charset="0"/>
              </a:rPr>
              <a:t>Internet </a:t>
            </a:r>
            <a:r>
              <a:rPr sz="1100" dirty="0">
                <a:latin typeface="Open Sans" panose="020B0606030504020204" pitchFamily="34" charset="0"/>
                <a:ea typeface="Open Sans" panose="020B0606030504020204" pitchFamily="34" charset="0"/>
                <a:cs typeface="Open Sans" panose="020B0606030504020204" pitchFamily="34" charset="0"/>
              </a:rPr>
              <a:t>can</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change</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over</a:t>
            </a:r>
            <a:r>
              <a:rPr sz="1100" spc="1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time</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due </a:t>
            </a:r>
            <a:r>
              <a:rPr sz="1100" spc="-5" dirty="0">
                <a:latin typeface="Open Sans" panose="020B0606030504020204" pitchFamily="34" charset="0"/>
                <a:ea typeface="Open Sans" panose="020B0606030504020204" pitchFamily="34" charset="0"/>
                <a:cs typeface="Open Sans" panose="020B0606030504020204" pitchFamily="34" charset="0"/>
              </a:rPr>
              <a:t>to</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changes</a:t>
            </a:r>
            <a:r>
              <a:rPr sz="1100" spc="-1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in</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routing</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or</a:t>
            </a:r>
            <a:r>
              <a:rPr sz="1100" spc="-5"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something</a:t>
            </a:r>
            <a:r>
              <a:rPr sz="1100" spc="-20" dirty="0">
                <a:latin typeface="Open Sans" panose="020B0606030504020204" pitchFamily="34" charset="0"/>
                <a:ea typeface="Open Sans" panose="020B0606030504020204" pitchFamily="34" charset="0"/>
                <a:cs typeface="Open Sans" panose="020B0606030504020204" pitchFamily="34" charset="0"/>
              </a:rPr>
              <a:t> </a:t>
            </a:r>
            <a:r>
              <a:rPr sz="1100" dirty="0">
                <a:latin typeface="Open Sans" panose="020B0606030504020204" pitchFamily="34" charset="0"/>
                <a:ea typeface="Open Sans" panose="020B0606030504020204" pitchFamily="34" charset="0"/>
                <a:cs typeface="Open Sans" panose="020B0606030504020204" pitchFamily="34" charset="0"/>
              </a:rPr>
              <a:t>else</a:t>
            </a:r>
          </a:p>
        </p:txBody>
      </p:sp>
      <p:grpSp>
        <p:nvGrpSpPr>
          <p:cNvPr id="8" name="object 8"/>
          <p:cNvGrpSpPr/>
          <p:nvPr/>
        </p:nvGrpSpPr>
        <p:grpSpPr>
          <a:xfrm>
            <a:off x="1630426" y="3186429"/>
            <a:ext cx="781050" cy="1101090"/>
            <a:chOff x="1630426" y="3186429"/>
            <a:chExt cx="781050" cy="1101090"/>
          </a:xfrm>
        </p:grpSpPr>
        <p:sp>
          <p:nvSpPr>
            <p:cNvPr id="9" name="object 9"/>
            <p:cNvSpPr/>
            <p:nvPr/>
          </p:nvSpPr>
          <p:spPr>
            <a:xfrm>
              <a:off x="1640586" y="3196589"/>
              <a:ext cx="760730" cy="1080770"/>
            </a:xfrm>
            <a:custGeom>
              <a:avLst/>
              <a:gdLst/>
              <a:ahLst/>
              <a:cxnLst/>
              <a:rect l="l" t="t" r="r" b="b"/>
              <a:pathLst>
                <a:path w="760730" h="1080770">
                  <a:moveTo>
                    <a:pt x="0" y="1080516"/>
                  </a:moveTo>
                  <a:lnTo>
                    <a:pt x="760476" y="1080516"/>
                  </a:lnTo>
                  <a:lnTo>
                    <a:pt x="760476" y="0"/>
                  </a:lnTo>
                  <a:lnTo>
                    <a:pt x="0" y="0"/>
                  </a:lnTo>
                  <a:lnTo>
                    <a:pt x="0" y="1080516"/>
                  </a:lnTo>
                  <a:close/>
                </a:path>
              </a:pathLst>
            </a:custGeom>
            <a:ln w="19811">
              <a:solidFill>
                <a:srgbClr val="000000"/>
              </a:solidFill>
            </a:ln>
          </p:spPr>
          <p:txBody>
            <a:bodyPr wrap="square" lIns="0" tIns="0" rIns="0" bIns="0" rtlCol="0"/>
            <a:lstStyle/>
            <a:p>
              <a:endParaRPr/>
            </a:p>
          </p:txBody>
        </p:sp>
        <p:sp>
          <p:nvSpPr>
            <p:cNvPr id="10" name="object 10"/>
            <p:cNvSpPr/>
            <p:nvPr/>
          </p:nvSpPr>
          <p:spPr>
            <a:xfrm>
              <a:off x="1760982" y="3341369"/>
              <a:ext cx="533400" cy="814069"/>
            </a:xfrm>
            <a:custGeom>
              <a:avLst/>
              <a:gdLst/>
              <a:ahLst/>
              <a:cxnLst/>
              <a:rect l="l" t="t" r="r" b="b"/>
              <a:pathLst>
                <a:path w="533400" h="814070">
                  <a:moveTo>
                    <a:pt x="0" y="88899"/>
                  </a:moveTo>
                  <a:lnTo>
                    <a:pt x="6979" y="54274"/>
                  </a:lnTo>
                  <a:lnTo>
                    <a:pt x="26019" y="26019"/>
                  </a:lnTo>
                  <a:lnTo>
                    <a:pt x="54274" y="6979"/>
                  </a:lnTo>
                  <a:lnTo>
                    <a:pt x="88900" y="0"/>
                  </a:lnTo>
                  <a:lnTo>
                    <a:pt x="444500" y="0"/>
                  </a:lnTo>
                  <a:lnTo>
                    <a:pt x="479125" y="6979"/>
                  </a:lnTo>
                  <a:lnTo>
                    <a:pt x="507380" y="26019"/>
                  </a:lnTo>
                  <a:lnTo>
                    <a:pt x="526420" y="54274"/>
                  </a:lnTo>
                  <a:lnTo>
                    <a:pt x="533400" y="88899"/>
                  </a:lnTo>
                  <a:lnTo>
                    <a:pt x="533400" y="724915"/>
                  </a:lnTo>
                  <a:lnTo>
                    <a:pt x="526420" y="759519"/>
                  </a:lnTo>
                  <a:lnTo>
                    <a:pt x="507380" y="787777"/>
                  </a:lnTo>
                  <a:lnTo>
                    <a:pt x="479125" y="806829"/>
                  </a:lnTo>
                  <a:lnTo>
                    <a:pt x="444500" y="813815"/>
                  </a:lnTo>
                  <a:lnTo>
                    <a:pt x="88900" y="813815"/>
                  </a:lnTo>
                  <a:lnTo>
                    <a:pt x="54274" y="806829"/>
                  </a:lnTo>
                  <a:lnTo>
                    <a:pt x="26019" y="787777"/>
                  </a:lnTo>
                  <a:lnTo>
                    <a:pt x="6979" y="759519"/>
                  </a:lnTo>
                  <a:lnTo>
                    <a:pt x="0" y="724915"/>
                  </a:lnTo>
                  <a:lnTo>
                    <a:pt x="0" y="88899"/>
                  </a:lnTo>
                  <a:close/>
                </a:path>
              </a:pathLst>
            </a:custGeom>
            <a:ln w="19812">
              <a:solidFill>
                <a:srgbClr val="FF6600"/>
              </a:solidFill>
              <a:prstDash val="dash"/>
            </a:ln>
          </p:spPr>
          <p:txBody>
            <a:bodyPr wrap="square" lIns="0" tIns="0" rIns="0" bIns="0" rtlCol="0"/>
            <a:lstStyle/>
            <a:p>
              <a:endParaRPr/>
            </a:p>
          </p:txBody>
        </p:sp>
        <p:pic>
          <p:nvPicPr>
            <p:cNvPr id="11" name="object 11"/>
            <p:cNvPicPr/>
            <p:nvPr/>
          </p:nvPicPr>
          <p:blipFill>
            <a:blip r:embed="rId2" cstate="print"/>
            <a:stretch>
              <a:fillRect/>
            </a:stretch>
          </p:blipFill>
          <p:spPr>
            <a:xfrm>
              <a:off x="1855313" y="3560063"/>
              <a:ext cx="338640" cy="358140"/>
            </a:xfrm>
            <a:prstGeom prst="rect">
              <a:avLst/>
            </a:prstGeom>
          </p:spPr>
        </p:pic>
      </p:grpSp>
      <p:sp>
        <p:nvSpPr>
          <p:cNvPr id="12" name="object 12"/>
          <p:cNvSpPr txBox="1"/>
          <p:nvPr/>
        </p:nvSpPr>
        <p:spPr>
          <a:xfrm>
            <a:off x="1669160" y="4305706"/>
            <a:ext cx="72453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N.</a:t>
            </a:r>
            <a:r>
              <a:rPr sz="1200" spc="-50" dirty="0">
                <a:latin typeface="Arial MT"/>
                <a:cs typeface="Arial MT"/>
              </a:rPr>
              <a:t> </a:t>
            </a:r>
            <a:r>
              <a:rPr sz="1200" spc="-10" dirty="0">
                <a:latin typeface="Arial MT"/>
                <a:cs typeface="Arial MT"/>
              </a:rPr>
              <a:t>Virginia</a:t>
            </a:r>
            <a:endParaRPr sz="1200">
              <a:latin typeface="Arial MT"/>
              <a:cs typeface="Arial MT"/>
            </a:endParaRPr>
          </a:p>
        </p:txBody>
      </p:sp>
      <p:grpSp>
        <p:nvGrpSpPr>
          <p:cNvPr id="13" name="object 13"/>
          <p:cNvGrpSpPr/>
          <p:nvPr/>
        </p:nvGrpSpPr>
        <p:grpSpPr>
          <a:xfrm>
            <a:off x="6481317" y="3186429"/>
            <a:ext cx="782320" cy="1101090"/>
            <a:chOff x="6481317" y="3186429"/>
            <a:chExt cx="782320" cy="1101090"/>
          </a:xfrm>
        </p:grpSpPr>
        <p:sp>
          <p:nvSpPr>
            <p:cNvPr id="14" name="object 14"/>
            <p:cNvSpPr/>
            <p:nvPr/>
          </p:nvSpPr>
          <p:spPr>
            <a:xfrm>
              <a:off x="6491477" y="3196589"/>
              <a:ext cx="762000" cy="1080770"/>
            </a:xfrm>
            <a:custGeom>
              <a:avLst/>
              <a:gdLst/>
              <a:ahLst/>
              <a:cxnLst/>
              <a:rect l="l" t="t" r="r" b="b"/>
              <a:pathLst>
                <a:path w="762000" h="1080770">
                  <a:moveTo>
                    <a:pt x="0" y="1080516"/>
                  </a:moveTo>
                  <a:lnTo>
                    <a:pt x="762000" y="1080516"/>
                  </a:lnTo>
                  <a:lnTo>
                    <a:pt x="762000" y="0"/>
                  </a:lnTo>
                  <a:lnTo>
                    <a:pt x="0" y="0"/>
                  </a:lnTo>
                  <a:lnTo>
                    <a:pt x="0" y="1080516"/>
                  </a:lnTo>
                  <a:close/>
                </a:path>
              </a:pathLst>
            </a:custGeom>
            <a:ln w="19812">
              <a:solidFill>
                <a:srgbClr val="000000"/>
              </a:solidFill>
            </a:ln>
          </p:spPr>
          <p:txBody>
            <a:bodyPr wrap="square" lIns="0" tIns="0" rIns="0" bIns="0" rtlCol="0"/>
            <a:lstStyle/>
            <a:p>
              <a:endParaRPr/>
            </a:p>
          </p:txBody>
        </p:sp>
        <p:sp>
          <p:nvSpPr>
            <p:cNvPr id="15" name="object 15"/>
            <p:cNvSpPr/>
            <p:nvPr/>
          </p:nvSpPr>
          <p:spPr>
            <a:xfrm>
              <a:off x="6613397" y="3341369"/>
              <a:ext cx="532130" cy="814069"/>
            </a:xfrm>
            <a:custGeom>
              <a:avLst/>
              <a:gdLst/>
              <a:ahLst/>
              <a:cxnLst/>
              <a:rect l="l" t="t" r="r" b="b"/>
              <a:pathLst>
                <a:path w="532129" h="814070">
                  <a:moveTo>
                    <a:pt x="0" y="88645"/>
                  </a:moveTo>
                  <a:lnTo>
                    <a:pt x="6975" y="54167"/>
                  </a:lnTo>
                  <a:lnTo>
                    <a:pt x="25987" y="25987"/>
                  </a:lnTo>
                  <a:lnTo>
                    <a:pt x="54167" y="6975"/>
                  </a:lnTo>
                  <a:lnTo>
                    <a:pt x="88646" y="0"/>
                  </a:lnTo>
                  <a:lnTo>
                    <a:pt x="443229" y="0"/>
                  </a:lnTo>
                  <a:lnTo>
                    <a:pt x="477708" y="6975"/>
                  </a:lnTo>
                  <a:lnTo>
                    <a:pt x="505888" y="25987"/>
                  </a:lnTo>
                  <a:lnTo>
                    <a:pt x="524900" y="54167"/>
                  </a:lnTo>
                  <a:lnTo>
                    <a:pt x="531876" y="88645"/>
                  </a:lnTo>
                  <a:lnTo>
                    <a:pt x="531876" y="725169"/>
                  </a:lnTo>
                  <a:lnTo>
                    <a:pt x="524900" y="759675"/>
                  </a:lnTo>
                  <a:lnTo>
                    <a:pt x="505888" y="787852"/>
                  </a:lnTo>
                  <a:lnTo>
                    <a:pt x="477708" y="806849"/>
                  </a:lnTo>
                  <a:lnTo>
                    <a:pt x="443229" y="813815"/>
                  </a:lnTo>
                  <a:lnTo>
                    <a:pt x="88646" y="813815"/>
                  </a:lnTo>
                  <a:lnTo>
                    <a:pt x="54167" y="806849"/>
                  </a:lnTo>
                  <a:lnTo>
                    <a:pt x="25987" y="787852"/>
                  </a:lnTo>
                  <a:lnTo>
                    <a:pt x="6975" y="759675"/>
                  </a:lnTo>
                  <a:lnTo>
                    <a:pt x="0" y="725169"/>
                  </a:lnTo>
                  <a:lnTo>
                    <a:pt x="0" y="88645"/>
                  </a:lnTo>
                  <a:close/>
                </a:path>
              </a:pathLst>
            </a:custGeom>
            <a:ln w="19812">
              <a:solidFill>
                <a:srgbClr val="FF6600"/>
              </a:solidFill>
              <a:prstDash val="dash"/>
            </a:ln>
          </p:spPr>
          <p:txBody>
            <a:bodyPr wrap="square" lIns="0" tIns="0" rIns="0" bIns="0" rtlCol="0"/>
            <a:lstStyle/>
            <a:p>
              <a:endParaRPr/>
            </a:p>
          </p:txBody>
        </p:sp>
        <p:pic>
          <p:nvPicPr>
            <p:cNvPr id="16" name="object 16"/>
            <p:cNvPicPr/>
            <p:nvPr/>
          </p:nvPicPr>
          <p:blipFill>
            <a:blip r:embed="rId2" cstate="print"/>
            <a:stretch>
              <a:fillRect/>
            </a:stretch>
          </p:blipFill>
          <p:spPr>
            <a:xfrm>
              <a:off x="6701624" y="3560063"/>
              <a:ext cx="337135" cy="358140"/>
            </a:xfrm>
            <a:prstGeom prst="rect">
              <a:avLst/>
            </a:prstGeom>
          </p:spPr>
        </p:pic>
      </p:grpSp>
      <p:sp>
        <p:nvSpPr>
          <p:cNvPr id="17" name="object 17"/>
          <p:cNvSpPr txBox="1"/>
          <p:nvPr/>
        </p:nvSpPr>
        <p:spPr>
          <a:xfrm>
            <a:off x="6605778" y="4305706"/>
            <a:ext cx="5708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Mu</a:t>
            </a:r>
            <a:r>
              <a:rPr sz="1200" spc="5" dirty="0">
                <a:latin typeface="Arial MT"/>
                <a:cs typeface="Arial MT"/>
              </a:rPr>
              <a:t>m</a:t>
            </a:r>
            <a:r>
              <a:rPr sz="1200" dirty="0">
                <a:latin typeface="Arial MT"/>
                <a:cs typeface="Arial MT"/>
              </a:rPr>
              <a:t>ba</a:t>
            </a:r>
            <a:r>
              <a:rPr sz="1200" spc="-5" dirty="0">
                <a:latin typeface="Arial MT"/>
                <a:cs typeface="Arial MT"/>
              </a:rPr>
              <a:t>i</a:t>
            </a:r>
            <a:endParaRPr sz="1200">
              <a:latin typeface="Arial MT"/>
              <a:cs typeface="Arial MT"/>
            </a:endParaRPr>
          </a:p>
        </p:txBody>
      </p:sp>
      <p:pic>
        <p:nvPicPr>
          <p:cNvPr id="18" name="object 18"/>
          <p:cNvPicPr/>
          <p:nvPr/>
        </p:nvPicPr>
        <p:blipFill>
          <a:blip r:embed="rId3" cstate="print"/>
          <a:stretch>
            <a:fillRect/>
          </a:stretch>
        </p:blipFill>
        <p:spPr>
          <a:xfrm>
            <a:off x="4230623" y="3517529"/>
            <a:ext cx="484631" cy="309097"/>
          </a:xfrm>
          <a:prstGeom prst="rect">
            <a:avLst/>
          </a:prstGeom>
        </p:spPr>
      </p:pic>
      <p:sp>
        <p:nvSpPr>
          <p:cNvPr id="19" name="object 19"/>
          <p:cNvSpPr txBox="1"/>
          <p:nvPr/>
        </p:nvSpPr>
        <p:spPr>
          <a:xfrm>
            <a:off x="4130421" y="3857650"/>
            <a:ext cx="72136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Singapore</a:t>
            </a:r>
            <a:endParaRPr sz="1200">
              <a:latin typeface="Arial MT"/>
              <a:cs typeface="Arial MT"/>
            </a:endParaRPr>
          </a:p>
        </p:txBody>
      </p:sp>
      <p:sp>
        <p:nvSpPr>
          <p:cNvPr id="20" name="object 20"/>
          <p:cNvSpPr/>
          <p:nvPr/>
        </p:nvSpPr>
        <p:spPr>
          <a:xfrm>
            <a:off x="2407157" y="3736085"/>
            <a:ext cx="4077970" cy="0"/>
          </a:xfrm>
          <a:custGeom>
            <a:avLst/>
            <a:gdLst/>
            <a:ahLst/>
            <a:cxnLst/>
            <a:rect l="l" t="t" r="r" b="b"/>
            <a:pathLst>
              <a:path w="4077970">
                <a:moveTo>
                  <a:pt x="0" y="0"/>
                </a:moveTo>
                <a:lnTo>
                  <a:pt x="1829434" y="0"/>
                </a:lnTo>
              </a:path>
              <a:path w="4077970">
                <a:moveTo>
                  <a:pt x="4077716" y="0"/>
                </a:moveTo>
                <a:lnTo>
                  <a:pt x="2301240" y="0"/>
                </a:lnTo>
              </a:path>
            </a:pathLst>
          </a:custGeom>
          <a:ln w="19812">
            <a:solidFill>
              <a:srgbClr val="000000"/>
            </a:solidFill>
          </a:ln>
        </p:spPr>
        <p:txBody>
          <a:bodyPr wrap="square" lIns="0" tIns="0" rIns="0" bIns="0" rtlCol="0"/>
          <a:lstStyle/>
          <a:p>
            <a:endParaRPr/>
          </a:p>
        </p:txBody>
      </p:sp>
      <p:sp>
        <p:nvSpPr>
          <p:cNvPr id="21" name="object 21"/>
          <p:cNvSpPr txBox="1"/>
          <p:nvPr/>
        </p:nvSpPr>
        <p:spPr>
          <a:xfrm>
            <a:off x="3737609" y="4080154"/>
            <a:ext cx="161544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Arial MT"/>
                <a:cs typeface="Arial MT"/>
                <a:hlinkClick r:id="rId4"/>
              </a:rPr>
              <a:t>www.apple-orange.com</a:t>
            </a:r>
            <a:endParaRPr sz="1200">
              <a:latin typeface="Arial MT"/>
              <a:cs typeface="Arial MT"/>
            </a:endParaRPr>
          </a:p>
        </p:txBody>
      </p:sp>
      <p:sp>
        <p:nvSpPr>
          <p:cNvPr id="22" name="object 22"/>
          <p:cNvSpPr txBox="1"/>
          <p:nvPr/>
        </p:nvSpPr>
        <p:spPr>
          <a:xfrm>
            <a:off x="5277358" y="3510153"/>
            <a:ext cx="48387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4.2</a:t>
            </a:r>
            <a:r>
              <a:rPr sz="1200" spc="-70" dirty="0">
                <a:latin typeface="Arial MT"/>
                <a:cs typeface="Arial MT"/>
              </a:rPr>
              <a:t> </a:t>
            </a:r>
            <a:r>
              <a:rPr sz="1200" dirty="0">
                <a:latin typeface="Arial MT"/>
                <a:cs typeface="Arial MT"/>
              </a:rPr>
              <a:t>ms</a:t>
            </a:r>
            <a:endParaRPr sz="1200">
              <a:latin typeface="Arial MT"/>
              <a:cs typeface="Arial MT"/>
            </a:endParaRPr>
          </a:p>
        </p:txBody>
      </p:sp>
      <p:sp>
        <p:nvSpPr>
          <p:cNvPr id="23" name="object 23"/>
          <p:cNvSpPr txBox="1"/>
          <p:nvPr/>
        </p:nvSpPr>
        <p:spPr>
          <a:xfrm>
            <a:off x="3035300" y="3510153"/>
            <a:ext cx="48387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6.8</a:t>
            </a:r>
            <a:r>
              <a:rPr sz="1200" spc="-70" dirty="0">
                <a:latin typeface="Arial MT"/>
                <a:cs typeface="Arial MT"/>
              </a:rPr>
              <a:t> </a:t>
            </a:r>
            <a:r>
              <a:rPr sz="1200" dirty="0">
                <a:latin typeface="Arial MT"/>
                <a:cs typeface="Arial MT"/>
              </a:rPr>
              <a:t>ms</a:t>
            </a:r>
            <a:endParaRPr sz="1200">
              <a:latin typeface="Arial MT"/>
              <a:cs typeface="Arial MT"/>
            </a:endParaRPr>
          </a:p>
        </p:txBody>
      </p:sp>
      <p:grpSp>
        <p:nvGrpSpPr>
          <p:cNvPr id="24" name="object 24"/>
          <p:cNvGrpSpPr/>
          <p:nvPr/>
        </p:nvGrpSpPr>
        <p:grpSpPr>
          <a:xfrm>
            <a:off x="2394839" y="3285997"/>
            <a:ext cx="4098290" cy="850900"/>
            <a:chOff x="2394839" y="3285997"/>
            <a:chExt cx="4098290" cy="850900"/>
          </a:xfrm>
        </p:grpSpPr>
        <p:sp>
          <p:nvSpPr>
            <p:cNvPr id="25" name="object 25"/>
            <p:cNvSpPr/>
            <p:nvPr/>
          </p:nvSpPr>
          <p:spPr>
            <a:xfrm>
              <a:off x="4715891" y="3726179"/>
              <a:ext cx="1776730" cy="410845"/>
            </a:xfrm>
            <a:custGeom>
              <a:avLst/>
              <a:gdLst/>
              <a:ahLst/>
              <a:cxnLst/>
              <a:rect l="l" t="t" r="r" b="b"/>
              <a:pathLst>
                <a:path w="1776729" h="410845">
                  <a:moveTo>
                    <a:pt x="1720229" y="365304"/>
                  </a:moveTo>
                  <a:lnTo>
                    <a:pt x="1670685" y="393484"/>
                  </a:lnTo>
                  <a:lnTo>
                    <a:pt x="1669034" y="399529"/>
                  </a:lnTo>
                  <a:lnTo>
                    <a:pt x="1674368" y="409041"/>
                  </a:lnTo>
                  <a:lnTo>
                    <a:pt x="1680464" y="410705"/>
                  </a:lnTo>
                  <a:lnTo>
                    <a:pt x="1759678" y="365721"/>
                  </a:lnTo>
                  <a:lnTo>
                    <a:pt x="1756918" y="365721"/>
                  </a:lnTo>
                  <a:lnTo>
                    <a:pt x="1720229" y="365304"/>
                  </a:lnTo>
                  <a:close/>
                </a:path>
                <a:path w="1776729" h="410845">
                  <a:moveTo>
                    <a:pt x="1737363" y="355571"/>
                  </a:moveTo>
                  <a:lnTo>
                    <a:pt x="1720229" y="365304"/>
                  </a:lnTo>
                  <a:lnTo>
                    <a:pt x="1756918" y="365721"/>
                  </a:lnTo>
                  <a:lnTo>
                    <a:pt x="1756936" y="364312"/>
                  </a:lnTo>
                  <a:lnTo>
                    <a:pt x="1751964" y="364312"/>
                  </a:lnTo>
                  <a:lnTo>
                    <a:pt x="1737363" y="355571"/>
                  </a:lnTo>
                  <a:close/>
                </a:path>
                <a:path w="1776729" h="410845">
                  <a:moveTo>
                    <a:pt x="1681734" y="299186"/>
                  </a:moveTo>
                  <a:lnTo>
                    <a:pt x="1675638" y="300710"/>
                  </a:lnTo>
                  <a:lnTo>
                    <a:pt x="1670050" y="310108"/>
                  </a:lnTo>
                  <a:lnTo>
                    <a:pt x="1671574" y="316191"/>
                  </a:lnTo>
                  <a:lnTo>
                    <a:pt x="1720525" y="345492"/>
                  </a:lnTo>
                  <a:lnTo>
                    <a:pt x="1757172" y="345909"/>
                  </a:lnTo>
                  <a:lnTo>
                    <a:pt x="1756918" y="365721"/>
                  </a:lnTo>
                  <a:lnTo>
                    <a:pt x="1759678" y="365721"/>
                  </a:lnTo>
                  <a:lnTo>
                    <a:pt x="1776730" y="356044"/>
                  </a:lnTo>
                  <a:lnTo>
                    <a:pt x="1681734" y="299186"/>
                  </a:lnTo>
                  <a:close/>
                </a:path>
                <a:path w="1776729" h="410845">
                  <a:moveTo>
                    <a:pt x="898406" y="183857"/>
                  </a:moveTo>
                  <a:lnTo>
                    <a:pt x="878586" y="183857"/>
                  </a:lnTo>
                  <a:lnTo>
                    <a:pt x="878839" y="188874"/>
                  </a:lnTo>
                  <a:lnTo>
                    <a:pt x="902081" y="223202"/>
                  </a:lnTo>
                  <a:lnTo>
                    <a:pt x="943229" y="248005"/>
                  </a:lnTo>
                  <a:lnTo>
                    <a:pt x="980567" y="263613"/>
                  </a:lnTo>
                  <a:lnTo>
                    <a:pt x="1024889" y="278371"/>
                  </a:lnTo>
                  <a:lnTo>
                    <a:pt x="1076123" y="292519"/>
                  </a:lnTo>
                  <a:lnTo>
                    <a:pt x="1133348" y="305625"/>
                  </a:lnTo>
                  <a:lnTo>
                    <a:pt x="1196086" y="317881"/>
                  </a:lnTo>
                  <a:lnTo>
                    <a:pt x="1263650" y="328980"/>
                  </a:lnTo>
                  <a:lnTo>
                    <a:pt x="1335405" y="338924"/>
                  </a:lnTo>
                  <a:lnTo>
                    <a:pt x="1449578" y="351243"/>
                  </a:lnTo>
                  <a:lnTo>
                    <a:pt x="1489075" y="354584"/>
                  </a:lnTo>
                  <a:lnTo>
                    <a:pt x="1529080" y="357543"/>
                  </a:lnTo>
                  <a:lnTo>
                    <a:pt x="1610487" y="362127"/>
                  </a:lnTo>
                  <a:lnTo>
                    <a:pt x="1693291" y="364998"/>
                  </a:lnTo>
                  <a:lnTo>
                    <a:pt x="1720229" y="365304"/>
                  </a:lnTo>
                  <a:lnTo>
                    <a:pt x="1737363" y="355571"/>
                  </a:lnTo>
                  <a:lnTo>
                    <a:pt x="1720525" y="345492"/>
                  </a:lnTo>
                  <a:lnTo>
                    <a:pt x="1693545" y="345186"/>
                  </a:lnTo>
                  <a:lnTo>
                    <a:pt x="1693799" y="345186"/>
                  </a:lnTo>
                  <a:lnTo>
                    <a:pt x="1611277" y="342328"/>
                  </a:lnTo>
                  <a:lnTo>
                    <a:pt x="1530575" y="337781"/>
                  </a:lnTo>
                  <a:lnTo>
                    <a:pt x="1490599" y="334835"/>
                  </a:lnTo>
                  <a:lnTo>
                    <a:pt x="1451506" y="331520"/>
                  </a:lnTo>
                  <a:lnTo>
                    <a:pt x="1374921" y="323621"/>
                  </a:lnTo>
                  <a:lnTo>
                    <a:pt x="1337848" y="319252"/>
                  </a:lnTo>
                  <a:lnTo>
                    <a:pt x="1301623" y="314502"/>
                  </a:lnTo>
                  <a:lnTo>
                    <a:pt x="1266616" y="309384"/>
                  </a:lnTo>
                  <a:lnTo>
                    <a:pt x="1232697" y="304088"/>
                  </a:lnTo>
                  <a:lnTo>
                    <a:pt x="1199662" y="298399"/>
                  </a:lnTo>
                  <a:lnTo>
                    <a:pt x="1167764" y="292493"/>
                  </a:lnTo>
                  <a:lnTo>
                    <a:pt x="1167895" y="292493"/>
                  </a:lnTo>
                  <a:lnTo>
                    <a:pt x="1137597" y="286270"/>
                  </a:lnTo>
                  <a:lnTo>
                    <a:pt x="1108329" y="279882"/>
                  </a:lnTo>
                  <a:lnTo>
                    <a:pt x="1081055" y="273304"/>
                  </a:lnTo>
                  <a:lnTo>
                    <a:pt x="1055152" y="266522"/>
                  </a:lnTo>
                  <a:lnTo>
                    <a:pt x="1030866" y="259448"/>
                  </a:lnTo>
                  <a:lnTo>
                    <a:pt x="1030732" y="259448"/>
                  </a:lnTo>
                  <a:lnTo>
                    <a:pt x="1008278" y="252298"/>
                  </a:lnTo>
                  <a:lnTo>
                    <a:pt x="987171" y="244957"/>
                  </a:lnTo>
                  <a:lnTo>
                    <a:pt x="968860" y="237756"/>
                  </a:lnTo>
                  <a:lnTo>
                    <a:pt x="952023" y="230276"/>
                  </a:lnTo>
                  <a:lnTo>
                    <a:pt x="951484" y="230035"/>
                  </a:lnTo>
                  <a:lnTo>
                    <a:pt x="937468" y="222770"/>
                  </a:lnTo>
                  <a:lnTo>
                    <a:pt x="925254" y="215455"/>
                  </a:lnTo>
                  <a:lnTo>
                    <a:pt x="924433" y="214960"/>
                  </a:lnTo>
                  <a:lnTo>
                    <a:pt x="914146" y="207454"/>
                  </a:lnTo>
                  <a:lnTo>
                    <a:pt x="914283" y="207454"/>
                  </a:lnTo>
                  <a:lnTo>
                    <a:pt x="910844" y="204444"/>
                  </a:lnTo>
                  <a:lnTo>
                    <a:pt x="907329" y="201002"/>
                  </a:lnTo>
                  <a:lnTo>
                    <a:pt x="906780" y="200444"/>
                  </a:lnTo>
                  <a:lnTo>
                    <a:pt x="904533" y="197789"/>
                  </a:lnTo>
                  <a:lnTo>
                    <a:pt x="903859" y="197002"/>
                  </a:lnTo>
                  <a:lnTo>
                    <a:pt x="901573" y="193687"/>
                  </a:lnTo>
                  <a:lnTo>
                    <a:pt x="900662" y="191897"/>
                  </a:lnTo>
                  <a:lnTo>
                    <a:pt x="899922" y="190601"/>
                  </a:lnTo>
                  <a:lnTo>
                    <a:pt x="900074" y="190601"/>
                  </a:lnTo>
                  <a:lnTo>
                    <a:pt x="899383" y="188747"/>
                  </a:lnTo>
                  <a:lnTo>
                    <a:pt x="899067" y="187936"/>
                  </a:lnTo>
                  <a:lnTo>
                    <a:pt x="898735" y="186575"/>
                  </a:lnTo>
                  <a:lnTo>
                    <a:pt x="898271" y="184746"/>
                  </a:lnTo>
                  <a:lnTo>
                    <a:pt x="898486" y="184746"/>
                  </a:lnTo>
                  <a:lnTo>
                    <a:pt x="898406" y="183857"/>
                  </a:lnTo>
                  <a:close/>
                </a:path>
                <a:path w="1776729" h="410845">
                  <a:moveTo>
                    <a:pt x="1752092" y="347205"/>
                  </a:moveTo>
                  <a:lnTo>
                    <a:pt x="1737363" y="355571"/>
                  </a:lnTo>
                  <a:lnTo>
                    <a:pt x="1751964" y="364312"/>
                  </a:lnTo>
                  <a:lnTo>
                    <a:pt x="1752092" y="347205"/>
                  </a:lnTo>
                  <a:close/>
                </a:path>
                <a:path w="1776729" h="410845">
                  <a:moveTo>
                    <a:pt x="1757155" y="347205"/>
                  </a:moveTo>
                  <a:lnTo>
                    <a:pt x="1752092" y="347205"/>
                  </a:lnTo>
                  <a:lnTo>
                    <a:pt x="1751964" y="364312"/>
                  </a:lnTo>
                  <a:lnTo>
                    <a:pt x="1756936" y="364312"/>
                  </a:lnTo>
                  <a:lnTo>
                    <a:pt x="1757155" y="347205"/>
                  </a:lnTo>
                  <a:close/>
                </a:path>
                <a:path w="1776729" h="410845">
                  <a:moveTo>
                    <a:pt x="1720525" y="345492"/>
                  </a:moveTo>
                  <a:lnTo>
                    <a:pt x="1737363" y="355571"/>
                  </a:lnTo>
                  <a:lnTo>
                    <a:pt x="1752092" y="347205"/>
                  </a:lnTo>
                  <a:lnTo>
                    <a:pt x="1757155" y="347205"/>
                  </a:lnTo>
                  <a:lnTo>
                    <a:pt x="1757172" y="345909"/>
                  </a:lnTo>
                  <a:lnTo>
                    <a:pt x="1720525" y="345492"/>
                  </a:lnTo>
                  <a:close/>
                </a:path>
                <a:path w="1776729" h="410845">
                  <a:moveTo>
                    <a:pt x="1611323" y="342331"/>
                  </a:moveTo>
                  <a:lnTo>
                    <a:pt x="1611503" y="342341"/>
                  </a:lnTo>
                  <a:lnTo>
                    <a:pt x="1611323" y="342331"/>
                  </a:lnTo>
                  <a:close/>
                </a:path>
                <a:path w="1776729" h="410845">
                  <a:moveTo>
                    <a:pt x="1611277" y="342328"/>
                  </a:moveTo>
                  <a:close/>
                </a:path>
                <a:path w="1776729" h="410845">
                  <a:moveTo>
                    <a:pt x="1530350" y="337769"/>
                  </a:moveTo>
                  <a:lnTo>
                    <a:pt x="1530575" y="337781"/>
                  </a:lnTo>
                  <a:lnTo>
                    <a:pt x="1530350" y="337769"/>
                  </a:lnTo>
                  <a:close/>
                </a:path>
                <a:path w="1776729" h="410845">
                  <a:moveTo>
                    <a:pt x="1451356" y="331508"/>
                  </a:moveTo>
                  <a:lnTo>
                    <a:pt x="1451506" y="331520"/>
                  </a:lnTo>
                  <a:lnTo>
                    <a:pt x="1451356" y="331508"/>
                  </a:lnTo>
                  <a:close/>
                </a:path>
                <a:path w="1776729" h="410845">
                  <a:moveTo>
                    <a:pt x="1374921" y="323621"/>
                  </a:moveTo>
                  <a:close/>
                </a:path>
                <a:path w="1776729" h="410845">
                  <a:moveTo>
                    <a:pt x="1337848" y="319252"/>
                  </a:moveTo>
                  <a:close/>
                </a:path>
                <a:path w="1776729" h="410845">
                  <a:moveTo>
                    <a:pt x="1301702" y="314502"/>
                  </a:moveTo>
                  <a:lnTo>
                    <a:pt x="1301877" y="314528"/>
                  </a:lnTo>
                  <a:lnTo>
                    <a:pt x="1301702" y="314502"/>
                  </a:lnTo>
                  <a:close/>
                </a:path>
                <a:path w="1776729" h="410845">
                  <a:moveTo>
                    <a:pt x="1266616" y="309384"/>
                  </a:moveTo>
                  <a:close/>
                </a:path>
                <a:path w="1776729" h="410845">
                  <a:moveTo>
                    <a:pt x="1232535" y="304063"/>
                  </a:moveTo>
                  <a:lnTo>
                    <a:pt x="1232697" y="304088"/>
                  </a:lnTo>
                  <a:lnTo>
                    <a:pt x="1232535" y="304063"/>
                  </a:lnTo>
                  <a:close/>
                </a:path>
                <a:path w="1776729" h="410845">
                  <a:moveTo>
                    <a:pt x="1199514" y="298373"/>
                  </a:moveTo>
                  <a:lnTo>
                    <a:pt x="1199642" y="298399"/>
                  </a:lnTo>
                  <a:lnTo>
                    <a:pt x="1199514" y="298373"/>
                  </a:lnTo>
                  <a:close/>
                </a:path>
                <a:path w="1776729" h="410845">
                  <a:moveTo>
                    <a:pt x="1167895" y="292493"/>
                  </a:moveTo>
                  <a:lnTo>
                    <a:pt x="1167764" y="292493"/>
                  </a:lnTo>
                  <a:lnTo>
                    <a:pt x="1168019" y="292519"/>
                  </a:lnTo>
                  <a:close/>
                </a:path>
                <a:path w="1776729" h="410845">
                  <a:moveTo>
                    <a:pt x="1137412" y="286232"/>
                  </a:moveTo>
                  <a:lnTo>
                    <a:pt x="1137597" y="286270"/>
                  </a:lnTo>
                  <a:lnTo>
                    <a:pt x="1137412" y="286232"/>
                  </a:lnTo>
                  <a:close/>
                </a:path>
                <a:path w="1776729" h="410845">
                  <a:moveTo>
                    <a:pt x="1108372" y="279882"/>
                  </a:moveTo>
                  <a:lnTo>
                    <a:pt x="1108583" y="279933"/>
                  </a:lnTo>
                  <a:lnTo>
                    <a:pt x="1108372" y="279882"/>
                  </a:lnTo>
                  <a:close/>
                </a:path>
                <a:path w="1776729" h="410845">
                  <a:moveTo>
                    <a:pt x="1080897" y="273265"/>
                  </a:moveTo>
                  <a:lnTo>
                    <a:pt x="1081055" y="273304"/>
                  </a:lnTo>
                  <a:lnTo>
                    <a:pt x="1080897" y="273265"/>
                  </a:lnTo>
                  <a:close/>
                </a:path>
                <a:path w="1776729" h="410845">
                  <a:moveTo>
                    <a:pt x="1054862" y="266446"/>
                  </a:moveTo>
                  <a:lnTo>
                    <a:pt x="1055116" y="266522"/>
                  </a:lnTo>
                  <a:lnTo>
                    <a:pt x="1054862" y="266446"/>
                  </a:lnTo>
                  <a:close/>
                </a:path>
                <a:path w="1776729" h="410845">
                  <a:moveTo>
                    <a:pt x="1030605" y="259372"/>
                  </a:moveTo>
                  <a:lnTo>
                    <a:pt x="1030866" y="259448"/>
                  </a:lnTo>
                  <a:lnTo>
                    <a:pt x="1030605" y="259372"/>
                  </a:lnTo>
                  <a:close/>
                </a:path>
                <a:path w="1776729" h="410845">
                  <a:moveTo>
                    <a:pt x="1007999" y="252209"/>
                  </a:moveTo>
                  <a:lnTo>
                    <a:pt x="1008253" y="252298"/>
                  </a:lnTo>
                  <a:lnTo>
                    <a:pt x="1007999" y="252209"/>
                  </a:lnTo>
                  <a:close/>
                </a:path>
                <a:path w="1776729" h="410845">
                  <a:moveTo>
                    <a:pt x="987393" y="245035"/>
                  </a:moveTo>
                  <a:lnTo>
                    <a:pt x="987551" y="245097"/>
                  </a:lnTo>
                  <a:lnTo>
                    <a:pt x="987393" y="245035"/>
                  </a:lnTo>
                  <a:close/>
                </a:path>
                <a:path w="1776729" h="410845">
                  <a:moveTo>
                    <a:pt x="987196" y="244957"/>
                  </a:moveTo>
                  <a:lnTo>
                    <a:pt x="987393" y="245035"/>
                  </a:lnTo>
                  <a:lnTo>
                    <a:pt x="987196" y="244957"/>
                  </a:lnTo>
                  <a:close/>
                </a:path>
                <a:path w="1776729" h="410845">
                  <a:moveTo>
                    <a:pt x="968375" y="237566"/>
                  </a:moveTo>
                  <a:lnTo>
                    <a:pt x="968756" y="237756"/>
                  </a:lnTo>
                  <a:lnTo>
                    <a:pt x="968375" y="237566"/>
                  </a:lnTo>
                  <a:close/>
                </a:path>
                <a:path w="1776729" h="410845">
                  <a:moveTo>
                    <a:pt x="951788" y="230171"/>
                  </a:moveTo>
                  <a:lnTo>
                    <a:pt x="951992" y="230276"/>
                  </a:lnTo>
                  <a:lnTo>
                    <a:pt x="951788" y="230171"/>
                  </a:lnTo>
                  <a:close/>
                </a:path>
                <a:path w="1776729" h="410845">
                  <a:moveTo>
                    <a:pt x="951525" y="230035"/>
                  </a:moveTo>
                  <a:lnTo>
                    <a:pt x="951788" y="230171"/>
                  </a:lnTo>
                  <a:lnTo>
                    <a:pt x="951525" y="230035"/>
                  </a:lnTo>
                  <a:close/>
                </a:path>
                <a:path w="1776729" h="410845">
                  <a:moveTo>
                    <a:pt x="936896" y="222474"/>
                  </a:moveTo>
                  <a:lnTo>
                    <a:pt x="937387" y="222770"/>
                  </a:lnTo>
                  <a:lnTo>
                    <a:pt x="936896" y="222474"/>
                  </a:lnTo>
                  <a:close/>
                </a:path>
                <a:path w="1776729" h="410845">
                  <a:moveTo>
                    <a:pt x="936881" y="222465"/>
                  </a:moveTo>
                  <a:close/>
                </a:path>
                <a:path w="1776729" h="410845">
                  <a:moveTo>
                    <a:pt x="924433" y="214960"/>
                  </a:moveTo>
                  <a:lnTo>
                    <a:pt x="925195" y="215455"/>
                  </a:lnTo>
                  <a:lnTo>
                    <a:pt x="924899" y="215241"/>
                  </a:lnTo>
                  <a:lnTo>
                    <a:pt x="924433" y="214960"/>
                  </a:lnTo>
                  <a:close/>
                </a:path>
                <a:path w="1776729" h="410845">
                  <a:moveTo>
                    <a:pt x="924899" y="215241"/>
                  </a:moveTo>
                  <a:lnTo>
                    <a:pt x="925195" y="215455"/>
                  </a:lnTo>
                  <a:lnTo>
                    <a:pt x="924899" y="215241"/>
                  </a:lnTo>
                  <a:close/>
                </a:path>
                <a:path w="1776729" h="410845">
                  <a:moveTo>
                    <a:pt x="924511" y="214960"/>
                  </a:moveTo>
                  <a:lnTo>
                    <a:pt x="924899" y="215241"/>
                  </a:lnTo>
                  <a:lnTo>
                    <a:pt x="924511" y="214960"/>
                  </a:lnTo>
                  <a:close/>
                </a:path>
                <a:path w="1776729" h="410845">
                  <a:moveTo>
                    <a:pt x="914283" y="207454"/>
                  </a:moveTo>
                  <a:lnTo>
                    <a:pt x="914146" y="207454"/>
                  </a:lnTo>
                  <a:lnTo>
                    <a:pt x="914908" y="208000"/>
                  </a:lnTo>
                  <a:lnTo>
                    <a:pt x="914283" y="207454"/>
                  </a:lnTo>
                  <a:close/>
                </a:path>
                <a:path w="1776729" h="410845">
                  <a:moveTo>
                    <a:pt x="910336" y="204000"/>
                  </a:moveTo>
                  <a:lnTo>
                    <a:pt x="910717" y="204444"/>
                  </a:lnTo>
                  <a:lnTo>
                    <a:pt x="910336" y="204000"/>
                  </a:lnTo>
                  <a:close/>
                </a:path>
                <a:path w="1776729" h="410845">
                  <a:moveTo>
                    <a:pt x="907004" y="200672"/>
                  </a:moveTo>
                  <a:lnTo>
                    <a:pt x="907288" y="201002"/>
                  </a:lnTo>
                  <a:lnTo>
                    <a:pt x="907004" y="200672"/>
                  </a:lnTo>
                  <a:close/>
                </a:path>
                <a:path w="1776729" h="410845">
                  <a:moveTo>
                    <a:pt x="906809" y="200444"/>
                  </a:moveTo>
                  <a:lnTo>
                    <a:pt x="907004" y="200672"/>
                  </a:lnTo>
                  <a:lnTo>
                    <a:pt x="906809" y="200444"/>
                  </a:lnTo>
                  <a:close/>
                </a:path>
                <a:path w="1776729" h="410845">
                  <a:moveTo>
                    <a:pt x="903859" y="197002"/>
                  </a:moveTo>
                  <a:lnTo>
                    <a:pt x="904494" y="197789"/>
                  </a:lnTo>
                  <a:lnTo>
                    <a:pt x="904298" y="197514"/>
                  </a:lnTo>
                  <a:lnTo>
                    <a:pt x="903859" y="197002"/>
                  </a:lnTo>
                  <a:close/>
                </a:path>
                <a:path w="1776729" h="410845">
                  <a:moveTo>
                    <a:pt x="904298" y="197514"/>
                  </a:moveTo>
                  <a:lnTo>
                    <a:pt x="904494" y="197789"/>
                  </a:lnTo>
                  <a:lnTo>
                    <a:pt x="904298" y="197514"/>
                  </a:lnTo>
                  <a:close/>
                </a:path>
                <a:path w="1776729" h="410845">
                  <a:moveTo>
                    <a:pt x="903933" y="197002"/>
                  </a:moveTo>
                  <a:lnTo>
                    <a:pt x="904298" y="197514"/>
                  </a:lnTo>
                  <a:lnTo>
                    <a:pt x="903933" y="197002"/>
                  </a:lnTo>
                  <a:close/>
                </a:path>
                <a:path w="1776729" h="410845">
                  <a:moveTo>
                    <a:pt x="902142" y="194487"/>
                  </a:moveTo>
                  <a:close/>
                </a:path>
                <a:path w="1776729" h="410845">
                  <a:moveTo>
                    <a:pt x="901685" y="193687"/>
                  </a:moveTo>
                  <a:lnTo>
                    <a:pt x="902142" y="194487"/>
                  </a:lnTo>
                  <a:lnTo>
                    <a:pt x="901685" y="193687"/>
                  </a:lnTo>
                  <a:close/>
                </a:path>
                <a:path w="1776729" h="410845">
                  <a:moveTo>
                    <a:pt x="899922" y="190601"/>
                  </a:moveTo>
                  <a:lnTo>
                    <a:pt x="900557" y="191897"/>
                  </a:lnTo>
                  <a:lnTo>
                    <a:pt x="900359" y="191367"/>
                  </a:lnTo>
                  <a:lnTo>
                    <a:pt x="899922" y="190601"/>
                  </a:lnTo>
                  <a:close/>
                </a:path>
                <a:path w="1776729" h="410845">
                  <a:moveTo>
                    <a:pt x="900359" y="191367"/>
                  </a:moveTo>
                  <a:lnTo>
                    <a:pt x="900557" y="191897"/>
                  </a:lnTo>
                  <a:lnTo>
                    <a:pt x="900359" y="191367"/>
                  </a:lnTo>
                  <a:close/>
                </a:path>
                <a:path w="1776729" h="410845">
                  <a:moveTo>
                    <a:pt x="900074" y="190601"/>
                  </a:moveTo>
                  <a:lnTo>
                    <a:pt x="899922" y="190601"/>
                  </a:lnTo>
                  <a:lnTo>
                    <a:pt x="900359" y="191367"/>
                  </a:lnTo>
                  <a:lnTo>
                    <a:pt x="900074" y="190601"/>
                  </a:lnTo>
                  <a:close/>
                </a:path>
                <a:path w="1776729" h="410845">
                  <a:moveTo>
                    <a:pt x="899033" y="187807"/>
                  </a:moveTo>
                  <a:lnTo>
                    <a:pt x="899287" y="188747"/>
                  </a:lnTo>
                  <a:lnTo>
                    <a:pt x="899081" y="187936"/>
                  </a:lnTo>
                  <a:lnTo>
                    <a:pt x="899033" y="187807"/>
                  </a:lnTo>
                  <a:close/>
                </a:path>
                <a:path w="1776729" h="410845">
                  <a:moveTo>
                    <a:pt x="899081" y="187936"/>
                  </a:moveTo>
                  <a:lnTo>
                    <a:pt x="899287" y="188747"/>
                  </a:lnTo>
                  <a:lnTo>
                    <a:pt x="899081" y="187936"/>
                  </a:lnTo>
                  <a:close/>
                </a:path>
                <a:path w="1776729" h="410845">
                  <a:moveTo>
                    <a:pt x="899048" y="187807"/>
                  </a:moveTo>
                  <a:lnTo>
                    <a:pt x="899081" y="187936"/>
                  </a:lnTo>
                  <a:lnTo>
                    <a:pt x="899048" y="187807"/>
                  </a:lnTo>
                  <a:close/>
                </a:path>
                <a:path w="1776729" h="410845">
                  <a:moveTo>
                    <a:pt x="898271" y="184746"/>
                  </a:moveTo>
                  <a:lnTo>
                    <a:pt x="898651" y="186575"/>
                  </a:lnTo>
                  <a:lnTo>
                    <a:pt x="898605" y="186065"/>
                  </a:lnTo>
                  <a:lnTo>
                    <a:pt x="898271" y="184746"/>
                  </a:lnTo>
                  <a:close/>
                </a:path>
                <a:path w="1776729" h="410845">
                  <a:moveTo>
                    <a:pt x="898605" y="186065"/>
                  </a:moveTo>
                  <a:lnTo>
                    <a:pt x="898651" y="186575"/>
                  </a:lnTo>
                  <a:lnTo>
                    <a:pt x="898605" y="186065"/>
                  </a:lnTo>
                  <a:close/>
                </a:path>
                <a:path w="1776729" h="410845">
                  <a:moveTo>
                    <a:pt x="898486" y="184746"/>
                  </a:moveTo>
                  <a:lnTo>
                    <a:pt x="898271" y="184746"/>
                  </a:lnTo>
                  <a:lnTo>
                    <a:pt x="898605" y="186065"/>
                  </a:lnTo>
                  <a:lnTo>
                    <a:pt x="898486" y="184746"/>
                  </a:lnTo>
                  <a:close/>
                </a:path>
                <a:path w="1776729" h="410845">
                  <a:moveTo>
                    <a:pt x="898086" y="179984"/>
                  </a:moveTo>
                  <a:lnTo>
                    <a:pt x="878205" y="179984"/>
                  </a:lnTo>
                  <a:lnTo>
                    <a:pt x="878459" y="181368"/>
                  </a:lnTo>
                  <a:lnTo>
                    <a:pt x="878425" y="182359"/>
                  </a:lnTo>
                  <a:lnTo>
                    <a:pt x="878586" y="184086"/>
                  </a:lnTo>
                  <a:lnTo>
                    <a:pt x="878586" y="183857"/>
                  </a:lnTo>
                  <a:lnTo>
                    <a:pt x="898406" y="183857"/>
                  </a:lnTo>
                  <a:lnTo>
                    <a:pt x="898086" y="179984"/>
                  </a:lnTo>
                  <a:close/>
                </a:path>
                <a:path w="1776729" h="410845">
                  <a:moveTo>
                    <a:pt x="878261" y="180590"/>
                  </a:moveTo>
                  <a:lnTo>
                    <a:pt x="878333" y="181368"/>
                  </a:lnTo>
                  <a:lnTo>
                    <a:pt x="878261" y="180590"/>
                  </a:lnTo>
                  <a:close/>
                </a:path>
                <a:path w="1776729" h="410845">
                  <a:moveTo>
                    <a:pt x="878205" y="179984"/>
                  </a:moveTo>
                  <a:lnTo>
                    <a:pt x="878261" y="180590"/>
                  </a:lnTo>
                  <a:lnTo>
                    <a:pt x="878459" y="181368"/>
                  </a:lnTo>
                  <a:lnTo>
                    <a:pt x="878205" y="179984"/>
                  </a:lnTo>
                  <a:close/>
                </a:path>
                <a:path w="1776729" h="410845">
                  <a:moveTo>
                    <a:pt x="897868" y="177368"/>
                  </a:moveTo>
                  <a:lnTo>
                    <a:pt x="877443" y="177368"/>
                  </a:lnTo>
                  <a:lnTo>
                    <a:pt x="877824" y="178523"/>
                  </a:lnTo>
                  <a:lnTo>
                    <a:pt x="878261" y="180590"/>
                  </a:lnTo>
                  <a:lnTo>
                    <a:pt x="878205" y="179984"/>
                  </a:lnTo>
                  <a:lnTo>
                    <a:pt x="898086" y="179984"/>
                  </a:lnTo>
                  <a:lnTo>
                    <a:pt x="897868" y="177368"/>
                  </a:lnTo>
                  <a:close/>
                </a:path>
                <a:path w="1776729" h="410845">
                  <a:moveTo>
                    <a:pt x="877547" y="177779"/>
                  </a:moveTo>
                  <a:lnTo>
                    <a:pt x="877736" y="178523"/>
                  </a:lnTo>
                  <a:lnTo>
                    <a:pt x="877547" y="177779"/>
                  </a:lnTo>
                  <a:close/>
                </a:path>
                <a:path w="1776729" h="410845">
                  <a:moveTo>
                    <a:pt x="877443" y="177368"/>
                  </a:moveTo>
                  <a:lnTo>
                    <a:pt x="877547" y="177779"/>
                  </a:lnTo>
                  <a:lnTo>
                    <a:pt x="877824" y="178523"/>
                  </a:lnTo>
                  <a:lnTo>
                    <a:pt x="877443" y="177368"/>
                  </a:lnTo>
                  <a:close/>
                </a:path>
                <a:path w="1776729" h="410845">
                  <a:moveTo>
                    <a:pt x="897158" y="174421"/>
                  </a:moveTo>
                  <a:lnTo>
                    <a:pt x="876300" y="174421"/>
                  </a:lnTo>
                  <a:lnTo>
                    <a:pt x="876935" y="175882"/>
                  </a:lnTo>
                  <a:lnTo>
                    <a:pt x="877547" y="177779"/>
                  </a:lnTo>
                  <a:lnTo>
                    <a:pt x="877443" y="177368"/>
                  </a:lnTo>
                  <a:lnTo>
                    <a:pt x="897868" y="177368"/>
                  </a:lnTo>
                  <a:lnTo>
                    <a:pt x="897158" y="174421"/>
                  </a:lnTo>
                  <a:close/>
                </a:path>
                <a:path w="1776729" h="410845">
                  <a:moveTo>
                    <a:pt x="876670" y="175420"/>
                  </a:moveTo>
                  <a:lnTo>
                    <a:pt x="876842" y="175882"/>
                  </a:lnTo>
                  <a:lnTo>
                    <a:pt x="876670" y="175420"/>
                  </a:lnTo>
                  <a:close/>
                </a:path>
                <a:path w="1776729" h="410845">
                  <a:moveTo>
                    <a:pt x="876300" y="174421"/>
                  </a:moveTo>
                  <a:lnTo>
                    <a:pt x="876670" y="175420"/>
                  </a:lnTo>
                  <a:lnTo>
                    <a:pt x="876935" y="175882"/>
                  </a:lnTo>
                  <a:lnTo>
                    <a:pt x="876300" y="174421"/>
                  </a:lnTo>
                  <a:close/>
                </a:path>
                <a:path w="1776729" h="410845">
                  <a:moveTo>
                    <a:pt x="896505" y="171881"/>
                  </a:moveTo>
                  <a:lnTo>
                    <a:pt x="874649" y="171881"/>
                  </a:lnTo>
                  <a:lnTo>
                    <a:pt x="875030" y="172516"/>
                  </a:lnTo>
                  <a:lnTo>
                    <a:pt x="876670" y="175420"/>
                  </a:lnTo>
                  <a:lnTo>
                    <a:pt x="876300" y="174421"/>
                  </a:lnTo>
                  <a:lnTo>
                    <a:pt x="897158" y="174421"/>
                  </a:lnTo>
                  <a:lnTo>
                    <a:pt x="896620" y="172186"/>
                  </a:lnTo>
                  <a:lnTo>
                    <a:pt x="896505" y="171881"/>
                  </a:lnTo>
                  <a:close/>
                </a:path>
                <a:path w="1776729" h="410845">
                  <a:moveTo>
                    <a:pt x="874880" y="172286"/>
                  </a:moveTo>
                  <a:lnTo>
                    <a:pt x="875011" y="172516"/>
                  </a:lnTo>
                  <a:lnTo>
                    <a:pt x="874880" y="172286"/>
                  </a:lnTo>
                  <a:close/>
                </a:path>
                <a:path w="1776729" h="410845">
                  <a:moveTo>
                    <a:pt x="895206" y="168414"/>
                  </a:moveTo>
                  <a:lnTo>
                    <a:pt x="872363" y="168414"/>
                  </a:lnTo>
                  <a:lnTo>
                    <a:pt x="872998" y="169329"/>
                  </a:lnTo>
                  <a:lnTo>
                    <a:pt x="874880" y="172286"/>
                  </a:lnTo>
                  <a:lnTo>
                    <a:pt x="874649" y="171881"/>
                  </a:lnTo>
                  <a:lnTo>
                    <a:pt x="896505" y="171881"/>
                  </a:lnTo>
                  <a:lnTo>
                    <a:pt x="895206" y="168414"/>
                  </a:lnTo>
                  <a:close/>
                </a:path>
                <a:path w="1776729" h="410845">
                  <a:moveTo>
                    <a:pt x="872830" y="169133"/>
                  </a:moveTo>
                  <a:lnTo>
                    <a:pt x="872957" y="169329"/>
                  </a:lnTo>
                  <a:lnTo>
                    <a:pt x="872830" y="169133"/>
                  </a:lnTo>
                  <a:close/>
                </a:path>
                <a:path w="1776729" h="410845">
                  <a:moveTo>
                    <a:pt x="872363" y="168414"/>
                  </a:moveTo>
                  <a:lnTo>
                    <a:pt x="872830" y="169133"/>
                  </a:lnTo>
                  <a:lnTo>
                    <a:pt x="872998" y="169329"/>
                  </a:lnTo>
                  <a:lnTo>
                    <a:pt x="872363" y="168414"/>
                  </a:lnTo>
                  <a:close/>
                </a:path>
                <a:path w="1776729" h="410845">
                  <a:moveTo>
                    <a:pt x="893754" y="165328"/>
                  </a:moveTo>
                  <a:lnTo>
                    <a:pt x="869569" y="165328"/>
                  </a:lnTo>
                  <a:lnTo>
                    <a:pt x="870076" y="165887"/>
                  </a:lnTo>
                  <a:lnTo>
                    <a:pt x="872830" y="169133"/>
                  </a:lnTo>
                  <a:lnTo>
                    <a:pt x="872363" y="168414"/>
                  </a:lnTo>
                  <a:lnTo>
                    <a:pt x="895206" y="168414"/>
                  </a:lnTo>
                  <a:lnTo>
                    <a:pt x="894588" y="166763"/>
                  </a:lnTo>
                  <a:lnTo>
                    <a:pt x="893754" y="165328"/>
                  </a:lnTo>
                  <a:close/>
                </a:path>
                <a:path w="1776729" h="410845">
                  <a:moveTo>
                    <a:pt x="869852" y="165658"/>
                  </a:moveTo>
                  <a:lnTo>
                    <a:pt x="870047" y="165887"/>
                  </a:lnTo>
                  <a:lnTo>
                    <a:pt x="869852" y="165658"/>
                  </a:lnTo>
                  <a:close/>
                </a:path>
                <a:path w="1776729" h="410845">
                  <a:moveTo>
                    <a:pt x="891755" y="161886"/>
                  </a:moveTo>
                  <a:lnTo>
                    <a:pt x="866139" y="161886"/>
                  </a:lnTo>
                  <a:lnTo>
                    <a:pt x="866648" y="162394"/>
                  </a:lnTo>
                  <a:lnTo>
                    <a:pt x="869852" y="165658"/>
                  </a:lnTo>
                  <a:lnTo>
                    <a:pt x="869569" y="165328"/>
                  </a:lnTo>
                  <a:lnTo>
                    <a:pt x="893754" y="165328"/>
                  </a:lnTo>
                  <a:lnTo>
                    <a:pt x="891755" y="161886"/>
                  </a:lnTo>
                  <a:close/>
                </a:path>
                <a:path w="1776729" h="410845">
                  <a:moveTo>
                    <a:pt x="866598" y="162352"/>
                  </a:moveTo>
                  <a:close/>
                </a:path>
                <a:path w="1776729" h="410845">
                  <a:moveTo>
                    <a:pt x="883125" y="150850"/>
                  </a:moveTo>
                  <a:lnTo>
                    <a:pt x="851662" y="150850"/>
                  </a:lnTo>
                  <a:lnTo>
                    <a:pt x="852424" y="151371"/>
                  </a:lnTo>
                  <a:lnTo>
                    <a:pt x="862584" y="158851"/>
                  </a:lnTo>
                  <a:lnTo>
                    <a:pt x="866598" y="162352"/>
                  </a:lnTo>
                  <a:lnTo>
                    <a:pt x="866139" y="161886"/>
                  </a:lnTo>
                  <a:lnTo>
                    <a:pt x="891755" y="161886"/>
                  </a:lnTo>
                  <a:lnTo>
                    <a:pt x="888364" y="156870"/>
                  </a:lnTo>
                  <a:lnTo>
                    <a:pt x="884428" y="152146"/>
                  </a:lnTo>
                  <a:lnTo>
                    <a:pt x="883125" y="150850"/>
                  </a:lnTo>
                  <a:close/>
                </a:path>
                <a:path w="1776729" h="410845">
                  <a:moveTo>
                    <a:pt x="861949" y="158394"/>
                  </a:moveTo>
                  <a:lnTo>
                    <a:pt x="862486" y="158851"/>
                  </a:lnTo>
                  <a:lnTo>
                    <a:pt x="861949" y="158394"/>
                  </a:lnTo>
                  <a:close/>
                </a:path>
                <a:path w="1776729" h="410845">
                  <a:moveTo>
                    <a:pt x="852125" y="151190"/>
                  </a:moveTo>
                  <a:lnTo>
                    <a:pt x="852372" y="151371"/>
                  </a:lnTo>
                  <a:lnTo>
                    <a:pt x="852125" y="151190"/>
                  </a:lnTo>
                  <a:close/>
                </a:path>
                <a:path w="1776729" h="410845">
                  <a:moveTo>
                    <a:pt x="851662" y="150850"/>
                  </a:moveTo>
                  <a:lnTo>
                    <a:pt x="852125" y="151190"/>
                  </a:lnTo>
                  <a:lnTo>
                    <a:pt x="852424" y="151371"/>
                  </a:lnTo>
                  <a:lnTo>
                    <a:pt x="851662" y="150850"/>
                  </a:lnTo>
                  <a:close/>
                </a:path>
                <a:path w="1776729" h="410845">
                  <a:moveTo>
                    <a:pt x="875092" y="143510"/>
                  </a:moveTo>
                  <a:lnTo>
                    <a:pt x="839470" y="143510"/>
                  </a:lnTo>
                  <a:lnTo>
                    <a:pt x="852125" y="151190"/>
                  </a:lnTo>
                  <a:lnTo>
                    <a:pt x="851662" y="150850"/>
                  </a:lnTo>
                  <a:lnTo>
                    <a:pt x="883125" y="150850"/>
                  </a:lnTo>
                  <a:lnTo>
                    <a:pt x="879856" y="147599"/>
                  </a:lnTo>
                  <a:lnTo>
                    <a:pt x="875092" y="143510"/>
                  </a:lnTo>
                  <a:close/>
                </a:path>
                <a:path w="1776729" h="410845">
                  <a:moveTo>
                    <a:pt x="864989" y="136017"/>
                  </a:moveTo>
                  <a:lnTo>
                    <a:pt x="824738" y="136017"/>
                  </a:lnTo>
                  <a:lnTo>
                    <a:pt x="825246" y="136271"/>
                  </a:lnTo>
                  <a:lnTo>
                    <a:pt x="839978" y="143891"/>
                  </a:lnTo>
                  <a:lnTo>
                    <a:pt x="839470" y="143510"/>
                  </a:lnTo>
                  <a:lnTo>
                    <a:pt x="875092" y="143510"/>
                  </a:lnTo>
                  <a:lnTo>
                    <a:pt x="874649" y="143129"/>
                  </a:lnTo>
                  <a:lnTo>
                    <a:pt x="864989" y="136017"/>
                  </a:lnTo>
                  <a:close/>
                </a:path>
                <a:path w="1776729" h="410845">
                  <a:moveTo>
                    <a:pt x="825121" y="136215"/>
                  </a:moveTo>
                  <a:close/>
                </a:path>
                <a:path w="1776729" h="410845">
                  <a:moveTo>
                    <a:pt x="852963" y="128524"/>
                  </a:moveTo>
                  <a:lnTo>
                    <a:pt x="807974" y="128524"/>
                  </a:lnTo>
                  <a:lnTo>
                    <a:pt x="825121" y="136215"/>
                  </a:lnTo>
                  <a:lnTo>
                    <a:pt x="824738" y="136017"/>
                  </a:lnTo>
                  <a:lnTo>
                    <a:pt x="864989" y="136017"/>
                  </a:lnTo>
                  <a:lnTo>
                    <a:pt x="863092" y="134620"/>
                  </a:lnTo>
                  <a:lnTo>
                    <a:pt x="852963" y="128524"/>
                  </a:lnTo>
                  <a:close/>
                </a:path>
                <a:path w="1776729" h="410845">
                  <a:moveTo>
                    <a:pt x="839296" y="121285"/>
                  </a:moveTo>
                  <a:lnTo>
                    <a:pt x="789305" y="121285"/>
                  </a:lnTo>
                  <a:lnTo>
                    <a:pt x="808355" y="128778"/>
                  </a:lnTo>
                  <a:lnTo>
                    <a:pt x="807974" y="128524"/>
                  </a:lnTo>
                  <a:lnTo>
                    <a:pt x="852963" y="128524"/>
                  </a:lnTo>
                  <a:lnTo>
                    <a:pt x="849376" y="126365"/>
                  </a:lnTo>
                  <a:lnTo>
                    <a:pt x="839296" y="121285"/>
                  </a:lnTo>
                  <a:close/>
                </a:path>
                <a:path w="1776729" h="410845">
                  <a:moveTo>
                    <a:pt x="823693" y="113919"/>
                  </a:moveTo>
                  <a:lnTo>
                    <a:pt x="768604" y="113919"/>
                  </a:lnTo>
                  <a:lnTo>
                    <a:pt x="789559" y="121412"/>
                  </a:lnTo>
                  <a:lnTo>
                    <a:pt x="789305" y="121285"/>
                  </a:lnTo>
                  <a:lnTo>
                    <a:pt x="839296" y="121285"/>
                  </a:lnTo>
                  <a:lnTo>
                    <a:pt x="833501" y="118364"/>
                  </a:lnTo>
                  <a:lnTo>
                    <a:pt x="823693" y="113919"/>
                  </a:lnTo>
                  <a:close/>
                </a:path>
                <a:path w="1776729" h="410845">
                  <a:moveTo>
                    <a:pt x="767780" y="92964"/>
                  </a:moveTo>
                  <a:lnTo>
                    <a:pt x="695833" y="92964"/>
                  </a:lnTo>
                  <a:lnTo>
                    <a:pt x="721995" y="99822"/>
                  </a:lnTo>
                  <a:lnTo>
                    <a:pt x="721741" y="99822"/>
                  </a:lnTo>
                  <a:lnTo>
                    <a:pt x="746251" y="106807"/>
                  </a:lnTo>
                  <a:lnTo>
                    <a:pt x="745998" y="106807"/>
                  </a:lnTo>
                  <a:lnTo>
                    <a:pt x="768858" y="114046"/>
                  </a:lnTo>
                  <a:lnTo>
                    <a:pt x="768604" y="113919"/>
                  </a:lnTo>
                  <a:lnTo>
                    <a:pt x="823693" y="113919"/>
                  </a:lnTo>
                  <a:lnTo>
                    <a:pt x="815848" y="110363"/>
                  </a:lnTo>
                  <a:lnTo>
                    <a:pt x="796417" y="102743"/>
                  </a:lnTo>
                  <a:lnTo>
                    <a:pt x="774954" y="95250"/>
                  </a:lnTo>
                  <a:lnTo>
                    <a:pt x="767780" y="92964"/>
                  </a:lnTo>
                  <a:close/>
                </a:path>
                <a:path w="1776729" h="410845">
                  <a:moveTo>
                    <a:pt x="746533" y="86360"/>
                  </a:moveTo>
                  <a:lnTo>
                    <a:pt x="668274" y="86360"/>
                  </a:lnTo>
                  <a:lnTo>
                    <a:pt x="695960" y="93091"/>
                  </a:lnTo>
                  <a:lnTo>
                    <a:pt x="695833" y="92964"/>
                  </a:lnTo>
                  <a:lnTo>
                    <a:pt x="767780" y="92964"/>
                  </a:lnTo>
                  <a:lnTo>
                    <a:pt x="751839" y="87884"/>
                  </a:lnTo>
                  <a:lnTo>
                    <a:pt x="746533" y="86360"/>
                  </a:lnTo>
                  <a:close/>
                </a:path>
                <a:path w="1776729" h="410845">
                  <a:moveTo>
                    <a:pt x="650279" y="62103"/>
                  </a:moveTo>
                  <a:lnTo>
                    <a:pt x="544195" y="62103"/>
                  </a:lnTo>
                  <a:lnTo>
                    <a:pt x="577214" y="67818"/>
                  </a:lnTo>
                  <a:lnTo>
                    <a:pt x="609092" y="73787"/>
                  </a:lnTo>
                  <a:lnTo>
                    <a:pt x="608964" y="73787"/>
                  </a:lnTo>
                  <a:lnTo>
                    <a:pt x="639445" y="80010"/>
                  </a:lnTo>
                  <a:lnTo>
                    <a:pt x="668401" y="86487"/>
                  </a:lnTo>
                  <a:lnTo>
                    <a:pt x="746533" y="86360"/>
                  </a:lnTo>
                  <a:lnTo>
                    <a:pt x="727075" y="80772"/>
                  </a:lnTo>
                  <a:lnTo>
                    <a:pt x="700659" y="73787"/>
                  </a:lnTo>
                  <a:lnTo>
                    <a:pt x="672846" y="67183"/>
                  </a:lnTo>
                  <a:lnTo>
                    <a:pt x="650279" y="62103"/>
                  </a:lnTo>
                  <a:close/>
                </a:path>
                <a:path w="1776729" h="410845">
                  <a:moveTo>
                    <a:pt x="471059" y="31242"/>
                  </a:moveTo>
                  <a:lnTo>
                    <a:pt x="286131" y="31242"/>
                  </a:lnTo>
                  <a:lnTo>
                    <a:pt x="325374" y="34671"/>
                  </a:lnTo>
                  <a:lnTo>
                    <a:pt x="364109" y="38481"/>
                  </a:lnTo>
                  <a:lnTo>
                    <a:pt x="401828" y="42545"/>
                  </a:lnTo>
                  <a:lnTo>
                    <a:pt x="401700" y="42545"/>
                  </a:lnTo>
                  <a:lnTo>
                    <a:pt x="438912" y="46990"/>
                  </a:lnTo>
                  <a:lnTo>
                    <a:pt x="475107" y="51689"/>
                  </a:lnTo>
                  <a:lnTo>
                    <a:pt x="510159" y="56769"/>
                  </a:lnTo>
                  <a:lnTo>
                    <a:pt x="544322" y="62230"/>
                  </a:lnTo>
                  <a:lnTo>
                    <a:pt x="650279" y="62103"/>
                  </a:lnTo>
                  <a:lnTo>
                    <a:pt x="612775" y="54356"/>
                  </a:lnTo>
                  <a:lnTo>
                    <a:pt x="547497" y="42672"/>
                  </a:lnTo>
                  <a:lnTo>
                    <a:pt x="477774" y="32131"/>
                  </a:lnTo>
                  <a:lnTo>
                    <a:pt x="471059" y="31242"/>
                  </a:lnTo>
                  <a:close/>
                </a:path>
                <a:path w="1776729" h="410845">
                  <a:moveTo>
                    <a:pt x="254" y="0"/>
                  </a:moveTo>
                  <a:lnTo>
                    <a:pt x="0" y="19812"/>
                  </a:lnTo>
                  <a:lnTo>
                    <a:pt x="83185" y="20701"/>
                  </a:lnTo>
                  <a:lnTo>
                    <a:pt x="82931" y="20701"/>
                  </a:lnTo>
                  <a:lnTo>
                    <a:pt x="165481" y="23749"/>
                  </a:lnTo>
                  <a:lnTo>
                    <a:pt x="246507" y="28321"/>
                  </a:lnTo>
                  <a:lnTo>
                    <a:pt x="246253" y="28321"/>
                  </a:lnTo>
                  <a:lnTo>
                    <a:pt x="286131" y="31369"/>
                  </a:lnTo>
                  <a:lnTo>
                    <a:pt x="286131" y="31242"/>
                  </a:lnTo>
                  <a:lnTo>
                    <a:pt x="471059" y="31242"/>
                  </a:lnTo>
                  <a:lnTo>
                    <a:pt x="366013" y="18669"/>
                  </a:lnTo>
                  <a:lnTo>
                    <a:pt x="327151" y="14859"/>
                  </a:lnTo>
                  <a:lnTo>
                    <a:pt x="287655" y="11557"/>
                  </a:lnTo>
                  <a:lnTo>
                    <a:pt x="247650" y="8636"/>
                  </a:lnTo>
                  <a:lnTo>
                    <a:pt x="166370" y="3937"/>
                  </a:lnTo>
                  <a:lnTo>
                    <a:pt x="83566" y="1016"/>
                  </a:lnTo>
                  <a:lnTo>
                    <a:pt x="254" y="0"/>
                  </a:lnTo>
                  <a:close/>
                </a:path>
              </a:pathLst>
            </a:custGeom>
            <a:solidFill>
              <a:srgbClr val="008000"/>
            </a:solidFill>
          </p:spPr>
          <p:txBody>
            <a:bodyPr wrap="square" lIns="0" tIns="0" rIns="0" bIns="0" rtlCol="0"/>
            <a:lstStyle/>
            <a:p>
              <a:endParaRPr/>
            </a:p>
          </p:txBody>
        </p:sp>
        <p:sp>
          <p:nvSpPr>
            <p:cNvPr id="26" name="object 26"/>
            <p:cNvSpPr/>
            <p:nvPr/>
          </p:nvSpPr>
          <p:spPr>
            <a:xfrm>
              <a:off x="2394839" y="3285997"/>
              <a:ext cx="1842135" cy="463550"/>
            </a:xfrm>
            <a:custGeom>
              <a:avLst/>
              <a:gdLst/>
              <a:ahLst/>
              <a:cxnLst/>
              <a:rect l="l" t="t" r="r" b="b"/>
              <a:pathLst>
                <a:path w="1842135" h="463550">
                  <a:moveTo>
                    <a:pt x="930692" y="250697"/>
                  </a:moveTo>
                  <a:lnTo>
                    <a:pt x="910844" y="250697"/>
                  </a:lnTo>
                  <a:lnTo>
                    <a:pt x="910971" y="251840"/>
                  </a:lnTo>
                  <a:lnTo>
                    <a:pt x="925195" y="288797"/>
                  </a:lnTo>
                  <a:lnTo>
                    <a:pt x="961389" y="318261"/>
                  </a:lnTo>
                  <a:lnTo>
                    <a:pt x="996061" y="336549"/>
                  </a:lnTo>
                  <a:lnTo>
                    <a:pt x="1038606" y="354075"/>
                  </a:lnTo>
                  <a:lnTo>
                    <a:pt x="1088263" y="370839"/>
                  </a:lnTo>
                  <a:lnTo>
                    <a:pt x="1144524" y="386460"/>
                  </a:lnTo>
                  <a:lnTo>
                    <a:pt x="1206881" y="401065"/>
                  </a:lnTo>
                  <a:lnTo>
                    <a:pt x="1274445" y="414527"/>
                  </a:lnTo>
                  <a:lnTo>
                    <a:pt x="1346835" y="426719"/>
                  </a:lnTo>
                  <a:lnTo>
                    <a:pt x="1384553" y="432307"/>
                  </a:lnTo>
                  <a:lnTo>
                    <a:pt x="1423162" y="437388"/>
                  </a:lnTo>
                  <a:lnTo>
                    <a:pt x="1462659" y="442086"/>
                  </a:lnTo>
                  <a:lnTo>
                    <a:pt x="1502918" y="446404"/>
                  </a:lnTo>
                  <a:lnTo>
                    <a:pt x="1543812" y="450341"/>
                  </a:lnTo>
                  <a:lnTo>
                    <a:pt x="1585468" y="453770"/>
                  </a:lnTo>
                  <a:lnTo>
                    <a:pt x="1669796" y="459104"/>
                  </a:lnTo>
                  <a:lnTo>
                    <a:pt x="1755521" y="462406"/>
                  </a:lnTo>
                  <a:lnTo>
                    <a:pt x="1798827" y="463295"/>
                  </a:lnTo>
                  <a:lnTo>
                    <a:pt x="1842008" y="463549"/>
                  </a:lnTo>
                  <a:lnTo>
                    <a:pt x="1842135" y="443864"/>
                  </a:lnTo>
                  <a:lnTo>
                    <a:pt x="1798955" y="443483"/>
                  </a:lnTo>
                  <a:lnTo>
                    <a:pt x="1756028" y="442721"/>
                  </a:lnTo>
                  <a:lnTo>
                    <a:pt x="1756283" y="442721"/>
                  </a:lnTo>
                  <a:lnTo>
                    <a:pt x="1670685" y="439292"/>
                  </a:lnTo>
                  <a:lnTo>
                    <a:pt x="1670939" y="439292"/>
                  </a:lnTo>
                  <a:lnTo>
                    <a:pt x="1588742" y="434085"/>
                  </a:lnTo>
                  <a:lnTo>
                    <a:pt x="1586991" y="434085"/>
                  </a:lnTo>
                  <a:lnTo>
                    <a:pt x="1545463" y="430656"/>
                  </a:lnTo>
                  <a:lnTo>
                    <a:pt x="1504823" y="426719"/>
                  </a:lnTo>
                  <a:lnTo>
                    <a:pt x="1464945" y="422401"/>
                  </a:lnTo>
                  <a:lnTo>
                    <a:pt x="1425575" y="417702"/>
                  </a:lnTo>
                  <a:lnTo>
                    <a:pt x="1387221" y="412622"/>
                  </a:lnTo>
                  <a:lnTo>
                    <a:pt x="1349756" y="407161"/>
                  </a:lnTo>
                  <a:lnTo>
                    <a:pt x="1314085" y="401319"/>
                  </a:lnTo>
                  <a:lnTo>
                    <a:pt x="1313434" y="401319"/>
                  </a:lnTo>
                  <a:lnTo>
                    <a:pt x="1278001" y="395096"/>
                  </a:lnTo>
                  <a:lnTo>
                    <a:pt x="1244497" y="388619"/>
                  </a:lnTo>
                  <a:lnTo>
                    <a:pt x="1243964" y="388619"/>
                  </a:lnTo>
                  <a:lnTo>
                    <a:pt x="1210945" y="381761"/>
                  </a:lnTo>
                  <a:lnTo>
                    <a:pt x="1179449" y="374649"/>
                  </a:lnTo>
                  <a:lnTo>
                    <a:pt x="1149862" y="367283"/>
                  </a:lnTo>
                  <a:lnTo>
                    <a:pt x="1149477" y="367283"/>
                  </a:lnTo>
                  <a:lnTo>
                    <a:pt x="1120775" y="359663"/>
                  </a:lnTo>
                  <a:lnTo>
                    <a:pt x="1121028" y="359663"/>
                  </a:lnTo>
                  <a:lnTo>
                    <a:pt x="1094289" y="351916"/>
                  </a:lnTo>
                  <a:lnTo>
                    <a:pt x="1094105" y="351916"/>
                  </a:lnTo>
                  <a:lnTo>
                    <a:pt x="1069095" y="343788"/>
                  </a:lnTo>
                  <a:lnTo>
                    <a:pt x="1068959" y="343788"/>
                  </a:lnTo>
                  <a:lnTo>
                    <a:pt x="1045210" y="335533"/>
                  </a:lnTo>
                  <a:lnTo>
                    <a:pt x="1023747" y="327151"/>
                  </a:lnTo>
                  <a:lnTo>
                    <a:pt x="1004188" y="318515"/>
                  </a:lnTo>
                  <a:lnTo>
                    <a:pt x="987441" y="310260"/>
                  </a:lnTo>
                  <a:lnTo>
                    <a:pt x="987298" y="310260"/>
                  </a:lnTo>
                  <a:lnTo>
                    <a:pt x="972215" y="301624"/>
                  </a:lnTo>
                  <a:lnTo>
                    <a:pt x="971550" y="301243"/>
                  </a:lnTo>
                  <a:lnTo>
                    <a:pt x="959170" y="292988"/>
                  </a:lnTo>
                  <a:lnTo>
                    <a:pt x="953632" y="288797"/>
                  </a:lnTo>
                  <a:lnTo>
                    <a:pt x="948182" y="284225"/>
                  </a:lnTo>
                  <a:lnTo>
                    <a:pt x="943990" y="279907"/>
                  </a:lnTo>
                  <a:lnTo>
                    <a:pt x="940879" y="276478"/>
                  </a:lnTo>
                  <a:lnTo>
                    <a:pt x="940688" y="276478"/>
                  </a:lnTo>
                  <a:lnTo>
                    <a:pt x="937816" y="272541"/>
                  </a:lnTo>
                  <a:lnTo>
                    <a:pt x="937640" y="272541"/>
                  </a:lnTo>
                  <a:lnTo>
                    <a:pt x="935272" y="268731"/>
                  </a:lnTo>
                  <a:lnTo>
                    <a:pt x="934720" y="267842"/>
                  </a:lnTo>
                  <a:lnTo>
                    <a:pt x="933513" y="265302"/>
                  </a:lnTo>
                  <a:lnTo>
                    <a:pt x="932941" y="264159"/>
                  </a:lnTo>
                  <a:lnTo>
                    <a:pt x="932245" y="261873"/>
                  </a:lnTo>
                  <a:lnTo>
                    <a:pt x="931799" y="260603"/>
                  </a:lnTo>
                  <a:lnTo>
                    <a:pt x="931438" y="258444"/>
                  </a:lnTo>
                  <a:lnTo>
                    <a:pt x="931290" y="258444"/>
                  </a:lnTo>
                  <a:lnTo>
                    <a:pt x="930910" y="253745"/>
                  </a:lnTo>
                  <a:lnTo>
                    <a:pt x="930692" y="250697"/>
                  </a:lnTo>
                  <a:close/>
                </a:path>
                <a:path w="1842135" h="463550">
                  <a:moveTo>
                    <a:pt x="1586738" y="433958"/>
                  </a:moveTo>
                  <a:lnTo>
                    <a:pt x="1586991" y="434085"/>
                  </a:lnTo>
                  <a:lnTo>
                    <a:pt x="1588742" y="434085"/>
                  </a:lnTo>
                  <a:lnTo>
                    <a:pt x="1586738" y="433958"/>
                  </a:lnTo>
                  <a:close/>
                </a:path>
                <a:path w="1842135" h="463550">
                  <a:moveTo>
                    <a:pt x="1313307" y="401192"/>
                  </a:moveTo>
                  <a:lnTo>
                    <a:pt x="1313434" y="401319"/>
                  </a:lnTo>
                  <a:lnTo>
                    <a:pt x="1314085" y="401319"/>
                  </a:lnTo>
                  <a:lnTo>
                    <a:pt x="1313307" y="401192"/>
                  </a:lnTo>
                  <a:close/>
                </a:path>
                <a:path w="1842135" h="463550">
                  <a:moveTo>
                    <a:pt x="1243838" y="388492"/>
                  </a:moveTo>
                  <a:lnTo>
                    <a:pt x="1243964" y="388619"/>
                  </a:lnTo>
                  <a:lnTo>
                    <a:pt x="1244497" y="388619"/>
                  </a:lnTo>
                  <a:lnTo>
                    <a:pt x="1243838" y="388492"/>
                  </a:lnTo>
                  <a:close/>
                </a:path>
                <a:path w="1842135" h="463550">
                  <a:moveTo>
                    <a:pt x="1149350" y="367156"/>
                  </a:moveTo>
                  <a:lnTo>
                    <a:pt x="1149862" y="367283"/>
                  </a:lnTo>
                  <a:lnTo>
                    <a:pt x="1149350" y="367156"/>
                  </a:lnTo>
                  <a:close/>
                </a:path>
                <a:path w="1842135" h="463550">
                  <a:moveTo>
                    <a:pt x="1093851" y="351789"/>
                  </a:moveTo>
                  <a:lnTo>
                    <a:pt x="1094105" y="351916"/>
                  </a:lnTo>
                  <a:lnTo>
                    <a:pt x="1094289" y="351916"/>
                  </a:lnTo>
                  <a:lnTo>
                    <a:pt x="1093851" y="351789"/>
                  </a:lnTo>
                  <a:close/>
                </a:path>
                <a:path w="1842135" h="463550">
                  <a:moveTo>
                    <a:pt x="1068705" y="343661"/>
                  </a:moveTo>
                  <a:lnTo>
                    <a:pt x="1068959" y="343788"/>
                  </a:lnTo>
                  <a:lnTo>
                    <a:pt x="1069095" y="343788"/>
                  </a:lnTo>
                  <a:lnTo>
                    <a:pt x="1068705" y="343661"/>
                  </a:lnTo>
                  <a:close/>
                </a:path>
                <a:path w="1842135" h="463550">
                  <a:moveTo>
                    <a:pt x="1045264" y="335533"/>
                  </a:moveTo>
                  <a:lnTo>
                    <a:pt x="1045590" y="335660"/>
                  </a:lnTo>
                  <a:lnTo>
                    <a:pt x="1045264" y="335533"/>
                  </a:lnTo>
                  <a:close/>
                </a:path>
                <a:path w="1842135" h="463550">
                  <a:moveTo>
                    <a:pt x="1023839" y="327151"/>
                  </a:moveTo>
                  <a:lnTo>
                    <a:pt x="1024127" y="327278"/>
                  </a:lnTo>
                  <a:lnTo>
                    <a:pt x="1023839" y="327151"/>
                  </a:lnTo>
                  <a:close/>
                </a:path>
                <a:path w="1842135" h="463550">
                  <a:moveTo>
                    <a:pt x="1004310" y="318515"/>
                  </a:moveTo>
                  <a:lnTo>
                    <a:pt x="1004570" y="318642"/>
                  </a:lnTo>
                  <a:lnTo>
                    <a:pt x="1004310" y="318515"/>
                  </a:lnTo>
                  <a:close/>
                </a:path>
                <a:path w="1842135" h="463550">
                  <a:moveTo>
                    <a:pt x="986663" y="309879"/>
                  </a:moveTo>
                  <a:lnTo>
                    <a:pt x="987298" y="310260"/>
                  </a:lnTo>
                  <a:lnTo>
                    <a:pt x="987441" y="310260"/>
                  </a:lnTo>
                  <a:lnTo>
                    <a:pt x="986663" y="309879"/>
                  </a:lnTo>
                  <a:close/>
                </a:path>
                <a:path w="1842135" h="463550">
                  <a:moveTo>
                    <a:pt x="971993" y="301498"/>
                  </a:moveTo>
                  <a:lnTo>
                    <a:pt x="972185" y="301624"/>
                  </a:lnTo>
                  <a:lnTo>
                    <a:pt x="971993" y="301498"/>
                  </a:lnTo>
                  <a:close/>
                </a:path>
                <a:path w="1842135" h="463550">
                  <a:moveTo>
                    <a:pt x="971610" y="301243"/>
                  </a:moveTo>
                  <a:lnTo>
                    <a:pt x="971993" y="301498"/>
                  </a:lnTo>
                  <a:lnTo>
                    <a:pt x="971610" y="301243"/>
                  </a:lnTo>
                  <a:close/>
                </a:path>
                <a:path w="1842135" h="463550">
                  <a:moveTo>
                    <a:pt x="958675" y="292660"/>
                  </a:moveTo>
                  <a:lnTo>
                    <a:pt x="959103" y="292988"/>
                  </a:lnTo>
                  <a:lnTo>
                    <a:pt x="958675" y="292660"/>
                  </a:lnTo>
                  <a:close/>
                </a:path>
                <a:path w="1842135" h="463550">
                  <a:moveTo>
                    <a:pt x="958606" y="292607"/>
                  </a:moveTo>
                  <a:close/>
                </a:path>
                <a:path w="1842135" h="463550">
                  <a:moveTo>
                    <a:pt x="953135" y="288416"/>
                  </a:moveTo>
                  <a:lnTo>
                    <a:pt x="953515" y="288797"/>
                  </a:lnTo>
                  <a:lnTo>
                    <a:pt x="953135" y="288416"/>
                  </a:lnTo>
                  <a:close/>
                </a:path>
                <a:path w="1842135" h="463550">
                  <a:moveTo>
                    <a:pt x="948308" y="284225"/>
                  </a:moveTo>
                  <a:lnTo>
                    <a:pt x="948689" y="284606"/>
                  </a:lnTo>
                  <a:lnTo>
                    <a:pt x="948308" y="284225"/>
                  </a:lnTo>
                  <a:close/>
                </a:path>
                <a:path w="1842135" h="463550">
                  <a:moveTo>
                    <a:pt x="944022" y="279907"/>
                  </a:moveTo>
                  <a:lnTo>
                    <a:pt x="944372" y="280289"/>
                  </a:lnTo>
                  <a:lnTo>
                    <a:pt x="944022" y="279907"/>
                  </a:lnTo>
                  <a:close/>
                </a:path>
                <a:path w="1842135" h="463550">
                  <a:moveTo>
                    <a:pt x="940181" y="275716"/>
                  </a:moveTo>
                  <a:lnTo>
                    <a:pt x="940688" y="276478"/>
                  </a:lnTo>
                  <a:lnTo>
                    <a:pt x="940879" y="276478"/>
                  </a:lnTo>
                  <a:lnTo>
                    <a:pt x="940181" y="275716"/>
                  </a:lnTo>
                  <a:close/>
                </a:path>
                <a:path w="1842135" h="463550">
                  <a:moveTo>
                    <a:pt x="937260" y="271779"/>
                  </a:moveTo>
                  <a:lnTo>
                    <a:pt x="937640" y="272541"/>
                  </a:lnTo>
                  <a:lnTo>
                    <a:pt x="937816" y="272541"/>
                  </a:lnTo>
                  <a:lnTo>
                    <a:pt x="937260" y="271779"/>
                  </a:lnTo>
                  <a:close/>
                </a:path>
                <a:path w="1842135" h="463550">
                  <a:moveTo>
                    <a:pt x="934720" y="267842"/>
                  </a:moveTo>
                  <a:lnTo>
                    <a:pt x="935227" y="268731"/>
                  </a:lnTo>
                  <a:lnTo>
                    <a:pt x="935044" y="268365"/>
                  </a:lnTo>
                  <a:lnTo>
                    <a:pt x="934720" y="267842"/>
                  </a:lnTo>
                  <a:close/>
                </a:path>
                <a:path w="1842135" h="463550">
                  <a:moveTo>
                    <a:pt x="935044" y="268365"/>
                  </a:moveTo>
                  <a:lnTo>
                    <a:pt x="935227" y="268731"/>
                  </a:lnTo>
                  <a:lnTo>
                    <a:pt x="935044" y="268365"/>
                  </a:lnTo>
                  <a:close/>
                </a:path>
                <a:path w="1842135" h="463550">
                  <a:moveTo>
                    <a:pt x="934783" y="267842"/>
                  </a:moveTo>
                  <a:lnTo>
                    <a:pt x="935044" y="268365"/>
                  </a:lnTo>
                  <a:lnTo>
                    <a:pt x="934783" y="267842"/>
                  </a:lnTo>
                  <a:close/>
                </a:path>
                <a:path w="1842135" h="463550">
                  <a:moveTo>
                    <a:pt x="932941" y="264159"/>
                  </a:moveTo>
                  <a:lnTo>
                    <a:pt x="933450" y="265302"/>
                  </a:lnTo>
                  <a:lnTo>
                    <a:pt x="933299" y="264875"/>
                  </a:lnTo>
                  <a:lnTo>
                    <a:pt x="932941" y="264159"/>
                  </a:lnTo>
                  <a:close/>
                </a:path>
                <a:path w="1842135" h="463550">
                  <a:moveTo>
                    <a:pt x="933299" y="264875"/>
                  </a:moveTo>
                  <a:lnTo>
                    <a:pt x="933450" y="265302"/>
                  </a:lnTo>
                  <a:lnTo>
                    <a:pt x="933299" y="264875"/>
                  </a:lnTo>
                  <a:close/>
                </a:path>
                <a:path w="1842135" h="463550">
                  <a:moveTo>
                    <a:pt x="933048" y="264159"/>
                  </a:moveTo>
                  <a:lnTo>
                    <a:pt x="933299" y="264875"/>
                  </a:lnTo>
                  <a:lnTo>
                    <a:pt x="933048" y="264159"/>
                  </a:lnTo>
                  <a:close/>
                </a:path>
                <a:path w="1842135" h="463550">
                  <a:moveTo>
                    <a:pt x="931799" y="260603"/>
                  </a:moveTo>
                  <a:lnTo>
                    <a:pt x="932180" y="261873"/>
                  </a:lnTo>
                  <a:lnTo>
                    <a:pt x="932075" y="261391"/>
                  </a:lnTo>
                  <a:lnTo>
                    <a:pt x="931799" y="260603"/>
                  </a:lnTo>
                  <a:close/>
                </a:path>
                <a:path w="1842135" h="463550">
                  <a:moveTo>
                    <a:pt x="932075" y="261391"/>
                  </a:moveTo>
                  <a:lnTo>
                    <a:pt x="932180" y="261873"/>
                  </a:lnTo>
                  <a:lnTo>
                    <a:pt x="932075" y="261391"/>
                  </a:lnTo>
                  <a:close/>
                </a:path>
                <a:path w="1842135" h="463550">
                  <a:moveTo>
                    <a:pt x="931905" y="260603"/>
                  </a:moveTo>
                  <a:lnTo>
                    <a:pt x="932075" y="261391"/>
                  </a:lnTo>
                  <a:lnTo>
                    <a:pt x="931905" y="260603"/>
                  </a:lnTo>
                  <a:close/>
                </a:path>
                <a:path w="1842135" h="463550">
                  <a:moveTo>
                    <a:pt x="931202" y="257352"/>
                  </a:moveTo>
                  <a:lnTo>
                    <a:pt x="931290" y="258444"/>
                  </a:lnTo>
                  <a:lnTo>
                    <a:pt x="931438" y="258444"/>
                  </a:lnTo>
                  <a:lnTo>
                    <a:pt x="931202" y="257352"/>
                  </a:lnTo>
                  <a:close/>
                </a:path>
                <a:path w="1842135" h="463550">
                  <a:moveTo>
                    <a:pt x="931188" y="257174"/>
                  </a:moveTo>
                  <a:lnTo>
                    <a:pt x="931202" y="257352"/>
                  </a:lnTo>
                  <a:lnTo>
                    <a:pt x="931188" y="257174"/>
                  </a:lnTo>
                  <a:close/>
                </a:path>
                <a:path w="1842135" h="463550">
                  <a:moveTo>
                    <a:pt x="910910" y="251523"/>
                  </a:moveTo>
                  <a:lnTo>
                    <a:pt x="910936" y="251840"/>
                  </a:lnTo>
                  <a:lnTo>
                    <a:pt x="910910" y="251523"/>
                  </a:lnTo>
                  <a:close/>
                </a:path>
                <a:path w="1842135" h="463550">
                  <a:moveTo>
                    <a:pt x="910167" y="247593"/>
                  </a:moveTo>
                  <a:lnTo>
                    <a:pt x="910910" y="251523"/>
                  </a:lnTo>
                  <a:lnTo>
                    <a:pt x="910844" y="250697"/>
                  </a:lnTo>
                  <a:lnTo>
                    <a:pt x="930692" y="250697"/>
                  </a:lnTo>
                  <a:lnTo>
                    <a:pt x="930528" y="248411"/>
                  </a:lnTo>
                  <a:lnTo>
                    <a:pt x="910463" y="248411"/>
                  </a:lnTo>
                  <a:lnTo>
                    <a:pt x="910167" y="247593"/>
                  </a:lnTo>
                  <a:close/>
                </a:path>
                <a:path w="1842135" h="463550">
                  <a:moveTo>
                    <a:pt x="910082" y="247141"/>
                  </a:moveTo>
                  <a:lnTo>
                    <a:pt x="910167" y="247593"/>
                  </a:lnTo>
                  <a:lnTo>
                    <a:pt x="910463" y="248411"/>
                  </a:lnTo>
                  <a:lnTo>
                    <a:pt x="910082" y="247141"/>
                  </a:lnTo>
                  <a:close/>
                </a:path>
                <a:path w="1842135" h="463550">
                  <a:moveTo>
                    <a:pt x="930280" y="247141"/>
                  </a:moveTo>
                  <a:lnTo>
                    <a:pt x="910082" y="247141"/>
                  </a:lnTo>
                  <a:lnTo>
                    <a:pt x="910463" y="248411"/>
                  </a:lnTo>
                  <a:lnTo>
                    <a:pt x="930528" y="248411"/>
                  </a:lnTo>
                  <a:lnTo>
                    <a:pt x="930280" y="247141"/>
                  </a:lnTo>
                  <a:close/>
                </a:path>
                <a:path w="1842135" h="463550">
                  <a:moveTo>
                    <a:pt x="929634" y="243839"/>
                  </a:moveTo>
                  <a:lnTo>
                    <a:pt x="908812" y="243839"/>
                  </a:lnTo>
                  <a:lnTo>
                    <a:pt x="909193" y="244855"/>
                  </a:lnTo>
                  <a:lnTo>
                    <a:pt x="910167" y="247593"/>
                  </a:lnTo>
                  <a:lnTo>
                    <a:pt x="910082" y="247141"/>
                  </a:lnTo>
                  <a:lnTo>
                    <a:pt x="930280" y="247141"/>
                  </a:lnTo>
                  <a:lnTo>
                    <a:pt x="929634" y="243839"/>
                  </a:lnTo>
                  <a:close/>
                </a:path>
                <a:path w="1842135" h="463550">
                  <a:moveTo>
                    <a:pt x="909142" y="244754"/>
                  </a:moveTo>
                  <a:close/>
                </a:path>
                <a:path w="1842135" h="463550">
                  <a:moveTo>
                    <a:pt x="928590" y="240283"/>
                  </a:moveTo>
                  <a:lnTo>
                    <a:pt x="906907" y="240283"/>
                  </a:lnTo>
                  <a:lnTo>
                    <a:pt x="907541" y="241299"/>
                  </a:lnTo>
                  <a:lnTo>
                    <a:pt x="909142" y="244754"/>
                  </a:lnTo>
                  <a:lnTo>
                    <a:pt x="908812" y="243839"/>
                  </a:lnTo>
                  <a:lnTo>
                    <a:pt x="929634" y="243839"/>
                  </a:lnTo>
                  <a:lnTo>
                    <a:pt x="929386" y="242569"/>
                  </a:lnTo>
                  <a:lnTo>
                    <a:pt x="928590" y="240283"/>
                  </a:lnTo>
                  <a:close/>
                </a:path>
                <a:path w="1842135" h="463550">
                  <a:moveTo>
                    <a:pt x="906957" y="240385"/>
                  </a:moveTo>
                  <a:lnTo>
                    <a:pt x="907415" y="241299"/>
                  </a:lnTo>
                  <a:lnTo>
                    <a:pt x="906957" y="240385"/>
                  </a:lnTo>
                  <a:close/>
                </a:path>
                <a:path w="1842135" h="463550">
                  <a:moveTo>
                    <a:pt x="927353" y="236727"/>
                  </a:moveTo>
                  <a:lnTo>
                    <a:pt x="904621" y="236727"/>
                  </a:lnTo>
                  <a:lnTo>
                    <a:pt x="905001" y="237235"/>
                  </a:lnTo>
                  <a:lnTo>
                    <a:pt x="906957" y="240385"/>
                  </a:lnTo>
                  <a:lnTo>
                    <a:pt x="928590" y="240283"/>
                  </a:lnTo>
                  <a:lnTo>
                    <a:pt x="927353" y="236727"/>
                  </a:lnTo>
                  <a:close/>
                </a:path>
                <a:path w="1842135" h="463550">
                  <a:moveTo>
                    <a:pt x="904685" y="236829"/>
                  </a:moveTo>
                  <a:lnTo>
                    <a:pt x="904945" y="237235"/>
                  </a:lnTo>
                  <a:lnTo>
                    <a:pt x="904685" y="236829"/>
                  </a:lnTo>
                  <a:close/>
                </a:path>
                <a:path w="1842135" h="463550">
                  <a:moveTo>
                    <a:pt x="925367" y="232663"/>
                  </a:moveTo>
                  <a:lnTo>
                    <a:pt x="901446" y="232663"/>
                  </a:lnTo>
                  <a:lnTo>
                    <a:pt x="901953" y="233298"/>
                  </a:lnTo>
                  <a:lnTo>
                    <a:pt x="904685" y="236829"/>
                  </a:lnTo>
                  <a:lnTo>
                    <a:pt x="927353" y="236727"/>
                  </a:lnTo>
                  <a:lnTo>
                    <a:pt x="925367" y="232663"/>
                  </a:lnTo>
                  <a:close/>
                </a:path>
                <a:path w="1842135" h="463550">
                  <a:moveTo>
                    <a:pt x="901843" y="233175"/>
                  </a:moveTo>
                  <a:close/>
                </a:path>
                <a:path w="1842135" h="463550">
                  <a:moveTo>
                    <a:pt x="922951" y="228600"/>
                  </a:moveTo>
                  <a:lnTo>
                    <a:pt x="897763" y="228600"/>
                  </a:lnTo>
                  <a:lnTo>
                    <a:pt x="898271" y="229107"/>
                  </a:lnTo>
                  <a:lnTo>
                    <a:pt x="901843" y="233175"/>
                  </a:lnTo>
                  <a:lnTo>
                    <a:pt x="901446" y="232663"/>
                  </a:lnTo>
                  <a:lnTo>
                    <a:pt x="925367" y="232663"/>
                  </a:lnTo>
                  <a:lnTo>
                    <a:pt x="924560" y="231012"/>
                  </a:lnTo>
                  <a:lnTo>
                    <a:pt x="922951" y="228600"/>
                  </a:lnTo>
                  <a:close/>
                </a:path>
                <a:path w="1842135" h="463550">
                  <a:moveTo>
                    <a:pt x="897855" y="228703"/>
                  </a:moveTo>
                  <a:lnTo>
                    <a:pt x="898216" y="229107"/>
                  </a:lnTo>
                  <a:lnTo>
                    <a:pt x="897855" y="228703"/>
                  </a:lnTo>
                  <a:close/>
                </a:path>
                <a:path w="1842135" h="463550">
                  <a:moveTo>
                    <a:pt x="920160" y="224535"/>
                  </a:moveTo>
                  <a:lnTo>
                    <a:pt x="893572" y="224535"/>
                  </a:lnTo>
                  <a:lnTo>
                    <a:pt x="897855" y="228703"/>
                  </a:lnTo>
                  <a:lnTo>
                    <a:pt x="922951" y="228600"/>
                  </a:lnTo>
                  <a:lnTo>
                    <a:pt x="921003" y="225678"/>
                  </a:lnTo>
                  <a:lnTo>
                    <a:pt x="920160" y="224535"/>
                  </a:lnTo>
                  <a:close/>
                </a:path>
                <a:path w="1842135" h="463550">
                  <a:moveTo>
                    <a:pt x="913374" y="216153"/>
                  </a:moveTo>
                  <a:lnTo>
                    <a:pt x="883031" y="216153"/>
                  </a:lnTo>
                  <a:lnTo>
                    <a:pt x="889126" y="220725"/>
                  </a:lnTo>
                  <a:lnTo>
                    <a:pt x="893952" y="224916"/>
                  </a:lnTo>
                  <a:lnTo>
                    <a:pt x="893572" y="224535"/>
                  </a:lnTo>
                  <a:lnTo>
                    <a:pt x="920160" y="224535"/>
                  </a:lnTo>
                  <a:lnTo>
                    <a:pt x="917067" y="220345"/>
                  </a:lnTo>
                  <a:lnTo>
                    <a:pt x="913374" y="216153"/>
                  </a:lnTo>
                  <a:close/>
                </a:path>
                <a:path w="1842135" h="463550">
                  <a:moveTo>
                    <a:pt x="888619" y="220345"/>
                  </a:moveTo>
                  <a:lnTo>
                    <a:pt x="889063" y="220725"/>
                  </a:lnTo>
                  <a:lnTo>
                    <a:pt x="888619" y="220345"/>
                  </a:lnTo>
                  <a:close/>
                </a:path>
                <a:path w="1842135" h="463550">
                  <a:moveTo>
                    <a:pt x="903956" y="207390"/>
                  </a:moveTo>
                  <a:lnTo>
                    <a:pt x="870076" y="207390"/>
                  </a:lnTo>
                  <a:lnTo>
                    <a:pt x="870712" y="207771"/>
                  </a:lnTo>
                  <a:lnTo>
                    <a:pt x="883539" y="216535"/>
                  </a:lnTo>
                  <a:lnTo>
                    <a:pt x="883031" y="216153"/>
                  </a:lnTo>
                  <a:lnTo>
                    <a:pt x="913374" y="216153"/>
                  </a:lnTo>
                  <a:lnTo>
                    <a:pt x="912368" y="215010"/>
                  </a:lnTo>
                  <a:lnTo>
                    <a:pt x="907034" y="210057"/>
                  </a:lnTo>
                  <a:lnTo>
                    <a:pt x="903956" y="207390"/>
                  </a:lnTo>
                  <a:close/>
                </a:path>
                <a:path w="1842135" h="463550">
                  <a:moveTo>
                    <a:pt x="870273" y="207524"/>
                  </a:moveTo>
                  <a:lnTo>
                    <a:pt x="870637" y="207771"/>
                  </a:lnTo>
                  <a:lnTo>
                    <a:pt x="870273" y="207524"/>
                  </a:lnTo>
                  <a:close/>
                </a:path>
                <a:path w="1842135" h="463550">
                  <a:moveTo>
                    <a:pt x="870076" y="207390"/>
                  </a:moveTo>
                  <a:lnTo>
                    <a:pt x="870273" y="207524"/>
                  </a:lnTo>
                  <a:lnTo>
                    <a:pt x="870712" y="207771"/>
                  </a:lnTo>
                  <a:lnTo>
                    <a:pt x="870076" y="207390"/>
                  </a:lnTo>
                  <a:close/>
                </a:path>
                <a:path w="1842135" h="463550">
                  <a:moveTo>
                    <a:pt x="892937" y="198881"/>
                  </a:moveTo>
                  <a:lnTo>
                    <a:pt x="854963" y="198881"/>
                  </a:lnTo>
                  <a:lnTo>
                    <a:pt x="855472" y="199135"/>
                  </a:lnTo>
                  <a:lnTo>
                    <a:pt x="870273" y="207524"/>
                  </a:lnTo>
                  <a:lnTo>
                    <a:pt x="870076" y="207390"/>
                  </a:lnTo>
                  <a:lnTo>
                    <a:pt x="903956" y="207390"/>
                  </a:lnTo>
                  <a:lnTo>
                    <a:pt x="901319" y="205104"/>
                  </a:lnTo>
                  <a:lnTo>
                    <a:pt x="894841" y="200151"/>
                  </a:lnTo>
                  <a:lnTo>
                    <a:pt x="892937" y="198881"/>
                  </a:lnTo>
                  <a:close/>
                </a:path>
                <a:path w="1842135" h="463550">
                  <a:moveTo>
                    <a:pt x="854990" y="198896"/>
                  </a:moveTo>
                  <a:lnTo>
                    <a:pt x="855413" y="199135"/>
                  </a:lnTo>
                  <a:lnTo>
                    <a:pt x="854990" y="198896"/>
                  </a:lnTo>
                  <a:close/>
                </a:path>
                <a:path w="1842135" h="463550">
                  <a:moveTo>
                    <a:pt x="879854" y="190245"/>
                  </a:moveTo>
                  <a:lnTo>
                    <a:pt x="837565" y="190245"/>
                  </a:lnTo>
                  <a:lnTo>
                    <a:pt x="854990" y="198896"/>
                  </a:lnTo>
                  <a:lnTo>
                    <a:pt x="892937" y="198881"/>
                  </a:lnTo>
                  <a:lnTo>
                    <a:pt x="880745" y="190753"/>
                  </a:lnTo>
                  <a:lnTo>
                    <a:pt x="879854" y="190245"/>
                  </a:lnTo>
                  <a:close/>
                </a:path>
                <a:path w="1842135" h="463550">
                  <a:moveTo>
                    <a:pt x="848375" y="173481"/>
                  </a:moveTo>
                  <a:lnTo>
                    <a:pt x="796671" y="173481"/>
                  </a:lnTo>
                  <a:lnTo>
                    <a:pt x="818515" y="181990"/>
                  </a:lnTo>
                  <a:lnTo>
                    <a:pt x="837946" y="190500"/>
                  </a:lnTo>
                  <a:lnTo>
                    <a:pt x="837565" y="190245"/>
                  </a:lnTo>
                  <a:lnTo>
                    <a:pt x="879854" y="190245"/>
                  </a:lnTo>
                  <a:lnTo>
                    <a:pt x="864488" y="181482"/>
                  </a:lnTo>
                  <a:lnTo>
                    <a:pt x="848375" y="173481"/>
                  </a:lnTo>
                  <a:close/>
                </a:path>
                <a:path w="1842135" h="463550">
                  <a:moveTo>
                    <a:pt x="818134" y="181863"/>
                  </a:moveTo>
                  <a:lnTo>
                    <a:pt x="818425" y="181990"/>
                  </a:lnTo>
                  <a:lnTo>
                    <a:pt x="818134" y="181863"/>
                  </a:lnTo>
                  <a:close/>
                </a:path>
                <a:path w="1842135" h="463550">
                  <a:moveTo>
                    <a:pt x="829582" y="165226"/>
                  </a:moveTo>
                  <a:lnTo>
                    <a:pt x="773303" y="165226"/>
                  </a:lnTo>
                  <a:lnTo>
                    <a:pt x="796925" y="173608"/>
                  </a:lnTo>
                  <a:lnTo>
                    <a:pt x="796671" y="173481"/>
                  </a:lnTo>
                  <a:lnTo>
                    <a:pt x="848375" y="173481"/>
                  </a:lnTo>
                  <a:lnTo>
                    <a:pt x="846074" y="172338"/>
                  </a:lnTo>
                  <a:lnTo>
                    <a:pt x="829582" y="165226"/>
                  </a:lnTo>
                  <a:close/>
                </a:path>
                <a:path w="1842135" h="463550">
                  <a:moveTo>
                    <a:pt x="787976" y="149351"/>
                  </a:moveTo>
                  <a:lnTo>
                    <a:pt x="721233" y="149351"/>
                  </a:lnTo>
                  <a:lnTo>
                    <a:pt x="748284" y="157225"/>
                  </a:lnTo>
                  <a:lnTo>
                    <a:pt x="748030" y="157225"/>
                  </a:lnTo>
                  <a:lnTo>
                    <a:pt x="773557" y="165353"/>
                  </a:lnTo>
                  <a:lnTo>
                    <a:pt x="773303" y="165226"/>
                  </a:lnTo>
                  <a:lnTo>
                    <a:pt x="829582" y="165226"/>
                  </a:lnTo>
                  <a:lnTo>
                    <a:pt x="825754" y="163575"/>
                  </a:lnTo>
                  <a:lnTo>
                    <a:pt x="803656" y="154939"/>
                  </a:lnTo>
                  <a:lnTo>
                    <a:pt x="787976" y="149351"/>
                  </a:lnTo>
                  <a:close/>
                </a:path>
                <a:path w="1842135" h="463550">
                  <a:moveTo>
                    <a:pt x="662134" y="113918"/>
                  </a:moveTo>
                  <a:lnTo>
                    <a:pt x="564134" y="113918"/>
                  </a:lnTo>
                  <a:lnTo>
                    <a:pt x="598424" y="120395"/>
                  </a:lnTo>
                  <a:lnTo>
                    <a:pt x="631190" y="127253"/>
                  </a:lnTo>
                  <a:lnTo>
                    <a:pt x="631063" y="127253"/>
                  </a:lnTo>
                  <a:lnTo>
                    <a:pt x="662813" y="134365"/>
                  </a:lnTo>
                  <a:lnTo>
                    <a:pt x="662559" y="134365"/>
                  </a:lnTo>
                  <a:lnTo>
                    <a:pt x="692912" y="141731"/>
                  </a:lnTo>
                  <a:lnTo>
                    <a:pt x="692658" y="141731"/>
                  </a:lnTo>
                  <a:lnTo>
                    <a:pt x="721487" y="149478"/>
                  </a:lnTo>
                  <a:lnTo>
                    <a:pt x="721233" y="149351"/>
                  </a:lnTo>
                  <a:lnTo>
                    <a:pt x="787976" y="149351"/>
                  </a:lnTo>
                  <a:lnTo>
                    <a:pt x="726694" y="130301"/>
                  </a:lnTo>
                  <a:lnTo>
                    <a:pt x="667258" y="115062"/>
                  </a:lnTo>
                  <a:lnTo>
                    <a:pt x="662134" y="113918"/>
                  </a:lnTo>
                  <a:close/>
                </a:path>
                <a:path w="1842135" h="463550">
                  <a:moveTo>
                    <a:pt x="521757" y="86487"/>
                  </a:moveTo>
                  <a:lnTo>
                    <a:pt x="377190" y="86487"/>
                  </a:lnTo>
                  <a:lnTo>
                    <a:pt x="416560" y="91312"/>
                  </a:lnTo>
                  <a:lnTo>
                    <a:pt x="454913" y="96393"/>
                  </a:lnTo>
                  <a:lnTo>
                    <a:pt x="492506" y="101981"/>
                  </a:lnTo>
                  <a:lnTo>
                    <a:pt x="528955" y="107695"/>
                  </a:lnTo>
                  <a:lnTo>
                    <a:pt x="528701" y="107695"/>
                  </a:lnTo>
                  <a:lnTo>
                    <a:pt x="564134" y="114045"/>
                  </a:lnTo>
                  <a:lnTo>
                    <a:pt x="662134" y="113918"/>
                  </a:lnTo>
                  <a:lnTo>
                    <a:pt x="635381" y="107950"/>
                  </a:lnTo>
                  <a:lnTo>
                    <a:pt x="602234" y="100964"/>
                  </a:lnTo>
                  <a:lnTo>
                    <a:pt x="532130" y="88137"/>
                  </a:lnTo>
                  <a:lnTo>
                    <a:pt x="521757" y="86487"/>
                  </a:lnTo>
                  <a:close/>
                </a:path>
                <a:path w="1842135" h="463550">
                  <a:moveTo>
                    <a:pt x="95885" y="0"/>
                  </a:moveTo>
                  <a:lnTo>
                    <a:pt x="91186" y="2793"/>
                  </a:lnTo>
                  <a:lnTo>
                    <a:pt x="0" y="55118"/>
                  </a:lnTo>
                  <a:lnTo>
                    <a:pt x="95250" y="111632"/>
                  </a:lnTo>
                  <a:lnTo>
                    <a:pt x="101346" y="109981"/>
                  </a:lnTo>
                  <a:lnTo>
                    <a:pt x="104012" y="105282"/>
                  </a:lnTo>
                  <a:lnTo>
                    <a:pt x="106806" y="100583"/>
                  </a:lnTo>
                  <a:lnTo>
                    <a:pt x="105283" y="94487"/>
                  </a:lnTo>
                  <a:lnTo>
                    <a:pt x="56643" y="65687"/>
                  </a:lnTo>
                  <a:lnTo>
                    <a:pt x="42925" y="65404"/>
                  </a:lnTo>
                  <a:lnTo>
                    <a:pt x="43053" y="65404"/>
                  </a:lnTo>
                  <a:lnTo>
                    <a:pt x="19558" y="65277"/>
                  </a:lnTo>
                  <a:lnTo>
                    <a:pt x="19685" y="45465"/>
                  </a:lnTo>
                  <a:lnTo>
                    <a:pt x="56677" y="45465"/>
                  </a:lnTo>
                  <a:lnTo>
                    <a:pt x="105791" y="17271"/>
                  </a:lnTo>
                  <a:lnTo>
                    <a:pt x="107442" y="11175"/>
                  </a:lnTo>
                  <a:lnTo>
                    <a:pt x="104775" y="6476"/>
                  </a:lnTo>
                  <a:lnTo>
                    <a:pt x="101981" y="1650"/>
                  </a:lnTo>
                  <a:lnTo>
                    <a:pt x="95885" y="0"/>
                  </a:lnTo>
                  <a:close/>
                </a:path>
                <a:path w="1842135" h="463550">
                  <a:moveTo>
                    <a:pt x="56003" y="45853"/>
                  </a:moveTo>
                  <a:lnTo>
                    <a:pt x="39331" y="55436"/>
                  </a:lnTo>
                  <a:lnTo>
                    <a:pt x="56643" y="65687"/>
                  </a:lnTo>
                  <a:lnTo>
                    <a:pt x="86106" y="66293"/>
                  </a:lnTo>
                  <a:lnTo>
                    <a:pt x="171450" y="69595"/>
                  </a:lnTo>
                  <a:lnTo>
                    <a:pt x="171196" y="69595"/>
                  </a:lnTo>
                  <a:lnTo>
                    <a:pt x="255397" y="75056"/>
                  </a:lnTo>
                  <a:lnTo>
                    <a:pt x="255269" y="75056"/>
                  </a:lnTo>
                  <a:lnTo>
                    <a:pt x="296672" y="78358"/>
                  </a:lnTo>
                  <a:lnTo>
                    <a:pt x="296544" y="78358"/>
                  </a:lnTo>
                  <a:lnTo>
                    <a:pt x="337312" y="82295"/>
                  </a:lnTo>
                  <a:lnTo>
                    <a:pt x="377317" y="86613"/>
                  </a:lnTo>
                  <a:lnTo>
                    <a:pt x="521757" y="86487"/>
                  </a:lnTo>
                  <a:lnTo>
                    <a:pt x="495427" y="82295"/>
                  </a:lnTo>
                  <a:lnTo>
                    <a:pt x="419100" y="71627"/>
                  </a:lnTo>
                  <a:lnTo>
                    <a:pt x="379475" y="66801"/>
                  </a:lnTo>
                  <a:lnTo>
                    <a:pt x="298323" y="58674"/>
                  </a:lnTo>
                  <a:lnTo>
                    <a:pt x="256794" y="55244"/>
                  </a:lnTo>
                  <a:lnTo>
                    <a:pt x="172338" y="49910"/>
                  </a:lnTo>
                  <a:lnTo>
                    <a:pt x="86613" y="46481"/>
                  </a:lnTo>
                  <a:lnTo>
                    <a:pt x="56003" y="45853"/>
                  </a:lnTo>
                  <a:close/>
                </a:path>
                <a:path w="1842135" h="463550">
                  <a:moveTo>
                    <a:pt x="19685" y="45465"/>
                  </a:moveTo>
                  <a:lnTo>
                    <a:pt x="19558" y="65277"/>
                  </a:lnTo>
                  <a:lnTo>
                    <a:pt x="43053" y="65404"/>
                  </a:lnTo>
                  <a:lnTo>
                    <a:pt x="42925" y="65404"/>
                  </a:lnTo>
                  <a:lnTo>
                    <a:pt x="56643" y="65687"/>
                  </a:lnTo>
                  <a:lnTo>
                    <a:pt x="53592" y="63881"/>
                  </a:lnTo>
                  <a:lnTo>
                    <a:pt x="24637" y="63881"/>
                  </a:lnTo>
                  <a:lnTo>
                    <a:pt x="24637" y="46735"/>
                  </a:lnTo>
                  <a:lnTo>
                    <a:pt x="54468" y="46735"/>
                  </a:lnTo>
                  <a:lnTo>
                    <a:pt x="56003" y="45853"/>
                  </a:lnTo>
                  <a:lnTo>
                    <a:pt x="43306" y="45593"/>
                  </a:lnTo>
                  <a:lnTo>
                    <a:pt x="19685" y="45465"/>
                  </a:lnTo>
                  <a:close/>
                </a:path>
                <a:path w="1842135" h="463550">
                  <a:moveTo>
                    <a:pt x="24637" y="46735"/>
                  </a:moveTo>
                  <a:lnTo>
                    <a:pt x="24637" y="63881"/>
                  </a:lnTo>
                  <a:lnTo>
                    <a:pt x="39331" y="55436"/>
                  </a:lnTo>
                  <a:lnTo>
                    <a:pt x="24637" y="46735"/>
                  </a:lnTo>
                  <a:close/>
                </a:path>
                <a:path w="1842135" h="463550">
                  <a:moveTo>
                    <a:pt x="39331" y="55436"/>
                  </a:moveTo>
                  <a:lnTo>
                    <a:pt x="24637" y="63881"/>
                  </a:lnTo>
                  <a:lnTo>
                    <a:pt x="53592" y="63881"/>
                  </a:lnTo>
                  <a:lnTo>
                    <a:pt x="39331" y="55436"/>
                  </a:lnTo>
                  <a:close/>
                </a:path>
                <a:path w="1842135" h="463550">
                  <a:moveTo>
                    <a:pt x="54468" y="46735"/>
                  </a:moveTo>
                  <a:lnTo>
                    <a:pt x="24637" y="46735"/>
                  </a:lnTo>
                  <a:lnTo>
                    <a:pt x="39331" y="55436"/>
                  </a:lnTo>
                  <a:lnTo>
                    <a:pt x="54468" y="46735"/>
                  </a:lnTo>
                  <a:close/>
                </a:path>
                <a:path w="1842135" h="463550">
                  <a:moveTo>
                    <a:pt x="56677" y="45465"/>
                  </a:moveTo>
                  <a:lnTo>
                    <a:pt x="19685" y="45465"/>
                  </a:lnTo>
                  <a:lnTo>
                    <a:pt x="43306" y="45593"/>
                  </a:lnTo>
                  <a:lnTo>
                    <a:pt x="56003" y="45853"/>
                  </a:lnTo>
                  <a:lnTo>
                    <a:pt x="56677" y="45465"/>
                  </a:lnTo>
                  <a:close/>
                </a:path>
              </a:pathLst>
            </a:custGeom>
            <a:solidFill>
              <a:srgbClr val="0066FF"/>
            </a:solidFill>
          </p:spPr>
          <p:txBody>
            <a:bodyPr wrap="square" lIns="0" tIns="0" rIns="0" bIns="0" rtlCol="0"/>
            <a:lstStyle/>
            <a:p>
              <a:endParaRPr/>
            </a:p>
          </p:txBody>
        </p:sp>
      </p:grpSp>
      <p:sp>
        <p:nvSpPr>
          <p:cNvPr id="27" name="object 27"/>
          <p:cNvSpPr txBox="1"/>
          <p:nvPr/>
        </p:nvSpPr>
        <p:spPr>
          <a:xfrm>
            <a:off x="3035300" y="3761943"/>
            <a:ext cx="48387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3.7</a:t>
            </a:r>
            <a:r>
              <a:rPr sz="1200" spc="-70" dirty="0">
                <a:latin typeface="Arial MT"/>
                <a:cs typeface="Arial MT"/>
              </a:rPr>
              <a:t> </a:t>
            </a:r>
            <a:r>
              <a:rPr sz="1200" dirty="0">
                <a:latin typeface="Arial MT"/>
                <a:cs typeface="Arial MT"/>
              </a:rPr>
              <a:t>ms</a:t>
            </a:r>
            <a:endParaRPr sz="1200">
              <a:latin typeface="Arial MT"/>
              <a:cs typeface="Arial MT"/>
            </a:endParaRPr>
          </a:p>
        </p:txBody>
      </p:sp>
      <p:sp>
        <p:nvSpPr>
          <p:cNvPr id="28" name="object 28"/>
          <p:cNvSpPr txBox="1"/>
          <p:nvPr/>
        </p:nvSpPr>
        <p:spPr>
          <a:xfrm>
            <a:off x="5271261" y="3767734"/>
            <a:ext cx="48387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8.4</a:t>
            </a:r>
            <a:r>
              <a:rPr sz="1200" spc="-70" dirty="0">
                <a:latin typeface="Arial MT"/>
                <a:cs typeface="Arial MT"/>
              </a:rPr>
              <a:t> </a:t>
            </a:r>
            <a:r>
              <a:rPr sz="1200" dirty="0">
                <a:latin typeface="Arial MT"/>
                <a:cs typeface="Arial MT"/>
              </a:rPr>
              <a:t>ms</a:t>
            </a:r>
            <a:endParaRPr sz="1200">
              <a:latin typeface="Arial MT"/>
              <a:cs typeface="Arial MT"/>
            </a:endParaRPr>
          </a:p>
        </p:txBody>
      </p:sp>
      <p:sp>
        <p:nvSpPr>
          <p:cNvPr id="30" name="object 3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1" name="Group 30">
            <a:extLst>
              <a:ext uri="{FF2B5EF4-FFF2-40B4-BE49-F238E27FC236}">
                <a16:creationId xmlns:a16="http://schemas.microsoft.com/office/drawing/2014/main" id="{3371FDCC-D322-0C70-600D-8F81F07F0824}"/>
              </a:ext>
            </a:extLst>
          </p:cNvPr>
          <p:cNvGrpSpPr/>
          <p:nvPr/>
        </p:nvGrpSpPr>
        <p:grpSpPr>
          <a:xfrm>
            <a:off x="24493" y="21491"/>
            <a:ext cx="9119507" cy="750794"/>
            <a:chOff x="24493" y="21491"/>
            <a:chExt cx="8960905" cy="750794"/>
          </a:xfrm>
        </p:grpSpPr>
        <p:pic>
          <p:nvPicPr>
            <p:cNvPr id="32" name="Picture 31">
              <a:extLst>
                <a:ext uri="{FF2B5EF4-FFF2-40B4-BE49-F238E27FC236}">
                  <a16:creationId xmlns:a16="http://schemas.microsoft.com/office/drawing/2014/main" id="{56B47836-37EA-FF28-3C96-AE3CBC61AEBB}"/>
                </a:ext>
              </a:extLst>
            </p:cNvPr>
            <p:cNvPicPr>
              <a:picLocks noChangeAspect="1"/>
            </p:cNvPicPr>
            <p:nvPr/>
          </p:nvPicPr>
          <p:blipFill>
            <a:blip r:embed="rId5"/>
            <a:stretch>
              <a:fillRect/>
            </a:stretch>
          </p:blipFill>
          <p:spPr>
            <a:xfrm>
              <a:off x="1631837" y="21491"/>
              <a:ext cx="7353561" cy="750794"/>
            </a:xfrm>
            <a:prstGeom prst="rect">
              <a:avLst/>
            </a:prstGeom>
          </p:spPr>
        </p:pic>
        <p:pic>
          <p:nvPicPr>
            <p:cNvPr id="33" name="Picture 32">
              <a:extLst>
                <a:ext uri="{FF2B5EF4-FFF2-40B4-BE49-F238E27FC236}">
                  <a16:creationId xmlns:a16="http://schemas.microsoft.com/office/drawing/2014/main" id="{5D531C79-51A7-0011-3332-32324B39D5B7}"/>
                </a:ext>
              </a:extLst>
            </p:cNvPr>
            <p:cNvPicPr>
              <a:picLocks noChangeAspect="1"/>
            </p:cNvPicPr>
            <p:nvPr/>
          </p:nvPicPr>
          <p:blipFill>
            <a:blip r:embed="rId6"/>
            <a:stretch>
              <a:fillRect/>
            </a:stretch>
          </p:blipFill>
          <p:spPr>
            <a:xfrm>
              <a:off x="24493" y="79088"/>
              <a:ext cx="1607344" cy="657225"/>
            </a:xfrm>
            <a:prstGeom prst="rect">
              <a:avLst/>
            </a:prstGeom>
          </p:spPr>
        </p:pic>
        <p:pic>
          <p:nvPicPr>
            <p:cNvPr id="34" name="Picture 33">
              <a:extLst>
                <a:ext uri="{FF2B5EF4-FFF2-40B4-BE49-F238E27FC236}">
                  <a16:creationId xmlns:a16="http://schemas.microsoft.com/office/drawing/2014/main" id="{EFB87DF1-0827-F1EC-AE5B-024156B3292E}"/>
                </a:ext>
              </a:extLst>
            </p:cNvPr>
            <p:cNvPicPr>
              <a:picLocks noChangeAspect="1"/>
            </p:cNvPicPr>
            <p:nvPr/>
          </p:nvPicPr>
          <p:blipFill>
            <a:blip r:embed="rId5"/>
            <a:stretch>
              <a:fillRect/>
            </a:stretch>
          </p:blipFill>
          <p:spPr>
            <a:xfrm>
              <a:off x="134906" y="718248"/>
              <a:ext cx="7353561" cy="45719"/>
            </a:xfrm>
            <a:prstGeom prst="rect">
              <a:avLst/>
            </a:prstGeom>
          </p:spPr>
        </p:pic>
      </p:grpSp>
      <p:sp>
        <p:nvSpPr>
          <p:cNvPr id="35" name="Google Shape;259;gff3a7120db_0_4">
            <a:extLst>
              <a:ext uri="{FF2B5EF4-FFF2-40B4-BE49-F238E27FC236}">
                <a16:creationId xmlns:a16="http://schemas.microsoft.com/office/drawing/2014/main" id="{5AE7238C-58A8-E576-840B-85CABAB9AE4F}"/>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Routing Policy : Latency Based</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79323"/>
            <a:ext cx="4078604"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5F4778"/>
                </a:solidFill>
                <a:latin typeface="Calibri"/>
                <a:cs typeface="Calibri"/>
              </a:rPr>
              <a:t>Routing</a:t>
            </a:r>
            <a:r>
              <a:rPr sz="2800" b="1" spc="-10" dirty="0">
                <a:solidFill>
                  <a:srgbClr val="5F4778"/>
                </a:solidFill>
                <a:latin typeface="Calibri"/>
                <a:cs typeface="Calibri"/>
              </a:rPr>
              <a:t> </a:t>
            </a:r>
            <a:r>
              <a:rPr sz="2800" b="1" spc="-15" dirty="0">
                <a:solidFill>
                  <a:srgbClr val="5F4778"/>
                </a:solidFill>
                <a:latin typeface="Calibri"/>
                <a:cs typeface="Calibri"/>
              </a:rPr>
              <a:t>Policy:</a:t>
            </a:r>
            <a:r>
              <a:rPr sz="2800" b="1" dirty="0">
                <a:solidFill>
                  <a:srgbClr val="5F4778"/>
                </a:solidFill>
                <a:latin typeface="Calibri"/>
                <a:cs typeface="Calibri"/>
              </a:rPr>
              <a:t> </a:t>
            </a:r>
            <a:r>
              <a:rPr sz="2800" b="1" spc="-10" dirty="0">
                <a:solidFill>
                  <a:srgbClr val="5F4778"/>
                </a:solidFill>
                <a:latin typeface="Calibri"/>
                <a:cs typeface="Calibri"/>
              </a:rPr>
              <a:t>Geolocation</a:t>
            </a:r>
            <a:endParaRPr sz="2800">
              <a:latin typeface="Calibri"/>
              <a:cs typeface="Calibri"/>
            </a:endParaRPr>
          </a:p>
        </p:txBody>
      </p:sp>
      <p:sp>
        <p:nvSpPr>
          <p:cNvPr id="4" name="object 4"/>
          <p:cNvSpPr txBox="1"/>
          <p:nvPr/>
        </p:nvSpPr>
        <p:spPr>
          <a:xfrm>
            <a:off x="865428" y="999514"/>
            <a:ext cx="7907020" cy="939231"/>
          </a:xfrm>
          <a:prstGeom prst="rect">
            <a:avLst/>
          </a:prstGeom>
        </p:spPr>
        <p:txBody>
          <a:bodyPr vert="horz" wrap="square" lIns="0" tIns="12065" rIns="0" bIns="0" rtlCol="0">
            <a:spAutoFit/>
          </a:bodyPr>
          <a:lstStyle/>
          <a:p>
            <a:pPr marL="184150" marR="5080" indent="-171450">
              <a:lnSpc>
                <a:spcPct val="150500"/>
              </a:lnSpc>
              <a:spcBef>
                <a:spcPts val="95"/>
              </a:spcBef>
              <a:buFont typeface="Arial" panose="020B0604020202020204" pitchFamily="34" charset="0"/>
              <a:buChar char="•"/>
            </a:pPr>
            <a:r>
              <a:rPr sz="1200" dirty="0">
                <a:latin typeface="Open Sans" panose="020B0606030504020204" pitchFamily="34" charset="0"/>
                <a:ea typeface="Open Sans" panose="020B0606030504020204" pitchFamily="34" charset="0"/>
                <a:cs typeface="Open Sans" panose="020B0606030504020204" pitchFamily="34" charset="0"/>
              </a:rPr>
              <a:t>Geolocation routing can be used </a:t>
            </a:r>
            <a:r>
              <a:rPr sz="1200" spc="-5" dirty="0">
                <a:latin typeface="Open Sans" panose="020B0606030504020204" pitchFamily="34" charset="0"/>
                <a:ea typeface="Open Sans" panose="020B0606030504020204" pitchFamily="34" charset="0"/>
                <a:cs typeface="Open Sans" panose="020B0606030504020204" pitchFamily="34" charset="0"/>
              </a:rPr>
              <a:t>to </a:t>
            </a:r>
            <a:r>
              <a:rPr sz="1200" dirty="0">
                <a:latin typeface="Open Sans" panose="020B0606030504020204" pitchFamily="34" charset="0"/>
                <a:ea typeface="Open Sans" panose="020B0606030504020204" pitchFamily="34" charset="0"/>
                <a:cs typeface="Open Sans" panose="020B0606030504020204" pitchFamily="34" charset="0"/>
              </a:rPr>
              <a:t>send </a:t>
            </a:r>
            <a:r>
              <a:rPr sz="1200" spc="-5" dirty="0">
                <a:latin typeface="Open Sans" panose="020B0606030504020204" pitchFamily="34" charset="0"/>
                <a:ea typeface="Open Sans" panose="020B0606030504020204" pitchFamily="34" charset="0"/>
                <a:cs typeface="Open Sans" panose="020B0606030504020204" pitchFamily="34" charset="0"/>
              </a:rPr>
              <a:t>the </a:t>
            </a:r>
            <a:r>
              <a:rPr sz="1200" dirty="0">
                <a:latin typeface="Open Sans" panose="020B0606030504020204" pitchFamily="34" charset="0"/>
                <a:ea typeface="Open Sans" panose="020B0606030504020204" pitchFamily="34" charset="0"/>
                <a:cs typeface="Open Sans" panose="020B0606030504020204" pitchFamily="34" charset="0"/>
              </a:rPr>
              <a:t>traffic </a:t>
            </a:r>
            <a:r>
              <a:rPr sz="1200" spc="-5" dirty="0">
                <a:latin typeface="Open Sans" panose="020B0606030504020204" pitchFamily="34" charset="0"/>
                <a:ea typeface="Open Sans" panose="020B0606030504020204" pitchFamily="34" charset="0"/>
                <a:cs typeface="Open Sans" panose="020B0606030504020204" pitchFamily="34" charset="0"/>
              </a:rPr>
              <a:t>to </a:t>
            </a:r>
            <a:r>
              <a:rPr sz="1200" dirty="0">
                <a:latin typeface="Open Sans" panose="020B0606030504020204" pitchFamily="34" charset="0"/>
                <a:ea typeface="Open Sans" panose="020B0606030504020204" pitchFamily="34" charset="0"/>
                <a:cs typeface="Open Sans" panose="020B0606030504020204" pitchFamily="34" charset="0"/>
              </a:rPr>
              <a:t>resources based on </a:t>
            </a:r>
            <a:r>
              <a:rPr sz="1200" spc="-5" dirty="0">
                <a:latin typeface="Open Sans" panose="020B0606030504020204" pitchFamily="34" charset="0"/>
                <a:ea typeface="Open Sans" panose="020B0606030504020204" pitchFamily="34" charset="0"/>
                <a:cs typeface="Open Sans" panose="020B0606030504020204" pitchFamily="34" charset="0"/>
              </a:rPr>
              <a:t>the </a:t>
            </a:r>
            <a:r>
              <a:rPr sz="1200" dirty="0">
                <a:latin typeface="Open Sans" panose="020B0606030504020204" pitchFamily="34" charset="0"/>
                <a:ea typeface="Open Sans" panose="020B0606030504020204" pitchFamily="34" charset="0"/>
                <a:cs typeface="Open Sans" panose="020B0606030504020204" pitchFamily="34" charset="0"/>
              </a:rPr>
              <a:t>geographical location of users. For example, all queries </a:t>
            </a:r>
            <a:r>
              <a:rPr sz="1200" spc="-28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from</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Europe</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can</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be</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routed</a:t>
            </a:r>
            <a:r>
              <a:rPr sz="1200" spc="-5" dirty="0">
                <a:latin typeface="Open Sans" panose="020B0606030504020204" pitchFamily="34" charset="0"/>
                <a:ea typeface="Open Sans" panose="020B0606030504020204" pitchFamily="34" charset="0"/>
                <a:cs typeface="Open Sans" panose="020B0606030504020204" pitchFamily="34" charset="0"/>
              </a:rPr>
              <a:t> to the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IP </a:t>
            </a:r>
            <a:r>
              <a:rPr sz="1200" dirty="0">
                <a:latin typeface="Open Sans" panose="020B0606030504020204" pitchFamily="34" charset="0"/>
                <a:ea typeface="Open Sans" panose="020B0606030504020204" pitchFamily="34" charset="0"/>
                <a:cs typeface="Open Sans" panose="020B0606030504020204" pitchFamily="34" charset="0"/>
              </a:rPr>
              <a:t>address</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10.20.30.40</a:t>
            </a:r>
          </a:p>
          <a:p>
            <a:pPr marL="171450" indent="-171450">
              <a:lnSpc>
                <a:spcPct val="100000"/>
              </a:lnSpc>
              <a:spcBef>
                <a:spcPts val="10"/>
              </a:spcBef>
              <a:buFont typeface="Arial" panose="020B0604020202020204" pitchFamily="34" charset="0"/>
              <a:buChar char="•"/>
            </a:pPr>
            <a:endParaRPr sz="1200" dirty="0">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00000"/>
              </a:lnSpc>
              <a:buFont typeface="Arial" panose="020B0604020202020204" pitchFamily="34" charset="0"/>
              <a:buChar char="•"/>
            </a:pPr>
            <a:r>
              <a:rPr sz="1200" dirty="0">
                <a:latin typeface="Open Sans" panose="020B0606030504020204" pitchFamily="34" charset="0"/>
                <a:ea typeface="Open Sans" panose="020B0606030504020204" pitchFamily="34" charset="0"/>
                <a:cs typeface="Open Sans" panose="020B0606030504020204" pitchFamily="34" charset="0"/>
              </a:rPr>
              <a:t>Geolocation</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works</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by</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mapping</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IP</a:t>
            </a:r>
            <a:r>
              <a:rPr sz="1200" spc="-1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addresses,</a:t>
            </a:r>
            <a:r>
              <a:rPr sz="1200" spc="-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irrespective of</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regions, </a:t>
            </a:r>
            <a:r>
              <a:rPr sz="1200" spc="-5" dirty="0">
                <a:latin typeface="Open Sans" panose="020B0606030504020204" pitchFamily="34" charset="0"/>
                <a:ea typeface="Open Sans" panose="020B0606030504020204" pitchFamily="34" charset="0"/>
                <a:cs typeface="Open Sans" panose="020B0606030504020204" pitchFamily="34" charset="0"/>
              </a:rPr>
              <a:t>to</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locations</a:t>
            </a:r>
          </a:p>
        </p:txBody>
      </p:sp>
      <p:grpSp>
        <p:nvGrpSpPr>
          <p:cNvPr id="6" name="object 6"/>
          <p:cNvGrpSpPr/>
          <p:nvPr/>
        </p:nvGrpSpPr>
        <p:grpSpPr>
          <a:xfrm>
            <a:off x="5215128" y="2314955"/>
            <a:ext cx="802005" cy="1036319"/>
            <a:chOff x="5215128" y="2314955"/>
            <a:chExt cx="802005" cy="1036319"/>
          </a:xfrm>
        </p:grpSpPr>
        <p:sp>
          <p:nvSpPr>
            <p:cNvPr id="7" name="object 7"/>
            <p:cNvSpPr/>
            <p:nvPr/>
          </p:nvSpPr>
          <p:spPr>
            <a:xfrm>
              <a:off x="5225034" y="2324861"/>
              <a:ext cx="782320" cy="1016635"/>
            </a:xfrm>
            <a:custGeom>
              <a:avLst/>
              <a:gdLst/>
              <a:ahLst/>
              <a:cxnLst/>
              <a:rect l="l" t="t" r="r" b="b"/>
              <a:pathLst>
                <a:path w="782320" h="1016635">
                  <a:moveTo>
                    <a:pt x="0" y="1016507"/>
                  </a:moveTo>
                  <a:lnTo>
                    <a:pt x="781812" y="1016507"/>
                  </a:lnTo>
                  <a:lnTo>
                    <a:pt x="781812" y="0"/>
                  </a:lnTo>
                  <a:lnTo>
                    <a:pt x="0" y="0"/>
                  </a:lnTo>
                  <a:lnTo>
                    <a:pt x="0" y="1016507"/>
                  </a:lnTo>
                  <a:close/>
                </a:path>
              </a:pathLst>
            </a:custGeom>
            <a:ln w="19812">
              <a:solidFill>
                <a:srgbClr val="000000"/>
              </a:solidFill>
            </a:ln>
          </p:spPr>
          <p:txBody>
            <a:bodyPr wrap="square" lIns="0" tIns="0" rIns="0" bIns="0" rtlCol="0"/>
            <a:lstStyle/>
            <a:p>
              <a:endParaRPr/>
            </a:p>
          </p:txBody>
        </p:sp>
        <p:sp>
          <p:nvSpPr>
            <p:cNvPr id="8" name="object 8"/>
            <p:cNvSpPr/>
            <p:nvPr/>
          </p:nvSpPr>
          <p:spPr>
            <a:xfrm>
              <a:off x="5350002" y="2460497"/>
              <a:ext cx="546100" cy="765175"/>
            </a:xfrm>
            <a:custGeom>
              <a:avLst/>
              <a:gdLst/>
              <a:ahLst/>
              <a:cxnLst/>
              <a:rect l="l" t="t" r="r" b="b"/>
              <a:pathLst>
                <a:path w="546100" h="765175">
                  <a:moveTo>
                    <a:pt x="0" y="90931"/>
                  </a:moveTo>
                  <a:lnTo>
                    <a:pt x="7153" y="55560"/>
                  </a:lnTo>
                  <a:lnTo>
                    <a:pt x="26654" y="26654"/>
                  </a:lnTo>
                  <a:lnTo>
                    <a:pt x="55560" y="7153"/>
                  </a:lnTo>
                  <a:lnTo>
                    <a:pt x="90932" y="0"/>
                  </a:lnTo>
                  <a:lnTo>
                    <a:pt x="454660" y="0"/>
                  </a:lnTo>
                  <a:lnTo>
                    <a:pt x="490031" y="7153"/>
                  </a:lnTo>
                  <a:lnTo>
                    <a:pt x="518937" y="26654"/>
                  </a:lnTo>
                  <a:lnTo>
                    <a:pt x="538438" y="55560"/>
                  </a:lnTo>
                  <a:lnTo>
                    <a:pt x="545592" y="90931"/>
                  </a:lnTo>
                  <a:lnTo>
                    <a:pt x="545592" y="674115"/>
                  </a:lnTo>
                  <a:lnTo>
                    <a:pt x="538438" y="709487"/>
                  </a:lnTo>
                  <a:lnTo>
                    <a:pt x="518937" y="738393"/>
                  </a:lnTo>
                  <a:lnTo>
                    <a:pt x="490031" y="757894"/>
                  </a:lnTo>
                  <a:lnTo>
                    <a:pt x="454660" y="765047"/>
                  </a:lnTo>
                  <a:lnTo>
                    <a:pt x="90932" y="765047"/>
                  </a:lnTo>
                  <a:lnTo>
                    <a:pt x="55560" y="757894"/>
                  </a:lnTo>
                  <a:lnTo>
                    <a:pt x="26654" y="738393"/>
                  </a:lnTo>
                  <a:lnTo>
                    <a:pt x="7153" y="709487"/>
                  </a:lnTo>
                  <a:lnTo>
                    <a:pt x="0" y="674115"/>
                  </a:lnTo>
                  <a:lnTo>
                    <a:pt x="0" y="90931"/>
                  </a:lnTo>
                  <a:close/>
                </a:path>
              </a:pathLst>
            </a:custGeom>
            <a:ln w="19812">
              <a:solidFill>
                <a:srgbClr val="FF6600"/>
              </a:solidFill>
              <a:prstDash val="dash"/>
            </a:ln>
          </p:spPr>
          <p:txBody>
            <a:bodyPr wrap="square" lIns="0" tIns="0" rIns="0" bIns="0" rtlCol="0"/>
            <a:lstStyle/>
            <a:p>
              <a:endParaRPr/>
            </a:p>
          </p:txBody>
        </p:sp>
        <p:pic>
          <p:nvPicPr>
            <p:cNvPr id="9" name="object 9"/>
            <p:cNvPicPr/>
            <p:nvPr/>
          </p:nvPicPr>
          <p:blipFill>
            <a:blip r:embed="rId2" cstate="print"/>
            <a:stretch>
              <a:fillRect/>
            </a:stretch>
          </p:blipFill>
          <p:spPr>
            <a:xfrm>
              <a:off x="5450486" y="2677667"/>
              <a:ext cx="347670" cy="338328"/>
            </a:xfrm>
            <a:prstGeom prst="rect">
              <a:avLst/>
            </a:prstGeom>
          </p:spPr>
        </p:pic>
      </p:grpSp>
      <p:sp>
        <p:nvSpPr>
          <p:cNvPr id="10" name="object 10"/>
          <p:cNvSpPr txBox="1"/>
          <p:nvPr/>
        </p:nvSpPr>
        <p:spPr>
          <a:xfrm>
            <a:off x="6091809" y="2579623"/>
            <a:ext cx="1082040" cy="506730"/>
          </a:xfrm>
          <a:prstGeom prst="rect">
            <a:avLst/>
          </a:prstGeom>
        </p:spPr>
        <p:txBody>
          <a:bodyPr vert="horz" wrap="square" lIns="0" tIns="13335" rIns="0" bIns="0" rtlCol="0">
            <a:spAutoFit/>
          </a:bodyPr>
          <a:lstStyle/>
          <a:p>
            <a:pPr marL="12700" marR="5080">
              <a:lnSpc>
                <a:spcPct val="100000"/>
              </a:lnSpc>
              <a:spcBef>
                <a:spcPts val="105"/>
              </a:spcBef>
            </a:pPr>
            <a:r>
              <a:rPr sz="1050" dirty="0">
                <a:latin typeface="Arial MT"/>
                <a:cs typeface="Arial MT"/>
              </a:rPr>
              <a:t>Reg</a:t>
            </a:r>
            <a:r>
              <a:rPr sz="1050" spc="5" dirty="0">
                <a:latin typeface="Arial MT"/>
                <a:cs typeface="Arial MT"/>
              </a:rPr>
              <a:t>i</a:t>
            </a:r>
            <a:r>
              <a:rPr sz="1050" dirty="0">
                <a:latin typeface="Arial MT"/>
                <a:cs typeface="Arial MT"/>
              </a:rPr>
              <a:t>on:</a:t>
            </a:r>
            <a:r>
              <a:rPr sz="1050" spc="-25" dirty="0">
                <a:latin typeface="Arial MT"/>
                <a:cs typeface="Arial MT"/>
              </a:rPr>
              <a:t> </a:t>
            </a:r>
            <a:r>
              <a:rPr sz="1050" dirty="0">
                <a:latin typeface="Arial MT"/>
                <a:cs typeface="Arial MT"/>
              </a:rPr>
              <a:t>us</a:t>
            </a:r>
            <a:r>
              <a:rPr sz="1050" spc="-5" dirty="0">
                <a:latin typeface="Arial MT"/>
                <a:cs typeface="Arial MT"/>
              </a:rPr>
              <a:t>-</a:t>
            </a:r>
            <a:r>
              <a:rPr sz="1050" dirty="0">
                <a:latin typeface="Arial MT"/>
                <a:cs typeface="Arial MT"/>
              </a:rPr>
              <a:t>eas</a:t>
            </a:r>
            <a:r>
              <a:rPr sz="1050" spc="-10" dirty="0">
                <a:latin typeface="Arial MT"/>
                <a:cs typeface="Arial MT"/>
              </a:rPr>
              <a:t>t</a:t>
            </a:r>
            <a:r>
              <a:rPr sz="1050" spc="-5" dirty="0">
                <a:latin typeface="Arial MT"/>
                <a:cs typeface="Arial MT"/>
              </a:rPr>
              <a:t>-</a:t>
            </a:r>
            <a:r>
              <a:rPr sz="1050" dirty="0">
                <a:latin typeface="Arial MT"/>
                <a:cs typeface="Arial MT"/>
              </a:rPr>
              <a:t>1  AZ:</a:t>
            </a:r>
            <a:r>
              <a:rPr sz="1050" spc="290" dirty="0">
                <a:latin typeface="Arial MT"/>
                <a:cs typeface="Arial MT"/>
              </a:rPr>
              <a:t> </a:t>
            </a:r>
            <a:r>
              <a:rPr sz="1050" spc="-5" dirty="0">
                <a:latin typeface="Arial MT"/>
                <a:cs typeface="Arial MT"/>
              </a:rPr>
              <a:t>us-east-1b </a:t>
            </a:r>
            <a:r>
              <a:rPr sz="1050" dirty="0">
                <a:latin typeface="Arial MT"/>
                <a:cs typeface="Arial MT"/>
              </a:rPr>
              <a:t> </a:t>
            </a:r>
            <a:r>
              <a:rPr sz="1050" spc="-5" dirty="0">
                <a:latin typeface="Arial MT"/>
                <a:cs typeface="Arial MT"/>
              </a:rPr>
              <a:t>IP:</a:t>
            </a:r>
            <a:r>
              <a:rPr sz="1050" spc="-40" dirty="0">
                <a:latin typeface="Arial MT"/>
                <a:cs typeface="Arial MT"/>
              </a:rPr>
              <a:t> </a:t>
            </a:r>
            <a:r>
              <a:rPr sz="1050" dirty="0">
                <a:latin typeface="Arial MT"/>
                <a:cs typeface="Arial MT"/>
              </a:rPr>
              <a:t>10.20.30.40</a:t>
            </a:r>
            <a:endParaRPr sz="1050">
              <a:latin typeface="Arial MT"/>
              <a:cs typeface="Arial MT"/>
            </a:endParaRPr>
          </a:p>
        </p:txBody>
      </p:sp>
      <p:grpSp>
        <p:nvGrpSpPr>
          <p:cNvPr id="11" name="object 11"/>
          <p:cNvGrpSpPr/>
          <p:nvPr/>
        </p:nvGrpSpPr>
        <p:grpSpPr>
          <a:xfrm>
            <a:off x="5215128" y="3596640"/>
            <a:ext cx="802005" cy="1036319"/>
            <a:chOff x="5215128" y="3596640"/>
            <a:chExt cx="802005" cy="1036319"/>
          </a:xfrm>
        </p:grpSpPr>
        <p:sp>
          <p:nvSpPr>
            <p:cNvPr id="12" name="object 12"/>
            <p:cNvSpPr/>
            <p:nvPr/>
          </p:nvSpPr>
          <p:spPr>
            <a:xfrm>
              <a:off x="5225034" y="3606546"/>
              <a:ext cx="782320" cy="1016635"/>
            </a:xfrm>
            <a:custGeom>
              <a:avLst/>
              <a:gdLst/>
              <a:ahLst/>
              <a:cxnLst/>
              <a:rect l="l" t="t" r="r" b="b"/>
              <a:pathLst>
                <a:path w="782320" h="1016635">
                  <a:moveTo>
                    <a:pt x="0" y="1016507"/>
                  </a:moveTo>
                  <a:lnTo>
                    <a:pt x="781812" y="1016507"/>
                  </a:lnTo>
                  <a:lnTo>
                    <a:pt x="781812" y="0"/>
                  </a:lnTo>
                  <a:lnTo>
                    <a:pt x="0" y="0"/>
                  </a:lnTo>
                  <a:lnTo>
                    <a:pt x="0" y="1016507"/>
                  </a:lnTo>
                  <a:close/>
                </a:path>
              </a:pathLst>
            </a:custGeom>
            <a:ln w="19812">
              <a:solidFill>
                <a:srgbClr val="000000"/>
              </a:solidFill>
            </a:ln>
          </p:spPr>
          <p:txBody>
            <a:bodyPr wrap="square" lIns="0" tIns="0" rIns="0" bIns="0" rtlCol="0"/>
            <a:lstStyle/>
            <a:p>
              <a:endParaRPr/>
            </a:p>
          </p:txBody>
        </p:sp>
        <p:sp>
          <p:nvSpPr>
            <p:cNvPr id="13" name="object 13"/>
            <p:cNvSpPr/>
            <p:nvPr/>
          </p:nvSpPr>
          <p:spPr>
            <a:xfrm>
              <a:off x="5350002" y="3743706"/>
              <a:ext cx="546100" cy="765175"/>
            </a:xfrm>
            <a:custGeom>
              <a:avLst/>
              <a:gdLst/>
              <a:ahLst/>
              <a:cxnLst/>
              <a:rect l="l" t="t" r="r" b="b"/>
              <a:pathLst>
                <a:path w="546100" h="765175">
                  <a:moveTo>
                    <a:pt x="0" y="90932"/>
                  </a:moveTo>
                  <a:lnTo>
                    <a:pt x="7153" y="55560"/>
                  </a:lnTo>
                  <a:lnTo>
                    <a:pt x="26654" y="26654"/>
                  </a:lnTo>
                  <a:lnTo>
                    <a:pt x="55560" y="7153"/>
                  </a:lnTo>
                  <a:lnTo>
                    <a:pt x="90932" y="0"/>
                  </a:lnTo>
                  <a:lnTo>
                    <a:pt x="454660" y="0"/>
                  </a:lnTo>
                  <a:lnTo>
                    <a:pt x="490031" y="7153"/>
                  </a:lnTo>
                  <a:lnTo>
                    <a:pt x="518937" y="26654"/>
                  </a:lnTo>
                  <a:lnTo>
                    <a:pt x="538438" y="55560"/>
                  </a:lnTo>
                  <a:lnTo>
                    <a:pt x="545592" y="90932"/>
                  </a:lnTo>
                  <a:lnTo>
                    <a:pt x="545592" y="674116"/>
                  </a:lnTo>
                  <a:lnTo>
                    <a:pt x="538438" y="709508"/>
                  </a:lnTo>
                  <a:lnTo>
                    <a:pt x="518937" y="738412"/>
                  </a:lnTo>
                  <a:lnTo>
                    <a:pt x="490031" y="757901"/>
                  </a:lnTo>
                  <a:lnTo>
                    <a:pt x="454660" y="765048"/>
                  </a:lnTo>
                  <a:lnTo>
                    <a:pt x="90932" y="765048"/>
                  </a:lnTo>
                  <a:lnTo>
                    <a:pt x="55560" y="757901"/>
                  </a:lnTo>
                  <a:lnTo>
                    <a:pt x="26654" y="738412"/>
                  </a:lnTo>
                  <a:lnTo>
                    <a:pt x="7153" y="709508"/>
                  </a:lnTo>
                  <a:lnTo>
                    <a:pt x="0" y="674116"/>
                  </a:lnTo>
                  <a:lnTo>
                    <a:pt x="0" y="90932"/>
                  </a:lnTo>
                  <a:close/>
                </a:path>
              </a:pathLst>
            </a:custGeom>
            <a:ln w="19812">
              <a:solidFill>
                <a:srgbClr val="FF6600"/>
              </a:solidFill>
              <a:prstDash val="dash"/>
            </a:ln>
          </p:spPr>
          <p:txBody>
            <a:bodyPr wrap="square" lIns="0" tIns="0" rIns="0" bIns="0" rtlCol="0"/>
            <a:lstStyle/>
            <a:p>
              <a:endParaRPr/>
            </a:p>
          </p:txBody>
        </p:sp>
        <p:pic>
          <p:nvPicPr>
            <p:cNvPr id="14" name="object 14"/>
            <p:cNvPicPr/>
            <p:nvPr/>
          </p:nvPicPr>
          <p:blipFill>
            <a:blip r:embed="rId2" cstate="print"/>
            <a:stretch>
              <a:fillRect/>
            </a:stretch>
          </p:blipFill>
          <p:spPr>
            <a:xfrm>
              <a:off x="5444390" y="3954780"/>
              <a:ext cx="347670" cy="338328"/>
            </a:xfrm>
            <a:prstGeom prst="rect">
              <a:avLst/>
            </a:prstGeom>
          </p:spPr>
        </p:pic>
      </p:grpSp>
      <p:sp>
        <p:nvSpPr>
          <p:cNvPr id="15" name="object 15"/>
          <p:cNvSpPr txBox="1"/>
          <p:nvPr/>
        </p:nvSpPr>
        <p:spPr>
          <a:xfrm>
            <a:off x="6097270" y="3868318"/>
            <a:ext cx="1082040" cy="506730"/>
          </a:xfrm>
          <a:prstGeom prst="rect">
            <a:avLst/>
          </a:prstGeom>
        </p:spPr>
        <p:txBody>
          <a:bodyPr vert="horz" wrap="square" lIns="0" tIns="13335" rIns="0" bIns="0" rtlCol="0">
            <a:spAutoFit/>
          </a:bodyPr>
          <a:lstStyle/>
          <a:p>
            <a:pPr marL="12700" marR="5080">
              <a:lnSpc>
                <a:spcPct val="100000"/>
              </a:lnSpc>
              <a:spcBef>
                <a:spcPts val="105"/>
              </a:spcBef>
            </a:pPr>
            <a:r>
              <a:rPr sz="1050" dirty="0">
                <a:latin typeface="Arial MT"/>
                <a:cs typeface="Arial MT"/>
              </a:rPr>
              <a:t>Reg</a:t>
            </a:r>
            <a:r>
              <a:rPr sz="1050" spc="5" dirty="0">
                <a:latin typeface="Arial MT"/>
                <a:cs typeface="Arial MT"/>
              </a:rPr>
              <a:t>i</a:t>
            </a:r>
            <a:r>
              <a:rPr sz="1050" dirty="0">
                <a:latin typeface="Arial MT"/>
                <a:cs typeface="Arial MT"/>
              </a:rPr>
              <a:t>on:</a:t>
            </a:r>
            <a:r>
              <a:rPr sz="1050" spc="-25" dirty="0">
                <a:latin typeface="Arial MT"/>
                <a:cs typeface="Arial MT"/>
              </a:rPr>
              <a:t> </a:t>
            </a:r>
            <a:r>
              <a:rPr sz="1050" dirty="0">
                <a:latin typeface="Arial MT"/>
                <a:cs typeface="Arial MT"/>
              </a:rPr>
              <a:t>us</a:t>
            </a:r>
            <a:r>
              <a:rPr sz="1050" spc="-5" dirty="0">
                <a:latin typeface="Arial MT"/>
                <a:cs typeface="Arial MT"/>
              </a:rPr>
              <a:t>-</a:t>
            </a:r>
            <a:r>
              <a:rPr sz="1050" dirty="0">
                <a:latin typeface="Arial MT"/>
                <a:cs typeface="Arial MT"/>
              </a:rPr>
              <a:t>eas</a:t>
            </a:r>
            <a:r>
              <a:rPr sz="1050" spc="-10" dirty="0">
                <a:latin typeface="Arial MT"/>
                <a:cs typeface="Arial MT"/>
              </a:rPr>
              <a:t>t</a:t>
            </a:r>
            <a:r>
              <a:rPr sz="1050" spc="-5" dirty="0">
                <a:latin typeface="Arial MT"/>
                <a:cs typeface="Arial MT"/>
              </a:rPr>
              <a:t>-</a:t>
            </a:r>
            <a:r>
              <a:rPr sz="1050" dirty="0">
                <a:latin typeface="Arial MT"/>
                <a:cs typeface="Arial MT"/>
              </a:rPr>
              <a:t>1  AZ:</a:t>
            </a:r>
            <a:r>
              <a:rPr sz="1050" spc="290" dirty="0">
                <a:latin typeface="Arial MT"/>
                <a:cs typeface="Arial MT"/>
              </a:rPr>
              <a:t> </a:t>
            </a:r>
            <a:r>
              <a:rPr sz="1050" dirty="0">
                <a:latin typeface="Arial MT"/>
                <a:cs typeface="Arial MT"/>
              </a:rPr>
              <a:t>us-east-1a </a:t>
            </a:r>
            <a:r>
              <a:rPr sz="1050" spc="5" dirty="0">
                <a:latin typeface="Arial MT"/>
                <a:cs typeface="Arial MT"/>
              </a:rPr>
              <a:t> </a:t>
            </a:r>
            <a:r>
              <a:rPr sz="1050" spc="-5" dirty="0">
                <a:latin typeface="Arial MT"/>
                <a:cs typeface="Arial MT"/>
              </a:rPr>
              <a:t>IP:</a:t>
            </a:r>
            <a:r>
              <a:rPr sz="1050" spc="-50" dirty="0">
                <a:latin typeface="Arial MT"/>
                <a:cs typeface="Arial MT"/>
              </a:rPr>
              <a:t> </a:t>
            </a:r>
            <a:r>
              <a:rPr sz="1050" dirty="0">
                <a:latin typeface="Arial MT"/>
                <a:cs typeface="Arial MT"/>
              </a:rPr>
              <a:t>100.50.25.10</a:t>
            </a:r>
            <a:endParaRPr sz="1050">
              <a:latin typeface="Arial MT"/>
              <a:cs typeface="Arial MT"/>
            </a:endParaRPr>
          </a:p>
        </p:txBody>
      </p:sp>
      <p:pic>
        <p:nvPicPr>
          <p:cNvPr id="16" name="object 16"/>
          <p:cNvPicPr/>
          <p:nvPr/>
        </p:nvPicPr>
        <p:blipFill>
          <a:blip r:embed="rId3" cstate="print"/>
          <a:stretch>
            <a:fillRect/>
          </a:stretch>
        </p:blipFill>
        <p:spPr>
          <a:xfrm>
            <a:off x="1894332" y="2538232"/>
            <a:ext cx="432816" cy="278870"/>
          </a:xfrm>
          <a:prstGeom prst="rect">
            <a:avLst/>
          </a:prstGeom>
        </p:spPr>
      </p:pic>
      <p:sp>
        <p:nvSpPr>
          <p:cNvPr id="17" name="object 17"/>
          <p:cNvSpPr txBox="1"/>
          <p:nvPr/>
        </p:nvSpPr>
        <p:spPr>
          <a:xfrm>
            <a:off x="2019680" y="2846958"/>
            <a:ext cx="213360"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Arial MT"/>
                <a:cs typeface="Arial MT"/>
              </a:rPr>
              <a:t>UK</a:t>
            </a:r>
            <a:endParaRPr sz="1050">
              <a:latin typeface="Arial MT"/>
              <a:cs typeface="Arial MT"/>
            </a:endParaRPr>
          </a:p>
        </p:txBody>
      </p:sp>
      <p:pic>
        <p:nvPicPr>
          <p:cNvPr id="18" name="object 18"/>
          <p:cNvPicPr/>
          <p:nvPr/>
        </p:nvPicPr>
        <p:blipFill>
          <a:blip r:embed="rId4" cstate="print"/>
          <a:stretch>
            <a:fillRect/>
          </a:stretch>
        </p:blipFill>
        <p:spPr>
          <a:xfrm>
            <a:off x="3733451" y="3193447"/>
            <a:ext cx="289320" cy="352900"/>
          </a:xfrm>
          <a:prstGeom prst="rect">
            <a:avLst/>
          </a:prstGeom>
        </p:spPr>
      </p:pic>
      <p:sp>
        <p:nvSpPr>
          <p:cNvPr id="19" name="object 19"/>
          <p:cNvSpPr txBox="1"/>
          <p:nvPr/>
        </p:nvSpPr>
        <p:spPr>
          <a:xfrm>
            <a:off x="3610483" y="3539490"/>
            <a:ext cx="567690"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Rou</a:t>
            </a:r>
            <a:r>
              <a:rPr sz="1050" spc="-5" dirty="0">
                <a:latin typeface="Arial MT"/>
                <a:cs typeface="Arial MT"/>
              </a:rPr>
              <a:t>t</a:t>
            </a:r>
            <a:r>
              <a:rPr sz="1050" dirty="0">
                <a:latin typeface="Arial MT"/>
                <a:cs typeface="Arial MT"/>
              </a:rPr>
              <a:t>e</a:t>
            </a:r>
            <a:r>
              <a:rPr sz="1050" spc="-20" dirty="0">
                <a:latin typeface="Arial MT"/>
                <a:cs typeface="Arial MT"/>
              </a:rPr>
              <a:t> </a:t>
            </a:r>
            <a:r>
              <a:rPr sz="1050" dirty="0">
                <a:latin typeface="Arial MT"/>
                <a:cs typeface="Arial MT"/>
              </a:rPr>
              <a:t>53</a:t>
            </a:r>
            <a:endParaRPr sz="1050">
              <a:latin typeface="Arial MT"/>
              <a:cs typeface="Arial MT"/>
            </a:endParaRPr>
          </a:p>
        </p:txBody>
      </p:sp>
      <p:sp>
        <p:nvSpPr>
          <p:cNvPr id="20" name="object 20"/>
          <p:cNvSpPr/>
          <p:nvPr/>
        </p:nvSpPr>
        <p:spPr>
          <a:xfrm>
            <a:off x="3466338" y="3074670"/>
            <a:ext cx="840105" cy="792480"/>
          </a:xfrm>
          <a:custGeom>
            <a:avLst/>
            <a:gdLst/>
            <a:ahLst/>
            <a:cxnLst/>
            <a:rect l="l" t="t" r="r" b="b"/>
            <a:pathLst>
              <a:path w="840104" h="792479">
                <a:moveTo>
                  <a:pt x="0" y="396240"/>
                </a:moveTo>
                <a:lnTo>
                  <a:pt x="2824" y="350033"/>
                </a:lnTo>
                <a:lnTo>
                  <a:pt x="11087" y="305390"/>
                </a:lnTo>
                <a:lnTo>
                  <a:pt x="24475" y="262611"/>
                </a:lnTo>
                <a:lnTo>
                  <a:pt x="42672" y="221990"/>
                </a:lnTo>
                <a:lnTo>
                  <a:pt x="65362" y="183827"/>
                </a:lnTo>
                <a:lnTo>
                  <a:pt x="92233" y="148418"/>
                </a:lnTo>
                <a:lnTo>
                  <a:pt x="122967" y="116062"/>
                </a:lnTo>
                <a:lnTo>
                  <a:pt x="157251" y="87054"/>
                </a:lnTo>
                <a:lnTo>
                  <a:pt x="194770" y="61693"/>
                </a:lnTo>
                <a:lnTo>
                  <a:pt x="235209" y="40277"/>
                </a:lnTo>
                <a:lnTo>
                  <a:pt x="278252" y="23102"/>
                </a:lnTo>
                <a:lnTo>
                  <a:pt x="323585" y="10465"/>
                </a:lnTo>
                <a:lnTo>
                  <a:pt x="370893" y="2666"/>
                </a:lnTo>
                <a:lnTo>
                  <a:pt x="419862" y="0"/>
                </a:lnTo>
                <a:lnTo>
                  <a:pt x="468830" y="2666"/>
                </a:lnTo>
                <a:lnTo>
                  <a:pt x="516138" y="10465"/>
                </a:lnTo>
                <a:lnTo>
                  <a:pt x="561471" y="23102"/>
                </a:lnTo>
                <a:lnTo>
                  <a:pt x="604514" y="40277"/>
                </a:lnTo>
                <a:lnTo>
                  <a:pt x="644953" y="61693"/>
                </a:lnTo>
                <a:lnTo>
                  <a:pt x="682472" y="87054"/>
                </a:lnTo>
                <a:lnTo>
                  <a:pt x="716756" y="116062"/>
                </a:lnTo>
                <a:lnTo>
                  <a:pt x="747490" y="148418"/>
                </a:lnTo>
                <a:lnTo>
                  <a:pt x="774361" y="183827"/>
                </a:lnTo>
                <a:lnTo>
                  <a:pt x="797051" y="221990"/>
                </a:lnTo>
                <a:lnTo>
                  <a:pt x="815248" y="262611"/>
                </a:lnTo>
                <a:lnTo>
                  <a:pt x="828636" y="305390"/>
                </a:lnTo>
                <a:lnTo>
                  <a:pt x="836899" y="350033"/>
                </a:lnTo>
                <a:lnTo>
                  <a:pt x="839724" y="396240"/>
                </a:lnTo>
                <a:lnTo>
                  <a:pt x="836899" y="442446"/>
                </a:lnTo>
                <a:lnTo>
                  <a:pt x="828636" y="487089"/>
                </a:lnTo>
                <a:lnTo>
                  <a:pt x="815248" y="529868"/>
                </a:lnTo>
                <a:lnTo>
                  <a:pt x="797051" y="570489"/>
                </a:lnTo>
                <a:lnTo>
                  <a:pt x="774361" y="608652"/>
                </a:lnTo>
                <a:lnTo>
                  <a:pt x="747490" y="644061"/>
                </a:lnTo>
                <a:lnTo>
                  <a:pt x="716756" y="676417"/>
                </a:lnTo>
                <a:lnTo>
                  <a:pt x="682472" y="705425"/>
                </a:lnTo>
                <a:lnTo>
                  <a:pt x="644953" y="730786"/>
                </a:lnTo>
                <a:lnTo>
                  <a:pt x="604514" y="752202"/>
                </a:lnTo>
                <a:lnTo>
                  <a:pt x="561471" y="769377"/>
                </a:lnTo>
                <a:lnTo>
                  <a:pt x="516138" y="782014"/>
                </a:lnTo>
                <a:lnTo>
                  <a:pt x="468830" y="789813"/>
                </a:lnTo>
                <a:lnTo>
                  <a:pt x="419862" y="792480"/>
                </a:lnTo>
                <a:lnTo>
                  <a:pt x="370893" y="789813"/>
                </a:lnTo>
                <a:lnTo>
                  <a:pt x="323585" y="782014"/>
                </a:lnTo>
                <a:lnTo>
                  <a:pt x="278252" y="769377"/>
                </a:lnTo>
                <a:lnTo>
                  <a:pt x="235209" y="752202"/>
                </a:lnTo>
                <a:lnTo>
                  <a:pt x="194770" y="730786"/>
                </a:lnTo>
                <a:lnTo>
                  <a:pt x="157251" y="705425"/>
                </a:lnTo>
                <a:lnTo>
                  <a:pt x="122967" y="676417"/>
                </a:lnTo>
                <a:lnTo>
                  <a:pt x="92233" y="644061"/>
                </a:lnTo>
                <a:lnTo>
                  <a:pt x="65362" y="608652"/>
                </a:lnTo>
                <a:lnTo>
                  <a:pt x="42672" y="570489"/>
                </a:lnTo>
                <a:lnTo>
                  <a:pt x="24475" y="529868"/>
                </a:lnTo>
                <a:lnTo>
                  <a:pt x="11087" y="487089"/>
                </a:lnTo>
                <a:lnTo>
                  <a:pt x="2824" y="442446"/>
                </a:lnTo>
                <a:lnTo>
                  <a:pt x="0" y="396240"/>
                </a:lnTo>
                <a:close/>
              </a:path>
            </a:pathLst>
          </a:custGeom>
          <a:ln w="19812">
            <a:solidFill>
              <a:srgbClr val="000000"/>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1894332" y="3891270"/>
            <a:ext cx="432816" cy="277895"/>
          </a:xfrm>
          <a:prstGeom prst="rect">
            <a:avLst/>
          </a:prstGeom>
        </p:spPr>
      </p:pic>
      <p:sp>
        <p:nvSpPr>
          <p:cNvPr id="22" name="object 22"/>
          <p:cNvSpPr txBox="1"/>
          <p:nvPr/>
        </p:nvSpPr>
        <p:spPr>
          <a:xfrm>
            <a:off x="1931289" y="4200245"/>
            <a:ext cx="391160"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Japan</a:t>
            </a:r>
            <a:endParaRPr sz="1050">
              <a:latin typeface="Arial MT"/>
              <a:cs typeface="Arial MT"/>
            </a:endParaRPr>
          </a:p>
        </p:txBody>
      </p:sp>
      <p:sp>
        <p:nvSpPr>
          <p:cNvPr id="24" name="object 24"/>
          <p:cNvSpPr/>
          <p:nvPr/>
        </p:nvSpPr>
        <p:spPr>
          <a:xfrm>
            <a:off x="2307971" y="2761868"/>
            <a:ext cx="2917190" cy="1352550"/>
          </a:xfrm>
          <a:custGeom>
            <a:avLst/>
            <a:gdLst/>
            <a:ahLst/>
            <a:cxnLst/>
            <a:rect l="l" t="t" r="r" b="b"/>
            <a:pathLst>
              <a:path w="2917190" h="1352550">
                <a:moveTo>
                  <a:pt x="1280541" y="428879"/>
                </a:moveTo>
                <a:lnTo>
                  <a:pt x="1213358" y="352933"/>
                </a:lnTo>
                <a:lnTo>
                  <a:pt x="1210691" y="349885"/>
                </a:lnTo>
                <a:lnTo>
                  <a:pt x="1205865" y="349504"/>
                </a:lnTo>
                <a:lnTo>
                  <a:pt x="1199515" y="355092"/>
                </a:lnTo>
                <a:lnTo>
                  <a:pt x="1199261" y="359918"/>
                </a:lnTo>
                <a:lnTo>
                  <a:pt x="1241894" y="408139"/>
                </a:lnTo>
                <a:lnTo>
                  <a:pt x="4826" y="0"/>
                </a:lnTo>
                <a:lnTo>
                  <a:pt x="0" y="14478"/>
                </a:lnTo>
                <a:lnTo>
                  <a:pt x="1237119" y="422503"/>
                </a:lnTo>
                <a:lnTo>
                  <a:pt x="1174115" y="435864"/>
                </a:lnTo>
                <a:lnTo>
                  <a:pt x="1171575" y="439928"/>
                </a:lnTo>
                <a:lnTo>
                  <a:pt x="1172464" y="443992"/>
                </a:lnTo>
                <a:lnTo>
                  <a:pt x="1173226" y="448183"/>
                </a:lnTo>
                <a:lnTo>
                  <a:pt x="1177290" y="450723"/>
                </a:lnTo>
                <a:lnTo>
                  <a:pt x="1181481" y="449961"/>
                </a:lnTo>
                <a:lnTo>
                  <a:pt x="1269199" y="431292"/>
                </a:lnTo>
                <a:lnTo>
                  <a:pt x="1280541" y="428879"/>
                </a:lnTo>
                <a:close/>
              </a:path>
              <a:path w="2917190" h="1352550">
                <a:moveTo>
                  <a:pt x="2916809" y="1352423"/>
                </a:moveTo>
                <a:lnTo>
                  <a:pt x="2915678" y="1349984"/>
                </a:lnTo>
                <a:lnTo>
                  <a:pt x="2874391" y="1260436"/>
                </a:lnTo>
                <a:lnTo>
                  <a:pt x="2872740" y="1256614"/>
                </a:lnTo>
                <a:lnTo>
                  <a:pt x="2868168" y="1254937"/>
                </a:lnTo>
                <a:lnTo>
                  <a:pt x="2860548" y="1258455"/>
                </a:lnTo>
                <a:lnTo>
                  <a:pt x="2858897" y="1262989"/>
                </a:lnTo>
                <a:lnTo>
                  <a:pt x="2860548" y="1266812"/>
                </a:lnTo>
                <a:lnTo>
                  <a:pt x="2885668" y="1321308"/>
                </a:lnTo>
                <a:lnTo>
                  <a:pt x="2001647" y="702056"/>
                </a:lnTo>
                <a:lnTo>
                  <a:pt x="1993011" y="714502"/>
                </a:lnTo>
                <a:lnTo>
                  <a:pt x="2876969" y="1333830"/>
                </a:lnTo>
                <a:lnTo>
                  <a:pt x="2812923" y="1328483"/>
                </a:lnTo>
                <a:lnTo>
                  <a:pt x="2809240" y="1331607"/>
                </a:lnTo>
                <a:lnTo>
                  <a:pt x="2808859" y="1335798"/>
                </a:lnTo>
                <a:lnTo>
                  <a:pt x="2808605" y="1339989"/>
                </a:lnTo>
                <a:lnTo>
                  <a:pt x="2811653" y="1343672"/>
                </a:lnTo>
                <a:lnTo>
                  <a:pt x="2916809" y="1352423"/>
                </a:lnTo>
                <a:close/>
              </a:path>
            </a:pathLst>
          </a:custGeom>
          <a:solidFill>
            <a:srgbClr val="0066FF"/>
          </a:solidFill>
        </p:spPr>
        <p:txBody>
          <a:bodyPr wrap="square" lIns="0" tIns="0" rIns="0" bIns="0" rtlCol="0"/>
          <a:lstStyle/>
          <a:p>
            <a:endParaRPr/>
          </a:p>
        </p:txBody>
      </p:sp>
      <p:sp>
        <p:nvSpPr>
          <p:cNvPr id="25" name="object 25"/>
          <p:cNvSpPr/>
          <p:nvPr/>
        </p:nvSpPr>
        <p:spPr>
          <a:xfrm>
            <a:off x="3589020" y="3189731"/>
            <a:ext cx="716915" cy="280670"/>
          </a:xfrm>
          <a:custGeom>
            <a:avLst/>
            <a:gdLst/>
            <a:ahLst/>
            <a:cxnLst/>
            <a:rect l="l" t="t" r="r" b="b"/>
            <a:pathLst>
              <a:path w="716914" h="280670">
                <a:moveTo>
                  <a:pt x="0" y="0"/>
                </a:moveTo>
                <a:lnTo>
                  <a:pt x="716533" y="280288"/>
                </a:lnTo>
              </a:path>
            </a:pathLst>
          </a:custGeom>
          <a:ln w="15240">
            <a:solidFill>
              <a:srgbClr val="0066FF"/>
            </a:solidFill>
            <a:prstDash val="dash"/>
          </a:ln>
        </p:spPr>
        <p:txBody>
          <a:bodyPr wrap="square" lIns="0" tIns="0" rIns="0" bIns="0" rtlCol="0"/>
          <a:lstStyle/>
          <a:p>
            <a:endParaRPr/>
          </a:p>
        </p:txBody>
      </p:sp>
      <p:sp>
        <p:nvSpPr>
          <p:cNvPr id="26" name="object 26"/>
          <p:cNvSpPr/>
          <p:nvPr/>
        </p:nvSpPr>
        <p:spPr>
          <a:xfrm>
            <a:off x="2298065" y="2831591"/>
            <a:ext cx="2926715" cy="1207135"/>
          </a:xfrm>
          <a:custGeom>
            <a:avLst/>
            <a:gdLst/>
            <a:ahLst/>
            <a:cxnLst/>
            <a:rect l="l" t="t" r="r" b="b"/>
            <a:pathLst>
              <a:path w="2926715" h="1207135">
                <a:moveTo>
                  <a:pt x="1295781" y="906780"/>
                </a:moveTo>
                <a:lnTo>
                  <a:pt x="1282890" y="902716"/>
                </a:lnTo>
                <a:lnTo>
                  <a:pt x="1195197" y="875030"/>
                </a:lnTo>
                <a:lnTo>
                  <a:pt x="1190879" y="877189"/>
                </a:lnTo>
                <a:lnTo>
                  <a:pt x="1188339" y="885317"/>
                </a:lnTo>
                <a:lnTo>
                  <a:pt x="1190625" y="889508"/>
                </a:lnTo>
                <a:lnTo>
                  <a:pt x="1252029" y="908900"/>
                </a:lnTo>
                <a:lnTo>
                  <a:pt x="0" y="1191729"/>
                </a:lnTo>
                <a:lnTo>
                  <a:pt x="3302" y="1206588"/>
                </a:lnTo>
                <a:lnTo>
                  <a:pt x="1255141" y="923798"/>
                </a:lnTo>
                <a:lnTo>
                  <a:pt x="1211326" y="964692"/>
                </a:lnTo>
                <a:lnTo>
                  <a:pt x="1208151" y="967613"/>
                </a:lnTo>
                <a:lnTo>
                  <a:pt x="1208024" y="972312"/>
                </a:lnTo>
                <a:lnTo>
                  <a:pt x="1213739" y="978535"/>
                </a:lnTo>
                <a:lnTo>
                  <a:pt x="1218565" y="978662"/>
                </a:lnTo>
                <a:lnTo>
                  <a:pt x="1221740" y="975868"/>
                </a:lnTo>
                <a:lnTo>
                  <a:pt x="1295781" y="906780"/>
                </a:lnTo>
                <a:close/>
              </a:path>
              <a:path w="2926715" h="1207135">
                <a:moveTo>
                  <a:pt x="2926715" y="0"/>
                </a:moveTo>
                <a:lnTo>
                  <a:pt x="2825750" y="8001"/>
                </a:lnTo>
                <a:lnTo>
                  <a:pt x="2821559" y="8255"/>
                </a:lnTo>
                <a:lnTo>
                  <a:pt x="2818384" y="11938"/>
                </a:lnTo>
                <a:lnTo>
                  <a:pt x="2819146" y="20320"/>
                </a:lnTo>
                <a:lnTo>
                  <a:pt x="2822702" y="23495"/>
                </a:lnTo>
                <a:lnTo>
                  <a:pt x="2826893" y="23114"/>
                </a:lnTo>
                <a:lnTo>
                  <a:pt x="2886659" y="18465"/>
                </a:lnTo>
                <a:lnTo>
                  <a:pt x="2002917" y="632206"/>
                </a:lnTo>
                <a:lnTo>
                  <a:pt x="2011553" y="644652"/>
                </a:lnTo>
                <a:lnTo>
                  <a:pt x="2895473" y="31000"/>
                </a:lnTo>
                <a:lnTo>
                  <a:pt x="2868422" y="89154"/>
                </a:lnTo>
                <a:lnTo>
                  <a:pt x="2870073" y="93726"/>
                </a:lnTo>
                <a:lnTo>
                  <a:pt x="2877693" y="97282"/>
                </a:lnTo>
                <a:lnTo>
                  <a:pt x="2882138" y="95631"/>
                </a:lnTo>
                <a:lnTo>
                  <a:pt x="2925648" y="2286"/>
                </a:lnTo>
                <a:lnTo>
                  <a:pt x="2926715" y="0"/>
                </a:lnTo>
                <a:close/>
              </a:path>
            </a:pathLst>
          </a:custGeom>
          <a:solidFill>
            <a:srgbClr val="008000"/>
          </a:solidFill>
        </p:spPr>
        <p:txBody>
          <a:bodyPr wrap="square" lIns="0" tIns="0" rIns="0" bIns="0" rtlCol="0"/>
          <a:lstStyle/>
          <a:p>
            <a:endParaRPr/>
          </a:p>
        </p:txBody>
      </p:sp>
      <p:sp>
        <p:nvSpPr>
          <p:cNvPr id="27" name="object 27"/>
          <p:cNvSpPr/>
          <p:nvPr/>
        </p:nvSpPr>
        <p:spPr>
          <a:xfrm>
            <a:off x="3589020" y="3470147"/>
            <a:ext cx="716915" cy="280670"/>
          </a:xfrm>
          <a:custGeom>
            <a:avLst/>
            <a:gdLst/>
            <a:ahLst/>
            <a:cxnLst/>
            <a:rect l="l" t="t" r="r" b="b"/>
            <a:pathLst>
              <a:path w="716914" h="280670">
                <a:moveTo>
                  <a:pt x="0" y="280288"/>
                </a:moveTo>
                <a:lnTo>
                  <a:pt x="716533" y="0"/>
                </a:lnTo>
              </a:path>
            </a:pathLst>
          </a:custGeom>
          <a:ln w="15240">
            <a:solidFill>
              <a:srgbClr val="008000"/>
            </a:solidFill>
            <a:prstDash val="dash"/>
          </a:ln>
        </p:spPr>
        <p:txBody>
          <a:bodyPr wrap="square" lIns="0" tIns="0" rIns="0" bIns="0" rtlCol="0"/>
          <a:lstStyle/>
          <a:p>
            <a:endParaRPr/>
          </a:p>
        </p:txBody>
      </p:sp>
      <p:sp>
        <p:nvSpPr>
          <p:cNvPr id="29" name="object 2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0" name="Group 29">
            <a:extLst>
              <a:ext uri="{FF2B5EF4-FFF2-40B4-BE49-F238E27FC236}">
                <a16:creationId xmlns:a16="http://schemas.microsoft.com/office/drawing/2014/main" id="{9F596568-BED4-C46E-F7B0-6BD44130C645}"/>
              </a:ext>
            </a:extLst>
          </p:cNvPr>
          <p:cNvGrpSpPr/>
          <p:nvPr/>
        </p:nvGrpSpPr>
        <p:grpSpPr>
          <a:xfrm>
            <a:off x="24493" y="21491"/>
            <a:ext cx="9119507" cy="750794"/>
            <a:chOff x="24493" y="21491"/>
            <a:chExt cx="8960905" cy="750794"/>
          </a:xfrm>
        </p:grpSpPr>
        <p:pic>
          <p:nvPicPr>
            <p:cNvPr id="31" name="Picture 30">
              <a:extLst>
                <a:ext uri="{FF2B5EF4-FFF2-40B4-BE49-F238E27FC236}">
                  <a16:creationId xmlns:a16="http://schemas.microsoft.com/office/drawing/2014/main" id="{05E4B0A9-AEEC-1719-BAE1-55485A7CAECA}"/>
                </a:ext>
              </a:extLst>
            </p:cNvPr>
            <p:cNvPicPr>
              <a:picLocks noChangeAspect="1"/>
            </p:cNvPicPr>
            <p:nvPr/>
          </p:nvPicPr>
          <p:blipFill>
            <a:blip r:embed="rId5"/>
            <a:stretch>
              <a:fillRect/>
            </a:stretch>
          </p:blipFill>
          <p:spPr>
            <a:xfrm>
              <a:off x="1631837" y="21491"/>
              <a:ext cx="7353561" cy="750794"/>
            </a:xfrm>
            <a:prstGeom prst="rect">
              <a:avLst/>
            </a:prstGeom>
          </p:spPr>
        </p:pic>
        <p:pic>
          <p:nvPicPr>
            <p:cNvPr id="32" name="Picture 31">
              <a:extLst>
                <a:ext uri="{FF2B5EF4-FFF2-40B4-BE49-F238E27FC236}">
                  <a16:creationId xmlns:a16="http://schemas.microsoft.com/office/drawing/2014/main" id="{5A45E0E3-0B23-109E-09AD-147B41DD4E30}"/>
                </a:ext>
              </a:extLst>
            </p:cNvPr>
            <p:cNvPicPr>
              <a:picLocks noChangeAspect="1"/>
            </p:cNvPicPr>
            <p:nvPr/>
          </p:nvPicPr>
          <p:blipFill>
            <a:blip r:embed="rId6"/>
            <a:stretch>
              <a:fillRect/>
            </a:stretch>
          </p:blipFill>
          <p:spPr>
            <a:xfrm>
              <a:off x="24493" y="79088"/>
              <a:ext cx="1607344" cy="657225"/>
            </a:xfrm>
            <a:prstGeom prst="rect">
              <a:avLst/>
            </a:prstGeom>
          </p:spPr>
        </p:pic>
        <p:pic>
          <p:nvPicPr>
            <p:cNvPr id="33" name="Picture 32">
              <a:extLst>
                <a:ext uri="{FF2B5EF4-FFF2-40B4-BE49-F238E27FC236}">
                  <a16:creationId xmlns:a16="http://schemas.microsoft.com/office/drawing/2014/main" id="{C9377E09-7E93-4781-CAC6-2294064A24DA}"/>
                </a:ext>
              </a:extLst>
            </p:cNvPr>
            <p:cNvPicPr>
              <a:picLocks noChangeAspect="1"/>
            </p:cNvPicPr>
            <p:nvPr/>
          </p:nvPicPr>
          <p:blipFill>
            <a:blip r:embed="rId5"/>
            <a:stretch>
              <a:fillRect/>
            </a:stretch>
          </p:blipFill>
          <p:spPr>
            <a:xfrm>
              <a:off x="134906" y="718248"/>
              <a:ext cx="7353561" cy="45719"/>
            </a:xfrm>
            <a:prstGeom prst="rect">
              <a:avLst/>
            </a:prstGeom>
          </p:spPr>
        </p:pic>
      </p:grpSp>
      <p:sp>
        <p:nvSpPr>
          <p:cNvPr id="34" name="Google Shape;259;gff3a7120db_0_4">
            <a:extLst>
              <a:ext uri="{FF2B5EF4-FFF2-40B4-BE49-F238E27FC236}">
                <a16:creationId xmlns:a16="http://schemas.microsoft.com/office/drawing/2014/main" id="{CAF924CE-8797-1740-B3C7-27702DEF3B14}"/>
              </a:ext>
            </a:extLst>
          </p:cNvPr>
          <p:cNvSpPr txBox="1"/>
          <p:nvPr/>
        </p:nvSpPr>
        <p:spPr>
          <a:xfrm>
            <a:off x="3065048" y="181325"/>
            <a:ext cx="5875804" cy="526276"/>
          </a:xfrm>
          <a:prstGeom prst="rect">
            <a:avLst/>
          </a:prstGeom>
          <a:noFill/>
          <a:ln>
            <a:noFill/>
          </a:ln>
        </p:spPr>
        <p:txBody>
          <a:bodyPr spcFirstLastPara="1" wrap="square" lIns="68569" tIns="68569" rIns="68569" bIns="68569" anchor="t" anchorCtr="0">
            <a:spAutoFit/>
          </a:bodyPr>
          <a:lstStyle/>
          <a:p>
            <a:pPr algn="r">
              <a:lnSpc>
                <a:spcPct val="90000"/>
              </a:lnSpc>
              <a:buClr>
                <a:srgbClr val="000000"/>
              </a:buClr>
              <a:buSzPts val="5400"/>
            </a:pPr>
            <a:r>
              <a:rPr lang="en-IN" sz="2800" spc="-5" dirty="0">
                <a:latin typeface="Open Sans" panose="020B0606030504020204" pitchFamily="34" charset="0"/>
                <a:ea typeface="Open Sans" panose="020B0606030504020204" pitchFamily="34" charset="0"/>
                <a:cs typeface="Open Sans" panose="020B0606030504020204" pitchFamily="34" charset="0"/>
              </a:rPr>
              <a:t>Routing Policy : Geo-Location</a:t>
            </a:r>
            <a:endParaRPr sz="2800" dirty="0">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3D1C53-3491-6526-966E-FB25E68B0664}"/>
              </a:ext>
            </a:extLst>
          </p:cNvPr>
          <p:cNvGrpSpPr/>
          <p:nvPr/>
        </p:nvGrpSpPr>
        <p:grpSpPr>
          <a:xfrm>
            <a:off x="134907" y="0"/>
            <a:ext cx="9009094" cy="1014413"/>
            <a:chOff x="179875" y="0"/>
            <a:chExt cx="12012125" cy="1352550"/>
          </a:xfrm>
        </p:grpSpPr>
        <p:pic>
          <p:nvPicPr>
            <p:cNvPr id="3" name="Picture 2">
              <a:extLst>
                <a:ext uri="{FF2B5EF4-FFF2-40B4-BE49-F238E27FC236}">
                  <a16:creationId xmlns:a16="http://schemas.microsoft.com/office/drawing/2014/main" id="{23FA6DE3-380F-DE3E-1863-0FF2EDDCCA5F}"/>
                </a:ext>
              </a:extLst>
            </p:cNvPr>
            <p:cNvPicPr>
              <a:picLocks noChangeAspect="1"/>
            </p:cNvPicPr>
            <p:nvPr/>
          </p:nvPicPr>
          <p:blipFill>
            <a:blip r:embed="rId2"/>
            <a:stretch>
              <a:fillRect/>
            </a:stretch>
          </p:blipFill>
          <p:spPr>
            <a:xfrm>
              <a:off x="320634" y="0"/>
              <a:ext cx="11871366" cy="1352550"/>
            </a:xfrm>
            <a:prstGeom prst="rect">
              <a:avLst/>
            </a:prstGeom>
          </p:spPr>
        </p:pic>
        <p:pic>
          <p:nvPicPr>
            <p:cNvPr id="4" name="Picture 3">
              <a:extLst>
                <a:ext uri="{FF2B5EF4-FFF2-40B4-BE49-F238E27FC236}">
                  <a16:creationId xmlns:a16="http://schemas.microsoft.com/office/drawing/2014/main" id="{B3934F77-3E68-8B26-7B37-27D23563A9C4}"/>
                </a:ext>
              </a:extLst>
            </p:cNvPr>
            <p:cNvPicPr>
              <a:picLocks noChangeAspect="1"/>
            </p:cNvPicPr>
            <p:nvPr/>
          </p:nvPicPr>
          <p:blipFill rotWithShape="1">
            <a:blip r:embed="rId3"/>
            <a:srcRect l="4005" t="8996" r="1" b="3602"/>
            <a:stretch/>
          </p:blipFill>
          <p:spPr>
            <a:xfrm>
              <a:off x="179875" y="118753"/>
              <a:ext cx="2276722" cy="807522"/>
            </a:xfrm>
            <a:prstGeom prst="rect">
              <a:avLst/>
            </a:prstGeom>
          </p:spPr>
        </p:pic>
      </p:grpSp>
      <p:pic>
        <p:nvPicPr>
          <p:cNvPr id="5" name="object 2">
            <a:extLst>
              <a:ext uri="{FF2B5EF4-FFF2-40B4-BE49-F238E27FC236}">
                <a16:creationId xmlns:a16="http://schemas.microsoft.com/office/drawing/2014/main" id="{C86BEB1A-CEAB-11C1-D56F-AC4F32817F8B}"/>
              </a:ext>
            </a:extLst>
          </p:cNvPr>
          <p:cNvPicPr/>
          <p:nvPr/>
        </p:nvPicPr>
        <p:blipFill>
          <a:blip r:embed="rId4" cstate="print"/>
          <a:stretch>
            <a:fillRect/>
          </a:stretch>
        </p:blipFill>
        <p:spPr>
          <a:xfrm>
            <a:off x="3591306" y="859156"/>
            <a:ext cx="1904238" cy="664082"/>
          </a:xfrm>
          <a:prstGeom prst="rect">
            <a:avLst/>
          </a:prstGeom>
        </p:spPr>
      </p:pic>
      <p:pic>
        <p:nvPicPr>
          <p:cNvPr id="6" name="object 3">
            <a:extLst>
              <a:ext uri="{FF2B5EF4-FFF2-40B4-BE49-F238E27FC236}">
                <a16:creationId xmlns:a16="http://schemas.microsoft.com/office/drawing/2014/main" id="{3F433CEF-BEE7-9560-F50B-EA274EFB965E}"/>
              </a:ext>
            </a:extLst>
          </p:cNvPr>
          <p:cNvPicPr/>
          <p:nvPr/>
        </p:nvPicPr>
        <p:blipFill>
          <a:blip r:embed="rId5" cstate="print"/>
          <a:stretch>
            <a:fillRect/>
          </a:stretch>
        </p:blipFill>
        <p:spPr>
          <a:xfrm>
            <a:off x="2099752" y="1945117"/>
            <a:ext cx="2709479" cy="2138380"/>
          </a:xfrm>
          <a:prstGeom prst="rect">
            <a:avLst/>
          </a:prstGeom>
        </p:spPr>
      </p:pic>
      <p:sp>
        <p:nvSpPr>
          <p:cNvPr id="7" name="object 4">
            <a:extLst>
              <a:ext uri="{FF2B5EF4-FFF2-40B4-BE49-F238E27FC236}">
                <a16:creationId xmlns:a16="http://schemas.microsoft.com/office/drawing/2014/main" id="{AA84BCE4-EA0A-30DD-3C27-DF8372FFA576}"/>
              </a:ext>
            </a:extLst>
          </p:cNvPr>
          <p:cNvSpPr txBox="1"/>
          <p:nvPr/>
        </p:nvSpPr>
        <p:spPr>
          <a:xfrm>
            <a:off x="5081206" y="2037169"/>
            <a:ext cx="2058829" cy="1037559"/>
          </a:xfrm>
          <a:prstGeom prst="rect">
            <a:avLst/>
          </a:prstGeom>
        </p:spPr>
        <p:txBody>
          <a:bodyPr vert="horz" wrap="square" lIns="0" tIns="10001" rIns="0" bIns="0" rtlCol="0">
            <a:spAutoFit/>
          </a:bodyPr>
          <a:lstStyle/>
          <a:p>
            <a:pPr marL="9525">
              <a:spcBef>
                <a:spcPts val="79"/>
              </a:spcBef>
            </a:pPr>
            <a:r>
              <a:rPr sz="1013" b="1" dirty="0">
                <a:solidFill>
                  <a:srgbClr val="EF7E09"/>
                </a:solidFill>
                <a:latin typeface="Arial"/>
                <a:cs typeface="Arial"/>
              </a:rPr>
              <a:t>India</a:t>
            </a:r>
            <a:r>
              <a:rPr sz="1013" b="1" spc="-23" dirty="0">
                <a:solidFill>
                  <a:srgbClr val="EF7E09"/>
                </a:solidFill>
                <a:latin typeface="Arial"/>
                <a:cs typeface="Arial"/>
              </a:rPr>
              <a:t> </a:t>
            </a:r>
            <a:r>
              <a:rPr sz="1013" b="1" dirty="0">
                <a:solidFill>
                  <a:srgbClr val="EF7E09"/>
                </a:solidFill>
                <a:latin typeface="Arial"/>
                <a:cs typeface="Arial"/>
              </a:rPr>
              <a:t>:</a:t>
            </a:r>
            <a:r>
              <a:rPr sz="1013" b="1" spc="-30" dirty="0">
                <a:solidFill>
                  <a:srgbClr val="EF7E09"/>
                </a:solidFill>
                <a:latin typeface="Arial"/>
                <a:cs typeface="Arial"/>
              </a:rPr>
              <a:t> </a:t>
            </a:r>
            <a:r>
              <a:rPr sz="1013" b="1" dirty="0">
                <a:solidFill>
                  <a:srgbClr val="EF7E09"/>
                </a:solidFill>
                <a:latin typeface="Arial"/>
                <a:cs typeface="Arial"/>
              </a:rPr>
              <a:t>+91-7847955955</a:t>
            </a:r>
            <a:endParaRPr sz="1013">
              <a:latin typeface="Arial"/>
              <a:cs typeface="Arial"/>
            </a:endParaRPr>
          </a:p>
          <a:p>
            <a:pPr>
              <a:spcBef>
                <a:spcPts val="15"/>
              </a:spcBef>
            </a:pPr>
            <a:endParaRPr sz="1388">
              <a:latin typeface="Arial"/>
              <a:cs typeface="Arial"/>
            </a:endParaRPr>
          </a:p>
          <a:p>
            <a:pPr marL="9525"/>
            <a:r>
              <a:rPr sz="1013" b="1" dirty="0">
                <a:solidFill>
                  <a:srgbClr val="EF7E09"/>
                </a:solidFill>
                <a:latin typeface="Arial"/>
                <a:cs typeface="Arial"/>
              </a:rPr>
              <a:t>US</a:t>
            </a:r>
            <a:r>
              <a:rPr sz="1013" b="1" spc="-26" dirty="0">
                <a:solidFill>
                  <a:srgbClr val="EF7E09"/>
                </a:solidFill>
                <a:latin typeface="Arial"/>
                <a:cs typeface="Arial"/>
              </a:rPr>
              <a:t> </a:t>
            </a:r>
            <a:r>
              <a:rPr sz="1013" b="1" dirty="0">
                <a:solidFill>
                  <a:srgbClr val="EF7E09"/>
                </a:solidFill>
                <a:latin typeface="Arial"/>
                <a:cs typeface="Arial"/>
              </a:rPr>
              <a:t>:</a:t>
            </a:r>
            <a:r>
              <a:rPr sz="1013" b="1" spc="-15" dirty="0">
                <a:solidFill>
                  <a:srgbClr val="EF7E09"/>
                </a:solidFill>
                <a:latin typeface="Arial"/>
                <a:cs typeface="Arial"/>
              </a:rPr>
              <a:t> </a:t>
            </a:r>
            <a:r>
              <a:rPr sz="1013" b="1" dirty="0">
                <a:solidFill>
                  <a:srgbClr val="EF7E09"/>
                </a:solidFill>
                <a:latin typeface="Arial"/>
                <a:cs typeface="Arial"/>
              </a:rPr>
              <a:t>1-800-216-8930</a:t>
            </a:r>
            <a:r>
              <a:rPr sz="1013" b="1" spc="-23" dirty="0">
                <a:solidFill>
                  <a:srgbClr val="EF7E09"/>
                </a:solidFill>
                <a:latin typeface="Arial"/>
                <a:cs typeface="Arial"/>
              </a:rPr>
              <a:t> </a:t>
            </a:r>
            <a:r>
              <a:rPr sz="1013" b="1" spc="-4" dirty="0">
                <a:solidFill>
                  <a:srgbClr val="EF7E09"/>
                </a:solidFill>
                <a:latin typeface="Arial"/>
                <a:cs typeface="Arial"/>
              </a:rPr>
              <a:t>(TOLL</a:t>
            </a:r>
            <a:r>
              <a:rPr sz="1013" b="1" spc="-60" dirty="0">
                <a:solidFill>
                  <a:srgbClr val="EF7E09"/>
                </a:solidFill>
                <a:latin typeface="Arial"/>
                <a:cs typeface="Arial"/>
              </a:rPr>
              <a:t> </a:t>
            </a:r>
            <a:r>
              <a:rPr sz="1013" b="1" dirty="0">
                <a:solidFill>
                  <a:srgbClr val="EF7E09"/>
                </a:solidFill>
                <a:latin typeface="Arial"/>
                <a:cs typeface="Arial"/>
              </a:rPr>
              <a:t>FREE)</a:t>
            </a:r>
            <a:endParaRPr sz="1013">
              <a:latin typeface="Arial"/>
              <a:cs typeface="Arial"/>
            </a:endParaRPr>
          </a:p>
          <a:p>
            <a:pPr>
              <a:lnSpc>
                <a:spcPct val="100000"/>
              </a:lnSpc>
            </a:pPr>
            <a:endParaRPr sz="1125">
              <a:latin typeface="Arial"/>
              <a:cs typeface="Arial"/>
            </a:endParaRPr>
          </a:p>
          <a:p>
            <a:pPr>
              <a:spcBef>
                <a:spcPts val="4"/>
              </a:spcBef>
            </a:pPr>
            <a:endParaRPr sz="1125">
              <a:latin typeface="Arial"/>
              <a:cs typeface="Arial"/>
            </a:endParaRPr>
          </a:p>
          <a:p>
            <a:pPr marL="9525"/>
            <a:r>
              <a:rPr sz="1013" b="1" dirty="0">
                <a:solidFill>
                  <a:srgbClr val="7670B3"/>
                </a:solidFill>
                <a:latin typeface="Arial"/>
                <a:cs typeface="Arial"/>
                <a:hlinkClick r:id="rId6"/>
              </a:rPr>
              <a:t>support@intellipaat.com</a:t>
            </a:r>
            <a:endParaRPr sz="1013">
              <a:latin typeface="Arial"/>
              <a:cs typeface="Arial"/>
            </a:endParaRPr>
          </a:p>
        </p:txBody>
      </p:sp>
      <p:sp>
        <p:nvSpPr>
          <p:cNvPr id="9" name="object 5">
            <a:extLst>
              <a:ext uri="{FF2B5EF4-FFF2-40B4-BE49-F238E27FC236}">
                <a16:creationId xmlns:a16="http://schemas.microsoft.com/office/drawing/2014/main" id="{8C102499-FB3F-E21C-186B-B42DA5F356CF}"/>
              </a:ext>
            </a:extLst>
          </p:cNvPr>
          <p:cNvSpPr txBox="1"/>
          <p:nvPr/>
        </p:nvSpPr>
        <p:spPr>
          <a:xfrm>
            <a:off x="5081206" y="3588258"/>
            <a:ext cx="2131219" cy="165975"/>
          </a:xfrm>
          <a:prstGeom prst="rect">
            <a:avLst/>
          </a:prstGeom>
        </p:spPr>
        <p:txBody>
          <a:bodyPr vert="horz" wrap="square" lIns="0" tIns="10001" rIns="0" bIns="0" rtlCol="0">
            <a:spAutoFit/>
          </a:bodyPr>
          <a:lstStyle/>
          <a:p>
            <a:pPr marL="9525">
              <a:spcBef>
                <a:spcPts val="79"/>
              </a:spcBef>
            </a:pPr>
            <a:r>
              <a:rPr sz="1013" b="1" dirty="0">
                <a:solidFill>
                  <a:srgbClr val="3B8478"/>
                </a:solidFill>
                <a:latin typeface="Arial"/>
                <a:cs typeface="Arial"/>
              </a:rPr>
              <a:t>24/7</a:t>
            </a:r>
            <a:r>
              <a:rPr sz="1013" b="1" spc="-15" dirty="0">
                <a:solidFill>
                  <a:srgbClr val="3B8478"/>
                </a:solidFill>
                <a:latin typeface="Arial"/>
                <a:cs typeface="Arial"/>
              </a:rPr>
              <a:t> </a:t>
            </a:r>
            <a:r>
              <a:rPr sz="1013" b="1" dirty="0">
                <a:solidFill>
                  <a:srgbClr val="3B8478"/>
                </a:solidFill>
                <a:latin typeface="Arial"/>
                <a:cs typeface="Arial"/>
              </a:rPr>
              <a:t>Chat</a:t>
            </a:r>
            <a:r>
              <a:rPr sz="1013" b="1" spc="-23" dirty="0">
                <a:solidFill>
                  <a:srgbClr val="3B8478"/>
                </a:solidFill>
                <a:latin typeface="Arial"/>
                <a:cs typeface="Arial"/>
              </a:rPr>
              <a:t> </a:t>
            </a:r>
            <a:r>
              <a:rPr sz="1013" b="1" spc="4" dirty="0">
                <a:solidFill>
                  <a:srgbClr val="3B8478"/>
                </a:solidFill>
                <a:latin typeface="Arial"/>
                <a:cs typeface="Arial"/>
              </a:rPr>
              <a:t>with</a:t>
            </a:r>
            <a:r>
              <a:rPr sz="1013" b="1" spc="-34" dirty="0">
                <a:solidFill>
                  <a:srgbClr val="3B8478"/>
                </a:solidFill>
                <a:latin typeface="Arial"/>
                <a:cs typeface="Arial"/>
              </a:rPr>
              <a:t> </a:t>
            </a:r>
            <a:r>
              <a:rPr sz="1013" b="1" spc="4" dirty="0">
                <a:solidFill>
                  <a:srgbClr val="3B8478"/>
                </a:solidFill>
                <a:latin typeface="Arial"/>
                <a:cs typeface="Arial"/>
              </a:rPr>
              <a:t>Our</a:t>
            </a:r>
            <a:r>
              <a:rPr sz="1013" b="1" spc="-8" dirty="0">
                <a:solidFill>
                  <a:srgbClr val="3B8478"/>
                </a:solidFill>
                <a:latin typeface="Arial"/>
                <a:cs typeface="Arial"/>
              </a:rPr>
              <a:t> </a:t>
            </a:r>
            <a:r>
              <a:rPr sz="1013" b="1" dirty="0">
                <a:solidFill>
                  <a:srgbClr val="3B8478"/>
                </a:solidFill>
                <a:latin typeface="Arial"/>
                <a:cs typeface="Arial"/>
              </a:rPr>
              <a:t>Course</a:t>
            </a:r>
            <a:r>
              <a:rPr sz="1013" b="1" spc="-71" dirty="0">
                <a:solidFill>
                  <a:srgbClr val="3B8478"/>
                </a:solidFill>
                <a:latin typeface="Arial"/>
                <a:cs typeface="Arial"/>
              </a:rPr>
              <a:t> </a:t>
            </a:r>
            <a:r>
              <a:rPr sz="1013" b="1" spc="-8" dirty="0">
                <a:solidFill>
                  <a:srgbClr val="3B8478"/>
                </a:solidFill>
                <a:latin typeface="Arial"/>
                <a:cs typeface="Arial"/>
              </a:rPr>
              <a:t>Advisor</a:t>
            </a:r>
            <a:endParaRPr sz="1013">
              <a:latin typeface="Arial"/>
              <a:cs typeface="Arial"/>
            </a:endParaRPr>
          </a:p>
        </p:txBody>
      </p:sp>
      <p:pic>
        <p:nvPicPr>
          <p:cNvPr id="11" name="Picture 10">
            <a:extLst>
              <a:ext uri="{FF2B5EF4-FFF2-40B4-BE49-F238E27FC236}">
                <a16:creationId xmlns:a16="http://schemas.microsoft.com/office/drawing/2014/main" id="{6CEF5AA0-067D-46E1-AEFE-D14F60FDB3F4}"/>
              </a:ext>
            </a:extLst>
          </p:cNvPr>
          <p:cNvPicPr>
            <a:picLocks noChangeAspect="1"/>
          </p:cNvPicPr>
          <p:nvPr/>
        </p:nvPicPr>
        <p:blipFill>
          <a:blip r:embed="rId7"/>
          <a:stretch>
            <a:fillRect/>
          </a:stretch>
        </p:blipFill>
        <p:spPr>
          <a:xfrm>
            <a:off x="1" y="109347"/>
            <a:ext cx="9018761" cy="1516064"/>
          </a:xfrm>
          <a:prstGeom prst="rect">
            <a:avLst/>
          </a:prstGeom>
        </p:spPr>
      </p:pic>
      <p:pic>
        <p:nvPicPr>
          <p:cNvPr id="13" name="Picture 12">
            <a:extLst>
              <a:ext uri="{FF2B5EF4-FFF2-40B4-BE49-F238E27FC236}">
                <a16:creationId xmlns:a16="http://schemas.microsoft.com/office/drawing/2014/main" id="{487C16A5-0ADC-A447-30BF-59F100924F06}"/>
              </a:ext>
            </a:extLst>
          </p:cNvPr>
          <p:cNvPicPr>
            <a:picLocks noChangeAspect="1"/>
          </p:cNvPicPr>
          <p:nvPr/>
        </p:nvPicPr>
        <p:blipFill>
          <a:blip r:embed="rId8"/>
          <a:stretch>
            <a:fillRect/>
          </a:stretch>
        </p:blipFill>
        <p:spPr>
          <a:xfrm>
            <a:off x="3488614" y="771500"/>
            <a:ext cx="2166773" cy="751737"/>
          </a:xfrm>
          <a:prstGeom prst="rect">
            <a:avLst/>
          </a:prstGeom>
        </p:spPr>
      </p:pic>
      <p:sp>
        <p:nvSpPr>
          <p:cNvPr id="10" name="object 29">
            <a:extLst>
              <a:ext uri="{FF2B5EF4-FFF2-40B4-BE49-F238E27FC236}">
                <a16:creationId xmlns:a16="http://schemas.microsoft.com/office/drawing/2014/main" id="{EA5314C0-C168-F43A-635B-0515A658E87F}"/>
              </a:ext>
            </a:extLst>
          </p:cNvPr>
          <p:cNvSpPr txBox="1">
            <a:spLocks noGrp="1"/>
          </p:cNvSpPr>
          <p:nvPr>
            <p:ph type="ftr" sz="quarter" idx="5"/>
          </p:nvPr>
        </p:nvSpPr>
        <p:spPr>
          <a:xfrm>
            <a:off x="6666738" y="4932306"/>
            <a:ext cx="2386965" cy="175895"/>
          </a:xfrm>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spTree>
    <p:extLst>
      <p:ext uri="{BB962C8B-B14F-4D97-AF65-F5344CB8AC3E}">
        <p14:creationId xmlns:p14="http://schemas.microsoft.com/office/powerpoint/2010/main" val="67820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63" y="179323"/>
            <a:ext cx="386143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4778"/>
                </a:solidFill>
                <a:latin typeface="Calibri"/>
                <a:cs typeface="Calibri"/>
              </a:rPr>
              <a:t>Application</a:t>
            </a:r>
            <a:r>
              <a:rPr sz="2800" b="1" spc="5" dirty="0">
                <a:solidFill>
                  <a:srgbClr val="5F4778"/>
                </a:solidFill>
                <a:latin typeface="Calibri"/>
                <a:cs typeface="Calibri"/>
              </a:rPr>
              <a:t> </a:t>
            </a:r>
            <a:r>
              <a:rPr sz="2800" b="1" spc="-5" dirty="0">
                <a:solidFill>
                  <a:srgbClr val="5F4778"/>
                </a:solidFill>
                <a:latin typeface="Calibri"/>
                <a:cs typeface="Calibri"/>
              </a:rPr>
              <a:t>Load</a:t>
            </a:r>
            <a:r>
              <a:rPr sz="2800" b="1" spc="5" dirty="0">
                <a:solidFill>
                  <a:srgbClr val="5F4778"/>
                </a:solidFill>
                <a:latin typeface="Calibri"/>
                <a:cs typeface="Calibri"/>
              </a:rPr>
              <a:t> </a:t>
            </a:r>
            <a:r>
              <a:rPr sz="2800" b="1" spc="-5" dirty="0">
                <a:solidFill>
                  <a:srgbClr val="5F4778"/>
                </a:solidFill>
                <a:latin typeface="Calibri"/>
                <a:cs typeface="Calibri"/>
              </a:rPr>
              <a:t>Balancer</a:t>
            </a:r>
            <a:endParaRPr sz="2800">
              <a:latin typeface="Calibri"/>
              <a:cs typeface="Calibri"/>
            </a:endParaRPr>
          </a:p>
        </p:txBody>
      </p:sp>
      <p:grpSp>
        <p:nvGrpSpPr>
          <p:cNvPr id="3" name="object 3"/>
          <p:cNvGrpSpPr/>
          <p:nvPr/>
        </p:nvGrpSpPr>
        <p:grpSpPr>
          <a:xfrm>
            <a:off x="377649" y="1305058"/>
            <a:ext cx="2779670" cy="2842044"/>
            <a:chOff x="265938" y="1959101"/>
            <a:chExt cx="3042285" cy="1827530"/>
          </a:xfrm>
        </p:grpSpPr>
        <p:sp>
          <p:nvSpPr>
            <p:cNvPr id="5" name="object 5"/>
            <p:cNvSpPr/>
            <p:nvPr/>
          </p:nvSpPr>
          <p:spPr>
            <a:xfrm>
              <a:off x="265938" y="1959101"/>
              <a:ext cx="3042285" cy="1827530"/>
            </a:xfrm>
            <a:custGeom>
              <a:avLst/>
              <a:gdLst/>
              <a:ahLst/>
              <a:cxnLst/>
              <a:rect l="l" t="t" r="r" b="b"/>
              <a:pathLst>
                <a:path w="3042285" h="1827529">
                  <a:moveTo>
                    <a:pt x="2737358" y="0"/>
                  </a:moveTo>
                  <a:lnTo>
                    <a:pt x="304558" y="0"/>
                  </a:lnTo>
                  <a:lnTo>
                    <a:pt x="255155" y="3987"/>
                  </a:lnTo>
                  <a:lnTo>
                    <a:pt x="208291" y="15530"/>
                  </a:lnTo>
                  <a:lnTo>
                    <a:pt x="164592" y="34001"/>
                  </a:lnTo>
                  <a:lnTo>
                    <a:pt x="124686" y="58773"/>
                  </a:lnTo>
                  <a:lnTo>
                    <a:pt x="89200" y="89217"/>
                  </a:lnTo>
                  <a:lnTo>
                    <a:pt x="58759" y="124705"/>
                  </a:lnTo>
                  <a:lnTo>
                    <a:pt x="33992" y="164610"/>
                  </a:lnTo>
                  <a:lnTo>
                    <a:pt x="15525" y="208304"/>
                  </a:lnTo>
                  <a:lnTo>
                    <a:pt x="3985" y="255158"/>
                  </a:lnTo>
                  <a:lnTo>
                    <a:pt x="0" y="304546"/>
                  </a:lnTo>
                  <a:lnTo>
                    <a:pt x="0" y="1522730"/>
                  </a:lnTo>
                  <a:lnTo>
                    <a:pt x="3985" y="1572117"/>
                  </a:lnTo>
                  <a:lnTo>
                    <a:pt x="15525" y="1618971"/>
                  </a:lnTo>
                  <a:lnTo>
                    <a:pt x="33992" y="1662665"/>
                  </a:lnTo>
                  <a:lnTo>
                    <a:pt x="58759" y="1702570"/>
                  </a:lnTo>
                  <a:lnTo>
                    <a:pt x="89200" y="1738058"/>
                  </a:lnTo>
                  <a:lnTo>
                    <a:pt x="124686" y="1768502"/>
                  </a:lnTo>
                  <a:lnTo>
                    <a:pt x="164592" y="1793274"/>
                  </a:lnTo>
                  <a:lnTo>
                    <a:pt x="208291" y="1811745"/>
                  </a:lnTo>
                  <a:lnTo>
                    <a:pt x="255155" y="1823288"/>
                  </a:lnTo>
                  <a:lnTo>
                    <a:pt x="304558" y="1827276"/>
                  </a:lnTo>
                  <a:lnTo>
                    <a:pt x="2737358" y="1827276"/>
                  </a:lnTo>
                  <a:lnTo>
                    <a:pt x="2786745" y="1823288"/>
                  </a:lnTo>
                  <a:lnTo>
                    <a:pt x="2833599" y="1811745"/>
                  </a:lnTo>
                  <a:lnTo>
                    <a:pt x="2877293" y="1793274"/>
                  </a:lnTo>
                  <a:lnTo>
                    <a:pt x="2917198" y="1768502"/>
                  </a:lnTo>
                  <a:lnTo>
                    <a:pt x="2952686" y="1738058"/>
                  </a:lnTo>
                  <a:lnTo>
                    <a:pt x="2983130" y="1702570"/>
                  </a:lnTo>
                  <a:lnTo>
                    <a:pt x="3007902" y="1662665"/>
                  </a:lnTo>
                  <a:lnTo>
                    <a:pt x="3026373" y="1618971"/>
                  </a:lnTo>
                  <a:lnTo>
                    <a:pt x="3037916" y="1572117"/>
                  </a:lnTo>
                  <a:lnTo>
                    <a:pt x="3041904" y="1522730"/>
                  </a:lnTo>
                  <a:lnTo>
                    <a:pt x="3041904" y="304546"/>
                  </a:lnTo>
                  <a:lnTo>
                    <a:pt x="3037916" y="255158"/>
                  </a:lnTo>
                  <a:lnTo>
                    <a:pt x="3026373" y="208304"/>
                  </a:lnTo>
                  <a:lnTo>
                    <a:pt x="3007902" y="164610"/>
                  </a:lnTo>
                  <a:lnTo>
                    <a:pt x="2983130" y="124705"/>
                  </a:lnTo>
                  <a:lnTo>
                    <a:pt x="2952686" y="89217"/>
                  </a:lnTo>
                  <a:lnTo>
                    <a:pt x="2917198" y="58773"/>
                  </a:lnTo>
                  <a:lnTo>
                    <a:pt x="2877293" y="34001"/>
                  </a:lnTo>
                  <a:lnTo>
                    <a:pt x="2833599" y="15530"/>
                  </a:lnTo>
                  <a:lnTo>
                    <a:pt x="2786745" y="3987"/>
                  </a:lnTo>
                  <a:lnTo>
                    <a:pt x="2737358" y="0"/>
                  </a:lnTo>
                  <a:close/>
                </a:path>
              </a:pathLst>
            </a:custGeom>
            <a:solidFill>
              <a:srgbClr val="FFFFFF"/>
            </a:solidFill>
            <a:ln>
              <a:solidFill>
                <a:schemeClr val="tx1"/>
              </a:solidFill>
            </a:ln>
          </p:spPr>
          <p:txBody>
            <a:bodyPr wrap="square" lIns="0" tIns="0" rIns="0" bIns="0" rtlCol="0"/>
            <a:lstStyle/>
            <a:p>
              <a:endParaRPr/>
            </a:p>
          </p:txBody>
        </p:sp>
        <p:sp>
          <p:nvSpPr>
            <p:cNvPr id="6" name="object 6"/>
            <p:cNvSpPr/>
            <p:nvPr/>
          </p:nvSpPr>
          <p:spPr>
            <a:xfrm>
              <a:off x="265938" y="1959101"/>
              <a:ext cx="3042285" cy="1827530"/>
            </a:xfrm>
            <a:custGeom>
              <a:avLst/>
              <a:gdLst/>
              <a:ahLst/>
              <a:cxnLst/>
              <a:rect l="l" t="t" r="r" b="b"/>
              <a:pathLst>
                <a:path w="3042285" h="1827529">
                  <a:moveTo>
                    <a:pt x="0" y="304546"/>
                  </a:moveTo>
                  <a:lnTo>
                    <a:pt x="3985" y="255158"/>
                  </a:lnTo>
                  <a:lnTo>
                    <a:pt x="15525" y="208304"/>
                  </a:lnTo>
                  <a:lnTo>
                    <a:pt x="33992" y="164610"/>
                  </a:lnTo>
                  <a:lnTo>
                    <a:pt x="58759" y="124705"/>
                  </a:lnTo>
                  <a:lnTo>
                    <a:pt x="89200" y="89217"/>
                  </a:lnTo>
                  <a:lnTo>
                    <a:pt x="124686" y="58773"/>
                  </a:lnTo>
                  <a:lnTo>
                    <a:pt x="164592" y="34001"/>
                  </a:lnTo>
                  <a:lnTo>
                    <a:pt x="208291" y="15530"/>
                  </a:lnTo>
                  <a:lnTo>
                    <a:pt x="255155" y="3987"/>
                  </a:lnTo>
                  <a:lnTo>
                    <a:pt x="304558" y="0"/>
                  </a:lnTo>
                  <a:lnTo>
                    <a:pt x="2737358" y="0"/>
                  </a:lnTo>
                  <a:lnTo>
                    <a:pt x="2786745" y="3987"/>
                  </a:lnTo>
                  <a:lnTo>
                    <a:pt x="2833599" y="15530"/>
                  </a:lnTo>
                  <a:lnTo>
                    <a:pt x="2877293" y="34001"/>
                  </a:lnTo>
                  <a:lnTo>
                    <a:pt x="2917198" y="58773"/>
                  </a:lnTo>
                  <a:lnTo>
                    <a:pt x="2952686" y="89217"/>
                  </a:lnTo>
                  <a:lnTo>
                    <a:pt x="2983130" y="124705"/>
                  </a:lnTo>
                  <a:lnTo>
                    <a:pt x="3007902" y="164610"/>
                  </a:lnTo>
                  <a:lnTo>
                    <a:pt x="3026373" y="208304"/>
                  </a:lnTo>
                  <a:lnTo>
                    <a:pt x="3037916" y="255158"/>
                  </a:lnTo>
                  <a:lnTo>
                    <a:pt x="3041904" y="304546"/>
                  </a:lnTo>
                  <a:lnTo>
                    <a:pt x="3041904" y="1522730"/>
                  </a:lnTo>
                  <a:lnTo>
                    <a:pt x="3037916" y="1572117"/>
                  </a:lnTo>
                  <a:lnTo>
                    <a:pt x="3026373" y="1618971"/>
                  </a:lnTo>
                  <a:lnTo>
                    <a:pt x="3007902" y="1662665"/>
                  </a:lnTo>
                  <a:lnTo>
                    <a:pt x="2983130" y="1702570"/>
                  </a:lnTo>
                  <a:lnTo>
                    <a:pt x="2952686" y="1738058"/>
                  </a:lnTo>
                  <a:lnTo>
                    <a:pt x="2917198" y="1768502"/>
                  </a:lnTo>
                  <a:lnTo>
                    <a:pt x="2877293" y="1793274"/>
                  </a:lnTo>
                  <a:lnTo>
                    <a:pt x="2833599" y="1811745"/>
                  </a:lnTo>
                  <a:lnTo>
                    <a:pt x="2786745" y="1823288"/>
                  </a:lnTo>
                  <a:lnTo>
                    <a:pt x="2737358" y="1827276"/>
                  </a:lnTo>
                  <a:lnTo>
                    <a:pt x="304558" y="1827276"/>
                  </a:lnTo>
                  <a:lnTo>
                    <a:pt x="255155" y="1823288"/>
                  </a:lnTo>
                  <a:lnTo>
                    <a:pt x="208291" y="1811745"/>
                  </a:lnTo>
                  <a:lnTo>
                    <a:pt x="164592" y="1793274"/>
                  </a:lnTo>
                  <a:lnTo>
                    <a:pt x="124686" y="1768502"/>
                  </a:lnTo>
                  <a:lnTo>
                    <a:pt x="89200" y="1738058"/>
                  </a:lnTo>
                  <a:lnTo>
                    <a:pt x="58759" y="1702570"/>
                  </a:lnTo>
                  <a:lnTo>
                    <a:pt x="33992" y="1662665"/>
                  </a:lnTo>
                  <a:lnTo>
                    <a:pt x="15525" y="1618971"/>
                  </a:lnTo>
                  <a:lnTo>
                    <a:pt x="3985" y="1572117"/>
                  </a:lnTo>
                  <a:lnTo>
                    <a:pt x="0" y="1522730"/>
                  </a:lnTo>
                  <a:lnTo>
                    <a:pt x="0" y="304546"/>
                  </a:lnTo>
                  <a:close/>
                </a:path>
              </a:pathLst>
            </a:custGeom>
            <a:ln w="28955">
              <a:solidFill>
                <a:schemeClr val="tx1"/>
              </a:solidFill>
            </a:ln>
          </p:spPr>
          <p:txBody>
            <a:bodyPr wrap="square" lIns="0" tIns="0" rIns="0" bIns="0" rtlCol="0"/>
            <a:lstStyle/>
            <a:p>
              <a:endParaRPr/>
            </a:p>
          </p:txBody>
        </p:sp>
      </p:grpSp>
      <p:sp>
        <p:nvSpPr>
          <p:cNvPr id="7" name="object 7"/>
          <p:cNvSpPr txBox="1"/>
          <p:nvPr/>
        </p:nvSpPr>
        <p:spPr>
          <a:xfrm>
            <a:off x="560133" y="1846944"/>
            <a:ext cx="2498090" cy="1617559"/>
          </a:xfrm>
          <a:prstGeom prst="rect">
            <a:avLst/>
          </a:prstGeom>
        </p:spPr>
        <p:txBody>
          <a:bodyPr vert="horz" wrap="square" lIns="0" tIns="12700" rIns="0" bIns="0" rtlCol="0">
            <a:spAutoFit/>
          </a:bodyPr>
          <a:lstStyle/>
          <a:p>
            <a:pPr marL="50800" marR="43180">
              <a:lnSpc>
                <a:spcPct val="150000"/>
              </a:lnSpc>
              <a:spcBef>
                <a:spcPts val="100"/>
              </a:spcBef>
            </a:pPr>
            <a:r>
              <a:rPr sz="1200" spc="-5" dirty="0">
                <a:latin typeface="Open Sans" panose="020B0606030504020204" pitchFamily="34" charset="0"/>
                <a:ea typeface="Open Sans" panose="020B0606030504020204" pitchFamily="34" charset="0"/>
                <a:cs typeface="Open Sans" panose="020B0606030504020204" pitchFamily="34" charset="0"/>
              </a:rPr>
              <a:t>Functions</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at</a:t>
            </a:r>
            <a:r>
              <a:rPr sz="1200" spc="-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7</a:t>
            </a:r>
            <a:r>
              <a:rPr sz="1200" spc="7" baseline="24305" dirty="0">
                <a:latin typeface="Open Sans" panose="020B0606030504020204" pitchFamily="34" charset="0"/>
                <a:ea typeface="Open Sans" panose="020B0606030504020204" pitchFamily="34" charset="0"/>
                <a:cs typeface="Open Sans" panose="020B0606030504020204" pitchFamily="34" charset="0"/>
              </a:rPr>
              <a:t>th</a:t>
            </a:r>
            <a:r>
              <a:rPr sz="1200" spc="135" baseline="2430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layer</a:t>
            </a:r>
            <a:r>
              <a:rPr sz="1200" dirty="0">
                <a:latin typeface="Open Sans" panose="020B0606030504020204" pitchFamily="34" charset="0"/>
                <a:ea typeface="Open Sans" panose="020B0606030504020204" pitchFamily="34" charset="0"/>
                <a:cs typeface="Open Sans" panose="020B0606030504020204" pitchFamily="34" charset="0"/>
              </a:rPr>
              <a:t> of</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OSI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model</a:t>
            </a:r>
          </a:p>
          <a:p>
            <a:pPr>
              <a:lnSpc>
                <a:spcPct val="150000"/>
              </a:lnSpc>
              <a:spcBef>
                <a:spcPts val="30"/>
              </a:spcBef>
            </a:pPr>
            <a:endParaRPr sz="1100" dirty="0">
              <a:latin typeface="Open Sans" panose="020B0606030504020204" pitchFamily="34" charset="0"/>
              <a:ea typeface="Open Sans" panose="020B0606030504020204" pitchFamily="34" charset="0"/>
              <a:cs typeface="Open Sans" panose="020B0606030504020204" pitchFamily="34" charset="0"/>
            </a:endParaRPr>
          </a:p>
          <a:p>
            <a:pPr marL="50800" marR="292100">
              <a:lnSpc>
                <a:spcPct val="150000"/>
              </a:lnSpc>
              <a:spcBef>
                <a:spcPts val="5"/>
              </a:spcBef>
            </a:pPr>
            <a:r>
              <a:rPr sz="1200" dirty="0">
                <a:latin typeface="Open Sans" panose="020B0606030504020204" pitchFamily="34" charset="0"/>
                <a:ea typeface="Open Sans" panose="020B0606030504020204" pitchFamily="34" charset="0"/>
                <a:cs typeface="Open Sans" panose="020B0606030504020204" pitchFamily="34" charset="0"/>
              </a:rPr>
              <a:t>Identifies</a:t>
            </a:r>
            <a:r>
              <a:rPr sz="1200" spc="-4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the</a:t>
            </a:r>
            <a:r>
              <a:rPr sz="1200" spc="-1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incoming</a:t>
            </a:r>
            <a:r>
              <a:rPr sz="1200" spc="-3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resource </a:t>
            </a:r>
            <a:r>
              <a:rPr sz="1200" spc="-32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type </a:t>
            </a:r>
            <a:r>
              <a:rPr sz="1200" dirty="0">
                <a:latin typeface="Open Sans" panose="020B0606030504020204" pitchFamily="34" charset="0"/>
                <a:ea typeface="Open Sans" panose="020B0606030504020204" pitchFamily="34" charset="0"/>
                <a:cs typeface="Open Sans" panose="020B0606030504020204" pitchFamily="34" charset="0"/>
              </a:rPr>
              <a:t>and </a:t>
            </a:r>
            <a:r>
              <a:rPr sz="1200" spc="-5" dirty="0">
                <a:latin typeface="Open Sans" panose="020B0606030504020204" pitchFamily="34" charset="0"/>
                <a:ea typeface="Open Sans" panose="020B0606030504020204" pitchFamily="34" charset="0"/>
                <a:cs typeface="Open Sans" panose="020B0606030504020204" pitchFamily="34" charset="0"/>
              </a:rPr>
              <a:t>directs </a:t>
            </a:r>
            <a:r>
              <a:rPr sz="1200" dirty="0">
                <a:latin typeface="Open Sans" panose="020B0606030504020204" pitchFamily="34" charset="0"/>
                <a:ea typeface="Open Sans" panose="020B0606030504020204" pitchFamily="34" charset="0"/>
                <a:cs typeface="Open Sans" panose="020B0606030504020204" pitchFamily="34" charset="0"/>
              </a:rPr>
              <a:t>it to </a:t>
            </a:r>
            <a:r>
              <a:rPr sz="1200" spc="-5" dirty="0">
                <a:latin typeface="Open Sans" panose="020B0606030504020204" pitchFamily="34" charset="0"/>
                <a:ea typeface="Open Sans" panose="020B0606030504020204" pitchFamily="34" charset="0"/>
                <a:cs typeface="Open Sans" panose="020B0606030504020204" pitchFamily="34" charset="0"/>
              </a:rPr>
              <a:t>the </a:t>
            </a:r>
            <a:r>
              <a:rPr sz="1200"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appropriate</a:t>
            </a:r>
            <a:r>
              <a:rPr sz="1200" spc="-45" dirty="0">
                <a:latin typeface="Open Sans" panose="020B0606030504020204" pitchFamily="34" charset="0"/>
                <a:ea typeface="Open Sans" panose="020B0606030504020204" pitchFamily="34" charset="0"/>
                <a:cs typeface="Open Sans" panose="020B0606030504020204" pitchFamily="34" charset="0"/>
              </a:rPr>
              <a:t> </a:t>
            </a:r>
            <a:r>
              <a:rPr sz="1200" spc="-5" dirty="0">
                <a:latin typeface="Open Sans" panose="020B0606030504020204" pitchFamily="34" charset="0"/>
                <a:ea typeface="Open Sans" panose="020B0606030504020204" pitchFamily="34" charset="0"/>
                <a:cs typeface="Open Sans" panose="020B0606030504020204" pitchFamily="34" charset="0"/>
              </a:rPr>
              <a:t>server</a:t>
            </a:r>
            <a:endParaRPr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1" name="object 11"/>
          <p:cNvGrpSpPr/>
          <p:nvPr/>
        </p:nvGrpSpPr>
        <p:grpSpPr>
          <a:xfrm>
            <a:off x="3451859" y="1441703"/>
            <a:ext cx="5521960" cy="2573020"/>
            <a:chOff x="3451859" y="1441703"/>
            <a:chExt cx="5521960" cy="2573020"/>
          </a:xfrm>
        </p:grpSpPr>
        <p:sp>
          <p:nvSpPr>
            <p:cNvPr id="12" name="object 12"/>
            <p:cNvSpPr/>
            <p:nvPr/>
          </p:nvSpPr>
          <p:spPr>
            <a:xfrm>
              <a:off x="3886961" y="1838705"/>
              <a:ext cx="5076825" cy="2044064"/>
            </a:xfrm>
            <a:custGeom>
              <a:avLst/>
              <a:gdLst/>
              <a:ahLst/>
              <a:cxnLst/>
              <a:rect l="l" t="t" r="r" b="b"/>
              <a:pathLst>
                <a:path w="5076825" h="2044064">
                  <a:moveTo>
                    <a:pt x="0" y="2043683"/>
                  </a:moveTo>
                  <a:lnTo>
                    <a:pt x="5076444" y="2043683"/>
                  </a:lnTo>
                  <a:lnTo>
                    <a:pt x="5076444" y="0"/>
                  </a:lnTo>
                  <a:lnTo>
                    <a:pt x="0" y="0"/>
                  </a:lnTo>
                  <a:lnTo>
                    <a:pt x="0" y="2043683"/>
                  </a:lnTo>
                  <a:close/>
                </a:path>
              </a:pathLst>
            </a:custGeom>
            <a:ln w="19812">
              <a:solidFill>
                <a:schemeClr val="tx1"/>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3451859" y="1514855"/>
              <a:ext cx="765048" cy="525779"/>
            </a:xfrm>
            <a:prstGeom prst="rect">
              <a:avLst/>
            </a:prstGeom>
            <a:ln>
              <a:solidFill>
                <a:schemeClr val="bg1"/>
              </a:solidFill>
            </a:ln>
          </p:spPr>
        </p:pic>
        <p:sp>
          <p:nvSpPr>
            <p:cNvPr id="14" name="object 14"/>
            <p:cNvSpPr/>
            <p:nvPr/>
          </p:nvSpPr>
          <p:spPr>
            <a:xfrm>
              <a:off x="4459223" y="1888235"/>
              <a:ext cx="1079500" cy="1897380"/>
            </a:xfrm>
            <a:custGeom>
              <a:avLst/>
              <a:gdLst/>
              <a:ahLst/>
              <a:cxnLst/>
              <a:rect l="l" t="t" r="r" b="b"/>
              <a:pathLst>
                <a:path w="1079500" h="1897379">
                  <a:moveTo>
                    <a:pt x="0" y="1897379"/>
                  </a:moveTo>
                  <a:lnTo>
                    <a:pt x="1078991" y="1897379"/>
                  </a:lnTo>
                  <a:lnTo>
                    <a:pt x="1078991" y="0"/>
                  </a:lnTo>
                  <a:lnTo>
                    <a:pt x="0" y="0"/>
                  </a:lnTo>
                  <a:lnTo>
                    <a:pt x="0" y="1897379"/>
                  </a:lnTo>
                  <a:close/>
                </a:path>
              </a:pathLst>
            </a:custGeom>
            <a:ln w="15240">
              <a:solidFill>
                <a:schemeClr val="tx1"/>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6062471" y="1441703"/>
              <a:ext cx="723900" cy="790956"/>
            </a:xfrm>
            <a:prstGeom prst="rect">
              <a:avLst/>
            </a:prstGeom>
            <a:ln>
              <a:solidFill>
                <a:schemeClr val="bg1"/>
              </a:solidFill>
            </a:ln>
          </p:spPr>
        </p:pic>
        <p:sp>
          <p:nvSpPr>
            <p:cNvPr id="16" name="object 16"/>
            <p:cNvSpPr/>
            <p:nvPr/>
          </p:nvSpPr>
          <p:spPr>
            <a:xfrm>
              <a:off x="4254245" y="1698497"/>
              <a:ext cx="1504315" cy="2301240"/>
            </a:xfrm>
            <a:custGeom>
              <a:avLst/>
              <a:gdLst/>
              <a:ahLst/>
              <a:cxnLst/>
              <a:rect l="l" t="t" r="r" b="b"/>
              <a:pathLst>
                <a:path w="1504314" h="2301240">
                  <a:moveTo>
                    <a:pt x="0" y="250697"/>
                  </a:moveTo>
                  <a:lnTo>
                    <a:pt x="4039" y="205641"/>
                  </a:lnTo>
                  <a:lnTo>
                    <a:pt x="15687" y="163232"/>
                  </a:lnTo>
                  <a:lnTo>
                    <a:pt x="34233" y="124177"/>
                  </a:lnTo>
                  <a:lnTo>
                    <a:pt x="58969" y="89187"/>
                  </a:lnTo>
                  <a:lnTo>
                    <a:pt x="89187" y="58969"/>
                  </a:lnTo>
                  <a:lnTo>
                    <a:pt x="124177" y="34233"/>
                  </a:lnTo>
                  <a:lnTo>
                    <a:pt x="163232" y="15687"/>
                  </a:lnTo>
                  <a:lnTo>
                    <a:pt x="205641" y="4039"/>
                  </a:lnTo>
                  <a:lnTo>
                    <a:pt x="250698" y="0"/>
                  </a:lnTo>
                  <a:lnTo>
                    <a:pt x="1253489" y="0"/>
                  </a:lnTo>
                  <a:lnTo>
                    <a:pt x="1298546" y="4039"/>
                  </a:lnTo>
                  <a:lnTo>
                    <a:pt x="1340955" y="15687"/>
                  </a:lnTo>
                  <a:lnTo>
                    <a:pt x="1380010" y="34233"/>
                  </a:lnTo>
                  <a:lnTo>
                    <a:pt x="1415000" y="58969"/>
                  </a:lnTo>
                  <a:lnTo>
                    <a:pt x="1445218" y="89187"/>
                  </a:lnTo>
                  <a:lnTo>
                    <a:pt x="1469954" y="124177"/>
                  </a:lnTo>
                  <a:lnTo>
                    <a:pt x="1488500" y="163232"/>
                  </a:lnTo>
                  <a:lnTo>
                    <a:pt x="1500148" y="205641"/>
                  </a:lnTo>
                  <a:lnTo>
                    <a:pt x="1504188" y="250697"/>
                  </a:lnTo>
                  <a:lnTo>
                    <a:pt x="1504188" y="2050541"/>
                  </a:lnTo>
                  <a:lnTo>
                    <a:pt x="1500148" y="2095604"/>
                  </a:lnTo>
                  <a:lnTo>
                    <a:pt x="1488500" y="2138018"/>
                  </a:lnTo>
                  <a:lnTo>
                    <a:pt x="1469954" y="2177073"/>
                  </a:lnTo>
                  <a:lnTo>
                    <a:pt x="1445218" y="2212063"/>
                  </a:lnTo>
                  <a:lnTo>
                    <a:pt x="1415000" y="2242278"/>
                  </a:lnTo>
                  <a:lnTo>
                    <a:pt x="1380010" y="2267012"/>
                  </a:lnTo>
                  <a:lnTo>
                    <a:pt x="1340955" y="2285555"/>
                  </a:lnTo>
                  <a:lnTo>
                    <a:pt x="1298546" y="2297200"/>
                  </a:lnTo>
                  <a:lnTo>
                    <a:pt x="1253489" y="2301240"/>
                  </a:lnTo>
                  <a:lnTo>
                    <a:pt x="250698" y="2301240"/>
                  </a:lnTo>
                  <a:lnTo>
                    <a:pt x="205641" y="2297200"/>
                  </a:lnTo>
                  <a:lnTo>
                    <a:pt x="163232" y="2285555"/>
                  </a:lnTo>
                  <a:lnTo>
                    <a:pt x="124177" y="2267012"/>
                  </a:lnTo>
                  <a:lnTo>
                    <a:pt x="89187" y="2242278"/>
                  </a:lnTo>
                  <a:lnTo>
                    <a:pt x="58969" y="2212063"/>
                  </a:lnTo>
                  <a:lnTo>
                    <a:pt x="34233" y="2177073"/>
                  </a:lnTo>
                  <a:lnTo>
                    <a:pt x="15687" y="2138018"/>
                  </a:lnTo>
                  <a:lnTo>
                    <a:pt x="4039" y="2095604"/>
                  </a:lnTo>
                  <a:lnTo>
                    <a:pt x="0" y="2050541"/>
                  </a:lnTo>
                  <a:lnTo>
                    <a:pt x="0" y="250697"/>
                  </a:lnTo>
                  <a:close/>
                </a:path>
              </a:pathLst>
            </a:custGeom>
            <a:ln w="28955">
              <a:solidFill>
                <a:schemeClr val="tx1"/>
              </a:solidFill>
              <a:prstDash val="dash"/>
            </a:ln>
          </p:spPr>
          <p:txBody>
            <a:bodyPr wrap="square" lIns="0" tIns="0" rIns="0" bIns="0" rtlCol="0"/>
            <a:lstStyle/>
            <a:p>
              <a:endParaRPr/>
            </a:p>
          </p:txBody>
        </p:sp>
      </p:grpSp>
      <p:grpSp>
        <p:nvGrpSpPr>
          <p:cNvPr id="17" name="object 17"/>
          <p:cNvGrpSpPr/>
          <p:nvPr/>
        </p:nvGrpSpPr>
        <p:grpSpPr>
          <a:xfrm>
            <a:off x="4751832" y="1698498"/>
            <a:ext cx="3879468" cy="2301240"/>
            <a:chOff x="4751832" y="1698498"/>
            <a:chExt cx="3879468" cy="2301240"/>
          </a:xfrm>
        </p:grpSpPr>
        <p:sp>
          <p:nvSpPr>
            <p:cNvPr id="18" name="object 18"/>
            <p:cNvSpPr/>
            <p:nvPr/>
          </p:nvSpPr>
          <p:spPr>
            <a:xfrm>
              <a:off x="7126985" y="1698498"/>
              <a:ext cx="1504315" cy="2301240"/>
            </a:xfrm>
            <a:custGeom>
              <a:avLst/>
              <a:gdLst/>
              <a:ahLst/>
              <a:cxnLst/>
              <a:rect l="l" t="t" r="r" b="b"/>
              <a:pathLst>
                <a:path w="1504315" h="2301240">
                  <a:moveTo>
                    <a:pt x="0" y="250697"/>
                  </a:moveTo>
                  <a:lnTo>
                    <a:pt x="4039" y="205641"/>
                  </a:lnTo>
                  <a:lnTo>
                    <a:pt x="15687" y="163232"/>
                  </a:lnTo>
                  <a:lnTo>
                    <a:pt x="34233" y="124177"/>
                  </a:lnTo>
                  <a:lnTo>
                    <a:pt x="58969" y="89187"/>
                  </a:lnTo>
                  <a:lnTo>
                    <a:pt x="89187" y="58969"/>
                  </a:lnTo>
                  <a:lnTo>
                    <a:pt x="124177" y="34233"/>
                  </a:lnTo>
                  <a:lnTo>
                    <a:pt x="163232" y="15687"/>
                  </a:lnTo>
                  <a:lnTo>
                    <a:pt x="205641" y="4039"/>
                  </a:lnTo>
                  <a:lnTo>
                    <a:pt x="250698" y="0"/>
                  </a:lnTo>
                  <a:lnTo>
                    <a:pt x="1253490" y="0"/>
                  </a:lnTo>
                  <a:lnTo>
                    <a:pt x="1298546" y="4039"/>
                  </a:lnTo>
                  <a:lnTo>
                    <a:pt x="1340955" y="15687"/>
                  </a:lnTo>
                  <a:lnTo>
                    <a:pt x="1380010" y="34233"/>
                  </a:lnTo>
                  <a:lnTo>
                    <a:pt x="1415000" y="58969"/>
                  </a:lnTo>
                  <a:lnTo>
                    <a:pt x="1445218" y="89187"/>
                  </a:lnTo>
                  <a:lnTo>
                    <a:pt x="1469954" y="124177"/>
                  </a:lnTo>
                  <a:lnTo>
                    <a:pt x="1488500" y="163232"/>
                  </a:lnTo>
                  <a:lnTo>
                    <a:pt x="1500148" y="205641"/>
                  </a:lnTo>
                  <a:lnTo>
                    <a:pt x="1504188" y="250697"/>
                  </a:lnTo>
                  <a:lnTo>
                    <a:pt x="1504188" y="2050541"/>
                  </a:lnTo>
                  <a:lnTo>
                    <a:pt x="1500148" y="2095604"/>
                  </a:lnTo>
                  <a:lnTo>
                    <a:pt x="1488500" y="2138018"/>
                  </a:lnTo>
                  <a:lnTo>
                    <a:pt x="1469954" y="2177073"/>
                  </a:lnTo>
                  <a:lnTo>
                    <a:pt x="1445218" y="2212063"/>
                  </a:lnTo>
                  <a:lnTo>
                    <a:pt x="1415000" y="2242278"/>
                  </a:lnTo>
                  <a:lnTo>
                    <a:pt x="1380010" y="2267012"/>
                  </a:lnTo>
                  <a:lnTo>
                    <a:pt x="1340955" y="2285555"/>
                  </a:lnTo>
                  <a:lnTo>
                    <a:pt x="1298546" y="2297200"/>
                  </a:lnTo>
                  <a:lnTo>
                    <a:pt x="1253490" y="2301240"/>
                  </a:lnTo>
                  <a:lnTo>
                    <a:pt x="250698" y="2301240"/>
                  </a:lnTo>
                  <a:lnTo>
                    <a:pt x="205641" y="2297200"/>
                  </a:lnTo>
                  <a:lnTo>
                    <a:pt x="163232" y="2285555"/>
                  </a:lnTo>
                  <a:lnTo>
                    <a:pt x="124177" y="2267012"/>
                  </a:lnTo>
                  <a:lnTo>
                    <a:pt x="89187" y="2242278"/>
                  </a:lnTo>
                  <a:lnTo>
                    <a:pt x="58969" y="2212063"/>
                  </a:lnTo>
                  <a:lnTo>
                    <a:pt x="34233" y="2177073"/>
                  </a:lnTo>
                  <a:lnTo>
                    <a:pt x="15687" y="2138018"/>
                  </a:lnTo>
                  <a:lnTo>
                    <a:pt x="4039" y="2095604"/>
                  </a:lnTo>
                  <a:lnTo>
                    <a:pt x="0" y="2050541"/>
                  </a:lnTo>
                  <a:lnTo>
                    <a:pt x="0" y="250697"/>
                  </a:lnTo>
                  <a:close/>
                </a:path>
              </a:pathLst>
            </a:custGeom>
            <a:ln w="28955">
              <a:solidFill>
                <a:srgbClr val="FF9900"/>
              </a:solidFill>
              <a:prstDash val="dash"/>
            </a:ln>
          </p:spPr>
          <p:txBody>
            <a:bodyPr wrap="square" lIns="0" tIns="0" rIns="0" bIns="0" rtlCol="0"/>
            <a:lstStyle/>
            <a:p>
              <a:endParaRPr/>
            </a:p>
          </p:txBody>
        </p:sp>
        <p:sp>
          <p:nvSpPr>
            <p:cNvPr id="19" name="object 19"/>
            <p:cNvSpPr/>
            <p:nvPr/>
          </p:nvSpPr>
          <p:spPr>
            <a:xfrm>
              <a:off x="7368540" y="1888235"/>
              <a:ext cx="1079500" cy="1897380"/>
            </a:xfrm>
            <a:custGeom>
              <a:avLst/>
              <a:gdLst/>
              <a:ahLst/>
              <a:cxnLst/>
              <a:rect l="l" t="t" r="r" b="b"/>
              <a:pathLst>
                <a:path w="1079500" h="1897379">
                  <a:moveTo>
                    <a:pt x="0" y="1897379"/>
                  </a:moveTo>
                  <a:lnTo>
                    <a:pt x="1078992" y="1897379"/>
                  </a:lnTo>
                  <a:lnTo>
                    <a:pt x="1078992" y="0"/>
                  </a:lnTo>
                  <a:lnTo>
                    <a:pt x="0" y="0"/>
                  </a:lnTo>
                  <a:lnTo>
                    <a:pt x="0" y="1897379"/>
                  </a:lnTo>
                  <a:close/>
                </a:path>
              </a:pathLst>
            </a:custGeom>
            <a:ln w="15239">
              <a:solidFill>
                <a:srgbClr val="A6A6A6"/>
              </a:solidFill>
            </a:ln>
          </p:spPr>
          <p:txBody>
            <a:bodyPr wrap="square" lIns="0" tIns="0" rIns="0" bIns="0" rtlCol="0"/>
            <a:lstStyle/>
            <a:p>
              <a:endParaRPr/>
            </a:p>
          </p:txBody>
        </p:sp>
        <p:pic>
          <p:nvPicPr>
            <p:cNvPr id="20" name="object 20"/>
            <p:cNvPicPr/>
            <p:nvPr/>
          </p:nvPicPr>
          <p:blipFill>
            <a:blip r:embed="rId4" cstate="print"/>
            <a:stretch>
              <a:fillRect/>
            </a:stretch>
          </p:blipFill>
          <p:spPr>
            <a:xfrm>
              <a:off x="7659623" y="1961811"/>
              <a:ext cx="498348" cy="410675"/>
            </a:xfrm>
            <a:prstGeom prst="rect">
              <a:avLst/>
            </a:prstGeom>
          </p:spPr>
        </p:pic>
        <p:pic>
          <p:nvPicPr>
            <p:cNvPr id="21" name="object 21"/>
            <p:cNvPicPr/>
            <p:nvPr/>
          </p:nvPicPr>
          <p:blipFill>
            <a:blip r:embed="rId4" cstate="print"/>
            <a:stretch>
              <a:fillRect/>
            </a:stretch>
          </p:blipFill>
          <p:spPr>
            <a:xfrm>
              <a:off x="7659623" y="2557695"/>
              <a:ext cx="498348" cy="410675"/>
            </a:xfrm>
            <a:prstGeom prst="rect">
              <a:avLst/>
            </a:prstGeom>
          </p:spPr>
        </p:pic>
        <p:pic>
          <p:nvPicPr>
            <p:cNvPr id="22" name="object 22"/>
            <p:cNvPicPr/>
            <p:nvPr/>
          </p:nvPicPr>
          <p:blipFill>
            <a:blip r:embed="rId4" cstate="print"/>
            <a:stretch>
              <a:fillRect/>
            </a:stretch>
          </p:blipFill>
          <p:spPr>
            <a:xfrm>
              <a:off x="7659623" y="3185583"/>
              <a:ext cx="498348" cy="410675"/>
            </a:xfrm>
            <a:prstGeom prst="rect">
              <a:avLst/>
            </a:prstGeom>
          </p:spPr>
        </p:pic>
        <p:pic>
          <p:nvPicPr>
            <p:cNvPr id="24" name="object 24"/>
            <p:cNvPicPr/>
            <p:nvPr/>
          </p:nvPicPr>
          <p:blipFill>
            <a:blip r:embed="rId5" cstate="print"/>
            <a:stretch>
              <a:fillRect/>
            </a:stretch>
          </p:blipFill>
          <p:spPr>
            <a:xfrm>
              <a:off x="4751832" y="1961811"/>
              <a:ext cx="496824" cy="410675"/>
            </a:xfrm>
            <a:prstGeom prst="rect">
              <a:avLst/>
            </a:prstGeom>
          </p:spPr>
        </p:pic>
        <p:pic>
          <p:nvPicPr>
            <p:cNvPr id="25" name="object 25"/>
            <p:cNvPicPr/>
            <p:nvPr/>
          </p:nvPicPr>
          <p:blipFill>
            <a:blip r:embed="rId5" cstate="print"/>
            <a:stretch>
              <a:fillRect/>
            </a:stretch>
          </p:blipFill>
          <p:spPr>
            <a:xfrm>
              <a:off x="4751832" y="2557695"/>
              <a:ext cx="496824" cy="410675"/>
            </a:xfrm>
            <a:prstGeom prst="rect">
              <a:avLst/>
            </a:prstGeom>
          </p:spPr>
        </p:pic>
        <p:pic>
          <p:nvPicPr>
            <p:cNvPr id="26" name="object 26"/>
            <p:cNvPicPr/>
            <p:nvPr/>
          </p:nvPicPr>
          <p:blipFill>
            <a:blip r:embed="rId5" cstate="print"/>
            <a:stretch>
              <a:fillRect/>
            </a:stretch>
          </p:blipFill>
          <p:spPr>
            <a:xfrm>
              <a:off x="4751832" y="3185583"/>
              <a:ext cx="496824" cy="410675"/>
            </a:xfrm>
            <a:prstGeom prst="rect">
              <a:avLst/>
            </a:prstGeom>
          </p:spPr>
        </p:pic>
      </p:grpSp>
      <p:sp>
        <p:nvSpPr>
          <p:cNvPr id="30" name="object 3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dirty="0"/>
              <a:t>Copyright</a:t>
            </a:r>
            <a:r>
              <a:rPr spc="-30" dirty="0"/>
              <a:t> </a:t>
            </a:r>
            <a:r>
              <a:rPr dirty="0"/>
              <a:t>Intellipaat.</a:t>
            </a:r>
            <a:r>
              <a:rPr spc="-35" dirty="0"/>
              <a:t> </a:t>
            </a:r>
            <a:r>
              <a:rPr dirty="0"/>
              <a:t>All</a:t>
            </a:r>
            <a:r>
              <a:rPr spc="-25" dirty="0"/>
              <a:t> </a:t>
            </a:r>
            <a:r>
              <a:rPr dirty="0"/>
              <a:t>rights</a:t>
            </a:r>
            <a:r>
              <a:rPr spc="-35" dirty="0"/>
              <a:t> </a:t>
            </a:r>
            <a:r>
              <a:rPr dirty="0"/>
              <a:t>reserved.</a:t>
            </a:r>
          </a:p>
        </p:txBody>
      </p:sp>
      <p:grpSp>
        <p:nvGrpSpPr>
          <p:cNvPr id="31" name="Group 30">
            <a:extLst>
              <a:ext uri="{FF2B5EF4-FFF2-40B4-BE49-F238E27FC236}">
                <a16:creationId xmlns:a16="http://schemas.microsoft.com/office/drawing/2014/main" id="{945E8286-E799-DCFB-AF12-E24DDEED0F66}"/>
              </a:ext>
            </a:extLst>
          </p:cNvPr>
          <p:cNvGrpSpPr/>
          <p:nvPr/>
        </p:nvGrpSpPr>
        <p:grpSpPr>
          <a:xfrm>
            <a:off x="24493" y="21490"/>
            <a:ext cx="9119507" cy="885825"/>
            <a:chOff x="24493" y="21490"/>
            <a:chExt cx="8960905" cy="885825"/>
          </a:xfrm>
        </p:grpSpPr>
        <p:pic>
          <p:nvPicPr>
            <p:cNvPr id="32" name="Picture 31">
              <a:extLst>
                <a:ext uri="{FF2B5EF4-FFF2-40B4-BE49-F238E27FC236}">
                  <a16:creationId xmlns:a16="http://schemas.microsoft.com/office/drawing/2014/main" id="{B1699A6A-E6B5-1216-4603-0CDDD6A2035C}"/>
                </a:ext>
              </a:extLst>
            </p:cNvPr>
            <p:cNvPicPr>
              <a:picLocks noChangeAspect="1"/>
            </p:cNvPicPr>
            <p:nvPr/>
          </p:nvPicPr>
          <p:blipFill>
            <a:blip r:embed="rId6"/>
            <a:stretch>
              <a:fillRect/>
            </a:stretch>
          </p:blipFill>
          <p:spPr>
            <a:xfrm>
              <a:off x="1631837" y="21490"/>
              <a:ext cx="7353561" cy="885825"/>
            </a:xfrm>
            <a:prstGeom prst="rect">
              <a:avLst/>
            </a:prstGeom>
          </p:spPr>
        </p:pic>
        <p:pic>
          <p:nvPicPr>
            <p:cNvPr id="33" name="Picture 32">
              <a:extLst>
                <a:ext uri="{FF2B5EF4-FFF2-40B4-BE49-F238E27FC236}">
                  <a16:creationId xmlns:a16="http://schemas.microsoft.com/office/drawing/2014/main" id="{37D1E23D-813D-20BD-38D1-D7C779FBFE07}"/>
                </a:ext>
              </a:extLst>
            </p:cNvPr>
            <p:cNvPicPr>
              <a:picLocks noChangeAspect="1"/>
            </p:cNvPicPr>
            <p:nvPr/>
          </p:nvPicPr>
          <p:blipFill>
            <a:blip r:embed="rId7"/>
            <a:stretch>
              <a:fillRect/>
            </a:stretch>
          </p:blipFill>
          <p:spPr>
            <a:xfrm>
              <a:off x="24493" y="79088"/>
              <a:ext cx="1607344" cy="657225"/>
            </a:xfrm>
            <a:prstGeom prst="rect">
              <a:avLst/>
            </a:prstGeom>
          </p:spPr>
        </p:pic>
        <p:pic>
          <p:nvPicPr>
            <p:cNvPr id="34" name="Picture 33">
              <a:extLst>
                <a:ext uri="{FF2B5EF4-FFF2-40B4-BE49-F238E27FC236}">
                  <a16:creationId xmlns:a16="http://schemas.microsoft.com/office/drawing/2014/main" id="{50138374-0CB9-EC6A-A193-08484AB73DEA}"/>
                </a:ext>
              </a:extLst>
            </p:cNvPr>
            <p:cNvPicPr>
              <a:picLocks noChangeAspect="1"/>
            </p:cNvPicPr>
            <p:nvPr/>
          </p:nvPicPr>
          <p:blipFill>
            <a:blip r:embed="rId6"/>
            <a:stretch>
              <a:fillRect/>
            </a:stretch>
          </p:blipFill>
          <p:spPr>
            <a:xfrm>
              <a:off x="134906" y="718248"/>
              <a:ext cx="7353561" cy="185458"/>
            </a:xfrm>
            <a:prstGeom prst="rect">
              <a:avLst/>
            </a:prstGeom>
          </p:spPr>
        </p:pic>
      </p:grpSp>
      <p:sp>
        <p:nvSpPr>
          <p:cNvPr id="35" name="Google Shape;259;gff3a7120db_0_4">
            <a:extLst>
              <a:ext uri="{FF2B5EF4-FFF2-40B4-BE49-F238E27FC236}">
                <a16:creationId xmlns:a16="http://schemas.microsoft.com/office/drawing/2014/main" id="{6A6C0AC0-5B22-1D8A-2256-2B150B7956C5}"/>
              </a:ext>
            </a:extLst>
          </p:cNvPr>
          <p:cNvSpPr txBox="1"/>
          <p:nvPr/>
        </p:nvSpPr>
        <p:spPr>
          <a:xfrm>
            <a:off x="3962400" y="179534"/>
            <a:ext cx="5209483" cy="581675"/>
          </a:xfrm>
          <a:prstGeom prst="rect">
            <a:avLst/>
          </a:prstGeom>
          <a:noFill/>
          <a:ln>
            <a:noFill/>
          </a:ln>
        </p:spPr>
        <p:txBody>
          <a:bodyPr spcFirstLastPara="1" wrap="square" lIns="68569" tIns="68569" rIns="68569" bIns="68569" anchor="t" anchorCtr="0">
            <a:spAutoFit/>
          </a:bodyPr>
          <a:lstStyle/>
          <a:p>
            <a:pPr algn="ctr">
              <a:lnSpc>
                <a:spcPct val="90000"/>
              </a:lnSpc>
              <a:buClr>
                <a:srgbClr val="000000"/>
              </a:buClr>
              <a:buSzPts val="5400"/>
            </a:pPr>
            <a:r>
              <a:rPr lang="en-IN" sz="3200" spc="-5" dirty="0">
                <a:latin typeface="Open Sans" panose="020B0606030504020204" pitchFamily="34" charset="0"/>
                <a:ea typeface="Open Sans" panose="020B0606030504020204" pitchFamily="34" charset="0"/>
                <a:cs typeface="Open Sans" panose="020B0606030504020204" pitchFamily="34" charset="0"/>
              </a:rPr>
              <a:t>Application Load Balancer</a:t>
            </a:r>
            <a:endParaRPr sz="3200" dirty="0">
              <a:latin typeface="Open Sans" panose="020B0606030504020204" pitchFamily="34" charset="0"/>
              <a:ea typeface="Open Sans" panose="020B0606030504020204" pitchFamily="34" charset="0"/>
              <a:cs typeface="Open Sans" panose="020B0606030504020204" pitchFamily="34" charset="0"/>
              <a:sym typeface="Arial"/>
            </a:endParaRPr>
          </a:p>
        </p:txBody>
      </p:sp>
      <p:cxnSp>
        <p:nvCxnSpPr>
          <p:cNvPr id="36" name="Straight Arrow Connector 35">
            <a:extLst>
              <a:ext uri="{FF2B5EF4-FFF2-40B4-BE49-F238E27FC236}">
                <a16:creationId xmlns:a16="http://schemas.microsoft.com/office/drawing/2014/main" id="{26E7BD80-EB6A-93F3-0C28-F28D007F4876}"/>
              </a:ext>
            </a:extLst>
          </p:cNvPr>
          <p:cNvCxnSpPr>
            <a:cxnSpLocks/>
            <a:endCxn id="15" idx="0"/>
          </p:cNvCxnSpPr>
          <p:nvPr/>
        </p:nvCxnSpPr>
        <p:spPr>
          <a:xfrm>
            <a:off x="6424421" y="903706"/>
            <a:ext cx="0" cy="537997"/>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C704C688-5BA9-0256-2563-4966BED0A635}"/>
              </a:ext>
            </a:extLst>
          </p:cNvPr>
          <p:cNvGrpSpPr/>
          <p:nvPr/>
        </p:nvGrpSpPr>
        <p:grpSpPr>
          <a:xfrm>
            <a:off x="5248656" y="1837181"/>
            <a:ext cx="813815" cy="1553740"/>
            <a:chOff x="5248656" y="1837181"/>
            <a:chExt cx="813815" cy="1553740"/>
          </a:xfrm>
        </p:grpSpPr>
        <p:cxnSp>
          <p:nvCxnSpPr>
            <p:cNvPr id="39" name="Straight Arrow Connector 38">
              <a:extLst>
                <a:ext uri="{FF2B5EF4-FFF2-40B4-BE49-F238E27FC236}">
                  <a16:creationId xmlns:a16="http://schemas.microsoft.com/office/drawing/2014/main" id="{E527561D-6FCA-EDF1-A7EF-7CC78A785E96}"/>
                </a:ext>
              </a:extLst>
            </p:cNvPr>
            <p:cNvCxnSpPr>
              <a:cxnSpLocks/>
              <a:stCxn id="15" idx="1"/>
              <a:endCxn id="24" idx="3"/>
            </p:cNvCxnSpPr>
            <p:nvPr/>
          </p:nvCxnSpPr>
          <p:spPr>
            <a:xfrm flipH="1">
              <a:off x="5248656" y="1837181"/>
              <a:ext cx="813815" cy="329968"/>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A6D8210B-37A6-6093-FE34-0CCAE88E1B28}"/>
                </a:ext>
              </a:extLst>
            </p:cNvPr>
            <p:cNvCxnSpPr>
              <a:cxnSpLocks/>
              <a:stCxn id="15" idx="1"/>
              <a:endCxn id="25" idx="3"/>
            </p:cNvCxnSpPr>
            <p:nvPr/>
          </p:nvCxnSpPr>
          <p:spPr>
            <a:xfrm flipH="1">
              <a:off x="5248656" y="1837181"/>
              <a:ext cx="813815" cy="925852"/>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4A922BC-B8A7-B217-C7A8-2C07D0D9606B}"/>
                </a:ext>
              </a:extLst>
            </p:cNvPr>
            <p:cNvCxnSpPr>
              <a:cxnSpLocks/>
              <a:stCxn id="15" idx="1"/>
              <a:endCxn id="26" idx="3"/>
            </p:cNvCxnSpPr>
            <p:nvPr/>
          </p:nvCxnSpPr>
          <p:spPr>
            <a:xfrm flipH="1">
              <a:off x="5248656" y="1837181"/>
              <a:ext cx="813815" cy="1553740"/>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BDC0BE14-6FEF-20F8-8B54-CDBA50D50858}"/>
              </a:ext>
            </a:extLst>
          </p:cNvPr>
          <p:cNvGrpSpPr/>
          <p:nvPr/>
        </p:nvGrpSpPr>
        <p:grpSpPr>
          <a:xfrm flipH="1">
            <a:off x="6773289" y="1835037"/>
            <a:ext cx="847285" cy="1553740"/>
            <a:chOff x="5248656" y="1837181"/>
            <a:chExt cx="813815" cy="1553740"/>
          </a:xfrm>
        </p:grpSpPr>
        <p:cxnSp>
          <p:nvCxnSpPr>
            <p:cNvPr id="51" name="Straight Arrow Connector 50">
              <a:extLst>
                <a:ext uri="{FF2B5EF4-FFF2-40B4-BE49-F238E27FC236}">
                  <a16:creationId xmlns:a16="http://schemas.microsoft.com/office/drawing/2014/main" id="{29028A08-9B44-8D0C-6A55-0278B0A178A8}"/>
                </a:ext>
              </a:extLst>
            </p:cNvPr>
            <p:cNvCxnSpPr>
              <a:cxnSpLocks/>
            </p:cNvCxnSpPr>
            <p:nvPr/>
          </p:nvCxnSpPr>
          <p:spPr>
            <a:xfrm flipH="1">
              <a:off x="5248656" y="1837181"/>
              <a:ext cx="813815" cy="329968"/>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6DCFFF0D-AE4F-3C8E-F71E-746CF00A2708}"/>
                </a:ext>
              </a:extLst>
            </p:cNvPr>
            <p:cNvCxnSpPr>
              <a:cxnSpLocks/>
            </p:cNvCxnSpPr>
            <p:nvPr/>
          </p:nvCxnSpPr>
          <p:spPr>
            <a:xfrm flipH="1">
              <a:off x="5248656" y="1837181"/>
              <a:ext cx="813815" cy="925852"/>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C206955D-ECE0-68D8-89FD-4D96FD6FE0EA}"/>
                </a:ext>
              </a:extLst>
            </p:cNvPr>
            <p:cNvCxnSpPr>
              <a:cxnSpLocks/>
            </p:cNvCxnSpPr>
            <p:nvPr/>
          </p:nvCxnSpPr>
          <p:spPr>
            <a:xfrm flipH="1">
              <a:off x="5248656" y="1837181"/>
              <a:ext cx="813815" cy="1553740"/>
            </a:xfrm>
            <a:prstGeom prst="straightConnector1">
              <a:avLst/>
            </a:prstGeom>
            <a:ln>
              <a:solidFill>
                <a:schemeClr val="tx1"/>
              </a:solidFill>
              <a:tailEnd type="triangle"/>
            </a:ln>
            <a:effectLst>
              <a:outerShdw blurRad="107950" dist="12700" dir="5400000" algn="ctr">
                <a:srgbClr val="000000"/>
              </a:outerShdw>
            </a:effectLst>
          </p:spPr>
          <p:style>
            <a:lnRef idx="1">
              <a:schemeClr val="dk1"/>
            </a:lnRef>
            <a:fillRef idx="0">
              <a:schemeClr val="dk1"/>
            </a:fillRef>
            <a:effectRef idx="0">
              <a:schemeClr val="dk1"/>
            </a:effectRef>
            <a:fontRef idx="minor">
              <a:schemeClr val="tx1"/>
            </a:fontRef>
          </p:style>
        </p:cxnSp>
      </p:grpSp>
      <p:sp>
        <p:nvSpPr>
          <p:cNvPr id="54" name="object 23">
            <a:extLst>
              <a:ext uri="{FF2B5EF4-FFF2-40B4-BE49-F238E27FC236}">
                <a16:creationId xmlns:a16="http://schemas.microsoft.com/office/drawing/2014/main" id="{DE529602-AF3A-A47A-EBDE-2E02D23F6B38}"/>
              </a:ext>
            </a:extLst>
          </p:cNvPr>
          <p:cNvSpPr txBox="1"/>
          <p:nvPr/>
        </p:nvSpPr>
        <p:spPr>
          <a:xfrm>
            <a:off x="4459223" y="4112343"/>
            <a:ext cx="1268103" cy="402674"/>
          </a:xfrm>
          <a:prstGeom prst="rect">
            <a:avLst/>
          </a:prstGeom>
          <a:ln>
            <a:solidFill>
              <a:schemeClr val="bg1"/>
            </a:solidFill>
          </a:ln>
        </p:spPr>
        <p:txBody>
          <a:bodyPr vert="horz" wrap="square" lIns="0" tIns="0" rIns="0" bIns="0" rtlCol="0">
            <a:spAutoFit/>
          </a:bodyPr>
          <a:lstStyle/>
          <a:p>
            <a:pPr algn="ctr">
              <a:lnSpc>
                <a:spcPts val="1655"/>
              </a:lnSpc>
            </a:pPr>
            <a:r>
              <a:rPr sz="1200" spc="-10" dirty="0">
                <a:latin typeface="Open Sans" panose="020B0606030504020204" pitchFamily="34" charset="0"/>
                <a:ea typeface="Open Sans" panose="020B0606030504020204" pitchFamily="34" charset="0"/>
                <a:cs typeface="Open Sans" panose="020B0606030504020204" pitchFamily="34" charset="0"/>
              </a:rPr>
              <a:t>Availability</a:t>
            </a:r>
            <a:endParaRPr sz="1200" dirty="0">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pPr>
            <a:r>
              <a:rPr sz="1200" dirty="0">
                <a:latin typeface="Open Sans" panose="020B0606030504020204" pitchFamily="34" charset="0"/>
                <a:ea typeface="Open Sans" panose="020B0606030504020204" pitchFamily="34" charset="0"/>
                <a:cs typeface="Open Sans" panose="020B0606030504020204" pitchFamily="34" charset="0"/>
              </a:rPr>
              <a:t>Z</a:t>
            </a:r>
            <a:r>
              <a:rPr sz="1200" spc="-10" dirty="0">
                <a:latin typeface="Open Sans" panose="020B0606030504020204" pitchFamily="34" charset="0"/>
                <a:ea typeface="Open Sans" panose="020B0606030504020204" pitchFamily="34" charset="0"/>
                <a:cs typeface="Open Sans" panose="020B0606030504020204" pitchFamily="34" charset="0"/>
              </a:rPr>
              <a:t>o</a:t>
            </a:r>
            <a:r>
              <a:rPr sz="1200" dirty="0">
                <a:latin typeface="Open Sans" panose="020B0606030504020204" pitchFamily="34" charset="0"/>
                <a:ea typeface="Open Sans" panose="020B0606030504020204" pitchFamily="34" charset="0"/>
                <a:cs typeface="Open Sans" panose="020B0606030504020204" pitchFamily="34" charset="0"/>
              </a:rPr>
              <a:t>ne</a:t>
            </a:r>
            <a:r>
              <a:rPr sz="1200" spc="-70"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A</a:t>
            </a:r>
          </a:p>
        </p:txBody>
      </p:sp>
      <p:sp>
        <p:nvSpPr>
          <p:cNvPr id="55" name="object 24">
            <a:extLst>
              <a:ext uri="{FF2B5EF4-FFF2-40B4-BE49-F238E27FC236}">
                <a16:creationId xmlns:a16="http://schemas.microsoft.com/office/drawing/2014/main" id="{D637EC77-823B-24F8-A26B-B0F2B3B35BB0}"/>
              </a:ext>
            </a:extLst>
          </p:cNvPr>
          <p:cNvSpPr txBox="1"/>
          <p:nvPr/>
        </p:nvSpPr>
        <p:spPr>
          <a:xfrm>
            <a:off x="7303359" y="4096343"/>
            <a:ext cx="1268103" cy="402674"/>
          </a:xfrm>
          <a:prstGeom prst="rect">
            <a:avLst/>
          </a:prstGeom>
          <a:ln>
            <a:solidFill>
              <a:schemeClr val="bg1"/>
            </a:solidFill>
          </a:ln>
        </p:spPr>
        <p:txBody>
          <a:bodyPr vert="horz" wrap="square" lIns="0" tIns="0" rIns="0" bIns="0" rtlCol="0">
            <a:spAutoFit/>
          </a:bodyPr>
          <a:lstStyle/>
          <a:p>
            <a:pPr algn="ctr">
              <a:lnSpc>
                <a:spcPts val="1655"/>
              </a:lnSpc>
            </a:pPr>
            <a:r>
              <a:rPr sz="1200" spc="-10" dirty="0">
                <a:latin typeface="Open Sans" panose="020B0606030504020204" pitchFamily="34" charset="0"/>
                <a:ea typeface="Open Sans" panose="020B0606030504020204" pitchFamily="34" charset="0"/>
                <a:cs typeface="Open Sans" panose="020B0606030504020204" pitchFamily="34" charset="0"/>
              </a:rPr>
              <a:t>Availability</a:t>
            </a:r>
            <a:endParaRPr sz="1200" dirty="0">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pPr>
            <a:r>
              <a:rPr sz="1200" dirty="0">
                <a:latin typeface="Open Sans" panose="020B0606030504020204" pitchFamily="34" charset="0"/>
                <a:ea typeface="Open Sans" panose="020B0606030504020204" pitchFamily="34" charset="0"/>
                <a:cs typeface="Open Sans" panose="020B0606030504020204" pitchFamily="34" charset="0"/>
              </a:rPr>
              <a:t>Zone</a:t>
            </a:r>
            <a:r>
              <a:rPr sz="1200" spc="-65" dirty="0">
                <a:latin typeface="Open Sans" panose="020B0606030504020204" pitchFamily="34" charset="0"/>
                <a:ea typeface="Open Sans" panose="020B0606030504020204" pitchFamily="34" charset="0"/>
                <a:cs typeface="Open Sans" panose="020B0606030504020204" pitchFamily="34" charset="0"/>
              </a:rPr>
              <a:t> </a:t>
            </a:r>
            <a:r>
              <a:rPr sz="1200" dirty="0">
                <a:latin typeface="Open Sans" panose="020B0606030504020204" pitchFamily="34" charset="0"/>
                <a:ea typeface="Open Sans" panose="020B0606030504020204" pitchFamily="34" charset="0"/>
                <a:cs typeface="Open Sans" panose="020B0606030504020204" pitchFamily="34" charset="0"/>
              </a:rPr>
              <a:t>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TotalTime>
  <Words>4267</Words>
  <Application>Microsoft Office PowerPoint</Application>
  <PresentationFormat>On-screen Show (16:9)</PresentationFormat>
  <Paragraphs>898</Paragraphs>
  <Slides>85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Arial MT</vt:lpstr>
      <vt:lpstr>Calibri</vt:lpstr>
      <vt:lpstr>Montserrat</vt:lpstr>
      <vt:lpstr>Open Sans</vt:lpstr>
      <vt:lpstr>Open Sans Medium</vt:lpstr>
      <vt:lpstr>Times New Roman</vt:lpstr>
      <vt:lpstr>Office Theme</vt:lpstr>
      <vt:lpstr>PowerPoint Presentation</vt:lpstr>
      <vt:lpstr>PowerPoint Presentation</vt:lpstr>
      <vt:lpstr>PowerPoint Presentation</vt:lpstr>
      <vt:lpstr>Load Balancer</vt:lpstr>
      <vt:lpstr>Elastic Load Balancer</vt:lpstr>
      <vt:lpstr>PowerPoint Presentation</vt:lpstr>
      <vt:lpstr>Types of Elastic Load Balancer (ELB)</vt:lpstr>
      <vt:lpstr>Classic Load Balancer</vt:lpstr>
      <vt:lpstr>Application Load Balancer</vt:lpstr>
      <vt:lpstr>Network Load Balancer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Load Balancer Architecture</vt:lpstr>
      <vt:lpstr>PowerPoint Presentation</vt:lpstr>
      <vt:lpstr>Blue/Green Deployments with Weighted Routes</vt:lpstr>
      <vt:lpstr>Blue/Green Deployments with Weighted Routes</vt:lpstr>
      <vt:lpstr>PowerPoint Presentation</vt:lpstr>
      <vt:lpstr>Cross-zone Load Balancing (CLB)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Autoscaling</vt:lpstr>
      <vt:lpstr>Introduction to Autoscaling</vt:lpstr>
      <vt:lpstr>Introduction to Autoscaling</vt:lpstr>
      <vt:lpstr>Vertical &amp; Horizontal  Scaling</vt:lpstr>
      <vt:lpstr>PowerPoint Presentation</vt:lpstr>
      <vt:lpstr>PowerPoint Presentation</vt:lpstr>
      <vt:lpstr>Lifecyle of Autoscaling</vt:lpstr>
      <vt:lpstr>Lifecycle of Autoscaling</vt:lpstr>
      <vt:lpstr>Components of Autoscaling</vt:lpstr>
      <vt:lpstr>Autoscaling Components</vt:lpstr>
      <vt:lpstr>Autoscaling Groups</vt:lpstr>
      <vt:lpstr>PowerPoint Presentation</vt:lpstr>
      <vt:lpstr>Configuration Templates</vt:lpstr>
      <vt:lpstr>Scaling Options: Dynamic Scaling</vt:lpstr>
      <vt:lpstr>Other Scaling Options</vt:lpstr>
      <vt:lpstr>Scaling Policy</vt:lpstr>
      <vt:lpstr>Scaling Policy</vt:lpstr>
      <vt:lpstr>Scaling Policy</vt:lpstr>
      <vt:lpstr>Scaling Policy</vt:lpstr>
      <vt:lpstr>Scaling Policy</vt:lpstr>
      <vt:lpstr>Instance Termination</vt:lpstr>
      <vt:lpstr>Instance Termination</vt:lpstr>
      <vt:lpstr>Instance Termination</vt:lpstr>
      <vt:lpstr>Instance Termination</vt:lpstr>
      <vt:lpstr>Autoscaling Pricing</vt:lpstr>
      <vt:lpstr>PowerPoint Presentation</vt:lpstr>
      <vt:lpstr>ELB &amp; AS Integration</vt:lpstr>
      <vt:lpstr>ELB and AS Integration</vt:lpstr>
      <vt:lpstr>ELB and AS Integration</vt:lpstr>
      <vt:lpstr>Route 53</vt:lpstr>
      <vt:lpstr>What is Route 53?</vt:lpstr>
      <vt:lpstr>Domain Name System</vt:lpstr>
      <vt:lpstr>DNS Hierarchy</vt:lpstr>
      <vt:lpstr>Hosting Our Website</vt:lpstr>
      <vt:lpstr>DNS Literature</vt:lpstr>
      <vt:lpstr>DNS Literature</vt:lpstr>
      <vt:lpstr>DNS Literature</vt:lpstr>
      <vt:lpstr>Network Latency and Bandwidth</vt:lpstr>
      <vt:lpstr>Routing Policy</vt:lpstr>
      <vt:lpstr>Routing Policy</vt:lpstr>
      <vt:lpstr>Routing Policy</vt:lpstr>
      <vt:lpstr>Routing Policy</vt:lpstr>
      <vt:lpstr>Routing Policy: Weighted</vt:lpstr>
      <vt:lpstr>Routing Policy: Latency-based</vt:lpstr>
      <vt:lpstr>Routing Policy: Geolocation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richa goal</dc:creator>
  <cp:lastModifiedBy>Shivanshu Sharma</cp:lastModifiedBy>
  <cp:revision>29</cp:revision>
  <dcterms:created xsi:type="dcterms:W3CDTF">2022-10-25T11:44:00Z</dcterms:created>
  <dcterms:modified xsi:type="dcterms:W3CDTF">2022-10-26T14:00:47Z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2021-04-12T00:00:00Z</vt:filetime>
  </property>
  <property fmtid="{D5CDD505-2E9C-101B-9397-08002B2CF9AE}" pid="3" name="Creator">
    <vt:lpwstr>Microsoft® PowerPoint® 2016</vt:lpwstr>
  </property>
  <property fmtid="{D5CDD505-2E9C-101B-9397-08002B2CF9AE}" pid="4" name="LastSaved">
    <vt:filetime>2022-10-25T00:00:00Z</vt:filetime>
  </property>
</Properties>
</file>