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67" r:id="rId3"/>
    <p:sldId id="268" r:id="rId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357E1-43AA-4D25-AC20-AFE372BE2000}" v="5" dt="2023-03-19T09:04:29.556"/>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599" autoAdjust="0"/>
  </p:normalViewPr>
  <p:slideViewPr>
    <p:cSldViewPr>
      <p:cViewPr varScale="1">
        <p:scale>
          <a:sx n="161" d="100"/>
          <a:sy n="161" d="100"/>
        </p:scale>
        <p:origin x="76" y="10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311884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12/10/2024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12/10/2024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12/10/2024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12/10/2024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2" y="2083189"/>
            <a:ext cx="10820400" cy="2667000"/>
          </a:xfrm>
        </p:spPr>
        <p:txBody>
          <a:bodyPr/>
          <a:lstStyle/>
          <a:p>
            <a:r>
              <a:rPr lang="en-US" sz="4800" dirty="0"/>
              <a:t>Overview of WordCloud </a:t>
            </a:r>
          </a:p>
        </p:txBody>
      </p:sp>
      <p:pic>
        <p:nvPicPr>
          <p:cNvPr id="5" name="Graphic 4" descr="Laptop with phone and calculator">
            <a:extLst>
              <a:ext uri="{FF2B5EF4-FFF2-40B4-BE49-F238E27FC236}">
                <a16:creationId xmlns:a16="http://schemas.microsoft.com/office/drawing/2014/main" id="{BD469133-22CE-4CD3-8665-47040A64BD1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1042" y="-228600"/>
            <a:ext cx="3048000" cy="3048000"/>
          </a:xfrm>
          <a:prstGeom prst="rect">
            <a:avLst/>
          </a:prstGeom>
        </p:spPr>
      </p:pic>
      <p:pic>
        <p:nvPicPr>
          <p:cNvPr id="11" name="Picture 10" descr="Logo&#10;&#10;Description automatically generated">
            <a:extLst>
              <a:ext uri="{FF2B5EF4-FFF2-40B4-BE49-F238E27FC236}">
                <a16:creationId xmlns:a16="http://schemas.microsoft.com/office/drawing/2014/main" id="{105A391F-A490-4F84-BBE9-D386971D7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812" y="1676400"/>
            <a:ext cx="3682540" cy="1041270"/>
          </a:xfrm>
          <a:prstGeom prst="rect">
            <a:avLst/>
          </a:prstGeom>
        </p:spPr>
      </p:pic>
      <p:sp>
        <p:nvSpPr>
          <p:cNvPr id="18" name="TextBox 17">
            <a:extLst>
              <a:ext uri="{FF2B5EF4-FFF2-40B4-BE49-F238E27FC236}">
                <a16:creationId xmlns:a16="http://schemas.microsoft.com/office/drawing/2014/main" id="{1D086614-DBF2-4EE7-A998-6468AFC73231}"/>
              </a:ext>
            </a:extLst>
          </p:cNvPr>
          <p:cNvSpPr txBox="1"/>
          <p:nvPr/>
        </p:nvSpPr>
        <p:spPr>
          <a:xfrm>
            <a:off x="9599612" y="6433268"/>
            <a:ext cx="2933969" cy="424732"/>
          </a:xfrm>
          <a:prstGeom prst="rect">
            <a:avLst/>
          </a:prstGeom>
          <a:noFill/>
        </p:spPr>
        <p:txBody>
          <a:bodyPr wrap="square" rtlCol="0">
            <a:spAutoFit/>
          </a:bodyPr>
          <a:lstStyle/>
          <a:p>
            <a:pPr>
              <a:lnSpc>
                <a:spcPct val="90000"/>
              </a:lnSpc>
            </a:pPr>
            <a:r>
              <a:rPr lang="en-US" sz="2400" dirty="0"/>
              <a:t>Nagamohan Kumar</a:t>
            </a:r>
          </a:p>
        </p:txBody>
      </p:sp>
      <p:pic>
        <p:nvPicPr>
          <p:cNvPr id="7" name="Picture 6" descr="A person wearing glasses&#10;&#10;Description automatically generated with medium confidence">
            <a:extLst>
              <a:ext uri="{FF2B5EF4-FFF2-40B4-BE49-F238E27FC236}">
                <a16:creationId xmlns:a16="http://schemas.microsoft.com/office/drawing/2014/main" id="{12C92715-0A59-AD01-91B4-F2FC51B127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8147" y="5370877"/>
            <a:ext cx="1096897" cy="1096897"/>
          </a:xfrm>
          <a:prstGeom prst="rect">
            <a:avLst/>
          </a:prstGeom>
        </p:spPr>
      </p:pic>
      <p:pic>
        <p:nvPicPr>
          <p:cNvPr id="9" name="Picture 8">
            <a:extLst>
              <a:ext uri="{FF2B5EF4-FFF2-40B4-BE49-F238E27FC236}">
                <a16:creationId xmlns:a16="http://schemas.microsoft.com/office/drawing/2014/main" id="{33E52CD5-87D2-0EFD-60CE-DA00556B2F9D}"/>
              </a:ext>
            </a:extLst>
          </p:cNvPr>
          <p:cNvPicPr>
            <a:picLocks noChangeAspect="1"/>
          </p:cNvPicPr>
          <p:nvPr/>
        </p:nvPicPr>
        <p:blipFill>
          <a:blip r:embed="rId7">
            <a:alphaModFix/>
          </a:blip>
          <a:stretch>
            <a:fillRect/>
          </a:stretch>
        </p:blipFill>
        <p:spPr>
          <a:xfrm>
            <a:off x="7999412" y="2540290"/>
            <a:ext cx="3398860" cy="20473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advTm="15162">
        <p:fade/>
      </p:transition>
    </mc:Choice>
    <mc:Fallback xmlns="">
      <p:transition spd="med" advTm="1516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626EC6-B032-4D2E-8018-06B761A70EB1}"/>
              </a:ext>
            </a:extLst>
          </p:cNvPr>
          <p:cNvSpPr txBox="1">
            <a:spLocks/>
          </p:cNvSpPr>
          <p:nvPr/>
        </p:nvSpPr>
        <p:spPr>
          <a:xfrm>
            <a:off x="150812" y="152400"/>
            <a:ext cx="11430000" cy="1020762"/>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200" b="0" i="0" dirty="0">
                <a:solidFill>
                  <a:srgbClr val="D1D5DB"/>
                </a:solidFill>
                <a:effectLst/>
                <a:latin typeface="Söhne"/>
              </a:rPr>
              <a:t>What is a wordcloud?</a:t>
            </a:r>
            <a:endParaRPr lang="en-US" sz="4800" dirty="0"/>
          </a:p>
        </p:txBody>
      </p:sp>
      <p:sp>
        <p:nvSpPr>
          <p:cNvPr id="8" name="TextBox 7">
            <a:extLst>
              <a:ext uri="{FF2B5EF4-FFF2-40B4-BE49-F238E27FC236}">
                <a16:creationId xmlns:a16="http://schemas.microsoft.com/office/drawing/2014/main" id="{09D29776-FF66-425A-8E24-58693A714B69}"/>
              </a:ext>
            </a:extLst>
          </p:cNvPr>
          <p:cNvSpPr txBox="1"/>
          <p:nvPr/>
        </p:nvSpPr>
        <p:spPr>
          <a:xfrm>
            <a:off x="303212" y="1163637"/>
            <a:ext cx="11658600" cy="2246769"/>
          </a:xfrm>
          <a:prstGeom prst="rect">
            <a:avLst/>
          </a:prstGeom>
          <a:noFill/>
        </p:spPr>
        <p:txBody>
          <a:bodyPr wrap="square">
            <a:spAutoFit/>
          </a:bodyPr>
          <a:lstStyle/>
          <a:p>
            <a:pPr algn="l"/>
            <a:r>
              <a:rPr lang="en-US" sz="2000" dirty="0">
                <a:solidFill>
                  <a:srgbClr val="D1D5DB"/>
                </a:solidFill>
                <a:latin typeface="Söhne"/>
              </a:rPr>
              <a:t>	The wordcloud is a visual representation of a text or corpus of text, where the most frequently occurring words are represented in larger fonts and displayed in a random arrangement. Wordclouds are used to help visualize and analyze large amounts of text data and are commonly used in fields such as data analysis, data visualization, and text mining. </a:t>
            </a:r>
          </a:p>
          <a:p>
            <a:pPr algn="l"/>
            <a:r>
              <a:rPr lang="en-US" sz="2000" dirty="0">
                <a:solidFill>
                  <a:srgbClr val="D1D5DB"/>
                </a:solidFill>
                <a:latin typeface="Söhne"/>
              </a:rPr>
              <a:t>				The purpose of a wordcloud is to provide a quick, visual summary of the most important or frequently used words in a text or corpus of text. By analyzing the most prominent words in a wordcloud, researchers and analysts can gain insights into patterns, trends, and themes in the data.</a:t>
            </a:r>
          </a:p>
        </p:txBody>
      </p:sp>
      <p:pic>
        <p:nvPicPr>
          <p:cNvPr id="9" name="Graphic 8" descr="A lightbulb">
            <a:extLst>
              <a:ext uri="{FF2B5EF4-FFF2-40B4-BE49-F238E27FC236}">
                <a16:creationId xmlns:a16="http://schemas.microsoft.com/office/drawing/2014/main" id="{7E6FD85B-AF19-4345-A6E1-D219831755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3021" y="-125810"/>
            <a:ext cx="1475581" cy="1475581"/>
          </a:xfrm>
          <a:prstGeom prst="rect">
            <a:avLst/>
          </a:prstGeom>
        </p:spPr>
      </p:pic>
      <p:sp>
        <p:nvSpPr>
          <p:cNvPr id="12" name="TextBox 11">
            <a:extLst>
              <a:ext uri="{FF2B5EF4-FFF2-40B4-BE49-F238E27FC236}">
                <a16:creationId xmlns:a16="http://schemas.microsoft.com/office/drawing/2014/main" id="{4268C91B-D046-177B-F77E-D3797697A08C}"/>
              </a:ext>
            </a:extLst>
          </p:cNvPr>
          <p:cNvSpPr txBox="1"/>
          <p:nvPr/>
        </p:nvSpPr>
        <p:spPr>
          <a:xfrm>
            <a:off x="377825" y="2819400"/>
            <a:ext cx="11658600" cy="400110"/>
          </a:xfrm>
          <a:prstGeom prst="rect">
            <a:avLst/>
          </a:prstGeom>
          <a:noFill/>
        </p:spPr>
        <p:txBody>
          <a:bodyPr wrap="square">
            <a:spAutoFit/>
          </a:bodyPr>
          <a:lstStyle/>
          <a:p>
            <a:pPr algn="l"/>
            <a:r>
              <a:rPr lang="en-US" sz="2000" dirty="0">
                <a:solidFill>
                  <a:srgbClr val="D1D5DB"/>
                </a:solidFill>
                <a:latin typeface="Söhne"/>
              </a:rPr>
              <a:t>	</a:t>
            </a:r>
          </a:p>
        </p:txBody>
      </p:sp>
      <p:pic>
        <p:nvPicPr>
          <p:cNvPr id="14" name="Picture 13">
            <a:extLst>
              <a:ext uri="{FF2B5EF4-FFF2-40B4-BE49-F238E27FC236}">
                <a16:creationId xmlns:a16="http://schemas.microsoft.com/office/drawing/2014/main" id="{EBE0F0B8-EA8E-176B-B872-C884D47A89E9}"/>
              </a:ext>
            </a:extLst>
          </p:cNvPr>
          <p:cNvPicPr>
            <a:picLocks noChangeAspect="1"/>
          </p:cNvPicPr>
          <p:nvPr/>
        </p:nvPicPr>
        <p:blipFill>
          <a:blip r:embed="rId4"/>
          <a:stretch>
            <a:fillRect/>
          </a:stretch>
        </p:blipFill>
        <p:spPr>
          <a:xfrm>
            <a:off x="531812" y="3672198"/>
            <a:ext cx="4979375" cy="2999330"/>
          </a:xfrm>
          <a:prstGeom prst="rect">
            <a:avLst/>
          </a:prstGeom>
        </p:spPr>
      </p:pic>
    </p:spTree>
    <p:extLst>
      <p:ext uri="{BB962C8B-B14F-4D97-AF65-F5344CB8AC3E}">
        <p14:creationId xmlns:p14="http://schemas.microsoft.com/office/powerpoint/2010/main" val="2150998977"/>
      </p:ext>
    </p:extLst>
  </p:cSld>
  <p:clrMapOvr>
    <a:masterClrMapping/>
  </p:clrMapOvr>
  <mc:AlternateContent xmlns:mc="http://schemas.openxmlformats.org/markup-compatibility/2006" xmlns:p14="http://schemas.microsoft.com/office/powerpoint/2010/main">
    <mc:Choice Requires="p14">
      <p:transition spd="med" p14:dur="700" advTm="59141">
        <p:fade/>
      </p:transition>
    </mc:Choice>
    <mc:Fallback xmlns="">
      <p:transition spd="med" advTm="5914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626EC6-B032-4D2E-8018-06B761A70EB1}"/>
              </a:ext>
            </a:extLst>
          </p:cNvPr>
          <p:cNvSpPr txBox="1">
            <a:spLocks/>
          </p:cNvSpPr>
          <p:nvPr/>
        </p:nvSpPr>
        <p:spPr>
          <a:xfrm>
            <a:off x="150812" y="152400"/>
            <a:ext cx="11430000" cy="1020762"/>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0" i="0" dirty="0">
                <a:solidFill>
                  <a:srgbClr val="D1D5DB"/>
                </a:solidFill>
                <a:effectLst/>
                <a:latin typeface="Söhne"/>
              </a:rPr>
              <a:t>Understanding Stopwords: Why Removing Them is Important for Accurate Text Analysis</a:t>
            </a:r>
            <a:endParaRPr lang="en-US" sz="4800" dirty="0"/>
          </a:p>
        </p:txBody>
      </p:sp>
      <p:sp>
        <p:nvSpPr>
          <p:cNvPr id="8" name="TextBox 7">
            <a:extLst>
              <a:ext uri="{FF2B5EF4-FFF2-40B4-BE49-F238E27FC236}">
                <a16:creationId xmlns:a16="http://schemas.microsoft.com/office/drawing/2014/main" id="{09D29776-FF66-425A-8E24-58693A714B69}"/>
              </a:ext>
            </a:extLst>
          </p:cNvPr>
          <p:cNvSpPr txBox="1"/>
          <p:nvPr/>
        </p:nvSpPr>
        <p:spPr>
          <a:xfrm>
            <a:off x="185934" y="1080462"/>
            <a:ext cx="11658600" cy="5324535"/>
          </a:xfrm>
          <a:prstGeom prst="rect">
            <a:avLst/>
          </a:prstGeom>
          <a:noFill/>
        </p:spPr>
        <p:txBody>
          <a:bodyPr wrap="square">
            <a:spAutoFit/>
          </a:bodyPr>
          <a:lstStyle/>
          <a:p>
            <a:pPr algn="l"/>
            <a:r>
              <a:rPr lang="en-US" sz="2000" dirty="0">
                <a:solidFill>
                  <a:srgbClr val="D1D5DB"/>
                </a:solidFill>
                <a:latin typeface="Söhne"/>
              </a:rPr>
              <a:t>	</a:t>
            </a:r>
          </a:p>
          <a:p>
            <a:pPr algn="l"/>
            <a:r>
              <a:rPr lang="en-US" sz="2000" b="0" i="0" dirty="0">
                <a:solidFill>
                  <a:srgbClr val="D1D5DB"/>
                </a:solidFill>
                <a:effectLst/>
                <a:latin typeface="Söhne"/>
              </a:rPr>
              <a:t>		 Stopwords are common words that appear frequently in a language but do not carry much meaning or value when it comes to analyzing text data. Examples of stopwords in English include "the", "and", "a", "an", "in", "of", etc.</a:t>
            </a:r>
          </a:p>
          <a:p>
            <a:pPr algn="l"/>
            <a:endParaRPr lang="en-US" sz="2000" b="0" i="0" dirty="0">
              <a:solidFill>
                <a:srgbClr val="D1D5DB"/>
              </a:solidFill>
              <a:effectLst/>
              <a:latin typeface="Söhne"/>
            </a:endParaRPr>
          </a:p>
          <a:p>
            <a:pPr algn="l"/>
            <a:r>
              <a:rPr lang="en-US" sz="2000" b="0" i="0" dirty="0">
                <a:solidFill>
                  <a:srgbClr val="D1D5DB"/>
                </a:solidFill>
                <a:effectLst/>
                <a:latin typeface="Söhne"/>
              </a:rPr>
              <a:t>		When working with text data, it's often necessary to remove stopwords because they can have a negative impact on the accuracy of text analysis tasks like sentiment analysis, topic modeling, and keyword extraction. This is because they can skew the results of these tasks by causing noise in the data and making it harder to identify the most important words and phrases.</a:t>
            </a:r>
          </a:p>
          <a:p>
            <a:pPr algn="l"/>
            <a:endParaRPr lang="en-US" sz="2000" b="0" i="0" dirty="0">
              <a:solidFill>
                <a:srgbClr val="D1D5DB"/>
              </a:solidFill>
              <a:effectLst/>
              <a:latin typeface="Söhne"/>
            </a:endParaRPr>
          </a:p>
          <a:p>
            <a:pPr algn="l"/>
            <a:r>
              <a:rPr lang="en-US" sz="2000" b="0" i="0" dirty="0">
                <a:solidFill>
                  <a:srgbClr val="D1D5DB"/>
                </a:solidFill>
                <a:effectLst/>
                <a:latin typeface="Söhne"/>
              </a:rPr>
              <a:t>							By removing stopwords, we can improve the accuracy of text analysis models by reducing the noise in the data and making it easier to identify the most relevant and meaningful words and phrases. This can help us to extract more meaningful insights from our text data and make better-informed decisions based on those insights.</a:t>
            </a:r>
          </a:p>
          <a:p>
            <a:pPr algn="l"/>
            <a:endParaRPr lang="en-US" sz="2000" dirty="0">
              <a:solidFill>
                <a:srgbClr val="D1D5DB"/>
              </a:solidFill>
              <a:latin typeface="Söhne"/>
            </a:endParaRPr>
          </a:p>
          <a:p>
            <a:pPr algn="l"/>
            <a:r>
              <a:rPr lang="en-US" sz="2000" b="0" i="0" dirty="0">
                <a:solidFill>
                  <a:srgbClr val="D1D5DB"/>
                </a:solidFill>
                <a:effectLst/>
                <a:latin typeface="Söhne"/>
              </a:rPr>
              <a:t>Note : We also remove the punctuations before we proceed with the text analysis</a:t>
            </a:r>
          </a:p>
          <a:p>
            <a:pPr algn="l"/>
            <a:endParaRPr lang="en-US" sz="2000" b="0" i="0" dirty="0">
              <a:solidFill>
                <a:srgbClr val="D1D5DB"/>
              </a:solidFill>
              <a:effectLst/>
              <a:latin typeface="Söhne"/>
            </a:endParaRPr>
          </a:p>
        </p:txBody>
      </p:sp>
      <p:pic>
        <p:nvPicPr>
          <p:cNvPr id="9" name="Graphic 8" descr="A lightbulb">
            <a:extLst>
              <a:ext uri="{FF2B5EF4-FFF2-40B4-BE49-F238E27FC236}">
                <a16:creationId xmlns:a16="http://schemas.microsoft.com/office/drawing/2014/main" id="{7E6FD85B-AF19-4345-A6E1-D219831755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54592" y="-125809"/>
            <a:ext cx="964010" cy="964010"/>
          </a:xfrm>
          <a:prstGeom prst="rect">
            <a:avLst/>
          </a:prstGeom>
        </p:spPr>
      </p:pic>
      <p:sp>
        <p:nvSpPr>
          <p:cNvPr id="12" name="TextBox 11">
            <a:extLst>
              <a:ext uri="{FF2B5EF4-FFF2-40B4-BE49-F238E27FC236}">
                <a16:creationId xmlns:a16="http://schemas.microsoft.com/office/drawing/2014/main" id="{4268C91B-D046-177B-F77E-D3797697A08C}"/>
              </a:ext>
            </a:extLst>
          </p:cNvPr>
          <p:cNvSpPr txBox="1"/>
          <p:nvPr/>
        </p:nvSpPr>
        <p:spPr>
          <a:xfrm>
            <a:off x="377825" y="2819400"/>
            <a:ext cx="11658600" cy="400110"/>
          </a:xfrm>
          <a:prstGeom prst="rect">
            <a:avLst/>
          </a:prstGeom>
          <a:noFill/>
        </p:spPr>
        <p:txBody>
          <a:bodyPr wrap="square">
            <a:spAutoFit/>
          </a:bodyPr>
          <a:lstStyle/>
          <a:p>
            <a:pPr algn="l"/>
            <a:r>
              <a:rPr lang="en-US" sz="2000" dirty="0">
                <a:solidFill>
                  <a:srgbClr val="D1D5DB"/>
                </a:solidFill>
                <a:latin typeface="Söhne"/>
              </a:rPr>
              <a:t>	</a:t>
            </a:r>
          </a:p>
        </p:txBody>
      </p:sp>
    </p:spTree>
    <p:extLst>
      <p:ext uri="{BB962C8B-B14F-4D97-AF65-F5344CB8AC3E}">
        <p14:creationId xmlns:p14="http://schemas.microsoft.com/office/powerpoint/2010/main" val="2156671561"/>
      </p:ext>
    </p:extLst>
  </p:cSld>
  <p:clrMapOvr>
    <a:masterClrMapping/>
  </p:clrMapOvr>
  <mc:AlternateContent xmlns:mc="http://schemas.openxmlformats.org/markup-compatibility/2006" xmlns:p14="http://schemas.microsoft.com/office/powerpoint/2010/main">
    <mc:Choice Requires="p14">
      <p:transition spd="med" p14:dur="700" advTm="59141">
        <p:fade/>
      </p:transition>
    </mc:Choice>
    <mc:Fallback xmlns="">
      <p:transition spd="med" advTm="59141">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1056</TotalTime>
  <Words>352</Words>
  <Application>Microsoft Office PowerPoint</Application>
  <PresentationFormat>Custom</PresentationFormat>
  <Paragraphs>17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Consolas</vt:lpstr>
      <vt:lpstr>Corbel</vt:lpstr>
      <vt:lpstr>Söhne</vt:lpstr>
      <vt:lpstr>Chalkboard 16x9</vt:lpstr>
      <vt:lpstr>Overview of WordCloud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Palindrome function in Python</dc:title>
  <dc:creator>Nagamohan Kumar P</dc:creator>
  <cp:lastModifiedBy>Nagamohan Kumar P</cp:lastModifiedBy>
  <cp:revision>7</cp:revision>
  <dcterms:created xsi:type="dcterms:W3CDTF">2021-08-14T00:17:34Z</dcterms:created>
  <dcterms:modified xsi:type="dcterms:W3CDTF">2024-12-10T21:09:57Z</dcterms:modified>
</cp:coreProperties>
</file>