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3" r:id="rId2"/>
    <p:sldId id="313" r:id="rId3"/>
    <p:sldId id="314" r:id="rId4"/>
    <p:sldId id="294" r:id="rId5"/>
    <p:sldId id="337" r:id="rId6"/>
    <p:sldId id="339" r:id="rId7"/>
    <p:sldId id="340" r:id="rId8"/>
    <p:sldId id="331" r:id="rId9"/>
    <p:sldId id="297" r:id="rId10"/>
    <p:sldId id="301" r:id="rId11"/>
    <p:sldId id="338" r:id="rId12"/>
    <p:sldId id="333" r:id="rId13"/>
    <p:sldId id="330" r:id="rId14"/>
    <p:sldId id="300" r:id="rId15"/>
    <p:sldId id="329" r:id="rId16"/>
    <p:sldId id="336" r:id="rId17"/>
    <p:sldId id="334" r:id="rId18"/>
    <p:sldId id="309" r:id="rId19"/>
  </p:sldIdLst>
  <p:sldSz cx="9144000" cy="6858000" type="screen4x3"/>
  <p:notesSz cx="6980238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9FDA"/>
    <a:srgbClr val="00599C"/>
    <a:srgbClr val="006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6716" autoAdjust="0"/>
  </p:normalViewPr>
  <p:slideViewPr>
    <p:cSldViewPr>
      <p:cViewPr varScale="1">
        <p:scale>
          <a:sx n="78" d="100"/>
          <a:sy n="78" d="100"/>
        </p:scale>
        <p:origin x="13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zcrb\Documents\Training\GM\699\Week%20of%20Mar%201\Attrition%20Method%20Error%20Rate%20Calcula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Overall Attrition at the IRS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Percent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Sheet1!$B$1:$M$1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Sheet1!$B$2:$M$2</c:f>
              <c:numCache>
                <c:formatCode>0.00%</c:formatCode>
                <c:ptCount val="12"/>
                <c:pt idx="0">
                  <c:v>6.4769776542442301E-2</c:v>
                </c:pt>
                <c:pt idx="1">
                  <c:v>7.1446686714249488E-2</c:v>
                </c:pt>
                <c:pt idx="2">
                  <c:v>6.8283289176724563E-2</c:v>
                </c:pt>
                <c:pt idx="3">
                  <c:v>6.2995452399294258E-2</c:v>
                </c:pt>
                <c:pt idx="4">
                  <c:v>6.0443583626615019E-2</c:v>
                </c:pt>
                <c:pt idx="5">
                  <c:v>6.7072747064409285E-2</c:v>
                </c:pt>
                <c:pt idx="6">
                  <c:v>7.2206724063296618E-2</c:v>
                </c:pt>
                <c:pt idx="7">
                  <c:v>6.2765097960008079E-2</c:v>
                </c:pt>
                <c:pt idx="8">
                  <c:v>6.6159189429153387E-2</c:v>
                </c:pt>
                <c:pt idx="9">
                  <c:v>7.2536165437201469E-2</c:v>
                </c:pt>
                <c:pt idx="10">
                  <c:v>7.2365636902242916E-2</c:v>
                </c:pt>
                <c:pt idx="11">
                  <c:v>6.7587388721880942E-2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F8-467F-9EC6-3CBE7354BE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074448"/>
        <c:axId val="372074120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People/Year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Sheet1!$B$1:$M$1</c:f>
              <c:numCache>
                <c:formatCode>General</c:formatCode>
                <c:ptCount val="12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</c:numCache>
            </c:num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5313</c:v>
                </c:pt>
                <c:pt idx="1">
                  <c:v>5916</c:v>
                </c:pt>
                <c:pt idx="2">
                  <c:v>5567</c:v>
                </c:pt>
                <c:pt idx="3">
                  <c:v>5070</c:v>
                </c:pt>
                <c:pt idx="4">
                  <c:v>5118</c:v>
                </c:pt>
                <c:pt idx="5">
                  <c:v>5792</c:v>
                </c:pt>
                <c:pt idx="6">
                  <c:v>6005</c:v>
                </c:pt>
                <c:pt idx="7">
                  <c:v>4972</c:v>
                </c:pt>
                <c:pt idx="8">
                  <c:v>5067</c:v>
                </c:pt>
                <c:pt idx="9">
                  <c:v>5300</c:v>
                </c:pt>
                <c:pt idx="10">
                  <c:v>5130</c:v>
                </c:pt>
                <c:pt idx="11">
                  <c:v>4654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F8-467F-9EC6-3CBE7354BE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5306328"/>
        <c:axId val="415306000"/>
      </c:lineChart>
      <c:valAx>
        <c:axId val="41530600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People/Year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06328"/>
        <c:crosses val="max"/>
        <c:crossBetween val="between"/>
      </c:valAx>
      <c:catAx>
        <c:axId val="415306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Fiscal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06000"/>
        <c:crosses val="autoZero"/>
        <c:auto val="1"/>
        <c:lblAlgn val="ctr"/>
        <c:lblOffset val="100"/>
        <c:noMultiLvlLbl val="0"/>
      </c:catAx>
      <c:valAx>
        <c:axId val="3720741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Percent Attrition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074448"/>
        <c:crosses val="autoZero"/>
        <c:crossBetween val="between"/>
      </c:valAx>
      <c:catAx>
        <c:axId val="3720744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0741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0679E5C-A817-4FF3-8444-BAE8A0241B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477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aseline="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A116309-94AB-4E9A-84A1-20CFDD0F39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5468" y="0"/>
            <a:ext cx="302477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aseline="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D6FCA55F-E493-4BBC-AD64-0F5DFD07F5C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302477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baseline="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40DA151-D883-42E6-902F-954099E5919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5468" y="8686800"/>
            <a:ext cx="302477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91F4B6D4-E0CB-47C6-920C-E6B9EF78D9A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5F4BD63-F09C-411F-8FB2-8350E43DC7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477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aseline="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E4638EE-2C8F-4E76-9EE9-A2A024EC1E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55468" y="0"/>
            <a:ext cx="302477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aseline="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94C9DBA0-C500-42EC-83A5-C0B24FECC92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685800"/>
            <a:ext cx="4573588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0CABC1D-22AA-4203-8EA0-5CB9BF47CF5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699" y="4343400"/>
            <a:ext cx="511884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1ECCDB0-6204-42D8-A88F-F2B79A28D71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302477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baseline="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5CAB5044-F1FD-471C-A91E-D4232B3B16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5468" y="8686800"/>
            <a:ext cx="302477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EA164D7A-4D30-48DC-8DF6-AA9E4703063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64D7A-4D30-48DC-8DF6-AA9E47030639}" type="slidenum">
              <a:rPr lang="en-US" altLang="en-US" smtClean="0"/>
              <a:pPr>
                <a:defRPr/>
              </a:pPr>
              <a:t>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3302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64D7A-4D30-48DC-8DF6-AA9E47030639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6987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64D7A-4D30-48DC-8DF6-AA9E47030639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9988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64D7A-4D30-48DC-8DF6-AA9E47030639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4671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64D7A-4D30-48DC-8DF6-AA9E47030639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556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CA5C5E2-A5D8-4F3A-9DDA-551FFD9FFA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ACD14FD-9231-418A-A4AE-4FC432880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430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CA5C5E2-A5D8-4F3A-9DDA-551FFD9FFA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ACD14FD-9231-418A-A4AE-4FC432880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85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CA5C5E2-A5D8-4F3A-9DDA-551FFD9FFA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ACD14FD-9231-418A-A4AE-4FC432880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CA5C5E2-A5D8-4F3A-9DDA-551FFD9FFA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ACD14FD-9231-418A-A4AE-4FC432880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903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CA5C5E2-A5D8-4F3A-9DDA-551FFD9FFA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ACD14FD-9231-418A-A4AE-4FC432880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663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07F8341-9A14-4CF0-91A9-CF6A56A54B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15C7FE58-8703-42EB-8018-EBAF8787F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12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64D7A-4D30-48DC-8DF6-AA9E47030639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0647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164D7A-4D30-48DC-8DF6-AA9E47030639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674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9" descr="irs_logo_horz_rgb_FA">
            <a:extLst>
              <a:ext uri="{FF2B5EF4-FFF2-40B4-BE49-F238E27FC236}">
                <a16:creationId xmlns:a16="http://schemas.microsoft.com/office/drawing/2014/main" id="{0A3B09FE-4CF7-4F9F-ACBB-643613FF4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63525"/>
            <a:ext cx="13620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waveTitle-01-01">
            <a:extLst>
              <a:ext uri="{FF2B5EF4-FFF2-40B4-BE49-F238E27FC236}">
                <a16:creationId xmlns:a16="http://schemas.microsoft.com/office/drawing/2014/main" id="{2C9E5D55-7116-4234-9179-CECA5AC83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76550"/>
            <a:ext cx="9145588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>
            <a:extLst>
              <a:ext uri="{FF2B5EF4-FFF2-40B4-BE49-F238E27FC236}">
                <a16:creationId xmlns:a16="http://schemas.microsoft.com/office/drawing/2014/main" id="{CB075B81-C6A8-4531-89DE-78AD8138E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2192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dirty="0"/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8761F5B4-529C-402C-A4C5-526D83223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10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fld id="{2DA78BF0-6EFE-4AC4-8DD3-F656BB723450}" type="datetime1">
              <a:rPr lang="en-US" altLang="en-US" smtClean="0">
                <a:solidFill>
                  <a:srgbClr val="009FDA"/>
                </a:solidFill>
              </a:rPr>
              <a:pPr>
                <a:spcBef>
                  <a:spcPct val="50000"/>
                </a:spcBef>
                <a:defRPr/>
              </a:pPr>
              <a:t>5/2/2018</a:t>
            </a:fld>
            <a:endParaRPr lang="en-US" altLang="en-US" dirty="0">
              <a:solidFill>
                <a:srgbClr val="009FDA"/>
              </a:solidFill>
            </a:endParaRPr>
          </a:p>
        </p:txBody>
      </p:sp>
      <p:pic>
        <p:nvPicPr>
          <p:cNvPr id="8" name="Picture 16" descr="irs301">
            <a:extLst>
              <a:ext uri="{FF2B5EF4-FFF2-40B4-BE49-F238E27FC236}">
                <a16:creationId xmlns:a16="http://schemas.microsoft.com/office/drawing/2014/main" id="{414107BC-B991-4812-A56B-735F0D7A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6445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219200" y="1295400"/>
            <a:ext cx="7543800" cy="1143000"/>
          </a:xfrm>
        </p:spPr>
        <p:txBody>
          <a:bodyPr anchor="b"/>
          <a:lstStyle>
            <a:lvl1pPr>
              <a:defRPr sz="3600">
                <a:latin typeface="Arial Bold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2438400"/>
            <a:ext cx="6400800" cy="1219200"/>
          </a:xfrm>
        </p:spPr>
        <p:txBody>
          <a:bodyPr/>
          <a:lstStyle>
            <a:lvl1pPr marL="0" indent="0">
              <a:defRPr sz="2400">
                <a:solidFill>
                  <a:srgbClr val="009FDA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545056"/>
      </p:ext>
    </p:extLst>
  </p:cSld>
  <p:clrMapOvr>
    <a:masterClrMapping/>
  </p:clrMapOvr>
  <p:transition spd="slow"/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45916FE-2D83-4F61-9070-075A6561240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| BOD</a:t>
            </a:r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B35577D1-3AAD-4AAD-9E29-DAF135D036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38D64-20DE-4C5C-8CB5-F88D27CA834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659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A27C5B-C447-4F70-9EAE-B4C737B18E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| BOD</a:t>
            </a: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3239FFD8-32AA-4E2D-B3FE-37B719249F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48858-CA1E-413F-8983-A5212F1777E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9460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1ADD9-5D61-47DA-9542-EF3461D319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| BOD</a:t>
            </a: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8A9269E6-9FD4-49EA-8B15-DDB20ACB06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B609B-DC4F-4B7E-8E79-1911856A43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54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C097106-EE55-411E-AE80-17FD810A4A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| BOD</a:t>
            </a: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82C275EB-6509-4236-AF02-43A7AAFFB3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4C220-03DE-40D3-870C-B69805D69D6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9017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0900" y="273050"/>
            <a:ext cx="1484313" cy="574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0" y="273050"/>
            <a:ext cx="4305300" cy="574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5F2F16-514F-45E1-9218-47C2B54D3D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| BOD</a:t>
            </a: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FB6DD51E-CA97-44C2-9A0C-F02891F0AB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8B345-04B0-43CF-A6FE-AA98093644A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7979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3050"/>
            <a:ext cx="5942013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43200" y="1219200"/>
            <a:ext cx="2857500" cy="2324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743200" y="3695700"/>
            <a:ext cx="2857500" cy="2324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753100" y="1219200"/>
            <a:ext cx="2857500" cy="480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B9D095-078B-414E-98E1-79F93EE6F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| BOD</a:t>
            </a:r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CE0668A8-73E4-4012-AA86-DD3B70491A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A45F7-BA0A-4371-B39D-F34B94D270A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586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meetingGraphic">
            <a:extLst>
              <a:ext uri="{FF2B5EF4-FFF2-40B4-BE49-F238E27FC236}">
                <a16:creationId xmlns:a16="http://schemas.microsoft.com/office/drawing/2014/main" id="{ED8195E2-8401-46FF-AE81-549D93C8C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00200"/>
            <a:ext cx="2971800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3" descr="irs_rev">
            <a:extLst>
              <a:ext uri="{FF2B5EF4-FFF2-40B4-BE49-F238E27FC236}">
                <a16:creationId xmlns:a16="http://schemas.microsoft.com/office/drawing/2014/main" id="{4DABF6FA-C09F-48AA-B676-81588167C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8588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 descr="irs301">
            <a:extLst>
              <a:ext uri="{FF2B5EF4-FFF2-40B4-BE49-F238E27FC236}">
                <a16:creationId xmlns:a16="http://schemas.microsoft.com/office/drawing/2014/main" id="{BCF8431C-FC5D-494C-A7C8-27C4CB8AE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8604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waveTitle-01">
            <a:extLst>
              <a:ext uri="{FF2B5EF4-FFF2-40B4-BE49-F238E27FC236}">
                <a16:creationId xmlns:a16="http://schemas.microsoft.com/office/drawing/2014/main" id="{BAA5D02B-64AA-4A24-A06E-9746D9008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1775"/>
            <a:ext cx="9145588" cy="708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2057400" y="609600"/>
            <a:ext cx="6248400" cy="719138"/>
          </a:xfrm>
        </p:spPr>
        <p:txBody>
          <a:bodyPr anchor="b"/>
          <a:lstStyle>
            <a:lvl1pPr>
              <a:defRPr sz="36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4114800"/>
            <a:ext cx="2667000" cy="762000"/>
          </a:xfrm>
        </p:spPr>
        <p:txBody>
          <a:bodyPr/>
          <a:lstStyle>
            <a:lvl1pPr marL="0" indent="0">
              <a:defRPr>
                <a:solidFill>
                  <a:srgbClr val="009FDA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3EDD092-980E-4968-B09C-8FCE274426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 | BODW&amp;I Executive Virtual ConferencePRESENTATION TITLE | BOD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3F0CA2D9-7A55-4F62-BF99-93DAB27F8D10}"/>
              </a:ext>
            </a:extLst>
          </p:cNvPr>
          <p:cNvSpPr>
            <a:spLocks noGrp="1" noChangeAspect="1" noChangeArrowheads="1"/>
          </p:cNvSpPr>
          <p:nvPr>
            <p:ph type="dt" sz="half" idx="11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4572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600" smtClean="0">
                <a:solidFill>
                  <a:schemeClr val="tx2"/>
                </a:solidFill>
                <a:latin typeface="Arial Bold" panose="020B0704020202020204" pitchFamily="34" charset="0"/>
              </a:defRPr>
            </a:lvl1pPr>
          </a:lstStyle>
          <a:p>
            <a:pPr>
              <a:defRPr/>
            </a:pPr>
            <a:fld id="{FBDB5A22-F425-489A-B592-D58823F5289D}" type="datetime1">
              <a:rPr lang="en-US" altLang="en-US"/>
              <a:pPr>
                <a:defRPr/>
              </a:pPr>
              <a:t>5/2/2018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8791905"/>
      </p:ext>
    </p:extLst>
  </p:cSld>
  <p:clrMapOvr>
    <a:masterClrMapping/>
  </p:clrMapOvr>
  <p:transition spd="slow"/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9" descr="irs_logo_horz_rgb_FA">
            <a:extLst>
              <a:ext uri="{FF2B5EF4-FFF2-40B4-BE49-F238E27FC236}">
                <a16:creationId xmlns:a16="http://schemas.microsoft.com/office/drawing/2014/main" id="{615AA8A8-DBB9-4E15-AF1B-867737AB2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63525"/>
            <a:ext cx="13620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35" descr="waveSlide-01-01">
            <a:extLst>
              <a:ext uri="{FF2B5EF4-FFF2-40B4-BE49-F238E27FC236}">
                <a16:creationId xmlns:a16="http://schemas.microsoft.com/office/drawing/2014/main" id="{B3D6F058-5B6B-4B10-992A-F821A003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55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676400" y="533400"/>
            <a:ext cx="6858000" cy="685800"/>
          </a:xfrm>
        </p:spPr>
        <p:txBody>
          <a:bodyPr/>
          <a:lstStyle>
            <a:lvl1pPr>
              <a:defRPr sz="3200" b="1">
                <a:solidFill>
                  <a:srgbClr val="009FDA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1828800"/>
            <a:ext cx="3276600" cy="533400"/>
          </a:xfrm>
        </p:spPr>
        <p:txBody>
          <a:bodyPr/>
          <a:lstStyle>
            <a:lvl1pPr marL="0" indent="0">
              <a:defRPr sz="1800">
                <a:solidFill>
                  <a:srgbClr val="00599C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F1A82-62FC-4D80-9893-969E97AEB9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009FDA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 | BODPRESENTATION TITLE | BOD</a:t>
            </a:r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3B9CBD21-E4F1-4993-B2FE-63F1644467F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ct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361856C-E59C-4EB1-B000-4F2873B2504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079131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>
            <a:extLst>
              <a:ext uri="{FF2B5EF4-FFF2-40B4-BE49-F238E27FC236}">
                <a16:creationId xmlns:a16="http://schemas.microsoft.com/office/drawing/2014/main" id="{DD6C0ED6-FB1B-4956-9241-B8D00BDA6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baseline="30000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4A6CFCD-63CE-4D18-B59A-7DA901F3A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817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40" bIns="9144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en-US" altLang="en-US" dirty="0"/>
          </a:p>
        </p:txBody>
      </p:sp>
      <p:pic>
        <p:nvPicPr>
          <p:cNvPr id="6" name="Picture 33" descr="irs_rev">
            <a:extLst>
              <a:ext uri="{FF2B5EF4-FFF2-40B4-BE49-F238E27FC236}">
                <a16:creationId xmlns:a16="http://schemas.microsoft.com/office/drawing/2014/main" id="{69C7A4D0-5846-4D9B-B3F7-C10EDB818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8588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2743200" y="2513013"/>
            <a:ext cx="5867400" cy="915987"/>
          </a:xfrm>
        </p:spPr>
        <p:txBody>
          <a:bodyPr wrap="none" anchor="b"/>
          <a:lstStyle>
            <a:lvl1pPr>
              <a:lnSpc>
                <a:spcPct val="90000"/>
              </a:lnSpc>
              <a:defRPr sz="2700">
                <a:latin typeface="Arial Bol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8436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2743200" y="3429000"/>
            <a:ext cx="5867400" cy="1219200"/>
          </a:xfrm>
        </p:spPr>
        <p:txBody>
          <a:bodyPr/>
          <a:lstStyle>
            <a:lvl1pPr marL="0" indent="0">
              <a:lnSpc>
                <a:spcPct val="100000"/>
              </a:lnSpc>
              <a:defRPr sz="4900">
                <a:solidFill>
                  <a:schemeClr val="bg1"/>
                </a:solidFill>
                <a:latin typeface="Arial Black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E563AF7-8C29-4788-B3EA-36EE5677B1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743200" y="6477000"/>
            <a:ext cx="58674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 | BODW&amp;I Executive Virtual ConferencePRESENTATION TITLE | BOD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FA95350F-98B5-4903-877D-1C05797055A2}"/>
              </a:ext>
            </a:extLst>
          </p:cNvPr>
          <p:cNvSpPr>
            <a:spLocks noGrp="1" noChangeAspect="1" noChangeArrowheads="1"/>
          </p:cNvSpPr>
          <p:nvPr>
            <p:ph type="dt" sz="half" idx="11"/>
          </p:nvPr>
        </p:nvSpPr>
        <p:spPr bwMode="auto">
          <a:xfrm>
            <a:off x="2743200" y="2133600"/>
            <a:ext cx="1752600" cy="30480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4572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600" smtClean="0">
                <a:solidFill>
                  <a:schemeClr val="tx2"/>
                </a:solidFill>
                <a:latin typeface="Arial Bold" panose="020B0704020202020204" pitchFamily="34" charset="0"/>
              </a:defRPr>
            </a:lvl1pPr>
          </a:lstStyle>
          <a:p>
            <a:pPr>
              <a:defRPr/>
            </a:pPr>
            <a:fld id="{3D15D08F-B679-4754-8A98-D3DCC536146F}" type="datetime1">
              <a:rPr lang="en-US" altLang="en-US"/>
              <a:pPr>
                <a:defRPr/>
              </a:pPr>
              <a:t>5/2/2018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91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FAB5B90-26FF-4B4A-981E-F781C7DBA4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| BOD</a:t>
            </a: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628CEABE-A803-4CCB-8A89-DB6AAA574E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1D1F7-F702-491C-93F6-9CF117E398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634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F70C2BD-E95C-460D-A163-7352B254A4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| BOD</a:t>
            </a: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BE021D7B-ED34-4F8F-A7EB-72FEAC4E8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C0658-B654-4614-836D-39B6C3F80D3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179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219200"/>
            <a:ext cx="28575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3100" y="1219200"/>
            <a:ext cx="28575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57B1D4-DC22-4F7A-928E-46609A06E8D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| BOD</a:t>
            </a: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EA65551A-CA9B-49A9-8790-4E5F99BC7F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AF65C-FD0E-4E5D-AD8D-6D827A459EC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826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9392C31-2A5D-43A6-AB78-57C3E67F4F0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| BOD</a:t>
            </a: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F6835280-585D-48FD-8EE1-EB33174281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0BD14-FBA2-4C83-984C-B87C6B671A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788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BA57701-C4BF-4847-9605-70FE9E6407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Presentation Title | BOD</a:t>
            </a: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00C73282-A644-4347-A70C-9736AE8C1E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5F174-BBE9-4966-B445-57CBB98EB15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305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waveSlide-01">
            <a:extLst>
              <a:ext uri="{FF2B5EF4-FFF2-40B4-BE49-F238E27FC236}">
                <a16:creationId xmlns:a16="http://schemas.microsoft.com/office/drawing/2014/main" id="{21CB076E-BC9F-4CC2-A188-A997881C7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392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97F376BC-5310-495C-B2AD-E66CC5EB4DAE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1447800" y="27305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8C14AD97-0CB6-4092-BDC7-FDF945492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1219200"/>
            <a:ext cx="7315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1EDD04D4-0D47-46D1-A5EE-3C5A240A07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553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rgbClr val="00599C"/>
                </a:solidFill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Presentation Title | BOD</a:t>
            </a:r>
          </a:p>
        </p:txBody>
      </p:sp>
      <p:sp>
        <p:nvSpPr>
          <p:cNvPr id="1051" name="Rectangle 27">
            <a:extLst>
              <a:ext uri="{FF2B5EF4-FFF2-40B4-BE49-F238E27FC236}">
                <a16:creationId xmlns:a16="http://schemas.microsoft.com/office/drawing/2014/main" id="{C10D690C-F55C-494C-A0AC-FF7759304D1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30000"/>
              </a:lnSpc>
              <a:defRPr sz="2000" smtClean="0">
                <a:solidFill>
                  <a:schemeClr val="accent1"/>
                </a:solidFill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4F53AAA3-A0DA-4538-8A96-EAECF89A4EE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31" name="Picture 9" descr="irs_rev_150">
            <a:extLst>
              <a:ext uri="{FF2B5EF4-FFF2-40B4-BE49-F238E27FC236}">
                <a16:creationId xmlns:a16="http://schemas.microsoft.com/office/drawing/2014/main" id="{8B4D298E-C23A-436C-95ED-BE1730BBD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536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99C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99C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99C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99C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599C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Times" panose="02020603050405020304" pitchFamily="18" charset="0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Times" panose="02020603050405020304" pitchFamily="18" charset="0"/>
        <a:defRPr sz="14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Times" charset="0"/>
        <a:defRPr sz="1400"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Times" charset="0"/>
        <a:defRPr sz="1400"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Times" charset="0"/>
        <a:defRPr sz="1400"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Times" charset="0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>
            <a:extLst>
              <a:ext uri="{FF2B5EF4-FFF2-40B4-BE49-F238E27FC236}">
                <a16:creationId xmlns:a16="http://schemas.microsoft.com/office/drawing/2014/main" id="{2D98FF25-3E5A-41FB-8BA3-DABCF56841AD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>
          <a:xfrm>
            <a:off x="1447800" y="1905000"/>
            <a:ext cx="73152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 Bold" panose="020B0704020202020204" pitchFamily="34" charset="0"/>
                <a:ea typeface="MS PGothic" panose="020B0600070205080204" pitchFamily="34" charset="-128"/>
              </a:rPr>
              <a:t>Attrition Modeling at the IRS</a:t>
            </a:r>
          </a:p>
        </p:txBody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96CB3A9F-B9F7-49C9-B356-10AF83A6800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048000"/>
            <a:ext cx="6400800" cy="12192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Naga Deepak Chelluri and Erin Mather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C282E7-E035-4D92-99AF-F3D7093E7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0445" y="921708"/>
            <a:ext cx="7379301" cy="5098091"/>
          </a:xfrm>
        </p:spPr>
      </p:pic>
      <p:sp>
        <p:nvSpPr>
          <p:cNvPr id="23554" name="Title 5">
            <a:extLst>
              <a:ext uri="{FF2B5EF4-FFF2-40B4-BE49-F238E27FC236}">
                <a16:creationId xmlns:a16="http://schemas.microsoft.com/office/drawing/2014/main" id="{74CDC220-AB35-4895-97C6-9EF0DD1CA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Error Rates of Attrition Methods</a:t>
            </a:r>
          </a:p>
        </p:txBody>
      </p:sp>
      <p:sp>
        <p:nvSpPr>
          <p:cNvPr id="23555" name="Footer Placeholder 3">
            <a:extLst>
              <a:ext uri="{FF2B5EF4-FFF2-40B4-BE49-F238E27FC236}">
                <a16:creationId xmlns:a16="http://schemas.microsoft.com/office/drawing/2014/main" id="{5A758F7C-62F5-4E12-A025-8DFD1F2C622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000" dirty="0">
                <a:solidFill>
                  <a:srgbClr val="00599C"/>
                </a:solidFill>
              </a:rPr>
              <a:t>Attrition Modeling at the IRS |  Chelluri and Mather</a:t>
            </a:r>
          </a:p>
        </p:txBody>
      </p:sp>
      <p:sp>
        <p:nvSpPr>
          <p:cNvPr id="23556" name="Slide Number Placeholder 4">
            <a:extLst>
              <a:ext uri="{FF2B5EF4-FFF2-40B4-BE49-F238E27FC236}">
                <a16:creationId xmlns:a16="http://schemas.microsoft.com/office/drawing/2014/main" id="{7AA1E4D5-22A3-4B3B-A0CF-CFCC80B94F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DECC06-39AF-49CD-A037-BE9918ED42D2}" type="slidenum">
              <a:rPr lang="en-US" altLang="en-US" sz="2000">
                <a:solidFill>
                  <a:schemeClr val="accent1"/>
                </a:solidFill>
                <a:latin typeface="Times" panose="02020603050405020304" pitchFamily="18" charset="0"/>
              </a:rPr>
              <a:pPr/>
              <a:t>9</a:t>
            </a:fld>
            <a:endParaRPr lang="en-US" altLang="en-US" sz="2000" dirty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353BF-1A8A-4DBB-8637-6459E9EF0328}"/>
              </a:ext>
            </a:extLst>
          </p:cNvPr>
          <p:cNvSpPr txBox="1"/>
          <p:nvPr/>
        </p:nvSpPr>
        <p:spPr>
          <a:xfrm>
            <a:off x="5410200" y="514399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7E062C-57A2-4CC1-BF9C-6FCEDD19F1DA}"/>
              </a:ext>
            </a:extLst>
          </p:cNvPr>
          <p:cNvSpPr txBox="1"/>
          <p:nvPr/>
        </p:nvSpPr>
        <p:spPr>
          <a:xfrm>
            <a:off x="8305800" y="5143994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941602-2B01-43CF-8399-DDAD1B877EA4}"/>
              </a:ext>
            </a:extLst>
          </p:cNvPr>
          <p:cNvSpPr txBox="1"/>
          <p:nvPr/>
        </p:nvSpPr>
        <p:spPr>
          <a:xfrm>
            <a:off x="1468178" y="6034343"/>
            <a:ext cx="6532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*Due to frequent reorganizations, Linear Regression is not a method usable by most Business Units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8FCD-7178-4B3D-AD0D-0C19A59E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Validation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C944FF-8A24-401F-9DC4-888B25957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447800"/>
            <a:ext cx="7913278" cy="396716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D092A-3309-47AE-8423-81F70E409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Attrition Modeling at the IRS |  Chelluri and Mather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097A0-A46C-4AD2-A202-A8919A38F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71D1F7-F702-491C-93F6-9CF117E398B4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7912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30FE-3EFE-4223-A1E6-150FBBCE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73050"/>
            <a:ext cx="7315200" cy="793750"/>
          </a:xfrm>
        </p:spPr>
        <p:txBody>
          <a:bodyPr/>
          <a:lstStyle/>
          <a:p>
            <a:r>
              <a:rPr lang="en-US" dirty="0"/>
              <a:t>Concerns with the RAAS Model</a:t>
            </a:r>
            <a:br>
              <a:rPr lang="en-US" dirty="0"/>
            </a:br>
            <a:r>
              <a:rPr lang="en-US" dirty="0"/>
              <a:t>(Research, Applied Analytics, and Statistics)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502C2-EE75-4EC1-95AA-0F2FA7885D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Attrition Modeling at the IRS |  Chelluri and Mather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A1368-7A3C-4736-BE03-3C35585950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71D1F7-F702-491C-93F6-9CF117E398B4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85EE2A-DE14-4693-936D-598C19083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05000"/>
            <a:ext cx="7315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10000"/>
              </a:lnSpc>
              <a:defRPr/>
            </a:pPr>
            <a:r>
              <a:rPr lang="en-US" altLang="en-US" kern="0" dirty="0"/>
              <a:t>Business Units expressed skepticism about the RAAS Model because: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Some Fiscal Years start on even pay periods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The model adds to the overall process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5-Year Predictions are inaccurate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The model does not account for frequent reorganizations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The model overestimates attrition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One-year plans should use one-year data, while five-year plans should use five-year data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The model only accounts for technical employees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The model is inaccurate</a:t>
            </a:r>
          </a:p>
          <a:p>
            <a:pPr lvl="1" eaLnBrk="1" hangingPunct="1">
              <a:lnSpc>
                <a:spcPct val="110000"/>
              </a:lnSpc>
              <a:defRPr/>
            </a:pPr>
            <a:endParaRPr lang="en-US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3300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Content Placeholder 6">
            <a:extLst>
              <a:ext uri="{FF2B5EF4-FFF2-40B4-BE49-F238E27FC236}">
                <a16:creationId xmlns:a16="http://schemas.microsoft.com/office/drawing/2014/main" id="{C75289E7-4AD6-458B-860D-5CA2E79B82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75" y="812800"/>
            <a:ext cx="6619875" cy="5505450"/>
          </a:xfrm>
        </p:spPr>
      </p:pic>
      <p:sp>
        <p:nvSpPr>
          <p:cNvPr id="19460" name="Footer Placeholder 3">
            <a:extLst>
              <a:ext uri="{FF2B5EF4-FFF2-40B4-BE49-F238E27FC236}">
                <a16:creationId xmlns:a16="http://schemas.microsoft.com/office/drawing/2014/main" id="{DE3B628B-79D0-4006-8951-EC5EE5947E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000" dirty="0">
                <a:solidFill>
                  <a:srgbClr val="00599C"/>
                </a:solidFill>
              </a:rPr>
              <a:t>Attrition Modeling at the IRS |  Chelluri and Mather</a:t>
            </a:r>
          </a:p>
        </p:txBody>
      </p:sp>
      <p:sp>
        <p:nvSpPr>
          <p:cNvPr id="19461" name="Slide Number Placeholder 4">
            <a:extLst>
              <a:ext uri="{FF2B5EF4-FFF2-40B4-BE49-F238E27FC236}">
                <a16:creationId xmlns:a16="http://schemas.microsoft.com/office/drawing/2014/main" id="{CC8280EA-F6BB-4CDC-9F47-E9269EC6143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EF7ADA-565D-4138-90EE-4D67085310B3}" type="slidenum">
              <a:rPr lang="en-US" altLang="en-US" sz="2000">
                <a:solidFill>
                  <a:schemeClr val="accent1"/>
                </a:solidFill>
                <a:latin typeface="Times" panose="02020603050405020304" pitchFamily="18" charset="0"/>
              </a:rPr>
              <a:pPr/>
              <a:t>12</a:t>
            </a:fld>
            <a:endParaRPr lang="en-US" altLang="en-US" sz="2000" dirty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539F14-5E82-4654-9C4C-0DB51943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Small Business/Self-Employed Business Unit</a:t>
            </a:r>
            <a:br>
              <a:rPr lang="en-US" altLang="en-US" dirty="0"/>
            </a:br>
            <a:r>
              <a:rPr lang="en-US" altLang="en-US" dirty="0"/>
              <a:t>Attrition Modeling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Content Placeholder 6">
            <a:extLst>
              <a:ext uri="{FF2B5EF4-FFF2-40B4-BE49-F238E27FC236}">
                <a16:creationId xmlns:a16="http://schemas.microsoft.com/office/drawing/2014/main" id="{C75289E7-4AD6-458B-860D-5CA2E79B82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75" y="812800"/>
            <a:ext cx="6619875" cy="5505450"/>
          </a:xfrm>
        </p:spPr>
      </p:pic>
      <p:sp>
        <p:nvSpPr>
          <p:cNvPr id="19458" name="Title 1">
            <a:extLst>
              <a:ext uri="{FF2B5EF4-FFF2-40B4-BE49-F238E27FC236}">
                <a16:creationId xmlns:a16="http://schemas.microsoft.com/office/drawing/2014/main" id="{99858BDE-198E-4261-8A9A-6060A01ED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Small Business/Self-Employed Business Unit</a:t>
            </a:r>
            <a:br>
              <a:rPr lang="en-US" altLang="en-US" dirty="0"/>
            </a:br>
            <a:r>
              <a:rPr lang="en-US" altLang="en-US" dirty="0"/>
              <a:t>Attrition Modeling Procedure</a:t>
            </a:r>
          </a:p>
        </p:txBody>
      </p:sp>
      <p:sp>
        <p:nvSpPr>
          <p:cNvPr id="19460" name="Footer Placeholder 3">
            <a:extLst>
              <a:ext uri="{FF2B5EF4-FFF2-40B4-BE49-F238E27FC236}">
                <a16:creationId xmlns:a16="http://schemas.microsoft.com/office/drawing/2014/main" id="{DE3B628B-79D0-4006-8951-EC5EE5947E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000" dirty="0">
                <a:solidFill>
                  <a:srgbClr val="00599C"/>
                </a:solidFill>
              </a:rPr>
              <a:t>Attrition Modeling at the IRS |  Chelluri and Mather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0BBA15D-0B72-4542-9081-F197502A0960}"/>
              </a:ext>
            </a:extLst>
          </p:cNvPr>
          <p:cNvGrpSpPr/>
          <p:nvPr/>
        </p:nvGrpSpPr>
        <p:grpSpPr>
          <a:xfrm>
            <a:off x="4495800" y="990600"/>
            <a:ext cx="3810000" cy="2667000"/>
            <a:chOff x="4495800" y="990600"/>
            <a:chExt cx="3810000" cy="2667000"/>
          </a:xfrm>
        </p:grpSpPr>
        <p:pic>
          <p:nvPicPr>
            <p:cNvPr id="12" name="Content Placeholder 6">
              <a:extLst>
                <a:ext uri="{FF2B5EF4-FFF2-40B4-BE49-F238E27FC236}">
                  <a16:creationId xmlns:a16="http://schemas.microsoft.com/office/drawing/2014/main" id="{5D21822F-7DF6-4A48-8525-53F4840C5F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67" t="3230" r="1630" b="48327"/>
            <a:stretch/>
          </p:blipFill>
          <p:spPr bwMode="auto">
            <a:xfrm>
              <a:off x="4572000" y="990600"/>
              <a:ext cx="3733800" cy="266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A8D3A3-74C8-4322-AEA6-C1E3D6BD2B7D}"/>
                </a:ext>
              </a:extLst>
            </p:cNvPr>
            <p:cNvSpPr/>
            <p:nvPr/>
          </p:nvSpPr>
          <p:spPr bwMode="auto">
            <a:xfrm>
              <a:off x="4495800" y="990600"/>
              <a:ext cx="3810000" cy="2667000"/>
            </a:xfrm>
            <a:prstGeom prst="rect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F66C6C6-0AFD-439C-8A04-234492F4FE4F}"/>
              </a:ext>
            </a:extLst>
          </p:cNvPr>
          <p:cNvSpPr txBox="1">
            <a:spLocks/>
          </p:cNvSpPr>
          <p:nvPr/>
        </p:nvSpPr>
        <p:spPr bwMode="auto">
          <a:xfrm>
            <a:off x="80772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accent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8B71D1F7-F702-491C-93F6-9CF117E398B4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C95D-D0ED-4785-844D-29CBEA82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Small Business/Self-Employed Business Unit</a:t>
            </a:r>
            <a:br>
              <a:rPr lang="en-US" altLang="en-US" dirty="0"/>
            </a:br>
            <a:r>
              <a:rPr lang="en-US" altLang="en-US" dirty="0"/>
              <a:t>Attrition Modeling Procedure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54B13E-973E-42E4-8696-8A003469E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546" y="1219200"/>
            <a:ext cx="6931707" cy="48006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6AFD8-5B7B-4309-9E9E-599DC22080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Attrition Modeling at the IRS |  Chelluri and Mather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3A618-52F2-44D9-A682-E19D1FCB2D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71D1F7-F702-491C-93F6-9CF117E398B4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1465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9C2F-1E96-4DD7-88EE-67A2FAEF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from the 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90170-C37A-4419-9F0D-562F6EF1D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752600"/>
            <a:ext cx="7315200" cy="4267200"/>
          </a:xfrm>
        </p:spPr>
        <p:txBody>
          <a:bodyPr/>
          <a:lstStyle/>
          <a:p>
            <a:pPr lvl="1">
              <a:lnSpc>
                <a:spcPct val="110000"/>
              </a:lnSpc>
              <a:defRPr/>
            </a:pPr>
            <a:r>
              <a:rPr lang="en-US" altLang="en-US" sz="2000" dirty="0"/>
              <a:t>Methods are inconsistent among and within Business Units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en-US" sz="2000" dirty="0"/>
              <a:t>Federal agencies are incentivized to underestimate attrition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en-US" sz="2000" dirty="0"/>
              <a:t>The Business Units are more incentivized to underestimate attrition than the IRS CFO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6047E-0049-4FDE-BB7E-7B414698D4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Attrition Modeling at the IRS |  Chelluri and Mather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A2546-2E68-4F8A-AE81-FAAB0C4493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71D1F7-F702-491C-93F6-9CF117E398B4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8874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7">
            <a:extLst>
              <a:ext uri="{FF2B5EF4-FFF2-40B4-BE49-F238E27FC236}">
                <a16:creationId xmlns:a16="http://schemas.microsoft.com/office/drawing/2014/main" id="{0B343DA4-1D5E-41FB-9242-7A0BF0D80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Recommendations</a:t>
            </a:r>
          </a:p>
        </p:txBody>
      </p:sp>
      <p:sp>
        <p:nvSpPr>
          <p:cNvPr id="26627" name="Footer Placeholder 5">
            <a:extLst>
              <a:ext uri="{FF2B5EF4-FFF2-40B4-BE49-F238E27FC236}">
                <a16:creationId xmlns:a16="http://schemas.microsoft.com/office/drawing/2014/main" id="{68C87C9A-E61B-4086-B4E8-27448BC1BF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000" dirty="0">
                <a:solidFill>
                  <a:srgbClr val="00599C"/>
                </a:solidFill>
              </a:rPr>
              <a:t>Attrition Modeling at the IRS |  Chelluri and Mather</a:t>
            </a:r>
          </a:p>
        </p:txBody>
      </p:sp>
      <p:sp>
        <p:nvSpPr>
          <p:cNvPr id="26628" name="Slide Number Placeholder 6">
            <a:extLst>
              <a:ext uri="{FF2B5EF4-FFF2-40B4-BE49-F238E27FC236}">
                <a16:creationId xmlns:a16="http://schemas.microsoft.com/office/drawing/2014/main" id="{780273BB-2E42-457E-AD73-353731F61A5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8B217C3-2BB7-4F12-A8CB-13A54CC316E3}" type="slidenum">
              <a:rPr lang="en-US" altLang="en-US" sz="2000">
                <a:solidFill>
                  <a:schemeClr val="accent1"/>
                </a:solidFill>
                <a:latin typeface="Times" panose="02020603050405020304" pitchFamily="18" charset="0"/>
              </a:rPr>
              <a:pPr/>
              <a:t>16</a:t>
            </a:fld>
            <a:endParaRPr lang="en-US" altLang="en-US" sz="2000" dirty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34692EB-4D30-4B2F-9192-142426C83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990600"/>
            <a:ext cx="7391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10000"/>
              </a:lnSpc>
            </a:pPr>
            <a:r>
              <a:rPr lang="en-US" altLang="en-US" kern="0" dirty="0"/>
              <a:t>RAAS can modify their report by: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kern="0" dirty="0"/>
              <a:t>Only releasing 1-year projects unless specifically asked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kern="0" dirty="0"/>
              <a:t>Modifying their report to start with even or odd pay periods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kern="0" dirty="0"/>
              <a:t>Sending out a bi-annual data call for more information about upcoming reorganizations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kern="0" dirty="0"/>
              <a:t>Making clear that this model includes all employees</a:t>
            </a:r>
          </a:p>
          <a:p>
            <a:pPr marL="0" indent="0" eaLnBrk="1" hangingPunct="1">
              <a:lnSpc>
                <a:spcPct val="110000"/>
              </a:lnSpc>
            </a:pPr>
            <a:endParaRPr lang="en-US" altLang="en-US" sz="1000" kern="0" dirty="0"/>
          </a:p>
          <a:p>
            <a:pPr marL="0" indent="0" eaLnBrk="1" hangingPunct="1">
              <a:lnSpc>
                <a:spcPct val="110000"/>
              </a:lnSpc>
            </a:pPr>
            <a:r>
              <a:rPr lang="en-US" altLang="en-US" kern="0" dirty="0"/>
              <a:t>The CFO can modify their process by: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kern="0" dirty="0"/>
              <a:t>Requesting data from RAAS on behalf of the Business Units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kern="0" dirty="0"/>
              <a:t>Using the RAAS models as a “base” when sending out data calls for review</a:t>
            </a:r>
          </a:p>
          <a:p>
            <a:pPr marL="0" indent="0" eaLnBrk="1" hangingPunct="1">
              <a:lnSpc>
                <a:spcPct val="110000"/>
              </a:lnSpc>
            </a:pPr>
            <a:endParaRPr lang="en-US" altLang="en-US" sz="1000" kern="0" dirty="0"/>
          </a:p>
          <a:p>
            <a:pPr marL="0" indent="0" eaLnBrk="1" hangingPunct="1">
              <a:lnSpc>
                <a:spcPct val="110000"/>
              </a:lnSpc>
            </a:pPr>
            <a:r>
              <a:rPr lang="en-US" altLang="en-US" kern="0" dirty="0"/>
              <a:t>The Business Units can modify their process by: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kern="0" dirty="0"/>
              <a:t>Starting with the RAAS model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kern="0" dirty="0"/>
              <a:t>Switching to the % of Year Loss Factor method towards the end of the Fiscal Year</a:t>
            </a:r>
          </a:p>
        </p:txBody>
      </p:sp>
    </p:spTree>
    <p:extLst>
      <p:ext uri="{BB962C8B-B14F-4D97-AF65-F5344CB8AC3E}">
        <p14:creationId xmlns:p14="http://schemas.microsoft.com/office/powerpoint/2010/main" val="2064825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7">
            <a:extLst>
              <a:ext uri="{FF2B5EF4-FFF2-40B4-BE49-F238E27FC236}">
                <a16:creationId xmlns:a16="http://schemas.microsoft.com/office/drawing/2014/main" id="{0B343DA4-1D5E-41FB-9242-7A0BF0D80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Way Forward</a:t>
            </a:r>
          </a:p>
        </p:txBody>
      </p:sp>
      <p:sp>
        <p:nvSpPr>
          <p:cNvPr id="26627" name="Footer Placeholder 5">
            <a:extLst>
              <a:ext uri="{FF2B5EF4-FFF2-40B4-BE49-F238E27FC236}">
                <a16:creationId xmlns:a16="http://schemas.microsoft.com/office/drawing/2014/main" id="{68C87C9A-E61B-4086-B4E8-27448BC1BF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000" dirty="0">
                <a:solidFill>
                  <a:srgbClr val="00599C"/>
                </a:solidFill>
              </a:rPr>
              <a:t>Attrition Modeling at the IRS |  Chelluri and Mather</a:t>
            </a:r>
          </a:p>
        </p:txBody>
      </p:sp>
      <p:sp>
        <p:nvSpPr>
          <p:cNvPr id="26628" name="Slide Number Placeholder 6">
            <a:extLst>
              <a:ext uri="{FF2B5EF4-FFF2-40B4-BE49-F238E27FC236}">
                <a16:creationId xmlns:a16="http://schemas.microsoft.com/office/drawing/2014/main" id="{780273BB-2E42-457E-AD73-353731F61A5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8B217C3-2BB7-4F12-A8CB-13A54CC316E3}" type="slidenum">
              <a:rPr lang="en-US" altLang="en-US" sz="2000">
                <a:solidFill>
                  <a:schemeClr val="accent1"/>
                </a:solidFill>
                <a:latin typeface="Times" panose="02020603050405020304" pitchFamily="18" charset="0"/>
              </a:rPr>
              <a:pPr/>
              <a:t>17</a:t>
            </a:fld>
            <a:endParaRPr lang="en-US" altLang="en-US" sz="2000" dirty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34692EB-4D30-4B2F-9192-142426C83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295400"/>
            <a:ext cx="7391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eaLnBrk="1" hangingPunct="1">
              <a:lnSpc>
                <a:spcPct val="110000"/>
              </a:lnSpc>
              <a:buNone/>
              <a:defRPr/>
            </a:pPr>
            <a:r>
              <a:rPr lang="en-US" altLang="en-US" sz="2000" kern="0" dirty="0"/>
              <a:t>The RAAS model’s error rate represents a 2.29% improvement over the average of the non-statistical methods</a:t>
            </a:r>
          </a:p>
          <a:p>
            <a:pPr marL="0" lvl="1" indent="0" eaLnBrk="1" hangingPunct="1">
              <a:lnSpc>
                <a:spcPct val="110000"/>
              </a:lnSpc>
              <a:buFont typeface="Times" panose="02020603050405020304" pitchFamily="18" charset="0"/>
              <a:buNone/>
              <a:defRPr/>
            </a:pPr>
            <a:endParaRPr lang="en-US" altLang="en-US" sz="1800" kern="0" dirty="0"/>
          </a:p>
          <a:p>
            <a:pPr marL="0" lvl="1" indent="0" eaLnBrk="1" hangingPunct="1">
              <a:lnSpc>
                <a:spcPct val="110000"/>
              </a:lnSpc>
              <a:buFont typeface="Times" panose="02020603050405020304" pitchFamily="18" charset="0"/>
              <a:buNone/>
              <a:defRPr/>
            </a:pPr>
            <a:r>
              <a:rPr lang="en-US" altLang="en-US" sz="2000" kern="0" dirty="0"/>
              <a:t>A 2.29% improvement in projections from FY06-17 would have resulted in:</a:t>
            </a:r>
          </a:p>
          <a:p>
            <a:pPr marL="800100" lvl="1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kern="0" dirty="0"/>
              <a:t>The additional attrition of 107-138 individuals being correctly identified</a:t>
            </a:r>
          </a:p>
          <a:p>
            <a:pPr marL="800100" lvl="1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kern="0" dirty="0"/>
              <a:t>The redistribution of </a:t>
            </a:r>
            <a:r>
              <a:rPr lang="en-US" altLang="en-US" b="1" kern="0" dirty="0"/>
              <a:t>$16-$54 million dollars/year </a:t>
            </a:r>
            <a:r>
              <a:rPr lang="en-US" altLang="en-US" sz="1800" kern="0" dirty="0"/>
              <a:t>earlier in the year for unfunded requirements</a:t>
            </a:r>
          </a:p>
          <a:p>
            <a:pPr marL="0" lvl="1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  <a:defRPr/>
            </a:pPr>
            <a:endParaRPr lang="en-US" altLang="en-US" sz="2000" kern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1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Arial" panose="020B0604020202020204" pitchFamily="34" charset="0"/>
              </a:rPr>
              <a:t>The variability in the error rates and the potential benefit means more study is warranted.</a:t>
            </a:r>
          </a:p>
          <a:p>
            <a:pPr marL="0" lvl="1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  <a:defRPr/>
            </a:pPr>
            <a:endParaRPr lang="en-US" altLang="en-US" sz="2000" kern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1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Arial" panose="020B0604020202020204" pitchFamily="34" charset="0"/>
              </a:rPr>
              <a:t>The IRS plans to implement these suggestions.</a:t>
            </a:r>
            <a:endParaRPr lang="en-US" altLang="en-US" sz="1800" kern="0" dirty="0"/>
          </a:p>
          <a:p>
            <a:pPr marL="800100" lvl="1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endParaRPr lang="en-US" altLang="en-US" sz="180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EFC8E79A-6BDF-46A9-918C-705F7B718C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009FD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00599C"/>
                </a:solidFill>
              </a:rPr>
              <a:t>Attrition Modeling at the IRS |  Chelluri and Mather</a:t>
            </a:r>
          </a:p>
        </p:txBody>
      </p:sp>
      <p:sp>
        <p:nvSpPr>
          <p:cNvPr id="9219" name="Rectangle 27">
            <a:extLst>
              <a:ext uri="{FF2B5EF4-FFF2-40B4-BE49-F238E27FC236}">
                <a16:creationId xmlns:a16="http://schemas.microsoft.com/office/drawing/2014/main" id="{EEBEC7E1-9252-404C-9587-531FC9BC50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30000"/>
              </a:lnSpc>
              <a:spcBef>
                <a:spcPct val="0"/>
              </a:spcBef>
            </a:pPr>
            <a:fld id="{36516A03-DF57-4119-9A98-285D6F135749}" type="slidenum">
              <a:rPr lang="en-US" altLang="en-US">
                <a:solidFill>
                  <a:schemeClr val="accent1"/>
                </a:solidFill>
                <a:latin typeface="Times" panose="02020603050405020304" pitchFamily="18" charset="0"/>
              </a:rPr>
              <a:pPr>
                <a:lnSpc>
                  <a:spcPct val="30000"/>
                </a:lnSpc>
                <a:spcBef>
                  <a:spcPct val="0"/>
                </a:spcBef>
              </a:pPr>
              <a:t>1</a:t>
            </a:fld>
            <a:endParaRPr lang="en-US" altLang="en-US" dirty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9D806512-24CD-49EA-976C-D1BA032965AB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Problem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EA2250-2BA4-4DED-AD91-F59BADEA3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849" y="386821"/>
            <a:ext cx="7315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>
            <a:normAutofit/>
          </a:bodyPr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kern="0" dirty="0"/>
              <a:t>The IRS’ budget is 21% below its 2010 level after adjusting for inflation</a:t>
            </a:r>
          </a:p>
          <a:p>
            <a:pPr marL="285750" indent="-285750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kern="0" dirty="0"/>
              <a:t>Money allocated at the beginning of a fiscal year cannot easily be reallocated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AFBC7E0-79D8-4343-B245-45DC740B246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414849" y="2574925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599C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599C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599C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599C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599C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kern="0" dirty="0"/>
              <a:t>The Situation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576447E-1607-494F-B816-8D10B3B8D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205" y="2909358"/>
            <a:ext cx="7315200" cy="165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>
            <a:normAutofit/>
          </a:bodyPr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kern="0" dirty="0"/>
              <a:t>Labor costs represent 75% of total annual funding</a:t>
            </a:r>
          </a:p>
          <a:p>
            <a:pPr marL="285750" indent="-285750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kern="0" dirty="0"/>
              <a:t>Since 2010, between 4,600 and 6,100 employees have left the IRS each year</a:t>
            </a:r>
          </a:p>
          <a:p>
            <a:pPr marL="285750" indent="-285750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endParaRPr lang="en-US" altLang="en-US" sz="1800" kern="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63A3FC4-785B-432C-88F9-9946E3D93A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69198"/>
              </p:ext>
            </p:extLst>
          </p:nvPr>
        </p:nvGraphicFramePr>
        <p:xfrm>
          <a:off x="1066800" y="3962400"/>
          <a:ext cx="7839075" cy="2667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795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EFC8E79A-6BDF-46A9-918C-705F7B718C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009FD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00599C"/>
                </a:solidFill>
              </a:rPr>
              <a:t>Attrition Modeling at the IRS |  Chelluri and Mather</a:t>
            </a:r>
          </a:p>
        </p:txBody>
      </p:sp>
      <p:sp>
        <p:nvSpPr>
          <p:cNvPr id="9219" name="Rectangle 27">
            <a:extLst>
              <a:ext uri="{FF2B5EF4-FFF2-40B4-BE49-F238E27FC236}">
                <a16:creationId xmlns:a16="http://schemas.microsoft.com/office/drawing/2014/main" id="{EEBEC7E1-9252-404C-9587-531FC9BC50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30000"/>
              </a:lnSpc>
              <a:spcBef>
                <a:spcPct val="0"/>
              </a:spcBef>
            </a:pPr>
            <a:fld id="{36516A03-DF57-4119-9A98-285D6F135749}" type="slidenum">
              <a:rPr lang="en-US" altLang="en-US">
                <a:solidFill>
                  <a:schemeClr val="accent1"/>
                </a:solidFill>
                <a:latin typeface="Times" panose="02020603050405020304" pitchFamily="18" charset="0"/>
              </a:rPr>
              <a:pPr>
                <a:lnSpc>
                  <a:spcPct val="30000"/>
                </a:lnSpc>
                <a:spcBef>
                  <a:spcPct val="0"/>
                </a:spcBef>
              </a:pPr>
              <a:t>2</a:t>
            </a:fld>
            <a:endParaRPr lang="en-US" altLang="en-US" dirty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9D806512-24CD-49EA-976C-D1BA032965AB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Opportunity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EA2250-2BA4-4DED-AD91-F59BADEA3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219200"/>
            <a:ext cx="7315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>
            <a:normAutofit/>
          </a:bodyPr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10000"/>
              </a:lnSpc>
              <a:defRPr/>
            </a:pPr>
            <a:r>
              <a:rPr lang="en-US" altLang="en-US" sz="3200" kern="0" dirty="0"/>
              <a:t>If the IRS can accurately predict the number of departures, they can properly allocate funding between personnel and critical unfunded requirements.</a:t>
            </a:r>
          </a:p>
          <a:p>
            <a:pPr marL="285750" indent="-285750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endParaRPr lang="en-US" alt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214395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EFC8E79A-6BDF-46A9-918C-705F7B718C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009FD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00599C"/>
                </a:solidFill>
              </a:rPr>
              <a:t>Attrition Modeling at the IRS |  Chelluri and Mather</a:t>
            </a:r>
          </a:p>
        </p:txBody>
      </p:sp>
      <p:sp>
        <p:nvSpPr>
          <p:cNvPr id="9219" name="Rectangle 27">
            <a:extLst>
              <a:ext uri="{FF2B5EF4-FFF2-40B4-BE49-F238E27FC236}">
                <a16:creationId xmlns:a16="http://schemas.microsoft.com/office/drawing/2014/main" id="{EEBEC7E1-9252-404C-9587-531FC9BC50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30000"/>
              </a:lnSpc>
              <a:spcBef>
                <a:spcPct val="0"/>
              </a:spcBef>
            </a:pPr>
            <a:fld id="{36516A03-DF57-4119-9A98-285D6F135749}" type="slidenum">
              <a:rPr lang="en-US" altLang="en-US">
                <a:solidFill>
                  <a:schemeClr val="accent1"/>
                </a:solidFill>
                <a:latin typeface="Times" panose="02020603050405020304" pitchFamily="18" charset="0"/>
              </a:rPr>
              <a:pPr>
                <a:lnSpc>
                  <a:spcPct val="30000"/>
                </a:lnSpc>
                <a:spcBef>
                  <a:spcPct val="0"/>
                </a:spcBef>
              </a:pPr>
              <a:t>3</a:t>
            </a:fld>
            <a:endParaRPr lang="en-US" altLang="en-US" dirty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9D806512-24CD-49EA-976C-D1BA032965AB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Project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EA2250-2BA4-4DED-AD91-F59BADEA3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219200"/>
            <a:ext cx="7315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10000"/>
              </a:lnSpc>
              <a:defRPr/>
            </a:pPr>
            <a:r>
              <a:rPr lang="en-US" altLang="en-US" kern="0" dirty="0"/>
              <a:t>Main Goals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Discover the historical attrition rate in each Fund/Business Unit category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Elicit existing methods of attrition modeling through interviews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Compare each attrition modeling method for accuracy and sensitivity (where applicable)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Suggest process improvements.</a:t>
            </a:r>
          </a:p>
          <a:p>
            <a:pPr lvl="1" eaLnBrk="1" hangingPunct="1">
              <a:lnSpc>
                <a:spcPct val="110000"/>
              </a:lnSpc>
              <a:defRPr/>
            </a:pPr>
            <a:endParaRPr lang="en-US" altLang="en-US" sz="1800" kern="0" dirty="0"/>
          </a:p>
          <a:p>
            <a:pPr marL="0" indent="0" eaLnBrk="1" hangingPunct="1">
              <a:lnSpc>
                <a:spcPct val="110000"/>
              </a:lnSpc>
              <a:defRPr/>
            </a:pPr>
            <a:r>
              <a:rPr lang="en-US" altLang="en-US" kern="0" dirty="0"/>
              <a:t>Low Priority Goals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What percentage of the Fiscal Year an employee works before departing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Evaluate Statement “One Third of Annual Attrition Occurs in the first quarter of the Fiscal Year”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Content Placeholder 9222">
            <a:extLst>
              <a:ext uri="{FF2B5EF4-FFF2-40B4-BE49-F238E27FC236}">
                <a16:creationId xmlns:a16="http://schemas.microsoft.com/office/drawing/2014/main" id="{D3CF225B-80E4-4E62-90A9-EAEF2D1ED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6039" y="730250"/>
            <a:ext cx="7918722" cy="5975350"/>
          </a:xfrm>
        </p:spPr>
      </p:pic>
      <p:sp>
        <p:nvSpPr>
          <p:cNvPr id="9220" name="Rectangle 2">
            <a:extLst>
              <a:ext uri="{FF2B5EF4-FFF2-40B4-BE49-F238E27FC236}">
                <a16:creationId xmlns:a16="http://schemas.microsoft.com/office/drawing/2014/main" id="{9D806512-24CD-49EA-976C-D1BA032965AB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Methodology</a:t>
            </a:r>
          </a:p>
        </p:txBody>
      </p:sp>
      <p:sp>
        <p:nvSpPr>
          <p:cNvPr id="9218" name="Rectangle 5">
            <a:extLst>
              <a:ext uri="{FF2B5EF4-FFF2-40B4-BE49-F238E27FC236}">
                <a16:creationId xmlns:a16="http://schemas.microsoft.com/office/drawing/2014/main" id="{EFC8E79A-6BDF-46A9-918C-705F7B718C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009FD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00599C"/>
                </a:solidFill>
              </a:rPr>
              <a:t>Attrition Modeling at the IRS |  Chelluri and Mather</a:t>
            </a:r>
          </a:p>
        </p:txBody>
      </p:sp>
      <p:sp>
        <p:nvSpPr>
          <p:cNvPr id="9219" name="Rectangle 27">
            <a:extLst>
              <a:ext uri="{FF2B5EF4-FFF2-40B4-BE49-F238E27FC236}">
                <a16:creationId xmlns:a16="http://schemas.microsoft.com/office/drawing/2014/main" id="{EEBEC7E1-9252-404C-9587-531FC9BC50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30000"/>
              </a:lnSpc>
              <a:spcBef>
                <a:spcPct val="0"/>
              </a:spcBef>
            </a:pPr>
            <a:fld id="{36516A03-DF57-4119-9A98-285D6F135749}" type="slidenum">
              <a:rPr lang="en-US" altLang="en-US">
                <a:solidFill>
                  <a:schemeClr val="accent1"/>
                </a:solidFill>
                <a:latin typeface="Times" panose="02020603050405020304" pitchFamily="18" charset="0"/>
              </a:rPr>
              <a:pPr>
                <a:lnSpc>
                  <a:spcPct val="30000"/>
                </a:lnSpc>
                <a:spcBef>
                  <a:spcPct val="0"/>
                </a:spcBef>
              </a:pPr>
              <a:t>4</a:t>
            </a:fld>
            <a:endParaRPr lang="en-US" altLang="en-US" dirty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7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EFC8E79A-6BDF-46A9-918C-705F7B718C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009FD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00599C"/>
                </a:solidFill>
              </a:rPr>
              <a:t>Attrition Modeling at the IRS |  Chelluri and Mather</a:t>
            </a:r>
          </a:p>
        </p:txBody>
      </p:sp>
      <p:sp>
        <p:nvSpPr>
          <p:cNvPr id="9219" name="Rectangle 27">
            <a:extLst>
              <a:ext uri="{FF2B5EF4-FFF2-40B4-BE49-F238E27FC236}">
                <a16:creationId xmlns:a16="http://schemas.microsoft.com/office/drawing/2014/main" id="{EEBEC7E1-9252-404C-9587-531FC9BC50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30000"/>
              </a:lnSpc>
              <a:spcBef>
                <a:spcPct val="0"/>
              </a:spcBef>
            </a:pPr>
            <a:fld id="{36516A03-DF57-4119-9A98-285D6F135749}" type="slidenum">
              <a:rPr lang="en-US" altLang="en-US">
                <a:solidFill>
                  <a:schemeClr val="accent1"/>
                </a:solidFill>
                <a:latin typeface="Times" panose="02020603050405020304" pitchFamily="18" charset="0"/>
              </a:rPr>
              <a:pPr>
                <a:lnSpc>
                  <a:spcPct val="30000"/>
                </a:lnSpc>
                <a:spcBef>
                  <a:spcPct val="0"/>
                </a:spcBef>
              </a:pPr>
              <a:t>5</a:t>
            </a:fld>
            <a:endParaRPr lang="en-US" altLang="en-US" dirty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9D806512-24CD-49EA-976C-D1BA032965AB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Technical Approach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ABD1AF-B766-445B-A058-A4D304800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143000"/>
            <a:ext cx="7315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Times" panose="02020603050405020304" pitchFamily="18" charset="0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10000"/>
              </a:lnSpc>
              <a:defRPr/>
            </a:pPr>
            <a:r>
              <a:rPr lang="en-US" altLang="en-US" kern="0" dirty="0"/>
              <a:t>Requirements Management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Stakeholder Requirements Elicitation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Requirements Definition and Analysis</a:t>
            </a:r>
          </a:p>
          <a:p>
            <a:pPr marL="0" lvl="1" indent="0" eaLnBrk="1" hangingPunct="1">
              <a:lnSpc>
                <a:spcPct val="110000"/>
              </a:lnSpc>
              <a:buNone/>
              <a:defRPr/>
            </a:pPr>
            <a:r>
              <a:rPr lang="en-US" altLang="en-US" sz="2000" kern="0" dirty="0"/>
              <a:t>Risk Management</a:t>
            </a:r>
          </a:p>
          <a:p>
            <a:pPr marL="0" lvl="1" indent="0" eaLnBrk="1" hangingPunct="1">
              <a:lnSpc>
                <a:spcPct val="110000"/>
              </a:lnSpc>
              <a:buNone/>
              <a:defRPr/>
            </a:pPr>
            <a:r>
              <a:rPr lang="en-US" altLang="en-US" sz="2000" kern="0" dirty="0"/>
              <a:t>System Elicitation, Documentation, and Analysis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Technical Assessment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Decision Analysis – How/Why were the methods chosen?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1800" kern="0" dirty="0"/>
              <a:t>Analysis of Method Alternatives</a:t>
            </a:r>
          </a:p>
          <a:p>
            <a:pPr marL="0" lvl="1" indent="0" eaLnBrk="1" hangingPunct="1">
              <a:lnSpc>
                <a:spcPct val="110000"/>
              </a:lnSpc>
              <a:buNone/>
              <a:defRPr/>
            </a:pPr>
            <a:r>
              <a:rPr lang="en-US" altLang="en-US" sz="2000" kern="0" dirty="0"/>
              <a:t>Verification and Validation</a:t>
            </a:r>
          </a:p>
          <a:p>
            <a:pPr marL="0" lvl="1" indent="0" eaLnBrk="1" hangingPunct="1">
              <a:lnSpc>
                <a:spcPct val="110000"/>
              </a:lnSpc>
              <a:buNone/>
              <a:defRPr/>
            </a:pPr>
            <a:r>
              <a:rPr lang="en-US" altLang="en-US" sz="2000" kern="0" dirty="0"/>
              <a:t>Implementation</a:t>
            </a:r>
          </a:p>
          <a:p>
            <a:pPr marL="0" lvl="1" indent="0" eaLnBrk="1" hangingPunct="1">
              <a:lnSpc>
                <a:spcPct val="110000"/>
              </a:lnSpc>
              <a:buNone/>
              <a:defRPr/>
            </a:pPr>
            <a:endParaRPr lang="en-US" altLang="en-US" sz="2000" kern="0" dirty="0"/>
          </a:p>
          <a:p>
            <a:pPr marL="0" lvl="1" indent="0" eaLnBrk="1" hangingPunct="1">
              <a:lnSpc>
                <a:spcPct val="110000"/>
              </a:lnSpc>
              <a:buNone/>
              <a:defRPr/>
            </a:pPr>
            <a:r>
              <a:rPr lang="en-US" altLang="en-US" sz="2000" kern="0" dirty="0"/>
              <a:t>Using: 		</a:t>
            </a:r>
            <a:r>
              <a:rPr lang="en-US" altLang="en-US" sz="1800" kern="0" dirty="0"/>
              <a:t>Excel</a:t>
            </a:r>
            <a:r>
              <a:rPr lang="en-US" altLang="en-US" sz="1800" kern="0" baseline="30000" dirty="0"/>
              <a:t>TM</a:t>
            </a:r>
            <a:r>
              <a:rPr lang="en-US" altLang="en-US" sz="1800" kern="0" dirty="0"/>
              <a:t>, PowerPoint</a:t>
            </a:r>
            <a:r>
              <a:rPr lang="en-US" altLang="en-US" sz="1800" kern="0" baseline="30000" dirty="0"/>
              <a:t>TM </a:t>
            </a:r>
            <a:r>
              <a:rPr lang="en-US" altLang="en-US" sz="1800" kern="0" dirty="0"/>
              <a:t>, Tableau</a:t>
            </a:r>
            <a:r>
              <a:rPr lang="en-US" altLang="en-US" sz="1800" kern="0" baseline="30000" dirty="0"/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113085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5">
            <a:extLst>
              <a:ext uri="{FF2B5EF4-FFF2-40B4-BE49-F238E27FC236}">
                <a16:creationId xmlns:a16="http://schemas.microsoft.com/office/drawing/2014/main" id="{CA6A5B84-BE5F-4BB8-8BF6-EB970BDCAF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009FD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000" dirty="0">
                <a:solidFill>
                  <a:srgbClr val="00599C"/>
                </a:solidFill>
              </a:rPr>
              <a:t>Attrition Modeling at the IRS |  Chelluri and Mather</a:t>
            </a:r>
          </a:p>
        </p:txBody>
      </p:sp>
      <p:sp>
        <p:nvSpPr>
          <p:cNvPr id="24578" name="Rectangle 27">
            <a:extLst>
              <a:ext uri="{FF2B5EF4-FFF2-40B4-BE49-F238E27FC236}">
                <a16:creationId xmlns:a16="http://schemas.microsoft.com/office/drawing/2014/main" id="{74D8FF85-8F46-4336-967F-0C8510C0F74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40D242-DD70-4C28-BD2C-B8FC0E4565E7}" type="slidenum">
              <a:rPr lang="en-US" altLang="en-US" sz="2000">
                <a:solidFill>
                  <a:schemeClr val="accent1"/>
                </a:solidFill>
                <a:latin typeface="Times" panose="02020603050405020304" pitchFamily="18" charset="0"/>
              </a:rPr>
              <a:pPr/>
              <a:t>6</a:t>
            </a:fld>
            <a:endParaRPr lang="en-US" altLang="en-US" sz="2000" dirty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011E7A7-9D18-455B-BC0D-9B04EBFF2E01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Challenges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047C74D-6A84-4630-87DE-FDA5834F8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</a:pPr>
            <a:r>
              <a:rPr lang="en-US" altLang="en-US" dirty="0"/>
              <a:t>Changing Requirements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Access to Data</a:t>
            </a:r>
          </a:p>
          <a:p>
            <a:pPr marL="114300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Structural access either not given or given after significant delay</a:t>
            </a:r>
          </a:p>
          <a:p>
            <a:pPr marL="114300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Project is High Priority for us but Low Priority for interviewees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Structural Issues</a:t>
            </a:r>
          </a:p>
          <a:p>
            <a:pPr marL="114300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Government Shutdowns</a:t>
            </a:r>
          </a:p>
          <a:p>
            <a:pPr marL="114300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IRS-employees can only meet during normal working hours</a:t>
            </a:r>
          </a:p>
          <a:p>
            <a:pPr marL="800100"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Privacy Concerns</a:t>
            </a:r>
          </a:p>
          <a:p>
            <a:pPr lvl="2">
              <a:lnSpc>
                <a:spcPct val="11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603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815D9C-3050-4061-AE27-85C5CCA72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910" y="1447800"/>
            <a:ext cx="8128607" cy="408684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A1143-CD53-45CA-A247-89E17B464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Attrition Modeling at the IRS |  Chelluri and Mather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4D45-EC29-41BE-92F3-9D7C8EB70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71D1F7-F702-491C-93F6-9CF117E398B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334E2DF-8C8E-4635-8FE7-2B86D2733F8C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>
          <a:xfrm>
            <a:off x="1447800" y="273050"/>
            <a:ext cx="7315200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The Attrition</a:t>
            </a:r>
          </a:p>
        </p:txBody>
      </p:sp>
    </p:spTree>
    <p:extLst>
      <p:ext uri="{BB962C8B-B14F-4D97-AF65-F5344CB8AC3E}">
        <p14:creationId xmlns:p14="http://schemas.microsoft.com/office/powerpoint/2010/main" val="381832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5">
            <a:extLst>
              <a:ext uri="{FF2B5EF4-FFF2-40B4-BE49-F238E27FC236}">
                <a16:creationId xmlns:a16="http://schemas.microsoft.com/office/drawing/2014/main" id="{0EA03484-4AAB-4D9D-A0A4-FCBE71BB0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List of Typical Modeling Processes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25202CE-C3AA-4F4A-9325-C46576C19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598354"/>
              </p:ext>
            </p:extLst>
          </p:nvPr>
        </p:nvGraphicFramePr>
        <p:xfrm>
          <a:off x="1447800" y="1219200"/>
          <a:ext cx="73152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459488817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Method of Estimating Attrition</a:t>
                      </a:r>
                    </a:p>
                  </a:txBody>
                  <a:tcPr marL="234086" marR="234086" marT="45727" marB="45727"/>
                </a:tc>
                <a:extLst>
                  <a:ext uri="{0D108BD9-81ED-4DB2-BD59-A6C34878D82A}">
                    <a16:rowId xmlns:a16="http://schemas.microsoft.com/office/drawing/2014/main" val="93551722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Previous Attrition</a:t>
                      </a:r>
                    </a:p>
                  </a:txBody>
                  <a:tcPr marL="234086" marR="234086" marT="45727" marB="45727"/>
                </a:tc>
                <a:extLst>
                  <a:ext uri="{0D108BD9-81ED-4DB2-BD59-A6C34878D82A}">
                    <a16:rowId xmlns:a16="http://schemas.microsoft.com/office/drawing/2014/main" val="329220782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Previous Attrition + 0.5%</a:t>
                      </a:r>
                    </a:p>
                  </a:txBody>
                  <a:tcPr marL="234086" marR="234086" marT="45727" marB="45727"/>
                </a:tc>
                <a:extLst>
                  <a:ext uri="{0D108BD9-81ED-4DB2-BD59-A6C34878D82A}">
                    <a16:rowId xmlns:a16="http://schemas.microsoft.com/office/drawing/2014/main" val="222862698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 of Previous Attrition in past two years</a:t>
                      </a:r>
                      <a:endParaRPr lang="en-US" sz="1800" dirty="0"/>
                    </a:p>
                  </a:txBody>
                  <a:tcPr marL="234086" marR="234086" marT="45727" marB="45727"/>
                </a:tc>
                <a:extLst>
                  <a:ext uri="{0D108BD9-81ED-4DB2-BD59-A6C34878D82A}">
                    <a16:rowId xmlns:a16="http://schemas.microsoft.com/office/drawing/2014/main" val="99925547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 Attrition 2-year Average</a:t>
                      </a:r>
                      <a:endParaRPr lang="en-US" sz="1800" dirty="0"/>
                    </a:p>
                  </a:txBody>
                  <a:tcPr marL="234086" marR="234086" marT="45727" marB="45727"/>
                </a:tc>
                <a:extLst>
                  <a:ext uri="{0D108BD9-81ED-4DB2-BD59-A6C34878D82A}">
                    <a16:rowId xmlns:a16="http://schemas.microsoft.com/office/drawing/2014/main" val="301031704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 Attrition 3-year Average</a:t>
                      </a:r>
                      <a:endParaRPr lang="en-US" sz="1800" dirty="0"/>
                    </a:p>
                  </a:txBody>
                  <a:tcPr marL="234086" marR="234086" marT="45727" marB="45727"/>
                </a:tc>
                <a:extLst>
                  <a:ext uri="{0D108BD9-81ED-4DB2-BD59-A6C34878D82A}">
                    <a16:rowId xmlns:a16="http://schemas.microsoft.com/office/drawing/2014/main" val="17442226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 Attrition 5-year Average</a:t>
                      </a:r>
                      <a:endParaRPr lang="en-US" sz="1800" dirty="0"/>
                    </a:p>
                  </a:txBody>
                  <a:tcPr marL="234086" marR="234086" marT="45727" marB="45727"/>
                </a:tc>
                <a:extLst>
                  <a:ext uri="{0D108BD9-81ED-4DB2-BD59-A6C34878D82A}">
                    <a16:rowId xmlns:a16="http://schemas.microsoft.com/office/drawing/2014/main" val="250718657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Linear Regression-&gt;Straight-Line Projection of 8-year Attrition %</a:t>
                      </a:r>
                    </a:p>
                  </a:txBody>
                  <a:tcPr marL="234086" marR="234086" marT="45727" marB="45727"/>
                </a:tc>
                <a:extLst>
                  <a:ext uri="{0D108BD9-81ED-4DB2-BD59-A6C34878D82A}">
                    <a16:rowId xmlns:a16="http://schemas.microsoft.com/office/drawing/2014/main" val="380134294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Linear Regression-&gt;Straight-Line Projection of 5-year Attrition %</a:t>
                      </a:r>
                    </a:p>
                  </a:txBody>
                  <a:tcPr marL="234086" marR="234086" marT="45727" marB="45727"/>
                </a:tc>
                <a:extLst>
                  <a:ext uri="{0D108BD9-81ED-4DB2-BD59-A6C34878D82A}">
                    <a16:rowId xmlns:a16="http://schemas.microsoft.com/office/drawing/2014/main" val="365283211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of Year Loss Factor (Cumulative Distribution Function)</a:t>
                      </a:r>
                      <a:endParaRPr lang="en-US" sz="1800" dirty="0"/>
                    </a:p>
                  </a:txBody>
                  <a:tcPr marL="234086" marR="234086" marT="45727" marB="45727"/>
                </a:tc>
                <a:extLst>
                  <a:ext uri="{0D108BD9-81ED-4DB2-BD59-A6C34878D82A}">
                    <a16:rowId xmlns:a16="http://schemas.microsoft.com/office/drawing/2014/main" val="31184166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RAAS Model</a:t>
                      </a:r>
                    </a:p>
                  </a:txBody>
                  <a:tcPr marL="234086" marR="234086" marT="45727" marB="45727"/>
                </a:tc>
                <a:extLst>
                  <a:ext uri="{0D108BD9-81ED-4DB2-BD59-A6C34878D82A}">
                    <a16:rowId xmlns:a16="http://schemas.microsoft.com/office/drawing/2014/main" val="2201419981"/>
                  </a:ext>
                </a:extLst>
              </a:tr>
            </a:tbl>
          </a:graphicData>
        </a:graphic>
      </p:graphicFrame>
      <p:sp>
        <p:nvSpPr>
          <p:cNvPr id="20509" name="Footer Placeholder 3">
            <a:extLst>
              <a:ext uri="{FF2B5EF4-FFF2-40B4-BE49-F238E27FC236}">
                <a16:creationId xmlns:a16="http://schemas.microsoft.com/office/drawing/2014/main" id="{B23E7BDC-DAC4-4E37-BB61-E553A126DB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000" dirty="0">
                <a:solidFill>
                  <a:srgbClr val="00599C"/>
                </a:solidFill>
              </a:rPr>
              <a:t>Attrition Modeling at the IRS |  Chelluri and Mather</a:t>
            </a:r>
          </a:p>
        </p:txBody>
      </p:sp>
      <p:sp>
        <p:nvSpPr>
          <p:cNvPr id="20510" name="Slide Number Placeholder 4">
            <a:extLst>
              <a:ext uri="{FF2B5EF4-FFF2-40B4-BE49-F238E27FC236}">
                <a16:creationId xmlns:a16="http://schemas.microsoft.com/office/drawing/2014/main" id="{018012FF-428C-4F93-BDE0-C4A4040A85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B8A989-EC63-49CF-9200-FDCE1522B600}" type="slidenum">
              <a:rPr lang="en-US" altLang="en-US" sz="2000">
                <a:solidFill>
                  <a:schemeClr val="accent1"/>
                </a:solidFill>
                <a:latin typeface="Times" panose="02020603050405020304" pitchFamily="18" charset="0"/>
              </a:rPr>
              <a:pPr/>
              <a:t>8</a:t>
            </a:fld>
            <a:endParaRPr lang="en-US" altLang="en-US" sz="2000" dirty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01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599C"/>
      </a:accent1>
      <a:accent2>
        <a:srgbClr val="009FDA"/>
      </a:accent2>
      <a:accent3>
        <a:srgbClr val="FFFFFF"/>
      </a:accent3>
      <a:accent4>
        <a:srgbClr val="000000"/>
      </a:accent4>
      <a:accent5>
        <a:srgbClr val="AAB5CB"/>
      </a:accent5>
      <a:accent6>
        <a:srgbClr val="0090C5"/>
      </a:accent6>
      <a:hlink>
        <a:srgbClr val="00599C"/>
      </a:hlink>
      <a:folHlink>
        <a:srgbClr val="009FDA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3000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3000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599C"/>
        </a:accent1>
        <a:accent2>
          <a:srgbClr val="009FDA"/>
        </a:accent2>
        <a:accent3>
          <a:srgbClr val="FFFFFF"/>
        </a:accent3>
        <a:accent4>
          <a:srgbClr val="000000"/>
        </a:accent4>
        <a:accent5>
          <a:srgbClr val="AAB5CB"/>
        </a:accent5>
        <a:accent6>
          <a:srgbClr val="0090C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61913D"/>
        </a:accent1>
        <a:accent2>
          <a:srgbClr val="B5BA05"/>
        </a:accent2>
        <a:accent3>
          <a:srgbClr val="FFFFFF"/>
        </a:accent3>
        <a:accent4>
          <a:srgbClr val="000000"/>
        </a:accent4>
        <a:accent5>
          <a:srgbClr val="B7C7AF"/>
        </a:accent5>
        <a:accent6>
          <a:srgbClr val="A4A804"/>
        </a:accent6>
        <a:hlink>
          <a:srgbClr val="009FDA"/>
        </a:hlink>
        <a:folHlink>
          <a:srgbClr val="0059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D95900"/>
        </a:accent1>
        <a:accent2>
          <a:srgbClr val="FA9E0D"/>
        </a:accent2>
        <a:accent3>
          <a:srgbClr val="FFFFFF"/>
        </a:accent3>
        <a:accent4>
          <a:srgbClr val="000000"/>
        </a:accent4>
        <a:accent5>
          <a:srgbClr val="E9B5AA"/>
        </a:accent5>
        <a:accent6>
          <a:srgbClr val="E38F0B"/>
        </a:accent6>
        <a:hlink>
          <a:srgbClr val="009FDA"/>
        </a:hlink>
        <a:folHlink>
          <a:srgbClr val="0059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828C"/>
        </a:accent1>
        <a:accent2>
          <a:srgbClr val="00B394"/>
        </a:accent2>
        <a:accent3>
          <a:srgbClr val="FFFFFF"/>
        </a:accent3>
        <a:accent4>
          <a:srgbClr val="000000"/>
        </a:accent4>
        <a:accent5>
          <a:srgbClr val="AAC1C5"/>
        </a:accent5>
        <a:accent6>
          <a:srgbClr val="00A286"/>
        </a:accent6>
        <a:hlink>
          <a:srgbClr val="009FDA"/>
        </a:hlink>
        <a:folHlink>
          <a:srgbClr val="0059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A122B"/>
        </a:accent1>
        <a:accent2>
          <a:srgbClr val="EB2629"/>
        </a:accent2>
        <a:accent3>
          <a:srgbClr val="FFFFFF"/>
        </a:accent3>
        <a:accent4>
          <a:srgbClr val="000000"/>
        </a:accent4>
        <a:accent5>
          <a:srgbClr val="D9AAAC"/>
        </a:accent5>
        <a:accent6>
          <a:srgbClr val="D52124"/>
        </a:accent6>
        <a:hlink>
          <a:srgbClr val="009FDA"/>
        </a:hlink>
        <a:folHlink>
          <a:srgbClr val="0059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ttrition Modeling Prelim Results 4.5 [Compatibility Mode]" id="{B938B2EC-6F53-48DE-B198-86DE03B480A8}" vid="{1C361BB5-3E0C-47BD-B01C-14A09000CE5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Attrition Modeling Prelim Results 4.5</Template>
  <TotalTime>6460</TotalTime>
  <Words>854</Words>
  <Application>Microsoft Office PowerPoint</Application>
  <PresentationFormat>On-screen Show (4:3)</PresentationFormat>
  <Paragraphs>147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MS PGothic</vt:lpstr>
      <vt:lpstr>MS PGothic</vt:lpstr>
      <vt:lpstr>Arial</vt:lpstr>
      <vt:lpstr>Arial Black</vt:lpstr>
      <vt:lpstr>Arial Bold</vt:lpstr>
      <vt:lpstr>Times</vt:lpstr>
      <vt:lpstr>301</vt:lpstr>
      <vt:lpstr>Attrition Modeling at the IRS</vt:lpstr>
      <vt:lpstr>The Problem</vt:lpstr>
      <vt:lpstr>The Opportunity</vt:lpstr>
      <vt:lpstr>The Project</vt:lpstr>
      <vt:lpstr>The Methodology</vt:lpstr>
      <vt:lpstr>The Technical Approach</vt:lpstr>
      <vt:lpstr>The Challenges</vt:lpstr>
      <vt:lpstr>The Attrition</vt:lpstr>
      <vt:lpstr>List of Typical Modeling Processes</vt:lpstr>
      <vt:lpstr>Error Rates of Attrition Methods</vt:lpstr>
      <vt:lpstr>Result Validation</vt:lpstr>
      <vt:lpstr>Concerns with the RAAS Model (Research, Applied Analytics, and Statistics)</vt:lpstr>
      <vt:lpstr>The Small Business/Self-Employed Business Unit Attrition Modeling Procedure</vt:lpstr>
      <vt:lpstr>The Small Business/Self-Employed Business Unit Attrition Modeling Procedure</vt:lpstr>
      <vt:lpstr>The Small Business/Self-Employed Business Unit Attrition Modeling Procedure</vt:lpstr>
      <vt:lpstr>Findings from the Interviews</vt:lpstr>
      <vt:lpstr>The Recommendations</vt:lpstr>
      <vt:lpstr>The Way Forward</vt:lpstr>
    </vt:vector>
  </TitlesOfParts>
  <Company>Alternatives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Attrition Modeling Systems at the IRS</dc:title>
  <dc:creator>Mather Erin M</dc:creator>
  <cp:lastModifiedBy>Mather Erin M</cp:lastModifiedBy>
  <cp:revision>61</cp:revision>
  <cp:lastPrinted>2018-04-05T12:45:59Z</cp:lastPrinted>
  <dcterms:created xsi:type="dcterms:W3CDTF">2018-04-04T11:49:16Z</dcterms:created>
  <dcterms:modified xsi:type="dcterms:W3CDTF">2018-05-04T14:20:33Z</dcterms:modified>
</cp:coreProperties>
</file>