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8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7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9D16-6240-4A75-8914-2DAF0343C83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A199-5AD5-4506-B2D4-03094EF4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1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Corporate Finance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Naga Dumpala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	 value of 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Market value of a security can be undervalued/overvalued – to be determined by deriving intrinsic value, which can be known by valuation of a company</a:t>
            </a:r>
          </a:p>
          <a:p>
            <a:r>
              <a:rPr lang="en-US" dirty="0" smtClean="0"/>
              <a:t>Enterprise Value using DCF(Discounted cash flow)</a:t>
            </a:r>
          </a:p>
          <a:p>
            <a:r>
              <a:rPr lang="en-US" dirty="0" smtClean="0"/>
              <a:t>NPV = DCF value – upfront investment</a:t>
            </a:r>
          </a:p>
          <a:p>
            <a:r>
              <a:rPr lang="en-US" dirty="0" smtClean="0"/>
              <a:t>Enterprise value = DCF value + discounted Terminal value</a:t>
            </a:r>
          </a:p>
          <a:p>
            <a:r>
              <a:rPr lang="en-US" b="1" dirty="0"/>
              <a:t>Terminal Value (TV)</a:t>
            </a:r>
            <a:r>
              <a:rPr lang="en-US" dirty="0"/>
              <a:t>= </a:t>
            </a:r>
            <a:r>
              <a:rPr lang="en-US" dirty="0" err="1" smtClean="0"/>
              <a:t>FCF</a:t>
            </a:r>
            <a:r>
              <a:rPr lang="en-US" baseline="-25000" dirty="0" err="1" smtClean="0"/>
              <a:t>last</a:t>
            </a:r>
            <a:r>
              <a:rPr lang="en-US" dirty="0"/>
              <a:t> × (1 + g) ÷ (r – g</a:t>
            </a:r>
            <a:r>
              <a:rPr lang="en-US" dirty="0" smtClean="0"/>
              <a:t>) [g-10 year risk free rate, r-</a:t>
            </a:r>
            <a:r>
              <a:rPr lang="en-US" dirty="0" err="1" smtClean="0"/>
              <a:t>wacc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Enterprise value / number of shares = intrinsic value</a:t>
            </a:r>
          </a:p>
          <a:p>
            <a:r>
              <a:rPr lang="en-US" dirty="0" smtClean="0"/>
              <a:t>FCF = NOPAT + </a:t>
            </a:r>
            <a:r>
              <a:rPr lang="en-US" dirty="0" err="1" smtClean="0"/>
              <a:t>Dep</a:t>
            </a:r>
            <a:r>
              <a:rPr lang="en-US" dirty="0" smtClean="0"/>
              <a:t> – </a:t>
            </a:r>
            <a:r>
              <a:rPr lang="en-US" dirty="0" err="1" smtClean="0"/>
              <a:t>Capex</a:t>
            </a:r>
            <a:r>
              <a:rPr lang="en-US" dirty="0" smtClean="0"/>
              <a:t> – change in Net working capital</a:t>
            </a:r>
          </a:p>
          <a:p>
            <a:pPr marL="0" indent="0">
              <a:buNone/>
            </a:pPr>
            <a:r>
              <a:rPr lang="en-US" dirty="0" smtClean="0"/>
              <a:t>======================================================================</a:t>
            </a:r>
          </a:p>
          <a:p>
            <a:r>
              <a:rPr lang="en-US" dirty="0" smtClean="0"/>
              <a:t>Estimating future cash flows and then discounting them with discount rate(WACC).</a:t>
            </a:r>
          </a:p>
          <a:p>
            <a:r>
              <a:rPr lang="en-US" dirty="0" smtClean="0"/>
              <a:t>5 years average of cash flows taken for estimation</a:t>
            </a:r>
          </a:p>
          <a:p>
            <a:r>
              <a:rPr lang="en-US" b="1" dirty="0" smtClean="0"/>
              <a:t>WACC </a:t>
            </a:r>
            <a:r>
              <a:rPr lang="en-US" b="1" dirty="0"/>
              <a:t> =  (E/V x Re)  +  ((D/V x Rd)  x  (1 – T))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E/V </a:t>
            </a:r>
            <a:r>
              <a:rPr lang="en-US" dirty="0" smtClean="0"/>
              <a:t>- </a:t>
            </a:r>
            <a:r>
              <a:rPr lang="en-US" dirty="0"/>
              <a:t>percentage of capital that is equity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D/V </a:t>
            </a:r>
            <a:r>
              <a:rPr lang="en-US" dirty="0" smtClean="0"/>
              <a:t>- </a:t>
            </a:r>
            <a:r>
              <a:rPr lang="en-US" dirty="0"/>
              <a:t>percentage of capital that is </a:t>
            </a:r>
            <a:r>
              <a:rPr lang="en-US" dirty="0" smtClean="0"/>
              <a:t>debt</a:t>
            </a:r>
          </a:p>
          <a:p>
            <a:pPr marL="400050" lvl="1" indent="0">
              <a:buNone/>
            </a:pPr>
            <a:r>
              <a:rPr lang="en-US" dirty="0" smtClean="0"/>
              <a:t>T     -  Tax rate</a:t>
            </a:r>
          </a:p>
          <a:p>
            <a:pPr marL="400050" lvl="1" indent="0">
              <a:buNone/>
            </a:pPr>
            <a:r>
              <a:rPr lang="en-US" dirty="0" smtClean="0"/>
              <a:t>Rd Cost of debt – interest rate</a:t>
            </a:r>
          </a:p>
          <a:p>
            <a:pPr marL="400050" lvl="1" indent="0">
              <a:buNone/>
            </a:pPr>
            <a:r>
              <a:rPr lang="en-US" dirty="0" smtClean="0"/>
              <a:t>Re Cost of equity – determined by using CAPM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6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Re = </a:t>
            </a:r>
            <a:r>
              <a:rPr lang="en-US" b="1" dirty="0" err="1" smtClean="0"/>
              <a:t>Rf</a:t>
            </a:r>
            <a:r>
              <a:rPr lang="en-US" b="1" dirty="0" smtClean="0"/>
              <a:t> + beta(ERP)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 – cost of equity(expected return)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Rf</a:t>
            </a:r>
            <a:r>
              <a:rPr lang="en-US" dirty="0" smtClean="0"/>
              <a:t>  - Risk free rate(yield of a government 10 year bond)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beta – levered(riskiness of a stock compared to market) – sourced from Bloomberg or calculated using historical stock rate(for public firm)/public company </a:t>
            </a:r>
            <a:r>
              <a:rPr lang="en-US" dirty="0" err="1" smtClean="0"/>
              <a:t>comparables</a:t>
            </a:r>
            <a:r>
              <a:rPr lang="en-US" dirty="0" smtClean="0"/>
              <a:t>(for private firms)</a:t>
            </a:r>
          </a:p>
          <a:p>
            <a:pPr marL="0" indent="0">
              <a:buNone/>
            </a:pPr>
            <a:r>
              <a:rPr lang="en-US" dirty="0" smtClean="0"/>
              <a:t>	ERP – Equity Risk premium(market return minus risk free rate) –sourced from Ibbotson’s.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3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WACC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4" y="1524000"/>
            <a:ext cx="8220676" cy="443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25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WACC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6582"/>
            <a:ext cx="8229600" cy="451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6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on Equity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3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Corporate Finance</vt:lpstr>
      <vt:lpstr>Intrinsic  value of a security</vt:lpstr>
      <vt:lpstr>CAPM</vt:lpstr>
      <vt:lpstr>WACC</vt:lpstr>
      <vt:lpstr>WACC</vt:lpstr>
      <vt:lpstr>ROE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 dumpala</dc:creator>
  <cp:lastModifiedBy>naga dumpala</cp:lastModifiedBy>
  <cp:revision>27</cp:revision>
  <dcterms:created xsi:type="dcterms:W3CDTF">2021-04-10T02:44:01Z</dcterms:created>
  <dcterms:modified xsi:type="dcterms:W3CDTF">2021-04-10T09:45:19Z</dcterms:modified>
</cp:coreProperties>
</file>