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784" r:id="rId2"/>
    <p:sldMasterId id="2147484796" r:id="rId3"/>
    <p:sldMasterId id="2147486711" r:id="rId4"/>
  </p:sldMasterIdLst>
  <p:notesMasterIdLst>
    <p:notesMasterId r:id="rId67"/>
  </p:notesMasterIdLst>
  <p:handoutMasterIdLst>
    <p:handoutMasterId r:id="rId68"/>
  </p:handoutMasterIdLst>
  <p:sldIdLst>
    <p:sldId id="493" r:id="rId5"/>
    <p:sldId id="550" r:id="rId6"/>
    <p:sldId id="458" r:id="rId7"/>
    <p:sldId id="459" r:id="rId8"/>
    <p:sldId id="507" r:id="rId9"/>
    <p:sldId id="510" r:id="rId10"/>
    <p:sldId id="514" r:id="rId11"/>
    <p:sldId id="565" r:id="rId12"/>
    <p:sldId id="566" r:id="rId13"/>
    <p:sldId id="512" r:id="rId14"/>
    <p:sldId id="644" r:id="rId15"/>
    <p:sldId id="506" r:id="rId16"/>
    <p:sldId id="628" r:id="rId17"/>
    <p:sldId id="517" r:id="rId18"/>
    <p:sldId id="629" r:id="rId19"/>
    <p:sldId id="519" r:id="rId20"/>
    <p:sldId id="645" r:id="rId21"/>
    <p:sldId id="643" r:id="rId22"/>
    <p:sldId id="515" r:id="rId23"/>
    <p:sldId id="647" r:id="rId24"/>
    <p:sldId id="646" r:id="rId25"/>
    <p:sldId id="432" r:id="rId26"/>
    <p:sldId id="557" r:id="rId27"/>
    <p:sldId id="535" r:id="rId28"/>
    <p:sldId id="593" r:id="rId29"/>
    <p:sldId id="538" r:id="rId30"/>
    <p:sldId id="620" r:id="rId31"/>
    <p:sldId id="541" r:id="rId32"/>
    <p:sldId id="621" r:id="rId33"/>
    <p:sldId id="549" r:id="rId34"/>
    <p:sldId id="617" r:id="rId35"/>
    <p:sldId id="619" r:id="rId36"/>
    <p:sldId id="567" r:id="rId37"/>
    <p:sldId id="650" r:id="rId38"/>
    <p:sldId id="649" r:id="rId39"/>
    <p:sldId id="551" r:id="rId40"/>
    <p:sldId id="499" r:id="rId41"/>
    <p:sldId id="624" r:id="rId42"/>
    <p:sldId id="625" r:id="rId43"/>
    <p:sldId id="555" r:id="rId44"/>
    <p:sldId id="626" r:id="rId45"/>
    <p:sldId id="564" r:id="rId46"/>
    <p:sldId id="578" r:id="rId47"/>
    <p:sldId id="580" r:id="rId48"/>
    <p:sldId id="503" r:id="rId49"/>
    <p:sldId id="561" r:id="rId50"/>
    <p:sldId id="583" r:id="rId51"/>
    <p:sldId id="584" r:id="rId52"/>
    <p:sldId id="669" r:id="rId53"/>
    <p:sldId id="670" r:id="rId54"/>
    <p:sldId id="671" r:id="rId55"/>
    <p:sldId id="673" r:id="rId56"/>
    <p:sldId id="674" r:id="rId57"/>
    <p:sldId id="675" r:id="rId58"/>
    <p:sldId id="676" r:id="rId59"/>
    <p:sldId id="677" r:id="rId60"/>
    <p:sldId id="678" r:id="rId61"/>
    <p:sldId id="679" r:id="rId62"/>
    <p:sldId id="680" r:id="rId63"/>
    <p:sldId id="681" r:id="rId64"/>
    <p:sldId id="672" r:id="rId65"/>
    <p:sldId id="433" r:id="rId6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40" autoAdjust="0"/>
    <p:restoredTop sz="93622" autoAdjust="0"/>
  </p:normalViewPr>
  <p:slideViewPr>
    <p:cSldViewPr>
      <p:cViewPr>
        <p:scale>
          <a:sx n="110" d="100"/>
          <a:sy n="110" d="100"/>
        </p:scale>
        <p:origin x="231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96"/>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p:cNvPr>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r>
              <a:rPr lang="en-US"/>
              <a:t>Over view: Contract Law</a:t>
            </a:r>
          </a:p>
        </p:txBody>
      </p:sp>
      <p:sp>
        <p:nvSpPr>
          <p:cNvPr id="23555" name="Rectangle 3">
            <a:extLst/>
          </p:cNvPr>
          <p:cNvSpPr>
            <a:spLocks noGrp="1" noChangeArrowheads="1"/>
          </p:cNvSpPr>
          <p:nvPr>
            <p:ph type="dt" sz="quarter"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3556" name="Rectangle 4">
            <a:extLst/>
          </p:cNvPr>
          <p:cNvSpPr>
            <a:spLocks noGrp="1" noChangeArrowheads="1"/>
          </p:cNvSpPr>
          <p:nvPr>
            <p:ph type="ftr" sz="quarter" idx="2"/>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t>Legal Aspects</a:t>
            </a:r>
          </a:p>
        </p:txBody>
      </p:sp>
      <p:sp>
        <p:nvSpPr>
          <p:cNvPr id="23557" name="Rectangle 5">
            <a:extLst/>
          </p:cNvPr>
          <p:cNvSpPr>
            <a:spLocks noGrp="1" noChangeArrowheads="1"/>
          </p:cNvSpPr>
          <p:nvPr>
            <p:ph type="sldNum" sz="quarter" idx="3"/>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0CC0009-0734-4076-B016-D719D1662A3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a:extLst/>
          </p:cNvPr>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r>
              <a:rPr lang="en-US"/>
              <a:t>Over view: Contract Law</a:t>
            </a:r>
          </a:p>
        </p:txBody>
      </p:sp>
      <p:sp>
        <p:nvSpPr>
          <p:cNvPr id="44035" name="Rectangle 3">
            <a:extLst/>
          </p:cNvPr>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a:extLst/>
          </p:cNvPr>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038" name="Rectangle 6">
            <a:extLst/>
          </p:cNvPr>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t>Legal Aspects</a:t>
            </a:r>
          </a:p>
        </p:txBody>
      </p:sp>
      <p:sp>
        <p:nvSpPr>
          <p:cNvPr id="44039" name="Rectangle 7">
            <a:extLst/>
          </p:cNvPr>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143BF26-07B6-48E8-A13C-79A69820465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p:cNvPr>
          <p:cNvSpPr>
            <a:spLocks noGrp="1" noChangeArrowheads="1"/>
          </p:cNvSpPr>
          <p:nvPr>
            <p:ph type="sldNum" sz="quarter" idx="12"/>
          </p:nvPr>
        </p:nvSpPr>
        <p:spPr>
          <a:ln/>
        </p:spPr>
        <p:txBody>
          <a:bodyPr/>
          <a:lstStyle>
            <a:lvl1pPr>
              <a:defRPr/>
            </a:lvl1pPr>
          </a:lstStyle>
          <a:p>
            <a:pPr>
              <a:defRPr/>
            </a:pPr>
            <a:fld id="{39E69E4B-BC1C-4C20-97B0-EFE52000DDE7}" type="slidenum">
              <a:rPr lang="en-US" altLang="en-US"/>
              <a:pPr>
                <a:defRPr/>
              </a:pPr>
              <a:t>‹#›</a:t>
            </a:fld>
            <a:endParaRPr lang="en-US" altLang="en-US"/>
          </a:p>
        </p:txBody>
      </p:sp>
    </p:spTree>
    <p:extLst>
      <p:ext uri="{BB962C8B-B14F-4D97-AF65-F5344CB8AC3E}">
        <p14:creationId xmlns:p14="http://schemas.microsoft.com/office/powerpoint/2010/main" val="2343313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p:cNvPr>
          <p:cNvSpPr>
            <a:spLocks noGrp="1" noChangeArrowheads="1"/>
          </p:cNvSpPr>
          <p:nvPr>
            <p:ph type="sldNum" sz="quarter" idx="12"/>
          </p:nvPr>
        </p:nvSpPr>
        <p:spPr>
          <a:ln/>
        </p:spPr>
        <p:txBody>
          <a:bodyPr/>
          <a:lstStyle>
            <a:lvl1pPr>
              <a:defRPr/>
            </a:lvl1pPr>
          </a:lstStyle>
          <a:p>
            <a:pPr>
              <a:defRPr/>
            </a:pPr>
            <a:fld id="{50D8A4BD-5F78-4707-8162-9439EC1C21C2}" type="slidenum">
              <a:rPr lang="en-US" altLang="en-US"/>
              <a:pPr>
                <a:defRPr/>
              </a:pPr>
              <a:t>‹#›</a:t>
            </a:fld>
            <a:endParaRPr lang="en-US" altLang="en-US"/>
          </a:p>
        </p:txBody>
      </p:sp>
    </p:spTree>
    <p:extLst>
      <p:ext uri="{BB962C8B-B14F-4D97-AF65-F5344CB8AC3E}">
        <p14:creationId xmlns:p14="http://schemas.microsoft.com/office/powerpoint/2010/main" val="153399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p:cNvPr>
          <p:cNvSpPr>
            <a:spLocks noGrp="1" noChangeArrowheads="1"/>
          </p:cNvSpPr>
          <p:nvPr>
            <p:ph type="sldNum" sz="quarter" idx="12"/>
          </p:nvPr>
        </p:nvSpPr>
        <p:spPr>
          <a:ln/>
        </p:spPr>
        <p:txBody>
          <a:bodyPr/>
          <a:lstStyle>
            <a:lvl1pPr>
              <a:defRPr/>
            </a:lvl1pPr>
          </a:lstStyle>
          <a:p>
            <a:pPr>
              <a:defRPr/>
            </a:pPr>
            <a:fld id="{80461312-E9D5-42AC-A073-7BAFEF68CAE0}" type="slidenum">
              <a:rPr lang="en-US" altLang="en-US"/>
              <a:pPr>
                <a:defRPr/>
              </a:pPr>
              <a:t>‹#›</a:t>
            </a:fld>
            <a:endParaRPr lang="en-US" altLang="en-US"/>
          </a:p>
        </p:txBody>
      </p:sp>
    </p:spTree>
    <p:extLst>
      <p:ext uri="{BB962C8B-B14F-4D97-AF65-F5344CB8AC3E}">
        <p14:creationId xmlns:p14="http://schemas.microsoft.com/office/powerpoint/2010/main" val="1361587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F8AF56CA-DBB7-44E4-AE9E-0E62E24BB795}" type="datetimeFigureOut">
              <a:rPr lang="en-GB"/>
              <a:pPr>
                <a:defRPr/>
              </a:pPr>
              <a:t>24/07/2020</a:t>
            </a:fld>
            <a:endParaRPr lang="en-GB"/>
          </a:p>
        </p:txBody>
      </p:sp>
      <p:sp>
        <p:nvSpPr>
          <p:cNvPr id="5" name="Footer Placeholder 4">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6" name="Slide Number Placeholder 5">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03EE5C10-8400-4977-BBA1-6AD0D5797179}" type="slidenum">
              <a:rPr lang="en-GB" altLang="en-US"/>
              <a:pPr>
                <a:defRPr/>
              </a:pPr>
              <a:t>‹#›</a:t>
            </a:fld>
            <a:endParaRPr lang="en-GB" altLang="en-US"/>
          </a:p>
        </p:txBody>
      </p:sp>
    </p:spTree>
    <p:extLst>
      <p:ext uri="{BB962C8B-B14F-4D97-AF65-F5344CB8AC3E}">
        <p14:creationId xmlns:p14="http://schemas.microsoft.com/office/powerpoint/2010/main" val="1428251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996E8DE8-1665-4001-B9A9-8FE74B7C64EA}" type="datetimeFigureOut">
              <a:rPr lang="en-GB"/>
              <a:pPr>
                <a:defRPr/>
              </a:pPr>
              <a:t>24/07/2020</a:t>
            </a:fld>
            <a:endParaRPr lang="en-GB"/>
          </a:p>
        </p:txBody>
      </p:sp>
      <p:sp>
        <p:nvSpPr>
          <p:cNvPr id="5" name="Footer Placeholder 4">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6" name="Slide Number Placeholder 5">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E787B2AE-B736-460D-8DFB-C6687EF59893}" type="slidenum">
              <a:rPr lang="en-GB" altLang="en-US"/>
              <a:pPr>
                <a:defRPr/>
              </a:pPr>
              <a:t>‹#›</a:t>
            </a:fld>
            <a:endParaRPr lang="en-GB" altLang="en-US"/>
          </a:p>
        </p:txBody>
      </p:sp>
    </p:spTree>
    <p:extLst>
      <p:ext uri="{BB962C8B-B14F-4D97-AF65-F5344CB8AC3E}">
        <p14:creationId xmlns:p14="http://schemas.microsoft.com/office/powerpoint/2010/main" val="3570242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EAC131D4-33B3-417F-8AFB-E0822BBB497D}" type="datetimeFigureOut">
              <a:rPr lang="en-GB"/>
              <a:pPr>
                <a:defRPr/>
              </a:pPr>
              <a:t>24/07/2020</a:t>
            </a:fld>
            <a:endParaRPr lang="en-GB"/>
          </a:p>
        </p:txBody>
      </p:sp>
      <p:sp>
        <p:nvSpPr>
          <p:cNvPr id="5" name="Footer Placeholder 4">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6" name="Slide Number Placeholder 5">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33D1F806-4D2A-462F-81DD-9BCDA86794C7}" type="slidenum">
              <a:rPr lang="en-GB" altLang="en-US"/>
              <a:pPr>
                <a:defRPr/>
              </a:pPr>
              <a:t>‹#›</a:t>
            </a:fld>
            <a:endParaRPr lang="en-GB" altLang="en-US"/>
          </a:p>
        </p:txBody>
      </p:sp>
    </p:spTree>
    <p:extLst>
      <p:ext uri="{BB962C8B-B14F-4D97-AF65-F5344CB8AC3E}">
        <p14:creationId xmlns:p14="http://schemas.microsoft.com/office/powerpoint/2010/main" val="3223456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367DE415-0206-4CAA-9B8C-DDC5CCDDE177}" type="datetimeFigureOut">
              <a:rPr lang="en-GB"/>
              <a:pPr>
                <a:defRPr/>
              </a:pPr>
              <a:t>24/07/2020</a:t>
            </a:fld>
            <a:endParaRPr lang="en-GB"/>
          </a:p>
        </p:txBody>
      </p:sp>
      <p:sp>
        <p:nvSpPr>
          <p:cNvPr id="6" name="Footer Placeholder 5">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7" name="Slide Number Placeholder 6">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562EF8B0-4356-40AE-A5CE-28AB15BBF048}" type="slidenum">
              <a:rPr lang="en-GB" altLang="en-US"/>
              <a:pPr>
                <a:defRPr/>
              </a:pPr>
              <a:t>‹#›</a:t>
            </a:fld>
            <a:endParaRPr lang="en-GB" altLang="en-US"/>
          </a:p>
        </p:txBody>
      </p:sp>
    </p:spTree>
    <p:extLst>
      <p:ext uri="{BB962C8B-B14F-4D97-AF65-F5344CB8AC3E}">
        <p14:creationId xmlns:p14="http://schemas.microsoft.com/office/powerpoint/2010/main" val="1812143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583455BE-3753-4742-AA63-69C3E8CD8E86}" type="datetimeFigureOut">
              <a:rPr lang="en-GB"/>
              <a:pPr>
                <a:defRPr/>
              </a:pPr>
              <a:t>24/07/2020</a:t>
            </a:fld>
            <a:endParaRPr lang="en-GB"/>
          </a:p>
        </p:txBody>
      </p:sp>
      <p:sp>
        <p:nvSpPr>
          <p:cNvPr id="8" name="Footer Placeholder 7">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9" name="Slide Number Placeholder 8">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6AF3E4C1-2EF8-4934-9A8F-2DFC4F934E04}" type="slidenum">
              <a:rPr lang="en-GB" altLang="en-US"/>
              <a:pPr>
                <a:defRPr/>
              </a:pPr>
              <a:t>‹#›</a:t>
            </a:fld>
            <a:endParaRPr lang="en-GB" altLang="en-US"/>
          </a:p>
        </p:txBody>
      </p:sp>
    </p:spTree>
    <p:extLst>
      <p:ext uri="{BB962C8B-B14F-4D97-AF65-F5344CB8AC3E}">
        <p14:creationId xmlns:p14="http://schemas.microsoft.com/office/powerpoint/2010/main" val="1883302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AB9541B7-BCE5-48F6-BDBD-254AE4DAD085}" type="datetimeFigureOut">
              <a:rPr lang="en-GB"/>
              <a:pPr>
                <a:defRPr/>
              </a:pPr>
              <a:t>24/07/2020</a:t>
            </a:fld>
            <a:endParaRPr lang="en-GB"/>
          </a:p>
        </p:txBody>
      </p:sp>
      <p:sp>
        <p:nvSpPr>
          <p:cNvPr id="4" name="Footer Placeholder 3">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5" name="Slide Number Placeholder 4">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D02B7E77-CBEB-48BC-8554-4CD09F7C990F}" type="slidenum">
              <a:rPr lang="en-GB" altLang="en-US"/>
              <a:pPr>
                <a:defRPr/>
              </a:pPr>
              <a:t>‹#›</a:t>
            </a:fld>
            <a:endParaRPr lang="en-GB" altLang="en-US"/>
          </a:p>
        </p:txBody>
      </p:sp>
    </p:spTree>
    <p:extLst>
      <p:ext uri="{BB962C8B-B14F-4D97-AF65-F5344CB8AC3E}">
        <p14:creationId xmlns:p14="http://schemas.microsoft.com/office/powerpoint/2010/main" val="2899670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2DAFC66F-8469-41D7-8F9A-F78CAC10BE5A}" type="datetimeFigureOut">
              <a:rPr lang="en-GB"/>
              <a:pPr>
                <a:defRPr/>
              </a:pPr>
              <a:t>24/07/2020</a:t>
            </a:fld>
            <a:endParaRPr lang="en-GB"/>
          </a:p>
        </p:txBody>
      </p:sp>
      <p:sp>
        <p:nvSpPr>
          <p:cNvPr id="3" name="Footer Placeholder 2">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4" name="Slide Number Placeholder 3">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3399AC33-F22F-4507-A3EF-5F189AA3F6A1}" type="slidenum">
              <a:rPr lang="en-GB" altLang="en-US"/>
              <a:pPr>
                <a:defRPr/>
              </a:pPr>
              <a:t>‹#›</a:t>
            </a:fld>
            <a:endParaRPr lang="en-GB" altLang="en-US"/>
          </a:p>
        </p:txBody>
      </p:sp>
    </p:spTree>
    <p:extLst>
      <p:ext uri="{BB962C8B-B14F-4D97-AF65-F5344CB8AC3E}">
        <p14:creationId xmlns:p14="http://schemas.microsoft.com/office/powerpoint/2010/main" val="4105599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18AD8E4A-15A5-46A5-BF2F-94870DADFDDC}" type="datetimeFigureOut">
              <a:rPr lang="en-GB"/>
              <a:pPr>
                <a:defRPr/>
              </a:pPr>
              <a:t>24/07/2020</a:t>
            </a:fld>
            <a:endParaRPr lang="en-GB"/>
          </a:p>
        </p:txBody>
      </p:sp>
      <p:sp>
        <p:nvSpPr>
          <p:cNvPr id="6" name="Footer Placeholder 5">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7" name="Slide Number Placeholder 6">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18B80E32-C5F9-40DA-83AF-A7ED3EB0B146}" type="slidenum">
              <a:rPr lang="en-GB" altLang="en-US"/>
              <a:pPr>
                <a:defRPr/>
              </a:pPr>
              <a:t>‹#›</a:t>
            </a:fld>
            <a:endParaRPr lang="en-GB" altLang="en-US"/>
          </a:p>
        </p:txBody>
      </p:sp>
    </p:spTree>
    <p:extLst>
      <p:ext uri="{BB962C8B-B14F-4D97-AF65-F5344CB8AC3E}">
        <p14:creationId xmlns:p14="http://schemas.microsoft.com/office/powerpoint/2010/main" val="85949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p:cNvPr>
          <p:cNvSpPr>
            <a:spLocks noGrp="1" noChangeArrowheads="1"/>
          </p:cNvSpPr>
          <p:nvPr>
            <p:ph type="sldNum" sz="quarter" idx="12"/>
          </p:nvPr>
        </p:nvSpPr>
        <p:spPr>
          <a:ln/>
        </p:spPr>
        <p:txBody>
          <a:bodyPr/>
          <a:lstStyle>
            <a:lvl1pPr>
              <a:defRPr/>
            </a:lvl1pPr>
          </a:lstStyle>
          <a:p>
            <a:pPr>
              <a:defRPr/>
            </a:pPr>
            <a:fld id="{EB498F1D-DF37-4373-9C61-5C5A68626114}" type="slidenum">
              <a:rPr lang="en-US" altLang="en-US"/>
              <a:pPr>
                <a:defRPr/>
              </a:pPr>
              <a:t>‹#›</a:t>
            </a:fld>
            <a:endParaRPr lang="en-US" altLang="en-US"/>
          </a:p>
        </p:txBody>
      </p:sp>
    </p:spTree>
    <p:extLst>
      <p:ext uri="{BB962C8B-B14F-4D97-AF65-F5344CB8AC3E}">
        <p14:creationId xmlns:p14="http://schemas.microsoft.com/office/powerpoint/2010/main" val="15991798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8FAB1C43-A1B2-4C82-876A-6ADC80A896B8}" type="datetimeFigureOut">
              <a:rPr lang="en-GB"/>
              <a:pPr>
                <a:defRPr/>
              </a:pPr>
              <a:t>24/07/2020</a:t>
            </a:fld>
            <a:endParaRPr lang="en-GB"/>
          </a:p>
        </p:txBody>
      </p:sp>
      <p:sp>
        <p:nvSpPr>
          <p:cNvPr id="6" name="Footer Placeholder 5">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7" name="Slide Number Placeholder 6">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5742A3EC-78FB-42B1-9A6B-3D80AF1830D0}" type="slidenum">
              <a:rPr lang="en-GB" altLang="en-US"/>
              <a:pPr>
                <a:defRPr/>
              </a:pPr>
              <a:t>‹#›</a:t>
            </a:fld>
            <a:endParaRPr lang="en-GB" altLang="en-US"/>
          </a:p>
        </p:txBody>
      </p:sp>
    </p:spTree>
    <p:extLst>
      <p:ext uri="{BB962C8B-B14F-4D97-AF65-F5344CB8AC3E}">
        <p14:creationId xmlns:p14="http://schemas.microsoft.com/office/powerpoint/2010/main" val="22200798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A5D170DF-34AA-45CB-8743-88BADB6FFC66}" type="datetimeFigureOut">
              <a:rPr lang="en-GB"/>
              <a:pPr>
                <a:defRPr/>
              </a:pPr>
              <a:t>24/07/2020</a:t>
            </a:fld>
            <a:endParaRPr lang="en-GB"/>
          </a:p>
        </p:txBody>
      </p:sp>
      <p:sp>
        <p:nvSpPr>
          <p:cNvPr id="5" name="Footer Placeholder 4">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6" name="Slide Number Placeholder 5">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9DCC61E5-D684-4716-A5FC-1F93B7E852DC}" type="slidenum">
              <a:rPr lang="en-GB" altLang="en-US"/>
              <a:pPr>
                <a:defRPr/>
              </a:pPr>
              <a:t>‹#›</a:t>
            </a:fld>
            <a:endParaRPr lang="en-GB" altLang="en-US"/>
          </a:p>
        </p:txBody>
      </p:sp>
    </p:spTree>
    <p:extLst>
      <p:ext uri="{BB962C8B-B14F-4D97-AF65-F5344CB8AC3E}">
        <p14:creationId xmlns:p14="http://schemas.microsoft.com/office/powerpoint/2010/main" val="821584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5FFCAB7F-4A6D-4786-9C3A-2E0B4B75F5FF}" type="datetimeFigureOut">
              <a:rPr lang="en-GB"/>
              <a:pPr>
                <a:defRPr/>
              </a:pPr>
              <a:t>24/07/2020</a:t>
            </a:fld>
            <a:endParaRPr lang="en-GB"/>
          </a:p>
        </p:txBody>
      </p:sp>
      <p:sp>
        <p:nvSpPr>
          <p:cNvPr id="5" name="Footer Placeholder 4">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6" name="Slide Number Placeholder 5">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DC6A2553-F8FB-4241-BED5-EE19016EDD54}" type="slidenum">
              <a:rPr lang="en-GB" altLang="en-US"/>
              <a:pPr>
                <a:defRPr/>
              </a:pPr>
              <a:t>‹#›</a:t>
            </a:fld>
            <a:endParaRPr lang="en-GB" altLang="en-US"/>
          </a:p>
        </p:txBody>
      </p:sp>
    </p:spTree>
    <p:extLst>
      <p:ext uri="{BB962C8B-B14F-4D97-AF65-F5344CB8AC3E}">
        <p14:creationId xmlns:p14="http://schemas.microsoft.com/office/powerpoint/2010/main" val="38175959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96E56354-6848-447A-ADE5-1688C155C184}" type="datetimeFigureOut">
              <a:rPr lang="en-GB"/>
              <a:pPr>
                <a:defRPr/>
              </a:pPr>
              <a:t>24/07/2020</a:t>
            </a:fld>
            <a:endParaRPr lang="en-GB"/>
          </a:p>
        </p:txBody>
      </p:sp>
      <p:sp>
        <p:nvSpPr>
          <p:cNvPr id="5" name="Footer Placeholder 4">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6" name="Slide Number Placeholder 5">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DBC60702-B072-488E-A6F1-AB2E66C1F267}" type="slidenum">
              <a:rPr lang="en-GB" altLang="en-US"/>
              <a:pPr>
                <a:defRPr/>
              </a:pPr>
              <a:t>‹#›</a:t>
            </a:fld>
            <a:endParaRPr lang="en-GB" altLang="en-US"/>
          </a:p>
        </p:txBody>
      </p:sp>
    </p:spTree>
    <p:extLst>
      <p:ext uri="{BB962C8B-B14F-4D97-AF65-F5344CB8AC3E}">
        <p14:creationId xmlns:p14="http://schemas.microsoft.com/office/powerpoint/2010/main" val="41927985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E33BECCF-3744-49EE-A8C0-E3CAD84946D4}" type="datetimeFigureOut">
              <a:rPr lang="en-GB"/>
              <a:pPr>
                <a:defRPr/>
              </a:pPr>
              <a:t>24/07/2020</a:t>
            </a:fld>
            <a:endParaRPr lang="en-GB"/>
          </a:p>
        </p:txBody>
      </p:sp>
      <p:sp>
        <p:nvSpPr>
          <p:cNvPr id="5" name="Footer Placeholder 4">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6" name="Slide Number Placeholder 5">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69A69E09-8A1C-49A5-8F72-325337E72031}" type="slidenum">
              <a:rPr lang="en-GB" altLang="en-US"/>
              <a:pPr>
                <a:defRPr/>
              </a:pPr>
              <a:t>‹#›</a:t>
            </a:fld>
            <a:endParaRPr lang="en-GB" altLang="en-US"/>
          </a:p>
        </p:txBody>
      </p:sp>
    </p:spTree>
    <p:extLst>
      <p:ext uri="{BB962C8B-B14F-4D97-AF65-F5344CB8AC3E}">
        <p14:creationId xmlns:p14="http://schemas.microsoft.com/office/powerpoint/2010/main" val="27982833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FAB4A217-04BE-4CA7-B6C8-E2000E89AAD0}" type="datetimeFigureOut">
              <a:rPr lang="en-GB"/>
              <a:pPr>
                <a:defRPr/>
              </a:pPr>
              <a:t>24/07/2020</a:t>
            </a:fld>
            <a:endParaRPr lang="en-GB"/>
          </a:p>
        </p:txBody>
      </p:sp>
      <p:sp>
        <p:nvSpPr>
          <p:cNvPr id="5" name="Footer Placeholder 4">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6" name="Slide Number Placeholder 5">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DCCA1C6F-952F-492E-A2B5-14CECB0EFEB4}" type="slidenum">
              <a:rPr lang="en-GB" altLang="en-US"/>
              <a:pPr>
                <a:defRPr/>
              </a:pPr>
              <a:t>‹#›</a:t>
            </a:fld>
            <a:endParaRPr lang="en-GB" altLang="en-US"/>
          </a:p>
        </p:txBody>
      </p:sp>
    </p:spTree>
    <p:extLst>
      <p:ext uri="{BB962C8B-B14F-4D97-AF65-F5344CB8AC3E}">
        <p14:creationId xmlns:p14="http://schemas.microsoft.com/office/powerpoint/2010/main" val="9807566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82DB60FE-75DD-435E-AE47-1559718F5D0D}" type="datetimeFigureOut">
              <a:rPr lang="en-GB"/>
              <a:pPr>
                <a:defRPr/>
              </a:pPr>
              <a:t>24/07/2020</a:t>
            </a:fld>
            <a:endParaRPr lang="en-GB"/>
          </a:p>
        </p:txBody>
      </p:sp>
      <p:sp>
        <p:nvSpPr>
          <p:cNvPr id="6" name="Footer Placeholder 5">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7" name="Slide Number Placeholder 6">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40EAF448-11EF-4788-9679-94C1F48DB5A7}" type="slidenum">
              <a:rPr lang="en-GB" altLang="en-US"/>
              <a:pPr>
                <a:defRPr/>
              </a:pPr>
              <a:t>‹#›</a:t>
            </a:fld>
            <a:endParaRPr lang="en-GB" altLang="en-US"/>
          </a:p>
        </p:txBody>
      </p:sp>
    </p:spTree>
    <p:extLst>
      <p:ext uri="{BB962C8B-B14F-4D97-AF65-F5344CB8AC3E}">
        <p14:creationId xmlns:p14="http://schemas.microsoft.com/office/powerpoint/2010/main" val="8153717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553CAD88-EC27-4314-99CC-DA840CBFE4F4}" type="datetimeFigureOut">
              <a:rPr lang="en-GB"/>
              <a:pPr>
                <a:defRPr/>
              </a:pPr>
              <a:t>24/07/2020</a:t>
            </a:fld>
            <a:endParaRPr lang="en-GB"/>
          </a:p>
        </p:txBody>
      </p:sp>
      <p:sp>
        <p:nvSpPr>
          <p:cNvPr id="8" name="Footer Placeholder 7">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9" name="Slide Number Placeholder 8">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88623A0A-9564-4090-8545-A4279F52E5DB}" type="slidenum">
              <a:rPr lang="en-GB" altLang="en-US"/>
              <a:pPr>
                <a:defRPr/>
              </a:pPr>
              <a:t>‹#›</a:t>
            </a:fld>
            <a:endParaRPr lang="en-GB" altLang="en-US"/>
          </a:p>
        </p:txBody>
      </p:sp>
    </p:spTree>
    <p:extLst>
      <p:ext uri="{BB962C8B-B14F-4D97-AF65-F5344CB8AC3E}">
        <p14:creationId xmlns:p14="http://schemas.microsoft.com/office/powerpoint/2010/main" val="42346683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245972BD-2F31-47BA-B96E-A8F13D03F57A}" type="datetimeFigureOut">
              <a:rPr lang="en-GB"/>
              <a:pPr>
                <a:defRPr/>
              </a:pPr>
              <a:t>24/07/2020</a:t>
            </a:fld>
            <a:endParaRPr lang="en-GB"/>
          </a:p>
        </p:txBody>
      </p:sp>
      <p:sp>
        <p:nvSpPr>
          <p:cNvPr id="4" name="Footer Placeholder 3">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5" name="Slide Number Placeholder 4">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09C4C93E-1922-49B6-9B8B-62A4BE1FD21D}" type="slidenum">
              <a:rPr lang="en-GB" altLang="en-US"/>
              <a:pPr>
                <a:defRPr/>
              </a:pPr>
              <a:t>‹#›</a:t>
            </a:fld>
            <a:endParaRPr lang="en-GB" altLang="en-US"/>
          </a:p>
        </p:txBody>
      </p:sp>
    </p:spTree>
    <p:extLst>
      <p:ext uri="{BB962C8B-B14F-4D97-AF65-F5344CB8AC3E}">
        <p14:creationId xmlns:p14="http://schemas.microsoft.com/office/powerpoint/2010/main" val="29261772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D40318E4-7D00-4617-AE4F-125735FE7BC1}" type="datetimeFigureOut">
              <a:rPr lang="en-GB"/>
              <a:pPr>
                <a:defRPr/>
              </a:pPr>
              <a:t>24/07/2020</a:t>
            </a:fld>
            <a:endParaRPr lang="en-GB"/>
          </a:p>
        </p:txBody>
      </p:sp>
      <p:sp>
        <p:nvSpPr>
          <p:cNvPr id="3" name="Footer Placeholder 2">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4" name="Slide Number Placeholder 3">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F85B5E5E-829E-4C14-B01F-C7D00100BD05}" type="slidenum">
              <a:rPr lang="en-GB" altLang="en-US"/>
              <a:pPr>
                <a:defRPr/>
              </a:pPr>
              <a:t>‹#›</a:t>
            </a:fld>
            <a:endParaRPr lang="en-GB" altLang="en-US"/>
          </a:p>
        </p:txBody>
      </p:sp>
    </p:spTree>
    <p:extLst>
      <p:ext uri="{BB962C8B-B14F-4D97-AF65-F5344CB8AC3E}">
        <p14:creationId xmlns:p14="http://schemas.microsoft.com/office/powerpoint/2010/main" val="3788090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p:cNvPr>
          <p:cNvSpPr>
            <a:spLocks noGrp="1" noChangeArrowheads="1"/>
          </p:cNvSpPr>
          <p:nvPr>
            <p:ph type="sldNum" sz="quarter" idx="12"/>
          </p:nvPr>
        </p:nvSpPr>
        <p:spPr>
          <a:ln/>
        </p:spPr>
        <p:txBody>
          <a:bodyPr/>
          <a:lstStyle>
            <a:lvl1pPr>
              <a:defRPr/>
            </a:lvl1pPr>
          </a:lstStyle>
          <a:p>
            <a:pPr>
              <a:defRPr/>
            </a:pPr>
            <a:fld id="{CCFB69C6-CE09-4A93-A2AF-2E1BE05A0218}" type="slidenum">
              <a:rPr lang="en-US" altLang="en-US"/>
              <a:pPr>
                <a:defRPr/>
              </a:pPr>
              <a:t>‹#›</a:t>
            </a:fld>
            <a:endParaRPr lang="en-US" altLang="en-US"/>
          </a:p>
        </p:txBody>
      </p:sp>
    </p:spTree>
    <p:extLst>
      <p:ext uri="{BB962C8B-B14F-4D97-AF65-F5344CB8AC3E}">
        <p14:creationId xmlns:p14="http://schemas.microsoft.com/office/powerpoint/2010/main" val="3139482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C7916B0E-6662-4079-956C-1A473F5ABAAE}" type="datetimeFigureOut">
              <a:rPr lang="en-GB"/>
              <a:pPr>
                <a:defRPr/>
              </a:pPr>
              <a:t>24/07/2020</a:t>
            </a:fld>
            <a:endParaRPr lang="en-GB"/>
          </a:p>
        </p:txBody>
      </p:sp>
      <p:sp>
        <p:nvSpPr>
          <p:cNvPr id="6" name="Footer Placeholder 5">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7" name="Slide Number Placeholder 6">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D95C9AEF-142C-452E-AA93-08805B3D0C9B}" type="slidenum">
              <a:rPr lang="en-GB" altLang="en-US"/>
              <a:pPr>
                <a:defRPr/>
              </a:pPr>
              <a:t>‹#›</a:t>
            </a:fld>
            <a:endParaRPr lang="en-GB" altLang="en-US"/>
          </a:p>
        </p:txBody>
      </p:sp>
    </p:spTree>
    <p:extLst>
      <p:ext uri="{BB962C8B-B14F-4D97-AF65-F5344CB8AC3E}">
        <p14:creationId xmlns:p14="http://schemas.microsoft.com/office/powerpoint/2010/main" val="4173585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422FA3DA-D9BA-4A5E-ABA4-84F67AF25DE7}" type="datetimeFigureOut">
              <a:rPr lang="en-GB"/>
              <a:pPr>
                <a:defRPr/>
              </a:pPr>
              <a:t>24/07/2020</a:t>
            </a:fld>
            <a:endParaRPr lang="en-GB"/>
          </a:p>
        </p:txBody>
      </p:sp>
      <p:sp>
        <p:nvSpPr>
          <p:cNvPr id="6" name="Footer Placeholder 5">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7" name="Slide Number Placeholder 6">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87DB6D1C-BFA6-402D-96A1-DD73D7195C13}" type="slidenum">
              <a:rPr lang="en-GB" altLang="en-US"/>
              <a:pPr>
                <a:defRPr/>
              </a:pPr>
              <a:t>‹#›</a:t>
            </a:fld>
            <a:endParaRPr lang="en-GB" altLang="en-US"/>
          </a:p>
        </p:txBody>
      </p:sp>
    </p:spTree>
    <p:extLst>
      <p:ext uri="{BB962C8B-B14F-4D97-AF65-F5344CB8AC3E}">
        <p14:creationId xmlns:p14="http://schemas.microsoft.com/office/powerpoint/2010/main" val="38719052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B601DEFD-8C48-4C38-8382-BAF1E222812E}" type="datetimeFigureOut">
              <a:rPr lang="en-GB"/>
              <a:pPr>
                <a:defRPr/>
              </a:pPr>
              <a:t>24/07/2020</a:t>
            </a:fld>
            <a:endParaRPr lang="en-GB"/>
          </a:p>
        </p:txBody>
      </p:sp>
      <p:sp>
        <p:nvSpPr>
          <p:cNvPr id="5" name="Footer Placeholder 4">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6" name="Slide Number Placeholder 5">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0DC6FA41-A0A0-48A1-B33C-940150574449}" type="slidenum">
              <a:rPr lang="en-GB" altLang="en-US"/>
              <a:pPr>
                <a:defRPr/>
              </a:pPr>
              <a:t>‹#›</a:t>
            </a:fld>
            <a:endParaRPr lang="en-GB" altLang="en-US"/>
          </a:p>
        </p:txBody>
      </p:sp>
    </p:spTree>
    <p:extLst>
      <p:ext uri="{BB962C8B-B14F-4D97-AF65-F5344CB8AC3E}">
        <p14:creationId xmlns:p14="http://schemas.microsoft.com/office/powerpoint/2010/main" val="25618138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p:cNvPr>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9DA5D36C-A1D9-4643-AF82-34242A4CE0F9}" type="datetimeFigureOut">
              <a:rPr lang="en-GB"/>
              <a:pPr>
                <a:defRPr/>
              </a:pPr>
              <a:t>24/07/2020</a:t>
            </a:fld>
            <a:endParaRPr lang="en-GB"/>
          </a:p>
        </p:txBody>
      </p:sp>
      <p:sp>
        <p:nvSpPr>
          <p:cNvPr id="5" name="Footer Placeholder 4">
            <a:extLst/>
          </p:cNvPr>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GB"/>
          </a:p>
        </p:txBody>
      </p:sp>
      <p:sp>
        <p:nvSpPr>
          <p:cNvPr id="6" name="Slide Number Placeholder 5">
            <a:extLst/>
          </p:cNvPr>
          <p:cNvSpPr>
            <a:spLocks noGrp="1"/>
          </p:cNvSpPr>
          <p:nvPr>
            <p:ph type="sldNum" sz="quarter" idx="12"/>
          </p:nvPr>
        </p:nvSpPr>
        <p:spPr/>
        <p:txBody>
          <a:bodyPr/>
          <a:lstStyle>
            <a:lvl1pPr>
              <a:defRPr>
                <a:latin typeface="Times New Roman" panose="02020603050405020304" pitchFamily="18" charset="0"/>
              </a:defRPr>
            </a:lvl1pPr>
          </a:lstStyle>
          <a:p>
            <a:pPr>
              <a:defRPr/>
            </a:pPr>
            <a:fld id="{8D2813E5-D7E4-4E33-8E7B-B238BEA730D9}" type="slidenum">
              <a:rPr lang="en-GB" altLang="en-US"/>
              <a:pPr>
                <a:defRPr/>
              </a:pPr>
              <a:t>‹#›</a:t>
            </a:fld>
            <a:endParaRPr lang="en-GB" altLang="en-US"/>
          </a:p>
        </p:txBody>
      </p:sp>
    </p:spTree>
    <p:extLst>
      <p:ext uri="{BB962C8B-B14F-4D97-AF65-F5344CB8AC3E}">
        <p14:creationId xmlns:p14="http://schemas.microsoft.com/office/powerpoint/2010/main" val="1445403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4FDCBA0-8B22-49B8-B5E1-2CF8B50F8A27}" type="slidenum">
              <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139451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7FF369D-4050-4EFA-AF65-8CEF1EFDB99D}" type="slidenum">
              <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803186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ED0B722-2E6F-4062-9401-7296D09AD500}" type="slidenum">
              <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505867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82EF482-B21E-46DE-8338-0B9DC7D057FF}" type="slidenum">
              <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585800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EBBB93D-299F-441A-B6E3-1ACFAD37F9A6}" type="slidenum">
              <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595447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CF92425-ABA9-4D81-BC36-2A94BD50A3B6}" type="slidenum">
              <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12949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p:cNvPr>
          <p:cNvSpPr>
            <a:spLocks noGrp="1" noChangeArrowheads="1"/>
          </p:cNvSpPr>
          <p:nvPr>
            <p:ph type="sldNum" sz="quarter" idx="12"/>
          </p:nvPr>
        </p:nvSpPr>
        <p:spPr>
          <a:ln/>
        </p:spPr>
        <p:txBody>
          <a:bodyPr/>
          <a:lstStyle>
            <a:lvl1pPr>
              <a:defRPr/>
            </a:lvl1pPr>
          </a:lstStyle>
          <a:p>
            <a:pPr>
              <a:defRPr/>
            </a:pPr>
            <a:fld id="{02B0144B-B36D-4F50-95B5-B622D99ACFA2}" type="slidenum">
              <a:rPr lang="en-US" altLang="en-US"/>
              <a:pPr>
                <a:defRPr/>
              </a:pPr>
              <a:t>‹#›</a:t>
            </a:fld>
            <a:endParaRPr lang="en-US" altLang="en-US"/>
          </a:p>
        </p:txBody>
      </p:sp>
    </p:spTree>
    <p:extLst>
      <p:ext uri="{BB962C8B-B14F-4D97-AF65-F5344CB8AC3E}">
        <p14:creationId xmlns:p14="http://schemas.microsoft.com/office/powerpoint/2010/main" val="440133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CC4EDED-71E6-4576-B75C-9FDC3B95BB27}" type="slidenum">
              <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637192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B1E992A-DEB9-4A7C-80FB-8C671339B72A}" type="slidenum">
              <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598088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5A84BD0-A012-43BD-9A89-BAD17BF736E8}" type="slidenum">
              <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7857045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02CB805-D958-4D5C-B452-DE9D5E56CE37}" type="slidenum">
              <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000520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0282F03-4096-4F74-9415-E34E4557485E}" type="slidenum">
              <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777544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B433215-7772-4F87-8824-EB743814C6AB}" type="slidenum">
              <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183049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A9D5FE2-6082-473F-B44A-4583563AFDE3}" type="slidenum">
              <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15727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p:cNvPr>
          <p:cNvSpPr>
            <a:spLocks noGrp="1" noChangeArrowheads="1"/>
          </p:cNvSpPr>
          <p:nvPr>
            <p:ph type="sldNum" sz="quarter" idx="12"/>
          </p:nvPr>
        </p:nvSpPr>
        <p:spPr>
          <a:ln/>
        </p:spPr>
        <p:txBody>
          <a:bodyPr/>
          <a:lstStyle>
            <a:lvl1pPr>
              <a:defRPr/>
            </a:lvl1pPr>
          </a:lstStyle>
          <a:p>
            <a:pPr>
              <a:defRPr/>
            </a:pPr>
            <a:fld id="{D7C30CF4-1026-4A56-9F9A-5389A069B87F}" type="slidenum">
              <a:rPr lang="en-US" altLang="en-US"/>
              <a:pPr>
                <a:defRPr/>
              </a:pPr>
              <a:t>‹#›</a:t>
            </a:fld>
            <a:endParaRPr lang="en-US" altLang="en-US"/>
          </a:p>
        </p:txBody>
      </p:sp>
    </p:spTree>
    <p:extLst>
      <p:ext uri="{BB962C8B-B14F-4D97-AF65-F5344CB8AC3E}">
        <p14:creationId xmlns:p14="http://schemas.microsoft.com/office/powerpoint/2010/main" val="4059994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p:cNvPr>
          <p:cNvSpPr>
            <a:spLocks noGrp="1" noChangeArrowheads="1"/>
          </p:cNvSpPr>
          <p:nvPr>
            <p:ph type="sldNum" sz="quarter" idx="12"/>
          </p:nvPr>
        </p:nvSpPr>
        <p:spPr>
          <a:ln/>
        </p:spPr>
        <p:txBody>
          <a:bodyPr/>
          <a:lstStyle>
            <a:lvl1pPr>
              <a:defRPr/>
            </a:lvl1pPr>
          </a:lstStyle>
          <a:p>
            <a:pPr>
              <a:defRPr/>
            </a:pPr>
            <a:fld id="{E78185FA-CE93-4B03-BA7E-594EAE2B804B}" type="slidenum">
              <a:rPr lang="en-US" altLang="en-US"/>
              <a:pPr>
                <a:defRPr/>
              </a:pPr>
              <a:t>‹#›</a:t>
            </a:fld>
            <a:endParaRPr lang="en-US" altLang="en-US"/>
          </a:p>
        </p:txBody>
      </p:sp>
    </p:spTree>
    <p:extLst>
      <p:ext uri="{BB962C8B-B14F-4D97-AF65-F5344CB8AC3E}">
        <p14:creationId xmlns:p14="http://schemas.microsoft.com/office/powerpoint/2010/main" val="1517088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p:cNvPr>
          <p:cNvSpPr>
            <a:spLocks noGrp="1" noChangeArrowheads="1"/>
          </p:cNvSpPr>
          <p:nvPr>
            <p:ph type="sldNum" sz="quarter" idx="12"/>
          </p:nvPr>
        </p:nvSpPr>
        <p:spPr>
          <a:ln/>
        </p:spPr>
        <p:txBody>
          <a:bodyPr/>
          <a:lstStyle>
            <a:lvl1pPr>
              <a:defRPr/>
            </a:lvl1pPr>
          </a:lstStyle>
          <a:p>
            <a:pPr>
              <a:defRPr/>
            </a:pPr>
            <a:fld id="{3B0AFECF-5B6F-4BD2-97E5-CC0F00C769DD}" type="slidenum">
              <a:rPr lang="en-US" altLang="en-US"/>
              <a:pPr>
                <a:defRPr/>
              </a:pPr>
              <a:t>‹#›</a:t>
            </a:fld>
            <a:endParaRPr lang="en-US" altLang="en-US"/>
          </a:p>
        </p:txBody>
      </p:sp>
    </p:spTree>
    <p:extLst>
      <p:ext uri="{BB962C8B-B14F-4D97-AF65-F5344CB8AC3E}">
        <p14:creationId xmlns:p14="http://schemas.microsoft.com/office/powerpoint/2010/main" val="182691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p:cNvPr>
          <p:cNvSpPr>
            <a:spLocks noGrp="1" noChangeArrowheads="1"/>
          </p:cNvSpPr>
          <p:nvPr>
            <p:ph type="sldNum" sz="quarter" idx="12"/>
          </p:nvPr>
        </p:nvSpPr>
        <p:spPr>
          <a:ln/>
        </p:spPr>
        <p:txBody>
          <a:bodyPr/>
          <a:lstStyle>
            <a:lvl1pPr>
              <a:defRPr/>
            </a:lvl1pPr>
          </a:lstStyle>
          <a:p>
            <a:pPr>
              <a:defRPr/>
            </a:pPr>
            <a:fld id="{494A270E-C875-4D84-BCC1-C59AB16BD142}" type="slidenum">
              <a:rPr lang="en-US" altLang="en-US"/>
              <a:pPr>
                <a:defRPr/>
              </a:pPr>
              <a:t>‹#›</a:t>
            </a:fld>
            <a:endParaRPr lang="en-US" altLang="en-US"/>
          </a:p>
        </p:txBody>
      </p:sp>
    </p:spTree>
    <p:extLst>
      <p:ext uri="{BB962C8B-B14F-4D97-AF65-F5344CB8AC3E}">
        <p14:creationId xmlns:p14="http://schemas.microsoft.com/office/powerpoint/2010/main" val="1721762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p:cNvPr>
          <p:cNvSpPr>
            <a:spLocks noGrp="1" noChangeArrowheads="1"/>
          </p:cNvSpPr>
          <p:nvPr>
            <p:ph type="sldNum" sz="quarter" idx="12"/>
          </p:nvPr>
        </p:nvSpPr>
        <p:spPr>
          <a:ln/>
        </p:spPr>
        <p:txBody>
          <a:bodyPr/>
          <a:lstStyle>
            <a:lvl1pPr>
              <a:defRPr/>
            </a:lvl1pPr>
          </a:lstStyle>
          <a:p>
            <a:pPr>
              <a:defRPr/>
            </a:pPr>
            <a:fld id="{85B9930E-2B95-40A0-B966-82F51C8EAF9E}" type="slidenum">
              <a:rPr lang="en-US" altLang="en-US"/>
              <a:pPr>
                <a:defRPr/>
              </a:pPr>
              <a:t>‹#›</a:t>
            </a:fld>
            <a:endParaRPr lang="en-US" altLang="en-US"/>
          </a:p>
        </p:txBody>
      </p:sp>
    </p:spTree>
    <p:extLst>
      <p:ext uri="{BB962C8B-B14F-4D97-AF65-F5344CB8AC3E}">
        <p14:creationId xmlns:p14="http://schemas.microsoft.com/office/powerpoint/2010/main" val="2377382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a:extLst/>
          </p:cNvPr>
          <p:cNvSpPr>
            <a:spLocks noGrp="1" noChangeArrowheads="1"/>
          </p:cNvSpPr>
          <p:nvPr>
            <p:ph type="dt" sz="half" idx="2"/>
          </p:nvPr>
        </p:nvSpPr>
        <p:spPr bwMode="auto">
          <a:xfrm>
            <a:off x="6858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a:extLst/>
          </p:cNvPr>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a:extLst/>
          </p:cNvPr>
          <p:cNvSpPr>
            <a:spLocks noGrp="1" noChangeArrowheads="1"/>
          </p:cNvSpPr>
          <p:nvPr>
            <p:ph type="sldNum" sz="quarter" idx="4"/>
          </p:nvPr>
        </p:nvSpPr>
        <p:spPr bwMode="auto">
          <a:xfrm>
            <a:off x="65532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C147DCD-FAAE-4C83-91BB-A0D63176C844}"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6678" r:id="rId1"/>
    <p:sldLayoutId id="2147486679" r:id="rId2"/>
    <p:sldLayoutId id="2147486680" r:id="rId3"/>
    <p:sldLayoutId id="2147486681" r:id="rId4"/>
    <p:sldLayoutId id="2147486682" r:id="rId5"/>
    <p:sldLayoutId id="2147486683" r:id="rId6"/>
    <p:sldLayoutId id="2147486684" r:id="rId7"/>
    <p:sldLayoutId id="2147486685" r:id="rId8"/>
    <p:sldLayoutId id="2147486686" r:id="rId9"/>
    <p:sldLayoutId id="2147486687" r:id="rId10"/>
    <p:sldLayoutId id="214748668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a:defRPr>
            </a:lvl1pPr>
          </a:lstStyle>
          <a:p>
            <a:pPr>
              <a:defRPr/>
            </a:pPr>
            <a:fld id="{7CEE4EF0-006E-4B74-8260-68C7CDD23DBC}" type="datetimeFigureOut">
              <a:rPr lang="en-GB"/>
              <a:pPr>
                <a:defRPr/>
              </a:pPr>
              <a:t>24/07/2020</a:t>
            </a:fld>
            <a:endParaRPr lang="en-GB"/>
          </a:p>
        </p:txBody>
      </p:sp>
      <p:sp>
        <p:nvSpPr>
          <p:cNvPr id="5" name="Footer Placeholder 4">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a:defRPr>
            </a:lvl1pPr>
          </a:lstStyle>
          <a:p>
            <a:pPr>
              <a:defRPr/>
            </a:pPr>
            <a:endParaRPr lang="en-GB"/>
          </a:p>
        </p:txBody>
      </p:sp>
      <p:sp>
        <p:nvSpPr>
          <p:cNvPr id="6" name="Slide Number Placeholder 5">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3C1B2F6F-76F0-4BD8-ABC0-998F2C21C2E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6689" r:id="rId1"/>
    <p:sldLayoutId id="2147486690" r:id="rId2"/>
    <p:sldLayoutId id="2147486691" r:id="rId3"/>
    <p:sldLayoutId id="2147486692" r:id="rId4"/>
    <p:sldLayoutId id="2147486693" r:id="rId5"/>
    <p:sldLayoutId id="2147486694" r:id="rId6"/>
    <p:sldLayoutId id="2147486695" r:id="rId7"/>
    <p:sldLayoutId id="2147486696" r:id="rId8"/>
    <p:sldLayoutId id="2147486697" r:id="rId9"/>
    <p:sldLayoutId id="2147486698" r:id="rId10"/>
    <p:sldLayoutId id="214748669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a:defRPr>
            </a:lvl1pPr>
          </a:lstStyle>
          <a:p>
            <a:pPr>
              <a:defRPr/>
            </a:pPr>
            <a:fld id="{57BFC297-E6C7-491F-970E-AA3532EACC0A}" type="datetimeFigureOut">
              <a:rPr lang="en-GB"/>
              <a:pPr>
                <a:defRPr/>
              </a:pPr>
              <a:t>24/07/2020</a:t>
            </a:fld>
            <a:endParaRPr lang="en-GB"/>
          </a:p>
        </p:txBody>
      </p:sp>
      <p:sp>
        <p:nvSpPr>
          <p:cNvPr id="5" name="Footer Placeholder 4">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a:defRPr>
            </a:lvl1pPr>
          </a:lstStyle>
          <a:p>
            <a:pPr>
              <a:defRPr/>
            </a:pPr>
            <a:endParaRPr lang="en-GB"/>
          </a:p>
        </p:txBody>
      </p:sp>
      <p:sp>
        <p:nvSpPr>
          <p:cNvPr id="6" name="Slide Number Placeholder 5">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9C8FB409-B3F0-4ED5-A07C-4CCA7FF47CD4}"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6700" r:id="rId1"/>
    <p:sldLayoutId id="2147486701" r:id="rId2"/>
    <p:sldLayoutId id="2147486702" r:id="rId3"/>
    <p:sldLayoutId id="2147486703" r:id="rId4"/>
    <p:sldLayoutId id="2147486704" r:id="rId5"/>
    <p:sldLayoutId id="2147486705" r:id="rId6"/>
    <p:sldLayoutId id="2147486706" r:id="rId7"/>
    <p:sldLayoutId id="2147486707" r:id="rId8"/>
    <p:sldLayoutId id="2147486708" r:id="rId9"/>
    <p:sldLayoutId id="2147486709" r:id="rId10"/>
    <p:sldLayoutId id="214748671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E5D6169-2DE0-481E-AE3F-E5BB31D1CA6C}" type="slidenum">
              <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16457426"/>
      </p:ext>
    </p:extLst>
  </p:cSld>
  <p:clrMap bg1="dk2" tx1="lt1" bg2="dk1" tx2="lt2" accent1="accent1" accent2="accent2" accent3="accent3" accent4="accent4" accent5="accent5" accent6="accent6" hlink="hlink" folHlink="folHlink"/>
  <p:sldLayoutIdLst>
    <p:sldLayoutId id="2147486712" r:id="rId1"/>
    <p:sldLayoutId id="2147486713" r:id="rId2"/>
    <p:sldLayoutId id="2147486714" r:id="rId3"/>
    <p:sldLayoutId id="2147486715" r:id="rId4"/>
    <p:sldLayoutId id="2147486716" r:id="rId5"/>
    <p:sldLayoutId id="2147486717" r:id="rId6"/>
    <p:sldLayoutId id="2147486718" r:id="rId7"/>
    <p:sldLayoutId id="2147486719" r:id="rId8"/>
    <p:sldLayoutId id="2147486720" r:id="rId9"/>
    <p:sldLayoutId id="2147486721" r:id="rId10"/>
    <p:sldLayoutId id="2147486722" r:id="rId11"/>
    <p:sldLayoutId id="2147486723" r:id="rId12"/>
    <p:sldLayoutId id="2147486724" r:id="rId13"/>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hyperlink" Target="https://economictimes.indiatimes.com/news/politics-and-nation/uk-court-hears-diageo-usd-175-million-claim-against-vijay-mallya/articleshow/69487777.cms" TargetMode="External"/><Relationship Id="rId2" Type="http://schemas.openxmlformats.org/officeDocument/2006/relationships/hyperlink" Target="https://www.thehindubusinessline.com/news/diageo-wins-usd-135-million-claim-against-mallya-in-uk-court/article27246650.ece" TargetMode="External"/><Relationship Id="rId1" Type="http://schemas.openxmlformats.org/officeDocument/2006/relationships/slideLayout" Target="../slideLayouts/slideLayout1.xml"/><Relationship Id="rId4" Type="http://schemas.openxmlformats.org/officeDocument/2006/relationships/hyperlink" Target="https://www.business-standard.com/article/pti-stories/diageo-wins-usd-135mn-claim-against-mallya-in-uk-court-119052401767_1.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152400"/>
            <a:ext cx="7924800" cy="609600"/>
          </a:xfrm>
        </p:spPr>
        <p:txBody>
          <a:bodyPr/>
          <a:lstStyle/>
          <a:p>
            <a:pPr eaLnBrk="1" hangingPunct="1"/>
            <a:endParaRPr lang="en-IN" altLang="en-US" sz="4000" smtClean="0">
              <a:latin typeface="Arial" panose="020B0604020202020204" pitchFamily="34" charset="0"/>
            </a:endParaRPr>
          </a:p>
        </p:txBody>
      </p:sp>
      <p:sp>
        <p:nvSpPr>
          <p:cNvPr id="28675" name="Rectangle 3"/>
          <p:cNvSpPr>
            <a:spLocks noGrp="1" noChangeArrowheads="1"/>
          </p:cNvSpPr>
          <p:nvPr>
            <p:ph type="subTitle" idx="1"/>
          </p:nvPr>
        </p:nvSpPr>
        <p:spPr>
          <a:xfrm>
            <a:off x="457200" y="1066800"/>
            <a:ext cx="8382000" cy="5562600"/>
          </a:xfrm>
        </p:spPr>
        <p:txBody>
          <a:bodyPr/>
          <a:lstStyle/>
          <a:p>
            <a:pPr algn="just" eaLnBrk="1" hangingPunct="1"/>
            <a:endParaRPr lang="en-US" altLang="en-US" smtClean="0">
              <a:latin typeface="Arial" panose="020B0604020202020204" pitchFamily="34" charset="0"/>
            </a:endParaRPr>
          </a:p>
          <a:p>
            <a:pPr algn="just" eaLnBrk="1" hangingPunct="1"/>
            <a:endParaRPr lang="en-US" altLang="en-US" smtClean="0">
              <a:latin typeface="Arial" panose="020B0604020202020204" pitchFamily="34" charset="0"/>
            </a:endParaRPr>
          </a:p>
          <a:p>
            <a:pPr algn="just"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Incorporation of terms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subTitle" idx="1"/>
          </p:nvPr>
        </p:nvSpPr>
        <p:spPr>
          <a:xfrm>
            <a:off x="457200" y="1066800"/>
            <a:ext cx="8382000" cy="5562600"/>
          </a:xfrm>
        </p:spPr>
        <p:txBody>
          <a:bodyPr/>
          <a:lstStyle/>
          <a:p>
            <a:pPr algn="just" eaLnBrk="1" hangingPunct="1"/>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algn="just" eaLnBrk="1" hangingPunct="1">
              <a:lnSpc>
                <a:spcPct val="90000"/>
              </a:lnSpc>
            </a:pPr>
            <a:r>
              <a:rPr lang="en-US" altLang="en-US" smtClean="0">
                <a:latin typeface="Arial" panose="020B0604020202020204" pitchFamily="34" charset="0"/>
              </a:rPr>
              <a:t>Go to your right even if she intended right.</a:t>
            </a:r>
          </a:p>
        </p:txBody>
      </p:sp>
      <p:pic>
        <p:nvPicPr>
          <p:cNvPr id="37891" name="Picture 2" descr="C:\Users\pc1\Pictures\expressions\imagesCA81X7J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81000"/>
            <a:ext cx="2641600"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723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subTitle" idx="1"/>
          </p:nvPr>
        </p:nvSpPr>
        <p:spPr>
          <a:xfrm>
            <a:off x="457200" y="304800"/>
            <a:ext cx="8382000" cy="6324600"/>
          </a:xfrm>
        </p:spPr>
        <p:txBody>
          <a:bodyPr/>
          <a:lstStyle/>
          <a:p>
            <a:pPr algn="just" eaLnBrk="1" hangingPunct="1"/>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p:txBody>
      </p:sp>
      <p:pic>
        <p:nvPicPr>
          <p:cNvPr id="38915" name="Picture 5" descr="http://farm8.staticflickr.com/7235/7158050175_d6269ce713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599613" cy="719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p:cNvPr>
          <p:cNvSpPr txBox="1">
            <a:spLocks noChangeArrowheads="1"/>
          </p:cNvSpPr>
          <p:nvPr/>
        </p:nvSpPr>
        <p:spPr bwMode="auto">
          <a:xfrm>
            <a:off x="1600200" y="3352800"/>
            <a:ext cx="4876800" cy="979488"/>
          </a:xfrm>
          <a:prstGeom prst="rect">
            <a:avLst/>
          </a:prstGeom>
          <a:solidFill>
            <a:srgbClr val="002060"/>
          </a:solidFill>
          <a:ln w="9525">
            <a:noFill/>
            <a:miter lim="800000"/>
            <a:headEnd/>
            <a:tailEnd/>
          </a:ln>
        </p:spPr>
        <p:txBody>
          <a:bodyPr>
            <a:spAutoFit/>
          </a:bodyPr>
          <a:lstStyle/>
          <a:p>
            <a:pPr algn="just" eaLnBrk="1" hangingPunct="1">
              <a:lnSpc>
                <a:spcPct val="90000"/>
              </a:lnSpc>
              <a:defRPr/>
            </a:pPr>
            <a:r>
              <a:rPr lang="en-US" altLang="en-US" sz="3200" dirty="0">
                <a:latin typeface="+mn-lt"/>
              </a:rPr>
              <a:t>A </a:t>
            </a:r>
            <a:r>
              <a:rPr lang="en-US" altLang="en-US" sz="3200" dirty="0" err="1">
                <a:latin typeface="+mn-lt"/>
              </a:rPr>
              <a:t>cheque</a:t>
            </a:r>
            <a:r>
              <a:rPr lang="en-US" altLang="en-US" sz="3200" dirty="0">
                <a:latin typeface="+mn-lt"/>
              </a:rPr>
              <a:t> for </a:t>
            </a:r>
            <a:r>
              <a:rPr lang="en-US" altLang="en-US" sz="3200" dirty="0">
                <a:latin typeface="Arial" panose="020B0604020202020204" pitchFamily="34" charset="0"/>
              </a:rPr>
              <a:t>$ 975 even if </a:t>
            </a:r>
          </a:p>
          <a:p>
            <a:pPr algn="just" eaLnBrk="1" hangingPunct="1">
              <a:lnSpc>
                <a:spcPct val="90000"/>
              </a:lnSpc>
              <a:defRPr/>
            </a:pPr>
            <a:r>
              <a:rPr lang="en-US" altLang="en-US" sz="3200" dirty="0">
                <a:latin typeface="Arial" panose="020B0604020202020204" pitchFamily="34" charset="0"/>
              </a:rPr>
              <a:t>inner mind has $ 795.</a:t>
            </a:r>
          </a:p>
        </p:txBody>
      </p:sp>
    </p:spTree>
  </p:cSld>
  <p:clrMapOvr>
    <a:masterClrMapping/>
  </p:clrMapOvr>
  <p:transition advTm="1459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a:xfrm>
            <a:off x="685800" y="152400"/>
            <a:ext cx="7924800" cy="609600"/>
          </a:xfrm>
        </p:spPr>
        <p:txBody>
          <a:bodyPr/>
          <a:lstStyle/>
          <a:p>
            <a:pPr eaLnBrk="1" hangingPunct="1"/>
            <a:r>
              <a:rPr lang="en-GB" altLang="en-US" sz="4000" b="1" smtClean="0"/>
              <a:t>Case: Lost Courier Packet</a:t>
            </a:r>
            <a:endParaRPr lang="en-IN" altLang="en-US" sz="4000" smtClean="0">
              <a:latin typeface="Arial" panose="020B0604020202020204" pitchFamily="34" charset="0"/>
            </a:endParaRPr>
          </a:p>
        </p:txBody>
      </p:sp>
      <p:sp>
        <p:nvSpPr>
          <p:cNvPr id="39939" name="Rectangle 3"/>
          <p:cNvSpPr>
            <a:spLocks noGrp="1" noChangeArrowheads="1"/>
          </p:cNvSpPr>
          <p:nvPr>
            <p:ph type="subTitle" idx="1"/>
          </p:nvPr>
        </p:nvSpPr>
        <p:spPr>
          <a:xfrm>
            <a:off x="457200" y="1066800"/>
            <a:ext cx="8382000" cy="5562600"/>
          </a:xfrm>
        </p:spPr>
        <p:txBody>
          <a:bodyPr/>
          <a:lstStyle/>
          <a:p>
            <a:pPr algn="just" eaLnBrk="1" hangingPunct="1">
              <a:lnSpc>
                <a:spcPct val="90000"/>
              </a:lnSpc>
            </a:pPr>
            <a:r>
              <a:rPr lang="en-US" altLang="en-US" sz="2800" smtClean="0">
                <a:latin typeface="Arial" panose="020B0604020202020204" pitchFamily="34" charset="0"/>
              </a:rPr>
              <a:t>A signed document means knowledge and concurrence with the content.</a:t>
            </a:r>
          </a:p>
          <a:p>
            <a:pPr algn="just" eaLnBrk="1" hangingPunct="1">
              <a:lnSpc>
                <a:spcPct val="90000"/>
              </a:lnSpc>
            </a:pPr>
            <a:endParaRPr lang="en-US" altLang="en-US" sz="2800" smtClean="0">
              <a:latin typeface="Arial" panose="020B0604020202020204" pitchFamily="34" charset="0"/>
            </a:endParaRPr>
          </a:p>
          <a:p>
            <a:pPr algn="just" eaLnBrk="1" hangingPunct="1">
              <a:lnSpc>
                <a:spcPct val="90000"/>
              </a:lnSpc>
            </a:pPr>
            <a:r>
              <a:rPr lang="en-US" altLang="en-US" sz="2800" smtClean="0">
                <a:latin typeface="Arial" panose="020B0604020202020204" pitchFamily="34" charset="0"/>
              </a:rPr>
              <a:t>Objective meaning is Ramesh knew of the terms even if he was unaware in his inner mind.</a:t>
            </a:r>
          </a:p>
          <a:p>
            <a:pPr algn="just" eaLnBrk="1" hangingPunct="1">
              <a:lnSpc>
                <a:spcPct val="90000"/>
              </a:lnSpc>
            </a:pPr>
            <a:endParaRPr lang="en-US" altLang="en-US" sz="2800" smtClean="0">
              <a:latin typeface="Arial" panose="020B0604020202020204" pitchFamily="34" charset="0"/>
            </a:endParaRPr>
          </a:p>
          <a:p>
            <a:pPr algn="just" eaLnBrk="1" hangingPunct="1">
              <a:lnSpc>
                <a:spcPct val="90000"/>
              </a:lnSpc>
            </a:pPr>
            <a:r>
              <a:rPr lang="en-US" altLang="en-US" sz="2800" smtClean="0">
                <a:latin typeface="Arial" panose="020B0604020202020204" pitchFamily="34" charset="0"/>
              </a:rPr>
              <a:t>The terms are binding on the parties.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subTitle" idx="1"/>
          </p:nvPr>
        </p:nvSpPr>
        <p:spPr>
          <a:xfrm>
            <a:off x="457200" y="228600"/>
            <a:ext cx="8382000" cy="6400800"/>
          </a:xfrm>
        </p:spPr>
        <p:txBody>
          <a:bodyPr/>
          <a:lstStyle/>
          <a:p>
            <a:pPr algn="just" eaLnBrk="1" hangingPunct="1">
              <a:lnSpc>
                <a:spcPct val="90000"/>
              </a:lnSpc>
            </a:pPr>
            <a:endParaRPr lang="en-US" altLang="en-US" sz="2800" smtClean="0">
              <a:latin typeface="Arial" panose="020B0604020202020204" pitchFamily="34" charset="0"/>
            </a:endParaRPr>
          </a:p>
          <a:p>
            <a:pPr algn="just" eaLnBrk="1" hangingPunct="1">
              <a:lnSpc>
                <a:spcPct val="90000"/>
              </a:lnSpc>
            </a:pPr>
            <a:endParaRPr lang="en-US" altLang="en-US" sz="2800" smtClean="0">
              <a:latin typeface="Arial" panose="020B0604020202020204" pitchFamily="34" charset="0"/>
            </a:endParaRPr>
          </a:p>
          <a:p>
            <a:pPr eaLnBrk="1" hangingPunct="1">
              <a:spcBef>
                <a:spcPct val="0"/>
              </a:spcBef>
            </a:pPr>
            <a:endParaRPr lang="en-US" altLang="en-US" sz="4000" smtClean="0">
              <a:latin typeface="Arial" panose="020B0604020202020204" pitchFamily="34" charset="0"/>
            </a:endParaRPr>
          </a:p>
          <a:p>
            <a:pPr eaLnBrk="1" hangingPunct="1">
              <a:spcBef>
                <a:spcPct val="0"/>
              </a:spcBef>
            </a:pPr>
            <a:r>
              <a:rPr lang="en-US" altLang="en-US" sz="4000" smtClean="0">
                <a:latin typeface="Arial" panose="020B0604020202020204" pitchFamily="34" charset="0"/>
              </a:rPr>
              <a:t>Summary</a:t>
            </a:r>
          </a:p>
          <a:p>
            <a:pPr eaLnBrk="1" hangingPunct="1">
              <a:spcBef>
                <a:spcPct val="0"/>
              </a:spcBef>
            </a:pPr>
            <a:endParaRPr lang="en-US" altLang="en-US" sz="4000" smtClean="0">
              <a:latin typeface="Arial" panose="020B0604020202020204" pitchFamily="34" charset="0"/>
            </a:endParaRPr>
          </a:p>
          <a:p>
            <a:pPr eaLnBrk="1" hangingPunct="1">
              <a:spcBef>
                <a:spcPct val="0"/>
              </a:spcBef>
            </a:pPr>
            <a:r>
              <a:rPr lang="en-US" altLang="en-US" sz="4000" smtClean="0">
                <a:latin typeface="Arial" panose="020B0604020202020204" pitchFamily="34" charset="0"/>
              </a:rPr>
              <a:t>A contract formed</a:t>
            </a:r>
          </a:p>
          <a:p>
            <a:pPr eaLnBrk="1" hangingPunct="1">
              <a:spcBef>
                <a:spcPct val="0"/>
              </a:spcBef>
            </a:pPr>
            <a:r>
              <a:rPr lang="en-US" altLang="en-US" sz="4000" smtClean="0">
                <a:latin typeface="Arial" panose="020B0604020202020204" pitchFamily="34" charset="0"/>
              </a:rPr>
              <a:t> through a signed document</a:t>
            </a:r>
          </a:p>
          <a:p>
            <a:pPr eaLnBrk="1" hangingPunct="1">
              <a:spcBef>
                <a:spcPct val="0"/>
              </a:spcBef>
            </a:pPr>
            <a:r>
              <a:rPr lang="en-US" altLang="en-US" sz="4000" smtClean="0">
                <a:latin typeface="Arial" panose="020B0604020202020204" pitchFamily="34" charset="0"/>
              </a:rPr>
              <a:t> is binding on the parties.</a:t>
            </a:r>
          </a:p>
        </p:txBody>
      </p:sp>
    </p:spTree>
  </p:cSld>
  <p:clrMapOvr>
    <a:masterClrMapping/>
  </p:clrMapOvr>
  <p:transition spd="slow" advTm="12448"/>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685800" y="152400"/>
            <a:ext cx="7924800" cy="609600"/>
          </a:xfrm>
        </p:spPr>
        <p:txBody>
          <a:bodyPr/>
          <a:lstStyle/>
          <a:p>
            <a:pPr eaLnBrk="1" hangingPunct="1"/>
            <a:r>
              <a:rPr lang="en-US" altLang="en-US" sz="4000" smtClean="0">
                <a:latin typeface="Arial" panose="020B0604020202020204" pitchFamily="34" charset="0"/>
              </a:rPr>
              <a:t>Bharati Knitting v. DHL Courier</a:t>
            </a:r>
          </a:p>
        </p:txBody>
      </p:sp>
      <p:sp>
        <p:nvSpPr>
          <p:cNvPr id="41987" name="Rectangle 3"/>
          <p:cNvSpPr>
            <a:spLocks noGrp="1" noChangeArrowheads="1"/>
          </p:cNvSpPr>
          <p:nvPr>
            <p:ph type="subTitle" idx="1"/>
          </p:nvPr>
        </p:nvSpPr>
        <p:spPr>
          <a:xfrm>
            <a:off x="457200" y="1066800"/>
            <a:ext cx="8382000" cy="5562600"/>
          </a:xfrm>
        </p:spPr>
        <p:txBody>
          <a:bodyPr/>
          <a:lstStyle/>
          <a:p>
            <a:pPr algn="just" eaLnBrk="1" hangingPunct="1">
              <a:lnSpc>
                <a:spcPct val="90000"/>
              </a:lnSpc>
            </a:pPr>
            <a:r>
              <a:rPr lang="en-GB" altLang="en-US" sz="2800" smtClean="0">
                <a:latin typeface="Arial" panose="020B0604020202020204" pitchFamily="34" charset="0"/>
              </a:rPr>
              <a:t>DHL made its customers sign a form containing the terms. Clause 5 of the terms of courier had limited the liability of the DHL in the event of loss of courier to $100.</a:t>
            </a:r>
          </a:p>
          <a:p>
            <a:pPr algn="just" eaLnBrk="1" hangingPunct="1">
              <a:lnSpc>
                <a:spcPct val="90000"/>
              </a:lnSpc>
            </a:pPr>
            <a:endParaRPr lang="en-IN" altLang="en-US" sz="2800" smtClean="0">
              <a:latin typeface="Arial" panose="020B0604020202020204" pitchFamily="34" charset="0"/>
            </a:endParaRPr>
          </a:p>
          <a:p>
            <a:pPr algn="just" eaLnBrk="1" hangingPunct="1">
              <a:lnSpc>
                <a:spcPct val="90000"/>
              </a:lnSpc>
            </a:pPr>
            <a:r>
              <a:rPr lang="en-IN" altLang="en-US" sz="2800" smtClean="0">
                <a:latin typeface="Arial" panose="020B0604020202020204" pitchFamily="34" charset="0"/>
              </a:rPr>
              <a:t>DHL lost a consignment sent by Bharati Knitting.</a:t>
            </a:r>
            <a:endParaRPr lang="en-US" altLang="en-US" sz="28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subTitle" idx="1"/>
          </p:nvPr>
        </p:nvSpPr>
        <p:spPr>
          <a:xfrm>
            <a:off x="457200" y="228600"/>
            <a:ext cx="8382000" cy="6400800"/>
          </a:xfrm>
        </p:spPr>
        <p:txBody>
          <a:bodyPr/>
          <a:lstStyle/>
          <a:p>
            <a:pPr algn="just" eaLnBrk="1" hangingPunct="1">
              <a:lnSpc>
                <a:spcPct val="90000"/>
              </a:lnSpc>
            </a:pPr>
            <a:endParaRPr lang="en-US" altLang="en-US" sz="2800" smtClean="0">
              <a:latin typeface="Arial" panose="020B0604020202020204" pitchFamily="34" charset="0"/>
            </a:endParaRPr>
          </a:p>
          <a:p>
            <a:pPr algn="just" eaLnBrk="1" hangingPunct="1">
              <a:lnSpc>
                <a:spcPct val="90000"/>
              </a:lnSpc>
            </a:pPr>
            <a:endParaRPr lang="en-US" altLang="en-US" sz="2800" smtClean="0">
              <a:latin typeface="Arial" panose="020B0604020202020204" pitchFamily="34" charset="0"/>
            </a:endParaRPr>
          </a:p>
          <a:p>
            <a:pPr eaLnBrk="1" hangingPunct="1">
              <a:spcBef>
                <a:spcPct val="0"/>
              </a:spcBef>
            </a:pPr>
            <a:endParaRPr lang="en-US" altLang="en-US" sz="4000" smtClean="0">
              <a:latin typeface="Arial" panose="020B0604020202020204" pitchFamily="34" charset="0"/>
            </a:endParaRPr>
          </a:p>
          <a:p>
            <a:pPr eaLnBrk="1" hangingPunct="1">
              <a:spcBef>
                <a:spcPct val="0"/>
              </a:spcBef>
            </a:pPr>
            <a:endParaRPr lang="en-US" altLang="en-US" sz="4000" smtClean="0">
              <a:latin typeface="Arial" panose="020B0604020202020204" pitchFamily="34" charset="0"/>
            </a:endParaRPr>
          </a:p>
          <a:p>
            <a:pPr eaLnBrk="1" hangingPunct="1">
              <a:spcBef>
                <a:spcPct val="0"/>
              </a:spcBef>
            </a:pPr>
            <a:endParaRPr lang="en-US" altLang="en-US" sz="4000" smtClean="0">
              <a:latin typeface="Arial" panose="020B0604020202020204" pitchFamily="34" charset="0"/>
            </a:endParaRPr>
          </a:p>
          <a:p>
            <a:pPr eaLnBrk="1" hangingPunct="1">
              <a:spcBef>
                <a:spcPct val="0"/>
              </a:spcBef>
            </a:pPr>
            <a:r>
              <a:rPr lang="en-US" altLang="en-US" sz="4000" smtClean="0">
                <a:latin typeface="Arial" panose="020B0604020202020204" pitchFamily="34" charset="0"/>
              </a:rPr>
              <a:t>The Supreme Court limited the liability of DHL to </a:t>
            </a:r>
            <a:r>
              <a:rPr lang="en-GB" altLang="en-US" sz="4000" smtClean="0">
                <a:latin typeface="Arial" panose="020B0604020202020204" pitchFamily="34" charset="0"/>
              </a:rPr>
              <a:t>$100. </a:t>
            </a:r>
          </a:p>
          <a:p>
            <a:pPr eaLnBrk="1" hangingPunct="1">
              <a:spcBef>
                <a:spcPct val="0"/>
              </a:spcBef>
            </a:pPr>
            <a:endParaRPr lang="en-GB" altLang="en-US" sz="4000" smtClean="0">
              <a:latin typeface="Arial" panose="020B0604020202020204" pitchFamily="34" charset="0"/>
            </a:endParaRPr>
          </a:p>
        </p:txBody>
      </p:sp>
    </p:spTree>
  </p:cSld>
  <p:clrMapOvr>
    <a:masterClrMapping/>
  </p:clrMapOvr>
  <p:transition spd="slow" advTm="12448"/>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subTitle" idx="1"/>
          </p:nvPr>
        </p:nvSpPr>
        <p:spPr>
          <a:xfrm>
            <a:off x="152400" y="304800"/>
            <a:ext cx="8686800" cy="6324600"/>
          </a:xfrm>
        </p:spPr>
        <p:txBody>
          <a:bodyPr/>
          <a:lstStyle/>
          <a:p>
            <a:pPr eaLnBrk="1" hangingPunct="1">
              <a:lnSpc>
                <a:spcPct val="90000"/>
              </a:lnSpc>
            </a:pPr>
            <a:r>
              <a:rPr lang="en-IN" altLang="en-US" sz="3600" smtClean="0">
                <a:latin typeface="Arial" panose="020B0604020202020204" pitchFamily="34" charset="0"/>
                <a:cs typeface="Arial" panose="020B0604020202020204" pitchFamily="34" charset="0"/>
              </a:rPr>
              <a:t>The court noted:</a:t>
            </a:r>
            <a:endParaRPr lang="en-GB" altLang="en-US" sz="3600" smtClean="0">
              <a:latin typeface="Arial" panose="020B0604020202020204" pitchFamily="34" charset="0"/>
              <a:cs typeface="Arial" panose="020B0604020202020204" pitchFamily="34" charset="0"/>
            </a:endParaRPr>
          </a:p>
          <a:p>
            <a:pPr algn="just" eaLnBrk="1" hangingPunct="1">
              <a:lnSpc>
                <a:spcPct val="90000"/>
              </a:lnSpc>
            </a:pPr>
            <a:endParaRPr lang="en-GB" altLang="en-US" sz="3600" smtClean="0">
              <a:latin typeface="Arial" panose="020B0604020202020204" pitchFamily="34" charset="0"/>
              <a:cs typeface="Arial" panose="020B0604020202020204" pitchFamily="34" charset="0"/>
            </a:endParaRPr>
          </a:p>
          <a:p>
            <a:pPr eaLnBrk="1" hangingPunct="1">
              <a:lnSpc>
                <a:spcPct val="90000"/>
              </a:lnSpc>
            </a:pPr>
            <a:r>
              <a:rPr lang="en-GB" altLang="en-US" sz="3600" smtClean="0">
                <a:latin typeface="Arial" panose="020B0604020202020204" pitchFamily="34" charset="0"/>
                <a:cs typeface="Arial" panose="020B0604020202020204" pitchFamily="34" charset="0"/>
              </a:rPr>
              <a:t>‘… a person who signs </a:t>
            </a:r>
          </a:p>
          <a:p>
            <a:pPr eaLnBrk="1" hangingPunct="1">
              <a:lnSpc>
                <a:spcPct val="90000"/>
              </a:lnSpc>
            </a:pPr>
            <a:r>
              <a:rPr lang="en-GB" altLang="en-US" sz="3600" smtClean="0">
                <a:latin typeface="Arial" panose="020B0604020202020204" pitchFamily="34" charset="0"/>
                <a:cs typeface="Arial" panose="020B0604020202020204" pitchFamily="34" charset="0"/>
              </a:rPr>
              <a:t>a contract terms is bound </a:t>
            </a:r>
          </a:p>
          <a:p>
            <a:pPr eaLnBrk="1" hangingPunct="1">
              <a:lnSpc>
                <a:spcPct val="90000"/>
              </a:lnSpc>
            </a:pPr>
            <a:r>
              <a:rPr lang="en-GB" altLang="en-US" sz="3600" smtClean="0">
                <a:latin typeface="Arial" panose="020B0604020202020204" pitchFamily="34" charset="0"/>
                <a:cs typeface="Arial" panose="020B0604020202020204" pitchFamily="34" charset="0"/>
              </a:rPr>
              <a:t>by them even though </a:t>
            </a:r>
          </a:p>
          <a:p>
            <a:pPr eaLnBrk="1" hangingPunct="1">
              <a:lnSpc>
                <a:spcPct val="90000"/>
              </a:lnSpc>
            </a:pPr>
            <a:r>
              <a:rPr lang="en-GB" altLang="en-US" sz="3600" smtClean="0">
                <a:latin typeface="Arial" panose="020B0604020202020204" pitchFamily="34" charset="0"/>
                <a:cs typeface="Arial" panose="020B0604020202020204" pitchFamily="34" charset="0"/>
              </a:rPr>
              <a:t>he has not read them …’</a:t>
            </a:r>
          </a:p>
          <a:p>
            <a:pPr algn="just" eaLnBrk="1" hangingPunct="1">
              <a:lnSpc>
                <a:spcPct val="90000"/>
              </a:lnSpc>
            </a:pPr>
            <a:endParaRPr lang="en-GB" altLang="en-US" sz="36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a:xfrm>
            <a:off x="685800" y="152400"/>
            <a:ext cx="7924800" cy="609600"/>
          </a:xfrm>
        </p:spPr>
        <p:txBody>
          <a:bodyPr/>
          <a:lstStyle/>
          <a:p>
            <a:pPr eaLnBrk="1" hangingPunct="1"/>
            <a:r>
              <a:rPr lang="en-GB" altLang="en-US" sz="4000" smtClean="0">
                <a:latin typeface="Arial" panose="020B0604020202020204" pitchFamily="34" charset="0"/>
              </a:rPr>
              <a:t>Justice Denning in Curtis Case</a:t>
            </a:r>
            <a:endParaRPr lang="en-US" altLang="en-US" sz="4000" smtClean="0">
              <a:latin typeface="Arial" panose="020B0604020202020204" pitchFamily="34" charset="0"/>
            </a:endParaRPr>
          </a:p>
        </p:txBody>
      </p:sp>
      <p:sp>
        <p:nvSpPr>
          <p:cNvPr id="45059" name="Rectangle 3"/>
          <p:cNvSpPr>
            <a:spLocks noGrp="1" noChangeArrowheads="1"/>
          </p:cNvSpPr>
          <p:nvPr>
            <p:ph type="subTitle" idx="1"/>
          </p:nvPr>
        </p:nvSpPr>
        <p:spPr>
          <a:xfrm>
            <a:off x="457200" y="1066800"/>
            <a:ext cx="8382000" cy="5562600"/>
          </a:xfrm>
        </p:spPr>
        <p:txBody>
          <a:bodyPr/>
          <a:lstStyle/>
          <a:p>
            <a:pPr algn="just" eaLnBrk="1" hangingPunct="1">
              <a:lnSpc>
                <a:spcPct val="90000"/>
              </a:lnSpc>
            </a:pPr>
            <a:endParaRPr lang="en-GB" altLang="en-US" sz="4000" smtClean="0">
              <a:latin typeface="Arial" panose="020B0604020202020204" pitchFamily="34" charset="0"/>
            </a:endParaRPr>
          </a:p>
          <a:p>
            <a:pPr algn="just" eaLnBrk="1" hangingPunct="1">
              <a:lnSpc>
                <a:spcPct val="90000"/>
              </a:lnSpc>
            </a:pPr>
            <a:r>
              <a:rPr lang="en-GB" altLang="en-US" sz="4000" smtClean="0">
                <a:latin typeface="Arial" panose="020B0604020202020204" pitchFamily="34" charset="0"/>
              </a:rPr>
              <a:t>‘…people sign printed forms without reading them, only to find afterwards that they contain stringent clauses exempting the other side from their common law liabilities.’ </a:t>
            </a:r>
            <a:endParaRPr lang="en-US" altLang="en-US" sz="4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685800" y="152400"/>
            <a:ext cx="7924800" cy="609600"/>
          </a:xfrm>
        </p:spPr>
        <p:txBody>
          <a:bodyPr/>
          <a:lstStyle/>
          <a:p>
            <a:pPr eaLnBrk="1" hangingPunct="1"/>
            <a:r>
              <a:rPr lang="en-GB" altLang="en-US" sz="4000" smtClean="0">
                <a:latin typeface="Arial" panose="020B0604020202020204" pitchFamily="34" charset="0"/>
              </a:rPr>
              <a:t>Justice Denning in Curtis Case</a:t>
            </a:r>
            <a:endParaRPr lang="en-US" altLang="en-US" sz="4000" smtClean="0">
              <a:latin typeface="Arial" panose="020B0604020202020204" pitchFamily="34" charset="0"/>
            </a:endParaRPr>
          </a:p>
        </p:txBody>
      </p:sp>
      <p:sp>
        <p:nvSpPr>
          <p:cNvPr id="46083" name="Rectangle 3"/>
          <p:cNvSpPr>
            <a:spLocks noGrp="1" noChangeArrowheads="1"/>
          </p:cNvSpPr>
          <p:nvPr>
            <p:ph type="subTitle" idx="1"/>
          </p:nvPr>
        </p:nvSpPr>
        <p:spPr>
          <a:xfrm>
            <a:off x="457200" y="1066800"/>
            <a:ext cx="8382000" cy="5562600"/>
          </a:xfrm>
        </p:spPr>
        <p:txBody>
          <a:bodyPr/>
          <a:lstStyle/>
          <a:p>
            <a:pPr algn="just" eaLnBrk="1" hangingPunct="1">
              <a:lnSpc>
                <a:spcPct val="90000"/>
              </a:lnSpc>
            </a:pPr>
            <a:endParaRPr lang="en-GB" altLang="en-US" sz="3600" smtClean="0">
              <a:latin typeface="Arial" panose="020B0604020202020204" pitchFamily="34" charset="0"/>
            </a:endParaRPr>
          </a:p>
          <a:p>
            <a:pPr algn="just" eaLnBrk="1" hangingPunct="1">
              <a:lnSpc>
                <a:spcPct val="90000"/>
              </a:lnSpc>
            </a:pPr>
            <a:r>
              <a:rPr lang="en-GB" altLang="en-US" sz="3600" smtClean="0">
                <a:latin typeface="Arial" panose="020B0604020202020204" pitchFamily="34" charset="0"/>
              </a:rPr>
              <a:t>‘Signature is irrefutable evidence of his assent to the whole contract, including the exempting clauses…’</a:t>
            </a:r>
          </a:p>
          <a:p>
            <a:pPr algn="just" eaLnBrk="1" hangingPunct="1">
              <a:lnSpc>
                <a:spcPct val="90000"/>
              </a:lnSpc>
            </a:pPr>
            <a:endParaRPr lang="en-GB" altLang="en-US" sz="36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685800" y="152400"/>
            <a:ext cx="7924800" cy="609600"/>
          </a:xfrm>
        </p:spPr>
        <p:txBody>
          <a:bodyPr/>
          <a:lstStyle/>
          <a:p>
            <a:pPr eaLnBrk="1" hangingPunct="1"/>
            <a:r>
              <a:rPr lang="en-IN" altLang="en-US" sz="4000" smtClean="0">
                <a:latin typeface="Arial" panose="020B0604020202020204" pitchFamily="34" charset="0"/>
              </a:rPr>
              <a:t>Business Practices</a:t>
            </a:r>
          </a:p>
        </p:txBody>
      </p:sp>
      <p:sp>
        <p:nvSpPr>
          <p:cNvPr id="57347" name="Rectangle 3"/>
          <p:cNvSpPr>
            <a:spLocks noGrp="1" noChangeArrowheads="1"/>
          </p:cNvSpPr>
          <p:nvPr>
            <p:ph type="subTitle" idx="1"/>
          </p:nvPr>
        </p:nvSpPr>
        <p:spPr>
          <a:xfrm>
            <a:off x="457200" y="1066800"/>
            <a:ext cx="8382000" cy="5562600"/>
          </a:xfrm>
        </p:spPr>
        <p:txBody>
          <a:bodyPr/>
          <a:lstStyle/>
          <a:p>
            <a:pPr algn="just" eaLnBrk="1" hangingPunct="1">
              <a:lnSpc>
                <a:spcPct val="90000"/>
              </a:lnSpc>
              <a:defRPr/>
            </a:pPr>
            <a:r>
              <a:rPr lang="en-US" altLang="en-US" sz="2800" dirty="0" smtClean="0">
                <a:latin typeface="Arial" panose="020B0604020202020204" pitchFamily="34" charset="0"/>
              </a:rPr>
              <a:t>Business prefer signed contracts the most as:</a:t>
            </a:r>
          </a:p>
          <a:p>
            <a:pPr algn="just" eaLnBrk="1" hangingPunct="1">
              <a:lnSpc>
                <a:spcPct val="90000"/>
              </a:lnSpc>
              <a:defRPr/>
            </a:pPr>
            <a:endParaRPr lang="en-US" altLang="en-US" sz="2800" dirty="0">
              <a:latin typeface="Arial" panose="020B0604020202020204" pitchFamily="34" charset="0"/>
            </a:endParaRPr>
          </a:p>
          <a:p>
            <a:pPr marL="457200" indent="-457200" algn="just" eaLnBrk="1" hangingPunct="1">
              <a:lnSpc>
                <a:spcPct val="90000"/>
              </a:lnSpc>
              <a:buFont typeface="Arial" panose="020B0604020202020204" pitchFamily="34" charset="0"/>
              <a:buChar char="•"/>
              <a:defRPr/>
            </a:pPr>
            <a:r>
              <a:rPr lang="en-US" altLang="en-US" sz="2800" dirty="0" smtClean="0">
                <a:latin typeface="Arial" panose="020B0604020202020204" pitchFamily="34" charset="0"/>
              </a:rPr>
              <a:t>These give certainty.</a:t>
            </a:r>
          </a:p>
          <a:p>
            <a:pPr marL="457200" indent="-457200" algn="just" eaLnBrk="1" hangingPunct="1">
              <a:lnSpc>
                <a:spcPct val="90000"/>
              </a:lnSpc>
              <a:buFont typeface="Arial" panose="020B0604020202020204" pitchFamily="34" charset="0"/>
              <a:buChar char="•"/>
              <a:defRPr/>
            </a:pPr>
            <a:endParaRPr lang="en-US" altLang="en-US" sz="2800" dirty="0">
              <a:latin typeface="Arial" panose="020B0604020202020204" pitchFamily="34" charset="0"/>
            </a:endParaRPr>
          </a:p>
          <a:p>
            <a:pPr marL="457200" indent="-457200" algn="just" eaLnBrk="1" hangingPunct="1">
              <a:lnSpc>
                <a:spcPct val="90000"/>
              </a:lnSpc>
              <a:buFont typeface="Arial" panose="020B0604020202020204" pitchFamily="34" charset="0"/>
              <a:buChar char="•"/>
              <a:defRPr/>
            </a:pPr>
            <a:r>
              <a:rPr lang="en-US" altLang="en-US" sz="2800" dirty="0" smtClean="0">
                <a:latin typeface="Arial" panose="020B0604020202020204" pitchFamily="34" charset="0"/>
              </a:rPr>
              <a:t>Make possible to include detailed terms.</a:t>
            </a:r>
          </a:p>
          <a:p>
            <a:pPr algn="just" eaLnBrk="1" hangingPunct="1">
              <a:lnSpc>
                <a:spcPct val="90000"/>
              </a:lnSpc>
              <a:defRPr/>
            </a:pPr>
            <a:endParaRPr lang="en-US" altLang="en-US" sz="2800" dirty="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685800" y="152400"/>
            <a:ext cx="7924800" cy="609600"/>
          </a:xfrm>
        </p:spPr>
        <p:txBody>
          <a:bodyPr/>
          <a:lstStyle/>
          <a:p>
            <a:pPr eaLnBrk="1" hangingPunct="1"/>
            <a:endParaRPr lang="en-IN" altLang="en-US" sz="4000" smtClean="0">
              <a:latin typeface="Arial" panose="020B0604020202020204" pitchFamily="34" charset="0"/>
            </a:endParaRPr>
          </a:p>
        </p:txBody>
      </p:sp>
      <p:sp>
        <p:nvSpPr>
          <p:cNvPr id="29699" name="Rectangle 3"/>
          <p:cNvSpPr>
            <a:spLocks noGrp="1" noChangeArrowheads="1"/>
          </p:cNvSpPr>
          <p:nvPr>
            <p:ph type="subTitle" idx="1"/>
          </p:nvPr>
        </p:nvSpPr>
        <p:spPr>
          <a:xfrm>
            <a:off x="457200" y="1066800"/>
            <a:ext cx="8382000" cy="5562600"/>
          </a:xfrm>
        </p:spPr>
        <p:txBody>
          <a:bodyPr/>
          <a:lstStyle/>
          <a:p>
            <a:pPr algn="just" eaLnBrk="1" hangingPunct="1"/>
            <a:endParaRPr lang="en-US" altLang="en-US" smtClean="0">
              <a:latin typeface="Arial" panose="020B0604020202020204" pitchFamily="34" charset="0"/>
            </a:endParaRPr>
          </a:p>
          <a:p>
            <a:pPr algn="just" eaLnBrk="1" hangingPunct="1"/>
            <a:endParaRPr lang="en-US" altLang="en-US" smtClean="0">
              <a:latin typeface="Arial" panose="020B0604020202020204" pitchFamily="34" charset="0"/>
            </a:endParaRPr>
          </a:p>
          <a:p>
            <a:pPr algn="just"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Signed Contracts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685800" y="152400"/>
            <a:ext cx="7924800" cy="609600"/>
          </a:xfrm>
        </p:spPr>
        <p:txBody>
          <a:bodyPr/>
          <a:lstStyle/>
          <a:p>
            <a:pPr eaLnBrk="1" hangingPunct="1"/>
            <a:r>
              <a:rPr lang="en-US" altLang="en-US" sz="4000" smtClean="0">
                <a:latin typeface="Arial" panose="020B0604020202020204" pitchFamily="34" charset="0"/>
              </a:rPr>
              <a:t>Consumer Contracts</a:t>
            </a:r>
            <a:endParaRPr lang="en-IN" altLang="en-US" sz="4000" smtClean="0">
              <a:latin typeface="Arial" panose="020B0604020202020204" pitchFamily="34" charset="0"/>
            </a:endParaRPr>
          </a:p>
        </p:txBody>
      </p:sp>
      <p:sp>
        <p:nvSpPr>
          <p:cNvPr id="48131" name="Rectangle 3"/>
          <p:cNvSpPr>
            <a:spLocks noGrp="1" noChangeArrowheads="1"/>
          </p:cNvSpPr>
          <p:nvPr>
            <p:ph type="subTitle" idx="1"/>
          </p:nvPr>
        </p:nvSpPr>
        <p:spPr>
          <a:xfrm>
            <a:off x="457200" y="1066800"/>
            <a:ext cx="8382000" cy="5562600"/>
          </a:xfrm>
        </p:spPr>
        <p:txBody>
          <a:bodyPr/>
          <a:lstStyle/>
          <a:p>
            <a:pPr algn="just" eaLnBrk="1" hangingPunct="1">
              <a:lnSpc>
                <a:spcPct val="90000"/>
              </a:lnSpc>
            </a:pPr>
            <a:r>
              <a:rPr lang="en-US" altLang="en-US" sz="2800" smtClean="0">
                <a:latin typeface="Arial" panose="020B0604020202020204" pitchFamily="34" charset="0"/>
              </a:rPr>
              <a:t>The sellers or service providers (banks, insurance, telecom) set the pre-printed offeror document and make the customer sign it as the offeror.</a:t>
            </a:r>
          </a:p>
          <a:p>
            <a:pPr algn="just" eaLnBrk="1" hangingPunct="1">
              <a:lnSpc>
                <a:spcPct val="90000"/>
              </a:lnSpc>
            </a:pPr>
            <a:endParaRPr lang="en-US" altLang="en-US" sz="28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685800" y="152400"/>
            <a:ext cx="7924800" cy="609600"/>
          </a:xfrm>
        </p:spPr>
        <p:txBody>
          <a:bodyPr/>
          <a:lstStyle/>
          <a:p>
            <a:pPr eaLnBrk="1" hangingPunct="1"/>
            <a:r>
              <a:rPr lang="en-US" altLang="en-US" sz="4000" smtClean="0">
                <a:latin typeface="Arial" panose="020B0604020202020204" pitchFamily="34" charset="0"/>
              </a:rPr>
              <a:t>B2B Contracts</a:t>
            </a:r>
            <a:endParaRPr lang="en-IN" altLang="en-US" sz="4000" smtClean="0">
              <a:latin typeface="Arial" panose="020B0604020202020204" pitchFamily="34" charset="0"/>
            </a:endParaRPr>
          </a:p>
        </p:txBody>
      </p:sp>
      <p:sp>
        <p:nvSpPr>
          <p:cNvPr id="57347" name="Rectangle 3"/>
          <p:cNvSpPr>
            <a:spLocks noGrp="1" noChangeArrowheads="1"/>
          </p:cNvSpPr>
          <p:nvPr>
            <p:ph type="subTitle" idx="1"/>
          </p:nvPr>
        </p:nvSpPr>
        <p:spPr>
          <a:xfrm>
            <a:off x="457200" y="1066800"/>
            <a:ext cx="8382000" cy="5562600"/>
          </a:xfrm>
        </p:spPr>
        <p:txBody>
          <a:bodyPr/>
          <a:lstStyle/>
          <a:p>
            <a:pPr algn="just" eaLnBrk="1" hangingPunct="1">
              <a:lnSpc>
                <a:spcPct val="90000"/>
              </a:lnSpc>
              <a:defRPr/>
            </a:pPr>
            <a:endParaRPr lang="en-US" altLang="en-US" sz="2800" dirty="0" smtClean="0">
              <a:latin typeface="Arial" panose="020B0604020202020204" pitchFamily="34" charset="0"/>
            </a:endParaRPr>
          </a:p>
          <a:p>
            <a:pPr algn="just" eaLnBrk="1" hangingPunct="1">
              <a:lnSpc>
                <a:spcPct val="90000"/>
              </a:lnSpc>
              <a:defRPr/>
            </a:pPr>
            <a:r>
              <a:rPr lang="en-US" altLang="en-US" sz="2800" dirty="0" smtClean="0">
                <a:latin typeface="Arial" panose="020B0604020202020204" pitchFamily="34" charset="0"/>
              </a:rPr>
              <a:t>Business-to-business contracts have come to be done on standard contract terms:</a:t>
            </a:r>
          </a:p>
          <a:p>
            <a:pPr algn="just" eaLnBrk="1" hangingPunct="1">
              <a:lnSpc>
                <a:spcPct val="90000"/>
              </a:lnSpc>
              <a:defRPr/>
            </a:pPr>
            <a:endParaRPr lang="en-US" altLang="en-US" sz="2800" dirty="0" smtClean="0">
              <a:latin typeface="Arial" panose="020B0604020202020204" pitchFamily="34" charset="0"/>
            </a:endParaRPr>
          </a:p>
          <a:p>
            <a:pPr marL="457200" indent="-457200" algn="just" eaLnBrk="1" hangingPunct="1">
              <a:lnSpc>
                <a:spcPct val="90000"/>
              </a:lnSpc>
              <a:buFont typeface="Arial" panose="020B0604020202020204" pitchFamily="34" charset="0"/>
              <a:buChar char="•"/>
              <a:defRPr/>
            </a:pPr>
            <a:r>
              <a:rPr lang="en-US" altLang="en-US" sz="2800" dirty="0" smtClean="0">
                <a:latin typeface="Arial" panose="020B0604020202020204" pitchFamily="34" charset="0"/>
              </a:rPr>
              <a:t>General Conditions of Contract (GCC); and </a:t>
            </a:r>
          </a:p>
          <a:p>
            <a:pPr algn="just" eaLnBrk="1" hangingPunct="1">
              <a:lnSpc>
                <a:spcPct val="90000"/>
              </a:lnSpc>
              <a:defRPr/>
            </a:pPr>
            <a:endParaRPr lang="en-US" altLang="en-US" sz="2800" dirty="0" smtClean="0">
              <a:latin typeface="Arial" panose="020B0604020202020204" pitchFamily="34" charset="0"/>
            </a:endParaRPr>
          </a:p>
          <a:p>
            <a:pPr marL="457200" indent="-457200" algn="just" eaLnBrk="1" hangingPunct="1">
              <a:lnSpc>
                <a:spcPct val="90000"/>
              </a:lnSpc>
              <a:buFont typeface="Arial" panose="020B0604020202020204" pitchFamily="34" charset="0"/>
              <a:buChar char="•"/>
              <a:defRPr/>
            </a:pPr>
            <a:r>
              <a:rPr lang="en-US" altLang="en-US" sz="2800" dirty="0" smtClean="0">
                <a:latin typeface="Arial" panose="020B0604020202020204" pitchFamily="34" charset="0"/>
              </a:rPr>
              <a:t>Special Conditions of Contract (SCC)</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a:xfrm>
            <a:off x="685800" y="152400"/>
            <a:ext cx="7924800" cy="609600"/>
          </a:xfrm>
        </p:spPr>
        <p:txBody>
          <a:bodyPr/>
          <a:lstStyle/>
          <a:p>
            <a:pPr eaLnBrk="1" hangingPunct="1"/>
            <a:endParaRPr lang="en-IN" altLang="en-US" sz="4000" smtClean="0">
              <a:latin typeface="Arial" panose="020B0604020202020204" pitchFamily="34" charset="0"/>
            </a:endParaRPr>
          </a:p>
        </p:txBody>
      </p:sp>
      <p:sp>
        <p:nvSpPr>
          <p:cNvPr id="50179" name="Rectangle 3"/>
          <p:cNvSpPr>
            <a:spLocks noGrp="1" noChangeArrowheads="1"/>
          </p:cNvSpPr>
          <p:nvPr>
            <p:ph type="subTitle" idx="1"/>
          </p:nvPr>
        </p:nvSpPr>
        <p:spPr>
          <a:xfrm>
            <a:off x="457200" y="1066800"/>
            <a:ext cx="8382000" cy="5562600"/>
          </a:xfrm>
        </p:spPr>
        <p:txBody>
          <a:bodyPr/>
          <a:lstStyle/>
          <a:p>
            <a:pPr algn="just" eaLnBrk="1" hangingPunct="1"/>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eaLnBrk="1" hangingPunct="1">
              <a:lnSpc>
                <a:spcPct val="90000"/>
              </a:lnSpc>
            </a:pPr>
            <a:r>
              <a:rPr lang="en-US" altLang="en-US" sz="4000" smtClean="0">
                <a:latin typeface="Arial" panose="020B0604020202020204" pitchFamily="34" charset="0"/>
              </a:rPr>
              <a:t>Examples:</a:t>
            </a:r>
          </a:p>
          <a:p>
            <a:pPr eaLnBrk="1" hangingPunct="1">
              <a:lnSpc>
                <a:spcPct val="90000"/>
              </a:lnSpc>
            </a:pPr>
            <a:endParaRPr lang="en-US" altLang="en-US" sz="4000" smtClean="0">
              <a:latin typeface="Arial" panose="020B0604020202020204" pitchFamily="34" charset="0"/>
            </a:endParaRPr>
          </a:p>
          <a:p>
            <a:pPr eaLnBrk="1" hangingPunct="1">
              <a:lnSpc>
                <a:spcPct val="90000"/>
              </a:lnSpc>
            </a:pPr>
            <a:r>
              <a:rPr lang="en-US" altLang="en-US" sz="4000" smtClean="0">
                <a:latin typeface="Arial" panose="020B0604020202020204" pitchFamily="34" charset="0"/>
              </a:rPr>
              <a:t>Formation of contract by signing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a:xfrm>
            <a:off x="685800" y="152400"/>
            <a:ext cx="7924800" cy="609600"/>
          </a:xfrm>
        </p:spPr>
        <p:txBody>
          <a:bodyPr/>
          <a:lstStyle/>
          <a:p>
            <a:pPr eaLnBrk="1" hangingPunct="1"/>
            <a:r>
              <a:rPr lang="en-IN" altLang="en-US" sz="3200" smtClean="0">
                <a:latin typeface="Arial" panose="020B0604020202020204" pitchFamily="34" charset="0"/>
              </a:rPr>
              <a:t>Signed offer of credit card</a:t>
            </a:r>
          </a:p>
        </p:txBody>
      </p:sp>
      <p:sp>
        <p:nvSpPr>
          <p:cNvPr id="51203" name="Rectangle 3"/>
          <p:cNvSpPr>
            <a:spLocks noGrp="1" noChangeArrowheads="1"/>
          </p:cNvSpPr>
          <p:nvPr>
            <p:ph type="subTitle" idx="1"/>
          </p:nvPr>
        </p:nvSpPr>
        <p:spPr>
          <a:xfrm>
            <a:off x="457200" y="1066800"/>
            <a:ext cx="8382000" cy="5562600"/>
          </a:xfrm>
        </p:spPr>
        <p:txBody>
          <a:bodyPr/>
          <a:lstStyle/>
          <a:p>
            <a:pPr algn="just" eaLnBrk="1" hangingPunct="1"/>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p:txBody>
      </p:sp>
      <p:pic>
        <p:nvPicPr>
          <p:cNvPr id="51204" name="Picture 4" descr="C:\Users\pc1\Pictures\Credit Card\bottom p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276600"/>
            <a:ext cx="507682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5" descr="C:\Users\pc1\Pictures\Credit Card\top par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175" y="838200"/>
            <a:ext cx="49688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a:extLst/>
          </p:cNvPr>
          <p:cNvSpPr/>
          <p:nvPr/>
        </p:nvSpPr>
        <p:spPr>
          <a:xfrm>
            <a:off x="1654175" y="5105400"/>
            <a:ext cx="1622425" cy="990600"/>
          </a:xfrm>
          <a:prstGeom prst="ellipse">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n>
                <a:solidFill>
                  <a:schemeClr val="accent3">
                    <a:lumMod val="50000"/>
                  </a:schemeClr>
                </a:solidFill>
              </a:ln>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ctrTitle"/>
          </p:nvPr>
        </p:nvSpPr>
        <p:spPr>
          <a:xfrm>
            <a:off x="685800" y="152400"/>
            <a:ext cx="7924800" cy="609600"/>
          </a:xfrm>
        </p:spPr>
        <p:txBody>
          <a:bodyPr/>
          <a:lstStyle/>
          <a:p>
            <a:pPr eaLnBrk="1" hangingPunct="1"/>
            <a:endParaRPr lang="en-IN" altLang="en-US" sz="4000" smtClean="0">
              <a:latin typeface="Arial" panose="020B0604020202020204" pitchFamily="34" charset="0"/>
            </a:endParaRPr>
          </a:p>
        </p:txBody>
      </p:sp>
      <p:sp>
        <p:nvSpPr>
          <p:cNvPr id="52227" name="Rectangle 3"/>
          <p:cNvSpPr>
            <a:spLocks noGrp="1" noChangeArrowheads="1"/>
          </p:cNvSpPr>
          <p:nvPr>
            <p:ph type="subTitle" idx="1"/>
          </p:nvPr>
        </p:nvSpPr>
        <p:spPr>
          <a:xfrm>
            <a:off x="457200" y="1066800"/>
            <a:ext cx="8382000" cy="5562600"/>
          </a:xfrm>
        </p:spPr>
        <p:txBody>
          <a:bodyPr/>
          <a:lstStyle/>
          <a:p>
            <a:pPr eaLnBrk="1" hangingPunct="1">
              <a:lnSpc>
                <a:spcPct val="90000"/>
              </a:lnSpc>
            </a:pPr>
            <a:endParaRPr lang="en-US" altLang="en-US" sz="2800" smtClean="0">
              <a:latin typeface="Arial" panose="020B0604020202020204" pitchFamily="34" charset="0"/>
            </a:endParaRPr>
          </a:p>
          <a:p>
            <a:pPr eaLnBrk="1" hangingPunct="1">
              <a:lnSpc>
                <a:spcPct val="90000"/>
              </a:lnSpc>
            </a:pPr>
            <a:r>
              <a:rPr lang="en-US" altLang="en-US" sz="2800" smtClean="0">
                <a:latin typeface="Arial" panose="020B0604020202020204" pitchFamily="34" charset="0"/>
              </a:rPr>
              <a:t>Terms and Conditions</a:t>
            </a:r>
          </a:p>
          <a:p>
            <a:pPr algn="just" eaLnBrk="1" hangingPunct="1">
              <a:lnSpc>
                <a:spcPct val="80000"/>
              </a:lnSpc>
            </a:pPr>
            <a:endParaRPr lang="en-GB" altLang="en-US" sz="1200" smtClean="0">
              <a:solidFill>
                <a:srgbClr val="FFFFFF"/>
              </a:solidFill>
              <a:latin typeface="Arial" panose="020B0604020202020204" pitchFamily="34" charset="0"/>
            </a:endParaRPr>
          </a:p>
          <a:p>
            <a:pPr eaLnBrk="1" hangingPunct="1">
              <a:lnSpc>
                <a:spcPct val="90000"/>
              </a:lnSpc>
            </a:pPr>
            <a:endParaRPr lang="en-US" altLang="en-US" sz="2800" smtClean="0">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1. The sender must mention the complete postal address with pincode. In addition, the telephone number of the receiver must be mentioned.</a:t>
            </a: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2. In the case of a consignment which is not a document, the sender will provide the description of the goods and its value.</a:t>
            </a:r>
            <a:endParaRPr lang="en-US"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3. The following articles will not be accepted for carriage:</a:t>
            </a: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4. City Express will not provide any insurance coverage for any consignments sent, even if the value of the consignment is declared by the sender or required to be declared by City Express.</a:t>
            </a:r>
            <a:endParaRPr lang="en-US" altLang="en-US" sz="2800" smtClean="0">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1. The sender must mention the complete postal address with pincode. In addition, the telephone number of the receiver must be mentioned.</a:t>
            </a: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2. In the case of a consignment which is not a document, the sender will provide the description of the goods and its value.</a:t>
            </a:r>
            <a:endParaRPr lang="en-US"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3. The following articles will not be accepted for carriage:</a:t>
            </a: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4. City Express will not provide any insurance coverage for any consignments sent, even if the value of the consignment is declared by the sender or required to be declared by City Express.</a:t>
            </a:r>
          </a:p>
          <a:p>
            <a:pPr algn="just" eaLnBrk="1" hangingPunct="1">
              <a:lnSpc>
                <a:spcPct val="80000"/>
              </a:lnSpc>
            </a:pPr>
            <a:endParaRPr lang="en-IN" altLang="en-US" sz="500" smtClean="0">
              <a:solidFill>
                <a:srgbClr val="FFFFFF"/>
              </a:solidFill>
              <a:latin typeface="Arial" panose="020B0604020202020204" pitchFamily="34" charset="0"/>
            </a:endParaRP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IN" altLang="en-US" sz="2800" smtClean="0">
                <a:solidFill>
                  <a:srgbClr val="FFFFFF"/>
                </a:solidFill>
                <a:latin typeface="Arial" panose="020B0604020202020204" pitchFamily="34" charset="0"/>
              </a:rPr>
              <a:t>5. Accept the offer by making a transaction.</a:t>
            </a:r>
          </a:p>
          <a:p>
            <a:pPr algn="just" eaLnBrk="1" hangingPunct="1">
              <a:lnSpc>
                <a:spcPct val="80000"/>
              </a:lnSpc>
            </a:pPr>
            <a:endParaRPr lang="en-IN" altLang="en-US" sz="500" smtClean="0">
              <a:solidFill>
                <a:srgbClr val="FFFFFF"/>
              </a:solidFill>
              <a:latin typeface="Arial" panose="020B0604020202020204" pitchFamily="34" charset="0"/>
            </a:endParaRPr>
          </a:p>
          <a:p>
            <a:pPr algn="just" eaLnBrk="1" hangingPunct="1">
              <a:lnSpc>
                <a:spcPct val="80000"/>
              </a:lnSpc>
            </a:pPr>
            <a:endParaRPr lang="en-IN" altLang="en-US" sz="500" smtClean="0">
              <a:solidFill>
                <a:srgbClr val="FFFFFF"/>
              </a:solidFill>
              <a:latin typeface="Arial" panose="020B0604020202020204" pitchFamily="34" charset="0"/>
            </a:endParaRPr>
          </a:p>
          <a:p>
            <a:pPr algn="just" eaLnBrk="1" hangingPunct="1">
              <a:lnSpc>
                <a:spcPct val="80000"/>
              </a:lnSpc>
            </a:pPr>
            <a:endParaRPr lang="en-IN" altLang="en-US" sz="500" smtClean="0">
              <a:solidFill>
                <a:srgbClr val="FFFFFF"/>
              </a:solidFill>
              <a:latin typeface="Arial" panose="020B0604020202020204" pitchFamily="34" charset="0"/>
            </a:endParaRPr>
          </a:p>
          <a:p>
            <a:pPr algn="just" eaLnBrk="1" hangingPunct="1">
              <a:lnSpc>
                <a:spcPct val="80000"/>
              </a:lnSpc>
            </a:pPr>
            <a:endParaRPr lang="en-IN" altLang="en-US" sz="500" smtClean="0">
              <a:solidFill>
                <a:srgbClr val="FFFFFF"/>
              </a:solidFill>
              <a:latin typeface="Arial" panose="020B0604020202020204" pitchFamily="34" charset="0"/>
            </a:endParaRP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6. No compensation or refund will be paid due to late delivery of this consignment”.  </a:t>
            </a:r>
          </a:p>
          <a:p>
            <a:pPr algn="just" eaLnBrk="1" hangingPunct="1">
              <a:lnSpc>
                <a:spcPct val="80000"/>
              </a:lnSpc>
            </a:pPr>
            <a:r>
              <a:rPr lang="en-GB" altLang="en-US" sz="500" smtClean="0">
                <a:solidFill>
                  <a:srgbClr val="FFFFFF"/>
                </a:solidFill>
                <a:latin typeface="Arial" panose="020B0604020202020204" pitchFamily="34" charset="0"/>
              </a:rPr>
              <a:t>     </a:t>
            </a:r>
          </a:p>
          <a:p>
            <a:pPr algn="just" eaLnBrk="1" hangingPunct="1">
              <a:lnSpc>
                <a:spcPct val="80000"/>
              </a:lnSpc>
            </a:pPr>
            <a:r>
              <a:rPr lang="en-GB" altLang="en-US" sz="500" smtClean="0">
                <a:solidFill>
                  <a:srgbClr val="FFFFFF"/>
                </a:solidFill>
                <a:latin typeface="Arial" panose="020B0604020202020204" pitchFamily="34" charset="0"/>
              </a:rPr>
              <a:t>7. Queries on consignment should be raised within 30 days from the date dispatch of consignment.</a:t>
            </a:r>
            <a:endParaRPr lang="en-US"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8. Octroi,  or any other tax or duty levied on the consignment shall be born by the consignor/consignee. The amount would need to be paid by the consignor/consignee immediately on demand.</a:t>
            </a: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9. The sender will be entirely responsible for civil and criminal consequences arising from consigning or attempting to consign any prohibited item listed under clause 3.</a:t>
            </a: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10. Any dispute, controversy or claim arising out of or relating to the contract shall be subject to the jurisdiction of Courts of Mumbai.</a:t>
            </a:r>
            <a:endParaRPr lang="en-US" altLang="en-US" sz="500" smtClean="0">
              <a:solidFill>
                <a:srgbClr val="FFFFFF"/>
              </a:solidFill>
              <a:latin typeface="Arial" panose="020B0604020202020204" pitchFamily="34" charset="0"/>
            </a:endParaRPr>
          </a:p>
          <a:p>
            <a:pPr algn="just" eaLnBrk="1" hangingPunct="1">
              <a:lnSpc>
                <a:spcPct val="90000"/>
              </a:lnSpc>
            </a:pPr>
            <a:endParaRPr lang="en-US" altLang="en-US" sz="2800" smtClean="0">
              <a:latin typeface="Arial" panose="020B0604020202020204" pitchFamily="34" charset="0"/>
            </a:endParaRPr>
          </a:p>
        </p:txBody>
      </p:sp>
      <p:pic>
        <p:nvPicPr>
          <p:cNvPr id="52228" name="Picture 5" descr="C:\Users\pc1\Pictures\Credit Card\only icic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228600"/>
            <a:ext cx="7553325"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subTitle" idx="1"/>
          </p:nvPr>
        </p:nvSpPr>
        <p:spPr>
          <a:xfrm>
            <a:off x="457200" y="1066800"/>
            <a:ext cx="8382000" cy="5562600"/>
          </a:xfrm>
        </p:spPr>
        <p:txBody>
          <a:bodyPr/>
          <a:lstStyle/>
          <a:p>
            <a:pPr algn="just" eaLnBrk="1" hangingPunct="1"/>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p:txBody>
      </p:sp>
      <p:pic>
        <p:nvPicPr>
          <p:cNvPr id="53251" name="Picture 3" descr="C:\Users\Akhil\Pictures\Tickets\31824-bank-card-credit-card-machi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53975"/>
            <a:ext cx="10402888" cy="691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2438400" y="4724400"/>
            <a:ext cx="2895600" cy="522288"/>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2800"/>
              <a:t>Customer Accepts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a:xfrm>
            <a:off x="685800" y="152400"/>
            <a:ext cx="7924800" cy="609600"/>
          </a:xfrm>
        </p:spPr>
        <p:txBody>
          <a:bodyPr/>
          <a:lstStyle/>
          <a:p>
            <a:pPr eaLnBrk="1" hangingPunct="1"/>
            <a:endParaRPr lang="en-IN" altLang="en-US" sz="4000" smtClean="0">
              <a:latin typeface="Arial" panose="020B0604020202020204" pitchFamily="34" charset="0"/>
            </a:endParaRPr>
          </a:p>
        </p:txBody>
      </p:sp>
      <p:sp>
        <p:nvSpPr>
          <p:cNvPr id="54275" name="Rectangle 3"/>
          <p:cNvSpPr>
            <a:spLocks noGrp="1" noChangeArrowheads="1"/>
          </p:cNvSpPr>
          <p:nvPr>
            <p:ph type="subTitle" idx="1"/>
          </p:nvPr>
        </p:nvSpPr>
        <p:spPr>
          <a:xfrm>
            <a:off x="457200" y="1066800"/>
            <a:ext cx="8382000" cy="5562600"/>
          </a:xfrm>
        </p:spPr>
        <p:txBody>
          <a:bodyPr/>
          <a:lstStyle/>
          <a:p>
            <a:pPr eaLnBrk="1" hangingPunct="1">
              <a:lnSpc>
                <a:spcPct val="90000"/>
              </a:lnSpc>
            </a:pPr>
            <a:endParaRPr lang="en-US" altLang="en-US" sz="2800" smtClean="0">
              <a:latin typeface="Arial" panose="020B0604020202020204" pitchFamily="34" charset="0"/>
            </a:endParaRPr>
          </a:p>
          <a:p>
            <a:pPr eaLnBrk="1" hangingPunct="1">
              <a:lnSpc>
                <a:spcPct val="90000"/>
              </a:lnSpc>
            </a:pPr>
            <a:r>
              <a:rPr lang="en-US" altLang="en-US" sz="2800" smtClean="0">
                <a:latin typeface="Arial" panose="020B0604020202020204" pitchFamily="34" charset="0"/>
              </a:rPr>
              <a:t>Terms and Conditions</a:t>
            </a:r>
          </a:p>
          <a:p>
            <a:pPr algn="just" eaLnBrk="1" hangingPunct="1">
              <a:lnSpc>
                <a:spcPct val="80000"/>
              </a:lnSpc>
            </a:pPr>
            <a:endParaRPr lang="en-GB" altLang="en-US" sz="1200" smtClean="0">
              <a:solidFill>
                <a:srgbClr val="FFFFFF"/>
              </a:solidFill>
              <a:latin typeface="Arial" panose="020B0604020202020204" pitchFamily="34" charset="0"/>
            </a:endParaRPr>
          </a:p>
          <a:p>
            <a:pPr eaLnBrk="1" hangingPunct="1">
              <a:lnSpc>
                <a:spcPct val="90000"/>
              </a:lnSpc>
            </a:pPr>
            <a:endParaRPr lang="en-US" altLang="en-US" sz="2800" smtClean="0">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1. The sender must mention the complete postal address with pincode. In addition, the telephone number of the receiver must be mentioned.</a:t>
            </a: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2. In the case of a consignment which is not a document, the sender will provide the description of the goods and its value.</a:t>
            </a:r>
            <a:endParaRPr lang="en-US"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3. The following articles will not be accepted for carriage:</a:t>
            </a: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4. City Express will not provide any insurance coverage for any consignments sent, even if the value of the consignment is declared by the sender or required to be declared by City Express.</a:t>
            </a:r>
            <a:endParaRPr lang="en-US" altLang="en-US" sz="2800" smtClean="0">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1. The sender must mention the complete postal address with pincode. In addition, the telephone number of the receiver must be mentioned.</a:t>
            </a: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2. In the case of a consignment which is not a document, the sender will provide the description of the goods and its value.</a:t>
            </a:r>
            <a:endParaRPr lang="en-US"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3. The following articles will not be accepted for carriage:</a:t>
            </a: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4. City Express will not provide any insurance coverage for any consignments sent, even if the value of the consignment is declared by the sender or required to be declared by City Express.</a:t>
            </a:r>
          </a:p>
          <a:p>
            <a:pPr algn="just" eaLnBrk="1" hangingPunct="1">
              <a:lnSpc>
                <a:spcPct val="80000"/>
              </a:lnSpc>
            </a:pPr>
            <a:endParaRPr lang="en-IN" altLang="en-US" sz="500" smtClean="0">
              <a:solidFill>
                <a:srgbClr val="FFFFFF"/>
              </a:solidFill>
              <a:latin typeface="Arial" panose="020B0604020202020204" pitchFamily="34" charset="0"/>
            </a:endParaRP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IN" altLang="en-US" sz="2800" smtClean="0">
                <a:solidFill>
                  <a:srgbClr val="FFFFFF"/>
                </a:solidFill>
                <a:latin typeface="Arial" panose="020B0604020202020204" pitchFamily="34" charset="0"/>
              </a:rPr>
              <a:t>5. Accept the offer by calling our 24x7 customer service.</a:t>
            </a:r>
          </a:p>
          <a:p>
            <a:pPr algn="just" eaLnBrk="1" hangingPunct="1">
              <a:lnSpc>
                <a:spcPct val="80000"/>
              </a:lnSpc>
            </a:pPr>
            <a:endParaRPr lang="en-IN" altLang="en-US" sz="500" smtClean="0">
              <a:solidFill>
                <a:srgbClr val="FFFFFF"/>
              </a:solidFill>
              <a:latin typeface="Arial" panose="020B0604020202020204" pitchFamily="34" charset="0"/>
            </a:endParaRPr>
          </a:p>
          <a:p>
            <a:pPr algn="just" eaLnBrk="1" hangingPunct="1">
              <a:lnSpc>
                <a:spcPct val="80000"/>
              </a:lnSpc>
            </a:pPr>
            <a:endParaRPr lang="en-IN" altLang="en-US" sz="500" smtClean="0">
              <a:solidFill>
                <a:srgbClr val="FFFFFF"/>
              </a:solidFill>
              <a:latin typeface="Arial" panose="020B0604020202020204" pitchFamily="34" charset="0"/>
            </a:endParaRPr>
          </a:p>
          <a:p>
            <a:pPr algn="just" eaLnBrk="1" hangingPunct="1">
              <a:lnSpc>
                <a:spcPct val="80000"/>
              </a:lnSpc>
            </a:pPr>
            <a:endParaRPr lang="en-IN" altLang="en-US" sz="500" smtClean="0">
              <a:solidFill>
                <a:srgbClr val="FFFFFF"/>
              </a:solidFill>
              <a:latin typeface="Arial" panose="020B0604020202020204" pitchFamily="34" charset="0"/>
            </a:endParaRPr>
          </a:p>
          <a:p>
            <a:pPr algn="just" eaLnBrk="1" hangingPunct="1">
              <a:lnSpc>
                <a:spcPct val="80000"/>
              </a:lnSpc>
            </a:pPr>
            <a:endParaRPr lang="en-IN" altLang="en-US" sz="500" smtClean="0">
              <a:solidFill>
                <a:srgbClr val="FFFFFF"/>
              </a:solidFill>
              <a:latin typeface="Arial" panose="020B0604020202020204" pitchFamily="34" charset="0"/>
            </a:endParaRP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6. No compensation or refund will be paid due to late delivery of this consignment”.  </a:t>
            </a:r>
          </a:p>
          <a:p>
            <a:pPr algn="just" eaLnBrk="1" hangingPunct="1">
              <a:lnSpc>
                <a:spcPct val="80000"/>
              </a:lnSpc>
            </a:pPr>
            <a:r>
              <a:rPr lang="en-GB" altLang="en-US" sz="500" smtClean="0">
                <a:solidFill>
                  <a:srgbClr val="FFFFFF"/>
                </a:solidFill>
                <a:latin typeface="Arial" panose="020B0604020202020204" pitchFamily="34" charset="0"/>
              </a:rPr>
              <a:t>     </a:t>
            </a:r>
          </a:p>
          <a:p>
            <a:pPr algn="just" eaLnBrk="1" hangingPunct="1">
              <a:lnSpc>
                <a:spcPct val="80000"/>
              </a:lnSpc>
            </a:pPr>
            <a:r>
              <a:rPr lang="en-GB" altLang="en-US" sz="500" smtClean="0">
                <a:solidFill>
                  <a:srgbClr val="FFFFFF"/>
                </a:solidFill>
                <a:latin typeface="Arial" panose="020B0604020202020204" pitchFamily="34" charset="0"/>
              </a:rPr>
              <a:t>7. Queries on consignment should be raised within 30 days from the date dispatch of consignment.</a:t>
            </a:r>
            <a:endParaRPr lang="en-US"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8. Octroi,  or any other tax or duty levied on the consignment shall be born by the consignor/consignee. The amount would need to be paid by the consignor/consignee immediately on demand.</a:t>
            </a: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9. The sender will be entirely responsible for civil and criminal consequences arising from consigning or attempting to consign any prohibited item listed under clause 3.</a:t>
            </a: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10. Any dispute, controversy or claim arising out of or relating to the contract shall be subject to the jurisdiction of Courts of Mumbai.</a:t>
            </a:r>
            <a:endParaRPr lang="en-US" altLang="en-US" sz="500" smtClean="0">
              <a:solidFill>
                <a:srgbClr val="FFFFFF"/>
              </a:solidFill>
              <a:latin typeface="Arial" panose="020B0604020202020204" pitchFamily="34" charset="0"/>
            </a:endParaRPr>
          </a:p>
          <a:p>
            <a:pPr algn="just" eaLnBrk="1" hangingPunct="1">
              <a:lnSpc>
                <a:spcPct val="90000"/>
              </a:lnSpc>
            </a:pPr>
            <a:endParaRPr lang="en-US" altLang="en-US" sz="2800" smtClean="0">
              <a:latin typeface="Arial" panose="020B0604020202020204" pitchFamily="34" charset="0"/>
            </a:endParaRPr>
          </a:p>
        </p:txBody>
      </p:sp>
      <p:pic>
        <p:nvPicPr>
          <p:cNvPr id="54276" name="Picture 5" descr="C:\Users\pc1\Pictures\Credit Card\only icic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228600"/>
            <a:ext cx="7553325"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p:cNvPr>
          <p:cNvSpPr>
            <a:spLocks noGrp="1" noChangeArrowheads="1"/>
          </p:cNvSpPr>
          <p:nvPr>
            <p:ph type="subTitle" idx="1"/>
          </p:nvPr>
        </p:nvSpPr>
        <p:spPr>
          <a:xfrm>
            <a:off x="457200" y="1066800"/>
            <a:ext cx="8382000" cy="5562600"/>
          </a:xfrm>
        </p:spPr>
        <p:txBody>
          <a:bodyPr rtlCol="0">
            <a:normAutofit/>
          </a:bodyPr>
          <a:lstStyle/>
          <a:p>
            <a:pPr algn="just" eaLnBrk="1" fontAlgn="auto" hangingPunct="1">
              <a:spcAft>
                <a:spcPts val="0"/>
              </a:spcAft>
              <a:defRPr/>
            </a:pPr>
            <a:endParaRPr lang="en-US" altLang="en-US">
              <a:latin typeface="Arial" charset="0"/>
            </a:endParaRPr>
          </a:p>
          <a:p>
            <a:pPr algn="just" eaLnBrk="1" fontAlgn="auto" hangingPunct="1">
              <a:lnSpc>
                <a:spcPct val="90000"/>
              </a:lnSpc>
              <a:spcAft>
                <a:spcPts val="0"/>
              </a:spcAft>
              <a:defRPr/>
            </a:pPr>
            <a:endParaRPr lang="en-US" altLang="en-US">
              <a:latin typeface="Arial" charset="0"/>
            </a:endParaRPr>
          </a:p>
        </p:txBody>
      </p:sp>
      <p:pic>
        <p:nvPicPr>
          <p:cNvPr id="55299" name="Picture 2" descr="C:\Users\Akhil\Pictures\Tickets\call-center-icon-191282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0"/>
            <a:ext cx="7488238" cy="748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p:cNvPr>
          <p:cNvSpPr txBox="1">
            <a:spLocks noChangeArrowheads="1"/>
          </p:cNvSpPr>
          <p:nvPr/>
        </p:nvSpPr>
        <p:spPr bwMode="auto">
          <a:xfrm>
            <a:off x="3176588" y="1676400"/>
            <a:ext cx="2895600" cy="522288"/>
          </a:xfrm>
          <a:prstGeom prst="rect">
            <a:avLst/>
          </a:prstGeom>
          <a:solidFill>
            <a:srgbClr val="002060"/>
          </a:solid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fontAlgn="auto" hangingPunct="1">
              <a:spcBef>
                <a:spcPts val="0"/>
              </a:spcBef>
              <a:spcAft>
                <a:spcPts val="0"/>
              </a:spcAft>
              <a:defRPr/>
            </a:pPr>
            <a:r>
              <a:rPr lang="en-US" altLang="en-US" sz="2800" kern="0">
                <a:solidFill>
                  <a:srgbClr val="FFFFFF"/>
                </a:solidFill>
              </a:rPr>
              <a:t>Customer Accepts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a:xfrm>
            <a:off x="685800" y="152400"/>
            <a:ext cx="7924800" cy="609600"/>
          </a:xfrm>
        </p:spPr>
        <p:txBody>
          <a:bodyPr/>
          <a:lstStyle/>
          <a:p>
            <a:pPr eaLnBrk="1" hangingPunct="1"/>
            <a:endParaRPr lang="en-IN" altLang="en-US" sz="4000" smtClean="0">
              <a:latin typeface="Arial" panose="020B0604020202020204" pitchFamily="34" charset="0"/>
            </a:endParaRPr>
          </a:p>
        </p:txBody>
      </p:sp>
      <p:sp>
        <p:nvSpPr>
          <p:cNvPr id="56323" name="Rectangle 3"/>
          <p:cNvSpPr>
            <a:spLocks noGrp="1" noChangeArrowheads="1"/>
          </p:cNvSpPr>
          <p:nvPr>
            <p:ph type="subTitle" idx="1"/>
          </p:nvPr>
        </p:nvSpPr>
        <p:spPr>
          <a:xfrm>
            <a:off x="457200" y="1066800"/>
            <a:ext cx="8382000" cy="5562600"/>
          </a:xfrm>
        </p:spPr>
        <p:txBody>
          <a:bodyPr/>
          <a:lstStyle/>
          <a:p>
            <a:pPr eaLnBrk="1" hangingPunct="1">
              <a:lnSpc>
                <a:spcPct val="90000"/>
              </a:lnSpc>
            </a:pPr>
            <a:endParaRPr lang="en-US" altLang="en-US" sz="2800" smtClean="0">
              <a:latin typeface="Arial" panose="020B0604020202020204" pitchFamily="34" charset="0"/>
            </a:endParaRPr>
          </a:p>
          <a:p>
            <a:pPr eaLnBrk="1" hangingPunct="1">
              <a:lnSpc>
                <a:spcPct val="90000"/>
              </a:lnSpc>
            </a:pPr>
            <a:r>
              <a:rPr lang="en-US" altLang="en-US" sz="2800" smtClean="0">
                <a:latin typeface="Arial" panose="020B0604020202020204" pitchFamily="34" charset="0"/>
              </a:rPr>
              <a:t>Terms and Conditions</a:t>
            </a:r>
          </a:p>
          <a:p>
            <a:pPr algn="just" eaLnBrk="1" hangingPunct="1">
              <a:lnSpc>
                <a:spcPct val="80000"/>
              </a:lnSpc>
            </a:pPr>
            <a:endParaRPr lang="en-GB" altLang="en-US" sz="1200" smtClean="0">
              <a:solidFill>
                <a:srgbClr val="FFFFFF"/>
              </a:solidFill>
              <a:latin typeface="Arial" panose="020B0604020202020204" pitchFamily="34" charset="0"/>
            </a:endParaRPr>
          </a:p>
          <a:p>
            <a:pPr eaLnBrk="1" hangingPunct="1">
              <a:lnSpc>
                <a:spcPct val="90000"/>
              </a:lnSpc>
            </a:pPr>
            <a:endParaRPr lang="en-US" altLang="en-US" sz="2800" smtClean="0">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1. The sender must mention the complete postal address with pincode. In addition, the telephone number of the receiver must be mentioned.</a:t>
            </a: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2. In the case of a consignment which is not a document, the sender will provide the description of the goods and its value.</a:t>
            </a:r>
            <a:endParaRPr lang="en-US"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3. The following articles will not be accepted for carriage:</a:t>
            </a: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4. City Express will not provide any insurance coverage for any consignments sent, even if the value of the consignment is declared by the sender or required to be declared by City Express.</a:t>
            </a:r>
            <a:endParaRPr lang="en-US" altLang="en-US" sz="2800" smtClean="0">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1. The sender must mention the complete postal address with pincode. In addition, the telephone number of the receiver must be mentioned.</a:t>
            </a: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2. In the case of a consignment which is not a document, the sender will provide the description of the goods and its value.</a:t>
            </a:r>
            <a:endParaRPr lang="en-US"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3. The following articles will not be accepted for carriage:</a:t>
            </a: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4. City Express will not provide any insurance coverage for any consignments sent, even if the value of the consignment is declared by the sender or required to be declared by City Express.</a:t>
            </a:r>
          </a:p>
          <a:p>
            <a:pPr algn="just" eaLnBrk="1" hangingPunct="1">
              <a:lnSpc>
                <a:spcPct val="80000"/>
              </a:lnSpc>
            </a:pPr>
            <a:endParaRPr lang="en-IN" altLang="en-US" sz="500" smtClean="0">
              <a:solidFill>
                <a:srgbClr val="FFFFFF"/>
              </a:solidFill>
              <a:latin typeface="Arial" panose="020B0604020202020204" pitchFamily="34" charset="0"/>
            </a:endParaRP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IN" altLang="en-US" sz="2800" smtClean="0">
                <a:solidFill>
                  <a:srgbClr val="FFFFFF"/>
                </a:solidFill>
                <a:latin typeface="Arial" panose="020B0604020202020204" pitchFamily="34" charset="0"/>
              </a:rPr>
              <a:t>5. Accept the offer by sending sms ‘accepted’ from your registered mobile. </a:t>
            </a:r>
            <a:endParaRPr lang="en-IN" altLang="en-US" sz="500" smtClean="0">
              <a:solidFill>
                <a:srgbClr val="FFFFFF"/>
              </a:solidFill>
              <a:latin typeface="Arial" panose="020B0604020202020204" pitchFamily="34" charset="0"/>
            </a:endParaRPr>
          </a:p>
          <a:p>
            <a:pPr algn="just" eaLnBrk="1" hangingPunct="1">
              <a:lnSpc>
                <a:spcPct val="80000"/>
              </a:lnSpc>
            </a:pPr>
            <a:endParaRPr lang="en-IN" altLang="en-US" sz="500" smtClean="0">
              <a:solidFill>
                <a:srgbClr val="FFFFFF"/>
              </a:solidFill>
              <a:latin typeface="Arial" panose="020B0604020202020204" pitchFamily="34" charset="0"/>
            </a:endParaRPr>
          </a:p>
          <a:p>
            <a:pPr algn="just" eaLnBrk="1" hangingPunct="1">
              <a:lnSpc>
                <a:spcPct val="80000"/>
              </a:lnSpc>
            </a:pPr>
            <a:endParaRPr lang="en-IN" altLang="en-US" sz="500" smtClean="0">
              <a:solidFill>
                <a:srgbClr val="FFFFFF"/>
              </a:solidFill>
              <a:latin typeface="Arial" panose="020B0604020202020204" pitchFamily="34" charset="0"/>
            </a:endParaRPr>
          </a:p>
          <a:p>
            <a:pPr algn="just" eaLnBrk="1" hangingPunct="1">
              <a:lnSpc>
                <a:spcPct val="80000"/>
              </a:lnSpc>
            </a:pPr>
            <a:endParaRPr lang="en-IN" altLang="en-US" sz="500" smtClean="0">
              <a:solidFill>
                <a:srgbClr val="FFFFFF"/>
              </a:solidFill>
              <a:latin typeface="Arial" panose="020B0604020202020204" pitchFamily="34" charset="0"/>
            </a:endParaRP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6. No compensation or refund will be paid due to late delivery of this consignment”.  </a:t>
            </a:r>
          </a:p>
          <a:p>
            <a:pPr algn="just" eaLnBrk="1" hangingPunct="1">
              <a:lnSpc>
                <a:spcPct val="80000"/>
              </a:lnSpc>
            </a:pPr>
            <a:r>
              <a:rPr lang="en-GB" altLang="en-US" sz="500" smtClean="0">
                <a:solidFill>
                  <a:srgbClr val="FFFFFF"/>
                </a:solidFill>
                <a:latin typeface="Arial" panose="020B0604020202020204" pitchFamily="34" charset="0"/>
              </a:rPr>
              <a:t>     </a:t>
            </a:r>
          </a:p>
          <a:p>
            <a:pPr algn="just" eaLnBrk="1" hangingPunct="1">
              <a:lnSpc>
                <a:spcPct val="80000"/>
              </a:lnSpc>
            </a:pPr>
            <a:r>
              <a:rPr lang="en-GB" altLang="en-US" sz="500" smtClean="0">
                <a:solidFill>
                  <a:srgbClr val="FFFFFF"/>
                </a:solidFill>
                <a:latin typeface="Arial" panose="020B0604020202020204" pitchFamily="34" charset="0"/>
              </a:rPr>
              <a:t>7. Queries on consignment should be raised within 30 days from the date dispatch of consignment.</a:t>
            </a:r>
            <a:endParaRPr lang="en-US"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8. Octroi,  or any other tax or duty levied on the consignment shall be born by the consignor/consignee. The amount would need to be paid by the consignor/consignee immediately on demand.</a:t>
            </a: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9. The sender will be entirely responsible for civil and criminal consequences arising from consigning or attempting to consign any prohibited item listed under clause 3.</a:t>
            </a:r>
          </a:p>
          <a:p>
            <a:pPr algn="just" eaLnBrk="1" hangingPunct="1">
              <a:lnSpc>
                <a:spcPct val="80000"/>
              </a:lnSpc>
            </a:pPr>
            <a:endParaRPr lang="en-GB" altLang="en-US" sz="500" smtClean="0">
              <a:solidFill>
                <a:srgbClr val="FFFFFF"/>
              </a:solidFill>
              <a:latin typeface="Arial" panose="020B0604020202020204" pitchFamily="34" charset="0"/>
            </a:endParaRPr>
          </a:p>
          <a:p>
            <a:pPr algn="just" eaLnBrk="1" hangingPunct="1">
              <a:lnSpc>
                <a:spcPct val="80000"/>
              </a:lnSpc>
            </a:pPr>
            <a:r>
              <a:rPr lang="en-GB" altLang="en-US" sz="500" smtClean="0">
                <a:solidFill>
                  <a:srgbClr val="FFFFFF"/>
                </a:solidFill>
                <a:latin typeface="Arial" panose="020B0604020202020204" pitchFamily="34" charset="0"/>
              </a:rPr>
              <a:t>10. Any dispute, controversy or claim arising out of or relating to the contract shall be subject to the jurisdiction of Courts of Mumbai.</a:t>
            </a:r>
            <a:endParaRPr lang="en-US" altLang="en-US" sz="500" smtClean="0">
              <a:solidFill>
                <a:srgbClr val="FFFFFF"/>
              </a:solidFill>
              <a:latin typeface="Arial" panose="020B0604020202020204" pitchFamily="34" charset="0"/>
            </a:endParaRPr>
          </a:p>
          <a:p>
            <a:pPr algn="just" eaLnBrk="1" hangingPunct="1">
              <a:lnSpc>
                <a:spcPct val="90000"/>
              </a:lnSpc>
            </a:pPr>
            <a:endParaRPr lang="en-US" altLang="en-US" sz="2800" smtClean="0">
              <a:latin typeface="Arial" panose="020B0604020202020204" pitchFamily="34" charset="0"/>
            </a:endParaRPr>
          </a:p>
        </p:txBody>
      </p:sp>
      <p:pic>
        <p:nvPicPr>
          <p:cNvPr id="56324" name="Picture 5" descr="C:\Users\pc1\Pictures\Credit Card\only icic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228600"/>
            <a:ext cx="7553325"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a:extLst/>
          </p:cNvPr>
          <p:cNvSpPr>
            <a:spLocks noGrp="1" noChangeArrowheads="1"/>
          </p:cNvSpPr>
          <p:nvPr>
            <p:ph type="subTitle" idx="1"/>
          </p:nvPr>
        </p:nvSpPr>
        <p:spPr>
          <a:xfrm>
            <a:off x="457200" y="1066800"/>
            <a:ext cx="8382000" cy="5562600"/>
          </a:xfrm>
        </p:spPr>
        <p:txBody>
          <a:bodyPr rtlCol="0">
            <a:normAutofit/>
          </a:bodyPr>
          <a:lstStyle/>
          <a:p>
            <a:pPr algn="just" eaLnBrk="1" fontAlgn="auto" hangingPunct="1">
              <a:spcAft>
                <a:spcPts val="0"/>
              </a:spcAft>
              <a:defRPr/>
            </a:pPr>
            <a:endParaRPr lang="en-US" altLang="en-US">
              <a:latin typeface="Arial" charset="0"/>
            </a:endParaRPr>
          </a:p>
          <a:p>
            <a:pPr algn="just" eaLnBrk="1" fontAlgn="auto" hangingPunct="1">
              <a:lnSpc>
                <a:spcPct val="90000"/>
              </a:lnSpc>
              <a:spcAft>
                <a:spcPts val="0"/>
              </a:spcAft>
              <a:defRPr/>
            </a:pPr>
            <a:endParaRPr lang="en-US" altLang="en-US">
              <a:latin typeface="Arial" charset="0"/>
            </a:endParaRPr>
          </a:p>
        </p:txBody>
      </p:sp>
      <p:pic>
        <p:nvPicPr>
          <p:cNvPr id="57347" name="Picture 2" descr="C:\Users\Akhil\Pictures\Tickets\Call-Phone-SMS-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06388"/>
            <a:ext cx="5357813" cy="655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p:cNvPr>
          <p:cNvSpPr txBox="1">
            <a:spLocks noChangeArrowheads="1"/>
          </p:cNvSpPr>
          <p:nvPr/>
        </p:nvSpPr>
        <p:spPr bwMode="auto">
          <a:xfrm>
            <a:off x="2971800" y="1600200"/>
            <a:ext cx="2895600" cy="522288"/>
          </a:xfrm>
          <a:prstGeom prst="rect">
            <a:avLst/>
          </a:prstGeom>
          <a:solidFill>
            <a:srgbClr val="002060"/>
          </a:solid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fontAlgn="auto" hangingPunct="1">
              <a:spcBef>
                <a:spcPts val="0"/>
              </a:spcBef>
              <a:spcAft>
                <a:spcPts val="0"/>
              </a:spcAft>
              <a:defRPr/>
            </a:pPr>
            <a:r>
              <a:rPr lang="en-US" altLang="en-US" sz="2800" kern="0">
                <a:solidFill>
                  <a:srgbClr val="FFFFFF"/>
                </a:solidFill>
              </a:rPr>
              <a:t>Customer Accepts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685800" y="0"/>
            <a:ext cx="7924800" cy="762000"/>
          </a:xfrm>
        </p:spPr>
        <p:txBody>
          <a:bodyPr/>
          <a:lstStyle/>
          <a:p>
            <a:pPr eaLnBrk="1" hangingPunct="1"/>
            <a:r>
              <a:rPr lang="en-GB" altLang="en-US" sz="4000" b="1" smtClean="0">
                <a:latin typeface="Arial" panose="020B0604020202020204" pitchFamily="34" charset="0"/>
                <a:cs typeface="Arial" panose="020B0604020202020204" pitchFamily="34" charset="0"/>
              </a:rPr>
              <a:t>Case: Lost Courier Packet</a:t>
            </a:r>
            <a:endParaRPr lang="en-IN" altLang="en-US" sz="4000" smtClean="0">
              <a:latin typeface="Arial" panose="020B0604020202020204" pitchFamily="34" charset="0"/>
              <a:cs typeface="Arial" panose="020B0604020202020204" pitchFamily="34" charset="0"/>
            </a:endParaRPr>
          </a:p>
        </p:txBody>
      </p:sp>
      <p:sp>
        <p:nvSpPr>
          <p:cNvPr id="50179" name="Rectangle 3">
            <a:extLst/>
          </p:cNvPr>
          <p:cNvSpPr>
            <a:spLocks noGrp="1" noChangeArrowheads="1"/>
          </p:cNvSpPr>
          <p:nvPr>
            <p:ph type="subTitle" idx="1"/>
          </p:nvPr>
        </p:nvSpPr>
        <p:spPr>
          <a:xfrm>
            <a:off x="457200" y="1066800"/>
            <a:ext cx="8382000" cy="5562600"/>
          </a:xfrm>
        </p:spPr>
        <p:txBody>
          <a:bodyPr/>
          <a:lstStyle/>
          <a:p>
            <a:pPr marL="0" lvl="1" algn="just" eaLnBrk="1" hangingPunct="1">
              <a:lnSpc>
                <a:spcPct val="80000"/>
              </a:lnSpc>
              <a:defRPr/>
            </a:pPr>
            <a:r>
              <a:rPr lang="en-GB" altLang="en-US" dirty="0">
                <a:latin typeface="Arial" charset="0"/>
              </a:rPr>
              <a:t>1. Who has set the terms of offer?</a:t>
            </a:r>
          </a:p>
          <a:p>
            <a:pPr marL="0" lvl="1" algn="just" eaLnBrk="1" hangingPunct="1">
              <a:lnSpc>
                <a:spcPct val="80000"/>
              </a:lnSpc>
              <a:defRPr/>
            </a:pPr>
            <a:endParaRPr lang="en-GB" altLang="en-US" dirty="0">
              <a:latin typeface="Arial" charset="0"/>
            </a:endParaRPr>
          </a:p>
          <a:p>
            <a:pPr marL="0" lvl="1" algn="just" eaLnBrk="1" hangingPunct="1">
              <a:lnSpc>
                <a:spcPct val="80000"/>
              </a:lnSpc>
              <a:defRPr/>
            </a:pPr>
            <a:r>
              <a:rPr lang="en-GB" altLang="en-US" dirty="0">
                <a:latin typeface="Arial" charset="0"/>
              </a:rPr>
              <a:t>2. Who makes the offer?</a:t>
            </a:r>
          </a:p>
          <a:p>
            <a:pPr algn="just" eaLnBrk="1" hangingPunct="1">
              <a:lnSpc>
                <a:spcPct val="90000"/>
              </a:lnSpc>
              <a:defRPr/>
            </a:pPr>
            <a:endParaRPr lang="en-US" altLang="en-US" sz="2800" dirty="0">
              <a:latin typeface="Arial" charset="0"/>
            </a:endParaRPr>
          </a:p>
          <a:p>
            <a:pPr algn="just" eaLnBrk="1" hangingPunct="1">
              <a:lnSpc>
                <a:spcPct val="90000"/>
              </a:lnSpc>
              <a:defRPr/>
            </a:pPr>
            <a:r>
              <a:rPr lang="en-US" altLang="en-US" sz="2800" dirty="0">
                <a:latin typeface="Arial" charset="0"/>
              </a:rPr>
              <a:t>3. What are the liabilities of the courier company for the lost packet?</a:t>
            </a:r>
          </a:p>
          <a:p>
            <a:pPr algn="just" eaLnBrk="1" hangingPunct="1">
              <a:lnSpc>
                <a:spcPct val="90000"/>
              </a:lnSpc>
              <a:defRPr/>
            </a:pPr>
            <a:endParaRPr lang="en-US" altLang="en-US" sz="2800" dirty="0">
              <a:latin typeface="Arial" charset="0"/>
            </a:endParaRPr>
          </a:p>
          <a:p>
            <a:pPr algn="just" eaLnBrk="1" hangingPunct="1">
              <a:lnSpc>
                <a:spcPct val="90000"/>
              </a:lnSpc>
              <a:defRPr/>
            </a:pPr>
            <a:r>
              <a:rPr lang="en-US" altLang="en-US" sz="2800" dirty="0">
                <a:latin typeface="Arial" charset="0"/>
              </a:rPr>
              <a:t>4. Ramesh </a:t>
            </a:r>
            <a:r>
              <a:rPr lang="en-US" altLang="en-US" sz="2800" dirty="0">
                <a:solidFill>
                  <a:srgbClr val="FFFFFF"/>
                </a:solidFill>
                <a:latin typeface="Arial" charset="0"/>
              </a:rPr>
              <a:t>never read the printed form. He  </a:t>
            </a:r>
            <a:r>
              <a:rPr lang="en-US" altLang="en-US" sz="2800" dirty="0">
                <a:latin typeface="Arial" charset="0"/>
              </a:rPr>
              <a:t>contends that there is no meeting of the minds on the terms as he was not aware of it. </a:t>
            </a:r>
          </a:p>
          <a:p>
            <a:pPr lvl="1" algn="just" eaLnBrk="1" hangingPunct="1">
              <a:lnSpc>
                <a:spcPct val="80000"/>
              </a:lnSpc>
              <a:defRPr/>
            </a:pPr>
            <a:endParaRPr lang="en-US" altLang="en-US" sz="2400" dirty="0">
              <a:latin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subTitle" idx="1"/>
          </p:nvPr>
        </p:nvSpPr>
        <p:spPr>
          <a:xfrm>
            <a:off x="457200" y="762000"/>
            <a:ext cx="8382000" cy="5867400"/>
          </a:xfrm>
        </p:spPr>
        <p:txBody>
          <a:bodyPr/>
          <a:lstStyle/>
          <a:p>
            <a:pPr algn="just" eaLnBrk="1" hangingPunct="1">
              <a:lnSpc>
                <a:spcPct val="90000"/>
              </a:lnSpc>
            </a:pPr>
            <a:endParaRPr lang="en-US" altLang="en-US" sz="4000" smtClean="0">
              <a:latin typeface="Arial" panose="020B0604020202020204" pitchFamily="34" charset="0"/>
            </a:endParaRPr>
          </a:p>
          <a:p>
            <a:pPr eaLnBrk="1" hangingPunct="1">
              <a:lnSpc>
                <a:spcPct val="90000"/>
              </a:lnSpc>
            </a:pPr>
            <a:endParaRPr lang="en-US" altLang="en-US" sz="4000" smtClean="0">
              <a:latin typeface="Arial" panose="020B0604020202020204" pitchFamily="34" charset="0"/>
            </a:endParaRPr>
          </a:p>
          <a:p>
            <a:pPr eaLnBrk="1" hangingPunct="1">
              <a:lnSpc>
                <a:spcPct val="90000"/>
              </a:lnSpc>
            </a:pPr>
            <a:r>
              <a:rPr lang="en-US" altLang="en-US" sz="4000" smtClean="0">
                <a:latin typeface="Arial" panose="020B0604020202020204" pitchFamily="34" charset="0"/>
              </a:rPr>
              <a:t>A signed offer document,</a:t>
            </a:r>
          </a:p>
          <a:p>
            <a:pPr eaLnBrk="1" hangingPunct="1">
              <a:lnSpc>
                <a:spcPct val="90000"/>
              </a:lnSpc>
            </a:pPr>
            <a:r>
              <a:rPr lang="en-US" altLang="en-US" sz="4000" smtClean="0">
                <a:latin typeface="Arial" panose="020B0604020202020204" pitchFamily="34" charset="0"/>
              </a:rPr>
              <a:t> on acceptance, </a:t>
            </a:r>
          </a:p>
          <a:p>
            <a:pPr eaLnBrk="1" hangingPunct="1">
              <a:lnSpc>
                <a:spcPct val="90000"/>
              </a:lnSpc>
            </a:pPr>
            <a:r>
              <a:rPr lang="en-US" altLang="en-US" sz="4000" smtClean="0">
                <a:latin typeface="Arial" panose="020B0604020202020204" pitchFamily="34" charset="0"/>
              </a:rPr>
              <a:t>forms a contract by signing.</a:t>
            </a:r>
          </a:p>
          <a:p>
            <a:pPr algn="just" eaLnBrk="1" hangingPunct="1">
              <a:lnSpc>
                <a:spcPct val="90000"/>
              </a:lnSpc>
            </a:pPr>
            <a:endParaRPr lang="en-US" altLang="en-US" sz="2800" smtClean="0">
              <a:latin typeface="Arial" panose="020B0604020202020204" pitchFamily="34" charset="0"/>
            </a:endParaRPr>
          </a:p>
          <a:p>
            <a:pPr algn="just" eaLnBrk="1" hangingPunct="1">
              <a:lnSpc>
                <a:spcPct val="90000"/>
              </a:lnSpc>
            </a:pPr>
            <a:endParaRPr lang="en-US" altLang="en-US" sz="2800" smtClean="0">
              <a:latin typeface="Arial" panose="020B0604020202020204" pitchFamily="34" charset="0"/>
            </a:endParaRPr>
          </a:p>
          <a:p>
            <a:pPr algn="just" eaLnBrk="1" hangingPunct="1">
              <a:lnSpc>
                <a:spcPct val="90000"/>
              </a:lnSpc>
            </a:pPr>
            <a:endParaRPr lang="en-US" altLang="en-US" sz="28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ctrTitle"/>
          </p:nvPr>
        </p:nvSpPr>
        <p:spPr>
          <a:xfrm>
            <a:off x="685800" y="152400"/>
            <a:ext cx="7924800" cy="609600"/>
          </a:xfrm>
        </p:spPr>
        <p:txBody>
          <a:bodyPr/>
          <a:lstStyle/>
          <a:p>
            <a:pPr eaLnBrk="1" hangingPunct="1"/>
            <a:endParaRPr lang="en-IN" altLang="en-US" sz="4000" smtClean="0">
              <a:latin typeface="Arial" panose="020B0604020202020204" pitchFamily="34" charset="0"/>
            </a:endParaRPr>
          </a:p>
        </p:txBody>
      </p:sp>
      <p:sp>
        <p:nvSpPr>
          <p:cNvPr id="59395" name="Rectangle 3"/>
          <p:cNvSpPr>
            <a:spLocks noGrp="1" noChangeArrowheads="1"/>
          </p:cNvSpPr>
          <p:nvPr>
            <p:ph type="subTitle" idx="1"/>
          </p:nvPr>
        </p:nvSpPr>
        <p:spPr>
          <a:xfrm>
            <a:off x="457200" y="1066800"/>
            <a:ext cx="8382000" cy="5562600"/>
          </a:xfrm>
        </p:spPr>
        <p:txBody>
          <a:bodyPr/>
          <a:lstStyle/>
          <a:p>
            <a:pPr algn="just" eaLnBrk="1" hangingPunct="1"/>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eaLnBrk="1" hangingPunct="1">
              <a:spcBef>
                <a:spcPct val="0"/>
              </a:spcBef>
            </a:pPr>
            <a:r>
              <a:rPr lang="en-US" altLang="en-US" sz="4000" smtClean="0">
                <a:latin typeface="Arial" panose="020B0604020202020204" pitchFamily="34" charset="0"/>
              </a:rPr>
              <a:t>Acceptance need not</a:t>
            </a:r>
          </a:p>
          <a:p>
            <a:pPr eaLnBrk="1" hangingPunct="1">
              <a:spcBef>
                <a:spcPct val="0"/>
              </a:spcBef>
            </a:pPr>
            <a:r>
              <a:rPr lang="en-US" altLang="en-US" sz="4000" smtClean="0">
                <a:latin typeface="Arial" panose="020B0604020202020204" pitchFamily="34" charset="0"/>
              </a:rPr>
              <a:t> be signed.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ctrTitle"/>
          </p:nvPr>
        </p:nvSpPr>
        <p:spPr>
          <a:xfrm>
            <a:off x="685800" y="152400"/>
            <a:ext cx="7924800" cy="609600"/>
          </a:xfrm>
        </p:spPr>
        <p:txBody>
          <a:bodyPr/>
          <a:lstStyle/>
          <a:p>
            <a:pPr eaLnBrk="1" hangingPunct="1"/>
            <a:endParaRPr lang="en-IN" altLang="en-US" sz="4000" smtClean="0">
              <a:latin typeface="Arial" panose="020B0604020202020204" pitchFamily="34" charset="0"/>
            </a:endParaRPr>
          </a:p>
        </p:txBody>
      </p:sp>
      <p:sp>
        <p:nvSpPr>
          <p:cNvPr id="60419" name="Rectangle 3"/>
          <p:cNvSpPr>
            <a:spLocks noGrp="1" noChangeArrowheads="1"/>
          </p:cNvSpPr>
          <p:nvPr>
            <p:ph type="subTitle" idx="1"/>
          </p:nvPr>
        </p:nvSpPr>
        <p:spPr>
          <a:xfrm>
            <a:off x="457200" y="1066800"/>
            <a:ext cx="8382000" cy="5562600"/>
          </a:xfrm>
        </p:spPr>
        <p:txBody>
          <a:bodyPr/>
          <a:lstStyle/>
          <a:p>
            <a:pPr algn="just" eaLnBrk="1" hangingPunct="1"/>
            <a:endParaRPr lang="en-US" altLang="en-US" smtClean="0">
              <a:latin typeface="Arial" panose="020B0604020202020204" pitchFamily="34" charset="0"/>
            </a:endParaRPr>
          </a:p>
          <a:p>
            <a:pPr algn="just" eaLnBrk="1" hangingPunct="1">
              <a:lnSpc>
                <a:spcPct val="90000"/>
              </a:lnSpc>
            </a:pPr>
            <a:endParaRPr lang="en-US" altLang="en-US" sz="4000" smtClean="0">
              <a:latin typeface="Arial" panose="020B0604020202020204" pitchFamily="34" charset="0"/>
            </a:endParaRPr>
          </a:p>
          <a:p>
            <a:pPr algn="just" eaLnBrk="1" hangingPunct="1">
              <a:lnSpc>
                <a:spcPct val="90000"/>
              </a:lnSpc>
            </a:pPr>
            <a:endParaRPr lang="en-US" altLang="en-US" sz="4000" smtClean="0">
              <a:latin typeface="Arial" panose="020B0604020202020204" pitchFamily="34" charset="0"/>
            </a:endParaRPr>
          </a:p>
          <a:p>
            <a:pPr eaLnBrk="1" hangingPunct="1">
              <a:spcBef>
                <a:spcPct val="0"/>
              </a:spcBef>
            </a:pPr>
            <a:r>
              <a:rPr lang="en-US" altLang="en-US" sz="4000" smtClean="0">
                <a:latin typeface="Arial" panose="020B0604020202020204" pitchFamily="34" charset="0"/>
              </a:rPr>
              <a:t>Both the parties need</a:t>
            </a:r>
          </a:p>
          <a:p>
            <a:pPr eaLnBrk="1" hangingPunct="1">
              <a:spcBef>
                <a:spcPct val="0"/>
              </a:spcBef>
            </a:pPr>
            <a:r>
              <a:rPr lang="en-US" altLang="en-US" sz="4000" smtClean="0">
                <a:latin typeface="Arial" panose="020B0604020202020204" pitchFamily="34" charset="0"/>
              </a:rPr>
              <a:t> not sign a contract document.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685800" y="152400"/>
            <a:ext cx="7924800" cy="609600"/>
          </a:xfrm>
        </p:spPr>
        <p:txBody>
          <a:bodyPr/>
          <a:lstStyle/>
          <a:p>
            <a:pPr eaLnBrk="1" hangingPunct="1"/>
            <a:r>
              <a:rPr lang="en-IN" altLang="en-US" sz="3600" smtClean="0">
                <a:latin typeface="Arial" panose="020B0604020202020204" pitchFamily="34" charset="0"/>
              </a:rPr>
              <a:t>Electronic Communications</a:t>
            </a:r>
          </a:p>
        </p:txBody>
      </p:sp>
      <p:sp>
        <p:nvSpPr>
          <p:cNvPr id="61443" name="Rectangle 3"/>
          <p:cNvSpPr>
            <a:spLocks noGrp="1" noChangeArrowheads="1"/>
          </p:cNvSpPr>
          <p:nvPr>
            <p:ph type="subTitle" idx="1"/>
          </p:nvPr>
        </p:nvSpPr>
        <p:spPr>
          <a:xfrm>
            <a:off x="457200" y="1066800"/>
            <a:ext cx="8382000" cy="5562600"/>
          </a:xfrm>
        </p:spPr>
        <p:txBody>
          <a:bodyPr/>
          <a:lstStyle/>
          <a:p>
            <a:pPr algn="just" eaLnBrk="1" hangingPunct="1">
              <a:lnSpc>
                <a:spcPct val="90000"/>
              </a:lnSpc>
            </a:pPr>
            <a:r>
              <a:rPr lang="en-US" altLang="en-US" sz="2800" dirty="0" smtClean="0">
                <a:latin typeface="Arial" panose="020B0604020202020204" pitchFamily="34" charset="0"/>
              </a:rPr>
              <a:t>Information Technology Act, 2000 </a:t>
            </a:r>
            <a:r>
              <a:rPr lang="en-US" altLang="en-US" sz="2800" dirty="0" smtClean="0">
                <a:latin typeface="Arial" panose="020B0604020202020204" pitchFamily="34" charset="0"/>
              </a:rPr>
              <a:t>insists that every </a:t>
            </a:r>
            <a:r>
              <a:rPr lang="en-US" altLang="en-US" sz="2800" dirty="0" smtClean="0">
                <a:latin typeface="Arial" panose="020B0604020202020204" pitchFamily="34" charset="0"/>
              </a:rPr>
              <a:t>electronic record is </a:t>
            </a:r>
            <a:r>
              <a:rPr lang="en-US" altLang="en-US" sz="2800" dirty="0" smtClean="0">
                <a:latin typeface="Arial" panose="020B0604020202020204" pitchFamily="34" charset="0"/>
              </a:rPr>
              <a:t>to </a:t>
            </a:r>
            <a:r>
              <a:rPr lang="en-US" altLang="en-US" sz="2800" dirty="0" smtClean="0">
                <a:latin typeface="Arial" panose="020B0604020202020204" pitchFamily="34" charset="0"/>
              </a:rPr>
              <a:t>be taken to be </a:t>
            </a:r>
            <a:r>
              <a:rPr lang="en-US" altLang="en-US" sz="2800" dirty="0" smtClean="0">
                <a:latin typeface="Arial" panose="020B0604020202020204" pitchFamily="34" charset="0"/>
              </a:rPr>
              <a:t>a </a:t>
            </a:r>
            <a:r>
              <a:rPr lang="en-US" altLang="en-US" sz="2800" dirty="0" smtClean="0">
                <a:latin typeface="Arial" panose="020B0604020202020204" pitchFamily="34" charset="0"/>
              </a:rPr>
              <a:t>signed document.</a:t>
            </a:r>
          </a:p>
          <a:p>
            <a:pPr algn="just" eaLnBrk="1" hangingPunct="1">
              <a:lnSpc>
                <a:spcPct val="90000"/>
              </a:lnSpc>
            </a:pPr>
            <a:endParaRPr lang="en-US" altLang="en-US" sz="2800" dirty="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ctrTitle"/>
          </p:nvPr>
        </p:nvSpPr>
        <p:spPr>
          <a:xfrm>
            <a:off x="685800" y="152400"/>
            <a:ext cx="7924800" cy="609600"/>
          </a:xfrm>
        </p:spPr>
        <p:txBody>
          <a:bodyPr/>
          <a:lstStyle/>
          <a:p>
            <a:pPr eaLnBrk="1" hangingPunct="1"/>
            <a:r>
              <a:rPr lang="en-US" altLang="en-US" sz="4000" smtClean="0">
                <a:latin typeface="Arial" panose="020B0604020202020204" pitchFamily="34" charset="0"/>
              </a:rPr>
              <a:t>Equivalent to Signing</a:t>
            </a:r>
            <a:endParaRPr lang="en-IN" altLang="en-US" sz="4000" smtClean="0">
              <a:latin typeface="Arial" panose="020B0604020202020204" pitchFamily="34" charset="0"/>
            </a:endParaRPr>
          </a:p>
        </p:txBody>
      </p:sp>
      <p:sp>
        <p:nvSpPr>
          <p:cNvPr id="62467" name="Rectangle 3"/>
          <p:cNvSpPr>
            <a:spLocks noGrp="1" noChangeArrowheads="1"/>
          </p:cNvSpPr>
          <p:nvPr>
            <p:ph type="subTitle" idx="1"/>
          </p:nvPr>
        </p:nvSpPr>
        <p:spPr>
          <a:xfrm>
            <a:off x="457200" y="1066800"/>
            <a:ext cx="8382000" cy="5562600"/>
          </a:xfrm>
        </p:spPr>
        <p:txBody>
          <a:bodyPr/>
          <a:lstStyle/>
          <a:p>
            <a:pPr algn="just" eaLnBrk="1" hangingPunct="1">
              <a:lnSpc>
                <a:spcPct val="90000"/>
              </a:lnSpc>
            </a:pPr>
            <a:r>
              <a:rPr lang="en-US" altLang="en-US" sz="2800" smtClean="0">
                <a:latin typeface="Arial" panose="020B0604020202020204" pitchFamily="34" charset="0"/>
              </a:rPr>
              <a:t>Every electronic communication through computers, smart phones, internet, ATMs, servers, tablets or similar means are equivalent to the person taking a print out and signing it.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685800" y="152400"/>
            <a:ext cx="7924800" cy="609600"/>
          </a:xfrm>
        </p:spPr>
        <p:txBody>
          <a:bodyPr/>
          <a:lstStyle/>
          <a:p>
            <a:pPr eaLnBrk="1" hangingPunct="1"/>
            <a:r>
              <a:rPr lang="en-IN" altLang="en-US" sz="3600" smtClean="0">
                <a:latin typeface="Arial" panose="020B0604020202020204" pitchFamily="34" charset="0"/>
              </a:rPr>
              <a:t>Electronic Signature</a:t>
            </a:r>
          </a:p>
        </p:txBody>
      </p:sp>
      <p:sp>
        <p:nvSpPr>
          <p:cNvPr id="63491" name="Rectangle 3"/>
          <p:cNvSpPr>
            <a:spLocks noGrp="1" noChangeArrowheads="1"/>
          </p:cNvSpPr>
          <p:nvPr>
            <p:ph type="subTitle" idx="1"/>
          </p:nvPr>
        </p:nvSpPr>
        <p:spPr>
          <a:xfrm>
            <a:off x="457200" y="1066800"/>
            <a:ext cx="8382000" cy="5562600"/>
          </a:xfrm>
        </p:spPr>
        <p:txBody>
          <a:bodyPr/>
          <a:lstStyle/>
          <a:p>
            <a:pPr algn="just" eaLnBrk="1" hangingPunct="1">
              <a:lnSpc>
                <a:spcPct val="90000"/>
              </a:lnSpc>
            </a:pPr>
            <a:r>
              <a:rPr lang="en-US" altLang="en-US" sz="2800" smtClean="0">
                <a:latin typeface="Arial" panose="020B0604020202020204" pitchFamily="34" charset="0"/>
              </a:rPr>
              <a:t>The signature can be digital signature, password, pin numbers, biometric reading like finger print, attaching scanned signature or email account.</a:t>
            </a:r>
          </a:p>
          <a:p>
            <a:pPr algn="just" eaLnBrk="1" hangingPunct="1">
              <a:lnSpc>
                <a:spcPct val="90000"/>
              </a:lnSpc>
            </a:pPr>
            <a:endParaRPr lang="en-US" altLang="en-US" sz="2800" smtClean="0">
              <a:latin typeface="Arial" panose="020B0604020202020204" pitchFamily="34" charset="0"/>
            </a:endParaRPr>
          </a:p>
          <a:p>
            <a:pPr algn="just" eaLnBrk="1" hangingPunct="1">
              <a:lnSpc>
                <a:spcPct val="90000"/>
              </a:lnSpc>
            </a:pPr>
            <a:r>
              <a:rPr lang="en-US" altLang="en-US" sz="2800" smtClean="0">
                <a:latin typeface="Arial" panose="020B0604020202020204" pitchFamily="34" charset="0"/>
              </a:rPr>
              <a:t>If not, it is the account or the owner of the computer from which the record originates.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a:xfrm>
            <a:off x="685800" y="152400"/>
            <a:ext cx="7924800" cy="609600"/>
          </a:xfrm>
        </p:spPr>
        <p:txBody>
          <a:bodyPr/>
          <a:lstStyle/>
          <a:p>
            <a:pPr eaLnBrk="1" hangingPunct="1"/>
            <a:endParaRPr lang="en-IN" altLang="en-US" sz="4000" smtClean="0">
              <a:latin typeface="Arial" panose="020B0604020202020204" pitchFamily="34" charset="0"/>
            </a:endParaRPr>
          </a:p>
        </p:txBody>
      </p:sp>
      <p:sp>
        <p:nvSpPr>
          <p:cNvPr id="64515" name="Rectangle 3"/>
          <p:cNvSpPr>
            <a:spLocks noGrp="1" noChangeArrowheads="1"/>
          </p:cNvSpPr>
          <p:nvPr>
            <p:ph type="subTitle" idx="1"/>
          </p:nvPr>
        </p:nvSpPr>
        <p:spPr>
          <a:xfrm>
            <a:off x="457200" y="1066800"/>
            <a:ext cx="8382000" cy="5562600"/>
          </a:xfrm>
        </p:spPr>
        <p:txBody>
          <a:bodyPr/>
          <a:lstStyle/>
          <a:p>
            <a:pPr algn="just" eaLnBrk="1" hangingPunct="1"/>
            <a:endParaRPr lang="en-US" altLang="en-US" smtClean="0">
              <a:latin typeface="Arial" panose="020B0604020202020204" pitchFamily="34" charset="0"/>
            </a:endParaRPr>
          </a:p>
          <a:p>
            <a:pPr algn="just" eaLnBrk="1" hangingPunct="1"/>
            <a:endParaRPr lang="en-US" altLang="en-US" smtClean="0">
              <a:latin typeface="Arial" panose="020B0604020202020204" pitchFamily="34" charset="0"/>
            </a:endParaRPr>
          </a:p>
          <a:p>
            <a:pPr algn="just"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Tickets, Vouchers </a:t>
            </a:r>
          </a:p>
          <a:p>
            <a:pPr eaLnBrk="1" hangingPunct="1"/>
            <a:r>
              <a:rPr lang="en-US" altLang="en-US" smtClean="0">
                <a:latin typeface="Arial" panose="020B0604020202020204" pitchFamily="34" charset="0"/>
              </a:rPr>
              <a:t>and Receipts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685800" y="152400"/>
            <a:ext cx="7924800" cy="609600"/>
          </a:xfrm>
        </p:spPr>
        <p:txBody>
          <a:bodyPr/>
          <a:lstStyle/>
          <a:p>
            <a:pPr eaLnBrk="1" hangingPunct="1"/>
            <a:r>
              <a:rPr lang="en-IN" altLang="en-US" sz="4000" smtClean="0">
                <a:latin typeface="Arial" panose="020B0604020202020204" pitchFamily="34" charset="0"/>
              </a:rPr>
              <a:t>Wrong Show</a:t>
            </a:r>
          </a:p>
        </p:txBody>
      </p:sp>
      <p:sp>
        <p:nvSpPr>
          <p:cNvPr id="65539" name="Rectangle 3"/>
          <p:cNvSpPr>
            <a:spLocks noGrp="1" noChangeArrowheads="1"/>
          </p:cNvSpPr>
          <p:nvPr>
            <p:ph type="subTitle" idx="1"/>
          </p:nvPr>
        </p:nvSpPr>
        <p:spPr>
          <a:xfrm>
            <a:off x="228600" y="1066800"/>
            <a:ext cx="8610600" cy="5562600"/>
          </a:xfrm>
        </p:spPr>
        <p:txBody>
          <a:bodyPr/>
          <a:lstStyle/>
          <a:p>
            <a:pPr algn="just" eaLnBrk="1" hangingPunct="1"/>
            <a:endParaRPr lang="en-GB" altLang="en-US" sz="2800" smtClean="0">
              <a:latin typeface="Arial" panose="020B0604020202020204" pitchFamily="34" charset="0"/>
              <a:cs typeface="Arial" panose="020B0604020202020204" pitchFamily="34" charset="0"/>
            </a:endParaRPr>
          </a:p>
          <a:p>
            <a:pPr algn="just" eaLnBrk="1" hangingPunct="1"/>
            <a:endParaRPr lang="en-GB" altLang="en-US" sz="2800" smtClean="0">
              <a:latin typeface="Arial" panose="020B0604020202020204" pitchFamily="34" charset="0"/>
              <a:cs typeface="Arial" panose="020B0604020202020204" pitchFamily="34" charset="0"/>
            </a:endParaRPr>
          </a:p>
          <a:p>
            <a:pPr algn="just" eaLnBrk="1" hangingPunct="1"/>
            <a:endParaRPr lang="en-GB" altLang="en-US" sz="2800" smtClean="0">
              <a:latin typeface="Arial" panose="020B0604020202020204" pitchFamily="34" charset="0"/>
              <a:cs typeface="Arial" panose="020B0604020202020204" pitchFamily="34" charset="0"/>
            </a:endParaRPr>
          </a:p>
          <a:p>
            <a:pPr algn="just" eaLnBrk="1" hangingPunct="1"/>
            <a:endParaRPr lang="en-GB" altLang="en-US" sz="2800" smtClean="0">
              <a:latin typeface="Arial" panose="020B0604020202020204" pitchFamily="34" charset="0"/>
              <a:cs typeface="Arial" panose="020B0604020202020204" pitchFamily="34" charset="0"/>
            </a:endParaRPr>
          </a:p>
          <a:p>
            <a:pPr algn="just" eaLnBrk="1" hangingPunct="1"/>
            <a:endParaRPr lang="en-GB" altLang="en-US" sz="2800" smtClean="0">
              <a:latin typeface="Arial" panose="020B0604020202020204" pitchFamily="34" charset="0"/>
              <a:cs typeface="Arial" panose="020B0604020202020204" pitchFamily="34" charset="0"/>
            </a:endParaRPr>
          </a:p>
          <a:p>
            <a:pPr algn="just" eaLnBrk="1" hangingPunct="1"/>
            <a:endParaRPr lang="en-GB" altLang="en-US" sz="2800" smtClean="0">
              <a:latin typeface="Arial" panose="020B0604020202020204" pitchFamily="34" charset="0"/>
              <a:cs typeface="Arial" panose="020B0604020202020204" pitchFamily="34" charset="0"/>
            </a:endParaRPr>
          </a:p>
          <a:p>
            <a:pPr algn="just" eaLnBrk="1" hangingPunct="1"/>
            <a:endParaRPr lang="en-US" altLang="en-US" sz="2800" smtClean="0">
              <a:latin typeface="Arial" panose="020B0604020202020204" pitchFamily="34" charset="0"/>
            </a:endParaRPr>
          </a:p>
          <a:p>
            <a:pPr algn="just" eaLnBrk="1" hangingPunct="1"/>
            <a:endParaRPr lang="en-US" altLang="en-US" sz="2800" smtClean="0">
              <a:latin typeface="Arial" panose="020B0604020202020204" pitchFamily="34" charset="0"/>
            </a:endParaRPr>
          </a:p>
        </p:txBody>
      </p:sp>
      <p:sp>
        <p:nvSpPr>
          <p:cNvPr id="4" name="TextBox 3">
            <a:extLst/>
          </p:cNvPr>
          <p:cNvSpPr txBox="1">
            <a:spLocks noChangeArrowheads="1"/>
          </p:cNvSpPr>
          <p:nvPr/>
        </p:nvSpPr>
        <p:spPr bwMode="auto">
          <a:xfrm>
            <a:off x="152400" y="1066800"/>
            <a:ext cx="8382000" cy="954088"/>
          </a:xfrm>
          <a:prstGeom prst="rect">
            <a:avLst/>
          </a:prstGeom>
          <a:noFill/>
          <a:ln>
            <a:noFill/>
          </a:ln>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defRPr/>
            </a:pPr>
            <a:r>
              <a:rPr lang="en-GB" sz="2800" dirty="0">
                <a:latin typeface="+mj-lt"/>
                <a:cs typeface="Arial" panose="020B0604020202020204" pitchFamily="34" charset="0"/>
              </a:rPr>
              <a:t>Customer: ‘Two tickets, gold, Rs. 250 tickets, 3-6 show of  Moonlight.’</a:t>
            </a:r>
            <a:endParaRPr lang="en-US" altLang="en-US" sz="2800" dirty="0">
              <a:latin typeface="+mj-lt"/>
            </a:endParaRPr>
          </a:p>
        </p:txBody>
      </p:sp>
      <p:sp>
        <p:nvSpPr>
          <p:cNvPr id="5" name="TextBox 4">
            <a:extLst/>
          </p:cNvPr>
          <p:cNvSpPr txBox="1">
            <a:spLocks noChangeArrowheads="1"/>
          </p:cNvSpPr>
          <p:nvPr/>
        </p:nvSpPr>
        <p:spPr bwMode="auto">
          <a:xfrm>
            <a:off x="457200" y="2276475"/>
            <a:ext cx="6096000" cy="523875"/>
          </a:xfrm>
          <a:prstGeom prst="rect">
            <a:avLst/>
          </a:prstGeom>
          <a:noFill/>
          <a:ln>
            <a:noFill/>
          </a:ln>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defRPr/>
            </a:pPr>
            <a:r>
              <a:rPr lang="en-US" altLang="en-US" sz="2800" dirty="0">
                <a:latin typeface="+mn-lt"/>
              </a:rPr>
              <a:t>Clerk: ‘Yes sir.’ </a:t>
            </a:r>
          </a:p>
        </p:txBody>
      </p:sp>
      <p:sp>
        <p:nvSpPr>
          <p:cNvPr id="6" name="TextBox 5">
            <a:extLst/>
          </p:cNvPr>
          <p:cNvSpPr txBox="1">
            <a:spLocks noChangeArrowheads="1"/>
          </p:cNvSpPr>
          <p:nvPr/>
        </p:nvSpPr>
        <p:spPr bwMode="auto">
          <a:xfrm>
            <a:off x="381000" y="2971800"/>
            <a:ext cx="8123238" cy="954088"/>
          </a:xfrm>
          <a:prstGeom prst="rect">
            <a:avLst/>
          </a:prstGeom>
          <a:noFill/>
          <a:ln>
            <a:noFill/>
          </a:ln>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defRPr/>
            </a:pPr>
            <a:r>
              <a:rPr lang="en-US" altLang="en-US" sz="2800" dirty="0">
                <a:latin typeface="+mn-lt"/>
              </a:rPr>
              <a:t>The clerk printed the tickets. The customer gave </a:t>
            </a:r>
            <a:r>
              <a:rPr lang="en-US" altLang="en-US" sz="2800" dirty="0" err="1">
                <a:latin typeface="+mn-lt"/>
              </a:rPr>
              <a:t>Rs</a:t>
            </a:r>
            <a:r>
              <a:rPr lang="en-US" altLang="en-US" sz="2800" dirty="0">
                <a:latin typeface="+mn-lt"/>
              </a:rPr>
              <a:t>. 500 and the clerk, the tickets. </a:t>
            </a:r>
          </a:p>
        </p:txBody>
      </p:sp>
      <p:sp>
        <p:nvSpPr>
          <p:cNvPr id="8" name="TextBox 7">
            <a:extLst/>
          </p:cNvPr>
          <p:cNvSpPr txBox="1">
            <a:spLocks noChangeArrowheads="1"/>
          </p:cNvSpPr>
          <p:nvPr/>
        </p:nvSpPr>
        <p:spPr bwMode="auto">
          <a:xfrm>
            <a:off x="381000" y="4124325"/>
            <a:ext cx="2279650" cy="522288"/>
          </a:xfrm>
          <a:prstGeom prst="rect">
            <a:avLst/>
          </a:prstGeom>
          <a:noFill/>
          <a:ln>
            <a:noFill/>
          </a:ln>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defRPr/>
            </a:pPr>
            <a:r>
              <a:rPr lang="en-US" altLang="en-US" sz="2800" dirty="0">
                <a:latin typeface="+mn-lt"/>
              </a:rPr>
              <a:t>Who offered?</a:t>
            </a:r>
          </a:p>
        </p:txBody>
      </p:sp>
      <p:sp>
        <p:nvSpPr>
          <p:cNvPr id="9" name="TextBox 8">
            <a:extLst/>
          </p:cNvPr>
          <p:cNvSpPr txBox="1">
            <a:spLocks noChangeArrowheads="1"/>
          </p:cNvSpPr>
          <p:nvPr/>
        </p:nvSpPr>
        <p:spPr bwMode="auto">
          <a:xfrm>
            <a:off x="352425" y="5343525"/>
            <a:ext cx="4575175" cy="523875"/>
          </a:xfrm>
          <a:prstGeom prst="rect">
            <a:avLst/>
          </a:prstGeom>
          <a:noFill/>
          <a:ln>
            <a:noFill/>
          </a:ln>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defRPr/>
            </a:pPr>
            <a:r>
              <a:rPr lang="en-US" altLang="en-US" sz="2800" dirty="0">
                <a:latin typeface="+mn-lt"/>
              </a:rPr>
              <a:t>When is an agreement made?</a:t>
            </a:r>
          </a:p>
        </p:txBody>
      </p:sp>
      <p:sp>
        <p:nvSpPr>
          <p:cNvPr id="10" name="TextBox 9"/>
          <p:cNvSpPr txBox="1">
            <a:spLocks noChangeArrowheads="1"/>
          </p:cNvSpPr>
          <p:nvPr/>
        </p:nvSpPr>
        <p:spPr bwMode="auto">
          <a:xfrm>
            <a:off x="2590800" y="4117975"/>
            <a:ext cx="61579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2800"/>
              <a:t>The customer. ‘</a:t>
            </a:r>
            <a:r>
              <a:rPr lang="en-GB" altLang="en-US" sz="2800">
                <a:cs typeface="Arial" panose="020B0604020202020204" pitchFamily="34" charset="0"/>
              </a:rPr>
              <a:t>Two tickets, gold, Rs. 250 tickets, 3-6 show of Moonlight.’ </a:t>
            </a:r>
            <a:endParaRPr lang="en-US" altLang="en-US" sz="2800"/>
          </a:p>
        </p:txBody>
      </p:sp>
      <p:sp>
        <p:nvSpPr>
          <p:cNvPr id="11" name="TextBox 10">
            <a:extLst/>
          </p:cNvPr>
          <p:cNvSpPr txBox="1">
            <a:spLocks noChangeArrowheads="1"/>
          </p:cNvSpPr>
          <p:nvPr/>
        </p:nvSpPr>
        <p:spPr bwMode="auto">
          <a:xfrm>
            <a:off x="3406775" y="6105525"/>
            <a:ext cx="5341938" cy="523875"/>
          </a:xfrm>
          <a:prstGeom prst="rect">
            <a:avLst/>
          </a:prstGeom>
          <a:noFill/>
          <a:ln>
            <a:noFill/>
          </a:ln>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defRPr/>
            </a:pPr>
            <a:r>
              <a:rPr lang="en-US" altLang="en-US" sz="2800" dirty="0">
                <a:latin typeface="+mn-lt"/>
              </a:rPr>
              <a:t>When the clerk said: ‘Yes sir’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P spid="10"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spect="1" noChangeArrowheads="1"/>
          </p:cNvSpPr>
          <p:nvPr>
            <p:ph type="subTitle" idx="1"/>
          </p:nvPr>
        </p:nvSpPr>
        <p:spPr>
          <a:xfrm>
            <a:off x="125413" y="152400"/>
            <a:ext cx="8631237" cy="6645275"/>
          </a:xfrm>
        </p:spPr>
        <p:txBody>
          <a:bodyPr/>
          <a:lstStyle/>
          <a:p>
            <a:pPr eaLnBrk="1" hangingPunct="1">
              <a:lnSpc>
                <a:spcPct val="90000"/>
              </a:lnSpc>
            </a:pPr>
            <a:r>
              <a:rPr lang="en-IN" altLang="en-US" sz="4000" smtClean="0">
                <a:latin typeface="Arial" panose="020B0604020202020204" pitchFamily="34" charset="0"/>
                <a:cs typeface="Arial" panose="020B0604020202020204" pitchFamily="34" charset="0"/>
              </a:rPr>
              <a:t>Sequence of Events</a:t>
            </a:r>
          </a:p>
          <a:p>
            <a:pPr algn="just" eaLnBrk="1" hangingPunct="1">
              <a:lnSpc>
                <a:spcPct val="90000"/>
              </a:lnSpc>
            </a:pPr>
            <a:r>
              <a:rPr lang="en-IN" altLang="en-US" smtClean="0">
                <a:latin typeface="Arial" panose="020B0604020202020204" pitchFamily="34" charset="0"/>
                <a:cs typeface="Arial" panose="020B0604020202020204" pitchFamily="34" charset="0"/>
              </a:rPr>
              <a:t>          </a:t>
            </a:r>
          </a:p>
          <a:p>
            <a:pPr algn="just" eaLnBrk="1" hangingPunct="1">
              <a:lnSpc>
                <a:spcPct val="90000"/>
              </a:lnSpc>
            </a:pPr>
            <a:r>
              <a:rPr lang="en-IN" altLang="en-US" smtClean="0">
                <a:latin typeface="Arial" panose="020B0604020202020204" pitchFamily="34" charset="0"/>
                <a:cs typeface="Arial" panose="020B0604020202020204" pitchFamily="34" charset="0"/>
              </a:rPr>
              <a:t>     </a:t>
            </a:r>
          </a:p>
          <a:p>
            <a:pPr algn="just" eaLnBrk="1" hangingPunct="1">
              <a:lnSpc>
                <a:spcPct val="90000"/>
              </a:lnSpc>
            </a:pPr>
            <a:r>
              <a:rPr lang="en-IN" altLang="en-US" smtClean="0">
                <a:latin typeface="Arial" panose="020B0604020202020204" pitchFamily="34" charset="0"/>
                <a:cs typeface="Arial" panose="020B0604020202020204" pitchFamily="34" charset="0"/>
              </a:rPr>
              <a:t>  Customer                                            Theatre</a:t>
            </a:r>
          </a:p>
        </p:txBody>
      </p:sp>
      <p:pic>
        <p:nvPicPr>
          <p:cNvPr id="66563" name="Picture 4" descr="C:\Users\Akhil\Pictures\People talking\p1a.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8" y="2497138"/>
            <a:ext cx="2209800" cy="399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5" descr="C:\Users\Akhil\Pictures\People talking\p2a.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2925" y="2497138"/>
            <a:ext cx="206851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ight Arrow 4">
            <a:extLst/>
          </p:cNvPr>
          <p:cNvSpPr>
            <a:spLocks noChangeAspect="1"/>
          </p:cNvSpPr>
          <p:nvPr/>
        </p:nvSpPr>
        <p:spPr>
          <a:xfrm>
            <a:off x="2743200" y="2590800"/>
            <a:ext cx="1495425" cy="612775"/>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2800" dirty="0"/>
              <a:t>Offer</a:t>
            </a:r>
          </a:p>
        </p:txBody>
      </p:sp>
      <p:sp>
        <p:nvSpPr>
          <p:cNvPr id="6" name="Left Arrow 5">
            <a:extLst/>
          </p:cNvPr>
          <p:cNvSpPr/>
          <p:nvPr/>
        </p:nvSpPr>
        <p:spPr>
          <a:xfrm>
            <a:off x="4610100" y="2786063"/>
            <a:ext cx="2095500" cy="915987"/>
          </a:xfrm>
          <a:prstGeom prst="lef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2800" dirty="0"/>
              <a:t>Acceptance</a:t>
            </a:r>
          </a:p>
        </p:txBody>
      </p:sp>
      <p:sp>
        <p:nvSpPr>
          <p:cNvPr id="7" name="Left-Right Arrow 6">
            <a:extLst/>
          </p:cNvPr>
          <p:cNvSpPr/>
          <p:nvPr/>
        </p:nvSpPr>
        <p:spPr>
          <a:xfrm>
            <a:off x="2895600" y="3702050"/>
            <a:ext cx="3429000" cy="7620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2800" dirty="0"/>
              <a:t>Agreement</a:t>
            </a:r>
          </a:p>
        </p:txBody>
      </p:sp>
      <p:sp>
        <p:nvSpPr>
          <p:cNvPr id="9" name="Right Arrow 8">
            <a:extLst/>
          </p:cNvPr>
          <p:cNvSpPr>
            <a:spLocks noChangeAspect="1"/>
          </p:cNvSpPr>
          <p:nvPr/>
        </p:nvSpPr>
        <p:spPr>
          <a:xfrm>
            <a:off x="2667000" y="4572000"/>
            <a:ext cx="1943100" cy="752475"/>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2800" dirty="0"/>
              <a:t>Payment</a:t>
            </a:r>
          </a:p>
        </p:txBody>
      </p:sp>
      <p:sp>
        <p:nvSpPr>
          <p:cNvPr id="10" name="Left Arrow 9">
            <a:extLst/>
          </p:cNvPr>
          <p:cNvSpPr/>
          <p:nvPr/>
        </p:nvSpPr>
        <p:spPr>
          <a:xfrm>
            <a:off x="3810000" y="5576888"/>
            <a:ext cx="2933700" cy="915987"/>
          </a:xfrm>
          <a:prstGeom prst="lef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dirty="0"/>
              <a:t>Ticket (with terms)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685800" y="152400"/>
            <a:ext cx="7924800" cy="609600"/>
          </a:xfrm>
        </p:spPr>
        <p:txBody>
          <a:bodyPr/>
          <a:lstStyle/>
          <a:p>
            <a:pPr eaLnBrk="1" hangingPunct="1"/>
            <a:endParaRPr lang="en-IN" altLang="en-US" sz="4000" smtClean="0">
              <a:latin typeface="Arial" panose="020B0604020202020204" pitchFamily="34" charset="0"/>
            </a:endParaRPr>
          </a:p>
        </p:txBody>
      </p:sp>
      <p:sp>
        <p:nvSpPr>
          <p:cNvPr id="67587" name="Rectangle 3"/>
          <p:cNvSpPr>
            <a:spLocks noGrp="1" noChangeArrowheads="1"/>
          </p:cNvSpPr>
          <p:nvPr>
            <p:ph type="subTitle" idx="1"/>
          </p:nvPr>
        </p:nvSpPr>
        <p:spPr>
          <a:xfrm>
            <a:off x="457200" y="1066800"/>
            <a:ext cx="8382000" cy="5562600"/>
          </a:xfrm>
        </p:spPr>
        <p:txBody>
          <a:bodyPr/>
          <a:lstStyle/>
          <a:p>
            <a:pPr algn="just" eaLnBrk="1" hangingPunct="1"/>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p:txBody>
      </p:sp>
      <p:sp>
        <p:nvSpPr>
          <p:cNvPr id="2" name="Rectangle 1">
            <a:extLst/>
          </p:cNvPr>
          <p:cNvSpPr/>
          <p:nvPr/>
        </p:nvSpPr>
        <p:spPr>
          <a:xfrm>
            <a:off x="712788" y="152400"/>
            <a:ext cx="7924800" cy="3810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altLang="en-US" sz="3200" b="1" dirty="0">
                <a:solidFill>
                  <a:schemeClr val="bg1">
                    <a:lumMod val="50000"/>
                  </a:schemeClr>
                </a:solidFill>
                <a:latin typeface="Calibri" pitchFamily="34" charset="0"/>
                <a:cs typeface="Arial" charset="0"/>
              </a:rPr>
              <a:t>New World Theatres</a:t>
            </a:r>
          </a:p>
          <a:p>
            <a:pPr algn="just" eaLnBrk="1" hangingPunct="1">
              <a:defRPr/>
            </a:pPr>
            <a:endParaRPr lang="en-IN" altLang="en-US" dirty="0">
              <a:solidFill>
                <a:schemeClr val="bg1">
                  <a:lumMod val="50000"/>
                </a:schemeClr>
              </a:solidFill>
              <a:latin typeface="Calibri" pitchFamily="34" charset="0"/>
              <a:cs typeface="Arial" charset="0"/>
            </a:endParaRPr>
          </a:p>
          <a:p>
            <a:pPr algn="just" eaLnBrk="1" hangingPunct="1">
              <a:defRPr/>
            </a:pPr>
            <a:endParaRPr lang="en-IN" altLang="en-US" dirty="0">
              <a:solidFill>
                <a:schemeClr val="bg1">
                  <a:lumMod val="50000"/>
                </a:schemeClr>
              </a:solidFill>
              <a:latin typeface="Calibri" pitchFamily="34" charset="0"/>
              <a:cs typeface="Arial" charset="0"/>
            </a:endParaRPr>
          </a:p>
          <a:p>
            <a:pPr algn="just" eaLnBrk="1" hangingPunct="1">
              <a:defRPr/>
            </a:pPr>
            <a:endParaRPr lang="en-IN" altLang="en-US" dirty="0">
              <a:solidFill>
                <a:schemeClr val="bg1">
                  <a:lumMod val="50000"/>
                </a:schemeClr>
              </a:solidFill>
              <a:latin typeface="Calibri" pitchFamily="34" charset="0"/>
              <a:cs typeface="Arial" charset="0"/>
            </a:endParaRPr>
          </a:p>
          <a:p>
            <a:pPr algn="just" eaLnBrk="1" hangingPunct="1">
              <a:defRPr/>
            </a:pPr>
            <a:endParaRPr lang="en-IN" altLang="en-US" dirty="0">
              <a:solidFill>
                <a:schemeClr val="bg1">
                  <a:lumMod val="50000"/>
                </a:schemeClr>
              </a:solidFill>
              <a:latin typeface="Calibri" pitchFamily="34" charset="0"/>
              <a:cs typeface="Arial" charset="0"/>
            </a:endParaRPr>
          </a:p>
          <a:p>
            <a:pPr algn="just" eaLnBrk="1" hangingPunct="1">
              <a:defRPr/>
            </a:pPr>
            <a:endParaRPr lang="en-IN" altLang="en-US" dirty="0">
              <a:solidFill>
                <a:schemeClr val="bg1">
                  <a:lumMod val="50000"/>
                </a:schemeClr>
              </a:solidFill>
              <a:latin typeface="Calibri" pitchFamily="34" charset="0"/>
              <a:cs typeface="Arial" charset="0"/>
            </a:endParaRPr>
          </a:p>
          <a:p>
            <a:pPr algn="just" eaLnBrk="1" hangingPunct="1">
              <a:defRPr/>
            </a:pPr>
            <a:endParaRPr lang="en-IN" altLang="en-US" dirty="0">
              <a:solidFill>
                <a:schemeClr val="bg1">
                  <a:lumMod val="50000"/>
                </a:schemeClr>
              </a:solidFill>
              <a:latin typeface="Calibri" pitchFamily="34" charset="0"/>
              <a:cs typeface="Arial" charset="0"/>
            </a:endParaRPr>
          </a:p>
          <a:p>
            <a:pPr algn="just" eaLnBrk="1" hangingPunct="1">
              <a:defRPr/>
            </a:pPr>
            <a:r>
              <a:rPr lang="en-IN" altLang="en-US" dirty="0">
                <a:solidFill>
                  <a:schemeClr val="bg1">
                    <a:lumMod val="50000"/>
                  </a:schemeClr>
                </a:solidFill>
                <a:latin typeface="Calibri" pitchFamily="34" charset="0"/>
                <a:cs typeface="Arial" charset="0"/>
              </a:rPr>
              <a:t>If the theatre is not able to screen a film due to technical reasons or otherwise, it will screen another film and there will be no  refund for the ticketholders.   </a:t>
            </a:r>
            <a:endParaRPr lang="en-GB" altLang="en-US" dirty="0">
              <a:solidFill>
                <a:schemeClr val="bg1">
                  <a:lumMod val="50000"/>
                </a:schemeClr>
              </a:solidFill>
              <a:latin typeface="Calibri" pitchFamily="34" charset="0"/>
              <a:cs typeface="Arial" charset="0"/>
            </a:endParaRPr>
          </a:p>
        </p:txBody>
      </p:sp>
      <p:pic>
        <p:nvPicPr>
          <p:cNvPr id="5" name="Picture 5" descr="C:\Users\Akhil\Pictures\Tickets\pet_policy_32_15418298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838200"/>
            <a:ext cx="17018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p:cNvPr>
          <p:cNvSpPr txBox="1">
            <a:spLocks noChangeArrowheads="1"/>
          </p:cNvSpPr>
          <p:nvPr/>
        </p:nvSpPr>
        <p:spPr bwMode="auto">
          <a:xfrm>
            <a:off x="469900" y="4114800"/>
            <a:ext cx="4483100" cy="954088"/>
          </a:xfrm>
          <a:prstGeom prst="rect">
            <a:avLst/>
          </a:prstGeom>
          <a:noFill/>
          <a:ln>
            <a:noFill/>
          </a:ln>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defRPr/>
            </a:pPr>
            <a:r>
              <a:rPr lang="en-IN" altLang="en-US" sz="2800" dirty="0">
                <a:latin typeface="+mj-lt"/>
                <a:cs typeface="Arial" panose="020B0604020202020204" pitchFamily="34" charset="0"/>
              </a:rPr>
              <a:t>Was the above term a part of the offer by the customer? </a:t>
            </a:r>
            <a:endParaRPr lang="en-US" altLang="en-US" sz="2800" dirty="0">
              <a:latin typeface="+mj-lt"/>
            </a:endParaRPr>
          </a:p>
        </p:txBody>
      </p:sp>
      <p:sp>
        <p:nvSpPr>
          <p:cNvPr id="8" name="TextBox 7">
            <a:extLst/>
          </p:cNvPr>
          <p:cNvSpPr txBox="1">
            <a:spLocks noChangeArrowheads="1"/>
          </p:cNvSpPr>
          <p:nvPr/>
        </p:nvSpPr>
        <p:spPr bwMode="auto">
          <a:xfrm>
            <a:off x="6194425" y="4325938"/>
            <a:ext cx="1143000" cy="523875"/>
          </a:xfrm>
          <a:prstGeom prst="rect">
            <a:avLst/>
          </a:prstGeom>
          <a:noFill/>
          <a:ln>
            <a:noFill/>
          </a:ln>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defRPr/>
            </a:pPr>
            <a:r>
              <a:rPr lang="en-IN" altLang="en-US" sz="2800" dirty="0">
                <a:latin typeface="+mj-lt"/>
                <a:cs typeface="Arial" panose="020B0604020202020204" pitchFamily="34" charset="0"/>
              </a:rPr>
              <a:t>No </a:t>
            </a:r>
            <a:endParaRPr lang="en-US" altLang="en-US" sz="2800" dirty="0">
              <a:latin typeface="+mj-lt"/>
            </a:endParaRPr>
          </a:p>
        </p:txBody>
      </p:sp>
      <p:sp>
        <p:nvSpPr>
          <p:cNvPr id="9" name="TextBox 8">
            <a:extLst/>
          </p:cNvPr>
          <p:cNvSpPr txBox="1">
            <a:spLocks noChangeArrowheads="1"/>
          </p:cNvSpPr>
          <p:nvPr/>
        </p:nvSpPr>
        <p:spPr bwMode="auto">
          <a:xfrm>
            <a:off x="685800" y="5410200"/>
            <a:ext cx="6629400" cy="954088"/>
          </a:xfrm>
          <a:prstGeom prst="rect">
            <a:avLst/>
          </a:prstGeom>
          <a:noFill/>
          <a:ln>
            <a:noFill/>
          </a:ln>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defRPr/>
            </a:pPr>
            <a:r>
              <a:rPr lang="en-IN" altLang="en-US" sz="2800" dirty="0">
                <a:latin typeface="+mj-lt"/>
                <a:cs typeface="Arial" panose="020B0604020202020204" pitchFamily="34" charset="0"/>
              </a:rPr>
              <a:t>The term is not binding as it came after </a:t>
            </a:r>
          </a:p>
          <a:p>
            <a:pPr algn="just" eaLnBrk="1" hangingPunct="1">
              <a:spcBef>
                <a:spcPct val="0"/>
              </a:spcBef>
              <a:buFontTx/>
              <a:buNone/>
              <a:defRPr/>
            </a:pPr>
            <a:r>
              <a:rPr lang="en-IN" altLang="en-US" sz="2800" dirty="0">
                <a:latin typeface="+mj-lt"/>
                <a:cs typeface="Arial" panose="020B0604020202020204" pitchFamily="34" charset="0"/>
              </a:rPr>
              <a:t>the agreement was made.</a:t>
            </a:r>
            <a:endParaRPr lang="en-US" altLang="en-US" sz="28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subTitle" idx="1"/>
          </p:nvPr>
        </p:nvSpPr>
        <p:spPr>
          <a:xfrm>
            <a:off x="76200" y="304800"/>
            <a:ext cx="8763000" cy="6324600"/>
          </a:xfrm>
        </p:spPr>
        <p:txBody>
          <a:bodyPr/>
          <a:lstStyle/>
          <a:p>
            <a:pPr marL="0" lvl="1" algn="just" eaLnBrk="1" hangingPunct="1">
              <a:lnSpc>
                <a:spcPct val="80000"/>
              </a:lnSpc>
            </a:pPr>
            <a:r>
              <a:rPr lang="en-GB" altLang="en-US" smtClean="0">
                <a:latin typeface="Arial" panose="020B0604020202020204" pitchFamily="34" charset="0"/>
              </a:rPr>
              <a:t>1. Who has set the terms of offer?</a:t>
            </a:r>
          </a:p>
          <a:p>
            <a:pPr marL="0" lvl="1" algn="just" eaLnBrk="1" hangingPunct="1">
              <a:lnSpc>
                <a:spcPct val="80000"/>
              </a:lnSpc>
            </a:pPr>
            <a:endParaRPr lang="en-IN" altLang="en-US" smtClean="0">
              <a:latin typeface="Arial" panose="020B0604020202020204" pitchFamily="34" charset="0"/>
            </a:endParaRPr>
          </a:p>
          <a:p>
            <a:pPr marL="0" lvl="1" algn="just" eaLnBrk="1" hangingPunct="1">
              <a:lnSpc>
                <a:spcPct val="80000"/>
              </a:lnSpc>
            </a:pPr>
            <a:endParaRPr lang="en-IN" altLang="en-US" smtClean="0">
              <a:latin typeface="Arial" panose="020B0604020202020204" pitchFamily="34" charset="0"/>
            </a:endParaRPr>
          </a:p>
          <a:p>
            <a:pPr marL="0" lvl="1" algn="just" eaLnBrk="1" hangingPunct="1">
              <a:lnSpc>
                <a:spcPct val="80000"/>
              </a:lnSpc>
            </a:pPr>
            <a:endParaRPr lang="en-IN" altLang="en-US" smtClean="0">
              <a:latin typeface="Arial" panose="020B0604020202020204" pitchFamily="34" charset="0"/>
            </a:endParaRPr>
          </a:p>
          <a:p>
            <a:pPr marL="0" lvl="1" algn="just" eaLnBrk="1" hangingPunct="1">
              <a:lnSpc>
                <a:spcPct val="80000"/>
              </a:lnSpc>
            </a:pPr>
            <a:r>
              <a:rPr lang="en-GB" altLang="en-US" smtClean="0">
                <a:latin typeface="Arial" panose="020B0604020202020204" pitchFamily="34" charset="0"/>
              </a:rPr>
              <a:t>2. Who makes the offer?</a:t>
            </a:r>
          </a:p>
          <a:p>
            <a:pPr algn="just" eaLnBrk="1" hangingPunct="1">
              <a:lnSpc>
                <a:spcPct val="90000"/>
              </a:lnSpc>
            </a:pPr>
            <a:endParaRPr lang="en-US" altLang="en-US" sz="2800" smtClean="0">
              <a:latin typeface="Arial" panose="020B0604020202020204" pitchFamily="34" charset="0"/>
            </a:endParaRPr>
          </a:p>
          <a:p>
            <a:pPr algn="just" eaLnBrk="1" hangingPunct="1">
              <a:lnSpc>
                <a:spcPct val="90000"/>
              </a:lnSpc>
            </a:pPr>
            <a:endParaRPr lang="en-US" altLang="en-US" sz="2800" smtClean="0">
              <a:latin typeface="Arial" panose="020B0604020202020204" pitchFamily="34" charset="0"/>
            </a:endParaRPr>
          </a:p>
          <a:p>
            <a:pPr algn="just" eaLnBrk="1" hangingPunct="1">
              <a:lnSpc>
                <a:spcPct val="90000"/>
              </a:lnSpc>
            </a:pPr>
            <a:endParaRPr lang="en-US" altLang="en-US" sz="2800" smtClean="0">
              <a:latin typeface="Arial" panose="020B0604020202020204" pitchFamily="34" charset="0"/>
            </a:endParaRPr>
          </a:p>
          <a:p>
            <a:pPr algn="just" eaLnBrk="1" hangingPunct="1">
              <a:lnSpc>
                <a:spcPct val="90000"/>
              </a:lnSpc>
            </a:pPr>
            <a:r>
              <a:rPr lang="en-US" altLang="en-US" sz="2800" smtClean="0">
                <a:latin typeface="Arial" panose="020B0604020202020204" pitchFamily="34" charset="0"/>
              </a:rPr>
              <a:t>3. What are the liabilities of the courier company for the lost packet?</a:t>
            </a:r>
          </a:p>
          <a:p>
            <a:pPr algn="just" eaLnBrk="1" hangingPunct="1">
              <a:lnSpc>
                <a:spcPct val="90000"/>
              </a:lnSpc>
            </a:pPr>
            <a:endParaRPr lang="en-US" altLang="en-US" sz="2800" smtClean="0">
              <a:latin typeface="Arial" panose="020B0604020202020204" pitchFamily="34" charset="0"/>
            </a:endParaRPr>
          </a:p>
        </p:txBody>
      </p:sp>
      <p:sp>
        <p:nvSpPr>
          <p:cNvPr id="6" name="TextBox 5">
            <a:extLst/>
          </p:cNvPr>
          <p:cNvSpPr txBox="1">
            <a:spLocks noChangeArrowheads="1"/>
          </p:cNvSpPr>
          <p:nvPr/>
        </p:nvSpPr>
        <p:spPr bwMode="auto">
          <a:xfrm>
            <a:off x="381000" y="1066800"/>
            <a:ext cx="3746500" cy="584200"/>
          </a:xfrm>
          <a:prstGeom prst="rect">
            <a:avLst/>
          </a:prstGeom>
          <a:solidFill>
            <a:srgbClr val="002060"/>
          </a:solidFill>
          <a:ln w="9525">
            <a:noFill/>
            <a:miter lim="800000"/>
            <a:headEnd/>
            <a:tailEnd/>
          </a:ln>
        </p:spPr>
        <p:txBody>
          <a:bodyPr>
            <a:spAutoFit/>
          </a:bodyPr>
          <a:lstStyle/>
          <a:p>
            <a:pPr eaLnBrk="1" hangingPunct="1">
              <a:defRPr/>
            </a:pPr>
            <a:r>
              <a:rPr lang="en-US" altLang="en-US" sz="3200" dirty="0">
                <a:latin typeface="+mn-lt"/>
              </a:rPr>
              <a:t>The courier company. </a:t>
            </a:r>
          </a:p>
        </p:txBody>
      </p:sp>
      <p:sp>
        <p:nvSpPr>
          <p:cNvPr id="7" name="TextBox 6">
            <a:extLst/>
          </p:cNvPr>
          <p:cNvSpPr txBox="1">
            <a:spLocks noChangeArrowheads="1"/>
          </p:cNvSpPr>
          <p:nvPr/>
        </p:nvSpPr>
        <p:spPr bwMode="auto">
          <a:xfrm>
            <a:off x="381000" y="2743200"/>
            <a:ext cx="7315200" cy="584200"/>
          </a:xfrm>
          <a:prstGeom prst="rect">
            <a:avLst/>
          </a:prstGeom>
          <a:solidFill>
            <a:srgbClr val="002060"/>
          </a:solidFill>
          <a:ln w="9525">
            <a:noFill/>
            <a:miter lim="800000"/>
            <a:headEnd/>
            <a:tailEnd/>
          </a:ln>
        </p:spPr>
        <p:txBody>
          <a:bodyPr>
            <a:spAutoFit/>
          </a:bodyPr>
          <a:lstStyle/>
          <a:p>
            <a:pPr eaLnBrk="1" hangingPunct="1">
              <a:defRPr/>
            </a:pPr>
            <a:r>
              <a:rPr lang="en-US" altLang="en-US" sz="3200" dirty="0"/>
              <a:t>The customer by giving the signed form.</a:t>
            </a:r>
            <a:r>
              <a:rPr lang="en-US" altLang="en-US" sz="3200" dirty="0">
                <a:latin typeface="+mn-lt"/>
              </a:rPr>
              <a:t> </a:t>
            </a:r>
          </a:p>
        </p:txBody>
      </p:sp>
      <p:sp>
        <p:nvSpPr>
          <p:cNvPr id="8" name="TextBox 7">
            <a:extLst/>
          </p:cNvPr>
          <p:cNvSpPr txBox="1">
            <a:spLocks noChangeArrowheads="1"/>
          </p:cNvSpPr>
          <p:nvPr/>
        </p:nvSpPr>
        <p:spPr bwMode="auto">
          <a:xfrm>
            <a:off x="344488" y="5168900"/>
            <a:ext cx="5392737" cy="585788"/>
          </a:xfrm>
          <a:prstGeom prst="rect">
            <a:avLst/>
          </a:prstGeom>
          <a:solidFill>
            <a:srgbClr val="002060"/>
          </a:solidFill>
          <a:ln w="9525">
            <a:noFill/>
            <a:miter lim="800000"/>
            <a:headEnd/>
            <a:tailEnd/>
          </a:ln>
        </p:spPr>
        <p:txBody>
          <a:bodyPr>
            <a:spAutoFit/>
          </a:bodyPr>
          <a:lstStyle/>
          <a:p>
            <a:pPr eaLnBrk="1" hangingPunct="1">
              <a:defRPr/>
            </a:pPr>
            <a:r>
              <a:rPr lang="en-US" altLang="en-US" sz="3200" dirty="0" err="1">
                <a:latin typeface="+mn-lt"/>
              </a:rPr>
              <a:t>Rs</a:t>
            </a:r>
            <a:r>
              <a:rPr lang="en-US" altLang="en-US" sz="3200" dirty="0">
                <a:latin typeface="+mn-lt"/>
              </a:rPr>
              <a:t>. 100. Term 5 of the contract.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4995">
                                            <p:txEl>
                                              <p:pRg st="4" end="4"/>
                                            </p:txEl>
                                          </p:spTgt>
                                        </p:tgtEl>
                                        <p:attrNameLst>
                                          <p:attrName>style.visibility</p:attrName>
                                        </p:attrNameLst>
                                      </p:cBhvr>
                                      <p:to>
                                        <p:strVal val="visible"/>
                                      </p:to>
                                    </p:set>
                                    <p:anim calcmode="lin" valueType="num">
                                      <p:cBhvr additive="base">
                                        <p:cTn id="13" dur="500" fill="hold"/>
                                        <p:tgtEl>
                                          <p:spTgt spid="8499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49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4995">
                                            <p:txEl>
                                              <p:pRg st="8" end="8"/>
                                            </p:txEl>
                                          </p:spTgt>
                                        </p:tgtEl>
                                        <p:attrNameLst>
                                          <p:attrName>style.visibility</p:attrName>
                                        </p:attrNameLst>
                                      </p:cBhvr>
                                      <p:to>
                                        <p:strVal val="visible"/>
                                      </p:to>
                                    </p:set>
                                    <p:anim calcmode="lin" valueType="num">
                                      <p:cBhvr additive="base">
                                        <p:cTn id="25" dur="500" fill="hold"/>
                                        <p:tgtEl>
                                          <p:spTgt spid="8499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49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subTitle" idx="1"/>
          </p:nvPr>
        </p:nvSpPr>
        <p:spPr>
          <a:xfrm>
            <a:off x="152400" y="228600"/>
            <a:ext cx="8686800" cy="6400800"/>
          </a:xfrm>
        </p:spPr>
        <p:txBody>
          <a:bodyPr/>
          <a:lstStyle/>
          <a:p>
            <a:pPr algn="just" eaLnBrk="1" hangingPunct="1">
              <a:lnSpc>
                <a:spcPct val="90000"/>
              </a:lnSpc>
            </a:pPr>
            <a:r>
              <a:rPr lang="en-US" altLang="en-US" smtClean="0">
                <a:latin typeface="Arial" panose="020B0604020202020204" pitchFamily="34" charset="0"/>
              </a:rPr>
              <a:t>The law is slightly more nuanced.</a:t>
            </a:r>
          </a:p>
          <a:p>
            <a:pPr algn="just" eaLnBrk="1" hangingPunct="1">
              <a:lnSpc>
                <a:spcPct val="90000"/>
              </a:lnSpc>
            </a:pPr>
            <a:endParaRPr lang="en-US" altLang="en-US" smtClean="0">
              <a:latin typeface="Arial" panose="020B0604020202020204" pitchFamily="34" charset="0"/>
            </a:endParaRPr>
          </a:p>
          <a:p>
            <a:pPr lvl="1" algn="just" eaLnBrk="1" hangingPunct="1">
              <a:lnSpc>
                <a:spcPct val="90000"/>
              </a:lnSpc>
            </a:pPr>
            <a:r>
              <a:rPr lang="en-US" altLang="en-US" smtClean="0">
                <a:latin typeface="Arial" panose="020B0604020202020204" pitchFamily="34" charset="0"/>
              </a:rPr>
              <a:t>Terms beneficial to the customer are binding.</a:t>
            </a:r>
          </a:p>
          <a:p>
            <a:pPr lvl="1" algn="just" eaLnBrk="1" hangingPunct="1">
              <a:lnSpc>
                <a:spcPct val="90000"/>
              </a:lnSpc>
            </a:pPr>
            <a:endParaRPr lang="en-US" altLang="en-US" smtClean="0">
              <a:latin typeface="Arial" panose="020B0604020202020204" pitchFamily="34" charset="0"/>
            </a:endParaRPr>
          </a:p>
          <a:p>
            <a:pPr lvl="1" algn="just" eaLnBrk="1" hangingPunct="1">
              <a:lnSpc>
                <a:spcPct val="90000"/>
              </a:lnSpc>
            </a:pPr>
            <a:r>
              <a:rPr lang="en-US" altLang="en-US" smtClean="0">
                <a:latin typeface="Arial" panose="020B0604020202020204" pitchFamily="34" charset="0"/>
              </a:rPr>
              <a:t>Terms which are ordinary, usual or reasonable are binding.</a:t>
            </a:r>
          </a:p>
          <a:p>
            <a:pPr lvl="1" algn="just" eaLnBrk="1" hangingPunct="1">
              <a:lnSpc>
                <a:spcPct val="90000"/>
              </a:lnSpc>
            </a:pPr>
            <a:endParaRPr lang="en-US" altLang="en-US" smtClean="0">
              <a:latin typeface="Arial" panose="020B0604020202020204" pitchFamily="34" charset="0"/>
            </a:endParaRPr>
          </a:p>
          <a:p>
            <a:pPr lvl="1" algn="just" eaLnBrk="1" hangingPunct="1">
              <a:lnSpc>
                <a:spcPct val="90000"/>
              </a:lnSpc>
            </a:pPr>
            <a:r>
              <a:rPr lang="en-US" altLang="en-US" smtClean="0">
                <a:latin typeface="Arial" panose="020B0604020202020204" pitchFamily="34" charset="0"/>
              </a:rPr>
              <a:t>Terms which are unusual, onerous or harsh on the customer are not binding unless adequate notice of the terms is given.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685800" y="152400"/>
            <a:ext cx="7924800" cy="609600"/>
          </a:xfrm>
        </p:spPr>
        <p:txBody>
          <a:bodyPr/>
          <a:lstStyle/>
          <a:p>
            <a:pPr eaLnBrk="1" hangingPunct="1"/>
            <a:endParaRPr lang="en-IN" altLang="en-US" sz="4000" smtClean="0">
              <a:latin typeface="Arial" panose="020B0604020202020204" pitchFamily="34" charset="0"/>
            </a:endParaRPr>
          </a:p>
        </p:txBody>
      </p:sp>
      <p:sp>
        <p:nvSpPr>
          <p:cNvPr id="69635" name="Rectangle 3"/>
          <p:cNvSpPr>
            <a:spLocks noGrp="1" noChangeArrowheads="1"/>
          </p:cNvSpPr>
          <p:nvPr>
            <p:ph type="subTitle" idx="1"/>
          </p:nvPr>
        </p:nvSpPr>
        <p:spPr>
          <a:xfrm>
            <a:off x="457200" y="1066800"/>
            <a:ext cx="8382000" cy="5562600"/>
          </a:xfrm>
        </p:spPr>
        <p:txBody>
          <a:bodyPr/>
          <a:lstStyle/>
          <a:p>
            <a:pPr algn="just" eaLnBrk="1" hangingPunct="1"/>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p:txBody>
      </p:sp>
      <p:sp>
        <p:nvSpPr>
          <p:cNvPr id="2" name="Rectangle 1">
            <a:extLst/>
          </p:cNvPr>
          <p:cNvSpPr/>
          <p:nvPr/>
        </p:nvSpPr>
        <p:spPr>
          <a:xfrm>
            <a:off x="712788" y="152400"/>
            <a:ext cx="7924800" cy="6477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altLang="en-US" sz="3200" b="1" dirty="0">
                <a:solidFill>
                  <a:schemeClr val="bg1">
                    <a:lumMod val="50000"/>
                  </a:schemeClr>
                </a:solidFill>
                <a:latin typeface="Calibri" pitchFamily="34" charset="0"/>
                <a:cs typeface="Arial" charset="0"/>
              </a:rPr>
              <a:t>New World Theatre</a:t>
            </a:r>
            <a:endParaRPr lang="en-IN" altLang="en-US" dirty="0">
              <a:solidFill>
                <a:schemeClr val="bg1">
                  <a:lumMod val="50000"/>
                </a:schemeClr>
              </a:solidFill>
              <a:latin typeface="Calibri" pitchFamily="34" charset="0"/>
              <a:cs typeface="Arial" charset="0"/>
            </a:endParaRPr>
          </a:p>
          <a:p>
            <a:pPr algn="just" eaLnBrk="1" hangingPunct="1">
              <a:defRPr/>
            </a:pPr>
            <a:endParaRPr lang="en-IN" altLang="en-US" dirty="0">
              <a:solidFill>
                <a:schemeClr val="bg1">
                  <a:lumMod val="50000"/>
                </a:schemeClr>
              </a:solidFill>
              <a:latin typeface="Calibri" pitchFamily="34" charset="0"/>
              <a:cs typeface="Arial" charset="0"/>
            </a:endParaRPr>
          </a:p>
          <a:p>
            <a:pPr algn="just" eaLnBrk="1" hangingPunct="1">
              <a:defRPr/>
            </a:pPr>
            <a:endParaRPr lang="en-IN" altLang="en-US" dirty="0">
              <a:solidFill>
                <a:schemeClr val="bg1">
                  <a:lumMod val="50000"/>
                </a:schemeClr>
              </a:solidFill>
              <a:latin typeface="Calibri" pitchFamily="34" charset="0"/>
              <a:cs typeface="Arial" charset="0"/>
            </a:endParaRPr>
          </a:p>
          <a:p>
            <a:pPr algn="just" eaLnBrk="1" hangingPunct="1">
              <a:defRPr/>
            </a:pPr>
            <a:endParaRPr lang="en-IN" altLang="en-US" dirty="0">
              <a:solidFill>
                <a:schemeClr val="bg1">
                  <a:lumMod val="50000"/>
                </a:schemeClr>
              </a:solidFill>
              <a:latin typeface="Calibri" pitchFamily="34" charset="0"/>
              <a:cs typeface="Arial" charset="0"/>
            </a:endParaRPr>
          </a:p>
          <a:p>
            <a:pPr algn="just" eaLnBrk="1" hangingPunct="1">
              <a:defRPr/>
            </a:pPr>
            <a:endParaRPr lang="en-IN" altLang="en-US" dirty="0">
              <a:solidFill>
                <a:schemeClr val="bg1">
                  <a:lumMod val="50000"/>
                </a:schemeClr>
              </a:solidFill>
              <a:latin typeface="Calibri" pitchFamily="34" charset="0"/>
              <a:cs typeface="Arial" charset="0"/>
            </a:endParaRPr>
          </a:p>
          <a:p>
            <a:pPr algn="just" eaLnBrk="1" hangingPunct="1">
              <a:defRPr/>
            </a:pPr>
            <a:endParaRPr lang="en-IN" altLang="en-US" dirty="0">
              <a:solidFill>
                <a:schemeClr val="bg1">
                  <a:lumMod val="50000"/>
                </a:schemeClr>
              </a:solidFill>
              <a:latin typeface="Calibri" pitchFamily="34" charset="0"/>
              <a:cs typeface="Arial" charset="0"/>
            </a:endParaRPr>
          </a:p>
          <a:p>
            <a:pPr algn="just" eaLnBrk="1" hangingPunct="1">
              <a:defRPr/>
            </a:pPr>
            <a:endParaRPr lang="en-IN" altLang="en-US" dirty="0">
              <a:solidFill>
                <a:schemeClr val="bg1">
                  <a:lumMod val="50000"/>
                </a:schemeClr>
              </a:solidFill>
              <a:latin typeface="Calibri" pitchFamily="34" charset="0"/>
              <a:cs typeface="Arial" charset="0"/>
            </a:endParaRPr>
          </a:p>
          <a:p>
            <a:pPr algn="just" eaLnBrk="1" hangingPunct="1">
              <a:defRPr/>
            </a:pPr>
            <a:r>
              <a:rPr lang="en-IN" altLang="en-US" sz="2800" dirty="0">
                <a:solidFill>
                  <a:schemeClr val="bg1">
                    <a:lumMod val="50000"/>
                  </a:schemeClr>
                </a:solidFill>
                <a:latin typeface="Calibri" pitchFamily="34" charset="0"/>
                <a:cs typeface="Arial" charset="0"/>
              </a:rPr>
              <a:t>Avail of the 30% discount on one large popcorn.</a:t>
            </a:r>
          </a:p>
          <a:p>
            <a:pPr algn="just" eaLnBrk="1" hangingPunct="1">
              <a:defRPr/>
            </a:pPr>
            <a:endParaRPr lang="en-IN" altLang="en-US" sz="2800" dirty="0">
              <a:solidFill>
                <a:schemeClr val="bg1">
                  <a:lumMod val="50000"/>
                </a:schemeClr>
              </a:solidFill>
              <a:latin typeface="Calibri" pitchFamily="34" charset="0"/>
              <a:cs typeface="Arial" charset="0"/>
            </a:endParaRPr>
          </a:p>
          <a:p>
            <a:pPr algn="just" eaLnBrk="1" hangingPunct="1">
              <a:defRPr/>
            </a:pPr>
            <a:r>
              <a:rPr lang="en-IN" altLang="en-US" sz="2800" dirty="0">
                <a:solidFill>
                  <a:schemeClr val="bg1">
                    <a:lumMod val="50000"/>
                  </a:schemeClr>
                </a:solidFill>
                <a:latin typeface="Calibri" pitchFamily="34" charset="0"/>
                <a:cs typeface="Arial" charset="0"/>
              </a:rPr>
              <a:t>Suitcases and big baggage are not allowed inside the theatre. Kindly leave with the theatre security.</a:t>
            </a:r>
          </a:p>
          <a:p>
            <a:pPr algn="just" eaLnBrk="1" hangingPunct="1">
              <a:defRPr/>
            </a:pPr>
            <a:endParaRPr lang="en-IN" altLang="en-US" sz="2800" dirty="0">
              <a:solidFill>
                <a:schemeClr val="bg1">
                  <a:lumMod val="50000"/>
                </a:schemeClr>
              </a:solidFill>
              <a:latin typeface="Calibri" pitchFamily="34" charset="0"/>
              <a:cs typeface="Arial" charset="0"/>
            </a:endParaRPr>
          </a:p>
          <a:p>
            <a:pPr algn="just" eaLnBrk="1" hangingPunct="1">
              <a:defRPr/>
            </a:pPr>
            <a:r>
              <a:rPr lang="en-IN" altLang="en-US" sz="2800" dirty="0">
                <a:solidFill>
                  <a:schemeClr val="bg1">
                    <a:lumMod val="50000"/>
                  </a:schemeClr>
                </a:solidFill>
                <a:latin typeface="Calibri" pitchFamily="34" charset="0"/>
                <a:cs typeface="Arial" charset="0"/>
              </a:rPr>
              <a:t>If the theatre is not able to screen a film due to technical reasons or otherwise, it will screen another film and there will be no  refund for the ticketholders.   </a:t>
            </a:r>
            <a:endParaRPr lang="en-GB" altLang="en-US" sz="2800" dirty="0">
              <a:solidFill>
                <a:schemeClr val="bg1">
                  <a:lumMod val="50000"/>
                </a:schemeClr>
              </a:solidFill>
              <a:latin typeface="Calibri" pitchFamily="34" charset="0"/>
              <a:cs typeface="Arial" charset="0"/>
            </a:endParaRPr>
          </a:p>
        </p:txBody>
      </p:sp>
      <p:pic>
        <p:nvPicPr>
          <p:cNvPr id="10" name="Picture 5" descr="C:\Users\Akhil\Pictures\Tickets\pet_policy_32_15418298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219200"/>
            <a:ext cx="17018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p:cNvPr>
          <p:cNvSpPr txBox="1">
            <a:spLocks noChangeArrowheads="1"/>
          </p:cNvSpPr>
          <p:nvPr/>
        </p:nvSpPr>
        <p:spPr bwMode="auto">
          <a:xfrm>
            <a:off x="3429000" y="3505200"/>
            <a:ext cx="4724400" cy="461963"/>
          </a:xfrm>
          <a:prstGeom prst="rect">
            <a:avLst/>
          </a:prstGeom>
          <a:solidFill>
            <a:schemeClr val="bg1">
              <a:lumMod val="50000"/>
            </a:schemeClr>
          </a:solidFill>
          <a:ln>
            <a:noFill/>
          </a:ln>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defRPr/>
            </a:pPr>
            <a:r>
              <a:rPr lang="en-IN" altLang="en-US" sz="2400" dirty="0">
                <a:latin typeface="+mj-lt"/>
                <a:cs typeface="Arial" panose="020B0604020202020204" pitchFamily="34" charset="0"/>
              </a:rPr>
              <a:t>Binding, beneficial to the customer. </a:t>
            </a:r>
            <a:endParaRPr lang="en-US" altLang="en-US" sz="2400" dirty="0">
              <a:latin typeface="+mj-lt"/>
            </a:endParaRPr>
          </a:p>
        </p:txBody>
      </p:sp>
      <p:sp>
        <p:nvSpPr>
          <p:cNvPr id="12" name="TextBox 11">
            <a:extLst/>
          </p:cNvPr>
          <p:cNvSpPr txBox="1">
            <a:spLocks noChangeArrowheads="1"/>
          </p:cNvSpPr>
          <p:nvPr/>
        </p:nvSpPr>
        <p:spPr bwMode="auto">
          <a:xfrm>
            <a:off x="4038600" y="4722813"/>
            <a:ext cx="3962400" cy="461962"/>
          </a:xfrm>
          <a:prstGeom prst="rect">
            <a:avLst/>
          </a:prstGeom>
          <a:solidFill>
            <a:schemeClr val="bg1">
              <a:lumMod val="50000"/>
            </a:schemeClr>
          </a:solidFill>
          <a:ln>
            <a:noFill/>
          </a:ln>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defRPr/>
            </a:pPr>
            <a:r>
              <a:rPr lang="en-IN" altLang="en-US" sz="2400" dirty="0">
                <a:latin typeface="+mj-lt"/>
                <a:cs typeface="Arial" panose="020B0604020202020204" pitchFamily="34" charset="0"/>
              </a:rPr>
              <a:t>Binding, reasonable and usual. </a:t>
            </a:r>
            <a:endParaRPr lang="en-US" altLang="en-US" sz="2400" dirty="0">
              <a:latin typeface="+mj-lt"/>
            </a:endParaRPr>
          </a:p>
        </p:txBody>
      </p:sp>
      <p:sp>
        <p:nvSpPr>
          <p:cNvPr id="13" name="TextBox 12">
            <a:extLst/>
          </p:cNvPr>
          <p:cNvSpPr txBox="1">
            <a:spLocks noChangeArrowheads="1"/>
          </p:cNvSpPr>
          <p:nvPr/>
        </p:nvSpPr>
        <p:spPr bwMode="auto">
          <a:xfrm>
            <a:off x="2413000" y="5562600"/>
            <a:ext cx="4343400" cy="461963"/>
          </a:xfrm>
          <a:prstGeom prst="rect">
            <a:avLst/>
          </a:prstGeom>
          <a:solidFill>
            <a:schemeClr val="bg1">
              <a:lumMod val="50000"/>
            </a:schemeClr>
          </a:solidFill>
          <a:ln>
            <a:noFill/>
          </a:ln>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defRPr/>
            </a:pPr>
            <a:r>
              <a:rPr lang="en-IN" altLang="en-US" sz="2400" dirty="0">
                <a:latin typeface="+mj-lt"/>
                <a:cs typeface="Arial" panose="020B0604020202020204" pitchFamily="34" charset="0"/>
              </a:rPr>
              <a:t>Not binding, harsh and onerous. </a:t>
            </a:r>
            <a:endParaRPr lang="en-US" altLang="en-US" sz="24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a:xfrm>
            <a:off x="685800" y="152400"/>
            <a:ext cx="7924800" cy="609600"/>
          </a:xfrm>
        </p:spPr>
        <p:txBody>
          <a:bodyPr/>
          <a:lstStyle/>
          <a:p>
            <a:pPr eaLnBrk="1" hangingPunct="1"/>
            <a:endParaRPr lang="en-IN" altLang="en-US" sz="4000" smtClean="0">
              <a:latin typeface="Arial" panose="020B0604020202020204" pitchFamily="34" charset="0"/>
            </a:endParaRPr>
          </a:p>
        </p:txBody>
      </p:sp>
      <p:sp>
        <p:nvSpPr>
          <p:cNvPr id="70659" name="Rectangle 3"/>
          <p:cNvSpPr>
            <a:spLocks noGrp="1" noChangeArrowheads="1"/>
          </p:cNvSpPr>
          <p:nvPr>
            <p:ph type="subTitle" idx="1"/>
          </p:nvPr>
        </p:nvSpPr>
        <p:spPr>
          <a:xfrm>
            <a:off x="457200" y="1066800"/>
            <a:ext cx="8382000" cy="5562600"/>
          </a:xfrm>
        </p:spPr>
        <p:txBody>
          <a:bodyPr/>
          <a:lstStyle/>
          <a:p>
            <a:pPr algn="just" eaLnBrk="1" hangingPunct="1">
              <a:lnSpc>
                <a:spcPct val="90000"/>
              </a:lnSpc>
            </a:pPr>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eaLnBrk="1" hangingPunct="1">
              <a:lnSpc>
                <a:spcPct val="90000"/>
              </a:lnSpc>
            </a:pPr>
            <a:r>
              <a:rPr lang="en-US" altLang="en-US" smtClean="0">
                <a:latin typeface="Arial" panose="020B0604020202020204" pitchFamily="34" charset="0"/>
              </a:rPr>
              <a:t>Tickets, vouchers and receipt</a:t>
            </a:r>
          </a:p>
          <a:p>
            <a:pPr eaLnBrk="1" hangingPunct="1">
              <a:lnSpc>
                <a:spcPct val="90000"/>
              </a:lnSpc>
            </a:pPr>
            <a:endParaRPr lang="en-US" altLang="en-US" smtClean="0">
              <a:latin typeface="Arial" panose="020B0604020202020204" pitchFamily="34" charset="0"/>
            </a:endParaRPr>
          </a:p>
          <a:p>
            <a:pPr eaLnBrk="1" hangingPunct="1">
              <a:lnSpc>
                <a:spcPct val="90000"/>
              </a:lnSpc>
            </a:pPr>
            <a:r>
              <a:rPr lang="en-US" altLang="en-US" smtClean="0">
                <a:latin typeface="Arial" panose="020B0604020202020204" pitchFamily="34" charset="0"/>
              </a:rPr>
              <a:t>Examples</a:t>
            </a:r>
          </a:p>
          <a:p>
            <a:pPr algn="just" eaLnBrk="1" hangingPunct="1">
              <a:lnSpc>
                <a:spcPct val="90000"/>
              </a:lnSpc>
            </a:pPr>
            <a:endParaRPr lang="en-US" altLang="en-US"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685800" y="152400"/>
            <a:ext cx="7924800" cy="609600"/>
          </a:xfrm>
        </p:spPr>
        <p:txBody>
          <a:bodyPr/>
          <a:lstStyle/>
          <a:p>
            <a:pPr eaLnBrk="1" hangingPunct="1"/>
            <a:endParaRPr lang="en-IN" altLang="en-US" sz="4000" smtClean="0">
              <a:latin typeface="Arial" panose="020B0604020202020204" pitchFamily="34" charset="0"/>
            </a:endParaRPr>
          </a:p>
        </p:txBody>
      </p:sp>
      <p:sp>
        <p:nvSpPr>
          <p:cNvPr id="71683" name="Rectangle 3"/>
          <p:cNvSpPr>
            <a:spLocks noGrp="1" noChangeArrowheads="1"/>
          </p:cNvSpPr>
          <p:nvPr>
            <p:ph type="subTitle" idx="1"/>
          </p:nvPr>
        </p:nvSpPr>
        <p:spPr>
          <a:xfrm>
            <a:off x="457200" y="1066800"/>
            <a:ext cx="8382000" cy="5562600"/>
          </a:xfrm>
        </p:spPr>
        <p:txBody>
          <a:bodyPr/>
          <a:lstStyle/>
          <a:p>
            <a:pPr algn="just" eaLnBrk="1" hangingPunct="1"/>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p:txBody>
      </p:sp>
      <p:pic>
        <p:nvPicPr>
          <p:cNvPr id="71684" name="Picture 4" descr="G:\Pictures\Ticket-Machine-Long-Ter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3" y="0"/>
            <a:ext cx="91678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G:\Pictures\img0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598738"/>
            <a:ext cx="3292475" cy="183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3657600" y="1524000"/>
            <a:ext cx="2824163" cy="522288"/>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2800"/>
              <a:t>Car park tickets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a:xfrm>
            <a:off x="685800" y="152400"/>
            <a:ext cx="7924800" cy="609600"/>
          </a:xfrm>
        </p:spPr>
        <p:txBody>
          <a:bodyPr/>
          <a:lstStyle/>
          <a:p>
            <a:pPr eaLnBrk="1" hangingPunct="1"/>
            <a:r>
              <a:rPr lang="en-IN" altLang="en-US" sz="4000" smtClean="0">
                <a:latin typeface="Arial" panose="020B0604020202020204" pitchFamily="34" charset="0"/>
              </a:rPr>
              <a:t>Laundry Receipt</a:t>
            </a:r>
          </a:p>
        </p:txBody>
      </p:sp>
      <p:sp>
        <p:nvSpPr>
          <p:cNvPr id="72707" name="Rectangle 3"/>
          <p:cNvSpPr>
            <a:spLocks noGrp="1" noChangeArrowheads="1"/>
          </p:cNvSpPr>
          <p:nvPr>
            <p:ph type="subTitle" idx="1"/>
          </p:nvPr>
        </p:nvSpPr>
        <p:spPr>
          <a:xfrm>
            <a:off x="457200" y="1066800"/>
            <a:ext cx="8382000" cy="5562600"/>
          </a:xfrm>
        </p:spPr>
        <p:txBody>
          <a:bodyPr/>
          <a:lstStyle/>
          <a:p>
            <a:pPr algn="just" eaLnBrk="1" hangingPunct="1"/>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p:txBody>
      </p:sp>
      <p:pic>
        <p:nvPicPr>
          <p:cNvPr id="72708" name="Picture 4" descr="C:\Users\pc1\Pictures\Receipt-Laund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063" y="3276600"/>
            <a:ext cx="25971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2" descr="D:\D\akhil\Teching Resources\Pictures\imagesCAIE8Q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990600"/>
            <a:ext cx="212407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a:xfrm>
            <a:off x="731838" y="9525"/>
            <a:ext cx="7924800" cy="609600"/>
          </a:xfrm>
        </p:spPr>
        <p:txBody>
          <a:bodyPr/>
          <a:lstStyle/>
          <a:p>
            <a:pPr eaLnBrk="1" hangingPunct="1"/>
            <a:r>
              <a:rPr lang="en-GB" altLang="en-US" sz="3200" b="1" smtClean="0">
                <a:latin typeface="Arial" panose="020B0604020202020204" pitchFamily="34" charset="0"/>
                <a:cs typeface="Arial" panose="020B0604020202020204" pitchFamily="34" charset="0"/>
              </a:rPr>
              <a:t>Case: Past Practices</a:t>
            </a:r>
            <a:endParaRPr lang="en-IN" altLang="en-US" sz="3200" smtClean="0">
              <a:latin typeface="Arial" panose="020B0604020202020204" pitchFamily="34" charset="0"/>
              <a:cs typeface="Arial" panose="020B0604020202020204" pitchFamily="34" charset="0"/>
            </a:endParaRPr>
          </a:p>
        </p:txBody>
      </p:sp>
      <p:sp>
        <p:nvSpPr>
          <p:cNvPr id="73731" name="Rectangle 3"/>
          <p:cNvSpPr>
            <a:spLocks noGrp="1" noChangeArrowheads="1"/>
          </p:cNvSpPr>
          <p:nvPr>
            <p:ph type="subTitle" idx="1"/>
          </p:nvPr>
        </p:nvSpPr>
        <p:spPr>
          <a:xfrm>
            <a:off x="381000" y="762000"/>
            <a:ext cx="8458200" cy="5867400"/>
          </a:xfrm>
        </p:spPr>
        <p:txBody>
          <a:bodyPr/>
          <a:lstStyle/>
          <a:p>
            <a:pPr algn="just" eaLnBrk="1" hangingPunct="1"/>
            <a:r>
              <a:rPr lang="en-US" altLang="en-US" sz="2800" dirty="0" smtClean="0">
                <a:latin typeface="Arial" panose="020B0604020202020204" pitchFamily="34" charset="0"/>
              </a:rPr>
              <a:t>It was a term of the past four dealings that the garage would not be liable for losses. The fifth time, the garage took the car from the road. Should the term be implied?</a:t>
            </a:r>
          </a:p>
          <a:p>
            <a:pPr algn="just" eaLnBrk="1" hangingPunct="1"/>
            <a:endParaRPr lang="en-US" altLang="en-US" dirty="0" smtClean="0">
              <a:latin typeface="Arial" panose="020B0604020202020204" pitchFamily="34" charset="0"/>
            </a:endParaRPr>
          </a:p>
          <a:p>
            <a:pPr algn="just" eaLnBrk="1" hangingPunct="1">
              <a:lnSpc>
                <a:spcPct val="90000"/>
              </a:lnSpc>
            </a:pPr>
            <a:endParaRPr lang="en-US" altLang="en-US" dirty="0" smtClean="0">
              <a:latin typeface="Arial" panose="020B0604020202020204" pitchFamily="34" charset="0"/>
            </a:endParaRPr>
          </a:p>
        </p:txBody>
      </p:sp>
      <p:sp>
        <p:nvSpPr>
          <p:cNvPr id="5" name="TextBox 4">
            <a:extLst/>
          </p:cNvPr>
          <p:cNvSpPr txBox="1">
            <a:spLocks noChangeArrowheads="1"/>
          </p:cNvSpPr>
          <p:nvPr/>
        </p:nvSpPr>
        <p:spPr bwMode="auto">
          <a:xfrm>
            <a:off x="609600" y="2865437"/>
            <a:ext cx="8001000" cy="954107"/>
          </a:xfrm>
          <a:prstGeom prst="rect">
            <a:avLst/>
          </a:prstGeom>
          <a:noFill/>
          <a:ln>
            <a:noFill/>
          </a:ln>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defRPr/>
            </a:pPr>
            <a:r>
              <a:rPr lang="en-IN" altLang="en-US" sz="2800" dirty="0">
                <a:latin typeface="+mj-lt"/>
                <a:cs typeface="Arial" panose="020B0604020202020204" pitchFamily="34" charset="0"/>
              </a:rPr>
              <a:t>The </a:t>
            </a:r>
            <a:r>
              <a:rPr lang="en-IN" altLang="en-US" sz="2800" dirty="0" smtClean="0">
                <a:latin typeface="+mj-lt"/>
                <a:cs typeface="Arial" panose="020B0604020202020204" pitchFamily="34" charset="0"/>
              </a:rPr>
              <a:t>courts never </a:t>
            </a:r>
            <a:r>
              <a:rPr lang="en-IN" altLang="en-US" sz="2800" dirty="0">
                <a:latin typeface="+mj-lt"/>
                <a:cs typeface="Arial" panose="020B0604020202020204" pitchFamily="34" charset="0"/>
              </a:rPr>
              <a:t>imply past dealings or trade practices in consumer contracts.</a:t>
            </a:r>
            <a:endParaRPr lang="en-US" altLang="en-US" sz="2800" dirty="0">
              <a:latin typeface="+mj-lt"/>
            </a:endParaRPr>
          </a:p>
        </p:txBody>
      </p:sp>
      <p:sp>
        <p:nvSpPr>
          <p:cNvPr id="6" name="TextBox 5">
            <a:extLst/>
          </p:cNvPr>
          <p:cNvSpPr txBox="1">
            <a:spLocks noChangeArrowheads="1"/>
          </p:cNvSpPr>
          <p:nvPr/>
        </p:nvSpPr>
        <p:spPr bwMode="auto">
          <a:xfrm>
            <a:off x="533400" y="4114800"/>
            <a:ext cx="8001000" cy="2677656"/>
          </a:xfrm>
          <a:prstGeom prst="rect">
            <a:avLst/>
          </a:prstGeom>
          <a:noFill/>
          <a:ln>
            <a:noFill/>
          </a:ln>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defRPr/>
            </a:pPr>
            <a:r>
              <a:rPr lang="en-IN" altLang="en-US" sz="2800" dirty="0">
                <a:latin typeface="+mn-lt"/>
                <a:cs typeface="Arial" panose="020B0604020202020204" pitchFamily="34" charset="0"/>
              </a:rPr>
              <a:t>Even in business contracts, very stringent criterion </a:t>
            </a:r>
            <a:r>
              <a:rPr lang="en-IN" altLang="en-US" sz="2800" dirty="0" smtClean="0">
                <a:latin typeface="+mn-lt"/>
                <a:cs typeface="Arial" panose="020B0604020202020204" pitchFamily="34" charset="0"/>
              </a:rPr>
              <a:t>is </a:t>
            </a:r>
            <a:r>
              <a:rPr lang="en-IN" altLang="en-US" sz="2800" dirty="0">
                <a:latin typeface="+mn-lt"/>
                <a:cs typeface="Arial" panose="020B0604020202020204" pitchFamily="34" charset="0"/>
              </a:rPr>
              <a:t>set for it to apply. The only case in which it has got applied is:  </a:t>
            </a:r>
          </a:p>
          <a:p>
            <a:pPr algn="just" eaLnBrk="1" hangingPunct="1">
              <a:spcBef>
                <a:spcPct val="0"/>
              </a:spcBef>
              <a:buFontTx/>
              <a:buNone/>
              <a:defRPr/>
            </a:pPr>
            <a:endParaRPr lang="en-US" sz="2800" dirty="0" smtClean="0">
              <a:latin typeface="+mn-lt"/>
            </a:endParaRPr>
          </a:p>
          <a:p>
            <a:pPr algn="just" eaLnBrk="1" hangingPunct="1">
              <a:spcBef>
                <a:spcPct val="0"/>
              </a:spcBef>
              <a:buFontTx/>
              <a:buNone/>
              <a:defRPr/>
            </a:pPr>
            <a:r>
              <a:rPr lang="en-US" sz="2800" dirty="0" smtClean="0">
                <a:latin typeface="+mn-lt"/>
              </a:rPr>
              <a:t>British </a:t>
            </a:r>
            <a:r>
              <a:rPr lang="en-US" sz="2800" dirty="0">
                <a:latin typeface="+mn-lt"/>
              </a:rPr>
              <a:t>Crane Hire Corporation v. Ipswich Plant Hire Limited</a:t>
            </a:r>
            <a:endParaRPr lang="en-GB" sz="28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685800" y="152400"/>
            <a:ext cx="7924800" cy="609600"/>
          </a:xfrm>
        </p:spPr>
        <p:txBody>
          <a:bodyPr/>
          <a:lstStyle/>
          <a:p>
            <a:pPr eaLnBrk="1" hangingPunct="1"/>
            <a:r>
              <a:rPr lang="en-IN" altLang="en-US" sz="4000" smtClean="0">
                <a:latin typeface="Arial" panose="020B0604020202020204" pitchFamily="34" charset="0"/>
              </a:rPr>
              <a:t>Incorporation</a:t>
            </a:r>
          </a:p>
        </p:txBody>
      </p:sp>
      <p:sp>
        <p:nvSpPr>
          <p:cNvPr id="74755" name="Rectangle 3"/>
          <p:cNvSpPr>
            <a:spLocks noGrp="1" noChangeArrowheads="1"/>
          </p:cNvSpPr>
          <p:nvPr>
            <p:ph type="subTitle" idx="1"/>
          </p:nvPr>
        </p:nvSpPr>
        <p:spPr>
          <a:xfrm>
            <a:off x="457200" y="1066800"/>
            <a:ext cx="8382000" cy="5562600"/>
          </a:xfrm>
        </p:spPr>
        <p:txBody>
          <a:bodyPr/>
          <a:lstStyle/>
          <a:p>
            <a:pPr algn="just" eaLnBrk="1" hangingPunct="1"/>
            <a:r>
              <a:rPr lang="en-US" altLang="en-US" smtClean="0">
                <a:latin typeface="Arial" panose="020B0604020202020204" pitchFamily="34" charset="0"/>
              </a:rPr>
              <a:t>Summary:</a:t>
            </a:r>
          </a:p>
          <a:p>
            <a:pPr algn="just" eaLnBrk="1" hangingPunct="1"/>
            <a:endParaRPr lang="en-US" altLang="en-US" smtClean="0">
              <a:latin typeface="Arial" panose="020B0604020202020204" pitchFamily="34" charset="0"/>
            </a:endParaRPr>
          </a:p>
          <a:p>
            <a:pPr lvl="1" algn="just" eaLnBrk="1" hangingPunct="1"/>
            <a:r>
              <a:rPr lang="en-US" altLang="en-US" smtClean="0">
                <a:latin typeface="Arial" panose="020B0604020202020204" pitchFamily="34" charset="0"/>
              </a:rPr>
              <a:t>Signing is the best mode of ensuring that the terms become a part of the contract.</a:t>
            </a:r>
          </a:p>
          <a:p>
            <a:pPr lvl="1" algn="just" eaLnBrk="1" hangingPunct="1"/>
            <a:endParaRPr lang="en-US" altLang="en-US" smtClean="0">
              <a:latin typeface="Arial" panose="020B0604020202020204" pitchFamily="34" charset="0"/>
            </a:endParaRPr>
          </a:p>
          <a:p>
            <a:pPr lvl="1" algn="just" eaLnBrk="1" hangingPunct="1"/>
            <a:r>
              <a:rPr lang="en-US" altLang="en-US" smtClean="0">
                <a:latin typeface="Arial" panose="020B0604020202020204" pitchFamily="34" charset="0"/>
              </a:rPr>
              <a:t>Giving notice of terms on tickets and vouchers is the next.</a:t>
            </a:r>
          </a:p>
          <a:p>
            <a:pPr lvl="1" algn="just" eaLnBrk="1" hangingPunct="1"/>
            <a:endParaRPr lang="en-US" altLang="en-US" smtClean="0">
              <a:latin typeface="Arial" panose="020B0604020202020204" pitchFamily="34" charset="0"/>
            </a:endParaRPr>
          </a:p>
          <a:p>
            <a:pPr lvl="1" algn="just" eaLnBrk="1" hangingPunct="1"/>
            <a:r>
              <a:rPr lang="en-US" altLang="en-US" smtClean="0">
                <a:latin typeface="Arial" panose="020B0604020202020204" pitchFamily="34" charset="0"/>
              </a:rPr>
              <a:t>Terms never get implied from past dealings and trade practices. These are most inadequate.</a:t>
            </a:r>
          </a:p>
          <a:p>
            <a:pPr algn="just" eaLnBrk="1" hangingPunct="1"/>
            <a:endParaRPr lang="en-US" altLang="en-US"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ctrTitle"/>
          </p:nvPr>
        </p:nvSpPr>
        <p:spPr>
          <a:xfrm>
            <a:off x="685800" y="152400"/>
            <a:ext cx="7924800" cy="609600"/>
          </a:xfrm>
        </p:spPr>
        <p:txBody>
          <a:bodyPr/>
          <a:lstStyle/>
          <a:p>
            <a:pPr eaLnBrk="1" hangingPunct="1"/>
            <a:endParaRPr lang="en-IN" altLang="en-US" sz="4000" smtClean="0">
              <a:latin typeface="Arial" panose="020B0604020202020204" pitchFamily="34" charset="0"/>
            </a:endParaRPr>
          </a:p>
        </p:txBody>
      </p:sp>
      <p:sp>
        <p:nvSpPr>
          <p:cNvPr id="84995" name="Rectangle 3"/>
          <p:cNvSpPr>
            <a:spLocks noGrp="1" noChangeArrowheads="1"/>
          </p:cNvSpPr>
          <p:nvPr>
            <p:ph type="subTitle" idx="1"/>
          </p:nvPr>
        </p:nvSpPr>
        <p:spPr>
          <a:xfrm>
            <a:off x="457200" y="1066800"/>
            <a:ext cx="8382000" cy="5562600"/>
          </a:xfrm>
        </p:spPr>
        <p:txBody>
          <a:bodyPr/>
          <a:lstStyle/>
          <a:p>
            <a:pPr algn="just" eaLnBrk="1" hangingPunct="1"/>
            <a:endParaRPr lang="en-US" altLang="en-US" smtClean="0">
              <a:latin typeface="Arial" panose="020B0604020202020204" pitchFamily="34" charset="0"/>
            </a:endParaRPr>
          </a:p>
          <a:p>
            <a:pPr algn="just" eaLnBrk="1" hangingPunct="1">
              <a:lnSpc>
                <a:spcPct val="90000"/>
              </a:lnSpc>
            </a:pPr>
            <a:r>
              <a:rPr lang="en-US" altLang="en-US" smtClean="0">
                <a:latin typeface="Arial" panose="020B0604020202020204" pitchFamily="34" charset="0"/>
              </a:rPr>
              <a:t>Exercise: Incorporation of Contract Terms</a:t>
            </a:r>
          </a:p>
          <a:p>
            <a:pPr algn="just" eaLnBrk="1" hangingPunct="1">
              <a:lnSpc>
                <a:spcPct val="90000"/>
              </a:lnSpc>
            </a:pPr>
            <a:r>
              <a:rPr lang="en-US" altLang="en-US" smtClean="0">
                <a:latin typeface="Arial" panose="020B0604020202020204" pitchFamily="34" charset="0"/>
              </a:rPr>
              <a:t>Signed contracts, tickets, vouchers and past practices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subTitle" idx="1"/>
          </p:nvPr>
        </p:nvSpPr>
        <p:spPr>
          <a:xfrm>
            <a:off x="152400" y="152400"/>
            <a:ext cx="8686800" cy="6477000"/>
          </a:xfrm>
        </p:spPr>
        <p:txBody>
          <a:bodyPr/>
          <a:lstStyle/>
          <a:p>
            <a:pPr algn="just" eaLnBrk="1" hangingPunct="1"/>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p:txBody>
      </p:sp>
      <p:graphicFrame>
        <p:nvGraphicFramePr>
          <p:cNvPr id="3" name="Table 2">
            <a:extLst/>
          </p:cNvPr>
          <p:cNvGraphicFramePr>
            <a:graphicFrameLocks noGrp="1"/>
          </p:cNvGraphicFramePr>
          <p:nvPr/>
        </p:nvGraphicFramePr>
        <p:xfrm>
          <a:off x="457200" y="228600"/>
          <a:ext cx="8039100" cy="6096000"/>
        </p:xfrm>
        <a:graphic>
          <a:graphicData uri="http://schemas.openxmlformats.org/drawingml/2006/table">
            <a:tbl>
              <a:tblPr firstRow="1" bandRow="1">
                <a:tableStyleId>{5C22544A-7EE6-4342-B048-85BDC9FD1C3A}</a:tableStyleId>
              </a:tblPr>
              <a:tblGrid>
                <a:gridCol w="4019550">
                  <a:extLst>
                    <a:ext uri="{9D8B030D-6E8A-4147-A177-3AD203B41FA5}">
                      <a16:colId xmlns:a16="http://schemas.microsoft.com/office/drawing/2014/main" val="20000"/>
                    </a:ext>
                  </a:extLst>
                </a:gridCol>
                <a:gridCol w="4019550">
                  <a:extLst>
                    <a:ext uri="{9D8B030D-6E8A-4147-A177-3AD203B41FA5}">
                      <a16:colId xmlns:a16="http://schemas.microsoft.com/office/drawing/2014/main" val="20001"/>
                    </a:ext>
                  </a:extLst>
                </a:gridCol>
              </a:tblGrid>
              <a:tr h="6096000">
                <a:tc>
                  <a:txBody>
                    <a:bodyPr/>
                    <a:lstStyle/>
                    <a:p>
                      <a:pPr marL="0" marR="0" lvl="0" indent="0" algn="just" defTabSz="914400" rtl="0" eaLnBrk="0" fontAlgn="base" latinLnBrk="0" hangingPunct="0">
                        <a:lnSpc>
                          <a:spcPct val="150000"/>
                        </a:lnSpc>
                        <a:spcBef>
                          <a:spcPct val="20000"/>
                        </a:spcBef>
                        <a:spcAft>
                          <a:spcPct val="0"/>
                        </a:spcAft>
                        <a:buClrTx/>
                        <a:buSzTx/>
                        <a:buFontTx/>
                        <a:buNone/>
                        <a:tabLst/>
                        <a:defRPr/>
                      </a:pPr>
                      <a:r>
                        <a:rPr kumimoji="0" lang="en-US" altLang="en-US" sz="3200" b="0" i="0" u="none" strike="noStrike" kern="0" cap="none" spc="0" normalizeH="0" baseline="0" noProof="0" dirty="0">
                          <a:ln>
                            <a:noFill/>
                          </a:ln>
                          <a:solidFill>
                            <a:srgbClr val="FFFFFF"/>
                          </a:solidFill>
                          <a:effectLst/>
                          <a:uLnTx/>
                          <a:uFillTx/>
                          <a:latin typeface="Arial" charset="0"/>
                        </a:rPr>
                        <a:t>1.  Receipt</a:t>
                      </a:r>
                    </a:p>
                    <a:p>
                      <a:pPr marL="0" marR="0" lvl="0" indent="0" algn="just" defTabSz="914400" rtl="0" eaLnBrk="0" fontAlgn="base" latinLnBrk="0" hangingPunct="0">
                        <a:lnSpc>
                          <a:spcPct val="150000"/>
                        </a:lnSpc>
                        <a:spcBef>
                          <a:spcPct val="20000"/>
                        </a:spcBef>
                        <a:spcAft>
                          <a:spcPct val="0"/>
                        </a:spcAft>
                        <a:buClrTx/>
                        <a:buSzTx/>
                        <a:buFontTx/>
                        <a:buNone/>
                        <a:tabLst/>
                        <a:defRPr/>
                      </a:pPr>
                      <a:r>
                        <a:rPr kumimoji="0" lang="en-US" altLang="en-US" sz="3200" b="0" i="0" u="none" strike="noStrike" kern="0" cap="none" spc="0" normalizeH="0" baseline="0" noProof="0" dirty="0">
                          <a:ln>
                            <a:noFill/>
                          </a:ln>
                          <a:solidFill>
                            <a:srgbClr val="FFFFFF"/>
                          </a:solidFill>
                          <a:effectLst/>
                          <a:uLnTx/>
                          <a:uFillTx/>
                          <a:latin typeface="Arial" charset="0"/>
                        </a:rPr>
                        <a:t>2. Receipt</a:t>
                      </a:r>
                    </a:p>
                    <a:p>
                      <a:pPr marL="0" marR="0" lvl="0" indent="0" algn="just" defTabSz="914400" rtl="0" eaLnBrk="0" fontAlgn="base" latinLnBrk="0" hangingPunct="0">
                        <a:lnSpc>
                          <a:spcPct val="150000"/>
                        </a:lnSpc>
                        <a:spcBef>
                          <a:spcPct val="20000"/>
                        </a:spcBef>
                        <a:spcAft>
                          <a:spcPct val="0"/>
                        </a:spcAft>
                        <a:buClrTx/>
                        <a:buSzTx/>
                        <a:buFontTx/>
                        <a:buNone/>
                        <a:tabLst/>
                        <a:defRPr/>
                      </a:pPr>
                      <a:r>
                        <a:rPr kumimoji="0" lang="en-US" altLang="en-US" sz="3200" b="0" i="0" u="none" strike="noStrike" kern="0" cap="none" spc="0" normalizeH="0" baseline="0" noProof="0" dirty="0">
                          <a:ln>
                            <a:noFill/>
                          </a:ln>
                          <a:solidFill>
                            <a:srgbClr val="FFFFFF"/>
                          </a:solidFill>
                          <a:effectLst/>
                          <a:uLnTx/>
                          <a:uFillTx/>
                          <a:latin typeface="Arial" charset="0"/>
                        </a:rPr>
                        <a:t>3. Receipt</a:t>
                      </a:r>
                    </a:p>
                    <a:p>
                      <a:pPr marL="0" marR="0" lvl="0" indent="0" algn="just" defTabSz="914400" rtl="0" eaLnBrk="0" fontAlgn="base" latinLnBrk="0" hangingPunct="0">
                        <a:lnSpc>
                          <a:spcPct val="150000"/>
                        </a:lnSpc>
                        <a:spcBef>
                          <a:spcPct val="20000"/>
                        </a:spcBef>
                        <a:spcAft>
                          <a:spcPct val="0"/>
                        </a:spcAft>
                        <a:buClrTx/>
                        <a:buSzTx/>
                        <a:buFontTx/>
                        <a:buNone/>
                        <a:tabLst/>
                        <a:defRPr/>
                      </a:pPr>
                      <a:r>
                        <a:rPr kumimoji="0" lang="en-US" altLang="en-US" sz="3200" b="0" i="0" u="none" strike="noStrike" kern="0" cap="none" spc="0" normalizeH="0" baseline="0" noProof="0" dirty="0">
                          <a:ln>
                            <a:noFill/>
                          </a:ln>
                          <a:solidFill>
                            <a:srgbClr val="FFFFFF"/>
                          </a:solidFill>
                          <a:effectLst/>
                          <a:uLnTx/>
                          <a:uFillTx/>
                          <a:latin typeface="Arial" charset="0"/>
                        </a:rPr>
                        <a:t>4. Signed contract</a:t>
                      </a:r>
                    </a:p>
                    <a:p>
                      <a:pPr marL="0" marR="0" lvl="0" indent="0" algn="just" defTabSz="914400" rtl="0" eaLnBrk="0" fontAlgn="base" latinLnBrk="0" hangingPunct="0">
                        <a:lnSpc>
                          <a:spcPct val="150000"/>
                        </a:lnSpc>
                        <a:spcBef>
                          <a:spcPct val="20000"/>
                        </a:spcBef>
                        <a:spcAft>
                          <a:spcPct val="0"/>
                        </a:spcAft>
                        <a:buClrTx/>
                        <a:buSzTx/>
                        <a:buFontTx/>
                        <a:buNone/>
                        <a:tabLst/>
                        <a:defRPr/>
                      </a:pPr>
                      <a:r>
                        <a:rPr kumimoji="0" lang="en-US" altLang="en-US" sz="3200" b="0" i="0" u="none" strike="noStrike" kern="0" cap="none" spc="0" normalizeH="0" baseline="0" noProof="0" dirty="0">
                          <a:ln>
                            <a:noFill/>
                          </a:ln>
                          <a:solidFill>
                            <a:srgbClr val="FFFFFF"/>
                          </a:solidFill>
                          <a:effectLst/>
                          <a:uLnTx/>
                          <a:uFillTx/>
                          <a:latin typeface="Arial" charset="0"/>
                        </a:rPr>
                        <a:t>5. Like receipt- post contract</a:t>
                      </a:r>
                    </a:p>
                    <a:p>
                      <a:endParaRPr lang="en-GB" dirty="0"/>
                    </a:p>
                  </a:txBody>
                  <a:tcPr>
                    <a:solidFill>
                      <a:schemeClr val="bg1">
                        <a:lumMod val="75000"/>
                      </a:schemeClr>
                    </a:solidFill>
                  </a:tcPr>
                </a:tc>
                <a:tc>
                  <a:txBody>
                    <a:bodyPr/>
                    <a:lstStyle/>
                    <a:p>
                      <a:pPr marL="0" marR="0" lvl="0" indent="0" algn="just" defTabSz="914400" rtl="0" eaLnBrk="0" fontAlgn="base" latinLnBrk="0" hangingPunct="0">
                        <a:lnSpc>
                          <a:spcPct val="150000"/>
                        </a:lnSpc>
                        <a:spcBef>
                          <a:spcPct val="20000"/>
                        </a:spcBef>
                        <a:spcAft>
                          <a:spcPct val="0"/>
                        </a:spcAft>
                        <a:buClrTx/>
                        <a:buSzTx/>
                        <a:buFontTx/>
                        <a:buNone/>
                        <a:tabLst/>
                        <a:defRPr/>
                      </a:pPr>
                      <a:r>
                        <a:rPr kumimoji="0" lang="en-US" altLang="en-US" sz="3200" b="0" i="0" u="none" strike="noStrike" kern="0" cap="none" spc="0" normalizeH="0" baseline="0" noProof="0" dirty="0">
                          <a:ln>
                            <a:noFill/>
                          </a:ln>
                          <a:solidFill>
                            <a:srgbClr val="FFFFFF"/>
                          </a:solidFill>
                          <a:effectLst/>
                          <a:uLnTx/>
                          <a:uFillTx/>
                          <a:latin typeface="Arial" charset="0"/>
                        </a:rPr>
                        <a:t>6. Past practices</a:t>
                      </a:r>
                    </a:p>
                    <a:p>
                      <a:pPr marL="0" marR="0" lvl="0" indent="0" algn="just" defTabSz="914400" rtl="0" eaLnBrk="0" fontAlgn="base" latinLnBrk="0" hangingPunct="0">
                        <a:lnSpc>
                          <a:spcPct val="150000"/>
                        </a:lnSpc>
                        <a:spcBef>
                          <a:spcPct val="20000"/>
                        </a:spcBef>
                        <a:spcAft>
                          <a:spcPct val="0"/>
                        </a:spcAft>
                        <a:buClrTx/>
                        <a:buSzTx/>
                        <a:buFontTx/>
                        <a:buNone/>
                        <a:tabLst/>
                        <a:defRPr/>
                      </a:pPr>
                      <a:r>
                        <a:rPr kumimoji="0" lang="en-US" altLang="en-US" sz="3200" b="0" i="0" u="none" strike="noStrike" kern="0" cap="none" spc="0" normalizeH="0" baseline="0" noProof="0" dirty="0">
                          <a:ln>
                            <a:noFill/>
                          </a:ln>
                          <a:solidFill>
                            <a:srgbClr val="FFFFFF"/>
                          </a:solidFill>
                          <a:effectLst/>
                          <a:uLnTx/>
                          <a:uFillTx/>
                          <a:latin typeface="Arial" charset="0"/>
                        </a:rPr>
                        <a:t>7. Signed contract</a:t>
                      </a:r>
                    </a:p>
                    <a:p>
                      <a:pPr marL="0" marR="0" lvl="0" indent="0" algn="just" defTabSz="914400" rtl="0" eaLnBrk="0" fontAlgn="base" latinLnBrk="0" hangingPunct="0">
                        <a:lnSpc>
                          <a:spcPct val="150000"/>
                        </a:lnSpc>
                        <a:spcBef>
                          <a:spcPct val="20000"/>
                        </a:spcBef>
                        <a:spcAft>
                          <a:spcPct val="0"/>
                        </a:spcAft>
                        <a:buClrTx/>
                        <a:buSzTx/>
                        <a:buFontTx/>
                        <a:buNone/>
                        <a:tabLst/>
                        <a:defRPr/>
                      </a:pPr>
                      <a:r>
                        <a:rPr kumimoji="0" lang="en-US" altLang="en-US" sz="3200" b="0" i="0" u="none" strike="noStrike" kern="0" cap="none" spc="0" normalizeH="0" baseline="0" noProof="0" dirty="0">
                          <a:ln>
                            <a:noFill/>
                          </a:ln>
                          <a:solidFill>
                            <a:srgbClr val="FFFFFF"/>
                          </a:solidFill>
                          <a:effectLst/>
                          <a:uLnTx/>
                          <a:uFillTx/>
                          <a:latin typeface="Arial" charset="0"/>
                        </a:rPr>
                        <a:t>8. Signed contract</a:t>
                      </a:r>
                    </a:p>
                    <a:p>
                      <a:pPr marL="0" marR="0" lvl="0" indent="0" algn="just" defTabSz="914400" rtl="0" eaLnBrk="0" fontAlgn="base" latinLnBrk="0" hangingPunct="0">
                        <a:lnSpc>
                          <a:spcPct val="150000"/>
                        </a:lnSpc>
                        <a:spcBef>
                          <a:spcPct val="20000"/>
                        </a:spcBef>
                        <a:spcAft>
                          <a:spcPct val="0"/>
                        </a:spcAft>
                        <a:buClrTx/>
                        <a:buSzTx/>
                        <a:buFontTx/>
                        <a:buNone/>
                        <a:tabLst/>
                        <a:defRPr/>
                      </a:pPr>
                      <a:r>
                        <a:rPr kumimoji="0" lang="en-US" altLang="en-US" sz="3200" b="0" i="0" u="none" strike="noStrike" kern="0" cap="none" spc="0" normalizeH="0" baseline="0" noProof="0" dirty="0">
                          <a:ln>
                            <a:noFill/>
                          </a:ln>
                          <a:solidFill>
                            <a:srgbClr val="FFFFFF"/>
                          </a:solidFill>
                          <a:effectLst/>
                          <a:uLnTx/>
                          <a:uFillTx/>
                          <a:latin typeface="Arial" charset="0"/>
                        </a:rPr>
                        <a:t>9. Signed contract</a:t>
                      </a:r>
                    </a:p>
                    <a:p>
                      <a:pPr marL="0" marR="0" lvl="0" indent="0" algn="just" defTabSz="914400" rtl="0" eaLnBrk="0" fontAlgn="base" latinLnBrk="0" hangingPunct="0">
                        <a:lnSpc>
                          <a:spcPct val="150000"/>
                        </a:lnSpc>
                        <a:spcBef>
                          <a:spcPct val="20000"/>
                        </a:spcBef>
                        <a:spcAft>
                          <a:spcPct val="0"/>
                        </a:spcAft>
                        <a:buClrTx/>
                        <a:buSzTx/>
                        <a:buFontTx/>
                        <a:buNone/>
                        <a:tabLst/>
                        <a:defRPr/>
                      </a:pPr>
                      <a:r>
                        <a:rPr kumimoji="0" lang="en-US" altLang="en-US" sz="3200" b="0" i="0" u="none" strike="noStrike" kern="0" cap="none" spc="0" normalizeH="0" baseline="0" noProof="0" dirty="0">
                          <a:ln>
                            <a:noFill/>
                          </a:ln>
                          <a:solidFill>
                            <a:srgbClr val="FFFFFF"/>
                          </a:solidFill>
                          <a:effectLst/>
                          <a:uLnTx/>
                          <a:uFillTx/>
                          <a:latin typeface="Arial" charset="0"/>
                        </a:rPr>
                        <a:t>10. Signed contract</a:t>
                      </a:r>
                    </a:p>
                    <a:p>
                      <a:endParaRPr lang="en-GB" dirty="0"/>
                    </a:p>
                  </a:txBody>
                  <a:tcPr>
                    <a:solidFill>
                      <a:schemeClr val="bg1">
                        <a:lumMod val="75000"/>
                      </a:schemeClr>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685800" y="152400"/>
            <a:ext cx="7924800" cy="609600"/>
          </a:xfrm>
        </p:spPr>
        <p:txBody>
          <a:bodyPr/>
          <a:lstStyle/>
          <a:p>
            <a:pPr eaLnBrk="1" hangingPunct="1"/>
            <a:r>
              <a:rPr lang="en-US" altLang="en-US" sz="4000" dirty="0" smtClean="0">
                <a:latin typeface="Arial" panose="020B0604020202020204" pitchFamily="34" charset="0"/>
              </a:rPr>
              <a:t>Modifying the offer form</a:t>
            </a:r>
            <a:endParaRPr lang="en-IN" altLang="en-US" sz="4000" dirty="0" smtClean="0">
              <a:latin typeface="Arial" panose="020B0604020202020204" pitchFamily="34" charset="0"/>
            </a:endParaRPr>
          </a:p>
        </p:txBody>
      </p:sp>
      <p:sp>
        <p:nvSpPr>
          <p:cNvPr id="87043" name="Rectangle 3"/>
          <p:cNvSpPr>
            <a:spLocks noGrp="1" noChangeArrowheads="1"/>
          </p:cNvSpPr>
          <p:nvPr>
            <p:ph type="subTitle" idx="1"/>
          </p:nvPr>
        </p:nvSpPr>
        <p:spPr>
          <a:xfrm>
            <a:off x="457200" y="1066800"/>
            <a:ext cx="8382000" cy="5562600"/>
          </a:xfrm>
        </p:spPr>
        <p:txBody>
          <a:bodyPr/>
          <a:lstStyle/>
          <a:p>
            <a:pPr algn="just" eaLnBrk="1" hangingPunct="1"/>
            <a:r>
              <a:rPr lang="en-US" altLang="en-US" sz="2800" dirty="0" smtClean="0">
                <a:latin typeface="Arial" panose="020B0604020202020204" pitchFamily="34" charset="0"/>
              </a:rPr>
              <a:t>The customer changed the terms, signed and submitted to the bank. The bank accepted it.</a:t>
            </a:r>
          </a:p>
          <a:p>
            <a:pPr algn="just" eaLnBrk="1" hangingPunct="1"/>
            <a:endParaRPr lang="en-US" altLang="en-US" sz="2800" dirty="0">
              <a:latin typeface="Arial" panose="020B0604020202020204" pitchFamily="34" charset="0"/>
            </a:endParaRPr>
          </a:p>
          <a:p>
            <a:pPr algn="just" eaLnBrk="1" hangingPunct="1"/>
            <a:r>
              <a:rPr lang="en-US" altLang="en-US" sz="2800" dirty="0" smtClean="0">
                <a:latin typeface="Arial" panose="020B0604020202020204" pitchFamily="34" charset="0"/>
              </a:rPr>
              <a:t>Who made the offer?</a:t>
            </a:r>
          </a:p>
          <a:p>
            <a:pPr algn="just" eaLnBrk="1" hangingPunct="1"/>
            <a:endParaRPr lang="en-US" altLang="en-US" sz="2800" dirty="0">
              <a:latin typeface="Arial" panose="020B0604020202020204" pitchFamily="34" charset="0"/>
            </a:endParaRPr>
          </a:p>
          <a:p>
            <a:pPr algn="just" eaLnBrk="1" hangingPunct="1"/>
            <a:r>
              <a:rPr lang="en-US" altLang="en-US" sz="2800" dirty="0" smtClean="0">
                <a:latin typeface="Arial" panose="020B0604020202020204" pitchFamily="34" charset="0"/>
              </a:rPr>
              <a:t>When was the offer accepted?</a:t>
            </a:r>
          </a:p>
          <a:p>
            <a:pPr algn="just" eaLnBrk="1" hangingPunct="1"/>
            <a:endParaRPr lang="en-US" altLang="en-US" sz="2800" dirty="0">
              <a:latin typeface="Arial" panose="020B0604020202020204" pitchFamily="34" charset="0"/>
            </a:endParaRPr>
          </a:p>
          <a:p>
            <a:pPr algn="just" eaLnBrk="1" hangingPunct="1"/>
            <a:r>
              <a:rPr lang="en-US" altLang="en-US" sz="2800" dirty="0" smtClean="0">
                <a:latin typeface="Arial" panose="020B0604020202020204" pitchFamily="34" charset="0"/>
              </a:rPr>
              <a:t>Are the terms of the contract binding? </a:t>
            </a:r>
          </a:p>
          <a:p>
            <a:pPr algn="just" eaLnBrk="1" hangingPunct="1">
              <a:lnSpc>
                <a:spcPct val="90000"/>
              </a:lnSpc>
            </a:pPr>
            <a:endParaRPr lang="en-US" altLang="en-US" dirty="0" smtClean="0">
              <a:latin typeface="Arial" panose="020B0604020202020204" pitchFamily="34" charset="0"/>
            </a:endParaRPr>
          </a:p>
          <a:p>
            <a:pPr algn="just" eaLnBrk="1" hangingPunct="1">
              <a:lnSpc>
                <a:spcPct val="90000"/>
              </a:lnSpc>
            </a:pPr>
            <a:endParaRPr lang="en-US" altLang="en-US" sz="2800" dirty="0" smtClean="0">
              <a:latin typeface="Arial" panose="020B0604020202020204" pitchFamily="34" charset="0"/>
            </a:endParaRPr>
          </a:p>
          <a:p>
            <a:pPr algn="just" eaLnBrk="1" hangingPunct="1">
              <a:lnSpc>
                <a:spcPct val="90000"/>
              </a:lnSpc>
            </a:pPr>
            <a:r>
              <a:rPr lang="en-US" altLang="en-US" sz="2800" dirty="0" smtClean="0">
                <a:latin typeface="Arial" panose="020B0604020202020204" pitchFamily="34" charset="0"/>
              </a:rPr>
              <a:t>Is there any unlawfulness in the contract? </a:t>
            </a:r>
          </a:p>
          <a:p>
            <a:pPr eaLnBrk="1" hangingPunct="1">
              <a:lnSpc>
                <a:spcPct val="90000"/>
              </a:lnSpc>
            </a:pPr>
            <a:endParaRPr lang="en-US" altLang="en-US" dirty="0" smtClean="0">
              <a:latin typeface="Arial" panose="020B0604020202020204" pitchFamily="34" charset="0"/>
            </a:endParaRPr>
          </a:p>
        </p:txBody>
      </p:sp>
      <p:sp>
        <p:nvSpPr>
          <p:cNvPr id="5" name="TextBox 4">
            <a:extLst/>
          </p:cNvPr>
          <p:cNvSpPr txBox="1">
            <a:spLocks noChangeArrowheads="1"/>
          </p:cNvSpPr>
          <p:nvPr/>
        </p:nvSpPr>
        <p:spPr bwMode="auto">
          <a:xfrm>
            <a:off x="4191000" y="2527995"/>
            <a:ext cx="2895600" cy="523220"/>
          </a:xfrm>
          <a:prstGeom prst="rect">
            <a:avLst/>
          </a:prstGeom>
          <a:solidFill>
            <a:srgbClr val="002060"/>
          </a:solid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fontAlgn="auto" hangingPunct="1">
              <a:spcBef>
                <a:spcPts val="0"/>
              </a:spcBef>
              <a:spcAft>
                <a:spcPts val="0"/>
              </a:spcAft>
              <a:defRPr/>
            </a:pPr>
            <a:r>
              <a:rPr lang="en-US" altLang="en-US" sz="2800" kern="0" dirty="0" err="1" smtClean="0">
                <a:solidFill>
                  <a:srgbClr val="FFFFFF"/>
                </a:solidFill>
              </a:rPr>
              <a:t>Jeet</a:t>
            </a:r>
            <a:r>
              <a:rPr lang="en-US" altLang="en-US" sz="2800" kern="0" dirty="0" smtClean="0">
                <a:solidFill>
                  <a:srgbClr val="FFFFFF"/>
                </a:solidFill>
              </a:rPr>
              <a:t>, the customer</a:t>
            </a:r>
            <a:endParaRPr lang="en-US" altLang="en-US" sz="2800" kern="0" dirty="0">
              <a:solidFill>
                <a:srgbClr val="FFFFFF"/>
              </a:solidFill>
            </a:endParaRPr>
          </a:p>
        </p:txBody>
      </p:sp>
      <p:sp>
        <p:nvSpPr>
          <p:cNvPr id="6" name="TextBox 5">
            <a:extLst/>
          </p:cNvPr>
          <p:cNvSpPr txBox="1">
            <a:spLocks noChangeArrowheads="1"/>
          </p:cNvSpPr>
          <p:nvPr/>
        </p:nvSpPr>
        <p:spPr bwMode="auto">
          <a:xfrm>
            <a:off x="5486400" y="3155602"/>
            <a:ext cx="3352800" cy="954107"/>
          </a:xfrm>
          <a:prstGeom prst="rect">
            <a:avLst/>
          </a:prstGeom>
          <a:solidFill>
            <a:srgbClr val="002060"/>
          </a:solid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fontAlgn="auto" hangingPunct="1">
              <a:spcBef>
                <a:spcPts val="0"/>
              </a:spcBef>
              <a:spcAft>
                <a:spcPts val="0"/>
              </a:spcAft>
              <a:defRPr/>
            </a:pPr>
            <a:r>
              <a:rPr lang="en-US" altLang="en-US" sz="2800" kern="0" dirty="0" smtClean="0">
                <a:solidFill>
                  <a:srgbClr val="FFFFFF"/>
                </a:solidFill>
              </a:rPr>
              <a:t>Customer received acceptance and card. </a:t>
            </a:r>
            <a:endParaRPr lang="en-US" altLang="en-US" sz="2800" kern="0" dirty="0">
              <a:solidFill>
                <a:srgbClr val="FFFFFF"/>
              </a:solidFill>
            </a:endParaRPr>
          </a:p>
        </p:txBody>
      </p:sp>
      <p:sp>
        <p:nvSpPr>
          <p:cNvPr id="7" name="TextBox 6">
            <a:extLst/>
          </p:cNvPr>
          <p:cNvSpPr txBox="1">
            <a:spLocks noChangeArrowheads="1"/>
          </p:cNvSpPr>
          <p:nvPr/>
        </p:nvSpPr>
        <p:spPr bwMode="auto">
          <a:xfrm>
            <a:off x="6553200" y="4605796"/>
            <a:ext cx="2362200" cy="954107"/>
          </a:xfrm>
          <a:prstGeom prst="rect">
            <a:avLst/>
          </a:prstGeom>
          <a:solidFill>
            <a:srgbClr val="002060"/>
          </a:solid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fontAlgn="auto" hangingPunct="1">
              <a:spcBef>
                <a:spcPts val="0"/>
              </a:spcBef>
              <a:spcAft>
                <a:spcPts val="0"/>
              </a:spcAft>
              <a:defRPr/>
            </a:pPr>
            <a:r>
              <a:rPr lang="en-US" altLang="en-US" sz="2800" kern="0" dirty="0" smtClean="0">
                <a:solidFill>
                  <a:srgbClr val="FFFFFF"/>
                </a:solidFill>
              </a:rPr>
              <a:t>Yes. Signed offer bind </a:t>
            </a:r>
            <a:endParaRPr lang="en-US" altLang="en-US" sz="2800" kern="0" dirty="0">
              <a:solidFill>
                <a:srgbClr val="FFFFFF"/>
              </a:solidFill>
            </a:endParaRPr>
          </a:p>
        </p:txBody>
      </p:sp>
      <p:sp>
        <p:nvSpPr>
          <p:cNvPr id="8" name="TextBox 7">
            <a:extLst/>
          </p:cNvPr>
          <p:cNvSpPr txBox="1">
            <a:spLocks noChangeArrowheads="1"/>
          </p:cNvSpPr>
          <p:nvPr/>
        </p:nvSpPr>
        <p:spPr bwMode="auto">
          <a:xfrm>
            <a:off x="7167239" y="6055990"/>
            <a:ext cx="605161" cy="522288"/>
          </a:xfrm>
          <a:prstGeom prst="rect">
            <a:avLst/>
          </a:prstGeom>
          <a:solidFill>
            <a:srgbClr val="002060"/>
          </a:solid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fontAlgn="auto" hangingPunct="1">
              <a:spcBef>
                <a:spcPts val="0"/>
              </a:spcBef>
              <a:spcAft>
                <a:spcPts val="0"/>
              </a:spcAft>
              <a:defRPr/>
            </a:pPr>
            <a:r>
              <a:rPr lang="en-US" altLang="en-US" sz="2800" kern="0" dirty="0">
                <a:solidFill>
                  <a:srgbClr val="FFFFFF"/>
                </a:solidFill>
              </a:rPr>
              <a:t>?</a:t>
            </a:r>
            <a:r>
              <a:rPr lang="en-US" altLang="en-US" sz="2800" kern="0" dirty="0" smtClean="0">
                <a:solidFill>
                  <a:srgbClr val="FFFFFF"/>
                </a:solidFill>
              </a:rPr>
              <a:t> </a:t>
            </a:r>
            <a:endParaRPr lang="en-US" altLang="en-US" sz="2800" kern="0" dirty="0">
              <a:solidFill>
                <a:srgbClr val="FFFFFF"/>
              </a:solidFill>
            </a:endParaRPr>
          </a:p>
        </p:txBody>
      </p:sp>
    </p:spTree>
    <p:extLst>
      <p:ext uri="{BB962C8B-B14F-4D97-AF65-F5344CB8AC3E}">
        <p14:creationId xmlns:p14="http://schemas.microsoft.com/office/powerpoint/2010/main" val="116772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685800" y="152400"/>
            <a:ext cx="7924800" cy="609600"/>
          </a:xfrm>
        </p:spPr>
        <p:txBody>
          <a:bodyPr/>
          <a:lstStyle/>
          <a:p>
            <a:pPr eaLnBrk="1" hangingPunct="1"/>
            <a:r>
              <a:rPr lang="en-US" altLang="en-US" sz="4000" smtClean="0">
                <a:latin typeface="Arial" panose="020B0604020202020204" pitchFamily="34" charset="0"/>
              </a:rPr>
              <a:t>Terms and Conditions</a:t>
            </a:r>
          </a:p>
        </p:txBody>
      </p:sp>
      <p:sp>
        <p:nvSpPr>
          <p:cNvPr id="32771" name="Rectangle 3"/>
          <p:cNvSpPr>
            <a:spLocks noGrp="1" noChangeArrowheads="1"/>
          </p:cNvSpPr>
          <p:nvPr>
            <p:ph type="subTitle" idx="1"/>
          </p:nvPr>
        </p:nvSpPr>
        <p:spPr>
          <a:xfrm>
            <a:off x="304800" y="1066800"/>
            <a:ext cx="8686800" cy="5562600"/>
          </a:xfrm>
        </p:spPr>
        <p:txBody>
          <a:bodyPr/>
          <a:lstStyle/>
          <a:p>
            <a:pPr algn="just" eaLnBrk="1" hangingPunct="1">
              <a:lnSpc>
                <a:spcPct val="80000"/>
              </a:lnSpc>
            </a:pPr>
            <a:r>
              <a:rPr lang="en-GB" altLang="en-US" sz="1200" smtClean="0">
                <a:latin typeface="Arial" panose="020B0604020202020204" pitchFamily="34" charset="0"/>
              </a:rPr>
              <a:t>1. The sender must mention the complete postal address with pincode. In addition, the telephone number of the receiver must be mentioned.</a:t>
            </a:r>
          </a:p>
          <a:p>
            <a:pPr algn="just" eaLnBrk="1" hangingPunct="1">
              <a:lnSpc>
                <a:spcPct val="80000"/>
              </a:lnSpc>
            </a:pPr>
            <a:endParaRPr lang="en-GB" altLang="en-US" sz="1200" smtClean="0">
              <a:latin typeface="Arial" panose="020B0604020202020204" pitchFamily="34" charset="0"/>
            </a:endParaRPr>
          </a:p>
          <a:p>
            <a:pPr algn="just" eaLnBrk="1" hangingPunct="1">
              <a:lnSpc>
                <a:spcPct val="80000"/>
              </a:lnSpc>
            </a:pPr>
            <a:r>
              <a:rPr lang="en-GB" altLang="en-US" sz="1200" smtClean="0">
                <a:latin typeface="Arial" panose="020B0604020202020204" pitchFamily="34" charset="0"/>
              </a:rPr>
              <a:t>2. In the case of a consignment which is not a document, the sender will provide the description of the goods and its value.</a:t>
            </a:r>
            <a:endParaRPr lang="en-US" altLang="en-US" sz="1200" smtClean="0">
              <a:latin typeface="Arial" panose="020B0604020202020204" pitchFamily="34" charset="0"/>
            </a:endParaRPr>
          </a:p>
          <a:p>
            <a:pPr algn="just" eaLnBrk="1" hangingPunct="1">
              <a:lnSpc>
                <a:spcPct val="80000"/>
              </a:lnSpc>
            </a:pPr>
            <a:r>
              <a:rPr lang="en-GB" altLang="en-US" sz="1200" smtClean="0">
                <a:latin typeface="Arial" panose="020B0604020202020204" pitchFamily="34" charset="0"/>
              </a:rPr>
              <a:t>3. The following articles will not be accepted for carriage:</a:t>
            </a:r>
          </a:p>
          <a:p>
            <a:pPr algn="just" eaLnBrk="1" hangingPunct="1">
              <a:lnSpc>
                <a:spcPct val="80000"/>
              </a:lnSpc>
            </a:pPr>
            <a:endParaRPr lang="en-GB" altLang="en-US" sz="1200" smtClean="0">
              <a:latin typeface="Arial" panose="020B0604020202020204" pitchFamily="34" charset="0"/>
            </a:endParaRPr>
          </a:p>
          <a:p>
            <a:pPr algn="just" eaLnBrk="1" hangingPunct="1">
              <a:lnSpc>
                <a:spcPct val="80000"/>
              </a:lnSpc>
            </a:pPr>
            <a:r>
              <a:rPr lang="en-GB" altLang="en-US" sz="1200" smtClean="0">
                <a:latin typeface="Arial" panose="020B0604020202020204" pitchFamily="34" charset="0"/>
              </a:rPr>
              <a:t>4. City Express will not provide any insurance coverage for any consignments sent, even if the value of the consignment is declared by the sender or required to be declared by City Express.</a:t>
            </a:r>
          </a:p>
          <a:p>
            <a:pPr algn="just" eaLnBrk="1" hangingPunct="1">
              <a:lnSpc>
                <a:spcPct val="80000"/>
              </a:lnSpc>
            </a:pPr>
            <a:endParaRPr lang="en-IN" altLang="en-US" sz="1400" smtClean="0">
              <a:latin typeface="Arial" panose="020B0604020202020204" pitchFamily="34" charset="0"/>
            </a:endParaRPr>
          </a:p>
          <a:p>
            <a:pPr algn="just" eaLnBrk="1" hangingPunct="1">
              <a:lnSpc>
                <a:spcPct val="80000"/>
              </a:lnSpc>
            </a:pPr>
            <a:endParaRPr lang="en-GB" altLang="en-US" sz="1400" smtClean="0">
              <a:latin typeface="Arial" panose="020B0604020202020204" pitchFamily="34" charset="0"/>
            </a:endParaRPr>
          </a:p>
          <a:p>
            <a:pPr algn="just" eaLnBrk="1" hangingPunct="1">
              <a:lnSpc>
                <a:spcPct val="80000"/>
              </a:lnSpc>
            </a:pPr>
            <a:r>
              <a:rPr lang="en-GB" altLang="en-US" sz="2800" smtClean="0">
                <a:latin typeface="Arial" panose="020B0604020202020204" pitchFamily="34" charset="0"/>
              </a:rPr>
              <a:t>5. The liability of City Express for any loss or damage to the shipment is  limited to Rs. 100/- for each consignment. Further, City Express will not be responsible for any consequential losses.</a:t>
            </a:r>
          </a:p>
          <a:p>
            <a:pPr algn="just" eaLnBrk="1" hangingPunct="1">
              <a:lnSpc>
                <a:spcPct val="80000"/>
              </a:lnSpc>
            </a:pPr>
            <a:endParaRPr lang="en-IN" altLang="en-US" sz="1400" smtClean="0">
              <a:latin typeface="Arial" panose="020B0604020202020204" pitchFamily="34" charset="0"/>
            </a:endParaRPr>
          </a:p>
          <a:p>
            <a:pPr algn="just" eaLnBrk="1" hangingPunct="1">
              <a:lnSpc>
                <a:spcPct val="80000"/>
              </a:lnSpc>
            </a:pPr>
            <a:endParaRPr lang="en-GB" altLang="en-US" sz="1400" smtClean="0">
              <a:latin typeface="Arial" panose="020B0604020202020204" pitchFamily="34" charset="0"/>
            </a:endParaRPr>
          </a:p>
          <a:p>
            <a:pPr algn="just" eaLnBrk="1" hangingPunct="1">
              <a:lnSpc>
                <a:spcPct val="80000"/>
              </a:lnSpc>
            </a:pPr>
            <a:r>
              <a:rPr lang="en-GB" altLang="en-US" sz="1200" smtClean="0">
                <a:latin typeface="Arial" panose="020B0604020202020204" pitchFamily="34" charset="0"/>
              </a:rPr>
              <a:t>6. No compensation or refund will be paid due to late delivery of this consignment”.  </a:t>
            </a:r>
          </a:p>
          <a:p>
            <a:pPr algn="just" eaLnBrk="1" hangingPunct="1">
              <a:lnSpc>
                <a:spcPct val="80000"/>
              </a:lnSpc>
            </a:pPr>
            <a:r>
              <a:rPr lang="en-GB" altLang="en-US" sz="1200" smtClean="0">
                <a:latin typeface="Arial" panose="020B0604020202020204" pitchFamily="34" charset="0"/>
              </a:rPr>
              <a:t>     </a:t>
            </a:r>
          </a:p>
          <a:p>
            <a:pPr algn="just" eaLnBrk="1" hangingPunct="1">
              <a:lnSpc>
                <a:spcPct val="80000"/>
              </a:lnSpc>
            </a:pPr>
            <a:r>
              <a:rPr lang="en-GB" altLang="en-US" sz="1200" smtClean="0">
                <a:latin typeface="Arial" panose="020B0604020202020204" pitchFamily="34" charset="0"/>
              </a:rPr>
              <a:t>7. Queries on consignment should be raised within 30 days from the date dispatch of consignment.</a:t>
            </a:r>
            <a:endParaRPr lang="en-US" altLang="en-US" sz="1200" smtClean="0">
              <a:latin typeface="Arial" panose="020B0604020202020204" pitchFamily="34" charset="0"/>
            </a:endParaRPr>
          </a:p>
          <a:p>
            <a:pPr algn="just" eaLnBrk="1" hangingPunct="1">
              <a:lnSpc>
                <a:spcPct val="80000"/>
              </a:lnSpc>
            </a:pPr>
            <a:r>
              <a:rPr lang="en-GB" altLang="en-US" sz="1200" smtClean="0">
                <a:latin typeface="Arial" panose="020B0604020202020204" pitchFamily="34" charset="0"/>
              </a:rPr>
              <a:t>8. Octroi,  or any other tax or duty levied on the consignment shall be born by the consignor/consignee. The amount would need to be paid by the consignor/consignee immediately on demand.</a:t>
            </a:r>
          </a:p>
          <a:p>
            <a:pPr algn="just" eaLnBrk="1" hangingPunct="1">
              <a:lnSpc>
                <a:spcPct val="80000"/>
              </a:lnSpc>
            </a:pPr>
            <a:endParaRPr lang="en-GB" altLang="en-US" sz="1200" smtClean="0">
              <a:latin typeface="Arial" panose="020B0604020202020204" pitchFamily="34" charset="0"/>
            </a:endParaRPr>
          </a:p>
          <a:p>
            <a:pPr algn="just" eaLnBrk="1" hangingPunct="1">
              <a:lnSpc>
                <a:spcPct val="80000"/>
              </a:lnSpc>
            </a:pPr>
            <a:r>
              <a:rPr lang="en-GB" altLang="en-US" sz="1200" smtClean="0">
                <a:latin typeface="Arial" panose="020B0604020202020204" pitchFamily="34" charset="0"/>
              </a:rPr>
              <a:t>9. The sender will be entirely responsible for civil and criminal consequences arising from consigning or attempting to consign any prohibited item listed under clause 3.</a:t>
            </a:r>
          </a:p>
          <a:p>
            <a:pPr algn="just" eaLnBrk="1" hangingPunct="1">
              <a:lnSpc>
                <a:spcPct val="80000"/>
              </a:lnSpc>
            </a:pPr>
            <a:endParaRPr lang="en-GB" altLang="en-US" sz="1200" smtClean="0">
              <a:latin typeface="Arial" panose="020B0604020202020204" pitchFamily="34" charset="0"/>
            </a:endParaRPr>
          </a:p>
          <a:p>
            <a:pPr algn="just" eaLnBrk="1" hangingPunct="1">
              <a:lnSpc>
                <a:spcPct val="80000"/>
              </a:lnSpc>
            </a:pPr>
            <a:r>
              <a:rPr lang="en-GB" altLang="en-US" sz="1200" smtClean="0">
                <a:latin typeface="Arial" panose="020B0604020202020204" pitchFamily="34" charset="0"/>
              </a:rPr>
              <a:t>10. Any dispute, controversy or claim arising out of or relating to the contract shall be subject to the jurisdiction of Courts of Mumbai.</a:t>
            </a:r>
            <a:endParaRPr lang="en-US" altLang="en-US" sz="12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685800" y="282028"/>
            <a:ext cx="7772400" cy="457200"/>
          </a:xfrm>
        </p:spPr>
        <p:txBody>
          <a:bodyPr/>
          <a:lstStyle/>
          <a:p>
            <a:pPr eaLnBrk="1" hangingPunct="1"/>
            <a:r>
              <a:rPr lang="en-US" altLang="en-US" sz="2800" dirty="0" smtClean="0">
                <a:latin typeface="Arial" panose="020B0604020202020204" pitchFamily="34" charset="0"/>
              </a:rPr>
              <a:t>Decide if sending following offer letter to a company is unlawful</a:t>
            </a:r>
          </a:p>
        </p:txBody>
      </p:sp>
      <p:graphicFrame>
        <p:nvGraphicFramePr>
          <p:cNvPr id="880643" name="Group 3"/>
          <p:cNvGraphicFramePr>
            <a:graphicFrameLocks noGrp="1"/>
          </p:cNvGraphicFramePr>
          <p:nvPr>
            <p:ph idx="4294967295"/>
            <p:extLst>
              <p:ext uri="{D42A27DB-BD31-4B8C-83A1-F6EECF244321}">
                <p14:modId xmlns:p14="http://schemas.microsoft.com/office/powerpoint/2010/main" val="2907024233"/>
              </p:ext>
            </p:extLst>
          </p:nvPr>
        </p:nvGraphicFramePr>
        <p:xfrm>
          <a:off x="533400" y="914400"/>
          <a:ext cx="8534400" cy="5934904"/>
        </p:xfrm>
        <a:graphic>
          <a:graphicData uri="http://schemas.openxmlformats.org/drawingml/2006/table">
            <a:tbl>
              <a:tblPr/>
              <a:tblGrid>
                <a:gridCol w="704675">
                  <a:extLst>
                    <a:ext uri="{9D8B030D-6E8A-4147-A177-3AD203B41FA5}">
                      <a16:colId xmlns:a16="http://schemas.microsoft.com/office/drawing/2014/main" val="20000"/>
                    </a:ext>
                  </a:extLst>
                </a:gridCol>
                <a:gridCol w="691532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8947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Sr.</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Letter</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0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To internship for 2 months for </a:t>
                      </a:r>
                      <a:r>
                        <a:rPr kumimoji="0" lang="en-US" sz="2800" b="0" i="0" u="none" strike="noStrike" cap="none" normalizeH="0" baseline="0" dirty="0" err="1" smtClean="0">
                          <a:ln>
                            <a:noFill/>
                          </a:ln>
                          <a:solidFill>
                            <a:schemeClr val="tx1"/>
                          </a:solidFill>
                          <a:effectLst/>
                          <a:latin typeface="Arial" charset="0"/>
                        </a:rPr>
                        <a:t>Rs</a:t>
                      </a:r>
                      <a:r>
                        <a:rPr kumimoji="0" lang="en-US" sz="2800" b="0" i="0" u="none" strike="noStrike" cap="none" normalizeH="0" baseline="0" dirty="0" smtClean="0">
                          <a:ln>
                            <a:noFill/>
                          </a:ln>
                          <a:solidFill>
                            <a:schemeClr val="tx1"/>
                          </a:solidFill>
                          <a:effectLst/>
                          <a:latin typeface="Arial" charset="0"/>
                        </a:rPr>
                        <a:t> 2 lakhs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smtClean="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0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Sell a packing machine for </a:t>
                      </a:r>
                      <a:r>
                        <a:rPr kumimoji="0" lang="en-US" sz="2800" b="0" i="0" u="none" strike="noStrike" cap="none" normalizeH="0" baseline="0" dirty="0" err="1" smtClean="0">
                          <a:ln>
                            <a:noFill/>
                          </a:ln>
                          <a:solidFill>
                            <a:schemeClr val="tx1"/>
                          </a:solidFill>
                          <a:effectLst/>
                          <a:latin typeface="Arial" charset="0"/>
                        </a:rPr>
                        <a:t>Rs</a:t>
                      </a:r>
                      <a:r>
                        <a:rPr kumimoji="0" lang="en-US" sz="2800" b="0" i="0" u="none" strike="noStrike" cap="none" normalizeH="0" baseline="0" dirty="0" smtClean="0">
                          <a:ln>
                            <a:noFill/>
                          </a:ln>
                          <a:solidFill>
                            <a:schemeClr val="tx1"/>
                          </a:solidFill>
                          <a:effectLst/>
                          <a:latin typeface="Arial" charset="0"/>
                        </a:rPr>
                        <a:t>. 32 lakhs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dirty="0" smtClean="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0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Courier service for </a:t>
                      </a:r>
                      <a:r>
                        <a:rPr kumimoji="0" lang="en-US" sz="2800" b="0" i="0" u="none" strike="noStrike" cap="none" normalizeH="0" baseline="0" dirty="0" err="1" smtClean="0">
                          <a:ln>
                            <a:noFill/>
                          </a:ln>
                          <a:solidFill>
                            <a:schemeClr val="tx1"/>
                          </a:solidFill>
                          <a:effectLst/>
                          <a:latin typeface="Arial" charset="0"/>
                        </a:rPr>
                        <a:t>Rs</a:t>
                      </a:r>
                      <a:r>
                        <a:rPr kumimoji="0" lang="en-US" sz="2800" b="0" i="0" u="none" strike="noStrike" cap="none" normalizeH="0" baseline="0" dirty="0" smtClean="0">
                          <a:ln>
                            <a:noFill/>
                          </a:ln>
                          <a:solidFill>
                            <a:schemeClr val="tx1"/>
                          </a:solidFill>
                          <a:effectLst/>
                          <a:latin typeface="Arial" charset="0"/>
                        </a:rPr>
                        <a:t>. 200 a letter</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smtClean="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0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Car rentals, </a:t>
                      </a:r>
                      <a:r>
                        <a:rPr kumimoji="0" lang="en-US" sz="2800" b="0" i="0" u="none" strike="noStrike" cap="none" normalizeH="0" baseline="0" dirty="0" err="1" smtClean="0">
                          <a:ln>
                            <a:noFill/>
                          </a:ln>
                          <a:solidFill>
                            <a:schemeClr val="tx1"/>
                          </a:solidFill>
                          <a:effectLst/>
                          <a:latin typeface="Arial" charset="0"/>
                        </a:rPr>
                        <a:t>Rs</a:t>
                      </a:r>
                      <a:r>
                        <a:rPr kumimoji="0" lang="en-US" sz="2800" b="0" i="0" u="none" strike="noStrike" cap="none" normalizeH="0" baseline="0" dirty="0" smtClean="0">
                          <a:ln>
                            <a:noFill/>
                          </a:ln>
                          <a:solidFill>
                            <a:schemeClr val="tx1"/>
                          </a:solidFill>
                          <a:effectLst/>
                          <a:latin typeface="Arial" charset="0"/>
                        </a:rPr>
                        <a:t> 1000 a day</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smtClean="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0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Sell contraband goods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smtClean="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0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Secure a </a:t>
                      </a:r>
                      <a:r>
                        <a:rPr kumimoji="0" lang="en-US" sz="2800" b="0" i="0" u="none" strike="noStrike" cap="none" normalizeH="0" baseline="0" dirty="0" err="1" smtClean="0">
                          <a:ln>
                            <a:noFill/>
                          </a:ln>
                          <a:solidFill>
                            <a:schemeClr val="tx1"/>
                          </a:solidFill>
                          <a:effectLst/>
                          <a:latin typeface="Arial" charset="0"/>
                        </a:rPr>
                        <a:t>licence</a:t>
                      </a:r>
                      <a:r>
                        <a:rPr kumimoji="0" lang="en-US" sz="2800" b="0" i="0" u="none" strike="noStrike" cap="none" normalizeH="0" baseline="0" dirty="0" smtClean="0">
                          <a:ln>
                            <a:noFill/>
                          </a:ln>
                          <a:solidFill>
                            <a:schemeClr val="tx1"/>
                          </a:solidFill>
                          <a:effectLst/>
                          <a:latin typeface="Arial" charset="0"/>
                        </a:rPr>
                        <a:t> through bribe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smtClean="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0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Appointed sales executive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smtClean="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0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8</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Appointed sales managers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smtClean="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8947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9</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Take over the company as chief executive!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dirty="0" smtClean="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0" name="TextBox 49"/>
          <p:cNvSpPr txBox="1">
            <a:spLocks noChangeArrowheads="1"/>
          </p:cNvSpPr>
          <p:nvPr/>
        </p:nvSpPr>
        <p:spPr bwMode="auto">
          <a:xfrm>
            <a:off x="8115300" y="1856959"/>
            <a:ext cx="68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dirty="0" smtClean="0">
                <a:solidFill>
                  <a:srgbClr val="FFFFFF"/>
                </a:solidFill>
              </a:rPr>
              <a:t>No</a:t>
            </a:r>
            <a:endParaRPr kumimoji="0" lang="en-US" altLang="en-US" sz="2400" b="0" i="0" u="none" strike="noStrike" kern="1200" cap="none" spc="0" normalizeH="0" baseline="0" noProof="0" dirty="0" smtClean="0">
              <a:ln>
                <a:noFill/>
              </a:ln>
              <a:solidFill>
                <a:srgbClr val="FFFFFF"/>
              </a:solidFill>
              <a:effectLst/>
              <a:uLnTx/>
              <a:uFillTx/>
              <a:latin typeface="Times New Roman" panose="02020603050405020304" pitchFamily="18" charset="0"/>
              <a:ea typeface="+mn-ea"/>
              <a:cs typeface="+mn-cs"/>
            </a:endParaRPr>
          </a:p>
        </p:txBody>
      </p:sp>
      <p:sp>
        <p:nvSpPr>
          <p:cNvPr id="51" name="TextBox 50"/>
          <p:cNvSpPr txBox="1">
            <a:spLocks noChangeArrowheads="1"/>
          </p:cNvSpPr>
          <p:nvPr/>
        </p:nvSpPr>
        <p:spPr bwMode="auto">
          <a:xfrm>
            <a:off x="8115300" y="2314160"/>
            <a:ext cx="68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dirty="0" smtClean="0">
                <a:solidFill>
                  <a:srgbClr val="FFFFFF"/>
                </a:solidFill>
              </a:rPr>
              <a:t>No</a:t>
            </a:r>
            <a:endParaRPr kumimoji="0" lang="en-US" altLang="en-US" sz="2400" b="0" i="0" u="none" strike="noStrike" kern="1200" cap="none" spc="0" normalizeH="0" baseline="0" noProof="0" dirty="0" smtClean="0">
              <a:ln>
                <a:noFill/>
              </a:ln>
              <a:solidFill>
                <a:srgbClr val="FFFFFF"/>
              </a:solidFill>
              <a:effectLst/>
              <a:uLnTx/>
              <a:uFillTx/>
              <a:latin typeface="Times New Roman" panose="02020603050405020304" pitchFamily="18" charset="0"/>
              <a:ea typeface="+mn-ea"/>
              <a:cs typeface="+mn-cs"/>
            </a:endParaRPr>
          </a:p>
        </p:txBody>
      </p:sp>
      <p:sp>
        <p:nvSpPr>
          <p:cNvPr id="52" name="TextBox 51"/>
          <p:cNvSpPr txBox="1">
            <a:spLocks noChangeArrowheads="1"/>
          </p:cNvSpPr>
          <p:nvPr/>
        </p:nvSpPr>
        <p:spPr bwMode="auto">
          <a:xfrm>
            <a:off x="8115300" y="2918998"/>
            <a:ext cx="68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dirty="0" smtClean="0">
                <a:solidFill>
                  <a:srgbClr val="FFFFFF"/>
                </a:solidFill>
              </a:rPr>
              <a:t>No</a:t>
            </a:r>
            <a:endParaRPr kumimoji="0" lang="en-US" altLang="en-US" sz="2400" b="0" i="0" u="none" strike="noStrike" kern="1200" cap="none" spc="0" normalizeH="0" baseline="0" noProof="0" dirty="0" smtClean="0">
              <a:ln>
                <a:noFill/>
              </a:ln>
              <a:solidFill>
                <a:srgbClr val="FFFFFF"/>
              </a:solidFill>
              <a:effectLst/>
              <a:uLnTx/>
              <a:uFillTx/>
              <a:latin typeface="Times New Roman" panose="02020603050405020304" pitchFamily="18" charset="0"/>
              <a:ea typeface="+mn-ea"/>
              <a:cs typeface="+mn-cs"/>
            </a:endParaRPr>
          </a:p>
        </p:txBody>
      </p:sp>
      <p:sp>
        <p:nvSpPr>
          <p:cNvPr id="53" name="TextBox 52"/>
          <p:cNvSpPr txBox="1">
            <a:spLocks noChangeArrowheads="1"/>
          </p:cNvSpPr>
          <p:nvPr/>
        </p:nvSpPr>
        <p:spPr bwMode="auto">
          <a:xfrm>
            <a:off x="8153400" y="3388761"/>
            <a:ext cx="68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t>No</a:t>
            </a:r>
          </a:p>
        </p:txBody>
      </p:sp>
      <p:sp>
        <p:nvSpPr>
          <p:cNvPr id="54" name="TextBox 53"/>
          <p:cNvSpPr txBox="1">
            <a:spLocks noChangeArrowheads="1"/>
          </p:cNvSpPr>
          <p:nvPr/>
        </p:nvSpPr>
        <p:spPr bwMode="auto">
          <a:xfrm>
            <a:off x="8153400" y="3891999"/>
            <a:ext cx="68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dirty="0" smtClean="0">
                <a:solidFill>
                  <a:srgbClr val="FFFFFF"/>
                </a:solidFill>
              </a:rPr>
              <a:t>Yes</a:t>
            </a:r>
            <a:endParaRPr kumimoji="0" lang="en-US" altLang="en-US" sz="2400" b="0" i="0" u="none" strike="noStrike" kern="1200" cap="none" spc="0" normalizeH="0" baseline="0" noProof="0" dirty="0" smtClean="0">
              <a:ln>
                <a:noFill/>
              </a:ln>
              <a:solidFill>
                <a:srgbClr val="FFFFFF"/>
              </a:solidFill>
              <a:effectLst/>
              <a:uLnTx/>
              <a:uFillTx/>
              <a:latin typeface="Times New Roman" panose="02020603050405020304" pitchFamily="18" charset="0"/>
              <a:ea typeface="+mn-ea"/>
              <a:cs typeface="+mn-cs"/>
            </a:endParaRPr>
          </a:p>
        </p:txBody>
      </p:sp>
      <p:sp>
        <p:nvSpPr>
          <p:cNvPr id="55" name="TextBox 54"/>
          <p:cNvSpPr txBox="1">
            <a:spLocks noChangeArrowheads="1"/>
          </p:cNvSpPr>
          <p:nvPr/>
        </p:nvSpPr>
        <p:spPr bwMode="auto">
          <a:xfrm>
            <a:off x="8115300" y="4448037"/>
            <a:ext cx="68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smtClean="0">
                <a:ln>
                  <a:noFill/>
                </a:ln>
                <a:solidFill>
                  <a:srgbClr val="FFFFFF"/>
                </a:solidFill>
                <a:effectLst/>
                <a:uLnTx/>
                <a:uFillTx/>
                <a:latin typeface="Times New Roman" panose="02020603050405020304" pitchFamily="18" charset="0"/>
                <a:ea typeface="+mn-ea"/>
                <a:cs typeface="+mn-cs"/>
              </a:rPr>
              <a:t>Yes</a:t>
            </a:r>
          </a:p>
        </p:txBody>
      </p:sp>
      <p:sp>
        <p:nvSpPr>
          <p:cNvPr id="56" name="TextBox 55"/>
          <p:cNvSpPr txBox="1">
            <a:spLocks noChangeArrowheads="1"/>
          </p:cNvSpPr>
          <p:nvPr/>
        </p:nvSpPr>
        <p:spPr bwMode="auto">
          <a:xfrm>
            <a:off x="8153400" y="4945857"/>
            <a:ext cx="68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t>No</a:t>
            </a:r>
          </a:p>
        </p:txBody>
      </p:sp>
      <p:sp>
        <p:nvSpPr>
          <p:cNvPr id="57" name="TextBox 56"/>
          <p:cNvSpPr txBox="1">
            <a:spLocks noChangeArrowheads="1"/>
          </p:cNvSpPr>
          <p:nvPr/>
        </p:nvSpPr>
        <p:spPr bwMode="auto">
          <a:xfrm>
            <a:off x="8107162" y="5481638"/>
            <a:ext cx="68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dirty="0" smtClean="0">
                <a:solidFill>
                  <a:srgbClr val="FFFFFF"/>
                </a:solidFill>
              </a:rPr>
              <a:t>No</a:t>
            </a:r>
            <a:endParaRPr kumimoji="0" lang="en-US" altLang="en-US" sz="2400" b="0" i="0" u="none" strike="noStrike" kern="1200" cap="none" spc="0" normalizeH="0" baseline="0" noProof="0" dirty="0" smtClean="0">
              <a:ln>
                <a:noFill/>
              </a:ln>
              <a:solidFill>
                <a:srgbClr val="FFFFFF"/>
              </a:solidFill>
              <a:effectLst/>
              <a:uLnTx/>
              <a:uFillTx/>
              <a:latin typeface="Times New Roman" panose="02020603050405020304" pitchFamily="18" charset="0"/>
              <a:ea typeface="+mn-ea"/>
              <a:cs typeface="+mn-cs"/>
            </a:endParaRPr>
          </a:p>
        </p:txBody>
      </p:sp>
      <p:sp>
        <p:nvSpPr>
          <p:cNvPr id="58" name="TextBox 57"/>
          <p:cNvSpPr txBox="1">
            <a:spLocks noChangeArrowheads="1"/>
          </p:cNvSpPr>
          <p:nvPr/>
        </p:nvSpPr>
        <p:spPr bwMode="auto">
          <a:xfrm>
            <a:off x="8153400" y="6118772"/>
            <a:ext cx="68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dirty="0" smtClean="0">
                <a:solidFill>
                  <a:srgbClr val="FFFFFF"/>
                </a:solidFill>
              </a:rPr>
              <a:t>No</a:t>
            </a:r>
            <a:endParaRPr kumimoji="0" lang="en-US" altLang="en-US" sz="2400" b="0" i="0" u="none" strike="noStrike" kern="1200" cap="none" spc="0" normalizeH="0" baseline="0" noProof="0" dirty="0" smtClean="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03524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ppt_x"/>
                                          </p:val>
                                        </p:tav>
                                        <p:tav tm="100000">
                                          <p:val>
                                            <p:strVal val="#ppt_x"/>
                                          </p:val>
                                        </p:tav>
                                      </p:tavLst>
                                    </p:anim>
                                    <p:anim calcmode="lin" valueType="num">
                                      <p:cBhvr additive="base">
                                        <p:cTn id="1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ppt_x"/>
                                          </p:val>
                                        </p:tav>
                                        <p:tav tm="100000">
                                          <p:val>
                                            <p:strVal val="#ppt_x"/>
                                          </p:val>
                                        </p:tav>
                                      </p:tavLst>
                                    </p:anim>
                                    <p:anim calcmode="lin" valueType="num">
                                      <p:cBhvr additive="base">
                                        <p:cTn id="2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500" fill="hold"/>
                                        <p:tgtEl>
                                          <p:spTgt spid="54"/>
                                        </p:tgtEl>
                                        <p:attrNameLst>
                                          <p:attrName>ppt_x</p:attrName>
                                        </p:attrNameLst>
                                      </p:cBhvr>
                                      <p:tavLst>
                                        <p:tav tm="0">
                                          <p:val>
                                            <p:strVal val="#ppt_x"/>
                                          </p:val>
                                        </p:tav>
                                        <p:tav tm="100000">
                                          <p:val>
                                            <p:strVal val="#ppt_x"/>
                                          </p:val>
                                        </p:tav>
                                      </p:tavLst>
                                    </p:anim>
                                    <p:anim calcmode="lin" valueType="num">
                                      <p:cBhvr additive="base">
                                        <p:cTn id="3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additive="base">
                                        <p:cTn id="37" dur="500" fill="hold"/>
                                        <p:tgtEl>
                                          <p:spTgt spid="55"/>
                                        </p:tgtEl>
                                        <p:attrNameLst>
                                          <p:attrName>ppt_x</p:attrName>
                                        </p:attrNameLst>
                                      </p:cBhvr>
                                      <p:tavLst>
                                        <p:tav tm="0">
                                          <p:val>
                                            <p:strVal val="#ppt_x"/>
                                          </p:val>
                                        </p:tav>
                                        <p:tav tm="100000">
                                          <p:val>
                                            <p:strVal val="#ppt_x"/>
                                          </p:val>
                                        </p:tav>
                                      </p:tavLst>
                                    </p:anim>
                                    <p:anim calcmode="lin" valueType="num">
                                      <p:cBhvr additive="base">
                                        <p:cTn id="3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6"/>
                                        </p:tgtEl>
                                        <p:attrNameLst>
                                          <p:attrName>style.visibility</p:attrName>
                                        </p:attrNameLst>
                                      </p:cBhvr>
                                      <p:to>
                                        <p:strVal val="visible"/>
                                      </p:to>
                                    </p:set>
                                    <p:anim calcmode="lin" valueType="num">
                                      <p:cBhvr additive="base">
                                        <p:cTn id="43" dur="500" fill="hold"/>
                                        <p:tgtEl>
                                          <p:spTgt spid="56"/>
                                        </p:tgtEl>
                                        <p:attrNameLst>
                                          <p:attrName>ppt_x</p:attrName>
                                        </p:attrNameLst>
                                      </p:cBhvr>
                                      <p:tavLst>
                                        <p:tav tm="0">
                                          <p:val>
                                            <p:strVal val="#ppt_x"/>
                                          </p:val>
                                        </p:tav>
                                        <p:tav tm="100000">
                                          <p:val>
                                            <p:strVal val="#ppt_x"/>
                                          </p:val>
                                        </p:tav>
                                      </p:tavLst>
                                    </p:anim>
                                    <p:anim calcmode="lin" valueType="num">
                                      <p:cBhvr additive="base">
                                        <p:cTn id="44"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7"/>
                                        </p:tgtEl>
                                        <p:attrNameLst>
                                          <p:attrName>style.visibility</p:attrName>
                                        </p:attrNameLst>
                                      </p:cBhvr>
                                      <p:to>
                                        <p:strVal val="visible"/>
                                      </p:to>
                                    </p:set>
                                    <p:anim calcmode="lin" valueType="num">
                                      <p:cBhvr additive="base">
                                        <p:cTn id="49" dur="500" fill="hold"/>
                                        <p:tgtEl>
                                          <p:spTgt spid="57"/>
                                        </p:tgtEl>
                                        <p:attrNameLst>
                                          <p:attrName>ppt_x</p:attrName>
                                        </p:attrNameLst>
                                      </p:cBhvr>
                                      <p:tavLst>
                                        <p:tav tm="0">
                                          <p:val>
                                            <p:strVal val="#ppt_x"/>
                                          </p:val>
                                        </p:tav>
                                        <p:tav tm="100000">
                                          <p:val>
                                            <p:strVal val="#ppt_x"/>
                                          </p:val>
                                        </p:tav>
                                      </p:tavLst>
                                    </p:anim>
                                    <p:anim calcmode="lin" valueType="num">
                                      <p:cBhvr additive="base">
                                        <p:cTn id="5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ppt_x"/>
                                          </p:val>
                                        </p:tav>
                                        <p:tav tm="100000">
                                          <p:val>
                                            <p:strVal val="#ppt_x"/>
                                          </p:val>
                                        </p:tav>
                                      </p:tavLst>
                                    </p:anim>
                                    <p:anim calcmode="lin" valueType="num">
                                      <p:cBhvr additive="base">
                                        <p:cTn id="5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P spid="54" grpId="0"/>
      <p:bldP spid="55" grpId="0"/>
      <p:bldP spid="56" grpId="0"/>
      <p:bldP spid="57" grpId="0"/>
      <p:bldP spid="5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685800" y="152400"/>
            <a:ext cx="7924800" cy="609600"/>
          </a:xfrm>
        </p:spPr>
        <p:txBody>
          <a:bodyPr/>
          <a:lstStyle/>
          <a:p>
            <a:pPr eaLnBrk="1" hangingPunct="1"/>
            <a:endParaRPr lang="en-IN" altLang="en-US" sz="4000" smtClean="0">
              <a:latin typeface="Arial" panose="020B0604020202020204" pitchFamily="34" charset="0"/>
            </a:endParaRPr>
          </a:p>
        </p:txBody>
      </p:sp>
      <p:sp>
        <p:nvSpPr>
          <p:cNvPr id="87043" name="Rectangle 3"/>
          <p:cNvSpPr>
            <a:spLocks noGrp="1" noChangeArrowheads="1"/>
          </p:cNvSpPr>
          <p:nvPr>
            <p:ph type="subTitle" idx="1"/>
          </p:nvPr>
        </p:nvSpPr>
        <p:spPr>
          <a:xfrm>
            <a:off x="457200" y="1066800"/>
            <a:ext cx="8382000" cy="5562600"/>
          </a:xfrm>
        </p:spPr>
        <p:txBody>
          <a:bodyPr/>
          <a:lstStyle/>
          <a:p>
            <a:pPr algn="just" eaLnBrk="1" hangingPunct="1"/>
            <a:endParaRPr lang="en-US" altLang="en-US" dirty="0" smtClean="0">
              <a:latin typeface="Arial" panose="020B0604020202020204" pitchFamily="34" charset="0"/>
            </a:endParaRPr>
          </a:p>
          <a:p>
            <a:pPr algn="just" eaLnBrk="1" hangingPunct="1">
              <a:lnSpc>
                <a:spcPct val="90000"/>
              </a:lnSpc>
            </a:pPr>
            <a:endParaRPr lang="en-US" altLang="en-US" dirty="0" smtClean="0">
              <a:latin typeface="Arial" panose="020B0604020202020204" pitchFamily="34" charset="0"/>
            </a:endParaRPr>
          </a:p>
          <a:p>
            <a:pPr eaLnBrk="1" hangingPunct="1">
              <a:lnSpc>
                <a:spcPct val="90000"/>
              </a:lnSpc>
            </a:pPr>
            <a:r>
              <a:rPr lang="en-US" altLang="en-US" dirty="0" smtClean="0">
                <a:latin typeface="Arial" panose="020B0604020202020204" pitchFamily="34" charset="0"/>
              </a:rPr>
              <a:t>A contract is formed.</a:t>
            </a:r>
          </a:p>
          <a:p>
            <a:pPr eaLnBrk="1" hangingPunct="1">
              <a:lnSpc>
                <a:spcPct val="90000"/>
              </a:lnSpc>
            </a:pPr>
            <a:endParaRPr lang="en-US" altLang="en-US" dirty="0">
              <a:latin typeface="Arial" panose="020B0604020202020204" pitchFamily="34" charset="0"/>
            </a:endParaRPr>
          </a:p>
          <a:p>
            <a:pPr eaLnBrk="1" hangingPunct="1">
              <a:lnSpc>
                <a:spcPct val="90000"/>
              </a:lnSpc>
            </a:pPr>
            <a:r>
              <a:rPr lang="en-US" altLang="en-US" dirty="0" smtClean="0">
                <a:latin typeface="Arial" panose="020B0604020202020204" pitchFamily="34" charset="0"/>
              </a:rPr>
              <a:t>Only its contents </a:t>
            </a:r>
          </a:p>
          <a:p>
            <a:pPr eaLnBrk="1" hangingPunct="1">
              <a:lnSpc>
                <a:spcPct val="90000"/>
              </a:lnSpc>
            </a:pPr>
            <a:r>
              <a:rPr lang="en-US" altLang="en-US" dirty="0" smtClean="0">
                <a:latin typeface="Arial" panose="020B0604020202020204" pitchFamily="34" charset="0"/>
              </a:rPr>
              <a:t>can make it void.</a:t>
            </a:r>
          </a:p>
        </p:txBody>
      </p:sp>
    </p:spTree>
    <p:extLst>
      <p:ext uri="{BB962C8B-B14F-4D97-AF65-F5344CB8AC3E}">
        <p14:creationId xmlns:p14="http://schemas.microsoft.com/office/powerpoint/2010/main" val="194392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043">
                                            <p:txEl>
                                              <p:pRg st="4" end="4"/>
                                            </p:txEl>
                                          </p:spTgt>
                                        </p:tgtEl>
                                        <p:attrNameLst>
                                          <p:attrName>style.visibility</p:attrName>
                                        </p:attrNameLst>
                                      </p:cBhvr>
                                      <p:to>
                                        <p:strVal val="visible"/>
                                      </p:to>
                                    </p:set>
                                    <p:anim calcmode="lin" valueType="num">
                                      <p:cBhvr additive="base">
                                        <p:cTn id="7" dur="500" fill="hold"/>
                                        <p:tgtEl>
                                          <p:spTgt spid="8704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7043">
                                            <p:txEl>
                                              <p:pRg st="5" end="5"/>
                                            </p:txEl>
                                          </p:spTgt>
                                        </p:tgtEl>
                                        <p:attrNameLst>
                                          <p:attrName>style.visibility</p:attrName>
                                        </p:attrNameLst>
                                      </p:cBhvr>
                                      <p:to>
                                        <p:strVal val="visible"/>
                                      </p:to>
                                    </p:set>
                                    <p:anim calcmode="lin" valueType="num">
                                      <p:cBhvr additive="base">
                                        <p:cTn id="11" dur="500" fill="hold"/>
                                        <p:tgtEl>
                                          <p:spTgt spid="8704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70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685800" y="152400"/>
            <a:ext cx="7924800" cy="609600"/>
          </a:xfrm>
        </p:spPr>
        <p:txBody>
          <a:bodyPr/>
          <a:lstStyle/>
          <a:p>
            <a:pPr eaLnBrk="1" hangingPunct="1"/>
            <a:r>
              <a:rPr lang="en-IN" altLang="en-US" sz="4000" smtClean="0">
                <a:latin typeface="Arial" panose="020B0604020202020204" pitchFamily="34" charset="0"/>
              </a:rPr>
              <a:t>Part Written and Oral Contract</a:t>
            </a:r>
          </a:p>
        </p:txBody>
      </p:sp>
      <p:sp>
        <p:nvSpPr>
          <p:cNvPr id="75779" name="Rectangle 3"/>
          <p:cNvSpPr>
            <a:spLocks noGrp="1" noChangeArrowheads="1"/>
          </p:cNvSpPr>
          <p:nvPr>
            <p:ph type="subTitle" idx="1"/>
          </p:nvPr>
        </p:nvSpPr>
        <p:spPr>
          <a:xfrm>
            <a:off x="457200" y="1066800"/>
            <a:ext cx="8382000" cy="5562600"/>
          </a:xfrm>
        </p:spPr>
        <p:txBody>
          <a:bodyPr/>
          <a:lstStyle/>
          <a:p>
            <a:pPr algn="just" eaLnBrk="1" hangingPunct="1">
              <a:lnSpc>
                <a:spcPct val="90000"/>
              </a:lnSpc>
            </a:pPr>
            <a:r>
              <a:rPr lang="en-US" altLang="en-US" sz="2800" smtClean="0">
                <a:latin typeface="Arial" panose="020B0604020202020204" pitchFamily="34" charset="0"/>
              </a:rPr>
              <a:t>Written sale contract- no delivery date.</a:t>
            </a:r>
          </a:p>
          <a:p>
            <a:pPr algn="just" eaLnBrk="1" hangingPunct="1">
              <a:lnSpc>
                <a:spcPct val="90000"/>
              </a:lnSpc>
            </a:pPr>
            <a:endParaRPr lang="en-US" altLang="en-US" sz="2800" smtClean="0">
              <a:latin typeface="Arial" panose="020B0604020202020204" pitchFamily="34" charset="0"/>
            </a:endParaRPr>
          </a:p>
          <a:p>
            <a:pPr algn="just" eaLnBrk="1" hangingPunct="1">
              <a:lnSpc>
                <a:spcPct val="90000"/>
              </a:lnSpc>
            </a:pPr>
            <a:r>
              <a:rPr lang="en-US" altLang="en-US" sz="2800" smtClean="0">
                <a:latin typeface="Arial" panose="020B0604020202020204" pitchFamily="34" charset="0"/>
              </a:rPr>
              <a:t>Same day an oral contract for delivery within five days.</a:t>
            </a:r>
          </a:p>
          <a:p>
            <a:pPr algn="just" eaLnBrk="1" hangingPunct="1">
              <a:lnSpc>
                <a:spcPct val="90000"/>
              </a:lnSpc>
            </a:pPr>
            <a:endParaRPr lang="en-US" altLang="en-US" sz="2800" smtClean="0">
              <a:latin typeface="Arial" panose="020B0604020202020204" pitchFamily="34" charset="0"/>
            </a:endParaRPr>
          </a:p>
          <a:p>
            <a:pPr algn="just" eaLnBrk="1" hangingPunct="1">
              <a:lnSpc>
                <a:spcPct val="90000"/>
              </a:lnSpc>
            </a:pPr>
            <a:r>
              <a:rPr lang="en-US" altLang="en-US" sz="2800" smtClean="0">
                <a:latin typeface="Arial" panose="020B0604020202020204" pitchFamily="34" charset="0"/>
              </a:rPr>
              <a:t>Should the two be read together?</a:t>
            </a:r>
          </a:p>
        </p:txBody>
      </p:sp>
    </p:spTree>
    <p:extLst>
      <p:ext uri="{BB962C8B-B14F-4D97-AF65-F5344CB8AC3E}">
        <p14:creationId xmlns:p14="http://schemas.microsoft.com/office/powerpoint/2010/main" val="40588304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a:xfrm>
            <a:off x="685800" y="152400"/>
            <a:ext cx="7924800" cy="609600"/>
          </a:xfrm>
        </p:spPr>
        <p:txBody>
          <a:bodyPr/>
          <a:lstStyle/>
          <a:p>
            <a:pPr eaLnBrk="1" hangingPunct="1"/>
            <a:r>
              <a:rPr lang="en-IN" altLang="en-US" sz="4000" smtClean="0">
                <a:latin typeface="Arial" panose="020B0604020202020204" pitchFamily="34" charset="0"/>
              </a:rPr>
              <a:t>Part Written and Oral Contract</a:t>
            </a:r>
          </a:p>
        </p:txBody>
      </p:sp>
      <p:sp>
        <p:nvSpPr>
          <p:cNvPr id="88067" name="Rectangle 3"/>
          <p:cNvSpPr>
            <a:spLocks noGrp="1" noChangeArrowheads="1"/>
          </p:cNvSpPr>
          <p:nvPr>
            <p:ph type="subTitle" idx="1"/>
          </p:nvPr>
        </p:nvSpPr>
        <p:spPr>
          <a:xfrm>
            <a:off x="457200" y="914400"/>
            <a:ext cx="8382000" cy="5715000"/>
          </a:xfrm>
        </p:spPr>
        <p:txBody>
          <a:bodyPr/>
          <a:lstStyle/>
          <a:p>
            <a:pPr algn="just" eaLnBrk="1" hangingPunct="1"/>
            <a:r>
              <a:rPr lang="en-US" altLang="en-US" sz="2800" dirty="0" smtClean="0">
                <a:latin typeface="Arial" panose="020B0604020202020204" pitchFamily="34" charset="0"/>
              </a:rPr>
              <a:t>Courts asked: Why do parties enter into a written agreement? </a:t>
            </a:r>
          </a:p>
          <a:p>
            <a:pPr algn="just" eaLnBrk="1" hangingPunct="1"/>
            <a:endParaRPr lang="en-US" altLang="en-US" sz="2800" dirty="0" smtClean="0">
              <a:latin typeface="Arial" panose="020B0604020202020204" pitchFamily="34" charset="0"/>
            </a:endParaRPr>
          </a:p>
          <a:p>
            <a:pPr algn="just" eaLnBrk="1" hangingPunct="1"/>
            <a:r>
              <a:rPr lang="en-US" altLang="en-US" sz="2800" dirty="0" smtClean="0">
                <a:latin typeface="Arial" panose="020B0604020202020204" pitchFamily="34" charset="0"/>
              </a:rPr>
              <a:t>And answered: To bring certainty, clarity and create record. They would write all that they wanted to be binding. There is nothing beyond the written terms.</a:t>
            </a:r>
          </a:p>
          <a:p>
            <a:pPr algn="just" eaLnBrk="1" hangingPunct="1"/>
            <a:endParaRPr lang="en-US" altLang="en-US" sz="2800" dirty="0" smtClean="0">
              <a:latin typeface="Arial" panose="020B0604020202020204" pitchFamily="34" charset="0"/>
            </a:endParaRPr>
          </a:p>
          <a:p>
            <a:pPr algn="just" eaLnBrk="1" hangingPunct="1"/>
            <a:r>
              <a:rPr lang="en-US" altLang="en-US" sz="2800" dirty="0" smtClean="0">
                <a:latin typeface="Arial" panose="020B0604020202020204" pitchFamily="34" charset="0"/>
              </a:rPr>
              <a:t>Thus, the court will not receive oral evidence to qualify written contract. (</a:t>
            </a:r>
            <a:r>
              <a:rPr lang="en-US" altLang="en-US" sz="2800" dirty="0" err="1" smtClean="0">
                <a:latin typeface="Arial" panose="020B0604020202020204" pitchFamily="34" charset="0"/>
              </a:rPr>
              <a:t>Parol</a:t>
            </a:r>
            <a:r>
              <a:rPr lang="en-US" altLang="en-US" sz="2800" dirty="0" smtClean="0">
                <a:latin typeface="Arial" panose="020B0604020202020204" pitchFamily="34" charset="0"/>
              </a:rPr>
              <a:t> evidence Rule) </a:t>
            </a:r>
          </a:p>
          <a:p>
            <a:pPr algn="just" eaLnBrk="1" hangingPunct="1"/>
            <a:endParaRPr lang="en-US" altLang="en-US" sz="2800" dirty="0" smtClean="0">
              <a:latin typeface="Arial" panose="020B0604020202020204" pitchFamily="34" charset="0"/>
            </a:endParaRPr>
          </a:p>
          <a:p>
            <a:pPr algn="just" eaLnBrk="1" hangingPunct="1"/>
            <a:r>
              <a:rPr lang="en-US" altLang="en-US" sz="2800" dirty="0" err="1" smtClean="0">
                <a:latin typeface="Arial" panose="020B0604020202020204" pitchFamily="34" charset="0"/>
              </a:rPr>
              <a:t>Parol</a:t>
            </a:r>
            <a:r>
              <a:rPr lang="en-US" altLang="en-US" sz="2800" dirty="0" smtClean="0">
                <a:latin typeface="Arial" panose="020B0604020202020204" pitchFamily="34" charset="0"/>
              </a:rPr>
              <a:t> means word of mouth or verbal.</a:t>
            </a:r>
          </a:p>
          <a:p>
            <a:pPr algn="just" eaLnBrk="1" hangingPunct="1"/>
            <a:endParaRPr lang="en-US" altLang="en-US" sz="2800" dirty="0" smtClean="0">
              <a:latin typeface="Arial" panose="020B0604020202020204" pitchFamily="34" charset="0"/>
            </a:endParaRPr>
          </a:p>
        </p:txBody>
      </p:sp>
      <p:sp>
        <p:nvSpPr>
          <p:cNvPr id="4" name="TextBox 3">
            <a:extLst/>
          </p:cNvPr>
          <p:cNvSpPr txBox="1">
            <a:spLocks noChangeArrowheads="1"/>
          </p:cNvSpPr>
          <p:nvPr/>
        </p:nvSpPr>
        <p:spPr bwMode="auto">
          <a:xfrm>
            <a:off x="3810000" y="2743200"/>
            <a:ext cx="1219200" cy="830263"/>
          </a:xfrm>
          <a:prstGeom prst="rect">
            <a:avLst/>
          </a:prstGeom>
          <a:solidFill>
            <a:srgbClr val="002060"/>
          </a:solidFill>
          <a:ln w="9525">
            <a:noFill/>
            <a:miter lim="800000"/>
            <a:headEnd/>
            <a:tailEnd/>
          </a:ln>
        </p:spPr>
        <p:txBody>
          <a:bodyPr>
            <a:spAutoFit/>
          </a:bodyPr>
          <a:lstStyle/>
          <a:p>
            <a:pPr eaLnBrk="1" hangingPunct="1">
              <a:defRPr/>
            </a:pPr>
            <a:r>
              <a:rPr lang="en-US" altLang="en-US" sz="4800" dirty="0">
                <a:latin typeface="+mn-lt"/>
              </a:rPr>
              <a:t>But </a:t>
            </a:r>
          </a:p>
        </p:txBody>
      </p:sp>
    </p:spTree>
    <p:extLst>
      <p:ext uri="{BB962C8B-B14F-4D97-AF65-F5344CB8AC3E}">
        <p14:creationId xmlns:p14="http://schemas.microsoft.com/office/powerpoint/2010/main" val="3073236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additive="base">
                                        <p:cTn id="7" dur="500" fill="hold"/>
                                        <p:tgtEl>
                                          <p:spTgt spid="88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8067">
                                            <p:txEl>
                                              <p:pRg st="2" end="2"/>
                                            </p:txEl>
                                          </p:spTgt>
                                        </p:tgtEl>
                                        <p:attrNameLst>
                                          <p:attrName>style.visibility</p:attrName>
                                        </p:attrNameLst>
                                      </p:cBhvr>
                                      <p:to>
                                        <p:strVal val="visible"/>
                                      </p:to>
                                    </p:set>
                                    <p:anim calcmode="lin" valueType="num">
                                      <p:cBhvr additive="base">
                                        <p:cTn id="13" dur="500" fill="hold"/>
                                        <p:tgtEl>
                                          <p:spTgt spid="880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8067">
                                            <p:txEl>
                                              <p:pRg st="4" end="4"/>
                                            </p:txEl>
                                          </p:spTgt>
                                        </p:tgtEl>
                                        <p:attrNameLst>
                                          <p:attrName>style.visibility</p:attrName>
                                        </p:attrNameLst>
                                      </p:cBhvr>
                                      <p:to>
                                        <p:strVal val="visible"/>
                                      </p:to>
                                    </p:set>
                                    <p:anim calcmode="lin" valueType="num">
                                      <p:cBhvr additive="base">
                                        <p:cTn id="19" dur="500" fill="hold"/>
                                        <p:tgtEl>
                                          <p:spTgt spid="8806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0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8067">
                                            <p:txEl>
                                              <p:pRg st="6" end="6"/>
                                            </p:txEl>
                                          </p:spTgt>
                                        </p:tgtEl>
                                        <p:attrNameLst>
                                          <p:attrName>style.visibility</p:attrName>
                                        </p:attrNameLst>
                                      </p:cBhvr>
                                      <p:to>
                                        <p:strVal val="visible"/>
                                      </p:to>
                                    </p:set>
                                    <p:anim calcmode="lin" valueType="num">
                                      <p:cBhvr additive="base">
                                        <p:cTn id="25" dur="500" fill="hold"/>
                                        <p:tgtEl>
                                          <p:spTgt spid="8806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80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uiExpand="1" build="p"/>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a:xfrm>
            <a:off x="685800" y="152400"/>
            <a:ext cx="7924800" cy="609600"/>
          </a:xfrm>
        </p:spPr>
        <p:txBody>
          <a:bodyPr/>
          <a:lstStyle/>
          <a:p>
            <a:pPr eaLnBrk="1" hangingPunct="1"/>
            <a:r>
              <a:rPr lang="en-IN" altLang="en-US" sz="4000" smtClean="0">
                <a:latin typeface="Arial" panose="020B0604020202020204" pitchFamily="34" charset="0"/>
              </a:rPr>
              <a:t>Opposing view</a:t>
            </a:r>
          </a:p>
        </p:txBody>
      </p:sp>
      <p:sp>
        <p:nvSpPr>
          <p:cNvPr id="86019" name="Rectangle 3"/>
          <p:cNvSpPr>
            <a:spLocks noGrp="1" noChangeArrowheads="1"/>
          </p:cNvSpPr>
          <p:nvPr>
            <p:ph type="subTitle" idx="1"/>
          </p:nvPr>
        </p:nvSpPr>
        <p:spPr>
          <a:xfrm>
            <a:off x="457200" y="1066800"/>
            <a:ext cx="8382000" cy="5562600"/>
          </a:xfrm>
        </p:spPr>
        <p:txBody>
          <a:bodyPr/>
          <a:lstStyle/>
          <a:p>
            <a:pPr algn="just" eaLnBrk="1" hangingPunct="1"/>
            <a:r>
              <a:rPr lang="en-US" altLang="en-US" smtClean="0">
                <a:latin typeface="Arial" panose="020B0604020202020204" pitchFamily="34" charset="0"/>
              </a:rPr>
              <a:t>Parties are free to communicate by any means, writing, orally, impliedly and a combination of these. </a:t>
            </a:r>
          </a:p>
          <a:p>
            <a:pPr algn="just" eaLnBrk="1" hangingPunct="1"/>
            <a:endParaRPr lang="en-US" altLang="en-US" smtClean="0">
              <a:latin typeface="Arial" panose="020B0604020202020204" pitchFamily="34" charset="0"/>
            </a:endParaRPr>
          </a:p>
          <a:p>
            <a:pPr algn="just" eaLnBrk="1" hangingPunct="1"/>
            <a:r>
              <a:rPr lang="en-US" altLang="en-US" smtClean="0">
                <a:latin typeface="Arial" panose="020B0604020202020204" pitchFamily="34" charset="0"/>
              </a:rPr>
              <a:t>The parties can create a part oral and part written contract. How would the court know unless it entertains the claim?</a:t>
            </a:r>
          </a:p>
          <a:p>
            <a:pPr algn="just" eaLnBrk="1" hangingPunct="1"/>
            <a:endParaRPr lang="en-US" altLang="en-US" smtClean="0">
              <a:latin typeface="Arial" panose="020B0604020202020204" pitchFamily="34" charset="0"/>
            </a:endParaRPr>
          </a:p>
          <a:p>
            <a:pPr algn="just" eaLnBrk="1" hangingPunct="1"/>
            <a:r>
              <a:rPr lang="en-US" altLang="en-US" smtClean="0">
                <a:latin typeface="Arial" panose="020B0604020202020204" pitchFamily="34" charset="0"/>
              </a:rPr>
              <a:t>The courts cannot refuse to explore the claim.</a:t>
            </a:r>
          </a:p>
        </p:txBody>
      </p:sp>
    </p:spTree>
    <p:extLst>
      <p:ext uri="{BB962C8B-B14F-4D97-AF65-F5344CB8AC3E}">
        <p14:creationId xmlns:p14="http://schemas.microsoft.com/office/powerpoint/2010/main" val="73588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19">
                                            <p:txEl>
                                              <p:pRg st="2" end="2"/>
                                            </p:txEl>
                                          </p:spTgt>
                                        </p:tgtEl>
                                        <p:attrNameLst>
                                          <p:attrName>style.visibility</p:attrName>
                                        </p:attrNameLst>
                                      </p:cBhvr>
                                      <p:to>
                                        <p:strVal val="visible"/>
                                      </p:to>
                                    </p:set>
                                    <p:anim calcmode="lin" valueType="num">
                                      <p:cBhvr additive="base">
                                        <p:cTn id="13"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19">
                                            <p:txEl>
                                              <p:pRg st="4" end="4"/>
                                            </p:txEl>
                                          </p:spTgt>
                                        </p:tgtEl>
                                        <p:attrNameLst>
                                          <p:attrName>style.visibility</p:attrName>
                                        </p:attrNameLst>
                                      </p:cBhvr>
                                      <p:to>
                                        <p:strVal val="visible"/>
                                      </p:to>
                                    </p:set>
                                    <p:anim calcmode="lin" valueType="num">
                                      <p:cBhvr additive="base">
                                        <p:cTn id="19" dur="500" fill="hold"/>
                                        <p:tgtEl>
                                          <p:spTgt spid="8601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ent-Up Arrow 5">
            <a:extLst/>
          </p:cNvPr>
          <p:cNvSpPr/>
          <p:nvPr/>
        </p:nvSpPr>
        <p:spPr>
          <a:xfrm rot="10800000" flipH="1">
            <a:off x="6172200" y="304800"/>
            <a:ext cx="1905000" cy="838200"/>
          </a:xfrm>
          <a:prstGeom prst="bentUpArrow">
            <a:avLst>
              <a:gd name="adj1" fmla="val 15781"/>
              <a:gd name="adj2" fmla="val 18854"/>
              <a:gd name="adj3" fmla="val 25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solidFill>
                <a:srgbClr val="FFFFFF"/>
              </a:solidFill>
            </a:endParaRPr>
          </a:p>
        </p:txBody>
      </p:sp>
      <p:sp>
        <p:nvSpPr>
          <p:cNvPr id="2" name="Title 1">
            <a:extLst/>
          </p:cNvPr>
          <p:cNvSpPr>
            <a:spLocks noGrp="1"/>
          </p:cNvSpPr>
          <p:nvPr>
            <p:ph type="title"/>
          </p:nvPr>
        </p:nvSpPr>
        <p:spPr>
          <a:xfrm>
            <a:off x="2743200" y="31750"/>
            <a:ext cx="3429000" cy="1111250"/>
          </a:xfrm>
          <a:solidFill>
            <a:schemeClr val="bg1">
              <a:lumMod val="50000"/>
            </a:schemeClr>
          </a:solidFill>
          <a:ln>
            <a:solidFill>
              <a:schemeClr val="tx1"/>
            </a:solidFill>
          </a:ln>
        </p:spPr>
        <p:txBody>
          <a:bodyPr/>
          <a:lstStyle/>
          <a:p>
            <a:pPr>
              <a:defRPr/>
            </a:pPr>
            <a:r>
              <a:rPr lang="en-IN" sz="4000" dirty="0" smtClean="0"/>
              <a:t>Court to balance conflict</a:t>
            </a:r>
            <a:endParaRPr lang="en-IN" sz="4000" dirty="0"/>
          </a:p>
        </p:txBody>
      </p:sp>
      <p:sp>
        <p:nvSpPr>
          <p:cNvPr id="5" name="Bent-Up Arrow 4">
            <a:extLst/>
          </p:cNvPr>
          <p:cNvSpPr/>
          <p:nvPr/>
        </p:nvSpPr>
        <p:spPr>
          <a:xfrm rot="10800000">
            <a:off x="914400" y="381000"/>
            <a:ext cx="1905000" cy="914400"/>
          </a:xfrm>
          <a:prstGeom prst="bentUpArrow">
            <a:avLst>
              <a:gd name="adj1" fmla="val 15141"/>
              <a:gd name="adj2" fmla="val 17254"/>
              <a:gd name="adj3" fmla="val 2500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dirty="0">
              <a:solidFill>
                <a:srgbClr val="FFFFFF"/>
              </a:solidFill>
            </a:endParaRPr>
          </a:p>
        </p:txBody>
      </p:sp>
      <p:sp>
        <p:nvSpPr>
          <p:cNvPr id="11" name="Rectangle 10">
            <a:extLst/>
          </p:cNvPr>
          <p:cNvSpPr/>
          <p:nvPr/>
        </p:nvSpPr>
        <p:spPr>
          <a:xfrm>
            <a:off x="152400" y="1371600"/>
            <a:ext cx="3733800" cy="1066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4000" dirty="0" err="1">
                <a:solidFill>
                  <a:srgbClr val="FFFFFF"/>
                </a:solidFill>
              </a:rPr>
              <a:t>Parol</a:t>
            </a:r>
            <a:r>
              <a:rPr lang="en-US" sz="4000" dirty="0">
                <a:solidFill>
                  <a:srgbClr val="FFFFFF"/>
                </a:solidFill>
              </a:rPr>
              <a:t> Evidence Rule</a:t>
            </a:r>
          </a:p>
        </p:txBody>
      </p:sp>
      <p:sp>
        <p:nvSpPr>
          <p:cNvPr id="16" name="Down Arrow 15">
            <a:extLst/>
          </p:cNvPr>
          <p:cNvSpPr/>
          <p:nvPr/>
        </p:nvSpPr>
        <p:spPr>
          <a:xfrm>
            <a:off x="1905000" y="2590800"/>
            <a:ext cx="304800" cy="685800"/>
          </a:xfrm>
          <a:prstGeom prst="down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solidFill>
                <a:srgbClr val="FFFFFF"/>
              </a:solidFill>
            </a:endParaRPr>
          </a:p>
        </p:txBody>
      </p:sp>
      <p:sp>
        <p:nvSpPr>
          <p:cNvPr id="19" name="Rectangle 18">
            <a:extLst/>
          </p:cNvPr>
          <p:cNvSpPr/>
          <p:nvPr/>
        </p:nvSpPr>
        <p:spPr>
          <a:xfrm>
            <a:off x="228600" y="3505200"/>
            <a:ext cx="4038600" cy="17526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3600" dirty="0">
                <a:solidFill>
                  <a:srgbClr val="FFFFFF"/>
                </a:solidFill>
              </a:rPr>
              <a:t>Do not receive claim of oral contract</a:t>
            </a:r>
          </a:p>
        </p:txBody>
      </p:sp>
      <p:sp>
        <p:nvSpPr>
          <p:cNvPr id="48" name="Rectangle 47">
            <a:extLst/>
          </p:cNvPr>
          <p:cNvSpPr/>
          <p:nvPr/>
        </p:nvSpPr>
        <p:spPr>
          <a:xfrm>
            <a:off x="5257800" y="1295400"/>
            <a:ext cx="3733800" cy="1066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3600" dirty="0">
                <a:solidFill>
                  <a:srgbClr val="FFFFFF"/>
                </a:solidFill>
              </a:rPr>
              <a:t>Right of access to court</a:t>
            </a:r>
          </a:p>
        </p:txBody>
      </p:sp>
      <p:sp>
        <p:nvSpPr>
          <p:cNvPr id="49" name="Down Arrow 48">
            <a:extLst/>
          </p:cNvPr>
          <p:cNvSpPr/>
          <p:nvPr/>
        </p:nvSpPr>
        <p:spPr>
          <a:xfrm>
            <a:off x="7086600" y="2590800"/>
            <a:ext cx="304800" cy="685800"/>
          </a:xfrm>
          <a:prstGeom prst="down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solidFill>
                <a:srgbClr val="FFFFFF"/>
              </a:solidFill>
            </a:endParaRPr>
          </a:p>
        </p:txBody>
      </p:sp>
      <p:sp>
        <p:nvSpPr>
          <p:cNvPr id="50" name="Rectangle 49">
            <a:extLst/>
          </p:cNvPr>
          <p:cNvSpPr/>
          <p:nvPr/>
        </p:nvSpPr>
        <p:spPr>
          <a:xfrm>
            <a:off x="4876800" y="3505200"/>
            <a:ext cx="4038600" cy="19812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3600" dirty="0">
                <a:solidFill>
                  <a:srgbClr val="FFFFFF"/>
                </a:solidFill>
              </a:rPr>
              <a:t>Cannot refuse to hear a claim of oral contract</a:t>
            </a:r>
            <a:endParaRPr lang="en-IN" sz="2200" dirty="0">
              <a:solidFill>
                <a:srgbClr val="FFFFFF"/>
              </a:solidFill>
            </a:endParaRPr>
          </a:p>
        </p:txBody>
      </p:sp>
    </p:spTree>
    <p:custDataLst>
      <p:tags r:id="rId1"/>
    </p:custDataLst>
    <p:extLst>
      <p:ext uri="{BB962C8B-B14F-4D97-AF65-F5344CB8AC3E}">
        <p14:creationId xmlns:p14="http://schemas.microsoft.com/office/powerpoint/2010/main" val="1075774275"/>
      </p:ext>
    </p:extLst>
  </p:cSld>
  <p:clrMapOvr>
    <a:masterClrMapping/>
  </p:clrMapOvr>
  <p:transition spd="slow" advTm="74697"/>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trips(downRight)">
                                      <p:cBhvr>
                                        <p:cTn id="10" dur="500"/>
                                        <p:tgtEl>
                                          <p:spTgt spid="6"/>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trips(downRight)">
                                      <p:cBhvr>
                                        <p:cTn id="13" dur="500"/>
                                        <p:tgtEl>
                                          <p:spTgt spid="11"/>
                                        </p:tgtEl>
                                      </p:cBhvr>
                                    </p:animEffect>
                                  </p:childTnLst>
                                </p:cTn>
                              </p:par>
                            </p:childTnLst>
                          </p:cTn>
                        </p:par>
                        <p:par>
                          <p:cTn id="14" fill="hold" nodeType="afterGroup">
                            <p:stCondLst>
                              <p:cond delay="500"/>
                            </p:stCondLst>
                            <p:childTnLst>
                              <p:par>
                                <p:cTn id="15" presetID="18" presetClass="entr" presetSubtype="6" fill="hold" grpId="0" nodeType="after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strips(downRight)">
                                      <p:cBhvr>
                                        <p:cTn id="17" dur="500"/>
                                        <p:tgtEl>
                                          <p:spTgt spid="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strips(downRight)">
                                      <p:cBhvr>
                                        <p:cTn id="25" dur="500"/>
                                        <p:tgtEl>
                                          <p:spTgt spid="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blinds(horizontal)">
                                      <p:cBhvr>
                                        <p:cTn id="30" dur="500"/>
                                        <p:tgtEl>
                                          <p:spTgt spid="49"/>
                                        </p:tgtEl>
                                      </p:cBhvr>
                                    </p:animEffect>
                                  </p:childTnLst>
                                </p:cTn>
                              </p:par>
                              <p:par>
                                <p:cTn id="31" presetID="18" presetClass="entr" presetSubtype="6"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strips(downRight)">
                                      <p:cBhvr>
                                        <p:cTn id="3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9" grpId="0" animBg="1"/>
      <p:bldP spid="48" grpId="0" animBg="1"/>
      <p:bldP spid="49" grpId="0" animBg="1"/>
      <p:bldP spid="5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subTitle" idx="1"/>
          </p:nvPr>
        </p:nvSpPr>
        <p:spPr>
          <a:xfrm>
            <a:off x="457200" y="228600"/>
            <a:ext cx="8382000" cy="6400800"/>
          </a:xfrm>
        </p:spPr>
        <p:txBody>
          <a:bodyPr/>
          <a:lstStyle/>
          <a:p>
            <a:pPr algn="just" eaLnBrk="1" hangingPunct="1"/>
            <a:r>
              <a:rPr lang="en-US" altLang="en-US" smtClean="0">
                <a:latin typeface="Arial" panose="020B0604020202020204" pitchFamily="34" charset="0"/>
              </a:rPr>
              <a:t>Lord Russell in Gillespie Bros. &amp; Co. v Cheney, Eggar &amp; Co., [1986 2 QB 59]</a:t>
            </a:r>
          </a:p>
          <a:p>
            <a:pPr algn="just" eaLnBrk="1" hangingPunct="1"/>
            <a:endParaRPr lang="en-US" altLang="en-US" smtClean="0">
              <a:latin typeface="Arial" panose="020B0604020202020204" pitchFamily="34" charset="0"/>
            </a:endParaRPr>
          </a:p>
          <a:p>
            <a:pPr algn="just" eaLnBrk="1" hangingPunct="1"/>
            <a:r>
              <a:rPr lang="en-US" altLang="en-US" smtClean="0"/>
              <a:t>… when the parties arrive at a definite written contract the implication or presumption is very strong that such contract is intended to contain all the terms of their bargain, it is a presumption only, and it is open to either of the parties to allege …</a:t>
            </a:r>
          </a:p>
          <a:p>
            <a:pPr algn="just"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353125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subTitle" idx="1"/>
          </p:nvPr>
        </p:nvSpPr>
        <p:spPr>
          <a:xfrm>
            <a:off x="457200" y="228600"/>
            <a:ext cx="8382000" cy="6400800"/>
          </a:xfrm>
        </p:spPr>
        <p:txBody>
          <a:bodyPr/>
          <a:lstStyle/>
          <a:p>
            <a:pPr algn="l"/>
            <a:r>
              <a:rPr lang="en-US" altLang="en-US" smtClean="0">
                <a:latin typeface="Arial" panose="020B0604020202020204" pitchFamily="34" charset="0"/>
                <a:cs typeface="Arial" panose="020B0604020202020204" pitchFamily="34" charset="0"/>
              </a:rPr>
              <a:t>Court of Appeal in Burley v Joseph W Burley Partners Ltd [2002] EWCA Civ 1163</a:t>
            </a:r>
          </a:p>
          <a:p>
            <a:pPr algn="just" eaLnBrk="1" hangingPunct="1"/>
            <a:endParaRPr lang="en-US" altLang="en-US" smtClean="0">
              <a:latin typeface="Arial" panose="020B0604020202020204" pitchFamily="34" charset="0"/>
            </a:endParaRPr>
          </a:p>
          <a:p>
            <a:pPr algn="just" eaLnBrk="1" hangingPunct="1"/>
            <a:r>
              <a:rPr lang="en-US" altLang="en-US" smtClean="0"/>
              <a:t>It cannot therefore be asserted that, in modern times, the mere production of a written agreement, however complete it may look will as a matter of law render inadmissible evidence of other terms not included expressly or by reference in the document. ‘The court is entitled to look at and should look at all the evidence from start to finish in order to see what the bargain was that was struck between the parties.'”</a:t>
            </a:r>
          </a:p>
        </p:txBody>
      </p:sp>
    </p:spTree>
    <p:extLst>
      <p:ext uri="{BB962C8B-B14F-4D97-AF65-F5344CB8AC3E}">
        <p14:creationId xmlns:p14="http://schemas.microsoft.com/office/powerpoint/2010/main" val="24012401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subTitle" idx="1"/>
          </p:nvPr>
        </p:nvSpPr>
        <p:spPr>
          <a:xfrm>
            <a:off x="457200" y="152400"/>
            <a:ext cx="8382000" cy="6477000"/>
          </a:xfrm>
        </p:spPr>
        <p:txBody>
          <a:bodyPr/>
          <a:lstStyle/>
          <a:p>
            <a:pPr algn="just"/>
            <a:r>
              <a:rPr lang="en-IN" altLang="en-US" sz="2800" dirty="0" smtClean="0">
                <a:latin typeface="Arial" panose="020B0604020202020204" pitchFamily="34" charset="0"/>
                <a:cs typeface="Arial" panose="020B0604020202020204" pitchFamily="34" charset="0"/>
              </a:rPr>
              <a:t>Court of Appeal in: T/A Hamid Properties v Francis Bradshaw Partnership, [2013] EWCA </a:t>
            </a:r>
            <a:r>
              <a:rPr lang="en-IN" altLang="en-US" sz="2800" dirty="0" err="1" smtClean="0">
                <a:latin typeface="Arial" panose="020B0604020202020204" pitchFamily="34" charset="0"/>
                <a:cs typeface="Arial" panose="020B0604020202020204" pitchFamily="34" charset="0"/>
              </a:rPr>
              <a:t>Civ</a:t>
            </a:r>
            <a:r>
              <a:rPr lang="en-IN" altLang="en-US" sz="2800" dirty="0" smtClean="0">
                <a:latin typeface="Arial" panose="020B0604020202020204" pitchFamily="34" charset="0"/>
                <a:cs typeface="Arial" panose="020B0604020202020204" pitchFamily="34" charset="0"/>
              </a:rPr>
              <a:t> 470.</a:t>
            </a:r>
          </a:p>
          <a:p>
            <a:pPr algn="just"/>
            <a:endParaRPr lang="en-IN" altLang="en-US" sz="2800" dirty="0" smtClean="0"/>
          </a:p>
          <a:p>
            <a:pPr algn="just"/>
            <a:r>
              <a:rPr lang="en-IN" altLang="en-US" sz="2800" dirty="0" smtClean="0"/>
              <a:t>The </a:t>
            </a:r>
            <a:r>
              <a:rPr lang="en-IN" altLang="en-US" sz="2800" dirty="0" err="1" smtClean="0"/>
              <a:t>parol</a:t>
            </a:r>
            <a:r>
              <a:rPr lang="en-IN" altLang="en-US" sz="2800" dirty="0" smtClean="0"/>
              <a:t> evidence rule has been part of the common law for over two centuries. This provides that where there is a written contract, oral evidence cannot be received to add to, subtract from or vary the written terms.  </a:t>
            </a:r>
          </a:p>
          <a:p>
            <a:pPr algn="just"/>
            <a:endParaRPr lang="en-IN" altLang="en-US" sz="2800" dirty="0" smtClean="0"/>
          </a:p>
          <a:p>
            <a:pPr algn="just"/>
            <a:r>
              <a:rPr lang="en-IN" altLang="en-US" sz="2800" dirty="0" smtClean="0"/>
              <a:t>There are a number of exceptions to the </a:t>
            </a:r>
            <a:r>
              <a:rPr lang="en-IN" altLang="en-US" sz="2800" dirty="0" err="1" smtClean="0"/>
              <a:t>parol</a:t>
            </a:r>
            <a:r>
              <a:rPr lang="en-IN" altLang="en-US" sz="2800" dirty="0" smtClean="0"/>
              <a:t> evidence rule and these have increased in recent years. This may in part be due to the increasing ease and speed with which documents can be created and dispatched. The temptations of the keyboard, the ‘cut and paste’ facility and the mouse cannot always be resisted.</a:t>
            </a:r>
          </a:p>
          <a:p>
            <a:pPr algn="just" eaLnBrk="1" hangingPunct="1"/>
            <a:endParaRPr lang="en-US" altLang="en-US" sz="2800" dirty="0" smtClean="0">
              <a:latin typeface="Arial" panose="020B0604020202020204" pitchFamily="34" charset="0"/>
            </a:endParaRPr>
          </a:p>
          <a:p>
            <a:pPr algn="just" eaLnBrk="1" hangingPunct="1"/>
            <a:endParaRPr lang="en-US" altLang="en-US" sz="2800" dirty="0" smtClean="0">
              <a:latin typeface="Arial" panose="020B0604020202020204" pitchFamily="34" charset="0"/>
            </a:endParaRPr>
          </a:p>
          <a:p>
            <a:pPr algn="just" eaLnBrk="1" hangingPunct="1"/>
            <a:endParaRPr lang="en-US" altLang="en-US" sz="2800" dirty="0" smtClean="0">
              <a:latin typeface="Arial" panose="020B0604020202020204" pitchFamily="34" charset="0"/>
            </a:endParaRPr>
          </a:p>
          <a:p>
            <a:pPr algn="just" eaLnBrk="1" hangingPunct="1"/>
            <a:endParaRPr lang="en-US" altLang="en-US" sz="2800" dirty="0" smtClean="0">
              <a:latin typeface="Arial" panose="020B0604020202020204" pitchFamily="34" charset="0"/>
            </a:endParaRPr>
          </a:p>
          <a:p>
            <a:pPr algn="just" eaLnBrk="1" hangingPunct="1"/>
            <a:endParaRPr lang="en-US" altLang="en-US" sz="2800" dirty="0" smtClean="0">
              <a:latin typeface="Arial" panose="020B0604020202020204" pitchFamily="34" charset="0"/>
            </a:endParaRPr>
          </a:p>
          <a:p>
            <a:pPr algn="just" eaLnBrk="1" hangingPunct="1">
              <a:lnSpc>
                <a:spcPct val="90000"/>
              </a:lnSpc>
            </a:pPr>
            <a:endParaRPr lang="en-US" altLang="en-US" dirty="0" smtClean="0">
              <a:latin typeface="Arial" panose="020B0604020202020204" pitchFamily="34" charset="0"/>
            </a:endParaRPr>
          </a:p>
        </p:txBody>
      </p:sp>
    </p:spTree>
    <p:extLst>
      <p:ext uri="{BB962C8B-B14F-4D97-AF65-F5344CB8AC3E}">
        <p14:creationId xmlns:p14="http://schemas.microsoft.com/office/powerpoint/2010/main" val="410928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2">
                                            <p:txEl>
                                              <p:pRg st="4" end="4"/>
                                            </p:txEl>
                                          </p:spTgt>
                                        </p:tgtEl>
                                        <p:attrNameLst>
                                          <p:attrName>style.visibility</p:attrName>
                                        </p:attrNameLst>
                                      </p:cBhvr>
                                      <p:to>
                                        <p:strVal val="visible"/>
                                      </p:to>
                                    </p:set>
                                    <p:anim calcmode="lin" valueType="num">
                                      <p:cBhvr additive="base">
                                        <p:cTn id="7" dur="500" fill="hold"/>
                                        <p:tgtEl>
                                          <p:spTgt spid="8192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ctrTitle"/>
          </p:nvPr>
        </p:nvSpPr>
        <p:spPr>
          <a:xfrm>
            <a:off x="685800" y="152400"/>
            <a:ext cx="7924800" cy="609600"/>
          </a:xfrm>
        </p:spPr>
        <p:txBody>
          <a:bodyPr/>
          <a:lstStyle/>
          <a:p>
            <a:pPr eaLnBrk="1" hangingPunct="1"/>
            <a:endParaRPr lang="en-IN" altLang="en-US" sz="4000" smtClean="0">
              <a:latin typeface="Arial" panose="020B0604020202020204" pitchFamily="34" charset="0"/>
            </a:endParaRPr>
          </a:p>
        </p:txBody>
      </p:sp>
      <p:sp>
        <p:nvSpPr>
          <p:cNvPr id="82947" name="Rectangle 3"/>
          <p:cNvSpPr>
            <a:spLocks noGrp="1" noChangeArrowheads="1"/>
          </p:cNvSpPr>
          <p:nvPr>
            <p:ph type="subTitle" idx="1"/>
          </p:nvPr>
        </p:nvSpPr>
        <p:spPr>
          <a:xfrm>
            <a:off x="457200" y="1066800"/>
            <a:ext cx="8382000" cy="5562600"/>
          </a:xfrm>
        </p:spPr>
        <p:txBody>
          <a:bodyPr/>
          <a:lstStyle/>
          <a:p>
            <a:pPr algn="just"/>
            <a:r>
              <a:rPr lang="en-IN" altLang="en-US" b="1" smtClean="0">
                <a:latin typeface="Arial" panose="020B0604020202020204" pitchFamily="34" charset="0"/>
                <a:cs typeface="Arial" panose="020B0604020202020204" pitchFamily="34" charset="0"/>
              </a:rPr>
              <a:t>Diageo plc v Mallya</a:t>
            </a:r>
            <a:endParaRPr lang="en-IN" altLang="en-US" smtClean="0">
              <a:latin typeface="Arial" panose="020B0604020202020204" pitchFamily="34" charset="0"/>
              <a:cs typeface="Arial" panose="020B0604020202020204" pitchFamily="34" charset="0"/>
            </a:endParaRPr>
          </a:p>
          <a:p>
            <a:pPr algn="just"/>
            <a:r>
              <a:rPr lang="en-IN" altLang="en-US" smtClean="0">
                <a:latin typeface="Arial" panose="020B0604020202020204" pitchFamily="34" charset="0"/>
                <a:cs typeface="Arial" panose="020B0604020202020204" pitchFamily="34" charset="0"/>
              </a:rPr>
              <a:t>Queen's Bench Division (Commercial Court)</a:t>
            </a:r>
          </a:p>
          <a:p>
            <a:pPr algn="just"/>
            <a:r>
              <a:rPr lang="en-IN" altLang="en-US" smtClean="0">
                <a:latin typeface="Arial" panose="020B0604020202020204" pitchFamily="34" charset="0"/>
                <a:cs typeface="Arial" panose="020B0604020202020204" pitchFamily="34" charset="0"/>
              </a:rPr>
              <a:t>24 May 2019</a:t>
            </a:r>
          </a:p>
          <a:p>
            <a:pPr algn="just"/>
            <a:endParaRPr lang="en-IN" altLang="en-US" sz="2400" u="sng" smtClean="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2"/>
            </a:endParaRPr>
          </a:p>
          <a:p>
            <a:pPr algn="just"/>
            <a:endParaRPr lang="en-IN" altLang="en-US" sz="1800" u="sng" smtClean="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2"/>
            </a:endParaRPr>
          </a:p>
          <a:p>
            <a:pPr algn="just"/>
            <a:r>
              <a:rPr lang="en-IN" altLang="en-US" sz="1800" u="sng" smtClean="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2"/>
              </a:rPr>
              <a:t>https://www.thehindubusinessline.com/news/diageo-wins-usd-135-million-claim-against-mallya-in-uk-court/article27246650.ece</a:t>
            </a:r>
            <a:endParaRPr lang="en-IN" altLang="en-US" sz="1800" smtClean="0">
              <a:latin typeface="Arial" panose="020B0604020202020204" pitchFamily="34" charset="0"/>
              <a:ea typeface="Calibri" panose="020F0502020204030204" pitchFamily="34" charset="0"/>
              <a:cs typeface="Times New Roman" panose="02020603050405020304" pitchFamily="18" charset="0"/>
            </a:endParaRPr>
          </a:p>
          <a:p>
            <a:pPr algn="just"/>
            <a:r>
              <a:rPr lang="en-IN" altLang="en-US" sz="1800" smtClean="0">
                <a:latin typeface="Arial" panose="020B0604020202020204" pitchFamily="34" charset="0"/>
                <a:ea typeface="Calibri" panose="020F0502020204030204" pitchFamily="34" charset="0"/>
                <a:cs typeface="Times New Roman" panose="02020603050405020304" pitchFamily="18" charset="0"/>
              </a:rPr>
              <a:t> </a:t>
            </a:r>
          </a:p>
          <a:p>
            <a:pPr algn="just"/>
            <a:r>
              <a:rPr lang="en-IN" altLang="en-US" sz="1800" u="sng" smtClean="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3"/>
              </a:rPr>
              <a:t>https://economictimes.indiatimes.com/news/politics-and-nation/uk-court-hears-diageo-usd-175-million-claim-against-vijay-mallya/articleshow/69487777.cms</a:t>
            </a:r>
            <a:endParaRPr lang="en-IN" altLang="en-US" sz="1800" smtClean="0">
              <a:latin typeface="Arial" panose="020B0604020202020204" pitchFamily="34" charset="0"/>
              <a:ea typeface="Calibri" panose="020F0502020204030204" pitchFamily="34" charset="0"/>
              <a:cs typeface="Times New Roman" panose="02020603050405020304" pitchFamily="18" charset="0"/>
            </a:endParaRPr>
          </a:p>
          <a:p>
            <a:pPr algn="just"/>
            <a:r>
              <a:rPr lang="en-IN" altLang="en-US" sz="1800" smtClean="0">
                <a:latin typeface="Arial" panose="020B0604020202020204" pitchFamily="34" charset="0"/>
                <a:ea typeface="Calibri" panose="020F0502020204030204" pitchFamily="34" charset="0"/>
                <a:cs typeface="Times New Roman" panose="02020603050405020304" pitchFamily="18" charset="0"/>
              </a:rPr>
              <a:t> </a:t>
            </a:r>
          </a:p>
          <a:p>
            <a:pPr algn="just"/>
            <a:r>
              <a:rPr lang="en-IN" altLang="en-US" sz="1800" u="sng" smtClean="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4"/>
              </a:rPr>
              <a:t>https://www.business-standard.com/article/pti-stories/diageo-wins-usd-135mn-claim-against-mallya-in-uk-court-119052401767_1.html</a:t>
            </a:r>
            <a:endParaRPr lang="en-IN" altLang="en-US" sz="1800" smtClean="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3583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subTitle" idx="1"/>
          </p:nvPr>
        </p:nvSpPr>
        <p:spPr>
          <a:xfrm>
            <a:off x="228600" y="228600"/>
            <a:ext cx="8610600" cy="6400800"/>
          </a:xfrm>
        </p:spPr>
        <p:txBody>
          <a:bodyPr/>
          <a:lstStyle/>
          <a:p>
            <a:pPr algn="just" eaLnBrk="1" hangingPunct="1">
              <a:lnSpc>
                <a:spcPct val="90000"/>
              </a:lnSpc>
            </a:pPr>
            <a:r>
              <a:rPr lang="en-US" altLang="en-US" sz="2800" smtClean="0">
                <a:latin typeface="Arial" panose="020B0604020202020204" pitchFamily="34" charset="0"/>
              </a:rPr>
              <a:t>Ramesh was not aware of the terms. He claims there is no meeting of minds on limiting the damages to Rs. 100. </a:t>
            </a:r>
          </a:p>
          <a:p>
            <a:pPr algn="just" eaLnBrk="1" hangingPunct="1">
              <a:lnSpc>
                <a:spcPct val="90000"/>
              </a:lnSpc>
            </a:pPr>
            <a:endParaRPr lang="en-US" altLang="en-US" sz="2800" smtClean="0">
              <a:latin typeface="Arial" panose="020B0604020202020204" pitchFamily="34" charset="0"/>
            </a:endParaRPr>
          </a:p>
          <a:p>
            <a:pPr algn="just" eaLnBrk="1" hangingPunct="1">
              <a:lnSpc>
                <a:spcPct val="90000"/>
              </a:lnSpc>
            </a:pPr>
            <a:r>
              <a:rPr lang="en-US" altLang="en-US" sz="2800" smtClean="0">
                <a:latin typeface="Arial" panose="020B0604020202020204" pitchFamily="34" charset="0"/>
              </a:rPr>
              <a:t>What principle do we apply for understanding the communication between the parties?</a:t>
            </a:r>
          </a:p>
          <a:p>
            <a:pPr algn="just" eaLnBrk="1" hangingPunct="1">
              <a:lnSpc>
                <a:spcPct val="90000"/>
              </a:lnSpc>
            </a:pPr>
            <a:endParaRPr lang="en-US" altLang="en-US" sz="2800" smtClean="0">
              <a:latin typeface="Arial" panose="020B0604020202020204" pitchFamily="34" charset="0"/>
            </a:endParaRPr>
          </a:p>
          <a:p>
            <a:pPr algn="just" eaLnBrk="1" hangingPunct="1">
              <a:lnSpc>
                <a:spcPct val="90000"/>
              </a:lnSpc>
            </a:pPr>
            <a:endParaRPr lang="en-US" altLang="en-US" sz="2800" smtClean="0">
              <a:latin typeface="Arial" panose="020B0604020202020204" pitchFamily="34" charset="0"/>
            </a:endParaRPr>
          </a:p>
          <a:p>
            <a:pPr algn="just" eaLnBrk="1" hangingPunct="1">
              <a:lnSpc>
                <a:spcPct val="90000"/>
              </a:lnSpc>
            </a:pPr>
            <a:endParaRPr lang="en-US" altLang="en-US" sz="2800" smtClean="0">
              <a:latin typeface="Arial" panose="020B0604020202020204" pitchFamily="34" charset="0"/>
            </a:endParaRPr>
          </a:p>
          <a:p>
            <a:pPr algn="just" eaLnBrk="1" hangingPunct="1">
              <a:lnSpc>
                <a:spcPct val="90000"/>
              </a:lnSpc>
            </a:pPr>
            <a:endParaRPr lang="en-US" altLang="en-US" sz="28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ctrTitle"/>
          </p:nvPr>
        </p:nvSpPr>
        <p:spPr>
          <a:xfrm>
            <a:off x="685800" y="152400"/>
            <a:ext cx="7924800" cy="609600"/>
          </a:xfrm>
        </p:spPr>
        <p:txBody>
          <a:bodyPr/>
          <a:lstStyle/>
          <a:p>
            <a:pPr eaLnBrk="1" hangingPunct="1"/>
            <a:endParaRPr lang="en-IN" altLang="en-US" sz="4000" smtClean="0">
              <a:latin typeface="Arial" panose="020B0604020202020204" pitchFamily="34" charset="0"/>
            </a:endParaRPr>
          </a:p>
        </p:txBody>
      </p:sp>
      <p:sp>
        <p:nvSpPr>
          <p:cNvPr id="83971" name="Rectangle 3"/>
          <p:cNvSpPr>
            <a:spLocks noGrp="1" noChangeArrowheads="1"/>
          </p:cNvSpPr>
          <p:nvPr>
            <p:ph type="subTitle" idx="1"/>
          </p:nvPr>
        </p:nvSpPr>
        <p:spPr>
          <a:xfrm>
            <a:off x="457200" y="1066800"/>
            <a:ext cx="8382000" cy="5562600"/>
          </a:xfrm>
        </p:spPr>
        <p:txBody>
          <a:bodyPr/>
          <a:lstStyle/>
          <a:p>
            <a:pPr algn="just"/>
            <a:r>
              <a:rPr lang="en-IN" altLang="en-US" dirty="0" smtClean="0">
                <a:latin typeface="Arial" panose="020B0604020202020204" pitchFamily="34" charset="0"/>
                <a:cs typeface="Arial" panose="020B0604020202020204" pitchFamily="34" charset="0"/>
              </a:rPr>
              <a:t>Entire Agreement Clause:</a:t>
            </a:r>
          </a:p>
          <a:p>
            <a:r>
              <a:rPr lang="en-US" dirty="0"/>
              <a:t> </a:t>
            </a:r>
            <a:endParaRPr lang="en-IN" dirty="0"/>
          </a:p>
          <a:p>
            <a:pPr algn="just"/>
            <a:r>
              <a:rPr lang="en-US" dirty="0"/>
              <a:t>This agreement constitutes the entire agreement between the parties and supersedes and extinguishes all previous discussions, correspondence, negotiations, drafts, agreements, promises, assurances, warranties, representations and understandings between them, whether written or oral, relating to its subject </a:t>
            </a:r>
            <a:r>
              <a:rPr lang="en-US"/>
              <a:t>matter</a:t>
            </a:r>
            <a:r>
              <a:rPr lang="en-US" smtClean="0"/>
              <a:t>.</a:t>
            </a:r>
            <a:endParaRPr lang="en-IN" dirty="0"/>
          </a:p>
        </p:txBody>
      </p:sp>
    </p:spTree>
    <p:extLst>
      <p:ext uri="{BB962C8B-B14F-4D97-AF65-F5344CB8AC3E}">
        <p14:creationId xmlns:p14="http://schemas.microsoft.com/office/powerpoint/2010/main" val="18530810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685800" y="152400"/>
            <a:ext cx="7924800" cy="609600"/>
          </a:xfrm>
        </p:spPr>
        <p:txBody>
          <a:bodyPr/>
          <a:lstStyle/>
          <a:p>
            <a:pPr eaLnBrk="1" hangingPunct="1"/>
            <a:endParaRPr lang="en-IN" altLang="en-US" sz="4000" smtClean="0">
              <a:latin typeface="Arial" panose="020B0604020202020204" pitchFamily="34" charset="0"/>
            </a:endParaRPr>
          </a:p>
        </p:txBody>
      </p:sp>
      <p:sp>
        <p:nvSpPr>
          <p:cNvPr id="87043" name="Rectangle 3"/>
          <p:cNvSpPr>
            <a:spLocks noGrp="1" noChangeArrowheads="1"/>
          </p:cNvSpPr>
          <p:nvPr>
            <p:ph type="subTitle" idx="1"/>
          </p:nvPr>
        </p:nvSpPr>
        <p:spPr>
          <a:xfrm>
            <a:off x="457200" y="1066800"/>
            <a:ext cx="8382000" cy="5562600"/>
          </a:xfrm>
        </p:spPr>
        <p:txBody>
          <a:bodyPr/>
          <a:lstStyle/>
          <a:p>
            <a:pPr algn="just" eaLnBrk="1" hangingPunct="1"/>
            <a:endParaRPr lang="en-US" altLang="en-US" dirty="0" smtClean="0">
              <a:latin typeface="Arial" panose="020B0604020202020204" pitchFamily="34" charset="0"/>
            </a:endParaRPr>
          </a:p>
          <a:p>
            <a:pPr algn="just" eaLnBrk="1" hangingPunct="1">
              <a:lnSpc>
                <a:spcPct val="90000"/>
              </a:lnSpc>
            </a:pPr>
            <a:endParaRPr lang="en-US" altLang="en-US" dirty="0" smtClean="0">
              <a:latin typeface="Arial" panose="020B0604020202020204" pitchFamily="34" charset="0"/>
            </a:endParaRPr>
          </a:p>
        </p:txBody>
      </p:sp>
    </p:spTree>
    <p:extLst>
      <p:ext uri="{BB962C8B-B14F-4D97-AF65-F5344CB8AC3E}">
        <p14:creationId xmlns:p14="http://schemas.microsoft.com/office/powerpoint/2010/main" val="36819280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685800" y="152400"/>
            <a:ext cx="7924800" cy="609600"/>
          </a:xfrm>
        </p:spPr>
        <p:txBody>
          <a:bodyPr/>
          <a:lstStyle/>
          <a:p>
            <a:pPr eaLnBrk="1" hangingPunct="1"/>
            <a:endParaRPr lang="en-IN" altLang="en-US" sz="4000" smtClean="0">
              <a:latin typeface="Arial" panose="020B0604020202020204" pitchFamily="34" charset="0"/>
            </a:endParaRPr>
          </a:p>
        </p:txBody>
      </p:sp>
      <p:sp>
        <p:nvSpPr>
          <p:cNvPr id="87043" name="Rectangle 3"/>
          <p:cNvSpPr>
            <a:spLocks noGrp="1" noChangeArrowheads="1"/>
          </p:cNvSpPr>
          <p:nvPr>
            <p:ph type="subTitle" idx="1"/>
          </p:nvPr>
        </p:nvSpPr>
        <p:spPr>
          <a:xfrm>
            <a:off x="457200" y="1066800"/>
            <a:ext cx="8382000" cy="5562600"/>
          </a:xfrm>
        </p:spPr>
        <p:txBody>
          <a:bodyPr/>
          <a:lstStyle/>
          <a:p>
            <a:pPr algn="just" eaLnBrk="1" hangingPunct="1"/>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eaLnBrk="1" hangingPunct="1">
              <a:lnSpc>
                <a:spcPct val="90000"/>
              </a:lnSpc>
            </a:pPr>
            <a:r>
              <a:rPr lang="en-US" altLang="en-US" smtClean="0">
                <a:latin typeface="Arial" panose="020B0604020202020204" pitchFamily="34" charset="0"/>
              </a:rPr>
              <a:t>References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685800" y="152400"/>
            <a:ext cx="7924800" cy="609600"/>
          </a:xfrm>
        </p:spPr>
        <p:txBody>
          <a:bodyPr/>
          <a:lstStyle/>
          <a:p>
            <a:pPr eaLnBrk="1" hangingPunct="1"/>
            <a:endParaRPr lang="en-IN" altLang="en-US" sz="4000" smtClean="0">
              <a:latin typeface="Arial" panose="020B0604020202020204" pitchFamily="34" charset="0"/>
            </a:endParaRPr>
          </a:p>
        </p:txBody>
      </p:sp>
      <p:sp>
        <p:nvSpPr>
          <p:cNvPr id="34819" name="Rectangle 3"/>
          <p:cNvSpPr>
            <a:spLocks noGrp="1" noChangeArrowheads="1"/>
          </p:cNvSpPr>
          <p:nvPr>
            <p:ph type="subTitle" idx="1"/>
          </p:nvPr>
        </p:nvSpPr>
        <p:spPr>
          <a:xfrm>
            <a:off x="457200" y="1066800"/>
            <a:ext cx="8382000" cy="5562600"/>
          </a:xfrm>
        </p:spPr>
        <p:txBody>
          <a:bodyPr/>
          <a:lstStyle/>
          <a:p>
            <a:pPr algn="just" eaLnBrk="1" hangingPunct="1">
              <a:lnSpc>
                <a:spcPct val="90000"/>
              </a:lnSpc>
            </a:pPr>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a:p>
            <a:pPr eaLnBrk="1" hangingPunct="1">
              <a:lnSpc>
                <a:spcPct val="90000"/>
              </a:lnSpc>
            </a:pPr>
            <a:r>
              <a:rPr lang="en-US" altLang="en-US" smtClean="0">
                <a:latin typeface="Arial" panose="020B0604020202020204" pitchFamily="34" charset="0"/>
              </a:rPr>
              <a:t>Recall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685800" y="152400"/>
            <a:ext cx="7924800" cy="609600"/>
          </a:xfrm>
        </p:spPr>
        <p:txBody>
          <a:bodyPr/>
          <a:lstStyle/>
          <a:p>
            <a:pPr eaLnBrk="1" hangingPunct="1"/>
            <a:endParaRPr lang="en-IN" altLang="en-US" sz="4000" smtClean="0">
              <a:latin typeface="Arial" panose="020B0604020202020204" pitchFamily="34" charset="0"/>
            </a:endParaRPr>
          </a:p>
        </p:txBody>
      </p:sp>
      <p:sp>
        <p:nvSpPr>
          <p:cNvPr id="35843" name="Rectangle 3"/>
          <p:cNvSpPr>
            <a:spLocks noGrp="1" noChangeArrowheads="1"/>
          </p:cNvSpPr>
          <p:nvPr>
            <p:ph type="subTitle" idx="1"/>
          </p:nvPr>
        </p:nvSpPr>
        <p:spPr>
          <a:xfrm>
            <a:off x="457200" y="1066800"/>
            <a:ext cx="8382000" cy="5562600"/>
          </a:xfrm>
        </p:spPr>
        <p:txBody>
          <a:bodyPr/>
          <a:lstStyle/>
          <a:p>
            <a:pPr algn="just" eaLnBrk="1" hangingPunct="1"/>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p:txBody>
      </p:sp>
      <p:pic>
        <p:nvPicPr>
          <p:cNvPr id="35844" name="Picture 2" descr="C:\Users\pc1\Pictures\expressions\tumblr_lyommnW8Wg1r63wvro1_400.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14400"/>
            <a:ext cx="768350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902"/>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685800" y="152400"/>
            <a:ext cx="7924800" cy="609600"/>
          </a:xfrm>
        </p:spPr>
        <p:txBody>
          <a:bodyPr/>
          <a:lstStyle/>
          <a:p>
            <a:pPr eaLnBrk="1" hangingPunct="1"/>
            <a:r>
              <a:rPr lang="en-IN" altLang="en-US" sz="4000" smtClean="0">
                <a:latin typeface="Arial" panose="020B0604020202020204" pitchFamily="34" charset="0"/>
              </a:rPr>
              <a:t>Nod means yes and not no</a:t>
            </a:r>
          </a:p>
        </p:txBody>
      </p:sp>
      <p:sp>
        <p:nvSpPr>
          <p:cNvPr id="36867" name="Rectangle 3"/>
          <p:cNvSpPr>
            <a:spLocks noGrp="1" noChangeArrowheads="1"/>
          </p:cNvSpPr>
          <p:nvPr>
            <p:ph type="subTitle" idx="1"/>
          </p:nvPr>
        </p:nvSpPr>
        <p:spPr>
          <a:xfrm>
            <a:off x="457200" y="1066800"/>
            <a:ext cx="8382000" cy="5562600"/>
          </a:xfrm>
        </p:spPr>
        <p:txBody>
          <a:bodyPr/>
          <a:lstStyle/>
          <a:p>
            <a:pPr algn="just" eaLnBrk="1" hangingPunct="1"/>
            <a:endParaRPr lang="en-US" altLang="en-US" smtClean="0">
              <a:latin typeface="Arial" panose="020B0604020202020204" pitchFamily="34" charset="0"/>
            </a:endParaRPr>
          </a:p>
          <a:p>
            <a:pPr algn="just" eaLnBrk="1" hangingPunct="1">
              <a:lnSpc>
                <a:spcPct val="90000"/>
              </a:lnSpc>
            </a:pPr>
            <a:endParaRPr lang="en-US" altLang="en-US" smtClean="0">
              <a:latin typeface="Arial" panose="020B0604020202020204" pitchFamily="34" charset="0"/>
            </a:endParaRPr>
          </a:p>
        </p:txBody>
      </p:sp>
      <p:pic>
        <p:nvPicPr>
          <p:cNvPr id="36868" name="Picture 4" descr="C:\Users\Akhil\Pictures\Express communication\Snapshot 1 (24-08-2013 20-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73125"/>
            <a:ext cx="7764463"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041"/>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4|7.7|9.6|13.1|8.2|13|7.6"/>
</p:tagLst>
</file>

<file path=ppt/theme/theme1.xml><?xml version="1.0" encoding="utf-8"?>
<a:theme xmlns:a="http://schemas.openxmlformats.org/drawingml/2006/main" name="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FF"/>
        </a:dk2>
        <a:lt2>
          <a:srgbClr val="FFFFFF"/>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FF"/>
        </a:dk2>
        <a:lt2>
          <a:srgbClr val="FFFFFF"/>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5187</TotalTime>
  <Words>3099</Words>
  <Application>Microsoft Office PowerPoint</Application>
  <PresentationFormat>On-screen Show (4:3)</PresentationFormat>
  <Paragraphs>472</Paragraphs>
  <Slides>62</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62</vt:i4>
      </vt:variant>
    </vt:vector>
  </HeadingPairs>
  <TitlesOfParts>
    <vt:vector size="69" baseType="lpstr">
      <vt:lpstr>Arial</vt:lpstr>
      <vt:lpstr>Calibri</vt:lpstr>
      <vt:lpstr>Times New Roman</vt:lpstr>
      <vt:lpstr>Default Design</vt:lpstr>
      <vt:lpstr>1_Office Theme</vt:lpstr>
      <vt:lpstr>2_Office Theme</vt:lpstr>
      <vt:lpstr>1_Default Design</vt:lpstr>
      <vt:lpstr>PowerPoint Presentation</vt:lpstr>
      <vt:lpstr>PowerPoint Presentation</vt:lpstr>
      <vt:lpstr>Case: Lost Courier Packet</vt:lpstr>
      <vt:lpstr>PowerPoint Presentation</vt:lpstr>
      <vt:lpstr>Terms and Conditions</vt:lpstr>
      <vt:lpstr>PowerPoint Presentation</vt:lpstr>
      <vt:lpstr>PowerPoint Presentation</vt:lpstr>
      <vt:lpstr>PowerPoint Presentation</vt:lpstr>
      <vt:lpstr>Nod means yes and not no</vt:lpstr>
      <vt:lpstr>PowerPoint Presentation</vt:lpstr>
      <vt:lpstr>PowerPoint Presentation</vt:lpstr>
      <vt:lpstr>Case: Lost Courier Packet</vt:lpstr>
      <vt:lpstr>PowerPoint Presentation</vt:lpstr>
      <vt:lpstr>Bharati Knitting v. DHL Courier</vt:lpstr>
      <vt:lpstr>PowerPoint Presentation</vt:lpstr>
      <vt:lpstr>PowerPoint Presentation</vt:lpstr>
      <vt:lpstr>Justice Denning in Curtis Case</vt:lpstr>
      <vt:lpstr>Justice Denning in Curtis Case</vt:lpstr>
      <vt:lpstr>Business Practices</vt:lpstr>
      <vt:lpstr>Consumer Contracts</vt:lpstr>
      <vt:lpstr>B2B Contracts</vt:lpstr>
      <vt:lpstr>PowerPoint Presentation</vt:lpstr>
      <vt:lpstr>Signed offer of credit card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Electronic Communications</vt:lpstr>
      <vt:lpstr>Equivalent to Signing</vt:lpstr>
      <vt:lpstr>Electronic Signature</vt:lpstr>
      <vt:lpstr>PowerPoint Presentation</vt:lpstr>
      <vt:lpstr>Wrong Show</vt:lpstr>
      <vt:lpstr>PowerPoint Presentation</vt:lpstr>
      <vt:lpstr>PowerPoint Presentation</vt:lpstr>
      <vt:lpstr>PowerPoint Presentation</vt:lpstr>
      <vt:lpstr>PowerPoint Presentation</vt:lpstr>
      <vt:lpstr>PowerPoint Presentation</vt:lpstr>
      <vt:lpstr>PowerPoint Presentation</vt:lpstr>
      <vt:lpstr>Laundry Receipt</vt:lpstr>
      <vt:lpstr>Case: Past Practices</vt:lpstr>
      <vt:lpstr>Incorporation</vt:lpstr>
      <vt:lpstr>PowerPoint Presentation</vt:lpstr>
      <vt:lpstr>PowerPoint Presentation</vt:lpstr>
      <vt:lpstr>Modifying the offer form</vt:lpstr>
      <vt:lpstr>Decide if sending following offer letter to a company is unlawful</vt:lpstr>
      <vt:lpstr>PowerPoint Presentation</vt:lpstr>
      <vt:lpstr>Part Written and Oral Contract</vt:lpstr>
      <vt:lpstr>Part Written and Oral Contract</vt:lpstr>
      <vt:lpstr>Opposing view</vt:lpstr>
      <vt:lpstr>Court to balance conflict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irma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dc:creator>
  <cp:lastModifiedBy>IIM USER</cp:lastModifiedBy>
  <cp:revision>370</cp:revision>
  <dcterms:created xsi:type="dcterms:W3CDTF">2002-11-18T09:23:29Z</dcterms:created>
  <dcterms:modified xsi:type="dcterms:W3CDTF">2020-07-24T13:11:21Z</dcterms:modified>
</cp:coreProperties>
</file>