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4" r:id="rId3"/>
    <p:sldId id="342" r:id="rId4"/>
    <p:sldId id="328" r:id="rId5"/>
    <p:sldId id="259" r:id="rId6"/>
    <p:sldId id="320" r:id="rId7"/>
    <p:sldId id="329" r:id="rId8"/>
    <p:sldId id="322" r:id="rId9"/>
    <p:sldId id="330" r:id="rId10"/>
    <p:sldId id="297" r:id="rId11"/>
    <p:sldId id="298" r:id="rId12"/>
    <p:sldId id="299" r:id="rId13"/>
    <p:sldId id="300" r:id="rId14"/>
    <p:sldId id="301" r:id="rId15"/>
    <p:sldId id="331" r:id="rId16"/>
    <p:sldId id="302" r:id="rId17"/>
    <p:sldId id="332" r:id="rId18"/>
    <p:sldId id="313" r:id="rId19"/>
    <p:sldId id="296" r:id="rId20"/>
    <p:sldId id="3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5C0000"/>
    <a:srgbClr val="95440D"/>
    <a:srgbClr val="F1A593"/>
    <a:srgbClr val="FCECE8"/>
    <a:srgbClr val="F9D5BD"/>
    <a:srgbClr val="F4B184"/>
    <a:srgbClr val="FF6600"/>
    <a:srgbClr val="FF7A37"/>
    <a:srgbClr val="FF9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0.85663" units="1/cm"/>
          <inkml:channelProperty channel="Y" name="resolution" value="1135.77124" units="1/cm"/>
          <inkml:channelProperty channel="T" name="resolution" value="1" units="1/dev"/>
        </inkml:channelProperties>
      </inkml:inkSource>
      <inkml:timestamp xml:id="ts0" timeString="2020-08-21T15:56:57.1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1626E6-6A73-4A23-98DA-1E206C47A287}" emma:medium="tactile" emma:mode="ink">
          <msink:context xmlns:msink="http://schemas.microsoft.com/ink/2010/main" type="inkDrawing" rotatedBoundingBox="12850,9530 13951,4762 17126,5495 16025,10263" hotPoints="15056,6005 16594,8201 14747,10143 13209,7948" semanticType="enclosure" shapeName="Ellipse"/>
        </emma:interpretation>
      </emma:emma>
    </inkml:annotationXML>
    <inkml:trace contextRef="#ctx0" brushRef="#br0">2434 0 0,'-2'2'16,"2"-1"-16,0-1 0,0 0 15,-3 1-15,3 0 16,-3 0-16,0 2 0,0-1 16,2 1-16,-5-1 0,1 0 15,-6 5-15,-5 0 16,-1 1-16,-4-1 0,-7 3 16,4 2-16,-8 6 15,3-5-15,-2 4 0,-10 5 16,-16 9-16,-8 8 0,1-5 15,7-2-15,-3 3 16,1 5-16,1-4 0,58-36 16,-76 45-16,-7 5 15,7 0-15,0-4 0,11 2 16,-1 3-16,7 0 0,-2-3 16,5-4-16,-1 4 15,-3-1-15,6 0 0,-3 5 16,1 3-16,6-4 15,2 3-15,-1 3 0,0 2 16,-5 7-16,2 3 16,-1 12-16,1 1 0,7-4 15,-4 3-15,8 1 16,0 2-16,6-3 0,-3 16 16,3 0-16,5-7 0,3-9 15,5 5-15,3 1 16,5 1-16,2-5 0,1-11 15,5 2-15,3-17 0,6 7 16,-3 9-16,3 2 16,5-9-16,2 14 0,-1 7 15,7-4-15,0-14 16,-1 5-16,8 0 0,2-1 16,-1-9-16,5 3 15,7 2-15,-7-8 0,7 1 16,2-3-16,-3-11 0,0 6 15,3-14-15,0 6 16,-3-6-16,6-5 0,0 4 16,5 1-16,2-5 15,-1-1-15,13-1 0,-9-4 16,8 5-16,-1-4 16,3-5-16,0-1 0,-8-4 15,2-7-15,-1 5 16,-2-3-16,4-1 0,-4-3 15,-7-8-15,2 5 0,-1-8 16,-5 0-16,-3 0 0,1-2 16,4-6-16,1-1 15,3-1-15,0-2 0,2-4 16,4 2-16,1-7 16,3-6-16,-3-1 0,1-1 15,-2-9-15,-6 5 16,5 1-16,-7 1 0,-4-2 15,-1 2-15,4 1 0,-6-4 16,-3 0-16,1 2 16,-1-7-16,0 1 0,0-5 15,0 0-15,-5 8 16,2-10-16,2-4 0,1-7 16,4-8-16,-2-3 15,-7 12-15,2-4 0,-3-3 16,0 5-16,-1-3 0,-3 5 15,-1-7-15,0 4 16,-4-1-16,4-4 0,-2 8 16,-4-1-16,2 1 15,-5 11-15,0-11 0,-3 2 16,2 7-16,-4-6 16,0 2-16,-3 1 0,1-8 15,-2 0-15,-3 13 0,-3 44 16,3-58-16,-3 6 15,0-12-15,-3 3 0,0-2 16,-2-6-16,-4-5 0,2 11 16,-4-7-16,-3 5 15,1 1-15,-6-5 0,3 10 16,-4-6-16,-1-3 16,-1 3-16,0 0 0,-7-5 15,-2 11-15,2 7 16,-1-4-16,-3 6 0,1 6 15,-3-3-15,0 4 16,-3 1-16,-3 4 0,-8-5 16,-5 0-16,-13-1 0,-11-9 15,-8 11-15,-28-6 16,114 48-16,0 0 0,0 0 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CE24C-469F-4CAA-A8CE-B1901242F8D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2485C-30D5-41A0-832A-F7D13B802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5C0000"/>
                </a:solidFill>
              </a:defRPr>
            </a:lvl1pPr>
            <a:lvl2pPr>
              <a:defRPr sz="2800">
                <a:solidFill>
                  <a:srgbClr val="5C0000"/>
                </a:solidFill>
              </a:defRPr>
            </a:lvl2pPr>
            <a:lvl3pPr>
              <a:defRPr sz="2400">
                <a:solidFill>
                  <a:srgbClr val="5C0000"/>
                </a:solidFill>
              </a:defRPr>
            </a:lvl3pPr>
            <a:lvl4pPr>
              <a:defRPr sz="2000">
                <a:solidFill>
                  <a:srgbClr val="5C0000"/>
                </a:solidFill>
              </a:defRPr>
            </a:lvl4pPr>
            <a:lvl5pPr>
              <a:defRPr sz="2000">
                <a:solidFill>
                  <a:srgbClr val="5C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C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3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C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1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3CED-8F47-4CF7-8B8C-C144973E8D2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C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C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C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C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C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0.png"/><Relationship Id="rId5" Type="http://schemas.openxmlformats.org/officeDocument/2006/relationships/image" Target="../media/image19.png"/><Relationship Id="rId4" Type="http://schemas.openxmlformats.org/officeDocument/2006/relationships/image" Target="../media/image1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11.png"/><Relationship Id="rId7" Type="http://schemas.openxmlformats.org/officeDocument/2006/relationships/image" Target="../media/image710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0.png"/><Relationship Id="rId7" Type="http://schemas.openxmlformats.org/officeDocument/2006/relationships/image" Target="../media/image13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5" Type="http://schemas.openxmlformats.org/officeDocument/2006/relationships/image" Target="../media/image1110.png"/><Relationship Id="rId4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Post-Optimality Analysis using</a:t>
            </a:r>
            <a:br>
              <a:rPr lang="en-US" dirty="0"/>
            </a:br>
            <a:r>
              <a:rPr lang="en-US" dirty="0"/>
              <a:t>Merton Trucks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Sessions 5 – 6</a:t>
            </a:r>
          </a:p>
          <a:p>
            <a:r>
              <a:rPr lang="en-US" dirty="0"/>
              <a:t>Accelerated General Management Program</a:t>
            </a:r>
          </a:p>
          <a:p>
            <a:r>
              <a:rPr lang="en-US" dirty="0"/>
              <a:t>2020 Session</a:t>
            </a:r>
          </a:p>
        </p:txBody>
      </p:sp>
    </p:spTree>
    <p:extLst>
      <p:ext uri="{BB962C8B-B14F-4D97-AF65-F5344CB8AC3E}">
        <p14:creationId xmlns:p14="http://schemas.microsoft.com/office/powerpoint/2010/main" val="23254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analysis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93034" y="4140679"/>
            <a:ext cx="719443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012608" y="4063042"/>
            <a:ext cx="155275" cy="146649"/>
          </a:xfrm>
          <a:prstGeom prst="ellipse">
            <a:avLst/>
          </a:prstGeom>
          <a:solidFill>
            <a:srgbClr val="5C0000"/>
          </a:solidFill>
          <a:ln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ket 5"/>
          <p:cNvSpPr/>
          <p:nvPr/>
        </p:nvSpPr>
        <p:spPr>
          <a:xfrm>
            <a:off x="3933645" y="4015596"/>
            <a:ext cx="120770" cy="250166"/>
          </a:xfrm>
          <a:prstGeom prst="leftBracket">
            <a:avLst/>
          </a:prstGeom>
          <a:ln w="28575">
            <a:solidFill>
              <a:srgbClr val="5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ket 6"/>
          <p:cNvSpPr/>
          <p:nvPr/>
        </p:nvSpPr>
        <p:spPr>
          <a:xfrm flipH="1">
            <a:off x="7852910" y="4032849"/>
            <a:ext cx="120770" cy="250166"/>
          </a:xfrm>
          <a:prstGeom prst="leftBracket">
            <a:avLst/>
          </a:prstGeom>
          <a:ln w="28575">
            <a:solidFill>
              <a:srgbClr val="5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33645" y="3717985"/>
            <a:ext cx="4040035" cy="0"/>
          </a:xfrm>
          <a:prstGeom prst="straightConnector1">
            <a:avLst/>
          </a:prstGeom>
          <a:ln>
            <a:solidFill>
              <a:srgbClr val="5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8493" y="3131368"/>
            <a:ext cx="2794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rgbClr val="5C0000"/>
                </a:solidFill>
              </a:rPr>
              <a:t>The set of constraints with no</a:t>
            </a:r>
          </a:p>
          <a:p>
            <a:pPr algn="ctr"/>
            <a:r>
              <a:rPr lang="en-IN" sz="1600" dirty="0">
                <a:solidFill>
                  <a:srgbClr val="5C0000"/>
                </a:solidFill>
              </a:rPr>
              <a:t>slack/surplus remains the same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3974" y="4108299"/>
            <a:ext cx="1546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Parameter value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14268" y="4368217"/>
            <a:ext cx="1957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5C0000"/>
                </a:solidFill>
              </a:rPr>
              <a:t>Upper tolerance limit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3230" y="4368217"/>
            <a:ext cx="1951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5C0000"/>
                </a:solidFill>
              </a:rPr>
              <a:t>Lower tolerance limit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3252" y="221651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rgbClr val="5C0000"/>
                </a:solidFill>
              </a:rPr>
              <a:t>Upper tolerance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(allowable increase)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52876" y="1889513"/>
            <a:ext cx="1903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rgbClr val="5C0000"/>
                </a:solidFill>
              </a:rPr>
              <a:t>Lower tolerance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(allowable decrease)</a:t>
            </a:r>
          </a:p>
        </p:txBody>
      </p:sp>
      <p:cxnSp>
        <p:nvCxnSpPr>
          <p:cNvPr id="20" name="Straight Arrow Connector 19"/>
          <p:cNvCxnSpPr>
            <a:stCxn id="16" idx="3"/>
            <a:endCxn id="6" idx="1"/>
          </p:cNvCxnSpPr>
          <p:nvPr/>
        </p:nvCxnSpPr>
        <p:spPr>
          <a:xfrm flipV="1">
            <a:off x="3355175" y="4140679"/>
            <a:ext cx="578470" cy="396815"/>
          </a:xfrm>
          <a:prstGeom prst="straightConnector1">
            <a:avLst/>
          </a:prstGeom>
          <a:ln>
            <a:solidFill>
              <a:srgbClr val="5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1"/>
            <a:endCxn id="7" idx="1"/>
          </p:cNvCxnSpPr>
          <p:nvPr/>
        </p:nvCxnSpPr>
        <p:spPr>
          <a:xfrm flipH="1" flipV="1">
            <a:off x="7973680" y="4157932"/>
            <a:ext cx="540588" cy="379562"/>
          </a:xfrm>
          <a:prstGeom prst="straightConnector1">
            <a:avLst/>
          </a:prstGeom>
          <a:ln>
            <a:solidFill>
              <a:srgbClr val="5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0249" y="2001329"/>
            <a:ext cx="0" cy="756826"/>
          </a:xfrm>
          <a:prstGeom prst="line">
            <a:avLst/>
          </a:prstGeom>
          <a:ln>
            <a:solidFill>
              <a:srgbClr val="5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22143" y="2007079"/>
            <a:ext cx="0" cy="756826"/>
          </a:xfrm>
          <a:prstGeom prst="line">
            <a:avLst/>
          </a:prstGeom>
          <a:ln>
            <a:solidFill>
              <a:srgbClr val="5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73680" y="2009955"/>
            <a:ext cx="0" cy="756826"/>
          </a:xfrm>
          <a:prstGeom prst="line">
            <a:avLst/>
          </a:prstGeom>
          <a:ln>
            <a:solidFill>
              <a:srgbClr val="5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33645" y="2474393"/>
            <a:ext cx="2156475" cy="0"/>
          </a:xfrm>
          <a:prstGeom prst="straightConnector1">
            <a:avLst/>
          </a:prstGeom>
          <a:ln>
            <a:solidFill>
              <a:srgbClr val="5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96000" y="2216510"/>
            <a:ext cx="1877680" cy="0"/>
          </a:xfrm>
          <a:prstGeom prst="straightConnector1">
            <a:avLst/>
          </a:prstGeom>
          <a:ln>
            <a:solidFill>
              <a:srgbClr val="5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19275" y="3375745"/>
            <a:ext cx="0" cy="756826"/>
          </a:xfrm>
          <a:prstGeom prst="line">
            <a:avLst/>
          </a:prstGeom>
          <a:ln>
            <a:solidFill>
              <a:srgbClr val="5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970812" y="3378621"/>
            <a:ext cx="0" cy="756826"/>
          </a:xfrm>
          <a:prstGeom prst="line">
            <a:avLst/>
          </a:prstGeom>
          <a:ln>
            <a:solidFill>
              <a:srgbClr val="5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12364" y="5231429"/>
            <a:ext cx="736727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In this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C0000"/>
                </a:solidFill>
              </a:rPr>
              <a:t>Only one parameter value changes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C0000"/>
                </a:solidFill>
              </a:rPr>
              <a:t>The set of constraints that define an optimum solution should not change.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43974" y="4422797"/>
            <a:ext cx="2390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5C0000"/>
                </a:solidFill>
              </a:rPr>
              <a:t>e.g., an objective function 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coefficient or a right hand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side value</a:t>
            </a:r>
            <a:endParaRPr lang="en-US" sz="1600" dirty="0">
              <a:solidFill>
                <a:srgbClr val="5C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9611" y="4353538"/>
            <a:ext cx="2788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rgbClr val="5C0000"/>
                </a:solidFill>
              </a:rPr>
              <a:t>At this value of the parameter, 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there is a set of constraints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that are tight (no slack/surplus)</a:t>
            </a:r>
            <a:endParaRPr lang="en-US" sz="1600" dirty="0">
              <a:solidFill>
                <a:srgbClr val="5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6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5" grpId="0"/>
      <p:bldP spid="16" grpId="0"/>
      <p:bldP spid="17" grpId="0"/>
      <p:bldP spid="18" grpId="0"/>
      <p:bldP spid="39" grpId="0" animBg="1"/>
      <p:bldP spid="3" grpId="0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087390" y="5205046"/>
            <a:ext cx="0" cy="929916"/>
          </a:xfrm>
          <a:prstGeom prst="line">
            <a:avLst/>
          </a:prstGeom>
          <a:ln>
            <a:solidFill>
              <a:srgbClr val="5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602550" y="5190398"/>
            <a:ext cx="0" cy="929916"/>
          </a:xfrm>
          <a:prstGeom prst="line">
            <a:avLst/>
          </a:prstGeom>
          <a:ln>
            <a:solidFill>
              <a:srgbClr val="5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59957" y="5186081"/>
            <a:ext cx="0" cy="929916"/>
          </a:xfrm>
          <a:prstGeom prst="line">
            <a:avLst/>
          </a:prstGeom>
          <a:ln>
            <a:solidFill>
              <a:srgbClr val="5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right hand side values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93034" y="5582567"/>
            <a:ext cx="719443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43974" y="5550187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Engine assembly</a:t>
            </a:r>
            <a:br>
              <a:rPr lang="en-IN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capacity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0245" y="5408804"/>
            <a:ext cx="301763" cy="166505"/>
          </a:xfrm>
          <a:prstGeom prst="rect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12" y="1814141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61018" y="561398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4000</a:t>
            </a:r>
          </a:p>
        </p:txBody>
      </p:sp>
      <p:sp>
        <p:nvSpPr>
          <p:cNvPr id="16" name="Oval 15"/>
          <p:cNvSpPr/>
          <p:nvPr/>
        </p:nvSpPr>
        <p:spPr>
          <a:xfrm>
            <a:off x="3879362" y="3450002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6" y="1817080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/>
          <p:nvPr/>
        </p:nvSpPr>
        <p:spPr>
          <a:xfrm>
            <a:off x="3797527" y="3371434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38" y="1811215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6397854" y="5411749"/>
            <a:ext cx="301763" cy="166505"/>
          </a:xfrm>
          <a:prstGeom prst="rect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3730925" y="3292119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6" y="1812079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704572" y="5411209"/>
            <a:ext cx="301763" cy="166505"/>
          </a:xfrm>
          <a:prstGeom prst="rect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3651303" y="3223876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7009197" y="5411208"/>
            <a:ext cx="301763" cy="166505"/>
          </a:xfrm>
          <a:prstGeom prst="rect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315915" y="5410668"/>
            <a:ext cx="301763" cy="166505"/>
          </a:xfrm>
          <a:prstGeom prst="rect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12" y="1814146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27"/>
          <p:cNvSpPr/>
          <p:nvPr/>
        </p:nvSpPr>
        <p:spPr>
          <a:xfrm>
            <a:off x="3572173" y="3144746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38" y="1814172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Oval 29"/>
          <p:cNvSpPr/>
          <p:nvPr/>
        </p:nvSpPr>
        <p:spPr>
          <a:xfrm>
            <a:off x="3491577" y="3065616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12" y="1814174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288752" y="5629315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4500</a:t>
            </a:r>
          </a:p>
        </p:txBody>
      </p:sp>
      <p:sp>
        <p:nvSpPr>
          <p:cNvPr id="11" name="Oval 10"/>
          <p:cNvSpPr/>
          <p:nvPr/>
        </p:nvSpPr>
        <p:spPr>
          <a:xfrm>
            <a:off x="3490909" y="3065616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4559957" y="5408804"/>
            <a:ext cx="301763" cy="16650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4867566" y="5411749"/>
            <a:ext cx="301763" cy="16650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5174284" y="5411209"/>
            <a:ext cx="301763" cy="16650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5478909" y="5411208"/>
            <a:ext cx="301763" cy="16650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5785627" y="5410668"/>
            <a:ext cx="301763" cy="16650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6012608" y="5504930"/>
            <a:ext cx="155275" cy="146649"/>
          </a:xfrm>
          <a:prstGeom prst="ellipse">
            <a:avLst/>
          </a:prstGeom>
          <a:solidFill>
            <a:srgbClr val="FFFF00"/>
          </a:solidFill>
          <a:ln w="28575"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6" y="1809777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Oval 39"/>
          <p:cNvSpPr/>
          <p:nvPr/>
        </p:nvSpPr>
        <p:spPr>
          <a:xfrm>
            <a:off x="3881359" y="3449130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12" y="1812079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Oval 41"/>
          <p:cNvSpPr/>
          <p:nvPr/>
        </p:nvSpPr>
        <p:spPr>
          <a:xfrm>
            <a:off x="3960489" y="3530112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12" y="1814174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43"/>
          <p:cNvSpPr/>
          <p:nvPr/>
        </p:nvSpPr>
        <p:spPr>
          <a:xfrm>
            <a:off x="4032485" y="3604679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12" y="1809777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Oval 45"/>
          <p:cNvSpPr/>
          <p:nvPr/>
        </p:nvSpPr>
        <p:spPr>
          <a:xfrm>
            <a:off x="4107355" y="3670284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6" y="1811215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Oval 47"/>
          <p:cNvSpPr/>
          <p:nvPr/>
        </p:nvSpPr>
        <p:spPr>
          <a:xfrm>
            <a:off x="4183582" y="3749414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11" y="1811215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Oval 49"/>
          <p:cNvSpPr/>
          <p:nvPr/>
        </p:nvSpPr>
        <p:spPr>
          <a:xfrm>
            <a:off x="4268748" y="3832884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12" y="1816476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245128" y="5611065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3500</a:t>
            </a:r>
          </a:p>
        </p:txBody>
      </p:sp>
      <p:sp>
        <p:nvSpPr>
          <p:cNvPr id="38" name="Oval 37"/>
          <p:cNvSpPr/>
          <p:nvPr/>
        </p:nvSpPr>
        <p:spPr>
          <a:xfrm>
            <a:off x="4268748" y="3883845"/>
            <a:ext cx="79130" cy="79130"/>
          </a:xfrm>
          <a:prstGeom prst="ellipse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096000" y="1979765"/>
            <a:ext cx="4418967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Feasible region		: Changes</a:t>
            </a:r>
          </a:p>
          <a:p>
            <a:r>
              <a:rPr lang="en-IN" dirty="0">
                <a:solidFill>
                  <a:srgbClr val="5C0000"/>
                </a:solidFill>
              </a:rPr>
              <a:t>Optimal solution		: Changes</a:t>
            </a:r>
          </a:p>
          <a:p>
            <a:r>
              <a:rPr lang="en-IN" dirty="0">
                <a:solidFill>
                  <a:srgbClr val="5C0000"/>
                </a:solidFill>
              </a:rPr>
              <a:t>Optimal solution  value	: Changes</a:t>
            </a:r>
          </a:p>
          <a:p>
            <a:r>
              <a:rPr lang="en-IN" dirty="0">
                <a:solidFill>
                  <a:srgbClr val="5C0000"/>
                </a:solidFill>
              </a:rPr>
              <a:t>Shadow prices		: Remains same</a:t>
            </a:r>
          </a:p>
          <a:p>
            <a:r>
              <a:rPr lang="en-IN" dirty="0">
                <a:solidFill>
                  <a:srgbClr val="5C0000"/>
                </a:solidFill>
              </a:rPr>
              <a:t>Set of binding constraints	: Remains same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47420" y="6006773"/>
            <a:ext cx="1029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5C0000"/>
                </a:solidFill>
              </a:rPr>
              <a:t>allowable </a:t>
            </a:r>
          </a:p>
          <a:p>
            <a:r>
              <a:rPr lang="en-IN" sz="1600" dirty="0">
                <a:solidFill>
                  <a:srgbClr val="5C0000"/>
                </a:solidFill>
              </a:rPr>
              <a:t>increase</a:t>
            </a:r>
          </a:p>
          <a:p>
            <a:r>
              <a:rPr lang="en-IN" sz="1600" dirty="0">
                <a:solidFill>
                  <a:srgbClr val="5C0000"/>
                </a:solidFill>
              </a:rPr>
              <a:t>= 500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29340" y="5983333"/>
            <a:ext cx="1029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5C0000"/>
                </a:solidFill>
              </a:rPr>
              <a:t>allowable 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decrease</a:t>
            </a:r>
          </a:p>
          <a:p>
            <a:r>
              <a:rPr lang="en-IN" sz="1600" dirty="0">
                <a:solidFill>
                  <a:srgbClr val="5C0000"/>
                </a:solidFill>
              </a:rPr>
              <a:t>= 500</a:t>
            </a:r>
          </a:p>
        </p:txBody>
      </p:sp>
      <p:cxnSp>
        <p:nvCxnSpPr>
          <p:cNvPr id="39" name="Straight Arrow Connector 38"/>
          <p:cNvCxnSpPr>
            <a:endCxn id="32" idx="2"/>
          </p:cNvCxnSpPr>
          <p:nvPr/>
        </p:nvCxnSpPr>
        <p:spPr>
          <a:xfrm>
            <a:off x="6090249" y="5998647"/>
            <a:ext cx="1524875" cy="0"/>
          </a:xfrm>
          <a:prstGeom prst="straightConnector1">
            <a:avLst/>
          </a:prstGeom>
          <a:ln>
            <a:solidFill>
              <a:srgbClr val="5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52" idx="2"/>
          </p:cNvCxnSpPr>
          <p:nvPr/>
        </p:nvCxnSpPr>
        <p:spPr>
          <a:xfrm flipH="1" flipV="1">
            <a:off x="4571500" y="5980397"/>
            <a:ext cx="1515890" cy="2917"/>
          </a:xfrm>
          <a:prstGeom prst="straightConnector1">
            <a:avLst/>
          </a:prstGeom>
          <a:ln>
            <a:solidFill>
              <a:srgbClr val="5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58157" y="1224960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Engine Assembly</a:t>
            </a:r>
          </a:p>
        </p:txBody>
      </p:sp>
      <p:sp>
        <p:nvSpPr>
          <p:cNvPr id="7" name="Rectangle 6"/>
          <p:cNvSpPr/>
          <p:nvPr/>
        </p:nvSpPr>
        <p:spPr>
          <a:xfrm>
            <a:off x="8883395" y="2036963"/>
            <a:ext cx="1584357" cy="262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883396" y="2304666"/>
            <a:ext cx="1584357" cy="262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895283" y="2578343"/>
            <a:ext cx="1584357" cy="262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895284" y="2852020"/>
            <a:ext cx="1584357" cy="262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895285" y="3135695"/>
            <a:ext cx="1584357" cy="262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2" grpId="0"/>
      <p:bldP spid="1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/>
      <p:bldP spid="38" grpId="0" animBg="1"/>
      <p:bldP spid="15" grpId="0" animBg="1"/>
      <p:bldP spid="17" grpId="0"/>
      <p:bldP spid="55" grpId="0"/>
      <p:bldP spid="7" grpId="0" animBg="1"/>
      <p:bldP spid="7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right hand side 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29293" y="1224960"/>
            <a:ext cx="278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Metal Stamping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90" y="1815663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90" y="1815663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11356" y="3019227"/>
                <a:ext cx="4127990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5C0000"/>
                    </a:solidFill>
                  </a:rPr>
                  <a:t>Allowable increase: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6500 – 6000 = 500</m:t>
                    </m:r>
                  </m:oMath>
                </a14:m>
                <a:endParaRPr lang="en-IN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356" y="3019227"/>
                <a:ext cx="4127990" cy="403124"/>
              </a:xfrm>
              <a:prstGeom prst="rect">
                <a:avLst/>
              </a:prstGeom>
              <a:blipFill rotWithShape="1">
                <a:blip r:embed="rId4"/>
                <a:stretch>
                  <a:fillRect l="-1329" t="-1515" b="-24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90" y="1816701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90" y="1816701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14292" y="3426595"/>
                <a:ext cx="4344394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5C0000"/>
                    </a:solidFill>
                  </a:rPr>
                  <a:t>Allowable decrease: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6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/>
                      </a:rPr>
                      <m:t>0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 –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/>
                      </a:rPr>
                      <m:t>5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000 =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/>
                      </a:rPr>
                      <m:t>10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</m:t>
                    </m:r>
                  </m:oMath>
                </a14:m>
                <a:endParaRPr lang="en-IN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292" y="3426595"/>
                <a:ext cx="4344394" cy="403124"/>
              </a:xfrm>
              <a:prstGeom prst="rect">
                <a:avLst/>
              </a:prstGeom>
              <a:blipFill rotWithShape="1">
                <a:blip r:embed="rId6"/>
                <a:stretch>
                  <a:fillRect l="-1122" t="-1515" b="-24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0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right hand side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4896" y="1224960"/>
            <a:ext cx="362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Model 101 Assembly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63" y="1817080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11356" y="3019227"/>
            <a:ext cx="271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Allowable increase: infinite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14292" y="3426595"/>
                <a:ext cx="4344394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5C0000"/>
                    </a:solidFill>
                  </a:rPr>
                  <a:t>Allowable decrease: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/>
                      </a:rPr>
                      <m:t>50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 –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/>
                      </a:rPr>
                      <m:t>4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000 =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/>
                      </a:rPr>
                      <m:t>10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</m:t>
                    </m:r>
                  </m:oMath>
                </a14:m>
                <a:endParaRPr lang="en-IN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292" y="3426595"/>
                <a:ext cx="4344394" cy="403124"/>
              </a:xfrm>
              <a:prstGeom prst="rect">
                <a:avLst/>
              </a:prstGeom>
              <a:blipFill rotWithShape="1">
                <a:blip r:embed="rId3"/>
                <a:stretch>
                  <a:fillRect l="-1122" t="-1515" b="-24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4" y="1811807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30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right hand side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4896" y="1224960"/>
            <a:ext cx="362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Model 102 Assembly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1356" y="3019227"/>
            <a:ext cx="271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Allowable increase: infinite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14292" y="3426595"/>
                <a:ext cx="4216154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5C0000"/>
                    </a:solidFill>
                  </a:rPr>
                  <a:t>Allowable decrease: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/>
                      </a:rPr>
                      <m:t>45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 –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/>
                      </a:rPr>
                      <m:t>3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000 =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/>
                      </a:rPr>
                      <m:t>15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</m:t>
                    </m:r>
                  </m:oMath>
                </a14:m>
                <a:endParaRPr lang="en-IN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292" y="3426595"/>
                <a:ext cx="4216154" cy="403124"/>
              </a:xfrm>
              <a:prstGeom prst="rect">
                <a:avLst/>
              </a:prstGeom>
              <a:blipFill rotWithShape="1">
                <a:blip r:embed="rId2"/>
                <a:stretch>
                  <a:fillRect l="-1156" t="-1515" b="-24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4" y="1818527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4" y="1811773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56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report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86993" y="1820090"/>
          <a:ext cx="7033620" cy="3343254"/>
        </p:xfrm>
        <a:graphic>
          <a:graphicData uri="http://schemas.openxmlformats.org/drawingml/2006/table">
            <a:tbl>
              <a:tblPr/>
              <a:tblGrid>
                <a:gridCol w="21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9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09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04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4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96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6968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63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Variable Cells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Final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Reduced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Objective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Cell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Coefficient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Increase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Decrease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$B$2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Product Mix 101s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$C$2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Product Mix 102s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63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Constraints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Final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Shadow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Constraint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Cell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R.H. Side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Increase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Decrease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$E$7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Engine Assembly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$E$8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Metal Stamping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$E$9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Model 101 Assembly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1E+30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$E$10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Model 102 Assembly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1E+30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41920" y="2159725"/>
            <a:ext cx="2055222" cy="1269275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73234" y="1820090"/>
            <a:ext cx="5268686" cy="160891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1920" y="3629407"/>
            <a:ext cx="2055222" cy="1608910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24557" y="5468144"/>
            <a:ext cx="3053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Amount </a:t>
            </a:r>
            <a:r>
              <a:rPr lang="en-IN" sz="1600" b="1" i="1" dirty="0"/>
              <a:t>by</a:t>
            </a:r>
            <a:r>
              <a:rPr lang="en-IN" sz="1600" i="1" dirty="0"/>
              <a:t> which the RHS of the</a:t>
            </a:r>
            <a:br>
              <a:rPr lang="en-IN" sz="1600" i="1" dirty="0"/>
            </a:br>
            <a:r>
              <a:rPr lang="en-IN" sz="1600" i="1" dirty="0"/>
              <a:t>constraint can decrease before the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shadow price values change.</a:t>
            </a:r>
            <a:endParaRPr lang="en-IN" sz="16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83847" y="5468144"/>
            <a:ext cx="3002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Amount </a:t>
            </a:r>
            <a:r>
              <a:rPr lang="en-IN" sz="1600" b="1" i="1" dirty="0"/>
              <a:t>by</a:t>
            </a:r>
            <a:r>
              <a:rPr lang="en-IN" sz="1600" i="1" dirty="0"/>
              <a:t> which the RHS of the</a:t>
            </a:r>
            <a:br>
              <a:rPr lang="en-IN" sz="1600" i="1" dirty="0"/>
            </a:br>
            <a:r>
              <a:rPr lang="en-IN" sz="1600" i="1" dirty="0"/>
              <a:t>constraint can increase before the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shadow price values change.</a:t>
            </a:r>
            <a:endParaRPr lang="en-IN" sz="1600" i="1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7085027" y="5163344"/>
            <a:ext cx="1020286" cy="304800"/>
          </a:xfrm>
          <a:prstGeom prst="straightConnector1">
            <a:avLst/>
          </a:prstGeom>
          <a:ln>
            <a:solidFill>
              <a:srgbClr val="5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H="1" flipV="1">
            <a:off x="9430493" y="5163344"/>
            <a:ext cx="1020892" cy="304800"/>
          </a:xfrm>
          <a:prstGeom prst="straightConnector1">
            <a:avLst/>
          </a:prstGeom>
          <a:ln>
            <a:solidFill>
              <a:srgbClr val="5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6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087390" y="5205046"/>
            <a:ext cx="0" cy="929916"/>
          </a:xfrm>
          <a:prstGeom prst="line">
            <a:avLst/>
          </a:prstGeom>
          <a:ln>
            <a:solidFill>
              <a:srgbClr val="5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303622" y="5190398"/>
            <a:ext cx="0" cy="929916"/>
          </a:xfrm>
          <a:prstGeom prst="line">
            <a:avLst/>
          </a:prstGeom>
          <a:ln>
            <a:solidFill>
              <a:srgbClr val="5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784140" y="5186081"/>
            <a:ext cx="0" cy="929916"/>
          </a:xfrm>
          <a:prstGeom prst="line">
            <a:avLst/>
          </a:prstGeom>
          <a:ln>
            <a:solidFill>
              <a:srgbClr val="5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objective function coefficients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93034" y="5582567"/>
            <a:ext cx="719443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20886" y="5550187"/>
            <a:ext cx="1692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Contribution from</a:t>
            </a:r>
            <a:br>
              <a:rPr lang="en-IN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Model 101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1018" y="561398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3000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89824" y="5101795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5000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85627" y="5410668"/>
            <a:ext cx="301763" cy="16650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5458424" y="5092337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2500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1979765"/>
            <a:ext cx="4418967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Feasible region		: Remains same</a:t>
            </a:r>
          </a:p>
          <a:p>
            <a:r>
              <a:rPr lang="en-IN" dirty="0">
                <a:solidFill>
                  <a:srgbClr val="5C0000"/>
                </a:solidFill>
              </a:rPr>
              <a:t>Optimal solution		: Remains same</a:t>
            </a:r>
          </a:p>
          <a:p>
            <a:r>
              <a:rPr lang="en-IN" dirty="0">
                <a:solidFill>
                  <a:srgbClr val="5C0000"/>
                </a:solidFill>
              </a:rPr>
              <a:t>Optimal solution  value	: Changes</a:t>
            </a:r>
          </a:p>
          <a:p>
            <a:r>
              <a:rPr lang="en-IN" dirty="0">
                <a:solidFill>
                  <a:srgbClr val="5C0000"/>
                </a:solidFill>
              </a:rPr>
              <a:t>Shadow prices		: Change</a:t>
            </a:r>
          </a:p>
          <a:p>
            <a:r>
              <a:rPr lang="en-IN" dirty="0">
                <a:solidFill>
                  <a:srgbClr val="5C0000"/>
                </a:solidFill>
              </a:rPr>
              <a:t>Set of binding constraints	: Remains same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47420" y="6006773"/>
            <a:ext cx="1029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5C0000"/>
                </a:solidFill>
              </a:rPr>
              <a:t>allowable </a:t>
            </a:r>
          </a:p>
          <a:p>
            <a:r>
              <a:rPr lang="en-IN" sz="1600" dirty="0">
                <a:solidFill>
                  <a:srgbClr val="5C0000"/>
                </a:solidFill>
              </a:rPr>
              <a:t>increase</a:t>
            </a:r>
          </a:p>
          <a:p>
            <a:r>
              <a:rPr lang="en-IN" sz="1600" dirty="0">
                <a:solidFill>
                  <a:srgbClr val="5C0000"/>
                </a:solidFill>
              </a:rPr>
              <a:t>= 2000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29340" y="5983333"/>
            <a:ext cx="1029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5C0000"/>
                </a:solidFill>
              </a:rPr>
              <a:t>allowable 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decrease</a:t>
            </a:r>
          </a:p>
          <a:p>
            <a:r>
              <a:rPr lang="en-IN" sz="1600" dirty="0">
                <a:solidFill>
                  <a:srgbClr val="5C0000"/>
                </a:solidFill>
              </a:rPr>
              <a:t>= 500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87390" y="5961540"/>
            <a:ext cx="1216232" cy="0"/>
          </a:xfrm>
          <a:prstGeom prst="straightConnector1">
            <a:avLst/>
          </a:prstGeom>
          <a:ln>
            <a:solidFill>
              <a:srgbClr val="5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0797" y="1224960"/>
            <a:ext cx="1972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Model 101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781618" y="6045543"/>
            <a:ext cx="301688" cy="0"/>
          </a:xfrm>
          <a:prstGeom prst="straightConnector1">
            <a:avLst/>
          </a:prstGeom>
          <a:ln>
            <a:solidFill>
              <a:srgbClr val="5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090249" y="5410667"/>
            <a:ext cx="606688" cy="166505"/>
          </a:xfrm>
          <a:prstGeom prst="rect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6707130" y="5412357"/>
            <a:ext cx="606688" cy="166505"/>
          </a:xfrm>
          <a:prstGeom prst="rect">
            <a:avLst/>
          </a:prstGeom>
          <a:solidFill>
            <a:srgbClr val="5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6012608" y="5504930"/>
            <a:ext cx="155275" cy="146649"/>
          </a:xfrm>
          <a:prstGeom prst="ellipse">
            <a:avLst/>
          </a:prstGeom>
          <a:solidFill>
            <a:srgbClr val="FFFF00"/>
          </a:solidFill>
          <a:ln w="28575"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6" y="1814143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04" y="1814146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6" y="1814146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04" y="1814146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6" y="1814146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6" y="1814146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6" y="1814146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6" y="1814146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16" y="1814146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8883395" y="2036963"/>
            <a:ext cx="1584357" cy="262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83396" y="2304666"/>
            <a:ext cx="1584357" cy="262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895283" y="2578343"/>
            <a:ext cx="1584357" cy="262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895284" y="2852020"/>
            <a:ext cx="1584357" cy="262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95285" y="3135695"/>
            <a:ext cx="1584357" cy="262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 animBg="1"/>
      <p:bldP spid="52" grpId="0"/>
      <p:bldP spid="15" grpId="0" animBg="1"/>
      <p:bldP spid="17" grpId="0"/>
      <p:bldP spid="55" grpId="0"/>
      <p:bldP spid="66" grpId="0" animBg="1"/>
      <p:bldP spid="69" grpId="0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objective function coefficients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40798" y="1224960"/>
            <a:ext cx="1972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Model 102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11356" y="3019227"/>
                <a:ext cx="4153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5C0000"/>
                    </a:solidFill>
                  </a:rPr>
                  <a:t>Allowable increase: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 –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000 =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IN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356" y="3019227"/>
                <a:ext cx="4153638" cy="369332"/>
              </a:xfrm>
              <a:prstGeom prst="rect">
                <a:avLst/>
              </a:prstGeom>
              <a:blipFill>
                <a:blip r:embed="rId2"/>
                <a:stretch>
                  <a:fillRect l="-132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14292" y="3426595"/>
                <a:ext cx="421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5C0000"/>
                    </a:solidFill>
                  </a:rPr>
                  <a:t>Allowable decrease: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/>
                      </a:rPr>
                      <m:t>0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 –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000 =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dirty="0" smtClean="0">
                        <a:solidFill>
                          <a:srgbClr val="5C0000"/>
                        </a:solidFill>
                        <a:latin typeface="Cambria Math"/>
                      </a:rPr>
                      <m:t>0</m:t>
                    </m:r>
                    <m:r>
                      <a:rPr lang="en-IN" i="1" dirty="0" smtClean="0">
                        <a:solidFill>
                          <a:srgbClr val="5C0000"/>
                        </a:solidFill>
                        <a:latin typeface="Cambria Math"/>
                      </a:rPr>
                      <m:t>00</m:t>
                    </m:r>
                  </m:oMath>
                </a14:m>
                <a:endParaRPr lang="en-IN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292" y="3426595"/>
                <a:ext cx="4216154" cy="369332"/>
              </a:xfrm>
              <a:prstGeom prst="rect">
                <a:avLst/>
              </a:prstGeom>
              <a:blipFill>
                <a:blip r:embed="rId3"/>
                <a:stretch>
                  <a:fillRect l="-11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82" y="1814561"/>
            <a:ext cx="4572000" cy="30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133" y="1818527"/>
            <a:ext cx="4572000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994" y="1818613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report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86993" y="1820090"/>
          <a:ext cx="7033620" cy="3343254"/>
        </p:xfrm>
        <a:graphic>
          <a:graphicData uri="http://schemas.openxmlformats.org/drawingml/2006/table">
            <a:tbl>
              <a:tblPr/>
              <a:tblGrid>
                <a:gridCol w="21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9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09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04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4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96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6968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63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Variable Cells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Final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Reduced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Objective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Cell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Coefficient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Increase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Decrease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$B$2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Product Mix 101s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$C$2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Product Mix 102s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63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Constraints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Final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Shadow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Constraint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Cell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R.H. Side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Increase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Decrease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$E$7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Engine Assembly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$E$8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Metal Stamping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$E$9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Model 101 Assembly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1E+30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$E$10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Model 102 Assembly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1E+30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67130" y="2159725"/>
            <a:ext cx="3130012" cy="1269275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05996" y="1820090"/>
            <a:ext cx="861134" cy="160891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96198" y="1275190"/>
            <a:ext cx="3191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Amount </a:t>
            </a:r>
            <a:r>
              <a:rPr lang="en-IN" sz="1600" b="1" i="1" dirty="0"/>
              <a:t>by</a:t>
            </a:r>
            <a:r>
              <a:rPr lang="en-IN" sz="1600" i="1" dirty="0"/>
              <a:t> which the corresponding</a:t>
            </a:r>
            <a:br>
              <a:rPr lang="en-IN" sz="1600" i="1" dirty="0"/>
            </a:br>
            <a:r>
              <a:rPr lang="en-IN" sz="1600" i="1" dirty="0"/>
              <a:t>coefficient can decrease before the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optimum solution changes.</a:t>
            </a:r>
            <a:endParaRPr lang="en-IN" sz="16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59706" y="1275190"/>
            <a:ext cx="3191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Amount </a:t>
            </a:r>
            <a:r>
              <a:rPr lang="en-IN" sz="1600" b="1" i="1" dirty="0"/>
              <a:t>by</a:t>
            </a:r>
            <a:r>
              <a:rPr lang="en-IN" sz="1600" i="1" dirty="0"/>
              <a:t> which the corresponding</a:t>
            </a:r>
            <a:br>
              <a:rPr lang="en-IN" sz="1600" i="1" dirty="0"/>
            </a:br>
            <a:r>
              <a:rPr lang="en-IN" sz="1600" i="1" dirty="0"/>
              <a:t>coefficient can increase before the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optimum solution changes.</a:t>
            </a:r>
            <a:endParaRPr lang="en-IN" sz="1600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810218" y="2030323"/>
            <a:ext cx="232951" cy="242361"/>
          </a:xfrm>
          <a:prstGeom prst="straightConnector1">
            <a:avLst/>
          </a:prstGeom>
          <a:ln>
            <a:solidFill>
              <a:srgbClr val="5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125794" y="2030323"/>
            <a:ext cx="326327" cy="242361"/>
          </a:xfrm>
          <a:prstGeom prst="straightConnector1">
            <a:avLst/>
          </a:prstGeom>
          <a:ln>
            <a:solidFill>
              <a:srgbClr val="5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75984" y="2272684"/>
            <a:ext cx="3130012" cy="1163209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8066" y="1443682"/>
            <a:ext cx="2052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The </a:t>
            </a:r>
            <a:r>
              <a:rPr lang="en-US" sz="1600" i="1" dirty="0"/>
              <a:t>optimum solution.</a:t>
            </a:r>
            <a:endParaRPr lang="en-IN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812300" y="3312782"/>
            <a:ext cx="171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Coefficients in the </a:t>
            </a:r>
            <a:br>
              <a:rPr lang="en-IN" sz="1600" i="1" dirty="0"/>
            </a:br>
            <a:r>
              <a:rPr lang="en-IN" sz="1600" i="1" dirty="0"/>
              <a:t>objective function</a:t>
            </a:r>
            <a:r>
              <a:rPr lang="en-US" sz="1600" i="1" dirty="0"/>
              <a:t>.</a:t>
            </a:r>
            <a:endParaRPr lang="en-IN" sz="1600" i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44501" y="1820090"/>
            <a:ext cx="1815205" cy="1109541"/>
          </a:xfrm>
          <a:prstGeom prst="straightConnector1">
            <a:avLst/>
          </a:prstGeom>
          <a:ln>
            <a:solidFill>
              <a:srgbClr val="5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 flipV="1">
            <a:off x="7723573" y="3016252"/>
            <a:ext cx="2088727" cy="588918"/>
          </a:xfrm>
          <a:prstGeom prst="straightConnector1">
            <a:avLst/>
          </a:prstGeom>
          <a:ln>
            <a:solidFill>
              <a:srgbClr val="5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75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4" grpId="0"/>
      <p:bldP spid="11" grpId="0" animBg="1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Question 3(b) – Minimum price for 103s to be produced in an optimal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Approach 1:</a:t>
            </a:r>
          </a:p>
          <a:p>
            <a:pPr marL="457200" lvl="1" indent="0">
              <a:buNone/>
            </a:pPr>
            <a:r>
              <a:rPr lang="en-IN" sz="1800" dirty="0"/>
              <a:t>Force Merton Trucks to produce at least one Model 103 truck and see how suboptimal their solution is. Increase the contribution from Model 103s to compensate for the </a:t>
            </a:r>
            <a:r>
              <a:rPr lang="en-IN" sz="1800" dirty="0" err="1"/>
              <a:t>suboptimality</a:t>
            </a:r>
            <a:r>
              <a:rPr lang="en-IN" sz="1800" dirty="0"/>
              <a:t>.</a:t>
            </a:r>
          </a:p>
          <a:p>
            <a:pPr marL="457200" lvl="1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2000" dirty="0"/>
              <a:t>Approach 2:</a:t>
            </a:r>
          </a:p>
          <a:p>
            <a:pPr marL="457200" lvl="1" indent="0">
              <a:buNone/>
            </a:pPr>
            <a:r>
              <a:rPr lang="en-IN" sz="1800" dirty="0"/>
              <a:t>Find the worth of resources going into making of a Model 103. You require at least this amount of contribution to consider making a Model 103 in your optimal product mix.</a:t>
            </a:r>
          </a:p>
        </p:txBody>
      </p:sp>
    </p:spTree>
    <p:extLst>
      <p:ext uri="{BB962C8B-B14F-4D97-AF65-F5344CB8AC3E}">
        <p14:creationId xmlns:p14="http://schemas.microsoft.com/office/powerpoint/2010/main" val="401279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Computing marginal prices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6085" y="1856943"/>
                <a:ext cx="639982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5C0000"/>
                    </a:solidFill>
                  </a:rPr>
                  <a:t>Step 1: Solve the model. Let the optimal solution value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5C0000"/>
                    </a:solidFill>
                  </a:rPr>
                  <a:t>.</a:t>
                </a:r>
              </a:p>
              <a:p>
                <a:r>
                  <a:rPr lang="en-IN" dirty="0">
                    <a:solidFill>
                      <a:srgbClr val="5C0000"/>
                    </a:solidFill>
                  </a:rPr>
                  <a:t>Step 2: Increase the right hand side of the constraint by 1.</a:t>
                </a:r>
              </a:p>
              <a:p>
                <a:r>
                  <a:rPr lang="en-IN" dirty="0">
                    <a:solidFill>
                      <a:srgbClr val="5C0000"/>
                    </a:solidFill>
                  </a:rPr>
                  <a:t>Step 3: Solve the model again. Let the new optimal solution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5C0000"/>
                    </a:solidFill>
                  </a:rPr>
                  <a:t>.</a:t>
                </a:r>
              </a:p>
              <a:p>
                <a:endParaRPr lang="en-IN" dirty="0">
                  <a:solidFill>
                    <a:srgbClr val="5C0000"/>
                  </a:solidFill>
                </a:endParaRPr>
              </a:p>
              <a:p>
                <a:r>
                  <a:rPr lang="en-IN" dirty="0">
                    <a:solidFill>
                      <a:srgbClr val="5C0000"/>
                    </a:solidFill>
                  </a:rPr>
                  <a:t>The marginal price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5C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085" y="1856943"/>
                <a:ext cx="6399829" cy="1477328"/>
              </a:xfrm>
              <a:prstGeom prst="rect">
                <a:avLst/>
              </a:prstGeom>
              <a:blipFill>
                <a:blip r:embed="rId2"/>
                <a:stretch>
                  <a:fillRect l="-762" t="-2479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0994" y="3586790"/>
          <a:ext cx="305758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67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Resource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Availability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Engine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4000 hrs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Metal Stamping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6000 hrs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101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5000 hrs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102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4500 hrs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54564" y="5828619"/>
            <a:ext cx="1716657" cy="345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$2000 / hr</a:t>
            </a:r>
            <a:endParaRPr lang="en-US" dirty="0">
              <a:solidFill>
                <a:srgbClr val="5C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0994" y="3586790"/>
          <a:ext cx="305758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67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Resource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Availability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Engine Assembly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2500 hrs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Metal Stamping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6000 hrs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101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5000 hrs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102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4500 hrs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54564" y="5828619"/>
            <a:ext cx="1716657" cy="345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$2500 / hr</a:t>
            </a:r>
            <a:endParaRPr lang="en-US" dirty="0">
              <a:solidFill>
                <a:srgbClr val="5C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0994" y="3586790"/>
          <a:ext cx="305758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0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67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Resource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Availability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Engine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4000 hrs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Metal Stamping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4000 hrs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101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3000 hrs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102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4500 hrs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254564" y="5828619"/>
            <a:ext cx="1716657" cy="345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$0 / hr</a:t>
            </a:r>
            <a:endParaRPr lang="en-US" dirty="0">
              <a:solidFill>
                <a:srgbClr val="5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report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9842" y="5548446"/>
            <a:ext cx="38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Sensitivity Report including Model 103s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6067" y="875543"/>
            <a:ext cx="3624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Amount by which the objective function</a:t>
            </a:r>
            <a:br>
              <a:rPr lang="en-IN" sz="1600" i="1" dirty="0"/>
            </a:br>
            <a:r>
              <a:rPr lang="en-IN" sz="1600" i="1" dirty="0"/>
              <a:t>coefficient must be</a:t>
            </a:r>
            <a:r>
              <a:rPr lang="en-IN" sz="1600" b="1" i="1" dirty="0"/>
              <a:t> </a:t>
            </a:r>
            <a:r>
              <a:rPr lang="en-IN" sz="1600" b="1" i="1" dirty="0">
                <a:solidFill>
                  <a:srgbClr val="FF0000"/>
                </a:solidFill>
              </a:rPr>
              <a:t>decreased</a:t>
            </a:r>
            <a:r>
              <a:rPr lang="en-IN" sz="1600" i="1" dirty="0"/>
              <a:t> before the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corresponding variable has a non-zero</a:t>
            </a:r>
            <a:br>
              <a:rPr lang="en-US" sz="1600" i="1" dirty="0"/>
            </a:br>
            <a:r>
              <a:rPr lang="en-US" sz="1600" i="1" dirty="0"/>
              <a:t>value in an optimal solution.</a:t>
            </a:r>
            <a:endParaRPr lang="en-IN" sz="16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41358" y="1833832"/>
            <a:ext cx="200153" cy="346229"/>
          </a:xfrm>
          <a:prstGeom prst="straightConnector1">
            <a:avLst/>
          </a:prstGeom>
          <a:ln>
            <a:solidFill>
              <a:srgbClr val="5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64" y="1972699"/>
            <a:ext cx="7914442" cy="33301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43704" y="1754100"/>
            <a:ext cx="861134" cy="174324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50081"/>
              </p:ext>
            </p:extLst>
          </p:nvPr>
        </p:nvGraphicFramePr>
        <p:xfrm>
          <a:off x="2850180" y="1763463"/>
          <a:ext cx="649877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4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45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51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51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Resource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Model 101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Model 102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Availability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Engine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0.00025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0.00050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rgbClr val="5C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rgbClr val="5C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Metal Stamping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0.00033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0.00033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rgbClr val="5C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rgbClr val="5C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Model 101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0.00040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rgbClr val="5C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rgbClr val="5C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Model 102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0.00067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rgbClr val="5C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rgbClr val="5C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33609"/>
              </p:ext>
            </p:extLst>
          </p:nvPr>
        </p:nvGraphicFramePr>
        <p:xfrm>
          <a:off x="2850180" y="1763463"/>
          <a:ext cx="649877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4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45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51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51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Resource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Model 101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Model 102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Availability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Engine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1/4000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2/4000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rgbClr val="5C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rgbClr val="5C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Metal Stamping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2/6000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2/6000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rgbClr val="5C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rgbClr val="5C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Model 101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2/5000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rgbClr val="5C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rgbClr val="5C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Model 102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3/4500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rgbClr val="5C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rgbClr val="5C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 new look “Table A”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18203" y="4375355"/>
            <a:ext cx="6755595" cy="6418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What is a fool-proof way to compute the marginal worth </a:t>
            </a:r>
            <a:br>
              <a:rPr lang="en-IN" dirty="0">
                <a:solidFill>
                  <a:srgbClr val="5C0000"/>
                </a:solidFill>
              </a:rPr>
            </a:br>
            <a:r>
              <a:rPr lang="en-IN" dirty="0">
                <a:solidFill>
                  <a:srgbClr val="5C0000"/>
                </a:solidFill>
              </a:rPr>
              <a:t>of the engine assembly resource?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 rot="20169676">
            <a:off x="448941" y="969269"/>
            <a:ext cx="3009900" cy="909668"/>
          </a:xfrm>
          <a:prstGeom prst="roundRect">
            <a:avLst/>
          </a:prstGeom>
          <a:solidFill>
            <a:srgbClr val="5C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Changed the unit of measurement to the total capacity of each resource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658948"/>
              </p:ext>
            </p:extLst>
          </p:nvPr>
        </p:nvGraphicFramePr>
        <p:xfrm>
          <a:off x="2850180" y="1763463"/>
          <a:ext cx="649877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4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45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51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51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Resource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Model 101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Model 102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Availability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Engine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5C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5C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rgbClr val="5C0000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en-US" sz="1800" kern="1200" dirty="0">
                        <a:solidFill>
                          <a:srgbClr val="5C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Metal Stamping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5C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5C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rgbClr val="5C0000"/>
                          </a:solidFill>
                          <a:latin typeface="+mn-lt"/>
                          <a:ea typeface="+mn-ea"/>
                          <a:cs typeface="+mn-cs"/>
                        </a:rPr>
                        <a:t>6000</a:t>
                      </a:r>
                      <a:endParaRPr lang="en-US" sz="1800" kern="1200" dirty="0">
                        <a:solidFill>
                          <a:srgbClr val="5C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Model 101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5C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rgbClr val="5C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lang="en-US" sz="1800" kern="1200" dirty="0">
                        <a:solidFill>
                          <a:srgbClr val="5C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Model 102 Assembly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5C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rgbClr val="5C0000"/>
                          </a:solidFill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  <a:endParaRPr lang="en-US" sz="1800" kern="1200" dirty="0">
                        <a:solidFill>
                          <a:srgbClr val="5C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3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Marginal price of engine assembly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302493" y="3292142"/>
            <a:ext cx="470516" cy="470516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3302493" y="4466211"/>
            <a:ext cx="470516" cy="470516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3440099" y="4549806"/>
            <a:ext cx="470516" cy="470516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3302493" y="5638804"/>
            <a:ext cx="470516" cy="470516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5140169" y="4466211"/>
            <a:ext cx="470516" cy="47051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5277775" y="4549806"/>
            <a:ext cx="470516" cy="47051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5140169" y="3286963"/>
            <a:ext cx="470516" cy="47051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5277775" y="3370558"/>
            <a:ext cx="470516" cy="47051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6977845" y="3284379"/>
            <a:ext cx="470516" cy="470516"/>
          </a:xfrm>
          <a:prstGeom prst="cube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7115451" y="3367974"/>
            <a:ext cx="470516" cy="470516"/>
          </a:xfrm>
          <a:prstGeom prst="cube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8669032" y="4373009"/>
            <a:ext cx="470516" cy="47051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8806638" y="4456604"/>
            <a:ext cx="470516" cy="47051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8959038" y="4609004"/>
            <a:ext cx="470516" cy="47051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20050" y="1742907"/>
            <a:ext cx="1106424" cy="624548"/>
          </a:xfrm>
          <a:prstGeom prst="rect">
            <a:avLst/>
          </a:prstGeom>
          <a:solidFill>
            <a:schemeClr val="bg1"/>
          </a:solidFill>
          <a:ln>
            <a:solidFill>
              <a:srgbClr val="5C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Engine assembly 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22215" y="1744237"/>
            <a:ext cx="1106424" cy="624548"/>
          </a:xfrm>
          <a:prstGeom prst="rect">
            <a:avLst/>
          </a:prstGeom>
          <a:solidFill>
            <a:schemeClr val="bg1"/>
          </a:solidFill>
          <a:ln>
            <a:solidFill>
              <a:srgbClr val="5C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Metal stamping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59891" y="1746394"/>
            <a:ext cx="1106424" cy="624548"/>
          </a:xfrm>
          <a:prstGeom prst="rect">
            <a:avLst/>
          </a:prstGeom>
          <a:solidFill>
            <a:schemeClr val="bg1"/>
          </a:solidFill>
          <a:ln>
            <a:solidFill>
              <a:srgbClr val="5C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101 assembly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488684" y="1746439"/>
            <a:ext cx="1106424" cy="624548"/>
          </a:xfrm>
          <a:prstGeom prst="rect">
            <a:avLst/>
          </a:prstGeom>
          <a:solidFill>
            <a:schemeClr val="bg1"/>
          </a:solidFill>
          <a:ln>
            <a:solidFill>
              <a:srgbClr val="5C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102 assembly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4500" y="3231118"/>
            <a:ext cx="226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In resource bundle for</a:t>
            </a:r>
            <a:br>
              <a:rPr lang="en-IN" dirty="0">
                <a:solidFill>
                  <a:srgbClr val="5C0000"/>
                </a:solidFill>
              </a:rPr>
            </a:br>
            <a:r>
              <a:rPr lang="en-IN" dirty="0">
                <a:solidFill>
                  <a:srgbClr val="5C0000"/>
                </a:solidFill>
              </a:rPr>
              <a:t>manufacturing 101s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7102" y="4404449"/>
            <a:ext cx="226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In resource bundle for</a:t>
            </a:r>
            <a:br>
              <a:rPr lang="en-IN" dirty="0">
                <a:solidFill>
                  <a:srgbClr val="5C0000"/>
                </a:solidFill>
              </a:rPr>
            </a:br>
            <a:r>
              <a:rPr lang="en-IN" dirty="0">
                <a:solidFill>
                  <a:srgbClr val="5C0000"/>
                </a:solidFill>
              </a:rPr>
              <a:t>manufacturing 102s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9704" y="5852991"/>
            <a:ext cx="105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Lying idle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164938" y="3231476"/>
            <a:ext cx="114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Generates</a:t>
            </a:r>
          </a:p>
          <a:p>
            <a:r>
              <a:rPr lang="en-IN" dirty="0">
                <a:solidFill>
                  <a:srgbClr val="5C0000"/>
                </a:solidFill>
              </a:rPr>
              <a:t>$3000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166419" y="4289399"/>
            <a:ext cx="114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Generates</a:t>
            </a:r>
          </a:p>
          <a:p>
            <a:r>
              <a:rPr lang="en-IN" dirty="0">
                <a:solidFill>
                  <a:srgbClr val="5C0000"/>
                </a:solidFill>
              </a:rPr>
              <a:t>$5000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68621" y="5575992"/>
            <a:ext cx="114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Generates</a:t>
            </a:r>
          </a:p>
          <a:p>
            <a:r>
              <a:rPr lang="en-IN" dirty="0">
                <a:solidFill>
                  <a:srgbClr val="5C0000"/>
                </a:solidFill>
              </a:rPr>
              <a:t>$0</a:t>
            </a:r>
            <a:endParaRPr lang="en-US" dirty="0">
              <a:solidFill>
                <a:srgbClr val="5C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713857" y="2601187"/>
                <a:ext cx="656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102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857" y="2601187"/>
                <a:ext cx="65607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82927" y="2594470"/>
                <a:ext cx="656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927" y="2594470"/>
                <a:ext cx="65607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80763" y="2595914"/>
                <a:ext cx="611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𝑀𝑆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763" y="2595914"/>
                <a:ext cx="611771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278598" y="2595240"/>
                <a:ext cx="589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𝐸𝐴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98" y="2595240"/>
                <a:ext cx="589327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200400" y="3096883"/>
            <a:ext cx="8678174" cy="974785"/>
            <a:chOff x="3200400" y="3096883"/>
            <a:chExt cx="8678174" cy="974785"/>
          </a:xfrm>
        </p:grpSpPr>
        <p:sp>
          <p:nvSpPr>
            <p:cNvPr id="2" name="Rectangle 1"/>
            <p:cNvSpPr/>
            <p:nvPr/>
          </p:nvSpPr>
          <p:spPr>
            <a:xfrm>
              <a:off x="3200400" y="3096883"/>
              <a:ext cx="8678174" cy="97478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675517" y="3399609"/>
                  <a:ext cx="313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𝐸𝐴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+2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𝑀𝑆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+2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101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≥3000</m:t>
                        </m:r>
                      </m:oMath>
                    </m:oMathPara>
                  </a14:m>
                  <a:endParaRPr lang="en-IN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517" y="3399609"/>
                  <a:ext cx="313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181729" y="4301765"/>
            <a:ext cx="8678174" cy="974785"/>
            <a:chOff x="3181729" y="4301765"/>
            <a:chExt cx="8678174" cy="974785"/>
          </a:xfrm>
        </p:grpSpPr>
        <p:sp>
          <p:nvSpPr>
            <p:cNvPr id="39" name="Rectangle 38"/>
            <p:cNvSpPr/>
            <p:nvPr/>
          </p:nvSpPr>
          <p:spPr>
            <a:xfrm>
              <a:off x="3181729" y="4301765"/>
              <a:ext cx="8678174" cy="97478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56846" y="4578115"/>
                  <a:ext cx="313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𝐸𝐴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+2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𝑀𝑆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+3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102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≥5000</m:t>
                        </m:r>
                      </m:oMath>
                    </m:oMathPara>
                  </a14:m>
                  <a:endParaRPr lang="en-IN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846" y="4578115"/>
                  <a:ext cx="313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3178861" y="5272473"/>
            <a:ext cx="8678174" cy="974785"/>
            <a:chOff x="3178861" y="5272473"/>
            <a:chExt cx="8678174" cy="974785"/>
          </a:xfrm>
        </p:grpSpPr>
        <p:sp>
          <p:nvSpPr>
            <p:cNvPr id="44" name="Rectangle 43"/>
            <p:cNvSpPr/>
            <p:nvPr/>
          </p:nvSpPr>
          <p:spPr>
            <a:xfrm>
              <a:off x="3178861" y="5272473"/>
              <a:ext cx="8678174" cy="97478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653978" y="5742247"/>
                  <a:ext cx="2747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𝐸𝐴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+2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𝑀𝑆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FFFFFF"/>
                            </a:solidFill>
                            <a:latin typeface="Cambria Math"/>
                          </a:rPr>
                          <m:t>+3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102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≥0</m:t>
                        </m:r>
                      </m:oMath>
                    </m:oMathPara>
                  </a14:m>
                  <a:endParaRPr lang="en-IN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978" y="5742247"/>
                  <a:ext cx="27478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810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04512" y="4353922"/>
                <a:ext cx="2196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5C0000"/>
                    </a:solidFill>
                  </a:rPr>
                  <a:t>(Since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 dirty="0">
                    <a:solidFill>
                      <a:srgbClr val="5C0000"/>
                    </a:solidFill>
                    <a:sym typeface="Symbol" panose="05050102010706020507" pitchFamily="18" charset="2"/>
                  </a:rPr>
                  <a:t> is constant.)</a:t>
                </a:r>
                <a:endParaRPr lang="en-US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512" y="4353922"/>
                <a:ext cx="21961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5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Marginal prices of all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38653" y="3234798"/>
                <a:ext cx="402308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𝐸𝐴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101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102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≥3000</m:t>
                      </m:r>
                    </m:oMath>
                    <m:oMath xmlns:m="http://schemas.openxmlformats.org/officeDocument/2006/math">
                      <m:r>
                        <a:rPr lang="en-IN" i="1">
                          <a:solidFill>
                            <a:srgbClr val="5C0000"/>
                          </a:solidFill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𝐸𝐴</m:t>
                          </m:r>
                        </m:sub>
                      </m:sSub>
                      <m:r>
                        <a:rPr lang="en-IN" i="1">
                          <a:solidFill>
                            <a:srgbClr val="5C0000"/>
                          </a:solidFill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101</m:t>
                          </m:r>
                        </m:sub>
                      </m:sSub>
                      <m:r>
                        <a:rPr lang="en-IN" i="1">
                          <a:solidFill>
                            <a:srgbClr val="5C0000"/>
                          </a:solidFill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102</m:t>
                          </m:r>
                        </m:sub>
                      </m:sSub>
                      <m:r>
                        <a:rPr lang="en-IN" i="1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5</m:t>
                      </m:r>
                      <m:r>
                        <a:rPr lang="en-IN" i="1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000</m:t>
                      </m:r>
                    </m:oMath>
                  </m:oMathPara>
                </a14:m>
                <a:r>
                  <a:rPr lang="en-IN" dirty="0">
                    <a:solidFill>
                      <a:srgbClr val="5C0000"/>
                    </a:solidFill>
                    <a:ea typeface="Cambria Math"/>
                  </a:rPr>
                  <a:t/>
                </a:r>
                <a:br>
                  <a:rPr lang="en-IN" dirty="0">
                    <a:solidFill>
                      <a:srgbClr val="5C0000"/>
                    </a:solidFill>
                    <a:ea typeface="Cambria Math"/>
                  </a:rPr>
                </a:br>
                <a:r>
                  <a:rPr lang="en-IN" dirty="0">
                    <a:solidFill>
                      <a:srgbClr val="5C0000"/>
                    </a:solidFill>
                    <a:ea typeface="Cambria Math"/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𝐸𝐴</m:t>
                        </m:r>
                      </m:sub>
                    </m:sSub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𝑀𝑆</m:t>
                        </m:r>
                      </m:sub>
                    </m:sSub>
                    <m:r>
                      <a:rPr lang="en-IN" i="1">
                        <a:solidFill>
                          <a:srgbClr val="5C0000"/>
                        </a:solidFill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IN" dirty="0">
                    <a:solidFill>
                      <a:srgbClr val="5C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101</m:t>
                        </m:r>
                      </m:sub>
                    </m:sSub>
                    <m:r>
                      <a:rPr lang="en-IN" i="1">
                        <a:solidFill>
                          <a:srgbClr val="5C0000"/>
                        </a:solidFill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IN" dirty="0">
                    <a:solidFill>
                      <a:srgbClr val="5C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102</m:t>
                        </m:r>
                      </m:sub>
                    </m:sSub>
                    <m:r>
                      <a:rPr lang="en-IN" i="1" smtClean="0">
                        <a:solidFill>
                          <a:srgbClr val="5C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IN" dirty="0">
                  <a:solidFill>
                    <a:srgbClr val="5C0000"/>
                  </a:solidFill>
                </a:endParaRPr>
              </a:p>
              <a:p>
                <a:endParaRPr lang="en-IN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653" y="3234798"/>
                <a:ext cx="4023089" cy="1200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600202" y="2584177"/>
            <a:ext cx="4442755" cy="703428"/>
            <a:chOff x="1600203" y="2497025"/>
            <a:chExt cx="4442755" cy="703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600203" y="2497025"/>
                  <a:ext cx="444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>
                      <a:solidFill>
                        <a:srgbClr val="5C0000"/>
                      </a:solidFill>
                    </a:rPr>
                    <a:t>Minimize (the price of </a:t>
                  </a:r>
                  <a14:m>
                    <m:oMath xmlns:m="http://schemas.openxmlformats.org/officeDocument/2006/math">
                      <m:r>
                        <a:rPr lang="en-IN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a14:m>
                  <a:r>
                    <a:rPr lang="en-IN" dirty="0">
                      <a:solidFill>
                        <a:srgbClr val="5C0000"/>
                      </a:solidFill>
                    </a:rPr>
                    <a:t> portion of resources)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3" y="2497025"/>
                  <a:ext cx="444275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36" t="-8333" r="-549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1600203" y="2831121"/>
              <a:ext cx="1128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C0000"/>
                  </a:solidFill>
                </a:rPr>
                <a:t>Subject to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2187" y="2584232"/>
                <a:ext cx="4985019" cy="36933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(4000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𝐸𝐴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+6000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𝑀𝑆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+5000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101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+4500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102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87" y="2584232"/>
                <a:ext cx="498501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61499" y="2595960"/>
                <a:ext cx="523728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4000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𝐸𝐴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+6000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𝑀𝑆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+5000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101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+4500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102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IN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499" y="2595960"/>
                <a:ext cx="523728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1257299" y="2390737"/>
            <a:ext cx="5969977" cy="2044390"/>
          </a:xfrm>
          <a:prstGeom prst="roundRect">
            <a:avLst/>
          </a:prstGeom>
          <a:noFill/>
          <a:ln w="28575"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7983180" y="2113873"/>
            <a:ext cx="3358584" cy="2642349"/>
            <a:chOff x="1274885" y="2259623"/>
            <a:chExt cx="3358584" cy="2642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538654" y="3147646"/>
                  <a:ext cx="2408480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+2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≤4000</m:t>
                        </m:r>
                      </m:oMath>
                      <m:oMath xmlns:m="http://schemas.openxmlformats.org/officeDocument/2006/math">
                        <m:r>
                          <a:rPr lang="en-IN" i="1">
                            <a:solidFill>
                              <a:srgbClr val="5C0000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5C0000"/>
                            </a:solidFill>
                            <a:latin typeface="Cambria Math"/>
                          </a:rPr>
                          <m:t>+2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  <m:r>
                          <a:rPr lang="en-IN" i="1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000</m:t>
                        </m:r>
                      </m:oMath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+3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≤5000</m:t>
                        </m:r>
                      </m:oMath>
                      <m:oMath xmlns:m="http://schemas.openxmlformats.org/officeDocument/2006/math"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IN" i="1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5C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5C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IN" i="1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500</m:t>
                        </m:r>
                      </m:oMath>
                    </m:oMathPara>
                  </a14:m>
                  <a:r>
                    <a:rPr lang="en-IN" dirty="0">
                      <a:solidFill>
                        <a:srgbClr val="5C0000"/>
                      </a:solidFill>
                      <a:ea typeface="Cambria Math"/>
                    </a:rPr>
                    <a:t/>
                  </a:r>
                  <a:br>
                    <a:rPr lang="en-IN" dirty="0">
                      <a:solidFill>
                        <a:srgbClr val="5C0000"/>
                      </a:solidFill>
                      <a:ea typeface="Cambria Math"/>
                    </a:rPr>
                  </a:br>
                  <a:r>
                    <a:rPr lang="en-IN" dirty="0">
                      <a:solidFill>
                        <a:srgbClr val="5C0000"/>
                      </a:solidFill>
                      <a:ea typeface="Cambria Math"/>
                    </a:rPr>
                    <a:t>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IN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</m:oMath>
                  </a14:m>
                  <a:endParaRPr lang="en-IN" dirty="0">
                    <a:solidFill>
                      <a:srgbClr val="5C0000"/>
                    </a:solidFill>
                  </a:endParaRPr>
                </a:p>
                <a:p>
                  <a:endParaRPr lang="en-IN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654" y="3147646"/>
                  <a:ext cx="2408480" cy="175432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1600203" y="2497025"/>
              <a:ext cx="3033266" cy="703428"/>
              <a:chOff x="1600203" y="2497025"/>
              <a:chExt cx="3033266" cy="7034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600203" y="2497025"/>
                    <a:ext cx="3033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>
                        <a:solidFill>
                          <a:srgbClr val="5C0000"/>
                        </a:solidFill>
                      </a:rPr>
                      <a:t>Maximize </a:t>
                    </a:r>
                    <a14:m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3000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+5000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IN" dirty="0">
                      <a:solidFill>
                        <a:srgbClr val="5C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3" y="2497025"/>
                    <a:ext cx="303326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1807" t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/>
              <p:cNvSpPr txBox="1"/>
              <p:nvPr/>
            </p:nvSpPr>
            <p:spPr>
              <a:xfrm>
                <a:off x="1600203" y="2831121"/>
                <a:ext cx="1128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solidFill>
                      <a:srgbClr val="5C0000"/>
                    </a:solidFill>
                  </a:rPr>
                  <a:t>Subject to</a:t>
                </a:r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1274885" y="2259623"/>
              <a:ext cx="3358584" cy="2532185"/>
            </a:xfrm>
            <a:prstGeom prst="roundRect">
              <a:avLst/>
            </a:prstGeom>
            <a:noFill/>
            <a:ln w="28575">
              <a:solidFill>
                <a:srgbClr val="5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900710" y="694593"/>
            <a:ext cx="2429751" cy="61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4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Shadow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5455" y="475622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PRIMAL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75391" y="4756296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DUAL</a:t>
            </a:r>
          </a:p>
        </p:txBody>
      </p:sp>
    </p:spTree>
    <p:extLst>
      <p:ext uri="{BB962C8B-B14F-4D97-AF65-F5344CB8AC3E}">
        <p14:creationId xmlns:p14="http://schemas.microsoft.com/office/powerpoint/2010/main" val="9918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7" grpId="0" animBg="1"/>
      <p:bldP spid="8" grpId="0" animBg="1"/>
      <p:bldP spid="9" grpId="0" animBg="1"/>
      <p:bldP spid="21" grpId="0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211" y="1917440"/>
            <a:ext cx="5657578" cy="4316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analysis with Excel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211" y="1913782"/>
            <a:ext cx="566538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analysis with Excel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86993" y="1820090"/>
          <a:ext cx="7033620" cy="3343254"/>
        </p:xfrm>
        <a:graphic>
          <a:graphicData uri="http://schemas.openxmlformats.org/drawingml/2006/table">
            <a:tbl>
              <a:tblPr/>
              <a:tblGrid>
                <a:gridCol w="21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9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09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04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4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96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6968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63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Variable Cells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Final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Reduced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Objective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Cell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Coefficient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Increase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Decrease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$B$2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Product Mix 101s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$C$2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Product Mix 102s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63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Constraints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Final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Shadow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Constraint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Cell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R.H. Side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Increase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Decrease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$E$7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Engine Assembly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$E$8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Metal Stamping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$E$9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Model 101 Assembly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5000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1E+30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$E$10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Model 102 Assembly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1E+30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2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analysis with Excel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38538" y="2260600"/>
          <a:ext cx="4786312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4" imgW="3333877" imgH="2171780" progId="Excel.Sheet.12">
                  <p:embed/>
                </p:oleObj>
              </mc:Choice>
              <mc:Fallback>
                <p:oleObj name="Worksheet" r:id="rId4" imgW="3333877" imgH="217178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8538" y="2260600"/>
                        <a:ext cx="4786312" cy="311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7437" y="1506022"/>
            <a:ext cx="705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If you left the solution method as GRG Nonlinear you would get this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report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86993" y="1820090"/>
          <a:ext cx="7033620" cy="3343254"/>
        </p:xfrm>
        <a:graphic>
          <a:graphicData uri="http://schemas.openxmlformats.org/drawingml/2006/table">
            <a:tbl>
              <a:tblPr/>
              <a:tblGrid>
                <a:gridCol w="21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9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09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04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4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96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6968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63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Variable Cells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Final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Reduced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Objective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Cell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Coefficient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Increase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Decrease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$B$2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Product Mix 101s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$C$2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Product Mix 102s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63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Constraints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Final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Shadow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Constraint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Allowable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Cell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R.H. Side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Increase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Decrease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$E$7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Engine Assembly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$E$8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Metal Stamping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29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$E$9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Model 101 Assembly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1E+30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$E$10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Model 102 Assembly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1E+30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1500</a:t>
                      </a:r>
                    </a:p>
                  </a:txBody>
                  <a:tcPr marL="13702" marR="13702" marT="1370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41920" y="2159725"/>
            <a:ext cx="2055222" cy="1269275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73234" y="1820090"/>
            <a:ext cx="5268686" cy="160891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1920" y="3629407"/>
            <a:ext cx="2055222" cy="1608910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2515" y="4086126"/>
            <a:ext cx="14504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Cell containing</a:t>
            </a:r>
            <a:br>
              <a:rPr lang="en-IN" sz="1600" i="1" dirty="0"/>
            </a:br>
            <a:r>
              <a:rPr lang="en-IN" sz="1600" i="1" dirty="0"/>
              <a:t>the formula for</a:t>
            </a:r>
            <a:br>
              <a:rPr lang="en-IN" sz="1600" i="1" dirty="0"/>
            </a:br>
            <a:r>
              <a:rPr lang="en-IN" sz="1600" i="1" dirty="0"/>
              <a:t>the LHS of the</a:t>
            </a:r>
            <a:br>
              <a:rPr lang="en-IN" sz="1600" i="1" dirty="0"/>
            </a:br>
            <a:r>
              <a:rPr lang="en-IN" sz="1600" i="1" dirty="0"/>
              <a:t>constraint.</a:t>
            </a:r>
            <a:endParaRPr lang="en-US" sz="1600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77179" y="4624735"/>
            <a:ext cx="866017" cy="0"/>
          </a:xfrm>
          <a:prstGeom prst="straightConnector1">
            <a:avLst/>
          </a:prstGeom>
          <a:ln>
            <a:solidFill>
              <a:srgbClr val="5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53795" y="5468144"/>
            <a:ext cx="1392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Value you had</a:t>
            </a:r>
            <a:br>
              <a:rPr lang="en-IN" sz="1600" i="1" dirty="0"/>
            </a:br>
            <a:r>
              <a:rPr lang="en-IN" sz="1600" i="1" dirty="0"/>
              <a:t>for the RHS of </a:t>
            </a:r>
            <a:br>
              <a:rPr lang="en-IN" sz="1600" i="1" dirty="0"/>
            </a:br>
            <a:r>
              <a:rPr lang="en-IN" sz="1600" i="1" dirty="0"/>
              <a:t>the constraint.</a:t>
            </a:r>
            <a:endParaRPr lang="en-US" sz="16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84617" y="5468144"/>
            <a:ext cx="13106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/>
              <a:t>Value of the </a:t>
            </a:r>
            <a:br>
              <a:rPr lang="en-IN" sz="1600" i="1" dirty="0"/>
            </a:br>
            <a:r>
              <a:rPr lang="en-IN" sz="1600" i="1" dirty="0"/>
              <a:t>LHS of the</a:t>
            </a:r>
            <a:br>
              <a:rPr lang="en-IN" sz="1600" i="1" dirty="0"/>
            </a:br>
            <a:r>
              <a:rPr lang="en-IN" sz="1600" i="1" dirty="0"/>
              <a:t>constraint at</a:t>
            </a:r>
            <a:br>
              <a:rPr lang="en-IN" sz="1600" i="1" dirty="0"/>
            </a:br>
            <a:r>
              <a:rPr lang="en-IN" sz="1600" i="1" dirty="0"/>
              <a:t>the optimum.</a:t>
            </a:r>
            <a:endParaRPr lang="en-US" sz="1600" i="1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4939957" y="5163344"/>
            <a:ext cx="450649" cy="304800"/>
          </a:xfrm>
          <a:prstGeom prst="straightConnector1">
            <a:avLst/>
          </a:prstGeom>
          <a:ln>
            <a:solidFill>
              <a:srgbClr val="5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H="1" flipV="1">
            <a:off x="7459716" y="5163344"/>
            <a:ext cx="190135" cy="304800"/>
          </a:xfrm>
          <a:prstGeom prst="straightConnector1">
            <a:avLst/>
          </a:prstGeom>
          <a:ln>
            <a:solidFill>
              <a:srgbClr val="5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939957" y="1835082"/>
              <a:ext cx="1212120" cy="1723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8077" y="1823202"/>
                <a:ext cx="1235880" cy="17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18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970</Words>
  <Application>Microsoft Office PowerPoint</Application>
  <PresentationFormat>Widescreen</PresentationFormat>
  <Paragraphs>508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Office Theme</vt:lpstr>
      <vt:lpstr>Worksheet</vt:lpstr>
      <vt:lpstr>Post-Optimality Analysis using Merton Trucks</vt:lpstr>
      <vt:lpstr>Computing marginal prices</vt:lpstr>
      <vt:lpstr>A new look “Table A”</vt:lpstr>
      <vt:lpstr>Marginal price of engine assembly</vt:lpstr>
      <vt:lpstr>Marginal prices of all resources</vt:lpstr>
      <vt:lpstr>Sensitivity analysis with Excel</vt:lpstr>
      <vt:lpstr>Sensitivity analysis with Excel</vt:lpstr>
      <vt:lpstr>Sensitivity analysis with Excel</vt:lpstr>
      <vt:lpstr>Sensitivity report</vt:lpstr>
      <vt:lpstr>Sensitivity analysis</vt:lpstr>
      <vt:lpstr>Changing right hand side values</vt:lpstr>
      <vt:lpstr>Changing right hand side values</vt:lpstr>
      <vt:lpstr>Changing right hand side values</vt:lpstr>
      <vt:lpstr>Changing right hand side values</vt:lpstr>
      <vt:lpstr>Sensitivity report</vt:lpstr>
      <vt:lpstr>Changing objective function coefficients </vt:lpstr>
      <vt:lpstr>Changing objective function coefficients </vt:lpstr>
      <vt:lpstr>Sensitivity report</vt:lpstr>
      <vt:lpstr>Question 3(b) – Minimum price for 103s to be produced in an optimal solution</vt:lpstr>
      <vt:lpstr>Sensitivity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Diptesh Ghosh</dc:creator>
  <cp:lastModifiedBy>Diptesh Ghosh</cp:lastModifiedBy>
  <cp:revision>125</cp:revision>
  <dcterms:created xsi:type="dcterms:W3CDTF">2016-10-23T20:26:39Z</dcterms:created>
  <dcterms:modified xsi:type="dcterms:W3CDTF">2020-08-22T12:19:48Z</dcterms:modified>
</cp:coreProperties>
</file>