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93" r:id="rId5"/>
    <p:sldId id="295" r:id="rId6"/>
    <p:sldId id="337" r:id="rId7"/>
    <p:sldId id="283" r:id="rId8"/>
    <p:sldId id="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C0000"/>
    <a:srgbClr val="95440D"/>
    <a:srgbClr val="F1A593"/>
    <a:srgbClr val="FCECE8"/>
    <a:srgbClr val="F9D5BD"/>
    <a:srgbClr val="F4B184"/>
    <a:srgbClr val="FF6600"/>
    <a:srgbClr val="FF7A37"/>
    <a:srgbClr val="FF9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0.85663" units="1/cm"/>
          <inkml:channelProperty channel="Y" name="resolution" value="1135.77124" units="1/cm"/>
          <inkml:channelProperty channel="T" name="resolution" value="1" units="1/dev"/>
        </inkml:channelProperties>
      </inkml:inkSource>
      <inkml:timestamp xml:id="ts0" timeString="2020-08-23T06:44:11.8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0 607 0,'0'0'0,"0"0"0,0 0 0,0 0 0,0-1 0,0 1 15,0 0-15,0 0 16,0 0-16,0 0 0,0 0 15,0 0-15,0 0 16,0 0-16,2 0 0,-1-1 16,2 1-16,0-2 0,-1 2 15,3 0-15,0-1 16,2 1-16,2-3 0,0 1 16,0 1-16,2-2 15,2-1-15,-2 3 0,7-5 16,0-1-16,5 0 0,2 2 15,5-1-15,-4 1 16,5-3-16,-1-1 0,2 3 16,-4 0-16,6-2 15,2-3-15,-1 4 0,1 0 16,-1 0-16,4-1 16,-3 2-16,7-3 0,-1 1 15,-2 0-15,1 0 0,1-1 16,0-2-16,-1 4 15,-2 1-15,2-1 0,1 0 16,-4-1-16,3 1 16,1-3-16,0 4 0,-3 2 15,5-7-15,1 3 0,-7 4 16,1-3-16,2 0 16,-3 1-16,0 1 0,1-1 15,0 1-15,5-1 16,-2-4-16,-1 3 0,4 1 15,0 0-15,-6 3 16,4-3-16,-2 0 0,-2 0 16,1-1-16,3-2 0,-1 4 15,-1 1-15,1-1 16,0 0-16,2 1 0,-3 1 16,2-5-16,2 4 0,-1 0 15,1-3-15,2 4 16,-2-2-16,3 2 0,0-1 15,-1 1-15,8-3 16,-7 3-16,7 0 0,-5-4 16,5 3-16,0-2 15,-2-1-15,2 4 0,1-3 16,6-3-16,-7 3 16,1 3-16,-2 1 0,8-6 15,-8 6-15,9-4 0,-1-1 16,-5 5-16,6-3 15,2-1-15,-5 5 0,1-2 16,3-2-16,-3 4 16,3-5-16,-1 6 0,2-2 15,1-3-15,4-2 0,-5 6 16,-2-1-16,4-3 16,-1 1-16,2 2 0,-4 1 15,7-3-15,-7 4 16,3-2-16,2-6 0,-4 10 15,-5-4-15,8 1 0,-4 3 16,2-4-16,2 2 16,-4-1-16,-1 1 0,1 0 15,0 4-15,-3-7 16,0 3-16,3 3 0,-4 0 16,-1-3-16,0 0 0,0 6 15,1-3-15,-4-1 16,0-2-16,1 3 0,-5 1 15,2-1-15,3 3 16,-6-3-16,13 5 0,-10-6 16,1 1-16,3 4 15,1-1-15,-10-3 0,6-2 16,-5 4-16,4-1 0,0 2 16,4 2-16,-6-5 15,5 2-15,0 2 0,-10-2 16,8 1-16,-4 0 15,-2-4-15,1 1 0,-5 3 16,6-1-16,-1 1 0,2 0 16,-4-2-16,1 1 15,-5 0-15,-5-4 0,4 4 16,-5-4-16,2 3 16,-2-2-16,1 4 0,-3-4 15,4 2-15,-2-1 16,0 1-16,5 4 0,-5-5 15,6 1-15,-8 1 16,2-1-16,0 1 0,1 2 16,1-1-16,-4 0 0,2 1 15,-3-1-15,6 3 16,1 1-16,0-2 0,-3 0 16,5 4-16,1 5 15,-2-8-15,-3 2 0,2 4 16,-2-1-16,-4-2 0,1 2 15,-1-4-15,-3 4 16,1 1-16,-6-6 0,3 6 16,-4-4-16,-1 0 15,0 0-15,-1-2 0,-6 0 16,3 1-16,-6-1 16,1-2-16,-1 1 0,1 0 15,-3 1-15,0-4 0,1 3 16,-5-1-16,3 0 15,-1-1-15,-2 1 0,0-2 16,1 0-16,-3 0 16,1 1-16,1-2 0,-3 3 15,1-4-15,1 2 0,-1 0 16,-1 1-16,-1-4 16,1 4-16,0-1 0,-2-2 15,1 1-15,0-2 16,1 2-16,-3-2 0,1 2 15,0-1-15,-1 1 0,0-1 16,-1 0-16,0 1 16,1-1-16,0 0 0,-3-2 15,2 1-15,3 1 16,-5-2-16,2 2 0,1 0 16,-4-2-16,3 2 0,-1-1 15,0 0-15,0 1 16,2-1-16,-4 0 0,3 2 15,-2-3-15,2 3 16,-2-2-16,4-2 0,-5 2 16,2 1-16,0-1 0,1 0 15,-1 0-15,1 0 16,-3-2-16,0 2 16,3 0-16,-3 0 0,1-1 15,1-1-15,-1 3 0,2-1 16,-3-1-16,1 0 15,2 0-15,-1 0 0,-1 1 16,0-1-16,1 1 0,1 2 16,-3-3-16,1-1 15,1 4-15,0-1 0,-2 1 16,2-2-16,1 1 16,-1 3-16,-2-1 0,2-1 15,1 1-15,-2 0 16,0 1-16,-1-1 0,3 1 15,-3 0-15,2-3 0,-2 3 16,1 0-16,-1 0 16,0-1-16,0-1 0,0 2 15,0 0-15,0 1 16,0-3-16,0 1 0,-1 1 16,1 2-16,0 1 15,-2-2-15,2 1 0,0-2 16,-3 1-16,2 0 0,0 1 15,1-2-15,-2 0 16,-1 0-16,3 2 0,-2 0 16,-1-2-16,0 0 15,2 2-15,-2-2 0,0 2 16,0-1-16,-1 1 0,1-1 16,-3 0-16,2 1 15,-3-1-15,2-2 0,-1 2 16,-4 0-16,3-1 15,-4 0-15,1 1 0,-3 0 16,2 1-16,-3-2 0,3 0 16,-6 0-16,2 1 15,-4 3-15,4-7 0,-6 4 16,-3 3-16,-1-3 16,-2 0-16,-2-1 0,0-2 15,-3 3-15,1-2 16,-1 2-16,1-1 0,-1-1 15,0-1-15,-1-1 0,-2-2 16,-6 5-16,-5 3 16,10-7-16,-7 1 0,6 1 15,-1-2-15,1 3 16,-2-3-16,2 0 0,-1 4 16,3-6-16,0 2 0,-4 2 15,-2-3-15,5-1 16,-4 0-16,0 4 0,2-2 15,3-2-15,-6-2 16,6 4-16,-2-1 0,-3 3 16,2-2-16,1 0 0,-4-1 15,-2 1-15,-1-1 16,-5 3-16,4-3 0,2 0 16,-1 2-16,4 0 15,-3 0-15,1 1 0,2-2 16,2 1-16,-2-3 15,-3 3-15,-4 2 0,5-3 16,-3-2-16,-2 4 16,-1 5-16,7-4 0,-4-4 15,6 4-15,0-3 0,-1 2 16,2-2-16,2-1 16,-2 3-16,0-4 0,-1 1 15,-5 6-15,5-2 16,0-4-16,-3 1 0,2 1 15,-2 2-15,4-4 0,-3 1 16,-1 4-16,-3 0 16,2-3-16,-5 1 0,-1 3 15,1-3-15,-6 3 0,4-1 16,1-4-16,-1 8 16,-2-1-16,0-7 15,-9 11-15,4-2 0,3-5 16,-3 3-16,4-2 0,1 0 15,2 1-15,1-1 16,6-2-16,-1 0 0,-5 5 16,6-3-16,-2-3 0,3 1 15,1-1-15,-4 0 16,1 2-16,2-4 16,2-1-16,-3 3 0,5-4 15,2 0-15,-5 6 0,2-4 16,-2 0-16,2-2 15,-2 3-15,-4-1 0,3-2 16,1 4-16,-1-5 0,4 2 16,-2 1-16,2-2 15,1 3-15,-1-3 0,-2 2 16,0 1-16,1-5 16,1 2-16,-3 2 0,3-4 15,-1 2-15,4 0 16,-3 2-16,-1-1 0,1-4 15,3 2-15,-3 0 0,3 2 16,0-1-16,-3 1 16,6-2-16,-6 0 0,1-3 15,-1 4-15,3 0 16,-3-2-16,-1 3 0,1 0 16,3-1-16,-2-1 15,1 2-15,1 1 0,-3 0 16,3-4-16,0 0 0,-2 2 15,-2 4-15,2-2 16,2-3-16,-6 0 0,2 1 16,1-2-16,-1 4 15,2-1-15,1-6 0,-2 4 16,6 0-16,-3 1 0,1-3 16,0 1-16,1 1 15,3 0-15,-2-3 0,-2 3 16,3-2-16,-3-1 15,2 4-15,1 0 0,-2-3 16,-3-1-16,3 1 16,6 3-16,-5-3 0,-1 1 15,5 2-15,0 0 0,-1-3 16,-3 2-16,3-1 16,0 1-16,1-3 0,-4 4 15,1-3-15,1 0 16,-1 2-16,-1 1 0,3-4 15,-1 3-15,-1 1 0,2-1 16,1-2-16,-3 0 16,1 0-16,4 0 0,0 1 15,2 2-15,-2-4 16,-1 3-16,2-1 0,1 1 16,-1-2-16,1 0 0,-4-2 15,0-1-15,2 4 16,0-4-16,-5 3 0,4 1 15,-4 0-15,-1-3 16,2 3-16,2-1 0,-1 0 16,-1-3-16,2 6 15,3-3-15,-3 0 0,3-2 16,-2 3-16,2 0 0,-1-2 16,3 1-16,-1-2 15,0-2-15,6 7 0,-8-6 16,7 4-16,-2 2 15,-2-4-15,3 0 0,-3 1 16,4 2-16,-3-2 0,-1 0 16,2 2-16,0-3 15,0 1-15,2-1 0,0 1 16,0-1-16,-1 2 16,0-2-16,5 2 0,-2-1 15,4 1-15,-2 0 16,2-3-16,-4 2 0,5 1 15,-1 0-15,3 0 16,-1-1-16,-1 1 0,0-2 16,1 4-16,0-2 0,-3-3 15,3 1-15,-2 1 16,2 1-16,-2-4 0,0 0 16,-1 3-16,2-2 0,-4-1 15,2 0-15,2-1 16,-1 1-16,0 3 0,4-1 15,-4-3-15,2 5 16,1-4-16,0 1 0,0-1 16,0 4-16,0-3 15,2 0-15,0 2 0,-1-1 16,2 1-16,-1-1 0,1 0 16,-3 1-16,3 0 15,1-1-15,-1 2 0,2-3 16,-2 1-16,1 2 15,-1-4-15,1 4 0,2-2 16,-1 2-16,-2-2 16,4 1-16,-4 1 0,1-1 15,2 0-15,-2-1 0,1-2 16,-2-3-16,-6-1 16,13 10-16,0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0.85663" units="1/cm"/>
          <inkml:channelProperty channel="Y" name="resolution" value="1135.77124" units="1/cm"/>
          <inkml:channelProperty channel="T" name="resolution" value="1" units="1/dev"/>
        </inkml:channelProperties>
      </inkml:inkSource>
      <inkml:timestamp xml:id="ts0" timeString="2020-08-23T06:44:11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 1198 0,'0'0'0,"0"0"16,0 0-16,0 0 0,0 0 16,0 0-16,0 0 15,0 0-15,0 0 0,0 0 16,0 0-16,0 0 0,0 0 15,0 0-15,0 0 16,0 0-16,0 0 0,0 0 16,0 0-16,0 0 15,0 0-15,0 0 0,0 0 16,0 0-16,0 0 16,0 0-16,0 0 0,0 0 15,0 0-15,0 0 0,0 0 16,0-1-16,0 1 15,0-2-15,0-1 0,-2 1 16,0 1-16,2-3 16,0-2-16,0 1 0,-3-4 15,3 3-15,0-1 16,-1-2-16,1 3 0,0-5 16,0 1-16,0-1 0,0 2 15,0 1-15,0-5 16,1 0-16,1 2 0,-2 0 15,1 1-15,1-4 16,0-1-16,0 4 0,-1-1 16,3-2-16,-1-3 15,0 3-15,1 4 0,2-9 16,-3 2-16,4 1 0,-2 4 16,4-7-16,-1 8 15,2-5-15,0-3 0,1 5 16,0-5-16,1 7 15,-4-2-15,6 0 0,-1-1 16,1-2-16,1-1 0,-2 4 16,-1 2-16,0-3 15,2 0-15,3 2 0,1-2 16,1-3-16,4 4 16,4-4-16,-1 2 0,4-3 15,-2 5-15,-1-4 16,3 2-16,1 0 0,6 0 15,-8 3-15,5-4 16,5 4-16,-4 4 0,3-7 16,0 2-16,3 1 0,2 1 15,-2 0-15,1 0 16,3 1-16,-1-3 0,-2 6 16,-1 2-16,8-5 15,-4 2-15,1 2 0,7-5 16,-5 6-16,5-1 0,-3-2 15,3 3-15,-2-2 16,3-1-16,4 1 0,2 0 16,-2 2-16,-5 0 15,10-2-15,-4-3 0,-1 5 16,-1 4-16,4-10 0,-4 6 16,0 0-16,1 2 15,6-3-15,-8 2 0,4-2 16,1 1-16,-5 2 15,-1 2-15,3-4 0,-4 3 16,-1-2-16,2-1 16,-6 6-16,2-3 0,-2-3 15,1 4-15,1 0 0,-1-1 16,-5 2-16,-3 1 16,6-3-16,-3 0 0,0 3 15,-4 0-15,2-3 16,2 3-16,-1 2 0,1-4 15,1 2-15,0-2 16,-2 4-16,-2-2 0,3-3 16,-3-1-16,0 4 0,-1 2 15,-2-4-15,2 2 16,-3 0-16,5 0 0,-5 0 16,6 4-16,-3-4 0,-1-2 15,-2 4-15,1-2 16,-3 0-16,2 1 0,-3-1 15,0 2-15,0-2 16,0 0-16,-3-2 0,1 4 16,-1-2-16,7 2 15,-2 1-15,-2-3 0,3 1 16,-3 2-16,1-2 0,1 2 16,-2-3-16,1 2 15,-2 0-15,3 1 0,-2-2 16,-2 2-16,4-4 15,1 2-15,0 2 0,5 0 16,-5-1-16,3 0 16,1 1-16,-6-2 0,1 1 15,2-1-15,-2 1 0,1-2 16,4 4-16,-3 0 16,2-2-16,0-2 0,1 4 15,3 0-15,-5-1 0,4-1 16,-1 2-16,-2-1 15,1-2-15,3 4 0,-6-5 16,4 4-16,4 4 16,-6-6-16,5 2 0,1 2 15,-7-3-15,3 1 16,-1 4-16,-2 3 0,1-4 16,-4-3-16,3 7 0,-2-2 15,-4-1-15,0 1 16,2 2-16,-2-2 0,-3 3 15,0 0-15,-3-3 16,1 3-16,-2-4 0,1 3 16,1 2-16,-2-2 15,3 2-15,-5-1 0,4 1 16,-3-2-16,0 2 0,1 0 16,-2-3-16,-1 0 15,-1 2-15,0 0 0,-3-2 16,3 0-16,-7 2 15,3-2-15,2 0 0,-4 2 16,-1-3-16,3 2 16,-4 3-16,-15-14 0,20 12 15,-8 3-15,3-1 0,-1 0 16,0 2-16,0-1 16,1 2-16,-1-1 0,-1-2 15,1 3-15,-2-3 0,0 0 16,-1 3-16,-1-3 15,1-2-15,0 2 0,-2-1 16,-1 1-16,-1-4 16,0 2-16,0 1 0,0-2 15,-1 0-15,1 0 16,-2 1-16,1-1 0,-2 0 16,0 0-16,1-3 0,-1-1 15,-1 4-15,1 0 16,-3-5-16,1 0 0,0 3 15,-2-3-15,0-1 16,0 2-16,-4 2 0,1 0 16,-1-1-16,0 2 15,-3 2-15,-1 1 0,1-3 16,-3 2-16,1 2 0,-3-1 16,0 1-16,-2 2 15,3-2-15,-6 1 0,0 3 16,1-1-16,-5 2 15,0-2-15,-1 4 0,-1-1 16,-1-1-16,4-3 0,-4 0 16,0-1-16,0 1 15,2-4-15,-2 6 0,0-6 16,2 0-16,-1 1 16,-1-2-16,2 1 0,-3 0 15,-1-1-15,-3 2 16,-1-2-16,-2 2 0,-2-1 15,2 0-15,-2-3 0,1 2 16,0-2-16,0 2 16,0-2-16,-6 2 0,-2-2 15,1-3-15,-7 2 16,-3 3-16,5-4 0,0 0 16,-1 1-16,2 0 15,-1-4-15,-3 4 0,-5-2 16,-3-1-16,0-2 0,-3 6 15,4-5-15,2 0 16,-1 0-16,4-2 0,-6-1 16,-3 1-16,-6 3 0,5-2 15,4-3-15,-2 0 16,-1 0-16,3 2 0,-6 0 16,-3-3-16,-2-4 15,-3 4-15,4 0 0,-3-4 16,4 3-16,4 1 0,-10-2 15,0-1-15,-4-2 16,2 4-16,0-5 0,3 5 16,1-1-16,-1 0 15,-4-3-15,-5 4 0,2-4 16,3 2-16,5 3 16,-3-3-16,1-1 0,-2 4 15,-2-8-15,-2 6 0,7 2 16,-2-5-16,3 0 15,7 5-15,-2 0 0,-1-3 16,2 3-16,4-3 16,-8 0-16,8 2 0,0 0 15,1-3-15,6 3 16,-1 0-16,2-2 0,5 3 16,-2-5-16,1 3 0,3 0 15,-5-2-15,4 2 16,6 2-16,-5-3 0,3 3 15,1-4-15,2 4 16,3 1-16,-2-3 0,-2 2 16,8 2-16,-3-1 0,5-1 15,-5 1-15,5 1 16,-2 0-16,-2 0 0,3 1 16,-10 3-16,2-4 15,0 5-15,-1-2 0,1 1 16,0-1-16,0 2 0,-2 1 15,0-1-15,1 0 16,0 0-16,-8 7 0,2-7 16,-1 0-16,-6 0 15,4-1-15,-2 1 0,2 2 16,-4-3-16,0 3 16,-1-1-16,-10-2 0,-5 8 15,4-7-15,3 1 0,1 0 16,2 0-16,8-3 15,2 0-15,0 3 0,12-4 16,-2-1-16,6 2 16,2-1-16,6-3 0,-1 0 15,-4 0-15,-2-8 0,31 8 16,0 0-16,0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E24C-469F-4CAA-A8CE-B1901242F8D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485C-30D5-41A0-832A-F7D13B80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C0000"/>
                </a:solidFill>
              </a:defRPr>
            </a:lvl1pPr>
            <a:lvl2pPr>
              <a:defRPr sz="2800">
                <a:solidFill>
                  <a:srgbClr val="5C0000"/>
                </a:solidFill>
              </a:defRPr>
            </a:lvl2pPr>
            <a:lvl3pPr>
              <a:defRPr sz="2400">
                <a:solidFill>
                  <a:srgbClr val="5C0000"/>
                </a:solidFill>
              </a:defRPr>
            </a:lvl3pPr>
            <a:lvl4pPr>
              <a:defRPr sz="2000">
                <a:solidFill>
                  <a:srgbClr val="5C0000"/>
                </a:solidFill>
              </a:defRPr>
            </a:lvl4pPr>
            <a:lvl5pPr>
              <a:defRPr sz="2000">
                <a:solidFill>
                  <a:srgbClr val="5C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C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C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3CED-8F47-4CF7-8B8C-C144973E8D2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C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C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C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C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C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 under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Sessions 7 – 8</a:t>
            </a:r>
          </a:p>
          <a:p>
            <a:r>
              <a:rPr lang="en-US" dirty="0"/>
              <a:t>Accelerated General Management Program</a:t>
            </a:r>
          </a:p>
          <a:p>
            <a:r>
              <a:rPr lang="en-US" dirty="0"/>
              <a:t>2020 Session</a:t>
            </a:r>
          </a:p>
        </p:txBody>
      </p:sp>
    </p:spTree>
    <p:extLst>
      <p:ext uri="{BB962C8B-B14F-4D97-AF65-F5344CB8AC3E}">
        <p14:creationId xmlns:p14="http://schemas.microsoft.com/office/powerpoint/2010/main" val="23254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11970" y="3929488"/>
          <a:ext cx="43515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0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0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Stock 120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Stock 150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Revenue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240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250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150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Profit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216893" y="3867014"/>
            <a:ext cx="4518734" cy="1633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uncertain scenario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676356" y="1411880"/>
            <a:ext cx="7772400" cy="163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Cost price of paper:	Re.1 / unit</a:t>
            </a:r>
          </a:p>
          <a:p>
            <a:r>
              <a:rPr lang="en-US" sz="2000" dirty="0"/>
              <a:t>Selling price of paper: 	Rs.2 / unit</a:t>
            </a:r>
          </a:p>
          <a:p>
            <a:r>
              <a:rPr lang="en-US" sz="2000" dirty="0"/>
              <a:t>Demand can be anything between 50 units and 200 units</a:t>
            </a:r>
          </a:p>
          <a:p>
            <a:r>
              <a:rPr lang="en-US" sz="2000" dirty="0"/>
              <a:t>Decision: Does the vendor stock 120 units or 150 units?</a:t>
            </a: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02542" y="3200400"/>
          <a:ext cx="7772400" cy="1483360"/>
        </p:xfrm>
        <a:graphic>
          <a:graphicData uri="http://schemas.openxmlformats.org/drawingml/2006/table">
            <a:tbl>
              <a:tblPr firstCol="1">
                <a:effectLst/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Demand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Cost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Revenue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Profit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2542" y="4800600"/>
          <a:ext cx="7772400" cy="1483360"/>
        </p:xfrm>
        <a:graphic>
          <a:graphicData uri="http://schemas.openxmlformats.org/drawingml/2006/table">
            <a:tbl>
              <a:tblPr firstCol="1">
                <a:effectLst/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Demand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Cost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Revenue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Profit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1383544" y="3562198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Stock 120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383544" y="5177966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Stock 150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3374" y="2205930"/>
            <a:ext cx="6006630" cy="35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5C0000"/>
                </a:solidFill>
              </a:rPr>
              <a:t>Demand: 125 units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3926" y="614168"/>
            <a:ext cx="615489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 scenario under certainty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13117" y="3142786"/>
            <a:ext cx="711925" cy="32004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2" grpId="0" animBg="1"/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uncertain scenario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676356" y="1411880"/>
            <a:ext cx="7772400" cy="163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C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Cost price of paper:	Re.1 / unit</a:t>
            </a:r>
          </a:p>
          <a:p>
            <a:r>
              <a:rPr lang="en-US" sz="2000" dirty="0"/>
              <a:t>Selling price of paper: 	Rs.2 / unit</a:t>
            </a:r>
          </a:p>
          <a:p>
            <a:r>
              <a:rPr lang="en-US" sz="2000" dirty="0"/>
              <a:t>Demand can be anything between 50 units and 200 units</a:t>
            </a:r>
          </a:p>
          <a:p>
            <a:r>
              <a:rPr lang="en-US" sz="2000" dirty="0"/>
              <a:t>Decision: Does the vendor stock 120 units or 150 units?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8038" y="3200400"/>
          <a:ext cx="7772400" cy="17119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Demand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120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150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Chance</a:t>
                      </a:r>
                    </a:p>
                  </a:txBody>
                  <a:tcPr>
                    <a:solidFill>
                      <a:srgbClr val="5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499657" y="3432210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Profits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7238" y="3576130"/>
            <a:ext cx="6477000" cy="358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Expected value 83.00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7238" y="3948504"/>
            <a:ext cx="6477000" cy="358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Expected value 70.00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0837" y="4419600"/>
            <a:ext cx="861060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930162" y="5574323"/>
            <a:ext cx="4317023" cy="404446"/>
          </a:xfrm>
          <a:prstGeom prst="roundRect">
            <a:avLst/>
          </a:prstGeom>
          <a:solidFill>
            <a:srgbClr val="5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 we choose to stock 120 units?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337927" y="3396498"/>
              <a:ext cx="3597840" cy="590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047" y="3384618"/>
                <a:ext cx="362160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7211887" y="3850458"/>
              <a:ext cx="2806200" cy="616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0007" y="3838578"/>
                <a:ext cx="282996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7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Uncertainty without probabilities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6351" y="2362200"/>
          <a:ext cx="77724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Demand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120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150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86351" y="4156364"/>
            <a:ext cx="726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For each option, generate a score equal to the BEST payoff from that option.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6351" y="4525696"/>
            <a:ext cx="445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Choose that option which has the BEST score.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51" y="3844052"/>
            <a:ext cx="20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5C0000"/>
                </a:solidFill>
              </a:rPr>
              <a:t>Maximax approach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226792" y="2787966"/>
            <a:ext cx="457200" cy="2286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226792" y="3155218"/>
            <a:ext cx="457200" cy="2286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719557" y="3107656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1005" y="3844052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5C0000"/>
                </a:solidFill>
              </a:rPr>
              <a:t>(Optimistic approach)</a:t>
            </a:r>
          </a:p>
        </p:txBody>
      </p:sp>
    </p:spTree>
    <p:extLst>
      <p:ext uri="{BB962C8B-B14F-4D97-AF65-F5344CB8AC3E}">
        <p14:creationId xmlns:p14="http://schemas.microsoft.com/office/powerpoint/2010/main" val="19908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Uncertainty without probabilities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6351" y="2362200"/>
          <a:ext cx="77724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Demand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120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150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86351" y="4156364"/>
            <a:ext cx="756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For each option, generate a score equal to the WORST payoff from that option.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6351" y="4525696"/>
            <a:ext cx="445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Choose that option which has the BEST score.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51" y="3844052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5C0000"/>
                </a:solidFill>
              </a:rPr>
              <a:t>Maximin</a:t>
            </a:r>
            <a:r>
              <a:rPr lang="en-IN" b="1" dirty="0">
                <a:solidFill>
                  <a:srgbClr val="5C0000"/>
                </a:solidFill>
              </a:rPr>
              <a:t> approach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27956" y="2804160"/>
            <a:ext cx="457200" cy="2286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3527956" y="3165142"/>
            <a:ext cx="457200" cy="2286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719557" y="272151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1005" y="3844052"/>
            <a:ext cx="23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5C0000"/>
                </a:solidFill>
              </a:rPr>
              <a:t>(Pessimistic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6351" y="1865222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second approach: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Uncertainty without probabilities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6351" y="2362200"/>
          <a:ext cx="7772400" cy="33375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Demand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120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150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-50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Best profit*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Regrets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120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Stock 150</a:t>
                      </a:r>
                    </a:p>
                  </a:txBody>
                  <a:tcPr>
                    <a:solidFill>
                      <a:srgbClr val="7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75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5C0000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9247026" y="5003322"/>
            <a:ext cx="457200" cy="2286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547706" y="5384322"/>
            <a:ext cx="457200" cy="22860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755247" y="5864475"/>
            <a:ext cx="867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Regret(</a:t>
            </a:r>
            <a:r>
              <a:rPr lang="en-IN" dirty="0">
                <a:solidFill>
                  <a:srgbClr val="C00000"/>
                </a:solidFill>
              </a:rPr>
              <a:t>“scenario”</a:t>
            </a:r>
            <a:r>
              <a:rPr lang="en-IN" dirty="0">
                <a:solidFill>
                  <a:srgbClr val="5C0000"/>
                </a:solidFill>
              </a:rPr>
              <a:t>, </a:t>
            </a:r>
            <a:r>
              <a:rPr lang="en-IN" dirty="0">
                <a:solidFill>
                  <a:schemeClr val="accent2"/>
                </a:solidFill>
              </a:rPr>
              <a:t>“option”</a:t>
            </a:r>
            <a:r>
              <a:rPr lang="en-IN" dirty="0">
                <a:solidFill>
                  <a:srgbClr val="5C0000"/>
                </a:solidFill>
              </a:rPr>
              <a:t>) </a:t>
            </a:r>
          </a:p>
          <a:p>
            <a:pPr algn="ctr"/>
            <a:r>
              <a:rPr lang="en-IN" dirty="0">
                <a:solidFill>
                  <a:srgbClr val="5C0000"/>
                </a:solidFill>
              </a:rPr>
              <a:t>= Best payoff possible in </a:t>
            </a:r>
            <a:r>
              <a:rPr lang="en-IN" dirty="0">
                <a:solidFill>
                  <a:srgbClr val="C00000"/>
                </a:solidFill>
              </a:rPr>
              <a:t>“scenario”</a:t>
            </a:r>
            <a:r>
              <a:rPr lang="en-IN" dirty="0">
                <a:solidFill>
                  <a:srgbClr val="5C0000"/>
                </a:solidFill>
              </a:rPr>
              <a:t> – My payoff in </a:t>
            </a:r>
            <a:r>
              <a:rPr lang="en-IN" dirty="0">
                <a:solidFill>
                  <a:srgbClr val="C00000"/>
                </a:solidFill>
              </a:rPr>
              <a:t>“scenario”</a:t>
            </a:r>
            <a:r>
              <a:rPr lang="en-IN" dirty="0">
                <a:solidFill>
                  <a:srgbClr val="5C0000"/>
                </a:solidFill>
              </a:rPr>
              <a:t> because I exercised </a:t>
            </a:r>
            <a:r>
              <a:rPr lang="en-IN" dirty="0">
                <a:solidFill>
                  <a:schemeClr val="accent2"/>
                </a:solidFill>
              </a:rPr>
              <a:t>“option”</a:t>
            </a:r>
            <a:r>
              <a:rPr lang="en-IN" dirty="0">
                <a:solidFill>
                  <a:srgbClr val="5C000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5247" y="3809979"/>
            <a:ext cx="84582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3402523" y="4730635"/>
            <a:ext cx="3754078" cy="1187234"/>
          </a:xfrm>
          <a:custGeom>
            <a:avLst/>
            <a:gdLst>
              <a:gd name="connsiteX0" fmla="*/ 364977 w 4429983"/>
              <a:gd name="connsiteY0" fmla="*/ 93366 h 1291598"/>
              <a:gd name="connsiteX1" fmla="*/ 2881840 w 4429983"/>
              <a:gd name="connsiteY1" fmla="*/ 93366 h 1291598"/>
              <a:gd name="connsiteX2" fmla="*/ 3008589 w 4429983"/>
              <a:gd name="connsiteY2" fmla="*/ 346863 h 1291598"/>
              <a:gd name="connsiteX3" fmla="*/ 3081016 w 4429983"/>
              <a:gd name="connsiteY3" fmla="*/ 636574 h 1291598"/>
              <a:gd name="connsiteX4" fmla="*/ 4022577 w 4429983"/>
              <a:gd name="connsiteY4" fmla="*/ 609414 h 1291598"/>
              <a:gd name="connsiteX5" fmla="*/ 4158379 w 4429983"/>
              <a:gd name="connsiteY5" fmla="*/ 1125461 h 1291598"/>
              <a:gd name="connsiteX6" fmla="*/ 419297 w 4429983"/>
              <a:gd name="connsiteY6" fmla="*/ 1215996 h 1291598"/>
              <a:gd name="connsiteX7" fmla="*/ 364977 w 4429983"/>
              <a:gd name="connsiteY7" fmla="*/ 93366 h 1291598"/>
              <a:gd name="connsiteX0" fmla="*/ 364977 w 4429983"/>
              <a:gd name="connsiteY0" fmla="*/ 107095 h 1305327"/>
              <a:gd name="connsiteX1" fmla="*/ 2881840 w 4429983"/>
              <a:gd name="connsiteY1" fmla="*/ 107095 h 1305327"/>
              <a:gd name="connsiteX2" fmla="*/ 3081016 w 4429983"/>
              <a:gd name="connsiteY2" fmla="*/ 650303 h 1305327"/>
              <a:gd name="connsiteX3" fmla="*/ 4022577 w 4429983"/>
              <a:gd name="connsiteY3" fmla="*/ 623143 h 1305327"/>
              <a:gd name="connsiteX4" fmla="*/ 4158379 w 4429983"/>
              <a:gd name="connsiteY4" fmla="*/ 1139190 h 1305327"/>
              <a:gd name="connsiteX5" fmla="*/ 419297 w 4429983"/>
              <a:gd name="connsiteY5" fmla="*/ 1229725 h 1305327"/>
              <a:gd name="connsiteX6" fmla="*/ 364977 w 4429983"/>
              <a:gd name="connsiteY6" fmla="*/ 107095 h 1305327"/>
              <a:gd name="connsiteX0" fmla="*/ 364977 w 4423728"/>
              <a:gd name="connsiteY0" fmla="*/ 106634 h 1304866"/>
              <a:gd name="connsiteX1" fmla="*/ 2881840 w 4423728"/>
              <a:gd name="connsiteY1" fmla="*/ 106634 h 1304866"/>
              <a:gd name="connsiteX2" fmla="*/ 3253032 w 4423728"/>
              <a:gd name="connsiteY2" fmla="*/ 640788 h 1304866"/>
              <a:gd name="connsiteX3" fmla="*/ 4022577 w 4423728"/>
              <a:gd name="connsiteY3" fmla="*/ 622682 h 1304866"/>
              <a:gd name="connsiteX4" fmla="*/ 4158379 w 4423728"/>
              <a:gd name="connsiteY4" fmla="*/ 1138729 h 1304866"/>
              <a:gd name="connsiteX5" fmla="*/ 419297 w 4423728"/>
              <a:gd name="connsiteY5" fmla="*/ 1229264 h 1304866"/>
              <a:gd name="connsiteX6" fmla="*/ 364977 w 4423728"/>
              <a:gd name="connsiteY6" fmla="*/ 106634 h 1304866"/>
              <a:gd name="connsiteX0" fmla="*/ 364977 w 4453622"/>
              <a:gd name="connsiteY0" fmla="*/ 106634 h 1304866"/>
              <a:gd name="connsiteX1" fmla="*/ 2881840 w 4453622"/>
              <a:gd name="connsiteY1" fmla="*/ 106634 h 1304866"/>
              <a:gd name="connsiteX2" fmla="*/ 3253032 w 4453622"/>
              <a:gd name="connsiteY2" fmla="*/ 640788 h 1304866"/>
              <a:gd name="connsiteX3" fmla="*/ 4131219 w 4453622"/>
              <a:gd name="connsiteY3" fmla="*/ 677003 h 1304866"/>
              <a:gd name="connsiteX4" fmla="*/ 4158379 w 4453622"/>
              <a:gd name="connsiteY4" fmla="*/ 1138729 h 1304866"/>
              <a:gd name="connsiteX5" fmla="*/ 419297 w 4453622"/>
              <a:gd name="connsiteY5" fmla="*/ 1229264 h 1304866"/>
              <a:gd name="connsiteX6" fmla="*/ 364977 w 4453622"/>
              <a:gd name="connsiteY6" fmla="*/ 106634 h 1304866"/>
              <a:gd name="connsiteX0" fmla="*/ 364977 w 4421670"/>
              <a:gd name="connsiteY0" fmla="*/ 106634 h 1303635"/>
              <a:gd name="connsiteX1" fmla="*/ 2881840 w 4421670"/>
              <a:gd name="connsiteY1" fmla="*/ 106634 h 1303635"/>
              <a:gd name="connsiteX2" fmla="*/ 3253032 w 4421670"/>
              <a:gd name="connsiteY2" fmla="*/ 640788 h 1303635"/>
              <a:gd name="connsiteX3" fmla="*/ 4131219 w 4421670"/>
              <a:gd name="connsiteY3" fmla="*/ 677003 h 1303635"/>
              <a:gd name="connsiteX4" fmla="*/ 4113111 w 4421670"/>
              <a:gd name="connsiteY4" fmla="*/ 658896 h 1303635"/>
              <a:gd name="connsiteX5" fmla="*/ 4158379 w 4421670"/>
              <a:gd name="connsiteY5" fmla="*/ 1138729 h 1303635"/>
              <a:gd name="connsiteX6" fmla="*/ 419297 w 4421670"/>
              <a:gd name="connsiteY6" fmla="*/ 1229264 h 1303635"/>
              <a:gd name="connsiteX7" fmla="*/ 364977 w 4421670"/>
              <a:gd name="connsiteY7" fmla="*/ 106634 h 1303635"/>
              <a:gd name="connsiteX0" fmla="*/ 364977 w 4437808"/>
              <a:gd name="connsiteY0" fmla="*/ 106634 h 1303635"/>
              <a:gd name="connsiteX1" fmla="*/ 2881840 w 4437808"/>
              <a:gd name="connsiteY1" fmla="*/ 106634 h 1303635"/>
              <a:gd name="connsiteX2" fmla="*/ 3253032 w 4437808"/>
              <a:gd name="connsiteY2" fmla="*/ 640788 h 1303635"/>
              <a:gd name="connsiteX3" fmla="*/ 4131219 w 4437808"/>
              <a:gd name="connsiteY3" fmla="*/ 677003 h 1303635"/>
              <a:gd name="connsiteX4" fmla="*/ 4176485 w 4437808"/>
              <a:gd name="connsiteY4" fmla="*/ 957660 h 1303635"/>
              <a:gd name="connsiteX5" fmla="*/ 4158379 w 4437808"/>
              <a:gd name="connsiteY5" fmla="*/ 1138729 h 1303635"/>
              <a:gd name="connsiteX6" fmla="*/ 419297 w 4437808"/>
              <a:gd name="connsiteY6" fmla="*/ 1229264 h 1303635"/>
              <a:gd name="connsiteX7" fmla="*/ 364977 w 4437808"/>
              <a:gd name="connsiteY7" fmla="*/ 106634 h 1303635"/>
              <a:gd name="connsiteX0" fmla="*/ 313523 w 4160905"/>
              <a:gd name="connsiteY0" fmla="*/ 106634 h 1333696"/>
              <a:gd name="connsiteX1" fmla="*/ 2830386 w 4160905"/>
              <a:gd name="connsiteY1" fmla="*/ 106634 h 1333696"/>
              <a:gd name="connsiteX2" fmla="*/ 3201578 w 4160905"/>
              <a:gd name="connsiteY2" fmla="*/ 640788 h 1333696"/>
              <a:gd name="connsiteX3" fmla="*/ 4079765 w 4160905"/>
              <a:gd name="connsiteY3" fmla="*/ 677003 h 1333696"/>
              <a:gd name="connsiteX4" fmla="*/ 4125031 w 4160905"/>
              <a:gd name="connsiteY4" fmla="*/ 957660 h 1333696"/>
              <a:gd name="connsiteX5" fmla="*/ 3301167 w 4160905"/>
              <a:gd name="connsiteY5" fmla="*/ 1220210 h 1333696"/>
              <a:gd name="connsiteX6" fmla="*/ 367843 w 4160905"/>
              <a:gd name="connsiteY6" fmla="*/ 1229264 h 1333696"/>
              <a:gd name="connsiteX7" fmla="*/ 313523 w 4160905"/>
              <a:gd name="connsiteY7" fmla="*/ 106634 h 1333696"/>
              <a:gd name="connsiteX0" fmla="*/ 313523 w 4160905"/>
              <a:gd name="connsiteY0" fmla="*/ 105994 h 1327426"/>
              <a:gd name="connsiteX1" fmla="*/ 2830386 w 4160905"/>
              <a:gd name="connsiteY1" fmla="*/ 105994 h 1327426"/>
              <a:gd name="connsiteX2" fmla="*/ 3201578 w 4160905"/>
              <a:gd name="connsiteY2" fmla="*/ 640148 h 1327426"/>
              <a:gd name="connsiteX3" fmla="*/ 4079765 w 4160905"/>
              <a:gd name="connsiteY3" fmla="*/ 676363 h 1327426"/>
              <a:gd name="connsiteX4" fmla="*/ 4125031 w 4160905"/>
              <a:gd name="connsiteY4" fmla="*/ 957020 h 1327426"/>
              <a:gd name="connsiteX5" fmla="*/ 3301167 w 4160905"/>
              <a:gd name="connsiteY5" fmla="*/ 1219570 h 1327426"/>
              <a:gd name="connsiteX6" fmla="*/ 367843 w 4160905"/>
              <a:gd name="connsiteY6" fmla="*/ 1219570 h 1327426"/>
              <a:gd name="connsiteX7" fmla="*/ 313523 w 4160905"/>
              <a:gd name="connsiteY7" fmla="*/ 105994 h 1327426"/>
              <a:gd name="connsiteX0" fmla="*/ 313523 w 4160905"/>
              <a:gd name="connsiteY0" fmla="*/ 105994 h 1299103"/>
              <a:gd name="connsiteX1" fmla="*/ 2830386 w 4160905"/>
              <a:gd name="connsiteY1" fmla="*/ 105994 h 1299103"/>
              <a:gd name="connsiteX2" fmla="*/ 3201578 w 4160905"/>
              <a:gd name="connsiteY2" fmla="*/ 640148 h 1299103"/>
              <a:gd name="connsiteX3" fmla="*/ 4079765 w 4160905"/>
              <a:gd name="connsiteY3" fmla="*/ 676363 h 1299103"/>
              <a:gd name="connsiteX4" fmla="*/ 4125031 w 4160905"/>
              <a:gd name="connsiteY4" fmla="*/ 957020 h 1299103"/>
              <a:gd name="connsiteX5" fmla="*/ 3301167 w 4160905"/>
              <a:gd name="connsiteY5" fmla="*/ 1219570 h 1299103"/>
              <a:gd name="connsiteX6" fmla="*/ 3301167 w 4160905"/>
              <a:gd name="connsiteY6" fmla="*/ 1210517 h 1299103"/>
              <a:gd name="connsiteX7" fmla="*/ 367843 w 4160905"/>
              <a:gd name="connsiteY7" fmla="*/ 1219570 h 1299103"/>
              <a:gd name="connsiteX8" fmla="*/ 313523 w 4160905"/>
              <a:gd name="connsiteY8" fmla="*/ 105994 h 1299103"/>
              <a:gd name="connsiteX0" fmla="*/ 227721 w 4075103"/>
              <a:gd name="connsiteY0" fmla="*/ 105994 h 1296273"/>
              <a:gd name="connsiteX1" fmla="*/ 2744584 w 4075103"/>
              <a:gd name="connsiteY1" fmla="*/ 105994 h 1296273"/>
              <a:gd name="connsiteX2" fmla="*/ 3115776 w 4075103"/>
              <a:gd name="connsiteY2" fmla="*/ 640148 h 1296273"/>
              <a:gd name="connsiteX3" fmla="*/ 3993963 w 4075103"/>
              <a:gd name="connsiteY3" fmla="*/ 676363 h 1296273"/>
              <a:gd name="connsiteX4" fmla="*/ 4039229 w 4075103"/>
              <a:gd name="connsiteY4" fmla="*/ 957020 h 1296273"/>
              <a:gd name="connsiteX5" fmla="*/ 3215365 w 4075103"/>
              <a:gd name="connsiteY5" fmla="*/ 1219570 h 1296273"/>
              <a:gd name="connsiteX6" fmla="*/ 1676275 w 4075103"/>
              <a:gd name="connsiteY6" fmla="*/ 1201463 h 1296273"/>
              <a:gd name="connsiteX7" fmla="*/ 282041 w 4075103"/>
              <a:gd name="connsiteY7" fmla="*/ 1219570 h 1296273"/>
              <a:gd name="connsiteX8" fmla="*/ 227721 w 4075103"/>
              <a:gd name="connsiteY8" fmla="*/ 105994 h 1296273"/>
              <a:gd name="connsiteX0" fmla="*/ 231624 w 4079006"/>
              <a:gd name="connsiteY0" fmla="*/ 97715 h 1226301"/>
              <a:gd name="connsiteX1" fmla="*/ 2748487 w 4079006"/>
              <a:gd name="connsiteY1" fmla="*/ 97715 h 1226301"/>
              <a:gd name="connsiteX2" fmla="*/ 3119679 w 4079006"/>
              <a:gd name="connsiteY2" fmla="*/ 631869 h 1226301"/>
              <a:gd name="connsiteX3" fmla="*/ 3997866 w 4079006"/>
              <a:gd name="connsiteY3" fmla="*/ 668084 h 1226301"/>
              <a:gd name="connsiteX4" fmla="*/ 4043132 w 4079006"/>
              <a:gd name="connsiteY4" fmla="*/ 948741 h 1226301"/>
              <a:gd name="connsiteX5" fmla="*/ 3219268 w 4079006"/>
              <a:gd name="connsiteY5" fmla="*/ 1211291 h 1226301"/>
              <a:gd name="connsiteX6" fmla="*/ 1680178 w 4079006"/>
              <a:gd name="connsiteY6" fmla="*/ 1193184 h 1226301"/>
              <a:gd name="connsiteX7" fmla="*/ 276891 w 4079006"/>
              <a:gd name="connsiteY7" fmla="*/ 1093596 h 1226301"/>
              <a:gd name="connsiteX8" fmla="*/ 231624 w 4079006"/>
              <a:gd name="connsiteY8" fmla="*/ 97715 h 1226301"/>
              <a:gd name="connsiteX0" fmla="*/ 179217 w 4026599"/>
              <a:gd name="connsiteY0" fmla="*/ 97715 h 1226301"/>
              <a:gd name="connsiteX1" fmla="*/ 2696080 w 4026599"/>
              <a:gd name="connsiteY1" fmla="*/ 97715 h 1226301"/>
              <a:gd name="connsiteX2" fmla="*/ 3067272 w 4026599"/>
              <a:gd name="connsiteY2" fmla="*/ 631869 h 1226301"/>
              <a:gd name="connsiteX3" fmla="*/ 3945459 w 4026599"/>
              <a:gd name="connsiteY3" fmla="*/ 668084 h 1226301"/>
              <a:gd name="connsiteX4" fmla="*/ 3990725 w 4026599"/>
              <a:gd name="connsiteY4" fmla="*/ 948741 h 1226301"/>
              <a:gd name="connsiteX5" fmla="*/ 3166861 w 4026599"/>
              <a:gd name="connsiteY5" fmla="*/ 1211291 h 1226301"/>
              <a:gd name="connsiteX6" fmla="*/ 1627771 w 4026599"/>
              <a:gd name="connsiteY6" fmla="*/ 1193184 h 1226301"/>
              <a:gd name="connsiteX7" fmla="*/ 224484 w 4026599"/>
              <a:gd name="connsiteY7" fmla="*/ 1093596 h 1226301"/>
              <a:gd name="connsiteX8" fmla="*/ 206378 w 4026599"/>
              <a:gd name="connsiteY8" fmla="*/ 1075490 h 1226301"/>
              <a:gd name="connsiteX9" fmla="*/ 179217 w 4026599"/>
              <a:gd name="connsiteY9" fmla="*/ 97715 h 1226301"/>
              <a:gd name="connsiteX0" fmla="*/ 195533 w 4042915"/>
              <a:gd name="connsiteY0" fmla="*/ 97715 h 1226301"/>
              <a:gd name="connsiteX1" fmla="*/ 2712396 w 4042915"/>
              <a:gd name="connsiteY1" fmla="*/ 97715 h 1226301"/>
              <a:gd name="connsiteX2" fmla="*/ 3083588 w 4042915"/>
              <a:gd name="connsiteY2" fmla="*/ 631869 h 1226301"/>
              <a:gd name="connsiteX3" fmla="*/ 3961775 w 4042915"/>
              <a:gd name="connsiteY3" fmla="*/ 668084 h 1226301"/>
              <a:gd name="connsiteX4" fmla="*/ 4007041 w 4042915"/>
              <a:gd name="connsiteY4" fmla="*/ 948741 h 1226301"/>
              <a:gd name="connsiteX5" fmla="*/ 3183177 w 4042915"/>
              <a:gd name="connsiteY5" fmla="*/ 1211291 h 1226301"/>
              <a:gd name="connsiteX6" fmla="*/ 1644087 w 4042915"/>
              <a:gd name="connsiteY6" fmla="*/ 1193184 h 1226301"/>
              <a:gd name="connsiteX7" fmla="*/ 240800 w 4042915"/>
              <a:gd name="connsiteY7" fmla="*/ 1093596 h 1226301"/>
              <a:gd name="connsiteX8" fmla="*/ 222694 w 4042915"/>
              <a:gd name="connsiteY8" fmla="*/ 1075490 h 1226301"/>
              <a:gd name="connsiteX9" fmla="*/ 195533 w 4042915"/>
              <a:gd name="connsiteY9" fmla="*/ 97715 h 1226301"/>
              <a:gd name="connsiteX0" fmla="*/ 239151 w 4086533"/>
              <a:gd name="connsiteY0" fmla="*/ 63420 h 1192006"/>
              <a:gd name="connsiteX1" fmla="*/ 2756014 w 4086533"/>
              <a:gd name="connsiteY1" fmla="*/ 63420 h 1192006"/>
              <a:gd name="connsiteX2" fmla="*/ 3127206 w 4086533"/>
              <a:gd name="connsiteY2" fmla="*/ 597574 h 1192006"/>
              <a:gd name="connsiteX3" fmla="*/ 4005393 w 4086533"/>
              <a:gd name="connsiteY3" fmla="*/ 633789 h 1192006"/>
              <a:gd name="connsiteX4" fmla="*/ 4050659 w 4086533"/>
              <a:gd name="connsiteY4" fmla="*/ 914446 h 1192006"/>
              <a:gd name="connsiteX5" fmla="*/ 3226795 w 4086533"/>
              <a:gd name="connsiteY5" fmla="*/ 1176996 h 1192006"/>
              <a:gd name="connsiteX6" fmla="*/ 1687705 w 4086533"/>
              <a:gd name="connsiteY6" fmla="*/ 1158889 h 1192006"/>
              <a:gd name="connsiteX7" fmla="*/ 284418 w 4086533"/>
              <a:gd name="connsiteY7" fmla="*/ 1059301 h 1192006"/>
              <a:gd name="connsiteX8" fmla="*/ 157670 w 4086533"/>
              <a:gd name="connsiteY8" fmla="*/ 543254 h 1192006"/>
              <a:gd name="connsiteX9" fmla="*/ 239151 w 4086533"/>
              <a:gd name="connsiteY9" fmla="*/ 63420 h 1192006"/>
              <a:gd name="connsiteX0" fmla="*/ 239151 w 4086533"/>
              <a:gd name="connsiteY0" fmla="*/ 63420 h 1192006"/>
              <a:gd name="connsiteX1" fmla="*/ 2756014 w 4086533"/>
              <a:gd name="connsiteY1" fmla="*/ 63420 h 1192006"/>
              <a:gd name="connsiteX2" fmla="*/ 3127206 w 4086533"/>
              <a:gd name="connsiteY2" fmla="*/ 597574 h 1192006"/>
              <a:gd name="connsiteX3" fmla="*/ 4005393 w 4086533"/>
              <a:gd name="connsiteY3" fmla="*/ 633789 h 1192006"/>
              <a:gd name="connsiteX4" fmla="*/ 4050659 w 4086533"/>
              <a:gd name="connsiteY4" fmla="*/ 914446 h 1192006"/>
              <a:gd name="connsiteX5" fmla="*/ 3226795 w 4086533"/>
              <a:gd name="connsiteY5" fmla="*/ 1176996 h 1192006"/>
              <a:gd name="connsiteX6" fmla="*/ 1687705 w 4086533"/>
              <a:gd name="connsiteY6" fmla="*/ 1158889 h 1192006"/>
              <a:gd name="connsiteX7" fmla="*/ 510755 w 4086533"/>
              <a:gd name="connsiteY7" fmla="*/ 1113622 h 1192006"/>
              <a:gd name="connsiteX8" fmla="*/ 157670 w 4086533"/>
              <a:gd name="connsiteY8" fmla="*/ 543254 h 1192006"/>
              <a:gd name="connsiteX9" fmla="*/ 239151 w 4086533"/>
              <a:gd name="connsiteY9" fmla="*/ 63420 h 1192006"/>
              <a:gd name="connsiteX0" fmla="*/ 189193 w 4036575"/>
              <a:gd name="connsiteY0" fmla="*/ 63420 h 1192006"/>
              <a:gd name="connsiteX1" fmla="*/ 2706056 w 4036575"/>
              <a:gd name="connsiteY1" fmla="*/ 63420 h 1192006"/>
              <a:gd name="connsiteX2" fmla="*/ 3077248 w 4036575"/>
              <a:gd name="connsiteY2" fmla="*/ 597574 h 1192006"/>
              <a:gd name="connsiteX3" fmla="*/ 3955435 w 4036575"/>
              <a:gd name="connsiteY3" fmla="*/ 633789 h 1192006"/>
              <a:gd name="connsiteX4" fmla="*/ 4000701 w 4036575"/>
              <a:gd name="connsiteY4" fmla="*/ 914446 h 1192006"/>
              <a:gd name="connsiteX5" fmla="*/ 3176837 w 4036575"/>
              <a:gd name="connsiteY5" fmla="*/ 1176996 h 1192006"/>
              <a:gd name="connsiteX6" fmla="*/ 1637747 w 4036575"/>
              <a:gd name="connsiteY6" fmla="*/ 1158889 h 1192006"/>
              <a:gd name="connsiteX7" fmla="*/ 460797 w 4036575"/>
              <a:gd name="connsiteY7" fmla="*/ 1113622 h 1192006"/>
              <a:gd name="connsiteX8" fmla="*/ 234460 w 4036575"/>
              <a:gd name="connsiteY8" fmla="*/ 543254 h 1192006"/>
              <a:gd name="connsiteX9" fmla="*/ 189193 w 4036575"/>
              <a:gd name="connsiteY9" fmla="*/ 63420 h 1192006"/>
              <a:gd name="connsiteX0" fmla="*/ 173556 w 4020938"/>
              <a:gd name="connsiteY0" fmla="*/ 63420 h 1192006"/>
              <a:gd name="connsiteX1" fmla="*/ 2690419 w 4020938"/>
              <a:gd name="connsiteY1" fmla="*/ 63420 h 1192006"/>
              <a:gd name="connsiteX2" fmla="*/ 3061611 w 4020938"/>
              <a:gd name="connsiteY2" fmla="*/ 597574 h 1192006"/>
              <a:gd name="connsiteX3" fmla="*/ 3939798 w 4020938"/>
              <a:gd name="connsiteY3" fmla="*/ 633789 h 1192006"/>
              <a:gd name="connsiteX4" fmla="*/ 3985064 w 4020938"/>
              <a:gd name="connsiteY4" fmla="*/ 914446 h 1192006"/>
              <a:gd name="connsiteX5" fmla="*/ 3161200 w 4020938"/>
              <a:gd name="connsiteY5" fmla="*/ 1176996 h 1192006"/>
              <a:gd name="connsiteX6" fmla="*/ 1622110 w 4020938"/>
              <a:gd name="connsiteY6" fmla="*/ 1158889 h 1192006"/>
              <a:gd name="connsiteX7" fmla="*/ 445160 w 4020938"/>
              <a:gd name="connsiteY7" fmla="*/ 1113622 h 1192006"/>
              <a:gd name="connsiteX8" fmla="*/ 218823 w 4020938"/>
              <a:gd name="connsiteY8" fmla="*/ 543254 h 1192006"/>
              <a:gd name="connsiteX9" fmla="*/ 173556 w 4020938"/>
              <a:gd name="connsiteY9" fmla="*/ 63420 h 1192006"/>
              <a:gd name="connsiteX0" fmla="*/ 408985 w 3803694"/>
              <a:gd name="connsiteY0" fmla="*/ 67701 h 1187234"/>
              <a:gd name="connsiteX1" fmla="*/ 2473175 w 3803694"/>
              <a:gd name="connsiteY1" fmla="*/ 58648 h 1187234"/>
              <a:gd name="connsiteX2" fmla="*/ 2844367 w 3803694"/>
              <a:gd name="connsiteY2" fmla="*/ 592802 h 1187234"/>
              <a:gd name="connsiteX3" fmla="*/ 3722554 w 3803694"/>
              <a:gd name="connsiteY3" fmla="*/ 629017 h 1187234"/>
              <a:gd name="connsiteX4" fmla="*/ 3767820 w 3803694"/>
              <a:gd name="connsiteY4" fmla="*/ 909674 h 1187234"/>
              <a:gd name="connsiteX5" fmla="*/ 2943956 w 3803694"/>
              <a:gd name="connsiteY5" fmla="*/ 1172224 h 1187234"/>
              <a:gd name="connsiteX6" fmla="*/ 1404866 w 3803694"/>
              <a:gd name="connsiteY6" fmla="*/ 1154117 h 1187234"/>
              <a:gd name="connsiteX7" fmla="*/ 227916 w 3803694"/>
              <a:gd name="connsiteY7" fmla="*/ 1108850 h 1187234"/>
              <a:gd name="connsiteX8" fmla="*/ 1579 w 3803694"/>
              <a:gd name="connsiteY8" fmla="*/ 538482 h 1187234"/>
              <a:gd name="connsiteX9" fmla="*/ 408985 w 3803694"/>
              <a:gd name="connsiteY9" fmla="*/ 67701 h 1187234"/>
              <a:gd name="connsiteX0" fmla="*/ 408985 w 3789649"/>
              <a:gd name="connsiteY0" fmla="*/ 67701 h 1187234"/>
              <a:gd name="connsiteX1" fmla="*/ 2473175 w 3789649"/>
              <a:gd name="connsiteY1" fmla="*/ 58648 h 1187234"/>
              <a:gd name="connsiteX2" fmla="*/ 2844367 w 3789649"/>
              <a:gd name="connsiteY2" fmla="*/ 592802 h 1187234"/>
              <a:gd name="connsiteX3" fmla="*/ 3722554 w 3789649"/>
              <a:gd name="connsiteY3" fmla="*/ 629017 h 1187234"/>
              <a:gd name="connsiteX4" fmla="*/ 3731606 w 3789649"/>
              <a:gd name="connsiteY4" fmla="*/ 1009262 h 1187234"/>
              <a:gd name="connsiteX5" fmla="*/ 2943956 w 3789649"/>
              <a:gd name="connsiteY5" fmla="*/ 1172224 h 1187234"/>
              <a:gd name="connsiteX6" fmla="*/ 1404866 w 3789649"/>
              <a:gd name="connsiteY6" fmla="*/ 1154117 h 1187234"/>
              <a:gd name="connsiteX7" fmla="*/ 227916 w 3789649"/>
              <a:gd name="connsiteY7" fmla="*/ 1108850 h 1187234"/>
              <a:gd name="connsiteX8" fmla="*/ 1579 w 3789649"/>
              <a:gd name="connsiteY8" fmla="*/ 538482 h 1187234"/>
              <a:gd name="connsiteX9" fmla="*/ 408985 w 3789649"/>
              <a:gd name="connsiteY9" fmla="*/ 67701 h 1187234"/>
              <a:gd name="connsiteX0" fmla="*/ 408985 w 3754078"/>
              <a:gd name="connsiteY0" fmla="*/ 67701 h 1187234"/>
              <a:gd name="connsiteX1" fmla="*/ 2473175 w 3754078"/>
              <a:gd name="connsiteY1" fmla="*/ 58648 h 1187234"/>
              <a:gd name="connsiteX2" fmla="*/ 2844367 w 3754078"/>
              <a:gd name="connsiteY2" fmla="*/ 592802 h 1187234"/>
              <a:gd name="connsiteX3" fmla="*/ 3668233 w 3754078"/>
              <a:gd name="connsiteY3" fmla="*/ 610910 h 1187234"/>
              <a:gd name="connsiteX4" fmla="*/ 3731606 w 3754078"/>
              <a:gd name="connsiteY4" fmla="*/ 1009262 h 1187234"/>
              <a:gd name="connsiteX5" fmla="*/ 2943956 w 3754078"/>
              <a:gd name="connsiteY5" fmla="*/ 1172224 h 1187234"/>
              <a:gd name="connsiteX6" fmla="*/ 1404866 w 3754078"/>
              <a:gd name="connsiteY6" fmla="*/ 1154117 h 1187234"/>
              <a:gd name="connsiteX7" fmla="*/ 227916 w 3754078"/>
              <a:gd name="connsiteY7" fmla="*/ 1108850 h 1187234"/>
              <a:gd name="connsiteX8" fmla="*/ 1579 w 3754078"/>
              <a:gd name="connsiteY8" fmla="*/ 538482 h 1187234"/>
              <a:gd name="connsiteX9" fmla="*/ 408985 w 3754078"/>
              <a:gd name="connsiteY9" fmla="*/ 67701 h 118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4078" h="1187234">
                <a:moveTo>
                  <a:pt x="408985" y="67701"/>
                </a:moveTo>
                <a:cubicBezTo>
                  <a:pt x="820918" y="-12271"/>
                  <a:pt x="2067278" y="-28869"/>
                  <a:pt x="2473175" y="58648"/>
                </a:cubicBezTo>
                <a:cubicBezTo>
                  <a:pt x="2879072" y="146165"/>
                  <a:pt x="2645191" y="500758"/>
                  <a:pt x="2844367" y="592802"/>
                </a:cubicBezTo>
                <a:cubicBezTo>
                  <a:pt x="3043543" y="684846"/>
                  <a:pt x="3520360" y="541500"/>
                  <a:pt x="3668233" y="610910"/>
                </a:cubicBezTo>
                <a:cubicBezTo>
                  <a:pt x="3816106" y="680320"/>
                  <a:pt x="3727079" y="932308"/>
                  <a:pt x="3731606" y="1009262"/>
                </a:cubicBezTo>
                <a:cubicBezTo>
                  <a:pt x="3736133" y="1086216"/>
                  <a:pt x="3081267" y="1129975"/>
                  <a:pt x="2943956" y="1172224"/>
                </a:cubicBezTo>
                <a:cubicBezTo>
                  <a:pt x="2806645" y="1214474"/>
                  <a:pt x="1893753" y="1154117"/>
                  <a:pt x="1404866" y="1154117"/>
                </a:cubicBezTo>
                <a:cubicBezTo>
                  <a:pt x="915979" y="1154117"/>
                  <a:pt x="461797" y="1211456"/>
                  <a:pt x="227916" y="1108850"/>
                </a:cubicBezTo>
                <a:cubicBezTo>
                  <a:pt x="-5965" y="1006244"/>
                  <a:pt x="9123" y="704462"/>
                  <a:pt x="1579" y="538482"/>
                </a:cubicBezTo>
                <a:cubicBezTo>
                  <a:pt x="-5965" y="390609"/>
                  <a:pt x="-2948" y="147673"/>
                  <a:pt x="408985" y="67701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Monetary loss due </a:t>
            </a:r>
            <a:br>
              <a:rPr lang="en-IN" dirty="0"/>
            </a:br>
            <a:r>
              <a:rPr lang="en-IN" dirty="0"/>
              <a:t>               to wastage </a:t>
            </a:r>
          </a:p>
        </p:txBody>
      </p:sp>
      <p:sp>
        <p:nvSpPr>
          <p:cNvPr id="10" name="Freeform 9"/>
          <p:cNvSpPr/>
          <p:nvPr/>
        </p:nvSpPr>
        <p:spPr>
          <a:xfrm>
            <a:off x="6311913" y="4686843"/>
            <a:ext cx="3736447" cy="1287688"/>
          </a:xfrm>
          <a:custGeom>
            <a:avLst/>
            <a:gdLst>
              <a:gd name="connsiteX0" fmla="*/ 271565 w 4242137"/>
              <a:gd name="connsiteY0" fmla="*/ 56175 h 1334346"/>
              <a:gd name="connsiteX1" fmla="*/ 3711881 w 4242137"/>
              <a:gd name="connsiteY1" fmla="*/ 92389 h 1334346"/>
              <a:gd name="connsiteX2" fmla="*/ 4092127 w 4242137"/>
              <a:gd name="connsiteY2" fmla="*/ 1160698 h 1334346"/>
              <a:gd name="connsiteX3" fmla="*/ 2317648 w 4242137"/>
              <a:gd name="connsiteY3" fmla="*/ 1296500 h 1334346"/>
              <a:gd name="connsiteX4" fmla="*/ 1747279 w 4242137"/>
              <a:gd name="connsiteY4" fmla="*/ 780452 h 1334346"/>
              <a:gd name="connsiteX5" fmla="*/ 905307 w 4242137"/>
              <a:gd name="connsiteY5" fmla="*/ 608436 h 1334346"/>
              <a:gd name="connsiteX6" fmla="*/ 316832 w 4242137"/>
              <a:gd name="connsiteY6" fmla="*/ 635597 h 1334346"/>
              <a:gd name="connsiteX7" fmla="*/ 226297 w 4242137"/>
              <a:gd name="connsiteY7" fmla="*/ 92389 h 1334346"/>
              <a:gd name="connsiteX8" fmla="*/ 271565 w 4242137"/>
              <a:gd name="connsiteY8" fmla="*/ 56175 h 1334346"/>
              <a:gd name="connsiteX0" fmla="*/ 588185 w 4029645"/>
              <a:gd name="connsiteY0" fmla="*/ 56175 h 1334346"/>
              <a:gd name="connsiteX1" fmla="*/ 3521507 w 4029645"/>
              <a:gd name="connsiteY1" fmla="*/ 92389 h 1334346"/>
              <a:gd name="connsiteX2" fmla="*/ 3901753 w 4029645"/>
              <a:gd name="connsiteY2" fmla="*/ 1160698 h 1334346"/>
              <a:gd name="connsiteX3" fmla="*/ 2127274 w 4029645"/>
              <a:gd name="connsiteY3" fmla="*/ 1296500 h 1334346"/>
              <a:gd name="connsiteX4" fmla="*/ 1556905 w 4029645"/>
              <a:gd name="connsiteY4" fmla="*/ 780452 h 1334346"/>
              <a:gd name="connsiteX5" fmla="*/ 714933 w 4029645"/>
              <a:gd name="connsiteY5" fmla="*/ 608436 h 1334346"/>
              <a:gd name="connsiteX6" fmla="*/ 126458 w 4029645"/>
              <a:gd name="connsiteY6" fmla="*/ 635597 h 1334346"/>
              <a:gd name="connsiteX7" fmla="*/ 35923 w 4029645"/>
              <a:gd name="connsiteY7" fmla="*/ 92389 h 1334346"/>
              <a:gd name="connsiteX8" fmla="*/ 588185 w 4029645"/>
              <a:gd name="connsiteY8" fmla="*/ 56175 h 1334346"/>
              <a:gd name="connsiteX0" fmla="*/ 568722 w 4010182"/>
              <a:gd name="connsiteY0" fmla="*/ 60841 h 1339012"/>
              <a:gd name="connsiteX1" fmla="*/ 3502044 w 4010182"/>
              <a:gd name="connsiteY1" fmla="*/ 97055 h 1339012"/>
              <a:gd name="connsiteX2" fmla="*/ 3882290 w 4010182"/>
              <a:gd name="connsiteY2" fmla="*/ 1165364 h 1339012"/>
              <a:gd name="connsiteX3" fmla="*/ 2107811 w 4010182"/>
              <a:gd name="connsiteY3" fmla="*/ 1301166 h 1339012"/>
              <a:gd name="connsiteX4" fmla="*/ 1537442 w 4010182"/>
              <a:gd name="connsiteY4" fmla="*/ 785118 h 1339012"/>
              <a:gd name="connsiteX5" fmla="*/ 695470 w 4010182"/>
              <a:gd name="connsiteY5" fmla="*/ 613102 h 1339012"/>
              <a:gd name="connsiteX6" fmla="*/ 106995 w 4010182"/>
              <a:gd name="connsiteY6" fmla="*/ 640263 h 1339012"/>
              <a:gd name="connsiteX7" fmla="*/ 43621 w 4010182"/>
              <a:gd name="connsiteY7" fmla="*/ 196643 h 1339012"/>
              <a:gd name="connsiteX8" fmla="*/ 568722 w 4010182"/>
              <a:gd name="connsiteY8" fmla="*/ 60841 h 1339012"/>
              <a:gd name="connsiteX0" fmla="*/ 568722 w 3938034"/>
              <a:gd name="connsiteY0" fmla="*/ 60841 h 1339393"/>
              <a:gd name="connsiteX1" fmla="*/ 3502044 w 3938034"/>
              <a:gd name="connsiteY1" fmla="*/ 97055 h 1339393"/>
              <a:gd name="connsiteX2" fmla="*/ 3492990 w 3938034"/>
              <a:gd name="connsiteY2" fmla="*/ 88001 h 1339393"/>
              <a:gd name="connsiteX3" fmla="*/ 3882290 w 3938034"/>
              <a:gd name="connsiteY3" fmla="*/ 1165364 h 1339393"/>
              <a:gd name="connsiteX4" fmla="*/ 2107811 w 3938034"/>
              <a:gd name="connsiteY4" fmla="*/ 1301166 h 1339393"/>
              <a:gd name="connsiteX5" fmla="*/ 1537442 w 3938034"/>
              <a:gd name="connsiteY5" fmla="*/ 785118 h 1339393"/>
              <a:gd name="connsiteX6" fmla="*/ 695470 w 3938034"/>
              <a:gd name="connsiteY6" fmla="*/ 613102 h 1339393"/>
              <a:gd name="connsiteX7" fmla="*/ 106995 w 3938034"/>
              <a:gd name="connsiteY7" fmla="*/ 640263 h 1339393"/>
              <a:gd name="connsiteX8" fmla="*/ 43621 w 3938034"/>
              <a:gd name="connsiteY8" fmla="*/ 196643 h 1339393"/>
              <a:gd name="connsiteX9" fmla="*/ 568722 w 3938034"/>
              <a:gd name="connsiteY9" fmla="*/ 60841 h 1339393"/>
              <a:gd name="connsiteX0" fmla="*/ 568722 w 3977051"/>
              <a:gd name="connsiteY0" fmla="*/ 11806 h 1278535"/>
              <a:gd name="connsiteX1" fmla="*/ 3502044 w 3977051"/>
              <a:gd name="connsiteY1" fmla="*/ 48020 h 1278535"/>
              <a:gd name="connsiteX2" fmla="*/ 3710273 w 3977051"/>
              <a:gd name="connsiteY2" fmla="*/ 373944 h 1278535"/>
              <a:gd name="connsiteX3" fmla="*/ 3882290 w 3977051"/>
              <a:gd name="connsiteY3" fmla="*/ 1116329 h 1278535"/>
              <a:gd name="connsiteX4" fmla="*/ 2107811 w 3977051"/>
              <a:gd name="connsiteY4" fmla="*/ 1252131 h 1278535"/>
              <a:gd name="connsiteX5" fmla="*/ 1537442 w 3977051"/>
              <a:gd name="connsiteY5" fmla="*/ 736083 h 1278535"/>
              <a:gd name="connsiteX6" fmla="*/ 695470 w 3977051"/>
              <a:gd name="connsiteY6" fmla="*/ 564067 h 1278535"/>
              <a:gd name="connsiteX7" fmla="*/ 106995 w 3977051"/>
              <a:gd name="connsiteY7" fmla="*/ 591228 h 1278535"/>
              <a:gd name="connsiteX8" fmla="*/ 43621 w 3977051"/>
              <a:gd name="connsiteY8" fmla="*/ 147608 h 1278535"/>
              <a:gd name="connsiteX9" fmla="*/ 568722 w 3977051"/>
              <a:gd name="connsiteY9" fmla="*/ 11806 h 1278535"/>
              <a:gd name="connsiteX0" fmla="*/ 568722 w 3977051"/>
              <a:gd name="connsiteY0" fmla="*/ 20959 h 1287688"/>
              <a:gd name="connsiteX1" fmla="*/ 3148959 w 3977051"/>
              <a:gd name="connsiteY1" fmla="*/ 39066 h 1287688"/>
              <a:gd name="connsiteX2" fmla="*/ 3710273 w 3977051"/>
              <a:gd name="connsiteY2" fmla="*/ 383097 h 1287688"/>
              <a:gd name="connsiteX3" fmla="*/ 3882290 w 3977051"/>
              <a:gd name="connsiteY3" fmla="*/ 1125482 h 1287688"/>
              <a:gd name="connsiteX4" fmla="*/ 2107811 w 3977051"/>
              <a:gd name="connsiteY4" fmla="*/ 1261284 h 1287688"/>
              <a:gd name="connsiteX5" fmla="*/ 1537442 w 3977051"/>
              <a:gd name="connsiteY5" fmla="*/ 745236 h 1287688"/>
              <a:gd name="connsiteX6" fmla="*/ 695470 w 3977051"/>
              <a:gd name="connsiteY6" fmla="*/ 573220 h 1287688"/>
              <a:gd name="connsiteX7" fmla="*/ 106995 w 3977051"/>
              <a:gd name="connsiteY7" fmla="*/ 600381 h 1287688"/>
              <a:gd name="connsiteX8" fmla="*/ 43621 w 3977051"/>
              <a:gd name="connsiteY8" fmla="*/ 156761 h 1287688"/>
              <a:gd name="connsiteX9" fmla="*/ 568722 w 3977051"/>
              <a:gd name="connsiteY9" fmla="*/ 20959 h 1287688"/>
              <a:gd name="connsiteX0" fmla="*/ 568722 w 3736447"/>
              <a:gd name="connsiteY0" fmla="*/ 20959 h 1287688"/>
              <a:gd name="connsiteX1" fmla="*/ 3148959 w 3736447"/>
              <a:gd name="connsiteY1" fmla="*/ 39066 h 1287688"/>
              <a:gd name="connsiteX2" fmla="*/ 3710273 w 3736447"/>
              <a:gd name="connsiteY2" fmla="*/ 383097 h 1287688"/>
              <a:gd name="connsiteX3" fmla="*/ 3465830 w 3736447"/>
              <a:gd name="connsiteY3" fmla="*/ 1125482 h 1287688"/>
              <a:gd name="connsiteX4" fmla="*/ 2107811 w 3736447"/>
              <a:gd name="connsiteY4" fmla="*/ 1261284 h 1287688"/>
              <a:gd name="connsiteX5" fmla="*/ 1537442 w 3736447"/>
              <a:gd name="connsiteY5" fmla="*/ 745236 h 1287688"/>
              <a:gd name="connsiteX6" fmla="*/ 695470 w 3736447"/>
              <a:gd name="connsiteY6" fmla="*/ 573220 h 1287688"/>
              <a:gd name="connsiteX7" fmla="*/ 106995 w 3736447"/>
              <a:gd name="connsiteY7" fmla="*/ 600381 h 1287688"/>
              <a:gd name="connsiteX8" fmla="*/ 43621 w 3736447"/>
              <a:gd name="connsiteY8" fmla="*/ 156761 h 1287688"/>
              <a:gd name="connsiteX9" fmla="*/ 568722 w 3736447"/>
              <a:gd name="connsiteY9" fmla="*/ 20959 h 128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447" h="1287688">
                <a:moveTo>
                  <a:pt x="568722" y="20959"/>
                </a:moveTo>
                <a:cubicBezTo>
                  <a:pt x="1086278" y="1343"/>
                  <a:pt x="2625367" y="-21290"/>
                  <a:pt x="3148959" y="39066"/>
                </a:cubicBezTo>
                <a:cubicBezTo>
                  <a:pt x="3672551" y="99422"/>
                  <a:pt x="3646899" y="205045"/>
                  <a:pt x="3710273" y="383097"/>
                </a:cubicBezTo>
                <a:cubicBezTo>
                  <a:pt x="3773647" y="561149"/>
                  <a:pt x="3732907" y="979118"/>
                  <a:pt x="3465830" y="1125482"/>
                </a:cubicBezTo>
                <a:cubicBezTo>
                  <a:pt x="3198753" y="1271846"/>
                  <a:pt x="2429209" y="1324658"/>
                  <a:pt x="2107811" y="1261284"/>
                </a:cubicBezTo>
                <a:cubicBezTo>
                  <a:pt x="1786413" y="1197910"/>
                  <a:pt x="1772832" y="859913"/>
                  <a:pt x="1537442" y="745236"/>
                </a:cubicBezTo>
                <a:cubicBezTo>
                  <a:pt x="1302052" y="630559"/>
                  <a:pt x="933878" y="597362"/>
                  <a:pt x="695470" y="573220"/>
                </a:cubicBezTo>
                <a:cubicBezTo>
                  <a:pt x="457062" y="549078"/>
                  <a:pt x="220163" y="686389"/>
                  <a:pt x="106995" y="600381"/>
                </a:cubicBezTo>
                <a:cubicBezTo>
                  <a:pt x="-6173" y="514373"/>
                  <a:pt x="-33333" y="253331"/>
                  <a:pt x="43621" y="156761"/>
                </a:cubicBezTo>
                <a:cubicBezTo>
                  <a:pt x="120575" y="60191"/>
                  <a:pt x="51166" y="40575"/>
                  <a:pt x="568722" y="20959"/>
                </a:cubicBezTo>
                <a:close/>
              </a:path>
            </a:pathLst>
          </a:custGeom>
          <a:solidFill>
            <a:srgbClr val="0070C0">
              <a:alpha val="58824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                   Opportunity loss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186351" y="4321483"/>
            <a:ext cx="84582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dirty="0">
                <a:solidFill>
                  <a:srgbClr val="5C0000"/>
                </a:solidFill>
              </a:rPr>
              <a:t>* If there were no restrictions on order quantities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6351" y="1865222"/>
            <a:ext cx="22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Yet another approach: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7" grpId="0" animBg="1"/>
      <p:bldP spid="9" grpId="0" animBg="1"/>
      <p:bldP spid="9" grpId="1" animBg="1"/>
      <p:bldP spid="10" grpId="0" animBg="1"/>
      <p:bldP spid="10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Uncertainty without probabilities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05561" y="3710866"/>
            <a:ext cx="4598633" cy="0"/>
          </a:xfrm>
          <a:prstGeom prst="straightConnector1">
            <a:avLst/>
          </a:prstGeom>
          <a:ln w="28575"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05561" y="2498555"/>
            <a:ext cx="3302492" cy="3284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5C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Stocking 120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4439" y="3710866"/>
            <a:ext cx="825623" cy="0"/>
          </a:xfrm>
          <a:prstGeom prst="line">
            <a:avLst/>
          </a:prstGeom>
          <a:ln>
            <a:solidFill>
              <a:srgbClr val="5C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0062" y="3710866"/>
            <a:ext cx="825623" cy="0"/>
          </a:xfrm>
          <a:prstGeom prst="line">
            <a:avLst/>
          </a:prstGeom>
          <a:ln>
            <a:solidFill>
              <a:srgbClr val="5C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65685" y="3710866"/>
            <a:ext cx="825623" cy="0"/>
          </a:xfrm>
          <a:prstGeom prst="line">
            <a:avLst/>
          </a:prstGeom>
          <a:ln>
            <a:solidFill>
              <a:srgbClr val="5C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91308" y="3710866"/>
            <a:ext cx="825623" cy="0"/>
          </a:xfrm>
          <a:prstGeom prst="line">
            <a:avLst/>
          </a:prstGeom>
          <a:ln>
            <a:solidFill>
              <a:srgbClr val="5C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6931" y="3707907"/>
            <a:ext cx="825623" cy="0"/>
          </a:xfrm>
          <a:prstGeom prst="line">
            <a:avLst/>
          </a:prstGeom>
          <a:ln>
            <a:solidFill>
              <a:srgbClr val="5C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5561" y="3027286"/>
            <a:ext cx="4128115" cy="3284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5C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Stocking 150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51527" y="3523240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Regret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7137" y="37079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5C0000"/>
                </a:solidFill>
              </a:rPr>
              <a:t>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5671" y="370790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5C0000"/>
                </a:solidFill>
              </a:rPr>
              <a:t>20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4388" y="370790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5C0000"/>
                </a:solidFill>
              </a:rPr>
              <a:t>40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7902" y="37138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5C0000"/>
                </a:solidFill>
              </a:rPr>
              <a:t>60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1823" y="370790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5C0000"/>
                </a:solidFill>
              </a:rPr>
              <a:t>80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3164" y="37138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5C0000"/>
                </a:solidFill>
              </a:rPr>
              <a:t>100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16931" y="4224292"/>
            <a:ext cx="825623" cy="0"/>
          </a:xfrm>
          <a:prstGeom prst="line">
            <a:avLst/>
          </a:prstGeom>
          <a:ln>
            <a:solidFill>
              <a:srgbClr val="5C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9800" y="4224551"/>
            <a:ext cx="354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Regret in this range is possible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if you stock 150 but not if you stock 120.</a:t>
            </a:r>
            <a:endParaRPr lang="en-US" sz="1600" dirty="0">
              <a:solidFill>
                <a:srgbClr val="5C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16772" y="5574323"/>
            <a:ext cx="10179315" cy="404446"/>
          </a:xfrm>
          <a:prstGeom prst="roundRect">
            <a:avLst/>
          </a:prstGeom>
          <a:solidFill>
            <a:srgbClr val="5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probabilities are not available, we choose the option which has the minimum value of maximum regret.</a:t>
            </a:r>
          </a:p>
        </p:txBody>
      </p:sp>
    </p:spTree>
    <p:extLst>
      <p:ext uri="{BB962C8B-B14F-4D97-AF65-F5344CB8AC3E}">
        <p14:creationId xmlns:p14="http://schemas.microsoft.com/office/powerpoint/2010/main" val="41218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521" y="3013502"/>
            <a:ext cx="2936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2"/>
                </a:solidFill>
              </a:rPr>
              <a:t>… and now,</a:t>
            </a:r>
          </a:p>
          <a:p>
            <a:pPr algn="ctr"/>
            <a:r>
              <a:rPr lang="en-IN" sz="2400" dirty="0">
                <a:solidFill>
                  <a:schemeClr val="accent2"/>
                </a:solidFill>
              </a:rPr>
              <a:t>The Facet problem</a:t>
            </a:r>
            <a:r>
              <a:rPr lang="en-IN" sz="2400" dirty="0" smtClean="0">
                <a:solidFill>
                  <a:schemeClr val="accent2"/>
                </a:solidFill>
              </a:rPr>
              <a:t>…</a:t>
            </a:r>
          </a:p>
          <a:p>
            <a:pPr algn="ctr"/>
            <a:endParaRPr lang="en-IN" sz="2400" dirty="0">
              <a:solidFill>
                <a:schemeClr val="accent2"/>
              </a:solidFill>
            </a:endParaRPr>
          </a:p>
          <a:p>
            <a:pPr algn="ctr"/>
            <a:r>
              <a:rPr lang="en-IN" sz="2400" dirty="0" smtClean="0">
                <a:solidFill>
                  <a:schemeClr val="accent2"/>
                </a:solidFill>
              </a:rPr>
              <a:t>Refer to </a:t>
            </a:r>
            <a:r>
              <a:rPr lang="en-IN" sz="2400" smtClean="0">
                <a:solidFill>
                  <a:schemeClr val="accent2"/>
                </a:solidFill>
              </a:rPr>
              <a:t>the Excel File 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6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469</Words>
  <Application>Microsoft Office PowerPoint</Application>
  <PresentationFormat>Widescreen</PresentationFormat>
  <Paragraphs>262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Decision Making under Uncertainty</vt:lpstr>
      <vt:lpstr>An uncertain scenario</vt:lpstr>
      <vt:lpstr>An uncertain scenario</vt:lpstr>
      <vt:lpstr>Uncertainty without probabilities</vt:lpstr>
      <vt:lpstr>Uncertainty without probabilities</vt:lpstr>
      <vt:lpstr>Uncertainty without probabilities</vt:lpstr>
      <vt:lpstr>Uncertainty without probabilities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Diptesh Ghosh</dc:creator>
  <cp:lastModifiedBy>Diptesh Ghosh</cp:lastModifiedBy>
  <cp:revision>129</cp:revision>
  <dcterms:created xsi:type="dcterms:W3CDTF">2016-10-23T20:26:39Z</dcterms:created>
  <dcterms:modified xsi:type="dcterms:W3CDTF">2020-08-23T17:20:10Z</dcterms:modified>
</cp:coreProperties>
</file>