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5" r:id="rId3"/>
    <p:sldId id="327" r:id="rId4"/>
    <p:sldId id="296" r:id="rId5"/>
    <p:sldId id="259" r:id="rId6"/>
    <p:sldId id="271" r:id="rId7"/>
    <p:sldId id="272" r:id="rId8"/>
    <p:sldId id="273" r:id="rId9"/>
    <p:sldId id="274" r:id="rId10"/>
    <p:sldId id="275" r:id="rId11"/>
    <p:sldId id="276" r:id="rId12"/>
    <p:sldId id="278" r:id="rId13"/>
    <p:sldId id="281" r:id="rId14"/>
    <p:sldId id="321" r:id="rId15"/>
    <p:sldId id="322" r:id="rId16"/>
    <p:sldId id="323" r:id="rId17"/>
    <p:sldId id="32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40D"/>
    <a:srgbClr val="5C0000"/>
    <a:srgbClr val="F1A593"/>
    <a:srgbClr val="FCECE8"/>
    <a:srgbClr val="F9D5BD"/>
    <a:srgbClr val="F4B184"/>
    <a:srgbClr val="FF6600"/>
    <a:srgbClr val="FF7A37"/>
    <a:srgbClr val="FF9F71"/>
    <a:srgbClr val="E7A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CE24C-469F-4CAA-A8CE-B1901242F8D0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2485C-30D5-41A0-832A-F7D13B802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1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2485C-30D5-41A0-832A-F7D13B802C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6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4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5C0000"/>
                </a:solidFill>
              </a:defRPr>
            </a:lvl1pPr>
            <a:lvl2pPr>
              <a:defRPr>
                <a:solidFill>
                  <a:srgbClr val="5C0000"/>
                </a:solidFill>
              </a:defRPr>
            </a:lvl2pPr>
            <a:lvl3pPr>
              <a:defRPr>
                <a:solidFill>
                  <a:srgbClr val="5C0000"/>
                </a:solidFill>
              </a:defRPr>
            </a:lvl3pPr>
            <a:lvl4pPr>
              <a:defRPr>
                <a:solidFill>
                  <a:srgbClr val="5C0000"/>
                </a:solidFill>
              </a:defRPr>
            </a:lvl4pPr>
            <a:lvl5pPr>
              <a:defRPr>
                <a:solidFill>
                  <a:srgbClr val="5C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6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5C0000"/>
                </a:solidFill>
              </a:defRPr>
            </a:lvl1pPr>
            <a:lvl2pPr>
              <a:defRPr>
                <a:solidFill>
                  <a:srgbClr val="5C0000"/>
                </a:solidFill>
              </a:defRPr>
            </a:lvl2pPr>
            <a:lvl3pPr>
              <a:defRPr>
                <a:solidFill>
                  <a:srgbClr val="5C0000"/>
                </a:solidFill>
              </a:defRPr>
            </a:lvl3pPr>
            <a:lvl4pPr>
              <a:defRPr>
                <a:solidFill>
                  <a:srgbClr val="5C0000"/>
                </a:solidFill>
              </a:defRPr>
            </a:lvl4pPr>
            <a:lvl5pPr>
              <a:defRPr>
                <a:solidFill>
                  <a:srgbClr val="5C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6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C0000"/>
                </a:solidFill>
              </a:defRPr>
            </a:lvl1pPr>
            <a:lvl2pPr>
              <a:defRPr>
                <a:solidFill>
                  <a:srgbClr val="5C0000"/>
                </a:solidFill>
              </a:defRPr>
            </a:lvl2pPr>
            <a:lvl3pPr>
              <a:defRPr>
                <a:solidFill>
                  <a:srgbClr val="5C0000"/>
                </a:solidFill>
              </a:defRPr>
            </a:lvl3pPr>
            <a:lvl4pPr>
              <a:defRPr>
                <a:solidFill>
                  <a:srgbClr val="5C0000"/>
                </a:solidFill>
              </a:defRPr>
            </a:lvl4pPr>
            <a:lvl5pPr>
              <a:defRPr>
                <a:solidFill>
                  <a:srgbClr val="5C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2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0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5C0000"/>
                </a:solidFill>
              </a:defRPr>
            </a:lvl1pPr>
            <a:lvl2pPr>
              <a:defRPr>
                <a:solidFill>
                  <a:srgbClr val="5C0000"/>
                </a:solidFill>
              </a:defRPr>
            </a:lvl2pPr>
            <a:lvl3pPr>
              <a:defRPr>
                <a:solidFill>
                  <a:srgbClr val="5C0000"/>
                </a:solidFill>
              </a:defRPr>
            </a:lvl3pPr>
            <a:lvl4pPr>
              <a:defRPr>
                <a:solidFill>
                  <a:srgbClr val="5C0000"/>
                </a:solidFill>
              </a:defRPr>
            </a:lvl4pPr>
            <a:lvl5pPr>
              <a:defRPr>
                <a:solidFill>
                  <a:srgbClr val="5C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5C0000"/>
                </a:solidFill>
              </a:defRPr>
            </a:lvl1pPr>
            <a:lvl2pPr>
              <a:defRPr>
                <a:solidFill>
                  <a:srgbClr val="5C0000"/>
                </a:solidFill>
              </a:defRPr>
            </a:lvl2pPr>
            <a:lvl3pPr>
              <a:defRPr>
                <a:solidFill>
                  <a:srgbClr val="5C0000"/>
                </a:solidFill>
              </a:defRPr>
            </a:lvl3pPr>
            <a:lvl4pPr>
              <a:defRPr>
                <a:solidFill>
                  <a:srgbClr val="5C0000"/>
                </a:solidFill>
              </a:defRPr>
            </a:lvl4pPr>
            <a:lvl5pPr>
              <a:defRPr>
                <a:solidFill>
                  <a:srgbClr val="5C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C0000"/>
                </a:solidFill>
              </a:defRPr>
            </a:lvl1pPr>
            <a:lvl2pPr>
              <a:defRPr>
                <a:solidFill>
                  <a:srgbClr val="5C0000"/>
                </a:solidFill>
              </a:defRPr>
            </a:lvl2pPr>
            <a:lvl3pPr>
              <a:defRPr>
                <a:solidFill>
                  <a:srgbClr val="5C0000"/>
                </a:solidFill>
              </a:defRPr>
            </a:lvl3pPr>
            <a:lvl4pPr>
              <a:defRPr>
                <a:solidFill>
                  <a:srgbClr val="5C0000"/>
                </a:solidFill>
              </a:defRPr>
            </a:lvl4pPr>
            <a:lvl5pPr>
              <a:defRPr>
                <a:solidFill>
                  <a:srgbClr val="5C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C0000"/>
                </a:solidFill>
              </a:defRPr>
            </a:lvl1pPr>
            <a:lvl2pPr>
              <a:defRPr>
                <a:solidFill>
                  <a:srgbClr val="5C0000"/>
                </a:solidFill>
              </a:defRPr>
            </a:lvl2pPr>
            <a:lvl3pPr>
              <a:defRPr>
                <a:solidFill>
                  <a:srgbClr val="5C0000"/>
                </a:solidFill>
              </a:defRPr>
            </a:lvl3pPr>
            <a:lvl4pPr>
              <a:defRPr>
                <a:solidFill>
                  <a:srgbClr val="5C0000"/>
                </a:solidFill>
              </a:defRPr>
            </a:lvl4pPr>
            <a:lvl5pPr>
              <a:defRPr>
                <a:solidFill>
                  <a:srgbClr val="5C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8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0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5C0000"/>
                </a:solidFill>
              </a:defRPr>
            </a:lvl1pPr>
            <a:lvl2pPr>
              <a:defRPr sz="2800">
                <a:solidFill>
                  <a:srgbClr val="5C0000"/>
                </a:solidFill>
              </a:defRPr>
            </a:lvl2pPr>
            <a:lvl3pPr>
              <a:defRPr sz="2400">
                <a:solidFill>
                  <a:srgbClr val="5C0000"/>
                </a:solidFill>
              </a:defRPr>
            </a:lvl3pPr>
            <a:lvl4pPr>
              <a:defRPr sz="2000">
                <a:solidFill>
                  <a:srgbClr val="5C0000"/>
                </a:solidFill>
              </a:defRPr>
            </a:lvl4pPr>
            <a:lvl5pPr>
              <a:defRPr sz="2000">
                <a:solidFill>
                  <a:srgbClr val="5C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C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3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C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CED-8F47-4CF7-8B8C-C144973E8D2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1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3CED-8F47-4CF7-8B8C-C144973E8D2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08579-510F-45F5-AA75-BB764970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0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C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C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C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C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C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Relationship Id="rId9" Type="http://schemas.openxmlformats.org/officeDocument/2006/relationships/image" Target="../media/image3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Merton Truck 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Sessions 1 – 2</a:t>
            </a:r>
          </a:p>
          <a:p>
            <a:r>
              <a:rPr lang="en-US" dirty="0"/>
              <a:t>Accelerated General Management Program</a:t>
            </a:r>
          </a:p>
          <a:p>
            <a:r>
              <a:rPr lang="en-US" dirty="0"/>
              <a:t>2020 Session</a:t>
            </a:r>
          </a:p>
        </p:txBody>
      </p:sp>
    </p:spTree>
    <p:extLst>
      <p:ext uri="{BB962C8B-B14F-4D97-AF65-F5344CB8AC3E}">
        <p14:creationId xmlns:p14="http://schemas.microsoft.com/office/powerpoint/2010/main" val="23254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Search of a Better Solution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204199" y="4209854"/>
            <a:ext cx="8763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18599" y="4209854"/>
            <a:ext cx="8763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32999" y="4209854"/>
            <a:ext cx="8763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04199" y="4548519"/>
            <a:ext cx="8763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18599" y="4548519"/>
            <a:ext cx="876300" cy="3048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32999" y="4548519"/>
            <a:ext cx="8763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04199" y="4887187"/>
            <a:ext cx="8763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118599" y="4887187"/>
            <a:ext cx="8763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32999" y="4887187"/>
            <a:ext cx="8763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66099" y="3932854"/>
                <a:ext cx="9610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sz="1200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IN" sz="1200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00</m:t>
                      </m:r>
                    </m:oMath>
                  </m:oMathPara>
                </a14:m>
                <a:endParaRPr lang="en-US" sz="1200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099" y="3932854"/>
                <a:ext cx="961097" cy="276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72032" y="3932855"/>
                <a:ext cx="9610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  <m:r>
                        <a:rPr lang="en-IN" sz="1200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00</m:t>
                      </m:r>
                    </m:oMath>
                  </m:oMathPara>
                </a14:m>
                <a:endParaRPr lang="en-US" sz="1200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032" y="3932855"/>
                <a:ext cx="961097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86432" y="3932855"/>
                <a:ext cx="9610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&gt;1</m:t>
                      </m:r>
                      <m:r>
                        <a:rPr lang="en-IN" sz="1200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00</m:t>
                      </m:r>
                    </m:oMath>
                  </m:oMathPara>
                </a14:m>
                <a:endParaRPr lang="en-US" sz="1200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432" y="3932855"/>
                <a:ext cx="961097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34765" y="4226788"/>
                <a:ext cx="9610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IN" sz="1200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1200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000</m:t>
                      </m:r>
                    </m:oMath>
                  </m:oMathPara>
                </a14:m>
                <a:endParaRPr lang="en-US" sz="1200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765" y="4226788"/>
                <a:ext cx="961097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52179" y="4565453"/>
                <a:ext cx="9575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IN" sz="1200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1200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000</m:t>
                      </m:r>
                    </m:oMath>
                  </m:oMathPara>
                </a14:m>
                <a:endParaRPr lang="en-US" sz="1200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179" y="4565453"/>
                <a:ext cx="957506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52179" y="4898054"/>
                <a:ext cx="9575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IN" sz="1200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1200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000</m:t>
                      </m:r>
                    </m:oMath>
                  </m:oMathPara>
                </a14:m>
                <a:endParaRPr lang="en-US" sz="1200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179" y="4898054"/>
                <a:ext cx="957506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021189" y="1962542"/>
                <a:ext cx="413991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5C0000"/>
                    </a:solidFill>
                  </a:rPr>
                  <a:t>Contribution from Model 101: $3000</a:t>
                </a:r>
                <a:br>
                  <a:rPr lang="en-US" dirty="0">
                    <a:solidFill>
                      <a:srgbClr val="5C0000"/>
                    </a:solidFill>
                  </a:rPr>
                </a:br>
                <a:r>
                  <a:rPr lang="en-US" dirty="0">
                    <a:solidFill>
                      <a:srgbClr val="5C0000"/>
                    </a:solidFill>
                  </a:rPr>
                  <a:t>Contribution from Model 102: $5000</a:t>
                </a:r>
              </a:p>
              <a:p>
                <a:pPr algn="ctr"/>
                <a:endParaRPr lang="en-US" dirty="0">
                  <a:solidFill>
                    <a:srgbClr val="5C000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5C0000"/>
                    </a:solidFill>
                  </a:rPr>
                  <a:t>Current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/>
                      </a:rPr>
                      <m:t>=</m:t>
                    </m:r>
                    <m:r>
                      <a:rPr lang="en-IN" b="0" i="1" smtClean="0">
                        <a:solidFill>
                          <a:srgbClr val="5C0000"/>
                        </a:solidFill>
                        <a:latin typeface="Cambria Math"/>
                      </a:rPr>
                      <m:t>2</m:t>
                    </m:r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/>
                      </a:rPr>
                      <m:t>000, 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/>
                      </a:rPr>
                      <m:t>=1</m:t>
                    </m:r>
                    <m:r>
                      <a:rPr lang="en-IN" b="0" i="1" smtClean="0">
                        <a:solidFill>
                          <a:srgbClr val="5C0000"/>
                        </a:solidFill>
                        <a:latin typeface="Cambria Math"/>
                      </a:rPr>
                      <m:t>0</m:t>
                    </m:r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/>
                      </a:rPr>
                      <m:t>00</m:t>
                    </m:r>
                  </m:oMath>
                </a14:m>
                <a:endParaRPr lang="en-US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189" y="1962542"/>
                <a:ext cx="4139916" cy="1200329"/>
              </a:xfrm>
              <a:prstGeom prst="rect">
                <a:avLst/>
              </a:prstGeom>
              <a:blipFill rotWithShape="1">
                <a:blip r:embed="rId8"/>
                <a:stretch>
                  <a:fillRect l="-884" t="-2538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/>
          <p:cNvSpPr/>
          <p:nvPr/>
        </p:nvSpPr>
        <p:spPr>
          <a:xfrm>
            <a:off x="5214847" y="4215345"/>
            <a:ext cx="876300" cy="3048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129247" y="4215345"/>
            <a:ext cx="876300" cy="3048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37622" y="4209853"/>
            <a:ext cx="876300" cy="3048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214847" y="4554010"/>
            <a:ext cx="876300" cy="3048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37622" y="4548518"/>
            <a:ext cx="876300" cy="3048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18599" y="4887186"/>
            <a:ext cx="876300" cy="3048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37622" y="4887186"/>
            <a:ext cx="876300" cy="3048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30327" y="4551455"/>
            <a:ext cx="876300" cy="3048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96315" y="485492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5241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4" grpId="0" animBg="1"/>
      <p:bldP spid="36" grpId="0" animBg="1"/>
      <p:bldP spid="37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Search of a Better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55946" y="1496549"/>
                <a:ext cx="413991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5C0000"/>
                    </a:solidFill>
                  </a:rPr>
                  <a:t>Contribution from Model 101: $3000</a:t>
                </a:r>
                <a:br>
                  <a:rPr lang="en-US" dirty="0">
                    <a:solidFill>
                      <a:srgbClr val="5C0000"/>
                    </a:solidFill>
                  </a:rPr>
                </a:br>
                <a:r>
                  <a:rPr lang="en-US" dirty="0">
                    <a:solidFill>
                      <a:srgbClr val="5C0000"/>
                    </a:solidFill>
                  </a:rPr>
                  <a:t>Contribution from Model 102: $5000</a:t>
                </a:r>
              </a:p>
              <a:p>
                <a:endParaRPr lang="en-US" dirty="0">
                  <a:solidFill>
                    <a:srgbClr val="5C0000"/>
                  </a:solidFill>
                </a:endParaRPr>
              </a:p>
              <a:p>
                <a:r>
                  <a:rPr lang="en-US" dirty="0">
                    <a:solidFill>
                      <a:srgbClr val="5C0000"/>
                    </a:solidFill>
                  </a:rPr>
                  <a:t>Current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/>
                      </a:rPr>
                      <m:t>=</m:t>
                    </m:r>
                    <m:r>
                      <a:rPr lang="en-IN" b="0" i="1" smtClean="0">
                        <a:solidFill>
                          <a:srgbClr val="5C0000"/>
                        </a:solidFill>
                        <a:latin typeface="Cambria Math"/>
                      </a:rPr>
                      <m:t>2</m:t>
                    </m:r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/>
                      </a:rPr>
                      <m:t>000, 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/>
                      </a:rPr>
                      <m:t>=1</m:t>
                    </m:r>
                    <m:r>
                      <a:rPr lang="en-IN" b="0" i="1" smtClean="0">
                        <a:solidFill>
                          <a:srgbClr val="5C0000"/>
                        </a:solidFill>
                        <a:latin typeface="Cambria Math"/>
                      </a:rPr>
                      <m:t>0</m:t>
                    </m:r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/>
                      </a:rPr>
                      <m:t>00</m:t>
                    </m:r>
                  </m:oMath>
                </a14:m>
                <a:endParaRPr lang="en-US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46" y="1496549"/>
                <a:ext cx="4139916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178" t="-2538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391203" y="1437745"/>
            <a:ext cx="3712764" cy="1259133"/>
            <a:chOff x="4234765" y="4602158"/>
            <a:chExt cx="3712764" cy="1259133"/>
          </a:xfrm>
        </p:grpSpPr>
        <p:sp>
          <p:nvSpPr>
            <p:cNvPr id="11" name="Rounded Rectangle 10"/>
            <p:cNvSpPr/>
            <p:nvPr/>
          </p:nvSpPr>
          <p:spPr>
            <a:xfrm>
              <a:off x="5204199" y="4879158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118599" y="4879158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032999" y="4879158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04199" y="5217823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118599" y="5217823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032999" y="5217823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204199" y="5556491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18599" y="5556491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32999" y="5556491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166099" y="4602158"/>
                  <a:ext cx="9610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IN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099" y="4602158"/>
                  <a:ext cx="961097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072032" y="4602159"/>
                  <a:ext cx="9610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IN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032" y="4602159"/>
                  <a:ext cx="961097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986432" y="4602159"/>
                  <a:ext cx="9610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&gt;1</m:t>
                        </m:r>
                        <m:r>
                          <a:rPr lang="en-IN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6432" y="4602159"/>
                  <a:ext cx="961097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234765" y="4896092"/>
                  <a:ext cx="9575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IN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000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765" y="4896092"/>
                  <a:ext cx="957506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252179" y="5234757"/>
                  <a:ext cx="9575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IN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000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79" y="5234757"/>
                  <a:ext cx="957506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252179" y="5567358"/>
                  <a:ext cx="9575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&gt;</m:t>
                        </m:r>
                        <m:r>
                          <a:rPr lang="en-IN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000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79" y="5567358"/>
                  <a:ext cx="957506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ounded Rectangle 28"/>
            <p:cNvSpPr/>
            <p:nvPr/>
          </p:nvSpPr>
          <p:spPr>
            <a:xfrm>
              <a:off x="5214847" y="4884649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129247" y="4884649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037622" y="4879157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214847" y="5223314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037622" y="5217822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118599" y="5556490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037622" y="5556490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130327" y="5220759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430615"/>
                  </p:ext>
                </p:extLst>
              </p:nvPr>
            </p:nvGraphicFramePr>
            <p:xfrm>
              <a:off x="757018" y="3049628"/>
              <a:ext cx="10665072" cy="2123440"/>
            </p:xfrm>
            <a:graphic>
              <a:graphicData uri="http://schemas.openxmlformats.org/drawingml/2006/table">
                <a:tbl>
                  <a:tblPr firstRow="1">
                    <a:tableStyleId>{21E4AEA4-8DFA-4A89-87EB-49C32662AFE0}</a:tableStyleId>
                  </a:tblPr>
                  <a:tblGrid>
                    <a:gridCol w="133313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N" b="1" dirty="0"/>
                        </a:p>
                        <a:p>
                          <a:r>
                            <a:rPr lang="en-IN" b="1" dirty="0"/>
                            <a:t>Resource</a:t>
                          </a:r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  <a:p>
                          <a:pPr algn="ctr"/>
                          <a:r>
                            <a:rPr lang="en-IN" b="1" dirty="0"/>
                            <a:t>Available</a:t>
                          </a:r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=2000</m:t>
                                </m:r>
                              </m:oMath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=1000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/>
                        </a:p>
                        <a:p>
                          <a:pPr algn="ctr"/>
                          <a:r>
                            <a:rPr lang="en-IN" b="1" dirty="0"/>
                            <a:t>Remaining</a:t>
                          </a:r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=2000</m:t>
                                </m:r>
                              </m:oMath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=999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/>
                        </a:p>
                        <a:p>
                          <a:pPr algn="ctr"/>
                          <a:r>
                            <a:rPr lang="en-IN" b="1" dirty="0"/>
                            <a:t>Remaining</a:t>
                          </a:r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=2001</m:t>
                                </m:r>
                              </m:oMath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=999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/>
                        </a:p>
                        <a:p>
                          <a:pPr algn="ctr"/>
                          <a:r>
                            <a:rPr lang="en-IN" b="1" dirty="0"/>
                            <a:t>Remaining</a:t>
                          </a:r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Eng. Assy.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3998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err="1"/>
                            <a:t>Mtl</a:t>
                          </a:r>
                          <a:r>
                            <a:rPr lang="en-IN" dirty="0"/>
                            <a:t>. </a:t>
                          </a:r>
                          <a:r>
                            <a:rPr lang="en-IN" dirty="0" err="1"/>
                            <a:t>Stmp</a:t>
                          </a:r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5998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101 Assy.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102 </a:t>
                          </a:r>
                          <a:r>
                            <a:rPr lang="en-IN" dirty="0" err="1"/>
                            <a:t>Assy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2997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2997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430615"/>
                  </p:ext>
                </p:extLst>
              </p:nvPr>
            </p:nvGraphicFramePr>
            <p:xfrm>
              <a:off x="757018" y="3049628"/>
              <a:ext cx="10665072" cy="2123440"/>
            </p:xfrm>
            <a:graphic>
              <a:graphicData uri="http://schemas.openxmlformats.org/drawingml/2006/table">
                <a:tbl>
                  <a:tblPr firstRow="1">
                    <a:tableStyleId>{21E4AEA4-8DFA-4A89-87EB-49C32662AFE0}</a:tableStyleId>
                  </a:tblPr>
                  <a:tblGrid>
                    <a:gridCol w="1333134"/>
                    <a:gridCol w="1333134"/>
                    <a:gridCol w="1333134"/>
                    <a:gridCol w="1333134"/>
                    <a:gridCol w="1333134"/>
                    <a:gridCol w="1333134"/>
                    <a:gridCol w="1333134"/>
                    <a:gridCol w="1333134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IN" b="1" dirty="0" smtClean="0"/>
                        </a:p>
                        <a:p>
                          <a:r>
                            <a:rPr lang="en-IN" b="1" dirty="0" smtClean="0"/>
                            <a:t>Resource</a:t>
                          </a:r>
                          <a:endParaRPr lang="en-IN" b="1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 smtClean="0"/>
                        </a:p>
                        <a:p>
                          <a:pPr algn="ctr"/>
                          <a:r>
                            <a:rPr lang="en-IN" b="1" dirty="0" smtClean="0"/>
                            <a:t>Available</a:t>
                          </a:r>
                          <a:endParaRPr lang="en-IN" b="1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917" r="-501835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 smtClean="0"/>
                        </a:p>
                        <a:p>
                          <a:pPr algn="ctr"/>
                          <a:r>
                            <a:rPr lang="en-IN" b="1" dirty="0" smtClean="0"/>
                            <a:t>Remaining</a:t>
                          </a:r>
                          <a:endParaRPr lang="en-IN" b="1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9543" r="-29954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 smtClean="0"/>
                        </a:p>
                        <a:p>
                          <a:pPr algn="ctr"/>
                          <a:r>
                            <a:rPr lang="en-IN" b="1" dirty="0" smtClean="0"/>
                            <a:t>Remaining</a:t>
                          </a:r>
                          <a:endParaRPr lang="en-IN" b="1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602294" r="-100459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 smtClean="0"/>
                        </a:p>
                        <a:p>
                          <a:pPr algn="ctr"/>
                          <a:r>
                            <a:rPr lang="en-IN" b="1" dirty="0" smtClean="0"/>
                            <a:t>Remaining</a:t>
                          </a:r>
                          <a:endParaRPr lang="en-IN" b="1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Eng. Assy.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3998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3999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err="1" smtClean="0"/>
                            <a:t>Mtl</a:t>
                          </a:r>
                          <a:r>
                            <a:rPr lang="en-IN" dirty="0" smtClean="0"/>
                            <a:t>. </a:t>
                          </a:r>
                          <a:r>
                            <a:rPr lang="en-IN" dirty="0" err="1" smtClean="0"/>
                            <a:t>Stmp</a:t>
                          </a:r>
                          <a:r>
                            <a:rPr lang="en-IN" dirty="0" smtClean="0"/>
                            <a:t>.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6000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6000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5998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6000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101 Assy.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5000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4002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998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102 </a:t>
                          </a:r>
                          <a:r>
                            <a:rPr lang="en-IN" dirty="0" err="1" smtClean="0"/>
                            <a:t>Assy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4500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3000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1500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2997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1503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2997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1503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1" name="Rounded Rectangle 20"/>
          <p:cNvSpPr/>
          <p:nvPr/>
        </p:nvSpPr>
        <p:spPr>
          <a:xfrm>
            <a:off x="3905278" y="5512776"/>
            <a:ext cx="17115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$11,000,000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563398" y="5524504"/>
            <a:ext cx="17115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$10,995,000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239102" y="5518648"/>
            <a:ext cx="17115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$10,998,000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372365" y="2403806"/>
            <a:ext cx="876300" cy="3048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95903" y="2855134"/>
            <a:ext cx="2787161" cy="3367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8759612" y="2855134"/>
            <a:ext cx="2787161" cy="3367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06271" y="2505971"/>
                <a:ext cx="4530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0" i="0" smtClean="0">
                        <a:solidFill>
                          <a:srgbClr val="5C0000"/>
                        </a:solidFill>
                        <a:latin typeface="Cambria Math"/>
                      </a:rPr>
                      <m:t>Maximize</m:t>
                    </m:r>
                    <m:r>
                      <a:rPr lang="en-IN" b="0" i="1" smtClean="0">
                        <a:solidFill>
                          <a:srgbClr val="5C0000"/>
                        </a:solidFill>
                        <a:latin typeface="Cambria Math"/>
                      </a:rPr>
                      <m:t> </m:t>
                    </m:r>
                    <m:r>
                      <a:rPr lang="en-IN" b="0" i="1" smtClean="0">
                        <a:solidFill>
                          <a:srgbClr val="5C0000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solidFill>
                          <a:srgbClr val="5C0000"/>
                        </a:solidFill>
                        <a:latin typeface="Cambria Math"/>
                      </a:rPr>
                      <m:t>=3000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rgbClr val="5C0000"/>
                        </a:solidFill>
                        <a:latin typeface="Cambria Math"/>
                      </a:rPr>
                      <m:t>+5000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5C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271" y="2505971"/>
                <a:ext cx="453098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01157" y="3688191"/>
                <a:ext cx="4300473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IN" b="0" i="1" smtClean="0">
                        <a:solidFill>
                          <a:srgbClr val="5C000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≤4000</m:t>
                    </m:r>
                  </m:oMath>
                </a14:m>
                <a:r>
                  <a:rPr lang="en-US" b="0" i="1" dirty="0">
                    <a:solidFill>
                      <a:srgbClr val="5C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>
                    <a:solidFill>
                      <a:srgbClr val="5C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(Engine Assembly)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≤6000</m:t>
                    </m:r>
                  </m:oMath>
                </a14:m>
                <a:r>
                  <a:rPr lang="en-US" i="1" dirty="0">
                    <a:solidFill>
                      <a:srgbClr val="5C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5C0000"/>
                    </a:solidFill>
                    <a:latin typeface="Cambria Math" panose="02040503050406030204" pitchFamily="18" charset="0"/>
                  </a:rPr>
                  <a:t>(Metal Stamping)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≤5000</m:t>
                    </m:r>
                  </m:oMath>
                </a14:m>
                <a:r>
                  <a:rPr lang="en-US" i="1" dirty="0">
                    <a:solidFill>
                      <a:srgbClr val="5C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5C0000"/>
                    </a:solidFill>
                    <a:latin typeface="Cambria Math" panose="02040503050406030204" pitchFamily="18" charset="0"/>
                  </a:rPr>
                  <a:t>(Model 101 Assembly)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              3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≤4500</m:t>
                    </m:r>
                  </m:oMath>
                </a14:m>
                <a:r>
                  <a:rPr lang="en-US" i="1" dirty="0">
                    <a:solidFill>
                      <a:srgbClr val="5C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5C0000"/>
                    </a:solidFill>
                    <a:latin typeface="Cambria Math" panose="02040503050406030204" pitchFamily="18" charset="0"/>
                  </a:rPr>
                  <a:t>(Model 102 Assembly)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5C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5C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5C000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solidFill>
                            <a:srgbClr val="5C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lang="en-IN" b="0" i="0" smtClean="0">
                          <a:solidFill>
                            <a:srgbClr val="5C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Non</m:t>
                          </m:r>
                          <m:r>
                            <a:rPr lang="en-IN" b="0" i="0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negativity</m:t>
                          </m:r>
                        </m:e>
                      </m:d>
                      <m:r>
                        <a:rPr lang="en-IN" b="0" i="0" smtClean="0">
                          <a:solidFill>
                            <a:srgbClr val="5C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             </m:t>
                      </m:r>
                    </m:oMath>
                  </m:oMathPara>
                </a14:m>
                <a:endParaRPr lang="en-US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157" y="3688191"/>
                <a:ext cx="4300473" cy="1384995"/>
              </a:xfrm>
              <a:prstGeom prst="rect">
                <a:avLst/>
              </a:prstGeom>
              <a:blipFill rotWithShape="1">
                <a:blip r:embed="rId3"/>
                <a:stretch>
                  <a:fillRect l="-1841" t="-5727" r="-2833" b="-6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78302" y="2002830"/>
            <a:ext cx="38972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C0000"/>
                </a:solidFill>
              </a:rPr>
              <a:t>What is a solution to the problem?</a:t>
            </a:r>
            <a:br>
              <a:rPr lang="en-IN" dirty="0">
                <a:solidFill>
                  <a:srgbClr val="5C0000"/>
                </a:solidFill>
              </a:rPr>
            </a:br>
            <a:r>
              <a:rPr lang="en-IN" dirty="0">
                <a:solidFill>
                  <a:srgbClr val="5C0000"/>
                </a:solidFill>
              </a:rPr>
              <a:t>(What are you allowed to change?)</a:t>
            </a:r>
          </a:p>
          <a:p>
            <a:r>
              <a:rPr lang="en-IN" dirty="0">
                <a:solidFill>
                  <a:srgbClr val="5C0000"/>
                </a:solidFill>
              </a:rPr>
              <a:t/>
            </a:r>
            <a:br>
              <a:rPr lang="en-IN" dirty="0">
                <a:solidFill>
                  <a:srgbClr val="5C0000"/>
                </a:solidFill>
              </a:rPr>
            </a:br>
            <a:endParaRPr lang="en-IN" dirty="0">
              <a:solidFill>
                <a:srgbClr val="5C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C0000"/>
                </a:solidFill>
              </a:rPr>
              <a:t>How much change will be tolerated?</a:t>
            </a:r>
          </a:p>
          <a:p>
            <a:r>
              <a:rPr lang="en-IN" dirty="0">
                <a:solidFill>
                  <a:srgbClr val="5C0000"/>
                </a:solidFill>
              </a:rPr>
              <a:t/>
            </a:r>
            <a:br>
              <a:rPr lang="en-IN" dirty="0">
                <a:solidFill>
                  <a:srgbClr val="5C0000"/>
                </a:solidFill>
              </a:rPr>
            </a:br>
            <a:endParaRPr lang="en-IN" dirty="0">
              <a:solidFill>
                <a:srgbClr val="5C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C0000"/>
                </a:solidFill>
              </a:rPr>
              <a:t>How do you measure how good a </a:t>
            </a:r>
            <a:br>
              <a:rPr lang="en-IN" dirty="0">
                <a:solidFill>
                  <a:srgbClr val="5C0000"/>
                </a:solidFill>
              </a:rPr>
            </a:br>
            <a:r>
              <a:rPr lang="en-IN" dirty="0">
                <a:solidFill>
                  <a:srgbClr val="5C0000"/>
                </a:solidFill>
              </a:rPr>
              <a:t>solution is?</a:t>
            </a:r>
          </a:p>
          <a:p>
            <a:r>
              <a:rPr lang="en-IN" dirty="0">
                <a:solidFill>
                  <a:srgbClr val="5C0000"/>
                </a:solidFill>
              </a:rPr>
              <a:t/>
            </a:r>
            <a:br>
              <a:rPr lang="en-IN" dirty="0">
                <a:solidFill>
                  <a:srgbClr val="5C0000"/>
                </a:solidFill>
              </a:rPr>
            </a:br>
            <a:endParaRPr lang="en-IN" dirty="0">
              <a:solidFill>
                <a:srgbClr val="5C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C0000"/>
                </a:solidFill>
              </a:rPr>
              <a:t>What is a “best” solution?</a:t>
            </a:r>
          </a:p>
          <a:p>
            <a:endParaRPr lang="en-IN" dirty="0">
              <a:solidFill>
                <a:srgbClr val="5C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5C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5681" y="2654926"/>
            <a:ext cx="18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Decision 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2071" y="3467993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51246" y="4514284"/>
            <a:ext cx="191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Objective function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9616" y="5402301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Objective</a:t>
            </a:r>
          </a:p>
        </p:txBody>
      </p:sp>
      <p:sp>
        <p:nvSpPr>
          <p:cNvPr id="16" name="Left Bracket 15"/>
          <p:cNvSpPr/>
          <p:nvPr/>
        </p:nvSpPr>
        <p:spPr>
          <a:xfrm>
            <a:off x="6462352" y="3723359"/>
            <a:ext cx="48357" cy="1349827"/>
          </a:xfrm>
          <a:prstGeom prst="leftBracke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Bracket 16"/>
          <p:cNvSpPr/>
          <p:nvPr/>
        </p:nvSpPr>
        <p:spPr>
          <a:xfrm rot="16200000">
            <a:off x="8440621" y="2576367"/>
            <a:ext cx="45719" cy="597877"/>
          </a:xfrm>
          <a:prstGeom prst="leftBracke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eft Bracket 18"/>
          <p:cNvSpPr/>
          <p:nvPr/>
        </p:nvSpPr>
        <p:spPr>
          <a:xfrm rot="16200000">
            <a:off x="8953685" y="1068137"/>
            <a:ext cx="45719" cy="4150774"/>
          </a:xfrm>
          <a:prstGeom prst="leftBracke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>
            <a:stCxn id="11" idx="3"/>
            <a:endCxn id="16" idx="1"/>
          </p:cNvCxnSpPr>
          <p:nvPr/>
        </p:nvCxnSpPr>
        <p:spPr>
          <a:xfrm>
            <a:off x="5363308" y="3652659"/>
            <a:ext cx="1099044" cy="74561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8" idx="1"/>
          </p:cNvCxnSpPr>
          <p:nvPr/>
        </p:nvCxnSpPr>
        <p:spPr>
          <a:xfrm flipV="1">
            <a:off x="5363308" y="2898163"/>
            <a:ext cx="4782725" cy="180078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3"/>
            <a:endCxn id="19" idx="1"/>
          </p:cNvCxnSpPr>
          <p:nvPr/>
        </p:nvCxnSpPr>
        <p:spPr>
          <a:xfrm flipV="1">
            <a:off x="5363308" y="3166384"/>
            <a:ext cx="3613237" cy="242058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ket 17"/>
          <p:cNvSpPr/>
          <p:nvPr/>
        </p:nvSpPr>
        <p:spPr>
          <a:xfrm rot="16200000">
            <a:off x="10123173" y="1969405"/>
            <a:ext cx="45719" cy="1811797"/>
          </a:xfrm>
          <a:prstGeom prst="leftBracke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8015073" y="2550237"/>
            <a:ext cx="896815" cy="291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0" idx="3"/>
            <a:endCxn id="17" idx="0"/>
          </p:cNvCxnSpPr>
          <p:nvPr/>
        </p:nvCxnSpPr>
        <p:spPr>
          <a:xfrm>
            <a:off x="5363308" y="2839592"/>
            <a:ext cx="2801234" cy="1285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925448" y="2429189"/>
            <a:ext cx="2276182" cy="423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65347" y="2476919"/>
            <a:ext cx="163286" cy="339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25343" y="2554793"/>
            <a:ext cx="1040004" cy="261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6" grpId="0" animBg="1"/>
      <p:bldP spid="17" grpId="0" animBg="1"/>
      <p:bldP spid="19" grpId="0" animBg="1"/>
      <p:bldP spid="18" grpId="0" animBg="1"/>
      <p:bldP spid="20" grpId="0" animBg="1"/>
      <p:bldP spid="8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a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6271" y="3213828"/>
            <a:ext cx="112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Subject 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06271" y="2505974"/>
                <a:ext cx="4530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0" i="0" smtClean="0">
                        <a:solidFill>
                          <a:srgbClr val="5C0000"/>
                        </a:solidFill>
                        <a:latin typeface="Cambria Math"/>
                      </a:rPr>
                      <m:t>Maximize</m:t>
                    </m:r>
                    <m:r>
                      <a:rPr lang="en-IN" b="0" i="1" smtClean="0">
                        <a:solidFill>
                          <a:srgbClr val="5C0000"/>
                        </a:solidFill>
                        <a:latin typeface="Cambria Math"/>
                      </a:rPr>
                      <m:t> </m:t>
                    </m:r>
                    <m:r>
                      <a:rPr lang="en-IN" b="0" i="1" smtClean="0">
                        <a:solidFill>
                          <a:srgbClr val="5C0000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solidFill>
                          <a:srgbClr val="5C0000"/>
                        </a:solidFill>
                        <a:latin typeface="Cambria Math"/>
                      </a:rPr>
                      <m:t>=3000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rgbClr val="5C0000"/>
                        </a:solidFill>
                        <a:latin typeface="Cambria Math"/>
                      </a:rPr>
                      <m:t>+5000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5C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271" y="2505974"/>
                <a:ext cx="45309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01157" y="3688191"/>
                <a:ext cx="4300473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IN" b="0" i="1" smtClean="0">
                        <a:solidFill>
                          <a:srgbClr val="5C000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≤4000</m:t>
                    </m:r>
                  </m:oMath>
                </a14:m>
                <a:r>
                  <a:rPr lang="en-US" b="0" i="1" dirty="0">
                    <a:solidFill>
                      <a:srgbClr val="5C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>
                    <a:solidFill>
                      <a:srgbClr val="5C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(Engine Assembly)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≤6000</m:t>
                    </m:r>
                  </m:oMath>
                </a14:m>
                <a:r>
                  <a:rPr lang="en-US" i="1" dirty="0">
                    <a:solidFill>
                      <a:srgbClr val="5C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5C0000"/>
                    </a:solidFill>
                    <a:latin typeface="Cambria Math" panose="02040503050406030204" pitchFamily="18" charset="0"/>
                  </a:rPr>
                  <a:t>(Metal Stamping)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≤5000</m:t>
                    </m:r>
                  </m:oMath>
                </a14:m>
                <a:r>
                  <a:rPr lang="en-US" i="1" dirty="0">
                    <a:solidFill>
                      <a:srgbClr val="5C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5C0000"/>
                    </a:solidFill>
                    <a:latin typeface="Cambria Math" panose="02040503050406030204" pitchFamily="18" charset="0"/>
                  </a:rPr>
                  <a:t>(Model 101 Assembly)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              3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≤4500</m:t>
                    </m:r>
                  </m:oMath>
                </a14:m>
                <a:r>
                  <a:rPr lang="en-US" i="1" dirty="0">
                    <a:solidFill>
                      <a:srgbClr val="5C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5C0000"/>
                    </a:solidFill>
                    <a:latin typeface="Cambria Math" panose="02040503050406030204" pitchFamily="18" charset="0"/>
                  </a:rPr>
                  <a:t>(Model 102 Assembly)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5C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5C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5C000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solidFill>
                            <a:srgbClr val="5C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lang="en-IN" b="0" i="0" smtClean="0">
                          <a:solidFill>
                            <a:srgbClr val="5C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Non</m:t>
                          </m:r>
                          <m:r>
                            <a:rPr lang="en-IN" b="0" i="0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solidFill>
                                <a:srgbClr val="5C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negativity</m:t>
                          </m:r>
                        </m:e>
                      </m:d>
                      <m:r>
                        <a:rPr lang="en-IN" b="0" i="0" smtClean="0">
                          <a:solidFill>
                            <a:srgbClr val="5C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             </m:t>
                      </m:r>
                    </m:oMath>
                  </m:oMathPara>
                </a14:m>
                <a:endParaRPr lang="en-US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157" y="3688191"/>
                <a:ext cx="4300473" cy="1384995"/>
              </a:xfrm>
              <a:prstGeom prst="rect">
                <a:avLst/>
              </a:prstGeom>
              <a:blipFill rotWithShape="1">
                <a:blip r:embed="rId3"/>
                <a:stretch>
                  <a:fillRect l="-1841" t="-5727" r="-2833" b="-6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78302" y="2002830"/>
            <a:ext cx="38972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C0000"/>
                </a:solidFill>
              </a:rPr>
              <a:t>What is a solution to the problem?</a:t>
            </a:r>
            <a:br>
              <a:rPr lang="en-IN" dirty="0">
                <a:solidFill>
                  <a:srgbClr val="5C0000"/>
                </a:solidFill>
              </a:rPr>
            </a:br>
            <a:r>
              <a:rPr lang="en-IN" dirty="0">
                <a:solidFill>
                  <a:srgbClr val="5C0000"/>
                </a:solidFill>
              </a:rPr>
              <a:t>(What are you allowed to change?)</a:t>
            </a:r>
          </a:p>
          <a:p>
            <a:r>
              <a:rPr lang="en-IN" dirty="0">
                <a:solidFill>
                  <a:srgbClr val="5C0000"/>
                </a:solidFill>
              </a:rPr>
              <a:t/>
            </a:r>
            <a:br>
              <a:rPr lang="en-IN" dirty="0">
                <a:solidFill>
                  <a:srgbClr val="5C0000"/>
                </a:solidFill>
              </a:rPr>
            </a:br>
            <a:endParaRPr lang="en-IN" dirty="0">
              <a:solidFill>
                <a:srgbClr val="5C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C0000"/>
                </a:solidFill>
              </a:rPr>
              <a:t>How much change will be tolerated?</a:t>
            </a:r>
          </a:p>
          <a:p>
            <a:r>
              <a:rPr lang="en-IN" dirty="0">
                <a:solidFill>
                  <a:srgbClr val="5C0000"/>
                </a:solidFill>
              </a:rPr>
              <a:t/>
            </a:r>
            <a:br>
              <a:rPr lang="en-IN" dirty="0">
                <a:solidFill>
                  <a:srgbClr val="5C0000"/>
                </a:solidFill>
              </a:rPr>
            </a:br>
            <a:endParaRPr lang="en-IN" dirty="0">
              <a:solidFill>
                <a:srgbClr val="5C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C0000"/>
                </a:solidFill>
              </a:rPr>
              <a:t>How do you measure how good a </a:t>
            </a:r>
            <a:br>
              <a:rPr lang="en-IN" dirty="0">
                <a:solidFill>
                  <a:srgbClr val="5C0000"/>
                </a:solidFill>
              </a:rPr>
            </a:br>
            <a:r>
              <a:rPr lang="en-IN" dirty="0">
                <a:solidFill>
                  <a:srgbClr val="5C0000"/>
                </a:solidFill>
              </a:rPr>
              <a:t>solution is?</a:t>
            </a:r>
          </a:p>
          <a:p>
            <a:r>
              <a:rPr lang="en-IN" dirty="0">
                <a:solidFill>
                  <a:srgbClr val="5C0000"/>
                </a:solidFill>
              </a:rPr>
              <a:t/>
            </a:r>
            <a:br>
              <a:rPr lang="en-IN" dirty="0">
                <a:solidFill>
                  <a:srgbClr val="5C0000"/>
                </a:solidFill>
              </a:rPr>
            </a:br>
            <a:endParaRPr lang="en-IN" dirty="0">
              <a:solidFill>
                <a:srgbClr val="5C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C0000"/>
                </a:solidFill>
              </a:rPr>
              <a:t>What is a “best” solution?</a:t>
            </a:r>
          </a:p>
          <a:p>
            <a:endParaRPr lang="en-IN" dirty="0">
              <a:solidFill>
                <a:srgbClr val="5C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5C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5681" y="2654926"/>
            <a:ext cx="18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Decision 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2071" y="3467993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51246" y="4514284"/>
            <a:ext cx="191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Objective function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9616" y="5402301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Objective</a:t>
            </a:r>
          </a:p>
        </p:txBody>
      </p:sp>
      <p:sp>
        <p:nvSpPr>
          <p:cNvPr id="16" name="Left Bracket 15"/>
          <p:cNvSpPr/>
          <p:nvPr/>
        </p:nvSpPr>
        <p:spPr>
          <a:xfrm>
            <a:off x="6462352" y="3723359"/>
            <a:ext cx="48357" cy="1349827"/>
          </a:xfrm>
          <a:prstGeom prst="leftBracke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Bracket 16"/>
          <p:cNvSpPr/>
          <p:nvPr/>
        </p:nvSpPr>
        <p:spPr>
          <a:xfrm rot="16200000">
            <a:off x="8440621" y="2576367"/>
            <a:ext cx="45719" cy="597877"/>
          </a:xfrm>
          <a:prstGeom prst="leftBracke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Bracket 17"/>
          <p:cNvSpPr/>
          <p:nvPr/>
        </p:nvSpPr>
        <p:spPr>
          <a:xfrm rot="16200000">
            <a:off x="10123173" y="1969405"/>
            <a:ext cx="45719" cy="1811797"/>
          </a:xfrm>
          <a:prstGeom prst="leftBracke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eft Bracket 18"/>
          <p:cNvSpPr/>
          <p:nvPr/>
        </p:nvSpPr>
        <p:spPr>
          <a:xfrm rot="16200000">
            <a:off x="8953685" y="1068137"/>
            <a:ext cx="45719" cy="4150774"/>
          </a:xfrm>
          <a:prstGeom prst="leftBracke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>
            <a:stCxn id="11" idx="3"/>
            <a:endCxn id="16" idx="1"/>
          </p:cNvCxnSpPr>
          <p:nvPr/>
        </p:nvCxnSpPr>
        <p:spPr>
          <a:xfrm>
            <a:off x="5363308" y="3652659"/>
            <a:ext cx="1099044" cy="74561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8" idx="1"/>
          </p:cNvCxnSpPr>
          <p:nvPr/>
        </p:nvCxnSpPr>
        <p:spPr>
          <a:xfrm flipV="1">
            <a:off x="5363308" y="2898163"/>
            <a:ext cx="4782725" cy="180078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3"/>
            <a:endCxn id="19" idx="1"/>
          </p:cNvCxnSpPr>
          <p:nvPr/>
        </p:nvCxnSpPr>
        <p:spPr>
          <a:xfrm flipV="1">
            <a:off x="5363308" y="3166384"/>
            <a:ext cx="3613237" cy="242058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17" idx="0"/>
          </p:cNvCxnSpPr>
          <p:nvPr/>
        </p:nvCxnSpPr>
        <p:spPr>
          <a:xfrm>
            <a:off x="5363308" y="2839592"/>
            <a:ext cx="2801234" cy="1285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>
            <a:off x="1636135" y="3295528"/>
            <a:ext cx="3727173" cy="1459876"/>
          </a:xfrm>
          <a:prstGeom prst="rightArrow">
            <a:avLst/>
          </a:prstGeom>
          <a:solidFill>
            <a:schemeClr val="bg1"/>
          </a:solidFill>
          <a:ln>
            <a:solidFill>
              <a:srgbClr val="5C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Model to communicate to</a:t>
            </a:r>
            <a:br>
              <a:rPr lang="en-IN" dirty="0">
                <a:solidFill>
                  <a:srgbClr val="5C0000"/>
                </a:solidFill>
              </a:rPr>
            </a:br>
            <a:r>
              <a:rPr lang="en-IN" dirty="0">
                <a:solidFill>
                  <a:srgbClr val="5C0000"/>
                </a:solidFill>
              </a:rPr>
              <a:t>a solution process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21931" y="3688191"/>
            <a:ext cx="2344783" cy="1132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82297" y="4768466"/>
            <a:ext cx="1672046" cy="31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11" grpId="0"/>
      <p:bldP spid="12" grpId="0"/>
      <p:bldP spid="13" grpId="0"/>
      <p:bldP spid="16" grpId="0" animBg="1"/>
      <p:bldP spid="17" grpId="0" animBg="1"/>
      <p:bldP spid="18" grpId="0" animBg="1"/>
      <p:bldP spid="19" grpId="0" animBg="1"/>
      <p:bldP spid="5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Solving with Microsoft Excel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82" y="1355247"/>
            <a:ext cx="893735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6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Solving with Microsoft Excel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13" y="2043546"/>
            <a:ext cx="4577187" cy="432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26718" y="1690688"/>
            <a:ext cx="432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Address you stored the objective function in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708" y="1378528"/>
            <a:ext cx="453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What you want to do to the objective function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6981" y="2646919"/>
            <a:ext cx="33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Address of your decision variables</a:t>
            </a:r>
            <a:endParaRPr lang="en-US" dirty="0">
              <a:solidFill>
                <a:srgbClr val="5C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718" y="3236008"/>
            <a:ext cx="4388571" cy="14400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3622964" y="1875354"/>
            <a:ext cx="3403754" cy="618464"/>
          </a:xfrm>
          <a:prstGeom prst="straightConnector1">
            <a:avLst/>
          </a:prstGeom>
          <a:ln>
            <a:solidFill>
              <a:srgbClr val="5C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622964" y="2831585"/>
            <a:ext cx="4094017" cy="352858"/>
          </a:xfrm>
          <a:prstGeom prst="straightConnector1">
            <a:avLst/>
          </a:prstGeom>
          <a:ln>
            <a:solidFill>
              <a:srgbClr val="5C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 flipH="1">
            <a:off x="2396836" y="1747860"/>
            <a:ext cx="276980" cy="956231"/>
          </a:xfrm>
          <a:prstGeom prst="straightConnector1">
            <a:avLst/>
          </a:prstGeom>
          <a:ln>
            <a:solidFill>
              <a:srgbClr val="5C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23364" y="5299364"/>
            <a:ext cx="194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Address of the LHS</a:t>
            </a:r>
            <a:br>
              <a:rPr lang="en-IN" dirty="0">
                <a:solidFill>
                  <a:srgbClr val="5C0000"/>
                </a:solidFill>
              </a:rPr>
            </a:br>
            <a:r>
              <a:rPr lang="en-IN" dirty="0">
                <a:solidFill>
                  <a:srgbClr val="5C0000"/>
                </a:solidFill>
              </a:rPr>
              <a:t>of the constraint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60528" y="5299364"/>
            <a:ext cx="1973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Address of the RHS</a:t>
            </a:r>
            <a:br>
              <a:rPr lang="en-IN" dirty="0">
                <a:solidFill>
                  <a:srgbClr val="5C0000"/>
                </a:solidFill>
              </a:rPr>
            </a:br>
            <a:r>
              <a:rPr lang="en-IN" dirty="0">
                <a:solidFill>
                  <a:srgbClr val="5C0000"/>
                </a:solidFill>
              </a:rPr>
              <a:t>of the constraint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13000" y="4748355"/>
            <a:ext cx="1752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Relation b/w the</a:t>
            </a:r>
            <a:br>
              <a:rPr lang="en-IN" dirty="0">
                <a:solidFill>
                  <a:srgbClr val="5C0000"/>
                </a:solidFill>
              </a:rPr>
            </a:br>
            <a:r>
              <a:rPr lang="en-IN" dirty="0">
                <a:solidFill>
                  <a:srgbClr val="5C0000"/>
                </a:solidFill>
              </a:rPr>
              <a:t>LHS and RHS</a:t>
            </a:r>
            <a:endParaRPr lang="en-US" dirty="0">
              <a:solidFill>
                <a:srgbClr val="5C0000"/>
              </a:solidFill>
            </a:endParaRPr>
          </a:p>
        </p:txBody>
      </p:sp>
      <p:cxnSp>
        <p:nvCxnSpPr>
          <p:cNvPr id="19" name="Straight Arrow Connector 18"/>
          <p:cNvCxnSpPr>
            <a:stCxn id="16" idx="0"/>
          </p:cNvCxnSpPr>
          <p:nvPr/>
        </p:nvCxnSpPr>
        <p:spPr>
          <a:xfrm flipH="1" flipV="1">
            <a:off x="7688686" y="4010891"/>
            <a:ext cx="107958" cy="1288473"/>
          </a:xfrm>
          <a:prstGeom prst="straightConnector1">
            <a:avLst/>
          </a:prstGeom>
          <a:ln>
            <a:solidFill>
              <a:srgbClr val="5C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0"/>
          </p:cNvCxnSpPr>
          <p:nvPr/>
        </p:nvCxnSpPr>
        <p:spPr>
          <a:xfrm flipH="1" flipV="1">
            <a:off x="10571018" y="4010891"/>
            <a:ext cx="176415" cy="1288473"/>
          </a:xfrm>
          <a:prstGeom prst="straightConnector1">
            <a:avLst/>
          </a:prstGeom>
          <a:ln>
            <a:solidFill>
              <a:srgbClr val="5C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0"/>
          </p:cNvCxnSpPr>
          <p:nvPr/>
        </p:nvCxnSpPr>
        <p:spPr>
          <a:xfrm flipH="1" flipV="1">
            <a:off x="9221004" y="4010892"/>
            <a:ext cx="168326" cy="737463"/>
          </a:xfrm>
          <a:prstGeom prst="straightConnector1">
            <a:avLst/>
          </a:prstGeom>
          <a:ln>
            <a:solidFill>
              <a:srgbClr val="5C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84128" y="2352375"/>
            <a:ext cx="283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Click here to add constraints</a:t>
            </a:r>
            <a:endParaRPr lang="en-US" dirty="0">
              <a:solidFill>
                <a:srgbClr val="5C0000"/>
              </a:solidFill>
            </a:endParaRPr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>
            <a:off x="5558040" y="2537041"/>
            <a:ext cx="2526088" cy="1068300"/>
          </a:xfrm>
          <a:prstGeom prst="straightConnector1">
            <a:avLst/>
          </a:prstGeom>
          <a:ln>
            <a:solidFill>
              <a:srgbClr val="5C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75722" y="2540608"/>
            <a:ext cx="425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All inclusive non-negativity constraints here</a:t>
            </a:r>
            <a:endParaRPr lang="en-US" dirty="0">
              <a:solidFill>
                <a:srgbClr val="5C0000"/>
              </a:solidFill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1910932" y="2725274"/>
            <a:ext cx="5064790" cy="2082170"/>
          </a:xfrm>
          <a:prstGeom prst="straightConnector1">
            <a:avLst/>
          </a:prstGeom>
          <a:ln>
            <a:solidFill>
              <a:srgbClr val="5C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722" y="3608094"/>
            <a:ext cx="3029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Use the drop-down to change </a:t>
            </a:r>
            <a:br>
              <a:rPr lang="en-IN" dirty="0">
                <a:solidFill>
                  <a:srgbClr val="5C0000"/>
                </a:solidFill>
              </a:rPr>
            </a:br>
            <a:r>
              <a:rPr lang="en-IN" dirty="0">
                <a:solidFill>
                  <a:srgbClr val="5C0000"/>
                </a:solidFill>
              </a:rPr>
              <a:t>the solving method to</a:t>
            </a:r>
          </a:p>
          <a:p>
            <a:r>
              <a:rPr lang="en-IN" dirty="0">
                <a:solidFill>
                  <a:srgbClr val="5C0000"/>
                </a:solidFill>
              </a:rPr>
              <a:t>Simplex LP</a:t>
            </a:r>
            <a:endParaRPr lang="en-US" dirty="0">
              <a:solidFill>
                <a:srgbClr val="5C0000"/>
              </a:solidFill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3807406" y="4069759"/>
            <a:ext cx="3168316" cy="922351"/>
          </a:xfrm>
          <a:prstGeom prst="straightConnector1">
            <a:avLst/>
          </a:prstGeom>
          <a:ln>
            <a:solidFill>
              <a:srgbClr val="5C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75722" y="5043933"/>
            <a:ext cx="369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Click this button to solve the problem</a:t>
            </a:r>
            <a:endParaRPr lang="en-US" dirty="0">
              <a:solidFill>
                <a:srgbClr val="5C0000"/>
              </a:solidFill>
            </a:endParaRP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>
            <a:off x="4670558" y="5228599"/>
            <a:ext cx="2305164" cy="946649"/>
          </a:xfrm>
          <a:prstGeom prst="straightConnector1">
            <a:avLst/>
          </a:prstGeom>
          <a:ln>
            <a:solidFill>
              <a:srgbClr val="5C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6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16" grpId="0"/>
      <p:bldP spid="16" grpId="1"/>
      <p:bldP spid="17" grpId="0"/>
      <p:bldP spid="17" grpId="1"/>
      <p:bldP spid="18" grpId="0"/>
      <p:bldP spid="18" grpId="1"/>
      <p:bldP spid="29" grpId="0"/>
      <p:bldP spid="29" grpId="1"/>
      <p:bldP spid="20" grpId="0"/>
      <p:bldP spid="23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Solving with Microsoft Excel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144" y="2022763"/>
            <a:ext cx="5659711" cy="432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0067" y="2906392"/>
            <a:ext cx="369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Click OK to finish the process</a:t>
            </a:r>
            <a:endParaRPr lang="en-US" dirty="0">
              <a:solidFill>
                <a:srgbClr val="5C0000"/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2028843" y="3275724"/>
            <a:ext cx="1594121" cy="1365549"/>
          </a:xfrm>
          <a:prstGeom prst="straightConnector1">
            <a:avLst/>
          </a:prstGeom>
          <a:ln>
            <a:solidFill>
              <a:srgbClr val="5C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20094432">
            <a:off x="3506398" y="3998096"/>
            <a:ext cx="5348452" cy="369332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But what if the solution process got into some trouble?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9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Solving with Microsoft Excel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069" y="2022766"/>
            <a:ext cx="5661861" cy="4320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156412" y="3914945"/>
            <a:ext cx="2672020" cy="186165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FFFF00"/>
                </a:solidFill>
              </a:rPr>
              <a:t>If Solver could not find a feasible solution, then any value in any of the cells corresponding to decision variables have NO meaning.</a:t>
            </a:r>
          </a:p>
        </p:txBody>
      </p:sp>
    </p:spTree>
    <p:extLst>
      <p:ext uri="{BB962C8B-B14F-4D97-AF65-F5344CB8AC3E}">
        <p14:creationId xmlns:p14="http://schemas.microsoft.com/office/powerpoint/2010/main" val="316063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02008"/>
              </p:ext>
            </p:extLst>
          </p:nvPr>
        </p:nvGraphicFramePr>
        <p:xfrm>
          <a:off x="3239526" y="1690688"/>
          <a:ext cx="5712947" cy="25958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85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07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53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solidFill>
                            <a:srgbClr val="5C0000"/>
                          </a:solidFill>
                        </a:rPr>
                        <a:t>Model 101</a:t>
                      </a:r>
                      <a:endParaRPr lang="en-US" b="1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solidFill>
                            <a:srgbClr val="5C0000"/>
                          </a:solidFill>
                        </a:rPr>
                        <a:t>Model 102</a:t>
                      </a:r>
                      <a:endParaRPr lang="en-US" b="1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5C0000"/>
                          </a:solidFill>
                        </a:rPr>
                        <a:t>Revenue</a:t>
                      </a:r>
                      <a:endParaRPr lang="en-US" b="1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$39,000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5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$38,000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5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5C0000"/>
                          </a:solidFill>
                        </a:rPr>
                        <a:t>Costs</a:t>
                      </a:r>
                      <a:endParaRPr lang="en-US" b="1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$36,000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$33,000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Direct Materials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i="1" dirty="0">
                          <a:solidFill>
                            <a:srgbClr val="5C0000"/>
                          </a:solidFill>
                        </a:rPr>
                        <a:t>$24,000</a:t>
                      </a:r>
                      <a:endParaRPr lang="en-US" sz="1400" i="1" dirty="0">
                        <a:solidFill>
                          <a:srgbClr val="5C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i="1" dirty="0">
                          <a:solidFill>
                            <a:srgbClr val="5C0000"/>
                          </a:solidFill>
                        </a:rPr>
                        <a:t>$20,000</a:t>
                      </a:r>
                      <a:endParaRPr lang="en-US" sz="1400" i="1" dirty="0">
                        <a:solidFill>
                          <a:srgbClr val="5C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Direct </a:t>
                      </a:r>
                      <a:r>
                        <a:rPr lang="en-IN" dirty="0" smtClean="0">
                          <a:solidFill>
                            <a:srgbClr val="5C0000"/>
                          </a:solidFill>
                        </a:rPr>
                        <a:t>Labour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i="1" dirty="0">
                          <a:solidFill>
                            <a:srgbClr val="5C0000"/>
                          </a:solidFill>
                        </a:rPr>
                        <a:t>$4,000</a:t>
                      </a:r>
                      <a:endParaRPr lang="en-US" sz="1400" i="1" dirty="0">
                        <a:solidFill>
                          <a:srgbClr val="5C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i="1" dirty="0">
                          <a:solidFill>
                            <a:srgbClr val="5C0000"/>
                          </a:solidFill>
                        </a:rPr>
                        <a:t>$4,500</a:t>
                      </a:r>
                      <a:endParaRPr lang="en-US" sz="1400" i="1" dirty="0">
                        <a:solidFill>
                          <a:srgbClr val="5C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Overhead (Total)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i="1" dirty="0">
                          <a:solidFill>
                            <a:srgbClr val="5C0000"/>
                          </a:solidFill>
                        </a:rPr>
                        <a:t>$12,205</a:t>
                      </a:r>
                      <a:endParaRPr lang="en-US" sz="1400" i="1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5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i="1" dirty="0">
                          <a:solidFill>
                            <a:srgbClr val="5C0000"/>
                          </a:solidFill>
                        </a:rPr>
                        <a:t>$11,430</a:t>
                      </a:r>
                      <a:endParaRPr lang="en-US" sz="1400" i="1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5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5C0000"/>
                          </a:solidFill>
                        </a:rPr>
                        <a:t>Profits</a:t>
                      </a:r>
                      <a:endParaRPr lang="en-US" b="1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baseline="0" dirty="0">
                          <a:solidFill>
                            <a:srgbClr val="FF0000"/>
                          </a:solidFill>
                        </a:rPr>
                        <a:t>–</a:t>
                      </a:r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$1205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5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solidFill>
                            <a:srgbClr val="5C0000"/>
                          </a:solidFill>
                        </a:rPr>
                        <a:t>$2070</a:t>
                      </a:r>
                      <a:endParaRPr lang="en-US" b="1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5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00198" y="4764093"/>
            <a:ext cx="271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How do you get this value?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052767" y="3723588"/>
            <a:ext cx="1706252" cy="1036948"/>
          </a:xfrm>
          <a:custGeom>
            <a:avLst/>
            <a:gdLst>
              <a:gd name="connsiteX0" fmla="*/ 0 w 1706252"/>
              <a:gd name="connsiteY0" fmla="*/ 1036948 h 1036948"/>
              <a:gd name="connsiteX1" fmla="*/ 367645 w 1706252"/>
              <a:gd name="connsiteY1" fmla="*/ 471340 h 1036948"/>
              <a:gd name="connsiteX2" fmla="*/ 1706252 w 1706252"/>
              <a:gd name="connsiteY2" fmla="*/ 0 h 103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6252" h="1036948">
                <a:moveTo>
                  <a:pt x="0" y="1036948"/>
                </a:moveTo>
                <a:cubicBezTo>
                  <a:pt x="41635" y="840556"/>
                  <a:pt x="83270" y="644165"/>
                  <a:pt x="367645" y="471340"/>
                </a:cubicBezTo>
                <a:cubicBezTo>
                  <a:pt x="652020" y="298515"/>
                  <a:pt x="1179136" y="149257"/>
                  <a:pt x="1706252" y="0"/>
                </a:cubicBezTo>
              </a:path>
            </a:pathLst>
          </a:custGeom>
          <a:ln>
            <a:solidFill>
              <a:srgbClr val="5C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42C04BC-DEBB-4CF0-A9FF-9550CE580509}"/>
              </a:ext>
            </a:extLst>
          </p:cNvPr>
          <p:cNvSpPr txBox="1"/>
          <p:nvPr/>
        </p:nvSpPr>
        <p:spPr>
          <a:xfrm>
            <a:off x="838199" y="1321356"/>
            <a:ext cx="167032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IN" i="1" dirty="0">
                <a:solidFill>
                  <a:srgbClr val="5C0000"/>
                </a:solidFill>
              </a:rPr>
              <a:t>Sales Manager:</a:t>
            </a:r>
          </a:p>
        </p:txBody>
      </p:sp>
    </p:spTree>
    <p:extLst>
      <p:ext uri="{BB962C8B-B14F-4D97-AF65-F5344CB8AC3E}">
        <p14:creationId xmlns:p14="http://schemas.microsoft.com/office/powerpoint/2010/main" val="55038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39284" y="2783963"/>
            <a:ext cx="1636364" cy="1800000"/>
          </a:xfrm>
          <a:prstGeom prst="rect">
            <a:avLst/>
          </a:prstGeom>
          <a:solidFill>
            <a:srgbClr val="FCECE8"/>
          </a:solidFill>
          <a:ln>
            <a:solidFill>
              <a:srgbClr val="5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there a problem with this?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9127" y="1921164"/>
            <a:ext cx="47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Product mix: 1000 Model 101s, 1500 Model 102s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81012" y="2783963"/>
            <a:ext cx="1800000" cy="1800000"/>
          </a:xfrm>
          <a:prstGeom prst="rect">
            <a:avLst/>
          </a:prstGeom>
          <a:solidFill>
            <a:srgbClr val="FCECE8"/>
          </a:solidFill>
          <a:ln>
            <a:solidFill>
              <a:srgbClr val="5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307466" y="2781992"/>
            <a:ext cx="450000" cy="90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5C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5C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57466" y="3683963"/>
            <a:ext cx="900000" cy="9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5C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5C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81012" y="2781992"/>
            <a:ext cx="1800000" cy="1803943"/>
            <a:chOff x="4688498" y="3103288"/>
            <a:chExt cx="1800000" cy="1803943"/>
          </a:xfrm>
        </p:grpSpPr>
        <p:sp>
          <p:nvSpPr>
            <p:cNvPr id="10" name="Rectangle 9"/>
            <p:cNvSpPr/>
            <p:nvPr/>
          </p:nvSpPr>
          <p:spPr>
            <a:xfrm>
              <a:off x="4688498" y="3107231"/>
              <a:ext cx="1800000" cy="180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5C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5C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688498" y="3103288"/>
              <a:ext cx="900000" cy="90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5C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5C00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349999" y="1921164"/>
            <a:ext cx="47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Product mix: 2500 Model 101s, 500 Model 102s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858895" y="2781992"/>
            <a:ext cx="450000" cy="90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5C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5C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61755" y="2781992"/>
            <a:ext cx="450000" cy="90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5C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5C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61755" y="3683963"/>
            <a:ext cx="450000" cy="90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5C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5C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10325" y="2781992"/>
            <a:ext cx="450000" cy="90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5C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5C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692349" y="5355259"/>
            <a:ext cx="7315299" cy="900000"/>
            <a:chOff x="2581012" y="5373761"/>
            <a:chExt cx="7315299" cy="900000"/>
          </a:xfrm>
        </p:grpSpPr>
        <p:sp>
          <p:nvSpPr>
            <p:cNvPr id="19" name="Rectangle 18"/>
            <p:cNvSpPr/>
            <p:nvPr/>
          </p:nvSpPr>
          <p:spPr>
            <a:xfrm>
              <a:off x="5265968" y="5373761"/>
              <a:ext cx="450000" cy="90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5C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5C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11355" y="5373761"/>
              <a:ext cx="900000" cy="90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5C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5C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81012" y="5500596"/>
              <a:ext cx="2521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N" dirty="0">
                  <a:solidFill>
                    <a:srgbClr val="5C0000"/>
                  </a:solidFill>
                </a:rPr>
                <a:t>Fixed overhead allocated</a:t>
              </a:r>
              <a:br>
                <a:rPr lang="en-IN" dirty="0">
                  <a:solidFill>
                    <a:srgbClr val="5C0000"/>
                  </a:solidFill>
                </a:rPr>
              </a:br>
              <a:r>
                <a:rPr lang="en-IN" dirty="0">
                  <a:solidFill>
                    <a:srgbClr val="5C0000"/>
                  </a:solidFill>
                </a:rPr>
                <a:t>to 500 Model 101s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74339" y="5500596"/>
              <a:ext cx="2521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5C0000"/>
                  </a:solidFill>
                </a:rPr>
                <a:t>Fixed overhead allocated</a:t>
              </a:r>
              <a:br>
                <a:rPr lang="en-IN" dirty="0">
                  <a:solidFill>
                    <a:srgbClr val="5C0000"/>
                  </a:solidFill>
                </a:rPr>
              </a:br>
              <a:r>
                <a:rPr lang="en-IN" dirty="0">
                  <a:solidFill>
                    <a:srgbClr val="5C0000"/>
                  </a:solidFill>
                </a:rPr>
                <a:t>to 500 Model 102s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128021" y="2650837"/>
            <a:ext cx="1933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This part of the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fixed overhead is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not accounted for!</a:t>
            </a:r>
          </a:p>
        </p:txBody>
      </p:sp>
      <p:sp>
        <p:nvSpPr>
          <p:cNvPr id="32" name="Freeform 31"/>
          <p:cNvSpPr/>
          <p:nvPr/>
        </p:nvSpPr>
        <p:spPr>
          <a:xfrm>
            <a:off x="8636000" y="3052608"/>
            <a:ext cx="1468582" cy="1066810"/>
          </a:xfrm>
          <a:custGeom>
            <a:avLst/>
            <a:gdLst>
              <a:gd name="connsiteX0" fmla="*/ 1468582 w 1468582"/>
              <a:gd name="connsiteY0" fmla="*/ 4628 h 1066810"/>
              <a:gd name="connsiteX1" fmla="*/ 591127 w 1468582"/>
              <a:gd name="connsiteY1" fmla="*/ 161647 h 1066810"/>
              <a:gd name="connsiteX2" fmla="*/ 0 w 1468582"/>
              <a:gd name="connsiteY2" fmla="*/ 1066810 h 106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8582" h="1066810">
                <a:moveTo>
                  <a:pt x="1468582" y="4628"/>
                </a:moveTo>
                <a:cubicBezTo>
                  <a:pt x="1152236" y="-5378"/>
                  <a:pt x="835891" y="-15383"/>
                  <a:pt x="591127" y="161647"/>
                </a:cubicBezTo>
                <a:cubicBezTo>
                  <a:pt x="346363" y="338677"/>
                  <a:pt x="173181" y="702743"/>
                  <a:pt x="0" y="106681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2611094" y="4708877"/>
            <a:ext cx="1739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rgbClr val="5C0000"/>
                </a:solidFill>
              </a:rPr>
              <a:t>Fixed overhead for</a:t>
            </a:r>
            <a:br>
              <a:rPr lang="en-IN" sz="1600" dirty="0">
                <a:solidFill>
                  <a:srgbClr val="5C0000"/>
                </a:solidFill>
              </a:rPr>
            </a:br>
            <a:r>
              <a:rPr lang="en-IN" sz="1600" dirty="0">
                <a:solidFill>
                  <a:srgbClr val="5C0000"/>
                </a:solidFill>
              </a:rPr>
              <a:t>engine assembly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29823" y="2830445"/>
            <a:ext cx="841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rgbClr val="5C0000"/>
                </a:solidFill>
              </a:rPr>
              <a:t>Loaded </a:t>
            </a:r>
            <a:br>
              <a:rPr lang="en-IN" sz="1600" dirty="0">
                <a:solidFill>
                  <a:srgbClr val="5C0000"/>
                </a:solidFill>
              </a:rPr>
            </a:br>
            <a:r>
              <a:rPr lang="en-IN" sz="1600" dirty="0">
                <a:solidFill>
                  <a:srgbClr val="5C0000"/>
                </a:solidFill>
              </a:rPr>
              <a:t>onto</a:t>
            </a:r>
            <a:br>
              <a:rPr lang="en-IN" sz="1600" dirty="0">
                <a:solidFill>
                  <a:srgbClr val="5C0000"/>
                </a:solidFill>
              </a:rPr>
            </a:br>
            <a:r>
              <a:rPr lang="en-IN" sz="1600" dirty="0">
                <a:solidFill>
                  <a:srgbClr val="5C0000"/>
                </a:solidFill>
              </a:rPr>
              <a:t>101s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13914" y="3362170"/>
            <a:ext cx="841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rgbClr val="5C0000"/>
                </a:solidFill>
              </a:rPr>
              <a:t>Loaded </a:t>
            </a:r>
            <a:br>
              <a:rPr lang="en-IN" sz="1600" dirty="0">
                <a:solidFill>
                  <a:srgbClr val="5C0000"/>
                </a:solidFill>
              </a:rPr>
            </a:br>
            <a:r>
              <a:rPr lang="en-IN" sz="1600" dirty="0">
                <a:solidFill>
                  <a:srgbClr val="5C0000"/>
                </a:solidFill>
              </a:rPr>
              <a:t>onto</a:t>
            </a:r>
            <a:br>
              <a:rPr lang="en-IN" sz="1600" dirty="0">
                <a:solidFill>
                  <a:srgbClr val="5C0000"/>
                </a:solidFill>
              </a:rPr>
            </a:br>
            <a:r>
              <a:rPr lang="en-IN" sz="1600" dirty="0">
                <a:solidFill>
                  <a:srgbClr val="5C0000"/>
                </a:solidFill>
              </a:rPr>
              <a:t>102s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581012" y="2783963"/>
            <a:ext cx="1800000" cy="1800000"/>
            <a:chOff x="9444520" y="1686727"/>
            <a:chExt cx="1800000" cy="1800000"/>
          </a:xfrm>
        </p:grpSpPr>
        <p:sp>
          <p:nvSpPr>
            <p:cNvPr id="14" name="Rectangle 13"/>
            <p:cNvSpPr/>
            <p:nvPr/>
          </p:nvSpPr>
          <p:spPr>
            <a:xfrm>
              <a:off x="9444520" y="1686727"/>
              <a:ext cx="450000" cy="90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5C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5C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9894520" y="1686727"/>
              <a:ext cx="450000" cy="90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5C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5C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44520" y="2586727"/>
              <a:ext cx="900000" cy="90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5C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5C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344520" y="2586727"/>
              <a:ext cx="900000" cy="90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5C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5C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344520" y="1686727"/>
              <a:ext cx="900000" cy="90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5C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5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1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7" grpId="0" animBg="1"/>
      <p:bldP spid="9" grpId="0" animBg="1"/>
      <p:bldP spid="23" grpId="0"/>
      <p:bldP spid="24" grpId="0" animBg="1"/>
      <p:bldP spid="25" grpId="0" animBg="1"/>
      <p:bldP spid="26" grpId="0" animBg="1"/>
      <p:bldP spid="27" grpId="0" animBg="1"/>
      <p:bldP spid="31" grpId="0"/>
      <p:bldP spid="32" grpId="0" animBg="1"/>
      <p:bldP spid="33" grpId="0"/>
      <p:bldP spid="33" grpId="1"/>
      <p:bldP spid="34" grpId="0"/>
      <p:bldP spid="34" grpId="1"/>
      <p:bldP spid="35" grpId="0"/>
      <p:bldP spid="3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 to Profits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1701" y="1951560"/>
            <a:ext cx="6548599" cy="9959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dirty="0"/>
              <a:t>Contribution per unit = Revenue per unit – Direct Costs per unit</a:t>
            </a:r>
          </a:p>
          <a:p>
            <a:pPr marL="0" indent="0" algn="ctr">
              <a:buNone/>
            </a:pPr>
            <a:r>
              <a:rPr lang="en-IN" sz="1800" dirty="0"/>
              <a:t>Direct costs = Direct Materials + Direct </a:t>
            </a:r>
            <a:r>
              <a:rPr lang="en-IN" sz="1800" dirty="0" smtClean="0"/>
              <a:t>Labour </a:t>
            </a:r>
            <a:r>
              <a:rPr lang="en-IN" sz="1800" dirty="0"/>
              <a:t>+ Variable Overhead 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06549"/>
              </p:ext>
            </p:extLst>
          </p:nvPr>
        </p:nvGraphicFramePr>
        <p:xfrm>
          <a:off x="3114641" y="3314820"/>
          <a:ext cx="5712947" cy="25958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85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07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53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solidFill>
                            <a:srgbClr val="5C0000"/>
                          </a:solidFill>
                        </a:rPr>
                        <a:t>Model 101</a:t>
                      </a:r>
                      <a:endParaRPr lang="en-US" b="1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solidFill>
                            <a:srgbClr val="5C0000"/>
                          </a:solidFill>
                        </a:rPr>
                        <a:t>Model 102</a:t>
                      </a:r>
                      <a:endParaRPr lang="en-US" b="1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5C0000"/>
                          </a:solidFill>
                        </a:rPr>
                        <a:t>Revenue</a:t>
                      </a:r>
                      <a:endParaRPr lang="en-US" b="1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$39,000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5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$38,000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5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5C0000"/>
                          </a:solidFill>
                        </a:rPr>
                        <a:t>Direct Costs</a:t>
                      </a:r>
                      <a:endParaRPr lang="en-US" b="1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$36,000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$33,000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Direct Materials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i="1" dirty="0">
                          <a:solidFill>
                            <a:srgbClr val="5C0000"/>
                          </a:solidFill>
                        </a:rPr>
                        <a:t>$24,000</a:t>
                      </a:r>
                      <a:endParaRPr lang="en-US" sz="1400" i="1" dirty="0">
                        <a:solidFill>
                          <a:srgbClr val="5C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i="1" dirty="0">
                          <a:solidFill>
                            <a:srgbClr val="5C0000"/>
                          </a:solidFill>
                        </a:rPr>
                        <a:t>$20,000</a:t>
                      </a:r>
                      <a:endParaRPr lang="en-US" sz="1400" i="1" dirty="0">
                        <a:solidFill>
                          <a:srgbClr val="5C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Direct </a:t>
                      </a:r>
                      <a:r>
                        <a:rPr lang="en-IN" dirty="0" smtClean="0">
                          <a:solidFill>
                            <a:srgbClr val="5C0000"/>
                          </a:solidFill>
                        </a:rPr>
                        <a:t>Labour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i="1" dirty="0">
                          <a:solidFill>
                            <a:srgbClr val="5C0000"/>
                          </a:solidFill>
                        </a:rPr>
                        <a:t>$4,000</a:t>
                      </a:r>
                      <a:endParaRPr lang="en-US" sz="1400" i="1" dirty="0">
                        <a:solidFill>
                          <a:srgbClr val="5C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i="1" dirty="0">
                          <a:solidFill>
                            <a:srgbClr val="5C0000"/>
                          </a:solidFill>
                        </a:rPr>
                        <a:t>$4,500</a:t>
                      </a:r>
                      <a:endParaRPr lang="en-US" sz="1400" i="1" dirty="0">
                        <a:solidFill>
                          <a:srgbClr val="5C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5C0000"/>
                          </a:solidFill>
                        </a:rPr>
                        <a:t>Variable Overhead</a:t>
                      </a:r>
                      <a:endParaRPr lang="en-US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i="1" dirty="0">
                          <a:solidFill>
                            <a:srgbClr val="5C0000"/>
                          </a:solidFill>
                        </a:rPr>
                        <a:t>$8,000</a:t>
                      </a:r>
                      <a:endParaRPr lang="en-US" sz="1400" i="1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5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i="1" dirty="0">
                          <a:solidFill>
                            <a:srgbClr val="5C0000"/>
                          </a:solidFill>
                        </a:rPr>
                        <a:t>$8,500</a:t>
                      </a:r>
                      <a:endParaRPr lang="en-US" sz="1400" i="1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5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5C0000"/>
                          </a:solidFill>
                        </a:rPr>
                        <a:t>Contribution</a:t>
                      </a:r>
                      <a:endParaRPr lang="en-US" b="1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solidFill>
                            <a:srgbClr val="5C0000"/>
                          </a:solidFill>
                        </a:rPr>
                        <a:t>$3000</a:t>
                      </a:r>
                      <a:endParaRPr lang="en-US" b="1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5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solidFill>
                            <a:srgbClr val="5C0000"/>
                          </a:solidFill>
                        </a:rPr>
                        <a:t>$5000</a:t>
                      </a:r>
                      <a:endParaRPr lang="en-US" b="1" dirty="0">
                        <a:solidFill>
                          <a:srgbClr val="5C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5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0CAB12F-F412-435B-9F21-81A963C02E2D}"/>
              </a:ext>
            </a:extLst>
          </p:cNvPr>
          <p:cNvSpPr txBox="1"/>
          <p:nvPr/>
        </p:nvSpPr>
        <p:spPr>
          <a:xfrm>
            <a:off x="5724810" y="2655651"/>
            <a:ext cx="354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(i.e., no fixed overhead component)</a:t>
            </a:r>
          </a:p>
        </p:txBody>
      </p:sp>
    </p:spTree>
    <p:extLst>
      <p:ext uri="{BB962C8B-B14F-4D97-AF65-F5344CB8AC3E}">
        <p14:creationId xmlns:p14="http://schemas.microsoft.com/office/powerpoint/2010/main" val="328704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1(a)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234765" y="4602158"/>
            <a:ext cx="3712764" cy="1259133"/>
            <a:chOff x="4234765" y="4602158"/>
            <a:chExt cx="3712764" cy="1259133"/>
          </a:xfrm>
        </p:grpSpPr>
        <p:sp>
          <p:nvSpPr>
            <p:cNvPr id="11" name="Rounded Rectangle 10"/>
            <p:cNvSpPr/>
            <p:nvPr/>
          </p:nvSpPr>
          <p:spPr>
            <a:xfrm>
              <a:off x="5204199" y="4879158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118599" y="4879158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032999" y="4879158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04199" y="5217823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118599" y="5217823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032999" y="5217823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204199" y="5556491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18599" y="5556491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32999" y="5556491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166099" y="4602158"/>
                  <a:ext cx="9610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1500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099" y="4602158"/>
                  <a:ext cx="961097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072032" y="4602159"/>
                  <a:ext cx="9610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=1500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032" y="4602159"/>
                  <a:ext cx="961097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986432" y="4602159"/>
                  <a:ext cx="9610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&gt;1500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6432" y="4602159"/>
                  <a:ext cx="961097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234765" y="4896092"/>
                  <a:ext cx="9610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1000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765" y="4896092"/>
                  <a:ext cx="961097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252179" y="5234757"/>
                  <a:ext cx="9575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=1000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79" y="5234757"/>
                  <a:ext cx="957506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252179" y="5567358"/>
                  <a:ext cx="9575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&gt;1000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79" y="5567358"/>
                  <a:ext cx="957506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021189" y="1962542"/>
                <a:ext cx="413991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5C0000"/>
                    </a:solidFill>
                  </a:rPr>
                  <a:t>Contribution from Model 101: $3000</a:t>
                </a:r>
                <a:br>
                  <a:rPr lang="en-US" dirty="0">
                    <a:solidFill>
                      <a:srgbClr val="5C0000"/>
                    </a:solidFill>
                  </a:rPr>
                </a:br>
                <a:r>
                  <a:rPr lang="en-US" dirty="0">
                    <a:solidFill>
                      <a:srgbClr val="5C0000"/>
                    </a:solidFill>
                  </a:rPr>
                  <a:t>Contribution from Model 102: $5000</a:t>
                </a:r>
              </a:p>
              <a:p>
                <a:pPr algn="ctr"/>
                <a:endParaRPr lang="en-US" dirty="0">
                  <a:solidFill>
                    <a:srgbClr val="5C000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5C0000"/>
                    </a:solidFill>
                  </a:rPr>
                  <a:t>Current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/>
                      </a:rPr>
                      <m:t>=1000,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/>
                      </a:rPr>
                      <m:t>=1500</m:t>
                    </m:r>
                  </m:oMath>
                </a14:m>
                <a:endParaRPr lang="en-US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189" y="1962542"/>
                <a:ext cx="4139916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884" t="-2538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ounded Rectangle 27"/>
          <p:cNvSpPr/>
          <p:nvPr/>
        </p:nvSpPr>
        <p:spPr>
          <a:xfrm>
            <a:off x="3450554" y="3519577"/>
            <a:ext cx="5280264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If there is a better solution, it is not here!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118924" y="5225965"/>
            <a:ext cx="876300" cy="3048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3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Search of a Better Solution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204199" y="4879158"/>
            <a:ext cx="8763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18599" y="4879158"/>
            <a:ext cx="8763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32999" y="4879158"/>
            <a:ext cx="8763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04199" y="5217823"/>
            <a:ext cx="8763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18599" y="5217823"/>
            <a:ext cx="876300" cy="3048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32999" y="5217823"/>
            <a:ext cx="8763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04199" y="5556491"/>
            <a:ext cx="8763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118599" y="5556491"/>
            <a:ext cx="8763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32999" y="5556491"/>
            <a:ext cx="8763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66099" y="4602158"/>
                <a:ext cx="9610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sz="1200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1500</m:t>
                      </m:r>
                    </m:oMath>
                  </m:oMathPara>
                </a14:m>
                <a:endParaRPr lang="en-US" sz="1200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099" y="4602158"/>
                <a:ext cx="961097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72032" y="4602159"/>
                <a:ext cx="9610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=1500</m:t>
                      </m:r>
                    </m:oMath>
                  </m:oMathPara>
                </a14:m>
                <a:endParaRPr lang="en-US" sz="1200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032" y="4602159"/>
                <a:ext cx="961097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86432" y="4602159"/>
                <a:ext cx="9610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&gt;1500</m:t>
                      </m:r>
                    </m:oMath>
                  </m:oMathPara>
                </a14:m>
                <a:endParaRPr lang="en-US" sz="1200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432" y="4602159"/>
                <a:ext cx="961097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34765" y="4896092"/>
                <a:ext cx="9610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sz="1200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1000</m:t>
                      </m:r>
                    </m:oMath>
                  </m:oMathPara>
                </a14:m>
                <a:endParaRPr lang="en-US" sz="1200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765" y="4896092"/>
                <a:ext cx="961097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52179" y="5234757"/>
                <a:ext cx="9575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=1000</m:t>
                      </m:r>
                    </m:oMath>
                  </m:oMathPara>
                </a14:m>
                <a:endParaRPr lang="en-US" sz="1200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179" y="5234757"/>
                <a:ext cx="957506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52179" y="5567358"/>
                <a:ext cx="9575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5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5C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5C0000"/>
                          </a:solidFill>
                          <a:latin typeface="Cambria Math"/>
                          <a:ea typeface="Cambria Math"/>
                        </a:rPr>
                        <m:t>&gt;1000</m:t>
                      </m:r>
                    </m:oMath>
                  </m:oMathPara>
                </a14:m>
                <a:endParaRPr lang="en-US" sz="1200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179" y="5567358"/>
                <a:ext cx="957506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021189" y="1962542"/>
                <a:ext cx="413991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5C0000"/>
                    </a:solidFill>
                  </a:rPr>
                  <a:t>Contribution from Model 101: $3000</a:t>
                </a:r>
                <a:br>
                  <a:rPr lang="en-US" dirty="0">
                    <a:solidFill>
                      <a:srgbClr val="5C0000"/>
                    </a:solidFill>
                  </a:rPr>
                </a:br>
                <a:r>
                  <a:rPr lang="en-US" dirty="0">
                    <a:solidFill>
                      <a:srgbClr val="5C0000"/>
                    </a:solidFill>
                  </a:rPr>
                  <a:t>Contribution from Model 102: $5000</a:t>
                </a:r>
              </a:p>
              <a:p>
                <a:pPr algn="ctr"/>
                <a:endParaRPr lang="en-US" dirty="0">
                  <a:solidFill>
                    <a:srgbClr val="5C000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5C0000"/>
                    </a:solidFill>
                  </a:rPr>
                  <a:t>Current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/>
                      </a:rPr>
                      <m:t>=1000,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/>
                      </a:rPr>
                      <m:t>=1500</m:t>
                    </m:r>
                  </m:oMath>
                </a14:m>
                <a:endParaRPr lang="en-US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189" y="1962542"/>
                <a:ext cx="4139916" cy="1200329"/>
              </a:xfrm>
              <a:prstGeom prst="rect">
                <a:avLst/>
              </a:prstGeom>
              <a:blipFill rotWithShape="1">
                <a:blip r:embed="rId8"/>
                <a:stretch>
                  <a:fillRect l="-884" t="-2538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ounded Rectangle 27"/>
          <p:cNvSpPr/>
          <p:nvPr/>
        </p:nvSpPr>
        <p:spPr>
          <a:xfrm>
            <a:off x="3450554" y="3519577"/>
            <a:ext cx="5280264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If there is a better solution, it is not here!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214847" y="4884649"/>
            <a:ext cx="876300" cy="3048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129247" y="4884649"/>
            <a:ext cx="876300" cy="3048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37622" y="4879157"/>
            <a:ext cx="876300" cy="3048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214847" y="5223314"/>
            <a:ext cx="876300" cy="3048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37622" y="5217822"/>
            <a:ext cx="876300" cy="3048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18599" y="5556490"/>
            <a:ext cx="876300" cy="3048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37622" y="5556490"/>
            <a:ext cx="876300" cy="3048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6315" y="552422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C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608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4" grpId="0" animBg="1"/>
      <p:bldP spid="36" grpId="0" animBg="1"/>
      <p:bldP spid="37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Search of a Better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55946" y="1496549"/>
                <a:ext cx="413991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5C0000"/>
                    </a:solidFill>
                  </a:rPr>
                  <a:t>Contribution from Model 101: $3000</a:t>
                </a:r>
                <a:br>
                  <a:rPr lang="en-US" dirty="0">
                    <a:solidFill>
                      <a:srgbClr val="5C0000"/>
                    </a:solidFill>
                  </a:rPr>
                </a:br>
                <a:r>
                  <a:rPr lang="en-US" dirty="0">
                    <a:solidFill>
                      <a:srgbClr val="5C0000"/>
                    </a:solidFill>
                  </a:rPr>
                  <a:t>Contribution from Model 102: $5000</a:t>
                </a:r>
              </a:p>
              <a:p>
                <a:endParaRPr lang="en-US" dirty="0">
                  <a:solidFill>
                    <a:srgbClr val="5C0000"/>
                  </a:solidFill>
                </a:endParaRPr>
              </a:p>
              <a:p>
                <a:r>
                  <a:rPr lang="en-US" dirty="0">
                    <a:solidFill>
                      <a:srgbClr val="5C0000"/>
                    </a:solidFill>
                  </a:rPr>
                  <a:t>Current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/>
                      </a:rPr>
                      <m:t>=1000,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/>
                      </a:rPr>
                      <m:t>=1500</m:t>
                    </m:r>
                  </m:oMath>
                </a14:m>
                <a:endParaRPr lang="en-US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46" y="1496549"/>
                <a:ext cx="4139916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178" t="-2538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391203" y="1437745"/>
            <a:ext cx="3712764" cy="1259133"/>
            <a:chOff x="4234765" y="4602158"/>
            <a:chExt cx="3712764" cy="1259133"/>
          </a:xfrm>
        </p:grpSpPr>
        <p:sp>
          <p:nvSpPr>
            <p:cNvPr id="11" name="Rounded Rectangle 10"/>
            <p:cNvSpPr/>
            <p:nvPr/>
          </p:nvSpPr>
          <p:spPr>
            <a:xfrm>
              <a:off x="5204199" y="4879158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118599" y="4879158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032999" y="4879158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04199" y="5217823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118599" y="5217823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032999" y="5217823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204199" y="5556491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18599" y="5556491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32999" y="5556491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166099" y="4602158"/>
                  <a:ext cx="9610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1500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099" y="4602158"/>
                  <a:ext cx="961097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072032" y="4602159"/>
                  <a:ext cx="9610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=1500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032" y="4602159"/>
                  <a:ext cx="961097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986432" y="4602159"/>
                  <a:ext cx="9610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&gt;1500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6432" y="4602159"/>
                  <a:ext cx="961097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234765" y="4896092"/>
                  <a:ext cx="9610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1000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765" y="4896092"/>
                  <a:ext cx="961097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252179" y="5234757"/>
                  <a:ext cx="9575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=1000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79" y="5234757"/>
                  <a:ext cx="957506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252179" y="5567358"/>
                  <a:ext cx="9575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&gt;1000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79" y="5567358"/>
                  <a:ext cx="957506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ounded Rectangle 28"/>
            <p:cNvSpPr/>
            <p:nvPr/>
          </p:nvSpPr>
          <p:spPr>
            <a:xfrm>
              <a:off x="5214847" y="4884649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129247" y="4884649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037622" y="4879157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214847" y="5223314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037622" y="5217822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118599" y="5556490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037622" y="5556490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130327" y="5220759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0905514"/>
                  </p:ext>
                </p:extLst>
              </p:nvPr>
            </p:nvGraphicFramePr>
            <p:xfrm>
              <a:off x="757018" y="3049628"/>
              <a:ext cx="10665072" cy="2123440"/>
            </p:xfrm>
            <a:graphic>
              <a:graphicData uri="http://schemas.openxmlformats.org/drawingml/2006/table">
                <a:tbl>
                  <a:tblPr firstRow="1">
                    <a:tableStyleId>{21E4AEA4-8DFA-4A89-87EB-49C32662AFE0}</a:tableStyleId>
                  </a:tblPr>
                  <a:tblGrid>
                    <a:gridCol w="133313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N" b="1" dirty="0"/>
                        </a:p>
                        <a:p>
                          <a:r>
                            <a:rPr lang="en-IN" b="1" dirty="0"/>
                            <a:t>Resource</a:t>
                          </a:r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  <a:p>
                          <a:pPr algn="ctr"/>
                          <a:r>
                            <a:rPr lang="en-IN" b="1" dirty="0"/>
                            <a:t>Available</a:t>
                          </a:r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=1000</m:t>
                                </m:r>
                              </m:oMath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=1500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/>
                        </a:p>
                        <a:p>
                          <a:pPr algn="ctr"/>
                          <a:r>
                            <a:rPr lang="en-IN" b="1" dirty="0"/>
                            <a:t>Remaining</a:t>
                          </a:r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=1000</m:t>
                                </m:r>
                              </m:oMath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=1499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/>
                        </a:p>
                        <a:p>
                          <a:pPr algn="ctr"/>
                          <a:r>
                            <a:rPr lang="en-IN" b="1" dirty="0"/>
                            <a:t>Remaining</a:t>
                          </a:r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=1002</m:t>
                                </m:r>
                              </m:oMath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=1499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/>
                        </a:p>
                        <a:p>
                          <a:pPr algn="ctr"/>
                          <a:r>
                            <a:rPr lang="en-IN" b="1" dirty="0"/>
                            <a:t>Remaining</a:t>
                          </a:r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Eng. Assy.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3998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err="1"/>
                            <a:t>Mtl</a:t>
                          </a:r>
                          <a:r>
                            <a:rPr lang="en-IN" dirty="0"/>
                            <a:t>. </a:t>
                          </a:r>
                          <a:r>
                            <a:rPr lang="en-IN" dirty="0" err="1"/>
                            <a:t>Stmp</a:t>
                          </a:r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4998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101 Assy.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2996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102 </a:t>
                          </a:r>
                          <a:r>
                            <a:rPr lang="en-IN" dirty="0" err="1"/>
                            <a:t>Assy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4497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4497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0905514"/>
                  </p:ext>
                </p:extLst>
              </p:nvPr>
            </p:nvGraphicFramePr>
            <p:xfrm>
              <a:off x="757018" y="3049628"/>
              <a:ext cx="10665072" cy="2123440"/>
            </p:xfrm>
            <a:graphic>
              <a:graphicData uri="http://schemas.openxmlformats.org/drawingml/2006/table">
                <a:tbl>
                  <a:tblPr firstRow="1">
                    <a:tableStyleId>{21E4AEA4-8DFA-4A89-87EB-49C32662AFE0}</a:tableStyleId>
                  </a:tblPr>
                  <a:tblGrid>
                    <a:gridCol w="1333134"/>
                    <a:gridCol w="1333134"/>
                    <a:gridCol w="1333134"/>
                    <a:gridCol w="1333134"/>
                    <a:gridCol w="1333134"/>
                    <a:gridCol w="1333134"/>
                    <a:gridCol w="1333134"/>
                    <a:gridCol w="1333134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IN" b="1" dirty="0" smtClean="0"/>
                        </a:p>
                        <a:p>
                          <a:r>
                            <a:rPr lang="en-IN" b="1" dirty="0" smtClean="0"/>
                            <a:t>Resource</a:t>
                          </a:r>
                          <a:endParaRPr lang="en-IN" b="1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 smtClean="0"/>
                        </a:p>
                        <a:p>
                          <a:pPr algn="ctr"/>
                          <a:r>
                            <a:rPr lang="en-IN" b="1" dirty="0" smtClean="0"/>
                            <a:t>Available</a:t>
                          </a:r>
                          <a:endParaRPr lang="en-IN" b="1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917" r="-501835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 smtClean="0"/>
                        </a:p>
                        <a:p>
                          <a:pPr algn="ctr"/>
                          <a:r>
                            <a:rPr lang="en-IN" b="1" dirty="0" smtClean="0"/>
                            <a:t>Remaining</a:t>
                          </a:r>
                          <a:endParaRPr lang="en-IN" b="1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9543" r="-29954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 smtClean="0"/>
                        </a:p>
                        <a:p>
                          <a:pPr algn="ctr"/>
                          <a:r>
                            <a:rPr lang="en-IN" b="1" dirty="0" smtClean="0"/>
                            <a:t>Remaining</a:t>
                          </a:r>
                          <a:endParaRPr lang="en-IN" b="1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602294" r="-100459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 smtClean="0"/>
                        </a:p>
                        <a:p>
                          <a:pPr algn="ctr"/>
                          <a:r>
                            <a:rPr lang="en-IN" b="1" dirty="0" smtClean="0"/>
                            <a:t>Remaining</a:t>
                          </a:r>
                          <a:endParaRPr lang="en-IN" b="1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Eng. Assy.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3998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err="1" smtClean="0"/>
                            <a:t>Mtl</a:t>
                          </a:r>
                          <a:r>
                            <a:rPr lang="en-IN" dirty="0" smtClean="0"/>
                            <a:t>. </a:t>
                          </a:r>
                          <a:r>
                            <a:rPr lang="en-IN" dirty="0" err="1" smtClean="0"/>
                            <a:t>Stmp</a:t>
                          </a:r>
                          <a:r>
                            <a:rPr lang="en-IN" dirty="0" smtClean="0"/>
                            <a:t>.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6000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5000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4998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1002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5002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998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101 Assy.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5000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2000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3000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2000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3000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2004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2996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102 </a:t>
                          </a:r>
                          <a:r>
                            <a:rPr lang="en-IN" dirty="0" err="1" smtClean="0"/>
                            <a:t>Assy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4500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4500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4497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4497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1" name="Rounded Rectangle 20"/>
          <p:cNvSpPr/>
          <p:nvPr/>
        </p:nvSpPr>
        <p:spPr>
          <a:xfrm>
            <a:off x="3905278" y="5512776"/>
            <a:ext cx="17115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$10,500,000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563398" y="5524504"/>
            <a:ext cx="17115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$10,495,000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239102" y="5518648"/>
            <a:ext cx="17115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$10,501,000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3683977"/>
            <a:ext cx="2872154" cy="2831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6095903" y="2855134"/>
            <a:ext cx="2787161" cy="3367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8759612" y="2855134"/>
            <a:ext cx="2787161" cy="3367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57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0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Search of a Better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55946" y="1496549"/>
                <a:ext cx="413991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5C0000"/>
                    </a:solidFill>
                  </a:rPr>
                  <a:t>Contribution from Model 101: $3000</a:t>
                </a:r>
                <a:br>
                  <a:rPr lang="en-US" dirty="0">
                    <a:solidFill>
                      <a:srgbClr val="5C0000"/>
                    </a:solidFill>
                  </a:rPr>
                </a:br>
                <a:r>
                  <a:rPr lang="en-US" dirty="0">
                    <a:solidFill>
                      <a:srgbClr val="5C0000"/>
                    </a:solidFill>
                  </a:rPr>
                  <a:t>Contribution from Model 102: $5000</a:t>
                </a:r>
              </a:p>
              <a:p>
                <a:endParaRPr lang="en-US" dirty="0">
                  <a:solidFill>
                    <a:srgbClr val="5C0000"/>
                  </a:solidFill>
                </a:endParaRPr>
              </a:p>
              <a:p>
                <a:r>
                  <a:rPr lang="en-US" dirty="0">
                    <a:solidFill>
                      <a:srgbClr val="5C0000"/>
                    </a:solidFill>
                  </a:rPr>
                  <a:t>Current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/>
                      </a:rPr>
                      <m:t>=1000,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/>
                      </a:rPr>
                      <m:t>=1500</m:t>
                    </m:r>
                  </m:oMath>
                </a14:m>
                <a:endParaRPr lang="en-US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46" y="1496549"/>
                <a:ext cx="4139916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178" t="-2538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391203" y="1437745"/>
            <a:ext cx="3712764" cy="1259133"/>
            <a:chOff x="4234765" y="4602158"/>
            <a:chExt cx="3712764" cy="1259133"/>
          </a:xfrm>
        </p:grpSpPr>
        <p:sp>
          <p:nvSpPr>
            <p:cNvPr id="11" name="Rounded Rectangle 10"/>
            <p:cNvSpPr/>
            <p:nvPr/>
          </p:nvSpPr>
          <p:spPr>
            <a:xfrm>
              <a:off x="5204199" y="4879158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118599" y="4879158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032999" y="4879158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04199" y="5217823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118599" y="5217823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032999" y="5217823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204199" y="5556491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18599" y="5556491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32999" y="5556491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166099" y="4602158"/>
                  <a:ext cx="9610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1500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099" y="4602158"/>
                  <a:ext cx="961097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072032" y="4602159"/>
                  <a:ext cx="9610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=1500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032" y="4602159"/>
                  <a:ext cx="961097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986432" y="4602159"/>
                  <a:ext cx="9610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&gt;1500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6432" y="4602159"/>
                  <a:ext cx="961097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234765" y="4896092"/>
                  <a:ext cx="9610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1000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765" y="4896092"/>
                  <a:ext cx="961097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252179" y="5234757"/>
                  <a:ext cx="9575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=1000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79" y="5234757"/>
                  <a:ext cx="957506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252179" y="5567358"/>
                  <a:ext cx="9575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&gt;1000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79" y="5567358"/>
                  <a:ext cx="957506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ounded Rectangle 28"/>
            <p:cNvSpPr/>
            <p:nvPr/>
          </p:nvSpPr>
          <p:spPr>
            <a:xfrm>
              <a:off x="5214847" y="4884649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129247" y="4884649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037622" y="4879157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214847" y="5223314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037622" y="5217822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118599" y="5556490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037622" y="5556490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130327" y="5220759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0094903"/>
                  </p:ext>
                </p:extLst>
              </p:nvPr>
            </p:nvGraphicFramePr>
            <p:xfrm>
              <a:off x="757018" y="3049628"/>
              <a:ext cx="10665072" cy="2123440"/>
            </p:xfrm>
            <a:graphic>
              <a:graphicData uri="http://schemas.openxmlformats.org/drawingml/2006/table">
                <a:tbl>
                  <a:tblPr firstRow="1">
                    <a:tableStyleId>{21E4AEA4-8DFA-4A89-87EB-49C32662AFE0}</a:tableStyleId>
                  </a:tblPr>
                  <a:tblGrid>
                    <a:gridCol w="133313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N" b="1" dirty="0"/>
                        </a:p>
                        <a:p>
                          <a:r>
                            <a:rPr lang="en-IN" b="1" dirty="0"/>
                            <a:t>Resource</a:t>
                          </a:r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  <a:p>
                          <a:pPr algn="ctr"/>
                          <a:r>
                            <a:rPr lang="en-IN" b="1" dirty="0"/>
                            <a:t>Available</a:t>
                          </a:r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=1000</m:t>
                                </m:r>
                              </m:oMath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=1500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/>
                        </a:p>
                        <a:p>
                          <a:pPr algn="ctr"/>
                          <a:r>
                            <a:rPr lang="en-IN" b="1" dirty="0"/>
                            <a:t>Remaining</a:t>
                          </a:r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=1000</m:t>
                                </m:r>
                              </m:oMath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=1499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/>
                        </a:p>
                        <a:p>
                          <a:pPr algn="ctr"/>
                          <a:r>
                            <a:rPr lang="en-IN" b="1" dirty="0"/>
                            <a:t>Remaining</a:t>
                          </a:r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=1002</m:t>
                                </m:r>
                              </m:oMath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=1499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/>
                        </a:p>
                        <a:p>
                          <a:pPr algn="ctr"/>
                          <a:r>
                            <a:rPr lang="en-IN" b="1" dirty="0"/>
                            <a:t>Remaining</a:t>
                          </a:r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Eng. Assy.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3998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err="1"/>
                            <a:t>Mtl</a:t>
                          </a:r>
                          <a:r>
                            <a:rPr lang="en-IN" dirty="0"/>
                            <a:t>. </a:t>
                          </a:r>
                          <a:r>
                            <a:rPr lang="en-IN" dirty="0" err="1"/>
                            <a:t>Stmp</a:t>
                          </a:r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4998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101 Assy.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2996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102 </a:t>
                          </a:r>
                          <a:r>
                            <a:rPr lang="en-IN" dirty="0" err="1"/>
                            <a:t>Assy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4497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4497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0094903"/>
                  </p:ext>
                </p:extLst>
              </p:nvPr>
            </p:nvGraphicFramePr>
            <p:xfrm>
              <a:off x="757018" y="3049628"/>
              <a:ext cx="10665072" cy="2123440"/>
            </p:xfrm>
            <a:graphic>
              <a:graphicData uri="http://schemas.openxmlformats.org/drawingml/2006/table">
                <a:tbl>
                  <a:tblPr firstRow="1">
                    <a:tableStyleId>{21E4AEA4-8DFA-4A89-87EB-49C32662AFE0}</a:tableStyleId>
                  </a:tblPr>
                  <a:tblGrid>
                    <a:gridCol w="1333134"/>
                    <a:gridCol w="1333134"/>
                    <a:gridCol w="1333134"/>
                    <a:gridCol w="1333134"/>
                    <a:gridCol w="1333134"/>
                    <a:gridCol w="1333134"/>
                    <a:gridCol w="1333134"/>
                    <a:gridCol w="1333134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IN" b="1" dirty="0" smtClean="0"/>
                        </a:p>
                        <a:p>
                          <a:r>
                            <a:rPr lang="en-IN" b="1" dirty="0" smtClean="0"/>
                            <a:t>Resource</a:t>
                          </a:r>
                          <a:endParaRPr lang="en-IN" b="1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 smtClean="0"/>
                        </a:p>
                        <a:p>
                          <a:pPr algn="ctr"/>
                          <a:r>
                            <a:rPr lang="en-IN" b="1" dirty="0" smtClean="0"/>
                            <a:t>Available</a:t>
                          </a:r>
                          <a:endParaRPr lang="en-IN" b="1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917" r="-501835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 smtClean="0"/>
                        </a:p>
                        <a:p>
                          <a:pPr algn="ctr"/>
                          <a:r>
                            <a:rPr lang="en-IN" b="1" dirty="0" smtClean="0"/>
                            <a:t>Remaining</a:t>
                          </a:r>
                          <a:endParaRPr lang="en-IN" b="1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9543" r="-29954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 smtClean="0"/>
                        </a:p>
                        <a:p>
                          <a:pPr algn="ctr"/>
                          <a:r>
                            <a:rPr lang="en-IN" b="1" dirty="0" smtClean="0"/>
                            <a:t>Remaining</a:t>
                          </a:r>
                          <a:endParaRPr lang="en-IN" b="1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602294" r="-100459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 smtClean="0"/>
                        </a:p>
                        <a:p>
                          <a:pPr algn="ctr"/>
                          <a:r>
                            <a:rPr lang="en-IN" b="1" dirty="0" smtClean="0"/>
                            <a:t>Remaining</a:t>
                          </a:r>
                          <a:endParaRPr lang="en-IN" b="1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Eng. Assy.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3998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err="1" smtClean="0"/>
                            <a:t>Mtl</a:t>
                          </a:r>
                          <a:r>
                            <a:rPr lang="en-IN" dirty="0" smtClean="0"/>
                            <a:t>. </a:t>
                          </a:r>
                          <a:r>
                            <a:rPr lang="en-IN" dirty="0" err="1" smtClean="0"/>
                            <a:t>Stmp</a:t>
                          </a:r>
                          <a:r>
                            <a:rPr lang="en-IN" dirty="0" smtClean="0"/>
                            <a:t>.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6000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5000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4998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1002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5002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998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101 Assy.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5000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2000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3000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2000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3000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2004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2996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102 </a:t>
                          </a:r>
                          <a:r>
                            <a:rPr lang="en-IN" dirty="0" err="1" smtClean="0"/>
                            <a:t>Assy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4500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4500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4497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4497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1" name="Rounded Rectangle 20"/>
          <p:cNvSpPr/>
          <p:nvPr/>
        </p:nvSpPr>
        <p:spPr>
          <a:xfrm>
            <a:off x="3905278" y="5512776"/>
            <a:ext cx="17115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$10,500,000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563398" y="5524504"/>
            <a:ext cx="17115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$10,495,000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239102" y="5518648"/>
            <a:ext cx="17115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$10,501,000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073162" y="3086100"/>
            <a:ext cx="3464169" cy="571500"/>
          </a:xfrm>
          <a:prstGeom prst="rightArrow">
            <a:avLst/>
          </a:prstGeom>
          <a:solidFill>
            <a:schemeClr val="bg1"/>
          </a:solidFill>
          <a:ln>
            <a:solidFill>
              <a:srgbClr val="5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5C0000"/>
                </a:solidFill>
              </a:rPr>
              <a:t>STEP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6260746" y="3711703"/>
            <a:ext cx="3464169" cy="354856"/>
          </a:xfrm>
          <a:prstGeom prst="rightArrow">
            <a:avLst/>
          </a:prstGeom>
          <a:solidFill>
            <a:schemeClr val="bg1"/>
          </a:solidFill>
          <a:ln>
            <a:solidFill>
              <a:srgbClr val="5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5C0000"/>
                </a:solidFill>
              </a:rPr>
              <a:t>NO CHANGE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6263682" y="4066319"/>
            <a:ext cx="3464169" cy="354856"/>
          </a:xfrm>
          <a:prstGeom prst="rightArrow">
            <a:avLst/>
          </a:prstGeom>
          <a:solidFill>
            <a:schemeClr val="bg1"/>
          </a:solidFill>
          <a:ln>
            <a:solidFill>
              <a:srgbClr val="5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5C0000"/>
                </a:solidFill>
              </a:rPr>
              <a:t>USE 2 EXTRA HOURS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6257826" y="4447311"/>
            <a:ext cx="3464169" cy="354856"/>
          </a:xfrm>
          <a:prstGeom prst="rightArrow">
            <a:avLst/>
          </a:prstGeom>
          <a:solidFill>
            <a:schemeClr val="bg1"/>
          </a:solidFill>
          <a:ln>
            <a:solidFill>
              <a:srgbClr val="5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5C0000"/>
                </a:solidFill>
              </a:rPr>
              <a:t>USE 4 EXTRA HOURS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6260762" y="4801927"/>
            <a:ext cx="3464169" cy="354856"/>
          </a:xfrm>
          <a:prstGeom prst="rightArrow">
            <a:avLst/>
          </a:prstGeom>
          <a:solidFill>
            <a:schemeClr val="bg1"/>
          </a:solidFill>
          <a:ln>
            <a:solidFill>
              <a:srgbClr val="5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5C0000"/>
                </a:solidFill>
              </a:rPr>
              <a:t>USE 3 LESS HOURS</a:t>
            </a:r>
          </a:p>
        </p:txBody>
      </p:sp>
      <p:sp>
        <p:nvSpPr>
          <p:cNvPr id="43" name="Right Arrow 42"/>
          <p:cNvSpPr/>
          <p:nvPr/>
        </p:nvSpPr>
        <p:spPr>
          <a:xfrm>
            <a:off x="5711870" y="5467354"/>
            <a:ext cx="3464169" cy="571500"/>
          </a:xfrm>
          <a:prstGeom prst="rightArrow">
            <a:avLst/>
          </a:prstGeom>
          <a:solidFill>
            <a:schemeClr val="bg1"/>
          </a:solidFill>
          <a:ln>
            <a:solidFill>
              <a:srgbClr val="5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5C0000"/>
                </a:solidFill>
              </a:rPr>
              <a:t>INCREASE BY $1000</a:t>
            </a:r>
          </a:p>
        </p:txBody>
      </p:sp>
    </p:spTree>
    <p:extLst>
      <p:ext uri="{BB962C8B-B14F-4D97-AF65-F5344CB8AC3E}">
        <p14:creationId xmlns:p14="http://schemas.microsoft.com/office/powerpoint/2010/main" val="111611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Search of a Better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55946" y="1496549"/>
                <a:ext cx="413991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5C0000"/>
                    </a:solidFill>
                  </a:rPr>
                  <a:t>Contribution from Model 101: $3000</a:t>
                </a:r>
                <a:br>
                  <a:rPr lang="en-US" dirty="0">
                    <a:solidFill>
                      <a:srgbClr val="5C0000"/>
                    </a:solidFill>
                  </a:rPr>
                </a:br>
                <a:r>
                  <a:rPr lang="en-US" dirty="0">
                    <a:solidFill>
                      <a:srgbClr val="5C0000"/>
                    </a:solidFill>
                  </a:rPr>
                  <a:t>Contribution from Model 102: $5000</a:t>
                </a:r>
              </a:p>
              <a:p>
                <a:endParaRPr lang="en-US" dirty="0">
                  <a:solidFill>
                    <a:srgbClr val="5C0000"/>
                  </a:solidFill>
                </a:endParaRPr>
              </a:p>
              <a:p>
                <a:r>
                  <a:rPr lang="en-US" dirty="0">
                    <a:solidFill>
                      <a:srgbClr val="5C0000"/>
                    </a:solidFill>
                  </a:rPr>
                  <a:t>Current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/>
                      </a:rPr>
                      <m:t>=1000,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5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C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5C0000"/>
                        </a:solidFill>
                        <a:latin typeface="Cambria Math"/>
                      </a:rPr>
                      <m:t>=1500</m:t>
                    </m:r>
                  </m:oMath>
                </a14:m>
                <a:endParaRPr lang="en-US" dirty="0">
                  <a:solidFill>
                    <a:srgbClr val="5C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46" y="1496549"/>
                <a:ext cx="4139916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178" t="-2538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391203" y="1437745"/>
            <a:ext cx="3712764" cy="1259133"/>
            <a:chOff x="4234765" y="4602158"/>
            <a:chExt cx="3712764" cy="1259133"/>
          </a:xfrm>
        </p:grpSpPr>
        <p:sp>
          <p:nvSpPr>
            <p:cNvPr id="11" name="Rounded Rectangle 10"/>
            <p:cNvSpPr/>
            <p:nvPr/>
          </p:nvSpPr>
          <p:spPr>
            <a:xfrm>
              <a:off x="5204199" y="4879158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118599" y="4879158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032999" y="4879158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04199" y="5217823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118599" y="5217823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032999" y="5217823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204199" y="5556491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18599" y="5556491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32999" y="5556491"/>
              <a:ext cx="876300" cy="3048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166099" y="4602158"/>
                  <a:ext cx="9610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1500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099" y="4602158"/>
                  <a:ext cx="961097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072032" y="4602159"/>
                  <a:ext cx="9610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=1500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032" y="4602159"/>
                  <a:ext cx="961097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986432" y="4602159"/>
                  <a:ext cx="9610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&gt;1500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6432" y="4602159"/>
                  <a:ext cx="961097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234765" y="4896092"/>
                  <a:ext cx="9610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1000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765" y="4896092"/>
                  <a:ext cx="961097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252179" y="5234757"/>
                  <a:ext cx="9575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=1000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79" y="5234757"/>
                  <a:ext cx="957506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252179" y="5567358"/>
                  <a:ext cx="9575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5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5C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5C0000"/>
                            </a:solidFill>
                            <a:latin typeface="Cambria Math"/>
                            <a:ea typeface="Cambria Math"/>
                          </a:rPr>
                          <m:t>&gt;1000</m:t>
                        </m:r>
                      </m:oMath>
                    </m:oMathPara>
                  </a14:m>
                  <a:endParaRPr lang="en-US" sz="1200" dirty="0">
                    <a:solidFill>
                      <a:srgbClr val="5C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79" y="5567358"/>
                  <a:ext cx="957506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ounded Rectangle 28"/>
            <p:cNvSpPr/>
            <p:nvPr/>
          </p:nvSpPr>
          <p:spPr>
            <a:xfrm>
              <a:off x="5214847" y="4884649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129247" y="4884649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037622" y="4879157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214847" y="5223314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037622" y="5217822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118599" y="5556490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037622" y="5556490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130327" y="5220759"/>
              <a:ext cx="876300" cy="3048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C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9212853"/>
                  </p:ext>
                </p:extLst>
              </p:nvPr>
            </p:nvGraphicFramePr>
            <p:xfrm>
              <a:off x="757018" y="3049628"/>
              <a:ext cx="10665072" cy="2123440"/>
            </p:xfrm>
            <a:graphic>
              <a:graphicData uri="http://schemas.openxmlformats.org/drawingml/2006/table">
                <a:tbl>
                  <a:tblPr firstRow="1">
                    <a:tableStyleId>{21E4AEA4-8DFA-4A89-87EB-49C32662AFE0}</a:tableStyleId>
                  </a:tblPr>
                  <a:tblGrid>
                    <a:gridCol w="133313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1333134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N" b="1" dirty="0"/>
                        </a:p>
                        <a:p>
                          <a:r>
                            <a:rPr lang="en-IN" b="1" dirty="0"/>
                            <a:t>Resource</a:t>
                          </a:r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  <a:p>
                          <a:pPr algn="ctr"/>
                          <a:r>
                            <a:rPr lang="en-IN" b="1" dirty="0"/>
                            <a:t>Available</a:t>
                          </a:r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=1000</m:t>
                                </m:r>
                              </m:oMath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=1500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/>
                        </a:p>
                        <a:p>
                          <a:pPr algn="ctr"/>
                          <a:r>
                            <a:rPr lang="en-IN" b="1" dirty="0"/>
                            <a:t>Remaining</a:t>
                          </a:r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=1000</m:t>
                                </m:r>
                              </m:oMath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=1499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/>
                        </a:p>
                        <a:p>
                          <a:pPr algn="ctr"/>
                          <a:r>
                            <a:rPr lang="en-IN" b="1" dirty="0"/>
                            <a:t>Remaining</a:t>
                          </a:r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=2000</m:t>
                                </m:r>
                              </m:oMath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=1000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/>
                        </a:p>
                        <a:p>
                          <a:pPr algn="ctr"/>
                          <a:r>
                            <a:rPr lang="en-IN" b="1" dirty="0"/>
                            <a:t>Remaining</a:t>
                          </a:r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Eng. Assy.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3998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err="1"/>
                            <a:t>Mtl</a:t>
                          </a:r>
                          <a:r>
                            <a:rPr lang="en-IN" dirty="0"/>
                            <a:t>. </a:t>
                          </a:r>
                          <a:r>
                            <a:rPr lang="en-IN" dirty="0" err="1"/>
                            <a:t>Stmp</a:t>
                          </a:r>
                          <a:r>
                            <a:rPr lang="en-IN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4998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101 Assy.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102 </a:t>
                          </a:r>
                          <a:r>
                            <a:rPr lang="en-IN" dirty="0" err="1"/>
                            <a:t>Assy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4497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9212853"/>
                  </p:ext>
                </p:extLst>
              </p:nvPr>
            </p:nvGraphicFramePr>
            <p:xfrm>
              <a:off x="757018" y="3049628"/>
              <a:ext cx="10665072" cy="2123440"/>
            </p:xfrm>
            <a:graphic>
              <a:graphicData uri="http://schemas.openxmlformats.org/drawingml/2006/table">
                <a:tbl>
                  <a:tblPr firstRow="1">
                    <a:tableStyleId>{21E4AEA4-8DFA-4A89-87EB-49C32662AFE0}</a:tableStyleId>
                  </a:tblPr>
                  <a:tblGrid>
                    <a:gridCol w="1333134"/>
                    <a:gridCol w="1333134"/>
                    <a:gridCol w="1333134"/>
                    <a:gridCol w="1333134"/>
                    <a:gridCol w="1333134"/>
                    <a:gridCol w="1333134"/>
                    <a:gridCol w="1333134"/>
                    <a:gridCol w="1333134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IN" b="1" dirty="0" smtClean="0"/>
                        </a:p>
                        <a:p>
                          <a:r>
                            <a:rPr lang="en-IN" b="1" dirty="0" smtClean="0"/>
                            <a:t>Resource</a:t>
                          </a:r>
                          <a:endParaRPr lang="en-IN" b="1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 smtClean="0"/>
                        </a:p>
                        <a:p>
                          <a:pPr algn="ctr"/>
                          <a:r>
                            <a:rPr lang="en-IN" b="1" dirty="0" smtClean="0"/>
                            <a:t>Available</a:t>
                          </a:r>
                          <a:endParaRPr lang="en-IN" b="1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917" r="-501835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 smtClean="0"/>
                        </a:p>
                        <a:p>
                          <a:pPr algn="ctr"/>
                          <a:r>
                            <a:rPr lang="en-IN" b="1" dirty="0" smtClean="0"/>
                            <a:t>Remaining</a:t>
                          </a:r>
                          <a:endParaRPr lang="en-IN" b="1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99543" r="-29954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 smtClean="0"/>
                        </a:p>
                        <a:p>
                          <a:pPr algn="ctr"/>
                          <a:r>
                            <a:rPr lang="en-IN" b="1" dirty="0" smtClean="0"/>
                            <a:t>Remaining</a:t>
                          </a:r>
                          <a:endParaRPr lang="en-IN" b="1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602294" r="-100459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0" dirty="0" smtClean="0"/>
                        </a:p>
                        <a:p>
                          <a:pPr algn="ctr"/>
                          <a:r>
                            <a:rPr lang="en-IN" b="1" dirty="0" smtClean="0"/>
                            <a:t>Remaining</a:t>
                          </a:r>
                          <a:endParaRPr lang="en-IN" b="1" dirty="0"/>
                        </a:p>
                      </a:txBody>
                      <a:tcPr>
                        <a:solidFill>
                          <a:srgbClr val="5C00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Eng. Assy.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3998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err="1" smtClean="0"/>
                            <a:t>Mtl</a:t>
                          </a:r>
                          <a:r>
                            <a:rPr lang="en-IN" dirty="0" smtClean="0"/>
                            <a:t>. </a:t>
                          </a:r>
                          <a:r>
                            <a:rPr lang="en-IN" dirty="0" err="1" smtClean="0"/>
                            <a:t>Stmp</a:t>
                          </a:r>
                          <a:r>
                            <a:rPr lang="en-IN" dirty="0" smtClean="0"/>
                            <a:t>.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6000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5000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4998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1002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6000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101 Assy.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5000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2000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3000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2000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3000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102 </a:t>
                          </a:r>
                          <a:r>
                            <a:rPr lang="en-IN" dirty="0" err="1" smtClean="0"/>
                            <a:t>Assy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4500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4500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4497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3000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1500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1" name="Rounded Rectangle 20"/>
          <p:cNvSpPr/>
          <p:nvPr/>
        </p:nvSpPr>
        <p:spPr>
          <a:xfrm>
            <a:off x="3905278" y="5512776"/>
            <a:ext cx="17115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$10,500,000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563398" y="5524504"/>
            <a:ext cx="17115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$10,495,000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239102" y="5518648"/>
            <a:ext cx="17115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5C0000"/>
                </a:solidFill>
              </a:rPr>
              <a:t>$11,000,000</a:t>
            </a:r>
          </a:p>
        </p:txBody>
      </p:sp>
      <p:sp>
        <p:nvSpPr>
          <p:cNvPr id="4" name="Right Arrow 3"/>
          <p:cNvSpPr/>
          <p:nvPr/>
        </p:nvSpPr>
        <p:spPr>
          <a:xfrm>
            <a:off x="6668219" y="3726611"/>
            <a:ext cx="1703066" cy="1000664"/>
          </a:xfrm>
          <a:prstGeom prst="rightArrow">
            <a:avLst/>
          </a:prstGeom>
          <a:solidFill>
            <a:schemeClr val="bg1"/>
          </a:solidFill>
          <a:ln>
            <a:solidFill>
              <a:srgbClr val="5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5C0000"/>
                </a:solidFill>
              </a:rPr>
              <a:t>500 steps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51944" y="2855134"/>
            <a:ext cx="2702883" cy="3367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ight Arrow 21"/>
          <p:cNvSpPr/>
          <p:nvPr/>
        </p:nvSpPr>
        <p:spPr>
          <a:xfrm>
            <a:off x="6330462" y="3965327"/>
            <a:ext cx="2118946" cy="687830"/>
          </a:xfrm>
          <a:prstGeom prst="rightArrow">
            <a:avLst/>
          </a:prstGeom>
          <a:gradFill>
            <a:gsLst>
              <a:gs pos="0">
                <a:srgbClr val="5C0000"/>
              </a:gs>
              <a:gs pos="79000">
                <a:srgbClr val="95440D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After 500 steps</a:t>
            </a:r>
          </a:p>
        </p:txBody>
      </p:sp>
    </p:spTree>
    <p:extLst>
      <p:ext uri="{BB962C8B-B14F-4D97-AF65-F5344CB8AC3E}">
        <p14:creationId xmlns:p14="http://schemas.microsoft.com/office/powerpoint/2010/main" val="166771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680</Words>
  <Application>Microsoft Office PowerPoint</Application>
  <PresentationFormat>Widescreen</PresentationFormat>
  <Paragraphs>391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Merton Truck Company</vt:lpstr>
      <vt:lpstr>Profits</vt:lpstr>
      <vt:lpstr>Is there a problem with this?</vt:lpstr>
      <vt:lpstr>Contribution to Profits</vt:lpstr>
      <vt:lpstr>Question 1(a)</vt:lpstr>
      <vt:lpstr>In Search of a Better Solution</vt:lpstr>
      <vt:lpstr>In Search of a Better Solution</vt:lpstr>
      <vt:lpstr>In Search of a Better Solution</vt:lpstr>
      <vt:lpstr>In Search of a Better Solution</vt:lpstr>
      <vt:lpstr>In Search of a Better Solution</vt:lpstr>
      <vt:lpstr>In Search of a Better Solution</vt:lpstr>
      <vt:lpstr>Building a Model</vt:lpstr>
      <vt:lpstr>Building a Model</vt:lpstr>
      <vt:lpstr>Solving with Microsoft Excel</vt:lpstr>
      <vt:lpstr>Solving with Microsoft Excel</vt:lpstr>
      <vt:lpstr>Solving with Microsoft Excel</vt:lpstr>
      <vt:lpstr>Solving with Microsoft Excel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Diptesh Ghosh</dc:creator>
  <cp:lastModifiedBy>Diptesh Ghosh</cp:lastModifiedBy>
  <cp:revision>113</cp:revision>
  <dcterms:created xsi:type="dcterms:W3CDTF">2016-10-23T20:26:39Z</dcterms:created>
  <dcterms:modified xsi:type="dcterms:W3CDTF">2020-06-21T15:58:00Z</dcterms:modified>
</cp:coreProperties>
</file>