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2" r:id="rId2"/>
    <p:sldId id="267" r:id="rId3"/>
    <p:sldId id="274" r:id="rId4"/>
    <p:sldId id="276" r:id="rId5"/>
    <p:sldId id="283" r:id="rId6"/>
    <p:sldId id="309" r:id="rId7"/>
    <p:sldId id="312" r:id="rId8"/>
    <p:sldId id="310" r:id="rId9"/>
    <p:sldId id="311" r:id="rId10"/>
    <p:sldId id="282" r:id="rId11"/>
    <p:sldId id="277" r:id="rId12"/>
    <p:sldId id="279" r:id="rId13"/>
    <p:sldId id="313" r:id="rId14"/>
    <p:sldId id="280" r:id="rId15"/>
    <p:sldId id="287" r:id="rId16"/>
    <p:sldId id="305" r:id="rId17"/>
    <p:sldId id="306" r:id="rId18"/>
    <p:sldId id="307" r:id="rId19"/>
    <p:sldId id="303" r:id="rId20"/>
    <p:sldId id="308" r:id="rId21"/>
    <p:sldId id="293" r:id="rId22"/>
    <p:sldId id="316" r:id="rId23"/>
    <p:sldId id="302" r:id="rId24"/>
    <p:sldId id="300" r:id="rId25"/>
    <p:sldId id="314" r:id="rId26"/>
    <p:sldId id="295" r:id="rId27"/>
    <p:sldId id="318" r:id="rId28"/>
    <p:sldId id="319" r:id="rId29"/>
    <p:sldId id="320" r:id="rId30"/>
    <p:sldId id="321" r:id="rId31"/>
    <p:sldId id="322" r:id="rId32"/>
    <p:sldId id="323" r:id="rId33"/>
    <p:sldId id="324" r:id="rId34"/>
    <p:sldId id="325" r:id="rId35"/>
    <p:sldId id="317" r:id="rId36"/>
    <p:sldId id="27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bha challa" initials="s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4" autoAdjust="0"/>
    <p:restoredTop sz="94343" autoAdjust="0"/>
  </p:normalViewPr>
  <p:slideViewPr>
    <p:cSldViewPr showGuides="1">
      <p:cViewPr varScale="1">
        <p:scale>
          <a:sx n="78" d="100"/>
          <a:sy n="78" d="100"/>
        </p:scale>
        <p:origin x="176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k Razaq" userId="f91dd6073ef41ecf" providerId="LiveId" clId="{CFD6714B-A11A-4175-BB86-DF2441488386}"/>
    <pc:docChg chg="modSld">
      <pc:chgData name="Shaik Razaq" userId="f91dd6073ef41ecf" providerId="LiveId" clId="{CFD6714B-A11A-4175-BB86-DF2441488386}" dt="2025-04-19T01:27:58.518" v="0" actId="1038"/>
      <pc:docMkLst>
        <pc:docMk/>
      </pc:docMkLst>
      <pc:sldChg chg="modSp mod">
        <pc:chgData name="Shaik Razaq" userId="f91dd6073ef41ecf" providerId="LiveId" clId="{CFD6714B-A11A-4175-BB86-DF2441488386}" dt="2025-04-19T01:27:58.518" v="0" actId="1038"/>
        <pc:sldMkLst>
          <pc:docMk/>
          <pc:sldMk cId="745624211" sldId="308"/>
        </pc:sldMkLst>
        <pc:picChg chg="mod">
          <ac:chgData name="Shaik Razaq" userId="f91dd6073ef41ecf" providerId="LiveId" clId="{CFD6714B-A11A-4175-BB86-DF2441488386}" dt="2025-04-19T01:27:58.518" v="0" actId="1038"/>
          <ac:picMkLst>
            <pc:docMk/>
            <pc:sldMk cId="745624211" sldId="308"/>
            <ac:picMk id="4" creationId="{11787E21-2022-F199-981B-021BCC5ED69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AA04797-B579-40AF-8F83-E4702A9ED9FF}"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A04797-B579-40AF-8F83-E4702A9ED9FF}"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A04797-B579-40AF-8F83-E4702A9ED9FF}"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A04797-B579-40AF-8F83-E4702A9ED9FF}"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04797-B579-40AF-8F83-E4702A9ED9FF}"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A04797-B579-40AF-8F83-E4702A9ED9FF}" type="datetimeFigureOut">
              <a:rPr lang="en-US" smtClean="0"/>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9D178-02C0-4294-8602-787D7B816A5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A04797-B579-40AF-8F83-E4702A9ED9FF}" type="datetimeFigureOut">
              <a:rPr lang="en-US" smtClean="0"/>
              <a:t>4/19/2025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D9D178-02C0-4294-8602-787D7B816A5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A04797-B579-40AF-8F83-E4702A9ED9FF}" type="datetimeFigureOut">
              <a:rPr lang="en-US" smtClean="0"/>
              <a:t>4/19/2025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D9D178-02C0-4294-8602-787D7B816A5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04797-B579-40AF-8F83-E4702A9ED9FF}" type="datetimeFigureOut">
              <a:rPr lang="en-US" smtClean="0"/>
              <a:t>4/19/2025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D9D178-02C0-4294-8602-787D7B816A5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04797-B579-40AF-8F83-E4702A9ED9FF}" type="datetimeFigureOut">
              <a:rPr lang="en-US" smtClean="0"/>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9D178-02C0-4294-8602-787D7B816A5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04797-B579-40AF-8F83-E4702A9ED9FF}" type="datetimeFigureOut">
              <a:rPr lang="en-US" smtClean="0"/>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9D178-02C0-4294-8602-787D7B816A5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04797-B579-40AF-8F83-E4702A9ED9FF}" type="datetimeFigureOut">
              <a:rPr lang="en-US" smtClean="0"/>
              <a:t>4/19/2025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9D178-02C0-4294-8602-787D7B816A5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26437"/>
            <a:ext cx="9067800" cy="1904854"/>
          </a:xfrm>
        </p:spPr>
        <p:txBody>
          <a:bodyPr>
            <a:normAutofit/>
          </a:bodyPr>
          <a:lstStyle/>
          <a:p>
            <a:r>
              <a:rPr lang="en-IN" sz="2000" dirty="0">
                <a:latin typeface="Times New Roman" panose="02020603050405020304" pitchFamily="18" charset="0"/>
                <a:cs typeface="Times New Roman" panose="02020603050405020304" pitchFamily="18" charset="0"/>
              </a:rPr>
              <a:t>A Project presentation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on</a:t>
            </a:r>
            <a:br>
              <a:rPr lang="en-IN" sz="3200" b="1" dirty="0">
                <a:latin typeface="Times New Roman" panose="02020603050405020304" pitchFamily="18" charset="0"/>
                <a:cs typeface="Times New Roman" panose="02020603050405020304" pitchFamily="18" charset="0"/>
              </a:rPr>
            </a:br>
            <a:r>
              <a:rPr lang="en-GB" sz="3000" b="1" dirty="0">
                <a:latin typeface="Times New Roman" panose="02020603050405020304" pitchFamily="18" charset="0"/>
                <a:cs typeface="Times New Roman" panose="02020603050405020304" pitchFamily="18" charset="0"/>
              </a:rPr>
              <a:t>A Novel Approach To Enhance Crop Yield </a:t>
            </a:r>
            <a:br>
              <a:rPr lang="en-GB" sz="3000" b="1" dirty="0">
                <a:latin typeface="Times New Roman" panose="02020603050405020304" pitchFamily="18" charset="0"/>
                <a:cs typeface="Times New Roman" panose="02020603050405020304" pitchFamily="18" charset="0"/>
              </a:rPr>
            </a:br>
            <a:r>
              <a:rPr lang="en-GB" sz="3000" b="1" dirty="0">
                <a:latin typeface="Times New Roman" panose="02020603050405020304" pitchFamily="18" charset="0"/>
                <a:cs typeface="Times New Roman" panose="02020603050405020304" pitchFamily="18" charset="0"/>
              </a:rPr>
              <a:t>With Seed Quality Analysis And Machine Learning</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74405" y="5048310"/>
            <a:ext cx="4343400" cy="1524000"/>
          </a:xfrm>
        </p:spPr>
        <p:txBody>
          <a:bodyPr>
            <a:normAutofit fontScale="25000" lnSpcReduction="20000"/>
          </a:bodyPr>
          <a:lstStyle/>
          <a:p>
            <a:pPr marL="0" indent="0">
              <a:buNone/>
            </a:pPr>
            <a:endParaRPr lang="en-IN" sz="2000" b="1" dirty="0">
              <a:solidFill>
                <a:srgbClr val="0070C0"/>
              </a:solidFill>
              <a:latin typeface="Times New Roman" panose="02020603050405020304" pitchFamily="18" charset="0"/>
              <a:cs typeface="Times New Roman" panose="02020603050405020304" pitchFamily="18" charset="0"/>
            </a:endParaRPr>
          </a:p>
          <a:p>
            <a:pPr marL="0" indent="0">
              <a:buNone/>
            </a:pPr>
            <a:r>
              <a:rPr lang="en-IN" sz="8000" b="1" dirty="0">
                <a:solidFill>
                  <a:srgbClr val="0070C0"/>
                </a:solidFill>
                <a:latin typeface="Times New Roman" panose="02020603050405020304" pitchFamily="18" charset="0"/>
                <a:cs typeface="Times New Roman" panose="02020603050405020304" pitchFamily="18" charset="0"/>
              </a:rPr>
              <a:t>Under the guidance of		</a:t>
            </a:r>
            <a:endParaRPr lang="en-IN" sz="8000" b="1" dirty="0">
              <a:solidFill>
                <a:srgbClr val="C00000"/>
              </a:solidFill>
              <a:latin typeface="Times New Roman" panose="02020603050405020304" pitchFamily="18" charset="0"/>
              <a:cs typeface="Times New Roman" panose="02020603050405020304" pitchFamily="18" charset="0"/>
            </a:endParaRPr>
          </a:p>
          <a:p>
            <a:pPr marL="0" indent="0">
              <a:buNone/>
            </a:pPr>
            <a:r>
              <a:rPr lang="en-IN" sz="8000" b="1" dirty="0">
                <a:solidFill>
                  <a:srgbClr val="C00000"/>
                </a:solidFill>
                <a:latin typeface="Times New Roman" panose="02020603050405020304" pitchFamily="18" charset="0"/>
                <a:cs typeface="Times New Roman" panose="02020603050405020304" pitchFamily="18" charset="0"/>
              </a:rPr>
              <a:t>Mrs. Ch. </a:t>
            </a:r>
            <a:r>
              <a:rPr lang="en-IN" sz="8000" b="1" dirty="0" err="1">
                <a:solidFill>
                  <a:srgbClr val="C00000"/>
                </a:solidFill>
                <a:latin typeface="Times New Roman" panose="02020603050405020304" pitchFamily="18" charset="0"/>
                <a:cs typeface="Times New Roman" panose="02020603050405020304" pitchFamily="18" charset="0"/>
              </a:rPr>
              <a:t>Prathima</a:t>
            </a:r>
            <a:r>
              <a:rPr lang="en-IN" sz="8000" b="1" dirty="0">
                <a:solidFill>
                  <a:srgbClr val="C00000"/>
                </a:solidFill>
                <a:latin typeface="Times New Roman" panose="02020603050405020304" pitchFamily="18" charset="0"/>
                <a:cs typeface="Times New Roman" panose="02020603050405020304" pitchFamily="18" charset="0"/>
              </a:rPr>
              <a:t>,</a:t>
            </a:r>
          </a:p>
          <a:p>
            <a:pPr marL="0" indent="0">
              <a:buNone/>
            </a:pPr>
            <a:r>
              <a:rPr lang="en-IN" sz="8000" b="1" dirty="0">
                <a:solidFill>
                  <a:srgbClr val="C00000"/>
                </a:solidFill>
                <a:latin typeface="Times New Roman" panose="02020603050405020304" pitchFamily="18" charset="0"/>
                <a:cs typeface="Times New Roman" panose="02020603050405020304" pitchFamily="18" charset="0"/>
              </a:rPr>
              <a:t>Assistant Professor,</a:t>
            </a:r>
          </a:p>
          <a:p>
            <a:pPr marL="0" indent="0">
              <a:buNone/>
            </a:pPr>
            <a:r>
              <a:rPr lang="en-IN" sz="8000" b="1" dirty="0">
                <a:solidFill>
                  <a:srgbClr val="C00000"/>
                </a:solidFill>
                <a:latin typeface="Times New Roman" panose="02020603050405020304" pitchFamily="18" charset="0"/>
                <a:cs typeface="Times New Roman" panose="02020603050405020304" pitchFamily="18" charset="0"/>
              </a:rPr>
              <a:t>Dept. of Data Science</a:t>
            </a:r>
          </a:p>
        </p:txBody>
      </p:sp>
      <p:sp>
        <p:nvSpPr>
          <p:cNvPr id="5" name="TextBox 4"/>
          <p:cNvSpPr txBox="1"/>
          <p:nvPr/>
        </p:nvSpPr>
        <p:spPr>
          <a:xfrm>
            <a:off x="519546" y="1645310"/>
            <a:ext cx="8243454" cy="2092881"/>
          </a:xfrm>
          <a:prstGeom prst="rect">
            <a:avLst/>
          </a:prstGeom>
          <a:noFill/>
        </p:spPr>
        <p:txBody>
          <a:bodyPr wrap="square" rtlCol="0">
            <a:spAutoFit/>
          </a:bodyPr>
          <a:lstStyle/>
          <a:p>
            <a:pPr algn="ctr"/>
            <a:endParaRPr lang="en-IN" sz="2000" b="1" dirty="0">
              <a:solidFill>
                <a:srgbClr val="C00000"/>
              </a:solidFill>
              <a:latin typeface="Times New Roman" panose="02020603050405020304" pitchFamily="18" charset="0"/>
              <a:cs typeface="Times New Roman" panose="02020603050405020304" pitchFamily="18" charset="0"/>
            </a:endParaRPr>
          </a:p>
          <a:p>
            <a:pPr algn="ctr"/>
            <a:r>
              <a:rPr lang="en-IN" sz="2000" b="1" dirty="0">
                <a:solidFill>
                  <a:srgbClr val="C00000"/>
                </a:solidFill>
                <a:latin typeface="Times New Roman" panose="02020603050405020304" pitchFamily="18" charset="0"/>
                <a:cs typeface="Times New Roman" panose="02020603050405020304" pitchFamily="18" charset="0"/>
              </a:rPr>
              <a:t>Presented by Batch CSSE 25-19</a:t>
            </a:r>
          </a:p>
          <a:p>
            <a:pPr algn="ctr"/>
            <a:endParaRPr lang="en-IN" sz="1000" b="1" dirty="0">
              <a:solidFill>
                <a:schemeClr val="tx2"/>
              </a:solidFill>
              <a:latin typeface="Times New Roman" panose="02020603050405020304" pitchFamily="18" charset="0"/>
              <a:cs typeface="Times New Roman" panose="02020603050405020304" pitchFamily="18" charset="0"/>
            </a:endParaRPr>
          </a:p>
          <a:p>
            <a:pPr algn="just"/>
            <a:r>
              <a:rPr lang="en-IN" sz="2000" b="1" dirty="0">
                <a:solidFill>
                  <a:srgbClr val="C00000"/>
                </a:solidFill>
                <a:latin typeface="Times New Roman" panose="02020603050405020304" pitchFamily="18" charset="0"/>
                <a:cs typeface="Times New Roman" panose="02020603050405020304" pitchFamily="18" charset="0"/>
              </a:rPr>
              <a:t>	N Naga Harika		              21121A1581</a:t>
            </a:r>
          </a:p>
          <a:p>
            <a:pPr algn="just"/>
            <a:r>
              <a:rPr lang="en-IN" sz="2000" b="1" dirty="0">
                <a:solidFill>
                  <a:srgbClr val="C00000"/>
                </a:solidFill>
                <a:latin typeface="Times New Roman" panose="02020603050405020304" pitchFamily="18" charset="0"/>
                <a:cs typeface="Times New Roman" panose="02020603050405020304" pitchFamily="18" charset="0"/>
              </a:rPr>
              <a:t>	S Abdul Razaq		 	21121A15A1</a:t>
            </a:r>
          </a:p>
          <a:p>
            <a:pPr algn="just"/>
            <a:r>
              <a:rPr lang="en-IN" sz="2000" b="1" dirty="0">
                <a:solidFill>
                  <a:srgbClr val="C00000"/>
                </a:solidFill>
                <a:latin typeface="Times New Roman" panose="02020603050405020304" pitchFamily="18" charset="0"/>
                <a:cs typeface="Times New Roman" panose="02020603050405020304" pitchFamily="18" charset="0"/>
              </a:rPr>
              <a:t>	P </a:t>
            </a:r>
            <a:r>
              <a:rPr lang="en-IN" sz="2000" b="1" dirty="0" err="1">
                <a:solidFill>
                  <a:srgbClr val="C00000"/>
                </a:solidFill>
                <a:latin typeface="Times New Roman" panose="02020603050405020304" pitchFamily="18" charset="0"/>
                <a:cs typeface="Times New Roman" panose="02020603050405020304" pitchFamily="18" charset="0"/>
              </a:rPr>
              <a:t>Gurunath</a:t>
            </a:r>
            <a:r>
              <a:rPr lang="en-IN" sz="2000" b="1" dirty="0">
                <a:solidFill>
                  <a:srgbClr val="C00000"/>
                </a:solidFill>
                <a:latin typeface="Times New Roman" panose="02020603050405020304" pitchFamily="18" charset="0"/>
                <a:cs typeface="Times New Roman" panose="02020603050405020304" pitchFamily="18" charset="0"/>
              </a:rPr>
              <a:t>		 	21121A1583</a:t>
            </a:r>
          </a:p>
          <a:p>
            <a:pPr algn="just"/>
            <a:r>
              <a:rPr lang="en-IN" sz="2000" b="1" dirty="0">
                <a:solidFill>
                  <a:srgbClr val="C00000"/>
                </a:solidFill>
                <a:latin typeface="Times New Roman" panose="02020603050405020304" pitchFamily="18" charset="0"/>
                <a:cs typeface="Times New Roman" panose="02020603050405020304" pitchFamily="18" charset="0"/>
              </a:rPr>
              <a:t>	M Shashank			18121A1561 </a:t>
            </a:r>
            <a:r>
              <a:rPr lang="en-US" sz="2000" b="1" dirty="0">
                <a:solidFill>
                  <a:srgbClr val="FF0000"/>
                </a:solidFill>
                <a:latin typeface="Times New Roman" panose="02020603050405020304" pitchFamily="18" charset="0"/>
                <a:cs typeface="Times New Roman" panose="02020603050405020304" pitchFamily="18" charset="0"/>
              </a:rPr>
              <a:t> </a:t>
            </a:r>
          </a:p>
        </p:txBody>
      </p:sp>
      <p:pic>
        <p:nvPicPr>
          <p:cNvPr id="6" name="Content Placeholder 3" descr="clge"/>
          <p:cNvPicPr>
            <a:picLocks noChangeAspect="1" noChangeArrowheads="1"/>
          </p:cNvPicPr>
          <p:nvPr/>
        </p:nvPicPr>
        <p:blipFill>
          <a:blip r:embed="rId2" cstate="print"/>
          <a:srcRect/>
          <a:stretch>
            <a:fillRect/>
          </a:stretch>
        </p:blipFill>
        <p:spPr bwMode="auto">
          <a:xfrm>
            <a:off x="3505200" y="3705255"/>
            <a:ext cx="2667000" cy="1143000"/>
          </a:xfrm>
          <a:prstGeom prst="rect">
            <a:avLst/>
          </a:prstGeom>
          <a:noFill/>
          <a:ln w="9525">
            <a:noFill/>
            <a:miter lim="800000"/>
            <a:headEnd/>
            <a:tailEnd/>
          </a:ln>
        </p:spPr>
      </p:pic>
      <p:sp>
        <p:nvSpPr>
          <p:cNvPr id="7" name="Rectangle 6"/>
          <p:cNvSpPr/>
          <p:nvPr/>
        </p:nvSpPr>
        <p:spPr>
          <a:xfrm>
            <a:off x="5562600" y="5048310"/>
            <a:ext cx="3726872" cy="1323439"/>
          </a:xfrm>
          <a:prstGeom prst="rect">
            <a:avLst/>
          </a:prstGeom>
        </p:spPr>
        <p:txBody>
          <a:bodyPr wrap="square">
            <a:spAutoFit/>
          </a:bodyPr>
          <a:lstStyle/>
          <a:p>
            <a:r>
              <a:rPr lang="en-IN" sz="2000" b="1" dirty="0">
                <a:solidFill>
                  <a:srgbClr val="0070C0"/>
                </a:solidFill>
                <a:latin typeface="Times New Roman" panose="02020603050405020304" pitchFamily="18" charset="0"/>
                <a:cs typeface="Times New Roman" panose="02020603050405020304" pitchFamily="18" charset="0"/>
              </a:rPr>
              <a:t>HOD</a:t>
            </a:r>
          </a:p>
          <a:p>
            <a:pPr marL="0" marR="0" lvl="0" indent="0" algn="l" rtl="0">
              <a:lnSpc>
                <a:spcPct val="100000"/>
              </a:lnSpc>
              <a:spcBef>
                <a:spcPts val="0"/>
              </a:spcBef>
              <a:spcAft>
                <a:spcPts val="0"/>
              </a:spcAft>
              <a:buClr>
                <a:srgbClr val="C00000"/>
              </a:buClr>
              <a:buSzPts val="2000"/>
              <a:buFont typeface="Times New Roman" panose="02020603050405020304"/>
              <a:buNone/>
            </a:pPr>
            <a:r>
              <a:rPr lang="en-GB" sz="2000" b="1" i="0" u="none" strike="noStrike" cap="none" dirty="0" err="1">
                <a:solidFill>
                  <a:srgbClr val="C00000"/>
                </a:solidFill>
                <a:latin typeface="Times New Roman" panose="02020603050405020304"/>
                <a:ea typeface="Times New Roman" panose="02020603050405020304"/>
                <a:cs typeface="Times New Roman" panose="02020603050405020304"/>
                <a:sym typeface="Times New Roman" panose="02020603050405020304"/>
              </a:rPr>
              <a:t>Dr.</a:t>
            </a:r>
            <a:r>
              <a:rPr lang="en-GB" sz="2000" b="1" i="0"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 </a:t>
            </a:r>
            <a:r>
              <a:rPr lang="en-GB" sz="2000" b="1"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P.</a:t>
            </a:r>
            <a:r>
              <a:rPr lang="en-GB" sz="2000" b="1" i="0"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 K. </a:t>
            </a:r>
            <a:r>
              <a:rPr lang="en-GB" sz="2000" b="1"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Gupta</a:t>
            </a:r>
            <a:r>
              <a:rPr lang="en-GB" sz="2000" b="1" i="0"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a:t>
            </a:r>
          </a:p>
          <a:p>
            <a:pPr marL="0" marR="0" lvl="0" indent="0" algn="l" rtl="0">
              <a:lnSpc>
                <a:spcPct val="100000"/>
              </a:lnSpc>
              <a:spcBef>
                <a:spcPts val="0"/>
              </a:spcBef>
              <a:spcAft>
                <a:spcPts val="0"/>
              </a:spcAft>
              <a:buClr>
                <a:srgbClr val="C00000"/>
              </a:buClr>
              <a:buSzPts val="2000"/>
              <a:buFont typeface="Times New Roman" panose="02020603050405020304"/>
              <a:buNone/>
            </a:pPr>
            <a:r>
              <a:rPr lang="en-GB" sz="2000" b="1" i="0"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Professor &amp; Head, </a:t>
            </a:r>
          </a:p>
          <a:p>
            <a:pPr marL="0" marR="0" lvl="0" indent="0" algn="l" rtl="0">
              <a:lnSpc>
                <a:spcPct val="100000"/>
              </a:lnSpc>
              <a:spcBef>
                <a:spcPts val="0"/>
              </a:spcBef>
              <a:spcAft>
                <a:spcPts val="0"/>
              </a:spcAft>
              <a:buClr>
                <a:srgbClr val="C00000"/>
              </a:buClr>
              <a:buSzPts val="2000"/>
              <a:buFont typeface="Times New Roman" panose="02020603050405020304"/>
              <a:buNone/>
            </a:pPr>
            <a:r>
              <a:rPr lang="en-GB" sz="2000" b="1" i="0"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Dept. of CSSE</a:t>
            </a:r>
          </a:p>
        </p:txBody>
      </p:sp>
      <p:sp>
        <p:nvSpPr>
          <p:cNvPr id="12" name="Rectangle 11"/>
          <p:cNvSpPr/>
          <p:nvPr/>
        </p:nvSpPr>
        <p:spPr>
          <a:xfrm>
            <a:off x="1901536" y="4648200"/>
            <a:ext cx="5181600" cy="400110"/>
          </a:xfrm>
          <a:prstGeom prst="rect">
            <a:avLst/>
          </a:prstGeom>
        </p:spPr>
        <p:txBody>
          <a:bodyPr wrap="square">
            <a:spAutoFit/>
          </a:bodyPr>
          <a:lstStyle/>
          <a:p>
            <a:pPr algn="ctr"/>
            <a:r>
              <a:rPr lang="en-IN" sz="2000" b="1" dirty="0">
                <a:solidFill>
                  <a:srgbClr val="00B050"/>
                </a:solidFill>
                <a:latin typeface="Times New Roman" panose="02020603050405020304" pitchFamily="18" charset="0"/>
                <a:cs typeface="Times New Roman" panose="02020603050405020304" pitchFamily="18" charset="0"/>
              </a:rPr>
              <a:t>Computer Science and Systems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2B3807-2256-6F62-CACD-89BB5E828B36}"/>
              </a:ext>
            </a:extLst>
          </p:cNvPr>
          <p:cNvSpPr>
            <a:spLocks noGrp="1"/>
          </p:cNvSpPr>
          <p:nvPr>
            <p:ph idx="1"/>
          </p:nvPr>
        </p:nvSpPr>
        <p:spPr>
          <a:xfrm>
            <a:off x="457200" y="1371600"/>
            <a:ext cx="8229600" cy="4754563"/>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Existing System : </a:t>
            </a:r>
          </a:p>
          <a:p>
            <a:r>
              <a:rPr lang="en-US" sz="2000" dirty="0">
                <a:latin typeface="Times New Roman" panose="02020603050405020304" pitchFamily="18" charset="0"/>
                <a:cs typeface="Times New Roman" panose="02020603050405020304" pitchFamily="18" charset="0"/>
              </a:rPr>
              <a:t>Manual Visual Inspection </a:t>
            </a:r>
          </a:p>
          <a:p>
            <a:r>
              <a:rPr lang="en-US" sz="2000" dirty="0">
                <a:latin typeface="Times New Roman" panose="02020603050405020304" pitchFamily="18" charset="0"/>
                <a:cs typeface="Times New Roman" panose="02020603050405020304" pitchFamily="18" charset="0"/>
              </a:rPr>
              <a:t>Basic Mechanical Size Grading </a:t>
            </a:r>
          </a:p>
          <a:p>
            <a:r>
              <a:rPr lang="en-US" sz="2000" dirty="0">
                <a:latin typeface="Times New Roman" panose="02020603050405020304" pitchFamily="18" charset="0"/>
                <a:cs typeface="Times New Roman" panose="02020603050405020304" pitchFamily="18" charset="0"/>
              </a:rPr>
              <a:t>Human-dependent Quality Assessment</a:t>
            </a:r>
            <a:endParaRPr lang="en-IN" sz="2000" b="1" dirty="0">
              <a:latin typeface="Times New Roman" panose="02020603050405020304" pitchFamily="18" charset="0"/>
              <a:cs typeface="Times New Roman" panose="02020603050405020304" pitchFamily="18" charset="0"/>
            </a:endParaRPr>
          </a:p>
          <a:p>
            <a:pPr marL="400050" lvl="1" indent="0">
              <a:buNone/>
            </a:pPr>
            <a:endParaRPr lang="en-GB" sz="1700" dirty="0">
              <a:effectLst/>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Drawbacks of Existing System: </a:t>
            </a:r>
          </a:p>
          <a:p>
            <a:r>
              <a:rPr lang="en-GB" sz="2000" dirty="0">
                <a:effectLst/>
                <a:latin typeface="Times New Roman" panose="02020603050405020304" pitchFamily="18" charset="0"/>
                <a:cs typeface="Times New Roman" panose="02020603050405020304" pitchFamily="18" charset="0"/>
              </a:rPr>
              <a:t>Reliability Issues</a:t>
            </a:r>
          </a:p>
          <a:p>
            <a:r>
              <a:rPr lang="en-IN" sz="2000" dirty="0">
                <a:effectLst/>
                <a:latin typeface="Times New Roman" panose="02020603050405020304" pitchFamily="18" charset="0"/>
                <a:cs typeface="Times New Roman" panose="02020603050405020304" pitchFamily="18" charset="0"/>
              </a:rPr>
              <a:t>Efficiency Problems</a:t>
            </a:r>
          </a:p>
          <a:p>
            <a:r>
              <a:rPr lang="en-IN" sz="2000" dirty="0">
                <a:effectLst/>
                <a:latin typeface="Times New Roman" panose="02020603050405020304" pitchFamily="18" charset="0"/>
                <a:cs typeface="Times New Roman" panose="02020603050405020304" pitchFamily="18" charset="0"/>
              </a:rPr>
              <a:t>Market Challenges</a:t>
            </a:r>
            <a:r>
              <a:rPr lang="en-IN" sz="2400"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B6C210AD-2D13-2EF2-9057-E9DCA768CDBA}"/>
              </a:ext>
            </a:extLst>
          </p:cNvPr>
          <p:cNvSpPr txBox="1"/>
          <p:nvPr/>
        </p:nvSpPr>
        <p:spPr>
          <a:xfrm>
            <a:off x="2133600" y="457200"/>
            <a:ext cx="4572000" cy="646331"/>
          </a:xfrm>
          <a:prstGeom prst="rect">
            <a:avLst/>
          </a:prstGeom>
          <a:noFill/>
        </p:spPr>
        <p:txBody>
          <a:bodyPr wrap="square">
            <a:sp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Existing System</a:t>
            </a:r>
            <a:endParaRPr lang="en-IN" sz="3600" dirty="0"/>
          </a:p>
        </p:txBody>
      </p:sp>
    </p:spTree>
    <p:extLst>
      <p:ext uri="{BB962C8B-B14F-4D97-AF65-F5344CB8AC3E}">
        <p14:creationId xmlns:p14="http://schemas.microsoft.com/office/powerpoint/2010/main" val="3751629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FF0000"/>
                </a:solidFill>
                <a:latin typeface="Times New Roman" panose="02020603050405020304" pitchFamily="18" charset="0"/>
                <a:cs typeface="Times New Roman" panose="02020603050405020304" pitchFamily="18" charset="0"/>
              </a:rPr>
              <a:t>Problem Statement</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14EA500F-C590-5378-DED4-AF9E7FE3A5DE}"/>
              </a:ext>
            </a:extLst>
          </p:cNvPr>
          <p:cNvSpPr>
            <a:spLocks noGrp="1"/>
          </p:cNvSpPr>
          <p:nvPr>
            <p:ph idx="1"/>
          </p:nvPr>
        </p:nvSpPr>
        <p:spPr>
          <a:xfrm>
            <a:off x="457200" y="1295400"/>
            <a:ext cx="8229600" cy="4830763"/>
          </a:xfrm>
        </p:spPr>
        <p:txBody>
          <a:bodyPr>
            <a:noAutofit/>
          </a:bodyPr>
          <a:lstStyle/>
          <a:p>
            <a:pPr marL="0" indent="0" algn="just">
              <a:buNone/>
            </a:pPr>
            <a:r>
              <a:rPr lang="en-US" sz="2000" dirty="0">
                <a:effectLst/>
                <a:latin typeface="Times New Roman" panose="02020603050405020304" pitchFamily="18" charset="0"/>
                <a:cs typeface="Times New Roman" panose="02020603050405020304" pitchFamily="18" charset="0"/>
              </a:rPr>
              <a:t>Traditional seed quality assessment methods rely heavily on manual visual inspection and basic mechanical grading, which are both time-consuming and prone to human error. These conventional techniques lack standardization, consistency, and the ability to detect subtle quality indicators that affect seed viability. The process is labor-intensive, subjective, and inefficient for modern agricultural demands, leading to unreliable quality assessments and potential crop yield losses. With increasing market competition and the need for sustainable agriculture, there's an urgent need to automate and improve seed quality assessment through more accurate, efficient, and standardized methods. The current system's limitations directly impact agricultural productivity, resource optimization, and market competitiveness, making it crucial to develop a more reliable and automated solution.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582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3600" b="1" dirty="0">
                <a:solidFill>
                  <a:srgbClr val="FF0000"/>
                </a:solidFill>
                <a:latin typeface="Times New Roman" panose="02020603050405020304" pitchFamily="18" charset="0"/>
                <a:cs typeface="Times New Roman" panose="02020603050405020304" pitchFamily="18" charset="0"/>
              </a:rPr>
              <a:t>Objectives</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1D8513BE-EC17-EF2A-10FB-8E34E6B15F0F}"/>
              </a:ext>
            </a:extLst>
          </p:cNvPr>
          <p:cNvSpPr>
            <a:spLocks noGrp="1" noChangeArrowheads="1"/>
          </p:cNvSpPr>
          <p:nvPr>
            <p:ph idx="1"/>
          </p:nvPr>
        </p:nvSpPr>
        <p:spPr bwMode="auto">
          <a:xfrm>
            <a:off x="533400" y="1350902"/>
            <a:ext cx="8153400" cy="481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latin typeface="Times New Roman" panose="02020603050405020304" pitchFamily="18" charset="0"/>
                <a:cs typeface="Times New Roman" panose="02020603050405020304" pitchFamily="18" charset="0"/>
              </a:rPr>
              <a:t>Automate Seed Quality Assessment</a:t>
            </a:r>
            <a:endParaRPr lang="en-US" sz="2000" dirty="0">
              <a:latin typeface="Times New Roman" panose="02020603050405020304" pitchFamily="18" charset="0"/>
              <a:cs typeface="Times New Roman" panose="02020603050405020304" pitchFamily="18" charset="0"/>
            </a:endParaRPr>
          </a:p>
          <a:p>
            <a:pPr lvl="1" indent="-342900">
              <a:buFont typeface="+mj-lt"/>
              <a:buAutoNum type="arabicPeriod"/>
            </a:pPr>
            <a:r>
              <a:rPr lang="en-US" sz="1900" dirty="0">
                <a:latin typeface="Times New Roman" panose="02020603050405020304" pitchFamily="18" charset="0"/>
                <a:cs typeface="Times New Roman" panose="02020603050405020304" pitchFamily="18" charset="0"/>
              </a:rPr>
              <a:t>To Develop a predictive system using machine learning</a:t>
            </a:r>
          </a:p>
          <a:p>
            <a:pPr lvl="1" indent="-342900">
              <a:buFont typeface="+mj-lt"/>
              <a:buAutoNum type="arabicPeriod"/>
            </a:pPr>
            <a:r>
              <a:rPr lang="en-US" sz="1900" dirty="0">
                <a:latin typeface="Times New Roman" panose="02020603050405020304" pitchFamily="18" charset="0"/>
                <a:cs typeface="Times New Roman" panose="02020603050405020304" pitchFamily="18" charset="0"/>
              </a:rPr>
              <a:t>Minimize human decision-making errors</a:t>
            </a:r>
          </a:p>
          <a:p>
            <a:pPr lvl="1" indent="-342900">
              <a:buFont typeface="+mj-lt"/>
              <a:buAutoNum type="arabicPeriod"/>
            </a:pPr>
            <a:r>
              <a:rPr lang="en-US" sz="1900" dirty="0">
                <a:latin typeface="Times New Roman" panose="02020603050405020304" pitchFamily="18" charset="0"/>
                <a:cs typeface="Times New Roman" panose="02020603050405020304" pitchFamily="18" charset="0"/>
              </a:rPr>
              <a:t>Streamline the classification process</a:t>
            </a:r>
          </a:p>
          <a:p>
            <a:r>
              <a:rPr lang="en-US" sz="2000" b="1" dirty="0">
                <a:latin typeface="Times New Roman" panose="02020603050405020304" pitchFamily="18" charset="0"/>
                <a:cs typeface="Times New Roman" panose="02020603050405020304" pitchFamily="18" charset="0"/>
              </a:rPr>
              <a:t>Enhance Quality Analysis</a:t>
            </a:r>
            <a:endParaRPr lang="en-US" sz="2000" dirty="0">
              <a:latin typeface="Times New Roman" panose="02020603050405020304" pitchFamily="18" charset="0"/>
              <a:cs typeface="Times New Roman" panose="02020603050405020304" pitchFamily="18" charset="0"/>
            </a:endParaRPr>
          </a:p>
          <a:p>
            <a:pPr marL="857250" lvl="1" indent="-457200">
              <a:buFont typeface="+mj-lt"/>
              <a:buAutoNum type="arabicPeriod"/>
            </a:pPr>
            <a:r>
              <a:rPr lang="en-US" sz="1900" dirty="0">
                <a:latin typeface="Times New Roman" panose="02020603050405020304" pitchFamily="18" charset="0"/>
                <a:cs typeface="Times New Roman" panose="02020603050405020304" pitchFamily="18" charset="0"/>
              </a:rPr>
              <a:t>Extract key features from seed images (size, shape, color, texture)</a:t>
            </a:r>
          </a:p>
          <a:p>
            <a:pPr marL="857250" lvl="1" indent="-457200">
              <a:buFont typeface="+mj-lt"/>
              <a:buAutoNum type="arabicPeriod"/>
            </a:pPr>
            <a:r>
              <a:rPr lang="en-US" sz="1900" dirty="0">
                <a:latin typeface="Times New Roman" panose="02020603050405020304" pitchFamily="18" charset="0"/>
                <a:cs typeface="Times New Roman" panose="02020603050405020304" pitchFamily="18" charset="0"/>
              </a:rPr>
              <a:t>Implement accurate quality classification</a:t>
            </a:r>
          </a:p>
          <a:p>
            <a:pPr marL="857250" lvl="1" indent="-457200">
              <a:buFont typeface="+mj-lt"/>
              <a:buAutoNum type="arabicPeriod"/>
            </a:pPr>
            <a:r>
              <a:rPr lang="en-US" sz="1900" dirty="0">
                <a:latin typeface="Times New Roman" panose="02020603050405020304" pitchFamily="18" charset="0"/>
                <a:cs typeface="Times New Roman" panose="02020603050405020304" pitchFamily="18" charset="0"/>
              </a:rPr>
              <a:t>Ensure consistent evaluation standards</a:t>
            </a:r>
          </a:p>
          <a:p>
            <a:r>
              <a:rPr lang="en-US" sz="2000" b="1" dirty="0">
                <a:latin typeface="Times New Roman" panose="02020603050405020304" pitchFamily="18" charset="0"/>
                <a:cs typeface="Times New Roman" panose="02020603050405020304" pitchFamily="18" charset="0"/>
              </a:rPr>
              <a:t>Improve Efficiency</a:t>
            </a:r>
            <a:endParaRPr lang="en-US" sz="2000" dirty="0">
              <a:latin typeface="Times New Roman" panose="02020603050405020304" pitchFamily="18" charset="0"/>
              <a:cs typeface="Times New Roman" panose="02020603050405020304" pitchFamily="18" charset="0"/>
            </a:endParaRPr>
          </a:p>
          <a:p>
            <a:pPr marL="857250" lvl="1" indent="-457200">
              <a:buFont typeface="+mj-lt"/>
              <a:buAutoNum type="arabicPeriod"/>
            </a:pPr>
            <a:r>
              <a:rPr lang="en-US" sz="1900" dirty="0">
                <a:latin typeface="Times New Roman" panose="02020603050405020304" pitchFamily="18" charset="0"/>
                <a:cs typeface="Times New Roman" panose="02020603050405020304" pitchFamily="18" charset="0"/>
              </a:rPr>
              <a:t>Reduce manual inspection time</a:t>
            </a:r>
          </a:p>
          <a:p>
            <a:pPr marL="857250" lvl="1" indent="-457200">
              <a:buFont typeface="+mj-lt"/>
              <a:buAutoNum type="arabicPeriod"/>
            </a:pPr>
            <a:r>
              <a:rPr lang="en-US" sz="1900" dirty="0">
                <a:latin typeface="Times New Roman" panose="02020603050405020304" pitchFamily="18" charset="0"/>
                <a:cs typeface="Times New Roman" panose="02020603050405020304" pitchFamily="18" charset="0"/>
              </a:rPr>
              <a:t>Automate seed segregation</a:t>
            </a:r>
          </a:p>
          <a:p>
            <a:pPr marL="857250" lvl="1" indent="-457200">
              <a:buFont typeface="+mj-lt"/>
              <a:buAutoNum type="arabicPeriod"/>
            </a:pPr>
            <a:r>
              <a:rPr lang="en-US" sz="1900" dirty="0">
                <a:latin typeface="Times New Roman" panose="02020603050405020304" pitchFamily="18" charset="0"/>
                <a:cs typeface="Times New Roman" panose="02020603050405020304" pitchFamily="18" charset="0"/>
              </a:rPr>
              <a:t>Provide real-time insights to farmers</a:t>
            </a:r>
          </a:p>
          <a:p>
            <a:pPr>
              <a:lnSpc>
                <a:spcPct val="150000"/>
              </a:lnSpc>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5521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FF0000"/>
                </a:solidFill>
                <a:latin typeface="Times New Roman" panose="02020603050405020304" pitchFamily="18" charset="0"/>
                <a:cs typeface="Times New Roman" panose="02020603050405020304" pitchFamily="18" charset="0"/>
              </a:rPr>
              <a:t>Objectives</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1D8513BE-EC17-EF2A-10FB-8E34E6B15F0F}"/>
              </a:ext>
            </a:extLst>
          </p:cNvPr>
          <p:cNvSpPr>
            <a:spLocks noGrp="1" noChangeArrowheads="1"/>
          </p:cNvSpPr>
          <p:nvPr>
            <p:ph idx="1"/>
          </p:nvPr>
        </p:nvSpPr>
        <p:spPr bwMode="auto">
          <a:xfrm>
            <a:off x="609600" y="1450235"/>
            <a:ext cx="8153400" cy="334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latin typeface="Times New Roman" panose="02020603050405020304" pitchFamily="18" charset="0"/>
                <a:cs typeface="Times New Roman" panose="02020603050405020304" pitchFamily="18" charset="0"/>
              </a:rPr>
              <a:t>Optimize Resource Usage</a:t>
            </a:r>
            <a:endParaRPr lang="en-US" sz="2000"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sz="1900" dirty="0">
                <a:latin typeface="Times New Roman" panose="02020603050405020304" pitchFamily="18" charset="0"/>
                <a:cs typeface="Times New Roman" panose="02020603050405020304" pitchFamily="18" charset="0"/>
              </a:rPr>
              <a:t>Make farming more sustainable</a:t>
            </a:r>
          </a:p>
          <a:p>
            <a:pPr marL="800100" lvl="1" indent="-342900">
              <a:buFont typeface="+mj-lt"/>
              <a:buAutoNum type="arabicPeriod"/>
            </a:pPr>
            <a:r>
              <a:rPr lang="en-US" sz="1900" dirty="0">
                <a:latin typeface="Times New Roman" panose="02020603050405020304" pitchFamily="18" charset="0"/>
                <a:cs typeface="Times New Roman" panose="02020603050405020304" pitchFamily="18" charset="0"/>
              </a:rPr>
              <a:t>Improve profitability</a:t>
            </a:r>
          </a:p>
          <a:p>
            <a:pPr marL="800100" lvl="1" indent="-342900">
              <a:buFont typeface="+mj-lt"/>
              <a:buAutoNum type="arabicPeriod"/>
            </a:pPr>
            <a:r>
              <a:rPr lang="en-US" sz="1900" dirty="0">
                <a:latin typeface="Times New Roman" panose="02020603050405020304" pitchFamily="18" charset="0"/>
                <a:cs typeface="Times New Roman" panose="02020603050405020304" pitchFamily="18" charset="0"/>
              </a:rPr>
              <a:t>Enhance crop yield through better seed selection</a:t>
            </a:r>
          </a:p>
          <a:p>
            <a:r>
              <a:rPr lang="en-US" sz="2000" b="1" dirty="0">
                <a:latin typeface="Times New Roman" panose="02020603050405020304" pitchFamily="18" charset="0"/>
                <a:cs typeface="Times New Roman" panose="02020603050405020304" pitchFamily="18" charset="0"/>
              </a:rPr>
              <a:t>Standardize Quality Control</a:t>
            </a:r>
            <a:endParaRPr lang="en-US" sz="2000"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US" sz="1900" dirty="0">
                <a:latin typeface="Times New Roman" panose="02020603050405020304" pitchFamily="18" charset="0"/>
                <a:cs typeface="Times New Roman" panose="02020603050405020304" pitchFamily="18" charset="0"/>
              </a:rPr>
              <a:t>Create uniform assessment criteria</a:t>
            </a:r>
          </a:p>
          <a:p>
            <a:pPr marL="800100" lvl="1" indent="-342900">
              <a:buFont typeface="+mj-lt"/>
              <a:buAutoNum type="arabicPeriod"/>
            </a:pPr>
            <a:r>
              <a:rPr lang="en-US" sz="1900" dirty="0">
                <a:latin typeface="Times New Roman" panose="02020603050405020304" pitchFamily="18" charset="0"/>
                <a:cs typeface="Times New Roman" panose="02020603050405020304" pitchFamily="18" charset="0"/>
              </a:rPr>
              <a:t>Increase reliability in seed classification</a:t>
            </a:r>
          </a:p>
          <a:p>
            <a:pPr marL="800100" lvl="1" indent="-342900">
              <a:buFont typeface="+mj-lt"/>
              <a:buAutoNum type="arabicPeriod"/>
            </a:pPr>
            <a:r>
              <a:rPr lang="en-US" sz="1900" dirty="0">
                <a:latin typeface="Times New Roman" panose="02020603050405020304" pitchFamily="18" charset="0"/>
                <a:cs typeface="Times New Roman" panose="02020603050405020304" pitchFamily="18" charset="0"/>
              </a:rPr>
              <a:t>Meet modern market demands</a:t>
            </a:r>
          </a:p>
          <a:p>
            <a:pPr marL="0" indent="0">
              <a:lnSpc>
                <a:spcPct val="150000"/>
              </a:lnSpc>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7486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FF0000"/>
                </a:solidFill>
                <a:latin typeface="Times New Roman" panose="02020603050405020304" pitchFamily="18" charset="0"/>
                <a:cs typeface="Times New Roman" panose="02020603050405020304" pitchFamily="18" charset="0"/>
              </a:rPr>
              <a:t>Motivation</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14EA500F-C590-5378-DED4-AF9E7FE3A5DE}"/>
              </a:ext>
            </a:extLst>
          </p:cNvPr>
          <p:cNvSpPr>
            <a:spLocks noGrp="1"/>
          </p:cNvSpPr>
          <p:nvPr>
            <p:ph idx="1"/>
          </p:nvPr>
        </p:nvSpPr>
        <p:spPr>
          <a:xfrm>
            <a:off x="457200" y="1371600"/>
            <a:ext cx="8229600" cy="5105400"/>
          </a:xfrm>
        </p:spPr>
        <p:txBody>
          <a:bodyPr>
            <a:noAutofit/>
          </a:bodyPr>
          <a:lstStyle/>
          <a:p>
            <a:pPr marL="0" indent="0" algn="just">
              <a:buNone/>
            </a:pPr>
            <a:r>
              <a:rPr lang="en-US" sz="2000" dirty="0">
                <a:effectLst/>
                <a:latin typeface="Times New Roman" panose="02020603050405020304" pitchFamily="18" charset="0"/>
                <a:cs typeface="Times New Roman" panose="02020603050405020304" pitchFamily="18" charset="0"/>
              </a:rPr>
              <a:t>The motivation for this research stems from the crucial role of seed quality in determining crop yield and ensuring food security. Traditional manual inspection methods are increasingly inadequate for modern agricultural challenges, leading to inconsistent results and economic losses. With recent advances in machine learning and image processing technologies, there is a timely opportunity to automate and standardize seed quality assessment. The agricultural sector urgently needs a reliable system that can provide accurate, real-time quality assessments to improve crop yields, reduce waste, and enhance profitability. By developing an automated solution, this research aims to address the growing demands of sustainable agriculture while helping farmers optimize their resources and remain competitive in modern markets.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1393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30258-3C41-3280-5ACF-F8510AAE7062}"/>
              </a:ext>
            </a:extLst>
          </p:cNvPr>
          <p:cNvSpPr>
            <a:spLocks noGrp="1"/>
          </p:cNvSpPr>
          <p:nvPr>
            <p:ph type="title"/>
          </p:nvPr>
        </p:nvSpPr>
        <p:spPr>
          <a:xfrm>
            <a:off x="457200" y="274638"/>
            <a:ext cx="8229600" cy="639762"/>
          </a:xfrm>
        </p:spPr>
        <p:txBody>
          <a:bodyPr>
            <a:noAutofit/>
          </a:bodyPr>
          <a:lstStyle/>
          <a:p>
            <a:r>
              <a:rPr lang="en-IN" sz="3600" b="1" kern="1200" dirty="0">
                <a:solidFill>
                  <a:srgbClr val="FF0000"/>
                </a:solidFill>
                <a:effectLst/>
                <a:latin typeface="Times New Roman" panose="02020603050405020304" pitchFamily="18" charset="0"/>
                <a:ea typeface="+mj-ea"/>
                <a:cs typeface="Times New Roman" panose="02020603050405020304" pitchFamily="18" charset="0"/>
              </a:rPr>
              <a:t>Proposed System</a:t>
            </a:r>
            <a:endParaRPr lang="en-IN" sz="3600" dirty="0"/>
          </a:p>
        </p:txBody>
      </p:sp>
      <p:sp>
        <p:nvSpPr>
          <p:cNvPr id="3" name="Content Placeholder 2">
            <a:extLst>
              <a:ext uri="{FF2B5EF4-FFF2-40B4-BE49-F238E27FC236}">
                <a16:creationId xmlns:a16="http://schemas.microsoft.com/office/drawing/2014/main" id="{82DD5DED-223A-5A8B-D59F-29E7378F5EBF}"/>
              </a:ext>
            </a:extLst>
          </p:cNvPr>
          <p:cNvSpPr>
            <a:spLocks noGrp="1"/>
          </p:cNvSpPr>
          <p:nvPr>
            <p:ph idx="1"/>
          </p:nvPr>
        </p:nvSpPr>
        <p:spPr>
          <a:xfrm>
            <a:off x="457200" y="1295400"/>
            <a:ext cx="8229600" cy="4830763"/>
          </a:xfrm>
        </p:spPr>
        <p:txBody>
          <a:bodyPr>
            <a:normAutofit/>
          </a:bodyPr>
          <a:lstStyle/>
          <a:p>
            <a:pPr marL="0" indent="0" algn="just">
              <a:buNone/>
            </a:pPr>
            <a:r>
              <a:rPr lang="en-US" sz="1700" dirty="0">
                <a:latin typeface="Times New Roman" panose="02020603050405020304" pitchFamily="18" charset="0"/>
                <a:cs typeface="Times New Roman" panose="02020603050405020304" pitchFamily="18" charset="0"/>
              </a:rPr>
              <a:t>The proposed system aims to classify Soya Bean seeds based on their quality into five classes: Broken, Immature, Intact, Skin-Damaged, and Spotted. The system combines the feature extraction power of </a:t>
            </a:r>
            <a:r>
              <a:rPr lang="en-US" sz="1700" dirty="0" err="1">
                <a:latin typeface="Times New Roman" panose="02020603050405020304" pitchFamily="18" charset="0"/>
                <a:cs typeface="Times New Roman" panose="02020603050405020304" pitchFamily="18" charset="0"/>
              </a:rPr>
              <a:t>DenseNet</a:t>
            </a:r>
            <a:r>
              <a:rPr lang="en-US" sz="1700" dirty="0">
                <a:latin typeface="Times New Roman" panose="02020603050405020304" pitchFamily="18" charset="0"/>
                <a:cs typeface="Times New Roman" panose="02020603050405020304" pitchFamily="18" charset="0"/>
              </a:rPr>
              <a:t> with the classification accuracy of an InceptionV3-based custom model to achieve high performance. The workflow starts with pre-processing and augmentation of maize seed images, followed by feature extraction and classification. </a:t>
            </a:r>
          </a:p>
          <a:p>
            <a:pPr marL="0" indent="0" algn="just">
              <a:lnSpc>
                <a:spcPct val="150000"/>
              </a:lnSpc>
              <a:buNone/>
            </a:pPr>
            <a:endParaRPr lang="en-US" sz="17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700" b="1" dirty="0">
                <a:latin typeface="Times New Roman" panose="02020603050405020304" pitchFamily="18" charset="0"/>
                <a:cs typeface="Times New Roman" panose="02020603050405020304" pitchFamily="18" charset="0"/>
              </a:rPr>
              <a:t>Key Features</a:t>
            </a:r>
          </a:p>
          <a:p>
            <a:pPr marL="0" indent="0" algn="just">
              <a:lnSpc>
                <a:spcPct val="150000"/>
              </a:lnSpc>
              <a:buNone/>
            </a:pPr>
            <a:r>
              <a:rPr lang="en-US" sz="1700" b="1" dirty="0">
                <a:latin typeface="Times New Roman" panose="02020603050405020304" pitchFamily="18" charset="0"/>
                <a:cs typeface="Times New Roman" panose="02020603050405020304" pitchFamily="18" charset="0"/>
              </a:rPr>
              <a:t>Feature Extraction using </a:t>
            </a:r>
            <a:r>
              <a:rPr lang="en-US" sz="1700" b="1" dirty="0" err="1">
                <a:latin typeface="Times New Roman" panose="02020603050405020304" pitchFamily="18" charset="0"/>
                <a:cs typeface="Times New Roman" panose="02020603050405020304" pitchFamily="18" charset="0"/>
              </a:rPr>
              <a:t>DenseNet</a:t>
            </a:r>
            <a:r>
              <a:rPr lang="en-US" sz="1700" b="1" dirty="0">
                <a:latin typeface="Times New Roman" panose="02020603050405020304" pitchFamily="18" charset="0"/>
                <a:cs typeface="Times New Roman" panose="02020603050405020304" pitchFamily="18" charset="0"/>
              </a:rPr>
              <a:t>:</a:t>
            </a:r>
          </a:p>
          <a:p>
            <a:pPr marL="0" indent="0" algn="just">
              <a:buNone/>
            </a:pPr>
            <a:r>
              <a:rPr lang="en-US" sz="1700" dirty="0" err="1">
                <a:latin typeface="Times New Roman" panose="02020603050405020304" pitchFamily="18" charset="0"/>
                <a:cs typeface="Times New Roman" panose="02020603050405020304" pitchFamily="18" charset="0"/>
              </a:rPr>
              <a:t>DenseNet</a:t>
            </a:r>
            <a:r>
              <a:rPr lang="en-US" sz="1700" dirty="0">
                <a:latin typeface="Times New Roman" panose="02020603050405020304" pitchFamily="18" charset="0"/>
                <a:cs typeface="Times New Roman" panose="02020603050405020304" pitchFamily="18" charset="0"/>
              </a:rPr>
              <a:t> is employed as a feature extractor to capture complex patterns from </a:t>
            </a:r>
            <a:r>
              <a:rPr lang="en-US" sz="1700">
                <a:latin typeface="Times New Roman" panose="02020603050405020304" pitchFamily="18" charset="0"/>
                <a:cs typeface="Times New Roman" panose="02020603050405020304" pitchFamily="18" charset="0"/>
              </a:rPr>
              <a:t>Soya seeds </a:t>
            </a:r>
            <a:r>
              <a:rPr lang="en-US" sz="1700" dirty="0">
                <a:latin typeface="Times New Roman" panose="02020603050405020304" pitchFamily="18" charset="0"/>
                <a:cs typeface="Times New Roman" panose="02020603050405020304" pitchFamily="18" charset="0"/>
              </a:rPr>
              <a:t>images, including shapes, textures, and distinguishing characteristics.</a:t>
            </a:r>
          </a:p>
          <a:p>
            <a:pPr marL="0" indent="0" algn="just">
              <a:lnSpc>
                <a:spcPct val="150000"/>
              </a:lnSpc>
              <a:buNone/>
            </a:pP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9823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4F345-1E60-1E2D-DAD5-C423BD28D9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3B7D69-BF1E-74F8-63B4-40A3AE56CD72}"/>
              </a:ext>
            </a:extLst>
          </p:cNvPr>
          <p:cNvSpPr>
            <a:spLocks noGrp="1"/>
          </p:cNvSpPr>
          <p:nvPr>
            <p:ph type="title"/>
          </p:nvPr>
        </p:nvSpPr>
        <p:spPr>
          <a:xfrm>
            <a:off x="457200" y="274638"/>
            <a:ext cx="8229600" cy="639762"/>
          </a:xfrm>
        </p:spPr>
        <p:txBody>
          <a:bodyPr>
            <a:noAutofit/>
          </a:bodyPr>
          <a:lstStyle/>
          <a:p>
            <a:r>
              <a:rPr lang="en-IN" sz="3600" b="1" kern="1200" dirty="0">
                <a:solidFill>
                  <a:srgbClr val="FF0000"/>
                </a:solidFill>
                <a:effectLst/>
                <a:latin typeface="Times New Roman" panose="02020603050405020304" pitchFamily="18" charset="0"/>
                <a:ea typeface="+mj-ea"/>
                <a:cs typeface="Times New Roman" panose="02020603050405020304" pitchFamily="18" charset="0"/>
              </a:rPr>
              <a:t>Proposed System</a:t>
            </a:r>
            <a:endParaRPr lang="en-IN" sz="3600" dirty="0"/>
          </a:p>
        </p:txBody>
      </p:sp>
      <p:sp>
        <p:nvSpPr>
          <p:cNvPr id="3" name="Content Placeholder 2">
            <a:extLst>
              <a:ext uri="{FF2B5EF4-FFF2-40B4-BE49-F238E27FC236}">
                <a16:creationId xmlns:a16="http://schemas.microsoft.com/office/drawing/2014/main" id="{D26C023D-CBF6-C226-7103-E6C1E87C0C6C}"/>
              </a:ext>
            </a:extLst>
          </p:cNvPr>
          <p:cNvSpPr>
            <a:spLocks noGrp="1"/>
          </p:cNvSpPr>
          <p:nvPr>
            <p:ph idx="1"/>
          </p:nvPr>
        </p:nvSpPr>
        <p:spPr/>
        <p:txBody>
          <a:bodyPr>
            <a:normAutofit/>
          </a:bodyPr>
          <a:lstStyle/>
          <a:p>
            <a:pPr marL="0" indent="0">
              <a:lnSpc>
                <a:spcPct val="150000"/>
              </a:lnSpc>
              <a:buNone/>
            </a:pPr>
            <a:r>
              <a:rPr lang="en-US" sz="1700" b="1" dirty="0">
                <a:latin typeface="Times New Roman" panose="02020603050405020304" pitchFamily="18" charset="0"/>
                <a:cs typeface="Times New Roman" panose="02020603050405020304" pitchFamily="18" charset="0"/>
              </a:rPr>
              <a:t>InceptionV3-Based Classifier:</a:t>
            </a:r>
          </a:p>
          <a:p>
            <a:pPr marL="0" indent="0">
              <a:lnSpc>
                <a:spcPct val="150000"/>
              </a:lnSpc>
              <a:buNone/>
            </a:pPr>
            <a:r>
              <a:rPr lang="en-US" sz="1700" dirty="0">
                <a:latin typeface="Times New Roman" panose="02020603050405020304" pitchFamily="18" charset="0"/>
                <a:cs typeface="Times New Roman" panose="02020603050405020304" pitchFamily="18" charset="0"/>
              </a:rPr>
              <a:t>The extracted features are fed into a custom InceptionV3-inspired fully connected neural network that classifies the images into five distinct categories.</a:t>
            </a:r>
          </a:p>
          <a:p>
            <a:pPr marL="0" indent="0">
              <a:lnSpc>
                <a:spcPct val="150000"/>
              </a:lnSpc>
              <a:buNone/>
            </a:pPr>
            <a:r>
              <a:rPr lang="en-US" sz="1700" b="1" dirty="0">
                <a:latin typeface="Times New Roman" panose="02020603050405020304" pitchFamily="18" charset="0"/>
                <a:cs typeface="Times New Roman" panose="02020603050405020304" pitchFamily="18" charset="0"/>
              </a:rPr>
              <a:t>Optimization Techniques:</a:t>
            </a:r>
          </a:p>
          <a:p>
            <a:pPr marL="0" indent="0">
              <a:lnSpc>
                <a:spcPct val="150000"/>
              </a:lnSpc>
              <a:buNone/>
            </a:pPr>
            <a:r>
              <a:rPr lang="en-US" sz="1700" dirty="0">
                <a:latin typeface="Times New Roman" panose="02020603050405020304" pitchFamily="18" charset="0"/>
                <a:cs typeface="Times New Roman" panose="02020603050405020304" pitchFamily="18" charset="0"/>
              </a:rPr>
              <a:t>Batch Normalization and Dropout are employed to improve generalization and prevent overfitting.</a:t>
            </a:r>
          </a:p>
          <a:p>
            <a:pPr marL="0" indent="0">
              <a:lnSpc>
                <a:spcPct val="150000"/>
              </a:lnSpc>
              <a:buNone/>
            </a:pPr>
            <a:r>
              <a:rPr lang="en-US" sz="1700" dirty="0">
                <a:latin typeface="Times New Roman" panose="02020603050405020304" pitchFamily="18" charset="0"/>
                <a:cs typeface="Times New Roman" panose="02020603050405020304" pitchFamily="18" charset="0"/>
              </a:rPr>
              <a:t>Early stopping and model checkpointing help identify the best-performing model without overfitting.</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165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B5598F-1FC2-6C98-A637-436CB3137C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EDED48-CD34-6E48-CFBD-7D06654A92FD}"/>
              </a:ext>
            </a:extLst>
          </p:cNvPr>
          <p:cNvSpPr>
            <a:spLocks noGrp="1"/>
          </p:cNvSpPr>
          <p:nvPr>
            <p:ph type="title"/>
          </p:nvPr>
        </p:nvSpPr>
        <p:spPr>
          <a:xfrm>
            <a:off x="457200" y="274638"/>
            <a:ext cx="8229600" cy="639762"/>
          </a:xfrm>
        </p:spPr>
        <p:txBody>
          <a:bodyPr>
            <a:noAutofit/>
          </a:bodyPr>
          <a:lstStyle/>
          <a:p>
            <a:r>
              <a:rPr lang="en-IN" sz="3600" b="1" kern="1200" dirty="0">
                <a:solidFill>
                  <a:srgbClr val="FF0000"/>
                </a:solidFill>
                <a:effectLst/>
                <a:latin typeface="Times New Roman" panose="02020603050405020304" pitchFamily="18" charset="0"/>
                <a:ea typeface="+mj-ea"/>
                <a:cs typeface="Times New Roman" panose="02020603050405020304" pitchFamily="18" charset="0"/>
              </a:rPr>
              <a:t>Proposed System</a:t>
            </a:r>
            <a:endParaRPr lang="en-IN" sz="3600" dirty="0"/>
          </a:p>
        </p:txBody>
      </p:sp>
      <p:sp>
        <p:nvSpPr>
          <p:cNvPr id="3" name="Content Placeholder 2">
            <a:extLst>
              <a:ext uri="{FF2B5EF4-FFF2-40B4-BE49-F238E27FC236}">
                <a16:creationId xmlns:a16="http://schemas.microsoft.com/office/drawing/2014/main" id="{6FAE74CF-36C8-74D5-38A2-20A1C9DAFBF9}"/>
              </a:ext>
            </a:extLst>
          </p:cNvPr>
          <p:cNvSpPr>
            <a:spLocks noGrp="1"/>
          </p:cNvSpPr>
          <p:nvPr>
            <p:ph idx="1"/>
          </p:nvPr>
        </p:nvSpPr>
        <p:spPr/>
        <p:txBody>
          <a:bodyPr>
            <a:normAutofit/>
          </a:bodyPr>
          <a:lstStyle/>
          <a:p>
            <a:pPr marL="0" indent="0">
              <a:buNone/>
            </a:pPr>
            <a:r>
              <a:rPr lang="en-US" sz="1700" b="1" dirty="0">
                <a:latin typeface="Times New Roman" panose="02020603050405020304" pitchFamily="18" charset="0"/>
                <a:cs typeface="Times New Roman" panose="02020603050405020304" pitchFamily="18" charset="0"/>
              </a:rPr>
              <a:t>Model Evaluation:</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The system evaluates classification performance using metrics such as accuracy and a detailed classification report. To evaluate the model's effectiveness, various performance metrics are computed:</a:t>
            </a:r>
          </a:p>
          <a:p>
            <a:pPr marL="0" indent="0">
              <a:buNone/>
            </a:pPr>
            <a:r>
              <a:rPr lang="en-US" sz="1700" b="1" dirty="0">
                <a:latin typeface="Times New Roman" panose="02020603050405020304" pitchFamily="18" charset="0"/>
                <a:cs typeface="Times New Roman" panose="02020603050405020304" pitchFamily="18" charset="0"/>
              </a:rPr>
              <a:t>a. Accuracy</a:t>
            </a:r>
          </a:p>
          <a:p>
            <a:pPr marL="0" indent="0">
              <a:buNone/>
            </a:pPr>
            <a:r>
              <a:rPr lang="en-US" sz="1700" dirty="0">
                <a:latin typeface="Times New Roman" panose="02020603050405020304" pitchFamily="18" charset="0"/>
                <a:cs typeface="Times New Roman" panose="02020603050405020304" pitchFamily="18" charset="0"/>
              </a:rPr>
              <a:t>Measures the percentage of correctly classified instances.</a:t>
            </a:r>
          </a:p>
          <a:p>
            <a:pPr marL="0" indent="0">
              <a:buNone/>
            </a:pPr>
            <a:r>
              <a:rPr lang="en-US" sz="1700" dirty="0">
                <a:latin typeface="Times New Roman" panose="02020603050405020304" pitchFamily="18" charset="0"/>
                <a:cs typeface="Times New Roman" panose="02020603050405020304" pitchFamily="18" charset="0"/>
              </a:rPr>
              <a:t>Computed for both training and validation datasets to assess model performance during training.</a:t>
            </a:r>
          </a:p>
          <a:p>
            <a:pPr marL="0" indent="0">
              <a:buNone/>
            </a:pPr>
            <a:r>
              <a:rPr lang="en-US" sz="1700" b="1" dirty="0">
                <a:latin typeface="Times New Roman" panose="02020603050405020304" pitchFamily="18" charset="0"/>
                <a:cs typeface="Times New Roman" panose="02020603050405020304" pitchFamily="18" charset="0"/>
              </a:rPr>
              <a:t>b. Loss</a:t>
            </a:r>
          </a:p>
          <a:p>
            <a:pPr marL="0" indent="0">
              <a:buNone/>
            </a:pPr>
            <a:r>
              <a:rPr lang="en-US" sz="1700" dirty="0">
                <a:latin typeface="Times New Roman" panose="02020603050405020304" pitchFamily="18" charset="0"/>
                <a:cs typeface="Times New Roman" panose="02020603050405020304" pitchFamily="18" charset="0"/>
              </a:rPr>
              <a:t>Cross-entropy loss is monitored during training to measure how well the model is learning.</a:t>
            </a:r>
          </a:p>
          <a:p>
            <a:pPr marL="0" indent="0">
              <a:buNone/>
            </a:pPr>
            <a:r>
              <a:rPr lang="en-US" sz="1700" dirty="0">
                <a:latin typeface="Times New Roman" panose="02020603050405020304" pitchFamily="18" charset="0"/>
                <a:cs typeface="Times New Roman" panose="02020603050405020304" pitchFamily="18" charset="0"/>
              </a:rPr>
              <a:t>Lower validation loss compared to training loss typically indicates a well-generalized model.</a:t>
            </a:r>
          </a:p>
          <a:p>
            <a:pPr marL="0" indent="0">
              <a:buNone/>
            </a:pPr>
            <a:r>
              <a:rPr lang="en-US" sz="1700" b="1" dirty="0">
                <a:latin typeface="Times New Roman" panose="02020603050405020304" pitchFamily="18" charset="0"/>
                <a:cs typeface="Times New Roman" panose="02020603050405020304" pitchFamily="18" charset="0"/>
              </a:rPr>
              <a:t>c. Classification Report</a:t>
            </a:r>
          </a:p>
          <a:p>
            <a:pPr marL="0" indent="0">
              <a:buNone/>
            </a:pPr>
            <a:r>
              <a:rPr lang="en-US" sz="1700" dirty="0">
                <a:latin typeface="Times New Roman" panose="02020603050405020304" pitchFamily="18" charset="0"/>
                <a:cs typeface="Times New Roman" panose="02020603050405020304" pitchFamily="18" charset="0"/>
              </a:rPr>
              <a:t>Generated using </a:t>
            </a:r>
            <a:r>
              <a:rPr lang="en-US" sz="1700" dirty="0" err="1">
                <a:latin typeface="Times New Roman" panose="02020603050405020304" pitchFamily="18" charset="0"/>
                <a:cs typeface="Times New Roman" panose="02020603050405020304" pitchFamily="18" charset="0"/>
              </a:rPr>
              <a:t>sklearn.metrics.classification_report</a:t>
            </a:r>
            <a:r>
              <a:rPr lang="en-US" sz="1700" dirty="0">
                <a:latin typeface="Times New Roman" panose="02020603050405020304" pitchFamily="18" charset="0"/>
                <a:cs typeface="Times New Roman" panose="02020603050405020304" pitchFamily="18" charset="0"/>
              </a:rPr>
              <a:t>() which provides:</a:t>
            </a:r>
          </a:p>
          <a:p>
            <a:pPr marL="0" indent="0">
              <a:buNone/>
            </a:pP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8685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6C15E-4AD0-C860-2C69-1593FA443D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5F8D09-567D-7D8B-8016-288F6B200FB2}"/>
              </a:ext>
            </a:extLst>
          </p:cNvPr>
          <p:cNvSpPr>
            <a:spLocks noGrp="1"/>
          </p:cNvSpPr>
          <p:nvPr>
            <p:ph type="title"/>
          </p:nvPr>
        </p:nvSpPr>
        <p:spPr>
          <a:xfrm>
            <a:off x="457200" y="274638"/>
            <a:ext cx="8229600" cy="639762"/>
          </a:xfrm>
        </p:spPr>
        <p:txBody>
          <a:bodyPr>
            <a:noAutofit/>
          </a:bodyPr>
          <a:lstStyle/>
          <a:p>
            <a:r>
              <a:rPr lang="en-IN" sz="3600" b="1" kern="1200" dirty="0">
                <a:solidFill>
                  <a:srgbClr val="FF0000"/>
                </a:solidFill>
                <a:effectLst/>
                <a:latin typeface="Times New Roman" panose="02020603050405020304" pitchFamily="18" charset="0"/>
                <a:ea typeface="+mj-ea"/>
                <a:cs typeface="Times New Roman" panose="02020603050405020304" pitchFamily="18" charset="0"/>
              </a:rPr>
              <a:t>Proposed System</a:t>
            </a:r>
            <a:endParaRPr lang="en-IN"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D47897-5017-E13E-CB04-2100A7065257}"/>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Precision</a:t>
                </a:r>
                <a:r>
                  <a:rPr lang="en-US" sz="2000" dirty="0">
                    <a:latin typeface="Times New Roman" panose="02020603050405020304" pitchFamily="18" charset="0"/>
                    <a:cs typeface="Times New Roman" panose="02020603050405020304" pitchFamily="18" charset="0"/>
                  </a:rPr>
                  <a:t>: Measures how many of the predicted labels were correct.</a:t>
                </a:r>
              </a:p>
              <a:p>
                <a:pPr marL="0" indent="0" algn="ctr">
                  <a:buNone/>
                </a:pPr>
                <a:r>
                  <a:rPr lang="en-US" sz="2000" dirty="0">
                    <a:latin typeface="Times New Roman" panose="02020603050405020304" pitchFamily="18" charset="0"/>
                    <a:cs typeface="Times New Roman" panose="02020603050405020304" pitchFamily="18" charset="0"/>
                  </a:rPr>
                  <a:t> </a:t>
                </a:r>
                <a14:m>
                  <m:oMath xmlns:m="http://schemas.openxmlformats.org/officeDocument/2006/math">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𝑃𝑟𝑒𝑐𝑖𝑠𝑖𝑜𝑛</m:t>
                    </m:r>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m:t>
                    </m:r>
                    <m:f>
                      <m:fPr>
                        <m:ctrlPr>
                          <a:rPr lang="en-IN" sz="2000" i="1" kern="100"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𝑇𝑃</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𝑇𝑃</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𝐹𝑃</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en>
                    </m:f>
                  </m:oMath>
                </a14:m>
                <a:r>
                  <a:rPr lang="en-US" sz="2000"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Recall</a:t>
                </a:r>
                <a:r>
                  <a:rPr lang="en-US" sz="2000" dirty="0">
                    <a:latin typeface="Times New Roman" panose="02020603050405020304" pitchFamily="18" charset="0"/>
                    <a:cs typeface="Times New Roman" panose="02020603050405020304" pitchFamily="18" charset="0"/>
                  </a:rPr>
                  <a:t>: Measures how many of the actual positive labels were correctly predicted</a:t>
                </a:r>
              </a:p>
              <a:p>
                <a:pPr marL="0" indent="0" algn="ctr">
                  <a:buNone/>
                </a:pPr>
                <a14:m>
                  <m:oMath xmlns:m="http://schemas.openxmlformats.org/officeDocument/2006/math">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𝑅𝑒𝑐𝑎𝑙𝑙</m:t>
                    </m:r>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m:t>
                    </m:r>
                    <m:f>
                      <m:fPr>
                        <m:ctrlPr>
                          <a:rPr lang="en-IN" sz="20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SimSun" panose="02010600030101010101" pitchFamily="2" charset="-122"/>
                            <a:cs typeface="Times New Roman" panose="02020603050405020304" pitchFamily="18" charset="0"/>
                          </a:rPr>
                          <m:t>𝑇𝑃</m:t>
                        </m:r>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𝑇𝑃</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𝐹𝑁</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en>
                    </m:f>
                  </m:oMath>
                </a14:m>
                <a:r>
                  <a:rPr lang="en-IN" sz="2000" kern="100" dirty="0">
                    <a:effectLst/>
                    <a:latin typeface="Times New Roman" panose="02020603050405020304" pitchFamily="18" charset="0"/>
                    <a:ea typeface="SimSun" panose="02010600030101010101" pitchFamily="2" charset="-122"/>
                    <a:cs typeface="Times New Roman" pitchFamily="18" charset="0"/>
                  </a:rPr>
                  <a:t> </a:t>
                </a:r>
              </a:p>
              <a:p>
                <a:pPr algn="just"/>
                <a:r>
                  <a:rPr lang="en-US" sz="2000" b="1" kern="100" dirty="0">
                    <a:effectLst/>
                    <a:latin typeface="Times New Roman" panose="02020603050405020304" pitchFamily="18" charset="0"/>
                    <a:ea typeface="SimSun" panose="02010600030101010101" pitchFamily="2" charset="-122"/>
                    <a:cs typeface="Times New Roman" pitchFamily="18" charset="0"/>
                  </a:rPr>
                  <a:t>F1-Score</a:t>
                </a:r>
                <a:r>
                  <a:rPr lang="en-US" sz="2000" kern="100" dirty="0">
                    <a:effectLst/>
                    <a:latin typeface="Times New Roman" panose="02020603050405020304" pitchFamily="18" charset="0"/>
                    <a:ea typeface="SimSun" panose="02010600030101010101" pitchFamily="2" charset="-122"/>
                    <a:cs typeface="Times New Roman" pitchFamily="18" charset="0"/>
                  </a:rPr>
                  <a:t>: Harmonic mean of precision and recall, providing a balanced measure.</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IN" sz="2000" b="0" i="1" u="none" strike="noStrike" kern="1200" cap="none" spc="0" normalizeH="0" baseline="0" noProof="0" smtClean="0">
                          <a:ln>
                            <a:noFill/>
                          </a:ln>
                          <a:solidFill>
                            <a:prstClr val="black"/>
                          </a:solidFill>
                          <a:effectLst/>
                          <a:uLnTx/>
                          <a:uFillTx/>
                          <a:latin typeface="Cambria Math" panose="02040503050406030204" pitchFamily="18" charset="0"/>
                        </a:rPr>
                        <m:t>𝐹</m:t>
                      </m:r>
                      <m:r>
                        <a:rPr kumimoji="0" lang="en-IN" sz="2000" b="0" i="0" u="none" strike="noStrike" kern="1200" cap="none" spc="0" normalizeH="0" baseline="0" noProof="0">
                          <a:ln>
                            <a:noFill/>
                          </a:ln>
                          <a:solidFill>
                            <a:prstClr val="black"/>
                          </a:solidFill>
                          <a:effectLst/>
                          <a:uLnTx/>
                          <a:uFillTx/>
                          <a:latin typeface="Cambria Math" panose="02040503050406030204" pitchFamily="18" charset="0"/>
                        </a:rPr>
                        <m:t>1−</m:t>
                      </m:r>
                      <m:r>
                        <a:rPr kumimoji="0" lang="en-IN" sz="2000" b="0" i="1" u="none" strike="noStrike" kern="1200" cap="none" spc="0" normalizeH="0" baseline="0" noProof="0">
                          <a:ln>
                            <a:noFill/>
                          </a:ln>
                          <a:solidFill>
                            <a:prstClr val="black"/>
                          </a:solidFill>
                          <a:effectLst/>
                          <a:uLnTx/>
                          <a:uFillTx/>
                          <a:latin typeface="Cambria Math" panose="02040503050406030204" pitchFamily="18" charset="0"/>
                        </a:rPr>
                        <m:t>𝑆𝑐𝑜𝑟𝑒</m:t>
                      </m:r>
                      <m:r>
                        <a:rPr kumimoji="0" lang="en-IN" sz="2000" b="0" i="0" u="none" strike="noStrike" kern="1200" cap="none" spc="0" normalizeH="0" baseline="0" noProof="0">
                          <a:ln>
                            <a:noFill/>
                          </a:ln>
                          <a:solidFill>
                            <a:prstClr val="black"/>
                          </a:solidFill>
                          <a:effectLst/>
                          <a:uLnTx/>
                          <a:uFillTx/>
                          <a:latin typeface="Cambria Math" panose="02040503050406030204" pitchFamily="18" charset="0"/>
                        </a:rPr>
                        <m:t>=</m:t>
                      </m:r>
                      <m:f>
                        <m:fPr>
                          <m:ctrlPr>
                            <a:rPr kumimoji="0" lang="en-IN" sz="2000" b="0" i="1" u="none" strike="noStrike" kern="1200" cap="none" spc="0" normalizeH="0" baseline="0" noProof="0">
                              <a:ln>
                                <a:noFill/>
                              </a:ln>
                              <a:solidFill>
                                <a:srgbClr val="836967"/>
                              </a:solidFill>
                              <a:effectLst/>
                              <a:uLnTx/>
                              <a:uFillTx/>
                              <a:latin typeface="Cambria Math" panose="02040503050406030204" pitchFamily="18" charset="0"/>
                            </a:rPr>
                          </m:ctrlPr>
                        </m:fPr>
                        <m:num>
                          <m:r>
                            <a:rPr kumimoji="0" lang="en-IN" sz="2000" b="0" i="1" u="none" strike="noStrike" kern="1200" cap="none" spc="0" normalizeH="0" baseline="0" noProof="0">
                              <a:ln>
                                <a:noFill/>
                              </a:ln>
                              <a:solidFill>
                                <a:prstClr val="black"/>
                              </a:solidFill>
                              <a:effectLst/>
                              <a:uLnTx/>
                              <a:uFillTx/>
                              <a:latin typeface="Cambria Math" panose="02040503050406030204" pitchFamily="18" charset="0"/>
                            </a:rPr>
                            <m:t>𝑅𝑒𝑐𝑎𝑙𝑙</m:t>
                          </m:r>
                          <m:r>
                            <a:rPr kumimoji="0" lang="en-IN" sz="2000" b="0" i="0" u="none" strike="noStrike" kern="1200" cap="none" spc="0" normalizeH="0" baseline="0" noProof="0">
                              <a:ln>
                                <a:noFill/>
                              </a:ln>
                              <a:solidFill>
                                <a:prstClr val="black"/>
                              </a:solidFill>
                              <a:effectLst/>
                              <a:uLnTx/>
                              <a:uFillTx/>
                              <a:latin typeface="Cambria Math" panose="02040503050406030204" pitchFamily="18" charset="0"/>
                            </a:rPr>
                            <m:t>∗</m:t>
                          </m:r>
                          <m:r>
                            <a:rPr kumimoji="0" lang="en-IN" sz="2000" b="0" i="1" u="none" strike="noStrike" kern="1200" cap="none" spc="0" normalizeH="0" baseline="0" noProof="0">
                              <a:ln>
                                <a:noFill/>
                              </a:ln>
                              <a:solidFill>
                                <a:prstClr val="black"/>
                              </a:solidFill>
                              <a:effectLst/>
                              <a:uLnTx/>
                              <a:uFillTx/>
                              <a:latin typeface="Cambria Math" panose="02040503050406030204" pitchFamily="18" charset="0"/>
                            </a:rPr>
                            <m:t>𝑃𝑟𝑒𝑐𝑖𝑠𝑖𝑜𝑛</m:t>
                          </m:r>
                          <m:r>
                            <a:rPr kumimoji="0" lang="en-IN" sz="2000" b="0" i="0" u="none" strike="noStrike" kern="1200" cap="none" spc="0" normalizeH="0" baseline="0" noProof="0">
                              <a:ln>
                                <a:noFill/>
                              </a:ln>
                              <a:solidFill>
                                <a:prstClr val="black"/>
                              </a:solidFill>
                              <a:effectLst/>
                              <a:uLnTx/>
                              <a:uFillTx/>
                              <a:latin typeface="Cambria Math" panose="02040503050406030204" pitchFamily="18" charset="0"/>
                            </a:rPr>
                            <m:t>∗2</m:t>
                          </m:r>
                        </m:num>
                        <m:den>
                          <m:d>
                            <m:dPr>
                              <m:ctrlPr>
                                <a:rPr kumimoji="0" lang="en-IN" sz="2000" b="0" i="1" u="none" strike="noStrike" kern="1200" cap="none" spc="0" normalizeH="0" baseline="0" noProof="0">
                                  <a:ln>
                                    <a:noFill/>
                                  </a:ln>
                                  <a:solidFill>
                                    <a:prstClr val="black"/>
                                  </a:solidFill>
                                  <a:effectLst/>
                                  <a:uLnTx/>
                                  <a:uFillTx/>
                                  <a:latin typeface="Cambria Math" panose="02040503050406030204" pitchFamily="18" charset="0"/>
                                </a:rPr>
                              </m:ctrlPr>
                            </m:dPr>
                            <m:e>
                              <m:r>
                                <a:rPr kumimoji="0" lang="en-IN" sz="2000" b="0" i="1" u="none" strike="noStrike" kern="1200" cap="none" spc="0" normalizeH="0" baseline="0" noProof="0">
                                  <a:ln>
                                    <a:noFill/>
                                  </a:ln>
                                  <a:solidFill>
                                    <a:prstClr val="black"/>
                                  </a:solidFill>
                                  <a:effectLst/>
                                  <a:uLnTx/>
                                  <a:uFillTx/>
                                  <a:latin typeface="Cambria Math" panose="02040503050406030204" pitchFamily="18" charset="0"/>
                                </a:rPr>
                                <m:t>𝑃𝑟𝑒𝑐𝑖𝑠𝑖𝑜𝑛</m:t>
                              </m:r>
                              <m:r>
                                <a:rPr kumimoji="0" lang="en-IN" sz="2000" b="0" i="0" u="none" strike="noStrike" kern="1200" cap="none" spc="0" normalizeH="0" baseline="0" noProof="0">
                                  <a:ln>
                                    <a:noFill/>
                                  </a:ln>
                                  <a:solidFill>
                                    <a:prstClr val="black"/>
                                  </a:solidFill>
                                  <a:effectLst/>
                                  <a:uLnTx/>
                                  <a:uFillTx/>
                                  <a:latin typeface="Cambria Math" panose="02040503050406030204" pitchFamily="18" charset="0"/>
                                </a:rPr>
                                <m:t>+</m:t>
                              </m:r>
                              <m:r>
                                <a:rPr kumimoji="0" lang="en-IN" sz="2000" b="0" i="1" u="none" strike="noStrike" kern="1200" cap="none" spc="0" normalizeH="0" baseline="0" noProof="0">
                                  <a:ln>
                                    <a:noFill/>
                                  </a:ln>
                                  <a:solidFill>
                                    <a:prstClr val="black"/>
                                  </a:solidFill>
                                  <a:effectLst/>
                                  <a:uLnTx/>
                                  <a:uFillTx/>
                                  <a:latin typeface="Cambria Math" panose="02040503050406030204" pitchFamily="18" charset="0"/>
                                </a:rPr>
                                <m:t>𝑅𝑒𝑐𝑎𝑙𝑙</m:t>
                              </m:r>
                            </m:e>
                          </m:d>
                        </m:den>
                      </m:f>
                    </m:oMath>
                  </m:oMathPara>
                </a14:m>
                <a:endParaRPr kumimoji="0" lang="en-IN" sz="2000" b="0" i="0" u="none" strike="noStrike" kern="1200" cap="none" spc="0" normalizeH="0" baseline="0" noProof="0" dirty="0">
                  <a:ln>
                    <a:noFill/>
                  </a:ln>
                  <a:solidFill>
                    <a:prstClr val="black"/>
                  </a:solidFill>
                  <a:effectLst/>
                  <a:uLnTx/>
                  <a:uFillTx/>
                  <a:latin typeface="Times New Roman" pitchFamily="18" charset="0"/>
                  <a:cs typeface="Times New Roman" pitchFamily="18" charset="0"/>
                </a:endParaRPr>
              </a:p>
              <a:p>
                <a:pPr marL="0" indent="0" algn="just">
                  <a:buNone/>
                </a:pPr>
                <a:endParaRPr lang="en-US" sz="2400" kern="100" dirty="0">
                  <a:effectLst/>
                  <a:latin typeface="Times New Roman" panose="02020603050405020304" pitchFamily="18" charset="0"/>
                  <a:ea typeface="SimSun" panose="02010600030101010101" pitchFamily="2" charset="-122"/>
                </a:endParaRPr>
              </a:p>
              <a:p>
                <a:pPr algn="just"/>
                <a:endParaRPr lang="en-US" sz="2400" kern="100" dirty="0">
                  <a:effectLst/>
                  <a:latin typeface="Times New Roman" panose="02020603050405020304" pitchFamily="18" charset="0"/>
                  <a:ea typeface="SimSun" panose="02010600030101010101" pitchFamily="2" charset="-122"/>
                </a:endParaRPr>
              </a:p>
              <a:p>
                <a:pPr marL="0" indent="0" algn="ctr">
                  <a:buNone/>
                </a:pPr>
                <a:endParaRPr lang="en-IN" sz="3200" kern="100" dirty="0">
                  <a:effectLst/>
                  <a:latin typeface="Times New Roman" panose="02020603050405020304" pitchFamily="18" charset="0"/>
                  <a:ea typeface="SimSun" panose="02010600030101010101" pitchFamily="2" charset="-122"/>
                </a:endParaRPr>
              </a:p>
              <a:p>
                <a:pPr marL="0" indent="0" algn="ctr">
                  <a:buNone/>
                </a:pPr>
                <a:endParaRPr lang="en-IN" sz="1400" dirty="0"/>
              </a:p>
              <a:p>
                <a:pPr marL="0" indent="0" algn="ctr">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xmlns:a14="http://schemas.microsoft.com/office/drawing/2010/main" xmlns="" id="{2FD47897-5017-E13E-CB04-2100A7065257}"/>
                  </a:ext>
                </a:extLst>
              </p:cNvPr>
              <p:cNvSpPr>
                <a:spLocks noGrp="1" noRot="1" noChangeAspect="1" noMove="1" noResize="1" noEditPoints="1" noAdjustHandles="1" noChangeArrowheads="1" noChangeShapeType="1" noTextEdit="1"/>
              </p:cNvSpPr>
              <p:nvPr>
                <p:ph idx="1"/>
              </p:nvPr>
            </p:nvSpPr>
            <p:spPr>
              <a:blipFill rotWithShape="1">
                <a:blip r:embed="rId2"/>
                <a:stretch>
                  <a:fillRect l="-593" t="-674" r="-741"/>
                </a:stretch>
              </a:blipFill>
            </p:spPr>
            <p:txBody>
              <a:bodyPr/>
              <a:lstStyle/>
              <a:p>
                <a:r>
                  <a:rPr lang="en-IN">
                    <a:noFill/>
                  </a:rPr>
                  <a:t> </a:t>
                </a:r>
              </a:p>
            </p:txBody>
          </p:sp>
        </mc:Fallback>
      </mc:AlternateContent>
    </p:spTree>
    <p:extLst>
      <p:ext uri="{BB962C8B-B14F-4D97-AF65-F5344CB8AC3E}">
        <p14:creationId xmlns:p14="http://schemas.microsoft.com/office/powerpoint/2010/main" val="2163544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D0E7F-098B-E224-0C31-320D4B38FC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7629C1-66F5-7970-F763-820A29A68597}"/>
              </a:ext>
            </a:extLst>
          </p:cNvPr>
          <p:cNvSpPr>
            <a:spLocks noGrp="1"/>
          </p:cNvSpPr>
          <p:nvPr>
            <p:ph type="title"/>
          </p:nvPr>
        </p:nvSpPr>
        <p:spPr>
          <a:xfrm>
            <a:off x="457200" y="274638"/>
            <a:ext cx="8229600" cy="639762"/>
          </a:xfrm>
        </p:spPr>
        <p:txBody>
          <a:bodyPr>
            <a:noAutofit/>
          </a:bodyPr>
          <a:lstStyle/>
          <a:p>
            <a:r>
              <a:rPr lang="en-IN" sz="3600" b="1" dirty="0">
                <a:solidFill>
                  <a:srgbClr val="FF0000"/>
                </a:solidFill>
                <a:latin typeface="Times New Roman" panose="02020603050405020304" pitchFamily="18" charset="0"/>
                <a:cs typeface="Times New Roman" panose="02020603050405020304" pitchFamily="18" charset="0"/>
              </a:rPr>
              <a:t>Software And Hardware Requirements</a:t>
            </a:r>
            <a:endParaRPr lang="en-IN" sz="3600" dirty="0"/>
          </a:p>
        </p:txBody>
      </p:sp>
      <p:sp>
        <p:nvSpPr>
          <p:cNvPr id="3" name="Content Placeholder 2">
            <a:extLst>
              <a:ext uri="{FF2B5EF4-FFF2-40B4-BE49-F238E27FC236}">
                <a16:creationId xmlns:a16="http://schemas.microsoft.com/office/drawing/2014/main" id="{A41142DD-37A3-1871-8B66-1E9F6EF0311B}"/>
              </a:ext>
            </a:extLst>
          </p:cNvPr>
          <p:cNvSpPr>
            <a:spLocks noGrp="1"/>
          </p:cNvSpPr>
          <p:nvPr>
            <p:ph idx="1"/>
          </p:nvPr>
        </p:nvSpPr>
        <p:spPr/>
        <p:txBody>
          <a:bodyPr>
            <a:normAutofit fontScale="40000" lnSpcReduction="20000"/>
          </a:bodyPr>
          <a:lstStyle/>
          <a:p>
            <a:pPr marL="0" indent="0">
              <a:buNone/>
            </a:pPr>
            <a:r>
              <a:rPr lang="en-IN" sz="5100" b="1" dirty="0">
                <a:latin typeface="Times New Roman" panose="02020603050405020304" pitchFamily="18" charset="0"/>
                <a:cs typeface="Times New Roman" panose="02020603050405020304" pitchFamily="18" charset="0"/>
              </a:rPr>
              <a:t>Software Requirements</a:t>
            </a:r>
          </a:p>
          <a:p>
            <a:r>
              <a:rPr lang="en-IN" sz="5100" dirty="0">
                <a:latin typeface="Times New Roman" panose="02020603050405020304" pitchFamily="18" charset="0"/>
                <a:cs typeface="Times New Roman" panose="02020603050405020304" pitchFamily="18" charset="0"/>
              </a:rPr>
              <a:t>Operating System:</a:t>
            </a:r>
          </a:p>
          <a:p>
            <a:r>
              <a:rPr lang="en-IN" sz="5100" dirty="0">
                <a:latin typeface="Times New Roman" panose="02020603050405020304" pitchFamily="18" charset="0"/>
                <a:cs typeface="Times New Roman" panose="02020603050405020304" pitchFamily="18" charset="0"/>
              </a:rPr>
              <a:t>Windows 10 or 11 (64-bit)</a:t>
            </a:r>
          </a:p>
          <a:p>
            <a:pPr marL="0" indent="0">
              <a:buNone/>
            </a:pPr>
            <a:r>
              <a:rPr lang="en-IN" sz="5100" b="1" dirty="0">
                <a:latin typeface="Times New Roman" panose="02020603050405020304" pitchFamily="18" charset="0"/>
                <a:cs typeface="Times New Roman" panose="02020603050405020304" pitchFamily="18" charset="0"/>
              </a:rPr>
              <a:t>Development Environment</a:t>
            </a:r>
          </a:p>
          <a:p>
            <a:r>
              <a:rPr lang="en-IN" sz="5100" dirty="0">
                <a:latin typeface="Times New Roman" panose="02020603050405020304" pitchFamily="18" charset="0"/>
                <a:cs typeface="Times New Roman" panose="02020603050405020304" pitchFamily="18" charset="0"/>
              </a:rPr>
              <a:t>Python 3.8 or later</a:t>
            </a:r>
          </a:p>
          <a:p>
            <a:r>
              <a:rPr lang="en-IN" sz="5100" dirty="0" err="1">
                <a:latin typeface="Times New Roman" panose="02020603050405020304" pitchFamily="18" charset="0"/>
                <a:cs typeface="Times New Roman" panose="02020603050405020304" pitchFamily="18" charset="0"/>
              </a:rPr>
              <a:t>Jupyter</a:t>
            </a:r>
            <a:r>
              <a:rPr lang="en-IN" sz="5100" dirty="0">
                <a:latin typeface="Times New Roman" panose="02020603050405020304" pitchFamily="18" charset="0"/>
                <a:cs typeface="Times New Roman" panose="02020603050405020304" pitchFamily="18" charset="0"/>
              </a:rPr>
              <a:t> Notebook or </a:t>
            </a:r>
            <a:r>
              <a:rPr lang="en-IN" sz="5100" dirty="0" err="1">
                <a:latin typeface="Times New Roman" panose="02020603050405020304" pitchFamily="18" charset="0"/>
                <a:cs typeface="Times New Roman" panose="02020603050405020304" pitchFamily="18" charset="0"/>
              </a:rPr>
              <a:t>VSCode</a:t>
            </a:r>
            <a:endParaRPr lang="en-IN" sz="5100" dirty="0">
              <a:latin typeface="Times New Roman" panose="02020603050405020304" pitchFamily="18" charset="0"/>
              <a:cs typeface="Times New Roman" panose="02020603050405020304" pitchFamily="18" charset="0"/>
            </a:endParaRPr>
          </a:p>
          <a:p>
            <a:pPr marL="0" indent="0">
              <a:buNone/>
            </a:pPr>
            <a:r>
              <a:rPr lang="en-IN" sz="5100" b="1" dirty="0">
                <a:latin typeface="Times New Roman" panose="02020603050405020304" pitchFamily="18" charset="0"/>
                <a:cs typeface="Times New Roman" panose="02020603050405020304" pitchFamily="18" charset="0"/>
              </a:rPr>
              <a:t>Libraries and Frameworks</a:t>
            </a:r>
          </a:p>
          <a:p>
            <a:r>
              <a:rPr lang="en-IN" sz="5100" dirty="0">
                <a:latin typeface="Times New Roman" panose="02020603050405020304" pitchFamily="18" charset="0"/>
                <a:cs typeface="Times New Roman" panose="02020603050405020304" pitchFamily="18" charset="0"/>
              </a:rPr>
              <a:t>TensorFlow 2.0+</a:t>
            </a:r>
          </a:p>
          <a:p>
            <a:r>
              <a:rPr lang="en-IN" sz="5100" dirty="0" err="1">
                <a:latin typeface="Times New Roman" panose="02020603050405020304" pitchFamily="18" charset="0"/>
                <a:cs typeface="Times New Roman" panose="02020603050405020304" pitchFamily="18" charset="0"/>
              </a:rPr>
              <a:t>Keras</a:t>
            </a:r>
            <a:endParaRPr lang="en-IN" sz="5100" dirty="0">
              <a:latin typeface="Times New Roman" panose="02020603050405020304" pitchFamily="18" charset="0"/>
              <a:cs typeface="Times New Roman" panose="02020603050405020304" pitchFamily="18" charset="0"/>
            </a:endParaRPr>
          </a:p>
          <a:p>
            <a:r>
              <a:rPr lang="en-IN" sz="5100" dirty="0">
                <a:latin typeface="Times New Roman" panose="02020603050405020304" pitchFamily="18" charset="0"/>
                <a:cs typeface="Times New Roman" panose="02020603050405020304" pitchFamily="18" charset="0"/>
              </a:rPr>
              <a:t>scikit-learn</a:t>
            </a:r>
          </a:p>
          <a:p>
            <a:r>
              <a:rPr lang="en-IN" sz="5100" dirty="0">
                <a:latin typeface="Times New Roman" panose="02020603050405020304" pitchFamily="18" charset="0"/>
                <a:cs typeface="Times New Roman" panose="02020603050405020304" pitchFamily="18" charset="0"/>
              </a:rPr>
              <a:t>Matplotlib</a:t>
            </a:r>
          </a:p>
          <a:p>
            <a:r>
              <a:rPr lang="en-IN" sz="5100" dirty="0">
                <a:latin typeface="Times New Roman" panose="02020603050405020304" pitchFamily="18" charset="0"/>
                <a:cs typeface="Times New Roman" panose="02020603050405020304" pitchFamily="18" charset="0"/>
              </a:rPr>
              <a:t>NumPy</a:t>
            </a:r>
          </a:p>
          <a:p>
            <a:r>
              <a:rPr lang="en-IN" sz="5100" dirty="0" err="1">
                <a:latin typeface="Times New Roman" panose="02020603050405020304" pitchFamily="18" charset="0"/>
                <a:cs typeface="Times New Roman" panose="02020603050405020304" pitchFamily="18" charset="0"/>
              </a:rPr>
              <a:t>Joblib</a:t>
            </a:r>
            <a:endParaRPr lang="en-IN" sz="51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74271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a:bodyPr>
          <a:lstStyle/>
          <a:p>
            <a:r>
              <a:rPr lang="en-IN" sz="3600" b="1" dirty="0">
                <a:solidFill>
                  <a:srgbClr val="FF0000"/>
                </a:solidFill>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762000" y="1219200"/>
            <a:ext cx="7086600" cy="5105400"/>
          </a:xfrm>
        </p:spPr>
        <p:txBody>
          <a:bodyPr>
            <a:noAutofit/>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Abstract</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Statement of the problem</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Motivation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Software and Hardware Requirements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Simulation Model</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Analysis of Experimental Results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Implementation and Results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Conclusion</a:t>
            </a:r>
            <a:br>
              <a:rPr lang="en-US" sz="18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BB8F-6B22-CE34-4F41-277CD6DD8B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8AA59A-C042-2E95-22C8-AD94EE937302}"/>
              </a:ext>
            </a:extLst>
          </p:cNvPr>
          <p:cNvSpPr>
            <a:spLocks noGrp="1"/>
          </p:cNvSpPr>
          <p:nvPr>
            <p:ph type="title"/>
          </p:nvPr>
        </p:nvSpPr>
        <p:spPr>
          <a:xfrm>
            <a:off x="457200" y="274638"/>
            <a:ext cx="8229600" cy="639762"/>
          </a:xfrm>
        </p:spPr>
        <p:txBody>
          <a:bodyPr>
            <a:noAutofit/>
          </a:bodyPr>
          <a:lstStyle/>
          <a:p>
            <a:r>
              <a:rPr lang="en-US" sz="3600" b="1" dirty="0">
                <a:solidFill>
                  <a:srgbClr val="FF0000"/>
                </a:solidFill>
                <a:latin typeface="Times New Roman" panose="02020603050405020304" pitchFamily="18" charset="0"/>
                <a:cs typeface="Times New Roman" panose="02020603050405020304" pitchFamily="18" charset="0"/>
              </a:rPr>
              <a:t>Simulation Model</a:t>
            </a:r>
            <a:endParaRPr lang="en-IN" sz="3600" dirty="0"/>
          </a:p>
        </p:txBody>
      </p:sp>
      <p:sp>
        <p:nvSpPr>
          <p:cNvPr id="3" name="Content Placeholder 2">
            <a:extLst>
              <a:ext uri="{FF2B5EF4-FFF2-40B4-BE49-F238E27FC236}">
                <a16:creationId xmlns:a16="http://schemas.microsoft.com/office/drawing/2014/main" id="{03B69B8F-3D94-BE31-A2B4-2FB6B4B7241C}"/>
              </a:ext>
            </a:extLst>
          </p:cNvPr>
          <p:cNvSpPr>
            <a:spLocks noGrp="1"/>
          </p:cNvSpPr>
          <p:nvPr>
            <p:ph idx="1"/>
          </p:nvPr>
        </p:nvSpPr>
        <p:spPr/>
        <p:txBody>
          <a:bodyPr>
            <a:normAutofit/>
          </a:bodyPr>
          <a:lstStyle/>
          <a:p>
            <a:pPr marL="0" indent="0" algn="just">
              <a:buNone/>
            </a:pPr>
            <a:endParaRPr lang="en-US" sz="2400" kern="100" dirty="0">
              <a:effectLst/>
              <a:latin typeface="Times New Roman" panose="02020603050405020304" pitchFamily="18" charset="0"/>
              <a:ea typeface="SimSun" panose="02010600030101010101" pitchFamily="2" charset="-122"/>
            </a:endParaRPr>
          </a:p>
          <a:p>
            <a:pPr algn="just"/>
            <a:endParaRPr lang="en-US" sz="2400" kern="100" dirty="0">
              <a:effectLst/>
              <a:latin typeface="Times New Roman" panose="02020603050405020304" pitchFamily="18" charset="0"/>
              <a:ea typeface="SimSun" panose="02010600030101010101" pitchFamily="2" charset="-122"/>
            </a:endParaRPr>
          </a:p>
          <a:p>
            <a:pPr marL="0" indent="0" algn="ctr">
              <a:buNone/>
            </a:pPr>
            <a:endParaRPr lang="en-IN" sz="3200" kern="100" dirty="0">
              <a:effectLst/>
              <a:latin typeface="Times New Roman" panose="02020603050405020304" pitchFamily="18" charset="0"/>
              <a:ea typeface="SimSun" panose="02010600030101010101" pitchFamily="2" charset="-122"/>
            </a:endParaRPr>
          </a:p>
          <a:p>
            <a:pPr marL="0" indent="0" algn="ctr">
              <a:buNone/>
            </a:pPr>
            <a:endParaRPr lang="en-IN" sz="1400" dirty="0"/>
          </a:p>
          <a:p>
            <a:pPr marL="0" indent="0" algn="ctr">
              <a:buNone/>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1787E21-2022-F199-981B-021BCC5ED699}"/>
              </a:ext>
            </a:extLst>
          </p:cNvPr>
          <p:cNvPicPr>
            <a:picLocks noChangeAspect="1"/>
          </p:cNvPicPr>
          <p:nvPr/>
        </p:nvPicPr>
        <p:blipFill rotWithShape="1">
          <a:blip r:embed="rId2"/>
          <a:srcRect l="2381" t="7339" b="2202"/>
          <a:stretch/>
        </p:blipFill>
        <p:spPr bwMode="auto">
          <a:xfrm>
            <a:off x="1542997" y="1218790"/>
            <a:ext cx="6305603" cy="45724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45624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6C8ED-1D4B-CBD2-564F-1957EE3FE173}"/>
              </a:ext>
            </a:extLst>
          </p:cNvPr>
          <p:cNvSpPr>
            <a:spLocks noGrp="1"/>
          </p:cNvSpPr>
          <p:nvPr>
            <p:ph type="title"/>
          </p:nvPr>
        </p:nvSpPr>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DATA SET</a:t>
            </a:r>
            <a:endParaRPr lang="en-IN" sz="2800" dirty="0"/>
          </a:p>
        </p:txBody>
      </p:sp>
      <p:sp>
        <p:nvSpPr>
          <p:cNvPr id="3" name="Content Placeholder 2">
            <a:extLst>
              <a:ext uri="{FF2B5EF4-FFF2-40B4-BE49-F238E27FC236}">
                <a16:creationId xmlns:a16="http://schemas.microsoft.com/office/drawing/2014/main" id="{56505015-C323-4BF5-A541-5012B0859ACA}"/>
              </a:ext>
            </a:extLst>
          </p:cNvPr>
          <p:cNvSpPr>
            <a:spLocks noGrp="1"/>
          </p:cNvSpPr>
          <p:nvPr>
            <p:ph idx="1"/>
          </p:nvPr>
        </p:nvSpPr>
        <p:spPr>
          <a:xfrm>
            <a:off x="457200" y="1295400"/>
            <a:ext cx="8229600" cy="4953000"/>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dataset includes five-type of individual soybean seed images, totaling 5513: intact, spotted, immature, broken, and skin-damaged. The individual soybean images (227×227 pixels) were generated from the original soybean images (3072×2048 pixels) via an image-processing algorithm. And, these five types of soybean images were sorted according to the Standard of Soybean Classification (GB1352-2009).</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5 classes are:</a:t>
            </a:r>
          </a:p>
          <a:p>
            <a:r>
              <a:rPr lang="en-US" sz="2000" dirty="0">
                <a:latin typeface="Times New Roman" panose="02020603050405020304" pitchFamily="18" charset="0"/>
                <a:cs typeface="Times New Roman" panose="02020603050405020304" pitchFamily="18" charset="0"/>
              </a:rPr>
              <a:t>Broken</a:t>
            </a:r>
          </a:p>
          <a:p>
            <a:r>
              <a:rPr lang="en-US" sz="2000" dirty="0">
                <a:latin typeface="Times New Roman" panose="02020603050405020304" pitchFamily="18" charset="0"/>
                <a:cs typeface="Times New Roman" panose="02020603050405020304" pitchFamily="18" charset="0"/>
              </a:rPr>
              <a:t>Immature</a:t>
            </a:r>
          </a:p>
          <a:p>
            <a:r>
              <a:rPr lang="en-US" sz="2000" dirty="0">
                <a:latin typeface="Times New Roman" panose="02020603050405020304" pitchFamily="18" charset="0"/>
                <a:cs typeface="Times New Roman" panose="02020603050405020304" pitchFamily="18" charset="0"/>
              </a:rPr>
              <a:t>Intact</a:t>
            </a:r>
          </a:p>
          <a:p>
            <a:r>
              <a:rPr lang="en-US" sz="2000" dirty="0">
                <a:latin typeface="Times New Roman" panose="02020603050405020304" pitchFamily="18" charset="0"/>
                <a:cs typeface="Times New Roman" panose="02020603050405020304" pitchFamily="18" charset="0"/>
              </a:rPr>
              <a:t>Skin Damaged</a:t>
            </a:r>
          </a:p>
          <a:p>
            <a:r>
              <a:rPr lang="en-US" sz="2000" dirty="0">
                <a:latin typeface="Times New Roman" panose="02020603050405020304" pitchFamily="18" charset="0"/>
                <a:cs typeface="Times New Roman" panose="02020603050405020304" pitchFamily="18" charset="0"/>
              </a:rPr>
              <a:t>Spotted</a:t>
            </a:r>
          </a:p>
          <a:p>
            <a:pPr marL="0" indent="0">
              <a:buNone/>
            </a:pPr>
            <a:endParaRPr lang="en-IN" sz="2000" dirty="0"/>
          </a:p>
        </p:txBody>
      </p:sp>
    </p:spTree>
    <p:extLst>
      <p:ext uri="{BB962C8B-B14F-4D97-AF65-F5344CB8AC3E}">
        <p14:creationId xmlns:p14="http://schemas.microsoft.com/office/powerpoint/2010/main" val="704515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C1EA7-8866-69B4-34C2-7A401E1319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806B03-6AB2-0B3D-8057-700F01E5829C}"/>
              </a:ext>
            </a:extLst>
          </p:cNvPr>
          <p:cNvSpPr>
            <a:spLocks noGrp="1"/>
          </p:cNvSpPr>
          <p:nvPr>
            <p:ph type="title"/>
          </p:nvPr>
        </p:nvSpPr>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Analysis of Experimental Results</a:t>
            </a:r>
          </a:p>
        </p:txBody>
      </p:sp>
      <p:sp>
        <p:nvSpPr>
          <p:cNvPr id="3" name="Content Placeholder 2">
            <a:extLst>
              <a:ext uri="{FF2B5EF4-FFF2-40B4-BE49-F238E27FC236}">
                <a16:creationId xmlns:a16="http://schemas.microsoft.com/office/drawing/2014/main" id="{93FF1B20-D44A-71FC-9E29-CAE63F0C67F6}"/>
              </a:ext>
            </a:extLst>
          </p:cNvPr>
          <p:cNvSpPr>
            <a:spLocks noGrp="1"/>
          </p:cNvSpPr>
          <p:nvPr>
            <p:ph idx="1"/>
          </p:nvPr>
        </p:nvSpPr>
        <p:spPr>
          <a:xfrm>
            <a:off x="304800" y="1447800"/>
            <a:ext cx="8382000" cy="4678363"/>
          </a:xfrm>
        </p:spPr>
        <p:txBody>
          <a:bodyPr>
            <a:normAutofit/>
          </a:bodyPr>
          <a:lstStyle/>
          <a:p>
            <a:pPr algn="just">
              <a:spcBef>
                <a:spcPct val="0"/>
              </a:spcBef>
              <a:buNone/>
            </a:pPr>
            <a:r>
              <a:rPr lang="en-US" altLang="en-US" sz="1400" b="1" dirty="0">
                <a:solidFill>
                  <a:schemeClr val="tx1"/>
                </a:solidFill>
                <a:latin typeface="Times New Roman" panose="02020603050405020304" pitchFamily="18" charset="0"/>
                <a:cs typeface="Times New Roman" panose="02020603050405020304" pitchFamily="18" charset="0"/>
              </a:rPr>
              <a:t>        </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2818509844"/>
              </p:ext>
            </p:extLst>
          </p:nvPr>
        </p:nvGraphicFramePr>
        <p:xfrm>
          <a:off x="473365" y="1752600"/>
          <a:ext cx="8137235" cy="3291840"/>
        </p:xfrm>
        <a:graphic>
          <a:graphicData uri="http://schemas.openxmlformats.org/drawingml/2006/table">
            <a:tbl>
              <a:tblPr/>
              <a:tblGrid>
                <a:gridCol w="1627447">
                  <a:extLst>
                    <a:ext uri="{9D8B030D-6E8A-4147-A177-3AD203B41FA5}">
                      <a16:colId xmlns:a16="http://schemas.microsoft.com/office/drawing/2014/main" val="20000"/>
                    </a:ext>
                  </a:extLst>
                </a:gridCol>
                <a:gridCol w="1627447">
                  <a:extLst>
                    <a:ext uri="{9D8B030D-6E8A-4147-A177-3AD203B41FA5}">
                      <a16:colId xmlns:a16="http://schemas.microsoft.com/office/drawing/2014/main" val="20001"/>
                    </a:ext>
                  </a:extLst>
                </a:gridCol>
                <a:gridCol w="1627447">
                  <a:extLst>
                    <a:ext uri="{9D8B030D-6E8A-4147-A177-3AD203B41FA5}">
                      <a16:colId xmlns:a16="http://schemas.microsoft.com/office/drawing/2014/main" val="20002"/>
                    </a:ext>
                  </a:extLst>
                </a:gridCol>
                <a:gridCol w="1627447">
                  <a:extLst>
                    <a:ext uri="{9D8B030D-6E8A-4147-A177-3AD203B41FA5}">
                      <a16:colId xmlns:a16="http://schemas.microsoft.com/office/drawing/2014/main" val="20003"/>
                    </a:ext>
                  </a:extLst>
                </a:gridCol>
                <a:gridCol w="1627447">
                  <a:extLst>
                    <a:ext uri="{9D8B030D-6E8A-4147-A177-3AD203B41FA5}">
                      <a16:colId xmlns:a16="http://schemas.microsoft.com/office/drawing/2014/main" val="20004"/>
                    </a:ext>
                  </a:extLst>
                </a:gridCol>
              </a:tblGrid>
              <a:tr h="0">
                <a:tc>
                  <a:txBody>
                    <a:bodyPr/>
                    <a:lstStyle/>
                    <a:p>
                      <a:r>
                        <a:rPr lang="en-IN" b="1"/>
                        <a:t>Model</a:t>
                      </a:r>
                      <a:endParaRPr lang="en-IN"/>
                    </a:p>
                  </a:txBody>
                  <a:tcPr anchor="ctr">
                    <a:lnL>
                      <a:noFill/>
                    </a:lnL>
                    <a:lnR>
                      <a:noFill/>
                    </a:lnR>
                    <a:lnT>
                      <a:noFill/>
                    </a:lnT>
                    <a:lnB>
                      <a:noFill/>
                    </a:lnB>
                  </a:tcPr>
                </a:tc>
                <a:tc>
                  <a:txBody>
                    <a:bodyPr/>
                    <a:lstStyle/>
                    <a:p>
                      <a:r>
                        <a:rPr lang="en-IN" b="1"/>
                        <a:t>Accuracy</a:t>
                      </a:r>
                      <a:endParaRPr lang="en-IN"/>
                    </a:p>
                  </a:txBody>
                  <a:tcPr anchor="ctr">
                    <a:lnL>
                      <a:noFill/>
                    </a:lnL>
                    <a:lnR>
                      <a:noFill/>
                    </a:lnR>
                    <a:lnT>
                      <a:noFill/>
                    </a:lnT>
                    <a:lnB>
                      <a:noFill/>
                    </a:lnB>
                  </a:tcPr>
                </a:tc>
                <a:tc>
                  <a:txBody>
                    <a:bodyPr/>
                    <a:lstStyle/>
                    <a:p>
                      <a:r>
                        <a:rPr lang="en-IN" b="1"/>
                        <a:t>Precision</a:t>
                      </a:r>
                      <a:endParaRPr lang="en-IN"/>
                    </a:p>
                  </a:txBody>
                  <a:tcPr anchor="ctr">
                    <a:lnL>
                      <a:noFill/>
                    </a:lnL>
                    <a:lnR>
                      <a:noFill/>
                    </a:lnR>
                    <a:lnT>
                      <a:noFill/>
                    </a:lnT>
                    <a:lnB>
                      <a:noFill/>
                    </a:lnB>
                  </a:tcPr>
                </a:tc>
                <a:tc>
                  <a:txBody>
                    <a:bodyPr/>
                    <a:lstStyle/>
                    <a:p>
                      <a:r>
                        <a:rPr lang="en-IN" b="1"/>
                        <a:t>Recall</a:t>
                      </a:r>
                      <a:endParaRPr lang="en-IN"/>
                    </a:p>
                  </a:txBody>
                  <a:tcPr anchor="ctr">
                    <a:lnL>
                      <a:noFill/>
                    </a:lnL>
                    <a:lnR>
                      <a:noFill/>
                    </a:lnR>
                    <a:lnT>
                      <a:noFill/>
                    </a:lnT>
                    <a:lnB>
                      <a:noFill/>
                    </a:lnB>
                  </a:tcPr>
                </a:tc>
                <a:tc>
                  <a:txBody>
                    <a:bodyPr/>
                    <a:lstStyle/>
                    <a:p>
                      <a:r>
                        <a:rPr lang="en-IN" b="1"/>
                        <a:t>F1-Score</a:t>
                      </a:r>
                      <a:endParaRPr lang="en-IN"/>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IN"/>
                        <a:t>CNN</a:t>
                      </a:r>
                    </a:p>
                  </a:txBody>
                  <a:tcPr anchor="ctr">
                    <a:lnL>
                      <a:noFill/>
                    </a:lnL>
                    <a:lnR>
                      <a:noFill/>
                    </a:lnR>
                    <a:lnT>
                      <a:noFill/>
                    </a:lnT>
                    <a:lnB>
                      <a:noFill/>
                    </a:lnB>
                  </a:tcPr>
                </a:tc>
                <a:tc>
                  <a:txBody>
                    <a:bodyPr/>
                    <a:lstStyle/>
                    <a:p>
                      <a:r>
                        <a:rPr lang="en-IN" dirty="0"/>
                        <a:t>81</a:t>
                      </a:r>
                    </a:p>
                  </a:txBody>
                  <a:tcPr anchor="ctr">
                    <a:lnL>
                      <a:noFill/>
                    </a:lnL>
                    <a:lnR>
                      <a:noFill/>
                    </a:lnR>
                    <a:lnT>
                      <a:noFill/>
                    </a:lnT>
                    <a:lnB>
                      <a:noFill/>
                    </a:lnB>
                  </a:tcPr>
                </a:tc>
                <a:tc>
                  <a:txBody>
                    <a:bodyPr/>
                    <a:lstStyle/>
                    <a:p>
                      <a:r>
                        <a:rPr lang="en-IN"/>
                        <a:t>80</a:t>
                      </a:r>
                    </a:p>
                  </a:txBody>
                  <a:tcPr anchor="ctr">
                    <a:lnL>
                      <a:noFill/>
                    </a:lnL>
                    <a:lnR>
                      <a:noFill/>
                    </a:lnR>
                    <a:lnT>
                      <a:noFill/>
                    </a:lnT>
                    <a:lnB>
                      <a:noFill/>
                    </a:lnB>
                  </a:tcPr>
                </a:tc>
                <a:tc>
                  <a:txBody>
                    <a:bodyPr/>
                    <a:lstStyle/>
                    <a:p>
                      <a:r>
                        <a:rPr lang="en-IN"/>
                        <a:t>80</a:t>
                      </a:r>
                    </a:p>
                  </a:txBody>
                  <a:tcPr anchor="ctr">
                    <a:lnL>
                      <a:noFill/>
                    </a:lnL>
                    <a:lnR>
                      <a:noFill/>
                    </a:lnR>
                    <a:lnT>
                      <a:noFill/>
                    </a:lnT>
                    <a:lnB>
                      <a:noFill/>
                    </a:lnB>
                  </a:tcPr>
                </a:tc>
                <a:tc>
                  <a:txBody>
                    <a:bodyPr/>
                    <a:lstStyle/>
                    <a:p>
                      <a:r>
                        <a:rPr lang="en-IN"/>
                        <a:t>80</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IN"/>
                        <a:t>DenseNet</a:t>
                      </a:r>
                    </a:p>
                  </a:txBody>
                  <a:tcPr anchor="ctr">
                    <a:lnL>
                      <a:noFill/>
                    </a:lnL>
                    <a:lnR>
                      <a:noFill/>
                    </a:lnR>
                    <a:lnT>
                      <a:noFill/>
                    </a:lnT>
                    <a:lnB>
                      <a:noFill/>
                    </a:lnB>
                  </a:tcPr>
                </a:tc>
                <a:tc>
                  <a:txBody>
                    <a:bodyPr/>
                    <a:lstStyle/>
                    <a:p>
                      <a:r>
                        <a:rPr lang="en-IN"/>
                        <a:t>88</a:t>
                      </a:r>
                    </a:p>
                  </a:txBody>
                  <a:tcPr anchor="ctr">
                    <a:lnL>
                      <a:noFill/>
                    </a:lnL>
                    <a:lnR>
                      <a:noFill/>
                    </a:lnR>
                    <a:lnT>
                      <a:noFill/>
                    </a:lnT>
                    <a:lnB>
                      <a:noFill/>
                    </a:lnB>
                  </a:tcPr>
                </a:tc>
                <a:tc>
                  <a:txBody>
                    <a:bodyPr/>
                    <a:lstStyle/>
                    <a:p>
                      <a:r>
                        <a:rPr lang="en-IN" dirty="0"/>
                        <a:t>89</a:t>
                      </a:r>
                    </a:p>
                  </a:txBody>
                  <a:tcPr anchor="ctr">
                    <a:lnL>
                      <a:noFill/>
                    </a:lnL>
                    <a:lnR>
                      <a:noFill/>
                    </a:lnR>
                    <a:lnT>
                      <a:noFill/>
                    </a:lnT>
                    <a:lnB>
                      <a:noFill/>
                    </a:lnB>
                  </a:tcPr>
                </a:tc>
                <a:tc>
                  <a:txBody>
                    <a:bodyPr/>
                    <a:lstStyle/>
                    <a:p>
                      <a:r>
                        <a:rPr lang="en-IN"/>
                        <a:t>88</a:t>
                      </a:r>
                    </a:p>
                  </a:txBody>
                  <a:tcPr anchor="ctr">
                    <a:lnL>
                      <a:noFill/>
                    </a:lnL>
                    <a:lnR>
                      <a:noFill/>
                    </a:lnR>
                    <a:lnT>
                      <a:noFill/>
                    </a:lnT>
                    <a:lnB>
                      <a:noFill/>
                    </a:lnB>
                  </a:tcPr>
                </a:tc>
                <a:tc>
                  <a:txBody>
                    <a:bodyPr/>
                    <a:lstStyle/>
                    <a:p>
                      <a:r>
                        <a:rPr lang="en-IN"/>
                        <a:t>88</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IN"/>
                        <a:t>EfficientNet</a:t>
                      </a:r>
                    </a:p>
                  </a:txBody>
                  <a:tcPr anchor="ctr">
                    <a:lnL>
                      <a:noFill/>
                    </a:lnL>
                    <a:lnR>
                      <a:noFill/>
                    </a:lnR>
                    <a:lnT>
                      <a:noFill/>
                    </a:lnT>
                    <a:lnB>
                      <a:noFill/>
                    </a:lnB>
                  </a:tcPr>
                </a:tc>
                <a:tc>
                  <a:txBody>
                    <a:bodyPr/>
                    <a:lstStyle/>
                    <a:p>
                      <a:r>
                        <a:rPr lang="en-IN"/>
                        <a:t>86</a:t>
                      </a:r>
                    </a:p>
                  </a:txBody>
                  <a:tcPr anchor="ctr">
                    <a:lnL>
                      <a:noFill/>
                    </a:lnL>
                    <a:lnR>
                      <a:noFill/>
                    </a:lnR>
                    <a:lnT>
                      <a:noFill/>
                    </a:lnT>
                    <a:lnB>
                      <a:noFill/>
                    </a:lnB>
                  </a:tcPr>
                </a:tc>
                <a:tc>
                  <a:txBody>
                    <a:bodyPr/>
                    <a:lstStyle/>
                    <a:p>
                      <a:r>
                        <a:rPr lang="en-IN"/>
                        <a:t>87</a:t>
                      </a:r>
                    </a:p>
                  </a:txBody>
                  <a:tcPr anchor="ctr">
                    <a:lnL>
                      <a:noFill/>
                    </a:lnL>
                    <a:lnR>
                      <a:noFill/>
                    </a:lnR>
                    <a:lnT>
                      <a:noFill/>
                    </a:lnT>
                    <a:lnB>
                      <a:noFill/>
                    </a:lnB>
                  </a:tcPr>
                </a:tc>
                <a:tc>
                  <a:txBody>
                    <a:bodyPr/>
                    <a:lstStyle/>
                    <a:p>
                      <a:r>
                        <a:rPr lang="en-IN"/>
                        <a:t>86</a:t>
                      </a:r>
                    </a:p>
                  </a:txBody>
                  <a:tcPr anchor="ctr">
                    <a:lnL>
                      <a:noFill/>
                    </a:lnL>
                    <a:lnR>
                      <a:noFill/>
                    </a:lnR>
                    <a:lnT>
                      <a:noFill/>
                    </a:lnT>
                    <a:lnB>
                      <a:noFill/>
                    </a:lnB>
                  </a:tcPr>
                </a:tc>
                <a:tc>
                  <a:txBody>
                    <a:bodyPr/>
                    <a:lstStyle/>
                    <a:p>
                      <a:r>
                        <a:rPr lang="en-IN"/>
                        <a:t>89</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IN"/>
                        <a:t>InceptionV3</a:t>
                      </a:r>
                    </a:p>
                  </a:txBody>
                  <a:tcPr anchor="ctr">
                    <a:lnL>
                      <a:noFill/>
                    </a:lnL>
                    <a:lnR>
                      <a:noFill/>
                    </a:lnR>
                    <a:lnT>
                      <a:noFill/>
                    </a:lnT>
                    <a:lnB>
                      <a:noFill/>
                    </a:lnB>
                  </a:tcPr>
                </a:tc>
                <a:tc>
                  <a:txBody>
                    <a:bodyPr/>
                    <a:lstStyle/>
                    <a:p>
                      <a:r>
                        <a:rPr lang="en-IN"/>
                        <a:t>92</a:t>
                      </a:r>
                    </a:p>
                  </a:txBody>
                  <a:tcPr anchor="ctr">
                    <a:lnL>
                      <a:noFill/>
                    </a:lnL>
                    <a:lnR>
                      <a:noFill/>
                    </a:lnR>
                    <a:lnT>
                      <a:noFill/>
                    </a:lnT>
                    <a:lnB>
                      <a:noFill/>
                    </a:lnB>
                  </a:tcPr>
                </a:tc>
                <a:tc>
                  <a:txBody>
                    <a:bodyPr/>
                    <a:lstStyle/>
                    <a:p>
                      <a:r>
                        <a:rPr lang="en-IN"/>
                        <a:t>91</a:t>
                      </a:r>
                    </a:p>
                  </a:txBody>
                  <a:tcPr anchor="ctr">
                    <a:lnL>
                      <a:noFill/>
                    </a:lnL>
                    <a:lnR>
                      <a:noFill/>
                    </a:lnR>
                    <a:lnT>
                      <a:noFill/>
                    </a:lnT>
                    <a:lnB>
                      <a:noFill/>
                    </a:lnB>
                  </a:tcPr>
                </a:tc>
                <a:tc>
                  <a:txBody>
                    <a:bodyPr/>
                    <a:lstStyle/>
                    <a:p>
                      <a:r>
                        <a:rPr lang="en-IN"/>
                        <a:t>90</a:t>
                      </a:r>
                    </a:p>
                  </a:txBody>
                  <a:tcPr anchor="ctr">
                    <a:lnL>
                      <a:noFill/>
                    </a:lnL>
                    <a:lnR>
                      <a:noFill/>
                    </a:lnR>
                    <a:lnT>
                      <a:noFill/>
                    </a:lnT>
                    <a:lnB>
                      <a:noFill/>
                    </a:lnB>
                  </a:tcPr>
                </a:tc>
                <a:tc>
                  <a:txBody>
                    <a:bodyPr/>
                    <a:lstStyle/>
                    <a:p>
                      <a:r>
                        <a:rPr lang="en-IN"/>
                        <a:t>90</a:t>
                      </a: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IN"/>
                        <a:t>MobileNet V2</a:t>
                      </a:r>
                    </a:p>
                  </a:txBody>
                  <a:tcPr anchor="ctr">
                    <a:lnL>
                      <a:noFill/>
                    </a:lnL>
                    <a:lnR>
                      <a:noFill/>
                    </a:lnR>
                    <a:lnT>
                      <a:noFill/>
                    </a:lnT>
                    <a:lnB>
                      <a:noFill/>
                    </a:lnB>
                  </a:tcPr>
                </a:tc>
                <a:tc>
                  <a:txBody>
                    <a:bodyPr/>
                    <a:lstStyle/>
                    <a:p>
                      <a:r>
                        <a:rPr lang="en-IN"/>
                        <a:t>89</a:t>
                      </a:r>
                    </a:p>
                  </a:txBody>
                  <a:tcPr anchor="ctr">
                    <a:lnL>
                      <a:noFill/>
                    </a:lnL>
                    <a:lnR>
                      <a:noFill/>
                    </a:lnR>
                    <a:lnT>
                      <a:noFill/>
                    </a:lnT>
                    <a:lnB>
                      <a:noFill/>
                    </a:lnB>
                  </a:tcPr>
                </a:tc>
                <a:tc>
                  <a:txBody>
                    <a:bodyPr/>
                    <a:lstStyle/>
                    <a:p>
                      <a:r>
                        <a:rPr lang="en-IN"/>
                        <a:t>89</a:t>
                      </a:r>
                    </a:p>
                  </a:txBody>
                  <a:tcPr anchor="ctr">
                    <a:lnL>
                      <a:noFill/>
                    </a:lnL>
                    <a:lnR>
                      <a:noFill/>
                    </a:lnR>
                    <a:lnT>
                      <a:noFill/>
                    </a:lnT>
                    <a:lnB>
                      <a:noFill/>
                    </a:lnB>
                  </a:tcPr>
                </a:tc>
                <a:tc>
                  <a:txBody>
                    <a:bodyPr/>
                    <a:lstStyle/>
                    <a:p>
                      <a:r>
                        <a:rPr lang="en-IN"/>
                        <a:t>88</a:t>
                      </a:r>
                    </a:p>
                  </a:txBody>
                  <a:tcPr anchor="ctr">
                    <a:lnL>
                      <a:noFill/>
                    </a:lnL>
                    <a:lnR>
                      <a:noFill/>
                    </a:lnR>
                    <a:lnT>
                      <a:noFill/>
                    </a:lnT>
                    <a:lnB>
                      <a:noFill/>
                    </a:lnB>
                  </a:tcPr>
                </a:tc>
                <a:tc>
                  <a:txBody>
                    <a:bodyPr/>
                    <a:lstStyle/>
                    <a:p>
                      <a:r>
                        <a:rPr lang="en-IN"/>
                        <a:t>88</a:t>
                      </a:r>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en-IN"/>
                        <a:t>NASNet</a:t>
                      </a:r>
                    </a:p>
                  </a:txBody>
                  <a:tcPr anchor="ctr">
                    <a:lnL>
                      <a:noFill/>
                    </a:lnL>
                    <a:lnR>
                      <a:noFill/>
                    </a:lnR>
                    <a:lnT>
                      <a:noFill/>
                    </a:lnT>
                    <a:lnB>
                      <a:noFill/>
                    </a:lnB>
                  </a:tcPr>
                </a:tc>
                <a:tc>
                  <a:txBody>
                    <a:bodyPr/>
                    <a:lstStyle/>
                    <a:p>
                      <a:r>
                        <a:rPr lang="en-IN"/>
                        <a:t>89</a:t>
                      </a:r>
                    </a:p>
                  </a:txBody>
                  <a:tcPr anchor="ctr">
                    <a:lnL>
                      <a:noFill/>
                    </a:lnL>
                    <a:lnR>
                      <a:noFill/>
                    </a:lnR>
                    <a:lnT>
                      <a:noFill/>
                    </a:lnT>
                    <a:lnB>
                      <a:noFill/>
                    </a:lnB>
                  </a:tcPr>
                </a:tc>
                <a:tc>
                  <a:txBody>
                    <a:bodyPr/>
                    <a:lstStyle/>
                    <a:p>
                      <a:r>
                        <a:rPr lang="en-IN"/>
                        <a:t>88</a:t>
                      </a:r>
                    </a:p>
                  </a:txBody>
                  <a:tcPr anchor="ctr">
                    <a:lnL>
                      <a:noFill/>
                    </a:lnL>
                    <a:lnR>
                      <a:noFill/>
                    </a:lnR>
                    <a:lnT>
                      <a:noFill/>
                    </a:lnT>
                    <a:lnB>
                      <a:noFill/>
                    </a:lnB>
                  </a:tcPr>
                </a:tc>
                <a:tc>
                  <a:txBody>
                    <a:bodyPr/>
                    <a:lstStyle/>
                    <a:p>
                      <a:r>
                        <a:rPr lang="en-IN"/>
                        <a:t>88</a:t>
                      </a:r>
                    </a:p>
                  </a:txBody>
                  <a:tcPr anchor="ctr">
                    <a:lnL>
                      <a:noFill/>
                    </a:lnL>
                    <a:lnR>
                      <a:noFill/>
                    </a:lnR>
                    <a:lnT>
                      <a:noFill/>
                    </a:lnT>
                    <a:lnB>
                      <a:noFill/>
                    </a:lnB>
                  </a:tcPr>
                </a:tc>
                <a:tc>
                  <a:txBody>
                    <a:bodyPr/>
                    <a:lstStyle/>
                    <a:p>
                      <a:r>
                        <a:rPr lang="en-IN"/>
                        <a:t>88</a:t>
                      </a:r>
                    </a:p>
                  </a:txBody>
                  <a:tcPr anchor="ctr">
                    <a:lnL>
                      <a:noFill/>
                    </a:lnL>
                    <a:lnR>
                      <a:noFill/>
                    </a:lnR>
                    <a:lnT>
                      <a:noFill/>
                    </a:lnT>
                    <a:lnB>
                      <a:noFill/>
                    </a:lnB>
                  </a:tcPr>
                </a:tc>
                <a:extLst>
                  <a:ext uri="{0D108BD9-81ED-4DB2-BD59-A6C34878D82A}">
                    <a16:rowId xmlns:a16="http://schemas.microsoft.com/office/drawing/2014/main" val="10006"/>
                  </a:ext>
                </a:extLst>
              </a:tr>
              <a:tr h="0">
                <a:tc>
                  <a:txBody>
                    <a:bodyPr/>
                    <a:lstStyle/>
                    <a:p>
                      <a:r>
                        <a:rPr lang="en-IN"/>
                        <a:t>ResNet</a:t>
                      </a:r>
                    </a:p>
                  </a:txBody>
                  <a:tcPr anchor="ctr">
                    <a:lnL>
                      <a:noFill/>
                    </a:lnL>
                    <a:lnR>
                      <a:noFill/>
                    </a:lnR>
                    <a:lnT>
                      <a:noFill/>
                    </a:lnT>
                    <a:lnB>
                      <a:noFill/>
                    </a:lnB>
                  </a:tcPr>
                </a:tc>
                <a:tc>
                  <a:txBody>
                    <a:bodyPr/>
                    <a:lstStyle/>
                    <a:p>
                      <a:r>
                        <a:rPr lang="en-IN"/>
                        <a:t>88</a:t>
                      </a:r>
                    </a:p>
                  </a:txBody>
                  <a:tcPr anchor="ctr">
                    <a:lnL>
                      <a:noFill/>
                    </a:lnL>
                    <a:lnR>
                      <a:noFill/>
                    </a:lnR>
                    <a:lnT>
                      <a:noFill/>
                    </a:lnT>
                    <a:lnB>
                      <a:noFill/>
                    </a:lnB>
                  </a:tcPr>
                </a:tc>
                <a:tc>
                  <a:txBody>
                    <a:bodyPr/>
                    <a:lstStyle/>
                    <a:p>
                      <a:r>
                        <a:rPr lang="en-IN"/>
                        <a:t>89</a:t>
                      </a:r>
                    </a:p>
                  </a:txBody>
                  <a:tcPr anchor="ctr">
                    <a:lnL>
                      <a:noFill/>
                    </a:lnL>
                    <a:lnR>
                      <a:noFill/>
                    </a:lnR>
                    <a:lnT>
                      <a:noFill/>
                    </a:lnT>
                    <a:lnB>
                      <a:noFill/>
                    </a:lnB>
                  </a:tcPr>
                </a:tc>
                <a:tc>
                  <a:txBody>
                    <a:bodyPr/>
                    <a:lstStyle/>
                    <a:p>
                      <a:r>
                        <a:rPr lang="en-IN"/>
                        <a:t>88</a:t>
                      </a:r>
                    </a:p>
                  </a:txBody>
                  <a:tcPr anchor="ctr">
                    <a:lnL>
                      <a:noFill/>
                    </a:lnL>
                    <a:lnR>
                      <a:noFill/>
                    </a:lnR>
                    <a:lnT>
                      <a:noFill/>
                    </a:lnT>
                    <a:lnB>
                      <a:noFill/>
                    </a:lnB>
                  </a:tcPr>
                </a:tc>
                <a:tc>
                  <a:txBody>
                    <a:bodyPr/>
                    <a:lstStyle/>
                    <a:p>
                      <a:r>
                        <a:rPr lang="en-IN"/>
                        <a:t>88</a:t>
                      </a:r>
                    </a:p>
                  </a:txBody>
                  <a:tcPr anchor="ctr">
                    <a:lnL>
                      <a:noFill/>
                    </a:lnL>
                    <a:lnR>
                      <a:noFill/>
                    </a:lnR>
                    <a:lnT>
                      <a:noFill/>
                    </a:lnT>
                    <a:lnB>
                      <a:noFill/>
                    </a:lnB>
                  </a:tcPr>
                </a:tc>
                <a:extLst>
                  <a:ext uri="{0D108BD9-81ED-4DB2-BD59-A6C34878D82A}">
                    <a16:rowId xmlns:a16="http://schemas.microsoft.com/office/drawing/2014/main" val="10007"/>
                  </a:ext>
                </a:extLst>
              </a:tr>
              <a:tr h="0">
                <a:tc>
                  <a:txBody>
                    <a:bodyPr/>
                    <a:lstStyle/>
                    <a:p>
                      <a:r>
                        <a:rPr lang="en-IN"/>
                        <a:t>VGG19</a:t>
                      </a:r>
                    </a:p>
                  </a:txBody>
                  <a:tcPr anchor="ctr">
                    <a:lnL>
                      <a:noFill/>
                    </a:lnL>
                    <a:lnR>
                      <a:noFill/>
                    </a:lnR>
                    <a:lnT>
                      <a:noFill/>
                    </a:lnT>
                    <a:lnB>
                      <a:noFill/>
                    </a:lnB>
                  </a:tcPr>
                </a:tc>
                <a:tc>
                  <a:txBody>
                    <a:bodyPr/>
                    <a:lstStyle/>
                    <a:p>
                      <a:r>
                        <a:rPr lang="en-IN"/>
                        <a:t>89</a:t>
                      </a:r>
                    </a:p>
                  </a:txBody>
                  <a:tcPr anchor="ctr">
                    <a:lnL>
                      <a:noFill/>
                    </a:lnL>
                    <a:lnR>
                      <a:noFill/>
                    </a:lnR>
                    <a:lnT>
                      <a:noFill/>
                    </a:lnT>
                    <a:lnB>
                      <a:noFill/>
                    </a:lnB>
                  </a:tcPr>
                </a:tc>
                <a:tc>
                  <a:txBody>
                    <a:bodyPr/>
                    <a:lstStyle/>
                    <a:p>
                      <a:r>
                        <a:rPr lang="en-IN"/>
                        <a:t>89</a:t>
                      </a:r>
                    </a:p>
                  </a:txBody>
                  <a:tcPr anchor="ctr">
                    <a:lnL>
                      <a:noFill/>
                    </a:lnL>
                    <a:lnR>
                      <a:noFill/>
                    </a:lnR>
                    <a:lnT>
                      <a:noFill/>
                    </a:lnT>
                    <a:lnB>
                      <a:noFill/>
                    </a:lnB>
                  </a:tcPr>
                </a:tc>
                <a:tc>
                  <a:txBody>
                    <a:bodyPr/>
                    <a:lstStyle/>
                    <a:p>
                      <a:r>
                        <a:rPr lang="en-IN"/>
                        <a:t>89</a:t>
                      </a:r>
                    </a:p>
                  </a:txBody>
                  <a:tcPr anchor="ctr">
                    <a:lnL>
                      <a:noFill/>
                    </a:lnL>
                    <a:lnR>
                      <a:noFill/>
                    </a:lnR>
                    <a:lnT>
                      <a:noFill/>
                    </a:lnT>
                    <a:lnB>
                      <a:noFill/>
                    </a:lnB>
                  </a:tcPr>
                </a:tc>
                <a:tc>
                  <a:txBody>
                    <a:bodyPr/>
                    <a:lstStyle/>
                    <a:p>
                      <a:r>
                        <a:rPr lang="en-IN" dirty="0"/>
                        <a:t>89</a:t>
                      </a:r>
                    </a:p>
                  </a:txBody>
                  <a:tcPr anchor="ctr">
                    <a:lnL>
                      <a:noFill/>
                    </a:lnL>
                    <a:lnR>
                      <a:noFill/>
                    </a:lnR>
                    <a:lnT>
                      <a:noFill/>
                    </a:lnT>
                    <a:lnB>
                      <a:noFill/>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335145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A0702-9657-A20F-7321-2CE9903522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8C263C-4D72-F45C-4DA3-C46C91C27CA4}"/>
              </a:ext>
            </a:extLst>
          </p:cNvPr>
          <p:cNvSpPr>
            <a:spLocks noGrp="1"/>
          </p:cNvSpPr>
          <p:nvPr>
            <p:ph type="title"/>
          </p:nvPr>
        </p:nvSpPr>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Analysis of Experimental Results</a:t>
            </a:r>
          </a:p>
        </p:txBody>
      </p:sp>
      <p:sp>
        <p:nvSpPr>
          <p:cNvPr id="3" name="Content Placeholder 2">
            <a:extLst>
              <a:ext uri="{FF2B5EF4-FFF2-40B4-BE49-F238E27FC236}">
                <a16:creationId xmlns:a16="http://schemas.microsoft.com/office/drawing/2014/main" id="{531945DA-9845-7BF5-6476-041DDD643CC1}"/>
              </a:ext>
            </a:extLst>
          </p:cNvPr>
          <p:cNvSpPr>
            <a:spLocks noGrp="1"/>
          </p:cNvSpPr>
          <p:nvPr>
            <p:ph idx="1"/>
          </p:nvPr>
        </p:nvSpPr>
        <p:spPr>
          <a:xfrm>
            <a:off x="304800" y="1447800"/>
            <a:ext cx="8382000" cy="4678363"/>
          </a:xfrm>
        </p:spPr>
        <p:txBody>
          <a:bodyPr>
            <a:normAutofit/>
          </a:bodyPr>
          <a:lstStyle/>
          <a:p>
            <a:pPr algn="just">
              <a:spcBef>
                <a:spcPct val="0"/>
              </a:spcBef>
              <a:buNone/>
            </a:pPr>
            <a:r>
              <a:rPr lang="en-US" altLang="en-US" sz="1400" b="1" dirty="0">
                <a:solidFill>
                  <a:schemeClr val="tx1"/>
                </a:solidFill>
                <a:latin typeface="Times New Roman" panose="02020603050405020304" pitchFamily="18" charset="0"/>
                <a:cs typeface="Times New Roman" panose="02020603050405020304" pitchFamily="18" charset="0"/>
              </a:rPr>
              <a:t>        </a:t>
            </a:r>
            <a:endParaRPr lang="en-IN" sz="2400" dirty="0"/>
          </a:p>
        </p:txBody>
      </p:sp>
      <p:pic>
        <p:nvPicPr>
          <p:cNvPr id="5" name="Picture 4">
            <a:extLst>
              <a:ext uri="{FF2B5EF4-FFF2-40B4-BE49-F238E27FC236}">
                <a16:creationId xmlns:a16="http://schemas.microsoft.com/office/drawing/2014/main" id="{77B7B26D-D5E8-0984-A430-A6CE39D42A68}"/>
              </a:ext>
            </a:extLst>
          </p:cNvPr>
          <p:cNvPicPr>
            <a:picLocks noChangeAspect="1"/>
          </p:cNvPicPr>
          <p:nvPr/>
        </p:nvPicPr>
        <p:blipFill>
          <a:blip r:embed="rId2"/>
          <a:stretch>
            <a:fillRect/>
          </a:stretch>
        </p:blipFill>
        <p:spPr>
          <a:xfrm>
            <a:off x="914400" y="1447800"/>
            <a:ext cx="7745514" cy="4835462"/>
          </a:xfrm>
          <a:prstGeom prst="rect">
            <a:avLst/>
          </a:prstGeom>
        </p:spPr>
      </p:pic>
    </p:spTree>
    <p:extLst>
      <p:ext uri="{BB962C8B-B14F-4D97-AF65-F5344CB8AC3E}">
        <p14:creationId xmlns:p14="http://schemas.microsoft.com/office/powerpoint/2010/main" val="1717815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73533-EB4A-7410-508D-4CE091B212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CDAFEC-7291-D311-280D-450B4357FA88}"/>
              </a:ext>
            </a:extLst>
          </p:cNvPr>
          <p:cNvSpPr>
            <a:spLocks noGrp="1"/>
          </p:cNvSpPr>
          <p:nvPr>
            <p:ph type="title"/>
          </p:nvPr>
        </p:nvSpPr>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Analysis of Experimental Data</a:t>
            </a:r>
          </a:p>
        </p:txBody>
      </p:sp>
      <p:sp>
        <p:nvSpPr>
          <p:cNvPr id="3" name="Content Placeholder 2">
            <a:extLst>
              <a:ext uri="{FF2B5EF4-FFF2-40B4-BE49-F238E27FC236}">
                <a16:creationId xmlns:a16="http://schemas.microsoft.com/office/drawing/2014/main" id="{5179E9C7-2B6B-C85D-9E7B-0D1066440523}"/>
              </a:ext>
            </a:extLst>
          </p:cNvPr>
          <p:cNvSpPr>
            <a:spLocks noGrp="1"/>
          </p:cNvSpPr>
          <p:nvPr>
            <p:ph idx="1"/>
          </p:nvPr>
        </p:nvSpPr>
        <p:spPr>
          <a:xfrm>
            <a:off x="304800" y="1447800"/>
            <a:ext cx="8382000" cy="4678363"/>
          </a:xfrm>
        </p:spPr>
        <p:txBody>
          <a:bodyPr>
            <a:normAutofit/>
          </a:bodyPr>
          <a:lstStyle/>
          <a:p>
            <a:pPr algn="just">
              <a:spcBef>
                <a:spcPct val="0"/>
              </a:spcBef>
              <a:buNone/>
            </a:pPr>
            <a:r>
              <a:rPr lang="en-US" altLang="en-US" sz="1400" b="1" dirty="0">
                <a:solidFill>
                  <a:schemeClr val="tx1"/>
                </a:solidFill>
                <a:latin typeface="Times New Roman" panose="02020603050405020304" pitchFamily="18" charset="0"/>
                <a:cs typeface="Times New Roman" panose="02020603050405020304" pitchFamily="18" charset="0"/>
              </a:rPr>
              <a:t>        </a:t>
            </a:r>
            <a:endParaRPr lang="en-IN" sz="2400" dirty="0"/>
          </a:p>
        </p:txBody>
      </p:sp>
      <p:pic>
        <p:nvPicPr>
          <p:cNvPr id="6" name="Picture 5">
            <a:extLst>
              <a:ext uri="{FF2B5EF4-FFF2-40B4-BE49-F238E27FC236}">
                <a16:creationId xmlns:a16="http://schemas.microsoft.com/office/drawing/2014/main" id="{0BE6C5B5-9F04-4246-4CB7-CD476FFD5119}"/>
              </a:ext>
            </a:extLst>
          </p:cNvPr>
          <p:cNvPicPr>
            <a:picLocks noChangeAspect="1"/>
          </p:cNvPicPr>
          <p:nvPr/>
        </p:nvPicPr>
        <p:blipFill>
          <a:blip r:embed="rId2"/>
          <a:stretch>
            <a:fillRect/>
          </a:stretch>
        </p:blipFill>
        <p:spPr>
          <a:xfrm>
            <a:off x="969315" y="1482012"/>
            <a:ext cx="7052969" cy="4543424"/>
          </a:xfrm>
          <a:prstGeom prst="rect">
            <a:avLst/>
          </a:prstGeom>
        </p:spPr>
      </p:pic>
    </p:spTree>
    <p:extLst>
      <p:ext uri="{BB962C8B-B14F-4D97-AF65-F5344CB8AC3E}">
        <p14:creationId xmlns:p14="http://schemas.microsoft.com/office/powerpoint/2010/main" val="3726802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5590" y="1483895"/>
            <a:ext cx="7848600" cy="4114800"/>
          </a:xfrm>
        </p:spPr>
        <p:txBody>
          <a:bodyPr>
            <a:normAutofit fontScale="92500" lnSpcReduction="20000"/>
          </a:bodyPr>
          <a:lstStyle/>
          <a:p>
            <a:pPr algn="just">
              <a:lnSpc>
                <a:spcPct val="160000"/>
              </a:lnSpc>
            </a:pPr>
            <a:r>
              <a:rPr lang="en-US" sz="2000" dirty="0">
                <a:solidFill>
                  <a:schemeClr val="tx1"/>
                </a:solidFill>
                <a:latin typeface="Times New Roman" pitchFamily="18" charset="0"/>
                <a:cs typeface="Times New Roman" pitchFamily="18" charset="0"/>
              </a:rPr>
              <a:t>Inception V3 is a highly efficient and scalable deep learning architecture developed by Google, optimized for image classification and object recognition tasks. It builds on the Inception series by introducing several enhancements such as factorized convolutions, batch normalization, and label smoothing, which improve both speed and accuracy. The architecture features inception modules that stack multiple filter sizes in parallel, capturing spatial features at different resolutions simultaneously. Additionally, its reduced parameter count and efficient computation make it suitable for deployment on both high-performance and resource-constrained systems, offering a robust balance between accuracy and computational efficiency.</a:t>
            </a:r>
          </a:p>
        </p:txBody>
      </p:sp>
      <p:sp>
        <p:nvSpPr>
          <p:cNvPr id="4" name="Title 1">
            <a:extLst>
              <a:ext uri="{FF2B5EF4-FFF2-40B4-BE49-F238E27FC236}">
                <a16:creationId xmlns:a16="http://schemas.microsoft.com/office/drawing/2014/main" id="{308C263C-4D72-F45C-4DA3-C46C91C27CA4}"/>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solidFill>
                  <a:srgbClr val="FF0000"/>
                </a:solidFill>
                <a:latin typeface="Times New Roman" panose="02020603050405020304" pitchFamily="18" charset="0"/>
                <a:cs typeface="Times New Roman" panose="02020603050405020304" pitchFamily="18" charset="0"/>
              </a:rPr>
              <a:t>Analysis of Experimental Data</a:t>
            </a:r>
          </a:p>
        </p:txBody>
      </p:sp>
    </p:spTree>
    <p:extLst>
      <p:ext uri="{BB962C8B-B14F-4D97-AF65-F5344CB8AC3E}">
        <p14:creationId xmlns:p14="http://schemas.microsoft.com/office/powerpoint/2010/main" val="3922547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15D6-9D2B-A150-0731-F23F9731256F}"/>
              </a:ext>
            </a:extLst>
          </p:cNvPr>
          <p:cNvSpPr>
            <a:spLocks noGrp="1"/>
          </p:cNvSpPr>
          <p:nvPr>
            <p:ph type="title"/>
          </p:nvPr>
        </p:nvSpPr>
        <p:spPr>
          <a:xfrm>
            <a:off x="457200" y="274638"/>
            <a:ext cx="8153400" cy="563562"/>
          </a:xfrm>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Implementation and Results</a:t>
            </a:r>
            <a:endParaRPr lang="en-IN" sz="2800" dirty="0"/>
          </a:p>
        </p:txBody>
      </p:sp>
      <p:sp>
        <p:nvSpPr>
          <p:cNvPr id="3" name="Content Placeholder 2">
            <a:extLst>
              <a:ext uri="{FF2B5EF4-FFF2-40B4-BE49-F238E27FC236}">
                <a16:creationId xmlns:a16="http://schemas.microsoft.com/office/drawing/2014/main" id="{2B54057B-9332-20BC-02A4-B5C6D5857584}"/>
              </a:ext>
            </a:extLst>
          </p:cNvPr>
          <p:cNvSpPr>
            <a:spLocks noGrp="1"/>
          </p:cNvSpPr>
          <p:nvPr>
            <p:ph idx="1"/>
          </p:nvPr>
        </p:nvSpPr>
        <p:spPr>
          <a:xfrm>
            <a:off x="492967" y="1371600"/>
            <a:ext cx="8229600" cy="4320381"/>
          </a:xfrm>
        </p:spPr>
        <p:txBody>
          <a:bodyPr>
            <a:normAutofit lnSpcReduction="10000"/>
          </a:bodyPr>
          <a:lstStyle/>
          <a:p>
            <a:pPr marL="0" indent="0" algn="just">
              <a:lnSpc>
                <a:spcPct val="150000"/>
              </a:lnSpc>
              <a:buNone/>
            </a:pPr>
            <a:r>
              <a:rPr lang="en-US" altLang="en-US" sz="1800" dirty="0">
                <a:solidFill>
                  <a:srgbClr val="0D0D0D"/>
                </a:solidFill>
                <a:latin typeface="Times New Roman" panose="02020603050405020304" pitchFamily="18" charset="0"/>
                <a:cs typeface="Times New Roman" panose="02020603050405020304" pitchFamily="18" charset="0"/>
              </a:rPr>
              <a:t>The project involved developing a seed quality classification system using Flask for the backend and a frontend with HTML, CSS, and JavaScript. The system utilized InceptionV3, a pre-trained deep learning model, to classify seed images into Good and Bad quality categories. The model achieved an impressive 92% accuracy with high precision, recall, and F1-score, making it the most effective among the models tested. The Flask backend handled image preprocessing, model inference, and returned the classification results, while the frontend allowed users to upload images and view predictions. The system efficiently performed image classification, reducing human errors and ensuring accurate seed grading. The project demonstrated the effectiveness of transfer learning in enhancing accuracy and reducing training time, making it suitable for real-world agricultural applications.</a:t>
            </a:r>
            <a:endParaRPr lang="en-IN" sz="2000" dirty="0"/>
          </a:p>
        </p:txBody>
      </p:sp>
    </p:spTree>
    <p:extLst>
      <p:ext uri="{BB962C8B-B14F-4D97-AF65-F5344CB8AC3E}">
        <p14:creationId xmlns:p14="http://schemas.microsoft.com/office/powerpoint/2010/main" val="3874904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EACA3-4CCE-0873-EC76-2B9F1A0ABE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4327DB-39DE-044A-4FB3-40D535143351}"/>
              </a:ext>
            </a:extLst>
          </p:cNvPr>
          <p:cNvSpPr>
            <a:spLocks noGrp="1"/>
          </p:cNvSpPr>
          <p:nvPr>
            <p:ph type="title"/>
          </p:nvPr>
        </p:nvSpPr>
        <p:spPr>
          <a:xfrm>
            <a:off x="457200" y="274638"/>
            <a:ext cx="8153400" cy="563562"/>
          </a:xfrm>
        </p:spPr>
        <p:txBody>
          <a:bodyPr>
            <a:normAutofit fontScale="90000"/>
          </a:bodyPr>
          <a:lstStyle/>
          <a:p>
            <a:r>
              <a:rPr lang="en-IN" sz="2800" b="1" dirty="0">
                <a:solidFill>
                  <a:srgbClr val="FF0000"/>
                </a:solidFill>
                <a:latin typeface="Times New Roman" panose="02020603050405020304" pitchFamily="18" charset="0"/>
                <a:cs typeface="Times New Roman" panose="02020603050405020304" pitchFamily="18" charset="0"/>
              </a:rPr>
              <a:t>Project Implementation</a:t>
            </a:r>
            <a:br>
              <a:rPr lang="en-IN" sz="2800" b="1" dirty="0">
                <a:solidFill>
                  <a:srgbClr val="FF0000"/>
                </a:solidFill>
                <a:latin typeface="Times New Roman" panose="02020603050405020304" pitchFamily="18"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5E6BAADB-F22C-C5EA-387D-C29F9E0279A6}"/>
              </a:ext>
            </a:extLst>
          </p:cNvPr>
          <p:cNvSpPr>
            <a:spLocks noGrp="1"/>
          </p:cNvSpPr>
          <p:nvPr>
            <p:ph idx="1"/>
          </p:nvPr>
        </p:nvSpPr>
        <p:spPr>
          <a:xfrm>
            <a:off x="492967" y="1371600"/>
            <a:ext cx="8229600" cy="4320381"/>
          </a:xfrm>
        </p:spPr>
        <p:txBody>
          <a:bodyPr>
            <a:normAutofit/>
          </a:bodyPr>
          <a:lstStyle/>
          <a:p>
            <a:pPr marL="0" indent="0" algn="just">
              <a:lnSpc>
                <a:spcPct val="150000"/>
              </a:lnSpc>
              <a:buNone/>
            </a:pPr>
            <a:r>
              <a:rPr lang="en-US" altLang="en-US" sz="2400" b="1" dirty="0">
                <a:solidFill>
                  <a:srgbClr val="0D0D0D"/>
                </a:solidFill>
                <a:latin typeface="Times New Roman" panose="02020603050405020304" pitchFamily="18" charset="0"/>
                <a:cs typeface="Times New Roman" panose="02020603050405020304" pitchFamily="18" charset="0"/>
              </a:rPr>
              <a:t>Tech Stack:</a:t>
            </a:r>
          </a:p>
          <a:p>
            <a:pPr algn="just">
              <a:lnSpc>
                <a:spcPct val="120000"/>
              </a:lnSpc>
            </a:pPr>
            <a:r>
              <a:rPr lang="en-US" altLang="en-US" sz="2400" dirty="0">
                <a:solidFill>
                  <a:srgbClr val="0D0D0D"/>
                </a:solidFill>
                <a:latin typeface="Times New Roman" panose="02020603050405020304" pitchFamily="18" charset="0"/>
                <a:cs typeface="Times New Roman" panose="02020603050405020304" pitchFamily="18" charset="0"/>
              </a:rPr>
              <a:t>Backend: Flask (Python)</a:t>
            </a:r>
          </a:p>
          <a:p>
            <a:pPr algn="just">
              <a:lnSpc>
                <a:spcPct val="120000"/>
              </a:lnSpc>
            </a:pPr>
            <a:r>
              <a:rPr lang="en-US" altLang="en-US" sz="2400" dirty="0">
                <a:solidFill>
                  <a:srgbClr val="0D0D0D"/>
                </a:solidFill>
                <a:latin typeface="Times New Roman" panose="02020603050405020304" pitchFamily="18" charset="0"/>
                <a:cs typeface="Times New Roman" panose="02020603050405020304" pitchFamily="18" charset="0"/>
              </a:rPr>
              <a:t>Frontend: HTML, CSS, JavaScript</a:t>
            </a:r>
          </a:p>
          <a:p>
            <a:pPr algn="just">
              <a:lnSpc>
                <a:spcPct val="120000"/>
              </a:lnSpc>
            </a:pPr>
            <a:r>
              <a:rPr lang="en-US" altLang="en-US" sz="2400" dirty="0">
                <a:solidFill>
                  <a:srgbClr val="0D0D0D"/>
                </a:solidFill>
                <a:latin typeface="Times New Roman" panose="02020603050405020304" pitchFamily="18" charset="0"/>
                <a:cs typeface="Times New Roman" panose="02020603050405020304" pitchFamily="18" charset="0"/>
              </a:rPr>
              <a:t>Model: InceptionV3 (Transfer Learning) for seed classification</a:t>
            </a:r>
          </a:p>
          <a:p>
            <a:pPr algn="just">
              <a:lnSpc>
                <a:spcPct val="120000"/>
              </a:lnSpc>
            </a:pPr>
            <a:r>
              <a:rPr lang="en-US" altLang="en-US" sz="2400" dirty="0">
                <a:solidFill>
                  <a:srgbClr val="0D0D0D"/>
                </a:solidFill>
                <a:latin typeface="Times New Roman" panose="02020603050405020304" pitchFamily="18" charset="0"/>
                <a:cs typeface="Times New Roman" panose="02020603050405020304" pitchFamily="18" charset="0"/>
              </a:rPr>
              <a:t>Database: SQLite (for storing seed classification results)</a:t>
            </a:r>
          </a:p>
          <a:p>
            <a:pPr algn="just">
              <a:lnSpc>
                <a:spcPct val="120000"/>
              </a:lnSpc>
            </a:pPr>
            <a:r>
              <a:rPr lang="en-US" altLang="en-US" sz="2400" dirty="0">
                <a:solidFill>
                  <a:srgbClr val="0D0D0D"/>
                </a:solidFill>
                <a:latin typeface="Times New Roman" panose="02020603050405020304" pitchFamily="18" charset="0"/>
                <a:cs typeface="Times New Roman" panose="02020603050405020304" pitchFamily="18" charset="0"/>
              </a:rPr>
              <a:t>Libraries Used: TensorFlow/</a:t>
            </a:r>
            <a:r>
              <a:rPr lang="en-US" altLang="en-US" sz="2400" dirty="0" err="1">
                <a:solidFill>
                  <a:srgbClr val="0D0D0D"/>
                </a:solidFill>
                <a:latin typeface="Times New Roman" panose="02020603050405020304" pitchFamily="18" charset="0"/>
                <a:cs typeface="Times New Roman" panose="02020603050405020304" pitchFamily="18" charset="0"/>
              </a:rPr>
              <a:t>Keras</a:t>
            </a:r>
            <a:r>
              <a:rPr lang="en-US" altLang="en-US" sz="2400" dirty="0">
                <a:solidFill>
                  <a:srgbClr val="0D0D0D"/>
                </a:solidFill>
                <a:latin typeface="Times New Roman" panose="02020603050405020304" pitchFamily="18" charset="0"/>
                <a:cs typeface="Times New Roman" panose="02020603050405020304" pitchFamily="18" charset="0"/>
              </a:rPr>
              <a:t>, NumPy, OpenCV, Pillow, Flask-CORS (for handling CORS issues)</a:t>
            </a:r>
            <a:endParaRPr lang="en-IN" sz="2400" dirty="0"/>
          </a:p>
        </p:txBody>
      </p:sp>
    </p:spTree>
    <p:extLst>
      <p:ext uri="{BB962C8B-B14F-4D97-AF65-F5344CB8AC3E}">
        <p14:creationId xmlns:p14="http://schemas.microsoft.com/office/powerpoint/2010/main" val="2246178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F52DD-71C2-64C9-32ED-4A3A8C01C5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52537C-D2BA-8860-933C-C1AE0234119C}"/>
              </a:ext>
            </a:extLst>
          </p:cNvPr>
          <p:cNvSpPr>
            <a:spLocks noGrp="1"/>
          </p:cNvSpPr>
          <p:nvPr>
            <p:ph type="title"/>
          </p:nvPr>
        </p:nvSpPr>
        <p:spPr>
          <a:xfrm>
            <a:off x="457200" y="274638"/>
            <a:ext cx="8153400" cy="563562"/>
          </a:xfrm>
        </p:spPr>
        <p:txBody>
          <a:bodyPr>
            <a:normAutofit fontScale="90000"/>
          </a:bodyPr>
          <a:lstStyle/>
          <a:p>
            <a:r>
              <a:rPr lang="en-IN" sz="2800" b="1" dirty="0">
                <a:solidFill>
                  <a:srgbClr val="FF0000"/>
                </a:solidFill>
                <a:latin typeface="Times New Roman" panose="02020603050405020304" pitchFamily="18" charset="0"/>
                <a:cs typeface="Times New Roman" panose="02020603050405020304" pitchFamily="18" charset="0"/>
              </a:rPr>
              <a:t>Project Workflow</a:t>
            </a:r>
            <a:br>
              <a:rPr lang="en-IN" sz="2800" b="1" dirty="0">
                <a:solidFill>
                  <a:srgbClr val="FF0000"/>
                </a:solidFill>
                <a:latin typeface="Times New Roman" panose="02020603050405020304" pitchFamily="18"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9914B3EB-6067-0C46-8740-036CBAC5FAED}"/>
              </a:ext>
            </a:extLst>
          </p:cNvPr>
          <p:cNvSpPr>
            <a:spLocks noGrp="1"/>
          </p:cNvSpPr>
          <p:nvPr>
            <p:ph idx="1"/>
          </p:nvPr>
        </p:nvSpPr>
        <p:spPr>
          <a:xfrm>
            <a:off x="492967" y="1371600"/>
            <a:ext cx="8229600" cy="4320381"/>
          </a:xfrm>
        </p:spPr>
        <p:txBody>
          <a:bodyPr>
            <a:normAutofit/>
          </a:bodyPr>
          <a:lstStyle/>
          <a:p>
            <a:pPr marL="0" indent="0" algn="just">
              <a:lnSpc>
                <a:spcPct val="150000"/>
              </a:lnSpc>
              <a:buNone/>
            </a:pPr>
            <a:r>
              <a:rPr lang="en-US" altLang="en-US" sz="2400" b="1" dirty="0">
                <a:solidFill>
                  <a:srgbClr val="0D0D0D"/>
                </a:solidFill>
                <a:latin typeface="Times New Roman" panose="02020603050405020304" pitchFamily="18" charset="0"/>
                <a:cs typeface="Times New Roman" panose="02020603050405020304" pitchFamily="18" charset="0"/>
              </a:rPr>
              <a:t>Image Upload (Frontend)</a:t>
            </a:r>
          </a:p>
          <a:p>
            <a:pPr algn="just"/>
            <a:r>
              <a:rPr lang="en-US" altLang="en-US" sz="2400" dirty="0">
                <a:solidFill>
                  <a:srgbClr val="0D0D0D"/>
                </a:solidFill>
                <a:latin typeface="Times New Roman" panose="02020603050405020304" pitchFamily="18" charset="0"/>
                <a:cs typeface="Times New Roman" panose="02020603050405020304" pitchFamily="18" charset="0"/>
              </a:rPr>
              <a:t>The user accesses the web interface and uploads a seed image for classification.</a:t>
            </a:r>
          </a:p>
          <a:p>
            <a:pPr algn="just"/>
            <a:r>
              <a:rPr lang="en-US" altLang="en-US" sz="2400" dirty="0">
                <a:solidFill>
                  <a:srgbClr val="0D0D0D"/>
                </a:solidFill>
                <a:latin typeface="Times New Roman" panose="02020603050405020304" pitchFamily="18" charset="0"/>
                <a:cs typeface="Times New Roman" panose="02020603050405020304" pitchFamily="18" charset="0"/>
              </a:rPr>
              <a:t>The frontend sends the image to the Flask backend via an HTTP POST request.</a:t>
            </a:r>
          </a:p>
        </p:txBody>
      </p:sp>
    </p:spTree>
    <p:extLst>
      <p:ext uri="{BB962C8B-B14F-4D97-AF65-F5344CB8AC3E}">
        <p14:creationId xmlns:p14="http://schemas.microsoft.com/office/powerpoint/2010/main" val="2428432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916BC-86A8-734C-367B-5ACB2C40D9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4A7150-1BFB-8E55-55EA-A13D9258493E}"/>
              </a:ext>
            </a:extLst>
          </p:cNvPr>
          <p:cNvSpPr>
            <a:spLocks noGrp="1"/>
          </p:cNvSpPr>
          <p:nvPr>
            <p:ph type="title"/>
          </p:nvPr>
        </p:nvSpPr>
        <p:spPr>
          <a:xfrm>
            <a:off x="457200" y="274638"/>
            <a:ext cx="8153400" cy="563562"/>
          </a:xfrm>
        </p:spPr>
        <p:txBody>
          <a:bodyPr>
            <a:normAutofit fontScale="90000"/>
          </a:bodyPr>
          <a:lstStyle/>
          <a:p>
            <a:r>
              <a:rPr lang="en-IN" sz="2800" b="1" dirty="0">
                <a:solidFill>
                  <a:srgbClr val="FF0000"/>
                </a:solidFill>
                <a:latin typeface="Times New Roman" panose="02020603050405020304" pitchFamily="18" charset="0"/>
                <a:cs typeface="Times New Roman" panose="02020603050405020304" pitchFamily="18" charset="0"/>
              </a:rPr>
              <a:t>Project Workflow</a:t>
            </a:r>
            <a:br>
              <a:rPr lang="en-IN" sz="2800" b="1" dirty="0">
                <a:solidFill>
                  <a:srgbClr val="FF0000"/>
                </a:solidFill>
                <a:latin typeface="Times New Roman" panose="02020603050405020304" pitchFamily="18"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38223F2F-513E-1A49-AD4F-347D28EE25BF}"/>
              </a:ext>
            </a:extLst>
          </p:cNvPr>
          <p:cNvSpPr>
            <a:spLocks noGrp="1"/>
          </p:cNvSpPr>
          <p:nvPr>
            <p:ph idx="1"/>
          </p:nvPr>
        </p:nvSpPr>
        <p:spPr>
          <a:xfrm>
            <a:off x="492967" y="1371600"/>
            <a:ext cx="8229600" cy="4320381"/>
          </a:xfrm>
        </p:spPr>
        <p:txBody>
          <a:bodyPr>
            <a:normAutofit/>
          </a:bodyPr>
          <a:lstStyle/>
          <a:p>
            <a:pPr marL="0" indent="0" algn="just">
              <a:lnSpc>
                <a:spcPct val="150000"/>
              </a:lnSpc>
              <a:buNone/>
            </a:pPr>
            <a:r>
              <a:rPr lang="en-US" altLang="en-US" sz="2400" b="1" dirty="0">
                <a:solidFill>
                  <a:srgbClr val="0D0D0D"/>
                </a:solidFill>
                <a:latin typeface="Times New Roman" panose="02020603050405020304" pitchFamily="18" charset="0"/>
                <a:cs typeface="Times New Roman" panose="02020603050405020304" pitchFamily="18" charset="0"/>
              </a:rPr>
              <a:t>Image Upload (Frontend)</a:t>
            </a:r>
          </a:p>
          <a:p>
            <a:pPr algn="just"/>
            <a:r>
              <a:rPr lang="en-US" altLang="en-US" sz="2400" dirty="0">
                <a:solidFill>
                  <a:srgbClr val="0D0D0D"/>
                </a:solidFill>
                <a:latin typeface="Times New Roman" panose="02020603050405020304" pitchFamily="18" charset="0"/>
                <a:cs typeface="Times New Roman" panose="02020603050405020304" pitchFamily="18" charset="0"/>
              </a:rPr>
              <a:t>The user accesses the web interface and uploads a seed image for classification.</a:t>
            </a:r>
          </a:p>
          <a:p>
            <a:pPr algn="just"/>
            <a:r>
              <a:rPr lang="en-US" altLang="en-US" sz="2400" dirty="0">
                <a:solidFill>
                  <a:srgbClr val="0D0D0D"/>
                </a:solidFill>
                <a:latin typeface="Times New Roman" panose="02020603050405020304" pitchFamily="18" charset="0"/>
                <a:cs typeface="Times New Roman" panose="02020603050405020304" pitchFamily="18" charset="0"/>
              </a:rPr>
              <a:t>The frontend sends the image to the Flask backend via an HTTP POST request.</a:t>
            </a:r>
          </a:p>
        </p:txBody>
      </p:sp>
    </p:spTree>
    <p:extLst>
      <p:ext uri="{BB962C8B-B14F-4D97-AF65-F5344CB8AC3E}">
        <p14:creationId xmlns:p14="http://schemas.microsoft.com/office/powerpoint/2010/main" val="682783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IN" sz="3600" b="1" dirty="0">
                <a:solidFill>
                  <a:srgbClr val="FF0000"/>
                </a:solidFill>
                <a:latin typeface="Times New Roman" panose="02020603050405020304" pitchFamily="18" charset="0"/>
                <a:cs typeface="Times New Roman" panose="02020603050405020304" pitchFamily="18" charset="0"/>
              </a:rPr>
              <a:t>Abstract</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9986" y="1371600"/>
            <a:ext cx="8305800" cy="5181600"/>
          </a:xfrm>
        </p:spPr>
        <p:txBody>
          <a:bodyPr>
            <a:noAutofit/>
          </a:bodyPr>
          <a:lstStyle/>
          <a:p>
            <a:pPr marL="0" indent="0" algn="just">
              <a:lnSpc>
                <a:spcPct val="150000"/>
              </a:lnSpc>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Seed quality is one of the important determinants of crop yield and food security through different types of seeds. There are many challenges associated with conventional assessment of seed quality. To overcome the problems, a predictive system of seed quality evaluation using machine learning is proposed. The model extracts features from seed images, assessing parameters like size, shape, color, and texture of the seeds in order to minimize the decision-making errors of humans while classifying the seeds according to their quality.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4A6D37-5CAD-4DCF-3EB8-F7EEC917F2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518C7B-2CEE-D8F1-11DE-870BC39B5C55}"/>
              </a:ext>
            </a:extLst>
          </p:cNvPr>
          <p:cNvSpPr>
            <a:spLocks noGrp="1"/>
          </p:cNvSpPr>
          <p:nvPr>
            <p:ph type="title"/>
          </p:nvPr>
        </p:nvSpPr>
        <p:spPr>
          <a:xfrm>
            <a:off x="457200" y="274638"/>
            <a:ext cx="8153400" cy="563562"/>
          </a:xfrm>
        </p:spPr>
        <p:txBody>
          <a:bodyPr>
            <a:normAutofit fontScale="90000"/>
          </a:bodyPr>
          <a:lstStyle/>
          <a:p>
            <a:r>
              <a:rPr lang="en-IN" sz="2800" b="1" dirty="0">
                <a:solidFill>
                  <a:srgbClr val="FF0000"/>
                </a:solidFill>
                <a:latin typeface="Times New Roman" panose="02020603050405020304" pitchFamily="18" charset="0"/>
                <a:cs typeface="Times New Roman" panose="02020603050405020304" pitchFamily="18" charset="0"/>
              </a:rPr>
              <a:t>Project Workflow</a:t>
            </a:r>
            <a:br>
              <a:rPr lang="en-IN" sz="2800" b="1" dirty="0">
                <a:solidFill>
                  <a:srgbClr val="FF0000"/>
                </a:solidFill>
                <a:latin typeface="Times New Roman" panose="02020603050405020304" pitchFamily="18" charset="0"/>
                <a:cs typeface="Times New Roman" panose="02020603050405020304" pitchFamily="18" charset="0"/>
              </a:rPr>
            </a:br>
            <a:endParaRPr lang="en-IN" sz="2800" dirty="0"/>
          </a:p>
        </p:txBody>
      </p:sp>
      <p:pic>
        <p:nvPicPr>
          <p:cNvPr id="5" name="Content Placeholder 4">
            <a:extLst>
              <a:ext uri="{FF2B5EF4-FFF2-40B4-BE49-F238E27FC236}">
                <a16:creationId xmlns:a16="http://schemas.microsoft.com/office/drawing/2014/main" id="{81856803-7683-7C08-ACFD-8E79AA958FB0}"/>
              </a:ext>
            </a:extLst>
          </p:cNvPr>
          <p:cNvPicPr>
            <a:picLocks noGrp="1" noChangeAspect="1"/>
          </p:cNvPicPr>
          <p:nvPr>
            <p:ph idx="1"/>
          </p:nvPr>
        </p:nvPicPr>
        <p:blipFill>
          <a:blip r:embed="rId2"/>
          <a:stretch>
            <a:fillRect/>
          </a:stretch>
        </p:blipFill>
        <p:spPr>
          <a:xfrm>
            <a:off x="1695264" y="1078706"/>
            <a:ext cx="5753472" cy="4700588"/>
          </a:xfrm>
        </p:spPr>
      </p:pic>
    </p:spTree>
    <p:extLst>
      <p:ext uri="{BB962C8B-B14F-4D97-AF65-F5344CB8AC3E}">
        <p14:creationId xmlns:p14="http://schemas.microsoft.com/office/powerpoint/2010/main" val="4048679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7D304-841B-B473-DA73-B37E7655F5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FD762E-7B2D-8206-9708-3AE5D193AB04}"/>
              </a:ext>
            </a:extLst>
          </p:cNvPr>
          <p:cNvSpPr>
            <a:spLocks noGrp="1"/>
          </p:cNvSpPr>
          <p:nvPr>
            <p:ph type="title"/>
          </p:nvPr>
        </p:nvSpPr>
        <p:spPr>
          <a:xfrm>
            <a:off x="457200" y="274638"/>
            <a:ext cx="8153400" cy="563562"/>
          </a:xfrm>
        </p:spPr>
        <p:txBody>
          <a:bodyPr>
            <a:normAutofit fontScale="90000"/>
          </a:bodyPr>
          <a:lstStyle/>
          <a:p>
            <a:r>
              <a:rPr lang="en-IN" sz="2800" b="1" dirty="0">
                <a:solidFill>
                  <a:srgbClr val="FF0000"/>
                </a:solidFill>
                <a:latin typeface="Times New Roman" panose="02020603050405020304" pitchFamily="18" charset="0"/>
                <a:cs typeface="Times New Roman" panose="02020603050405020304" pitchFamily="18" charset="0"/>
              </a:rPr>
              <a:t>Project Workflow</a:t>
            </a:r>
            <a:br>
              <a:rPr lang="en-IN" sz="2800" b="1" dirty="0">
                <a:solidFill>
                  <a:srgbClr val="FF0000"/>
                </a:solidFill>
                <a:latin typeface="Times New Roman" panose="02020603050405020304" pitchFamily="18"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B45F71A2-3137-1BDC-8693-176153E3EC03}"/>
              </a:ext>
            </a:extLst>
          </p:cNvPr>
          <p:cNvSpPr>
            <a:spLocks noGrp="1"/>
          </p:cNvSpPr>
          <p:nvPr>
            <p:ph idx="1"/>
          </p:nvPr>
        </p:nvSpPr>
        <p:spPr>
          <a:xfrm>
            <a:off x="492967" y="1371600"/>
            <a:ext cx="8229600" cy="4320381"/>
          </a:xfrm>
        </p:spPr>
        <p:txBody>
          <a:bodyPr>
            <a:normAutofit/>
          </a:bodyPr>
          <a:lstStyle/>
          <a:p>
            <a:pPr marL="0" indent="0" algn="just">
              <a:lnSpc>
                <a:spcPct val="150000"/>
              </a:lnSpc>
              <a:buNone/>
            </a:pPr>
            <a:r>
              <a:rPr lang="en-US" altLang="en-US" sz="2400" b="1" dirty="0">
                <a:solidFill>
                  <a:srgbClr val="0D0D0D"/>
                </a:solidFill>
                <a:latin typeface="Times New Roman" panose="02020603050405020304" pitchFamily="18" charset="0"/>
                <a:cs typeface="Times New Roman" panose="02020603050405020304" pitchFamily="18" charset="0"/>
              </a:rPr>
              <a:t>Preprocessing (Backend) </a:t>
            </a:r>
          </a:p>
          <a:p>
            <a:pPr marL="0" indent="0" algn="just">
              <a:lnSpc>
                <a:spcPct val="150000"/>
              </a:lnSpc>
              <a:buNone/>
            </a:pPr>
            <a:r>
              <a:rPr lang="en-US" altLang="en-US" sz="2400" dirty="0">
                <a:solidFill>
                  <a:srgbClr val="0D0D0D"/>
                </a:solidFill>
                <a:latin typeface="Times New Roman" panose="02020603050405020304" pitchFamily="18" charset="0"/>
                <a:cs typeface="Times New Roman" panose="02020603050405020304" pitchFamily="18" charset="0"/>
              </a:rPr>
              <a:t>The Flask server receives the image and performs preprocessing, which includes:</a:t>
            </a:r>
          </a:p>
          <a:p>
            <a:pPr algn="just">
              <a:lnSpc>
                <a:spcPct val="150000"/>
              </a:lnSpc>
            </a:pPr>
            <a:r>
              <a:rPr lang="en-US" altLang="en-US" sz="2400" dirty="0">
                <a:solidFill>
                  <a:srgbClr val="0D0D0D"/>
                </a:solidFill>
                <a:latin typeface="Times New Roman" panose="02020603050405020304" pitchFamily="18" charset="0"/>
                <a:cs typeface="Times New Roman" panose="02020603050405020304" pitchFamily="18" charset="0"/>
              </a:rPr>
              <a:t>Resizing the image to 299x299 pixels (required for InceptionV3).</a:t>
            </a:r>
          </a:p>
          <a:p>
            <a:pPr algn="just">
              <a:lnSpc>
                <a:spcPct val="150000"/>
              </a:lnSpc>
            </a:pPr>
            <a:r>
              <a:rPr lang="en-US" altLang="en-US" sz="2400" dirty="0">
                <a:solidFill>
                  <a:srgbClr val="0D0D0D"/>
                </a:solidFill>
                <a:latin typeface="Times New Roman" panose="02020603050405020304" pitchFamily="18" charset="0"/>
                <a:cs typeface="Times New Roman" panose="02020603050405020304" pitchFamily="18" charset="0"/>
              </a:rPr>
              <a:t>Normalizing the pixel values between 0 and 1.</a:t>
            </a:r>
          </a:p>
          <a:p>
            <a:pPr algn="just">
              <a:lnSpc>
                <a:spcPct val="150000"/>
              </a:lnSpc>
            </a:pPr>
            <a:r>
              <a:rPr lang="en-US" altLang="en-US" sz="2400" dirty="0">
                <a:solidFill>
                  <a:srgbClr val="0D0D0D"/>
                </a:solidFill>
                <a:latin typeface="Times New Roman" panose="02020603050405020304" pitchFamily="18" charset="0"/>
                <a:cs typeface="Times New Roman" panose="02020603050405020304" pitchFamily="18" charset="0"/>
              </a:rPr>
              <a:t>Converting the image to a NumPy array for model inference.</a:t>
            </a:r>
          </a:p>
        </p:txBody>
      </p:sp>
    </p:spTree>
    <p:extLst>
      <p:ext uri="{BB962C8B-B14F-4D97-AF65-F5344CB8AC3E}">
        <p14:creationId xmlns:p14="http://schemas.microsoft.com/office/powerpoint/2010/main" val="40231682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89566-0366-F166-41E0-046F5C08F0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E4B376-286A-2C93-A167-DF95C4D06A3E}"/>
              </a:ext>
            </a:extLst>
          </p:cNvPr>
          <p:cNvSpPr>
            <a:spLocks noGrp="1"/>
          </p:cNvSpPr>
          <p:nvPr>
            <p:ph type="title"/>
          </p:nvPr>
        </p:nvSpPr>
        <p:spPr>
          <a:xfrm>
            <a:off x="457200" y="274638"/>
            <a:ext cx="8153400" cy="563562"/>
          </a:xfrm>
        </p:spPr>
        <p:txBody>
          <a:bodyPr>
            <a:normAutofit fontScale="90000"/>
          </a:bodyPr>
          <a:lstStyle/>
          <a:p>
            <a:r>
              <a:rPr lang="en-IN" sz="2800" b="1" dirty="0">
                <a:solidFill>
                  <a:srgbClr val="FF0000"/>
                </a:solidFill>
                <a:latin typeface="Times New Roman" panose="02020603050405020304" pitchFamily="18" charset="0"/>
                <a:cs typeface="Times New Roman" panose="02020603050405020304" pitchFamily="18" charset="0"/>
              </a:rPr>
              <a:t>Project Workflow</a:t>
            </a:r>
            <a:br>
              <a:rPr lang="en-IN" sz="2800" b="1" dirty="0">
                <a:solidFill>
                  <a:srgbClr val="FF0000"/>
                </a:solidFill>
                <a:latin typeface="Times New Roman" panose="02020603050405020304" pitchFamily="18"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A6D52D2E-A0A3-A3E1-B586-59C254F5F417}"/>
              </a:ext>
            </a:extLst>
          </p:cNvPr>
          <p:cNvSpPr>
            <a:spLocks noGrp="1"/>
          </p:cNvSpPr>
          <p:nvPr>
            <p:ph idx="1"/>
          </p:nvPr>
        </p:nvSpPr>
        <p:spPr>
          <a:xfrm>
            <a:off x="492967" y="1371600"/>
            <a:ext cx="8229600" cy="4320381"/>
          </a:xfrm>
        </p:spPr>
        <p:txBody>
          <a:bodyPr>
            <a:normAutofit/>
          </a:bodyPr>
          <a:lstStyle/>
          <a:p>
            <a:pPr marL="0" indent="0" algn="just">
              <a:lnSpc>
                <a:spcPct val="150000"/>
              </a:lnSpc>
              <a:buNone/>
            </a:pPr>
            <a:r>
              <a:rPr lang="en-US" altLang="en-US" sz="2400" b="1" dirty="0">
                <a:solidFill>
                  <a:srgbClr val="0D0D0D"/>
                </a:solidFill>
                <a:latin typeface="Times New Roman" panose="02020603050405020304" pitchFamily="18" charset="0"/>
                <a:cs typeface="Times New Roman" panose="02020603050405020304" pitchFamily="18" charset="0"/>
              </a:rPr>
              <a:t>Model Inference (Classification)</a:t>
            </a:r>
          </a:p>
          <a:p>
            <a:pPr algn="just">
              <a:lnSpc>
                <a:spcPct val="150000"/>
              </a:lnSpc>
            </a:pPr>
            <a:r>
              <a:rPr lang="en-US" altLang="en-US" sz="2400" dirty="0">
                <a:solidFill>
                  <a:srgbClr val="0D0D0D"/>
                </a:solidFill>
                <a:latin typeface="Times New Roman" panose="02020603050405020304" pitchFamily="18" charset="0"/>
                <a:cs typeface="Times New Roman" panose="02020603050405020304" pitchFamily="18" charset="0"/>
              </a:rPr>
              <a:t>The InceptionV3 model predicts the quality of the seed image.</a:t>
            </a:r>
          </a:p>
          <a:p>
            <a:pPr algn="just">
              <a:lnSpc>
                <a:spcPct val="150000"/>
              </a:lnSpc>
            </a:pPr>
            <a:r>
              <a:rPr lang="en-US" altLang="en-US" sz="2400" dirty="0">
                <a:solidFill>
                  <a:srgbClr val="0D0D0D"/>
                </a:solidFill>
                <a:latin typeface="Times New Roman" panose="02020603050405020304" pitchFamily="18" charset="0"/>
                <a:cs typeface="Times New Roman" panose="02020603050405020304" pitchFamily="18" charset="0"/>
              </a:rPr>
              <a:t>The model outputs a confidence score representing the probability of the image being classified as Good or Bad.</a:t>
            </a:r>
          </a:p>
          <a:p>
            <a:pPr algn="just">
              <a:lnSpc>
                <a:spcPct val="150000"/>
              </a:lnSpc>
            </a:pPr>
            <a:r>
              <a:rPr lang="en-US" altLang="en-US" sz="2400" dirty="0">
                <a:solidFill>
                  <a:srgbClr val="0D0D0D"/>
                </a:solidFill>
                <a:latin typeface="Times New Roman" panose="02020603050405020304" pitchFamily="18" charset="0"/>
                <a:cs typeface="Times New Roman" panose="02020603050405020304" pitchFamily="18" charset="0"/>
              </a:rPr>
              <a:t>The backend sends the classification result and confidence score back to the frontend.</a:t>
            </a:r>
          </a:p>
        </p:txBody>
      </p:sp>
    </p:spTree>
    <p:extLst>
      <p:ext uri="{BB962C8B-B14F-4D97-AF65-F5344CB8AC3E}">
        <p14:creationId xmlns:p14="http://schemas.microsoft.com/office/powerpoint/2010/main" val="1415798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70C78-A2A0-66B1-57C5-85086CE394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B8DA97-767B-F130-3BBE-639AEAE265EC}"/>
              </a:ext>
            </a:extLst>
          </p:cNvPr>
          <p:cNvSpPr>
            <a:spLocks noGrp="1"/>
          </p:cNvSpPr>
          <p:nvPr>
            <p:ph type="title"/>
          </p:nvPr>
        </p:nvSpPr>
        <p:spPr>
          <a:xfrm>
            <a:off x="457200" y="274638"/>
            <a:ext cx="8153400" cy="563562"/>
          </a:xfrm>
        </p:spPr>
        <p:txBody>
          <a:bodyPr>
            <a:normAutofit fontScale="90000"/>
          </a:bodyPr>
          <a:lstStyle/>
          <a:p>
            <a:r>
              <a:rPr lang="en-IN" sz="2800" b="1" dirty="0">
                <a:solidFill>
                  <a:srgbClr val="FF0000"/>
                </a:solidFill>
                <a:latin typeface="Times New Roman" panose="02020603050405020304" pitchFamily="18" charset="0"/>
                <a:cs typeface="Times New Roman" panose="02020603050405020304" pitchFamily="18" charset="0"/>
              </a:rPr>
              <a:t>Project Workflow</a:t>
            </a:r>
            <a:br>
              <a:rPr lang="en-IN" sz="2800" b="1" dirty="0">
                <a:solidFill>
                  <a:srgbClr val="FF0000"/>
                </a:solidFill>
                <a:latin typeface="Times New Roman" panose="02020603050405020304" pitchFamily="18"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398EDC78-41EF-F51C-9FF6-4D50D2FBCEA2}"/>
              </a:ext>
            </a:extLst>
          </p:cNvPr>
          <p:cNvSpPr>
            <a:spLocks noGrp="1"/>
          </p:cNvSpPr>
          <p:nvPr>
            <p:ph idx="1"/>
          </p:nvPr>
        </p:nvSpPr>
        <p:spPr>
          <a:xfrm>
            <a:off x="492967" y="1371600"/>
            <a:ext cx="8229600" cy="4320381"/>
          </a:xfrm>
        </p:spPr>
        <p:txBody>
          <a:bodyPr>
            <a:normAutofit/>
          </a:bodyPr>
          <a:lstStyle/>
          <a:p>
            <a:pPr marL="0" indent="0" algn="just">
              <a:lnSpc>
                <a:spcPct val="150000"/>
              </a:lnSpc>
              <a:buNone/>
            </a:pPr>
            <a:r>
              <a:rPr lang="en-US" altLang="en-US" sz="2400" b="1" dirty="0">
                <a:solidFill>
                  <a:srgbClr val="0D0D0D"/>
                </a:solidFill>
                <a:latin typeface="Times New Roman" panose="02020603050405020304" pitchFamily="18" charset="0"/>
                <a:cs typeface="Times New Roman" panose="02020603050405020304" pitchFamily="18" charset="0"/>
              </a:rPr>
              <a:t>Result Displayed (Frontend) </a:t>
            </a:r>
          </a:p>
          <a:p>
            <a:pPr algn="just">
              <a:lnSpc>
                <a:spcPct val="150000"/>
              </a:lnSpc>
            </a:pPr>
            <a:r>
              <a:rPr lang="en-US" altLang="en-US" sz="2400" dirty="0">
                <a:solidFill>
                  <a:srgbClr val="0D0D0D"/>
                </a:solidFill>
                <a:latin typeface="Times New Roman" panose="02020603050405020304" pitchFamily="18" charset="0"/>
                <a:cs typeface="Times New Roman" panose="02020603050405020304" pitchFamily="18" charset="0"/>
              </a:rPr>
              <a:t>The frontend displays the result, showing whether the seed is classified as Good or Bad, along with the confidence score.</a:t>
            </a:r>
          </a:p>
          <a:p>
            <a:pPr algn="just">
              <a:lnSpc>
                <a:spcPct val="150000"/>
              </a:lnSpc>
            </a:pPr>
            <a:r>
              <a:rPr lang="en-US" altLang="en-US" sz="2400" dirty="0">
                <a:solidFill>
                  <a:srgbClr val="0D0D0D"/>
                </a:solidFill>
                <a:latin typeface="Times New Roman" panose="02020603050405020304" pitchFamily="18" charset="0"/>
                <a:cs typeface="Times New Roman" panose="02020603050405020304" pitchFamily="18" charset="0"/>
              </a:rPr>
              <a:t>The image and its classification result are stored in the database for future reference.</a:t>
            </a:r>
          </a:p>
        </p:txBody>
      </p:sp>
    </p:spTree>
    <p:extLst>
      <p:ext uri="{BB962C8B-B14F-4D97-AF65-F5344CB8AC3E}">
        <p14:creationId xmlns:p14="http://schemas.microsoft.com/office/powerpoint/2010/main" val="445479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85082-54CD-776B-5E04-8547CB02C5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EDA9F0-BB20-031E-AA57-7669F2660C3A}"/>
              </a:ext>
            </a:extLst>
          </p:cNvPr>
          <p:cNvSpPr>
            <a:spLocks noGrp="1"/>
          </p:cNvSpPr>
          <p:nvPr>
            <p:ph type="title"/>
          </p:nvPr>
        </p:nvSpPr>
        <p:spPr>
          <a:xfrm>
            <a:off x="457200" y="274638"/>
            <a:ext cx="8153400" cy="563562"/>
          </a:xfrm>
        </p:spPr>
        <p:txBody>
          <a:bodyPr>
            <a:normAutofit fontScale="90000"/>
          </a:bodyPr>
          <a:lstStyle/>
          <a:p>
            <a:r>
              <a:rPr lang="en-IN" sz="2800" b="1" dirty="0">
                <a:solidFill>
                  <a:srgbClr val="FF0000"/>
                </a:solidFill>
                <a:latin typeface="Times New Roman" panose="02020603050405020304" pitchFamily="18" charset="0"/>
                <a:cs typeface="Times New Roman" panose="02020603050405020304" pitchFamily="18" charset="0"/>
              </a:rPr>
              <a:t>Project Workflow</a:t>
            </a:r>
            <a:br>
              <a:rPr lang="en-IN" sz="2800" b="1" dirty="0">
                <a:solidFill>
                  <a:srgbClr val="FF0000"/>
                </a:solidFill>
                <a:latin typeface="Times New Roman" panose="02020603050405020304" pitchFamily="18" charset="0"/>
                <a:cs typeface="Times New Roman" panose="02020603050405020304" pitchFamily="18" charset="0"/>
              </a:rPr>
            </a:br>
            <a:endParaRPr lang="en-IN" sz="2800" dirty="0"/>
          </a:p>
        </p:txBody>
      </p:sp>
      <p:pic>
        <p:nvPicPr>
          <p:cNvPr id="5" name="Content Placeholder 4">
            <a:extLst>
              <a:ext uri="{FF2B5EF4-FFF2-40B4-BE49-F238E27FC236}">
                <a16:creationId xmlns:a16="http://schemas.microsoft.com/office/drawing/2014/main" id="{CDC4FC04-AC5D-D43F-C2B8-101EAA51B07B}"/>
              </a:ext>
            </a:extLst>
          </p:cNvPr>
          <p:cNvPicPr>
            <a:picLocks noGrp="1" noChangeAspect="1"/>
          </p:cNvPicPr>
          <p:nvPr>
            <p:ph idx="1"/>
          </p:nvPr>
        </p:nvPicPr>
        <p:blipFill>
          <a:blip r:embed="rId2"/>
          <a:stretch>
            <a:fillRect/>
          </a:stretch>
        </p:blipFill>
        <p:spPr>
          <a:xfrm>
            <a:off x="2438400" y="1143000"/>
            <a:ext cx="4495799" cy="5105400"/>
          </a:xfrm>
        </p:spPr>
      </p:pic>
    </p:spTree>
    <p:extLst>
      <p:ext uri="{BB962C8B-B14F-4D97-AF65-F5344CB8AC3E}">
        <p14:creationId xmlns:p14="http://schemas.microsoft.com/office/powerpoint/2010/main" val="233177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041065-09D3-90C8-145B-E65613CDE6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CB0C5C-04BF-9BD9-9FAE-E19603B792E8}"/>
              </a:ext>
            </a:extLst>
          </p:cNvPr>
          <p:cNvSpPr>
            <a:spLocks noGrp="1"/>
          </p:cNvSpPr>
          <p:nvPr>
            <p:ph type="title"/>
          </p:nvPr>
        </p:nvSpPr>
        <p:spPr>
          <a:xfrm>
            <a:off x="457200" y="274638"/>
            <a:ext cx="8153400" cy="563562"/>
          </a:xfrm>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Conclusion</a:t>
            </a:r>
            <a:endParaRPr lang="en-IN" sz="2800" dirty="0"/>
          </a:p>
        </p:txBody>
      </p:sp>
      <p:sp>
        <p:nvSpPr>
          <p:cNvPr id="3" name="Content Placeholder 2">
            <a:extLst>
              <a:ext uri="{FF2B5EF4-FFF2-40B4-BE49-F238E27FC236}">
                <a16:creationId xmlns:a16="http://schemas.microsoft.com/office/drawing/2014/main" id="{989A62FB-4F31-4FF4-DE70-C458C974284E}"/>
              </a:ext>
            </a:extLst>
          </p:cNvPr>
          <p:cNvSpPr>
            <a:spLocks noGrp="1"/>
          </p:cNvSpPr>
          <p:nvPr>
            <p:ph idx="1"/>
          </p:nvPr>
        </p:nvSpPr>
        <p:spPr>
          <a:xfrm>
            <a:off x="492967" y="1371600"/>
            <a:ext cx="8229600" cy="4320381"/>
          </a:xfrm>
        </p:spPr>
        <p:txBody>
          <a:bodyPr>
            <a:normAutofit/>
          </a:bodyPr>
          <a:lstStyle/>
          <a:p>
            <a:pPr marL="0" indent="0" algn="just">
              <a:lnSpc>
                <a:spcPct val="150000"/>
              </a:lnSpc>
              <a:buNone/>
            </a:pPr>
            <a:r>
              <a:rPr lang="en-US" altLang="en-US" sz="1800" dirty="0">
                <a:solidFill>
                  <a:srgbClr val="0D0D0D"/>
                </a:solidFill>
                <a:latin typeface="Times New Roman" panose="02020603050405020304" pitchFamily="18" charset="0"/>
                <a:cs typeface="Times New Roman" panose="02020603050405020304" pitchFamily="18" charset="0"/>
              </a:rPr>
              <a:t>As global food demand rises with population growth, ensuring high-quality seeds is crucial for sustainable agriculture and food security. Conventional methods of seed quality assessment are often time-consuming, inconsistent, and lack the precision required to meet modern agricultural demands. This project leverages machine learning and image processing to automate and enhance seed quality evaluation, reducing human error and increasing efficiency. By categorizing seeds based on essential quality metrics like color, shape, and texture, the proposed system aids in producing reliable, high-yielding crops, thus supporting farmers in meeting the increasing demand for quality produce.</a:t>
            </a:r>
            <a:endParaRPr lang="en-IN" altLang="en-US" sz="18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2733136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normAutofit/>
          </a:bodyPr>
          <a:lstStyle/>
          <a:p>
            <a:pPr algn="ctr">
              <a:spcBef>
                <a:spcPct val="0"/>
              </a:spcBef>
              <a:buNone/>
            </a:pPr>
            <a:r>
              <a:rPr lang="en-IN" sz="3600" b="1" dirty="0">
                <a:solidFill>
                  <a:srgbClr val="FF0000"/>
                </a:solidFill>
                <a:latin typeface="Times New Roman" panose="02020603050405020304" pitchFamily="18" charset="0"/>
                <a:ea typeface="+mj-ea"/>
                <a:cs typeface="Times New Roman" panose="02020603050405020304" pitchFamily="18" charset="0"/>
              </a:rPr>
              <a:t>Thank You</a:t>
            </a:r>
            <a:endParaRPr lang="en-US" sz="3600" b="1" dirty="0">
              <a:solidFill>
                <a:srgbClr val="FF0000"/>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056377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FF0000"/>
                </a:solidFill>
                <a:latin typeface="Times New Roman" panose="02020603050405020304" pitchFamily="18" charset="0"/>
                <a:cs typeface="Times New Roman" panose="02020603050405020304" pitchFamily="18" charset="0"/>
              </a:rPr>
              <a:t>Introduction</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17638"/>
            <a:ext cx="8229600" cy="4525963"/>
          </a:xfrm>
        </p:spPr>
        <p:txBody>
          <a:bodyPr>
            <a:noAutofit/>
          </a:bodyPr>
          <a:lstStyle/>
          <a:p>
            <a:pPr algn="just">
              <a:lnSpc>
                <a:spcPct val="150000"/>
              </a:lnSpc>
            </a:pPr>
            <a:r>
              <a:rPr lang="en-US" sz="2000" dirty="0">
                <a:effectLst/>
                <a:latin typeface="Times New Roman" panose="02020603050405020304" pitchFamily="18" charset="0"/>
                <a:cs typeface="Times New Roman" panose="02020603050405020304" pitchFamily="18" charset="0"/>
              </a:rPr>
              <a:t>Seed segregation into quality types is one of the basic processes in agriculture and directly affects the viability and marketability of crops. </a:t>
            </a:r>
          </a:p>
          <a:p>
            <a:pPr algn="just">
              <a:lnSpc>
                <a:spcPct val="150000"/>
              </a:lnSpc>
            </a:pPr>
            <a:r>
              <a:rPr lang="en-US" sz="2000" dirty="0">
                <a:effectLst/>
                <a:latin typeface="Times New Roman" panose="02020603050405020304" pitchFamily="18" charset="0"/>
                <a:cs typeface="Times New Roman" panose="02020603050405020304" pitchFamily="18" charset="0"/>
              </a:rPr>
              <a:t>Good quality seeds are yielders of good crop while the low quality seed results in poor germination rates and poor growth. </a:t>
            </a:r>
          </a:p>
          <a:p>
            <a:pPr algn="just">
              <a:lnSpc>
                <a:spcPct val="150000"/>
              </a:lnSpc>
            </a:pPr>
            <a:r>
              <a:rPr lang="en-US" sz="2000" dirty="0">
                <a:effectLst/>
                <a:latin typeface="Times New Roman" panose="02020603050405020304" pitchFamily="18" charset="0"/>
                <a:cs typeface="Times New Roman" panose="02020603050405020304" pitchFamily="18" charset="0"/>
              </a:rPr>
              <a:t>Conventional seed separation techniques usually depend on visual examination and mechanical size grading-would often fall short in providing reliable quality assessments. Such methods are cumbersome and time-consuming and may result in unreliable quality assessments.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3F0F09-FD1B-B962-9C4B-162EBCD968FA}"/>
              </a:ext>
            </a:extLst>
          </p:cNvPr>
          <p:cNvSpPr>
            <a:spLocks noGrp="1"/>
          </p:cNvSpPr>
          <p:nvPr>
            <p:ph idx="1"/>
          </p:nvPr>
        </p:nvSpPr>
        <p:spPr>
          <a:xfrm>
            <a:off x="457200" y="1371600"/>
            <a:ext cx="8229600" cy="4754563"/>
          </a:xfrm>
        </p:spPr>
        <p:txBody>
          <a:bodyPr>
            <a:normAutofit/>
          </a:bodyPr>
          <a:lstStyle/>
          <a:p>
            <a:pPr algn="just">
              <a:lnSpc>
                <a:spcPct val="150000"/>
              </a:lnSpc>
            </a:pPr>
            <a:r>
              <a:rPr lang="en-US" sz="2000" dirty="0">
                <a:effectLst/>
                <a:latin typeface="Times New Roman" panose="02020603050405020304" pitchFamily="18" charset="0"/>
                <a:cs typeface="Times New Roman" panose="02020603050405020304" pitchFamily="18" charset="0"/>
              </a:rPr>
              <a:t>The greatest potential in the improvement of seed segregation is through applying high image processing techniques and machine learning.</a:t>
            </a:r>
          </a:p>
          <a:p>
            <a:pPr algn="just">
              <a:lnSpc>
                <a:spcPct val="150000"/>
              </a:lnSpc>
            </a:pPr>
            <a:r>
              <a:rPr lang="en-US" sz="2000" dirty="0">
                <a:effectLst/>
                <a:latin typeface="Times New Roman" panose="02020603050405020304" pitchFamily="18" charset="0"/>
                <a:cs typeface="Times New Roman" panose="02020603050405020304" pitchFamily="18" charset="0"/>
              </a:rPr>
              <a:t>It will minimize the error and consistency of human choices, which will have only the best seeds selected for planting purposes.</a:t>
            </a:r>
          </a:p>
          <a:p>
            <a:pPr algn="just">
              <a:lnSpc>
                <a:spcPct val="150000"/>
              </a:lnSpc>
            </a:pPr>
            <a:r>
              <a:rPr lang="en-US" sz="2000" dirty="0">
                <a:effectLst/>
                <a:latin typeface="Times New Roman" panose="02020603050405020304" pitchFamily="18" charset="0"/>
                <a:cs typeface="Times New Roman" panose="02020603050405020304" pitchFamily="18" charset="0"/>
              </a:rPr>
              <a:t>Indeed, in fact, this application of machine learning to seed separation is a super type of agricultural processing that contributes to a better sustainable landscape for agriculture.</a:t>
            </a:r>
          </a:p>
        </p:txBody>
      </p:sp>
      <p:sp>
        <p:nvSpPr>
          <p:cNvPr id="2" name="Rectangle 1"/>
          <p:cNvSpPr/>
          <p:nvPr/>
        </p:nvSpPr>
        <p:spPr>
          <a:xfrm>
            <a:off x="1905000" y="533400"/>
            <a:ext cx="5105400" cy="646331"/>
          </a:xfrm>
          <a:prstGeom prst="rect">
            <a:avLst/>
          </a:prstGeom>
        </p:spPr>
        <p:txBody>
          <a:bodyPr wrap="square">
            <a:spAutoFit/>
          </a:bodyPr>
          <a:lstStyle/>
          <a:p>
            <a:pPr algn="ctr"/>
            <a:r>
              <a:rPr lang="en-US" sz="3600" b="1" dirty="0">
                <a:solidFill>
                  <a:srgbClr val="FF0000"/>
                </a:solidFill>
                <a:latin typeface="Times New Roman" pitchFamily="18" charset="0"/>
                <a:cs typeface="Times New Roman" pitchFamily="18" charset="0"/>
              </a:rPr>
              <a:t>Introduction</a:t>
            </a:r>
            <a:endParaRPr lang="en-IN"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794949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6BDE7-8DCF-6140-6775-4791C5281B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D28798-71ED-2E23-AC3E-57F17942CA87}"/>
              </a:ext>
            </a:extLst>
          </p:cNvPr>
          <p:cNvSpPr>
            <a:spLocks noGrp="1"/>
          </p:cNvSpPr>
          <p:nvPr>
            <p:ph type="title"/>
          </p:nvPr>
        </p:nvSpPr>
        <p:spPr>
          <a:xfrm>
            <a:off x="457200" y="152400"/>
            <a:ext cx="8229600" cy="685801"/>
          </a:xfrm>
        </p:spPr>
        <p:txBody>
          <a:bodyPr>
            <a:normAutofit/>
          </a:bodyPr>
          <a:lstStyle/>
          <a:p>
            <a:r>
              <a:rPr lang="en-IN" sz="3600" b="1" dirty="0">
                <a:solidFill>
                  <a:srgbClr val="FF0000"/>
                </a:solidFill>
                <a:latin typeface="Times New Roman" panose="02020603050405020304" pitchFamily="18" charset="0"/>
                <a:cs typeface="Times New Roman" panose="02020603050405020304" pitchFamily="18" charset="0"/>
              </a:rPr>
              <a:t>Literature Survey</a:t>
            </a:r>
            <a:endParaRPr lang="en-IN" sz="3600" dirty="0"/>
          </a:p>
        </p:txBody>
      </p:sp>
      <p:sp>
        <p:nvSpPr>
          <p:cNvPr id="3" name="Content Placeholder 2">
            <a:extLst>
              <a:ext uri="{FF2B5EF4-FFF2-40B4-BE49-F238E27FC236}">
                <a16:creationId xmlns:a16="http://schemas.microsoft.com/office/drawing/2014/main" id="{B1753B2D-4180-0D4A-37CF-98A41B607AB3}"/>
              </a:ext>
            </a:extLst>
          </p:cNvPr>
          <p:cNvSpPr>
            <a:spLocks noGrp="1"/>
          </p:cNvSpPr>
          <p:nvPr>
            <p:ph idx="1"/>
          </p:nvPr>
        </p:nvSpPr>
        <p:spPr>
          <a:xfrm>
            <a:off x="457200" y="990600"/>
            <a:ext cx="8229600" cy="5135563"/>
          </a:xfrm>
        </p:spPr>
        <p:txBody>
          <a:bodyPr>
            <a:normAutofit fontScale="85000" lnSpcReduction="10000"/>
          </a:bodyPr>
          <a:lstStyle/>
          <a:p>
            <a:pPr marL="0" lvl="0" indent="0" algn="just">
              <a:spcAft>
                <a:spcPts val="250"/>
              </a:spcAft>
              <a:buSzPts val="800"/>
              <a:buNone/>
              <a:tabLst>
                <a:tab pos="228600" algn="l"/>
              </a:tabLst>
            </a:pPr>
            <a:r>
              <a:rPr lang="en-US" sz="2400" b="1" dirty="0">
                <a:latin typeface="Times New Roman" panose="02020603050405020304" pitchFamily="18" charset="0"/>
                <a:ea typeface="MS Mincho" panose="02020609040205080304" pitchFamily="49" charset="-128"/>
              </a:rPr>
              <a:t>[1] </a:t>
            </a:r>
            <a:r>
              <a:rPr lang="en-US" sz="2400" b="1" dirty="0">
                <a:latin typeface="Times New Roman" panose="02020603050405020304" pitchFamily="18" charset="0"/>
                <a:cs typeface="Times New Roman" panose="02020603050405020304" pitchFamily="18" charset="0"/>
              </a:rPr>
              <a:t>O. </a:t>
            </a:r>
            <a:r>
              <a:rPr lang="en-US" sz="2400" b="1" dirty="0" err="1">
                <a:latin typeface="Times New Roman" panose="02020603050405020304" pitchFamily="18" charset="0"/>
                <a:cs typeface="Times New Roman" panose="02020603050405020304" pitchFamily="18" charset="0"/>
              </a:rPr>
              <a:t>Erenstein</a:t>
            </a:r>
            <a:r>
              <a:rPr lang="en-US" sz="2400" b="1" dirty="0">
                <a:latin typeface="Times New Roman" panose="02020603050405020304" pitchFamily="18" charset="0"/>
                <a:cs typeface="Times New Roman" panose="02020603050405020304" pitchFamily="18" charset="0"/>
              </a:rPr>
              <a:t>, J. Chamberlin, and K. </a:t>
            </a:r>
            <a:r>
              <a:rPr lang="en-US" sz="2400" b="1" dirty="0" err="1">
                <a:latin typeface="Times New Roman" panose="02020603050405020304" pitchFamily="18" charset="0"/>
                <a:cs typeface="Times New Roman" panose="02020603050405020304" pitchFamily="18" charset="0"/>
              </a:rPr>
              <a:t>Sonder</a:t>
            </a:r>
            <a:r>
              <a:rPr lang="en-US"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MS Mincho" panose="02020609040205080304" pitchFamily="49" charset="-128"/>
              </a:rPr>
              <a:t>" Global maize production, consumption and trade: trends and R&amp;D implications " </a:t>
            </a:r>
          </a:p>
          <a:p>
            <a:pPr algn="just">
              <a:spcAft>
                <a:spcPts val="250"/>
              </a:spcAft>
              <a:buSzPct val="100000"/>
              <a:buFont typeface="Wingdings" panose="05000000000000000000" pitchFamily="2" charset="2"/>
              <a:buChar char="Ø"/>
              <a:tabLst>
                <a:tab pos="228600" algn="l"/>
              </a:tabLst>
            </a:pPr>
            <a:r>
              <a:rPr lang="en-US" sz="2400" dirty="0">
                <a:latin typeface="Times New Roman" panose="02020603050405020304" pitchFamily="18" charset="0"/>
                <a:ea typeface="MS Mincho" panose="02020609040205080304" pitchFamily="49" charset="-128"/>
              </a:rPr>
              <a:t>The paper analyzes global maize production trends from 2000 to 2020, highlighting a 45% increase in production.</a:t>
            </a:r>
          </a:p>
          <a:p>
            <a:pPr algn="just">
              <a:spcAft>
                <a:spcPts val="250"/>
              </a:spcAft>
              <a:buSzPct val="100000"/>
              <a:buFont typeface="Wingdings" panose="05000000000000000000" pitchFamily="2" charset="2"/>
              <a:buChar char="Ø"/>
              <a:tabLst>
                <a:tab pos="228600" algn="l"/>
              </a:tabLst>
            </a:pPr>
            <a:r>
              <a:rPr lang="en-US" sz="2400" dirty="0">
                <a:latin typeface="Times New Roman" panose="02020603050405020304" pitchFamily="18" charset="0"/>
                <a:ea typeface="MS Mincho" panose="02020609040205080304" pitchFamily="49" charset="-128"/>
              </a:rPr>
              <a:t>The study emphasizes the need for R&amp;D investments in maize production, focusing on yield improvement, disease resistance, and climate resilience.</a:t>
            </a:r>
          </a:p>
          <a:p>
            <a:pPr algn="just">
              <a:spcAft>
                <a:spcPts val="250"/>
              </a:spcAft>
              <a:buSzPct val="100000"/>
              <a:buFont typeface="Wingdings" panose="05000000000000000000" pitchFamily="2" charset="2"/>
              <a:buChar char="Ø"/>
              <a:tabLst>
                <a:tab pos="228600" algn="l"/>
              </a:tabLst>
            </a:pPr>
            <a:r>
              <a:rPr lang="en-US" sz="2400" dirty="0">
                <a:latin typeface="Times New Roman" panose="02020603050405020304" pitchFamily="18" charset="0"/>
                <a:ea typeface="MS Mincho" panose="02020609040205080304" pitchFamily="49" charset="-128"/>
              </a:rPr>
              <a:t>The paper highlights the importance of sustainable production practices and climate-resilient varieties to mitigate the impacts of climate change.</a:t>
            </a:r>
          </a:p>
          <a:p>
            <a:pPr marL="0" lvl="0" indent="0" algn="just">
              <a:spcAft>
                <a:spcPts val="250"/>
              </a:spcAft>
              <a:buSzPts val="800"/>
              <a:buNone/>
              <a:tabLst>
                <a:tab pos="228600" algn="l"/>
              </a:tabLst>
            </a:pPr>
            <a:endParaRPr lang="en-US" sz="2400" b="1" dirty="0">
              <a:latin typeface="Times New Roman" panose="02020603050405020304" pitchFamily="18" charset="0"/>
              <a:ea typeface="MS Mincho" panose="02020609040205080304" pitchFamily="49" charset="-128"/>
            </a:endParaRPr>
          </a:p>
          <a:p>
            <a:pPr marL="0" indent="0" algn="just">
              <a:spcAft>
                <a:spcPts val="250"/>
              </a:spcAft>
              <a:buSzPct val="100000"/>
              <a:buNone/>
              <a:tabLst>
                <a:tab pos="228600" algn="l"/>
              </a:tabLst>
            </a:pPr>
            <a:r>
              <a:rPr lang="en-US" sz="2400" b="1" dirty="0">
                <a:latin typeface="Times New Roman" panose="02020603050405020304" pitchFamily="18" charset="0"/>
                <a:ea typeface="MS Mincho" panose="02020609040205080304" pitchFamily="49" charset="-128"/>
              </a:rPr>
              <a:t>Drawbacks:</a:t>
            </a:r>
          </a:p>
          <a:p>
            <a:pPr algn="just">
              <a:spcAft>
                <a:spcPts val="250"/>
              </a:spcAft>
              <a:buSzPct val="100000"/>
              <a:buFont typeface="Wingdings" panose="05000000000000000000" pitchFamily="2" charset="2"/>
              <a:buChar char="Ø"/>
              <a:tabLst>
                <a:tab pos="228600" algn="l"/>
              </a:tabLst>
            </a:pPr>
            <a:r>
              <a:rPr lang="en-US" sz="2400" dirty="0">
                <a:latin typeface="Times New Roman" panose="02020603050405020304" pitchFamily="18" charset="0"/>
                <a:ea typeface="MS Mincho" panose="02020609040205080304" pitchFamily="49" charset="-128"/>
              </a:rPr>
              <a:t>The study focuses primarily on global trends, with limited analysis of regional-specific challenges and opportunities.</a:t>
            </a:r>
          </a:p>
          <a:p>
            <a:pPr algn="just">
              <a:spcAft>
                <a:spcPts val="250"/>
              </a:spcAft>
              <a:buSzPct val="100000"/>
              <a:buFont typeface="Wingdings" panose="05000000000000000000" pitchFamily="2" charset="2"/>
              <a:buChar char="Ø"/>
              <a:tabLst>
                <a:tab pos="228600" algn="l"/>
              </a:tabLst>
            </a:pPr>
            <a:r>
              <a:rPr lang="en-US" sz="2400" dirty="0">
                <a:latin typeface="Times New Roman" panose="02020603050405020304" pitchFamily="18" charset="0"/>
                <a:ea typeface="MS Mincho" panose="02020609040205080304" pitchFamily="49" charset="-128"/>
              </a:rPr>
              <a:t>The study uses a limited dataset, which may not be representative of all regions or soil types.</a:t>
            </a:r>
            <a:endParaRPr lang="en-US" sz="200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95150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6BDE7-8DCF-6140-6775-4791C5281B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D28798-71ED-2E23-AC3E-57F17942CA87}"/>
              </a:ext>
            </a:extLst>
          </p:cNvPr>
          <p:cNvSpPr>
            <a:spLocks noGrp="1"/>
          </p:cNvSpPr>
          <p:nvPr>
            <p:ph type="title"/>
          </p:nvPr>
        </p:nvSpPr>
        <p:spPr>
          <a:xfrm>
            <a:off x="457200" y="152400"/>
            <a:ext cx="8229600" cy="685801"/>
          </a:xfrm>
        </p:spPr>
        <p:txBody>
          <a:bodyPr>
            <a:normAutofit/>
          </a:bodyPr>
          <a:lstStyle/>
          <a:p>
            <a:r>
              <a:rPr lang="en-IN" sz="3600" b="1" dirty="0">
                <a:solidFill>
                  <a:srgbClr val="FF0000"/>
                </a:solidFill>
                <a:latin typeface="Times New Roman" panose="02020603050405020304" pitchFamily="18" charset="0"/>
                <a:cs typeface="Times New Roman" panose="02020603050405020304" pitchFamily="18" charset="0"/>
              </a:rPr>
              <a:t>Literature Survey</a:t>
            </a:r>
            <a:endParaRPr lang="en-IN" sz="3600" dirty="0"/>
          </a:p>
        </p:txBody>
      </p:sp>
      <p:sp>
        <p:nvSpPr>
          <p:cNvPr id="3" name="Content Placeholder 2">
            <a:extLst>
              <a:ext uri="{FF2B5EF4-FFF2-40B4-BE49-F238E27FC236}">
                <a16:creationId xmlns:a16="http://schemas.microsoft.com/office/drawing/2014/main" id="{B1753B2D-4180-0D4A-37CF-98A41B607AB3}"/>
              </a:ext>
            </a:extLst>
          </p:cNvPr>
          <p:cNvSpPr>
            <a:spLocks noGrp="1"/>
          </p:cNvSpPr>
          <p:nvPr>
            <p:ph idx="1"/>
          </p:nvPr>
        </p:nvSpPr>
        <p:spPr>
          <a:xfrm>
            <a:off x="457200" y="990600"/>
            <a:ext cx="8229600" cy="5135563"/>
          </a:xfrm>
        </p:spPr>
        <p:txBody>
          <a:bodyPr>
            <a:normAutofit lnSpcReduction="10000"/>
          </a:bodyPr>
          <a:lstStyle/>
          <a:p>
            <a:pPr marL="0" lvl="0" indent="0" algn="just">
              <a:spcAft>
                <a:spcPts val="250"/>
              </a:spcAft>
              <a:buSzPts val="800"/>
              <a:buNone/>
              <a:tabLst>
                <a:tab pos="228600" algn="l"/>
              </a:tabLst>
            </a:pPr>
            <a:r>
              <a:rPr lang="en-US" sz="2000" b="1" dirty="0">
                <a:latin typeface="Times New Roman" panose="02020603050405020304" pitchFamily="18" charset="0"/>
                <a:ea typeface="MS Mincho" panose="02020609040205080304" pitchFamily="49" charset="-128"/>
              </a:rPr>
              <a:t>[2] </a:t>
            </a:r>
            <a:r>
              <a:rPr lang="en-US" sz="2000" b="1" dirty="0">
                <a:latin typeface="Times New Roman" panose="02020603050405020304" pitchFamily="18" charset="0"/>
                <a:cs typeface="Times New Roman" panose="02020603050405020304" pitchFamily="18" charset="0"/>
              </a:rPr>
              <a:t>G. </a:t>
            </a:r>
            <a:r>
              <a:rPr lang="en-US" sz="2000" b="1" dirty="0" err="1">
                <a:latin typeface="Times New Roman" panose="02020603050405020304" pitchFamily="18" charset="0"/>
                <a:cs typeface="Times New Roman" panose="02020603050405020304" pitchFamily="18" charset="0"/>
              </a:rPr>
              <a:t>Mariammal</a:t>
            </a:r>
            <a:r>
              <a:rPr lang="en-US" sz="20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MS Mincho" panose="02020609040205080304" pitchFamily="49" charset="-128"/>
              </a:rPr>
              <a:t>" Prediction of Land Suitability for Crop Cultivation Based on Soil and Environmental Characteristics Using Modified Recursive Feature Elimination Technique " </a:t>
            </a:r>
          </a:p>
          <a:p>
            <a:pPr algn="just">
              <a:spcAft>
                <a:spcPts val="250"/>
              </a:spcAft>
              <a:buSzPct val="100000"/>
              <a:buFont typeface="Wingdings" panose="05000000000000000000" pitchFamily="2" charset="2"/>
              <a:buChar char="Ø"/>
              <a:tabLst>
                <a:tab pos="228600" algn="l"/>
              </a:tabLst>
            </a:pPr>
            <a:r>
              <a:rPr lang="en-US" sz="2000" dirty="0">
                <a:latin typeface="Times New Roman" panose="02020603050405020304" pitchFamily="18" charset="0"/>
                <a:ea typeface="MS Mincho" panose="02020609040205080304" pitchFamily="49" charset="-128"/>
              </a:rPr>
              <a:t>The paper proposes a novel approach for predicting land suitability using a modified recursive feature elimination (MRFE) technique.</a:t>
            </a:r>
          </a:p>
          <a:p>
            <a:pPr algn="just">
              <a:spcAft>
                <a:spcPts val="250"/>
              </a:spcAft>
              <a:buSzPct val="100000"/>
              <a:buFont typeface="Wingdings" panose="05000000000000000000" pitchFamily="2" charset="2"/>
              <a:buChar char="Ø"/>
              <a:tabLst>
                <a:tab pos="228600" algn="l"/>
              </a:tabLst>
            </a:pPr>
            <a:r>
              <a:rPr lang="en-US" sz="2000" dirty="0">
                <a:latin typeface="Times New Roman" panose="02020603050405020304" pitchFamily="18" charset="0"/>
                <a:ea typeface="MS Mincho" panose="02020609040205080304" pitchFamily="49" charset="-128"/>
              </a:rPr>
              <a:t>The MRFE technique effectively reduces dimensionality and identifies relevant features affecting land suitability.</a:t>
            </a:r>
          </a:p>
          <a:p>
            <a:pPr algn="just">
              <a:spcAft>
                <a:spcPts val="250"/>
              </a:spcAft>
              <a:buSzPct val="100000"/>
              <a:buFont typeface="Wingdings" panose="05000000000000000000" pitchFamily="2" charset="2"/>
              <a:buChar char="Ø"/>
              <a:tabLst>
                <a:tab pos="228600" algn="l"/>
              </a:tabLst>
            </a:pPr>
            <a:r>
              <a:rPr lang="en-US" sz="2000" dirty="0">
                <a:latin typeface="Times New Roman" panose="02020603050405020304" pitchFamily="18" charset="0"/>
                <a:ea typeface="MS Mincho" panose="02020609040205080304" pitchFamily="49" charset="-128"/>
              </a:rPr>
              <a:t>The study identifies soil pH, organic carbon, and rainfall as critical factors affecting land suitability.</a:t>
            </a:r>
          </a:p>
          <a:p>
            <a:pPr marL="0" lvl="0" indent="0" algn="just">
              <a:spcAft>
                <a:spcPts val="250"/>
              </a:spcAft>
              <a:buSzPts val="800"/>
              <a:buNone/>
              <a:tabLst>
                <a:tab pos="228600" algn="l"/>
              </a:tabLst>
            </a:pPr>
            <a:endParaRPr lang="en-US" sz="2000" b="1" dirty="0">
              <a:latin typeface="Times New Roman" panose="02020603050405020304" pitchFamily="18" charset="0"/>
              <a:ea typeface="MS Mincho" panose="02020609040205080304" pitchFamily="49" charset="-128"/>
            </a:endParaRPr>
          </a:p>
          <a:p>
            <a:pPr marL="0" indent="0" algn="just">
              <a:spcAft>
                <a:spcPts val="250"/>
              </a:spcAft>
              <a:buSzPct val="100000"/>
              <a:buNone/>
              <a:tabLst>
                <a:tab pos="228600" algn="l"/>
              </a:tabLst>
            </a:pPr>
            <a:r>
              <a:rPr lang="en-US" sz="2000" b="1" dirty="0">
                <a:latin typeface="Times New Roman" panose="02020603050405020304" pitchFamily="18" charset="0"/>
                <a:ea typeface="MS Mincho" panose="02020609040205080304" pitchFamily="49" charset="-128"/>
              </a:rPr>
              <a:t>Drawbacks:</a:t>
            </a:r>
          </a:p>
          <a:p>
            <a:pPr algn="just">
              <a:spcAft>
                <a:spcPts val="250"/>
              </a:spcAft>
              <a:buSzPct val="100000"/>
              <a:buFont typeface="Wingdings" panose="05000000000000000000" pitchFamily="2" charset="2"/>
              <a:buChar char="Ø"/>
              <a:tabLst>
                <a:tab pos="228600" algn="l"/>
              </a:tabLst>
            </a:pPr>
            <a:r>
              <a:rPr lang="en-US" sz="2000" dirty="0">
                <a:latin typeface="Times New Roman" panose="02020603050405020304" pitchFamily="18" charset="0"/>
                <a:ea typeface="MS Mincho" panose="02020609040205080304" pitchFamily="49" charset="-128"/>
              </a:rPr>
              <a:t>The study uses a limited dataset, which may not be representative of all regions or soil types.</a:t>
            </a:r>
          </a:p>
          <a:p>
            <a:pPr algn="just">
              <a:spcAft>
                <a:spcPts val="250"/>
              </a:spcAft>
              <a:buSzPct val="100000"/>
              <a:buFont typeface="Wingdings" panose="05000000000000000000" pitchFamily="2" charset="2"/>
              <a:buChar char="Ø"/>
              <a:tabLst>
                <a:tab pos="228600" algn="l"/>
              </a:tabLst>
            </a:pPr>
            <a:r>
              <a:rPr lang="en-US" sz="2000" dirty="0">
                <a:latin typeface="Times New Roman" panose="02020603050405020304" pitchFamily="18" charset="0"/>
                <a:ea typeface="MS Mincho" panose="02020609040205080304" pitchFamily="49" charset="-128"/>
              </a:rPr>
              <a:t>The paper does not compare the performance of the MRFE technique with other feature selection methods.</a:t>
            </a:r>
            <a:endParaRPr lang="en-IN" sz="2000" dirty="0"/>
          </a:p>
        </p:txBody>
      </p:sp>
    </p:spTree>
    <p:extLst>
      <p:ext uri="{BB962C8B-B14F-4D97-AF65-F5344CB8AC3E}">
        <p14:creationId xmlns:p14="http://schemas.microsoft.com/office/powerpoint/2010/main" val="137858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6BDE7-8DCF-6140-6775-4791C5281B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D28798-71ED-2E23-AC3E-57F17942CA87}"/>
              </a:ext>
            </a:extLst>
          </p:cNvPr>
          <p:cNvSpPr>
            <a:spLocks noGrp="1"/>
          </p:cNvSpPr>
          <p:nvPr>
            <p:ph type="title"/>
          </p:nvPr>
        </p:nvSpPr>
        <p:spPr>
          <a:xfrm>
            <a:off x="457200" y="152400"/>
            <a:ext cx="8229600" cy="685801"/>
          </a:xfrm>
        </p:spPr>
        <p:txBody>
          <a:bodyPr>
            <a:normAutofit/>
          </a:bodyPr>
          <a:lstStyle/>
          <a:p>
            <a:r>
              <a:rPr lang="en-IN" sz="3600" b="1" dirty="0">
                <a:solidFill>
                  <a:srgbClr val="FF0000"/>
                </a:solidFill>
                <a:latin typeface="Times New Roman" panose="02020603050405020304" pitchFamily="18" charset="0"/>
                <a:cs typeface="Times New Roman" panose="02020603050405020304" pitchFamily="18" charset="0"/>
              </a:rPr>
              <a:t>Literature Survey</a:t>
            </a:r>
            <a:endParaRPr lang="en-IN" sz="3600" dirty="0"/>
          </a:p>
        </p:txBody>
      </p:sp>
      <p:sp>
        <p:nvSpPr>
          <p:cNvPr id="3" name="Content Placeholder 2">
            <a:extLst>
              <a:ext uri="{FF2B5EF4-FFF2-40B4-BE49-F238E27FC236}">
                <a16:creationId xmlns:a16="http://schemas.microsoft.com/office/drawing/2014/main" id="{B1753B2D-4180-0D4A-37CF-98A41B607AB3}"/>
              </a:ext>
            </a:extLst>
          </p:cNvPr>
          <p:cNvSpPr>
            <a:spLocks noGrp="1"/>
          </p:cNvSpPr>
          <p:nvPr>
            <p:ph idx="1"/>
          </p:nvPr>
        </p:nvSpPr>
        <p:spPr>
          <a:xfrm>
            <a:off x="457200" y="990600"/>
            <a:ext cx="8229600" cy="5135563"/>
          </a:xfrm>
        </p:spPr>
        <p:txBody>
          <a:bodyPr>
            <a:noAutofit/>
          </a:bodyPr>
          <a:lstStyle/>
          <a:p>
            <a:pPr marL="0" lvl="0" indent="0" algn="just">
              <a:spcAft>
                <a:spcPts val="250"/>
              </a:spcAft>
              <a:buSzPts val="800"/>
              <a:buNone/>
              <a:tabLst>
                <a:tab pos="228600" algn="l"/>
              </a:tabLst>
            </a:pPr>
            <a:r>
              <a:rPr lang="en-US" sz="2000" b="1" dirty="0">
                <a:latin typeface="Times New Roman" panose="02020603050405020304" pitchFamily="18" charset="0"/>
                <a:ea typeface="MS Mincho" panose="02020609040205080304" pitchFamily="49" charset="-128"/>
              </a:rPr>
              <a:t>[3] </a:t>
            </a:r>
            <a:r>
              <a:rPr lang="en-US" sz="2000" b="1" dirty="0">
                <a:latin typeface="Times New Roman" panose="02020603050405020304" pitchFamily="18" charset="0"/>
                <a:cs typeface="Times New Roman" panose="02020603050405020304" pitchFamily="18" charset="0"/>
              </a:rPr>
              <a:t>G. </a:t>
            </a:r>
            <a:r>
              <a:rPr lang="en-US" sz="2000" b="1" dirty="0" err="1">
                <a:latin typeface="Times New Roman" panose="02020603050405020304" pitchFamily="18" charset="0"/>
                <a:cs typeface="Times New Roman" panose="02020603050405020304" pitchFamily="18" charset="0"/>
              </a:rPr>
              <a:t>Mariammal</a:t>
            </a:r>
            <a:r>
              <a:rPr lang="en-US" sz="2000" b="1" dirty="0">
                <a:latin typeface="Times New Roman" panose="02020603050405020304" pitchFamily="18" charset="0"/>
                <a:cs typeface="Times New Roman" panose="02020603050405020304" pitchFamily="18" charset="0"/>
              </a:rPr>
              <a:t> et al., </a:t>
            </a:r>
            <a:r>
              <a:rPr lang="en-US" sz="2000" b="1" dirty="0">
                <a:latin typeface="Times New Roman" panose="02020603050405020304" pitchFamily="18" charset="0"/>
                <a:ea typeface="MS Mincho" panose="02020609040205080304" pitchFamily="49" charset="-128"/>
              </a:rPr>
              <a:t>" Machine Learning for Seed Quality Classification: An Advanced Approach Using Merger Data from FT-NIR Spectroscopy and X-ray Imaging " </a:t>
            </a:r>
          </a:p>
          <a:p>
            <a:pPr algn="just">
              <a:spcAft>
                <a:spcPts val="250"/>
              </a:spcAft>
              <a:buSzPct val="100000"/>
              <a:buFont typeface="Wingdings" panose="05000000000000000000" pitchFamily="2" charset="2"/>
              <a:buChar char="Ø"/>
              <a:tabLst>
                <a:tab pos="228600" algn="l"/>
              </a:tabLst>
            </a:pPr>
            <a:r>
              <a:rPr lang="en-US" sz="2000" dirty="0">
                <a:latin typeface="Times New Roman" panose="02020603050405020304" pitchFamily="18" charset="0"/>
                <a:ea typeface="MS Mincho" panose="02020609040205080304" pitchFamily="49" charset="-128"/>
              </a:rPr>
              <a:t>The merger data from FT-NIR spectroscopy and X-ray imaging significantly improved the accuracy of seed quality classification. </a:t>
            </a:r>
          </a:p>
          <a:p>
            <a:pPr algn="just">
              <a:spcAft>
                <a:spcPts val="250"/>
              </a:spcAft>
              <a:buSzPct val="100000"/>
              <a:buFont typeface="Wingdings" panose="05000000000000000000" pitchFamily="2" charset="2"/>
              <a:buChar char="Ø"/>
              <a:tabLst>
                <a:tab pos="228600" algn="l"/>
              </a:tabLst>
            </a:pPr>
            <a:r>
              <a:rPr lang="en-US" sz="2000" dirty="0">
                <a:latin typeface="Times New Roman" panose="02020603050405020304" pitchFamily="18" charset="0"/>
                <a:ea typeface="MS Mincho" panose="02020609040205080304" pitchFamily="49" charset="-128"/>
              </a:rPr>
              <a:t>The CNN algorithm achieved the highest accuracy of 97.5% in distinguishing between high-quality and low-quality seeds.</a:t>
            </a:r>
          </a:p>
          <a:p>
            <a:pPr algn="just">
              <a:spcAft>
                <a:spcPts val="250"/>
              </a:spcAft>
              <a:buSzPct val="100000"/>
              <a:buFont typeface="Wingdings" panose="05000000000000000000" pitchFamily="2" charset="2"/>
              <a:buChar char="Ø"/>
              <a:tabLst>
                <a:tab pos="228600" algn="l"/>
              </a:tabLst>
            </a:pPr>
            <a:r>
              <a:rPr lang="en-US" sz="2000" dirty="0">
                <a:latin typeface="Times New Roman" panose="02020603050405020304" pitchFamily="18" charset="0"/>
                <a:ea typeface="MS Mincho" panose="02020609040205080304" pitchFamily="49" charset="-128"/>
              </a:rPr>
              <a:t>The RF algorithm achieved an accuracy of 95.5%, while the SVM algorithm achieved an accuracy of 93.5%. </a:t>
            </a:r>
          </a:p>
          <a:p>
            <a:pPr marL="0" indent="0" algn="just">
              <a:spcAft>
                <a:spcPts val="250"/>
              </a:spcAft>
              <a:buSzPct val="100000"/>
              <a:buNone/>
              <a:tabLst>
                <a:tab pos="228600" algn="l"/>
              </a:tabLst>
            </a:pPr>
            <a:r>
              <a:rPr lang="en-US" sz="2000" b="1" dirty="0">
                <a:latin typeface="Times New Roman" panose="02020603050405020304" pitchFamily="18" charset="0"/>
                <a:ea typeface="MS Mincho" panose="02020609040205080304" pitchFamily="49" charset="-128"/>
              </a:rPr>
              <a:t>Drawbacks:</a:t>
            </a:r>
          </a:p>
          <a:p>
            <a:pPr algn="just">
              <a:spcAft>
                <a:spcPts val="250"/>
              </a:spcAft>
              <a:buSzPct val="100000"/>
              <a:buFont typeface="Wingdings" panose="05000000000000000000" pitchFamily="2" charset="2"/>
              <a:buChar char="Ø"/>
              <a:tabLst>
                <a:tab pos="228600" algn="l"/>
              </a:tabLst>
            </a:pPr>
            <a:r>
              <a:rPr lang="en-US" sz="2000" dirty="0">
                <a:latin typeface="Times New Roman" panose="02020603050405020304" pitchFamily="18" charset="0"/>
                <a:ea typeface="MS Mincho" panose="02020609040205080304" pitchFamily="49" charset="-128"/>
              </a:rPr>
              <a:t>The study requires specialized equipment such as FT-NIR spectroscopy and X-ray imaging machines. </a:t>
            </a:r>
          </a:p>
          <a:p>
            <a:pPr algn="just">
              <a:spcAft>
                <a:spcPts val="250"/>
              </a:spcAft>
              <a:buSzPct val="100000"/>
              <a:buFont typeface="Wingdings" panose="05000000000000000000" pitchFamily="2" charset="2"/>
              <a:buChar char="Ø"/>
              <a:tabLst>
                <a:tab pos="228600" algn="l"/>
              </a:tabLst>
            </a:pPr>
            <a:r>
              <a:rPr lang="en-US" sz="2000" dirty="0">
                <a:latin typeface="Times New Roman" panose="02020603050405020304" pitchFamily="18" charset="0"/>
                <a:ea typeface="MS Mincho" panose="02020609040205080304" pitchFamily="49" charset="-128"/>
              </a:rPr>
              <a:t>The study uses a limited dataset, which may not be representative of all seed types and qualities.</a:t>
            </a:r>
            <a:endParaRPr lang="en-IN" sz="2000" dirty="0"/>
          </a:p>
        </p:txBody>
      </p:sp>
    </p:spTree>
    <p:extLst>
      <p:ext uri="{BB962C8B-B14F-4D97-AF65-F5344CB8AC3E}">
        <p14:creationId xmlns:p14="http://schemas.microsoft.com/office/powerpoint/2010/main" val="3334184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6BDE7-8DCF-6140-6775-4791C5281B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D28798-71ED-2E23-AC3E-57F17942CA87}"/>
              </a:ext>
            </a:extLst>
          </p:cNvPr>
          <p:cNvSpPr>
            <a:spLocks noGrp="1"/>
          </p:cNvSpPr>
          <p:nvPr>
            <p:ph type="title"/>
          </p:nvPr>
        </p:nvSpPr>
        <p:spPr>
          <a:xfrm>
            <a:off x="457200" y="152400"/>
            <a:ext cx="8229600" cy="685801"/>
          </a:xfrm>
        </p:spPr>
        <p:txBody>
          <a:bodyPr>
            <a:normAutofit/>
          </a:bodyPr>
          <a:lstStyle/>
          <a:p>
            <a:r>
              <a:rPr lang="en-IN" sz="3600" b="1" dirty="0">
                <a:solidFill>
                  <a:srgbClr val="FF0000"/>
                </a:solidFill>
                <a:latin typeface="Times New Roman" panose="02020603050405020304" pitchFamily="18" charset="0"/>
                <a:cs typeface="Times New Roman" panose="02020603050405020304" pitchFamily="18" charset="0"/>
              </a:rPr>
              <a:t>Literature Survey</a:t>
            </a:r>
            <a:endParaRPr lang="en-IN" sz="3600" dirty="0"/>
          </a:p>
        </p:txBody>
      </p:sp>
      <p:sp>
        <p:nvSpPr>
          <p:cNvPr id="3" name="Content Placeholder 2">
            <a:extLst>
              <a:ext uri="{FF2B5EF4-FFF2-40B4-BE49-F238E27FC236}">
                <a16:creationId xmlns:a16="http://schemas.microsoft.com/office/drawing/2014/main" id="{B1753B2D-4180-0D4A-37CF-98A41B607AB3}"/>
              </a:ext>
            </a:extLst>
          </p:cNvPr>
          <p:cNvSpPr>
            <a:spLocks noGrp="1"/>
          </p:cNvSpPr>
          <p:nvPr>
            <p:ph idx="1"/>
          </p:nvPr>
        </p:nvSpPr>
        <p:spPr>
          <a:xfrm>
            <a:off x="457200" y="1066800"/>
            <a:ext cx="8229600" cy="5059363"/>
          </a:xfrm>
        </p:spPr>
        <p:txBody>
          <a:bodyPr>
            <a:noAutofit/>
          </a:bodyPr>
          <a:lstStyle/>
          <a:p>
            <a:pPr marL="0" lvl="0" indent="0" algn="just">
              <a:spcAft>
                <a:spcPts val="250"/>
              </a:spcAft>
              <a:buSzPts val="800"/>
              <a:buNone/>
              <a:tabLst>
                <a:tab pos="228600" algn="l"/>
              </a:tabLst>
            </a:pPr>
            <a:r>
              <a:rPr lang="en-US" sz="2000" b="1" dirty="0">
                <a:latin typeface="Times New Roman" panose="02020603050405020304" pitchFamily="18" charset="0"/>
                <a:ea typeface="MS Mincho" panose="02020609040205080304" pitchFamily="49" charset="-128"/>
              </a:rPr>
              <a:t>[4] </a:t>
            </a:r>
            <a:r>
              <a:rPr lang="en-US" sz="2000" b="1" dirty="0">
                <a:latin typeface="Times New Roman" panose="02020603050405020304" pitchFamily="18" charset="0"/>
                <a:cs typeface="Times New Roman" panose="02020603050405020304" pitchFamily="18" charset="0"/>
              </a:rPr>
              <a:t>A. D. de Medeiros et al. </a:t>
            </a:r>
            <a:r>
              <a:rPr lang="en-US" sz="2000" b="1" dirty="0">
                <a:latin typeface="Times New Roman" panose="02020603050405020304" pitchFamily="18" charset="0"/>
                <a:ea typeface="MS Mincho" panose="02020609040205080304" pitchFamily="49" charset="-128"/>
              </a:rPr>
              <a:t>" Trends and Prospect of Machine Vision Technology for Stresses and Diseases Detection in Precision Agriculture " </a:t>
            </a:r>
          </a:p>
          <a:p>
            <a:pPr algn="just">
              <a:spcAft>
                <a:spcPts val="250"/>
              </a:spcAft>
              <a:buSzPct val="100000"/>
              <a:buFont typeface="Wingdings" panose="05000000000000000000" pitchFamily="2" charset="2"/>
              <a:buChar char="Ø"/>
              <a:tabLst>
                <a:tab pos="228600" algn="l"/>
              </a:tabLst>
            </a:pPr>
            <a:r>
              <a:rPr lang="en-US" sz="2000" dirty="0">
                <a:latin typeface="Times New Roman" panose="02020603050405020304" pitchFamily="18" charset="0"/>
                <a:ea typeface="MS Mincho" panose="02020609040205080304" pitchFamily="49" charset="-128"/>
              </a:rPr>
              <a:t>Machine learning algorithms achieve high accuracy in distinguishing between high-quality and low-quality seeds. </a:t>
            </a:r>
          </a:p>
          <a:p>
            <a:pPr algn="just">
              <a:spcAft>
                <a:spcPts val="250"/>
              </a:spcAft>
              <a:buSzPct val="100000"/>
              <a:buFont typeface="Wingdings" panose="05000000000000000000" pitchFamily="2" charset="2"/>
              <a:buChar char="Ø"/>
              <a:tabLst>
                <a:tab pos="228600" algn="l"/>
              </a:tabLst>
            </a:pPr>
            <a:r>
              <a:rPr lang="en-US" sz="2000" dirty="0">
                <a:latin typeface="Times New Roman" panose="02020603050405020304" pitchFamily="18" charset="0"/>
                <a:ea typeface="MS Mincho" panose="02020609040205080304" pitchFamily="49" charset="-128"/>
              </a:rPr>
              <a:t>Advanced sensor technologies, including </a:t>
            </a:r>
            <a:r>
              <a:rPr lang="en-US" sz="2000" dirty="0" err="1">
                <a:latin typeface="Times New Roman" panose="02020603050405020304" pitchFamily="18" charset="0"/>
                <a:ea typeface="MS Mincho" panose="02020609040205080304" pitchFamily="49" charset="-128"/>
              </a:rPr>
              <a:t>hyperspectral</a:t>
            </a:r>
            <a:r>
              <a:rPr lang="en-US" sz="2000" dirty="0">
                <a:latin typeface="Times New Roman" panose="02020603050405020304" pitchFamily="18" charset="0"/>
                <a:ea typeface="MS Mincho" panose="02020609040205080304" pitchFamily="49" charset="-128"/>
              </a:rPr>
              <a:t> and multispectral imaging, have improved the accuracy of stress and disease detection. </a:t>
            </a:r>
          </a:p>
          <a:p>
            <a:pPr algn="just">
              <a:spcAft>
                <a:spcPts val="250"/>
              </a:spcAft>
              <a:buSzPct val="100000"/>
              <a:buFont typeface="Wingdings" panose="05000000000000000000" pitchFamily="2" charset="2"/>
              <a:buChar char="Ø"/>
              <a:tabLst>
                <a:tab pos="228600" algn="l"/>
              </a:tabLst>
            </a:pPr>
            <a:r>
              <a:rPr lang="en-US" sz="2000" dirty="0">
                <a:latin typeface="Times New Roman" panose="02020603050405020304" pitchFamily="18" charset="0"/>
                <a:ea typeface="MS Mincho" panose="02020609040205080304" pitchFamily="49" charset="-128"/>
              </a:rPr>
              <a:t>Various image processing techniques, such as convolutional neural networks (CNNs), have been developed for stress and disease detection.</a:t>
            </a:r>
            <a:endParaRPr lang="en-US" sz="2000" b="1" dirty="0">
              <a:latin typeface="Times New Roman" panose="02020603050405020304" pitchFamily="18" charset="0"/>
              <a:ea typeface="MS Mincho" panose="02020609040205080304" pitchFamily="49" charset="-128"/>
            </a:endParaRPr>
          </a:p>
          <a:p>
            <a:pPr marL="0" indent="0" algn="just">
              <a:spcAft>
                <a:spcPts val="250"/>
              </a:spcAft>
              <a:buSzPct val="100000"/>
              <a:buNone/>
              <a:tabLst>
                <a:tab pos="228600" algn="l"/>
              </a:tabLst>
            </a:pPr>
            <a:r>
              <a:rPr lang="en-US" sz="2000" b="1" dirty="0">
                <a:latin typeface="Times New Roman" panose="02020603050405020304" pitchFamily="18" charset="0"/>
                <a:ea typeface="MS Mincho" panose="02020609040205080304" pitchFamily="49" charset="-128"/>
              </a:rPr>
              <a:t>Drawbacks:</a:t>
            </a:r>
          </a:p>
          <a:p>
            <a:pPr algn="just">
              <a:spcAft>
                <a:spcPts val="250"/>
              </a:spcAft>
              <a:buSzPct val="100000"/>
              <a:buFont typeface="Wingdings" panose="05000000000000000000" pitchFamily="2" charset="2"/>
              <a:buChar char="Ø"/>
              <a:tabLst>
                <a:tab pos="228600" algn="l"/>
              </a:tabLst>
            </a:pPr>
            <a:r>
              <a:rPr lang="en-US" sz="2000" dirty="0">
                <a:latin typeface="Times New Roman" panose="02020603050405020304" pitchFamily="18" charset="0"/>
                <a:ea typeface="MS Mincho" panose="02020609040205080304" pitchFamily="49" charset="-128"/>
              </a:rPr>
              <a:t> Data quality can be affected by various factors, including weather conditions, soil type, and crop variety. </a:t>
            </a:r>
          </a:p>
          <a:p>
            <a:pPr algn="just">
              <a:spcAft>
                <a:spcPts val="250"/>
              </a:spcAft>
              <a:buSzPct val="100000"/>
              <a:buFont typeface="Wingdings" panose="05000000000000000000" pitchFamily="2" charset="2"/>
              <a:buChar char="Ø"/>
              <a:tabLst>
                <a:tab pos="228600" algn="l"/>
              </a:tabLst>
            </a:pPr>
            <a:r>
              <a:rPr lang="en-US" sz="2000" dirty="0">
                <a:latin typeface="Times New Roman" panose="02020603050405020304" pitchFamily="18" charset="0"/>
                <a:ea typeface="MS Mincho" panose="02020609040205080304" pitchFamily="49" charset="-128"/>
              </a:rPr>
              <a:t>Machine vision models may not be generalizable to different crop types, environments, and regions.</a:t>
            </a:r>
            <a:endParaRPr lang="en-IN" sz="2000" dirty="0"/>
          </a:p>
        </p:txBody>
      </p:sp>
    </p:spTree>
    <p:extLst>
      <p:ext uri="{BB962C8B-B14F-4D97-AF65-F5344CB8AC3E}">
        <p14:creationId xmlns:p14="http://schemas.microsoft.com/office/powerpoint/2010/main" val="3838088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3902</TotalTime>
  <Words>2417</Words>
  <Application>Microsoft Office PowerPoint</Application>
  <PresentationFormat>On-screen Show (4:3)</PresentationFormat>
  <Paragraphs>261</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Cambria Math</vt:lpstr>
      <vt:lpstr>Times New Roman</vt:lpstr>
      <vt:lpstr>Wingdings</vt:lpstr>
      <vt:lpstr>Office Theme</vt:lpstr>
      <vt:lpstr>A Project presentation  on A Novel Approach To Enhance Crop Yield  With Seed Quality Analysis And Machine Learning</vt:lpstr>
      <vt:lpstr>Contents</vt:lpstr>
      <vt:lpstr>Abstract</vt:lpstr>
      <vt:lpstr>Introduction</vt:lpstr>
      <vt:lpstr>PowerPoint Presentation</vt:lpstr>
      <vt:lpstr>Literature Survey</vt:lpstr>
      <vt:lpstr>Literature Survey</vt:lpstr>
      <vt:lpstr>Literature Survey</vt:lpstr>
      <vt:lpstr>Literature Survey</vt:lpstr>
      <vt:lpstr>PowerPoint Presentation</vt:lpstr>
      <vt:lpstr>Problem Statement</vt:lpstr>
      <vt:lpstr>Objectives</vt:lpstr>
      <vt:lpstr>Objectives</vt:lpstr>
      <vt:lpstr>Motivation</vt:lpstr>
      <vt:lpstr>Proposed System</vt:lpstr>
      <vt:lpstr>Proposed System</vt:lpstr>
      <vt:lpstr>Proposed System</vt:lpstr>
      <vt:lpstr>Proposed System</vt:lpstr>
      <vt:lpstr>Software And Hardware Requirements</vt:lpstr>
      <vt:lpstr>Simulation Model</vt:lpstr>
      <vt:lpstr>DATA SET</vt:lpstr>
      <vt:lpstr>Analysis of Experimental Results</vt:lpstr>
      <vt:lpstr>Analysis of Experimental Results</vt:lpstr>
      <vt:lpstr>Analysis of Experimental Data</vt:lpstr>
      <vt:lpstr>PowerPoint Presentation</vt:lpstr>
      <vt:lpstr>Implementation and Results</vt:lpstr>
      <vt:lpstr>Project Implementation </vt:lpstr>
      <vt:lpstr>Project Workflow </vt:lpstr>
      <vt:lpstr>Project Workflow </vt:lpstr>
      <vt:lpstr>Project Workflow </vt:lpstr>
      <vt:lpstr>Project Workflow </vt:lpstr>
      <vt:lpstr>Project Workflow </vt:lpstr>
      <vt:lpstr>Project Workflow </vt:lpstr>
      <vt:lpstr>Project Workflow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APPLE</dc:creator>
  <cp:lastModifiedBy>Shaik Razaq</cp:lastModifiedBy>
  <cp:revision>244</cp:revision>
  <dcterms:created xsi:type="dcterms:W3CDTF">2018-02-12T04:29:00Z</dcterms:created>
  <dcterms:modified xsi:type="dcterms:W3CDTF">2025-04-19T01:28:07Z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B4E3AF8FB4D24E6FB9737CB5F85AE273_13</vt:lpwstr>
  </property>
  <property fmtid="{D5CDD505-2E9C-101B-9397-08002B2CF9AE}" pid="3" name="KSOProductBuildVer">
    <vt:lpwstr>2057-12.2.0.17119</vt:lpwstr>
  </property>
</Properties>
</file>