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68" r:id="rId15"/>
    <p:sldId id="271" r:id="rId16"/>
    <p:sldId id="272" r:id="rId17"/>
    <p:sldId id="273" r:id="rId18"/>
    <p:sldId id="274" r:id="rId19"/>
    <p:sldId id="275" r:id="rId20"/>
    <p:sldId id="277"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8FB4DCE-537F-4FCD-A3EF-F85CC8FC09F6}" type="datetimeFigureOut">
              <a:rPr lang="en-IN" smtClean="0"/>
              <a:t>23-06-2024</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77779755-C17C-45BB-9642-F3C9F23BB99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DCE-537F-4FCD-A3EF-F85CC8FC09F6}"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779755-C17C-45BB-9642-F3C9F23BB99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DCE-537F-4FCD-A3EF-F85CC8FC09F6}"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779755-C17C-45BB-9642-F3C9F23BB99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DCE-537F-4FCD-A3EF-F85CC8FC09F6}"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779755-C17C-45BB-9642-F3C9F23BB99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B4DCE-537F-4FCD-A3EF-F85CC8FC09F6}" type="datetimeFigureOut">
              <a:rPr lang="en-IN" smtClean="0"/>
              <a:t>23-06-2024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779755-C17C-45BB-9642-F3C9F23BB99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8FB4DCE-537F-4FCD-A3EF-F85CC8FC09F6}" type="datetimeFigureOut">
              <a:rPr lang="en-IN" smtClean="0"/>
              <a:t>23-06-2024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779755-C17C-45BB-9642-F3C9F23BB996}"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8FB4DCE-537F-4FCD-A3EF-F85CC8FC09F6}" type="datetimeFigureOut">
              <a:rPr lang="en-IN" smtClean="0"/>
              <a:t>23-06-2024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779755-C17C-45BB-9642-F3C9F23BB996}"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FB4DCE-537F-4FCD-A3EF-F85CC8FC09F6}" type="datetimeFigureOut">
              <a:rPr lang="en-IN" smtClean="0"/>
              <a:t>23-06-2024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779755-C17C-45BB-9642-F3C9F23BB99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B4DCE-537F-4FCD-A3EF-F85CC8FC09F6}" type="datetimeFigureOut">
              <a:rPr lang="en-IN" smtClean="0"/>
              <a:t>23-06-2024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779755-C17C-45BB-9642-F3C9F23BB99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58FB4DCE-537F-4FCD-A3EF-F85CC8FC09F6}" type="datetimeFigureOut">
              <a:rPr lang="en-IN" smtClean="0"/>
              <a:t>23-06-2024</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77779755-C17C-45BB-9642-F3C9F23BB99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58FB4DCE-537F-4FCD-A3EF-F85CC8FC09F6}" type="datetimeFigureOut">
              <a:rPr lang="en-IN" smtClean="0"/>
              <a:t>23-06-2024</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77779755-C17C-45BB-9642-F3C9F23BB99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8FB4DCE-537F-4FCD-A3EF-F85CC8FC09F6}" type="datetimeFigureOut">
              <a:rPr lang="en-IN" smtClean="0"/>
              <a:t>23-06-2024</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7779755-C17C-45BB-9642-F3C9F23BB99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itchFamily="18" charset="0"/>
                <a:cs typeface="Times New Roman" pitchFamily="18" charset="0"/>
              </a:rPr>
              <a:t>HOTEL RESERVATION ANALYSIS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WITH SQL</a:t>
            </a:r>
            <a:endParaRPr lang="en-IN" sz="27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2400" dirty="0" smtClean="0">
                <a:solidFill>
                  <a:schemeClr val="tx1"/>
                </a:solidFill>
              </a:rPr>
              <a:t>TASK-2</a:t>
            </a:r>
            <a:endParaRPr lang="en-IN" sz="2400" dirty="0">
              <a:solidFill>
                <a:schemeClr val="tx1"/>
              </a:solidFill>
            </a:endParaRPr>
          </a:p>
        </p:txBody>
      </p:sp>
    </p:spTree>
    <p:extLst>
      <p:ext uri="{BB962C8B-B14F-4D97-AF65-F5344CB8AC3E}">
        <p14:creationId xmlns:p14="http://schemas.microsoft.com/office/powerpoint/2010/main" val="637385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772400" cy="1362075"/>
          </a:xfrm>
        </p:spPr>
        <p:txBody>
          <a:bodyPr>
            <a:normAutofit/>
          </a:bodyPr>
          <a:lstStyle/>
          <a:p>
            <a:r>
              <a:rPr lang="en-US" sz="2400" b="0" dirty="0" smtClean="0">
                <a:latin typeface="Times New Roman" pitchFamily="18" charset="0"/>
                <a:cs typeface="Times New Roman" pitchFamily="18" charset="0"/>
              </a:rPr>
              <a:t>6. How many reservations fall on a weekend (no_of_weekend_nights &gt; 0)?</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755576" y="2060848"/>
            <a:ext cx="7772400" cy="1656183"/>
          </a:xfrm>
        </p:spPr>
        <p:txBody>
          <a:bodyPr>
            <a:noAutofit/>
          </a:bodyPr>
          <a:lstStyle/>
          <a:p>
            <a:r>
              <a:rPr lang="en-US" b="1" dirty="0" smtClean="0">
                <a:solidFill>
                  <a:schemeClr val="tx1"/>
                </a:solidFill>
                <a:latin typeface="Times New Roman" pitchFamily="18" charset="0"/>
                <a:cs typeface="Times New Roman" pitchFamily="18" charset="0"/>
              </a:rPr>
              <a:t>QUERY:</a:t>
            </a:r>
          </a:p>
          <a:p>
            <a:r>
              <a:rPr lang="en-US" dirty="0" smtClean="0">
                <a:solidFill>
                  <a:schemeClr val="tx1"/>
                </a:solidFill>
                <a:latin typeface="Times New Roman" pitchFamily="18" charset="0"/>
                <a:cs typeface="Times New Roman" pitchFamily="18" charset="0"/>
              </a:rPr>
              <a:t>SELECT count(*) as </a:t>
            </a:r>
            <a:r>
              <a:rPr lang="en-US" dirty="0" err="1" smtClean="0">
                <a:solidFill>
                  <a:schemeClr val="tx1"/>
                </a:solidFill>
                <a:latin typeface="Times New Roman" pitchFamily="18" charset="0"/>
                <a:cs typeface="Times New Roman" pitchFamily="18" charset="0"/>
              </a:rPr>
              <a:t>no_of_weekend_reservations</a:t>
            </a:r>
            <a:r>
              <a:rPr lang="en-US" dirty="0" smtClean="0">
                <a:solidFill>
                  <a:schemeClr val="tx1"/>
                </a:solidFill>
                <a:latin typeface="Times New Roman" pitchFamily="18" charset="0"/>
                <a:cs typeface="Times New Roman" pitchFamily="18" charset="0"/>
              </a:rPr>
              <a:t> from Hotel where no_of_weekend_nights&gt;0;</a:t>
            </a:r>
          </a:p>
          <a:p>
            <a:endParaRPr lang="en-US"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p>
          <a:p>
            <a:endParaRPr lang="en-IN" dirty="0">
              <a:solidFill>
                <a:schemeClr val="tx1"/>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77072"/>
            <a:ext cx="7128792" cy="2030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50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772400" cy="1362075"/>
          </a:xfrm>
        </p:spPr>
        <p:txBody>
          <a:bodyPr>
            <a:normAutofit/>
          </a:bodyPr>
          <a:lstStyle/>
          <a:p>
            <a:r>
              <a:rPr lang="en-US" sz="2400" b="0" dirty="0" smtClean="0">
                <a:latin typeface="Times New Roman" pitchFamily="18" charset="0"/>
                <a:cs typeface="Times New Roman" pitchFamily="18" charset="0"/>
              </a:rPr>
              <a:t>7. What is the highest and lowest lead time for reservations?</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746753" y="2204864"/>
            <a:ext cx="7772400" cy="1500187"/>
          </a:xfrm>
        </p:spPr>
        <p:txBody>
          <a:bodyPr>
            <a:noAutofit/>
          </a:bodyPr>
          <a:lstStyle/>
          <a:p>
            <a:r>
              <a:rPr lang="en-US" b="1" dirty="0" smtClean="0">
                <a:solidFill>
                  <a:schemeClr val="tx1"/>
                </a:solidFill>
                <a:latin typeface="Times New Roman" pitchFamily="18" charset="0"/>
                <a:cs typeface="Times New Roman" pitchFamily="18" charset="0"/>
              </a:rPr>
              <a:t>QUERY:</a:t>
            </a:r>
          </a:p>
          <a:p>
            <a:r>
              <a:rPr lang="en-US" dirty="0" smtClean="0">
                <a:solidFill>
                  <a:schemeClr val="tx1"/>
                </a:solidFill>
                <a:latin typeface="Times New Roman" pitchFamily="18" charset="0"/>
                <a:cs typeface="Times New Roman" pitchFamily="18" charset="0"/>
              </a:rPr>
              <a:t>SELECT max(lead_time) as Highest, min(lead_time) as Lowest</a:t>
            </a:r>
          </a:p>
          <a:p>
            <a:r>
              <a:rPr lang="en-US" dirty="0" smtClean="0">
                <a:solidFill>
                  <a:schemeClr val="tx1"/>
                </a:solidFill>
                <a:latin typeface="Times New Roman" pitchFamily="18" charset="0"/>
                <a:cs typeface="Times New Roman" pitchFamily="18" charset="0"/>
              </a:rPr>
              <a:t> from Hotel;</a:t>
            </a:r>
          </a:p>
          <a:p>
            <a:endParaRPr lang="en-US" b="1"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p>
          <a:p>
            <a:endParaRPr lang="en-IN" dirty="0">
              <a:solidFill>
                <a:schemeClr val="tx1"/>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565" y="4293096"/>
            <a:ext cx="6984776"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22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76672"/>
            <a:ext cx="7772400" cy="1362075"/>
          </a:xfrm>
        </p:spPr>
        <p:txBody>
          <a:bodyPr>
            <a:normAutofit/>
          </a:bodyPr>
          <a:lstStyle/>
          <a:p>
            <a:r>
              <a:rPr lang="en-US" sz="2400" b="0" dirty="0" smtClean="0">
                <a:latin typeface="Times New Roman" pitchFamily="18" charset="0"/>
                <a:cs typeface="Times New Roman" pitchFamily="18" charset="0"/>
              </a:rPr>
              <a:t>8. What is the most common market segment type for reservations?</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827584" y="1844824"/>
            <a:ext cx="7772400" cy="1500187"/>
          </a:xfrm>
        </p:spPr>
        <p:txBody>
          <a:bodyPr>
            <a:noAutofit/>
          </a:bodyPr>
          <a:lstStyle/>
          <a:p>
            <a:r>
              <a:rPr lang="en-US" b="1" dirty="0" smtClean="0">
                <a:solidFill>
                  <a:schemeClr val="tx1"/>
                </a:solidFill>
                <a:latin typeface="Times New Roman" pitchFamily="18" charset="0"/>
                <a:cs typeface="Times New Roman" pitchFamily="18" charset="0"/>
              </a:rPr>
              <a:t>QUERY:</a:t>
            </a:r>
          </a:p>
          <a:p>
            <a:r>
              <a:rPr lang="en-US" dirty="0" smtClean="0">
                <a:solidFill>
                  <a:schemeClr val="tx1"/>
                </a:solidFill>
                <a:latin typeface="Times New Roman" pitchFamily="18" charset="0"/>
                <a:cs typeface="Times New Roman" pitchFamily="18" charset="0"/>
              </a:rPr>
              <a:t>SELECT market_segment_type, COUNT(*) AS </a:t>
            </a:r>
            <a:r>
              <a:rPr lang="en-US" dirty="0" err="1" smtClean="0">
                <a:solidFill>
                  <a:schemeClr val="tx1"/>
                </a:solidFill>
                <a:latin typeface="Times New Roman" pitchFamily="18" charset="0"/>
                <a:cs typeface="Times New Roman" pitchFamily="18" charset="0"/>
              </a:rPr>
              <a:t>segment_count</a:t>
            </a:r>
            <a:r>
              <a:rPr lang="en-US" dirty="0" smtClean="0">
                <a:solidFill>
                  <a:schemeClr val="tx1"/>
                </a:solidFill>
                <a:latin typeface="Times New Roman" pitchFamily="18" charset="0"/>
                <a:cs typeface="Times New Roman" pitchFamily="18" charset="0"/>
              </a:rPr>
              <a:t> FROM Hotel  GROUP BY market_segment_type</a:t>
            </a:r>
          </a:p>
          <a:p>
            <a:r>
              <a:rPr lang="en-US" dirty="0" smtClean="0">
                <a:solidFill>
                  <a:schemeClr val="tx1"/>
                </a:solidFill>
                <a:latin typeface="Times New Roman" pitchFamily="18" charset="0"/>
                <a:cs typeface="Times New Roman" pitchFamily="18" charset="0"/>
              </a:rPr>
              <a:t>ORDER BY </a:t>
            </a:r>
            <a:r>
              <a:rPr lang="en-US" dirty="0" err="1" smtClean="0">
                <a:solidFill>
                  <a:schemeClr val="tx1"/>
                </a:solidFill>
                <a:latin typeface="Times New Roman" pitchFamily="18" charset="0"/>
                <a:cs typeface="Times New Roman" pitchFamily="18" charset="0"/>
              </a:rPr>
              <a:t>segment_count</a:t>
            </a:r>
            <a:r>
              <a:rPr lang="en-US" dirty="0" smtClean="0">
                <a:solidFill>
                  <a:schemeClr val="tx1"/>
                </a:solidFill>
                <a:latin typeface="Times New Roman" pitchFamily="18" charset="0"/>
                <a:cs typeface="Times New Roman" pitchFamily="18" charset="0"/>
              </a:rPr>
              <a:t> DESC;</a:t>
            </a:r>
          </a:p>
          <a:p>
            <a:endParaRPr lang="en-US"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endParaRPr lang="en-IN" b="1" dirty="0">
              <a:solidFill>
                <a:schemeClr val="tx1"/>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95133"/>
            <a:ext cx="7128792"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14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772400" cy="1362075"/>
          </a:xfrm>
        </p:spPr>
        <p:txBody>
          <a:bodyPr>
            <a:normAutofit/>
          </a:bodyPr>
          <a:lstStyle/>
          <a:p>
            <a:r>
              <a:rPr lang="en-US" sz="2400" b="0" dirty="0" smtClean="0">
                <a:latin typeface="Times New Roman" pitchFamily="18" charset="0"/>
                <a:cs typeface="Times New Roman" pitchFamily="18" charset="0"/>
              </a:rPr>
              <a:t>9. How many reservations have a booking status of "Confirmed"?</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539552" y="1916832"/>
            <a:ext cx="7772400" cy="1500187"/>
          </a:xfrm>
        </p:spPr>
        <p:txBody>
          <a:bodyPr>
            <a:normAutofit/>
          </a:bodyPr>
          <a:lstStyle/>
          <a:p>
            <a:r>
              <a:rPr lang="en-US" b="1" dirty="0" smtClean="0">
                <a:solidFill>
                  <a:schemeClr val="tx1"/>
                </a:solidFill>
                <a:latin typeface="Times New Roman" pitchFamily="18" charset="0"/>
                <a:cs typeface="Times New Roman" pitchFamily="18" charset="0"/>
              </a:rPr>
              <a:t>QUERY:</a:t>
            </a:r>
          </a:p>
          <a:p>
            <a:r>
              <a:rPr lang="en-US" dirty="0" smtClean="0">
                <a:solidFill>
                  <a:schemeClr val="tx1"/>
                </a:solidFill>
                <a:latin typeface="Times New Roman" pitchFamily="18" charset="0"/>
                <a:cs typeface="Times New Roman" pitchFamily="18" charset="0"/>
              </a:rPr>
              <a:t>SELECT count(*) from Hotel where booking_status="</a:t>
            </a:r>
            <a:r>
              <a:rPr lang="en-US" dirty="0" err="1" smtClean="0">
                <a:solidFill>
                  <a:schemeClr val="tx1"/>
                </a:solidFill>
                <a:latin typeface="Times New Roman" pitchFamily="18" charset="0"/>
                <a:cs typeface="Times New Roman" pitchFamily="18" charset="0"/>
              </a:rPr>
              <a:t>Not_Canceled</a:t>
            </a:r>
            <a:r>
              <a:rPr lang="en-US" dirty="0" smtClean="0">
                <a:solidFill>
                  <a:schemeClr val="tx1"/>
                </a:solidFill>
                <a:latin typeface="Times New Roman" pitchFamily="18" charset="0"/>
                <a:cs typeface="Times New Roman" pitchFamily="18" charset="0"/>
              </a:rPr>
              <a:t>";</a:t>
            </a:r>
          </a:p>
          <a:p>
            <a:endParaRPr lang="en-US"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3717032"/>
            <a:ext cx="7128792"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90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772400" cy="1362075"/>
          </a:xfrm>
        </p:spPr>
        <p:txBody>
          <a:bodyPr>
            <a:normAutofit/>
          </a:bodyPr>
          <a:lstStyle/>
          <a:p>
            <a:r>
              <a:rPr lang="en-US" sz="2400" b="0" dirty="0" smtClean="0">
                <a:latin typeface="Times New Roman" pitchFamily="18" charset="0"/>
                <a:cs typeface="Times New Roman" pitchFamily="18" charset="0"/>
              </a:rPr>
              <a:t>10. What is the total number of adults and children across all reservations?</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683568" y="1916832"/>
            <a:ext cx="7628384" cy="1500187"/>
          </a:xfrm>
        </p:spPr>
        <p:txBody>
          <a:bodyPr>
            <a:normAutofit fontScale="25000" lnSpcReduction="20000"/>
          </a:bodyPr>
          <a:lstStyle/>
          <a:p>
            <a:pPr>
              <a:lnSpc>
                <a:spcPct val="170000"/>
              </a:lnSpc>
            </a:pPr>
            <a:r>
              <a:rPr lang="en-US" sz="6400" b="1" dirty="0" smtClean="0">
                <a:solidFill>
                  <a:schemeClr val="tx1"/>
                </a:solidFill>
                <a:latin typeface="Times New Roman" pitchFamily="18" charset="0"/>
                <a:cs typeface="Times New Roman" pitchFamily="18" charset="0"/>
              </a:rPr>
              <a:t>QUERY:</a:t>
            </a:r>
          </a:p>
          <a:p>
            <a:pPr>
              <a:lnSpc>
                <a:spcPct val="170000"/>
              </a:lnSpc>
            </a:pPr>
            <a:r>
              <a:rPr lang="en-US" sz="6400" dirty="0" smtClean="0">
                <a:solidFill>
                  <a:schemeClr val="tx1"/>
                </a:solidFill>
                <a:latin typeface="Times New Roman" pitchFamily="18" charset="0"/>
                <a:cs typeface="Times New Roman" pitchFamily="18" charset="0"/>
              </a:rPr>
              <a:t>SELECT  SUM(no_of_adults) AS </a:t>
            </a:r>
            <a:r>
              <a:rPr lang="en-US" sz="6400" dirty="0" err="1" smtClean="0">
                <a:solidFill>
                  <a:schemeClr val="tx1"/>
                </a:solidFill>
                <a:latin typeface="Times New Roman" pitchFamily="18" charset="0"/>
                <a:cs typeface="Times New Roman" pitchFamily="18" charset="0"/>
              </a:rPr>
              <a:t>total_adults,SUM</a:t>
            </a:r>
            <a:r>
              <a:rPr lang="en-US" sz="6400" dirty="0" smtClean="0">
                <a:solidFill>
                  <a:schemeClr val="tx1"/>
                </a:solidFill>
                <a:latin typeface="Times New Roman" pitchFamily="18" charset="0"/>
                <a:cs typeface="Times New Roman" pitchFamily="18" charset="0"/>
              </a:rPr>
              <a:t>(no_of_children) AS </a:t>
            </a:r>
            <a:r>
              <a:rPr lang="en-US" sz="6400" dirty="0" err="1" smtClean="0">
                <a:solidFill>
                  <a:schemeClr val="tx1"/>
                </a:solidFill>
                <a:latin typeface="Times New Roman" pitchFamily="18" charset="0"/>
                <a:cs typeface="Times New Roman" pitchFamily="18" charset="0"/>
              </a:rPr>
              <a:t>total_children</a:t>
            </a:r>
            <a:r>
              <a:rPr lang="en-US" sz="6400" dirty="0">
                <a:solidFill>
                  <a:schemeClr val="tx1"/>
                </a:solidFill>
                <a:latin typeface="Times New Roman" pitchFamily="18" charset="0"/>
                <a:cs typeface="Times New Roman" pitchFamily="18" charset="0"/>
              </a:rPr>
              <a:t> </a:t>
            </a:r>
            <a:r>
              <a:rPr lang="en-US" sz="6400" dirty="0" smtClean="0">
                <a:solidFill>
                  <a:schemeClr val="tx1"/>
                </a:solidFill>
                <a:latin typeface="Times New Roman" pitchFamily="18" charset="0"/>
                <a:cs typeface="Times New Roman" pitchFamily="18" charset="0"/>
              </a:rPr>
              <a:t>FROM Hotel;</a:t>
            </a:r>
          </a:p>
          <a:p>
            <a:endParaRPr lang="en-US" sz="6400" b="1" dirty="0" smtClean="0">
              <a:solidFill>
                <a:schemeClr val="tx1"/>
              </a:solidFill>
              <a:latin typeface="Times New Roman" pitchFamily="18" charset="0"/>
              <a:cs typeface="Times New Roman" pitchFamily="18" charset="0"/>
            </a:endParaRPr>
          </a:p>
          <a:p>
            <a:r>
              <a:rPr lang="en-US" sz="6400" b="1" dirty="0" smtClean="0">
                <a:solidFill>
                  <a:schemeClr val="tx1"/>
                </a:solidFill>
                <a:latin typeface="Times New Roman" pitchFamily="18" charset="0"/>
                <a:cs typeface="Times New Roman" pitchFamily="18" charset="0"/>
              </a:rPr>
              <a:t>OUTPUT:</a:t>
            </a:r>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17032"/>
            <a:ext cx="7128791" cy="195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60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772400" cy="1362075"/>
          </a:xfrm>
        </p:spPr>
        <p:txBody>
          <a:bodyPr>
            <a:normAutofit/>
          </a:bodyPr>
          <a:lstStyle/>
          <a:p>
            <a:r>
              <a:rPr lang="en-US" sz="2400" b="0" dirty="0" smtClean="0">
                <a:latin typeface="Times New Roman" pitchFamily="18" charset="0"/>
                <a:cs typeface="Times New Roman" pitchFamily="18" charset="0"/>
              </a:rPr>
              <a:t>11. What is the average number of weekend nights for reservations involving children?</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683568" y="1772816"/>
            <a:ext cx="7772400" cy="1500187"/>
          </a:xfrm>
        </p:spPr>
        <p:txBody>
          <a:bodyPr>
            <a:normAutofit fontScale="92500" lnSpcReduction="20000"/>
          </a:bodyPr>
          <a:lstStyle/>
          <a:p>
            <a:r>
              <a:rPr lang="en-US" b="1" dirty="0" smtClean="0">
                <a:solidFill>
                  <a:schemeClr val="tx1"/>
                </a:solidFill>
                <a:latin typeface="Times New Roman" pitchFamily="18" charset="0"/>
                <a:cs typeface="Times New Roman" pitchFamily="18" charset="0"/>
              </a:rPr>
              <a:t>QUERY:</a:t>
            </a:r>
          </a:p>
          <a:p>
            <a:r>
              <a:rPr lang="en-US" dirty="0" smtClean="0">
                <a:solidFill>
                  <a:schemeClr val="tx1"/>
                </a:solidFill>
                <a:latin typeface="Times New Roman" pitchFamily="18" charset="0"/>
                <a:cs typeface="Times New Roman" pitchFamily="18" charset="0"/>
              </a:rPr>
              <a:t>SELECT </a:t>
            </a:r>
            <a:r>
              <a:rPr lang="en-US" dirty="0" err="1" smtClean="0">
                <a:solidFill>
                  <a:schemeClr val="tx1"/>
                </a:solidFill>
                <a:latin typeface="Times New Roman" pitchFamily="18" charset="0"/>
                <a:cs typeface="Times New Roman" pitchFamily="18" charset="0"/>
              </a:rPr>
              <a:t>avg</a:t>
            </a:r>
            <a:r>
              <a:rPr lang="en-US" dirty="0" smtClean="0">
                <a:solidFill>
                  <a:schemeClr val="tx1"/>
                </a:solidFill>
                <a:latin typeface="Times New Roman" pitchFamily="18" charset="0"/>
                <a:cs typeface="Times New Roman" pitchFamily="18" charset="0"/>
              </a:rPr>
              <a:t>(no_of_weekend_nights) as </a:t>
            </a:r>
            <a:r>
              <a:rPr lang="en-US" dirty="0" err="1" smtClean="0">
                <a:solidFill>
                  <a:schemeClr val="tx1"/>
                </a:solidFill>
                <a:latin typeface="Times New Roman" pitchFamily="18" charset="0"/>
                <a:cs typeface="Times New Roman" pitchFamily="18" charset="0"/>
              </a:rPr>
              <a:t>Avg_weekends</a:t>
            </a:r>
            <a:r>
              <a:rPr lang="en-US" dirty="0" smtClean="0">
                <a:solidFill>
                  <a:schemeClr val="tx1"/>
                </a:solidFill>
                <a:latin typeface="Times New Roman" pitchFamily="18" charset="0"/>
                <a:cs typeface="Times New Roman" pitchFamily="18" charset="0"/>
              </a:rPr>
              <a:t> from Hotel</a:t>
            </a:r>
          </a:p>
          <a:p>
            <a:r>
              <a:rPr lang="en-US" dirty="0" smtClean="0">
                <a:solidFill>
                  <a:schemeClr val="tx1"/>
                </a:solidFill>
                <a:latin typeface="Times New Roman" pitchFamily="18" charset="0"/>
                <a:cs typeface="Times New Roman" pitchFamily="18" charset="0"/>
              </a:rPr>
              <a:t>where no_of_children&gt;0;</a:t>
            </a:r>
          </a:p>
          <a:p>
            <a:endParaRPr lang="en-US"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endParaRPr lang="en-IN" b="1" dirty="0">
              <a:solidFill>
                <a:schemeClr val="tx1"/>
              </a:solidFill>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717032"/>
            <a:ext cx="727280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99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772400" cy="1362075"/>
          </a:xfrm>
        </p:spPr>
        <p:txBody>
          <a:bodyPr>
            <a:normAutofit/>
          </a:bodyPr>
          <a:lstStyle/>
          <a:p>
            <a:r>
              <a:rPr lang="en-US" sz="2400" b="0" dirty="0" smtClean="0">
                <a:latin typeface="Times New Roman" pitchFamily="18" charset="0"/>
                <a:cs typeface="Times New Roman" pitchFamily="18" charset="0"/>
              </a:rPr>
              <a:t>12. How many reservations were made in each month of the year?</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682352" y="1538561"/>
            <a:ext cx="7772400" cy="2610519"/>
          </a:xfrm>
        </p:spPr>
        <p:txBody>
          <a:bodyPr>
            <a:normAutofit/>
          </a:bodyPr>
          <a:lstStyle/>
          <a:p>
            <a:r>
              <a:rPr lang="en-US" b="1" dirty="0" smtClean="0">
                <a:solidFill>
                  <a:schemeClr val="tx1"/>
                </a:solidFill>
                <a:latin typeface="Times New Roman" pitchFamily="18" charset="0"/>
                <a:cs typeface="Times New Roman" pitchFamily="18" charset="0"/>
              </a:rPr>
              <a:t>QUERY:</a:t>
            </a:r>
          </a:p>
          <a:p>
            <a:r>
              <a:rPr lang="en-US" dirty="0" smtClean="0">
                <a:solidFill>
                  <a:schemeClr val="tx1"/>
                </a:solidFill>
                <a:latin typeface="Times New Roman" pitchFamily="18" charset="0"/>
                <a:cs typeface="Times New Roman" pitchFamily="18" charset="0"/>
              </a:rPr>
              <a:t>SELECT  EXTRACT(MONTH FROM arrival_date) AS month, COUNT(*) AS </a:t>
            </a:r>
            <a:r>
              <a:rPr lang="en-US" dirty="0" err="1" smtClean="0">
                <a:solidFill>
                  <a:schemeClr val="tx1"/>
                </a:solidFill>
                <a:latin typeface="Times New Roman" pitchFamily="18" charset="0"/>
                <a:cs typeface="Times New Roman" pitchFamily="18" charset="0"/>
              </a:rPr>
              <a:t>num_reservations</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FROM Hotel</a:t>
            </a:r>
          </a:p>
          <a:p>
            <a:r>
              <a:rPr lang="en-US" dirty="0" smtClean="0">
                <a:solidFill>
                  <a:schemeClr val="tx1"/>
                </a:solidFill>
                <a:latin typeface="Times New Roman" pitchFamily="18" charset="0"/>
                <a:cs typeface="Times New Roman" pitchFamily="18" charset="0"/>
              </a:rPr>
              <a:t>GROUP BY EXTRACT(MONTH FROM arrival_date)</a:t>
            </a:r>
          </a:p>
          <a:p>
            <a:r>
              <a:rPr lang="en-US" dirty="0" smtClean="0">
                <a:solidFill>
                  <a:schemeClr val="tx1"/>
                </a:solidFill>
                <a:latin typeface="Times New Roman" pitchFamily="18" charset="0"/>
                <a:cs typeface="Times New Roman" pitchFamily="18" charset="0"/>
              </a:rPr>
              <a:t>ORDER BY  month;</a:t>
            </a:r>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endParaRPr lang="en-IN" b="1" dirty="0">
              <a:solidFill>
                <a:schemeClr val="tx1"/>
              </a:solidFill>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149080"/>
            <a:ext cx="705678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55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7772400" cy="1362075"/>
          </a:xfrm>
        </p:spPr>
        <p:txBody>
          <a:bodyPr>
            <a:normAutofit/>
          </a:bodyPr>
          <a:lstStyle/>
          <a:p>
            <a:r>
              <a:rPr lang="en-US" sz="2400" b="0" dirty="0" smtClean="0">
                <a:latin typeface="Times New Roman" pitchFamily="18" charset="0"/>
                <a:cs typeface="Times New Roman" pitchFamily="18" charset="0"/>
              </a:rPr>
              <a:t>13. What is the average number of nights (both weekend and weekday) spent by guests for each room type?</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611560" y="1772816"/>
            <a:ext cx="7772400" cy="2754535"/>
          </a:xfrm>
        </p:spPr>
        <p:txBody>
          <a:bodyPr>
            <a:normAutofit/>
          </a:bodyPr>
          <a:lstStyle/>
          <a:p>
            <a:r>
              <a:rPr lang="en-US" b="1" dirty="0" smtClean="0">
                <a:solidFill>
                  <a:schemeClr val="tx1"/>
                </a:solidFill>
                <a:latin typeface="Times New Roman" pitchFamily="18" charset="0"/>
                <a:cs typeface="Times New Roman" pitchFamily="18" charset="0"/>
              </a:rPr>
              <a:t>QUERY:</a:t>
            </a:r>
          </a:p>
          <a:p>
            <a:r>
              <a:rPr lang="en-US" dirty="0" smtClean="0">
                <a:solidFill>
                  <a:schemeClr val="tx1"/>
                </a:solidFill>
                <a:latin typeface="Times New Roman" pitchFamily="18" charset="0"/>
                <a:cs typeface="Times New Roman" pitchFamily="18" charset="0"/>
              </a:rPr>
              <a:t>SELECT  room_type_reserved, AVG(no_of_weekend_nights + no_of_week_nights) AS </a:t>
            </a:r>
            <a:r>
              <a:rPr lang="en-US" dirty="0" err="1" smtClean="0">
                <a:solidFill>
                  <a:schemeClr val="tx1"/>
                </a:solidFill>
                <a:latin typeface="Times New Roman" pitchFamily="18" charset="0"/>
                <a:cs typeface="Times New Roman" pitchFamily="18" charset="0"/>
              </a:rPr>
              <a:t>avg_nights_per_booking</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FROM  Hotel</a:t>
            </a:r>
          </a:p>
          <a:p>
            <a:r>
              <a:rPr lang="en-US" dirty="0" smtClean="0">
                <a:solidFill>
                  <a:schemeClr val="tx1"/>
                </a:solidFill>
                <a:latin typeface="Times New Roman" pitchFamily="18" charset="0"/>
                <a:cs typeface="Times New Roman" pitchFamily="18" charset="0"/>
              </a:rPr>
              <a:t>GROUP BY room_type_reserved;</a:t>
            </a:r>
          </a:p>
          <a:p>
            <a:endParaRPr lang="en-US"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endParaRPr lang="en-IN" b="1" dirty="0">
              <a:solidFill>
                <a:schemeClr val="tx1"/>
              </a:solidFill>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4077072"/>
            <a:ext cx="7128793" cy="190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10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772400" cy="1362075"/>
          </a:xfrm>
        </p:spPr>
        <p:txBody>
          <a:bodyPr>
            <a:normAutofit/>
          </a:bodyPr>
          <a:lstStyle/>
          <a:p>
            <a:r>
              <a:rPr lang="en-US" sz="2400" b="0" dirty="0" smtClean="0">
                <a:latin typeface="Times New Roman" pitchFamily="18" charset="0"/>
                <a:cs typeface="Times New Roman" pitchFamily="18" charset="0"/>
              </a:rPr>
              <a:t>14. For reservations involving children, what is the most common room type, and what is the average price for that room type?</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683568" y="1772817"/>
            <a:ext cx="7772400" cy="2952328"/>
          </a:xfrm>
        </p:spPr>
        <p:txBody>
          <a:bodyPr>
            <a:normAutofit/>
          </a:bodyPr>
          <a:lstStyle/>
          <a:p>
            <a:r>
              <a:rPr lang="en-US" b="1" dirty="0" smtClean="0">
                <a:solidFill>
                  <a:schemeClr val="tx1"/>
                </a:solidFill>
                <a:latin typeface="Times New Roman" pitchFamily="18" charset="0"/>
                <a:cs typeface="Times New Roman" pitchFamily="18" charset="0"/>
              </a:rPr>
              <a:t>QUERY:</a:t>
            </a:r>
          </a:p>
          <a:p>
            <a:pPr>
              <a:lnSpc>
                <a:spcPct val="110000"/>
              </a:lnSpc>
            </a:pPr>
            <a:r>
              <a:rPr lang="en-US" dirty="0" smtClean="0">
                <a:solidFill>
                  <a:schemeClr val="tx1"/>
                </a:solidFill>
                <a:latin typeface="Times New Roman" pitchFamily="18" charset="0"/>
                <a:cs typeface="Times New Roman" pitchFamily="18" charset="0"/>
              </a:rPr>
              <a:t>SELECT room_type_reserved, AVG(avg_price_per_room) AS </a:t>
            </a:r>
            <a:r>
              <a:rPr lang="en-US" dirty="0" err="1" smtClean="0">
                <a:solidFill>
                  <a:schemeClr val="tx1"/>
                </a:solidFill>
                <a:latin typeface="Times New Roman" pitchFamily="18" charset="0"/>
                <a:cs typeface="Times New Roman" pitchFamily="18" charset="0"/>
              </a:rPr>
              <a:t>average_price</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FROM Hotel WHERE no_of_children &gt; 0</a:t>
            </a:r>
          </a:p>
          <a:p>
            <a:pPr>
              <a:lnSpc>
                <a:spcPct val="110000"/>
              </a:lnSpc>
            </a:pPr>
            <a:r>
              <a:rPr lang="en-US" dirty="0" smtClean="0">
                <a:solidFill>
                  <a:schemeClr val="tx1"/>
                </a:solidFill>
                <a:latin typeface="Times New Roman" pitchFamily="18" charset="0"/>
                <a:cs typeface="Times New Roman" pitchFamily="18" charset="0"/>
              </a:rPr>
              <a:t>GROUP BY room_type_reserved</a:t>
            </a:r>
          </a:p>
          <a:p>
            <a:pPr>
              <a:lnSpc>
                <a:spcPct val="110000"/>
              </a:lnSpc>
            </a:pPr>
            <a:r>
              <a:rPr lang="en-US" dirty="0" smtClean="0">
                <a:solidFill>
                  <a:schemeClr val="tx1"/>
                </a:solidFill>
                <a:latin typeface="Times New Roman" pitchFamily="18" charset="0"/>
                <a:cs typeface="Times New Roman" pitchFamily="18" charset="0"/>
              </a:rPr>
              <a:t>ORDER BY COUNT(*) DESC;</a:t>
            </a:r>
          </a:p>
          <a:p>
            <a:endParaRPr lang="en-US"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p>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4437113"/>
            <a:ext cx="6912768"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079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772400" cy="1362075"/>
          </a:xfrm>
        </p:spPr>
        <p:txBody>
          <a:bodyPr>
            <a:normAutofit/>
          </a:bodyPr>
          <a:lstStyle/>
          <a:p>
            <a:r>
              <a:rPr lang="en-US" sz="2400" b="0" dirty="0" smtClean="0">
                <a:latin typeface="Times New Roman" pitchFamily="18" charset="0"/>
                <a:cs typeface="Times New Roman" pitchFamily="18" charset="0"/>
              </a:rPr>
              <a:t>15. Find the market segment type that generates the highest average price per room.</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539552" y="2204864"/>
            <a:ext cx="7772400" cy="1890439"/>
          </a:xfrm>
        </p:spPr>
        <p:txBody>
          <a:bodyPr>
            <a:noAutofit/>
          </a:bodyPr>
          <a:lstStyle/>
          <a:p>
            <a:r>
              <a:rPr lang="en-US" b="1" dirty="0" smtClean="0">
                <a:solidFill>
                  <a:schemeClr val="tx1"/>
                </a:solidFill>
                <a:latin typeface="Times New Roman" pitchFamily="18" charset="0"/>
                <a:cs typeface="Times New Roman" pitchFamily="18" charset="0"/>
              </a:rPr>
              <a:t>QUERY:</a:t>
            </a:r>
          </a:p>
          <a:p>
            <a:r>
              <a:rPr lang="en-US" dirty="0" smtClean="0">
                <a:solidFill>
                  <a:schemeClr val="tx1"/>
                </a:solidFill>
                <a:latin typeface="Times New Roman" pitchFamily="18" charset="0"/>
                <a:cs typeface="Times New Roman" pitchFamily="18" charset="0"/>
              </a:rPr>
              <a:t>SELECT market_segment_type, AVG(avg_price_per_room) AS avg_price_per_room FROM Hotel  GROUP BY market_segment_type</a:t>
            </a:r>
          </a:p>
          <a:p>
            <a:r>
              <a:rPr lang="en-US" dirty="0" smtClean="0">
                <a:solidFill>
                  <a:schemeClr val="tx1"/>
                </a:solidFill>
                <a:latin typeface="Times New Roman" pitchFamily="18" charset="0"/>
                <a:cs typeface="Times New Roman" pitchFamily="18" charset="0"/>
              </a:rPr>
              <a:t>ORDER BY avg_price_per_room DESC;</a:t>
            </a:r>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endParaRPr lang="en-IN" b="1" dirty="0">
              <a:solidFill>
                <a:schemeClr val="tx1"/>
              </a:solidFill>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437113"/>
            <a:ext cx="727280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25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931224" cy="778098"/>
          </a:xfrm>
        </p:spPr>
        <p:txBody>
          <a:bodyPr>
            <a:normAutofit/>
          </a:bodyPr>
          <a:lstStyle/>
          <a:p>
            <a:pPr algn="l"/>
            <a:r>
              <a:rPr lang="en-US" sz="3600" dirty="0" smtClean="0"/>
              <a:t>INTRODUCTON</a:t>
            </a:r>
            <a:endParaRPr lang="en-IN" sz="3600" dirty="0"/>
          </a:p>
        </p:txBody>
      </p:sp>
      <p:sp>
        <p:nvSpPr>
          <p:cNvPr id="3" name="Content Placeholder 2"/>
          <p:cNvSpPr>
            <a:spLocks noGrp="1"/>
          </p:cNvSpPr>
          <p:nvPr>
            <p:ph idx="1"/>
          </p:nvPr>
        </p:nvSpPr>
        <p:spPr>
          <a:xfrm>
            <a:off x="899592" y="1196752"/>
            <a:ext cx="7272808" cy="4929411"/>
          </a:xfrm>
        </p:spPr>
        <p:txBody>
          <a:bodyPr>
            <a:normAutofit/>
          </a:bodyPr>
          <a:lstStyle/>
          <a:p>
            <a:pPr marL="0" indent="0">
              <a:buNone/>
            </a:pPr>
            <a:r>
              <a:rPr lang="en-US" sz="2000" dirty="0">
                <a:latin typeface="Times New Roman" pitchFamily="18" charset="0"/>
                <a:cs typeface="Times New Roman" pitchFamily="18" charset="0"/>
              </a:rPr>
              <a:t>In this presentation, we will explore how </a:t>
            </a:r>
            <a:r>
              <a:rPr lang="en-US" sz="2000" b="1" dirty="0">
                <a:latin typeface="Times New Roman" pitchFamily="18" charset="0"/>
                <a:cs typeface="Times New Roman" pitchFamily="18" charset="0"/>
              </a:rPr>
              <a:t>SQL analysis</a:t>
            </a:r>
            <a:r>
              <a:rPr lang="en-US" sz="2000" dirty="0">
                <a:latin typeface="Times New Roman" pitchFamily="18" charset="0"/>
                <a:cs typeface="Times New Roman" pitchFamily="18" charset="0"/>
              </a:rPr>
              <a:t> can optimize hotel reservation management. We will discuss the benefits of using SQL for </a:t>
            </a:r>
            <a:r>
              <a:rPr lang="en-US" sz="2000" b="1" dirty="0">
                <a:latin typeface="Times New Roman" pitchFamily="18" charset="0"/>
                <a:cs typeface="Times New Roman" pitchFamily="18" charset="0"/>
              </a:rPr>
              <a:t>data analysis</a:t>
            </a:r>
            <a:r>
              <a:rPr lang="en-US" sz="2000" dirty="0">
                <a:latin typeface="Times New Roman" pitchFamily="18" charset="0"/>
                <a:cs typeface="Times New Roman" pitchFamily="18" charset="0"/>
              </a:rPr>
              <a:t> and how it can improve </a:t>
            </a:r>
            <a:r>
              <a:rPr lang="en-US" sz="2000" b="1" dirty="0">
                <a:latin typeface="Times New Roman" pitchFamily="18" charset="0"/>
                <a:cs typeface="Times New Roman" pitchFamily="18" charset="0"/>
              </a:rPr>
              <a:t>reservation efficiency</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customer satisfaction</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Managing hotel reservations involves handling </a:t>
            </a:r>
            <a:r>
              <a:rPr lang="en-US" sz="2000" b="1" dirty="0" smtClean="0">
                <a:latin typeface="Times New Roman" pitchFamily="18" charset="0"/>
                <a:cs typeface="Times New Roman" pitchFamily="18" charset="0"/>
              </a:rPr>
              <a:t>large volumes of data </a:t>
            </a:r>
            <a:r>
              <a:rPr lang="en-US" sz="2000" dirty="0" smtClean="0">
                <a:latin typeface="Times New Roman" pitchFamily="18" charset="0"/>
                <a:cs typeface="Times New Roman" pitchFamily="18" charset="0"/>
              </a:rPr>
              <a:t>and ensuring real-time updates. Overbooking and </a:t>
            </a:r>
            <a:r>
              <a:rPr lang="en-US" sz="2000" dirty="0" err="1" smtClean="0">
                <a:latin typeface="Times New Roman" pitchFamily="18" charset="0"/>
                <a:cs typeface="Times New Roman" pitchFamily="18" charset="0"/>
              </a:rPr>
              <a:t>underbooking</a:t>
            </a:r>
            <a:r>
              <a:rPr lang="en-US" sz="2000" dirty="0" smtClean="0">
                <a:latin typeface="Times New Roman" pitchFamily="18" charset="0"/>
                <a:cs typeface="Times New Roman" pitchFamily="18" charset="0"/>
              </a:rPr>
              <a:t> can lead to customer dissatisfaction. SQL analysis can provide insights to address these challenges and optimize reservation processes. Using SQL analysis allows for </a:t>
            </a:r>
            <a:r>
              <a:rPr lang="en-US" sz="2000" b="1" dirty="0" smtClean="0">
                <a:latin typeface="Times New Roman" pitchFamily="18" charset="0"/>
                <a:cs typeface="Times New Roman" pitchFamily="18" charset="0"/>
              </a:rPr>
              <a:t>efficient data retrieval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report generation</a:t>
            </a:r>
            <a:r>
              <a:rPr lang="en-US" sz="2000" dirty="0" smtClean="0">
                <a:latin typeface="Times New Roman" pitchFamily="18" charset="0"/>
                <a:cs typeface="Times New Roman" pitchFamily="18" charset="0"/>
              </a:rPr>
              <a:t>. It enables predictive analytics to forecast demand and optimize pricing. SQL also facilitates </a:t>
            </a:r>
            <a:r>
              <a:rPr lang="en-US" sz="2000" b="1" dirty="0" smtClean="0">
                <a:latin typeface="Times New Roman" pitchFamily="18" charset="0"/>
                <a:cs typeface="Times New Roman" pitchFamily="18" charset="0"/>
              </a:rPr>
              <a:t>integration with other systems</a:t>
            </a:r>
            <a:r>
              <a:rPr lang="en-US" sz="2000" dirty="0" smtClean="0">
                <a:latin typeface="Times New Roman" pitchFamily="18" charset="0"/>
                <a:cs typeface="Times New Roman" pitchFamily="18" charset="0"/>
              </a:rPr>
              <a:t> for seamless reservation management.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46842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980728"/>
            <a:ext cx="7772400" cy="722511"/>
          </a:xfrm>
        </p:spPr>
        <p:txBody>
          <a:bodyPr>
            <a:normAutofit/>
          </a:bodyPr>
          <a:lstStyle/>
          <a:p>
            <a:pPr algn="l"/>
            <a:r>
              <a:rPr lang="en-US" sz="3200" dirty="0" smtClean="0"/>
              <a:t>CONCLUSION</a:t>
            </a:r>
            <a:endParaRPr lang="en-IN" sz="3200" dirty="0"/>
          </a:p>
        </p:txBody>
      </p:sp>
      <p:sp>
        <p:nvSpPr>
          <p:cNvPr id="3" name="Subtitle 2"/>
          <p:cNvSpPr>
            <a:spLocks noGrp="1"/>
          </p:cNvSpPr>
          <p:nvPr>
            <p:ph type="subTitle" idx="1"/>
          </p:nvPr>
        </p:nvSpPr>
        <p:spPr>
          <a:xfrm>
            <a:off x="971600" y="2132856"/>
            <a:ext cx="7128792" cy="2520280"/>
          </a:xfrm>
        </p:spPr>
        <p:txBody>
          <a:bodyPr>
            <a:normAutofit/>
          </a:bodyPr>
          <a:lstStyle/>
          <a:p>
            <a:pPr algn="just"/>
            <a:r>
              <a:rPr lang="en-US" sz="2000" dirty="0" smtClean="0">
                <a:solidFill>
                  <a:schemeClr val="tx1"/>
                </a:solidFill>
                <a:latin typeface="Times New Roman" pitchFamily="18" charset="0"/>
                <a:cs typeface="Times New Roman" pitchFamily="18" charset="0"/>
              </a:rPr>
              <a:t>In conclusion, leveraging </a:t>
            </a:r>
            <a:r>
              <a:rPr lang="en-US" sz="2000" b="1" dirty="0" smtClean="0">
                <a:solidFill>
                  <a:schemeClr val="tx1"/>
                </a:solidFill>
                <a:latin typeface="Times New Roman" pitchFamily="18" charset="0"/>
                <a:cs typeface="Times New Roman" pitchFamily="18" charset="0"/>
              </a:rPr>
              <a:t>SQL analysis </a:t>
            </a:r>
            <a:r>
              <a:rPr lang="en-US" sz="2000" dirty="0" smtClean="0">
                <a:solidFill>
                  <a:schemeClr val="tx1"/>
                </a:solidFill>
                <a:latin typeface="Times New Roman" pitchFamily="18" charset="0"/>
                <a:cs typeface="Times New Roman" pitchFamily="18" charset="0"/>
              </a:rPr>
              <a:t>can significantly optimize hotel reservation management by </a:t>
            </a:r>
            <a:r>
              <a:rPr lang="en-US" sz="2000" b="1" dirty="0" smtClean="0">
                <a:solidFill>
                  <a:schemeClr val="tx1"/>
                </a:solidFill>
                <a:latin typeface="Times New Roman" pitchFamily="18" charset="0"/>
                <a:cs typeface="Times New Roman" pitchFamily="18" charset="0"/>
              </a:rPr>
              <a:t>improving efficiency, customer satisfaction,</a:t>
            </a:r>
            <a:r>
              <a:rPr lang="en-US" sz="2000" dirty="0" smtClean="0">
                <a:solidFill>
                  <a:schemeClr val="tx1"/>
                </a:solidFill>
                <a:latin typeface="Times New Roman" pitchFamily="18" charset="0"/>
                <a:cs typeface="Times New Roman" pitchFamily="18" charset="0"/>
              </a:rPr>
              <a:t> and </a:t>
            </a:r>
            <a:r>
              <a:rPr lang="en-US" sz="2000" b="1" dirty="0" smtClean="0">
                <a:solidFill>
                  <a:schemeClr val="tx1"/>
                </a:solidFill>
                <a:latin typeface="Times New Roman" pitchFamily="18" charset="0"/>
                <a:cs typeface="Times New Roman" pitchFamily="18" charset="0"/>
              </a:rPr>
              <a:t>data security</a:t>
            </a:r>
            <a:r>
              <a:rPr lang="en-US" sz="2000" dirty="0" smtClean="0">
                <a:solidFill>
                  <a:schemeClr val="tx1"/>
                </a:solidFill>
                <a:latin typeface="Times New Roman" pitchFamily="18" charset="0"/>
                <a:cs typeface="Times New Roman" pitchFamily="18" charset="0"/>
              </a:rPr>
              <a:t>. Embracing </a:t>
            </a:r>
            <a:r>
              <a:rPr lang="en-US" sz="2000" b="1" dirty="0" smtClean="0">
                <a:solidFill>
                  <a:schemeClr val="tx1"/>
                </a:solidFill>
                <a:latin typeface="Times New Roman" pitchFamily="18" charset="0"/>
                <a:cs typeface="Times New Roman" pitchFamily="18" charset="0"/>
              </a:rPr>
              <a:t>innovative technologies </a:t>
            </a:r>
            <a:r>
              <a:rPr lang="en-US" sz="2000" dirty="0" smtClean="0">
                <a:solidFill>
                  <a:schemeClr val="tx1"/>
                </a:solidFill>
                <a:latin typeface="Times New Roman" pitchFamily="18" charset="0"/>
                <a:cs typeface="Times New Roman" pitchFamily="18" charset="0"/>
              </a:rPr>
              <a:t>will be crucial for the future of the hospitality industry</a:t>
            </a:r>
            <a:r>
              <a:rPr lang="en-US" sz="2400" dirty="0" smtClean="0">
                <a:solidFill>
                  <a:schemeClr val="tx1"/>
                </a:solidFill>
                <a:latin typeface="Times New Roman" pitchFamily="18" charset="0"/>
                <a:cs typeface="Times New Roman" pitchFamily="18" charset="0"/>
              </a:rPr>
              <a:t>.</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32719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76872"/>
            <a:ext cx="8229600" cy="2232248"/>
          </a:xfrm>
        </p:spPr>
        <p:txBody>
          <a:bodyPr/>
          <a:lstStyle/>
          <a:p>
            <a:r>
              <a:rPr lang="en-US" dirty="0" smtClean="0"/>
              <a:t>THANK YOU!!</a:t>
            </a:r>
            <a:endParaRPr lang="en-IN" dirty="0"/>
          </a:p>
        </p:txBody>
      </p:sp>
    </p:spTree>
    <p:extLst>
      <p:ext uri="{BB962C8B-B14F-4D97-AF65-F5344CB8AC3E}">
        <p14:creationId xmlns:p14="http://schemas.microsoft.com/office/powerpoint/2010/main" val="179538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7653536" cy="850106"/>
          </a:xfrm>
        </p:spPr>
        <p:txBody>
          <a:bodyPr>
            <a:normAutofit/>
          </a:bodyPr>
          <a:lstStyle/>
          <a:p>
            <a:pPr algn="l"/>
            <a:r>
              <a:rPr lang="en-US" sz="3200" dirty="0" smtClean="0"/>
              <a:t>PROBLEM STATEMENT </a:t>
            </a:r>
            <a:endParaRPr lang="en-IN" sz="3200" dirty="0"/>
          </a:p>
        </p:txBody>
      </p:sp>
      <p:sp>
        <p:nvSpPr>
          <p:cNvPr id="3" name="Content Placeholder 2"/>
          <p:cNvSpPr>
            <a:spLocks noGrp="1"/>
          </p:cNvSpPr>
          <p:nvPr>
            <p:ph idx="1"/>
          </p:nvPr>
        </p:nvSpPr>
        <p:spPr>
          <a:xfrm>
            <a:off x="1187624" y="1916833"/>
            <a:ext cx="6912768" cy="3816424"/>
          </a:xfrm>
        </p:spPr>
        <p:txBody>
          <a:bodyPr>
            <a:normAutofit/>
          </a:bodyPr>
          <a:lstStyle/>
          <a:p>
            <a:pPr marL="0" indent="0" algn="just">
              <a:buNone/>
            </a:pPr>
            <a:r>
              <a:rPr lang="en-US" sz="2000" dirty="0" smtClean="0">
                <a:latin typeface="Times New Roman" pitchFamily="18" charset="0"/>
                <a:cs typeface="Times New Roman" pitchFamily="18" charset="0"/>
              </a:rPr>
              <a:t>The hotel industry relies on data to make informed decisions and provide a better guest experience. In this internship, you will work with a hotel reservation dataset to gain insights into guest preferences, booking trends, and other key factors that impact the hotel's operations. You will use SQL to query and analyze the data, as well as answer specific questions about the dataset.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81838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32656"/>
            <a:ext cx="8229600" cy="922114"/>
          </a:xfrm>
        </p:spPr>
        <p:txBody>
          <a:bodyPr>
            <a:normAutofit/>
          </a:bodyPr>
          <a:lstStyle/>
          <a:p>
            <a:pPr algn="l"/>
            <a:r>
              <a:rPr lang="en-US" sz="3200" dirty="0" smtClean="0"/>
              <a:t>DATASET DETAILS</a:t>
            </a:r>
            <a:endParaRPr lang="en-IN" sz="3200" dirty="0"/>
          </a:p>
        </p:txBody>
      </p:sp>
      <p:sp>
        <p:nvSpPr>
          <p:cNvPr id="3" name="Content Placeholder 2"/>
          <p:cNvSpPr>
            <a:spLocks noGrp="1"/>
          </p:cNvSpPr>
          <p:nvPr>
            <p:ph idx="1"/>
          </p:nvPr>
        </p:nvSpPr>
        <p:spPr>
          <a:xfrm>
            <a:off x="899592" y="980728"/>
            <a:ext cx="7797552" cy="5040560"/>
          </a:xfrm>
        </p:spPr>
        <p:txBody>
          <a:bodyPr>
            <a:noAutofit/>
          </a:bodyPr>
          <a:lstStyle/>
          <a:p>
            <a:pPr marL="0" indent="0">
              <a:buNone/>
            </a:pPr>
            <a:r>
              <a:rPr lang="en-US" sz="1800" dirty="0" smtClean="0">
                <a:latin typeface="Times New Roman" pitchFamily="18" charset="0"/>
                <a:cs typeface="Times New Roman" pitchFamily="18" charset="0"/>
              </a:rPr>
              <a:t>The dataset includes the following columns:</a:t>
            </a:r>
          </a:p>
          <a:p>
            <a:r>
              <a:rPr lang="en-US" sz="1800" b="1" dirty="0" smtClean="0">
                <a:latin typeface="Times New Roman" pitchFamily="18" charset="0"/>
                <a:cs typeface="Times New Roman" pitchFamily="18" charset="0"/>
              </a:rPr>
              <a:t> Booking_ID</a:t>
            </a:r>
            <a:r>
              <a:rPr lang="en-US" sz="1800" dirty="0" smtClean="0">
                <a:latin typeface="Times New Roman" pitchFamily="18" charset="0"/>
                <a:cs typeface="Times New Roman" pitchFamily="18" charset="0"/>
              </a:rPr>
              <a:t>: A unique identifier for each hotel reservation.</a:t>
            </a:r>
          </a:p>
          <a:p>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no_of_adults:</a:t>
            </a:r>
            <a:r>
              <a:rPr lang="en-US" sz="1800" dirty="0" smtClean="0">
                <a:latin typeface="Times New Roman" pitchFamily="18" charset="0"/>
                <a:cs typeface="Times New Roman" pitchFamily="18" charset="0"/>
              </a:rPr>
              <a:t> The number of adults in the reservation.</a:t>
            </a:r>
          </a:p>
          <a:p>
            <a:r>
              <a:rPr lang="en-US" sz="1800" b="1" dirty="0" smtClean="0">
                <a:latin typeface="Times New Roman" pitchFamily="18" charset="0"/>
                <a:cs typeface="Times New Roman" pitchFamily="18" charset="0"/>
              </a:rPr>
              <a:t> no_of_children</a:t>
            </a:r>
            <a:r>
              <a:rPr lang="en-US" sz="1800" dirty="0" smtClean="0">
                <a:latin typeface="Times New Roman" pitchFamily="18" charset="0"/>
                <a:cs typeface="Times New Roman" pitchFamily="18" charset="0"/>
              </a:rPr>
              <a:t>: The number of children in the reservation.</a:t>
            </a:r>
          </a:p>
          <a:p>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no_of_weekend_nights:</a:t>
            </a:r>
            <a:r>
              <a:rPr lang="en-US" sz="1800" dirty="0" smtClean="0">
                <a:latin typeface="Times New Roman" pitchFamily="18" charset="0"/>
                <a:cs typeface="Times New Roman" pitchFamily="18" charset="0"/>
              </a:rPr>
              <a:t> The number of nights in the reservation that fall on</a:t>
            </a:r>
          </a:p>
          <a:p>
            <a:r>
              <a:rPr lang="en-US" sz="1800" dirty="0" smtClean="0">
                <a:latin typeface="Times New Roman" pitchFamily="18" charset="0"/>
                <a:cs typeface="Times New Roman" pitchFamily="18" charset="0"/>
              </a:rPr>
              <a:t>weekends.</a:t>
            </a:r>
          </a:p>
          <a:p>
            <a:r>
              <a:rPr lang="en-US" sz="1800" b="1" dirty="0" smtClean="0">
                <a:latin typeface="Times New Roman" pitchFamily="18" charset="0"/>
                <a:cs typeface="Times New Roman" pitchFamily="18" charset="0"/>
              </a:rPr>
              <a:t> no_of_week_nights</a:t>
            </a:r>
            <a:r>
              <a:rPr lang="en-US" sz="1800" dirty="0" smtClean="0">
                <a:latin typeface="Times New Roman" pitchFamily="18" charset="0"/>
                <a:cs typeface="Times New Roman" pitchFamily="18" charset="0"/>
              </a:rPr>
              <a:t>: The number of nights in the reservation that fall on</a:t>
            </a:r>
          </a:p>
          <a:p>
            <a:r>
              <a:rPr lang="en-US" sz="1800" dirty="0" smtClean="0">
                <a:latin typeface="Times New Roman" pitchFamily="18" charset="0"/>
                <a:cs typeface="Times New Roman" pitchFamily="18" charset="0"/>
              </a:rPr>
              <a:t>weekdays.</a:t>
            </a:r>
          </a:p>
          <a:p>
            <a:r>
              <a:rPr lang="en-US" sz="1800" b="1" dirty="0" smtClean="0">
                <a:latin typeface="Times New Roman" pitchFamily="18" charset="0"/>
                <a:cs typeface="Times New Roman" pitchFamily="18" charset="0"/>
              </a:rPr>
              <a:t> type_of_meal_plan</a:t>
            </a:r>
            <a:r>
              <a:rPr lang="en-US" sz="1800" dirty="0" smtClean="0">
                <a:latin typeface="Times New Roman" pitchFamily="18" charset="0"/>
                <a:cs typeface="Times New Roman" pitchFamily="18" charset="0"/>
              </a:rPr>
              <a:t>: The meal plan chosen by the guests.</a:t>
            </a:r>
          </a:p>
          <a:p>
            <a:r>
              <a:rPr lang="en-US" sz="1800" b="1" dirty="0" smtClean="0">
                <a:latin typeface="Times New Roman" pitchFamily="18" charset="0"/>
                <a:cs typeface="Times New Roman" pitchFamily="18" charset="0"/>
              </a:rPr>
              <a:t> room_type_reserved</a:t>
            </a:r>
            <a:r>
              <a:rPr lang="en-US" sz="1800" dirty="0" smtClean="0">
                <a:latin typeface="Times New Roman" pitchFamily="18" charset="0"/>
                <a:cs typeface="Times New Roman" pitchFamily="18" charset="0"/>
              </a:rPr>
              <a:t>: The type of room reserved by the guests.</a:t>
            </a:r>
          </a:p>
          <a:p>
            <a:r>
              <a:rPr lang="en-US" sz="1800" b="1" dirty="0" smtClean="0">
                <a:latin typeface="Times New Roman" pitchFamily="18" charset="0"/>
                <a:cs typeface="Times New Roman" pitchFamily="18" charset="0"/>
              </a:rPr>
              <a:t> lead_time</a:t>
            </a:r>
            <a:r>
              <a:rPr lang="en-US" sz="1800" dirty="0" smtClean="0">
                <a:latin typeface="Times New Roman" pitchFamily="18" charset="0"/>
                <a:cs typeface="Times New Roman" pitchFamily="18" charset="0"/>
              </a:rPr>
              <a:t>: The number of days between booking and arrival.</a:t>
            </a:r>
          </a:p>
          <a:p>
            <a:r>
              <a:rPr lang="en-US" sz="1800" b="1" dirty="0" smtClean="0">
                <a:latin typeface="Times New Roman" pitchFamily="18" charset="0"/>
                <a:cs typeface="Times New Roman" pitchFamily="18" charset="0"/>
              </a:rPr>
              <a:t> arrival_date</a:t>
            </a:r>
            <a:r>
              <a:rPr lang="en-US" sz="1800" dirty="0" smtClean="0">
                <a:latin typeface="Times New Roman" pitchFamily="18" charset="0"/>
                <a:cs typeface="Times New Roman" pitchFamily="18" charset="0"/>
              </a:rPr>
              <a:t>: The date of arrival.</a:t>
            </a:r>
          </a:p>
          <a:p>
            <a:r>
              <a:rPr lang="en-US" sz="1800" b="1" dirty="0" smtClean="0">
                <a:latin typeface="Times New Roman" pitchFamily="18" charset="0"/>
                <a:cs typeface="Times New Roman" pitchFamily="18" charset="0"/>
              </a:rPr>
              <a:t> market_segment_type</a:t>
            </a:r>
            <a:r>
              <a:rPr lang="en-US" sz="1800" dirty="0" smtClean="0">
                <a:latin typeface="Times New Roman" pitchFamily="18" charset="0"/>
                <a:cs typeface="Times New Roman" pitchFamily="18" charset="0"/>
              </a:rPr>
              <a:t>: The market segment to which the reservation</a:t>
            </a:r>
          </a:p>
          <a:p>
            <a:r>
              <a:rPr lang="en-US" sz="1800" dirty="0" smtClean="0">
                <a:latin typeface="Times New Roman" pitchFamily="18" charset="0"/>
                <a:cs typeface="Times New Roman" pitchFamily="18" charset="0"/>
              </a:rPr>
              <a:t>belongs.</a:t>
            </a:r>
          </a:p>
          <a:p>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avg_price_per_room</a:t>
            </a:r>
            <a:r>
              <a:rPr lang="en-US" sz="1800" dirty="0" smtClean="0">
                <a:latin typeface="Times New Roman" pitchFamily="18" charset="0"/>
                <a:cs typeface="Times New Roman" pitchFamily="18" charset="0"/>
              </a:rPr>
              <a:t>: The average price per room in the reservation.</a:t>
            </a:r>
          </a:p>
          <a:p>
            <a:r>
              <a:rPr lang="en-US" sz="1800" b="1" dirty="0" smtClean="0">
                <a:latin typeface="Times New Roman" pitchFamily="18" charset="0"/>
                <a:cs typeface="Times New Roman" pitchFamily="18" charset="0"/>
              </a:rPr>
              <a:t> booking_status</a:t>
            </a:r>
            <a:r>
              <a:rPr lang="en-US" sz="1800" dirty="0" smtClean="0">
                <a:latin typeface="Times New Roman" pitchFamily="18" charset="0"/>
                <a:cs typeface="Times New Roman" pitchFamily="18" charset="0"/>
              </a:rPr>
              <a:t>: The status of the booking.</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79808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772400" cy="1362075"/>
          </a:xfrm>
        </p:spPr>
        <p:txBody>
          <a:bodyPr>
            <a:normAutofit/>
          </a:bodyPr>
          <a:lstStyle/>
          <a:p>
            <a:r>
              <a:rPr lang="en-US" sz="2000" b="0" dirty="0" smtClean="0">
                <a:latin typeface="Times New Roman" pitchFamily="18" charset="0"/>
                <a:cs typeface="Times New Roman" pitchFamily="18" charset="0"/>
              </a:rPr>
              <a:t>1. What is the total number of reservations in the dataset?</a:t>
            </a:r>
            <a:endParaRPr lang="en-IN" sz="20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755576" y="1988840"/>
            <a:ext cx="7772400" cy="1440160"/>
          </a:xfrm>
        </p:spPr>
        <p:txBody>
          <a:bodyPr>
            <a:normAutofit lnSpcReduction="10000"/>
          </a:bodyPr>
          <a:lstStyle/>
          <a:p>
            <a:r>
              <a:rPr lang="en-US" b="1" dirty="0" smtClean="0">
                <a:solidFill>
                  <a:schemeClr val="tx1"/>
                </a:solidFill>
                <a:latin typeface="Times New Roman" pitchFamily="18" charset="0"/>
                <a:cs typeface="Times New Roman" pitchFamily="18" charset="0"/>
              </a:rPr>
              <a:t>QUERY</a:t>
            </a:r>
            <a:r>
              <a:rPr lang="en-US" dirty="0" smtClean="0">
                <a:solidFill>
                  <a:schemeClr val="tx1"/>
                </a:solidFill>
                <a:latin typeface="Times New Roman" pitchFamily="18" charset="0"/>
                <a:cs typeface="Times New Roman" pitchFamily="18" charset="0"/>
              </a:rPr>
              <a:t>:</a:t>
            </a:r>
          </a:p>
          <a:p>
            <a:r>
              <a:rPr lang="en-US" dirty="0" smtClean="0">
                <a:solidFill>
                  <a:schemeClr val="tx1"/>
                </a:solidFill>
                <a:latin typeface="Times New Roman" pitchFamily="18" charset="0"/>
                <a:cs typeface="Times New Roman" pitchFamily="18" charset="0"/>
              </a:rPr>
              <a:t>SELECT count(Booking_ID) as </a:t>
            </a:r>
            <a:r>
              <a:rPr lang="en-US" dirty="0" err="1" smtClean="0">
                <a:solidFill>
                  <a:schemeClr val="tx1"/>
                </a:solidFill>
                <a:latin typeface="Times New Roman" pitchFamily="18" charset="0"/>
                <a:cs typeface="Times New Roman" pitchFamily="18" charset="0"/>
              </a:rPr>
              <a:t>Total_reservations</a:t>
            </a:r>
            <a:r>
              <a:rPr lang="en-US" dirty="0" smtClean="0">
                <a:solidFill>
                  <a:schemeClr val="tx1"/>
                </a:solidFill>
                <a:latin typeface="Times New Roman" pitchFamily="18" charset="0"/>
                <a:cs typeface="Times New Roman" pitchFamily="18" charset="0"/>
              </a:rPr>
              <a:t> from Hotel;</a:t>
            </a:r>
          </a:p>
          <a:p>
            <a:endParaRPr lang="en-US"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r>
              <a:rPr lang="en-US" dirty="0" smtClean="0">
                <a:solidFill>
                  <a:schemeClr val="tx1"/>
                </a:solidFill>
                <a:latin typeface="Times New Roman" pitchFamily="18" charset="0"/>
                <a:cs typeface="Times New Roman" pitchFamily="18" charset="0"/>
              </a:rPr>
              <a:t>:</a:t>
            </a:r>
            <a:endParaRPr lang="en-IN"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645024"/>
            <a:ext cx="6912768" cy="19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38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796" y="692696"/>
            <a:ext cx="7772400" cy="858019"/>
          </a:xfrm>
        </p:spPr>
        <p:txBody>
          <a:bodyPr>
            <a:normAutofit/>
          </a:bodyPr>
          <a:lstStyle/>
          <a:p>
            <a:r>
              <a:rPr lang="en-US" sz="2400" b="0" dirty="0" smtClean="0">
                <a:latin typeface="Times New Roman" pitchFamily="18" charset="0"/>
                <a:cs typeface="Times New Roman" pitchFamily="18" charset="0"/>
              </a:rPr>
              <a:t>2. Which meal plan is the most popular among guests?</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649796" y="1916832"/>
            <a:ext cx="7772400" cy="1944216"/>
          </a:xfrm>
        </p:spPr>
        <p:txBody>
          <a:bodyPr>
            <a:normAutofit lnSpcReduction="10000"/>
          </a:bodyPr>
          <a:lstStyle/>
          <a:p>
            <a:r>
              <a:rPr lang="en-US" b="1" dirty="0" smtClean="0">
                <a:solidFill>
                  <a:schemeClr val="tx1"/>
                </a:solidFill>
                <a:latin typeface="Times New Roman" pitchFamily="18" charset="0"/>
                <a:cs typeface="Times New Roman" pitchFamily="18" charset="0"/>
              </a:rPr>
              <a:t>QUERY:</a:t>
            </a:r>
          </a:p>
          <a:p>
            <a:r>
              <a:rPr lang="en-US" sz="1700" dirty="0" smtClean="0">
                <a:solidFill>
                  <a:schemeClr val="tx1"/>
                </a:solidFill>
                <a:latin typeface="Times New Roman" pitchFamily="18" charset="0"/>
                <a:cs typeface="Times New Roman" pitchFamily="18" charset="0"/>
              </a:rPr>
              <a:t>SELECT type_of_meal_plan, COUNT(*) AS </a:t>
            </a:r>
            <a:r>
              <a:rPr lang="en-US" sz="1700" dirty="0" err="1" smtClean="0">
                <a:solidFill>
                  <a:schemeClr val="tx1"/>
                </a:solidFill>
                <a:latin typeface="Times New Roman" pitchFamily="18" charset="0"/>
                <a:cs typeface="Times New Roman" pitchFamily="18" charset="0"/>
              </a:rPr>
              <a:t>total_bookings</a:t>
            </a:r>
            <a:r>
              <a:rPr lang="en-US" sz="1700" dirty="0" smtClean="0">
                <a:solidFill>
                  <a:schemeClr val="tx1"/>
                </a:solidFill>
                <a:latin typeface="Times New Roman" pitchFamily="18" charset="0"/>
                <a:cs typeface="Times New Roman" pitchFamily="18" charset="0"/>
              </a:rPr>
              <a:t> FROM Hotel</a:t>
            </a:r>
          </a:p>
          <a:p>
            <a:r>
              <a:rPr lang="en-US" sz="1700" dirty="0" smtClean="0">
                <a:solidFill>
                  <a:schemeClr val="tx1"/>
                </a:solidFill>
                <a:latin typeface="Times New Roman" pitchFamily="18" charset="0"/>
                <a:cs typeface="Times New Roman" pitchFamily="18" charset="0"/>
              </a:rPr>
              <a:t>WHERE type_of_meal_plan IS NOT NULL GROUP BY type_of_meal_plan</a:t>
            </a:r>
          </a:p>
          <a:p>
            <a:r>
              <a:rPr lang="en-US" sz="1700" dirty="0" smtClean="0">
                <a:solidFill>
                  <a:schemeClr val="tx1"/>
                </a:solidFill>
                <a:latin typeface="Times New Roman" pitchFamily="18" charset="0"/>
                <a:cs typeface="Times New Roman" pitchFamily="18" charset="0"/>
              </a:rPr>
              <a:t>ORDER BY </a:t>
            </a:r>
            <a:r>
              <a:rPr lang="en-US" sz="1700" dirty="0" err="1" smtClean="0">
                <a:solidFill>
                  <a:schemeClr val="tx1"/>
                </a:solidFill>
                <a:latin typeface="Times New Roman" pitchFamily="18" charset="0"/>
                <a:cs typeface="Times New Roman" pitchFamily="18" charset="0"/>
              </a:rPr>
              <a:t>total_bookings</a:t>
            </a:r>
            <a:r>
              <a:rPr lang="en-US" sz="1700" dirty="0" smtClean="0">
                <a:solidFill>
                  <a:schemeClr val="tx1"/>
                </a:solidFill>
                <a:latin typeface="Times New Roman" pitchFamily="18" charset="0"/>
                <a:cs typeface="Times New Roman" pitchFamily="18" charset="0"/>
              </a:rPr>
              <a:t> DESC;</a:t>
            </a:r>
          </a:p>
          <a:p>
            <a:r>
              <a:rPr lang="en-US" sz="1700" dirty="0">
                <a:solidFill>
                  <a:schemeClr val="tx1"/>
                </a:solidFill>
                <a:latin typeface="Times New Roman" pitchFamily="18" charset="0"/>
                <a:cs typeface="Times New Roman" pitchFamily="18" charset="0"/>
              </a:rPr>
              <a:t> </a:t>
            </a:r>
            <a:endParaRPr lang="en-US" sz="1700"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p>
          <a:p>
            <a:endParaRPr lang="en-US" dirty="0" smtClean="0">
              <a:solidFill>
                <a:schemeClr val="tx1"/>
              </a:solidFill>
              <a:latin typeface="Times New Roman" pitchFamily="18" charset="0"/>
              <a:cs typeface="Times New Roman" pitchFamily="18" charset="0"/>
            </a:endParaRPr>
          </a:p>
          <a:p>
            <a:endParaRPr lang="en-IN"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61048"/>
            <a:ext cx="7272808"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730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48680"/>
            <a:ext cx="7772400" cy="1362075"/>
          </a:xfrm>
        </p:spPr>
        <p:txBody>
          <a:bodyPr>
            <a:normAutofit/>
          </a:bodyPr>
          <a:lstStyle/>
          <a:p>
            <a:r>
              <a:rPr lang="en-US" sz="2400" b="0" dirty="0" smtClean="0">
                <a:latin typeface="Times New Roman" pitchFamily="18" charset="0"/>
                <a:cs typeface="Times New Roman" pitchFamily="18" charset="0"/>
              </a:rPr>
              <a:t>3. What is the average price per room for reservations involving children?</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683568" y="2072829"/>
            <a:ext cx="7772400" cy="1284163"/>
          </a:xfrm>
        </p:spPr>
        <p:txBody>
          <a:bodyPr>
            <a:noAutofit/>
          </a:bodyPr>
          <a:lstStyle/>
          <a:p>
            <a:r>
              <a:rPr lang="en-US" sz="1800" b="1" dirty="0" smtClean="0">
                <a:solidFill>
                  <a:schemeClr val="tx1"/>
                </a:solidFill>
                <a:latin typeface="Times New Roman" pitchFamily="18" charset="0"/>
                <a:cs typeface="Times New Roman" pitchFamily="18" charset="0"/>
              </a:rPr>
              <a:t>QUERY:</a:t>
            </a:r>
          </a:p>
          <a:p>
            <a:r>
              <a:rPr lang="en-US" sz="1800" dirty="0" smtClean="0">
                <a:solidFill>
                  <a:schemeClr val="tx1"/>
                </a:solidFill>
                <a:latin typeface="Times New Roman" pitchFamily="18" charset="0"/>
                <a:cs typeface="Times New Roman" pitchFamily="18" charset="0"/>
              </a:rPr>
              <a:t>SELECT </a:t>
            </a:r>
            <a:r>
              <a:rPr lang="en-US" sz="1800" dirty="0" err="1" smtClean="0">
                <a:solidFill>
                  <a:schemeClr val="tx1"/>
                </a:solidFill>
                <a:latin typeface="Times New Roman" pitchFamily="18" charset="0"/>
                <a:cs typeface="Times New Roman" pitchFamily="18" charset="0"/>
              </a:rPr>
              <a:t>avg</a:t>
            </a:r>
            <a:r>
              <a:rPr lang="en-US" sz="1800" dirty="0" smtClean="0">
                <a:solidFill>
                  <a:schemeClr val="tx1"/>
                </a:solidFill>
                <a:latin typeface="Times New Roman" pitchFamily="18" charset="0"/>
                <a:cs typeface="Times New Roman" pitchFamily="18" charset="0"/>
              </a:rPr>
              <a:t>(avg_price_per_room) as </a:t>
            </a:r>
            <a:r>
              <a:rPr lang="en-US" sz="1800" dirty="0" err="1" smtClean="0">
                <a:solidFill>
                  <a:schemeClr val="tx1"/>
                </a:solidFill>
                <a:latin typeface="Times New Roman" pitchFamily="18" charset="0"/>
                <a:cs typeface="Times New Roman" pitchFamily="18" charset="0"/>
              </a:rPr>
              <a:t>Average_Price</a:t>
            </a:r>
            <a:r>
              <a:rPr lang="en-US" sz="1800" dirty="0" smtClean="0">
                <a:solidFill>
                  <a:schemeClr val="tx1"/>
                </a:solidFill>
                <a:latin typeface="Times New Roman" pitchFamily="18" charset="0"/>
                <a:cs typeface="Times New Roman" pitchFamily="18" charset="0"/>
              </a:rPr>
              <a:t> from Hotel where no_of_children&gt;0;</a:t>
            </a:r>
          </a:p>
          <a:p>
            <a:endParaRPr lang="en-US" sz="1800" dirty="0">
              <a:solidFill>
                <a:schemeClr val="tx1"/>
              </a:solidFill>
              <a:latin typeface="Times New Roman" pitchFamily="18" charset="0"/>
              <a:cs typeface="Times New Roman" pitchFamily="18" charset="0"/>
            </a:endParaRPr>
          </a:p>
          <a:p>
            <a:r>
              <a:rPr lang="en-US" sz="1800" b="1" dirty="0" smtClean="0">
                <a:solidFill>
                  <a:schemeClr val="tx1"/>
                </a:solidFill>
                <a:latin typeface="Times New Roman" pitchFamily="18" charset="0"/>
                <a:cs typeface="Times New Roman" pitchFamily="18" charset="0"/>
              </a:rPr>
              <a:t>OUTPUT:</a:t>
            </a:r>
            <a:endParaRPr lang="en-IN" sz="1800" b="1" dirty="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645024"/>
            <a:ext cx="7632848"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41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7772400" cy="1362075"/>
          </a:xfrm>
        </p:spPr>
        <p:txBody>
          <a:bodyPr>
            <a:normAutofit/>
          </a:bodyPr>
          <a:lstStyle/>
          <a:p>
            <a:r>
              <a:rPr lang="en-US" sz="2400" b="0" dirty="0" smtClean="0">
                <a:latin typeface="Times New Roman" pitchFamily="18" charset="0"/>
                <a:cs typeface="Times New Roman" pitchFamily="18" charset="0"/>
              </a:rPr>
              <a:t>4. How many reservations were made for the year 2017?</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649796" y="1916832"/>
            <a:ext cx="7772400" cy="1656184"/>
          </a:xfrm>
        </p:spPr>
        <p:txBody>
          <a:bodyPr>
            <a:normAutofit fontScale="92500" lnSpcReduction="10000"/>
          </a:bodyPr>
          <a:lstStyle/>
          <a:p>
            <a:r>
              <a:rPr lang="en-US" b="1" dirty="0" smtClean="0">
                <a:solidFill>
                  <a:schemeClr val="tx1"/>
                </a:solidFill>
                <a:latin typeface="Times New Roman" pitchFamily="18" charset="0"/>
                <a:cs typeface="Times New Roman" pitchFamily="18" charset="0"/>
              </a:rPr>
              <a:t>QUERY:</a:t>
            </a:r>
          </a:p>
          <a:p>
            <a:r>
              <a:rPr lang="en-US" dirty="0" smtClean="0">
                <a:solidFill>
                  <a:schemeClr val="tx1"/>
                </a:solidFill>
                <a:latin typeface="Times New Roman" pitchFamily="18" charset="0"/>
                <a:cs typeface="Times New Roman" pitchFamily="18" charset="0"/>
              </a:rPr>
              <a:t>SELECT count(Booking_ID) as No_of_Bookings_in_2017 from Hotel where YEAR(arrival_date) = 2017;</a:t>
            </a:r>
          </a:p>
          <a:p>
            <a:endParaRPr lang="en-US"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OUTPUT:</a:t>
            </a:r>
            <a:endParaRPr lang="en-IN" b="1" dirty="0">
              <a:solidFill>
                <a:schemeClr val="tx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933056"/>
            <a:ext cx="72728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0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772400" cy="1331863"/>
          </a:xfrm>
        </p:spPr>
        <p:txBody>
          <a:bodyPr>
            <a:normAutofit/>
          </a:bodyPr>
          <a:lstStyle/>
          <a:p>
            <a:r>
              <a:rPr lang="en-US" sz="2400" b="0" dirty="0" smtClean="0">
                <a:latin typeface="Times New Roman" pitchFamily="18" charset="0"/>
                <a:cs typeface="Times New Roman" pitchFamily="18" charset="0"/>
              </a:rPr>
              <a:t>5. What is the most commonly booked room type?</a:t>
            </a:r>
            <a:endParaRPr lang="en-IN" sz="2400" b="0" dirty="0">
              <a:latin typeface="Times New Roman" pitchFamily="18" charset="0"/>
              <a:cs typeface="Times New Roman" pitchFamily="18" charset="0"/>
            </a:endParaRPr>
          </a:p>
        </p:txBody>
      </p:sp>
      <p:sp>
        <p:nvSpPr>
          <p:cNvPr id="3" name="Text Placeholder 2"/>
          <p:cNvSpPr>
            <a:spLocks noGrp="1"/>
          </p:cNvSpPr>
          <p:nvPr>
            <p:ph type="body" idx="1"/>
          </p:nvPr>
        </p:nvSpPr>
        <p:spPr>
          <a:xfrm>
            <a:off x="683568" y="2060848"/>
            <a:ext cx="7772400" cy="1500187"/>
          </a:xfrm>
        </p:spPr>
        <p:txBody>
          <a:bodyPr>
            <a:noAutofit/>
          </a:bodyPr>
          <a:lstStyle/>
          <a:p>
            <a:r>
              <a:rPr lang="en-US" sz="1800" b="1" dirty="0" smtClean="0">
                <a:solidFill>
                  <a:schemeClr val="tx1"/>
                </a:solidFill>
                <a:latin typeface="Times New Roman" pitchFamily="18" charset="0"/>
                <a:cs typeface="Times New Roman" pitchFamily="18" charset="0"/>
              </a:rPr>
              <a:t>QUERY:</a:t>
            </a:r>
          </a:p>
          <a:p>
            <a:r>
              <a:rPr lang="en-US" sz="1800" dirty="0" smtClean="0">
                <a:solidFill>
                  <a:schemeClr val="tx1"/>
                </a:solidFill>
                <a:latin typeface="Times New Roman" pitchFamily="18" charset="0"/>
                <a:cs typeface="Times New Roman" pitchFamily="18" charset="0"/>
              </a:rPr>
              <a:t>SELECT room_type_reserved, COUNT(*) AS </a:t>
            </a:r>
            <a:r>
              <a:rPr lang="en-US" sz="1800" dirty="0" err="1" smtClean="0">
                <a:solidFill>
                  <a:schemeClr val="tx1"/>
                </a:solidFill>
                <a:latin typeface="Times New Roman" pitchFamily="18" charset="0"/>
                <a:cs typeface="Times New Roman" pitchFamily="18" charset="0"/>
              </a:rPr>
              <a:t>common_booked_room</a:t>
            </a:r>
            <a:r>
              <a:rPr lang="en-US" sz="1800" dirty="0" smtClean="0">
                <a:solidFill>
                  <a:schemeClr val="tx1"/>
                </a:solidFill>
                <a:latin typeface="Times New Roman" pitchFamily="18" charset="0"/>
                <a:cs typeface="Times New Roman" pitchFamily="18" charset="0"/>
              </a:rPr>
              <a:t> FROM Hotel</a:t>
            </a:r>
            <a:r>
              <a:rPr lang="en-US" sz="1800" dirty="0">
                <a:solidFill>
                  <a:schemeClr val="tx1"/>
                </a:solidFill>
                <a:latin typeface="Times New Roman" pitchFamily="18" charset="0"/>
                <a:cs typeface="Times New Roman" pitchFamily="18" charset="0"/>
              </a:rPr>
              <a:t> </a:t>
            </a:r>
            <a:r>
              <a:rPr lang="en-US" sz="1800" dirty="0" smtClean="0">
                <a:solidFill>
                  <a:schemeClr val="tx1"/>
                </a:solidFill>
                <a:latin typeface="Times New Roman" pitchFamily="18" charset="0"/>
                <a:cs typeface="Times New Roman" pitchFamily="18" charset="0"/>
              </a:rPr>
              <a:t> GROUP BY room_type_reserved</a:t>
            </a:r>
          </a:p>
          <a:p>
            <a:r>
              <a:rPr lang="en-US" sz="1800" dirty="0" smtClean="0">
                <a:solidFill>
                  <a:schemeClr val="tx1"/>
                </a:solidFill>
                <a:latin typeface="Times New Roman" pitchFamily="18" charset="0"/>
                <a:cs typeface="Times New Roman" pitchFamily="18" charset="0"/>
              </a:rPr>
              <a:t>ORDER BY </a:t>
            </a:r>
            <a:r>
              <a:rPr lang="en-US" sz="1800" dirty="0" err="1" smtClean="0">
                <a:solidFill>
                  <a:schemeClr val="tx1"/>
                </a:solidFill>
                <a:latin typeface="Times New Roman" pitchFamily="18" charset="0"/>
                <a:cs typeface="Times New Roman" pitchFamily="18" charset="0"/>
              </a:rPr>
              <a:t>num_bookings</a:t>
            </a:r>
            <a:r>
              <a:rPr lang="en-US" sz="1800" dirty="0" smtClean="0">
                <a:solidFill>
                  <a:schemeClr val="tx1"/>
                </a:solidFill>
                <a:latin typeface="Times New Roman" pitchFamily="18" charset="0"/>
                <a:cs typeface="Times New Roman" pitchFamily="18" charset="0"/>
              </a:rPr>
              <a:t> DESC</a:t>
            </a:r>
          </a:p>
          <a:p>
            <a:r>
              <a:rPr lang="en-US" sz="1800" dirty="0" smtClean="0">
                <a:solidFill>
                  <a:schemeClr val="tx1"/>
                </a:solidFill>
                <a:latin typeface="Times New Roman" pitchFamily="18" charset="0"/>
                <a:cs typeface="Times New Roman" pitchFamily="18" charset="0"/>
              </a:rPr>
              <a:t>LIMIT 1;</a:t>
            </a:r>
          </a:p>
          <a:p>
            <a:endParaRPr lang="en-US" sz="1800" dirty="0">
              <a:solidFill>
                <a:schemeClr val="tx1"/>
              </a:solidFill>
              <a:latin typeface="Times New Roman" pitchFamily="18" charset="0"/>
              <a:cs typeface="Times New Roman" pitchFamily="18" charset="0"/>
            </a:endParaRPr>
          </a:p>
          <a:p>
            <a:r>
              <a:rPr lang="en-US" sz="1800" b="1" dirty="0" smtClean="0">
                <a:solidFill>
                  <a:schemeClr val="tx1"/>
                </a:solidFill>
                <a:latin typeface="Times New Roman" pitchFamily="18" charset="0"/>
                <a:cs typeface="Times New Roman" pitchFamily="18" charset="0"/>
              </a:rPr>
              <a:t>OUTPUT:</a:t>
            </a:r>
            <a:endParaRPr lang="en-IN" sz="1800" b="1" dirty="0">
              <a:solidFill>
                <a:schemeClr val="tx1"/>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4437112"/>
            <a:ext cx="705678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1064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138</TotalTime>
  <Words>781</Words>
  <Application>Microsoft Office PowerPoint</Application>
  <PresentationFormat>On-screen Show (4:3)</PresentationFormat>
  <Paragraphs>116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Pushpin</vt:lpstr>
      <vt:lpstr>HOTEL RESERVATION ANALYSIS WITH SQL</vt:lpstr>
      <vt:lpstr>INTRODUCTON</vt:lpstr>
      <vt:lpstr>PROBLEM STATEMENT </vt:lpstr>
      <vt:lpstr>DATASET DETAILS</vt:lpstr>
      <vt:lpstr>1. What is the total number of reservations in the dataset?</vt:lpstr>
      <vt:lpstr>2. Which meal plan is the most popular among guests?</vt:lpstr>
      <vt:lpstr>3. What is the average price per room for reservations involving children?</vt:lpstr>
      <vt:lpstr>4. How many reservations were made for the year 2017?</vt:lpstr>
      <vt:lpstr>5. What is the most commonly booked room type?</vt:lpstr>
      <vt:lpstr>6. How many reservations fall on a weekend (no_of_weekend_nights &gt; 0)?</vt:lpstr>
      <vt:lpstr>7. What is the highest and lowest lead time for reservations?</vt:lpstr>
      <vt:lpstr>8. What is the most common market segment type for reservations?</vt:lpstr>
      <vt:lpstr>9. How many reservations have a booking status of "Confirmed"?</vt:lpstr>
      <vt:lpstr>10. What is the total number of adults and children across all reservations?</vt:lpstr>
      <vt:lpstr>11. What is the average number of weekend nights for reservations involving children?</vt:lpstr>
      <vt:lpstr>12. How many reservations were made in each month of the year?</vt:lpstr>
      <vt:lpstr>13. What is the average number of nights (both weekend and weekday) spent by guests for each room type?</vt:lpstr>
      <vt:lpstr>14. For reservations involving children, what is the most common room type, and what is the average price for that room type?</vt:lpstr>
      <vt:lpstr>15. Find the market segment type that generates the highest average price per room.</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creator>Neelu</dc:creator>
  <cp:lastModifiedBy>Neelu</cp:lastModifiedBy>
  <cp:revision>13</cp:revision>
  <dcterms:created xsi:type="dcterms:W3CDTF">2024-06-23T07:03:03Z</dcterms:created>
  <dcterms:modified xsi:type="dcterms:W3CDTF">2024-06-23T09:21:11Z</dcterms:modified>
</cp:coreProperties>
</file>