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467-E4BE-45FA-B87F-E45A35F74865}" type="datetimeFigureOut">
              <a:rPr lang="en-IN" smtClean="0"/>
              <a:pPr/>
              <a:t>13-05-2016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EB1C334-CA4B-436C-8ADA-915DD58B57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467-E4BE-45FA-B87F-E45A35F74865}" type="datetimeFigureOut">
              <a:rPr lang="en-IN" smtClean="0"/>
              <a:pPr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334-CA4B-436C-8ADA-915DD58B57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467-E4BE-45FA-B87F-E45A35F74865}" type="datetimeFigureOut">
              <a:rPr lang="en-IN" smtClean="0"/>
              <a:pPr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334-CA4B-436C-8ADA-915DD58B57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467-E4BE-45FA-B87F-E45A35F74865}" type="datetimeFigureOut">
              <a:rPr lang="en-IN" smtClean="0"/>
              <a:pPr/>
              <a:t>13-05-2016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EB1C334-CA4B-436C-8ADA-915DD58B57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467-E4BE-45FA-B87F-E45A35F74865}" type="datetimeFigureOut">
              <a:rPr lang="en-IN" smtClean="0"/>
              <a:pPr/>
              <a:t>13-05-2016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334-CA4B-436C-8ADA-915DD58B57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467-E4BE-45FA-B87F-E45A35F74865}" type="datetimeFigureOut">
              <a:rPr lang="en-IN" smtClean="0"/>
              <a:pPr/>
              <a:t>13-05-2016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334-CA4B-436C-8ADA-915DD58B57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467-E4BE-45FA-B87F-E45A35F74865}" type="datetimeFigureOut">
              <a:rPr lang="en-IN" smtClean="0"/>
              <a:pPr/>
              <a:t>13-05-2016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EB1C334-CA4B-436C-8ADA-915DD58B57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467-E4BE-45FA-B87F-E45A35F74865}" type="datetimeFigureOut">
              <a:rPr lang="en-IN" smtClean="0"/>
              <a:pPr/>
              <a:t>13-05-2016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334-CA4B-436C-8ADA-915DD58B57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467-E4BE-45FA-B87F-E45A35F74865}" type="datetimeFigureOut">
              <a:rPr lang="en-IN" smtClean="0"/>
              <a:pPr/>
              <a:t>13-05-2016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334-CA4B-436C-8ADA-915DD58B57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467-E4BE-45FA-B87F-E45A35F74865}" type="datetimeFigureOut">
              <a:rPr lang="en-IN" smtClean="0"/>
              <a:pPr/>
              <a:t>13-05-2016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334-CA4B-436C-8ADA-915DD58B57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467-E4BE-45FA-B87F-E45A35F74865}" type="datetimeFigureOut">
              <a:rPr lang="en-IN" smtClean="0"/>
              <a:pPr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334-CA4B-436C-8ADA-915DD58B57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4245467-E4BE-45FA-B87F-E45A35F74865}" type="datetimeFigureOut">
              <a:rPr lang="en-IN" smtClean="0"/>
              <a:pPr/>
              <a:t>13-05-2016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EB1C334-CA4B-436C-8ADA-915DD58B57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5768" y="174408"/>
            <a:ext cx="6430488" cy="766028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IN" sz="2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US Election Tweets </a:t>
            </a:r>
            <a:r>
              <a:rPr lang="en-IN" sz="2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Analysis</a:t>
            </a:r>
            <a:r>
              <a:rPr lang="en-I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I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IN" sz="1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IN" sz="1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IN" sz="1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Principles of big data</a:t>
            </a:r>
            <a:br>
              <a:rPr lang="en-IN" sz="1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IN" sz="1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IN" sz="1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IN" sz="1000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Naga Krishna </a:t>
            </a:r>
            <a:r>
              <a:rPr lang="en-IN" sz="1000" b="1" cap="none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Vadlamudi</a:t>
            </a:r>
            <a:r>
              <a:rPr lang="en-IN" sz="1000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en-IN" sz="1000" b="1" cap="none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Sudheer</a:t>
            </a:r>
            <a:r>
              <a:rPr lang="en-IN" sz="1000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Kumar </a:t>
            </a:r>
            <a:r>
              <a:rPr lang="en-IN" sz="1000" b="1" cap="none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Nagaruri</a:t>
            </a:r>
            <a:r>
              <a:rPr lang="en-IN" sz="1000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IN" sz="1000" b="1" cap="none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Lakshma</a:t>
            </a:r>
            <a:r>
              <a:rPr lang="en-IN" sz="1000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Reddy </a:t>
            </a:r>
            <a:r>
              <a:rPr lang="en-IN" sz="1000" b="1" cap="none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Induri</a:t>
            </a:r>
            <a:endParaRPr lang="en-IN" sz="1000" b="1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6" name="Picture 2" descr="E:\UMKC\PB\Project\present work\poster work\UMKC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0"/>
            <a:ext cx="2123728" cy="10527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51520" y="5085184"/>
            <a:ext cx="216024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Architecture</a:t>
            </a:r>
            <a:endParaRPr lang="en-IN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4048" y="1340768"/>
            <a:ext cx="180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Craze for Each </a:t>
            </a:r>
            <a:r>
              <a:rPr lang="en-IN" sz="1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Contestant</a:t>
            </a:r>
            <a:endParaRPr lang="en-IN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20273" y="1340768"/>
            <a:ext cx="194421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Tweets from different Locations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3808" y="3140968"/>
            <a:ext cx="194421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Tweets per Language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04048" y="3140968"/>
            <a:ext cx="187220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Tweets from different Sources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4288" y="3140968"/>
            <a:ext cx="1800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Highly followed accounts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71800" y="5036593"/>
            <a:ext cx="194421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Tweets count for each day of the </a:t>
            </a:r>
            <a:r>
              <a:rPr lang="en-IN" sz="1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week</a:t>
            </a:r>
            <a:endParaRPr lang="en-IN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28468" y="5034822"/>
            <a:ext cx="20882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Avg count of friends for each group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97252" y="5045114"/>
            <a:ext cx="183569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Tweets form different time zones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520" y="1340768"/>
            <a:ext cx="223224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3" descr="E:\UMKC\PB\Project\present work\poster work\Introdu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2376264" cy="1296144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179512" y="3140968"/>
            <a:ext cx="230425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Technologies and Tools Used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27784" y="1340768"/>
            <a:ext cx="208823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Users count based on statuses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292" y="3562350"/>
            <a:ext cx="2547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Ubuntu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IntelliJ, Web storm, Spark 1.6.1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Rest API for backend services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JS, HTML, 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Plotly.js, Am charts, Charts.js and 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Google 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for visualization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776" y="1591270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" dirty="0" err="1">
                <a:solidFill>
                  <a:srgbClr val="00B050"/>
                </a:solidFill>
              </a:rPr>
              <a:t>val</a:t>
            </a:r>
            <a:r>
              <a:rPr lang="en-IN" sz="300" dirty="0">
                <a:solidFill>
                  <a:srgbClr val="00B050"/>
                </a:solidFill>
              </a:rPr>
              <a:t> Count1 = </a:t>
            </a:r>
            <a:r>
              <a:rPr lang="en-IN" sz="300" dirty="0" err="1">
                <a:solidFill>
                  <a:srgbClr val="00B050"/>
                </a:solidFill>
              </a:rPr>
              <a:t>sqlContext.sql</a:t>
            </a:r>
            <a:r>
              <a:rPr lang="en-IN" sz="300" dirty="0">
                <a:solidFill>
                  <a:srgbClr val="00B050"/>
                </a:solidFill>
              </a:rPr>
              <a:t>("SELECT count(</a:t>
            </a:r>
            <a:r>
              <a:rPr lang="en-IN" sz="300" dirty="0" err="1">
                <a:solidFill>
                  <a:srgbClr val="00B050"/>
                </a:solidFill>
              </a:rPr>
              <a:t>user.statuses_count</a:t>
            </a:r>
            <a:r>
              <a:rPr lang="en-IN" sz="300" dirty="0">
                <a:solidFill>
                  <a:srgbClr val="00B050"/>
                </a:solidFill>
              </a:rPr>
              <a:t>) from tweets WHERE </a:t>
            </a:r>
            <a:r>
              <a:rPr lang="en-IN" sz="300" dirty="0" err="1">
                <a:solidFill>
                  <a:srgbClr val="00B050"/>
                </a:solidFill>
              </a:rPr>
              <a:t>user.statuses_count</a:t>
            </a:r>
            <a:r>
              <a:rPr lang="en-IN" sz="300" dirty="0">
                <a:solidFill>
                  <a:srgbClr val="00B050"/>
                </a:solidFill>
              </a:rPr>
              <a:t> IS NOT NULL </a:t>
            </a:r>
            <a:r>
              <a:rPr lang="en-IN" sz="300" dirty="0" smtClean="0">
                <a:solidFill>
                  <a:srgbClr val="00B050"/>
                </a:solidFill>
              </a:rPr>
              <a:t>and</a:t>
            </a:r>
          </a:p>
          <a:p>
            <a:r>
              <a:rPr lang="en-IN" sz="300" dirty="0" err="1" smtClean="0">
                <a:solidFill>
                  <a:srgbClr val="00B050"/>
                </a:solidFill>
              </a:rPr>
              <a:t>user.statuses_count</a:t>
            </a:r>
            <a:r>
              <a:rPr lang="en-IN" sz="300" dirty="0" smtClean="0">
                <a:solidFill>
                  <a:srgbClr val="00B050"/>
                </a:solidFill>
              </a:rPr>
              <a:t> </a:t>
            </a:r>
            <a:r>
              <a:rPr lang="en-IN" sz="300" dirty="0">
                <a:solidFill>
                  <a:srgbClr val="00B050"/>
                </a:solidFill>
              </a:rPr>
              <a:t>between 0 and 1000")</a:t>
            </a:r>
            <a:endParaRPr lang="en-US" sz="300" dirty="0">
              <a:solidFill>
                <a:srgbClr val="00B050"/>
              </a:solidFill>
            </a:endParaRPr>
          </a:p>
          <a:p>
            <a:r>
              <a:rPr lang="en-IN" sz="300" dirty="0" err="1">
                <a:solidFill>
                  <a:srgbClr val="00B050"/>
                </a:solidFill>
              </a:rPr>
              <a:t>val</a:t>
            </a:r>
            <a:r>
              <a:rPr lang="en-IN" sz="300" dirty="0">
                <a:solidFill>
                  <a:srgbClr val="00B050"/>
                </a:solidFill>
              </a:rPr>
              <a:t> Count2 = </a:t>
            </a:r>
            <a:r>
              <a:rPr lang="en-IN" sz="300" dirty="0" err="1">
                <a:solidFill>
                  <a:srgbClr val="00B050"/>
                </a:solidFill>
              </a:rPr>
              <a:t>sqlContext.sql</a:t>
            </a:r>
            <a:r>
              <a:rPr lang="en-IN" sz="300" dirty="0">
                <a:solidFill>
                  <a:srgbClr val="00B050"/>
                </a:solidFill>
              </a:rPr>
              <a:t>("SELECT count(</a:t>
            </a:r>
            <a:r>
              <a:rPr lang="en-IN" sz="300" dirty="0" err="1">
                <a:solidFill>
                  <a:srgbClr val="00B050"/>
                </a:solidFill>
              </a:rPr>
              <a:t>user.statuses_count</a:t>
            </a:r>
            <a:r>
              <a:rPr lang="en-IN" sz="300" dirty="0">
                <a:solidFill>
                  <a:srgbClr val="00B050"/>
                </a:solidFill>
              </a:rPr>
              <a:t>) from tweets WHERE </a:t>
            </a:r>
            <a:r>
              <a:rPr lang="en-IN" sz="300" dirty="0" err="1">
                <a:solidFill>
                  <a:srgbClr val="00B050"/>
                </a:solidFill>
              </a:rPr>
              <a:t>user.statuses_count</a:t>
            </a:r>
            <a:r>
              <a:rPr lang="en-IN" sz="300" dirty="0">
                <a:solidFill>
                  <a:srgbClr val="00B050"/>
                </a:solidFill>
              </a:rPr>
              <a:t> IS NOT NULL </a:t>
            </a:r>
            <a:r>
              <a:rPr lang="en-IN" sz="300" dirty="0" smtClean="0">
                <a:solidFill>
                  <a:srgbClr val="00B050"/>
                </a:solidFill>
              </a:rPr>
              <a:t>and</a:t>
            </a:r>
          </a:p>
          <a:p>
            <a:r>
              <a:rPr lang="en-IN" sz="300" dirty="0" err="1" smtClean="0">
                <a:solidFill>
                  <a:srgbClr val="00B050"/>
                </a:solidFill>
              </a:rPr>
              <a:t>user.statuses_count</a:t>
            </a:r>
            <a:r>
              <a:rPr lang="en-IN" sz="300" dirty="0" smtClean="0">
                <a:solidFill>
                  <a:srgbClr val="00B050"/>
                </a:solidFill>
              </a:rPr>
              <a:t> </a:t>
            </a:r>
            <a:r>
              <a:rPr lang="en-IN" sz="300" dirty="0">
                <a:solidFill>
                  <a:srgbClr val="00B050"/>
                </a:solidFill>
              </a:rPr>
              <a:t>between 1000 and 2000")</a:t>
            </a:r>
            <a:endParaRPr lang="en-US" sz="300" dirty="0">
              <a:solidFill>
                <a:srgbClr val="00B050"/>
              </a:solidFill>
            </a:endParaRPr>
          </a:p>
          <a:p>
            <a:r>
              <a:rPr lang="en-IN" sz="300" dirty="0" err="1">
                <a:solidFill>
                  <a:srgbClr val="00B050"/>
                </a:solidFill>
              </a:rPr>
              <a:t>val</a:t>
            </a:r>
            <a:r>
              <a:rPr lang="en-IN" sz="300" dirty="0">
                <a:solidFill>
                  <a:srgbClr val="00B050"/>
                </a:solidFill>
              </a:rPr>
              <a:t> Count3 = </a:t>
            </a:r>
            <a:r>
              <a:rPr lang="en-IN" sz="300" dirty="0" err="1">
                <a:solidFill>
                  <a:srgbClr val="00B050"/>
                </a:solidFill>
              </a:rPr>
              <a:t>sqlContext.sql</a:t>
            </a:r>
            <a:r>
              <a:rPr lang="en-IN" sz="300" dirty="0">
                <a:solidFill>
                  <a:srgbClr val="00B050"/>
                </a:solidFill>
              </a:rPr>
              <a:t>("SELECT count(</a:t>
            </a:r>
            <a:r>
              <a:rPr lang="en-IN" sz="300" dirty="0" err="1">
                <a:solidFill>
                  <a:srgbClr val="00B050"/>
                </a:solidFill>
              </a:rPr>
              <a:t>user.statuses_count</a:t>
            </a:r>
            <a:r>
              <a:rPr lang="en-IN" sz="300" dirty="0">
                <a:solidFill>
                  <a:srgbClr val="00B050"/>
                </a:solidFill>
              </a:rPr>
              <a:t>) from tweets WHERE </a:t>
            </a:r>
            <a:r>
              <a:rPr lang="en-IN" sz="300" dirty="0" err="1">
                <a:solidFill>
                  <a:srgbClr val="00B050"/>
                </a:solidFill>
              </a:rPr>
              <a:t>user.statuses_count</a:t>
            </a:r>
            <a:r>
              <a:rPr lang="en-IN" sz="300" dirty="0">
                <a:solidFill>
                  <a:srgbClr val="00B050"/>
                </a:solidFill>
              </a:rPr>
              <a:t> IS NOT NULL and </a:t>
            </a:r>
            <a:endParaRPr lang="en-IN" sz="300" dirty="0" smtClean="0">
              <a:solidFill>
                <a:srgbClr val="00B050"/>
              </a:solidFill>
            </a:endParaRPr>
          </a:p>
          <a:p>
            <a:r>
              <a:rPr lang="en-IN" sz="300" dirty="0" err="1" smtClean="0">
                <a:solidFill>
                  <a:srgbClr val="00B050"/>
                </a:solidFill>
              </a:rPr>
              <a:t>user.statuses_count</a:t>
            </a:r>
            <a:r>
              <a:rPr lang="en-IN" sz="300" dirty="0" smtClean="0">
                <a:solidFill>
                  <a:srgbClr val="00B050"/>
                </a:solidFill>
              </a:rPr>
              <a:t> </a:t>
            </a:r>
            <a:r>
              <a:rPr lang="en-IN" sz="300" dirty="0">
                <a:solidFill>
                  <a:srgbClr val="00B050"/>
                </a:solidFill>
              </a:rPr>
              <a:t>between 2000 and 3000")</a:t>
            </a:r>
            <a:endParaRPr lang="en-US" sz="300" dirty="0">
              <a:solidFill>
                <a:srgbClr val="00B050"/>
              </a:solidFill>
            </a:endParaRPr>
          </a:p>
          <a:p>
            <a:r>
              <a:rPr lang="en-IN" sz="300" dirty="0" err="1">
                <a:solidFill>
                  <a:srgbClr val="00B050"/>
                </a:solidFill>
              </a:rPr>
              <a:t>val</a:t>
            </a:r>
            <a:r>
              <a:rPr lang="en-IN" sz="300" dirty="0">
                <a:solidFill>
                  <a:srgbClr val="00B050"/>
                </a:solidFill>
              </a:rPr>
              <a:t> Count4 = </a:t>
            </a:r>
            <a:r>
              <a:rPr lang="en-IN" sz="300" dirty="0" err="1">
                <a:solidFill>
                  <a:srgbClr val="00B050"/>
                </a:solidFill>
              </a:rPr>
              <a:t>sqlContext.sql</a:t>
            </a:r>
            <a:r>
              <a:rPr lang="en-IN" sz="300" dirty="0">
                <a:solidFill>
                  <a:srgbClr val="00B050"/>
                </a:solidFill>
              </a:rPr>
              <a:t>("SELECT count(</a:t>
            </a:r>
            <a:r>
              <a:rPr lang="en-IN" sz="300" dirty="0" err="1">
                <a:solidFill>
                  <a:srgbClr val="00B050"/>
                </a:solidFill>
              </a:rPr>
              <a:t>user.statuses_count</a:t>
            </a:r>
            <a:r>
              <a:rPr lang="en-IN" sz="300" dirty="0">
                <a:solidFill>
                  <a:srgbClr val="00B050"/>
                </a:solidFill>
              </a:rPr>
              <a:t>) from tweets WHERE </a:t>
            </a:r>
            <a:r>
              <a:rPr lang="en-IN" sz="300" dirty="0" err="1">
                <a:solidFill>
                  <a:srgbClr val="00B050"/>
                </a:solidFill>
              </a:rPr>
              <a:t>user.statuses_count</a:t>
            </a:r>
            <a:r>
              <a:rPr lang="en-IN" sz="300" dirty="0">
                <a:solidFill>
                  <a:srgbClr val="00B050"/>
                </a:solidFill>
              </a:rPr>
              <a:t> IS NOT NULL and </a:t>
            </a:r>
            <a:endParaRPr lang="en-IN" sz="300" dirty="0" smtClean="0">
              <a:solidFill>
                <a:srgbClr val="00B050"/>
              </a:solidFill>
            </a:endParaRPr>
          </a:p>
          <a:p>
            <a:r>
              <a:rPr lang="en-IN" sz="300" dirty="0" err="1" smtClean="0">
                <a:solidFill>
                  <a:srgbClr val="00B050"/>
                </a:solidFill>
              </a:rPr>
              <a:t>user.statuses_count</a:t>
            </a:r>
            <a:r>
              <a:rPr lang="en-IN" sz="300" dirty="0" smtClean="0">
                <a:solidFill>
                  <a:srgbClr val="00B050"/>
                </a:solidFill>
              </a:rPr>
              <a:t> </a:t>
            </a:r>
            <a:r>
              <a:rPr lang="en-IN" sz="300" dirty="0">
                <a:solidFill>
                  <a:srgbClr val="00B050"/>
                </a:solidFill>
              </a:rPr>
              <a:t>between 3000 and 4000</a:t>
            </a:r>
            <a:r>
              <a:rPr lang="en-IN" sz="300" dirty="0" smtClean="0">
                <a:solidFill>
                  <a:srgbClr val="00B050"/>
                </a:solidFill>
              </a:rPr>
              <a:t>")</a:t>
            </a:r>
            <a:endParaRPr lang="en-US" sz="3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1824" y="1609943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400" dirty="0">
                <a:solidFill>
                  <a:srgbClr val="00B050"/>
                </a:solidFill>
              </a:rPr>
              <a:t>SELECT  count(*) total, sum(case when lower(text) like '%trump%' or text like '%</a:t>
            </a:r>
            <a:r>
              <a:rPr lang="en-IN" sz="400" dirty="0" err="1">
                <a:solidFill>
                  <a:srgbClr val="00B050"/>
                </a:solidFill>
              </a:rPr>
              <a:t>donald</a:t>
            </a:r>
            <a:r>
              <a:rPr lang="en-IN" sz="400" dirty="0">
                <a:solidFill>
                  <a:srgbClr val="00B050"/>
                </a:solidFill>
              </a:rPr>
              <a:t>%' </a:t>
            </a:r>
            <a:endParaRPr lang="en-IN" sz="400" dirty="0" smtClean="0">
              <a:solidFill>
                <a:srgbClr val="00B050"/>
              </a:solidFill>
            </a:endParaRPr>
          </a:p>
          <a:p>
            <a:pPr algn="just"/>
            <a:r>
              <a:rPr lang="en-IN" sz="400" dirty="0" smtClean="0">
                <a:solidFill>
                  <a:srgbClr val="00B050"/>
                </a:solidFill>
              </a:rPr>
              <a:t>then </a:t>
            </a:r>
            <a:r>
              <a:rPr lang="en-IN" sz="400" dirty="0">
                <a:solidFill>
                  <a:srgbClr val="00B050"/>
                </a:solidFill>
              </a:rPr>
              <a:t>1 else 0 end) Trump, </a:t>
            </a:r>
            <a:r>
              <a:rPr lang="en-IN" sz="400" dirty="0" smtClean="0">
                <a:solidFill>
                  <a:srgbClr val="00B050"/>
                </a:solidFill>
              </a:rPr>
              <a:t>sum(case </a:t>
            </a:r>
            <a:r>
              <a:rPr lang="en-IN" sz="400" dirty="0">
                <a:solidFill>
                  <a:srgbClr val="00B050"/>
                </a:solidFill>
              </a:rPr>
              <a:t>when lower(text) like '%sanders%' or lower(text) </a:t>
            </a:r>
            <a:r>
              <a:rPr lang="en-IN" sz="400" dirty="0" smtClean="0">
                <a:solidFill>
                  <a:srgbClr val="00B050"/>
                </a:solidFill>
              </a:rPr>
              <a:t>like</a:t>
            </a:r>
          </a:p>
          <a:p>
            <a:pPr algn="just"/>
            <a:r>
              <a:rPr lang="en-IN" sz="400" dirty="0" smtClean="0">
                <a:solidFill>
                  <a:srgbClr val="00B050"/>
                </a:solidFill>
              </a:rPr>
              <a:t>'%</a:t>
            </a:r>
            <a:r>
              <a:rPr lang="en-IN" sz="400" dirty="0" err="1">
                <a:solidFill>
                  <a:srgbClr val="00B050"/>
                </a:solidFill>
              </a:rPr>
              <a:t>bernie</a:t>
            </a:r>
            <a:r>
              <a:rPr lang="en-IN" sz="400" dirty="0">
                <a:solidFill>
                  <a:srgbClr val="00B050"/>
                </a:solidFill>
              </a:rPr>
              <a:t>%'then 1 else 0 end) Sanders, sum(case when lower(text) </a:t>
            </a:r>
            <a:r>
              <a:rPr lang="en-IN" sz="400" dirty="0" smtClean="0">
                <a:solidFill>
                  <a:srgbClr val="00B050"/>
                </a:solidFill>
              </a:rPr>
              <a:t>like </a:t>
            </a:r>
            <a:r>
              <a:rPr lang="en-IN" sz="400" dirty="0">
                <a:solidFill>
                  <a:srgbClr val="00B050"/>
                </a:solidFill>
              </a:rPr>
              <a:t>'%</a:t>
            </a:r>
            <a:r>
              <a:rPr lang="en-IN" sz="400" dirty="0" err="1">
                <a:solidFill>
                  <a:srgbClr val="00B050"/>
                </a:solidFill>
              </a:rPr>
              <a:t>hillary</a:t>
            </a:r>
            <a:r>
              <a:rPr lang="en-IN" sz="400" dirty="0">
                <a:solidFill>
                  <a:srgbClr val="00B050"/>
                </a:solidFill>
              </a:rPr>
              <a:t>%' or </a:t>
            </a:r>
            <a:r>
              <a:rPr lang="en-IN" sz="400" dirty="0" smtClean="0">
                <a:solidFill>
                  <a:srgbClr val="00B050"/>
                </a:solidFill>
              </a:rPr>
              <a:t>text</a:t>
            </a:r>
          </a:p>
          <a:p>
            <a:pPr algn="just"/>
            <a:r>
              <a:rPr lang="en-IN" sz="400" dirty="0" smtClean="0">
                <a:solidFill>
                  <a:srgbClr val="00B050"/>
                </a:solidFill>
              </a:rPr>
              <a:t>like </a:t>
            </a:r>
            <a:r>
              <a:rPr lang="en-IN" sz="400" dirty="0">
                <a:solidFill>
                  <a:srgbClr val="00B050"/>
                </a:solidFill>
              </a:rPr>
              <a:t>'%</a:t>
            </a:r>
            <a:r>
              <a:rPr lang="en-IN" sz="400" dirty="0" err="1">
                <a:solidFill>
                  <a:srgbClr val="00B050"/>
                </a:solidFill>
              </a:rPr>
              <a:t>clinton</a:t>
            </a:r>
            <a:r>
              <a:rPr lang="en-IN" sz="400" dirty="0">
                <a:solidFill>
                  <a:srgbClr val="00B050"/>
                </a:solidFill>
              </a:rPr>
              <a:t>%' then 1 else 0 end) Clinton, sum(case when lower(text) like '%ted%' or text </a:t>
            </a:r>
            <a:endParaRPr lang="en-IN" sz="400" dirty="0" smtClean="0">
              <a:solidFill>
                <a:srgbClr val="00B050"/>
              </a:solidFill>
            </a:endParaRPr>
          </a:p>
          <a:p>
            <a:pPr algn="just"/>
            <a:r>
              <a:rPr lang="en-IN" sz="400" dirty="0" smtClean="0">
                <a:solidFill>
                  <a:srgbClr val="00B050"/>
                </a:solidFill>
              </a:rPr>
              <a:t>like '%</a:t>
            </a:r>
            <a:r>
              <a:rPr lang="en-IN" sz="400" dirty="0" err="1">
                <a:solidFill>
                  <a:srgbClr val="00B050"/>
                </a:solidFill>
              </a:rPr>
              <a:t>cruz</a:t>
            </a:r>
            <a:r>
              <a:rPr lang="en-IN" sz="400" dirty="0">
                <a:solidFill>
                  <a:srgbClr val="00B050"/>
                </a:solidFill>
              </a:rPr>
              <a:t>%'  </a:t>
            </a:r>
            <a:r>
              <a:rPr lang="en-IN" sz="400" dirty="0" smtClean="0">
                <a:solidFill>
                  <a:srgbClr val="00B050"/>
                </a:solidFill>
              </a:rPr>
              <a:t>then </a:t>
            </a:r>
            <a:r>
              <a:rPr lang="en-IN" sz="400" dirty="0">
                <a:solidFill>
                  <a:srgbClr val="00B050"/>
                </a:solidFill>
              </a:rPr>
              <a:t>1 else 0 end) Cruz, sum(case when lower(text) like '%john%' or text like </a:t>
            </a:r>
            <a:endParaRPr lang="en-IN" sz="400" dirty="0" smtClean="0">
              <a:solidFill>
                <a:srgbClr val="00B050"/>
              </a:solidFill>
            </a:endParaRPr>
          </a:p>
          <a:p>
            <a:pPr algn="just"/>
            <a:r>
              <a:rPr lang="en-IN" sz="400" dirty="0" smtClean="0">
                <a:solidFill>
                  <a:srgbClr val="00B050"/>
                </a:solidFill>
              </a:rPr>
              <a:t>'%</a:t>
            </a:r>
            <a:r>
              <a:rPr lang="en-IN" sz="400" dirty="0" err="1">
                <a:solidFill>
                  <a:srgbClr val="00B050"/>
                </a:solidFill>
              </a:rPr>
              <a:t>kasich</a:t>
            </a:r>
            <a:r>
              <a:rPr lang="en-IN" sz="400" dirty="0">
                <a:solidFill>
                  <a:srgbClr val="00B050"/>
                </a:solidFill>
              </a:rPr>
              <a:t>%' </a:t>
            </a:r>
            <a:r>
              <a:rPr lang="en-IN" sz="400" dirty="0" smtClean="0">
                <a:solidFill>
                  <a:srgbClr val="00B050"/>
                </a:solidFill>
              </a:rPr>
              <a:t>then </a:t>
            </a:r>
            <a:r>
              <a:rPr lang="en-IN" sz="400" dirty="0">
                <a:solidFill>
                  <a:srgbClr val="00B050"/>
                </a:solidFill>
              </a:rPr>
              <a:t>1 else 0 end) John from tweets</a:t>
            </a:r>
            <a:endParaRPr lang="en-US" sz="400" dirty="0">
              <a:solidFill>
                <a:srgbClr val="00B050"/>
              </a:solidFill>
            </a:endParaRPr>
          </a:p>
          <a:p>
            <a:pPr algn="just"/>
            <a:endParaRPr lang="en-US" sz="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17967" y="5427664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" dirty="0" err="1" smtClean="0">
                <a:solidFill>
                  <a:srgbClr val="00B050"/>
                </a:solidFill>
              </a:rPr>
              <a:t>val</a:t>
            </a:r>
            <a:r>
              <a:rPr lang="en-IN" sz="400" dirty="0" smtClean="0">
                <a:solidFill>
                  <a:srgbClr val="00B050"/>
                </a:solidFill>
              </a:rPr>
              <a:t> Count1 = </a:t>
            </a:r>
            <a:r>
              <a:rPr lang="en-IN" sz="400" dirty="0" err="1">
                <a:solidFill>
                  <a:srgbClr val="00B050"/>
                </a:solidFill>
              </a:rPr>
              <a:t>sqlContext.sql</a:t>
            </a:r>
            <a:r>
              <a:rPr lang="en-IN" sz="400" dirty="0">
                <a:solidFill>
                  <a:srgbClr val="00B050"/>
                </a:solidFill>
              </a:rPr>
              <a:t>("SELECT </a:t>
            </a:r>
            <a:r>
              <a:rPr lang="en-IN" sz="400" dirty="0" err="1">
                <a:solidFill>
                  <a:srgbClr val="00B050"/>
                </a:solidFill>
              </a:rPr>
              <a:t>avg</a:t>
            </a:r>
            <a:r>
              <a:rPr lang="en-IN" sz="400" dirty="0">
                <a:solidFill>
                  <a:srgbClr val="00B050"/>
                </a:solidFill>
              </a:rPr>
              <a:t>(</a:t>
            </a:r>
            <a:r>
              <a:rPr lang="en-IN" sz="400" dirty="0" err="1">
                <a:solidFill>
                  <a:srgbClr val="00B050"/>
                </a:solidFill>
              </a:rPr>
              <a:t>user.friends_count</a:t>
            </a:r>
            <a:r>
              <a:rPr lang="en-IN" sz="400" dirty="0">
                <a:solidFill>
                  <a:srgbClr val="00B050"/>
                </a:solidFill>
              </a:rPr>
              <a:t>) from tweets WHERE </a:t>
            </a:r>
            <a:r>
              <a:rPr lang="en-IN" sz="400" dirty="0" err="1" smtClean="0">
                <a:solidFill>
                  <a:srgbClr val="00B050"/>
                </a:solidFill>
              </a:rPr>
              <a:t>user.friends_count</a:t>
            </a:r>
            <a:endParaRPr lang="en-IN" sz="400" dirty="0" smtClean="0">
              <a:solidFill>
                <a:srgbClr val="00B050"/>
              </a:solidFill>
            </a:endParaRPr>
          </a:p>
          <a:p>
            <a:r>
              <a:rPr lang="en-IN" sz="400" dirty="0" smtClean="0">
                <a:solidFill>
                  <a:srgbClr val="00B050"/>
                </a:solidFill>
              </a:rPr>
              <a:t>IS </a:t>
            </a:r>
            <a:r>
              <a:rPr lang="en-IN" sz="400" dirty="0">
                <a:solidFill>
                  <a:srgbClr val="00B050"/>
                </a:solidFill>
              </a:rPr>
              <a:t>NOT NULL and </a:t>
            </a:r>
            <a:r>
              <a:rPr lang="en-IN" sz="400" dirty="0" err="1">
                <a:solidFill>
                  <a:srgbClr val="00B050"/>
                </a:solidFill>
              </a:rPr>
              <a:t>user.friends_count</a:t>
            </a:r>
            <a:r>
              <a:rPr lang="en-IN" sz="400" dirty="0">
                <a:solidFill>
                  <a:srgbClr val="00B050"/>
                </a:solidFill>
              </a:rPr>
              <a:t> between 0 and 1000")</a:t>
            </a:r>
            <a:endParaRPr lang="en-US" sz="400" dirty="0">
              <a:solidFill>
                <a:srgbClr val="00B050"/>
              </a:solidFill>
            </a:endParaRPr>
          </a:p>
          <a:p>
            <a:r>
              <a:rPr lang="en-IN" sz="400" dirty="0" err="1">
                <a:solidFill>
                  <a:srgbClr val="00B050"/>
                </a:solidFill>
              </a:rPr>
              <a:t>val</a:t>
            </a:r>
            <a:r>
              <a:rPr lang="en-IN" sz="400" dirty="0">
                <a:solidFill>
                  <a:srgbClr val="00B050"/>
                </a:solidFill>
              </a:rPr>
              <a:t> </a:t>
            </a:r>
            <a:r>
              <a:rPr lang="en-IN" sz="400" dirty="0" smtClean="0">
                <a:solidFill>
                  <a:srgbClr val="00B050"/>
                </a:solidFill>
              </a:rPr>
              <a:t>Count2 = </a:t>
            </a:r>
            <a:r>
              <a:rPr lang="en-IN" sz="400" dirty="0" err="1">
                <a:solidFill>
                  <a:srgbClr val="00B050"/>
                </a:solidFill>
              </a:rPr>
              <a:t>sqlContext.sql</a:t>
            </a:r>
            <a:r>
              <a:rPr lang="en-IN" sz="400" dirty="0">
                <a:solidFill>
                  <a:srgbClr val="00B050"/>
                </a:solidFill>
              </a:rPr>
              <a:t>("SELECT </a:t>
            </a:r>
            <a:r>
              <a:rPr lang="en-IN" sz="400" dirty="0" err="1">
                <a:solidFill>
                  <a:srgbClr val="00B050"/>
                </a:solidFill>
              </a:rPr>
              <a:t>avg</a:t>
            </a:r>
            <a:r>
              <a:rPr lang="en-IN" sz="400" dirty="0">
                <a:solidFill>
                  <a:srgbClr val="00B050"/>
                </a:solidFill>
              </a:rPr>
              <a:t>(</a:t>
            </a:r>
            <a:r>
              <a:rPr lang="en-IN" sz="400" dirty="0" err="1">
                <a:solidFill>
                  <a:srgbClr val="00B050"/>
                </a:solidFill>
              </a:rPr>
              <a:t>user.friends_count</a:t>
            </a:r>
            <a:r>
              <a:rPr lang="en-IN" sz="400" dirty="0">
                <a:solidFill>
                  <a:srgbClr val="00B050"/>
                </a:solidFill>
              </a:rPr>
              <a:t>) from tweets WHERE </a:t>
            </a:r>
            <a:r>
              <a:rPr lang="en-IN" sz="400" dirty="0" err="1" smtClean="0">
                <a:solidFill>
                  <a:srgbClr val="00B050"/>
                </a:solidFill>
              </a:rPr>
              <a:t>user.friends_count</a:t>
            </a:r>
            <a:endParaRPr lang="en-IN" sz="400" dirty="0" smtClean="0">
              <a:solidFill>
                <a:srgbClr val="00B050"/>
              </a:solidFill>
            </a:endParaRPr>
          </a:p>
          <a:p>
            <a:r>
              <a:rPr lang="en-IN" sz="400" dirty="0" smtClean="0">
                <a:solidFill>
                  <a:srgbClr val="00B050"/>
                </a:solidFill>
              </a:rPr>
              <a:t>IS </a:t>
            </a:r>
            <a:r>
              <a:rPr lang="en-IN" sz="400" dirty="0">
                <a:solidFill>
                  <a:srgbClr val="00B050"/>
                </a:solidFill>
              </a:rPr>
              <a:t>NOT NULL and </a:t>
            </a:r>
            <a:r>
              <a:rPr lang="en-IN" sz="400" dirty="0" err="1">
                <a:solidFill>
                  <a:srgbClr val="00B050"/>
                </a:solidFill>
              </a:rPr>
              <a:t>user.friends_count</a:t>
            </a:r>
            <a:r>
              <a:rPr lang="en-IN" sz="400" dirty="0">
                <a:solidFill>
                  <a:srgbClr val="00B050"/>
                </a:solidFill>
              </a:rPr>
              <a:t> between 1000 and 2000")</a:t>
            </a:r>
            <a:endParaRPr lang="en-US" sz="400" dirty="0">
              <a:solidFill>
                <a:srgbClr val="00B050"/>
              </a:solidFill>
            </a:endParaRPr>
          </a:p>
          <a:p>
            <a:r>
              <a:rPr lang="en-IN" sz="400" dirty="0" err="1">
                <a:solidFill>
                  <a:srgbClr val="00B050"/>
                </a:solidFill>
              </a:rPr>
              <a:t>val</a:t>
            </a:r>
            <a:r>
              <a:rPr lang="en-IN" sz="400" dirty="0">
                <a:solidFill>
                  <a:srgbClr val="00B050"/>
                </a:solidFill>
              </a:rPr>
              <a:t> </a:t>
            </a:r>
            <a:r>
              <a:rPr lang="en-IN" sz="400" dirty="0" smtClean="0">
                <a:solidFill>
                  <a:srgbClr val="00B050"/>
                </a:solidFill>
              </a:rPr>
              <a:t>Count3 = </a:t>
            </a:r>
            <a:r>
              <a:rPr lang="en-IN" sz="400" dirty="0" err="1">
                <a:solidFill>
                  <a:srgbClr val="00B050"/>
                </a:solidFill>
              </a:rPr>
              <a:t>sqlContext.sql</a:t>
            </a:r>
            <a:r>
              <a:rPr lang="en-IN" sz="400" dirty="0">
                <a:solidFill>
                  <a:srgbClr val="00B050"/>
                </a:solidFill>
              </a:rPr>
              <a:t>("SELECT </a:t>
            </a:r>
            <a:r>
              <a:rPr lang="en-IN" sz="400" dirty="0" err="1">
                <a:solidFill>
                  <a:srgbClr val="00B050"/>
                </a:solidFill>
              </a:rPr>
              <a:t>avg</a:t>
            </a:r>
            <a:r>
              <a:rPr lang="en-IN" sz="400" dirty="0">
                <a:solidFill>
                  <a:srgbClr val="00B050"/>
                </a:solidFill>
              </a:rPr>
              <a:t>(</a:t>
            </a:r>
            <a:r>
              <a:rPr lang="en-IN" sz="400" dirty="0" err="1">
                <a:solidFill>
                  <a:srgbClr val="00B050"/>
                </a:solidFill>
              </a:rPr>
              <a:t>user.friends_count</a:t>
            </a:r>
            <a:r>
              <a:rPr lang="en-IN" sz="400" dirty="0">
                <a:solidFill>
                  <a:srgbClr val="00B050"/>
                </a:solidFill>
              </a:rPr>
              <a:t>) from tweets WHERE </a:t>
            </a:r>
            <a:r>
              <a:rPr lang="en-IN" sz="400" dirty="0" err="1" smtClean="0">
                <a:solidFill>
                  <a:srgbClr val="00B050"/>
                </a:solidFill>
              </a:rPr>
              <a:t>user.friends_count</a:t>
            </a:r>
            <a:endParaRPr lang="en-IN" sz="400" dirty="0" smtClean="0">
              <a:solidFill>
                <a:srgbClr val="00B050"/>
              </a:solidFill>
            </a:endParaRPr>
          </a:p>
          <a:p>
            <a:r>
              <a:rPr lang="en-IN" sz="400" dirty="0" smtClean="0">
                <a:solidFill>
                  <a:srgbClr val="00B050"/>
                </a:solidFill>
              </a:rPr>
              <a:t>IS </a:t>
            </a:r>
            <a:r>
              <a:rPr lang="en-IN" sz="400" dirty="0">
                <a:solidFill>
                  <a:srgbClr val="00B050"/>
                </a:solidFill>
              </a:rPr>
              <a:t>NOT NULL and </a:t>
            </a:r>
            <a:r>
              <a:rPr lang="en-IN" sz="400" dirty="0" err="1">
                <a:solidFill>
                  <a:srgbClr val="00B050"/>
                </a:solidFill>
              </a:rPr>
              <a:t>user.friends_count</a:t>
            </a:r>
            <a:r>
              <a:rPr lang="en-IN" sz="400" dirty="0">
                <a:solidFill>
                  <a:srgbClr val="00B050"/>
                </a:solidFill>
              </a:rPr>
              <a:t> between 2000 and 3000")</a:t>
            </a:r>
            <a:endParaRPr lang="en-US" sz="400" dirty="0">
              <a:solidFill>
                <a:srgbClr val="00B050"/>
              </a:solidFill>
            </a:endParaRPr>
          </a:p>
          <a:p>
            <a:pPr algn="just"/>
            <a:endParaRPr lang="en-US" sz="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92197" y="3441985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" dirty="0" smtClean="0">
                <a:solidFill>
                  <a:srgbClr val="00B050"/>
                </a:solidFill>
              </a:rPr>
              <a:t>SELECT </a:t>
            </a:r>
            <a:r>
              <a:rPr lang="en-IN" sz="500" dirty="0" err="1" smtClean="0">
                <a:solidFill>
                  <a:srgbClr val="00B050"/>
                </a:solidFill>
              </a:rPr>
              <a:t>user.lang</a:t>
            </a:r>
            <a:r>
              <a:rPr lang="en-IN" sz="500" dirty="0">
                <a:solidFill>
                  <a:srgbClr val="00B050"/>
                </a:solidFill>
              </a:rPr>
              <a:t>, count(*) as </a:t>
            </a:r>
            <a:r>
              <a:rPr lang="en-IN" sz="500" dirty="0" err="1">
                <a:solidFill>
                  <a:srgbClr val="00B050"/>
                </a:solidFill>
              </a:rPr>
              <a:t>lang_user_count</a:t>
            </a:r>
            <a:r>
              <a:rPr lang="en-IN" sz="500" dirty="0">
                <a:solidFill>
                  <a:srgbClr val="00B050"/>
                </a:solidFill>
              </a:rPr>
              <a:t> from tweets WHERE </a:t>
            </a:r>
            <a:endParaRPr lang="en-IN" sz="500" dirty="0" smtClean="0">
              <a:solidFill>
                <a:srgbClr val="00B050"/>
              </a:solidFill>
            </a:endParaRPr>
          </a:p>
          <a:p>
            <a:r>
              <a:rPr lang="en-IN" sz="500" dirty="0" err="1" smtClean="0">
                <a:solidFill>
                  <a:srgbClr val="00B050"/>
                </a:solidFill>
              </a:rPr>
              <a:t>user.lang</a:t>
            </a:r>
            <a:r>
              <a:rPr lang="en-IN" sz="500" dirty="0" smtClean="0">
                <a:solidFill>
                  <a:srgbClr val="00B050"/>
                </a:solidFill>
              </a:rPr>
              <a:t> </a:t>
            </a:r>
            <a:r>
              <a:rPr lang="en-IN" sz="500" dirty="0">
                <a:solidFill>
                  <a:srgbClr val="00B050"/>
                </a:solidFill>
              </a:rPr>
              <a:t>IS NOT NULL GROUP BY </a:t>
            </a:r>
            <a:r>
              <a:rPr lang="en-IN" sz="500" dirty="0" err="1">
                <a:solidFill>
                  <a:srgbClr val="00B050"/>
                </a:solidFill>
              </a:rPr>
              <a:t>user.lang</a:t>
            </a:r>
            <a:r>
              <a:rPr lang="en-IN" sz="500" dirty="0">
                <a:solidFill>
                  <a:srgbClr val="00B050"/>
                </a:solidFill>
              </a:rPr>
              <a:t> ORDER BY </a:t>
            </a:r>
            <a:r>
              <a:rPr lang="en-IN" sz="500" dirty="0" err="1">
                <a:solidFill>
                  <a:srgbClr val="00B050"/>
                </a:solidFill>
              </a:rPr>
              <a:t>lang_user_count</a:t>
            </a:r>
            <a:r>
              <a:rPr lang="en-IN" sz="500" dirty="0">
                <a:solidFill>
                  <a:srgbClr val="00B050"/>
                </a:solidFill>
              </a:rPr>
              <a:t> DESC </a:t>
            </a:r>
            <a:endParaRPr lang="en-IN" sz="500" dirty="0" smtClean="0">
              <a:solidFill>
                <a:srgbClr val="00B050"/>
              </a:solidFill>
            </a:endParaRPr>
          </a:p>
          <a:p>
            <a:r>
              <a:rPr lang="en-IN" sz="500" dirty="0" smtClean="0">
                <a:solidFill>
                  <a:srgbClr val="00B050"/>
                </a:solidFill>
              </a:rPr>
              <a:t>LIMIT </a:t>
            </a:r>
            <a:r>
              <a:rPr lang="en-IN" sz="500" dirty="0">
                <a:solidFill>
                  <a:srgbClr val="00B050"/>
                </a:solidFill>
              </a:rPr>
              <a:t>10</a:t>
            </a:r>
            <a:endParaRPr lang="en-US" sz="500" dirty="0">
              <a:solidFill>
                <a:srgbClr val="00B050"/>
              </a:solidFill>
            </a:endParaRPr>
          </a:p>
          <a:p>
            <a:pPr algn="just"/>
            <a:endParaRPr lang="en-US" sz="5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4983" y="3449681"/>
            <a:ext cx="1930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SELECT </a:t>
            </a:r>
            <a:r>
              <a:rPr lang="en-US" sz="500" dirty="0">
                <a:solidFill>
                  <a:srgbClr val="00B050"/>
                </a:solidFill>
              </a:rPr>
              <a:t>source, count(source) as c from tweets group by source </a:t>
            </a:r>
            <a:endParaRPr lang="en-US" sz="500" dirty="0" smtClean="0">
              <a:solidFill>
                <a:srgbClr val="00B050"/>
              </a:solidFill>
            </a:endParaRPr>
          </a:p>
          <a:p>
            <a:r>
              <a:rPr lang="en-US" sz="500" dirty="0" smtClean="0">
                <a:solidFill>
                  <a:srgbClr val="00B050"/>
                </a:solidFill>
              </a:rPr>
              <a:t>order </a:t>
            </a:r>
            <a:r>
              <a:rPr lang="en-US" sz="500" dirty="0">
                <a:solidFill>
                  <a:srgbClr val="00B050"/>
                </a:solidFill>
              </a:rPr>
              <a:t>by c </a:t>
            </a:r>
            <a:r>
              <a:rPr lang="en-US" sz="500" dirty="0" err="1">
                <a:solidFill>
                  <a:srgbClr val="00B050"/>
                </a:solidFill>
              </a:rPr>
              <a:t>desc</a:t>
            </a:r>
            <a:r>
              <a:rPr lang="en-US" sz="500" dirty="0">
                <a:solidFill>
                  <a:srgbClr val="00B050"/>
                </a:solidFill>
              </a:rPr>
              <a:t> limit 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35223" y="3428132"/>
            <a:ext cx="18357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00B050"/>
                </a:solidFill>
              </a:rPr>
              <a:t>SELECT distinct </a:t>
            </a:r>
            <a:r>
              <a:rPr lang="en-US" sz="500" dirty="0" err="1">
                <a:solidFill>
                  <a:srgbClr val="00B050"/>
                </a:solidFill>
              </a:rPr>
              <a:t>user.name,user.followers_count</a:t>
            </a:r>
            <a:r>
              <a:rPr lang="en-US" sz="500" dirty="0">
                <a:solidFill>
                  <a:srgbClr val="00B050"/>
                </a:solidFill>
              </a:rPr>
              <a:t> as c, </a:t>
            </a:r>
            <a:endParaRPr lang="en-US" sz="500" dirty="0" smtClean="0">
              <a:solidFill>
                <a:srgbClr val="00B050"/>
              </a:solidFill>
            </a:endParaRPr>
          </a:p>
          <a:p>
            <a:r>
              <a:rPr lang="en-US" sz="500" dirty="0" err="1" smtClean="0">
                <a:solidFill>
                  <a:srgbClr val="00B050"/>
                </a:solidFill>
              </a:rPr>
              <a:t>user.profile_image_url</a:t>
            </a:r>
            <a:r>
              <a:rPr lang="en-US" sz="500" dirty="0">
                <a:solidFill>
                  <a:srgbClr val="00B050"/>
                </a:solidFill>
              </a:rPr>
              <a:t>, </a:t>
            </a:r>
            <a:r>
              <a:rPr lang="en-US" sz="500" dirty="0" err="1">
                <a:solidFill>
                  <a:srgbClr val="00B050"/>
                </a:solidFill>
              </a:rPr>
              <a:t>user.description</a:t>
            </a:r>
            <a:r>
              <a:rPr lang="en-US" sz="500" dirty="0">
                <a:solidFill>
                  <a:srgbClr val="00B050"/>
                </a:solidFill>
              </a:rPr>
              <a:t>  FROM tweets </a:t>
            </a:r>
            <a:r>
              <a:rPr lang="en-US" sz="500" dirty="0" smtClean="0">
                <a:solidFill>
                  <a:srgbClr val="00B050"/>
                </a:solidFill>
              </a:rPr>
              <a:t>where</a:t>
            </a:r>
          </a:p>
          <a:p>
            <a:r>
              <a:rPr lang="en-US" sz="500" dirty="0" err="1" smtClean="0">
                <a:solidFill>
                  <a:srgbClr val="00B050"/>
                </a:solidFill>
              </a:rPr>
              <a:t>user.verified</a:t>
            </a:r>
            <a:r>
              <a:rPr lang="en-US" sz="500" dirty="0" smtClean="0">
                <a:solidFill>
                  <a:srgbClr val="00B050"/>
                </a:solidFill>
              </a:rPr>
              <a:t> </a:t>
            </a:r>
            <a:r>
              <a:rPr lang="en-US" sz="500" dirty="0">
                <a:solidFill>
                  <a:srgbClr val="00B050"/>
                </a:solidFill>
              </a:rPr>
              <a:t>= true ORDER BY c </a:t>
            </a:r>
            <a:r>
              <a:rPr lang="en-US" sz="500" dirty="0" err="1">
                <a:solidFill>
                  <a:srgbClr val="00B050"/>
                </a:solidFill>
              </a:rPr>
              <a:t>desc</a:t>
            </a:r>
            <a:r>
              <a:rPr lang="en-US" sz="500" dirty="0">
                <a:solidFill>
                  <a:srgbClr val="00B050"/>
                </a:solidFill>
              </a:rPr>
              <a:t> limit 25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12257" y="5498500"/>
            <a:ext cx="2900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SELECT </a:t>
            </a:r>
            <a:r>
              <a:rPr lang="en-US" sz="500" dirty="0" err="1">
                <a:solidFill>
                  <a:srgbClr val="00B050"/>
                </a:solidFill>
              </a:rPr>
              <a:t>substr</a:t>
            </a:r>
            <a:r>
              <a:rPr lang="en-US" sz="500" dirty="0">
                <a:solidFill>
                  <a:srgbClr val="00B050"/>
                </a:solidFill>
              </a:rPr>
              <a:t>(</a:t>
            </a:r>
            <a:r>
              <a:rPr lang="en-US" sz="500" dirty="0" err="1">
                <a:solidFill>
                  <a:srgbClr val="00B050"/>
                </a:solidFill>
              </a:rPr>
              <a:t>user.created_at</a:t>
            </a:r>
            <a:r>
              <a:rPr lang="en-US" sz="500" dirty="0">
                <a:solidFill>
                  <a:srgbClr val="00B050"/>
                </a:solidFill>
              </a:rPr>
              <a:t>, 1, 3) as day, count(*) as count </a:t>
            </a:r>
            <a:r>
              <a:rPr lang="en-US" sz="500" dirty="0" smtClean="0">
                <a:solidFill>
                  <a:srgbClr val="00B050"/>
                </a:solidFill>
              </a:rPr>
              <a:t>from</a:t>
            </a:r>
          </a:p>
          <a:p>
            <a:r>
              <a:rPr lang="en-US" sz="500" dirty="0" smtClean="0">
                <a:solidFill>
                  <a:srgbClr val="00B050"/>
                </a:solidFill>
              </a:rPr>
              <a:t> tweets </a:t>
            </a:r>
            <a:r>
              <a:rPr lang="en-US" sz="500" dirty="0">
                <a:solidFill>
                  <a:srgbClr val="00B050"/>
                </a:solidFill>
              </a:rPr>
              <a:t>where </a:t>
            </a:r>
            <a:r>
              <a:rPr lang="en-US" sz="500" dirty="0" err="1">
                <a:solidFill>
                  <a:srgbClr val="00B050"/>
                </a:solidFill>
              </a:rPr>
              <a:t>user.created_at</a:t>
            </a:r>
            <a:r>
              <a:rPr lang="en-US" sz="500" dirty="0">
                <a:solidFill>
                  <a:srgbClr val="00B050"/>
                </a:solidFill>
              </a:rPr>
              <a:t> is not null group by </a:t>
            </a:r>
            <a:r>
              <a:rPr lang="en-US" sz="500" dirty="0" err="1">
                <a:solidFill>
                  <a:srgbClr val="00B050"/>
                </a:solidFill>
              </a:rPr>
              <a:t>substr</a:t>
            </a:r>
            <a:r>
              <a:rPr lang="en-US" sz="500" dirty="0">
                <a:solidFill>
                  <a:srgbClr val="00B050"/>
                </a:solidFill>
              </a:rPr>
              <a:t>(</a:t>
            </a:r>
            <a:r>
              <a:rPr lang="en-US" sz="500" dirty="0" err="1">
                <a:solidFill>
                  <a:srgbClr val="00B050"/>
                </a:solidFill>
              </a:rPr>
              <a:t>user.created_at</a:t>
            </a:r>
            <a:r>
              <a:rPr lang="en-US" sz="500" dirty="0" smtClean="0">
                <a:solidFill>
                  <a:srgbClr val="00B050"/>
                </a:solidFill>
              </a:rPr>
              <a:t>, </a:t>
            </a:r>
            <a:r>
              <a:rPr lang="en-US" sz="500" dirty="0">
                <a:solidFill>
                  <a:srgbClr val="00B050"/>
                </a:solidFill>
              </a:rPr>
              <a:t>1, 3) order by count DESC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28368" y="5463661"/>
            <a:ext cx="19319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SELECT </a:t>
            </a:r>
            <a:r>
              <a:rPr lang="en-US" sz="500" dirty="0" err="1">
                <a:solidFill>
                  <a:srgbClr val="00B050"/>
                </a:solidFill>
              </a:rPr>
              <a:t>user.time_zone</a:t>
            </a:r>
            <a:r>
              <a:rPr lang="en-US" sz="500" dirty="0">
                <a:solidFill>
                  <a:srgbClr val="00B050"/>
                </a:solidFill>
              </a:rPr>
              <a:t>, count(*) AS count from tweets where </a:t>
            </a:r>
            <a:endParaRPr lang="en-US" sz="500" dirty="0" smtClean="0">
              <a:solidFill>
                <a:srgbClr val="00B050"/>
              </a:solidFill>
            </a:endParaRPr>
          </a:p>
          <a:p>
            <a:r>
              <a:rPr lang="en-US" sz="500" dirty="0" err="1" smtClean="0">
                <a:solidFill>
                  <a:srgbClr val="00B050"/>
                </a:solidFill>
              </a:rPr>
              <a:t>user.time_zone</a:t>
            </a:r>
            <a:r>
              <a:rPr lang="en-US" sz="500" dirty="0" smtClean="0">
                <a:solidFill>
                  <a:srgbClr val="00B050"/>
                </a:solidFill>
              </a:rPr>
              <a:t> </a:t>
            </a:r>
            <a:r>
              <a:rPr lang="en-US" sz="500" dirty="0">
                <a:solidFill>
                  <a:srgbClr val="00B050"/>
                </a:solidFill>
              </a:rPr>
              <a:t>is not null GROUP BY </a:t>
            </a:r>
            <a:r>
              <a:rPr lang="en-US" sz="500" dirty="0" err="1">
                <a:solidFill>
                  <a:srgbClr val="00B050"/>
                </a:solidFill>
              </a:rPr>
              <a:t>user.time_zone</a:t>
            </a:r>
            <a:r>
              <a:rPr lang="en-US" sz="500" dirty="0">
                <a:solidFill>
                  <a:srgbClr val="00B050"/>
                </a:solidFill>
              </a:rPr>
              <a:t> ORDER BY </a:t>
            </a:r>
            <a:endParaRPr lang="en-US" sz="500" dirty="0" smtClean="0">
              <a:solidFill>
                <a:srgbClr val="00B050"/>
              </a:solidFill>
            </a:endParaRPr>
          </a:p>
          <a:p>
            <a:r>
              <a:rPr lang="en-US" sz="500" dirty="0" smtClean="0">
                <a:solidFill>
                  <a:srgbClr val="00B050"/>
                </a:solidFill>
              </a:rPr>
              <a:t>count </a:t>
            </a:r>
            <a:r>
              <a:rPr lang="en-US" sz="500" dirty="0">
                <a:solidFill>
                  <a:srgbClr val="00B050"/>
                </a:solidFill>
              </a:rPr>
              <a:t>DESC limit 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01009" y="1646374"/>
            <a:ext cx="19319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SELECT </a:t>
            </a:r>
            <a:r>
              <a:rPr lang="en-US" sz="500" dirty="0" err="1">
                <a:solidFill>
                  <a:srgbClr val="00B050"/>
                </a:solidFill>
              </a:rPr>
              <a:t>user.time_zone</a:t>
            </a:r>
            <a:r>
              <a:rPr lang="en-US" sz="500" dirty="0">
                <a:solidFill>
                  <a:srgbClr val="00B050"/>
                </a:solidFill>
              </a:rPr>
              <a:t>, count(*) AS count from tweets where </a:t>
            </a:r>
            <a:endParaRPr lang="en-US" sz="500" dirty="0" smtClean="0">
              <a:solidFill>
                <a:srgbClr val="00B050"/>
              </a:solidFill>
            </a:endParaRPr>
          </a:p>
          <a:p>
            <a:r>
              <a:rPr lang="en-US" sz="500" dirty="0" err="1" smtClean="0">
                <a:solidFill>
                  <a:srgbClr val="00B050"/>
                </a:solidFill>
              </a:rPr>
              <a:t>user.time_zone</a:t>
            </a:r>
            <a:r>
              <a:rPr lang="en-US" sz="500" dirty="0" smtClean="0">
                <a:solidFill>
                  <a:srgbClr val="00B050"/>
                </a:solidFill>
              </a:rPr>
              <a:t> </a:t>
            </a:r>
            <a:r>
              <a:rPr lang="en-US" sz="500" dirty="0">
                <a:solidFill>
                  <a:srgbClr val="00B050"/>
                </a:solidFill>
              </a:rPr>
              <a:t>is not null GROUP BY </a:t>
            </a:r>
            <a:r>
              <a:rPr lang="en-US" sz="500" dirty="0" err="1">
                <a:solidFill>
                  <a:srgbClr val="00B050"/>
                </a:solidFill>
              </a:rPr>
              <a:t>user.time_zone</a:t>
            </a:r>
            <a:r>
              <a:rPr lang="en-US" sz="500" dirty="0">
                <a:solidFill>
                  <a:srgbClr val="00B050"/>
                </a:solidFill>
              </a:rPr>
              <a:t> ORDER BY </a:t>
            </a:r>
            <a:endParaRPr lang="en-US" sz="500" dirty="0" smtClean="0">
              <a:solidFill>
                <a:srgbClr val="00B050"/>
              </a:solidFill>
            </a:endParaRPr>
          </a:p>
          <a:p>
            <a:r>
              <a:rPr lang="en-US" sz="500" dirty="0" smtClean="0">
                <a:solidFill>
                  <a:srgbClr val="00B050"/>
                </a:solidFill>
              </a:rPr>
              <a:t>count </a:t>
            </a:r>
            <a:r>
              <a:rPr lang="en-US" sz="500" dirty="0">
                <a:solidFill>
                  <a:srgbClr val="00B050"/>
                </a:solidFill>
              </a:rPr>
              <a:t>DESC limit 10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7" y="5427664"/>
            <a:ext cx="1900718" cy="13086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001" y="5766377"/>
            <a:ext cx="1997661" cy="1069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897" y="5969321"/>
            <a:ext cx="2136718" cy="7811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1009" y="3871078"/>
            <a:ext cx="2089956" cy="944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7220" y="3783657"/>
            <a:ext cx="1832154" cy="1097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5227" y="3809450"/>
            <a:ext cx="1972797" cy="10381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4062" y="2089119"/>
            <a:ext cx="2054387" cy="95019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92394" y="2098872"/>
            <a:ext cx="1748245" cy="9173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72600" y="6073978"/>
            <a:ext cx="1938358" cy="5934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8822" y="2114732"/>
            <a:ext cx="2195277" cy="696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355</TotalTime>
  <Words>502</Words>
  <Application>Microsoft Office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Franklin Gothic Book</vt:lpstr>
      <vt:lpstr>Franklin Gothic Medium</vt:lpstr>
      <vt:lpstr>Times New Roman</vt:lpstr>
      <vt:lpstr>Wingdings 2</vt:lpstr>
      <vt:lpstr>Trek</vt:lpstr>
      <vt:lpstr>US Election Tweets Analysis  Principles of big data  Naga Krishna Vadlamudi. Sudheer Kumar Nagaruri, Lakshma Reddy Induri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Election Tweets AnaLYSIS</dc:title>
  <dc:creator>venky@ganesh</dc:creator>
  <cp:lastModifiedBy>Naga Krishna</cp:lastModifiedBy>
  <cp:revision>30</cp:revision>
  <dcterms:created xsi:type="dcterms:W3CDTF">2016-05-11T08:15:50Z</dcterms:created>
  <dcterms:modified xsi:type="dcterms:W3CDTF">2016-05-13T21:47:26Z</dcterms:modified>
</cp:coreProperties>
</file>