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5" r:id="rId2"/>
  </p:sldMasterIdLst>
  <p:notesMasterIdLst>
    <p:notesMasterId r:id="rId45"/>
  </p:notesMasterIdLst>
  <p:sldIdLst>
    <p:sldId id="256" r:id="rId3"/>
    <p:sldId id="257" r:id="rId4"/>
    <p:sldId id="258" r:id="rId5"/>
    <p:sldId id="271" r:id="rId6"/>
    <p:sldId id="273" r:id="rId7"/>
    <p:sldId id="272" r:id="rId8"/>
    <p:sldId id="275" r:id="rId9"/>
    <p:sldId id="274" r:id="rId10"/>
    <p:sldId id="276" r:id="rId11"/>
    <p:sldId id="277" r:id="rId12"/>
    <p:sldId id="278" r:id="rId13"/>
    <p:sldId id="259" r:id="rId14"/>
    <p:sldId id="260" r:id="rId15"/>
    <p:sldId id="295" r:id="rId16"/>
    <p:sldId id="297" r:id="rId17"/>
    <p:sldId id="309" r:id="rId18"/>
    <p:sldId id="261" r:id="rId19"/>
    <p:sldId id="262" r:id="rId20"/>
    <p:sldId id="326" r:id="rId21"/>
    <p:sldId id="327" r:id="rId22"/>
    <p:sldId id="328" r:id="rId23"/>
    <p:sldId id="329" r:id="rId24"/>
    <p:sldId id="330" r:id="rId25"/>
    <p:sldId id="331" r:id="rId26"/>
    <p:sldId id="332" r:id="rId27"/>
    <p:sldId id="337" r:id="rId28"/>
    <p:sldId id="339" r:id="rId29"/>
    <p:sldId id="338" r:id="rId30"/>
    <p:sldId id="340" r:id="rId31"/>
    <p:sldId id="341" r:id="rId32"/>
    <p:sldId id="265" r:id="rId33"/>
    <p:sldId id="342" r:id="rId34"/>
    <p:sldId id="344" r:id="rId35"/>
    <p:sldId id="345" r:id="rId36"/>
    <p:sldId id="346" r:id="rId37"/>
    <p:sldId id="347" r:id="rId38"/>
    <p:sldId id="348" r:id="rId39"/>
    <p:sldId id="349" r:id="rId40"/>
    <p:sldId id="350" r:id="rId41"/>
    <p:sldId id="351" r:id="rId42"/>
    <p:sldId id="269" r:id="rId43"/>
    <p:sldId id="270" r:id="rId44"/>
  </p:sldIdLst>
  <p:sldSz cx="9144000" cy="6858000" type="screen4x3"/>
  <p:notesSz cx="6858000" cy="9144000"/>
  <p:embeddedFontLst>
    <p:embeddedFont>
      <p:font typeface="Century Gothic" pitchFamily="34" charset="0"/>
      <p:regular r:id="rId46"/>
      <p:bold r:id="rId47"/>
      <p:italic r:id="rId48"/>
      <p:boldItalic r:id="rId49"/>
    </p:embeddedFont>
    <p:embeddedFont>
      <p:font typeface="Calibri Light" pitchFamily="34" charset="0"/>
      <p:regular r:id="rId50"/>
      <p:italic r:id="rId51"/>
    </p:embeddedFont>
    <p:embeddedFont>
      <p:font typeface="Verdana" pitchFamily="34" charset="0"/>
      <p:regular r:id="rId52"/>
      <p:bold r:id="rId53"/>
      <p:italic r:id="rId54"/>
      <p:boldItalic r:id="rId55"/>
    </p:embeddedFont>
    <p:embeddedFont>
      <p:font typeface="Consolas" pitchFamily="49" charset="0"/>
      <p:regular r:id="rId56"/>
      <p:bold r:id="rId57"/>
      <p:italic r:id="rId58"/>
      <p:boldItalic r:id="rId59"/>
    </p:embeddedFont>
    <p:embeddedFont>
      <p:font typeface="Calibri" pitchFamily="34"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7A565066-FBAF-47D0-BA9D-98E2CB866E6F}">
          <p14:sldIdLst>
            <p14:sldId id="256"/>
          </p14:sldIdLst>
        </p14:section>
        <p14:section name="Untitled Section" id="{DCE7E5DB-3553-427F-9013-3D35E9854829}">
          <p14:sldIdLst>
            <p14:sldId id="257"/>
            <p14:sldId id="258"/>
            <p14:sldId id="271"/>
            <p14:sldId id="273"/>
            <p14:sldId id="272"/>
            <p14:sldId id="275"/>
            <p14:sldId id="274"/>
            <p14:sldId id="276"/>
            <p14:sldId id="277"/>
            <p14:sldId id="278"/>
            <p14:sldId id="259"/>
            <p14:sldId id="260"/>
            <p14:sldId id="295"/>
            <p14:sldId id="297"/>
            <p14:sldId id="309"/>
            <p14:sldId id="261"/>
            <p14:sldId id="262"/>
            <p14:sldId id="326"/>
            <p14:sldId id="327"/>
            <p14:sldId id="328"/>
            <p14:sldId id="329"/>
            <p14:sldId id="330"/>
            <p14:sldId id="331"/>
            <p14:sldId id="332"/>
            <p14:sldId id="337"/>
            <p14:sldId id="339"/>
            <p14:sldId id="338"/>
            <p14:sldId id="340"/>
            <p14:sldId id="341"/>
            <p14:sldId id="265"/>
            <p14:sldId id="342"/>
            <p14:sldId id="344"/>
            <p14:sldId id="345"/>
            <p14:sldId id="346"/>
            <p14:sldId id="347"/>
            <p14:sldId id="348"/>
            <p14:sldId id="349"/>
            <p14:sldId id="350"/>
            <p14:sldId id="351"/>
            <p14:sldId id="269"/>
            <p14:sldId id="270"/>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SHORE" initial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912" autoAdjust="0"/>
    <p:restoredTop sz="94660"/>
  </p:normalViewPr>
  <p:slideViewPr>
    <p:cSldViewPr snapToGrid="0">
      <p:cViewPr>
        <p:scale>
          <a:sx n="66" d="100"/>
          <a:sy n="66" d="100"/>
        </p:scale>
        <p:origin x="-1272" y="-1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font" Target="fonts/font18.fntdata"/><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font" Target="fonts/font16.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font" Target="fonts/font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9.fntdata"/><Relationship Id="rId62"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8414523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6" name="Google Shape;44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3" name="Google Shape;35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8" name="Google Shape;36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6" name="Google Shape;37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6" name="Google Shape;40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9" name="Google Shape;43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pic>
        <p:nvPicPr>
          <p:cNvPr id="14" name="Google Shape;14;p17"/>
          <p:cNvPicPr preferRelativeResize="0"/>
          <p:nvPr/>
        </p:nvPicPr>
        <p:blipFill rotWithShape="1">
          <a:blip r:embed="rId2"/>
          <a:srcRect/>
          <a:stretch>
            <a:fillRect/>
          </a:stretch>
        </p:blipFill>
        <p:spPr>
          <a:xfrm>
            <a:off x="-2312126" y="0"/>
            <a:ext cx="13501095" cy="6975567"/>
          </a:xfrm>
          <a:prstGeom prst="rect">
            <a:avLst/>
          </a:prstGeom>
          <a:noFill/>
          <a:ln>
            <a:noFill/>
          </a:ln>
        </p:spPr>
      </p:pic>
      <p:sp>
        <p:nvSpPr>
          <p:cNvPr id="15" name="Google Shape;15;p17"/>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above Caption">
  <p:cSld name="Picture above Caption">
    <p:spTree>
      <p:nvGrpSpPr>
        <p:cNvPr id="1" name="Shape 72"/>
        <p:cNvGrpSpPr/>
        <p:nvPr/>
      </p:nvGrpSpPr>
      <p:grpSpPr>
        <a:xfrm>
          <a:off x="0" y="0"/>
          <a:ext cx="0" cy="0"/>
          <a:chOff x="0" y="0"/>
          <a:chExt cx="0" cy="0"/>
        </a:xfrm>
      </p:grpSpPr>
      <p:sp>
        <p:nvSpPr>
          <p:cNvPr id="73" name="Google Shape;73;p30"/>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panose="020B0502020202020204"/>
              <a:buNone/>
              <a:def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74" name="Google Shape;74;p30"/>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75" name="Google Shape;75;p30"/>
          <p:cNvSpPr>
            <a:spLocks noGrp="1"/>
          </p:cNvSpPr>
          <p:nvPr>
            <p:ph type="pic" idx="2"/>
          </p:nvPr>
        </p:nvSpPr>
        <p:spPr>
          <a:xfrm>
            <a:off x="927100" y="1129553"/>
            <a:ext cx="7988300" cy="2980944"/>
          </a:xfrm>
          <a:prstGeom prst="rect">
            <a:avLst/>
          </a:prstGeom>
          <a:noFill/>
          <a:ln>
            <a:noFill/>
          </a:ln>
        </p:spPr>
      </p:sp>
      <p:pic>
        <p:nvPicPr>
          <p:cNvPr id="76" name="Google Shape;76;p30"/>
          <p:cNvPicPr preferRelativeResize="0"/>
          <p:nvPr/>
        </p:nvPicPr>
        <p:blipFill rotWithShape="1">
          <a:blip r:embed="rId2"/>
          <a:srcRect/>
          <a:stretch>
            <a:fill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7" name="Google Shape;77;p30"/>
          <p:cNvSpPr txBox="1"/>
          <p:nvPr/>
        </p:nvSpPr>
        <p:spPr>
          <a:xfrm>
            <a:off x="5235124"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 Pictures with Caption">
  <p:cSld name="2 Pictures with Caption">
    <p:spTree>
      <p:nvGrpSpPr>
        <p:cNvPr id="1" name="Shape 78"/>
        <p:cNvGrpSpPr/>
        <p:nvPr/>
      </p:nvGrpSpPr>
      <p:grpSpPr>
        <a:xfrm>
          <a:off x="0" y="0"/>
          <a:ext cx="0" cy="0"/>
          <a:chOff x="0" y="0"/>
          <a:chExt cx="0" cy="0"/>
        </a:xfrm>
      </p:grpSpPr>
      <p:sp>
        <p:nvSpPr>
          <p:cNvPr id="79" name="Google Shape;79;p31"/>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panose="020B0502020202020204"/>
              <a:buNone/>
              <a:def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80" name="Google Shape;80;p31"/>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81" name="Google Shape;81;p31"/>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82" name="Google Shape;82;p31"/>
          <p:cNvSpPr>
            <a:spLocks noGrp="1"/>
          </p:cNvSpPr>
          <p:nvPr>
            <p:ph type="pic" idx="2"/>
          </p:nvPr>
        </p:nvSpPr>
        <p:spPr>
          <a:xfrm>
            <a:off x="927100" y="1129553"/>
            <a:ext cx="3986784" cy="2980944"/>
          </a:xfrm>
          <a:prstGeom prst="rect">
            <a:avLst/>
          </a:prstGeom>
          <a:noFill/>
          <a:ln>
            <a:noFill/>
          </a:ln>
        </p:spPr>
      </p:sp>
      <p:sp>
        <p:nvSpPr>
          <p:cNvPr id="83" name="Google Shape;83;p31"/>
          <p:cNvSpPr>
            <a:spLocks noGrp="1"/>
          </p:cNvSpPr>
          <p:nvPr>
            <p:ph type="pic" idx="3"/>
          </p:nvPr>
        </p:nvSpPr>
        <p:spPr>
          <a:xfrm>
            <a:off x="4928616" y="1129553"/>
            <a:ext cx="3986784" cy="2980944"/>
          </a:xfrm>
          <a:prstGeom prst="rect">
            <a:avLst/>
          </a:prstGeom>
          <a:noFill/>
          <a:ln>
            <a:noFill/>
          </a:ln>
        </p:spPr>
      </p:sp>
      <p:sp>
        <p:nvSpPr>
          <p:cNvPr id="84" name="Google Shape;84;p3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85" name="Google Shape;85;p31"/>
          <p:cNvPicPr preferRelativeResize="0"/>
          <p:nvPr/>
        </p:nvPicPr>
        <p:blipFill rotWithShape="1">
          <a:blip r:embed="rId2"/>
          <a:srcRect/>
          <a:stretch>
            <a:fillRect/>
          </a:stretch>
        </p:blipFill>
        <p:spPr>
          <a:xfrm>
            <a:off x="7150607"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3 Pictures with Caption">
  <p:cSld name="3 Pictures with Caption">
    <p:spTree>
      <p:nvGrpSpPr>
        <p:cNvPr id="1" name="Shape 86"/>
        <p:cNvGrpSpPr/>
        <p:nvPr/>
      </p:nvGrpSpPr>
      <p:grpSpPr>
        <a:xfrm>
          <a:off x="0" y="0"/>
          <a:ext cx="0" cy="0"/>
          <a:chOff x="0" y="0"/>
          <a:chExt cx="0" cy="0"/>
        </a:xfrm>
      </p:grpSpPr>
      <p:sp>
        <p:nvSpPr>
          <p:cNvPr id="87" name="Google Shape;87;p32"/>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panose="020B0502020202020204"/>
              <a:buNone/>
              <a:def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88" name="Google Shape;88;p32"/>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89" name="Google Shape;89;p32"/>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90" name="Google Shape;90;p32"/>
          <p:cNvSpPr>
            <a:spLocks noGrp="1"/>
          </p:cNvSpPr>
          <p:nvPr>
            <p:ph type="pic" idx="2"/>
          </p:nvPr>
        </p:nvSpPr>
        <p:spPr>
          <a:xfrm>
            <a:off x="927100" y="1129553"/>
            <a:ext cx="6601968" cy="2980944"/>
          </a:xfrm>
          <a:prstGeom prst="rect">
            <a:avLst/>
          </a:prstGeom>
          <a:noFill/>
          <a:ln>
            <a:noFill/>
          </a:ln>
        </p:spPr>
      </p:sp>
      <p:sp>
        <p:nvSpPr>
          <p:cNvPr id="91" name="Google Shape;91;p32"/>
          <p:cNvSpPr>
            <a:spLocks noGrp="1"/>
          </p:cNvSpPr>
          <p:nvPr>
            <p:ph type="pic" idx="3"/>
          </p:nvPr>
        </p:nvSpPr>
        <p:spPr>
          <a:xfrm>
            <a:off x="7543800" y="1129553"/>
            <a:ext cx="1371600" cy="1481328"/>
          </a:xfrm>
          <a:prstGeom prst="rect">
            <a:avLst/>
          </a:prstGeom>
          <a:noFill/>
          <a:ln>
            <a:noFill/>
          </a:ln>
        </p:spPr>
      </p:sp>
      <p:sp>
        <p:nvSpPr>
          <p:cNvPr id="92" name="Google Shape;92;p32"/>
          <p:cNvSpPr>
            <a:spLocks noGrp="1"/>
          </p:cNvSpPr>
          <p:nvPr>
            <p:ph type="pic" idx="4"/>
          </p:nvPr>
        </p:nvSpPr>
        <p:spPr>
          <a:xfrm>
            <a:off x="7543800" y="2629169"/>
            <a:ext cx="1371600" cy="1481328"/>
          </a:xfrm>
          <a:prstGeom prst="rect">
            <a:avLst/>
          </a:prstGeom>
          <a:noFill/>
          <a:ln>
            <a:noFill/>
          </a:ln>
        </p:spPr>
      </p:sp>
      <p:pic>
        <p:nvPicPr>
          <p:cNvPr id="93" name="Google Shape;93;p32"/>
          <p:cNvPicPr preferRelativeResize="0"/>
          <p:nvPr/>
        </p:nvPicPr>
        <p:blipFill rotWithShape="1">
          <a:blip r:embed="rId2"/>
          <a:srcRect/>
          <a:stretch>
            <a:fill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4" name="Google Shape;94;p32"/>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95"/>
        <p:cNvGrpSpPr/>
        <p:nvPr/>
      </p:nvGrpSpPr>
      <p:grpSpPr>
        <a:xfrm>
          <a:off x="0" y="0"/>
          <a:ext cx="0" cy="0"/>
          <a:chOff x="0" y="0"/>
          <a:chExt cx="0" cy="0"/>
        </a:xfrm>
      </p:grpSpPr>
      <p:sp>
        <p:nvSpPr>
          <p:cNvPr id="96" name="Google Shape;96;p33"/>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97" name="Google Shape;97;p33"/>
          <p:cNvSpPr txBox="1">
            <a:spLocks noGrp="1"/>
          </p:cNvSpPr>
          <p:nvPr>
            <p:ph type="body" idx="1"/>
          </p:nvPr>
        </p:nvSpPr>
        <p:spPr>
          <a:xfrm rot="5400000">
            <a:off x="3084279" y="625709"/>
            <a:ext cx="3670766" cy="761047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defRPr sz="20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42900" algn="l" rtl="0">
              <a:lnSpc>
                <a:spcPct val="100000"/>
              </a:lnSpc>
              <a:spcBef>
                <a:spcPts val="36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42900" algn="l" rtl="0">
              <a:lnSpc>
                <a:spcPct val="100000"/>
              </a:lnSpc>
              <a:spcBef>
                <a:spcPts val="36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42900" algn="l" rtl="0">
              <a:lnSpc>
                <a:spcPct val="100000"/>
              </a:lnSpc>
              <a:spcBef>
                <a:spcPts val="36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42900" algn="l" rtl="0">
              <a:lnSpc>
                <a:spcPct val="100000"/>
              </a:lnSpc>
              <a:spcBef>
                <a:spcPts val="36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pic>
        <p:nvPicPr>
          <p:cNvPr id="98" name="Google Shape;98;p33"/>
          <p:cNvPicPr preferRelativeResize="0"/>
          <p:nvPr/>
        </p:nvPicPr>
        <p:blipFill rotWithShape="1">
          <a:blip r:embed="rId2"/>
          <a:srcRect/>
          <a:stretch>
            <a:fill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9" name="Google Shape;99;p33"/>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34"/>
          <p:cNvSpPr txBox="1">
            <a:spLocks noGrp="1"/>
          </p:cNvSpPr>
          <p:nvPr>
            <p:ph type="title"/>
          </p:nvPr>
        </p:nvSpPr>
        <p:spPr>
          <a:xfrm rot="5400000">
            <a:off x="5678114" y="3438993"/>
            <a:ext cx="5533279" cy="914400"/>
          </a:xfrm>
          <a:prstGeom prst="rect">
            <a:avLst/>
          </a:prstGeom>
          <a:noFill/>
          <a:ln>
            <a:noFill/>
          </a:ln>
        </p:spPr>
        <p:txBody>
          <a:bodyPr spcFirstLastPara="1" wrap="square" lIns="274300" tIns="685800" rIns="91425" bIns="685800" anchor="t" anchorCtr="0">
            <a:noAutofit/>
          </a:bodyPr>
          <a:lstStyle>
            <a:lvl1pPr marR="0" lvl="0" algn="l" rtl="0">
              <a:lnSpc>
                <a:spcPct val="100000"/>
              </a:lnSpc>
              <a:spcBef>
                <a:spcPts val="0"/>
              </a:spcBef>
              <a:spcAft>
                <a:spcPts val="0"/>
              </a:spcAft>
              <a:buClr>
                <a:schemeClr val="lt1"/>
              </a:buClr>
              <a:buSzPts val="3600"/>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02" name="Google Shape;102;p34"/>
          <p:cNvSpPr txBox="1">
            <a:spLocks noGrp="1"/>
          </p:cNvSpPr>
          <p:nvPr>
            <p:ph type="body" idx="1"/>
          </p:nvPr>
        </p:nvSpPr>
        <p:spPr>
          <a:xfrm rot="5400000">
            <a:off x="2059548" y="792723"/>
            <a:ext cx="4542304" cy="64262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defRPr sz="20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42900" algn="l" rtl="0">
              <a:lnSpc>
                <a:spcPct val="100000"/>
              </a:lnSpc>
              <a:spcBef>
                <a:spcPts val="36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42900" algn="l" rtl="0">
              <a:lnSpc>
                <a:spcPct val="100000"/>
              </a:lnSpc>
              <a:spcBef>
                <a:spcPts val="36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42900" algn="l" rtl="0">
              <a:lnSpc>
                <a:spcPct val="100000"/>
              </a:lnSpc>
              <a:spcBef>
                <a:spcPts val="36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42900" algn="l" rtl="0">
              <a:lnSpc>
                <a:spcPct val="100000"/>
              </a:lnSpc>
              <a:spcBef>
                <a:spcPts val="36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103" name="Google Shape;103;p34"/>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pic>
        <p:nvPicPr>
          <p:cNvPr id="104" name="Google Shape;104;p34"/>
          <p:cNvPicPr preferRelativeResize="0"/>
          <p:nvPr/>
        </p:nvPicPr>
        <p:blipFill rotWithShape="1">
          <a:blip r:embed="rId2"/>
          <a:srcRect/>
          <a:stretch>
            <a:fillRect/>
          </a:stretch>
        </p:blipFill>
        <p:spPr>
          <a:xfrm>
            <a:off x="7168896" y="30936"/>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05" name="Google Shape;105;p34"/>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5"/>
        <p:cNvGrpSpPr/>
        <p:nvPr/>
      </p:nvGrpSpPr>
      <p:grpSpPr>
        <a:xfrm>
          <a:off x="0" y="0"/>
          <a:ext cx="0" cy="0"/>
          <a:chOff x="0" y="0"/>
          <a:chExt cx="0" cy="0"/>
        </a:xfrm>
      </p:grpSpPr>
      <p:sp>
        <p:nvSpPr>
          <p:cNvPr id="116" name="Google Shape;116;p35"/>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35"/>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35"/>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35"/>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35"/>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1"/>
        <p:cNvGrpSpPr/>
        <p:nvPr/>
      </p:nvGrpSpPr>
      <p:grpSpPr>
        <a:xfrm>
          <a:off x="0" y="0"/>
          <a:ext cx="0" cy="0"/>
          <a:chOff x="0" y="0"/>
          <a:chExt cx="0" cy="0"/>
        </a:xfrm>
      </p:grpSpPr>
      <p:sp>
        <p:nvSpPr>
          <p:cNvPr id="122" name="Google Shape;122;p36"/>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36"/>
          <p:cNvSpPr txBox="1">
            <a:spLocks noGrp="1"/>
          </p:cNvSpPr>
          <p:nvPr>
            <p:ph type="body" idx="1"/>
          </p:nvPr>
        </p:nvSpPr>
        <p:spPr>
          <a:xfrm>
            <a:off x="623888" y="4589465"/>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4" name="Google Shape;124;p36"/>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6"/>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6"/>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7"/>
        <p:cNvGrpSpPr/>
        <p:nvPr/>
      </p:nvGrpSpPr>
      <p:grpSpPr>
        <a:xfrm>
          <a:off x="0" y="0"/>
          <a:ext cx="0" cy="0"/>
          <a:chOff x="0" y="0"/>
          <a:chExt cx="0" cy="0"/>
        </a:xfrm>
      </p:grpSpPr>
      <p:sp>
        <p:nvSpPr>
          <p:cNvPr id="128" name="Google Shape;128;p37"/>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7"/>
          <p:cNvSpPr txBox="1">
            <a:spLocks noGrp="1"/>
          </p:cNvSpPr>
          <p:nvPr>
            <p:ph type="body" idx="1"/>
          </p:nvPr>
        </p:nvSpPr>
        <p:spPr>
          <a:xfrm>
            <a:off x="6286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37"/>
          <p:cNvSpPr txBox="1">
            <a:spLocks noGrp="1"/>
          </p:cNvSpPr>
          <p:nvPr>
            <p:ph type="body" idx="2"/>
          </p:nvPr>
        </p:nvSpPr>
        <p:spPr>
          <a:xfrm>
            <a:off x="46291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37"/>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7"/>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7"/>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4"/>
        <p:cNvGrpSpPr/>
        <p:nvPr/>
      </p:nvGrpSpPr>
      <p:grpSpPr>
        <a:xfrm>
          <a:off x="0" y="0"/>
          <a:ext cx="0" cy="0"/>
          <a:chOff x="0" y="0"/>
          <a:chExt cx="0" cy="0"/>
        </a:xfrm>
      </p:grpSpPr>
      <p:sp>
        <p:nvSpPr>
          <p:cNvPr id="135" name="Google Shape;135;p38"/>
          <p:cNvSpPr txBox="1">
            <a:spLocks noGrp="1"/>
          </p:cNvSpPr>
          <p:nvPr>
            <p:ph type="title"/>
          </p:nvPr>
        </p:nvSpPr>
        <p:spPr>
          <a:xfrm>
            <a:off x="629841"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7" name="Google Shape;137;p3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38"/>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9" name="Google Shape;139;p38"/>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3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3"/>
        <p:cNvGrpSpPr/>
        <p:nvPr/>
      </p:nvGrpSpPr>
      <p:grpSpPr>
        <a:xfrm>
          <a:off x="0" y="0"/>
          <a:ext cx="0" cy="0"/>
          <a:chOff x="0" y="0"/>
          <a:chExt cx="0" cy="0"/>
        </a:xfrm>
      </p:grpSpPr>
      <p:sp>
        <p:nvSpPr>
          <p:cNvPr id="144" name="Google Shape;144;p3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3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3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3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8" name="Google Shape;18;p18"/>
          <p:cNvSpPr txBox="1">
            <a:spLocks noGrp="1"/>
          </p:cNvSpPr>
          <p:nvPr>
            <p:ph type="body" idx="1"/>
          </p:nvPr>
        </p:nvSpPr>
        <p:spPr>
          <a:xfrm>
            <a:off x="1114424" y="2595564"/>
            <a:ext cx="7610476" cy="367076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defRPr sz="20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42900" algn="l" rtl="0">
              <a:lnSpc>
                <a:spcPct val="100000"/>
              </a:lnSpc>
              <a:spcBef>
                <a:spcPts val="36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42900" algn="l" rtl="0">
              <a:lnSpc>
                <a:spcPct val="100000"/>
              </a:lnSpc>
              <a:spcBef>
                <a:spcPts val="36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42900" algn="l" rtl="0">
              <a:lnSpc>
                <a:spcPct val="100000"/>
              </a:lnSpc>
              <a:spcBef>
                <a:spcPts val="36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42900" algn="l" rtl="0">
              <a:lnSpc>
                <a:spcPct val="100000"/>
              </a:lnSpc>
              <a:spcBef>
                <a:spcPts val="36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40"/>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40"/>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40"/>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2"/>
        <p:cNvGrpSpPr/>
        <p:nvPr/>
      </p:nvGrpSpPr>
      <p:grpSpPr>
        <a:xfrm>
          <a:off x="0" y="0"/>
          <a:ext cx="0" cy="0"/>
          <a:chOff x="0" y="0"/>
          <a:chExt cx="0" cy="0"/>
        </a:xfrm>
      </p:grpSpPr>
      <p:sp>
        <p:nvSpPr>
          <p:cNvPr id="153" name="Google Shape;153;p4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41"/>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5" name="Google Shape;155;p41"/>
          <p:cNvSpPr txBox="1">
            <a:spLocks noGrp="1"/>
          </p:cNvSpPr>
          <p:nvPr>
            <p:ph type="body" idx="2"/>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6" name="Google Shape;156;p41"/>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41"/>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41"/>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9"/>
        <p:cNvGrpSpPr/>
        <p:nvPr/>
      </p:nvGrpSpPr>
      <p:grpSpPr>
        <a:xfrm>
          <a:off x="0" y="0"/>
          <a:ext cx="0" cy="0"/>
          <a:chOff x="0" y="0"/>
          <a:chExt cx="0" cy="0"/>
        </a:xfrm>
      </p:grpSpPr>
      <p:sp>
        <p:nvSpPr>
          <p:cNvPr id="160" name="Google Shape;160;p4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42"/>
          <p:cNvSpPr>
            <a:spLocks noGrp="1"/>
          </p:cNvSpPr>
          <p:nvPr>
            <p:ph type="pic" idx="2"/>
          </p:nvPr>
        </p:nvSpPr>
        <p:spPr>
          <a:xfrm>
            <a:off x="3887391" y="987428"/>
            <a:ext cx="4629150" cy="4873625"/>
          </a:xfrm>
          <a:prstGeom prst="rect">
            <a:avLst/>
          </a:prstGeom>
          <a:noFill/>
          <a:ln>
            <a:noFill/>
          </a:ln>
        </p:spPr>
      </p:sp>
      <p:sp>
        <p:nvSpPr>
          <p:cNvPr id="162" name="Google Shape;162;p42"/>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p42"/>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42"/>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42"/>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6"/>
        <p:cNvGrpSpPr/>
        <p:nvPr/>
      </p:nvGrpSpPr>
      <p:grpSpPr>
        <a:xfrm>
          <a:off x="0" y="0"/>
          <a:ext cx="0" cy="0"/>
          <a:chOff x="0" y="0"/>
          <a:chExt cx="0" cy="0"/>
        </a:xfrm>
      </p:grpSpPr>
      <p:sp>
        <p:nvSpPr>
          <p:cNvPr id="167" name="Google Shape;167;p43"/>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43"/>
          <p:cNvSpPr txBox="1">
            <a:spLocks noGrp="1"/>
          </p:cNvSpPr>
          <p:nvPr>
            <p:ph type="body" idx="1"/>
          </p:nvPr>
        </p:nvSpPr>
        <p:spPr>
          <a:xfrm rot="5400000">
            <a:off x="2396330" y="57944"/>
            <a:ext cx="4351339"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43"/>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43"/>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43"/>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2"/>
        <p:cNvGrpSpPr/>
        <p:nvPr/>
      </p:nvGrpSpPr>
      <p:grpSpPr>
        <a:xfrm>
          <a:off x="0" y="0"/>
          <a:ext cx="0" cy="0"/>
          <a:chOff x="0" y="0"/>
          <a:chExt cx="0" cy="0"/>
        </a:xfrm>
      </p:grpSpPr>
      <p:sp>
        <p:nvSpPr>
          <p:cNvPr id="173" name="Google Shape;173;p44"/>
          <p:cNvSpPr txBox="1">
            <a:spLocks noGrp="1"/>
          </p:cNvSpPr>
          <p:nvPr>
            <p:ph type="title"/>
          </p:nvPr>
        </p:nvSpPr>
        <p:spPr>
          <a:xfrm rot="5400000">
            <a:off x="4623594" y="2285208"/>
            <a:ext cx="581183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44"/>
          <p:cNvSpPr txBox="1">
            <a:spLocks noGrp="1"/>
          </p:cNvSpPr>
          <p:nvPr>
            <p:ph type="body" idx="1"/>
          </p:nvPr>
        </p:nvSpPr>
        <p:spPr>
          <a:xfrm rot="5400000">
            <a:off x="623095" y="370683"/>
            <a:ext cx="581183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44"/>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44"/>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44"/>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9"/>
        <p:cNvGrpSpPr/>
        <p:nvPr/>
      </p:nvGrpSpPr>
      <p:grpSpPr>
        <a:xfrm>
          <a:off x="0" y="0"/>
          <a:ext cx="0" cy="0"/>
          <a:chOff x="0" y="0"/>
          <a:chExt cx="0" cy="0"/>
        </a:xfrm>
      </p:grpSpPr>
      <p:pic>
        <p:nvPicPr>
          <p:cNvPr id="20" name="Google Shape;20;p21"/>
          <p:cNvPicPr preferRelativeResize="0"/>
          <p:nvPr/>
        </p:nvPicPr>
        <p:blipFill rotWithShape="1">
          <a:blip r:embed="rId2"/>
          <a:srcRect/>
          <a:stretch>
            <a:fillRect/>
          </a:stretch>
        </p:blipFill>
        <p:spPr>
          <a:xfrm>
            <a:off x="7159751"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 name="Google Shape;21;p2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22"/>
        <p:cNvGrpSpPr/>
        <p:nvPr/>
      </p:nvGrpSpPr>
      <p:grpSpPr>
        <a:xfrm>
          <a:off x="0" y="0"/>
          <a:ext cx="0" cy="0"/>
          <a:chOff x="0" y="0"/>
          <a:chExt cx="0" cy="0"/>
        </a:xfrm>
      </p:grpSpPr>
      <p:sp>
        <p:nvSpPr>
          <p:cNvPr id="23" name="Google Shape;23;p22"/>
          <p:cNvSpPr txBox="1">
            <a:spLocks noGrp="1"/>
          </p:cNvSpPr>
          <p:nvPr>
            <p:ph type="ctrTitle"/>
          </p:nvPr>
        </p:nvSpPr>
        <p:spPr>
          <a:xfrm>
            <a:off x="0" y="5025434"/>
            <a:ext cx="8915400"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24" name="Google Shape;24;p22"/>
          <p:cNvSpPr txBox="1">
            <a:spLocks noGrp="1"/>
          </p:cNvSpPr>
          <p:nvPr>
            <p:ph type="subTitle" idx="1"/>
          </p:nvPr>
        </p:nvSpPr>
        <p:spPr>
          <a:xfrm>
            <a:off x="914400" y="5943600"/>
            <a:ext cx="8001000" cy="914400"/>
          </a:xfrm>
          <a:prstGeom prst="rect">
            <a:avLst/>
          </a:prstGeom>
          <a:solidFill>
            <a:srgbClr val="E3E5DC"/>
          </a:solidFill>
          <a:ln>
            <a:noFill/>
          </a:ln>
        </p:spPr>
        <p:txBody>
          <a:bodyPr spcFirstLastPara="1" wrap="square" lIns="292600" tIns="91425" rIns="274300" bIns="91425" anchor="t" anchorCtr="0">
            <a:noAutofit/>
          </a:bodyPr>
          <a:lstStyle>
            <a:lvl1pPr marR="0" lvl="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25" name="Google Shape;25;p22"/>
          <p:cNvSpPr>
            <a:spLocks noGrp="1"/>
          </p:cNvSpPr>
          <p:nvPr>
            <p:ph type="pic" idx="2"/>
          </p:nvPr>
        </p:nvSpPr>
        <p:spPr>
          <a:xfrm>
            <a:off x="927100" y="1129553"/>
            <a:ext cx="7988300" cy="3886200"/>
          </a:xfrm>
          <a:prstGeom prst="rect">
            <a:avLst/>
          </a:prstGeom>
          <a:noFill/>
          <a:ln>
            <a:noFill/>
          </a:ln>
        </p:spPr>
      </p:sp>
      <p:pic>
        <p:nvPicPr>
          <p:cNvPr id="26" name="Google Shape;26;p22"/>
          <p:cNvPicPr preferRelativeResize="0"/>
          <p:nvPr/>
        </p:nvPicPr>
        <p:blipFill rotWithShape="1">
          <a:blip r:embed="rId2"/>
          <a:srcRect/>
          <a:stretch>
            <a:fillRect/>
          </a:stretch>
        </p:blipFill>
        <p:spPr>
          <a:xfrm>
            <a:off x="7168896" y="826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 name="Google Shape;27;p22"/>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0" y="3200399"/>
            <a:ext cx="8915400" cy="2286000"/>
          </a:xfrm>
          <a:prstGeom prst="rect">
            <a:avLst/>
          </a:prstGeom>
          <a:solidFill>
            <a:schemeClr val="dk2"/>
          </a:solidFill>
          <a:ln>
            <a:noFill/>
          </a:ln>
        </p:spPr>
        <p:txBody>
          <a:bodyPr spcFirstLastPara="1" wrap="square" lIns="1188700" tIns="45700" rIns="274300" bIns="45700" anchor="b" anchorCtr="0">
            <a:normAutofit/>
          </a:bodyPr>
          <a:lstStyle>
            <a:lvl1pPr marR="0" lvl="0" algn="l" rtl="0">
              <a:lnSpc>
                <a:spcPct val="100000"/>
              </a:lnSpc>
              <a:spcBef>
                <a:spcPts val="0"/>
              </a:spcBef>
              <a:spcAft>
                <a:spcPts val="0"/>
              </a:spcAft>
              <a:buClr>
                <a:schemeClr val="lt1"/>
              </a:buClr>
              <a:buSzPts val="3600"/>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30" name="Google Shape;30;p23"/>
          <p:cNvSpPr txBox="1">
            <a:spLocks noGrp="1"/>
          </p:cNvSpPr>
          <p:nvPr>
            <p:ph type="body" idx="1"/>
          </p:nvPr>
        </p:nvSpPr>
        <p:spPr>
          <a:xfrm>
            <a:off x="914400" y="5484607"/>
            <a:ext cx="8001000" cy="777240"/>
          </a:xfrm>
          <a:prstGeom prst="rect">
            <a:avLst/>
          </a:prstGeom>
          <a:solidFill>
            <a:srgbClr val="E3E5DC"/>
          </a:solidFill>
          <a:ln>
            <a:noFill/>
          </a:ln>
        </p:spPr>
        <p:txBody>
          <a:bodyPr spcFirstLastPara="1" wrap="square" lIns="292600" tIns="91425" rIns="274300" bIns="91425" anchor="ctr" anchorCtr="0">
            <a:normAutofit/>
          </a:bodyPr>
          <a:lstStyle>
            <a:lvl1pPr marL="457200" marR="0" lvl="0" indent="-22860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228600" algn="l"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lnSpc>
                <a:spcPct val="100000"/>
              </a:lnSpc>
              <a:spcBef>
                <a:spcPts val="600"/>
              </a:spcBef>
              <a:spcAft>
                <a:spcPts val="0"/>
              </a:spcAft>
              <a:buClr>
                <a:schemeClr val="accent1"/>
              </a:buClr>
              <a:buSzPts val="1600"/>
              <a:buFont typeface="Noto Sans Symbols"/>
              <a:buNone/>
              <a:defRPr sz="16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lnSpc>
                <a:spcPct val="100000"/>
              </a:lnSpc>
              <a:spcBef>
                <a:spcPts val="600"/>
              </a:spcBef>
              <a:spcAft>
                <a:spcPts val="0"/>
              </a:spcAft>
              <a:buClr>
                <a:srgbClr val="51640A"/>
              </a:buClr>
              <a:buSzPts val="1400"/>
              <a:buFont typeface="Noto Sans Symbols"/>
              <a:buNone/>
              <a:defRPr sz="14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lnSpc>
                <a:spcPct val="100000"/>
              </a:lnSpc>
              <a:spcBef>
                <a:spcPts val="600"/>
              </a:spcBef>
              <a:spcAft>
                <a:spcPts val="0"/>
              </a:spcAft>
              <a:buClr>
                <a:schemeClr val="accent1"/>
              </a:buClr>
              <a:buSzPts val="1400"/>
              <a:buFont typeface="Noto Sans Symbols"/>
              <a:buNone/>
              <a:defRPr sz="14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pic>
        <p:nvPicPr>
          <p:cNvPr id="31" name="Google Shape;31;p23"/>
          <p:cNvPicPr preferRelativeResize="0"/>
          <p:nvPr/>
        </p:nvPicPr>
        <p:blipFill rotWithShape="1">
          <a:blip r:embed="rId2"/>
          <a:srcRect/>
          <a:stretch>
            <a:fill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 name="Google Shape;32;p23"/>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35" name="Google Shape;35;p24"/>
          <p:cNvSpPr txBox="1">
            <a:spLocks noGrp="1"/>
          </p:cNvSpPr>
          <p:nvPr>
            <p:ph type="body" idx="1"/>
          </p:nvPr>
        </p:nvSpPr>
        <p:spPr>
          <a:xfrm>
            <a:off x="1117600"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42900" algn="l" rtl="0">
              <a:lnSpc>
                <a:spcPct val="100000"/>
              </a:lnSpc>
              <a:spcBef>
                <a:spcPts val="36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42900" algn="l" rtl="0">
              <a:lnSpc>
                <a:spcPct val="100000"/>
              </a:lnSpc>
              <a:spcBef>
                <a:spcPts val="36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42900" algn="l" rtl="0">
              <a:lnSpc>
                <a:spcPct val="100000"/>
              </a:lnSpc>
              <a:spcBef>
                <a:spcPts val="36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42900" algn="l" rtl="0">
              <a:lnSpc>
                <a:spcPct val="100000"/>
              </a:lnSpc>
              <a:spcBef>
                <a:spcPts val="36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36" name="Google Shape;36;p24"/>
          <p:cNvSpPr txBox="1">
            <a:spLocks noGrp="1"/>
          </p:cNvSpPr>
          <p:nvPr>
            <p:ph type="body" idx="2"/>
          </p:nvPr>
        </p:nvSpPr>
        <p:spPr>
          <a:xfrm>
            <a:off x="5147534"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42900" algn="l" rtl="0">
              <a:lnSpc>
                <a:spcPct val="100000"/>
              </a:lnSpc>
              <a:spcBef>
                <a:spcPts val="36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42900" algn="l" rtl="0">
              <a:lnSpc>
                <a:spcPct val="100000"/>
              </a:lnSpc>
              <a:spcBef>
                <a:spcPts val="36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42900" algn="l" rtl="0">
              <a:lnSpc>
                <a:spcPct val="100000"/>
              </a:lnSpc>
              <a:spcBef>
                <a:spcPts val="36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42900" algn="l" rtl="0">
              <a:lnSpc>
                <a:spcPct val="100000"/>
              </a:lnSpc>
              <a:spcBef>
                <a:spcPts val="36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pic>
        <p:nvPicPr>
          <p:cNvPr id="37" name="Google Shape;37;p24"/>
          <p:cNvPicPr preferRelativeResize="0"/>
          <p:nvPr/>
        </p:nvPicPr>
        <p:blipFill rotWithShape="1">
          <a:blip r:embed="rId2"/>
          <a:srcRect/>
          <a:stretch>
            <a:fillRect/>
          </a:stretch>
        </p:blipFill>
        <p:spPr>
          <a:xfrm>
            <a:off x="7168896"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8" name="Google Shape;38;p24"/>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41" name="Google Shape;41;p25"/>
          <p:cNvSpPr txBox="1">
            <a:spLocks noGrp="1"/>
          </p:cNvSpPr>
          <p:nvPr>
            <p:ph type="body" idx="1"/>
          </p:nvPr>
        </p:nvSpPr>
        <p:spPr>
          <a:xfrm>
            <a:off x="1120588"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2" name="Google Shape;42;p25"/>
          <p:cNvSpPr txBox="1">
            <a:spLocks noGrp="1"/>
          </p:cNvSpPr>
          <p:nvPr>
            <p:ph type="body" idx="2"/>
          </p:nvPr>
        </p:nvSpPr>
        <p:spPr>
          <a:xfrm>
            <a:off x="1120588"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30200" algn="l" rtl="0">
              <a:lnSpc>
                <a:spcPct val="100000"/>
              </a:lnSpc>
              <a:spcBef>
                <a:spcPts val="320"/>
              </a:spcBef>
              <a:spcAft>
                <a:spcPts val="0"/>
              </a:spcAft>
              <a:buClr>
                <a:srgbClr val="51640A"/>
              </a:buClr>
              <a:buSzPts val="1600"/>
              <a:buFont typeface="Noto Sans Symbols"/>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30200" algn="l" rtl="0">
              <a:lnSpc>
                <a:spcPct val="100000"/>
              </a:lnSpc>
              <a:spcBef>
                <a:spcPts val="320"/>
              </a:spcBef>
              <a:spcAft>
                <a:spcPts val="0"/>
              </a:spcAft>
              <a:buClr>
                <a:schemeClr val="accent1"/>
              </a:buClr>
              <a:buSzPts val="1600"/>
              <a:buFont typeface="Noto Sans Symbols"/>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30200" algn="l" rtl="0">
              <a:lnSpc>
                <a:spcPct val="100000"/>
              </a:lnSpc>
              <a:spcBef>
                <a:spcPts val="320"/>
              </a:spcBef>
              <a:spcAft>
                <a:spcPts val="0"/>
              </a:spcAft>
              <a:buClr>
                <a:srgbClr val="51640A"/>
              </a:buClr>
              <a:buSzPts val="1600"/>
              <a:buFont typeface="Noto Sans Symbols"/>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30200" algn="l" rtl="0">
              <a:lnSpc>
                <a:spcPct val="100000"/>
              </a:lnSpc>
              <a:spcBef>
                <a:spcPts val="320"/>
              </a:spcBef>
              <a:spcAft>
                <a:spcPts val="0"/>
              </a:spcAft>
              <a:buClr>
                <a:schemeClr val="accent1"/>
              </a:buClr>
              <a:buSzPts val="1600"/>
              <a:buFont typeface="Noto Sans Symbols"/>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3" name="Google Shape;43;p25"/>
          <p:cNvSpPr txBox="1">
            <a:spLocks noGrp="1"/>
          </p:cNvSpPr>
          <p:nvPr>
            <p:ph type="body" idx="3"/>
          </p:nvPr>
        </p:nvSpPr>
        <p:spPr>
          <a:xfrm>
            <a:off x="5147534"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4" name="Google Shape;44;p25"/>
          <p:cNvSpPr txBox="1">
            <a:spLocks noGrp="1"/>
          </p:cNvSpPr>
          <p:nvPr>
            <p:ph type="body" idx="4"/>
          </p:nvPr>
        </p:nvSpPr>
        <p:spPr>
          <a:xfrm>
            <a:off x="5147534"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30200" algn="l" rtl="0">
              <a:lnSpc>
                <a:spcPct val="100000"/>
              </a:lnSpc>
              <a:spcBef>
                <a:spcPts val="320"/>
              </a:spcBef>
              <a:spcAft>
                <a:spcPts val="0"/>
              </a:spcAft>
              <a:buClr>
                <a:srgbClr val="51640A"/>
              </a:buClr>
              <a:buSzPts val="1600"/>
              <a:buFont typeface="Noto Sans Symbols"/>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30200" algn="l" rtl="0">
              <a:lnSpc>
                <a:spcPct val="100000"/>
              </a:lnSpc>
              <a:spcBef>
                <a:spcPts val="320"/>
              </a:spcBef>
              <a:spcAft>
                <a:spcPts val="0"/>
              </a:spcAft>
              <a:buClr>
                <a:schemeClr val="accent1"/>
              </a:buClr>
              <a:buSzPts val="1600"/>
              <a:buFont typeface="Noto Sans Symbols"/>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30200" algn="l" rtl="0">
              <a:lnSpc>
                <a:spcPct val="100000"/>
              </a:lnSpc>
              <a:spcBef>
                <a:spcPts val="320"/>
              </a:spcBef>
              <a:spcAft>
                <a:spcPts val="0"/>
              </a:spcAft>
              <a:buClr>
                <a:srgbClr val="51640A"/>
              </a:buClr>
              <a:buSzPts val="1600"/>
              <a:buFont typeface="Noto Sans Symbols"/>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30200" algn="l" rtl="0">
              <a:lnSpc>
                <a:spcPct val="100000"/>
              </a:lnSpc>
              <a:spcBef>
                <a:spcPts val="320"/>
              </a:spcBef>
              <a:spcAft>
                <a:spcPts val="0"/>
              </a:spcAft>
              <a:buClr>
                <a:schemeClr val="accent1"/>
              </a:buClr>
              <a:buSzPts val="1600"/>
              <a:buFont typeface="Noto Sans Symbols"/>
              <a:defRPr sz="16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cxnSp>
        <p:nvCxnSpPr>
          <p:cNvPr id="45" name="Google Shape;45;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6" name="Google Shape;46;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7" name="Google Shape;47;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8" name="Google Shape;48;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9" name="Google Shape;49;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50" name="Google Shape;50;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pic>
        <p:nvPicPr>
          <p:cNvPr id="51" name="Google Shape;51;p25"/>
          <p:cNvPicPr preferRelativeResize="0"/>
          <p:nvPr/>
        </p:nvPicPr>
        <p:blipFill rotWithShape="1">
          <a:blip r:embed="rId2"/>
          <a:srcRect/>
          <a:stretch>
            <a:fill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2" name="Google Shape;52;p25"/>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0"/>
        <p:cNvGrpSpPr/>
        <p:nvPr/>
      </p:nvGrpSpPr>
      <p:grpSpPr>
        <a:xfrm>
          <a:off x="0" y="0"/>
          <a:ext cx="0" cy="0"/>
          <a:chOff x="0" y="0"/>
          <a:chExt cx="0" cy="0"/>
        </a:xfrm>
      </p:grpSpPr>
      <p:sp>
        <p:nvSpPr>
          <p:cNvPr id="61" name="Google Shape;61;p28"/>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62" name="Google Shape;62;p28"/>
          <p:cNvSpPr txBox="1">
            <a:spLocks noGrp="1"/>
          </p:cNvSpPr>
          <p:nvPr>
            <p:ph type="body" idx="1"/>
          </p:nvPr>
        </p:nvSpPr>
        <p:spPr>
          <a:xfrm>
            <a:off x="5147534" y="2590803"/>
            <a:ext cx="3566160" cy="3686174"/>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20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100000"/>
              </a:lnSpc>
              <a:spcBef>
                <a:spcPts val="600"/>
              </a:spcBef>
              <a:spcAft>
                <a:spcPts val="0"/>
              </a:spcAft>
              <a:buClr>
                <a:srgbClr val="51640A"/>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100000"/>
              </a:lnSpc>
              <a:spcBef>
                <a:spcPts val="600"/>
              </a:spcBef>
              <a:spcAft>
                <a:spcPts val="0"/>
              </a:spcAft>
              <a:buClr>
                <a:schemeClr val="accent1"/>
              </a:buClr>
              <a:buSzPts val="1800"/>
              <a:buFont typeface="Noto Sans Symbols"/>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55600" algn="l" rtl="0">
              <a:lnSpc>
                <a:spcPct val="100000"/>
              </a:lnSpc>
              <a:spcBef>
                <a:spcPts val="400"/>
              </a:spcBef>
              <a:spcAft>
                <a:spcPts val="0"/>
              </a:spcAft>
              <a:buClr>
                <a:srgbClr val="51640A"/>
              </a:buClr>
              <a:buSzPts val="2000"/>
              <a:buFont typeface="Noto Sans Symbols"/>
              <a:defRPr sz="20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55600" algn="l" rtl="0">
              <a:lnSpc>
                <a:spcPct val="100000"/>
              </a:lnSpc>
              <a:spcBef>
                <a:spcPts val="400"/>
              </a:spcBef>
              <a:spcAft>
                <a:spcPts val="0"/>
              </a:spcAft>
              <a:buClr>
                <a:schemeClr val="accent1"/>
              </a:buClr>
              <a:buSzPts val="2000"/>
              <a:buFont typeface="Noto Sans Symbols"/>
              <a:defRPr sz="20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55600" algn="l" rtl="0">
              <a:lnSpc>
                <a:spcPct val="100000"/>
              </a:lnSpc>
              <a:spcBef>
                <a:spcPts val="400"/>
              </a:spcBef>
              <a:spcAft>
                <a:spcPts val="0"/>
              </a:spcAft>
              <a:buClr>
                <a:srgbClr val="51640A"/>
              </a:buClr>
              <a:buSzPts val="2000"/>
              <a:buFont typeface="Noto Sans Symbols"/>
              <a:defRPr sz="20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55600" algn="l" rtl="0">
              <a:lnSpc>
                <a:spcPct val="100000"/>
              </a:lnSpc>
              <a:spcBef>
                <a:spcPts val="400"/>
              </a:spcBef>
              <a:spcAft>
                <a:spcPts val="0"/>
              </a:spcAft>
              <a:buClr>
                <a:schemeClr val="accent1"/>
              </a:buClr>
              <a:buSzPts val="2000"/>
              <a:buFont typeface="Noto Sans Symbols"/>
              <a:defRPr sz="20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63" name="Google Shape;63;p28"/>
          <p:cNvSpPr txBox="1">
            <a:spLocks noGrp="1"/>
          </p:cNvSpPr>
          <p:nvPr>
            <p:ph type="body" idx="2"/>
          </p:nvPr>
        </p:nvSpPr>
        <p:spPr>
          <a:xfrm>
            <a:off x="900952" y="2039111"/>
            <a:ext cx="356616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pic>
        <p:nvPicPr>
          <p:cNvPr id="64" name="Google Shape;64;p28"/>
          <p:cNvPicPr preferRelativeResize="0"/>
          <p:nvPr/>
        </p:nvPicPr>
        <p:blipFill rotWithShape="1">
          <a:blip r:embed="rId2"/>
          <a:srcRect/>
          <a:stretch>
            <a:fillRect/>
          </a:stretch>
        </p:blipFill>
        <p:spPr>
          <a:xfrm>
            <a:off x="7168896"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65" name="Google Shape;65;p28"/>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29"/>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panose="020B0502020202020204"/>
              <a:buNone/>
              <a:defRPr sz="3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68" name="Google Shape;68;p29"/>
          <p:cNvSpPr>
            <a:spLocks noGrp="1"/>
          </p:cNvSpPr>
          <p:nvPr>
            <p:ph type="pic" idx="2"/>
          </p:nvPr>
        </p:nvSpPr>
        <p:spPr>
          <a:xfrm>
            <a:off x="5487990" y="2048256"/>
            <a:ext cx="3427413" cy="4206240"/>
          </a:xfrm>
          <a:prstGeom prst="rect">
            <a:avLst/>
          </a:prstGeom>
          <a:noFill/>
          <a:ln>
            <a:noFill/>
          </a:ln>
        </p:spPr>
      </p:sp>
      <p:sp>
        <p:nvSpPr>
          <p:cNvPr id="69" name="Google Shape;69;p29"/>
          <p:cNvSpPr txBox="1">
            <a:spLocks noGrp="1"/>
          </p:cNvSpPr>
          <p:nvPr>
            <p:ph type="body" idx="1"/>
          </p:nvPr>
        </p:nvSpPr>
        <p:spPr>
          <a:xfrm>
            <a:off x="914400" y="2039112"/>
            <a:ext cx="457200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pic>
        <p:nvPicPr>
          <p:cNvPr id="70" name="Google Shape;70;p29"/>
          <p:cNvPicPr preferRelativeResize="0"/>
          <p:nvPr/>
        </p:nvPicPr>
        <p:blipFill rotWithShape="1">
          <a:blip r:embed="rId2"/>
          <a:srcRect/>
          <a:stretch>
            <a:fill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1" name="Google Shape;71;p29"/>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2.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p:nvPr/>
        </p:nvSpPr>
        <p:spPr>
          <a:xfrm>
            <a:off x="2638730" y="6387737"/>
            <a:ext cx="18466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1" name="Google Shape;11;p16"/>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US"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Copyrights © 2017 Innodatatics Inc. All Rights Reserved</a:t>
            </a:r>
            <a:endParaRPr sz="9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2" name="Google Shape;12;p16"/>
          <p:cNvPicPr preferRelativeResize="0"/>
          <p:nvPr/>
        </p:nvPicPr>
        <p:blipFill rotWithShape="1">
          <a:blip r:embed="rId16"/>
          <a:srcRect/>
          <a:stretch>
            <a:fill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8" r:id="rId8"/>
    <p:sldLayoutId id="2147483659" r:id="rId9"/>
    <p:sldLayoutId id="2147483660" r:id="rId10"/>
    <p:sldLayoutId id="2147483661" r:id="rId11"/>
    <p:sldLayoutId id="2147483662" r:id="rId12"/>
    <p:sldLayoutId id="2147483663" r:id="rId13"/>
    <p:sldLayoutId id="214748366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08" name="Google Shape;108;p19"/>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9" name="Google Shape;109;p1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10" name="Google Shape;110;p1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11" name="Google Shape;111;p1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p:nvPr/>
        </p:nvSpPr>
        <p:spPr>
          <a:xfrm>
            <a:off x="0" y="874308"/>
            <a:ext cx="9144000" cy="5250719"/>
          </a:xfrm>
          <a:prstGeom prst="rect">
            <a:avLst/>
          </a:prstGeom>
          <a:noFill/>
          <a:ln>
            <a:noFill/>
          </a:ln>
        </p:spPr>
        <p:txBody>
          <a:bodyPr spcFirstLastPara="1" wrap="square" lIns="0" tIns="0" rIns="0" bIns="0" anchor="t" anchorCtr="0">
            <a:noAutofit/>
          </a:bodyPr>
          <a:lstStyle/>
          <a:p>
            <a:pPr marL="0" marR="0" lvl="0" indent="0" rtl="0">
              <a:lnSpc>
                <a:spcPct val="100000"/>
              </a:lnSpc>
              <a:spcBef>
                <a:spcPts val="0"/>
              </a:spcBef>
              <a:spcAft>
                <a:spcPts val="0"/>
              </a:spcAft>
              <a:buClr>
                <a:srgbClr val="002776"/>
              </a:buClr>
              <a:buSzPts val="3600"/>
              <a:buFont typeface="Verdana" panose="020B0604030504040204"/>
              <a:buNone/>
            </a:pPr>
            <a:r>
              <a:rPr lang="en-US" sz="3600" b="1" i="0" u="none" strike="noStrike" cap="none" dirty="0">
                <a:solidFill>
                  <a:srgbClr val="002776"/>
                </a:solidFill>
                <a:latin typeface="Verdana" panose="020B0604030504040204"/>
                <a:ea typeface="Verdana" panose="020B0604030504040204"/>
                <a:cs typeface="Verdana" panose="020B0604030504040204"/>
                <a:sym typeface="Verdana" panose="020B0604030504040204"/>
              </a:rPr>
              <a:t>Resume Classification</a:t>
            </a:r>
            <a:endParaRPr lang="en-US" dirty="0">
              <a:ea typeface="Verdana" panose="020B0604030504040204"/>
            </a:endParaRPr>
          </a:p>
          <a:p>
            <a:pPr marL="0" marR="0" lvl="0" indent="0" rtl="0">
              <a:lnSpc>
                <a:spcPct val="100000"/>
              </a:lnSpc>
              <a:spcBef>
                <a:spcPts val="0"/>
              </a:spcBef>
              <a:spcAft>
                <a:spcPts val="0"/>
              </a:spcAft>
              <a:buClr>
                <a:srgbClr val="002776"/>
              </a:buClr>
              <a:buSzPts val="3600"/>
              <a:buFont typeface="Verdana" panose="020B0604030504040204"/>
              <a:buNone/>
            </a:pPr>
            <a:r>
              <a:rPr lang="en-US" sz="2400" b="1" i="0" u="none" strike="noStrike" cap="none" dirty="0">
                <a:solidFill>
                  <a:srgbClr val="002776"/>
                </a:solidFill>
                <a:latin typeface="Verdana" panose="020B0604030504040204"/>
                <a:ea typeface="Verdana" panose="020B0604030504040204"/>
                <a:cs typeface="Verdana" panose="020B0604030504040204"/>
                <a:sym typeface="Verdana" panose="020B0604030504040204"/>
              </a:rPr>
              <a:t>Team      :Group-5</a:t>
            </a:r>
          </a:p>
          <a:p>
            <a:pPr marL="0" marR="0" lvl="0" indent="0" rtl="0">
              <a:lnSpc>
                <a:spcPct val="100000"/>
              </a:lnSpc>
              <a:spcBef>
                <a:spcPts val="0"/>
              </a:spcBef>
              <a:spcAft>
                <a:spcPts val="0"/>
              </a:spcAft>
              <a:buClr>
                <a:srgbClr val="002776"/>
              </a:buClr>
              <a:buSzPts val="3600"/>
              <a:buFont typeface="Verdana" panose="020B0604030504040204"/>
              <a:buNone/>
            </a:pPr>
            <a:r>
              <a:rPr lang="en-US" sz="2400" b="1" dirty="0">
                <a:solidFill>
                  <a:srgbClr val="002776"/>
                </a:solidFill>
                <a:latin typeface="Verdana" panose="020B0604030504040204"/>
                <a:ea typeface="Verdana" panose="020B0604030504040204"/>
                <a:cs typeface="Verdana" panose="020B0604030504040204"/>
                <a:sym typeface="Verdana" panose="020B0604030504040204"/>
              </a:rPr>
              <a:t>Mentors   :Karthik Muskla</a:t>
            </a:r>
          </a:p>
          <a:p>
            <a:pPr marL="0" marR="0" lvl="0" indent="0" rtl="0">
              <a:lnSpc>
                <a:spcPct val="100000"/>
              </a:lnSpc>
              <a:spcBef>
                <a:spcPts val="0"/>
              </a:spcBef>
              <a:spcAft>
                <a:spcPts val="0"/>
              </a:spcAft>
              <a:buClr>
                <a:srgbClr val="002776"/>
              </a:buClr>
              <a:buSzPts val="3600"/>
              <a:buFont typeface="Verdana" panose="020B0604030504040204"/>
              <a:buNone/>
            </a:pPr>
            <a:r>
              <a:rPr lang="en-US" sz="2400" b="1" i="0" u="none" strike="noStrike" cap="none" dirty="0">
                <a:solidFill>
                  <a:srgbClr val="002776"/>
                </a:solidFill>
                <a:latin typeface="Verdana" panose="020B0604030504040204"/>
                <a:ea typeface="Verdana" panose="020B0604030504040204"/>
                <a:cs typeface="Verdana" panose="020B0604030504040204"/>
                <a:sym typeface="Verdana" panose="020B0604030504040204"/>
              </a:rPr>
              <a:t>   	</a:t>
            </a:r>
            <a:r>
              <a:rPr lang="en-US" sz="2400" b="1" dirty="0">
                <a:solidFill>
                  <a:srgbClr val="002776"/>
                </a:solidFill>
                <a:latin typeface="Verdana" panose="020B0604030504040204"/>
                <a:ea typeface="Verdana" panose="020B0604030504040204"/>
                <a:cs typeface="Verdana" panose="020B0604030504040204"/>
                <a:sym typeface="Verdana" panose="020B0604030504040204"/>
              </a:rPr>
              <a:t>          Dhanyapriya Somasundaran</a:t>
            </a:r>
          </a:p>
          <a:p>
            <a:pPr marL="0" marR="0" lvl="0" indent="0" rtl="0">
              <a:lnSpc>
                <a:spcPct val="100000"/>
              </a:lnSpc>
              <a:spcBef>
                <a:spcPts val="0"/>
              </a:spcBef>
              <a:spcAft>
                <a:spcPts val="0"/>
              </a:spcAft>
              <a:buClr>
                <a:srgbClr val="002776"/>
              </a:buClr>
              <a:buSzPts val="3600"/>
              <a:buFont typeface="Verdana" panose="020B0604030504040204"/>
              <a:buNone/>
            </a:pPr>
            <a:r>
              <a:rPr lang="en-US" sz="2400" b="1" i="0" u="none" strike="noStrike" cap="none" dirty="0">
                <a:solidFill>
                  <a:srgbClr val="002776"/>
                </a:solidFill>
                <a:latin typeface="Verdana" panose="020B0604030504040204"/>
                <a:ea typeface="Verdana" panose="020B0604030504040204"/>
                <a:cs typeface="Verdana" panose="020B0604030504040204"/>
                <a:sym typeface="Verdana" panose="020B0604030504040204"/>
              </a:rPr>
              <a:t>Date      :</a:t>
            </a:r>
            <a:r>
              <a:rPr lang="en-US" sz="2400" b="1" dirty="0">
                <a:solidFill>
                  <a:srgbClr val="002776"/>
                </a:solidFill>
                <a:latin typeface="Verdana" panose="020B0604030504040204"/>
                <a:ea typeface="Verdana" panose="020B0604030504040204"/>
                <a:cs typeface="Verdana" panose="020B0604030504040204"/>
                <a:sym typeface="Verdana" panose="020B0604030504040204"/>
              </a:rPr>
              <a:t>30/03/2023</a:t>
            </a:r>
          </a:p>
          <a:p>
            <a:pPr marL="0" marR="0" lvl="0" indent="0" rtl="0">
              <a:lnSpc>
                <a:spcPct val="100000"/>
              </a:lnSpc>
              <a:spcBef>
                <a:spcPts val="0"/>
              </a:spcBef>
              <a:spcAft>
                <a:spcPts val="0"/>
              </a:spcAft>
              <a:buClr>
                <a:srgbClr val="002776"/>
              </a:buClr>
              <a:buSzPts val="3600"/>
              <a:buFont typeface="Verdana" panose="020B0604030504040204"/>
              <a:buNone/>
            </a:pPr>
            <a:endParaRPr lang="en-US" sz="2400" b="1" i="0" u="none" strike="noStrike" cap="none" dirty="0">
              <a:solidFill>
                <a:srgbClr val="002776"/>
              </a:solidFill>
              <a:latin typeface="Verdana" panose="020B0604030504040204"/>
              <a:ea typeface="Verdana" panose="020B0604030504040204"/>
              <a:cs typeface="Verdana" panose="020B0604030504040204"/>
              <a:sym typeface="Verdana" panose="020B0604030504040204"/>
            </a:endParaRPr>
          </a:p>
          <a:p>
            <a:pPr marL="0" marR="0" lvl="0" indent="0" algn="r" rtl="0">
              <a:lnSpc>
                <a:spcPct val="100000"/>
              </a:lnSpc>
              <a:spcBef>
                <a:spcPts val="0"/>
              </a:spcBef>
              <a:spcAft>
                <a:spcPts val="0"/>
              </a:spcAft>
              <a:buClr>
                <a:srgbClr val="002776"/>
              </a:buClr>
              <a:buSzPts val="3600"/>
              <a:buFont typeface="Verdana" panose="020B0604030504040204"/>
              <a:buNone/>
            </a:pPr>
            <a:r>
              <a:rPr lang="en-US" sz="1800" i="0" u="none" strike="noStrike" cap="none" dirty="0" smtClean="0">
                <a:solidFill>
                  <a:srgbClr val="002776"/>
                </a:solidFill>
                <a:latin typeface="Verdana" panose="020B0604030504040204"/>
                <a:ea typeface="Verdana" panose="020B0604030504040204"/>
                <a:cs typeface="Verdana" panose="020B0604030504040204"/>
                <a:sym typeface="Verdana" panose="020B0604030504040204"/>
              </a:rPr>
              <a:t>Team </a:t>
            </a:r>
            <a:r>
              <a:rPr lang="en-US" sz="1800" dirty="0">
                <a:solidFill>
                  <a:srgbClr val="002776"/>
                </a:solidFill>
                <a:latin typeface="Verdana" panose="020B0604030504040204"/>
                <a:ea typeface="Verdana" panose="020B0604030504040204"/>
                <a:cs typeface="Verdana" panose="020B0604030504040204"/>
                <a:sym typeface="Verdana" panose="020B0604030504040204"/>
              </a:rPr>
              <a:t>Members:</a:t>
            </a:r>
          </a:p>
          <a:p>
            <a:pPr marL="0" marR="0" lvl="0" indent="0" algn="r" rtl="0">
              <a:lnSpc>
                <a:spcPct val="100000"/>
              </a:lnSpc>
              <a:spcBef>
                <a:spcPts val="0"/>
              </a:spcBef>
              <a:spcAft>
                <a:spcPts val="0"/>
              </a:spcAft>
              <a:buClr>
                <a:srgbClr val="002776"/>
              </a:buClr>
              <a:buSzPts val="3600"/>
              <a:buFont typeface="Verdana" panose="020B0604030504040204"/>
              <a:buNone/>
            </a:pPr>
            <a:r>
              <a:rPr lang="en-US" sz="1800" dirty="0">
                <a:solidFill>
                  <a:srgbClr val="002776"/>
                </a:solidFill>
                <a:latin typeface="Verdana" panose="020B0604030504040204"/>
                <a:ea typeface="Verdana" panose="020B0604030504040204"/>
                <a:cs typeface="Verdana" panose="020B0604030504040204"/>
                <a:sym typeface="Verdana" panose="020B0604030504040204"/>
              </a:rPr>
              <a:t>Ms. Kavana E</a:t>
            </a:r>
          </a:p>
          <a:p>
            <a:pPr marL="0" marR="0" lvl="0" indent="0" algn="r" rtl="0">
              <a:lnSpc>
                <a:spcPct val="100000"/>
              </a:lnSpc>
              <a:spcBef>
                <a:spcPts val="0"/>
              </a:spcBef>
              <a:spcAft>
                <a:spcPts val="0"/>
              </a:spcAft>
              <a:buClr>
                <a:srgbClr val="002776"/>
              </a:buClr>
              <a:buSzPts val="3600"/>
              <a:buFont typeface="Verdana" panose="020B0604030504040204"/>
              <a:buNone/>
            </a:pPr>
            <a:r>
              <a:rPr lang="en-US" sz="1800" dirty="0">
                <a:solidFill>
                  <a:srgbClr val="002776"/>
                </a:solidFill>
                <a:latin typeface="Verdana" panose="020B0604030504040204"/>
                <a:ea typeface="Verdana" panose="020B0604030504040204"/>
                <a:cs typeface="Verdana" panose="020B0604030504040204"/>
                <a:sym typeface="Verdana" panose="020B0604030504040204"/>
              </a:rPr>
              <a:t>Ms. Nagalakshmi M</a:t>
            </a:r>
          </a:p>
          <a:p>
            <a:pPr marL="0" marR="0" lvl="0" indent="0" algn="r" rtl="0">
              <a:lnSpc>
                <a:spcPct val="100000"/>
              </a:lnSpc>
              <a:spcBef>
                <a:spcPts val="0"/>
              </a:spcBef>
              <a:spcAft>
                <a:spcPts val="0"/>
              </a:spcAft>
              <a:buClr>
                <a:srgbClr val="002776"/>
              </a:buClr>
              <a:buSzPts val="3600"/>
              <a:buFont typeface="Verdana" panose="020B0604030504040204"/>
              <a:buNone/>
            </a:pPr>
            <a:r>
              <a:rPr lang="en-US" sz="1800" dirty="0">
                <a:solidFill>
                  <a:srgbClr val="002776"/>
                </a:solidFill>
                <a:latin typeface="Verdana" panose="020B0604030504040204"/>
                <a:ea typeface="Verdana" panose="020B0604030504040204"/>
                <a:cs typeface="Verdana" panose="020B0604030504040204"/>
                <a:sym typeface="Verdana" panose="020B0604030504040204"/>
              </a:rPr>
              <a:t>Ms. Bhavana PM</a:t>
            </a:r>
          </a:p>
          <a:p>
            <a:pPr marL="0" marR="0" lvl="0" indent="0" algn="r" rtl="0">
              <a:lnSpc>
                <a:spcPct val="100000"/>
              </a:lnSpc>
              <a:spcBef>
                <a:spcPts val="0"/>
              </a:spcBef>
              <a:spcAft>
                <a:spcPts val="0"/>
              </a:spcAft>
              <a:buClr>
                <a:srgbClr val="002776"/>
              </a:buClr>
              <a:buSzPts val="3600"/>
              <a:buFont typeface="Verdana" panose="020B0604030504040204"/>
              <a:buNone/>
            </a:pPr>
            <a:r>
              <a:rPr lang="en-US" sz="1800" dirty="0">
                <a:solidFill>
                  <a:srgbClr val="002776"/>
                </a:solidFill>
                <a:latin typeface="Verdana" panose="020B0604030504040204"/>
                <a:ea typeface="Verdana" panose="020B0604030504040204"/>
                <a:cs typeface="Verdana" panose="020B0604030504040204"/>
                <a:sym typeface="Verdana" panose="020B0604030504040204"/>
              </a:rPr>
              <a:t>Mrs. Rajyalakshmi Vyasabhagavan</a:t>
            </a:r>
          </a:p>
          <a:p>
            <a:pPr marL="0" marR="0" lvl="0" indent="0" algn="r" rtl="0">
              <a:lnSpc>
                <a:spcPct val="100000"/>
              </a:lnSpc>
              <a:spcBef>
                <a:spcPts val="0"/>
              </a:spcBef>
              <a:spcAft>
                <a:spcPts val="0"/>
              </a:spcAft>
              <a:buClr>
                <a:srgbClr val="002776"/>
              </a:buClr>
              <a:buSzPts val="3600"/>
              <a:buFont typeface="Verdana" panose="020B0604030504040204"/>
              <a:buNone/>
            </a:pPr>
            <a:r>
              <a:rPr lang="en-US" sz="1800" dirty="0">
                <a:solidFill>
                  <a:srgbClr val="002776"/>
                </a:solidFill>
                <a:latin typeface="Verdana" panose="020B0604030504040204"/>
                <a:ea typeface="Verdana" panose="020B0604030504040204"/>
                <a:cs typeface="Verdana" panose="020B0604030504040204"/>
                <a:sym typeface="Verdana" panose="020B0604030504040204"/>
              </a:rPr>
              <a:t>Surarapu Hemalatha</a:t>
            </a:r>
          </a:p>
          <a:p>
            <a:pPr marL="0" marR="0" lvl="0" indent="0" algn="r" rtl="0">
              <a:lnSpc>
                <a:spcPct val="100000"/>
              </a:lnSpc>
              <a:spcBef>
                <a:spcPts val="0"/>
              </a:spcBef>
              <a:spcAft>
                <a:spcPts val="0"/>
              </a:spcAft>
              <a:buClr>
                <a:srgbClr val="002776"/>
              </a:buClr>
              <a:buSzPts val="3600"/>
              <a:buFont typeface="Verdana" panose="020B0604030504040204"/>
              <a:buNone/>
            </a:pPr>
            <a:r>
              <a:rPr lang="en-US" sz="1800" dirty="0">
                <a:solidFill>
                  <a:srgbClr val="002776"/>
                </a:solidFill>
                <a:latin typeface="Verdana" panose="020B0604030504040204"/>
                <a:ea typeface="Verdana" panose="020B0604030504040204"/>
                <a:cs typeface="Verdana" panose="020B0604030504040204"/>
                <a:sym typeface="Verdana" panose="020B0604030504040204"/>
              </a:rPr>
              <a:t>Shubham Santhosh Bhalerao</a:t>
            </a:r>
          </a:p>
          <a:p>
            <a:pPr marL="0" marR="0" lvl="0" indent="0" algn="r" rtl="0">
              <a:lnSpc>
                <a:spcPct val="100000"/>
              </a:lnSpc>
              <a:spcBef>
                <a:spcPts val="0"/>
              </a:spcBef>
              <a:spcAft>
                <a:spcPts val="0"/>
              </a:spcAft>
              <a:buClr>
                <a:srgbClr val="002776"/>
              </a:buClr>
              <a:buSzPts val="3600"/>
              <a:buFont typeface="Verdana" panose="020B0604030504040204"/>
              <a:buNone/>
            </a:pPr>
            <a:r>
              <a:rPr lang="en-US" sz="1800" dirty="0">
                <a:solidFill>
                  <a:srgbClr val="002776"/>
                </a:solidFill>
                <a:latin typeface="Verdana" panose="020B0604030504040204"/>
                <a:ea typeface="Verdana" panose="020B0604030504040204"/>
                <a:cs typeface="Verdana" panose="020B0604030504040204"/>
                <a:sym typeface="Verdana" panose="020B0604030504040204"/>
              </a:rPr>
              <a:t>Ms. Nirpal </a:t>
            </a:r>
            <a:r>
              <a:rPr lang="en-US" sz="1800" dirty="0" err="1">
                <a:solidFill>
                  <a:srgbClr val="002776"/>
                </a:solidFill>
                <a:latin typeface="Verdana" panose="020B0604030504040204"/>
                <a:ea typeface="Verdana" panose="020B0604030504040204"/>
                <a:cs typeface="Verdana" panose="020B0604030504040204"/>
                <a:sym typeface="Verdana" panose="020B0604030504040204"/>
              </a:rPr>
              <a:t>Pratiksha</a:t>
            </a:r>
            <a:r>
              <a:rPr lang="en-US" sz="1800" dirty="0">
                <a:solidFill>
                  <a:srgbClr val="002776"/>
                </a:solidFill>
                <a:latin typeface="Verdana" panose="020B0604030504040204"/>
                <a:ea typeface="Verdana" panose="020B0604030504040204"/>
                <a:cs typeface="Verdana" panose="020B0604030504040204"/>
                <a:sym typeface="Verdana" panose="020B0604030504040204"/>
              </a:rPr>
              <a:t> </a:t>
            </a:r>
            <a:r>
              <a:rPr lang="en-US" sz="1800" dirty="0" err="1" smtClean="0">
                <a:solidFill>
                  <a:srgbClr val="002776"/>
                </a:solidFill>
                <a:latin typeface="Verdana" panose="020B0604030504040204"/>
                <a:ea typeface="Verdana" panose="020B0604030504040204"/>
                <a:cs typeface="Verdana" panose="020B0604030504040204"/>
                <a:sym typeface="Verdana" panose="020B0604030504040204"/>
              </a:rPr>
              <a:t>Sharad</a:t>
            </a:r>
            <a:endParaRPr lang="en-US" sz="1800" dirty="0" smtClean="0">
              <a:solidFill>
                <a:srgbClr val="002776"/>
              </a:solidFill>
              <a:latin typeface="Verdana" panose="020B0604030504040204"/>
              <a:ea typeface="Verdana" panose="020B0604030504040204"/>
              <a:cs typeface="Verdana" panose="020B0604030504040204"/>
              <a:sym typeface="Verdana" panose="020B0604030504040204"/>
            </a:endParaRPr>
          </a:p>
          <a:p>
            <a:pPr marL="0" marR="0" lvl="0" indent="0" algn="r" rtl="0">
              <a:lnSpc>
                <a:spcPct val="100000"/>
              </a:lnSpc>
              <a:spcBef>
                <a:spcPts val="0"/>
              </a:spcBef>
              <a:spcAft>
                <a:spcPts val="0"/>
              </a:spcAft>
              <a:buClr>
                <a:srgbClr val="002776"/>
              </a:buClr>
              <a:buSzPts val="3600"/>
              <a:buFont typeface="Verdana" panose="020B0604030504040204"/>
              <a:buNone/>
            </a:pPr>
            <a:r>
              <a:rPr lang="en-US" sz="1800" dirty="0" smtClean="0">
                <a:solidFill>
                  <a:srgbClr val="002776"/>
                </a:solidFill>
                <a:latin typeface="Verdana" panose="020B0604030504040204"/>
                <a:ea typeface="Verdana" panose="020B0604030504040204"/>
                <a:cs typeface="Verdana" panose="020B0604030504040204"/>
                <a:sym typeface="Verdana" panose="020B0604030504040204"/>
              </a:rPr>
              <a:t>Mr</a:t>
            </a:r>
            <a:r>
              <a:rPr lang="en-US" sz="1800" dirty="0">
                <a:solidFill>
                  <a:srgbClr val="002776"/>
                </a:solidFill>
                <a:latin typeface="Verdana" panose="020B0604030504040204"/>
                <a:ea typeface="Verdana" panose="020B0604030504040204"/>
                <a:cs typeface="Verdana" panose="020B0604030504040204"/>
                <a:sym typeface="Verdana" panose="020B0604030504040204"/>
              </a:rPr>
              <a:t>. M Kishore Arvind</a:t>
            </a:r>
          </a:p>
          <a:p>
            <a:pPr marL="0" marR="0" lvl="0" indent="0" rtl="0">
              <a:lnSpc>
                <a:spcPct val="100000"/>
              </a:lnSpc>
              <a:spcBef>
                <a:spcPts val="0"/>
              </a:spcBef>
              <a:spcAft>
                <a:spcPts val="0"/>
              </a:spcAft>
              <a:buClr>
                <a:srgbClr val="002776"/>
              </a:buClr>
              <a:buSzPts val="3600"/>
              <a:buFont typeface="Verdana" panose="020B0604030504040204"/>
              <a:buNone/>
            </a:pPr>
            <a:endParaRPr lang="en-US" sz="2400" b="1" dirty="0">
              <a:solidFill>
                <a:srgbClr val="002776"/>
              </a:solidFill>
              <a:latin typeface="Verdana" panose="020B0604030504040204"/>
              <a:ea typeface="Verdana" panose="020B0604030504040204"/>
              <a:cs typeface="Verdana" panose="020B0604030504040204"/>
              <a:sym typeface="Verdana" panose="020B0604030504040204"/>
            </a:endParaRPr>
          </a:p>
          <a:p>
            <a:pPr marL="0" marR="0" lvl="0" indent="0" rtl="0">
              <a:lnSpc>
                <a:spcPct val="100000"/>
              </a:lnSpc>
              <a:spcBef>
                <a:spcPts val="0"/>
              </a:spcBef>
              <a:spcAft>
                <a:spcPts val="0"/>
              </a:spcAft>
              <a:buClr>
                <a:srgbClr val="002776"/>
              </a:buClr>
              <a:buSzPts val="3600"/>
              <a:buFont typeface="Verdana" panose="020B0604030504040204"/>
              <a:buNone/>
            </a:pPr>
            <a:endParaRPr lang="en-US" sz="2400" b="1" i="0" u="none" strike="noStrike" cap="none" dirty="0">
              <a:solidFill>
                <a:srgbClr val="002776"/>
              </a:solidFill>
              <a:latin typeface="Verdana" panose="020B0604030504040204"/>
              <a:ea typeface="Verdana" panose="020B0604030504040204"/>
              <a:cs typeface="Verdana" panose="020B0604030504040204"/>
              <a:sym typeface="Verdana" panose="020B0604030504040204"/>
            </a:endParaRPr>
          </a:p>
        </p:txBody>
      </p:sp>
      <p:pic>
        <p:nvPicPr>
          <p:cNvPr id="333" name="Google Shape;333;p1"/>
          <p:cNvPicPr preferRelativeResize="0"/>
          <p:nvPr/>
        </p:nvPicPr>
        <p:blipFill rotWithShape="1">
          <a:blip r:embed="rId3"/>
          <a:srcRect/>
          <a:stretch>
            <a:fillRect/>
          </a:stretch>
        </p:blipFill>
        <p:spPr>
          <a:xfrm>
            <a:off x="7700064" y="102559"/>
            <a:ext cx="1187051" cy="41135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0390" y="544010"/>
            <a:ext cx="8354510" cy="5722320"/>
          </a:xfrm>
        </p:spPr>
        <p:txBody>
          <a:bodyPr/>
          <a:lstStyle/>
          <a:p>
            <a:pPr marL="101600" indent="0">
              <a:buNone/>
            </a:pPr>
            <a:r>
              <a:rPr lang="en-US" b="1" dirty="0">
                <a:solidFill>
                  <a:srgbClr val="569CD6"/>
                </a:solidFill>
                <a:effectLst/>
                <a:latin typeface="Consolas" panose="020B0609020204030204" pitchFamily="49" charset="0"/>
              </a:rPr>
              <a:t>Take all categories of resume into a single column named "Resume_category"</a:t>
            </a:r>
            <a:endParaRPr lang="en-US" b="0" dirty="0">
              <a:solidFill>
                <a:srgbClr val="D4D4D4"/>
              </a:solidFill>
              <a:effectLst/>
              <a:latin typeface="Consolas" panose="020B0609020204030204" pitchFamily="49" charset="0"/>
            </a:endParaRPr>
          </a:p>
          <a:p>
            <a:pPr marL="101600" indent="0">
              <a:buNone/>
            </a:pPr>
            <a:endParaRPr lang="en-IN" dirty="0"/>
          </a:p>
        </p:txBody>
      </p:sp>
      <p:pic>
        <p:nvPicPr>
          <p:cNvPr id="7" name="Picture 6"/>
          <p:cNvPicPr>
            <a:picLocks noChangeAspect="1"/>
          </p:cNvPicPr>
          <p:nvPr/>
        </p:nvPicPr>
        <p:blipFill>
          <a:blip r:embed="rId2"/>
          <a:stretch>
            <a:fillRect/>
          </a:stretch>
        </p:blipFill>
        <p:spPr>
          <a:xfrm>
            <a:off x="142756" y="1662826"/>
            <a:ext cx="8630854" cy="445832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114" y="250569"/>
            <a:ext cx="8319786" cy="6015761"/>
          </a:xfrm>
        </p:spPr>
        <p:txBody>
          <a:bodyPr/>
          <a:lstStyle/>
          <a:p>
            <a:pPr marL="101600" indent="0">
              <a:buNone/>
            </a:pPr>
            <a:r>
              <a:rPr lang="en-US" b="1" dirty="0">
                <a:solidFill>
                  <a:srgbClr val="569CD6"/>
                </a:solidFill>
                <a:latin typeface="Consolas" panose="020B0609020204030204" pitchFamily="49" charset="0"/>
              </a:rPr>
              <a:t>N</a:t>
            </a:r>
            <a:r>
              <a:rPr lang="en-US" b="1" dirty="0">
                <a:solidFill>
                  <a:srgbClr val="569CD6"/>
                </a:solidFill>
                <a:effectLst/>
                <a:latin typeface="Consolas" panose="020B0609020204030204" pitchFamily="49" charset="0"/>
              </a:rPr>
              <a:t>ow drop the category, category_1 , category_2 and category_3 columns from data frame and </a:t>
            </a:r>
            <a:r>
              <a:rPr lang="en-US" sz="2000" b="1" dirty="0">
                <a:solidFill>
                  <a:srgbClr val="569CD6"/>
                </a:solidFill>
                <a:effectLst/>
                <a:latin typeface="Consolas" panose="020B0609020204030204" pitchFamily="49" charset="0"/>
              </a:rPr>
              <a:t>So now our data frame is in working condition and convert it in CSV format for resume classification and save it as a csv file</a:t>
            </a:r>
            <a:endParaRPr lang="en-US" sz="2000" b="0" dirty="0">
              <a:solidFill>
                <a:srgbClr val="D4D4D4"/>
              </a:solidFill>
              <a:effectLst/>
              <a:latin typeface="Consolas" panose="020B0609020204030204" pitchFamily="49" charset="0"/>
            </a:endParaRPr>
          </a:p>
          <a:p>
            <a:pPr marL="101600" indent="0">
              <a:buNone/>
            </a:pPr>
            <a:endParaRPr lang="en-IN" dirty="0"/>
          </a:p>
        </p:txBody>
      </p:sp>
      <p:pic>
        <p:nvPicPr>
          <p:cNvPr id="5" name="Picture 4"/>
          <p:cNvPicPr>
            <a:picLocks noChangeAspect="1"/>
          </p:cNvPicPr>
          <p:nvPr/>
        </p:nvPicPr>
        <p:blipFill>
          <a:blip r:embed="rId2"/>
          <a:stretch>
            <a:fillRect/>
          </a:stretch>
        </p:blipFill>
        <p:spPr>
          <a:xfrm>
            <a:off x="529209" y="2293851"/>
            <a:ext cx="7344800" cy="397247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
          <p:cNvSpPr txBox="1"/>
          <p:nvPr/>
        </p:nvSpPr>
        <p:spPr>
          <a:xfrm>
            <a:off x="1354237" y="2842266"/>
            <a:ext cx="6435525"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2776"/>
                </a:solidFill>
                <a:latin typeface="Arial" panose="020B0604020202020204"/>
                <a:ea typeface="Arial" panose="020B0604020202020204"/>
                <a:cs typeface="Arial" panose="020B0604020202020204"/>
                <a:sym typeface="Arial" panose="020B0604020202020204"/>
              </a:rPr>
              <a:t>Exploratory Data Analysis (EDA) and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2776"/>
                </a:solidFill>
                <a:latin typeface="Arial" panose="020B0604020202020204"/>
                <a:ea typeface="Arial" panose="020B0604020202020204"/>
                <a:cs typeface="Arial" panose="020B0604020202020204"/>
                <a:sym typeface="Arial" panose="020B0604020202020204"/>
              </a:rPr>
              <a:t>Feature Engineering</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56" name="Google Shape;356;p4"/>
          <p:cNvPicPr preferRelativeResize="0"/>
          <p:nvPr/>
        </p:nvPicPr>
        <p:blipFill rotWithShape="1">
          <a:blip r:embed="rId3"/>
          <a:srcRect/>
          <a:stretch>
            <a:fillRect/>
          </a:stretch>
        </p:blipFill>
        <p:spPr>
          <a:xfrm>
            <a:off x="7771754" y="100245"/>
            <a:ext cx="1187051" cy="411359"/>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
          <p:cNvSpPr txBox="1"/>
          <p:nvPr/>
        </p:nvSpPr>
        <p:spPr>
          <a:xfrm>
            <a:off x="191135" y="132715"/>
            <a:ext cx="302099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2776"/>
                </a:solidFill>
                <a:latin typeface="Arial" panose="020B0604020202020204"/>
                <a:ea typeface="Arial" panose="020B0604020202020204"/>
                <a:cs typeface="Arial" panose="020B0604020202020204"/>
                <a:sym typeface="Arial" panose="020B0604020202020204"/>
              </a:rPr>
              <a:t>Data set details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63" name="Google Shape;363;p5"/>
          <p:cNvPicPr preferRelativeResize="0"/>
          <p:nvPr/>
        </p:nvPicPr>
        <p:blipFill rotWithShape="1">
          <a:blip r:embed="rId3"/>
          <a:srcRect/>
          <a:stretch>
            <a:fillRect/>
          </a:stretch>
        </p:blipFill>
        <p:spPr>
          <a:xfrm>
            <a:off x="7757602" y="534676"/>
            <a:ext cx="1187051" cy="411359"/>
          </a:xfrm>
          <a:prstGeom prst="rect">
            <a:avLst/>
          </a:prstGeom>
          <a:noFill/>
          <a:ln>
            <a:noFill/>
          </a:ln>
        </p:spPr>
      </p:pic>
      <p:pic>
        <p:nvPicPr>
          <p:cNvPr id="2" name="Picture Placeholder 1"/>
          <p:cNvPicPr>
            <a:picLocks noGrp="1" noChangeAspect="1"/>
          </p:cNvPicPr>
          <p:nvPr>
            <p:ph type="pic" idx="2"/>
          </p:nvPr>
        </p:nvPicPr>
        <p:blipFill>
          <a:blip r:embed="rId4"/>
          <a:stretch>
            <a:fillRect/>
          </a:stretch>
        </p:blipFill>
        <p:spPr>
          <a:xfrm>
            <a:off x="1199515" y="1119505"/>
            <a:ext cx="6528435" cy="449008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01040" y="1081405"/>
            <a:ext cx="309880" cy="306705"/>
          </a:xfrm>
          <a:prstGeom prst="rect">
            <a:avLst/>
          </a:prstGeom>
          <a:noFill/>
        </p:spPr>
        <p:txBody>
          <a:bodyPr wrap="none" rtlCol="0">
            <a:spAutoFit/>
          </a:bodyPr>
          <a:lstStyle/>
          <a:p>
            <a:endParaRPr lang="en-US"/>
          </a:p>
        </p:txBody>
      </p:sp>
      <p:sp>
        <p:nvSpPr>
          <p:cNvPr id="3" name="Text Box 2"/>
          <p:cNvSpPr txBox="1"/>
          <p:nvPr/>
        </p:nvSpPr>
        <p:spPr>
          <a:xfrm>
            <a:off x="602615" y="635635"/>
            <a:ext cx="8044815" cy="6000750"/>
          </a:xfrm>
          <a:prstGeom prst="rect">
            <a:avLst/>
          </a:prstGeom>
          <a:noFill/>
        </p:spPr>
        <p:txBody>
          <a:bodyPr wrap="square" rtlCol="0">
            <a:spAutoFit/>
          </a:bodyPr>
          <a:lstStyle/>
          <a:p>
            <a:pPr algn="l"/>
            <a:r>
              <a:rPr lang="en-US" sz="2400" b="1">
                <a:solidFill>
                  <a:srgbClr val="002776"/>
                </a:solidFill>
                <a:sym typeface="Arial" panose="020B0604020202020204"/>
              </a:rPr>
              <a:t>Data set  details:</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algn="l"/>
            <a:r>
              <a:rPr lang="en-US" sz="2400"/>
              <a:t> </a:t>
            </a:r>
          </a:p>
          <a:p>
            <a:pPr algn="l"/>
            <a:r>
              <a:rPr lang="en-US" sz="2400" b="1"/>
              <a:t>i) </a:t>
            </a:r>
            <a:r>
              <a:rPr lang="en-US" sz="2400" b="1">
                <a:latin typeface="Arial" panose="020B0604020202020204" pitchFamily="34" charset="0"/>
                <a:cs typeface="Arial" panose="020B0604020202020204" pitchFamily="34" charset="0"/>
              </a:rPr>
              <a:t>Information</a:t>
            </a:r>
            <a:r>
              <a:rPr lang="en-US" sz="2400" b="1"/>
              <a:t> : </a:t>
            </a:r>
            <a:r>
              <a:rPr lang="en-US" sz="2400"/>
              <a:t> </a:t>
            </a:r>
          </a:p>
          <a:p>
            <a:pPr algn="l"/>
            <a:endParaRPr lang="en-US" sz="2400"/>
          </a:p>
          <a:p>
            <a:pPr algn="l"/>
            <a:endParaRPr lang="en-US" sz="2400"/>
          </a:p>
          <a:p>
            <a:pPr algn="l"/>
            <a:endParaRPr lang="en-US" sz="2400"/>
          </a:p>
          <a:p>
            <a:pPr algn="l"/>
            <a:endParaRPr lang="en-US" sz="2400"/>
          </a:p>
          <a:p>
            <a:pPr algn="l"/>
            <a:endParaRPr lang="en-US" sz="2400"/>
          </a:p>
          <a:p>
            <a:pPr algn="l"/>
            <a:endParaRPr lang="en-US" sz="2400"/>
          </a:p>
          <a:p>
            <a:pPr algn="l"/>
            <a:endParaRPr lang="en-US" sz="2400"/>
          </a:p>
          <a:p>
            <a:pPr algn="l"/>
            <a:endParaRPr lang="en-US" sz="2400"/>
          </a:p>
          <a:p>
            <a:pPr algn="l"/>
            <a:r>
              <a:rPr lang="en-US" sz="2400"/>
              <a:t>This dataset contains the information of various types of resumes.</a:t>
            </a:r>
          </a:p>
          <a:p>
            <a:pPr algn="l"/>
            <a:endParaRPr lang="en-US" sz="2400"/>
          </a:p>
          <a:p>
            <a:pPr algn="l"/>
            <a:r>
              <a:rPr lang="en-US" sz="2400"/>
              <a:t> </a:t>
            </a:r>
          </a:p>
          <a:p>
            <a:endParaRPr lang="en-US" sz="2400">
              <a:solidFill>
                <a:schemeClr val="accent4"/>
              </a:solidFill>
            </a:endParaRPr>
          </a:p>
        </p:txBody>
      </p:sp>
      <p:pic>
        <p:nvPicPr>
          <p:cNvPr id="8" name="Picture Placeholder 7"/>
          <p:cNvPicPr>
            <a:picLocks noGrp="1" noChangeAspect="1"/>
          </p:cNvPicPr>
          <p:nvPr>
            <p:ph type="pic" idx="2"/>
          </p:nvPr>
        </p:nvPicPr>
        <p:blipFill>
          <a:blip r:embed="rId2"/>
          <a:stretch>
            <a:fillRect/>
          </a:stretch>
        </p:blipFill>
        <p:spPr>
          <a:xfrm>
            <a:off x="1579245" y="1992630"/>
            <a:ext cx="4547870" cy="236537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830580" y="918210"/>
            <a:ext cx="4738370" cy="953135"/>
          </a:xfrm>
          <a:prstGeom prst="rect">
            <a:avLst/>
          </a:prstGeom>
          <a:noFill/>
        </p:spPr>
        <p:txBody>
          <a:bodyPr wrap="square" rtlCol="0">
            <a:spAutoFit/>
          </a:bodyPr>
          <a:lstStyle/>
          <a:p>
            <a:r>
              <a:rPr lang="en-US" sz="2400" b="1"/>
              <a:t>ii)</a:t>
            </a:r>
            <a:r>
              <a:rPr lang="en-US" sz="2400" b="1">
                <a:latin typeface="Arial" panose="020B0604020202020204" pitchFamily="34" charset="0"/>
                <a:cs typeface="Arial" panose="020B0604020202020204" pitchFamily="34" charset="0"/>
              </a:rPr>
              <a:t> Shape of the dataset:</a:t>
            </a:r>
            <a:endParaRPr lang="en-US" sz="2400" b="1"/>
          </a:p>
          <a:p>
            <a:endParaRPr lang="en-US"/>
          </a:p>
          <a:p>
            <a:endParaRPr lang="en-US" sz="1800"/>
          </a:p>
        </p:txBody>
      </p:sp>
      <p:pic>
        <p:nvPicPr>
          <p:cNvPr id="7" name="Picture Placeholder 6"/>
          <p:cNvPicPr>
            <a:picLocks noGrp="1" noChangeAspect="1"/>
          </p:cNvPicPr>
          <p:nvPr>
            <p:ph type="pic" idx="2"/>
          </p:nvPr>
        </p:nvPicPr>
        <p:blipFill>
          <a:blip r:embed="rId2"/>
          <a:stretch>
            <a:fillRect/>
          </a:stretch>
        </p:blipFill>
        <p:spPr>
          <a:xfrm>
            <a:off x="1426210" y="1778635"/>
            <a:ext cx="4000500" cy="1819275"/>
          </a:xfrm>
          <a:prstGeom prst="rect">
            <a:avLst/>
          </a:prstGeom>
        </p:spPr>
      </p:pic>
      <p:sp>
        <p:nvSpPr>
          <p:cNvPr id="10" name="Text Box 9"/>
          <p:cNvSpPr txBox="1"/>
          <p:nvPr/>
        </p:nvSpPr>
        <p:spPr>
          <a:xfrm>
            <a:off x="1426210" y="4191635"/>
            <a:ext cx="6605270" cy="460375"/>
          </a:xfrm>
          <a:prstGeom prst="rect">
            <a:avLst/>
          </a:prstGeom>
          <a:noFill/>
        </p:spPr>
        <p:txBody>
          <a:bodyPr wrap="square" rtlCol="0">
            <a:spAutoFit/>
          </a:bodyPr>
          <a:lstStyle/>
          <a:p>
            <a:r>
              <a:rPr lang="en-US" sz="2400"/>
              <a:t>This dataset has 79 rows and 2 columns in it.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8975" y="5080000"/>
            <a:ext cx="8047990" cy="570230"/>
          </a:xfrm>
        </p:spPr>
        <p:txBody>
          <a:bodyPr/>
          <a:lstStyle/>
          <a:p>
            <a:r>
              <a:rPr lang="en-US" sz="2000"/>
              <a:t>T</a:t>
            </a:r>
          </a:p>
        </p:txBody>
      </p:sp>
      <p:sp>
        <p:nvSpPr>
          <p:cNvPr id="8" name="Text Box 7"/>
          <p:cNvSpPr txBox="1"/>
          <p:nvPr/>
        </p:nvSpPr>
        <p:spPr>
          <a:xfrm>
            <a:off x="1361440" y="734695"/>
            <a:ext cx="3686175" cy="368300"/>
          </a:xfrm>
          <a:prstGeom prst="rect">
            <a:avLst/>
          </a:prstGeom>
          <a:noFill/>
        </p:spPr>
        <p:txBody>
          <a:bodyPr wrap="square" rtlCol="0">
            <a:spAutoFit/>
          </a:bodyPr>
          <a:lstStyle/>
          <a:p>
            <a:r>
              <a:rPr lang="en-US" sz="1800"/>
              <a:t>iii)</a:t>
            </a:r>
            <a:r>
              <a:rPr lang="en-US" sz="1800" b="1"/>
              <a:t> Checking for Unique Values</a:t>
            </a:r>
            <a:r>
              <a:rPr lang="en-US" b="1"/>
              <a:t> </a:t>
            </a:r>
          </a:p>
        </p:txBody>
      </p:sp>
      <p:pic>
        <p:nvPicPr>
          <p:cNvPr id="5" name="Picture Placeholder 4"/>
          <p:cNvPicPr>
            <a:picLocks noGrp="1" noChangeAspect="1"/>
          </p:cNvPicPr>
          <p:nvPr>
            <p:ph type="pic" idx="2"/>
          </p:nvPr>
        </p:nvPicPr>
        <p:blipFill>
          <a:blip r:embed="rId2"/>
          <a:stretch>
            <a:fillRect/>
          </a:stretch>
        </p:blipFill>
        <p:spPr>
          <a:xfrm>
            <a:off x="1361440" y="1407795"/>
            <a:ext cx="5709920" cy="2896870"/>
          </a:xfrm>
          <a:prstGeom prst="rect">
            <a:avLst/>
          </a:prstGeom>
        </p:spPr>
      </p:pic>
      <p:sp>
        <p:nvSpPr>
          <p:cNvPr id="10" name="Text Box 9"/>
          <p:cNvSpPr txBox="1"/>
          <p:nvPr/>
        </p:nvSpPr>
        <p:spPr>
          <a:xfrm>
            <a:off x="1361440" y="4609465"/>
            <a:ext cx="6064250" cy="1383665"/>
          </a:xfrm>
          <a:prstGeom prst="rect">
            <a:avLst/>
          </a:prstGeom>
          <a:noFill/>
        </p:spPr>
        <p:txBody>
          <a:bodyPr wrap="square" rtlCol="0">
            <a:spAutoFit/>
          </a:bodyPr>
          <a:lstStyle/>
          <a:p>
            <a:r>
              <a:rPr lang="en-US"/>
              <a:t>There are 4 different categories of resume in our dataset.They are:</a:t>
            </a:r>
          </a:p>
          <a:p>
            <a:endParaRPr lang="en-US"/>
          </a:p>
          <a:p>
            <a:r>
              <a:rPr lang="en-US"/>
              <a:t>i) React JS Developer Resume.</a:t>
            </a:r>
          </a:p>
          <a:p>
            <a:r>
              <a:rPr lang="en-US"/>
              <a:t>ii)PeopleSoft Resume</a:t>
            </a:r>
          </a:p>
          <a:p>
            <a:r>
              <a:rPr lang="en-US"/>
              <a:t>iii)SQL Developer Lightning Insight Resume</a:t>
            </a:r>
          </a:p>
          <a:p>
            <a:r>
              <a:rPr lang="en-US"/>
              <a:t>iv)Work day Resume.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369"/>
        <p:cNvGrpSpPr/>
        <p:nvPr/>
      </p:nvGrpSpPr>
      <p:grpSpPr>
        <a:xfrm>
          <a:off x="0" y="0"/>
          <a:ext cx="0" cy="0"/>
          <a:chOff x="0" y="0"/>
          <a:chExt cx="0" cy="0"/>
        </a:xfrm>
      </p:grpSpPr>
      <p:sp>
        <p:nvSpPr>
          <p:cNvPr id="370" name="Google Shape;370;p6"/>
          <p:cNvSpPr txBox="1"/>
          <p:nvPr/>
        </p:nvSpPr>
        <p:spPr>
          <a:xfrm>
            <a:off x="0" y="0"/>
            <a:ext cx="8503149" cy="8585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panose="020B0604020202020204"/>
              <a:buNone/>
            </a:pPr>
            <a:r>
              <a:rPr lang="en-US" sz="2800" b="1" i="0" u="none" strike="noStrike" cap="none" dirty="0">
                <a:solidFill>
                  <a:srgbClr val="002776"/>
                </a:solidFill>
                <a:latin typeface="Arial" panose="020B0604020202020204"/>
                <a:ea typeface="Arial" panose="020B0604020202020204"/>
                <a:cs typeface="Arial" panose="020B0604020202020204"/>
                <a:sym typeface="Arial" panose="020B0604020202020204"/>
              </a:rPr>
              <a:t>Exploratory Data Analysis (EDA)</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72" name="Google Shape;372;p6"/>
          <p:cNvPicPr preferRelativeResize="0"/>
          <p:nvPr/>
        </p:nvPicPr>
        <p:blipFill rotWithShape="1">
          <a:blip r:embed="rId3"/>
          <a:srcRect/>
          <a:stretch>
            <a:fillRect/>
          </a:stretch>
        </p:blipFill>
        <p:spPr>
          <a:xfrm>
            <a:off x="7771754" y="100245"/>
            <a:ext cx="1187051" cy="411359"/>
          </a:xfrm>
          <a:prstGeom prst="rect">
            <a:avLst/>
          </a:prstGeom>
          <a:noFill/>
          <a:ln>
            <a:noFill/>
          </a:ln>
        </p:spPr>
      </p:pic>
      <p:pic>
        <p:nvPicPr>
          <p:cNvPr id="2" name="Picture Placeholder 1"/>
          <p:cNvPicPr>
            <a:picLocks noGrp="1" noChangeAspect="1"/>
          </p:cNvPicPr>
          <p:nvPr>
            <p:ph type="pic" idx="2"/>
          </p:nvPr>
        </p:nvPicPr>
        <p:blipFill>
          <a:blip r:embed="rId4"/>
          <a:stretch>
            <a:fillRect/>
          </a:stretch>
        </p:blipFill>
        <p:spPr>
          <a:xfrm>
            <a:off x="1317625" y="2166620"/>
            <a:ext cx="4362450" cy="1800225"/>
          </a:xfrm>
          <a:prstGeom prst="rect">
            <a:avLst/>
          </a:prstGeom>
        </p:spPr>
      </p:pic>
      <p:sp>
        <p:nvSpPr>
          <p:cNvPr id="5" name="Text Placeholder 4"/>
          <p:cNvSpPr>
            <a:spLocks noGrp="1"/>
          </p:cNvSpPr>
          <p:nvPr>
            <p:ph type="body" idx="1"/>
          </p:nvPr>
        </p:nvSpPr>
        <p:spPr>
          <a:xfrm>
            <a:off x="1125220" y="1010920"/>
            <a:ext cx="5591810" cy="397510"/>
          </a:xfrm>
        </p:spPr>
        <p:txBody>
          <a:bodyPr>
            <a:noAutofit/>
          </a:bodyPr>
          <a:lstStyle/>
          <a:p>
            <a:r>
              <a:rPr lang="en-US" sz="2400" b="1" dirty="0"/>
              <a:t>1) Count of Resumes in each category</a:t>
            </a:r>
          </a:p>
        </p:txBody>
      </p:sp>
      <p:sp>
        <p:nvSpPr>
          <p:cNvPr id="6" name="Text Box 5"/>
          <p:cNvSpPr txBox="1"/>
          <p:nvPr/>
        </p:nvSpPr>
        <p:spPr>
          <a:xfrm>
            <a:off x="626745" y="4818380"/>
            <a:ext cx="6722745" cy="1076325"/>
          </a:xfrm>
          <a:prstGeom prst="rect">
            <a:avLst/>
          </a:prstGeom>
          <a:noFill/>
        </p:spPr>
        <p:txBody>
          <a:bodyPr wrap="square" rtlCol="0">
            <a:spAutoFit/>
          </a:bodyPr>
          <a:lstStyle/>
          <a:p>
            <a:r>
              <a:rPr lang="en-US" sz="1600" dirty="0"/>
              <a:t>After doing </a:t>
            </a:r>
            <a:r>
              <a:rPr lang="en-US" sz="1600" dirty="0" err="1"/>
              <a:t>EDA,We</a:t>
            </a:r>
            <a:r>
              <a:rPr lang="en-US" sz="1600" dirty="0"/>
              <a:t> have found that</a:t>
            </a:r>
            <a:r>
              <a:rPr lang="en-US" sz="1600" b="1" dirty="0"/>
              <a:t> React JS Developer</a:t>
            </a:r>
            <a:r>
              <a:rPr lang="en-US" sz="1600" dirty="0"/>
              <a:t> Resume is the most frequent resume found in the dataset.</a:t>
            </a:r>
          </a:p>
          <a:p>
            <a:endParaRPr lang="en-US" sz="1600" dirty="0"/>
          </a:p>
          <a:p>
            <a:r>
              <a:rPr lang="en-US" sz="1600" dirty="0"/>
              <a:t>It comprises approximately 30% of the entire dataset. </a:t>
            </a:r>
            <a:r>
              <a:rPr lang="en-US" dirty="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5" name="Title 4"/>
          <p:cNvSpPr>
            <a:spLocks noGrp="1"/>
          </p:cNvSpPr>
          <p:nvPr>
            <p:ph type="ctrTitle"/>
          </p:nvPr>
        </p:nvSpPr>
        <p:spPr/>
        <p:txBody>
          <a:bodyPr/>
          <a:lstStyle/>
          <a:p>
            <a:r>
              <a:rPr lang="en-US"/>
              <a:t> </a:t>
            </a:r>
          </a:p>
        </p:txBody>
      </p:sp>
      <p:sp>
        <p:nvSpPr>
          <p:cNvPr id="378" name="Google Shape;378;p7"/>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panose="020B0604020202020204"/>
              <a:buNone/>
            </a:pPr>
            <a:r>
              <a:rPr lang="en-US" sz="2800" b="1" i="0" u="none" strike="noStrike" cap="none">
                <a:solidFill>
                  <a:srgbClr val="002776"/>
                </a:solidFill>
                <a:latin typeface="Arial" panose="020B0604020202020204"/>
                <a:ea typeface="Arial" panose="020B0604020202020204"/>
                <a:cs typeface="Arial" panose="020B0604020202020204"/>
                <a:sym typeface="Arial" panose="020B0604020202020204"/>
              </a:rPr>
              <a:t>EDA</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2" name="Google Shape;382;p7"/>
          <p:cNvSpPr txBox="1"/>
          <p:nvPr/>
        </p:nvSpPr>
        <p:spPr>
          <a:xfrm>
            <a:off x="72116" y="523439"/>
            <a:ext cx="8998498" cy="3670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entury Gothic" panose="020B0502020202020204"/>
              <a:buNone/>
            </a:pPr>
            <a:r>
              <a:rPr lang="en-US" sz="1800" b="1"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2.   Visualization</a:t>
            </a:r>
            <a:endPar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Text Box 1"/>
          <p:cNvSpPr txBox="1"/>
          <p:nvPr/>
        </p:nvSpPr>
        <p:spPr>
          <a:xfrm>
            <a:off x="914400" y="1073150"/>
            <a:ext cx="1643380" cy="368300"/>
          </a:xfrm>
          <a:prstGeom prst="rect">
            <a:avLst/>
          </a:prstGeom>
          <a:noFill/>
        </p:spPr>
        <p:txBody>
          <a:bodyPr wrap="square" rtlCol="0">
            <a:spAutoFit/>
          </a:bodyPr>
          <a:lstStyle/>
          <a:p>
            <a:r>
              <a:rPr lang="en-US" sz="1800" b="1"/>
              <a:t>i) Bar Graph</a:t>
            </a:r>
          </a:p>
        </p:txBody>
      </p:sp>
      <p:pic>
        <p:nvPicPr>
          <p:cNvPr id="4" name="Picture Placeholder 3"/>
          <p:cNvPicPr>
            <a:picLocks noGrp="1" noChangeAspect="1"/>
          </p:cNvPicPr>
          <p:nvPr>
            <p:ph type="pic" idx="2"/>
          </p:nvPr>
        </p:nvPicPr>
        <p:blipFill>
          <a:blip r:embed="rId3"/>
          <a:stretch>
            <a:fillRect/>
          </a:stretch>
        </p:blipFill>
        <p:spPr>
          <a:xfrm>
            <a:off x="1010920" y="1612900"/>
            <a:ext cx="5901690" cy="3596005"/>
          </a:xfrm>
          <a:prstGeom prst="rect">
            <a:avLst/>
          </a:prstGeom>
        </p:spPr>
      </p:pic>
      <p:sp>
        <p:nvSpPr>
          <p:cNvPr id="7" name="Text Box 6"/>
          <p:cNvSpPr txBox="1"/>
          <p:nvPr/>
        </p:nvSpPr>
        <p:spPr>
          <a:xfrm>
            <a:off x="537845" y="5633085"/>
            <a:ext cx="7744428" cy="523220"/>
          </a:xfrm>
          <a:prstGeom prst="rect">
            <a:avLst/>
          </a:prstGeom>
          <a:noFill/>
        </p:spPr>
        <p:txBody>
          <a:bodyPr wrap="none" rtlCol="0">
            <a:spAutoFit/>
          </a:bodyPr>
          <a:lstStyle/>
          <a:p>
            <a:r>
              <a:rPr lang="en-US" dirty="0"/>
              <a:t>From the above Bar </a:t>
            </a:r>
            <a:r>
              <a:rPr lang="en-US" dirty="0" smtClean="0"/>
              <a:t>Graph , we </a:t>
            </a:r>
            <a:r>
              <a:rPr lang="en-US" dirty="0"/>
              <a:t>conclude that </a:t>
            </a:r>
            <a:r>
              <a:rPr lang="en-US" b="1" dirty="0"/>
              <a:t>React JS Developer Resumes</a:t>
            </a:r>
            <a:r>
              <a:rPr lang="en-US" dirty="0"/>
              <a:t> are highest in the</a:t>
            </a:r>
          </a:p>
          <a:p>
            <a:r>
              <a:rPr lang="en-US" dirty="0"/>
              <a:t>given dataset.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819150" y="473075"/>
            <a:ext cx="1868805" cy="398780"/>
          </a:xfrm>
          <a:prstGeom prst="rect">
            <a:avLst/>
          </a:prstGeom>
          <a:noFill/>
        </p:spPr>
        <p:txBody>
          <a:bodyPr wrap="square" rtlCol="0">
            <a:spAutoFit/>
          </a:bodyPr>
          <a:lstStyle/>
          <a:p>
            <a:r>
              <a:rPr lang="en-US" sz="2000" b="1"/>
              <a:t>ii) Pie Chart</a:t>
            </a:r>
            <a:r>
              <a:rPr lang="en-US"/>
              <a:t> </a:t>
            </a:r>
          </a:p>
        </p:txBody>
      </p:sp>
      <p:pic>
        <p:nvPicPr>
          <p:cNvPr id="9" name="Picture Placeholder 8"/>
          <p:cNvPicPr>
            <a:picLocks noGrp="1" noChangeAspect="1"/>
          </p:cNvPicPr>
          <p:nvPr>
            <p:ph type="pic" idx="3"/>
          </p:nvPr>
        </p:nvPicPr>
        <p:blipFill>
          <a:blip r:embed="rId2"/>
          <a:stretch>
            <a:fillRect/>
          </a:stretch>
        </p:blipFill>
        <p:spPr>
          <a:xfrm>
            <a:off x="974725" y="1102360"/>
            <a:ext cx="7194550" cy="3656330"/>
          </a:xfrm>
          <a:prstGeom prst="rect">
            <a:avLst/>
          </a:prstGeom>
        </p:spPr>
      </p:pic>
      <p:sp>
        <p:nvSpPr>
          <p:cNvPr id="14" name="Text Box 13"/>
          <p:cNvSpPr txBox="1"/>
          <p:nvPr/>
        </p:nvSpPr>
        <p:spPr>
          <a:xfrm>
            <a:off x="274955" y="5323840"/>
            <a:ext cx="8594725" cy="953135"/>
          </a:xfrm>
          <a:prstGeom prst="rect">
            <a:avLst/>
          </a:prstGeom>
          <a:noFill/>
        </p:spPr>
        <p:txBody>
          <a:bodyPr wrap="square" rtlCol="0">
            <a:spAutoFit/>
          </a:bodyPr>
          <a:lstStyle/>
          <a:p>
            <a:r>
              <a:rPr lang="en-US" dirty="0"/>
              <a:t>From the Pie chart </a:t>
            </a:r>
            <a:r>
              <a:rPr lang="en-US" dirty="0" err="1"/>
              <a:t>representation,it</a:t>
            </a:r>
            <a:r>
              <a:rPr lang="en-US" dirty="0"/>
              <a:t> is evident that </a:t>
            </a:r>
            <a:r>
              <a:rPr lang="en-US" b="1" dirty="0"/>
              <a:t>React JS Developer Resume</a:t>
            </a:r>
            <a:r>
              <a:rPr lang="en-US" dirty="0"/>
              <a:t> comprises of around </a:t>
            </a:r>
            <a:r>
              <a:rPr lang="en-US" b="1" dirty="0"/>
              <a:t>30.38% </a:t>
            </a:r>
            <a:r>
              <a:rPr lang="en-US" dirty="0"/>
              <a:t>of the dataset, followed by</a:t>
            </a:r>
            <a:r>
              <a:rPr lang="en-US" b="1" dirty="0"/>
              <a:t> Work Day Resume </a:t>
            </a:r>
            <a:r>
              <a:rPr lang="en-US" dirty="0"/>
              <a:t>comprising of </a:t>
            </a:r>
            <a:r>
              <a:rPr lang="en-US" b="1" dirty="0"/>
              <a:t>26.58%</a:t>
            </a:r>
            <a:r>
              <a:rPr lang="en-US" dirty="0"/>
              <a:t> of the </a:t>
            </a:r>
            <a:r>
              <a:rPr lang="en-US" dirty="0" err="1"/>
              <a:t>dataset,followed</a:t>
            </a:r>
            <a:r>
              <a:rPr lang="en-US" dirty="0"/>
              <a:t> by </a:t>
            </a:r>
            <a:r>
              <a:rPr lang="en-US" b="1" dirty="0"/>
              <a:t>PeopleSoft Resumes</a:t>
            </a:r>
            <a:r>
              <a:rPr lang="en-US" dirty="0"/>
              <a:t>  comprising around 25.32% of the </a:t>
            </a:r>
            <a:r>
              <a:rPr lang="en-US" dirty="0" err="1"/>
              <a:t>dataset,and</a:t>
            </a:r>
            <a:r>
              <a:rPr lang="en-US" dirty="0"/>
              <a:t> the last one </a:t>
            </a:r>
            <a:r>
              <a:rPr lang="en-US" b="1" dirty="0"/>
              <a:t>SQL Developer Lightning Insight</a:t>
            </a:r>
            <a:r>
              <a:rPr lang="en-US" dirty="0"/>
              <a:t> Resume of </a:t>
            </a:r>
            <a:r>
              <a:rPr lang="en-US" b="1" dirty="0"/>
              <a:t>17.72%</a:t>
            </a:r>
            <a:r>
              <a:rPr lang="en-US" dirty="0"/>
              <a:t> of the dataset.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343" name="Google Shape;343;p2"/>
          <p:cNvPicPr preferRelativeResize="0"/>
          <p:nvPr/>
        </p:nvPicPr>
        <p:blipFill rotWithShape="1">
          <a:blip r:embed="rId3"/>
          <a:srcRect/>
          <a:stretch>
            <a:fillRect/>
          </a:stretch>
        </p:blipFill>
        <p:spPr>
          <a:xfrm>
            <a:off x="7771754" y="100245"/>
            <a:ext cx="1187051" cy="411359"/>
          </a:xfrm>
          <a:prstGeom prst="rect">
            <a:avLst/>
          </a:prstGeom>
          <a:noFill/>
          <a:ln>
            <a:noFill/>
          </a:ln>
        </p:spPr>
      </p:pic>
      <p:sp>
        <p:nvSpPr>
          <p:cNvPr id="2" name="Title 1"/>
          <p:cNvSpPr>
            <a:spLocks noGrp="1"/>
          </p:cNvSpPr>
          <p:nvPr>
            <p:ph type="title"/>
          </p:nvPr>
        </p:nvSpPr>
        <p:spPr>
          <a:xfrm>
            <a:off x="1207011" y="305924"/>
            <a:ext cx="8913813" cy="914400"/>
          </a:xfrm>
        </p:spPr>
        <p:txBody>
          <a:bodyPr/>
          <a:lstStyle/>
          <a:p>
            <a:r>
              <a:rPr lang="en-US" sz="6000" b="1" i="0" u="none" strike="noStrike" cap="none" dirty="0">
                <a:solidFill>
                  <a:schemeClr val="dk1"/>
                </a:solidFill>
                <a:latin typeface="Calibri Light" panose="020F0302020204030204" pitchFamily="34" charset="0"/>
                <a:ea typeface="Calibri Light" panose="020F0302020204030204" pitchFamily="34" charset="0"/>
                <a:cs typeface="Calibri Light" panose="020F0302020204030204" pitchFamily="34" charset="0"/>
                <a:sym typeface="Century Gothic" panose="020B0502020202020204"/>
              </a:rPr>
              <a:t>Business Objective:</a:t>
            </a:r>
            <a:r>
              <a:rPr lang="en-US" sz="6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panose="020B0604020202020204"/>
              </a:rPr>
              <a:t/>
            </a:r>
            <a:br>
              <a:rPr lang="en-US" sz="6000" b="0" i="0" u="none" strike="noStrike" cap="none"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panose="020B0604020202020204"/>
              </a:rPr>
            </a:br>
            <a:endParaRPr lang="en-IN" sz="60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3" name="Text Placeholder 2"/>
          <p:cNvSpPr>
            <a:spLocks noGrp="1"/>
          </p:cNvSpPr>
          <p:nvPr>
            <p:ph type="body" idx="1"/>
          </p:nvPr>
        </p:nvSpPr>
        <p:spPr>
          <a:xfrm>
            <a:off x="553592" y="1220324"/>
            <a:ext cx="7610476" cy="3670766"/>
          </a:xfrm>
        </p:spPr>
        <p:txBody>
          <a:bodyPr/>
          <a:lstStyle/>
          <a:p>
            <a:pPr marL="101600" indent="0">
              <a:buNone/>
            </a:pPr>
            <a:r>
              <a:rPr lang="en-US" dirty="0"/>
              <a:t>The document classification solution should significantly reduce the manual human effort in the HRM. It Should achieve a higher level of accuracy and automation with minimal human intervention.</a:t>
            </a:r>
          </a:p>
          <a:p>
            <a:pPr marL="101600" indent="0">
              <a:buNone/>
            </a:pPr>
            <a:r>
              <a:rPr lang="en-IN" sz="2800" b="1" u="sng" dirty="0"/>
              <a:t>Abstract :</a:t>
            </a:r>
            <a:r>
              <a:rPr lang="en-IN" dirty="0"/>
              <a:t>A resume is a brief summary of your skills and experience. Companies recruiters and HR teams have a tough time scanning thousands of qualified resumes. Spending too many labour hours segregating candidates resume’s manually is a waste of a company’s time, money, and productivity. Recruiter’s therefore, use resume classification in order to streamline the resume and applicant screening process. NLP technology allows recruiters to electronically gather, store, and organize large quantities of resumes. Once acquired, the resume data can be easily searched through and analysed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187" y="209456"/>
            <a:ext cx="8913813" cy="472715"/>
          </a:xfrm>
        </p:spPr>
        <p:txBody>
          <a:bodyPr>
            <a:normAutofit fontScale="90000"/>
          </a:bodyPr>
          <a:lstStyle/>
          <a:p>
            <a:r>
              <a:rPr lang="en-US" sz="2800" b="1" dirty="0" smtClean="0">
                <a:solidFill>
                  <a:schemeClr val="accent5"/>
                </a:solidFill>
                <a:latin typeface="+mj-lt"/>
              </a:rPr>
              <a:t>SWEETVIZ  VISUALIZATION</a:t>
            </a:r>
            <a:endParaRPr lang="en-US" sz="2800" b="1" dirty="0">
              <a:solidFill>
                <a:schemeClr val="accent5"/>
              </a:solidFill>
              <a:latin typeface="+mj-lt"/>
            </a:endParaRPr>
          </a:p>
        </p:txBody>
      </p:sp>
      <p:sp>
        <p:nvSpPr>
          <p:cNvPr id="8" name="Text Placeholder 7"/>
          <p:cNvSpPr>
            <a:spLocks noGrp="1"/>
          </p:cNvSpPr>
          <p:nvPr>
            <p:ph type="body" idx="1"/>
          </p:nvPr>
        </p:nvSpPr>
        <p:spPr>
          <a:xfrm>
            <a:off x="261256" y="868364"/>
            <a:ext cx="8577943" cy="5989636"/>
          </a:xfrm>
        </p:spPr>
        <p:txBody>
          <a:bodyPr/>
          <a:lstStyle/>
          <a:p>
            <a:r>
              <a:rPr lang="en-US" sz="2400" dirty="0" err="1" smtClean="0">
                <a:solidFill>
                  <a:schemeClr val="tx1"/>
                </a:solidFill>
                <a:latin typeface="+mn-lt"/>
                <a:cs typeface="Arial" pitchFamily="34" charset="0"/>
              </a:rPr>
              <a:t>SweetViz</a:t>
            </a:r>
            <a:r>
              <a:rPr lang="en-US" sz="2400" dirty="0" smtClean="0">
                <a:solidFill>
                  <a:schemeClr val="tx1"/>
                </a:solidFill>
                <a:latin typeface="+mn-lt"/>
                <a:cs typeface="Arial" pitchFamily="34" charset="0"/>
              </a:rPr>
              <a:t>  Library  is an open-source Python library that </a:t>
            </a:r>
          </a:p>
          <a:p>
            <a:r>
              <a:rPr lang="en-US" sz="2400" dirty="0" smtClean="0">
                <a:solidFill>
                  <a:schemeClr val="tx1"/>
                </a:solidFill>
                <a:latin typeface="+mn-lt"/>
                <a:cs typeface="Arial" pitchFamily="34" charset="0"/>
              </a:rPr>
              <a:t>generates beautiful, high-density visualizations to </a:t>
            </a:r>
            <a:r>
              <a:rPr lang="en-US" sz="2400" dirty="0" err="1" smtClean="0">
                <a:solidFill>
                  <a:schemeClr val="tx1"/>
                </a:solidFill>
                <a:latin typeface="+mn-lt"/>
                <a:cs typeface="Arial" pitchFamily="34" charset="0"/>
              </a:rPr>
              <a:t>kickstart</a:t>
            </a:r>
            <a:r>
              <a:rPr lang="en-US" sz="2400" dirty="0" smtClean="0">
                <a:solidFill>
                  <a:schemeClr val="tx1"/>
                </a:solidFill>
                <a:latin typeface="+mn-lt"/>
                <a:cs typeface="Arial" pitchFamily="34" charset="0"/>
              </a:rPr>
              <a:t>  </a:t>
            </a:r>
          </a:p>
          <a:p>
            <a:r>
              <a:rPr lang="en-US" sz="2400" dirty="0" smtClean="0">
                <a:solidFill>
                  <a:schemeClr val="tx1"/>
                </a:solidFill>
                <a:latin typeface="+mn-lt"/>
                <a:cs typeface="Arial" pitchFamily="34" charset="0"/>
              </a:rPr>
              <a:t>EDA with just two lines of code.</a:t>
            </a:r>
          </a:p>
          <a:p>
            <a:endParaRPr lang="en-US" sz="2400" dirty="0" smtClean="0">
              <a:solidFill>
                <a:schemeClr val="tx1"/>
              </a:solidFill>
              <a:latin typeface="+mn-lt"/>
              <a:cs typeface="Arial" pitchFamily="34" charset="0"/>
            </a:endParaRPr>
          </a:p>
          <a:p>
            <a:r>
              <a:rPr lang="en-US" sz="2400" dirty="0" smtClean="0">
                <a:solidFill>
                  <a:schemeClr val="tx1"/>
                </a:solidFill>
                <a:latin typeface="+mn-lt"/>
                <a:cs typeface="Arial" pitchFamily="34" charset="0"/>
              </a:rPr>
              <a:t>-&gt; </a:t>
            </a:r>
            <a:r>
              <a:rPr lang="en-US" sz="2400" dirty="0" smtClean="0">
                <a:solidFill>
                  <a:schemeClr val="tx1"/>
                </a:solidFill>
                <a:latin typeface="+mn-lt"/>
              </a:rPr>
              <a:t>Output is a fully self-contained HTML application.</a:t>
            </a:r>
            <a:r>
              <a:rPr lang="en-US" sz="2400" dirty="0" smtClean="0">
                <a:solidFill>
                  <a:schemeClr val="tx1"/>
                </a:solidFill>
              </a:rPr>
              <a:t> </a:t>
            </a:r>
          </a:p>
          <a:p>
            <a:endParaRPr lang="en-US" sz="2400" dirty="0" smtClean="0">
              <a:solidFill>
                <a:schemeClr val="tx1"/>
              </a:solidFill>
            </a:endParaRPr>
          </a:p>
          <a:p>
            <a:r>
              <a:rPr lang="en-US" sz="2400" dirty="0" smtClean="0">
                <a:solidFill>
                  <a:schemeClr val="tx1"/>
                </a:solidFill>
                <a:latin typeface="+mn-lt"/>
              </a:rPr>
              <a:t>    The system is built around quickly visualizing target values and comparing datasets. Its goal is to help quick analysis of target characteristics, training </a:t>
            </a:r>
            <a:r>
              <a:rPr lang="en-US" sz="2400" dirty="0" err="1" smtClean="0">
                <a:solidFill>
                  <a:schemeClr val="tx1"/>
                </a:solidFill>
                <a:latin typeface="+mn-lt"/>
              </a:rPr>
              <a:t>vs</a:t>
            </a:r>
            <a:r>
              <a:rPr lang="en-US" sz="2400" dirty="0" smtClean="0">
                <a:solidFill>
                  <a:schemeClr val="tx1"/>
                </a:solidFill>
                <a:latin typeface="+mn-lt"/>
              </a:rPr>
              <a:t> testing data, and other such data characterization tasks.</a:t>
            </a:r>
            <a:endParaRPr lang="en-US" sz="2400" dirty="0" smtClean="0">
              <a:solidFill>
                <a:schemeClr val="tx1"/>
              </a:solidFill>
              <a:latin typeface="+mn-lt"/>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399" y="209456"/>
            <a:ext cx="8507413" cy="429173"/>
          </a:xfrm>
        </p:spPr>
        <p:txBody>
          <a:bodyPr/>
          <a:lstStyle/>
          <a:p>
            <a:r>
              <a:rPr lang="en-US" sz="2800" b="1" dirty="0" smtClean="0">
                <a:solidFill>
                  <a:schemeClr val="accent5"/>
                </a:solidFill>
              </a:rPr>
              <a:t>SWEETVIZ  VISUALIZATION</a:t>
            </a:r>
            <a:endParaRPr lang="en-US" sz="2800" b="1" dirty="0">
              <a:solidFill>
                <a:schemeClr val="accent5"/>
              </a:solidFill>
            </a:endParaRPr>
          </a:p>
        </p:txBody>
      </p:sp>
      <p:sp>
        <p:nvSpPr>
          <p:cNvPr id="3" name="Text Placeholder 2"/>
          <p:cNvSpPr>
            <a:spLocks noGrp="1"/>
          </p:cNvSpPr>
          <p:nvPr>
            <p:ph type="body" idx="1"/>
          </p:nvPr>
        </p:nvSpPr>
        <p:spPr>
          <a:xfrm>
            <a:off x="174171" y="1129620"/>
            <a:ext cx="8795658" cy="5503409"/>
          </a:xfrm>
        </p:spPr>
        <p:txBody>
          <a:bodyPr/>
          <a:lstStyle/>
          <a:p>
            <a:r>
              <a:rPr lang="en-US" dirty="0" smtClean="0">
                <a:solidFill>
                  <a:schemeClr val="tx1"/>
                </a:solidFill>
                <a:latin typeface="+mn-lt"/>
              </a:rPr>
              <a:t>In order to  implement  </a:t>
            </a:r>
            <a:r>
              <a:rPr lang="en-US" dirty="0" err="1" smtClean="0">
                <a:solidFill>
                  <a:schemeClr val="tx1"/>
                </a:solidFill>
                <a:latin typeface="+mn-lt"/>
              </a:rPr>
              <a:t>sweetviz</a:t>
            </a:r>
            <a:r>
              <a:rPr lang="en-US" dirty="0" smtClean="0">
                <a:solidFill>
                  <a:schemeClr val="tx1"/>
                </a:solidFill>
                <a:latin typeface="+mn-lt"/>
              </a:rPr>
              <a:t>  visualization in our  </a:t>
            </a:r>
            <a:r>
              <a:rPr lang="en-US" dirty="0" err="1" smtClean="0">
                <a:solidFill>
                  <a:schemeClr val="tx1"/>
                </a:solidFill>
                <a:latin typeface="+mn-lt"/>
              </a:rPr>
              <a:t>jupyter</a:t>
            </a:r>
            <a:r>
              <a:rPr lang="en-US" dirty="0" smtClean="0">
                <a:solidFill>
                  <a:schemeClr val="tx1"/>
                </a:solidFill>
                <a:latin typeface="+mn-lt"/>
              </a:rPr>
              <a:t>  notebook,  we</a:t>
            </a:r>
          </a:p>
          <a:p>
            <a:r>
              <a:rPr lang="en-US" dirty="0" smtClean="0">
                <a:solidFill>
                  <a:schemeClr val="tx1"/>
                </a:solidFill>
                <a:latin typeface="+mn-lt"/>
              </a:rPr>
              <a:t>need   to  </a:t>
            </a:r>
            <a:r>
              <a:rPr lang="en-US" dirty="0" err="1" smtClean="0">
                <a:solidFill>
                  <a:schemeClr val="tx1"/>
                </a:solidFill>
                <a:latin typeface="+mn-lt"/>
              </a:rPr>
              <a:t>explicitely</a:t>
            </a:r>
            <a:r>
              <a:rPr lang="en-US" dirty="0" smtClean="0">
                <a:solidFill>
                  <a:schemeClr val="tx1"/>
                </a:solidFill>
                <a:latin typeface="+mn-lt"/>
              </a:rPr>
              <a:t>  import  the libraries using  </a:t>
            </a:r>
            <a:r>
              <a:rPr lang="en-US" b="1" dirty="0" smtClean="0">
                <a:solidFill>
                  <a:schemeClr val="tx1"/>
                </a:solidFill>
                <a:latin typeface="+mn-lt"/>
              </a:rPr>
              <a:t>pipeline method.</a:t>
            </a:r>
          </a:p>
          <a:p>
            <a:endParaRPr lang="en-US" dirty="0">
              <a:solidFill>
                <a:schemeClr val="tx1"/>
              </a:solidFill>
              <a:latin typeface="+mn-lt"/>
            </a:endParaRPr>
          </a:p>
        </p:txBody>
      </p:sp>
      <p:pic>
        <p:nvPicPr>
          <p:cNvPr id="1026" name="Picture 2"/>
          <p:cNvPicPr>
            <a:picLocks noChangeAspect="1" noChangeArrowheads="1"/>
          </p:cNvPicPr>
          <p:nvPr/>
        </p:nvPicPr>
        <p:blipFill>
          <a:blip r:embed="rId2"/>
          <a:srcRect/>
          <a:stretch>
            <a:fillRect/>
          </a:stretch>
        </p:blipFill>
        <p:spPr bwMode="auto">
          <a:xfrm>
            <a:off x="192317" y="2452915"/>
            <a:ext cx="8452433" cy="38753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body" idx="1"/>
          </p:nvPr>
        </p:nvSpPr>
        <p:spPr>
          <a:xfrm>
            <a:off x="360363" y="374650"/>
            <a:ext cx="8580437" cy="6215063"/>
          </a:xfrm>
        </p:spPr>
        <p:txBody>
          <a:bodyPr/>
          <a:lstStyle/>
          <a:p>
            <a:r>
              <a:rPr lang="en-US" dirty="0" smtClean="0"/>
              <a:t>Loading the dataset</a:t>
            </a:r>
            <a:endParaRPr lang="en-US" dirty="0"/>
          </a:p>
        </p:txBody>
      </p:sp>
      <p:pic>
        <p:nvPicPr>
          <p:cNvPr id="2050" name="Picture 2"/>
          <p:cNvPicPr>
            <a:picLocks noChangeAspect="1" noChangeArrowheads="1"/>
          </p:cNvPicPr>
          <p:nvPr/>
        </p:nvPicPr>
        <p:blipFill>
          <a:blip r:embed="rId2"/>
          <a:srcRect/>
          <a:stretch>
            <a:fillRect/>
          </a:stretch>
        </p:blipFill>
        <p:spPr bwMode="auto">
          <a:xfrm>
            <a:off x="920749" y="1263877"/>
            <a:ext cx="6286500" cy="4562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75772" y="261257"/>
            <a:ext cx="8621485" cy="6328230"/>
          </a:xfrm>
        </p:spPr>
        <p:txBody>
          <a:bodyPr/>
          <a:lstStyle/>
          <a:p>
            <a:r>
              <a:rPr lang="en-US" dirty="0" smtClean="0"/>
              <a:t>Importing  </a:t>
            </a:r>
            <a:r>
              <a:rPr lang="en-US" b="1" dirty="0" err="1" smtClean="0"/>
              <a:t>Sweetviz</a:t>
            </a:r>
            <a:r>
              <a:rPr lang="en-US" b="1" dirty="0" smtClean="0"/>
              <a:t> </a:t>
            </a:r>
            <a:r>
              <a:rPr lang="en-US" dirty="0" smtClean="0"/>
              <a:t> library  and analyzing the dataset.</a:t>
            </a:r>
            <a:endParaRPr lang="en-US" dirty="0"/>
          </a:p>
        </p:txBody>
      </p:sp>
      <p:pic>
        <p:nvPicPr>
          <p:cNvPr id="3074" name="Picture 2"/>
          <p:cNvPicPr>
            <a:picLocks noChangeAspect="1" noChangeArrowheads="1"/>
          </p:cNvPicPr>
          <p:nvPr/>
        </p:nvPicPr>
        <p:blipFill>
          <a:blip r:embed="rId2"/>
          <a:srcRect/>
          <a:stretch>
            <a:fillRect/>
          </a:stretch>
        </p:blipFill>
        <p:spPr bwMode="auto">
          <a:xfrm>
            <a:off x="638629" y="1799771"/>
            <a:ext cx="7866743" cy="36140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261258"/>
            <a:ext cx="8550729" cy="6367930"/>
          </a:xfrm>
        </p:spPr>
        <p:txBody>
          <a:bodyPr/>
          <a:lstStyle/>
          <a:p>
            <a:r>
              <a:rPr lang="en-US" dirty="0" smtClean="0"/>
              <a:t>Importing </a:t>
            </a:r>
            <a:r>
              <a:rPr lang="en-US" b="1" dirty="0" smtClean="0"/>
              <a:t> </a:t>
            </a:r>
            <a:r>
              <a:rPr lang="en-US" b="1" dirty="0" err="1" smtClean="0"/>
              <a:t>IPython</a:t>
            </a:r>
            <a:r>
              <a:rPr lang="en-US" b="1" dirty="0" smtClean="0"/>
              <a:t> </a:t>
            </a:r>
            <a:r>
              <a:rPr lang="en-US" dirty="0" smtClean="0"/>
              <a:t>module and applying display and analyze methods for  visualization.</a:t>
            </a:r>
            <a:endParaRPr lang="en-US" dirty="0"/>
          </a:p>
        </p:txBody>
      </p:sp>
      <p:pic>
        <p:nvPicPr>
          <p:cNvPr id="4098" name="Picture 2"/>
          <p:cNvPicPr>
            <a:picLocks noChangeAspect="1" noChangeArrowheads="1"/>
          </p:cNvPicPr>
          <p:nvPr/>
        </p:nvPicPr>
        <p:blipFill>
          <a:blip r:embed="rId2"/>
          <a:srcRect/>
          <a:stretch>
            <a:fillRect/>
          </a:stretch>
        </p:blipFill>
        <p:spPr bwMode="auto">
          <a:xfrm>
            <a:off x="537029" y="1335314"/>
            <a:ext cx="7881256" cy="49348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2229" y="333829"/>
            <a:ext cx="8694057" cy="6342742"/>
          </a:xfrm>
        </p:spPr>
        <p:txBody>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323396" y="594859"/>
            <a:ext cx="8486775" cy="577691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943429"/>
            <a:ext cx="8913813" cy="870857"/>
          </a:xfrm>
        </p:spPr>
        <p:txBody>
          <a:bodyPr/>
          <a:lstStyle/>
          <a:p>
            <a:pPr algn="ctr"/>
            <a:r>
              <a:rPr lang="en-US" b="1" dirty="0" smtClean="0">
                <a:solidFill>
                  <a:schemeClr val="bg2"/>
                </a:solidFill>
              </a:rPr>
              <a:t>TEXT PREPROCESSING </a:t>
            </a:r>
            <a:br>
              <a:rPr lang="en-US" b="1" dirty="0" smtClean="0">
                <a:solidFill>
                  <a:schemeClr val="bg2"/>
                </a:solidFill>
              </a:rPr>
            </a:br>
            <a:r>
              <a:rPr lang="en-US" b="1" dirty="0" smtClean="0">
                <a:solidFill>
                  <a:schemeClr val="bg2"/>
                </a:solidFill>
              </a:rPr>
              <a:t/>
            </a:r>
            <a:br>
              <a:rPr lang="en-US" b="1" dirty="0" smtClean="0">
                <a:solidFill>
                  <a:schemeClr val="bg2"/>
                </a:solidFill>
              </a:rPr>
            </a:br>
            <a:endParaRPr lang="en-US" b="1" dirty="0">
              <a:solidFill>
                <a:schemeClr val="bg2"/>
              </a:solidFill>
            </a:endParaRPr>
          </a:p>
        </p:txBody>
      </p:sp>
      <p:sp>
        <p:nvSpPr>
          <p:cNvPr id="3" name="Text Placeholder 2"/>
          <p:cNvSpPr>
            <a:spLocks noGrp="1"/>
          </p:cNvSpPr>
          <p:nvPr>
            <p:ph type="body" idx="1"/>
          </p:nvPr>
        </p:nvSpPr>
        <p:spPr>
          <a:xfrm>
            <a:off x="261257" y="2119086"/>
            <a:ext cx="8463643" cy="3773714"/>
          </a:xfrm>
        </p:spPr>
        <p:txBody>
          <a:bodyPr/>
          <a:lstStyle/>
          <a:p>
            <a:pPr>
              <a:lnSpc>
                <a:spcPct val="150000"/>
              </a:lnSpc>
            </a:pPr>
            <a:r>
              <a:rPr lang="en-US" sz="1800" dirty="0" smtClean="0">
                <a:solidFill>
                  <a:schemeClr val="tx1"/>
                </a:solidFill>
                <a:latin typeface="Arial" pitchFamily="34" charset="0"/>
                <a:cs typeface="Arial" pitchFamily="34" charset="0"/>
              </a:rPr>
              <a:t>Here the text preprocessing involves transforming text into a clean and consistent format that can then be fed into a model for further analysis and learning</a:t>
            </a:r>
            <a:endParaRPr lang="en-US" dirty="0" smtClean="0">
              <a:solidFill>
                <a:schemeClr val="tx1"/>
              </a:solidFill>
              <a:latin typeface="Arial" pitchFamily="34" charset="0"/>
              <a:cs typeface="Arial" pitchFamily="34" charset="0"/>
            </a:endParaRPr>
          </a:p>
          <a:p>
            <a:pPr>
              <a:lnSpc>
                <a:spcPct val="150000"/>
              </a:lnSpc>
            </a:pPr>
            <a:endParaRPr lang="en-US" dirty="0">
              <a:solidFill>
                <a:schemeClr val="tx1"/>
              </a:solidFill>
              <a:latin typeface="Arial" pitchFamily="34" charset="0"/>
              <a:cs typeface="Arial" pitchFamily="34" charset="0"/>
            </a:endParaRPr>
          </a:p>
          <a:p>
            <a:endParaRPr lang="en-US" sz="2400" dirty="0">
              <a:latin typeface="Arial" pitchFamily="34" charset="0"/>
              <a:cs typeface="Arial" pitchFamily="34" charset="0"/>
            </a:endParaRPr>
          </a:p>
        </p:txBody>
      </p:sp>
    </p:spTree>
    <p:extLst>
      <p:ext uri="{BB962C8B-B14F-4D97-AF65-F5344CB8AC3E}">
        <p14:creationId xmlns:p14="http://schemas.microsoft.com/office/powerpoint/2010/main" val="7752783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261257"/>
            <a:ext cx="8913813" cy="2249714"/>
          </a:xfrm>
        </p:spPr>
        <p:txBody>
          <a:bodyPr/>
          <a:lstStyle/>
          <a:p>
            <a:r>
              <a:rPr lang="en-US" sz="2000" dirty="0" smtClean="0">
                <a:solidFill>
                  <a:schemeClr val="tx1"/>
                </a:solidFill>
                <a:latin typeface="Arial" pitchFamily="34" charset="0"/>
                <a:cs typeface="Arial" pitchFamily="34" charset="0"/>
              </a:rPr>
              <a:t>We try to remove URL and stop words from the text since they provide no meaningful information</a:t>
            </a:r>
            <a:r>
              <a:rPr lang="en-US" dirty="0" smtClean="0">
                <a:latin typeface="Arial" pitchFamily="34" charset="0"/>
                <a:cs typeface="Arial" pitchFamily="34" charset="0"/>
              </a:rPr>
              <a:t>URL </a:t>
            </a:r>
            <a:r>
              <a:rPr lang="en-US" dirty="0">
                <a:latin typeface="Arial" pitchFamily="34" charset="0"/>
                <a:cs typeface="Arial" pitchFamily="34" charset="0"/>
              </a:rPr>
              <a:t>and stop words of resumes to give more focus on important information</a:t>
            </a:r>
            <a:br>
              <a:rPr lang="en-US" dirty="0">
                <a:latin typeface="Arial" pitchFamily="34" charset="0"/>
                <a:cs typeface="Arial" pitchFamily="34" charset="0"/>
              </a:rPr>
            </a:br>
            <a:r>
              <a:rPr lang="en-US" dirty="0" smtClean="0">
                <a:latin typeface="Arial" pitchFamily="34" charset="0"/>
                <a:cs typeface="Arial" pitchFamily="34" charset="0"/>
              </a:rPr>
              <a:t> </a:t>
            </a:r>
            <a:r>
              <a:rPr lang="en-US" dirty="0">
                <a:latin typeface="Arial" pitchFamily="34" charset="0"/>
                <a:cs typeface="Arial" pitchFamily="34" charset="0"/>
              </a:rPr>
              <a:t>URL and stop words of resumes to give more focus on important information</a:t>
            </a:r>
            <a:br>
              <a:rPr lang="en-US" dirty="0">
                <a:latin typeface="Arial" pitchFamily="34" charset="0"/>
                <a:cs typeface="Arial" pitchFamily="34" charset="0"/>
              </a:rPr>
            </a:br>
            <a:endParaRPr lang="en-US" dirty="0"/>
          </a:p>
        </p:txBody>
      </p:sp>
      <p:sp>
        <p:nvSpPr>
          <p:cNvPr id="3" name="Text Placeholder 2"/>
          <p:cNvSpPr>
            <a:spLocks noGrp="1"/>
          </p:cNvSpPr>
          <p:nvPr>
            <p:ph type="body" idx="1"/>
          </p:nvPr>
        </p:nvSpPr>
        <p:spPr>
          <a:xfrm>
            <a:off x="203200" y="3338286"/>
            <a:ext cx="8521700" cy="2928044"/>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48" y="1451427"/>
            <a:ext cx="7068537" cy="15499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102" y="3393241"/>
            <a:ext cx="6668431" cy="2724530"/>
          </a:xfrm>
          <a:prstGeom prst="rect">
            <a:avLst/>
          </a:prstGeom>
        </p:spPr>
      </p:pic>
    </p:spTree>
    <p:extLst>
      <p:ext uri="{BB962C8B-B14F-4D97-AF65-F5344CB8AC3E}">
        <p14:creationId xmlns:p14="http://schemas.microsoft.com/office/powerpoint/2010/main" val="10793674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0"/>
            <a:ext cx="8913813" cy="2220686"/>
          </a:xfrm>
        </p:spPr>
        <p:txBody>
          <a:bodyPr/>
          <a:lstStyle/>
          <a:p>
            <a:r>
              <a:rPr lang="en-US" sz="2400" dirty="0" smtClean="0">
                <a:solidFill>
                  <a:schemeClr val="tx1"/>
                </a:solidFill>
                <a:latin typeface="Arial" pitchFamily="34" charset="0"/>
                <a:cs typeface="Arial" pitchFamily="34" charset="0"/>
              </a:rPr>
              <a:t>By removing the square brackets, link, punctuation and also we convert the data into lower case to maintain the uniformity of the data</a:t>
            </a:r>
            <a:endParaRPr lang="en-US" sz="2400" dirty="0">
              <a:solidFill>
                <a:schemeClr val="tx1"/>
              </a:solidFill>
              <a:latin typeface="Arial" pitchFamily="34" charset="0"/>
              <a:cs typeface="Arial" pitchFamily="34" charset="0"/>
            </a:endParaRPr>
          </a:p>
        </p:txBody>
      </p:sp>
      <p:sp>
        <p:nvSpPr>
          <p:cNvPr id="3" name="Text Placeholder 2"/>
          <p:cNvSpPr>
            <a:spLocks noGrp="1"/>
          </p:cNvSpPr>
          <p:nvPr>
            <p:ph type="body" idx="1"/>
          </p:nvPr>
        </p:nvSpPr>
        <p:spPr>
          <a:xfrm>
            <a:off x="116114" y="3933573"/>
            <a:ext cx="8608786" cy="2539798"/>
          </a:xfrm>
        </p:spPr>
        <p:txBody>
          <a:bodyPr/>
          <a:lstStyle/>
          <a:p>
            <a:pPr algn="just"/>
            <a:r>
              <a:rPr lang="en-US" dirty="0" smtClean="0">
                <a:solidFill>
                  <a:schemeClr val="tx1"/>
                </a:solidFill>
                <a:latin typeface="Arial" pitchFamily="34" charset="0"/>
                <a:cs typeface="Arial" pitchFamily="34" charset="0"/>
              </a:rPr>
              <a:t>And we apply lemmatization to convert the text format into the original format by converting the word to its root form which as meaning in the dictionary</a:t>
            </a:r>
            <a:endParaRPr lang="en-US" sz="2400" dirty="0">
              <a:solidFill>
                <a:schemeClr val="tx1"/>
              </a:solidFill>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6255"/>
            <a:ext cx="6573168" cy="289600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070" y="5295682"/>
            <a:ext cx="7097116" cy="1562318"/>
          </a:xfrm>
          <a:prstGeom prst="rect">
            <a:avLst/>
          </a:prstGeom>
        </p:spPr>
      </p:pic>
    </p:spTree>
    <p:extLst>
      <p:ext uri="{BB962C8B-B14F-4D97-AF65-F5344CB8AC3E}">
        <p14:creationId xmlns:p14="http://schemas.microsoft.com/office/powerpoint/2010/main" val="18095709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435429"/>
            <a:ext cx="8913813" cy="2583542"/>
          </a:xfrm>
        </p:spPr>
        <p:txBody>
          <a:bodyPr/>
          <a:lstStyle/>
          <a:p>
            <a:r>
              <a:rPr lang="en-US" sz="2400" dirty="0" smtClean="0">
                <a:solidFill>
                  <a:schemeClr val="tx1"/>
                </a:solidFill>
              </a:rPr>
              <a:t>N</a:t>
            </a:r>
            <a:r>
              <a:rPr lang="en-US" sz="2400" dirty="0" smtClean="0">
                <a:solidFill>
                  <a:schemeClr val="tx1"/>
                </a:solidFill>
                <a:latin typeface="Arial" pitchFamily="34" charset="0"/>
                <a:cs typeface="Arial" pitchFamily="34" charset="0"/>
              </a:rPr>
              <a:t>ow this the text before the text processing</a:t>
            </a:r>
            <a:endParaRPr lang="en-US" sz="2400" dirty="0">
              <a:solidFill>
                <a:schemeClr val="tx1"/>
              </a:solidFill>
            </a:endParaRPr>
          </a:p>
        </p:txBody>
      </p:sp>
      <p:sp>
        <p:nvSpPr>
          <p:cNvPr id="3" name="Text Placeholder 2"/>
          <p:cNvSpPr>
            <a:spLocks noGrp="1"/>
          </p:cNvSpPr>
          <p:nvPr>
            <p:ph type="body" idx="1"/>
          </p:nvPr>
        </p:nvSpPr>
        <p:spPr>
          <a:xfrm>
            <a:off x="116114" y="3091543"/>
            <a:ext cx="8536214" cy="2550673"/>
          </a:xfrm>
        </p:spPr>
        <p:txBody>
          <a:bodyPr/>
          <a:lstStyle/>
          <a:p>
            <a:endParaRPr lang="en-US" dirty="0" smtClean="0">
              <a:solidFill>
                <a:schemeClr val="tx1"/>
              </a:solidFill>
              <a:latin typeface="Arial" pitchFamily="34" charset="0"/>
              <a:cs typeface="Arial" pitchFamily="34" charset="0"/>
            </a:endParaRPr>
          </a:p>
          <a:p>
            <a:r>
              <a:rPr lang="en-US" sz="2400" dirty="0" smtClean="0">
                <a:solidFill>
                  <a:schemeClr val="tx1"/>
                </a:solidFill>
                <a:latin typeface="Arial" pitchFamily="34" charset="0"/>
                <a:cs typeface="Arial" pitchFamily="34" charset="0"/>
              </a:rPr>
              <a:t>Now this is the text after the text processing </a:t>
            </a:r>
            <a:endParaRPr lang="en-US" sz="2400" dirty="0">
              <a:solidFill>
                <a:schemeClr val="tx1"/>
              </a:solidFill>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14" y="1059543"/>
            <a:ext cx="8505372" cy="14949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14" y="4575629"/>
            <a:ext cx="8824686" cy="1462314"/>
          </a:xfrm>
          <a:prstGeom prst="rect">
            <a:avLst/>
          </a:prstGeom>
        </p:spPr>
      </p:pic>
    </p:spTree>
    <p:extLst>
      <p:ext uri="{BB962C8B-B14F-4D97-AF65-F5344CB8AC3E}">
        <p14:creationId xmlns:p14="http://schemas.microsoft.com/office/powerpoint/2010/main" val="977616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
          <p:cNvPicPr preferRelativeResize="0"/>
          <p:nvPr/>
        </p:nvPicPr>
        <p:blipFill rotWithShape="1">
          <a:blip r:embed="rId3"/>
          <a:srcRect/>
          <a:stretch>
            <a:fillRect/>
          </a:stretch>
        </p:blipFill>
        <p:spPr>
          <a:xfrm>
            <a:off x="7771754" y="100245"/>
            <a:ext cx="1187051" cy="411359"/>
          </a:xfrm>
          <a:prstGeom prst="rect">
            <a:avLst/>
          </a:prstGeom>
          <a:noFill/>
          <a:ln>
            <a:noFill/>
          </a:ln>
        </p:spPr>
      </p:pic>
      <p:sp>
        <p:nvSpPr>
          <p:cNvPr id="350" name="Google Shape;350;p3"/>
          <p:cNvSpPr txBox="1"/>
          <p:nvPr/>
        </p:nvSpPr>
        <p:spPr>
          <a:xfrm>
            <a:off x="3840480" y="237747"/>
            <a:ext cx="6919499"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4000" dirty="0"/>
              <a:t>AIM:</a:t>
            </a:r>
            <a:endParaRPr sz="40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Text Placeholder 2"/>
          <p:cNvSpPr>
            <a:spLocks noGrp="1"/>
          </p:cNvSpPr>
          <p:nvPr>
            <p:ph type="body" idx="1"/>
          </p:nvPr>
        </p:nvSpPr>
        <p:spPr>
          <a:xfrm>
            <a:off x="550897" y="2202425"/>
            <a:ext cx="8407908" cy="3129840"/>
          </a:xfrm>
        </p:spPr>
        <p:txBody>
          <a:bodyPr/>
          <a:lstStyle/>
          <a:p>
            <a:pPr marL="101600" indent="0">
              <a:buNone/>
            </a:pPr>
            <a:r>
              <a:rPr lang="en-US" dirty="0"/>
              <a:t>The aim of the project is achieved by performing the various data analytical methods and using the Machine Learning Models and Natural Language Processing which will help in classifying of the resume and building the resume Classification Model.</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406400"/>
            <a:ext cx="8913813" cy="986971"/>
          </a:xfrm>
        </p:spPr>
        <p:txBody>
          <a:bodyPr/>
          <a:lstStyle/>
          <a:p>
            <a:r>
              <a:rPr lang="en-US" sz="2800" dirty="0" smtClean="0">
                <a:solidFill>
                  <a:schemeClr val="tx1"/>
                </a:solidFill>
                <a:latin typeface="Arial" pitchFamily="34" charset="0"/>
                <a:cs typeface="Arial" pitchFamily="34" charset="0"/>
              </a:rPr>
              <a:t>This will be the final data after text preprocessing and we can use this data for further analysis </a:t>
            </a:r>
            <a:endParaRPr lang="en-US" sz="2400" dirty="0">
              <a:solidFill>
                <a:schemeClr val="tx1"/>
              </a:solidFill>
              <a:latin typeface="Arial" pitchFamily="34" charset="0"/>
              <a:cs typeface="Arial" pitchFamily="34" charset="0"/>
            </a:endParaRPr>
          </a:p>
        </p:txBody>
      </p:sp>
      <p:sp>
        <p:nvSpPr>
          <p:cNvPr id="3" name="Text Placeholder 2"/>
          <p:cNvSpPr>
            <a:spLocks noGrp="1"/>
          </p:cNvSpPr>
          <p:nvPr>
            <p:ph type="body" idx="1"/>
          </p:nvPr>
        </p:nvSpPr>
        <p:spPr>
          <a:xfrm>
            <a:off x="101601" y="1930400"/>
            <a:ext cx="8623300" cy="433593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99" y="1891537"/>
            <a:ext cx="8795657" cy="4439270"/>
          </a:xfrm>
          <a:prstGeom prst="rect">
            <a:avLst/>
          </a:prstGeom>
        </p:spPr>
      </p:pic>
    </p:spTree>
    <p:extLst>
      <p:ext uri="{BB962C8B-B14F-4D97-AF65-F5344CB8AC3E}">
        <p14:creationId xmlns:p14="http://schemas.microsoft.com/office/powerpoint/2010/main" val="38715894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9"/>
          <p:cNvSpPr txBox="1"/>
          <p:nvPr/>
        </p:nvSpPr>
        <p:spPr>
          <a:xfrm>
            <a:off x="3171008" y="2943398"/>
            <a:ext cx="327608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2776"/>
                </a:solidFill>
                <a:latin typeface="Arial" panose="020B0604020202020204"/>
                <a:ea typeface="Arial" panose="020B0604020202020204"/>
                <a:cs typeface="Arial" panose="020B0604020202020204"/>
                <a:sym typeface="Arial" panose="020B0604020202020204"/>
              </a:rPr>
              <a:t>Model Building</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09" name="Google Shape;409;p9"/>
          <p:cNvPicPr preferRelativeResize="0"/>
          <p:nvPr/>
        </p:nvPicPr>
        <p:blipFill rotWithShape="1">
          <a:blip r:embed="rId3"/>
          <a:srcRect/>
          <a:stretch>
            <a:fillRect/>
          </a:stretch>
        </p:blipFill>
        <p:spPr>
          <a:xfrm>
            <a:off x="7771754" y="100245"/>
            <a:ext cx="1187051" cy="411359"/>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48343"/>
            <a:ext cx="8913813" cy="1088571"/>
          </a:xfrm>
        </p:spPr>
        <p:txBody>
          <a:bodyPr/>
          <a:lstStyle/>
          <a:p>
            <a:r>
              <a:rPr lang="en-US" sz="2000" dirty="0" smtClean="0">
                <a:solidFill>
                  <a:schemeClr val="tx1"/>
                </a:solidFill>
                <a:latin typeface="+mn-lt"/>
              </a:rPr>
              <a:t>Before building the model we need to transform text to feature vectors that can be used as input to estimator by TfidVectorization</a:t>
            </a:r>
            <a:endParaRPr lang="en-US" sz="2000" dirty="0">
              <a:solidFill>
                <a:schemeClr val="tx1"/>
              </a:solidFill>
              <a:latin typeface="+mn-lt"/>
            </a:endParaRPr>
          </a:p>
        </p:txBody>
      </p:sp>
      <p:sp>
        <p:nvSpPr>
          <p:cNvPr id="3" name="Text Placeholder 2"/>
          <p:cNvSpPr>
            <a:spLocks noGrp="1"/>
          </p:cNvSpPr>
          <p:nvPr>
            <p:ph type="body" idx="1"/>
          </p:nvPr>
        </p:nvSpPr>
        <p:spPr>
          <a:xfrm>
            <a:off x="159657" y="1930400"/>
            <a:ext cx="8565243" cy="4927600"/>
          </a:xfrm>
        </p:spPr>
        <p:txBody>
          <a:bodyPr/>
          <a:lstStyle/>
          <a:p>
            <a:r>
              <a:rPr lang="en-US" dirty="0" smtClean="0">
                <a:solidFill>
                  <a:schemeClr val="tx1"/>
                </a:solidFill>
                <a:latin typeface="+mn-lt"/>
              </a:rPr>
              <a:t>And we import necessary library for model building and dividing the data set into train and test for better accuracy of the model</a:t>
            </a:r>
            <a:endParaRPr lang="en-US" dirty="0">
              <a:solidFill>
                <a:schemeClr val="tx1"/>
              </a:solidFill>
              <a:latin typeface="+mn-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94" y="1000141"/>
            <a:ext cx="4453263" cy="123944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794" y="2894078"/>
            <a:ext cx="8548914" cy="205768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882549"/>
            <a:ext cx="8955314" cy="2114845"/>
          </a:xfrm>
          <a:prstGeom prst="rect">
            <a:avLst/>
          </a:prstGeom>
        </p:spPr>
      </p:pic>
    </p:spTree>
    <p:extLst>
      <p:ext uri="{BB962C8B-B14F-4D97-AF65-F5344CB8AC3E}">
        <p14:creationId xmlns:p14="http://schemas.microsoft.com/office/powerpoint/2010/main" val="14656314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188686"/>
            <a:ext cx="8913813" cy="2902330"/>
          </a:xfrm>
        </p:spPr>
        <p:txBody>
          <a:bodyPr/>
          <a:lstStyle/>
          <a:p>
            <a:r>
              <a:rPr lang="en-US" sz="2800" dirty="0" smtClean="0">
                <a:solidFill>
                  <a:schemeClr val="accent5">
                    <a:lumMod val="50000"/>
                  </a:schemeClr>
                </a:solidFill>
                <a:latin typeface="Calibri" pitchFamily="34" charset="0"/>
                <a:cs typeface="Calibri" pitchFamily="34" charset="0"/>
              </a:rPr>
              <a:t>LOGISTIC REGRESSION</a:t>
            </a:r>
            <a:r>
              <a:rPr lang="en-US" sz="2800" dirty="0" smtClean="0">
                <a:solidFill>
                  <a:srgbClr val="C00000"/>
                </a:solidFill>
                <a:latin typeface="Calibri" pitchFamily="34" charset="0"/>
                <a:cs typeface="Calibri" pitchFamily="34" charset="0"/>
              </a:rPr>
              <a:t/>
            </a:r>
            <a:br>
              <a:rPr lang="en-US" sz="2800" dirty="0" smtClean="0">
                <a:solidFill>
                  <a:srgbClr val="C00000"/>
                </a:solidFill>
                <a:latin typeface="Calibri" pitchFamily="34" charset="0"/>
                <a:cs typeface="Calibri" pitchFamily="34" charset="0"/>
              </a:rPr>
            </a:br>
            <a:r>
              <a:rPr lang="en-US" sz="2800" dirty="0" smtClean="0">
                <a:solidFill>
                  <a:schemeClr val="tx1"/>
                </a:solidFill>
                <a:latin typeface="Calibri" pitchFamily="34" charset="0"/>
                <a:cs typeface="Calibri" pitchFamily="34" charset="0"/>
              </a:rPr>
              <a:t> </a:t>
            </a:r>
            <a:r>
              <a:rPr lang="en-US" sz="2000" dirty="0" smtClean="0">
                <a:solidFill>
                  <a:schemeClr val="accent5"/>
                </a:solidFill>
                <a:latin typeface="Calibri" pitchFamily="34" charset="0"/>
                <a:cs typeface="Calibri" pitchFamily="34" charset="0"/>
              </a:rPr>
              <a:t>Model</a:t>
            </a:r>
            <a:r>
              <a:rPr lang="en-US" sz="2800" dirty="0" smtClean="0">
                <a:solidFill>
                  <a:schemeClr val="tx1"/>
                </a:solidFill>
                <a:latin typeface="Calibri" pitchFamily="34" charset="0"/>
                <a:cs typeface="Calibri" pitchFamily="34" charset="0"/>
              </a:rPr>
              <a:t>			           </a:t>
            </a:r>
            <a:r>
              <a:rPr lang="en-US" sz="2000" dirty="0" smtClean="0">
                <a:solidFill>
                  <a:schemeClr val="accent5"/>
                </a:solidFill>
                <a:latin typeface="Calibri" pitchFamily="34" charset="0"/>
                <a:cs typeface="Calibri" pitchFamily="34" charset="0"/>
              </a:rPr>
              <a:t>Accuracy</a:t>
            </a:r>
            <a:r>
              <a:rPr lang="en-US" sz="2000" dirty="0">
                <a:solidFill>
                  <a:schemeClr val="tx1"/>
                </a:solidFill>
                <a:latin typeface="Calibri" pitchFamily="34" charset="0"/>
                <a:cs typeface="Calibri" pitchFamily="34" charset="0"/>
              </a:rPr>
              <a:t/>
            </a:r>
            <a:br>
              <a:rPr lang="en-US" sz="2000" dirty="0">
                <a:solidFill>
                  <a:schemeClr val="tx1"/>
                </a:solidFill>
                <a:latin typeface="Calibri" pitchFamily="34" charset="0"/>
                <a:cs typeface="Calibri" pitchFamily="34" charset="0"/>
              </a:rPr>
            </a:br>
            <a:r>
              <a:rPr lang="en-US" sz="2800" dirty="0" smtClean="0">
                <a:solidFill>
                  <a:schemeClr val="tx1"/>
                </a:solidFill>
                <a:latin typeface="Calibri" pitchFamily="34" charset="0"/>
                <a:cs typeface="Calibri" pitchFamily="34" charset="0"/>
              </a:rPr>
              <a:t/>
            </a:r>
            <a:br>
              <a:rPr lang="en-US" sz="2800" dirty="0" smtClean="0">
                <a:solidFill>
                  <a:schemeClr val="tx1"/>
                </a:solidFill>
                <a:latin typeface="Calibri" pitchFamily="34" charset="0"/>
                <a:cs typeface="Calibri" pitchFamily="34" charset="0"/>
              </a:rPr>
            </a:br>
            <a:r>
              <a:rPr lang="en-US" sz="2800" dirty="0">
                <a:solidFill>
                  <a:schemeClr val="tx1"/>
                </a:solidFill>
                <a:latin typeface="Calibri" pitchFamily="34" charset="0"/>
                <a:cs typeface="Calibri" pitchFamily="34" charset="0"/>
              </a:rPr>
              <a:t/>
            </a:r>
            <a:br>
              <a:rPr lang="en-US" sz="2800" dirty="0">
                <a:solidFill>
                  <a:schemeClr val="tx1"/>
                </a:solidFill>
                <a:latin typeface="Calibri" pitchFamily="34" charset="0"/>
                <a:cs typeface="Calibri" pitchFamily="34" charset="0"/>
              </a:rPr>
            </a:br>
            <a:r>
              <a:rPr lang="en-US" sz="2800" dirty="0" smtClean="0">
                <a:solidFill>
                  <a:schemeClr val="tx1"/>
                </a:solidFill>
                <a:latin typeface="Calibri" pitchFamily="34" charset="0"/>
                <a:cs typeface="Calibri" pitchFamily="34" charset="0"/>
              </a:rPr>
              <a:t/>
            </a:r>
            <a:br>
              <a:rPr lang="en-US" sz="2800" dirty="0" smtClean="0">
                <a:solidFill>
                  <a:schemeClr val="tx1"/>
                </a:solidFill>
                <a:latin typeface="Calibri" pitchFamily="34" charset="0"/>
                <a:cs typeface="Calibri" pitchFamily="34" charset="0"/>
              </a:rPr>
            </a:br>
            <a:r>
              <a:rPr lang="en-US" sz="2800" dirty="0" smtClean="0">
                <a:solidFill>
                  <a:schemeClr val="tx1"/>
                </a:solidFill>
                <a:latin typeface="Calibri" pitchFamily="34" charset="0"/>
                <a:cs typeface="Calibri" pitchFamily="34" charset="0"/>
              </a:rPr>
              <a:t/>
            </a:r>
            <a:br>
              <a:rPr lang="en-US" sz="2800" dirty="0" smtClean="0">
                <a:solidFill>
                  <a:schemeClr val="tx1"/>
                </a:solidFill>
                <a:latin typeface="Calibri" pitchFamily="34" charset="0"/>
                <a:cs typeface="Calibri" pitchFamily="34" charset="0"/>
              </a:rPr>
            </a:br>
            <a:r>
              <a:rPr lang="en-US" sz="2800" dirty="0" smtClean="0">
                <a:solidFill>
                  <a:schemeClr val="accent5">
                    <a:lumMod val="50000"/>
                  </a:schemeClr>
                </a:solidFill>
                <a:latin typeface="Calibri" pitchFamily="34" charset="0"/>
                <a:cs typeface="Calibri" pitchFamily="34" charset="0"/>
              </a:rPr>
              <a:t>DECISION TREE</a:t>
            </a:r>
            <a:br>
              <a:rPr lang="en-US" sz="2800" dirty="0" smtClean="0">
                <a:solidFill>
                  <a:schemeClr val="accent5">
                    <a:lumMod val="50000"/>
                  </a:schemeClr>
                </a:solidFill>
                <a:latin typeface="Calibri" pitchFamily="34" charset="0"/>
                <a:cs typeface="Calibri" pitchFamily="34" charset="0"/>
              </a:rPr>
            </a:br>
            <a:r>
              <a:rPr lang="en-US" sz="1800" dirty="0" smtClean="0">
                <a:solidFill>
                  <a:schemeClr val="accent4"/>
                </a:solidFill>
                <a:latin typeface="Calibri" pitchFamily="34" charset="0"/>
                <a:cs typeface="Calibri" pitchFamily="34" charset="0"/>
              </a:rPr>
              <a:t>							</a:t>
            </a:r>
            <a:endParaRPr lang="en-US" sz="2800" dirty="0">
              <a:solidFill>
                <a:schemeClr val="accent5"/>
              </a:solidFill>
              <a:latin typeface="Calibri" pitchFamily="34" charset="0"/>
              <a:cs typeface="Calibri" pitchFamily="34" charset="0"/>
            </a:endParaRPr>
          </a:p>
        </p:txBody>
      </p:sp>
      <p:sp>
        <p:nvSpPr>
          <p:cNvPr id="3" name="Text Placeholder 2"/>
          <p:cNvSpPr>
            <a:spLocks noGrp="1"/>
          </p:cNvSpPr>
          <p:nvPr>
            <p:ph type="body" idx="1"/>
          </p:nvPr>
        </p:nvSpPr>
        <p:spPr>
          <a:xfrm>
            <a:off x="0" y="3033486"/>
            <a:ext cx="8724900" cy="3824514"/>
          </a:xfrm>
        </p:spPr>
        <p:txBody>
          <a:bodyPr/>
          <a:lstStyle/>
          <a:p>
            <a:endParaRPr lang="en-US" dirty="0" smtClean="0"/>
          </a:p>
          <a:p>
            <a:endParaRPr lang="en-US" dirty="0"/>
          </a:p>
          <a:p>
            <a:r>
              <a:rPr lang="en-US" sz="2400" dirty="0" smtClean="0">
                <a:solidFill>
                  <a:srgbClr val="002060"/>
                </a:solidFill>
                <a:latin typeface="Calibri" pitchFamily="34" charset="0"/>
                <a:cs typeface="Calibri" pitchFamily="34" charset="0"/>
              </a:rPr>
              <a:t>RANDOM FOREST</a:t>
            </a:r>
            <a:endParaRPr lang="en-US" sz="2400" dirty="0">
              <a:solidFill>
                <a:srgbClr val="002060"/>
              </a:solidFill>
              <a:latin typeface="Calibri" pitchFamily="34" charset="0"/>
              <a:cs typeface="Calibri"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8914" y="3181515"/>
            <a:ext cx="2815772" cy="90500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72016"/>
            <a:ext cx="5763430" cy="7240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0940" y="1019501"/>
            <a:ext cx="3010479" cy="118774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389" y="1113917"/>
            <a:ext cx="2727326" cy="1005028"/>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7885" y="5003766"/>
            <a:ext cx="2124372" cy="1009791"/>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6477" y="5141897"/>
            <a:ext cx="6030167" cy="733527"/>
          </a:xfrm>
          <a:prstGeom prst="rect">
            <a:avLst/>
          </a:prstGeom>
        </p:spPr>
      </p:pic>
    </p:spTree>
    <p:extLst>
      <p:ext uri="{BB962C8B-B14F-4D97-AF65-F5344CB8AC3E}">
        <p14:creationId xmlns:p14="http://schemas.microsoft.com/office/powerpoint/2010/main" val="34976554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348343"/>
            <a:ext cx="8913813" cy="2177143"/>
          </a:xfrm>
        </p:spPr>
        <p:txBody>
          <a:bodyPr/>
          <a:lstStyle/>
          <a:p>
            <a:r>
              <a:rPr lang="en-US" sz="3200" dirty="0" smtClean="0">
                <a:solidFill>
                  <a:schemeClr val="accent5">
                    <a:lumMod val="50000"/>
                  </a:schemeClr>
                </a:solidFill>
                <a:latin typeface="Calibri" pitchFamily="34" charset="0"/>
                <a:cs typeface="Calibri" pitchFamily="34" charset="0"/>
              </a:rPr>
              <a:t>SVM - CLASSIFIER</a:t>
            </a:r>
            <a:endParaRPr lang="en-US" sz="3200" dirty="0">
              <a:solidFill>
                <a:schemeClr val="accent5">
                  <a:lumMod val="50000"/>
                </a:schemeClr>
              </a:solidFill>
              <a:latin typeface="Calibri" pitchFamily="34" charset="0"/>
              <a:cs typeface="Calibri" pitchFamily="34" charset="0"/>
            </a:endParaRPr>
          </a:p>
        </p:txBody>
      </p:sp>
      <p:sp>
        <p:nvSpPr>
          <p:cNvPr id="3" name="Text Placeholder 2"/>
          <p:cNvSpPr>
            <a:spLocks noGrp="1"/>
          </p:cNvSpPr>
          <p:nvPr>
            <p:ph type="body" idx="1"/>
          </p:nvPr>
        </p:nvSpPr>
        <p:spPr>
          <a:xfrm>
            <a:off x="116114" y="2595564"/>
            <a:ext cx="8608786" cy="3993922"/>
          </a:xfrm>
        </p:spPr>
        <p:txBody>
          <a:bodyPr/>
          <a:lstStyle/>
          <a:p>
            <a:r>
              <a:rPr lang="en-US" sz="2800" dirty="0" smtClean="0">
                <a:solidFill>
                  <a:schemeClr val="accent5">
                    <a:lumMod val="50000"/>
                  </a:schemeClr>
                </a:solidFill>
                <a:latin typeface="Calibri" pitchFamily="34" charset="0"/>
                <a:cs typeface="Calibri" pitchFamily="34" charset="0"/>
              </a:rPr>
              <a:t>MULTI NOMINAL NAVIE BAYES</a:t>
            </a:r>
          </a:p>
          <a:p>
            <a:endParaRPr lang="en-US" sz="2800" dirty="0">
              <a:solidFill>
                <a:schemeClr val="accent5">
                  <a:lumMod val="50000"/>
                </a:schemeClr>
              </a:solidFill>
              <a:latin typeface="Calibri" pitchFamily="34" charset="0"/>
              <a:cs typeface="Calibri" pitchFamily="34" charset="0"/>
            </a:endParaRPr>
          </a:p>
          <a:p>
            <a:endParaRPr lang="en-US" sz="2800" dirty="0" smtClean="0">
              <a:solidFill>
                <a:schemeClr val="accent5">
                  <a:lumMod val="50000"/>
                </a:schemeClr>
              </a:solidFill>
              <a:latin typeface="Calibri" pitchFamily="34" charset="0"/>
              <a:cs typeface="Calibri" pitchFamily="34" charset="0"/>
            </a:endParaRPr>
          </a:p>
          <a:p>
            <a:r>
              <a:rPr lang="en-US" sz="2800" dirty="0" smtClean="0">
                <a:solidFill>
                  <a:schemeClr val="accent5">
                    <a:lumMod val="50000"/>
                  </a:schemeClr>
                </a:solidFill>
                <a:latin typeface="Calibri" pitchFamily="34" charset="0"/>
                <a:cs typeface="Calibri" pitchFamily="34" charset="0"/>
              </a:rPr>
              <a:t>ADA BOOST CLASSIFIER</a:t>
            </a:r>
            <a:endParaRPr lang="en-US" sz="2800" dirty="0">
              <a:solidFill>
                <a:schemeClr val="accent5">
                  <a:lumMod val="50000"/>
                </a:schemeClr>
              </a:solidFill>
              <a:latin typeface="Calibri" pitchFamily="34" charset="0"/>
              <a:cs typeface="Calibri"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841" y="834047"/>
            <a:ext cx="3106902" cy="116892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690" y="834046"/>
            <a:ext cx="3889367" cy="100979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2834" y="3280230"/>
            <a:ext cx="2613909" cy="97168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795" y="3280230"/>
            <a:ext cx="3786857" cy="861812"/>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2834" y="5101916"/>
            <a:ext cx="2905531" cy="1095528"/>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1795" y="5344885"/>
            <a:ext cx="3786857" cy="896257"/>
          </a:xfrm>
          <a:prstGeom prst="rect">
            <a:avLst/>
          </a:prstGeom>
        </p:spPr>
      </p:pic>
    </p:spTree>
    <p:extLst>
      <p:ext uri="{BB962C8B-B14F-4D97-AF65-F5344CB8AC3E}">
        <p14:creationId xmlns:p14="http://schemas.microsoft.com/office/powerpoint/2010/main" val="868473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217713"/>
            <a:ext cx="8913813" cy="2177143"/>
          </a:xfrm>
        </p:spPr>
        <p:txBody>
          <a:bodyPr/>
          <a:lstStyle/>
          <a:p>
            <a:r>
              <a:rPr lang="en-US" sz="3200" dirty="0" smtClean="0">
                <a:solidFill>
                  <a:schemeClr val="accent5">
                    <a:lumMod val="50000"/>
                  </a:schemeClr>
                </a:solidFill>
                <a:latin typeface="Calibri" pitchFamily="34" charset="0"/>
                <a:cs typeface="Calibri" pitchFamily="34" charset="0"/>
              </a:rPr>
              <a:t>GRADIENT BOOST CLASSIFIER</a:t>
            </a:r>
            <a:endParaRPr lang="en-US" sz="2800" dirty="0">
              <a:solidFill>
                <a:schemeClr val="accent5">
                  <a:lumMod val="50000"/>
                </a:schemeClr>
              </a:solidFill>
              <a:latin typeface="Calibri" pitchFamily="34" charset="0"/>
              <a:cs typeface="Calibri" pitchFamily="34" charset="0"/>
            </a:endParaRPr>
          </a:p>
        </p:txBody>
      </p:sp>
      <p:sp>
        <p:nvSpPr>
          <p:cNvPr id="3" name="Text Placeholder 2"/>
          <p:cNvSpPr>
            <a:spLocks noGrp="1"/>
          </p:cNvSpPr>
          <p:nvPr>
            <p:ph type="body" idx="1"/>
          </p:nvPr>
        </p:nvSpPr>
        <p:spPr>
          <a:xfrm>
            <a:off x="0" y="2595563"/>
            <a:ext cx="8724900" cy="3935865"/>
          </a:xfrm>
        </p:spPr>
        <p:txBody>
          <a:bodyPr/>
          <a:lstStyle/>
          <a:p>
            <a:r>
              <a:rPr lang="en-US" sz="3200" dirty="0" smtClean="0">
                <a:solidFill>
                  <a:schemeClr val="accent5">
                    <a:lumMod val="50000"/>
                  </a:schemeClr>
                </a:solidFill>
                <a:latin typeface="Calibri" pitchFamily="34" charset="0"/>
                <a:cs typeface="Calibri" pitchFamily="34" charset="0"/>
              </a:rPr>
              <a:t>XGB CLASSIFIER</a:t>
            </a:r>
          </a:p>
          <a:p>
            <a:endParaRPr lang="en-US" sz="3200" dirty="0">
              <a:solidFill>
                <a:schemeClr val="accent5">
                  <a:lumMod val="50000"/>
                </a:schemeClr>
              </a:solidFill>
              <a:latin typeface="Calibri" pitchFamily="34" charset="0"/>
              <a:cs typeface="Calibri" pitchFamily="34" charset="0"/>
            </a:endParaRPr>
          </a:p>
          <a:p>
            <a:endParaRPr lang="en-US" sz="3200" dirty="0" smtClean="0">
              <a:solidFill>
                <a:schemeClr val="accent5">
                  <a:lumMod val="50000"/>
                </a:schemeClr>
              </a:solidFill>
              <a:latin typeface="Calibri" pitchFamily="34" charset="0"/>
              <a:cs typeface="Calibri" pitchFamily="34" charset="0"/>
            </a:endParaRPr>
          </a:p>
          <a:p>
            <a:r>
              <a:rPr lang="en-US" sz="3200" dirty="0" smtClean="0">
                <a:solidFill>
                  <a:schemeClr val="accent5">
                    <a:lumMod val="50000"/>
                  </a:schemeClr>
                </a:solidFill>
                <a:latin typeface="Calibri" pitchFamily="34" charset="0"/>
                <a:cs typeface="Calibri" pitchFamily="34" charset="0"/>
              </a:rPr>
              <a:t>LGBM CLASSIFIER</a:t>
            </a:r>
            <a:endParaRPr lang="en-US" sz="3200" dirty="0">
              <a:solidFill>
                <a:schemeClr val="accent5">
                  <a:lumMod val="50000"/>
                </a:schemeClr>
              </a:solidFill>
              <a:latin typeface="Calibri" pitchFamily="34" charset="0"/>
              <a:cs typeface="Calibri"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30" y="947688"/>
            <a:ext cx="3804346" cy="13020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714" y="852414"/>
            <a:ext cx="2815772" cy="129569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0629" y="3367691"/>
            <a:ext cx="2502514" cy="133493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571" y="3535159"/>
            <a:ext cx="3088343" cy="106587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230" y="5576845"/>
            <a:ext cx="3357761" cy="86749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80000" y="5541492"/>
            <a:ext cx="2752222" cy="902850"/>
          </a:xfrm>
          <a:prstGeom prst="rect">
            <a:avLst/>
          </a:prstGeom>
        </p:spPr>
      </p:pic>
    </p:spTree>
    <p:extLst>
      <p:ext uri="{BB962C8B-B14F-4D97-AF65-F5344CB8AC3E}">
        <p14:creationId xmlns:p14="http://schemas.microsoft.com/office/powerpoint/2010/main" val="15540337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217714"/>
            <a:ext cx="8913813" cy="841829"/>
          </a:xfrm>
        </p:spPr>
        <p:txBody>
          <a:bodyPr/>
          <a:lstStyle/>
          <a:p>
            <a:r>
              <a:rPr lang="en-US" sz="2800" dirty="0" smtClean="0">
                <a:solidFill>
                  <a:schemeClr val="tx1"/>
                </a:solidFill>
              </a:rPr>
              <a:t>CONFUSION MATRIX OF ALL THE MODELS</a:t>
            </a:r>
            <a:endParaRPr lang="en-US" sz="2400" dirty="0">
              <a:solidFill>
                <a:schemeClr val="tx1"/>
              </a:solidFill>
            </a:endParaRPr>
          </a:p>
        </p:txBody>
      </p:sp>
      <p:sp>
        <p:nvSpPr>
          <p:cNvPr id="3" name="Text Placeholder 2"/>
          <p:cNvSpPr>
            <a:spLocks noGrp="1"/>
          </p:cNvSpPr>
          <p:nvPr>
            <p:ph type="body" idx="1"/>
          </p:nvPr>
        </p:nvSpPr>
        <p:spPr>
          <a:xfrm>
            <a:off x="159657" y="1422400"/>
            <a:ext cx="8565243" cy="543560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819589"/>
            <a:ext cx="9013371" cy="176395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55348"/>
            <a:ext cx="8911771" cy="199082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00" y="4590406"/>
            <a:ext cx="9144000" cy="2267594"/>
          </a:xfrm>
          <a:prstGeom prst="rect">
            <a:avLst/>
          </a:prstGeom>
        </p:spPr>
      </p:pic>
    </p:spTree>
    <p:extLst>
      <p:ext uri="{BB962C8B-B14F-4D97-AF65-F5344CB8AC3E}">
        <p14:creationId xmlns:p14="http://schemas.microsoft.com/office/powerpoint/2010/main" val="21456716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174171"/>
            <a:ext cx="8913813" cy="653143"/>
          </a:xfrm>
        </p:spPr>
        <p:txBody>
          <a:bodyPr/>
          <a:lstStyle/>
          <a:p>
            <a:r>
              <a:rPr lang="en-US" sz="2400" dirty="0" smtClean="0">
                <a:solidFill>
                  <a:schemeClr val="tx1"/>
                </a:solidFill>
                <a:latin typeface="Calibri" pitchFamily="34" charset="0"/>
                <a:cs typeface="Calibri" pitchFamily="34" charset="0"/>
              </a:rPr>
              <a:t>Now we consider accuracy score of all models in one data frame</a:t>
            </a:r>
            <a:endParaRPr lang="en-US" sz="2400" dirty="0">
              <a:solidFill>
                <a:schemeClr val="tx1"/>
              </a:solidFill>
              <a:latin typeface="Calibri" pitchFamily="34" charset="0"/>
              <a:cs typeface="Calibri" pitchFamily="34" charset="0"/>
            </a:endParaRPr>
          </a:p>
        </p:txBody>
      </p:sp>
      <p:sp>
        <p:nvSpPr>
          <p:cNvPr id="3" name="Text Placeholder 2"/>
          <p:cNvSpPr>
            <a:spLocks noGrp="1"/>
          </p:cNvSpPr>
          <p:nvPr>
            <p:ph type="body" idx="1"/>
          </p:nvPr>
        </p:nvSpPr>
        <p:spPr>
          <a:xfrm>
            <a:off x="116114" y="943429"/>
            <a:ext cx="8608786" cy="5322901"/>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1200"/>
            <a:ext cx="9144000" cy="240937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17942"/>
            <a:ext cx="9144000" cy="3740058"/>
          </a:xfrm>
          <a:prstGeom prst="rect">
            <a:avLst/>
          </a:prstGeom>
        </p:spPr>
      </p:pic>
    </p:spTree>
    <p:extLst>
      <p:ext uri="{BB962C8B-B14F-4D97-AF65-F5344CB8AC3E}">
        <p14:creationId xmlns:p14="http://schemas.microsoft.com/office/powerpoint/2010/main" val="16752305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1123856"/>
            <a:ext cx="8913813" cy="5378544"/>
          </a:xfrm>
        </p:spPr>
        <p:txBody>
          <a:bodyPr/>
          <a:lstStyle/>
          <a:p>
            <a:pPr algn="ctr"/>
            <a:r>
              <a:rPr lang="en-US" b="1" dirty="0" smtClean="0">
                <a:solidFill>
                  <a:schemeClr val="tx1"/>
                </a:solidFill>
                <a:latin typeface="Calibri" pitchFamily="34" charset="0"/>
                <a:cs typeface="Calibri" pitchFamily="34" charset="0"/>
              </a:rPr>
              <a:t/>
            </a:r>
            <a:br>
              <a:rPr lang="en-US" b="1" dirty="0" smtClean="0">
                <a:solidFill>
                  <a:schemeClr val="tx1"/>
                </a:solidFill>
                <a:latin typeface="Calibri" pitchFamily="34" charset="0"/>
                <a:cs typeface="Calibri" pitchFamily="34" charset="0"/>
              </a:rPr>
            </a:br>
            <a:r>
              <a:rPr lang="en-US" b="1" dirty="0">
                <a:solidFill>
                  <a:schemeClr val="tx1"/>
                </a:solidFill>
                <a:latin typeface="Calibri" pitchFamily="34" charset="0"/>
                <a:cs typeface="Calibri" pitchFamily="34" charset="0"/>
              </a:rPr>
              <a:t/>
            </a:r>
            <a:br>
              <a:rPr lang="en-US" b="1" dirty="0">
                <a:solidFill>
                  <a:schemeClr val="tx1"/>
                </a:solidFill>
                <a:latin typeface="Calibri" pitchFamily="34" charset="0"/>
                <a:cs typeface="Calibri" pitchFamily="34" charset="0"/>
              </a:rPr>
            </a:br>
            <a:r>
              <a:rPr lang="en-US" b="1" dirty="0" smtClean="0">
                <a:solidFill>
                  <a:schemeClr val="tx1"/>
                </a:solidFill>
                <a:latin typeface="Calibri" pitchFamily="34" charset="0"/>
                <a:cs typeface="Calibri" pitchFamily="34" charset="0"/>
              </a:rPr>
              <a:t/>
            </a:r>
            <a:br>
              <a:rPr lang="en-US" b="1" dirty="0" smtClean="0">
                <a:solidFill>
                  <a:schemeClr val="tx1"/>
                </a:solidFill>
                <a:latin typeface="Calibri" pitchFamily="34" charset="0"/>
                <a:cs typeface="Calibri" pitchFamily="34" charset="0"/>
              </a:rPr>
            </a:br>
            <a:r>
              <a:rPr lang="en-US" b="1" dirty="0" smtClean="0">
                <a:solidFill>
                  <a:schemeClr val="tx1"/>
                </a:solidFill>
                <a:latin typeface="Calibri" pitchFamily="34" charset="0"/>
                <a:cs typeface="Calibri" pitchFamily="34" charset="0"/>
              </a:rPr>
              <a:t>DEPLOYMENT</a:t>
            </a:r>
            <a:endParaRPr lang="en-US" b="1" dirty="0">
              <a:solidFill>
                <a:schemeClr val="tx1"/>
              </a:solidFill>
              <a:latin typeface="Calibri" pitchFamily="34" charset="0"/>
              <a:cs typeface="Calibri" pitchFamily="34" charset="0"/>
            </a:endParaRPr>
          </a:p>
        </p:txBody>
      </p:sp>
      <p:sp>
        <p:nvSpPr>
          <p:cNvPr id="4" name="Text Placeholder 3"/>
          <p:cNvSpPr>
            <a:spLocks noGrp="1"/>
          </p:cNvSpPr>
          <p:nvPr>
            <p:ph type="body" idx="1"/>
          </p:nvPr>
        </p:nvSpPr>
        <p:spPr>
          <a:xfrm>
            <a:off x="1114424" y="4426858"/>
            <a:ext cx="7610476" cy="1117599"/>
          </a:xfrm>
        </p:spPr>
        <p:txBody>
          <a:bodyPr/>
          <a:lstStyle/>
          <a:p>
            <a:r>
              <a:rPr lang="en-US" dirty="0" smtClean="0">
                <a:solidFill>
                  <a:schemeClr val="tx1"/>
                </a:solidFill>
                <a:latin typeface="+mj-lt"/>
              </a:rPr>
              <a:t>We consider Light Gradient Boosting Classifier Algorithm for the model deployment and using Streamlit we deploy our model</a:t>
            </a:r>
            <a:endParaRPr lang="en-US" dirty="0">
              <a:solidFill>
                <a:schemeClr val="tx1"/>
              </a:solidFill>
              <a:latin typeface="+mj-lt"/>
            </a:endParaRPr>
          </a:p>
        </p:txBody>
      </p:sp>
    </p:spTree>
    <p:extLst>
      <p:ext uri="{BB962C8B-B14F-4D97-AF65-F5344CB8AC3E}">
        <p14:creationId xmlns:p14="http://schemas.microsoft.com/office/powerpoint/2010/main" val="3299446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232230"/>
            <a:ext cx="8913813" cy="2525484"/>
          </a:xfrm>
        </p:spPr>
        <p:txBody>
          <a:bodyPr/>
          <a:lstStyle/>
          <a:p>
            <a:endParaRPr lang="en-US" dirty="0"/>
          </a:p>
        </p:txBody>
      </p:sp>
      <p:sp>
        <p:nvSpPr>
          <p:cNvPr id="3" name="Text Placeholder 2"/>
          <p:cNvSpPr>
            <a:spLocks noGrp="1"/>
          </p:cNvSpPr>
          <p:nvPr>
            <p:ph type="body" idx="1"/>
          </p:nvPr>
        </p:nvSpPr>
        <p:spPr>
          <a:xfrm>
            <a:off x="290286" y="3904350"/>
            <a:ext cx="8548914" cy="2496456"/>
          </a:xfrm>
        </p:spPr>
        <p:txBody>
          <a:bodyPr/>
          <a:lstStyle/>
          <a:p>
            <a:endParaRPr lang="en-US" dirty="0" smtClean="0">
              <a:solidFill>
                <a:schemeClr val="tx1"/>
              </a:solidFill>
              <a:latin typeface="Calibri" pitchFamily="34" charset="0"/>
              <a:cs typeface="Calibri" pitchFamily="34" charset="0"/>
            </a:endParaRPr>
          </a:p>
          <a:p>
            <a:r>
              <a:rPr lang="en-US" dirty="0" smtClean="0">
                <a:solidFill>
                  <a:schemeClr val="tx1"/>
                </a:solidFill>
                <a:latin typeface="Calibri" pitchFamily="34" charset="0"/>
                <a:cs typeface="Calibri" pitchFamily="34" charset="0"/>
              </a:rPr>
              <a:t>This the Web app for Simple Resume Analyzer using Streamlit.</a:t>
            </a:r>
          </a:p>
          <a:p>
            <a:r>
              <a:rPr lang="en-US" dirty="0" smtClean="0">
                <a:solidFill>
                  <a:schemeClr val="tx1"/>
                </a:solidFill>
                <a:latin typeface="Calibri" pitchFamily="34" charset="0"/>
                <a:cs typeface="Calibri" pitchFamily="34" charset="0"/>
              </a:rPr>
              <a:t>Form the local drive we added the resume path in which we need find for which </a:t>
            </a:r>
          </a:p>
          <a:p>
            <a:r>
              <a:rPr lang="en-US" dirty="0" smtClean="0">
                <a:solidFill>
                  <a:schemeClr val="tx1"/>
                </a:solidFill>
                <a:latin typeface="Calibri" pitchFamily="34" charset="0"/>
                <a:cs typeface="Calibri" pitchFamily="34" charset="0"/>
              </a:rPr>
              <a:t>Role they are applied for , from this we can extract  name of the candidate </a:t>
            </a:r>
          </a:p>
          <a:p>
            <a:r>
              <a:rPr lang="en-US" dirty="0" smtClean="0">
                <a:solidFill>
                  <a:schemeClr val="tx1"/>
                </a:solidFill>
                <a:latin typeface="Calibri" pitchFamily="34" charset="0"/>
                <a:cs typeface="Calibri" pitchFamily="34" charset="0"/>
              </a:rPr>
              <a:t>experience, skills, Role Applied for the particular resume </a:t>
            </a:r>
            <a:endParaRPr lang="en-US" dirty="0">
              <a:solidFill>
                <a:schemeClr val="tx1"/>
              </a:solidFill>
              <a:latin typeface="Calibri" pitchFamily="34" charset="0"/>
              <a:cs typeface="Calibri"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22932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43497"/>
            <a:ext cx="9144000" cy="1983360"/>
          </a:xfrm>
          <a:prstGeom prst="rect">
            <a:avLst/>
          </a:prstGeom>
        </p:spPr>
      </p:pic>
    </p:spTree>
    <p:extLst>
      <p:ext uri="{BB962C8B-B14F-4D97-AF65-F5344CB8AC3E}">
        <p14:creationId xmlns:p14="http://schemas.microsoft.com/office/powerpoint/2010/main" val="1430180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5656" y="393684"/>
            <a:ext cx="7610476" cy="5823878"/>
          </a:xfrm>
        </p:spPr>
        <p:txBody>
          <a:bodyPr/>
          <a:lstStyle/>
          <a:p>
            <a:pPr marL="101600" indent="0" algn="ctr">
              <a:buNone/>
            </a:pPr>
            <a:r>
              <a:rPr lang="en-US" sz="2800" b="1" dirty="0"/>
              <a:t>DATA EXTRACTION:</a:t>
            </a:r>
          </a:p>
          <a:p>
            <a:pPr marL="101600" indent="0">
              <a:buNone/>
            </a:pPr>
            <a:endParaRPr lang="en-IN" sz="2800" dirty="0"/>
          </a:p>
          <a:p>
            <a:pPr marL="101600" indent="0">
              <a:buNone/>
            </a:pPr>
            <a:r>
              <a:rPr lang="en-IN" sz="2800" dirty="0"/>
              <a:t>The Given data is in the form of .docx, .doc and .pdf format </a:t>
            </a:r>
          </a:p>
          <a:p>
            <a:pPr marL="101600" indent="0">
              <a:buNone/>
            </a:pPr>
            <a:r>
              <a:rPr lang="en-IN" sz="2800" dirty="0"/>
              <a:t>We Convert these formats into .csv using python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174171"/>
            <a:ext cx="8913813" cy="725715"/>
          </a:xfrm>
        </p:spPr>
        <p:txBody>
          <a:bodyPr/>
          <a:lstStyle/>
          <a:p>
            <a:r>
              <a:rPr lang="en-US" sz="3200" b="1" dirty="0" smtClean="0">
                <a:solidFill>
                  <a:schemeClr val="tx1"/>
                </a:solidFill>
              </a:rPr>
              <a:t>Visualization of the skills and role applied</a:t>
            </a:r>
            <a:endParaRPr lang="en-US" sz="3200" b="1" dirty="0">
              <a:solidFill>
                <a:schemeClr val="tx1"/>
              </a:solidFill>
            </a:endParaRPr>
          </a:p>
        </p:txBody>
      </p:sp>
      <p:sp>
        <p:nvSpPr>
          <p:cNvPr id="3" name="Text Placeholder 2"/>
          <p:cNvSpPr>
            <a:spLocks noGrp="1"/>
          </p:cNvSpPr>
          <p:nvPr>
            <p:ph type="body" idx="1"/>
          </p:nvPr>
        </p:nvSpPr>
        <p:spPr>
          <a:xfrm>
            <a:off x="203201" y="1407886"/>
            <a:ext cx="8795656" cy="5210628"/>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063"/>
            <a:ext cx="8969827" cy="21458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25" y="3664985"/>
            <a:ext cx="8940802" cy="3069515"/>
          </a:xfrm>
          <a:prstGeom prst="rect">
            <a:avLst/>
          </a:prstGeom>
        </p:spPr>
      </p:pic>
    </p:spTree>
    <p:extLst>
      <p:ext uri="{BB962C8B-B14F-4D97-AF65-F5344CB8AC3E}">
        <p14:creationId xmlns:p14="http://schemas.microsoft.com/office/powerpoint/2010/main" val="9307671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14"/>
          <p:cNvSpPr txBox="1"/>
          <p:nvPr/>
        </p:nvSpPr>
        <p:spPr>
          <a:xfrm>
            <a:off x="90782" y="305924"/>
            <a:ext cx="346264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2776"/>
                </a:solidFill>
                <a:latin typeface="Arial" panose="020B0604020202020204"/>
                <a:ea typeface="Arial" panose="020B0604020202020204"/>
                <a:cs typeface="Arial" panose="020B0604020202020204"/>
                <a:sym typeface="Arial" panose="020B0604020202020204"/>
              </a:rPr>
              <a:t>Challenges faced?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42" name="Google Shape;442;p14"/>
          <p:cNvPicPr preferRelativeResize="0"/>
          <p:nvPr/>
        </p:nvPicPr>
        <p:blipFill rotWithShape="1">
          <a:blip r:embed="rId3"/>
          <a:srcRect/>
          <a:stretch>
            <a:fillRect/>
          </a:stretch>
        </p:blipFill>
        <p:spPr>
          <a:xfrm>
            <a:off x="7771754" y="100245"/>
            <a:ext cx="1187051" cy="411359"/>
          </a:xfrm>
          <a:prstGeom prst="rect">
            <a:avLst/>
          </a:prstGeom>
          <a:noFill/>
          <a:ln>
            <a:noFill/>
          </a:ln>
        </p:spPr>
      </p:pic>
      <p:sp>
        <p:nvSpPr>
          <p:cNvPr id="443" name="Google Shape;443;p14"/>
          <p:cNvSpPr txBox="1"/>
          <p:nvPr/>
        </p:nvSpPr>
        <p:spPr>
          <a:xfrm>
            <a:off x="90782" y="3429000"/>
            <a:ext cx="436547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2776"/>
                </a:solidFill>
                <a:latin typeface="Arial" panose="020B0604020202020204"/>
                <a:ea typeface="Arial" panose="020B0604020202020204"/>
                <a:cs typeface="Arial" panose="020B0604020202020204"/>
                <a:sym typeface="Arial" panose="020B0604020202020204"/>
              </a:rPr>
              <a:t>How did you overcome?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15"/>
          <p:cNvSpPr txBox="1"/>
          <p:nvPr/>
        </p:nvSpPr>
        <p:spPr>
          <a:xfrm>
            <a:off x="3599331" y="3137647"/>
            <a:ext cx="202596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002776"/>
                </a:solidFill>
                <a:latin typeface="Arial" panose="020B0604020202020204"/>
                <a:ea typeface="Arial" panose="020B0604020202020204"/>
                <a:cs typeface="Arial" panose="020B0604020202020204"/>
                <a:sym typeface="Arial" panose="020B0604020202020204"/>
              </a:rPr>
              <a:t>Thank you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49" name="Google Shape;449;p15"/>
          <p:cNvPicPr preferRelativeResize="0"/>
          <p:nvPr/>
        </p:nvPicPr>
        <p:blipFill rotWithShape="1">
          <a:blip r:embed="rId3"/>
          <a:srcRect/>
          <a:stretch>
            <a:fillRect/>
          </a:stretch>
        </p:blipFill>
        <p:spPr>
          <a:xfrm>
            <a:off x="7771754" y="100245"/>
            <a:ext cx="1187051" cy="411359"/>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11277" y="1022555"/>
            <a:ext cx="8213623" cy="5243775"/>
          </a:xfrm>
        </p:spPr>
        <p:txBody>
          <a:bodyPr/>
          <a:lstStyle/>
          <a:p>
            <a:pPr>
              <a:buFont typeface="Wingdings" panose="05000000000000000000" pitchFamily="2" charset="2"/>
              <a:buChar char="Ø"/>
            </a:pPr>
            <a:r>
              <a:rPr lang="en-US" dirty="0"/>
              <a:t>Importing Necessary Libraries:</a:t>
            </a:r>
          </a:p>
          <a:p>
            <a:pPr marL="101600" indent="0">
              <a:buNone/>
            </a:pPr>
            <a:endParaRPr lang="en-US" dirty="0"/>
          </a:p>
        </p:txBody>
      </p:sp>
      <p:pic>
        <p:nvPicPr>
          <p:cNvPr id="13" name="Picture 12"/>
          <p:cNvPicPr>
            <a:picLocks noChangeAspect="1"/>
          </p:cNvPicPr>
          <p:nvPr/>
        </p:nvPicPr>
        <p:blipFill>
          <a:blip r:embed="rId2"/>
          <a:stretch>
            <a:fillRect/>
          </a:stretch>
        </p:blipFill>
        <p:spPr>
          <a:xfrm>
            <a:off x="1523999" y="2493219"/>
            <a:ext cx="4585980" cy="334222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1648" y="146304"/>
            <a:ext cx="8493252" cy="6120026"/>
          </a:xfrm>
        </p:spPr>
        <p:txBody>
          <a:bodyPr/>
          <a:lstStyle/>
          <a:p>
            <a:pPr marL="101600" indent="0">
              <a:buNone/>
            </a:pPr>
            <a:r>
              <a:rPr lang="en-US" sz="4000" b="1" dirty="0"/>
              <a:t>Internship resume docx file</a:t>
            </a:r>
            <a:endParaRPr lang="en-IN" sz="4000" b="1" dirty="0"/>
          </a:p>
        </p:txBody>
      </p:sp>
      <p:pic>
        <p:nvPicPr>
          <p:cNvPr id="7" name="Picture 6"/>
          <p:cNvPicPr>
            <a:picLocks noChangeAspect="1"/>
          </p:cNvPicPr>
          <p:nvPr/>
        </p:nvPicPr>
        <p:blipFill>
          <a:blip r:embed="rId2"/>
          <a:stretch>
            <a:fillRect/>
          </a:stretch>
        </p:blipFill>
        <p:spPr>
          <a:xfrm>
            <a:off x="285152" y="1536191"/>
            <a:ext cx="8573696" cy="517550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7159" y="300942"/>
            <a:ext cx="8157741" cy="5965388"/>
          </a:xfrm>
        </p:spPr>
        <p:txBody>
          <a:bodyPr/>
          <a:lstStyle/>
          <a:p>
            <a:pPr marL="101600" indent="0">
              <a:buNone/>
            </a:pPr>
            <a:r>
              <a:rPr lang="en-US" sz="2800" dirty="0"/>
              <a:t>Peoplesoft resume docx file:</a:t>
            </a:r>
          </a:p>
          <a:p>
            <a:pPr marL="101600" indent="0">
              <a:buNone/>
            </a:pPr>
            <a:endParaRPr lang="en-IN" sz="2800" dirty="0"/>
          </a:p>
        </p:txBody>
      </p:sp>
      <p:pic>
        <p:nvPicPr>
          <p:cNvPr id="5" name="Picture 4"/>
          <p:cNvPicPr>
            <a:picLocks noChangeAspect="1"/>
          </p:cNvPicPr>
          <p:nvPr/>
        </p:nvPicPr>
        <p:blipFill>
          <a:blip r:embed="rId2"/>
          <a:stretch>
            <a:fillRect/>
          </a:stretch>
        </p:blipFill>
        <p:spPr>
          <a:xfrm>
            <a:off x="389941" y="1271286"/>
            <a:ext cx="8364117" cy="537258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365760" y="300942"/>
            <a:ext cx="8359140" cy="5965388"/>
          </a:xfrm>
        </p:spPr>
        <p:txBody>
          <a:bodyPr/>
          <a:lstStyle/>
          <a:p>
            <a:r>
              <a:rPr lang="en-US" sz="3600" b="1" dirty="0">
                <a:solidFill>
                  <a:srgbClr val="569CD6"/>
                </a:solidFill>
                <a:effectLst/>
                <a:latin typeface="Consolas" panose="020B0609020204030204" pitchFamily="49" charset="0"/>
              </a:rPr>
              <a:t>Now , creating data frame for Internship resume</a:t>
            </a:r>
            <a:endParaRPr lang="en-US" sz="3600" b="0" dirty="0">
              <a:solidFill>
                <a:srgbClr val="D4D4D4"/>
              </a:solidFill>
              <a:effectLst/>
              <a:latin typeface="Consolas" panose="020B0609020204030204" pitchFamily="49" charset="0"/>
            </a:endParaRPr>
          </a:p>
          <a:p>
            <a:pPr marL="101600" indent="0">
              <a:buNone/>
            </a:pPr>
            <a:endParaRPr lang="en-IN" sz="4000" dirty="0"/>
          </a:p>
        </p:txBody>
      </p:sp>
      <p:pic>
        <p:nvPicPr>
          <p:cNvPr id="8" name="Picture 7"/>
          <p:cNvPicPr>
            <a:picLocks noChangeAspect="1"/>
          </p:cNvPicPr>
          <p:nvPr/>
        </p:nvPicPr>
        <p:blipFill>
          <a:blip r:embed="rId2"/>
          <a:stretch>
            <a:fillRect/>
          </a:stretch>
        </p:blipFill>
        <p:spPr>
          <a:xfrm>
            <a:off x="717630" y="2002420"/>
            <a:ext cx="7303625" cy="340295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114" y="636608"/>
            <a:ext cx="8319786" cy="5629722"/>
          </a:xfrm>
        </p:spPr>
        <p:txBody>
          <a:bodyPr/>
          <a:lstStyle/>
          <a:p>
            <a:pPr marL="101600" indent="0">
              <a:buNone/>
            </a:pPr>
            <a:r>
              <a:rPr lang="en-US" sz="2400" b="1" dirty="0">
                <a:solidFill>
                  <a:srgbClr val="569CD6"/>
                </a:solidFill>
                <a:effectLst/>
                <a:latin typeface="Consolas" panose="020B0609020204030204" pitchFamily="49" charset="0"/>
              </a:rPr>
              <a:t>let's append all the dataframes into React JS dataframe</a:t>
            </a:r>
            <a:endParaRPr lang="en-US" sz="2400" b="0" dirty="0">
              <a:solidFill>
                <a:srgbClr val="D4D4D4"/>
              </a:solidFill>
              <a:effectLst/>
              <a:latin typeface="Consolas" panose="020B0609020204030204" pitchFamily="49" charset="0"/>
            </a:endParaRPr>
          </a:p>
          <a:p>
            <a:pPr marL="101600" indent="0">
              <a:buNone/>
            </a:pPr>
            <a:endParaRPr lang="en-IN" sz="2800" dirty="0"/>
          </a:p>
        </p:txBody>
      </p:sp>
      <p:pic>
        <p:nvPicPr>
          <p:cNvPr id="5" name="Picture 4"/>
          <p:cNvPicPr>
            <a:picLocks noChangeAspect="1"/>
          </p:cNvPicPr>
          <p:nvPr/>
        </p:nvPicPr>
        <p:blipFill>
          <a:blip r:embed="rId2"/>
          <a:stretch>
            <a:fillRect/>
          </a:stretch>
        </p:blipFill>
        <p:spPr>
          <a:xfrm>
            <a:off x="511698" y="1701478"/>
            <a:ext cx="8319785" cy="1079859"/>
          </a:xfrm>
          <a:prstGeom prst="rect">
            <a:avLst/>
          </a:prstGeom>
        </p:spPr>
      </p:pic>
      <p:pic>
        <p:nvPicPr>
          <p:cNvPr id="7" name="Picture 6"/>
          <p:cNvPicPr>
            <a:picLocks noChangeAspect="1"/>
          </p:cNvPicPr>
          <p:nvPr/>
        </p:nvPicPr>
        <p:blipFill>
          <a:blip r:embed="rId3"/>
          <a:stretch>
            <a:fillRect/>
          </a:stretch>
        </p:blipFill>
        <p:spPr>
          <a:xfrm>
            <a:off x="511698" y="2990094"/>
            <a:ext cx="8319785" cy="306747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915</Words>
  <Application>Microsoft Office PowerPoint</Application>
  <PresentationFormat>On-screen Show (4:3)</PresentationFormat>
  <Paragraphs>124</Paragraphs>
  <Slides>42</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42</vt:i4>
      </vt:variant>
    </vt:vector>
  </HeadingPairs>
  <TitlesOfParts>
    <vt:vector size="52" baseType="lpstr">
      <vt:lpstr>Arial</vt:lpstr>
      <vt:lpstr>Century Gothic</vt:lpstr>
      <vt:lpstr>Calibri Light</vt:lpstr>
      <vt:lpstr>Verdana</vt:lpstr>
      <vt:lpstr>Noto Sans Symbols</vt:lpstr>
      <vt:lpstr>Consolas</vt:lpstr>
      <vt:lpstr>Wingdings</vt:lpstr>
      <vt:lpstr>Calibri</vt:lpstr>
      <vt:lpstr>Perception</vt:lpstr>
      <vt:lpstr>Office Theme</vt:lpstr>
      <vt:lpstr>PowerPoint Presentation</vt:lpstr>
      <vt:lpstr>Business Objective: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vt:lpstr>
      <vt:lpstr>PowerPoint Presentation</vt:lpstr>
      <vt:lpstr> </vt:lpstr>
      <vt:lpstr>PowerPoint Presentation</vt:lpstr>
      <vt:lpstr>SWEETVIZ  VISUALIZATION</vt:lpstr>
      <vt:lpstr>SWEETVIZ  VISUALIZATION</vt:lpstr>
      <vt:lpstr>PowerPoint Presentation</vt:lpstr>
      <vt:lpstr>PowerPoint Presentation</vt:lpstr>
      <vt:lpstr>PowerPoint Presentation</vt:lpstr>
      <vt:lpstr>PowerPoint Presentation</vt:lpstr>
      <vt:lpstr>TEXT PREPROCESSING   </vt:lpstr>
      <vt:lpstr>We try to remove URL and stop words from the text since they provide no meaningful informationURL and stop words of resumes to give more focus on important information  URL and stop words of resumes to give more focus on important information </vt:lpstr>
      <vt:lpstr>By removing the square brackets, link, punctuation and also we convert the data into lower case to maintain the uniformity of the data</vt:lpstr>
      <vt:lpstr>Now this the text before the text processing</vt:lpstr>
      <vt:lpstr>This will be the final data after text preprocessing and we can use this data for further analysis </vt:lpstr>
      <vt:lpstr>PowerPoint Presentation</vt:lpstr>
      <vt:lpstr>Before building the model we need to transform text to feature vectors that can be used as input to estimator by TfidVectorization</vt:lpstr>
      <vt:lpstr>LOGISTIC REGRESSION  Model              Accuracy     DECISION TREE        </vt:lpstr>
      <vt:lpstr>SVM - CLASSIFIER</vt:lpstr>
      <vt:lpstr>GRADIENT BOOST CLASSIFIER</vt:lpstr>
      <vt:lpstr>CONFUSION MATRIX OF ALL THE MODELS</vt:lpstr>
      <vt:lpstr>Now we consider accuracy score of all models in one data frame</vt:lpstr>
      <vt:lpstr>   DEPLOYMENT</vt:lpstr>
      <vt:lpstr>PowerPoint Presentation</vt:lpstr>
      <vt:lpstr>Visualization of the skills and role applied</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Shirish;nagal</dc:creator>
  <cp:lastModifiedBy>nagalakshmim5533@gmail.com</cp:lastModifiedBy>
  <cp:revision>70</cp:revision>
  <dcterms:created xsi:type="dcterms:W3CDTF">2012-08-17T07:00:00Z</dcterms:created>
  <dcterms:modified xsi:type="dcterms:W3CDTF">2023-05-02T16:06:19Z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y fmtid="{D5CDD505-2E9C-101B-9397-08002B2CF9AE}" pid="5" name="ICV">
    <vt:lpwstr>6E8462432A0D4A19907244F051E3BA6B</vt:lpwstr>
  </property>
  <property fmtid="{D5CDD505-2E9C-101B-9397-08002B2CF9AE}" pid="6" name="KSOProductBuildVer">
    <vt:lpwstr>1033-11.2.0.11219</vt:lpwstr>
  </property>
</Properties>
</file>