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2" r:id="rId34"/>
    <p:sldId id="294" r:id="rId35"/>
    <p:sldId id="293" r:id="rId36"/>
    <p:sldId id="301" r:id="rId37"/>
    <p:sldId id="299" r:id="rId38"/>
    <p:sldId id="300" r:id="rId39"/>
    <p:sldId id="304" r:id="rId40"/>
    <p:sldId id="305" r:id="rId41"/>
    <p:sldId id="302" r:id="rId42"/>
    <p:sldId id="277" r:id="rId43"/>
    <p:sldId id="303" r:id="rId44"/>
    <p:sldId id="291" r:id="rId45"/>
  </p:sldIdLst>
  <p:sldSz cx="9144000" cy="6858000" type="screen4x3"/>
  <p:notesSz cx="6858000" cy="9144000"/>
  <p:embeddedFontLst>
    <p:embeddedFont>
      <p:font typeface="Algerian" pitchFamily="82" charset="0"/>
      <p:regular r:id="rId47"/>
    </p:embeddedFont>
    <p:embeddedFont>
      <p:font typeface="Corbel" pitchFamily="34" charset="0"/>
      <p:regular r:id="rId48"/>
      <p:bold r:id="rId49"/>
      <p:italic r:id="rId50"/>
      <p:boldItalic r:id="rId51"/>
    </p:embeddedFont>
    <p:embeddedFont>
      <p:font typeface="Libre Baskerville" charset="0"/>
      <p:regular r:id="rId52"/>
      <p:bold r:id="rId53"/>
      <p:italic r:id="rId54"/>
    </p:embeddedFont>
    <p:embeddedFont>
      <p:font typeface="Lexend" charset="0"/>
      <p:regular r:id="rId55"/>
      <p:bold r:id="rId56"/>
    </p:embeddedFont>
    <p:embeddedFont>
      <p:font typeface="Overlock" charset="0"/>
      <p:regular r:id="rId57"/>
      <p:bold r:id="rId58"/>
      <p:italic r:id="rId59"/>
      <p:boldItalic r:id="rId60"/>
    </p:embeddedFont>
    <p:embeddedFont>
      <p:font typeface="Calibri" pitchFamily="34" charset="0"/>
      <p:regular r:id="rId61"/>
      <p:bold r:id="rId62"/>
      <p:italic r:id="rId63"/>
      <p:boldItalic r:id="rId64"/>
    </p:embeddedFont>
    <p:embeddedFont>
      <p:font typeface="Consolas" pitchFamily="49" charset="0"/>
      <p:regular r:id="rId65"/>
      <p:bold r:id="rId66"/>
      <p:italic r:id="rId67"/>
      <p:boldItalic r:id="rId68"/>
    </p:embeddedFont>
    <p:embeddedFont>
      <p:font typeface="Bell MT" pitchFamily="18" charset="0"/>
      <p:regular r:id="rId69"/>
      <p:bold r:id="rId70"/>
      <p: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4" roundtripDataSignature="AMtx7mjxdowpef4OZRU/TQMWGRgCVzJl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font" Target="fonts/font17.fntdata"/><Relationship Id="rId68" Type="http://schemas.openxmlformats.org/officeDocument/2006/relationships/font" Target="fonts/font22.fntdata"/><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2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7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61"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font" Target="fonts/font23.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font" Target="fonts/font24.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38959816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69222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336704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081222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80614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941010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745372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716292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244879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284766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247328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907738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156643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083998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2876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52293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692815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396506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3652098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892676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094322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775127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456844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942055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1590015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5205548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815456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6123907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9" name="Google Shape;39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128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566143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5684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4085204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5390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918001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75208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104"/>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04"/>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04"/>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04"/>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8"/>
        <p:cNvGrpSpPr/>
        <p:nvPr/>
      </p:nvGrpSpPr>
      <p:grpSpPr>
        <a:xfrm>
          <a:off x="0" y="0"/>
          <a:ext cx="0" cy="0"/>
          <a:chOff x="0" y="0"/>
          <a:chExt cx="0" cy="0"/>
        </a:xfrm>
      </p:grpSpPr>
      <p:sp>
        <p:nvSpPr>
          <p:cNvPr id="89" name="Google Shape;89;p113"/>
          <p:cNvSpPr txBox="1">
            <a:spLocks noGrp="1"/>
          </p:cNvSpPr>
          <p:nvPr>
            <p:ph type="title"/>
          </p:nvPr>
        </p:nvSpPr>
        <p:spPr>
          <a:xfrm>
            <a:off x="1113523" y="4732865"/>
            <a:ext cx="751599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3"/>
          <p:cNvSpPr>
            <a:spLocks noGrp="1"/>
          </p:cNvSpPr>
          <p:nvPr>
            <p:ph type="pic" idx="2"/>
          </p:nvPr>
        </p:nvSpPr>
        <p:spPr>
          <a:xfrm>
            <a:off x="1789975" y="932112"/>
            <a:ext cx="6171065"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91" name="Google Shape;91;p113"/>
          <p:cNvSpPr txBox="1">
            <a:spLocks noGrp="1"/>
          </p:cNvSpPr>
          <p:nvPr>
            <p:ph type="body" idx="1"/>
          </p:nvPr>
        </p:nvSpPr>
        <p:spPr>
          <a:xfrm>
            <a:off x="1113523" y="5299603"/>
            <a:ext cx="751599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92" name="Google Shape;92;p113"/>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13"/>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13"/>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5"/>
        <p:cNvGrpSpPr/>
        <p:nvPr/>
      </p:nvGrpSpPr>
      <p:grpSpPr>
        <a:xfrm>
          <a:off x="0" y="0"/>
          <a:ext cx="0" cy="0"/>
          <a:chOff x="0" y="0"/>
          <a:chExt cx="0" cy="0"/>
        </a:xfrm>
      </p:grpSpPr>
      <p:sp>
        <p:nvSpPr>
          <p:cNvPr id="96" name="Google Shape;96;p114"/>
          <p:cNvSpPr txBox="1">
            <a:spLocks noGrp="1"/>
          </p:cNvSpPr>
          <p:nvPr>
            <p:ph type="title"/>
          </p:nvPr>
        </p:nvSpPr>
        <p:spPr>
          <a:xfrm>
            <a:off x="1113524" y="685800"/>
            <a:ext cx="751599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4"/>
          <p:cNvSpPr txBox="1">
            <a:spLocks noGrp="1"/>
          </p:cNvSpPr>
          <p:nvPr>
            <p:ph type="body" idx="1"/>
          </p:nvPr>
        </p:nvSpPr>
        <p:spPr>
          <a:xfrm>
            <a:off x="1113524" y="4343400"/>
            <a:ext cx="7515992"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8" name="Google Shape;98;p114"/>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14"/>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14"/>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1"/>
        <p:cNvGrpSpPr/>
        <p:nvPr/>
      </p:nvGrpSpPr>
      <p:grpSpPr>
        <a:xfrm>
          <a:off x="0" y="0"/>
          <a:ext cx="0" cy="0"/>
          <a:chOff x="0" y="0"/>
          <a:chExt cx="0" cy="0"/>
        </a:xfrm>
      </p:grpSpPr>
      <p:sp>
        <p:nvSpPr>
          <p:cNvPr id="102" name="Google Shape;102;p115"/>
          <p:cNvSpPr txBox="1"/>
          <p:nvPr/>
        </p:nvSpPr>
        <p:spPr>
          <a:xfrm>
            <a:off x="969421" y="863023"/>
            <a:ext cx="457319"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dk1"/>
                </a:solidFill>
                <a:latin typeface="Arial"/>
                <a:ea typeface="Arial"/>
                <a:cs typeface="Arial"/>
                <a:sym typeface="Arial"/>
              </a:rPr>
              <a:t>“</a:t>
            </a:r>
            <a:endParaRPr/>
          </a:p>
        </p:txBody>
      </p:sp>
      <p:sp>
        <p:nvSpPr>
          <p:cNvPr id="103" name="Google Shape;103;p115"/>
          <p:cNvSpPr txBox="1"/>
          <p:nvPr/>
        </p:nvSpPr>
        <p:spPr>
          <a:xfrm>
            <a:off x="8172197" y="2819399"/>
            <a:ext cx="457319"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0"/>
              <a:buFont typeface="Arial"/>
              <a:buNone/>
            </a:pPr>
            <a:r>
              <a:rPr lang="en-US" sz="8000" b="0" i="0" u="none" strike="noStrike" cap="none">
                <a:solidFill>
                  <a:schemeClr val="dk1"/>
                </a:solidFill>
                <a:latin typeface="Arial"/>
                <a:ea typeface="Arial"/>
                <a:cs typeface="Arial"/>
                <a:sym typeface="Arial"/>
              </a:rPr>
              <a:t>”</a:t>
            </a:r>
            <a:endParaRPr/>
          </a:p>
        </p:txBody>
      </p:sp>
      <p:sp>
        <p:nvSpPr>
          <p:cNvPr id="104" name="Google Shape;104;p115"/>
          <p:cNvSpPr txBox="1">
            <a:spLocks noGrp="1"/>
          </p:cNvSpPr>
          <p:nvPr>
            <p:ph type="title"/>
          </p:nvPr>
        </p:nvSpPr>
        <p:spPr>
          <a:xfrm>
            <a:off x="1426741" y="685801"/>
            <a:ext cx="6974115"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15"/>
          <p:cNvSpPr txBox="1">
            <a:spLocks noGrp="1"/>
          </p:cNvSpPr>
          <p:nvPr>
            <p:ph type="body" idx="1"/>
          </p:nvPr>
        </p:nvSpPr>
        <p:spPr>
          <a:xfrm>
            <a:off x="1598235" y="3428999"/>
            <a:ext cx="6631128"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6" name="Google Shape;106;p115"/>
          <p:cNvSpPr txBox="1">
            <a:spLocks noGrp="1"/>
          </p:cNvSpPr>
          <p:nvPr>
            <p:ph type="body" idx="2"/>
          </p:nvPr>
        </p:nvSpPr>
        <p:spPr>
          <a:xfrm>
            <a:off x="1113523" y="4343400"/>
            <a:ext cx="751599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7" name="Google Shape;107;p115"/>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15"/>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15"/>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0"/>
        <p:cNvGrpSpPr/>
        <p:nvPr/>
      </p:nvGrpSpPr>
      <p:grpSpPr>
        <a:xfrm>
          <a:off x="0" y="0"/>
          <a:ext cx="0" cy="0"/>
          <a:chOff x="0" y="0"/>
          <a:chExt cx="0" cy="0"/>
        </a:xfrm>
      </p:grpSpPr>
      <p:sp>
        <p:nvSpPr>
          <p:cNvPr id="111" name="Google Shape;111;p116"/>
          <p:cNvSpPr txBox="1">
            <a:spLocks noGrp="1"/>
          </p:cNvSpPr>
          <p:nvPr>
            <p:ph type="title"/>
          </p:nvPr>
        </p:nvSpPr>
        <p:spPr>
          <a:xfrm>
            <a:off x="1113525" y="3308581"/>
            <a:ext cx="751598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16"/>
          <p:cNvSpPr txBox="1">
            <a:spLocks noGrp="1"/>
          </p:cNvSpPr>
          <p:nvPr>
            <p:ph type="body" idx="1"/>
          </p:nvPr>
        </p:nvSpPr>
        <p:spPr>
          <a:xfrm>
            <a:off x="1113524" y="4777381"/>
            <a:ext cx="751599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3" name="Google Shape;113;p116"/>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16"/>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116"/>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6"/>
        <p:cNvGrpSpPr/>
        <p:nvPr/>
      </p:nvGrpSpPr>
      <p:grpSpPr>
        <a:xfrm>
          <a:off x="0" y="0"/>
          <a:ext cx="0" cy="0"/>
          <a:chOff x="0" y="0"/>
          <a:chExt cx="0" cy="0"/>
        </a:xfrm>
      </p:grpSpPr>
      <p:sp>
        <p:nvSpPr>
          <p:cNvPr id="117" name="Google Shape;117;p117"/>
          <p:cNvSpPr txBox="1"/>
          <p:nvPr/>
        </p:nvSpPr>
        <p:spPr>
          <a:xfrm>
            <a:off x="969421" y="863023"/>
            <a:ext cx="457319"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dk1"/>
                </a:solidFill>
                <a:latin typeface="Arial"/>
                <a:ea typeface="Arial"/>
                <a:cs typeface="Arial"/>
                <a:sym typeface="Arial"/>
              </a:rPr>
              <a:t>“</a:t>
            </a:r>
            <a:endParaRPr/>
          </a:p>
        </p:txBody>
      </p:sp>
      <p:sp>
        <p:nvSpPr>
          <p:cNvPr id="118" name="Google Shape;118;p117"/>
          <p:cNvSpPr txBox="1"/>
          <p:nvPr/>
        </p:nvSpPr>
        <p:spPr>
          <a:xfrm>
            <a:off x="8172197" y="2819399"/>
            <a:ext cx="457319"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0"/>
              <a:buFont typeface="Arial"/>
              <a:buNone/>
            </a:pPr>
            <a:r>
              <a:rPr lang="en-US" sz="8000" b="0" i="0" u="none" strike="noStrike" cap="none">
                <a:solidFill>
                  <a:schemeClr val="dk1"/>
                </a:solidFill>
                <a:latin typeface="Arial"/>
                <a:ea typeface="Arial"/>
                <a:cs typeface="Arial"/>
                <a:sym typeface="Arial"/>
              </a:rPr>
              <a:t>”</a:t>
            </a:r>
            <a:endParaRPr/>
          </a:p>
        </p:txBody>
      </p:sp>
      <p:sp>
        <p:nvSpPr>
          <p:cNvPr id="119" name="Google Shape;119;p117"/>
          <p:cNvSpPr txBox="1">
            <a:spLocks noGrp="1"/>
          </p:cNvSpPr>
          <p:nvPr>
            <p:ph type="title"/>
          </p:nvPr>
        </p:nvSpPr>
        <p:spPr>
          <a:xfrm>
            <a:off x="1426741" y="685801"/>
            <a:ext cx="6974115"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17"/>
          <p:cNvSpPr txBox="1">
            <a:spLocks noGrp="1"/>
          </p:cNvSpPr>
          <p:nvPr>
            <p:ph type="body" idx="1"/>
          </p:nvPr>
        </p:nvSpPr>
        <p:spPr>
          <a:xfrm>
            <a:off x="1113525" y="3886200"/>
            <a:ext cx="751599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1" name="Google Shape;121;p117"/>
          <p:cNvSpPr txBox="1">
            <a:spLocks noGrp="1"/>
          </p:cNvSpPr>
          <p:nvPr>
            <p:ph type="body" idx="2"/>
          </p:nvPr>
        </p:nvSpPr>
        <p:spPr>
          <a:xfrm>
            <a:off x="1113524" y="4775200"/>
            <a:ext cx="751599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2" name="Google Shape;122;p117"/>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17"/>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117"/>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5"/>
        <p:cNvGrpSpPr/>
        <p:nvPr/>
      </p:nvGrpSpPr>
      <p:grpSpPr>
        <a:xfrm>
          <a:off x="0" y="0"/>
          <a:ext cx="0" cy="0"/>
          <a:chOff x="0" y="0"/>
          <a:chExt cx="0" cy="0"/>
        </a:xfrm>
      </p:grpSpPr>
      <p:sp>
        <p:nvSpPr>
          <p:cNvPr id="126" name="Google Shape;126;p118"/>
          <p:cNvSpPr txBox="1">
            <a:spLocks noGrp="1"/>
          </p:cNvSpPr>
          <p:nvPr>
            <p:ph type="title"/>
          </p:nvPr>
        </p:nvSpPr>
        <p:spPr>
          <a:xfrm>
            <a:off x="1113525" y="685801"/>
            <a:ext cx="7515991"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18"/>
          <p:cNvSpPr txBox="1">
            <a:spLocks noGrp="1"/>
          </p:cNvSpPr>
          <p:nvPr>
            <p:ph type="body" idx="1"/>
          </p:nvPr>
        </p:nvSpPr>
        <p:spPr>
          <a:xfrm>
            <a:off x="1113524" y="3505200"/>
            <a:ext cx="7515992"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8" name="Google Shape;128;p118"/>
          <p:cNvSpPr txBox="1">
            <a:spLocks noGrp="1"/>
          </p:cNvSpPr>
          <p:nvPr>
            <p:ph type="body" idx="2"/>
          </p:nvPr>
        </p:nvSpPr>
        <p:spPr>
          <a:xfrm>
            <a:off x="1113524" y="4343400"/>
            <a:ext cx="7515992"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9" name="Google Shape;129;p118"/>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118"/>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118"/>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2"/>
        <p:cNvGrpSpPr/>
        <p:nvPr/>
      </p:nvGrpSpPr>
      <p:grpSpPr>
        <a:xfrm>
          <a:off x="0" y="0"/>
          <a:ext cx="0" cy="0"/>
          <a:chOff x="0" y="0"/>
          <a:chExt cx="0" cy="0"/>
        </a:xfrm>
      </p:grpSpPr>
      <p:sp>
        <p:nvSpPr>
          <p:cNvPr id="133" name="Google Shape;133;p119"/>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19"/>
          <p:cNvSpPr txBox="1">
            <a:spLocks noGrp="1"/>
          </p:cNvSpPr>
          <p:nvPr>
            <p:ph type="body" idx="1"/>
          </p:nvPr>
        </p:nvSpPr>
        <p:spPr>
          <a:xfrm rot="5400000">
            <a:off x="3155970" y="493164"/>
            <a:ext cx="3356995" cy="7704666"/>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5" name="Google Shape;135;p119"/>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119"/>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119"/>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8"/>
        <p:cNvGrpSpPr/>
        <p:nvPr/>
      </p:nvGrpSpPr>
      <p:grpSpPr>
        <a:xfrm>
          <a:off x="0" y="0"/>
          <a:ext cx="0" cy="0"/>
          <a:chOff x="0" y="0"/>
          <a:chExt cx="0" cy="0"/>
        </a:xfrm>
      </p:grpSpPr>
      <p:sp>
        <p:nvSpPr>
          <p:cNvPr id="139" name="Google Shape;139;p120"/>
          <p:cNvSpPr txBox="1">
            <a:spLocks noGrp="1"/>
          </p:cNvSpPr>
          <p:nvPr>
            <p:ph type="title"/>
          </p:nvPr>
        </p:nvSpPr>
        <p:spPr>
          <a:xfrm rot="5400000">
            <a:off x="5412754" y="2574439"/>
            <a:ext cx="5105400" cy="132812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20"/>
          <p:cNvSpPr txBox="1">
            <a:spLocks noGrp="1"/>
          </p:cNvSpPr>
          <p:nvPr>
            <p:ph type="body" idx="1"/>
          </p:nvPr>
        </p:nvSpPr>
        <p:spPr>
          <a:xfrm rot="5400000">
            <a:off x="1569011" y="230314"/>
            <a:ext cx="5105400" cy="601637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41" name="Google Shape;141;p120"/>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120"/>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120"/>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05"/>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05"/>
          <p:cNvSpPr txBox="1">
            <a:spLocks noGrp="1"/>
          </p:cNvSpPr>
          <p:nvPr>
            <p:ph type="body" idx="1"/>
          </p:nvPr>
        </p:nvSpPr>
        <p:spPr>
          <a:xfrm>
            <a:off x="982133" y="2667000"/>
            <a:ext cx="7704667" cy="3332816"/>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30" name="Google Shape;30;p105"/>
          <p:cNvSpPr txBox="1">
            <a:spLocks noGrp="1"/>
          </p:cNvSpPr>
          <p:nvPr>
            <p:ph type="dt" idx="10"/>
          </p:nvPr>
        </p:nvSpPr>
        <p:spPr>
          <a:xfrm>
            <a:off x="7344329" y="6108173"/>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5"/>
          <p:cNvSpPr txBox="1">
            <a:spLocks noGrp="1"/>
          </p:cNvSpPr>
          <p:nvPr>
            <p:ph type="ftr" idx="11"/>
          </p:nvPr>
        </p:nvSpPr>
        <p:spPr>
          <a:xfrm>
            <a:off x="1972647" y="6108173"/>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05"/>
          <p:cNvSpPr txBox="1">
            <a:spLocks noGrp="1"/>
          </p:cNvSpPr>
          <p:nvPr>
            <p:ph type="sldNum" idx="12"/>
          </p:nvPr>
        </p:nvSpPr>
        <p:spPr>
          <a:xfrm>
            <a:off x="8258967" y="6108173"/>
            <a:ext cx="427833"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
        <p:nvSpPr>
          <p:cNvPr id="34" name="Google Shape;34;p106"/>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06"/>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06"/>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7"/>
        <p:cNvGrpSpPr/>
        <p:nvPr/>
      </p:nvGrpSpPr>
      <p:grpSpPr>
        <a:xfrm>
          <a:off x="0" y="0"/>
          <a:ext cx="0" cy="0"/>
          <a:chOff x="0" y="0"/>
          <a:chExt cx="0" cy="0"/>
        </a:xfrm>
      </p:grpSpPr>
      <p:grpSp>
        <p:nvGrpSpPr>
          <p:cNvPr id="38" name="Google Shape;38;p107"/>
          <p:cNvGrpSpPr/>
          <p:nvPr/>
        </p:nvGrpSpPr>
        <p:grpSpPr>
          <a:xfrm>
            <a:off x="203200" y="0"/>
            <a:ext cx="3778250" cy="6858001"/>
            <a:chOff x="203200" y="0"/>
            <a:chExt cx="3778250" cy="6858001"/>
          </a:xfrm>
        </p:grpSpPr>
        <p:sp>
          <p:nvSpPr>
            <p:cNvPr id="39" name="Google Shape;39;p107"/>
            <p:cNvSpPr/>
            <p:nvPr/>
          </p:nvSpPr>
          <p:spPr>
            <a:xfrm>
              <a:off x="641350" y="0"/>
              <a:ext cx="1365250" cy="3971925"/>
            </a:xfrm>
            <a:custGeom>
              <a:avLst/>
              <a:gdLst/>
              <a:ahLst/>
              <a:cxnLst/>
              <a:rect l="l" t="t" r="r" b="b"/>
              <a:pathLst>
                <a:path w="860" h="2502" extrusionOk="0">
                  <a:moveTo>
                    <a:pt x="0" y="2445"/>
                  </a:moveTo>
                  <a:lnTo>
                    <a:pt x="228" y="2502"/>
                  </a:lnTo>
                  <a:lnTo>
                    <a:pt x="860" y="0"/>
                  </a:lnTo>
                  <a:lnTo>
                    <a:pt x="620" y="0"/>
                  </a:lnTo>
                  <a:lnTo>
                    <a:pt x="0" y="2445"/>
                  </a:lnTo>
                  <a:close/>
                </a:path>
              </a:pathLst>
            </a:custGeom>
            <a:solidFill>
              <a:schemeClr val="accent1"/>
            </a:solidFill>
            <a:ln>
              <a:noFill/>
            </a:ln>
          </p:spPr>
        </p:sp>
        <p:sp>
          <p:nvSpPr>
            <p:cNvPr id="40" name="Google Shape;40;p107"/>
            <p:cNvSpPr/>
            <p:nvPr/>
          </p:nvSpPr>
          <p:spPr>
            <a:xfrm>
              <a:off x="203200" y="0"/>
              <a:ext cx="1336675" cy="3862388"/>
            </a:xfrm>
            <a:custGeom>
              <a:avLst/>
              <a:gdLst/>
              <a:ahLst/>
              <a:cxnLst/>
              <a:rect l="l" t="t" r="r" b="b"/>
              <a:pathLst>
                <a:path w="842" h="2433" extrusionOk="0">
                  <a:moveTo>
                    <a:pt x="842" y="0"/>
                  </a:moveTo>
                  <a:lnTo>
                    <a:pt x="602" y="0"/>
                  </a:lnTo>
                  <a:lnTo>
                    <a:pt x="0" y="2376"/>
                  </a:lnTo>
                  <a:lnTo>
                    <a:pt x="228" y="2433"/>
                  </a:lnTo>
                  <a:lnTo>
                    <a:pt x="842" y="0"/>
                  </a:lnTo>
                  <a:close/>
                </a:path>
              </a:pathLst>
            </a:custGeom>
            <a:solidFill>
              <a:srgbClr val="595959"/>
            </a:solidFill>
            <a:ln>
              <a:noFill/>
            </a:ln>
          </p:spPr>
        </p:sp>
        <p:sp>
          <p:nvSpPr>
            <p:cNvPr id="41" name="Google Shape;41;p107"/>
            <p:cNvSpPr/>
            <p:nvPr/>
          </p:nvSpPr>
          <p:spPr>
            <a:xfrm>
              <a:off x="207963" y="3776663"/>
              <a:ext cx="1936750" cy="3081338"/>
            </a:xfrm>
            <a:custGeom>
              <a:avLst/>
              <a:gdLst/>
              <a:ahLst/>
              <a:cxnLst/>
              <a:rect l="l" t="t" r="r" b="b"/>
              <a:pathLst>
                <a:path w="1220" h="1941" extrusionOk="0">
                  <a:moveTo>
                    <a:pt x="0" y="0"/>
                  </a:moveTo>
                  <a:lnTo>
                    <a:pt x="1166" y="1941"/>
                  </a:lnTo>
                  <a:lnTo>
                    <a:pt x="1220" y="1941"/>
                  </a:lnTo>
                  <a:lnTo>
                    <a:pt x="0" y="0"/>
                  </a:lnTo>
                  <a:close/>
                </a:path>
              </a:pathLst>
            </a:custGeom>
            <a:solidFill>
              <a:srgbClr val="262626"/>
            </a:solidFill>
            <a:ln>
              <a:noFill/>
            </a:ln>
          </p:spPr>
        </p:sp>
        <p:sp>
          <p:nvSpPr>
            <p:cNvPr id="42" name="Google Shape;42;p107"/>
            <p:cNvSpPr/>
            <p:nvPr/>
          </p:nvSpPr>
          <p:spPr>
            <a:xfrm>
              <a:off x="646113" y="3886200"/>
              <a:ext cx="2373313" cy="2971800"/>
            </a:xfrm>
            <a:custGeom>
              <a:avLst/>
              <a:gdLst/>
              <a:ahLst/>
              <a:cxnLst/>
              <a:rect l="l" t="t" r="r" b="b"/>
              <a:pathLst>
                <a:path w="1495" h="1872" extrusionOk="0">
                  <a:moveTo>
                    <a:pt x="1495" y="1872"/>
                  </a:moveTo>
                  <a:lnTo>
                    <a:pt x="0" y="0"/>
                  </a:lnTo>
                  <a:lnTo>
                    <a:pt x="1442" y="1872"/>
                  </a:lnTo>
                  <a:lnTo>
                    <a:pt x="1495" y="1872"/>
                  </a:lnTo>
                  <a:close/>
                </a:path>
              </a:pathLst>
            </a:custGeom>
            <a:solidFill>
              <a:srgbClr val="0B5982"/>
            </a:solidFill>
            <a:ln>
              <a:noFill/>
            </a:ln>
          </p:spPr>
        </p:sp>
        <p:sp>
          <p:nvSpPr>
            <p:cNvPr id="43" name="Google Shape;43;p107"/>
            <p:cNvSpPr/>
            <p:nvPr/>
          </p:nvSpPr>
          <p:spPr>
            <a:xfrm>
              <a:off x="641350" y="3881438"/>
              <a:ext cx="3340100" cy="2976563"/>
            </a:xfrm>
            <a:custGeom>
              <a:avLst/>
              <a:gdLst/>
              <a:ahLst/>
              <a:cxnLst/>
              <a:rect l="l" t="t" r="r" b="b"/>
              <a:pathLst>
                <a:path w="2104" h="1875" extrusionOk="0">
                  <a:moveTo>
                    <a:pt x="0" y="0"/>
                  </a:moveTo>
                  <a:lnTo>
                    <a:pt x="3" y="3"/>
                  </a:lnTo>
                  <a:lnTo>
                    <a:pt x="1498" y="1875"/>
                  </a:lnTo>
                  <a:lnTo>
                    <a:pt x="2104" y="1875"/>
                  </a:lnTo>
                  <a:lnTo>
                    <a:pt x="228" y="57"/>
                  </a:lnTo>
                  <a:lnTo>
                    <a:pt x="0" y="0"/>
                  </a:lnTo>
                  <a:close/>
                </a:path>
              </a:pathLst>
            </a:custGeom>
            <a:solidFill>
              <a:srgbClr val="1186C3"/>
            </a:solidFill>
            <a:ln>
              <a:noFill/>
            </a:ln>
          </p:spPr>
        </p:sp>
        <p:sp>
          <p:nvSpPr>
            <p:cNvPr id="44" name="Google Shape;44;p107"/>
            <p:cNvSpPr/>
            <p:nvPr/>
          </p:nvSpPr>
          <p:spPr>
            <a:xfrm>
              <a:off x="203200" y="3771900"/>
              <a:ext cx="2660650" cy="3086100"/>
            </a:xfrm>
            <a:custGeom>
              <a:avLst/>
              <a:gdLst/>
              <a:ahLst/>
              <a:cxnLst/>
              <a:rect l="l" t="t" r="r" b="b"/>
              <a:pathLst>
                <a:path w="1676" h="1944" extrusionOk="0">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45" name="Google Shape;45;p107"/>
          <p:cNvSpPr txBox="1">
            <a:spLocks noGrp="1"/>
          </p:cNvSpPr>
          <p:nvPr>
            <p:ph type="ctrTitle"/>
          </p:nvPr>
        </p:nvSpPr>
        <p:spPr>
          <a:xfrm>
            <a:off x="1739673" y="914401"/>
            <a:ext cx="6947127" cy="34882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5400"/>
              <a:buFont typeface="Corbe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7"/>
          <p:cNvSpPr txBox="1">
            <a:spLocks noGrp="1"/>
          </p:cNvSpPr>
          <p:nvPr>
            <p:ph type="subTitle" idx="1"/>
          </p:nvPr>
        </p:nvSpPr>
        <p:spPr>
          <a:xfrm>
            <a:off x="2924238" y="4402666"/>
            <a:ext cx="5762563" cy="1364531"/>
          </a:xfrm>
          <a:prstGeom prst="rect">
            <a:avLst/>
          </a:prstGeom>
          <a:noFill/>
          <a:ln>
            <a:noFill/>
          </a:ln>
        </p:spPr>
        <p:txBody>
          <a:bodyPr spcFirstLastPara="1" wrap="square" lIns="91425" tIns="45700" rIns="91425" bIns="45700" anchor="t" anchorCtr="0">
            <a:normAutofit/>
          </a:bodyPr>
          <a:lstStyle>
            <a:lvl1pPr lvl="0" algn="r">
              <a:spcBef>
                <a:spcPts val="360"/>
              </a:spcBef>
              <a:spcAft>
                <a:spcPts val="0"/>
              </a:spcAft>
              <a:buSzPts val="2610"/>
              <a:buNone/>
              <a:defRPr sz="18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47" name="Google Shape;47;p107"/>
          <p:cNvSpPr txBox="1">
            <a:spLocks noGrp="1"/>
          </p:cNvSpPr>
          <p:nvPr>
            <p:ph type="dt" idx="10"/>
          </p:nvPr>
        </p:nvSpPr>
        <p:spPr>
          <a:xfrm>
            <a:off x="7325773" y="6117336"/>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7"/>
          <p:cNvSpPr txBox="1">
            <a:spLocks noGrp="1"/>
          </p:cNvSpPr>
          <p:nvPr>
            <p:ph type="ftr" idx="11"/>
          </p:nvPr>
        </p:nvSpPr>
        <p:spPr>
          <a:xfrm>
            <a:off x="3623733" y="6117336"/>
            <a:ext cx="360943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7"/>
          <p:cNvSpPr txBox="1">
            <a:spLocks noGrp="1"/>
          </p:cNvSpPr>
          <p:nvPr>
            <p:ph type="sldNum" idx="12"/>
          </p:nvPr>
        </p:nvSpPr>
        <p:spPr>
          <a:xfrm>
            <a:off x="8275320" y="6117336"/>
            <a:ext cx="41148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50" name="Google Shape;50;p107"/>
          <p:cNvSpPr/>
          <p:nvPr/>
        </p:nvSpPr>
        <p:spPr>
          <a:xfrm>
            <a:off x="203200" y="3771900"/>
            <a:ext cx="361950" cy="90488"/>
          </a:xfrm>
          <a:custGeom>
            <a:avLst/>
            <a:gdLst/>
            <a:ahLst/>
            <a:cxnLst/>
            <a:rect l="l" t="t" r="r" b="b"/>
            <a:pathLst>
              <a:path w="228" h="57" extrusionOk="0">
                <a:moveTo>
                  <a:pt x="228" y="57"/>
                </a:moveTo>
                <a:lnTo>
                  <a:pt x="0" y="0"/>
                </a:lnTo>
                <a:lnTo>
                  <a:pt x="222" y="54"/>
                </a:lnTo>
                <a:lnTo>
                  <a:pt x="228" y="57"/>
                </a:lnTo>
                <a:close/>
              </a:path>
            </a:pathLst>
          </a:custGeom>
          <a:solidFill>
            <a:srgbClr val="29ABE2"/>
          </a:solidFill>
          <a:ln>
            <a:noFill/>
          </a:ln>
        </p:spPr>
      </p:sp>
      <p:sp>
        <p:nvSpPr>
          <p:cNvPr id="51" name="Google Shape;51;p107"/>
          <p:cNvSpPr/>
          <p:nvPr/>
        </p:nvSpPr>
        <p:spPr>
          <a:xfrm>
            <a:off x="560388" y="3867150"/>
            <a:ext cx="61913" cy="80963"/>
          </a:xfrm>
          <a:custGeom>
            <a:avLst/>
            <a:gdLst/>
            <a:ahLst/>
            <a:cxnLst/>
            <a:rect l="l" t="t" r="r" b="b"/>
            <a:pathLst>
              <a:path w="39" h="51" extrusionOk="0">
                <a:moveTo>
                  <a:pt x="0" y="0"/>
                </a:moveTo>
                <a:lnTo>
                  <a:pt x="39" y="51"/>
                </a:lnTo>
                <a:lnTo>
                  <a:pt x="3" y="0"/>
                </a:lnTo>
                <a:lnTo>
                  <a:pt x="0" y="0"/>
                </a:lnTo>
                <a:close/>
              </a:path>
            </a:pathLst>
          </a:custGeom>
          <a:solidFill>
            <a:srgbClr val="29ABE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108"/>
          <p:cNvSpPr txBox="1">
            <a:spLocks noGrp="1"/>
          </p:cNvSpPr>
          <p:nvPr>
            <p:ph type="title"/>
          </p:nvPr>
        </p:nvSpPr>
        <p:spPr>
          <a:xfrm>
            <a:off x="1986995" y="2666998"/>
            <a:ext cx="6699805" cy="236007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08"/>
          <p:cNvSpPr txBox="1">
            <a:spLocks noGrp="1"/>
          </p:cNvSpPr>
          <p:nvPr>
            <p:ph type="body" idx="1"/>
          </p:nvPr>
        </p:nvSpPr>
        <p:spPr>
          <a:xfrm>
            <a:off x="1986998" y="5027070"/>
            <a:ext cx="6699802"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55" name="Google Shape;55;p108"/>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8"/>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08"/>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8"/>
        <p:cNvGrpSpPr/>
        <p:nvPr/>
      </p:nvGrpSpPr>
      <p:grpSpPr>
        <a:xfrm>
          <a:off x="0" y="0"/>
          <a:ext cx="0" cy="0"/>
          <a:chOff x="0" y="0"/>
          <a:chExt cx="0" cy="0"/>
        </a:xfrm>
      </p:grpSpPr>
      <p:sp>
        <p:nvSpPr>
          <p:cNvPr id="59" name="Google Shape;59;p109"/>
          <p:cNvSpPr txBox="1">
            <a:spLocks noGrp="1"/>
          </p:cNvSpPr>
          <p:nvPr>
            <p:ph type="title"/>
          </p:nvPr>
        </p:nvSpPr>
        <p:spPr>
          <a:xfrm>
            <a:off x="982133" y="685801"/>
            <a:ext cx="7704667"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9"/>
          <p:cNvSpPr txBox="1">
            <a:spLocks noGrp="1"/>
          </p:cNvSpPr>
          <p:nvPr>
            <p:ph type="body" idx="1"/>
          </p:nvPr>
        </p:nvSpPr>
        <p:spPr>
          <a:xfrm>
            <a:off x="982133" y="2667000"/>
            <a:ext cx="3739896" cy="3368674"/>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1" name="Google Shape;61;p109"/>
          <p:cNvSpPr txBox="1">
            <a:spLocks noGrp="1"/>
          </p:cNvSpPr>
          <p:nvPr>
            <p:ph type="body" idx="2"/>
          </p:nvPr>
        </p:nvSpPr>
        <p:spPr>
          <a:xfrm>
            <a:off x="4946904" y="2667000"/>
            <a:ext cx="3739896" cy="3346824"/>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2" name="Google Shape;62;p109"/>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9"/>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9"/>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5"/>
        <p:cNvGrpSpPr/>
        <p:nvPr/>
      </p:nvGrpSpPr>
      <p:grpSpPr>
        <a:xfrm>
          <a:off x="0" y="0"/>
          <a:ext cx="0" cy="0"/>
          <a:chOff x="0" y="0"/>
          <a:chExt cx="0" cy="0"/>
        </a:xfrm>
      </p:grpSpPr>
      <p:sp>
        <p:nvSpPr>
          <p:cNvPr id="66" name="Google Shape;66;p110"/>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0"/>
          <p:cNvSpPr txBox="1">
            <a:spLocks noGrp="1"/>
          </p:cNvSpPr>
          <p:nvPr>
            <p:ph type="body" idx="1"/>
          </p:nvPr>
        </p:nvSpPr>
        <p:spPr>
          <a:xfrm>
            <a:off x="1329481" y="2658533"/>
            <a:ext cx="3456291"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68" name="Google Shape;68;p110"/>
          <p:cNvSpPr txBox="1">
            <a:spLocks noGrp="1"/>
          </p:cNvSpPr>
          <p:nvPr>
            <p:ph type="body" idx="2"/>
          </p:nvPr>
        </p:nvSpPr>
        <p:spPr>
          <a:xfrm>
            <a:off x="1113523" y="3335336"/>
            <a:ext cx="3672248" cy="2665259"/>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9" name="Google Shape;69;p110"/>
          <p:cNvSpPr txBox="1">
            <a:spLocks noGrp="1"/>
          </p:cNvSpPr>
          <p:nvPr>
            <p:ph type="body" idx="3"/>
          </p:nvPr>
        </p:nvSpPr>
        <p:spPr>
          <a:xfrm>
            <a:off x="5161710" y="2667000"/>
            <a:ext cx="3467806"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70" name="Google Shape;70;p110"/>
          <p:cNvSpPr txBox="1">
            <a:spLocks noGrp="1"/>
          </p:cNvSpPr>
          <p:nvPr>
            <p:ph type="body" idx="4"/>
          </p:nvPr>
        </p:nvSpPr>
        <p:spPr>
          <a:xfrm>
            <a:off x="4957266" y="3335336"/>
            <a:ext cx="3672248" cy="2665259"/>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71" name="Google Shape;71;p110"/>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0"/>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0"/>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111"/>
          <p:cNvSpPr txBox="1">
            <a:spLocks noGrp="1"/>
          </p:cNvSpPr>
          <p:nvPr>
            <p:ph type="title"/>
          </p:nvPr>
        </p:nvSpPr>
        <p:spPr>
          <a:xfrm>
            <a:off x="1113524" y="1600200"/>
            <a:ext cx="2662534"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1"/>
          <p:cNvSpPr txBox="1">
            <a:spLocks noGrp="1"/>
          </p:cNvSpPr>
          <p:nvPr>
            <p:ph type="body" idx="1"/>
          </p:nvPr>
        </p:nvSpPr>
        <p:spPr>
          <a:xfrm>
            <a:off x="3947553" y="685800"/>
            <a:ext cx="4681962"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7" name="Google Shape;77;p111"/>
          <p:cNvSpPr txBox="1">
            <a:spLocks noGrp="1"/>
          </p:cNvSpPr>
          <p:nvPr>
            <p:ph type="body" idx="2"/>
          </p:nvPr>
        </p:nvSpPr>
        <p:spPr>
          <a:xfrm>
            <a:off x="1113524" y="2971800"/>
            <a:ext cx="2662534"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8" name="Google Shape;78;p111"/>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1"/>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1"/>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112"/>
          <p:cNvSpPr txBox="1">
            <a:spLocks noGrp="1"/>
          </p:cNvSpPr>
          <p:nvPr>
            <p:ph type="title"/>
          </p:nvPr>
        </p:nvSpPr>
        <p:spPr>
          <a:xfrm>
            <a:off x="1112332" y="1752599"/>
            <a:ext cx="4070679"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2"/>
          <p:cNvSpPr>
            <a:spLocks noGrp="1"/>
          </p:cNvSpPr>
          <p:nvPr>
            <p:ph type="pic" idx="2"/>
          </p:nvPr>
        </p:nvSpPr>
        <p:spPr>
          <a:xfrm>
            <a:off x="5697495" y="914400"/>
            <a:ext cx="2461371"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84" name="Google Shape;84;p112"/>
          <p:cNvSpPr txBox="1">
            <a:spLocks noGrp="1"/>
          </p:cNvSpPr>
          <p:nvPr>
            <p:ph type="body" idx="1"/>
          </p:nvPr>
        </p:nvSpPr>
        <p:spPr>
          <a:xfrm>
            <a:off x="1112332" y="3124199"/>
            <a:ext cx="4070679"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5" name="Google Shape;85;p112"/>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2"/>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2"/>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grpSp>
        <p:nvGrpSpPr>
          <p:cNvPr id="10" name="Google Shape;10;p103"/>
          <p:cNvGrpSpPr/>
          <p:nvPr/>
        </p:nvGrpSpPr>
        <p:grpSpPr>
          <a:xfrm>
            <a:off x="0" y="0"/>
            <a:ext cx="2132013" cy="6858001"/>
            <a:chOff x="0" y="0"/>
            <a:chExt cx="2132013" cy="6858001"/>
          </a:xfrm>
        </p:grpSpPr>
        <p:sp>
          <p:nvSpPr>
            <p:cNvPr id="11" name="Google Shape;11;p103"/>
            <p:cNvSpPr/>
            <p:nvPr/>
          </p:nvSpPr>
          <p:spPr>
            <a:xfrm>
              <a:off x="0" y="0"/>
              <a:ext cx="1073150" cy="5291138"/>
            </a:xfrm>
            <a:custGeom>
              <a:avLst/>
              <a:gdLst/>
              <a:ahLst/>
              <a:cxnLst/>
              <a:rect l="l" t="t" r="r" b="b"/>
              <a:pathLst>
                <a:path w="676" h="3333" extrusionOk="0">
                  <a:moveTo>
                    <a:pt x="0" y="3132"/>
                  </a:moveTo>
                  <a:lnTo>
                    <a:pt x="0" y="3312"/>
                  </a:lnTo>
                  <a:lnTo>
                    <a:pt x="126" y="3333"/>
                  </a:lnTo>
                  <a:lnTo>
                    <a:pt x="676" y="0"/>
                  </a:lnTo>
                  <a:lnTo>
                    <a:pt x="514" y="0"/>
                  </a:lnTo>
                  <a:lnTo>
                    <a:pt x="0" y="3132"/>
                  </a:lnTo>
                  <a:close/>
                </a:path>
              </a:pathLst>
            </a:custGeom>
            <a:solidFill>
              <a:schemeClr val="accent1"/>
            </a:solidFill>
            <a:ln>
              <a:noFill/>
            </a:ln>
          </p:spPr>
        </p:sp>
        <p:sp>
          <p:nvSpPr>
            <p:cNvPr id="12" name="Google Shape;12;p103"/>
            <p:cNvSpPr/>
            <p:nvPr/>
          </p:nvSpPr>
          <p:spPr>
            <a:xfrm>
              <a:off x="0" y="0"/>
              <a:ext cx="758825" cy="4624388"/>
            </a:xfrm>
            <a:custGeom>
              <a:avLst/>
              <a:gdLst/>
              <a:ahLst/>
              <a:cxnLst/>
              <a:rect l="l" t="t" r="r" b="b"/>
              <a:pathLst>
                <a:path w="478" h="2913" extrusionOk="0">
                  <a:moveTo>
                    <a:pt x="478" y="0"/>
                  </a:moveTo>
                  <a:lnTo>
                    <a:pt x="318" y="0"/>
                  </a:lnTo>
                  <a:lnTo>
                    <a:pt x="0" y="1938"/>
                  </a:lnTo>
                  <a:lnTo>
                    <a:pt x="0" y="2913"/>
                  </a:lnTo>
                  <a:lnTo>
                    <a:pt x="478" y="0"/>
                  </a:lnTo>
                  <a:close/>
                </a:path>
              </a:pathLst>
            </a:custGeom>
            <a:solidFill>
              <a:srgbClr val="595959"/>
            </a:solidFill>
            <a:ln>
              <a:noFill/>
            </a:ln>
          </p:spPr>
        </p:sp>
        <p:sp>
          <p:nvSpPr>
            <p:cNvPr id="13" name="Google Shape;13;p103"/>
            <p:cNvSpPr/>
            <p:nvPr/>
          </p:nvSpPr>
          <p:spPr>
            <a:xfrm>
              <a:off x="0" y="5662613"/>
              <a:ext cx="906463" cy="1195388"/>
            </a:xfrm>
            <a:custGeom>
              <a:avLst/>
              <a:gdLst/>
              <a:ahLst/>
              <a:cxnLst/>
              <a:rect l="l" t="t" r="r" b="b"/>
              <a:pathLst>
                <a:path w="571" h="753" extrusionOk="0">
                  <a:moveTo>
                    <a:pt x="0" y="0"/>
                  </a:moveTo>
                  <a:lnTo>
                    <a:pt x="0" y="12"/>
                  </a:lnTo>
                  <a:lnTo>
                    <a:pt x="538" y="753"/>
                  </a:lnTo>
                  <a:lnTo>
                    <a:pt x="571" y="753"/>
                  </a:lnTo>
                  <a:lnTo>
                    <a:pt x="0" y="0"/>
                  </a:lnTo>
                  <a:close/>
                </a:path>
              </a:pathLst>
            </a:custGeom>
            <a:solidFill>
              <a:srgbClr val="262626"/>
            </a:solidFill>
            <a:ln>
              <a:noFill/>
            </a:ln>
          </p:spPr>
        </p:sp>
        <p:sp>
          <p:nvSpPr>
            <p:cNvPr id="14" name="Google Shape;14;p103"/>
            <p:cNvSpPr/>
            <p:nvPr/>
          </p:nvSpPr>
          <p:spPr>
            <a:xfrm>
              <a:off x="0" y="5295900"/>
              <a:ext cx="1487488" cy="1562100"/>
            </a:xfrm>
            <a:custGeom>
              <a:avLst/>
              <a:gdLst/>
              <a:ahLst/>
              <a:cxnLst/>
              <a:rect l="l" t="t" r="r" b="b"/>
              <a:pathLst>
                <a:path w="937" h="984" extrusionOk="0">
                  <a:moveTo>
                    <a:pt x="0" y="0"/>
                  </a:moveTo>
                  <a:lnTo>
                    <a:pt x="0" y="3"/>
                  </a:lnTo>
                  <a:lnTo>
                    <a:pt x="901" y="984"/>
                  </a:lnTo>
                  <a:lnTo>
                    <a:pt x="937" y="984"/>
                  </a:lnTo>
                  <a:lnTo>
                    <a:pt x="0" y="0"/>
                  </a:lnTo>
                  <a:close/>
                </a:path>
              </a:pathLst>
            </a:custGeom>
            <a:solidFill>
              <a:srgbClr val="0B5982"/>
            </a:solidFill>
            <a:ln>
              <a:noFill/>
            </a:ln>
          </p:spPr>
        </p:sp>
        <p:sp>
          <p:nvSpPr>
            <p:cNvPr id="15" name="Google Shape;15;p103"/>
            <p:cNvSpPr/>
            <p:nvPr/>
          </p:nvSpPr>
          <p:spPr>
            <a:xfrm>
              <a:off x="0" y="5257800"/>
              <a:ext cx="2132013" cy="1600200"/>
            </a:xfrm>
            <a:custGeom>
              <a:avLst/>
              <a:gdLst/>
              <a:ahLst/>
              <a:cxnLst/>
              <a:rect l="l" t="t" r="r" b="b"/>
              <a:pathLst>
                <a:path w="1343" h="1008" extrusionOk="0">
                  <a:moveTo>
                    <a:pt x="0" y="24"/>
                  </a:moveTo>
                  <a:lnTo>
                    <a:pt x="937" y="1008"/>
                  </a:lnTo>
                  <a:lnTo>
                    <a:pt x="1343" y="1008"/>
                  </a:lnTo>
                  <a:lnTo>
                    <a:pt x="126" y="21"/>
                  </a:lnTo>
                  <a:lnTo>
                    <a:pt x="0" y="0"/>
                  </a:lnTo>
                  <a:lnTo>
                    <a:pt x="0" y="24"/>
                  </a:lnTo>
                  <a:close/>
                </a:path>
              </a:pathLst>
            </a:custGeom>
            <a:solidFill>
              <a:srgbClr val="1186C3"/>
            </a:solidFill>
            <a:ln>
              <a:noFill/>
            </a:ln>
          </p:spPr>
        </p:sp>
        <p:sp>
          <p:nvSpPr>
            <p:cNvPr id="16" name="Google Shape;16;p103"/>
            <p:cNvSpPr/>
            <p:nvPr/>
          </p:nvSpPr>
          <p:spPr>
            <a:xfrm>
              <a:off x="0" y="5357813"/>
              <a:ext cx="1377950" cy="1500188"/>
            </a:xfrm>
            <a:custGeom>
              <a:avLst/>
              <a:gdLst/>
              <a:ahLst/>
              <a:cxnLst/>
              <a:rect l="l" t="t" r="r" b="b"/>
              <a:pathLst>
                <a:path w="868" h="945" extrusionOk="0">
                  <a:moveTo>
                    <a:pt x="0" y="192"/>
                  </a:moveTo>
                  <a:lnTo>
                    <a:pt x="571" y="945"/>
                  </a:lnTo>
                  <a:lnTo>
                    <a:pt x="868" y="945"/>
                  </a:lnTo>
                  <a:lnTo>
                    <a:pt x="0" y="0"/>
                  </a:lnTo>
                  <a:lnTo>
                    <a:pt x="0" y="192"/>
                  </a:lnTo>
                  <a:close/>
                </a:path>
              </a:pathLst>
            </a:custGeom>
            <a:solidFill>
              <a:srgbClr val="3F3F3F"/>
            </a:solidFill>
            <a:ln>
              <a:noFill/>
            </a:ln>
          </p:spPr>
        </p:sp>
      </p:grpSp>
      <p:sp>
        <p:nvSpPr>
          <p:cNvPr id="17" name="Google Shape;17;p103"/>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03"/>
          <p:cNvSpPr txBox="1">
            <a:spLocks noGrp="1"/>
          </p:cNvSpPr>
          <p:nvPr>
            <p:ph type="body" idx="1"/>
          </p:nvPr>
        </p:nvSpPr>
        <p:spPr>
          <a:xfrm>
            <a:off x="982134" y="2667000"/>
            <a:ext cx="7704666" cy="3356995"/>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9" name="Google Shape;19;p103"/>
          <p:cNvSpPr txBox="1">
            <a:spLocks noGrp="1"/>
          </p:cNvSpPr>
          <p:nvPr>
            <p:ph type="dt" idx="10"/>
          </p:nvPr>
        </p:nvSpPr>
        <p:spPr>
          <a:xfrm>
            <a:off x="7358679" y="6116070"/>
            <a:ext cx="857473"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 name="Google Shape;20;p103"/>
          <p:cNvSpPr txBox="1">
            <a:spLocks noGrp="1"/>
          </p:cNvSpPr>
          <p:nvPr>
            <p:ph type="ftr" idx="11"/>
          </p:nvPr>
        </p:nvSpPr>
        <p:spPr>
          <a:xfrm>
            <a:off x="1986997" y="6116070"/>
            <a:ext cx="531451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 name="Google Shape;21;p103"/>
          <p:cNvSpPr txBox="1">
            <a:spLocks noGrp="1"/>
          </p:cNvSpPr>
          <p:nvPr>
            <p:ph type="sldNum" idx="12"/>
          </p:nvPr>
        </p:nvSpPr>
        <p:spPr>
          <a:xfrm>
            <a:off x="8273317" y="6116070"/>
            <a:ext cx="413483"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72"/>
          <p:cNvPicPr preferRelativeResize="0"/>
          <p:nvPr/>
        </p:nvPicPr>
        <p:blipFill rotWithShape="1">
          <a:blip r:embed="rId3">
            <a:alphaModFix/>
          </a:blip>
          <a:srcRect/>
          <a:stretch/>
        </p:blipFill>
        <p:spPr>
          <a:xfrm>
            <a:off x="-225082" y="0"/>
            <a:ext cx="9369082" cy="6858000"/>
          </a:xfrm>
          <a:prstGeom prst="rect">
            <a:avLst/>
          </a:prstGeom>
          <a:noFill/>
          <a:ln>
            <a:noFill/>
          </a:ln>
        </p:spPr>
      </p:pic>
      <p:sp>
        <p:nvSpPr>
          <p:cNvPr id="149" name="Google Shape;149;p72"/>
          <p:cNvSpPr txBox="1">
            <a:spLocks noGrp="1"/>
          </p:cNvSpPr>
          <p:nvPr>
            <p:ph type="title"/>
          </p:nvPr>
        </p:nvSpPr>
        <p:spPr>
          <a:xfrm>
            <a:off x="484710" y="323557"/>
            <a:ext cx="7912038" cy="152969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FF00"/>
              </a:buClr>
              <a:buSzPts val="4000"/>
              <a:buFont typeface="Algerian"/>
              <a:buNone/>
            </a:pPr>
            <a:r>
              <a:rPr lang="en-US">
                <a:solidFill>
                  <a:srgbClr val="FFFF00"/>
                </a:solidFill>
                <a:latin typeface="Algerian"/>
                <a:ea typeface="Algerian"/>
                <a:cs typeface="Algerian"/>
                <a:sym typeface="Algerian"/>
              </a:rPr>
              <a:t>TCS Stock Price Prediction</a:t>
            </a:r>
            <a:endParaRPr/>
          </a:p>
        </p:txBody>
      </p:sp>
      <p:sp>
        <p:nvSpPr>
          <p:cNvPr id="150" name="Google Shape;150;p72"/>
          <p:cNvSpPr txBox="1"/>
          <p:nvPr/>
        </p:nvSpPr>
        <p:spPr>
          <a:xfrm flipH="1">
            <a:off x="5824025" y="2250831"/>
            <a:ext cx="3319975" cy="42165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dirty="0">
                <a:solidFill>
                  <a:schemeClr val="lt1"/>
                </a:solidFill>
                <a:latin typeface="Libre Baskerville"/>
                <a:ea typeface="Libre Baskerville"/>
                <a:cs typeface="Libre Baskerville"/>
                <a:sym typeface="Libre Baskerville"/>
              </a:rPr>
              <a:t>Mr. K </a:t>
            </a:r>
            <a:r>
              <a:rPr lang="en-US" sz="2400" b="0" i="0" u="none" strike="noStrike" cap="none" dirty="0" err="1">
                <a:solidFill>
                  <a:schemeClr val="lt1"/>
                </a:solidFill>
                <a:latin typeface="Libre Baskerville"/>
                <a:ea typeface="Libre Baskerville"/>
                <a:cs typeface="Libre Baskerville"/>
                <a:sym typeface="Libre Baskerville"/>
              </a:rPr>
              <a:t>Sampath</a:t>
            </a:r>
            <a:r>
              <a:rPr lang="en-US" sz="2400" b="0" i="0" u="none" strike="noStrike" cap="none" dirty="0">
                <a:solidFill>
                  <a:schemeClr val="lt1"/>
                </a:solidFill>
                <a:latin typeface="Libre Baskerville"/>
                <a:ea typeface="Libre Baskerville"/>
                <a:cs typeface="Libre Baskerville"/>
                <a:sym typeface="Libre Baskerville"/>
              </a:rPr>
              <a:t> Kumar Reddy</a:t>
            </a:r>
            <a:endParaRPr/>
          </a:p>
          <a:p>
            <a:pPr marL="0" marR="0" lvl="0" indent="0" algn="l" rtl="0">
              <a:lnSpc>
                <a:spcPct val="100000"/>
              </a:lnSpc>
              <a:spcBef>
                <a:spcPts val="0"/>
              </a:spcBef>
              <a:spcAft>
                <a:spcPts val="0"/>
              </a:spcAft>
              <a:buNone/>
            </a:pPr>
            <a:r>
              <a:rPr lang="en-US" sz="2400" b="0" i="0" u="none" strike="noStrike" cap="none" dirty="0">
                <a:solidFill>
                  <a:schemeClr val="lt1"/>
                </a:solidFill>
                <a:latin typeface="Libre Baskerville"/>
                <a:ea typeface="Libre Baskerville"/>
                <a:cs typeface="Libre Baskerville"/>
                <a:sym typeface="Libre Baskerville"/>
              </a:rPr>
              <a:t>Mr. </a:t>
            </a:r>
            <a:r>
              <a:rPr lang="en-US" sz="2400" b="0" i="0" u="none" strike="noStrike" cap="none" dirty="0" err="1">
                <a:solidFill>
                  <a:schemeClr val="lt1"/>
                </a:solidFill>
                <a:latin typeface="Libre Baskerville"/>
                <a:ea typeface="Libre Baskerville"/>
                <a:cs typeface="Libre Baskerville"/>
                <a:sym typeface="Libre Baskerville"/>
              </a:rPr>
              <a:t>Prajwal</a:t>
            </a:r>
            <a:r>
              <a:rPr lang="en-US" sz="2400" b="0" i="0" u="none" strike="noStrike" cap="none" dirty="0">
                <a:solidFill>
                  <a:schemeClr val="lt1"/>
                </a:solidFill>
                <a:latin typeface="Libre Baskerville"/>
                <a:ea typeface="Libre Baskerville"/>
                <a:cs typeface="Libre Baskerville"/>
                <a:sym typeface="Libre Baskerville"/>
              </a:rPr>
              <a:t> s Gondi</a:t>
            </a:r>
            <a:endParaRPr/>
          </a:p>
          <a:p>
            <a:pPr marL="0" marR="0" lvl="0" indent="0" algn="l" rtl="0">
              <a:lnSpc>
                <a:spcPct val="100000"/>
              </a:lnSpc>
              <a:spcBef>
                <a:spcPts val="0"/>
              </a:spcBef>
              <a:spcAft>
                <a:spcPts val="0"/>
              </a:spcAft>
              <a:buNone/>
            </a:pPr>
            <a:r>
              <a:rPr lang="en-US" sz="2400" b="0" i="0" u="none" strike="noStrike" cap="none" dirty="0" err="1">
                <a:solidFill>
                  <a:schemeClr val="lt1"/>
                </a:solidFill>
                <a:latin typeface="Libre Baskerville"/>
                <a:ea typeface="Libre Baskerville"/>
                <a:cs typeface="Libre Baskerville"/>
                <a:sym typeface="Libre Baskerville"/>
              </a:rPr>
              <a:t>Mr.Chinnam</a:t>
            </a:r>
            <a:r>
              <a:rPr lang="en-US" sz="2400" b="0" i="0" u="none" strike="noStrike" cap="none" dirty="0">
                <a:solidFill>
                  <a:schemeClr val="lt1"/>
                </a:solidFill>
                <a:latin typeface="Libre Baskerville"/>
                <a:ea typeface="Libre Baskerville"/>
                <a:cs typeface="Libre Baskerville"/>
                <a:sym typeface="Libre Baskerville"/>
              </a:rPr>
              <a:t> </a:t>
            </a:r>
            <a:r>
              <a:rPr lang="en-US" sz="2400" b="0" i="0" u="none" strike="noStrike" cap="none" dirty="0" err="1">
                <a:solidFill>
                  <a:schemeClr val="lt1"/>
                </a:solidFill>
                <a:latin typeface="Libre Baskerville"/>
                <a:ea typeface="Libre Baskerville"/>
                <a:cs typeface="Libre Baskerville"/>
                <a:sym typeface="Libre Baskerville"/>
              </a:rPr>
              <a:t>Rahul</a:t>
            </a:r>
            <a:r>
              <a:rPr lang="en-US" sz="2400" b="0" i="0" u="none" strike="noStrike" cap="none" dirty="0">
                <a:solidFill>
                  <a:schemeClr val="lt1"/>
                </a:solidFill>
                <a:latin typeface="Libre Baskerville"/>
                <a:ea typeface="Libre Baskerville"/>
                <a:cs typeface="Libre Baskerville"/>
                <a:sym typeface="Libre Baskerville"/>
              </a:rPr>
              <a:t> </a:t>
            </a:r>
            <a:r>
              <a:rPr lang="en-US" sz="2400" b="0" i="0" u="none" strike="noStrike" cap="none" dirty="0" err="1">
                <a:solidFill>
                  <a:schemeClr val="lt1"/>
                </a:solidFill>
                <a:latin typeface="Libre Baskerville"/>
                <a:ea typeface="Libre Baskerville"/>
                <a:cs typeface="Libre Baskerville"/>
                <a:sym typeface="Libre Baskerville"/>
              </a:rPr>
              <a:t>Sai</a:t>
            </a:r>
            <a:r>
              <a:rPr lang="en-US" sz="2400" b="0" i="0" u="none" strike="noStrike" cap="none" dirty="0">
                <a:solidFill>
                  <a:schemeClr val="lt1"/>
                </a:solidFill>
                <a:latin typeface="Libre Baskerville"/>
                <a:ea typeface="Libre Baskerville"/>
                <a:cs typeface="Libre Baskerville"/>
                <a:sym typeface="Libre Baskerville"/>
              </a:rPr>
              <a:t> </a:t>
            </a:r>
            <a:r>
              <a:rPr lang="en-US" sz="2400" b="0" i="0" u="none" strike="noStrike" cap="none" dirty="0" err="1">
                <a:solidFill>
                  <a:schemeClr val="lt1"/>
                </a:solidFill>
                <a:latin typeface="Libre Baskerville"/>
                <a:ea typeface="Libre Baskerville"/>
                <a:cs typeface="Libre Baskerville"/>
                <a:sym typeface="Libre Baskerville"/>
              </a:rPr>
              <a:t>Mr.Pavan</a:t>
            </a:r>
            <a:r>
              <a:rPr lang="en-US" sz="2400" b="0" i="0" u="none" strike="noStrike" cap="none" dirty="0">
                <a:solidFill>
                  <a:schemeClr val="lt1"/>
                </a:solidFill>
                <a:latin typeface="Libre Baskerville"/>
                <a:ea typeface="Libre Baskerville"/>
                <a:cs typeface="Libre Baskerville"/>
                <a:sym typeface="Libre Baskerville"/>
              </a:rPr>
              <a:t> Reddy</a:t>
            </a:r>
            <a:endParaRPr/>
          </a:p>
          <a:p>
            <a:pPr marL="0" marR="0" lvl="0" indent="0" algn="l" rtl="0">
              <a:lnSpc>
                <a:spcPct val="100000"/>
              </a:lnSpc>
              <a:spcBef>
                <a:spcPts val="0"/>
              </a:spcBef>
              <a:spcAft>
                <a:spcPts val="0"/>
              </a:spcAft>
              <a:buNone/>
            </a:pPr>
            <a:r>
              <a:rPr lang="en-US" sz="2400" b="0" i="0" u="none" strike="noStrike" cap="none" dirty="0">
                <a:solidFill>
                  <a:schemeClr val="lt1"/>
                </a:solidFill>
                <a:latin typeface="Libre Baskerville"/>
                <a:ea typeface="Libre Baskerville"/>
                <a:cs typeface="Libre Baskerville"/>
                <a:sym typeface="Libre Baskerville"/>
              </a:rPr>
              <a:t>Mr. </a:t>
            </a:r>
            <a:r>
              <a:rPr lang="en-US" sz="2400" b="0" i="0" u="none" strike="noStrike" cap="none" dirty="0" err="1">
                <a:solidFill>
                  <a:schemeClr val="lt1"/>
                </a:solidFill>
                <a:latin typeface="Libre Baskerville"/>
                <a:ea typeface="Libre Baskerville"/>
                <a:cs typeface="Libre Baskerville"/>
                <a:sym typeface="Libre Baskerville"/>
              </a:rPr>
              <a:t>Sagar</a:t>
            </a:r>
            <a:r>
              <a:rPr lang="en-US" sz="2400" b="0" i="0" u="none" strike="noStrike" cap="none" dirty="0">
                <a:solidFill>
                  <a:schemeClr val="lt1"/>
                </a:solidFill>
                <a:latin typeface="Libre Baskerville"/>
                <a:ea typeface="Libre Baskerville"/>
                <a:cs typeface="Libre Baskerville"/>
                <a:sym typeface="Libre Baskerville"/>
              </a:rPr>
              <a:t> </a:t>
            </a:r>
            <a:r>
              <a:rPr lang="en-US" sz="2400" b="0" i="0" u="none" strike="noStrike" cap="none" dirty="0" err="1">
                <a:solidFill>
                  <a:schemeClr val="lt1"/>
                </a:solidFill>
                <a:latin typeface="Libre Baskerville"/>
                <a:ea typeface="Libre Baskerville"/>
                <a:cs typeface="Libre Baskerville"/>
                <a:sym typeface="Libre Baskerville"/>
              </a:rPr>
              <a:t>Betadur</a:t>
            </a:r>
            <a:endParaRPr/>
          </a:p>
          <a:p>
            <a:pPr marL="0" marR="0" lvl="0" indent="0" algn="l" rtl="0">
              <a:lnSpc>
                <a:spcPct val="100000"/>
              </a:lnSpc>
              <a:spcBef>
                <a:spcPts val="0"/>
              </a:spcBef>
              <a:spcAft>
                <a:spcPts val="0"/>
              </a:spcAft>
              <a:buNone/>
            </a:pPr>
            <a:r>
              <a:rPr lang="en-US" sz="2400" b="0" i="0" u="none" strike="noStrike" cap="none" dirty="0">
                <a:solidFill>
                  <a:schemeClr val="lt1"/>
                </a:solidFill>
                <a:latin typeface="Libre Baskerville"/>
                <a:ea typeface="Libre Baskerville"/>
                <a:cs typeface="Libre Baskerville"/>
                <a:sym typeface="Libre Baskerville"/>
              </a:rPr>
              <a:t>Ms. </a:t>
            </a:r>
            <a:r>
              <a:rPr lang="en-US" sz="2400" b="0" i="0" u="none" strike="noStrike" cap="none" dirty="0" err="1">
                <a:solidFill>
                  <a:schemeClr val="lt1"/>
                </a:solidFill>
                <a:latin typeface="Libre Baskerville"/>
                <a:ea typeface="Libre Baskerville"/>
                <a:cs typeface="Libre Baskerville"/>
                <a:sym typeface="Libre Baskerville"/>
              </a:rPr>
              <a:t>Kavana</a:t>
            </a:r>
            <a:r>
              <a:rPr lang="en-US" sz="2400" b="0" i="0" u="none" strike="noStrike" cap="none" dirty="0">
                <a:solidFill>
                  <a:schemeClr val="lt1"/>
                </a:solidFill>
                <a:latin typeface="Libre Baskerville"/>
                <a:ea typeface="Libre Baskerville"/>
                <a:cs typeface="Libre Baskerville"/>
                <a:sym typeface="Libre Baskerville"/>
              </a:rPr>
              <a:t>  E</a:t>
            </a:r>
            <a:endParaRPr sz="2400" b="0" i="0" u="none" strike="noStrike" cap="none">
              <a:solidFill>
                <a:schemeClr val="lt1"/>
              </a:solidFill>
              <a:latin typeface="Libre Baskerville"/>
              <a:ea typeface="Libre Baskerville"/>
              <a:cs typeface="Libre Baskerville"/>
              <a:sym typeface="Libre Baskerville"/>
            </a:endParaRPr>
          </a:p>
          <a:p>
            <a:pPr marL="0" marR="0" lvl="0" indent="0" algn="l" rtl="0">
              <a:lnSpc>
                <a:spcPct val="100000"/>
              </a:lnSpc>
              <a:spcBef>
                <a:spcPts val="0"/>
              </a:spcBef>
              <a:spcAft>
                <a:spcPts val="0"/>
              </a:spcAft>
              <a:buNone/>
            </a:pPr>
            <a:r>
              <a:rPr lang="en-US" sz="2400" b="0" i="0" u="none" strike="noStrike" cap="none" dirty="0">
                <a:solidFill>
                  <a:schemeClr val="lt1"/>
                </a:solidFill>
                <a:latin typeface="Libre Baskerville"/>
                <a:ea typeface="Libre Baskerville"/>
                <a:cs typeface="Libre Baskerville"/>
                <a:sym typeface="Libre Baskerville"/>
              </a:rPr>
              <a:t>Ms. </a:t>
            </a:r>
            <a:r>
              <a:rPr lang="en-US" sz="2400" b="0" i="0" u="none" strike="noStrike" cap="none" dirty="0" err="1">
                <a:solidFill>
                  <a:schemeClr val="lt1"/>
                </a:solidFill>
                <a:latin typeface="Libre Baskerville"/>
                <a:ea typeface="Libre Baskerville"/>
                <a:cs typeface="Libre Baskerville"/>
                <a:sym typeface="Libre Baskerville"/>
              </a:rPr>
              <a:t>Tejswini</a:t>
            </a:r>
            <a:r>
              <a:rPr lang="en-US" sz="2400" b="0" i="0" u="none" strike="noStrike" cap="none" dirty="0">
                <a:solidFill>
                  <a:schemeClr val="lt1"/>
                </a:solidFill>
                <a:latin typeface="Libre Baskerville"/>
                <a:ea typeface="Libre Baskerville"/>
                <a:cs typeface="Libre Baskerville"/>
                <a:sym typeface="Libre Baskerville"/>
              </a:rPr>
              <a:t> </a:t>
            </a:r>
            <a:r>
              <a:rPr lang="en-US" sz="2400" b="0" i="0" u="none" strike="noStrike" cap="none" dirty="0" err="1">
                <a:solidFill>
                  <a:schemeClr val="lt1"/>
                </a:solidFill>
                <a:latin typeface="Libre Baskerville"/>
                <a:ea typeface="Libre Baskerville"/>
                <a:cs typeface="Libre Baskerville"/>
                <a:sym typeface="Libre Baskerville"/>
              </a:rPr>
              <a:t>Khot</a:t>
            </a:r>
            <a:endParaRPr/>
          </a:p>
          <a:p>
            <a:pPr marL="0" marR="0" lvl="0" indent="0" algn="l" rtl="0">
              <a:lnSpc>
                <a:spcPct val="100000"/>
              </a:lnSpc>
              <a:spcBef>
                <a:spcPts val="0"/>
              </a:spcBef>
              <a:spcAft>
                <a:spcPts val="0"/>
              </a:spcAft>
              <a:buNone/>
            </a:pPr>
            <a:r>
              <a:rPr lang="en-US" sz="2400" b="0" i="0" u="none" strike="noStrike" cap="none" dirty="0">
                <a:solidFill>
                  <a:schemeClr val="lt1"/>
                </a:solidFill>
                <a:latin typeface="Libre Baskerville"/>
                <a:ea typeface="Libre Baskerville"/>
                <a:cs typeface="Libre Baskerville"/>
                <a:sym typeface="Libre Baskerville"/>
              </a:rPr>
              <a:t>Ms. </a:t>
            </a:r>
            <a:r>
              <a:rPr lang="en-US" sz="2400" b="0" i="0" u="none" strike="noStrike" cap="none" dirty="0" err="1">
                <a:solidFill>
                  <a:schemeClr val="lt1"/>
                </a:solidFill>
                <a:latin typeface="Libre Baskerville"/>
                <a:ea typeface="Libre Baskerville"/>
                <a:cs typeface="Libre Baskerville"/>
                <a:sym typeface="Libre Baskerville"/>
              </a:rPr>
              <a:t>NagaLakshmi</a:t>
            </a:r>
            <a:r>
              <a:rPr lang="en-US" sz="2400" b="0" i="0" u="none" strike="noStrike" cap="none" dirty="0">
                <a:solidFill>
                  <a:schemeClr val="lt1"/>
                </a:solidFill>
                <a:latin typeface="Libre Baskerville"/>
                <a:ea typeface="Libre Baskerville"/>
                <a:cs typeface="Libre Baskerville"/>
                <a:sym typeface="Libre Baskerville"/>
              </a:rPr>
              <a:t>  M</a:t>
            </a:r>
            <a:endParaRPr/>
          </a:p>
          <a:p>
            <a:pPr marL="0" marR="0" lvl="0" indent="0" algn="l" rtl="0">
              <a:lnSpc>
                <a:spcPct val="100000"/>
              </a:lnSpc>
              <a:spcBef>
                <a:spcPts val="0"/>
              </a:spcBef>
              <a:spcAft>
                <a:spcPts val="0"/>
              </a:spcAft>
              <a:buNone/>
            </a:pPr>
            <a:r>
              <a:rPr lang="en-US" sz="2400" b="0" i="0" u="none" strike="noStrike" cap="none" dirty="0">
                <a:solidFill>
                  <a:schemeClr val="lt1"/>
                </a:solidFill>
                <a:latin typeface="Libre Baskerville"/>
                <a:ea typeface="Libre Baskerville"/>
                <a:cs typeface="Libre Baskerville"/>
                <a:sym typeface="Libre Baskerville"/>
              </a:rPr>
              <a:t>Ms. </a:t>
            </a:r>
            <a:r>
              <a:rPr lang="en-US" sz="2400" b="0" i="0" u="none" strike="noStrike" cap="none" dirty="0" err="1">
                <a:solidFill>
                  <a:schemeClr val="lt1"/>
                </a:solidFill>
                <a:latin typeface="Libre Baskerville"/>
                <a:ea typeface="Libre Baskerville"/>
                <a:cs typeface="Libre Baskerville"/>
                <a:sym typeface="Libre Baskerville"/>
              </a:rPr>
              <a:t>Bhavana</a:t>
            </a:r>
            <a:r>
              <a:rPr lang="en-US" sz="2400" b="0" i="0" u="none" strike="noStrike" cap="none" dirty="0">
                <a:solidFill>
                  <a:schemeClr val="lt1"/>
                </a:solidFill>
                <a:latin typeface="Libre Baskerville"/>
                <a:ea typeface="Libre Baskerville"/>
                <a:cs typeface="Libre Baskerville"/>
                <a:sym typeface="Libre Baskerville"/>
              </a:rPr>
              <a:t> PM</a:t>
            </a:r>
            <a:endParaRPr/>
          </a:p>
          <a:p>
            <a:pPr marL="0" marR="0" lvl="0" indent="0" algn="l" rtl="0">
              <a:lnSpc>
                <a:spcPct val="100000"/>
              </a:lnSpc>
              <a:spcBef>
                <a:spcPts val="0"/>
              </a:spcBef>
              <a:spcAft>
                <a:spcPts val="0"/>
              </a:spcAft>
              <a:buNone/>
            </a:pPr>
            <a:endParaRPr sz="2800" b="0" i="0" u="none" strike="noStrike" cap="none">
              <a:solidFill>
                <a:srgbClr val="000000"/>
              </a:solidFill>
              <a:latin typeface="Lexend"/>
              <a:ea typeface="Lexend"/>
              <a:cs typeface="Lexend"/>
              <a:sym typeface="Lexend"/>
            </a:endParaRPr>
          </a:p>
        </p:txBody>
      </p:sp>
      <p:pic>
        <p:nvPicPr>
          <p:cNvPr id="151" name="Google Shape;151;p72"/>
          <p:cNvPicPr preferRelativeResize="0"/>
          <p:nvPr/>
        </p:nvPicPr>
        <p:blipFill rotWithShape="1">
          <a:blip r:embed="rId4">
            <a:alphaModFix/>
          </a:blip>
          <a:srcRect/>
          <a:stretch/>
        </p:blipFill>
        <p:spPr>
          <a:xfrm>
            <a:off x="7771754" y="100245"/>
            <a:ext cx="1187051" cy="411359"/>
          </a:xfrm>
          <a:prstGeom prst="rect">
            <a:avLst/>
          </a:prstGeom>
          <a:noFill/>
          <a:ln>
            <a:noFill/>
          </a:ln>
        </p:spPr>
      </p:pic>
      <p:sp>
        <p:nvSpPr>
          <p:cNvPr id="152" name="Google Shape;152;p72"/>
          <p:cNvSpPr txBox="1"/>
          <p:nvPr/>
        </p:nvSpPr>
        <p:spPr>
          <a:xfrm>
            <a:off x="6682153" y="1828799"/>
            <a:ext cx="1744395"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dirty="0">
                <a:solidFill>
                  <a:schemeClr val="lt1"/>
                </a:solidFill>
                <a:latin typeface="Arial"/>
                <a:ea typeface="Arial"/>
                <a:cs typeface="Arial"/>
                <a:sym typeface="Arial"/>
              </a:rPr>
              <a:t>Group – 3</a:t>
            </a:r>
            <a:endParaRPr/>
          </a:p>
          <a:p>
            <a:pPr marL="0" marR="0" lvl="0" indent="0" algn="l" rtl="0">
              <a:lnSpc>
                <a:spcPct val="100000"/>
              </a:lnSpc>
              <a:spcBef>
                <a:spcPts val="0"/>
              </a:spcBef>
              <a:spcAft>
                <a:spcPts val="0"/>
              </a:spcAft>
              <a:buNone/>
            </a:pPr>
            <a:endParaRPr sz="2000" b="0"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78"/>
          <p:cNvSpPr txBox="1"/>
          <p:nvPr/>
        </p:nvSpPr>
        <p:spPr>
          <a:xfrm>
            <a:off x="1010270" y="288389"/>
            <a:ext cx="7627294" cy="808891"/>
          </a:xfrm>
          <a:prstGeom prst="rect">
            <a:avLst/>
          </a:prstGeom>
          <a:noFill/>
          <a:ln>
            <a:noFill/>
          </a:ln>
        </p:spPr>
        <p:txBody>
          <a:bodyPr spcFirstLastPara="1" wrap="square" lIns="91425" tIns="45700" rIns="91425" bIns="45700" anchor="t" anchorCtr="0">
            <a:noAutofit/>
          </a:bodyPr>
          <a:lstStyle/>
          <a:p>
            <a:pPr lvl="0" algn="ctr">
              <a:buClr>
                <a:srgbClr val="531A88"/>
              </a:buClr>
              <a:buSzPts val="4000"/>
            </a:pPr>
            <a:r>
              <a:rPr lang="en-US" sz="4000" dirty="0" smtClean="0">
                <a:solidFill>
                  <a:srgbClr val="531A88"/>
                </a:solidFill>
                <a:latin typeface="Algerian"/>
                <a:ea typeface="Algerian"/>
                <a:cs typeface="Algerian"/>
                <a:sym typeface="Algerian"/>
              </a:rPr>
              <a:t>Insights  from </a:t>
            </a:r>
            <a:r>
              <a:rPr lang="en-US" sz="4000" b="0" i="0" u="none" strike="noStrike" cap="none" dirty="0" smtClean="0">
                <a:solidFill>
                  <a:srgbClr val="531A88"/>
                </a:solidFill>
                <a:latin typeface="Algerian"/>
                <a:ea typeface="Algerian"/>
                <a:cs typeface="Algerian"/>
                <a:sym typeface="Algerian"/>
              </a:rPr>
              <a:t> </a:t>
            </a:r>
            <a:r>
              <a:rPr lang="en-US" sz="4000" b="0" i="0" u="none" strike="noStrike" cap="none" dirty="0">
                <a:solidFill>
                  <a:srgbClr val="531A88"/>
                </a:solidFill>
                <a:latin typeface="Algerian"/>
                <a:ea typeface="Algerian"/>
                <a:cs typeface="Algerian"/>
                <a:sym typeface="Algerian"/>
              </a:rPr>
              <a:t>yearly data</a:t>
            </a:r>
            <a:endParaRPr sz="4000" b="0" i="0" u="none" strike="noStrike" cap="none">
              <a:solidFill>
                <a:srgbClr val="531A88"/>
              </a:solidFill>
              <a:latin typeface="Algerian"/>
              <a:ea typeface="Algerian"/>
              <a:cs typeface="Algerian"/>
              <a:sym typeface="Algerian"/>
            </a:endParaRPr>
          </a:p>
        </p:txBody>
      </p:sp>
      <p:sp>
        <p:nvSpPr>
          <p:cNvPr id="229" name="Google Shape;229;p78"/>
          <p:cNvSpPr txBox="1"/>
          <p:nvPr/>
        </p:nvSpPr>
        <p:spPr>
          <a:xfrm>
            <a:off x="1392701" y="3488785"/>
            <a:ext cx="7005711" cy="28007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11430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7D28CD"/>
                </a:solidFill>
                <a:latin typeface="Arial"/>
                <a:ea typeface="Arial"/>
                <a:cs typeface="Arial"/>
                <a:sym typeface="Arial"/>
              </a:rPr>
              <a:t>The stock price has reached  LOW  (684)  on 30-4-2013.</a:t>
            </a:r>
            <a:endParaRPr/>
          </a:p>
          <a:p>
            <a:pPr marL="0" marR="0" lvl="0" indent="0" algn="l" rtl="0">
              <a:lnSpc>
                <a:spcPct val="100000"/>
              </a:lnSpc>
              <a:spcBef>
                <a:spcPts val="0"/>
              </a:spcBef>
              <a:spcAft>
                <a:spcPts val="0"/>
              </a:spcAft>
              <a:buNone/>
            </a:pPr>
            <a:endParaRPr sz="1800" b="1" i="0" u="none" strike="noStrike" cap="none">
              <a:solidFill>
                <a:srgbClr val="7D28CD"/>
              </a:solidFill>
              <a:latin typeface="Arial"/>
              <a:ea typeface="Arial"/>
              <a:cs typeface="Arial"/>
              <a:sym typeface="Arial"/>
            </a:endParaRPr>
          </a:p>
          <a:p>
            <a:pPr marL="0" marR="0" lvl="0" indent="-11430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7D28CD"/>
                </a:solidFill>
                <a:latin typeface="Arial"/>
                <a:ea typeface="Arial"/>
                <a:cs typeface="Arial"/>
                <a:sym typeface="Arial"/>
              </a:rPr>
              <a:t>The stock price has reached  HIGH  (4019) on 31-1-2022</a:t>
            </a:r>
            <a:endParaRPr/>
          </a:p>
          <a:p>
            <a:pPr marL="0" marR="0" lvl="0" indent="0" algn="l" rtl="0">
              <a:lnSpc>
                <a:spcPct val="100000"/>
              </a:lnSpc>
              <a:spcBef>
                <a:spcPts val="0"/>
              </a:spcBef>
              <a:spcAft>
                <a:spcPts val="0"/>
              </a:spcAft>
              <a:buNone/>
            </a:pPr>
            <a:endParaRPr sz="1800" b="1" i="0" u="none" strike="noStrike" cap="none">
              <a:solidFill>
                <a:srgbClr val="7D28CD"/>
              </a:solidFill>
              <a:latin typeface="Arial"/>
              <a:ea typeface="Arial"/>
              <a:cs typeface="Arial"/>
              <a:sym typeface="Arial"/>
            </a:endParaRPr>
          </a:p>
          <a:p>
            <a:pPr marL="0" marR="0" lvl="0" indent="-11430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7D28CD"/>
                </a:solidFill>
                <a:latin typeface="Arial"/>
                <a:ea typeface="Arial"/>
                <a:cs typeface="Arial"/>
                <a:sym typeface="Arial"/>
              </a:rPr>
              <a:t>Percentage of increse ---- 587% </a:t>
            </a:r>
            <a:endParaRPr/>
          </a:p>
          <a:p>
            <a:pPr marL="0" marR="0" lvl="0" indent="0" algn="l" rtl="0">
              <a:lnSpc>
                <a:spcPct val="100000"/>
              </a:lnSpc>
              <a:spcBef>
                <a:spcPts val="0"/>
              </a:spcBef>
              <a:spcAft>
                <a:spcPts val="0"/>
              </a:spcAft>
              <a:buNone/>
            </a:pPr>
            <a:endParaRPr sz="1800" b="1" i="0" u="none" strike="noStrike" cap="none">
              <a:solidFill>
                <a:srgbClr val="7D28CD"/>
              </a:solidFill>
              <a:latin typeface="Arial"/>
              <a:ea typeface="Arial"/>
              <a:cs typeface="Arial"/>
              <a:sym typeface="Arial"/>
            </a:endParaRPr>
          </a:p>
          <a:p>
            <a:pPr marL="0" marR="0" lvl="0" indent="-11430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7D28CD"/>
                </a:solidFill>
                <a:latin typeface="Arial"/>
                <a:ea typeface="Arial"/>
                <a:cs typeface="Arial"/>
                <a:sym typeface="Arial"/>
              </a:rPr>
              <a:t> out of 10 years 8 years are profit and  2 years are loss</a:t>
            </a:r>
            <a:endParaRPr/>
          </a:p>
          <a:p>
            <a:pPr marL="0" marR="0" lvl="0" indent="0" algn="l" rtl="0">
              <a:lnSpc>
                <a:spcPct val="100000"/>
              </a:lnSpc>
              <a:spcBef>
                <a:spcPts val="0"/>
              </a:spcBef>
              <a:spcAft>
                <a:spcPts val="0"/>
              </a:spcAft>
              <a:buNone/>
            </a:pPr>
            <a:endParaRPr sz="1800" b="1" i="0" u="none" strike="noStrike" cap="none">
              <a:solidFill>
                <a:srgbClr val="7D28CD"/>
              </a:solidFill>
              <a:latin typeface="Arial"/>
              <a:ea typeface="Arial"/>
              <a:cs typeface="Arial"/>
              <a:sym typeface="Arial"/>
            </a:endParaRPr>
          </a:p>
          <a:p>
            <a:pPr marL="0" marR="0" lvl="0" indent="-11430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7D28CD"/>
                </a:solidFill>
                <a:latin typeface="Arial"/>
                <a:ea typeface="Arial"/>
                <a:cs typeface="Arial"/>
                <a:sym typeface="Arial"/>
              </a:rPr>
              <a:t>Average change in price per year is 252.68</a:t>
            </a:r>
            <a:endParaRPr sz="1800" b="1" i="0" u="none" strike="noStrike" cap="none">
              <a:solidFill>
                <a:srgbClr val="7D28CD"/>
              </a:solidFill>
              <a:latin typeface="Arial"/>
              <a:ea typeface="Arial"/>
              <a:cs typeface="Arial"/>
              <a:sym typeface="Arial"/>
            </a:endParaRPr>
          </a:p>
        </p:txBody>
      </p:sp>
      <p:pic>
        <p:nvPicPr>
          <p:cNvPr id="230" name="Google Shape;230;p78"/>
          <p:cNvPicPr preferRelativeResize="0"/>
          <p:nvPr/>
        </p:nvPicPr>
        <p:blipFill rotWithShape="1">
          <a:blip r:embed="rId3">
            <a:alphaModFix/>
          </a:blip>
          <a:srcRect/>
          <a:stretch/>
        </p:blipFill>
        <p:spPr>
          <a:xfrm>
            <a:off x="1422889" y="1104681"/>
            <a:ext cx="6877050" cy="2341904"/>
          </a:xfrm>
          <a:prstGeom prst="rect">
            <a:avLst/>
          </a:prstGeom>
          <a:noFill/>
          <a:ln w="9525" cap="flat" cmpd="sng">
            <a:solidFill>
              <a:srgbClr val="237DAC">
                <a:alpha val="37647"/>
              </a:srgbClr>
            </a:solidFill>
            <a:prstDash val="solid"/>
            <a:miter lim="800000"/>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79"/>
          <p:cNvSpPr txBox="1">
            <a:spLocks noGrp="1"/>
          </p:cNvSpPr>
          <p:nvPr>
            <p:ph type="title"/>
          </p:nvPr>
        </p:nvSpPr>
        <p:spPr>
          <a:xfrm>
            <a:off x="897727" y="1470075"/>
            <a:ext cx="6853571" cy="921433"/>
          </a:xfrm>
          <a:prstGeom prst="rect">
            <a:avLst/>
          </a:prstGeom>
          <a:noFill/>
          <a:ln>
            <a:noFill/>
          </a:ln>
        </p:spPr>
        <p:txBody>
          <a:bodyPr spcFirstLastPara="1" wrap="square" lIns="91425" tIns="45700" rIns="91425" bIns="45700" anchor="ctr" anchorCtr="0">
            <a:normAutofit fontScale="90000"/>
          </a:bodyPr>
          <a:lstStyle/>
          <a:p>
            <a:pPr marL="342900" lvl="0" indent="-342900" algn="ctr" rtl="0">
              <a:spcBef>
                <a:spcPts val="0"/>
              </a:spcBef>
              <a:spcAft>
                <a:spcPts val="0"/>
              </a:spcAft>
              <a:buClr>
                <a:srgbClr val="531A88"/>
              </a:buClr>
              <a:buSzPct val="100000"/>
              <a:buFont typeface="Noto Sans Symbols"/>
              <a:buChar char="▪"/>
            </a:pPr>
            <a:r>
              <a:rPr lang="en-US" sz="4000" u="sng">
                <a:solidFill>
                  <a:srgbClr val="531A88"/>
                </a:solidFill>
                <a:latin typeface="Algerian"/>
                <a:ea typeface="Algerian"/>
                <a:cs typeface="Algerian"/>
                <a:sym typeface="Algerian"/>
              </a:rPr>
              <a:t>Visualization:</a:t>
            </a:r>
            <a:r>
              <a:rPr lang="en-US" sz="4000" u="sng">
                <a:solidFill>
                  <a:srgbClr val="3F3F3F"/>
                </a:solidFill>
              </a:rPr>
              <a:t> </a:t>
            </a:r>
            <a:br>
              <a:rPr lang="en-US" sz="4000" u="sng">
                <a:solidFill>
                  <a:srgbClr val="3F3F3F"/>
                </a:solidFill>
              </a:rPr>
            </a:br>
            <a:r>
              <a:rPr lang="en-US">
                <a:solidFill>
                  <a:srgbClr val="1186C3"/>
                </a:solidFill>
              </a:rPr>
              <a:t> </a:t>
            </a:r>
            <a:r>
              <a:rPr lang="en-US" u="sng">
                <a:solidFill>
                  <a:srgbClr val="3F3F3F"/>
                </a:solidFill>
              </a:rPr>
              <a:t/>
            </a:r>
            <a:br>
              <a:rPr lang="en-US" u="sng">
                <a:solidFill>
                  <a:srgbClr val="3F3F3F"/>
                </a:solidFill>
              </a:rPr>
            </a:br>
            <a:r>
              <a:rPr lang="en-US" sz="4000">
                <a:solidFill>
                  <a:srgbClr val="1186C3"/>
                </a:solidFill>
              </a:rPr>
              <a:t/>
            </a:r>
            <a:br>
              <a:rPr lang="en-US" sz="4000">
                <a:solidFill>
                  <a:srgbClr val="1186C3"/>
                </a:solidFill>
              </a:rPr>
            </a:br>
            <a:r>
              <a:rPr lang="en-US" sz="4000">
                <a:solidFill>
                  <a:srgbClr val="1186C3"/>
                </a:solidFill>
              </a:rPr>
              <a:t/>
            </a:r>
            <a:br>
              <a:rPr lang="en-US" sz="4000">
                <a:solidFill>
                  <a:srgbClr val="1186C3"/>
                </a:solidFill>
              </a:rPr>
            </a:br>
            <a:r>
              <a:rPr lang="en-US" sz="4000">
                <a:solidFill>
                  <a:srgbClr val="1186C3"/>
                </a:solidFill>
              </a:rPr>
              <a:t> </a:t>
            </a:r>
            <a:endParaRPr/>
          </a:p>
        </p:txBody>
      </p:sp>
      <p:sp>
        <p:nvSpPr>
          <p:cNvPr id="236" name="Google Shape;236;p79"/>
          <p:cNvSpPr txBox="1"/>
          <p:nvPr/>
        </p:nvSpPr>
        <p:spPr>
          <a:xfrm>
            <a:off x="1519311" y="1758461"/>
            <a:ext cx="6358597" cy="3539430"/>
          </a:xfrm>
          <a:prstGeom prst="rect">
            <a:avLst/>
          </a:prstGeom>
          <a:noFill/>
          <a:ln>
            <a:noFill/>
          </a:ln>
        </p:spPr>
        <p:txBody>
          <a:bodyPr spcFirstLastPara="1" wrap="square" lIns="91425" tIns="45700" rIns="91425" bIns="45700" anchor="t" anchorCtr="0">
            <a:spAutoFit/>
          </a:bodyPr>
          <a:lstStyle/>
          <a:p>
            <a:pPr marL="0" marR="0" lvl="0" indent="-177800"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1186C3"/>
                </a:solidFill>
                <a:latin typeface="Arial"/>
                <a:ea typeface="Arial"/>
                <a:cs typeface="Arial"/>
                <a:sym typeface="Arial"/>
              </a:rPr>
              <a:t> Bar Chart</a:t>
            </a:r>
            <a:endParaRPr/>
          </a:p>
          <a:p>
            <a:pPr marL="0" marR="0" lvl="0" indent="0" algn="l" rtl="0">
              <a:lnSpc>
                <a:spcPct val="100000"/>
              </a:lnSpc>
              <a:spcBef>
                <a:spcPts val="0"/>
              </a:spcBef>
              <a:spcAft>
                <a:spcPts val="0"/>
              </a:spcAft>
              <a:buClr>
                <a:srgbClr val="000000"/>
              </a:buClr>
              <a:buSzPts val="2800"/>
              <a:buFont typeface="Noto Sans Symbols"/>
              <a:buNone/>
            </a:pPr>
            <a:endParaRPr sz="2800" b="0" i="0" u="none" strike="noStrike" cap="none">
              <a:solidFill>
                <a:srgbClr val="1186C3"/>
              </a:solidFill>
              <a:latin typeface="Arial"/>
              <a:ea typeface="Arial"/>
              <a:cs typeface="Arial"/>
              <a:sym typeface="Arial"/>
            </a:endParaRPr>
          </a:p>
          <a:p>
            <a:pPr marL="0" marR="0" lvl="0" indent="-177800"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1186C3"/>
                </a:solidFill>
                <a:latin typeface="Arial"/>
                <a:ea typeface="Arial"/>
                <a:cs typeface="Arial"/>
                <a:sym typeface="Arial"/>
              </a:rPr>
              <a:t>, Histogram</a:t>
            </a:r>
            <a:endParaRPr/>
          </a:p>
          <a:p>
            <a:pPr marL="0" marR="0" lvl="0" indent="0" algn="l" rtl="0">
              <a:lnSpc>
                <a:spcPct val="100000"/>
              </a:lnSpc>
              <a:spcBef>
                <a:spcPts val="0"/>
              </a:spcBef>
              <a:spcAft>
                <a:spcPts val="0"/>
              </a:spcAft>
              <a:buClr>
                <a:srgbClr val="000000"/>
              </a:buClr>
              <a:buSzPts val="2800"/>
              <a:buFont typeface="Noto Sans Symbols"/>
              <a:buNone/>
            </a:pPr>
            <a:endParaRPr sz="2800" b="0" i="0" u="none" strike="noStrike" cap="none">
              <a:solidFill>
                <a:srgbClr val="1186C3"/>
              </a:solidFill>
              <a:latin typeface="Arial"/>
              <a:ea typeface="Arial"/>
              <a:cs typeface="Arial"/>
              <a:sym typeface="Arial"/>
            </a:endParaRPr>
          </a:p>
          <a:p>
            <a:pPr marL="0" marR="0" lvl="0" indent="-177800"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1186C3"/>
                </a:solidFill>
                <a:latin typeface="Arial"/>
                <a:ea typeface="Arial"/>
                <a:cs typeface="Arial"/>
                <a:sym typeface="Arial"/>
              </a:rPr>
              <a:t>Boxplot </a:t>
            </a:r>
            <a:endParaRPr/>
          </a:p>
          <a:p>
            <a:pPr marL="0" marR="0" lvl="0" indent="0" algn="l" rtl="0">
              <a:lnSpc>
                <a:spcPct val="100000"/>
              </a:lnSpc>
              <a:spcBef>
                <a:spcPts val="0"/>
              </a:spcBef>
              <a:spcAft>
                <a:spcPts val="0"/>
              </a:spcAft>
              <a:buClr>
                <a:srgbClr val="000000"/>
              </a:buClr>
              <a:buSzPts val="2800"/>
              <a:buFont typeface="Noto Sans Symbols"/>
              <a:buNone/>
            </a:pPr>
            <a:endParaRPr sz="2800" b="0" i="0" u="none" strike="noStrike" cap="none">
              <a:solidFill>
                <a:srgbClr val="1186C3"/>
              </a:solidFill>
              <a:latin typeface="Arial"/>
              <a:ea typeface="Arial"/>
              <a:cs typeface="Arial"/>
              <a:sym typeface="Arial"/>
            </a:endParaRPr>
          </a:p>
          <a:p>
            <a:pPr marL="0" marR="0" lvl="0" indent="-177800"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1186C3"/>
                </a:solidFill>
                <a:latin typeface="Arial"/>
                <a:ea typeface="Arial"/>
                <a:cs typeface="Arial"/>
                <a:sym typeface="Arial"/>
              </a:rPr>
              <a:t>Line Plot</a:t>
            </a:r>
            <a:endParaRPr/>
          </a:p>
          <a:p>
            <a:pPr marL="0" marR="0" lvl="0" indent="0" algn="l" rtl="0">
              <a:lnSpc>
                <a:spcPct val="100000"/>
              </a:lnSpc>
              <a:spcBef>
                <a:spcPts val="0"/>
              </a:spcBef>
              <a:spcAft>
                <a:spcPts val="0"/>
              </a:spcAft>
              <a:buClr>
                <a:srgbClr val="000000"/>
              </a:buClr>
              <a:buSzPts val="2800"/>
              <a:buFont typeface="Noto Sans Symbols"/>
              <a:buNone/>
            </a:pP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5"/>
          <p:cNvPicPr preferRelativeResize="0"/>
          <p:nvPr/>
        </p:nvPicPr>
        <p:blipFill rotWithShape="1">
          <a:blip r:embed="rId3">
            <a:alphaModFix/>
          </a:blip>
          <a:srcRect/>
          <a:stretch/>
        </p:blipFill>
        <p:spPr>
          <a:xfrm>
            <a:off x="7956954" y="22920"/>
            <a:ext cx="1187050" cy="411359"/>
          </a:xfrm>
          <a:prstGeom prst="rect">
            <a:avLst/>
          </a:prstGeom>
          <a:noFill/>
          <a:ln>
            <a:noFill/>
          </a:ln>
        </p:spPr>
      </p:pic>
      <p:sp>
        <p:nvSpPr>
          <p:cNvPr id="242" name="Google Shape;242;p5"/>
          <p:cNvSpPr txBox="1"/>
          <p:nvPr/>
        </p:nvSpPr>
        <p:spPr>
          <a:xfrm>
            <a:off x="1648433" y="228599"/>
            <a:ext cx="6308521"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2800" b="0" i="0" u="none" strike="noStrike" cap="none">
                <a:solidFill>
                  <a:srgbClr val="1186C3"/>
                </a:solidFill>
                <a:latin typeface="Arial"/>
                <a:ea typeface="Arial"/>
                <a:cs typeface="Arial"/>
                <a:sym typeface="Arial"/>
              </a:rPr>
              <a:t>Opening Stock Prices Of TCS</a:t>
            </a:r>
            <a:endParaRPr sz="2800" b="0" i="0" u="none" strike="noStrike" cap="none">
              <a:solidFill>
                <a:srgbClr val="1186C3"/>
              </a:solidFill>
              <a:latin typeface="Arial"/>
              <a:ea typeface="Arial"/>
              <a:cs typeface="Arial"/>
              <a:sym typeface="Arial"/>
            </a:endParaRPr>
          </a:p>
        </p:txBody>
      </p:sp>
      <p:pic>
        <p:nvPicPr>
          <p:cNvPr id="243" name="Google Shape;243;p5"/>
          <p:cNvPicPr preferRelativeResize="0"/>
          <p:nvPr/>
        </p:nvPicPr>
        <p:blipFill rotWithShape="1">
          <a:blip r:embed="rId4">
            <a:alphaModFix/>
          </a:blip>
          <a:srcRect/>
          <a:stretch/>
        </p:blipFill>
        <p:spPr>
          <a:xfrm>
            <a:off x="1319971" y="1270492"/>
            <a:ext cx="6965444" cy="1887884"/>
          </a:xfrm>
          <a:prstGeom prst="rect">
            <a:avLst/>
          </a:prstGeom>
          <a:noFill/>
          <a:ln>
            <a:noFill/>
          </a:ln>
        </p:spPr>
      </p:pic>
      <p:pic>
        <p:nvPicPr>
          <p:cNvPr id="244" name="Google Shape;244;p5"/>
          <p:cNvPicPr preferRelativeResize="0"/>
          <p:nvPr/>
        </p:nvPicPr>
        <p:blipFill rotWithShape="1">
          <a:blip r:embed="rId5">
            <a:alphaModFix/>
          </a:blip>
          <a:srcRect/>
          <a:stretch/>
        </p:blipFill>
        <p:spPr>
          <a:xfrm>
            <a:off x="1319971" y="3677090"/>
            <a:ext cx="6797186" cy="23106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80"/>
          <p:cNvSpPr txBox="1">
            <a:spLocks noGrp="1"/>
          </p:cNvSpPr>
          <p:nvPr>
            <p:ph type="title"/>
          </p:nvPr>
        </p:nvSpPr>
        <p:spPr>
          <a:xfrm>
            <a:off x="719666" y="4047744"/>
            <a:ext cx="7704667" cy="251155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orbel"/>
              <a:buNone/>
            </a:pPr>
            <a:r>
              <a:rPr lang="en-US" sz="2800" b="1" u="sng"/>
              <a:t>Hist Plot:</a:t>
            </a:r>
            <a:br>
              <a:rPr lang="en-US" sz="2800" b="1" u="sng"/>
            </a:br>
            <a:r>
              <a:rPr lang="en-US" sz="2200" b="0">
                <a:latin typeface="Calibri"/>
                <a:ea typeface="Calibri"/>
                <a:cs typeface="Calibri"/>
                <a:sym typeface="Calibri"/>
              </a:rPr>
              <a:t>- here also the histogram refers to the unimodal distribution which means their one  distinct peak indicating the most frequent value in a histogram.</a:t>
            </a:r>
            <a:br>
              <a:rPr lang="en-US" sz="2200" b="0">
                <a:latin typeface="Calibri"/>
                <a:ea typeface="Calibri"/>
                <a:cs typeface="Calibri"/>
                <a:sym typeface="Calibri"/>
              </a:rPr>
            </a:br>
            <a:r>
              <a:rPr lang="en-US" sz="2200" b="0">
                <a:latin typeface="Calibri"/>
                <a:ea typeface="Calibri"/>
                <a:cs typeface="Calibri"/>
                <a:sym typeface="Calibri"/>
              </a:rPr>
              <a:t>- which means in one particular year their is drastic raise in the close stock price where all the investors get more profit during those period of frequency</a:t>
            </a:r>
            <a:br>
              <a:rPr lang="en-US" sz="2200" b="0">
                <a:latin typeface="Calibri"/>
                <a:ea typeface="Calibri"/>
                <a:cs typeface="Calibri"/>
                <a:sym typeface="Calibri"/>
              </a:rPr>
            </a:br>
            <a:endParaRPr sz="2200">
              <a:latin typeface="Calibri"/>
              <a:ea typeface="Calibri"/>
              <a:cs typeface="Calibri"/>
              <a:sym typeface="Calibri"/>
            </a:endParaRPr>
          </a:p>
        </p:txBody>
      </p:sp>
      <p:pic>
        <p:nvPicPr>
          <p:cNvPr id="250" name="Google Shape;250;p80"/>
          <p:cNvPicPr preferRelativeResize="0">
            <a:picLocks noGrp="1"/>
          </p:cNvPicPr>
          <p:nvPr>
            <p:ph type="body" idx="1"/>
          </p:nvPr>
        </p:nvPicPr>
        <p:blipFill rotWithShape="1">
          <a:blip r:embed="rId3">
            <a:alphaModFix/>
          </a:blip>
          <a:srcRect/>
          <a:stretch/>
        </p:blipFill>
        <p:spPr>
          <a:xfrm>
            <a:off x="719666" y="957190"/>
            <a:ext cx="7401958" cy="31789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81"/>
          <p:cNvSpPr txBox="1">
            <a:spLocks noGrp="1"/>
          </p:cNvSpPr>
          <p:nvPr>
            <p:ph type="title"/>
          </p:nvPr>
        </p:nvSpPr>
        <p:spPr>
          <a:xfrm>
            <a:off x="831662" y="4346294"/>
            <a:ext cx="7704667" cy="162624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200"/>
              <a:buFont typeface="Corbel"/>
              <a:buNone/>
            </a:pPr>
            <a:r>
              <a:rPr lang="en-US" sz="2200" b="1"/>
              <a:t>Box Plot:</a:t>
            </a:r>
            <a:br>
              <a:rPr lang="en-US" sz="2200" b="1"/>
            </a:br>
            <a:r>
              <a:rPr lang="en-US" sz="2200" b="1"/>
              <a:t>- </a:t>
            </a:r>
            <a:r>
              <a:rPr lang="en-US" sz="2200"/>
              <a:t>A boxplot displays the prominent quartiles of the data along with the outliers.</a:t>
            </a:r>
            <a:br>
              <a:rPr lang="en-US" sz="2200"/>
            </a:br>
            <a:r>
              <a:rPr lang="en-US" sz="2200"/>
              <a:t>- Here these box plots shows that there is a outliers in our data </a:t>
            </a:r>
            <a:endParaRPr sz="2200" b="1"/>
          </a:p>
        </p:txBody>
      </p:sp>
      <p:pic>
        <p:nvPicPr>
          <p:cNvPr id="256" name="Google Shape;256;p81"/>
          <p:cNvPicPr preferRelativeResize="0">
            <a:picLocks noGrp="1"/>
          </p:cNvPicPr>
          <p:nvPr>
            <p:ph type="body" idx="1"/>
          </p:nvPr>
        </p:nvPicPr>
        <p:blipFill rotWithShape="1">
          <a:blip r:embed="rId3">
            <a:alphaModFix/>
          </a:blip>
          <a:srcRect/>
          <a:stretch/>
        </p:blipFill>
        <p:spPr>
          <a:xfrm>
            <a:off x="960699" y="547688"/>
            <a:ext cx="6782764" cy="33321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82"/>
          <p:cNvSpPr txBox="1">
            <a:spLocks noGrp="1"/>
          </p:cNvSpPr>
          <p:nvPr>
            <p:ph type="title"/>
          </p:nvPr>
        </p:nvSpPr>
        <p:spPr>
          <a:xfrm>
            <a:off x="719666" y="5449824"/>
            <a:ext cx="7704667" cy="832988"/>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29032"/>
              <a:buFont typeface="Corbel"/>
              <a:buNone/>
            </a:pPr>
            <a:r>
              <a:rPr lang="en-US" b="1" u="sng"/>
              <a:t>Line Plot:</a:t>
            </a:r>
            <a:br>
              <a:rPr lang="en-US" b="1" u="sng"/>
            </a:br>
            <a:r>
              <a:rPr lang="en-US" sz="3100" b="0">
                <a:latin typeface="Consolas"/>
                <a:ea typeface="Consolas"/>
                <a:cs typeface="Consolas"/>
                <a:sym typeface="Consolas"/>
              </a:rPr>
              <a:t>- this line plot is volume versus date  this indicates that in the year between 2018 and 2019 their is a high purchase in stock </a:t>
            </a:r>
            <a:br>
              <a:rPr lang="en-US" sz="3100" b="0">
                <a:latin typeface="Consolas"/>
                <a:ea typeface="Consolas"/>
                <a:cs typeface="Consolas"/>
                <a:sym typeface="Consolas"/>
              </a:rPr>
            </a:br>
            <a:endParaRPr sz="3100"/>
          </a:p>
        </p:txBody>
      </p:sp>
      <p:pic>
        <p:nvPicPr>
          <p:cNvPr id="262" name="Google Shape;262;p82"/>
          <p:cNvPicPr preferRelativeResize="0">
            <a:picLocks noGrp="1"/>
          </p:cNvPicPr>
          <p:nvPr>
            <p:ph type="body" idx="1"/>
          </p:nvPr>
        </p:nvPicPr>
        <p:blipFill rotWithShape="1">
          <a:blip r:embed="rId3">
            <a:alphaModFix/>
          </a:blip>
          <a:srcRect/>
          <a:stretch/>
        </p:blipFill>
        <p:spPr>
          <a:xfrm>
            <a:off x="719666" y="317500"/>
            <a:ext cx="8109702" cy="3930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83"/>
          <p:cNvSpPr txBox="1">
            <a:spLocks noGrp="1"/>
          </p:cNvSpPr>
          <p:nvPr>
            <p:ph type="title"/>
          </p:nvPr>
        </p:nvSpPr>
        <p:spPr>
          <a:xfrm>
            <a:off x="719666" y="446311"/>
            <a:ext cx="7704667" cy="1335024"/>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2200" b="0">
                <a:latin typeface="Calibri"/>
                <a:ea typeface="Calibri"/>
                <a:cs typeface="Calibri"/>
                <a:sym typeface="Calibri"/>
              </a:rPr>
              <a:t>- here we analyze for every column here we found that the stock got increased in its price after 2018 and then we found their still more increase in the stock price after 2020</a:t>
            </a:r>
            <a:r>
              <a:rPr lang="en-US" b="0">
                <a:solidFill>
                  <a:srgbClr val="D4D4D4"/>
                </a:solidFill>
                <a:latin typeface="Consolas"/>
                <a:ea typeface="Consolas"/>
                <a:cs typeface="Consolas"/>
                <a:sym typeface="Consolas"/>
              </a:rPr>
              <a:t/>
            </a:r>
            <a:br>
              <a:rPr lang="en-US" b="0">
                <a:solidFill>
                  <a:srgbClr val="D4D4D4"/>
                </a:solidFill>
                <a:latin typeface="Consolas"/>
                <a:ea typeface="Consolas"/>
                <a:cs typeface="Consolas"/>
                <a:sym typeface="Consolas"/>
              </a:rPr>
            </a:br>
            <a:endParaRPr/>
          </a:p>
        </p:txBody>
      </p:sp>
      <p:pic>
        <p:nvPicPr>
          <p:cNvPr id="268" name="Google Shape;268;p83"/>
          <p:cNvPicPr preferRelativeResize="0">
            <a:picLocks noGrp="1"/>
          </p:cNvPicPr>
          <p:nvPr>
            <p:ph type="body" idx="1"/>
          </p:nvPr>
        </p:nvPicPr>
        <p:blipFill rotWithShape="1">
          <a:blip r:embed="rId3">
            <a:alphaModFix/>
          </a:blip>
          <a:srcRect/>
          <a:stretch/>
        </p:blipFill>
        <p:spPr>
          <a:xfrm>
            <a:off x="560440" y="1661601"/>
            <a:ext cx="8200102" cy="4829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84"/>
          <p:cNvSpPr txBox="1">
            <a:spLocks noGrp="1"/>
          </p:cNvSpPr>
          <p:nvPr>
            <p:ph type="title"/>
          </p:nvPr>
        </p:nvSpPr>
        <p:spPr>
          <a:xfrm>
            <a:off x="598675" y="1622322"/>
            <a:ext cx="7704667" cy="315615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3F3F3F"/>
              </a:buClr>
              <a:buSzPts val="4000"/>
              <a:buFont typeface="Corbel"/>
              <a:buNone/>
            </a:pPr>
            <a:r>
              <a:rPr lang="en-US" sz="4000" u="sng">
                <a:solidFill>
                  <a:srgbClr val="3F3F3F"/>
                </a:solidFill>
              </a:rPr>
              <a:t>Calculate and Visualize:</a:t>
            </a:r>
            <a:br>
              <a:rPr lang="en-US" sz="4000" u="sng">
                <a:solidFill>
                  <a:srgbClr val="3F3F3F"/>
                </a:solidFill>
              </a:rPr>
            </a:br>
            <a:r>
              <a:rPr lang="en-US" sz="4000">
                <a:solidFill>
                  <a:srgbClr val="3F3F3F"/>
                </a:solidFill>
              </a:rPr>
              <a:t> </a:t>
            </a:r>
            <a:r>
              <a:rPr lang="en-US" sz="4000">
                <a:solidFill>
                  <a:srgbClr val="1186C3"/>
                </a:solidFill>
              </a:rPr>
              <a:t>Correlations between variables, Heat Map.</a:t>
            </a:r>
            <a:br>
              <a:rPr lang="en-US" sz="4000">
                <a:solidFill>
                  <a:srgbClr val="1186C3"/>
                </a:solidFill>
              </a:rPr>
            </a:b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85"/>
          <p:cNvSpPr txBox="1">
            <a:spLocks noGrp="1"/>
          </p:cNvSpPr>
          <p:nvPr>
            <p:ph type="title"/>
          </p:nvPr>
        </p:nvSpPr>
        <p:spPr>
          <a:xfrm>
            <a:off x="382174" y="2592570"/>
            <a:ext cx="7704667" cy="408432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C0C0C"/>
              </a:buClr>
              <a:buSzPts val="4400"/>
              <a:buFont typeface="Corbel"/>
              <a:buNone/>
            </a:pPr>
            <a:r>
              <a:rPr lang="en-US" sz="4400" b="1" u="sng">
                <a:solidFill>
                  <a:srgbClr val="0C0C0C"/>
                </a:solidFill>
              </a:rPr>
              <a:t>Heat Map:</a:t>
            </a:r>
            <a:r>
              <a:rPr lang="en-US" sz="2400"/>
              <a:t/>
            </a:r>
            <a:br>
              <a:rPr lang="en-US" sz="2400"/>
            </a:br>
            <a:r>
              <a:rPr lang="en-US" sz="2200" b="0">
                <a:latin typeface="Calibri"/>
                <a:ea typeface="Calibri"/>
                <a:cs typeface="Calibri"/>
                <a:sym typeface="Calibri"/>
              </a:rPr>
              <a:t>Since all the columns except volume column are showing high correlation between them.</a:t>
            </a:r>
            <a:br>
              <a:rPr lang="en-US" sz="2200" b="0">
                <a:latin typeface="Calibri"/>
                <a:ea typeface="Calibri"/>
                <a:cs typeface="Calibri"/>
                <a:sym typeface="Calibri"/>
              </a:rPr>
            </a:br>
            <a:r>
              <a:rPr lang="en-US" sz="2200" b="0">
                <a:latin typeface="Calibri"/>
                <a:ea typeface="Calibri"/>
                <a:cs typeface="Calibri"/>
                <a:sym typeface="Calibri"/>
              </a:rPr>
              <a:t> A correlation coefficient of 1 indicates a perfect positive correlation between the prices of two stocks,</a:t>
            </a:r>
            <a:br>
              <a:rPr lang="en-US" sz="2200" b="0">
                <a:latin typeface="Calibri"/>
                <a:ea typeface="Calibri"/>
                <a:cs typeface="Calibri"/>
                <a:sym typeface="Calibri"/>
              </a:rPr>
            </a:br>
            <a:r>
              <a:rPr lang="en-US" sz="2200" b="0">
                <a:latin typeface="Calibri"/>
                <a:ea typeface="Calibri"/>
                <a:cs typeface="Calibri"/>
                <a:sym typeface="Calibri"/>
              </a:rPr>
              <a:t>meaning the stocks always move in the same direction by the same amount.</a:t>
            </a:r>
            <a:br>
              <a:rPr lang="en-US" sz="2200" b="0">
                <a:latin typeface="Calibri"/>
                <a:ea typeface="Calibri"/>
                <a:cs typeface="Calibri"/>
                <a:sym typeface="Calibri"/>
              </a:rPr>
            </a:br>
            <a:endParaRPr sz="2200">
              <a:latin typeface="Calibri"/>
              <a:ea typeface="Calibri"/>
              <a:cs typeface="Calibri"/>
              <a:sym typeface="Calibri"/>
            </a:endParaRPr>
          </a:p>
        </p:txBody>
      </p:sp>
      <p:pic>
        <p:nvPicPr>
          <p:cNvPr id="279" name="Google Shape;279;p85"/>
          <p:cNvPicPr preferRelativeResize="0">
            <a:picLocks noGrp="1"/>
          </p:cNvPicPr>
          <p:nvPr>
            <p:ph type="body" idx="1"/>
          </p:nvPr>
        </p:nvPicPr>
        <p:blipFill rotWithShape="1">
          <a:blip r:embed="rId3">
            <a:alphaModFix/>
          </a:blip>
          <a:srcRect/>
          <a:stretch/>
        </p:blipFill>
        <p:spPr>
          <a:xfrm>
            <a:off x="1371054" y="97537"/>
            <a:ext cx="6009399" cy="284073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87"/>
          <p:cNvSpPr txBox="1"/>
          <p:nvPr/>
        </p:nvSpPr>
        <p:spPr>
          <a:xfrm>
            <a:off x="616373" y="-63775"/>
            <a:ext cx="7704667" cy="1181687"/>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7D28CD"/>
              </a:buClr>
              <a:buSzPts val="3600"/>
              <a:buFont typeface="Arial"/>
              <a:buNone/>
            </a:pPr>
            <a:r>
              <a:rPr lang="en-US" sz="3600" b="0" i="0" u="none" strike="noStrike" cap="none">
                <a:solidFill>
                  <a:srgbClr val="7D28CD"/>
                </a:solidFill>
                <a:latin typeface="Corbel"/>
                <a:ea typeface="Corbel"/>
                <a:cs typeface="Corbel"/>
                <a:sym typeface="Corbel"/>
              </a:rPr>
              <a:t>Components of time series data</a:t>
            </a:r>
            <a:endParaRPr/>
          </a:p>
        </p:txBody>
      </p:sp>
      <p:sp>
        <p:nvSpPr>
          <p:cNvPr id="292" name="Google Shape;292;p87"/>
          <p:cNvSpPr txBox="1"/>
          <p:nvPr/>
        </p:nvSpPr>
        <p:spPr>
          <a:xfrm>
            <a:off x="1001020" y="1366926"/>
            <a:ext cx="7704667" cy="1927273"/>
          </a:xfrm>
          <a:prstGeom prst="rect">
            <a:avLst/>
          </a:prstGeom>
          <a:noFill/>
          <a:ln>
            <a:noFill/>
          </a:ln>
        </p:spPr>
        <p:txBody>
          <a:bodyPr spcFirstLastPara="1" wrap="square" lIns="91425" tIns="45700" rIns="91425" bIns="45700" anchor="ctr" anchorCtr="0">
            <a:normAutofit fontScale="47500" lnSpcReduction="20000"/>
          </a:bodyPr>
          <a:lstStyle/>
          <a:p>
            <a:pPr marL="285750" marR="0" lvl="0" indent="-285796" algn="l" rtl="0">
              <a:lnSpc>
                <a:spcPct val="100000"/>
              </a:lnSpc>
              <a:spcBef>
                <a:spcPts val="0"/>
              </a:spcBef>
              <a:spcAft>
                <a:spcPts val="0"/>
              </a:spcAft>
              <a:buClr>
                <a:srgbClr val="1186C3"/>
              </a:buClr>
              <a:buSzPct val="145000"/>
              <a:buFont typeface="Noto Sans Symbols"/>
              <a:buChar char="⮚"/>
            </a:pPr>
            <a:r>
              <a:rPr lang="en-US" sz="3300" b="0" i="0" u="none" strike="noStrike" cap="none">
                <a:solidFill>
                  <a:schemeClr val="dk1"/>
                </a:solidFill>
                <a:latin typeface="Corbel"/>
                <a:ea typeface="Corbel"/>
                <a:cs typeface="Corbel"/>
                <a:sym typeface="Corbel"/>
              </a:rPr>
              <a:t>Trend</a:t>
            </a:r>
            <a:endParaRPr/>
          </a:p>
          <a:p>
            <a:pPr marL="285750" marR="0" lvl="0" indent="-285796" algn="l" rtl="0">
              <a:lnSpc>
                <a:spcPct val="100000"/>
              </a:lnSpc>
              <a:spcBef>
                <a:spcPts val="913"/>
              </a:spcBef>
              <a:spcAft>
                <a:spcPts val="0"/>
              </a:spcAft>
              <a:buClr>
                <a:srgbClr val="1186C3"/>
              </a:buClr>
              <a:buSzPct val="145000"/>
              <a:buFont typeface="Noto Sans Symbols"/>
              <a:buChar char="⮚"/>
            </a:pPr>
            <a:r>
              <a:rPr lang="en-US" sz="3300" b="0" i="0" u="none" strike="noStrike" cap="none">
                <a:solidFill>
                  <a:schemeClr val="dk1"/>
                </a:solidFill>
                <a:latin typeface="Corbel"/>
                <a:ea typeface="Corbel"/>
                <a:cs typeface="Corbel"/>
                <a:sym typeface="Corbel"/>
              </a:rPr>
              <a:t>Seasonal</a:t>
            </a:r>
            <a:endParaRPr/>
          </a:p>
          <a:p>
            <a:pPr marL="285750" marR="0" lvl="0" indent="-285796" algn="l" rtl="0">
              <a:lnSpc>
                <a:spcPct val="100000"/>
              </a:lnSpc>
              <a:spcBef>
                <a:spcPts val="913"/>
              </a:spcBef>
              <a:spcAft>
                <a:spcPts val="0"/>
              </a:spcAft>
              <a:buClr>
                <a:srgbClr val="1186C3"/>
              </a:buClr>
              <a:buSzPct val="145000"/>
              <a:buFont typeface="Noto Sans Symbols"/>
              <a:buChar char="⮚"/>
            </a:pPr>
            <a:r>
              <a:rPr lang="en-US" sz="3300" b="0" i="0" u="none" strike="noStrike" cap="none">
                <a:solidFill>
                  <a:schemeClr val="dk1"/>
                </a:solidFill>
                <a:latin typeface="Corbel"/>
                <a:ea typeface="Corbel"/>
                <a:cs typeface="Corbel"/>
                <a:sym typeface="Corbel"/>
              </a:rPr>
              <a:t>Residual</a:t>
            </a:r>
            <a:endParaRPr/>
          </a:p>
          <a:p>
            <a:pPr marL="0" marR="0" lvl="0" indent="0" algn="l" rtl="0">
              <a:lnSpc>
                <a:spcPct val="100000"/>
              </a:lnSpc>
              <a:spcBef>
                <a:spcPts val="913"/>
              </a:spcBef>
              <a:spcAft>
                <a:spcPts val="0"/>
              </a:spcAft>
              <a:buNone/>
            </a:pPr>
            <a:r>
              <a:rPr lang="en-US" sz="3300" b="0" i="0" u="none" strike="noStrike" cap="none">
                <a:solidFill>
                  <a:schemeClr val="dk1"/>
                </a:solidFill>
                <a:latin typeface="Consolas"/>
                <a:ea typeface="Consolas"/>
                <a:cs typeface="Consolas"/>
                <a:sym typeface="Consolas"/>
              </a:rPr>
              <a:t>- here we analyze for every column here we found that the stock got increased in its price after 2018 and then we found their still more increase in the stock price after 2020</a:t>
            </a:r>
            <a:endParaRPr/>
          </a:p>
          <a:p>
            <a:pPr marL="0" marR="0" lvl="0" indent="0" algn="l" rtl="0">
              <a:lnSpc>
                <a:spcPct val="100000"/>
              </a:lnSpc>
              <a:spcBef>
                <a:spcPts val="828"/>
              </a:spcBef>
              <a:spcAft>
                <a:spcPts val="0"/>
              </a:spcAft>
              <a:buNone/>
            </a:pPr>
            <a:endParaRPr sz="2400" b="0" i="0" u="none" strike="noStrike" cap="none">
              <a:solidFill>
                <a:schemeClr val="dk1"/>
              </a:solidFill>
              <a:latin typeface="Corbel"/>
              <a:ea typeface="Corbel"/>
              <a:cs typeface="Corbel"/>
              <a:sym typeface="Corbel"/>
            </a:endParaRPr>
          </a:p>
          <a:p>
            <a:pPr marL="285750" marR="0" lvl="0" indent="-285750" algn="l" rtl="0">
              <a:lnSpc>
                <a:spcPct val="100000"/>
              </a:lnSpc>
              <a:spcBef>
                <a:spcPts val="828"/>
              </a:spcBef>
              <a:spcAft>
                <a:spcPts val="0"/>
              </a:spcAft>
              <a:buClr>
                <a:srgbClr val="1186C3"/>
              </a:buClr>
              <a:buSzPct val="145000"/>
              <a:buFont typeface="Arial"/>
              <a:buNone/>
            </a:pPr>
            <a:endParaRPr sz="2400" b="0" i="0" u="none" strike="noStrike" cap="none">
              <a:solidFill>
                <a:schemeClr val="dk1"/>
              </a:solidFill>
              <a:latin typeface="Corbel"/>
              <a:ea typeface="Corbel"/>
              <a:cs typeface="Corbel"/>
              <a:sym typeface="Corbel"/>
            </a:endParaRPr>
          </a:p>
        </p:txBody>
      </p:sp>
      <p:pic>
        <p:nvPicPr>
          <p:cNvPr id="293" name="Google Shape;293;p87"/>
          <p:cNvPicPr preferRelativeResize="0"/>
          <p:nvPr/>
        </p:nvPicPr>
        <p:blipFill rotWithShape="1">
          <a:blip r:embed="rId3">
            <a:alphaModFix/>
          </a:blip>
          <a:srcRect/>
          <a:stretch/>
        </p:blipFill>
        <p:spPr>
          <a:xfrm>
            <a:off x="1139483" y="3224799"/>
            <a:ext cx="7427742" cy="2771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3"/>
          <p:cNvSpPr txBox="1">
            <a:spLocks noGrp="1"/>
          </p:cNvSpPr>
          <p:nvPr>
            <p:ph type="title"/>
          </p:nvPr>
        </p:nvSpPr>
        <p:spPr>
          <a:xfrm>
            <a:off x="253219" y="1659987"/>
            <a:ext cx="5331656" cy="590843"/>
          </a:xfrm>
          <a:prstGeom prst="rect">
            <a:avLst/>
          </a:prstGeom>
          <a:noFill/>
          <a:ln>
            <a:noFill/>
          </a:ln>
        </p:spPr>
        <p:txBody>
          <a:bodyPr spcFirstLastPara="1" wrap="square" lIns="91425" tIns="45700" rIns="91425" bIns="45700" anchor="ctr" anchorCtr="0">
            <a:normAutofit fontScale="90000"/>
          </a:bodyPr>
          <a:lstStyle/>
          <a:p>
            <a:pPr>
              <a:buClr>
                <a:srgbClr val="1186C3"/>
              </a:buClr>
              <a:buSzPts val="2800"/>
            </a:pPr>
            <a:r>
              <a:rPr lang="en-US" b="1" dirty="0" smtClean="0">
                <a:solidFill>
                  <a:srgbClr val="1186C3"/>
                </a:solidFill>
              </a:rPr>
              <a:t>Business Problem:</a:t>
            </a:r>
            <a:br>
              <a:rPr lang="en-US" b="1" dirty="0" smtClean="0">
                <a:solidFill>
                  <a:srgbClr val="1186C3"/>
                </a:solidFill>
              </a:rPr>
            </a:br>
            <a:endParaRPr/>
          </a:p>
        </p:txBody>
      </p:sp>
      <p:sp>
        <p:nvSpPr>
          <p:cNvPr id="158" name="Google Shape;158;p73"/>
          <p:cNvSpPr txBox="1"/>
          <p:nvPr/>
        </p:nvSpPr>
        <p:spPr>
          <a:xfrm flipH="1" flipV="1">
            <a:off x="9143999" y="5943992"/>
            <a:ext cx="45719"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r>
            <a:br>
              <a:rPr lang="en-US" sz="1400" b="0" i="0" u="none" strike="noStrike" cap="none" dirty="0">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
        <p:nvSpPr>
          <p:cNvPr id="4" name="TextBox 3"/>
          <p:cNvSpPr txBox="1"/>
          <p:nvPr/>
        </p:nvSpPr>
        <p:spPr>
          <a:xfrm>
            <a:off x="1055078" y="1280161"/>
            <a:ext cx="6977575" cy="5047536"/>
          </a:xfrm>
          <a:prstGeom prst="rect">
            <a:avLst/>
          </a:prstGeom>
          <a:noFill/>
        </p:spPr>
        <p:txBody>
          <a:bodyPr wrap="square" rtlCol="0">
            <a:spAutoFit/>
          </a:bodyPr>
          <a:lstStyle/>
          <a:p>
            <a:endParaRPr lang="en-US" sz="2800" b="1" dirty="0" smtClean="0">
              <a:solidFill>
                <a:srgbClr val="1186C3"/>
              </a:solidFill>
              <a:latin typeface="Corbel"/>
              <a:ea typeface="Corbel"/>
              <a:cs typeface="Corbel"/>
              <a:sym typeface="Corbel"/>
            </a:endParaRPr>
          </a:p>
          <a:p>
            <a:endParaRPr lang="en-US" dirty="0" smtClean="0"/>
          </a:p>
          <a:p>
            <a:endParaRPr lang="en-US" dirty="0" smtClean="0"/>
          </a:p>
          <a:p>
            <a:endParaRPr lang="en-US" dirty="0" smtClean="0"/>
          </a:p>
          <a:p>
            <a:r>
              <a:rPr lang="en-US" dirty="0" smtClean="0"/>
              <a:t>In stock market it is difficult for the traders to make a decision for which company  he/she should invest based on the future value of the stock.</a:t>
            </a:r>
          </a:p>
          <a:p>
            <a:endParaRPr lang="en-IN" dirty="0" smtClean="0"/>
          </a:p>
          <a:p>
            <a:endParaRPr lang="en-IN" dirty="0" smtClean="0"/>
          </a:p>
          <a:p>
            <a:endParaRPr lang="en-IN" dirty="0" smtClean="0"/>
          </a:p>
          <a:p>
            <a:endParaRPr lang="en-IN" dirty="0" smtClean="0"/>
          </a:p>
          <a:p>
            <a:r>
              <a:rPr lang="en-US" sz="2800" b="1" dirty="0" smtClean="0">
                <a:solidFill>
                  <a:srgbClr val="1186C3"/>
                </a:solidFill>
                <a:latin typeface="Corbel"/>
                <a:ea typeface="Corbel"/>
                <a:cs typeface="Corbel"/>
                <a:sym typeface="Corbel"/>
              </a:rPr>
              <a:t>Business objective:-</a:t>
            </a:r>
          </a:p>
          <a:p>
            <a:endParaRPr lang="en-IN" sz="2800" b="1" dirty="0" smtClean="0">
              <a:solidFill>
                <a:srgbClr val="1186C3"/>
              </a:solidFill>
              <a:latin typeface="Corbel"/>
              <a:ea typeface="Corbel"/>
              <a:cs typeface="Corbel"/>
              <a:sym typeface="Corbel"/>
            </a:endParaRPr>
          </a:p>
          <a:p>
            <a:pPr lvl="0"/>
            <a:endParaRPr lang="en-US" sz="2800" dirty="0" smtClean="0"/>
          </a:p>
          <a:p>
            <a:pPr lvl="0"/>
            <a:r>
              <a:rPr lang="en-US" dirty="0" smtClean="0"/>
              <a:t>In today’s world companies and businesses are very keen to understand and analyze the market to lower their expenses and enhance profits.</a:t>
            </a:r>
          </a:p>
          <a:p>
            <a:pPr lvl="0"/>
            <a:r>
              <a:rPr lang="en-US" dirty="0" smtClean="0"/>
              <a:t>With modern data analytics, we can identify purchasing and selling patterns by carefully analyzing the data to help the investors.</a:t>
            </a:r>
          </a:p>
          <a:p>
            <a:endParaRPr lang="en-US" sz="2800" b="1" dirty="0">
              <a:solidFill>
                <a:srgbClr val="1186C3"/>
              </a:solidFill>
              <a:latin typeface="Corbel"/>
              <a:ea typeface="Corbel"/>
              <a:cs typeface="Corbel"/>
              <a:sym typeface="Corbe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88"/>
          <p:cNvSpPr txBox="1"/>
          <p:nvPr/>
        </p:nvSpPr>
        <p:spPr>
          <a:xfrm>
            <a:off x="1086084" y="903401"/>
            <a:ext cx="7387414" cy="1724425"/>
          </a:xfrm>
          <a:prstGeom prst="rect">
            <a:avLst/>
          </a:prstGeom>
          <a:noFill/>
          <a:ln>
            <a:noFill/>
          </a:ln>
        </p:spPr>
        <p:txBody>
          <a:bodyPr spcFirstLastPara="1" wrap="square" lIns="91425" tIns="45700" rIns="91425" bIns="45700" anchor="ctr" anchorCtr="0">
            <a:normAutofit fontScale="77500" lnSpcReduction="20000"/>
          </a:bodyPr>
          <a:lstStyle/>
          <a:p>
            <a:pPr marL="285750" marR="0" lvl="0" indent="-285750" algn="l" rtl="0">
              <a:lnSpc>
                <a:spcPct val="100000"/>
              </a:lnSpc>
              <a:spcBef>
                <a:spcPts val="0"/>
              </a:spcBef>
              <a:spcAft>
                <a:spcPts val="0"/>
              </a:spcAft>
              <a:buClr>
                <a:srgbClr val="1186C3"/>
              </a:buClr>
              <a:buSzPct val="145000"/>
              <a:buFont typeface="Arial"/>
              <a:buChar char="•"/>
            </a:pPr>
            <a:r>
              <a:rPr lang="en-US" sz="3200" b="0" i="0" u="none" strike="noStrike" cap="none">
                <a:solidFill>
                  <a:schemeClr val="dk1"/>
                </a:solidFill>
                <a:latin typeface="Corbel"/>
                <a:ea typeface="Corbel"/>
                <a:cs typeface="Corbel"/>
                <a:sym typeface="Corbel"/>
              </a:rPr>
              <a:t>Monthly Data</a:t>
            </a:r>
            <a:endParaRPr/>
          </a:p>
          <a:p>
            <a:pPr marL="0" marR="0" lvl="0" indent="0" algn="l" rtl="0">
              <a:lnSpc>
                <a:spcPct val="100000"/>
              </a:lnSpc>
              <a:spcBef>
                <a:spcPts val="1049"/>
              </a:spcBef>
              <a:spcAft>
                <a:spcPts val="0"/>
              </a:spcAft>
              <a:buNone/>
            </a:pPr>
            <a:r>
              <a:rPr lang="en-US" sz="2900" b="0" i="0" u="none" strike="noStrike" cap="none">
                <a:solidFill>
                  <a:schemeClr val="dk1"/>
                </a:solidFill>
                <a:latin typeface="Consolas"/>
                <a:ea typeface="Consolas"/>
                <a:cs typeface="Consolas"/>
                <a:sym typeface="Consolas"/>
              </a:rPr>
              <a:t>here we check the stock price for the month end of every year to check in which month the stock price will be more with the help of resampling</a:t>
            </a:r>
            <a:endParaRPr/>
          </a:p>
          <a:p>
            <a:pPr marL="0" marR="0" lvl="0" indent="0" algn="l" rtl="0">
              <a:lnSpc>
                <a:spcPct val="100000"/>
              </a:lnSpc>
              <a:spcBef>
                <a:spcPts val="1096"/>
              </a:spcBef>
              <a:spcAft>
                <a:spcPts val="0"/>
              </a:spcAft>
              <a:buNone/>
            </a:pPr>
            <a:endParaRPr sz="3200" b="0" i="0" u="none" strike="noStrike" cap="none">
              <a:solidFill>
                <a:schemeClr val="dk1"/>
              </a:solidFill>
              <a:latin typeface="Corbel"/>
              <a:ea typeface="Corbel"/>
              <a:cs typeface="Corbel"/>
              <a:sym typeface="Corbel"/>
            </a:endParaRPr>
          </a:p>
        </p:txBody>
      </p:sp>
      <p:pic>
        <p:nvPicPr>
          <p:cNvPr id="299" name="Google Shape;299;p88"/>
          <p:cNvPicPr preferRelativeResize="0"/>
          <p:nvPr/>
        </p:nvPicPr>
        <p:blipFill rotWithShape="1">
          <a:blip r:embed="rId3">
            <a:alphaModFix/>
          </a:blip>
          <a:srcRect/>
          <a:stretch/>
        </p:blipFill>
        <p:spPr>
          <a:xfrm>
            <a:off x="647113" y="2627826"/>
            <a:ext cx="3699804" cy="2884902"/>
          </a:xfrm>
          <a:prstGeom prst="rect">
            <a:avLst/>
          </a:prstGeom>
          <a:noFill/>
          <a:ln>
            <a:noFill/>
          </a:ln>
        </p:spPr>
      </p:pic>
      <p:pic>
        <p:nvPicPr>
          <p:cNvPr id="300" name="Google Shape;300;p88"/>
          <p:cNvPicPr preferRelativeResize="0"/>
          <p:nvPr/>
        </p:nvPicPr>
        <p:blipFill rotWithShape="1">
          <a:blip r:embed="rId4">
            <a:alphaModFix/>
          </a:blip>
          <a:srcRect/>
          <a:stretch/>
        </p:blipFill>
        <p:spPr>
          <a:xfrm>
            <a:off x="4797084" y="2627826"/>
            <a:ext cx="3871839" cy="3037715"/>
          </a:xfrm>
          <a:prstGeom prst="rect">
            <a:avLst/>
          </a:prstGeom>
          <a:noFill/>
          <a:ln>
            <a:noFill/>
          </a:ln>
        </p:spPr>
      </p:pic>
      <p:sp>
        <p:nvSpPr>
          <p:cNvPr id="301" name="Google Shape;301;p88"/>
          <p:cNvSpPr txBox="1"/>
          <p:nvPr/>
        </p:nvSpPr>
        <p:spPr>
          <a:xfrm>
            <a:off x="4763843" y="439496"/>
            <a:ext cx="3887787" cy="927809"/>
          </a:xfrm>
          <a:prstGeom prst="rect">
            <a:avLst/>
          </a:prstGeom>
          <a:noFill/>
          <a:ln>
            <a:noFill/>
          </a:ln>
        </p:spPr>
        <p:txBody>
          <a:bodyPr spcFirstLastPara="1" wrap="square" lIns="91425" tIns="45700" rIns="91425" bIns="45700" anchor="ctr" anchorCtr="0">
            <a:normAutofit/>
          </a:bodyPr>
          <a:lstStyle/>
          <a:p>
            <a:pPr marL="285750" marR="0" lvl="0" indent="-294640" algn="l" rtl="0">
              <a:lnSpc>
                <a:spcPct val="100000"/>
              </a:lnSpc>
              <a:spcBef>
                <a:spcPts val="0"/>
              </a:spcBef>
              <a:spcAft>
                <a:spcPts val="0"/>
              </a:spcAft>
              <a:buClr>
                <a:srgbClr val="1186C3"/>
              </a:buClr>
              <a:buSzPts val="4640"/>
              <a:buFont typeface="Arial"/>
              <a:buChar char="•"/>
            </a:pPr>
            <a:r>
              <a:rPr lang="en-US" sz="3200" b="0" i="0" u="none" strike="noStrike" cap="none">
                <a:solidFill>
                  <a:schemeClr val="dk1"/>
                </a:solidFill>
                <a:latin typeface="Corbel"/>
                <a:ea typeface="Corbel"/>
                <a:cs typeface="Corbel"/>
                <a:sym typeface="Corbel"/>
              </a:rPr>
              <a:t>Quarterly data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90"/>
          <p:cNvSpPr txBox="1">
            <a:spLocks noGrp="1"/>
          </p:cNvSpPr>
          <p:nvPr>
            <p:ph type="title"/>
          </p:nvPr>
        </p:nvSpPr>
        <p:spPr>
          <a:xfrm>
            <a:off x="841456" y="1990580"/>
            <a:ext cx="7704667" cy="1981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Algerian"/>
              <a:buNone/>
            </a:pPr>
            <a:r>
              <a:rPr lang="en-US">
                <a:latin typeface="Algerian"/>
                <a:ea typeface="Algerian"/>
                <a:cs typeface="Algerian"/>
                <a:sym typeface="Algerian"/>
              </a:rPr>
              <a:t>Checking the Stationary</a:t>
            </a:r>
            <a:br>
              <a:rPr lang="en-US">
                <a:latin typeface="Algerian"/>
                <a:ea typeface="Algerian"/>
                <a:cs typeface="Algerian"/>
                <a:sym typeface="Algerian"/>
              </a:rPr>
            </a:br>
            <a:r>
              <a:rPr lang="en-US">
                <a:latin typeface="Algerian"/>
                <a:ea typeface="Algerian"/>
                <a:cs typeface="Algerian"/>
                <a:sym typeface="Algerian"/>
              </a:rPr>
              <a:t> of data</a:t>
            </a:r>
            <a:endParaRPr>
              <a:latin typeface="Algerian"/>
              <a:ea typeface="Algerian"/>
              <a:cs typeface="Algerian"/>
              <a:sym typeface="Algeri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91"/>
          <p:cNvSpPr txBox="1">
            <a:spLocks noGrp="1"/>
          </p:cNvSpPr>
          <p:nvPr>
            <p:ph type="title"/>
          </p:nvPr>
        </p:nvSpPr>
        <p:spPr>
          <a:xfrm>
            <a:off x="925862" y="0"/>
            <a:ext cx="7704667" cy="161778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31A88"/>
              </a:buClr>
              <a:buSzPts val="4000"/>
              <a:buFont typeface="Algerian"/>
              <a:buNone/>
            </a:pPr>
            <a:r>
              <a:rPr lang="en-US">
                <a:solidFill>
                  <a:srgbClr val="531A88"/>
                </a:solidFill>
                <a:latin typeface="Algerian"/>
                <a:ea typeface="Algerian"/>
                <a:cs typeface="Algerian"/>
                <a:sym typeface="Algerian"/>
              </a:rPr>
              <a:t>Visual test</a:t>
            </a:r>
            <a:r>
              <a:rPr lang="en-US"/>
              <a:t/>
            </a:r>
            <a:br>
              <a:rPr lang="en-US"/>
            </a:br>
            <a:endParaRPr/>
          </a:p>
        </p:txBody>
      </p:sp>
      <p:pic>
        <p:nvPicPr>
          <p:cNvPr id="318" name="Google Shape;318;p91"/>
          <p:cNvPicPr preferRelativeResize="0">
            <a:picLocks noGrp="1"/>
          </p:cNvPicPr>
          <p:nvPr>
            <p:ph type="body" idx="1"/>
          </p:nvPr>
        </p:nvPicPr>
        <p:blipFill rotWithShape="1">
          <a:blip r:embed="rId3">
            <a:alphaModFix/>
          </a:blip>
          <a:srcRect/>
          <a:stretch/>
        </p:blipFill>
        <p:spPr>
          <a:xfrm>
            <a:off x="1114496" y="839091"/>
            <a:ext cx="7704137" cy="3187919"/>
          </a:xfrm>
          <a:prstGeom prst="rect">
            <a:avLst/>
          </a:prstGeom>
          <a:noFill/>
          <a:ln>
            <a:noFill/>
          </a:ln>
        </p:spPr>
      </p:pic>
      <p:sp>
        <p:nvSpPr>
          <p:cNvPr id="319" name="Google Shape;319;p91" descr="data:image/png;base64,iVBORw0KGgoAAAANSUhEUgAABDcAAAGACAYAAAC5uom9AAAAOXRFWHRTb2Z0d2FyZQBNYXRwbG90bGliIHZlcnNpb24zLjQuMywgaHR0cHM6Ly9tYXRwbG90bGliLm9yZy/MnkTPAAAACXBIWXMAAAsTAAALEwEAmpwYAACcDklEQVR4nOzddXxd9f3H8df3xl2rqbvSlpZSHIoV2NANGzp8MGMG29jYBoz5xg/ZsGEDBsPdWihSWurumjZN0rjb/f7+OOfe3JvcyE2TNknfz8cjj9x77H4jDZzP/Yix1iIiIiIiIiIi0lN5DvYCRERERERERET2h4IbIiIiIiIiItKjKbghIiIiIiIiIj2aghsiIiIiIiIi0qMpuCEiIiIiIiIiPZqCGyIiIiIiIiLSo0Ue7AV0N5mZmXbYsGEHexkiIiIiIiIiEmDJkiX7rLV9Qu1TcKOJYcOGsXjx4oO9DBEREREREREJYIzZ0dI+laWIiIiIiIiISI+m4IaIiIiIiIiI9GgKboiIiIiIiIhIj6bghoiIiIiIiIj0aApuiIiIiIiIiEiPpuCGiIiIiIiIiPRoCm6IiIiIiIiISI+m4IaIiIiIiIiI9GgKboiIiIiIiIhIj6bghoiIiIiIiIj0aApuiIiIiIiIiEiP1m2DG8aYCGPMMmPMm+7zdGPMB8aYTe7ntIBjbzfGbDbGbDDGnB6wfboxZpW77z5jjDkYX4uIiIiIiMihKK+smqKK2oO9DDkEdNvgBvB9YF3A89uAj6y1o4GP3OcYYyYAFwMTgTnAg8aYCPech4DrgdHux5wDs3QRERERERGZefdHTPvdBwd7GXII6JbBDWPMIOAs4NGAzecAT7qPnwTODdj+vLW2xlq7DdgMzDTGDACSrbULrLUWeCrgHBERERERERHpJbplcAP4O/BTwBuwrZ+1NgfA/dzX3Z4F7Ao4LtvdluU+brq9GWPM9caYxcaYxfn5+Z3yBYiIiIiIiIijtt7b9kEi+6HbBTeMMV8D8qy1S9p7SohttpXtzTda+7C1doa1dkafPn3a+bIiIiIiIiLSkrqGxoBGcaX6bkjXijzYCwjhGOBsY8yZQCyQbIx5Bsg1xgyw1ua4JSd57vHZwOCA8wcBe9ztg0JsFxERERERkS5WWlXnf1xeU+9PvRfpCt0uc8Nae7u1dpC1dhhOo9C51trLgNeBK93DrgRecx+/DlxsjIkxxgzHaRy6yC1dKTPGzHKnpFwRcI6IiIiIiEivV1PfwFMLttPgDZnE3qVKAoIbFTUNB/z15dDSHTM3WnIv8IIx5hpgJ/BNAGvtGmPMC8BaoB642Vrr+5dzE/AEEAe8436IiIiIiIgcEh76eAt//3ATCdGRXDB9UNsndKLiJpkbIl2pWwc3rLUfAx+7jwuAk1s47m7g7hDbFwOTum6FIiIiIiIi3VdhhdPrIjCLAsBay5X//oorjxrKyeP7dclrl1QGZm4ouCFdq9uVpYiIiIiIiEjn8BhnzoLXBpellNfUM39jPjc+0945DuHzBVYAKmoV3JCupeCGiIiIiIhIL1dVG9zzIq+sBoD0hOgueb1PN+XzoxdX+J+rLEW6moIbIiIiIiIivZQvqFBQETyKNa/UF9yI6ZLXfWNF8KBKlaVIV1NwQ0REREREpJcqrnSCGmXVwcGF/HInuJEWH9Xpr7liV3Gz6SjlmpYiXaxbNxQVERERERGRjvP1vSivqaOuwYu1EB3podRtMJoQ07m3hFvzyznngc+DtsVHR1CpzA3pYsrcEBERERER6aWK3Ikl89bnM/oX73DNk18BjWUisVERnfp6TTNEwAmgqKGodDVlboiIiIiIiPQyhRW1rN9bSpFbllLb4AXg0037gMbgRnRE577f3bS3Rp+kGBJjIv1lKc8t2klVbQPfPnZ4p76uiIIbIiIiIiIivcxpf/uEfeW1IfdV1tb7gw1NR8Tur7KA4Mb507L4+Vnjuerfi/xBj9tfXgWg4IZ0OpWliIiIiIiI9CIbc8tCBjbG9ksCYGdhJY9/vg2Aem8nBzcCylKOHZ1JZmIMuaU1zF2fF5TV0dDJryui4IaIiIiIiEgvsqe4Kuh5QrTTV2PcACe4sXRHsX9fg9fbqa9dVl3nf5yZ6IyZzS9zJrOs31vm37ezsJLK2no+27QPG0b2SF1D565Xeg8FN0RERERERHqR6rrgAMAfvzGF784exQWHDwJgd3Glf19dQ+dmUJQHZG7Eu0GVh751OAClAYGPt1fl8PLS3Vz22EL+s3Bnu669Jb+c0b94h3dW5XTiiqW3UHBDRERERESkF6mpbwh6PiQ9nh+dNpbhmQkAbNtX4d/X2eUhgT03RvZJBGBMfydjZG9JtX/ftn0V/jKV/y3Jbte1l+0sBuD9tbmdsVTpZRTcEBERERER6UWeXrAj6HlaQpT7ORqAt1ftBSApNrJLem5kJsaw/d6z/K+XEue8/o6CxoyRPcVVVNQ6QZjlu4pZlV3S5rV9QZvOnvAivYN+K0RERERERHqJBq9l8Y6ioG0DU+KAxt4bPpmJMV3ScyMpNngopy+4sX5vKQBREYbdxVXklTZmchRU1LR57Up3wktMlG5jpTn9VoiIiIiIiPQSFbWNZSEnjOnDaRP64fEYAIwx3HjCSP/+jIToTu+5UVZd3yy4ERXhITbKw8cb8gGYMCCZHQWVPP/VrsZ11wSX0oSys9DJ/Ojk6bXSSyi4ISIiIiIi0ksEjlt97MoZPHzFjKD93z52mP9xbFREp/fcKK9pHtwAmDOxv//x+AHJIc6ra7bNZ8WuYuobvHzg9toIbEwq4tP8t05ERERERER6pMAMiMgQvSkyEmL8jyM8pgt6btSRmZjQbHtWWlzjGhKj/Y9jIj3U1HspC5iyEmhdTinnPPA5504dyF63jKW0SsENaU6ZGyIiIiIiIr1EYOZGKBFuiQo4vS86s+fGrsJKNuaW0z85ttm+2MjGfh+XzxpGrNs3wzcutqXgRk5JFQCvLt8DQJ+kGEpbOFYObQpuiIiIiIiI9BIvLtnV5jFnTxnIj04d42RudGLPjdW7nYkn507LarYvNqoxuNE/JZaHvjUdgLioCBKiIyhvIShTWNGYpTEpK5kZQ9OUuSEhqSxFRERERESkl3jmy51tHnPfJdMAuPk/Szu1LOXJBdsBGJIe32yfL1MjMca5BU10+3IkxERS57UtZpzsLKjwPx7TN4noSA8lCm5ICMrcEBERERER6WX+c+2RbR4T4TGd1lB0a345X24tBCA9IbrZ/hg3cyO5SbPRhJhIYiI91NaHLo/5aH2e//ERw9NJjosir6yGd1fv7ZR1S++h4IaIiIiIiEgvEeExZCbGcMyozDaPjYww1HdSz41PN+1zrukxGGOa7feVpSTFRgEwLMNpOnr98SP8TUVDySmp5rJZQ9h41xlcfMRgf3DkxmeWsCMgq0NEwQ0REREREZFeoLqugQav5epjhrXr+MSYSEoqO6fEY1NeGUmxkWy6+4yQ+2MjnVvP5DgnONEnKYbt957FmZMHEBMZQU19Q7Nztu2roLCilsSYKKIjPRhjmJiV4t+/fm9Zp6xdegcFN0RERERERHqBzXnlAAxMbT6tJJRBaXGUVtfvdw+LBq/l880FTBiQHDJrA8BX/OLL3AgUExU6c+OkP3/sntNYynLS2L6s+PVpAGzfp8wNaaTghoiIiIiISC/gKw05YUzfdh0/OM1p/PnzV1Zhbcd7b+woqGDbvoqQU1J8fKNem/bcAJyylLqWy2N842J9UuKiSIyJZG9pdQdXLL2RghsiIiIiIiK9wLurc0iKiQzZ0DOUI0dkAPDWyhwe/HhLu855eWk2P/zvcipr69ma72SK7CysBGBU38QWz5uUlQzAOVNDj4ltWpZy/9xN/sd1Dc0DH7EtZHvIoUujYEVERERERHq4zzfvY0V2SVjnpCdE+yemPDhvMzefNKrNc+59Zz15ZTW8smw3AF/efjK7iqqAxkyQUMb1T2bLPWcS4WlettK0oegvXlnFfxY2jrStDpHVERMZwfZ9Ffz3q51cOGNwi+UwcuhQ5oaIiIiIiEgPV1bdsb4ZvlGwFbXNG3qGsq+8Juj5rN9/xObcMhKiI+ibFNPquaECG4DbULQxgBEY2AA4amRGiHM8fLGlgJ+9tIqt6r0hKLghIiIiIiLS43k72DJjXP8k/+OKmvoOvc66nDLGD0jG00Lwoi1Ozw0nuFLaJEjz+FUzOGJYerNzoiMbb2WX7Cjq0OtK76LghoiIiIiISA9X7jbsfOOWY8M676lrZnL2lIEAFJTXdui1dxVVMjQjoUPnQvC0lN1uiYuPp4Vyk5ioxiajHV239C4KboiIiIiIiPRw5W7WxZD0lvtehNI3KZYzJw8AoKwmvNKWS2YOBiCnpJqMxPY1MQ0lJjKCajdzwzdVJSrCCWpMGJDcwjmNt7LzN+bzyrLsDr++9A5qKCoiIiIiItLD+YIbCTERbRzZXJI7ntWX/dGSplNLhqQ3ZmukxEWF/bo+/ZJjqKhtoKii1h/keO66WcwIUY7iExjcWLC1gAVbCzhv2qAOr0F6PmVuiIiIiIiI9HAvLtkFQGRE+Ld4iTFucCNEzw2v11LrlowUVQSXf0zOSvE/rmpnQ9JQxrvZGetySv3Bjdio1oM0MZHN91fWtt0z5FCXX1ZDYUXvLONRcENERERERKQHW7unlF2FVW1OK2lJYmzo4EZ1XQOT73yP7z23DIB9TXpbHDs6kwe/dTgAQzPCK4cJNCAlFoBLH13Ic4ucSSltBjeimt/K7imu7vAaDhVH3P0hR9z94cFeRpdQWYqIiIiIiEgPtiG3FIBnrj2yQ+cnuZkbZU3KUrbkl1NR28C7a/YCUFBR0+zcMycP4I1bjmVSVujeGO0RHdEYyJi3IR+A2BDBi0CBZSk+76zK4bsnj+7wOnqz99bsZfH2QqBx/G9v0+0yN4wxscaYRcaYFcaYNcaY37jb7zTG7DbGLHc/zgw453ZjzGZjzAZjzOkB26cbY1a5++4zpoVWuyIiIiIiIj1UeY1TypEa37G+F77MjaZjWHcVNk4uqWvwBk0lOXlcX//jyYNS2J9brajI5ue2tyzlG9MH8eGtJzAoLY41e0o7vIbe7raXVvLIp9sO9jK6VHfM3KgBZltry40xUcBnxph33H1/s9b+OfBgY8wE4GJgIjAQ+NAYM8Za2wA8BFwPfAm8DcwB3kFERERERKSX8DUC9fXOCFd8dCRJsZHklgSXdWQXVfof7y2pZnexE+xYdsepJO9HA9GmokP0CYlrI7iREO3sz0iIZlTfRPonx7JwWwH1Dd4O9R3pzbxeS1FleJNweqJu91O3jnL3aZT70VrezDnA89baGmvtNmAzMNMYMwBIttYusNZa4Cng3C5cuoiIiIiIyAFXUVOPx7QdEGhNVmoc2UVO8GLD3jIm/fo97nprnX9/fnkNW/LK6Z8cS1pCNBGezkuKjw5RYtJW5oYv2yTKDWTklFRTVFnHA/O2dNq6eouSquaBjfomk296g24X3AAwxkQYY5YDecAH1tqF7q5bjDErjTGPG2PS3G1ZwK6A07PdbVnu46bbRUREREREeo3ymnoSYiL3qzRkcHo8K7JL2FNcxctLs5s1F91XVsOOwkqGZXa8cWhLokJkWrQVPPGdU+d1btJzS52sE1//EWkUqldKTknva77aLYMb1toGa+1UYBBOFsYknBKTkcBUIAf4i3t4qN9628r2Zowx1xtjFhtjFufn5+/n6kVERERERA6c8pr6Dpek+Fw0YzD7yms4+t65vL06x7/d12x0X3kthRW1ZCZ2bCJLa0KVpbQlKsK53atvcG7xvNb5nBof3XkL6wWstfz9w03Ntn+2ed9BWE3X6pbBDR9rbTHwMTDHWpvrBj28wCPATPewbGBwwGmDgD3u9kEhtod6nYettTOstTP69OnTuV+EiIiIiIhIFyqv3v/gxsnjGxuE7iqs4r5LpnH+tCyeusa57corq6aospa0LggeeAKyNJ6/fha3nTGuzXN8mRu+8oqLZw4BOt53pLu66Zkl/OTFFR0+f9muYt5c6QSrBqbEcuupY4iJ9LBtX0VnLbHb6HbBDWNMH2NMqvs4DjgFWO/20PA5D1jtPn4duNgYE2OMGQ6MBhZZa3OAMmPMLHdKyhXAawfq6xAREREREelqtfVeFmwtYEz/pP26jjGGX399gv/56RP78deLpjJtiNMN4O8fbqK4so60Dk5kaa9ZIzK48YSRbR73tcMGMrpvIlcfMxyA3549kQiPoaq2oUvXd6C9s3ovLy7JbvvAFmzOLfc//uDWE/jeyaMZkBLLnuKqVs7qmbpdcAMYAMwzxqwEvsLpufEm8Ed3rOtK4CTghwDW2jXAC8Ba4F3gZndSCsBNwKM4TUa3oEkpIiIiIiLSixRX1VJSVces4en7fa3k2MbAhW/UKsBZkxvfZ05L6B5lH32SYvjg1hMYlpkAQGSEh35JMazfW0pVbQM3PbOEzzb1vtKLcG0vcDI0vnXkEBLcrJaBqXG9MrjR7XJ2rLUrgWkhtl/eyjl3A3eH2L4YmNSpCxQREREREekmauqcsoy2pou0R0vjXe+/dBpv3e6UNviCCd3RnpJq9pRU88yXO3hn9V7eX5vLlnvOBGBLfjl/eGc9f/rmFFI6cYztgVJd1xDWz3j93lIKK2rZnFdOn6QY7j5vsn9fv+RYFu8o7IplHlTdLrghIiIiIiIi7VNV5yStx0Xvf3AjKTb07aExhjduOZYIj2HCwOT9fp2u9vKy3QAEDlx59NOtvL82l60PfcG9509mxrCOZbpU1zVQUVNPRhc0Vm3N4u1FHDs6s93Hn//gF1S6JTrjmpQspSdEU1Be26nr6w66Y1mKiIiIiIiItEO1G9yIjdz/4EZrGQ2TB6V0+8DG/J+cRFJsJOtynHGwgaU1e4qd0aeb88r5xj8XdPg1bv7PUqbf9SHWhhzE2alq673+x8t2FrX7vAav9Qc2wAlmBMpIjKaytqHX9SdRcENERERERKSH8t2gdkbmxtCM+P2+xsE0JCOeUyf08z+PjWq83S2uquuU1/hofR7gNPrsahU19f7HuWXV7T4vtzT42NQmTWAzE5ysk4KKmv1YXfej4IaIiIiIiEgPVV3feT034qMPXteC6EgPI/vsfz+PX32tceJLYOZGWScFNwalxQHwnf8spaii60o7GryWq574yv88t7R9gQhrLe+vcQIvA1JigeDvAzRmcvS20hT13BAREREREekmVmYXU1xZx/Fj+rTreF/mRmCWwv549eZjiO+ELJBwrf3N6Rhj2j6wDanxjSUYMQHfk9LqxuBGdGTHv1cDU+LILnImjZz9wGd8+tPZHb5Wa15dtpsVu4oB52e7dk8p9Q1eIiNaX/t7a/Zy5xtrAWes7ivLdhPd5JyjRmbw6U9Por8b/OgtlLkhIiIiIiLSDXi9lrPv/5wrHl/U7nNq6t2ylE7I3ACYOjiVMf2S2j6wk0VGeIjw7H9wA2BSVnBvkCseX8S+gCyF2A4GN5bsKGLR9kLG9EsEYFdh141T/XhjPgNSYtl09xn8+usT2V1cxdKdxa32yViZXcyNzyz1P/c1iG0azEmIiWRwejxRbQRKepre9dWIiIiIiIj0UBW1jT0W2tuwsjFz48BnW3RXz103i8lZKdQ1OCU78zfmB+2vCWjUGY4f/HcZABtzy/nBKaMxpjG41Fn2llRTVl1HSVUdfZJiiIrwMGtEBgDfe24Z43/1rr+JbFNPLdgR9DwxJnRwo7c6NL5KERERERGRbq4q4Kb1o3V57TqnxO0l0VmZG71BUmwU4wckUd8QHCC64PBBjOufRE29l/qG8AIcBeU1/kyNmcPSGZQWj7WQU9z+Rp/tccKf5jH9rg8prqz1Z14MSosjwmPY6zYKLWhHr4/fnz+ZS2YOISbSw8VHDO7UNXZXCm6IiIiIiIh0AzV1jTfc1z61mIVbC1o93uu1/G9JNuP6JzWbiHGoi4rw+DM3kmIjOWV8P/5wwWTOnZYFQG2YwY0vtjg/iz9/cwqPXDGDNPf7XdJJjUoBVuwqpqbeS229l5XZJSTFOK8RFeEhI2Cca0uNTL0B2T6XzBzC4PR4Ntx1BqMPQpnRwaDghoiIiIiIyH7YnFdGSeX+3+RWNSk3eHtVTqvHf7m1gE155dxwwohOacbZm0RFeNhXXkt+WQ3VdQ2M6ptIZITH31yzNszSlB0FFQB87bABpMRHkRTrBB4CG5Xur9+8sSbouS9zA4LHuRaH+F2rrfcyf+M+AM6dOrDT1tSTKLghIiIiIiKHFK/X+t/V319b8ss55a/zueftdft1nZufXcp9H20C4LErZ3DqhH48t2gXFTX1LZ7zxso9JERHMGfigP167d4oKsIJ9hxx94fUNVh/2Y5vgoqv78b6vaXM+ft8vv3EVyx3p5OEsq+8lqSYSH9vE1/goay65Z9PuPYUVzM5K8X/PLBXRmpcY+ZGYWVj5obXa3lg3mbG/PId9pXXcMfXJvCXC6d22pp6EgU3RERERETkkHL7y6sY/Yt3+GzTvv2+1qrsEgBWZBfv13XeWpnDmyudTI24qAhOm9CP2gYvBeWhSxCstXywNpeTx/cj7iCMbu3umk4C8Y3KjYl0vlc1dV52F1cx5++fsn5vGXPX53HuA5+HvFZOSRVPfLGd9MTGAENjcKNzMjestewtrebEsY0jgAMzeZLjGjM3AstSvtxawJ/e2+B/PjwzvtOmzvQ0Cm6IiIiIiMgh5b+LdwFw2WML2z2VpCX7ymsASI7teM+LptkZMVERpMU7N9LFVaGDGwUVtewrr2XK4NQOv25v1vQG35dx4cuGqG1oIKe4+SjX7KLKZtvun7sZgB0Fjft8wYbOytzwZZIEBqp+edYE/+PA39OigMyNnJLghqZ9k2I7ZT09kYIbIiIiIiJyyPJNoOio/DInuLE/LS+aZn3ERUX4eyyEytyob/Ay464PARjVN7HjL9yLNZ0o4i9LcYMb1XXekH03jv3DvGZNQgvda/1szjj/tsToSIzpvIaivvGugVNv0gOaiB4+NM3/ODBzo7DJ15kRkF1yqFFwQ0REREREDlmB78Z3xG733f+K2o69g79kRyGXPrIwaFtslMcf3Lj6ia+anVMccEN9+JDUDr1ub7enSVZGjL8sxZe54aXczZjpkxQTdOyGvWVBz/PKajhqRAY3nTjSv83jMfRJjGFvSeeMgq0KCG48ftUMHr9qRtD+m04YybPXHsmgtDi+3FrIu6tzKCiv4c/vN5akDEiJZUBKXKespydScENERERERA4pyQFTKHbuR3Cjsrae99fkAlDewfIEX8+OQBZIjW98B77pRA7ftIxLZg7xT+2QYM17bgSXpdTUeamsdQIK1x83IujYzXnlQc/zyqrpmxwcAAEYlBZHdlHz0pZwfL55H39+bwNV7lpioyKYPa4fs8f1CzrO4zEcPSqTPkkxbMgt48ZnljL9rg/95SwAhw9J41Cm4IaIiIiIiBwSGryWo3//EaXV9dx8kvMu/L6Kmg5fb0teBbUNXjISojvce8GXhfH0NTNZ/MtT+OVZ4xmRmUBmYgxnTXamoGzNrwg6p8TtwzFnUv8Or723+/35k7n0yCH+55luuYa/oWh9gz/b5uypAzlzcuP3sulI3uKKuqASEZ/B6fFkFwcHx7bkl4fVx+WyxxZy/7zN/gyQ2KjWm8OmxTdfx4QByQBY9q9/TE+n4IaIiIiIiBwSSqvq2OPeRA5Oiyc6wrNfPRO25Dvv8B82KKXDZSnFlXUkxUZy3Og+ZCbGcO1xIzBuA49rjxsOQGGTAIwvcyM1TlkbLclMjOHyWUP9zwelxQMBZSn1Xn8j14SYSBKiG7N5AntxeL2W8tr6kBkyg9LiyCmupr6hcazsyX/5hIc+2dLudWa4QZO73VHCbU2+afoz337vWdwyexQA+9kbt8frcHDDGHOYMeYnxpj7jTGPNdkXZYwZaIzRwGUREREREekWKgPekU9LiCY5LorSqo5Pu/BNShmSHk91ndd/kxuOosrakO/GA2QkOKUQTZuK+oMb8QputCYwC6JPovO99AU3auq9VNQ4vw/xURFEBpSxBAY3ymvrsRaSYhqDHz6D0uKp91oW7ygCYGOuE+x6eenudq/R9zNes6cUCG4oGkqo+MWhOfi1ueY/oTYYY1KAx4FzfZtwvsfXBBwWBawA0owxY6y1W/dznSIiIiIiIvulMmDk6qi+iSTHRVJaVUeD1/LD/y4nKsLDPedP8pcutMVXipLmvvt+2t/mM/fHJ4a1psKK2haDFOluKcUf3t1AdKSHV5ft5phRmf7MjtS4Q3cyRnvERjUGLDzuaNgEN0ixp7iK9XtL6ZsUg8djGB0wdaa2oTEI5uulkhTb/NZ5aLqTDXLxw1+y/ndz2OL26kgJI6PG1wMk1JpDqXUDaOcfnsV1TXqFHOqZG2EFN4wxkcDbwCygEpgHnAIEdVex1lYaYx4HfoITBPlrZyxWRERERESko3wNJB/81uGM7JNISlwUb63KIbuokhVuY89hGfF89+TR7bpeWXU9CdER/nfbt+6raOOMYLml1Xy6aR8XzhgUcn9CdASxUR72ldfw/eeXAzBvQz6nT+yHx4S+4ZZGoYJUA1JimT40jf+bu5naBi/nTh0IwLdmDaG8pp6/frAxKHOjzB/caB6wmDk83f/4N2+s9ffa8IYRZSivCc4caiuwVueu7ZTx/Rjv9tqY6k7MuWjm4Ha/bm8UblnKNcBRwFZgrLX2bKB5e1/HS+7nMzq4NhERERERkU7j64vhKwPxvcO+ImBiyZfbCtp9vfKaOpJio/ylDgDVTZpRtuaR+U6C+6kTQjcGNcYwLCOh2fb31uTitY3ZCBJaqCwIYwyXuYGM2nqvfypNTGQE3zt5NClxUU2CG04JUKhAUmApy9b8cva55UPVde0vTyqpqmNSVjIv3XQ0v/76BMb0S2z1+B+dNpbJWSkcMyrTv21AShzb7z2Lk8b2bffr9kbhBjcuxSlB+aG1dk8bxy4DvMCEjixMRERERESkM83fuA+AeLdpY0KIPgob9pY32xaKtZYXFmcT4TFEB7zb3tZo0G37KvjrBxux1vLV9kJmDE3j1An9Wjy+aemBtF9sC1kQmYmNhQdNe1xER3r8pR+b88pZvqsYgMQWsmQiAgJMBW7j1/YGuKrrGiisqOX0Cf2ZPjSNq48Z7i85asnY/km88d1jwyp9OVSEm8c0GSe48X5bB1pr64wxJUBGRxYmIiIiIiLSWXYWVPJPd4pFQowb3AgxmaKoshav17aZFbF0p9NEcndxVVDmRnZRJaP6tvzu+9X/XsT2gkounDGIHYWVfO2w1mcwXDB9ECeP70teWQ3WOjfcNz+7tNVzxNHSzzCwgWt8k9+B6AgPNfVerLWc8tdP/NuTWwhueAz4Qhm+BrNVte0Lbmx2e3QMyYhv1/HSunCDGwlAmbW2ts0jHdFAx9sPi4iIiIiIdILcsmr/Y19fg6aZG9+bPYr75m6mtLrOX67QklVuKUtmYnRQU8gdBZWtnrfd3X/TM0sprqyjf3Jsm2tPjY/2r2ds/yTeWT1A79y306SsZM6fFtzTJPB713T0akykh9p6r39ksE+onhvQ2MSzpt7LnmLnnKo2MjfqGrzM+ft8tuQ7PVpG9mm9FEXaJ9zgxj6gvzEmwVrbarccY8xonGBI+4f8ioiIiIiIdIGiCuf92ZnD08lKjQMgIdq5HRrRJ4Ejh6czvI/T38KZYNJycGNdTimb3HfdP/vZbD5cl+vft2xnEVcePcz//JVl2QzPTGTq4NSga6za7QRH+rUjuNHU/ZceHvY5h6o3v3tcs22B02lClqXUeymtqgva3lLzVl/z0A17y2jwWoZnJrCnuPXSpN+/vd4f2Lhs1hAmDkxu+wuRNoXbc+Mr9/NZ7Tj2h+7nz8N8DRERERERkU5VXOncrP71win+coV4tzzlqBEZ/P78w8hIcHoxFFS0nKheUF7DGf/4lP8s3ElGQjSxURFBIziX7ypm3vo86hu8lFTV8cP/ruDcB1q+JZqUlbK/X5qEKTEgYyc+Ojho4eu5UdmktKRpEMTH6/7sfdkaM4amUVPvxesNPTHFWsvjn2/zP7/r3Mlt9tmQ9gk3uPEEYIDfGmNCt/QFjDE/AW7E6c/xeIdXJyIiIiIi0gkKK52ARWC/hWr3BjY9wdk2MNXJomjtnffPtzROU/GVNASO/txeUMnVT3zFXW+t48utwZNXfGM/f3L6WADG9Ev0j/OUAycwmBCq50ZtvZfK2voWzwn0w1PGBD0f6fZbqa5vXpqyr7zGH2QDuP/SaeEtXFoVVlmKtfZVY8xbOJkbi40xzwCxAMaYb+I0HP0m4PsJP2+tnd+J6xUREREREQlbSVUdUREm6GY2t9RpANk3ycnYyEp1Gju2NPFk3oY87nx9jf+5r6zFF9uI9Bjq3Xfsn/hie1CGQHVdA/llzusNSInl/R8ez4CU8EtSpHPFNsnIiInyUFPnpaKmfU1Bv3/KaK4/fgTvr91LfHSkv6lobmkNwzMbf/67Cis57o/zOHvKQP+2sya33kxWwhNuzw2Ai4FngHOAnwRsf9797AtpvQJc0/GliYiIiIiIdI7KmnoSYiKD3oG/bNZQ3lu7l9MnOknpcdERZCZGk10Uuino1f/+Kui5r6zFNy3lvGlZvLgk27//k435/sc5JdXkuBkh/ZNjGdMvqRO+KtlffZKCe6ukJ8SwYlexP3PjX5dPb5bd0VRcdATnTM0CYHNeGQBfbStkeGaC/5hfvroagNdX7AFg3o9PVDlKJwu3LAVrbYW19jzg68DrQAFOQMMApcDbwLnW2gustdUtX0lERERERKTr3T93E08u2OHPtPCZPCiF5b86jb4BTT2z0uJDZm5Y27yHgse9OT1tYn9uP2Mcd549kd+fP9m/f9XuEn+zyD+/t4Ev3JKWweka/dldDMtIaPI8nuyiSn/5yLQhqRw3uk+7rzck3bleXsB0npySqqBA1xHD0oICH9I5OpK5AYC19i3gLQBjTCQQYa2t6ayFiYiIiIiIdIY/v78RaN5fIZRBaXGscSeZBCqtrm+2rbbeC0CEx3DDCSMBuGTmEBJiIvnec8sAmDUigzV7SnlrVY7/WJWjHHw/OX0sX20vJDIi+P3+oRkJeC1scjMwmgbE2hId6SHSY4Iakm7LDx40+sINR3Vw1dKasDM3QrHW1iuwISIiIiIiPd3gtHi2F1Ty7ScaS1CstRz/x3nNjvUFN5pKCui1MbnJNJSjR2Y0u6GWA+/mk0bxxNUzm23v72bxLNtZTHSEp8UpKa2Ji44ICm74Jqn4qByla3Q4c0NERERERKQnqahpnn3RlC8YMXd9HgB3vr6G/PIaSqrqgo7zGDh3WlbIayQEBDeaZmmcf3joc6R76JvsNJddv7eMU8b3848NDkd8dARVLQQ3/nnZ9P1fpIQUVnDDGHMq8F/gXWvtpW0c+zJwInCBtbZ5mFNEREREROQA8o2Dbc3scX0BSIuPApypJz5DM+LZUeA0G91yz5ktvgMfOCWljzuJBeDe8ydz9hQFN7qzvgE/r0FpcR26Rnx0JNsKKqiuayA2qjHQ8elPT1K/lS4UbubGxUAK8Fw7jv0vcK57joIbIiIiIiJywAU2Aq2uC11GEiguOoI5E/uzdV95s31/u2gq5z/4BeP6J7VaWhAY3BiWkcDSO07FYyA1PrrFc6R7SImLIirCUNdgSY7tWKGDARZtK+RnL61k2uBUHp6/FXB+t6TrhPvTmuV+XtCOYz9yP4fVLcUYEwvMB2Jw1vc/a+2vjTHpOAGTYcB24EJrbZF7zu04Y2cbgO9Za99zt08HngDicKa4fN+GanMsIiIiIiK9Uk1AX4zfnjOxXefERUdQXeelpj64V8KUQancfsY4zmujtGRQWhw3HD+CY0dn4vEY0hMU1OgpjDHERUVQ11BPUmxUh66xdZ/TQHT+xnxeW77Hv70j/Tuk/cLtZDMIqLTW7mvrQPeYSiDcvKsaYLa1dgowFZhjjJkF3AZ8ZK0djRM4uQ3AGDMBJztkIjAHeNAY4/uteQi4HhjtfswJcy0iIiIiItKD+UoCfv31CVxx1LB2nRMb5aGqroGiiuA+G76pKH2TWp924vEYbj9zfFgjRKX7iHWDEEkdzNzwKaoM/v2JVXCjS4Ub3IgAwsl88OJkTbSbdfhywKLcDwucAzzpbn8Sp+QFd/vz1toaa+02YDMw0xgzAEi21i5wszWeCjhHREREREQOAdVu9kU475rHRkVQXdfA6oCRsFMGp3b20qSb8pWPJMd1LHNjzsT+IbdHdKA5qbRfuMGNHCDBGDOqrQPdYxKB3HAXZYyJMMYsB/KAD6y1C4F+1tocAPdzX/fwLGBXwOnZ7rYs93HT7aFe73pjzGJjzOL8/PxwlysiIiIiIt2UL3MjnH4HsVERlFXXc+1TiwH420VTeCrE2FDpnU4c42TcZCbGtHFkaP+8fDoPX66pKAdauMGNz9zPP23HsT/Dybj4NMzXwFrbYK2dilMGM9MYM6mVw0OFv2wr20O93sPW2hnW2hl9+ih1TERERESkt/A1EY2JbH9wI6rJO+xDMxJIie/Yu/jS8/z66xN56aajmTE0rcPXOC0ge2PKoJTOWJa0IdwiooeAK4FrjDH7gDuttUHzlIwx0cBvcBp8WvecDrHWFhtjPsbplZFrjBlgrc1xS07y3MOygcEBpw0C9rjbB4XYLiIiIiIih4iquvAzN7KLqoKeB04/kd7P4zFM34/Ahs/rtxxDUmwUWalx1Da0PalH9k9YmRvW2kXA/+FkRfwMyDbG/McYc48x5m5jzH9wggq+zI4HrLXtmaziZ4zpY4xJdR/HAacA64HXcQIruJ9fcx+/DlxsjIkxxgzHaRy6yC1dKTPGzDLOnKYrAs4REREREZFDQLUb3IiNbP+tT9MxrwkKbkgHHDYoleGZCURHehQgOwA68h3+IVAN/AjIxJlUEsjgjGT9E/DLDlx/APCkO/HEA7xgrX3TGLMAeMEYcw2wE/gmgLV2jTHmBWAtUA/cbK31zWy6icZRsO+4HyIiIiIicoio7kDmxi/PGs9LSxvb9yVG68ZUpLsL+1+ptdYL/MwY8yhOBsXRgK+gKAf4AnjCWrulIwuy1q4EpoXYXgCc3MI5dwN3h9i+GGitX4eIiIiIiPRSy3cV88qy3UB401LSEqJ58caj+OY/nST0hBiN8BTp7jocgrTWbqJjmRkiIiIiIiJd7twHPvc/jg0juAEwfkCy/3FkRLhzGETkQNO/UhERERER6XU+27Qv6HlyXHjTTsLJ9BCRg0/BDRERERER6XVeXpYd9DwpzIaOEU3GwYpI99biv3BjzBXuwxJr7WtNtoXFWvtUR84TERERERHpiD3FVRw+JJWlO4sBZ7xnR0wZlNKJqxKRrtJa+PIJwAIbaByh6tsWDgsouCEiIiIiIgfMnuJqpg5uDG50xFe/OIWkWE1KEekJWvuXuhMnMLEnxDYREREREZFuqaC8hp2FlZwxqX/bB7eiT1JMJ61IRLpai8ENa+2w9mwTERERERHpTqbf9SEAGYnRTB+aRoNX78+K9HbKsRIRERERkV4pLT6al246+mAvQ0QOgLCmpRhjHnc/hnfVgkRERERE5NC0KbeMZxfupL7B2+Fr7Cuv8T8Od/yriPRc4WZuXAHUA9d0wVpEREREROQQtXZPKWfe9ykAER646IghHbrOhr1l/sdelaOIHDLCytwA8oBKa63+SoiIiIiISKfJKanyP/5sc0HY5+8sqOTyxxayaFshABMGJHP8mD6dtj4R6d7CzdxYBHzdGJNlrd3dFQsSEREREZFDT11D4/unOwsqwj7/jtdW8+mmfXy6aR8Ab373WDwe02nrE5HuLdzMjX+4n3/T2QsREREREZFDV2VtPQCTspIpq64P+/yq2oag5wpsiBxawgpuWGvnAT8ArjTGvGCMObxLViUiIiIiIoeUSjc40T85jtIOBDe8qpwXOaSFVZZijNnqPqwDLgAuMMZUAQVAQwunWWvtyI4vUUREREREejtf5kb/lBj2ratha345I/oktvv84qo6Tp/Yj/fW5HbVEkWkGwu358awENvi3Y+WKIQqIiIiIiKtqqhx3iuN9DjJ5Vf+exGf/nR2u879YvM+8stqOGJYOsMzExjdt/1BERHpHcINblzdJasQEREREZFDWmVtPXFREf6pKbsKq/B6bZu9MxZuLeDSRxcCkBofxbwfn9jVSxWRbiis4Ia19smuWoiIiIiIiBy6SqrqSIyN5OaTRvlLS95YuYdzpmb5j1mVXcLofonERkVgraW6zsvG3DL//r5JMQd83SLSPYSbuSEiIiIiItLpNuwtY3TfRA4blOrfVl3X2NZvR0EFX7//M646ehh3nj2R+Zv2ceXji4KucebkAQdquSLSzYQ7ClZERERERKRT5ZfVsC6njMlZKS0es2p3CQC7CisB2JJX3uyYfsmxXbNAEen2OhTcMI4LjDEvGmO2GWMq3I9t7rYLjDEKnIiIiIiISJu+3FpAbYOXsw5zMi9eu/kYAEqrGkfCrsspBWBQWpyzr7ou6Br/vOzwA7FUEemmwg5AGGOGAAuAF4DzgaFAnPsx1N32AvClMWZo5y1VRERERER6o9p6LwCpcdEA/gyOu99ex98+2AjAymwnc+PJBTvYV15DSVVwcGPOJJWkiBzKwgpuGGNSgE+AIwCDE+S4C7jJ/bgL+MLdNwOY554jIiIiIiISUl2DE9yIinQmowROSHn6yx1AcBnKHa+uprCilqxUJ4vD91lEDl3hNhT9BU52RiFwkbX2o1AHGWNOAl50j/058LP9WaSIiIiIiPRevuBGpKfxvdeLZgzmv4t3UVhRyzn3f8aekmr/vndW7wVg/IBknr3uSFLiog7sgkWk2wm3LOU8wAI3thTYALDWzgNuxMnguKDjyxMRERERkd6ursECEB3ReHvyh28cxiUzBwOwwi1JaSozMZqhGQmkxkd3/SJFpFsLN3NjEFALvNyOY18BaoCstg4UEREREZFDV9OyFJ/0hOCgxbCMeDzG0GAtOwoqGdMv6YCtUUS6t3CDG0VAnLXW29aB1toGY0w1UNWhlYmIiIiIyCHBH9yICE4sT2uSkfHeD48nJjKCr//fZwBMyko+MAsUkW4v3LKUL4BkY8yYtg50j0kBPuvIwkRERERE5NBQ65alRHqCMzemDUkLeh4TGQHAlUcPA+DUCf27fnEi0iOEG9y4F6gDHjTGxLR0kDEmGnjQPfbeji9PRERERER6u7oGL9ERHowJDm5MH5rGY1fOaHb8N6YPYtvvzyQxJtxEdBHprcIKblhrFwMXAtOB5caYq40xw4wxUe7HMGPM1cAy4HDgG9bapZ2/bBERERER6S3qG7xERZiQ+04e34+s1DhuPmlk0PamgRARObSFFeo0xjQEPE0GHm3jlFdb+KNjrbUKs4qIiIiICHUNlsiIlt93/fy22QdwNSLSE4UbYFB4VEREREREOlVtg7dZM1ERkXCEG9w4qUtWISIiIiIih6y6ei/RLZSliIi0R1jBDWvtJ121EBEREREROTTVNXiJilTmhoh0nP6CiIiIiIjIQVXXYFWWIiL7pdv9BTHGDDbGzDPGrDPGrDHGfN/dfqcxZrcxZrn7cWbAObcbYzYbYzYYY04P2D7dGLPK3XefUUtlEREREZFuwVpLdlEl4GZuKLghIvuhO/4FqQd+ZK0dD8wCbjbGTHD3/c1aO9X9eBvA3XcxMBGYAzxojIlwj38IuB4Y7X7MOYBfh4iIiIiItODlpbs59g/zWLy9kKq6BmJUliIi+6Hb/QWx1uZYa5e6j8uAdUBWK6ecAzxvra2x1m4DNgMzjTEDgGRr7QJrrQWeAs7t2tWLiIiIiEhbVmYX88zCHQCs31tGdlEVWalxB3lVItKTdbvgRiBjzDBgGrDQ3XSLMWalMeZxY0yauy0L2BVwWra7Lct93HS7iIiIiIgcJHtLqjn7/s9ZtrMYgNp6LzsKKhiSEX9wFyYiPVq3DW4YYxKBl4AfWGtLcUpMRgJTgRzgL75DQ5xuW9ke6rWuN8YsNsYszs/P39+li4iIiIhIC575ckfQ8xcW78JrYerg1IOzIBHpFbplcMMYE4UT2PiPtfZlAGttrrW2wVrrBR4BZrqHZwODA04fBOxxtw8Ksb0Za+3D1toZ1toZffr06dwvRkRERERE/Mpr6oOer99bhjFw6vh+B2lFItIbdLvghjvR5DFgnbX2rwHbBwQcdh6w2n38OnCxMSbGGDMcp3HoImttDlBmjJnlXvMK4LUD8kWIiIiIiEhINfUNzbalxEXh8WiwoYh0XOTBXkAIxwCXA6uMMcvdbT8HLjHGTMUpLdkO3ABgrV1jjHkBWIszaeVma63vL+ZNwBNAHPCO+yEiIiIiIgdJdZ232baUuKiDsBIR6U26XXDDWvsZoftlvN3KOXcDd4fYvhiY1HmrExERERGR/VFd18DIPgnMHJ7Oc4ucuQCpCm6IyH4KK7hhjDk+zOtXA8XAloBsChEREREROURV1zWQEBPJ788/jK+2F7E5r5xkBTdEZD+Fm7nxMS1MHGlDjTHmQ+CPbmaGiIiIiIgcgqrqGoiNjAAgu6gSgAkDkw/mkkSkF+hIQ1HTgY9Y4GvAx8aY7+//skVEREREpCeqrvMSE+XxPwY4dlTmwVySiPQCYQU3rLUe4GygCFgPXAOMxAlexLqPrwHWAYU4AY104HRgrvt6fzHGHN5J6xcRERERkR6kuq6B2KiIoG0JMd2uFaCI9DBhBTeMMdOAF4GlwDRr7b+ttdustbXuxzZr7b+BacAy4H/AYGvtB9baU3CagnqAmzv3yxARERERkZ6gpt7bPLgRreCGiOyfcMtSbgeiccat1rR0kLW2FrgFJ5vj9oBdv3Y/h9uYVEREREREeoGq2gZiI4NvQ+KjI1o4WkSkfcINbhwLlFprN7Z1oLV2A1ACnBiwbQnOBJWBYb6uiIiIiIj0cNZaCitqSU+MDtqushQR2V/h/hVJA6wxxlhrW52aYozx0NiLI1AVEBPm64qIiIiISA9mreXXr6+htsFLn8Tg2wFlbojI/go3c2MPTmDi6+049mvusXt8G4wxsTgBkvwwX1dERERERHqwvaXVPLVgBwB9k4Pf/4yJ7MgQRxGRRuH+FXkdZ7TrI8aYo1s6yBhzFPAwYN1zfCa6n7eG+boiIiIiItKDrd5d6n88KC0OgONGOyNgjTEHZU0i0nuEW5ZyF3AhMACYb4yZD3yCk51hcXppnIjTMNQD5Ljn+Fzmfv6o40sWEREREZHuYkt+OcMyEjBAbUPzSSg+OwoqALj11DFMG5wKwKNXzqCypuEArVREerOwghvW2gJjzEk4I14n4QQyTmhymC/sugb4hrW2IGDfa8DHwJcdWayIiIiIiHQf2UWVnPyXT7jhhBFEGMODH29h/e/mhAxwvL5iD5Eew3dnj/JnasRERhATqX4bIrL/wm5LbK3daIw5HLgI+CZwONDH3Z0PLMUJfvzXWlvX5NyP92u1IiIiIiLSbZTX1APw3uq91DU48wY+3bSPUyf0CzpuV2ElK7NLAJWgiEjX6NDMJWttPfAf90NERERE5IDYV17Dgi0FHD+6DynxUR26xp7iKmKjIkhPiG77YGlVXb0T0NheUEmq+/N4ZP5WTh7XF4+nMYixs7ASgKgIBTZEpGuoLbGIiIiI9BjfemQh331uGVN++z4NXtuhaxx971xO+vPHHV7DQx9v4YvN+zp8fk/10pJsHv00eC5AZW29/3FxpZO0vWh7IU9/uYO/vr/Bv293URUAH97atKJdRKRzKLghIiIi0oN8sWUfuaXVB3sZnWLu+ly+9eiX7QpS3P3WWi5/bCEbcsv82+atz/OXRbRm+a5i/u+jTQD+1yqpquPqfy+ioLwmrDWXVtfxh3fXc+mjC8M6r6nCilq+2NJzAiQ19Q386MUV3PXWuqDtVXXBzUDH9U8C4Nevr+G+uZvZml/O+r2l/PSllQAMSIk7MAsWkUNOh8pSwD/u9TAgHWg1J9Ba+9uOvo6IiIiINLr0kYX0S45h4c9POdhL2W/ffmIxAAXlNfRNjg15THZRJQ1eyyOfbmu279qnnPM/v202Wamhb5pfWLyLn/7PubGeM6l/UKPLeRvy+dXra3jg0sPbvebVbt+IuBYmgrTXNU9+xbKdxS023+xuiirqQm6vdoMb4/onsX5vGd+YPohHPt1KbqkTNJr9l0+Cjo+O1HurItI1wg5uGGNOBf4FDA3jNAU3RERERPaT70bSd+PYW+S3Etw49g/z/I+vOnoYfZJiiI+OYF1OKS8szgbg/Ac/bzHY4wtsAKzILqF/k9eZvyEfa227m1wWVtYCEB8dXkAir6yawopaxvVPBmD1bidIMn9jPre/vIqXv3M0QzMSwrrmgVRS1Rjc2JpfzvNf7eLKo4dRWev8Tt57wWEs31nExTOHkJ4Qza0vrOAnp4/l/+ZuorrOC8Bvzp54UNYuIoeGsIIbxpiZwJs0ZmpsA/YAbecDioiIiMh+aU8JRk+UXxY6WBPYzwHgx6ePJTHG+d/XJ7/YDjjBjUhP+7IB9pXXUFMfXEZRVlNPUWVdu5uLllaF/zNYsqOICx76AsCfqRHp8VDX0MA9b6+joKKWN1fmcPNJo8K+9oFSWt0Y3Jjzj0+prffy8PytnDN1IAADU2KZesxwAM6blsURw9IZnB7P9cePYGV2MbmlNZw5ecBBWbuIHBrCzdy4AyewsR640Fq7uvOXJCIiIiKhlFX3nuBGfYPX/7il4EZBea3/cUJ0hD+wAXDhjMHU1nv5dPO+Fs9val9ZDYUVtURHelj/2znM25DHNU8uZtu+ctIT0tt1jbLq0OUZrVm/t9T/ePH2Io4dnUlkhIE6Z8oIwM6CSmrrvSHLNu5+ay0RHg+3nTEu7NfuLCWVjV93bX3jz+615XsAiA3IZDHGMDg9HoCoCA/Th7bveysisj/CLXo7CrDA5QpsiIiIiBw4m/PK2RBwk9zTFVY0Bi5KWwja7Ato9pmeGJxZERcdwXXHjyA9PoqKFjJaLvrXgqDnj362jU25ZQxJj8fjMUwcmALA0h3F7V63L4PBybbYQ3VdA3llrTd4raptzBZ5bfluVmYXNwtU/XfxLs74x/xm51bU1PPIp9v45ydbsLZj02E6Q2BZSij724NERGR/hRvciAcqrbVLumIxIiIiIhLaKX/9hBufWXqwl9FpdhVV+h+3FJwIzNzISIgJeUxibGSL5ToLtxUC8JdvTvFvm7chn2EZTlZB/5RYRvRJYMHWgnavOzAoccuzy7jisUXMvPujVgMPpVV1GAPnTh3Ii0uyududONI0ILAlv8LfV8Xnkke+9D/eexCn5BS5vUZCZY8kxUQSFaFGoSJycIX7V2hHB84RERERkU7kaV/vy27tw3V5REU4X0hFbX3I4EBBRWPmRkYLPTESYiIprKgNyo6A4PKRwenxPHvdkf7ng9Li/Y+PGpHBwq0F7RpHC06gYmBKLCeP6wvAou1OACW7qKrFc0qq6kiKieTGE0cCTtBl+tA0XrrpaGaP68sJY/r4jx13x7vsKKgAnPGrK93pLAA5JQcvuJFXVkN0pIcbjh/h3/a9k0cDEBOl2wMROfjC/Uv0EhBrjDm+KxYjIiIiIm0LvDnvqVZllzCyTyLpCdF8unEfw29/mxW7ioOO2ReQuREfE7pVnK/fxu/fWRe0fU+xEwiIj45g6uDUoCkpPz59rP/xlEGpVNQ2sKuwkvYoq64nLSGaR6+cERRkWrOn5ZKhzfnlpMZHM6Zvkn9bSlwUEwYm8/hVRzQL3KxwAxqLtxcBcMyoDAByD2Zwo7SavkkxQVNlZg13emkE/pxERA6WcIMb9wJbgQeMMRldsB4RERERaUNlkyyFnmb+xnw+27yP2gYvhRW1rM1xAgNfNikP8fXcSIqN5Lrjhoe81ohMZ3xq08wJX9bHo1fOIDrSw8DUOADG9U8Kakw6ul8iENz0szWl1XUkx0ZhjCElLsq/fe2ekhaP/2JLAZOzUvB4DJFuRGRPceN6rz9hBDccP4Lb3ZKPPcVVeL2Wbz26EIBfnDkBgNteXtWsbOVAySuroW+SUxr0yneO5sNbT2DakLSDshYRkVDCDW4cjjMxZSCwxhjzW2PMWcaY41v76Pxli4iIiBw6mpZsVNX27KkpT3+5A4CrjwkOWNR7LWv3lDJ/Yz7g9NwYlhHPqjtP57BBqSGvdcMJI4nwGCI8hjtfX0Ox2xvC168jM9G5IY+NimDxL0/h6WuODDp/dD8nm+LGZ5by3KKdba69rLqepFgnOBIZ0GdiY255yOPzSmuwFk6b2A+AD289gePH9OG350zyHzOufzK3nzmeG04YSb/kGFbtLuHigF4b4/o7ayypquPZhW2vsSsUVtSS7vY9mTYkjVF9E4mLjuDHp43hoW8dflDWJCISKNxRsB/jTEvx+UU7zrEdeB0RERERcdUEjN6MjvBQWdeAtTaoRKCnsNayMruYc6YO5PJZQ7nj1cYBfDsKKjjzvk8B2H7vWewtraZPUuhGoj5RER6mD0njg7W5AHiM4Vdfn0Cu23wzPaDkwxfoCBSYxXH7y6s4Ylg6o/omtvh6pVV1JLsZG9EBwY2WJqYUuNknvoaowzITeOrbM1u8/hHD0nlzZY7/+XPXzcITUP9S3MbUkq5SWlVHysCoZttvmT36IKxGRKS5jnT/MWF+qMOQiIiIyH7wlaH8/Mxx/ODU0VgbHPDoSbKLqsgtrWHGUKek4dQJ/ZgyKIWzJg/gjRWNN/XVdQ3klFT5y0laMzC1sZ9GfnkNK3YVc5c7kSQtPnQj0kDfmz3K/3jZzqIWj1u9u4Q9AX0voiOd/82NjfKwJb+CooDxtk9+sZ1/f76NAndbRmLb6wAYlpEQ9HzakNSg55U19Ty9YDt3vr6mXdfbX9Za1uwpobS6PqgMR0Skuwkr8GCt9XTko6sWLyIiInIoqHTLUFLjokmIjnS39cy+G0vd4MHhbnDjkStm8Notx3L0qAyqAvpJ7CioZG9JNQNS2g5u+EpLAN5YsYdzHvjc/zyiHaNlbj1tLD+b4/S7CBz12tSLi3cB+IMYafHOzf6wjARKquo49W+fAM5o21+/vobfvLG2MXOjncGN1PjGAMK/rz6C2CbjYtfvLeOO19bwxBfb/VNVOtOOggo255X5n3+wNpez7vuM8pp6kuOUjC0i3ZcCDyIiIiLdTF2Dl6cXbKfWzc7wBTLioiOIi3Zudv/1yZaDtr794SsXaZqhMLBJEGPpziLqGixZAVkZLZmclRJy+zlTB7Z7XTeeMIKYSA85JVVU1tbz6Kdbm42H9WVq/P6CyQD+khnf9Brf1JC8ssYRtvnltRgD6e3IIAGCsiNmDW/s3//BD49nZJ+EoIkyBRWdP6XkhD99zCl/ne9/XhoQ7FHmhoh0ZwpuiIiIiHQzLy/N5o7X1vDIp1sB/GNKB6bGEe8Lbszf2moJRVfq6MSO7z23jOe/crIf4ppkJGSlBQc3FrqTU9qTuXHc6ExuP2Mcp03oF7T9HxdPa/fajDFkpcaxeEcRE371Hne9tY53V+8NOiavrIbB6XH0TXICLneePZGzDhvAPy6eyoUzBhET6cFaS15pY+lKdmElafHRQc1HW+MLIEzKSvYHssDJTvn6lIGU1TQGG2rqOq80qbCiljP+8Wmz7VERjZkvybEKbohI96XghoiIiEg38tG6XH720ioA/vTeBv7y/gaeW+QEBEb1TSQioInoPw9C9sbTC7Yz7o53/RkY7fHop1u5+OEFvL5iD1vzK4iN8gQ1yQQY3TeR358/mWeuOZJIj2GBG9xoT88NYww3nDCS644f4d+27rdz2r0+nwGpsSzbWex/fvOzS8kpaRzZuruoyh/YACfw8sClh5MQE8mQ9Hhq6r18458LeHdNY1Bkc345GQnty9oAqGtwskVGZDZvato0IFTb0HnBjffX7GVdTuM43Dr32lUB5U8zhmn0q4h0Xy0WzhljrnAfllhrX2uyLSzW2qc6cp6IiIjIoaSytp7bX14VtO3/5m4GYGhGPClxUZRWN07LyEqNP6DrA7jn7fUA/PaNtTzQzhGgvuaePk1v0sEJUFwycwgAY/olsda90c5qR3DDJ7B5aGDWQ3uFyhJ57NNt/PJrEyisqGXpziJuOnFkyHOT3KyGJTuKWLKjMaNmU245UwaHLpsJZfa4vlw4YxA/OX1cs31Nv6baTmwq23TwTl5ZDVmpcf6SqH9cPJWhTUqJRES6k9a6Aj2BM8Z1A/Bak23hsICCGyIiIiJtWLy9KKhfw2WzhvDMlzsBePrbRwIwa0RjH4biqs7vudCa+gavv+nnW6ty+GNNPQkxkfz3q528tyaXx686ol3XiY9uvTHliD4JrM0pZVhGPCnx7S+FGJQWxxHD0vj+yWPafU6g/snN+3v4MkzOvv8zvBZOGts35LkXzxzMr0NMMKmqawg5grYlcdER/PEbU0LvaxIUqqnvvKay5TXB18ourCQrNc7/854zqX+nvZaISFdo7b8sO3ECE3tCbBMRERGRTvbemr1EegwnjOnD8l3FDHYbVZ43LYshGc7joRkJbL/3LM6+/zMKyg9scOOBeU4ZTEJ0BBW1Dby8NJvLjxrmL6Pxei0ej3HHuFYzPDMBr7f5/zq2lVVx+JA03lyZw9GjMsNaX2xUBC/eeHRY5wQKnGgye1xf5q7PY3dRFc98uYPsIqc8ZVILzUtjIiPISo1jd7FzXHSkx59ZEU5wozVdlbmRXVTJ795cG7Ttooe/BCDSDe5Et7NniIjIwdJicMNaO6w920RERERk/+WUVPHfr3Zx0RGDufs8ZxrHnuIq5m/K55szBjU7Pi0+mqLKAxvc+HhjHgAv3HgUt720ipeW7ubyo4b591fWNZAYE8nv3lzLfxbuZOkdp4a8TlQbN8qXHzWU9IRoTmnSILSrpbu9MSYMSObxq47gqn8vYkt+OW+tygHgqqOHNRvNGuj+S6fx5/c38PnmAvomxfgDIvEdKJEJpVnPjU4Kbix3J7BMGZTCH78xhdP/3jgtpd4NTpmmdSsiIt1MtwvBGmMGG2PmGWPWGWPWGGO+725PN8Z8YIzZ5H5OCzjndmPMZmPMBmPM6QHbpxtjVrn77jP6qywiIiLd1PyN+dR7LVcdPcy/bWBqHP+5dhZHj2yewZASF0VJVV2z7e2VXVSJte1PyPV6LVvyyrlk5mAmDkzhuNGZrMwupj6gqeW6nFK++9wy5m/KB+B3b65lb0nzxqO+6S8tiYrwcO60LBJjWi9f6Wy+aSDJcc7rDstIYP3eMv9+X0+QlkwbksbNJ44CCGoimh9QarQ/mpel7F9ww+u1PL1gu/9n9M/LpzO2fxLnTB1ITGS3u00QEWlVd/yrVQ/8yFo7HpgF3GyMmQDcBnxkrR0NfOQ+x913MTARmAM8aIzx/eV/CLgeGO1+hN82W0RERKST5JVVhyzT+HhDHj97aRWp8VGM6tt8SkYoHQlubM0v5+evrGLu+lyO/cM8Xlm2u93nbskvp7S6nulD0wGn1MJrIScgeHHvO+t5Y8UedhU6GQuvr9jDF1v2+ff7bvj7JHVOmUZnS3PXN3O409dkZMDP4rOfncTY/kltXmPK4FSmDErht+dM8m+79rgRrZzRfrH7UZZy1b8XcdZ9waNe523I447X1vgbvvqCSX+9cCqrf3M6i395yn6uWETkwOnUcLgxZjJwCtAAvGet3RDuNay1OUCO+7jMGLMOyALOAU50D3sS+Bj4mbv9eWttDbDNGLMZmGmM2Q4kW2sXuGt7CjgXeKeDX56IiIhIh7yzKoefv7KKoso6TpvQj4evmOHft2hbIdc/vQSAX31tQrvT/1PioiitqvP3uWiPN1bk8OzCnTy70GlS+tH6PM6dmtWu87fuqwBgTL9E/+sD7ChozMIInBICYIC/vL8RgL9eOIUTxvRhc165f7JIdzN1cCov3ngUhw9xEoRnDU/37ws1SSWUhJhIXrvlWMD5mkf1TWxXUKQ99qeh6Mcb8ptt29MkqybBbfQa4TFEYMhMjGHpHadSVt3xDCERkQMlrMwNY8xsY8xcY8w9IfbdCiwD/gz8DVhtjPnu/izOGDMMmAYsBPq5gQ9fAMTXqjoL2BVwWra7Lct93HR7qNe53hiz2BizOD+/+R9+ERERkY6y1vL3DzdRVOncIL6/NjfoHfd731lHv+QYlv/qVM4/vHlvjZakxkfhtVBeW9+u43cVVrJmT0nQtrdW5nDP2+taOCPYCrcvg6/JqS+4sb2gIui435w90f94TL8kquoaSIqJ5LxpWWQkxnDkiAwmDExu12seDEcMSyfCDfYEZtFEtDOAFOj8wwdx2KDUzloaI/okcO7UgTzkjuDd354bxRXBPVtCBbnSE6I1AlZEeoRwMze+CZwAPB+40RgzGvgDTrCkBidzIx74mzHmM2vtsnAXZoxJBF4CfmCtLW3lXYxQO2wr25tvtPZh4GGAGTNmaBqMiIiIdJqJv36Pytrgd9g/WpfLj19cQb/kWLbuq+Dmk0aSGh/dwhVCS3aDCyWVdf5eEa057o/zgMZJJz7PLNzBz88c32r2hrWWBz92JqWkuqNZfSNat+8LDm5cdMRg1u8tZcKAZLbkV7A2p5Symvoe2ZDSGMO3jxmON4zeJF0pJjKCv188zX3soaZh/4Ib+eWd0wtERKQ7CDe44Zut1bS04zogAvgE+BpQC/wH+AbwHXd/uxljonACG/+x1r7sbs41xgyw1uYYYwYAee72bGBwwOmDcMbXZruPm24XEREROSCstf7Axuu3HENJVR2XP7aIm/6zFGgs9ThhTN8Wr9ESX+bEmytzuPGEEe0OHlx//EhW7ylh/IBk4qMjuPed9WzMK2Nc/5azKfaWOuUL50/L8r9OY+aGU5by1LdnctzoTIwx/P78wwAn8PLEF9vD/tq6k199fcLBXkJICTGRlFTuX7nIbneai4hIbxBuQ9G+OFkZ2U22z8HJivittbbCWlsH3O7uOz6cF3AnmjwGrLPW/jVg1+vAle7jK4HXArZfbIyJMcYMx2kcusgtXSkzxsxyr3lFwDkiIiIiXa7WfWf9Arc84bjRfchKDe7d8Ox1RzIzoLdDe/mCC394dz3vrdnb7vPOPzyLR66Ywa2njuGsyQMA+HJLQavnbMlzgjDfCBhJ63v9nYXOvokDk5sFWFLio/jrhVN46aajkc41cWAyK7JL2j6widp6L+v3llJQXuMPrgGs+PVpnbk8EZEDLtzMjXSg1AbMDTPGJOFMKqnAydwAwFq7xRhTTXD2RHscA1wOrDLGLHe3/Ry4F3jBGHMNsBOnRAZr7RpjzAvAWpxJKzdba325ljcBTwBxONkmaiYqIiIiB0x1rRPcmBjQY2L60DR2FzvvmM+Z2D/kmNf28AUXAPLLnd4J1XUNlFTVsTmvnIqaek6b2B+AOjfI8s3pgxicHu8/b3B6PMmxkWzJDy4taWpLfjkAo/o09qBomrkRuJ5A4fQRkfYb1TeR5Tubvt/YttV7Sjj/wS+abW/p5yci0lOEG9yoBlKMMSYgwHE0Tn+LhdbapoV/VUBsOC9grf2M0P0yAE5u4Zy7gbtDbF8MTGp+hoiIiEjXq6xzmn3GBYzwvGTmEF5fsYex/ZL4y4VTOnztwJvRPW6w5KGPt/CPjzb5t88cls4LNx7lL40JNbUjPSG6zZGyW/PLSYqJDBrhGhsVQXSkh9p6L8mxkURGhJsQLPsjOtLjzwwKx52vr/E/HpASy0VHDPaPgBUR6cnC/a/QZvecEwK2nY9TkvJZ4IHGmGggBcjdnwWKiIiI9FRVblAhcITnUSMz2HLPmbzz/eNI2I+bysDgxoa9ZQCsyC4OOmbR9kKstf51xEc3f73kuCheX7GHmvoGLvrXAt5amdPsmC35FYzok9Cs7MTXyDQjMabZOdK1oiM81Hvb1+i0PiAIsjKglGVEnwR+cMoYrj1uRKevT0TkQAs3uPEWTlbFY8aYi4wxPwCucve93OTYae71d+7PAkVERER6osraemb/xanYjQ0IboAzVrS16STtER+QDbJoWyHVdQ3U1DV/J7+8pp5Kd1xsQkxEs/2+m92xv3yXhdsKufnZpf59VbUNPDBvM19uLWBkQEmKzz532sZxoztWWiMdF+nx0OC1NLQjwFHdwshYZWyISG8SbnDjr8AuYDjwLPAXIAp4wVq7qsmx5xAio0NERETkULDD7UUBwWUpncUYw/Z7z+KZa46kvKaejzfkk1dW3ey4yXe+zwuLnd4McVHtW8cHa53E24c+3syf3ttAvdcysm/z4IavOeqtp47p6JchHRQV6QTH6tpRmlJRUx9ye9MRxSIiPVlYwQ1rbTFOj43HgfXAl8AvcBqA+rklKd/GyfKY1xkLFREREelJAsdsxndBcMNn/ACnj0ZOSRU5JY3Bjd+fP9n/+OH5W9x1NH+n/jsnjmy27bqnFvPAvM1BY1xH9klodtzb3z+OlXeeRmp8dIfXLx0T7fY4aU9ww5dhc/aUgQDMGuFM5xkVImAlItJThZ2LZq3dDVzbxjG1QP+OLkpERESkJ2vwWn4d0LgxJrLrmm36em+s2VNKZW0Dt50xjuGZCfQNaP7pq1xIT2gehPjpnHFMGJhMhDEs2VHEo59tA+Cfn2yhrLrxHf9hmc2DG5qwcfBE+YMbrZelPP3lDu54dTUAl80aytenDGTWiHQKymvpnxJW338RkW5NhXYiIiIinai+wcvnWwr8415nDk9neIjAQGeJjPCQFBPJ0p1FgDNq9ohh6dQ3eBmWEe8f1QoETTsJ9LXDnHf0jx6VSUVtPflltXy4zilN+e05E1m4tTBkzw05eCIj2leW4gtsgPPznzncydpIilVgSkR6l/1+G8EYM9QYc4QxZoYxZmhnLEpERESkp7ro4S+58vFFANx93iReuOGoLr+RjIuOYGt+BQBpbolIZISHuT86kfOnZQHgMaEzNwKlxEXx+/MP85egDEqL44qjhvHAtw73ZwpI9xAVRlmKT0vBLRGR3qBDmRvGmAHA7cDFQEaTfQU4zUb/YK1tPktMREREpJfZlFvG7uIqJmelsGSHk0HRPzmWS2cOOSCvn1dW43+cHNv4v3cejyHZLR1JT4ghop0TWjLd0a66Ge6+ottZluLjMZqOIiK9W9gheGPMMcBK4GYgE6dpaOBHJvBdYIUx5ujOW6qIiIhI93TJI19y1b+/YuVuZ6xqWnwUL9xwFMbs37jX9vrHxVP9jxNjg29gfcGNgant768wwD22StM0uq1QmRuVtfVszS8PefzQjK4rjRIR6Q7CCm4YY/oCr+Nka5QBfwROBca7H6cCfwBKcIIcr7vniIiIiPRKry3fzb7yWgCu/vdXADx73SyGZMQfsDWcMzXL/7jpuFdfJkc4zT+HuTfCJVV1nbA66QpRbs+N2nonuLGnuIoJv3qP2X/5hF2FTp+VL7bs8x8/OP3A/T6KiBwM4WZu/AhIwxkDO9Fae5u19iNr7Qb34yNr7e3AJPeYNODWzl2yiIiIyMFhraW6Ljib4cXF2c2O68oGom1pmi3i68ExKC2u3dcY6gZmJmeldN7CpFP5MjdWu9lCG3PL/PtKquqw1nLpIwv9235+5rgDu0ARkQMs3MK7swALXOeOhA3JWrvHGHMd8CnwNeC2ji9RREREpHv42wcbuW/uZtb+9nTio53/jfJNrYiO9HD3uZOIiYogtkn2xMF02sR+/KZmImdM7t/uc5Jio3j9lmMYoQkp3ZYvuHHby6vYW1pNUUVt0P7ymsYxvqdP7Me4/skHdH0iIgdauMGNYUCFtfbztg601n5ujKkANEFFREREeoWXlznv7czfmM+cSQMAiPQ4N5lJMZF8c8bgg7a2F244iryy6mbbk2KjuPLoYWFf77BBqfu/KOkygc1h//7hpqB91XUNVNQ0Zhh1p2CbiEhXCbcsxeI0DQ3HgemkJSIiItIJKmvrQwYJfvziCrKLqgDIKWncX1bt9KV49rpZB2aBLZg5PJ2vHTbwoK5BDpzS6pb7oXz3uWXkljb+jsZEaoyviPR+4f6l2wHEG2Pa/K+3MeYoIAHY3oF1iYiIiBwUlzz8JTPv/oi/vL8haPv/ljT21vjbBxtp8DojOLOLqjhvWhZj+ycd0HXKoW1ASsvTb3JKqjnngcZEa6P3GkXkEBBucOMdnEyMh40xfVo6yJ2Q8jBOpsfbHV+eiIiIyIG1Ittp0Ph/czf7tzXN5Citrue/X+2irLqO3cVVDNEkCjnADhuUyrQhqfRJivFvC3wcKDW+/ZNyRER6qnB7bvwZuAaYCKwzxjwEfATsxglkDAZOBm7AGRdb7J4jIiIi0uMMu+0t+iXHhHzn++evrOLed9YBMGNY2oFemgjDMxNYu6fU/3xwWhz5ZTXNjktLiD6QyxIROSjCCm5Ya3ONMecBrwDpwM/dj6YMTmDjXGtt3v4uUkRERORgyS11bhavO244N54wksTYSH784kreWLGH0up6Thnfl+NGt5jQKtJl4qIiqKn3+p8PTo9n6c7iZsedOFa/nyLS+4XdXcha+wlwGPAvoAgnkBH4UQQ8BEy21s7vvKWKiIiIdK3qusYJEyP6JATtu+qY4WQkxhATGcFd50zyb//WLA2Gk4MjrskUlMFpzcujPv3pSRoDKyKHhHDLUgCw1mYDNwE3GWOGA33dXXnW2m2dtTgRERGRA2nueifh9K5zJ7G3pJr7521myqAUoiM9DAxo4JgSH8UHPzyedXvLOGls35YuJ9Klmo54DdX7JTMxdB8OEZHepkPBjUBuMEMBDREREenRKmvr+c5/lgIwKC2Os6cOZEh6PN+YPgiPp3nPjdH9khjdTxNS5OCJiw4ObmSlxfkff2/2KG49beyBXpKIyEGz38ENERERkd6gpKrO/3hs/ySSY6O48IjBB3FFIq1LiQuegpKV2hjcUGBDRA41YffcEBEREemNqmqdfht/u2gKA1Li2jha5OAbEFAqBTAgNbaFI0VEer8WMzeMMQ0t7QuTtdYqQ0RERES6tSq3mWh8tP63RXqGfsnBwYyYyIgWjhQR6f1a+6938+JSERERkV7KNyml6QQKke5qcEAD0f/deNRBXImIyMHXWnDjpAO2ChEREZGDrNItS2napFGku0qJiyIjIZqCilp/1sYHPzye/PKag7wyEZEDr8XghrX2kwO5EBEREZGDyddzQ5kb0pP8/Mzx/OjFFfRJcka+aoqPiByqVFQqIiIiQmPPjVgFN6QHuWD6IM6ZOpDICM0JEJFDW5vBDWNMJBAPYK0tbc9FjTHJ7sMKa21nNSYVERER8bPWUtdgiY7snJs6f88NlaVID6PAhohI+0bBPg8UAU+Ecd3HO3COiIiISLs9+uk2xvzyHUqr6/b7Wqt3l/Cv+VsBlaWIiIj0RK0GN4wxE4HzgVLg22Fc9zr3nEuMMaM7vjwRERGR5nYWVHL32+sAWLmrBGvtfl3v6ie+Ymt+BeA0aRQREZGepa3MjW+5nx+01ha396LW2iLg/9zrX9axpYmIiIiEtmRnof/xZY8t5MGPt3T4WuU19eSXOdMlzj88iwiP2e/1iYiIyIHVVnDjOMACL3Xg2i+7n0/swLkiIiIiLfpoXV7Q82cX7uzwtRZsKQDg31cfwb3nH7Zf6xIREZGDo63gxhjACyzrwLVXuueO68C5IiIiIi16c2VO0POWmorO/svH3PfRplavVVRZC8CoPomd1pxUREREDqy2/gueChTbDhSyWmu9QDGQEv6yRERERELz/W+Jx8CqO0/jm9MHsbekOuiYN1bs4a2VOWzNr+CvH2xs9XqlVU5D0mT12hAREemx2gpuVAJJ+3H9RKAqnBOMMY8bY/KMMasDtt1pjNltjFnufpwZsO92Y8xmY8wGY8zpAdunG2NWufvuM8aogFZERKQXqKx1Rrb+bM44kmKjGN4ngaq6Bqrc7VW1DXz3uWXc/OxS/zmPzN9KTkno/yUpqarDYyApJrLrFy8iIiJdoq3gRh4QZYwZGe6F3XOi3WuE4wlgTojtf7PWTnU/3nZfYwJwMTDRPedBY4xvfttDwPXAaPcj1DVFRESkhymvqQcgwQ1GpMdHA43lJU8t2N7snLvfXseD80I3HS2pqiM5LgqPGomKiIj0WG0FN750P5/fgWtf4H5eGM5J1tr5QGGbBzrOAZ631tZYa7cBm4GZxpgBQLK1doFbUvMUcG446xAREZHuyRfcSIp1ghtpCU5wo7DCCW5sL3BGuibHRjJzeLr/vNT40GUnJVV1Gv8qIiLSw7UV3HgTMMBP3IBBuxhjBgI/xpm08mbHlxfkFmPMSrdsJc3dlgXsCjgm292W5T5uur2l9V5vjFlsjFmcn5/fScsVERGRrlBe7WZuRDvBjQw3uOELahSU1zKufxIr7zydF244iimDUwGormsIeb280hr6JMZ08apFRESkK7UV3HgJ2ARkAO+1pzzFGDMKeBfIxMmkeHF/F4lTYjISmArkAH/xvVyIY20r20Oy1j5srZ1hrZ3Rp0+f/VyqiIiIdKUKN3Mj0c3cGN3PaQ92y7PLePDjzRRU1JKRGO0//rWbjyEzMYbymubBjQVbCticX07/lNgDsHIRERHpKq0GN9yJJ1cCtTh9LVYaY/5ljDnDGNPfGBPtfvR3tz0MLAcmATXAVR2ZtBJiHbnW2gZ3PY8AM91d2cDggEMHAXvc7YNCbBcREZEebo87GSXTDWCkxEXha5fxr0+2smRHEekJwZkYiTER/qCIz4a9ZVzyyJfkl9XQP1nBDRERkZ6szWHu1tovgQuBMiAOuBan1GQ3ziSUKvfxm8A1QDxQDlxsrV3QGYtsUhJzHuCbpPI6cLExJsYYMxyncegia20OUGaMmeVOSbkCeK0z1iIiIiIH15IdhSTHRjIiM9G/bfEvT+Wb0wdR4o51nTIoeBJ9QkxkUHDDWsszX+7wPx/Tf3+Gw4mIiMjB1mZwA8Ba+wYwA6fExFf2EerDusdMt9Z2KJhgjHkOWACMNcZkG2OuAf7ojnVdCZwE/NBd1xrgBWAtTinMzdZaX87pTcCjOKUxW4B3OrIeERER6V6W7Cji8KFpQdNN0hOiOXl8PwCOHZXJJTOHBJ2TEBPJ6j0l/udfbS/iaTe48f2TR3P+tBZbc4mIiEgP0O6B7tbazcBFxpi+OAGGiTi9OAywD1gDzLPWhjv6tenrXBJi82OtHH83cHeI7YtxymNERESklyiprGNjbjlnTxnYbN/pE/ux6s7TSIptPvkkLT6KRdtqeHPlHk4c25eNuWWA04/D13BUREREeq52Bzd83ODFf7tgLSIiIiKtWrqzCIDpQ9Ob7TPGhAxsAPz2nEm8tyaXW55dBjhlK9GRHiZnpYQ8XkRERHqWdpWliIiIiHQHW/LLARg/ILweGf2SYxnTr7FHx4rsEsb2SwoqbREREZGeS8ENERER6RGe+Hwbry7fTaTHkBIXOkOjNZfNGsqIPgn+53+44LDOXJ6IiIgcRGGXpYhI77Qxt4xhGQlER3aPmGdNfQNb8ysYPyD5YC9FRLqJO99YC0B8dATOMLTwXHHUMK44ahi5pdVsyi1nwkD9fREREektusddjIgcVBf+cwGn/W0+976z/mAvxe+BuZs54x+fsmFv2cFeioh0Et/41byy6rDPra33+h9X1ja0cmTb+iXHcuzozP26hoiIiHQvCm6ICIu2FwIwf1P+QV5Jo11FVQAs2LLvIK+kbU8t2M5jn2072Mvo1WrqG/jDu+spKK852EuRDvJ6LXe+voZfvrqamXd/xL8+2RLW+UWVtV20MhEREekNFNwQOYT95o01fP/5Zf7n2UWV/OKVVQf9BrKqtoGkWKdqbkNu+UFdS3v86rU1/O7Ntewtafvd6KraBl5bvpv6Bm+bxx7qKmrq/Zk7b6zI4aGPt3DfR5sO8qqkoz5Yl8uTC3b4n/8+zEyxueudSfPXHjuc1285plPXJiIiIj2fghsih6h95TX8+/PtvLZ8j39bdZ2X/yzcyfS7PgxKAW/J3PW5fLA2t1PX9fD8LYz/1bt8usnJ2NiU273LUv74buMN2rq9pW0e/8aKPXz/+eX839zNXbmsXuGfn2zh9L/PZ8mOQlbvLgGgYj/LEXq7NXtKuOPV1Xi99mAvpZmPNzTPDHt6wXbeXpVDXSvBvvMe/Jxfv7aaB+Y5/2YuOmIwhw1K7aplioiISA+l4IbIIWpPcVXQ8yOHpwc9n7+x9RIVay3ffmIx1z21uNPW9MnGfO552wkWbNtXATiNTq0NfaNWWVvPmj0lnfb64SqurOXBjxtT619eurvNc3a73/cV2cVdtaxub1NuGW+u3NPmcVvznd+BTzbk8/lmJ9i1q7CyS9fW01375GKe/nIHuR3oadHV1uaUcuTwdL76xSk8fPl0AO54bQ3f+c9S/vL+RsDJbCqpqgs6b9nOYp5csIOckmquOnoYo/uFNwJWREREDg0KbogcQqpqG/hkYz7W2mbBjWevm8XfL5rKHy6YDEBOacs3R394dz3Db3/b/7yzmn5+4fbXiI+OACAm0kNpdT3rW7j+T/+3krPu+4xfvba6U14/XE9+0Zhif8ak/qxsR8DCd3O+Kbe8xaBNb9HgtfxvSXZQP5K1e0o59W/zueXZZWzNb73kqLrOydK4b+5mNuU5xy7bVaySnlb4MiAKyrtXf4oGr2XD3lImDkyhT1IMp03sz0/njOV7s0cxrn8Sry7bTXVdA2ff/xlTfvM+AIUVtXzvuWVB1/j6lAEH60sQERGRbk7BDZFDyH8W7uDKxxfx4uJsdga8A37ZrCFEeAznTsvijMnOzUNNXfP0/+q6BtbuKeWhj4MbAV76yJedsr4Ne8sY1z+JD249gb9fNJW3vnccAN/5z1IavJaKmnryAoIun7hp7v9bkt1mGU1eaTV7iqvILa0mu6j1d//X7inluD/ObfPm2+IEJ/olx9A/JbZdN5S+7/vu4iqeCug/0BtN/c37/PjFFfzuzbWc9+DnWGtZtqvIv//LrYUtnuv1Wj7emE98dASzRqRz9MgMTh7Xl9p6Lw9/uvVALL/HyCut5vHPtrnBMmc8an5Z92m8urOgkjl/n091nTdo9Op3ThzFraeN5eaTRrG3tJpxd7zrD2J9uDaXd1fv5fUVjRk+mYkxTBucdsDXLyIiIj1D5MFegIjsv0c/3cqe4mpuO2Mc0ZGhY5aLtxdy11vrAPjpSyuJ8Bj6JcfwxW0n4zGNx8VGOlkTvnfN//HhJuZuyOPJq4/gW48uZM2exr4Sf/7mFJ78YjurdpdQ3+AlMmL/4qUb95Yxc3g6WalxZE3LAmBASizb9lXw3KKd3PvOeqIiDIt+cQqVtQ2U1dQzOSuFVbtL2JhbxqSslBavffJfPqGspt7/fPrQNK4+ZhiTs1IYmpFAdV0DkR7DrqIq/vbhRnYVVnHfR5v4+8XTWrxmbqlzA/nazcfy0tJsymvqqa5rYFdhJf/8ZCv3nD+JGPf7CVBSWcfanFLOn5bF4h1F/Pr1NVx0xGBioyJaeokeLfD7vWxnMQu2FrA5r5zoSA91DV5ySqpaPPeLLQU0eC1zJvXnrxdOdbft46P1efzx3Q2cPrE/I/skdvWX0CP87KWVzNuQz6wRGf5/yx0ZtdqZiitrsRbSEqK56OEF5LjNdmcMbR6cOHPyAHYUVPDB2lxWZDtlZt9/fhnfnDEYAI+Bi44YwrePGYYn8I+ViIiISABlboj0cO+syuGut9bx+OfbWi3P+O2ba4OeN3gt4wckE+ExGNN4wxAVYfAYp7kowN8+3MiKXcVM/e0HQYGNJb88hW9MH8Tls4YC+G9eAtXUN/Dgx5uprK1vts+ntt7L3PW5lFTVsaekmrH9k4P2//mbUwD45aurKa+pp6iyjk825LPd7clx1mFOpsnaPa038/TdaI/r79TrL9lRxC3PLuOcBz6nrsHL+F+9y6hfvMNJf/7Y3yT1w3V5WGtZlV3Cy0uzg663t6SaeevzOHJ4Ov1TYslIiAbgkflbOf3v83lpaXbQmqrrGjjjH/OprG1gZN9E5kzqD8Ary9ru09GTFFbUYq2lrLqxb8J1xw0HnEyNTbnljOufRP/k2JC/Mz6+niR3nDXBv+3okZl8zf15n/yXT7pg9QdWZ5UlFVY63+tlu4ooq3Z+z8PJ3Cgor2n132i4KmvrOeu+z5j2uw8494HP/T/nR6+YwbDMhGbHR3gMt8wezdPXHsnovk7AqqK2gSe+2M70oWlsvOsMfn/+ZPXaEBERkVYpuCHSw32xpcD/+J3Ve0Mes6uwkoRoJ1Hrox+dwOkT+wEwNsTNgjGG2KgIqusaKK0Obuw3fWga8dERTByYTEZiDACD0+MBgspcfGb/+RP++O4GHg/ouRBoR0EFY375Dt9+YrE/eOALPvgcMyqToRnx/ueZiTFc+9RiznngcwBOm9APYxobdfpYa3nmyx0UVdSyfFcxALefMY53f3A8K351mv+44so6t2lp8NqmDErxB1O+fv9n3PrCCn9ABWDW7z9ib2k1x4zKdNY9wAnK/OWDjfgGVXyxpYBXl+3ms037uH/uZvaUVDMpK5lvTB/ELbNHAbCvG5UP7I/NeWUMu+0tDv/dB5z2t/lBgbBrjxvBlMGpvLQkm88272N03yT6p8Syu6iKuetzm93k55fV8Kf3NjAkPZ40N2jkExnwzn3T38+e5jdvrGXWPR/t93Vi3WytX7yymio34yovjN+ro+6d26nBovfX5Pr/Pfr+7f3r8umcMqFfq+clx0bxwa0ncM7Ugf5tf7jgsP3OCBMREZFDg/6PQaSH21FYyeSsFH46ZywlVXXsbfJueE5JFcf9cR4LthZw4tg+jOyTyOkTnayBWSMyQl4zNiqC6voGNrv173+/aCpPfXsmL95wFEt+eSov3HCU/9ghGaGDG7sKK/03OHvcNd37znqe+NwJdNzw9GJO+NPH/uPnrs8DYGz/5gGXhy+fQXSkhx+eMoaJATX7sVEehmcmkBIXRVFlcL+L4be/zS9fXc2vX1/D84t2AjBjmJMSnxIfxdwfneA/9v01weNss1LjuPGEkQB87b5P/ds/cSfIBE7sOM8tn5k6OJXHr5rBt48Z7t/3p/c28IP/LueyxxZyvzvG8vGrjqBfcizJsVEkREdQXFXHO6ty+N5zy/hgbS6XP7YwaLxsd1NQXuMvWfp88z4emb8Vr9fy6rLG3gib8sq541Uni+jpa2bSLzmWb80c4v99OHVCXwamxLFgawHffmIx7zYJyr3qZrOcG3CT6zN9WONUn8PufJ+3V+V07hd4gHi9lie+2M7e0upWy3NaU15Tz09eXMHCbYUkuE14+yTFkJEQ3e7MjeLKWmrrveSUVFNeU4+11h9sstayZEdRq2NlS6vrmgWn7p+3mWEZ8Wy550z/tmmDU9v9dY1zs7fu/PoERvVV6ZGIiIi0j3puiPRwOwsqmDgwhUFpTpBh1u8/YtWdpxETGUF0pIc/v7fRf+zZU5ybxfMPH8TscX1JjY8Oec3YSA/VdV425zrBjamDU/3p5HHRwf0h+ifHAnDHq6s5Z+pACspr+cO763lzZeNN55rdJdzw9GLec4MIz3+1q9kElAVbCoiJ9DAgJbbZesb2T2LjXWcAcPvLKwHnJu7hy6djjCEtPprCCie40eC1vBVww+trSDiqbyLThzbeGI/ok8g/Lp7K959fzj8+2sSsEencf+nhgDOtZZP7tfsCM6nxUby0NJuRfRL59evOjfuLNx7lz1wBmD2uH0ePzCS/vIbhGfGszSklIyGGgopaPlyXS0ZCNH3cjBfnmtF8uC7XP03Et9ZPN+3j8qOGMiAlrtn34kDbnFfGZY8u4sUbj6KytoELHvqCkX0TefSKGXzr0YUApMRF+YM3PpvyyvnaYQM4bnQfAL45YxDr9pYSFeFhzqQBfLW9sbHo7uIqvF7L1N++zy2zR7FiVwkZCdH88NQxzdZz2ZFDOGJYGnP+7gSdvvOfpbx+yzEcNii1i74DnaOuwYvXWmIiI6it9waNwj3q93NZ/ZvTSYwJ7z/JryzN5sUlTsbTj08fy5h+SYzsk8itLyxnc54zjSew5CyUwAybXYWVfPe5ZRSU13DzSaNIjo3ipy+t5I/fOIwL3f4XPlW1DazNKeGChxaQmRjNwp+fQoTHUFZdx+a8cn506hgiPIb/Xj+LuRvy6Jvc/N91S64/fgTDMuKZPb5vGN8NEREROdQpuCHSw7y7ei9j+iUyok8i9Q1esouqOGPyAI4ZmeFvrvnr19bw2oo9XHvccFZmFzO2XxJ3fG0Cx47O9F+npcAG4C9LWZ5dTHx0RNANfFMRHsO5Uwfy6vI9PDBvM/vKav2BjeuOG86G3HLmb8z3NwoEQo52rfdaBqXFtXkzNmfSAFbvLuXeCyYzcaDTQDQt3snc+NN763lqwQ5/34H+ybHsdaerXH/8iGbXGuOW5URHePjZnHFkBgQehvdp7A1w04kjmbsuj5XZJVz2mHNDnxgTyeFDmjdHjI2K4P8uad6EdG9JNYmxkUFfX2p8lP/m8rnrZnFJwNSZo34/l+33ntXq9+JAePDjLewtrebFJdms3VNCeU09K3YV8+KSXf5jfP1czpo8gJ+fNZ5LH/mSHQVORpGPMYZff32i/3lgEOu9NXs5bFAqpdX13PO2k7Vy1dHDQv4uGGMY1z+Z6UPTWLLDCZD89YONPHH1zM79wjvZ6X+bz9Z9FVw4YxAvLM5utv+ZL3f4s4XaKzCh4pszBvuDI2cdNoBfvLKazzbv8weXWrJqd+O/yzP+0Zil5Gs+DM7I5ecW7aRPYgzfnT0agAse+oJad+zsvvJajrznI776xcn+f9sTs5zsiyNHZHBkCxliLYnwGP/UJhEREZH2UnBDpAex1nLjM0sA2H7vWeSUVFPvtQxNjycjMYbXbj6GET9/m5fdtP5/fbKVCI/hmmOHBwU22hITFUFFTT1fbClg9ri+RLQxoeDvF09zshPW5gVldlw8cwgPBLyj/9iVM+ifEktZdT2Ltxfy5/c38puzJ/Lswp1syC2jXzve3T1hTB9OGBN8w5aeEM3Owkqe+Hw7FbWNI2zPOzyLw4ekMXFgMgNTm2dBjB+QzIe3nkD/lNhm75onx0b5H1933AgmZ6Xwnf8s9W9b9qtT2/y+BOofIiOlf3Isa/aUctigFGaNSOeGE0ZQVl3PswudMpqq2oZmmTKhrN5dQt+kmLDeHW9LZW09Vz6+yJ9hcd9Hm4L2v7g4myHp8XitJbuoioEpsTzwLSfzZUBKLDsKKumTFNPsuj7jBzSWF321vYgL/7XA/zwzMZrbzxzX6voev+oIVuwq5tmFO1m0vbBdWQoH01a3X0tgYOPZa4/k8y37eGDeFu59Zz2zx/X1B9zawzcRZeNdZwRNSbrg8EH84pXVXP7YIpbdcWqzviX//nwbLy/dzeu3HMPq3SVER3j8gQqA350zkTteWwM4/7YKK2pZtrMYgPfXBpdwnTS2D/M25LOvvIZF2wr9wY0JA1qeXCQiIiLSFRTcEOlBiiqDGygu3encePqmCHg8hu/OHsX/zd3MhAHJrM0ppcFrGRXmyMyYSA/zNjj9Jb4+pXnfg1CmDU7lvrlOIOOSmUO4+IjBjOyT6M+GGJ6ZwMnjGxsKzhqRwdcOG8jQjHjufGON/5iOGJKewIfrnJ4d5x+exctLneDOCWP6tNhXxKe1mv5HrphBYkwk6QnRnDl5ANvvPYuiilpKq+uI6oQmhzedOJK8shru+NoEjDHcfsZ4AGYOS+cH/13OS0uzucydRhPKswt3smFvKU8u2AHAqjtPIykgKLM/3luzl6+2FzEsI57tBc2bxW7bV8ElM4dw3rQsHp6/hXPd3iMAd507mR+/uKLVrIHp7kjQX5w5nrvfXhe077jRfYJG6IaSEhfF8WP6sL2ggnfX7GVvabW/jKfBa9mSX05ybFTIoNKB5muq6XPu1IH0TY5l5vB0jh6VyVEjMrnssYXc8/Y6pg9J48pjhgUF11qyq7CKASmxzcY/B44W/vGLK/jWrCHMHtf4b+83bziZNn98bwNvrszh1An9+NmcsewqrCK/rIYLjxhMhMfDrqJKfnr6WHYUVHLZYwvJLmrsDTJ7XF8ev+oIAJ74fBt3vrGWix7+kuhID/2SY+iX3HJgS0RERKQrKLgh0kM8vWA7C7Y2Tka56ZklbNtXQWZiTFCzvh+dNpYfnTaWrfnlzHYnIBw1Mry08NR458bqpLF9OK2NCQc+gWUcNxw/wt+jY4T7OdTYS98xN584ivvnbQ4qWwjH+AFOcCcm0sPd507mz9+YgoWwMitCOTXE156WEN3snfCOmjEsnTe+e2yz7edMHcgvXlnlb+gaysKtBfz8lVVB247/4zyWBUyCCeT1Wv63JJuYKA/nTM0KeUyg15fvISs1jrk/OpHPNu/Day1X/fsrpg1J9b+Lf+yoTGYOT2fm8PSgc0f1TeTVm49p9fqxURH+shtfcGPOxP68u2YvR4VRxuDLdNicV07fpFjKa+p54atd/mt+8pMTGZrh/J69v2Yvf/1gIxccPogLZwwmJb5zAkGtqa5r4Fx3sg9AQnQEf784uGzp2NGZHDUig4835PPxhnzeXr2X+OgIrj5mGF87LHRw0eu1fLopv1kWk4+vzOmj9Xl8tD4vZInTQx9vAZzf81F9kxjVtzFr5NIjh/gfD8tMYP5PTuKNlXvYkldOclxUUNDzqmOGc8/b66lt8FJb7+Wfl03v1lk0IiIi0jspuCHSA1TXNfjTxH18Y1+nDk7FE+ImfkSfRN645Vj2lFS12jMjlB+cMob6Bstd501u902KL0MjMSbSH7QAOGGsc/P1nRNHtXjuj08fy62njgn5dbTHKeP78c3pg/jalIHtKuPo7owxDM1IYGV2MZ9szCcxJtKf6eDz5dbCZucVVdaxbGcRFTUNQWVI1XUNHPuHeewrdyZofP2wgW1+r1fvKeWksX3weAzHuzfQj105gymDU7nnrXW8vzaXo8MMmrXk0Stm8OmmfH5x1gTmbchj9rj2N5LMcANNxZV13PP2On9zVp8fvbCC/95wFKt3l3DDM0uw1gmmfLAuN2jqT1f5wfPLg54fPrR5nxaAMyb3Z8HWAhKiI1iX4/RhWbKjiCOHZ4Qs78kvr6Gosq7Z74VP04BmdlElg9LiqQsoPwEYkh7frFloKB6PaTUoNvfHJ7B8l9OjZ1qIXjQiIiIiXU3BDTnk7SuvITUuishOKDPoKoHv4E8dnBqU5l5eU9/ieZMHpTB5UPi171MHp/LMtUeGdY4vuNE0FjIgJY71v5sTlCofSkcDG+BkU/zpm1M6fH53NDA1jg/X5XLl44sA+Nfl05kxNI346EgueeRLlu8qZmSfBE4c25dLZg5ma34F1z+9hPMe/AKAzXef4f+dfnFJtj+wAbC3tLpZD5L8shq2F1QwY2gatQ1e9pXXNDvGV1b014umUl3X0ObPtL1OmdCPU9wsGd+Y4vbyZV8UV9Uxzx0nDPDDU8YQHx3B3W+vY+TP3yY9IZrA5KFF2zrep8PrtczbkMeW/HKuP77lJqB1DV7eXeMEIW8+aSQzhqWHbEILcNmRQxmemcBhg1K55dml5JXWsCG3jC+27AsZVPCNXm4tcPnHbxzGX9/fSF5ZNU8t2MHZUwb6pwrNHJ7Oom2FXDZrSIvnh2NQWrx/YpOIiIjIwaDghhzSauu9zLjrQwA+v202WSGaTnYHvhvT350zkUuPHMrIn78NwHdnj+KkMN7l7kq+d9ATopv/Wemsm+BDybXHDefDdY3NG2942mkke8Hhg1i+q5gIj+FbRw7l28cOByChSUPU9XvLmOROK9mUW0ZSTCT/vHw633p0IdsLKpoFLm57aSUfucGBxJhIrIWBrYyi7S4/05Q4J7hxx6vOeN6BKbFMykrhu7NH0WAt9320ibKaegorapkzsT//vHw6j366lbveWkd+eQ19k8LryWGt5dqnFjPX/V5dc+wI6hq8/u/HI/O3EhlhuPqY4eSXOf9u7zlvclCZRygej/H3KHn6miOpqm1g/K/eZWeIfiefb97Hb9w+NcMyWu5Tc+GMwVw4YzAX/WsBD8/fysPzt/r3XXHUUP591RHE94JMJxERERGA7vtWtcgBUFDR+G72MffOZVNu8xGl3YHvJumEMc7kkklZyZx12AB+dNrYFt8JPtD6JMVwzbHD/U0GZf/MGpHBraeOITMxmr4BZQkvLc0mPSGazXef4Q9sgJMhExicW7StsWxlR0ElQzLi/QGNvSXVzV7PlwkAjdlAwzrY4PVAatp49GdnjOPhK2bg8RiiIjws/MXJ/n23njYGgAnupJY7X1/TauZToIfnb+EXr6xi+a5if2AD4Ocvr2LcHe9SVFHLzoJK7n57Hb95Yy1l1XXkumOIO9JcMy46gj5JMewsrGTehjwWby9kc14ZR9z9Id96dCEbc8u55tjh7foZnRlirGp6fDQJMZHqjSEiIiK9hjI35JDmCxr4/OaNtWGXY3S1ipp6fvbSSgAyk5zsiDe/e9zBXFJIxhju+NqEg72MXuV7J4/m5pNGUVBeQ4O1vLx0N396bwNHDk8PeVP64a0nAHDyXz5mmVu6tCW/nAVbCvjGjEH+IEluaQ25pdWc/+AXjOiTwFPfnkl+eQ2XHjmEW08dw4X/WkBNnZfDh6QeqC+1U0RFmGbTceKjIzlhTB/yy2r8zUfH9nc+v71qL0cMS+fqYxqDRKXVdSRERzZrRnvP2+sB+I87pvfP35zCj19cwX8X7wJgd3EVXwY0/N2YW05+mS+40bGJLeP6J/HikmxeXJLtf+77mzV+QDI/OX1su65z6ZFDWLS9kPLqeq49bjh3v7WOMf3bP3JWREREpCdQcEMOaXmlwcGNArcevS0drdUP18bcMk7723wABqfHER+i5EN6twiPoa97c3zD8SMYlBbHiWNClyL5mqmOH5DMJxvyWJdTyuWPLSIuOoIfnjKGhJhIkmIiyS2tZt76PHYXV7G7uIrVu0sprqxjbL8kMhNjePf7x1PX4O3WfWgCfXjr8STERBIbGRFyks2T354Z9DwjMYakmEjKaup5fcUef3DDWsthd77PKeP78sgVM/z/xkur65pdc86k/vz4xRX+51/7v88AiI+OoLK2gcKKWn+vnI5mwNx+xng+3fSp//n6vU5m2cvfOTqsjK2oCA8PXHq4//m7P2h5RK+IiIhIT9Uz/s9VpIvsLq4Ker4up5TiytYDHGf841POf+iLkKNNO9M7q3L8gQ2AuT86sUtfT7q/yAhnjGtbI0wnZqVQWl3PGf/4lH3lNVx//Aj/xI2hmfE8tWA7t73cOEb23TU5AIzulwhAdKSnWQ+P7mxU3yQGpMSFNaL389tnA7BsZ7G/yWZFbQMAH67L45Znl/mPffgTp1fFhTMGceyoTJb88hQSYyKJjvSQ3uQ17zp3EgBFFbWszSllSHo8iR38Xk4YmMwXt83mox+dwBu3OCODJwxI7jalaCIiIiLdiYIbcsj6Yss+/rck2z/lw+fnr6zik435rMouCXneupxSlu0s5qKHv6S23hvyGHDGbw677S3+/fm2Fo9pibWWP723wf/8J6ePJaqHvIsuB99NJ4xkXEDZwYSByf7H507NwuvG5W44YQQAX2xxyikGtNJAtLdJjo3yl3UUuA17iwIyt95aleNv5PvR+jyOHpnBH78xhWeuPZIM92/G0jtOZe6PTvCfs+nuM5gzyZn2smxXER+uzWPGsP0LRAxMjWNkn0QmZSXzu3Mn8cTV6mkjIiIiEorulqRHKKms44O1uXi9nZMtsa+8hksfWciq3SXMHteYon3xEYN5e9Vernx8EV+//7NWr7FoWyFPfNFy4MJXG/+bN9by+7fXkVdWTX5ZDdv2VeD1Wj5cm9tilsiH6/LYuq/C//zmk0aF8+XJIS4uOoK3v3ccm+8+g/9ceyQnjmn8HR8eUCJx25xxxEVFsGxnMUCzLITe7jB3THJRpVN2Uux+9k02WbGrmNp6L1vyy5mc1XykcmJMJKnx0dzxtQm88/3jiIrwEB8dSWyUh+cW7SIm0sNVRw/rlLUaY7h81lB/iZKIiIiIBFNwQ3qEW19YznVPLWZhwASI/bFkR5H/8Xdnj+b0if0Ap8Y9KSCFfIXblNFay0//t4Jht70FwG1njCMrNY51OS1PV8kLaFb6r/lbmXn3Rxxx94ec8Y/5PLVgO9c+tZjfvbku5Lkb9pb6Hz99zcyQx4i0xuMxREZ4OGZUZlB/GF9zy0R3UkbgTXtybM8pRekMafFOMCenpIq80mqK3GDjGZP6E+ExPP3lDsb88h1q672M6pvY4nWuOXY44wc0ZsdU1zkZXT+dM5bDBqV23RcgIiIiIn4KbkiPsMltzJdX1nyEZbjKa+r52wcbAbjnvMkMTo/n/y45nGV3nEpKfBRvfPdYLpnpvHN7zgOfU13XwPtrc3lhcbb/GpmJMfRNjuGVZbt5wZ2WAE4Q5P65m3h7VY4/cyMrNY5nrmmcwFJd5+UP7zolJx+uC52Nsnp3KRkJ0az/3RyOG63mf9J5RvVNZNaIdP7tljfcd8k0/75DbSxoSpzTu+T7zy9n5j0fsdcd3ZqVGsf4AUl8vCEfcDI8Qo1TbcvRozI7b7EiIiIi0qpD62066bEa3ABAUTunmbSkqraBSb9+z//cl34eHekhOtJ5F3dYZgLnTB3Ic4uckY/PL9rJnW+sBZxRjDGRHuZM6s//ljhBjZ/+byVfP2wgj366laNHZfLn9zcGveYr3zmavsmxLLh9NiVVdVz976/IKXFuokqq6tiYV8ZzC3fyzuq93HrqGC6eOYRVu0s4elQmsVER+/X1ijQVGxXB89cf5X/ePyWWP15wGLuKKg/iqg6OPkkxREd6/L1z3lyZQ2p8FMMyEvju7NHc8PQS+iXH8LrbzLO9Thnfjw/X5TI8o2NTUkREREQkfApuSI9Q2+DcfGzJrwjaXlZdR12DbVevgLoGL8t2Npaj/P2iqS0eOzkrhczEaPaV1/JHt7Hn3y6awnnTBvmPGZaRwJdbnTKZK/+9iEXbCvnLBxubXcs3pWJAShwDUuJ4+pqZvLgkm0iP4YF5W3hn1V6eXLADgNteXkVqfDS7i6s6rVZfpC0XHjH4YC/hoIiNiuDMSf15dfkeAOZvzOf8aVl4PIZTxvfjvGlZXDgj/O/N/ZdOo6KmHo/n0MqEERERETmYVJYi3V5tvdefsfH0lzuorfdSUlnHtU8uZvKd73P47z5o13X++O56Ln10IQBvf+84zp2W1eKxCTGRLP7lqYzqm0hlbQNDM+KDAhsAP5szjje/eyzj+iexKKAXSFSE4R8XTwXg/MOzmqX6j+qbxO1njOc89/UfmLcZgMOHpAJw4zNLAJg8qHkDQxHpXIPT4/2PR/VN5HsnjwYgwmP420VTOWpkRtjXjI2K8E9UEREREZEDQ8EN6daW7ChkzC/foT6gL8WvX1/Ni0t28eG6XP+2Hzy/LOT5u4ur+Mg97qWlu/3bh2bEhzy+qcxEJyPk3KnNAyFpCdFMykphdL+koO1HjczknKlZbLnnTP7yzSktXjvZrfev91ouPXIIL3/nGE4Z39e//zAFN0S63NTBqQD8+6ojeP8HxzMsU6UkIiIiIj1RtwtuGGMeN8bkGWNWB2xLN8Z8YIzZ5H5OC9h3uzFmszFmgzHm9IDt040xq9x995lDrVNeDzFvfR7H3DuX3cVVIfff/vIq/+PHrpwBwHOLdnHXW8FTRl5dvofymvpm53/nmSVc8+RituSXU1pVxw0njODz22aTENO+iqw7z57IPy6eyg9OGd3iMQ1ep2Tmh6eM4Senj/UHNCI8ptUGjb5mhgBzJvZ3rnHqGMAZSRsfraoxka42e1xfvvrFKZw0rq/KSERERER6sG4X3ACeAOY02XYb8JG1djTwkfscY8wE4GJgonvOg8YYXwfGh4DrgdHuR9NrykFWWFHL1U98xe7iKp5buDPkMalxTubEw5dPZ/a4vhwdIkX8J6ePBeDEP82jpr4haF9xVR0Alzz8JfVey1mTB5CVGtfuNY7rn8w5U5uXlgSqrXeySkb1TeTmk0b5e2y0JSaysVnocaOdqQoTB6aw/d6zuPeCw9q9RhHpOGNMu//NioiIiEj31e2CG9ba+UBhk83nAE+6j58Ezg3Y/ry1tsZauw3YDMw0xgwAkq21C6y1Fngq4BzpJj7dlO9/HBHiHdO80mqW7yrmvGlZnDaxP8YYfn7meABiozy8ccuxnHXYAK44aigA+8pr+f/27jxKrqpO4Pj3lzR0dgJZIQkJWyBhETAsGgxoII4wrkQFVJLAOYgojuMyLjiKjjqKZ1xRGY6K4sIi4gg4ggrEqCOQEEIgYQnBGAJZJSQhkLXv/FG3m0pT1UtSneqqfD/nvPNe3XfffbeKH68rv7rvvkt+Ope5S9cyZ8mzXParh1pGP6zasJnTxw3lmJEDK/4+PvC6QkJjZ+7NHzagseS8HJIkSZKkjquVce/DUkrLAVJKyyOieWKCEcA9RfWW5bKtebt1ubqR5sehAlw/eykTDx3MiQft11K2YPl6tmxv4u2vfGkiz4OHFO6HP2P8cI4euQ/fOe94AH58wYn8200Pcuejq7jz0VUlz3f28SNLlu+qY0cNZPZlp+/Usfd+aueOkyRJkiS9pNuN3OikUj93pzbKSzcScVFEzImIOatXry5XTRW2esPmlu2V6zcz7Yf38cKWbfxtTeFxryty8mN00QR/ffZu4K6PnMpXp+5428apY4fw4TxfRbPGhh5EwE8vPImPvf5wpuR5LSRJkiRJ9aVWRm6sjIj986iN/YHmn+aXAaOK6o0EnsnlI0uUl5RSuhq4GmDChAllkyCqrFUbNjNmUB9u/9AkvvGHRVz1x8WM/8wdL6s3tNX98AcP6VeyvamvHMWxo/aloWewduMWjjxgHzZu2cbgfo2ckue0kCRJkiTVn1oZuXELMC1vTwN+XVR+TkQ0RsRBFCYOvS/fwrIhIk7OT0k5v+gYdRNL/7GRAwb2ptdePfnolLFl6+3Vs2Nh2rNHcPjw/hwypB8TxuxH7717MrifEwVKkiRJUr3rdiM3IuI64DRgcEQsAz4LfBm4MSIuBJYCbwdIKS2IiBuBhcA24P0ppebHZbyPwpNXegO/zYu6ic3btrNw+XouOOUgABqKEhjzPnMGs5es5ao/LuacE0aVa0KSJEmSJKAbJjdSSueW2TW5TP0vAl8sUT4HOKqCXVMFPfXsi2zdnjhieP+WsneffCBzlqxlYJ+9OWP8MM4YP6yKPZQkSZIk1Ypul9xQ/fnuzCf47t2L+c0HT2H0oMLkoE8/9yIAI/ft01LvC285uir9kyRJkiTVtlqZc0M1qqkpccXtj/H85m2c+tWZzHxsFSklPvnL+QCMGNi7yj2UJEmSJNU6kxvqUlfNWrzD6+nXzGbmY6t5Zt0mDtyvD8MG9KpSzyRJkiRJ9cLkhrrEinWbeP/P53LF7Y8RAR8546Wnodw2fzkAP5x+Aj17RLW6KEmSJEmqEyY31CW+/NtH+E1OYvz0wpO4dPJhzL7sdCLgl3OX0SPgwP36tNOKJEmSJEntM7mhiluyZiN3LFgJwOVvHM/EQwcDMKR/I68fPxyAAwb2Zu8Gw0+SJEmStOv816Uq7rO3LODFrdv5yYUnMn3iQTvsm3Jk4fGuL27ZXo2uSZIkSZLqkMkNVdxTa1/gzKOH85rDhrxs3+Rxw/J66O7uliRJkiSpTjVUuwOqLyvWbeLJ1RuZVCKxAbBP772477LJDOi1127umSRJkiSpXpncUEV98PoHANiyvalsnaH9ffyrJEmSJKlyvC1FFbNy/SbmLHkWgPNfNbrKvZEkSZIk7SlMbqhi7nxkFU0Jbrv0FI4YPqDa3ZEkSZIk7SFMbtSRFes2cfWsxWzaWp0nkdz/97UM7tfIkQeY2JAkSZIk7T7OuVFHvnXXIn5+71Jum7+cMYP6cvr4YQzt38g5V9/DRZMO5lNnjuvS8z++cgPj9u9PRHTpeSRJkiRJKmZyo040NSV+v3AlAPOXrWP+snXc8uAzLfuvnvUk75gwin377EXfxgZ67dWzYud+5rkXaegRLFq1gXed5FwbkiRJkqTdy+RGHWhqSlw1azGrN2zmm+ccy+oNm4kIvnL7o2zZ1sSksUOY9fhqrp61mBvnLOO8kw7kS289ut12n3thCw09e9CvsYFZj6/mr0/+g49NOZwePQojM7Y3Jf60aDWfu3Uhf1uzEYCxw/p16XuVJEmSJKk1kxt14KM3PcjNc58GYPK4YfRrLPxnvfCUg2hqSvToEUy64m5unLMMgJ/fu5QvvPmoliQFwCPL13P/39fyzhNG8dwLW/nVA8v40v8+CsA1M05gxjWzATht7BBOOngQAL+Y8xSfuPmhHfriRKKSJEmSpN3N5EaN+9uajS2JjS+99eiWxEaz5gTGBRPHcPmtC1vKL/ufh/nPtxVGb2zcvI0Z18xmxfpNrFq/iR//9e+se3FrS93mxAbAzMdXtyQ3Fq9+vqV81H69OffEAzlm5D4VfoeSJEmSJLXNp6XUuLsfXQXABycfxnknHVi23rtPHs3bjh/BFWcfA8B19y3l2Y1bAPjEzQ+xYv0mAL511xM7JDa+OvWYHdr53szF/OWJNQA8umIDg/s18oNpE7jzw6dxyWmHOpmoJEmSJGm3c+RGjZsxcQyTxw1l9KC+bdZr6NmDr73jWACGDGhkxjWzOf1rf+SGi07m1gef4Yzxw1j3wlbuW/Is/3TkcP7rHa/g2Y1bGLlvb/rs3cDAPnvx2IoNfP62hbzr+/dyzfQTePjpdUwZP5zJ44bthncqSZIkSVJpJjdqXES0m9ho7bWHD+XoEfvw0NPrOOvbfwbgwP368On3jNth5EXffIvLWcfsD8DJBw/i8OH9edf372XGjwq3qhzlbSiSJEmSpCrztpQ91A+mTwBgy7YmAN532iHt3lLSs0cw8dDBXHzqIS1lRx7gBKKSJEmSpOpy5MYeamj/Xkw8dBB/eeIfnHXM/gzu19jhYz/2+sN5w1HDuXnuMo4e4cgNSZIkSVJ1mdzYg1006RAG9W3kI1PGduq4nj2CV4wayCtGDeyajkmSJEmS1AkmN/Zgp44dwqljh1S7G5IkSZIk7RLn3JAkSZIkSTXN5IYkSZIkSappJjckSZIkSVJNM7khSZIkSZJqmskNSZIkSZJU00xuSJIkSZKkmmZyQ5IkSZIk1TSTG5IkSZIkqaaZ3JAkSZIkSTXN5IYkSZIkSappJjckSZIkSVJNM7khSZIkSZJqmskNSZIkSZJU0yKlVO0+dCsRsRr4e7X70UmDgTXV7oTUxYxz1TtjXPXOGFe9M8ZV77pDjI9OKQ0ptcPkRh2IiDkppQnV7ofUlYxz1TtjXPXOGFe9M8ZV77p7jHtbiiRJkiRJqmkmNyRJkiRJUk0zuVEfrq52B6TdwDhXvTPGVe+McdU7Y1z1rlvHuHNuSJIkSZKkmubIDUmSJEmSVNNMbnSBiBgVEXdHxCMRsSAi/iWX7xcRv4+IRXm9by4flOs/HxFXtmrr9oh4MLdzVUT0LHPOV0bEQxHxRER8KyIil384IhZGxPyIuDMiRpc5vmy9iNgeEfPyckulPifVrgrH+MyIeKwoxoaWOWe5GL84l8+LiD9HxPgyx0+KiLkRsS0iphaVHxsRf83vY35EvLNSn5NqV6ViPCL6F8X2vIhYExHfKHPOXY3xktfxiBgdEffn4xdExMUV/rhUoyp8LX9njr0FEXFFG+csGedF+6dGRIqIkrPxR0RjRNyQj783Isbkcq/lepmdiPEz8vXyobx+XVFbX4yIpyLi+XbOuasx7vcVaWellFwqvAD7A8fn7f7A48B44ArgE7n8E8BX8nZf4BTgYuDKVm0NyOsAfgmcU+ac9wGvyvV+C7whl78W6JO33wfcUOb4svWA56v9mbp0r6XCMT4TmNCBc5aL8QFFdd4E3F7m+DHAMcC1wNSi8rHAYXn7AGA5MLDan7FLdZdKxnirdu8HJpXZt6sxXvI6DuwNNObtfsAS4IBqf8Yu1V8qFefAIGApMCS//jEwucw5S8Z5UR9mAfeU+7sAXAJclbfPKYpzr+UupeKlszF+XPP1ETgKeLqorZNze21+L65AjI/B7ysuLju1OHKjC6SUlqeU5ubtDcAjwAjgzRT+4JPXb8l1NqaU/gxsKtHW+rzZQOEL6ssmSYmI/Sl8+f1rSilRuBg2t313SumFXPUeYGSZPneongSVjfGOaCfG1xdV7UuJ/0dyvSUppflAU6vyx1NKi/L2M8AqYMjO9FP1oytiPCIOA4YCfyqxrxIxXvI6nlLaklLanMsbcdSmsgrG+cHA4yml1fn1H4CzW5+vrTjP/oPCPzrb+ltR3LebgMkREV7LVcpOxPgDOX4AFgC9IqIx77snpbS8rfNVIsb9viLtPL/gdLE8XPI44F5gWPNFMa9LDr8v0cYdFC5gGyj8IW9tBLCs6PWyXNbahRQyyO1pXa9XRMyJiHsi4i0d6bP2HJWIceCaPGT+31sP38zajPGIeH9ELKbwheGDnX8XLe2cSCGJuHhn21D9qVCMA5xL4VfmUsmJSsf4DtfxPDR7PvAUhV8onyl7pPZIuxjnTwBHRMSYiGig8I+5USXqlY3ziDgOGJVSuq2dc42gEMeklLYB6yiMHCl+L17L9TI7EeNnAw8UJYc7ohIx3i5jXCrN5EYXioh+FG4l+VCrX946JaX0egrD4BqB15WoUuofgzt8eY6IdwMTgK+2da4y9Q5MKU0AzgO+ERGHdLz3qmcVivF3pZSOBl6Tl/eUOlWJspYYTyl9J6V0CPBx4NM704n8a8tPgBkppab26mvPUKnreHYOcF25U5Uo26kYL3UdTyk9lVI6BjgUmBYRwzrZd9WxXY3zlNJa8q1QFEYmLQG2lTpVqcMjogfwdeAjHeluqTZadnotVwmdjfGIOBL4CvDezp6qRFlnY7y9vhnjUhkmN7pIROxF4SL6s5TSzbl4Zb4gNV+YVnW0vZTSJuAW4M0R0TNempzu8xSywsW3kYwEWn6Vi4jTgcuANzVnn/OkSPMiYl5b9fK5n8nrJynMj3BcR/ut+lWpGE8pPZ3XG4CfAyd2NsaLXE8e/lkqxtt4LwOA3wCfTind01597RkqeR2PiFcADSml+/PrLonxctfxZvl6voBCIlGq5LX81pTSSSmlVwGPAYs6Eef9KcxvMDMillCY2+CWiJhQIs6XkUeF5FEi+wDP5tdey/UynY3xiBgJ/Ao4P6XU5siILorxts5njEttMLnRBfKw+h8Aj6SUvla06xZgWt6eBvy6nXb6FV14G4AzgUdTSttTSsfm5TN5ON2GiDg5n/v85rbzELj/pvBFt+XCnVK6rLmNtupFxL7N9xpGxGBgIrBw5z4Z1YsKxnhDjqvmLx//DDzcyRg/rKjJs4Dm+1F3iPE2+rA3hS8x16aUftGR96/6V6kYL3IuRaM2uiLG27iOj4yI3nl7XwrX8cc62G/VsUrGeeQnXeUYuwT4fkfjPKW0LqU0OKU0JqU0hsKcMW9KKc0pcS0v7ttU4K6UUvJarlI6G+MRMZBC8uCTKaW/tNd+F8V4ufdijEvtSd1gVtN6WyjMJJ6A+cC8vJxJ4Z7QOyl8Mb0T2K/omCUUfnl4nkLWdzwwDJid21kAfJvCL3+lzjkBeJjCvXdXApHL/wCsLOrHLWWOL1kPeDXwEPBgXl9Y7c/XpfpLBWO8L4WnRzTH+DeBnmXOWS7Gv5mPnQfcDRxZ5vgT8nk3Av8AFuTydwNbi97HPODYan/GLtVdKhXjRfueBI5o55y7GuPlruNn5PfxYF5fVO3P16V7LJWMcwrJu4V5Kflkt1yvZJy3qjOT8k+S6AX8gsI8H/cBB+dyr+UupeKlUzFO4ba/ja3iaGjed0WO+aa8vrzMOXc1xv2+4uKyk0vzFydJkiRJkqSa5G0pkiRJkiSpppnckCRJkiRJNc3khiRJkiRJqmkmNyRJkiRJUk0zuSFJkiRJkmqayQ1JkiRJklTTTG5IkqTdJiJmRkRqtbwYESsiYm5E/CAizomIxg6295qidn5bYv+PSpyvI8vl+fjTOnHM9Mp+WpIkqaMaqt0BSZK0R3oKWJq3G4CBwJHAccAFwJqIuDSldH077Uwv2p4SESNSSk8XlT0O/KXEcYcBQ4FVwKIS+5eWKCvVTrGV7eyXJEldJFJK1e6DJEnaQ0TETOBU4HMppctb7WvM+z4JnJaLP55SuqJMW32AFUB/4DkKCZJPppS+3IF+/AiYBvw4pTS9jXqnAXcDpJSivXYlSVJ1eFuKJEnqFlJKm1NKvwNeB1yZi78cESeVOeRsComNZcDnctm0ru2lJEnqjkxuSJKkbiUVhpX+K7AQCOCyMlWn5/VP87IVOCIiTu7qPkqSpO7F5IYkSep2UkrbgO/ll1NaTzAaEaOB1+aXP0kprQFuz69n7J5eSpKk7sLkhiRJ6q5m5XUjcGyrfdMojOq4P6W0MJddm9fvjIheXd89SZLUXZjckCRJ3VXxE0uGtdp3fl7/pKjsVmAtsA/w1kp3pr1HwVb6fJIkqeN8FKwkSequni/a7t+8ERGTgEOAbcB1zeUppc0RcSPwXgrzcVxHZbX3KFhJklQlJjckSVJ31b9oe33RdvOcGneklFa1OuZaCsmN0yNiZEppWaU6k1I6pVJtSZKkyvK2FEmS1F2NLtpeCRARfYGpueza1geklP4PWEThO875rfdLkqT6ZHJDkiR1V5PyehMwL29PBfrl7RvKzH1xWN4/bfd1VZIkVZO3pUiSpG4nIhqAi/PLO1JKW/L29LzeALzQRhNDgbER8eo8mkOSJNUxR25IkqRuJSIC+DowDmgCvpjLxwCn5mpvTCkNL7fw0mNkZyBJkuqeyQ1JktQtRERjREwB7gI+kIs/llKanbenAwEs4aXkRTk/yut3RETvyvZUkiR1N96WIkmSquGCiDg9bzcA+wAHA3vnslXApSmlG6FlNEfzBKHXppRSO+3fBFwJDADeBvxsVzscEX9up8qNKaVv7ep5JElS55nckCRJ1TAqLwCbgXXAAuAB4HfAr4rm2YDC7SgH5e2XPSWltZTS8xFxE4VJRadTgeQGMLGd/XMqcA5JkrQTov0fPiRJkiRJkrov59yQJEmSJEk1zeSGJEmSJEmqaSY3JEmSJElSTTO5IUmSJEmSaprJDUmSJEmSVNNMbkiSJEmSpJpmckOSJEmSJNU0kxuSJEmSJKmmmdyQJEmSJEk1zeSGJEmSJEmqaSY3JEmSJElSTft/+XFQF65Q9lQAAAAASUVORK5CYII="/>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0" name="Google Shape;320;p91"/>
          <p:cNvSpPr txBox="1"/>
          <p:nvPr/>
        </p:nvSpPr>
        <p:spPr>
          <a:xfrm>
            <a:off x="1069145" y="4318782"/>
            <a:ext cx="7779433" cy="1569660"/>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Arial"/>
                <a:ea typeface="Arial"/>
                <a:cs typeface="Arial"/>
                <a:sym typeface="Arial"/>
              </a:rPr>
              <a:t>The data is  Non stationarity</a:t>
            </a: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a:p>
            <a:pPr marL="0" marR="0" lvl="0" indent="-152400" algn="l"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Arial"/>
                <a:ea typeface="Arial"/>
                <a:cs typeface="Arial"/>
                <a:sym typeface="Arial"/>
              </a:rPr>
              <a:t>Looking at the plot we can say there is up Trend in the market</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92"/>
          <p:cNvSpPr txBox="1">
            <a:spLocks noGrp="1"/>
          </p:cNvSpPr>
          <p:nvPr>
            <p:ph type="title"/>
          </p:nvPr>
        </p:nvSpPr>
        <p:spPr>
          <a:xfrm>
            <a:off x="982133" y="457201"/>
            <a:ext cx="7704667" cy="1981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31A88"/>
              </a:buClr>
              <a:buSzPts val="4000"/>
              <a:buFont typeface="Algerian"/>
              <a:buNone/>
            </a:pPr>
            <a:r>
              <a:rPr lang="en-US">
                <a:solidFill>
                  <a:srgbClr val="531A88"/>
                </a:solidFill>
                <a:latin typeface="Algerian"/>
                <a:ea typeface="Algerian"/>
                <a:cs typeface="Algerian"/>
                <a:sym typeface="Algerian"/>
              </a:rPr>
              <a:t>Statistical test</a:t>
            </a:r>
            <a:br>
              <a:rPr lang="en-US">
                <a:solidFill>
                  <a:srgbClr val="531A88"/>
                </a:solidFill>
                <a:latin typeface="Algerian"/>
                <a:ea typeface="Algerian"/>
                <a:cs typeface="Algerian"/>
                <a:sym typeface="Algerian"/>
              </a:rPr>
            </a:br>
            <a:endParaRPr>
              <a:solidFill>
                <a:srgbClr val="531A88"/>
              </a:solidFill>
              <a:latin typeface="Algerian"/>
              <a:ea typeface="Algerian"/>
              <a:cs typeface="Algerian"/>
              <a:sym typeface="Algerian"/>
            </a:endParaRPr>
          </a:p>
        </p:txBody>
      </p:sp>
      <p:sp>
        <p:nvSpPr>
          <p:cNvPr id="326" name="Google Shape;326;p92"/>
          <p:cNvSpPr txBox="1">
            <a:spLocks noGrp="1"/>
          </p:cNvSpPr>
          <p:nvPr>
            <p:ph type="body" idx="1"/>
          </p:nvPr>
        </p:nvSpPr>
        <p:spPr>
          <a:xfrm>
            <a:off x="911794" y="1949548"/>
            <a:ext cx="7704667" cy="3332816"/>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3480"/>
              <a:buFont typeface="Noto Sans Symbols"/>
              <a:buChar char="❑"/>
            </a:pPr>
            <a:r>
              <a:rPr lang="en-US"/>
              <a:t>ADF (Augmented Dickey Fuller) Test</a:t>
            </a:r>
            <a:endParaRPr/>
          </a:p>
          <a:p>
            <a:pPr marL="285750" lvl="0" indent="-285750" algn="l" rtl="0">
              <a:spcBef>
                <a:spcPts val="1080"/>
              </a:spcBef>
              <a:spcAft>
                <a:spcPts val="0"/>
              </a:spcAft>
              <a:buSzPts val="3480"/>
              <a:buNone/>
            </a:pPr>
            <a:endParaRPr/>
          </a:p>
          <a:p>
            <a:pPr marL="285750" lvl="0" indent="-285750" algn="l" rtl="0">
              <a:spcBef>
                <a:spcPts val="1080"/>
              </a:spcBef>
              <a:spcAft>
                <a:spcPts val="0"/>
              </a:spcAft>
              <a:buSzPts val="3480"/>
              <a:buFont typeface="Noto Sans Symbols"/>
              <a:buChar char="❑"/>
            </a:pPr>
            <a:r>
              <a:rPr lang="en-US"/>
              <a:t>KPSS (Kwiatkowski-Phillips-Schmidt-Shin) Test</a:t>
            </a:r>
            <a:endParaRPr/>
          </a:p>
          <a:p>
            <a:pPr marL="285750" lvl="0" indent="-64770" algn="l" rtl="0">
              <a:spcBef>
                <a:spcPts val="1080"/>
              </a:spcBef>
              <a:spcAft>
                <a:spcPts val="0"/>
              </a:spcAft>
              <a:buSzPts val="3480"/>
              <a:buFont typeface="Noto Sans Symbols"/>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93"/>
          <p:cNvSpPr txBox="1">
            <a:spLocks noGrp="1"/>
          </p:cNvSpPr>
          <p:nvPr>
            <p:ph type="title" idx="4294967295"/>
          </p:nvPr>
        </p:nvSpPr>
        <p:spPr>
          <a:xfrm>
            <a:off x="1439863" y="239713"/>
            <a:ext cx="7704137" cy="674687"/>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lgerian"/>
              <a:buNone/>
            </a:pPr>
            <a:r>
              <a:rPr lang="en-US" sz="2400">
                <a:latin typeface="Algerian"/>
                <a:ea typeface="Algerian"/>
                <a:cs typeface="Algerian"/>
                <a:sym typeface="Algerian"/>
              </a:rPr>
              <a:t>ADF (Augmented Dickey Fuller) Test</a:t>
            </a:r>
            <a:r>
              <a:rPr lang="en-US"/>
              <a:t/>
            </a:r>
            <a:br>
              <a:rPr lang="en-US"/>
            </a:br>
            <a:endParaRPr/>
          </a:p>
        </p:txBody>
      </p:sp>
      <p:pic>
        <p:nvPicPr>
          <p:cNvPr id="332" name="Google Shape;332;p93"/>
          <p:cNvPicPr preferRelativeResize="0"/>
          <p:nvPr/>
        </p:nvPicPr>
        <p:blipFill rotWithShape="1">
          <a:blip r:embed="rId3">
            <a:alphaModFix/>
          </a:blip>
          <a:srcRect/>
          <a:stretch/>
        </p:blipFill>
        <p:spPr>
          <a:xfrm>
            <a:off x="998808" y="872197"/>
            <a:ext cx="7230792" cy="2124221"/>
          </a:xfrm>
          <a:prstGeom prst="rect">
            <a:avLst/>
          </a:prstGeom>
          <a:noFill/>
          <a:ln w="9525" cap="sq" cmpd="thickThin">
            <a:solidFill>
              <a:srgbClr val="87CFFF"/>
            </a:solidFill>
            <a:prstDash val="dash"/>
            <a:round/>
            <a:headEnd type="none" w="sm" len="sm"/>
            <a:tailEnd type="none" w="sm" len="sm"/>
          </a:ln>
          <a:effectLst>
            <a:outerShdw blurRad="50800" dist="38100" dir="13500000" algn="br" rotWithShape="0">
              <a:srgbClr val="000000">
                <a:alpha val="40000"/>
              </a:srgbClr>
            </a:outerShdw>
          </a:effectLst>
        </p:spPr>
      </p:pic>
      <p:sp>
        <p:nvSpPr>
          <p:cNvPr id="333" name="Google Shape;333;p93"/>
          <p:cNvSpPr txBox="1"/>
          <p:nvPr/>
        </p:nvSpPr>
        <p:spPr>
          <a:xfrm>
            <a:off x="928468" y="3221502"/>
            <a:ext cx="7652823" cy="22467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Null Hypothesis</a:t>
            </a:r>
            <a:r>
              <a:rPr lang="en-US" sz="2000" b="0" i="0" u="none" strike="noStrike" cap="none">
                <a:solidFill>
                  <a:srgbClr val="000000"/>
                </a:solidFill>
                <a:latin typeface="Arial"/>
                <a:ea typeface="Arial"/>
                <a:cs typeface="Arial"/>
                <a:sym typeface="Arial"/>
              </a:rPr>
              <a:t>: data is  non stationary</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Alternate Hypothesis</a:t>
            </a:r>
            <a:r>
              <a:rPr lang="en-US" sz="2000" b="0" i="0" u="none" strike="noStrike" cap="none">
                <a:solidFill>
                  <a:srgbClr val="000000"/>
                </a:solidFill>
                <a:latin typeface="Arial"/>
                <a:ea typeface="Arial"/>
                <a:cs typeface="Arial"/>
                <a:sym typeface="Arial"/>
              </a:rPr>
              <a:t>: data is stationary</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If p-value &lt;0.05 reject null hypothesis</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As p value(0.8823) is higher then 0.05 the data is non stationarity</a:t>
            </a:r>
            <a:endParaRPr sz="2000" b="0" i="0" u="none" strike="noStrike" cap="none">
              <a:solidFill>
                <a:srgbClr val="000000"/>
              </a:solidFill>
              <a:latin typeface="Arial"/>
              <a:ea typeface="Arial"/>
              <a:cs typeface="Arial"/>
              <a:sym typeface="Arial"/>
            </a:endParaRPr>
          </a:p>
        </p:txBody>
      </p:sp>
      <p:sp>
        <p:nvSpPr>
          <p:cNvPr id="334" name="Google Shape;334;p93"/>
          <p:cNvSpPr/>
          <p:nvPr/>
        </p:nvSpPr>
        <p:spPr>
          <a:xfrm>
            <a:off x="928467" y="5008099"/>
            <a:ext cx="7610621" cy="759656"/>
          </a:xfrm>
          <a:prstGeom prst="roundRect">
            <a:avLst>
              <a:gd name="adj" fmla="val 16667"/>
            </a:avLst>
          </a:prstGeom>
          <a:solidFill>
            <a:srgbClr val="FF0000">
              <a:alpha val="52941"/>
            </a:srgbClr>
          </a:solidFill>
          <a:ln w="15875" cap="rnd" cmpd="sng">
            <a:solidFill>
              <a:srgbClr val="237DA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94"/>
          <p:cNvSpPr txBox="1">
            <a:spLocks noGrp="1"/>
          </p:cNvSpPr>
          <p:nvPr>
            <p:ph type="title"/>
          </p:nvPr>
        </p:nvSpPr>
        <p:spPr>
          <a:xfrm>
            <a:off x="982133" y="0"/>
            <a:ext cx="7704667" cy="143490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31A88"/>
              </a:buClr>
              <a:buSzPts val="4000"/>
              <a:buFont typeface="Algerian"/>
              <a:buNone/>
            </a:pPr>
            <a:r>
              <a:rPr lang="en-US">
                <a:solidFill>
                  <a:srgbClr val="531A88"/>
                </a:solidFill>
                <a:latin typeface="Algerian"/>
                <a:ea typeface="Algerian"/>
                <a:cs typeface="Algerian"/>
                <a:sym typeface="Algerian"/>
              </a:rPr>
              <a:t>KPSS test</a:t>
            </a:r>
            <a:endParaRPr>
              <a:solidFill>
                <a:srgbClr val="531A88"/>
              </a:solidFill>
              <a:latin typeface="Algerian"/>
              <a:ea typeface="Algerian"/>
              <a:cs typeface="Algerian"/>
              <a:sym typeface="Algerian"/>
            </a:endParaRPr>
          </a:p>
        </p:txBody>
      </p:sp>
      <p:pic>
        <p:nvPicPr>
          <p:cNvPr id="340" name="Google Shape;340;p94"/>
          <p:cNvPicPr preferRelativeResize="0"/>
          <p:nvPr/>
        </p:nvPicPr>
        <p:blipFill rotWithShape="1">
          <a:blip r:embed="rId3">
            <a:alphaModFix/>
          </a:blip>
          <a:srcRect/>
          <a:stretch/>
        </p:blipFill>
        <p:spPr>
          <a:xfrm>
            <a:off x="1132376" y="1233854"/>
            <a:ext cx="6815870" cy="1959512"/>
          </a:xfrm>
          <a:prstGeom prst="rect">
            <a:avLst/>
          </a:prstGeom>
          <a:noFill/>
          <a:ln>
            <a:noFill/>
          </a:ln>
        </p:spPr>
      </p:pic>
      <p:sp>
        <p:nvSpPr>
          <p:cNvPr id="341" name="Google Shape;341;p94"/>
          <p:cNvSpPr txBox="1"/>
          <p:nvPr/>
        </p:nvSpPr>
        <p:spPr>
          <a:xfrm>
            <a:off x="1111348" y="3587261"/>
            <a:ext cx="7033846" cy="24622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Null Hypothesis</a:t>
            </a:r>
            <a:r>
              <a:rPr lang="en-US" sz="2000" b="0" i="0" u="none" strike="noStrike" cap="none">
                <a:solidFill>
                  <a:srgbClr val="000000"/>
                </a:solidFill>
                <a:latin typeface="Arial"/>
                <a:ea typeface="Arial"/>
                <a:cs typeface="Arial"/>
                <a:sym typeface="Arial"/>
              </a:rPr>
              <a:t>: data is  stationary</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Alternate Hypothesis</a:t>
            </a:r>
            <a:r>
              <a:rPr lang="en-US" sz="2000" b="0" i="0" u="none" strike="noStrike" cap="none">
                <a:solidFill>
                  <a:srgbClr val="000000"/>
                </a:solidFill>
                <a:latin typeface="Arial"/>
                <a:ea typeface="Arial"/>
                <a:cs typeface="Arial"/>
                <a:sym typeface="Arial"/>
              </a:rPr>
              <a:t>: data is Non stationary</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If p-value &lt;0.05 reject null hypothesis</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As p value(0.01) is higher then 0.05 the data is stationarity</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2" name="Google Shape;342;p94"/>
          <p:cNvSpPr/>
          <p:nvPr/>
        </p:nvSpPr>
        <p:spPr>
          <a:xfrm>
            <a:off x="1125415" y="5416062"/>
            <a:ext cx="7005711" cy="520504"/>
          </a:xfrm>
          <a:prstGeom prst="roundRect">
            <a:avLst>
              <a:gd name="adj" fmla="val 16667"/>
            </a:avLst>
          </a:prstGeom>
          <a:solidFill>
            <a:srgbClr val="92D050">
              <a:alpha val="51764"/>
            </a:srgbClr>
          </a:solidFill>
          <a:ln w="15875" cap="rnd" cmpd="sng">
            <a:solidFill>
              <a:srgbClr val="237DA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95"/>
          <p:cNvSpPr txBox="1"/>
          <p:nvPr/>
        </p:nvSpPr>
        <p:spPr>
          <a:xfrm>
            <a:off x="914398" y="239151"/>
            <a:ext cx="7385539" cy="2677656"/>
          </a:xfrm>
          <a:prstGeom prst="rect">
            <a:avLst/>
          </a:prstGeom>
          <a:noFill/>
          <a:ln>
            <a:noFill/>
          </a:ln>
        </p:spPr>
        <p:txBody>
          <a:bodyPr spcFirstLastPara="1" wrap="square" lIns="91425" tIns="45700" rIns="91425" bIns="45700" anchor="t" anchorCtr="0">
            <a:spAutoFit/>
          </a:bodyPr>
          <a:lstStyle/>
          <a:p>
            <a:pPr marL="0" marR="0" lvl="0" indent="-127000" algn="l"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70C0"/>
                </a:solidFill>
                <a:latin typeface="Overlock"/>
                <a:ea typeface="Overlock"/>
                <a:cs typeface="Overlock"/>
                <a:sym typeface="Overlock"/>
              </a:rPr>
              <a:t>KPSS = stationary </a:t>
            </a:r>
            <a:endParaRPr/>
          </a:p>
          <a:p>
            <a:pPr marL="0" marR="0" lvl="0" indent="0" algn="l" rtl="0">
              <a:lnSpc>
                <a:spcPct val="100000"/>
              </a:lnSpc>
              <a:spcBef>
                <a:spcPts val="0"/>
              </a:spcBef>
              <a:spcAft>
                <a:spcPts val="0"/>
              </a:spcAft>
              <a:buClr>
                <a:srgbClr val="000000"/>
              </a:buClr>
              <a:buSzPts val="2000"/>
              <a:buFont typeface="Noto Sans Symbols"/>
              <a:buNone/>
            </a:pPr>
            <a:endParaRPr sz="2000" b="0" i="0" u="none" strike="noStrike" cap="none">
              <a:solidFill>
                <a:srgbClr val="0070C0"/>
              </a:solidFill>
              <a:latin typeface="Overlock"/>
              <a:ea typeface="Overlock"/>
              <a:cs typeface="Overlock"/>
              <a:sym typeface="Overlock"/>
            </a:endParaRPr>
          </a:p>
          <a:p>
            <a:pPr marL="0" marR="0" lvl="0" indent="-127000" algn="l"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70C0"/>
                </a:solidFill>
                <a:latin typeface="Overlock"/>
                <a:ea typeface="Overlock"/>
                <a:cs typeface="Overlock"/>
                <a:sym typeface="Overlock"/>
              </a:rPr>
              <a:t>ADF = not stationary</a:t>
            </a:r>
            <a:endParaRPr/>
          </a:p>
          <a:p>
            <a:pPr marL="0" marR="0" lvl="0" indent="0" algn="l" rtl="0">
              <a:lnSpc>
                <a:spcPct val="100000"/>
              </a:lnSpc>
              <a:spcBef>
                <a:spcPts val="0"/>
              </a:spcBef>
              <a:spcAft>
                <a:spcPts val="0"/>
              </a:spcAft>
              <a:buClr>
                <a:srgbClr val="000000"/>
              </a:buClr>
              <a:buSzPts val="2000"/>
              <a:buFont typeface="Noto Sans Symbols"/>
              <a:buNone/>
            </a:pPr>
            <a:endParaRPr sz="2000" b="0" i="0" u="none" strike="noStrike" cap="none">
              <a:solidFill>
                <a:srgbClr val="0070C0"/>
              </a:solidFill>
              <a:latin typeface="Overlock"/>
              <a:ea typeface="Overlock"/>
              <a:cs typeface="Overlock"/>
              <a:sym typeface="Overlock"/>
            </a:endParaRPr>
          </a:p>
          <a:p>
            <a:pPr marL="0" marR="0" lvl="0" indent="-127000" algn="l"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70C0"/>
                </a:solidFill>
                <a:latin typeface="Overlock"/>
                <a:ea typeface="Overlock"/>
                <a:cs typeface="Overlock"/>
                <a:sym typeface="Overlock"/>
              </a:rPr>
              <a:t>This means the Data has trend stationary</a:t>
            </a:r>
            <a:endParaRPr/>
          </a:p>
          <a:p>
            <a:pPr marL="0" marR="0" lvl="0" indent="0" algn="l" rtl="0">
              <a:lnSpc>
                <a:spcPct val="100000"/>
              </a:lnSpc>
              <a:spcBef>
                <a:spcPts val="0"/>
              </a:spcBef>
              <a:spcAft>
                <a:spcPts val="0"/>
              </a:spcAft>
              <a:buClr>
                <a:srgbClr val="000000"/>
              </a:buClr>
              <a:buSzPts val="2000"/>
              <a:buFont typeface="Noto Sans Symbols"/>
              <a:buNone/>
            </a:pPr>
            <a:endParaRPr sz="2000" b="0" i="0" u="none" strike="noStrike" cap="none">
              <a:solidFill>
                <a:srgbClr val="0070C0"/>
              </a:solidFill>
              <a:latin typeface="Overlock"/>
              <a:ea typeface="Overlock"/>
              <a:cs typeface="Overlock"/>
              <a:sym typeface="Overlock"/>
            </a:endParaRPr>
          </a:p>
          <a:p>
            <a:pPr marL="0" marR="0" lvl="0" indent="-127000" algn="l"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70C0"/>
                </a:solidFill>
                <a:latin typeface="Overlock"/>
                <a:ea typeface="Overlock"/>
                <a:cs typeface="Overlock"/>
                <a:sym typeface="Overlock"/>
              </a:rPr>
              <a:t>To make is series strict stationary we need to remove TREND</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48" name="Google Shape;348;p95"/>
          <p:cNvSpPr/>
          <p:nvPr/>
        </p:nvSpPr>
        <p:spPr>
          <a:xfrm>
            <a:off x="955666" y="2599863"/>
            <a:ext cx="365853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a:solidFill>
                  <a:srgbClr val="0070C0"/>
                </a:solidFill>
                <a:latin typeface="Algerian"/>
                <a:ea typeface="Algerian"/>
                <a:cs typeface="Algerian"/>
                <a:sym typeface="Algerian"/>
              </a:rPr>
              <a:t>Differencing</a:t>
            </a:r>
            <a:endParaRPr sz="2800" b="0" i="0" u="none" strike="noStrike" cap="none">
              <a:solidFill>
                <a:srgbClr val="000000"/>
              </a:solidFill>
              <a:latin typeface="Arial"/>
              <a:ea typeface="Arial"/>
              <a:cs typeface="Arial"/>
              <a:sym typeface="Arial"/>
            </a:endParaRPr>
          </a:p>
        </p:txBody>
      </p:sp>
      <p:pic>
        <p:nvPicPr>
          <p:cNvPr id="349" name="Google Shape;349;p95"/>
          <p:cNvPicPr preferRelativeResize="0"/>
          <p:nvPr/>
        </p:nvPicPr>
        <p:blipFill rotWithShape="1">
          <a:blip r:embed="rId3">
            <a:alphaModFix/>
          </a:blip>
          <a:srcRect/>
          <a:stretch/>
        </p:blipFill>
        <p:spPr>
          <a:xfrm>
            <a:off x="900332" y="3124860"/>
            <a:ext cx="7652824" cy="2352675"/>
          </a:xfrm>
          <a:prstGeom prst="rect">
            <a:avLst/>
          </a:prstGeom>
          <a:noFill/>
          <a:ln>
            <a:noFill/>
          </a:ln>
        </p:spPr>
      </p:pic>
      <p:sp>
        <p:nvSpPr>
          <p:cNvPr id="350" name="Google Shape;350;p95"/>
          <p:cNvSpPr txBox="1"/>
          <p:nvPr/>
        </p:nvSpPr>
        <p:spPr>
          <a:xfrm>
            <a:off x="1167618" y="5697415"/>
            <a:ext cx="7610622" cy="861774"/>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262626"/>
                </a:solidFill>
                <a:latin typeface="Bell MT"/>
                <a:ea typeface="Bell MT"/>
                <a:cs typeface="Bell MT"/>
                <a:sym typeface="Bell MT"/>
              </a:rPr>
              <a:t>We have done differencing useing  lag 1 and removed the null values from the data</a:t>
            </a:r>
            <a:endParaRPr sz="1800" b="1" i="0" u="none" strike="noStrike" cap="none">
              <a:solidFill>
                <a:srgbClr val="262626"/>
              </a:solidFill>
              <a:latin typeface="Bell MT"/>
              <a:ea typeface="Bell MT"/>
              <a:cs typeface="Bell MT"/>
              <a:sym typeface="Bell MT"/>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96"/>
          <p:cNvPicPr preferRelativeResize="0"/>
          <p:nvPr/>
        </p:nvPicPr>
        <p:blipFill rotWithShape="1">
          <a:blip r:embed="rId3">
            <a:alphaModFix/>
          </a:blip>
          <a:srcRect/>
          <a:stretch/>
        </p:blipFill>
        <p:spPr>
          <a:xfrm>
            <a:off x="1452120" y="825024"/>
            <a:ext cx="7185443" cy="1918177"/>
          </a:xfrm>
          <a:prstGeom prst="rect">
            <a:avLst/>
          </a:prstGeom>
          <a:noFill/>
          <a:ln>
            <a:noFill/>
          </a:ln>
        </p:spPr>
      </p:pic>
      <p:pic>
        <p:nvPicPr>
          <p:cNvPr id="356" name="Google Shape;356;p96"/>
          <p:cNvPicPr preferRelativeResize="0"/>
          <p:nvPr/>
        </p:nvPicPr>
        <p:blipFill rotWithShape="1">
          <a:blip r:embed="rId4">
            <a:alphaModFix/>
          </a:blip>
          <a:srcRect/>
          <a:stretch/>
        </p:blipFill>
        <p:spPr>
          <a:xfrm>
            <a:off x="1491176" y="3502856"/>
            <a:ext cx="7202658" cy="2651760"/>
          </a:xfrm>
          <a:prstGeom prst="rect">
            <a:avLst/>
          </a:prstGeom>
          <a:noFill/>
          <a:ln>
            <a:noFill/>
          </a:ln>
        </p:spPr>
      </p:pic>
      <p:sp>
        <p:nvSpPr>
          <p:cNvPr id="357" name="Google Shape;357;p96"/>
          <p:cNvSpPr txBox="1"/>
          <p:nvPr/>
        </p:nvSpPr>
        <p:spPr>
          <a:xfrm>
            <a:off x="1983545" y="422031"/>
            <a:ext cx="4206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ORIGINAL DATA</a:t>
            </a:r>
            <a:endParaRPr sz="1400" b="0" i="0" u="none" strike="noStrike" cap="none">
              <a:solidFill>
                <a:srgbClr val="000000"/>
              </a:solidFill>
              <a:latin typeface="Arial"/>
              <a:ea typeface="Arial"/>
              <a:cs typeface="Arial"/>
              <a:sym typeface="Arial"/>
            </a:endParaRPr>
          </a:p>
        </p:txBody>
      </p:sp>
      <p:sp>
        <p:nvSpPr>
          <p:cNvPr id="358" name="Google Shape;358;p96"/>
          <p:cNvSpPr txBox="1"/>
          <p:nvPr/>
        </p:nvSpPr>
        <p:spPr>
          <a:xfrm>
            <a:off x="1786597" y="3221502"/>
            <a:ext cx="275428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DATA AFTER </a:t>
            </a:r>
            <a:r>
              <a:rPr lang="en-US" sz="1400" b="0" i="0" u="none" strike="noStrike" cap="none">
                <a:solidFill>
                  <a:srgbClr val="262626"/>
                </a:solidFill>
                <a:latin typeface="Arial"/>
                <a:ea typeface="Arial"/>
                <a:cs typeface="Arial"/>
                <a:sym typeface="Arial"/>
              </a:rPr>
              <a:t>DIFFERENCING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97"/>
          <p:cNvSpPr txBox="1"/>
          <p:nvPr/>
        </p:nvSpPr>
        <p:spPr>
          <a:xfrm>
            <a:off x="1041009" y="604911"/>
            <a:ext cx="7540283" cy="22467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a:solidFill>
                  <a:srgbClr val="002060"/>
                </a:solidFill>
                <a:latin typeface="Algerian"/>
                <a:ea typeface="Algerian"/>
                <a:cs typeface="Algerian"/>
                <a:sym typeface="Algerian"/>
              </a:rPr>
              <a:t>ADF test after Differencing</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800" b="0" i="0" u="none" strike="noStrike" cap="none">
                <a:solidFill>
                  <a:srgbClr val="002060"/>
                </a:solidFill>
                <a:latin typeface="Algerian"/>
                <a:ea typeface="Algerian"/>
                <a:cs typeface="Algerian"/>
                <a:sym typeface="Algerian"/>
              </a:rPr>
              <a:t>KPSS test after Differencing</a:t>
            </a:r>
            <a:endParaRPr sz="2800" b="0" i="0" u="none" strike="noStrike" cap="none">
              <a:solidFill>
                <a:srgbClr val="002060"/>
              </a:solidFill>
              <a:latin typeface="Algerian"/>
              <a:ea typeface="Algerian"/>
              <a:cs typeface="Algerian"/>
              <a:sym typeface="Algerian"/>
            </a:endParaRPr>
          </a:p>
        </p:txBody>
      </p:sp>
      <p:pic>
        <p:nvPicPr>
          <p:cNvPr id="364" name="Google Shape;364;p97"/>
          <p:cNvPicPr preferRelativeResize="0"/>
          <p:nvPr/>
        </p:nvPicPr>
        <p:blipFill rotWithShape="1">
          <a:blip r:embed="rId3">
            <a:alphaModFix/>
          </a:blip>
          <a:srcRect/>
          <a:stretch/>
        </p:blipFill>
        <p:spPr>
          <a:xfrm>
            <a:off x="1136333" y="1195168"/>
            <a:ext cx="5208196" cy="838200"/>
          </a:xfrm>
          <a:prstGeom prst="rect">
            <a:avLst/>
          </a:prstGeom>
          <a:noFill/>
          <a:ln>
            <a:noFill/>
          </a:ln>
        </p:spPr>
      </p:pic>
      <p:pic>
        <p:nvPicPr>
          <p:cNvPr id="365" name="Google Shape;365;p97"/>
          <p:cNvPicPr preferRelativeResize="0"/>
          <p:nvPr/>
        </p:nvPicPr>
        <p:blipFill rotWithShape="1">
          <a:blip r:embed="rId4">
            <a:alphaModFix/>
          </a:blip>
          <a:srcRect/>
          <a:stretch/>
        </p:blipFill>
        <p:spPr>
          <a:xfrm>
            <a:off x="886265" y="3067050"/>
            <a:ext cx="5247249" cy="723900"/>
          </a:xfrm>
          <a:prstGeom prst="rect">
            <a:avLst/>
          </a:prstGeom>
          <a:noFill/>
          <a:ln>
            <a:noFill/>
          </a:ln>
        </p:spPr>
      </p:pic>
      <p:sp>
        <p:nvSpPr>
          <p:cNvPr id="366" name="Google Shape;366;p97"/>
          <p:cNvSpPr txBox="1"/>
          <p:nvPr/>
        </p:nvSpPr>
        <p:spPr>
          <a:xfrm>
            <a:off x="900332" y="4501661"/>
            <a:ext cx="7146388"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After both the tests we can conclude that the data is </a:t>
            </a:r>
            <a:r>
              <a:rPr lang="en-US" sz="2000" b="1" i="0" u="none" strike="noStrike" cap="none">
                <a:solidFill>
                  <a:srgbClr val="000000"/>
                </a:solidFill>
                <a:latin typeface="Arial"/>
                <a:ea typeface="Arial"/>
                <a:cs typeface="Arial"/>
                <a:sym typeface="Arial"/>
              </a:rPr>
              <a:t>stationarity</a:t>
            </a:r>
            <a:endParaRPr sz="2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98"/>
          <p:cNvSpPr txBox="1">
            <a:spLocks noGrp="1"/>
          </p:cNvSpPr>
          <p:nvPr>
            <p:ph type="title"/>
          </p:nvPr>
        </p:nvSpPr>
        <p:spPr>
          <a:xfrm>
            <a:off x="996200" y="0"/>
            <a:ext cx="7704667" cy="1981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2060"/>
              </a:buClr>
              <a:buSzPts val="4000"/>
              <a:buFont typeface="Algerian"/>
              <a:buNone/>
            </a:pPr>
            <a:r>
              <a:rPr lang="en-US">
                <a:solidFill>
                  <a:srgbClr val="002060"/>
                </a:solidFill>
                <a:latin typeface="Algerian"/>
                <a:ea typeface="Algerian"/>
                <a:cs typeface="Algerian"/>
                <a:sym typeface="Algerian"/>
              </a:rPr>
              <a:t>log transformation</a:t>
            </a:r>
            <a:endParaRPr b="1">
              <a:solidFill>
                <a:srgbClr val="002060"/>
              </a:solidFill>
              <a:latin typeface="Algerian"/>
              <a:ea typeface="Algerian"/>
              <a:cs typeface="Algerian"/>
              <a:sym typeface="Algerian"/>
            </a:endParaRPr>
          </a:p>
        </p:txBody>
      </p:sp>
      <p:pic>
        <p:nvPicPr>
          <p:cNvPr id="372" name="Google Shape;372;p98"/>
          <p:cNvPicPr preferRelativeResize="0"/>
          <p:nvPr/>
        </p:nvPicPr>
        <p:blipFill rotWithShape="1">
          <a:blip r:embed="rId3">
            <a:alphaModFix/>
          </a:blip>
          <a:srcRect/>
          <a:stretch/>
        </p:blipFill>
        <p:spPr>
          <a:xfrm>
            <a:off x="689317" y="1599688"/>
            <a:ext cx="8145194" cy="4333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74"/>
          <p:cNvPicPr preferRelativeResize="0"/>
          <p:nvPr/>
        </p:nvPicPr>
        <p:blipFill rotWithShape="1">
          <a:blip r:embed="rId3">
            <a:alphaModFix/>
          </a:blip>
          <a:srcRect/>
          <a:stretch/>
        </p:blipFill>
        <p:spPr>
          <a:xfrm>
            <a:off x="1815173" y="1960539"/>
            <a:ext cx="5359350" cy="1443844"/>
          </a:xfrm>
          <a:prstGeom prst="rect">
            <a:avLst/>
          </a:prstGeom>
          <a:noFill/>
          <a:ln>
            <a:noFill/>
          </a:ln>
        </p:spPr>
      </p:pic>
      <p:sp>
        <p:nvSpPr>
          <p:cNvPr id="164" name="Google Shape;164;p74"/>
          <p:cNvSpPr txBox="1">
            <a:spLocks noGrp="1"/>
          </p:cNvSpPr>
          <p:nvPr>
            <p:ph type="title"/>
          </p:nvPr>
        </p:nvSpPr>
        <p:spPr>
          <a:xfrm>
            <a:off x="982133" y="457201"/>
            <a:ext cx="7704667" cy="130126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Why TCS?</a:t>
            </a:r>
            <a:endParaRPr/>
          </a:p>
        </p:txBody>
      </p:sp>
      <p:sp>
        <p:nvSpPr>
          <p:cNvPr id="165" name="Google Shape;165;p74"/>
          <p:cNvSpPr txBox="1"/>
          <p:nvPr/>
        </p:nvSpPr>
        <p:spPr>
          <a:xfrm>
            <a:off x="1294228" y="3713871"/>
            <a:ext cx="6710289" cy="2677656"/>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1186C3"/>
                </a:solidFill>
                <a:latin typeface="Arial"/>
                <a:ea typeface="Arial"/>
                <a:cs typeface="Arial"/>
                <a:sym typeface="Arial"/>
              </a:rPr>
              <a:t>Tata Consultancy Services is an IT services, consulting and business solutions organization that has been partnering with many of the world's largest businesses for the past 50 years. We believe innovation and collective knowledge can transform all our futures with greater purpose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99"/>
          <p:cNvSpPr txBox="1">
            <a:spLocks noGrp="1"/>
          </p:cNvSpPr>
          <p:nvPr>
            <p:ph type="title"/>
          </p:nvPr>
        </p:nvSpPr>
        <p:spPr>
          <a:xfrm>
            <a:off x="968065" y="0"/>
            <a:ext cx="7704667" cy="1981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2060"/>
              </a:buClr>
              <a:buSzPts val="4000"/>
              <a:buFont typeface="Algerian"/>
              <a:buNone/>
            </a:pPr>
            <a:r>
              <a:rPr lang="en-US">
                <a:solidFill>
                  <a:srgbClr val="002060"/>
                </a:solidFill>
                <a:latin typeface="Algerian"/>
                <a:ea typeface="Algerian"/>
                <a:cs typeface="Algerian"/>
                <a:sym typeface="Algerian"/>
              </a:rPr>
              <a:t>Sqr  TRANSFORMATION</a:t>
            </a:r>
            <a:endParaRPr>
              <a:solidFill>
                <a:srgbClr val="002060"/>
              </a:solidFill>
              <a:latin typeface="Algerian"/>
              <a:ea typeface="Algerian"/>
              <a:cs typeface="Algerian"/>
              <a:sym typeface="Algerian"/>
            </a:endParaRPr>
          </a:p>
        </p:txBody>
      </p:sp>
      <p:pic>
        <p:nvPicPr>
          <p:cNvPr id="378" name="Google Shape;378;p99"/>
          <p:cNvPicPr preferRelativeResize="0"/>
          <p:nvPr/>
        </p:nvPicPr>
        <p:blipFill rotWithShape="1">
          <a:blip r:embed="rId3">
            <a:alphaModFix/>
          </a:blip>
          <a:srcRect/>
          <a:stretch/>
        </p:blipFill>
        <p:spPr>
          <a:xfrm>
            <a:off x="1055077" y="1510738"/>
            <a:ext cx="7751300" cy="4314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00"/>
          <p:cNvSpPr txBox="1">
            <a:spLocks noGrp="1"/>
          </p:cNvSpPr>
          <p:nvPr>
            <p:ph type="title"/>
          </p:nvPr>
        </p:nvSpPr>
        <p:spPr>
          <a:xfrm>
            <a:off x="953998" y="211015"/>
            <a:ext cx="7704667" cy="108321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2060"/>
              </a:buClr>
              <a:buSzPts val="4000"/>
              <a:buFont typeface="Algerian"/>
              <a:buNone/>
            </a:pPr>
            <a:r>
              <a:rPr lang="en-US">
                <a:solidFill>
                  <a:srgbClr val="002060"/>
                </a:solidFill>
                <a:latin typeface="Algerian"/>
                <a:ea typeface="Algerian"/>
                <a:cs typeface="Algerian"/>
                <a:sym typeface="Algerian"/>
              </a:rPr>
              <a:t>Differencing Log_close</a:t>
            </a:r>
            <a:endParaRPr>
              <a:solidFill>
                <a:srgbClr val="002060"/>
              </a:solidFill>
              <a:latin typeface="Algerian"/>
              <a:ea typeface="Algerian"/>
              <a:cs typeface="Algerian"/>
              <a:sym typeface="Algerian"/>
            </a:endParaRPr>
          </a:p>
        </p:txBody>
      </p:sp>
      <p:pic>
        <p:nvPicPr>
          <p:cNvPr id="384" name="Google Shape;384;p100"/>
          <p:cNvPicPr preferRelativeResize="0"/>
          <p:nvPr/>
        </p:nvPicPr>
        <p:blipFill rotWithShape="1">
          <a:blip r:embed="rId3">
            <a:alphaModFix/>
          </a:blip>
          <a:srcRect/>
          <a:stretch/>
        </p:blipFill>
        <p:spPr>
          <a:xfrm>
            <a:off x="928467" y="1352989"/>
            <a:ext cx="7709096" cy="4095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01"/>
          <p:cNvSpPr/>
          <p:nvPr/>
        </p:nvSpPr>
        <p:spPr>
          <a:xfrm>
            <a:off x="1022245" y="560048"/>
            <a:ext cx="6363293"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a:solidFill>
                  <a:srgbClr val="002060"/>
                </a:solidFill>
                <a:latin typeface="Algerian"/>
                <a:ea typeface="Algerian"/>
                <a:cs typeface="Algerian"/>
                <a:sym typeface="Algerian"/>
              </a:rPr>
              <a:t>Differencing  SQUAREROOT</a:t>
            </a:r>
            <a:endParaRPr sz="3200" b="0" i="0" u="none" strike="noStrike" cap="none">
              <a:solidFill>
                <a:srgbClr val="000000"/>
              </a:solidFill>
              <a:latin typeface="Arial"/>
              <a:ea typeface="Arial"/>
              <a:cs typeface="Arial"/>
              <a:sym typeface="Arial"/>
            </a:endParaRPr>
          </a:p>
        </p:txBody>
      </p:sp>
      <p:pic>
        <p:nvPicPr>
          <p:cNvPr id="390" name="Google Shape;390;p101"/>
          <p:cNvPicPr preferRelativeResize="0"/>
          <p:nvPr/>
        </p:nvPicPr>
        <p:blipFill rotWithShape="1">
          <a:blip r:embed="rId3">
            <a:alphaModFix/>
          </a:blip>
          <a:srcRect/>
          <a:stretch/>
        </p:blipFill>
        <p:spPr>
          <a:xfrm>
            <a:off x="1026943" y="1399955"/>
            <a:ext cx="7666892" cy="4086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8483" y="2962674"/>
            <a:ext cx="4749421" cy="646331"/>
          </a:xfrm>
          <a:prstGeom prst="rect">
            <a:avLst/>
          </a:prstGeom>
        </p:spPr>
        <p:txBody>
          <a:bodyPr wrap="square">
            <a:spAutoFit/>
          </a:bodyPr>
          <a:lstStyle/>
          <a:p>
            <a:r>
              <a:rPr lang="en-IN" sz="3600" b="1" dirty="0" smtClean="0">
                <a:solidFill>
                  <a:schemeClr val="accent4"/>
                </a:solidFill>
              </a:rPr>
              <a:t>Model Building</a:t>
            </a:r>
            <a:endParaRPr lang="en-IN" sz="3600" b="1" dirty="0">
              <a:solidFill>
                <a:schemeClr val="accent4"/>
              </a:solidFill>
            </a:endParaRPr>
          </a:p>
        </p:txBody>
      </p:sp>
    </p:spTree>
    <p:extLst>
      <p:ext uri="{BB962C8B-B14F-4D97-AF65-F5344CB8AC3E}">
        <p14:creationId xmlns:p14="http://schemas.microsoft.com/office/powerpoint/2010/main" xmlns="" val="450233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00824" y="2210938"/>
            <a:ext cx="8348837" cy="2415653"/>
          </a:xfrm>
          <a:prstGeom prst="rect">
            <a:avLst/>
          </a:prstGeom>
        </p:spPr>
      </p:pic>
      <p:sp>
        <p:nvSpPr>
          <p:cNvPr id="4" name="TextBox 3"/>
          <p:cNvSpPr txBox="1"/>
          <p:nvPr/>
        </p:nvSpPr>
        <p:spPr>
          <a:xfrm>
            <a:off x="1501253" y="887105"/>
            <a:ext cx="7219666" cy="707886"/>
          </a:xfrm>
          <a:prstGeom prst="rect">
            <a:avLst/>
          </a:prstGeom>
          <a:noFill/>
        </p:spPr>
        <p:txBody>
          <a:bodyPr wrap="square" rtlCol="0">
            <a:spAutoFit/>
          </a:bodyPr>
          <a:lstStyle/>
          <a:p>
            <a:pPr marL="285750" indent="-285750">
              <a:buFont typeface="Wingdings" panose="05000000000000000000" pitchFamily="2" charset="2"/>
              <a:buChar char="q"/>
            </a:pPr>
            <a:r>
              <a:rPr lang="en-IN" dirty="0" smtClean="0"/>
              <a:t> </a:t>
            </a:r>
            <a:r>
              <a:rPr lang="en-IN" sz="2000" dirty="0" smtClean="0">
                <a:solidFill>
                  <a:schemeClr val="accent4"/>
                </a:solidFill>
              </a:rPr>
              <a:t>Importing necessary libraries and splitting the data to Train &amp; Test </a:t>
            </a:r>
            <a:endParaRPr lang="en-IN" sz="2000" dirty="0">
              <a:solidFill>
                <a:schemeClr val="accent4"/>
              </a:solidFill>
            </a:endParaRPr>
          </a:p>
        </p:txBody>
      </p:sp>
    </p:spTree>
    <p:extLst>
      <p:ext uri="{BB962C8B-B14F-4D97-AF65-F5344CB8AC3E}">
        <p14:creationId xmlns:p14="http://schemas.microsoft.com/office/powerpoint/2010/main" xmlns="" val="3065462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9013" y="2015879"/>
            <a:ext cx="5049671" cy="1384995"/>
          </a:xfrm>
          <a:prstGeom prst="rect">
            <a:avLst/>
          </a:prstGeom>
          <a:noFill/>
        </p:spPr>
        <p:txBody>
          <a:bodyPr wrap="square" rtlCol="0">
            <a:spAutoFit/>
          </a:bodyPr>
          <a:lstStyle/>
          <a:p>
            <a:pPr marL="457200" indent="-457200"/>
            <a:r>
              <a:rPr lang="en-IN" sz="2800" dirty="0" smtClean="0">
                <a:solidFill>
                  <a:schemeClr val="accent6">
                    <a:lumMod val="50000"/>
                  </a:schemeClr>
                </a:solidFill>
                <a:latin typeface="Algerian" pitchFamily="82" charset="0"/>
              </a:rPr>
              <a:t>   Simple</a:t>
            </a:r>
          </a:p>
          <a:p>
            <a:pPr marL="457200" indent="-457200"/>
            <a:r>
              <a:rPr lang="en-IN" sz="2800" dirty="0" smtClean="0">
                <a:solidFill>
                  <a:schemeClr val="accent6">
                    <a:lumMod val="50000"/>
                  </a:schemeClr>
                </a:solidFill>
                <a:latin typeface="Algerian" pitchFamily="82" charset="0"/>
              </a:rPr>
              <a:t>   Exponential</a:t>
            </a:r>
          </a:p>
          <a:p>
            <a:pPr marL="457200" indent="-457200"/>
            <a:r>
              <a:rPr lang="en-IN" sz="2800" dirty="0" smtClean="0">
                <a:solidFill>
                  <a:schemeClr val="accent6">
                    <a:lumMod val="50000"/>
                  </a:schemeClr>
                </a:solidFill>
                <a:latin typeface="Algerian" pitchFamily="82" charset="0"/>
              </a:rPr>
              <a:t>   Model</a:t>
            </a:r>
            <a:endParaRPr lang="en-IN" sz="2800" dirty="0">
              <a:solidFill>
                <a:schemeClr val="accent6">
                  <a:lumMod val="50000"/>
                </a:schemeClr>
              </a:solidFill>
              <a:latin typeface="Algerian" pitchFamily="82" charset="0"/>
            </a:endParaRPr>
          </a:p>
        </p:txBody>
      </p:sp>
      <p:sp>
        <p:nvSpPr>
          <p:cNvPr id="4" name="TextBox 3"/>
          <p:cNvSpPr txBox="1"/>
          <p:nvPr/>
        </p:nvSpPr>
        <p:spPr>
          <a:xfrm>
            <a:off x="1337481" y="5186149"/>
            <a:ext cx="7697337" cy="1169551"/>
          </a:xfrm>
          <a:prstGeom prst="rect">
            <a:avLst/>
          </a:prstGeom>
          <a:noFill/>
        </p:spPr>
        <p:txBody>
          <a:bodyPr wrap="square" rtlCol="0">
            <a:spAutoFit/>
          </a:bodyPr>
          <a:lstStyle/>
          <a:p>
            <a:pPr marL="285750" indent="-285750">
              <a:buFont typeface="Wingdings" panose="05000000000000000000" pitchFamily="2" charset="2"/>
              <a:buChar char="§"/>
            </a:pPr>
            <a:r>
              <a:rPr lang="en-GB" dirty="0"/>
              <a:t>Simple Exponential Smoothing, is a time series forecasting method for univariate data without a trend or seasonality</a:t>
            </a:r>
            <a:r>
              <a:rPr lang="en-GB" dirty="0" smtClean="0"/>
              <a:t>.</a:t>
            </a:r>
          </a:p>
          <a:p>
            <a:pPr marL="285750" indent="-285750">
              <a:buFont typeface="Wingdings" panose="05000000000000000000" pitchFamily="2" charset="2"/>
              <a:buChar char="§"/>
            </a:pPr>
            <a:r>
              <a:rPr lang="en-GB" dirty="0"/>
              <a:t>It requires a single parameter, called </a:t>
            </a:r>
            <a:r>
              <a:rPr lang="en-GB" i="1" dirty="0"/>
              <a:t>alpha</a:t>
            </a:r>
            <a:r>
              <a:rPr lang="en-GB" dirty="0"/>
              <a:t> (</a:t>
            </a:r>
            <a:r>
              <a:rPr lang="en-GB" i="1" dirty="0"/>
              <a:t>a</a:t>
            </a:r>
            <a:r>
              <a:rPr lang="en-GB" dirty="0"/>
              <a:t>), also called the smoothing factor or smoothing coefficient</a:t>
            </a:r>
            <a:r>
              <a:rPr lang="en-GB" dirty="0" smtClean="0"/>
              <a:t>.</a:t>
            </a:r>
          </a:p>
          <a:p>
            <a:pPr marL="285750" indent="-285750">
              <a:buFont typeface="Wingdings" panose="05000000000000000000" pitchFamily="2" charset="2"/>
              <a:buChar char="§"/>
            </a:pPr>
            <a:r>
              <a:rPr lang="en-GB" dirty="0"/>
              <a:t> </a:t>
            </a:r>
            <a:r>
              <a:rPr lang="en-GB" dirty="0" smtClean="0"/>
              <a:t>  Forecasted values will be same for  predicted days  in SEM</a:t>
            </a:r>
            <a:endParaRPr lang="en-IN" dirty="0"/>
          </a:p>
        </p:txBody>
      </p:sp>
      <p:pic>
        <p:nvPicPr>
          <p:cNvPr id="1026" name="Picture 2"/>
          <p:cNvPicPr>
            <a:picLocks noChangeAspect="1" noChangeArrowheads="1"/>
          </p:cNvPicPr>
          <p:nvPr/>
        </p:nvPicPr>
        <p:blipFill>
          <a:blip r:embed="rId2"/>
          <a:srcRect/>
          <a:stretch>
            <a:fillRect/>
          </a:stretch>
        </p:blipFill>
        <p:spPr bwMode="auto">
          <a:xfrm>
            <a:off x="3207658" y="1494972"/>
            <a:ext cx="5558971" cy="2680381"/>
          </a:xfrm>
          <a:prstGeom prst="rect">
            <a:avLst/>
          </a:prstGeom>
          <a:noFill/>
          <a:ln w="9525">
            <a:noFill/>
            <a:miter lim="800000"/>
            <a:headEnd/>
            <a:tailEnd/>
          </a:ln>
          <a:effectLst/>
        </p:spPr>
      </p:pic>
      <p:sp>
        <p:nvSpPr>
          <p:cNvPr id="6" name="Round Diagonal Corner Rectangle 5"/>
          <p:cNvSpPr/>
          <p:nvPr/>
        </p:nvSpPr>
        <p:spPr>
          <a:xfrm>
            <a:off x="689317" y="1730327"/>
            <a:ext cx="2363372" cy="2363372"/>
          </a:xfrm>
          <a:prstGeom prst="round2DiagRect">
            <a:avLst/>
          </a:prstGeom>
          <a:solidFill>
            <a:schemeClr val="accent6">
              <a:lumMod val="60000"/>
              <a:lumOff val="4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623387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1348" y="703385"/>
            <a:ext cx="1420837" cy="1200329"/>
          </a:xfrm>
          <a:prstGeom prst="rect">
            <a:avLst/>
          </a:prstGeom>
          <a:noFill/>
        </p:spPr>
        <p:txBody>
          <a:bodyPr wrap="square" rtlCol="0">
            <a:spAutoFit/>
          </a:bodyPr>
          <a:lstStyle/>
          <a:p>
            <a:r>
              <a:rPr lang="en-GB" sz="2400" b="1" dirty="0" smtClean="0">
                <a:solidFill>
                  <a:srgbClr val="FF0000"/>
                </a:solidFill>
                <a:latin typeface="Algerian" pitchFamily="82" charset="0"/>
              </a:rPr>
              <a:t>Holt's winter</a:t>
            </a:r>
          </a:p>
          <a:p>
            <a:r>
              <a:rPr lang="en-US" sz="2400" b="1" dirty="0" smtClean="0">
                <a:solidFill>
                  <a:srgbClr val="FF0000"/>
                </a:solidFill>
                <a:latin typeface="Algerian" pitchFamily="82" charset="0"/>
              </a:rPr>
              <a:t>method</a:t>
            </a:r>
          </a:p>
        </p:txBody>
      </p:sp>
      <p:pic>
        <p:nvPicPr>
          <p:cNvPr id="3074" name="Picture 2"/>
          <p:cNvPicPr>
            <a:picLocks noChangeAspect="1" noChangeArrowheads="1"/>
          </p:cNvPicPr>
          <p:nvPr/>
        </p:nvPicPr>
        <p:blipFill>
          <a:blip r:embed="rId2"/>
          <a:srcRect/>
          <a:stretch>
            <a:fillRect/>
          </a:stretch>
        </p:blipFill>
        <p:spPr bwMode="auto">
          <a:xfrm>
            <a:off x="2834127" y="809845"/>
            <a:ext cx="5248275" cy="15525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954969" y="2559220"/>
            <a:ext cx="6992083" cy="15144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1914525" y="4437624"/>
            <a:ext cx="7229475" cy="1162050"/>
          </a:xfrm>
          <a:prstGeom prst="rect">
            <a:avLst/>
          </a:prstGeom>
          <a:noFill/>
          <a:ln w="9525">
            <a:noFill/>
            <a:miter lim="800000"/>
            <a:headEnd/>
            <a:tailEnd/>
          </a:ln>
          <a:effectLst/>
        </p:spPr>
      </p:pic>
      <p:sp>
        <p:nvSpPr>
          <p:cNvPr id="7" name="TextBox 6"/>
          <p:cNvSpPr txBox="1"/>
          <p:nvPr/>
        </p:nvSpPr>
        <p:spPr>
          <a:xfrm>
            <a:off x="576775" y="2489982"/>
            <a:ext cx="1336431" cy="3046988"/>
          </a:xfrm>
          <a:prstGeom prst="rect">
            <a:avLst/>
          </a:prstGeom>
          <a:noFill/>
        </p:spPr>
        <p:txBody>
          <a:bodyPr wrap="square" rtlCol="0">
            <a:spAutoFit/>
          </a:bodyPr>
          <a:lstStyle/>
          <a:p>
            <a:endParaRPr lang="en-GB" sz="1600" b="1" dirty="0" smtClean="0">
              <a:solidFill>
                <a:schemeClr val="accent4">
                  <a:lumMod val="75000"/>
                </a:schemeClr>
              </a:solidFill>
            </a:endParaRPr>
          </a:p>
          <a:p>
            <a:r>
              <a:rPr lang="en-GB" sz="1600" b="1" dirty="0" smtClean="0">
                <a:solidFill>
                  <a:schemeClr val="accent4">
                    <a:lumMod val="75000"/>
                  </a:schemeClr>
                </a:solidFill>
              </a:rPr>
              <a:t>additive trend and additive seasonality</a:t>
            </a:r>
          </a:p>
          <a:p>
            <a:endParaRPr lang="en-GB" b="1" dirty="0" smtClean="0">
              <a:solidFill>
                <a:schemeClr val="accent4">
                  <a:lumMod val="75000"/>
                </a:schemeClr>
              </a:solidFill>
            </a:endParaRPr>
          </a:p>
          <a:p>
            <a:endParaRPr lang="en-GB" b="1" dirty="0" smtClean="0">
              <a:solidFill>
                <a:schemeClr val="accent4">
                  <a:lumMod val="75000"/>
                </a:schemeClr>
              </a:solidFill>
            </a:endParaRPr>
          </a:p>
          <a:p>
            <a:endParaRPr lang="en-GB" b="1" dirty="0" smtClean="0">
              <a:solidFill>
                <a:schemeClr val="accent4">
                  <a:lumMod val="75000"/>
                </a:schemeClr>
              </a:solidFill>
            </a:endParaRPr>
          </a:p>
          <a:p>
            <a:endParaRPr lang="en-GB" b="1" dirty="0" smtClean="0">
              <a:solidFill>
                <a:schemeClr val="accent4">
                  <a:lumMod val="75000"/>
                </a:schemeClr>
              </a:solidFill>
            </a:endParaRPr>
          </a:p>
          <a:p>
            <a:r>
              <a:rPr lang="en-GB" b="1" dirty="0" smtClean="0">
                <a:solidFill>
                  <a:schemeClr val="accent4">
                    <a:lumMod val="75000"/>
                  </a:schemeClr>
                </a:solidFill>
              </a:rPr>
              <a:t>additive trend and multiplicative seasonality</a:t>
            </a:r>
            <a:endParaRPr lang="en-US" dirty="0">
              <a:solidFill>
                <a:schemeClr val="accent4">
                  <a:lumMod val="75000"/>
                </a:schemeClr>
              </a:solidFill>
            </a:endParaRPr>
          </a:p>
        </p:txBody>
      </p:sp>
      <p:sp>
        <p:nvSpPr>
          <p:cNvPr id="8" name="Round Diagonal Corner Rectangle 7"/>
          <p:cNvSpPr/>
          <p:nvPr/>
        </p:nvSpPr>
        <p:spPr>
          <a:xfrm>
            <a:off x="998806" y="478302"/>
            <a:ext cx="1758461" cy="1842868"/>
          </a:xfrm>
          <a:prstGeom prst="round2DiagRect">
            <a:avLst/>
          </a:prstGeom>
          <a:solidFill>
            <a:schemeClr val="accent4">
              <a:lumMod val="75000"/>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06439" y="4361863"/>
            <a:ext cx="8412480" cy="22288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2769870" y="469803"/>
            <a:ext cx="6191250" cy="3695700"/>
          </a:xfrm>
          <a:prstGeom prst="rect">
            <a:avLst/>
          </a:prstGeom>
          <a:noFill/>
          <a:ln w="9525">
            <a:noFill/>
            <a:miter lim="800000"/>
            <a:headEnd/>
            <a:tailEnd/>
          </a:ln>
          <a:effectLst/>
        </p:spPr>
      </p:pic>
      <p:sp>
        <p:nvSpPr>
          <p:cNvPr id="5" name="TextBox 4"/>
          <p:cNvSpPr txBox="1"/>
          <p:nvPr/>
        </p:nvSpPr>
        <p:spPr>
          <a:xfrm>
            <a:off x="914400" y="886265"/>
            <a:ext cx="1927274" cy="2062103"/>
          </a:xfrm>
          <a:prstGeom prst="rect">
            <a:avLst/>
          </a:prstGeom>
          <a:noFill/>
        </p:spPr>
        <p:txBody>
          <a:bodyPr wrap="square" rtlCol="0">
            <a:spAutoFit/>
          </a:bodyPr>
          <a:lstStyle/>
          <a:p>
            <a:r>
              <a:rPr lang="en-US" sz="2800" dirty="0" smtClean="0">
                <a:solidFill>
                  <a:schemeClr val="accent6">
                    <a:lumMod val="50000"/>
                  </a:schemeClr>
                </a:solidFill>
                <a:latin typeface="Algerian" pitchFamily="82" charset="0"/>
              </a:rPr>
              <a:t>ARIMA</a:t>
            </a:r>
          </a:p>
          <a:p>
            <a:endParaRPr lang="en-US" sz="2800" dirty="0" smtClean="0">
              <a:solidFill>
                <a:schemeClr val="accent6">
                  <a:lumMod val="50000"/>
                </a:schemeClr>
              </a:solidFill>
              <a:latin typeface="Algerian" pitchFamily="82" charset="0"/>
            </a:endParaRPr>
          </a:p>
          <a:p>
            <a:r>
              <a:rPr lang="en-US" sz="1800" dirty="0" smtClean="0">
                <a:solidFill>
                  <a:schemeClr val="accent6">
                    <a:lumMod val="50000"/>
                  </a:schemeClr>
                </a:solidFill>
                <a:latin typeface="Algerian" pitchFamily="82" charset="0"/>
              </a:rPr>
              <a:t>autoregressive integrated moving average</a:t>
            </a:r>
            <a:endParaRPr lang="en-US" sz="1800" dirty="0">
              <a:solidFill>
                <a:schemeClr val="accent6">
                  <a:lumMod val="50000"/>
                </a:schemeClr>
              </a:solidFill>
              <a:latin typeface="Algerian" pitchFamily="82" charset="0"/>
            </a:endParaRPr>
          </a:p>
        </p:txBody>
      </p:sp>
      <p:sp>
        <p:nvSpPr>
          <p:cNvPr id="6" name="Round Diagonal Corner Rectangle 5"/>
          <p:cNvSpPr/>
          <p:nvPr/>
        </p:nvSpPr>
        <p:spPr>
          <a:xfrm>
            <a:off x="928468" y="703384"/>
            <a:ext cx="1800664" cy="2883877"/>
          </a:xfrm>
          <a:prstGeom prst="round2DiagRect">
            <a:avLst/>
          </a:prstGeom>
          <a:solidFill>
            <a:schemeClr val="accent3">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3496356" y="415244"/>
            <a:ext cx="4676775" cy="18764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3405868" y="2333399"/>
            <a:ext cx="5467350" cy="1552575"/>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711200" y="4157889"/>
            <a:ext cx="8113486" cy="2482062"/>
          </a:xfrm>
          <a:prstGeom prst="rect">
            <a:avLst/>
          </a:prstGeom>
          <a:noFill/>
          <a:ln w="9525">
            <a:noFill/>
            <a:miter lim="800000"/>
            <a:headEnd/>
            <a:tailEnd/>
          </a:ln>
          <a:effectLst/>
        </p:spPr>
      </p:pic>
      <p:sp>
        <p:nvSpPr>
          <p:cNvPr id="8" name="TextBox 7"/>
          <p:cNvSpPr txBox="1"/>
          <p:nvPr/>
        </p:nvSpPr>
        <p:spPr>
          <a:xfrm>
            <a:off x="928468" y="1477108"/>
            <a:ext cx="2278966" cy="1077218"/>
          </a:xfrm>
          <a:prstGeom prst="rect">
            <a:avLst/>
          </a:prstGeom>
          <a:noFill/>
        </p:spPr>
        <p:txBody>
          <a:bodyPr wrap="square" rtlCol="0">
            <a:spAutoFit/>
          </a:bodyPr>
          <a:lstStyle/>
          <a:p>
            <a:r>
              <a:rPr lang="en-IN" sz="2800" dirty="0" smtClean="0">
                <a:solidFill>
                  <a:schemeClr val="accent6">
                    <a:lumMod val="50000"/>
                  </a:schemeClr>
                </a:solidFill>
                <a:latin typeface="Algerian" pitchFamily="82" charset="0"/>
              </a:rPr>
              <a:t>LSTM</a:t>
            </a:r>
          </a:p>
          <a:p>
            <a:r>
              <a:rPr lang="en-US" sz="1800" dirty="0" smtClean="0">
                <a:solidFill>
                  <a:schemeClr val="accent6">
                    <a:lumMod val="50000"/>
                  </a:schemeClr>
                </a:solidFill>
                <a:latin typeface="Algerian" pitchFamily="82" charset="0"/>
              </a:rPr>
              <a:t>Long short-term memory</a:t>
            </a:r>
            <a:r>
              <a:rPr lang="en-US" dirty="0" smtClean="0"/>
              <a:t> </a:t>
            </a:r>
            <a:endParaRPr lang="en-US" dirty="0"/>
          </a:p>
        </p:txBody>
      </p:sp>
      <p:sp>
        <p:nvSpPr>
          <p:cNvPr id="9" name="Round Diagonal Corner Rectangle 8"/>
          <p:cNvSpPr/>
          <p:nvPr/>
        </p:nvSpPr>
        <p:spPr>
          <a:xfrm>
            <a:off x="506437" y="1322363"/>
            <a:ext cx="2968283" cy="1477108"/>
          </a:xfrm>
          <a:prstGeom prst="round2DiagRect">
            <a:avLst/>
          </a:prstGeom>
          <a:solidFill>
            <a:schemeClr val="accent2">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0501" y="2487321"/>
            <a:ext cx="4132863" cy="830997"/>
          </a:xfrm>
          <a:prstGeom prst="rect">
            <a:avLst/>
          </a:prstGeom>
        </p:spPr>
        <p:txBody>
          <a:bodyPr wrap="none">
            <a:spAutoFit/>
          </a:bodyPr>
          <a:lstStyle/>
          <a:p>
            <a:r>
              <a:rPr lang="en-US" sz="4800" dirty="0" smtClean="0">
                <a:latin typeface="Algerian" pitchFamily="82" charset="0"/>
              </a:rPr>
              <a:t>deployment </a:t>
            </a:r>
            <a:endParaRPr lang="en-US" sz="4800" dirty="0">
              <a:latin typeface="Algerian"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5"/>
          <p:cNvSpPr txBox="1"/>
          <p:nvPr/>
        </p:nvSpPr>
        <p:spPr>
          <a:xfrm>
            <a:off x="3254479" y="255640"/>
            <a:ext cx="426720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0" i="0" u="none" strike="noStrike" cap="none">
                <a:solidFill>
                  <a:srgbClr val="1186C3"/>
                </a:solidFill>
                <a:latin typeface="Arial"/>
                <a:ea typeface="Arial"/>
                <a:cs typeface="Arial"/>
                <a:sym typeface="Arial"/>
              </a:rPr>
              <a:t>PROJECT FLOW</a:t>
            </a:r>
            <a:endParaRPr/>
          </a:p>
        </p:txBody>
      </p:sp>
      <p:pic>
        <p:nvPicPr>
          <p:cNvPr id="171" name="Google Shape;171;p7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72" name="Google Shape;172;p75"/>
          <p:cNvSpPr/>
          <p:nvPr/>
        </p:nvSpPr>
        <p:spPr>
          <a:xfrm flipH="1">
            <a:off x="1223889" y="1012873"/>
            <a:ext cx="7174522" cy="4979963"/>
          </a:xfrm>
          <a:prstGeom prst="round2DiagRect">
            <a:avLst>
              <a:gd name="adj1" fmla="val 16667"/>
              <a:gd name="adj2" fmla="val 0"/>
            </a:avLst>
          </a:prstGeom>
          <a:solidFill>
            <a:schemeClr val="accent1"/>
          </a:solidFill>
          <a:ln w="15875" cap="rnd" cmpd="sng">
            <a:solidFill>
              <a:srgbClr val="237DAC"/>
            </a:solidFill>
            <a:prstDash val="solid"/>
            <a:round/>
            <a:headEnd type="none" w="sm" len="sm"/>
            <a:tailEnd type="none" w="sm" len="sm"/>
          </a:ln>
        </p:spPr>
        <p:txBody>
          <a:bodyPr spcFirstLastPara="1" wrap="square" lIns="91425" tIns="45700" rIns="91425" bIns="45700" anchor="ctr" anchorCtr="0">
            <a:noAutofit/>
          </a:bodyPr>
          <a:lstStyle/>
          <a:p>
            <a:pPr marL="400050" marR="0" lvl="0" indent="-400050" algn="ctr" rtl="0">
              <a:lnSpc>
                <a:spcPct val="100000"/>
              </a:lnSpc>
              <a:spcBef>
                <a:spcPts val="0"/>
              </a:spcBef>
              <a:spcAft>
                <a:spcPts val="0"/>
              </a:spcAft>
              <a:buNone/>
            </a:pPr>
            <a:endParaRPr sz="1400" b="0" i="0" u="none" strike="noStrike" cap="none">
              <a:solidFill>
                <a:srgbClr val="363636"/>
              </a:solidFill>
              <a:latin typeface="Arial"/>
              <a:ea typeface="Arial"/>
              <a:cs typeface="Arial"/>
              <a:sym typeface="Arial"/>
            </a:endParaRPr>
          </a:p>
        </p:txBody>
      </p:sp>
      <p:sp>
        <p:nvSpPr>
          <p:cNvPr id="173" name="Google Shape;173;p75"/>
          <p:cNvSpPr txBox="1"/>
          <p:nvPr/>
        </p:nvSpPr>
        <p:spPr>
          <a:xfrm>
            <a:off x="1350498" y="1139483"/>
            <a:ext cx="6935373" cy="4616608"/>
          </a:xfrm>
          <a:prstGeom prst="rect">
            <a:avLst/>
          </a:prstGeom>
          <a:noFill/>
          <a:ln>
            <a:noFill/>
          </a:ln>
        </p:spPr>
        <p:txBody>
          <a:bodyPr spcFirstLastPara="1" wrap="square" lIns="91425" tIns="45700" rIns="91425" bIns="45700" anchor="t" anchorCtr="0">
            <a:spAutoFit/>
          </a:bodyPr>
          <a:lstStyle/>
          <a:p>
            <a:pPr marL="0" marR="0" lvl="0" indent="-203200" algn="l" rtl="0">
              <a:lnSpc>
                <a:spcPct val="100000"/>
              </a:lnSpc>
              <a:spcBef>
                <a:spcPts val="0"/>
              </a:spcBef>
              <a:spcAft>
                <a:spcPts val="0"/>
              </a:spcAft>
              <a:buClr>
                <a:srgbClr val="000000"/>
              </a:buClr>
              <a:buSzPts val="3200"/>
              <a:buFont typeface="Noto Sans Symbols"/>
              <a:buChar char="⮚"/>
            </a:pPr>
            <a:r>
              <a:rPr lang="en-US" sz="3200" b="0" i="0" u="none" strike="noStrike" cap="none" dirty="0">
                <a:solidFill>
                  <a:srgbClr val="000000"/>
                </a:solidFill>
                <a:latin typeface="Arial"/>
                <a:ea typeface="Arial"/>
                <a:cs typeface="Arial"/>
                <a:sym typeface="Arial"/>
              </a:rPr>
              <a:t>Data </a:t>
            </a:r>
            <a:r>
              <a:rPr lang="en-US" sz="3200" b="0" i="0" u="none" strike="noStrike" cap="none" dirty="0" smtClean="0">
                <a:solidFill>
                  <a:srgbClr val="000000"/>
                </a:solidFill>
                <a:latin typeface="Arial"/>
                <a:ea typeface="Arial"/>
                <a:cs typeface="Arial"/>
                <a:sym typeface="Arial"/>
              </a:rPr>
              <a:t>collection</a:t>
            </a:r>
          </a:p>
          <a:p>
            <a:pPr marL="0" marR="0" lvl="0" indent="-203200" algn="l" rtl="0">
              <a:lnSpc>
                <a:spcPct val="100000"/>
              </a:lnSpc>
              <a:spcBef>
                <a:spcPts val="0"/>
              </a:spcBef>
              <a:spcAft>
                <a:spcPts val="0"/>
              </a:spcAft>
              <a:buClr>
                <a:srgbClr val="000000"/>
              </a:buClr>
              <a:buSzPts val="3200"/>
            </a:pPr>
            <a:endParaRPr/>
          </a:p>
          <a:p>
            <a:pPr marL="0" marR="0" lvl="0" indent="-203200" algn="l" rtl="0">
              <a:lnSpc>
                <a:spcPct val="100000"/>
              </a:lnSpc>
              <a:spcBef>
                <a:spcPts val="0"/>
              </a:spcBef>
              <a:spcAft>
                <a:spcPts val="0"/>
              </a:spcAft>
              <a:buClr>
                <a:srgbClr val="000000"/>
              </a:buClr>
              <a:buSzPts val="3200"/>
              <a:buFont typeface="Noto Sans Symbols"/>
              <a:buChar char="⮚"/>
            </a:pPr>
            <a:r>
              <a:rPr lang="en-US" sz="3200" b="0" i="0" u="none" strike="noStrike" cap="none" dirty="0">
                <a:solidFill>
                  <a:srgbClr val="000000"/>
                </a:solidFill>
                <a:latin typeface="Arial"/>
                <a:ea typeface="Arial"/>
                <a:cs typeface="Arial"/>
                <a:sym typeface="Arial"/>
              </a:rPr>
              <a:t>EDA(Exploratory data </a:t>
            </a:r>
            <a:r>
              <a:rPr lang="en-US" sz="3200" b="0" i="0" u="none" strike="noStrike" cap="none" dirty="0" smtClean="0">
                <a:solidFill>
                  <a:srgbClr val="000000"/>
                </a:solidFill>
                <a:latin typeface="Arial"/>
                <a:ea typeface="Arial"/>
                <a:cs typeface="Arial"/>
                <a:sym typeface="Arial"/>
              </a:rPr>
              <a:t>analysis</a:t>
            </a:r>
          </a:p>
          <a:p>
            <a:pPr marL="0" marR="0" lvl="0" indent="-203200" algn="l" rtl="0">
              <a:lnSpc>
                <a:spcPct val="100000"/>
              </a:lnSpc>
              <a:spcBef>
                <a:spcPts val="0"/>
              </a:spcBef>
              <a:spcAft>
                <a:spcPts val="0"/>
              </a:spcAft>
              <a:buClr>
                <a:srgbClr val="000000"/>
              </a:buClr>
              <a:buSzPts val="3200"/>
            </a:pPr>
            <a:endParaRPr/>
          </a:p>
          <a:p>
            <a:pPr marL="0" marR="0" lvl="0" indent="-203200" algn="l" rtl="0">
              <a:lnSpc>
                <a:spcPct val="100000"/>
              </a:lnSpc>
              <a:spcBef>
                <a:spcPts val="0"/>
              </a:spcBef>
              <a:spcAft>
                <a:spcPts val="0"/>
              </a:spcAft>
              <a:buClr>
                <a:srgbClr val="000000"/>
              </a:buClr>
              <a:buSzPts val="3200"/>
              <a:buFont typeface="Noto Sans Symbols"/>
              <a:buChar char="⮚"/>
            </a:pPr>
            <a:r>
              <a:rPr lang="en-US" sz="3200" b="0" i="0" u="none" strike="noStrike" cap="none" dirty="0">
                <a:solidFill>
                  <a:srgbClr val="000000"/>
                </a:solidFill>
                <a:latin typeface="Arial"/>
                <a:ea typeface="Arial"/>
                <a:cs typeface="Arial"/>
                <a:sym typeface="Arial"/>
              </a:rPr>
              <a:t>Data </a:t>
            </a:r>
            <a:r>
              <a:rPr lang="en-US" sz="3200" b="0" i="0" u="none" strike="noStrike" cap="none" dirty="0" smtClean="0">
                <a:solidFill>
                  <a:srgbClr val="000000"/>
                </a:solidFill>
                <a:latin typeface="Arial"/>
                <a:ea typeface="Arial"/>
                <a:cs typeface="Arial"/>
                <a:sym typeface="Arial"/>
              </a:rPr>
              <a:t>Visualizations</a:t>
            </a:r>
          </a:p>
          <a:p>
            <a:pPr marL="0" marR="0" lvl="0" indent="-203200" algn="l" rtl="0">
              <a:lnSpc>
                <a:spcPct val="100000"/>
              </a:lnSpc>
              <a:spcBef>
                <a:spcPts val="0"/>
              </a:spcBef>
              <a:spcAft>
                <a:spcPts val="0"/>
              </a:spcAft>
              <a:buClr>
                <a:srgbClr val="000000"/>
              </a:buClr>
              <a:buSzPts val="3200"/>
            </a:pPr>
            <a:endParaRPr/>
          </a:p>
          <a:p>
            <a:pPr marL="0" marR="0" lvl="0" indent="-203200" algn="l" rtl="0">
              <a:lnSpc>
                <a:spcPct val="100000"/>
              </a:lnSpc>
              <a:spcBef>
                <a:spcPts val="0"/>
              </a:spcBef>
              <a:spcAft>
                <a:spcPts val="0"/>
              </a:spcAft>
              <a:buClr>
                <a:srgbClr val="000000"/>
              </a:buClr>
              <a:buSzPts val="3200"/>
              <a:buFont typeface="Noto Sans Symbols"/>
              <a:buChar char="⮚"/>
            </a:pPr>
            <a:r>
              <a:rPr lang="en-US" sz="3200" b="0" i="0" u="none" strike="noStrike" cap="none" dirty="0" smtClean="0">
                <a:solidFill>
                  <a:srgbClr val="000000"/>
                </a:solidFill>
                <a:latin typeface="Arial"/>
                <a:ea typeface="Arial"/>
                <a:cs typeface="Arial"/>
                <a:sym typeface="Arial"/>
              </a:rPr>
              <a:t>Transformations</a:t>
            </a:r>
          </a:p>
          <a:p>
            <a:pPr marL="0" marR="0" lvl="0" indent="-203200" algn="l" rtl="0">
              <a:lnSpc>
                <a:spcPct val="100000"/>
              </a:lnSpc>
              <a:spcBef>
                <a:spcPts val="0"/>
              </a:spcBef>
              <a:spcAft>
                <a:spcPts val="0"/>
              </a:spcAft>
              <a:buClr>
                <a:srgbClr val="000000"/>
              </a:buClr>
              <a:buSzPts val="3200"/>
            </a:pPr>
            <a:endParaRPr/>
          </a:p>
          <a:p>
            <a:pPr marL="0" marR="0" lvl="0" indent="-203200" algn="l" rtl="0">
              <a:lnSpc>
                <a:spcPct val="100000"/>
              </a:lnSpc>
              <a:spcBef>
                <a:spcPts val="0"/>
              </a:spcBef>
              <a:spcAft>
                <a:spcPts val="0"/>
              </a:spcAft>
              <a:buClr>
                <a:srgbClr val="000000"/>
              </a:buClr>
              <a:buSzPts val="3200"/>
              <a:buFont typeface="Noto Sans Symbols"/>
              <a:buChar char="⮚"/>
            </a:pPr>
            <a:r>
              <a:rPr lang="en-US" sz="3200" b="0" i="0" u="none" strike="noStrike" cap="none" dirty="0">
                <a:solidFill>
                  <a:srgbClr val="000000"/>
                </a:solidFill>
                <a:latin typeface="Arial"/>
                <a:ea typeface="Arial"/>
                <a:cs typeface="Arial"/>
                <a:sym typeface="Arial"/>
              </a:rPr>
              <a:t>Model Building &amp; </a:t>
            </a:r>
            <a:r>
              <a:rPr lang="en-US" sz="3200" b="0" i="0" u="none" strike="noStrike" cap="none" dirty="0" smtClean="0">
                <a:solidFill>
                  <a:srgbClr val="000000"/>
                </a:solidFill>
                <a:latin typeface="Arial"/>
                <a:ea typeface="Arial"/>
                <a:cs typeface="Arial"/>
                <a:sym typeface="Arial"/>
              </a:rPr>
              <a:t>Evaluation</a:t>
            </a:r>
          </a:p>
          <a:p>
            <a:pPr marL="0" marR="0" lvl="0" indent="-203200" algn="l" rtl="0">
              <a:lnSpc>
                <a:spcPct val="100000"/>
              </a:lnSpc>
              <a:spcBef>
                <a:spcPts val="0"/>
              </a:spcBef>
              <a:spcAft>
                <a:spcPts val="0"/>
              </a:spcAft>
              <a:buClr>
                <a:srgbClr val="000000"/>
              </a:buClr>
              <a:buSzPts val="3200"/>
            </a:pPr>
            <a:endParaRPr/>
          </a:p>
          <a:p>
            <a:pPr marL="0" marR="0" lvl="0" indent="-203200" algn="l" rtl="0">
              <a:lnSpc>
                <a:spcPct val="100000"/>
              </a:lnSpc>
              <a:spcBef>
                <a:spcPts val="0"/>
              </a:spcBef>
              <a:spcAft>
                <a:spcPts val="0"/>
              </a:spcAft>
              <a:buClr>
                <a:srgbClr val="000000"/>
              </a:buClr>
              <a:buSzPts val="3200"/>
              <a:buFont typeface="Noto Sans Symbols"/>
              <a:buChar char="⮚"/>
            </a:pPr>
            <a:r>
              <a:rPr lang="en-US" sz="3200" b="0" i="0" u="none" strike="noStrike" cap="none" dirty="0">
                <a:solidFill>
                  <a:srgbClr val="000000"/>
                </a:solidFill>
                <a:latin typeface="Arial"/>
                <a:ea typeface="Arial"/>
                <a:cs typeface="Arial"/>
                <a:sym typeface="Arial"/>
              </a:rPr>
              <a:t>Deployment</a:t>
            </a:r>
            <a:endParaRPr sz="3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32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911615" y="1230190"/>
            <a:ext cx="3409950" cy="48196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678461" y="1320898"/>
            <a:ext cx="3838575" cy="46101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89"/>
          <p:cNvSpPr txBox="1">
            <a:spLocks noGrp="1"/>
          </p:cNvSpPr>
          <p:nvPr>
            <p:ph type="title"/>
          </p:nvPr>
        </p:nvSpPr>
        <p:spPr>
          <a:xfrm>
            <a:off x="982133" y="256032"/>
            <a:ext cx="7704667" cy="317296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600"/>
              <a:buFont typeface="Calibri"/>
              <a:buNone/>
            </a:pPr>
            <a:r>
              <a:rPr lang="en-US" sz="1600" b="0">
                <a:latin typeface="Calibri"/>
                <a:ea typeface="Calibri"/>
                <a:cs typeface="Calibri"/>
                <a:sym typeface="Calibri"/>
              </a:rPr>
              <a:t>-The investors while investing in the stock were expecting that the open sto</a:t>
            </a:r>
            <a:r>
              <a:rPr lang="en-US" sz="1600">
                <a:latin typeface="Calibri"/>
                <a:ea typeface="Calibri"/>
                <a:cs typeface="Calibri"/>
                <a:sym typeface="Calibri"/>
              </a:rPr>
              <a:t>ck </a:t>
            </a:r>
            <a:r>
              <a:rPr lang="en-US" sz="1600" b="0">
                <a:latin typeface="Calibri"/>
                <a:ea typeface="Calibri"/>
                <a:cs typeface="Calibri"/>
                <a:sym typeface="Calibri"/>
              </a:rPr>
              <a:t>price should be low and the closing stock price should be high this typing of investing were interested for the people who are wiling to do INTRADAY trading</a:t>
            </a:r>
            <a:br>
              <a:rPr lang="en-US" sz="1600" b="0">
                <a:latin typeface="Calibri"/>
                <a:ea typeface="Calibri"/>
                <a:cs typeface="Calibri"/>
                <a:sym typeface="Calibri"/>
              </a:rPr>
            </a:br>
            <a:r>
              <a:rPr lang="en-US" sz="1600" b="0">
                <a:latin typeface="Calibri"/>
                <a:ea typeface="Calibri"/>
                <a:cs typeface="Calibri"/>
                <a:sym typeface="Calibri"/>
              </a:rPr>
              <a:t>- For the those who prefers the long term investments their were not worried about the open stock price although their need to purchase the stock in the low price</a:t>
            </a:r>
            <a:br>
              <a:rPr lang="en-US" sz="1600" b="0">
                <a:latin typeface="Calibri"/>
                <a:ea typeface="Calibri"/>
                <a:cs typeface="Calibri"/>
                <a:sym typeface="Calibri"/>
              </a:rPr>
            </a:br>
            <a:r>
              <a:rPr lang="en-US" sz="1600" b="0">
                <a:latin typeface="Calibri"/>
                <a:ea typeface="Calibri"/>
                <a:cs typeface="Calibri"/>
                <a:sym typeface="Calibri"/>
              </a:rPr>
              <a:t>- Here in this TCS dataset when we compare the opening and closing stock price we see their is almost similarity in them that is open and closing stock price were not have that much differences</a:t>
            </a:r>
            <a:br>
              <a:rPr lang="en-US" sz="1600" b="0">
                <a:latin typeface="Calibri"/>
                <a:ea typeface="Calibri"/>
                <a:cs typeface="Calibri"/>
                <a:sym typeface="Calibri"/>
              </a:rPr>
            </a:br>
            <a:r>
              <a:rPr lang="en-US" sz="1600" b="0">
                <a:latin typeface="Calibri"/>
                <a:ea typeface="Calibri"/>
                <a:cs typeface="Calibri"/>
                <a:sym typeface="Calibri"/>
              </a:rPr>
              <a:t>- This TCS stock is helpful for those investors who wants to invest for the long time to get the profit</a:t>
            </a:r>
            <a:br>
              <a:rPr lang="en-US" sz="1600" b="0">
                <a:latin typeface="Calibri"/>
                <a:ea typeface="Calibri"/>
                <a:cs typeface="Calibri"/>
                <a:sym typeface="Calibri"/>
              </a:rPr>
            </a:br>
            <a:r>
              <a:rPr lang="en-US" sz="1600" b="0">
                <a:latin typeface="Calibri"/>
                <a:ea typeface="Calibri"/>
                <a:cs typeface="Calibri"/>
                <a:sym typeface="Calibri"/>
              </a:rPr>
              <a:t/>
            </a:r>
            <a:br>
              <a:rPr lang="en-US" sz="1600" b="0">
                <a:latin typeface="Calibri"/>
                <a:ea typeface="Calibri"/>
                <a:cs typeface="Calibri"/>
                <a:sym typeface="Calibri"/>
              </a:rPr>
            </a:br>
            <a:endParaRPr sz="1600">
              <a:latin typeface="Calibri"/>
              <a:ea typeface="Calibri"/>
              <a:cs typeface="Calibri"/>
              <a:sym typeface="Calibri"/>
            </a:endParaRPr>
          </a:p>
        </p:txBody>
      </p:sp>
      <p:pic>
        <p:nvPicPr>
          <p:cNvPr id="307" name="Google Shape;307;p89"/>
          <p:cNvPicPr preferRelativeResize="0">
            <a:picLocks noGrp="1"/>
          </p:cNvPicPr>
          <p:nvPr>
            <p:ph type="body" idx="1"/>
          </p:nvPr>
        </p:nvPicPr>
        <p:blipFill rotWithShape="1">
          <a:blip r:embed="rId3">
            <a:alphaModFix/>
          </a:blip>
          <a:srcRect/>
          <a:stretch/>
        </p:blipFill>
        <p:spPr>
          <a:xfrm>
            <a:off x="993223" y="3060700"/>
            <a:ext cx="7683016" cy="333216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1009" y="506437"/>
            <a:ext cx="7779434" cy="5386090"/>
          </a:xfrm>
          <a:prstGeom prst="rect">
            <a:avLst/>
          </a:prstGeom>
          <a:noFill/>
        </p:spPr>
        <p:txBody>
          <a:bodyPr wrap="square" rtlCol="0">
            <a:spAutoFit/>
          </a:bodyPr>
          <a:lstStyle/>
          <a:p>
            <a:r>
              <a:rPr lang="en-US" sz="3600" b="1" dirty="0" smtClean="0">
                <a:latin typeface="Algerian" pitchFamily="82" charset="0"/>
              </a:rPr>
              <a:t>Challenges faced</a:t>
            </a:r>
          </a:p>
          <a:p>
            <a:endParaRPr lang="en-IN" b="1" dirty="0" smtClean="0"/>
          </a:p>
          <a:p>
            <a:endParaRPr lang="en-IN" b="1" dirty="0" smtClean="0"/>
          </a:p>
          <a:p>
            <a:endParaRPr lang="en-IN" sz="2000" b="1" dirty="0" smtClean="0"/>
          </a:p>
          <a:p>
            <a:pPr>
              <a:buFont typeface="Wingdings" pitchFamily="2" charset="2"/>
              <a:buChar char="q"/>
            </a:pPr>
            <a:r>
              <a:rPr lang="en-US" sz="2000" dirty="0" smtClean="0"/>
              <a:t>Lack of communication</a:t>
            </a:r>
          </a:p>
          <a:p>
            <a:r>
              <a:rPr lang="en-IN" sz="2000" dirty="0" smtClean="0"/>
              <a:t>                                     conducted   group meetings</a:t>
            </a:r>
            <a:endParaRPr lang="en-US" sz="2000" dirty="0" smtClean="0"/>
          </a:p>
          <a:p>
            <a:pPr>
              <a:buFont typeface="Wingdings" pitchFamily="2" charset="2"/>
              <a:buChar char="q"/>
            </a:pPr>
            <a:r>
              <a:rPr lang="en-US" sz="2000" dirty="0" smtClean="0"/>
              <a:t>Different versions of Python among team members</a:t>
            </a:r>
          </a:p>
          <a:p>
            <a:r>
              <a:rPr lang="en-IN" sz="2000" dirty="0" smtClean="0"/>
              <a:t>                                     we build a ecosystem to overcome this </a:t>
            </a:r>
            <a:endParaRPr lang="en-US" sz="2000" dirty="0" smtClean="0"/>
          </a:p>
          <a:p>
            <a:endParaRPr lang="en-US" sz="2000" dirty="0" smtClean="0"/>
          </a:p>
          <a:p>
            <a:pPr>
              <a:buFont typeface="Wingdings" pitchFamily="2" charset="2"/>
              <a:buChar char="q"/>
            </a:pPr>
            <a:r>
              <a:rPr lang="en-US" sz="2000" dirty="0" smtClean="0"/>
              <a:t>Skill gaps</a:t>
            </a:r>
          </a:p>
          <a:p>
            <a:r>
              <a:rPr lang="en-IN" sz="2000" dirty="0" smtClean="0"/>
              <a:t>                                     everyone in the group  has the same skill set. so, we trained each other</a:t>
            </a:r>
          </a:p>
          <a:p>
            <a:endParaRPr lang="en-US" sz="2000" dirty="0" smtClean="0"/>
          </a:p>
          <a:p>
            <a:pPr>
              <a:buFont typeface="Wingdings" pitchFamily="2" charset="2"/>
              <a:buChar char="q"/>
            </a:pPr>
            <a:r>
              <a:rPr lang="en-US" sz="2000" dirty="0" smtClean="0"/>
              <a:t>difficulty in choosing  no. of epochs, neurons </a:t>
            </a:r>
          </a:p>
          <a:p>
            <a:r>
              <a:rPr lang="en-IN" sz="2000" dirty="0" smtClean="0"/>
              <a:t>                                   we have used </a:t>
            </a:r>
            <a:r>
              <a:rPr lang="en-US" sz="2000" dirty="0" smtClean="0"/>
              <a:t>trail and error </a:t>
            </a:r>
          </a:p>
          <a:p>
            <a:pPr>
              <a:buFont typeface="Wingdings" pitchFamily="2" charset="2"/>
              <a:buChar char="q"/>
            </a:pPr>
            <a:endParaRPr lang="en-US" sz="2000" dirty="0" smtClean="0"/>
          </a:p>
          <a:p>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15"/>
          <p:cNvSpPr txBox="1"/>
          <p:nvPr/>
        </p:nvSpPr>
        <p:spPr>
          <a:xfrm>
            <a:off x="2461847" y="2777823"/>
            <a:ext cx="5458420"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4400" b="1" i="0" u="none" strike="noStrike" cap="none" dirty="0" smtClean="0">
                <a:solidFill>
                  <a:srgbClr val="1186C3"/>
                </a:solidFill>
                <a:latin typeface="Algerian" pitchFamily="82" charset="0"/>
                <a:sym typeface="Arial"/>
              </a:rPr>
              <a:t>Thank  </a:t>
            </a:r>
            <a:r>
              <a:rPr lang="en-US" sz="4400" b="1" i="0" u="none" strike="noStrike" cap="none" dirty="0">
                <a:solidFill>
                  <a:srgbClr val="1186C3"/>
                </a:solidFill>
                <a:latin typeface="Algerian" pitchFamily="82" charset="0"/>
                <a:sym typeface="Arial"/>
              </a:rPr>
              <a:t>you</a:t>
            </a:r>
            <a:endParaRPr sz="4400" b="0" i="0" u="none" strike="noStrike" cap="none">
              <a:solidFill>
                <a:srgbClr val="1186C3"/>
              </a:solidFill>
              <a:latin typeface="Algerian" pitchFamily="82" charset="0"/>
              <a:sym typeface="Arial"/>
            </a:endParaRPr>
          </a:p>
        </p:txBody>
      </p:sp>
      <p:pic>
        <p:nvPicPr>
          <p:cNvPr id="402" name="Google Shape;402;p1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03" name="Google Shape;403;p15" descr="data:image/png;base64,iVBORw0KGgoAAAANSUhEUgAABDcAAAGACAYAAAC5uom9AAAAOXRFWHRTb2Z0d2FyZQBNYXRwbG90bGliIHZlcnNpb24zLjQuMywgaHR0cHM6Ly9tYXRwbG90bGliLm9yZy/MnkTPAAAACXBIWXMAAAsTAAALEwEAmpwYAACcDklEQVR4nOzddXxd9f3H8df3xl2rqbvSlpZSHIoV2NANGzp8MGMG29jYBoz5xg/ZsGEDBsPdWihSWurumjZN0rjb/f7+OOfe3JvcyE2TNknfz8cjj9x77H4jDZzP/Yix1iIiIiIiIiIi0lN5DvYCRERERERERET2h4IbIiIiIiIiItKjKbghIiIiIiIiIj2aghsiIiIiIiIi0qMpuCEiIiIiIiIiPZqCGyIiIiIiIiLSo0Ue7AV0N5mZmXbYsGEHexkiIiIiIiIiEmDJkiX7rLV9Qu1TcKOJYcOGsXjx4oO9DBEREREREREJYIzZ0dI+laWIiIiIiIiISI+m4IaIiIiIiIiI9GgKboiIiIiIiIhIj6bghoiIiIiIiIj0aApuiIiIiIiIiEiPpuCGiIiIiIiIiPRoCm6IiIiIiIiISI+m4IaIiIiIiIiI9GgKboiIiIiIiIhIj6bghoiIiIiIiIj0aApuiIiIiIiIiEiP1m2DG8aYCGPMMmPMm+7zdGPMB8aYTe7ntIBjbzfGbDbGbDDGnB6wfboxZpW77z5jjDkYX4uIiIiIiMihKK+smqKK2oO9DDkEdNvgBvB9YF3A89uAj6y1o4GP3OcYYyYAFwMTgTnAg8aYCPech4DrgdHux5wDs3QRERERERGZefdHTPvdBwd7GXII6JbBDWPMIOAs4NGAzecAT7qPnwTODdj+vLW2xlq7DdgMzDTGDACSrbULrLUWeCrgHBERERERERHpJbplcAP4O/BTwBuwrZ+1NgfA/dzX3Z4F7Ao4LtvdluU+brq9GWPM9caYxcaYxfn5+Z3yBYiIiIiIiIijtt7b9kEi+6HbBTeMMV8D8qy1S9p7SohttpXtzTda+7C1doa1dkafPn3a+bIiIiIiIiLSkrqGxoBGcaX6bkjXijzYCwjhGOBsY8yZQCyQbIx5Bsg1xgyw1ua4JSd57vHZwOCA8wcBe9ztg0JsFxERERERkS5WWlXnf1xeU+9PvRfpCt0uc8Nae7u1dpC1dhhOo9C51trLgNeBK93DrgRecx+/DlxsjIkxxgzHaRy6yC1dKTPGzHKnpFwRcI6IiIiIiEivV1PfwFMLttPgDZnE3qVKAoIbFTUNB/z15dDSHTM3WnIv8IIx5hpgJ/BNAGvtGmPMC8BaoB642Vrr+5dzE/AEEAe8436IiIiIiIgcEh76eAt//3ATCdGRXDB9UNsndKLiJpkbIl2pWwc3rLUfAx+7jwuAk1s47m7g7hDbFwOTum6FIiIiIiIi3VdhhdPrIjCLAsBay5X//oorjxrKyeP7dclrl1QGZm4ouCFdq9uVpYiIiIiIiEjn8BhnzoLXBpellNfUM39jPjc+0945DuHzBVYAKmoV3JCupeCGiIiIiIhIL1dVG9zzIq+sBoD0hOgueb1PN+XzoxdX+J+rLEW6moIbIiIiIiIivZQvqFBQETyKNa/UF9yI6ZLXfWNF8KBKlaVIV1NwQ0REREREpJcqrnSCGmXVwcGF/HInuJEWH9Xpr7liV3Gz6SjlmpYiXaxbNxQVERERERGRjvP1vSivqaOuwYu1EB3podRtMJoQ07m3hFvzyznngc+DtsVHR1CpzA3pYsrcEBERERER6aWK3Ikl89bnM/oX73DNk18BjWUisVERnfp6TTNEwAmgqKGodDVlboiIiIiIiPQyhRW1rN9bSpFbllLb4AXg0037gMbgRnRE577f3bS3Rp+kGBJjIv1lKc8t2klVbQPfPnZ4p76uiIIbIiIiIiIivcxpf/uEfeW1IfdV1tb7gw1NR8Tur7KA4Mb507L4+Vnjuerfi/xBj9tfXgWg4IZ0OpWliIiIiIiI9CIbc8tCBjbG9ksCYGdhJY9/vg2Aem8nBzcCylKOHZ1JZmIMuaU1zF2fF5TV0dDJryui4IaIiIiIiEgvsqe4Kuh5QrTTV2PcACe4sXRHsX9fg9fbqa9dVl3nf5yZ6IyZzS9zJrOs31vm37ezsJLK2no+27QPG0b2SF1D565Xeg8FN0RERERERHqR6rrgAMAfvzGF784exQWHDwJgd3Glf19dQ+dmUJQHZG7Eu0GVh751OAClAYGPt1fl8PLS3Vz22EL+s3Bnu669Jb+c0b94h3dW5XTiiqW3UHBDRERERESkF6mpbwh6PiQ9nh+dNpbhmQkAbNtX4d/X2eUhgT03RvZJBGBMfydjZG9JtX/ftn0V/jKV/y3Jbte1l+0sBuD9tbmdsVTpZRTcEBERERER6UWeXrAj6HlaQpT7ORqAt1ftBSApNrJLem5kJsaw/d6z/K+XEue8/o6CxoyRPcVVVNQ6QZjlu4pZlV3S5rV9QZvOnvAivYN+K0RERERERHqJBq9l8Y6ioG0DU+KAxt4bPpmJMV3ScyMpNngopy+4sX5vKQBREYbdxVXklTZmchRU1LR57Up3wktMlG5jpTn9VoiIiIiIiPQSFbWNZSEnjOnDaRP64fEYAIwx3HjCSP/+jIToTu+5UVZd3yy4ERXhITbKw8cb8gGYMCCZHQWVPP/VrsZ11wSX0oSys9DJ/Ojk6bXSSyi4ISIiIiIi0ksEjlt97MoZPHzFjKD93z52mP9xbFREp/fcKK9pHtwAmDOxv//x+AHJIc6ra7bNZ8WuYuobvHzg9toIbEwq4tP8t05ERERERER6pMAMiMgQvSkyEmL8jyM8pgt6btSRmZjQbHtWWlzjGhKj/Y9jIj3U1HspC5iyEmhdTinnPPA5504dyF63jKW0SsENaU6ZGyIiIiIiIr1EYOZGKBFuiQo4vS86s+fGrsJKNuaW0z85ttm+2MjGfh+XzxpGrNs3wzcutqXgRk5JFQCvLt8DQJ+kGEpbOFYObQpuiIiIiIiI9BIvLtnV5jFnTxnIj04d42RudGLPjdW7nYkn507LarYvNqoxuNE/JZaHvjUdgLioCBKiIyhvIShTWNGYpTEpK5kZQ9OUuSEhqSxFRERERESkl3jmy51tHnPfJdMAuPk/Szu1LOXJBdsBGJIe32yfL1MjMca5BU10+3IkxERS57UtZpzsLKjwPx7TN4noSA8lCm5ICMrcEBERERER6WX+c+2RbR4T4TGd1lB0a345X24tBCA9IbrZ/hg3cyO5SbPRhJhIYiI91NaHLo/5aH2e//ERw9NJjosir6yGd1fv7ZR1S++h4IaIiIiIiEgvEeExZCbGcMyozDaPjYww1HdSz41PN+1zrukxGGOa7feVpSTFRgEwLMNpOnr98SP8TUVDySmp5rJZQ9h41xlcfMRgf3DkxmeWsCMgq0NEwQ0REREREZFeoLqugQav5epjhrXr+MSYSEoqO6fEY1NeGUmxkWy6+4yQ+2MjnVvP5DgnONEnKYbt957FmZMHEBMZQU19Q7Nztu2roLCilsSYKKIjPRhjmJiV4t+/fm9Zp6xdegcFN0RERERERHqBzXnlAAxMbT6tJJRBaXGUVtfvdw+LBq/l880FTBiQHDJrA8BX/OLL3AgUExU6c+OkP3/sntNYynLS2L6s+PVpAGzfp8wNaaTghoiIiIiISC/gKw05YUzfdh0/OM1p/PnzV1Zhbcd7b+woqGDbvoqQU1J8fKNem/bcAJyylLqWy2N842J9UuKiSIyJZG9pdQdXLL2RghsiIiIiIiK9wLurc0iKiQzZ0DOUI0dkAPDWyhwe/HhLu855eWk2P/zvcipr69ma72SK7CysBGBU38QWz5uUlQzAOVNDj4ltWpZy/9xN/sd1Dc0DH7EtZHvIoUujYEVERERERHq4zzfvY0V2SVjnpCdE+yemPDhvMzefNKrNc+59Zz15ZTW8smw3AF/efjK7iqqAxkyQUMb1T2bLPWcS4WlettK0oegvXlnFfxY2jrStDpHVERMZwfZ9Ffz3q51cOGNwi+UwcuhQ5oaIiIiIiEgPV1bdsb4ZvlGwFbXNG3qGsq+8Juj5rN9/xObcMhKiI+ibFNPquaECG4DbULQxgBEY2AA4amRGiHM8fLGlgJ+9tIqt6r0hKLghIiIiIiLS43k72DJjXP8k/+OKmvoOvc66nDLGD0jG00Lwoi1Ozw0nuFLaJEjz+FUzOGJYerNzoiMbb2WX7Cjq0OtK76LghoiIiIiISA9X7jbsfOOWY8M676lrZnL2lIEAFJTXdui1dxVVMjQjoUPnQvC0lN1uiYuPp4Vyk5ioxiajHV239C4KboiIiIiIiPRw5W7WxZD0lvtehNI3KZYzJw8AoKwmvNKWS2YOBiCnpJqMxPY1MQ0lJjKCajdzwzdVJSrCCWpMGJDcwjmNt7LzN+bzyrLsDr++9A5qKCoiIiIiItLD+YIbCTERbRzZXJI7ntWX/dGSplNLhqQ3ZmukxEWF/bo+/ZJjqKhtoKii1h/keO66WcwIUY7iExjcWLC1gAVbCzhv2qAOr0F6PmVuiIiIiIiI9HAvLtkFQGRE+Ld4iTFucCNEzw2v11LrlowUVQSXf0zOSvE/rmpnQ9JQxrvZGetySv3Bjdio1oM0MZHN91fWtt0z5FCXX1ZDYUXvLONRcENERERERKQHW7unlF2FVW1OK2lJYmzo4EZ1XQOT73yP7z23DIB9TXpbHDs6kwe/dTgAQzPCK4cJNCAlFoBLH13Ic4ucSSltBjeimt/K7imu7vAaDhVH3P0hR9z94cFeRpdQWYqIiIiIiEgPtiG3FIBnrj2yQ+cnuZkbZU3KUrbkl1NR28C7a/YCUFBR0+zcMycP4I1bjmVSVujeGO0RHdEYyJi3IR+A2BDBi0CBZSk+76zK4bsnj+7wOnqz99bsZfH2QqBx/G9v0+0yN4wxscaYRcaYFcaYNcaY37jb7zTG7DbGLHc/zgw453ZjzGZjzAZjzOkB26cbY1a5++4zpoVWuyIiIiIiIj1UeY1TypEa37G+F77MjaZjWHcVNk4uqWvwBk0lOXlcX//jyYNS2J9brajI5ue2tyzlG9MH8eGtJzAoLY41e0o7vIbe7raXVvLIp9sO9jK6VHfM3KgBZltry40xUcBnxph33H1/s9b+OfBgY8wE4GJgIjAQ+NAYM8Za2wA8BFwPfAm8DcwB3kFERERERKSX8DUC9fXOCFd8dCRJsZHklgSXdWQXVfof7y2pZnexE+xYdsepJO9HA9GmokP0CYlrI7iREO3sz0iIZlTfRPonx7JwWwH1Dd4O9R3pzbxeS1FleJNweqJu91O3jnL3aZT70VrezDnA89baGmvtNmAzMNMYMwBIttYusNZa4Cng3C5cuoiIiIiIyAFXUVOPx7QdEGhNVmoc2UVO8GLD3jIm/fo97nprnX9/fnkNW/LK6Z8cS1pCNBGezkuKjw5RYtJW5oYv2yTKDWTklFRTVFnHA/O2dNq6eouSquaBjfomk296g24X3AAwxkQYY5YDecAH1tqF7q5bjDErjTGPG2PS3G1ZwK6A07PdbVnu46bbRUREREREeo3ymnoSYiL3qzRkcHo8K7JL2FNcxctLs5s1F91XVsOOwkqGZXa8cWhLokJkWrQVPPGdU+d1btJzS52sE1//EWkUqldKTknva77aLYMb1toGa+1UYBBOFsYknBKTkcBUIAf4i3t4qN9628r2Zowx1xtjFhtjFufn5+/n6kVERERERA6c8pr6Dpek+Fw0YzD7yms4+t65vL06x7/d12x0X3kthRW1ZCZ2bCJLa0KVpbQlKsK53atvcG7xvNb5nBof3XkL6wWstfz9w03Ntn+2ed9BWE3X6pbBDR9rbTHwMTDHWpvrBj28wCPATPewbGBwwGmDgD3u9kEhtod6nYettTOstTP69OnTuV+EiIiIiIhIFyqv3v/gxsnjGxuE7iqs4r5LpnH+tCyeusa57corq6aospa0LggeeAKyNJ6/fha3nTGuzXN8mRu+8oqLZw4BOt53pLu66Zkl/OTFFR0+f9muYt5c6QSrBqbEcuupY4iJ9LBtX0VnLbHb6HbBDWNMH2NMqvs4DjgFWO/20PA5D1jtPn4duNgYE2OMGQ6MBhZZa3OAMmPMLHdKyhXAawfq6xAREREREelqtfVeFmwtYEz/pP26jjGGX399gv/56RP78deLpjJtiNMN4O8fbqK4so60Dk5kaa9ZIzK48YSRbR73tcMGMrpvIlcfMxyA3549kQiPoaq2oUvXd6C9s3ovLy7JbvvAFmzOLfc//uDWE/jeyaMZkBLLnuKqVs7qmbpdcAMYAMwzxqwEvsLpufEm8Ed3rOtK4CTghwDW2jXAC8Ba4F3gZndSCsBNwKM4TUa3oEkpIiIiIiLSixRX1VJSVces4en7fa3k2MbAhW/UKsBZkxvfZ05L6B5lH32SYvjg1hMYlpkAQGSEh35JMazfW0pVbQM3PbOEzzb1vtKLcG0vcDI0vnXkEBLcrJaBqXG9MrjR7XJ2rLUrgWkhtl/eyjl3A3eH2L4YmNSpCxQREREREekmauqcsoy2pou0R0vjXe+/dBpv3e6UNviCCd3RnpJq9pRU88yXO3hn9V7eX5vLlnvOBGBLfjl/eGc9f/rmFFI6cYztgVJd1xDWz3j93lIKK2rZnFdOn6QY7j5vsn9fv+RYFu8o7IplHlTdLrghIiIiIiIi7VNV5yStx0Xvf3AjKTb07aExhjduOZYIj2HCwOT9fp2u9vKy3QAEDlx59NOtvL82l60PfcG9509mxrCOZbpU1zVQUVNPRhc0Vm3N4u1FHDs6s93Hn//gF1S6JTrjmpQspSdEU1Be26nr6w66Y1mKiIiIiIiItEO1G9yIjdz/4EZrGQ2TB6V0+8DG/J+cRFJsJOtynHGwgaU1e4qd0aeb88r5xj8XdPg1bv7PUqbf9SHWhhzE2alq673+x8t2FrX7vAav9Qc2wAlmBMpIjKaytqHX9SdRcENERERERKSH8t2gdkbmxtCM+P2+xsE0JCOeUyf08z+PjWq83S2uquuU1/hofR7gNPrsahU19f7HuWXV7T4vtzT42NQmTWAzE5ysk4KKmv1YXfej4IaIiIiIiEgPVV3feT034qMPXteC6EgPI/vsfz+PX32tceJLYOZGWScFNwalxQHwnf8spaii60o7GryWq574yv88t7R9gQhrLe+vcQIvA1JigeDvAzRmcvS20hT13BAREREREekmVmYXU1xZx/Fj+rTreF/mRmCWwv549eZjiO+ELJBwrf3N6Rhj2j6wDanxjSUYMQHfk9LqxuBGdGTHv1cDU+LILnImjZz9wGd8+tPZHb5Wa15dtpsVu4oB52e7dk8p9Q1eIiNaX/t7a/Zy5xtrAWes7ivLdhPd5JyjRmbw6U9Por8b/OgtlLkhIiIiIiLSDXi9lrPv/5wrHl/U7nNq6t2ylE7I3ACYOjiVMf2S2j6wk0VGeIjw7H9wA2BSVnBvkCseX8S+gCyF2A4GN5bsKGLR9kLG9EsEYFdh141T/XhjPgNSYtl09xn8+usT2V1cxdKdxa32yViZXcyNzyz1P/c1iG0azEmIiWRwejxRbQRKepre9dWIiIiIiIj0UBW1jT0W2tuwsjFz48BnW3RXz103i8lZKdQ1OCU78zfmB+2vCWjUGY4f/HcZABtzy/nBKaMxpjG41Fn2llRTVl1HSVUdfZJiiIrwMGtEBgDfe24Z43/1rr+JbFNPLdgR9DwxJnRwo7c6NL5KERERERGRbq4q4Kb1o3V57TqnxO0l0VmZG71BUmwU4wckUd8QHCC64PBBjOufRE29l/qG8AIcBeU1/kyNmcPSGZQWj7WQU9z+Rp/tccKf5jH9rg8prqz1Z14MSosjwmPY6zYKLWhHr4/fnz+ZS2YOISbSw8VHDO7UNXZXCm6IiIiIiIh0AzV1jTfc1z61mIVbC1o93uu1/G9JNuP6JzWbiHGoi4rw+DM3kmIjOWV8P/5wwWTOnZYFQG2YwY0vtjg/iz9/cwqPXDGDNPf7XdJJjUoBVuwqpqbeS229l5XZJSTFOK8RFeEhI2Cca0uNTL0B2T6XzBzC4PR4Ntx1BqMPQpnRwaDghoiIiIiIyH7YnFdGSeX+3+RWNSk3eHtVTqvHf7m1gE155dxwwohOacbZm0RFeNhXXkt+WQ3VdQ2M6ptIZITH31yzNszSlB0FFQB87bABpMRHkRTrBB4CG5Xur9+8sSbouS9zA4LHuRaH+F2rrfcyf+M+AM6dOrDT1tSTKLghIiIiIiKHFK/X+t/V319b8ss55a/zueftdft1nZufXcp9H20C4LErZ3DqhH48t2gXFTX1LZ7zxso9JERHMGfigP167d4oKsIJ9hxx94fUNVh/2Y5vgoqv78b6vaXM+ft8vv3EVyx3p5OEsq+8lqSYSH9vE1/goay65Z9PuPYUVzM5K8X/PLBXRmpcY+ZGYWVj5obXa3lg3mbG/PId9pXXcMfXJvCXC6d22pp6EgU3RERERETkkHL7y6sY/Yt3+GzTvv2+1qrsEgBWZBfv13XeWpnDmyudTI24qAhOm9CP2gYvBeWhSxCstXywNpeTx/cj7iCMbu3umk4C8Y3KjYl0vlc1dV52F1cx5++fsn5vGXPX53HuA5+HvFZOSRVPfLGd9MTGAENjcKNzMjestewtrebEsY0jgAMzeZLjGjM3AstSvtxawJ/e2+B/PjwzvtOmzvQ0Cm6IiIiIiMgh5b+LdwFw2WML2z2VpCX7ymsASI7teM+LptkZMVERpMU7N9LFVaGDGwUVtewrr2XK4NQOv25v1vQG35dx4cuGqG1oIKe4+SjX7KLKZtvun7sZgB0Fjft8wYbOytzwZZIEBqp+edYE/+PA39OigMyNnJLghqZ9k2I7ZT09kYIbIiIiIiJyyPJNoOio/DInuLE/LS+aZn3ERUX4eyyEytyob/Ay464PARjVN7HjL9yLNZ0o4i9LcYMb1XXekH03jv3DvGZNQgvda/1szjj/tsToSIzpvIaivvGugVNv0gOaiB4+NM3/ODBzo7DJ15kRkF1yqFFwQ0REREREDlmB78Z3xG733f+K2o69g79kRyGXPrIwaFtslMcf3Lj6ia+anVMccEN9+JDUDr1ub7enSVZGjL8sxZe54aXczZjpkxQTdOyGvWVBz/PKajhqRAY3nTjSv83jMfRJjGFvSeeMgq0KCG48ftUMHr9qRtD+m04YybPXHsmgtDi+3FrIu6tzKCiv4c/vN5akDEiJZUBKXKespydScENERERERA4pyQFTKHbuR3Cjsrae99fkAlDewfIEX8+OQBZIjW98B77pRA7ftIxLZg7xT+2QYM17bgSXpdTUeamsdQIK1x83IujYzXnlQc/zyqrpmxwcAAEYlBZHdlHz0pZwfL55H39+bwNV7lpioyKYPa4fs8f1CzrO4zEcPSqTPkkxbMgt48ZnljL9rg/95SwAhw9J41Cm4IaIiIiIiBwSGryWo3//EaXV9dx8kvMu/L6Kmg5fb0teBbUNXjISojvce8GXhfH0NTNZ/MtT+OVZ4xmRmUBmYgxnTXamoGzNrwg6p8TtwzFnUv8Or723+/35k7n0yCH+55luuYa/oWh9gz/b5uypAzlzcuP3sulI3uKKuqASEZ/B6fFkFwcHx7bkl4fVx+WyxxZy/7zN/gyQ2KjWm8OmxTdfx4QByQBY9q9/TE+n4IaIiIiIiBwSSqvq2OPeRA5Oiyc6wrNfPRO25Dvv8B82KKXDZSnFlXUkxUZy3Og+ZCbGcO1xIzBuA49rjxsOQGGTAIwvcyM1TlkbLclMjOHyWUP9zwelxQMBZSn1Xn8j14SYSBKiG7N5AntxeL2W8tr6kBkyg9LiyCmupr6hcazsyX/5hIc+2dLudWa4QZO73VHCbU2+afoz337vWdwyexQA+9kbt8frcHDDGHOYMeYnxpj7jTGPNdkXZYwZaIzRwGUREREREekWKgPekU9LiCY5LorSqo5Pu/BNShmSHk91ndd/kxuOosrakO/GA2QkOKUQTZuK+oMb8QputCYwC6JPovO99AU3auq9VNQ4vw/xURFEBpSxBAY3ymvrsRaSYhqDHz6D0uKp91oW7ygCYGOuE+x6eenudq/R9zNes6cUCG4oGkqo+MWhOfi1ueY/oTYYY1KAx4FzfZtwvsfXBBwWBawA0owxY6y1W/dznSIiIiIiIvulMmDk6qi+iSTHRVJaVUeD1/LD/y4nKsLDPedP8pcutMVXipLmvvt+2t/mM/fHJ4a1psKK2haDFOluKcUf3t1AdKSHV5ft5phRmf7MjtS4Q3cyRnvERjUGLDzuaNgEN0ixp7iK9XtL6ZsUg8djGB0wdaa2oTEI5uulkhTb/NZ5aLqTDXLxw1+y/ndz2OL26kgJI6PG1wMk1JpDqXUDaOcfnsV1TXqFHOqZG2EFN4wxkcDbwCygEpgHnAIEdVex1lYaYx4HfoITBPlrZyxWRERERESko3wNJB/81uGM7JNISlwUb63KIbuokhVuY89hGfF89+TR7bpeWXU9CdER/nfbt+6raOOMYLml1Xy6aR8XzhgUcn9CdASxUR72ldfw/eeXAzBvQz6nT+yHx4S+4ZZGoYJUA1JimT40jf+bu5naBi/nTh0IwLdmDaG8pp6/frAxKHOjzB/caB6wmDk83f/4N2+s9ffa8IYRZSivCc4caiuwVueu7ZTx/Rjv9tqY6k7MuWjm4Ha/bm8UblnKNcBRwFZgrLX2bKB5e1/HS+7nMzq4NhERERERkU7j64vhKwPxvcO+ImBiyZfbCtp9vfKaOpJio/ylDgDVTZpRtuaR+U6C+6kTQjcGNcYwLCOh2fb31uTitY3ZCBJaqCwIYwyXuYGM2nqvfypNTGQE3zt5NClxUU2CG04JUKhAUmApy9b8cva55UPVde0vTyqpqmNSVjIv3XQ0v/76BMb0S2z1+B+dNpbJWSkcMyrTv21AShzb7z2Lk8b2bffr9kbhBjcuxSlB+aG1dk8bxy4DvMCEjixMRERERESkM83fuA+AeLdpY0KIPgob9pY32xaKtZYXFmcT4TFEB7zb3tZo0G37KvjrBxux1vLV9kJmDE3j1An9Wjy+aemBtF9sC1kQmYmNhQdNe1xER3r8pR+b88pZvqsYgMQWsmQiAgJMBW7j1/YGuKrrGiisqOX0Cf2ZPjSNq48Z7i85asnY/km88d1jwyp9OVSEm8c0GSe48X5bB1pr64wxJUBGRxYmIiIiIiLSWXYWVPJPd4pFQowb3AgxmaKoshav17aZFbF0p9NEcndxVVDmRnZRJaP6tvzu+9X/XsT2gkounDGIHYWVfO2w1mcwXDB9ECeP70teWQ3WOjfcNz+7tNVzxNHSzzCwgWt8k9+B6AgPNfVerLWc8tdP/NuTWwhueAz4Qhm+BrNVte0Lbmx2e3QMyYhv1/HSunCDGwlAmbW2ts0jHdFAx9sPi4iIiIiIdILcsmr/Y19fg6aZG9+bPYr75m6mtLrOX67QklVuKUtmYnRQU8gdBZWtnrfd3X/TM0sprqyjf3Jsm2tPjY/2r2ds/yTeWT1A79y306SsZM6fFtzTJPB713T0akykh9p6r39ksE+onhvQ2MSzpt7LnmLnnKo2MjfqGrzM+ft8tuQ7PVpG9mm9FEXaJ9zgxj6gvzEmwVrbarccY8xonGBI+4f8ioiIiIiIdIGiCuf92ZnD08lKjQMgIdq5HRrRJ4Ejh6czvI/T38KZYNJycGNdTimb3HfdP/vZbD5cl+vft2xnEVcePcz//JVl2QzPTGTq4NSga6za7QRH+rUjuNHU/ZceHvY5h6o3v3tcs22B02lClqXUeymtqgva3lLzVl/z0A17y2jwWoZnJrCnuPXSpN+/vd4f2Lhs1hAmDkxu+wuRNoXbc+Mr9/NZ7Tj2h+7nz8N8DRERERERkU5VXOncrP71win+coV4tzzlqBEZ/P78w8hIcHoxFFS0nKheUF7DGf/4lP8s3ElGQjSxURFBIziX7ypm3vo86hu8lFTV8cP/ruDcB1q+JZqUlbK/X5qEKTEgYyc+Ojho4eu5UdmktKRpEMTH6/7sfdkaM4amUVPvxesNPTHFWsvjn2/zP7/r3Mlt9tmQ9gk3uPEEYIDfGmNCt/QFjDE/AW7E6c/xeIdXJyIiIiIi0gkKK52ARWC/hWr3BjY9wdk2MNXJomjtnffPtzROU/GVNASO/txeUMnVT3zFXW+t48utwZNXfGM/f3L6WADG9Ev0j/OUAycwmBCq50ZtvZfK2voWzwn0w1PGBD0f6fZbqa5vXpqyr7zGH2QDuP/SaeEtXFoVVlmKtfZVY8xbOJkbi40xzwCxAMaYb+I0HP0m4PsJP2+tnd+J6xUREREREQlbSVUdUREm6GY2t9RpANk3ycnYyEp1Gju2NPFk3oY87nx9jf+5r6zFF9uI9Bjq3Xfsn/hie1CGQHVdA/llzusNSInl/R8ez4CU8EtSpHPFNsnIiInyUFPnpaKmfU1Bv3/KaK4/fgTvr91LfHSkv6lobmkNwzMbf/67Cis57o/zOHvKQP+2sya33kxWwhNuzw2Ai4FngHOAnwRsf9797AtpvQJc0/GliYiIiIiIdI7KmnoSYiKD3oG/bNZQ3lu7l9MnOknpcdERZCZGk10Uuino1f/+Kui5r6zFNy3lvGlZvLgk27//k435/sc5JdXkuBkh/ZNjGdMvqRO+KtlffZKCe6ukJ8SwYlexP3PjX5dPb5bd0VRcdATnTM0CYHNeGQBfbStkeGaC/5hfvroagNdX7AFg3o9PVDlKJwu3LAVrbYW19jzg68DrQAFOQMMApcDbwLnW2gustdUtX0lERERERKTr3T93E08u2OHPtPCZPCiF5b86jb4BTT2z0uJDZm5Y27yHgse9OT1tYn9uP2Mcd549kd+fP9m/f9XuEn+zyD+/t4Ev3JKWweka/dldDMtIaPI8nuyiSn/5yLQhqRw3uk+7rzck3bleXsB0npySqqBA1xHD0oICH9I5OpK5AYC19i3gLQBjTCQQYa2t6ayFiYiIiIiIdIY/v78RaN5fIZRBaXGscSeZBCqtrm+2rbbeC0CEx3DDCSMBuGTmEBJiIvnec8sAmDUigzV7SnlrVY7/WJWjHHw/OX0sX20vJDIi+P3+oRkJeC1scjMwmgbE2hId6SHSY4Iakm7LDx40+sINR3Vw1dKasDM3QrHW1iuwISIiIiIiPd3gtHi2F1Ty7ScaS1CstRz/x3nNjvUFN5pKCui1MbnJNJSjR2Y0u6GWA+/mk0bxxNUzm23v72bxLNtZTHSEp8UpKa2Ji44ICm74Jqn4qByla3Q4c0NERERERKQnqahpnn3RlC8YMXd9HgB3vr6G/PIaSqrqgo7zGDh3WlbIayQEBDeaZmmcf3joc6R76JvsNJddv7eMU8b3848NDkd8dARVLQQ3/nnZ9P1fpIQUVnDDGHMq8F/gXWvtpW0c+zJwInCBtbZ5mFNEREREROQA8o2Dbc3scX0BSIuPApypJz5DM+LZUeA0G91yz5ktvgMfOCWljzuJBeDe8ydz9hQFN7qzvgE/r0FpcR26Rnx0JNsKKqiuayA2qjHQ8elPT1K/lS4UbubGxUAK8Fw7jv0vcK57joIbIiIiIiJywAU2Aq2uC11GEiguOoI5E/uzdV95s31/u2gq5z/4BeP6J7VaWhAY3BiWkcDSO07FYyA1PrrFc6R7SImLIirCUNdgSY7tWKGDARZtK+RnL61k2uBUHp6/FXB+t6TrhPvTmuV+XtCOYz9yP4fVLcUYEwvMB2Jw1vc/a+2vjTHpOAGTYcB24EJrbZF7zu04Y2cbgO9Za99zt08HngDicKa4fN+GanMsIiIiIiK9Uk1AX4zfnjOxXefERUdQXeelpj64V8KUQancfsY4zmujtGRQWhw3HD+CY0dn4vEY0hMU1OgpjDHERUVQ11BPUmxUh66xdZ/TQHT+xnxeW77Hv70j/Tuk/cLtZDMIqLTW7mvrQPeYSiDcvKsaYLa1dgowFZhjjJkF3AZ8ZK0djRM4uQ3AGDMBJztkIjAHeNAY4/uteQi4HhjtfswJcy0iIiIiItKD+UoCfv31CVxx1LB2nRMb5aGqroGiiuA+G76pKH2TWp924vEYbj9zfFgjRKX7iHWDEEkdzNzwKaoM/v2JVXCjS4Ub3IgAwsl88OJkTbSbdfhywKLcDwucAzzpbn8Sp+QFd/vz1toaa+02YDMw0xgzAEi21i5wszWeCjhHREREREQOAdVu9kU475rHRkVQXdfA6oCRsFMGp3b20qSb8pWPJMd1LHNjzsT+IbdHdKA5qbRfuMGNHCDBGDOqrQPdYxKB3HAXZYyJMMYsB/KAD6y1C4F+1tocAPdzX/fwLGBXwOnZ7rYs93HT7aFe73pjzGJjzOL8/PxwlysiIiIiIt2UL3MjnH4HsVERlFXXc+1TiwH420VTeCrE2FDpnU4c42TcZCbGtHFkaP+8fDoPX66pKAdauMGNz9zPP23HsT/Dybj4NMzXwFrbYK2dilMGM9MYM6mVw0OFv2wr20O93sPW2hnW2hl9+ih1TERERESkt/A1EY2JbH9wI6rJO+xDMxJIie/Yu/jS8/z66xN56aajmTE0rcPXOC0ge2PKoJTOWJa0IdwiooeAK4FrjDH7gDuttUHzlIwx0cBvcBp8WvecDrHWFhtjPsbplZFrjBlgrc1xS07y3MOygcEBpw0C9rjbB4XYLiIiIiIih4iquvAzN7KLqoKeB04/kd7P4zFM34/Ahs/rtxxDUmwUWalx1Da0PalH9k9YmRvW2kXA/+FkRfwMyDbG/McYc48x5m5jzH9wggq+zI4HrLXtmaziZ4zpY4xJdR/HAacA64HXcQIruJ9fcx+/DlxsjIkxxgzHaRy6yC1dKTPGzDLOnKYrAs4REREREZFDQLUb3IiNbP+tT9MxrwkKbkgHHDYoleGZCURHehQgOwA68h3+IVAN/AjIxJlUEsjgjGT9E/DLDlx/APCkO/HEA7xgrX3TGLMAeMEYcw2wE/gmgLV2jTHmBWAtUA/cbK31zWy6icZRsO+4HyIiIiIicoio7kDmxi/PGs9LSxvb9yVG68ZUpLsL+1+ptdYL/MwY8yhOBsXRgK+gKAf4AnjCWrulIwuy1q4EpoXYXgCc3MI5dwN3h9i+GGitX4eIiIiIiPRSy3cV88qy3UB401LSEqJ58caj+OY/nST0hBiN8BTp7jocgrTWbqJjmRkiIiIiIiJd7twHPvc/jg0juAEwfkCy/3FkRLhzGETkQNO/UhERERER6XU+27Qv6HlyXHjTTsLJ9BCRg0/BDRERERER6XVeXpYd9DwpzIaOEU3GwYpI99biv3BjzBXuwxJr7WtNtoXFWvtUR84TERERERHpiD3FVRw+JJWlO4sBZ7xnR0wZlNKJqxKRrtJa+PIJwAIbaByh6tsWDgsouCEiIiIiIgfMnuJqpg5uDG50xFe/OIWkWE1KEekJWvuXuhMnMLEnxDYREREREZFuqaC8hp2FlZwxqX/bB7eiT1JMJ61IRLpai8ENa+2w9mwTERERERHpTqbf9SEAGYnRTB+aRoNX78+K9HbKsRIRERERkV4pLT6al246+mAvQ0QOgLCmpRhjHnc/hnfVgkRERERE5NC0KbeMZxfupL7B2+Fr7Cuv8T8Od/yriPRc4WZuXAHUA9d0wVpEREREROQQtXZPKWfe9ykAER646IghHbrOhr1l/sdelaOIHDLCytwA8oBKa63+SoiIiIiISKfJKanyP/5sc0HY5+8sqOTyxxayaFshABMGJHP8mD6dtj4R6d7CzdxYBHzdGJNlrd3dFQsSEREREZFDT11D4/unOwsqwj7/jtdW8+mmfXy6aR8Ab373WDwe02nrE5HuLdzMjX+4n3/T2QsREREREZFDV2VtPQCTspIpq64P+/yq2oag5wpsiBxawgpuWGvnAT8ArjTGvGCMObxLViUiIiIiIoeUSjc40T85jtIOBDe8qpwXOaSFVZZijNnqPqwDLgAuMMZUAQVAQwunWWvtyI4vUUREREREejtf5kb/lBj2ratha345I/oktvv84qo6Tp/Yj/fW5HbVEkWkGwu358awENvi3Y+WKIQqIiIiIiKtqqhx3iuN9DjJ5Vf+exGf/nR2u879YvM+8stqOGJYOsMzExjdt/1BERHpHcINblzdJasQEREREZFDWmVtPXFREf6pKbsKq/B6bZu9MxZuLeDSRxcCkBofxbwfn9jVSxWRbiis4Ia19smuWoiIiIiIiBy6SqrqSIyN5OaTRvlLS95YuYdzpmb5j1mVXcLofonERkVgraW6zsvG3DL//r5JMQd83SLSPYSbuSEiIiIiItLpNuwtY3TfRA4blOrfVl3X2NZvR0EFX7//M646ehh3nj2R+Zv2ceXji4KucebkAQdquSLSzYQ7ClZERERERKRT5ZfVsC6njMlZKS0es2p3CQC7CisB2JJX3uyYfsmxXbNAEen2OhTcMI4LjDEvGmO2GWMq3I9t7rYLjDEKnIiIiIiISJu+3FpAbYOXsw5zMi9eu/kYAEqrGkfCrsspBWBQWpyzr7ou6Br/vOzwA7FUEemmwg5AGGOGAAuAF4DzgaFAnPsx1N32AvClMWZo5y1VRERERER6o9p6LwCpcdEA/gyOu99ex98+2AjAymwnc+PJBTvYV15DSVVwcGPOJJWkiBzKwgpuGGNSgE+AIwCDE+S4C7jJ/bgL+MLdNwOY554jIiIiIiISUl2DE9yIinQmowROSHn6yx1AcBnKHa+uprCilqxUJ4vD91lEDl3hNhT9BU52RiFwkbX2o1AHGWNOAl50j/058LP9WaSIiIiIiPRevuBGpKfxvdeLZgzmv4t3UVhRyzn3f8aekmr/vndW7wVg/IBknr3uSFLiog7sgkWk2wm3LOU8wAI3thTYALDWzgNuxMnguKDjyxMRERERkd6ursECEB3ReHvyh28cxiUzBwOwwi1JaSozMZqhGQmkxkd3/SJFpFsLN3NjEFALvNyOY18BaoCstg4UEREREZFDV9OyFJ/0hOCgxbCMeDzG0GAtOwoqGdMv6YCtUUS6t3CDG0VAnLXW29aB1toGY0w1UNWhlYmIiIiIyCHBH9yICE4sT2uSkfHeD48nJjKCr//fZwBMyko+MAsUkW4v3LKUL4BkY8yYtg50j0kBPuvIwkRERERE5NBQ65alRHqCMzemDUkLeh4TGQHAlUcPA+DUCf27fnEi0iOEG9y4F6gDHjTGxLR0kDEmGnjQPfbeji9PRERERER6u7oGL9ERHowJDm5MH5rGY1fOaHb8N6YPYtvvzyQxJtxEdBHprcIKblhrFwMXAtOB5caYq40xw4wxUe7HMGPM1cAy4HDgG9bapZ2/bBERERER6S3qG7xERZiQ+04e34+s1DhuPmlk0PamgRARObSFFeo0xjQEPE0GHm3jlFdb+KNjrbUKs4qIiIiICHUNlsiIlt93/fy22QdwNSLSE4UbYFB4VEREREREOlVtg7dZM1ERkXCEG9w4qUtWISIiIiIih6y6ei/RLZSliIi0R1jBDWvtJ121EBEREREROTTVNXiJilTmhoh0nP6CiIiIiIjIQVXXYFWWIiL7pdv9BTHGDDbGzDPGrDPGrDHGfN/dfqcxZrcxZrn7cWbAObcbYzYbYzYYY04P2D7dGLPK3XefUUtlEREREZFuwVpLdlEl4GZuKLghIvuhO/4FqQd+ZK0dD8wCbjbGTHD3/c1aO9X9eBvA3XcxMBGYAzxojIlwj38IuB4Y7X7MOYBfh4iIiIiItODlpbs59g/zWLy9kKq6BmJUliIi+6Hb/QWx1uZYa5e6j8uAdUBWK6ecAzxvra2x1m4DNgMzjTEDgGRr7QJrrQWeAs7t2tWLiIiIiEhbVmYX88zCHQCs31tGdlEVWalxB3lVItKTdbvgRiBjzDBgGrDQ3XSLMWalMeZxY0yauy0L2BVwWra7Lct93HS7iIiIiIgcJHtLqjn7/s9ZtrMYgNp6LzsKKhiSEX9wFyYiPVq3DW4YYxKBl4AfWGtLcUpMRgJTgRzgL75DQ5xuW9ke6rWuN8YsNsYszs/P39+li4iIiIhIC575ckfQ8xcW78JrYerg1IOzIBHpFbplcMMYE4UT2PiPtfZlAGttrrW2wVrrBR4BZrqHZwODA04fBOxxtw8Ksb0Za+3D1toZ1toZffr06dwvRkRERERE/Mpr6oOer99bhjFw6vh+B2lFItIbdLvghjvR5DFgnbX2rwHbBwQcdh6w2n38OnCxMSbGGDMcp3HoImttDlBmjJnlXvMK4LUD8kWIiIiIiEhINfUNzbalxEXh8WiwoYh0XOTBXkAIxwCXA6uMMcvdbT8HLjHGTMUpLdkO3ABgrV1jjHkBWIszaeVma63vL+ZNwBNAHPCO+yEiIiIiIgdJdZ232baUuKiDsBIR6U26XXDDWvsZoftlvN3KOXcDd4fYvhiY1HmrExERERGR/VFd18DIPgnMHJ7Oc4ucuQCpCm6IyH4KK7hhjDk+zOtXA8XAloBsChEREREROURV1zWQEBPJ788/jK+2F7E5r5xkBTdEZD+Fm7nxMS1MHGlDjTHmQ+CPbmaGiIiIiIgcgqrqGoiNjAAgu6gSgAkDkw/mkkSkF+hIQ1HTgY9Y4GvAx8aY7+//skVEREREpCeqrvMSE+XxPwY4dlTmwVySiPQCYQU3rLUe4GygCFgPXAOMxAlexLqPrwHWAYU4AY104HRgrvt6fzHGHN5J6xcRERERkR6kuq6B2KiIoG0JMd2uFaCI9DBhBTeMMdOAF4GlwDRr7b+ttdustbXuxzZr7b+BacAy4H/AYGvtB9baU3CagnqAmzv3yxARERERkZ6gpt7bPLgRreCGiOyfcMtSbgeiccat1rR0kLW2FrgFJ5vj9oBdv3Y/h9uYVEREREREeoGq2gZiI4NvQ+KjI1o4WkSkfcINbhwLlFprN7Z1oLV2A1ACnBiwbQnOBJWBYb6uiIiIiIj0cNZaCitqSU+MDtqushQR2V/h/hVJA6wxxlhrW52aYozx0NiLI1AVEBPm64qIiIiISA9mreXXr6+htsFLn8Tg2wFlbojI/go3c2MPTmDi6+049mvusXt8G4wxsTgBkvwwX1dERERERHqwvaXVPLVgBwB9k4Pf/4yJ7MgQRxGRRuH+FXkdZ7TrI8aYo1s6yBhzFPAwYN1zfCa6n7eG+boiIiIiItKDrd5d6n88KC0OgONGOyNgjTEHZU0i0nuEW5ZyF3AhMACYb4yZD3yCk51hcXppnIjTMNQD5Ljn+Fzmfv6o40sWEREREZHuYkt+OcMyEjBAbUPzSSg+OwoqALj11DFMG5wKwKNXzqCypuEArVREerOwghvW2gJjzEk4I14n4QQyTmhymC/sugb4hrW2IGDfa8DHwJcdWayIiIiIiHQf2UWVnPyXT7jhhBFEGMODH29h/e/mhAxwvL5iD5Eew3dnj/JnasRERhATqX4bIrL/wm5LbK3daIw5HLgI+CZwONDH3Z0PLMUJfvzXWlvX5NyP92u1IiIiIiLSbZTX1APw3uq91DU48wY+3bSPUyf0CzpuV2ElK7NLAJWgiEjX6NDMJWttPfAf90NERERE5IDYV17Dgi0FHD+6DynxUR26xp7iKmKjIkhPiG77YGlVXb0T0NheUEmq+/N4ZP5WTh7XF4+nMYixs7ASgKgIBTZEpGuoLbGIiIiI9BjfemQh331uGVN++z4NXtuhaxx971xO+vPHHV7DQx9v4YvN+zp8fk/10pJsHv00eC5AZW29/3FxpZO0vWh7IU9/uYO/vr/Bv293URUAH97atKJdRKRzKLghIiIi0oN8sWUfuaXVB3sZnWLu+ly+9eiX7QpS3P3WWi5/bCEbcsv82+atz/OXRbRm+a5i/u+jTQD+1yqpquPqfy+ioLwmrDWXVtfxh3fXc+mjC8M6r6nCilq+2NJzAiQ19Q386MUV3PXWuqDtVXXBzUDH9U8C4Nevr+G+uZvZml/O+r2l/PSllQAMSIk7MAsWkUNOh8pSwD/u9TAgHWg1J9Ba+9uOvo6IiIiINLr0kYX0S45h4c9POdhL2W/ffmIxAAXlNfRNjg15THZRJQ1eyyOfbmu279qnnPM/v202Wamhb5pfWLyLn/7PubGeM6l/UKPLeRvy+dXra3jg0sPbvebVbt+IuBYmgrTXNU9+xbKdxS023+xuiirqQm6vdoMb4/onsX5vGd+YPohHPt1KbqkTNJr9l0+Cjo+O1HurItI1wg5uGGNOBf4FDA3jNAU3RERERPaT70bSd+PYW+S3Etw49g/z/I+vOnoYfZJiiI+OYF1OKS8szgbg/Ac/bzHY4wtsAKzILqF/k9eZvyEfa227m1wWVtYCEB8dXkAir6yawopaxvVPBmD1bidIMn9jPre/vIqXv3M0QzMSwrrmgVRS1Rjc2JpfzvNf7eLKo4dRWev8Tt57wWEs31nExTOHkJ4Qza0vrOAnp4/l/+ZuorrOC8Bvzp54UNYuIoeGsIIbxpiZwJs0ZmpsA/YAbecDioiIiMh+aU8JRk+UXxY6WBPYzwHgx6ePJTHG+d/XJ7/YDjjBjUhP+7IB9pXXUFMfXEZRVlNPUWVdu5uLllaF/zNYsqOICx76AsCfqRHp8VDX0MA9b6+joKKWN1fmcPNJo8K+9oFSWt0Y3Jjzj0+prffy8PytnDN1IAADU2KZesxwAM6blsURw9IZnB7P9cePYGV2MbmlNZw5ecBBWbuIHBrCzdy4AyewsR640Fq7uvOXJCIiIiKhlFX3nuBGfYPX/7il4EZBea3/cUJ0hD+wAXDhjMHU1nv5dPO+Fs9val9ZDYUVtURHelj/2znM25DHNU8uZtu+ctIT0tt1jbLq0OUZrVm/t9T/ePH2Io4dnUlkhIE6Z8oIwM6CSmrrvSHLNu5+ay0RHg+3nTEu7NfuLCWVjV93bX3jz+615XsAiA3IZDHGMDg9HoCoCA/Th7bveysisj/CLXo7CrDA5QpsiIiIiBw4m/PK2RBwk9zTFVY0Bi5KWwja7Ato9pmeGJxZERcdwXXHjyA9PoqKFjJaLvrXgqDnj362jU25ZQxJj8fjMUwcmALA0h3F7V63L4PBybbYQ3VdA3llrTd4raptzBZ5bfluVmYXNwtU/XfxLs74x/xm51bU1PPIp9v45ydbsLZj02E6Q2BZSij724NERGR/hRvciAcqrbVLumIxIiIiIhLaKX/9hBufWXqwl9FpdhVV+h+3FJwIzNzISIgJeUxibGSL5ToLtxUC8JdvTvFvm7chn2EZTlZB/5RYRvRJYMHWgnavOzAoccuzy7jisUXMvPujVgMPpVV1GAPnTh3Ii0uyududONI0ILAlv8LfV8Xnkke+9D/eexCn5BS5vUZCZY8kxUQSFaFGoSJycIX7V2hHB84RERERkU7kaV/vy27tw3V5REU4X0hFbX3I4EBBRWPmRkYLPTESYiIprKgNyo6A4PKRwenxPHvdkf7ng9Li/Y+PGpHBwq0F7RpHC06gYmBKLCeP6wvAou1OACW7qKrFc0qq6kiKieTGE0cCTtBl+tA0XrrpaGaP68sJY/r4jx13x7vsKKgAnPGrK93pLAA5JQcvuJFXVkN0pIcbjh/h3/a9k0cDEBOl2wMROfjC/Uv0EhBrjDm+KxYjIiIiIm0LvDnvqVZllzCyTyLpCdF8unEfw29/mxW7ioOO2ReQuREfE7pVnK/fxu/fWRe0fU+xEwiIj45g6uDUoCkpPz59rP/xlEGpVNQ2sKuwkvYoq64nLSGaR6+cERRkWrOn5ZKhzfnlpMZHM6Zvkn9bSlwUEwYm8/hVRzQL3KxwAxqLtxcBcMyoDAByD2Zwo7SavkkxQVNlZg13emkE/pxERA6WcIMb9wJbgQeMMRldsB4RERERaUNlkyyFnmb+xnw+27yP2gYvhRW1rM1xAgNfNikP8fXcSIqN5Lrjhoe81ohMZ3xq08wJX9bHo1fOIDrSw8DUOADG9U8Kakw6ul8iENz0szWl1XUkx0ZhjCElLsq/fe2ekhaP/2JLAZOzUvB4DJFuRGRPceN6rz9hBDccP4Lb3ZKPPcVVeL2Wbz26EIBfnDkBgNteXtWsbOVAySuroW+SUxr0yneO5sNbT2DakLSDshYRkVDCDW4cjjMxZSCwxhjzW2PMWcaY41v76Pxli4iIiBw6mpZsVNX27KkpT3+5A4CrjwkOWNR7LWv3lDJ/Yz7g9NwYlhHPqjtP57BBqSGvdcMJI4nwGCI8hjtfX0Ox2xvC168jM9G5IY+NimDxL0/h6WuODDp/dD8nm+LGZ5by3KKdba69rLqepFgnOBIZ0GdiY255yOPzSmuwFk6b2A+AD289gePH9OG350zyHzOufzK3nzmeG04YSb/kGFbtLuHigF4b4/o7ayypquPZhW2vsSsUVtSS7vY9mTYkjVF9E4mLjuDHp43hoW8dflDWJCISKNxRsB/jTEvx+UU7zrEdeB0RERERcdUEjN6MjvBQWdeAtTaoRKCnsNayMruYc6YO5PJZQ7nj1cYBfDsKKjjzvk8B2H7vWewtraZPUuhGoj5RER6mD0njg7W5AHiM4Vdfn0Cu23wzPaDkwxfoCBSYxXH7y6s4Ylg6o/omtvh6pVV1JLsZG9EBwY2WJqYUuNknvoaowzITeOrbM1u8/hHD0nlzZY7/+XPXzcITUP9S3MbUkq5SWlVHysCoZttvmT36IKxGRKS5jnT/MWF+qMOQiIiIyH7wlaH8/Mxx/ODU0VgbHPDoSbKLqsgtrWHGUKek4dQJ/ZgyKIWzJg/gjRWNN/XVdQ3klFT5y0laMzC1sZ9GfnkNK3YVc5c7kSQtPnQj0kDfmz3K/3jZzqIWj1u9u4Q9AX0voiOd/82NjfKwJb+CooDxtk9+sZ1/f76NAndbRmLb6wAYlpEQ9HzakNSg55U19Ty9YDt3vr6mXdfbX9Za1uwpobS6PqgMR0Skuwkr8GCt9XTko6sWLyIiInIoqHTLUFLjokmIjnS39cy+G0vd4MHhbnDjkStm8Notx3L0qAyqAvpJ7CioZG9JNQNS2g5u+EpLAN5YsYdzHvjc/zyiHaNlbj1tLD+b4/S7CBz12tSLi3cB+IMYafHOzf6wjARKquo49W+fAM5o21+/vobfvLG2MXOjncGN1PjGAMK/rz6C2CbjYtfvLeOO19bwxBfb/VNVOtOOggo255X5n3+wNpez7vuM8pp6kuOUjC0i3ZcCDyIiIiLdTF2Dl6cXbKfWzc7wBTLioiOIi3Zudv/1yZaDtr794SsXaZqhMLBJEGPpziLqGixZAVkZLZmclRJy+zlTB7Z7XTeeMIKYSA85JVVU1tbz6Kdbm42H9WVq/P6CyQD+khnf9Brf1JC8ssYRtvnltRgD6e3IIAGCsiNmDW/s3//BD49nZJ+EoIkyBRWdP6XkhD99zCl/ne9/XhoQ7FHmhoh0ZwpuiIiIiHQzLy/N5o7X1vDIp1sB/GNKB6bGEe8Lbszf2moJRVfq6MSO7z23jOe/crIf4ppkJGSlBQc3FrqTU9qTuXHc6ExuP2Mcp03oF7T9HxdPa/fajDFkpcaxeEcRE371Hne9tY53V+8NOiavrIbB6XH0TXICLneePZGzDhvAPy6eyoUzBhET6cFaS15pY+lKdmElafHRQc1HW+MLIEzKSvYHssDJTvn6lIGU1TQGG2rqOq80qbCiljP+8Wmz7VERjZkvybEKbohI96XghoiIiEg38tG6XH720ioA/vTeBv7y/gaeW+QEBEb1TSQioInoPw9C9sbTC7Yz7o53/RkY7fHop1u5+OEFvL5iD1vzK4iN8gQ1yQQY3TeR358/mWeuOZJIj2GBG9xoT88NYww3nDCS644f4d+27rdz2r0+nwGpsSzbWex/fvOzS8kpaRzZuruoyh/YACfw8sClh5MQE8mQ9Hhq6r18458LeHdNY1Bkc345GQnty9oAqGtwskVGZDZvato0IFTb0HnBjffX7GVdTuM43Dr32lUB5U8zhmn0q4h0Xy0WzhljrnAfllhrX2uyLSzW2qc6cp6IiIjIoaSytp7bX14VtO3/5m4GYGhGPClxUZRWN07LyEqNP6DrA7jn7fUA/PaNtTzQzhGgvuaePk1v0sEJUFwycwgAY/olsda90c5qR3DDJ7B5aGDWQ3uFyhJ57NNt/PJrEyisqGXpziJuOnFkyHOT3KyGJTuKWLKjMaNmU245UwaHLpsJZfa4vlw4YxA/OX1cs31Nv6baTmwq23TwTl5ZDVmpcf6SqH9cPJWhTUqJRES6k9a6Aj2BM8Z1A/Bak23hsICCGyIiIiJtWLy9KKhfw2WzhvDMlzsBePrbRwIwa0RjH4biqs7vudCa+gavv+nnW6ty+GNNPQkxkfz3q528tyaXx686ol3XiY9uvTHliD4JrM0pZVhGPCnx7S+FGJQWxxHD0vj+yWPafU6g/snN+3v4MkzOvv8zvBZOGts35LkXzxzMr0NMMKmqawg5grYlcdER/PEbU0LvaxIUqqnvvKay5TXB18ourCQrNc7/854zqX+nvZaISFdo7b8sO3ECE3tCbBMRERGRTvbemr1EegwnjOnD8l3FDHYbVZ43LYshGc7joRkJbL/3LM6+/zMKyg9scOOBeU4ZTEJ0BBW1Dby8NJvLjxrmL6Pxei0ej3HHuFYzPDMBr7f5/zq2lVVx+JA03lyZw9GjMsNaX2xUBC/eeHRY5wQKnGgye1xf5q7PY3dRFc98uYPsIqc8ZVILzUtjIiPISo1jd7FzXHSkx59ZEU5wozVdlbmRXVTJ795cG7Ttooe/BCDSDe5Et7NniIjIwdJicMNaO6w920RERERk/+WUVPHfr3Zx0RGDufs8ZxrHnuIq5m/K55szBjU7Pi0+mqLKAxvc+HhjHgAv3HgUt720ipeW7ubyo4b591fWNZAYE8nv3lzLfxbuZOkdp4a8TlQbN8qXHzWU9IRoTmnSILSrpbu9MSYMSObxq47gqn8vYkt+OW+tygHgqqOHNRvNGuj+S6fx5/c38PnmAvomxfgDIvEdKJEJpVnPjU4Kbix3J7BMGZTCH78xhdP/3jgtpd4NTpmmdSsiIt1MtwvBGmMGG2PmGWPWGWPWGGO+725PN8Z8YIzZ5H5OCzjndmPMZmPMBmPM6QHbpxtjVrn77jP6qywiIiLd1PyN+dR7LVcdPcy/bWBqHP+5dhZHj2yewZASF0VJVV2z7e2VXVSJte1PyPV6LVvyyrlk5mAmDkzhuNGZrMwupj6gqeW6nFK++9wy5m/KB+B3b65lb0nzxqO+6S8tiYrwcO60LBJjWi9f6Wy+aSDJcc7rDstIYP3eMv9+X0+QlkwbksbNJ44CCGoimh9QarQ/mpel7F9ww+u1PL1gu/9n9M/LpzO2fxLnTB1ITGS3u00QEWlVd/yrVQ/8yFo7HpgF3GyMmQDcBnxkrR0NfOQ+x913MTARmAM8aIzx/eV/CLgeGO1+hN82W0RERKST5JVVhyzT+HhDHj97aRWp8VGM6tt8SkYoHQlubM0v5+evrGLu+lyO/cM8Xlm2u93nbskvp7S6nulD0wGn1MJrIScgeHHvO+t5Y8UedhU6GQuvr9jDF1v2+ff7bvj7JHVOmUZnS3PXN3O409dkZMDP4rOfncTY/kltXmPK4FSmDErht+dM8m+79rgRrZzRfrH7UZZy1b8XcdZ9waNe523I447X1vgbvvqCSX+9cCqrf3M6i395yn6uWETkwOnUcLgxZjJwCtAAvGet3RDuNay1OUCO+7jMGLMOyALOAU50D3sS+Bj4mbv9eWttDbDNGLMZmGmM2Q4kW2sXuGt7CjgXeKeDX56IiIhIh7yzKoefv7KKoso6TpvQj4evmOHft2hbIdc/vQSAX31tQrvT/1PioiitqvP3uWiPN1bk8OzCnTy70GlS+tH6PM6dmtWu87fuqwBgTL9E/+sD7ChozMIInBICYIC/vL8RgL9eOIUTxvRhc165f7JIdzN1cCov3ngUhw9xEoRnDU/37ws1SSWUhJhIXrvlWMD5mkf1TWxXUKQ99qeh6Mcb8ptt29MkqybBbfQa4TFEYMhMjGHpHadSVt3xDCERkQMlrMwNY8xsY8xcY8w9IfbdCiwD/gz8DVhtjPnu/izOGDMMmAYsBPq5gQ9fAMTXqjoL2BVwWra7Lct93HR7qNe53hiz2BizOD+/+R9+ERERkY6y1vL3DzdRVOncIL6/NjfoHfd731lHv+QYlv/qVM4/vHlvjZakxkfhtVBeW9+u43cVVrJmT0nQtrdW5nDP2+taOCPYCrcvg6/JqS+4sb2gIui435w90f94TL8kquoaSIqJ5LxpWWQkxnDkiAwmDExu12seDEcMSyfCDfYEZtFEtDOAFOj8wwdx2KDUzloaI/okcO7UgTzkjuDd354bxRXBPVtCBbnSE6I1AlZEeoRwMze+CZwAPB+40RgzGvgDTrCkBidzIx74mzHmM2vtsnAXZoxJBF4CfmCtLW3lXYxQO2wr25tvtPZh4GGAGTNmaBqMiIiIdJqJv36Pytrgd9g/WpfLj19cQb/kWLbuq+Dmk0aSGh/dwhVCS3aDCyWVdf5eEa057o/zgMZJJz7PLNzBz88c32r2hrWWBz92JqWkuqNZfSNat+8LDm5cdMRg1u8tZcKAZLbkV7A2p5Symvoe2ZDSGMO3jxmON4zeJF0pJjKCv188zX3soaZh/4Ib+eWd0wtERKQ7CDe44Zut1bS04zogAvgE+BpQC/wH+AbwHXd/uxljonACG/+x1r7sbs41xgyw1uYYYwYAee72bGBwwOmDcMbXZruPm24XEREROSCstf7Axuu3HENJVR2XP7aIm/6zFGgs9ThhTN8Wr9ESX+bEmytzuPGEEe0OHlx//EhW7ylh/IBk4qMjuPed9WzMK2Nc/5azKfaWOuUL50/L8r9OY+aGU5by1LdnctzoTIwx/P78wwAn8PLEF9vD/tq6k199fcLBXkJICTGRlFTuX7nIbneai4hIbxBuQ9G+OFkZ2U22z8HJivittbbCWlsH3O7uOz6cF3AnmjwGrLPW/jVg1+vAle7jK4HXArZfbIyJMcYMx2kcusgtXSkzxsxyr3lFwDkiIiIiXa7WfWf9Arc84bjRfchKDe7d8Ox1RzIzoLdDe/mCC394dz3vrdnb7vPOPzyLR66Ywa2njuGsyQMA+HJLQavnbMlzgjDfCBhJ63v9nYXOvokDk5sFWFLio/jrhVN46aajkc41cWAyK7JL2j6widp6L+v3llJQXuMPrgGs+PVpnbk8EZEDLtzMjXSg1AbMDTPGJOFMKqnAydwAwFq7xRhTTXD2RHscA1wOrDLGLHe3/Ry4F3jBGHMNsBOnRAZr7RpjzAvAWpxJKzdba325ljcBTwBxONkmaiYqIiIiB0x1rRPcmBjQY2L60DR2FzvvmM+Z2D/kmNf28AUXAPLLnd4J1XUNlFTVsTmvnIqaek6b2B+AOjfI8s3pgxicHu8/b3B6PMmxkWzJDy4taWpLfjkAo/o09qBomrkRuJ5A4fQRkfYb1TeR5Tubvt/YttV7Sjj/wS+abW/p5yci0lOEG9yoBlKMMSYgwHE0Tn+LhdbapoV/VUBsOC9grf2M0P0yAE5u4Zy7gbtDbF8MTGp+hoiIiEjXq6xzmn3GBYzwvGTmEF5fsYex/ZL4y4VTOnztwJvRPW6w5KGPt/CPjzb5t88cls4LNx7lL40JNbUjPSG6zZGyW/PLSYqJDBrhGhsVQXSkh9p6L8mxkURGhJsQLPsjOtLjzwwKx52vr/E/HpASy0VHDPaPgBUR6cnC/a/QZvecEwK2nY9TkvJZ4IHGmGggBcjdnwWKiIiI9FRVblAhcITnUSMz2HLPmbzz/eNI2I+bysDgxoa9ZQCsyC4OOmbR9kKstf51xEc3f73kuCheX7GHmvoGLvrXAt5amdPsmC35FYzok9Cs7MTXyDQjMabZOdK1oiM81Hvb1+i0PiAIsjKglGVEnwR+cMoYrj1uRKevT0TkQAs3uPEWTlbFY8aYi4wxPwCucve93OTYae71d+7PAkVERER6osraemb/xanYjQ0IboAzVrS16STtER+QDbJoWyHVdQ3U1DV/J7+8pp5Kd1xsQkxEs/2+m92xv3yXhdsKufnZpf59VbUNPDBvM19uLWBkQEmKzz532sZxoztWWiMdF+nx0OC1NLQjwFHdwshYZWyISG8SbnDjr8AuYDjwLPAXIAp4wVq7qsmx5xAio0NERETkULDD7UUBwWUpncUYw/Z7z+KZa46kvKaejzfkk1dW3ey4yXe+zwuLnd4McVHtW8cHa53E24c+3syf3ttAvdcysm/z4IavOeqtp47p6JchHRQV6QTH6tpRmlJRUx9ye9MRxSIiPVlYwQ1rbTFOj43HgfXAl8AvcBqA+rklKd/GyfKY1xkLFREREelJAsdsxndBcMNn/ACnj0ZOSRU5JY3Bjd+fP9n/+OH5W9x1NH+n/jsnjmy27bqnFvPAvM1BY1xH9klodtzb3z+OlXeeRmp8dIfXLx0T7fY4aU9ww5dhc/aUgQDMGuFM5xkVImAlItJThZ2LZq3dDVzbxjG1QP+OLkpERESkJ2vwWn4d0LgxJrLrmm36em+s2VNKZW0Dt50xjuGZCfQNaP7pq1xIT2gehPjpnHFMGJhMhDEs2VHEo59tA+Cfn2yhrLrxHf9hmc2DG5qwcfBE+YMbrZelPP3lDu54dTUAl80aytenDGTWiHQKymvpnxJW338RkW5NhXYiIiIinai+wcvnWwr8415nDk9neIjAQGeJjPCQFBPJ0p1FgDNq9ohh6dQ3eBmWEe8f1QoETTsJ9LXDnHf0jx6VSUVtPflltXy4zilN+e05E1m4tTBkzw05eCIj2leW4gtsgPPznzncydpIilVgSkR6l/1+G8EYM9QYc4QxZoYxZmhnLEpERESkp7ro4S+58vFFANx93iReuOGoLr+RjIuOYGt+BQBpbolIZISHuT86kfOnZQHgMaEzNwKlxEXx+/MP85egDEqL44qjhvHAtw73ZwpI9xAVRlmKT0vBLRGR3qBDmRvGmAHA7cDFQEaTfQU4zUb/YK1tPktMREREpJfZlFvG7uIqJmelsGSHk0HRPzmWS2cOOSCvn1dW43+cHNv4v3cejyHZLR1JT4ghop0TWjLd0a66Ge6+ottZluLjMZqOIiK9W9gheGPMMcBK4GYgE6dpaOBHJvBdYIUx5ujOW6qIiIhI93TJI19y1b+/YuVuZ6xqWnwUL9xwFMbs37jX9vrHxVP9jxNjg29gfcGNgant768wwD22StM0uq1QmRuVtfVszS8PefzQjK4rjRIR6Q7CCm4YY/oCr+Nka5QBfwROBca7H6cCfwBKcIIcr7vniIiIiPRKry3fzb7yWgCu/vdXADx73SyGZMQfsDWcMzXL/7jpuFdfJkc4zT+HuTfCJVV1nbA66QpRbs+N2nonuLGnuIoJv3qP2X/5hF2FTp+VL7bs8x8/OP3A/T6KiBwM4WZu/AhIwxkDO9Fae5u19iNr7Qb34yNr7e3AJPeYNODWzl2yiIiIyMFhraW6Ljib4cXF2c2O68oGom1pmi3i68ExKC2u3dcY6gZmJmeldN7CpFP5MjdWu9lCG3PL/PtKquqw1nLpIwv9235+5rgDu0ARkQMs3MK7swALXOeOhA3JWrvHGHMd8CnwNeC2ji9RREREpHv42wcbuW/uZtb+9nTio53/jfJNrYiO9HD3uZOIiYogtkn2xMF02sR+/KZmImdM7t/uc5Jio3j9lmMYoQkp3ZYvuHHby6vYW1pNUUVt0P7ymsYxvqdP7Me4/skHdH0iIgdauMGNYUCFtfbztg601n5ujKkANEFFREREeoWXlznv7czfmM+cSQMAiPQ4N5lJMZF8c8bgg7a2F244iryy6mbbk2KjuPLoYWFf77BBqfu/KOkygc1h//7hpqB91XUNVNQ0Zhh1p2CbiEhXCbcsxeI0DQ3HgemkJSIiItIJKmvrQwYJfvziCrKLqgDIKWncX1bt9KV49rpZB2aBLZg5PJ2vHTbwoK5BDpzS6pb7oXz3uWXkljb+jsZEaoyviPR+4f6l2wHEG2Pa/K+3MeYoIAHY3oF1iYiIiBwUlzz8JTPv/oi/vL8haPv/ljT21vjbBxtp8DojOLOLqjhvWhZj+ycd0HXKoW1ASsvTb3JKqjnngcZEa6P3GkXkEBBucOMdnEyMh40xfVo6yJ2Q8jBOpsfbHV+eiIiIyIG1Ittp0Ph/czf7tzXN5Citrue/X+2irLqO3cVVDNEkCjnADhuUyrQhqfRJivFvC3wcKDW+/ZNyRER6qnB7bvwZuAaYCKwzxjwEfATsxglkDAZOBm7AGRdb7J4jIiIi0uMMu+0t+iXHhHzn++evrOLed9YBMGNY2oFemgjDMxNYu6fU/3xwWhz5ZTXNjktLiD6QyxIROSjCCm5Ya3ONMecBrwDpwM/dj6YMTmDjXGtt3v4uUkRERORgyS11bhavO244N54wksTYSH784kreWLGH0up6Thnfl+NGt5jQKtJl4qIiqKn3+p8PTo9n6c7iZsedOFa/nyLS+4XdXcha+wlwGPAvoAgnkBH4UQQ8BEy21s7vvKWKiIiIdK3qusYJEyP6JATtu+qY4WQkxhATGcFd50zyb//WLA2Gk4MjrskUlMFpzcujPv3pSRoDKyKHhHDLUgCw1mYDNwE3GWOGA33dXXnW2m2dtTgRERGRA2nueifh9K5zJ7G3pJr7521myqAUoiM9DAxo4JgSH8UHPzyedXvLOGls35YuJ9Klmo54DdX7JTMxdB8OEZHepkPBjUBuMEMBDREREenRKmvr+c5/lgIwKC2Os6cOZEh6PN+YPgiPp3nPjdH9khjdTxNS5OCJiw4ObmSlxfkff2/2KG49beyBXpKIyEGz38ENERERkd6gpKrO/3hs/ySSY6O48IjBB3FFIq1LiQuegpKV2hjcUGBDRA41YffcEBEREemNqmqdfht/u2gKA1Li2jha5OAbEFAqBTAgNbaFI0VEer8WMzeMMQ0t7QuTtdYqQ0RERES6tSq3mWh8tP63RXqGfsnBwYyYyIgWjhQR6f1a+6938+JSERERkV7KNyml6QQKke5qcEAD0f/deNRBXImIyMHXWnDjpAO2ChEREZGDrNItS2napFGku0qJiyIjIZqCilp/1sYHPzye/PKag7wyEZEDr8XghrX2kwO5EBEREZGDyddzQ5kb0pP8/Mzx/OjFFfRJcka+aoqPiByqVFQqIiIiQmPPjVgFN6QHuWD6IM6ZOpDICM0JEJFDW5vBDWNMJBAPYK0tbc9FjTHJ7sMKa21nNSYVERER8bPWUtdgiY7snJs6f88NlaVID6PAhohI+0bBPg8UAU+Ecd3HO3COiIiISLs9+uk2xvzyHUqr6/b7Wqt3l/Cv+VsBlaWIiIj0RK0GN4wxE4HzgVLg22Fc9zr3nEuMMaM7vjwRERGR5nYWVHL32+sAWLmrBGvtfl3v6ie+Ymt+BeA0aRQREZGepa3MjW+5nx+01ha396LW2iLg/9zrX9axpYmIiIiEtmRnof/xZY8t5MGPt3T4WuU19eSXOdMlzj88iwiP2e/1iYiIyIHVVnDjOMACL3Xg2i+7n0/swLkiIiIiLfpoXV7Q82cX7uzwtRZsKQDg31cfwb3nH7Zf6xIREZGDo63gxhjACyzrwLVXuueO68C5IiIiIi16c2VO0POWmorO/svH3PfRplavVVRZC8CoPomd1pxUREREDqy2/gueChTbDhSyWmu9QDGQEv6yRERERELz/W+Jx8CqO0/jm9MHsbekOuiYN1bs4a2VOWzNr+CvH2xs9XqlVU5D0mT12hAREemx2gpuVAJJ+3H9RKAqnBOMMY8bY/KMMasDtt1pjNltjFnufpwZsO92Y8xmY8wGY8zpAdunG2NWufvuM8aogFZERKQXqKx1Rrb+bM44kmKjGN4ngaq6Bqrc7VW1DXz3uWXc/OxS/zmPzN9KTkno/yUpqarDYyApJrLrFy8iIiJdoq3gRh4QZYwZGe6F3XOi3WuE4wlgTojtf7PWTnU/3nZfYwJwMTDRPedBY4xvfttDwPXAaPcj1DVFRESkhymvqQcgwQ1GpMdHA43lJU8t2N7snLvfXseD80I3HS2pqiM5LgqPGomKiIj0WG0FN750P5/fgWtf4H5eGM5J1tr5QGGbBzrOAZ631tZYa7cBm4GZxpgBQLK1doFbUvMUcG446xAREZHuyRfcSIp1ghtpCU5wo7DCCW5sL3BGuibHRjJzeLr/vNT40GUnJVV1Gv8qIiLSw7UV3HgTMMBP3IBBuxhjBgI/xpm08mbHlxfkFmPMSrdsJc3dlgXsCjgm292W5T5uur2l9V5vjFlsjFmcn5/fScsVERGRrlBe7WZuRDvBjQw3uOELahSU1zKufxIr7zydF244iimDUwGormsIeb280hr6JMZ08apFRESkK7UV3HgJ2ARkAO+1pzzFGDMKeBfIxMmkeHF/F4lTYjISmArkAH/xvVyIY20r20Oy1j5srZ1hrZ3Rp0+f/VyqiIiIdKUKN3Mj0c3cGN3PaQ92y7PLePDjzRRU1JKRGO0//rWbjyEzMYbymubBjQVbCticX07/lNgDsHIRERHpKq0GN9yJJ1cCtTh9LVYaY/5ljDnDGNPfGBPtfvR3tz0MLAcmATXAVR2ZtBJiHbnW2gZ3PY8AM91d2cDggEMHAXvc7YNCbBcREZEebo87GSXTDWCkxEXha5fxr0+2smRHEekJwZkYiTER/qCIz4a9ZVzyyJfkl9XQP1nBDRERkZ6szWHu1tovgQuBMiAOuBan1GQ3ziSUKvfxm8A1QDxQDlxsrV3QGYtsUhJzHuCbpPI6cLExJsYYMxyncegia20OUGaMmeVOSbkCeK0z1iIiIiIH15IdhSTHRjIiM9G/bfEvT+Wb0wdR4o51nTIoeBJ9QkxkUHDDWsszX+7wPx/Tf3+Gw4mIiMjB1mZwA8Ba+wYwA6fExFf2EerDusdMt9Z2KJhgjHkOWACMNcZkG2OuAf7ojnVdCZwE/NBd1xrgBWAtTinMzdZaX87pTcCjOKUxW4B3OrIeERER6V6W7Cji8KFpQdNN0hOiOXl8PwCOHZXJJTOHBJ2TEBPJ6j0l/udfbS/iaTe48f2TR3P+tBZbc4mIiEgP0O6B7tbazcBFxpi+OAGGiTi9OAywD1gDzLPWhjv6tenrXBJi82OtHH83cHeI7YtxymNERESklyiprGNjbjlnTxnYbN/pE/ux6s7TSIptPvkkLT6KRdtqeHPlHk4c25eNuWWA04/D13BUREREeq52Bzd83ODFf7tgLSIiIiKtWrqzCIDpQ9Ob7TPGhAxsAPz2nEm8tyaXW55dBjhlK9GRHiZnpYQ8XkRERHqWdpWliIiIiHQHW/LLARg/ILweGf2SYxnTr7FHx4rsEsb2SwoqbREREZGeS8ENERER6RGe+Hwbry7fTaTHkBIXOkOjNZfNGsqIPgn+53+44LDOXJ6IiIgcRGGXpYhI77Qxt4xhGQlER3aPmGdNfQNb8ysYPyD5YC9FRLqJO99YC0B8dATOMLTwXHHUMK44ahi5pdVsyi1nwkD9fREREektusddjIgcVBf+cwGn/W0+976z/mAvxe+BuZs54x+fsmFv2cFeioh0Et/41byy6rDPra33+h9X1ja0cmTb+iXHcuzozP26hoiIiHQvCm6ICIu2FwIwf1P+QV5Jo11FVQAs2LLvIK+kbU8t2M5jn2072Mvo1WrqG/jDu+spKK852EuRDvJ6LXe+voZfvrqamXd/xL8+2RLW+UWVtV20MhEREekNFNwQOYT95o01fP/5Zf7n2UWV/OKVVQf9BrKqtoGkWKdqbkNu+UFdS3v86rU1/O7Ntewtafvd6KraBl5bvpv6Bm+bxx7qKmrq/Zk7b6zI4aGPt3DfR5sO8qqkoz5Yl8uTC3b4n/8+zEyxueudSfPXHjuc1285plPXJiIiIj2fghsih6h95TX8+/PtvLZ8j39bdZ2X/yzcyfS7PgxKAW/J3PW5fLA2t1PX9fD8LYz/1bt8usnJ2NiU273LUv74buMN2rq9pW0e/8aKPXz/+eX839zNXbmsXuGfn2zh9L/PZ8mOQlbvLgGgYj/LEXq7NXtKuOPV1Xi99mAvpZmPNzTPDHt6wXbeXpVDXSvBvvMe/Jxfv7aaB+Y5/2YuOmIwhw1K7aplioiISA+l4IbIIWpPcVXQ8yOHpwc9n7+x9RIVay3ffmIx1z21uNPW9MnGfO552wkWbNtXATiNTq0NfaNWWVvPmj0lnfb64SqurOXBjxtT619eurvNc3a73/cV2cVdtaxub1NuGW+u3NPmcVvznd+BTzbk8/lmJ9i1q7CyS9fW01375GKe/nIHuR3oadHV1uaUcuTwdL76xSk8fPl0AO54bQ3f+c9S/vL+RsDJbCqpqgs6b9nOYp5csIOckmquOnoYo/uFNwJWREREDg0KbogcQqpqG/hkYz7W2mbBjWevm8XfL5rKHy6YDEBOacs3R394dz3Db3/b/7yzmn5+4fbXiI+OACAm0kNpdT3rW7j+T/+3krPu+4xfvba6U14/XE9+0Zhif8ak/qxsR8DCd3O+Kbe8xaBNb9HgtfxvSXZQP5K1e0o59W/zueXZZWzNb73kqLrOydK4b+5mNuU5xy7bVaySnlb4MiAKyrtXf4oGr2XD3lImDkyhT1IMp03sz0/njOV7s0cxrn8Sry7bTXVdA2ff/xlTfvM+AIUVtXzvuWVB1/j6lAEH60sQERGRbk7BDZFDyH8W7uDKxxfx4uJsdga8A37ZrCFEeAznTsvijMnOzUNNXfP0/+q6BtbuKeWhj4MbAV76yJedsr4Ne8sY1z+JD249gb9fNJW3vnccAN/5z1IavJaKmnryAoIun7hp7v9bkt1mGU1eaTV7iqvILa0mu6j1d//X7inluD/ObfPm2+IEJ/olx9A/JbZdN5S+7/vu4iqeCug/0BtN/c37/PjFFfzuzbWc9+DnWGtZtqvIv//LrYUtnuv1Wj7emE98dASzRqRz9MgMTh7Xl9p6Lw9/uvVALL/HyCut5vHPtrnBMmc8an5Z92m8urOgkjl/n091nTdo9Op3ThzFraeN5eaTRrG3tJpxd7zrD2J9uDaXd1fv5fUVjRk+mYkxTBucdsDXLyIiIj1D5MFegIjsv0c/3cqe4mpuO2Mc0ZGhY5aLtxdy11vrAPjpSyuJ8Bj6JcfwxW0n4zGNx8VGOlkTvnfN//HhJuZuyOPJq4/gW48uZM2exr4Sf/7mFJ78YjurdpdQ3+AlMmL/4qUb95Yxc3g6WalxZE3LAmBASizb9lXw3KKd3PvOeqIiDIt+cQqVtQ2U1dQzOSuFVbtL2JhbxqSslBavffJfPqGspt7/fPrQNK4+ZhiTs1IYmpFAdV0DkR7DrqIq/vbhRnYVVnHfR5v4+8XTWrxmbqlzA/nazcfy0tJsymvqqa5rYFdhJf/8ZCv3nD+JGPf7CVBSWcfanFLOn5bF4h1F/Pr1NVx0xGBioyJaeokeLfD7vWxnMQu2FrA5r5zoSA91DV5ySqpaPPeLLQU0eC1zJvXnrxdOdbft46P1efzx3Q2cPrE/I/skdvWX0CP87KWVzNuQz6wRGf5/yx0ZtdqZiitrsRbSEqK56OEF5LjNdmcMbR6cOHPyAHYUVPDB2lxWZDtlZt9/fhnfnDEYAI+Bi44YwrePGYYn8I+ViIiISABlboj0cO+syuGut9bx+OfbWi3P+O2ba4OeN3gt4wckE+ExGNN4wxAVYfAYp7kowN8+3MiKXcVM/e0HQYGNJb88hW9MH8Tls4YC+G9eAtXUN/Dgx5uprK1vts+ntt7L3PW5lFTVsaekmrH9k4P2//mbUwD45aurKa+pp6iyjk825LPd7clx1mFOpsnaPa038/TdaI/r79TrL9lRxC3PLuOcBz6nrsHL+F+9y6hfvMNJf/7Y3yT1w3V5WGtZlV3Cy0uzg663t6SaeevzOHJ4Ov1TYslIiAbgkflbOf3v83lpaXbQmqrrGjjjH/OprG1gZN9E5kzqD8Ary9ru09GTFFbUYq2lrLqxb8J1xw0HnEyNTbnljOufRP/k2JC/Mz6+niR3nDXBv+3okZl8zf15n/yXT7pg9QdWZ5UlFVY63+tlu4ooq3Z+z8PJ3Cgor2n132i4KmvrOeu+z5j2uw8494HP/T/nR6+YwbDMhGbHR3gMt8wezdPXHsnovk7AqqK2gSe+2M70oWlsvOsMfn/+ZPXaEBERkVYpuCHSw32xpcD/+J3Ve0Mes6uwkoRoJ1Hrox+dwOkT+wEwNsTNgjGG2KgIqusaKK0Obuw3fWga8dERTByYTEZiDACD0+MBgspcfGb/+RP++O4GHg/ouRBoR0EFY375Dt9+YrE/eOALPvgcMyqToRnx/ueZiTFc+9RiznngcwBOm9APYxobdfpYa3nmyx0UVdSyfFcxALefMY53f3A8K351mv+44so6t2lp8NqmDErxB1O+fv9n3PrCCn9ABWDW7z9ib2k1x4zKdNY9wAnK/OWDjfgGVXyxpYBXl+3ms037uH/uZvaUVDMpK5lvTB/ELbNHAbCvG5UP7I/NeWUMu+0tDv/dB5z2t/lBgbBrjxvBlMGpvLQkm88272N03yT6p8Syu6iKuetzm93k55fV8Kf3NjAkPZ40N2jkExnwzn3T38+e5jdvrGXWPR/t93Vi3WytX7yymio34yovjN+ro+6d26nBovfX5Pr/Pfr+7f3r8umcMqFfq+clx0bxwa0ncM7Ugf5tf7jgsP3OCBMREZFDg/6PQaSH21FYyeSsFH46ZywlVXXsbfJueE5JFcf9cR4LthZw4tg+jOyTyOkTnayBWSMyQl4zNiqC6voGNrv173+/aCpPfXsmL95wFEt+eSov3HCU/9ghGaGDG7sKK/03OHvcNd37znqe+NwJdNzw9GJO+NPH/uPnrs8DYGz/5gGXhy+fQXSkhx+eMoaJATX7sVEehmcmkBIXRVFlcL+L4be/zS9fXc2vX1/D84t2AjBjmJMSnxIfxdwfneA/9v01weNss1LjuPGEkQB87b5P/ds/cSfIBE7sOM8tn5k6OJXHr5rBt48Z7t/3p/c28IP/LueyxxZyvzvG8vGrjqBfcizJsVEkREdQXFXHO6ty+N5zy/hgbS6XP7YwaLxsd1NQXuMvWfp88z4emb8Vr9fy6rLG3gib8sq541Uni+jpa2bSLzmWb80c4v99OHVCXwamxLFgawHffmIx7zYJyr3qZrOcG3CT6zN9WONUn8PufJ+3V+V07hd4gHi9lie+2M7e0upWy3NaU15Tz09eXMHCbYUkuE14+yTFkJEQ3e7MjeLKWmrrveSUVFNeU4+11h9sstayZEdRq2NlS6vrmgWn7p+3mWEZ8Wy550z/tmmDU9v9dY1zs7fu/PoERvVV6ZGIiIi0j3puiPRwOwsqmDgwhUFpTpBh1u8/YtWdpxETGUF0pIc/v7fRf+zZU5ybxfMPH8TscX1JjY8Oec3YSA/VdV425zrBjamDU/3p5HHRwf0h+ifHAnDHq6s5Z+pACspr+cO763lzZeNN55rdJdzw9GLec4MIz3+1q9kElAVbCoiJ9DAgJbbZesb2T2LjXWcAcPvLKwHnJu7hy6djjCEtPprCCie40eC1vBVww+trSDiqbyLThzbeGI/ok8g/Lp7K959fzj8+2sSsEencf+nhgDOtZZP7tfsCM6nxUby0NJuRfRL59evOjfuLNx7lz1wBmD2uH0ePzCS/vIbhGfGszSklIyGGgopaPlyXS0ZCNH3cjBfnmtF8uC7XP03Et9ZPN+3j8qOGMiAlrtn34kDbnFfGZY8u4sUbj6KytoELHvqCkX0TefSKGXzr0YUApMRF+YM3PpvyyvnaYQM4bnQfAL45YxDr9pYSFeFhzqQBfLW9sbHo7uIqvF7L1N++zy2zR7FiVwkZCdH88NQxzdZz2ZFDOGJYGnP+7gSdvvOfpbx+yzEcNii1i74DnaOuwYvXWmIiI6it9waNwj3q93NZ/ZvTSYwJ7z/JryzN5sUlTsbTj08fy5h+SYzsk8itLyxnc54zjSew5CyUwAybXYWVfPe5ZRSU13DzSaNIjo3ipy+t5I/fOIwL3f4XPlW1DazNKeGChxaQmRjNwp+fQoTHUFZdx+a8cn506hgiPIb/Xj+LuRvy6Jvc/N91S64/fgTDMuKZPb5vGN8NEREROdQpuCHSw7y7ei9j+iUyok8i9Q1esouqOGPyAI4ZmeFvrvnr19bw2oo9XHvccFZmFzO2XxJ3fG0Cx47O9F+npcAG4C9LWZ5dTHx0RNANfFMRHsO5Uwfy6vI9PDBvM/vKav2BjeuOG86G3HLmb8z3NwoEQo52rfdaBqXFtXkzNmfSAFbvLuXeCyYzcaDTQDQt3snc+NN763lqwQ5/34H+ybHsdaerXH/8iGbXGuOW5URHePjZnHFkBgQehvdp7A1w04kjmbsuj5XZJVz2mHNDnxgTyeFDmjdHjI2K4P8uad6EdG9JNYmxkUFfX2p8lP/m8rnrZnFJwNSZo34/l+33ntXq9+JAePDjLewtrebFJdms3VNCeU09K3YV8+KSXf5jfP1czpo8gJ+fNZ5LH/mSHQVORpGPMYZff32i/3lgEOu9NXs5bFAqpdX13PO2k7Vy1dHDQv4uGGMY1z+Z6UPTWLLDCZD89YONPHH1zM79wjvZ6X+bz9Z9FVw4YxAvLM5utv+ZL3f4s4XaKzCh4pszBvuDI2cdNoBfvLKazzbv8weXWrJqd+O/yzP+0Zil5Gs+DM7I5ecW7aRPYgzfnT0agAse+oJad+zsvvJajrznI776xcn+f9sTs5zsiyNHZHBkCxliLYnwGP/UJhEREZH2UnBDpAex1nLjM0sA2H7vWeSUVFPvtQxNjycjMYbXbj6GET9/m5fdtP5/fbKVCI/hmmOHBwU22hITFUFFTT1fbClg9ri+RLQxoeDvF09zshPW5gVldlw8cwgPBLyj/9iVM+ifEktZdT2Ltxfy5/c38puzJ/Lswp1syC2jXzve3T1hTB9OGBN8w5aeEM3Owkqe+Hw7FbWNI2zPOzyLw4ekMXFgMgNTm2dBjB+QzIe3nkD/lNhm75onx0b5H1933AgmZ6Xwnf8s9W9b9qtT2/y+BOofIiOlf3Isa/aUctigFGaNSOeGE0ZQVl3PswudMpqq2oZmmTKhrN5dQt+kmLDeHW9LZW09Vz6+yJ9hcd9Hm4L2v7g4myHp8XitJbuoioEpsTzwLSfzZUBKLDsKKumTFNPsuj7jBzSWF321vYgL/7XA/zwzMZrbzxzX6voev+oIVuwq5tmFO1m0vbBdWQoH01a3X0tgYOPZa4/k8y37eGDeFu59Zz2zx/X1B9zawzcRZeNdZwRNSbrg8EH84pXVXP7YIpbdcWqzviX//nwbLy/dzeu3HMPq3SVER3j8gQqA350zkTteWwM4/7YKK2pZtrMYgPfXBpdwnTS2D/M25LOvvIZF2wr9wY0JA1qeXCQiIiLSFRTcEOlBiiqDGygu3encePqmCHg8hu/OHsX/zd3MhAHJrM0ppcFrGRXmyMyYSA/zNjj9Jb4+pXnfg1CmDU7lvrlOIOOSmUO4+IjBjOyT6M+GGJ6ZwMnjGxsKzhqRwdcOG8jQjHjufGON/5iOGJKewIfrnJ4d5x+exctLneDOCWP6tNhXxKe1mv5HrphBYkwk6QnRnDl5ANvvPYuiilpKq+uI6oQmhzedOJK8shru+NoEjDHcfsZ4AGYOS+cH/13OS0uzucydRhPKswt3smFvKU8u2AHAqjtPIykgKLM/3luzl6+2FzEsI57tBc2bxW7bV8ElM4dw3rQsHp6/hXPd3iMAd507mR+/uKLVrIHp7kjQX5w5nrvfXhe077jRfYJG6IaSEhfF8WP6sL2ggnfX7GVvabW/jKfBa9mSX05ybFTIoNKB5muq6XPu1IH0TY5l5vB0jh6VyVEjMrnssYXc8/Y6pg9J48pjhgUF11qyq7CKASmxzcY/B44W/vGLK/jWrCHMHtf4b+83bziZNn98bwNvrszh1An9+NmcsewqrCK/rIYLjxhMhMfDrqJKfnr6WHYUVHLZYwvJLmrsDTJ7XF8ev+oIAJ74fBt3vrGWix7+kuhID/2SY+iX3HJgS0RERKQrKLgh0kM8vWA7C7Y2Tka56ZklbNtXQWZiTFCzvh+dNpYfnTaWrfnlzHYnIBw1Mry08NR458bqpLF9OK2NCQc+gWUcNxw/wt+jY4T7OdTYS98xN584ivvnbQ4qWwjH+AFOcCcm0sPd507mz9+YgoWwMitCOTXE156WEN3snfCOmjEsnTe+e2yz7edMHcgvXlnlb+gaysKtBfz8lVVB247/4zyWBUyCCeT1Wv63JJuYKA/nTM0KeUyg15fvISs1jrk/OpHPNu/Day1X/fsrpg1J9b+Lf+yoTGYOT2fm8PSgc0f1TeTVm49p9fqxURH+shtfcGPOxP68u2YvR4VRxuDLdNicV07fpFjKa+p54atd/mt+8pMTGZrh/J69v2Yvf/1gIxccPogLZwwmJb5zAkGtqa5r4Fx3sg9AQnQEf784uGzp2NGZHDUig4835PPxhnzeXr2X+OgIrj5mGF87LHRw0eu1fLopv1kWk4+vzOmj9Xl8tD4vZInTQx9vAZzf81F9kxjVtzFr5NIjh/gfD8tMYP5PTuKNlXvYkldOclxUUNDzqmOGc8/b66lt8FJb7+Wfl03v1lk0IiIi0jspuCHSA1TXNfjTxH18Y1+nDk7FE+ImfkSfRN645Vj2lFS12jMjlB+cMob6Bstd501u902KL0MjMSbSH7QAOGGsc/P1nRNHtXjuj08fy62njgn5dbTHKeP78c3pg/jalIHtKuPo7owxDM1IYGV2MZ9szCcxJtKf6eDz5dbCZucVVdaxbGcRFTUNQWVI1XUNHPuHeewrdyZofP2wgW1+r1fvKeWksX3weAzHuzfQj105gymDU7nnrXW8vzaXo8MMmrXk0Stm8OmmfH5x1gTmbchj9rj2N5LMcANNxZV13PP2On9zVp8fvbCC/95wFKt3l3DDM0uw1gmmfLAuN2jqT1f5wfPLg54fPrR5nxaAMyb3Z8HWAhKiI1iX4/RhWbKjiCOHZ4Qs78kvr6Gosq7Z74VP04BmdlElg9LiqQsoPwEYkh7frFloKB6PaTUoNvfHJ7B8l9OjZ1qIXjQiIiIiXU3BDTnk7SuvITUuishOKDPoKoHv4E8dnBqU5l5eU9/ieZMHpTB5UPi171MHp/LMtUeGdY4vuNE0FjIgJY71v5sTlCofSkcDG+BkU/zpm1M6fH53NDA1jg/X5XLl44sA+Nfl05kxNI346EgueeRLlu8qZmSfBE4c25dLZg5ma34F1z+9hPMe/AKAzXef4f+dfnFJtj+wAbC3tLpZD5L8shq2F1QwY2gatQ1e9pXXNDvGV1b014umUl3X0ObPtL1OmdCPU9wsGd+Y4vbyZV8UV9Uxzx0nDPDDU8YQHx3B3W+vY+TP3yY9IZrA5KFF2zrep8PrtczbkMeW/HKuP77lJqB1DV7eXeMEIW8+aSQzhqWHbEILcNmRQxmemcBhg1K55dml5JXWsCG3jC+27AsZVPCNXm4tcPnHbxzGX9/fSF5ZNU8t2MHZUwb6pwrNHJ7Oom2FXDZrSIvnh2NQWrx/YpOIiIjIwaDghhzSauu9zLjrQwA+v202WSGaTnYHvhvT350zkUuPHMrIn78NwHdnj+KkMN7l7kq+d9ATopv/Wemsm+BDybXHDefDdY3NG2942mkke8Hhg1i+q5gIj+FbRw7l28cOByChSUPU9XvLmOROK9mUW0ZSTCT/vHw633p0IdsLKpoFLm57aSUfucGBxJhIrIWBrYyi7S4/05Q4J7hxx6vOeN6BKbFMykrhu7NH0WAt9320ibKaegorapkzsT//vHw6j366lbveWkd+eQ19k8LryWGt5dqnFjPX/V5dc+wI6hq8/u/HI/O3EhlhuPqY4eSXOf9u7zlvclCZRygej/H3KHn6miOpqm1g/K/eZWeIfiefb97Hb9w+NcMyWu5Tc+GMwVw4YzAX/WsBD8/fysPzt/r3XXHUUP591RHE94JMJxERERGA7vtWtcgBUFDR+G72MffOZVNu8xGl3YHvJumEMc7kkklZyZx12AB+dNrYFt8JPtD6JMVwzbHD/U0GZf/MGpHBraeOITMxmr4BZQkvLc0mPSGazXef4Q9sgJMhExicW7StsWxlR0ElQzLi/QGNvSXVzV7PlwkAjdlAwzrY4PVAatp49GdnjOPhK2bg8RiiIjws/MXJ/n23njYGgAnupJY7X1/TauZToIfnb+EXr6xi+a5if2AD4Ocvr2LcHe9SVFHLzoJK7n57Hb95Yy1l1XXkumOIO9JcMy46gj5JMewsrGTehjwWby9kc14ZR9z9Id96dCEbc8u55tjh7foZnRlirGp6fDQJMZHqjSEiIiK9hjI35JDmCxr4/OaNtWGXY3S1ipp6fvbSSgAyk5zsiDe/e9zBXFJIxhju+NqEg72MXuV7J4/m5pNGUVBeQ4O1vLx0N396bwNHDk8PeVP64a0nAHDyXz5mmVu6tCW/nAVbCvjGjEH+IEluaQ25pdWc/+AXjOiTwFPfnkl+eQ2XHjmEW08dw4X/WkBNnZfDh6QeqC+1U0RFmGbTceKjIzlhTB/yy2r8zUfH9nc+v71qL0cMS+fqYxqDRKXVdSRERzZrRnvP2+sB+I87pvfP35zCj19cwX8X7wJgd3EVXwY0/N2YW05+mS+40bGJLeP6J/HikmxeXJLtf+77mzV+QDI/OX1su65z6ZFDWLS9kPLqeq49bjh3v7WOMf3bP3JWREREpCdQcEMOaXmlwcGNArcevS0drdUP18bcMk7723wABqfHER+i5EN6twiPoa97c3zD8SMYlBbHiWNClyL5mqmOH5DMJxvyWJdTyuWPLSIuOoIfnjKGhJhIkmIiyS2tZt76PHYXV7G7uIrVu0sprqxjbL8kMhNjePf7x1PX4O3WfWgCfXjr8STERBIbGRFyks2T354Z9DwjMYakmEjKaup5fcUef3DDWsthd77PKeP78sgVM/z/xkur65pdc86k/vz4xRX+51/7v88AiI+OoLK2gcKKWn+vnI5mwNx+xng+3fSp//n6vU5m2cvfOTqsjK2oCA8PXHq4//m7P2h5RK+IiIhIT9Uz/s9VpIvsLq4Ker4up5TiytYDHGf841POf+iLkKNNO9M7q3L8gQ2AuT86sUtfT7q/yAhnjGtbI0wnZqVQWl3PGf/4lH3lNVx//Aj/xI2hmfE8tWA7t73cOEb23TU5AIzulwhAdKSnWQ+P7mxU3yQGpMSFNaL389tnA7BsZ7G/yWZFbQMAH67L45Znl/mPffgTp1fFhTMGceyoTJb88hQSYyKJjvSQ3uQ17zp3EgBFFbWszSllSHo8iR38Xk4YmMwXt83mox+dwBu3OCODJwxI7jalaCIiIiLdiYIbcsj6Yss+/rck2z/lw+fnr6zik435rMouCXneupxSlu0s5qKHv6S23hvyGHDGbw677S3+/fm2Fo9pibWWP723wf/8J6ePJaqHvIsuB99NJ4xkXEDZwYSByf7H507NwuvG5W44YQQAX2xxyikGtNJAtLdJjo3yl3UUuA17iwIyt95aleNv5PvR+jyOHpnBH78xhWeuPZIM92/G0jtOZe6PTvCfs+nuM5gzyZn2smxXER+uzWPGsP0LRAxMjWNkn0QmZSXzu3Mn8cTV6mkjIiIiEorulqRHKKms44O1uXi9nZMtsa+8hksfWciq3SXMHteYon3xEYN5e9Vernx8EV+//7NWr7FoWyFPfNFy4MJXG/+bN9by+7fXkVdWTX5ZDdv2VeD1Wj5cm9tilsiH6/LYuq/C//zmk0aF8+XJIS4uOoK3v3ccm+8+g/9ceyQnjmn8HR8eUCJx25xxxEVFsGxnMUCzLITe7jB3THJRpVN2Uux+9k02WbGrmNp6L1vyy5mc1XykcmJMJKnx0dzxtQm88/3jiIrwEB8dSWyUh+cW7SIm0sNVRw/rlLUaY7h81lB/iZKIiIiIBFNwQ3qEW19YznVPLWZhwASI/bFkR5H/8Xdnj+b0if0Ap8Y9KSCFfIXblNFay0//t4Jht70FwG1njCMrNY51OS1PV8kLaFb6r/lbmXn3Rxxx94ec8Y/5PLVgO9c+tZjfvbku5Lkb9pb6Hz99zcyQx4i0xuMxREZ4OGZUZlB/GF9zy0R3UkbgTXtybM8pRekMafFOMCenpIq80mqK3GDjGZP6E+ExPP3lDsb88h1q672M6pvY4nWuOXY44wc0ZsdU1zkZXT+dM5bDBqV23RcgIiIiIn4KbkiPsMltzJdX1nyEZbjKa+r52wcbAbjnvMkMTo/n/y45nGV3nEpKfBRvfPdYLpnpvHN7zgOfU13XwPtrc3lhcbb/GpmJMfRNjuGVZbt5wZ2WAE4Q5P65m3h7VY4/cyMrNY5nrmmcwFJd5+UP7zolJx+uC52Nsnp3KRkJ0az/3RyOG63mf9J5RvVNZNaIdP7tljfcd8k0/75DbSxoSpzTu+T7zy9n5j0fsdcd3ZqVGsf4AUl8vCEfcDI8Qo1TbcvRozI7b7EiIiIi0qpD62066bEa3ABAUTunmbSkqraBSb9+z//cl34eHekhOtJ5F3dYZgLnTB3Ic4uckY/PL9rJnW+sBZxRjDGRHuZM6s//ljhBjZ/+byVfP2wgj366laNHZfLn9zcGveYr3zmavsmxLLh9NiVVdVz976/IKXFuokqq6tiYV8ZzC3fyzuq93HrqGC6eOYRVu0s4elQmsVER+/X1ijQVGxXB89cf5X/ePyWWP15wGLuKKg/iqg6OPkkxREd6/L1z3lyZQ2p8FMMyEvju7NHc8PQS+iXH8LrbzLO9Thnfjw/X5TI8o2NTUkREREQkfApuSI9Q2+DcfGzJrwjaXlZdR12DbVevgLoGL8t2Npaj/P2iqS0eOzkrhczEaPaV1/JHt7Hn3y6awnnTBvmPGZaRwJdbnTKZK/+9iEXbCvnLBxubXcs3pWJAShwDUuJ4+pqZvLgkm0iP4YF5W3hn1V6eXLADgNteXkVqfDS7i6s6rVZfpC0XHjH4YC/hoIiNiuDMSf15dfkeAOZvzOf8aVl4PIZTxvfjvGlZXDgj/O/N/ZdOo6KmHo/n0MqEERERETmYVJYi3V5tvdefsfH0lzuorfdSUlnHtU8uZvKd73P47z5o13X++O56Ln10IQBvf+84zp2W1eKxCTGRLP7lqYzqm0hlbQNDM+KDAhsAP5szjje/eyzj+iexKKAXSFSE4R8XTwXg/MOzmqX6j+qbxO1njOc89/UfmLcZgMOHpAJw4zNLAJg8qHkDQxHpXIPT4/2PR/VN5HsnjwYgwmP420VTOWpkRtjXjI2K8E9UEREREZEDQ8EN6daW7ChkzC/foT6gL8WvX1/Ni0t28eG6XP+2Hzy/LOT5u4ur+Mg97qWlu/3bh2bEhzy+qcxEJyPk3KnNAyFpCdFMykphdL+koO1HjczknKlZbLnnTP7yzSktXjvZrfev91ouPXIIL3/nGE4Z39e//zAFN0S63NTBqQD8+6ojeP8HxzMsU6UkIiIiIj1RtwtuGGMeN8bkGWNWB2xLN8Z8YIzZ5H5OC9h3uzFmszFmgzHm9IDt040xq9x995lDrVNeDzFvfR7H3DuX3cVVIfff/vIq/+PHrpwBwHOLdnHXW8FTRl5dvofymvpm53/nmSVc8+RituSXU1pVxw0njODz22aTENO+iqw7z57IPy6eyg9OGd3iMQ1ep2Tmh6eM4Senj/UHNCI8ptUGjb5mhgBzJvZ3rnHqGMAZSRsfraoxka42e1xfvvrFKZw0rq/KSERERER6sG4X3ACeAOY02XYb8JG1djTwkfscY8wE4GJgonvOg8YYXwfGh4DrgdHuR9NrykFWWFHL1U98xe7iKp5buDPkMalxTubEw5dPZ/a4vhwdIkX8J6ePBeDEP82jpr4haF9xVR0Alzz8JfVey1mTB5CVGtfuNY7rn8w5U5uXlgSqrXeySkb1TeTmk0b5e2y0JSaysVnocaOdqQoTB6aw/d6zuPeCw9q9RhHpOGNMu//NioiIiEj31e2CG9ba+UBhk83nAE+6j58Ezg3Y/ry1tsZauw3YDMw0xgwAkq21C6y1Fngq4BzpJj7dlO9/HBHiHdO80mqW7yrmvGlZnDaxP8YYfn7meABiozy8ccuxnHXYAK44aigA+8pr+f/27jxKrqpO4Pj3lzR0dgJZIQkJWyBhETAsGgxoII4wrkQFVJLAOYgojuMyLjiKjjqKZ1xRGY6K4sIi4gg4ggrEqCOQEEIgYQnBGAJZJSQhkLXv/FG3m0pT1UtSneqqfD/nvPNe3XfffbeKH68rv7rvvkt+Ope5S9cyZ8mzXParh1pGP6zasJnTxw3lmJEDK/4+PvC6QkJjZ+7NHzagseS8HJIkSZKkjquVce/DUkrLAVJKyyOieWKCEcA9RfWW5bKtebt1ubqR5sehAlw/eykTDx3MiQft11K2YPl6tmxv4u2vfGkiz4OHFO6HP2P8cI4euQ/fOe94AH58wYn8200Pcuejq7jz0VUlz3f28SNLlu+qY0cNZPZlp+/Usfd+aueOkyRJkiS9pNuN3OikUj93pzbKSzcScVFEzImIOatXry5XTRW2esPmlu2V6zcz7Yf38cKWbfxtTeFxryty8mN00QR/ffZu4K6PnMpXp+5428apY4fw4TxfRbPGhh5EwE8vPImPvf5wpuR5LSRJkiRJ9aVWRm6sjIj986iN/YHmn+aXAaOK6o0EnsnlI0uUl5RSuhq4GmDChAllkyCqrFUbNjNmUB9u/9AkvvGHRVz1x8WM/8wdL6s3tNX98AcP6VeyvamvHMWxo/aloWewduMWjjxgHzZu2cbgfo2ckue0kCRJkiTVn1oZuXELMC1vTwN+XVR+TkQ0RsRBFCYOvS/fwrIhIk7OT0k5v+gYdRNL/7GRAwb2ptdePfnolLFl6+3Vs2Nh2rNHcPjw/hwypB8TxuxH7717MrifEwVKkiRJUr3rdiM3IuI64DRgcEQsAz4LfBm4MSIuBJYCbwdIKS2IiBuBhcA24P0ppebHZbyPwpNXegO/zYu6ic3btrNw+XouOOUgABqKEhjzPnMGs5es5ao/LuacE0aVa0KSJEmSJKAbJjdSSueW2TW5TP0vAl8sUT4HOKqCXVMFPfXsi2zdnjhieP+WsneffCBzlqxlYJ+9OWP8MM4YP6yKPZQkSZIk1Ypul9xQ/fnuzCf47t2L+c0HT2H0oMLkoE8/9yIAI/ft01LvC285uir9kyRJkiTVtlqZc0M1qqkpccXtj/H85m2c+tWZzHxsFSklPvnL+QCMGNi7yj2UJEmSJNU6kxvqUlfNWrzD6+nXzGbmY6t5Zt0mDtyvD8MG9KpSzyRJkiRJ9cLkhrrEinWbeP/P53LF7Y8RAR8546Wnodw2fzkAP5x+Aj17RLW6KEmSJEmqEyY31CW+/NtH+E1OYvz0wpO4dPJhzL7sdCLgl3OX0SPgwP36tNOKJEmSJEntM7mhiluyZiN3LFgJwOVvHM/EQwcDMKR/I68fPxyAAwb2Zu8Gw0+SJEmStOv816Uq7rO3LODFrdv5yYUnMn3iQTvsm3Jk4fGuL27ZXo2uSZIkSZLqkMkNVdxTa1/gzKOH85rDhrxs3+Rxw/J66O7uliRJkiSpTjVUuwOqLyvWbeLJ1RuZVCKxAbBP772477LJDOi1127umSRJkiSpXpncUEV98PoHANiyvalsnaH9ffyrJEmSJKlyvC1FFbNy/SbmLHkWgPNfNbrKvZEkSZIk7SlMbqhi7nxkFU0Jbrv0FI4YPqDa3ZEkSZIk7SFMbtSRFes2cfWsxWzaWp0nkdz/97UM7tfIkQeY2JAkSZIk7T7OuVFHvnXXIn5+71Jum7+cMYP6cvr4YQzt38g5V9/DRZMO5lNnjuvS8z++cgPj9u9PRHTpeSRJkiRJKmZyo040NSV+v3AlAPOXrWP+snXc8uAzLfuvnvUk75gwin377EXfxgZ67dWzYud+5rkXaegRLFq1gXed5FwbkiRJkqTdy+RGHWhqSlw1azGrN2zmm+ccy+oNm4kIvnL7o2zZ1sSksUOY9fhqrp61mBvnLOO8kw7kS289ut12n3thCw09e9CvsYFZj6/mr0/+g49NOZwePQojM7Y3Jf60aDWfu3Uhf1uzEYCxw/p16XuVJEmSJKk1kxt14KM3PcjNc58GYPK4YfRrLPxnvfCUg2hqSvToEUy64m5unLMMgJ/fu5QvvPmoliQFwCPL13P/39fyzhNG8dwLW/nVA8v40v8+CsA1M05gxjWzATht7BBOOngQAL+Y8xSfuPmhHfriRKKSJEmSpN3N5EaN+9uajS2JjS+99eiWxEaz5gTGBRPHcPmtC1vKL/ufh/nPtxVGb2zcvI0Z18xmxfpNrFq/iR//9e+se3FrS93mxAbAzMdXtyQ3Fq9+vqV81H69OffEAzlm5D4VfoeSJEmSJLXNp6XUuLsfXQXABycfxnknHVi23rtPHs3bjh/BFWcfA8B19y3l2Y1bAPjEzQ+xYv0mAL511xM7JDa+OvWYHdr53szF/OWJNQA8umIDg/s18oNpE7jzw6dxyWmHOpmoJEmSJGm3c+RGjZsxcQyTxw1l9KC+bdZr6NmDr73jWACGDGhkxjWzOf1rf+SGi07m1gef4Yzxw1j3wlbuW/Is/3TkcP7rHa/g2Y1bGLlvb/rs3cDAPnvx2IoNfP62hbzr+/dyzfQTePjpdUwZP5zJ44bthncqSZIkSVJpJjdqXES0m9ho7bWHD+XoEfvw0NPrOOvbfwbgwP368On3jNth5EXffIvLWcfsD8DJBw/i8OH9edf372XGjwq3qhzlbSiSJEmSpCrztpQ91A+mTwBgy7YmAN532iHt3lLSs0cw8dDBXHzqIS1lRx7gBKKSJEmSpOpy5MYeamj/Xkw8dBB/eeIfnHXM/gzu19jhYz/2+sN5w1HDuXnuMo4e4cgNSZIkSVJ1mdzYg1006RAG9W3kI1PGduq4nj2CV4wayCtGDeyajkmSJEmS1AkmN/Zgp44dwqljh1S7G5IkSZIk7RLn3JAkSZIkSTXN5IYkSZIkSappJjckSZIkSVJNM7khSZIkSZJqmskNSZIkSZJU00xuSJIkSZKkmmZyQ5IkSZIk1TSTG5IkSZIkqaaZ3JAkSZIkSTXN5IYkSZIkSappJjckSZIkSVJNM7khSZIkSZJqmskNSZIkSZJU0yKlVO0+dCsRsRr4e7X70UmDgTXV7oTUxYxz1TtjXPXOGFe9M8ZV77pDjI9OKQ0ptcPkRh2IiDkppQnV7ofUlYxz1TtjXPXOGFe9M8ZV77p7jHtbiiRJkiRJqmkmNyRJkiRJUk0zuVEfrq52B6TdwDhXvTPGVe+McdU7Y1z1rlvHuHNuSJIkSZKkmubIDUmSJEmSVNNMbnSBiBgVEXdHxCMRsSAi/iWX7xcRv4+IRXm9by4flOs/HxFXtmrr9oh4MLdzVUT0LHPOV0bEQxHxRER8KyIil384IhZGxPyIuDMiRpc5vmy9iNgeEfPyckulPifVrgrH+MyIeKwoxoaWOWe5GL84l8+LiD9HxPgyx0+KiLkRsS0iphaVHxsRf83vY35EvLNSn5NqV6ViPCL6F8X2vIhYExHfKHPOXY3xktfxiBgdEffn4xdExMUV/rhUoyp8LX9njr0FEXFFG+csGedF+6dGRIqIkrPxR0RjRNyQj783Isbkcq/lepmdiPEz8vXyobx+XVFbX4yIpyLi+XbOuasx7vcVaWellFwqvAD7A8fn7f7A48B44ArgE7n8E8BX8nZf4BTgYuDKVm0NyOsAfgmcU+ac9wGvyvV+C7whl78W6JO33wfcUOb4svWA56v9mbp0r6XCMT4TmNCBc5aL8QFFdd4E3F7m+DHAMcC1wNSi8rHAYXn7AGA5MLDan7FLdZdKxnirdu8HJpXZt6sxXvI6DuwNNObtfsAS4IBqf8Yu1V8qFefAIGApMCS//jEwucw5S8Z5UR9mAfeU+7sAXAJclbfPKYpzr+UupeKlszF+XPP1ETgKeLqorZNze21+L65AjI/B7ysuLju1OHKjC6SUlqeU5ubtDcAjwAjgzRT+4JPXb8l1NqaU/gxsKtHW+rzZQOEL6ssmSYmI/Sl8+f1rSilRuBg2t313SumFXPUeYGSZPneongSVjfGOaCfG1xdV7UuJ/0dyvSUppflAU6vyx1NKi/L2M8AqYMjO9FP1oytiPCIOA4YCfyqxrxIxXvI6nlLaklLanMsbcdSmsgrG+cHA4yml1fn1H4CzW5+vrTjP/oPCPzrb+ltR3LebgMkREV7LVcpOxPgDOX4AFgC9IqIx77snpbS8rfNVIsb9viLtPL/gdLE8XPI44F5gWPNFMa9LDr8v0cYdFC5gGyj8IW9tBLCs6PWyXNbahRQyyO1pXa9XRMyJiHsi4i0d6bP2HJWIceCaPGT+31sP38zajPGIeH9ELKbwheGDnX8XLe2cSCGJuHhn21D9qVCMA5xL4VfmUsmJSsf4DtfxPDR7PvAUhV8onyl7pPZIuxjnTwBHRMSYiGig8I+5USXqlY3ziDgOGJVSuq2dc42gEMeklLYB6yiMHCl+L17L9TI7EeNnAw8UJYc7ohIx3i5jXCrN5EYXioh+FG4l+VCrX946JaX0egrD4BqB15WoUuofgzt8eY6IdwMTgK+2da4y9Q5MKU0AzgO+ERGHdLz3qmcVivF3pZSOBl6Tl/eUOlWJspYYTyl9J6V0CPBx4NM704n8a8tPgBkppab26mvPUKnreHYOcF25U5Uo26kYL3UdTyk9lVI6BjgUmBYRwzrZd9WxXY3zlNJa8q1QFEYmLQG2lTpVqcMjogfwdeAjHeluqTZadnotVwmdjfGIOBL4CvDezp6qRFlnY7y9vhnjUhkmN7pIROxF4SL6s5TSzbl4Zb4gNV+YVnW0vZTSJuAW4M0R0TNempzu8xSywsW3kYwEWn6Vi4jTgcuANzVnn/OkSPMiYl5b9fK5n8nrJynMj3BcR/ut+lWpGE8pPZ3XG4CfAyd2NsaLXE8e/lkqxtt4LwOA3wCfTind01597RkqeR2PiFcADSml+/PrLonxctfxZvl6voBCIlGq5LX81pTSSSmlVwGPAYs6Eef9KcxvMDMillCY2+CWiJhQIs6XkUeF5FEi+wDP5tdey/UynY3xiBgJ/Ao4P6XU5siILorxts5njEttMLnRBfKw+h8Aj6SUvla06xZgWt6eBvy6nXb6FV14G4AzgUdTSttTSsfm5TN5ON2GiDg5n/v85rbzELj/pvBFt+XCnVK6rLmNtupFxL7N9xpGxGBgIrBw5z4Z1YsKxnhDjqvmLx//DDzcyRg/rKjJs4Dm+1F3iPE2+rA3hS8x16aUftGR96/6V6kYL3IuRaM2uiLG27iOj4yI3nl7XwrX8cc62G/VsUrGeeQnXeUYuwT4fkfjPKW0LqU0OKU0JqU0hsKcMW9KKc0pcS0v7ttU4K6UUvJarlI6G+MRMZBC8uCTKaW/tNd+F8V4ufdijEvtSd1gVtN6WyjMJJ6A+cC8vJxJ4Z7QOyl8Mb0T2K/omCUUfnl4nkLWdzwwDJid21kAfJvCL3+lzjkBeJjCvXdXApHL/wCsLOrHLWWOL1kPeDXwEPBgXl9Y7c/XpfpLBWO8L4WnRzTH+DeBnmXOWS7Gv5mPnQfcDRxZ5vgT8nk3Av8AFuTydwNbi97HPODYan/GLtVdKhXjRfueBI5o55y7GuPlruNn5PfxYF5fVO3P16V7LJWMcwrJu4V5Kflkt1yvZJy3qjOT8k+S6AX8gsI8H/cBB+dyr+UupeKlUzFO4ba/ja3iaGjed0WO+aa8vrzMOXc1xv2+4uKyk0vzFydJkiRJkqSa5G0pkiRJkiSpppnckCRJkiRJNc3khiRJkiRJqmkmNyRJkiRJUk0zuSFJkiRJkmqayQ1JkiRJklTTTG5IkqTdJiJmRkRqtbwYESsiYm5E/CAizomIxg6295qidn5bYv+PSpyvI8vl+fjTOnHM9Mp+WpIkqaMaqt0BSZK0R3oKWJq3G4CBwJHAccAFwJqIuDSldH077Uwv2p4SESNSSk8XlT0O/KXEcYcBQ4FVwKIS+5eWKCvVTrGV7eyXJEldJFJK1e6DJEnaQ0TETOBU4HMppctb7WvM+z4JnJaLP55SuqJMW32AFUB/4DkKCZJPppS+3IF+/AiYBvw4pTS9jXqnAXcDpJSivXYlSVJ1eFuKJEnqFlJKm1NKvwNeB1yZi78cESeVOeRsComNZcDnctm0ru2lJEnqjkxuSJKkbiUVhpX+K7AQCOCyMlWn5/VP87IVOCIiTu7qPkqSpO7F5IYkSep2UkrbgO/ll1NaTzAaEaOB1+aXP0kprQFuz69n7J5eSpKk7sLkhiRJ6q5m5XUjcGyrfdMojOq4P6W0MJddm9fvjIheXd89SZLUXZjckCRJ3VXxE0uGtdp3fl7/pKjsVmAtsA/w1kp3pr1HwVb6fJIkqeN8FKwkSequni/a7t+8ERGTgEOAbcB1zeUppc0RcSPwXgrzcVxHZbX3KFhJklQlJjckSVJ31b9oe33RdvOcGneklFa1OuZaCsmN0yNiZEppWaU6k1I6pVJtSZKkyvK2FEmS1F2NLtpeCRARfYGpueza1geklP4PWEThO875rfdLkqT6ZHJDkiR1V5PyehMwL29PBfrl7RvKzH1xWN4/bfd1VZIkVZO3pUiSpG4nIhqAi/PLO1JKW/L29LzeALzQRhNDgbER8eo8mkOSJNUxR25IkqRuJSIC+DowDmgCvpjLxwCn5mpvTCkNL7fw0mNkZyBJkuqeyQ1JktQtRERjREwB7gI+kIs/llKanbenAwEs4aXkRTk/yut3RETvyvZUkiR1N96WIkmSquGCiDg9bzcA+wAHA3vnslXApSmlG6FlNEfzBKHXppRSO+3fBFwJDADeBvxsVzscEX9up8qNKaVv7ep5JElS55nckCRJ1TAqLwCbgXXAAuAB4HfAr4rm2YDC7SgH5e2XPSWltZTS8xFxE4VJRadTgeQGMLGd/XMqcA5JkrQTov0fPiRJkiRJkrov59yQJEmSJEk1zeSGJEmSJEmqaSY3JEmSJElSTTO5IUmSJEmSaprJDUmSJEmSVNNMbkiSJEmSpJpmckOSJEmSJNU0kxuSJEmSJKmmmdyQJEmSJEk1zeSGJEmSJEmqaSY3JEmSJElSTft/+XFQF65Q9lQAAAAASUVORK5CYII="/>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4" name="Google Shape;404;p15" descr="data:image/png;base64,iVBORw0KGgoAAAANSUhEUgAABDcAAAGACAYAAAC5uom9AAAAOXRFWHRTb2Z0d2FyZQBNYXRwbG90bGliIHZlcnNpb24zLjQuMywgaHR0cHM6Ly9tYXRwbG90bGliLm9yZy/MnkTPAAAACXBIWXMAAAsTAAALEwEAmpwYAACcDklEQVR4nOzddXxd9f3H8df3xl2rqbvSlpZSHIoV2NANGzp8MGMG29jYBoz5xg/ZsGEDBsPdWihSWurumjZN0rjb/f7+OOfe3JvcyE2TNknfz8cjj9x77H4jDZzP/Yix1iIiIiIiIiIi0lN5DvYCRERERERERET2h4IbIiIiIiIiItKjKbghIiIiIiIiIj2aghsiIiIiIiIi0qMpuCEiIiIiIiIiPZqCGyIiIiIiIiLSo0Ue7AV0N5mZmXbYsGEHexkiIiIiIiIiEmDJkiX7rLV9Qu1TcKOJYcOGsXjx4oO9DBEREREREREJYIzZ0dI+laWIiIiIiIiISI+m4IaIiIiIiIiI9GgKboiIiIiIiIhIj6bghoiIiIiIiIj0aApuiIiIiIiIiEiPpuCGiIiIiIiIiPRoCm6IiIiIiIiISI+m4IaIiIiIiIiI9GgKboiIiIiIiIhIj6bghoiIiIiIiIj0aApuiIiIiIiIiEiP1m2DG8aYCGPMMmPMm+7zdGPMB8aYTe7ntIBjbzfGbDbGbDDGnB6wfboxZpW77z5jjDkYX4uIiIiIiMihKK+smqKK2oO9DDkEdNvgBvB9YF3A89uAj6y1o4GP3OcYYyYAFwMTgTnAg8aYCPech4DrgdHux5wDs3QRERERERGZefdHTPvdBwd7GXII6JbBDWPMIOAs4NGAzecAT7qPnwTODdj+vLW2xlq7DdgMzDTGDACSrbULrLUWeCrgHBERERERERHpJbplcAP4O/BTwBuwrZ+1NgfA/dzX3Z4F7Ao4LtvdluU+brq9GWPM9caYxcaYxfn5+Z3yBYiIiIiIiIijtt7b9kEi+6HbBTeMMV8D8qy1S9p7SohttpXtzTda+7C1doa1dkafPn3a+bIiIiIiIiLSkrqGxoBGcaX6bkjXijzYCwjhGOBsY8yZQCyQbIx5Bsg1xgyw1ua4JSd57vHZwOCA8wcBe9ztg0JsFxERERERkS5WWlXnf1xeU+9PvRfpCt0uc8Nae7u1dpC1dhhOo9C51trLgNeBK93DrgRecx+/DlxsjIkxxgzHaRy6yC1dKTPGzHKnpFwRcI6IiIiIiEivV1PfwFMLttPgDZnE3qVKAoIbFTUNB/z15dDSHTM3WnIv8IIx5hpgJ/BNAGvtGmPMC8BaoB642Vrr+5dzE/AEEAe8436IiIiIiIgcEh76eAt//3ATCdGRXDB9UNsndKLiJpkbIl2pWwc3rLUfAx+7jwuAk1s47m7g7hDbFwOTum6FIiIiIiIi3VdhhdPrIjCLAsBay5X//oorjxrKyeP7dclrl1QGZm4ouCFdq9uVpYiIiIiIiEjn8BhnzoLXBpellNfUM39jPjc+0945DuHzBVYAKmoV3JCupeCGiIiIiIhIL1dVG9zzIq+sBoD0hOgueb1PN+XzoxdX+J+rLEW6moIbIiIiIiIivZQvqFBQETyKNa/UF9yI6ZLXfWNF8KBKlaVIV1NwQ0REREREpJcqrnSCGmXVwcGF/HInuJEWH9Xpr7liV3Gz6SjlmpYiXaxbNxQVERERERGRjvP1vSivqaOuwYu1EB3podRtMJoQ07m3hFvzyznngc+DtsVHR1CpzA3pYsrcEBERERER6aWK3Ikl89bnM/oX73DNk18BjWUisVERnfp6TTNEwAmgqKGodDVlboiIiIiIiPQyhRW1rN9bSpFbllLb4AXg0037gMbgRnRE577f3bS3Rp+kGBJjIv1lKc8t2klVbQPfPnZ4p76uiIIbIiIiIiIivcxpf/uEfeW1IfdV1tb7gw1NR8Tur7KA4Mb507L4+Vnjuerfi/xBj9tfXgWg4IZ0OpWliIiIiIiI9CIbc8tCBjbG9ksCYGdhJY9/vg2Aem8nBzcCylKOHZ1JZmIMuaU1zF2fF5TV0dDJryui4IaIiIiIiEgvsqe4Kuh5QrTTV2PcACe4sXRHsX9fg9fbqa9dVl3nf5yZ6IyZzS9zJrOs31vm37ezsJLK2no+27QPG0b2SF1D565Xeg8FN0RERERERHqR6rrgAMAfvzGF784exQWHDwJgd3Glf19dQ+dmUJQHZG7Eu0GVh751OAClAYGPt1fl8PLS3Vz22EL+s3Bnu669Jb+c0b94h3dW5XTiiqW3UHBDRERERESkF6mpbwh6PiQ9nh+dNpbhmQkAbNtX4d/X2eUhgT03RvZJBGBMfydjZG9JtX/ftn0V/jKV/y3Jbte1l+0sBuD9tbmdsVTpZRTcEBERERER6UWeXrAj6HlaQpT7ORqAt1ftBSApNrJLem5kJsaw/d6z/K+XEue8/o6CxoyRPcVVVNQ6QZjlu4pZlV3S5rV9QZvOnvAivYN+K0RERERERHqJBq9l8Y6ioG0DU+KAxt4bPpmJMV3ScyMpNngopy+4sX5vKQBREYbdxVXklTZmchRU1LR57Up3wktMlG5jpTn9VoiIiIiIiPQSFbWNZSEnjOnDaRP64fEYAIwx3HjCSP/+jIToTu+5UVZd3yy4ERXhITbKw8cb8gGYMCCZHQWVPP/VrsZ11wSX0oSys9DJ/Ojk6bXSSyi4ISIiIiIi0ksEjlt97MoZPHzFjKD93z52mP9xbFREp/fcKK9pHtwAmDOxv//x+AHJIc6ra7bNZ8WuYuobvHzg9toIbEwq4tP8t05ERERERER6pMAMiMgQvSkyEmL8jyM8pgt6btSRmZjQbHtWWlzjGhKj/Y9jIj3U1HspC5iyEmhdTinnPPA5504dyF63jKW0SsENaU6ZGyIiIiIiIr1EYOZGKBFuiQo4vS86s+fGrsJKNuaW0z85ttm+2MjGfh+XzxpGrNs3wzcutqXgRk5JFQCvLt8DQJ+kGEpbOFYObQpuiIiIiIiI9BIvLtnV5jFnTxnIj04d42RudGLPjdW7nYkn507LarYvNqoxuNE/JZaHvjUdgLioCBKiIyhvIShTWNGYpTEpK5kZQ9OUuSEhqSxFRERERESkl3jmy51tHnPfJdMAuPk/Szu1LOXJBdsBGJIe32yfL1MjMca5BU10+3IkxERS57UtZpzsLKjwPx7TN4noSA8lCm5ICMrcEBERERER6WX+c+2RbR4T4TGd1lB0a345X24tBCA9IbrZ/hg3cyO5SbPRhJhIYiI91NaHLo/5aH2e//ERw9NJjosir6yGd1fv7ZR1S++h4IaIiIiIiEgvEeExZCbGcMyozDaPjYww1HdSz41PN+1zrukxGGOa7feVpSTFRgEwLMNpOnr98SP8TUVDySmp5rJZQ9h41xlcfMRgf3DkxmeWsCMgq0NEwQ0REREREZFeoLqugQav5epjhrXr+MSYSEoqO6fEY1NeGUmxkWy6+4yQ+2MjnVvP5DgnONEnKYbt957FmZMHEBMZQU19Q7Nztu2roLCilsSYKKIjPRhjmJiV4t+/fm9Zp6xdegcFN0RERERERHqBzXnlAAxMbT6tJJRBaXGUVtfvdw+LBq/l880FTBiQHDJrA8BX/OLL3AgUExU6c+OkP3/sntNYynLS2L6s+PVpAGzfp8wNaaTghoiIiIiISC/gKw05YUzfdh0/OM1p/PnzV1Zhbcd7b+woqGDbvoqQU1J8fKNem/bcAJyylLqWy2N842J9UuKiSIyJZG9pdQdXLL2RghsiIiIiIiK9wLurc0iKiQzZ0DOUI0dkAPDWyhwe/HhLu855eWk2P/zvcipr69ma72SK7CysBGBU38QWz5uUlQzAOVNDj4ltWpZy/9xN/sd1Dc0DH7EtZHvIoUujYEVERERERHq4zzfvY0V2SVjnpCdE+yemPDhvMzefNKrNc+59Zz15ZTW8smw3AF/efjK7iqqAxkyQUMb1T2bLPWcS4WlettK0oegvXlnFfxY2jrStDpHVERMZwfZ9Ffz3q51cOGNwi+UwcuhQ5oaIiIiIiEgPV1bdsb4ZvlGwFbXNG3qGsq+8Juj5rN9/xObcMhKiI+ibFNPquaECG4DbULQxgBEY2AA4amRGiHM8fLGlgJ+9tIqt6r0hKLghIiIiIiLS43k72DJjXP8k/+OKmvoOvc66nDLGD0jG00Lwoi1Ozw0nuFLaJEjz+FUzOGJYerNzoiMbb2WX7Cjq0OtK76LghoiIiIiISA9X7jbsfOOWY8M676lrZnL2lIEAFJTXdui1dxVVMjQjoUPnQvC0lN1uiYuPp4Vyk5ioxiajHV239C4KboiIiIiIiPRw5W7WxZD0lvtehNI3KZYzJw8AoKwmvNKWS2YOBiCnpJqMxPY1MQ0lJjKCajdzwzdVJSrCCWpMGJDcwjmNt7LzN+bzyrLsDr++9A5qKCoiIiIiItLD+YIbCTERbRzZXJI7ntWX/dGSplNLhqQ3ZmukxEWF/bo+/ZJjqKhtoKii1h/keO66WcwIUY7iExjcWLC1gAVbCzhv2qAOr0F6PmVuiIiIiIiI9HAvLtkFQGRE+Ld4iTFucCNEzw2v11LrlowUVQSXf0zOSvE/rmpnQ9JQxrvZGetySv3Bjdio1oM0MZHN91fWtt0z5FCXX1ZDYUXvLONRcENERERERKQHW7unlF2FVW1OK2lJYmzo4EZ1XQOT73yP7z23DIB9TXpbHDs6kwe/dTgAQzPCK4cJNCAlFoBLH13Ic4ucSSltBjeimt/K7imu7vAaDhVH3P0hR9z94cFeRpdQWYqIiIiIiEgPtiG3FIBnrj2yQ+cnuZkbZU3KUrbkl1NR28C7a/YCUFBR0+zcMycP4I1bjmVSVujeGO0RHdEYyJi3IR+A2BDBi0CBZSk+76zK4bsnj+7wOnqz99bsZfH2QqBx/G9v0+0yN4wxscaYRcaYFcaYNcaY37jb7zTG7DbGLHc/zgw453ZjzGZjzAZjzOkB26cbY1a5++4zpoVWuyIiIiIiIj1UeY1TypEa37G+F77MjaZjWHcVNk4uqWvwBk0lOXlcX//jyYNS2J9brajI5ue2tyzlG9MH8eGtJzAoLY41e0o7vIbe7raXVvLIp9sO9jK6VHfM3KgBZltry40xUcBnxph33H1/s9b+OfBgY8wE4GJgIjAQ+NAYM8Za2wA8BFwPfAm8DcwB3kFERERERKSX8DUC9fXOCFd8dCRJsZHklgSXdWQXVfof7y2pZnexE+xYdsepJO9HA9GmokP0CYlrI7iREO3sz0iIZlTfRPonx7JwWwH1Dd4O9R3pzbxeS1FleJNweqJu91O3jnL3aZT70VrezDnA89baGmvtNmAzMNMYMwBIttYusNZa4Cng3C5cuoiIiIiIyAFXUVOPx7QdEGhNVmoc2UVO8GLD3jIm/fo97nprnX9/fnkNW/LK6Z8cS1pCNBGezkuKjw5RYtJW5oYv2yTKDWTklFRTVFnHA/O2dNq6eouSquaBjfomk296g24X3AAwxkQYY5YDecAH1tqF7q5bjDErjTGPG2PS3G1ZwK6A07PdbVnu46bbRUREREREeo3ymnoSYiL3qzRkcHo8K7JL2FNcxctLs5s1F91XVsOOwkqGZXa8cWhLokJkWrQVPPGdU+d1btJzS52sE1//EWkUqldKTknva77aLYMb1toGa+1UYBBOFsYknBKTkcBUIAf4i3t4qN9628r2Zowx1xtjFhtjFufn5+/n6kVERERERA6c8pr6Dpek+Fw0YzD7yms4+t65vL06x7/d12x0X3kthRW1ZCZ2bCJLa0KVpbQlKsK53atvcG7xvNb5nBof3XkL6wWstfz9w03Ntn+2ed9BWE3X6pbBDR9rbTHwMTDHWpvrBj28wCPATPewbGBwwGmDgD3u9kEhtod6nYettTOstTP69OnTuV+EiIiIiIhIFyqv3v/gxsnjGxuE7iqs4r5LpnH+tCyeusa57corq6aospa0LggeeAKyNJ6/fha3nTGuzXN8mRu+8oqLZw4BOt53pLu66Zkl/OTFFR0+f9muYt5c6QSrBqbEcuupY4iJ9LBtX0VnLbHb6HbBDWNMH2NMqvs4DjgFWO/20PA5D1jtPn4duNgYE2OMGQ6MBhZZa3OAMmPMLHdKyhXAawfq6xAREREREelqtfVeFmwtYEz/pP26jjGGX399gv/56RP78deLpjJtiNMN4O8fbqK4so60Dk5kaa9ZIzK48YSRbR73tcMGMrpvIlcfMxyA3549kQiPoaq2oUvXd6C9s3ovLy7JbvvAFmzOLfc//uDWE/jeyaMZkBLLnuKqVs7qmbpdcAMYAMwzxqwEvsLpufEm8Ed3rOtK4CTghwDW2jXAC8Ba4F3gZndSCsBNwKM4TUa3oEkpIiIiIiLSixRX1VJSVces4en7fa3k2MbAhW/UKsBZkxvfZ05L6B5lH32SYvjg1hMYlpkAQGSEh35JMazfW0pVbQM3PbOEzzb1vtKLcG0vcDI0vnXkEBLcrJaBqXG9MrjR7XJ2rLUrgWkhtl/eyjl3A3eH2L4YmNSpCxQREREREekmauqcsoy2pou0R0vjXe+/dBpv3e6UNviCCd3RnpJq9pRU88yXO3hn9V7eX5vLlnvOBGBLfjl/eGc9f/rmFFI6cYztgVJd1xDWz3j93lIKK2rZnFdOn6QY7j5vsn9fv+RYFu8o7IplHlTdLrghIiIiIiIi7VNV5yStx0Xvf3AjKTb07aExhjduOZYIj2HCwOT9fp2u9vKy3QAEDlx59NOtvL82l60PfcG9509mxrCOZbpU1zVQUVNPRhc0Vm3N4u1FHDs6s93Hn//gF1S6JTrjmpQspSdEU1Be26nr6w66Y1mKiIiIiIiItEO1G9yIjdz/4EZrGQ2TB6V0+8DG/J+cRFJsJOtynHGwgaU1e4qd0aeb88r5xj8XdPg1bv7PUqbf9SHWhhzE2alq673+x8t2FrX7vAav9Qc2wAlmBMpIjKaytqHX9SdRcENERERERKSH8t2gdkbmxtCM+P2+xsE0JCOeUyf08z+PjWq83S2uquuU1/hofR7gNPrsahU19f7HuWXV7T4vtzT42NQmTWAzE5ysk4KKmv1YXfej4IaIiIiIiEgPVV3feT034qMPXteC6EgPI/vsfz+PX32tceJLYOZGWScFNwalxQHwnf8spaii60o7GryWq574yv88t7R9gQhrLe+vcQIvA1JigeDvAzRmcvS20hT13BAREREREekmVmYXU1xZx/Fj+rTreF/mRmCWwv549eZjiO+ELJBwrf3N6Rhj2j6wDanxjSUYMQHfk9LqxuBGdGTHv1cDU+LILnImjZz9wGd8+tPZHb5Wa15dtpsVu4oB52e7dk8p9Q1eIiNaX/t7a/Zy5xtrAWes7ivLdhPd5JyjRmbw6U9Por8b/OgtlLkhIiIiIiLSDXi9lrPv/5wrHl/U7nNq6t2ylE7I3ACYOjiVMf2S2j6wk0VGeIjw7H9wA2BSVnBvkCseX8S+gCyF2A4GN5bsKGLR9kLG9EsEYFdh141T/XhjPgNSYtl09xn8+usT2V1cxdKdxa32yViZXcyNzyz1P/c1iG0azEmIiWRwejxRbQRKepre9dWIiIiIiIj0UBW1jT0W2tuwsjFz48BnW3RXz103i8lZKdQ1OCU78zfmB+2vCWjUGY4f/HcZABtzy/nBKaMxpjG41Fn2llRTVl1HSVUdfZJiiIrwMGtEBgDfe24Z43/1rr+JbFNPLdgR9DwxJnRwo7c6NL5KERERERGRbq4q4Kb1o3V57TqnxO0l0VmZG71BUmwU4wckUd8QHCC64PBBjOufRE29l/qG8AIcBeU1/kyNmcPSGZQWj7WQU9z+Rp/tccKf5jH9rg8prqz1Z14MSosjwmPY6zYKLWhHr4/fnz+ZS2YOISbSw8VHDO7UNXZXCm6IiIiIiIh0AzV1jTfc1z61mIVbC1o93uu1/G9JNuP6JzWbiHGoi4rw+DM3kmIjOWV8P/5wwWTOnZYFQG2YwY0vtjg/iz9/cwqPXDGDNPf7XdJJjUoBVuwqpqbeS229l5XZJSTFOK8RFeEhI2Cca0uNTL0B2T6XzBzC4PR4Ntx1BqMPQpnRwaDghoiIiIiIyH7YnFdGSeX+3+RWNSk3eHtVTqvHf7m1gE155dxwwohOacbZm0RFeNhXXkt+WQ3VdQ2M6ptIZITH31yzNszSlB0FFQB87bABpMRHkRTrBB4CG5Xur9+8sSbouS9zA4LHuRaH+F2rrfcyf+M+AM6dOrDT1tSTKLghIiIiIiKHFK/X+t/V319b8ss55a/zueftdft1nZufXcp9H20C4LErZ3DqhH48t2gXFTX1LZ7zxso9JERHMGfigP167d4oKsIJ9hxx94fUNVh/2Y5vgoqv78b6vaXM+ft8vv3EVyx3p5OEsq+8lqSYSH9vE1/goay65Z9PuPYUVzM5K8X/PLBXRmpcY+ZGYWVj5obXa3lg3mbG/PId9pXXcMfXJvCXC6d22pp6EgU3RERERETkkHL7y6sY/Yt3+GzTvv2+1qrsEgBWZBfv13XeWpnDmyudTI24qAhOm9CP2gYvBeWhSxCstXywNpeTx/cj7iCMbu3umk4C8Y3KjYl0vlc1dV52F1cx5++fsn5vGXPX53HuA5+HvFZOSRVPfLGd9MTGAENjcKNzMjestewtrebEsY0jgAMzeZLjGjM3AstSvtxawJ/e2+B/PjwzvtOmzvQ0Cm6IiIiIiMgh5b+LdwFw2WML2z2VpCX7ymsASI7teM+LptkZMVERpMU7N9LFVaGDGwUVtewrr2XK4NQOv25v1vQG35dx4cuGqG1oIKe4+SjX7KLKZtvun7sZgB0Fjft8wYbOytzwZZIEBqp+edYE/+PA39OigMyNnJLghqZ9k2I7ZT09kYIbIiIiIiJyyPJNoOio/DInuLE/LS+aZn3ERUX4eyyEytyob/Ay464PARjVN7HjL9yLNZ0o4i9LcYMb1XXekH03jv3DvGZNQgvda/1szjj/tsToSIzpvIaivvGugVNv0gOaiB4+NM3/ODBzo7DJ15kRkF1yqFFwQ0REREREDlmB78Z3xG733f+K2o69g79kRyGXPrIwaFtslMcf3Lj6ia+anVMccEN9+JDUDr1ub7enSVZGjL8sxZe54aXczZjpkxQTdOyGvWVBz/PKajhqRAY3nTjSv83jMfRJjGFvSeeMgq0KCG48ftUMHr9qRtD+m04YybPXHsmgtDi+3FrIu6tzKCiv4c/vN5akDEiJZUBKXKespydScENERERERA4pyQFTKHbuR3Cjsrae99fkAlDewfIEX8+OQBZIjW98B77pRA7ftIxLZg7xT+2QYM17bgSXpdTUeamsdQIK1x83IujYzXnlQc/zyqrpmxwcAAEYlBZHdlHz0pZwfL55H39+bwNV7lpioyKYPa4fs8f1CzrO4zEcPSqTPkkxbMgt48ZnljL9rg/95SwAhw9J41Cm4IaIiIiIiBwSGryWo3//EaXV9dx8kvMu/L6Kmg5fb0teBbUNXjISojvce8GXhfH0NTNZ/MtT+OVZ4xmRmUBmYgxnTXamoGzNrwg6p8TtwzFnUv8Or723+/35k7n0yCH+55luuYa/oWh9gz/b5uypAzlzcuP3sulI3uKKuqASEZ/B6fFkFwcHx7bkl4fVx+WyxxZy/7zN/gyQ2KjWm8OmxTdfx4QByQBY9q9/TE+n4IaIiIiIiBwSSqvq2OPeRA5Oiyc6wrNfPRO25Dvv8B82KKXDZSnFlXUkxUZy3Og+ZCbGcO1xIzBuA49rjxsOQGGTAIwvcyM1TlkbLclMjOHyWUP9zwelxQMBZSn1Xn8j14SYSBKiG7N5AntxeL2W8tr6kBkyg9LiyCmupr6hcazsyX/5hIc+2dLudWa4QZO73VHCbU2+afoz337vWdwyexQA+9kbt8frcHDDGHOYMeYnxpj7jTGPNdkXZYwZaIzRwGUREREREekWKgPekU9LiCY5LorSqo5Pu/BNShmSHk91ndd/kxuOosrakO/GA2QkOKUQTZuK+oMb8QputCYwC6JPovO99AU3auq9VNQ4vw/xURFEBpSxBAY3ymvrsRaSYhqDHz6D0uKp91oW7ygCYGOuE+x6eenudq/R9zNes6cUCG4oGkqo+MWhOfi1ueY/oTYYY1KAx4FzfZtwvsfXBBwWBawA0owxY6y1W/dznSIiIiIiIvulMmDk6qi+iSTHRVJaVUeD1/LD/y4nKsLDPedP8pcutMVXipLmvvt+2t/mM/fHJ4a1psKK2haDFOluKcUf3t1AdKSHV5ft5phRmf7MjtS4Q3cyRnvERjUGLDzuaNgEN0ixp7iK9XtL6ZsUg8djGB0wdaa2oTEI5uulkhTb/NZ5aLqTDXLxw1+y/ndz2OL26kgJI6PG1wMk1JpDqXUDaOcfnsV1TXqFHOqZG2EFN4wxkcDbwCygEpgHnAIEdVex1lYaYx4HfoITBPlrZyxWRERERESko3wNJB/81uGM7JNISlwUb63KIbuokhVuY89hGfF89+TR7bpeWXU9CdER/nfbt+6raOOMYLml1Xy6aR8XzhgUcn9CdASxUR72ldfw/eeXAzBvQz6nT+yHx4S+4ZZGoYJUA1JimT40jf+bu5naBi/nTh0IwLdmDaG8pp6/frAxKHOjzB/caB6wmDk83f/4N2+s9ffa8IYRZSivCc4caiuwVueu7ZTx/Rjv9tqY6k7MuWjm4Ha/bm8UblnKNcBRwFZgrLX2bKB5e1/HS+7nMzq4NhERERERkU7j64vhKwPxvcO+ImBiyZfbCtp9vfKaOpJio/ylDgDVTZpRtuaR+U6C+6kTQjcGNcYwLCOh2fb31uTitY3ZCBJaqCwIYwyXuYGM2nqvfypNTGQE3zt5NClxUU2CG04JUKhAUmApy9b8cva55UPVde0vTyqpqmNSVjIv3XQ0v/76BMb0S2z1+B+dNpbJWSkcMyrTv21AShzb7z2Lk8b2bffr9kbhBjcuxSlB+aG1dk8bxy4DvMCEjixMRERERESkM83fuA+AeLdpY0KIPgob9pY32xaKtZYXFmcT4TFEB7zb3tZo0G37KvjrBxux1vLV9kJmDE3j1An9Wjy+aemBtF9sC1kQmYmNhQdNe1xER3r8pR+b88pZvqsYgMQWsmQiAgJMBW7j1/YGuKrrGiisqOX0Cf2ZPjSNq48Z7i85asnY/km88d1jwyp9OVSEm8c0GSe48X5bB1pr64wxJUBGRxYmIiIiIiLSWXYWVPJPd4pFQowb3AgxmaKoshav17aZFbF0p9NEcndxVVDmRnZRJaP6tvzu+9X/XsT2gkounDGIHYWVfO2w1mcwXDB9ECeP70teWQ3WOjfcNz+7tNVzxNHSzzCwgWt8k9+B6AgPNfVerLWc8tdP/NuTWwhueAz4Qhm+BrNVte0Lbmx2e3QMyYhv1/HSunCDGwlAmbW2ts0jHdFAx9sPi4iIiIiIdILcsmr/Y19fg6aZG9+bPYr75m6mtLrOX67QklVuKUtmYnRQU8gdBZWtnrfd3X/TM0sprqyjf3Jsm2tPjY/2r2ds/yTeWT1A79y306SsZM6fFtzTJPB713T0akykh9p6r39ksE+onhvQ2MSzpt7LnmLnnKo2MjfqGrzM+ft8tuQ7PVpG9mm9FEXaJ9zgxj6gvzEmwVrbarccY8xonGBI+4f8ioiIiIiIdIGiCuf92ZnD08lKjQMgIdq5HRrRJ4Ejh6czvI/T38KZYNJycGNdTimb3HfdP/vZbD5cl+vft2xnEVcePcz//JVl2QzPTGTq4NSga6za7QRH+rUjuNHU/ZceHvY5h6o3v3tcs22B02lClqXUeymtqgva3lLzVl/z0A17y2jwWoZnJrCnuPXSpN+/vd4f2Lhs1hAmDkxu+wuRNoXbc+Mr9/NZ7Tj2h+7nz8N8DRERERERkU5VXOncrP71win+coV4tzzlqBEZ/P78w8hIcHoxFFS0nKheUF7DGf/4lP8s3ElGQjSxURFBIziX7ypm3vo86hu8lFTV8cP/ruDcB1q+JZqUlbK/X5qEKTEgYyc+Ojho4eu5UdmktKRpEMTH6/7sfdkaM4amUVPvxesNPTHFWsvjn2/zP7/r3Mlt9tmQ9gk3uPEEYIDfGmNCt/QFjDE/AW7E6c/xeIdXJyIiIiIi0gkKK52ARWC/hWr3BjY9wdk2MNXJomjtnffPtzROU/GVNASO/txeUMnVT3zFXW+t48utwZNXfGM/f3L6WADG9Ev0j/OUAycwmBCq50ZtvZfK2voWzwn0w1PGBD0f6fZbqa5vXpqyr7zGH2QDuP/SaeEtXFoVVlmKtfZVY8xbOJkbi40xzwCxAMaYb+I0HP0m4PsJP2+tnd+J6xUREREREQlbSVUdUREm6GY2t9RpANk3ycnYyEp1Gju2NPFk3oY87nx9jf+5r6zFF9uI9Bjq3Xfsn/hie1CGQHVdA/llzusNSInl/R8ez4CU8EtSpHPFNsnIiInyUFPnpaKmfU1Bv3/KaK4/fgTvr91LfHSkv6lobmkNwzMbf/67Cis57o/zOHvKQP+2sya33kxWwhNuzw2Ai4FngHOAnwRsf9797AtpvQJc0/GliYiIiIiIdI7KmnoSYiKD3oG/bNZQ3lu7l9MnOknpcdERZCZGk10Uuino1f/+Kui5r6zFNy3lvGlZvLgk27//k435/sc5JdXkuBkh/ZNjGdMvqRO+KtlffZKCe6ukJ8SwYlexP3PjX5dPb5bd0VRcdATnTM0CYHNeGQBfbStkeGaC/5hfvroagNdX7AFg3o9PVDlKJwu3LAVrbYW19jzg68DrQAFOQMMApcDbwLnW2gustdUtX0lERERERKTr3T93E08u2OHPtPCZPCiF5b86jb4BTT2z0uJDZm5Y27yHgse9OT1tYn9uP2Mcd549kd+fP9m/f9XuEn+zyD+/t4Ev3JKWweka/dldDMtIaPI8nuyiSn/5yLQhqRw3uk+7rzck3bleXsB0npySqqBA1xHD0oICH9I5OpK5AYC19i3gLQBjTCQQYa2t6ayFiYiIiIiIdIY/v78RaN5fIZRBaXGscSeZBCqtrm+2rbbeC0CEx3DDCSMBuGTmEBJiIvnec8sAmDUigzV7SnlrVY7/WJWjHHw/OX0sX20vJDIi+P3+oRkJeC1scjMwmgbE2hId6SHSY4Iakm7LDx40+sINR3Vw1dKasDM3QrHW1iuwISIiIiIiPd3gtHi2F1Ty7ScaS1CstRz/x3nNjvUFN5pKCui1MbnJNJSjR2Y0u6GWA+/mk0bxxNUzm23v72bxLNtZTHSEp8UpKa2Ji44ICm74Jqn4qByla3Q4c0NERERERKQnqahpnn3RlC8YMXd9HgB3vr6G/PIaSqrqgo7zGDh3WlbIayQEBDeaZmmcf3joc6R76JvsNJddv7eMU8b3848NDkd8dARVLQQ3/nnZ9P1fpIQUVnDDGHMq8F/gXWvtpW0c+zJwInCBtbZ5mFNEREREROQA8o2Dbc3scX0BSIuPApypJz5DM+LZUeA0G91yz5ktvgMfOCWljzuJBeDe8ydz9hQFN7qzvgE/r0FpcR26Rnx0JNsKKqiuayA2qjHQ8elPT1K/lS4UbubGxUAK8Fw7jv0vcK57joIbIiIiIiJywAU2Aq2uC11GEiguOoI5E/uzdV95s31/u2gq5z/4BeP6J7VaWhAY3BiWkcDSO07FYyA1PrrFc6R7SImLIirCUNdgSY7tWKGDARZtK+RnL61k2uBUHp6/FXB+t6TrhPvTmuV+XtCOYz9yP4fVLcUYEwvMB2Jw1vc/a+2vjTHpOAGTYcB24EJrbZF7zu04Y2cbgO9Za99zt08HngDicKa4fN+GanMsIiIiIiK9Uk1AX4zfnjOxXefERUdQXeelpj64V8KUQancfsY4zmujtGRQWhw3HD+CY0dn4vEY0hMU1OgpjDHERUVQ11BPUmxUh66xdZ/TQHT+xnxeW77Hv70j/Tuk/cLtZDMIqLTW7mvrQPeYSiDcvKsaYLa1dgowFZhjjJkF3AZ8ZK0djRM4uQ3AGDMBJztkIjAHeNAY4/uteQi4HhjtfswJcy0iIiIiItKD+UoCfv31CVxx1LB2nRMb5aGqroGiiuA+G76pKH2TWp924vEYbj9zfFgjRKX7iHWDEEkdzNzwKaoM/v2JVXCjS4Ub3IgAwsl88OJkTbSbdfhywKLcDwucAzzpbn8Sp+QFd/vz1toaa+02YDMw0xgzAEi21i5wszWeCjhHREREREQOAdVu9kU475rHRkVQXdfA6oCRsFMGp3b20qSb8pWPJMd1LHNjzsT+IbdHdKA5qbRfuMGNHCDBGDOqrQPdYxKB3HAXZYyJMMYsB/KAD6y1C4F+1tocAPdzX/fwLGBXwOnZ7rYs93HT7aFe73pjzGJjzOL8/PxwlysiIiIiIt2UL3MjnH4HsVERlFXXc+1TiwH420VTeCrE2FDpnU4c42TcZCbGtHFkaP+8fDoPX66pKAdauMGNz9zPP23HsT/Dybj4NMzXwFrbYK2dilMGM9MYM6mVw0OFv2wr20O93sPW2hnW2hl9+ih1TERERESkt/A1EY2JbH9wI6rJO+xDMxJIie/Yu/jS8/z66xN56aajmTE0rcPXOC0ge2PKoJTOWJa0IdwiooeAK4FrjDH7gDuttUHzlIwx0cBvcBp8WvecDrHWFhtjPsbplZFrjBlgrc1xS07y3MOygcEBpw0C9rjbB4XYLiIiIiIih4iquvAzN7KLqoKeB04/kd7P4zFM34/Ahs/rtxxDUmwUWalx1Da0PalH9k9YmRvW2kXA/+FkRfwMyDbG/McYc48x5m5jzH9wggq+zI4HrLXtmaziZ4zpY4xJdR/HAacA64HXcQIruJ9fcx+/DlxsjIkxxgzHaRy6yC1dKTPGzDLOnKYrAs4REREREZFDQLUb3IiNbP+tT9MxrwkKbkgHHDYoleGZCURHehQgOwA68h3+IVAN/AjIxJlUEsjgjGT9E/DLDlx/APCkO/HEA7xgrX3TGLMAeMEYcw2wE/gmgLV2jTHmBWAtUA/cbK31zWy6icZRsO+4HyIiIiIicoio7kDmxi/PGs9LSxvb9yVG68ZUpLsL+1+ptdYL/MwY8yhOBsXRgK+gKAf4AnjCWrulIwuy1q4EpoXYXgCc3MI5dwN3h9i+GGitX4eIiIiIiPRSy3cV88qy3UB401LSEqJ58caj+OY/nST0hBiN8BTp7jocgrTWbqJjmRkiIiIiIiJd7twHPvc/jg0juAEwfkCy/3FkRLhzGETkQNO/UhERERER6XU+27Qv6HlyXHjTTsLJ9BCRg0/BDRERERER6XVeXpYd9DwpzIaOEU3GwYpI99biv3BjzBXuwxJr7WtNtoXFWvtUR84TERERERHpiD3FVRw+JJWlO4sBZ7xnR0wZlNKJqxKRrtJa+PIJwAIbaByh6tsWDgsouCEiIiIiIgfMnuJqpg5uDG50xFe/OIWkWE1KEekJWvuXuhMnMLEnxDYREREREZFuqaC8hp2FlZwxqX/bB7eiT1JMJ61IRLpai8ENa+2w9mwTERERERHpTqbf9SEAGYnRTB+aRoNX78+K9HbKsRIRERERkV4pLT6al246+mAvQ0QOgLCmpRhjHnc/hnfVgkRERERE5NC0KbeMZxfupL7B2+Fr7Cuv8T8Od/yriPRc4WZuXAHUA9d0wVpEREREROQQtXZPKWfe9ykAER646IghHbrOhr1l/sdelaOIHDLCytwA8oBKa63+SoiIiIiISKfJKanyP/5sc0HY5+8sqOTyxxayaFshABMGJHP8mD6dtj4R6d7CzdxYBHzdGJNlrd3dFQsSEREREZFDT11D4/unOwsqwj7/jtdW8+mmfXy6aR8Ab373WDwe02nrE5HuLdzMjX+4n3/T2QsREREREZFDV2VtPQCTspIpq64P+/yq2oag5wpsiBxawgpuWGvnAT8ArjTGvGCMObxLViUiIiIiIoeUSjc40T85jtIOBDe8qpwXOaSFVZZijNnqPqwDLgAuMMZUAQVAQwunWWvtyI4vUUREREREejtf5kb/lBj2ratha345I/oktvv84qo6Tp/Yj/fW5HbVEkWkGwu358awENvi3Y+WKIQqIiIiIiKtqqhx3iuN9DjJ5Vf+exGf/nR2u879YvM+8stqOGJYOsMzExjdt/1BERHpHcINblzdJasQEREREZFDWmVtPXFREf6pKbsKq/B6bZu9MxZuLeDSRxcCkBofxbwfn9jVSxWRbiis4Ia19smuWoiIiIiIiBy6SqrqSIyN5OaTRvlLS95YuYdzpmb5j1mVXcLofonERkVgraW6zsvG3DL//r5JMQd83SLSPYSbuSEiIiIiItLpNuwtY3TfRA4blOrfVl3X2NZvR0EFX7//M646ehh3nj2R+Zv2ceXji4KucebkAQdquSLSzYQ7ClZERERERKRT5ZfVsC6njMlZKS0es2p3CQC7CisB2JJX3uyYfsmxXbNAEen2OhTcMI4LjDEvGmO2GWMq3I9t7rYLjDEKnIiIiIiISJu+3FpAbYOXsw5zMi9eu/kYAEqrGkfCrsspBWBQWpyzr7ou6Br/vOzwA7FUEemmwg5AGGOGAAuAF4DzgaFAnPsx1N32AvClMWZo5y1VRERERER6o9p6LwCpcdEA/gyOu99ex98+2AjAymwnc+PJBTvYV15DSVVwcGPOJJWkiBzKwgpuGGNSgE+AIwCDE+S4C7jJ/bgL+MLdNwOY554jIiIiIiISUl2DE9yIinQmowROSHn6yx1AcBnKHa+uprCilqxUJ4vD91lEDl3hNhT9BU52RiFwkbX2o1AHGWNOAl50j/058LP9WaSIiIiIiPRevuBGpKfxvdeLZgzmv4t3UVhRyzn3f8aekmr/vndW7wVg/IBknr3uSFLiog7sgkWk2wm3LOU8wAI3thTYALDWzgNuxMnguKDjyxMRERERkd6ursECEB3ReHvyh28cxiUzBwOwwi1JaSozMZqhGQmkxkd3/SJFpFsLN3NjEFALvNyOY18BaoCstg4UEREREZFDV9OyFJ/0hOCgxbCMeDzG0GAtOwoqGdMv6YCtUUS6t3CDG0VAnLXW29aB1toGY0w1UNWhlYmIiIiIyCHBH9yICE4sT2uSkfHeD48nJjKCr//fZwBMyko+MAsUkW4v3LKUL4BkY8yYtg50j0kBPuvIwkRERERE5NBQ65alRHqCMzemDUkLeh4TGQHAlUcPA+DUCf27fnEi0iOEG9y4F6gDHjTGxLR0kDEmGnjQPfbeji9PRERERER6u7oGL9ERHowJDm5MH5rGY1fOaHb8N6YPYtvvzyQxJtxEdBHprcIKblhrFwMXAtOB5caYq40xw4wxUe7HMGPM1cAy4HDgG9bapZ2/bBERERER6S3qG7xERZiQ+04e34+s1DhuPmlk0PamgRARObSFFeo0xjQEPE0GHm3jlFdb+KNjrbUKs4qIiIiICHUNlsiIlt93/fy22QdwNSLSE4UbYFB4VEREREREOlVtg7dZM1ERkXCEG9w4qUtWISIiIiIih6y6ei/RLZSliIi0R1jBDWvtJ121EBEREREROTTVNXiJilTmhoh0nP6CiIiIiIjIQVXXYFWWIiL7pdv9BTHGDDbGzDPGrDPGrDHGfN/dfqcxZrcxZrn7cWbAObcbYzYbYzYYY04P2D7dGLPK3XefUUtlEREREZFuwVpLdlEl4GZuKLghIvuhO/4FqQd+ZK0dD8wCbjbGTHD3/c1aO9X9eBvA3XcxMBGYAzxojIlwj38IuB4Y7X7MOYBfh4iIiIiItODlpbs59g/zWLy9kKq6BmJUliIi+6Hb/QWx1uZYa5e6j8uAdUBWK6ecAzxvra2x1m4DNgMzjTEDgGRr7QJrrQWeAs7t2tWLiIiIiEhbVmYX88zCHQCs31tGdlEVWalxB3lVItKTdbvgRiBjzDBgGrDQ3XSLMWalMeZxY0yauy0L2BVwWra7Lct93HS7iIiIiIgcJHtLqjn7/s9ZtrMYgNp6LzsKKhiSEX9wFyYiPVq3DW4YYxKBl4AfWGtLcUpMRgJTgRzgL75DQ5xuW9ke6rWuN8YsNsYszs/P39+li4iIiIhIC575ckfQ8xcW78JrYerg1IOzIBHpFbplcMMYE4UT2PiPtfZlAGttrrW2wVrrBR4BZrqHZwODA04fBOxxtw8Ksb0Za+3D1toZ1toZffr06dwvRkRERERE/Mpr6oOer99bhjFw6vh+B2lFItIbdLvghjvR5DFgnbX2rwHbBwQcdh6w2n38OnCxMSbGGDMcp3HoImttDlBmjJnlXvMK4LUD8kWIiIiIiEhINfUNzbalxEXh8WiwoYh0XOTBXkAIxwCXA6uMMcvdbT8HLjHGTMUpLdkO3ABgrV1jjHkBWIszaeVma63vL+ZNwBNAHPCO+yEiIiIiIgdJdZ232baUuKiDsBIR6U26XXDDWvsZoftlvN3KOXcDd4fYvhiY1HmrExERERGR/VFd18DIPgnMHJ7Oc4ucuQCpCm6IyH4KK7hhjDk+zOtXA8XAloBsChEREREROURV1zWQEBPJ788/jK+2F7E5r5xkBTdEZD+Fm7nxMS1MHGlDjTHmQ+CPbmaGiIiIiIgcgqrqGoiNjAAgu6gSgAkDkw/mkkSkF+hIQ1HTgY9Y4GvAx8aY7+//skVEREREpCeqrvMSE+XxPwY4dlTmwVySiPQCYQU3rLUe4GygCFgPXAOMxAlexLqPrwHWAYU4AY104HRgrvt6fzHGHN5J6xcRERERkR6kuq6B2KiIoG0JMd2uFaCI9DBhBTeMMdOAF4GlwDRr7b+ttdustbXuxzZr7b+BacAy4H/AYGvtB9baU3CagnqAmzv3yxARERERkZ6gpt7bPLgRreCGiOyfcMtSbgeiccat1rR0kLW2FrgFJ5vj9oBdv3Y/h9uYVEREREREeoGq2gZiI4NvQ+KjI1o4WkSkfcINbhwLlFprN7Z1oLV2A1ACnBiwbQnOBJWBYb6uiIiIiIj0cNZaCitqSU+MDtqushQR2V/h/hVJA6wxxlhrW52aYozx0NiLI1AVEBPm64qIiIiISA9mreXXr6+htsFLn8Tg2wFlbojI/go3c2MPTmDi6+049mvusXt8G4wxsTgBkvwwX1dERERERHqwvaXVPLVgBwB9k4Pf/4yJ7MgQRxGRRuH+FXkdZ7TrI8aYo1s6yBhzFPAwYN1zfCa6n7eG+boiIiIiItKDrd5d6n88KC0OgONGOyNgjTEHZU0i0nuEW5ZyF3AhMACYb4yZD3yCk51hcXppnIjTMNQD5Ljn+Fzmfv6o40sWEREREZHuYkt+OcMyEjBAbUPzSSg+OwoqALj11DFMG5wKwKNXzqCypuEArVREerOwghvW2gJjzEk4I14n4QQyTmhymC/sugb4hrW2IGDfa8DHwJcdWayIiIiIiHQf2UWVnPyXT7jhhBFEGMODH29h/e/mhAxwvL5iD5Eew3dnj/JnasRERhATqX4bIrL/wm5LbK3daIw5HLgI+CZwONDH3Z0PLMUJfvzXWlvX5NyP92u1IiIiIiLSbZTX1APw3uq91DU48wY+3bSPUyf0CzpuV2ElK7NLAJWgiEjX6NDMJWttPfAf90NERERE5IDYV17Dgi0FHD+6DynxUR26xp7iKmKjIkhPiG77YGlVXb0T0NheUEmq+/N4ZP5WTh7XF4+nMYixs7ASgKgIBTZEpGuoLbGIiIiI9BjfemQh331uGVN++z4NXtuhaxx971xO+vPHHV7DQx9v4YvN+zp8fk/10pJsHv00eC5AZW29/3FxpZO0vWh7IU9/uYO/vr/Bv293URUAH97atKJdRKRzKLghIiIi0oN8sWUfuaXVB3sZnWLu+ly+9eiX7QpS3P3WWi5/bCEbcsv82+atz/OXRbRm+a5i/u+jTQD+1yqpquPqfy+ioLwmrDWXVtfxh3fXc+mjC8M6r6nCilq+2NJzAiQ19Q386MUV3PXWuqDtVXXBzUDH9U8C4Nevr+G+uZvZml/O+r2l/PSllQAMSIk7MAsWkUNOh8pSwD/u9TAgHWg1J9Ba+9uOvo6IiIiINLr0kYX0S45h4c9POdhL2W/ffmIxAAXlNfRNjg15THZRJQ1eyyOfbmu279qnnPM/v202Wamhb5pfWLyLn/7PubGeM6l/UKPLeRvy+dXra3jg0sPbvebVbt+IuBYmgrTXNU9+xbKdxS023+xuiirqQm6vdoMb4/onsX5vGd+YPohHPt1KbqkTNJr9l0+Cjo+O1HurItI1wg5uGGNOBf4FDA3jNAU3RERERPaT70bSd+PYW+S3Etw49g/z/I+vOnoYfZJiiI+OYF1OKS8szgbg/Ac/bzHY4wtsAKzILqF/k9eZvyEfa227m1wWVtYCEB8dXkAir6yawopaxvVPBmD1bidIMn9jPre/vIqXv3M0QzMSwrrmgVRS1Rjc2JpfzvNf7eLKo4dRWev8Tt57wWEs31nExTOHkJ4Qza0vrOAnp4/l/+ZuorrOC8Bvzp54UNYuIoeGsIIbxpiZwJs0ZmpsA/YAbecDioiIiMh+aU8JRk+UXxY6WBPYzwHgx6ePJTHG+d/XJ7/YDjjBjUhP+7IB9pXXUFMfXEZRVlNPUWVdu5uLllaF/zNYsqOICx76AsCfqRHp8VDX0MA9b6+joKKWN1fmcPNJo8K+9oFSWt0Y3Jjzj0+prffy8PytnDN1IAADU2KZesxwAM6blsURw9IZnB7P9cePYGV2MbmlNZw5ecBBWbuIHBrCzdy4AyewsR640Fq7uvOXJCIiIiKhlFX3nuBGfYPX/7il4EZBea3/cUJ0hD+wAXDhjMHU1nv5dPO+Fs9val9ZDYUVtURHelj/2znM25DHNU8uZtu+ctIT0tt1jbLq0OUZrVm/t9T/ePH2Io4dnUlkhIE6Z8oIwM6CSmrrvSHLNu5+ay0RHg+3nTEu7NfuLCWVjV93bX3jz+615XsAiA3IZDHGMDg9HoCoCA/Th7bveysisj/CLXo7CrDA5QpsiIiIiBw4m/PK2RBwk9zTFVY0Bi5KWwja7Ato9pmeGJxZERcdwXXHjyA9PoqKFjJaLvrXgqDnj362jU25ZQxJj8fjMUwcmALA0h3F7V63L4PBybbYQ3VdA3llrTd4raptzBZ5bfluVmYXNwtU/XfxLs74x/xm51bU1PPIp9v45ydbsLZj02E6Q2BZSij724NERGR/hRvciAcqrbVLumIxIiIiIhLaKX/9hBufWXqwl9FpdhVV+h+3FJwIzNzISIgJeUxibGSL5ToLtxUC8JdvTvFvm7chn2EZTlZB/5RYRvRJYMHWgnavOzAoccuzy7jisUXMvPujVgMPpVV1GAPnTh3Ii0uyududONI0ILAlv8LfV8Xnkke+9D/eexCn5BS5vUZCZY8kxUQSFaFGoSJycIX7V2hHB84RERERkU7kaV/vy27tw3V5REU4X0hFbX3I4EBBRWPmRkYLPTESYiIprKgNyo6A4PKRwenxPHvdkf7ng9Li/Y+PGpHBwq0F7RpHC06gYmBKLCeP6wvAou1OACW7qKrFc0qq6kiKieTGE0cCTtBl+tA0XrrpaGaP68sJY/r4jx13x7vsKKgAnPGrK93pLAA5JQcvuJFXVkN0pIcbjh/h3/a9k0cDEBOl2wMROfjC/Uv0EhBrjDm+KxYjIiIiIm0LvDnvqVZllzCyTyLpCdF8unEfw29/mxW7ioOO2ReQuREfE7pVnK/fxu/fWRe0fU+xEwiIj45g6uDUoCkpPz59rP/xlEGpVNQ2sKuwkvYoq64nLSGaR6+cERRkWrOn5ZKhzfnlpMZHM6Zvkn9bSlwUEwYm8/hVRzQL3KxwAxqLtxcBcMyoDAByD2Zwo7SavkkxQVNlZg13emkE/pxERA6WcIMb9wJbgQeMMRldsB4RERERaUNlkyyFnmb+xnw+27yP2gYvhRW1rM1xAgNfNikP8fXcSIqN5Lrjhoe81ohMZ3xq08wJX9bHo1fOIDrSw8DUOADG9U8Kakw6ul8iENz0szWl1XUkx0ZhjCElLsq/fe2ekhaP/2JLAZOzUvB4DJFuRGRPceN6rz9hBDccP4Lb3ZKPPcVVeL2Wbz26EIBfnDkBgNteXtWsbOVAySuroW+SUxr0yneO5sNbT2DakLSDshYRkVDCDW4cjjMxZSCwxhjzW2PMWcaY41v76Pxli4iIiBw6mpZsVNX27KkpT3+5A4CrjwkOWNR7LWv3lDJ/Yz7g9NwYlhHPqjtP57BBqSGvdcMJI4nwGCI8hjtfX0Ox2xvC168jM9G5IY+NimDxL0/h6WuODDp/dD8nm+LGZ5by3KKdba69rLqepFgnOBIZ0GdiY255yOPzSmuwFk6b2A+AD289gePH9OG350zyHzOufzK3nzmeG04YSb/kGFbtLuHigF4b4/o7ayypquPZhW2vsSsUVtSS7vY9mTYkjVF9E4mLjuDHp43hoW8dflDWJCISKNxRsB/jTEvx+UU7zrEdeB0RERERcdUEjN6MjvBQWdeAtTaoRKCnsNayMruYc6YO5PJZQ7nj1cYBfDsKKjjzvk8B2H7vWewtraZPUuhGoj5RER6mD0njg7W5AHiM4Vdfn0Cu23wzPaDkwxfoCBSYxXH7y6s4Ylg6o/omtvh6pVV1JLsZG9EBwY2WJqYUuNknvoaowzITeOrbM1u8/hHD0nlzZY7/+XPXzcITUP9S3MbUkq5SWlVHysCoZttvmT36IKxGRKS5jnT/MWF+qMOQiIiIyH7wlaH8/Mxx/ODU0VgbHPDoSbKLqsgtrWHGUKek4dQJ/ZgyKIWzJg/gjRWNN/XVdQ3klFT5y0laMzC1sZ9GfnkNK3YVc5c7kSQtPnQj0kDfmz3K/3jZzqIWj1u9u4Q9AX0voiOd/82NjfKwJb+CooDxtk9+sZ1/f76NAndbRmLb6wAYlpEQ9HzakNSg55U19Ty9YDt3vr6mXdfbX9Za1uwpobS6PqgMR0Skuwkr8GCt9XTko6sWLyIiInIoqHTLUFLjokmIjnS39cy+G0vd4MHhbnDjkStm8Notx3L0qAyqAvpJ7CioZG9JNQNS2g5u+EpLAN5YsYdzHvjc/zyiHaNlbj1tLD+b4/S7CBz12tSLi3cB+IMYafHOzf6wjARKquo49W+fAM5o21+/vobfvLG2MXOjncGN1PjGAMK/rz6C2CbjYtfvLeOO19bwxBfb/VNVOtOOggo255X5n3+wNpez7vuM8pp6kuOUjC0i3ZcCDyIiIiLdTF2Dl6cXbKfWzc7wBTLioiOIi3Zudv/1yZaDtr794SsXaZqhMLBJEGPpziLqGixZAVkZLZmclRJy+zlTB7Z7XTeeMIKYSA85JVVU1tbz6Kdbm42H9WVq/P6CyQD+khnf9Brf1JC8ssYRtvnltRgD6e3IIAGCsiNmDW/s3//BD49nZJ+EoIkyBRWdP6XkhD99zCl/ne9/XhoQ7FHmhoh0ZwpuiIiIiHQzLy/N5o7X1vDIp1sB/GNKB6bGEe8Lbszf2moJRVfq6MSO7z23jOe/crIf4ppkJGSlBQc3FrqTU9qTuXHc6ExuP2Mcp03oF7T9HxdPa/fajDFkpcaxeEcRE371Hne9tY53V+8NOiavrIbB6XH0TXICLneePZGzDhvAPy6eyoUzBhET6cFaS15pY+lKdmElafHRQc1HW+MLIEzKSvYHssDJTvn6lIGU1TQGG2rqOq80qbCiljP+8Wmz7VERjZkvybEKbohI96XghoiIiEg38tG6XH720ioA/vTeBv7y/gaeW+QEBEb1TSQioInoPw9C9sbTC7Yz7o53/RkY7fHop1u5+OEFvL5iD1vzK4iN8gQ1yQQY3TeR358/mWeuOZJIj2GBG9xoT88NYww3nDCS644f4d+27rdz2r0+nwGpsSzbWex/fvOzS8kpaRzZuruoyh/YACfw8sClh5MQE8mQ9Hhq6r18458LeHdNY1Bkc345GQnty9oAqGtwskVGZDZvato0IFTb0HnBjffX7GVdTuM43Dr32lUB5U8zhmn0q4h0Xy0WzhljrnAfllhrX2uyLSzW2qc6cp6IiIjIoaSytp7bX14VtO3/5m4GYGhGPClxUZRWN07LyEqNP6DrA7jn7fUA/PaNtTzQzhGgvuaePk1v0sEJUFwycwgAY/olsda90c5qR3DDJ7B5aGDWQ3uFyhJ57NNt/PJrEyisqGXpziJuOnFkyHOT3KyGJTuKWLKjMaNmU245UwaHLpsJZfa4vlw4YxA/OX1cs31Nv6baTmwq23TwTl5ZDVmpcf6SqH9cPJWhTUqJRES6k9a6Aj2BM8Z1A/Bak23hsICCGyIiIiJtWLy9KKhfw2WzhvDMlzsBePrbRwIwa0RjH4biqs7vudCa+gavv+nnW6ty+GNNPQkxkfz3q528tyaXx686ol3XiY9uvTHliD4JrM0pZVhGPCnx7S+FGJQWxxHD0vj+yWPafU6g/snN+3v4MkzOvv8zvBZOGts35LkXzxzMr0NMMKmqawg5grYlcdER/PEbU0LvaxIUqqnvvKay5TXB18ourCQrNc7/854zqX+nvZaISFdo7b8sO3ECE3tCbBMRERGRTvbemr1EegwnjOnD8l3FDHYbVZ43LYshGc7joRkJbL/3LM6+/zMKyg9scOOBeU4ZTEJ0BBW1Dby8NJvLjxrmL6Pxei0ej3HHuFYzPDMBr7f5/zq2lVVx+JA03lyZw9GjMsNaX2xUBC/eeHRY5wQKnGgye1xf5q7PY3dRFc98uYPsIqc8ZVILzUtjIiPISo1jd7FzXHSkx59ZEU5wozVdlbmRXVTJ795cG7Ttooe/BCDSDe5Et7NniIjIwdJicMNaO6w920RERERk/+WUVPHfr3Zx0RGDufs8ZxrHnuIq5m/K55szBjU7Pi0+mqLKAxvc+HhjHgAv3HgUt720ipeW7ubyo4b591fWNZAYE8nv3lzLfxbuZOkdp4a8TlQbN8qXHzWU9IRoTmnSILSrpbu9MSYMSObxq47gqn8vYkt+OW+tygHgqqOHNRvNGuj+S6fx5/c38PnmAvomxfgDIvEdKJEJpVnPjU4Kbix3J7BMGZTCH78xhdP/3jgtpd4NTpmmdSsiIt1MtwvBGmMGG2PmGWPWGWPWGGO+725PN8Z8YIzZ5H5OCzjndmPMZmPMBmPM6QHbpxtjVrn77jP6qywiIiLd1PyN+dR7LVcdPcy/bWBqHP+5dhZHj2yewZASF0VJVV2z7e2VXVSJte1PyPV6LVvyyrlk5mAmDkzhuNGZrMwupj6gqeW6nFK++9wy5m/KB+B3b65lb0nzxqO+6S8tiYrwcO60LBJjWi9f6Wy+aSDJcc7rDstIYP3eMv9+X0+QlkwbksbNJ44CCGoimh9QarQ/mpel7F9ww+u1PL1gu/9n9M/LpzO2fxLnTB1ITGS3u00QEWlVd/yrVQ/8yFo7HpgF3GyMmQDcBnxkrR0NfOQ+x913MTARmAM8aIzx/eV/CLgeGO1+hN82W0RERKST5JVVhyzT+HhDHj97aRWp8VGM6tt8SkYoHQlubM0v5+evrGLu+lyO/cM8Xlm2u93nbskvp7S6nulD0wGn1MJrIScgeHHvO+t5Y8UedhU6GQuvr9jDF1v2+ff7bvj7JHVOmUZnS3PXN3O409dkZMDP4rOfncTY/kltXmPK4FSmDErht+dM8m+79rgRrZzRfrH7UZZy1b8XcdZ9waNe523I447X1vgbvvqCSX+9cCqrf3M6i395yn6uWETkwOnUcLgxZjJwCtAAvGet3RDuNay1OUCO+7jMGLMOyALOAU50D3sS+Bj4mbv9eWttDbDNGLMZmGmM2Q4kW2sXuGt7CjgXeKeDX56IiIhIh7yzKoefv7KKoso6TpvQj4evmOHft2hbIdc/vQSAX31tQrvT/1PioiitqvP3uWiPN1bk8OzCnTy70GlS+tH6PM6dmtWu87fuqwBgTL9E/+sD7ChozMIInBICYIC/vL8RgL9eOIUTxvRhc165f7JIdzN1cCov3ngUhw9xEoRnDU/37ws1SSWUhJhIXrvlWMD5mkf1TWxXUKQ99qeh6Mcb8ptt29MkqybBbfQa4TFEYMhMjGHpHadSVt3xDCERkQMlrMwNY8xsY8xcY8w9IfbdCiwD/gz8DVhtjPnu/izOGDMMmAYsBPq5gQ9fAMTXqjoL2BVwWra7Lct93HR7qNe53hiz2BizOD+/+R9+ERERkY6y1vL3DzdRVOncIL6/NjfoHfd731lHv+QYlv/qVM4/vHlvjZakxkfhtVBeW9+u43cVVrJmT0nQtrdW5nDP2+taOCPYCrcvg6/JqS+4sb2gIui435w90f94TL8kquoaSIqJ5LxpWWQkxnDkiAwmDExu12seDEcMSyfCDfYEZtFEtDOAFOj8wwdx2KDUzloaI/okcO7UgTzkjuDd354bxRXBPVtCBbnSE6I1AlZEeoRwMze+CZwAPB+40RgzGvgDTrCkBidzIx74mzHmM2vtsnAXZoxJBF4CfmCtLW3lXYxQO2wr25tvtPZh4GGAGTNmaBqMiIiIdJqJv36Pytrgd9g/WpfLj19cQb/kWLbuq+Dmk0aSGh/dwhVCS3aDCyWVdf5eEa057o/zgMZJJz7PLNzBz88c32r2hrWWBz92JqWkuqNZfSNat+8LDm5cdMRg1u8tZcKAZLbkV7A2p5Symvoe2ZDSGMO3jxmON4zeJF0pJjKCv188zX3soaZh/4Ib+eWd0wtERKQ7CDe44Zut1bS04zogAvgE+BpQC/wH+AbwHXd/uxljonACG/+x1r7sbs41xgyw1uYYYwYAee72bGBwwOmDcMbXZruPm24XEREROSCstf7Axuu3HENJVR2XP7aIm/6zFGgs9ThhTN8Wr9ESX+bEmytzuPGEEe0OHlx//EhW7ylh/IBk4qMjuPed9WzMK2Nc/5azKfaWOuUL50/L8r9OY+aGU5by1LdnctzoTIwx/P78wwAn8PLEF9vD/tq6k199fcLBXkJICTGRlFTuX7nIbneai4hIbxBuQ9G+OFkZ2U22z8HJivittbbCWlsH3O7uOz6cF3AnmjwGrLPW/jVg1+vAle7jK4HXArZfbIyJMcYMx2kcusgtXSkzxsxyr3lFwDkiIiIiXa7WfWf9Arc84bjRfchKDe7d8Ox1RzIzoLdDe/mCC394dz3vrdnb7vPOPzyLR66Ywa2njuGsyQMA+HJLQavnbMlzgjDfCBhJ63v9nYXOvokDk5sFWFLio/jrhVN46aajkc41cWAyK7JL2j6widp6L+v3llJQXuMPrgGs+PVpnbk8EZEDLtzMjXSg1AbMDTPGJOFMKqnAydwAwFq7xRhTTXD2RHscA1wOrDLGLHe3/Ry4F3jBGHMNsBOnRAZr7RpjzAvAWpxJKzdba325ljcBTwBxONkmaiYqIiIiB0x1rRPcmBjQY2L60DR2FzvvmM+Z2D/kmNf28AUXAPLLnd4J1XUNlFTVsTmvnIqaek6b2B+AOjfI8s3pgxicHu8/b3B6PMmxkWzJDy4taWpLfjkAo/o09qBomrkRuJ5A4fQRkfYb1TeR5Tubvt/YttV7Sjj/wS+abW/p5yci0lOEG9yoBlKMMSYgwHE0Tn+LhdbapoV/VUBsOC9grf2M0P0yAE5u4Zy7gbtDbF8MTGp+hoiIiEjXq6xzmn3GBYzwvGTmEF5fsYex/ZL4y4VTOnztwJvRPW6w5KGPt/CPjzb5t88cls4LNx7lL40JNbUjPSG6zZGyW/PLSYqJDBrhGhsVQXSkh9p6L8mxkURGhJsQLPsjOtLjzwwKx52vr/E/HpASy0VHDPaPgBUR6cnC/a/QZvecEwK2nY9TkvJZ4IHGmGggBcjdnwWKiIiI9FRVblAhcITnUSMz2HLPmbzz/eNI2I+bysDgxoa9ZQCsyC4OOmbR9kKstf51xEc3f73kuCheX7GHmvoGLvrXAt5amdPsmC35FYzok9Cs7MTXyDQjMabZOdK1oiM81Hvb1+i0PiAIsjKglGVEnwR+cMoYrj1uRKevT0TkQAs3uPEWTlbFY8aYi4wxPwCucve93OTYae71d+7PAkVERER6osraemb/xanYjQ0IboAzVrS16STtER+QDbJoWyHVdQ3U1DV/J7+8pp5Kd1xsQkxEs/2+m92xv3yXhdsKufnZpf59VbUNPDBvM19uLWBkQEmKzz532sZxoztWWiMdF+nx0OC1NLQjwFHdwshYZWyISG8SbnDjr8AuYDjwLPAXIAp4wVq7qsmx5xAio0NERETkULDD7UUBwWUpncUYw/Z7z+KZa46kvKaejzfkk1dW3ey4yXe+zwuLnd4McVHtW8cHa53E24c+3syf3ttAvdcysm/z4IavOeqtp47p6JchHRQV6QTH6tpRmlJRUx9ye9MRxSIiPVlYwQ1rbTFOj43HgfXAl8AvcBqA+rklKd/GyfKY1xkLFREREelJAsdsxndBcMNn/ACnj0ZOSRU5JY3Bjd+fP9n/+OH5W9x1NH+n/jsnjmy27bqnFvPAvM1BY1xH9klodtzb3z+OlXeeRmp8dIfXLx0T7fY4aU9ww5dhc/aUgQDMGuFM5xkVImAlItJThZ2LZq3dDVzbxjG1QP+OLkpERESkJ2vwWn4d0LgxJrLrmm36em+s2VNKZW0Dt50xjuGZCfQNaP7pq1xIT2gehPjpnHFMGJhMhDEs2VHEo59tA+Cfn2yhrLrxHf9hmc2DG5qwcfBE+YMbrZelPP3lDu54dTUAl80aytenDGTWiHQKymvpnxJW338RkW5NhXYiIiIinai+wcvnWwr8415nDk9neIjAQGeJjPCQFBPJ0p1FgDNq9ohh6dQ3eBmWEe8f1QoETTsJ9LXDnHf0jx6VSUVtPflltXy4zilN+e05E1m4tTBkzw05eCIj2leW4gtsgPPznzncydpIilVgSkR6l/1+G8EYM9QYc4QxZoYxZmhnLEpERESkp7ro4S+58vFFANx93iReuOGoLr+RjIuOYGt+BQBpbolIZISHuT86kfOnZQHgMaEzNwKlxEXx+/MP85egDEqL44qjhvHAtw73ZwpI9xAVRlmKT0vBLRGR3qBDmRvGmAHA7cDFQEaTfQU4zUb/YK1tPktMREREpJfZlFvG7uIqJmelsGSHk0HRPzmWS2cOOSCvn1dW43+cHNv4v3cejyHZLR1JT4ghop0TWjLd0a66Ge6+ottZluLjMZqOIiK9W9gheGPMMcBK4GYgE6dpaOBHJvBdYIUx5ujOW6qIiIhI93TJI19y1b+/YuVuZ6xqWnwUL9xwFMbs37jX9vrHxVP9jxNjg29gfcGNgant768wwD22StM0uq1QmRuVtfVszS8PefzQjK4rjRIR6Q7CCm4YY/oCr+Nka5QBfwROBca7H6cCfwBKcIIcr7vniIiIiPRKry3fzb7yWgCu/vdXADx73SyGZMQfsDWcMzXL/7jpuFdfJkc4zT+HuTfCJVV1nbA66QpRbs+N2nonuLGnuIoJv3qP2X/5hF2FTp+VL7bs8x8/OP3A/T6KiBwM4WZu/AhIwxkDO9Fae5u19iNr7Qb34yNr7e3AJPeYNODWzl2yiIiIyMFhraW6Ljib4cXF2c2O68oGom1pmi3i68ExKC2u3dcY6gZmJmeldN7CpFP5MjdWu9lCG3PL/PtKquqw1nLpIwv9235+5rgDu0ARkQMs3MK7swALXOeOhA3JWrvHGHMd8CnwNeC2ji9RREREpHv42wcbuW/uZtb+9nTio53/jfJNrYiO9HD3uZOIiYogtkn2xMF02sR+/KZmImdM7t/uc5Jio3j9lmMYoQkp3ZYvuHHby6vYW1pNUUVt0P7ymsYxvqdP7Me4/skHdH0iIgdauMGNYUCFtfbztg601n5ujKkANEFFREREeoWXlznv7czfmM+cSQMAiPQ4N5lJMZF8c8bgg7a2F244iryy6mbbk2KjuPLoYWFf77BBqfu/KOkygc1h//7hpqB91XUNVNQ0Zhh1p2CbiEhXCbcsxeI0DQ3HgemkJSIiItIJKmvrQwYJfvziCrKLqgDIKWncX1bt9KV49rpZB2aBLZg5PJ2vHTbwoK5BDpzS6pb7oXz3uWXkljb+jsZEaoyviPR+4f6l2wHEG2Pa/K+3MeYoIAHY3oF1iYiIiBwUlzz8JTPv/oi/vL8haPv/ljT21vjbBxtp8DojOLOLqjhvWhZj+ycd0HXKoW1ASsvTb3JKqjnngcZEa6P3GkXkEBBucOMdnEyMh40xfVo6yJ2Q8jBOpsfbHV+eiIiIyIG1Ittp0Ph/czf7tzXN5Citrue/X+2irLqO3cVVDNEkCjnADhuUyrQhqfRJivFvC3wcKDW+/ZNyRER6qnB7bvwZuAaYCKwzxjwEfATsxglkDAZOBm7AGRdb7J4jIiIi0uMMu+0t+iXHhHzn++evrOLed9YBMGNY2oFemgjDMxNYu6fU/3xwWhz5ZTXNjktLiD6QyxIROSjCCm5Ya3ONMecBrwDpwM/dj6YMTmDjXGtt3v4uUkRERORgyS11bhavO244N54wksTYSH784kreWLGH0up6Thnfl+NGt5jQKtJl4qIiqKn3+p8PTo9n6c7iZsedOFa/nyLS+4XdXcha+wlwGPAvoAgnkBH4UQQ8BEy21s7vvKWKiIiIdK3qusYJEyP6JATtu+qY4WQkxhATGcFd50zyb//WLA2Gk4MjrskUlMFpzcujPv3pSRoDKyKHhHDLUgCw1mYDNwE3GWOGA33dXXnW2m2dtTgRERGRA2nueifh9K5zJ7G3pJr7521myqAUoiM9DAxo4JgSH8UHPzyedXvLOGls35YuJ9Klmo54DdX7JTMxdB8OEZHepkPBjUBuMEMBDREREenRKmvr+c5/lgIwKC2Os6cOZEh6PN+YPgiPp3nPjdH9khjdTxNS5OCJiw4ObmSlxfkff2/2KG49beyBXpKIyEGz38ENERERkd6gpKrO/3hs/ySSY6O48IjBB3FFIq1LiQuegpKV2hjcUGBDRA41YffcEBEREemNqmqdfht/u2gKA1Li2jha5OAbEFAqBTAgNbaFI0VEer8WMzeMMQ0t7QuTtdYqQ0RERES6tSq3mWh8tP63RXqGfsnBwYyYyIgWjhQR6f1a+6938+JSERERkV7KNyml6QQKke5qcEAD0f/deNRBXImIyMHXWnDjpAO2ChEREZGDrNItS2napFGku0qJiyIjIZqCilp/1sYHPzye/PKag7wyEZEDr8XghrX2kwO5EBEREZGDyddzQ5kb0pP8/Mzx/OjFFfRJcka+aoqPiByqVFQqIiIiQmPPjVgFN6QHuWD6IM6ZOpDICM0JEJFDW5vBDWNMJBAPYK0tbc9FjTHJ7sMKa21nNSYVERER8bPWUtdgiY7snJs6f88NlaVID6PAhohI+0bBPg8UAU+Ecd3HO3COiIiISLs9+uk2xvzyHUqr6/b7Wqt3l/Cv+VsBlaWIiIj0RK0GN4wxE4HzgVLg22Fc9zr3nEuMMaM7vjwRERGR5nYWVHL32+sAWLmrBGvtfl3v6ie+Ymt+BeA0aRQREZGepa3MjW+5nx+01ha396LW2iLg/9zrX9axpYmIiIiEtmRnof/xZY8t5MGPt3T4WuU19eSXOdMlzj88iwiP2e/1iYiIyIHVVnDjOMACL3Xg2i+7n0/swLkiIiIiLfpoXV7Q82cX7uzwtRZsKQDg31cfwb3nH7Zf6xIREZGDo63gxhjACyzrwLVXuueO68C5IiIiIi16c2VO0POWmorO/svH3PfRplavVVRZC8CoPomd1pxUREREDqy2/gueChTbDhSyWmu9QDGQEv6yRERERELz/W+Jx8CqO0/jm9MHsbekOuiYN1bs4a2VOWzNr+CvH2xs9XqlVU5D0mT12hAREemx2gpuVAJJ+3H9RKAqnBOMMY8bY/KMMasDtt1pjNltjFnufpwZsO92Y8xmY8wGY8zpAdunG2NWufvuM8aogFZERKQXqKx1Rrb+bM44kmKjGN4ngaq6Bqrc7VW1DXz3uWXc/OxS/zmPzN9KTkno/yUpqarDYyApJrLrFy8iIiJdoq3gRh4QZYwZGe6F3XOi3WuE4wlgTojtf7PWTnU/3nZfYwJwMTDRPedBY4xvfttDwPXAaPcj1DVFRESkhymvqQcgwQ1GpMdHA43lJU8t2N7snLvfXseD80I3HS2pqiM5LgqPGomKiIj0WG0FN750P5/fgWtf4H5eGM5J1tr5QGGbBzrOAZ631tZYa7cBm4GZxpgBQLK1doFbUvMUcG446xAREZHuyRfcSIp1ghtpCU5wo7DCCW5sL3BGuibHRjJzeLr/vNT40GUnJVV1Gv8qIiLSw7UV3HgTMMBP3IBBuxhjBgI/xpm08mbHlxfkFmPMSrdsJc3dlgXsCjgm292W5T5uur2l9V5vjFlsjFmcn5/fScsVERGRrlBe7WZuRDvBjQw3uOELahSU1zKufxIr7zydF244iimDUwGormsIeb280hr6JMZ08apFRESkK7UV3HgJ2ARkAO+1pzzFGDMKeBfIxMmkeHF/F4lTYjISmArkAH/xvVyIY20r20Oy1j5srZ1hrZ3Rp0+f/VyqiIiIdKUKN3Mj0c3cGN3PaQ92y7PLePDjzRRU1JKRGO0//rWbjyEzMYbymubBjQVbCticX07/lNgDsHIRERHpKq0GN9yJJ1cCtTh9LVYaY/5ljDnDGNPfGBPtfvR3tz0MLAcmATXAVR2ZtBJiHbnW2gZ3PY8AM91d2cDggEMHAXvc7YNCbBcREZEebo87GSXTDWCkxEXha5fxr0+2smRHEekJwZkYiTER/qCIz4a9ZVzyyJfkl9XQP1nBDRERkZ6szWHu1tovgQuBMiAOuBan1GQ3ziSUKvfxm8A1QDxQDlxsrV3QGYtsUhJzHuCbpPI6cLExJsYYMxyncegia20OUGaMmeVOSbkCeK0z1iIiIiIH15IdhSTHRjIiM9G/bfEvT+Wb0wdR4o51nTIoeBJ9QkxkUHDDWsszX+7wPx/Tf3+Gw4mIiMjB1mZwA8Ba+wYwA6fExFf2EerDusdMt9Z2KJhgjHkOWACMNcZkG2OuAf7ojnVdCZwE/NBd1xrgBWAtTinMzdZaX87pTcCjOKUxW4B3OrIeERER6V6W7Cji8KFpQdNN0hOiOXl8PwCOHZXJJTOHBJ2TEBPJ6j0l/udfbS/iaTe48f2TR3P+tBZbc4mIiEgP0O6B7tbazcBFxpi+OAGGiTi9OAywD1gDzLPWhjv6tenrXBJi82OtHH83cHeI7YtxymNERESklyiprGNjbjlnTxnYbN/pE/ux6s7TSIptPvkkLT6KRdtqeHPlHk4c25eNuWWA04/D13BUREREeq52Bzd83ODFf7tgLSIiIiKtWrqzCIDpQ9Ob7TPGhAxsAPz2nEm8tyaXW55dBjhlK9GRHiZnpYQ8XkRERHqWdpWliIiIiHQHW/LLARg/ILweGf2SYxnTr7FHx4rsEsb2SwoqbREREZGeS8ENERER6RGe+Hwbry7fTaTHkBIXOkOjNZfNGsqIPgn+53+44LDOXJ6IiIgcRGGXpYhI77Qxt4xhGQlER3aPmGdNfQNb8ysYPyD5YC9FRLqJO99YC0B8dATOMLTwXHHUMK44ahi5pdVsyi1nwkD9fREREektusddjIgcVBf+cwGn/W0+976z/mAvxe+BuZs54x+fsmFv2cFeioh0Et/41byy6rDPra33+h9X1ja0cmTb+iXHcuzozP26hoiIiHQvCm6ICIu2FwIwf1P+QV5Jo11FVQAs2LLvIK+kbU8t2M5jn2072Mvo1WrqG/jDu+spKK852EuRDvJ6LXe+voZfvrqamXd/xL8+2RLW+UWVtV20MhEREekNFNwQOYT95o01fP/5Zf7n2UWV/OKVVQf9BrKqtoGkWKdqbkNu+UFdS3v86rU1/O7Ntewtafvd6KraBl5bvpv6Bm+bxx7qKmrq/Zk7b6zI4aGPt3DfR5sO8qqkoz5Yl8uTC3b4n/8+zEyxueudSfPXHjuc1285plPXJiIiIj2fghsih6h95TX8+/PtvLZ8j39bdZ2X/yzcyfS7PgxKAW/J3PW5fLA2t1PX9fD8LYz/1bt8usnJ2NiU273LUv74buMN2rq9pW0e/8aKPXz/+eX839zNXbmsXuGfn2zh9L/PZ8mOQlbvLgGgYj/LEXq7NXtKuOPV1Xi99mAvpZmPNzTPDHt6wXbeXpVDXSvBvvMe/Jxfv7aaB+Y5/2YuOmIwhw1K7aplioiISA+l4IbIIWpPcVXQ8yOHpwc9n7+x9RIVay3ffmIx1z21uNPW9MnGfO552wkWbNtXATiNTq0NfaNWWVvPmj0lnfb64SqurOXBjxtT619eurvNc3a73/cV2cVdtaxub1NuGW+u3NPmcVvznd+BTzbk8/lmJ9i1q7CyS9fW01375GKe/nIHuR3oadHV1uaUcuTwdL76xSk8fPl0AO54bQ3f+c9S/vL+RsDJbCqpqgs6b9nOYp5csIOckmquOnoYo/uFNwJWREREDg0KbogcQqpqG/hkYz7W2mbBjWevm8XfL5rKHy6YDEBOacs3R394dz3Db3/b/7yzmn5+4fbXiI+OACAm0kNpdT3rW7j+T/+3krPu+4xfvba6U14/XE9+0Zhif8ak/qxsR8DCd3O+Kbe8xaBNb9HgtfxvSXZQP5K1e0o59W/zueXZZWzNb73kqLrOydK4b+5mNuU5xy7bVaySnlb4MiAKyrtXf4oGr2XD3lImDkyhT1IMp03sz0/njOV7s0cxrn8Sry7bTXVdA2ff/xlTfvM+AIUVtXzvuWVB1/j6lAEH60sQERGRbk7BDZFDyH8W7uDKxxfx4uJsdga8A37ZrCFEeAznTsvijMnOzUNNXfP0/+q6BtbuKeWhj4MbAV76yJedsr4Ne8sY1z+JD249gb9fNJW3vnccAN/5z1IavJaKmnryAoIun7hp7v9bkt1mGU1eaTV7iqvILa0mu6j1d//X7inluD/ObfPm2+IEJ/olx9A/JbZdN5S+7/vu4iqeCug/0BtN/c37/PjFFfzuzbWc9+DnWGtZtqvIv//LrYUtnuv1Wj7emE98dASzRqRz9MgMTh7Xl9p6Lw9/uvVALL/HyCut5vHPtrnBMmc8an5Z92m8urOgkjl/n091nTdo9Op3ThzFraeN5eaTRrG3tJpxd7zrD2J9uDaXd1fv5fUVjRk+mYkxTBucdsDXLyIiIj1D5MFegIjsv0c/3cqe4mpuO2Mc0ZGhY5aLtxdy11vrAPjpSyuJ8Bj6JcfwxW0n4zGNx8VGOlkTvnfN//HhJuZuyOPJq4/gW48uZM2exr4Sf/7mFJ78YjurdpdQ3+AlMmL/4qUb95Yxc3g6WalxZE3LAmBASizb9lXw3KKd3PvOeqIiDIt+cQqVtQ2U1dQzOSuFVbtL2JhbxqSslBavffJfPqGspt7/fPrQNK4+ZhiTs1IYmpFAdV0DkR7DrqIq/vbhRnYVVnHfR5v4+8XTWrxmbqlzA/nazcfy0tJsymvqqa5rYFdhJf/8ZCv3nD+JGPf7CVBSWcfanFLOn5bF4h1F/Pr1NVx0xGBioyJaeokeLfD7vWxnMQu2FrA5r5zoSA91DV5ySqpaPPeLLQU0eC1zJvXnrxdOdbft46P1efzx3Q2cPrE/I/skdvWX0CP87KWVzNuQz6wRGf5/yx0ZtdqZiitrsRbSEqK56OEF5LjNdmcMbR6cOHPyAHYUVPDB2lxWZDtlZt9/fhnfnDEYAI+Bi44YwrePGYYn8I+ViIiISABlboj0cO+syuGut9bx+OfbWi3P+O2ba4OeN3gt4wckE+ExGNN4wxAVYfAYp7kowN8+3MiKXcVM/e0HQYGNJb88hW9MH8Tls4YC+G9eAtXUN/Dgx5uprK1vts+ntt7L3PW5lFTVsaekmrH9k4P2//mbUwD45aurKa+pp6iyjk825LPd7clx1mFOpsnaPa038/TdaI/r79TrL9lRxC3PLuOcBz6nrsHL+F+9y6hfvMNJf/7Y3yT1w3V5WGtZlV3Cy0uzg663t6SaeevzOHJ4Ov1TYslIiAbgkflbOf3v83lpaXbQmqrrGjjjH/OprG1gZN9E5kzqD8Ary9ru09GTFFbUYq2lrLqxb8J1xw0HnEyNTbnljOufRP/k2JC/Mz6+niR3nDXBv+3okZl8zf15n/yXT7pg9QdWZ5UlFVY63+tlu4ooq3Z+z8PJ3Cgor2n132i4KmvrOeu+z5j2uw8494HP/T/nR6+YwbDMhGbHR3gMt8wezdPXHsnovk7AqqK2gSe+2M70oWlsvOsMfn/+ZPXaEBERkVYpuCHSw32xpcD/+J3Ve0Mes6uwkoRoJ1Hrox+dwOkT+wEwNsTNgjGG2KgIqusaKK0Obuw3fWga8dERTByYTEZiDACD0+MBgspcfGb/+RP++O4GHg/ouRBoR0EFY375Dt9+YrE/eOALPvgcMyqToRnx/ueZiTFc+9RiznngcwBOm9APYxobdfpYa3nmyx0UVdSyfFcxALefMY53f3A8K351mv+44so6t2lp8NqmDErxB1O+fv9n3PrCCn9ABWDW7z9ib2k1x4zKdNY9wAnK/OWDjfgGVXyxpYBXl+3ms037uH/uZvaUVDMpK5lvTB/ELbNHAbCvG5UP7I/NeWUMu+0tDv/dB5z2t/lBgbBrjxvBlMGpvLQkm88272N03yT6p8Syu6iKuetzm93k55fV8Kf3NjAkPZ40N2jkExnwzn3T38+e5jdvrGXWPR/t93Vi3WytX7yymio34yovjN+ro+6d26nBovfX5Pr/Pfr+7f3r8umcMqFfq+clx0bxwa0ncM7Ugf5tf7jgsP3OCBMREZFDg/6PQaSH21FYyeSsFH46ZywlVXXsbfJueE5JFcf9cR4LthZw4tg+jOyTyOkTnayBWSMyQl4zNiqC6voGNrv173+/aCpPfXsmL95wFEt+eSov3HCU/9ghGaGDG7sKK/03OHvcNd37znqe+NwJdNzw9GJO+NPH/uPnrs8DYGz/5gGXhy+fQXSkhx+eMoaJATX7sVEehmcmkBIXRVFlcL+L4be/zS9fXc2vX1/D84t2AjBjmJMSnxIfxdwfneA/9v01weNss1LjuPGEkQB87b5P/ds/cSfIBE7sOM8tn5k6OJXHr5rBt48Z7t/3p/c28IP/LueyxxZyvzvG8vGrjqBfcizJsVEkREdQXFXHO6ty+N5zy/hgbS6XP7YwaLxsd1NQXuMvWfp88z4emb8Vr9fy6rLG3gib8sq541Uni+jpa2bSLzmWb80c4v99OHVCXwamxLFgawHffmIx7zYJyr3qZrOcG3CT6zN9WONUn8PufJ+3V+V07hd4gHi9lie+2M7e0upWy3NaU15Tz09eXMHCbYUkuE14+yTFkJEQ3e7MjeLKWmrrveSUVFNeU4+11h9sstayZEdRq2NlS6vrmgWn7p+3mWEZ8Wy550z/tmmDU9v9dY1zs7fu/PoERvVV6ZGIiIi0j3puiPRwOwsqmDgwhUFpTpBh1u8/YtWdpxETGUF0pIc/v7fRf+zZU5ybxfMPH8TscX1JjY8Oec3YSA/VdV425zrBjamDU/3p5HHRwf0h+ifHAnDHq6s5Z+pACspr+cO763lzZeNN55rdJdzw9GLec4MIz3+1q9kElAVbCoiJ9DAgJbbZesb2T2LjXWcAcPvLKwHnJu7hy6djjCEtPprCCie40eC1vBVww+trSDiqbyLThzbeGI/ok8g/Lp7K959fzj8+2sSsEencf+nhgDOtZZP7tfsCM6nxUby0NJuRfRL59evOjfuLNx7lz1wBmD2uH0ePzCS/vIbhGfGszSklIyGGgopaPlyXS0ZCNH3cjBfnmtF8uC7XP03Et9ZPN+3j8qOGMiAlrtn34kDbnFfGZY8u4sUbj6KytoELHvqCkX0TefSKGXzr0YUApMRF+YM3PpvyyvnaYQM4bnQfAL45YxDr9pYSFeFhzqQBfLW9sbHo7uIqvF7L1N++zy2zR7FiVwkZCdH88NQxzdZz2ZFDOGJYGnP+7gSdvvOfpbx+yzEcNii1i74DnaOuwYvXWmIiI6it9waNwj3q93NZ/ZvTSYwJ7z/JryzN5sUlTsbTj08fy5h+SYzsk8itLyxnc54zjSew5CyUwAybXYWVfPe5ZRSU13DzSaNIjo3ipy+t5I/fOIwL3f4XPlW1DazNKeGChxaQmRjNwp+fQoTHUFZdx+a8cn506hgiPIb/Xj+LuRvy6Jvc/N91S64/fgTDMuKZPb5vGN8NEREROdQpuCHSw7y7ei9j+iUyok8i9Q1esouqOGPyAI4ZmeFvrvnr19bw2oo9XHvccFZmFzO2XxJ3fG0Cx47O9F+npcAG4C9LWZ5dTHx0RNANfFMRHsO5Uwfy6vI9PDBvM/vKav2BjeuOG86G3HLmb8z3NwoEQo52rfdaBqXFtXkzNmfSAFbvLuXeCyYzcaDTQDQt3snc+NN763lqwQ5/34H+ybHsdaerXH/8iGbXGuOW5URHePjZnHFkBgQehvdp7A1w04kjmbsuj5XZJVz2mHNDnxgTyeFDmjdHjI2K4P8uad6EdG9JNYmxkUFfX2p8lP/m8rnrZnFJwNSZo34/l+33ntXq9+JAePDjLewtrebFJdms3VNCeU09K3YV8+KSXf5jfP1czpo8gJ+fNZ5LH/mSHQVORpGPMYZff32i/3lgEOu9NXs5bFAqpdX13PO2k7Vy1dHDQv4uGGMY1z+Z6UPTWLLDCZD89YONPHH1zM79wjvZ6X+bz9Z9FVw4YxAvLM5utv+ZL3f4s4XaKzCh4pszBvuDI2cdNoBfvLKazzbv8weXWrJqd+O/yzP+0Zil5Gs+DM7I5ecW7aRPYgzfnT0agAse+oJad+zsvvJajrznI776xcn+f9sTs5zsiyNHZHBkCxliLYnwGP/UJhEREZH2UnBDpAex1nLjM0sA2H7vWeSUVFPvtQxNjycjMYbXbj6GET9/m5fdtP5/fbKVCI/hmmOHBwU22hITFUFFTT1fbClg9ri+RLQxoeDvF09zshPW5gVldlw8cwgPBLyj/9iVM+ifEktZdT2Ltxfy5/c38puzJ/Lswp1syC2jXzve3T1hTB9OGBN8w5aeEM3Owkqe+Hw7FbWNI2zPOzyLw4ekMXFgMgNTm2dBjB+QzIe3nkD/lNhm75onx0b5H1933AgmZ6Xwnf8s9W9b9qtT2/y+BOofIiOlf3Isa/aUctigFGaNSOeGE0ZQVl3PswudMpqq2oZmmTKhrN5dQt+kmLDeHW9LZW09Vz6+yJ9hcd9Hm4L2v7g4myHp8XitJbuoioEpsTzwLSfzZUBKLDsKKumTFNPsuj7jBzSWF321vYgL/7XA/zwzMZrbzxzX6voev+oIVuwq5tmFO1m0vbBdWQoH01a3X0tgYOPZa4/k8y37eGDeFu59Zz2zx/X1B9zawzcRZeNdZwRNSbrg8EH84pXVXP7YIpbdcWqzviX//nwbLy/dzeu3HMPq3SVER3j8gQqA350zkTteWwM4/7YKK2pZtrMYgPfXBpdwnTS2D/M25LOvvIZF2wr9wY0JA1qeXCQiIiLSFRTcEOlBiiqDGygu3encePqmCHg8hu/OHsX/zd3MhAHJrM0ppcFrGRXmyMyYSA/zNjj9Jb4+pXnfg1CmDU7lvrlOIOOSmUO4+IjBjOyT6M+GGJ6ZwMnjGxsKzhqRwdcOG8jQjHjufGON/5iOGJKewIfrnJ4d5x+exctLneDOCWP6tNhXxKe1mv5HrphBYkwk6QnRnDl5ANvvPYuiilpKq+uI6oQmhzedOJK8shru+NoEjDHcfsZ4AGYOS+cH/13OS0uzucydRhPKswt3smFvKU8u2AHAqjtPIykgKLM/3luzl6+2FzEsI57tBc2bxW7bV8ElM4dw3rQsHp6/hXPd3iMAd507mR+/uKLVrIHp7kjQX5w5nrvfXhe077jRfYJG6IaSEhfF8WP6sL2ggnfX7GVvabW/jKfBa9mSX05ybFTIoNKB5muq6XPu1IH0TY5l5vB0jh6VyVEjMrnssYXc8/Y6pg9J48pjhgUF11qyq7CKASmxzcY/B44W/vGLK/jWrCHMHtf4b+83bziZNn98bwNvrszh1An9+NmcsewqrCK/rIYLjxhMhMfDrqJKfnr6WHYUVHLZYwvJLmrsDTJ7XF8ev+oIAJ74fBt3vrGWix7+kuhID/2SY+iX3HJgS0RERKQrKLgh0kM8vWA7C7Y2Tka56ZklbNtXQWZiTFCzvh+dNpYfnTaWrfnlzHYnIBw1Mry08NR458bqpLF9OK2NCQc+gWUcNxw/wt+jY4T7OdTYS98xN584ivvnbQ4qWwjH+AFOcCcm0sPd507mz9+YgoWwMitCOTXE156WEN3snfCOmjEsnTe+e2yz7edMHcgvXlnlb+gaysKtBfz8lVVB247/4zyWBUyCCeT1Wv63JJuYKA/nTM0KeUyg15fvISs1jrk/OpHPNu/Day1X/fsrpg1J9b+Lf+yoTGYOT2fm8PSgc0f1TeTVm49p9fqxURH+shtfcGPOxP68u2YvR4VRxuDLdNicV07fpFjKa+p54atd/mt+8pMTGZrh/J69v2Yvf/1gIxccPogLZwwmJb5zAkGtqa5r4Fx3sg9AQnQEf784uGzp2NGZHDUig4835PPxhnzeXr2X+OgIrj5mGF87LHRw0eu1fLopv1kWk4+vzOmj9Xl8tD4vZInTQx9vAZzf81F9kxjVtzFr5NIjh/gfD8tMYP5PTuKNlXvYkldOclxUUNDzqmOGc8/b66lt8FJb7+Wfl03v1lk0IiIi0jspuCHSA1TXNfjTxH18Y1+nDk7FE+ImfkSfRN645Vj2lFS12jMjlB+cMob6Bstd501u902KL0MjMSbSH7QAOGGsc/P1nRNHtXjuj08fy62njgn5dbTHKeP78c3pg/jalIHtKuPo7owxDM1IYGV2MZ9szCcxJtKf6eDz5dbCZucVVdaxbGcRFTUNQWVI1XUNHPuHeewrdyZofP2wgW1+r1fvKeWksX3weAzHuzfQj105gymDU7nnrXW8vzaXo8MMmrXk0Stm8OmmfH5x1gTmbchj9rj2N5LMcANNxZV13PP2On9zVp8fvbCC/95wFKt3l3DDM0uw1gmmfLAuN2jqT1f5wfPLg54fPrR5nxaAMyb3Z8HWAhKiI1iX4/RhWbKjiCOHZ4Qs78kvr6Gosq7Z74VP04BmdlElg9LiqQsoPwEYkh7frFloKB6PaTUoNvfHJ7B8l9OjZ1qIXjQiIiIiXU3BDTnk7SuvITUuishOKDPoKoHv4E8dnBqU5l5eU9/ieZMHpTB5UPi171MHp/LMtUeGdY4vuNE0FjIgJY71v5sTlCofSkcDG+BkU/zpm1M6fH53NDA1jg/X5XLl44sA+Nfl05kxNI346EgueeRLlu8qZmSfBE4c25dLZg5ma34F1z+9hPMe/AKAzXef4f+dfnFJtj+wAbC3tLpZD5L8shq2F1QwY2gatQ1e9pXXNDvGV1b014umUl3X0ObPtL1OmdCPU9wsGd+Y4vbyZV8UV9Uxzx0nDPDDU8YQHx3B3W+vY+TP3yY9IZrA5KFF2zrep8PrtczbkMeW/HKuP77lJqB1DV7eXeMEIW8+aSQzhqWHbEILcNmRQxmemcBhg1K55dml5JXWsCG3jC+27AsZVPCNXm4tcPnHbxzGX9/fSF5ZNU8t2MHZUwb6pwrNHJ7Oom2FXDZrSIvnh2NQWrx/YpOIiIjIwaDghhzSauu9zLjrQwA+v202WSGaTnYHvhvT350zkUuPHMrIn78NwHdnj+KkMN7l7kq+d9ATopv/Wemsm+BDybXHDefDdY3NG2942mkke8Hhg1i+q5gIj+FbRw7l28cOByChSUPU9XvLmOROK9mUW0ZSTCT/vHw633p0IdsLKpoFLm57aSUfucGBxJhIrIWBrYyi7S4/05Q4J7hxx6vOeN6BKbFMykrhu7NH0WAt9320ibKaegorapkzsT//vHw6j366lbveWkd+eQ19k8LryWGt5dqnFjPX/V5dc+wI6hq8/u/HI/O3EhlhuPqY4eSXOf9u7zlvclCZRygej/H3KHn6miOpqm1g/K/eZWeIfiefb97Hb9w+NcMyWu5Tc+GMwVw4YzAX/WsBD8/fysPzt/r3XXHUUP591RHE94JMJxERERGA7vtWtcgBUFDR+G72MffOZVNu8xGl3YHvJumEMc7kkklZyZx12AB+dNrYFt8JPtD6JMVwzbHD/U0GZf/MGpHBraeOITMxmr4BZQkvLc0mPSGazXef4Q9sgJMhExicW7StsWxlR0ElQzLi/QGNvSXVzV7PlwkAjdlAwzrY4PVAatp49GdnjOPhK2bg8RiiIjws/MXJ/n23njYGgAnupJY7X1/TauZToIfnb+EXr6xi+a5if2AD4Ocvr2LcHe9SVFHLzoJK7n57Hb95Yy1l1XXkumOIO9JcMy46gj5JMewsrGTehjwWby9kc14ZR9z9Id96dCEbc8u55tjh7foZnRlirGp6fDQJMZHqjSEiIiK9hjI35JDmCxr4/OaNtWGXY3S1ipp6fvbSSgAyk5zsiDe/e9zBXFJIxhju+NqEg72MXuV7J4/m5pNGUVBeQ4O1vLx0N396bwNHDk8PeVP64a0nAHDyXz5mmVu6tCW/nAVbCvjGjEH+IEluaQ25pdWc/+AXjOiTwFPfnkl+eQ2XHjmEW08dw4X/WkBNnZfDh6QeqC+1U0RFmGbTceKjIzlhTB/yy2r8zUfH9nc+v71qL0cMS+fqYxqDRKXVdSRERzZrRnvP2+sB+I87pvfP35zCj19cwX8X7wJgd3EVXwY0/N2YW05+mS+40bGJLeP6J/HikmxeXJLtf+77mzV+QDI/OX1su65z6ZFDWLS9kPLqeq49bjh3v7WOMf3bP3JWREREpCdQcEMOaXmlwcGNArcevS0drdUP18bcMk7723wABqfHER+i5EN6twiPoa97c3zD8SMYlBbHiWNClyL5mqmOH5DMJxvyWJdTyuWPLSIuOoIfnjKGhJhIkmIiyS2tZt76PHYXV7G7uIrVu0sprqxjbL8kMhNjePf7x1PX4O3WfWgCfXjr8STERBIbGRFyks2T354Z9DwjMYakmEjKaup5fcUef3DDWsthd77PKeP78sgVM/z/xkur65pdc86k/vz4xRX+51/7v88AiI+OoLK2gcKKWn+vnI5mwNx+xng+3fSp//n6vU5m2cvfOTqsjK2oCA8PXHq4//m7P2h5RK+IiIhIT9Uz/s9VpIvsLq4Ker4up5TiytYDHGf841POf+iLkKNNO9M7q3L8gQ2AuT86sUtfT7q/yAhnjGtbI0wnZqVQWl3PGf/4lH3lNVx//Aj/xI2hmfE8tWA7t73cOEb23TU5AIzulwhAdKSnWQ+P7mxU3yQGpMSFNaL389tnA7BsZ7G/yWZFbQMAH67L45Znl/mPffgTp1fFhTMGceyoTJb88hQSYyKJjvSQ3uQ17zp3EgBFFbWszSllSHo8iR38Xk4YmMwXt83mox+dwBu3OCODJwxI7jalaCIiIiLdiYIbcsj6Yss+/rck2z/lw+fnr6zik435rMouCXneupxSlu0s5qKHv6S23hvyGHDGbw677S3+/fm2Fo9pibWWP723wf/8J6ePJaqHvIsuB99NJ4xkXEDZwYSByf7H507NwuvG5W44YQQAX2xxyikGtNJAtLdJjo3yl3UUuA17iwIyt95aleNv5PvR+jyOHpnBH78xhWeuPZIM92/G0jtOZe6PTvCfs+nuM5gzyZn2smxXER+uzWPGsP0LRAxMjWNkn0QmZSXzu3Mn8cTV6mkjIiIiEorulqRHKKms44O1uXi9nZMtsa+8hksfWciq3SXMHteYon3xEYN5e9Vernx8EV+//7NWr7FoWyFPfNFy4MJXG/+bN9by+7fXkVdWTX5ZDdv2VeD1Wj5cm9tilsiH6/LYuq/C//zmk0aF8+XJIS4uOoK3v3ccm+8+g/9ceyQnjmn8HR8eUCJx25xxxEVFsGxnMUCzLITe7jB3THJRpVN2Uux+9k02WbGrmNp6L1vyy5mc1XykcmJMJKnx0dzxtQm88/3jiIrwEB8dSWyUh+cW7SIm0sNVRw/rlLUaY7h81lB/iZKIiIiIBFNwQ3qEW19YznVPLWZhwASI/bFkR5H/8Xdnj+b0if0Ap8Y9KSCFfIXblNFay0//t4Jht70FwG1njCMrNY51OS1PV8kLaFb6r/lbmXn3Rxxx94ec8Y/5PLVgO9c+tZjfvbku5Lkb9pb6Hz99zcyQx4i0xuMxREZ4OGZUZlB/GF9zy0R3UkbgTXtybM8pRekMafFOMCenpIq80mqK3GDjGZP6E+ExPP3lDsb88h1q672M6pvY4nWuOXY44wc0ZsdU1zkZXT+dM5bDBqV23RcgIiIiIn4KbkiPsMltzJdX1nyEZbjKa+r52wcbAbjnvMkMTo/n/y45nGV3nEpKfBRvfPdYLpnpvHN7zgOfU13XwPtrc3lhcbb/GpmJMfRNjuGVZbt5wZ2WAE4Q5P65m3h7VY4/cyMrNY5nrmmcwFJd5+UP7zolJx+uC52Nsnp3KRkJ0az/3RyOG63mf9J5RvVNZNaIdP7tljfcd8k0/75DbSxoSpzTu+T7zy9n5j0fsdcd3ZqVGsf4AUl8vCEfcDI8Qo1TbcvRozI7b7EiIiIi0qpD62066bEa3ABAUTunmbSkqraBSb9+z//cl34eHekhOtJ5F3dYZgLnTB3Ic4uckY/PL9rJnW+sBZxRjDGRHuZM6s//ljhBjZ/+byVfP2wgj366laNHZfLn9zcGveYr3zmavsmxLLh9NiVVdVz976/IKXFuokqq6tiYV8ZzC3fyzuq93HrqGC6eOYRVu0s4elQmsVER+/X1ijQVGxXB89cf5X/ePyWWP15wGLuKKg/iqg6OPkkxREd6/L1z3lyZQ2p8FMMyEvju7NHc8PQS+iXH8LrbzLO9Thnfjw/X5TI8o2NTUkREREQkfApuSI9Q2+DcfGzJrwjaXlZdR12DbVevgLoGL8t2Npaj/P2iqS0eOzkrhczEaPaV1/JHt7Hn3y6awnnTBvmPGZaRwJdbnTKZK/+9iEXbCvnLBxubXcs3pWJAShwDUuJ4+pqZvLgkm0iP4YF5W3hn1V6eXLADgNteXkVqfDS7i6s6rVZfpC0XHjH4YC/hoIiNiuDMSf15dfkeAOZvzOf8aVl4PIZTxvfjvGlZXDgj/O/N/ZdOo6KmHo/n0MqEERERETmYVJYi3V5tvdefsfH0lzuorfdSUlnHtU8uZvKd73P47z5o13X++O56Ln10IQBvf+84zp2W1eKxCTGRLP7lqYzqm0hlbQNDM+KDAhsAP5szjje/eyzj+iexKKAXSFSE4R8XTwXg/MOzmqX6j+qbxO1njOc89/UfmLcZgMOHpAJw4zNLAJg8qHkDQxHpXIPT4/2PR/VN5HsnjwYgwmP420VTOWpkRtjXjI2K8E9UEREREZEDQ8EN6daW7ChkzC/foT6gL8WvX1/Ni0t28eG6XP+2Hzy/LOT5u4ur+Mg97qWlu/3bh2bEhzy+qcxEJyPk3KnNAyFpCdFMykphdL+koO1HjczknKlZbLnnTP7yzSktXjvZrfev91ouPXIIL3/nGE4Z39e//zAFN0S63NTBqQD8+6ojeP8HxzMsU6UkIiIiIj1RtwtuGGMeN8bkGWNWB2xLN8Z8YIzZ5H5OC9h3uzFmszFmgzHm9IDt040xq9x995lDrVNeDzFvfR7H3DuX3cVVIfff/vIq/+PHrpwBwHOLdnHXW8FTRl5dvofymvpm53/nmSVc8+RituSXU1pVxw0njODz22aTENO+iqw7z57IPy6eyg9OGd3iMQ1ep2Tmh6eM4Senj/UHNCI8ptUGjb5mhgBzJvZ3rnHqGMAZSRsfraoxka42e1xfvvrFKZw0rq/KSERERER6sG4X3ACeAOY02XYb8JG1djTwkfscY8wE4GJgonvOg8YYXwfGh4DrgdHuR9NrykFWWFHL1U98xe7iKp5buDPkMalxTubEw5dPZ/a4vhwdIkX8J6ePBeDEP82jpr4haF9xVR0Alzz8JfVey1mTB5CVGtfuNY7rn8w5U5uXlgSqrXeySkb1TeTmk0b5e2y0JSaysVnocaOdqQoTB6aw/d6zuPeCw9q9RhHpOGNMu//NioiIiEj31e2CG9ba+UBhk83nAE+6j58Ezg3Y/ry1tsZauw3YDMw0xgwAkq21C6y1Fngq4BzpJj7dlO9/HBHiHdO80mqW7yrmvGlZnDaxP8YYfn7meABiozy8ccuxnHXYAK44aigA+8pr+f/27jxKrqpO4Pj3lzR0dgJZIQkJWyBhETAsGgxoII4wrkQFVJLAOYgojuMyLjiKjjqKZ1xRGY6K4sIi4gg4ggrEqCOQEEIgYQnBGAJZJSQhkLXv/FG3m0pT1UtSneqqfD/nvPNe3XfffbeKH68rv7rvvkt+Ope5S9cyZ8mzXParh1pGP6zasJnTxw3lmJEDK/4+PvC6QkJjZ+7NHzagseS8HJIkSZKkjquVce/DUkrLAVJKyyOieWKCEcA9RfWW5bKtebt1ubqR5sehAlw/eykTDx3MiQft11K2YPl6tmxv4u2vfGkiz4OHFO6HP2P8cI4euQ/fOe94AH58wYn8200Pcuejq7jz0VUlz3f28SNLlu+qY0cNZPZlp+/Usfd+aueOkyRJkiS9pNuN3OikUj93pzbKSzcScVFEzImIOatXry5XTRW2esPmlu2V6zcz7Yf38cKWbfxtTeFxryty8mN00QR/ffZu4K6PnMpXp+5428apY4fw4TxfRbPGhh5EwE8vPImPvf5wpuR5LSRJkiRJ9aVWRm6sjIj986iN/YHmn+aXAaOK6o0EnsnlI0uUl5RSuhq4GmDChAllkyCqrFUbNjNmUB9u/9AkvvGHRVz1x8WM/8wdL6s3tNX98AcP6VeyvamvHMWxo/aloWewduMWjjxgHzZu2cbgfo2ckue0kCRJkiTVn1oZuXELMC1vTwN+XVR+TkQ0RsRBFCYOvS/fwrIhIk7OT0k5v+gYdRNL/7GRAwb2ptdePfnolLFl6+3Vs2Nh2rNHcPjw/hwypB8TxuxH7717MrifEwVKkiRJUr3rdiM3IuI64DRgcEQsAz4LfBm4MSIuBJYCbwdIKS2IiBuBhcA24P0ppebHZbyPwpNXegO/zYu6ic3btrNw+XouOOUgABqKEhjzPnMGs5es5ao/LuacE0aVa0KSJEmSJKAbJjdSSueW2TW5TP0vAl8sUT4HOKqCXVMFPfXsi2zdnjhieP+WsneffCBzlqxlYJ+9OWP8MM4YP6yKPZQkSZIk1Ypul9xQ/fnuzCf47t2L+c0HT2H0oMLkoE8/9yIAI/ft01LvC285uir9kyRJkiTVtlqZc0M1qqkpccXtj/H85m2c+tWZzHxsFSklPvnL+QCMGNi7yj2UJEmSJNU6kxvqUlfNWrzD6+nXzGbmY6t5Zt0mDtyvD8MG9KpSzyRJkiRJ9cLkhrrEinWbeP/P53LF7Y8RAR8546Wnodw2fzkAP5x+Aj17RLW6KEmSJEmqEyY31CW+/NtH+E1OYvz0wpO4dPJhzL7sdCLgl3OX0SPgwP36tNOKJEmSJEntM7mhiluyZiN3LFgJwOVvHM/EQwcDMKR/I68fPxyAAwb2Zu8Gw0+SJEmStOv816Uq7rO3LODFrdv5yYUnMn3iQTvsm3Jk4fGuL27ZXo2uSZIkSZLqkMkNVdxTa1/gzKOH85rDhrxs3+Rxw/J66O7uliRJkiSpTjVUuwOqLyvWbeLJ1RuZVCKxAbBP772477LJDOi1127umSRJkiSpXpncUEV98PoHANiyvalsnaH9ffyrJEmSJKlyvC1FFbNy/SbmLHkWgPNfNbrKvZEkSZIk7SlMbqhi7nxkFU0Jbrv0FI4YPqDa3ZEkSZIk7SFMbtSRFes2cfWsxWzaWp0nkdz/97UM7tfIkQeY2JAkSZIk7T7OuVFHvnXXIn5+71Jum7+cMYP6cvr4YQzt38g5V9/DRZMO5lNnjuvS8z++cgPj9u9PRHTpeSRJkiRJKmZyo040NSV+v3AlAPOXrWP+snXc8uAzLfuvnvUk75gwin377EXfxgZ67dWzYud+5rkXaegRLFq1gXed5FwbkiRJkqTdy+RGHWhqSlw1azGrN2zmm+ccy+oNm4kIvnL7o2zZ1sSksUOY9fhqrp61mBvnLOO8kw7kS289ut12n3thCw09e9CvsYFZj6/mr0/+g49NOZwePQojM7Y3Jf60aDWfu3Uhf1uzEYCxw/p16XuVJEmSJKk1kxt14KM3PcjNc58GYPK4YfRrLPxnvfCUg2hqSvToEUy64m5unLMMgJ/fu5QvvPmoliQFwCPL13P/39fyzhNG8dwLW/nVA8v40v8+CsA1M05gxjWzATht7BBOOngQAL+Y8xSfuPmhHfriRKKSJEmSpN3N5EaN+9uajS2JjS+99eiWxEaz5gTGBRPHcPmtC1vKL/ufh/nPtxVGb2zcvI0Z18xmxfpNrFq/iR//9e+se3FrS93mxAbAzMdXtyQ3Fq9+vqV81H69OffEAzlm5D4VfoeSJEmSJLXNp6XUuLsfXQXABycfxnknHVi23rtPHs3bjh/BFWcfA8B19y3l2Y1bAPjEzQ+xYv0mAL511xM7JDa+OvWYHdr53szF/OWJNQA8umIDg/s18oNpE7jzw6dxyWmHOpmoJEmSJGm3c+RGjZsxcQyTxw1l9KC+bdZr6NmDr73jWACGDGhkxjWzOf1rf+SGi07m1gef4Yzxw1j3wlbuW/Is/3TkcP7rHa/g2Y1bGLlvb/rs3cDAPnvx2IoNfP62hbzr+/dyzfQTePjpdUwZP5zJ44bthncqSZIkSVJpJjdqXES0m9ho7bWHD+XoEfvw0NPrOOvbfwbgwP368On3jNth5EXffIvLWcfsD8DJBw/i8OH9edf372XGjwq3qhzlbSiSJEmSpCrztpQ91A+mTwBgy7YmAN532iHt3lLSs0cw8dDBXHzqIS1lRx7gBKKSJEmSpOpy5MYeamj/Xkw8dBB/eeIfnHXM/gzu19jhYz/2+sN5w1HDuXnuMo4e4cgNSZIkSVJ1mdzYg1006RAG9W3kI1PGduq4nj2CV4wayCtGDeyajkmSJEmS1AkmN/Zgp44dwqljh1S7G5IkSZIk7RLn3JAkSZIkSTXN5IYkSZIkSappJjckSZIkSVJNM7khSZIkSZJqmskNSZIkSZJU00xuSJIkSZKkmmZyQ5IkSZIk1TSTG5IkSZIkqaaZ3JAkSZIkSTXN5IYkSZIkSappJjckSZIkSVJNM7khSZIkSZJqmskNSZIkSZJU0yKlVO0+dCsRsRr4e7X70UmDgTXV7oTUxYxz1TtjXPXOGFe9M8ZV77pDjI9OKQ0ptcPkRh2IiDkppQnV7ofUlYxz1TtjXPXOGFe9M8ZV77p7jHtbiiRJkiRJqmkmNyRJkiRJUk0zuVEfrq52B6TdwDhXvTPGVe+McdU7Y1z1rlvHuHNuSJIkSZKkmubIDUmSJEmSVNNMbnSBiBgVEXdHxCMRsSAi/iWX7xcRv4+IRXm9by4flOs/HxFXtmrr9oh4MLdzVUT0LHPOV0bEQxHxRER8KyIil384IhZGxPyIuDMiRpc5vmy9iNgeEfPyckulPifVrgrH+MyIeKwoxoaWOWe5GL84l8+LiD9HxPgyx0+KiLkRsS0iphaVHxsRf83vY35EvLNSn5NqV6ViPCL6F8X2vIhYExHfKHPOXY3xktfxiBgdEffn4xdExMUV/rhUoyp8LX9njr0FEXFFG+csGedF+6dGRIqIkrPxR0RjRNyQj783Isbkcq/lepmdiPEz8vXyobx+XVFbX4yIpyLi+XbOuasx7vcVaWellFwqvAD7A8fn7f7A48B44ArgE7n8E8BX8nZf4BTgYuDKVm0NyOsAfgmcU+ac9wGvyvV+C7whl78W6JO33wfcUOb4svWA56v9mbp0r6XCMT4TmNCBc5aL8QFFdd4E3F7m+DHAMcC1wNSi8rHAYXn7AGA5MLDan7FLdZdKxnirdu8HJpXZt6sxXvI6DuwNNObtfsAS4IBqf8Yu1V8qFefAIGApMCS//jEwucw5S8Z5UR9mAfeU+7sAXAJclbfPKYpzr+UupeKlszF+XPP1ETgKeLqorZNze21+L65AjI/B7ysuLju1OHKjC6SUlqeU5ubtDcAjwAjgzRT+4JPXb8l1NqaU/gxsKtHW+rzZQOEL6ssmSYmI/Sl8+f1rSilRuBg2t313SumFXPUeYGSZPneongSVjfGOaCfG1xdV7UuJ/0dyvSUppflAU6vyx1NKi/L2M8AqYMjO9FP1oytiPCIOA4YCfyqxrxIxXvI6nlLaklLanMsbcdSmsgrG+cHA4yml1fn1H4CzW5+vrTjP/oPCPzrb+ltR3LebgMkREV7LVcpOxPgDOX4AFgC9IqIx77snpbS8rfNVIsb9viLtPL/gdLE8XPI44F5gWPNFMa9LDr8v0cYdFC5gGyj8IW9tBLCs6PWyXNbahRQyyO1pXa9XRMyJiHsi4i0d6bP2HJWIceCaPGT+31sP38zajPGIeH9ELKbwheGDnX8XLe2cSCGJuHhn21D9qVCMA5xL4VfmUsmJSsf4DtfxPDR7PvAUhV8onyl7pPZIuxjnTwBHRMSYiGig8I+5USXqlY3ziDgOGJVSuq2dc42gEMeklLYB6yiMHCl+L17L9TI7EeNnAw8UJYc7ohIx3i5jXCrN5EYXioh+FG4l+VCrX946JaX0egrD4BqB15WoUuofgzt8eY6IdwMTgK+2da4y9Q5MKU0AzgO+ERGHdLz3qmcVivF3pZSOBl6Tl/eUOlWJspYYTyl9J6V0CPBx4NM704n8a8tPgBkppab26mvPUKnreHYOcF25U5Uo26kYL3UdTyk9lVI6BjgUmBYRwzrZd9WxXY3zlNJa8q1QFEYmLQG2lTpVqcMjogfwdeAjHeluqTZadnotVwmdjfGIOBL4CvDezp6qRFlnY7y9vhnjUhkmN7pIROxF4SL6s5TSzbl4Zb4gNV+YVnW0vZTSJuAW4M0R0TNempzu8xSywsW3kYwEWn6Vi4jTgcuANzVnn/OkSPMiYl5b9fK5n8nrJynMj3BcR/ut+lWpGE8pPZ3XG4CfAyd2NsaLXE8e/lkqxtt4LwOA3wCfTind01597RkqeR2PiFcADSml+/PrLonxctfxZvl6voBCIlGq5LX81pTSSSmlVwGPAYs6Eef9KcxvMDMillCY2+CWiJhQIs6XkUeF5FEi+wDP5tdey/UynY3xiBgJ/Ao4P6XU5siILorxts5njEttMLnRBfKw+h8Aj6SUvla06xZgWt6eBvy6nXb6FV14G4AzgUdTSttTSsfm5TN5ON2GiDg5n/v85rbzELj/pvBFt+XCnVK6rLmNtupFxL7N9xpGxGBgIrBw5z4Z1YsKxnhDjqvmLx//DDzcyRg/rKjJs4Dm+1F3iPE2+rA3hS8x16aUftGR96/6V6kYL3IuRaM2uiLG27iOj4yI3nl7XwrX8cc62G/VsUrGeeQnXeUYuwT4fkfjPKW0LqU0OKU0JqU0hsKcMW9KKc0pcS0v7ttU4K6UUvJarlI6G+MRMZBC8uCTKaW/tNd+F8V4ufdijEvtSd1gVtN6WyjMJJ6A+cC8vJxJ4Z7QOyl8Mb0T2K/omCUUfnl4nkLWdzwwDJid21kAfJvCL3+lzjkBeJjCvXdXApHL/wCsLOrHLWWOL1kPeDXwEPBgXl9Y7c/XpfpLBWO8L4WnRzTH+DeBnmXOWS7Gv5mPnQfcDRxZ5vgT8nk3Av8AFuTydwNbi97HPODYan/GLtVdKhXjRfueBI5o55y7GuPlruNn5PfxYF5fVO3P16V7LJWMcwrJu4V5Kflkt1yvZJy3qjOT8k+S6AX8gsI8H/cBB+dyr+UupeKlUzFO4ba/ja3iaGjed0WO+aa8vrzMOXc1xv2+4uKyk0vzFydJkiRJkqSa5G0pkiRJkiSpppnckCRJkiRJNc3khiRJkiRJqmkmNyRJkiRJUk0zuSFJkiRJkmqayQ1JkiRJklTTTG5IkqTdJiJmRkRqtbwYESsiYm5E/CAizomIxg6295qidn5bYv+PSpyvI8vl+fjTOnHM9Mp+WpIkqaMaqt0BSZK0R3oKWJq3G4CBwJHAccAFwJqIuDSldH077Uwv2p4SESNSSk8XlT0O/KXEcYcBQ4FVwKIS+5eWKCvVTrGV7eyXJEldJFJK1e6DJEnaQ0TETOBU4HMppctb7WvM+z4JnJaLP55SuqJMW32AFUB/4DkKCZJPppS+3IF+/AiYBvw4pTS9jXqnAXcDpJSivXYlSVJ1eFuKJEnqFlJKm1NKvwNeB1yZi78cESeVOeRsComNZcDnctm0ru2lJEnqjkxuSJKkbiUVhpX+K7AQCOCyMlWn5/VP87IVOCIiTu7qPkqSpO7F5IYkSep2UkrbgO/ll1NaTzAaEaOB1+aXP0kprQFuz69n7J5eSpKk7sLkhiRJ6q5m5XUjcGyrfdMojOq4P6W0MJddm9fvjIheXd89SZLUXZjckCRJ3VXxE0uGtdp3fl7/pKjsVmAtsA/w1kp3pr1HwVb6fJIkqeN8FKwkSequni/a7t+8ERGTgEOAbcB1zeUppc0RcSPwXgrzcVxHZbX3KFhJklQlJjckSVJ31b9oe33RdvOcGneklFa1OuZaCsmN0yNiZEppWaU6k1I6pVJtSZKkyvK2FEmS1F2NLtpeCRARfYGpueza1geklP4PWEThO875rfdLkqT6ZHJDkiR1V5PyehMwL29PBfrl7RvKzH1xWN4/bfd1VZIkVZO3pUiSpG4nIhqAi/PLO1JKW/L29LzeALzQRhNDgbER8eo8mkOSJNUxR25IkqRuJSIC+DowDmgCvpjLxwCn5mpvTCkNL7fw0mNkZyBJkuqeyQ1JktQtRERjREwB7gI+kIs/llKanbenAwEs4aXkRTk/yut3RETvyvZUkiR1N96WIkmSquGCiDg9bzcA+wAHA3vnslXApSmlG6FlNEfzBKHXppRSO+3fBFwJDADeBvxsVzscEX9up8qNKaVv7ep5JElS55nckCRJ1TAqLwCbgXXAAuAB4HfAr4rm2YDC7SgH5e2XPSWltZTS8xFxE4VJRadTgeQGMLGd/XMqcA5JkrQTov0fPiRJkiRJkrov59yQJEmSJEk1zeSGJEmSJEmqaSY3JEmSJElSTTO5IUmSJEmSaprJDUmSJEmSVNNMbkiSJEmSpJpmckOSJEmSJNU0kxuSJEmSJKmmmdyQJEmSJEk1zeSGJEmSJEmqaSY3JEmSJElSTft/+XFQF65Q9lQAAAAASUVORK5CYII="/>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5" name="Google Shape;405;p15" descr="data:image/png;base64,iVBORw0KGgoAAAANSUhEUgAABDcAAAGACAYAAAC5uom9AAAAOXRFWHRTb2Z0d2FyZQBNYXRwbG90bGliIHZlcnNpb24zLjQuMywgaHR0cHM6Ly9tYXRwbG90bGliLm9yZy/MnkTPAAAACXBIWXMAAAsTAAALEwEAmpwYAACcDklEQVR4nOzddXxd9f3H8df3xl2rqbvSlpZSHIoV2NANGzp8MGMG29jYBoz5xg/ZsGEDBsPdWihSWurumjZN0rjb/f7+OOfe3JvcyE2TNknfz8cjj9x77H4jDZzP/Yix1iIiIiIiIiIi0lN5DvYCRERERERERET2h4IbIiIiIiIiItKjKbghIiIiIiIiIj2aghsiIiIiIiIi0qMpuCEiIiIiIiIiPZqCGyIiIiIiIiLSo0Ue7AV0N5mZmXbYsGEHexkiIiIiIiIiEmDJkiX7rLV9Qu1TcKOJYcOGsXjx4oO9DBEREREREREJYIzZ0dI+laWIiIiIiIiISI+m4IaIiIiIiIiI9GgKboiIiIiIiIhIj6bghoiIiIiIiIj0aApuiIiIiIiIiEiPpuCGiIiIiIiIiPRoCm6IiIiIiIiISI+m4IaIiIiIiIiI9GgKboiIiIiIiIhIj6bghoiIiIiIiIj0aApuiIiIiIiIiEiP1m2DG8aYCGPMMmPMm+7zdGPMB8aYTe7ntIBjbzfGbDbGbDDGnB6wfboxZpW77z5jjDkYX4uIiIiIiMihKK+smqKK2oO9DDkEdNvgBvB9YF3A89uAj6y1o4GP3OcYYyYAFwMTgTnAg8aYCPech4DrgdHux5wDs3QRERERERGZefdHTPvdBwd7GXII6JbBDWPMIOAs4NGAzecAT7qPnwTODdj+vLW2xlq7DdgMzDTGDACSrbULrLUWeCrgHBERERERERHpJbplcAP4O/BTwBuwrZ+1NgfA/dzX3Z4F7Ao4LtvdluU+brq9GWPM9caYxcaYxfn5+Z3yBYiIiIiIiIijtt7b9kEi+6HbBTeMMV8D8qy1S9p7SohttpXtzTda+7C1doa1dkafPn3a+bIiIiIiIiLSkrqGxoBGcaX6bkjXijzYCwjhGOBsY8yZQCyQbIx5Bsg1xgyw1ua4JSd57vHZwOCA8wcBe9ztg0JsFxERERERkS5WWlXnf1xeU+9PvRfpCt0uc8Nae7u1dpC1dhhOo9C51trLgNeBK93DrgRecx+/DlxsjIkxxgzHaRy6yC1dKTPGzHKnpFwRcI6IiIiIiEivV1PfwFMLttPgDZnE3qVKAoIbFTUNB/z15dDSHTM3WnIv8IIx5hpgJ/BNAGvtGmPMC8BaoB642Vrr+5dzE/AEEAe8436IiIiIiIgcEh76eAt//3ATCdGRXDB9UNsndKLiJpkbIl2pWwc3rLUfAx+7jwuAk1s47m7g7hDbFwOTum6FIiIiIiIi3VdhhdPrIjCLAsBay5X//oorjxrKyeP7dclrl1QGZm4ouCFdq9uVpYiIiIiIiEjn8BhnzoLXBpellNfUM39jPjc+0945DuHzBVYAKmoV3JCupeCGiIiIiIhIL1dVG9zzIq+sBoD0hOgueb1PN+XzoxdX+J+rLEW6moIbIiIiIiIivZQvqFBQETyKNa/UF9yI6ZLXfWNF8KBKlaVIV1NwQ0REREREpJcqrnSCGmXVwcGF/HInuJEWH9Xpr7liV3Gz6SjlmpYiXaxbNxQVERERERGRjvP1vSivqaOuwYu1EB3podRtMJoQ07m3hFvzyznngc+DtsVHR1CpzA3pYsrcEBERERER6aWK3Ikl89bnM/oX73DNk18BjWUisVERnfp6TTNEwAmgqKGodDVlboiIiIiIiPQyhRW1rN9bSpFbllLb4AXg0037gMbgRnRE577f3bS3Rp+kGBJjIv1lKc8t2klVbQPfPnZ4p76uiIIbIiIiIiIivcxpf/uEfeW1IfdV1tb7gw1NR8Tur7KA4Mb507L4+Vnjuerfi/xBj9tfXgWg4IZ0OpWliIiIiIiI9CIbc8tCBjbG9ksCYGdhJY9/vg2Aem8nBzcCylKOHZ1JZmIMuaU1zF2fF5TV0dDJryui4IaIiIiIiEgvsqe4Kuh5QrTTV2PcACe4sXRHsX9fg9fbqa9dVl3nf5yZ6IyZzS9zJrOs31vm37ezsJLK2no+27QPG0b2SF1D565Xeg8FN0RERERERHqR6rrgAMAfvzGF784exQWHDwJgd3Glf19dQ+dmUJQHZG7Eu0GVh751OAClAYGPt1fl8PLS3Vz22EL+s3Bnu669Jb+c0b94h3dW5XTiiqW3UHBDRERERESkF6mpbwh6PiQ9nh+dNpbhmQkAbNtX4d/X2eUhgT03RvZJBGBMfydjZG9JtX/ftn0V/jKV/y3Jbte1l+0sBuD9tbmdsVTpZRTcEBERERER6UWeXrAj6HlaQpT7ORqAt1ftBSApNrJLem5kJsaw/d6z/K+XEue8/o6CxoyRPcVVVNQ6QZjlu4pZlV3S5rV9QZvOnvAivYN+K0RERERERHqJBq9l8Y6ioG0DU+KAxt4bPpmJMV3ScyMpNngopy+4sX5vKQBREYbdxVXklTZmchRU1LR57Up3wktMlG5jpTn9VoiIiIiIiPQSFbWNZSEnjOnDaRP64fEYAIwx3HjCSP/+jIToTu+5UVZd3yy4ERXhITbKw8cb8gGYMCCZHQWVPP/VrsZ11wSX0oSys9DJ/Ojk6bXSSyi4ISIiIiIi0ksEjlt97MoZPHzFjKD93z52mP9xbFREp/fcKK9pHtwAmDOxv//x+AHJIc6ra7bNZ8WuYuobvHzg9toIbEwq4tP8t05ERERERER6pMAMiMgQvSkyEmL8jyM8pgt6btSRmZjQbHtWWlzjGhKj/Y9jIj3U1HspC5iyEmhdTinnPPA5504dyF63jKW0SsENaU6ZGyIiIiIiIr1EYOZGKBFuiQo4vS86s+fGrsJKNuaW0z85ttm+2MjGfh+XzxpGrNs3wzcutqXgRk5JFQCvLt8DQJ+kGEpbOFYObQpuiIiIiIiI9BIvLtnV5jFnTxnIj04d42RudGLPjdW7nYkn507LarYvNqoxuNE/JZaHvjUdgLioCBKiIyhvIShTWNGYpTEpK5kZQ9OUuSEhqSxFRERERESkl3jmy51tHnPfJdMAuPk/Szu1LOXJBdsBGJIe32yfL1MjMca5BU10+3IkxERS57UtZpzsLKjwPx7TN4noSA8lCm5ICMrcEBERERER6WX+c+2RbR4T4TGd1lB0a345X24tBCA9IbrZ/hg3cyO5SbPRhJhIYiI91NaHLo/5aH2e//ERw9NJjosir6yGd1fv7ZR1S++h4IaIiIiIiEgvEeExZCbGcMyozDaPjYww1HdSz41PN+1zrukxGGOa7feVpSTFRgEwLMNpOnr98SP8TUVDySmp5rJZQ9h41xlcfMRgf3DkxmeWsCMgq0NEwQ0REREREZFeoLqugQav5epjhrXr+MSYSEoqO6fEY1NeGUmxkWy6+4yQ+2MjnVvP5DgnONEnKYbt957FmZMHEBMZQU19Q7Nztu2roLCilsSYKKIjPRhjmJiV4t+/fm9Zp6xdegcFN0RERERERHqBzXnlAAxMbT6tJJRBaXGUVtfvdw+LBq/l880FTBiQHDJrA8BX/OLL3AgUExU6c+OkP3/sntNYynLS2L6s+PVpAGzfp8wNaaTghoiIiIiISC/gKw05YUzfdh0/OM1p/PnzV1Zhbcd7b+woqGDbvoqQU1J8fKNem/bcAJyylLqWy2N842J9UuKiSIyJZG9pdQdXLL2RghsiIiIiIiK9wLurc0iKiQzZ0DOUI0dkAPDWyhwe/HhLu855eWk2P/zvcipr69ma72SK7CysBGBU38QWz5uUlQzAOVNDj4ltWpZy/9xN/sd1Dc0DH7EtZHvIoUujYEVERERERHq4zzfvY0V2SVjnpCdE+yemPDhvMzefNKrNc+59Zz15ZTW8smw3AF/efjK7iqqAxkyQUMb1T2bLPWcS4WlettK0oegvXlnFfxY2jrStDpHVERMZwfZ9Ffz3q51cOGNwi+UwcuhQ5oaIiIiIiEgPV1bdsb4ZvlGwFbXNG3qGsq+8Juj5rN9/xObcMhKiI+ibFNPquaECG4DbULQxgBEY2AA4amRGiHM8fLGlgJ+9tIqt6r0hKLghIiIiIiLS43k72DJjXP8k/+OKmvoOvc66nDLGD0jG00Lwoi1Ozw0nuFLaJEjz+FUzOGJYerNzoiMbb2WX7Cjq0OtK76LghoiIiIiISA9X7jbsfOOWY8M676lrZnL2lIEAFJTXdui1dxVVMjQjoUPnQvC0lN1uiYuPp4Vyk5ioxiajHV239C4KboiIiIiIiPRw5W7WxZD0lvtehNI3KZYzJw8AoKwmvNKWS2YOBiCnpJqMxPY1MQ0lJjKCajdzwzdVJSrCCWpMGJDcwjmNt7LzN+bzyrLsDr++9A5qKCoiIiIiItLD+YIbCTERbRzZXJI7ntWX/dGSplNLhqQ3ZmukxEWF/bo+/ZJjqKhtoKii1h/keO66WcwIUY7iExjcWLC1gAVbCzhv2qAOr0F6PmVuiIiIiIiI9HAvLtkFQGRE+Ld4iTFucCNEzw2v11LrlowUVQSXf0zOSvE/rmpnQ9JQxrvZGetySv3Bjdio1oM0MZHN91fWtt0z5FCXX1ZDYUXvLONRcENERERERKQHW7unlF2FVW1OK2lJYmzo4EZ1XQOT73yP7z23DIB9TXpbHDs6kwe/dTgAQzPCK4cJNCAlFoBLH13Ic4ucSSltBjeimt/K7imu7vAaDhVH3P0hR9z94cFeRpdQWYqIiIiIiEgPtiG3FIBnrj2yQ+cnuZkbZU3KUrbkl1NR28C7a/YCUFBR0+zcMycP4I1bjmVSVujeGO0RHdEYyJi3IR+A2BDBi0CBZSk+76zK4bsnj+7wOnqz99bsZfH2QqBx/G9v0+0yN4wxscaYRcaYFcaYNcaY37jb7zTG7DbGLHc/zgw453ZjzGZjzAZjzOkB26cbY1a5++4zpoVWuyIiIiIiIj1UeY1TypEa37G+F77MjaZjWHcVNk4uqWvwBk0lOXlcX//jyYNS2J9brajI5ue2tyzlG9MH8eGtJzAoLY41e0o7vIbe7raXVvLIp9sO9jK6VHfM3KgBZltry40xUcBnxph33H1/s9b+OfBgY8wE4GJgIjAQ+NAYM8Za2wA8BFwPfAm8DcwB3kFERERERKSX8DUC9fXOCFd8dCRJsZHklgSXdWQXVfof7y2pZnexE+xYdsepJO9HA9GmokP0CYlrI7iREO3sz0iIZlTfRPonx7JwWwH1Dd4O9R3pzbxeS1FleJNweqJu91O3jnL3aZT70VrezDnA89baGmvtNmAzMNMYMwBIttYusNZa4Cng3C5cuoiIiIiIyAFXUVOPx7QdEGhNVmoc2UVO8GLD3jIm/fo97nprnX9/fnkNW/LK6Z8cS1pCNBGezkuKjw5RYtJW5oYv2yTKDWTklFRTVFnHA/O2dNq6eouSquaBjfomk296g24X3AAwxkQYY5YDecAH1tqF7q5bjDErjTGPG2PS3G1ZwK6A07PdbVnu46bbRUREREREeo3ymnoSYiL3qzRkcHo8K7JL2FNcxctLs5s1F91XVsOOwkqGZXa8cWhLokJkWrQVPPGdU+d1btJzS52sE1//EWkUqldKTknva77aLYMb1toGa+1UYBBOFsYknBKTkcBUIAf4i3t4qN9628r2Zowx1xtjFhtjFufn5+/n6kVERERERA6c8pr6Dpek+Fw0YzD7yms4+t65vL06x7/d12x0X3kthRW1ZCZ2bCJLa0KVpbQlKsK53atvcG7xvNb5nBof3XkL6wWstfz9w03Ntn+2ed9BWE3X6pbBDR9rbTHwMTDHWpvrBj28wCPATPewbGBwwGmDgD3u9kEhtod6nYettTOstTP69OnTuV+EiIiIiIhIFyqv3v/gxsnjGxuE7iqs4r5LpnH+tCyeusa57corq6aospa0LggeeAKyNJ6/fha3nTGuzXN8mRu+8oqLZw4BOt53pLu66Zkl/OTFFR0+f9muYt5c6QSrBqbEcuupY4iJ9LBtX0VnLbHb6HbBDWNMH2NMqvs4DjgFWO/20PA5D1jtPn4duNgYE2OMGQ6MBhZZa3OAMmPMLHdKyhXAawfq6xAREREREelqtfVeFmwtYEz/pP26jjGGX399gv/56RP78deLpjJtiNMN4O8fbqK4so60Dk5kaa9ZIzK48YSRbR73tcMGMrpvIlcfMxyA3549kQiPoaq2oUvXd6C9s3ovLy7JbvvAFmzOLfc//uDWE/jeyaMZkBLLnuKqVs7qmbpdcAMYAMwzxqwEvsLpufEm8Ed3rOtK4CTghwDW2jXAC8Ba4F3gZndSCsBNwKM4TUa3oEkpIiIiIiLSixRX1VJSVces4en7fa3k2MbAhW/UKsBZkxvfZ05L6B5lH32SYvjg1hMYlpkAQGSEh35JMazfW0pVbQM3PbOEzzb1vtKLcG0vcDI0vnXkEBLcrJaBqXG9MrjR7XJ2rLUrgWkhtl/eyjl3A3eH2L4YmNSpCxQREREREekmauqcsoy2pou0R0vjXe+/dBpv3e6UNviCCd3RnpJq9pRU88yXO3hn9V7eX5vLlnvOBGBLfjl/eGc9f/rmFFI6cYztgVJd1xDWz3j93lIKK2rZnFdOn6QY7j5vsn9fv+RYFu8o7IplHlTdLrghIiIiIiIi7VNV5yStx0Xvf3AjKTb07aExhjduOZYIj2HCwOT9fp2u9vKy3QAEDlx59NOtvL82l60PfcG9509mxrCOZbpU1zVQUVNPRhc0Vm3N4u1FHDs6s93Hn//gF1S6JTrjmpQspSdEU1Be26nr6w66Y1mKiIiIiIiItEO1G9yIjdz/4EZrGQ2TB6V0+8DG/J+cRFJsJOtynHGwgaU1e4qd0aeb88r5xj8XdPg1bv7PUqbf9SHWhhzE2alq673+x8t2FrX7vAav9Qc2wAlmBMpIjKaytqHX9SdRcENERERERKSH8t2gdkbmxtCM+P2+xsE0JCOeUyf08z+PjWq83S2uquuU1/hofR7gNPrsahU19f7HuWXV7T4vtzT42NQmTWAzE5ysk4KKmv1YXfej4IaIiIiIiEgPVV3feT034qMPXteC6EgPI/vsfz+PX32tceJLYOZGWScFNwalxQHwnf8spaii60o7GryWq574yv88t7R9gQhrLe+vcQIvA1JigeDvAzRmcvS20hT13BAREREREekmVmYXU1xZx/Fj+rTreF/mRmCWwv549eZjiO+ELJBwrf3N6Rhj2j6wDanxjSUYMQHfk9LqxuBGdGTHv1cDU+LILnImjZz9wGd8+tPZHb5Wa15dtpsVu4oB52e7dk8p9Q1eIiNaX/t7a/Zy5xtrAWes7ivLdhPd5JyjRmbw6U9Por8b/OgtlLkhIiIiIiLSDXi9lrPv/5wrHl/U7nNq6t2ylE7I3ACYOjiVMf2S2j6wk0VGeIjw7H9wA2BSVnBvkCseX8S+gCyF2A4GN5bsKGLR9kLG9EsEYFdh141T/XhjPgNSYtl09xn8+usT2V1cxdKdxa32yViZXcyNzyz1P/c1iG0azEmIiWRwejxRbQRKepre9dWIiIiIiIj0UBW1jT0W2tuwsjFz48BnW3RXz103i8lZKdQ1OCU78zfmB+2vCWjUGY4f/HcZABtzy/nBKaMxpjG41Fn2llRTVl1HSVUdfZJiiIrwMGtEBgDfe24Z43/1rr+JbFNPLdgR9DwxJnRwo7c6NL5KERERERGRbq4q4Kb1o3V57TqnxO0l0VmZG71BUmwU4wckUd8QHCC64PBBjOufRE29l/qG8AIcBeU1/kyNmcPSGZQWj7WQU9z+Rp/tccKf5jH9rg8prqz1Z14MSosjwmPY6zYKLWhHr4/fnz+ZS2YOISbSw8VHDO7UNXZXCm6IiIiIiIh0AzV1jTfc1z61mIVbC1o93uu1/G9JNuP6JzWbiHGoi4rw+DM3kmIjOWV8P/5wwWTOnZYFQG2YwY0vtjg/iz9/cwqPXDGDNPf7XdJJjUoBVuwqpqbeS229l5XZJSTFOK8RFeEhI2Cca0uNTL0B2T6XzBzC4PR4Ntx1BqMPQpnRwaDghoiIiIiIyH7YnFdGSeX+3+RWNSk3eHtVTqvHf7m1gE155dxwwohOacbZm0RFeNhXXkt+WQ3VdQ2M6ptIZITH31yzNszSlB0FFQB87bABpMRHkRTrBB4CG5Xur9+8sSbouS9zA4LHuRaH+F2rrfcyf+M+AM6dOrDT1tSTKLghIiIiIiKHFK/X+t/V319b8ss55a/zueftdft1nZufXcp9H20C4LErZ3DqhH48t2gXFTX1LZ7zxso9JERHMGfigP167d4oKsIJ9hxx94fUNVh/2Y5vgoqv78b6vaXM+ft8vv3EVyx3p5OEsq+8lqSYSH9vE1/goay65Z9PuPYUVzM5K8X/PLBXRmpcY+ZGYWVj5obXa3lg3mbG/PId9pXXcMfXJvCXC6d22pp6EgU3RERERETkkHL7y6sY/Yt3+GzTvv2+1qrsEgBWZBfv13XeWpnDmyudTI24qAhOm9CP2gYvBeWhSxCstXywNpeTx/cj7iCMbu3umk4C8Y3KjYl0vlc1dV52F1cx5++fsn5vGXPX53HuA5+HvFZOSRVPfLGd9MTGAENjcKNzMjestewtrebEsY0jgAMzeZLjGjM3AstSvtxawJ/e2+B/PjwzvtOmzvQ0Cm6IiIiIiMgh5b+LdwFw2WML2z2VpCX7ymsASI7teM+LptkZMVERpMU7N9LFVaGDGwUVtewrr2XK4NQOv25v1vQG35dx4cuGqG1oIKe4+SjX7KLKZtvun7sZgB0Fjft8wYbOytzwZZIEBqp+edYE/+PA39OigMyNnJLghqZ9k2I7ZT09kYIbIiIiIiJyyPJNoOio/DInuLE/LS+aZn3ERUX4eyyEytyob/Ay464PARjVN7HjL9yLNZ0o4i9LcYMb1XXekH03jv3DvGZNQgvda/1szjj/tsToSIzpvIaivvGugVNv0gOaiB4+NM3/ODBzo7DJ15kRkF1yqFFwQ0REREREDlmB78Z3xG733f+K2o69g79kRyGXPrIwaFtslMcf3Lj6ia+anVMccEN9+JDUDr1ub7enSVZGjL8sxZe54aXczZjpkxQTdOyGvWVBz/PKajhqRAY3nTjSv83jMfRJjGFvSeeMgq0KCG48ftUMHr9qRtD+m04YybPXHsmgtDi+3FrIu6tzKCiv4c/vN5akDEiJZUBKXKespydScENERERERA4pyQFTKHbuR3Cjsrae99fkAlDewfIEX8+OQBZIjW98B77pRA7ftIxLZg7xT+2QYM17bgSXpdTUeamsdQIK1x83IujYzXnlQc/zyqrpmxwcAAEYlBZHdlHz0pZwfL55H39+bwNV7lpioyKYPa4fs8f1CzrO4zEcPSqTPkkxbMgt48ZnljL9rg/95SwAhw9J41Cm4IaIiIiIiBwSGryWo3//EaXV9dx8kvMu/L6Kmg5fb0teBbUNXjISojvce8GXhfH0NTNZ/MtT+OVZ4xmRmUBmYgxnTXamoGzNrwg6p8TtwzFnUv8Or723+/35k7n0yCH+55luuYa/oWh9gz/b5uypAzlzcuP3sulI3uKKuqASEZ/B6fFkFwcHx7bkl4fVx+WyxxZy/7zN/gyQ2KjWm8OmxTdfx4QByQBY9q9/TE+n4IaIiIiIiBwSSqvq2OPeRA5Oiyc6wrNfPRO25Dvv8B82KKXDZSnFlXUkxUZy3Og+ZCbGcO1xIzBuA49rjxsOQGGTAIwvcyM1TlkbLclMjOHyWUP9zwelxQMBZSn1Xn8j14SYSBKiG7N5AntxeL2W8tr6kBkyg9LiyCmupr6hcazsyX/5hIc+2dLudWa4QZO73VHCbU2+afoz337vWdwyexQA+9kbt8frcHDDGHOYMeYnxpj7jTGPNdkXZYwZaIzRwGUREREREekWKgPekU9LiCY5LorSqo5Pu/BNShmSHk91ndd/kxuOosrakO/GA2QkOKUQTZuK+oMb8QputCYwC6JPovO99AU3auq9VNQ4vw/xURFEBpSxBAY3ymvrsRaSYhqDHz6D0uKp91oW7ygCYGOuE+x6eenudq/R9zNes6cUCG4oGkqo+MWhOfi1ueY/oTYYY1KAx4FzfZtwvsfXBBwWBawA0owxY6y1W/dznSIiIiIiIvulMmDk6qi+iSTHRVJaVUeD1/LD/y4nKsLDPedP8pcutMVXipLmvvt+2t/mM/fHJ4a1psKK2haDFOluKcUf3t1AdKSHV5ft5phRmf7MjtS4Q3cyRnvERjUGLDzuaNgEN0ixp7iK9XtL6ZsUg8djGB0wdaa2oTEI5uulkhTb/NZ5aLqTDXLxw1+y/ndz2OL26kgJI6PG1wMk1JpDqXUDaOcfnsV1TXqFHOqZG2EFN4wxkcDbwCygEpgHnAIEdVex1lYaYx4HfoITBPlrZyxWRERERESko3wNJB/81uGM7JNISlwUb63KIbuokhVuY89hGfF89+TR7bpeWXU9CdER/nfbt+6raOOMYLml1Xy6aR8XzhgUcn9CdASxUR72ldfw/eeXAzBvQz6nT+yHx4S+4ZZGoYJUA1JimT40jf+bu5naBi/nTh0IwLdmDaG8pp6/frAxKHOjzB/caB6wmDk83f/4N2+s9ffa8IYRZSivCc4caiuwVueu7ZTx/Rjv9tqY6k7MuWjm4Ha/bm8UblnKNcBRwFZgrLX2bKB5e1/HS+7nMzq4NhERERERkU7j64vhKwPxvcO+ImBiyZfbCtp9vfKaOpJio/ylDgDVTZpRtuaR+U6C+6kTQjcGNcYwLCOh2fb31uTitY3ZCBJaqCwIYwyXuYGM2nqvfypNTGQE3zt5NClxUU2CG04JUKhAUmApy9b8cva55UPVde0vTyqpqmNSVjIv3XQ0v/76BMb0S2z1+B+dNpbJWSkcMyrTv21AShzb7z2Lk8b2bffr9kbhBjcuxSlB+aG1dk8bxy4DvMCEjixMRERERESkM83fuA+AeLdpY0KIPgob9pY32xaKtZYXFmcT4TFEB7zb3tZo0G37KvjrBxux1vLV9kJmDE3j1An9Wjy+aemBtF9sC1kQmYmNhQdNe1xER3r8pR+b88pZvqsYgMQWsmQiAgJMBW7j1/YGuKrrGiisqOX0Cf2ZPjSNq48Z7i85asnY/km88d1jwyp9OVSEm8c0GSe48X5bB1pr64wxJUBGRxYmIiIiIiLSWXYWVPJPd4pFQowb3AgxmaKoshav17aZFbF0p9NEcndxVVDmRnZRJaP6tvzu+9X/XsT2gkounDGIHYWVfO2w1mcwXDB9ECeP70teWQ3WOjfcNz+7tNVzxNHSzzCwgWt8k9+B6AgPNfVerLWc8tdP/NuTWwhueAz4Qhm+BrNVte0Lbmx2e3QMyYhv1/HSunCDGwlAmbW2ts0jHdFAx9sPi4iIiIiIdILcsmr/Y19fg6aZG9+bPYr75m6mtLrOX67QklVuKUtmYnRQU8gdBZWtnrfd3X/TM0sprqyjf3Jsm2tPjY/2r2ds/yTeWT1A79y306SsZM6fFtzTJPB713T0akykh9p6r39ksE+onhvQ2MSzpt7LnmLnnKo2MjfqGrzM+ft8tuQ7PVpG9mm9FEXaJ9zgxj6gvzEmwVrbarccY8xonGBI+4f8ioiIiIiIdIGiCuf92ZnD08lKjQMgIdq5HRrRJ4Ejh6czvI/T38KZYNJycGNdTimb3HfdP/vZbD5cl+vft2xnEVcePcz//JVl2QzPTGTq4NSga6za7QRH+rUjuNHU/ZceHvY5h6o3v3tcs22B02lClqXUeymtqgva3lLzVl/z0A17y2jwWoZnJrCnuPXSpN+/vd4f2Lhs1hAmDkxu+wuRNoXbc+Mr9/NZ7Tj2h+7nz8N8DRERERERkU5VXOncrP71win+coV4tzzlqBEZ/P78w8hIcHoxFFS0nKheUF7DGf/4lP8s3ElGQjSxURFBIziX7ypm3vo86hu8lFTV8cP/ruDcB1q+JZqUlbK/X5qEKTEgYyc+Ojho4eu5UdmktKRpEMTH6/7sfdkaM4amUVPvxesNPTHFWsvjn2/zP7/r3Mlt9tmQ9gk3uPEEYIDfGmNCt/QFjDE/AW7E6c/xeIdXJyIiIiIi0gkKK52ARWC/hWr3BjY9wdk2MNXJomjtnffPtzROU/GVNASO/txeUMnVT3zFXW+t48utwZNXfGM/f3L6WADG9Ev0j/OUAycwmBCq50ZtvZfK2voWzwn0w1PGBD0f6fZbqa5vXpqyr7zGH2QDuP/SaeEtXFoVVlmKtfZVY8xbOJkbi40xzwCxAMaYb+I0HP0m4PsJP2+tnd+J6xUREREREQlbSVUdUREm6GY2t9RpANk3ycnYyEp1Gju2NPFk3oY87nx9jf+5r6zFF9uI9Bjq3Xfsn/hie1CGQHVdA/llzusNSInl/R8ez4CU8EtSpHPFNsnIiInyUFPnpaKmfU1Bv3/KaK4/fgTvr91LfHSkv6lobmkNwzMbf/67Cis57o/zOHvKQP+2sya33kxWwhNuzw2Ai4FngHOAnwRsf9797AtpvQJc0/GliYiIiIiIdI7KmnoSYiKD3oG/bNZQ3lu7l9MnOknpcdERZCZGk10Uuino1f/+Kui5r6zFNy3lvGlZvLgk27//k435/sc5JdXkuBkh/ZNjGdMvqRO+KtlffZKCe6ukJ8SwYlexP3PjX5dPb5bd0VRcdATnTM0CYHNeGQBfbStkeGaC/5hfvroagNdX7AFg3o9PVDlKJwu3LAVrbYW19jzg68DrQAFOQMMApcDbwLnW2gustdUtX0lERERERKTr3T93E08u2OHPtPCZPCiF5b86jb4BTT2z0uJDZm5Y27yHgse9OT1tYn9uP2Mcd549kd+fP9m/f9XuEn+zyD+/t4Ev3JKWweka/dldDMtIaPI8nuyiSn/5yLQhqRw3uk+7rzck3bleXsB0npySqqBA1xHD0oICH9I5OpK5AYC19i3gLQBjTCQQYa2t6ayFiYiIiIiIdIY/v78RaN5fIZRBaXGscSeZBCqtrm+2rbbeC0CEx3DDCSMBuGTmEBJiIvnec8sAmDUigzV7SnlrVY7/WJWjHHw/OX0sX20vJDIi+P3+oRkJeC1scjMwmgbE2hId6SHSY4Iakm7LDx40+sINR3Vw1dKasDM3QrHW1iuwISIiIiIiPd3gtHi2F1Ty7ScaS1CstRz/x3nNjvUFN5pKCui1MbnJNJSjR2Y0u6GWA+/mk0bxxNUzm23v72bxLNtZTHSEp8UpKa2Ji44ICm74Jqn4qByla3Q4c0NERERERKQnqahpnn3RlC8YMXd9HgB3vr6G/PIaSqrqgo7zGDh3WlbIayQEBDeaZmmcf3joc6R76JvsNJddv7eMU8b3848NDkd8dARVLQQ3/nnZ9P1fpIQUVnDDGHMq8F/gXWvtpW0c+zJwInCBtbZ5mFNEREREROQA8o2Dbc3scX0BSIuPApypJz5DM+LZUeA0G91yz5ktvgMfOCWljzuJBeDe8ydz9hQFN7qzvgE/r0FpcR26Rnx0JNsKKqiuayA2qjHQ8elPT1K/lS4UbubGxUAK8Fw7jv0vcK57joIbIiIiIiJywAU2Aq2uC11GEiguOoI5E/uzdV95s31/u2gq5z/4BeP6J7VaWhAY3BiWkcDSO07FYyA1PrrFc6R7SImLIirCUNdgSY7tWKGDARZtK+RnL61k2uBUHp6/FXB+t6TrhPvTmuV+XtCOYz9yP4fVLcUYEwvMB2Jw1vc/a+2vjTHpOAGTYcB24EJrbZF7zu04Y2cbgO9Za99zt08HngDicKa4fN+GanMsIiIiIiK9Uk1AX4zfnjOxXefERUdQXeelpj64V8KUQancfsY4zmujtGRQWhw3HD+CY0dn4vEY0hMU1OgpjDHERUVQ11BPUmxUh66xdZ/TQHT+xnxeW77Hv70j/Tuk/cLtZDMIqLTW7mvrQPeYSiDcvKsaYLa1dgowFZhjjJkF3AZ8ZK0djRM4uQ3AGDMBJztkIjAHeNAY4/uteQi4HhjtfswJcy0iIiIiItKD+UoCfv31CVxx1LB2nRMb5aGqroGiiuA+G76pKH2TWp924vEYbj9zfFgjRKX7iHWDEEkdzNzwKaoM/v2JVXCjS4Ub3IgAwsl88OJkTbSbdfhywKLcDwucAzzpbn8Sp+QFd/vz1toaa+02YDMw0xgzAEi21i5wszWeCjhHREREREQOAdVu9kU475rHRkVQXdfA6oCRsFMGp3b20qSb8pWPJMd1LHNjzsT+IbdHdKA5qbRfuMGNHCDBGDOqrQPdYxKB3HAXZYyJMMYsB/KAD6y1C4F+1tocAPdzX/fwLGBXwOnZ7rYs93HT7aFe73pjzGJjzOL8/PxwlysiIiIiIt2UL3MjnH4HsVERlFXXc+1TiwH420VTeCrE2FDpnU4c42TcZCbGtHFkaP+8fDoPX66pKAdauMGNz9zPP23HsT/Dybj4NMzXwFrbYK2dilMGM9MYM6mVw0OFv2wr20O93sPW2hnW2hl9+ih1TERERESkt/A1EY2JbH9wI6rJO+xDMxJIie/Yu/jS8/z66xN56aajmTE0rcPXOC0ge2PKoJTOWJa0IdwiooeAK4FrjDH7gDuttUHzlIwx0cBvcBp8WvecDrHWFhtjPsbplZFrjBlgrc1xS07y3MOygcEBpw0C9rjbB4XYLiIiIiIih4iquvAzN7KLqoKeB04/kd7P4zFM34/Ahs/rtxxDUmwUWalx1Da0PalH9k9YmRvW2kXA/+FkRfwMyDbG/McYc48x5m5jzH9wggq+zI4HrLXtmaziZ4zpY4xJdR/HAacA64HXcQIruJ9fcx+/DlxsjIkxxgzHaRy6yC1dKTPGzDLOnKYrAs4REREREZFDQLUb3IiNbP+tT9MxrwkKbkgHHDYoleGZCURHehQgOwA68h3+IVAN/AjIxJlUEsjgjGT9E/DLDlx/APCkO/HEA7xgrX3TGLMAeMEYcw2wE/gmgLV2jTHmBWAtUA/cbK31zWy6icZRsO+4HyIiIiIicoio7kDmxi/PGs9LSxvb9yVG68ZUpLsL+1+ptdYL/MwY8yhOBsXRgK+gKAf4AnjCWrulIwuy1q4EpoXYXgCc3MI5dwN3h9i+GGitX4eIiIiIiPRSy3cV88qy3UB401LSEqJ58caj+OY/nST0hBiN8BTp7jocgrTWbqJjmRkiIiIiIiJd7twHPvc/jg0juAEwfkCy/3FkRLhzGETkQNO/UhERERER6XU+27Qv6HlyXHjTTsLJ9BCRg0/BDRERERER6XVeXpYd9DwpzIaOEU3GwYpI99biv3BjzBXuwxJr7WtNtoXFWvtUR84TERERERHpiD3FVRw+JJWlO4sBZ7xnR0wZlNKJqxKRrtJa+PIJwAIbaByh6tsWDgsouCEiIiIiIgfMnuJqpg5uDG50xFe/OIWkWE1KEekJWvuXuhMnMLEnxDYREREREZFuqaC8hp2FlZwxqX/bB7eiT1JMJ61IRLpai8ENa+2w9mwTERERERHpTqbf9SEAGYnRTB+aRoNX78+K9HbKsRIRERERkV4pLT6al246+mAvQ0QOgLCmpRhjHnc/hnfVgkRERERE5NC0KbeMZxfupL7B2+Fr7Cuv8T8Od/yriPRc4WZuXAHUA9d0wVpEREREROQQtXZPKWfe9ykAER646IghHbrOhr1l/sdelaOIHDLCytwA8oBKa63+SoiIiIiISKfJKanyP/5sc0HY5+8sqOTyxxayaFshABMGJHP8mD6dtj4R6d7CzdxYBHzdGJNlrd3dFQsSEREREZFDT11D4/unOwsqwj7/jtdW8+mmfXy6aR8Ab373WDwe02nrE5HuLdzMjX+4n3/T2QsREREREZFDV2VtPQCTspIpq64P+/yq2oag5wpsiBxawgpuWGvnAT8ArjTGvGCMObxLViUiIiIiIoeUSjc40T85jtIOBDe8qpwXOaSFVZZijNnqPqwDLgAuMMZUAQVAQwunWWvtyI4vUUREREREejtf5kb/lBj2ratha345I/oktvv84qo6Tp/Yj/fW5HbVEkWkGwu358awENvi3Y+WKIQqIiIiIiKtqqhx3iuN9DjJ5Vf+exGf/nR2u879YvM+8stqOGJYOsMzExjdt/1BERHpHcINblzdJasQEREREZFDWmVtPXFREf6pKbsKq/B6bZu9MxZuLeDSRxcCkBofxbwfn9jVSxWRbiis4Ia19smuWoiIiIiIiBy6SqrqSIyN5OaTRvlLS95YuYdzpmb5j1mVXcLofonERkVgraW6zsvG3DL//r5JMQd83SLSPYSbuSEiIiIiItLpNuwtY3TfRA4blOrfVl3X2NZvR0EFX7//M646ehh3nj2R+Zv2ceXji4KucebkAQdquSLSzYQ7ClZERERERKRT5ZfVsC6njMlZKS0es2p3CQC7CisB2JJX3uyYfsmxXbNAEen2OhTcMI4LjDEvGmO2GWMq3I9t7rYLjDEKnIiIiIiISJu+3FpAbYOXsw5zMi9eu/kYAEqrGkfCrsspBWBQWpyzr7ou6Br/vOzwA7FUEemmwg5AGGOGAAuAF4DzgaFAnPsx1N32AvClMWZo5y1VRERERER6o9p6LwCpcdEA/gyOu99ex98+2AjAymwnc+PJBTvYV15DSVVwcGPOJJWkiBzKwgpuGGNSgE+AIwCDE+S4C7jJ/bgL+MLdNwOY554jIiIiIiISUl2DE9yIinQmowROSHn6yx1AcBnKHa+uprCilqxUJ4vD91lEDl3hNhT9BU52RiFwkbX2o1AHGWNOAl50j/058LP9WaSIiIiIiPRevuBGpKfxvdeLZgzmv4t3UVhRyzn3f8aekmr/vndW7wVg/IBknr3uSFLiog7sgkWk2wm3LOU8wAI3thTYALDWzgNuxMnguKDjyxMRERERkd6ursECEB3ReHvyh28cxiUzBwOwwi1JaSozMZqhGQmkxkd3/SJFpFsLN3NjEFALvNyOY18BaoCstg4UEREREZFDV9OyFJ/0hOCgxbCMeDzG0GAtOwoqGdMv6YCtUUS6t3CDG0VAnLXW29aB1toGY0w1UNWhlYmIiIiIyCHBH9yICE4sT2uSkfHeD48nJjKCr//fZwBMyko+MAsUkW4v3LKUL4BkY8yYtg50j0kBPuvIwkRERERE5NBQ65alRHqCMzemDUkLeh4TGQHAlUcPA+DUCf27fnEi0iOEG9y4F6gDHjTGxLR0kDEmGnjQPfbeji9PRERERER6u7oGL9ERHowJDm5MH5rGY1fOaHb8N6YPYtvvzyQxJtxEdBHprcIKblhrFwMXAtOB5caYq40xw4wxUe7HMGPM1cAy4HDgG9bapZ2/bBERERER6S3qG7xERZiQ+04e34+s1DhuPmlk0PamgRARObSFFeo0xjQEPE0GHm3jlFdb+KNjrbUKs4qIiIiICHUNlsiIlt93/fy22QdwNSLSE4UbYFB4VEREREREOlVtg7dZM1ERkXCEG9w4qUtWISIiIiIih6y6ei/RLZSliIi0R1jBDWvtJ121EBEREREROTTVNXiJilTmhoh0nP6CiIiIiIjIQVXXYFWWIiL7pdv9BTHGDDbGzDPGrDPGrDHGfN/dfqcxZrcxZrn7cWbAObcbYzYbYzYYY04P2D7dGLPK3XefUUtlEREREZFuwVpLdlEl4GZuKLghIvuhO/4FqQd+ZK0dD8wCbjbGTHD3/c1aO9X9eBvA3XcxMBGYAzxojIlwj38IuB4Y7X7MOYBfh4iIiIiItODlpbs59g/zWLy9kKq6BmJUliIi+6Hb/QWx1uZYa5e6j8uAdUBWK6ecAzxvra2x1m4DNgMzjTEDgGRr7QJrrQWeAs7t2tWLiIiIiEhbVmYX88zCHQCs31tGdlEVWalxB3lVItKTdbvgRiBjzDBgGrDQ3XSLMWalMeZxY0yauy0L2BVwWra7Lct93HS7iIiIiIgcJHtLqjn7/s9ZtrMYgNp6LzsKKhiSEX9wFyYiPVq3DW4YYxKBl4AfWGtLcUpMRgJTgRzgL75DQ5xuW9ke6rWuN8YsNsYszs/P39+li4iIiIhIC575ckfQ8xcW78JrYerg1IOzIBHpFbplcMMYE4UT2PiPtfZlAGttrrW2wVrrBR4BZrqHZwODA04fBOxxtw8Ksb0Za+3D1toZ1toZffr06dwvRkRERERE/Mpr6oOer99bhjFw6vh+B2lFItIbdLvghjvR5DFgnbX2rwHbBwQcdh6w2n38OnCxMSbGGDMcp3HoImttDlBmjJnlXvMK4LUD8kWIiIiIiEhINfUNzbalxEXh8WiwoYh0XOTBXkAIxwCXA6uMMcvdbT8HLjHGTMUpLdkO3ABgrV1jjHkBWIszaeVma63vL+ZNwBNAHPCO+yEiIiIiIgdJdZ232baUuKiDsBIR6U26XXDDWvsZoftlvN3KOXcDd4fYvhiY1HmrExERERGR/VFd18DIPgnMHJ7Oc4ucuQCpCm6IyH4KK7hhjDk+zOtXA8XAloBsChEREREROURV1zWQEBPJ788/jK+2F7E5r5xkBTdEZD+Fm7nxMS1MHGlDjTHmQ+CPbmaGiIiIiIgcgqrqGoiNjAAgu6gSgAkDkw/mkkSkF+hIQ1HTgY9Y4GvAx8aY7+//skVEREREpCeqrvMSE+XxPwY4dlTmwVySiPQCYQU3rLUe4GygCFgPXAOMxAlexLqPrwHWAYU4AY104HRgrvt6fzHGHN5J6xcRERERkR6kuq6B2KiIoG0JMd2uFaCI9DBhBTeMMdOAF4GlwDRr7b+ttdustbXuxzZr7b+BacAy4H/AYGvtB9baU3CagnqAmzv3yxARERERkZ6gpt7bPLgRreCGiOyfcMtSbgeiccat1rR0kLW2FrgFJ5vj9oBdv3Y/h9uYVEREREREeoGq2gZiI4NvQ+KjI1o4WkSkfcINbhwLlFprN7Z1oLV2A1ACnBiwbQnOBJWBYb6uiIiIiIj0cNZaCitqSU+MDtqushQR2V/h/hVJA6wxxlhrW52aYozx0NiLI1AVEBPm64qIiIiISA9mreXXr6+htsFLn8Tg2wFlbojI/go3c2MPTmDi6+049mvusXt8G4wxsTgBkvwwX1dERERERHqwvaXVPLVgBwB9k4Pf/4yJ7MgQRxGRRuH+FXkdZ7TrI8aYo1s6yBhzFPAwYN1zfCa6n7eG+boiIiIiItKDrd5d6n88KC0OgONGOyNgjTEHZU0i0nuEW5ZyF3AhMACYb4yZD3yCk51hcXppnIjTMNQD5Ljn+Fzmfv6o40sWEREREZHuYkt+OcMyEjBAbUPzSSg+OwoqALj11DFMG5wKwKNXzqCypuEArVREerOwghvW2gJjzEk4I14n4QQyTmhymC/sugb4hrW2IGDfa8DHwJcdWayIiIiIiHQf2UWVnPyXT7jhhBFEGMODH29h/e/mhAxwvL5iD5Eew3dnj/JnasRERhATqX4bIrL/wm5LbK3daIw5HLgI+CZwONDH3Z0PLMUJfvzXWlvX5NyP92u1IiIiIiLSbZTX1APw3uq91DU48wY+3bSPUyf0CzpuV2ElK7NLAJWgiEjX6NDMJWttPfAf90NERERE5IDYV17Dgi0FHD+6DynxUR26xp7iKmKjIkhPiG77YGlVXb0T0NheUEmq+/N4ZP5WTh7XF4+nMYixs7ASgKgIBTZEpGuoLbGIiIiI9BjfemQh331uGVN++z4NXtuhaxx971xO+vPHHV7DQx9v4YvN+zp8fk/10pJsHv00eC5AZW29/3FxpZO0vWh7IU9/uYO/vr/Bv293URUAH97atKJdRKRzKLghIiIi0oN8sWUfuaXVB3sZnWLu+ly+9eiX7QpS3P3WWi5/bCEbcsv82+atz/OXRbRm+a5i/u+jTQD+1yqpquPqfy+ioLwmrDWXVtfxh3fXc+mjC8M6r6nCilq+2NJzAiQ19Q386MUV3PXWuqDtVXXBzUDH9U8C4Nevr+G+uZvZml/O+r2l/PSllQAMSIk7MAsWkUNOh8pSwD/u9TAgHWg1J9Ba+9uOvo6IiIiINLr0kYX0S45h4c9POdhL2W/ffmIxAAXlNfRNjg15THZRJQ1eyyOfbmu279qnnPM/v202Wamhb5pfWLyLn/7PubGeM6l/UKPLeRvy+dXra3jg0sPbvebVbt+IuBYmgrTXNU9+xbKdxS023+xuiirqQm6vdoMb4/onsX5vGd+YPohHPt1KbqkTNJr9l0+Cjo+O1HurItI1wg5uGGNOBf4FDA3jNAU3RERERPaT70bSd+PYW+S3Etw49g/z/I+vOnoYfZJiiI+OYF1OKS8szgbg/Ac/bzHY4wtsAKzILqF/k9eZvyEfa227m1wWVtYCEB8dXkAir6yawopaxvVPBmD1bidIMn9jPre/vIqXv3M0QzMSwrrmgVRS1Rjc2JpfzvNf7eLKo4dRWev8Tt57wWEs31nExTOHkJ4Qza0vrOAnp4/l/+ZuorrOC8Bvzp54UNYuIoeGsIIbxpiZwJs0ZmpsA/YAbecDioiIiMh+aU8JRk+UXxY6WBPYzwHgx6ePJTHG+d/XJ7/YDjjBjUhP+7IB9pXXUFMfXEZRVlNPUWVdu5uLllaF/zNYsqOICx76AsCfqRHp8VDX0MA9b6+joKKWN1fmcPNJo8K+9oFSWt0Y3Jjzj0+prffy8PytnDN1IAADU2KZesxwAM6blsURw9IZnB7P9cePYGV2MbmlNZw5ecBBWbuIHBrCzdy4AyewsR640Fq7uvOXJCIiIiKhlFX3nuBGfYPX/7il4EZBea3/cUJ0hD+wAXDhjMHU1nv5dPO+Fs9val9ZDYUVtURHelj/2znM25DHNU8uZtu+ctIT0tt1jbLq0OUZrVm/t9T/ePH2Io4dnUlkhIE6Z8oIwM6CSmrrvSHLNu5+ay0RHg+3nTEu7NfuLCWVjV93bX3jz+615XsAiA3IZDHGMDg9HoCoCA/Th7bveysisj/CLXo7CrDA5QpsiIiIiBw4m/PK2RBwk9zTFVY0Bi5KWwja7Ato9pmeGJxZERcdwXXHjyA9PoqKFjJaLvrXgqDnj362jU25ZQxJj8fjMUwcmALA0h3F7V63L4PBybbYQ3VdA3llrTd4raptzBZ5bfluVmYXNwtU/XfxLs74x/xm51bU1PPIp9v45ydbsLZj02E6Q2BZSij724NERGR/hRvciAcqrbVLumIxIiIiIhLaKX/9hBufWXqwl9FpdhVV+h+3FJwIzNzISIgJeUxibGSL5ToLtxUC8JdvTvFvm7chn2EZTlZB/5RYRvRJYMHWgnavOzAoccuzy7jisUXMvPujVgMPpVV1GAPnTh3Ii0uyududONI0ILAlv8LfV8Xnkke+9D/eexCn5BS5vUZCZY8kxUQSFaFGoSJycIX7V2hHB84RERERkU7kaV/vy27tw3V5REU4X0hFbX3I4EBBRWPmRkYLPTESYiIprKgNyo6A4PKRwenxPHvdkf7ng9Li/Y+PGpHBwq0F7RpHC06gYmBKLCeP6wvAou1OACW7qKrFc0qq6kiKieTGE0cCTtBl+tA0XrrpaGaP68sJY/r4jx13x7vsKKgAnPGrK93pLAA5JQcvuJFXVkN0pIcbjh/h3/a9k0cDEBOl2wMROfjC/Uv0EhBrjDm+KxYjIiIiIm0LvDnvqVZllzCyTyLpCdF8unEfw29/mxW7ioOO2ReQuREfE7pVnK/fxu/fWRe0fU+xEwiIj45g6uDUoCkpPz59rP/xlEGpVNQ2sKuwkvYoq64nLSGaR6+cERRkWrOn5ZKhzfnlpMZHM6Zvkn9bSlwUEwYm8/hVRzQL3KxwAxqLtxcBcMyoDAByD2Zwo7SavkkxQVNlZg13emkE/pxERA6WcIMb9wJbgQeMMRldsB4RERERaUNlkyyFnmb+xnw+27yP2gYvhRW1rM1xAgNfNikP8fXcSIqN5Lrjhoe81ohMZ3xq08wJX9bHo1fOIDrSw8DUOADG9U8Kakw6ul8iENz0szWl1XUkx0ZhjCElLsq/fe2ekhaP/2JLAZOzUvB4DJFuRGRPceN6rz9hBDccP4Lb3ZKPPcVVeL2Wbz26EIBfnDkBgNteXtWsbOVAySuroW+SUxr0yneO5sNbT2DakLSDshYRkVDCDW4cjjMxZSCwxhjzW2PMWcaY41v76Pxli4iIiBw6mpZsVNX27KkpT3+5A4CrjwkOWNR7LWv3lDJ/Yz7g9NwYlhHPqjtP57BBqSGvdcMJI4nwGCI8hjtfX0Ox2xvC168jM9G5IY+NimDxL0/h6WuODDp/dD8nm+LGZ5by3KKdba69rLqepFgnOBIZ0GdiY255yOPzSmuwFk6b2A+AD289gePH9OG350zyHzOufzK3nzmeG04YSb/kGFbtLuHigF4b4/o7ayypquPZhW2vsSsUVtSS7vY9mTYkjVF9E4mLjuDHp43hoW8dflDWJCISKNxRsB/jTEvx+UU7zrEdeB0RERERcdUEjN6MjvBQWdeAtTaoRKCnsNayMruYc6YO5PJZQ7nj1cYBfDsKKjjzvk8B2H7vWewtraZPUuhGoj5RER6mD0njg7W5AHiM4Vdfn0Cu23wzPaDkwxfoCBSYxXH7y6s4Ylg6o/omtvh6pVV1JLsZG9EBwY2WJqYUuNknvoaowzITeOrbM1u8/hHD0nlzZY7/+XPXzcITUP9S3MbUkq5SWlVHysCoZttvmT36IKxGRKS5jnT/MWF+qMOQiIiIyH7wlaH8/Mxx/ODU0VgbHPDoSbKLqsgtrWHGUKek4dQJ/ZgyKIWzJg/gjRWNN/XVdQ3klFT5y0laMzC1sZ9GfnkNK3YVc5c7kSQtPnQj0kDfmz3K/3jZzqIWj1u9u4Q9AX0voiOd/82NjfKwJb+CooDxtk9+sZ1/f76NAndbRmLb6wAYlpEQ9HzakNSg55U19Ty9YDt3vr6mXdfbX9Za1uwpobS6PqgMR0Skuwkr8GCt9XTko6sWLyIiInIoqHTLUFLjokmIjnS39cy+G0vd4MHhbnDjkStm8Notx3L0qAyqAvpJ7CioZG9JNQNS2g5u+EpLAN5YsYdzHvjc/zyiHaNlbj1tLD+b4/S7CBz12tSLi3cB+IMYafHOzf6wjARKquo49W+fAM5o21+/vobfvLG2MXOjncGN1PjGAMK/rz6C2CbjYtfvLeOO19bwxBfb/VNVOtOOggo255X5n3+wNpez7vuM8pp6kuOUjC0i3ZcCDyIiIiLdTF2Dl6cXbKfWzc7wBTLioiOIi3Zudv/1yZaDtr794SsXaZqhMLBJEGPpziLqGixZAVkZLZmclRJy+zlTB7Z7XTeeMIKYSA85JVVU1tbz6Kdbm42H9WVq/P6CyQD+khnf9Brf1JC8ssYRtvnltRgD6e3IIAGCsiNmDW/s3//BD49nZJ+EoIkyBRWdP6XkhD99zCl/ne9/XhoQ7FHmhoh0ZwpuiIiIiHQzLy/N5o7X1vDIp1sB/GNKB6bGEe8Lbszf2moJRVfq6MSO7z23jOe/crIf4ppkJGSlBQc3FrqTU9qTuXHc6ExuP2Mcp03oF7T9HxdPa/fajDFkpcaxeEcRE371Hne9tY53V+8NOiavrIbB6XH0TXICLneePZGzDhvAPy6eyoUzBhET6cFaS15pY+lKdmElafHRQc1HW+MLIEzKSvYHssDJTvn6lIGU1TQGG2rqOq80qbCiljP+8Wmz7VERjZkvybEKbohI96XghoiIiEg38tG6XH720ioA/vTeBv7y/gaeW+QEBEb1TSQioInoPw9C9sbTC7Yz7o53/RkY7fHop1u5+OEFvL5iD1vzK4iN8gQ1yQQY3TeR358/mWeuOZJIj2GBG9xoT88NYww3nDCS644f4d+27rdz2r0+nwGpsSzbWex/fvOzS8kpaRzZuruoyh/YACfw8sClh5MQE8mQ9Hhq6r18458LeHdNY1Bkc345GQnty9oAqGtwskVGZDZvato0IFTb0HnBjffX7GVdTuM43Dr32lUB5U8zhmn0q4h0Xy0WzhljrnAfllhrX2uyLSzW2qc6cp6IiIjIoaSytp7bX14VtO3/5m4GYGhGPClxUZRWN07LyEqNP6DrA7jn7fUA/PaNtTzQzhGgvuaePk1v0sEJUFwycwgAY/olsda90c5qR3DDJ7B5aGDWQ3uFyhJ57NNt/PJrEyisqGXpziJuOnFkyHOT3KyGJTuKWLKjMaNmU245UwaHLpsJZfa4vlw4YxA/OX1cs31Nv6baTmwq23TwTl5ZDVmpcf6SqH9cPJWhTUqJRES6k9a6Aj2BM8Z1A/Bak23hsICCGyIiIiJtWLy9KKhfw2WzhvDMlzsBePrbRwIwa0RjH4biqs7vudCa+gavv+nnW6ty+GNNPQkxkfz3q528tyaXx686ol3XiY9uvTHliD4JrM0pZVhGPCnx7S+FGJQWxxHD0vj+yWPafU6g/snN+3v4MkzOvv8zvBZOGts35LkXzxzMr0NMMKmqawg5grYlcdER/PEbU0LvaxIUqqnvvKay5TXB18ourCQrNc7/854zqX+nvZaISFdo7b8sO3ECE3tCbBMRERGRTvbemr1EegwnjOnD8l3FDHYbVZ43LYshGc7joRkJbL/3LM6+/zMKyg9scOOBeU4ZTEJ0BBW1Dby8NJvLjxrmL6Pxei0ej3HHuFYzPDMBr7f5/zq2lVVx+JA03lyZw9GjMsNaX2xUBC/eeHRY5wQKnGgye1xf5q7PY3dRFc98uYPsIqc8ZVILzUtjIiPISo1jd7FzXHSkx59ZEU5wozVdlbmRXVTJ795cG7Ttooe/BCDSDe5Et7NniIjIwdJicMNaO6w920RERERk/+WUVPHfr3Zx0RGDufs8ZxrHnuIq5m/K55szBjU7Pi0+mqLKAxvc+HhjHgAv3HgUt720ipeW7ubyo4b591fWNZAYE8nv3lzLfxbuZOkdp4a8TlQbN8qXHzWU9IRoTmnSILSrpbu9MSYMSObxq47gqn8vYkt+OW+tygHgqqOHNRvNGuj+S6fx5/c38PnmAvomxfgDIvEdKJEJpVnPjU4Kbix3J7BMGZTCH78xhdP/3jgtpd4NTpmmdSsiIt1MtwvBGmMGG2PmGWPWGWPWGGO+725PN8Z8YIzZ5H5OCzjndmPMZmPMBmPM6QHbpxtjVrn77jP6qywiIiLd1PyN+dR7LVcdPcy/bWBqHP+5dhZHj2yewZASF0VJVV2z7e2VXVSJte1PyPV6LVvyyrlk5mAmDkzhuNGZrMwupj6gqeW6nFK++9wy5m/KB+B3b65lb0nzxqO+6S8tiYrwcO60LBJjWi9f6Wy+aSDJcc7rDstIYP3eMv9+X0+QlkwbksbNJ44CCGoimh9QarQ/mpel7F9ww+u1PL1gu/9n9M/LpzO2fxLnTB1ITGS3u00QEWlVd/yrVQ/8yFo7HpgF3GyMmQDcBnxkrR0NfOQ+x913MTARmAM8aIzx/eV/CLgeGO1+hN82W0RERKST5JVVhyzT+HhDHj97aRWp8VGM6tt8SkYoHQlubM0v5+evrGLu+lyO/cM8Xlm2u93nbskvp7S6nulD0wGn1MJrIScgeHHvO+t5Y8UedhU6GQuvr9jDF1v2+ff7bvj7JHVOmUZnS3PXN3O409dkZMDP4rOfncTY/kltXmPK4FSmDErht+dM8m+79rgRrZzRfrH7UZZy1b8XcdZ9waNe523I447X1vgbvvqCSX+9cCqrf3M6i395yn6uWETkwOnUcLgxZjJwCtAAvGet3RDuNay1OUCO+7jMGLMOyALOAU50D3sS+Bj4mbv9eWttDbDNGLMZmGmM2Q4kW2sXuGt7CjgXeKeDX56IiIhIh7yzKoefv7KKoso6TpvQj4evmOHft2hbIdc/vQSAX31tQrvT/1PioiitqvP3uWiPN1bk8OzCnTy70GlS+tH6PM6dmtWu87fuqwBgTL9E/+sD7ChozMIInBICYIC/vL8RgL9eOIUTxvRhc165f7JIdzN1cCov3ngUhw9xEoRnDU/37ws1SSWUhJhIXrvlWMD5mkf1TWxXUKQ99qeh6Mcb8ptt29MkqybBbfQa4TFEYMhMjGHpHadSVt3xDCERkQMlrMwNY8xsY8xcY8w9IfbdCiwD/gz8DVhtjPnu/izOGDMMmAYsBPq5gQ9fAMTXqjoL2BVwWra7Lct93HR7qNe53hiz2BizOD+/+R9+ERERkY6y1vL3DzdRVOncIL6/NjfoHfd731lHv+QYlv/qVM4/vHlvjZakxkfhtVBeW9+u43cVVrJmT0nQtrdW5nDP2+taOCPYCrcvg6/JqS+4sb2gIui435w90f94TL8kquoaSIqJ5LxpWWQkxnDkiAwmDExu12seDEcMSyfCDfYEZtFEtDOAFOj8wwdx2KDUzloaI/okcO7UgTzkjuDd354bxRXBPVtCBbnSE6I1AlZEeoRwMze+CZwAPB+40RgzGvgDTrCkBidzIx74mzHmM2vtsnAXZoxJBF4CfmCtLW3lXYxQO2wr25tvtPZh4GGAGTNmaBqMiIiIdJqJv36Pytrgd9g/WpfLj19cQb/kWLbuq+Dmk0aSGh/dwhVCS3aDCyWVdf5eEa057o/zgMZJJz7PLNzBz88c32r2hrWWBz92JqWkuqNZfSNat+8LDm5cdMRg1u8tZcKAZLbkV7A2p5Symvoe2ZDSGMO3jxmON4zeJF0pJjKCv188zX3soaZh/4Ib+eWd0wtERKQ7CDe44Zut1bS04zogAvgE+BpQC/wH+AbwHXd/uxljonACG/+x1r7sbs41xgyw1uYYYwYAee72bGBwwOmDcMbXZruPm24XEREROSCstf7Axuu3HENJVR2XP7aIm/6zFGgs9ThhTN8Wr9ESX+bEmytzuPGEEe0OHlx//EhW7ylh/IBk4qMjuPed9WzMK2Nc/5azKfaWOuUL50/L8r9OY+aGU5by1LdnctzoTIwx/P78wwAn8PLEF9vD/tq6k199fcLBXkJICTGRlFTuX7nIbneai4hIbxBuQ9G+OFkZ2U22z8HJivittbbCWlsH3O7uOz6cF3AnmjwGrLPW/jVg1+vAle7jK4HXArZfbIyJMcYMx2kcusgtXSkzxsxyr3lFwDkiIiIiXa7WfWf9Arc84bjRfchKDe7d8Ox1RzIzoLdDe/mCC394dz3vrdnb7vPOPzyLR66Ywa2njuGsyQMA+HJLQavnbMlzgjDfCBhJ63v9nYXOvokDk5sFWFLio/jrhVN46aajkc41cWAyK7JL2j6widp6L+v3llJQXuMPrgGs+PVpnbk8EZEDLtzMjXSg1AbMDTPGJOFMKqnAydwAwFq7xRhTTXD2RHscA1wOrDLGLHe3/Ry4F3jBGHMNsBOnRAZr7RpjzAvAWpxJKzdba325ljcBTwBxONkmaiYqIiIiB0x1rRPcmBjQY2L60DR2FzvvmM+Z2D/kmNf28AUXAPLLnd4J1XUNlFTVsTmvnIqaek6b2B+AOjfI8s3pgxicHu8/b3B6PMmxkWzJDy4taWpLfjkAo/o09qBomrkRuJ5A4fQRkfYb1TeR5Tubvt/YttV7Sjj/wS+abW/p5yci0lOEG9yoBlKMMSYgwHE0Tn+LhdbapoV/VUBsOC9grf2M0P0yAE5u4Zy7gbtDbF8MTGp+hoiIiEjXq6xzmn3GBYzwvGTmEF5fsYex/ZL4y4VTOnztwJvRPW6w5KGPt/CPjzb5t88cls4LNx7lL40JNbUjPSG6zZGyW/PLSYqJDBrhGhsVQXSkh9p6L8mxkURGhJsQLPsjOtLjzwwKx52vr/E/HpASy0VHDPaPgBUR6cnC/a/QZvecEwK2nY9TkvJZ4IHGmGggBcjdnwWKiIiI9FRVblAhcITnUSMz2HLPmbzz/eNI2I+bysDgxoa9ZQCsyC4OOmbR9kKstf51xEc3f73kuCheX7GHmvoGLvrXAt5amdPsmC35FYzok9Cs7MTXyDQjMabZOdK1oiM81Hvb1+i0PiAIsjKglGVEnwR+cMoYrj1uRKevT0TkQAs3uPEWTlbFY8aYi4wxPwCucve93OTYae71d+7PAkVERER6osraemb/xanYjQ0IboAzVrS16STtER+QDbJoWyHVdQ3U1DV/J7+8pp5Kd1xsQkxEs/2+m92xv3yXhdsKufnZpf59VbUNPDBvM19uLWBkQEmKzz532sZxoztWWiMdF+nx0OC1NLQjwFHdwshYZWyISG8SbnDjr8AuYDjwLPAXIAp4wVq7qsmx5xAio0NERETkULDD7UUBwWUpncUYw/Z7z+KZa46kvKaejzfkk1dW3ey4yXe+zwuLnd4McVHtW8cHa53E24c+3syf3ttAvdcysm/z4IavOeqtp47p6JchHRQV6QTH6tpRmlJRUx9ye9MRxSIiPVlYwQ1rbTFOj43HgfXAl8AvcBqA+rklKd/GyfKY1xkLFREREelJAsdsxndBcMNn/ACnj0ZOSRU5JY3Bjd+fP9n/+OH5W9x1NH+n/jsnjmy27bqnFvPAvM1BY1xH9klodtzb3z+OlXeeRmp8dIfXLx0T7fY4aU9ww5dhc/aUgQDMGuFM5xkVImAlItJThZ2LZq3dDVzbxjG1QP+OLkpERESkJ2vwWn4d0LgxJrLrmm36em+s2VNKZW0Dt50xjuGZCfQNaP7pq1xIT2gehPjpnHFMGJhMhDEs2VHEo59tA+Cfn2yhrLrxHf9hmc2DG5qwcfBE+YMbrZelPP3lDu54dTUAl80aytenDGTWiHQKymvpnxJW338RkW5NhXYiIiIinai+wcvnWwr8415nDk9neIjAQGeJjPCQFBPJ0p1FgDNq9ohh6dQ3eBmWEe8f1QoETTsJ9LXDnHf0jx6VSUVtPflltXy4zilN+e05E1m4tTBkzw05eCIj2leW4gtsgPPznzncydpIilVgSkR6l/1+G8EYM9QYc4QxZoYxZmhnLEpERESkp7ro4S+58vFFANx93iReuOGoLr+RjIuOYGt+BQBpbolIZISHuT86kfOnZQHgMaEzNwKlxEXx+/MP85egDEqL44qjhvHAtw73ZwpI9xAVRlmKT0vBLRGR3qBDmRvGmAHA7cDFQEaTfQU4zUb/YK1tPktMREREpJfZlFvG7uIqJmelsGSHk0HRPzmWS2cOOSCvn1dW43+cHNv4v3cejyHZLR1JT4ghop0TWjLd0a66Ge6+ottZluLjMZqOIiK9W9gheGPMMcBK4GYgE6dpaOBHJvBdYIUx5ujOW6qIiIhI93TJI19y1b+/YuVuZ6xqWnwUL9xwFMbs37jX9vrHxVP9jxNjg29gfcGNgant768wwD22StM0uq1QmRuVtfVszS8PefzQjK4rjRIR6Q7CCm4YY/oCr+Nka5QBfwROBca7H6cCfwBKcIIcr7vniIiIiPRKry3fzb7yWgCu/vdXADx73SyGZMQfsDWcMzXL/7jpuFdfJkc4zT+HuTfCJVV1nbA66QpRbs+N2nonuLGnuIoJv3qP2X/5hF2FTp+VL7bs8x8/OP3A/T6KiBwM4WZu/AhIwxkDO9Fae5u19iNr7Qb34yNr7e3AJPeYNODWzl2yiIiIyMFhraW6Ljib4cXF2c2O68oGom1pmi3i68ExKC2u3dcY6gZmJmeldN7CpFP5MjdWu9lCG3PL/PtKquqw1nLpIwv9235+5rgDu0ARkQMs3MK7swALXOeOhA3JWrvHGHMd8CnwNeC2ji9RREREpHv42wcbuW/uZtb+9nTio53/jfJNrYiO9HD3uZOIiYogtkn2xMF02sR+/KZmImdM7t/uc5Jio3j9lmMYoQkp3ZYvuHHby6vYW1pNUUVt0P7ymsYxvqdP7Me4/skHdH0iIgdauMGNYUCFtfbztg601n5ujKkANEFFREREeoWXlznv7czfmM+cSQMAiPQ4N5lJMZF8c8bgg7a2F244iryy6mbbk2KjuPLoYWFf77BBqfu/KOkygc1h//7hpqB91XUNVNQ0Zhh1p2CbiEhXCbcsxeI0DQ3HgemkJSIiItIJKmvrQwYJfvziCrKLqgDIKWncX1bt9KV49rpZB2aBLZg5PJ2vHTbwoK5BDpzS6pb7oXz3uWXkljb+jsZEaoyviPR+4f6l2wHEG2Pa/K+3MeYoIAHY3oF1iYiIiBwUlzz8JTPv/oi/vL8haPv/ljT21vjbBxtp8DojOLOLqjhvWhZj+ycd0HXKoW1ASsvTb3JKqjnngcZEa6P3GkXkEBBucOMdnEyMh40xfVo6yJ2Q8jBOpsfbHV+eiIiIyIG1Ittp0Ph/czf7tzXN5Citrue/X+2irLqO3cVVDNEkCjnADhuUyrQhqfRJivFvC3wcKDW+/ZNyRER6qnB7bvwZuAaYCKwzxjwEfATsxglkDAZOBm7AGRdb7J4jIiIi0uMMu+0t+iXHhHzn++evrOLed9YBMGNY2oFemgjDMxNYu6fU/3xwWhz5ZTXNjktLiD6QyxIROSjCCm5Ya3ONMecBrwDpwM/dj6YMTmDjXGtt3v4uUkRERORgyS11bhavO244N54wksTYSH784kreWLGH0up6Thnfl+NGt5jQKtJl4qIiqKn3+p8PTo9n6c7iZsedOFa/nyLS+4XdXcha+wlwGPAvoAgnkBH4UQQ8BEy21s7vvKWKiIiIdK3qusYJEyP6JATtu+qY4WQkxhATGcFd50zyb//WLA2Gk4MjrskUlMFpzcujPv3pSRoDKyKHhHDLUgCw1mYDNwE3GWOGA33dXXnW2m2dtTgRERGRA2nueifh9K5zJ7G3pJr7521myqAUoiM9DAxo4JgSH8UHPzyedXvLOGls35YuJ9Klmo54DdX7JTMxdB8OEZHepkPBjUBuMEMBDREREenRKmvr+c5/lgIwKC2Os6cOZEh6PN+YPgiPp3nPjdH9khjdTxNS5OCJiw4ObmSlxfkff2/2KG49beyBXpKIyEGz38ENERERkd6gpKrO/3hs/ySSY6O48IjBB3FFIq1LiQuegpKV2hjcUGBDRA41YffcEBEREemNqmqdfht/u2gKA1Li2jha5OAbEFAqBTAgNbaFI0VEer8WMzeMMQ0t7QuTtdYqQ0RERES6tSq3mWh8tP63RXqGfsnBwYyYyIgWjhQR6f1a+6938+JSERERkV7KNyml6QQKke5qcEAD0f/deNRBXImIyMHXWnDjpAO2ChEREZGDrNItS2napFGku0qJiyIjIZqCilp/1sYHPzye/PKag7wyEZEDr8XghrX2kwO5EBEREZGDyddzQ5kb0pP8/Mzx/OjFFfRJcka+aoqPiByqVFQqIiIiQmPPjVgFN6QHuWD6IM6ZOpDICM0JEJFDW5vBDWNMJBAPYK0tbc9FjTHJ7sMKa21nNSYVERER8bPWUtdgiY7snJs6f88NlaVID6PAhohI+0bBPg8UAU+Ecd3HO3COiIiISLs9+uk2xvzyHUqr6/b7Wqt3l/Cv+VsBlaWIiIj0RK0GN4wxE4HzgVLg22Fc9zr3nEuMMaM7vjwRERGR5nYWVHL32+sAWLmrBGvtfl3v6ie+Ymt+BeA0aRQREZGepa3MjW+5nx+01ha396LW2iLg/9zrX9axpYmIiIiEtmRnof/xZY8t5MGPt3T4WuU19eSXOdMlzj88iwiP2e/1iYiIyIHVVnDjOMACL3Xg2i+7n0/swLkiIiIiLfpoXV7Q82cX7uzwtRZsKQDg31cfwb3nH7Zf6xIREZGDo63gxhjACyzrwLVXuueO68C5IiIiIi16c2VO0POWmorO/svH3PfRplavVVRZC8CoPomd1pxUREREDqy2/gueChTbDhSyWmu9QDGQEv6yRERERELz/W+Jx8CqO0/jm9MHsbekOuiYN1bs4a2VOWzNr+CvH2xs9XqlVU5D0mT12hAREemx2gpuVAJJ+3H9RKAqnBOMMY8bY/KMMasDtt1pjNltjFnufpwZsO92Y8xmY8wGY8zpAdunG2NWufvuM8aogFZERKQXqKx1Rrb+bM44kmKjGN4ngaq6Bqrc7VW1DXz3uWXc/OxS/zmPzN9KTkno/yUpqarDYyApJrLrFy8iIiJdoq3gRh4QZYwZGe6F3XOi3WuE4wlgTojtf7PWTnU/3nZfYwJwMTDRPedBY4xvfttDwPXAaPcj1DVFRESkhymvqQcgwQ1GpMdHA43lJU8t2N7snLvfXseD80I3HS2pqiM5LgqPGomKiIj0WG0FN750P5/fgWtf4H5eGM5J1tr5QGGbBzrOAZ631tZYa7cBm4GZxpgBQLK1doFbUvMUcG446xAREZHuyRfcSIp1ghtpCU5wo7DCCW5sL3BGuibHRjJzeLr/vNT40GUnJVV1Gv8qIiLSw7UV3HgTMMBP3IBBuxhjBgI/xpm08mbHlxfkFmPMSrdsJc3dlgXsCjgm292W5T5uur2l9V5vjFlsjFmcn5/fScsVERGRrlBe7WZuRDvBjQw3uOELahSU1zKufxIr7zydF244iimDUwGormsIeb280hr6JMZ08apFRESkK7UV3HgJ2ARkAO+1pzzFGDMKeBfIxMmkeHF/F4lTYjISmArkAH/xvVyIY20r20Oy1j5srZ1hrZ3Rp0+f/VyqiIiIdKUKN3Mj0c3cGN3PaQ92y7PLePDjzRRU1JKRGO0//rWbjyEzMYbymubBjQVbCticX07/lNgDsHIRERHpKq0GN9yJJ1cCtTh9LVYaY/5ljDnDGNPfGBPtfvR3tz0MLAcmATXAVR2ZtBJiHbnW2gZ3PY8AM91d2cDggEMHAXvc7YNCbBcREZEebo87GSXTDWCkxEXha5fxr0+2smRHEekJwZkYiTER/qCIz4a9ZVzyyJfkl9XQP1nBDRERkZ6szWHu1tovgQuBMiAOuBan1GQ3ziSUKvfxm8A1QDxQDlxsrV3QGYtsUhJzHuCbpPI6cLExJsYYMxyncegia20OUGaMmeVOSbkCeK0z1iIiIiIH15IdhSTHRjIiM9G/bfEvT+Wb0wdR4o51nTIoeBJ9QkxkUHDDWsszX+7wPx/Tf3+Gw4mIiMjB1mZwA8Ba+wYwA6fExFf2EerDusdMt9Z2KJhgjHkOWACMNcZkG2OuAf7ojnVdCZwE/NBd1xrgBWAtTinMzdZaX87pTcCjOKUxW4B3OrIeERER6V6W7Cji8KFpQdNN0hOiOXl8PwCOHZXJJTOHBJ2TEBPJ6j0l/udfbS/iaTe48f2TR3P+tBZbc4mIiEgP0O6B7tbazcBFxpi+OAGGiTi9OAywD1gDzLPWhjv6tenrXBJi82OtHH83cHeI7YtxymNERESklyiprGNjbjlnTxnYbN/pE/ux6s7TSIptPvkkLT6KRdtqeHPlHk4c25eNuWWA04/D13BUREREeq52Bzd83ODFf7tgLSIiIiKtWrqzCIDpQ9Ob7TPGhAxsAPz2nEm8tyaXW55dBjhlK9GRHiZnpYQ8XkRERHqWdpWliIiIiHQHW/LLARg/ILweGf2SYxnTr7FHx4rsEsb2SwoqbREREZGeS8ENERER6RGe+Hwbry7fTaTHkBIXOkOjNZfNGsqIPgn+53+44LDOXJ6IiIgcRGGXpYhI77Qxt4xhGQlER3aPmGdNfQNb8ysYPyD5YC9FRLqJO99YC0B8dATOMLTwXHHUMK44ahi5pdVsyi1nwkD9fREREektusddjIgcVBf+cwGn/W0+976z/mAvxe+BuZs54x+fsmFv2cFeioh0Et/41byy6rDPra33+h9X1ja0cmTb+iXHcuzozP26hoiIiHQvCm6ICIu2FwIwf1P+QV5Jo11FVQAs2LLvIK+kbU8t2M5jn2072Mvo1WrqG/jDu+spKK852EuRDvJ6LXe+voZfvrqamXd/xL8+2RLW+UWVtV20MhEREekNFNwQOYT95o01fP/5Zf7n2UWV/OKVVQf9BrKqtoGkWKdqbkNu+UFdS3v86rU1/O7Ntewtafvd6KraBl5bvpv6Bm+bxx7qKmrq/Zk7b6zI4aGPt3DfR5sO8qqkoz5Yl8uTC3b4n/8+zEyxueudSfPXHjuc1285plPXJiIiIj2fghsih6h95TX8+/PtvLZ8j39bdZ2X/yzcyfS7PgxKAW/J3PW5fLA2t1PX9fD8LYz/1bt8usnJ2NiU273LUv74buMN2rq9pW0e/8aKPXz/+eX839zNXbmsXuGfn2zh9L/PZ8mOQlbvLgGgYj/LEXq7NXtKuOPV1Xi99mAvpZmPNzTPDHt6wXbeXpVDXSvBvvMe/Jxfv7aaB+Y5/2YuOmIwhw1K7aplioiISA+l4IbIIWpPcVXQ8yOHpwc9n7+x9RIVay3ffmIx1z21uNPW9MnGfO552wkWbNtXATiNTq0NfaNWWVvPmj0lnfb64SqurOXBjxtT619eurvNc3a73/cV2cVdtaxub1NuGW+u3NPmcVvznd+BTzbk8/lmJ9i1q7CyS9fW01375GKe/nIHuR3oadHV1uaUcuTwdL76xSk8fPl0AO54bQ3f+c9S/vL+RsDJbCqpqgs6b9nOYp5csIOckmquOnoYo/uFNwJWREREDg0KbogcQqpqG/hkYz7W2mbBjWevm8XfL5rKHy6YDEBOacs3R394dz3Db3/b/7yzmn5+4fbXiI+OACAm0kNpdT3rW7j+T/+3krPu+4xfvba6U14/XE9+0Zhif8ak/qxsR8DCd3O+Kbe8xaBNb9HgtfxvSXZQP5K1e0o59W/zueXZZWzNb73kqLrOydK4b+5mNuU5xy7bVaySnlb4MiAKyrtXf4oGr2XD3lImDkyhT1IMp03sz0/njOV7s0cxrn8Sry7bTXVdA2ff/xlTfvM+AIUVtXzvuWVB1/j6lAEH60sQERGRbk7BDZFDyH8W7uDKxxfx4uJsdga8A37ZrCFEeAznTsvijMnOzUNNXfP0/+q6BtbuKeWhj4MbAV76yJedsr4Ne8sY1z+JD249gb9fNJW3vnccAN/5z1IavJaKmnryAoIun7hp7v9bkt1mGU1eaTV7iqvILa0mu6j1d//X7inluD/ObfPm2+IEJ/olx9A/JbZdN5S+7/vu4iqeCug/0BtN/c37/PjFFfzuzbWc9+DnWGtZtqvIv//LrYUtnuv1Wj7emE98dASzRqRz9MgMTh7Xl9p6Lw9/uvVALL/HyCut5vHPtrnBMmc8an5Z92m8urOgkjl/n091nTdo9Op3ThzFraeN5eaTRrG3tJpxd7zrD2J9uDaXd1fv5fUVjRk+mYkxTBucdsDXLyIiIj1D5MFegIjsv0c/3cqe4mpuO2Mc0ZGhY5aLtxdy11vrAPjpSyuJ8Bj6JcfwxW0n4zGNx8VGOlkTvnfN//HhJuZuyOPJq4/gW48uZM2exr4Sf/7mFJ78YjurdpdQ3+AlMmL/4qUb95Yxc3g6WalxZE3LAmBASizb9lXw3KKd3PvOeqIiDIt+cQqVtQ2U1dQzOSuFVbtL2JhbxqSslBavffJfPqGspt7/fPrQNK4+ZhiTs1IYmpFAdV0DkR7DrqIq/vbhRnYVVnHfR5v4+8XTWrxmbqlzA/nazcfy0tJsymvqqa5rYFdhJf/8ZCv3nD+JGPf7CVBSWcfanFLOn5bF4h1F/Pr1NVx0xGBioyJaeokeLfD7vWxnMQu2FrA5r5zoSA91DV5ySqpaPPeLLQU0eC1zJvXnrxdOdbft46P1efzx3Q2cPrE/I/skdvWX0CP87KWVzNuQz6wRGf5/yx0ZtdqZiitrsRbSEqK56OEF5LjNdmcMbR6cOHPyAHYUVPDB2lxWZDtlZt9/fhnfnDEYAI+Bi44YwrePGYYn8I+ViIiISABlboj0cO+syuGut9bx+OfbWi3P+O2ba4OeN3gt4wckE+ExGNN4wxAVYfAYp7kowN8+3MiKXcVM/e0HQYGNJb88hW9MH8Tls4YC+G9eAtXUN/Dgx5uprK1vts+ntt7L3PW5lFTVsaekmrH9k4P2//mbUwD45aurKa+pp6iyjk825LPd7clx1mFOpsnaPa038/TdaI/r79TrL9lRxC3PLuOcBz6nrsHL+F+9y6hfvMNJf/7Y3yT1w3V5WGtZlV3Cy0uzg663t6SaeevzOHJ4Ov1TYslIiAbgkflbOf3v83lpaXbQmqrrGjjjH/OprG1gZN9E5kzqD8Ary9ru09GTFFbUYq2lrLqxb8J1xw0HnEyNTbnljOufRP/k2JC/Mz6+niR3nDXBv+3okZl8zf15n/yXT7pg9QdWZ5UlFVY63+tlu4ooq3Z+z8PJ3Cgor2n132i4KmvrOeu+z5j2uw8494HP/T/nR6+YwbDMhGbHR3gMt8wezdPXHsnovk7AqqK2gSe+2M70oWlsvOsMfn/+ZPXaEBERkVYpuCHSw32xpcD/+J3Ve0Mes6uwkoRoJ1Hrox+dwOkT+wEwNsTNgjGG2KgIqusaKK0Obuw3fWga8dERTByYTEZiDACD0+MBgspcfGb/+RP++O4GHg/ouRBoR0EFY375Dt9+YrE/eOALPvgcMyqToRnx/ueZiTFc+9RiznngcwBOm9APYxobdfpYa3nmyx0UVdSyfFcxALefMY53f3A8K351mv+44so6t2lp8NqmDErxB1O+fv9n3PrCCn9ABWDW7z9ib2k1x4zKdNY9wAnK/OWDjfgGVXyxpYBXl+3ms037uH/uZvaUVDMpK5lvTB/ELbNHAbCvG5UP7I/NeWUMu+0tDv/dB5z2t/lBgbBrjxvBlMGpvLQkm88272N03yT6p8Syu6iKuetzm93k55fV8Kf3NjAkPZ40N2jkExnwzn3T38+e5jdvrGXWPR/t93Vi3WytX7yymio34yovjN+ro+6d26nBovfX5Pr/Pfr+7f3r8umcMqFfq+clx0bxwa0ncM7Ugf5tf7jgsP3OCBMREZFDg/6PQaSH21FYyeSsFH46ZywlVXXsbfJueE5JFcf9cR4LthZw4tg+jOyTyOkTnayBWSMyQl4zNiqC6voGNrv173+/aCpPfXsmL95wFEt+eSov3HCU/9ghGaGDG7sKK/03OHvcNd37znqe+NwJdNzw9GJO+NPH/uPnrs8DYGz/5gGXhy+fQXSkhx+eMoaJATX7sVEehmcmkBIXRVFlcL+L4be/zS9fXc2vX1/D84t2AjBjmJMSnxIfxdwfneA/9v01weNss1LjuPGEkQB87b5P/ds/cSfIBE7sOM8tn5k6OJXHr5rBt48Z7t/3p/c28IP/LueyxxZyvzvG8vGrjqBfcizJsVEkREdQXFXHO6ty+N5zy/hgbS6XP7YwaLxsd1NQXuMvWfp88z4emb8Vr9fy6rLG3gib8sq541Uni+jpa2bSLzmWb80c4v99OHVCXwamxLFgawHffmIx7zYJyr3qZrOcG3CT6zN9WONUn8PufJ+3V+V07hd4gHi9lie+2M7e0upWy3NaU15Tz09eXMHCbYUkuE14+yTFkJEQ3e7MjeLKWmrrveSUVFNeU4+11h9sstayZEdRq2NlS6vrmgWn7p+3mWEZ8Wy550z/tmmDU9v9dY1zs7fu/PoERvVV6ZGIiIi0j3puiPRwOwsqmDgwhUFpTpBh1u8/YtWdpxETGUF0pIc/v7fRf+zZU5ybxfMPH8TscX1JjY8Oec3YSA/VdV425zrBjamDU/3p5HHRwf0h+ifHAnDHq6s5Z+pACspr+cO763lzZeNN55rdJdzw9GLec4MIz3+1q9kElAVbCoiJ9DAgJbbZesb2T2LjXWcAcPvLKwHnJu7hy6djjCEtPprCCie40eC1vBVww+trSDiqbyLThzbeGI/ok8g/Lp7K959fzj8+2sSsEencf+nhgDOtZZP7tfsCM6nxUby0NJuRfRL59evOjfuLNx7lz1wBmD2uH0ePzCS/vIbhGfGszSklIyGGgopaPlyXS0ZCNH3cjBfnmtF8uC7XP03Et9ZPN+3j8qOGMiAlrtn34kDbnFfGZY8u4sUbj6KytoELHvqCkX0TefSKGXzr0YUApMRF+YM3PpvyyvnaYQM4bnQfAL45YxDr9pYSFeFhzqQBfLW9sbHo7uIqvF7L1N++zy2zR7FiVwkZCdH88NQxzdZz2ZFDOGJYGnP+7gSdvvOfpbx+yzEcNii1i74DnaOuwYvXWmIiI6it9waNwj3q93NZ/ZvTSYwJ7z/JryzN5sUlTsbTj08fy5h+SYzsk8itLyxnc54zjSew5CyUwAybXYWVfPe5ZRSU13DzSaNIjo3ipy+t5I/fOIwL3f4XPlW1DazNKeGChxaQmRjNwp+fQoTHUFZdx+a8cn506hgiPIb/Xj+LuRvy6Jvc/N91S64/fgTDMuKZPb5vGN8NEREROdQpuCHSw7y7ei9j+iUyok8i9Q1esouqOGPyAI4ZmeFvrvnr19bw2oo9XHvccFZmFzO2XxJ3fG0Cx47O9F+npcAG4C9LWZ5dTHx0RNANfFMRHsO5Uwfy6vI9PDBvM/vKav2BjeuOG86G3HLmb8z3NwoEQo52rfdaBqXFtXkzNmfSAFbvLuXeCyYzcaDTQDQt3snc+NN763lqwQ5/34H+ybHsdaerXH/8iGbXGuOW5URHePjZnHFkBgQehvdp7A1w04kjmbsuj5XZJVz2mHNDnxgTyeFDmjdHjI2K4P8uad6EdG9JNYmxkUFfX2p8lP/m8rnrZnFJwNSZo34/l+33ntXq9+JAePDjLewtrebFJdms3VNCeU09K3YV8+KSXf5jfP1czpo8gJ+fNZ5LH/mSHQVORpGPMYZff32i/3lgEOu9NXs5bFAqpdX13PO2k7Vy1dHDQv4uGGMY1z+Z6UPTWLLDCZD89YONPHH1zM79wjvZ6X+bz9Z9FVw4YxAvLM5utv+ZL3f4s4XaKzCh4pszBvuDI2cdNoBfvLKazzbv8weXWrJqd+O/yzP+0Zil5Gs+DM7I5ecW7aRPYgzfnT0agAse+oJad+zsvvJajrznI776xcn+f9sTs5zsiyNHZHBkCxliLYnwGP/UJhEREZH2UnBDpAex1nLjM0sA2H7vWeSUVFPvtQxNjycjMYbXbj6GET9/m5fdtP5/fbKVCI/hmmOHBwU22hITFUFFTT1fbClg9ri+RLQxoeDvF09zshPW5gVldlw8cwgPBLyj/9iVM+ifEktZdT2Ltxfy5/c38puzJ/Lswp1syC2jXzve3T1hTB9OGBN8w5aeEM3Owkqe+Hw7FbWNI2zPOzyLw4ekMXFgMgNTm2dBjB+QzIe3nkD/lNhm75onx0b5H1933AgmZ6Xwnf8s9W9b9qtT2/y+BOofIiOlf3Isa/aUctigFGaNSOeGE0ZQVl3PswudMpqq2oZmmTKhrN5dQt+kmLDeHW9LZW09Vz6+yJ9hcd9Hm4L2v7g4myHp8XitJbuoioEpsTzwLSfzZUBKLDsKKumTFNPsuj7jBzSWF321vYgL/7XA/zwzMZrbzxzX6voev+oIVuwq5tmFO1m0vbBdWQoH01a3X0tgYOPZa4/k8y37eGDeFu59Zz2zx/X1B9zawzcRZeNdZwRNSbrg8EH84pXVXP7YIpbdcWqzviX//nwbLy/dzeu3HMPq3SVER3j8gQqA350zkTteWwM4/7YKK2pZtrMYgPfXBpdwnTS2D/M25LOvvIZF2wr9wY0JA1qeXCQiIiLSFRTcEOlBiiqDGygu3encePqmCHg8hu/OHsX/zd3MhAHJrM0ppcFrGRXmyMyYSA/zNjj9Jb4+pXnfg1CmDU7lvrlOIOOSmUO4+IjBjOyT6M+GGJ6ZwMnjGxsKzhqRwdcOG8jQjHjufGON/5iOGJKewIfrnJ4d5x+exctLneDOCWP6tNhXxKe1mv5HrphBYkwk6QnRnDl5ANvvPYuiilpKq+uI6oQmhzedOJK8shru+NoEjDHcfsZ4AGYOS+cH/13OS0uzucydRhPKswt3smFvKU8u2AHAqjtPIykgKLM/3luzl6+2FzEsI57tBc2bxW7bV8ElM4dw3rQsHp6/hXPd3iMAd507mR+/uKLVrIHp7kjQX5w5nrvfXhe077jRfYJG6IaSEhfF8WP6sL2ggnfX7GVvabW/jKfBa9mSX05ybFTIoNKB5muq6XPu1IH0TY5l5vB0jh6VyVEjMrnssYXc8/Y6pg9J48pjhgUF11qyq7CKASmxzcY/B44W/vGLK/jWrCHMHtf4b+83bziZNn98bwNvrszh1An9+NmcsewqrCK/rIYLjxhMhMfDrqJKfnr6WHYUVHLZYwvJLmrsDTJ7XF8ev+oIAJ74fBt3vrGWix7+kuhID/2SY+iX3HJgS0RERKQrKLgh0kM8vWA7C7Y2Tka56ZklbNtXQWZiTFCzvh+dNpYfnTaWrfnlzHYnIBw1Mry08NR458bqpLF9OK2NCQc+gWUcNxw/wt+jY4T7OdTYS98xN584ivvnbQ4qWwjH+AFOcCcm0sPd507mz9+YgoWwMitCOTXE156WEN3snfCOmjEsnTe+e2yz7edMHcgvXlnlb+gaysKtBfz8lVVB247/4zyWBUyCCeT1Wv63JJuYKA/nTM0KeUyg15fvISs1jrk/OpHPNu/Day1X/fsrpg1J9b+Lf+yoTGYOT2fm8PSgc0f1TeTVm49p9fqxURH+shtfcGPOxP68u2YvR4VRxuDLdNicV07fpFjKa+p54atd/mt+8pMTGZrh/J69v2Yvf/1gIxccPogLZwwmJb5zAkGtqa5r4Fx3sg9AQnQEf784uGzp2NGZHDUig4835PPxhnzeXr2X+OgIrj5mGF87LHRw0eu1fLopv1kWk4+vzOmj9Xl8tD4vZInTQx9vAZzf81F9kxjVtzFr5NIjh/gfD8tMYP5PTuKNlXvYkldOclxUUNDzqmOGc8/b66lt8FJb7+Wfl03v1lk0IiIi0jspuCHSA1TXNfjTxH18Y1+nDk7FE+ImfkSfRN645Vj2lFS12jMjlB+cMob6Bstd501u902KL0MjMSbSH7QAOGGsc/P1nRNHtXjuj08fy62njgn5dbTHKeP78c3pg/jalIHtKuPo7owxDM1IYGV2MZ9szCcxJtKf6eDz5dbCZucVVdaxbGcRFTUNQWVI1XUNHPuHeewrdyZofP2wgW1+r1fvKeWksX3weAzHuzfQj105gymDU7nnrXW8vzaXo8MMmrXk0Stm8OmmfH5x1gTmbchj9rj2N5LMcANNxZV13PP2On9zVp8fvbCC/95wFKt3l3DDM0uw1gmmfLAuN2jqT1f5wfPLg54fPrR5nxaAMyb3Z8HWAhKiI1iX4/RhWbKjiCOHZ4Qs78kvr6Gosq7Z74VP04BmdlElg9LiqQsoPwEYkh7frFloKB6PaTUoNvfHJ7B8l9OjZ1qIXjQiIiIiXU3BDTnk7SuvITUuishOKDPoKoHv4E8dnBqU5l5eU9/ieZMHpTB5UPi171MHp/LMtUeGdY4vuNE0FjIgJY71v5sTlCofSkcDG+BkU/zpm1M6fH53NDA1jg/X5XLl44sA+Nfl05kxNI346EgueeRLlu8qZmSfBE4c25dLZg5ma34F1z+9hPMe/AKAzXef4f+dfnFJtj+wAbC3tLpZD5L8shq2F1QwY2gatQ1e9pXXNDvGV1b014umUl3X0ObPtL1OmdCPU9wsGd+Y4vbyZV8UV9Uxzx0nDPDDU8YQHx3B3W+vY+TP3yY9IZrA5KFF2zrep8PrtczbkMeW/HKuP77lJqB1DV7eXeMEIW8+aSQzhqWHbEILcNmRQxmemcBhg1K55dml5JXWsCG3jC+27AsZVPCNXm4tcPnHbxzGX9/fSF5ZNU8t2MHZUwb6pwrNHJ7Oom2FXDZrSIvnh2NQWrx/YpOIiIjIwaDghhzSauu9zLjrQwA+v202WSGaTnYHvhvT350zkUuPHMrIn78NwHdnj+KkMN7l7kq+d9ATopv/Wemsm+BDybXHDefDdY3NG2942mkke8Hhg1i+q5gIj+FbRw7l28cOByChSUPU9XvLmOROK9mUW0ZSTCT/vHw633p0IdsLKpoFLm57aSUfucGBxJhIrIWBrYyi7S4/05Q4J7hxx6vOeN6BKbFMykrhu7NH0WAt9320ibKaegorapkzsT//vHw6j366lbveWkd+eQ19k8LryWGt5dqnFjPX/V5dc+wI6hq8/u/HI/O3EhlhuPqY4eSXOf9u7zlvclCZRygej/H3KHn6miOpqm1g/K/eZWeIfiefb97Hb9w+NcMyWu5Tc+GMwVw4YzAX/WsBD8/fysPzt/r3XXHUUP591RHE94JMJxERERGA7vtWtcgBUFDR+G72MffOZVNu8xGl3YHvJumEMc7kkklZyZx12AB+dNrYFt8JPtD6JMVwzbHD/U0GZf/MGpHBraeOITMxmr4BZQkvLc0mPSGazXef4Q9sgJMhExicW7StsWxlR0ElQzLi/QGNvSXVzV7PlwkAjdlAwzrY4PVAatp49GdnjOPhK2bg8RiiIjws/MXJ/n23njYGgAnupJY7X1/TauZToIfnb+EXr6xi+a5if2AD4Ocvr2LcHe9SVFHLzoJK7n57Hb95Yy1l1XXkumOIO9JcMy46gj5JMewsrGTehjwWby9kc14ZR9z9Id96dCEbc8u55tjh7foZnRlirGp6fDQJMZHqjSEiIiK9hjI35JDmCxr4/OaNtWGXY3S1ipp6fvbSSgAyk5zsiDe/e9zBXFJIxhju+NqEg72MXuV7J4/m5pNGUVBeQ4O1vLx0N396bwNHDk8PeVP64a0nAHDyXz5mmVu6tCW/nAVbCvjGjEH+IEluaQ25pdWc/+AXjOiTwFPfnkl+eQ2XHjmEW08dw4X/WkBNnZfDh6QeqC+1U0RFmGbTceKjIzlhTB/yy2r8zUfH9nc+v71qL0cMS+fqYxqDRKXVdSRERzZrRnvP2+sB+I87pvfP35zCj19cwX8X7wJgd3EVXwY0/N2YW05+mS+40bGJLeP6J/HikmxeXJLtf+77mzV+QDI/OX1su65z6ZFDWLS9kPLqeq49bjh3v7WOMf3bP3JWREREpCdQcEMOaXmlwcGNArcevS0drdUP18bcMk7723wABqfHER+i5EN6twiPoa97c3zD8SMYlBbHiWNClyL5mqmOH5DMJxvyWJdTyuWPLSIuOoIfnjKGhJhIkmIiyS2tZt76PHYXV7G7uIrVu0sprqxjbL8kMhNjePf7x1PX4O3WfWgCfXjr8STERBIbGRFyks2T354Z9DwjMYakmEjKaup5fcUef3DDWsthd77PKeP78sgVM/z/xkur65pdc86k/vz4xRX+51/7v88AiI+OoLK2gcKKWn+vnI5mwNx+xng+3fSp//n6vU5m2cvfOTqsjK2oCA8PXHq4//m7P2h5RK+IiIhIT9Uz/s9VpIvsLq4Ker4up5TiytYDHGf841POf+iLkKNNO9M7q3L8gQ2AuT86sUtfT7q/yAhnjGtbI0wnZqVQWl3PGf/4lH3lNVx//Aj/xI2hmfE8tWA7t73cOEb23TU5AIzulwhAdKSnWQ+P7mxU3yQGpMSFNaL389tnA7BsZ7G/yWZFbQMAH67L45Znl/mPffgTp1fFhTMGceyoTJb88hQSYyKJjvSQ3uQ17zp3EgBFFbWszSllSHo8iR38Xk4YmMwXt83mox+dwBu3OCODJwxI7jalaCIiIiLdiYIbcsj6Yss+/rck2z/lw+fnr6zik435rMouCXneupxSlu0s5qKHv6S23hvyGHDGbw677S3+/fm2Fo9pibWWP723wf/8J6ePJaqHvIsuB99NJ4xkXEDZwYSByf7H507NwuvG5W44YQQAX2xxyikGtNJAtLdJjo3yl3UUuA17iwIyt95aleNv5PvR+jyOHpnBH78xhWeuPZIM92/G0jtOZe6PTvCfs+nuM5gzyZn2smxXER+uzWPGsP0LRAxMjWNkn0QmZSXzu3Mn8cTV6mkjIiIiEorulqRHKKms44O1uXi9nZMtsa+8hksfWciq3SXMHteYon3xEYN5e9Vernx8EV+//7NWr7FoWyFPfNFy4MJXG/+bN9by+7fXkVdWTX5ZDdv2VeD1Wj5cm9tilsiH6/LYuq/C//zmk0aF8+XJIS4uOoK3v3ccm+8+g/9ceyQnjmn8HR8eUCJx25xxxEVFsGxnMUCzLITe7jB3THJRpVN2Uux+9k02WbGrmNp6L1vyy5mc1XykcmJMJKnx0dzxtQm88/3jiIrwEB8dSWyUh+cW7SIm0sNVRw/rlLUaY7h81lB/iZKIiIiIBFNwQ3qEW19YznVPLWZhwASI/bFkR5H/8Xdnj+b0if0Ap8Y9KSCFfIXblNFay0//t4Jht70FwG1njCMrNY51OS1PV8kLaFb6r/lbmXn3Rxxx94ec8Y/5PLVgO9c+tZjfvbku5Lkb9pb6Hz99zcyQx4i0xuMxREZ4OGZUZlB/GF9zy0R3UkbgTXtybM8pRekMafFOMCenpIq80mqK3GDjGZP6E+ExPP3lDsb88h1q672M6pvY4nWuOXY44wc0ZsdU1zkZXT+dM5bDBqV23RcgIiIiIn4KbkiPsMltzJdX1nyEZbjKa+r52wcbAbjnvMkMTo/n/y45nGV3nEpKfBRvfPdYLpnpvHN7zgOfU13XwPtrc3lhcbb/GpmJMfRNjuGVZbt5wZ2WAE4Q5P65m3h7VY4/cyMrNY5nrmmcwFJd5+UP7zolJx+uC52Nsnp3KRkJ0az/3RyOG63mf9J5RvVNZNaIdP7tljfcd8k0/75DbSxoSpzTu+T7zy9n5j0fsdcd3ZqVGsf4AUl8vCEfcDI8Qo1TbcvRozI7b7EiIiIi0qpD62066bEa3ABAUTunmbSkqraBSb9+z//cl34eHekhOtJ5F3dYZgLnTB3Ic4uckY/PL9rJnW+sBZxRjDGRHuZM6s//ljhBjZ/+byVfP2wgj366laNHZfLn9zcGveYr3zmavsmxLLh9NiVVdVz976/IKXFuokqq6tiYV8ZzC3fyzuq93HrqGC6eOYRVu0s4elQmsVER+/X1ijQVGxXB89cf5X/ePyWWP15wGLuKKg/iqg6OPkkxREd6/L1z3lyZQ2p8FMMyEvju7NHc8PQS+iXH8LrbzLO9Thnfjw/X5TI8o2NTUkREREQkfApuSI9Q2+DcfGzJrwjaXlZdR12DbVevgLoGL8t2Npaj/P2iqS0eOzkrhczEaPaV1/JHt7Hn3y6awnnTBvmPGZaRwJdbnTKZK/+9iEXbCvnLBxubXcs3pWJAShwDUuJ4+pqZvLgkm0iP4YF5W3hn1V6eXLADgNteXkVqfDS7i6s6rVZfpC0XHjH4YC/hoIiNiuDMSf15dfkeAOZvzOf8aVl4PIZTxvfjvGlZXDgj/O/N/ZdOo6KmHo/n0MqEERERETmYVJYi3V5tvdefsfH0lzuorfdSUlnHtU8uZvKd73P47z5o13X++O56Ln10IQBvf+84zp2W1eKxCTGRLP7lqYzqm0hlbQNDM+KDAhsAP5szjje/eyzj+iexKKAXSFSE4R8XTwXg/MOzmqX6j+qbxO1njOc89/UfmLcZgMOHpAJw4zNLAJg8qHkDQxHpXIPT4/2PR/VN5HsnjwYgwmP420VTOWpkRtjXjI2K8E9UEREREZEDQ8EN6daW7ChkzC/foT6gL8WvX1/Ni0t28eG6XP+2Hzy/LOT5u4ur+Mg97qWlu/3bh2bEhzy+qcxEJyPk3KnNAyFpCdFMykphdL+koO1HjczknKlZbLnnTP7yzSktXjvZrfev91ouPXIIL3/nGE4Z39e//zAFN0S63NTBqQD8+6ojeP8HxzMsU6UkIiIiIj1RtwtuGGMeN8bkGWNWB2xLN8Z8YIzZ5H5OC9h3uzFmszFmgzHm9IDt040xq9x995lDrVNeDzFvfR7H3DuX3cVVIfff/vIq/+PHrpwBwHOLdnHXW8FTRl5dvofymvpm53/nmSVc8+RituSXU1pVxw0njODz22aTENO+iqw7z57IPy6eyg9OGd3iMQ1ep2Tmh6eM4Senj/UHNCI8ptUGjb5mhgBzJvZ3rnHqGMAZSRsfraoxka42e1xfvvrFKZw0rq/KSERERER6sG4X3ACeAOY02XYb8JG1djTwkfscY8wE4GJgonvOg8YYXwfGh4DrgdHuR9NrykFWWFHL1U98xe7iKp5buDPkMalxTubEw5dPZ/a4vhwdIkX8J6ePBeDEP82jpr4haF9xVR0Alzz8JfVey1mTB5CVGtfuNY7rn8w5U5uXlgSqrXeySkb1TeTmk0b5e2y0JSaysVnocaOdqQoTB6aw/d6zuPeCw9q9RhHpOGNMu//NioiIiEj31e2CG9ba+UBhk83nAE+6j58Ezg3Y/ry1tsZauw3YDMw0xgwAkq21C6y1Fngq4BzpJj7dlO9/HBHiHdO80mqW7yrmvGlZnDaxP8YYfn7meABiozy8ccuxnHXYAK44aigA+8pr+f/27jxKrqpO4Pj3lzR0dgJZIQkJWyBhETAsGgxoII4wrkQFVJLAOYgojuMyLjiKjjqKZ1xRGY6K4sIi4gg4ggrEqCOQEEIgYQnBGAJZJSQhkLXv/FG3m0pT1UtSneqqfD/nvPNe3XfffbeKH68rv7rvvkt+Ope5S9cyZ8mzXParh1pGP6zasJnTxw3lmJEDK/4+PvC6QkJjZ+7NHzagseS8HJIkSZKkjquVce/DUkrLAVJKyyOieWKCEcA9RfWW5bKtebt1ubqR5sehAlw/eykTDx3MiQft11K2YPl6tmxv4u2vfGkiz4OHFO6HP2P8cI4euQ/fOe94AH58wYn8200Pcuejq7jz0VUlz3f28SNLlu+qY0cNZPZlp+/Usfd+aueOkyRJkiS9pNuN3OikUj93pzbKSzcScVFEzImIOatXry5XTRW2esPmlu2V6zcz7Yf38cKWbfxtTeFxryty8mN00QR/ffZu4K6PnMpXp+5428apY4fw4TxfRbPGhh5EwE8vPImPvf5wpuR5LSRJkiRJ9aVWRm6sjIj986iN/YHmn+aXAaOK6o0EnsnlI0uUl5RSuhq4GmDChAllkyCqrFUbNjNmUB9u/9AkvvGHRVz1x8WM/8wdL6s3tNX98AcP6VeyvamvHMWxo/aloWewduMWjjxgHzZu2cbgfo2ckue0kCRJkiTVn1oZuXELMC1vTwN+XVR+TkQ0RsRBFCYOvS/fwrIhIk7OT0k5v+gYdRNL/7GRAwb2ptdePfnolLFl6+3Vs2Nh2rNHcPjw/hwypB8TxuxH7717MrifEwVKkiRJUr3rdiM3IuI64DRgcEQsAz4LfBm4MSIuBJYCbwdIKS2IiBuBhcA24P0ppebHZbyPwpNXegO/zYu6ic3btrNw+XouOOUgABqKEhjzPnMGs5es5ao/LuacE0aVa0KSJEmSJKAbJjdSSueW2TW5TP0vAl8sUT4HOKqCXVMFPfXsi2zdnjhieP+WsneffCBzlqxlYJ+9OWP8MM4YP6yKPZQkSZIk1Ypul9xQ/fnuzCf47t2L+c0HT2H0oMLkoE8/9yIAI/ft01LvC285uir9kyRJkiTVtlqZc0M1qqkpccXtj/H85m2c+tWZzHxsFSklPvnL+QCMGNi7yj2UJEmSJNU6kxvqUlfNWrzD6+nXzGbmY6t5Zt0mDtyvD8MG9KpSzyRJkiRJ9cLkhrrEinWbeP/P53LF7Y8RAR8546Wnodw2fzkAP5x+Aj17RLW6KEmSJEmqEyY31CW+/NtH+E1OYvz0wpO4dPJhzL7sdCLgl3OX0SPgwP36tNOKJEmSJEntM7mhiluyZiN3LFgJwOVvHM/EQwcDMKR/I68fPxyAAwb2Zu8Gw0+SJEmStOv816Uq7rO3LODFrdv5yYUnMn3iQTvsm3Jk4fGuL27ZXo2uSZIkSZLqkMkNVdxTa1/gzKOH85rDhrxs3+Rxw/J66O7uliRJkiSpTjVUuwOqLyvWbeLJ1RuZVCKxAbBP772477LJDOi1127umSRJkiSpXpncUEV98PoHANiyvalsnaH9ffyrJEmSJKlyvC1FFbNy/SbmLHkWgPNfNbrKvZEkSZIk7SlMbqhi7nxkFU0Jbrv0FI4YPqDa3ZEkSZIk7SFMbtSRFes2cfWsxWzaWp0nkdz/97UM7tfIkQeY2JAkSZIk7T7OuVFHvnXXIn5+71Jum7+cMYP6cvr4YQzt38g5V9/DRZMO5lNnjuvS8z++cgPj9u9PRHTpeSRJkiRJKmZyo040NSV+v3AlAPOXrWP+snXc8uAzLfuvnvUk75gwin377EXfxgZ67dWzYud+5rkXaegRLFq1gXed5FwbkiRJkqTdy+RGHWhqSlw1azGrN2zmm+ccy+oNm4kIvnL7o2zZ1sSksUOY9fhqrp61mBvnLOO8kw7kS289ut12n3thCw09e9CvsYFZj6/mr0/+g49NOZwePQojM7Y3Jf60aDWfu3Uhf1uzEYCxw/p16XuVJEmSJKk1kxt14KM3PcjNc58GYPK4YfRrLPxnvfCUg2hqSvToEUy64m5unLMMgJ/fu5QvvPmoliQFwCPL13P/39fyzhNG8dwLW/nVA8v40v8+CsA1M05gxjWzATht7BBOOngQAL+Y8xSfuPmhHfriRKKSJEmSpN3N5EaN+9uajS2JjS+99eiWxEaz5gTGBRPHcPmtC1vKL/ufh/nPtxVGb2zcvI0Z18xmxfpNrFq/iR//9e+se3FrS93mxAbAzMdXtyQ3Fq9+vqV81H69OffEAzlm5D4VfoeSJEmSJLXNp6XUuLsfXQXABycfxnknHVi23rtPHs3bjh/BFWcfA8B19y3l2Y1bAPjEzQ+xYv0mAL511xM7JDa+OvWYHdr53szF/OWJNQA8umIDg/s18oNpE7jzw6dxyWmHOpmoJEmSJGm3c+RGjZsxcQyTxw1l9KC+bdZr6NmDr73jWACGDGhkxjWzOf1rf+SGi07m1gef4Yzxw1j3wlbuW/Is/3TkcP7rHa/g2Y1bGLlvb/rs3cDAPnvx2IoNfP62hbzr+/dyzfQTePjpdUwZP5zJ44bthncqSZIkSVJpJjdqXES0m9ho7bWHD+XoEfvw0NPrOOvbfwbgwP368On3jNth5EXffIvLWcfsD8DJBw/i8OH9edf372XGjwq3qhzlbSiSJEmSpCrztpQ91A+mTwBgy7YmAN532iHt3lLSs0cw8dDBXHzqIS1lRx7gBKKSJEmSpOpy5MYeamj/Xkw8dBB/eeIfnHXM/gzu19jhYz/2+sN5w1HDuXnuMo4e4cgNSZIkSVJ1mdzYg1006RAG9W3kI1PGduq4nj2CV4wayCtGDeyajkmSJEmS1AkmN/Zgp44dwqljh1S7G5IkSZIk7RLn3JAkSZIkSTXN5IYkSZIkSappJjckSZIkSVJNM7khSZIkSZJqmskNSZIkSZJU00xuSJIkSZKkmmZyQ5IkSZIk1TSTG5IkSZIkqaaZ3JAkSZIkSTXN5IYkSZIkSappJjckSZIkSVJNM7khSZIkSZJqmskNSZIkSZJU0yKlVO0+dCsRsRr4e7X70UmDgTXV7oTUxYxz1TtjXPXOGFe9M8ZV77pDjI9OKQ0ptcPkRh2IiDkppQnV7ofUlYxz1TtjXPXOGFe9M8ZV77p7jHtbiiRJkiRJqmkmNyRJkiRJUk0zuVEfrq52B6TdwDhXvTPGVe+McdU7Y1z1rlvHuHNuSJIkSZKkmubIDUmSJEmSVNNMbnSBiBgVEXdHxCMRsSAi/iWX7xcRv4+IRXm9by4flOs/HxFXtmrr9oh4MLdzVUT0LHPOV0bEQxHxRER8KyIil384IhZGxPyIuDMiRpc5vmy9iNgeEfPyckulPifVrgrH+MyIeKwoxoaWOWe5GL84l8+LiD9HxPgyx0+KiLkRsS0iphaVHxsRf83vY35EvLNSn5NqV6ViPCL6F8X2vIhYExHfKHPOXY3xktfxiBgdEffn4xdExMUV/rhUoyp8LX9njr0FEXFFG+csGedF+6dGRIqIkrPxR0RjRNyQj783Isbkcq/lepmdiPEz8vXyobx+XVFbX4yIpyLi+XbOuasx7vcVaWellFwqvAD7A8fn7f7A48B44ArgE7n8E8BX8nZf4BTgYuDKVm0NyOsAfgmcU+ac9wGvyvV+C7whl78W6JO33wfcUOb4svWA56v9mbp0r6XCMT4TmNCBc5aL8QFFdd4E3F7m+DHAMcC1wNSi8rHAYXn7AGA5MLDan7FLdZdKxnirdu8HJpXZt6sxXvI6DuwNNObtfsAS4IBqf8Yu1V8qFefAIGApMCS//jEwucw5S8Z5UR9mAfeU+7sAXAJclbfPKYpzr+UupeKlszF+XPP1ETgKeLqorZNze21+L65AjI/B7ysuLju1OHKjC6SUlqeU5ubtDcAjwAjgzRT+4JPXb8l1NqaU/gxsKtHW+rzZQOEL6ssmSYmI/Sl8+f1rSilRuBg2t313SumFXPUeYGSZPneongSVjfGOaCfG1xdV7UuJ/0dyvSUppflAU6vyx1NKi/L2M8AqYMjO9FP1oytiPCIOA4YCfyqxrxIxXvI6nlLaklLanMsbcdSmsgrG+cHA4yml1fn1H4CzW5+vrTjP/oPCPzrb+ltR3LebgMkREV7LVcpOxPgDOX4AFgC9IqIx77snpbS8rfNVIsb9viLtPL/gdLE8XPI44F5gWPNFMa9LDr8v0cYdFC5gGyj8IW9tBLCs6PWyXNbahRQyyO1pXa9XRMyJiHsi4i0d6bP2HJWIceCaPGT+31sP38zajPGIeH9ELKbwheGDnX8XLe2cSCGJuHhn21D9qVCMA5xL4VfmUsmJSsf4DtfxPDR7PvAUhV8onyl7pPZIuxjnTwBHRMSYiGig8I+5USXqlY3ziDgOGJVSuq2dc42gEMeklLYB6yiMHCl+L17L9TI7EeNnAw8UJYc7ohIx3i5jXCrN5EYXioh+FG4l+VCrX946JaX0egrD4BqB15WoUuofgzt8eY6IdwMTgK+2da4y9Q5MKU0AzgO+ERGHdLz3qmcVivF3pZSOBl6Tl/eUOlWJspYYTyl9J6V0CPBx4NM704n8a8tPgBkppab26mvPUKnreHYOcF25U5Uo26kYL3UdTyk9lVI6BjgUmBYRwzrZd9WxXY3zlNJa8q1QFEYmLQG2lTpVqcMjogfwdeAjHeluqTZadnotVwmdjfGIOBL4CvDezp6qRFlnY7y9vhnjUhkmN7pIROxF4SL6s5TSzbl4Zb4gNV+YVnW0vZTSJuAW4M0R0TNempzu8xSywsW3kYwEWn6Vi4jTgcuANzVnn/OkSPMiYl5b9fK5n8nrJynMj3BcR/ut+lWpGE8pPZ3XG4CfAyd2NsaLXE8e/lkqxtt4LwOA3wCfTind01597RkqeR2PiFcADSml+/PrLonxctfxZvl6voBCIlGq5LX81pTSSSmlVwGPAYs6Eef9KcxvMDMillCY2+CWiJhQIs6XkUeF5FEi+wDP5tdey/UynY3xiBgJ/Ao4P6XU5siILorxts5njEttMLnRBfKw+h8Aj6SUvla06xZgWt6eBvy6nXb6FV14G4AzgUdTSttTSsfm5TN5ON2GiDg5n/v85rbzELj/pvBFt+XCnVK6rLmNtupFxL7N9xpGxGBgIrBw5z4Z1YsKxnhDjqvmLx//DDzcyRg/rKjJs4Dm+1F3iPE2+rA3hS8x16aUftGR96/6V6kYL3IuRaM2uiLG27iOj4yI3nl7XwrX8cc62G/VsUrGeeQnXeUYuwT4fkfjPKW0LqU0OKU0JqU0hsKcMW9KKc0pcS0v7ttU4K6UUvJarlI6G+MRMZBC8uCTKaW/tNd+F8V4ufdijEvtSd1gVtN6WyjMJJ6A+cC8vJxJ4Z7QOyl8Mb0T2K/omCUUfnl4nkLWdzwwDJid21kAfJvCL3+lzjkBeJjCvXdXApHL/wCsLOrHLWWOL1kPeDXwEPBgXl9Y7c/XpfpLBWO8L4WnRzTH+DeBnmXOWS7Gv5mPnQfcDRxZ5vgT8nk3Av8AFuTydwNbi97HPODYan/GLtVdKhXjRfueBI5o55y7GuPlruNn5PfxYF5fVO3P16V7LJWMcwrJu4V5Kflkt1yvZJy3qjOT8k+S6AX8gsI8H/cBB+dyr+UupeKlUzFO4ba/ja3iaGjed0WO+aa8vrzMOXc1xv2+4uKyk0vzFydJkiRJkqSa5G0pkiRJkiSpppnckCRJkiRJNc3khiRJkiRJqmkmNyRJkiRJUk0zuSFJkiRJkmqayQ1JkiRJklTTTG5IkqTdJiJmRkRqtbwYESsiYm5E/CAizomIxg6295qidn5bYv+PSpyvI8vl+fjTOnHM9Mp+WpIkqaMaqt0BSZK0R3oKWJq3G4CBwJHAccAFwJqIuDSldH077Uwv2p4SESNSSk8XlT0O/KXEcYcBQ4FVwKIS+5eWKCvVTrGV7eyXJEldJFJK1e6DJEnaQ0TETOBU4HMppctb7WvM+z4JnJaLP55SuqJMW32AFUB/4DkKCZJPppS+3IF+/AiYBvw4pTS9jXqnAXcDpJSivXYlSVJ1eFuKJEnqFlJKm1NKvwNeB1yZi78cESeVOeRsComNZcDnctm0ru2lJEnqjkxuSJKkbiUVhpX+K7AQCOCyMlWn5/VP87IVOCIiTu7qPkqSpO7F5IYkSep2UkrbgO/ll1NaTzAaEaOB1+aXP0kprQFuz69n7J5eSpKk7sLkhiRJ6q5m5XUjcGyrfdMojOq4P6W0MJddm9fvjIheXd89SZLUXZjckCRJ3VXxE0uGtdp3fl7/pKjsVmAtsA/w1kp3pr1HwVb6fJIkqeN8FKwkSequni/a7t+8ERGTgEOAbcB1zeUppc0RcSPwXgrzcVxHZbX3KFhJklQlJjckSVJ31b9oe33RdvOcGneklFa1OuZaCsmN0yNiZEppWaU6k1I6pVJtSZKkyvK2FEmS1F2NLtpeCRARfYGpueza1geklP4PWEThO875rfdLkqT6ZHJDkiR1V5PyehMwL29PBfrl7RvKzH1xWN4/bfd1VZIkVZO3pUiSpG4nIhqAi/PLO1JKW/L29LzeALzQRhNDgbER8eo8mkOSJNUxR25IkqRuJSIC+DowDmgCvpjLxwCn5mpvTCkNL7fw0mNkZyBJkuqeyQ1JktQtRERjREwB7gI+kIs/llKanbenAwEs4aXkRTk/yut3RETvyvZUkiR1N96WIkmSquGCiDg9bzcA+wAHA3vnslXApSmlG6FlNEfzBKHXppRSO+3fBFwJDADeBvxsVzscEX9up8qNKaVv7ep5JElS55nckCRJ1TAqLwCbgXXAAuAB4HfAr4rm2YDC7SgH5e2XPSWltZTS8xFxE4VJRadTgeQGMLGd/XMqcA5JkrQTov0fPiRJkiRJkrov59yQJEmSJEk1zeSGJEmSJEmqaSY3JEmSJElSTTO5IUmSJEmSaprJDUmSJEmSVNNMbkiSJEmSpJpmckOSJEmSJNU0kxuSJEmSJKmmmdyQJEmSJEk1zeSGJEmSJEmqaSY3JEmSJElSTft/+XFQF65Q9lQAAAAASUVORK5CYII="/>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79" name="Google Shape;179;p2"/>
          <p:cNvSpPr txBox="1"/>
          <p:nvPr/>
        </p:nvSpPr>
        <p:spPr>
          <a:xfrm rot="10800000" flipH="1">
            <a:off x="2037125" y="6101302"/>
            <a:ext cx="14700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
          <p:cNvSpPr txBox="1"/>
          <p:nvPr/>
        </p:nvSpPr>
        <p:spPr>
          <a:xfrm>
            <a:off x="1044067" y="249994"/>
            <a:ext cx="3661580" cy="52322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a:solidFill>
                  <a:srgbClr val="531A88"/>
                </a:solidFill>
                <a:latin typeface="Algerian"/>
                <a:ea typeface="Algerian"/>
                <a:cs typeface="Algerian"/>
                <a:sym typeface="Algerian"/>
              </a:rPr>
              <a:t>1. Data Collection</a:t>
            </a:r>
            <a:endParaRPr/>
          </a:p>
        </p:txBody>
      </p:sp>
      <p:pic>
        <p:nvPicPr>
          <p:cNvPr id="181" name="Google Shape;181;p2"/>
          <p:cNvPicPr preferRelativeResize="0"/>
          <p:nvPr/>
        </p:nvPicPr>
        <p:blipFill rotWithShape="1">
          <a:blip r:embed="rId4">
            <a:alphaModFix/>
          </a:blip>
          <a:srcRect/>
          <a:stretch/>
        </p:blipFill>
        <p:spPr>
          <a:xfrm>
            <a:off x="1100285" y="984738"/>
            <a:ext cx="3274768" cy="5458265"/>
          </a:xfrm>
          <a:prstGeom prst="rect">
            <a:avLst/>
          </a:prstGeom>
          <a:noFill/>
          <a:ln>
            <a:noFill/>
          </a:ln>
        </p:spPr>
      </p:pic>
      <p:sp>
        <p:nvSpPr>
          <p:cNvPr id="182" name="Google Shape;182;p2"/>
          <p:cNvSpPr txBox="1"/>
          <p:nvPr/>
        </p:nvSpPr>
        <p:spPr>
          <a:xfrm>
            <a:off x="4543865" y="1111348"/>
            <a:ext cx="3924886" cy="36625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Overlock"/>
              <a:ea typeface="Overlock"/>
              <a:cs typeface="Overlock"/>
              <a:sym typeface="Overlock"/>
            </a:endParaRPr>
          </a:p>
          <a:p>
            <a:pPr marL="0" marR="0" lvl="0" indent="-152400" algn="l"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Overlock"/>
                <a:ea typeface="Overlock"/>
                <a:cs typeface="Overlock"/>
                <a:sym typeface="Overlock"/>
              </a:rPr>
              <a:t>TCS</a:t>
            </a:r>
            <a:endParaRPr/>
          </a:p>
          <a:p>
            <a:pPr marL="0" marR="0" lvl="0" indent="0" algn="l" rtl="0">
              <a:lnSpc>
                <a:spcPct val="100000"/>
              </a:lnSpc>
              <a:spcBef>
                <a:spcPts val="0"/>
              </a:spcBef>
              <a:spcAft>
                <a:spcPts val="0"/>
              </a:spcAft>
              <a:buNone/>
            </a:pPr>
            <a:r>
              <a:rPr lang="en-US" sz="2400" b="0" i="0" u="none" strike="noStrike" cap="none">
                <a:solidFill>
                  <a:srgbClr val="000000"/>
                </a:solidFill>
                <a:latin typeface="Libre Baskerville"/>
                <a:ea typeface="Libre Baskerville"/>
                <a:cs typeface="Libre Baskerville"/>
                <a:sym typeface="Libre Baskerville"/>
              </a:rPr>
              <a:t>  </a:t>
            </a:r>
            <a:r>
              <a:rPr lang="en-US" sz="1600" b="0" i="0" u="none" strike="noStrike" cap="none">
                <a:solidFill>
                  <a:srgbClr val="000000"/>
                </a:solidFill>
                <a:latin typeface="Libre Baskerville"/>
                <a:ea typeface="Libre Baskerville"/>
                <a:cs typeface="Libre Baskerville"/>
                <a:sym typeface="Libre Baskerville"/>
              </a:rPr>
              <a:t>   </a:t>
            </a:r>
            <a:r>
              <a:rPr lang="en-US" sz="1600" b="1" i="0" u="sng" strike="noStrike" cap="none">
                <a:solidFill>
                  <a:srgbClr val="000000"/>
                </a:solidFill>
                <a:latin typeface="Libre Baskerville"/>
                <a:ea typeface="Libre Baskerville"/>
                <a:cs typeface="Libre Baskerville"/>
                <a:sym typeface="Libre Baskerville"/>
              </a:rPr>
              <a:t>TATA CONSULTANCY SERVICES LTD.</a:t>
            </a:r>
            <a:endParaRPr/>
          </a:p>
          <a:p>
            <a:pPr marL="0" marR="0" lvl="0" indent="0" algn="l" rtl="0">
              <a:lnSpc>
                <a:spcPct val="100000"/>
              </a:lnSpc>
              <a:spcBef>
                <a:spcPts val="0"/>
              </a:spcBef>
              <a:spcAft>
                <a:spcPts val="0"/>
              </a:spcAft>
              <a:buNone/>
            </a:pPr>
            <a:endParaRPr sz="2400" b="1" i="0" u="none" strike="noStrike" cap="none">
              <a:solidFill>
                <a:srgbClr val="000000"/>
              </a:solidFill>
              <a:latin typeface="Overlock"/>
              <a:ea typeface="Overlock"/>
              <a:cs typeface="Overlock"/>
              <a:sym typeface="Overlock"/>
            </a:endParaRPr>
          </a:p>
          <a:p>
            <a:pPr marL="0" marR="0" lvl="0" indent="-152400" algn="l"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Overlock"/>
                <a:ea typeface="Overlock"/>
                <a:cs typeface="Overlock"/>
                <a:sym typeface="Overlock"/>
              </a:rPr>
              <a:t>extracted data from Bse.india </a:t>
            </a:r>
            <a:endParaRPr/>
          </a:p>
          <a:p>
            <a:pPr marL="0" marR="0" lvl="0" indent="0" algn="l" rtl="0">
              <a:lnSpc>
                <a:spcPct val="100000"/>
              </a:lnSpc>
              <a:spcBef>
                <a:spcPts val="0"/>
              </a:spcBef>
              <a:spcAft>
                <a:spcPts val="0"/>
              </a:spcAft>
              <a:buNone/>
            </a:pPr>
            <a:endParaRPr sz="2400" b="0" i="0" u="none" strike="noStrike" cap="none">
              <a:solidFill>
                <a:srgbClr val="000000"/>
              </a:solidFill>
              <a:latin typeface="Overlock"/>
              <a:ea typeface="Overlock"/>
              <a:cs typeface="Overlock"/>
              <a:sym typeface="Overlock"/>
            </a:endParaRPr>
          </a:p>
          <a:p>
            <a:pPr marL="0" marR="0" lvl="0" indent="-152400" algn="l"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Overlock"/>
                <a:ea typeface="Overlock"/>
                <a:cs typeface="Overlock"/>
                <a:sym typeface="Overlock"/>
              </a:rPr>
              <a:t>Stock price from </a:t>
            </a:r>
            <a:endParaRPr/>
          </a:p>
          <a:p>
            <a:pPr marL="0" marR="0" lvl="0" indent="0" algn="l" rtl="0">
              <a:lnSpc>
                <a:spcPct val="100000"/>
              </a:lnSpc>
              <a:spcBef>
                <a:spcPts val="0"/>
              </a:spcBef>
              <a:spcAft>
                <a:spcPts val="0"/>
              </a:spcAft>
              <a:buNone/>
            </a:pPr>
            <a:r>
              <a:rPr lang="en-US" sz="2400" b="0" i="0" u="none" strike="noStrike" cap="none">
                <a:solidFill>
                  <a:srgbClr val="000000"/>
                </a:solidFill>
                <a:latin typeface="Overlock"/>
                <a:ea typeface="Overlock"/>
                <a:cs typeface="Overlock"/>
                <a:sym typeface="Overlock"/>
              </a:rPr>
              <a:t>    (Feb-2013 to Feb_2023)</a:t>
            </a:r>
            <a:endParaRPr sz="2400" b="0" i="0" u="none" strike="noStrike" cap="none">
              <a:solidFill>
                <a:srgbClr val="000000"/>
              </a:solidFill>
              <a:latin typeface="Overlock"/>
              <a:ea typeface="Overlock"/>
              <a:cs typeface="Overlock"/>
              <a:sym typeface="Overlock"/>
            </a:endParaRPr>
          </a:p>
        </p:txBody>
      </p:sp>
      <p:sp>
        <p:nvSpPr>
          <p:cNvPr id="183" name="Google Shape;183;p2"/>
          <p:cNvSpPr txBox="1"/>
          <p:nvPr/>
        </p:nvSpPr>
        <p:spPr>
          <a:xfrm>
            <a:off x="4557932" y="5655212"/>
            <a:ext cx="4375052"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Libre Baskerville"/>
                <a:ea typeface="Libre Baskerville"/>
                <a:cs typeface="Libre Baskerville"/>
                <a:sym typeface="Libre Baskerville"/>
              </a:rPr>
              <a:t>Reference:</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Libre Baskerville"/>
                <a:ea typeface="Libre Baskerville"/>
                <a:cs typeface="Libre Baskerville"/>
                <a:sym typeface="Libre Baskerville"/>
              </a:rPr>
              <a:t>https://www.bseindia.com/markets/equity/EQReports/StockPrcHistori.aspx?expandable=7&amp;scripcode=532540&amp;flag=sp&amp;Submit=G</a:t>
            </a:r>
            <a:endParaRPr sz="1400" b="0" i="0" u="none" strike="noStrike" cap="none">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89" name="Google Shape;189;p3"/>
          <p:cNvSpPr txBox="1"/>
          <p:nvPr/>
        </p:nvSpPr>
        <p:spPr>
          <a:xfrm flipH="1">
            <a:off x="1931392" y="634131"/>
            <a:ext cx="584036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1186C3"/>
                </a:solidFill>
                <a:latin typeface="Arial"/>
                <a:ea typeface="Arial"/>
                <a:cs typeface="Arial"/>
                <a:sym typeface="Arial"/>
              </a:rPr>
              <a:t>                TCS DATASET</a:t>
            </a:r>
            <a:endParaRPr/>
          </a:p>
        </p:txBody>
      </p:sp>
      <p:pic>
        <p:nvPicPr>
          <p:cNvPr id="190" name="Google Shape;190;p3"/>
          <p:cNvPicPr preferRelativeResize="0"/>
          <p:nvPr/>
        </p:nvPicPr>
        <p:blipFill rotWithShape="1">
          <a:blip r:embed="rId4">
            <a:alphaModFix/>
          </a:blip>
          <a:srcRect/>
          <a:stretch/>
        </p:blipFill>
        <p:spPr>
          <a:xfrm>
            <a:off x="1434517" y="1279878"/>
            <a:ext cx="6811861" cy="55117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4"/>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96" name="Google Shape;196;p4"/>
          <p:cNvSpPr txBox="1"/>
          <p:nvPr/>
        </p:nvSpPr>
        <p:spPr>
          <a:xfrm>
            <a:off x="1390028" y="781089"/>
            <a:ext cx="5942954" cy="547842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None/>
            </a:pPr>
            <a:r>
              <a:rPr lang="en-US" sz="2400" b="0" i="0" u="none" strike="noStrike" cap="none">
                <a:solidFill>
                  <a:srgbClr val="1186C3"/>
                </a:solidFill>
                <a:latin typeface="Arial"/>
                <a:ea typeface="Arial"/>
                <a:cs typeface="Arial"/>
                <a:sym typeface="Arial"/>
              </a:rPr>
              <a:t> </a:t>
            </a:r>
            <a:endParaRPr sz="2400" b="0" i="0" u="none" strike="noStrike" cap="none">
              <a:solidFill>
                <a:srgbClr val="1186C3"/>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strike="noStrike" cap="none">
              <a:solidFill>
                <a:srgbClr val="3F3F3F"/>
              </a:solidFill>
              <a:latin typeface="Arial"/>
              <a:ea typeface="Arial"/>
              <a:cs typeface="Arial"/>
              <a:sym typeface="Arial"/>
            </a:endParaRPr>
          </a:p>
          <a:p>
            <a:pPr marL="342900" marR="0" lvl="0" indent="-190500" algn="l" rtl="0">
              <a:lnSpc>
                <a:spcPct val="100000"/>
              </a:lnSpc>
              <a:spcBef>
                <a:spcPts val="0"/>
              </a:spcBef>
              <a:spcAft>
                <a:spcPts val="0"/>
              </a:spcAft>
              <a:buClr>
                <a:srgbClr val="000000"/>
              </a:buClr>
              <a:buSzPts val="2400"/>
              <a:buFont typeface="Corbel"/>
              <a:buNone/>
            </a:pPr>
            <a:endParaRPr sz="2400" b="0" i="0" u="none" strike="noStrike" cap="none">
              <a:solidFill>
                <a:srgbClr val="3F3F3F"/>
              </a:solidFill>
              <a:latin typeface="Arial"/>
              <a:ea typeface="Arial"/>
              <a:cs typeface="Arial"/>
              <a:sym typeface="Arial"/>
            </a:endParaRPr>
          </a:p>
          <a:p>
            <a:pPr marL="342900" marR="0" lvl="0" indent="-190500" algn="l" rtl="0">
              <a:lnSpc>
                <a:spcPct val="100000"/>
              </a:lnSpc>
              <a:spcBef>
                <a:spcPts val="0"/>
              </a:spcBef>
              <a:spcAft>
                <a:spcPts val="0"/>
              </a:spcAft>
              <a:buClr>
                <a:srgbClr val="000000"/>
              </a:buClr>
              <a:buSzPts val="2400"/>
              <a:buFont typeface="Corbel"/>
              <a:buNone/>
            </a:pPr>
            <a:endParaRPr sz="2400" b="0" i="0" u="none" strike="noStrike" cap="none">
              <a:solidFill>
                <a:srgbClr val="3F3F3F"/>
              </a:solidFill>
              <a:latin typeface="Arial"/>
              <a:ea typeface="Arial"/>
              <a:cs typeface="Arial"/>
              <a:sym typeface="Arial"/>
            </a:endParaRPr>
          </a:p>
          <a:p>
            <a:pPr marL="342900" marR="0" lvl="0" indent="-190500" algn="l" rtl="0">
              <a:lnSpc>
                <a:spcPct val="100000"/>
              </a:lnSpc>
              <a:spcBef>
                <a:spcPts val="0"/>
              </a:spcBef>
              <a:spcAft>
                <a:spcPts val="0"/>
              </a:spcAft>
              <a:buClr>
                <a:srgbClr val="000000"/>
              </a:buClr>
              <a:buSzPts val="2400"/>
              <a:buFont typeface="Corbel"/>
              <a:buNone/>
            </a:pPr>
            <a:endParaRPr sz="2400" b="0" i="0" u="none" strike="noStrike" cap="none">
              <a:solidFill>
                <a:srgbClr val="3F3F3F"/>
              </a:solidFill>
              <a:latin typeface="Arial"/>
              <a:ea typeface="Arial"/>
              <a:cs typeface="Arial"/>
              <a:sym typeface="Arial"/>
            </a:endParaRPr>
          </a:p>
          <a:p>
            <a:pPr marL="342900" marR="0" lvl="0" indent="-190500" algn="l" rtl="0">
              <a:lnSpc>
                <a:spcPct val="100000"/>
              </a:lnSpc>
              <a:spcBef>
                <a:spcPts val="0"/>
              </a:spcBef>
              <a:spcAft>
                <a:spcPts val="0"/>
              </a:spcAft>
              <a:buClr>
                <a:srgbClr val="000000"/>
              </a:buClr>
              <a:buSzPts val="2400"/>
              <a:buFont typeface="Corbel"/>
              <a:buNone/>
            </a:pPr>
            <a:endParaRPr sz="2400" b="0" i="0" u="none" strike="noStrike" cap="none">
              <a:solidFill>
                <a:srgbClr val="3F3F3F"/>
              </a:solidFill>
              <a:latin typeface="Arial"/>
              <a:ea typeface="Arial"/>
              <a:cs typeface="Arial"/>
              <a:sym typeface="Arial"/>
            </a:endParaRPr>
          </a:p>
          <a:p>
            <a:pPr marL="342900" marR="0" lvl="0" indent="-190500" algn="l" rtl="0">
              <a:lnSpc>
                <a:spcPct val="100000"/>
              </a:lnSpc>
              <a:spcBef>
                <a:spcPts val="0"/>
              </a:spcBef>
              <a:spcAft>
                <a:spcPts val="0"/>
              </a:spcAft>
              <a:buClr>
                <a:srgbClr val="000000"/>
              </a:buClr>
              <a:buSzPts val="2400"/>
              <a:buFont typeface="Corbel"/>
              <a:buNone/>
            </a:pPr>
            <a:endParaRPr sz="2400" b="0" i="0" u="none" strike="noStrike" cap="none">
              <a:solidFill>
                <a:srgbClr val="3F3F3F"/>
              </a:solidFill>
              <a:latin typeface="Arial"/>
              <a:ea typeface="Arial"/>
              <a:cs typeface="Arial"/>
              <a:sym typeface="Arial"/>
            </a:endParaRPr>
          </a:p>
          <a:p>
            <a:pPr marL="342900" marR="0" lvl="0" indent="-190500" algn="l" rtl="0">
              <a:lnSpc>
                <a:spcPct val="100000"/>
              </a:lnSpc>
              <a:spcBef>
                <a:spcPts val="0"/>
              </a:spcBef>
              <a:spcAft>
                <a:spcPts val="0"/>
              </a:spcAft>
              <a:buClr>
                <a:srgbClr val="000000"/>
              </a:buClr>
              <a:buSzPts val="2400"/>
              <a:buFont typeface="Corbel"/>
              <a:buNone/>
            </a:pPr>
            <a:endParaRPr sz="2400" b="0" i="0" u="none" strike="noStrike" cap="none">
              <a:solidFill>
                <a:srgbClr val="3F3F3F"/>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strike="noStrike" cap="none">
              <a:solidFill>
                <a:srgbClr val="1186C3"/>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strike="noStrike" cap="none">
              <a:solidFill>
                <a:srgbClr val="1186C3"/>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strike="noStrike" cap="none">
              <a:solidFill>
                <a:srgbClr val="1186C3"/>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strike="noStrike" cap="none">
              <a:solidFill>
                <a:srgbClr val="1186C3"/>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strike="noStrike" cap="none">
              <a:solidFill>
                <a:srgbClr val="1186C3"/>
              </a:solidFill>
              <a:latin typeface="Arial"/>
              <a:ea typeface="Arial"/>
              <a:cs typeface="Arial"/>
              <a:sym typeface="Arial"/>
            </a:endParaRPr>
          </a:p>
          <a:p>
            <a:pPr marL="0" marR="0" lvl="0" indent="0" algn="l" rtl="0">
              <a:lnSpc>
                <a:spcPct val="100000"/>
              </a:lnSpc>
              <a:spcBef>
                <a:spcPts val="0"/>
              </a:spcBef>
              <a:spcAft>
                <a:spcPts val="0"/>
              </a:spcAft>
              <a:buNone/>
            </a:pPr>
            <a:r>
              <a:rPr lang="en-US" sz="2400" b="0" i="0" u="none" strike="noStrike" cap="none">
                <a:solidFill>
                  <a:srgbClr val="1186C3"/>
                </a:solidFill>
                <a:latin typeface="Arial"/>
                <a:ea typeface="Arial"/>
                <a:cs typeface="Arial"/>
                <a:sym typeface="Arial"/>
              </a:rPr>
              <a:t>.</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197" name="Google Shape;197;p4"/>
          <p:cNvSpPr/>
          <p:nvPr/>
        </p:nvSpPr>
        <p:spPr>
          <a:xfrm>
            <a:off x="1097280" y="1045836"/>
            <a:ext cx="6780628" cy="507831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None/>
            </a:pPr>
            <a:r>
              <a:rPr lang="en-US" sz="2000" b="0" i="0" u="none" strike="noStrike" cap="none" dirty="0">
                <a:solidFill>
                  <a:srgbClr val="531A88"/>
                </a:solidFill>
                <a:latin typeface="Algerian"/>
                <a:ea typeface="Algerian"/>
                <a:cs typeface="Algerian"/>
                <a:sym typeface="Algerian"/>
              </a:rPr>
              <a:t>Data  understanding</a:t>
            </a:r>
            <a:endParaRPr/>
          </a:p>
          <a:p>
            <a:pPr marL="342900" marR="0" lvl="0" indent="-342900" algn="l" rtl="0">
              <a:lnSpc>
                <a:spcPct val="100000"/>
              </a:lnSpc>
              <a:spcBef>
                <a:spcPts val="0"/>
              </a:spcBef>
              <a:spcAft>
                <a:spcPts val="0"/>
              </a:spcAft>
              <a:buNone/>
            </a:pPr>
            <a:endParaRPr sz="2000" b="0" i="0" u="none" strike="noStrike" cap="none">
              <a:solidFill>
                <a:srgbClr val="1186C3"/>
              </a:solidFill>
              <a:latin typeface="Arial"/>
              <a:ea typeface="Arial"/>
              <a:cs typeface="Arial"/>
              <a:sym typeface="Arial"/>
            </a:endParaRPr>
          </a:p>
          <a:p>
            <a:pPr marL="457200" marR="0" lvl="0" indent="-457200" algn="l" rtl="0">
              <a:lnSpc>
                <a:spcPct val="100000"/>
              </a:lnSpc>
              <a:spcBef>
                <a:spcPts val="0"/>
              </a:spcBef>
              <a:spcAft>
                <a:spcPts val="0"/>
              </a:spcAft>
              <a:buNone/>
            </a:pPr>
            <a:r>
              <a:rPr lang="en-US" sz="2000" b="0" i="0" u="none" strike="noStrike" cap="none" dirty="0">
                <a:solidFill>
                  <a:srgbClr val="531A88"/>
                </a:solidFill>
                <a:latin typeface="Algerian"/>
                <a:ea typeface="Algerian"/>
                <a:cs typeface="Algerian"/>
                <a:sym typeface="Algerian"/>
              </a:rPr>
              <a:t>1. Open</a:t>
            </a:r>
            <a:endParaRPr/>
          </a:p>
          <a:p>
            <a:pPr marL="457200" marR="0" lvl="0" indent="-457200" algn="l" rtl="0">
              <a:lnSpc>
                <a:spcPct val="100000"/>
              </a:lnSpc>
              <a:spcBef>
                <a:spcPts val="0"/>
              </a:spcBef>
              <a:spcAft>
                <a:spcPts val="0"/>
              </a:spcAft>
              <a:buNone/>
            </a:pPr>
            <a:r>
              <a:rPr lang="en-US" sz="1400" b="0" i="0" u="none" strike="noStrike" cap="none" dirty="0">
                <a:solidFill>
                  <a:srgbClr val="1186C3"/>
                </a:solidFill>
                <a:latin typeface="Arial"/>
                <a:ea typeface="Arial"/>
                <a:cs typeface="Arial"/>
                <a:sym typeface="Arial"/>
              </a:rPr>
              <a:t>               </a:t>
            </a:r>
            <a:r>
              <a:rPr lang="en-US" sz="1400" b="0" i="0" u="none" strike="noStrike" cap="none" dirty="0">
                <a:solidFill>
                  <a:srgbClr val="000000"/>
                </a:solidFill>
                <a:latin typeface="Arial"/>
                <a:ea typeface="Arial"/>
                <a:cs typeface="Arial"/>
                <a:sym typeface="Arial"/>
              </a:rPr>
              <a:t>The opening price is the price at which a security first trades when an exchange opens for the day. </a:t>
            </a:r>
            <a:endParaRPr sz="1400" b="0" i="0" u="none" strike="noStrike" cap="none">
              <a:solidFill>
                <a:srgbClr val="1186C3"/>
              </a:solidFill>
              <a:latin typeface="Arial"/>
              <a:ea typeface="Arial"/>
              <a:cs typeface="Arial"/>
              <a:sym typeface="Arial"/>
            </a:endParaRPr>
          </a:p>
          <a:p>
            <a:pPr marL="342900" marR="0" lvl="0" indent="-342900" algn="l" rtl="0">
              <a:lnSpc>
                <a:spcPct val="100000"/>
              </a:lnSpc>
              <a:spcBef>
                <a:spcPts val="0"/>
              </a:spcBef>
              <a:spcAft>
                <a:spcPts val="0"/>
              </a:spcAft>
              <a:buNone/>
            </a:pPr>
            <a:r>
              <a:rPr lang="en-US" sz="2000" b="0" i="0" u="none" strike="noStrike" cap="none" dirty="0">
                <a:solidFill>
                  <a:srgbClr val="531A88"/>
                </a:solidFill>
                <a:latin typeface="Algerian"/>
                <a:ea typeface="Algerian"/>
                <a:cs typeface="Algerian"/>
                <a:sym typeface="Algerian"/>
              </a:rPr>
              <a:t>2.High </a:t>
            </a:r>
            <a:endParaRPr/>
          </a:p>
          <a:p>
            <a:pPr marL="342900" marR="0" lvl="0" indent="-342900" algn="l" rtl="0">
              <a:lnSpc>
                <a:spcPct val="100000"/>
              </a:lnSpc>
              <a:spcBef>
                <a:spcPts val="0"/>
              </a:spcBef>
              <a:spcAft>
                <a:spcPts val="0"/>
              </a:spcAft>
              <a:buNone/>
            </a:pPr>
            <a:r>
              <a:rPr lang="en-US" sz="2000" b="0" i="0" u="none" strike="noStrike" cap="none" dirty="0">
                <a:solidFill>
                  <a:srgbClr val="1186C3"/>
                </a:solidFill>
                <a:latin typeface="Arial"/>
                <a:ea typeface="Arial"/>
                <a:cs typeface="Arial"/>
                <a:sym typeface="Arial"/>
              </a:rPr>
              <a:t>          </a:t>
            </a:r>
            <a:r>
              <a:rPr lang="en-US" sz="1400" b="0" i="0" u="none" strike="noStrike" cap="none" dirty="0">
                <a:solidFill>
                  <a:schemeClr val="dk1"/>
                </a:solidFill>
                <a:latin typeface="Arial"/>
                <a:ea typeface="Arial"/>
                <a:cs typeface="Arial"/>
                <a:sym typeface="Arial"/>
              </a:rPr>
              <a:t>The price at which stock as reached the highest amount of price</a:t>
            </a:r>
            <a:r>
              <a:rPr lang="en-US" sz="2000" b="0" i="0" u="none" strike="noStrike" cap="none" dirty="0">
                <a:solidFill>
                  <a:srgbClr val="1186C3"/>
                </a:solidFill>
                <a:latin typeface="Arial"/>
                <a:ea typeface="Arial"/>
                <a:cs typeface="Arial"/>
                <a:sym typeface="Arial"/>
              </a:rPr>
              <a:t>.</a:t>
            </a:r>
            <a:endParaRPr/>
          </a:p>
          <a:p>
            <a:pPr marL="342900" marR="0" lvl="0" indent="-342900" algn="l" rtl="0">
              <a:lnSpc>
                <a:spcPct val="100000"/>
              </a:lnSpc>
              <a:spcBef>
                <a:spcPts val="0"/>
              </a:spcBef>
              <a:spcAft>
                <a:spcPts val="0"/>
              </a:spcAft>
              <a:buNone/>
            </a:pPr>
            <a:r>
              <a:rPr lang="en-US" sz="2000" b="0" i="0" u="none" strike="noStrike" cap="none" dirty="0">
                <a:solidFill>
                  <a:srgbClr val="531A88"/>
                </a:solidFill>
                <a:latin typeface="Algerian"/>
                <a:ea typeface="Algerian"/>
                <a:cs typeface="Algerian"/>
                <a:sym typeface="Algerian"/>
              </a:rPr>
              <a:t>3. Low</a:t>
            </a:r>
            <a:endParaRPr/>
          </a:p>
          <a:p>
            <a:pPr marL="342900" marR="0" lvl="0" indent="-342900" algn="l" rtl="0">
              <a:lnSpc>
                <a:spcPct val="100000"/>
              </a:lnSpc>
              <a:spcBef>
                <a:spcPts val="0"/>
              </a:spcBef>
              <a:spcAft>
                <a:spcPts val="0"/>
              </a:spcAft>
              <a:buNone/>
            </a:pPr>
            <a:r>
              <a:rPr lang="en-US" sz="1400" b="0" i="0" u="none" strike="noStrike" cap="none" dirty="0">
                <a:solidFill>
                  <a:srgbClr val="1186C3"/>
                </a:solidFill>
                <a:latin typeface="Arial"/>
                <a:ea typeface="Arial"/>
                <a:cs typeface="Arial"/>
                <a:sym typeface="Arial"/>
              </a:rPr>
              <a:t>               </a:t>
            </a:r>
            <a:r>
              <a:rPr lang="en-US" sz="1400" b="0" i="0" u="none" strike="noStrike" cap="none" dirty="0">
                <a:solidFill>
                  <a:schemeClr val="dk1"/>
                </a:solidFill>
                <a:latin typeface="Arial"/>
                <a:ea typeface="Arial"/>
                <a:cs typeface="Arial"/>
                <a:sym typeface="Arial"/>
              </a:rPr>
              <a:t>The price at which stock as reached the lowest amount of price</a:t>
            </a:r>
            <a:r>
              <a:rPr lang="en-US" sz="1400" b="0" i="0" u="none" strike="noStrike" cap="none" dirty="0">
                <a:solidFill>
                  <a:srgbClr val="1186C3"/>
                </a:solidFill>
                <a:latin typeface="Arial"/>
                <a:ea typeface="Arial"/>
                <a:cs typeface="Arial"/>
                <a:sym typeface="Arial"/>
              </a:rPr>
              <a:t>.</a:t>
            </a:r>
            <a:endParaRPr/>
          </a:p>
          <a:p>
            <a:pPr marL="342900" marR="0" lvl="0" indent="-342900" algn="l" rtl="0">
              <a:lnSpc>
                <a:spcPct val="100000"/>
              </a:lnSpc>
              <a:spcBef>
                <a:spcPts val="0"/>
              </a:spcBef>
              <a:spcAft>
                <a:spcPts val="0"/>
              </a:spcAft>
              <a:buNone/>
            </a:pPr>
            <a:r>
              <a:rPr lang="en-US" sz="2000" b="0" i="0" u="none" strike="noStrike" cap="none" dirty="0">
                <a:solidFill>
                  <a:srgbClr val="531A88"/>
                </a:solidFill>
                <a:latin typeface="Algerian"/>
                <a:ea typeface="Algerian"/>
                <a:cs typeface="Algerian"/>
                <a:sym typeface="Algerian"/>
              </a:rPr>
              <a:t>4. </a:t>
            </a:r>
            <a:r>
              <a:rPr lang="en-US" sz="2000" b="0" i="0" u="none" strike="noStrike" cap="none" dirty="0" err="1">
                <a:solidFill>
                  <a:srgbClr val="531A88"/>
                </a:solidFill>
                <a:latin typeface="Algerian"/>
                <a:ea typeface="Algerian"/>
                <a:cs typeface="Algerian"/>
                <a:sym typeface="Algerian"/>
              </a:rPr>
              <a:t>Colse</a:t>
            </a:r>
            <a:endParaRPr sz="2000" b="0" i="0" u="none" strike="noStrike" cap="none">
              <a:solidFill>
                <a:srgbClr val="531A88"/>
              </a:solidFill>
              <a:latin typeface="Algerian"/>
              <a:ea typeface="Algerian"/>
              <a:cs typeface="Algerian"/>
              <a:sym typeface="Algerian"/>
            </a:endParaRPr>
          </a:p>
          <a:p>
            <a:pPr marL="342900" marR="0" lvl="0" indent="-342900" algn="l" rtl="0">
              <a:lnSpc>
                <a:spcPct val="100000"/>
              </a:lnSpc>
              <a:spcBef>
                <a:spcPts val="0"/>
              </a:spcBef>
              <a:spcAft>
                <a:spcPts val="0"/>
              </a:spcAft>
              <a:buNone/>
            </a:pPr>
            <a:r>
              <a:rPr lang="en-US" sz="2000" b="0" i="0" u="none" strike="noStrike" cap="none" dirty="0">
                <a:solidFill>
                  <a:srgbClr val="1186C3"/>
                </a:solidFill>
                <a:latin typeface="Arial"/>
                <a:ea typeface="Arial"/>
                <a:cs typeface="Arial"/>
                <a:sym typeface="Arial"/>
              </a:rPr>
              <a:t>          </a:t>
            </a:r>
            <a:r>
              <a:rPr lang="en-US" sz="1400" b="0" i="0" u="none" strike="noStrike" cap="none" dirty="0">
                <a:solidFill>
                  <a:schemeClr val="dk1"/>
                </a:solidFill>
                <a:latin typeface="Arial"/>
                <a:ea typeface="Arial"/>
                <a:cs typeface="Arial"/>
                <a:sym typeface="Arial"/>
              </a:rPr>
              <a:t>The price at which a security last trades when an exchange ends for the day.</a:t>
            </a:r>
            <a:endParaRPr/>
          </a:p>
          <a:p>
            <a:pPr marL="0" marR="0" lvl="0" indent="0" algn="l" rtl="0">
              <a:lnSpc>
                <a:spcPct val="100000"/>
              </a:lnSpc>
              <a:spcBef>
                <a:spcPts val="0"/>
              </a:spcBef>
              <a:spcAft>
                <a:spcPts val="0"/>
              </a:spcAft>
              <a:buNone/>
            </a:pPr>
            <a:r>
              <a:rPr lang="en-US" sz="2000" b="0" i="0" u="none" strike="noStrike" cap="none" dirty="0">
                <a:solidFill>
                  <a:srgbClr val="531A88"/>
                </a:solidFill>
                <a:latin typeface="Algerian"/>
                <a:ea typeface="Algerian"/>
                <a:cs typeface="Algerian"/>
                <a:sym typeface="Algerian"/>
              </a:rPr>
              <a:t>5. </a:t>
            </a:r>
            <a:r>
              <a:rPr lang="en-US" sz="2000" b="0" i="0" u="none" strike="noStrike" cap="none" dirty="0" err="1">
                <a:solidFill>
                  <a:srgbClr val="531A88"/>
                </a:solidFill>
                <a:latin typeface="Algerian"/>
                <a:ea typeface="Algerian"/>
                <a:cs typeface="Algerian"/>
                <a:sym typeface="Algerian"/>
              </a:rPr>
              <a:t>Adj</a:t>
            </a:r>
            <a:r>
              <a:rPr lang="en-US" sz="2000" b="0" i="0" u="none" strike="noStrike" cap="none" dirty="0">
                <a:solidFill>
                  <a:srgbClr val="531A88"/>
                </a:solidFill>
                <a:latin typeface="Algerian"/>
                <a:ea typeface="Algerian"/>
                <a:cs typeface="Algerian"/>
                <a:sym typeface="Algerian"/>
              </a:rPr>
              <a:t> Close</a:t>
            </a:r>
            <a:endParaRPr/>
          </a:p>
          <a:p>
            <a:pPr marL="0" marR="0" lvl="0" indent="0" algn="l" rtl="0">
              <a:lnSpc>
                <a:spcPct val="100000"/>
              </a:lnSpc>
              <a:spcBef>
                <a:spcPts val="0"/>
              </a:spcBef>
              <a:spcAft>
                <a:spcPts val="0"/>
              </a:spcAft>
              <a:buNone/>
            </a:pPr>
            <a:r>
              <a:rPr lang="en-US" sz="2000" b="0" i="0" u="none" strike="noStrike" cap="none" dirty="0">
                <a:solidFill>
                  <a:srgbClr val="1186C3"/>
                </a:solidFill>
                <a:latin typeface="Arial"/>
                <a:ea typeface="Arial"/>
                <a:cs typeface="Arial"/>
                <a:sym typeface="Arial"/>
              </a:rPr>
              <a:t>          </a:t>
            </a:r>
            <a:r>
              <a:rPr lang="en-US" sz="1400" b="0" i="0" u="none" strike="noStrike" cap="none" dirty="0">
                <a:solidFill>
                  <a:srgbClr val="000000"/>
                </a:solidFill>
                <a:latin typeface="Arial"/>
                <a:ea typeface="Arial"/>
                <a:cs typeface="Arial"/>
                <a:sym typeface="Arial"/>
              </a:rPr>
              <a:t>Adjusted closing price refers to the price of the stock after paying off the                dividends</a:t>
            </a:r>
            <a:r>
              <a:rPr lang="en-US" sz="2000" b="0" i="0" u="none" strike="noStrike" cap="none" dirty="0">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r>
              <a:rPr lang="en-US" sz="2000" b="0" i="0" u="none" strike="noStrike" cap="none" dirty="0">
                <a:solidFill>
                  <a:srgbClr val="531A88"/>
                </a:solidFill>
                <a:latin typeface="Algerian"/>
                <a:ea typeface="Algerian"/>
                <a:cs typeface="Algerian"/>
                <a:sym typeface="Algerian"/>
              </a:rPr>
              <a:t>6.Volume</a:t>
            </a:r>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Volume in the stock market means the total number of shares traded in a                specified time frame</a:t>
            </a:r>
            <a:endParaRPr sz="1400" b="0" i="0" u="none" strike="noStrike" cap="none">
              <a:solidFill>
                <a:srgbClr val="1186C3"/>
              </a:solidFill>
              <a:latin typeface="Arial"/>
              <a:ea typeface="Arial"/>
              <a:cs typeface="Arial"/>
              <a:sym typeface="Arial"/>
            </a:endParaRPr>
          </a:p>
        </p:txBody>
      </p:sp>
      <p:sp>
        <p:nvSpPr>
          <p:cNvPr id="198" name="Google Shape;198;p4"/>
          <p:cNvSpPr/>
          <p:nvPr/>
        </p:nvSpPr>
        <p:spPr>
          <a:xfrm>
            <a:off x="3778713" y="377167"/>
            <a:ext cx="1524807"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0" i="0" u="none" strike="noStrike" cap="none">
                <a:solidFill>
                  <a:srgbClr val="531A88"/>
                </a:solidFill>
                <a:latin typeface="Algerian"/>
                <a:ea typeface="Algerian"/>
                <a:cs typeface="Algerian"/>
                <a:sym typeface="Algerian"/>
              </a:rPr>
              <a:t>2. EDA</a:t>
            </a:r>
            <a:endParaRPr sz="3200" b="0" i="0" u="none" strike="noStrike" cap="none">
              <a:solidFill>
                <a:srgbClr val="531A88"/>
              </a:solidFill>
              <a:latin typeface="Algerian"/>
              <a:ea typeface="Algerian"/>
              <a:cs typeface="Algerian"/>
              <a:sym typeface="Algeri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76"/>
          <p:cNvSpPr txBox="1"/>
          <p:nvPr/>
        </p:nvSpPr>
        <p:spPr>
          <a:xfrm>
            <a:off x="998806" y="196948"/>
            <a:ext cx="3826412" cy="8002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531A88"/>
                </a:solidFill>
                <a:latin typeface="Algerian"/>
                <a:ea typeface="Algerian"/>
                <a:cs typeface="Algerian"/>
                <a:sym typeface="Algerian"/>
              </a:rPr>
              <a:t>Data Cleaning</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 name="Google Shape;204;p76"/>
          <p:cNvSpPr txBox="1"/>
          <p:nvPr/>
        </p:nvSpPr>
        <p:spPr>
          <a:xfrm>
            <a:off x="858129" y="914398"/>
            <a:ext cx="482521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531A88"/>
                </a:solidFill>
                <a:latin typeface="Algerian"/>
                <a:ea typeface="Algerian"/>
                <a:cs typeface="Algerian"/>
                <a:sym typeface="Algerian"/>
              </a:rPr>
              <a:t>1. Check for missing values:</a:t>
            </a:r>
            <a:endParaRPr sz="1800" b="0" i="0" u="none" strike="noStrike" cap="none">
              <a:solidFill>
                <a:srgbClr val="531A88"/>
              </a:solidFill>
              <a:latin typeface="Algerian"/>
              <a:ea typeface="Algerian"/>
              <a:cs typeface="Algerian"/>
              <a:sym typeface="Algerian"/>
            </a:endParaRPr>
          </a:p>
        </p:txBody>
      </p:sp>
      <p:pic>
        <p:nvPicPr>
          <p:cNvPr id="205" name="Google Shape;205;p76"/>
          <p:cNvPicPr preferRelativeResize="0"/>
          <p:nvPr/>
        </p:nvPicPr>
        <p:blipFill rotWithShape="1">
          <a:blip r:embed="rId3">
            <a:alphaModFix/>
          </a:blip>
          <a:srcRect/>
          <a:stretch/>
        </p:blipFill>
        <p:spPr>
          <a:xfrm>
            <a:off x="5404770" y="546770"/>
            <a:ext cx="3209925" cy="1295400"/>
          </a:xfrm>
          <a:prstGeom prst="rect">
            <a:avLst/>
          </a:prstGeom>
          <a:noFill/>
          <a:ln>
            <a:noFill/>
          </a:ln>
        </p:spPr>
      </p:pic>
      <p:sp>
        <p:nvSpPr>
          <p:cNvPr id="206" name="Google Shape;206;p76"/>
          <p:cNvSpPr txBox="1"/>
          <p:nvPr/>
        </p:nvSpPr>
        <p:spPr>
          <a:xfrm>
            <a:off x="956603" y="1336431"/>
            <a:ext cx="4262511" cy="48320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We have 2 missing values.so,dro them</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531A88"/>
                </a:solidFill>
                <a:latin typeface="Algerian"/>
                <a:ea typeface="Algerian"/>
                <a:cs typeface="Algerian"/>
                <a:sym typeface="Algerian"/>
              </a:rPr>
              <a:t>2. Check for duplicates:</a:t>
            </a:r>
            <a:endParaRPr/>
          </a:p>
          <a:p>
            <a:pPr marL="0" marR="0" lvl="0" indent="0" algn="l" rtl="0">
              <a:lnSpc>
                <a:spcPct val="100000"/>
              </a:lnSpc>
              <a:spcBef>
                <a:spcPts val="0"/>
              </a:spcBef>
              <a:spcAft>
                <a:spcPts val="0"/>
              </a:spcAft>
              <a:buNone/>
            </a:pPr>
            <a:endParaRPr sz="1800" b="0" i="0" u="none" strike="noStrike" cap="none">
              <a:solidFill>
                <a:srgbClr val="000000"/>
              </a:solidFill>
              <a:latin typeface="Algerian"/>
              <a:ea typeface="Algerian"/>
              <a:cs typeface="Algerian"/>
              <a:sym typeface="Algerian"/>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We don’t have any duplicate values in the data</a:t>
            </a:r>
            <a:endParaRPr/>
          </a:p>
          <a:p>
            <a:pPr marL="0" marR="0" lvl="0" indent="0" algn="l" rtl="0">
              <a:lnSpc>
                <a:spcPct val="100000"/>
              </a:lnSpc>
              <a:spcBef>
                <a:spcPts val="0"/>
              </a:spcBef>
              <a:spcAft>
                <a:spcPts val="0"/>
              </a:spcAft>
              <a:buNone/>
            </a:pPr>
            <a:r>
              <a:rPr lang="en-US" sz="1800" b="0" i="0" u="none" strike="noStrike" cap="none">
                <a:solidFill>
                  <a:srgbClr val="531A88"/>
                </a:solidFill>
                <a:latin typeface="Algerian"/>
                <a:ea typeface="Algerian"/>
                <a:cs typeface="Algerian"/>
                <a:sym typeface="Algerian"/>
              </a:rPr>
              <a:t>3. Rename columns: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For better readability and understanding.</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531A88"/>
                </a:solidFill>
                <a:latin typeface="Algerian"/>
                <a:ea typeface="Algerian"/>
                <a:cs typeface="Algerian"/>
                <a:sym typeface="Algerian"/>
              </a:rPr>
              <a:t>4. Remove irrelevant columns: </a:t>
            </a:r>
            <a:endParaRPr/>
          </a:p>
          <a:p>
            <a:pPr marL="0" marR="0" lvl="0" indent="0" algn="l" rtl="0">
              <a:lnSpc>
                <a:spcPct val="100000"/>
              </a:lnSpc>
              <a:spcBef>
                <a:spcPts val="0"/>
              </a:spcBef>
              <a:spcAft>
                <a:spcPts val="0"/>
              </a:spcAft>
              <a:buNone/>
            </a:pPr>
            <a:endParaRPr sz="1800" b="0" i="0" u="none" strike="noStrike" cap="none">
              <a:solidFill>
                <a:srgbClr val="000000"/>
              </a:solidFill>
              <a:latin typeface="Algerian"/>
              <a:ea typeface="Algerian"/>
              <a:cs typeface="Algerian"/>
              <a:sym typeface="Algerian"/>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for  better data analysis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531A88"/>
                </a:solidFill>
                <a:latin typeface="Algerian"/>
                <a:ea typeface="Algerian"/>
                <a:cs typeface="Algerian"/>
                <a:sym typeface="Algerian"/>
              </a:rPr>
              <a:t>5. Standardize data:</a:t>
            </a:r>
            <a:endParaRPr/>
          </a:p>
          <a:p>
            <a:pPr marL="0" marR="0" lvl="0" indent="0" algn="l" rtl="0">
              <a:lnSpc>
                <a:spcPct val="100000"/>
              </a:lnSpc>
              <a:spcBef>
                <a:spcPts val="0"/>
              </a:spcBef>
              <a:spcAft>
                <a:spcPts val="0"/>
              </a:spcAft>
              <a:buNone/>
            </a:pPr>
            <a:endParaRPr sz="1800" b="0" i="0" u="none" strike="noStrike" cap="none">
              <a:solidFill>
                <a:srgbClr val="000000"/>
              </a:solidFill>
              <a:latin typeface="Algerian"/>
              <a:ea typeface="Algerian"/>
              <a:cs typeface="Algerian"/>
              <a:sym typeface="Algerian"/>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It  helps to bring all the columns to the same scale</a:t>
            </a:r>
            <a:endParaRPr sz="1400" b="0" i="0" u="none" strike="noStrike" cap="none">
              <a:solidFill>
                <a:srgbClr val="000000"/>
              </a:solidFill>
              <a:latin typeface="Arial"/>
              <a:ea typeface="Arial"/>
              <a:cs typeface="Arial"/>
              <a:sym typeface="Arial"/>
            </a:endParaRPr>
          </a:p>
        </p:txBody>
      </p:sp>
      <p:sp>
        <p:nvSpPr>
          <p:cNvPr id="207" name="Google Shape;207;p76"/>
          <p:cNvSpPr/>
          <p:nvPr/>
        </p:nvSpPr>
        <p:spPr>
          <a:xfrm>
            <a:off x="5283199" y="418906"/>
            <a:ext cx="3362178" cy="1378633"/>
          </a:xfrm>
          <a:prstGeom prst="roundRect">
            <a:avLst>
              <a:gd name="adj" fmla="val 16667"/>
            </a:avLst>
          </a:prstGeom>
          <a:solidFill>
            <a:schemeClr val="accent1">
              <a:alpha val="22745"/>
            </a:schemeClr>
          </a:solidFill>
          <a:ln w="15875" cap="rnd" cmpd="sng">
            <a:solidFill>
              <a:srgbClr val="237DAC"/>
            </a:solidFill>
            <a:prstDash val="solid"/>
            <a:round/>
            <a:headEnd type="none" w="sm" len="sm"/>
            <a:tailEnd type="none" w="sm" len="sm"/>
          </a:ln>
          <a:effectLst>
            <a:outerShdw blurRad="1270000" dist="558800" dir="21540000" sx="200000" sy="200000" algn="ctr" rotWithShape="0">
              <a:schemeClr val="dk1">
                <a:alpha val="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08" name="Google Shape;208;p76"/>
          <p:cNvPicPr preferRelativeResize="0"/>
          <p:nvPr/>
        </p:nvPicPr>
        <p:blipFill rotWithShape="1">
          <a:blip r:embed="rId4">
            <a:alphaModFix/>
          </a:blip>
          <a:srcRect/>
          <a:stretch/>
        </p:blipFill>
        <p:spPr>
          <a:xfrm>
            <a:off x="5965372" y="2190070"/>
            <a:ext cx="2873828" cy="847780"/>
          </a:xfrm>
          <a:prstGeom prst="rect">
            <a:avLst/>
          </a:prstGeom>
          <a:noFill/>
          <a:ln>
            <a:noFill/>
          </a:ln>
        </p:spPr>
      </p:pic>
      <p:sp>
        <p:nvSpPr>
          <p:cNvPr id="209" name="Google Shape;209;p76"/>
          <p:cNvSpPr/>
          <p:nvPr/>
        </p:nvSpPr>
        <p:spPr>
          <a:xfrm>
            <a:off x="6091087" y="2207511"/>
            <a:ext cx="2699657" cy="769257"/>
          </a:xfrm>
          <a:prstGeom prst="roundRect">
            <a:avLst>
              <a:gd name="adj" fmla="val 16667"/>
            </a:avLst>
          </a:prstGeom>
          <a:solidFill>
            <a:schemeClr val="accent1">
              <a:alpha val="26666"/>
            </a:schemeClr>
          </a:solidFill>
          <a:ln w="15875" cap="rnd" cmpd="sng">
            <a:solidFill>
              <a:srgbClr val="237DA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0" name="Google Shape;210;p76"/>
          <p:cNvSpPr/>
          <p:nvPr/>
        </p:nvSpPr>
        <p:spPr>
          <a:xfrm>
            <a:off x="745587" y="3597755"/>
            <a:ext cx="6865034" cy="348343"/>
          </a:xfrm>
          <a:prstGeom prst="roundRect">
            <a:avLst>
              <a:gd name="adj" fmla="val 16667"/>
            </a:avLst>
          </a:prstGeom>
          <a:solidFill>
            <a:schemeClr val="accent1">
              <a:alpha val="51764"/>
            </a:schemeClr>
          </a:solidFill>
          <a:ln w="15875" cap="rnd" cmpd="sng">
            <a:solidFill>
              <a:srgbClr val="237DA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11" name="Google Shape;211;p76"/>
          <p:cNvPicPr preferRelativeResize="0"/>
          <p:nvPr/>
        </p:nvPicPr>
        <p:blipFill rotWithShape="1">
          <a:blip r:embed="rId5">
            <a:alphaModFix/>
          </a:blip>
          <a:srcRect/>
          <a:stretch/>
        </p:blipFill>
        <p:spPr>
          <a:xfrm>
            <a:off x="4173000" y="4737327"/>
            <a:ext cx="4782996" cy="415244"/>
          </a:xfrm>
          <a:prstGeom prst="rect">
            <a:avLst/>
          </a:prstGeom>
          <a:noFill/>
          <a:ln>
            <a:noFill/>
          </a:ln>
        </p:spPr>
      </p:pic>
      <p:sp>
        <p:nvSpPr>
          <p:cNvPr id="212" name="Google Shape;212;p76"/>
          <p:cNvSpPr/>
          <p:nvPr/>
        </p:nvSpPr>
        <p:spPr>
          <a:xfrm>
            <a:off x="4209143" y="4731657"/>
            <a:ext cx="4673600" cy="377372"/>
          </a:xfrm>
          <a:prstGeom prst="roundRect">
            <a:avLst>
              <a:gd name="adj" fmla="val 16667"/>
            </a:avLst>
          </a:prstGeom>
          <a:solidFill>
            <a:schemeClr val="accent1">
              <a:alpha val="25882"/>
            </a:schemeClr>
          </a:solidFill>
          <a:ln w="15875" cap="rnd" cmpd="sng">
            <a:solidFill>
              <a:srgbClr val="237DA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13" name="Google Shape;213;p76"/>
          <p:cNvPicPr preferRelativeResize="0"/>
          <p:nvPr/>
        </p:nvPicPr>
        <p:blipFill rotWithShape="1">
          <a:blip r:embed="rId6">
            <a:alphaModFix/>
          </a:blip>
          <a:srcRect/>
          <a:stretch/>
        </p:blipFill>
        <p:spPr>
          <a:xfrm>
            <a:off x="4918529" y="5746524"/>
            <a:ext cx="3586842" cy="787651"/>
          </a:xfrm>
          <a:prstGeom prst="rect">
            <a:avLst/>
          </a:prstGeom>
          <a:noFill/>
          <a:ln>
            <a:noFill/>
          </a:ln>
        </p:spPr>
      </p:pic>
      <p:sp>
        <p:nvSpPr>
          <p:cNvPr id="214" name="Google Shape;214;p76"/>
          <p:cNvSpPr/>
          <p:nvPr/>
        </p:nvSpPr>
        <p:spPr>
          <a:xfrm>
            <a:off x="4934857" y="5704114"/>
            <a:ext cx="3628572" cy="841829"/>
          </a:xfrm>
          <a:prstGeom prst="roundRect">
            <a:avLst>
              <a:gd name="adj" fmla="val 16667"/>
            </a:avLst>
          </a:prstGeom>
          <a:solidFill>
            <a:schemeClr val="accent1">
              <a:alpha val="27843"/>
            </a:schemeClr>
          </a:solidFill>
          <a:ln w="15875" cap="rnd" cmpd="sng">
            <a:solidFill>
              <a:srgbClr val="237DA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15" name="Google Shape;215;p76"/>
          <p:cNvPicPr preferRelativeResize="0"/>
          <p:nvPr/>
        </p:nvPicPr>
        <p:blipFill rotWithShape="1">
          <a:blip r:embed="rId7">
            <a:alphaModFix/>
          </a:blip>
          <a:srcRect/>
          <a:stretch/>
        </p:blipFill>
        <p:spPr>
          <a:xfrm>
            <a:off x="995875" y="3599498"/>
            <a:ext cx="6477000" cy="390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77"/>
          <p:cNvPicPr preferRelativeResize="0"/>
          <p:nvPr/>
        </p:nvPicPr>
        <p:blipFill rotWithShape="1">
          <a:blip r:embed="rId3">
            <a:alphaModFix/>
          </a:blip>
          <a:srcRect/>
          <a:stretch/>
        </p:blipFill>
        <p:spPr>
          <a:xfrm>
            <a:off x="1159047" y="1263601"/>
            <a:ext cx="7183095" cy="2305050"/>
          </a:xfrm>
          <a:prstGeom prst="rect">
            <a:avLst/>
          </a:prstGeom>
          <a:noFill/>
          <a:ln>
            <a:noFill/>
          </a:ln>
        </p:spPr>
      </p:pic>
      <p:sp>
        <p:nvSpPr>
          <p:cNvPr id="221" name="Google Shape;221;p77"/>
          <p:cNvSpPr txBox="1"/>
          <p:nvPr/>
        </p:nvSpPr>
        <p:spPr>
          <a:xfrm>
            <a:off x="1294228" y="815926"/>
            <a:ext cx="226489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531A88"/>
                </a:solidFill>
                <a:latin typeface="Algerian"/>
                <a:ea typeface="Algerian"/>
                <a:cs typeface="Algerian"/>
                <a:sym typeface="Algerian"/>
              </a:rPr>
              <a:t>Describe :-</a:t>
            </a:r>
            <a:endParaRPr sz="2400" b="0" i="0" u="none" strike="noStrike" cap="none">
              <a:solidFill>
                <a:srgbClr val="531A88"/>
              </a:solidFill>
              <a:latin typeface="Algerian"/>
              <a:ea typeface="Algerian"/>
              <a:cs typeface="Algerian"/>
              <a:sym typeface="Algerian"/>
            </a:endParaRPr>
          </a:p>
        </p:txBody>
      </p:sp>
      <p:sp>
        <p:nvSpPr>
          <p:cNvPr id="222" name="Google Shape;222;p77"/>
          <p:cNvSpPr txBox="1"/>
          <p:nvPr/>
        </p:nvSpPr>
        <p:spPr>
          <a:xfrm>
            <a:off x="1125415" y="3868616"/>
            <a:ext cx="7315199" cy="1938992"/>
          </a:xfrm>
          <a:prstGeom prst="rect">
            <a:avLst/>
          </a:prstGeom>
          <a:noFill/>
          <a:ln>
            <a:noFill/>
          </a:ln>
        </p:spPr>
        <p:txBody>
          <a:bodyPr spcFirstLastPara="1" wrap="square" lIns="91425" tIns="45700" rIns="91425" bIns="45700" anchor="t" anchorCtr="0">
            <a:spAutoFit/>
          </a:bodyPr>
          <a:lstStyle/>
          <a:p>
            <a:pPr marL="0" marR="0" lvl="0" indent="-127000" algn="l"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In the past Ten years the TCS stock price has moved from ₹ 684  to ₹  4019</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a:p>
            <a:pPr marL="0" marR="0" lvl="0" indent="-127000" algn="l"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The stock price has increased 5.87X times </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a:p>
            <a:pPr marL="0" marR="0" lvl="0" indent="-127000" algn="l"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The average mean of the stock price is  ₹  1908</a:t>
            </a:r>
            <a:endParaRPr sz="2000" b="0" i="0" u="none" strike="noStrike" cap="none">
              <a:solidFill>
                <a:srgbClr val="000000"/>
              </a:solidFill>
              <a:latin typeface="Arial"/>
              <a:ea typeface="Arial"/>
              <a:cs typeface="Arial"/>
              <a:sym typeface="Arial"/>
            </a:endParaRPr>
          </a:p>
        </p:txBody>
      </p:sp>
      <p:sp>
        <p:nvSpPr>
          <p:cNvPr id="223" name="Google Shape;223;p77"/>
          <p:cNvSpPr/>
          <p:nvPr/>
        </p:nvSpPr>
        <p:spPr>
          <a:xfrm>
            <a:off x="1041010" y="1266092"/>
            <a:ext cx="7272997" cy="2264899"/>
          </a:xfrm>
          <a:prstGeom prst="roundRect">
            <a:avLst>
              <a:gd name="adj" fmla="val 16667"/>
            </a:avLst>
          </a:prstGeom>
          <a:solidFill>
            <a:srgbClr val="C7C7C7">
              <a:alpha val="29803"/>
            </a:srgbClr>
          </a:solidFill>
          <a:ln w="15875" cap="rnd" cmpd="sng">
            <a:solidFill>
              <a:srgbClr val="237DAC"/>
            </a:solidFill>
            <a:prstDash val="solid"/>
            <a:round/>
            <a:headEnd type="none" w="sm" len="sm"/>
            <a:tailEnd type="none" w="sm" len="sm"/>
          </a:ln>
          <a:effectLst>
            <a:outerShdw blurRad="50800" dist="2540000" dir="5400000" algn="ctr" rotWithShape="0">
              <a:schemeClr val="dk2">
                <a:alpha val="34901"/>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770</Words>
  <Application>Microsoft Office PowerPoint</Application>
  <PresentationFormat>On-screen Show (4:3)</PresentationFormat>
  <Paragraphs>234</Paragraphs>
  <Slides>44</Slides>
  <Notes>34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Arial</vt:lpstr>
      <vt:lpstr>Algerian</vt:lpstr>
      <vt:lpstr>Corbel</vt:lpstr>
      <vt:lpstr>Libre Baskerville</vt:lpstr>
      <vt:lpstr>Lexend</vt:lpstr>
      <vt:lpstr>Noto Sans Symbols</vt:lpstr>
      <vt:lpstr>Overlock</vt:lpstr>
      <vt:lpstr>Calibri</vt:lpstr>
      <vt:lpstr>Consolas</vt:lpstr>
      <vt:lpstr>Bell MT</vt:lpstr>
      <vt:lpstr>Wingdings</vt:lpstr>
      <vt:lpstr>Parallax</vt:lpstr>
      <vt:lpstr>TCS Stock Price Prediction</vt:lpstr>
      <vt:lpstr>Business Problem: </vt:lpstr>
      <vt:lpstr>Why TCS?</vt:lpstr>
      <vt:lpstr>Slide 4</vt:lpstr>
      <vt:lpstr>Slide 5</vt:lpstr>
      <vt:lpstr>Slide 6</vt:lpstr>
      <vt:lpstr>Slide 7</vt:lpstr>
      <vt:lpstr>Slide 8</vt:lpstr>
      <vt:lpstr>Slide 9</vt:lpstr>
      <vt:lpstr>Slide 10</vt:lpstr>
      <vt:lpstr>Visualization:       </vt:lpstr>
      <vt:lpstr>Slide 12</vt:lpstr>
      <vt:lpstr>Hist Plot: - here also the histogram refers to the unimodal distribution which means their one  distinct peak indicating the most frequent value in a histogram. - which means in one particular year their is drastic raise in the close stock price where all the investors get more profit during those period of frequency </vt:lpstr>
      <vt:lpstr>Box Plot: - A boxplot displays the prominent quartiles of the data along with the outliers. - Here these box plots shows that there is a outliers in our data </vt:lpstr>
      <vt:lpstr>Line Plot: - this line plot is volume versus date  this indicates that in the year between 2018 and 2019 their is a high purchase in stock  </vt:lpstr>
      <vt:lpstr>- here we analyze for every column here we found that the stock got increased in its price after 2018 and then we found their still more increase in the stock price after 2020 </vt:lpstr>
      <vt:lpstr>Calculate and Visualize:  Correlations between variables, Heat Map. </vt:lpstr>
      <vt:lpstr>Heat Map: Since all the columns except volume column are showing high correlation between them.  A correlation coefficient of 1 indicates a perfect positive correlation between the prices of two stocks, meaning the stocks always move in the same direction by the same amount. </vt:lpstr>
      <vt:lpstr>Slide 19</vt:lpstr>
      <vt:lpstr>Slide 20</vt:lpstr>
      <vt:lpstr>Checking the Stationary  of data</vt:lpstr>
      <vt:lpstr>Visual test </vt:lpstr>
      <vt:lpstr>Statistical test </vt:lpstr>
      <vt:lpstr>ADF (Augmented Dickey Fuller) Test </vt:lpstr>
      <vt:lpstr>KPSS test</vt:lpstr>
      <vt:lpstr>Slide 26</vt:lpstr>
      <vt:lpstr>Slide 27</vt:lpstr>
      <vt:lpstr>Slide 28</vt:lpstr>
      <vt:lpstr>log transformation</vt:lpstr>
      <vt:lpstr>Sqr  TRANSFORMATION</vt:lpstr>
      <vt:lpstr>Differencing Log_close</vt:lpstr>
      <vt:lpstr>Slide 32</vt:lpstr>
      <vt:lpstr>Slide 33</vt:lpstr>
      <vt:lpstr>Slide 34</vt:lpstr>
      <vt:lpstr>Slide 35</vt:lpstr>
      <vt:lpstr>Slide 36</vt:lpstr>
      <vt:lpstr>Slide 37</vt:lpstr>
      <vt:lpstr>Slide 38</vt:lpstr>
      <vt:lpstr>Slide 39</vt:lpstr>
      <vt:lpstr>Slide 40</vt:lpstr>
      <vt:lpstr>Slide 41</vt:lpstr>
      <vt:lpstr>-The investors while investing in the stock were expecting that the open stock price should be low and the closing stock price should be high this typing of investing were interested for the people who are wiling to do INTRADAY trading - For the those who prefers the long term investments their were not worried about the open stock price although their need to purchase the stock in the low price - Here in this TCS dataset when we compare the opening and closing stock price we see their is almost similarity in them that is open and closing stock price were not have that much differences - This TCS stock is helpful for those investors who wants to invest for the long time to get the profit  </vt:lpstr>
      <vt:lpstr>Slide 43</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TCS Stock Price Prediction</dc:title>
  <dc:creator>Gonala, Shirish</dc:creator>
  <cp:lastModifiedBy>Windows User</cp:lastModifiedBy>
  <cp:revision>37</cp:revision>
  <dcterms:created xsi:type="dcterms:W3CDTF">2012-08-17T07:00:49Z</dcterms:created>
  <dcterms:modified xsi:type="dcterms:W3CDTF">2023-03-23T11:02:19Z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