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30"/>
  </p:notesMasterIdLst>
  <p:handoutMasterIdLst>
    <p:handoutMasterId r:id="rId31"/>
  </p:handoutMasterIdLst>
  <p:sldIdLst>
    <p:sldId id="258" r:id="rId2"/>
    <p:sldId id="297" r:id="rId3"/>
    <p:sldId id="266" r:id="rId4"/>
    <p:sldId id="268" r:id="rId5"/>
    <p:sldId id="269" r:id="rId6"/>
    <p:sldId id="271" r:id="rId7"/>
    <p:sldId id="272" r:id="rId8"/>
    <p:sldId id="273" r:id="rId9"/>
    <p:sldId id="274" r:id="rId10"/>
    <p:sldId id="275" r:id="rId11"/>
    <p:sldId id="276" r:id="rId12"/>
    <p:sldId id="277" r:id="rId13"/>
    <p:sldId id="278" r:id="rId14"/>
    <p:sldId id="279" r:id="rId15"/>
    <p:sldId id="280" r:id="rId16"/>
    <p:sldId id="282" r:id="rId17"/>
    <p:sldId id="283" r:id="rId18"/>
    <p:sldId id="284" r:id="rId19"/>
    <p:sldId id="285" r:id="rId20"/>
    <p:sldId id="286" r:id="rId21"/>
    <p:sldId id="270" r:id="rId22"/>
    <p:sldId id="288" r:id="rId23"/>
    <p:sldId id="294" r:id="rId24"/>
    <p:sldId id="289" r:id="rId25"/>
    <p:sldId id="296" r:id="rId26"/>
    <p:sldId id="290" r:id="rId27"/>
    <p:sldId id="291" r:id="rId28"/>
    <p:sldId id="295" r:id="rId29"/>
  </p:sldIdLst>
  <p:sldSz cx="9144000" cy="6858000" type="screen4x3"/>
  <p:notesSz cx="6858000" cy="9199563"/>
  <p:defaultTextStyle>
    <a:defPPr>
      <a:defRPr lang="en-US"/>
    </a:defPPr>
    <a:lvl1pPr algn="l" rtl="0" eaLnBrk="0" fontAlgn="base" hangingPunct="0">
      <a:spcBef>
        <a:spcPct val="0"/>
      </a:spcBef>
      <a:spcAft>
        <a:spcPct val="0"/>
      </a:spcAft>
      <a:defRPr sz="3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33FF"/>
    <a:srgbClr val="CC0000"/>
    <a:srgbClr val="FF00FF"/>
    <a:srgbClr val="FFFF66"/>
    <a:srgbClr val="FFFFFF"/>
    <a:srgbClr val="CCE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6" d="100"/>
          <a:sy n="86" d="100"/>
        </p:scale>
        <p:origin x="78"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90488"/>
            <a:ext cx="6937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sz="1200"/>
            </a:lvl1pPr>
          </a:lstStyle>
          <a:p>
            <a:endParaRPr lang="en-US"/>
          </a:p>
        </p:txBody>
      </p:sp>
      <p:sp>
        <p:nvSpPr>
          <p:cNvPr id="70659" name="Rectangle 3"/>
          <p:cNvSpPr>
            <a:spLocks noGrp="1" noChangeArrowheads="1"/>
          </p:cNvSpPr>
          <p:nvPr>
            <p:ph type="dt" sz="quarter" idx="1"/>
          </p:nvPr>
        </p:nvSpPr>
        <p:spPr bwMode="auto">
          <a:xfrm>
            <a:off x="6000750" y="90488"/>
            <a:ext cx="85725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r">
              <a:defRPr sz="1200"/>
            </a:lvl1pPr>
          </a:lstStyle>
          <a:p>
            <a:endParaRPr lang="en-US"/>
          </a:p>
        </p:txBody>
      </p:sp>
      <p:sp>
        <p:nvSpPr>
          <p:cNvPr id="70660" name="Rectangle 4"/>
          <p:cNvSpPr>
            <a:spLocks noGrp="1" noChangeArrowheads="1"/>
          </p:cNvSpPr>
          <p:nvPr>
            <p:ph type="ftr" sz="quarter" idx="2"/>
          </p:nvPr>
        </p:nvSpPr>
        <p:spPr bwMode="auto">
          <a:xfrm>
            <a:off x="0" y="8923338"/>
            <a:ext cx="6508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spAutoFit/>
          </a:bodyPr>
          <a:lstStyle>
            <a:lvl1pPr>
              <a:defRPr sz="1200"/>
            </a:lvl1pPr>
          </a:lstStyle>
          <a:p>
            <a:endParaRPr lang="en-US"/>
          </a:p>
        </p:txBody>
      </p:sp>
      <p:sp>
        <p:nvSpPr>
          <p:cNvPr id="70661" name="Rectangle 5"/>
          <p:cNvSpPr>
            <a:spLocks noGrp="1" noChangeArrowheads="1"/>
          </p:cNvSpPr>
          <p:nvPr>
            <p:ph type="sldNum" sz="quarter" idx="3"/>
          </p:nvPr>
        </p:nvSpPr>
        <p:spPr bwMode="auto">
          <a:xfrm>
            <a:off x="6496050" y="8923338"/>
            <a:ext cx="36195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spAutoFit/>
          </a:bodyPr>
          <a:lstStyle>
            <a:lvl1pPr algn="r">
              <a:defRPr sz="1200"/>
            </a:lvl1pPr>
          </a:lstStyle>
          <a:p>
            <a:fld id="{3A654894-6943-42FF-ADE7-688812E99A97}" type="slidenum">
              <a:rPr lang="en-US"/>
              <a:pPr/>
              <a:t>‹#›</a:t>
            </a:fld>
            <a:endParaRPr lang="en-US"/>
          </a:p>
        </p:txBody>
      </p:sp>
    </p:spTree>
    <p:extLst>
      <p:ext uri="{BB962C8B-B14F-4D97-AF65-F5344CB8AC3E}">
        <p14:creationId xmlns:p14="http://schemas.microsoft.com/office/powerpoint/2010/main" val="46788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3251" name="Rectangle 3"/>
          <p:cNvSpPr>
            <a:spLocks noGrp="1" noChangeArrowheads="1"/>
          </p:cNvSpPr>
          <p:nvPr>
            <p:ph type="dt" idx="1"/>
          </p:nvPr>
        </p:nvSpPr>
        <p:spPr bwMode="auto">
          <a:xfrm>
            <a:off x="3886200" y="0"/>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3252" name="Rectangle 4"/>
          <p:cNvSpPr>
            <a:spLocks noGrp="1" noRot="1" noChangeAspect="1" noChangeArrowheads="1" noTextEdit="1"/>
          </p:cNvSpPr>
          <p:nvPr>
            <p:ph type="sldImg" idx="2"/>
          </p:nvPr>
        </p:nvSpPr>
        <p:spPr bwMode="auto">
          <a:xfrm>
            <a:off x="1130300" y="690563"/>
            <a:ext cx="4598988" cy="34496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3" name="Rectangle 5"/>
          <p:cNvSpPr>
            <a:spLocks noGrp="1" noChangeArrowheads="1"/>
          </p:cNvSpPr>
          <p:nvPr>
            <p:ph type="body" sz="quarter" idx="3"/>
          </p:nvPr>
        </p:nvSpPr>
        <p:spPr bwMode="auto">
          <a:xfrm>
            <a:off x="914400" y="4370388"/>
            <a:ext cx="5029200" cy="413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53254" name="Rectangle 6"/>
          <p:cNvSpPr>
            <a:spLocks noGrp="1" noChangeArrowheads="1"/>
          </p:cNvSpPr>
          <p:nvPr>
            <p:ph type="ftr" sz="quarter" idx="4"/>
          </p:nvPr>
        </p:nvSpPr>
        <p:spPr bwMode="auto">
          <a:xfrm>
            <a:off x="0" y="8739188"/>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3255" name="Rectangle 7"/>
          <p:cNvSpPr>
            <a:spLocks noGrp="1" noChangeArrowheads="1"/>
          </p:cNvSpPr>
          <p:nvPr>
            <p:ph type="sldNum" sz="quarter" idx="5"/>
          </p:nvPr>
        </p:nvSpPr>
        <p:spPr bwMode="auto">
          <a:xfrm>
            <a:off x="3886200" y="8739188"/>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5FF47B3-06D5-4D65-BBC4-D357D4A0DA06}" type="slidenum">
              <a:rPr lang="en-US"/>
              <a:pPr/>
              <a:t>‹#›</a:t>
            </a:fld>
            <a:endParaRPr lang="en-US"/>
          </a:p>
        </p:txBody>
      </p:sp>
    </p:spTree>
    <p:extLst>
      <p:ext uri="{BB962C8B-B14F-4D97-AF65-F5344CB8AC3E}">
        <p14:creationId xmlns:p14="http://schemas.microsoft.com/office/powerpoint/2010/main" val="7012483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BFAABD54-F868-4747-ADFC-45F539317956}" type="slidenum">
              <a:rPr lang="en-US"/>
              <a:pPr/>
              <a:t>‹#›</a:t>
            </a:fld>
            <a:endParaRPr lang="en-US"/>
          </a:p>
        </p:txBody>
      </p:sp>
    </p:spTree>
    <p:extLst>
      <p:ext uri="{BB962C8B-B14F-4D97-AF65-F5344CB8AC3E}">
        <p14:creationId xmlns:p14="http://schemas.microsoft.com/office/powerpoint/2010/main" val="233450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52CC44A5-B0EC-4091-90A7-0CACC78DC825}" type="slidenum">
              <a:rPr lang="en-US"/>
              <a:pPr/>
              <a:t>‹#›</a:t>
            </a:fld>
            <a:endParaRPr lang="en-US"/>
          </a:p>
        </p:txBody>
      </p:sp>
    </p:spTree>
    <p:extLst>
      <p:ext uri="{BB962C8B-B14F-4D97-AF65-F5344CB8AC3E}">
        <p14:creationId xmlns:p14="http://schemas.microsoft.com/office/powerpoint/2010/main" val="4186329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2F73296-94FD-4DEE-9EA7-9B3148DBB2A7}" type="slidenum">
              <a:rPr lang="en-US"/>
              <a:pPr/>
              <a:t>‹#›</a:t>
            </a:fld>
            <a:endParaRPr lang="en-US"/>
          </a:p>
        </p:txBody>
      </p:sp>
    </p:spTree>
    <p:extLst>
      <p:ext uri="{BB962C8B-B14F-4D97-AF65-F5344CB8AC3E}">
        <p14:creationId xmlns:p14="http://schemas.microsoft.com/office/powerpoint/2010/main" val="1112767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01B83D5-BE0A-4D38-B0D6-D9D9E4EBE96E}" type="slidenum">
              <a:rPr lang="en-US"/>
              <a:pPr/>
              <a:t>‹#›</a:t>
            </a:fld>
            <a:endParaRPr lang="en-US"/>
          </a:p>
        </p:txBody>
      </p:sp>
    </p:spTree>
    <p:extLst>
      <p:ext uri="{BB962C8B-B14F-4D97-AF65-F5344CB8AC3E}">
        <p14:creationId xmlns:p14="http://schemas.microsoft.com/office/powerpoint/2010/main" val="36777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E5D0C816-04D0-4C36-9F3B-1B1DBB612FFF}" type="slidenum">
              <a:rPr lang="en-US"/>
              <a:pPr/>
              <a:t>‹#›</a:t>
            </a:fld>
            <a:endParaRPr lang="en-US"/>
          </a:p>
        </p:txBody>
      </p:sp>
    </p:spTree>
    <p:extLst>
      <p:ext uri="{BB962C8B-B14F-4D97-AF65-F5344CB8AC3E}">
        <p14:creationId xmlns:p14="http://schemas.microsoft.com/office/powerpoint/2010/main" val="23758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D4A793F1-EA27-4FD2-A8B6-E6A082DE1C5B}" type="slidenum">
              <a:rPr lang="en-US"/>
              <a:pPr/>
              <a:t>‹#›</a:t>
            </a:fld>
            <a:endParaRPr lang="en-US"/>
          </a:p>
        </p:txBody>
      </p:sp>
    </p:spTree>
    <p:extLst>
      <p:ext uri="{BB962C8B-B14F-4D97-AF65-F5344CB8AC3E}">
        <p14:creationId xmlns:p14="http://schemas.microsoft.com/office/powerpoint/2010/main" val="382537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2ABD35F8-487D-4357-9FDF-2A61C1527EAE}" type="slidenum">
              <a:rPr lang="en-US"/>
              <a:pPr/>
              <a:t>‹#›</a:t>
            </a:fld>
            <a:endParaRPr lang="en-US"/>
          </a:p>
        </p:txBody>
      </p:sp>
    </p:spTree>
    <p:extLst>
      <p:ext uri="{BB962C8B-B14F-4D97-AF65-F5344CB8AC3E}">
        <p14:creationId xmlns:p14="http://schemas.microsoft.com/office/powerpoint/2010/main" val="680674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1D3E57C9-1D4F-4ED6-9D8C-53BC2FB6BB1E}" type="slidenum">
              <a:rPr lang="en-US"/>
              <a:pPr/>
              <a:t>‹#›</a:t>
            </a:fld>
            <a:endParaRPr lang="en-US"/>
          </a:p>
        </p:txBody>
      </p:sp>
    </p:spTree>
    <p:extLst>
      <p:ext uri="{BB962C8B-B14F-4D97-AF65-F5344CB8AC3E}">
        <p14:creationId xmlns:p14="http://schemas.microsoft.com/office/powerpoint/2010/main" val="212635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354B733-57F6-4A6E-BDF9-84CC3B76B87A}" type="slidenum">
              <a:rPr lang="en-US"/>
              <a:pPr/>
              <a:t>‹#›</a:t>
            </a:fld>
            <a:endParaRPr lang="en-US"/>
          </a:p>
        </p:txBody>
      </p:sp>
    </p:spTree>
    <p:extLst>
      <p:ext uri="{BB962C8B-B14F-4D97-AF65-F5344CB8AC3E}">
        <p14:creationId xmlns:p14="http://schemas.microsoft.com/office/powerpoint/2010/main" val="255123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521FA55F-5F7A-4715-8E4F-0B1862985009}" type="slidenum">
              <a:rPr lang="en-US"/>
              <a:pPr/>
              <a:t>‹#›</a:t>
            </a:fld>
            <a:endParaRPr lang="en-US"/>
          </a:p>
        </p:txBody>
      </p:sp>
    </p:spTree>
    <p:extLst>
      <p:ext uri="{BB962C8B-B14F-4D97-AF65-F5344CB8AC3E}">
        <p14:creationId xmlns:p14="http://schemas.microsoft.com/office/powerpoint/2010/main" val="214988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309B7209-D2FF-4AEF-9212-A8E6D4A49A06}" type="slidenum">
              <a:rPr lang="en-US"/>
              <a:pPr/>
              <a:t>‹#›</a:t>
            </a:fld>
            <a:endParaRPr lang="en-US"/>
          </a:p>
        </p:txBody>
      </p:sp>
    </p:spTree>
    <p:extLst>
      <p:ext uri="{BB962C8B-B14F-4D97-AF65-F5344CB8AC3E}">
        <p14:creationId xmlns:p14="http://schemas.microsoft.com/office/powerpoint/2010/main" val="3128999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52651" name="Rectangle 75"/>
          <p:cNvSpPr>
            <a:spLocks noChangeArrowheads="1"/>
          </p:cNvSpPr>
          <p:nvPr userDrawn="1"/>
        </p:nvSpPr>
        <p:spPr bwMode="auto">
          <a:xfrm>
            <a:off x="130175" y="6575425"/>
            <a:ext cx="8890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52" name="Rectangle 76"/>
          <p:cNvSpPr>
            <a:spLocks noChangeArrowheads="1"/>
          </p:cNvSpPr>
          <p:nvPr userDrawn="1"/>
        </p:nvSpPr>
        <p:spPr bwMode="auto">
          <a:xfrm>
            <a:off x="130175" y="6584950"/>
            <a:ext cx="96043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53" name="Rectangle 77"/>
          <p:cNvSpPr>
            <a:spLocks noChangeArrowheads="1"/>
          </p:cNvSpPr>
          <p:nvPr userDrawn="1"/>
        </p:nvSpPr>
        <p:spPr bwMode="auto">
          <a:xfrm>
            <a:off x="130175" y="6594475"/>
            <a:ext cx="8858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54" name="Rectangle 78"/>
          <p:cNvSpPr>
            <a:spLocks noChangeArrowheads="1"/>
          </p:cNvSpPr>
          <p:nvPr userDrawn="1"/>
        </p:nvSpPr>
        <p:spPr bwMode="auto">
          <a:xfrm>
            <a:off x="130175" y="6604000"/>
            <a:ext cx="9572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55" name="Rectangle 79"/>
          <p:cNvSpPr>
            <a:spLocks noChangeArrowheads="1"/>
          </p:cNvSpPr>
          <p:nvPr userDrawn="1"/>
        </p:nvSpPr>
        <p:spPr bwMode="auto">
          <a:xfrm>
            <a:off x="130175" y="6613525"/>
            <a:ext cx="9556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56" name="Rectangle 80"/>
          <p:cNvSpPr>
            <a:spLocks noChangeArrowheads="1"/>
          </p:cNvSpPr>
          <p:nvPr userDrawn="1"/>
        </p:nvSpPr>
        <p:spPr bwMode="auto">
          <a:xfrm>
            <a:off x="130175" y="6623050"/>
            <a:ext cx="8810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57" name="Rectangle 81"/>
          <p:cNvSpPr>
            <a:spLocks noChangeArrowheads="1"/>
          </p:cNvSpPr>
          <p:nvPr userDrawn="1"/>
        </p:nvSpPr>
        <p:spPr bwMode="auto">
          <a:xfrm>
            <a:off x="130175" y="6632575"/>
            <a:ext cx="17891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1" i="1">
                <a:solidFill>
                  <a:srgbClr val="FFFFFF"/>
                </a:solidFill>
              </a:rPr>
              <a:t>Dr. Ahmad R. Hadaegh </a:t>
            </a:r>
            <a:endParaRPr lang="en-US"/>
          </a:p>
        </p:txBody>
      </p:sp>
      <p:sp>
        <p:nvSpPr>
          <p:cNvPr id="152658" name="Rectangle 82"/>
          <p:cNvSpPr>
            <a:spLocks noChangeArrowheads="1"/>
          </p:cNvSpPr>
          <p:nvPr userDrawn="1"/>
        </p:nvSpPr>
        <p:spPr bwMode="auto">
          <a:xfrm>
            <a:off x="0" y="6534150"/>
            <a:ext cx="9112250" cy="323850"/>
          </a:xfrm>
          <a:prstGeom prst="rect">
            <a:avLst/>
          </a:prstGeom>
          <a:solidFill>
            <a:srgbClr val="FF3300"/>
          </a:solidFill>
          <a:ln w="76200">
            <a:solidFill>
              <a:srgbClr val="5E574E"/>
            </a:solidFill>
            <a:miter lim="800000"/>
            <a:headEnd/>
            <a:tailEnd/>
          </a:ln>
        </p:spPr>
        <p:txBody>
          <a:bodyPr/>
          <a:lstStyle/>
          <a:p>
            <a:endParaRPr lang="en-US"/>
          </a:p>
        </p:txBody>
      </p:sp>
      <p:sp>
        <p:nvSpPr>
          <p:cNvPr id="152659" name="Rectangle 83"/>
          <p:cNvSpPr>
            <a:spLocks noChangeArrowheads="1"/>
          </p:cNvSpPr>
          <p:nvPr userDrawn="1"/>
        </p:nvSpPr>
        <p:spPr bwMode="auto">
          <a:xfrm>
            <a:off x="8329613" y="6575425"/>
            <a:ext cx="3746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60" name="Rectangle 84"/>
          <p:cNvSpPr>
            <a:spLocks noChangeArrowheads="1"/>
          </p:cNvSpPr>
          <p:nvPr userDrawn="1"/>
        </p:nvSpPr>
        <p:spPr bwMode="auto">
          <a:xfrm>
            <a:off x="8329613" y="6584950"/>
            <a:ext cx="446087"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61" name="Rectangle 85"/>
          <p:cNvSpPr>
            <a:spLocks noChangeArrowheads="1"/>
          </p:cNvSpPr>
          <p:nvPr userDrawn="1"/>
        </p:nvSpPr>
        <p:spPr bwMode="auto">
          <a:xfrm>
            <a:off x="8329613" y="6594475"/>
            <a:ext cx="371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62" name="Rectangle 86"/>
          <p:cNvSpPr>
            <a:spLocks noChangeArrowheads="1"/>
          </p:cNvSpPr>
          <p:nvPr userDrawn="1"/>
        </p:nvSpPr>
        <p:spPr bwMode="auto">
          <a:xfrm>
            <a:off x="8329613" y="6604000"/>
            <a:ext cx="4429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63" name="Rectangle 87"/>
          <p:cNvSpPr>
            <a:spLocks noChangeArrowheads="1"/>
          </p:cNvSpPr>
          <p:nvPr userDrawn="1"/>
        </p:nvSpPr>
        <p:spPr bwMode="auto">
          <a:xfrm>
            <a:off x="8329613" y="6613525"/>
            <a:ext cx="441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64" name="Rectangle 88"/>
          <p:cNvSpPr>
            <a:spLocks noChangeArrowheads="1"/>
          </p:cNvSpPr>
          <p:nvPr userDrawn="1"/>
        </p:nvSpPr>
        <p:spPr bwMode="auto">
          <a:xfrm>
            <a:off x="8329613" y="6623050"/>
            <a:ext cx="3667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65" name="Rectangle 89"/>
          <p:cNvSpPr>
            <a:spLocks noChangeArrowheads="1"/>
          </p:cNvSpPr>
          <p:nvPr userDrawn="1"/>
        </p:nvSpPr>
        <p:spPr bwMode="auto">
          <a:xfrm>
            <a:off x="0" y="6569075"/>
            <a:ext cx="8851900" cy="2127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b="1" i="1">
                <a:solidFill>
                  <a:srgbClr val="FFFFFF"/>
                </a:solidFill>
              </a:rPr>
              <a:t>  A.R. Hadaegh                                         California State University San Marcos (CSUSM)                                        Page                                             </a:t>
            </a:r>
            <a:endParaRPr lang="en-US"/>
          </a:p>
        </p:txBody>
      </p:sp>
      <p:sp>
        <p:nvSpPr>
          <p:cNvPr id="152666" name="Rectangle 90"/>
          <p:cNvSpPr>
            <a:spLocks noChangeArrowheads="1"/>
          </p:cNvSpPr>
          <p:nvPr userDrawn="1"/>
        </p:nvSpPr>
        <p:spPr bwMode="auto">
          <a:xfrm>
            <a:off x="8850313" y="6565900"/>
            <a:ext cx="539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67" name="Rectangle 91"/>
          <p:cNvSpPr>
            <a:spLocks noChangeArrowheads="1"/>
          </p:cNvSpPr>
          <p:nvPr userDrawn="1"/>
        </p:nvSpPr>
        <p:spPr bwMode="auto">
          <a:xfrm>
            <a:off x="8850313" y="6573838"/>
            <a:ext cx="1285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68" name="Rectangle 92"/>
          <p:cNvSpPr>
            <a:spLocks noChangeArrowheads="1"/>
          </p:cNvSpPr>
          <p:nvPr userDrawn="1"/>
        </p:nvSpPr>
        <p:spPr bwMode="auto">
          <a:xfrm>
            <a:off x="8850313" y="6581775"/>
            <a:ext cx="50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69" name="Rectangle 93"/>
          <p:cNvSpPr>
            <a:spLocks noChangeArrowheads="1"/>
          </p:cNvSpPr>
          <p:nvPr userDrawn="1"/>
        </p:nvSpPr>
        <p:spPr bwMode="auto">
          <a:xfrm>
            <a:off x="8850313" y="6589713"/>
            <a:ext cx="1254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70" name="Rectangle 94"/>
          <p:cNvSpPr>
            <a:spLocks noChangeArrowheads="1"/>
          </p:cNvSpPr>
          <p:nvPr userDrawn="1"/>
        </p:nvSpPr>
        <p:spPr bwMode="auto">
          <a:xfrm>
            <a:off x="8850313" y="6597650"/>
            <a:ext cx="1238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71" name="Rectangle 95"/>
          <p:cNvSpPr>
            <a:spLocks noChangeArrowheads="1"/>
          </p:cNvSpPr>
          <p:nvPr userDrawn="1"/>
        </p:nvSpPr>
        <p:spPr bwMode="auto">
          <a:xfrm>
            <a:off x="8850313" y="6605588"/>
            <a:ext cx="460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72" name="Rectangle 96"/>
          <p:cNvSpPr>
            <a:spLocks noChangeArrowheads="1"/>
          </p:cNvSpPr>
          <p:nvPr userDrawn="1"/>
        </p:nvSpPr>
        <p:spPr bwMode="auto">
          <a:xfrm>
            <a:off x="8850313" y="6613525"/>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FFFFFF"/>
                </a:solidFill>
              </a:rPr>
              <a:t> </a:t>
            </a:r>
            <a:endParaRPr lang="en-US"/>
          </a:p>
        </p:txBody>
      </p:sp>
      <p:sp>
        <p:nvSpPr>
          <p:cNvPr id="152673" name="Rectangle 97"/>
          <p:cNvSpPr>
            <a:spLocks noChangeArrowheads="1"/>
          </p:cNvSpPr>
          <p:nvPr userDrawn="1"/>
        </p:nvSpPr>
        <p:spPr bwMode="auto">
          <a:xfrm>
            <a:off x="8694738" y="6575425"/>
            <a:ext cx="4111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74" name="Rectangle 98"/>
          <p:cNvSpPr>
            <a:spLocks noChangeArrowheads="1"/>
          </p:cNvSpPr>
          <p:nvPr userDrawn="1"/>
        </p:nvSpPr>
        <p:spPr bwMode="auto">
          <a:xfrm>
            <a:off x="0" y="6350"/>
            <a:ext cx="9144000" cy="6497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75" name="Freeform 99"/>
          <p:cNvSpPr>
            <a:spLocks/>
          </p:cNvSpPr>
          <p:nvPr userDrawn="1"/>
        </p:nvSpPr>
        <p:spPr bwMode="auto">
          <a:xfrm>
            <a:off x="0" y="0"/>
            <a:ext cx="9194800" cy="6465888"/>
          </a:xfrm>
          <a:custGeom>
            <a:avLst/>
            <a:gdLst>
              <a:gd name="T0" fmla="*/ 613 w 5792"/>
              <a:gd name="T1" fmla="*/ 4 h 4073"/>
              <a:gd name="T2" fmla="*/ 512 w 5792"/>
              <a:gd name="T3" fmla="*/ 21 h 4073"/>
              <a:gd name="T4" fmla="*/ 417 w 5792"/>
              <a:gd name="T5" fmla="*/ 53 h 4073"/>
              <a:gd name="T6" fmla="*/ 329 w 5792"/>
              <a:gd name="T7" fmla="*/ 98 h 4073"/>
              <a:gd name="T8" fmla="*/ 248 w 5792"/>
              <a:gd name="T9" fmla="*/ 155 h 4073"/>
              <a:gd name="T10" fmla="*/ 177 w 5792"/>
              <a:gd name="T11" fmla="*/ 222 h 4073"/>
              <a:gd name="T12" fmla="*/ 117 w 5792"/>
              <a:gd name="T13" fmla="*/ 299 h 4073"/>
              <a:gd name="T14" fmla="*/ 67 w 5792"/>
              <a:gd name="T15" fmla="*/ 385 h 4073"/>
              <a:gd name="T16" fmla="*/ 31 w 5792"/>
              <a:gd name="T17" fmla="*/ 477 h 4073"/>
              <a:gd name="T18" fmla="*/ 8 w 5792"/>
              <a:gd name="T19" fmla="*/ 576 h 4073"/>
              <a:gd name="T20" fmla="*/ 0 w 5792"/>
              <a:gd name="T21" fmla="*/ 679 h 4073"/>
              <a:gd name="T22" fmla="*/ 4 w 5792"/>
              <a:gd name="T23" fmla="*/ 3463 h 4073"/>
              <a:gd name="T24" fmla="*/ 21 w 5792"/>
              <a:gd name="T25" fmla="*/ 3564 h 4073"/>
              <a:gd name="T26" fmla="*/ 53 w 5792"/>
              <a:gd name="T27" fmla="*/ 3658 h 4073"/>
              <a:gd name="T28" fmla="*/ 99 w 5792"/>
              <a:gd name="T29" fmla="*/ 3746 h 4073"/>
              <a:gd name="T30" fmla="*/ 156 w 5792"/>
              <a:gd name="T31" fmla="*/ 3826 h 4073"/>
              <a:gd name="T32" fmla="*/ 223 w 5792"/>
              <a:gd name="T33" fmla="*/ 3897 h 4073"/>
              <a:gd name="T34" fmla="*/ 301 w 5792"/>
              <a:gd name="T35" fmla="*/ 3957 h 4073"/>
              <a:gd name="T36" fmla="*/ 387 w 5792"/>
              <a:gd name="T37" fmla="*/ 4006 h 4073"/>
              <a:gd name="T38" fmla="*/ 480 w 5792"/>
              <a:gd name="T39" fmla="*/ 4043 h 4073"/>
              <a:gd name="T40" fmla="*/ 579 w 5792"/>
              <a:gd name="T41" fmla="*/ 4065 h 4073"/>
              <a:gd name="T42" fmla="*/ 683 w 5792"/>
              <a:gd name="T43" fmla="*/ 4073 h 4073"/>
              <a:gd name="T44" fmla="*/ 5179 w 5792"/>
              <a:gd name="T45" fmla="*/ 4070 h 4073"/>
              <a:gd name="T46" fmla="*/ 5280 w 5792"/>
              <a:gd name="T47" fmla="*/ 4052 h 4073"/>
              <a:gd name="T48" fmla="*/ 5375 w 5792"/>
              <a:gd name="T49" fmla="*/ 4020 h 4073"/>
              <a:gd name="T50" fmla="*/ 5463 w 5792"/>
              <a:gd name="T51" fmla="*/ 3975 h 4073"/>
              <a:gd name="T52" fmla="*/ 5544 w 5792"/>
              <a:gd name="T53" fmla="*/ 3918 h 4073"/>
              <a:gd name="T54" fmla="*/ 5615 w 5792"/>
              <a:gd name="T55" fmla="*/ 3851 h 4073"/>
              <a:gd name="T56" fmla="*/ 5675 w 5792"/>
              <a:gd name="T57" fmla="*/ 3774 h 4073"/>
              <a:gd name="T58" fmla="*/ 5725 w 5792"/>
              <a:gd name="T59" fmla="*/ 3688 h 4073"/>
              <a:gd name="T60" fmla="*/ 5762 w 5792"/>
              <a:gd name="T61" fmla="*/ 3596 h 4073"/>
              <a:gd name="T62" fmla="*/ 5784 w 5792"/>
              <a:gd name="T63" fmla="*/ 3497 h 4073"/>
              <a:gd name="T64" fmla="*/ 5792 w 5792"/>
              <a:gd name="T65" fmla="*/ 3394 h 4073"/>
              <a:gd name="T66" fmla="*/ 5789 w 5792"/>
              <a:gd name="T67" fmla="*/ 610 h 4073"/>
              <a:gd name="T68" fmla="*/ 5771 w 5792"/>
              <a:gd name="T69" fmla="*/ 509 h 4073"/>
              <a:gd name="T70" fmla="*/ 5739 w 5792"/>
              <a:gd name="T71" fmla="*/ 415 h 4073"/>
              <a:gd name="T72" fmla="*/ 5693 w 5792"/>
              <a:gd name="T73" fmla="*/ 327 h 4073"/>
              <a:gd name="T74" fmla="*/ 5636 w 5792"/>
              <a:gd name="T75" fmla="*/ 247 h 4073"/>
              <a:gd name="T76" fmla="*/ 5569 w 5792"/>
              <a:gd name="T77" fmla="*/ 176 h 4073"/>
              <a:gd name="T78" fmla="*/ 5491 w 5792"/>
              <a:gd name="T79" fmla="*/ 116 h 4073"/>
              <a:gd name="T80" fmla="*/ 5405 w 5792"/>
              <a:gd name="T81" fmla="*/ 67 h 4073"/>
              <a:gd name="T82" fmla="*/ 5312 w 5792"/>
              <a:gd name="T83" fmla="*/ 31 h 4073"/>
              <a:gd name="T84" fmla="*/ 5213 w 5792"/>
              <a:gd name="T85" fmla="*/ 8 h 4073"/>
              <a:gd name="T86" fmla="*/ 5109 w 5792"/>
              <a:gd name="T87" fmla="*/ 0 h 4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92" h="4073">
                <a:moveTo>
                  <a:pt x="683" y="0"/>
                </a:moveTo>
                <a:lnTo>
                  <a:pt x="648" y="1"/>
                </a:lnTo>
                <a:lnTo>
                  <a:pt x="613" y="4"/>
                </a:lnTo>
                <a:lnTo>
                  <a:pt x="579" y="8"/>
                </a:lnTo>
                <a:lnTo>
                  <a:pt x="545" y="14"/>
                </a:lnTo>
                <a:lnTo>
                  <a:pt x="512" y="21"/>
                </a:lnTo>
                <a:lnTo>
                  <a:pt x="480" y="31"/>
                </a:lnTo>
                <a:lnTo>
                  <a:pt x="448" y="41"/>
                </a:lnTo>
                <a:lnTo>
                  <a:pt x="417" y="53"/>
                </a:lnTo>
                <a:lnTo>
                  <a:pt x="387" y="67"/>
                </a:lnTo>
                <a:lnTo>
                  <a:pt x="357" y="82"/>
                </a:lnTo>
                <a:lnTo>
                  <a:pt x="329" y="98"/>
                </a:lnTo>
                <a:lnTo>
                  <a:pt x="301" y="116"/>
                </a:lnTo>
                <a:lnTo>
                  <a:pt x="275" y="135"/>
                </a:lnTo>
                <a:lnTo>
                  <a:pt x="248" y="155"/>
                </a:lnTo>
                <a:lnTo>
                  <a:pt x="223" y="176"/>
                </a:lnTo>
                <a:lnTo>
                  <a:pt x="200" y="199"/>
                </a:lnTo>
                <a:lnTo>
                  <a:pt x="177" y="222"/>
                </a:lnTo>
                <a:lnTo>
                  <a:pt x="156" y="247"/>
                </a:lnTo>
                <a:lnTo>
                  <a:pt x="136" y="273"/>
                </a:lnTo>
                <a:lnTo>
                  <a:pt x="117" y="299"/>
                </a:lnTo>
                <a:lnTo>
                  <a:pt x="99" y="327"/>
                </a:lnTo>
                <a:lnTo>
                  <a:pt x="82" y="355"/>
                </a:lnTo>
                <a:lnTo>
                  <a:pt x="67" y="385"/>
                </a:lnTo>
                <a:lnTo>
                  <a:pt x="53" y="415"/>
                </a:lnTo>
                <a:lnTo>
                  <a:pt x="41" y="446"/>
                </a:lnTo>
                <a:lnTo>
                  <a:pt x="31" y="477"/>
                </a:lnTo>
                <a:lnTo>
                  <a:pt x="21" y="509"/>
                </a:lnTo>
                <a:lnTo>
                  <a:pt x="14" y="542"/>
                </a:lnTo>
                <a:lnTo>
                  <a:pt x="8" y="576"/>
                </a:lnTo>
                <a:lnTo>
                  <a:pt x="4" y="610"/>
                </a:lnTo>
                <a:lnTo>
                  <a:pt x="1" y="644"/>
                </a:lnTo>
                <a:lnTo>
                  <a:pt x="0" y="679"/>
                </a:lnTo>
                <a:lnTo>
                  <a:pt x="0" y="3394"/>
                </a:lnTo>
                <a:lnTo>
                  <a:pt x="1" y="3429"/>
                </a:lnTo>
                <a:lnTo>
                  <a:pt x="4" y="3463"/>
                </a:lnTo>
                <a:lnTo>
                  <a:pt x="8" y="3497"/>
                </a:lnTo>
                <a:lnTo>
                  <a:pt x="14" y="3531"/>
                </a:lnTo>
                <a:lnTo>
                  <a:pt x="21" y="3564"/>
                </a:lnTo>
                <a:lnTo>
                  <a:pt x="31" y="3596"/>
                </a:lnTo>
                <a:lnTo>
                  <a:pt x="41" y="3627"/>
                </a:lnTo>
                <a:lnTo>
                  <a:pt x="53" y="3658"/>
                </a:lnTo>
                <a:lnTo>
                  <a:pt x="67" y="3688"/>
                </a:lnTo>
                <a:lnTo>
                  <a:pt x="82" y="3718"/>
                </a:lnTo>
                <a:lnTo>
                  <a:pt x="99" y="3746"/>
                </a:lnTo>
                <a:lnTo>
                  <a:pt x="117" y="3774"/>
                </a:lnTo>
                <a:lnTo>
                  <a:pt x="136" y="3800"/>
                </a:lnTo>
                <a:lnTo>
                  <a:pt x="156" y="3826"/>
                </a:lnTo>
                <a:lnTo>
                  <a:pt x="177" y="3851"/>
                </a:lnTo>
                <a:lnTo>
                  <a:pt x="200" y="3874"/>
                </a:lnTo>
                <a:lnTo>
                  <a:pt x="223" y="3897"/>
                </a:lnTo>
                <a:lnTo>
                  <a:pt x="248" y="3918"/>
                </a:lnTo>
                <a:lnTo>
                  <a:pt x="275" y="3938"/>
                </a:lnTo>
                <a:lnTo>
                  <a:pt x="301" y="3957"/>
                </a:lnTo>
                <a:lnTo>
                  <a:pt x="329" y="3975"/>
                </a:lnTo>
                <a:lnTo>
                  <a:pt x="357" y="3991"/>
                </a:lnTo>
                <a:lnTo>
                  <a:pt x="387" y="4006"/>
                </a:lnTo>
                <a:lnTo>
                  <a:pt x="417" y="4020"/>
                </a:lnTo>
                <a:lnTo>
                  <a:pt x="448" y="4032"/>
                </a:lnTo>
                <a:lnTo>
                  <a:pt x="480" y="4043"/>
                </a:lnTo>
                <a:lnTo>
                  <a:pt x="512" y="4052"/>
                </a:lnTo>
                <a:lnTo>
                  <a:pt x="545" y="4059"/>
                </a:lnTo>
                <a:lnTo>
                  <a:pt x="579" y="4065"/>
                </a:lnTo>
                <a:lnTo>
                  <a:pt x="613" y="4070"/>
                </a:lnTo>
                <a:lnTo>
                  <a:pt x="648" y="4072"/>
                </a:lnTo>
                <a:lnTo>
                  <a:pt x="683" y="4073"/>
                </a:lnTo>
                <a:lnTo>
                  <a:pt x="5109" y="4073"/>
                </a:lnTo>
                <a:lnTo>
                  <a:pt x="5144" y="4072"/>
                </a:lnTo>
                <a:lnTo>
                  <a:pt x="5179" y="4070"/>
                </a:lnTo>
                <a:lnTo>
                  <a:pt x="5213" y="4065"/>
                </a:lnTo>
                <a:lnTo>
                  <a:pt x="5247" y="4059"/>
                </a:lnTo>
                <a:lnTo>
                  <a:pt x="5280" y="4052"/>
                </a:lnTo>
                <a:lnTo>
                  <a:pt x="5312" y="4043"/>
                </a:lnTo>
                <a:lnTo>
                  <a:pt x="5344" y="4032"/>
                </a:lnTo>
                <a:lnTo>
                  <a:pt x="5375" y="4020"/>
                </a:lnTo>
                <a:lnTo>
                  <a:pt x="5405" y="4006"/>
                </a:lnTo>
                <a:lnTo>
                  <a:pt x="5435" y="3991"/>
                </a:lnTo>
                <a:lnTo>
                  <a:pt x="5463" y="3975"/>
                </a:lnTo>
                <a:lnTo>
                  <a:pt x="5491" y="3957"/>
                </a:lnTo>
                <a:lnTo>
                  <a:pt x="5517" y="3938"/>
                </a:lnTo>
                <a:lnTo>
                  <a:pt x="5544" y="3918"/>
                </a:lnTo>
                <a:lnTo>
                  <a:pt x="5569" y="3897"/>
                </a:lnTo>
                <a:lnTo>
                  <a:pt x="5592" y="3874"/>
                </a:lnTo>
                <a:lnTo>
                  <a:pt x="5615" y="3851"/>
                </a:lnTo>
                <a:lnTo>
                  <a:pt x="5636" y="3826"/>
                </a:lnTo>
                <a:lnTo>
                  <a:pt x="5656" y="3800"/>
                </a:lnTo>
                <a:lnTo>
                  <a:pt x="5675" y="3774"/>
                </a:lnTo>
                <a:lnTo>
                  <a:pt x="5693" y="3746"/>
                </a:lnTo>
                <a:lnTo>
                  <a:pt x="5710" y="3718"/>
                </a:lnTo>
                <a:lnTo>
                  <a:pt x="5725" y="3688"/>
                </a:lnTo>
                <a:lnTo>
                  <a:pt x="5739" y="3658"/>
                </a:lnTo>
                <a:lnTo>
                  <a:pt x="5751" y="3627"/>
                </a:lnTo>
                <a:lnTo>
                  <a:pt x="5762" y="3596"/>
                </a:lnTo>
                <a:lnTo>
                  <a:pt x="5771" y="3564"/>
                </a:lnTo>
                <a:lnTo>
                  <a:pt x="5778" y="3531"/>
                </a:lnTo>
                <a:lnTo>
                  <a:pt x="5784" y="3497"/>
                </a:lnTo>
                <a:lnTo>
                  <a:pt x="5789" y="3463"/>
                </a:lnTo>
                <a:lnTo>
                  <a:pt x="5791" y="3429"/>
                </a:lnTo>
                <a:lnTo>
                  <a:pt x="5792" y="3394"/>
                </a:lnTo>
                <a:lnTo>
                  <a:pt x="5792" y="679"/>
                </a:lnTo>
                <a:lnTo>
                  <a:pt x="5791" y="644"/>
                </a:lnTo>
                <a:lnTo>
                  <a:pt x="5789" y="610"/>
                </a:lnTo>
                <a:lnTo>
                  <a:pt x="5784" y="576"/>
                </a:lnTo>
                <a:lnTo>
                  <a:pt x="5778" y="542"/>
                </a:lnTo>
                <a:lnTo>
                  <a:pt x="5771" y="509"/>
                </a:lnTo>
                <a:lnTo>
                  <a:pt x="5762" y="477"/>
                </a:lnTo>
                <a:lnTo>
                  <a:pt x="5751" y="446"/>
                </a:lnTo>
                <a:lnTo>
                  <a:pt x="5739" y="415"/>
                </a:lnTo>
                <a:lnTo>
                  <a:pt x="5725" y="385"/>
                </a:lnTo>
                <a:lnTo>
                  <a:pt x="5710" y="355"/>
                </a:lnTo>
                <a:lnTo>
                  <a:pt x="5693" y="327"/>
                </a:lnTo>
                <a:lnTo>
                  <a:pt x="5675" y="299"/>
                </a:lnTo>
                <a:lnTo>
                  <a:pt x="5656" y="273"/>
                </a:lnTo>
                <a:lnTo>
                  <a:pt x="5636" y="247"/>
                </a:lnTo>
                <a:lnTo>
                  <a:pt x="5615" y="222"/>
                </a:lnTo>
                <a:lnTo>
                  <a:pt x="5592" y="199"/>
                </a:lnTo>
                <a:lnTo>
                  <a:pt x="5569" y="176"/>
                </a:lnTo>
                <a:lnTo>
                  <a:pt x="5544" y="155"/>
                </a:lnTo>
                <a:lnTo>
                  <a:pt x="5517" y="135"/>
                </a:lnTo>
                <a:lnTo>
                  <a:pt x="5491" y="116"/>
                </a:lnTo>
                <a:lnTo>
                  <a:pt x="5463" y="98"/>
                </a:lnTo>
                <a:lnTo>
                  <a:pt x="5435" y="82"/>
                </a:lnTo>
                <a:lnTo>
                  <a:pt x="5405" y="67"/>
                </a:lnTo>
                <a:lnTo>
                  <a:pt x="5375" y="53"/>
                </a:lnTo>
                <a:lnTo>
                  <a:pt x="5344" y="41"/>
                </a:lnTo>
                <a:lnTo>
                  <a:pt x="5312" y="31"/>
                </a:lnTo>
                <a:lnTo>
                  <a:pt x="5280" y="21"/>
                </a:lnTo>
                <a:lnTo>
                  <a:pt x="5247" y="14"/>
                </a:lnTo>
                <a:lnTo>
                  <a:pt x="5213" y="8"/>
                </a:lnTo>
                <a:lnTo>
                  <a:pt x="5179" y="4"/>
                </a:lnTo>
                <a:lnTo>
                  <a:pt x="5144" y="1"/>
                </a:lnTo>
                <a:lnTo>
                  <a:pt x="5109" y="0"/>
                </a:lnTo>
                <a:lnTo>
                  <a:pt x="683" y="0"/>
                </a:lnTo>
                <a:close/>
              </a:path>
            </a:pathLst>
          </a:custGeom>
          <a:solidFill>
            <a:srgbClr val="FFFFFF"/>
          </a:solidFill>
          <a:ln w="12700">
            <a:solidFill>
              <a:srgbClr val="000000"/>
            </a:solidFill>
            <a:prstDash val="solid"/>
            <a:round/>
            <a:headEnd/>
            <a:tailEnd/>
          </a:ln>
        </p:spPr>
        <p:txBody>
          <a:bodyPr/>
          <a:lstStyle/>
          <a:p>
            <a:endParaRPr lang="en-US"/>
          </a:p>
        </p:txBody>
      </p:sp>
      <p:sp>
        <p:nvSpPr>
          <p:cNvPr id="152676" name="Rectangle 100"/>
          <p:cNvSpPr>
            <a:spLocks noChangeArrowheads="1"/>
          </p:cNvSpPr>
          <p:nvPr userDrawn="1"/>
        </p:nvSpPr>
        <p:spPr bwMode="auto">
          <a:xfrm>
            <a:off x="8569325" y="6618288"/>
            <a:ext cx="54133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77" name="Rectangle 101"/>
          <p:cNvSpPr>
            <a:spLocks noChangeArrowheads="1"/>
          </p:cNvSpPr>
          <p:nvPr userDrawn="1"/>
        </p:nvSpPr>
        <p:spPr bwMode="auto">
          <a:xfrm>
            <a:off x="8562975" y="6535738"/>
            <a:ext cx="6921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78" name="Rectangle 102"/>
          <p:cNvSpPr>
            <a:spLocks noChangeArrowheads="1"/>
          </p:cNvSpPr>
          <p:nvPr userDrawn="1"/>
        </p:nvSpPr>
        <p:spPr bwMode="auto">
          <a:xfrm>
            <a:off x="8712200" y="6532563"/>
            <a:ext cx="385763"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79" name="Rectangle 103"/>
          <p:cNvSpPr>
            <a:spLocks noChangeArrowheads="1"/>
          </p:cNvSpPr>
          <p:nvPr userDrawn="1"/>
        </p:nvSpPr>
        <p:spPr bwMode="auto">
          <a:xfrm>
            <a:off x="8689975" y="6646863"/>
            <a:ext cx="4603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80" name="Rectangle 104"/>
          <p:cNvSpPr>
            <a:spLocks noGrp="1" noChangeArrowheads="1"/>
          </p:cNvSpPr>
          <p:nvPr>
            <p:ph type="sldNum" sz="quarter" idx="4"/>
          </p:nvPr>
        </p:nvSpPr>
        <p:spPr bwMode="auto">
          <a:xfrm>
            <a:off x="8458200" y="6515100"/>
            <a:ext cx="6858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b="1">
                <a:solidFill>
                  <a:schemeClr val="bg1"/>
                </a:solidFill>
              </a:defRPr>
            </a:lvl1pPr>
          </a:lstStyle>
          <a:p>
            <a:fld id="{F1CB1503-EAE7-4856-B84E-A59CC5516F5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itchFamily="34" charset="0"/>
        </a:defRPr>
      </a:lvl2pPr>
      <a:lvl3pPr algn="l" rtl="0" eaLnBrk="0" fontAlgn="base" hangingPunct="0">
        <a:spcBef>
          <a:spcPct val="0"/>
        </a:spcBef>
        <a:spcAft>
          <a:spcPct val="0"/>
        </a:spcAft>
        <a:defRPr kumimoji="1" sz="4000">
          <a:solidFill>
            <a:schemeClr val="tx2"/>
          </a:solidFill>
          <a:latin typeface="Arial Black" pitchFamily="34" charset="0"/>
        </a:defRPr>
      </a:lvl3pPr>
      <a:lvl4pPr algn="l" rtl="0" eaLnBrk="0" fontAlgn="base" hangingPunct="0">
        <a:spcBef>
          <a:spcPct val="0"/>
        </a:spcBef>
        <a:spcAft>
          <a:spcPct val="0"/>
        </a:spcAft>
        <a:defRPr kumimoji="1" sz="4000">
          <a:solidFill>
            <a:schemeClr val="tx2"/>
          </a:solidFill>
          <a:latin typeface="Arial Black" pitchFamily="34" charset="0"/>
        </a:defRPr>
      </a:lvl4pPr>
      <a:lvl5pPr algn="l" rtl="0" eaLnBrk="0" fontAlgn="base" hangingPunct="0">
        <a:spcBef>
          <a:spcPct val="0"/>
        </a:spcBef>
        <a:spcAft>
          <a:spcPct val="0"/>
        </a:spcAft>
        <a:defRPr kumimoji="1" sz="4000">
          <a:solidFill>
            <a:schemeClr val="tx2"/>
          </a:solidFill>
          <a:latin typeface="Arial Black" pitchFamily="34" charset="0"/>
        </a:defRPr>
      </a:lvl5pPr>
      <a:lvl6pPr marL="457200" algn="l" rtl="0" eaLnBrk="0" fontAlgn="base" hangingPunct="0">
        <a:spcBef>
          <a:spcPct val="0"/>
        </a:spcBef>
        <a:spcAft>
          <a:spcPct val="0"/>
        </a:spcAft>
        <a:defRPr kumimoji="1" sz="4000">
          <a:solidFill>
            <a:schemeClr val="tx2"/>
          </a:solidFill>
          <a:latin typeface="Arial Black" pitchFamily="34" charset="0"/>
        </a:defRPr>
      </a:lvl6pPr>
      <a:lvl7pPr marL="914400" algn="l" rtl="0" eaLnBrk="0" fontAlgn="base" hangingPunct="0">
        <a:spcBef>
          <a:spcPct val="0"/>
        </a:spcBef>
        <a:spcAft>
          <a:spcPct val="0"/>
        </a:spcAft>
        <a:defRPr kumimoji="1" sz="4000">
          <a:solidFill>
            <a:schemeClr val="tx2"/>
          </a:solidFill>
          <a:latin typeface="Arial Black" pitchFamily="34" charset="0"/>
        </a:defRPr>
      </a:lvl7pPr>
      <a:lvl8pPr marL="1371600" algn="l" rtl="0" eaLnBrk="0" fontAlgn="base" hangingPunct="0">
        <a:spcBef>
          <a:spcPct val="0"/>
        </a:spcBef>
        <a:spcAft>
          <a:spcPct val="0"/>
        </a:spcAft>
        <a:defRPr kumimoji="1" sz="4000">
          <a:solidFill>
            <a:schemeClr val="tx2"/>
          </a:solidFill>
          <a:latin typeface="Arial Black" pitchFamily="34" charset="0"/>
        </a:defRPr>
      </a:lvl8pPr>
      <a:lvl9pPr marL="1828800" algn="l" rtl="0" eaLnBrk="0" fontAlgn="base" hangingPunct="0">
        <a:spcBef>
          <a:spcPct val="0"/>
        </a:spcBef>
        <a:spcAft>
          <a:spcPct val="0"/>
        </a:spcAft>
        <a:defRPr kumimoji="1" sz="40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accent2"/>
        </a:buClr>
        <a:buFont typeface="Monotype Sorts"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54737660-51D0-49A2-A3D2-00636829D745}" type="slidenum">
              <a:rPr lang="en-US"/>
              <a:pPr/>
              <a:t>1</a:t>
            </a:fld>
            <a:endParaRPr lang="en-US"/>
          </a:p>
        </p:txBody>
      </p:sp>
      <p:sp>
        <p:nvSpPr>
          <p:cNvPr id="72707" name="Text Box 3"/>
          <p:cNvSpPr txBox="1">
            <a:spLocks noChangeArrowheads="1"/>
          </p:cNvSpPr>
          <p:nvPr/>
        </p:nvSpPr>
        <p:spPr bwMode="auto">
          <a:xfrm>
            <a:off x="1355725" y="984250"/>
            <a:ext cx="6435725"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solidFill>
                  <a:srgbClr val="0000CC"/>
                </a:solidFill>
              </a:rPr>
              <a:t>Database </a:t>
            </a:r>
          </a:p>
          <a:p>
            <a:pPr algn="ctr"/>
            <a:r>
              <a:rPr lang="en-US" b="1">
                <a:solidFill>
                  <a:srgbClr val="0000CC"/>
                </a:solidFill>
              </a:rPr>
              <a:t>Management </a:t>
            </a:r>
          </a:p>
          <a:p>
            <a:pPr algn="ctr"/>
            <a:r>
              <a:rPr lang="en-US" b="1">
                <a:solidFill>
                  <a:srgbClr val="0000CC"/>
                </a:solidFill>
              </a:rPr>
              <a:t>System</a:t>
            </a:r>
          </a:p>
          <a:p>
            <a:pPr algn="ctr"/>
            <a:r>
              <a:rPr lang="en-US" b="1">
                <a:solidFill>
                  <a:srgbClr val="0000CC"/>
                </a:solidFill>
              </a:rPr>
              <a:t>(DBMS)</a:t>
            </a:r>
          </a:p>
          <a:p>
            <a:pPr algn="ctr"/>
            <a:endParaRPr lang="en-US" b="1">
              <a:solidFill>
                <a:srgbClr val="0000CC"/>
              </a:solidFill>
            </a:endParaRPr>
          </a:p>
          <a:p>
            <a:pPr algn="ctr"/>
            <a:endParaRPr lang="en-US" b="1">
              <a:solidFill>
                <a:srgbClr val="0000CC"/>
              </a:solidFill>
            </a:endParaRPr>
          </a:p>
          <a:p>
            <a:pPr algn="ctr"/>
            <a:r>
              <a:rPr lang="en-US" b="1">
                <a:solidFill>
                  <a:srgbClr val="0000CC"/>
                </a:solidFill>
              </a:rPr>
              <a:t>By:</a:t>
            </a:r>
          </a:p>
          <a:p>
            <a:pPr algn="ctr"/>
            <a:r>
              <a:rPr lang="en-US" b="1">
                <a:solidFill>
                  <a:srgbClr val="0000CC"/>
                </a:solidFill>
              </a:rPr>
              <a:t>Dr. Ahmad Reza Hadaegh</a:t>
            </a:r>
          </a:p>
          <a:p>
            <a:pPr algn="ctr"/>
            <a:r>
              <a:rPr lang="en-US" b="1">
                <a:solidFill>
                  <a:srgbClr val="0000CC"/>
                </a:solidFill>
              </a:rPr>
              <a:t>ahadaegh@csusm.edu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A0BEDA7B-6D6E-4CE3-8A77-E8434D8EC40B}" type="slidenum">
              <a:rPr lang="en-US"/>
              <a:pPr/>
              <a:t>10</a:t>
            </a:fld>
            <a:endParaRPr lang="en-US"/>
          </a:p>
        </p:txBody>
      </p:sp>
      <p:sp>
        <p:nvSpPr>
          <p:cNvPr id="696322" name="Text Box 2"/>
          <p:cNvSpPr txBox="1">
            <a:spLocks noChangeArrowheads="1"/>
          </p:cNvSpPr>
          <p:nvPr/>
        </p:nvSpPr>
        <p:spPr bwMode="auto">
          <a:xfrm>
            <a:off x="327025" y="381000"/>
            <a:ext cx="8054975" cy="589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sz="3200" b="1"/>
              <a:t>Network Databases</a:t>
            </a:r>
          </a:p>
          <a:p>
            <a:pPr>
              <a:lnSpc>
                <a:spcPct val="90000"/>
              </a:lnSpc>
            </a:pPr>
            <a:endParaRPr lang="en-US" sz="3200" b="1"/>
          </a:p>
          <a:p>
            <a:pPr>
              <a:lnSpc>
                <a:spcPct val="90000"/>
              </a:lnSpc>
              <a:buClr>
                <a:srgbClr val="CC0000"/>
              </a:buClr>
              <a:buFontTx/>
              <a:buChar char="•"/>
            </a:pPr>
            <a:r>
              <a:rPr lang="en-US"/>
              <a:t>Hierarchical database could not answer the demand of some business oriented environment.</a:t>
            </a:r>
          </a:p>
          <a:p>
            <a:pPr>
              <a:lnSpc>
                <a:spcPct val="90000"/>
              </a:lnSpc>
              <a:buClr>
                <a:srgbClr val="CC0000"/>
              </a:buClr>
              <a:buFontTx/>
              <a:buChar char="•"/>
            </a:pPr>
            <a:endParaRPr lang="en-US"/>
          </a:p>
          <a:p>
            <a:pPr>
              <a:lnSpc>
                <a:spcPct val="90000"/>
              </a:lnSpc>
              <a:buClr>
                <a:srgbClr val="CC0000"/>
              </a:buClr>
              <a:buFontTx/>
              <a:buChar char="•"/>
            </a:pPr>
            <a:r>
              <a:rPr lang="en-US"/>
              <a:t>For example, in an order processing company, a single order might participate in more than one parent/child relationship.</a:t>
            </a:r>
          </a:p>
          <a:p>
            <a:pPr>
              <a:lnSpc>
                <a:spcPct val="90000"/>
              </a:lnSpc>
              <a:buClr>
                <a:srgbClr val="CC0000"/>
              </a:buClr>
              <a:buFontTx/>
              <a:buChar char="•"/>
            </a:pPr>
            <a:endParaRPr lang="en-US"/>
          </a:p>
          <a:p>
            <a:pPr>
              <a:lnSpc>
                <a:spcPct val="90000"/>
              </a:lnSpc>
              <a:buClr>
                <a:srgbClr val="CC0000"/>
              </a:buClr>
              <a:buFontTx/>
              <a:buChar char="•"/>
            </a:pPr>
            <a:r>
              <a:rPr lang="en-US"/>
              <a:t>For instance, a particular order should be linked to </a:t>
            </a:r>
          </a:p>
          <a:p>
            <a:pPr lvl="1">
              <a:lnSpc>
                <a:spcPct val="90000"/>
              </a:lnSpc>
              <a:buClr>
                <a:srgbClr val="CC0000"/>
              </a:buClr>
              <a:buFontTx/>
              <a:buChar char="•"/>
            </a:pPr>
            <a:r>
              <a:rPr lang="en-US"/>
              <a:t>The customer who placed it</a:t>
            </a:r>
          </a:p>
          <a:p>
            <a:pPr lvl="1">
              <a:lnSpc>
                <a:spcPct val="90000"/>
              </a:lnSpc>
              <a:buClr>
                <a:srgbClr val="CC0000"/>
              </a:buClr>
              <a:buFontTx/>
              <a:buChar char="•"/>
            </a:pPr>
            <a:r>
              <a:rPr lang="en-US"/>
              <a:t>The sales person who took it</a:t>
            </a:r>
          </a:p>
          <a:p>
            <a:pPr lvl="1">
              <a:lnSpc>
                <a:spcPct val="90000"/>
              </a:lnSpc>
              <a:buClr>
                <a:srgbClr val="CC0000"/>
              </a:buClr>
              <a:buFontTx/>
              <a:buChar char="•"/>
            </a:pPr>
            <a:r>
              <a:rPr lang="en-US"/>
              <a:t>The product ordered</a:t>
            </a:r>
          </a:p>
          <a:p>
            <a:pPr lvl="1">
              <a:lnSpc>
                <a:spcPct val="90000"/>
              </a:lnSpc>
              <a:buClr>
                <a:srgbClr val="CC0000"/>
              </a:buClr>
              <a:buFontTx/>
              <a:buChar char="•"/>
            </a:pPr>
            <a:endParaRPr lang="en-US"/>
          </a:p>
          <a:p>
            <a:pPr>
              <a:lnSpc>
                <a:spcPct val="90000"/>
              </a:lnSpc>
              <a:buClr>
                <a:srgbClr val="CC0000"/>
              </a:buClr>
              <a:buFontTx/>
              <a:buChar char="•"/>
            </a:pPr>
            <a:r>
              <a:rPr lang="en-US"/>
              <a:t>This could not be done by IMS</a:t>
            </a:r>
          </a:p>
          <a:p>
            <a:pPr>
              <a:lnSpc>
                <a:spcPct val="90000"/>
              </a:lnSpc>
              <a:buClr>
                <a:srgbClr val="CC0000"/>
              </a:buClr>
              <a:buFontTx/>
              <a:buChar char="•"/>
            </a:pPr>
            <a:endParaRPr lang="en-US"/>
          </a:p>
          <a:p>
            <a:pPr>
              <a:lnSpc>
                <a:spcPct val="90000"/>
              </a:lnSpc>
              <a:buClr>
                <a:srgbClr val="CC0000"/>
              </a:buClr>
              <a:buFontTx/>
              <a:buChar char="•"/>
            </a:pPr>
            <a:r>
              <a:rPr lang="en-US"/>
              <a:t>To deal with these situations, network data model was developed: children could have more than one parent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3"/>
          <p:cNvSpPr>
            <a:spLocks noGrp="1"/>
          </p:cNvSpPr>
          <p:nvPr>
            <p:ph type="sldNum" sz="quarter" idx="10"/>
          </p:nvPr>
        </p:nvSpPr>
        <p:spPr/>
        <p:txBody>
          <a:bodyPr/>
          <a:lstStyle/>
          <a:p>
            <a:fld id="{A1911B46-06E2-4EC8-A2BF-88B2237A6F31}" type="slidenum">
              <a:rPr lang="en-US"/>
              <a:pPr/>
              <a:t>11</a:t>
            </a:fld>
            <a:endParaRPr lang="en-US"/>
          </a:p>
        </p:txBody>
      </p:sp>
      <p:grpSp>
        <p:nvGrpSpPr>
          <p:cNvPr id="697438" name="Group 94"/>
          <p:cNvGrpSpPr>
            <a:grpSpLocks/>
          </p:cNvGrpSpPr>
          <p:nvPr/>
        </p:nvGrpSpPr>
        <p:grpSpPr bwMode="auto">
          <a:xfrm>
            <a:off x="441325" y="187325"/>
            <a:ext cx="8016875" cy="5281667"/>
            <a:chOff x="336" y="206"/>
            <a:chExt cx="5174" cy="3661"/>
          </a:xfrm>
        </p:grpSpPr>
        <p:sp>
          <p:nvSpPr>
            <p:cNvPr id="697351" name="Rectangle 7"/>
            <p:cNvSpPr>
              <a:spLocks noChangeArrowheads="1"/>
            </p:cNvSpPr>
            <p:nvPr/>
          </p:nvSpPr>
          <p:spPr bwMode="auto">
            <a:xfrm>
              <a:off x="2724" y="2880"/>
              <a:ext cx="900" cy="40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7352" name="Text Box 8"/>
            <p:cNvSpPr txBox="1">
              <a:spLocks noChangeArrowheads="1"/>
            </p:cNvSpPr>
            <p:nvPr/>
          </p:nvSpPr>
          <p:spPr bwMode="auto">
            <a:xfrm>
              <a:off x="2930" y="2997"/>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Car</a:t>
              </a:r>
            </a:p>
          </p:txBody>
        </p:sp>
        <p:sp>
          <p:nvSpPr>
            <p:cNvPr id="697354" name="Rectangle 10"/>
            <p:cNvSpPr>
              <a:spLocks noChangeArrowheads="1"/>
            </p:cNvSpPr>
            <p:nvPr/>
          </p:nvSpPr>
          <p:spPr bwMode="auto">
            <a:xfrm>
              <a:off x="2496" y="3048"/>
              <a:ext cx="900" cy="40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7355" name="Text Box 11"/>
            <p:cNvSpPr txBox="1">
              <a:spLocks noChangeArrowheads="1"/>
            </p:cNvSpPr>
            <p:nvPr/>
          </p:nvSpPr>
          <p:spPr bwMode="auto">
            <a:xfrm>
              <a:off x="2702" y="3165"/>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Car</a:t>
              </a:r>
            </a:p>
          </p:txBody>
        </p:sp>
        <p:sp>
          <p:nvSpPr>
            <p:cNvPr id="697394" name="Rectangle 50"/>
            <p:cNvSpPr>
              <a:spLocks noChangeArrowheads="1"/>
            </p:cNvSpPr>
            <p:nvPr/>
          </p:nvSpPr>
          <p:spPr bwMode="auto">
            <a:xfrm>
              <a:off x="2208" y="3228"/>
              <a:ext cx="900" cy="40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7395" name="Text Box 51"/>
            <p:cNvSpPr txBox="1">
              <a:spLocks noChangeArrowheads="1"/>
            </p:cNvSpPr>
            <p:nvPr/>
          </p:nvSpPr>
          <p:spPr bwMode="auto">
            <a:xfrm>
              <a:off x="2342" y="3333"/>
              <a:ext cx="635"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#112963</a:t>
              </a:r>
            </a:p>
          </p:txBody>
        </p:sp>
        <p:sp>
          <p:nvSpPr>
            <p:cNvPr id="697399" name="Rectangle 55"/>
            <p:cNvSpPr>
              <a:spLocks noChangeArrowheads="1"/>
            </p:cNvSpPr>
            <p:nvPr/>
          </p:nvSpPr>
          <p:spPr bwMode="auto">
            <a:xfrm>
              <a:off x="2760" y="876"/>
              <a:ext cx="900" cy="40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7400" name="Text Box 56"/>
            <p:cNvSpPr txBox="1">
              <a:spLocks noChangeArrowheads="1"/>
            </p:cNvSpPr>
            <p:nvPr/>
          </p:nvSpPr>
          <p:spPr bwMode="auto">
            <a:xfrm>
              <a:off x="2966" y="993"/>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Car</a:t>
              </a:r>
            </a:p>
          </p:txBody>
        </p:sp>
        <p:sp>
          <p:nvSpPr>
            <p:cNvPr id="697402" name="Rectangle 58"/>
            <p:cNvSpPr>
              <a:spLocks noChangeArrowheads="1"/>
            </p:cNvSpPr>
            <p:nvPr/>
          </p:nvSpPr>
          <p:spPr bwMode="auto">
            <a:xfrm>
              <a:off x="2532" y="1044"/>
              <a:ext cx="900" cy="40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7403" name="Text Box 59"/>
            <p:cNvSpPr txBox="1">
              <a:spLocks noChangeArrowheads="1"/>
            </p:cNvSpPr>
            <p:nvPr/>
          </p:nvSpPr>
          <p:spPr bwMode="auto">
            <a:xfrm>
              <a:off x="2738" y="1161"/>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Car</a:t>
              </a:r>
            </a:p>
          </p:txBody>
        </p:sp>
        <p:sp>
          <p:nvSpPr>
            <p:cNvPr id="697405" name="Rectangle 61"/>
            <p:cNvSpPr>
              <a:spLocks noChangeArrowheads="1"/>
            </p:cNvSpPr>
            <p:nvPr/>
          </p:nvSpPr>
          <p:spPr bwMode="auto">
            <a:xfrm>
              <a:off x="2244" y="1224"/>
              <a:ext cx="900" cy="40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7406" name="Text Box 62"/>
            <p:cNvSpPr txBox="1">
              <a:spLocks noChangeArrowheads="1"/>
            </p:cNvSpPr>
            <p:nvPr/>
          </p:nvSpPr>
          <p:spPr bwMode="auto">
            <a:xfrm>
              <a:off x="2339" y="1310"/>
              <a:ext cx="800"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800" dirty="0"/>
                <a:t>Bill Adams</a:t>
              </a:r>
            </a:p>
          </p:txBody>
        </p:sp>
        <p:sp>
          <p:nvSpPr>
            <p:cNvPr id="697409" name="Rectangle 65"/>
            <p:cNvSpPr>
              <a:spLocks noChangeArrowheads="1"/>
            </p:cNvSpPr>
            <p:nvPr/>
          </p:nvSpPr>
          <p:spPr bwMode="auto">
            <a:xfrm>
              <a:off x="852" y="888"/>
              <a:ext cx="900" cy="40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7410" name="Text Box 66"/>
            <p:cNvSpPr txBox="1">
              <a:spLocks noChangeArrowheads="1"/>
            </p:cNvSpPr>
            <p:nvPr/>
          </p:nvSpPr>
          <p:spPr bwMode="auto">
            <a:xfrm>
              <a:off x="1058" y="1005"/>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Car</a:t>
              </a:r>
            </a:p>
          </p:txBody>
        </p:sp>
        <p:sp>
          <p:nvSpPr>
            <p:cNvPr id="697412" name="Rectangle 68"/>
            <p:cNvSpPr>
              <a:spLocks noChangeArrowheads="1"/>
            </p:cNvSpPr>
            <p:nvPr/>
          </p:nvSpPr>
          <p:spPr bwMode="auto">
            <a:xfrm>
              <a:off x="624" y="1056"/>
              <a:ext cx="900" cy="40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7413" name="Text Box 69"/>
            <p:cNvSpPr txBox="1">
              <a:spLocks noChangeArrowheads="1"/>
            </p:cNvSpPr>
            <p:nvPr/>
          </p:nvSpPr>
          <p:spPr bwMode="auto">
            <a:xfrm>
              <a:off x="830" y="1173"/>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Car</a:t>
              </a:r>
            </a:p>
          </p:txBody>
        </p:sp>
        <p:sp>
          <p:nvSpPr>
            <p:cNvPr id="697415" name="Rectangle 71"/>
            <p:cNvSpPr>
              <a:spLocks noChangeArrowheads="1"/>
            </p:cNvSpPr>
            <p:nvPr/>
          </p:nvSpPr>
          <p:spPr bwMode="auto">
            <a:xfrm>
              <a:off x="336" y="1236"/>
              <a:ext cx="900" cy="40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7416" name="Text Box 72"/>
            <p:cNvSpPr txBox="1">
              <a:spLocks noChangeArrowheads="1"/>
            </p:cNvSpPr>
            <p:nvPr/>
          </p:nvSpPr>
          <p:spPr bwMode="auto">
            <a:xfrm>
              <a:off x="381" y="1306"/>
              <a:ext cx="818"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1600"/>
              </a:lvl1pPr>
            </a:lstStyle>
            <a:p>
              <a:r>
                <a:rPr lang="en-US" sz="1800" dirty="0"/>
                <a:t>Acme Mfg</a:t>
              </a:r>
            </a:p>
          </p:txBody>
        </p:sp>
        <p:sp>
          <p:nvSpPr>
            <p:cNvPr id="697419" name="Rectangle 75"/>
            <p:cNvSpPr>
              <a:spLocks noChangeArrowheads="1"/>
            </p:cNvSpPr>
            <p:nvPr/>
          </p:nvSpPr>
          <p:spPr bwMode="auto">
            <a:xfrm>
              <a:off x="4500" y="888"/>
              <a:ext cx="900" cy="40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7420" name="Text Box 76"/>
            <p:cNvSpPr txBox="1">
              <a:spLocks noChangeArrowheads="1"/>
            </p:cNvSpPr>
            <p:nvPr/>
          </p:nvSpPr>
          <p:spPr bwMode="auto">
            <a:xfrm>
              <a:off x="4706" y="1005"/>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Car</a:t>
              </a:r>
            </a:p>
          </p:txBody>
        </p:sp>
        <p:sp>
          <p:nvSpPr>
            <p:cNvPr id="697422" name="Rectangle 78"/>
            <p:cNvSpPr>
              <a:spLocks noChangeArrowheads="1"/>
            </p:cNvSpPr>
            <p:nvPr/>
          </p:nvSpPr>
          <p:spPr bwMode="auto">
            <a:xfrm>
              <a:off x="4272" y="1056"/>
              <a:ext cx="900" cy="40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7423" name="Text Box 79"/>
            <p:cNvSpPr txBox="1">
              <a:spLocks noChangeArrowheads="1"/>
            </p:cNvSpPr>
            <p:nvPr/>
          </p:nvSpPr>
          <p:spPr bwMode="auto">
            <a:xfrm>
              <a:off x="4478" y="1173"/>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Car</a:t>
              </a:r>
            </a:p>
          </p:txBody>
        </p:sp>
        <p:sp>
          <p:nvSpPr>
            <p:cNvPr id="697425" name="Rectangle 81"/>
            <p:cNvSpPr>
              <a:spLocks noChangeArrowheads="1"/>
            </p:cNvSpPr>
            <p:nvPr/>
          </p:nvSpPr>
          <p:spPr bwMode="auto">
            <a:xfrm>
              <a:off x="3984" y="1236"/>
              <a:ext cx="900" cy="40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7426" name="Text Box 82"/>
            <p:cNvSpPr txBox="1">
              <a:spLocks noChangeArrowheads="1"/>
            </p:cNvSpPr>
            <p:nvPr/>
          </p:nvSpPr>
          <p:spPr bwMode="auto">
            <a:xfrm>
              <a:off x="4127" y="1241"/>
              <a:ext cx="530"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600" dirty="0"/>
                <a:t>Size 4</a:t>
              </a:r>
            </a:p>
            <a:p>
              <a:r>
                <a:rPr lang="en-US" sz="1600" dirty="0"/>
                <a:t>Widget</a:t>
              </a:r>
            </a:p>
          </p:txBody>
        </p:sp>
        <p:sp>
          <p:nvSpPr>
            <p:cNvPr id="697427" name="Text Box 83"/>
            <p:cNvSpPr txBox="1">
              <a:spLocks noChangeArrowheads="1"/>
            </p:cNvSpPr>
            <p:nvPr/>
          </p:nvSpPr>
          <p:spPr bwMode="auto">
            <a:xfrm>
              <a:off x="2942" y="2544"/>
              <a:ext cx="93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nSpc>
                  <a:spcPct val="10000"/>
                </a:lnSpc>
              </a:pPr>
              <a:r>
                <a:rPr lang="en-US" sz="9600" dirty="0"/>
                <a:t>.</a:t>
              </a:r>
            </a:p>
            <a:p>
              <a:pPr lvl="1">
                <a:lnSpc>
                  <a:spcPct val="10000"/>
                </a:lnSpc>
              </a:pPr>
              <a:r>
                <a:rPr lang="en-US" sz="9600" dirty="0"/>
                <a:t>.</a:t>
              </a:r>
            </a:p>
            <a:p>
              <a:pPr>
                <a:lnSpc>
                  <a:spcPct val="10000"/>
                </a:lnSpc>
              </a:pPr>
              <a:r>
                <a:rPr lang="en-US" sz="9600" dirty="0"/>
                <a:t>.</a:t>
              </a:r>
            </a:p>
          </p:txBody>
        </p:sp>
        <p:sp>
          <p:nvSpPr>
            <p:cNvPr id="697428" name="Text Box 84"/>
            <p:cNvSpPr txBox="1">
              <a:spLocks noChangeArrowheads="1"/>
            </p:cNvSpPr>
            <p:nvPr/>
          </p:nvSpPr>
          <p:spPr bwMode="auto">
            <a:xfrm>
              <a:off x="2954" y="540"/>
              <a:ext cx="93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nSpc>
                  <a:spcPct val="10000"/>
                </a:lnSpc>
              </a:pPr>
              <a:r>
                <a:rPr lang="en-US" sz="9600"/>
                <a:t>.</a:t>
              </a:r>
            </a:p>
            <a:p>
              <a:pPr lvl="1">
                <a:lnSpc>
                  <a:spcPct val="10000"/>
                </a:lnSpc>
              </a:pPr>
              <a:r>
                <a:rPr lang="en-US" sz="9600"/>
                <a:t>.</a:t>
              </a:r>
            </a:p>
            <a:p>
              <a:pPr>
                <a:lnSpc>
                  <a:spcPct val="10000"/>
                </a:lnSpc>
              </a:pPr>
              <a:r>
                <a:rPr lang="en-US" sz="9600"/>
                <a:t>.</a:t>
              </a:r>
            </a:p>
          </p:txBody>
        </p:sp>
        <p:sp>
          <p:nvSpPr>
            <p:cNvPr id="697429" name="Text Box 85"/>
            <p:cNvSpPr txBox="1">
              <a:spLocks noChangeArrowheads="1"/>
            </p:cNvSpPr>
            <p:nvPr/>
          </p:nvSpPr>
          <p:spPr bwMode="auto">
            <a:xfrm>
              <a:off x="4574" y="540"/>
              <a:ext cx="93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nSpc>
                  <a:spcPct val="10000"/>
                </a:lnSpc>
              </a:pPr>
              <a:r>
                <a:rPr lang="en-US" sz="9600"/>
                <a:t>.</a:t>
              </a:r>
            </a:p>
            <a:p>
              <a:pPr lvl="1">
                <a:lnSpc>
                  <a:spcPct val="10000"/>
                </a:lnSpc>
              </a:pPr>
              <a:r>
                <a:rPr lang="en-US" sz="9600"/>
                <a:t>.</a:t>
              </a:r>
            </a:p>
            <a:p>
              <a:pPr>
                <a:lnSpc>
                  <a:spcPct val="10000"/>
                </a:lnSpc>
              </a:pPr>
              <a:r>
                <a:rPr lang="en-US" sz="9600"/>
                <a:t>.</a:t>
              </a:r>
            </a:p>
          </p:txBody>
        </p:sp>
        <p:sp>
          <p:nvSpPr>
            <p:cNvPr id="697430" name="Text Box 86"/>
            <p:cNvSpPr txBox="1">
              <a:spLocks noChangeArrowheads="1"/>
            </p:cNvSpPr>
            <p:nvPr/>
          </p:nvSpPr>
          <p:spPr bwMode="auto">
            <a:xfrm>
              <a:off x="1118" y="540"/>
              <a:ext cx="93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nSpc>
                  <a:spcPct val="10000"/>
                </a:lnSpc>
              </a:pPr>
              <a:r>
                <a:rPr lang="en-US" sz="9600"/>
                <a:t>.</a:t>
              </a:r>
            </a:p>
            <a:p>
              <a:pPr lvl="1">
                <a:lnSpc>
                  <a:spcPct val="10000"/>
                </a:lnSpc>
              </a:pPr>
              <a:r>
                <a:rPr lang="en-US" sz="9600"/>
                <a:t>.</a:t>
              </a:r>
            </a:p>
            <a:p>
              <a:pPr>
                <a:lnSpc>
                  <a:spcPct val="10000"/>
                </a:lnSpc>
              </a:pPr>
              <a:r>
                <a:rPr lang="en-US" sz="9600"/>
                <a:t>.</a:t>
              </a:r>
            </a:p>
          </p:txBody>
        </p:sp>
        <p:sp>
          <p:nvSpPr>
            <p:cNvPr id="697431" name="Text Box 87"/>
            <p:cNvSpPr txBox="1">
              <a:spLocks noChangeArrowheads="1"/>
            </p:cNvSpPr>
            <p:nvPr/>
          </p:nvSpPr>
          <p:spPr bwMode="auto">
            <a:xfrm>
              <a:off x="2343" y="3579"/>
              <a:ext cx="7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Orders</a:t>
              </a:r>
            </a:p>
          </p:txBody>
        </p:sp>
        <p:sp>
          <p:nvSpPr>
            <p:cNvPr id="697432" name="Text Box 88"/>
            <p:cNvSpPr txBox="1">
              <a:spLocks noChangeArrowheads="1"/>
            </p:cNvSpPr>
            <p:nvPr/>
          </p:nvSpPr>
          <p:spPr bwMode="auto">
            <a:xfrm>
              <a:off x="950" y="206"/>
              <a:ext cx="10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Customers</a:t>
              </a:r>
            </a:p>
          </p:txBody>
        </p:sp>
        <p:sp>
          <p:nvSpPr>
            <p:cNvPr id="697433" name="Text Box 89"/>
            <p:cNvSpPr txBox="1">
              <a:spLocks noChangeArrowheads="1"/>
            </p:cNvSpPr>
            <p:nvPr/>
          </p:nvSpPr>
          <p:spPr bwMode="auto">
            <a:xfrm>
              <a:off x="2894" y="230"/>
              <a:ext cx="10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Salespeople</a:t>
              </a:r>
            </a:p>
          </p:txBody>
        </p:sp>
        <p:sp>
          <p:nvSpPr>
            <p:cNvPr id="697434" name="Text Box 90"/>
            <p:cNvSpPr txBox="1">
              <a:spLocks noChangeArrowheads="1"/>
            </p:cNvSpPr>
            <p:nvPr/>
          </p:nvSpPr>
          <p:spPr bwMode="auto">
            <a:xfrm>
              <a:off x="4610" y="218"/>
              <a:ext cx="8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Products</a:t>
              </a:r>
            </a:p>
          </p:txBody>
        </p:sp>
        <p:sp>
          <p:nvSpPr>
            <p:cNvPr id="697435" name="Line 91"/>
            <p:cNvSpPr>
              <a:spLocks noChangeShapeType="1"/>
            </p:cNvSpPr>
            <p:nvPr/>
          </p:nvSpPr>
          <p:spPr bwMode="auto">
            <a:xfrm>
              <a:off x="744" y="1644"/>
              <a:ext cx="1464" cy="157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7436" name="Line 92"/>
            <p:cNvSpPr>
              <a:spLocks noChangeShapeType="1"/>
            </p:cNvSpPr>
            <p:nvPr/>
          </p:nvSpPr>
          <p:spPr bwMode="auto">
            <a:xfrm>
              <a:off x="2616" y="1608"/>
              <a:ext cx="12" cy="16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7437" name="Line 93"/>
            <p:cNvSpPr>
              <a:spLocks noChangeShapeType="1"/>
            </p:cNvSpPr>
            <p:nvPr/>
          </p:nvSpPr>
          <p:spPr bwMode="auto">
            <a:xfrm flipH="1">
              <a:off x="3108" y="1632"/>
              <a:ext cx="1308" cy="158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697439" name="Text Box 95"/>
          <p:cNvSpPr txBox="1">
            <a:spLocks noChangeArrowheads="1"/>
          </p:cNvSpPr>
          <p:nvPr/>
        </p:nvSpPr>
        <p:spPr bwMode="auto">
          <a:xfrm>
            <a:off x="409575" y="5772903"/>
            <a:ext cx="8324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dirty="0"/>
              <a:t>Example of parent/child relationship in network database models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DFA696C7-4749-4545-B618-597FAEE91A9F}" type="slidenum">
              <a:rPr lang="en-US"/>
              <a:pPr/>
              <a:t>12</a:t>
            </a:fld>
            <a:endParaRPr lang="en-US"/>
          </a:p>
        </p:txBody>
      </p:sp>
      <p:sp>
        <p:nvSpPr>
          <p:cNvPr id="698370" name="Text Box 2"/>
          <p:cNvSpPr txBox="1">
            <a:spLocks noChangeArrowheads="1"/>
          </p:cNvSpPr>
          <p:nvPr/>
        </p:nvSpPr>
        <p:spPr bwMode="auto">
          <a:xfrm>
            <a:off x="327025" y="304800"/>
            <a:ext cx="8054975"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t>In 1971, the conference on the systems languages published an official standard for network databases which became known as CODASYL model</a:t>
            </a:r>
          </a:p>
          <a:p>
            <a:pPr>
              <a:buClr>
                <a:srgbClr val="CC0000"/>
              </a:buClr>
              <a:buFontTx/>
              <a:buChar char="•"/>
            </a:pPr>
            <a:endParaRPr lang="en-US"/>
          </a:p>
          <a:p>
            <a:pPr>
              <a:buClr>
                <a:srgbClr val="CC0000"/>
              </a:buClr>
              <a:buFontTx/>
              <a:buChar char="•"/>
            </a:pPr>
            <a:r>
              <a:rPr lang="en-US"/>
              <a:t>A programmers would access the network database as follows:</a:t>
            </a:r>
          </a:p>
          <a:p>
            <a:pPr lvl="1">
              <a:buClr>
                <a:srgbClr val="CC0000"/>
              </a:buClr>
              <a:buFontTx/>
              <a:buChar char="•"/>
            </a:pPr>
            <a:endParaRPr lang="en-US">
              <a:solidFill>
                <a:srgbClr val="0000CC"/>
              </a:solidFill>
            </a:endParaRPr>
          </a:p>
          <a:p>
            <a:pPr lvl="1">
              <a:buClr>
                <a:srgbClr val="CC0000"/>
              </a:buClr>
              <a:buFontTx/>
              <a:buChar char="•"/>
            </a:pPr>
            <a:r>
              <a:rPr lang="en-US"/>
              <a:t>Find a specific parent record by key (ex: customer number)</a:t>
            </a:r>
          </a:p>
          <a:p>
            <a:pPr lvl="1">
              <a:buClr>
                <a:srgbClr val="CC0000"/>
              </a:buClr>
              <a:buFontTx/>
              <a:buChar char="•"/>
            </a:pPr>
            <a:endParaRPr lang="en-US"/>
          </a:p>
          <a:p>
            <a:pPr lvl="1">
              <a:buClr>
                <a:srgbClr val="CC0000"/>
              </a:buClr>
              <a:buFontTx/>
              <a:buChar char="•"/>
            </a:pPr>
            <a:r>
              <a:rPr lang="en-US"/>
              <a:t>Move down to the first child in a particular set (the first order placed by this customer</a:t>
            </a:r>
          </a:p>
          <a:p>
            <a:pPr lvl="1">
              <a:buClr>
                <a:srgbClr val="CC0000"/>
              </a:buClr>
              <a:buFontTx/>
              <a:buChar char="•"/>
            </a:pPr>
            <a:endParaRPr lang="en-US"/>
          </a:p>
          <a:p>
            <a:pPr lvl="1">
              <a:buClr>
                <a:srgbClr val="CC0000"/>
              </a:buClr>
              <a:buFontTx/>
              <a:buChar char="•"/>
            </a:pPr>
            <a:r>
              <a:rPr lang="en-US"/>
              <a:t>Move sideways from one child to the next in the set (the next order placed by this customer)</a:t>
            </a:r>
          </a:p>
          <a:p>
            <a:pPr lvl="1">
              <a:buClr>
                <a:srgbClr val="CC0000"/>
              </a:buClr>
              <a:buFontTx/>
              <a:buChar char="•"/>
            </a:pPr>
            <a:endParaRPr lang="en-US"/>
          </a:p>
          <a:p>
            <a:pPr lvl="1">
              <a:buClr>
                <a:srgbClr val="CC0000"/>
              </a:buClr>
              <a:buFontTx/>
              <a:buChar char="•"/>
            </a:pPr>
            <a:r>
              <a:rPr lang="en-US"/>
              <a:t>Move up from a child to its parent in another set ( the salesperson who took the order)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68DE7AFF-786C-42CC-97F0-04485CD96AE0}" type="slidenum">
              <a:rPr lang="en-US"/>
              <a:pPr/>
              <a:t>13</a:t>
            </a:fld>
            <a:endParaRPr lang="en-US"/>
          </a:p>
        </p:txBody>
      </p:sp>
      <p:sp>
        <p:nvSpPr>
          <p:cNvPr id="699394" name="Text Box 2"/>
          <p:cNvSpPr txBox="1">
            <a:spLocks noChangeArrowheads="1"/>
          </p:cNvSpPr>
          <p:nvPr/>
        </p:nvSpPr>
        <p:spPr bwMode="auto">
          <a:xfrm>
            <a:off x="327025" y="266700"/>
            <a:ext cx="8569325" cy="524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sz="3200" b="1" dirty="0"/>
              <a:t>Advantages of Network database</a:t>
            </a:r>
          </a:p>
          <a:p>
            <a:pPr>
              <a:lnSpc>
                <a:spcPct val="90000"/>
              </a:lnSpc>
            </a:pPr>
            <a:endParaRPr lang="en-US" sz="3200" b="1" dirty="0"/>
          </a:p>
          <a:p>
            <a:pPr>
              <a:lnSpc>
                <a:spcPct val="90000"/>
              </a:lnSpc>
              <a:buClr>
                <a:srgbClr val="CC0000"/>
              </a:buClr>
              <a:buFontTx/>
              <a:buChar char="•"/>
            </a:pPr>
            <a:r>
              <a:rPr lang="en-US" dirty="0"/>
              <a:t>Flexibility:</a:t>
            </a:r>
          </a:p>
          <a:p>
            <a:pPr lvl="1">
              <a:lnSpc>
                <a:spcPct val="90000"/>
              </a:lnSpc>
              <a:buClr>
                <a:srgbClr val="CC0000"/>
              </a:buClr>
              <a:buFontTx/>
              <a:buChar char="•"/>
            </a:pPr>
            <a:r>
              <a:rPr lang="en-US" dirty="0"/>
              <a:t>Multiple parent/child relationships allowed a network database to represent data that did not have a simple hierarchical structure</a:t>
            </a:r>
          </a:p>
          <a:p>
            <a:pPr>
              <a:lnSpc>
                <a:spcPct val="90000"/>
              </a:lnSpc>
              <a:buClr>
                <a:srgbClr val="CC0000"/>
              </a:buClr>
              <a:buFontTx/>
              <a:buChar char="•"/>
            </a:pPr>
            <a:endParaRPr lang="en-US" dirty="0"/>
          </a:p>
          <a:p>
            <a:pPr>
              <a:lnSpc>
                <a:spcPct val="90000"/>
              </a:lnSpc>
              <a:buClr>
                <a:srgbClr val="CC0000"/>
              </a:buClr>
              <a:buFontTx/>
              <a:buChar char="•"/>
            </a:pPr>
            <a:r>
              <a:rPr lang="en-US" dirty="0"/>
              <a:t>Standardization:</a:t>
            </a:r>
          </a:p>
          <a:p>
            <a:pPr lvl="1">
              <a:lnSpc>
                <a:spcPct val="90000"/>
              </a:lnSpc>
              <a:buClr>
                <a:srgbClr val="CC0000"/>
              </a:buClr>
              <a:buFontTx/>
              <a:buChar char="•"/>
            </a:pPr>
            <a:r>
              <a:rPr lang="en-US" dirty="0"/>
              <a:t>The CODASYL standard boosted the popularity of the network model, and minicomputer vendors such as Digital Equipment Corporation and Data General implemented network Databases</a:t>
            </a:r>
          </a:p>
          <a:p>
            <a:pPr>
              <a:lnSpc>
                <a:spcPct val="90000"/>
              </a:lnSpc>
              <a:buClr>
                <a:srgbClr val="CC0000"/>
              </a:buClr>
              <a:buFontTx/>
              <a:buChar char="•"/>
            </a:pPr>
            <a:endParaRPr lang="en-US" dirty="0"/>
          </a:p>
          <a:p>
            <a:pPr>
              <a:lnSpc>
                <a:spcPct val="90000"/>
              </a:lnSpc>
              <a:buClr>
                <a:srgbClr val="CC0000"/>
              </a:buClr>
              <a:buFontTx/>
              <a:buChar char="•"/>
            </a:pPr>
            <a:r>
              <a:rPr lang="en-US" dirty="0"/>
              <a:t>Performance:</a:t>
            </a:r>
          </a:p>
          <a:p>
            <a:pPr lvl="1">
              <a:lnSpc>
                <a:spcPct val="90000"/>
              </a:lnSpc>
              <a:buClr>
                <a:srgbClr val="CC0000"/>
              </a:buClr>
              <a:buFontTx/>
              <a:buChar char="•"/>
            </a:pPr>
            <a:r>
              <a:rPr lang="en-US" dirty="0"/>
              <a:t>Despite their greater complexity, network databases boasted performance approaching that of hierarchical databases.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C8F80D27-C491-4C9D-8CF3-E88A1FE84DF1}" type="slidenum">
              <a:rPr lang="en-US"/>
              <a:pPr/>
              <a:t>14</a:t>
            </a:fld>
            <a:endParaRPr lang="en-US"/>
          </a:p>
        </p:txBody>
      </p:sp>
      <p:sp>
        <p:nvSpPr>
          <p:cNvPr id="700418" name="Text Box 2"/>
          <p:cNvSpPr txBox="1">
            <a:spLocks noChangeArrowheads="1"/>
          </p:cNvSpPr>
          <p:nvPr/>
        </p:nvSpPr>
        <p:spPr bwMode="auto">
          <a:xfrm>
            <a:off x="327025" y="223325"/>
            <a:ext cx="8474075" cy="589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marL="1085850" indent="-17145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sz="3200" b="1" dirty="0"/>
              <a:t>	Disadvantages of Hierarchical and Network models</a:t>
            </a:r>
            <a:r>
              <a:rPr lang="en-US" sz="2800" b="1" dirty="0"/>
              <a:t> </a:t>
            </a:r>
            <a:endParaRPr lang="en-US" sz="2800" dirty="0"/>
          </a:p>
          <a:p>
            <a:pPr>
              <a:lnSpc>
                <a:spcPct val="90000"/>
              </a:lnSpc>
              <a:buClr>
                <a:srgbClr val="CC0000"/>
              </a:buClr>
              <a:buFontTx/>
              <a:buChar char="•"/>
            </a:pPr>
            <a:endParaRPr lang="en-US" dirty="0"/>
          </a:p>
          <a:p>
            <a:pPr>
              <a:lnSpc>
                <a:spcPct val="90000"/>
              </a:lnSpc>
              <a:buClr>
                <a:srgbClr val="CC0000"/>
              </a:buClr>
              <a:buFontTx/>
              <a:buChar char="•"/>
            </a:pPr>
            <a:endParaRPr lang="en-US" dirty="0"/>
          </a:p>
          <a:p>
            <a:pPr>
              <a:lnSpc>
                <a:spcPct val="90000"/>
              </a:lnSpc>
              <a:buClr>
                <a:srgbClr val="CC0000"/>
              </a:buClr>
              <a:buFontTx/>
              <a:buChar char="•"/>
            </a:pPr>
            <a:r>
              <a:rPr lang="en-US" dirty="0"/>
              <a:t>They have rigid structure: </a:t>
            </a:r>
          </a:p>
          <a:p>
            <a:pPr lvl="1">
              <a:lnSpc>
                <a:spcPct val="90000"/>
              </a:lnSpc>
              <a:buClr>
                <a:srgbClr val="CC0000"/>
              </a:buClr>
              <a:buFontTx/>
              <a:buChar char="•"/>
            </a:pPr>
            <a:endParaRPr lang="en-US" dirty="0"/>
          </a:p>
          <a:p>
            <a:pPr lvl="1">
              <a:lnSpc>
                <a:spcPct val="90000"/>
              </a:lnSpc>
              <a:buClr>
                <a:srgbClr val="CC0000"/>
              </a:buClr>
              <a:buFontTx/>
              <a:buChar char="•"/>
            </a:pPr>
            <a:r>
              <a:rPr lang="en-US" dirty="0"/>
              <a:t>The structure of the records had to be known in advance.</a:t>
            </a:r>
          </a:p>
          <a:p>
            <a:pPr lvl="1">
              <a:lnSpc>
                <a:spcPct val="90000"/>
              </a:lnSpc>
              <a:buClr>
                <a:srgbClr val="CC0000"/>
              </a:buClr>
              <a:buFontTx/>
              <a:buChar char="•"/>
            </a:pPr>
            <a:endParaRPr lang="en-US" dirty="0"/>
          </a:p>
          <a:p>
            <a:pPr lvl="1">
              <a:lnSpc>
                <a:spcPct val="90000"/>
              </a:lnSpc>
              <a:buClr>
                <a:srgbClr val="CC0000"/>
              </a:buClr>
              <a:buFontTx/>
              <a:buChar char="•"/>
            </a:pPr>
            <a:r>
              <a:rPr lang="en-US" dirty="0"/>
              <a:t>Changing the database structure required rebuilding the entire database</a:t>
            </a:r>
          </a:p>
          <a:p>
            <a:pPr>
              <a:lnSpc>
                <a:spcPct val="90000"/>
              </a:lnSpc>
              <a:buClr>
                <a:srgbClr val="CC0000"/>
              </a:buClr>
              <a:buFontTx/>
              <a:buChar char="•"/>
            </a:pPr>
            <a:endParaRPr lang="en-US" dirty="0"/>
          </a:p>
          <a:p>
            <a:pPr>
              <a:lnSpc>
                <a:spcPct val="90000"/>
              </a:lnSpc>
              <a:buClr>
                <a:srgbClr val="CC0000"/>
              </a:buClr>
              <a:buFontTx/>
              <a:buChar char="•"/>
            </a:pPr>
            <a:endParaRPr lang="en-US" dirty="0"/>
          </a:p>
          <a:p>
            <a:pPr>
              <a:lnSpc>
                <a:spcPct val="90000"/>
              </a:lnSpc>
              <a:buClr>
                <a:srgbClr val="CC0000"/>
              </a:buClr>
              <a:buFontTx/>
              <a:buChar char="•"/>
            </a:pPr>
            <a:r>
              <a:rPr lang="en-US" dirty="0"/>
              <a:t>Querying the database was not always easy. Retrieving simple information form the database could cause programmer to write lots of code</a:t>
            </a:r>
          </a:p>
          <a:p>
            <a:pPr lvl="1">
              <a:lnSpc>
                <a:spcPct val="90000"/>
              </a:lnSpc>
              <a:buClr>
                <a:srgbClr val="CC0000"/>
              </a:buClr>
              <a:buFontTx/>
              <a:buChar char="•"/>
            </a:pPr>
            <a:endParaRPr lang="en-US" dirty="0"/>
          </a:p>
          <a:p>
            <a:pPr lvl="1">
              <a:lnSpc>
                <a:spcPct val="90000"/>
              </a:lnSpc>
              <a:buClr>
                <a:srgbClr val="CC0000"/>
              </a:buClr>
              <a:buFontTx/>
              <a:buChar char="•"/>
            </a:pPr>
            <a:r>
              <a:rPr lang="en-US" dirty="0"/>
              <a:t>Some of this code was quite complicated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AB8439EE-9650-4F84-BAEA-EE7190ACC622}" type="slidenum">
              <a:rPr lang="en-US"/>
              <a:pPr/>
              <a:t>15</a:t>
            </a:fld>
            <a:endParaRPr lang="en-US"/>
          </a:p>
        </p:txBody>
      </p:sp>
      <p:sp>
        <p:nvSpPr>
          <p:cNvPr id="701442" name="Text Box 2"/>
          <p:cNvSpPr txBox="1">
            <a:spLocks noChangeArrowheads="1"/>
          </p:cNvSpPr>
          <p:nvPr/>
        </p:nvSpPr>
        <p:spPr bwMode="auto">
          <a:xfrm>
            <a:off x="327025" y="381000"/>
            <a:ext cx="8054975" cy="592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sz="3200" b="1" dirty="0"/>
              <a:t>Relational Data Model</a:t>
            </a:r>
          </a:p>
          <a:p>
            <a:pPr>
              <a:lnSpc>
                <a:spcPct val="90000"/>
              </a:lnSpc>
            </a:pPr>
            <a:endParaRPr lang="en-US" sz="1000" b="1" dirty="0"/>
          </a:p>
          <a:p>
            <a:pPr>
              <a:lnSpc>
                <a:spcPct val="90000"/>
              </a:lnSpc>
              <a:buClr>
                <a:srgbClr val="CC0000"/>
              </a:buClr>
              <a:buFontTx/>
              <a:buChar char="•"/>
            </a:pPr>
            <a:r>
              <a:rPr lang="en-US" dirty="0"/>
              <a:t>Disadvantages of hierarchical and network models led to creation of Relational Data Model by Dr. Codd in 1970</a:t>
            </a:r>
          </a:p>
          <a:p>
            <a:pPr>
              <a:lnSpc>
                <a:spcPct val="90000"/>
              </a:lnSpc>
              <a:buClr>
                <a:srgbClr val="CC0000"/>
              </a:buClr>
              <a:buFontTx/>
              <a:buChar char="•"/>
            </a:pPr>
            <a:endParaRPr lang="en-US" dirty="0"/>
          </a:p>
          <a:p>
            <a:pPr>
              <a:lnSpc>
                <a:spcPct val="90000"/>
              </a:lnSpc>
              <a:buClr>
                <a:srgbClr val="CC0000"/>
              </a:buClr>
              <a:buFontTx/>
              <a:buChar char="•"/>
            </a:pPr>
            <a:r>
              <a:rPr lang="en-US" dirty="0"/>
              <a:t>In this course, we teach Relational data model and use Structured Query Language (SQL) used to manipulate the data in the database.</a:t>
            </a:r>
          </a:p>
          <a:p>
            <a:pPr>
              <a:lnSpc>
                <a:spcPct val="90000"/>
              </a:lnSpc>
              <a:buClr>
                <a:srgbClr val="CC0000"/>
              </a:buClr>
              <a:buFontTx/>
              <a:buChar char="•"/>
            </a:pPr>
            <a:endParaRPr lang="en-US" dirty="0"/>
          </a:p>
          <a:p>
            <a:pPr>
              <a:lnSpc>
                <a:spcPct val="90000"/>
              </a:lnSpc>
              <a:buClr>
                <a:srgbClr val="CC0000"/>
              </a:buClr>
            </a:pPr>
            <a:r>
              <a:rPr lang="en-US" b="1" i="1" dirty="0">
                <a:solidFill>
                  <a:srgbClr val="0000CC"/>
                </a:solidFill>
              </a:rPr>
              <a:t>Definition</a:t>
            </a:r>
            <a:r>
              <a:rPr lang="en-US" dirty="0"/>
              <a:t>:</a:t>
            </a:r>
          </a:p>
          <a:p>
            <a:pPr lvl="1">
              <a:lnSpc>
                <a:spcPct val="90000"/>
              </a:lnSpc>
              <a:buClr>
                <a:srgbClr val="CC0000"/>
              </a:buClr>
              <a:buFontTx/>
              <a:buChar char="•"/>
            </a:pPr>
            <a:r>
              <a:rPr lang="en-US" dirty="0"/>
              <a:t>A relational database is a database where all data visible to users is organized strictly as tables of data values and where all database operations work on these tables</a:t>
            </a:r>
          </a:p>
          <a:p>
            <a:pPr>
              <a:lnSpc>
                <a:spcPct val="90000"/>
              </a:lnSpc>
              <a:buClr>
                <a:srgbClr val="CC0000"/>
              </a:buClr>
              <a:buFontTx/>
              <a:buChar char="•"/>
            </a:pPr>
            <a:endParaRPr lang="en-US" dirty="0"/>
          </a:p>
          <a:p>
            <a:pPr>
              <a:lnSpc>
                <a:spcPct val="90000"/>
              </a:lnSpc>
              <a:buClr>
                <a:srgbClr val="CC0000"/>
              </a:buClr>
              <a:buFontTx/>
              <a:buChar char="•"/>
            </a:pPr>
            <a:r>
              <a:rPr lang="en-US" dirty="0"/>
              <a:t>In this model information is stored in a database as simple row/column tables of data</a:t>
            </a:r>
          </a:p>
          <a:p>
            <a:pPr>
              <a:lnSpc>
                <a:spcPct val="90000"/>
              </a:lnSpc>
              <a:buClr>
                <a:srgbClr val="CC0000"/>
              </a:buClr>
              <a:buFontTx/>
              <a:buChar char="•"/>
            </a:pPr>
            <a:endParaRPr lang="en-US" dirty="0"/>
          </a:p>
          <a:p>
            <a:pPr>
              <a:lnSpc>
                <a:spcPct val="90000"/>
              </a:lnSpc>
              <a:buClr>
                <a:srgbClr val="CC0000"/>
              </a:buClr>
              <a:buFontTx/>
              <a:buChar char="•"/>
            </a:pPr>
            <a:r>
              <a:rPr lang="en-US" dirty="0"/>
              <a:t>Next slide shows an example of tables in a relational database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7" name="Text Box 9"/>
          <p:cNvSpPr txBox="1">
            <a:spLocks noChangeArrowheads="1"/>
          </p:cNvSpPr>
          <p:nvPr/>
        </p:nvSpPr>
        <p:spPr bwMode="auto">
          <a:xfrm>
            <a:off x="254465" y="445496"/>
            <a:ext cx="7754046" cy="353943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r>
              <a:rPr lang="en-US" sz="1600" b="1" dirty="0">
                <a:solidFill>
                  <a:srgbClr val="CC0000"/>
                </a:solidFill>
              </a:rPr>
              <a:t>Empl_Num Name           Age Rep_Office Title   Hire_Date Manager Quota     Sales</a:t>
            </a:r>
            <a:endParaRPr lang="en-US" sz="1600" dirty="0">
              <a:solidFill>
                <a:srgbClr val="CC0000"/>
              </a:solidFill>
            </a:endParaRPr>
          </a:p>
          <a:p>
            <a:r>
              <a:rPr lang="en-US" sz="1600" dirty="0">
                <a:solidFill>
                  <a:srgbClr val="000000"/>
                </a:solidFill>
              </a:rPr>
              <a:t>105 		Bill Adams       37  	13       Sales Rep 12-FEB-18     104    350000    367911</a:t>
            </a:r>
          </a:p>
          <a:p>
            <a:r>
              <a:rPr lang="en-US" sz="1600" dirty="0">
                <a:solidFill>
                  <a:srgbClr val="000000"/>
                </a:solidFill>
              </a:rPr>
              <a:t>109 		Mary Jones       31      	11      Sales Rep  12-OCT-19    106     300000    392725</a:t>
            </a:r>
          </a:p>
          <a:p>
            <a:r>
              <a:rPr lang="en-US" sz="1600" dirty="0">
                <a:solidFill>
                  <a:srgbClr val="000000"/>
                </a:solidFill>
              </a:rPr>
              <a:t>102 		Sue Smith         48   	21      Sales Rep  10-DEC-21    108     350000    474050</a:t>
            </a:r>
          </a:p>
          <a:p>
            <a:r>
              <a:rPr lang="en-US" sz="1600" dirty="0">
                <a:solidFill>
                  <a:srgbClr val="000000"/>
                </a:solidFill>
              </a:rPr>
              <a:t>106 		Sam Clark         52   	11      VP Sales   14-JUN-22                275000    299912</a:t>
            </a:r>
          </a:p>
          <a:p>
            <a:r>
              <a:rPr lang="en-US" sz="1600" dirty="0">
                <a:solidFill>
                  <a:srgbClr val="000000"/>
                </a:solidFill>
              </a:rPr>
              <a:t>104 		Bob Smith         33   	12      Sales Mgr  19-MAY-20  106     200000    142594</a:t>
            </a:r>
          </a:p>
          <a:p>
            <a:r>
              <a:rPr lang="en-US" sz="1600" dirty="0">
                <a:solidFill>
                  <a:srgbClr val="000000"/>
                </a:solidFill>
              </a:rPr>
              <a:t>101 		Dan Roberts      45     	12      Sales Rep  20-OCT-21    104     300000    305673</a:t>
            </a:r>
          </a:p>
          <a:p>
            <a:r>
              <a:rPr lang="en-US" sz="1600" dirty="0">
                <a:solidFill>
                  <a:srgbClr val="000000"/>
                </a:solidFill>
              </a:rPr>
              <a:t>110 		Tom </a:t>
            </a:r>
            <a:r>
              <a:rPr lang="en-US" sz="1600" dirty="0" err="1">
                <a:solidFill>
                  <a:srgbClr val="000000"/>
                </a:solidFill>
              </a:rPr>
              <a:t>Synder</a:t>
            </a:r>
            <a:r>
              <a:rPr lang="en-US" sz="1600" dirty="0">
                <a:solidFill>
                  <a:srgbClr val="000000"/>
                </a:solidFill>
              </a:rPr>
              <a:t>      41                Sales Rep  13-JAN-22    101                     75985</a:t>
            </a:r>
          </a:p>
          <a:p>
            <a:r>
              <a:rPr lang="en-US" sz="1600" dirty="0">
                <a:solidFill>
                  <a:srgbClr val="000000"/>
                </a:solidFill>
              </a:rPr>
              <a:t>108 		Larry Fitch        62     21       Sales Mgr  12-OCT-19   106      350000    361865</a:t>
            </a:r>
          </a:p>
          <a:p>
            <a:r>
              <a:rPr lang="en-US" sz="1600" dirty="0">
                <a:solidFill>
                  <a:srgbClr val="000000"/>
                </a:solidFill>
              </a:rPr>
              <a:t>103 		Paul Cruz          29     12       Sales Rep  01-MAR-22  104       275000    286775</a:t>
            </a:r>
          </a:p>
          <a:p>
            <a:pPr lvl="1">
              <a:buFontTx/>
              <a:buAutoNum type="arabicPlain"/>
            </a:pPr>
            <a:r>
              <a:rPr lang="en-US" sz="1600" dirty="0" err="1">
                <a:solidFill>
                  <a:srgbClr val="000000"/>
                </a:solidFill>
              </a:rPr>
              <a:t>Nacy</a:t>
            </a:r>
            <a:r>
              <a:rPr lang="en-US" sz="1600" dirty="0">
                <a:solidFill>
                  <a:srgbClr val="000000"/>
                </a:solidFill>
              </a:rPr>
              <a:t> </a:t>
            </a:r>
            <a:r>
              <a:rPr lang="en-US" sz="1600" dirty="0" err="1">
                <a:solidFill>
                  <a:srgbClr val="000000"/>
                </a:solidFill>
              </a:rPr>
              <a:t>Angelli</a:t>
            </a:r>
            <a:r>
              <a:rPr lang="en-US" sz="1600" dirty="0">
                <a:solidFill>
                  <a:srgbClr val="000000"/>
                </a:solidFill>
              </a:rPr>
              <a:t>     49     22      Sales Rep  14-NOV-18  108       300000    186042 </a:t>
            </a:r>
          </a:p>
          <a:p>
            <a:r>
              <a:rPr lang="en-US" sz="1600" dirty="0">
                <a:solidFill>
                  <a:srgbClr val="000000"/>
                </a:solidFill>
              </a:rPr>
              <a:t>….</a:t>
            </a:r>
          </a:p>
          <a:p>
            <a:r>
              <a:rPr lang="en-US" sz="1600" dirty="0">
                <a:solidFill>
                  <a:srgbClr val="000000"/>
                </a:solidFill>
              </a:rPr>
              <a:t>….</a:t>
            </a:r>
          </a:p>
          <a:p>
            <a:endParaRPr lang="en-US" sz="1600" dirty="0">
              <a:solidFill>
                <a:srgbClr val="000000"/>
              </a:solidFill>
            </a:endParaRPr>
          </a:p>
        </p:txBody>
      </p:sp>
      <p:sp>
        <p:nvSpPr>
          <p:cNvPr id="12" name="Slide Number Placeholder 3"/>
          <p:cNvSpPr>
            <a:spLocks noGrp="1"/>
          </p:cNvSpPr>
          <p:nvPr>
            <p:ph type="sldNum" sz="quarter" idx="10"/>
          </p:nvPr>
        </p:nvSpPr>
        <p:spPr/>
        <p:txBody>
          <a:bodyPr/>
          <a:lstStyle/>
          <a:p>
            <a:fld id="{30886823-D171-4859-A71C-8F4BD3178DE1}" type="slidenum">
              <a:rPr lang="en-US"/>
              <a:pPr/>
              <a:t>16</a:t>
            </a:fld>
            <a:endParaRPr lang="en-US"/>
          </a:p>
        </p:txBody>
      </p:sp>
      <p:sp>
        <p:nvSpPr>
          <p:cNvPr id="703504" name="Text Box 16" descr="Blue tissue paper"/>
          <p:cNvSpPr txBox="1">
            <a:spLocks noChangeArrowheads="1"/>
          </p:cNvSpPr>
          <p:nvPr/>
        </p:nvSpPr>
        <p:spPr bwMode="auto">
          <a:xfrm>
            <a:off x="254465" y="60591"/>
            <a:ext cx="1311275" cy="376238"/>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dirty="0" err="1">
                <a:solidFill>
                  <a:srgbClr val="000000"/>
                </a:solidFill>
              </a:rPr>
              <a:t>SalesReps</a:t>
            </a:r>
            <a:endParaRPr lang="en-US" sz="1800" b="1" dirty="0">
              <a:solidFill>
                <a:srgbClr val="000000"/>
              </a:solidFill>
            </a:endParaRPr>
          </a:p>
        </p:txBody>
      </p:sp>
      <p:sp>
        <p:nvSpPr>
          <p:cNvPr id="703520" name="Text Box 32" descr="Blue tissue paper"/>
          <p:cNvSpPr txBox="1">
            <a:spLocks noChangeArrowheads="1"/>
          </p:cNvSpPr>
          <p:nvPr/>
        </p:nvSpPr>
        <p:spPr bwMode="auto">
          <a:xfrm>
            <a:off x="3557588" y="898659"/>
            <a:ext cx="1014412" cy="376237"/>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solidFill>
                  <a:srgbClr val="000000"/>
                </a:solidFill>
              </a:rPr>
              <a:t>Orders</a:t>
            </a:r>
          </a:p>
        </p:txBody>
      </p:sp>
      <p:sp>
        <p:nvSpPr>
          <p:cNvPr id="703526" name="Text Box 38" descr="Blue tissue paper"/>
          <p:cNvSpPr txBox="1">
            <a:spLocks noChangeArrowheads="1"/>
          </p:cNvSpPr>
          <p:nvPr/>
        </p:nvSpPr>
        <p:spPr bwMode="auto">
          <a:xfrm>
            <a:off x="4172722" y="2510047"/>
            <a:ext cx="1425575" cy="376237"/>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dirty="0">
                <a:solidFill>
                  <a:srgbClr val="000000"/>
                </a:solidFill>
              </a:rPr>
              <a:t>Customers</a:t>
            </a:r>
          </a:p>
        </p:txBody>
      </p:sp>
      <p:grpSp>
        <p:nvGrpSpPr>
          <p:cNvPr id="5" name="Group 4">
            <a:extLst>
              <a:ext uri="{FF2B5EF4-FFF2-40B4-BE49-F238E27FC236}">
                <a16:creationId xmlns:a16="http://schemas.microsoft.com/office/drawing/2014/main" id="{84FE41AC-01D6-F80B-27AE-E80F4338E2EA}"/>
              </a:ext>
            </a:extLst>
          </p:cNvPr>
          <p:cNvGrpSpPr/>
          <p:nvPr/>
        </p:nvGrpSpPr>
        <p:grpSpPr>
          <a:xfrm>
            <a:off x="504825" y="2922588"/>
            <a:ext cx="5545138" cy="3673347"/>
            <a:chOff x="746125" y="2019300"/>
            <a:chExt cx="5545138" cy="3673347"/>
          </a:xfrm>
        </p:grpSpPr>
        <p:sp>
          <p:nvSpPr>
            <p:cNvPr id="703523" name="Text Box 35" descr="Blue tissue paper"/>
            <p:cNvSpPr txBox="1">
              <a:spLocks noChangeArrowheads="1"/>
            </p:cNvSpPr>
            <p:nvPr/>
          </p:nvSpPr>
          <p:spPr bwMode="auto">
            <a:xfrm>
              <a:off x="746125" y="2019300"/>
              <a:ext cx="1311275" cy="376238"/>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dirty="0">
                  <a:solidFill>
                    <a:srgbClr val="000000"/>
                  </a:solidFill>
                </a:rPr>
                <a:t>Products</a:t>
              </a:r>
            </a:p>
          </p:txBody>
        </p:sp>
        <p:sp>
          <p:nvSpPr>
            <p:cNvPr id="703522" name="Rectangle 34"/>
            <p:cNvSpPr>
              <a:spLocks noChangeArrowheads="1"/>
            </p:cNvSpPr>
            <p:nvPr/>
          </p:nvSpPr>
          <p:spPr bwMode="auto">
            <a:xfrm>
              <a:off x="746125" y="2412872"/>
              <a:ext cx="5545138" cy="32797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1225">
                <a:tabLst>
                  <a:tab pos="692150" algn="l"/>
                  <a:tab pos="1657350" algn="l"/>
                  <a:tab pos="3600450" algn="l"/>
                </a:tabLst>
              </a:pPr>
              <a:r>
                <a:rPr lang="en-US" sz="1600" b="1" dirty="0">
                  <a:solidFill>
                    <a:srgbClr val="CC0000"/>
                  </a:solidFill>
                </a:rPr>
                <a:t>Mfr_Id Product_Id Description               Price  Qty_On_Hand</a:t>
              </a:r>
              <a:endParaRPr lang="en-US" sz="1200" b="1" dirty="0">
                <a:solidFill>
                  <a:srgbClr val="CC0000"/>
                </a:solidFill>
              </a:endParaRPr>
            </a:p>
            <a:p>
              <a:pPr defTabSz="911225">
                <a:tabLst>
                  <a:tab pos="692150" algn="l"/>
                  <a:tab pos="1657350" algn="l"/>
                  <a:tab pos="3600450" algn="l"/>
                </a:tabLst>
              </a:pPr>
              <a:r>
                <a:rPr lang="en-US" sz="1600" dirty="0">
                  <a:solidFill>
                    <a:srgbClr val="000000"/>
                  </a:solidFill>
                </a:rPr>
                <a:t>REI   	 2A45C 	RATCHET LINK         79           210</a:t>
              </a:r>
            </a:p>
            <a:p>
              <a:pPr defTabSz="911225">
                <a:tabLst>
                  <a:tab pos="692150" algn="l"/>
                  <a:tab pos="1657350" algn="l"/>
                  <a:tab pos="3600450" algn="l"/>
                </a:tabLst>
              </a:pPr>
              <a:r>
                <a:rPr lang="en-US" sz="1600" dirty="0">
                  <a:solidFill>
                    <a:srgbClr val="000000"/>
                  </a:solidFill>
                </a:rPr>
                <a:t>ACI    	4100Y 	WIDGET REMOVER  2750        25</a:t>
              </a:r>
            </a:p>
            <a:p>
              <a:pPr defTabSz="911225">
                <a:tabLst>
                  <a:tab pos="692150" algn="l"/>
                  <a:tab pos="1657350" algn="l"/>
                  <a:tab pos="3600450" algn="l"/>
                </a:tabLst>
              </a:pPr>
              <a:r>
                <a:rPr lang="en-US" sz="1600" dirty="0">
                  <a:solidFill>
                    <a:srgbClr val="000000"/>
                  </a:solidFill>
                </a:rPr>
                <a:t>QSA   	XK47  	REDUCER             	355         38</a:t>
              </a:r>
            </a:p>
            <a:p>
              <a:pPr defTabSz="911225">
                <a:tabLst>
                  <a:tab pos="692150" algn="l"/>
                  <a:tab pos="1657350" algn="l"/>
                  <a:tab pos="3600450" algn="l"/>
                </a:tabLst>
              </a:pPr>
              <a:r>
                <a:rPr lang="en-US" sz="1600" dirty="0">
                  <a:solidFill>
                    <a:srgbClr val="000000"/>
                  </a:solidFill>
                </a:rPr>
                <a:t>BIC   	41672 	PLATE               	180         0</a:t>
              </a:r>
            </a:p>
            <a:p>
              <a:pPr defTabSz="911225">
                <a:tabLst>
                  <a:tab pos="692150" algn="l"/>
                  <a:tab pos="1657350" algn="l"/>
                  <a:tab pos="3600450" algn="l"/>
                </a:tabLst>
              </a:pPr>
              <a:r>
                <a:rPr lang="en-US" sz="1600" dirty="0">
                  <a:solidFill>
                    <a:srgbClr val="000000"/>
                  </a:solidFill>
                </a:rPr>
                <a:t>IMM 	779C  	900-LB BRACE        	1875        9</a:t>
              </a:r>
            </a:p>
            <a:p>
              <a:pPr defTabSz="911225">
                <a:tabLst>
                  <a:tab pos="692150" algn="l"/>
                  <a:tab pos="1657350" algn="l"/>
                  <a:tab pos="3600450" algn="l"/>
                </a:tabLst>
              </a:pPr>
              <a:r>
                <a:rPr lang="en-US" sz="1600" dirty="0">
                  <a:solidFill>
                    <a:srgbClr val="000000"/>
                  </a:solidFill>
                </a:rPr>
                <a:t>ACI 	41003 	SIZE 3 WIDGET       	107         207</a:t>
              </a:r>
            </a:p>
            <a:p>
              <a:pPr defTabSz="911225">
                <a:tabLst>
                  <a:tab pos="692150" algn="l"/>
                  <a:tab pos="1657350" algn="l"/>
                  <a:tab pos="3600450" algn="l"/>
                </a:tabLst>
              </a:pPr>
              <a:r>
                <a:rPr lang="en-US" sz="1600" dirty="0">
                  <a:solidFill>
                    <a:srgbClr val="000000"/>
                  </a:solidFill>
                </a:rPr>
                <a:t>ACI 	41004 	SIZE 4 WIDGET      	 117         139</a:t>
              </a:r>
            </a:p>
            <a:p>
              <a:pPr defTabSz="911225">
                <a:tabLst>
                  <a:tab pos="692150" algn="l"/>
                  <a:tab pos="1657350" algn="l"/>
                  <a:tab pos="3600450" algn="l"/>
                </a:tabLst>
              </a:pPr>
              <a:r>
                <a:rPr lang="en-US" sz="1600" dirty="0">
                  <a:solidFill>
                    <a:srgbClr val="000000"/>
                  </a:solidFill>
                </a:rPr>
                <a:t>BIC 	41003 	HANDLE             	 652         3</a:t>
              </a:r>
            </a:p>
            <a:p>
              <a:pPr defTabSz="911225">
                <a:tabLst>
                  <a:tab pos="692150" algn="l"/>
                  <a:tab pos="1657350" algn="l"/>
                  <a:tab pos="3600450" algn="l"/>
                </a:tabLst>
              </a:pPr>
              <a:r>
                <a:rPr lang="en-US" sz="1600" dirty="0">
                  <a:solidFill>
                    <a:srgbClr val="000000"/>
                  </a:solidFill>
                </a:rPr>
                <a:t>IMM 	887P  	BRACE PIN          	250         24</a:t>
              </a:r>
            </a:p>
            <a:p>
              <a:pPr defTabSz="911225">
                <a:tabLst>
                  <a:tab pos="692150" algn="l"/>
                  <a:tab pos="1657350" algn="l"/>
                  <a:tab pos="3600450" algn="l"/>
                </a:tabLst>
              </a:pPr>
              <a:r>
                <a:rPr lang="en-US" sz="1600" dirty="0">
                  <a:solidFill>
                    <a:srgbClr val="000000"/>
                  </a:solidFill>
                </a:rPr>
                <a:t>QSA 	XK48  	REDUCER            	 134         203</a:t>
              </a:r>
            </a:p>
            <a:p>
              <a:pPr defTabSz="911225">
                <a:tabLst>
                  <a:tab pos="692150" algn="l"/>
                  <a:tab pos="1657350" algn="l"/>
                  <a:tab pos="3600450" algn="l"/>
                </a:tabLst>
              </a:pPr>
              <a:r>
                <a:rPr lang="en-US" sz="1600" dirty="0">
                  <a:solidFill>
                    <a:srgbClr val="000000"/>
                  </a:solidFill>
                </a:rPr>
                <a:t>REI 	2A44L 	LEFT HINGE         	 4500        12</a:t>
              </a:r>
            </a:p>
            <a:p>
              <a:pPr defTabSz="911225">
                <a:tabLst>
                  <a:tab pos="692150" algn="l"/>
                  <a:tab pos="1657350" algn="l"/>
                  <a:tab pos="3600450" algn="l"/>
                </a:tabLst>
              </a:pPr>
              <a:r>
                <a:rPr lang="en-US" sz="1600" dirty="0">
                  <a:solidFill>
                    <a:srgbClr val="000000"/>
                  </a:solidFill>
                </a:rPr>
                <a:t>….</a:t>
              </a:r>
            </a:p>
          </p:txBody>
        </p:sp>
      </p:grpSp>
      <p:sp>
        <p:nvSpPr>
          <p:cNvPr id="703525" name="Text Box 37"/>
          <p:cNvSpPr txBox="1">
            <a:spLocks noChangeArrowheads="1"/>
          </p:cNvSpPr>
          <p:nvPr/>
        </p:nvSpPr>
        <p:spPr bwMode="auto">
          <a:xfrm>
            <a:off x="4172722" y="2842900"/>
            <a:ext cx="5054600" cy="30353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defRPr sz="2400">
                <a:solidFill>
                  <a:schemeClr val="tx1"/>
                </a:solidFill>
                <a:latin typeface="Times New Roman" pitchFamily="18" charset="0"/>
              </a:defRPr>
            </a:lvl1pPr>
            <a:lvl2pPr marL="29051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600" dirty="0">
                <a:solidFill>
                  <a:srgbClr val="000000"/>
                </a:solidFill>
              </a:rPr>
              <a:t> </a:t>
            </a:r>
            <a:r>
              <a:rPr lang="en-US" sz="1600" b="1" dirty="0">
                <a:solidFill>
                  <a:srgbClr val="CC0000"/>
                </a:solidFill>
              </a:rPr>
              <a:t>Cust_Num Company            Cust_Rep Credit_Limit</a:t>
            </a:r>
            <a:r>
              <a:rPr lang="en-US" sz="1600" dirty="0">
                <a:solidFill>
                  <a:srgbClr val="000000"/>
                </a:solidFill>
              </a:rPr>
              <a:t> </a:t>
            </a:r>
          </a:p>
          <a:p>
            <a:r>
              <a:rPr lang="en-US" sz="1600" dirty="0">
                <a:solidFill>
                  <a:srgbClr val="000000"/>
                </a:solidFill>
              </a:rPr>
              <a:t>      2111 JCP Inc.                    	103        	50000</a:t>
            </a:r>
          </a:p>
          <a:p>
            <a:r>
              <a:rPr lang="en-US" sz="1600" dirty="0">
                <a:solidFill>
                  <a:srgbClr val="000000"/>
                </a:solidFill>
              </a:rPr>
              <a:t>      2102 First Corp.                	101        	65000</a:t>
            </a:r>
          </a:p>
          <a:p>
            <a:r>
              <a:rPr lang="en-US" sz="1600" dirty="0">
                <a:solidFill>
                  <a:srgbClr val="000000"/>
                </a:solidFill>
              </a:rPr>
              <a:t>      2103 Acme Mfg.                   	105        	50000</a:t>
            </a:r>
          </a:p>
          <a:p>
            <a:r>
              <a:rPr lang="en-US" sz="1600" dirty="0">
                <a:solidFill>
                  <a:srgbClr val="000000"/>
                </a:solidFill>
              </a:rPr>
              <a:t>      2123 Carter and Sons             	102        	40000</a:t>
            </a:r>
          </a:p>
          <a:p>
            <a:r>
              <a:rPr lang="en-US" sz="1600" dirty="0">
                <a:solidFill>
                  <a:srgbClr val="000000"/>
                </a:solidFill>
              </a:rPr>
              <a:t>      2107 Ace International          	110        	35000</a:t>
            </a:r>
          </a:p>
          <a:p>
            <a:r>
              <a:rPr lang="en-US" sz="1600" dirty="0">
                <a:solidFill>
                  <a:srgbClr val="000000"/>
                </a:solidFill>
              </a:rPr>
              <a:t>      2115 Smithson Corp.            	101        	20000</a:t>
            </a:r>
          </a:p>
          <a:p>
            <a:r>
              <a:rPr lang="en-US" sz="1600" dirty="0">
                <a:solidFill>
                  <a:srgbClr val="000000"/>
                </a:solidFill>
              </a:rPr>
              <a:t>      2101 Jones Mfg.                 	106        	65000</a:t>
            </a:r>
          </a:p>
          <a:p>
            <a:r>
              <a:rPr lang="en-US" sz="1600" dirty="0">
                <a:solidFill>
                  <a:srgbClr val="000000"/>
                </a:solidFill>
              </a:rPr>
              <a:t>      2112 </a:t>
            </a:r>
            <a:r>
              <a:rPr lang="en-US" sz="1600" dirty="0" err="1">
                <a:solidFill>
                  <a:srgbClr val="000000"/>
                </a:solidFill>
              </a:rPr>
              <a:t>Zetacorp</a:t>
            </a:r>
            <a:r>
              <a:rPr lang="en-US" sz="1600" dirty="0">
                <a:solidFill>
                  <a:srgbClr val="000000"/>
                </a:solidFill>
              </a:rPr>
              <a:t>                  	108        	50000</a:t>
            </a:r>
          </a:p>
          <a:p>
            <a:r>
              <a:rPr lang="en-US" sz="1600" dirty="0">
                <a:solidFill>
                  <a:srgbClr val="000000"/>
                </a:solidFill>
              </a:rPr>
              <a:t>      2121 QMA Assoc.                	103        	45000</a:t>
            </a:r>
          </a:p>
          <a:p>
            <a:r>
              <a:rPr lang="en-US" sz="1600" dirty="0">
                <a:solidFill>
                  <a:srgbClr val="000000"/>
                </a:solidFill>
              </a:rPr>
              <a:t>      2114 Orion Corp.                 	102        	20000</a:t>
            </a:r>
          </a:p>
          <a:p>
            <a:r>
              <a:rPr lang="en-US" sz="1600" dirty="0">
                <a:solidFill>
                  <a:srgbClr val="000000"/>
                </a:solidFill>
              </a:rPr>
              <a:t>      ……</a:t>
            </a:r>
          </a:p>
        </p:txBody>
      </p:sp>
      <p:sp>
        <p:nvSpPr>
          <p:cNvPr id="703509" name="Text Box 21" descr="Blue tissue paper"/>
          <p:cNvSpPr txBox="1">
            <a:spLocks noChangeArrowheads="1"/>
          </p:cNvSpPr>
          <p:nvPr/>
        </p:nvSpPr>
        <p:spPr bwMode="auto">
          <a:xfrm>
            <a:off x="2974975" y="4640716"/>
            <a:ext cx="1311275" cy="376237"/>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dirty="0">
                <a:solidFill>
                  <a:srgbClr val="000000"/>
                </a:solidFill>
              </a:rPr>
              <a:t>Offices</a:t>
            </a:r>
          </a:p>
        </p:txBody>
      </p:sp>
      <p:sp>
        <p:nvSpPr>
          <p:cNvPr id="703527" name="Text Box 39"/>
          <p:cNvSpPr txBox="1">
            <a:spLocks noChangeArrowheads="1"/>
          </p:cNvSpPr>
          <p:nvPr/>
        </p:nvSpPr>
        <p:spPr bwMode="auto">
          <a:xfrm>
            <a:off x="2965451" y="5016507"/>
            <a:ext cx="4791075" cy="15684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solidFill>
                  <a:srgbClr val="CC0000"/>
                </a:solidFill>
              </a:rPr>
              <a:t>Office   City                Region      Mgr  Target   Sales</a:t>
            </a:r>
            <a:endParaRPr lang="en-US" sz="1600" dirty="0">
              <a:solidFill>
                <a:srgbClr val="CC0000"/>
              </a:solidFill>
            </a:endParaRPr>
          </a:p>
          <a:p>
            <a:r>
              <a:rPr lang="en-US" sz="1600" dirty="0">
                <a:solidFill>
                  <a:srgbClr val="000000"/>
                </a:solidFill>
              </a:rPr>
              <a:t> 22         Denver           Western  108     300000  186042</a:t>
            </a:r>
          </a:p>
          <a:p>
            <a:r>
              <a:rPr lang="en-US" sz="1600" dirty="0">
                <a:solidFill>
                  <a:srgbClr val="000000"/>
                </a:solidFill>
              </a:rPr>
              <a:t> 11         New York      Eastern   106      575000  692637</a:t>
            </a:r>
          </a:p>
          <a:p>
            <a:r>
              <a:rPr lang="en-US" sz="1600" dirty="0">
                <a:solidFill>
                  <a:srgbClr val="000000"/>
                </a:solidFill>
              </a:rPr>
              <a:t> 12         Chicago         Eastern    104     800000   735042</a:t>
            </a:r>
          </a:p>
          <a:p>
            <a:r>
              <a:rPr lang="en-US" sz="1600" dirty="0">
                <a:solidFill>
                  <a:srgbClr val="000000"/>
                </a:solidFill>
              </a:rPr>
              <a:t> 13         Atlanta           Eastern 105      350000  367911</a:t>
            </a:r>
          </a:p>
          <a:p>
            <a:r>
              <a:rPr lang="en-US" sz="1600" dirty="0">
                <a:solidFill>
                  <a:srgbClr val="000000"/>
                </a:solidFill>
              </a:rPr>
              <a:t> 21         Los Angeles  Western   108     725000   835915</a:t>
            </a:r>
          </a:p>
        </p:txBody>
      </p:sp>
      <p:sp>
        <p:nvSpPr>
          <p:cNvPr id="703519" name="Text Box 31"/>
          <p:cNvSpPr txBox="1">
            <a:spLocks noChangeArrowheads="1"/>
          </p:cNvSpPr>
          <p:nvPr/>
        </p:nvSpPr>
        <p:spPr bwMode="auto">
          <a:xfrm>
            <a:off x="3557588" y="1260640"/>
            <a:ext cx="5424305" cy="375487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a:solidFill>
                  <a:srgbClr val="CC0000"/>
                </a:solidFill>
              </a:rPr>
              <a:t>Order_Num Order_Date   Cust       Rep MFR Product QTY Amount</a:t>
            </a:r>
          </a:p>
          <a:p>
            <a:r>
              <a:rPr lang="en-US" sz="1400" dirty="0">
                <a:solidFill>
                  <a:srgbClr val="000000"/>
                </a:solidFill>
              </a:rPr>
              <a:t>   112961	 17-DEC-21     2117      106  RIE 2A44L     7  	31500</a:t>
            </a:r>
          </a:p>
          <a:p>
            <a:r>
              <a:rPr lang="en-US" sz="1400" dirty="0">
                <a:solidFill>
                  <a:srgbClr val="000000"/>
                </a:solidFill>
              </a:rPr>
              <a:t>    113012 	11-JAN-20      2111        105  ACI 41003     35     	3745</a:t>
            </a:r>
          </a:p>
          <a:p>
            <a:r>
              <a:rPr lang="en-US" sz="1400" dirty="0">
                <a:solidFill>
                  <a:srgbClr val="000000"/>
                </a:solidFill>
              </a:rPr>
              <a:t>    112989 	03-JAN-22      2101        106  FEA 114         6      	 1458</a:t>
            </a:r>
          </a:p>
          <a:p>
            <a:r>
              <a:rPr lang="en-US" sz="1400" dirty="0">
                <a:solidFill>
                  <a:srgbClr val="000000"/>
                </a:solidFill>
              </a:rPr>
              <a:t>    113051 	10-FEB-19      2118        108  QSA K47        4     	1420</a:t>
            </a:r>
          </a:p>
          <a:p>
            <a:r>
              <a:rPr lang="en-US" sz="1400" dirty="0">
                <a:solidFill>
                  <a:srgbClr val="000000"/>
                </a:solidFill>
              </a:rPr>
              <a:t>    112968 	12-OCT-20      2102        101  ACI 41004    34     	3978</a:t>
            </a:r>
          </a:p>
          <a:p>
            <a:r>
              <a:rPr lang="en-US" sz="1400" dirty="0">
                <a:solidFill>
                  <a:srgbClr val="000000"/>
                </a:solidFill>
              </a:rPr>
              <a:t>    113036 	30-JAN-20      2107        110  ACI 4100Z     9      	22500</a:t>
            </a:r>
          </a:p>
          <a:p>
            <a:r>
              <a:rPr lang="en-US" sz="1400" dirty="0">
                <a:solidFill>
                  <a:srgbClr val="000000"/>
                </a:solidFill>
              </a:rPr>
              <a:t>    113045 	02-FEB-21      2112        108  RIE 2A44R   10    	45000</a:t>
            </a:r>
          </a:p>
          <a:p>
            <a:r>
              <a:rPr lang="en-US" sz="1400" dirty="0">
                <a:solidFill>
                  <a:srgbClr val="000000"/>
                </a:solidFill>
              </a:rPr>
              <a:t>    112963 	17-DEC-19     2103        105  ACI 41004    28     	3276</a:t>
            </a:r>
          </a:p>
          <a:p>
            <a:r>
              <a:rPr lang="en-US" sz="1400" dirty="0">
                <a:solidFill>
                  <a:srgbClr val="000000"/>
                </a:solidFill>
              </a:rPr>
              <a:t>    113013 	14-JAN-22</a:t>
            </a:r>
            <a:r>
              <a:rPr lang="en-US" sz="1400" b="1" dirty="0">
                <a:solidFill>
                  <a:srgbClr val="000000"/>
                </a:solidFill>
              </a:rPr>
              <a:t>   </a:t>
            </a:r>
            <a:r>
              <a:rPr lang="en-US" sz="1400" dirty="0">
                <a:solidFill>
                  <a:srgbClr val="000000"/>
                </a:solidFill>
              </a:rPr>
              <a:t>   2118        108  BIC 41003     1       	 652</a:t>
            </a:r>
          </a:p>
          <a:p>
            <a:r>
              <a:rPr lang="en-US" sz="1400" dirty="0">
                <a:solidFill>
                  <a:srgbClr val="000000"/>
                </a:solidFill>
              </a:rPr>
              <a:t>    113058 	23-FEB-21     2108        109  FEA 112        10     	1480</a:t>
            </a:r>
          </a:p>
          <a:p>
            <a:r>
              <a:rPr lang="en-US" sz="1400" dirty="0">
                <a:solidFill>
                  <a:srgbClr val="000000"/>
                </a:solidFill>
              </a:rPr>
              <a:t>    112997 	08-JAN-19      2124        107  BIC 41003     1      	652</a:t>
            </a:r>
          </a:p>
          <a:p>
            <a:r>
              <a:rPr lang="en-US" sz="1400" dirty="0">
                <a:solidFill>
                  <a:srgbClr val="000000"/>
                </a:solidFill>
              </a:rPr>
              <a:t>    112983 	27-DEC-21     2103        105  ACI 41004     6      	702</a:t>
            </a:r>
          </a:p>
          <a:p>
            <a:r>
              <a:rPr lang="en-US" sz="1400" dirty="0">
                <a:solidFill>
                  <a:srgbClr val="000000"/>
                </a:solidFill>
              </a:rPr>
              <a:t>    113024 	20-JAN-19      2114        108  QSA XK47    20    	 7100</a:t>
            </a:r>
          </a:p>
          <a:p>
            <a:r>
              <a:rPr lang="en-US" sz="1400" dirty="0">
                <a:solidFill>
                  <a:srgbClr val="000000"/>
                </a:solidFill>
              </a:rPr>
              <a:t>    113062 	24-FEB-18      2124        107  FEA 114        10    	 2430</a:t>
            </a:r>
          </a:p>
          <a:p>
            <a:r>
              <a:rPr lang="en-US" sz="1400" dirty="0">
                <a:solidFill>
                  <a:srgbClr val="000000"/>
                </a:solidFill>
              </a:rPr>
              <a:t>    112979 	12-OCT-20      2114        102  ACI 4100Z   6     	 15000</a:t>
            </a:r>
          </a:p>
          <a:p>
            <a:r>
              <a:rPr lang="en-US" sz="1400" dirty="0">
                <a:solidFill>
                  <a:srgbClr val="000000"/>
                </a:solid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CCAC7873-DD5F-4309-8F82-61E8B98871C4}" type="slidenum">
              <a:rPr lang="en-US"/>
              <a:pPr/>
              <a:t>17</a:t>
            </a:fld>
            <a:endParaRPr lang="en-US"/>
          </a:p>
        </p:txBody>
      </p:sp>
      <p:sp>
        <p:nvSpPr>
          <p:cNvPr id="704514" name="Text Box 2"/>
          <p:cNvSpPr txBox="1">
            <a:spLocks noChangeArrowheads="1"/>
          </p:cNvSpPr>
          <p:nvPr/>
        </p:nvSpPr>
        <p:spPr bwMode="auto">
          <a:xfrm>
            <a:off x="327025" y="381000"/>
            <a:ext cx="8474075" cy="581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marL="1085850" indent="-17145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3200" b="1"/>
              <a:t>Table</a:t>
            </a:r>
          </a:p>
          <a:p>
            <a:endParaRPr lang="en-US" sz="3200" b="1"/>
          </a:p>
          <a:p>
            <a:pPr>
              <a:buClr>
                <a:srgbClr val="CC0000"/>
              </a:buClr>
            </a:pPr>
            <a:r>
              <a:rPr lang="en-US" b="1" i="1">
                <a:solidFill>
                  <a:srgbClr val="0000CC"/>
                </a:solidFill>
              </a:rPr>
              <a:t>Definition</a:t>
            </a:r>
            <a:r>
              <a:rPr lang="en-US"/>
              <a:t>:</a:t>
            </a:r>
          </a:p>
          <a:p>
            <a:pPr lvl="1">
              <a:buClr>
                <a:srgbClr val="CC0000"/>
              </a:buClr>
              <a:buFontTx/>
              <a:buChar char="•"/>
            </a:pPr>
            <a:r>
              <a:rPr lang="en-US"/>
              <a:t>A table is a rectangular object with rows and columns</a:t>
            </a:r>
          </a:p>
          <a:p>
            <a:pPr>
              <a:buClr>
                <a:srgbClr val="CC0000"/>
              </a:buClr>
              <a:buFontTx/>
              <a:buChar char="•"/>
            </a:pPr>
            <a:endParaRPr lang="en-US"/>
          </a:p>
          <a:p>
            <a:pPr>
              <a:buClr>
                <a:srgbClr val="CC0000"/>
              </a:buClr>
              <a:buFontTx/>
              <a:buChar char="•"/>
            </a:pPr>
            <a:endParaRPr lang="en-US"/>
          </a:p>
          <a:p>
            <a:pPr>
              <a:buClr>
                <a:srgbClr val="CC0000"/>
              </a:buClr>
              <a:buFontTx/>
              <a:buChar char="•"/>
            </a:pPr>
            <a:r>
              <a:rPr lang="en-US"/>
              <a:t>For example in the office table:</a:t>
            </a:r>
          </a:p>
          <a:p>
            <a:pPr lvl="1">
              <a:buClr>
                <a:srgbClr val="CC0000"/>
              </a:buClr>
              <a:buFontTx/>
              <a:buChar char="•"/>
            </a:pPr>
            <a:r>
              <a:rPr lang="en-US"/>
              <a:t>Each row of the office table represents a single physical entity</a:t>
            </a:r>
          </a:p>
          <a:p>
            <a:pPr lvl="1">
              <a:buClr>
                <a:srgbClr val="CC0000"/>
              </a:buClr>
              <a:buFontTx/>
              <a:buChar char="•"/>
            </a:pPr>
            <a:r>
              <a:rPr lang="en-US"/>
              <a:t>Each column of the offices table represents one item of data that is stored in the database for each office:</a:t>
            </a:r>
          </a:p>
          <a:p>
            <a:pPr lvl="2">
              <a:buClr>
                <a:srgbClr val="CC0000"/>
              </a:buClr>
              <a:buFontTx/>
              <a:buChar char="•"/>
            </a:pPr>
            <a:r>
              <a:rPr lang="en-US"/>
              <a:t>Ex: City column represents the location of the office</a:t>
            </a:r>
          </a:p>
          <a:p>
            <a:pPr lvl="1">
              <a:buClr>
                <a:srgbClr val="CC0000"/>
              </a:buClr>
              <a:buFontTx/>
              <a:buChar char="•"/>
            </a:pPr>
            <a:r>
              <a:rPr lang="en-US"/>
              <a:t>An alternative term for column is attribute</a:t>
            </a:r>
          </a:p>
          <a:p>
            <a:pPr>
              <a:buClr>
                <a:srgbClr val="CC0000"/>
              </a:buClr>
              <a:buFontTx/>
              <a:buChar char="•"/>
            </a:pPr>
            <a:endParaRPr lang="en-US"/>
          </a:p>
          <a:p>
            <a:pPr>
              <a:buClr>
                <a:srgbClr val="CC0000"/>
              </a:buClr>
              <a:buFontTx/>
              <a:buChar char="•"/>
            </a:pPr>
            <a:r>
              <a:rPr lang="en-US"/>
              <a:t>Each row of the table contains exactly one data value in each column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3C9F7508-597A-401E-94E0-F1A1D3C48A1E}" type="slidenum">
              <a:rPr lang="en-US"/>
              <a:pPr/>
              <a:t>18</a:t>
            </a:fld>
            <a:endParaRPr lang="en-US"/>
          </a:p>
        </p:txBody>
      </p:sp>
      <p:sp>
        <p:nvSpPr>
          <p:cNvPr id="705538" name="Text Box 2"/>
          <p:cNvSpPr txBox="1">
            <a:spLocks noChangeArrowheads="1"/>
          </p:cNvSpPr>
          <p:nvPr/>
        </p:nvSpPr>
        <p:spPr bwMode="auto">
          <a:xfrm>
            <a:off x="327025" y="381000"/>
            <a:ext cx="8474075"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t>In each column of a table, all of the data values in that column have the same type. For example:</a:t>
            </a:r>
          </a:p>
          <a:p>
            <a:pPr lvl="1">
              <a:buClr>
                <a:srgbClr val="CC0000"/>
              </a:buClr>
              <a:buFontTx/>
              <a:buChar char="•"/>
            </a:pPr>
            <a:r>
              <a:rPr lang="en-US"/>
              <a:t>City column values are words</a:t>
            </a:r>
          </a:p>
          <a:p>
            <a:pPr lvl="1">
              <a:buClr>
                <a:srgbClr val="CC0000"/>
              </a:buClr>
              <a:buFontTx/>
              <a:buChar char="•"/>
            </a:pPr>
            <a:r>
              <a:rPr lang="en-US"/>
              <a:t>Sales values are money type</a:t>
            </a:r>
          </a:p>
          <a:p>
            <a:pPr lvl="1">
              <a:buClr>
                <a:srgbClr val="CC0000"/>
              </a:buClr>
              <a:buFontTx/>
              <a:buChar char="•"/>
            </a:pPr>
            <a:r>
              <a:rPr lang="en-US"/>
              <a:t>Mgr values are integer</a:t>
            </a:r>
          </a:p>
          <a:p>
            <a:pPr lvl="1">
              <a:buClr>
                <a:srgbClr val="CC0000"/>
              </a:buClr>
              <a:buFontTx/>
              <a:buChar char="•"/>
            </a:pPr>
            <a:endParaRPr lang="en-US"/>
          </a:p>
          <a:p>
            <a:pPr>
              <a:buClr>
                <a:srgbClr val="CC0000"/>
              </a:buClr>
              <a:buFontTx/>
              <a:buChar char="•"/>
            </a:pPr>
            <a:r>
              <a:rPr lang="en-US"/>
              <a:t>Each column in a table has a column name which is written as a heading at the top of the column</a:t>
            </a:r>
          </a:p>
          <a:p>
            <a:pPr lvl="1">
              <a:buClr>
                <a:srgbClr val="CC0000"/>
              </a:buClr>
              <a:buFontTx/>
              <a:buChar char="•"/>
            </a:pPr>
            <a:r>
              <a:rPr lang="en-US"/>
              <a:t>Column names must be unique in a table</a:t>
            </a:r>
          </a:p>
          <a:p>
            <a:pPr>
              <a:buClr>
                <a:srgbClr val="CC0000"/>
              </a:buClr>
              <a:buFontTx/>
              <a:buChar char="•"/>
            </a:pPr>
            <a:endParaRPr lang="en-US"/>
          </a:p>
          <a:p>
            <a:pPr>
              <a:buClr>
                <a:srgbClr val="CC0000"/>
              </a:buClr>
              <a:buFontTx/>
              <a:buChar char="•"/>
            </a:pPr>
            <a:r>
              <a:rPr lang="en-US"/>
              <a:t>The columns of a table have a left-right order. That is defined when the table is first created.</a:t>
            </a:r>
          </a:p>
          <a:p>
            <a:pPr>
              <a:buClr>
                <a:srgbClr val="CC0000"/>
              </a:buClr>
              <a:buFontTx/>
              <a:buChar char="•"/>
            </a:pPr>
            <a:endParaRPr lang="en-US"/>
          </a:p>
          <a:p>
            <a:pPr>
              <a:buClr>
                <a:srgbClr val="CC0000"/>
              </a:buClr>
              <a:buFontTx/>
              <a:buChar char="•"/>
            </a:pPr>
            <a:r>
              <a:rPr lang="en-US"/>
              <a:t>The order of the column has no effect when any action is done against the table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12DF8268-9E43-493F-A32D-9658D6AE44B8}" type="slidenum">
              <a:rPr lang="en-US"/>
              <a:pPr/>
              <a:t>19</a:t>
            </a:fld>
            <a:endParaRPr lang="en-US"/>
          </a:p>
        </p:txBody>
      </p:sp>
      <p:sp>
        <p:nvSpPr>
          <p:cNvPr id="706562" name="Text Box 2"/>
          <p:cNvSpPr txBox="1">
            <a:spLocks noChangeArrowheads="1"/>
          </p:cNvSpPr>
          <p:nvPr/>
        </p:nvSpPr>
        <p:spPr bwMode="auto">
          <a:xfrm>
            <a:off x="288925" y="266700"/>
            <a:ext cx="7883525"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t>Each table must have at least one column</a:t>
            </a:r>
          </a:p>
          <a:p>
            <a:pPr>
              <a:buClr>
                <a:srgbClr val="CC0000"/>
              </a:buClr>
              <a:buFontTx/>
              <a:buChar char="•"/>
            </a:pPr>
            <a:endParaRPr lang="en-US"/>
          </a:p>
          <a:p>
            <a:pPr>
              <a:buClr>
                <a:srgbClr val="CC0000"/>
              </a:buClr>
              <a:buFontTx/>
              <a:buChar char="•"/>
            </a:pPr>
            <a:r>
              <a:rPr lang="en-US"/>
              <a:t>Almost all commercial DBMS products impose maximum of 255 columns per table</a:t>
            </a:r>
          </a:p>
          <a:p>
            <a:pPr>
              <a:buClr>
                <a:srgbClr val="CC0000"/>
              </a:buClr>
              <a:buFontTx/>
              <a:buChar char="•"/>
            </a:pPr>
            <a:endParaRPr lang="en-US"/>
          </a:p>
          <a:p>
            <a:pPr>
              <a:buClr>
                <a:srgbClr val="CC0000"/>
              </a:buClr>
              <a:buFontTx/>
              <a:buChar char="•"/>
            </a:pPr>
            <a:r>
              <a:rPr lang="en-US"/>
              <a:t>A table can have zero or more rows</a:t>
            </a:r>
          </a:p>
          <a:p>
            <a:pPr>
              <a:buClr>
                <a:srgbClr val="CC0000"/>
              </a:buClr>
              <a:buFontTx/>
              <a:buChar char="•"/>
            </a:pPr>
            <a:endParaRPr lang="en-US"/>
          </a:p>
          <a:p>
            <a:pPr>
              <a:buClr>
                <a:srgbClr val="CC0000"/>
              </a:buClr>
              <a:buFontTx/>
              <a:buChar char="•"/>
            </a:pPr>
            <a:r>
              <a:rPr lang="en-US"/>
              <a:t>A table with zero rows is called an empty table</a:t>
            </a:r>
          </a:p>
          <a:p>
            <a:pPr>
              <a:buClr>
                <a:srgbClr val="CC0000"/>
              </a:buClr>
              <a:buFontTx/>
              <a:buChar char="•"/>
            </a:pPr>
            <a:endParaRPr lang="en-US"/>
          </a:p>
          <a:p>
            <a:pPr>
              <a:buClr>
                <a:srgbClr val="CC0000"/>
              </a:buClr>
              <a:buFontTx/>
              <a:buChar char="•"/>
            </a:pPr>
            <a:r>
              <a:rPr lang="en-US"/>
              <a:t>Order of the rows is not important in a table. </a:t>
            </a:r>
          </a:p>
          <a:p>
            <a:pPr>
              <a:buClr>
                <a:srgbClr val="CC0000"/>
              </a:buClr>
              <a:buFontTx/>
              <a:buChar char="•"/>
            </a:pPr>
            <a:endParaRPr lang="en-US"/>
          </a:p>
          <a:p>
            <a:pPr>
              <a:buClr>
                <a:srgbClr val="CC0000"/>
              </a:buClr>
              <a:buFontTx/>
              <a:buChar char="•"/>
            </a:pPr>
            <a:r>
              <a:rPr lang="en-US"/>
              <a:t>Most relational DBMSs either do not impose any limit on the number of rows or their limit is a very large number</a:t>
            </a:r>
          </a:p>
          <a:p>
            <a:pPr>
              <a:buClr>
                <a:srgbClr val="CC0000"/>
              </a:buClr>
              <a:buFontTx/>
              <a:buChar char="•"/>
            </a:pPr>
            <a:endParaRPr lang="en-US"/>
          </a:p>
          <a:p>
            <a:pPr lvl="1">
              <a:buClr>
                <a:srgbClr val="CC0000"/>
              </a:buClr>
              <a:buFontTx/>
              <a:buChar char="•"/>
            </a:pPr>
            <a:r>
              <a:rPr lang="en-US"/>
              <a:t>A common limit is approximately 2 billion rows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A519A376-00CB-42D3-AAC0-E75C4BA4B418}" type="slidenum">
              <a:rPr lang="en-US"/>
              <a:pPr/>
              <a:t>2</a:t>
            </a:fld>
            <a:endParaRPr lang="en-US"/>
          </a:p>
        </p:txBody>
      </p:sp>
      <p:sp>
        <p:nvSpPr>
          <p:cNvPr id="719874" name="Text Box 2"/>
          <p:cNvSpPr txBox="1">
            <a:spLocks noChangeArrowheads="1"/>
          </p:cNvSpPr>
          <p:nvPr/>
        </p:nvSpPr>
        <p:spPr bwMode="auto">
          <a:xfrm>
            <a:off x="2066925" y="2403475"/>
            <a:ext cx="4937125"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sz="4800" b="1">
                <a:solidFill>
                  <a:srgbClr val="000000"/>
                </a:solidFill>
              </a:rPr>
              <a:t>Relational Data Model </a:t>
            </a:r>
            <a:endParaRPr kumimoji="1" lang="en-US" sz="3600" b="1">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7BE0DE9D-3A55-4E50-84BA-1CE14D69E0FA}" type="slidenum">
              <a:rPr lang="en-US"/>
              <a:pPr/>
              <a:t>20</a:t>
            </a:fld>
            <a:endParaRPr lang="en-US"/>
          </a:p>
        </p:txBody>
      </p:sp>
      <p:sp>
        <p:nvSpPr>
          <p:cNvPr id="707586" name="Text Box 2"/>
          <p:cNvSpPr txBox="1">
            <a:spLocks noChangeArrowheads="1"/>
          </p:cNvSpPr>
          <p:nvPr/>
        </p:nvSpPr>
        <p:spPr bwMode="auto">
          <a:xfrm>
            <a:off x="327025" y="381000"/>
            <a:ext cx="8054975" cy="581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3200" b="1" dirty="0"/>
              <a:t>Primary Key</a:t>
            </a:r>
          </a:p>
          <a:p>
            <a:endParaRPr lang="en-US" sz="3200" b="1" dirty="0"/>
          </a:p>
          <a:p>
            <a:pPr>
              <a:buClr>
                <a:srgbClr val="CC0000"/>
              </a:buClr>
            </a:pPr>
            <a:r>
              <a:rPr lang="en-US" b="1" i="1" dirty="0">
                <a:solidFill>
                  <a:srgbClr val="0000CC"/>
                </a:solidFill>
              </a:rPr>
              <a:t>Definition</a:t>
            </a:r>
            <a:r>
              <a:rPr lang="en-US" dirty="0"/>
              <a:t>:</a:t>
            </a:r>
          </a:p>
          <a:p>
            <a:pPr lvl="1">
              <a:buClr>
                <a:srgbClr val="CC0000"/>
              </a:buClr>
              <a:buFontTx/>
              <a:buChar char="•"/>
            </a:pPr>
            <a:r>
              <a:rPr lang="en-US" dirty="0"/>
              <a:t>A primary key is a column or combination of two or more columns that uniquely identifies each row of a table.</a:t>
            </a:r>
          </a:p>
          <a:p>
            <a:pPr lvl="1">
              <a:buClr>
                <a:srgbClr val="CC0000"/>
              </a:buClr>
              <a:buFontTx/>
              <a:buChar char="•"/>
            </a:pPr>
            <a:endParaRPr lang="en-US" dirty="0"/>
          </a:p>
          <a:p>
            <a:pPr>
              <a:buClr>
                <a:srgbClr val="CC0000"/>
              </a:buClr>
              <a:buFontTx/>
              <a:buChar char="•"/>
            </a:pPr>
            <a:r>
              <a:rPr lang="en-US" dirty="0"/>
              <a:t>Since the order of rows in a table is irrelevant, rows cannot be identified based on their positions in a table</a:t>
            </a:r>
          </a:p>
          <a:p>
            <a:pPr lvl="1">
              <a:buClr>
                <a:srgbClr val="CC0000"/>
              </a:buClr>
              <a:buFontTx/>
              <a:buChar char="•"/>
            </a:pPr>
            <a:r>
              <a:rPr lang="en-US" dirty="0"/>
              <a:t>Ex: row 1, row 2, row 20</a:t>
            </a:r>
          </a:p>
          <a:p>
            <a:pPr>
              <a:buClr>
                <a:srgbClr val="CC0000"/>
              </a:buClr>
              <a:buFontTx/>
              <a:buChar char="•"/>
            </a:pPr>
            <a:endParaRPr lang="en-US" dirty="0"/>
          </a:p>
          <a:p>
            <a:pPr>
              <a:buClr>
                <a:srgbClr val="CC0000"/>
              </a:buClr>
              <a:buFontTx/>
              <a:buChar char="•"/>
            </a:pPr>
            <a:r>
              <a:rPr lang="en-US" dirty="0"/>
              <a:t>In a well-designed relational database each table has a primary key.</a:t>
            </a:r>
          </a:p>
          <a:p>
            <a:pPr>
              <a:buClr>
                <a:srgbClr val="CC0000"/>
              </a:buClr>
              <a:buFontTx/>
              <a:buChar char="•"/>
            </a:pPr>
            <a:endParaRPr lang="en-US" dirty="0"/>
          </a:p>
          <a:p>
            <a:pPr>
              <a:buClr>
                <a:srgbClr val="CC0000"/>
              </a:buClr>
              <a:buFontTx/>
              <a:buChar char="•"/>
            </a:pPr>
            <a:r>
              <a:rPr lang="en-US" dirty="0"/>
              <a:t>If the primary key contains two or more columns, it is called a composite primary key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15229FAC-6169-41F0-B4A8-2867F99C6CD0}" type="slidenum">
              <a:rPr lang="en-US"/>
              <a:pPr/>
              <a:t>21</a:t>
            </a:fld>
            <a:endParaRPr lang="en-US"/>
          </a:p>
        </p:txBody>
      </p:sp>
      <p:sp>
        <p:nvSpPr>
          <p:cNvPr id="691202" name="Text Box 2"/>
          <p:cNvSpPr txBox="1">
            <a:spLocks noChangeArrowheads="1"/>
          </p:cNvSpPr>
          <p:nvPr/>
        </p:nvSpPr>
        <p:spPr bwMode="auto">
          <a:xfrm>
            <a:off x="422275" y="285750"/>
            <a:ext cx="805497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3200" b="1"/>
              <a:t>Example of primary key</a:t>
            </a:r>
          </a:p>
          <a:p>
            <a:endParaRPr lang="en-US" sz="3200" b="1"/>
          </a:p>
          <a:p>
            <a:pPr>
              <a:buClr>
                <a:srgbClr val="CC0000"/>
              </a:buClr>
              <a:buFontTx/>
              <a:buChar char="•"/>
            </a:pPr>
            <a:r>
              <a:rPr lang="en-US"/>
              <a:t>Consider the Offices table</a:t>
            </a:r>
          </a:p>
        </p:txBody>
      </p:sp>
      <p:sp>
        <p:nvSpPr>
          <p:cNvPr id="691203" name="Text Box 3"/>
          <p:cNvSpPr txBox="1">
            <a:spLocks noChangeArrowheads="1"/>
          </p:cNvSpPr>
          <p:nvPr/>
        </p:nvSpPr>
        <p:spPr bwMode="auto">
          <a:xfrm>
            <a:off x="288925" y="4343400"/>
            <a:ext cx="85121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t>“Office” column (attribute) can be a good choice for the primary key because each office has a different office id</a:t>
            </a:r>
          </a:p>
          <a:p>
            <a:pPr>
              <a:buClr>
                <a:srgbClr val="CC0000"/>
              </a:buClr>
              <a:buFontTx/>
              <a:buChar char="•"/>
            </a:pPr>
            <a:endParaRPr lang="en-US"/>
          </a:p>
          <a:p>
            <a:pPr>
              <a:buClr>
                <a:srgbClr val="CC0000"/>
              </a:buClr>
              <a:buFontTx/>
              <a:buChar char="•"/>
            </a:pPr>
            <a:r>
              <a:rPr lang="en-US"/>
              <a:t>However, city is not a good choice because more than one office may be located in the same city.</a:t>
            </a:r>
          </a:p>
        </p:txBody>
      </p:sp>
      <p:sp>
        <p:nvSpPr>
          <p:cNvPr id="691207" name="Text Box 7"/>
          <p:cNvSpPr txBox="1">
            <a:spLocks noChangeArrowheads="1"/>
          </p:cNvSpPr>
          <p:nvPr/>
        </p:nvSpPr>
        <p:spPr bwMode="auto">
          <a:xfrm>
            <a:off x="1698625" y="1995488"/>
            <a:ext cx="5957888" cy="1930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solidFill>
                  <a:srgbClr val="CC0000"/>
                </a:solidFill>
              </a:rPr>
              <a:t>Office   City                Region    Mgr  Target     Sales</a:t>
            </a:r>
            <a:endParaRPr lang="en-US" sz="2000">
              <a:solidFill>
                <a:srgbClr val="CC0000"/>
              </a:solidFill>
            </a:endParaRPr>
          </a:p>
          <a:p>
            <a:r>
              <a:rPr lang="en-US" sz="2000">
                <a:solidFill>
                  <a:srgbClr val="000000"/>
                </a:solidFill>
              </a:rPr>
              <a:t> 22         Denver           Western  108     300000   186042</a:t>
            </a:r>
          </a:p>
          <a:p>
            <a:r>
              <a:rPr lang="en-US" sz="2000">
                <a:solidFill>
                  <a:srgbClr val="000000"/>
                </a:solidFill>
              </a:rPr>
              <a:t> 11         New York      Eastern    106     575000   692637</a:t>
            </a:r>
          </a:p>
          <a:p>
            <a:r>
              <a:rPr lang="en-US" sz="2000">
                <a:solidFill>
                  <a:srgbClr val="000000"/>
                </a:solidFill>
              </a:rPr>
              <a:t> 12         Chicago         Eastern    104     800000   735042</a:t>
            </a:r>
          </a:p>
          <a:p>
            <a:r>
              <a:rPr lang="en-US" sz="2000">
                <a:solidFill>
                  <a:srgbClr val="000000"/>
                </a:solidFill>
              </a:rPr>
              <a:t> 13         Atlanta           Eastern    105     350000   367911</a:t>
            </a:r>
          </a:p>
          <a:p>
            <a:r>
              <a:rPr lang="en-US" sz="2000">
                <a:solidFill>
                  <a:srgbClr val="000000"/>
                </a:solidFill>
              </a:rPr>
              <a:t> 21         Los Angeles  Western   108     725000   835915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4762B550-8B08-4349-87D4-B96D55F9BC00}" type="slidenum">
              <a:rPr lang="en-US"/>
              <a:pPr/>
              <a:t>22</a:t>
            </a:fld>
            <a:endParaRPr lang="en-US"/>
          </a:p>
        </p:txBody>
      </p:sp>
      <p:sp>
        <p:nvSpPr>
          <p:cNvPr id="709635" name="Text Box 3"/>
          <p:cNvSpPr txBox="1">
            <a:spLocks noChangeArrowheads="1"/>
          </p:cNvSpPr>
          <p:nvPr/>
        </p:nvSpPr>
        <p:spPr bwMode="auto">
          <a:xfrm>
            <a:off x="422275" y="285750"/>
            <a:ext cx="805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t>Consider the Products  table</a:t>
            </a:r>
          </a:p>
        </p:txBody>
      </p:sp>
      <p:sp>
        <p:nvSpPr>
          <p:cNvPr id="709638" name="Rectangle 6"/>
          <p:cNvSpPr>
            <a:spLocks noChangeArrowheads="1"/>
          </p:cNvSpPr>
          <p:nvPr/>
        </p:nvSpPr>
        <p:spPr bwMode="auto">
          <a:xfrm>
            <a:off x="422275" y="995363"/>
            <a:ext cx="7267575" cy="406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1225">
              <a:tabLst>
                <a:tab pos="692150" algn="l"/>
                <a:tab pos="1657350" algn="l"/>
                <a:tab pos="1943100" algn="l"/>
                <a:tab pos="3600450" algn="l"/>
              </a:tabLst>
            </a:pPr>
            <a:r>
              <a:rPr lang="en-US" sz="2000" b="1" dirty="0" err="1">
                <a:solidFill>
                  <a:srgbClr val="CC0000"/>
                </a:solidFill>
              </a:rPr>
              <a:t>Mfr_Id</a:t>
            </a:r>
            <a:r>
              <a:rPr lang="en-US" sz="2000" b="1" dirty="0">
                <a:solidFill>
                  <a:srgbClr val="CC0000"/>
                </a:solidFill>
              </a:rPr>
              <a:t> </a:t>
            </a:r>
            <a:r>
              <a:rPr lang="en-US" sz="2000" b="1" dirty="0" err="1">
                <a:solidFill>
                  <a:srgbClr val="CC0000"/>
                </a:solidFill>
              </a:rPr>
              <a:t>Product_Id</a:t>
            </a:r>
            <a:r>
              <a:rPr lang="en-US" sz="2000" b="1" dirty="0">
                <a:solidFill>
                  <a:srgbClr val="CC0000"/>
                </a:solidFill>
              </a:rPr>
              <a:t>  Description             	Price  	</a:t>
            </a:r>
            <a:r>
              <a:rPr lang="en-US" sz="2000" b="1" dirty="0" err="1">
                <a:solidFill>
                  <a:srgbClr val="CC0000"/>
                </a:solidFill>
              </a:rPr>
              <a:t>Qty_On_Hand</a:t>
            </a:r>
            <a:endParaRPr lang="en-US" sz="2000" b="1" dirty="0">
              <a:solidFill>
                <a:srgbClr val="CC0000"/>
              </a:solidFill>
            </a:endParaRPr>
          </a:p>
          <a:p>
            <a:pPr defTabSz="911225">
              <a:tabLst>
                <a:tab pos="692150" algn="l"/>
                <a:tab pos="1657350" algn="l"/>
                <a:tab pos="1943100" algn="l"/>
                <a:tab pos="3600450" algn="l"/>
              </a:tabLst>
            </a:pPr>
            <a:r>
              <a:rPr lang="en-US" sz="2000" dirty="0">
                <a:solidFill>
                  <a:srgbClr val="000000"/>
                </a:solidFill>
              </a:rPr>
              <a:t>REI   	 2A45C 		RATCHET LINK          	79     		210</a:t>
            </a:r>
          </a:p>
          <a:p>
            <a:pPr defTabSz="911225">
              <a:tabLst>
                <a:tab pos="692150" algn="l"/>
                <a:tab pos="1657350" algn="l"/>
                <a:tab pos="1943100" algn="l"/>
                <a:tab pos="3600450" algn="l"/>
              </a:tabLst>
            </a:pPr>
            <a:r>
              <a:rPr lang="en-US" sz="2000" dirty="0">
                <a:solidFill>
                  <a:srgbClr val="000000"/>
                </a:solidFill>
              </a:rPr>
              <a:t>ACI     4100Y 		WIDGET REMOVER   	27.50        	25</a:t>
            </a:r>
          </a:p>
          <a:p>
            <a:pPr defTabSz="911225">
              <a:tabLst>
                <a:tab pos="692150" algn="l"/>
                <a:tab pos="1657350" algn="l"/>
                <a:tab pos="1943100" algn="l"/>
                <a:tab pos="3600450" algn="l"/>
              </a:tabLst>
            </a:pPr>
            <a:r>
              <a:rPr lang="en-US" sz="2000" dirty="0">
                <a:solidFill>
                  <a:srgbClr val="000000"/>
                </a:solidFill>
              </a:rPr>
              <a:t>QSA   XK47  		REDUCER                    	355         	38</a:t>
            </a:r>
          </a:p>
          <a:p>
            <a:pPr defTabSz="911225">
              <a:tabLst>
                <a:tab pos="692150" algn="l"/>
                <a:tab pos="1657350" algn="l"/>
                <a:tab pos="1943100" algn="l"/>
                <a:tab pos="3600450" algn="l"/>
              </a:tabLst>
            </a:pPr>
            <a:r>
              <a:rPr lang="en-US" sz="2000" dirty="0">
                <a:solidFill>
                  <a:srgbClr val="000000"/>
                </a:solidFill>
              </a:rPr>
              <a:t>BIC   	41672 		PLATE               	180         	0</a:t>
            </a:r>
          </a:p>
          <a:p>
            <a:pPr defTabSz="911225">
              <a:tabLst>
                <a:tab pos="692150" algn="l"/>
                <a:tab pos="1657350" algn="l"/>
                <a:tab pos="1943100" algn="l"/>
                <a:tab pos="3600450" algn="l"/>
              </a:tabLst>
            </a:pPr>
            <a:r>
              <a:rPr lang="en-US" sz="2000" dirty="0">
                <a:solidFill>
                  <a:srgbClr val="000000"/>
                </a:solidFill>
              </a:rPr>
              <a:t>IMM 	779C  		900-LB BRACE        	1875       	 9</a:t>
            </a:r>
          </a:p>
          <a:p>
            <a:pPr defTabSz="911225">
              <a:tabLst>
                <a:tab pos="692150" algn="l"/>
                <a:tab pos="1657350" algn="l"/>
                <a:tab pos="1943100" algn="l"/>
                <a:tab pos="3600450" algn="l"/>
              </a:tabLst>
            </a:pPr>
            <a:r>
              <a:rPr lang="en-US" sz="2000" dirty="0">
                <a:solidFill>
                  <a:srgbClr val="000000"/>
                </a:solidFill>
              </a:rPr>
              <a:t>ACI 	41003 		SIZE 3 WIDGET       	107         	207</a:t>
            </a:r>
          </a:p>
          <a:p>
            <a:pPr defTabSz="911225">
              <a:tabLst>
                <a:tab pos="692150" algn="l"/>
                <a:tab pos="1657350" algn="l"/>
                <a:tab pos="1943100" algn="l"/>
                <a:tab pos="3600450" algn="l"/>
              </a:tabLst>
            </a:pPr>
            <a:r>
              <a:rPr lang="en-US" sz="2000" dirty="0">
                <a:solidFill>
                  <a:srgbClr val="000000"/>
                </a:solidFill>
              </a:rPr>
              <a:t>ACI 	41004 		SIZE 4 WIDGET      	 117         	139</a:t>
            </a:r>
          </a:p>
          <a:p>
            <a:pPr defTabSz="911225">
              <a:tabLst>
                <a:tab pos="692150" algn="l"/>
                <a:tab pos="1657350" algn="l"/>
                <a:tab pos="1943100" algn="l"/>
                <a:tab pos="3600450" algn="l"/>
              </a:tabLst>
            </a:pPr>
            <a:r>
              <a:rPr lang="en-US" sz="2000" dirty="0">
                <a:solidFill>
                  <a:srgbClr val="000000"/>
                </a:solidFill>
              </a:rPr>
              <a:t>BIC 	41003 		HANDLE             	 652        	 3</a:t>
            </a:r>
          </a:p>
          <a:p>
            <a:pPr defTabSz="911225">
              <a:tabLst>
                <a:tab pos="692150" algn="l"/>
                <a:tab pos="1657350" algn="l"/>
                <a:tab pos="1943100" algn="l"/>
                <a:tab pos="3600450" algn="l"/>
              </a:tabLst>
            </a:pPr>
            <a:r>
              <a:rPr lang="en-US" sz="2000" dirty="0">
                <a:solidFill>
                  <a:srgbClr val="000000"/>
                </a:solidFill>
              </a:rPr>
              <a:t>IMM 	887P  		BRACE PIN          	250         	24</a:t>
            </a:r>
          </a:p>
          <a:p>
            <a:pPr defTabSz="911225">
              <a:tabLst>
                <a:tab pos="692150" algn="l"/>
                <a:tab pos="1657350" algn="l"/>
                <a:tab pos="1943100" algn="l"/>
                <a:tab pos="3600450" algn="l"/>
              </a:tabLst>
            </a:pPr>
            <a:r>
              <a:rPr lang="en-US" sz="2000" dirty="0">
                <a:solidFill>
                  <a:srgbClr val="000000"/>
                </a:solidFill>
              </a:rPr>
              <a:t>QSA 	XK48  		REDUCER            	 134         	203</a:t>
            </a:r>
          </a:p>
          <a:p>
            <a:pPr defTabSz="911225">
              <a:tabLst>
                <a:tab pos="692150" algn="l"/>
                <a:tab pos="1657350" algn="l"/>
                <a:tab pos="1943100" algn="l"/>
                <a:tab pos="3600450" algn="l"/>
              </a:tabLst>
            </a:pPr>
            <a:r>
              <a:rPr lang="en-US" sz="2000" dirty="0">
                <a:solidFill>
                  <a:srgbClr val="000000"/>
                </a:solidFill>
              </a:rPr>
              <a:t>REI 	2A44L 		LEFT HINGE         	 4500        	12</a:t>
            </a:r>
          </a:p>
          <a:p>
            <a:pPr defTabSz="911225">
              <a:tabLst>
                <a:tab pos="692150" algn="l"/>
                <a:tab pos="1657350" algn="l"/>
                <a:tab pos="1943100" algn="l"/>
                <a:tab pos="3600450" algn="l"/>
              </a:tabLst>
            </a:pPr>
            <a:r>
              <a:rPr lang="en-US" sz="2000" dirty="0">
                <a:solidFill>
                  <a:srgbClr val="000000"/>
                </a:solidFill>
              </a:rPr>
              <a:t>….</a:t>
            </a:r>
          </a:p>
        </p:txBody>
      </p:sp>
      <p:sp>
        <p:nvSpPr>
          <p:cNvPr id="709640" name="Text Box 8"/>
          <p:cNvSpPr txBox="1">
            <a:spLocks noChangeArrowheads="1"/>
          </p:cNvSpPr>
          <p:nvPr/>
        </p:nvSpPr>
        <p:spPr bwMode="auto">
          <a:xfrm>
            <a:off x="422275" y="5410200"/>
            <a:ext cx="580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t>What is a good primary key for this table?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FE8FAADA-D94C-4D68-839E-D0C8E96B341B}" type="slidenum">
              <a:rPr lang="en-US"/>
              <a:pPr/>
              <a:t>23</a:t>
            </a:fld>
            <a:endParaRPr lang="en-US"/>
          </a:p>
        </p:txBody>
      </p:sp>
      <p:sp>
        <p:nvSpPr>
          <p:cNvPr id="716803" name="Text Box 3"/>
          <p:cNvSpPr txBox="1">
            <a:spLocks noChangeArrowheads="1"/>
          </p:cNvSpPr>
          <p:nvPr/>
        </p:nvSpPr>
        <p:spPr bwMode="auto">
          <a:xfrm>
            <a:off x="365125" y="914400"/>
            <a:ext cx="85121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dirty="0"/>
              <a:t>In this case, </a:t>
            </a:r>
            <a:r>
              <a:rPr lang="en-US" dirty="0" err="1"/>
              <a:t>MrfId</a:t>
            </a:r>
            <a:r>
              <a:rPr lang="en-US" dirty="0"/>
              <a:t> by itself, is not a good choice to be a primary key because more than one manufacturer may produce more than one product</a:t>
            </a:r>
          </a:p>
          <a:p>
            <a:pPr>
              <a:buClr>
                <a:srgbClr val="CC0000"/>
              </a:buClr>
              <a:buFontTx/>
              <a:buChar char="•"/>
            </a:pPr>
            <a:endParaRPr lang="en-US" dirty="0"/>
          </a:p>
          <a:p>
            <a:pPr>
              <a:buClr>
                <a:srgbClr val="CC0000"/>
              </a:buClr>
              <a:buFontTx/>
              <a:buChar char="•"/>
            </a:pPr>
            <a:r>
              <a:rPr lang="en-US" dirty="0"/>
              <a:t>Further, </a:t>
            </a:r>
            <a:r>
              <a:rPr lang="en-US" dirty="0" err="1"/>
              <a:t>ProductId</a:t>
            </a:r>
            <a:r>
              <a:rPr lang="en-US" dirty="0"/>
              <a:t> by itself is not a good choice either because the same product can be produced by more than one manufacturer.</a:t>
            </a:r>
          </a:p>
          <a:p>
            <a:pPr>
              <a:buClr>
                <a:srgbClr val="CC0000"/>
              </a:buClr>
              <a:buFontTx/>
              <a:buChar char="•"/>
            </a:pPr>
            <a:endParaRPr lang="en-US" dirty="0"/>
          </a:p>
          <a:p>
            <a:pPr>
              <a:buClr>
                <a:srgbClr val="CC0000"/>
              </a:buClr>
              <a:buFontTx/>
              <a:buChar char="•"/>
            </a:pPr>
            <a:r>
              <a:rPr lang="en-US" dirty="0"/>
              <a:t>However, combination of both is unique in every row.</a:t>
            </a:r>
          </a:p>
          <a:p>
            <a:pPr>
              <a:buClr>
                <a:srgbClr val="CC0000"/>
              </a:buClr>
              <a:buFontTx/>
              <a:buChar char="•"/>
            </a:pPr>
            <a:endParaRPr lang="en-US" dirty="0"/>
          </a:p>
          <a:p>
            <a:pPr>
              <a:buClr>
                <a:srgbClr val="CC0000"/>
              </a:buClr>
              <a:buFontTx/>
              <a:buChar char="•"/>
            </a:pPr>
            <a:r>
              <a:rPr lang="en-US" dirty="0"/>
              <a:t>This is an example of </a:t>
            </a:r>
            <a:r>
              <a:rPr lang="en-US" b="1" i="1" dirty="0"/>
              <a:t>composite primary key</a:t>
            </a:r>
            <a:r>
              <a:rPr lang="en-US" dirty="0"/>
              <a:t>.</a:t>
            </a:r>
          </a:p>
          <a:p>
            <a:pPr>
              <a:buClr>
                <a:srgbClr val="CC0000"/>
              </a:buClr>
              <a:buFontTx/>
              <a:buChar char="•"/>
            </a:pPr>
            <a:endParaRPr lang="en-US" dirty="0"/>
          </a:p>
          <a:p>
            <a:pPr>
              <a:buClr>
                <a:srgbClr val="CC0000"/>
              </a:buClr>
              <a:buFontTx/>
              <a:buChar char="•"/>
            </a:pPr>
            <a:r>
              <a:rPr lang="en-US" dirty="0"/>
              <a:t>A table with a primary key is called a relation. A relation is a table in which no duplicate rows can exist.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60" name="Text Box 4"/>
          <p:cNvSpPr txBox="1">
            <a:spLocks noChangeArrowheads="1"/>
          </p:cNvSpPr>
          <p:nvPr/>
        </p:nvSpPr>
        <p:spPr bwMode="auto">
          <a:xfrm>
            <a:off x="365125" y="4494213"/>
            <a:ext cx="7651454" cy="18158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r>
              <a:rPr lang="en-US" sz="1600" b="1" dirty="0">
                <a:solidFill>
                  <a:srgbClr val="CC0000"/>
                </a:solidFill>
              </a:rPr>
              <a:t>Empl_Num  Name          Age Rep_Office Title  </a:t>
            </a:r>
            <a:r>
              <a:rPr lang="en-US" sz="1600" b="1" dirty="0" err="1">
                <a:solidFill>
                  <a:srgbClr val="CC0000"/>
                </a:solidFill>
              </a:rPr>
              <a:t>Hire_Date</a:t>
            </a:r>
            <a:r>
              <a:rPr lang="en-US" sz="1600" b="1" dirty="0">
                <a:solidFill>
                  <a:srgbClr val="CC0000"/>
                </a:solidFill>
              </a:rPr>
              <a:t> Manager Quota     Sales</a:t>
            </a:r>
            <a:endParaRPr lang="en-US" sz="1600" dirty="0">
              <a:solidFill>
                <a:srgbClr val="CC0000"/>
              </a:solidFill>
            </a:endParaRPr>
          </a:p>
          <a:p>
            <a:r>
              <a:rPr lang="en-US" sz="1600" dirty="0">
                <a:solidFill>
                  <a:srgbClr val="000000"/>
                </a:solidFill>
              </a:rPr>
              <a:t>105 		Bill Adams       37  	13       Sales Rep  12-FEB-18    104    350000    367911</a:t>
            </a:r>
          </a:p>
          <a:p>
            <a:r>
              <a:rPr lang="en-US" sz="1600" dirty="0">
                <a:solidFill>
                  <a:srgbClr val="000000"/>
                </a:solidFill>
              </a:rPr>
              <a:t>109 		Mary Jones       31      	11      Sales Rep  12-OCT-19    106     300000    392725</a:t>
            </a:r>
          </a:p>
          <a:p>
            <a:r>
              <a:rPr lang="en-US" sz="1600" dirty="0">
                <a:solidFill>
                  <a:srgbClr val="000000"/>
                </a:solidFill>
              </a:rPr>
              <a:t>102 		Sue Smith         48   	21      Sales Rep  10-DEC-21    108     350000    474050</a:t>
            </a:r>
          </a:p>
          <a:p>
            <a:r>
              <a:rPr lang="en-US" sz="1600" dirty="0">
                <a:solidFill>
                  <a:srgbClr val="000000"/>
                </a:solidFill>
              </a:rPr>
              <a:t>106 		Sam Clark         52   	11      VP Sales   14-JUN-22               275000    299912</a:t>
            </a:r>
          </a:p>
          <a:p>
            <a:r>
              <a:rPr lang="en-US" sz="1600" dirty="0">
                <a:solidFill>
                  <a:srgbClr val="000000"/>
                </a:solidFill>
              </a:rPr>
              <a:t>….</a:t>
            </a:r>
          </a:p>
          <a:p>
            <a:r>
              <a:rPr lang="en-US" sz="1600" dirty="0">
                <a:solidFill>
                  <a:srgbClr val="000000"/>
                </a:solidFill>
              </a:rPr>
              <a:t>….</a:t>
            </a:r>
          </a:p>
        </p:txBody>
      </p:sp>
      <p:sp>
        <p:nvSpPr>
          <p:cNvPr id="7" name="Slide Number Placeholder 3"/>
          <p:cNvSpPr>
            <a:spLocks noGrp="1"/>
          </p:cNvSpPr>
          <p:nvPr>
            <p:ph type="sldNum" sz="quarter" idx="10"/>
          </p:nvPr>
        </p:nvSpPr>
        <p:spPr/>
        <p:txBody>
          <a:bodyPr/>
          <a:lstStyle/>
          <a:p>
            <a:fld id="{B2585279-BE1F-41CD-B0AE-12292A155322}" type="slidenum">
              <a:rPr lang="en-US"/>
              <a:pPr/>
              <a:t>24</a:t>
            </a:fld>
            <a:endParaRPr lang="en-US"/>
          </a:p>
        </p:txBody>
      </p:sp>
      <p:sp>
        <p:nvSpPr>
          <p:cNvPr id="710658" name="Text Box 2"/>
          <p:cNvSpPr txBox="1">
            <a:spLocks noChangeArrowheads="1"/>
          </p:cNvSpPr>
          <p:nvPr/>
        </p:nvSpPr>
        <p:spPr bwMode="auto">
          <a:xfrm>
            <a:off x="365125" y="266700"/>
            <a:ext cx="8054975" cy="258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70000"/>
              </a:lnSpc>
            </a:pPr>
            <a:r>
              <a:rPr lang="en-US" sz="3200" b="1"/>
              <a:t>Relationship</a:t>
            </a:r>
          </a:p>
          <a:p>
            <a:pPr>
              <a:lnSpc>
                <a:spcPct val="70000"/>
              </a:lnSpc>
            </a:pPr>
            <a:endParaRPr lang="en-US" sz="1000" b="1"/>
          </a:p>
          <a:p>
            <a:pPr>
              <a:lnSpc>
                <a:spcPct val="70000"/>
              </a:lnSpc>
              <a:buClr>
                <a:srgbClr val="CC0000"/>
              </a:buClr>
              <a:buFontTx/>
              <a:buChar char="•"/>
            </a:pPr>
            <a:r>
              <a:rPr lang="en-US"/>
              <a:t>In contrast with the older data models (hierarchical and network models) relational data models do not include explicit parent/child pointer connection</a:t>
            </a:r>
          </a:p>
          <a:p>
            <a:pPr>
              <a:lnSpc>
                <a:spcPct val="70000"/>
              </a:lnSpc>
              <a:buClr>
                <a:srgbClr val="CC0000"/>
              </a:buClr>
              <a:buFontTx/>
              <a:buChar char="•"/>
            </a:pPr>
            <a:endParaRPr lang="en-US"/>
          </a:p>
          <a:p>
            <a:pPr>
              <a:lnSpc>
                <a:spcPct val="70000"/>
              </a:lnSpc>
              <a:buClr>
                <a:srgbClr val="CC0000"/>
              </a:buClr>
              <a:buFontTx/>
              <a:buChar char="•"/>
            </a:pPr>
            <a:r>
              <a:rPr lang="en-US"/>
              <a:t>Then how does the parent/child model is represented in the relational data model?</a:t>
            </a:r>
          </a:p>
          <a:p>
            <a:pPr>
              <a:lnSpc>
                <a:spcPct val="70000"/>
              </a:lnSpc>
              <a:buClr>
                <a:srgbClr val="CC0000"/>
              </a:buClr>
              <a:buFontTx/>
              <a:buChar char="•"/>
            </a:pPr>
            <a:endParaRPr lang="en-US"/>
          </a:p>
          <a:p>
            <a:pPr>
              <a:lnSpc>
                <a:spcPct val="70000"/>
              </a:lnSpc>
              <a:buClr>
                <a:srgbClr val="CC0000"/>
              </a:buClr>
              <a:buFontTx/>
              <a:buChar char="•"/>
            </a:pPr>
            <a:r>
              <a:rPr lang="en-US"/>
              <a:t>Consider the following two tables </a:t>
            </a:r>
          </a:p>
        </p:txBody>
      </p:sp>
      <p:sp>
        <p:nvSpPr>
          <p:cNvPr id="710661" name="Text Box 5" descr="Blue tissue paper"/>
          <p:cNvSpPr txBox="1">
            <a:spLocks noChangeArrowheads="1"/>
          </p:cNvSpPr>
          <p:nvPr/>
        </p:nvSpPr>
        <p:spPr bwMode="auto">
          <a:xfrm>
            <a:off x="365125" y="4113213"/>
            <a:ext cx="1311275" cy="376237"/>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solidFill>
                  <a:srgbClr val="000000"/>
                </a:solidFill>
              </a:rPr>
              <a:t>SalesReps</a:t>
            </a:r>
          </a:p>
        </p:txBody>
      </p:sp>
      <p:sp>
        <p:nvSpPr>
          <p:cNvPr id="710663" name="Text Box 7" descr="Blue tissue paper"/>
          <p:cNvSpPr txBox="1">
            <a:spLocks noChangeArrowheads="1"/>
          </p:cNvSpPr>
          <p:nvPr/>
        </p:nvSpPr>
        <p:spPr bwMode="auto">
          <a:xfrm>
            <a:off x="3979863" y="2933700"/>
            <a:ext cx="1311275" cy="376238"/>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solidFill>
                  <a:srgbClr val="000000"/>
                </a:solidFill>
              </a:rPr>
              <a:t>Offices</a:t>
            </a:r>
          </a:p>
        </p:txBody>
      </p:sp>
      <p:sp>
        <p:nvSpPr>
          <p:cNvPr id="710664" name="Text Box 8"/>
          <p:cNvSpPr txBox="1">
            <a:spLocks noChangeArrowheads="1"/>
          </p:cNvSpPr>
          <p:nvPr/>
        </p:nvSpPr>
        <p:spPr bwMode="auto">
          <a:xfrm>
            <a:off x="3979863" y="3309938"/>
            <a:ext cx="4791075" cy="15684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CC0000"/>
                </a:solidFill>
              </a:rPr>
              <a:t>Office   City                Regin      Mgr  Target   Sales</a:t>
            </a:r>
            <a:endParaRPr lang="en-US" sz="1600">
              <a:solidFill>
                <a:srgbClr val="CC0000"/>
              </a:solidFill>
            </a:endParaRPr>
          </a:p>
          <a:p>
            <a:r>
              <a:rPr lang="en-US" sz="1600">
                <a:solidFill>
                  <a:srgbClr val="000000"/>
                </a:solidFill>
              </a:rPr>
              <a:t> 22         Denver           Western  108     300000  186042</a:t>
            </a:r>
          </a:p>
          <a:p>
            <a:r>
              <a:rPr lang="en-US" sz="1600">
                <a:solidFill>
                  <a:srgbClr val="000000"/>
                </a:solidFill>
              </a:rPr>
              <a:t> 11         New York      Eastern   106      575000  692637</a:t>
            </a:r>
          </a:p>
          <a:p>
            <a:r>
              <a:rPr lang="en-US" sz="1600">
                <a:solidFill>
                  <a:srgbClr val="000000"/>
                </a:solidFill>
              </a:rPr>
              <a:t> 12         Chicago         Eastern    104     800000   735042</a:t>
            </a:r>
          </a:p>
          <a:p>
            <a:r>
              <a:rPr lang="en-US" sz="1600">
                <a:solidFill>
                  <a:srgbClr val="000000"/>
                </a:solidFill>
              </a:rPr>
              <a:t> 13         Atlanta           Eastern 105      350000  367911</a:t>
            </a:r>
          </a:p>
          <a:p>
            <a:r>
              <a:rPr lang="en-US" sz="1600">
                <a:solidFill>
                  <a:srgbClr val="000000"/>
                </a:solidFill>
              </a:rPr>
              <a:t> 21         Los Angeles  Western   108     725000   835915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2" name="Text Box 4"/>
          <p:cNvSpPr txBox="1">
            <a:spLocks noChangeArrowheads="1"/>
          </p:cNvSpPr>
          <p:nvPr/>
        </p:nvSpPr>
        <p:spPr bwMode="auto">
          <a:xfrm>
            <a:off x="542925" y="3897313"/>
            <a:ext cx="7651454" cy="18158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r>
              <a:rPr lang="en-US" sz="1600" b="1" dirty="0">
                <a:solidFill>
                  <a:srgbClr val="CC0000"/>
                </a:solidFill>
              </a:rPr>
              <a:t>Empl_Num Name            Age Rep_Office Title   </a:t>
            </a:r>
            <a:r>
              <a:rPr lang="en-US" sz="1600" b="1" dirty="0" err="1">
                <a:solidFill>
                  <a:srgbClr val="CC0000"/>
                </a:solidFill>
              </a:rPr>
              <a:t>Hire_Date</a:t>
            </a:r>
            <a:r>
              <a:rPr lang="en-US" sz="1600" b="1" dirty="0">
                <a:solidFill>
                  <a:srgbClr val="CC0000"/>
                </a:solidFill>
              </a:rPr>
              <a:t> Manager Quota     Sales</a:t>
            </a:r>
            <a:endParaRPr lang="en-US" sz="1600" dirty="0">
              <a:solidFill>
                <a:srgbClr val="CC0000"/>
              </a:solidFill>
            </a:endParaRPr>
          </a:p>
          <a:p>
            <a:r>
              <a:rPr lang="en-US" sz="1600" dirty="0">
                <a:solidFill>
                  <a:srgbClr val="000000"/>
                </a:solidFill>
              </a:rPr>
              <a:t>105 		Bill Adams       37  	13       Sales Rep  12-FEB-18    104    350000    367911</a:t>
            </a:r>
          </a:p>
          <a:p>
            <a:r>
              <a:rPr lang="en-US" sz="1600" dirty="0">
                <a:solidFill>
                  <a:srgbClr val="000000"/>
                </a:solidFill>
              </a:rPr>
              <a:t>109 		Mary Jones       31      	11      Sales Rep  12-OCT-19    106     300000    392725</a:t>
            </a:r>
          </a:p>
          <a:p>
            <a:r>
              <a:rPr lang="en-US" sz="1600" dirty="0">
                <a:solidFill>
                  <a:srgbClr val="000000"/>
                </a:solidFill>
              </a:rPr>
              <a:t>102 		Sue Smith         48   	21      Sales Rep  10-DEC-21    108     350000    474050</a:t>
            </a:r>
          </a:p>
          <a:p>
            <a:r>
              <a:rPr lang="en-US" sz="1600" dirty="0">
                <a:solidFill>
                  <a:srgbClr val="000000"/>
                </a:solidFill>
              </a:rPr>
              <a:t>106 		Sam Clark         52   	11      VP Sales   14-JUN-22                275000    299912</a:t>
            </a:r>
          </a:p>
          <a:p>
            <a:r>
              <a:rPr lang="en-US" sz="1600" dirty="0">
                <a:solidFill>
                  <a:srgbClr val="000000"/>
                </a:solidFill>
              </a:rPr>
              <a:t>….</a:t>
            </a:r>
          </a:p>
          <a:p>
            <a:r>
              <a:rPr lang="en-US" sz="1600" dirty="0">
                <a:solidFill>
                  <a:srgbClr val="000000"/>
                </a:solidFill>
              </a:rPr>
              <a:t>….</a:t>
            </a:r>
          </a:p>
        </p:txBody>
      </p:sp>
      <p:sp>
        <p:nvSpPr>
          <p:cNvPr id="12" name="Slide Number Placeholder 3"/>
          <p:cNvSpPr>
            <a:spLocks noGrp="1"/>
          </p:cNvSpPr>
          <p:nvPr>
            <p:ph type="sldNum" sz="quarter" idx="10"/>
          </p:nvPr>
        </p:nvSpPr>
        <p:spPr/>
        <p:txBody>
          <a:bodyPr/>
          <a:lstStyle/>
          <a:p>
            <a:fld id="{923FED38-7050-4336-BE6A-62598C3415A3}" type="slidenum">
              <a:rPr lang="en-US"/>
              <a:pPr/>
              <a:t>25</a:t>
            </a:fld>
            <a:endParaRPr lang="en-US"/>
          </a:p>
        </p:txBody>
      </p:sp>
      <p:sp>
        <p:nvSpPr>
          <p:cNvPr id="718850" name="Text Box 2"/>
          <p:cNvSpPr txBox="1">
            <a:spLocks noChangeArrowheads="1"/>
          </p:cNvSpPr>
          <p:nvPr/>
        </p:nvSpPr>
        <p:spPr bwMode="auto">
          <a:xfrm>
            <a:off x="365125" y="266700"/>
            <a:ext cx="8054975"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pPr>
            <a:endParaRPr lang="en-US" sz="1000" b="1"/>
          </a:p>
          <a:p>
            <a:pPr>
              <a:lnSpc>
                <a:spcPct val="90000"/>
              </a:lnSpc>
              <a:buClr>
                <a:srgbClr val="CC0000"/>
              </a:buClr>
              <a:buFontTx/>
              <a:buChar char="•"/>
            </a:pPr>
            <a:r>
              <a:rPr lang="en-US"/>
              <a:t>The parent is the offices table</a:t>
            </a:r>
          </a:p>
          <a:p>
            <a:pPr>
              <a:lnSpc>
                <a:spcPct val="90000"/>
              </a:lnSpc>
              <a:buClr>
                <a:srgbClr val="CC0000"/>
              </a:buClr>
              <a:buFontTx/>
              <a:buChar char="•"/>
            </a:pPr>
            <a:endParaRPr lang="en-US"/>
          </a:p>
          <a:p>
            <a:pPr>
              <a:lnSpc>
                <a:spcPct val="90000"/>
              </a:lnSpc>
              <a:buClr>
                <a:srgbClr val="CC0000"/>
              </a:buClr>
              <a:buFontTx/>
              <a:buChar char="•"/>
            </a:pPr>
            <a:r>
              <a:rPr lang="en-US"/>
              <a:t>The child is the salesreps table because the salesreps works in an office</a:t>
            </a:r>
          </a:p>
          <a:p>
            <a:pPr>
              <a:lnSpc>
                <a:spcPct val="90000"/>
              </a:lnSpc>
              <a:buClr>
                <a:srgbClr val="CC0000"/>
              </a:buClr>
              <a:buFontTx/>
              <a:buChar char="•"/>
            </a:pPr>
            <a:endParaRPr lang="en-US"/>
          </a:p>
          <a:p>
            <a:pPr>
              <a:lnSpc>
                <a:spcPct val="90000"/>
              </a:lnSpc>
              <a:buClr>
                <a:srgbClr val="CC0000"/>
              </a:buClr>
              <a:buFontTx/>
              <a:buChar char="•"/>
            </a:pPr>
            <a:r>
              <a:rPr lang="en-US"/>
              <a:t>Relationships are created by having the same data in two or more tables</a:t>
            </a:r>
          </a:p>
        </p:txBody>
      </p:sp>
      <p:sp>
        <p:nvSpPr>
          <p:cNvPr id="718853" name="Text Box 5" descr="Blue tissue paper"/>
          <p:cNvSpPr txBox="1">
            <a:spLocks noChangeArrowheads="1"/>
          </p:cNvSpPr>
          <p:nvPr/>
        </p:nvSpPr>
        <p:spPr bwMode="auto">
          <a:xfrm>
            <a:off x="542925" y="3516313"/>
            <a:ext cx="1311275" cy="376237"/>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solidFill>
                  <a:srgbClr val="000000"/>
                </a:solidFill>
              </a:rPr>
              <a:t>SalesReps</a:t>
            </a:r>
          </a:p>
        </p:txBody>
      </p:sp>
      <p:sp>
        <p:nvSpPr>
          <p:cNvPr id="718855" name="Text Box 7" descr="Blue tissue paper"/>
          <p:cNvSpPr txBox="1">
            <a:spLocks noChangeArrowheads="1"/>
          </p:cNvSpPr>
          <p:nvPr/>
        </p:nvSpPr>
        <p:spPr bwMode="auto">
          <a:xfrm>
            <a:off x="4119563" y="2628900"/>
            <a:ext cx="1311275" cy="376238"/>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solidFill>
                  <a:srgbClr val="000000"/>
                </a:solidFill>
              </a:rPr>
              <a:t>Offices</a:t>
            </a:r>
          </a:p>
        </p:txBody>
      </p:sp>
      <p:sp>
        <p:nvSpPr>
          <p:cNvPr id="718856" name="Text Box 8"/>
          <p:cNvSpPr txBox="1">
            <a:spLocks noChangeArrowheads="1"/>
          </p:cNvSpPr>
          <p:nvPr/>
        </p:nvSpPr>
        <p:spPr bwMode="auto">
          <a:xfrm>
            <a:off x="4119563" y="3005138"/>
            <a:ext cx="4791075" cy="15684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solidFill>
                  <a:srgbClr val="CC0000"/>
                </a:solidFill>
              </a:rPr>
              <a:t>Office   City                </a:t>
            </a:r>
            <a:r>
              <a:rPr lang="en-US" sz="1600" b="1" dirty="0" err="1">
                <a:solidFill>
                  <a:srgbClr val="CC0000"/>
                </a:solidFill>
              </a:rPr>
              <a:t>Regin</a:t>
            </a:r>
            <a:r>
              <a:rPr lang="en-US" sz="1600" b="1" dirty="0">
                <a:solidFill>
                  <a:srgbClr val="CC0000"/>
                </a:solidFill>
              </a:rPr>
              <a:t>      </a:t>
            </a:r>
            <a:r>
              <a:rPr lang="en-US" sz="1600" b="1" dirty="0" err="1">
                <a:solidFill>
                  <a:srgbClr val="CC0000"/>
                </a:solidFill>
              </a:rPr>
              <a:t>Mgr</a:t>
            </a:r>
            <a:r>
              <a:rPr lang="en-US" sz="1600" b="1" dirty="0">
                <a:solidFill>
                  <a:srgbClr val="CC0000"/>
                </a:solidFill>
              </a:rPr>
              <a:t>  Target   Sales</a:t>
            </a:r>
            <a:endParaRPr lang="en-US" sz="1600" dirty="0">
              <a:solidFill>
                <a:srgbClr val="CC0000"/>
              </a:solidFill>
            </a:endParaRPr>
          </a:p>
          <a:p>
            <a:r>
              <a:rPr lang="en-US" sz="1600" dirty="0">
                <a:solidFill>
                  <a:srgbClr val="000000"/>
                </a:solidFill>
              </a:rPr>
              <a:t> 22         Denver           Western  108     300000  186042</a:t>
            </a:r>
          </a:p>
          <a:p>
            <a:r>
              <a:rPr lang="en-US" sz="1600" dirty="0">
                <a:solidFill>
                  <a:srgbClr val="000000"/>
                </a:solidFill>
              </a:rPr>
              <a:t> 11         New York      Eastern   106      575000  692637</a:t>
            </a:r>
          </a:p>
          <a:p>
            <a:r>
              <a:rPr lang="en-US" sz="1600" dirty="0">
                <a:solidFill>
                  <a:srgbClr val="000000"/>
                </a:solidFill>
              </a:rPr>
              <a:t> 12         Chicago         Eastern    104     800000   735042</a:t>
            </a:r>
          </a:p>
          <a:p>
            <a:r>
              <a:rPr lang="en-US" sz="1600" dirty="0">
                <a:solidFill>
                  <a:srgbClr val="000000"/>
                </a:solidFill>
              </a:rPr>
              <a:t> 13         Atlanta           Eastern 105      350000  367911</a:t>
            </a:r>
          </a:p>
          <a:p>
            <a:r>
              <a:rPr lang="en-US" sz="1600" dirty="0">
                <a:solidFill>
                  <a:srgbClr val="000000"/>
                </a:solidFill>
              </a:rPr>
              <a:t> 21         Los Angeles  Western   108     725000   835915</a:t>
            </a:r>
          </a:p>
        </p:txBody>
      </p:sp>
      <p:sp>
        <p:nvSpPr>
          <p:cNvPr id="718857" name="Oval 9"/>
          <p:cNvSpPr>
            <a:spLocks noChangeArrowheads="1"/>
          </p:cNvSpPr>
          <p:nvPr/>
        </p:nvSpPr>
        <p:spPr bwMode="auto">
          <a:xfrm>
            <a:off x="4175125" y="3504407"/>
            <a:ext cx="354012" cy="3000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8858" name="Line 10"/>
          <p:cNvSpPr>
            <a:spLocks noChangeShapeType="1"/>
          </p:cNvSpPr>
          <p:nvPr/>
        </p:nvSpPr>
        <p:spPr bwMode="auto">
          <a:xfrm flipV="1">
            <a:off x="3578225" y="3759200"/>
            <a:ext cx="609600" cy="6921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8859" name="Line 11"/>
          <p:cNvSpPr>
            <a:spLocks noChangeShapeType="1"/>
          </p:cNvSpPr>
          <p:nvPr/>
        </p:nvSpPr>
        <p:spPr bwMode="auto">
          <a:xfrm flipV="1">
            <a:off x="3587750" y="3816350"/>
            <a:ext cx="654050" cy="11017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8860" name="Oval 12"/>
          <p:cNvSpPr>
            <a:spLocks noChangeArrowheads="1"/>
          </p:cNvSpPr>
          <p:nvPr/>
        </p:nvSpPr>
        <p:spPr bwMode="auto">
          <a:xfrm>
            <a:off x="3281363" y="4897438"/>
            <a:ext cx="354012" cy="3000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8861" name="Oval 13"/>
          <p:cNvSpPr>
            <a:spLocks noChangeArrowheads="1"/>
          </p:cNvSpPr>
          <p:nvPr/>
        </p:nvSpPr>
        <p:spPr bwMode="auto">
          <a:xfrm>
            <a:off x="3300413" y="4392613"/>
            <a:ext cx="354012" cy="3000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A679D03F-B113-430C-8092-A332F1DE356F}" type="slidenum">
              <a:rPr lang="en-US"/>
              <a:pPr/>
              <a:t>26</a:t>
            </a:fld>
            <a:endParaRPr lang="en-US"/>
          </a:p>
        </p:txBody>
      </p:sp>
      <p:sp>
        <p:nvSpPr>
          <p:cNvPr id="711682" name="Text Box 2"/>
          <p:cNvSpPr txBox="1">
            <a:spLocks noChangeArrowheads="1"/>
          </p:cNvSpPr>
          <p:nvPr/>
        </p:nvSpPr>
        <p:spPr bwMode="auto">
          <a:xfrm>
            <a:off x="327025" y="381000"/>
            <a:ext cx="8493125" cy="600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buClr>
                <a:srgbClr val="CC0000"/>
              </a:buClr>
              <a:buFontTx/>
              <a:buChar char="•"/>
            </a:pPr>
            <a:r>
              <a:rPr lang="en-US" dirty="0"/>
              <a:t>Note that the RepOffice column in salesreps table contains the office number of the sales office where each sales person works</a:t>
            </a:r>
          </a:p>
          <a:p>
            <a:pPr>
              <a:lnSpc>
                <a:spcPct val="90000"/>
              </a:lnSpc>
              <a:buClr>
                <a:srgbClr val="CC0000"/>
              </a:buClr>
              <a:buFontTx/>
              <a:buChar char="•"/>
            </a:pPr>
            <a:endParaRPr lang="en-US" dirty="0"/>
          </a:p>
          <a:p>
            <a:pPr>
              <a:lnSpc>
                <a:spcPct val="90000"/>
              </a:lnSpc>
              <a:buClr>
                <a:srgbClr val="CC0000"/>
              </a:buClr>
              <a:buFontTx/>
              <a:buChar char="•"/>
            </a:pPr>
            <a:r>
              <a:rPr lang="en-US" dirty="0"/>
              <a:t>The values of the RepOffice column is the set of office numbers  found in the office column of the offices table</a:t>
            </a:r>
          </a:p>
          <a:p>
            <a:pPr lvl="1">
              <a:lnSpc>
                <a:spcPct val="90000"/>
              </a:lnSpc>
              <a:buClr>
                <a:srgbClr val="CC0000"/>
              </a:buClr>
              <a:buFontTx/>
              <a:buChar char="•"/>
            </a:pPr>
            <a:r>
              <a:rPr lang="en-US" dirty="0"/>
              <a:t>We will see how this restriction is imposed when we discuss about creating tables later in the course</a:t>
            </a:r>
          </a:p>
          <a:p>
            <a:pPr>
              <a:lnSpc>
                <a:spcPct val="90000"/>
              </a:lnSpc>
              <a:buClr>
                <a:srgbClr val="CC0000"/>
              </a:buClr>
              <a:buFontTx/>
              <a:buChar char="•"/>
            </a:pPr>
            <a:endParaRPr lang="en-US" dirty="0"/>
          </a:p>
          <a:p>
            <a:pPr>
              <a:lnSpc>
                <a:spcPct val="90000"/>
              </a:lnSpc>
              <a:buClr>
                <a:srgbClr val="CC0000"/>
              </a:buClr>
              <a:buFontTx/>
              <a:buChar char="•"/>
            </a:pPr>
            <a:r>
              <a:rPr lang="en-US" dirty="0"/>
              <a:t>For example, it is possible to find the sales office where “Mary Jones” is working by finding the value of Mary Jones RepOffice (11) and finding the corresponding row offices table</a:t>
            </a:r>
          </a:p>
          <a:p>
            <a:pPr>
              <a:lnSpc>
                <a:spcPct val="90000"/>
              </a:lnSpc>
              <a:buClr>
                <a:srgbClr val="CC0000"/>
              </a:buClr>
              <a:buFontTx/>
              <a:buChar char="•"/>
            </a:pPr>
            <a:endParaRPr lang="en-US" dirty="0"/>
          </a:p>
          <a:p>
            <a:pPr>
              <a:lnSpc>
                <a:spcPct val="90000"/>
              </a:lnSpc>
              <a:buClr>
                <a:srgbClr val="CC0000"/>
              </a:buClr>
              <a:buFontTx/>
              <a:buChar char="•"/>
            </a:pPr>
            <a:r>
              <a:rPr lang="en-US" dirty="0"/>
              <a:t>So, the parent/child relationship between two tables A and B is not represented by explicit pointers but by common data values stored in the two tables</a:t>
            </a:r>
          </a:p>
          <a:p>
            <a:pPr>
              <a:lnSpc>
                <a:spcPct val="90000"/>
              </a:lnSpc>
              <a:buClr>
                <a:srgbClr val="CC0000"/>
              </a:buClr>
              <a:buFontTx/>
              <a:buChar char="•"/>
            </a:pPr>
            <a:endParaRPr lang="en-US" dirty="0"/>
          </a:p>
          <a:p>
            <a:pPr>
              <a:lnSpc>
                <a:spcPct val="90000"/>
              </a:lnSpc>
              <a:buClr>
                <a:srgbClr val="CC0000"/>
              </a:buClr>
              <a:buFontTx/>
              <a:buChar char="•"/>
            </a:pPr>
            <a:r>
              <a:rPr lang="en-US" dirty="0"/>
              <a:t>Programmers must specify this relationship when they create the tables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35" name="Text Box 31"/>
          <p:cNvSpPr txBox="1">
            <a:spLocks noChangeArrowheads="1"/>
          </p:cNvSpPr>
          <p:nvPr/>
        </p:nvSpPr>
        <p:spPr bwMode="auto">
          <a:xfrm>
            <a:off x="619125" y="4506913"/>
            <a:ext cx="7651454" cy="18158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r>
              <a:rPr lang="en-US" sz="1600" b="1" dirty="0" err="1">
                <a:solidFill>
                  <a:srgbClr val="CC0000"/>
                </a:solidFill>
              </a:rPr>
              <a:t>Emp_Num</a:t>
            </a:r>
            <a:r>
              <a:rPr lang="en-US" sz="1600" b="1" dirty="0">
                <a:solidFill>
                  <a:srgbClr val="CC0000"/>
                </a:solidFill>
              </a:rPr>
              <a:t>   Name         Age Rep_Office Title   </a:t>
            </a:r>
            <a:r>
              <a:rPr lang="en-US" sz="1600" b="1" dirty="0" err="1">
                <a:solidFill>
                  <a:srgbClr val="CC0000"/>
                </a:solidFill>
              </a:rPr>
              <a:t>Hire_Date</a:t>
            </a:r>
            <a:r>
              <a:rPr lang="en-US" sz="1600" b="1" dirty="0">
                <a:solidFill>
                  <a:srgbClr val="CC0000"/>
                </a:solidFill>
              </a:rPr>
              <a:t> Manager Quota     Sales</a:t>
            </a:r>
            <a:endParaRPr lang="en-US" sz="1600" dirty="0">
              <a:solidFill>
                <a:srgbClr val="CC0000"/>
              </a:solidFill>
            </a:endParaRPr>
          </a:p>
          <a:p>
            <a:r>
              <a:rPr lang="en-US" sz="1600" dirty="0">
                <a:solidFill>
                  <a:srgbClr val="000000"/>
                </a:solidFill>
              </a:rPr>
              <a:t>105 		Bill Adams       37  	13       Sales Rep  12-FEB-18    104    350000    367911</a:t>
            </a:r>
          </a:p>
          <a:p>
            <a:r>
              <a:rPr lang="en-US" sz="1600" dirty="0">
                <a:solidFill>
                  <a:srgbClr val="000000"/>
                </a:solidFill>
              </a:rPr>
              <a:t>109 		Mary Jones       31      	11      Sales Rep  12-OCT-19    106     300000    392725</a:t>
            </a:r>
          </a:p>
          <a:p>
            <a:r>
              <a:rPr lang="en-US" sz="1600" dirty="0">
                <a:solidFill>
                  <a:srgbClr val="000000"/>
                </a:solidFill>
              </a:rPr>
              <a:t>102 		Sue Smith         48   	21      Sales Rep  10-DEC-21    108     350000    474050</a:t>
            </a:r>
          </a:p>
          <a:p>
            <a:r>
              <a:rPr lang="en-US" sz="1600" dirty="0">
                <a:solidFill>
                  <a:srgbClr val="000000"/>
                </a:solidFill>
              </a:rPr>
              <a:t>106 		Sam Clark         52   	11      VP Sales   14-JUN-22               275000    299912</a:t>
            </a:r>
          </a:p>
          <a:p>
            <a:r>
              <a:rPr lang="en-US" sz="1600" dirty="0">
                <a:solidFill>
                  <a:srgbClr val="000000"/>
                </a:solidFill>
              </a:rPr>
              <a:t>….</a:t>
            </a:r>
          </a:p>
          <a:p>
            <a:r>
              <a:rPr lang="en-US" sz="1600" dirty="0">
                <a:solidFill>
                  <a:srgbClr val="000000"/>
                </a:solidFill>
              </a:rPr>
              <a:t>….</a:t>
            </a:r>
          </a:p>
        </p:txBody>
      </p:sp>
      <p:sp>
        <p:nvSpPr>
          <p:cNvPr id="13" name="Slide Number Placeholder 3"/>
          <p:cNvSpPr>
            <a:spLocks noGrp="1"/>
          </p:cNvSpPr>
          <p:nvPr>
            <p:ph type="sldNum" sz="quarter" idx="10"/>
          </p:nvPr>
        </p:nvSpPr>
        <p:spPr/>
        <p:txBody>
          <a:bodyPr/>
          <a:lstStyle/>
          <a:p>
            <a:fld id="{D655A751-4AFC-4928-87E1-265FB87FBBB9}" type="slidenum">
              <a:rPr lang="en-US"/>
              <a:pPr/>
              <a:t>27</a:t>
            </a:fld>
            <a:endParaRPr lang="en-US"/>
          </a:p>
        </p:txBody>
      </p:sp>
      <p:sp>
        <p:nvSpPr>
          <p:cNvPr id="712706" name="Text Box 2"/>
          <p:cNvSpPr txBox="1">
            <a:spLocks noChangeArrowheads="1"/>
          </p:cNvSpPr>
          <p:nvPr/>
        </p:nvSpPr>
        <p:spPr bwMode="auto">
          <a:xfrm>
            <a:off x="479425" y="196850"/>
            <a:ext cx="8448675" cy="277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3200" b="1"/>
              <a:t>Foreign Key</a:t>
            </a:r>
            <a:endParaRPr lang="en-US" b="1" i="1">
              <a:solidFill>
                <a:srgbClr val="0000CC"/>
              </a:solidFill>
            </a:endParaRPr>
          </a:p>
          <a:p>
            <a:pPr>
              <a:buClr>
                <a:srgbClr val="CC0000"/>
              </a:buClr>
            </a:pPr>
            <a:r>
              <a:rPr lang="en-US" b="1" i="1">
                <a:solidFill>
                  <a:srgbClr val="0000CC"/>
                </a:solidFill>
              </a:rPr>
              <a:t>Definition</a:t>
            </a:r>
            <a:r>
              <a:rPr lang="en-US"/>
              <a:t>:</a:t>
            </a:r>
          </a:p>
          <a:p>
            <a:pPr lvl="1">
              <a:buClr>
                <a:srgbClr val="CC0000"/>
              </a:buClr>
              <a:buFontTx/>
              <a:buChar char="•"/>
            </a:pPr>
            <a:r>
              <a:rPr lang="en-US"/>
              <a:t>Foreign key is a column (or combination or two or more columns) whose value matches the primary key of another table or possibly the same table</a:t>
            </a:r>
          </a:p>
          <a:p>
            <a:pPr>
              <a:buClr>
                <a:srgbClr val="CC0000"/>
              </a:buClr>
              <a:buFontTx/>
              <a:buChar char="•"/>
            </a:pPr>
            <a:r>
              <a:rPr lang="en-US"/>
              <a:t>Together, primary key and the foreign key make the parent/child relationship in relational data models</a:t>
            </a:r>
          </a:p>
        </p:txBody>
      </p:sp>
      <p:sp>
        <p:nvSpPr>
          <p:cNvPr id="712736" name="Text Box 32" descr="Blue tissue paper"/>
          <p:cNvSpPr txBox="1">
            <a:spLocks noChangeArrowheads="1"/>
          </p:cNvSpPr>
          <p:nvPr/>
        </p:nvSpPr>
        <p:spPr bwMode="auto">
          <a:xfrm>
            <a:off x="619125" y="4125913"/>
            <a:ext cx="1311275" cy="376237"/>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solidFill>
                  <a:srgbClr val="000000"/>
                </a:solidFill>
              </a:rPr>
              <a:t>SalesReps</a:t>
            </a:r>
          </a:p>
        </p:txBody>
      </p:sp>
      <p:sp>
        <p:nvSpPr>
          <p:cNvPr id="712738" name="Text Box 34" descr="Blue tissue paper"/>
          <p:cNvSpPr txBox="1">
            <a:spLocks noChangeArrowheads="1"/>
          </p:cNvSpPr>
          <p:nvPr/>
        </p:nvSpPr>
        <p:spPr bwMode="auto">
          <a:xfrm>
            <a:off x="4352925" y="3225800"/>
            <a:ext cx="1311275" cy="376238"/>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solidFill>
                  <a:srgbClr val="000000"/>
                </a:solidFill>
              </a:rPr>
              <a:t>Offices</a:t>
            </a:r>
          </a:p>
        </p:txBody>
      </p:sp>
      <p:sp>
        <p:nvSpPr>
          <p:cNvPr id="712739" name="Text Box 35"/>
          <p:cNvSpPr txBox="1">
            <a:spLocks noChangeArrowheads="1"/>
          </p:cNvSpPr>
          <p:nvPr/>
        </p:nvSpPr>
        <p:spPr bwMode="auto">
          <a:xfrm>
            <a:off x="4352925" y="3602038"/>
            <a:ext cx="4791075" cy="15684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CC0000"/>
                </a:solidFill>
              </a:rPr>
              <a:t>Office   City                Regin      Mgr  Target   Sales</a:t>
            </a:r>
            <a:endParaRPr lang="en-US" sz="1600">
              <a:solidFill>
                <a:srgbClr val="CC0000"/>
              </a:solidFill>
            </a:endParaRPr>
          </a:p>
          <a:p>
            <a:r>
              <a:rPr lang="en-US" sz="1600">
                <a:solidFill>
                  <a:srgbClr val="000000"/>
                </a:solidFill>
              </a:rPr>
              <a:t> 22         Denver           Western  108     300000  186042</a:t>
            </a:r>
          </a:p>
          <a:p>
            <a:r>
              <a:rPr lang="en-US" sz="1600">
                <a:solidFill>
                  <a:srgbClr val="000000"/>
                </a:solidFill>
              </a:rPr>
              <a:t> 11         New York      Eastern   106      575000  692637</a:t>
            </a:r>
          </a:p>
          <a:p>
            <a:r>
              <a:rPr lang="en-US" sz="1600">
                <a:solidFill>
                  <a:srgbClr val="000000"/>
                </a:solidFill>
              </a:rPr>
              <a:t> 12         Chicago         Eastern    104     800000   735042</a:t>
            </a:r>
          </a:p>
          <a:p>
            <a:r>
              <a:rPr lang="en-US" sz="1600">
                <a:solidFill>
                  <a:srgbClr val="000000"/>
                </a:solidFill>
              </a:rPr>
              <a:t> 13         Atlanta           Eastern 105      350000  367911</a:t>
            </a:r>
          </a:p>
          <a:p>
            <a:r>
              <a:rPr lang="en-US" sz="1600">
                <a:solidFill>
                  <a:srgbClr val="000000"/>
                </a:solidFill>
              </a:rPr>
              <a:t> 21         Los Angeles  Western   108     725000   835915</a:t>
            </a:r>
          </a:p>
        </p:txBody>
      </p:sp>
      <p:sp>
        <p:nvSpPr>
          <p:cNvPr id="712745" name="Text Box 41"/>
          <p:cNvSpPr txBox="1">
            <a:spLocks noChangeArrowheads="1"/>
          </p:cNvSpPr>
          <p:nvPr/>
        </p:nvSpPr>
        <p:spPr bwMode="auto">
          <a:xfrm>
            <a:off x="1711325" y="3100388"/>
            <a:ext cx="1468438" cy="406400"/>
          </a:xfrm>
          <a:prstGeom prst="rect">
            <a:avLst/>
          </a:prstGeom>
          <a:gradFill rotWithShape="1">
            <a:gsLst>
              <a:gs pos="0">
                <a:srgbClr val="3333FF"/>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i="1"/>
              <a:t>Primary key</a:t>
            </a:r>
          </a:p>
        </p:txBody>
      </p:sp>
      <p:sp>
        <p:nvSpPr>
          <p:cNvPr id="712746" name="Text Box 42"/>
          <p:cNvSpPr txBox="1">
            <a:spLocks noChangeArrowheads="1"/>
          </p:cNvSpPr>
          <p:nvPr/>
        </p:nvSpPr>
        <p:spPr bwMode="auto">
          <a:xfrm>
            <a:off x="1673225" y="3659188"/>
            <a:ext cx="1519238" cy="406400"/>
          </a:xfrm>
          <a:prstGeom prst="rect">
            <a:avLst/>
          </a:prstGeom>
          <a:gradFill rotWithShape="1">
            <a:gsLst>
              <a:gs pos="0">
                <a:srgbClr val="3333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i="1"/>
              <a:t>Foreign  key</a:t>
            </a:r>
          </a:p>
        </p:txBody>
      </p:sp>
      <p:sp>
        <p:nvSpPr>
          <p:cNvPr id="712747" name="Line 43"/>
          <p:cNvSpPr>
            <a:spLocks noChangeShapeType="1"/>
          </p:cNvSpPr>
          <p:nvPr/>
        </p:nvSpPr>
        <p:spPr bwMode="auto">
          <a:xfrm>
            <a:off x="3175000" y="3492500"/>
            <a:ext cx="12319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2748" name="Line 44"/>
          <p:cNvSpPr>
            <a:spLocks noChangeShapeType="1"/>
          </p:cNvSpPr>
          <p:nvPr/>
        </p:nvSpPr>
        <p:spPr bwMode="auto">
          <a:xfrm>
            <a:off x="3213100" y="4089400"/>
            <a:ext cx="279400" cy="469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2749" name="Oval 45"/>
          <p:cNvSpPr>
            <a:spLocks noChangeArrowheads="1"/>
          </p:cNvSpPr>
          <p:nvPr/>
        </p:nvSpPr>
        <p:spPr bwMode="auto">
          <a:xfrm>
            <a:off x="3289300" y="4356100"/>
            <a:ext cx="660400" cy="1752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2750" name="Oval 46"/>
          <p:cNvSpPr>
            <a:spLocks noChangeArrowheads="1"/>
          </p:cNvSpPr>
          <p:nvPr/>
        </p:nvSpPr>
        <p:spPr bwMode="auto">
          <a:xfrm>
            <a:off x="4356100" y="3492500"/>
            <a:ext cx="508000" cy="203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0"/>
          </p:nvPr>
        </p:nvSpPr>
        <p:spPr/>
        <p:txBody>
          <a:bodyPr/>
          <a:lstStyle/>
          <a:p>
            <a:fld id="{9B54EE20-ED0D-4D6A-A989-02B209C11E90}" type="slidenum">
              <a:rPr lang="en-US"/>
              <a:pPr/>
              <a:t>28</a:t>
            </a:fld>
            <a:endParaRPr lang="en-US"/>
          </a:p>
        </p:txBody>
      </p:sp>
      <p:sp>
        <p:nvSpPr>
          <p:cNvPr id="717826" name="Text Box 2"/>
          <p:cNvSpPr txBox="1">
            <a:spLocks noChangeArrowheads="1"/>
          </p:cNvSpPr>
          <p:nvPr/>
        </p:nvSpPr>
        <p:spPr bwMode="auto">
          <a:xfrm>
            <a:off x="228600" y="228600"/>
            <a:ext cx="8664575"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3200" b="1"/>
              <a:t>Example of Foreign Key</a:t>
            </a:r>
          </a:p>
          <a:p>
            <a:pPr>
              <a:buClr>
                <a:srgbClr val="CC0000"/>
              </a:buClr>
            </a:pPr>
            <a:endParaRPr lang="en-US"/>
          </a:p>
        </p:txBody>
      </p:sp>
      <p:sp>
        <p:nvSpPr>
          <p:cNvPr id="717828" name="Text Box 4"/>
          <p:cNvSpPr txBox="1">
            <a:spLocks noChangeArrowheads="1"/>
          </p:cNvSpPr>
          <p:nvPr/>
        </p:nvSpPr>
        <p:spPr bwMode="auto">
          <a:xfrm>
            <a:off x="3230563" y="1990725"/>
            <a:ext cx="2620962" cy="15684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r>
              <a:rPr lang="en-US" sz="1600" b="1">
                <a:solidFill>
                  <a:srgbClr val="CC0000"/>
                </a:solidFill>
              </a:rPr>
              <a:t>Empl_Num   Name               </a:t>
            </a:r>
          </a:p>
          <a:p>
            <a:r>
              <a:rPr lang="en-US" sz="1600">
                <a:solidFill>
                  <a:srgbClr val="000000"/>
                </a:solidFill>
              </a:rPr>
              <a:t>105 		Bill Adams</a:t>
            </a:r>
          </a:p>
          <a:p>
            <a:r>
              <a:rPr lang="en-US" sz="1600">
                <a:solidFill>
                  <a:srgbClr val="000000"/>
                </a:solidFill>
              </a:rPr>
              <a:t>109 		Mary Jones</a:t>
            </a:r>
          </a:p>
          <a:p>
            <a:r>
              <a:rPr lang="en-US" sz="1600">
                <a:solidFill>
                  <a:srgbClr val="000000"/>
                </a:solidFill>
              </a:rPr>
              <a:t>102 		Sue Smith</a:t>
            </a:r>
          </a:p>
          <a:p>
            <a:r>
              <a:rPr lang="en-US" sz="1600">
                <a:solidFill>
                  <a:srgbClr val="000000"/>
                </a:solidFill>
              </a:rPr>
              <a:t>106 		Sam Clark</a:t>
            </a:r>
          </a:p>
          <a:p>
            <a:r>
              <a:rPr lang="en-US" sz="1600">
                <a:solidFill>
                  <a:srgbClr val="000000"/>
                </a:solidFill>
              </a:rPr>
              <a:t>….</a:t>
            </a:r>
          </a:p>
        </p:txBody>
      </p:sp>
      <p:sp>
        <p:nvSpPr>
          <p:cNvPr id="717829" name="Text Box 5" descr="Blue tissue paper"/>
          <p:cNvSpPr txBox="1">
            <a:spLocks noChangeArrowheads="1"/>
          </p:cNvSpPr>
          <p:nvPr/>
        </p:nvSpPr>
        <p:spPr bwMode="auto">
          <a:xfrm>
            <a:off x="3230563" y="1609725"/>
            <a:ext cx="1311275" cy="376238"/>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solidFill>
                  <a:srgbClr val="000000"/>
                </a:solidFill>
              </a:rPr>
              <a:t>SalesReps</a:t>
            </a:r>
          </a:p>
        </p:txBody>
      </p:sp>
      <p:sp>
        <p:nvSpPr>
          <p:cNvPr id="717831" name="Text Box 7"/>
          <p:cNvSpPr txBox="1">
            <a:spLocks noChangeArrowheads="1"/>
          </p:cNvSpPr>
          <p:nvPr/>
        </p:nvSpPr>
        <p:spPr bwMode="auto">
          <a:xfrm>
            <a:off x="536575" y="4165600"/>
            <a:ext cx="8237538" cy="1930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dirty="0">
                <a:solidFill>
                  <a:srgbClr val="CC0000"/>
                </a:solidFill>
              </a:rPr>
              <a:t>Order_Num 	Order_Date   Cust    Rep   Mfr  Product QTY      Amount</a:t>
            </a:r>
          </a:p>
          <a:p>
            <a:r>
              <a:rPr lang="en-US" sz="2000" dirty="0">
                <a:solidFill>
                  <a:srgbClr val="000000"/>
                </a:solidFill>
              </a:rPr>
              <a:t>   112961	17-DEC-21      2117     106  REI    2A44L     7  	31500</a:t>
            </a:r>
          </a:p>
          <a:p>
            <a:r>
              <a:rPr lang="en-US" sz="2000" dirty="0">
                <a:solidFill>
                  <a:srgbClr val="000000"/>
                </a:solidFill>
              </a:rPr>
              <a:t>    113012 	11-JAN-20       2111     105  ACI   41003      35     	3745</a:t>
            </a:r>
          </a:p>
          <a:p>
            <a:r>
              <a:rPr lang="en-US" sz="2000" dirty="0">
                <a:solidFill>
                  <a:srgbClr val="000000"/>
                </a:solidFill>
              </a:rPr>
              <a:t>    112989 	03-JAN-22       2101     106  FEA   114         6      	 1458</a:t>
            </a:r>
          </a:p>
          <a:p>
            <a:r>
              <a:rPr lang="en-US" sz="2000" dirty="0">
                <a:solidFill>
                  <a:srgbClr val="000000"/>
                </a:solidFill>
              </a:rPr>
              <a:t>    113051 	10-FEB-19       2118     108  QSA   K47        4     	1420</a:t>
            </a:r>
          </a:p>
          <a:p>
            <a:r>
              <a:rPr lang="en-US" sz="2000" dirty="0">
                <a:solidFill>
                  <a:srgbClr val="000000"/>
                </a:solidFill>
              </a:rPr>
              <a:t>    ….</a:t>
            </a:r>
          </a:p>
        </p:txBody>
      </p:sp>
      <p:sp>
        <p:nvSpPr>
          <p:cNvPr id="717832" name="Text Box 8" descr="Blue tissue paper"/>
          <p:cNvSpPr txBox="1">
            <a:spLocks noChangeArrowheads="1"/>
          </p:cNvSpPr>
          <p:nvPr/>
        </p:nvSpPr>
        <p:spPr bwMode="auto">
          <a:xfrm>
            <a:off x="536575" y="3862388"/>
            <a:ext cx="1014413" cy="376237"/>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solidFill>
                  <a:srgbClr val="000000"/>
                </a:solidFill>
              </a:rPr>
              <a:t>Orders</a:t>
            </a:r>
          </a:p>
        </p:txBody>
      </p:sp>
      <p:sp>
        <p:nvSpPr>
          <p:cNvPr id="717834" name="Rectangle 10"/>
          <p:cNvSpPr>
            <a:spLocks noChangeArrowheads="1"/>
          </p:cNvSpPr>
          <p:nvPr/>
        </p:nvSpPr>
        <p:spPr bwMode="auto">
          <a:xfrm>
            <a:off x="6208713" y="2033588"/>
            <a:ext cx="1939925" cy="15684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1225">
              <a:tabLst>
                <a:tab pos="692150" algn="l"/>
                <a:tab pos="1657350" algn="l"/>
                <a:tab pos="3600450" algn="l"/>
              </a:tabLst>
            </a:pPr>
            <a:r>
              <a:rPr lang="en-US" sz="1600" b="1">
                <a:solidFill>
                  <a:srgbClr val="CC0000"/>
                </a:solidFill>
              </a:rPr>
              <a:t>Mfr_Id Product_Id</a:t>
            </a:r>
            <a:endParaRPr lang="en-US" sz="1200" b="1">
              <a:solidFill>
                <a:srgbClr val="CC0000"/>
              </a:solidFill>
            </a:endParaRPr>
          </a:p>
          <a:p>
            <a:pPr defTabSz="911225">
              <a:tabLst>
                <a:tab pos="692150" algn="l"/>
                <a:tab pos="1657350" algn="l"/>
                <a:tab pos="3600450" algn="l"/>
              </a:tabLst>
            </a:pPr>
            <a:r>
              <a:rPr lang="en-US" sz="1600">
                <a:solidFill>
                  <a:srgbClr val="000000"/>
                </a:solidFill>
              </a:rPr>
              <a:t>REI   	 2A45C …..</a:t>
            </a:r>
          </a:p>
          <a:p>
            <a:pPr defTabSz="911225">
              <a:tabLst>
                <a:tab pos="692150" algn="l"/>
                <a:tab pos="1657350" algn="l"/>
                <a:tab pos="3600450" algn="l"/>
              </a:tabLst>
            </a:pPr>
            <a:r>
              <a:rPr lang="en-US" sz="1600">
                <a:solidFill>
                  <a:srgbClr val="000000"/>
                </a:solidFill>
              </a:rPr>
              <a:t>ACI    	4100Y  …..</a:t>
            </a:r>
          </a:p>
          <a:p>
            <a:pPr defTabSz="911225">
              <a:tabLst>
                <a:tab pos="692150" algn="l"/>
                <a:tab pos="1657350" algn="l"/>
                <a:tab pos="3600450" algn="l"/>
              </a:tabLst>
            </a:pPr>
            <a:r>
              <a:rPr lang="en-US" sz="1600">
                <a:solidFill>
                  <a:srgbClr val="000000"/>
                </a:solidFill>
              </a:rPr>
              <a:t>QSA   	XK47   ……</a:t>
            </a:r>
          </a:p>
          <a:p>
            <a:pPr defTabSz="911225">
              <a:tabLst>
                <a:tab pos="692150" algn="l"/>
                <a:tab pos="1657350" algn="l"/>
                <a:tab pos="3600450" algn="l"/>
              </a:tabLst>
            </a:pPr>
            <a:r>
              <a:rPr lang="en-US" sz="1600">
                <a:solidFill>
                  <a:srgbClr val="000000"/>
                </a:solidFill>
              </a:rPr>
              <a:t>….</a:t>
            </a:r>
          </a:p>
          <a:p>
            <a:pPr defTabSz="911225">
              <a:tabLst>
                <a:tab pos="692150" algn="l"/>
                <a:tab pos="1657350" algn="l"/>
                <a:tab pos="3600450" algn="l"/>
              </a:tabLst>
            </a:pPr>
            <a:r>
              <a:rPr lang="en-US" sz="1600">
                <a:solidFill>
                  <a:srgbClr val="000000"/>
                </a:solidFill>
              </a:rPr>
              <a:t>…..</a:t>
            </a:r>
          </a:p>
        </p:txBody>
      </p:sp>
      <p:sp>
        <p:nvSpPr>
          <p:cNvPr id="717835" name="Text Box 11" descr="Blue tissue paper"/>
          <p:cNvSpPr txBox="1">
            <a:spLocks noChangeArrowheads="1"/>
          </p:cNvSpPr>
          <p:nvPr/>
        </p:nvSpPr>
        <p:spPr bwMode="auto">
          <a:xfrm>
            <a:off x="6208713" y="1657350"/>
            <a:ext cx="1311275" cy="376238"/>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solidFill>
                  <a:srgbClr val="000000"/>
                </a:solidFill>
              </a:rPr>
              <a:t>Products</a:t>
            </a:r>
          </a:p>
        </p:txBody>
      </p:sp>
      <p:sp>
        <p:nvSpPr>
          <p:cNvPr id="717837" name="Text Box 13"/>
          <p:cNvSpPr txBox="1">
            <a:spLocks noChangeArrowheads="1"/>
          </p:cNvSpPr>
          <p:nvPr/>
        </p:nvSpPr>
        <p:spPr bwMode="auto">
          <a:xfrm>
            <a:off x="819150" y="1971675"/>
            <a:ext cx="1638300" cy="15684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defRPr sz="2400">
                <a:solidFill>
                  <a:schemeClr val="tx1"/>
                </a:solidFill>
                <a:latin typeface="Times New Roman" pitchFamily="18" charset="0"/>
              </a:defRPr>
            </a:lvl1pPr>
            <a:lvl2pPr marL="29051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600">
                <a:solidFill>
                  <a:srgbClr val="000000"/>
                </a:solidFill>
              </a:rPr>
              <a:t> </a:t>
            </a:r>
            <a:r>
              <a:rPr lang="en-US" sz="1600" b="1">
                <a:solidFill>
                  <a:srgbClr val="CC0000"/>
                </a:solidFill>
              </a:rPr>
              <a:t>Cust_Num</a:t>
            </a:r>
            <a:endParaRPr lang="en-US" sz="1600">
              <a:solidFill>
                <a:srgbClr val="000000"/>
              </a:solidFill>
            </a:endParaRPr>
          </a:p>
          <a:p>
            <a:r>
              <a:rPr lang="en-US" sz="1600">
                <a:solidFill>
                  <a:srgbClr val="000000"/>
                </a:solidFill>
              </a:rPr>
              <a:t>      2111 …..</a:t>
            </a:r>
          </a:p>
          <a:p>
            <a:r>
              <a:rPr lang="en-US" sz="1600">
                <a:solidFill>
                  <a:srgbClr val="000000"/>
                </a:solidFill>
              </a:rPr>
              <a:t>      2102 ….</a:t>
            </a:r>
          </a:p>
          <a:p>
            <a:r>
              <a:rPr lang="en-US" sz="1600">
                <a:solidFill>
                  <a:srgbClr val="000000"/>
                </a:solidFill>
              </a:rPr>
              <a:t>      2103 ….</a:t>
            </a:r>
          </a:p>
          <a:p>
            <a:r>
              <a:rPr lang="en-US" sz="1600">
                <a:solidFill>
                  <a:srgbClr val="000000"/>
                </a:solidFill>
              </a:rPr>
              <a:t>      ……….</a:t>
            </a:r>
          </a:p>
          <a:p>
            <a:r>
              <a:rPr lang="en-US" sz="1600">
                <a:solidFill>
                  <a:srgbClr val="000000"/>
                </a:solidFill>
              </a:rPr>
              <a:t>      …….</a:t>
            </a:r>
          </a:p>
        </p:txBody>
      </p:sp>
      <p:sp>
        <p:nvSpPr>
          <p:cNvPr id="717838" name="Text Box 14" descr="Blue tissue paper"/>
          <p:cNvSpPr txBox="1">
            <a:spLocks noChangeArrowheads="1"/>
          </p:cNvSpPr>
          <p:nvPr/>
        </p:nvSpPr>
        <p:spPr bwMode="auto">
          <a:xfrm>
            <a:off x="819150" y="1595438"/>
            <a:ext cx="1303338" cy="376237"/>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solidFill>
                  <a:srgbClr val="000000"/>
                </a:solidFill>
              </a:rPr>
              <a:t>Customers</a:t>
            </a:r>
          </a:p>
        </p:txBody>
      </p:sp>
      <p:sp>
        <p:nvSpPr>
          <p:cNvPr id="717842" name="Oval 18"/>
          <p:cNvSpPr>
            <a:spLocks noChangeArrowheads="1"/>
          </p:cNvSpPr>
          <p:nvPr/>
        </p:nvSpPr>
        <p:spPr bwMode="auto">
          <a:xfrm>
            <a:off x="6134100" y="1676400"/>
            <a:ext cx="1562100" cy="1905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7843" name="Oval 19"/>
          <p:cNvSpPr>
            <a:spLocks noChangeArrowheads="1"/>
          </p:cNvSpPr>
          <p:nvPr/>
        </p:nvSpPr>
        <p:spPr bwMode="auto">
          <a:xfrm>
            <a:off x="3219450" y="1828800"/>
            <a:ext cx="685800" cy="1905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7844" name="Oval 20"/>
          <p:cNvSpPr>
            <a:spLocks noChangeArrowheads="1"/>
          </p:cNvSpPr>
          <p:nvPr/>
        </p:nvSpPr>
        <p:spPr bwMode="auto">
          <a:xfrm>
            <a:off x="1066800" y="1714500"/>
            <a:ext cx="685800" cy="1905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7845" name="Line 21"/>
          <p:cNvSpPr>
            <a:spLocks noChangeShapeType="1"/>
          </p:cNvSpPr>
          <p:nvPr/>
        </p:nvSpPr>
        <p:spPr bwMode="auto">
          <a:xfrm>
            <a:off x="1447800" y="3600450"/>
            <a:ext cx="2781300" cy="51435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7839" name="Oval 15"/>
          <p:cNvSpPr>
            <a:spLocks noChangeArrowheads="1"/>
          </p:cNvSpPr>
          <p:nvPr/>
        </p:nvSpPr>
        <p:spPr bwMode="auto">
          <a:xfrm>
            <a:off x="3943350" y="4076700"/>
            <a:ext cx="685800" cy="1905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7840" name="Oval 16"/>
          <p:cNvSpPr>
            <a:spLocks noChangeArrowheads="1"/>
          </p:cNvSpPr>
          <p:nvPr/>
        </p:nvSpPr>
        <p:spPr bwMode="auto">
          <a:xfrm>
            <a:off x="4667250" y="4019550"/>
            <a:ext cx="685800" cy="1905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7841" name="Oval 17"/>
          <p:cNvSpPr>
            <a:spLocks noChangeArrowheads="1"/>
          </p:cNvSpPr>
          <p:nvPr/>
        </p:nvSpPr>
        <p:spPr bwMode="auto">
          <a:xfrm>
            <a:off x="5257800" y="4095750"/>
            <a:ext cx="1562100" cy="1905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7846" name="Line 22"/>
          <p:cNvSpPr>
            <a:spLocks noChangeShapeType="1"/>
          </p:cNvSpPr>
          <p:nvPr/>
        </p:nvSpPr>
        <p:spPr bwMode="auto">
          <a:xfrm flipH="1">
            <a:off x="5962650" y="3600450"/>
            <a:ext cx="952500" cy="43815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7847" name="Line 23"/>
          <p:cNvSpPr>
            <a:spLocks noChangeShapeType="1"/>
          </p:cNvSpPr>
          <p:nvPr/>
        </p:nvSpPr>
        <p:spPr bwMode="auto">
          <a:xfrm>
            <a:off x="3619500" y="3676650"/>
            <a:ext cx="1333500" cy="3429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D6401DB4-F29E-4310-953B-6A3A42A1F3E0}" type="slidenum">
              <a:rPr lang="en-US"/>
              <a:pPr/>
              <a:t>3</a:t>
            </a:fld>
            <a:endParaRPr lang="en-US"/>
          </a:p>
        </p:txBody>
      </p:sp>
      <p:sp>
        <p:nvSpPr>
          <p:cNvPr id="586756" name="Text Box 4"/>
          <p:cNvSpPr txBox="1">
            <a:spLocks noChangeArrowheads="1"/>
          </p:cNvSpPr>
          <p:nvPr/>
        </p:nvSpPr>
        <p:spPr bwMode="auto">
          <a:xfrm>
            <a:off x="517525" y="304800"/>
            <a:ext cx="8289925" cy="48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kumimoji="1" lang="en-US" sz="3200" b="1">
                <a:solidFill>
                  <a:schemeClr val="tx2"/>
                </a:solidFill>
              </a:rPr>
              <a:t>Data Model</a:t>
            </a:r>
          </a:p>
          <a:p>
            <a:pPr>
              <a:lnSpc>
                <a:spcPct val="80000"/>
              </a:lnSpc>
            </a:pPr>
            <a:endParaRPr kumimoji="1" lang="en-US" sz="1000" b="1">
              <a:solidFill>
                <a:schemeClr val="tx2"/>
              </a:solidFill>
            </a:endParaRPr>
          </a:p>
          <a:p>
            <a:pPr>
              <a:lnSpc>
                <a:spcPct val="80000"/>
              </a:lnSpc>
            </a:pPr>
            <a:endParaRPr kumimoji="1" lang="en-US" sz="1000" b="1">
              <a:solidFill>
                <a:schemeClr val="tx2"/>
              </a:solidFill>
            </a:endParaRPr>
          </a:p>
          <a:p>
            <a:pPr>
              <a:lnSpc>
                <a:spcPct val="80000"/>
              </a:lnSpc>
            </a:pPr>
            <a:endParaRPr kumimoji="1" lang="en-US" sz="1000" b="1">
              <a:solidFill>
                <a:schemeClr val="tx2"/>
              </a:solidFill>
            </a:endParaRPr>
          </a:p>
          <a:p>
            <a:pPr>
              <a:lnSpc>
                <a:spcPct val="80000"/>
              </a:lnSpc>
            </a:pPr>
            <a:endParaRPr kumimoji="1" lang="en-US" sz="1000" b="1">
              <a:solidFill>
                <a:schemeClr val="tx2"/>
              </a:solidFill>
            </a:endParaRPr>
          </a:p>
          <a:p>
            <a:pPr>
              <a:lnSpc>
                <a:spcPct val="90000"/>
              </a:lnSpc>
              <a:spcBef>
                <a:spcPct val="20000"/>
              </a:spcBef>
              <a:buClr>
                <a:srgbClr val="CC0000"/>
              </a:buClr>
              <a:buFontTx/>
              <a:buChar char="•"/>
            </a:pPr>
            <a:r>
              <a:rPr lang="en-US"/>
              <a:t>Structures and access techniques provided by a particular database management system (DBMS) are called its data model</a:t>
            </a:r>
          </a:p>
          <a:p>
            <a:pPr>
              <a:lnSpc>
                <a:spcPct val="90000"/>
              </a:lnSpc>
              <a:spcBef>
                <a:spcPct val="20000"/>
              </a:spcBef>
              <a:buClr>
                <a:srgbClr val="CC0000"/>
              </a:buClr>
              <a:buFontTx/>
              <a:buChar char="•"/>
            </a:pPr>
            <a:endParaRPr lang="en-US"/>
          </a:p>
          <a:p>
            <a:pPr>
              <a:lnSpc>
                <a:spcPct val="90000"/>
              </a:lnSpc>
              <a:spcBef>
                <a:spcPct val="20000"/>
              </a:spcBef>
              <a:buClr>
                <a:srgbClr val="CC0000"/>
              </a:buClr>
              <a:buFontTx/>
              <a:buChar char="•"/>
            </a:pPr>
            <a:r>
              <a:rPr lang="en-US"/>
              <a:t>DBMS became popular from 1970 to 1980</a:t>
            </a:r>
          </a:p>
          <a:p>
            <a:pPr>
              <a:lnSpc>
                <a:spcPct val="90000"/>
              </a:lnSpc>
              <a:spcBef>
                <a:spcPct val="20000"/>
              </a:spcBef>
              <a:buClr>
                <a:srgbClr val="CC0000"/>
              </a:buClr>
              <a:buFontTx/>
              <a:buChar char="•"/>
            </a:pPr>
            <a:endParaRPr lang="en-US"/>
          </a:p>
          <a:p>
            <a:pPr>
              <a:lnSpc>
                <a:spcPct val="90000"/>
              </a:lnSpc>
              <a:spcBef>
                <a:spcPct val="20000"/>
              </a:spcBef>
              <a:buClr>
                <a:srgbClr val="CC0000"/>
              </a:buClr>
              <a:buFontTx/>
              <a:buChar char="•"/>
            </a:pPr>
            <a:r>
              <a:rPr lang="en-US"/>
              <a:t>Each model had its advantages and its disadvantages</a:t>
            </a:r>
          </a:p>
          <a:p>
            <a:pPr>
              <a:lnSpc>
                <a:spcPct val="90000"/>
              </a:lnSpc>
              <a:spcBef>
                <a:spcPct val="20000"/>
              </a:spcBef>
              <a:buClr>
                <a:srgbClr val="CC0000"/>
              </a:buClr>
              <a:buFontTx/>
              <a:buChar char="•"/>
            </a:pPr>
            <a:endParaRPr lang="en-US"/>
          </a:p>
          <a:p>
            <a:pPr>
              <a:lnSpc>
                <a:spcPct val="90000"/>
              </a:lnSpc>
              <a:spcBef>
                <a:spcPct val="20000"/>
              </a:spcBef>
              <a:buClr>
                <a:srgbClr val="CC0000"/>
              </a:buClr>
              <a:buFontTx/>
              <a:buChar char="•"/>
            </a:pPr>
            <a:r>
              <a:rPr lang="en-US"/>
              <a:t>In many ways the relational data model represented an attempt to simplify the earlier data models</a:t>
            </a:r>
          </a:p>
          <a:p>
            <a:pPr lvl="1">
              <a:lnSpc>
                <a:spcPct val="90000"/>
              </a:lnSpc>
              <a:spcBef>
                <a:spcPct val="20000"/>
              </a:spcBef>
              <a:buClr>
                <a:srgbClr val="CC0000"/>
              </a:buClr>
              <a:buFontTx/>
              <a:buChar char="•"/>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84EEABD9-118F-4158-B43F-218D628B93B0}" type="slidenum">
              <a:rPr lang="en-US"/>
              <a:pPr/>
              <a:t>4</a:t>
            </a:fld>
            <a:endParaRPr lang="en-US"/>
          </a:p>
        </p:txBody>
      </p:sp>
      <p:sp>
        <p:nvSpPr>
          <p:cNvPr id="663554" name="Text Box 2"/>
          <p:cNvSpPr txBox="1">
            <a:spLocks noChangeArrowheads="1"/>
          </p:cNvSpPr>
          <p:nvPr/>
        </p:nvSpPr>
        <p:spPr bwMode="auto">
          <a:xfrm>
            <a:off x="517525" y="495300"/>
            <a:ext cx="7832725"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kumimoji="1" lang="en-US" sz="3200" b="1">
                <a:solidFill>
                  <a:schemeClr val="tx2"/>
                </a:solidFill>
              </a:rPr>
              <a:t>File Management Systems</a:t>
            </a:r>
          </a:p>
          <a:p>
            <a:endParaRPr kumimoji="1" lang="en-US" sz="1000" b="1">
              <a:solidFill>
                <a:schemeClr val="tx2"/>
              </a:solidFill>
            </a:endParaRPr>
          </a:p>
          <a:p>
            <a:pPr>
              <a:spcBef>
                <a:spcPct val="20000"/>
              </a:spcBef>
              <a:buClr>
                <a:srgbClr val="CC0000"/>
              </a:buClr>
              <a:buFontTx/>
              <a:buChar char="•"/>
            </a:pPr>
            <a:r>
              <a:rPr lang="en-US"/>
              <a:t>Before the existence of DBMS, the data were stored in separate files.</a:t>
            </a:r>
          </a:p>
          <a:p>
            <a:pPr>
              <a:spcBef>
                <a:spcPct val="20000"/>
              </a:spcBef>
              <a:buClr>
                <a:srgbClr val="CC0000"/>
              </a:buClr>
              <a:buFontTx/>
              <a:buChar char="•"/>
            </a:pPr>
            <a:endParaRPr lang="en-US"/>
          </a:p>
          <a:p>
            <a:pPr>
              <a:spcBef>
                <a:spcPct val="20000"/>
              </a:spcBef>
              <a:buClr>
                <a:srgbClr val="CC0000"/>
              </a:buClr>
              <a:buFontTx/>
              <a:buChar char="•"/>
            </a:pPr>
            <a:r>
              <a:rPr lang="en-US"/>
              <a:t>There was no link from one file to another</a:t>
            </a:r>
          </a:p>
          <a:p>
            <a:pPr>
              <a:spcBef>
                <a:spcPct val="20000"/>
              </a:spcBef>
              <a:buClr>
                <a:srgbClr val="CC0000"/>
              </a:buClr>
              <a:buFontTx/>
              <a:buChar char="•"/>
            </a:pPr>
            <a:endParaRPr lang="en-US"/>
          </a:p>
          <a:p>
            <a:pPr>
              <a:spcBef>
                <a:spcPct val="20000"/>
              </a:spcBef>
              <a:buClr>
                <a:srgbClr val="CC0000"/>
              </a:buClr>
              <a:buFontTx/>
              <a:buChar char="•"/>
            </a:pPr>
            <a:r>
              <a:rPr lang="en-US"/>
              <a:t>If the structure of the data changed (ex: adding more fields), programs that were using the file had to change</a:t>
            </a:r>
          </a:p>
          <a:p>
            <a:pPr>
              <a:spcBef>
                <a:spcPct val="20000"/>
              </a:spcBef>
              <a:buClr>
                <a:srgbClr val="CC0000"/>
              </a:buClr>
              <a:buFontTx/>
              <a:buChar char="•"/>
            </a:pPr>
            <a:endParaRPr lang="en-US"/>
          </a:p>
          <a:p>
            <a:pPr>
              <a:spcBef>
                <a:spcPct val="20000"/>
              </a:spcBef>
              <a:buClr>
                <a:srgbClr val="CC0000"/>
              </a:buClr>
              <a:buFontTx/>
              <a:buChar char="•"/>
            </a:pPr>
            <a:r>
              <a:rPr lang="en-US"/>
              <a:t>Problems became more severe when the number of the programs using the files increased over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10"/>
          </p:nvPr>
        </p:nvSpPr>
        <p:spPr/>
        <p:txBody>
          <a:bodyPr/>
          <a:lstStyle/>
          <a:p>
            <a:fld id="{60E612DD-BC7F-4B72-A8CF-1782F64257A8}" type="slidenum">
              <a:rPr lang="en-US"/>
              <a:pPr/>
              <a:t>5</a:t>
            </a:fld>
            <a:endParaRPr lang="en-US"/>
          </a:p>
        </p:txBody>
      </p:sp>
      <p:sp>
        <p:nvSpPr>
          <p:cNvPr id="664580" name="Text Box 4"/>
          <p:cNvSpPr txBox="1">
            <a:spLocks noChangeArrowheads="1"/>
          </p:cNvSpPr>
          <p:nvPr/>
        </p:nvSpPr>
        <p:spPr bwMode="auto">
          <a:xfrm>
            <a:off x="793750" y="1581150"/>
            <a:ext cx="4391025" cy="132080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a:t>Employee Update Program</a:t>
            </a:r>
          </a:p>
          <a:p>
            <a:endParaRPr lang="en-US" sz="2000" b="1"/>
          </a:p>
          <a:p>
            <a:r>
              <a:rPr lang="en-US" sz="2000" b="1"/>
              <a:t>FD</a:t>
            </a:r>
          </a:p>
          <a:p>
            <a:endParaRPr lang="en-US" sz="2000" b="1"/>
          </a:p>
        </p:txBody>
      </p:sp>
      <p:sp>
        <p:nvSpPr>
          <p:cNvPr id="664599" name="Text Box 23"/>
          <p:cNvSpPr txBox="1">
            <a:spLocks noChangeArrowheads="1"/>
          </p:cNvSpPr>
          <p:nvPr/>
        </p:nvSpPr>
        <p:spPr bwMode="auto">
          <a:xfrm>
            <a:off x="793750" y="4476750"/>
            <a:ext cx="4391025" cy="193040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a:t>Check-writing Program</a:t>
            </a:r>
          </a:p>
          <a:p>
            <a:endParaRPr lang="en-US" sz="2000" b="1"/>
          </a:p>
          <a:p>
            <a:r>
              <a:rPr lang="en-US" sz="2000" b="1"/>
              <a:t>FD</a:t>
            </a:r>
          </a:p>
          <a:p>
            <a:endParaRPr lang="en-US" sz="2000" b="1"/>
          </a:p>
          <a:p>
            <a:r>
              <a:rPr lang="en-US" sz="2000" b="1"/>
              <a:t>FD</a:t>
            </a:r>
          </a:p>
          <a:p>
            <a:endParaRPr lang="en-US" sz="2000" b="1"/>
          </a:p>
        </p:txBody>
      </p:sp>
      <p:sp>
        <p:nvSpPr>
          <p:cNvPr id="664607" name="AutoShape 31"/>
          <p:cNvSpPr>
            <a:spLocks noChangeArrowheads="1"/>
          </p:cNvSpPr>
          <p:nvPr/>
        </p:nvSpPr>
        <p:spPr bwMode="auto">
          <a:xfrm>
            <a:off x="6438900" y="1735138"/>
            <a:ext cx="2057400" cy="1566862"/>
          </a:xfrm>
          <a:prstGeom prst="can">
            <a:avLst>
              <a:gd name="adj" fmla="val 25000"/>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2000" b="1"/>
              <a:t>Employee</a:t>
            </a:r>
          </a:p>
          <a:p>
            <a:pPr algn="ctr"/>
            <a:r>
              <a:rPr lang="en-US" sz="2000" b="1"/>
              <a:t>Master </a:t>
            </a:r>
          </a:p>
          <a:p>
            <a:pPr algn="ctr"/>
            <a:r>
              <a:rPr lang="en-US" sz="2000" b="1"/>
              <a:t>File</a:t>
            </a:r>
          </a:p>
        </p:txBody>
      </p:sp>
      <p:sp>
        <p:nvSpPr>
          <p:cNvPr id="664610" name="AutoShape 34"/>
          <p:cNvSpPr>
            <a:spLocks noChangeArrowheads="1"/>
          </p:cNvSpPr>
          <p:nvPr/>
        </p:nvSpPr>
        <p:spPr bwMode="auto">
          <a:xfrm>
            <a:off x="6591300" y="4733925"/>
            <a:ext cx="2057400" cy="1077913"/>
          </a:xfrm>
          <a:prstGeom prst="can">
            <a:avLst>
              <a:gd name="adj" fmla="val 25000"/>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2000" b="1"/>
              <a:t>Timecard</a:t>
            </a:r>
          </a:p>
          <a:p>
            <a:pPr algn="ctr"/>
            <a:r>
              <a:rPr lang="en-US" sz="2000" b="1"/>
              <a:t>File</a:t>
            </a:r>
          </a:p>
        </p:txBody>
      </p:sp>
      <p:sp>
        <p:nvSpPr>
          <p:cNvPr id="664621" name="Line 45"/>
          <p:cNvSpPr>
            <a:spLocks noChangeShapeType="1"/>
          </p:cNvSpPr>
          <p:nvPr/>
        </p:nvSpPr>
        <p:spPr bwMode="auto">
          <a:xfrm flipH="1">
            <a:off x="5238750" y="5429250"/>
            <a:ext cx="1333500" cy="1143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22" name="Line 46"/>
          <p:cNvSpPr>
            <a:spLocks noChangeShapeType="1"/>
          </p:cNvSpPr>
          <p:nvPr/>
        </p:nvSpPr>
        <p:spPr bwMode="auto">
          <a:xfrm flipH="1">
            <a:off x="5143500" y="3124200"/>
            <a:ext cx="1333500" cy="211455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23" name="Line 47"/>
          <p:cNvSpPr>
            <a:spLocks noChangeShapeType="1"/>
          </p:cNvSpPr>
          <p:nvPr/>
        </p:nvSpPr>
        <p:spPr bwMode="auto">
          <a:xfrm flipH="1">
            <a:off x="5124450" y="2647950"/>
            <a:ext cx="1333500" cy="59055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24" name="Line 48"/>
          <p:cNvSpPr>
            <a:spLocks noChangeShapeType="1"/>
          </p:cNvSpPr>
          <p:nvPr/>
        </p:nvSpPr>
        <p:spPr bwMode="auto">
          <a:xfrm flipH="1" flipV="1">
            <a:off x="5162550" y="1790700"/>
            <a:ext cx="1295400" cy="59055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26" name="Text Box 50"/>
          <p:cNvSpPr txBox="1">
            <a:spLocks noChangeArrowheads="1"/>
          </p:cNvSpPr>
          <p:nvPr/>
        </p:nvSpPr>
        <p:spPr bwMode="auto">
          <a:xfrm>
            <a:off x="793750" y="3028950"/>
            <a:ext cx="4391025" cy="132080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a:t>Employee Report Program</a:t>
            </a:r>
          </a:p>
          <a:p>
            <a:endParaRPr lang="en-US" sz="2000" b="1"/>
          </a:p>
          <a:p>
            <a:r>
              <a:rPr lang="en-US" sz="2000" b="1"/>
              <a:t>FD</a:t>
            </a:r>
          </a:p>
          <a:p>
            <a:endParaRPr lang="en-US" sz="2000" b="1"/>
          </a:p>
        </p:txBody>
      </p:sp>
      <p:sp>
        <p:nvSpPr>
          <p:cNvPr id="664635" name="Text Box 59"/>
          <p:cNvSpPr txBox="1">
            <a:spLocks noChangeArrowheads="1"/>
          </p:cNvSpPr>
          <p:nvPr/>
        </p:nvSpPr>
        <p:spPr bwMode="auto">
          <a:xfrm>
            <a:off x="593725" y="381000"/>
            <a:ext cx="8193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t>This is an example of payroll application using a file management System. (FD is the file descriptor in the picture)</a:t>
            </a:r>
          </a:p>
        </p:txBody>
      </p:sp>
      <p:grpSp>
        <p:nvGrpSpPr>
          <p:cNvPr id="664646" name="Group 70"/>
          <p:cNvGrpSpPr>
            <a:grpSpLocks/>
          </p:cNvGrpSpPr>
          <p:nvPr/>
        </p:nvGrpSpPr>
        <p:grpSpPr bwMode="auto">
          <a:xfrm>
            <a:off x="1247775" y="2527300"/>
            <a:ext cx="3749675" cy="330200"/>
            <a:chOff x="2246" y="772"/>
            <a:chExt cx="2362" cy="208"/>
          </a:xfrm>
        </p:grpSpPr>
        <p:sp>
          <p:nvSpPr>
            <p:cNvPr id="664636" name="Text Box 60"/>
            <p:cNvSpPr txBox="1">
              <a:spLocks noChangeArrowheads="1"/>
            </p:cNvSpPr>
            <p:nvPr/>
          </p:nvSpPr>
          <p:spPr bwMode="auto">
            <a:xfrm>
              <a:off x="2246" y="775"/>
              <a:ext cx="2362" cy="19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EmpId   EmpName Address  City ……………….</a:t>
              </a:r>
            </a:p>
          </p:txBody>
        </p:sp>
        <p:sp>
          <p:nvSpPr>
            <p:cNvPr id="664637" name="Line 61"/>
            <p:cNvSpPr>
              <a:spLocks noChangeShapeType="1"/>
            </p:cNvSpPr>
            <p:nvPr/>
          </p:nvSpPr>
          <p:spPr bwMode="auto">
            <a:xfrm>
              <a:off x="2640" y="780"/>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41" name="Line 65"/>
            <p:cNvSpPr>
              <a:spLocks noChangeShapeType="1"/>
            </p:cNvSpPr>
            <p:nvPr/>
          </p:nvSpPr>
          <p:spPr bwMode="auto">
            <a:xfrm>
              <a:off x="3852" y="772"/>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42" name="Line 66"/>
            <p:cNvSpPr>
              <a:spLocks noChangeShapeType="1"/>
            </p:cNvSpPr>
            <p:nvPr/>
          </p:nvSpPr>
          <p:spPr bwMode="auto">
            <a:xfrm>
              <a:off x="3184" y="77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43" name="Line 67"/>
            <p:cNvSpPr>
              <a:spLocks noChangeShapeType="1"/>
            </p:cNvSpPr>
            <p:nvPr/>
          </p:nvSpPr>
          <p:spPr bwMode="auto">
            <a:xfrm>
              <a:off x="3592" y="77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44" name="Line 68"/>
            <p:cNvSpPr>
              <a:spLocks noChangeShapeType="1"/>
            </p:cNvSpPr>
            <p:nvPr/>
          </p:nvSpPr>
          <p:spPr bwMode="auto">
            <a:xfrm>
              <a:off x="4464" y="780"/>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45" name="Line 69"/>
            <p:cNvSpPr>
              <a:spLocks noChangeShapeType="1"/>
            </p:cNvSpPr>
            <p:nvPr/>
          </p:nvSpPr>
          <p:spPr bwMode="auto">
            <a:xfrm>
              <a:off x="4184" y="780"/>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664647" name="Group 71"/>
          <p:cNvGrpSpPr>
            <a:grpSpLocks/>
          </p:cNvGrpSpPr>
          <p:nvPr/>
        </p:nvGrpSpPr>
        <p:grpSpPr bwMode="auto">
          <a:xfrm>
            <a:off x="1203325" y="5422900"/>
            <a:ext cx="3749675" cy="330200"/>
            <a:chOff x="2246" y="772"/>
            <a:chExt cx="2362" cy="208"/>
          </a:xfrm>
        </p:grpSpPr>
        <p:sp>
          <p:nvSpPr>
            <p:cNvPr id="664648" name="Text Box 72"/>
            <p:cNvSpPr txBox="1">
              <a:spLocks noChangeArrowheads="1"/>
            </p:cNvSpPr>
            <p:nvPr/>
          </p:nvSpPr>
          <p:spPr bwMode="auto">
            <a:xfrm>
              <a:off x="2246" y="775"/>
              <a:ext cx="2362" cy="19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EmpId   EmpName Address  City ……………….</a:t>
              </a:r>
            </a:p>
          </p:txBody>
        </p:sp>
        <p:sp>
          <p:nvSpPr>
            <p:cNvPr id="664649" name="Line 73"/>
            <p:cNvSpPr>
              <a:spLocks noChangeShapeType="1"/>
            </p:cNvSpPr>
            <p:nvPr/>
          </p:nvSpPr>
          <p:spPr bwMode="auto">
            <a:xfrm>
              <a:off x="2640" y="780"/>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50" name="Line 74"/>
            <p:cNvSpPr>
              <a:spLocks noChangeShapeType="1"/>
            </p:cNvSpPr>
            <p:nvPr/>
          </p:nvSpPr>
          <p:spPr bwMode="auto">
            <a:xfrm>
              <a:off x="3852" y="772"/>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51" name="Line 75"/>
            <p:cNvSpPr>
              <a:spLocks noChangeShapeType="1"/>
            </p:cNvSpPr>
            <p:nvPr/>
          </p:nvSpPr>
          <p:spPr bwMode="auto">
            <a:xfrm>
              <a:off x="3184" y="77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52" name="Line 76"/>
            <p:cNvSpPr>
              <a:spLocks noChangeShapeType="1"/>
            </p:cNvSpPr>
            <p:nvPr/>
          </p:nvSpPr>
          <p:spPr bwMode="auto">
            <a:xfrm>
              <a:off x="3592" y="77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53" name="Line 77"/>
            <p:cNvSpPr>
              <a:spLocks noChangeShapeType="1"/>
            </p:cNvSpPr>
            <p:nvPr/>
          </p:nvSpPr>
          <p:spPr bwMode="auto">
            <a:xfrm>
              <a:off x="4464" y="780"/>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54" name="Line 78"/>
            <p:cNvSpPr>
              <a:spLocks noChangeShapeType="1"/>
            </p:cNvSpPr>
            <p:nvPr/>
          </p:nvSpPr>
          <p:spPr bwMode="auto">
            <a:xfrm>
              <a:off x="4184" y="780"/>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664672" name="Group 96"/>
          <p:cNvGrpSpPr>
            <a:grpSpLocks/>
          </p:cNvGrpSpPr>
          <p:nvPr/>
        </p:nvGrpSpPr>
        <p:grpSpPr bwMode="auto">
          <a:xfrm>
            <a:off x="1209675" y="6051550"/>
            <a:ext cx="3789363" cy="336550"/>
            <a:chOff x="762" y="3812"/>
            <a:chExt cx="2387" cy="212"/>
          </a:xfrm>
        </p:grpSpPr>
        <p:sp>
          <p:nvSpPr>
            <p:cNvPr id="664656" name="Text Box 80"/>
            <p:cNvSpPr txBox="1">
              <a:spLocks noChangeArrowheads="1"/>
            </p:cNvSpPr>
            <p:nvPr/>
          </p:nvSpPr>
          <p:spPr bwMode="auto">
            <a:xfrm>
              <a:off x="762" y="3815"/>
              <a:ext cx="2387" cy="19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EmpId   HoursWorked Wage         ……………….</a:t>
              </a:r>
            </a:p>
          </p:txBody>
        </p:sp>
        <p:sp>
          <p:nvSpPr>
            <p:cNvPr id="664657" name="Line 81"/>
            <p:cNvSpPr>
              <a:spLocks noChangeShapeType="1"/>
            </p:cNvSpPr>
            <p:nvPr/>
          </p:nvSpPr>
          <p:spPr bwMode="auto">
            <a:xfrm>
              <a:off x="1156" y="3820"/>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58" name="Line 82"/>
            <p:cNvSpPr>
              <a:spLocks noChangeShapeType="1"/>
            </p:cNvSpPr>
            <p:nvPr/>
          </p:nvSpPr>
          <p:spPr bwMode="auto">
            <a:xfrm>
              <a:off x="2368" y="3812"/>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59" name="Line 83"/>
            <p:cNvSpPr>
              <a:spLocks noChangeShapeType="1"/>
            </p:cNvSpPr>
            <p:nvPr/>
          </p:nvSpPr>
          <p:spPr bwMode="auto">
            <a:xfrm>
              <a:off x="1868" y="3824"/>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60" name="Line 84"/>
            <p:cNvSpPr>
              <a:spLocks noChangeShapeType="1"/>
            </p:cNvSpPr>
            <p:nvPr/>
          </p:nvSpPr>
          <p:spPr bwMode="auto">
            <a:xfrm>
              <a:off x="2164" y="3820"/>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61" name="Line 85"/>
            <p:cNvSpPr>
              <a:spLocks noChangeShapeType="1"/>
            </p:cNvSpPr>
            <p:nvPr/>
          </p:nvSpPr>
          <p:spPr bwMode="auto">
            <a:xfrm>
              <a:off x="2980" y="3820"/>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62" name="Line 86"/>
            <p:cNvSpPr>
              <a:spLocks noChangeShapeType="1"/>
            </p:cNvSpPr>
            <p:nvPr/>
          </p:nvSpPr>
          <p:spPr bwMode="auto">
            <a:xfrm>
              <a:off x="2700" y="3820"/>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664663" name="Group 87"/>
          <p:cNvGrpSpPr>
            <a:grpSpLocks/>
          </p:cNvGrpSpPr>
          <p:nvPr/>
        </p:nvGrpSpPr>
        <p:grpSpPr bwMode="auto">
          <a:xfrm>
            <a:off x="1260475" y="3975100"/>
            <a:ext cx="3749675" cy="330200"/>
            <a:chOff x="2246" y="772"/>
            <a:chExt cx="2362" cy="208"/>
          </a:xfrm>
        </p:grpSpPr>
        <p:sp>
          <p:nvSpPr>
            <p:cNvPr id="664664" name="Text Box 88"/>
            <p:cNvSpPr txBox="1">
              <a:spLocks noChangeArrowheads="1"/>
            </p:cNvSpPr>
            <p:nvPr/>
          </p:nvSpPr>
          <p:spPr bwMode="auto">
            <a:xfrm>
              <a:off x="2246" y="775"/>
              <a:ext cx="2362" cy="19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EmpId   EmpName Address  City ……………….</a:t>
              </a:r>
            </a:p>
          </p:txBody>
        </p:sp>
        <p:sp>
          <p:nvSpPr>
            <p:cNvPr id="664665" name="Line 89"/>
            <p:cNvSpPr>
              <a:spLocks noChangeShapeType="1"/>
            </p:cNvSpPr>
            <p:nvPr/>
          </p:nvSpPr>
          <p:spPr bwMode="auto">
            <a:xfrm>
              <a:off x="2640" y="780"/>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66" name="Line 90"/>
            <p:cNvSpPr>
              <a:spLocks noChangeShapeType="1"/>
            </p:cNvSpPr>
            <p:nvPr/>
          </p:nvSpPr>
          <p:spPr bwMode="auto">
            <a:xfrm>
              <a:off x="3852" y="772"/>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67" name="Line 91"/>
            <p:cNvSpPr>
              <a:spLocks noChangeShapeType="1"/>
            </p:cNvSpPr>
            <p:nvPr/>
          </p:nvSpPr>
          <p:spPr bwMode="auto">
            <a:xfrm>
              <a:off x="3184" y="77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68" name="Line 92"/>
            <p:cNvSpPr>
              <a:spLocks noChangeShapeType="1"/>
            </p:cNvSpPr>
            <p:nvPr/>
          </p:nvSpPr>
          <p:spPr bwMode="auto">
            <a:xfrm>
              <a:off x="3592" y="77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69" name="Line 93"/>
            <p:cNvSpPr>
              <a:spLocks noChangeShapeType="1"/>
            </p:cNvSpPr>
            <p:nvPr/>
          </p:nvSpPr>
          <p:spPr bwMode="auto">
            <a:xfrm>
              <a:off x="4464" y="780"/>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670" name="Line 94"/>
            <p:cNvSpPr>
              <a:spLocks noChangeShapeType="1"/>
            </p:cNvSpPr>
            <p:nvPr/>
          </p:nvSpPr>
          <p:spPr bwMode="auto">
            <a:xfrm>
              <a:off x="4184" y="780"/>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025717A2-0862-4367-ADE2-36F13D12C222}" type="slidenum">
              <a:rPr lang="en-US"/>
              <a:pPr/>
              <a:t>6</a:t>
            </a:fld>
            <a:endParaRPr lang="en-US"/>
          </a:p>
        </p:txBody>
      </p:sp>
      <p:sp>
        <p:nvSpPr>
          <p:cNvPr id="692226" name="Text Box 2"/>
          <p:cNvSpPr txBox="1">
            <a:spLocks noChangeArrowheads="1"/>
          </p:cNvSpPr>
          <p:nvPr/>
        </p:nvSpPr>
        <p:spPr bwMode="auto">
          <a:xfrm>
            <a:off x="250825" y="323850"/>
            <a:ext cx="8645525" cy="589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sz="3200" b="1"/>
              <a:t>Hierarchical Database</a:t>
            </a:r>
          </a:p>
          <a:p>
            <a:pPr>
              <a:lnSpc>
                <a:spcPct val="90000"/>
              </a:lnSpc>
            </a:pPr>
            <a:endParaRPr lang="en-US" sz="3200" b="1"/>
          </a:p>
          <a:p>
            <a:pPr>
              <a:lnSpc>
                <a:spcPct val="90000"/>
              </a:lnSpc>
              <a:buClr>
                <a:srgbClr val="CC0000"/>
              </a:buClr>
              <a:buFontTx/>
              <a:buChar char="•"/>
            </a:pPr>
            <a:r>
              <a:rPr lang="en-US"/>
              <a:t>One of the most important application for the earliest database management system was production of manufacturing companies such as car companies</a:t>
            </a:r>
          </a:p>
          <a:p>
            <a:pPr>
              <a:lnSpc>
                <a:spcPct val="90000"/>
              </a:lnSpc>
              <a:buClr>
                <a:srgbClr val="CC0000"/>
              </a:buClr>
              <a:buFontTx/>
              <a:buChar char="•"/>
            </a:pPr>
            <a:endParaRPr lang="en-US"/>
          </a:p>
          <a:p>
            <a:pPr>
              <a:lnSpc>
                <a:spcPct val="90000"/>
              </a:lnSpc>
              <a:buClr>
                <a:srgbClr val="CC0000"/>
              </a:buClr>
              <a:buFontTx/>
              <a:buChar char="•"/>
            </a:pPr>
            <a:r>
              <a:rPr lang="en-US"/>
              <a:t>Car companies wanted to produce 10000 units of one model, 5000 of another model and so on.</a:t>
            </a:r>
          </a:p>
          <a:p>
            <a:pPr>
              <a:lnSpc>
                <a:spcPct val="90000"/>
              </a:lnSpc>
              <a:buClr>
                <a:srgbClr val="CC0000"/>
              </a:buClr>
              <a:buFontTx/>
              <a:buChar char="•"/>
            </a:pPr>
            <a:endParaRPr lang="en-US"/>
          </a:p>
          <a:p>
            <a:pPr>
              <a:lnSpc>
                <a:spcPct val="90000"/>
              </a:lnSpc>
              <a:buClr>
                <a:srgbClr val="CC0000"/>
              </a:buClr>
              <a:buFontTx/>
              <a:buChar char="•"/>
            </a:pPr>
            <a:r>
              <a:rPr lang="en-US"/>
              <a:t>They needed a database to collect all of this information and required tools to retrieve the information as fast as possible. </a:t>
            </a:r>
          </a:p>
          <a:p>
            <a:pPr>
              <a:lnSpc>
                <a:spcPct val="90000"/>
              </a:lnSpc>
              <a:buClr>
                <a:srgbClr val="CC0000"/>
              </a:buClr>
              <a:buFontTx/>
              <a:buChar char="•"/>
            </a:pPr>
            <a:endParaRPr lang="en-US"/>
          </a:p>
          <a:p>
            <a:pPr>
              <a:lnSpc>
                <a:spcPct val="90000"/>
              </a:lnSpc>
              <a:buClr>
                <a:srgbClr val="CC0000"/>
              </a:buClr>
              <a:buFontTx/>
              <a:buChar char="•"/>
            </a:pPr>
            <a:r>
              <a:rPr lang="en-US"/>
              <a:t>Information had to be organized in a form of parent  and child structure: </a:t>
            </a:r>
          </a:p>
          <a:p>
            <a:pPr lvl="1">
              <a:lnSpc>
                <a:spcPct val="90000"/>
              </a:lnSpc>
              <a:buClr>
                <a:srgbClr val="CC0000"/>
              </a:buClr>
              <a:buFontTx/>
              <a:buChar char="•"/>
            </a:pPr>
            <a:r>
              <a:rPr lang="en-US"/>
              <a:t>a car is composed of a motor, body , etc.  </a:t>
            </a:r>
          </a:p>
          <a:p>
            <a:pPr lvl="1">
              <a:lnSpc>
                <a:spcPct val="90000"/>
              </a:lnSpc>
              <a:buClr>
                <a:srgbClr val="CC0000"/>
              </a:buClr>
              <a:buFontTx/>
              <a:buChar char="•"/>
            </a:pPr>
            <a:r>
              <a:rPr lang="en-US"/>
              <a:t>Similarly each subpart were composed of other subparts and so on. Ex: an engine has spark plugs, wires,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lide Number Placeholder 3"/>
          <p:cNvSpPr>
            <a:spLocks noGrp="1"/>
          </p:cNvSpPr>
          <p:nvPr>
            <p:ph type="sldNum" sz="quarter" idx="10"/>
          </p:nvPr>
        </p:nvSpPr>
        <p:spPr/>
        <p:txBody>
          <a:bodyPr/>
          <a:lstStyle/>
          <a:p>
            <a:fld id="{1304018D-BA42-4307-9F4A-BB59A72B01F2}" type="slidenum">
              <a:rPr lang="en-US"/>
              <a:pPr/>
              <a:t>7</a:t>
            </a:fld>
            <a:endParaRPr lang="en-US"/>
          </a:p>
        </p:txBody>
      </p:sp>
      <p:grpSp>
        <p:nvGrpSpPr>
          <p:cNvPr id="693541" name="Group 293"/>
          <p:cNvGrpSpPr>
            <a:grpSpLocks/>
          </p:cNvGrpSpPr>
          <p:nvPr/>
        </p:nvGrpSpPr>
        <p:grpSpPr bwMode="auto">
          <a:xfrm>
            <a:off x="0" y="368300"/>
            <a:ext cx="2825750" cy="4627563"/>
            <a:chOff x="0" y="232"/>
            <a:chExt cx="1780" cy="2915"/>
          </a:xfrm>
        </p:grpSpPr>
        <p:sp>
          <p:nvSpPr>
            <p:cNvPr id="693265" name="Rectangle 17"/>
            <p:cNvSpPr>
              <a:spLocks noChangeArrowheads="1"/>
            </p:cNvSpPr>
            <p:nvPr/>
          </p:nvSpPr>
          <p:spPr bwMode="auto">
            <a:xfrm>
              <a:off x="674" y="232"/>
              <a:ext cx="334" cy="242"/>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266" name="Text Box 18"/>
            <p:cNvSpPr txBox="1">
              <a:spLocks noChangeArrowheads="1"/>
            </p:cNvSpPr>
            <p:nvPr/>
          </p:nvSpPr>
          <p:spPr bwMode="auto">
            <a:xfrm>
              <a:off x="707" y="257"/>
              <a:ext cx="3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Car1</a:t>
              </a:r>
            </a:p>
          </p:txBody>
        </p:sp>
        <p:sp>
          <p:nvSpPr>
            <p:cNvPr id="693269" name="Rectangle 21"/>
            <p:cNvSpPr>
              <a:spLocks noChangeArrowheads="1"/>
            </p:cNvSpPr>
            <p:nvPr/>
          </p:nvSpPr>
          <p:spPr bwMode="auto">
            <a:xfrm>
              <a:off x="108" y="847"/>
              <a:ext cx="429" cy="203"/>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270" name="Text Box 22"/>
            <p:cNvSpPr txBox="1">
              <a:spLocks noChangeArrowheads="1"/>
            </p:cNvSpPr>
            <p:nvPr/>
          </p:nvSpPr>
          <p:spPr bwMode="auto">
            <a:xfrm>
              <a:off x="116" y="848"/>
              <a:ext cx="43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Engine</a:t>
              </a:r>
            </a:p>
          </p:txBody>
        </p:sp>
        <p:grpSp>
          <p:nvGrpSpPr>
            <p:cNvPr id="693456" name="Group 208"/>
            <p:cNvGrpSpPr>
              <a:grpSpLocks/>
            </p:cNvGrpSpPr>
            <p:nvPr/>
          </p:nvGrpSpPr>
          <p:grpSpPr bwMode="auto">
            <a:xfrm>
              <a:off x="56" y="1843"/>
              <a:ext cx="388" cy="355"/>
              <a:chOff x="720" y="2035"/>
              <a:chExt cx="388" cy="355"/>
            </a:xfrm>
          </p:grpSpPr>
          <p:sp>
            <p:nvSpPr>
              <p:cNvPr id="693287" name="Rectangle 39"/>
              <p:cNvSpPr>
                <a:spLocks noChangeArrowheads="1"/>
              </p:cNvSpPr>
              <p:nvPr/>
            </p:nvSpPr>
            <p:spPr bwMode="auto">
              <a:xfrm>
                <a:off x="720" y="2035"/>
                <a:ext cx="358" cy="35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288" name="Text Box 40"/>
              <p:cNvSpPr txBox="1">
                <a:spLocks noChangeArrowheads="1"/>
              </p:cNvSpPr>
              <p:nvPr/>
            </p:nvSpPr>
            <p:spPr bwMode="auto">
              <a:xfrm>
                <a:off x="762" y="2044"/>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Left </a:t>
                </a:r>
              </a:p>
              <a:p>
                <a:r>
                  <a:rPr lang="en-US" sz="1400"/>
                  <a:t>Door</a:t>
                </a:r>
              </a:p>
            </p:txBody>
          </p:sp>
        </p:grpSp>
        <p:grpSp>
          <p:nvGrpSpPr>
            <p:cNvPr id="693466" name="Group 218"/>
            <p:cNvGrpSpPr>
              <a:grpSpLocks/>
            </p:cNvGrpSpPr>
            <p:nvPr/>
          </p:nvGrpSpPr>
          <p:grpSpPr bwMode="auto">
            <a:xfrm>
              <a:off x="0" y="2938"/>
              <a:ext cx="457" cy="209"/>
              <a:chOff x="664" y="3130"/>
              <a:chExt cx="457" cy="209"/>
            </a:xfrm>
          </p:grpSpPr>
          <p:sp>
            <p:nvSpPr>
              <p:cNvPr id="693297" name="Rectangle 49"/>
              <p:cNvSpPr>
                <a:spLocks noChangeArrowheads="1"/>
              </p:cNvSpPr>
              <p:nvPr/>
            </p:nvSpPr>
            <p:spPr bwMode="auto">
              <a:xfrm>
                <a:off x="664" y="3130"/>
                <a:ext cx="438" cy="202"/>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298" name="Text Box 50"/>
              <p:cNvSpPr txBox="1">
                <a:spLocks noChangeArrowheads="1"/>
              </p:cNvSpPr>
              <p:nvPr/>
            </p:nvSpPr>
            <p:spPr bwMode="auto">
              <a:xfrm>
                <a:off x="681" y="3147"/>
                <a:ext cx="4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Handle</a:t>
                </a:r>
              </a:p>
            </p:txBody>
          </p:sp>
        </p:grpSp>
        <p:sp>
          <p:nvSpPr>
            <p:cNvPr id="693299" name="Line 51"/>
            <p:cNvSpPr>
              <a:spLocks noChangeShapeType="1"/>
            </p:cNvSpPr>
            <p:nvPr/>
          </p:nvSpPr>
          <p:spPr bwMode="auto">
            <a:xfrm flipH="1">
              <a:off x="344" y="488"/>
              <a:ext cx="506" cy="3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300" name="Line 52"/>
            <p:cNvSpPr>
              <a:spLocks noChangeShapeType="1"/>
            </p:cNvSpPr>
            <p:nvPr/>
          </p:nvSpPr>
          <p:spPr bwMode="auto">
            <a:xfrm flipH="1">
              <a:off x="803" y="466"/>
              <a:ext cx="64" cy="4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301" name="Line 53"/>
            <p:cNvSpPr>
              <a:spLocks noChangeShapeType="1"/>
            </p:cNvSpPr>
            <p:nvPr/>
          </p:nvSpPr>
          <p:spPr bwMode="auto">
            <a:xfrm>
              <a:off x="857" y="472"/>
              <a:ext cx="640" cy="3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693455" name="Group 207"/>
            <p:cNvGrpSpPr>
              <a:grpSpLocks/>
            </p:cNvGrpSpPr>
            <p:nvPr/>
          </p:nvGrpSpPr>
          <p:grpSpPr bwMode="auto">
            <a:xfrm>
              <a:off x="148" y="1082"/>
              <a:ext cx="496" cy="166"/>
              <a:chOff x="1132" y="1410"/>
              <a:chExt cx="496" cy="166"/>
            </a:xfrm>
          </p:grpSpPr>
          <p:sp>
            <p:nvSpPr>
              <p:cNvPr id="693302" name="Line 54"/>
              <p:cNvSpPr>
                <a:spLocks noChangeShapeType="1"/>
              </p:cNvSpPr>
              <p:nvPr/>
            </p:nvSpPr>
            <p:spPr bwMode="auto">
              <a:xfrm flipH="1">
                <a:off x="1132" y="1410"/>
                <a:ext cx="14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303" name="Line 55"/>
              <p:cNvSpPr>
                <a:spLocks noChangeShapeType="1"/>
              </p:cNvSpPr>
              <p:nvPr/>
            </p:nvSpPr>
            <p:spPr bwMode="auto">
              <a:xfrm flipH="1">
                <a:off x="1281" y="1410"/>
                <a:ext cx="2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304" name="Line 56"/>
              <p:cNvSpPr>
                <a:spLocks noChangeShapeType="1"/>
              </p:cNvSpPr>
              <p:nvPr/>
            </p:nvSpPr>
            <p:spPr bwMode="auto">
              <a:xfrm>
                <a:off x="1328" y="1430"/>
                <a:ext cx="122" cy="1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305" name="Line 57"/>
              <p:cNvSpPr>
                <a:spLocks noChangeShapeType="1"/>
              </p:cNvSpPr>
              <p:nvPr/>
            </p:nvSpPr>
            <p:spPr bwMode="auto">
              <a:xfrm>
                <a:off x="1356" y="1430"/>
                <a:ext cx="272" cy="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693306" name="Line 58"/>
            <p:cNvSpPr>
              <a:spLocks noChangeShapeType="1"/>
            </p:cNvSpPr>
            <p:nvPr/>
          </p:nvSpPr>
          <p:spPr bwMode="auto">
            <a:xfrm flipH="1">
              <a:off x="174" y="1079"/>
              <a:ext cx="705" cy="7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307" name="Line 59"/>
            <p:cNvSpPr>
              <a:spLocks noChangeShapeType="1"/>
            </p:cNvSpPr>
            <p:nvPr/>
          </p:nvSpPr>
          <p:spPr bwMode="auto">
            <a:xfrm flipH="1">
              <a:off x="554" y="1055"/>
              <a:ext cx="326" cy="7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308" name="Line 60"/>
            <p:cNvSpPr>
              <a:spLocks noChangeShapeType="1"/>
            </p:cNvSpPr>
            <p:nvPr/>
          </p:nvSpPr>
          <p:spPr bwMode="auto">
            <a:xfrm>
              <a:off x="868" y="1079"/>
              <a:ext cx="87" cy="7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309" name="Line 61"/>
            <p:cNvSpPr>
              <a:spLocks noChangeShapeType="1"/>
            </p:cNvSpPr>
            <p:nvPr/>
          </p:nvSpPr>
          <p:spPr bwMode="auto">
            <a:xfrm>
              <a:off x="870" y="1068"/>
              <a:ext cx="515" cy="7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315" name="Line 67"/>
            <p:cNvSpPr>
              <a:spLocks noChangeShapeType="1"/>
            </p:cNvSpPr>
            <p:nvPr/>
          </p:nvSpPr>
          <p:spPr bwMode="auto">
            <a:xfrm>
              <a:off x="1179" y="2198"/>
              <a:ext cx="84" cy="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317" name="Line 69"/>
            <p:cNvSpPr>
              <a:spLocks noChangeShapeType="1"/>
            </p:cNvSpPr>
            <p:nvPr/>
          </p:nvSpPr>
          <p:spPr bwMode="auto">
            <a:xfrm flipH="1">
              <a:off x="1048" y="2229"/>
              <a:ext cx="140"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318" name="Line 70"/>
            <p:cNvSpPr>
              <a:spLocks noChangeShapeType="1"/>
            </p:cNvSpPr>
            <p:nvPr/>
          </p:nvSpPr>
          <p:spPr bwMode="auto">
            <a:xfrm>
              <a:off x="1188" y="2187"/>
              <a:ext cx="225"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319" name="Line 71"/>
            <p:cNvSpPr>
              <a:spLocks noChangeShapeType="1"/>
            </p:cNvSpPr>
            <p:nvPr/>
          </p:nvSpPr>
          <p:spPr bwMode="auto">
            <a:xfrm flipH="1">
              <a:off x="1010" y="2198"/>
              <a:ext cx="178" cy="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329" name="Line 81"/>
            <p:cNvSpPr>
              <a:spLocks noChangeShapeType="1"/>
            </p:cNvSpPr>
            <p:nvPr/>
          </p:nvSpPr>
          <p:spPr bwMode="auto">
            <a:xfrm>
              <a:off x="65" y="2198"/>
              <a:ext cx="0" cy="7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330" name="Line 82"/>
            <p:cNvSpPr>
              <a:spLocks noChangeShapeType="1"/>
            </p:cNvSpPr>
            <p:nvPr/>
          </p:nvSpPr>
          <p:spPr bwMode="auto">
            <a:xfrm>
              <a:off x="74" y="2195"/>
              <a:ext cx="586" cy="7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331" name="Line 83"/>
            <p:cNvSpPr>
              <a:spLocks noChangeShapeType="1"/>
            </p:cNvSpPr>
            <p:nvPr/>
          </p:nvSpPr>
          <p:spPr bwMode="auto">
            <a:xfrm>
              <a:off x="105" y="2214"/>
              <a:ext cx="1081" cy="7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333" name="Text Box 85"/>
            <p:cNvSpPr txBox="1">
              <a:spLocks noChangeArrowheads="1"/>
            </p:cNvSpPr>
            <p:nvPr/>
          </p:nvSpPr>
          <p:spPr bwMode="auto">
            <a:xfrm>
              <a:off x="1004" y="1536"/>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a:t>
              </a:r>
            </a:p>
          </p:txBody>
        </p:sp>
        <p:sp>
          <p:nvSpPr>
            <p:cNvPr id="693336" name="Text Box 88"/>
            <p:cNvSpPr txBox="1">
              <a:spLocks noChangeArrowheads="1"/>
            </p:cNvSpPr>
            <p:nvPr/>
          </p:nvSpPr>
          <p:spPr bwMode="auto">
            <a:xfrm>
              <a:off x="532" y="2645"/>
              <a:ext cx="3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a:t>
              </a:r>
            </a:p>
          </p:txBody>
        </p:sp>
        <p:sp>
          <p:nvSpPr>
            <p:cNvPr id="693451" name="Rectangle 203"/>
            <p:cNvSpPr>
              <a:spLocks noChangeArrowheads="1"/>
            </p:cNvSpPr>
            <p:nvPr/>
          </p:nvSpPr>
          <p:spPr bwMode="auto">
            <a:xfrm>
              <a:off x="580" y="855"/>
              <a:ext cx="429" cy="203"/>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452" name="Text Box 204"/>
            <p:cNvSpPr txBox="1">
              <a:spLocks noChangeArrowheads="1"/>
            </p:cNvSpPr>
            <p:nvPr/>
          </p:nvSpPr>
          <p:spPr bwMode="auto">
            <a:xfrm>
              <a:off x="572" y="832"/>
              <a:ext cx="3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Body</a:t>
              </a:r>
            </a:p>
          </p:txBody>
        </p:sp>
        <p:sp>
          <p:nvSpPr>
            <p:cNvPr id="693453" name="Rectangle 205"/>
            <p:cNvSpPr>
              <a:spLocks noChangeArrowheads="1"/>
            </p:cNvSpPr>
            <p:nvPr/>
          </p:nvSpPr>
          <p:spPr bwMode="auto">
            <a:xfrm>
              <a:off x="1052" y="847"/>
              <a:ext cx="669" cy="203"/>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454" name="Text Box 206"/>
            <p:cNvSpPr txBox="1">
              <a:spLocks noChangeArrowheads="1"/>
            </p:cNvSpPr>
            <p:nvPr/>
          </p:nvSpPr>
          <p:spPr bwMode="auto">
            <a:xfrm>
              <a:off x="1044" y="848"/>
              <a:ext cx="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Transmission</a:t>
              </a:r>
            </a:p>
          </p:txBody>
        </p:sp>
        <p:grpSp>
          <p:nvGrpSpPr>
            <p:cNvPr id="693457" name="Group 209"/>
            <p:cNvGrpSpPr>
              <a:grpSpLocks/>
            </p:cNvGrpSpPr>
            <p:nvPr/>
          </p:nvGrpSpPr>
          <p:grpSpPr bwMode="auto">
            <a:xfrm>
              <a:off x="472" y="1843"/>
              <a:ext cx="397" cy="355"/>
              <a:chOff x="720" y="2035"/>
              <a:chExt cx="397" cy="355"/>
            </a:xfrm>
          </p:grpSpPr>
          <p:sp>
            <p:nvSpPr>
              <p:cNvPr id="693458" name="Rectangle 210"/>
              <p:cNvSpPr>
                <a:spLocks noChangeArrowheads="1"/>
              </p:cNvSpPr>
              <p:nvPr/>
            </p:nvSpPr>
            <p:spPr bwMode="auto">
              <a:xfrm>
                <a:off x="720" y="2035"/>
                <a:ext cx="358" cy="35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459" name="Text Box 211"/>
              <p:cNvSpPr txBox="1">
                <a:spLocks noChangeArrowheads="1"/>
              </p:cNvSpPr>
              <p:nvPr/>
            </p:nvSpPr>
            <p:spPr bwMode="auto">
              <a:xfrm>
                <a:off x="762" y="2044"/>
                <a:ext cx="35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right </a:t>
                </a:r>
              </a:p>
              <a:p>
                <a:r>
                  <a:rPr lang="en-US" sz="1400"/>
                  <a:t>Door</a:t>
                </a:r>
              </a:p>
            </p:txBody>
          </p:sp>
        </p:grpSp>
        <p:grpSp>
          <p:nvGrpSpPr>
            <p:cNvPr id="693460" name="Group 212"/>
            <p:cNvGrpSpPr>
              <a:grpSpLocks/>
            </p:cNvGrpSpPr>
            <p:nvPr/>
          </p:nvGrpSpPr>
          <p:grpSpPr bwMode="auto">
            <a:xfrm>
              <a:off x="1248" y="1843"/>
              <a:ext cx="382" cy="355"/>
              <a:chOff x="720" y="2035"/>
              <a:chExt cx="382" cy="355"/>
            </a:xfrm>
          </p:grpSpPr>
          <p:sp>
            <p:nvSpPr>
              <p:cNvPr id="693461" name="Rectangle 213"/>
              <p:cNvSpPr>
                <a:spLocks noChangeArrowheads="1"/>
              </p:cNvSpPr>
              <p:nvPr/>
            </p:nvSpPr>
            <p:spPr bwMode="auto">
              <a:xfrm>
                <a:off x="720" y="2035"/>
                <a:ext cx="358" cy="35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462" name="Text Box 214"/>
              <p:cNvSpPr txBox="1">
                <a:spLocks noChangeArrowheads="1"/>
              </p:cNvSpPr>
              <p:nvPr/>
            </p:nvSpPr>
            <p:spPr bwMode="auto">
              <a:xfrm>
                <a:off x="762" y="2044"/>
                <a:ext cx="3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Roof</a:t>
                </a:r>
              </a:p>
            </p:txBody>
          </p:sp>
        </p:grpSp>
        <p:grpSp>
          <p:nvGrpSpPr>
            <p:cNvPr id="693463" name="Group 215"/>
            <p:cNvGrpSpPr>
              <a:grpSpLocks/>
            </p:cNvGrpSpPr>
            <p:nvPr/>
          </p:nvGrpSpPr>
          <p:grpSpPr bwMode="auto">
            <a:xfrm>
              <a:off x="864" y="1835"/>
              <a:ext cx="407" cy="355"/>
              <a:chOff x="720" y="2035"/>
              <a:chExt cx="407" cy="355"/>
            </a:xfrm>
          </p:grpSpPr>
          <p:sp>
            <p:nvSpPr>
              <p:cNvPr id="693464" name="Rectangle 216"/>
              <p:cNvSpPr>
                <a:spLocks noChangeArrowheads="1"/>
              </p:cNvSpPr>
              <p:nvPr/>
            </p:nvSpPr>
            <p:spPr bwMode="auto">
              <a:xfrm>
                <a:off x="720" y="2035"/>
                <a:ext cx="358" cy="35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465" name="Text Box 217"/>
              <p:cNvSpPr txBox="1">
                <a:spLocks noChangeArrowheads="1"/>
              </p:cNvSpPr>
              <p:nvPr/>
            </p:nvSpPr>
            <p:spPr bwMode="auto">
              <a:xfrm>
                <a:off x="762" y="2044"/>
                <a:ext cx="3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Hood</a:t>
                </a:r>
              </a:p>
            </p:txBody>
          </p:sp>
        </p:grpSp>
        <p:grpSp>
          <p:nvGrpSpPr>
            <p:cNvPr id="693470" name="Group 222"/>
            <p:cNvGrpSpPr>
              <a:grpSpLocks/>
            </p:cNvGrpSpPr>
            <p:nvPr/>
          </p:nvGrpSpPr>
          <p:grpSpPr bwMode="auto">
            <a:xfrm>
              <a:off x="465" y="2938"/>
              <a:ext cx="502" cy="209"/>
              <a:chOff x="737" y="3226"/>
              <a:chExt cx="502" cy="209"/>
            </a:xfrm>
          </p:grpSpPr>
          <p:sp>
            <p:nvSpPr>
              <p:cNvPr id="693468" name="Rectangle 220"/>
              <p:cNvSpPr>
                <a:spLocks noChangeArrowheads="1"/>
              </p:cNvSpPr>
              <p:nvPr/>
            </p:nvSpPr>
            <p:spPr bwMode="auto">
              <a:xfrm>
                <a:off x="760" y="3226"/>
                <a:ext cx="438" cy="202"/>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469" name="Text Box 221"/>
              <p:cNvSpPr txBox="1">
                <a:spLocks noChangeArrowheads="1"/>
              </p:cNvSpPr>
              <p:nvPr/>
            </p:nvSpPr>
            <p:spPr bwMode="auto">
              <a:xfrm>
                <a:off x="737" y="3243"/>
                <a:ext cx="50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Window</a:t>
                </a:r>
              </a:p>
            </p:txBody>
          </p:sp>
        </p:grpSp>
        <p:grpSp>
          <p:nvGrpSpPr>
            <p:cNvPr id="693471" name="Group 223"/>
            <p:cNvGrpSpPr>
              <a:grpSpLocks/>
            </p:cNvGrpSpPr>
            <p:nvPr/>
          </p:nvGrpSpPr>
          <p:grpSpPr bwMode="auto">
            <a:xfrm>
              <a:off x="953" y="2938"/>
              <a:ext cx="461" cy="209"/>
              <a:chOff x="737" y="3226"/>
              <a:chExt cx="461" cy="209"/>
            </a:xfrm>
          </p:grpSpPr>
          <p:sp>
            <p:nvSpPr>
              <p:cNvPr id="693472" name="Rectangle 224"/>
              <p:cNvSpPr>
                <a:spLocks noChangeArrowheads="1"/>
              </p:cNvSpPr>
              <p:nvPr/>
            </p:nvSpPr>
            <p:spPr bwMode="auto">
              <a:xfrm>
                <a:off x="760" y="3226"/>
                <a:ext cx="438" cy="202"/>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473" name="Text Box 225"/>
              <p:cNvSpPr txBox="1">
                <a:spLocks noChangeArrowheads="1"/>
              </p:cNvSpPr>
              <p:nvPr/>
            </p:nvSpPr>
            <p:spPr bwMode="auto">
              <a:xfrm>
                <a:off x="737" y="3243"/>
                <a:ext cx="34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Lock</a:t>
                </a:r>
              </a:p>
            </p:txBody>
          </p:sp>
        </p:grpSp>
        <p:grpSp>
          <p:nvGrpSpPr>
            <p:cNvPr id="693526" name="Group 278"/>
            <p:cNvGrpSpPr>
              <a:grpSpLocks/>
            </p:cNvGrpSpPr>
            <p:nvPr/>
          </p:nvGrpSpPr>
          <p:grpSpPr bwMode="auto">
            <a:xfrm>
              <a:off x="1084" y="1066"/>
              <a:ext cx="496" cy="166"/>
              <a:chOff x="1132" y="1410"/>
              <a:chExt cx="496" cy="166"/>
            </a:xfrm>
          </p:grpSpPr>
          <p:sp>
            <p:nvSpPr>
              <p:cNvPr id="693527" name="Line 279"/>
              <p:cNvSpPr>
                <a:spLocks noChangeShapeType="1"/>
              </p:cNvSpPr>
              <p:nvPr/>
            </p:nvSpPr>
            <p:spPr bwMode="auto">
              <a:xfrm flipH="1">
                <a:off x="1132" y="1410"/>
                <a:ext cx="14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528" name="Line 280"/>
              <p:cNvSpPr>
                <a:spLocks noChangeShapeType="1"/>
              </p:cNvSpPr>
              <p:nvPr/>
            </p:nvSpPr>
            <p:spPr bwMode="auto">
              <a:xfrm flipH="1">
                <a:off x="1281" y="1410"/>
                <a:ext cx="2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529" name="Line 281"/>
              <p:cNvSpPr>
                <a:spLocks noChangeShapeType="1"/>
              </p:cNvSpPr>
              <p:nvPr/>
            </p:nvSpPr>
            <p:spPr bwMode="auto">
              <a:xfrm>
                <a:off x="1328" y="1430"/>
                <a:ext cx="122" cy="1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530" name="Line 282"/>
              <p:cNvSpPr>
                <a:spLocks noChangeShapeType="1"/>
              </p:cNvSpPr>
              <p:nvPr/>
            </p:nvSpPr>
            <p:spPr bwMode="auto">
              <a:xfrm>
                <a:off x="1356" y="1430"/>
                <a:ext cx="272" cy="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693531" name="Group 283"/>
            <p:cNvGrpSpPr>
              <a:grpSpLocks/>
            </p:cNvGrpSpPr>
            <p:nvPr/>
          </p:nvGrpSpPr>
          <p:grpSpPr bwMode="auto">
            <a:xfrm>
              <a:off x="420" y="2218"/>
              <a:ext cx="496" cy="166"/>
              <a:chOff x="1132" y="1410"/>
              <a:chExt cx="496" cy="166"/>
            </a:xfrm>
          </p:grpSpPr>
          <p:sp>
            <p:nvSpPr>
              <p:cNvPr id="693532" name="Line 284"/>
              <p:cNvSpPr>
                <a:spLocks noChangeShapeType="1"/>
              </p:cNvSpPr>
              <p:nvPr/>
            </p:nvSpPr>
            <p:spPr bwMode="auto">
              <a:xfrm flipH="1">
                <a:off x="1132" y="1410"/>
                <a:ext cx="14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533" name="Line 285"/>
              <p:cNvSpPr>
                <a:spLocks noChangeShapeType="1"/>
              </p:cNvSpPr>
              <p:nvPr/>
            </p:nvSpPr>
            <p:spPr bwMode="auto">
              <a:xfrm flipH="1">
                <a:off x="1281" y="1410"/>
                <a:ext cx="2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534" name="Line 286"/>
              <p:cNvSpPr>
                <a:spLocks noChangeShapeType="1"/>
              </p:cNvSpPr>
              <p:nvPr/>
            </p:nvSpPr>
            <p:spPr bwMode="auto">
              <a:xfrm>
                <a:off x="1328" y="1430"/>
                <a:ext cx="122" cy="1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535" name="Line 287"/>
              <p:cNvSpPr>
                <a:spLocks noChangeShapeType="1"/>
              </p:cNvSpPr>
              <p:nvPr/>
            </p:nvSpPr>
            <p:spPr bwMode="auto">
              <a:xfrm>
                <a:off x="1356" y="1430"/>
                <a:ext cx="272" cy="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693536" name="Group 288"/>
            <p:cNvGrpSpPr>
              <a:grpSpLocks/>
            </p:cNvGrpSpPr>
            <p:nvPr/>
          </p:nvGrpSpPr>
          <p:grpSpPr bwMode="auto">
            <a:xfrm>
              <a:off x="1284" y="2210"/>
              <a:ext cx="496" cy="166"/>
              <a:chOff x="1132" y="1410"/>
              <a:chExt cx="496" cy="166"/>
            </a:xfrm>
          </p:grpSpPr>
          <p:sp>
            <p:nvSpPr>
              <p:cNvPr id="693537" name="Line 289"/>
              <p:cNvSpPr>
                <a:spLocks noChangeShapeType="1"/>
              </p:cNvSpPr>
              <p:nvPr/>
            </p:nvSpPr>
            <p:spPr bwMode="auto">
              <a:xfrm flipH="1">
                <a:off x="1132" y="1410"/>
                <a:ext cx="14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538" name="Line 290"/>
              <p:cNvSpPr>
                <a:spLocks noChangeShapeType="1"/>
              </p:cNvSpPr>
              <p:nvPr/>
            </p:nvSpPr>
            <p:spPr bwMode="auto">
              <a:xfrm flipH="1">
                <a:off x="1281" y="1410"/>
                <a:ext cx="2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539" name="Line 291"/>
              <p:cNvSpPr>
                <a:spLocks noChangeShapeType="1"/>
              </p:cNvSpPr>
              <p:nvPr/>
            </p:nvSpPr>
            <p:spPr bwMode="auto">
              <a:xfrm>
                <a:off x="1328" y="1430"/>
                <a:ext cx="122" cy="1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540" name="Line 292"/>
              <p:cNvSpPr>
                <a:spLocks noChangeShapeType="1"/>
              </p:cNvSpPr>
              <p:nvPr/>
            </p:nvSpPr>
            <p:spPr bwMode="auto">
              <a:xfrm>
                <a:off x="1356" y="1430"/>
                <a:ext cx="272" cy="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grpSp>
        <p:nvGrpSpPr>
          <p:cNvPr id="693542" name="Group 294"/>
          <p:cNvGrpSpPr>
            <a:grpSpLocks/>
          </p:cNvGrpSpPr>
          <p:nvPr/>
        </p:nvGrpSpPr>
        <p:grpSpPr bwMode="auto">
          <a:xfrm>
            <a:off x="2768600" y="355600"/>
            <a:ext cx="2825750" cy="4627563"/>
            <a:chOff x="0" y="232"/>
            <a:chExt cx="1780" cy="2915"/>
          </a:xfrm>
        </p:grpSpPr>
        <p:sp>
          <p:nvSpPr>
            <p:cNvPr id="693543" name="Rectangle 295"/>
            <p:cNvSpPr>
              <a:spLocks noChangeArrowheads="1"/>
            </p:cNvSpPr>
            <p:nvPr/>
          </p:nvSpPr>
          <p:spPr bwMode="auto">
            <a:xfrm>
              <a:off x="674" y="232"/>
              <a:ext cx="334" cy="242"/>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544" name="Text Box 296"/>
            <p:cNvSpPr txBox="1">
              <a:spLocks noChangeArrowheads="1"/>
            </p:cNvSpPr>
            <p:nvPr/>
          </p:nvSpPr>
          <p:spPr bwMode="auto">
            <a:xfrm>
              <a:off x="707" y="257"/>
              <a:ext cx="3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Car2</a:t>
              </a:r>
            </a:p>
          </p:txBody>
        </p:sp>
        <p:sp>
          <p:nvSpPr>
            <p:cNvPr id="693545" name="Rectangle 297"/>
            <p:cNvSpPr>
              <a:spLocks noChangeArrowheads="1"/>
            </p:cNvSpPr>
            <p:nvPr/>
          </p:nvSpPr>
          <p:spPr bwMode="auto">
            <a:xfrm>
              <a:off x="108" y="847"/>
              <a:ext cx="429" cy="203"/>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546" name="Text Box 298"/>
            <p:cNvSpPr txBox="1">
              <a:spLocks noChangeArrowheads="1"/>
            </p:cNvSpPr>
            <p:nvPr/>
          </p:nvSpPr>
          <p:spPr bwMode="auto">
            <a:xfrm>
              <a:off x="116" y="848"/>
              <a:ext cx="43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Engine</a:t>
              </a:r>
            </a:p>
          </p:txBody>
        </p:sp>
        <p:grpSp>
          <p:nvGrpSpPr>
            <p:cNvPr id="693547" name="Group 299"/>
            <p:cNvGrpSpPr>
              <a:grpSpLocks/>
            </p:cNvGrpSpPr>
            <p:nvPr/>
          </p:nvGrpSpPr>
          <p:grpSpPr bwMode="auto">
            <a:xfrm>
              <a:off x="56" y="1843"/>
              <a:ext cx="388" cy="355"/>
              <a:chOff x="720" y="2035"/>
              <a:chExt cx="388" cy="355"/>
            </a:xfrm>
          </p:grpSpPr>
          <p:sp>
            <p:nvSpPr>
              <p:cNvPr id="693548" name="Rectangle 300"/>
              <p:cNvSpPr>
                <a:spLocks noChangeArrowheads="1"/>
              </p:cNvSpPr>
              <p:nvPr/>
            </p:nvSpPr>
            <p:spPr bwMode="auto">
              <a:xfrm>
                <a:off x="720" y="2035"/>
                <a:ext cx="358" cy="35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549" name="Text Box 301"/>
              <p:cNvSpPr txBox="1">
                <a:spLocks noChangeArrowheads="1"/>
              </p:cNvSpPr>
              <p:nvPr/>
            </p:nvSpPr>
            <p:spPr bwMode="auto">
              <a:xfrm>
                <a:off x="762" y="2044"/>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Left </a:t>
                </a:r>
              </a:p>
              <a:p>
                <a:r>
                  <a:rPr lang="en-US" sz="1400"/>
                  <a:t>Door</a:t>
                </a:r>
              </a:p>
            </p:txBody>
          </p:sp>
        </p:grpSp>
        <p:grpSp>
          <p:nvGrpSpPr>
            <p:cNvPr id="693550" name="Group 302"/>
            <p:cNvGrpSpPr>
              <a:grpSpLocks/>
            </p:cNvGrpSpPr>
            <p:nvPr/>
          </p:nvGrpSpPr>
          <p:grpSpPr bwMode="auto">
            <a:xfrm>
              <a:off x="0" y="2938"/>
              <a:ext cx="457" cy="209"/>
              <a:chOff x="664" y="3130"/>
              <a:chExt cx="457" cy="209"/>
            </a:xfrm>
          </p:grpSpPr>
          <p:sp>
            <p:nvSpPr>
              <p:cNvPr id="693551" name="Rectangle 303"/>
              <p:cNvSpPr>
                <a:spLocks noChangeArrowheads="1"/>
              </p:cNvSpPr>
              <p:nvPr/>
            </p:nvSpPr>
            <p:spPr bwMode="auto">
              <a:xfrm>
                <a:off x="664" y="3130"/>
                <a:ext cx="438" cy="202"/>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552" name="Text Box 304"/>
              <p:cNvSpPr txBox="1">
                <a:spLocks noChangeArrowheads="1"/>
              </p:cNvSpPr>
              <p:nvPr/>
            </p:nvSpPr>
            <p:spPr bwMode="auto">
              <a:xfrm>
                <a:off x="681" y="3147"/>
                <a:ext cx="4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Handle</a:t>
                </a:r>
              </a:p>
            </p:txBody>
          </p:sp>
        </p:grpSp>
        <p:sp>
          <p:nvSpPr>
            <p:cNvPr id="693553" name="Line 305"/>
            <p:cNvSpPr>
              <a:spLocks noChangeShapeType="1"/>
            </p:cNvSpPr>
            <p:nvPr/>
          </p:nvSpPr>
          <p:spPr bwMode="auto">
            <a:xfrm flipH="1">
              <a:off x="344" y="488"/>
              <a:ext cx="506" cy="3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554" name="Line 306"/>
            <p:cNvSpPr>
              <a:spLocks noChangeShapeType="1"/>
            </p:cNvSpPr>
            <p:nvPr/>
          </p:nvSpPr>
          <p:spPr bwMode="auto">
            <a:xfrm flipH="1">
              <a:off x="803" y="466"/>
              <a:ext cx="64" cy="4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555" name="Line 307"/>
            <p:cNvSpPr>
              <a:spLocks noChangeShapeType="1"/>
            </p:cNvSpPr>
            <p:nvPr/>
          </p:nvSpPr>
          <p:spPr bwMode="auto">
            <a:xfrm>
              <a:off x="857" y="472"/>
              <a:ext cx="640" cy="3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693556" name="Group 308"/>
            <p:cNvGrpSpPr>
              <a:grpSpLocks/>
            </p:cNvGrpSpPr>
            <p:nvPr/>
          </p:nvGrpSpPr>
          <p:grpSpPr bwMode="auto">
            <a:xfrm>
              <a:off x="148" y="1082"/>
              <a:ext cx="496" cy="166"/>
              <a:chOff x="1132" y="1410"/>
              <a:chExt cx="496" cy="166"/>
            </a:xfrm>
          </p:grpSpPr>
          <p:sp>
            <p:nvSpPr>
              <p:cNvPr id="693557" name="Line 309"/>
              <p:cNvSpPr>
                <a:spLocks noChangeShapeType="1"/>
              </p:cNvSpPr>
              <p:nvPr/>
            </p:nvSpPr>
            <p:spPr bwMode="auto">
              <a:xfrm flipH="1">
                <a:off x="1132" y="1410"/>
                <a:ext cx="14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558" name="Line 310"/>
              <p:cNvSpPr>
                <a:spLocks noChangeShapeType="1"/>
              </p:cNvSpPr>
              <p:nvPr/>
            </p:nvSpPr>
            <p:spPr bwMode="auto">
              <a:xfrm flipH="1">
                <a:off x="1281" y="1410"/>
                <a:ext cx="2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559" name="Line 311"/>
              <p:cNvSpPr>
                <a:spLocks noChangeShapeType="1"/>
              </p:cNvSpPr>
              <p:nvPr/>
            </p:nvSpPr>
            <p:spPr bwMode="auto">
              <a:xfrm>
                <a:off x="1328" y="1430"/>
                <a:ext cx="122" cy="1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560" name="Line 312"/>
              <p:cNvSpPr>
                <a:spLocks noChangeShapeType="1"/>
              </p:cNvSpPr>
              <p:nvPr/>
            </p:nvSpPr>
            <p:spPr bwMode="auto">
              <a:xfrm>
                <a:off x="1356" y="1430"/>
                <a:ext cx="272" cy="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693561" name="Line 313"/>
            <p:cNvSpPr>
              <a:spLocks noChangeShapeType="1"/>
            </p:cNvSpPr>
            <p:nvPr/>
          </p:nvSpPr>
          <p:spPr bwMode="auto">
            <a:xfrm flipH="1">
              <a:off x="174" y="1079"/>
              <a:ext cx="705" cy="7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562" name="Line 314"/>
            <p:cNvSpPr>
              <a:spLocks noChangeShapeType="1"/>
            </p:cNvSpPr>
            <p:nvPr/>
          </p:nvSpPr>
          <p:spPr bwMode="auto">
            <a:xfrm flipH="1">
              <a:off x="554" y="1055"/>
              <a:ext cx="326" cy="7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563" name="Line 315"/>
            <p:cNvSpPr>
              <a:spLocks noChangeShapeType="1"/>
            </p:cNvSpPr>
            <p:nvPr/>
          </p:nvSpPr>
          <p:spPr bwMode="auto">
            <a:xfrm>
              <a:off x="868" y="1079"/>
              <a:ext cx="87" cy="7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564" name="Line 316"/>
            <p:cNvSpPr>
              <a:spLocks noChangeShapeType="1"/>
            </p:cNvSpPr>
            <p:nvPr/>
          </p:nvSpPr>
          <p:spPr bwMode="auto">
            <a:xfrm>
              <a:off x="870" y="1068"/>
              <a:ext cx="515" cy="7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565" name="Line 317"/>
            <p:cNvSpPr>
              <a:spLocks noChangeShapeType="1"/>
            </p:cNvSpPr>
            <p:nvPr/>
          </p:nvSpPr>
          <p:spPr bwMode="auto">
            <a:xfrm>
              <a:off x="1179" y="2198"/>
              <a:ext cx="84" cy="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566" name="Line 318"/>
            <p:cNvSpPr>
              <a:spLocks noChangeShapeType="1"/>
            </p:cNvSpPr>
            <p:nvPr/>
          </p:nvSpPr>
          <p:spPr bwMode="auto">
            <a:xfrm flipH="1">
              <a:off x="1048" y="2229"/>
              <a:ext cx="140"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567" name="Line 319"/>
            <p:cNvSpPr>
              <a:spLocks noChangeShapeType="1"/>
            </p:cNvSpPr>
            <p:nvPr/>
          </p:nvSpPr>
          <p:spPr bwMode="auto">
            <a:xfrm>
              <a:off x="1188" y="2187"/>
              <a:ext cx="225"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568" name="Line 320"/>
            <p:cNvSpPr>
              <a:spLocks noChangeShapeType="1"/>
            </p:cNvSpPr>
            <p:nvPr/>
          </p:nvSpPr>
          <p:spPr bwMode="auto">
            <a:xfrm flipH="1">
              <a:off x="1010" y="2198"/>
              <a:ext cx="178" cy="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569" name="Line 321"/>
            <p:cNvSpPr>
              <a:spLocks noChangeShapeType="1"/>
            </p:cNvSpPr>
            <p:nvPr/>
          </p:nvSpPr>
          <p:spPr bwMode="auto">
            <a:xfrm>
              <a:off x="65" y="2198"/>
              <a:ext cx="0" cy="7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570" name="Line 322"/>
            <p:cNvSpPr>
              <a:spLocks noChangeShapeType="1"/>
            </p:cNvSpPr>
            <p:nvPr/>
          </p:nvSpPr>
          <p:spPr bwMode="auto">
            <a:xfrm>
              <a:off x="74" y="2195"/>
              <a:ext cx="586" cy="7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571" name="Line 323"/>
            <p:cNvSpPr>
              <a:spLocks noChangeShapeType="1"/>
            </p:cNvSpPr>
            <p:nvPr/>
          </p:nvSpPr>
          <p:spPr bwMode="auto">
            <a:xfrm>
              <a:off x="105" y="2214"/>
              <a:ext cx="1081" cy="7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572" name="Text Box 324"/>
            <p:cNvSpPr txBox="1">
              <a:spLocks noChangeArrowheads="1"/>
            </p:cNvSpPr>
            <p:nvPr/>
          </p:nvSpPr>
          <p:spPr bwMode="auto">
            <a:xfrm>
              <a:off x="1004" y="1536"/>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a:t>
              </a:r>
            </a:p>
          </p:txBody>
        </p:sp>
        <p:sp>
          <p:nvSpPr>
            <p:cNvPr id="693573" name="Text Box 325"/>
            <p:cNvSpPr txBox="1">
              <a:spLocks noChangeArrowheads="1"/>
            </p:cNvSpPr>
            <p:nvPr/>
          </p:nvSpPr>
          <p:spPr bwMode="auto">
            <a:xfrm>
              <a:off x="532" y="2645"/>
              <a:ext cx="3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a:t>
              </a:r>
            </a:p>
          </p:txBody>
        </p:sp>
        <p:sp>
          <p:nvSpPr>
            <p:cNvPr id="693574" name="Rectangle 326"/>
            <p:cNvSpPr>
              <a:spLocks noChangeArrowheads="1"/>
            </p:cNvSpPr>
            <p:nvPr/>
          </p:nvSpPr>
          <p:spPr bwMode="auto">
            <a:xfrm>
              <a:off x="580" y="855"/>
              <a:ext cx="429" cy="203"/>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575" name="Text Box 327"/>
            <p:cNvSpPr txBox="1">
              <a:spLocks noChangeArrowheads="1"/>
            </p:cNvSpPr>
            <p:nvPr/>
          </p:nvSpPr>
          <p:spPr bwMode="auto">
            <a:xfrm>
              <a:off x="572" y="832"/>
              <a:ext cx="3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Body</a:t>
              </a:r>
            </a:p>
          </p:txBody>
        </p:sp>
        <p:sp>
          <p:nvSpPr>
            <p:cNvPr id="693576" name="Rectangle 328"/>
            <p:cNvSpPr>
              <a:spLocks noChangeArrowheads="1"/>
            </p:cNvSpPr>
            <p:nvPr/>
          </p:nvSpPr>
          <p:spPr bwMode="auto">
            <a:xfrm>
              <a:off x="1052" y="847"/>
              <a:ext cx="669" cy="203"/>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577" name="Text Box 329"/>
            <p:cNvSpPr txBox="1">
              <a:spLocks noChangeArrowheads="1"/>
            </p:cNvSpPr>
            <p:nvPr/>
          </p:nvSpPr>
          <p:spPr bwMode="auto">
            <a:xfrm>
              <a:off x="1044" y="848"/>
              <a:ext cx="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Transmission</a:t>
              </a:r>
            </a:p>
          </p:txBody>
        </p:sp>
        <p:grpSp>
          <p:nvGrpSpPr>
            <p:cNvPr id="693578" name="Group 330"/>
            <p:cNvGrpSpPr>
              <a:grpSpLocks/>
            </p:cNvGrpSpPr>
            <p:nvPr/>
          </p:nvGrpSpPr>
          <p:grpSpPr bwMode="auto">
            <a:xfrm>
              <a:off x="472" y="1843"/>
              <a:ext cx="397" cy="355"/>
              <a:chOff x="720" y="2035"/>
              <a:chExt cx="397" cy="355"/>
            </a:xfrm>
          </p:grpSpPr>
          <p:sp>
            <p:nvSpPr>
              <p:cNvPr id="693579" name="Rectangle 331"/>
              <p:cNvSpPr>
                <a:spLocks noChangeArrowheads="1"/>
              </p:cNvSpPr>
              <p:nvPr/>
            </p:nvSpPr>
            <p:spPr bwMode="auto">
              <a:xfrm>
                <a:off x="720" y="2035"/>
                <a:ext cx="358" cy="35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580" name="Text Box 332"/>
              <p:cNvSpPr txBox="1">
                <a:spLocks noChangeArrowheads="1"/>
              </p:cNvSpPr>
              <p:nvPr/>
            </p:nvSpPr>
            <p:spPr bwMode="auto">
              <a:xfrm>
                <a:off x="762" y="2044"/>
                <a:ext cx="35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right </a:t>
                </a:r>
              </a:p>
              <a:p>
                <a:r>
                  <a:rPr lang="en-US" sz="1400"/>
                  <a:t>Door</a:t>
                </a:r>
              </a:p>
            </p:txBody>
          </p:sp>
        </p:grpSp>
        <p:grpSp>
          <p:nvGrpSpPr>
            <p:cNvPr id="693581" name="Group 333"/>
            <p:cNvGrpSpPr>
              <a:grpSpLocks/>
            </p:cNvGrpSpPr>
            <p:nvPr/>
          </p:nvGrpSpPr>
          <p:grpSpPr bwMode="auto">
            <a:xfrm>
              <a:off x="1248" y="1843"/>
              <a:ext cx="382" cy="355"/>
              <a:chOff x="720" y="2035"/>
              <a:chExt cx="382" cy="355"/>
            </a:xfrm>
          </p:grpSpPr>
          <p:sp>
            <p:nvSpPr>
              <p:cNvPr id="693582" name="Rectangle 334"/>
              <p:cNvSpPr>
                <a:spLocks noChangeArrowheads="1"/>
              </p:cNvSpPr>
              <p:nvPr/>
            </p:nvSpPr>
            <p:spPr bwMode="auto">
              <a:xfrm>
                <a:off x="720" y="2035"/>
                <a:ext cx="358" cy="35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583" name="Text Box 335"/>
              <p:cNvSpPr txBox="1">
                <a:spLocks noChangeArrowheads="1"/>
              </p:cNvSpPr>
              <p:nvPr/>
            </p:nvSpPr>
            <p:spPr bwMode="auto">
              <a:xfrm>
                <a:off x="762" y="2044"/>
                <a:ext cx="3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Roof</a:t>
                </a:r>
              </a:p>
            </p:txBody>
          </p:sp>
        </p:grpSp>
        <p:grpSp>
          <p:nvGrpSpPr>
            <p:cNvPr id="693584" name="Group 336"/>
            <p:cNvGrpSpPr>
              <a:grpSpLocks/>
            </p:cNvGrpSpPr>
            <p:nvPr/>
          </p:nvGrpSpPr>
          <p:grpSpPr bwMode="auto">
            <a:xfrm>
              <a:off x="864" y="1835"/>
              <a:ext cx="407" cy="355"/>
              <a:chOff x="720" y="2035"/>
              <a:chExt cx="407" cy="355"/>
            </a:xfrm>
          </p:grpSpPr>
          <p:sp>
            <p:nvSpPr>
              <p:cNvPr id="693585" name="Rectangle 337"/>
              <p:cNvSpPr>
                <a:spLocks noChangeArrowheads="1"/>
              </p:cNvSpPr>
              <p:nvPr/>
            </p:nvSpPr>
            <p:spPr bwMode="auto">
              <a:xfrm>
                <a:off x="720" y="2035"/>
                <a:ext cx="358" cy="35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586" name="Text Box 338"/>
              <p:cNvSpPr txBox="1">
                <a:spLocks noChangeArrowheads="1"/>
              </p:cNvSpPr>
              <p:nvPr/>
            </p:nvSpPr>
            <p:spPr bwMode="auto">
              <a:xfrm>
                <a:off x="762" y="2044"/>
                <a:ext cx="3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Hood</a:t>
                </a:r>
              </a:p>
            </p:txBody>
          </p:sp>
        </p:grpSp>
        <p:grpSp>
          <p:nvGrpSpPr>
            <p:cNvPr id="693587" name="Group 339"/>
            <p:cNvGrpSpPr>
              <a:grpSpLocks/>
            </p:cNvGrpSpPr>
            <p:nvPr/>
          </p:nvGrpSpPr>
          <p:grpSpPr bwMode="auto">
            <a:xfrm>
              <a:off x="465" y="2938"/>
              <a:ext cx="502" cy="209"/>
              <a:chOff x="737" y="3226"/>
              <a:chExt cx="502" cy="209"/>
            </a:xfrm>
          </p:grpSpPr>
          <p:sp>
            <p:nvSpPr>
              <p:cNvPr id="693588" name="Rectangle 340"/>
              <p:cNvSpPr>
                <a:spLocks noChangeArrowheads="1"/>
              </p:cNvSpPr>
              <p:nvPr/>
            </p:nvSpPr>
            <p:spPr bwMode="auto">
              <a:xfrm>
                <a:off x="760" y="3226"/>
                <a:ext cx="438" cy="202"/>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589" name="Text Box 341"/>
              <p:cNvSpPr txBox="1">
                <a:spLocks noChangeArrowheads="1"/>
              </p:cNvSpPr>
              <p:nvPr/>
            </p:nvSpPr>
            <p:spPr bwMode="auto">
              <a:xfrm>
                <a:off x="737" y="3243"/>
                <a:ext cx="50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Window</a:t>
                </a:r>
              </a:p>
            </p:txBody>
          </p:sp>
        </p:grpSp>
        <p:grpSp>
          <p:nvGrpSpPr>
            <p:cNvPr id="693590" name="Group 342"/>
            <p:cNvGrpSpPr>
              <a:grpSpLocks/>
            </p:cNvGrpSpPr>
            <p:nvPr/>
          </p:nvGrpSpPr>
          <p:grpSpPr bwMode="auto">
            <a:xfrm>
              <a:off x="953" y="2938"/>
              <a:ext cx="461" cy="209"/>
              <a:chOff x="737" y="3226"/>
              <a:chExt cx="461" cy="209"/>
            </a:xfrm>
          </p:grpSpPr>
          <p:sp>
            <p:nvSpPr>
              <p:cNvPr id="693591" name="Rectangle 343"/>
              <p:cNvSpPr>
                <a:spLocks noChangeArrowheads="1"/>
              </p:cNvSpPr>
              <p:nvPr/>
            </p:nvSpPr>
            <p:spPr bwMode="auto">
              <a:xfrm>
                <a:off x="760" y="3226"/>
                <a:ext cx="438" cy="202"/>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592" name="Text Box 344"/>
              <p:cNvSpPr txBox="1">
                <a:spLocks noChangeArrowheads="1"/>
              </p:cNvSpPr>
              <p:nvPr/>
            </p:nvSpPr>
            <p:spPr bwMode="auto">
              <a:xfrm>
                <a:off x="737" y="3243"/>
                <a:ext cx="34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Lock</a:t>
                </a:r>
              </a:p>
            </p:txBody>
          </p:sp>
        </p:grpSp>
        <p:grpSp>
          <p:nvGrpSpPr>
            <p:cNvPr id="693593" name="Group 345"/>
            <p:cNvGrpSpPr>
              <a:grpSpLocks/>
            </p:cNvGrpSpPr>
            <p:nvPr/>
          </p:nvGrpSpPr>
          <p:grpSpPr bwMode="auto">
            <a:xfrm>
              <a:off x="1084" y="1066"/>
              <a:ext cx="496" cy="166"/>
              <a:chOff x="1132" y="1410"/>
              <a:chExt cx="496" cy="166"/>
            </a:xfrm>
          </p:grpSpPr>
          <p:sp>
            <p:nvSpPr>
              <p:cNvPr id="693594" name="Line 346"/>
              <p:cNvSpPr>
                <a:spLocks noChangeShapeType="1"/>
              </p:cNvSpPr>
              <p:nvPr/>
            </p:nvSpPr>
            <p:spPr bwMode="auto">
              <a:xfrm flipH="1">
                <a:off x="1132" y="1410"/>
                <a:ext cx="14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595" name="Line 347"/>
              <p:cNvSpPr>
                <a:spLocks noChangeShapeType="1"/>
              </p:cNvSpPr>
              <p:nvPr/>
            </p:nvSpPr>
            <p:spPr bwMode="auto">
              <a:xfrm flipH="1">
                <a:off x="1281" y="1410"/>
                <a:ext cx="2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596" name="Line 348"/>
              <p:cNvSpPr>
                <a:spLocks noChangeShapeType="1"/>
              </p:cNvSpPr>
              <p:nvPr/>
            </p:nvSpPr>
            <p:spPr bwMode="auto">
              <a:xfrm>
                <a:off x="1328" y="1430"/>
                <a:ext cx="122" cy="1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597" name="Line 349"/>
              <p:cNvSpPr>
                <a:spLocks noChangeShapeType="1"/>
              </p:cNvSpPr>
              <p:nvPr/>
            </p:nvSpPr>
            <p:spPr bwMode="auto">
              <a:xfrm>
                <a:off x="1356" y="1430"/>
                <a:ext cx="272" cy="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693598" name="Group 350"/>
            <p:cNvGrpSpPr>
              <a:grpSpLocks/>
            </p:cNvGrpSpPr>
            <p:nvPr/>
          </p:nvGrpSpPr>
          <p:grpSpPr bwMode="auto">
            <a:xfrm>
              <a:off x="420" y="2218"/>
              <a:ext cx="496" cy="166"/>
              <a:chOff x="1132" y="1410"/>
              <a:chExt cx="496" cy="166"/>
            </a:xfrm>
          </p:grpSpPr>
          <p:sp>
            <p:nvSpPr>
              <p:cNvPr id="693599" name="Line 351"/>
              <p:cNvSpPr>
                <a:spLocks noChangeShapeType="1"/>
              </p:cNvSpPr>
              <p:nvPr/>
            </p:nvSpPr>
            <p:spPr bwMode="auto">
              <a:xfrm flipH="1">
                <a:off x="1132" y="1410"/>
                <a:ext cx="14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00" name="Line 352"/>
              <p:cNvSpPr>
                <a:spLocks noChangeShapeType="1"/>
              </p:cNvSpPr>
              <p:nvPr/>
            </p:nvSpPr>
            <p:spPr bwMode="auto">
              <a:xfrm flipH="1">
                <a:off x="1281" y="1410"/>
                <a:ext cx="2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01" name="Line 353"/>
              <p:cNvSpPr>
                <a:spLocks noChangeShapeType="1"/>
              </p:cNvSpPr>
              <p:nvPr/>
            </p:nvSpPr>
            <p:spPr bwMode="auto">
              <a:xfrm>
                <a:off x="1328" y="1430"/>
                <a:ext cx="122" cy="1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02" name="Line 354"/>
              <p:cNvSpPr>
                <a:spLocks noChangeShapeType="1"/>
              </p:cNvSpPr>
              <p:nvPr/>
            </p:nvSpPr>
            <p:spPr bwMode="auto">
              <a:xfrm>
                <a:off x="1356" y="1430"/>
                <a:ext cx="272" cy="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693603" name="Group 355"/>
            <p:cNvGrpSpPr>
              <a:grpSpLocks/>
            </p:cNvGrpSpPr>
            <p:nvPr/>
          </p:nvGrpSpPr>
          <p:grpSpPr bwMode="auto">
            <a:xfrm>
              <a:off x="1284" y="2210"/>
              <a:ext cx="496" cy="166"/>
              <a:chOff x="1132" y="1410"/>
              <a:chExt cx="496" cy="166"/>
            </a:xfrm>
          </p:grpSpPr>
          <p:sp>
            <p:nvSpPr>
              <p:cNvPr id="693604" name="Line 356"/>
              <p:cNvSpPr>
                <a:spLocks noChangeShapeType="1"/>
              </p:cNvSpPr>
              <p:nvPr/>
            </p:nvSpPr>
            <p:spPr bwMode="auto">
              <a:xfrm flipH="1">
                <a:off x="1132" y="1410"/>
                <a:ext cx="14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05" name="Line 357"/>
              <p:cNvSpPr>
                <a:spLocks noChangeShapeType="1"/>
              </p:cNvSpPr>
              <p:nvPr/>
            </p:nvSpPr>
            <p:spPr bwMode="auto">
              <a:xfrm flipH="1">
                <a:off x="1281" y="1410"/>
                <a:ext cx="2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06" name="Line 358"/>
              <p:cNvSpPr>
                <a:spLocks noChangeShapeType="1"/>
              </p:cNvSpPr>
              <p:nvPr/>
            </p:nvSpPr>
            <p:spPr bwMode="auto">
              <a:xfrm>
                <a:off x="1328" y="1430"/>
                <a:ext cx="122" cy="1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07" name="Line 359"/>
              <p:cNvSpPr>
                <a:spLocks noChangeShapeType="1"/>
              </p:cNvSpPr>
              <p:nvPr/>
            </p:nvSpPr>
            <p:spPr bwMode="auto">
              <a:xfrm>
                <a:off x="1356" y="1430"/>
                <a:ext cx="272" cy="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grpSp>
        <p:nvGrpSpPr>
          <p:cNvPr id="693608" name="Group 360"/>
          <p:cNvGrpSpPr>
            <a:grpSpLocks/>
          </p:cNvGrpSpPr>
          <p:nvPr/>
        </p:nvGrpSpPr>
        <p:grpSpPr bwMode="auto">
          <a:xfrm>
            <a:off x="5499100" y="368300"/>
            <a:ext cx="2825750" cy="4627563"/>
            <a:chOff x="0" y="232"/>
            <a:chExt cx="1780" cy="2915"/>
          </a:xfrm>
        </p:grpSpPr>
        <p:sp>
          <p:nvSpPr>
            <p:cNvPr id="693609" name="Rectangle 361"/>
            <p:cNvSpPr>
              <a:spLocks noChangeArrowheads="1"/>
            </p:cNvSpPr>
            <p:nvPr/>
          </p:nvSpPr>
          <p:spPr bwMode="auto">
            <a:xfrm>
              <a:off x="674" y="232"/>
              <a:ext cx="334" cy="242"/>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10" name="Text Box 362"/>
            <p:cNvSpPr txBox="1">
              <a:spLocks noChangeArrowheads="1"/>
            </p:cNvSpPr>
            <p:nvPr/>
          </p:nvSpPr>
          <p:spPr bwMode="auto">
            <a:xfrm>
              <a:off x="707" y="257"/>
              <a:ext cx="3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Car3</a:t>
              </a:r>
            </a:p>
          </p:txBody>
        </p:sp>
        <p:sp>
          <p:nvSpPr>
            <p:cNvPr id="693611" name="Rectangle 363"/>
            <p:cNvSpPr>
              <a:spLocks noChangeArrowheads="1"/>
            </p:cNvSpPr>
            <p:nvPr/>
          </p:nvSpPr>
          <p:spPr bwMode="auto">
            <a:xfrm>
              <a:off x="108" y="847"/>
              <a:ext cx="429" cy="203"/>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12" name="Text Box 364"/>
            <p:cNvSpPr txBox="1">
              <a:spLocks noChangeArrowheads="1"/>
            </p:cNvSpPr>
            <p:nvPr/>
          </p:nvSpPr>
          <p:spPr bwMode="auto">
            <a:xfrm>
              <a:off x="116" y="848"/>
              <a:ext cx="43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Engine</a:t>
              </a:r>
            </a:p>
          </p:txBody>
        </p:sp>
        <p:grpSp>
          <p:nvGrpSpPr>
            <p:cNvPr id="693613" name="Group 365"/>
            <p:cNvGrpSpPr>
              <a:grpSpLocks/>
            </p:cNvGrpSpPr>
            <p:nvPr/>
          </p:nvGrpSpPr>
          <p:grpSpPr bwMode="auto">
            <a:xfrm>
              <a:off x="56" y="1843"/>
              <a:ext cx="388" cy="355"/>
              <a:chOff x="720" y="2035"/>
              <a:chExt cx="388" cy="355"/>
            </a:xfrm>
          </p:grpSpPr>
          <p:sp>
            <p:nvSpPr>
              <p:cNvPr id="693614" name="Rectangle 366"/>
              <p:cNvSpPr>
                <a:spLocks noChangeArrowheads="1"/>
              </p:cNvSpPr>
              <p:nvPr/>
            </p:nvSpPr>
            <p:spPr bwMode="auto">
              <a:xfrm>
                <a:off x="720" y="2035"/>
                <a:ext cx="358" cy="35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15" name="Text Box 367"/>
              <p:cNvSpPr txBox="1">
                <a:spLocks noChangeArrowheads="1"/>
              </p:cNvSpPr>
              <p:nvPr/>
            </p:nvSpPr>
            <p:spPr bwMode="auto">
              <a:xfrm>
                <a:off x="762" y="2044"/>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Left </a:t>
                </a:r>
              </a:p>
              <a:p>
                <a:r>
                  <a:rPr lang="en-US" sz="1400"/>
                  <a:t>Door</a:t>
                </a:r>
              </a:p>
            </p:txBody>
          </p:sp>
        </p:grpSp>
        <p:grpSp>
          <p:nvGrpSpPr>
            <p:cNvPr id="693616" name="Group 368"/>
            <p:cNvGrpSpPr>
              <a:grpSpLocks/>
            </p:cNvGrpSpPr>
            <p:nvPr/>
          </p:nvGrpSpPr>
          <p:grpSpPr bwMode="auto">
            <a:xfrm>
              <a:off x="0" y="2938"/>
              <a:ext cx="457" cy="209"/>
              <a:chOff x="664" y="3130"/>
              <a:chExt cx="457" cy="209"/>
            </a:xfrm>
          </p:grpSpPr>
          <p:sp>
            <p:nvSpPr>
              <p:cNvPr id="693617" name="Rectangle 369"/>
              <p:cNvSpPr>
                <a:spLocks noChangeArrowheads="1"/>
              </p:cNvSpPr>
              <p:nvPr/>
            </p:nvSpPr>
            <p:spPr bwMode="auto">
              <a:xfrm>
                <a:off x="664" y="3130"/>
                <a:ext cx="438" cy="202"/>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18" name="Text Box 370"/>
              <p:cNvSpPr txBox="1">
                <a:spLocks noChangeArrowheads="1"/>
              </p:cNvSpPr>
              <p:nvPr/>
            </p:nvSpPr>
            <p:spPr bwMode="auto">
              <a:xfrm>
                <a:off x="681" y="3147"/>
                <a:ext cx="4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Handle</a:t>
                </a:r>
              </a:p>
            </p:txBody>
          </p:sp>
        </p:grpSp>
        <p:sp>
          <p:nvSpPr>
            <p:cNvPr id="693619" name="Line 371"/>
            <p:cNvSpPr>
              <a:spLocks noChangeShapeType="1"/>
            </p:cNvSpPr>
            <p:nvPr/>
          </p:nvSpPr>
          <p:spPr bwMode="auto">
            <a:xfrm flipH="1">
              <a:off x="344" y="488"/>
              <a:ext cx="506" cy="3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20" name="Line 372"/>
            <p:cNvSpPr>
              <a:spLocks noChangeShapeType="1"/>
            </p:cNvSpPr>
            <p:nvPr/>
          </p:nvSpPr>
          <p:spPr bwMode="auto">
            <a:xfrm flipH="1">
              <a:off x="803" y="466"/>
              <a:ext cx="64" cy="4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21" name="Line 373"/>
            <p:cNvSpPr>
              <a:spLocks noChangeShapeType="1"/>
            </p:cNvSpPr>
            <p:nvPr/>
          </p:nvSpPr>
          <p:spPr bwMode="auto">
            <a:xfrm>
              <a:off x="857" y="472"/>
              <a:ext cx="640" cy="3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693622" name="Group 374"/>
            <p:cNvGrpSpPr>
              <a:grpSpLocks/>
            </p:cNvGrpSpPr>
            <p:nvPr/>
          </p:nvGrpSpPr>
          <p:grpSpPr bwMode="auto">
            <a:xfrm>
              <a:off x="148" y="1082"/>
              <a:ext cx="496" cy="166"/>
              <a:chOff x="1132" y="1410"/>
              <a:chExt cx="496" cy="166"/>
            </a:xfrm>
          </p:grpSpPr>
          <p:sp>
            <p:nvSpPr>
              <p:cNvPr id="693623" name="Line 375"/>
              <p:cNvSpPr>
                <a:spLocks noChangeShapeType="1"/>
              </p:cNvSpPr>
              <p:nvPr/>
            </p:nvSpPr>
            <p:spPr bwMode="auto">
              <a:xfrm flipH="1">
                <a:off x="1132" y="1410"/>
                <a:ext cx="14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24" name="Line 376"/>
              <p:cNvSpPr>
                <a:spLocks noChangeShapeType="1"/>
              </p:cNvSpPr>
              <p:nvPr/>
            </p:nvSpPr>
            <p:spPr bwMode="auto">
              <a:xfrm flipH="1">
                <a:off x="1281" y="1410"/>
                <a:ext cx="2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25" name="Line 377"/>
              <p:cNvSpPr>
                <a:spLocks noChangeShapeType="1"/>
              </p:cNvSpPr>
              <p:nvPr/>
            </p:nvSpPr>
            <p:spPr bwMode="auto">
              <a:xfrm>
                <a:off x="1328" y="1430"/>
                <a:ext cx="122" cy="1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26" name="Line 378"/>
              <p:cNvSpPr>
                <a:spLocks noChangeShapeType="1"/>
              </p:cNvSpPr>
              <p:nvPr/>
            </p:nvSpPr>
            <p:spPr bwMode="auto">
              <a:xfrm>
                <a:off x="1356" y="1430"/>
                <a:ext cx="272" cy="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693627" name="Line 379"/>
            <p:cNvSpPr>
              <a:spLocks noChangeShapeType="1"/>
            </p:cNvSpPr>
            <p:nvPr/>
          </p:nvSpPr>
          <p:spPr bwMode="auto">
            <a:xfrm flipH="1">
              <a:off x="174" y="1079"/>
              <a:ext cx="705" cy="7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28" name="Line 380"/>
            <p:cNvSpPr>
              <a:spLocks noChangeShapeType="1"/>
            </p:cNvSpPr>
            <p:nvPr/>
          </p:nvSpPr>
          <p:spPr bwMode="auto">
            <a:xfrm flipH="1">
              <a:off x="554" y="1055"/>
              <a:ext cx="326" cy="7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29" name="Line 381"/>
            <p:cNvSpPr>
              <a:spLocks noChangeShapeType="1"/>
            </p:cNvSpPr>
            <p:nvPr/>
          </p:nvSpPr>
          <p:spPr bwMode="auto">
            <a:xfrm>
              <a:off x="868" y="1079"/>
              <a:ext cx="87" cy="7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30" name="Line 382"/>
            <p:cNvSpPr>
              <a:spLocks noChangeShapeType="1"/>
            </p:cNvSpPr>
            <p:nvPr/>
          </p:nvSpPr>
          <p:spPr bwMode="auto">
            <a:xfrm>
              <a:off x="870" y="1068"/>
              <a:ext cx="515" cy="7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31" name="Line 383"/>
            <p:cNvSpPr>
              <a:spLocks noChangeShapeType="1"/>
            </p:cNvSpPr>
            <p:nvPr/>
          </p:nvSpPr>
          <p:spPr bwMode="auto">
            <a:xfrm>
              <a:off x="1179" y="2198"/>
              <a:ext cx="84" cy="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32" name="Line 384"/>
            <p:cNvSpPr>
              <a:spLocks noChangeShapeType="1"/>
            </p:cNvSpPr>
            <p:nvPr/>
          </p:nvSpPr>
          <p:spPr bwMode="auto">
            <a:xfrm flipH="1">
              <a:off x="1048" y="2229"/>
              <a:ext cx="140"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33" name="Line 385"/>
            <p:cNvSpPr>
              <a:spLocks noChangeShapeType="1"/>
            </p:cNvSpPr>
            <p:nvPr/>
          </p:nvSpPr>
          <p:spPr bwMode="auto">
            <a:xfrm>
              <a:off x="1188" y="2187"/>
              <a:ext cx="225"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34" name="Line 386"/>
            <p:cNvSpPr>
              <a:spLocks noChangeShapeType="1"/>
            </p:cNvSpPr>
            <p:nvPr/>
          </p:nvSpPr>
          <p:spPr bwMode="auto">
            <a:xfrm flipH="1">
              <a:off x="1010" y="2198"/>
              <a:ext cx="178" cy="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35" name="Line 387"/>
            <p:cNvSpPr>
              <a:spLocks noChangeShapeType="1"/>
            </p:cNvSpPr>
            <p:nvPr/>
          </p:nvSpPr>
          <p:spPr bwMode="auto">
            <a:xfrm>
              <a:off x="65" y="2198"/>
              <a:ext cx="0" cy="7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36" name="Line 388"/>
            <p:cNvSpPr>
              <a:spLocks noChangeShapeType="1"/>
            </p:cNvSpPr>
            <p:nvPr/>
          </p:nvSpPr>
          <p:spPr bwMode="auto">
            <a:xfrm>
              <a:off x="74" y="2195"/>
              <a:ext cx="586" cy="7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37" name="Line 389"/>
            <p:cNvSpPr>
              <a:spLocks noChangeShapeType="1"/>
            </p:cNvSpPr>
            <p:nvPr/>
          </p:nvSpPr>
          <p:spPr bwMode="auto">
            <a:xfrm>
              <a:off x="105" y="2214"/>
              <a:ext cx="1081" cy="7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38" name="Text Box 390"/>
            <p:cNvSpPr txBox="1">
              <a:spLocks noChangeArrowheads="1"/>
            </p:cNvSpPr>
            <p:nvPr/>
          </p:nvSpPr>
          <p:spPr bwMode="auto">
            <a:xfrm>
              <a:off x="1004" y="1536"/>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a:t>
              </a:r>
            </a:p>
          </p:txBody>
        </p:sp>
        <p:sp>
          <p:nvSpPr>
            <p:cNvPr id="693639" name="Text Box 391"/>
            <p:cNvSpPr txBox="1">
              <a:spLocks noChangeArrowheads="1"/>
            </p:cNvSpPr>
            <p:nvPr/>
          </p:nvSpPr>
          <p:spPr bwMode="auto">
            <a:xfrm>
              <a:off x="532" y="2645"/>
              <a:ext cx="3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a:t>
              </a:r>
            </a:p>
          </p:txBody>
        </p:sp>
        <p:sp>
          <p:nvSpPr>
            <p:cNvPr id="693640" name="Rectangle 392"/>
            <p:cNvSpPr>
              <a:spLocks noChangeArrowheads="1"/>
            </p:cNvSpPr>
            <p:nvPr/>
          </p:nvSpPr>
          <p:spPr bwMode="auto">
            <a:xfrm>
              <a:off x="580" y="855"/>
              <a:ext cx="429" cy="203"/>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41" name="Text Box 393"/>
            <p:cNvSpPr txBox="1">
              <a:spLocks noChangeArrowheads="1"/>
            </p:cNvSpPr>
            <p:nvPr/>
          </p:nvSpPr>
          <p:spPr bwMode="auto">
            <a:xfrm>
              <a:off x="572" y="832"/>
              <a:ext cx="3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Body</a:t>
              </a:r>
            </a:p>
          </p:txBody>
        </p:sp>
        <p:sp>
          <p:nvSpPr>
            <p:cNvPr id="693642" name="Rectangle 394"/>
            <p:cNvSpPr>
              <a:spLocks noChangeArrowheads="1"/>
            </p:cNvSpPr>
            <p:nvPr/>
          </p:nvSpPr>
          <p:spPr bwMode="auto">
            <a:xfrm>
              <a:off x="1052" y="847"/>
              <a:ext cx="669" cy="203"/>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43" name="Text Box 395"/>
            <p:cNvSpPr txBox="1">
              <a:spLocks noChangeArrowheads="1"/>
            </p:cNvSpPr>
            <p:nvPr/>
          </p:nvSpPr>
          <p:spPr bwMode="auto">
            <a:xfrm>
              <a:off x="1044" y="848"/>
              <a:ext cx="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Transmission</a:t>
              </a:r>
            </a:p>
          </p:txBody>
        </p:sp>
        <p:grpSp>
          <p:nvGrpSpPr>
            <p:cNvPr id="693644" name="Group 396"/>
            <p:cNvGrpSpPr>
              <a:grpSpLocks/>
            </p:cNvGrpSpPr>
            <p:nvPr/>
          </p:nvGrpSpPr>
          <p:grpSpPr bwMode="auto">
            <a:xfrm>
              <a:off x="472" y="1843"/>
              <a:ext cx="397" cy="355"/>
              <a:chOff x="720" y="2035"/>
              <a:chExt cx="397" cy="355"/>
            </a:xfrm>
          </p:grpSpPr>
          <p:sp>
            <p:nvSpPr>
              <p:cNvPr id="693645" name="Rectangle 397"/>
              <p:cNvSpPr>
                <a:spLocks noChangeArrowheads="1"/>
              </p:cNvSpPr>
              <p:nvPr/>
            </p:nvSpPr>
            <p:spPr bwMode="auto">
              <a:xfrm>
                <a:off x="720" y="2035"/>
                <a:ext cx="358" cy="35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46" name="Text Box 398"/>
              <p:cNvSpPr txBox="1">
                <a:spLocks noChangeArrowheads="1"/>
              </p:cNvSpPr>
              <p:nvPr/>
            </p:nvSpPr>
            <p:spPr bwMode="auto">
              <a:xfrm>
                <a:off x="762" y="2044"/>
                <a:ext cx="35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right </a:t>
                </a:r>
              </a:p>
              <a:p>
                <a:r>
                  <a:rPr lang="en-US" sz="1400"/>
                  <a:t>Door</a:t>
                </a:r>
              </a:p>
            </p:txBody>
          </p:sp>
        </p:grpSp>
        <p:grpSp>
          <p:nvGrpSpPr>
            <p:cNvPr id="693647" name="Group 399"/>
            <p:cNvGrpSpPr>
              <a:grpSpLocks/>
            </p:cNvGrpSpPr>
            <p:nvPr/>
          </p:nvGrpSpPr>
          <p:grpSpPr bwMode="auto">
            <a:xfrm>
              <a:off x="1248" y="1843"/>
              <a:ext cx="382" cy="355"/>
              <a:chOff x="720" y="2035"/>
              <a:chExt cx="382" cy="355"/>
            </a:xfrm>
          </p:grpSpPr>
          <p:sp>
            <p:nvSpPr>
              <p:cNvPr id="693648" name="Rectangle 400"/>
              <p:cNvSpPr>
                <a:spLocks noChangeArrowheads="1"/>
              </p:cNvSpPr>
              <p:nvPr/>
            </p:nvSpPr>
            <p:spPr bwMode="auto">
              <a:xfrm>
                <a:off x="720" y="2035"/>
                <a:ext cx="358" cy="35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49" name="Text Box 401"/>
              <p:cNvSpPr txBox="1">
                <a:spLocks noChangeArrowheads="1"/>
              </p:cNvSpPr>
              <p:nvPr/>
            </p:nvSpPr>
            <p:spPr bwMode="auto">
              <a:xfrm>
                <a:off x="762" y="2044"/>
                <a:ext cx="3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Roof</a:t>
                </a:r>
              </a:p>
            </p:txBody>
          </p:sp>
        </p:grpSp>
        <p:grpSp>
          <p:nvGrpSpPr>
            <p:cNvPr id="693650" name="Group 402"/>
            <p:cNvGrpSpPr>
              <a:grpSpLocks/>
            </p:cNvGrpSpPr>
            <p:nvPr/>
          </p:nvGrpSpPr>
          <p:grpSpPr bwMode="auto">
            <a:xfrm>
              <a:off x="864" y="1835"/>
              <a:ext cx="407" cy="355"/>
              <a:chOff x="720" y="2035"/>
              <a:chExt cx="407" cy="355"/>
            </a:xfrm>
          </p:grpSpPr>
          <p:sp>
            <p:nvSpPr>
              <p:cNvPr id="693651" name="Rectangle 403"/>
              <p:cNvSpPr>
                <a:spLocks noChangeArrowheads="1"/>
              </p:cNvSpPr>
              <p:nvPr/>
            </p:nvSpPr>
            <p:spPr bwMode="auto">
              <a:xfrm>
                <a:off x="720" y="2035"/>
                <a:ext cx="358" cy="35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52" name="Text Box 404"/>
              <p:cNvSpPr txBox="1">
                <a:spLocks noChangeArrowheads="1"/>
              </p:cNvSpPr>
              <p:nvPr/>
            </p:nvSpPr>
            <p:spPr bwMode="auto">
              <a:xfrm>
                <a:off x="762" y="2044"/>
                <a:ext cx="3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Hood</a:t>
                </a:r>
              </a:p>
            </p:txBody>
          </p:sp>
        </p:grpSp>
        <p:grpSp>
          <p:nvGrpSpPr>
            <p:cNvPr id="693653" name="Group 405"/>
            <p:cNvGrpSpPr>
              <a:grpSpLocks/>
            </p:cNvGrpSpPr>
            <p:nvPr/>
          </p:nvGrpSpPr>
          <p:grpSpPr bwMode="auto">
            <a:xfrm>
              <a:off x="465" y="2938"/>
              <a:ext cx="502" cy="209"/>
              <a:chOff x="737" y="3226"/>
              <a:chExt cx="502" cy="209"/>
            </a:xfrm>
          </p:grpSpPr>
          <p:sp>
            <p:nvSpPr>
              <p:cNvPr id="693654" name="Rectangle 406"/>
              <p:cNvSpPr>
                <a:spLocks noChangeArrowheads="1"/>
              </p:cNvSpPr>
              <p:nvPr/>
            </p:nvSpPr>
            <p:spPr bwMode="auto">
              <a:xfrm>
                <a:off x="760" y="3226"/>
                <a:ext cx="438" cy="202"/>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55" name="Text Box 407"/>
              <p:cNvSpPr txBox="1">
                <a:spLocks noChangeArrowheads="1"/>
              </p:cNvSpPr>
              <p:nvPr/>
            </p:nvSpPr>
            <p:spPr bwMode="auto">
              <a:xfrm>
                <a:off x="737" y="3243"/>
                <a:ext cx="50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Window</a:t>
                </a:r>
              </a:p>
            </p:txBody>
          </p:sp>
        </p:grpSp>
        <p:grpSp>
          <p:nvGrpSpPr>
            <p:cNvPr id="693656" name="Group 408"/>
            <p:cNvGrpSpPr>
              <a:grpSpLocks/>
            </p:cNvGrpSpPr>
            <p:nvPr/>
          </p:nvGrpSpPr>
          <p:grpSpPr bwMode="auto">
            <a:xfrm>
              <a:off x="953" y="2938"/>
              <a:ext cx="461" cy="209"/>
              <a:chOff x="737" y="3226"/>
              <a:chExt cx="461" cy="209"/>
            </a:xfrm>
          </p:grpSpPr>
          <p:sp>
            <p:nvSpPr>
              <p:cNvPr id="693657" name="Rectangle 409"/>
              <p:cNvSpPr>
                <a:spLocks noChangeArrowheads="1"/>
              </p:cNvSpPr>
              <p:nvPr/>
            </p:nvSpPr>
            <p:spPr bwMode="auto">
              <a:xfrm>
                <a:off x="760" y="3226"/>
                <a:ext cx="438" cy="202"/>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58" name="Text Box 410"/>
              <p:cNvSpPr txBox="1">
                <a:spLocks noChangeArrowheads="1"/>
              </p:cNvSpPr>
              <p:nvPr/>
            </p:nvSpPr>
            <p:spPr bwMode="auto">
              <a:xfrm>
                <a:off x="737" y="3243"/>
                <a:ext cx="34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Lock</a:t>
                </a:r>
              </a:p>
            </p:txBody>
          </p:sp>
        </p:grpSp>
        <p:grpSp>
          <p:nvGrpSpPr>
            <p:cNvPr id="693659" name="Group 411"/>
            <p:cNvGrpSpPr>
              <a:grpSpLocks/>
            </p:cNvGrpSpPr>
            <p:nvPr/>
          </p:nvGrpSpPr>
          <p:grpSpPr bwMode="auto">
            <a:xfrm>
              <a:off x="1084" y="1066"/>
              <a:ext cx="496" cy="166"/>
              <a:chOff x="1132" y="1410"/>
              <a:chExt cx="496" cy="166"/>
            </a:xfrm>
          </p:grpSpPr>
          <p:sp>
            <p:nvSpPr>
              <p:cNvPr id="693660" name="Line 412"/>
              <p:cNvSpPr>
                <a:spLocks noChangeShapeType="1"/>
              </p:cNvSpPr>
              <p:nvPr/>
            </p:nvSpPr>
            <p:spPr bwMode="auto">
              <a:xfrm flipH="1">
                <a:off x="1132" y="1410"/>
                <a:ext cx="14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61" name="Line 413"/>
              <p:cNvSpPr>
                <a:spLocks noChangeShapeType="1"/>
              </p:cNvSpPr>
              <p:nvPr/>
            </p:nvSpPr>
            <p:spPr bwMode="auto">
              <a:xfrm flipH="1">
                <a:off x="1281" y="1410"/>
                <a:ext cx="2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62" name="Line 414"/>
              <p:cNvSpPr>
                <a:spLocks noChangeShapeType="1"/>
              </p:cNvSpPr>
              <p:nvPr/>
            </p:nvSpPr>
            <p:spPr bwMode="auto">
              <a:xfrm>
                <a:off x="1328" y="1430"/>
                <a:ext cx="122" cy="1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63" name="Line 415"/>
              <p:cNvSpPr>
                <a:spLocks noChangeShapeType="1"/>
              </p:cNvSpPr>
              <p:nvPr/>
            </p:nvSpPr>
            <p:spPr bwMode="auto">
              <a:xfrm>
                <a:off x="1356" y="1430"/>
                <a:ext cx="272" cy="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693664" name="Group 416"/>
            <p:cNvGrpSpPr>
              <a:grpSpLocks/>
            </p:cNvGrpSpPr>
            <p:nvPr/>
          </p:nvGrpSpPr>
          <p:grpSpPr bwMode="auto">
            <a:xfrm>
              <a:off x="420" y="2218"/>
              <a:ext cx="496" cy="166"/>
              <a:chOff x="1132" y="1410"/>
              <a:chExt cx="496" cy="166"/>
            </a:xfrm>
          </p:grpSpPr>
          <p:sp>
            <p:nvSpPr>
              <p:cNvPr id="693665" name="Line 417"/>
              <p:cNvSpPr>
                <a:spLocks noChangeShapeType="1"/>
              </p:cNvSpPr>
              <p:nvPr/>
            </p:nvSpPr>
            <p:spPr bwMode="auto">
              <a:xfrm flipH="1">
                <a:off x="1132" y="1410"/>
                <a:ext cx="14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66" name="Line 418"/>
              <p:cNvSpPr>
                <a:spLocks noChangeShapeType="1"/>
              </p:cNvSpPr>
              <p:nvPr/>
            </p:nvSpPr>
            <p:spPr bwMode="auto">
              <a:xfrm flipH="1">
                <a:off x="1281" y="1410"/>
                <a:ext cx="2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67" name="Line 419"/>
              <p:cNvSpPr>
                <a:spLocks noChangeShapeType="1"/>
              </p:cNvSpPr>
              <p:nvPr/>
            </p:nvSpPr>
            <p:spPr bwMode="auto">
              <a:xfrm>
                <a:off x="1328" y="1430"/>
                <a:ext cx="122" cy="1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68" name="Line 420"/>
              <p:cNvSpPr>
                <a:spLocks noChangeShapeType="1"/>
              </p:cNvSpPr>
              <p:nvPr/>
            </p:nvSpPr>
            <p:spPr bwMode="auto">
              <a:xfrm>
                <a:off x="1356" y="1430"/>
                <a:ext cx="272" cy="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693669" name="Group 421"/>
            <p:cNvGrpSpPr>
              <a:grpSpLocks/>
            </p:cNvGrpSpPr>
            <p:nvPr/>
          </p:nvGrpSpPr>
          <p:grpSpPr bwMode="auto">
            <a:xfrm>
              <a:off x="1284" y="2210"/>
              <a:ext cx="496" cy="166"/>
              <a:chOff x="1132" y="1410"/>
              <a:chExt cx="496" cy="166"/>
            </a:xfrm>
          </p:grpSpPr>
          <p:sp>
            <p:nvSpPr>
              <p:cNvPr id="693670" name="Line 422"/>
              <p:cNvSpPr>
                <a:spLocks noChangeShapeType="1"/>
              </p:cNvSpPr>
              <p:nvPr/>
            </p:nvSpPr>
            <p:spPr bwMode="auto">
              <a:xfrm flipH="1">
                <a:off x="1132" y="1410"/>
                <a:ext cx="14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71" name="Line 423"/>
              <p:cNvSpPr>
                <a:spLocks noChangeShapeType="1"/>
              </p:cNvSpPr>
              <p:nvPr/>
            </p:nvSpPr>
            <p:spPr bwMode="auto">
              <a:xfrm flipH="1">
                <a:off x="1281" y="1410"/>
                <a:ext cx="29" cy="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72" name="Line 424"/>
              <p:cNvSpPr>
                <a:spLocks noChangeShapeType="1"/>
              </p:cNvSpPr>
              <p:nvPr/>
            </p:nvSpPr>
            <p:spPr bwMode="auto">
              <a:xfrm>
                <a:off x="1328" y="1430"/>
                <a:ext cx="122" cy="1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673" name="Line 425"/>
              <p:cNvSpPr>
                <a:spLocks noChangeShapeType="1"/>
              </p:cNvSpPr>
              <p:nvPr/>
            </p:nvSpPr>
            <p:spPr bwMode="auto">
              <a:xfrm>
                <a:off x="1356" y="1430"/>
                <a:ext cx="272" cy="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sp>
        <p:nvSpPr>
          <p:cNvPr id="693674" name="Text Box 426"/>
          <p:cNvSpPr txBox="1">
            <a:spLocks noChangeArrowheads="1"/>
          </p:cNvSpPr>
          <p:nvPr/>
        </p:nvSpPr>
        <p:spPr bwMode="auto">
          <a:xfrm>
            <a:off x="8350250" y="158750"/>
            <a:ext cx="79375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a:p>
            <a:r>
              <a:rPr lang="en-US"/>
              <a:t>…..</a:t>
            </a:r>
          </a:p>
          <a:p>
            <a:r>
              <a:rPr lang="en-US"/>
              <a:t>…..</a:t>
            </a:r>
          </a:p>
          <a:p>
            <a:r>
              <a:rPr lang="en-US"/>
              <a:t>…..</a:t>
            </a:r>
          </a:p>
          <a:p>
            <a:r>
              <a:rPr lang="en-US"/>
              <a:t>…..</a:t>
            </a:r>
          </a:p>
          <a:p>
            <a:r>
              <a:rPr lang="en-US"/>
              <a:t>…..</a:t>
            </a:r>
          </a:p>
          <a:p>
            <a:r>
              <a:rPr lang="en-US"/>
              <a:t>…..</a:t>
            </a:r>
          </a:p>
          <a:p>
            <a:r>
              <a:rPr lang="en-US"/>
              <a:t>…..</a:t>
            </a:r>
          </a:p>
          <a:p>
            <a:r>
              <a:rPr lang="en-US"/>
              <a:t>….</a:t>
            </a:r>
          </a:p>
          <a:p>
            <a:r>
              <a:rPr lang="en-US"/>
              <a:t>….</a:t>
            </a:r>
          </a:p>
        </p:txBody>
      </p:sp>
      <p:sp>
        <p:nvSpPr>
          <p:cNvPr id="693675" name="Line 427"/>
          <p:cNvSpPr>
            <a:spLocks noChangeShapeType="1"/>
          </p:cNvSpPr>
          <p:nvPr/>
        </p:nvSpPr>
        <p:spPr bwMode="auto">
          <a:xfrm>
            <a:off x="1600200" y="558800"/>
            <a:ext cx="22479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76" name="Line 428"/>
          <p:cNvSpPr>
            <a:spLocks noChangeShapeType="1"/>
          </p:cNvSpPr>
          <p:nvPr/>
        </p:nvSpPr>
        <p:spPr bwMode="auto">
          <a:xfrm>
            <a:off x="4381500" y="520700"/>
            <a:ext cx="22479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3677" name="Line 429"/>
          <p:cNvSpPr>
            <a:spLocks noChangeShapeType="1"/>
          </p:cNvSpPr>
          <p:nvPr/>
        </p:nvSpPr>
        <p:spPr bwMode="auto">
          <a:xfrm>
            <a:off x="7112000" y="533400"/>
            <a:ext cx="1168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392D2F1E-39C7-4FF6-BDDE-1592E6E5ADAC}" type="slidenum">
              <a:rPr lang="en-US"/>
              <a:pPr/>
              <a:t>8</a:t>
            </a:fld>
            <a:endParaRPr lang="en-US"/>
          </a:p>
        </p:txBody>
      </p:sp>
      <p:sp>
        <p:nvSpPr>
          <p:cNvPr id="694274" name="Text Box 2"/>
          <p:cNvSpPr txBox="1">
            <a:spLocks noChangeArrowheads="1"/>
          </p:cNvSpPr>
          <p:nvPr/>
        </p:nvSpPr>
        <p:spPr bwMode="auto">
          <a:xfrm>
            <a:off x="238125" y="228600"/>
            <a:ext cx="8702675" cy="597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70000"/>
              </a:lnSpc>
              <a:buClr>
                <a:srgbClr val="CC0000"/>
              </a:buClr>
              <a:buFontTx/>
              <a:buChar char="•"/>
            </a:pPr>
            <a:r>
              <a:rPr lang="en-US"/>
              <a:t>Hierarchical model uses upside down trees. </a:t>
            </a:r>
          </a:p>
          <a:p>
            <a:pPr>
              <a:lnSpc>
                <a:spcPct val="70000"/>
              </a:lnSpc>
              <a:buClr>
                <a:srgbClr val="CC0000"/>
              </a:buClr>
              <a:buFontTx/>
              <a:buChar char="•"/>
            </a:pPr>
            <a:endParaRPr lang="en-US"/>
          </a:p>
          <a:p>
            <a:pPr>
              <a:lnSpc>
                <a:spcPct val="70000"/>
              </a:lnSpc>
              <a:buClr>
                <a:srgbClr val="CC0000"/>
              </a:buClr>
              <a:buFontTx/>
              <a:buChar char="•"/>
            </a:pPr>
            <a:r>
              <a:rPr lang="en-US"/>
              <a:t>A tree represents parent/child relationships</a:t>
            </a:r>
          </a:p>
          <a:p>
            <a:pPr lvl="1">
              <a:lnSpc>
                <a:spcPct val="70000"/>
              </a:lnSpc>
              <a:buClr>
                <a:srgbClr val="CC0000"/>
              </a:buClr>
              <a:buFontTx/>
              <a:buChar char="•"/>
            </a:pPr>
            <a:r>
              <a:rPr lang="en-US"/>
              <a:t>For example, a car consists of body, engine, transmission, etc.</a:t>
            </a:r>
          </a:p>
          <a:p>
            <a:pPr>
              <a:lnSpc>
                <a:spcPct val="70000"/>
              </a:lnSpc>
              <a:buClr>
                <a:srgbClr val="CC0000"/>
              </a:buClr>
              <a:buFontTx/>
              <a:buChar char="•"/>
            </a:pPr>
            <a:endParaRPr lang="en-US"/>
          </a:p>
          <a:p>
            <a:pPr>
              <a:lnSpc>
                <a:spcPct val="70000"/>
              </a:lnSpc>
              <a:buClr>
                <a:srgbClr val="CC0000"/>
              </a:buClr>
              <a:buFontTx/>
              <a:buChar char="•"/>
            </a:pPr>
            <a:r>
              <a:rPr lang="en-US"/>
              <a:t>The root of the tree and all of its associated children would make one record (specifying a particular item: i.e a car)</a:t>
            </a:r>
          </a:p>
          <a:p>
            <a:pPr>
              <a:lnSpc>
                <a:spcPct val="70000"/>
              </a:lnSpc>
              <a:buClr>
                <a:srgbClr val="CC0000"/>
              </a:buClr>
              <a:buFontTx/>
              <a:buChar char="•"/>
            </a:pPr>
            <a:endParaRPr lang="en-US"/>
          </a:p>
          <a:p>
            <a:pPr>
              <a:lnSpc>
                <a:spcPct val="70000"/>
              </a:lnSpc>
              <a:buClr>
                <a:srgbClr val="CC0000"/>
              </a:buClr>
              <a:buFontTx/>
              <a:buChar char="•"/>
            </a:pPr>
            <a:r>
              <a:rPr lang="en-US"/>
              <a:t>Pointers were used to link a parent to its children or a child to another child</a:t>
            </a:r>
          </a:p>
          <a:p>
            <a:pPr>
              <a:lnSpc>
                <a:spcPct val="70000"/>
              </a:lnSpc>
              <a:buClr>
                <a:srgbClr val="CC0000"/>
              </a:buClr>
              <a:buFontTx/>
              <a:buChar char="•"/>
            </a:pPr>
            <a:endParaRPr lang="en-US"/>
          </a:p>
          <a:p>
            <a:pPr>
              <a:lnSpc>
                <a:spcPct val="70000"/>
              </a:lnSpc>
              <a:buClr>
                <a:srgbClr val="CC0000"/>
              </a:buClr>
              <a:buFontTx/>
              <a:buChar char="•"/>
            </a:pPr>
            <a:r>
              <a:rPr lang="en-US"/>
              <a:t>In general, to access the data, a program would </a:t>
            </a:r>
          </a:p>
          <a:p>
            <a:pPr lvl="1">
              <a:lnSpc>
                <a:spcPct val="70000"/>
              </a:lnSpc>
              <a:buClr>
                <a:srgbClr val="CC0000"/>
              </a:buClr>
              <a:buFontTx/>
              <a:buChar char="•"/>
            </a:pPr>
            <a:r>
              <a:rPr lang="en-US"/>
              <a:t>Find a particular car </a:t>
            </a:r>
          </a:p>
          <a:p>
            <a:pPr lvl="1">
              <a:lnSpc>
                <a:spcPct val="70000"/>
              </a:lnSpc>
              <a:buClr>
                <a:srgbClr val="CC0000"/>
              </a:buClr>
              <a:buFontTx/>
              <a:buChar char="•"/>
            </a:pPr>
            <a:r>
              <a:rPr lang="en-US"/>
              <a:t>Move down to the first child</a:t>
            </a:r>
          </a:p>
          <a:p>
            <a:pPr lvl="1">
              <a:lnSpc>
                <a:spcPct val="70000"/>
              </a:lnSpc>
              <a:buClr>
                <a:srgbClr val="CC0000"/>
              </a:buClr>
              <a:buFontTx/>
              <a:buChar char="•"/>
            </a:pPr>
            <a:r>
              <a:rPr lang="en-US"/>
              <a:t>Move up to its parent</a:t>
            </a:r>
          </a:p>
          <a:p>
            <a:pPr lvl="1">
              <a:lnSpc>
                <a:spcPct val="70000"/>
              </a:lnSpc>
              <a:buClr>
                <a:srgbClr val="CC0000"/>
              </a:buClr>
              <a:buFontTx/>
              <a:buChar char="•"/>
            </a:pPr>
            <a:r>
              <a:rPr lang="en-US"/>
              <a:t>Move sideways to the next child</a:t>
            </a:r>
          </a:p>
          <a:p>
            <a:pPr>
              <a:lnSpc>
                <a:spcPct val="70000"/>
              </a:lnSpc>
              <a:buClr>
                <a:srgbClr val="CC0000"/>
              </a:buClr>
              <a:buFontTx/>
              <a:buChar char="•"/>
            </a:pPr>
            <a:endParaRPr lang="en-US"/>
          </a:p>
          <a:p>
            <a:pPr>
              <a:lnSpc>
                <a:spcPct val="70000"/>
              </a:lnSpc>
              <a:buClr>
                <a:srgbClr val="CC0000"/>
              </a:buClr>
              <a:buFontTx/>
              <a:buChar char="•"/>
            </a:pPr>
            <a:r>
              <a:rPr lang="en-US"/>
              <a:t>Retrieving the data in a hierarchical database required navigating through the records, moving up, down, and sideways one record at the time</a:t>
            </a:r>
          </a:p>
          <a:p>
            <a:pPr>
              <a:lnSpc>
                <a:spcPct val="70000"/>
              </a:lnSpc>
              <a:buClr>
                <a:srgbClr val="CC0000"/>
              </a:buClr>
              <a:buFontTx/>
              <a:buChar char="•"/>
            </a:pPr>
            <a:endParaRPr lang="en-US"/>
          </a:p>
          <a:p>
            <a:pPr>
              <a:lnSpc>
                <a:spcPct val="70000"/>
              </a:lnSpc>
              <a:buClr>
                <a:srgbClr val="CC0000"/>
              </a:buClr>
              <a:buFontTx/>
              <a:buChar char="•"/>
            </a:pPr>
            <a:r>
              <a:rPr lang="en-US"/>
              <a:t>The most popular hierarchical database was Information Management System (IMS) introduced in 1968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31CD434-0949-4738-AA70-B458CD37628C}" type="slidenum">
              <a:rPr lang="en-US"/>
              <a:pPr/>
              <a:t>9</a:t>
            </a:fld>
            <a:endParaRPr lang="en-US"/>
          </a:p>
        </p:txBody>
      </p:sp>
      <p:sp>
        <p:nvSpPr>
          <p:cNvPr id="695298" name="Text Box 2"/>
          <p:cNvSpPr txBox="1">
            <a:spLocks noChangeArrowheads="1"/>
          </p:cNvSpPr>
          <p:nvPr/>
        </p:nvSpPr>
        <p:spPr bwMode="auto">
          <a:xfrm>
            <a:off x="441325" y="285750"/>
            <a:ext cx="8054975" cy="599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sz="2400">
                <a:solidFill>
                  <a:schemeClr val="tx1"/>
                </a:solidFill>
                <a:latin typeface="Times New Roman" pitchFamily="18" charset="0"/>
              </a:defRPr>
            </a:lvl1pPr>
            <a:lvl2pPr marL="628650" indent="-171450">
              <a:defRPr sz="2400">
                <a:solidFill>
                  <a:schemeClr val="tx1"/>
                </a:solidFill>
                <a:latin typeface="Times New Roman" pitchFamily="18" charset="0"/>
              </a:defRPr>
            </a:lvl2pPr>
            <a:lvl3pPr marL="1085850" indent="-17145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2800" b="1"/>
              <a:t>Advantages of Hierarchical database:</a:t>
            </a:r>
            <a:endParaRPr lang="en-US" sz="3200" b="1"/>
          </a:p>
          <a:p>
            <a:pPr lvl="1">
              <a:buClr>
                <a:srgbClr val="CC0000"/>
              </a:buClr>
              <a:buFontTx/>
              <a:buChar char="•"/>
            </a:pPr>
            <a:r>
              <a:rPr lang="en-US"/>
              <a:t>Simple Structure:</a:t>
            </a:r>
          </a:p>
          <a:p>
            <a:pPr lvl="2">
              <a:buClr>
                <a:srgbClr val="CC0000"/>
              </a:buClr>
              <a:buFontTx/>
              <a:buChar char="•"/>
            </a:pPr>
            <a:r>
              <a:rPr lang="en-US"/>
              <a:t>Organization of IMS database was easy to understand</a:t>
            </a:r>
          </a:p>
          <a:p>
            <a:pPr lvl="1">
              <a:buClr>
                <a:srgbClr val="CC0000"/>
              </a:buClr>
              <a:buFontTx/>
              <a:buChar char="•"/>
            </a:pPr>
            <a:endParaRPr lang="en-US"/>
          </a:p>
          <a:p>
            <a:pPr lvl="1">
              <a:buClr>
                <a:srgbClr val="CC0000"/>
              </a:buClr>
              <a:buFontTx/>
              <a:buChar char="•"/>
            </a:pPr>
            <a:r>
              <a:rPr lang="en-US"/>
              <a:t>Parent/Child Organization:</a:t>
            </a:r>
          </a:p>
          <a:p>
            <a:pPr lvl="2">
              <a:buClr>
                <a:srgbClr val="CC0000"/>
              </a:buClr>
              <a:buFontTx/>
              <a:buChar char="•"/>
            </a:pPr>
            <a:r>
              <a:rPr lang="en-US"/>
              <a:t>IMS was a good model for representing parent/child relationship (A is part of B) or (A is owned by B)</a:t>
            </a:r>
          </a:p>
          <a:p>
            <a:pPr lvl="1">
              <a:buClr>
                <a:srgbClr val="CC0000"/>
              </a:buClr>
              <a:buFontTx/>
              <a:buChar char="•"/>
            </a:pPr>
            <a:endParaRPr lang="en-US"/>
          </a:p>
          <a:p>
            <a:pPr lvl="1">
              <a:buClr>
                <a:srgbClr val="CC0000"/>
              </a:buClr>
              <a:buFontTx/>
              <a:buChar char="•"/>
            </a:pPr>
            <a:r>
              <a:rPr lang="en-US"/>
              <a:t>Performance:</a:t>
            </a:r>
          </a:p>
          <a:p>
            <a:pPr lvl="2">
              <a:buClr>
                <a:srgbClr val="CC0000"/>
              </a:buClr>
              <a:buFontTx/>
              <a:buChar char="•"/>
            </a:pPr>
            <a:r>
              <a:rPr lang="en-US"/>
              <a:t>IMS stored parent/child relationships as physical pointers from one data record to another</a:t>
            </a:r>
          </a:p>
          <a:p>
            <a:pPr lvl="2">
              <a:buClr>
                <a:srgbClr val="CC0000"/>
              </a:buClr>
              <a:buFontTx/>
              <a:buChar char="•"/>
            </a:pPr>
            <a:r>
              <a:rPr lang="en-US"/>
              <a:t>This would speed up the movement from one record to another</a:t>
            </a:r>
          </a:p>
          <a:p>
            <a:pPr>
              <a:buClr>
                <a:srgbClr val="CC0000"/>
              </a:buClr>
              <a:buFontTx/>
              <a:buChar char="•"/>
            </a:pPr>
            <a:endParaRPr lang="en-US"/>
          </a:p>
          <a:p>
            <a:pPr>
              <a:buClr>
                <a:srgbClr val="CC0000"/>
              </a:buClr>
              <a:buFontTx/>
              <a:buChar char="•"/>
            </a:pPr>
            <a:r>
              <a:rPr lang="en-US"/>
              <a:t>IMS is still widely used. It is still considered as a good DBMS in places with lots of transactions processing (ex: banks) </a:t>
            </a:r>
          </a:p>
        </p:txBody>
      </p:sp>
    </p:spTree>
  </p:cSld>
  <p:clrMapOvr>
    <a:masterClrMapping/>
  </p:clrMapOvr>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Designs\ANGLES.POT</Template>
  <TotalTime>14684</TotalTime>
  <Words>3153</Words>
  <Application>Microsoft Office PowerPoint</Application>
  <PresentationFormat>On-screen Show (4:3)</PresentationFormat>
  <Paragraphs>519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 Black</vt:lpstr>
      <vt:lpstr>Monotype Sorts</vt:lpstr>
      <vt:lpstr>Tahoma</vt:lpstr>
      <vt:lpstr>Times New Roman</vt:lpstr>
      <vt:lpstr>Contemporary Portrait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Red River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ahadaegh</dc:creator>
  <cp:lastModifiedBy>Ahmad Hadaegh</cp:lastModifiedBy>
  <cp:revision>609</cp:revision>
  <cp:lastPrinted>1999-09-22T15:43:44Z</cp:lastPrinted>
  <dcterms:created xsi:type="dcterms:W3CDTF">1999-07-28T15:05:00Z</dcterms:created>
  <dcterms:modified xsi:type="dcterms:W3CDTF">2022-07-13T20:25:00Z</dcterms:modified>
</cp:coreProperties>
</file>