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55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16CC1F"/>
    <a:srgbClr val="0000FF"/>
    <a:srgbClr val="00FFFF"/>
    <a:srgbClr val="CCFF99"/>
    <a:srgbClr val="24B82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6" autoAdjust="0"/>
  </p:normalViewPr>
  <p:slideViewPr>
    <p:cSldViewPr snapToGrid="0">
      <p:cViewPr varScale="1">
        <p:scale>
          <a:sx n="51" d="100"/>
          <a:sy n="51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fld id="{0D1234D6-97AA-4CC6-87AC-CD497780E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11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fld id="{2ED18A58-0518-4632-8CA6-10077D6F06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6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9229D6-B181-40AF-BA04-AFD5C17E05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ED1751-334F-423D-BD93-67D0C9E08A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22CCB4-9A2C-47B8-8B55-69676573AF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B3CB25-695A-4210-80A0-CF4B0AC09C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B15B73-7BDF-4E1F-9E71-569BBB6D15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D1BD51-1ADE-45D8-87A6-B834BB1124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7D5B73-52D0-465A-AB68-13C1E88112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EBB7E6-A8AB-4AF0-B3CB-5FC8C954BE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BDBAD4-CF81-4C98-9E44-CEE8F59B0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12854-7CB0-4CB6-BF3E-0DAA2576B0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6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3BCD4D-4846-4CBE-8B8B-A9CA9BA35B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71" name="Rectangle 23"/>
          <p:cNvSpPr>
            <a:spLocks noChangeArrowheads="1"/>
          </p:cNvSpPr>
          <p:nvPr userDrawn="1"/>
        </p:nvSpPr>
        <p:spPr bwMode="auto">
          <a:xfrm>
            <a:off x="130175" y="6575425"/>
            <a:ext cx="8890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2" name="Rectangle 24"/>
          <p:cNvSpPr>
            <a:spLocks noChangeArrowheads="1"/>
          </p:cNvSpPr>
          <p:nvPr userDrawn="1"/>
        </p:nvSpPr>
        <p:spPr bwMode="auto">
          <a:xfrm>
            <a:off x="130175" y="6584950"/>
            <a:ext cx="9604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3" name="Rectangle 25"/>
          <p:cNvSpPr>
            <a:spLocks noChangeArrowheads="1"/>
          </p:cNvSpPr>
          <p:nvPr userDrawn="1"/>
        </p:nvSpPr>
        <p:spPr bwMode="auto">
          <a:xfrm>
            <a:off x="130175" y="6594475"/>
            <a:ext cx="88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4" name="Rectangle 26"/>
          <p:cNvSpPr>
            <a:spLocks noChangeArrowheads="1"/>
          </p:cNvSpPr>
          <p:nvPr userDrawn="1"/>
        </p:nvSpPr>
        <p:spPr bwMode="auto">
          <a:xfrm>
            <a:off x="130175" y="6604000"/>
            <a:ext cx="957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5" name="Rectangle 27"/>
          <p:cNvSpPr>
            <a:spLocks noChangeArrowheads="1"/>
          </p:cNvSpPr>
          <p:nvPr userDrawn="1"/>
        </p:nvSpPr>
        <p:spPr bwMode="auto">
          <a:xfrm>
            <a:off x="130175" y="6613525"/>
            <a:ext cx="95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6" name="Rectangle 28"/>
          <p:cNvSpPr>
            <a:spLocks noChangeArrowheads="1"/>
          </p:cNvSpPr>
          <p:nvPr userDrawn="1"/>
        </p:nvSpPr>
        <p:spPr bwMode="auto">
          <a:xfrm>
            <a:off x="130175" y="6623050"/>
            <a:ext cx="881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7" name="Rectangle 29"/>
          <p:cNvSpPr>
            <a:spLocks noChangeArrowheads="1"/>
          </p:cNvSpPr>
          <p:nvPr userDrawn="1"/>
        </p:nvSpPr>
        <p:spPr bwMode="auto">
          <a:xfrm>
            <a:off x="130175" y="6632575"/>
            <a:ext cx="178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Dr. Ahmad R. Hadaegh </a:t>
            </a:r>
            <a:endParaRPr lang="en-US" b="0" i="0"/>
          </a:p>
        </p:txBody>
      </p:sp>
      <p:sp>
        <p:nvSpPr>
          <p:cNvPr id="283678" name="Rectangle 30"/>
          <p:cNvSpPr>
            <a:spLocks noChangeArrowheads="1"/>
          </p:cNvSpPr>
          <p:nvPr userDrawn="1"/>
        </p:nvSpPr>
        <p:spPr bwMode="auto">
          <a:xfrm>
            <a:off x="0" y="6534150"/>
            <a:ext cx="9112250" cy="323850"/>
          </a:xfrm>
          <a:prstGeom prst="rect">
            <a:avLst/>
          </a:prstGeom>
          <a:solidFill>
            <a:srgbClr val="FF3300"/>
          </a:solidFill>
          <a:ln w="76200">
            <a:solidFill>
              <a:srgbClr val="5E574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79" name="Rectangle 31"/>
          <p:cNvSpPr>
            <a:spLocks noChangeArrowheads="1"/>
          </p:cNvSpPr>
          <p:nvPr userDrawn="1"/>
        </p:nvSpPr>
        <p:spPr bwMode="auto">
          <a:xfrm>
            <a:off x="8329613" y="6575425"/>
            <a:ext cx="374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0" name="Rectangle 32"/>
          <p:cNvSpPr>
            <a:spLocks noChangeArrowheads="1"/>
          </p:cNvSpPr>
          <p:nvPr userDrawn="1"/>
        </p:nvSpPr>
        <p:spPr bwMode="auto">
          <a:xfrm>
            <a:off x="8329613" y="6584950"/>
            <a:ext cx="446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1" name="Rectangle 33"/>
          <p:cNvSpPr>
            <a:spLocks noChangeArrowheads="1"/>
          </p:cNvSpPr>
          <p:nvPr userDrawn="1"/>
        </p:nvSpPr>
        <p:spPr bwMode="auto">
          <a:xfrm>
            <a:off x="8329613" y="6594475"/>
            <a:ext cx="371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2" name="Rectangle 34"/>
          <p:cNvSpPr>
            <a:spLocks noChangeArrowheads="1"/>
          </p:cNvSpPr>
          <p:nvPr userDrawn="1"/>
        </p:nvSpPr>
        <p:spPr bwMode="auto">
          <a:xfrm>
            <a:off x="8329613" y="6604000"/>
            <a:ext cx="442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3" name="Rectangle 35"/>
          <p:cNvSpPr>
            <a:spLocks noChangeArrowheads="1"/>
          </p:cNvSpPr>
          <p:nvPr userDrawn="1"/>
        </p:nvSpPr>
        <p:spPr bwMode="auto">
          <a:xfrm>
            <a:off x="8329613" y="6613525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4" name="Rectangle 36"/>
          <p:cNvSpPr>
            <a:spLocks noChangeArrowheads="1"/>
          </p:cNvSpPr>
          <p:nvPr userDrawn="1"/>
        </p:nvSpPr>
        <p:spPr bwMode="auto">
          <a:xfrm>
            <a:off x="8329613" y="6623050"/>
            <a:ext cx="366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5" name="Rectangle 37"/>
          <p:cNvSpPr>
            <a:spLocks noChangeArrowheads="1"/>
          </p:cNvSpPr>
          <p:nvPr userDrawn="1"/>
        </p:nvSpPr>
        <p:spPr bwMode="auto">
          <a:xfrm>
            <a:off x="0" y="6569075"/>
            <a:ext cx="8851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  A.R. Hadaegh                                         California State University San Marcos (CSUSM)                                        Page                                             </a:t>
            </a:r>
            <a:endParaRPr lang="en-US" b="0" i="0"/>
          </a:p>
        </p:txBody>
      </p:sp>
      <p:sp>
        <p:nvSpPr>
          <p:cNvPr id="283686" name="Rectangle 38"/>
          <p:cNvSpPr>
            <a:spLocks noChangeArrowheads="1"/>
          </p:cNvSpPr>
          <p:nvPr userDrawn="1"/>
        </p:nvSpPr>
        <p:spPr bwMode="auto">
          <a:xfrm>
            <a:off x="8850313" y="6565900"/>
            <a:ext cx="53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7" name="Rectangle 39"/>
          <p:cNvSpPr>
            <a:spLocks noChangeArrowheads="1"/>
          </p:cNvSpPr>
          <p:nvPr userDrawn="1"/>
        </p:nvSpPr>
        <p:spPr bwMode="auto">
          <a:xfrm>
            <a:off x="8850313" y="6573838"/>
            <a:ext cx="1285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8" name="Rectangle 40"/>
          <p:cNvSpPr>
            <a:spLocks noChangeArrowheads="1"/>
          </p:cNvSpPr>
          <p:nvPr userDrawn="1"/>
        </p:nvSpPr>
        <p:spPr bwMode="auto">
          <a:xfrm>
            <a:off x="8850313" y="6581775"/>
            <a:ext cx="50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9" name="Rectangle 41"/>
          <p:cNvSpPr>
            <a:spLocks noChangeArrowheads="1"/>
          </p:cNvSpPr>
          <p:nvPr userDrawn="1"/>
        </p:nvSpPr>
        <p:spPr bwMode="auto">
          <a:xfrm>
            <a:off x="8850313" y="6589713"/>
            <a:ext cx="125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0" name="Rectangle 42"/>
          <p:cNvSpPr>
            <a:spLocks noChangeArrowheads="1"/>
          </p:cNvSpPr>
          <p:nvPr userDrawn="1"/>
        </p:nvSpPr>
        <p:spPr bwMode="auto">
          <a:xfrm>
            <a:off x="8850313" y="65976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1" name="Rectangle 43"/>
          <p:cNvSpPr>
            <a:spLocks noChangeArrowheads="1"/>
          </p:cNvSpPr>
          <p:nvPr userDrawn="1"/>
        </p:nvSpPr>
        <p:spPr bwMode="auto">
          <a:xfrm>
            <a:off x="8850313" y="6605588"/>
            <a:ext cx="460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2" name="Rectangle 44"/>
          <p:cNvSpPr>
            <a:spLocks noChangeArrowheads="1"/>
          </p:cNvSpPr>
          <p:nvPr userDrawn="1"/>
        </p:nvSpPr>
        <p:spPr bwMode="auto">
          <a:xfrm>
            <a:off x="8850313" y="66135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i="0">
                <a:solidFill>
                  <a:srgbClr val="FFFFFF"/>
                </a:solidFill>
              </a:rPr>
              <a:t> </a:t>
            </a:r>
            <a:endParaRPr lang="en-US" b="0" i="0"/>
          </a:p>
        </p:txBody>
      </p:sp>
      <p:sp>
        <p:nvSpPr>
          <p:cNvPr id="283693" name="Rectangle 45"/>
          <p:cNvSpPr>
            <a:spLocks noChangeArrowheads="1"/>
          </p:cNvSpPr>
          <p:nvPr userDrawn="1"/>
        </p:nvSpPr>
        <p:spPr bwMode="auto">
          <a:xfrm>
            <a:off x="8694738" y="6575425"/>
            <a:ext cx="4111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4" name="Rectangle 46"/>
          <p:cNvSpPr>
            <a:spLocks noChangeArrowheads="1"/>
          </p:cNvSpPr>
          <p:nvPr userDrawn="1"/>
        </p:nvSpPr>
        <p:spPr bwMode="auto">
          <a:xfrm>
            <a:off x="0" y="6350"/>
            <a:ext cx="9144000" cy="6497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5" name="Freeform 47"/>
          <p:cNvSpPr>
            <a:spLocks/>
          </p:cNvSpPr>
          <p:nvPr userDrawn="1"/>
        </p:nvSpPr>
        <p:spPr bwMode="auto">
          <a:xfrm>
            <a:off x="0" y="0"/>
            <a:ext cx="9194800" cy="6465888"/>
          </a:xfrm>
          <a:custGeom>
            <a:avLst/>
            <a:gdLst>
              <a:gd name="T0" fmla="*/ 613 w 5792"/>
              <a:gd name="T1" fmla="*/ 4 h 4073"/>
              <a:gd name="T2" fmla="*/ 512 w 5792"/>
              <a:gd name="T3" fmla="*/ 21 h 4073"/>
              <a:gd name="T4" fmla="*/ 417 w 5792"/>
              <a:gd name="T5" fmla="*/ 53 h 4073"/>
              <a:gd name="T6" fmla="*/ 329 w 5792"/>
              <a:gd name="T7" fmla="*/ 98 h 4073"/>
              <a:gd name="T8" fmla="*/ 248 w 5792"/>
              <a:gd name="T9" fmla="*/ 155 h 4073"/>
              <a:gd name="T10" fmla="*/ 177 w 5792"/>
              <a:gd name="T11" fmla="*/ 222 h 4073"/>
              <a:gd name="T12" fmla="*/ 117 w 5792"/>
              <a:gd name="T13" fmla="*/ 299 h 4073"/>
              <a:gd name="T14" fmla="*/ 67 w 5792"/>
              <a:gd name="T15" fmla="*/ 385 h 4073"/>
              <a:gd name="T16" fmla="*/ 31 w 5792"/>
              <a:gd name="T17" fmla="*/ 477 h 4073"/>
              <a:gd name="T18" fmla="*/ 8 w 5792"/>
              <a:gd name="T19" fmla="*/ 576 h 4073"/>
              <a:gd name="T20" fmla="*/ 0 w 5792"/>
              <a:gd name="T21" fmla="*/ 679 h 4073"/>
              <a:gd name="T22" fmla="*/ 4 w 5792"/>
              <a:gd name="T23" fmla="*/ 3463 h 4073"/>
              <a:gd name="T24" fmla="*/ 21 w 5792"/>
              <a:gd name="T25" fmla="*/ 3564 h 4073"/>
              <a:gd name="T26" fmla="*/ 53 w 5792"/>
              <a:gd name="T27" fmla="*/ 3658 h 4073"/>
              <a:gd name="T28" fmla="*/ 99 w 5792"/>
              <a:gd name="T29" fmla="*/ 3746 h 4073"/>
              <a:gd name="T30" fmla="*/ 156 w 5792"/>
              <a:gd name="T31" fmla="*/ 3826 h 4073"/>
              <a:gd name="T32" fmla="*/ 223 w 5792"/>
              <a:gd name="T33" fmla="*/ 3897 h 4073"/>
              <a:gd name="T34" fmla="*/ 301 w 5792"/>
              <a:gd name="T35" fmla="*/ 3957 h 4073"/>
              <a:gd name="T36" fmla="*/ 387 w 5792"/>
              <a:gd name="T37" fmla="*/ 4006 h 4073"/>
              <a:gd name="T38" fmla="*/ 480 w 5792"/>
              <a:gd name="T39" fmla="*/ 4043 h 4073"/>
              <a:gd name="T40" fmla="*/ 579 w 5792"/>
              <a:gd name="T41" fmla="*/ 4065 h 4073"/>
              <a:gd name="T42" fmla="*/ 683 w 5792"/>
              <a:gd name="T43" fmla="*/ 4073 h 4073"/>
              <a:gd name="T44" fmla="*/ 5179 w 5792"/>
              <a:gd name="T45" fmla="*/ 4070 h 4073"/>
              <a:gd name="T46" fmla="*/ 5280 w 5792"/>
              <a:gd name="T47" fmla="*/ 4052 h 4073"/>
              <a:gd name="T48" fmla="*/ 5375 w 5792"/>
              <a:gd name="T49" fmla="*/ 4020 h 4073"/>
              <a:gd name="T50" fmla="*/ 5463 w 5792"/>
              <a:gd name="T51" fmla="*/ 3975 h 4073"/>
              <a:gd name="T52" fmla="*/ 5544 w 5792"/>
              <a:gd name="T53" fmla="*/ 3918 h 4073"/>
              <a:gd name="T54" fmla="*/ 5615 w 5792"/>
              <a:gd name="T55" fmla="*/ 3851 h 4073"/>
              <a:gd name="T56" fmla="*/ 5675 w 5792"/>
              <a:gd name="T57" fmla="*/ 3774 h 4073"/>
              <a:gd name="T58" fmla="*/ 5725 w 5792"/>
              <a:gd name="T59" fmla="*/ 3688 h 4073"/>
              <a:gd name="T60" fmla="*/ 5762 w 5792"/>
              <a:gd name="T61" fmla="*/ 3596 h 4073"/>
              <a:gd name="T62" fmla="*/ 5784 w 5792"/>
              <a:gd name="T63" fmla="*/ 3497 h 4073"/>
              <a:gd name="T64" fmla="*/ 5792 w 5792"/>
              <a:gd name="T65" fmla="*/ 3394 h 4073"/>
              <a:gd name="T66" fmla="*/ 5789 w 5792"/>
              <a:gd name="T67" fmla="*/ 610 h 4073"/>
              <a:gd name="T68" fmla="*/ 5771 w 5792"/>
              <a:gd name="T69" fmla="*/ 509 h 4073"/>
              <a:gd name="T70" fmla="*/ 5739 w 5792"/>
              <a:gd name="T71" fmla="*/ 415 h 4073"/>
              <a:gd name="T72" fmla="*/ 5693 w 5792"/>
              <a:gd name="T73" fmla="*/ 327 h 4073"/>
              <a:gd name="T74" fmla="*/ 5636 w 5792"/>
              <a:gd name="T75" fmla="*/ 247 h 4073"/>
              <a:gd name="T76" fmla="*/ 5569 w 5792"/>
              <a:gd name="T77" fmla="*/ 176 h 4073"/>
              <a:gd name="T78" fmla="*/ 5491 w 5792"/>
              <a:gd name="T79" fmla="*/ 116 h 4073"/>
              <a:gd name="T80" fmla="*/ 5405 w 5792"/>
              <a:gd name="T81" fmla="*/ 67 h 4073"/>
              <a:gd name="T82" fmla="*/ 5312 w 5792"/>
              <a:gd name="T83" fmla="*/ 31 h 4073"/>
              <a:gd name="T84" fmla="*/ 5213 w 5792"/>
              <a:gd name="T85" fmla="*/ 8 h 4073"/>
              <a:gd name="T86" fmla="*/ 5109 w 5792"/>
              <a:gd name="T87" fmla="*/ 0 h 4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792" h="4073">
                <a:moveTo>
                  <a:pt x="683" y="0"/>
                </a:moveTo>
                <a:lnTo>
                  <a:pt x="648" y="1"/>
                </a:lnTo>
                <a:lnTo>
                  <a:pt x="613" y="4"/>
                </a:lnTo>
                <a:lnTo>
                  <a:pt x="579" y="8"/>
                </a:lnTo>
                <a:lnTo>
                  <a:pt x="545" y="14"/>
                </a:lnTo>
                <a:lnTo>
                  <a:pt x="512" y="21"/>
                </a:lnTo>
                <a:lnTo>
                  <a:pt x="480" y="31"/>
                </a:lnTo>
                <a:lnTo>
                  <a:pt x="448" y="41"/>
                </a:lnTo>
                <a:lnTo>
                  <a:pt x="417" y="53"/>
                </a:lnTo>
                <a:lnTo>
                  <a:pt x="387" y="67"/>
                </a:lnTo>
                <a:lnTo>
                  <a:pt x="357" y="82"/>
                </a:lnTo>
                <a:lnTo>
                  <a:pt x="329" y="98"/>
                </a:lnTo>
                <a:lnTo>
                  <a:pt x="301" y="116"/>
                </a:lnTo>
                <a:lnTo>
                  <a:pt x="275" y="135"/>
                </a:lnTo>
                <a:lnTo>
                  <a:pt x="248" y="155"/>
                </a:lnTo>
                <a:lnTo>
                  <a:pt x="223" y="176"/>
                </a:lnTo>
                <a:lnTo>
                  <a:pt x="200" y="199"/>
                </a:lnTo>
                <a:lnTo>
                  <a:pt x="177" y="222"/>
                </a:lnTo>
                <a:lnTo>
                  <a:pt x="156" y="247"/>
                </a:lnTo>
                <a:lnTo>
                  <a:pt x="136" y="273"/>
                </a:lnTo>
                <a:lnTo>
                  <a:pt x="117" y="299"/>
                </a:lnTo>
                <a:lnTo>
                  <a:pt x="99" y="327"/>
                </a:lnTo>
                <a:lnTo>
                  <a:pt x="82" y="355"/>
                </a:lnTo>
                <a:lnTo>
                  <a:pt x="67" y="385"/>
                </a:lnTo>
                <a:lnTo>
                  <a:pt x="53" y="415"/>
                </a:lnTo>
                <a:lnTo>
                  <a:pt x="41" y="446"/>
                </a:lnTo>
                <a:lnTo>
                  <a:pt x="31" y="477"/>
                </a:lnTo>
                <a:lnTo>
                  <a:pt x="21" y="509"/>
                </a:lnTo>
                <a:lnTo>
                  <a:pt x="14" y="542"/>
                </a:lnTo>
                <a:lnTo>
                  <a:pt x="8" y="576"/>
                </a:lnTo>
                <a:lnTo>
                  <a:pt x="4" y="610"/>
                </a:lnTo>
                <a:lnTo>
                  <a:pt x="1" y="644"/>
                </a:lnTo>
                <a:lnTo>
                  <a:pt x="0" y="679"/>
                </a:lnTo>
                <a:lnTo>
                  <a:pt x="0" y="3394"/>
                </a:lnTo>
                <a:lnTo>
                  <a:pt x="1" y="3429"/>
                </a:lnTo>
                <a:lnTo>
                  <a:pt x="4" y="3463"/>
                </a:lnTo>
                <a:lnTo>
                  <a:pt x="8" y="3497"/>
                </a:lnTo>
                <a:lnTo>
                  <a:pt x="14" y="3531"/>
                </a:lnTo>
                <a:lnTo>
                  <a:pt x="21" y="3564"/>
                </a:lnTo>
                <a:lnTo>
                  <a:pt x="31" y="3596"/>
                </a:lnTo>
                <a:lnTo>
                  <a:pt x="41" y="3627"/>
                </a:lnTo>
                <a:lnTo>
                  <a:pt x="53" y="3658"/>
                </a:lnTo>
                <a:lnTo>
                  <a:pt x="67" y="3688"/>
                </a:lnTo>
                <a:lnTo>
                  <a:pt x="82" y="3718"/>
                </a:lnTo>
                <a:lnTo>
                  <a:pt x="99" y="3746"/>
                </a:lnTo>
                <a:lnTo>
                  <a:pt x="117" y="3774"/>
                </a:lnTo>
                <a:lnTo>
                  <a:pt x="136" y="3800"/>
                </a:lnTo>
                <a:lnTo>
                  <a:pt x="156" y="3826"/>
                </a:lnTo>
                <a:lnTo>
                  <a:pt x="177" y="3851"/>
                </a:lnTo>
                <a:lnTo>
                  <a:pt x="200" y="3874"/>
                </a:lnTo>
                <a:lnTo>
                  <a:pt x="223" y="3897"/>
                </a:lnTo>
                <a:lnTo>
                  <a:pt x="248" y="3918"/>
                </a:lnTo>
                <a:lnTo>
                  <a:pt x="275" y="3938"/>
                </a:lnTo>
                <a:lnTo>
                  <a:pt x="301" y="3957"/>
                </a:lnTo>
                <a:lnTo>
                  <a:pt x="329" y="3975"/>
                </a:lnTo>
                <a:lnTo>
                  <a:pt x="357" y="3991"/>
                </a:lnTo>
                <a:lnTo>
                  <a:pt x="387" y="4006"/>
                </a:lnTo>
                <a:lnTo>
                  <a:pt x="417" y="4020"/>
                </a:lnTo>
                <a:lnTo>
                  <a:pt x="448" y="4032"/>
                </a:lnTo>
                <a:lnTo>
                  <a:pt x="480" y="4043"/>
                </a:lnTo>
                <a:lnTo>
                  <a:pt x="512" y="4052"/>
                </a:lnTo>
                <a:lnTo>
                  <a:pt x="545" y="4059"/>
                </a:lnTo>
                <a:lnTo>
                  <a:pt x="579" y="4065"/>
                </a:lnTo>
                <a:lnTo>
                  <a:pt x="613" y="4070"/>
                </a:lnTo>
                <a:lnTo>
                  <a:pt x="648" y="4072"/>
                </a:lnTo>
                <a:lnTo>
                  <a:pt x="683" y="4073"/>
                </a:lnTo>
                <a:lnTo>
                  <a:pt x="5109" y="4073"/>
                </a:lnTo>
                <a:lnTo>
                  <a:pt x="5144" y="4072"/>
                </a:lnTo>
                <a:lnTo>
                  <a:pt x="5179" y="4070"/>
                </a:lnTo>
                <a:lnTo>
                  <a:pt x="5213" y="4065"/>
                </a:lnTo>
                <a:lnTo>
                  <a:pt x="5247" y="4059"/>
                </a:lnTo>
                <a:lnTo>
                  <a:pt x="5280" y="4052"/>
                </a:lnTo>
                <a:lnTo>
                  <a:pt x="5312" y="4043"/>
                </a:lnTo>
                <a:lnTo>
                  <a:pt x="5344" y="4032"/>
                </a:lnTo>
                <a:lnTo>
                  <a:pt x="5375" y="4020"/>
                </a:lnTo>
                <a:lnTo>
                  <a:pt x="5405" y="4006"/>
                </a:lnTo>
                <a:lnTo>
                  <a:pt x="5435" y="3991"/>
                </a:lnTo>
                <a:lnTo>
                  <a:pt x="5463" y="3975"/>
                </a:lnTo>
                <a:lnTo>
                  <a:pt x="5491" y="3957"/>
                </a:lnTo>
                <a:lnTo>
                  <a:pt x="5517" y="3938"/>
                </a:lnTo>
                <a:lnTo>
                  <a:pt x="5544" y="3918"/>
                </a:lnTo>
                <a:lnTo>
                  <a:pt x="5569" y="3897"/>
                </a:lnTo>
                <a:lnTo>
                  <a:pt x="5592" y="3874"/>
                </a:lnTo>
                <a:lnTo>
                  <a:pt x="5615" y="3851"/>
                </a:lnTo>
                <a:lnTo>
                  <a:pt x="5636" y="3826"/>
                </a:lnTo>
                <a:lnTo>
                  <a:pt x="5656" y="3800"/>
                </a:lnTo>
                <a:lnTo>
                  <a:pt x="5675" y="3774"/>
                </a:lnTo>
                <a:lnTo>
                  <a:pt x="5693" y="3746"/>
                </a:lnTo>
                <a:lnTo>
                  <a:pt x="5710" y="3718"/>
                </a:lnTo>
                <a:lnTo>
                  <a:pt x="5725" y="3688"/>
                </a:lnTo>
                <a:lnTo>
                  <a:pt x="5739" y="3658"/>
                </a:lnTo>
                <a:lnTo>
                  <a:pt x="5751" y="3627"/>
                </a:lnTo>
                <a:lnTo>
                  <a:pt x="5762" y="3596"/>
                </a:lnTo>
                <a:lnTo>
                  <a:pt x="5771" y="3564"/>
                </a:lnTo>
                <a:lnTo>
                  <a:pt x="5778" y="3531"/>
                </a:lnTo>
                <a:lnTo>
                  <a:pt x="5784" y="3497"/>
                </a:lnTo>
                <a:lnTo>
                  <a:pt x="5789" y="3463"/>
                </a:lnTo>
                <a:lnTo>
                  <a:pt x="5791" y="3429"/>
                </a:lnTo>
                <a:lnTo>
                  <a:pt x="5792" y="3394"/>
                </a:lnTo>
                <a:lnTo>
                  <a:pt x="5792" y="679"/>
                </a:lnTo>
                <a:lnTo>
                  <a:pt x="5791" y="644"/>
                </a:lnTo>
                <a:lnTo>
                  <a:pt x="5789" y="610"/>
                </a:lnTo>
                <a:lnTo>
                  <a:pt x="5784" y="576"/>
                </a:lnTo>
                <a:lnTo>
                  <a:pt x="5778" y="542"/>
                </a:lnTo>
                <a:lnTo>
                  <a:pt x="5771" y="509"/>
                </a:lnTo>
                <a:lnTo>
                  <a:pt x="5762" y="477"/>
                </a:lnTo>
                <a:lnTo>
                  <a:pt x="5751" y="446"/>
                </a:lnTo>
                <a:lnTo>
                  <a:pt x="5739" y="415"/>
                </a:lnTo>
                <a:lnTo>
                  <a:pt x="5725" y="385"/>
                </a:lnTo>
                <a:lnTo>
                  <a:pt x="5710" y="355"/>
                </a:lnTo>
                <a:lnTo>
                  <a:pt x="5693" y="327"/>
                </a:lnTo>
                <a:lnTo>
                  <a:pt x="5675" y="299"/>
                </a:lnTo>
                <a:lnTo>
                  <a:pt x="5656" y="273"/>
                </a:lnTo>
                <a:lnTo>
                  <a:pt x="5636" y="247"/>
                </a:lnTo>
                <a:lnTo>
                  <a:pt x="5615" y="222"/>
                </a:lnTo>
                <a:lnTo>
                  <a:pt x="5592" y="199"/>
                </a:lnTo>
                <a:lnTo>
                  <a:pt x="5569" y="176"/>
                </a:lnTo>
                <a:lnTo>
                  <a:pt x="5544" y="155"/>
                </a:lnTo>
                <a:lnTo>
                  <a:pt x="5517" y="135"/>
                </a:lnTo>
                <a:lnTo>
                  <a:pt x="5491" y="116"/>
                </a:lnTo>
                <a:lnTo>
                  <a:pt x="5463" y="98"/>
                </a:lnTo>
                <a:lnTo>
                  <a:pt x="5435" y="82"/>
                </a:lnTo>
                <a:lnTo>
                  <a:pt x="5405" y="67"/>
                </a:lnTo>
                <a:lnTo>
                  <a:pt x="5375" y="53"/>
                </a:lnTo>
                <a:lnTo>
                  <a:pt x="5344" y="41"/>
                </a:lnTo>
                <a:lnTo>
                  <a:pt x="5312" y="31"/>
                </a:lnTo>
                <a:lnTo>
                  <a:pt x="5280" y="21"/>
                </a:lnTo>
                <a:lnTo>
                  <a:pt x="5247" y="14"/>
                </a:lnTo>
                <a:lnTo>
                  <a:pt x="5213" y="8"/>
                </a:lnTo>
                <a:lnTo>
                  <a:pt x="5179" y="4"/>
                </a:lnTo>
                <a:lnTo>
                  <a:pt x="5144" y="1"/>
                </a:lnTo>
                <a:lnTo>
                  <a:pt x="5109" y="0"/>
                </a:lnTo>
                <a:lnTo>
                  <a:pt x="68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96" name="Rectangle 48"/>
          <p:cNvSpPr>
            <a:spLocks noChangeArrowheads="1"/>
          </p:cNvSpPr>
          <p:nvPr userDrawn="1"/>
        </p:nvSpPr>
        <p:spPr bwMode="auto">
          <a:xfrm>
            <a:off x="8569325" y="6618288"/>
            <a:ext cx="5413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7" name="Rectangle 49"/>
          <p:cNvSpPr>
            <a:spLocks noChangeArrowheads="1"/>
          </p:cNvSpPr>
          <p:nvPr userDrawn="1"/>
        </p:nvSpPr>
        <p:spPr bwMode="auto">
          <a:xfrm>
            <a:off x="8562975" y="6535738"/>
            <a:ext cx="692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8" name="Rectangle 50"/>
          <p:cNvSpPr>
            <a:spLocks noChangeArrowheads="1"/>
          </p:cNvSpPr>
          <p:nvPr userDrawn="1"/>
        </p:nvSpPr>
        <p:spPr bwMode="auto">
          <a:xfrm>
            <a:off x="8712200" y="6532563"/>
            <a:ext cx="3857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9" name="Rectangle 51"/>
          <p:cNvSpPr>
            <a:spLocks noChangeArrowheads="1"/>
          </p:cNvSpPr>
          <p:nvPr userDrawn="1"/>
        </p:nvSpPr>
        <p:spPr bwMode="auto">
          <a:xfrm>
            <a:off x="8689975" y="6646863"/>
            <a:ext cx="46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00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fld id="{4F83B1CC-C8B0-4649-8748-0CFBEA190E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D4964-FDAD-47A6-AB61-49378087502F}" type="slidenum">
              <a:rPr lang="en-US"/>
              <a:pPr/>
              <a:t>1</a:t>
            </a:fld>
            <a:endParaRPr lang="en-US"/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1625600" y="1663700"/>
            <a:ext cx="5334000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800" i="0"/>
              <a:t>Index Structure </a:t>
            </a:r>
          </a:p>
          <a:p>
            <a:pPr algn="ctr"/>
            <a:endParaRPr lang="en-US" sz="4800" i="0"/>
          </a:p>
          <a:p>
            <a:pPr algn="ctr"/>
            <a:r>
              <a:rPr lang="en-US" sz="4800" i="0"/>
              <a:t>for </a:t>
            </a:r>
          </a:p>
          <a:p>
            <a:pPr algn="ctr"/>
            <a:endParaRPr lang="en-US" sz="4800" i="0"/>
          </a:p>
          <a:p>
            <a:pPr algn="ctr"/>
            <a:r>
              <a:rPr lang="en-US" sz="4800" i="0"/>
              <a:t>Files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8C5DD-2726-4F84-9BE1-F4002082FC89}" type="slidenum">
              <a:rPr lang="en-US"/>
              <a:pPr/>
              <a:t>10</a:t>
            </a:fld>
            <a:endParaRPr lang="en-US"/>
          </a:p>
        </p:txBody>
      </p:sp>
      <p:sp>
        <p:nvSpPr>
          <p:cNvPr id="360522" name="Text Box 74"/>
          <p:cNvSpPr txBox="1">
            <a:spLocks noChangeArrowheads="1"/>
          </p:cNvSpPr>
          <p:nvPr/>
        </p:nvSpPr>
        <p:spPr bwMode="auto">
          <a:xfrm>
            <a:off x="330200" y="203200"/>
            <a:ext cx="8572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However, changing the EmpId of employee 2 from 2 to 42 can change the ordering of the records and big reorganization is required</a:t>
            </a:r>
          </a:p>
        </p:txBody>
      </p:sp>
      <p:sp>
        <p:nvSpPr>
          <p:cNvPr id="360523" name="Text Box 75"/>
          <p:cNvSpPr txBox="1">
            <a:spLocks noChangeArrowheads="1"/>
          </p:cNvSpPr>
          <p:nvPr/>
        </p:nvSpPr>
        <p:spPr bwMode="auto">
          <a:xfrm>
            <a:off x="1431925" y="1793875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Index File</a:t>
            </a:r>
          </a:p>
        </p:txBody>
      </p:sp>
      <p:sp>
        <p:nvSpPr>
          <p:cNvPr id="360524" name="Rectangle 76" descr="Stationery"/>
          <p:cNvSpPr>
            <a:spLocks noChangeArrowheads="1"/>
          </p:cNvSpPr>
          <p:nvPr/>
        </p:nvSpPr>
        <p:spPr bwMode="auto">
          <a:xfrm>
            <a:off x="1660525" y="21669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360525" name="Rectangle 77" descr="Stationery"/>
          <p:cNvSpPr>
            <a:spLocks noChangeArrowheads="1"/>
          </p:cNvSpPr>
          <p:nvPr/>
        </p:nvSpPr>
        <p:spPr bwMode="auto">
          <a:xfrm>
            <a:off x="1660525" y="250190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360526" name="Rectangle 78" descr="Stationery"/>
          <p:cNvSpPr>
            <a:spLocks noChangeArrowheads="1"/>
          </p:cNvSpPr>
          <p:nvPr/>
        </p:nvSpPr>
        <p:spPr bwMode="auto">
          <a:xfrm>
            <a:off x="1660525" y="283686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51</a:t>
            </a:r>
          </a:p>
        </p:txBody>
      </p:sp>
      <p:sp>
        <p:nvSpPr>
          <p:cNvPr id="360527" name="Rectangle 79" descr="Stationery"/>
          <p:cNvSpPr>
            <a:spLocks noChangeArrowheads="1"/>
          </p:cNvSpPr>
          <p:nvPr/>
        </p:nvSpPr>
        <p:spPr bwMode="auto">
          <a:xfrm>
            <a:off x="1660525" y="317182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360528" name="Rectangle 80" descr="Stationery"/>
          <p:cNvSpPr>
            <a:spLocks noChangeArrowheads="1"/>
          </p:cNvSpPr>
          <p:nvPr/>
        </p:nvSpPr>
        <p:spPr bwMode="auto">
          <a:xfrm>
            <a:off x="1660525" y="366395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360529" name="Rectangle 81" descr="Stationery"/>
          <p:cNvSpPr>
            <a:spLocks noChangeArrowheads="1"/>
          </p:cNvSpPr>
          <p:nvPr/>
        </p:nvSpPr>
        <p:spPr bwMode="auto">
          <a:xfrm>
            <a:off x="1660525" y="399891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60530" name="Rectangle 82" descr="Stationery"/>
          <p:cNvSpPr>
            <a:spLocks noChangeArrowheads="1"/>
          </p:cNvSpPr>
          <p:nvPr/>
        </p:nvSpPr>
        <p:spPr bwMode="auto">
          <a:xfrm>
            <a:off x="1660525" y="433387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60531" name="Rectangle 83" descr="Stationery"/>
          <p:cNvSpPr>
            <a:spLocks noChangeArrowheads="1"/>
          </p:cNvSpPr>
          <p:nvPr/>
        </p:nvSpPr>
        <p:spPr bwMode="auto">
          <a:xfrm>
            <a:off x="1660525" y="46688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60532" name="Line 84"/>
          <p:cNvSpPr>
            <a:spLocks noChangeShapeType="1"/>
          </p:cNvSpPr>
          <p:nvPr/>
        </p:nvSpPr>
        <p:spPr bwMode="auto">
          <a:xfrm>
            <a:off x="2257425" y="2339975"/>
            <a:ext cx="17399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533" name="Line 85"/>
          <p:cNvSpPr>
            <a:spLocks noChangeShapeType="1"/>
          </p:cNvSpPr>
          <p:nvPr/>
        </p:nvSpPr>
        <p:spPr bwMode="auto">
          <a:xfrm>
            <a:off x="2320925" y="2706688"/>
            <a:ext cx="1625600" cy="56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534" name="Line 86"/>
          <p:cNvSpPr>
            <a:spLocks noChangeShapeType="1"/>
          </p:cNvSpPr>
          <p:nvPr/>
        </p:nvSpPr>
        <p:spPr bwMode="auto">
          <a:xfrm>
            <a:off x="2295525" y="2982913"/>
            <a:ext cx="1676400" cy="1157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535" name="Line 87"/>
          <p:cNvSpPr>
            <a:spLocks noChangeShapeType="1"/>
          </p:cNvSpPr>
          <p:nvPr/>
        </p:nvSpPr>
        <p:spPr bwMode="auto">
          <a:xfrm>
            <a:off x="2346325" y="3368675"/>
            <a:ext cx="1625600" cy="161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536" name="Line 88"/>
          <p:cNvSpPr>
            <a:spLocks noChangeShapeType="1"/>
          </p:cNvSpPr>
          <p:nvPr/>
        </p:nvSpPr>
        <p:spPr bwMode="auto">
          <a:xfrm>
            <a:off x="2298700" y="3830638"/>
            <a:ext cx="1663700" cy="190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0537" name="Group 89"/>
          <p:cNvGrpSpPr>
            <a:grpSpLocks/>
          </p:cNvGrpSpPr>
          <p:nvPr/>
        </p:nvGrpSpPr>
        <p:grpSpPr bwMode="auto">
          <a:xfrm>
            <a:off x="3959225" y="2447925"/>
            <a:ext cx="2286000" cy="334963"/>
            <a:chOff x="1680" y="739"/>
            <a:chExt cx="1440" cy="211"/>
          </a:xfrm>
        </p:grpSpPr>
        <p:sp>
          <p:nvSpPr>
            <p:cNvPr id="360538" name="Rectangle 9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60539" name="Rectangle 9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360540" name="Rectangle 9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360541" name="Text Box 93"/>
          <p:cNvSpPr txBox="1">
            <a:spLocks noChangeArrowheads="1"/>
          </p:cNvSpPr>
          <p:nvPr/>
        </p:nvSpPr>
        <p:spPr bwMode="auto">
          <a:xfrm>
            <a:off x="3844925" y="1622425"/>
            <a:ext cx="393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 – EmpId is the Primary key Field</a:t>
            </a:r>
          </a:p>
        </p:txBody>
      </p:sp>
      <p:grpSp>
        <p:nvGrpSpPr>
          <p:cNvPr id="360542" name="Group 94"/>
          <p:cNvGrpSpPr>
            <a:grpSpLocks/>
          </p:cNvGrpSpPr>
          <p:nvPr/>
        </p:nvGrpSpPr>
        <p:grpSpPr bwMode="auto">
          <a:xfrm>
            <a:off x="3959225" y="2782888"/>
            <a:ext cx="2286000" cy="334962"/>
            <a:chOff x="1680" y="739"/>
            <a:chExt cx="1440" cy="211"/>
          </a:xfrm>
        </p:grpSpPr>
        <p:sp>
          <p:nvSpPr>
            <p:cNvPr id="360543" name="Rectangle 9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360544" name="Rectangle 9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360545" name="Rectangle 9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grpSp>
        <p:nvGrpSpPr>
          <p:cNvPr id="360546" name="Group 98"/>
          <p:cNvGrpSpPr>
            <a:grpSpLocks/>
          </p:cNvGrpSpPr>
          <p:nvPr/>
        </p:nvGrpSpPr>
        <p:grpSpPr bwMode="auto">
          <a:xfrm>
            <a:off x="3959225" y="3257550"/>
            <a:ext cx="2286000" cy="334963"/>
            <a:chOff x="1680" y="739"/>
            <a:chExt cx="1440" cy="211"/>
          </a:xfrm>
        </p:grpSpPr>
        <p:sp>
          <p:nvSpPr>
            <p:cNvPr id="360547" name="Rectangle 9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360548" name="Rectangle 10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360549" name="Rectangle 10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grpSp>
        <p:nvGrpSpPr>
          <p:cNvPr id="360550" name="Group 102"/>
          <p:cNvGrpSpPr>
            <a:grpSpLocks/>
          </p:cNvGrpSpPr>
          <p:nvPr/>
        </p:nvGrpSpPr>
        <p:grpSpPr bwMode="auto">
          <a:xfrm>
            <a:off x="3959225" y="3592513"/>
            <a:ext cx="2286000" cy="334962"/>
            <a:chOff x="1680" y="739"/>
            <a:chExt cx="1440" cy="211"/>
          </a:xfrm>
        </p:grpSpPr>
        <p:sp>
          <p:nvSpPr>
            <p:cNvPr id="360551" name="Rectangle 10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</a:t>
              </a:r>
            </a:p>
          </p:txBody>
        </p:sp>
        <p:sp>
          <p:nvSpPr>
            <p:cNvPr id="360552" name="Rectangle 10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360553" name="Rectangle 10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grpSp>
        <p:nvGrpSpPr>
          <p:cNvPr id="360554" name="Group 106"/>
          <p:cNvGrpSpPr>
            <a:grpSpLocks/>
          </p:cNvGrpSpPr>
          <p:nvPr/>
        </p:nvGrpSpPr>
        <p:grpSpPr bwMode="auto">
          <a:xfrm>
            <a:off x="3959225" y="4130675"/>
            <a:ext cx="2286000" cy="334963"/>
            <a:chOff x="1680" y="739"/>
            <a:chExt cx="1440" cy="211"/>
          </a:xfrm>
        </p:grpSpPr>
        <p:sp>
          <p:nvSpPr>
            <p:cNvPr id="360555" name="Rectangle 10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51</a:t>
              </a:r>
            </a:p>
          </p:txBody>
        </p:sp>
        <p:sp>
          <p:nvSpPr>
            <p:cNvPr id="360556" name="Rectangle 10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360557" name="Rectangle 10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grpSp>
        <p:nvGrpSpPr>
          <p:cNvPr id="360558" name="Group 110"/>
          <p:cNvGrpSpPr>
            <a:grpSpLocks/>
          </p:cNvGrpSpPr>
          <p:nvPr/>
        </p:nvGrpSpPr>
        <p:grpSpPr bwMode="auto">
          <a:xfrm>
            <a:off x="3959225" y="4465638"/>
            <a:ext cx="2286000" cy="334962"/>
            <a:chOff x="1680" y="739"/>
            <a:chExt cx="1440" cy="211"/>
          </a:xfrm>
        </p:grpSpPr>
        <p:sp>
          <p:nvSpPr>
            <p:cNvPr id="360559" name="Rectangle 111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</a:t>
              </a:r>
            </a:p>
          </p:txBody>
        </p:sp>
        <p:sp>
          <p:nvSpPr>
            <p:cNvPr id="360560" name="Rectangle 112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360561" name="Rectangle 113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grpSp>
        <p:nvGrpSpPr>
          <p:cNvPr id="360562" name="Group 114"/>
          <p:cNvGrpSpPr>
            <a:grpSpLocks/>
          </p:cNvGrpSpPr>
          <p:nvPr/>
        </p:nvGrpSpPr>
        <p:grpSpPr bwMode="auto">
          <a:xfrm>
            <a:off x="3946525" y="4953000"/>
            <a:ext cx="2286000" cy="334963"/>
            <a:chOff x="1680" y="739"/>
            <a:chExt cx="1440" cy="211"/>
          </a:xfrm>
        </p:grpSpPr>
        <p:sp>
          <p:nvSpPr>
            <p:cNvPr id="360563" name="Rectangle 11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360564" name="Rectangle 11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360565" name="Rectangle 11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grpSp>
        <p:nvGrpSpPr>
          <p:cNvPr id="360566" name="Group 118"/>
          <p:cNvGrpSpPr>
            <a:grpSpLocks/>
          </p:cNvGrpSpPr>
          <p:nvPr/>
        </p:nvGrpSpPr>
        <p:grpSpPr bwMode="auto">
          <a:xfrm>
            <a:off x="3946525" y="5287963"/>
            <a:ext cx="2286000" cy="334962"/>
            <a:chOff x="1680" y="739"/>
            <a:chExt cx="1440" cy="211"/>
          </a:xfrm>
        </p:grpSpPr>
        <p:sp>
          <p:nvSpPr>
            <p:cNvPr id="360567" name="Rectangle 11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360568" name="Rectangle 12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Kathy</a:t>
              </a:r>
            </a:p>
          </p:txBody>
        </p:sp>
        <p:sp>
          <p:nvSpPr>
            <p:cNvPr id="360569" name="Rectangle 12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45,000</a:t>
              </a:r>
            </a:p>
          </p:txBody>
        </p:sp>
      </p:grpSp>
      <p:grpSp>
        <p:nvGrpSpPr>
          <p:cNvPr id="360570" name="Group 122"/>
          <p:cNvGrpSpPr>
            <a:grpSpLocks/>
          </p:cNvGrpSpPr>
          <p:nvPr/>
        </p:nvGrpSpPr>
        <p:grpSpPr bwMode="auto">
          <a:xfrm>
            <a:off x="3959225" y="5762625"/>
            <a:ext cx="2286000" cy="334963"/>
            <a:chOff x="1680" y="739"/>
            <a:chExt cx="1440" cy="211"/>
          </a:xfrm>
        </p:grpSpPr>
        <p:sp>
          <p:nvSpPr>
            <p:cNvPr id="360571" name="Rectangle 12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360572" name="Rectangle 12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360573" name="Rectangle 12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38,000</a:t>
              </a:r>
            </a:p>
          </p:txBody>
        </p:sp>
      </p:grpSp>
      <p:grpSp>
        <p:nvGrpSpPr>
          <p:cNvPr id="360574" name="Group 126"/>
          <p:cNvGrpSpPr>
            <a:grpSpLocks/>
          </p:cNvGrpSpPr>
          <p:nvPr/>
        </p:nvGrpSpPr>
        <p:grpSpPr bwMode="auto">
          <a:xfrm>
            <a:off x="3959225" y="6097588"/>
            <a:ext cx="2286000" cy="334962"/>
            <a:chOff x="1680" y="739"/>
            <a:chExt cx="1440" cy="211"/>
          </a:xfrm>
        </p:grpSpPr>
        <p:sp>
          <p:nvSpPr>
            <p:cNvPr id="360575" name="Rectangle 12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360576" name="Rectangle 12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Joe</a:t>
              </a:r>
            </a:p>
          </p:txBody>
        </p:sp>
        <p:sp>
          <p:nvSpPr>
            <p:cNvPr id="360577" name="Rectangle 12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39,000</a:t>
              </a:r>
            </a:p>
          </p:txBody>
        </p:sp>
      </p:grpSp>
      <p:grpSp>
        <p:nvGrpSpPr>
          <p:cNvPr id="360578" name="Group 130"/>
          <p:cNvGrpSpPr>
            <a:grpSpLocks/>
          </p:cNvGrpSpPr>
          <p:nvPr/>
        </p:nvGrpSpPr>
        <p:grpSpPr bwMode="auto">
          <a:xfrm>
            <a:off x="3959225" y="1946275"/>
            <a:ext cx="2286000" cy="334963"/>
            <a:chOff x="1680" y="739"/>
            <a:chExt cx="1440" cy="211"/>
          </a:xfrm>
        </p:grpSpPr>
        <p:sp>
          <p:nvSpPr>
            <p:cNvPr id="360579" name="Rectangle 131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360580" name="Rectangle 132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360581" name="Rectangle 133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360582" name="Line 134" descr="Stationery"/>
          <p:cNvSpPr>
            <a:spLocks noChangeShapeType="1"/>
          </p:cNvSpPr>
          <p:nvPr/>
        </p:nvSpPr>
        <p:spPr bwMode="auto">
          <a:xfrm>
            <a:off x="2171700" y="2166938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583" name="Line 135" descr="Stationery"/>
          <p:cNvSpPr>
            <a:spLocks noChangeShapeType="1"/>
          </p:cNvSpPr>
          <p:nvPr/>
        </p:nvSpPr>
        <p:spPr bwMode="auto">
          <a:xfrm>
            <a:off x="2184400" y="3663950"/>
            <a:ext cx="0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586" name="Line 138" descr="Blue tissue paper"/>
          <p:cNvSpPr>
            <a:spLocks noChangeShapeType="1"/>
          </p:cNvSpPr>
          <p:nvPr/>
        </p:nvSpPr>
        <p:spPr bwMode="auto">
          <a:xfrm flipH="1">
            <a:off x="4216400" y="2514600"/>
            <a:ext cx="2540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587" name="Text Box 139"/>
          <p:cNvSpPr txBox="1">
            <a:spLocks noChangeArrowheads="1"/>
          </p:cNvSpPr>
          <p:nvPr/>
        </p:nvSpPr>
        <p:spPr bwMode="auto">
          <a:xfrm>
            <a:off x="4391025" y="22717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42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14C13-863C-42B6-BB71-F01CEAC37205}" type="slidenum">
              <a:rPr lang="en-US"/>
              <a:pPr/>
              <a:t>11</a:t>
            </a:fld>
            <a:endParaRPr lang="en-US"/>
          </a:p>
        </p:txBody>
      </p:sp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330200" y="203200"/>
            <a:ext cx="7886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So we need to delete Jack from the first block and place it in proper block. Note that the index file has changed </a:t>
            </a: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1381125" y="1285875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Index File</a:t>
            </a:r>
          </a:p>
        </p:txBody>
      </p:sp>
      <p:sp>
        <p:nvSpPr>
          <p:cNvPr id="415748" name="Rectangle 4" descr="Stationery"/>
          <p:cNvSpPr>
            <a:spLocks noChangeArrowheads="1"/>
          </p:cNvSpPr>
          <p:nvPr/>
        </p:nvSpPr>
        <p:spPr bwMode="auto">
          <a:xfrm>
            <a:off x="1609725" y="16589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</a:t>
            </a:r>
          </a:p>
        </p:txBody>
      </p:sp>
      <p:sp>
        <p:nvSpPr>
          <p:cNvPr id="415749" name="Rectangle 5" descr="Stationery"/>
          <p:cNvSpPr>
            <a:spLocks noChangeArrowheads="1"/>
          </p:cNvSpPr>
          <p:nvPr/>
        </p:nvSpPr>
        <p:spPr bwMode="auto">
          <a:xfrm>
            <a:off x="1609725" y="199390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415750" name="Rectangle 6" descr="Stationery"/>
          <p:cNvSpPr>
            <a:spLocks noChangeArrowheads="1"/>
          </p:cNvSpPr>
          <p:nvPr/>
        </p:nvSpPr>
        <p:spPr bwMode="auto">
          <a:xfrm>
            <a:off x="1609725" y="232886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42</a:t>
            </a:r>
          </a:p>
        </p:txBody>
      </p:sp>
      <p:sp>
        <p:nvSpPr>
          <p:cNvPr id="415751" name="Rectangle 7" descr="Stationery"/>
          <p:cNvSpPr>
            <a:spLocks noChangeArrowheads="1"/>
          </p:cNvSpPr>
          <p:nvPr/>
        </p:nvSpPr>
        <p:spPr bwMode="auto">
          <a:xfrm>
            <a:off x="1609725" y="266382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55</a:t>
            </a:r>
          </a:p>
        </p:txBody>
      </p:sp>
      <p:sp>
        <p:nvSpPr>
          <p:cNvPr id="415752" name="Rectangle 8" descr="Stationery"/>
          <p:cNvSpPr>
            <a:spLocks noChangeArrowheads="1"/>
          </p:cNvSpPr>
          <p:nvPr/>
        </p:nvSpPr>
        <p:spPr bwMode="auto">
          <a:xfrm>
            <a:off x="1609725" y="315595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sp>
        <p:nvSpPr>
          <p:cNvPr id="415753" name="Rectangle 9" descr="Stationery"/>
          <p:cNvSpPr>
            <a:spLocks noChangeArrowheads="1"/>
          </p:cNvSpPr>
          <p:nvPr/>
        </p:nvSpPr>
        <p:spPr bwMode="auto">
          <a:xfrm>
            <a:off x="1609725" y="349091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90</a:t>
            </a:r>
          </a:p>
        </p:txBody>
      </p:sp>
      <p:sp>
        <p:nvSpPr>
          <p:cNvPr id="415754" name="Rectangle 10" descr="Stationery"/>
          <p:cNvSpPr>
            <a:spLocks noChangeArrowheads="1"/>
          </p:cNvSpPr>
          <p:nvPr/>
        </p:nvSpPr>
        <p:spPr bwMode="auto">
          <a:xfrm>
            <a:off x="1609725" y="382587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15755" name="Rectangle 11" descr="Stationery"/>
          <p:cNvSpPr>
            <a:spLocks noChangeArrowheads="1"/>
          </p:cNvSpPr>
          <p:nvPr/>
        </p:nvSpPr>
        <p:spPr bwMode="auto">
          <a:xfrm>
            <a:off x="1609725" y="41608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15756" name="Line 12"/>
          <p:cNvSpPr>
            <a:spLocks noChangeShapeType="1"/>
          </p:cNvSpPr>
          <p:nvPr/>
        </p:nvSpPr>
        <p:spPr bwMode="auto">
          <a:xfrm>
            <a:off x="2206625" y="1831975"/>
            <a:ext cx="17399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757" name="Line 13"/>
          <p:cNvSpPr>
            <a:spLocks noChangeShapeType="1"/>
          </p:cNvSpPr>
          <p:nvPr/>
        </p:nvSpPr>
        <p:spPr bwMode="auto">
          <a:xfrm>
            <a:off x="2270125" y="2198688"/>
            <a:ext cx="1625600" cy="56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758" name="Line 14"/>
          <p:cNvSpPr>
            <a:spLocks noChangeShapeType="1"/>
          </p:cNvSpPr>
          <p:nvPr/>
        </p:nvSpPr>
        <p:spPr bwMode="auto">
          <a:xfrm>
            <a:off x="2244725" y="2474913"/>
            <a:ext cx="1676400" cy="1157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759" name="Line 15"/>
          <p:cNvSpPr>
            <a:spLocks noChangeShapeType="1"/>
          </p:cNvSpPr>
          <p:nvPr/>
        </p:nvSpPr>
        <p:spPr bwMode="auto">
          <a:xfrm>
            <a:off x="2295525" y="2860675"/>
            <a:ext cx="1625600" cy="161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760" name="Line 16"/>
          <p:cNvSpPr>
            <a:spLocks noChangeShapeType="1"/>
          </p:cNvSpPr>
          <p:nvPr/>
        </p:nvSpPr>
        <p:spPr bwMode="auto">
          <a:xfrm>
            <a:off x="2247900" y="3322638"/>
            <a:ext cx="1701800" cy="197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5761" name="Group 17"/>
          <p:cNvGrpSpPr>
            <a:grpSpLocks/>
          </p:cNvGrpSpPr>
          <p:nvPr/>
        </p:nvGrpSpPr>
        <p:grpSpPr bwMode="auto">
          <a:xfrm>
            <a:off x="3908425" y="1939925"/>
            <a:ext cx="2286000" cy="334963"/>
            <a:chOff x="1680" y="739"/>
            <a:chExt cx="1440" cy="211"/>
          </a:xfrm>
        </p:grpSpPr>
        <p:sp>
          <p:nvSpPr>
            <p:cNvPr id="415762" name="Rectangle 1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415763" name="Rectangle 1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415764" name="Rectangle 2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sp>
        <p:nvSpPr>
          <p:cNvPr id="415765" name="Text Box 21"/>
          <p:cNvSpPr txBox="1">
            <a:spLocks noChangeArrowheads="1"/>
          </p:cNvSpPr>
          <p:nvPr/>
        </p:nvSpPr>
        <p:spPr bwMode="auto">
          <a:xfrm>
            <a:off x="3794125" y="1114425"/>
            <a:ext cx="393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 – EmpId is the Primary key Field</a:t>
            </a:r>
          </a:p>
        </p:txBody>
      </p:sp>
      <p:grpSp>
        <p:nvGrpSpPr>
          <p:cNvPr id="415766" name="Group 22"/>
          <p:cNvGrpSpPr>
            <a:grpSpLocks/>
          </p:cNvGrpSpPr>
          <p:nvPr/>
        </p:nvGrpSpPr>
        <p:grpSpPr bwMode="auto">
          <a:xfrm>
            <a:off x="3908425" y="2274888"/>
            <a:ext cx="2286000" cy="334962"/>
            <a:chOff x="1680" y="739"/>
            <a:chExt cx="1440" cy="211"/>
          </a:xfrm>
        </p:grpSpPr>
        <p:sp>
          <p:nvSpPr>
            <p:cNvPr id="415767" name="Rectangle 2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  <p:sp>
          <p:nvSpPr>
            <p:cNvPr id="415768" name="Rectangle 2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  <p:sp>
          <p:nvSpPr>
            <p:cNvPr id="415769" name="Rectangle 2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</p:grpSp>
      <p:grpSp>
        <p:nvGrpSpPr>
          <p:cNvPr id="415770" name="Group 26"/>
          <p:cNvGrpSpPr>
            <a:grpSpLocks/>
          </p:cNvGrpSpPr>
          <p:nvPr/>
        </p:nvGrpSpPr>
        <p:grpSpPr bwMode="auto">
          <a:xfrm>
            <a:off x="3908425" y="2749550"/>
            <a:ext cx="2286000" cy="334963"/>
            <a:chOff x="1680" y="739"/>
            <a:chExt cx="1440" cy="211"/>
          </a:xfrm>
        </p:grpSpPr>
        <p:sp>
          <p:nvSpPr>
            <p:cNvPr id="415771" name="Rectangle 2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415772" name="Rectangle 2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415773" name="Rectangle 2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grpSp>
        <p:nvGrpSpPr>
          <p:cNvPr id="415774" name="Group 30"/>
          <p:cNvGrpSpPr>
            <a:grpSpLocks/>
          </p:cNvGrpSpPr>
          <p:nvPr/>
        </p:nvGrpSpPr>
        <p:grpSpPr bwMode="auto">
          <a:xfrm>
            <a:off x="3908425" y="3084513"/>
            <a:ext cx="2286000" cy="334962"/>
            <a:chOff x="1680" y="739"/>
            <a:chExt cx="1440" cy="211"/>
          </a:xfrm>
        </p:grpSpPr>
        <p:sp>
          <p:nvSpPr>
            <p:cNvPr id="415775" name="Rectangle 31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</a:t>
              </a:r>
            </a:p>
          </p:txBody>
        </p:sp>
        <p:sp>
          <p:nvSpPr>
            <p:cNvPr id="415776" name="Rectangle 32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415777" name="Rectangle 33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grpSp>
        <p:nvGrpSpPr>
          <p:cNvPr id="415778" name="Group 34"/>
          <p:cNvGrpSpPr>
            <a:grpSpLocks/>
          </p:cNvGrpSpPr>
          <p:nvPr/>
        </p:nvGrpSpPr>
        <p:grpSpPr bwMode="auto">
          <a:xfrm>
            <a:off x="3921125" y="3902075"/>
            <a:ext cx="2286000" cy="334963"/>
            <a:chOff x="1680" y="739"/>
            <a:chExt cx="1440" cy="211"/>
          </a:xfrm>
        </p:grpSpPr>
        <p:sp>
          <p:nvSpPr>
            <p:cNvPr id="415779" name="Rectangle 3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51</a:t>
              </a:r>
            </a:p>
          </p:txBody>
        </p:sp>
        <p:sp>
          <p:nvSpPr>
            <p:cNvPr id="415780" name="Rectangle 3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415781" name="Rectangle 3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grpSp>
        <p:nvGrpSpPr>
          <p:cNvPr id="415782" name="Group 38"/>
          <p:cNvGrpSpPr>
            <a:grpSpLocks/>
          </p:cNvGrpSpPr>
          <p:nvPr/>
        </p:nvGrpSpPr>
        <p:grpSpPr bwMode="auto">
          <a:xfrm>
            <a:off x="3908425" y="4427538"/>
            <a:ext cx="2286000" cy="334962"/>
            <a:chOff x="1680" y="739"/>
            <a:chExt cx="1440" cy="211"/>
          </a:xfrm>
        </p:grpSpPr>
        <p:sp>
          <p:nvSpPr>
            <p:cNvPr id="415783" name="Rectangle 3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</a:t>
              </a:r>
            </a:p>
          </p:txBody>
        </p:sp>
        <p:sp>
          <p:nvSpPr>
            <p:cNvPr id="415784" name="Rectangle 4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415785" name="Rectangle 4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grpSp>
        <p:nvGrpSpPr>
          <p:cNvPr id="415786" name="Group 42"/>
          <p:cNvGrpSpPr>
            <a:grpSpLocks/>
          </p:cNvGrpSpPr>
          <p:nvPr/>
        </p:nvGrpSpPr>
        <p:grpSpPr bwMode="auto">
          <a:xfrm>
            <a:off x="3908425" y="4762500"/>
            <a:ext cx="2286000" cy="334963"/>
            <a:chOff x="1680" y="739"/>
            <a:chExt cx="1440" cy="211"/>
          </a:xfrm>
        </p:grpSpPr>
        <p:sp>
          <p:nvSpPr>
            <p:cNvPr id="415787" name="Rectangle 4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415788" name="Rectangle 4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415789" name="Rectangle 4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grpSp>
        <p:nvGrpSpPr>
          <p:cNvPr id="415790" name="Group 46"/>
          <p:cNvGrpSpPr>
            <a:grpSpLocks/>
          </p:cNvGrpSpPr>
          <p:nvPr/>
        </p:nvGrpSpPr>
        <p:grpSpPr bwMode="auto">
          <a:xfrm>
            <a:off x="3921125" y="5275263"/>
            <a:ext cx="2286000" cy="334962"/>
            <a:chOff x="1680" y="739"/>
            <a:chExt cx="1440" cy="211"/>
          </a:xfrm>
        </p:grpSpPr>
        <p:sp>
          <p:nvSpPr>
            <p:cNvPr id="415791" name="Rectangle 4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415792" name="Rectangle 4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Kathy</a:t>
              </a:r>
            </a:p>
          </p:txBody>
        </p:sp>
        <p:sp>
          <p:nvSpPr>
            <p:cNvPr id="415793" name="Rectangle 4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45,000</a:t>
              </a:r>
            </a:p>
          </p:txBody>
        </p:sp>
      </p:grpSp>
      <p:grpSp>
        <p:nvGrpSpPr>
          <p:cNvPr id="415794" name="Group 50"/>
          <p:cNvGrpSpPr>
            <a:grpSpLocks/>
          </p:cNvGrpSpPr>
          <p:nvPr/>
        </p:nvGrpSpPr>
        <p:grpSpPr bwMode="auto">
          <a:xfrm>
            <a:off x="3921125" y="5610225"/>
            <a:ext cx="2286000" cy="334963"/>
            <a:chOff x="1680" y="739"/>
            <a:chExt cx="1440" cy="211"/>
          </a:xfrm>
        </p:grpSpPr>
        <p:sp>
          <p:nvSpPr>
            <p:cNvPr id="415795" name="Rectangle 51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415796" name="Rectangle 52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415797" name="Rectangle 53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38,000</a:t>
              </a:r>
            </a:p>
          </p:txBody>
        </p:sp>
      </p:grpSp>
      <p:grpSp>
        <p:nvGrpSpPr>
          <p:cNvPr id="415798" name="Group 54"/>
          <p:cNvGrpSpPr>
            <a:grpSpLocks/>
          </p:cNvGrpSpPr>
          <p:nvPr/>
        </p:nvGrpSpPr>
        <p:grpSpPr bwMode="auto">
          <a:xfrm>
            <a:off x="3895725" y="6091238"/>
            <a:ext cx="2286000" cy="334962"/>
            <a:chOff x="1680" y="739"/>
            <a:chExt cx="1440" cy="211"/>
          </a:xfrm>
        </p:grpSpPr>
        <p:sp>
          <p:nvSpPr>
            <p:cNvPr id="415799" name="Rectangle 5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415800" name="Rectangle 5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Joe</a:t>
              </a:r>
            </a:p>
          </p:txBody>
        </p:sp>
        <p:sp>
          <p:nvSpPr>
            <p:cNvPr id="415801" name="Rectangle 5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39,000</a:t>
              </a:r>
            </a:p>
          </p:txBody>
        </p:sp>
      </p:grpSp>
      <p:grpSp>
        <p:nvGrpSpPr>
          <p:cNvPr id="415802" name="Group 58"/>
          <p:cNvGrpSpPr>
            <a:grpSpLocks/>
          </p:cNvGrpSpPr>
          <p:nvPr/>
        </p:nvGrpSpPr>
        <p:grpSpPr bwMode="auto">
          <a:xfrm>
            <a:off x="3908425" y="1438275"/>
            <a:ext cx="2286000" cy="334963"/>
            <a:chOff x="1680" y="739"/>
            <a:chExt cx="1440" cy="211"/>
          </a:xfrm>
        </p:grpSpPr>
        <p:sp>
          <p:nvSpPr>
            <p:cNvPr id="415803" name="Rectangle 59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415804" name="Rectangle 60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415805" name="Rectangle 61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415806" name="Line 62" descr="Stationery"/>
          <p:cNvSpPr>
            <a:spLocks noChangeShapeType="1"/>
          </p:cNvSpPr>
          <p:nvPr/>
        </p:nvSpPr>
        <p:spPr bwMode="auto">
          <a:xfrm>
            <a:off x="2120900" y="1658938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7" name="Line 63" descr="Stationery"/>
          <p:cNvSpPr>
            <a:spLocks noChangeShapeType="1"/>
          </p:cNvSpPr>
          <p:nvPr/>
        </p:nvSpPr>
        <p:spPr bwMode="auto">
          <a:xfrm>
            <a:off x="2133600" y="3155950"/>
            <a:ext cx="0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5810" name="Group 66"/>
          <p:cNvGrpSpPr>
            <a:grpSpLocks/>
          </p:cNvGrpSpPr>
          <p:nvPr/>
        </p:nvGrpSpPr>
        <p:grpSpPr bwMode="auto">
          <a:xfrm>
            <a:off x="3921125" y="3582988"/>
            <a:ext cx="2286000" cy="334962"/>
            <a:chOff x="1680" y="739"/>
            <a:chExt cx="1440" cy="211"/>
          </a:xfrm>
        </p:grpSpPr>
        <p:sp>
          <p:nvSpPr>
            <p:cNvPr id="415811" name="Rectangle 6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</a:t>
              </a:r>
            </a:p>
          </p:txBody>
        </p:sp>
        <p:sp>
          <p:nvSpPr>
            <p:cNvPr id="415812" name="Rectangle 6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415813" name="Rectangle 6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415815" name="Line 71"/>
          <p:cNvSpPr>
            <a:spLocks noChangeShapeType="1"/>
          </p:cNvSpPr>
          <p:nvPr/>
        </p:nvSpPr>
        <p:spPr bwMode="auto">
          <a:xfrm>
            <a:off x="2260600" y="3640138"/>
            <a:ext cx="1651000" cy="244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A64-9BC7-4145-800C-FE2AC4AA9FF7}" type="slidenum">
              <a:rPr lang="en-US"/>
              <a:pPr/>
              <a:t>12</a:t>
            </a:fld>
            <a:endParaRPr lang="en-US"/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520700" y="444500"/>
            <a:ext cx="8293100" cy="45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i="0">
                <a:solidFill>
                  <a:srgbClr val="000000"/>
                </a:solidFill>
              </a:rPr>
              <a:t>Clustering Indexes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If records of a file are physically ordered on a non-key field (non-primary key),  the ordering field may not necessarily be unique for each record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Ex: records may be sorted based on Age in Salesreps table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Or, Offices may be sorted based on Region in Offices table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This is different from a primary index, which requires that the ordering field of the data file have distinct value for each record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21E87-4D6B-4C48-9734-932D8959EEE9}" type="slidenum">
              <a:rPr lang="en-US"/>
              <a:pPr/>
              <a:t>13</a:t>
            </a:fld>
            <a:endParaRPr lang="en-US"/>
          </a:p>
        </p:txBody>
      </p:sp>
      <p:sp>
        <p:nvSpPr>
          <p:cNvPr id="362498" name="Text Box 2"/>
          <p:cNvSpPr txBox="1">
            <a:spLocks noChangeArrowheads="1"/>
          </p:cNvSpPr>
          <p:nvPr/>
        </p:nvSpPr>
        <p:spPr bwMode="auto">
          <a:xfrm>
            <a:off x="914400" y="838200"/>
            <a:ext cx="6858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A clustering index is also an ordered file with two fields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first field is of the same type as the clustering field of the data file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Second field is a block pointer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EEAC-49AA-4943-A08B-D15FEB24EE21}" type="slidenum">
              <a:rPr lang="en-US"/>
              <a:pPr/>
              <a:t>14</a:t>
            </a:fld>
            <a:endParaRPr lang="en-US"/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1571625" y="1641475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Index File</a:t>
            </a:r>
          </a:p>
        </p:txBody>
      </p:sp>
      <p:sp>
        <p:nvSpPr>
          <p:cNvPr id="363524" name="Rectangle 4" descr="Stationery"/>
          <p:cNvSpPr>
            <a:spLocks noChangeArrowheads="1"/>
          </p:cNvSpPr>
          <p:nvPr/>
        </p:nvSpPr>
        <p:spPr bwMode="auto">
          <a:xfrm>
            <a:off x="1736725" y="20145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</a:t>
            </a:r>
          </a:p>
        </p:txBody>
      </p:sp>
      <p:sp>
        <p:nvSpPr>
          <p:cNvPr id="363525" name="Rectangle 5" descr="Stationery"/>
          <p:cNvSpPr>
            <a:spLocks noChangeArrowheads="1"/>
          </p:cNvSpPr>
          <p:nvPr/>
        </p:nvSpPr>
        <p:spPr bwMode="auto">
          <a:xfrm>
            <a:off x="1736725" y="234950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363526" name="Rectangle 6" descr="Stationery"/>
          <p:cNvSpPr>
            <a:spLocks noChangeArrowheads="1"/>
          </p:cNvSpPr>
          <p:nvPr/>
        </p:nvSpPr>
        <p:spPr bwMode="auto">
          <a:xfrm>
            <a:off x="1736725" y="268446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3</a:t>
            </a:r>
          </a:p>
        </p:txBody>
      </p:sp>
      <p:sp>
        <p:nvSpPr>
          <p:cNvPr id="363537" name="Line 17"/>
          <p:cNvSpPr>
            <a:spLocks noChangeShapeType="1"/>
          </p:cNvSpPr>
          <p:nvPr/>
        </p:nvSpPr>
        <p:spPr bwMode="auto">
          <a:xfrm flipV="1">
            <a:off x="2397125" y="1543050"/>
            <a:ext cx="166370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40" name="Line 20"/>
          <p:cNvSpPr>
            <a:spLocks noChangeShapeType="1"/>
          </p:cNvSpPr>
          <p:nvPr/>
        </p:nvSpPr>
        <p:spPr bwMode="auto">
          <a:xfrm>
            <a:off x="2400300" y="2725738"/>
            <a:ext cx="1663700" cy="190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43" name="Line 23"/>
          <p:cNvSpPr>
            <a:spLocks noChangeShapeType="1"/>
          </p:cNvSpPr>
          <p:nvPr/>
        </p:nvSpPr>
        <p:spPr bwMode="auto">
          <a:xfrm>
            <a:off x="2397125" y="2500313"/>
            <a:ext cx="16510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3546" name="Group 26"/>
          <p:cNvGrpSpPr>
            <a:grpSpLocks/>
          </p:cNvGrpSpPr>
          <p:nvPr/>
        </p:nvGrpSpPr>
        <p:grpSpPr bwMode="auto">
          <a:xfrm>
            <a:off x="4060825" y="1343025"/>
            <a:ext cx="2286000" cy="334963"/>
            <a:chOff x="1680" y="739"/>
            <a:chExt cx="1440" cy="211"/>
          </a:xfrm>
        </p:grpSpPr>
        <p:sp>
          <p:nvSpPr>
            <p:cNvPr id="363547" name="Rectangle 2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</a:t>
              </a:r>
            </a:p>
          </p:txBody>
        </p:sp>
        <p:sp>
          <p:nvSpPr>
            <p:cNvPr id="363548" name="Rectangle 2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363549" name="Rectangle 2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101</a:t>
              </a:r>
            </a:p>
          </p:txBody>
        </p:sp>
      </p:grpSp>
      <p:sp>
        <p:nvSpPr>
          <p:cNvPr id="363550" name="Text Box 30"/>
          <p:cNvSpPr txBox="1">
            <a:spLocks noChangeArrowheads="1"/>
          </p:cNvSpPr>
          <p:nvPr/>
        </p:nvSpPr>
        <p:spPr bwMode="auto">
          <a:xfrm>
            <a:off x="3971925" y="492125"/>
            <a:ext cx="411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 – DeptId is the Clustering key Field</a:t>
            </a:r>
          </a:p>
        </p:txBody>
      </p:sp>
      <p:grpSp>
        <p:nvGrpSpPr>
          <p:cNvPr id="363551" name="Group 31"/>
          <p:cNvGrpSpPr>
            <a:grpSpLocks/>
          </p:cNvGrpSpPr>
          <p:nvPr/>
        </p:nvGrpSpPr>
        <p:grpSpPr bwMode="auto">
          <a:xfrm>
            <a:off x="4060825" y="1677988"/>
            <a:ext cx="2286000" cy="334962"/>
            <a:chOff x="1680" y="739"/>
            <a:chExt cx="1440" cy="211"/>
          </a:xfrm>
        </p:grpSpPr>
        <p:sp>
          <p:nvSpPr>
            <p:cNvPr id="363552" name="Rectangle 3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</a:t>
              </a:r>
            </a:p>
          </p:txBody>
        </p:sp>
        <p:sp>
          <p:nvSpPr>
            <p:cNvPr id="363553" name="Rectangle 3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363554" name="Rectangle 3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102</a:t>
              </a:r>
            </a:p>
          </p:txBody>
        </p:sp>
      </p:grpSp>
      <p:grpSp>
        <p:nvGrpSpPr>
          <p:cNvPr id="363555" name="Group 35"/>
          <p:cNvGrpSpPr>
            <a:grpSpLocks/>
          </p:cNvGrpSpPr>
          <p:nvPr/>
        </p:nvGrpSpPr>
        <p:grpSpPr bwMode="auto">
          <a:xfrm>
            <a:off x="4060825" y="2012950"/>
            <a:ext cx="2286000" cy="334963"/>
            <a:chOff x="1680" y="739"/>
            <a:chExt cx="1440" cy="211"/>
          </a:xfrm>
        </p:grpSpPr>
        <p:sp>
          <p:nvSpPr>
            <p:cNvPr id="363556" name="Rectangle 3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</a:t>
              </a:r>
            </a:p>
          </p:txBody>
        </p:sp>
        <p:sp>
          <p:nvSpPr>
            <p:cNvPr id="363557" name="Rectangle 3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363558" name="Rectangle 3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103</a:t>
              </a:r>
            </a:p>
          </p:txBody>
        </p:sp>
      </p:grpSp>
      <p:grpSp>
        <p:nvGrpSpPr>
          <p:cNvPr id="363559" name="Group 39"/>
          <p:cNvGrpSpPr>
            <a:grpSpLocks/>
          </p:cNvGrpSpPr>
          <p:nvPr/>
        </p:nvGrpSpPr>
        <p:grpSpPr bwMode="auto">
          <a:xfrm>
            <a:off x="4060825" y="2347913"/>
            <a:ext cx="2286000" cy="334962"/>
            <a:chOff x="1680" y="739"/>
            <a:chExt cx="1440" cy="211"/>
          </a:xfrm>
        </p:grpSpPr>
        <p:sp>
          <p:nvSpPr>
            <p:cNvPr id="363560" name="Rectangle 4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</a:t>
              </a:r>
            </a:p>
          </p:txBody>
        </p:sp>
        <p:sp>
          <p:nvSpPr>
            <p:cNvPr id="363561" name="Rectangle 4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363562" name="Rectangle 4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104</a:t>
              </a:r>
            </a:p>
          </p:txBody>
        </p:sp>
      </p:grpSp>
      <p:grpSp>
        <p:nvGrpSpPr>
          <p:cNvPr id="363563" name="Group 43"/>
          <p:cNvGrpSpPr>
            <a:grpSpLocks/>
          </p:cNvGrpSpPr>
          <p:nvPr/>
        </p:nvGrpSpPr>
        <p:grpSpPr bwMode="auto">
          <a:xfrm>
            <a:off x="4060825" y="3025775"/>
            <a:ext cx="2286000" cy="334963"/>
            <a:chOff x="1680" y="739"/>
            <a:chExt cx="1440" cy="211"/>
          </a:xfrm>
        </p:grpSpPr>
        <p:sp>
          <p:nvSpPr>
            <p:cNvPr id="363564" name="Rectangle 4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63565" name="Rectangle 4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363566" name="Rectangle 4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105</a:t>
              </a:r>
            </a:p>
          </p:txBody>
        </p:sp>
      </p:grpSp>
      <p:grpSp>
        <p:nvGrpSpPr>
          <p:cNvPr id="363567" name="Group 47"/>
          <p:cNvGrpSpPr>
            <a:grpSpLocks/>
          </p:cNvGrpSpPr>
          <p:nvPr/>
        </p:nvGrpSpPr>
        <p:grpSpPr bwMode="auto">
          <a:xfrm>
            <a:off x="4060825" y="3360738"/>
            <a:ext cx="2286000" cy="334962"/>
            <a:chOff x="1680" y="739"/>
            <a:chExt cx="1440" cy="211"/>
          </a:xfrm>
        </p:grpSpPr>
        <p:sp>
          <p:nvSpPr>
            <p:cNvPr id="363568" name="Rectangle 4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63569" name="Rectangle 4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363570" name="Rectangle 5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106</a:t>
              </a:r>
            </a:p>
          </p:txBody>
        </p:sp>
      </p:grpSp>
      <p:grpSp>
        <p:nvGrpSpPr>
          <p:cNvPr id="363571" name="Group 51"/>
          <p:cNvGrpSpPr>
            <a:grpSpLocks/>
          </p:cNvGrpSpPr>
          <p:nvPr/>
        </p:nvGrpSpPr>
        <p:grpSpPr bwMode="auto">
          <a:xfrm>
            <a:off x="4060825" y="3695700"/>
            <a:ext cx="2286000" cy="334963"/>
            <a:chOff x="1680" y="739"/>
            <a:chExt cx="1440" cy="211"/>
          </a:xfrm>
        </p:grpSpPr>
        <p:sp>
          <p:nvSpPr>
            <p:cNvPr id="363572" name="Rectangle 5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63573" name="Rectangle 5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363574" name="Rectangle 5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107</a:t>
              </a:r>
            </a:p>
          </p:txBody>
        </p:sp>
      </p:grpSp>
      <p:grpSp>
        <p:nvGrpSpPr>
          <p:cNvPr id="363575" name="Group 55"/>
          <p:cNvGrpSpPr>
            <a:grpSpLocks/>
          </p:cNvGrpSpPr>
          <p:nvPr/>
        </p:nvGrpSpPr>
        <p:grpSpPr bwMode="auto">
          <a:xfrm>
            <a:off x="4060825" y="4030663"/>
            <a:ext cx="2286000" cy="334962"/>
            <a:chOff x="1680" y="739"/>
            <a:chExt cx="1440" cy="211"/>
          </a:xfrm>
        </p:grpSpPr>
        <p:sp>
          <p:nvSpPr>
            <p:cNvPr id="363576" name="Rectangle 5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3577" name="Rectangle 5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3578" name="Rectangle 5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</p:grpSp>
      <p:grpSp>
        <p:nvGrpSpPr>
          <p:cNvPr id="363579" name="Group 59"/>
          <p:cNvGrpSpPr>
            <a:grpSpLocks/>
          </p:cNvGrpSpPr>
          <p:nvPr/>
        </p:nvGrpSpPr>
        <p:grpSpPr bwMode="auto">
          <a:xfrm>
            <a:off x="4060825" y="4657725"/>
            <a:ext cx="2286000" cy="334963"/>
            <a:chOff x="1680" y="739"/>
            <a:chExt cx="1440" cy="211"/>
          </a:xfrm>
        </p:grpSpPr>
        <p:sp>
          <p:nvSpPr>
            <p:cNvPr id="363580" name="Rectangle 6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</a:t>
              </a:r>
            </a:p>
          </p:txBody>
        </p:sp>
        <p:sp>
          <p:nvSpPr>
            <p:cNvPr id="363581" name="Rectangle 6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363582" name="Rectangle 6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108</a:t>
              </a:r>
            </a:p>
          </p:txBody>
        </p:sp>
      </p:grpSp>
      <p:grpSp>
        <p:nvGrpSpPr>
          <p:cNvPr id="363583" name="Group 63"/>
          <p:cNvGrpSpPr>
            <a:grpSpLocks/>
          </p:cNvGrpSpPr>
          <p:nvPr/>
        </p:nvGrpSpPr>
        <p:grpSpPr bwMode="auto">
          <a:xfrm>
            <a:off x="4060825" y="4992688"/>
            <a:ext cx="2286000" cy="334962"/>
            <a:chOff x="1680" y="739"/>
            <a:chExt cx="1440" cy="211"/>
          </a:xfrm>
        </p:grpSpPr>
        <p:sp>
          <p:nvSpPr>
            <p:cNvPr id="363584" name="Rectangle 6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</a:t>
              </a:r>
            </a:p>
          </p:txBody>
        </p:sp>
        <p:sp>
          <p:nvSpPr>
            <p:cNvPr id="363585" name="Rectangle 6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Joe</a:t>
              </a:r>
            </a:p>
          </p:txBody>
        </p:sp>
        <p:sp>
          <p:nvSpPr>
            <p:cNvPr id="363586" name="Rectangle 6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109</a:t>
              </a:r>
            </a:p>
          </p:txBody>
        </p:sp>
      </p:grpSp>
      <p:grpSp>
        <p:nvGrpSpPr>
          <p:cNvPr id="363587" name="Group 67"/>
          <p:cNvGrpSpPr>
            <a:grpSpLocks/>
          </p:cNvGrpSpPr>
          <p:nvPr/>
        </p:nvGrpSpPr>
        <p:grpSpPr bwMode="auto">
          <a:xfrm>
            <a:off x="4086225" y="892175"/>
            <a:ext cx="2286000" cy="334963"/>
            <a:chOff x="1680" y="739"/>
            <a:chExt cx="1440" cy="211"/>
          </a:xfrm>
        </p:grpSpPr>
        <p:sp>
          <p:nvSpPr>
            <p:cNvPr id="363588" name="Rectangle 68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DeptId</a:t>
              </a:r>
            </a:p>
          </p:txBody>
        </p:sp>
        <p:sp>
          <p:nvSpPr>
            <p:cNvPr id="363589" name="Rectangle 69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363590" name="Rectangle 70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</p:grpSp>
      <p:sp>
        <p:nvSpPr>
          <p:cNvPr id="363591" name="Line 71" descr="Stationery"/>
          <p:cNvSpPr>
            <a:spLocks noChangeShapeType="1"/>
          </p:cNvSpPr>
          <p:nvPr/>
        </p:nvSpPr>
        <p:spPr bwMode="auto">
          <a:xfrm>
            <a:off x="2247900" y="2014538"/>
            <a:ext cx="0" cy="1001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3594" name="Group 74"/>
          <p:cNvGrpSpPr>
            <a:grpSpLocks/>
          </p:cNvGrpSpPr>
          <p:nvPr/>
        </p:nvGrpSpPr>
        <p:grpSpPr bwMode="auto">
          <a:xfrm>
            <a:off x="4060825" y="5330825"/>
            <a:ext cx="2286000" cy="334963"/>
            <a:chOff x="1680" y="739"/>
            <a:chExt cx="1440" cy="211"/>
          </a:xfrm>
        </p:grpSpPr>
        <p:sp>
          <p:nvSpPr>
            <p:cNvPr id="363595" name="Rectangle 7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3596" name="Rectangle 7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3597" name="Rectangle 7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</p:grpSp>
      <p:grpSp>
        <p:nvGrpSpPr>
          <p:cNvPr id="363598" name="Group 78"/>
          <p:cNvGrpSpPr>
            <a:grpSpLocks/>
          </p:cNvGrpSpPr>
          <p:nvPr/>
        </p:nvGrpSpPr>
        <p:grpSpPr bwMode="auto">
          <a:xfrm>
            <a:off x="4060825" y="5665788"/>
            <a:ext cx="2286000" cy="334962"/>
            <a:chOff x="1680" y="739"/>
            <a:chExt cx="1440" cy="211"/>
          </a:xfrm>
        </p:grpSpPr>
        <p:sp>
          <p:nvSpPr>
            <p:cNvPr id="363599" name="Rectangle 7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3600" name="Rectangle 8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3601" name="Rectangle 8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</p:grpSp>
      <p:sp>
        <p:nvSpPr>
          <p:cNvPr id="363602" name="Line 82"/>
          <p:cNvSpPr>
            <a:spLocks noChangeShapeType="1"/>
          </p:cNvSpPr>
          <p:nvPr/>
        </p:nvSpPr>
        <p:spPr bwMode="auto">
          <a:xfrm>
            <a:off x="6172200" y="1136650"/>
            <a:ext cx="1171575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603" name="Text Box 83"/>
          <p:cNvSpPr txBox="1">
            <a:spLocks noChangeArrowheads="1"/>
          </p:cNvSpPr>
          <p:nvPr/>
        </p:nvSpPr>
        <p:spPr bwMode="auto">
          <a:xfrm>
            <a:off x="7086600" y="2173288"/>
            <a:ext cx="153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is the primary key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C0C5-0B63-434B-AB88-90DE883BFE99}" type="slidenum">
              <a:rPr lang="en-US"/>
              <a:pPr/>
              <a:t>15</a:t>
            </a:fld>
            <a:endParaRPr lang="en-US"/>
          </a:p>
        </p:txBody>
      </p:sp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254000" y="228600"/>
            <a:ext cx="86233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Search for the appropriate index record based on the clustering key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Go to appropriate block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 the record if there is a spot,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if not ???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Is there any point to create an overflow area? WHY? WHAT SHOULD BE DONE? (See the next slide)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Delete: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 Search  the record and simply mark the record as deleted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Update: same idea as before.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Updating a non-indexing field is simple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Updating indexing field requires deleting the record from a block and inserting it into a new block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4D921-E527-4E50-8A81-E87F226318D9}" type="slidenum">
              <a:rPr lang="en-US"/>
              <a:pPr/>
              <a:t>16</a:t>
            </a:fld>
            <a:endParaRPr lang="en-US"/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403225" y="1349375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Index File</a:t>
            </a:r>
          </a:p>
        </p:txBody>
      </p:sp>
      <p:sp>
        <p:nvSpPr>
          <p:cNvPr id="365573" name="Rectangle 5" descr="Stationery"/>
          <p:cNvSpPr>
            <a:spLocks noChangeArrowheads="1"/>
          </p:cNvSpPr>
          <p:nvPr/>
        </p:nvSpPr>
        <p:spPr bwMode="auto">
          <a:xfrm>
            <a:off x="568325" y="17224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</a:t>
            </a:r>
          </a:p>
        </p:txBody>
      </p:sp>
      <p:sp>
        <p:nvSpPr>
          <p:cNvPr id="365574" name="Rectangle 6" descr="Stationery"/>
          <p:cNvSpPr>
            <a:spLocks noChangeArrowheads="1"/>
          </p:cNvSpPr>
          <p:nvPr/>
        </p:nvSpPr>
        <p:spPr bwMode="auto">
          <a:xfrm>
            <a:off x="568325" y="205740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365575" name="Rectangle 7" descr="Stationery"/>
          <p:cNvSpPr>
            <a:spLocks noChangeArrowheads="1"/>
          </p:cNvSpPr>
          <p:nvPr/>
        </p:nvSpPr>
        <p:spPr bwMode="auto">
          <a:xfrm>
            <a:off x="568325" y="239236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3</a:t>
            </a:r>
          </a:p>
        </p:txBody>
      </p:sp>
      <p:sp>
        <p:nvSpPr>
          <p:cNvPr id="365576" name="Line 8"/>
          <p:cNvSpPr>
            <a:spLocks noChangeShapeType="1"/>
          </p:cNvSpPr>
          <p:nvPr/>
        </p:nvSpPr>
        <p:spPr bwMode="auto">
          <a:xfrm flipV="1">
            <a:off x="1228725" y="1047750"/>
            <a:ext cx="167640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77" name="Line 9"/>
          <p:cNvSpPr>
            <a:spLocks noChangeShapeType="1"/>
          </p:cNvSpPr>
          <p:nvPr/>
        </p:nvSpPr>
        <p:spPr bwMode="auto">
          <a:xfrm>
            <a:off x="1231900" y="2433638"/>
            <a:ext cx="1663700" cy="223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78" name="Line 10"/>
          <p:cNvSpPr>
            <a:spLocks noChangeShapeType="1"/>
          </p:cNvSpPr>
          <p:nvPr/>
        </p:nvSpPr>
        <p:spPr bwMode="auto">
          <a:xfrm>
            <a:off x="1228725" y="2208213"/>
            <a:ext cx="1676400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5579" name="Group 11"/>
          <p:cNvGrpSpPr>
            <a:grpSpLocks/>
          </p:cNvGrpSpPr>
          <p:nvPr/>
        </p:nvGrpSpPr>
        <p:grpSpPr bwMode="auto">
          <a:xfrm>
            <a:off x="2905125" y="1063625"/>
            <a:ext cx="2286000" cy="334963"/>
            <a:chOff x="1680" y="739"/>
            <a:chExt cx="1440" cy="211"/>
          </a:xfrm>
        </p:grpSpPr>
        <p:sp>
          <p:nvSpPr>
            <p:cNvPr id="365580" name="Rectangle 1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</a:t>
              </a:r>
            </a:p>
          </p:txBody>
        </p:sp>
        <p:sp>
          <p:nvSpPr>
            <p:cNvPr id="365581" name="Rectangle 1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365582" name="Rectangle 1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101</a:t>
              </a:r>
            </a:p>
          </p:txBody>
        </p:sp>
      </p:grp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2066925" y="174625"/>
            <a:ext cx="428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i="0"/>
              <a:t>Data File – DeptId is the Clustering key Field</a:t>
            </a:r>
          </a:p>
        </p:txBody>
      </p:sp>
      <p:grpSp>
        <p:nvGrpSpPr>
          <p:cNvPr id="365584" name="Group 16"/>
          <p:cNvGrpSpPr>
            <a:grpSpLocks/>
          </p:cNvGrpSpPr>
          <p:nvPr/>
        </p:nvGrpSpPr>
        <p:grpSpPr bwMode="auto">
          <a:xfrm>
            <a:off x="2905125" y="1398588"/>
            <a:ext cx="2286000" cy="334962"/>
            <a:chOff x="1680" y="739"/>
            <a:chExt cx="1440" cy="211"/>
          </a:xfrm>
        </p:grpSpPr>
        <p:sp>
          <p:nvSpPr>
            <p:cNvPr id="365585" name="Rectangle 1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</a:t>
              </a:r>
            </a:p>
          </p:txBody>
        </p:sp>
        <p:sp>
          <p:nvSpPr>
            <p:cNvPr id="365586" name="Rectangle 1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365587" name="Rectangle 1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102</a:t>
              </a:r>
            </a:p>
          </p:txBody>
        </p:sp>
      </p:grpSp>
      <p:grpSp>
        <p:nvGrpSpPr>
          <p:cNvPr id="365588" name="Group 20"/>
          <p:cNvGrpSpPr>
            <a:grpSpLocks/>
          </p:cNvGrpSpPr>
          <p:nvPr/>
        </p:nvGrpSpPr>
        <p:grpSpPr bwMode="auto">
          <a:xfrm>
            <a:off x="2905125" y="1733550"/>
            <a:ext cx="2286000" cy="334963"/>
            <a:chOff x="1680" y="739"/>
            <a:chExt cx="1440" cy="211"/>
          </a:xfrm>
        </p:grpSpPr>
        <p:sp>
          <p:nvSpPr>
            <p:cNvPr id="365589" name="Rectangle 21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</a:t>
              </a:r>
            </a:p>
          </p:txBody>
        </p:sp>
        <p:sp>
          <p:nvSpPr>
            <p:cNvPr id="365590" name="Rectangle 22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365591" name="Rectangle 23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103</a:t>
              </a:r>
            </a:p>
          </p:txBody>
        </p:sp>
      </p:grpSp>
      <p:grpSp>
        <p:nvGrpSpPr>
          <p:cNvPr id="365592" name="Group 24"/>
          <p:cNvGrpSpPr>
            <a:grpSpLocks/>
          </p:cNvGrpSpPr>
          <p:nvPr/>
        </p:nvGrpSpPr>
        <p:grpSpPr bwMode="auto">
          <a:xfrm>
            <a:off x="2905125" y="2068513"/>
            <a:ext cx="2286000" cy="334962"/>
            <a:chOff x="1680" y="739"/>
            <a:chExt cx="1440" cy="211"/>
          </a:xfrm>
        </p:grpSpPr>
        <p:sp>
          <p:nvSpPr>
            <p:cNvPr id="365593" name="Rectangle 2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</a:t>
              </a:r>
            </a:p>
          </p:txBody>
        </p:sp>
        <p:sp>
          <p:nvSpPr>
            <p:cNvPr id="365594" name="Rectangle 2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365595" name="Rectangle 2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104</a:t>
              </a:r>
            </a:p>
          </p:txBody>
        </p:sp>
      </p:grpSp>
      <p:grpSp>
        <p:nvGrpSpPr>
          <p:cNvPr id="365596" name="Group 28"/>
          <p:cNvGrpSpPr>
            <a:grpSpLocks/>
          </p:cNvGrpSpPr>
          <p:nvPr/>
        </p:nvGrpSpPr>
        <p:grpSpPr bwMode="auto">
          <a:xfrm>
            <a:off x="2905125" y="2835275"/>
            <a:ext cx="2286000" cy="334963"/>
            <a:chOff x="1680" y="739"/>
            <a:chExt cx="1440" cy="211"/>
          </a:xfrm>
        </p:grpSpPr>
        <p:sp>
          <p:nvSpPr>
            <p:cNvPr id="365597" name="Rectangle 2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65598" name="Rectangle 3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365599" name="Rectangle 3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105</a:t>
              </a:r>
            </a:p>
          </p:txBody>
        </p:sp>
      </p:grpSp>
      <p:grpSp>
        <p:nvGrpSpPr>
          <p:cNvPr id="365600" name="Group 32"/>
          <p:cNvGrpSpPr>
            <a:grpSpLocks/>
          </p:cNvGrpSpPr>
          <p:nvPr/>
        </p:nvGrpSpPr>
        <p:grpSpPr bwMode="auto">
          <a:xfrm>
            <a:off x="2905125" y="3170238"/>
            <a:ext cx="2286000" cy="334962"/>
            <a:chOff x="1680" y="739"/>
            <a:chExt cx="1440" cy="211"/>
          </a:xfrm>
        </p:grpSpPr>
        <p:sp>
          <p:nvSpPr>
            <p:cNvPr id="365601" name="Rectangle 3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65602" name="Rectangle 3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365603" name="Rectangle 3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106</a:t>
              </a:r>
            </a:p>
          </p:txBody>
        </p:sp>
      </p:grpSp>
      <p:grpSp>
        <p:nvGrpSpPr>
          <p:cNvPr id="365604" name="Group 36"/>
          <p:cNvGrpSpPr>
            <a:grpSpLocks/>
          </p:cNvGrpSpPr>
          <p:nvPr/>
        </p:nvGrpSpPr>
        <p:grpSpPr bwMode="auto">
          <a:xfrm>
            <a:off x="2905125" y="3505200"/>
            <a:ext cx="2286000" cy="334963"/>
            <a:chOff x="1680" y="739"/>
            <a:chExt cx="1440" cy="211"/>
          </a:xfrm>
        </p:grpSpPr>
        <p:sp>
          <p:nvSpPr>
            <p:cNvPr id="365605" name="Rectangle 3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65606" name="Rectangle 3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365607" name="Rectangle 3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107</a:t>
              </a:r>
            </a:p>
          </p:txBody>
        </p:sp>
      </p:grpSp>
      <p:grpSp>
        <p:nvGrpSpPr>
          <p:cNvPr id="365608" name="Group 40"/>
          <p:cNvGrpSpPr>
            <a:grpSpLocks/>
          </p:cNvGrpSpPr>
          <p:nvPr/>
        </p:nvGrpSpPr>
        <p:grpSpPr bwMode="auto">
          <a:xfrm>
            <a:off x="2905125" y="3840163"/>
            <a:ext cx="2286000" cy="334962"/>
            <a:chOff x="1680" y="739"/>
            <a:chExt cx="1440" cy="211"/>
          </a:xfrm>
        </p:grpSpPr>
        <p:sp>
          <p:nvSpPr>
            <p:cNvPr id="365609" name="Rectangle 41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5610" name="Rectangle 42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5611" name="Rectangle 43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</p:grpSp>
      <p:grpSp>
        <p:nvGrpSpPr>
          <p:cNvPr id="365612" name="Group 44"/>
          <p:cNvGrpSpPr>
            <a:grpSpLocks/>
          </p:cNvGrpSpPr>
          <p:nvPr/>
        </p:nvGrpSpPr>
        <p:grpSpPr bwMode="auto">
          <a:xfrm>
            <a:off x="2892425" y="4657725"/>
            <a:ext cx="2286000" cy="334963"/>
            <a:chOff x="1680" y="739"/>
            <a:chExt cx="1440" cy="211"/>
          </a:xfrm>
        </p:grpSpPr>
        <p:sp>
          <p:nvSpPr>
            <p:cNvPr id="365613" name="Rectangle 4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</a:t>
              </a:r>
            </a:p>
          </p:txBody>
        </p:sp>
        <p:sp>
          <p:nvSpPr>
            <p:cNvPr id="365614" name="Rectangle 4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365615" name="Rectangle 4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108</a:t>
              </a:r>
            </a:p>
          </p:txBody>
        </p:sp>
      </p:grpSp>
      <p:grpSp>
        <p:nvGrpSpPr>
          <p:cNvPr id="365616" name="Group 48"/>
          <p:cNvGrpSpPr>
            <a:grpSpLocks/>
          </p:cNvGrpSpPr>
          <p:nvPr/>
        </p:nvGrpSpPr>
        <p:grpSpPr bwMode="auto">
          <a:xfrm>
            <a:off x="2892425" y="4992688"/>
            <a:ext cx="2286000" cy="334962"/>
            <a:chOff x="1680" y="739"/>
            <a:chExt cx="1440" cy="211"/>
          </a:xfrm>
        </p:grpSpPr>
        <p:sp>
          <p:nvSpPr>
            <p:cNvPr id="365617" name="Rectangle 4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</a:t>
              </a:r>
            </a:p>
          </p:txBody>
        </p:sp>
        <p:sp>
          <p:nvSpPr>
            <p:cNvPr id="365618" name="Rectangle 5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Joe</a:t>
              </a:r>
            </a:p>
          </p:txBody>
        </p:sp>
        <p:sp>
          <p:nvSpPr>
            <p:cNvPr id="365619" name="Rectangle 5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109</a:t>
              </a:r>
            </a:p>
          </p:txBody>
        </p:sp>
      </p:grpSp>
      <p:sp>
        <p:nvSpPr>
          <p:cNvPr id="365624" name="Line 56" descr="Stationery"/>
          <p:cNvSpPr>
            <a:spLocks noChangeShapeType="1"/>
          </p:cNvSpPr>
          <p:nvPr/>
        </p:nvSpPr>
        <p:spPr bwMode="auto">
          <a:xfrm>
            <a:off x="1079500" y="1722438"/>
            <a:ext cx="0" cy="1001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5625" name="Group 57"/>
          <p:cNvGrpSpPr>
            <a:grpSpLocks/>
          </p:cNvGrpSpPr>
          <p:nvPr/>
        </p:nvGrpSpPr>
        <p:grpSpPr bwMode="auto">
          <a:xfrm>
            <a:off x="2892425" y="5330825"/>
            <a:ext cx="2286000" cy="334963"/>
            <a:chOff x="1680" y="739"/>
            <a:chExt cx="1440" cy="211"/>
          </a:xfrm>
        </p:grpSpPr>
        <p:sp>
          <p:nvSpPr>
            <p:cNvPr id="365626" name="Rectangle 5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5627" name="Rectangle 5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5628" name="Rectangle 6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</p:grpSp>
      <p:grpSp>
        <p:nvGrpSpPr>
          <p:cNvPr id="365629" name="Group 61"/>
          <p:cNvGrpSpPr>
            <a:grpSpLocks/>
          </p:cNvGrpSpPr>
          <p:nvPr/>
        </p:nvGrpSpPr>
        <p:grpSpPr bwMode="auto">
          <a:xfrm>
            <a:off x="2892425" y="5665788"/>
            <a:ext cx="2286000" cy="334962"/>
            <a:chOff x="1680" y="739"/>
            <a:chExt cx="1440" cy="211"/>
          </a:xfrm>
        </p:grpSpPr>
        <p:sp>
          <p:nvSpPr>
            <p:cNvPr id="365630" name="Rectangle 6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5631" name="Rectangle 6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  <p:sp>
          <p:nvSpPr>
            <p:cNvPr id="365632" name="Rectangle 6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i="0"/>
            </a:p>
          </p:txBody>
        </p:sp>
      </p:grpSp>
      <p:grpSp>
        <p:nvGrpSpPr>
          <p:cNvPr id="365633" name="Group 65"/>
          <p:cNvGrpSpPr>
            <a:grpSpLocks/>
          </p:cNvGrpSpPr>
          <p:nvPr/>
        </p:nvGrpSpPr>
        <p:grpSpPr bwMode="auto">
          <a:xfrm>
            <a:off x="6397625" y="2651125"/>
            <a:ext cx="2286000" cy="334963"/>
            <a:chOff x="1680" y="739"/>
            <a:chExt cx="1440" cy="211"/>
          </a:xfrm>
        </p:grpSpPr>
        <p:sp>
          <p:nvSpPr>
            <p:cNvPr id="365634" name="Rectangle 6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</a:t>
              </a:r>
            </a:p>
          </p:txBody>
        </p:sp>
        <p:sp>
          <p:nvSpPr>
            <p:cNvPr id="365635" name="Rectangle 6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David</a:t>
              </a:r>
            </a:p>
          </p:txBody>
        </p:sp>
        <p:sp>
          <p:nvSpPr>
            <p:cNvPr id="365636" name="Rectangle 6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112</a:t>
              </a:r>
            </a:p>
          </p:txBody>
        </p:sp>
      </p:grpSp>
      <p:grpSp>
        <p:nvGrpSpPr>
          <p:cNvPr id="365637" name="Group 69"/>
          <p:cNvGrpSpPr>
            <a:grpSpLocks/>
          </p:cNvGrpSpPr>
          <p:nvPr/>
        </p:nvGrpSpPr>
        <p:grpSpPr bwMode="auto">
          <a:xfrm>
            <a:off x="6397625" y="2986088"/>
            <a:ext cx="2286000" cy="334962"/>
            <a:chOff x="1680" y="739"/>
            <a:chExt cx="1440" cy="211"/>
          </a:xfrm>
        </p:grpSpPr>
        <p:sp>
          <p:nvSpPr>
            <p:cNvPr id="365638" name="Rectangle 7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  <p:sp>
          <p:nvSpPr>
            <p:cNvPr id="365639" name="Rectangle 7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  <p:sp>
          <p:nvSpPr>
            <p:cNvPr id="365640" name="Rectangle 7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</p:grpSp>
      <p:grpSp>
        <p:nvGrpSpPr>
          <p:cNvPr id="365641" name="Group 73"/>
          <p:cNvGrpSpPr>
            <a:grpSpLocks/>
          </p:cNvGrpSpPr>
          <p:nvPr/>
        </p:nvGrpSpPr>
        <p:grpSpPr bwMode="auto">
          <a:xfrm>
            <a:off x="6397625" y="3321050"/>
            <a:ext cx="2286000" cy="334963"/>
            <a:chOff x="1680" y="739"/>
            <a:chExt cx="1440" cy="211"/>
          </a:xfrm>
        </p:grpSpPr>
        <p:sp>
          <p:nvSpPr>
            <p:cNvPr id="365642" name="Rectangle 7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  <p:sp>
          <p:nvSpPr>
            <p:cNvPr id="365643" name="Rectangle 7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  <p:sp>
          <p:nvSpPr>
            <p:cNvPr id="365644" name="Rectangle 7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</p:grpSp>
      <p:grpSp>
        <p:nvGrpSpPr>
          <p:cNvPr id="365645" name="Group 77"/>
          <p:cNvGrpSpPr>
            <a:grpSpLocks/>
          </p:cNvGrpSpPr>
          <p:nvPr/>
        </p:nvGrpSpPr>
        <p:grpSpPr bwMode="auto">
          <a:xfrm>
            <a:off x="6397625" y="3656013"/>
            <a:ext cx="2286000" cy="334962"/>
            <a:chOff x="1680" y="739"/>
            <a:chExt cx="1440" cy="211"/>
          </a:xfrm>
        </p:grpSpPr>
        <p:sp>
          <p:nvSpPr>
            <p:cNvPr id="365646" name="Rectangle 7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  <p:sp>
          <p:nvSpPr>
            <p:cNvPr id="365647" name="Rectangle 7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  <p:sp>
          <p:nvSpPr>
            <p:cNvPr id="365648" name="Rectangle 8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 </a:t>
              </a:r>
            </a:p>
          </p:txBody>
        </p:sp>
      </p:grpSp>
      <p:sp>
        <p:nvSpPr>
          <p:cNvPr id="365650" name="Rectangle 82"/>
          <p:cNvSpPr>
            <a:spLocks noChangeArrowheads="1"/>
          </p:cNvSpPr>
          <p:nvPr/>
        </p:nvSpPr>
        <p:spPr bwMode="auto">
          <a:xfrm>
            <a:off x="2895600" y="4152900"/>
            <a:ext cx="2286000" cy="228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54" name="Rectangle 86"/>
          <p:cNvSpPr>
            <a:spLocks noChangeArrowheads="1"/>
          </p:cNvSpPr>
          <p:nvPr/>
        </p:nvSpPr>
        <p:spPr bwMode="auto">
          <a:xfrm>
            <a:off x="6388100" y="3975100"/>
            <a:ext cx="2286000" cy="228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55" name="Rectangle 87"/>
          <p:cNvSpPr>
            <a:spLocks noChangeArrowheads="1"/>
          </p:cNvSpPr>
          <p:nvPr/>
        </p:nvSpPr>
        <p:spPr bwMode="auto">
          <a:xfrm>
            <a:off x="2882900" y="5994400"/>
            <a:ext cx="2286000" cy="228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56" name="Rectangle 88"/>
          <p:cNvSpPr>
            <a:spLocks noChangeArrowheads="1"/>
          </p:cNvSpPr>
          <p:nvPr/>
        </p:nvSpPr>
        <p:spPr bwMode="auto">
          <a:xfrm>
            <a:off x="2895600" y="2400300"/>
            <a:ext cx="2286000" cy="228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57" name="Freeform 89"/>
          <p:cNvSpPr>
            <a:spLocks/>
          </p:cNvSpPr>
          <p:nvPr/>
        </p:nvSpPr>
        <p:spPr bwMode="auto">
          <a:xfrm>
            <a:off x="5054600" y="2455863"/>
            <a:ext cx="1346200" cy="236537"/>
          </a:xfrm>
          <a:custGeom>
            <a:avLst/>
            <a:gdLst>
              <a:gd name="T0" fmla="*/ 0 w 848"/>
              <a:gd name="T1" fmla="*/ 21 h 149"/>
              <a:gd name="T2" fmla="*/ 536 w 848"/>
              <a:gd name="T3" fmla="*/ 21 h 149"/>
              <a:gd name="T4" fmla="*/ 848 w 848"/>
              <a:gd name="T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8" h="149">
                <a:moveTo>
                  <a:pt x="0" y="21"/>
                </a:moveTo>
                <a:cubicBezTo>
                  <a:pt x="197" y="10"/>
                  <a:pt x="395" y="0"/>
                  <a:pt x="536" y="21"/>
                </a:cubicBezTo>
                <a:cubicBezTo>
                  <a:pt x="677" y="42"/>
                  <a:pt x="762" y="95"/>
                  <a:pt x="848" y="14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658" name="Freeform 90"/>
          <p:cNvSpPr>
            <a:spLocks/>
          </p:cNvSpPr>
          <p:nvPr/>
        </p:nvSpPr>
        <p:spPr bwMode="auto">
          <a:xfrm>
            <a:off x="4165600" y="4267200"/>
            <a:ext cx="1371600" cy="279400"/>
          </a:xfrm>
          <a:custGeom>
            <a:avLst/>
            <a:gdLst>
              <a:gd name="T0" fmla="*/ 96 w 864"/>
              <a:gd name="T1" fmla="*/ 0 h 176"/>
              <a:gd name="T2" fmla="*/ 128 w 864"/>
              <a:gd name="T3" fmla="*/ 152 h 176"/>
              <a:gd name="T4" fmla="*/ 864 w 864"/>
              <a:gd name="T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176">
                <a:moveTo>
                  <a:pt x="96" y="0"/>
                </a:moveTo>
                <a:cubicBezTo>
                  <a:pt x="48" y="64"/>
                  <a:pt x="0" y="128"/>
                  <a:pt x="128" y="152"/>
                </a:cubicBezTo>
                <a:cubicBezTo>
                  <a:pt x="256" y="176"/>
                  <a:pt x="741" y="144"/>
                  <a:pt x="864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659" name="Freeform 91"/>
          <p:cNvSpPr>
            <a:spLocks/>
          </p:cNvSpPr>
          <p:nvPr/>
        </p:nvSpPr>
        <p:spPr bwMode="auto">
          <a:xfrm>
            <a:off x="3987800" y="6159500"/>
            <a:ext cx="1371600" cy="279400"/>
          </a:xfrm>
          <a:custGeom>
            <a:avLst/>
            <a:gdLst>
              <a:gd name="T0" fmla="*/ 96 w 864"/>
              <a:gd name="T1" fmla="*/ 0 h 176"/>
              <a:gd name="T2" fmla="*/ 128 w 864"/>
              <a:gd name="T3" fmla="*/ 152 h 176"/>
              <a:gd name="T4" fmla="*/ 864 w 864"/>
              <a:gd name="T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176">
                <a:moveTo>
                  <a:pt x="96" y="0"/>
                </a:moveTo>
                <a:cubicBezTo>
                  <a:pt x="48" y="64"/>
                  <a:pt x="0" y="128"/>
                  <a:pt x="128" y="152"/>
                </a:cubicBezTo>
                <a:cubicBezTo>
                  <a:pt x="256" y="176"/>
                  <a:pt x="741" y="144"/>
                  <a:pt x="864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660" name="Freeform 92"/>
          <p:cNvSpPr>
            <a:spLocks/>
          </p:cNvSpPr>
          <p:nvPr/>
        </p:nvSpPr>
        <p:spPr bwMode="auto">
          <a:xfrm>
            <a:off x="7353300" y="4089400"/>
            <a:ext cx="1371600" cy="279400"/>
          </a:xfrm>
          <a:custGeom>
            <a:avLst/>
            <a:gdLst>
              <a:gd name="T0" fmla="*/ 96 w 864"/>
              <a:gd name="T1" fmla="*/ 0 h 176"/>
              <a:gd name="T2" fmla="*/ 128 w 864"/>
              <a:gd name="T3" fmla="*/ 152 h 176"/>
              <a:gd name="T4" fmla="*/ 864 w 864"/>
              <a:gd name="T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176">
                <a:moveTo>
                  <a:pt x="96" y="0"/>
                </a:moveTo>
                <a:cubicBezTo>
                  <a:pt x="48" y="64"/>
                  <a:pt x="0" y="128"/>
                  <a:pt x="128" y="152"/>
                </a:cubicBezTo>
                <a:cubicBezTo>
                  <a:pt x="256" y="176"/>
                  <a:pt x="741" y="144"/>
                  <a:pt x="864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661" name="Text Box 93"/>
          <p:cNvSpPr txBox="1">
            <a:spLocks noChangeArrowheads="1"/>
          </p:cNvSpPr>
          <p:nvPr/>
        </p:nvSpPr>
        <p:spPr bwMode="auto">
          <a:xfrm>
            <a:off x="7731125" y="4305300"/>
            <a:ext cx="133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/>
              <a:t>null pointer</a:t>
            </a:r>
          </a:p>
        </p:txBody>
      </p:sp>
      <p:sp>
        <p:nvSpPr>
          <p:cNvPr id="365662" name="Text Box 94"/>
          <p:cNvSpPr txBox="1">
            <a:spLocks noChangeArrowheads="1"/>
          </p:cNvSpPr>
          <p:nvPr/>
        </p:nvSpPr>
        <p:spPr bwMode="auto">
          <a:xfrm>
            <a:off x="5445125" y="4267200"/>
            <a:ext cx="133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0"/>
              <a:t>null pointer</a:t>
            </a:r>
          </a:p>
        </p:txBody>
      </p:sp>
      <p:sp>
        <p:nvSpPr>
          <p:cNvPr id="365663" name="Text Box 95"/>
          <p:cNvSpPr txBox="1">
            <a:spLocks noChangeArrowheads="1"/>
          </p:cNvSpPr>
          <p:nvPr/>
        </p:nvSpPr>
        <p:spPr bwMode="auto">
          <a:xfrm>
            <a:off x="5343525" y="6134100"/>
            <a:ext cx="133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/>
              <a:t>null pointer</a:t>
            </a:r>
          </a:p>
        </p:txBody>
      </p:sp>
      <p:grpSp>
        <p:nvGrpSpPr>
          <p:cNvPr id="365664" name="Group 96"/>
          <p:cNvGrpSpPr>
            <a:grpSpLocks/>
          </p:cNvGrpSpPr>
          <p:nvPr/>
        </p:nvGrpSpPr>
        <p:grpSpPr bwMode="auto">
          <a:xfrm>
            <a:off x="2905125" y="549275"/>
            <a:ext cx="2286000" cy="334963"/>
            <a:chOff x="1680" y="739"/>
            <a:chExt cx="1440" cy="211"/>
          </a:xfrm>
        </p:grpSpPr>
        <p:sp>
          <p:nvSpPr>
            <p:cNvPr id="365665" name="Rectangle 97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DeptId</a:t>
              </a:r>
            </a:p>
          </p:txBody>
        </p:sp>
        <p:sp>
          <p:nvSpPr>
            <p:cNvPr id="365666" name="Rectangle 98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365667" name="Rectangle 99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18E92-B1C9-441C-B90C-6FF4FD1E8A15}" type="slidenum">
              <a:rPr lang="en-US"/>
              <a:pPr/>
              <a:t>17</a:t>
            </a:fld>
            <a:endParaRPr lang="en-US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495300" y="355600"/>
            <a:ext cx="7658100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i="0" dirty="0">
                <a:solidFill>
                  <a:srgbClr val="000000"/>
                </a:solidFill>
              </a:rPr>
              <a:t>Secondary Index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sz="320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This is also an ordered index file with two fields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Indexing files and pointer field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In contrast with the Primary indexing and Clustering Indexing method, files are not sorted based on the indexing field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u="sng" dirty="0">
                <a:solidFill>
                  <a:srgbClr val="000000"/>
                </a:solidFill>
              </a:rPr>
              <a:t>First, we consider a secondary index access structure on a key field that has a distinct value for every record (something that can be considered as a primary key</a:t>
            </a:r>
            <a:r>
              <a:rPr lang="en-US" b="0" i="0" dirty="0">
                <a:solidFill>
                  <a:srgbClr val="000000"/>
                </a:solidFill>
              </a:rPr>
              <a:t>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The indexing field is ordered so we can do binary search to find information of a data record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2A383-BEFD-4F48-94DB-0521748EBBE3}" type="slidenum">
              <a:rPr lang="en-US"/>
              <a:pPr/>
              <a:t>18</a:t>
            </a:fld>
            <a:endParaRPr lang="en-US"/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42900" y="5524500"/>
            <a:ext cx="8293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Note that the pointer in the index entries are block pointers not record pointers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295525" y="676275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Index File</a:t>
            </a:r>
          </a:p>
        </p:txBody>
      </p:sp>
      <p:sp>
        <p:nvSpPr>
          <p:cNvPr id="367621" name="Rectangle 5" descr="Stationery"/>
          <p:cNvSpPr>
            <a:spLocks noChangeArrowheads="1"/>
          </p:cNvSpPr>
          <p:nvPr/>
        </p:nvSpPr>
        <p:spPr bwMode="auto">
          <a:xfrm>
            <a:off x="2524125" y="10493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367622" name="Rectangle 6" descr="Stationery"/>
          <p:cNvSpPr>
            <a:spLocks noChangeArrowheads="1"/>
          </p:cNvSpPr>
          <p:nvPr/>
        </p:nvSpPr>
        <p:spPr bwMode="auto">
          <a:xfrm>
            <a:off x="2524125" y="138430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</a:t>
            </a:r>
          </a:p>
        </p:txBody>
      </p:sp>
      <p:sp>
        <p:nvSpPr>
          <p:cNvPr id="367623" name="Rectangle 7" descr="Stationery"/>
          <p:cNvSpPr>
            <a:spLocks noChangeArrowheads="1"/>
          </p:cNvSpPr>
          <p:nvPr/>
        </p:nvSpPr>
        <p:spPr bwMode="auto">
          <a:xfrm>
            <a:off x="2524125" y="171926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367624" name="Rectangle 8" descr="Stationery"/>
          <p:cNvSpPr>
            <a:spLocks noChangeArrowheads="1"/>
          </p:cNvSpPr>
          <p:nvPr/>
        </p:nvSpPr>
        <p:spPr bwMode="auto">
          <a:xfrm>
            <a:off x="2524125" y="205422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35</a:t>
            </a:r>
          </a:p>
        </p:txBody>
      </p:sp>
      <p:sp>
        <p:nvSpPr>
          <p:cNvPr id="367625" name="Rectangle 9" descr="Stationery"/>
          <p:cNvSpPr>
            <a:spLocks noChangeArrowheads="1"/>
          </p:cNvSpPr>
          <p:nvPr/>
        </p:nvSpPr>
        <p:spPr bwMode="auto">
          <a:xfrm>
            <a:off x="2524125" y="254635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51</a:t>
            </a:r>
          </a:p>
        </p:txBody>
      </p:sp>
      <p:sp>
        <p:nvSpPr>
          <p:cNvPr id="367626" name="Rectangle 10" descr="Stationery"/>
          <p:cNvSpPr>
            <a:spLocks noChangeArrowheads="1"/>
          </p:cNvSpPr>
          <p:nvPr/>
        </p:nvSpPr>
        <p:spPr bwMode="auto">
          <a:xfrm>
            <a:off x="2524125" y="288131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55</a:t>
            </a:r>
          </a:p>
        </p:txBody>
      </p:sp>
      <p:sp>
        <p:nvSpPr>
          <p:cNvPr id="367627" name="Rectangle 11" descr="Stationery"/>
          <p:cNvSpPr>
            <a:spLocks noChangeArrowheads="1"/>
          </p:cNvSpPr>
          <p:nvPr/>
        </p:nvSpPr>
        <p:spPr bwMode="auto">
          <a:xfrm>
            <a:off x="2524125" y="321627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367628" name="Rectangle 12" descr="Stationery"/>
          <p:cNvSpPr>
            <a:spLocks noChangeArrowheads="1"/>
          </p:cNvSpPr>
          <p:nvPr/>
        </p:nvSpPr>
        <p:spPr bwMode="auto">
          <a:xfrm>
            <a:off x="2524125" y="35512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sp>
        <p:nvSpPr>
          <p:cNvPr id="367629" name="Rectangle 13" descr="Stationery"/>
          <p:cNvSpPr>
            <a:spLocks noChangeArrowheads="1"/>
          </p:cNvSpPr>
          <p:nvPr/>
        </p:nvSpPr>
        <p:spPr bwMode="auto">
          <a:xfrm>
            <a:off x="2524125" y="406876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367630" name="Rectangle 14" descr="Stationery"/>
          <p:cNvSpPr>
            <a:spLocks noChangeArrowheads="1"/>
          </p:cNvSpPr>
          <p:nvPr/>
        </p:nvSpPr>
        <p:spPr bwMode="auto">
          <a:xfrm>
            <a:off x="2524125" y="440372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90</a:t>
            </a:r>
          </a:p>
        </p:txBody>
      </p:sp>
      <p:sp>
        <p:nvSpPr>
          <p:cNvPr id="367631" name="Rectangle 15" descr="Stationery"/>
          <p:cNvSpPr>
            <a:spLocks noChangeArrowheads="1"/>
          </p:cNvSpPr>
          <p:nvPr/>
        </p:nvSpPr>
        <p:spPr bwMode="auto">
          <a:xfrm>
            <a:off x="2524125" y="473868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67632" name="Rectangle 16" descr="Stationery"/>
          <p:cNvSpPr>
            <a:spLocks noChangeArrowheads="1"/>
          </p:cNvSpPr>
          <p:nvPr/>
        </p:nvSpPr>
        <p:spPr bwMode="auto">
          <a:xfrm>
            <a:off x="2524125" y="507365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67633" name="Line 17"/>
          <p:cNvSpPr>
            <a:spLocks noChangeShapeType="1"/>
          </p:cNvSpPr>
          <p:nvPr/>
        </p:nvSpPr>
        <p:spPr bwMode="auto">
          <a:xfrm>
            <a:off x="3121025" y="1222375"/>
            <a:ext cx="17399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34" name="Line 18"/>
          <p:cNvSpPr>
            <a:spLocks noChangeShapeType="1"/>
          </p:cNvSpPr>
          <p:nvPr/>
        </p:nvSpPr>
        <p:spPr bwMode="auto">
          <a:xfrm>
            <a:off x="3184525" y="1589088"/>
            <a:ext cx="1625600" cy="56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35" name="Line 19"/>
          <p:cNvSpPr>
            <a:spLocks noChangeShapeType="1"/>
          </p:cNvSpPr>
          <p:nvPr/>
        </p:nvSpPr>
        <p:spPr bwMode="auto">
          <a:xfrm>
            <a:off x="3159125" y="1865313"/>
            <a:ext cx="1625600" cy="1157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36" name="Line 20"/>
          <p:cNvSpPr>
            <a:spLocks noChangeShapeType="1"/>
          </p:cNvSpPr>
          <p:nvPr/>
        </p:nvSpPr>
        <p:spPr bwMode="auto">
          <a:xfrm>
            <a:off x="3209925" y="2251075"/>
            <a:ext cx="1651000" cy="2406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37" name="Line 21"/>
          <p:cNvSpPr>
            <a:spLocks noChangeShapeType="1"/>
          </p:cNvSpPr>
          <p:nvPr/>
        </p:nvSpPr>
        <p:spPr bwMode="auto">
          <a:xfrm>
            <a:off x="3162300" y="2713038"/>
            <a:ext cx="1663700" cy="190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38" name="Line 22"/>
          <p:cNvSpPr>
            <a:spLocks noChangeShapeType="1"/>
          </p:cNvSpPr>
          <p:nvPr/>
        </p:nvSpPr>
        <p:spPr bwMode="auto">
          <a:xfrm>
            <a:off x="3184525" y="3009900"/>
            <a:ext cx="163830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39" name="Line 23"/>
          <p:cNvSpPr>
            <a:spLocks noChangeShapeType="1"/>
          </p:cNvSpPr>
          <p:nvPr/>
        </p:nvSpPr>
        <p:spPr bwMode="auto">
          <a:xfrm flipV="1">
            <a:off x="3159125" y="2174875"/>
            <a:ext cx="1625600" cy="156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40" name="Line 24"/>
          <p:cNvSpPr>
            <a:spLocks noChangeShapeType="1"/>
          </p:cNvSpPr>
          <p:nvPr/>
        </p:nvSpPr>
        <p:spPr bwMode="auto">
          <a:xfrm flipV="1">
            <a:off x="3171825" y="1385888"/>
            <a:ext cx="1638300" cy="286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41" name="Line 25"/>
          <p:cNvSpPr>
            <a:spLocks noChangeShapeType="1"/>
          </p:cNvSpPr>
          <p:nvPr/>
        </p:nvSpPr>
        <p:spPr bwMode="auto">
          <a:xfrm flipV="1">
            <a:off x="3171825" y="3043238"/>
            <a:ext cx="161290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42" name="Line 26"/>
          <p:cNvSpPr>
            <a:spLocks noChangeShapeType="1"/>
          </p:cNvSpPr>
          <p:nvPr/>
        </p:nvSpPr>
        <p:spPr bwMode="auto">
          <a:xfrm flipV="1">
            <a:off x="3159125" y="3865563"/>
            <a:ext cx="16637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7644" name="Group 28"/>
          <p:cNvGrpSpPr>
            <a:grpSpLocks/>
          </p:cNvGrpSpPr>
          <p:nvPr/>
        </p:nvGrpSpPr>
        <p:grpSpPr bwMode="auto">
          <a:xfrm>
            <a:off x="4822825" y="1330325"/>
            <a:ext cx="2286000" cy="334963"/>
            <a:chOff x="1680" y="739"/>
            <a:chExt cx="1440" cy="211"/>
          </a:xfrm>
        </p:grpSpPr>
        <p:sp>
          <p:nvSpPr>
            <p:cNvPr id="367645" name="Rectangle 2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67646" name="Rectangle 3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367647" name="Rectangle 3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367648" name="Text Box 32"/>
          <p:cNvSpPr txBox="1">
            <a:spLocks noChangeArrowheads="1"/>
          </p:cNvSpPr>
          <p:nvPr/>
        </p:nvSpPr>
        <p:spPr bwMode="auto">
          <a:xfrm>
            <a:off x="4784725" y="441325"/>
            <a:ext cx="411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 – EmpId is the Secondary key Field</a:t>
            </a:r>
          </a:p>
        </p:txBody>
      </p:sp>
      <p:grpSp>
        <p:nvGrpSpPr>
          <p:cNvPr id="367649" name="Group 33"/>
          <p:cNvGrpSpPr>
            <a:grpSpLocks/>
          </p:cNvGrpSpPr>
          <p:nvPr/>
        </p:nvGrpSpPr>
        <p:grpSpPr bwMode="auto">
          <a:xfrm>
            <a:off x="4822825" y="1665288"/>
            <a:ext cx="2286000" cy="334962"/>
            <a:chOff x="1680" y="739"/>
            <a:chExt cx="1440" cy="211"/>
          </a:xfrm>
        </p:grpSpPr>
        <p:sp>
          <p:nvSpPr>
            <p:cNvPr id="367650" name="Rectangle 3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367651" name="Rectangle 3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367652" name="Rectangle 3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grpSp>
        <p:nvGrpSpPr>
          <p:cNvPr id="367653" name="Group 37"/>
          <p:cNvGrpSpPr>
            <a:grpSpLocks/>
          </p:cNvGrpSpPr>
          <p:nvPr/>
        </p:nvGrpSpPr>
        <p:grpSpPr bwMode="auto">
          <a:xfrm>
            <a:off x="4822825" y="2139950"/>
            <a:ext cx="2286000" cy="334963"/>
            <a:chOff x="1680" y="739"/>
            <a:chExt cx="1440" cy="211"/>
          </a:xfrm>
        </p:grpSpPr>
        <p:sp>
          <p:nvSpPr>
            <p:cNvPr id="367654" name="Rectangle 3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367655" name="Rectangle 3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367656" name="Rectangle 4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grpSp>
        <p:nvGrpSpPr>
          <p:cNvPr id="367657" name="Group 41"/>
          <p:cNvGrpSpPr>
            <a:grpSpLocks/>
          </p:cNvGrpSpPr>
          <p:nvPr/>
        </p:nvGrpSpPr>
        <p:grpSpPr bwMode="auto">
          <a:xfrm>
            <a:off x="4822825" y="2474913"/>
            <a:ext cx="2286000" cy="334962"/>
            <a:chOff x="1680" y="739"/>
            <a:chExt cx="1440" cy="211"/>
          </a:xfrm>
        </p:grpSpPr>
        <p:sp>
          <p:nvSpPr>
            <p:cNvPr id="367658" name="Rectangle 4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367659" name="Rectangle 4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367660" name="Rectangle 4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grpSp>
        <p:nvGrpSpPr>
          <p:cNvPr id="367661" name="Group 45"/>
          <p:cNvGrpSpPr>
            <a:grpSpLocks/>
          </p:cNvGrpSpPr>
          <p:nvPr/>
        </p:nvGrpSpPr>
        <p:grpSpPr bwMode="auto">
          <a:xfrm>
            <a:off x="4822825" y="3013075"/>
            <a:ext cx="2286000" cy="334963"/>
            <a:chOff x="1680" y="739"/>
            <a:chExt cx="1440" cy="211"/>
          </a:xfrm>
        </p:grpSpPr>
        <p:sp>
          <p:nvSpPr>
            <p:cNvPr id="367662" name="Rectangle 4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367663" name="Rectangle 4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367664" name="Rectangle 4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grpSp>
        <p:nvGrpSpPr>
          <p:cNvPr id="367665" name="Group 49"/>
          <p:cNvGrpSpPr>
            <a:grpSpLocks/>
          </p:cNvGrpSpPr>
          <p:nvPr/>
        </p:nvGrpSpPr>
        <p:grpSpPr bwMode="auto">
          <a:xfrm>
            <a:off x="4822825" y="3348038"/>
            <a:ext cx="2286000" cy="334962"/>
            <a:chOff x="1680" y="739"/>
            <a:chExt cx="1440" cy="211"/>
          </a:xfrm>
        </p:grpSpPr>
        <p:sp>
          <p:nvSpPr>
            <p:cNvPr id="367666" name="Rectangle 5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367667" name="Rectangle 5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367668" name="Rectangle 5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grpSp>
        <p:nvGrpSpPr>
          <p:cNvPr id="367669" name="Group 53"/>
          <p:cNvGrpSpPr>
            <a:grpSpLocks/>
          </p:cNvGrpSpPr>
          <p:nvPr/>
        </p:nvGrpSpPr>
        <p:grpSpPr bwMode="auto">
          <a:xfrm>
            <a:off x="4810125" y="3835400"/>
            <a:ext cx="2286000" cy="334963"/>
            <a:chOff x="1680" y="739"/>
            <a:chExt cx="1440" cy="211"/>
          </a:xfrm>
        </p:grpSpPr>
        <p:sp>
          <p:nvSpPr>
            <p:cNvPr id="367670" name="Rectangle 5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367671" name="Rectangle 5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367672" name="Rectangle 5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grpSp>
        <p:nvGrpSpPr>
          <p:cNvPr id="367673" name="Group 57"/>
          <p:cNvGrpSpPr>
            <a:grpSpLocks/>
          </p:cNvGrpSpPr>
          <p:nvPr/>
        </p:nvGrpSpPr>
        <p:grpSpPr bwMode="auto">
          <a:xfrm>
            <a:off x="4810125" y="4170363"/>
            <a:ext cx="2286000" cy="334962"/>
            <a:chOff x="1680" y="739"/>
            <a:chExt cx="1440" cy="211"/>
          </a:xfrm>
        </p:grpSpPr>
        <p:sp>
          <p:nvSpPr>
            <p:cNvPr id="367674" name="Rectangle 5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</a:t>
              </a:r>
            </a:p>
          </p:txBody>
        </p:sp>
        <p:sp>
          <p:nvSpPr>
            <p:cNvPr id="367675" name="Rectangle 5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Kathy</a:t>
              </a:r>
            </a:p>
          </p:txBody>
        </p:sp>
        <p:sp>
          <p:nvSpPr>
            <p:cNvPr id="367676" name="Rectangle 6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45,000</a:t>
              </a:r>
            </a:p>
          </p:txBody>
        </p:sp>
      </p:grpSp>
      <p:grpSp>
        <p:nvGrpSpPr>
          <p:cNvPr id="367677" name="Group 61"/>
          <p:cNvGrpSpPr>
            <a:grpSpLocks/>
          </p:cNvGrpSpPr>
          <p:nvPr/>
        </p:nvGrpSpPr>
        <p:grpSpPr bwMode="auto">
          <a:xfrm>
            <a:off x="4822825" y="4645025"/>
            <a:ext cx="2286000" cy="334963"/>
            <a:chOff x="1680" y="739"/>
            <a:chExt cx="1440" cy="211"/>
          </a:xfrm>
        </p:grpSpPr>
        <p:sp>
          <p:nvSpPr>
            <p:cNvPr id="367678" name="Rectangle 6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</a:t>
              </a:r>
            </a:p>
          </p:txBody>
        </p:sp>
        <p:sp>
          <p:nvSpPr>
            <p:cNvPr id="367679" name="Rectangle 6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367680" name="Rectangle 6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38,000</a:t>
              </a:r>
            </a:p>
          </p:txBody>
        </p:sp>
      </p:grpSp>
      <p:grpSp>
        <p:nvGrpSpPr>
          <p:cNvPr id="367681" name="Group 65"/>
          <p:cNvGrpSpPr>
            <a:grpSpLocks/>
          </p:cNvGrpSpPr>
          <p:nvPr/>
        </p:nvGrpSpPr>
        <p:grpSpPr bwMode="auto">
          <a:xfrm>
            <a:off x="4822825" y="4979988"/>
            <a:ext cx="2286000" cy="334962"/>
            <a:chOff x="1680" y="739"/>
            <a:chExt cx="1440" cy="211"/>
          </a:xfrm>
        </p:grpSpPr>
        <p:sp>
          <p:nvSpPr>
            <p:cNvPr id="367682" name="Rectangle 6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51</a:t>
              </a:r>
            </a:p>
          </p:txBody>
        </p:sp>
        <p:sp>
          <p:nvSpPr>
            <p:cNvPr id="367683" name="Rectangle 6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Joe</a:t>
              </a:r>
            </a:p>
          </p:txBody>
        </p:sp>
        <p:sp>
          <p:nvSpPr>
            <p:cNvPr id="367684" name="Rectangle 6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39,000</a:t>
              </a:r>
            </a:p>
          </p:txBody>
        </p:sp>
      </p:grpSp>
      <p:grpSp>
        <p:nvGrpSpPr>
          <p:cNvPr id="367685" name="Group 69"/>
          <p:cNvGrpSpPr>
            <a:grpSpLocks/>
          </p:cNvGrpSpPr>
          <p:nvPr/>
        </p:nvGrpSpPr>
        <p:grpSpPr bwMode="auto">
          <a:xfrm>
            <a:off x="4848225" y="879475"/>
            <a:ext cx="2286000" cy="334963"/>
            <a:chOff x="1680" y="739"/>
            <a:chExt cx="1440" cy="211"/>
          </a:xfrm>
        </p:grpSpPr>
        <p:sp>
          <p:nvSpPr>
            <p:cNvPr id="367686" name="Rectangle 70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367687" name="Rectangle 71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367688" name="Rectangle 72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367689" name="Line 73" descr="Stationery"/>
          <p:cNvSpPr>
            <a:spLocks noChangeShapeType="1"/>
          </p:cNvSpPr>
          <p:nvPr/>
        </p:nvSpPr>
        <p:spPr bwMode="auto">
          <a:xfrm>
            <a:off x="3035300" y="1049338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90" name="Line 74" descr="Stationery"/>
          <p:cNvSpPr>
            <a:spLocks noChangeShapeType="1"/>
          </p:cNvSpPr>
          <p:nvPr/>
        </p:nvSpPr>
        <p:spPr bwMode="auto">
          <a:xfrm>
            <a:off x="3048000" y="2546350"/>
            <a:ext cx="0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91" name="Line 75" descr="Stationery"/>
          <p:cNvSpPr>
            <a:spLocks noChangeShapeType="1"/>
          </p:cNvSpPr>
          <p:nvPr/>
        </p:nvSpPr>
        <p:spPr bwMode="auto">
          <a:xfrm>
            <a:off x="3048000" y="4076700"/>
            <a:ext cx="0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07D8A-E611-4AE5-A581-2FD95756AC0C}" type="slidenum">
              <a:rPr lang="en-US"/>
              <a:pPr/>
              <a:t>19</a:t>
            </a:fld>
            <a:endParaRPr lang="en-US"/>
          </a:p>
        </p:txBody>
      </p:sp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355600" y="215900"/>
            <a:ext cx="85471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u="sng" dirty="0">
                <a:solidFill>
                  <a:srgbClr val="000000"/>
                </a:solidFill>
              </a:rPr>
              <a:t>We can also have a secondary index on a non-key  field (non-primary key) of a file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Of course, non-primary keys can be repeated and they are not  necessarily unique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There are several options: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A2E48-2F74-4AE9-BF4A-C784FC61F2A8}" type="slidenum">
              <a:rPr lang="en-US"/>
              <a:pPr/>
              <a:t>2</a:t>
            </a:fld>
            <a:endParaRPr lang="en-US"/>
          </a:p>
        </p:txBody>
      </p:sp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596900" y="381000"/>
            <a:ext cx="78105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 this section, we assume the primary organization of a file is either unordered, ordered, or hash method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We describe additional access method called indexing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index structure provides efficient access to records based on the indexing fields that are used to make index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This lecture describes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Single-level indexing, which include Primary, secondary and clustering indexing and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Multilevel indexing which include B-Trees and B+ trees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BF62-3252-494D-A8DE-0E3F0D3E2920}" type="slidenum">
              <a:rPr lang="en-US"/>
              <a:pPr/>
              <a:t>20</a:t>
            </a:fld>
            <a:endParaRPr lang="en-US"/>
          </a:p>
        </p:txBody>
      </p:sp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469900" y="292100"/>
            <a:ext cx="7759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u="sng" dirty="0">
                <a:solidFill>
                  <a:srgbClr val="000000"/>
                </a:solidFill>
              </a:rPr>
              <a:t>Option 1: </a:t>
            </a:r>
            <a:r>
              <a:rPr lang="en-US" b="0" i="0" dirty="0">
                <a:solidFill>
                  <a:srgbClr val="000000"/>
                </a:solidFill>
              </a:rPr>
              <a:t>Include several index entries with the same value, one for each record</a:t>
            </a:r>
          </a:p>
        </p:txBody>
      </p:sp>
      <p:graphicFrame>
        <p:nvGraphicFramePr>
          <p:cNvPr id="369667" name="Group 3"/>
          <p:cNvGraphicFramePr>
            <a:graphicFrameLocks noGrp="1"/>
          </p:cNvGraphicFramePr>
          <p:nvPr/>
        </p:nvGraphicFramePr>
        <p:xfrm>
          <a:off x="5168900" y="1790700"/>
          <a:ext cx="2743200" cy="409892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Abdul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Melissa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69784" name="Group 120"/>
          <p:cNvGraphicFramePr>
            <a:graphicFrameLocks noGrp="1"/>
          </p:cNvGraphicFramePr>
          <p:nvPr/>
        </p:nvGraphicFramePr>
        <p:xfrm>
          <a:off x="2286000" y="2146300"/>
          <a:ext cx="762000" cy="367665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9785" name="Line 121"/>
          <p:cNvSpPr>
            <a:spLocks noChangeShapeType="1"/>
          </p:cNvSpPr>
          <p:nvPr/>
        </p:nvSpPr>
        <p:spPr bwMode="auto">
          <a:xfrm>
            <a:off x="2819400" y="2362200"/>
            <a:ext cx="23876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86" name="Line 122"/>
          <p:cNvSpPr>
            <a:spLocks noChangeShapeType="1"/>
          </p:cNvSpPr>
          <p:nvPr/>
        </p:nvSpPr>
        <p:spPr bwMode="auto">
          <a:xfrm>
            <a:off x="2844800" y="2692400"/>
            <a:ext cx="23495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87" name="Line 123"/>
          <p:cNvSpPr>
            <a:spLocks noChangeShapeType="1"/>
          </p:cNvSpPr>
          <p:nvPr/>
        </p:nvSpPr>
        <p:spPr bwMode="auto">
          <a:xfrm>
            <a:off x="2844800" y="3073400"/>
            <a:ext cx="23495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88" name="Line 124"/>
          <p:cNvSpPr>
            <a:spLocks noChangeShapeType="1"/>
          </p:cNvSpPr>
          <p:nvPr/>
        </p:nvSpPr>
        <p:spPr bwMode="auto">
          <a:xfrm flipV="1">
            <a:off x="2895600" y="2387600"/>
            <a:ext cx="22479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89" name="Line 125"/>
          <p:cNvSpPr>
            <a:spLocks noChangeShapeType="1"/>
          </p:cNvSpPr>
          <p:nvPr/>
        </p:nvSpPr>
        <p:spPr bwMode="auto">
          <a:xfrm>
            <a:off x="2921000" y="3797300"/>
            <a:ext cx="22606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0" name="Line 126"/>
          <p:cNvSpPr>
            <a:spLocks noChangeShapeType="1"/>
          </p:cNvSpPr>
          <p:nvPr/>
        </p:nvSpPr>
        <p:spPr bwMode="auto">
          <a:xfrm>
            <a:off x="2921000" y="4165600"/>
            <a:ext cx="22733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1" name="Line 127"/>
          <p:cNvSpPr>
            <a:spLocks noChangeShapeType="1"/>
          </p:cNvSpPr>
          <p:nvPr/>
        </p:nvSpPr>
        <p:spPr bwMode="auto">
          <a:xfrm flipV="1">
            <a:off x="2882900" y="4953000"/>
            <a:ext cx="226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2" name="Line 128"/>
          <p:cNvSpPr>
            <a:spLocks noChangeShapeType="1"/>
          </p:cNvSpPr>
          <p:nvPr/>
        </p:nvSpPr>
        <p:spPr bwMode="auto">
          <a:xfrm flipV="1">
            <a:off x="2921000" y="3543300"/>
            <a:ext cx="22479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3" name="Line 129"/>
          <p:cNvSpPr>
            <a:spLocks noChangeShapeType="1"/>
          </p:cNvSpPr>
          <p:nvPr/>
        </p:nvSpPr>
        <p:spPr bwMode="auto">
          <a:xfrm>
            <a:off x="2908300" y="4902200"/>
            <a:ext cx="22733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4" name="Line 130"/>
          <p:cNvSpPr>
            <a:spLocks noChangeShapeType="1"/>
          </p:cNvSpPr>
          <p:nvPr/>
        </p:nvSpPr>
        <p:spPr bwMode="auto">
          <a:xfrm>
            <a:off x="2921000" y="5270500"/>
            <a:ext cx="22733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7" name="Line 133" descr="Stationery"/>
          <p:cNvSpPr>
            <a:spLocks noChangeShapeType="1"/>
          </p:cNvSpPr>
          <p:nvPr/>
        </p:nvSpPr>
        <p:spPr bwMode="auto">
          <a:xfrm>
            <a:off x="2730500" y="2159000"/>
            <a:ext cx="127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EAF30-D501-4BAE-B25D-10BBFEDE98C1}" type="slidenum">
              <a:rPr lang="en-US"/>
              <a:pPr/>
              <a:t>21</a:t>
            </a:fld>
            <a:endParaRPr lang="en-US"/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420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u="sng" dirty="0">
                <a:solidFill>
                  <a:srgbClr val="000000"/>
                </a:solidFill>
              </a:rPr>
              <a:t>Option 2: </a:t>
            </a:r>
            <a:r>
              <a:rPr lang="en-US" b="0" i="0" dirty="0">
                <a:solidFill>
                  <a:srgbClr val="000000"/>
                </a:solidFill>
              </a:rPr>
              <a:t>To create variable length records for the index entries with a repeating field for the pointers</a:t>
            </a:r>
          </a:p>
        </p:txBody>
      </p:sp>
      <p:graphicFrame>
        <p:nvGraphicFramePr>
          <p:cNvPr id="370691" name="Group 3"/>
          <p:cNvGraphicFramePr>
            <a:graphicFrameLocks noGrp="1"/>
          </p:cNvGraphicFramePr>
          <p:nvPr/>
        </p:nvGraphicFramePr>
        <p:xfrm>
          <a:off x="6184900" y="1841500"/>
          <a:ext cx="2743200" cy="409892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Abdul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Melissa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70798" name="Group 110"/>
          <p:cNvGraphicFramePr>
            <a:graphicFrameLocks noGrp="1"/>
          </p:cNvGraphicFramePr>
          <p:nvPr/>
        </p:nvGraphicFramePr>
        <p:xfrm>
          <a:off x="622300" y="2997200"/>
          <a:ext cx="762000" cy="219710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0788" name="Rectangle 100" descr="Stationery"/>
          <p:cNvSpPr>
            <a:spLocks noChangeArrowheads="1"/>
          </p:cNvSpPr>
          <p:nvPr/>
        </p:nvSpPr>
        <p:spPr bwMode="auto">
          <a:xfrm>
            <a:off x="1371600" y="2984500"/>
            <a:ext cx="279400" cy="431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89" name="Rectangle 101" descr="Stationery"/>
          <p:cNvSpPr>
            <a:spLocks noChangeArrowheads="1"/>
          </p:cNvSpPr>
          <p:nvPr/>
        </p:nvSpPr>
        <p:spPr bwMode="auto">
          <a:xfrm>
            <a:off x="1371600" y="3352800"/>
            <a:ext cx="279400" cy="431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90" name="Rectangle 102" descr="Stationery"/>
          <p:cNvSpPr>
            <a:spLocks noChangeArrowheads="1"/>
          </p:cNvSpPr>
          <p:nvPr/>
        </p:nvSpPr>
        <p:spPr bwMode="auto">
          <a:xfrm>
            <a:off x="1371600" y="3746500"/>
            <a:ext cx="2794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91" name="Rectangle 103" descr="Stationery"/>
          <p:cNvSpPr>
            <a:spLocks noChangeArrowheads="1"/>
          </p:cNvSpPr>
          <p:nvPr/>
        </p:nvSpPr>
        <p:spPr bwMode="auto">
          <a:xfrm>
            <a:off x="1651000" y="3733800"/>
            <a:ext cx="279400" cy="3937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92" name="Rectangle 104" descr="Stationery"/>
          <p:cNvSpPr>
            <a:spLocks noChangeArrowheads="1"/>
          </p:cNvSpPr>
          <p:nvPr/>
        </p:nvSpPr>
        <p:spPr bwMode="auto">
          <a:xfrm>
            <a:off x="1371600" y="4114800"/>
            <a:ext cx="2794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93" name="Rectangle 105" descr="Stationery"/>
          <p:cNvSpPr>
            <a:spLocks noChangeArrowheads="1"/>
          </p:cNvSpPr>
          <p:nvPr/>
        </p:nvSpPr>
        <p:spPr bwMode="auto">
          <a:xfrm>
            <a:off x="1371600" y="4457700"/>
            <a:ext cx="2794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94" name="Rectangle 106" descr="Stationery"/>
          <p:cNvSpPr>
            <a:spLocks noChangeArrowheads="1"/>
          </p:cNvSpPr>
          <p:nvPr/>
        </p:nvSpPr>
        <p:spPr bwMode="auto">
          <a:xfrm>
            <a:off x="1651000" y="4457700"/>
            <a:ext cx="2794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95" name="Rectangle 107" descr="Stationery"/>
          <p:cNvSpPr>
            <a:spLocks noChangeArrowheads="1"/>
          </p:cNvSpPr>
          <p:nvPr/>
        </p:nvSpPr>
        <p:spPr bwMode="auto">
          <a:xfrm>
            <a:off x="1930400" y="4457700"/>
            <a:ext cx="2794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96" name="Rectangle 108" descr="Stationery"/>
          <p:cNvSpPr>
            <a:spLocks noChangeArrowheads="1"/>
          </p:cNvSpPr>
          <p:nvPr/>
        </p:nvSpPr>
        <p:spPr bwMode="auto">
          <a:xfrm>
            <a:off x="1371600" y="4813300"/>
            <a:ext cx="279400" cy="38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800" name="Freeform 112"/>
          <p:cNvSpPr>
            <a:spLocks/>
          </p:cNvSpPr>
          <p:nvPr/>
        </p:nvSpPr>
        <p:spPr bwMode="auto">
          <a:xfrm>
            <a:off x="1549400" y="3530600"/>
            <a:ext cx="4673600" cy="330200"/>
          </a:xfrm>
          <a:custGeom>
            <a:avLst/>
            <a:gdLst>
              <a:gd name="T0" fmla="*/ 0 w 2944"/>
              <a:gd name="T1" fmla="*/ 0 h 208"/>
              <a:gd name="T2" fmla="*/ 2944 w 2944"/>
              <a:gd name="T3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4" h="208">
                <a:moveTo>
                  <a:pt x="0" y="0"/>
                </a:moveTo>
                <a:cubicBezTo>
                  <a:pt x="0" y="0"/>
                  <a:pt x="1472" y="104"/>
                  <a:pt x="2944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802" name="Freeform 114"/>
          <p:cNvSpPr>
            <a:spLocks/>
          </p:cNvSpPr>
          <p:nvPr/>
        </p:nvSpPr>
        <p:spPr bwMode="auto">
          <a:xfrm>
            <a:off x="1562100" y="2476500"/>
            <a:ext cx="4622800" cy="1498600"/>
          </a:xfrm>
          <a:custGeom>
            <a:avLst/>
            <a:gdLst>
              <a:gd name="T0" fmla="*/ 0 w 2912"/>
              <a:gd name="T1" fmla="*/ 944 h 944"/>
              <a:gd name="T2" fmla="*/ 704 w 2912"/>
              <a:gd name="T3" fmla="*/ 152 h 944"/>
              <a:gd name="T4" fmla="*/ 2912 w 2912"/>
              <a:gd name="T5" fmla="*/ 32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" h="944">
                <a:moveTo>
                  <a:pt x="0" y="944"/>
                </a:moveTo>
                <a:cubicBezTo>
                  <a:pt x="109" y="624"/>
                  <a:pt x="219" y="304"/>
                  <a:pt x="704" y="152"/>
                </a:cubicBezTo>
                <a:cubicBezTo>
                  <a:pt x="1189" y="0"/>
                  <a:pt x="2050" y="16"/>
                  <a:pt x="2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803" name="Freeform 115"/>
          <p:cNvSpPr>
            <a:spLocks/>
          </p:cNvSpPr>
          <p:nvPr/>
        </p:nvSpPr>
        <p:spPr bwMode="auto">
          <a:xfrm>
            <a:off x="1841500" y="3924300"/>
            <a:ext cx="4343400" cy="330200"/>
          </a:xfrm>
          <a:custGeom>
            <a:avLst/>
            <a:gdLst>
              <a:gd name="T0" fmla="*/ 0 w 2944"/>
              <a:gd name="T1" fmla="*/ 0 h 208"/>
              <a:gd name="T2" fmla="*/ 2944 w 2944"/>
              <a:gd name="T3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4" h="208">
                <a:moveTo>
                  <a:pt x="0" y="0"/>
                </a:moveTo>
                <a:cubicBezTo>
                  <a:pt x="0" y="0"/>
                  <a:pt x="1472" y="104"/>
                  <a:pt x="2944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804" name="Freeform 116"/>
          <p:cNvSpPr>
            <a:spLocks/>
          </p:cNvSpPr>
          <p:nvPr/>
        </p:nvSpPr>
        <p:spPr bwMode="auto">
          <a:xfrm>
            <a:off x="1536700" y="4267200"/>
            <a:ext cx="4660900" cy="330200"/>
          </a:xfrm>
          <a:custGeom>
            <a:avLst/>
            <a:gdLst>
              <a:gd name="T0" fmla="*/ 0 w 2944"/>
              <a:gd name="T1" fmla="*/ 0 h 208"/>
              <a:gd name="T2" fmla="*/ 2944 w 2944"/>
              <a:gd name="T3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4" h="208">
                <a:moveTo>
                  <a:pt x="0" y="0"/>
                </a:moveTo>
                <a:cubicBezTo>
                  <a:pt x="0" y="0"/>
                  <a:pt x="1472" y="104"/>
                  <a:pt x="2944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806" name="Freeform 118"/>
          <p:cNvSpPr>
            <a:spLocks/>
          </p:cNvSpPr>
          <p:nvPr/>
        </p:nvSpPr>
        <p:spPr bwMode="auto">
          <a:xfrm>
            <a:off x="1485900" y="4749800"/>
            <a:ext cx="4699000" cy="1065213"/>
          </a:xfrm>
          <a:custGeom>
            <a:avLst/>
            <a:gdLst>
              <a:gd name="T0" fmla="*/ 0 w 2960"/>
              <a:gd name="T1" fmla="*/ 0 h 479"/>
              <a:gd name="T2" fmla="*/ 1448 w 2960"/>
              <a:gd name="T3" fmla="*/ 408 h 479"/>
              <a:gd name="T4" fmla="*/ 2960 w 2960"/>
              <a:gd name="T5" fmla="*/ 42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0" h="479">
                <a:moveTo>
                  <a:pt x="0" y="0"/>
                </a:moveTo>
                <a:cubicBezTo>
                  <a:pt x="477" y="168"/>
                  <a:pt x="955" y="337"/>
                  <a:pt x="1448" y="408"/>
                </a:cubicBezTo>
                <a:cubicBezTo>
                  <a:pt x="1941" y="479"/>
                  <a:pt x="2450" y="451"/>
                  <a:pt x="296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807" name="Freeform 119"/>
          <p:cNvSpPr>
            <a:spLocks/>
          </p:cNvSpPr>
          <p:nvPr/>
        </p:nvSpPr>
        <p:spPr bwMode="auto">
          <a:xfrm>
            <a:off x="1727200" y="4762500"/>
            <a:ext cx="4445000" cy="798513"/>
          </a:xfrm>
          <a:custGeom>
            <a:avLst/>
            <a:gdLst>
              <a:gd name="T0" fmla="*/ 0 w 2960"/>
              <a:gd name="T1" fmla="*/ 0 h 479"/>
              <a:gd name="T2" fmla="*/ 1448 w 2960"/>
              <a:gd name="T3" fmla="*/ 408 h 479"/>
              <a:gd name="T4" fmla="*/ 2960 w 2960"/>
              <a:gd name="T5" fmla="*/ 42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0" h="479">
                <a:moveTo>
                  <a:pt x="0" y="0"/>
                </a:moveTo>
                <a:cubicBezTo>
                  <a:pt x="477" y="168"/>
                  <a:pt x="955" y="337"/>
                  <a:pt x="1448" y="408"/>
                </a:cubicBezTo>
                <a:cubicBezTo>
                  <a:pt x="1941" y="479"/>
                  <a:pt x="2450" y="451"/>
                  <a:pt x="296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808" name="Freeform 120"/>
          <p:cNvSpPr>
            <a:spLocks/>
          </p:cNvSpPr>
          <p:nvPr/>
        </p:nvSpPr>
        <p:spPr bwMode="auto">
          <a:xfrm flipV="1">
            <a:off x="2082800" y="3581400"/>
            <a:ext cx="4140200" cy="1066800"/>
          </a:xfrm>
          <a:custGeom>
            <a:avLst/>
            <a:gdLst>
              <a:gd name="T0" fmla="*/ 0 w 2944"/>
              <a:gd name="T1" fmla="*/ 0 h 208"/>
              <a:gd name="T2" fmla="*/ 2944 w 2944"/>
              <a:gd name="T3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4" h="208">
                <a:moveTo>
                  <a:pt x="0" y="0"/>
                </a:moveTo>
                <a:cubicBezTo>
                  <a:pt x="0" y="0"/>
                  <a:pt x="1472" y="104"/>
                  <a:pt x="2944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809" name="Freeform 121"/>
          <p:cNvSpPr>
            <a:spLocks/>
          </p:cNvSpPr>
          <p:nvPr/>
        </p:nvSpPr>
        <p:spPr bwMode="auto">
          <a:xfrm>
            <a:off x="1524000" y="5016500"/>
            <a:ext cx="4673600" cy="42863"/>
          </a:xfrm>
          <a:custGeom>
            <a:avLst/>
            <a:gdLst>
              <a:gd name="T0" fmla="*/ 0 w 2944"/>
              <a:gd name="T1" fmla="*/ 0 h 208"/>
              <a:gd name="T2" fmla="*/ 2944 w 2944"/>
              <a:gd name="T3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4" h="208">
                <a:moveTo>
                  <a:pt x="0" y="0"/>
                </a:moveTo>
                <a:cubicBezTo>
                  <a:pt x="0" y="0"/>
                  <a:pt x="1472" y="104"/>
                  <a:pt x="2944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810" name="Rectangle 122" descr="Stationery"/>
          <p:cNvSpPr>
            <a:spLocks noChangeArrowheads="1"/>
          </p:cNvSpPr>
          <p:nvPr/>
        </p:nvSpPr>
        <p:spPr bwMode="auto">
          <a:xfrm>
            <a:off x="1638300" y="2984500"/>
            <a:ext cx="279400" cy="3683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813" name="Freeform 125"/>
          <p:cNvSpPr>
            <a:spLocks/>
          </p:cNvSpPr>
          <p:nvPr/>
        </p:nvSpPr>
        <p:spPr bwMode="auto">
          <a:xfrm>
            <a:off x="1803400" y="3200400"/>
            <a:ext cx="4381500" cy="38100"/>
          </a:xfrm>
          <a:custGeom>
            <a:avLst/>
            <a:gdLst>
              <a:gd name="T0" fmla="*/ 0 w 2760"/>
              <a:gd name="T1" fmla="*/ 0 h 24"/>
              <a:gd name="T2" fmla="*/ 2760 w 2760"/>
              <a:gd name="T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60" h="24">
                <a:moveTo>
                  <a:pt x="0" y="0"/>
                </a:moveTo>
                <a:cubicBezTo>
                  <a:pt x="0" y="0"/>
                  <a:pt x="1380" y="12"/>
                  <a:pt x="2760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816" name="Freeform 128"/>
          <p:cNvSpPr>
            <a:spLocks/>
          </p:cNvSpPr>
          <p:nvPr/>
        </p:nvSpPr>
        <p:spPr bwMode="auto">
          <a:xfrm>
            <a:off x="1360488" y="2624138"/>
            <a:ext cx="4824412" cy="512762"/>
          </a:xfrm>
          <a:custGeom>
            <a:avLst/>
            <a:gdLst>
              <a:gd name="T0" fmla="*/ 3039 w 3039"/>
              <a:gd name="T1" fmla="*/ 115 h 323"/>
              <a:gd name="T2" fmla="*/ 487 w 3039"/>
              <a:gd name="T3" fmla="*/ 35 h 323"/>
              <a:gd name="T4" fmla="*/ 119 w 3039"/>
              <a:gd name="T5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39" h="323">
                <a:moveTo>
                  <a:pt x="3039" y="115"/>
                </a:moveTo>
                <a:cubicBezTo>
                  <a:pt x="2006" y="57"/>
                  <a:pt x="974" y="0"/>
                  <a:pt x="487" y="35"/>
                </a:cubicBezTo>
                <a:cubicBezTo>
                  <a:pt x="0" y="70"/>
                  <a:pt x="59" y="196"/>
                  <a:pt x="119" y="3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0645-2789-4E73-87C3-34AFF9B64425}" type="slidenum">
              <a:rPr lang="en-US"/>
              <a:pPr/>
              <a:t>22</a:t>
            </a:fld>
            <a:endParaRPr lang="en-US"/>
          </a:p>
        </p:txBody>
      </p:sp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914400" y="838200"/>
            <a:ext cx="6858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u="sng" dirty="0">
                <a:solidFill>
                  <a:srgbClr val="000000"/>
                </a:solidFill>
              </a:rPr>
              <a:t>Option 3: </a:t>
            </a:r>
            <a:r>
              <a:rPr lang="en-US" b="0" i="0" dirty="0">
                <a:solidFill>
                  <a:srgbClr val="000000"/>
                </a:solidFill>
              </a:rPr>
              <a:t>To keep the index entries themselves at a fixed length and have a single entry for each index field value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But we need to create an extra level of indirection to handle the multiple pointer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See the next slide for an example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10B2-6313-4B9E-B62A-9B35C9E3B63C}" type="slidenum">
              <a:rPr lang="en-US"/>
              <a:pPr/>
              <a:t>23</a:t>
            </a:fld>
            <a:endParaRPr lang="en-US"/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393700" y="244475"/>
            <a:ext cx="6858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Indexing field is the DeptId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</p:txBody>
      </p:sp>
      <p:graphicFrame>
        <p:nvGraphicFramePr>
          <p:cNvPr id="373066" name="Group 330"/>
          <p:cNvGraphicFramePr>
            <a:graphicFrameLocks noGrp="1"/>
          </p:cNvGraphicFramePr>
          <p:nvPr/>
        </p:nvGraphicFramePr>
        <p:xfrm>
          <a:off x="6096000" y="1054100"/>
          <a:ext cx="2743200" cy="409892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Abdul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Melissa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72959" name="Group 223"/>
          <p:cNvGraphicFramePr>
            <a:graphicFrameLocks noGrp="1"/>
          </p:cNvGraphicFramePr>
          <p:nvPr/>
        </p:nvGraphicFramePr>
        <p:xfrm>
          <a:off x="533400" y="2209800"/>
          <a:ext cx="762000" cy="222885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2961" name="Line 225"/>
          <p:cNvSpPr>
            <a:spLocks noChangeShapeType="1"/>
          </p:cNvSpPr>
          <p:nvPr/>
        </p:nvSpPr>
        <p:spPr bwMode="auto">
          <a:xfrm>
            <a:off x="1066800" y="2222500"/>
            <a:ext cx="0" cy="2217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64" name="Rectangle 228" descr="Stationery"/>
          <p:cNvSpPr>
            <a:spLocks noChangeArrowheads="1"/>
          </p:cNvSpPr>
          <p:nvPr/>
        </p:nvSpPr>
        <p:spPr bwMode="auto">
          <a:xfrm>
            <a:off x="2667000" y="1066800"/>
            <a:ext cx="533400" cy="177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67" name="Rectangle 231"/>
          <p:cNvSpPr>
            <a:spLocks noChangeArrowheads="1"/>
          </p:cNvSpPr>
          <p:nvPr/>
        </p:nvSpPr>
        <p:spPr bwMode="auto">
          <a:xfrm>
            <a:off x="2667000" y="1066800"/>
            <a:ext cx="16002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70" name="Rectangle 234" descr="Stationery"/>
          <p:cNvSpPr>
            <a:spLocks noChangeArrowheads="1"/>
          </p:cNvSpPr>
          <p:nvPr/>
        </p:nvSpPr>
        <p:spPr bwMode="auto">
          <a:xfrm>
            <a:off x="2667000" y="1765300"/>
            <a:ext cx="533400" cy="177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73" name="Rectangle 237"/>
          <p:cNvSpPr>
            <a:spLocks noChangeArrowheads="1"/>
          </p:cNvSpPr>
          <p:nvPr/>
        </p:nvSpPr>
        <p:spPr bwMode="auto">
          <a:xfrm>
            <a:off x="2667000" y="1765300"/>
            <a:ext cx="16002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75" name="Rectangle 239" descr="Stationery"/>
          <p:cNvSpPr>
            <a:spLocks noChangeArrowheads="1"/>
          </p:cNvSpPr>
          <p:nvPr/>
        </p:nvSpPr>
        <p:spPr bwMode="auto">
          <a:xfrm>
            <a:off x="2667000" y="2497138"/>
            <a:ext cx="533400" cy="177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76" name="Rectangle 240" descr="Stationery"/>
          <p:cNvSpPr>
            <a:spLocks noChangeArrowheads="1"/>
          </p:cNvSpPr>
          <p:nvPr/>
        </p:nvSpPr>
        <p:spPr bwMode="auto">
          <a:xfrm>
            <a:off x="3200400" y="2497138"/>
            <a:ext cx="533400" cy="177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78" name="Rectangle 242"/>
          <p:cNvSpPr>
            <a:spLocks noChangeArrowheads="1"/>
          </p:cNvSpPr>
          <p:nvPr/>
        </p:nvSpPr>
        <p:spPr bwMode="auto">
          <a:xfrm>
            <a:off x="2667000" y="2497138"/>
            <a:ext cx="16002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80" name="Rectangle 244" descr="Stationery"/>
          <p:cNvSpPr>
            <a:spLocks noChangeArrowheads="1"/>
          </p:cNvSpPr>
          <p:nvPr/>
        </p:nvSpPr>
        <p:spPr bwMode="auto">
          <a:xfrm>
            <a:off x="2667000" y="3235325"/>
            <a:ext cx="533400" cy="177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83" name="Rectangle 247"/>
          <p:cNvSpPr>
            <a:spLocks noChangeArrowheads="1"/>
          </p:cNvSpPr>
          <p:nvPr/>
        </p:nvSpPr>
        <p:spPr bwMode="auto">
          <a:xfrm>
            <a:off x="2667000" y="3235325"/>
            <a:ext cx="16002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85" name="Rectangle 249" descr="Stationery"/>
          <p:cNvSpPr>
            <a:spLocks noChangeArrowheads="1"/>
          </p:cNvSpPr>
          <p:nvPr/>
        </p:nvSpPr>
        <p:spPr bwMode="auto">
          <a:xfrm>
            <a:off x="2667000" y="3975100"/>
            <a:ext cx="533400" cy="177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86" name="Rectangle 250" descr="Stationery"/>
          <p:cNvSpPr>
            <a:spLocks noChangeArrowheads="1"/>
          </p:cNvSpPr>
          <p:nvPr/>
        </p:nvSpPr>
        <p:spPr bwMode="auto">
          <a:xfrm>
            <a:off x="3200400" y="3975100"/>
            <a:ext cx="533400" cy="177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87" name="Rectangle 251" descr="Stationery"/>
          <p:cNvSpPr>
            <a:spLocks noChangeArrowheads="1"/>
          </p:cNvSpPr>
          <p:nvPr/>
        </p:nvSpPr>
        <p:spPr bwMode="auto">
          <a:xfrm>
            <a:off x="3733800" y="3975100"/>
            <a:ext cx="533400" cy="177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88" name="Rectangle 252"/>
          <p:cNvSpPr>
            <a:spLocks noChangeArrowheads="1"/>
          </p:cNvSpPr>
          <p:nvPr/>
        </p:nvSpPr>
        <p:spPr bwMode="auto">
          <a:xfrm>
            <a:off x="2667000" y="3975100"/>
            <a:ext cx="16002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90" name="Rectangle 254" descr="Stationery"/>
          <p:cNvSpPr>
            <a:spLocks noChangeArrowheads="1"/>
          </p:cNvSpPr>
          <p:nvPr/>
        </p:nvSpPr>
        <p:spPr bwMode="auto">
          <a:xfrm>
            <a:off x="2667000" y="4714875"/>
            <a:ext cx="533400" cy="177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93" name="Rectangle 257"/>
          <p:cNvSpPr>
            <a:spLocks noChangeArrowheads="1"/>
          </p:cNvSpPr>
          <p:nvPr/>
        </p:nvSpPr>
        <p:spPr bwMode="auto">
          <a:xfrm>
            <a:off x="2667000" y="4714875"/>
            <a:ext cx="16002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994" name="Line 258"/>
          <p:cNvSpPr>
            <a:spLocks noChangeShapeType="1"/>
          </p:cNvSpPr>
          <p:nvPr/>
        </p:nvSpPr>
        <p:spPr bwMode="auto">
          <a:xfrm flipV="1">
            <a:off x="1168400" y="1168400"/>
            <a:ext cx="149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95" name="Line 259"/>
          <p:cNvSpPr>
            <a:spLocks noChangeShapeType="1"/>
          </p:cNvSpPr>
          <p:nvPr/>
        </p:nvSpPr>
        <p:spPr bwMode="auto">
          <a:xfrm flipV="1">
            <a:off x="1206500" y="1841500"/>
            <a:ext cx="14351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96" name="Line 260"/>
          <p:cNvSpPr>
            <a:spLocks noChangeShapeType="1"/>
          </p:cNvSpPr>
          <p:nvPr/>
        </p:nvSpPr>
        <p:spPr bwMode="auto">
          <a:xfrm flipV="1">
            <a:off x="1181100" y="2578100"/>
            <a:ext cx="14859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97" name="Line 261"/>
          <p:cNvSpPr>
            <a:spLocks noChangeShapeType="1"/>
          </p:cNvSpPr>
          <p:nvPr/>
        </p:nvSpPr>
        <p:spPr bwMode="auto">
          <a:xfrm flipV="1">
            <a:off x="1206500" y="3340100"/>
            <a:ext cx="14605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98" name="Line 262"/>
          <p:cNvSpPr>
            <a:spLocks noChangeShapeType="1"/>
          </p:cNvSpPr>
          <p:nvPr/>
        </p:nvSpPr>
        <p:spPr bwMode="auto">
          <a:xfrm>
            <a:off x="1181100" y="3873500"/>
            <a:ext cx="14732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99" name="Line 263"/>
          <p:cNvSpPr>
            <a:spLocks noChangeShapeType="1"/>
          </p:cNvSpPr>
          <p:nvPr/>
        </p:nvSpPr>
        <p:spPr bwMode="auto">
          <a:xfrm>
            <a:off x="1155700" y="4292600"/>
            <a:ext cx="1511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00" name="Line 264"/>
          <p:cNvSpPr>
            <a:spLocks noChangeShapeType="1"/>
          </p:cNvSpPr>
          <p:nvPr/>
        </p:nvSpPr>
        <p:spPr bwMode="auto">
          <a:xfrm>
            <a:off x="2933700" y="1168400"/>
            <a:ext cx="31496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50" name="Line 314"/>
          <p:cNvSpPr>
            <a:spLocks noChangeShapeType="1"/>
          </p:cNvSpPr>
          <p:nvPr/>
        </p:nvSpPr>
        <p:spPr bwMode="auto">
          <a:xfrm>
            <a:off x="2908300" y="1879600"/>
            <a:ext cx="31496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52" name="Line 316"/>
          <p:cNvSpPr>
            <a:spLocks noChangeShapeType="1"/>
          </p:cNvSpPr>
          <p:nvPr/>
        </p:nvSpPr>
        <p:spPr bwMode="auto">
          <a:xfrm flipV="1">
            <a:off x="2946400" y="1663700"/>
            <a:ext cx="314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53" name="Line 317"/>
          <p:cNvSpPr>
            <a:spLocks noChangeShapeType="1"/>
          </p:cNvSpPr>
          <p:nvPr/>
        </p:nvSpPr>
        <p:spPr bwMode="auto">
          <a:xfrm>
            <a:off x="3467100" y="2578100"/>
            <a:ext cx="264160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54" name="Line 318"/>
          <p:cNvSpPr>
            <a:spLocks noChangeShapeType="1"/>
          </p:cNvSpPr>
          <p:nvPr/>
        </p:nvSpPr>
        <p:spPr bwMode="auto">
          <a:xfrm>
            <a:off x="2946400" y="3314700"/>
            <a:ext cx="31623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56" name="Line 320"/>
          <p:cNvSpPr>
            <a:spLocks noChangeShapeType="1"/>
          </p:cNvSpPr>
          <p:nvPr/>
        </p:nvSpPr>
        <p:spPr bwMode="auto">
          <a:xfrm>
            <a:off x="3009900" y="4076700"/>
            <a:ext cx="31115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57" name="Line 321"/>
          <p:cNvSpPr>
            <a:spLocks noChangeShapeType="1"/>
          </p:cNvSpPr>
          <p:nvPr/>
        </p:nvSpPr>
        <p:spPr bwMode="auto">
          <a:xfrm>
            <a:off x="3467100" y="4076700"/>
            <a:ext cx="26162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58" name="Line 322"/>
          <p:cNvSpPr>
            <a:spLocks noChangeShapeType="1"/>
          </p:cNvSpPr>
          <p:nvPr/>
        </p:nvSpPr>
        <p:spPr bwMode="auto">
          <a:xfrm flipV="1">
            <a:off x="3975100" y="2730500"/>
            <a:ext cx="21590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59" name="Line 323"/>
          <p:cNvSpPr>
            <a:spLocks noChangeShapeType="1"/>
          </p:cNvSpPr>
          <p:nvPr/>
        </p:nvSpPr>
        <p:spPr bwMode="auto">
          <a:xfrm flipV="1">
            <a:off x="2959100" y="4241800"/>
            <a:ext cx="31750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63" name="Rectangle 327" descr="Stationery"/>
          <p:cNvSpPr>
            <a:spLocks noChangeArrowheads="1"/>
          </p:cNvSpPr>
          <p:nvPr/>
        </p:nvSpPr>
        <p:spPr bwMode="auto">
          <a:xfrm>
            <a:off x="3200400" y="1066800"/>
            <a:ext cx="533400" cy="177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064" name="Line 328"/>
          <p:cNvSpPr>
            <a:spLocks noChangeShapeType="1"/>
          </p:cNvSpPr>
          <p:nvPr/>
        </p:nvSpPr>
        <p:spPr bwMode="auto">
          <a:xfrm>
            <a:off x="3467100" y="1130300"/>
            <a:ext cx="26162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FC9E-74B3-4813-949E-83652EF628C6}" type="slidenum">
              <a:rPr lang="en-US"/>
              <a:pPr/>
              <a:t>24</a:t>
            </a:fld>
            <a:endParaRPr lang="en-US"/>
          </a:p>
        </p:txBody>
      </p:sp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457200" y="215900"/>
            <a:ext cx="8128000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sz="3200" i="0">
                <a:solidFill>
                  <a:srgbClr val="000000"/>
                </a:solidFill>
              </a:rPr>
              <a:t>Multi-Level Indexing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All indexing we introduced so far were single-level indexing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index file indexes the data file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 order to improve the access efficiency, we can have multiple levels of index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 a multi-level indexing structure, the index file that indexes the data file is the first level of the index structure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If we create another level to index the first level, then we have created a second level of indexing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If we create another level to index the second level, then we have created a third level of indexing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And so 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3B59-B4B1-4214-9FD7-29DF0FEDA79C}" type="slidenum">
              <a:rPr lang="en-US"/>
              <a:pPr/>
              <a:t>25</a:t>
            </a:fld>
            <a:endParaRPr lang="en-US"/>
          </a:p>
        </p:txBody>
      </p:sp>
      <p:sp>
        <p:nvSpPr>
          <p:cNvPr id="374786" name="Text Box 2"/>
          <p:cNvSpPr txBox="1">
            <a:spLocks noChangeArrowheads="1"/>
          </p:cNvSpPr>
          <p:nvPr/>
        </p:nvSpPr>
        <p:spPr bwMode="auto">
          <a:xfrm>
            <a:off x="469900" y="241300"/>
            <a:ext cx="83439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We can use primary index technique at each level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So, Each entry of the first level indexes (points to) one block of the data file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Then each entry of the second level points to one block of the first level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And so on.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most common method of multi-level indexing is to have the blocking factor to be the same for all levels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This means if the first level uses blocking factor (</a:t>
            </a:r>
            <a:r>
              <a:rPr lang="en-US" b="0">
                <a:solidFill>
                  <a:srgbClr val="000000"/>
                </a:solidFill>
              </a:rPr>
              <a:t>bfr</a:t>
            </a:r>
            <a:r>
              <a:rPr lang="en-US" b="0" i="0">
                <a:solidFill>
                  <a:srgbClr val="000000"/>
                </a:solidFill>
              </a:rPr>
              <a:t>) of 4, second level also uses </a:t>
            </a:r>
            <a:r>
              <a:rPr lang="en-US" b="0">
                <a:solidFill>
                  <a:srgbClr val="000000"/>
                </a:solidFill>
              </a:rPr>
              <a:t>bfr</a:t>
            </a:r>
            <a:r>
              <a:rPr lang="en-US" b="0" i="0">
                <a:solidFill>
                  <a:srgbClr val="000000"/>
                </a:solidFill>
              </a:rPr>
              <a:t> of 4 and third level uses  </a:t>
            </a:r>
            <a:r>
              <a:rPr lang="en-US" b="0">
                <a:solidFill>
                  <a:srgbClr val="000000"/>
                </a:solidFill>
              </a:rPr>
              <a:t>bfr</a:t>
            </a:r>
            <a:r>
              <a:rPr lang="en-US" b="0" i="0">
                <a:solidFill>
                  <a:srgbClr val="000000"/>
                </a:solidFill>
              </a:rPr>
              <a:t> of 4 and so on.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EEE30-315D-4F14-ADC8-2BAA01E19103}" type="slidenum">
              <a:rPr lang="en-US"/>
              <a:pPr/>
              <a:t>26</a:t>
            </a:fld>
            <a:endParaRPr lang="en-US"/>
          </a:p>
        </p:txBody>
      </p:sp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444500" y="228600"/>
            <a:ext cx="82804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Therefore, if the first level has </a:t>
            </a:r>
            <a:r>
              <a:rPr lang="en-US">
                <a:solidFill>
                  <a:srgbClr val="000000"/>
                </a:solidFill>
              </a:rPr>
              <a:t>r1</a:t>
            </a:r>
            <a:r>
              <a:rPr lang="en-US" b="0" i="0">
                <a:solidFill>
                  <a:srgbClr val="000000"/>
                </a:solidFill>
              </a:rPr>
              <a:t> records, the first level needs </a:t>
            </a:r>
          </a:p>
          <a:p>
            <a:pPr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			</a:t>
            </a:r>
            <a:r>
              <a:rPr lang="en-US">
                <a:solidFill>
                  <a:srgbClr val="000000"/>
                </a:solidFill>
              </a:rPr>
              <a:t>x = r1/bfr</a:t>
            </a:r>
            <a:r>
              <a:rPr lang="en-US" b="0" i="0">
                <a:solidFill>
                  <a:srgbClr val="000000"/>
                </a:solidFill>
              </a:rPr>
              <a:t> </a:t>
            </a:r>
          </a:p>
          <a:p>
            <a:pPr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number of blocks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Thus</a:t>
            </a:r>
            <a:r>
              <a:rPr lang="en-US" b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x</a:t>
            </a:r>
            <a:r>
              <a:rPr lang="en-US" b="0" i="0">
                <a:solidFill>
                  <a:srgbClr val="000000"/>
                </a:solidFill>
              </a:rPr>
              <a:t> is going to be the number of entries requires for the second level.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Now if the number of entries for the second level is </a:t>
            </a:r>
            <a:r>
              <a:rPr lang="en-US">
                <a:solidFill>
                  <a:srgbClr val="000000"/>
                </a:solidFill>
              </a:rPr>
              <a:t>x</a:t>
            </a:r>
            <a:r>
              <a:rPr lang="en-US" b="0" i="0">
                <a:solidFill>
                  <a:srgbClr val="000000"/>
                </a:solidFill>
              </a:rPr>
              <a:t>, second level needs</a:t>
            </a:r>
          </a:p>
          <a:p>
            <a:pPr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			</a:t>
            </a:r>
            <a:r>
              <a:rPr lang="en-US">
                <a:solidFill>
                  <a:srgbClr val="000000"/>
                </a:solidFill>
              </a:rPr>
              <a:t>y = x/bfr</a:t>
            </a:r>
          </a:p>
          <a:p>
            <a:pPr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	number of blocks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Which means third level will have </a:t>
            </a:r>
            <a:r>
              <a:rPr lang="en-US">
                <a:solidFill>
                  <a:srgbClr val="000000"/>
                </a:solidFill>
              </a:rPr>
              <a:t>y</a:t>
            </a:r>
            <a:r>
              <a:rPr lang="en-US" b="0" i="0">
                <a:solidFill>
                  <a:srgbClr val="000000"/>
                </a:solidFill>
              </a:rPr>
              <a:t> entries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And so on</a:t>
            </a:r>
          </a:p>
        </p:txBody>
      </p:sp>
      <p:grpSp>
        <p:nvGrpSpPr>
          <p:cNvPr id="375813" name="Group 5"/>
          <p:cNvGrpSpPr>
            <a:grpSpLocks/>
          </p:cNvGrpSpPr>
          <p:nvPr/>
        </p:nvGrpSpPr>
        <p:grpSpPr bwMode="auto">
          <a:xfrm>
            <a:off x="3225800" y="3517900"/>
            <a:ext cx="182563" cy="431800"/>
            <a:chOff x="1600" y="3296"/>
            <a:chExt cx="448" cy="736"/>
          </a:xfrm>
        </p:grpSpPr>
        <p:sp>
          <p:nvSpPr>
            <p:cNvPr id="375811" name="Line 3"/>
            <p:cNvSpPr>
              <a:spLocks noChangeShapeType="1"/>
            </p:cNvSpPr>
            <p:nvPr/>
          </p:nvSpPr>
          <p:spPr bwMode="auto">
            <a:xfrm flipH="1">
              <a:off x="1624" y="3312"/>
              <a:ext cx="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12" name="Line 4"/>
            <p:cNvSpPr>
              <a:spLocks noChangeShapeType="1"/>
            </p:cNvSpPr>
            <p:nvPr/>
          </p:nvSpPr>
          <p:spPr bwMode="auto">
            <a:xfrm>
              <a:off x="1600" y="3296"/>
              <a:ext cx="0" cy="7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5814" name="Group 6"/>
          <p:cNvGrpSpPr>
            <a:grpSpLocks/>
          </p:cNvGrpSpPr>
          <p:nvPr/>
        </p:nvGrpSpPr>
        <p:grpSpPr bwMode="auto">
          <a:xfrm flipH="1">
            <a:off x="4233863" y="3517900"/>
            <a:ext cx="198437" cy="406400"/>
            <a:chOff x="1600" y="3296"/>
            <a:chExt cx="448" cy="736"/>
          </a:xfrm>
        </p:grpSpPr>
        <p:sp>
          <p:nvSpPr>
            <p:cNvPr id="375815" name="Line 7"/>
            <p:cNvSpPr>
              <a:spLocks noChangeShapeType="1"/>
            </p:cNvSpPr>
            <p:nvPr/>
          </p:nvSpPr>
          <p:spPr bwMode="auto">
            <a:xfrm flipH="1">
              <a:off x="1624" y="3312"/>
              <a:ext cx="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16" name="Line 8"/>
            <p:cNvSpPr>
              <a:spLocks noChangeShapeType="1"/>
            </p:cNvSpPr>
            <p:nvPr/>
          </p:nvSpPr>
          <p:spPr bwMode="auto">
            <a:xfrm>
              <a:off x="1600" y="3296"/>
              <a:ext cx="0" cy="7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5817" name="Group 9"/>
          <p:cNvGrpSpPr>
            <a:grpSpLocks/>
          </p:cNvGrpSpPr>
          <p:nvPr/>
        </p:nvGrpSpPr>
        <p:grpSpPr bwMode="auto">
          <a:xfrm flipH="1">
            <a:off x="4386263" y="660400"/>
            <a:ext cx="160337" cy="368300"/>
            <a:chOff x="1600" y="3296"/>
            <a:chExt cx="448" cy="736"/>
          </a:xfrm>
        </p:grpSpPr>
        <p:sp>
          <p:nvSpPr>
            <p:cNvPr id="375818" name="Line 10"/>
            <p:cNvSpPr>
              <a:spLocks noChangeShapeType="1"/>
            </p:cNvSpPr>
            <p:nvPr/>
          </p:nvSpPr>
          <p:spPr bwMode="auto">
            <a:xfrm flipH="1">
              <a:off x="1624" y="3312"/>
              <a:ext cx="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19" name="Line 11"/>
            <p:cNvSpPr>
              <a:spLocks noChangeShapeType="1"/>
            </p:cNvSpPr>
            <p:nvPr/>
          </p:nvSpPr>
          <p:spPr bwMode="auto">
            <a:xfrm>
              <a:off x="1600" y="3296"/>
              <a:ext cx="0" cy="7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5820" name="Group 12"/>
          <p:cNvGrpSpPr>
            <a:grpSpLocks/>
          </p:cNvGrpSpPr>
          <p:nvPr/>
        </p:nvGrpSpPr>
        <p:grpSpPr bwMode="auto">
          <a:xfrm>
            <a:off x="3213100" y="685800"/>
            <a:ext cx="131763" cy="368300"/>
            <a:chOff x="1600" y="3296"/>
            <a:chExt cx="448" cy="736"/>
          </a:xfrm>
        </p:grpSpPr>
        <p:sp>
          <p:nvSpPr>
            <p:cNvPr id="375821" name="Line 13"/>
            <p:cNvSpPr>
              <a:spLocks noChangeShapeType="1"/>
            </p:cNvSpPr>
            <p:nvPr/>
          </p:nvSpPr>
          <p:spPr bwMode="auto">
            <a:xfrm flipH="1">
              <a:off x="1624" y="3312"/>
              <a:ext cx="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22" name="Line 14"/>
            <p:cNvSpPr>
              <a:spLocks noChangeShapeType="1"/>
            </p:cNvSpPr>
            <p:nvPr/>
          </p:nvSpPr>
          <p:spPr bwMode="auto">
            <a:xfrm>
              <a:off x="1600" y="3296"/>
              <a:ext cx="0" cy="7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5ED7C-65A1-4A5C-8439-0D2D8376263C}" type="slidenum">
              <a:rPr lang="en-US"/>
              <a:pPr/>
              <a:t>27</a:t>
            </a:fld>
            <a:endParaRPr lang="en-US"/>
          </a:p>
        </p:txBody>
      </p:sp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914400" y="838200"/>
            <a:ext cx="6858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Note that, the idea is to create second level of index only if first level needs more than one block of disk.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 dirty="0">
                <a:solidFill>
                  <a:srgbClr val="000000"/>
                </a:solidFill>
              </a:rPr>
              <a:t>Similarly, we only need to create third level of index if  the second level of index needs more than one block and so 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A732B-4202-4338-BEC0-8A1A2729416E}" type="slidenum">
              <a:rPr lang="en-US"/>
              <a:pPr/>
              <a:t>28</a:t>
            </a:fld>
            <a:endParaRPr lang="en-US"/>
          </a:p>
        </p:txBody>
      </p:sp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685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Here is an example of Multi-level index with </a:t>
            </a:r>
            <a:r>
              <a:rPr lang="en-US">
                <a:solidFill>
                  <a:srgbClr val="000000"/>
                </a:solidFill>
              </a:rPr>
              <a:t>bfr=4 </a:t>
            </a:r>
            <a:r>
              <a:rPr lang="en-US" b="0" i="0">
                <a:solidFill>
                  <a:srgbClr val="000000"/>
                </a:solidFill>
              </a:rPr>
              <a:t>for an unordered data file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3603625" y="1298575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First Index Level</a:t>
            </a:r>
          </a:p>
        </p:txBody>
      </p:sp>
      <p:sp>
        <p:nvSpPr>
          <p:cNvPr id="377869" name="Rectangle 13" descr="Stationery"/>
          <p:cNvSpPr>
            <a:spLocks noChangeArrowheads="1"/>
          </p:cNvSpPr>
          <p:nvPr/>
        </p:nvSpPr>
        <p:spPr bwMode="auto">
          <a:xfrm>
            <a:off x="3984625" y="16589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377870" name="Rectangle 14" descr="Stationery"/>
          <p:cNvSpPr>
            <a:spLocks noChangeArrowheads="1"/>
          </p:cNvSpPr>
          <p:nvPr/>
        </p:nvSpPr>
        <p:spPr bwMode="auto">
          <a:xfrm>
            <a:off x="3984625" y="199390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</a:t>
            </a:r>
          </a:p>
        </p:txBody>
      </p:sp>
      <p:sp>
        <p:nvSpPr>
          <p:cNvPr id="377875" name="Rectangle 19" descr="Stationery"/>
          <p:cNvSpPr>
            <a:spLocks noChangeArrowheads="1"/>
          </p:cNvSpPr>
          <p:nvPr/>
        </p:nvSpPr>
        <p:spPr bwMode="auto">
          <a:xfrm>
            <a:off x="3984625" y="232886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377882" name="Rectangle 26" descr="Stationery"/>
          <p:cNvSpPr>
            <a:spLocks noChangeArrowheads="1"/>
          </p:cNvSpPr>
          <p:nvPr/>
        </p:nvSpPr>
        <p:spPr bwMode="auto">
          <a:xfrm>
            <a:off x="3984625" y="266382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35</a:t>
            </a:r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1128713" y="2332038"/>
            <a:ext cx="187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Second Index Level</a:t>
            </a:r>
          </a:p>
        </p:txBody>
      </p:sp>
      <p:sp>
        <p:nvSpPr>
          <p:cNvPr id="377888" name="Rectangle 32" descr="Stationery"/>
          <p:cNvSpPr>
            <a:spLocks noChangeArrowheads="1"/>
          </p:cNvSpPr>
          <p:nvPr/>
        </p:nvSpPr>
        <p:spPr bwMode="auto">
          <a:xfrm>
            <a:off x="3984625" y="333375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51</a:t>
            </a:r>
          </a:p>
        </p:txBody>
      </p:sp>
      <p:sp>
        <p:nvSpPr>
          <p:cNvPr id="377909" name="Rectangle 53" descr="Stationery"/>
          <p:cNvSpPr>
            <a:spLocks noChangeArrowheads="1"/>
          </p:cNvSpPr>
          <p:nvPr/>
        </p:nvSpPr>
        <p:spPr bwMode="auto">
          <a:xfrm>
            <a:off x="3984625" y="366871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55</a:t>
            </a:r>
          </a:p>
        </p:txBody>
      </p:sp>
      <p:sp>
        <p:nvSpPr>
          <p:cNvPr id="377910" name="Rectangle 54" descr="Stationery"/>
          <p:cNvSpPr>
            <a:spLocks noChangeArrowheads="1"/>
          </p:cNvSpPr>
          <p:nvPr/>
        </p:nvSpPr>
        <p:spPr bwMode="auto">
          <a:xfrm>
            <a:off x="3984625" y="400367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377911" name="Rectangle 55" descr="Stationery"/>
          <p:cNvSpPr>
            <a:spLocks noChangeArrowheads="1"/>
          </p:cNvSpPr>
          <p:nvPr/>
        </p:nvSpPr>
        <p:spPr bwMode="auto">
          <a:xfrm>
            <a:off x="3984625" y="43386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sp>
        <p:nvSpPr>
          <p:cNvPr id="377912" name="Rectangle 56" descr="Stationery"/>
          <p:cNvSpPr>
            <a:spLocks noChangeArrowheads="1"/>
          </p:cNvSpPr>
          <p:nvPr/>
        </p:nvSpPr>
        <p:spPr bwMode="auto">
          <a:xfrm>
            <a:off x="3984625" y="500856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377913" name="Rectangle 57" descr="Stationery"/>
          <p:cNvSpPr>
            <a:spLocks noChangeArrowheads="1"/>
          </p:cNvSpPr>
          <p:nvPr/>
        </p:nvSpPr>
        <p:spPr bwMode="auto">
          <a:xfrm>
            <a:off x="3984625" y="534352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90</a:t>
            </a:r>
          </a:p>
        </p:txBody>
      </p:sp>
      <p:sp>
        <p:nvSpPr>
          <p:cNvPr id="377914" name="Rectangle 58" descr="Stationery"/>
          <p:cNvSpPr>
            <a:spLocks noChangeArrowheads="1"/>
          </p:cNvSpPr>
          <p:nvPr/>
        </p:nvSpPr>
        <p:spPr bwMode="auto">
          <a:xfrm>
            <a:off x="3984625" y="567848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77915" name="Rectangle 59" descr="Stationery"/>
          <p:cNvSpPr>
            <a:spLocks noChangeArrowheads="1"/>
          </p:cNvSpPr>
          <p:nvPr/>
        </p:nvSpPr>
        <p:spPr bwMode="auto">
          <a:xfrm>
            <a:off x="3984625" y="601345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77917" name="Rectangle 61" descr="Stationery"/>
          <p:cNvSpPr>
            <a:spLocks noChangeArrowheads="1"/>
          </p:cNvSpPr>
          <p:nvPr/>
        </p:nvSpPr>
        <p:spPr bwMode="auto">
          <a:xfrm>
            <a:off x="2232025" y="28146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377918" name="Rectangle 62" descr="Stationery"/>
          <p:cNvSpPr>
            <a:spLocks noChangeArrowheads="1"/>
          </p:cNvSpPr>
          <p:nvPr/>
        </p:nvSpPr>
        <p:spPr bwMode="auto">
          <a:xfrm>
            <a:off x="2232025" y="314960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51</a:t>
            </a:r>
          </a:p>
        </p:txBody>
      </p:sp>
      <p:sp>
        <p:nvSpPr>
          <p:cNvPr id="377919" name="Rectangle 63" descr="Stationery"/>
          <p:cNvSpPr>
            <a:spLocks noChangeArrowheads="1"/>
          </p:cNvSpPr>
          <p:nvPr/>
        </p:nvSpPr>
        <p:spPr bwMode="auto">
          <a:xfrm>
            <a:off x="2232025" y="347662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377920" name="Rectangle 64" descr="Stationery"/>
          <p:cNvSpPr>
            <a:spLocks noChangeArrowheads="1"/>
          </p:cNvSpPr>
          <p:nvPr/>
        </p:nvSpPr>
        <p:spPr bwMode="auto">
          <a:xfrm>
            <a:off x="2232025" y="381158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77924" name="Line 68"/>
          <p:cNvSpPr>
            <a:spLocks noChangeShapeType="1"/>
          </p:cNvSpPr>
          <p:nvPr/>
        </p:nvSpPr>
        <p:spPr bwMode="auto">
          <a:xfrm>
            <a:off x="4746625" y="175577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25" name="Line 69"/>
          <p:cNvSpPr>
            <a:spLocks noChangeShapeType="1"/>
          </p:cNvSpPr>
          <p:nvPr/>
        </p:nvSpPr>
        <p:spPr bwMode="auto">
          <a:xfrm>
            <a:off x="4746625" y="2160588"/>
            <a:ext cx="15240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26" name="Line 70"/>
          <p:cNvSpPr>
            <a:spLocks noChangeShapeType="1"/>
          </p:cNvSpPr>
          <p:nvPr/>
        </p:nvSpPr>
        <p:spPr bwMode="auto">
          <a:xfrm>
            <a:off x="4746625" y="2487613"/>
            <a:ext cx="1524000" cy="661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27" name="Line 71"/>
          <p:cNvSpPr>
            <a:spLocks noChangeShapeType="1"/>
          </p:cNvSpPr>
          <p:nvPr/>
        </p:nvSpPr>
        <p:spPr bwMode="auto">
          <a:xfrm>
            <a:off x="4746625" y="2809875"/>
            <a:ext cx="152400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28" name="Line 72"/>
          <p:cNvSpPr>
            <a:spLocks noChangeShapeType="1"/>
          </p:cNvSpPr>
          <p:nvPr/>
        </p:nvSpPr>
        <p:spPr bwMode="auto">
          <a:xfrm>
            <a:off x="4746625" y="3500438"/>
            <a:ext cx="1524000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29" name="Line 73"/>
          <p:cNvSpPr>
            <a:spLocks noChangeShapeType="1"/>
          </p:cNvSpPr>
          <p:nvPr/>
        </p:nvSpPr>
        <p:spPr bwMode="auto">
          <a:xfrm>
            <a:off x="4746625" y="3835400"/>
            <a:ext cx="15240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30" name="Line 74"/>
          <p:cNvSpPr>
            <a:spLocks noChangeShapeType="1"/>
          </p:cNvSpPr>
          <p:nvPr/>
        </p:nvSpPr>
        <p:spPr bwMode="auto">
          <a:xfrm flipV="1">
            <a:off x="4746625" y="2809875"/>
            <a:ext cx="152400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32" name="Line 76"/>
          <p:cNvSpPr>
            <a:spLocks noChangeShapeType="1"/>
          </p:cNvSpPr>
          <p:nvPr/>
        </p:nvSpPr>
        <p:spPr bwMode="auto">
          <a:xfrm flipV="1">
            <a:off x="4746625" y="2160588"/>
            <a:ext cx="1524000" cy="301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34" name="Line 78" descr="Stationery"/>
          <p:cNvSpPr>
            <a:spLocks noChangeShapeType="1"/>
          </p:cNvSpPr>
          <p:nvPr/>
        </p:nvSpPr>
        <p:spPr bwMode="auto">
          <a:xfrm flipV="1">
            <a:off x="2994025" y="1658938"/>
            <a:ext cx="990600" cy="133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35" name="Line 79" descr="Stationery"/>
          <p:cNvSpPr>
            <a:spLocks noChangeShapeType="1"/>
          </p:cNvSpPr>
          <p:nvPr/>
        </p:nvSpPr>
        <p:spPr bwMode="auto">
          <a:xfrm>
            <a:off x="2994025" y="3324225"/>
            <a:ext cx="9906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36" name="Line 80" descr="Stationery"/>
          <p:cNvSpPr>
            <a:spLocks noChangeShapeType="1"/>
          </p:cNvSpPr>
          <p:nvPr/>
        </p:nvSpPr>
        <p:spPr bwMode="auto">
          <a:xfrm>
            <a:off x="3006725" y="3668713"/>
            <a:ext cx="977900" cy="133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40" name="Line 84"/>
          <p:cNvSpPr>
            <a:spLocks noChangeShapeType="1"/>
          </p:cNvSpPr>
          <p:nvPr/>
        </p:nvSpPr>
        <p:spPr bwMode="auto">
          <a:xfrm flipV="1">
            <a:off x="4746625" y="3500438"/>
            <a:ext cx="152400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41" name="Line 85"/>
          <p:cNvSpPr>
            <a:spLocks noChangeShapeType="1"/>
          </p:cNvSpPr>
          <p:nvPr/>
        </p:nvSpPr>
        <p:spPr bwMode="auto">
          <a:xfrm flipV="1">
            <a:off x="4746625" y="3827463"/>
            <a:ext cx="1524000" cy="166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7859" name="Group 3"/>
          <p:cNvGrpSpPr>
            <a:grpSpLocks/>
          </p:cNvGrpSpPr>
          <p:nvPr/>
        </p:nvGrpSpPr>
        <p:grpSpPr bwMode="auto">
          <a:xfrm>
            <a:off x="6270625" y="1635125"/>
            <a:ext cx="2286000" cy="334963"/>
            <a:chOff x="1680" y="739"/>
            <a:chExt cx="1440" cy="211"/>
          </a:xfrm>
        </p:grpSpPr>
        <p:sp>
          <p:nvSpPr>
            <p:cNvPr id="377860" name="Rectangle 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77861" name="Rectangle 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377862" name="Rectangle 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270625" y="962025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</a:t>
            </a:r>
          </a:p>
        </p:txBody>
      </p:sp>
      <p:grpSp>
        <p:nvGrpSpPr>
          <p:cNvPr id="377865" name="Group 9"/>
          <p:cNvGrpSpPr>
            <a:grpSpLocks/>
          </p:cNvGrpSpPr>
          <p:nvPr/>
        </p:nvGrpSpPr>
        <p:grpSpPr bwMode="auto">
          <a:xfrm>
            <a:off x="6270625" y="1970088"/>
            <a:ext cx="2286000" cy="334962"/>
            <a:chOff x="1680" y="739"/>
            <a:chExt cx="1440" cy="211"/>
          </a:xfrm>
        </p:grpSpPr>
        <p:sp>
          <p:nvSpPr>
            <p:cNvPr id="377866" name="Rectangle 1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377867" name="Rectangle 1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377868" name="Rectangle 1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grpSp>
        <p:nvGrpSpPr>
          <p:cNvPr id="377871" name="Group 15"/>
          <p:cNvGrpSpPr>
            <a:grpSpLocks/>
          </p:cNvGrpSpPr>
          <p:nvPr/>
        </p:nvGrpSpPr>
        <p:grpSpPr bwMode="auto">
          <a:xfrm>
            <a:off x="6270625" y="2305050"/>
            <a:ext cx="2286000" cy="334963"/>
            <a:chOff x="1680" y="739"/>
            <a:chExt cx="1440" cy="211"/>
          </a:xfrm>
        </p:grpSpPr>
        <p:sp>
          <p:nvSpPr>
            <p:cNvPr id="377872" name="Rectangle 1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377873" name="Rectangle 1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377874" name="Rectangle 1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grpSp>
        <p:nvGrpSpPr>
          <p:cNvPr id="377877" name="Group 21"/>
          <p:cNvGrpSpPr>
            <a:grpSpLocks/>
          </p:cNvGrpSpPr>
          <p:nvPr/>
        </p:nvGrpSpPr>
        <p:grpSpPr bwMode="auto">
          <a:xfrm>
            <a:off x="6270625" y="2640013"/>
            <a:ext cx="2286000" cy="334962"/>
            <a:chOff x="1680" y="739"/>
            <a:chExt cx="1440" cy="211"/>
          </a:xfrm>
        </p:grpSpPr>
        <p:sp>
          <p:nvSpPr>
            <p:cNvPr id="377878" name="Rectangle 2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377879" name="Rectangle 2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377880" name="Rectangle 2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grpSp>
        <p:nvGrpSpPr>
          <p:cNvPr id="377884" name="Group 28"/>
          <p:cNvGrpSpPr>
            <a:grpSpLocks/>
          </p:cNvGrpSpPr>
          <p:nvPr/>
        </p:nvGrpSpPr>
        <p:grpSpPr bwMode="auto">
          <a:xfrm>
            <a:off x="6270625" y="2974975"/>
            <a:ext cx="2286000" cy="334963"/>
            <a:chOff x="1680" y="739"/>
            <a:chExt cx="1440" cy="211"/>
          </a:xfrm>
        </p:grpSpPr>
        <p:sp>
          <p:nvSpPr>
            <p:cNvPr id="377885" name="Rectangle 2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377886" name="Rectangle 3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377887" name="Rectangle 3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grpSp>
        <p:nvGrpSpPr>
          <p:cNvPr id="377889" name="Group 33"/>
          <p:cNvGrpSpPr>
            <a:grpSpLocks/>
          </p:cNvGrpSpPr>
          <p:nvPr/>
        </p:nvGrpSpPr>
        <p:grpSpPr bwMode="auto">
          <a:xfrm>
            <a:off x="6270625" y="3309938"/>
            <a:ext cx="2286000" cy="334962"/>
            <a:chOff x="1680" y="739"/>
            <a:chExt cx="1440" cy="211"/>
          </a:xfrm>
        </p:grpSpPr>
        <p:sp>
          <p:nvSpPr>
            <p:cNvPr id="377890" name="Rectangle 3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377891" name="Rectangle 3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377892" name="Rectangle 3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grpSp>
        <p:nvGrpSpPr>
          <p:cNvPr id="377893" name="Group 37"/>
          <p:cNvGrpSpPr>
            <a:grpSpLocks/>
          </p:cNvGrpSpPr>
          <p:nvPr/>
        </p:nvGrpSpPr>
        <p:grpSpPr bwMode="auto">
          <a:xfrm>
            <a:off x="6270625" y="3644900"/>
            <a:ext cx="2286000" cy="334963"/>
            <a:chOff x="1680" y="739"/>
            <a:chExt cx="1440" cy="211"/>
          </a:xfrm>
        </p:grpSpPr>
        <p:sp>
          <p:nvSpPr>
            <p:cNvPr id="377894" name="Rectangle 3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377895" name="Rectangle 3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377896" name="Rectangle 4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grpSp>
        <p:nvGrpSpPr>
          <p:cNvPr id="377897" name="Group 41"/>
          <p:cNvGrpSpPr>
            <a:grpSpLocks/>
          </p:cNvGrpSpPr>
          <p:nvPr/>
        </p:nvGrpSpPr>
        <p:grpSpPr bwMode="auto">
          <a:xfrm>
            <a:off x="6270625" y="3979863"/>
            <a:ext cx="2286000" cy="334962"/>
            <a:chOff x="1680" y="739"/>
            <a:chExt cx="1440" cy="211"/>
          </a:xfrm>
        </p:grpSpPr>
        <p:sp>
          <p:nvSpPr>
            <p:cNvPr id="377898" name="Rectangle 4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</a:t>
              </a:r>
            </a:p>
          </p:txBody>
        </p:sp>
        <p:sp>
          <p:nvSpPr>
            <p:cNvPr id="377899" name="Rectangle 4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Kathy</a:t>
              </a:r>
            </a:p>
          </p:txBody>
        </p:sp>
        <p:sp>
          <p:nvSpPr>
            <p:cNvPr id="377900" name="Rectangle 4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45,000</a:t>
              </a:r>
            </a:p>
          </p:txBody>
        </p:sp>
      </p:grpSp>
      <p:grpSp>
        <p:nvGrpSpPr>
          <p:cNvPr id="377901" name="Group 45"/>
          <p:cNvGrpSpPr>
            <a:grpSpLocks/>
          </p:cNvGrpSpPr>
          <p:nvPr/>
        </p:nvGrpSpPr>
        <p:grpSpPr bwMode="auto">
          <a:xfrm>
            <a:off x="6270625" y="4314825"/>
            <a:ext cx="2286000" cy="334963"/>
            <a:chOff x="1680" y="739"/>
            <a:chExt cx="1440" cy="211"/>
          </a:xfrm>
        </p:grpSpPr>
        <p:sp>
          <p:nvSpPr>
            <p:cNvPr id="377902" name="Rectangle 4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</a:t>
              </a:r>
            </a:p>
          </p:txBody>
        </p:sp>
        <p:sp>
          <p:nvSpPr>
            <p:cNvPr id="377903" name="Rectangle 4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377904" name="Rectangle 4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38,000</a:t>
              </a:r>
            </a:p>
          </p:txBody>
        </p:sp>
      </p:grpSp>
      <p:grpSp>
        <p:nvGrpSpPr>
          <p:cNvPr id="377905" name="Group 49"/>
          <p:cNvGrpSpPr>
            <a:grpSpLocks/>
          </p:cNvGrpSpPr>
          <p:nvPr/>
        </p:nvGrpSpPr>
        <p:grpSpPr bwMode="auto">
          <a:xfrm>
            <a:off x="6270625" y="4649788"/>
            <a:ext cx="2286000" cy="334962"/>
            <a:chOff x="1680" y="739"/>
            <a:chExt cx="1440" cy="211"/>
          </a:xfrm>
        </p:grpSpPr>
        <p:sp>
          <p:nvSpPr>
            <p:cNvPr id="377906" name="Rectangle 5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51</a:t>
              </a:r>
            </a:p>
          </p:txBody>
        </p:sp>
        <p:sp>
          <p:nvSpPr>
            <p:cNvPr id="377907" name="Rectangle 5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Joe</a:t>
              </a:r>
            </a:p>
          </p:txBody>
        </p:sp>
        <p:sp>
          <p:nvSpPr>
            <p:cNvPr id="377908" name="Rectangle 5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39,000</a:t>
              </a:r>
            </a:p>
          </p:txBody>
        </p:sp>
      </p:grpSp>
      <p:grpSp>
        <p:nvGrpSpPr>
          <p:cNvPr id="377943" name="Group 87"/>
          <p:cNvGrpSpPr>
            <a:grpSpLocks/>
          </p:cNvGrpSpPr>
          <p:nvPr/>
        </p:nvGrpSpPr>
        <p:grpSpPr bwMode="auto">
          <a:xfrm>
            <a:off x="6270625" y="1298575"/>
            <a:ext cx="2286000" cy="334963"/>
            <a:chOff x="1680" y="739"/>
            <a:chExt cx="1440" cy="211"/>
          </a:xfrm>
        </p:grpSpPr>
        <p:sp>
          <p:nvSpPr>
            <p:cNvPr id="377944" name="Rectangle 88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377945" name="Rectangle 89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377946" name="Rectangle 90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377948" name="Line 92" descr="Stationery"/>
          <p:cNvSpPr>
            <a:spLocks noChangeShapeType="1"/>
          </p:cNvSpPr>
          <p:nvPr/>
        </p:nvSpPr>
        <p:spPr bwMode="auto">
          <a:xfrm>
            <a:off x="2743200" y="2814638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49" name="Line 93" descr="Stationery"/>
          <p:cNvSpPr>
            <a:spLocks noChangeShapeType="1"/>
          </p:cNvSpPr>
          <p:nvPr/>
        </p:nvSpPr>
        <p:spPr bwMode="auto">
          <a:xfrm>
            <a:off x="4495800" y="1658938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50" name="Line 94" descr="Stationery"/>
          <p:cNvSpPr>
            <a:spLocks noChangeShapeType="1"/>
          </p:cNvSpPr>
          <p:nvPr/>
        </p:nvSpPr>
        <p:spPr bwMode="auto">
          <a:xfrm>
            <a:off x="4508500" y="3333750"/>
            <a:ext cx="0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951" name="Line 95" descr="Stationery"/>
          <p:cNvSpPr>
            <a:spLocks noChangeShapeType="1"/>
          </p:cNvSpPr>
          <p:nvPr/>
        </p:nvSpPr>
        <p:spPr bwMode="auto">
          <a:xfrm>
            <a:off x="4508500" y="5016500"/>
            <a:ext cx="0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F135-5597-42E4-A9C1-B489F5EA0A0B}" type="slidenum">
              <a:rPr lang="en-US"/>
              <a:pPr/>
              <a:t>29</a:t>
            </a:fld>
            <a:endParaRPr lang="en-US"/>
          </a:p>
        </p:txBody>
      </p:sp>
      <p:sp>
        <p:nvSpPr>
          <p:cNvPr id="37888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Assuming that </a:t>
            </a:r>
            <a:r>
              <a:rPr lang="en-US">
                <a:solidFill>
                  <a:srgbClr val="000000"/>
                </a:solidFill>
              </a:rPr>
              <a:t>bfr=3</a:t>
            </a:r>
            <a:r>
              <a:rPr lang="en-US" b="0" i="0">
                <a:solidFill>
                  <a:srgbClr val="000000"/>
                </a:solidFill>
              </a:rPr>
              <a:t>, and each entry of the first level points to a different record (rather than a different block). Show step by step of creating multi-level index when you insert the following records:</a:t>
            </a:r>
          </a:p>
        </p:txBody>
      </p:sp>
      <p:grpSp>
        <p:nvGrpSpPr>
          <p:cNvPr id="379121" name="Group 241"/>
          <p:cNvGrpSpPr>
            <a:grpSpLocks/>
          </p:cNvGrpSpPr>
          <p:nvPr/>
        </p:nvGrpSpPr>
        <p:grpSpPr bwMode="auto">
          <a:xfrm>
            <a:off x="3352800" y="2773363"/>
            <a:ext cx="2286000" cy="334962"/>
            <a:chOff x="1680" y="739"/>
            <a:chExt cx="1440" cy="211"/>
          </a:xfrm>
        </p:grpSpPr>
        <p:sp>
          <p:nvSpPr>
            <p:cNvPr id="379122" name="Rectangle 24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79123" name="Rectangle 24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379124" name="Rectangle 24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grpSp>
        <p:nvGrpSpPr>
          <p:cNvPr id="379125" name="Group 245"/>
          <p:cNvGrpSpPr>
            <a:grpSpLocks/>
          </p:cNvGrpSpPr>
          <p:nvPr/>
        </p:nvGrpSpPr>
        <p:grpSpPr bwMode="auto">
          <a:xfrm>
            <a:off x="3352800" y="3443288"/>
            <a:ext cx="2286000" cy="334962"/>
            <a:chOff x="1680" y="739"/>
            <a:chExt cx="1440" cy="211"/>
          </a:xfrm>
        </p:grpSpPr>
        <p:sp>
          <p:nvSpPr>
            <p:cNvPr id="379126" name="Rectangle 24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379127" name="Rectangle 24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379128" name="Rectangle 24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grpSp>
        <p:nvGrpSpPr>
          <p:cNvPr id="379129" name="Group 249"/>
          <p:cNvGrpSpPr>
            <a:grpSpLocks/>
          </p:cNvGrpSpPr>
          <p:nvPr/>
        </p:nvGrpSpPr>
        <p:grpSpPr bwMode="auto">
          <a:xfrm>
            <a:off x="3352800" y="3108325"/>
            <a:ext cx="2286000" cy="334963"/>
            <a:chOff x="1680" y="739"/>
            <a:chExt cx="1440" cy="211"/>
          </a:xfrm>
        </p:grpSpPr>
        <p:sp>
          <p:nvSpPr>
            <p:cNvPr id="379130" name="Rectangle 25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379131" name="Rectangle 25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379132" name="Rectangle 25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grpSp>
        <p:nvGrpSpPr>
          <p:cNvPr id="379133" name="Group 253"/>
          <p:cNvGrpSpPr>
            <a:grpSpLocks/>
          </p:cNvGrpSpPr>
          <p:nvPr/>
        </p:nvGrpSpPr>
        <p:grpSpPr bwMode="auto">
          <a:xfrm>
            <a:off x="3352800" y="3778250"/>
            <a:ext cx="2286000" cy="334963"/>
            <a:chOff x="1680" y="739"/>
            <a:chExt cx="1440" cy="211"/>
          </a:xfrm>
        </p:grpSpPr>
        <p:sp>
          <p:nvSpPr>
            <p:cNvPr id="379134" name="Rectangle 25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379135" name="Rectangle 25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379136" name="Rectangle 25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grpSp>
        <p:nvGrpSpPr>
          <p:cNvPr id="379137" name="Group 257"/>
          <p:cNvGrpSpPr>
            <a:grpSpLocks/>
          </p:cNvGrpSpPr>
          <p:nvPr/>
        </p:nvGrpSpPr>
        <p:grpSpPr bwMode="auto">
          <a:xfrm>
            <a:off x="3352800" y="4113213"/>
            <a:ext cx="2286000" cy="334962"/>
            <a:chOff x="1680" y="739"/>
            <a:chExt cx="1440" cy="211"/>
          </a:xfrm>
        </p:grpSpPr>
        <p:sp>
          <p:nvSpPr>
            <p:cNvPr id="379138" name="Rectangle 25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379139" name="Rectangle 25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379140" name="Rectangle 26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grpSp>
        <p:nvGrpSpPr>
          <p:cNvPr id="379141" name="Group 261"/>
          <p:cNvGrpSpPr>
            <a:grpSpLocks/>
          </p:cNvGrpSpPr>
          <p:nvPr/>
        </p:nvGrpSpPr>
        <p:grpSpPr bwMode="auto">
          <a:xfrm>
            <a:off x="3352800" y="4448175"/>
            <a:ext cx="2286000" cy="334963"/>
            <a:chOff x="1680" y="739"/>
            <a:chExt cx="1440" cy="211"/>
          </a:xfrm>
        </p:grpSpPr>
        <p:sp>
          <p:nvSpPr>
            <p:cNvPr id="379142" name="Rectangle 26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379143" name="Rectangle 26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379144" name="Rectangle 26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grpSp>
        <p:nvGrpSpPr>
          <p:cNvPr id="379145" name="Group 265"/>
          <p:cNvGrpSpPr>
            <a:grpSpLocks/>
          </p:cNvGrpSpPr>
          <p:nvPr/>
        </p:nvGrpSpPr>
        <p:grpSpPr bwMode="auto">
          <a:xfrm>
            <a:off x="3352800" y="4783138"/>
            <a:ext cx="2286000" cy="334962"/>
            <a:chOff x="1680" y="739"/>
            <a:chExt cx="1440" cy="211"/>
          </a:xfrm>
        </p:grpSpPr>
        <p:sp>
          <p:nvSpPr>
            <p:cNvPr id="379146" name="Rectangle 26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379147" name="Rectangle 26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379148" name="Rectangle 26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grpSp>
        <p:nvGrpSpPr>
          <p:cNvPr id="379149" name="Group 269"/>
          <p:cNvGrpSpPr>
            <a:grpSpLocks/>
          </p:cNvGrpSpPr>
          <p:nvPr/>
        </p:nvGrpSpPr>
        <p:grpSpPr bwMode="auto">
          <a:xfrm>
            <a:off x="3352800" y="5118100"/>
            <a:ext cx="2286000" cy="334963"/>
            <a:chOff x="1680" y="739"/>
            <a:chExt cx="1440" cy="211"/>
          </a:xfrm>
        </p:grpSpPr>
        <p:sp>
          <p:nvSpPr>
            <p:cNvPr id="379150" name="Rectangle 27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</a:t>
              </a:r>
            </a:p>
          </p:txBody>
        </p:sp>
        <p:sp>
          <p:nvSpPr>
            <p:cNvPr id="379151" name="Rectangle 27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Kathy</a:t>
              </a:r>
            </a:p>
          </p:txBody>
        </p:sp>
        <p:sp>
          <p:nvSpPr>
            <p:cNvPr id="379152" name="Rectangle 27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45,000</a:t>
              </a:r>
            </a:p>
          </p:txBody>
        </p:sp>
      </p:grpSp>
      <p:grpSp>
        <p:nvGrpSpPr>
          <p:cNvPr id="379153" name="Group 273"/>
          <p:cNvGrpSpPr>
            <a:grpSpLocks/>
          </p:cNvGrpSpPr>
          <p:nvPr/>
        </p:nvGrpSpPr>
        <p:grpSpPr bwMode="auto">
          <a:xfrm>
            <a:off x="3352800" y="5453063"/>
            <a:ext cx="2286000" cy="334962"/>
            <a:chOff x="1680" y="739"/>
            <a:chExt cx="1440" cy="211"/>
          </a:xfrm>
        </p:grpSpPr>
        <p:sp>
          <p:nvSpPr>
            <p:cNvPr id="379154" name="Rectangle 27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</a:t>
              </a:r>
            </a:p>
          </p:txBody>
        </p:sp>
        <p:sp>
          <p:nvSpPr>
            <p:cNvPr id="379155" name="Rectangle 27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379156" name="Rectangle 27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38,000</a:t>
              </a:r>
            </a:p>
          </p:txBody>
        </p:sp>
      </p:grpSp>
      <p:grpSp>
        <p:nvGrpSpPr>
          <p:cNvPr id="379157" name="Group 277"/>
          <p:cNvGrpSpPr>
            <a:grpSpLocks/>
          </p:cNvGrpSpPr>
          <p:nvPr/>
        </p:nvGrpSpPr>
        <p:grpSpPr bwMode="auto">
          <a:xfrm>
            <a:off x="3352800" y="5788025"/>
            <a:ext cx="2286000" cy="334963"/>
            <a:chOff x="1680" y="739"/>
            <a:chExt cx="1440" cy="211"/>
          </a:xfrm>
        </p:grpSpPr>
        <p:sp>
          <p:nvSpPr>
            <p:cNvPr id="379158" name="Rectangle 27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51</a:t>
              </a:r>
            </a:p>
          </p:txBody>
        </p:sp>
        <p:sp>
          <p:nvSpPr>
            <p:cNvPr id="379159" name="Rectangle 27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Joe</a:t>
              </a:r>
            </a:p>
          </p:txBody>
        </p:sp>
        <p:sp>
          <p:nvSpPr>
            <p:cNvPr id="379160" name="Rectangle 28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39,000</a:t>
              </a:r>
            </a:p>
          </p:txBody>
        </p:sp>
      </p:grpSp>
      <p:grpSp>
        <p:nvGrpSpPr>
          <p:cNvPr id="379165" name="Group 285"/>
          <p:cNvGrpSpPr>
            <a:grpSpLocks/>
          </p:cNvGrpSpPr>
          <p:nvPr/>
        </p:nvGrpSpPr>
        <p:grpSpPr bwMode="auto">
          <a:xfrm>
            <a:off x="3352800" y="2438400"/>
            <a:ext cx="2286000" cy="334963"/>
            <a:chOff x="1680" y="739"/>
            <a:chExt cx="1440" cy="211"/>
          </a:xfrm>
        </p:grpSpPr>
        <p:sp>
          <p:nvSpPr>
            <p:cNvPr id="379166" name="Rectangle 286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379167" name="Rectangle 287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379168" name="Rectangle 288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D73C8-7243-47F0-B65A-C2F061880B34}" type="slidenum">
              <a:rPr lang="en-US"/>
              <a:pPr/>
              <a:t>3</a:t>
            </a:fld>
            <a:endParaRPr lang="en-US"/>
          </a:p>
        </p:txBody>
      </p:sp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292100" y="203200"/>
            <a:ext cx="8547100" cy="603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3200" i="0">
                <a:solidFill>
                  <a:srgbClr val="000000"/>
                </a:solidFill>
              </a:rPr>
              <a:t>Single-Level Ordering Indexes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idea is very similar to using the index section of a book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At the end of most book, there is an index section that guides the readers to find certain terms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For a file with a given record structure consisting of several fields (or attributes) an index access structure is usually defined on a single field of a file called an indexing field or (indexing attributes)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b="0" i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index stores each value of the index field along with a list of pointers to all blocks that records with that field value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values in the index are ordered so we can do binary search on the index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There are several type of ordered indexes: The most common ones are Primary index, Clustering index and Secondary Index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55A0-38A5-41ED-8622-F9F3B8B6FE9F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380071" name="Group 167"/>
          <p:cNvGrpSpPr>
            <a:grpSpLocks/>
          </p:cNvGrpSpPr>
          <p:nvPr/>
        </p:nvGrpSpPr>
        <p:grpSpPr bwMode="auto">
          <a:xfrm>
            <a:off x="6705600" y="1508125"/>
            <a:ext cx="2286000" cy="334963"/>
            <a:chOff x="1680" y="739"/>
            <a:chExt cx="1440" cy="211"/>
          </a:xfrm>
        </p:grpSpPr>
        <p:sp>
          <p:nvSpPr>
            <p:cNvPr id="380067" name="Rectangle 16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80069" name="Rectangle 16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380070" name="Rectangle 16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380117" name="Text Box 213"/>
          <p:cNvSpPr txBox="1">
            <a:spLocks noChangeArrowheads="1"/>
          </p:cNvSpPr>
          <p:nvPr/>
        </p:nvSpPr>
        <p:spPr bwMode="auto">
          <a:xfrm>
            <a:off x="609600" y="1222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</a:t>
            </a:r>
          </a:p>
        </p:txBody>
      </p:sp>
      <p:grpSp>
        <p:nvGrpSpPr>
          <p:cNvPr id="380118" name="Group 214"/>
          <p:cNvGrpSpPr>
            <a:grpSpLocks/>
          </p:cNvGrpSpPr>
          <p:nvPr/>
        </p:nvGrpSpPr>
        <p:grpSpPr bwMode="auto">
          <a:xfrm>
            <a:off x="1905000" y="244475"/>
            <a:ext cx="2286000" cy="334963"/>
            <a:chOff x="1680" y="739"/>
            <a:chExt cx="1440" cy="211"/>
          </a:xfrm>
        </p:grpSpPr>
        <p:sp>
          <p:nvSpPr>
            <p:cNvPr id="380119" name="Rectangle 21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80120" name="Rectangle 21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380121" name="Rectangle 21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380123" name="Text Box 219"/>
          <p:cNvSpPr txBox="1">
            <a:spLocks noChangeArrowheads="1"/>
          </p:cNvSpPr>
          <p:nvPr/>
        </p:nvSpPr>
        <p:spPr bwMode="auto">
          <a:xfrm>
            <a:off x="6705600" y="811213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</a:t>
            </a:r>
          </a:p>
        </p:txBody>
      </p:sp>
      <p:sp>
        <p:nvSpPr>
          <p:cNvPr id="380167" name="Rectangle 263" descr="Stationery"/>
          <p:cNvSpPr>
            <a:spLocks noChangeArrowheads="1"/>
          </p:cNvSpPr>
          <p:nvPr/>
        </p:nvSpPr>
        <p:spPr bwMode="auto">
          <a:xfrm>
            <a:off x="4419600" y="15081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380170" name="Rectangle 266" descr="Stationery"/>
          <p:cNvSpPr>
            <a:spLocks noChangeArrowheads="1"/>
          </p:cNvSpPr>
          <p:nvPr/>
        </p:nvSpPr>
        <p:spPr bwMode="auto">
          <a:xfrm>
            <a:off x="4419600" y="18430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i="0"/>
          </a:p>
        </p:txBody>
      </p:sp>
      <p:sp>
        <p:nvSpPr>
          <p:cNvPr id="380171" name="Rectangle 267" descr="Stationery"/>
          <p:cNvSpPr>
            <a:spLocks noChangeArrowheads="1"/>
          </p:cNvSpPr>
          <p:nvPr/>
        </p:nvSpPr>
        <p:spPr bwMode="auto">
          <a:xfrm>
            <a:off x="4419600" y="21621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i="0"/>
          </a:p>
        </p:txBody>
      </p:sp>
      <p:sp>
        <p:nvSpPr>
          <p:cNvPr id="380172" name="Text Box 268"/>
          <p:cNvSpPr txBox="1">
            <a:spLocks noChangeArrowheads="1"/>
          </p:cNvSpPr>
          <p:nvPr/>
        </p:nvSpPr>
        <p:spPr bwMode="auto">
          <a:xfrm>
            <a:off x="4038600" y="11477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First Index Level</a:t>
            </a:r>
          </a:p>
        </p:txBody>
      </p:sp>
      <p:sp>
        <p:nvSpPr>
          <p:cNvPr id="380173" name="Line 269"/>
          <p:cNvSpPr>
            <a:spLocks noChangeShapeType="1"/>
          </p:cNvSpPr>
          <p:nvPr/>
        </p:nvSpPr>
        <p:spPr bwMode="auto">
          <a:xfrm>
            <a:off x="5181600" y="167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0174" name="Group 270"/>
          <p:cNvGrpSpPr>
            <a:grpSpLocks/>
          </p:cNvGrpSpPr>
          <p:nvPr/>
        </p:nvGrpSpPr>
        <p:grpSpPr bwMode="auto">
          <a:xfrm>
            <a:off x="6705600" y="1173163"/>
            <a:ext cx="2286000" cy="334962"/>
            <a:chOff x="1680" y="739"/>
            <a:chExt cx="1440" cy="211"/>
          </a:xfrm>
        </p:grpSpPr>
        <p:sp>
          <p:nvSpPr>
            <p:cNvPr id="380175" name="Rectangle 271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380176" name="Rectangle 272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380177" name="Rectangle 273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380178" name="Line 274" descr="Stationery"/>
          <p:cNvSpPr>
            <a:spLocks noChangeShapeType="1"/>
          </p:cNvSpPr>
          <p:nvPr/>
        </p:nvSpPr>
        <p:spPr bwMode="auto">
          <a:xfrm>
            <a:off x="4953000" y="15113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CB37F-FC3E-49A0-BE5A-310DD15D57AC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406530" name="Group 2"/>
          <p:cNvGrpSpPr>
            <a:grpSpLocks/>
          </p:cNvGrpSpPr>
          <p:nvPr/>
        </p:nvGrpSpPr>
        <p:grpSpPr bwMode="auto">
          <a:xfrm>
            <a:off x="6705600" y="1508125"/>
            <a:ext cx="2286000" cy="334963"/>
            <a:chOff x="1680" y="739"/>
            <a:chExt cx="1440" cy="211"/>
          </a:xfrm>
        </p:grpSpPr>
        <p:sp>
          <p:nvSpPr>
            <p:cNvPr id="406531" name="Rectangle 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406532" name="Rectangle 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406533" name="Rectangle 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609600" y="1222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</a:t>
            </a:r>
          </a:p>
        </p:txBody>
      </p:sp>
      <p:grpSp>
        <p:nvGrpSpPr>
          <p:cNvPr id="406535" name="Group 7"/>
          <p:cNvGrpSpPr>
            <a:grpSpLocks/>
          </p:cNvGrpSpPr>
          <p:nvPr/>
        </p:nvGrpSpPr>
        <p:grpSpPr bwMode="auto">
          <a:xfrm>
            <a:off x="1905000" y="244475"/>
            <a:ext cx="2286000" cy="334963"/>
            <a:chOff x="1680" y="739"/>
            <a:chExt cx="1440" cy="211"/>
          </a:xfrm>
        </p:grpSpPr>
        <p:sp>
          <p:nvSpPr>
            <p:cNvPr id="406536" name="Rectangle 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406537" name="Rectangle 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406538" name="Rectangle 1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sp>
        <p:nvSpPr>
          <p:cNvPr id="406539" name="Text Box 11"/>
          <p:cNvSpPr txBox="1">
            <a:spLocks noChangeArrowheads="1"/>
          </p:cNvSpPr>
          <p:nvPr/>
        </p:nvSpPr>
        <p:spPr bwMode="auto">
          <a:xfrm>
            <a:off x="6705600" y="811213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</a:t>
            </a:r>
          </a:p>
        </p:txBody>
      </p:sp>
      <p:grpSp>
        <p:nvGrpSpPr>
          <p:cNvPr id="406542" name="Group 14"/>
          <p:cNvGrpSpPr>
            <a:grpSpLocks/>
          </p:cNvGrpSpPr>
          <p:nvPr/>
        </p:nvGrpSpPr>
        <p:grpSpPr bwMode="auto">
          <a:xfrm>
            <a:off x="6705600" y="1843088"/>
            <a:ext cx="2286000" cy="334962"/>
            <a:chOff x="1680" y="739"/>
            <a:chExt cx="1440" cy="211"/>
          </a:xfrm>
        </p:grpSpPr>
        <p:sp>
          <p:nvSpPr>
            <p:cNvPr id="406543" name="Rectangle 1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406544" name="Rectangle 1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406545" name="Rectangle 1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sp>
        <p:nvSpPr>
          <p:cNvPr id="406541" name="Rectangle 13" descr="Stationery"/>
          <p:cNvSpPr>
            <a:spLocks noChangeArrowheads="1"/>
          </p:cNvSpPr>
          <p:nvPr/>
        </p:nvSpPr>
        <p:spPr bwMode="auto">
          <a:xfrm>
            <a:off x="4419600" y="15081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406550" name="Rectangle 22" descr="Stationery"/>
          <p:cNvSpPr>
            <a:spLocks noChangeArrowheads="1"/>
          </p:cNvSpPr>
          <p:nvPr/>
        </p:nvSpPr>
        <p:spPr bwMode="auto">
          <a:xfrm>
            <a:off x="4419600" y="18430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406552" name="Rectangle 24" descr="Stationery"/>
          <p:cNvSpPr>
            <a:spLocks noChangeArrowheads="1"/>
          </p:cNvSpPr>
          <p:nvPr/>
        </p:nvSpPr>
        <p:spPr bwMode="auto">
          <a:xfrm>
            <a:off x="4419600" y="21780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i="0"/>
          </a:p>
        </p:txBody>
      </p:sp>
      <p:sp>
        <p:nvSpPr>
          <p:cNvPr id="406553" name="Text Box 25"/>
          <p:cNvSpPr txBox="1">
            <a:spLocks noChangeArrowheads="1"/>
          </p:cNvSpPr>
          <p:nvPr/>
        </p:nvSpPr>
        <p:spPr bwMode="auto">
          <a:xfrm>
            <a:off x="4038600" y="11477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First Index Level</a:t>
            </a:r>
          </a:p>
        </p:txBody>
      </p:sp>
      <p:sp>
        <p:nvSpPr>
          <p:cNvPr id="406554" name="Line 26"/>
          <p:cNvSpPr>
            <a:spLocks noChangeShapeType="1"/>
          </p:cNvSpPr>
          <p:nvPr/>
        </p:nvSpPr>
        <p:spPr bwMode="auto">
          <a:xfrm>
            <a:off x="5181600" y="167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6555" name="Line 27"/>
          <p:cNvSpPr>
            <a:spLocks noChangeShapeType="1"/>
          </p:cNvSpPr>
          <p:nvPr/>
        </p:nvSpPr>
        <p:spPr bwMode="auto">
          <a:xfrm>
            <a:off x="5181600" y="2057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6556" name="Group 28"/>
          <p:cNvGrpSpPr>
            <a:grpSpLocks/>
          </p:cNvGrpSpPr>
          <p:nvPr/>
        </p:nvGrpSpPr>
        <p:grpSpPr bwMode="auto">
          <a:xfrm>
            <a:off x="6705600" y="1173163"/>
            <a:ext cx="2286000" cy="334962"/>
            <a:chOff x="1680" y="739"/>
            <a:chExt cx="1440" cy="211"/>
          </a:xfrm>
        </p:grpSpPr>
        <p:sp>
          <p:nvSpPr>
            <p:cNvPr id="406557" name="Rectangle 29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406558" name="Rectangle 30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406559" name="Rectangle 31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406560" name="Line 32" descr="Stationery"/>
          <p:cNvSpPr>
            <a:spLocks noChangeShapeType="1"/>
          </p:cNvSpPr>
          <p:nvPr/>
        </p:nvSpPr>
        <p:spPr bwMode="auto">
          <a:xfrm>
            <a:off x="4953000" y="15113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86743-9C25-449E-8114-DCCCAD942A00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407554" name="Group 2"/>
          <p:cNvGrpSpPr>
            <a:grpSpLocks/>
          </p:cNvGrpSpPr>
          <p:nvPr/>
        </p:nvGrpSpPr>
        <p:grpSpPr bwMode="auto">
          <a:xfrm>
            <a:off x="6705600" y="1508125"/>
            <a:ext cx="2286000" cy="334963"/>
            <a:chOff x="1680" y="739"/>
            <a:chExt cx="1440" cy="211"/>
          </a:xfrm>
        </p:grpSpPr>
        <p:sp>
          <p:nvSpPr>
            <p:cNvPr id="407555" name="Rectangle 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407556" name="Rectangle 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407557" name="Rectangle 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09600" y="1222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</a:t>
            </a:r>
          </a:p>
        </p:txBody>
      </p:sp>
      <p:grpSp>
        <p:nvGrpSpPr>
          <p:cNvPr id="407559" name="Group 7"/>
          <p:cNvGrpSpPr>
            <a:grpSpLocks/>
          </p:cNvGrpSpPr>
          <p:nvPr/>
        </p:nvGrpSpPr>
        <p:grpSpPr bwMode="auto">
          <a:xfrm>
            <a:off x="1905000" y="244475"/>
            <a:ext cx="2286000" cy="334963"/>
            <a:chOff x="1680" y="739"/>
            <a:chExt cx="1440" cy="211"/>
          </a:xfrm>
        </p:grpSpPr>
        <p:sp>
          <p:nvSpPr>
            <p:cNvPr id="407560" name="Rectangle 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407561" name="Rectangle 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407562" name="Rectangle 1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sp>
        <p:nvSpPr>
          <p:cNvPr id="407563" name="Text Box 11"/>
          <p:cNvSpPr txBox="1">
            <a:spLocks noChangeArrowheads="1"/>
          </p:cNvSpPr>
          <p:nvPr/>
        </p:nvSpPr>
        <p:spPr bwMode="auto">
          <a:xfrm>
            <a:off x="6705600" y="836613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</a:t>
            </a:r>
          </a:p>
        </p:txBody>
      </p:sp>
      <p:grpSp>
        <p:nvGrpSpPr>
          <p:cNvPr id="407565" name="Group 13"/>
          <p:cNvGrpSpPr>
            <a:grpSpLocks/>
          </p:cNvGrpSpPr>
          <p:nvPr/>
        </p:nvGrpSpPr>
        <p:grpSpPr bwMode="auto">
          <a:xfrm>
            <a:off x="6705600" y="1843088"/>
            <a:ext cx="2286000" cy="334962"/>
            <a:chOff x="1680" y="739"/>
            <a:chExt cx="1440" cy="211"/>
          </a:xfrm>
        </p:grpSpPr>
        <p:sp>
          <p:nvSpPr>
            <p:cNvPr id="407566" name="Rectangle 1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407567" name="Rectangle 1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407568" name="Rectangle 1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sp>
        <p:nvSpPr>
          <p:cNvPr id="407569" name="Rectangle 17" descr="Stationery"/>
          <p:cNvSpPr>
            <a:spLocks noChangeArrowheads="1"/>
          </p:cNvSpPr>
          <p:nvPr/>
        </p:nvSpPr>
        <p:spPr bwMode="auto">
          <a:xfrm>
            <a:off x="4419600" y="15081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407570" name="Rectangle 18" descr="Stationery"/>
          <p:cNvSpPr>
            <a:spLocks noChangeArrowheads="1"/>
          </p:cNvSpPr>
          <p:nvPr/>
        </p:nvSpPr>
        <p:spPr bwMode="auto">
          <a:xfrm>
            <a:off x="4419600" y="18430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</a:t>
            </a:r>
          </a:p>
        </p:txBody>
      </p:sp>
      <p:grpSp>
        <p:nvGrpSpPr>
          <p:cNvPr id="407571" name="Group 19"/>
          <p:cNvGrpSpPr>
            <a:grpSpLocks/>
          </p:cNvGrpSpPr>
          <p:nvPr/>
        </p:nvGrpSpPr>
        <p:grpSpPr bwMode="auto">
          <a:xfrm>
            <a:off x="6705600" y="2178050"/>
            <a:ext cx="2286000" cy="334963"/>
            <a:chOff x="1680" y="739"/>
            <a:chExt cx="1440" cy="211"/>
          </a:xfrm>
        </p:grpSpPr>
        <p:sp>
          <p:nvSpPr>
            <p:cNvPr id="407572" name="Rectangle 2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407573" name="Rectangle 2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407574" name="Rectangle 2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sp>
        <p:nvSpPr>
          <p:cNvPr id="407575" name="Rectangle 23" descr="Stationery"/>
          <p:cNvSpPr>
            <a:spLocks noChangeArrowheads="1"/>
          </p:cNvSpPr>
          <p:nvPr/>
        </p:nvSpPr>
        <p:spPr bwMode="auto">
          <a:xfrm>
            <a:off x="4419600" y="21780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407578" name="Text Box 26"/>
          <p:cNvSpPr txBox="1">
            <a:spLocks noChangeArrowheads="1"/>
          </p:cNvSpPr>
          <p:nvPr/>
        </p:nvSpPr>
        <p:spPr bwMode="auto">
          <a:xfrm>
            <a:off x="4038600" y="11477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First Index Level</a:t>
            </a:r>
          </a:p>
        </p:txBody>
      </p:sp>
      <p:sp>
        <p:nvSpPr>
          <p:cNvPr id="407579" name="Line 27"/>
          <p:cNvSpPr>
            <a:spLocks noChangeShapeType="1"/>
          </p:cNvSpPr>
          <p:nvPr/>
        </p:nvSpPr>
        <p:spPr bwMode="auto">
          <a:xfrm>
            <a:off x="5181600" y="167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580" name="Line 28"/>
          <p:cNvSpPr>
            <a:spLocks noChangeShapeType="1"/>
          </p:cNvSpPr>
          <p:nvPr/>
        </p:nvSpPr>
        <p:spPr bwMode="auto">
          <a:xfrm>
            <a:off x="5181600" y="2009775"/>
            <a:ext cx="15240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581" name="Line 29"/>
          <p:cNvSpPr>
            <a:spLocks noChangeShapeType="1"/>
          </p:cNvSpPr>
          <p:nvPr/>
        </p:nvSpPr>
        <p:spPr bwMode="auto">
          <a:xfrm flipV="1">
            <a:off x="5181600" y="2009775"/>
            <a:ext cx="15240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7583" name="Group 31"/>
          <p:cNvGrpSpPr>
            <a:grpSpLocks/>
          </p:cNvGrpSpPr>
          <p:nvPr/>
        </p:nvGrpSpPr>
        <p:grpSpPr bwMode="auto">
          <a:xfrm>
            <a:off x="6705600" y="1173163"/>
            <a:ext cx="2286000" cy="334962"/>
            <a:chOff x="1680" y="739"/>
            <a:chExt cx="1440" cy="211"/>
          </a:xfrm>
        </p:grpSpPr>
        <p:sp>
          <p:nvSpPr>
            <p:cNvPr id="407584" name="Rectangle 32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407585" name="Rectangle 33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407586" name="Rectangle 34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407587" name="Line 35" descr="Stationery"/>
          <p:cNvSpPr>
            <a:spLocks noChangeShapeType="1"/>
          </p:cNvSpPr>
          <p:nvPr/>
        </p:nvSpPr>
        <p:spPr bwMode="auto">
          <a:xfrm>
            <a:off x="4953000" y="15113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445D7-5A8B-4F33-81B1-6E2B9143905F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408578" name="Group 2"/>
          <p:cNvGrpSpPr>
            <a:grpSpLocks/>
          </p:cNvGrpSpPr>
          <p:nvPr/>
        </p:nvGrpSpPr>
        <p:grpSpPr bwMode="auto">
          <a:xfrm>
            <a:off x="6705600" y="1508125"/>
            <a:ext cx="2286000" cy="334963"/>
            <a:chOff x="1680" y="739"/>
            <a:chExt cx="1440" cy="211"/>
          </a:xfrm>
        </p:grpSpPr>
        <p:sp>
          <p:nvSpPr>
            <p:cNvPr id="408579" name="Rectangle 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408580" name="Rectangle 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408581" name="Rectangle 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609600" y="1222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</a:t>
            </a:r>
          </a:p>
        </p:txBody>
      </p:sp>
      <p:grpSp>
        <p:nvGrpSpPr>
          <p:cNvPr id="408583" name="Group 7"/>
          <p:cNvGrpSpPr>
            <a:grpSpLocks/>
          </p:cNvGrpSpPr>
          <p:nvPr/>
        </p:nvGrpSpPr>
        <p:grpSpPr bwMode="auto">
          <a:xfrm>
            <a:off x="1905000" y="244475"/>
            <a:ext cx="2286000" cy="334963"/>
            <a:chOff x="1680" y="739"/>
            <a:chExt cx="1440" cy="211"/>
          </a:xfrm>
        </p:grpSpPr>
        <p:sp>
          <p:nvSpPr>
            <p:cNvPr id="408584" name="Rectangle 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408585" name="Rectangle 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408586" name="Rectangle 1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6705600" y="811213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</a:t>
            </a:r>
          </a:p>
        </p:txBody>
      </p: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4038600" y="11477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First Index Level</a:t>
            </a:r>
          </a:p>
        </p:txBody>
      </p:sp>
      <p:grpSp>
        <p:nvGrpSpPr>
          <p:cNvPr id="408589" name="Group 13"/>
          <p:cNvGrpSpPr>
            <a:grpSpLocks/>
          </p:cNvGrpSpPr>
          <p:nvPr/>
        </p:nvGrpSpPr>
        <p:grpSpPr bwMode="auto">
          <a:xfrm>
            <a:off x="6705600" y="1843088"/>
            <a:ext cx="2286000" cy="334962"/>
            <a:chOff x="1680" y="739"/>
            <a:chExt cx="1440" cy="211"/>
          </a:xfrm>
        </p:grpSpPr>
        <p:sp>
          <p:nvSpPr>
            <p:cNvPr id="408590" name="Rectangle 1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408591" name="Rectangle 1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408592" name="Rectangle 1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sp>
        <p:nvSpPr>
          <p:cNvPr id="408593" name="Rectangle 17" descr="Stationery"/>
          <p:cNvSpPr>
            <a:spLocks noChangeArrowheads="1"/>
          </p:cNvSpPr>
          <p:nvPr/>
        </p:nvSpPr>
        <p:spPr bwMode="auto">
          <a:xfrm>
            <a:off x="4419600" y="15081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408594" name="Rectangle 18" descr="Stationery"/>
          <p:cNvSpPr>
            <a:spLocks noChangeArrowheads="1"/>
          </p:cNvSpPr>
          <p:nvPr/>
        </p:nvSpPr>
        <p:spPr bwMode="auto">
          <a:xfrm>
            <a:off x="4419600" y="18430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</a:t>
            </a:r>
          </a:p>
        </p:txBody>
      </p:sp>
      <p:grpSp>
        <p:nvGrpSpPr>
          <p:cNvPr id="408595" name="Group 19"/>
          <p:cNvGrpSpPr>
            <a:grpSpLocks/>
          </p:cNvGrpSpPr>
          <p:nvPr/>
        </p:nvGrpSpPr>
        <p:grpSpPr bwMode="auto">
          <a:xfrm>
            <a:off x="6705600" y="2178050"/>
            <a:ext cx="2286000" cy="334963"/>
            <a:chOff x="1680" y="739"/>
            <a:chExt cx="1440" cy="211"/>
          </a:xfrm>
        </p:grpSpPr>
        <p:sp>
          <p:nvSpPr>
            <p:cNvPr id="408596" name="Rectangle 2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408597" name="Rectangle 2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408598" name="Rectangle 2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sp>
        <p:nvSpPr>
          <p:cNvPr id="408599" name="Rectangle 23" descr="Stationery"/>
          <p:cNvSpPr>
            <a:spLocks noChangeArrowheads="1"/>
          </p:cNvSpPr>
          <p:nvPr/>
        </p:nvSpPr>
        <p:spPr bwMode="auto">
          <a:xfrm>
            <a:off x="4419600" y="21780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sp>
        <p:nvSpPr>
          <p:cNvPr id="408600" name="Rectangle 24" descr="Stationery"/>
          <p:cNvSpPr>
            <a:spLocks noChangeArrowheads="1"/>
          </p:cNvSpPr>
          <p:nvPr/>
        </p:nvSpPr>
        <p:spPr bwMode="auto">
          <a:xfrm>
            <a:off x="2667000" y="20097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grpSp>
        <p:nvGrpSpPr>
          <p:cNvPr id="408601" name="Group 25"/>
          <p:cNvGrpSpPr>
            <a:grpSpLocks/>
          </p:cNvGrpSpPr>
          <p:nvPr/>
        </p:nvGrpSpPr>
        <p:grpSpPr bwMode="auto">
          <a:xfrm>
            <a:off x="6705600" y="2513013"/>
            <a:ext cx="2286000" cy="334962"/>
            <a:chOff x="1680" y="739"/>
            <a:chExt cx="1440" cy="211"/>
          </a:xfrm>
        </p:grpSpPr>
        <p:sp>
          <p:nvSpPr>
            <p:cNvPr id="408602" name="Rectangle 2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408603" name="Rectangle 2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408604" name="Rectangle 2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sp>
        <p:nvSpPr>
          <p:cNvPr id="408605" name="Rectangle 29" descr="Stationery"/>
          <p:cNvSpPr>
            <a:spLocks noChangeArrowheads="1"/>
          </p:cNvSpPr>
          <p:nvPr/>
        </p:nvSpPr>
        <p:spPr bwMode="auto">
          <a:xfrm>
            <a:off x="2667000" y="23447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408606" name="Rectangle 30" descr="Stationery"/>
          <p:cNvSpPr>
            <a:spLocks noChangeArrowheads="1"/>
          </p:cNvSpPr>
          <p:nvPr/>
        </p:nvSpPr>
        <p:spPr bwMode="auto">
          <a:xfrm>
            <a:off x="2667000" y="26797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i="0"/>
          </a:p>
        </p:txBody>
      </p:sp>
      <p:sp>
        <p:nvSpPr>
          <p:cNvPr id="408607" name="Rectangle 31" descr="Stationery"/>
          <p:cNvSpPr>
            <a:spLocks noChangeArrowheads="1"/>
          </p:cNvSpPr>
          <p:nvPr/>
        </p:nvSpPr>
        <p:spPr bwMode="auto">
          <a:xfrm>
            <a:off x="4419600" y="28479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408608" name="Text Box 32"/>
          <p:cNvSpPr txBox="1">
            <a:spLocks noChangeArrowheads="1"/>
          </p:cNvSpPr>
          <p:nvPr/>
        </p:nvSpPr>
        <p:spPr bwMode="auto">
          <a:xfrm>
            <a:off x="2160588" y="1604963"/>
            <a:ext cx="187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Second Index Level</a:t>
            </a:r>
          </a:p>
        </p:txBody>
      </p:sp>
      <p:sp>
        <p:nvSpPr>
          <p:cNvPr id="408609" name="Rectangle 33" descr="Stationery"/>
          <p:cNvSpPr>
            <a:spLocks noChangeArrowheads="1"/>
          </p:cNvSpPr>
          <p:nvPr/>
        </p:nvSpPr>
        <p:spPr bwMode="auto">
          <a:xfrm>
            <a:off x="4419600" y="31829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08610" name="Rectangle 34" descr="Stationery"/>
          <p:cNvSpPr>
            <a:spLocks noChangeArrowheads="1"/>
          </p:cNvSpPr>
          <p:nvPr/>
        </p:nvSpPr>
        <p:spPr bwMode="auto">
          <a:xfrm>
            <a:off x="4419600" y="35179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08611" name="Line 35"/>
          <p:cNvSpPr>
            <a:spLocks noChangeShapeType="1"/>
          </p:cNvSpPr>
          <p:nvPr/>
        </p:nvSpPr>
        <p:spPr bwMode="auto">
          <a:xfrm>
            <a:off x="5181600" y="167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612" name="Line 36"/>
          <p:cNvSpPr>
            <a:spLocks noChangeShapeType="1"/>
          </p:cNvSpPr>
          <p:nvPr/>
        </p:nvSpPr>
        <p:spPr bwMode="auto">
          <a:xfrm>
            <a:off x="5181600" y="1984375"/>
            <a:ext cx="15240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613" name="Line 37"/>
          <p:cNvSpPr>
            <a:spLocks noChangeShapeType="1"/>
          </p:cNvSpPr>
          <p:nvPr/>
        </p:nvSpPr>
        <p:spPr bwMode="auto">
          <a:xfrm>
            <a:off x="5181600" y="2344738"/>
            <a:ext cx="15240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614" name="Line 38"/>
          <p:cNvSpPr>
            <a:spLocks noChangeShapeType="1"/>
          </p:cNvSpPr>
          <p:nvPr/>
        </p:nvSpPr>
        <p:spPr bwMode="auto">
          <a:xfrm flipV="1">
            <a:off x="5181600" y="1941513"/>
            <a:ext cx="1524000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615" name="Line 39" descr="Stationery"/>
          <p:cNvSpPr>
            <a:spLocks noChangeShapeType="1"/>
          </p:cNvSpPr>
          <p:nvPr/>
        </p:nvSpPr>
        <p:spPr bwMode="auto">
          <a:xfrm flipV="1">
            <a:off x="3429000" y="1508125"/>
            <a:ext cx="99060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616" name="Line 40" descr="Stationery"/>
          <p:cNvSpPr>
            <a:spLocks noChangeShapeType="1"/>
          </p:cNvSpPr>
          <p:nvPr/>
        </p:nvSpPr>
        <p:spPr bwMode="auto">
          <a:xfrm>
            <a:off x="3429000" y="2513013"/>
            <a:ext cx="9906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8617" name="Group 41"/>
          <p:cNvGrpSpPr>
            <a:grpSpLocks/>
          </p:cNvGrpSpPr>
          <p:nvPr/>
        </p:nvGrpSpPr>
        <p:grpSpPr bwMode="auto">
          <a:xfrm>
            <a:off x="6705600" y="1173163"/>
            <a:ext cx="2286000" cy="334962"/>
            <a:chOff x="1680" y="739"/>
            <a:chExt cx="1440" cy="211"/>
          </a:xfrm>
        </p:grpSpPr>
        <p:sp>
          <p:nvSpPr>
            <p:cNvPr id="408618" name="Rectangle 42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408619" name="Rectangle 43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408620" name="Rectangle 44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408621" name="Line 45" descr="Stationery"/>
          <p:cNvSpPr>
            <a:spLocks noChangeShapeType="1"/>
          </p:cNvSpPr>
          <p:nvPr/>
        </p:nvSpPr>
        <p:spPr bwMode="auto">
          <a:xfrm>
            <a:off x="4953000" y="15113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622" name="Line 46" descr="Stationery"/>
          <p:cNvSpPr>
            <a:spLocks noChangeShapeType="1"/>
          </p:cNvSpPr>
          <p:nvPr/>
        </p:nvSpPr>
        <p:spPr bwMode="auto">
          <a:xfrm>
            <a:off x="4953000" y="28670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624" name="Line 48" descr="Stationery"/>
          <p:cNvSpPr>
            <a:spLocks noChangeShapeType="1"/>
          </p:cNvSpPr>
          <p:nvPr/>
        </p:nvSpPr>
        <p:spPr bwMode="auto">
          <a:xfrm>
            <a:off x="3200400" y="20288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0C7C-7794-4AF0-8B58-F271FD4BBB1C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409602" name="Group 2"/>
          <p:cNvGrpSpPr>
            <a:grpSpLocks/>
          </p:cNvGrpSpPr>
          <p:nvPr/>
        </p:nvGrpSpPr>
        <p:grpSpPr bwMode="auto">
          <a:xfrm>
            <a:off x="6705600" y="1508125"/>
            <a:ext cx="2286000" cy="334963"/>
            <a:chOff x="1680" y="739"/>
            <a:chExt cx="1440" cy="211"/>
          </a:xfrm>
        </p:grpSpPr>
        <p:sp>
          <p:nvSpPr>
            <p:cNvPr id="409603" name="Rectangle 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409604" name="Rectangle 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409605" name="Rectangle 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609600" y="1222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</a:t>
            </a:r>
          </a:p>
        </p:txBody>
      </p:sp>
      <p:grpSp>
        <p:nvGrpSpPr>
          <p:cNvPr id="409607" name="Group 7"/>
          <p:cNvGrpSpPr>
            <a:grpSpLocks/>
          </p:cNvGrpSpPr>
          <p:nvPr/>
        </p:nvGrpSpPr>
        <p:grpSpPr bwMode="auto">
          <a:xfrm>
            <a:off x="1905000" y="244475"/>
            <a:ext cx="2286000" cy="334963"/>
            <a:chOff x="1680" y="739"/>
            <a:chExt cx="1440" cy="211"/>
          </a:xfrm>
        </p:grpSpPr>
        <p:sp>
          <p:nvSpPr>
            <p:cNvPr id="409608" name="Rectangle 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409609" name="Rectangle 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409610" name="Rectangle 1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6705600" y="811213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4038600" y="11477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First Index Level</a:t>
            </a:r>
          </a:p>
        </p:txBody>
      </p:sp>
      <p:grpSp>
        <p:nvGrpSpPr>
          <p:cNvPr id="409613" name="Group 13"/>
          <p:cNvGrpSpPr>
            <a:grpSpLocks/>
          </p:cNvGrpSpPr>
          <p:nvPr/>
        </p:nvGrpSpPr>
        <p:grpSpPr bwMode="auto">
          <a:xfrm>
            <a:off x="6705600" y="1843088"/>
            <a:ext cx="2286000" cy="334962"/>
            <a:chOff x="1680" y="739"/>
            <a:chExt cx="1440" cy="211"/>
          </a:xfrm>
        </p:grpSpPr>
        <p:sp>
          <p:nvSpPr>
            <p:cNvPr id="409614" name="Rectangle 1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409615" name="Rectangle 1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409616" name="Rectangle 1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sp>
        <p:nvSpPr>
          <p:cNvPr id="409617" name="Rectangle 17" descr="Stationery"/>
          <p:cNvSpPr>
            <a:spLocks noChangeArrowheads="1"/>
          </p:cNvSpPr>
          <p:nvPr/>
        </p:nvSpPr>
        <p:spPr bwMode="auto">
          <a:xfrm>
            <a:off x="4419600" y="15081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409618" name="Rectangle 18" descr="Stationery"/>
          <p:cNvSpPr>
            <a:spLocks noChangeArrowheads="1"/>
          </p:cNvSpPr>
          <p:nvPr/>
        </p:nvSpPr>
        <p:spPr bwMode="auto">
          <a:xfrm>
            <a:off x="4419600" y="18430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</a:t>
            </a:r>
          </a:p>
        </p:txBody>
      </p:sp>
      <p:grpSp>
        <p:nvGrpSpPr>
          <p:cNvPr id="409619" name="Group 19"/>
          <p:cNvGrpSpPr>
            <a:grpSpLocks/>
          </p:cNvGrpSpPr>
          <p:nvPr/>
        </p:nvGrpSpPr>
        <p:grpSpPr bwMode="auto">
          <a:xfrm>
            <a:off x="6705600" y="2178050"/>
            <a:ext cx="2286000" cy="334963"/>
            <a:chOff x="1680" y="739"/>
            <a:chExt cx="1440" cy="211"/>
          </a:xfrm>
        </p:grpSpPr>
        <p:sp>
          <p:nvSpPr>
            <p:cNvPr id="409620" name="Rectangle 2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409621" name="Rectangle 2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409622" name="Rectangle 2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sp>
        <p:nvSpPr>
          <p:cNvPr id="409623" name="Rectangle 23" descr="Stationery"/>
          <p:cNvSpPr>
            <a:spLocks noChangeArrowheads="1"/>
          </p:cNvSpPr>
          <p:nvPr/>
        </p:nvSpPr>
        <p:spPr bwMode="auto">
          <a:xfrm>
            <a:off x="4419600" y="21780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409624" name="Rectangle 24" descr="Stationery"/>
          <p:cNvSpPr>
            <a:spLocks noChangeArrowheads="1"/>
          </p:cNvSpPr>
          <p:nvPr/>
        </p:nvSpPr>
        <p:spPr bwMode="auto">
          <a:xfrm>
            <a:off x="2667000" y="20097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grpSp>
        <p:nvGrpSpPr>
          <p:cNvPr id="409625" name="Group 25"/>
          <p:cNvGrpSpPr>
            <a:grpSpLocks/>
          </p:cNvGrpSpPr>
          <p:nvPr/>
        </p:nvGrpSpPr>
        <p:grpSpPr bwMode="auto">
          <a:xfrm>
            <a:off x="6705600" y="2513013"/>
            <a:ext cx="2286000" cy="334962"/>
            <a:chOff x="1680" y="739"/>
            <a:chExt cx="1440" cy="211"/>
          </a:xfrm>
        </p:grpSpPr>
        <p:sp>
          <p:nvSpPr>
            <p:cNvPr id="409626" name="Rectangle 2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409627" name="Rectangle 2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409628" name="Rectangle 2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sp>
        <p:nvSpPr>
          <p:cNvPr id="409629" name="Rectangle 29" descr="Stationery"/>
          <p:cNvSpPr>
            <a:spLocks noChangeArrowheads="1"/>
          </p:cNvSpPr>
          <p:nvPr/>
        </p:nvSpPr>
        <p:spPr bwMode="auto">
          <a:xfrm>
            <a:off x="2667000" y="23447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sp>
        <p:nvSpPr>
          <p:cNvPr id="409630" name="Rectangle 30" descr="Stationery"/>
          <p:cNvSpPr>
            <a:spLocks noChangeArrowheads="1"/>
          </p:cNvSpPr>
          <p:nvPr/>
        </p:nvSpPr>
        <p:spPr bwMode="auto">
          <a:xfrm>
            <a:off x="2667000" y="26797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i="0"/>
          </a:p>
        </p:txBody>
      </p:sp>
      <p:sp>
        <p:nvSpPr>
          <p:cNvPr id="409631" name="Rectangle 31" descr="Stationery"/>
          <p:cNvSpPr>
            <a:spLocks noChangeArrowheads="1"/>
          </p:cNvSpPr>
          <p:nvPr/>
        </p:nvSpPr>
        <p:spPr bwMode="auto">
          <a:xfrm>
            <a:off x="4419600" y="28479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sp>
        <p:nvSpPr>
          <p:cNvPr id="409632" name="Text Box 32"/>
          <p:cNvSpPr txBox="1">
            <a:spLocks noChangeArrowheads="1"/>
          </p:cNvSpPr>
          <p:nvPr/>
        </p:nvSpPr>
        <p:spPr bwMode="auto">
          <a:xfrm>
            <a:off x="2160588" y="1604963"/>
            <a:ext cx="187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Second Index Level</a:t>
            </a:r>
          </a:p>
        </p:txBody>
      </p:sp>
      <p:grpSp>
        <p:nvGrpSpPr>
          <p:cNvPr id="409633" name="Group 33"/>
          <p:cNvGrpSpPr>
            <a:grpSpLocks/>
          </p:cNvGrpSpPr>
          <p:nvPr/>
        </p:nvGrpSpPr>
        <p:grpSpPr bwMode="auto">
          <a:xfrm>
            <a:off x="6705600" y="2847975"/>
            <a:ext cx="2286000" cy="334963"/>
            <a:chOff x="1680" y="739"/>
            <a:chExt cx="1440" cy="211"/>
          </a:xfrm>
        </p:grpSpPr>
        <p:sp>
          <p:nvSpPr>
            <p:cNvPr id="409634" name="Rectangle 3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409635" name="Rectangle 3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409636" name="Rectangle 3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sp>
        <p:nvSpPr>
          <p:cNvPr id="409637" name="Rectangle 37" descr="Stationery"/>
          <p:cNvSpPr>
            <a:spLocks noChangeArrowheads="1"/>
          </p:cNvSpPr>
          <p:nvPr/>
        </p:nvSpPr>
        <p:spPr bwMode="auto">
          <a:xfrm>
            <a:off x="4419600" y="31829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409638" name="Rectangle 38" descr="Stationery"/>
          <p:cNvSpPr>
            <a:spLocks noChangeArrowheads="1"/>
          </p:cNvSpPr>
          <p:nvPr/>
        </p:nvSpPr>
        <p:spPr bwMode="auto">
          <a:xfrm>
            <a:off x="4419600" y="35179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09639" name="Line 39"/>
          <p:cNvSpPr>
            <a:spLocks noChangeShapeType="1"/>
          </p:cNvSpPr>
          <p:nvPr/>
        </p:nvSpPr>
        <p:spPr bwMode="auto">
          <a:xfrm>
            <a:off x="5181600" y="167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0" name="Line 40"/>
          <p:cNvSpPr>
            <a:spLocks noChangeShapeType="1"/>
          </p:cNvSpPr>
          <p:nvPr/>
        </p:nvSpPr>
        <p:spPr bwMode="auto">
          <a:xfrm>
            <a:off x="5181600" y="2009775"/>
            <a:ext cx="15240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1" name="Line 41"/>
          <p:cNvSpPr>
            <a:spLocks noChangeShapeType="1"/>
          </p:cNvSpPr>
          <p:nvPr/>
        </p:nvSpPr>
        <p:spPr bwMode="auto">
          <a:xfrm>
            <a:off x="5181600" y="2344738"/>
            <a:ext cx="152400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2" name="Line 42"/>
          <p:cNvSpPr>
            <a:spLocks noChangeShapeType="1"/>
          </p:cNvSpPr>
          <p:nvPr/>
        </p:nvSpPr>
        <p:spPr bwMode="auto">
          <a:xfrm flipV="1">
            <a:off x="5181600" y="2679700"/>
            <a:ext cx="15240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3" name="Line 43"/>
          <p:cNvSpPr>
            <a:spLocks noChangeShapeType="1"/>
          </p:cNvSpPr>
          <p:nvPr/>
        </p:nvSpPr>
        <p:spPr bwMode="auto">
          <a:xfrm flipV="1">
            <a:off x="5181600" y="2009775"/>
            <a:ext cx="1524000" cy="134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4" name="Line 44" descr="Stationery"/>
          <p:cNvSpPr>
            <a:spLocks noChangeShapeType="1"/>
          </p:cNvSpPr>
          <p:nvPr/>
        </p:nvSpPr>
        <p:spPr bwMode="auto">
          <a:xfrm flipV="1">
            <a:off x="3467100" y="1508125"/>
            <a:ext cx="95250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5" name="Line 45" descr="Stationery"/>
          <p:cNvSpPr>
            <a:spLocks noChangeShapeType="1"/>
          </p:cNvSpPr>
          <p:nvPr/>
        </p:nvSpPr>
        <p:spPr bwMode="auto">
          <a:xfrm>
            <a:off x="3429000" y="2525713"/>
            <a:ext cx="99060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646" name="Group 46"/>
          <p:cNvGrpSpPr>
            <a:grpSpLocks/>
          </p:cNvGrpSpPr>
          <p:nvPr/>
        </p:nvGrpSpPr>
        <p:grpSpPr bwMode="auto">
          <a:xfrm>
            <a:off x="6705600" y="1173163"/>
            <a:ext cx="2286000" cy="334962"/>
            <a:chOff x="1680" y="739"/>
            <a:chExt cx="1440" cy="211"/>
          </a:xfrm>
        </p:grpSpPr>
        <p:sp>
          <p:nvSpPr>
            <p:cNvPr id="409647" name="Rectangle 47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409648" name="Rectangle 48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409649" name="Rectangle 49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409650" name="Line 50" descr="Stationery"/>
          <p:cNvSpPr>
            <a:spLocks noChangeShapeType="1"/>
          </p:cNvSpPr>
          <p:nvPr/>
        </p:nvSpPr>
        <p:spPr bwMode="auto">
          <a:xfrm>
            <a:off x="4953000" y="15113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1" name="Line 51" descr="Stationery"/>
          <p:cNvSpPr>
            <a:spLocks noChangeShapeType="1"/>
          </p:cNvSpPr>
          <p:nvPr/>
        </p:nvSpPr>
        <p:spPr bwMode="auto">
          <a:xfrm>
            <a:off x="4953000" y="28670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2" name="Line 52" descr="Stationery"/>
          <p:cNvSpPr>
            <a:spLocks noChangeShapeType="1"/>
          </p:cNvSpPr>
          <p:nvPr/>
        </p:nvSpPr>
        <p:spPr bwMode="auto">
          <a:xfrm>
            <a:off x="3200400" y="20288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CD17D-5026-42F0-88FB-274A8FF4414D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6705600" y="1508125"/>
            <a:ext cx="2286000" cy="334963"/>
            <a:chOff x="1680" y="739"/>
            <a:chExt cx="1440" cy="211"/>
          </a:xfrm>
        </p:grpSpPr>
        <p:sp>
          <p:nvSpPr>
            <p:cNvPr id="410627" name="Rectangle 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410628" name="Rectangle 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410629" name="Rectangle 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609600" y="1222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</a:t>
            </a:r>
          </a:p>
        </p:txBody>
      </p:sp>
      <p:grpSp>
        <p:nvGrpSpPr>
          <p:cNvPr id="410631" name="Group 7"/>
          <p:cNvGrpSpPr>
            <a:grpSpLocks/>
          </p:cNvGrpSpPr>
          <p:nvPr/>
        </p:nvGrpSpPr>
        <p:grpSpPr bwMode="auto">
          <a:xfrm>
            <a:off x="1905000" y="244475"/>
            <a:ext cx="2286000" cy="334963"/>
            <a:chOff x="1680" y="739"/>
            <a:chExt cx="1440" cy="211"/>
          </a:xfrm>
        </p:grpSpPr>
        <p:sp>
          <p:nvSpPr>
            <p:cNvPr id="410632" name="Rectangle 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410633" name="Rectangle 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410634" name="Rectangle 1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6705600" y="811213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</a:t>
            </a:r>
          </a:p>
        </p:txBody>
      </p:sp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4038600" y="11477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First Index Level</a:t>
            </a:r>
          </a:p>
        </p:txBody>
      </p: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6705600" y="1843088"/>
            <a:ext cx="2286000" cy="334962"/>
            <a:chOff x="1680" y="739"/>
            <a:chExt cx="1440" cy="211"/>
          </a:xfrm>
        </p:grpSpPr>
        <p:sp>
          <p:nvSpPr>
            <p:cNvPr id="410638" name="Rectangle 1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410639" name="Rectangle 1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410640" name="Rectangle 1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sp>
        <p:nvSpPr>
          <p:cNvPr id="410641" name="Rectangle 17" descr="Stationery"/>
          <p:cNvSpPr>
            <a:spLocks noChangeArrowheads="1"/>
          </p:cNvSpPr>
          <p:nvPr/>
        </p:nvSpPr>
        <p:spPr bwMode="auto">
          <a:xfrm>
            <a:off x="4419600" y="15081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410642" name="Rectangle 18" descr="Stationery"/>
          <p:cNvSpPr>
            <a:spLocks noChangeArrowheads="1"/>
          </p:cNvSpPr>
          <p:nvPr/>
        </p:nvSpPr>
        <p:spPr bwMode="auto">
          <a:xfrm>
            <a:off x="4419600" y="18430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</a:t>
            </a:r>
          </a:p>
        </p:txBody>
      </p:sp>
      <p:grpSp>
        <p:nvGrpSpPr>
          <p:cNvPr id="410643" name="Group 19"/>
          <p:cNvGrpSpPr>
            <a:grpSpLocks/>
          </p:cNvGrpSpPr>
          <p:nvPr/>
        </p:nvGrpSpPr>
        <p:grpSpPr bwMode="auto">
          <a:xfrm>
            <a:off x="6705600" y="2178050"/>
            <a:ext cx="2286000" cy="334963"/>
            <a:chOff x="1680" y="739"/>
            <a:chExt cx="1440" cy="211"/>
          </a:xfrm>
        </p:grpSpPr>
        <p:sp>
          <p:nvSpPr>
            <p:cNvPr id="410644" name="Rectangle 2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410645" name="Rectangle 2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410646" name="Rectangle 2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sp>
        <p:nvSpPr>
          <p:cNvPr id="410647" name="Rectangle 23" descr="Stationery"/>
          <p:cNvSpPr>
            <a:spLocks noChangeArrowheads="1"/>
          </p:cNvSpPr>
          <p:nvPr/>
        </p:nvSpPr>
        <p:spPr bwMode="auto">
          <a:xfrm>
            <a:off x="4419600" y="21780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410648" name="Rectangle 24" descr="Stationery"/>
          <p:cNvSpPr>
            <a:spLocks noChangeArrowheads="1"/>
          </p:cNvSpPr>
          <p:nvPr/>
        </p:nvSpPr>
        <p:spPr bwMode="auto">
          <a:xfrm>
            <a:off x="2667000" y="20097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grpSp>
        <p:nvGrpSpPr>
          <p:cNvPr id="410649" name="Group 25"/>
          <p:cNvGrpSpPr>
            <a:grpSpLocks/>
          </p:cNvGrpSpPr>
          <p:nvPr/>
        </p:nvGrpSpPr>
        <p:grpSpPr bwMode="auto">
          <a:xfrm>
            <a:off x="6705600" y="2513013"/>
            <a:ext cx="2286000" cy="334962"/>
            <a:chOff x="1680" y="739"/>
            <a:chExt cx="1440" cy="211"/>
          </a:xfrm>
        </p:grpSpPr>
        <p:sp>
          <p:nvSpPr>
            <p:cNvPr id="410650" name="Rectangle 2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410651" name="Rectangle 2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410652" name="Rectangle 2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sp>
        <p:nvSpPr>
          <p:cNvPr id="410653" name="Rectangle 29" descr="Stationery"/>
          <p:cNvSpPr>
            <a:spLocks noChangeArrowheads="1"/>
          </p:cNvSpPr>
          <p:nvPr/>
        </p:nvSpPr>
        <p:spPr bwMode="auto">
          <a:xfrm>
            <a:off x="2667000" y="23447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410654" name="Rectangle 30" descr="Stationery"/>
          <p:cNvSpPr>
            <a:spLocks noChangeArrowheads="1"/>
          </p:cNvSpPr>
          <p:nvPr/>
        </p:nvSpPr>
        <p:spPr bwMode="auto">
          <a:xfrm>
            <a:off x="2667000" y="26797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i="0"/>
          </a:p>
        </p:txBody>
      </p:sp>
      <p:sp>
        <p:nvSpPr>
          <p:cNvPr id="410655" name="Rectangle 31" descr="Stationery"/>
          <p:cNvSpPr>
            <a:spLocks noChangeArrowheads="1"/>
          </p:cNvSpPr>
          <p:nvPr/>
        </p:nvSpPr>
        <p:spPr bwMode="auto">
          <a:xfrm>
            <a:off x="4419600" y="28479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410656" name="Text Box 32"/>
          <p:cNvSpPr txBox="1">
            <a:spLocks noChangeArrowheads="1"/>
          </p:cNvSpPr>
          <p:nvPr/>
        </p:nvSpPr>
        <p:spPr bwMode="auto">
          <a:xfrm>
            <a:off x="2160588" y="1604963"/>
            <a:ext cx="187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Second Index Level</a:t>
            </a:r>
          </a:p>
        </p:txBody>
      </p:sp>
      <p:grpSp>
        <p:nvGrpSpPr>
          <p:cNvPr id="410657" name="Group 33"/>
          <p:cNvGrpSpPr>
            <a:grpSpLocks/>
          </p:cNvGrpSpPr>
          <p:nvPr/>
        </p:nvGrpSpPr>
        <p:grpSpPr bwMode="auto">
          <a:xfrm>
            <a:off x="6705600" y="2847975"/>
            <a:ext cx="2286000" cy="334963"/>
            <a:chOff x="1680" y="739"/>
            <a:chExt cx="1440" cy="211"/>
          </a:xfrm>
        </p:grpSpPr>
        <p:sp>
          <p:nvSpPr>
            <p:cNvPr id="410658" name="Rectangle 3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410659" name="Rectangle 3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410660" name="Rectangle 3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sp>
        <p:nvSpPr>
          <p:cNvPr id="410661" name="Rectangle 37" descr="Stationery"/>
          <p:cNvSpPr>
            <a:spLocks noChangeArrowheads="1"/>
          </p:cNvSpPr>
          <p:nvPr/>
        </p:nvSpPr>
        <p:spPr bwMode="auto">
          <a:xfrm>
            <a:off x="4419600" y="31829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grpSp>
        <p:nvGrpSpPr>
          <p:cNvPr id="410662" name="Group 38"/>
          <p:cNvGrpSpPr>
            <a:grpSpLocks/>
          </p:cNvGrpSpPr>
          <p:nvPr/>
        </p:nvGrpSpPr>
        <p:grpSpPr bwMode="auto">
          <a:xfrm>
            <a:off x="6705600" y="3182938"/>
            <a:ext cx="2286000" cy="334962"/>
            <a:chOff x="1680" y="739"/>
            <a:chExt cx="1440" cy="211"/>
          </a:xfrm>
        </p:grpSpPr>
        <p:sp>
          <p:nvSpPr>
            <p:cNvPr id="410663" name="Rectangle 3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410664" name="Rectangle 4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410665" name="Rectangle 4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sp>
        <p:nvSpPr>
          <p:cNvPr id="410682" name="Rectangle 58" descr="Stationery"/>
          <p:cNvSpPr>
            <a:spLocks noChangeArrowheads="1"/>
          </p:cNvSpPr>
          <p:nvPr/>
        </p:nvSpPr>
        <p:spPr bwMode="auto">
          <a:xfrm>
            <a:off x="4419600" y="35179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410685" name="Line 61"/>
          <p:cNvSpPr>
            <a:spLocks noChangeShapeType="1"/>
          </p:cNvSpPr>
          <p:nvPr/>
        </p:nvSpPr>
        <p:spPr bwMode="auto">
          <a:xfrm>
            <a:off x="5181600" y="167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86" name="Line 62"/>
          <p:cNvSpPr>
            <a:spLocks noChangeShapeType="1"/>
          </p:cNvSpPr>
          <p:nvPr/>
        </p:nvSpPr>
        <p:spPr bwMode="auto">
          <a:xfrm>
            <a:off x="5181600" y="2009775"/>
            <a:ext cx="15240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87" name="Line 63"/>
          <p:cNvSpPr>
            <a:spLocks noChangeShapeType="1"/>
          </p:cNvSpPr>
          <p:nvPr/>
        </p:nvSpPr>
        <p:spPr bwMode="auto">
          <a:xfrm>
            <a:off x="5181600" y="2344738"/>
            <a:ext cx="152400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88" name="Line 64"/>
          <p:cNvSpPr>
            <a:spLocks noChangeShapeType="1"/>
          </p:cNvSpPr>
          <p:nvPr/>
        </p:nvSpPr>
        <p:spPr bwMode="auto">
          <a:xfrm>
            <a:off x="5181600" y="3014663"/>
            <a:ext cx="152400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89" name="Line 65"/>
          <p:cNvSpPr>
            <a:spLocks noChangeShapeType="1"/>
          </p:cNvSpPr>
          <p:nvPr/>
        </p:nvSpPr>
        <p:spPr bwMode="auto">
          <a:xfrm flipV="1">
            <a:off x="5181600" y="2679700"/>
            <a:ext cx="15240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90" name="Line 66"/>
          <p:cNvSpPr>
            <a:spLocks noChangeShapeType="1"/>
          </p:cNvSpPr>
          <p:nvPr/>
        </p:nvSpPr>
        <p:spPr bwMode="auto">
          <a:xfrm flipV="1">
            <a:off x="5181600" y="2009775"/>
            <a:ext cx="1524000" cy="164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91" name="Line 67" descr="Stationery"/>
          <p:cNvSpPr>
            <a:spLocks noChangeShapeType="1"/>
          </p:cNvSpPr>
          <p:nvPr/>
        </p:nvSpPr>
        <p:spPr bwMode="auto">
          <a:xfrm flipV="1">
            <a:off x="3429000" y="1508125"/>
            <a:ext cx="99060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92" name="Line 68" descr="Stationery"/>
          <p:cNvSpPr>
            <a:spLocks noChangeShapeType="1"/>
          </p:cNvSpPr>
          <p:nvPr/>
        </p:nvSpPr>
        <p:spPr bwMode="auto">
          <a:xfrm>
            <a:off x="3429000" y="2513013"/>
            <a:ext cx="9906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693" name="Group 69"/>
          <p:cNvGrpSpPr>
            <a:grpSpLocks/>
          </p:cNvGrpSpPr>
          <p:nvPr/>
        </p:nvGrpSpPr>
        <p:grpSpPr bwMode="auto">
          <a:xfrm>
            <a:off x="6705600" y="1173163"/>
            <a:ext cx="2286000" cy="334962"/>
            <a:chOff x="1680" y="739"/>
            <a:chExt cx="1440" cy="211"/>
          </a:xfrm>
        </p:grpSpPr>
        <p:sp>
          <p:nvSpPr>
            <p:cNvPr id="410694" name="Rectangle 70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410695" name="Rectangle 71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410696" name="Rectangle 72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410697" name="Line 73" descr="Stationery"/>
          <p:cNvSpPr>
            <a:spLocks noChangeShapeType="1"/>
          </p:cNvSpPr>
          <p:nvPr/>
        </p:nvSpPr>
        <p:spPr bwMode="auto">
          <a:xfrm>
            <a:off x="4953000" y="15113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98" name="Line 74" descr="Stationery"/>
          <p:cNvSpPr>
            <a:spLocks noChangeShapeType="1"/>
          </p:cNvSpPr>
          <p:nvPr/>
        </p:nvSpPr>
        <p:spPr bwMode="auto">
          <a:xfrm>
            <a:off x="4953000" y="28670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99" name="Line 75" descr="Stationery"/>
          <p:cNvSpPr>
            <a:spLocks noChangeShapeType="1"/>
          </p:cNvSpPr>
          <p:nvPr/>
        </p:nvSpPr>
        <p:spPr bwMode="auto">
          <a:xfrm>
            <a:off x="3200400" y="20288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678C-CDC3-440F-B823-B43ED54F6B77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411650" name="Group 2"/>
          <p:cNvGrpSpPr>
            <a:grpSpLocks/>
          </p:cNvGrpSpPr>
          <p:nvPr/>
        </p:nvGrpSpPr>
        <p:grpSpPr bwMode="auto">
          <a:xfrm>
            <a:off x="6705600" y="1508125"/>
            <a:ext cx="2286000" cy="334963"/>
            <a:chOff x="1680" y="739"/>
            <a:chExt cx="1440" cy="211"/>
          </a:xfrm>
        </p:grpSpPr>
        <p:sp>
          <p:nvSpPr>
            <p:cNvPr id="411651" name="Rectangle 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411652" name="Rectangle 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411653" name="Rectangle 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609600" y="1222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</a:t>
            </a:r>
          </a:p>
        </p:txBody>
      </p:sp>
      <p:grpSp>
        <p:nvGrpSpPr>
          <p:cNvPr id="411655" name="Group 7"/>
          <p:cNvGrpSpPr>
            <a:grpSpLocks/>
          </p:cNvGrpSpPr>
          <p:nvPr/>
        </p:nvGrpSpPr>
        <p:grpSpPr bwMode="auto">
          <a:xfrm>
            <a:off x="1905000" y="244475"/>
            <a:ext cx="2286000" cy="334963"/>
            <a:chOff x="1680" y="739"/>
            <a:chExt cx="1440" cy="211"/>
          </a:xfrm>
        </p:grpSpPr>
        <p:sp>
          <p:nvSpPr>
            <p:cNvPr id="411656" name="Rectangle 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411657" name="Rectangle 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411658" name="Rectangle 1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sp>
        <p:nvSpPr>
          <p:cNvPr id="411659" name="Text Box 11"/>
          <p:cNvSpPr txBox="1">
            <a:spLocks noChangeArrowheads="1"/>
          </p:cNvSpPr>
          <p:nvPr/>
        </p:nvSpPr>
        <p:spPr bwMode="auto">
          <a:xfrm>
            <a:off x="6705600" y="811213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</a:t>
            </a:r>
          </a:p>
        </p:txBody>
      </p:sp>
      <p:sp>
        <p:nvSpPr>
          <p:cNvPr id="411660" name="Text Box 12"/>
          <p:cNvSpPr txBox="1">
            <a:spLocks noChangeArrowheads="1"/>
          </p:cNvSpPr>
          <p:nvPr/>
        </p:nvSpPr>
        <p:spPr bwMode="auto">
          <a:xfrm>
            <a:off x="4038600" y="11477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First Index Level</a:t>
            </a:r>
          </a:p>
        </p:txBody>
      </p:sp>
      <p:grpSp>
        <p:nvGrpSpPr>
          <p:cNvPr id="411661" name="Group 13"/>
          <p:cNvGrpSpPr>
            <a:grpSpLocks/>
          </p:cNvGrpSpPr>
          <p:nvPr/>
        </p:nvGrpSpPr>
        <p:grpSpPr bwMode="auto">
          <a:xfrm>
            <a:off x="6705600" y="1843088"/>
            <a:ext cx="2286000" cy="334962"/>
            <a:chOff x="1680" y="739"/>
            <a:chExt cx="1440" cy="211"/>
          </a:xfrm>
        </p:grpSpPr>
        <p:sp>
          <p:nvSpPr>
            <p:cNvPr id="411662" name="Rectangle 1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411663" name="Rectangle 1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411664" name="Rectangle 1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sp>
        <p:nvSpPr>
          <p:cNvPr id="411665" name="Rectangle 17" descr="Stationery"/>
          <p:cNvSpPr>
            <a:spLocks noChangeArrowheads="1"/>
          </p:cNvSpPr>
          <p:nvPr/>
        </p:nvSpPr>
        <p:spPr bwMode="auto">
          <a:xfrm>
            <a:off x="4419600" y="15081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411666" name="Rectangle 18" descr="Stationery"/>
          <p:cNvSpPr>
            <a:spLocks noChangeArrowheads="1"/>
          </p:cNvSpPr>
          <p:nvPr/>
        </p:nvSpPr>
        <p:spPr bwMode="auto">
          <a:xfrm>
            <a:off x="4419600" y="18430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</a:t>
            </a:r>
          </a:p>
        </p:txBody>
      </p:sp>
      <p:grpSp>
        <p:nvGrpSpPr>
          <p:cNvPr id="411667" name="Group 19"/>
          <p:cNvGrpSpPr>
            <a:grpSpLocks/>
          </p:cNvGrpSpPr>
          <p:nvPr/>
        </p:nvGrpSpPr>
        <p:grpSpPr bwMode="auto">
          <a:xfrm>
            <a:off x="6705600" y="2178050"/>
            <a:ext cx="2286000" cy="334963"/>
            <a:chOff x="1680" y="739"/>
            <a:chExt cx="1440" cy="211"/>
          </a:xfrm>
        </p:grpSpPr>
        <p:sp>
          <p:nvSpPr>
            <p:cNvPr id="411668" name="Rectangle 2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411669" name="Rectangle 2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411670" name="Rectangle 2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sp>
        <p:nvSpPr>
          <p:cNvPr id="411671" name="Rectangle 23" descr="Stationery"/>
          <p:cNvSpPr>
            <a:spLocks noChangeArrowheads="1"/>
          </p:cNvSpPr>
          <p:nvPr/>
        </p:nvSpPr>
        <p:spPr bwMode="auto">
          <a:xfrm>
            <a:off x="4419600" y="21780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411672" name="Rectangle 24" descr="Stationery"/>
          <p:cNvSpPr>
            <a:spLocks noChangeArrowheads="1"/>
          </p:cNvSpPr>
          <p:nvPr/>
        </p:nvSpPr>
        <p:spPr bwMode="auto">
          <a:xfrm>
            <a:off x="2667000" y="20097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grpSp>
        <p:nvGrpSpPr>
          <p:cNvPr id="411673" name="Group 25"/>
          <p:cNvGrpSpPr>
            <a:grpSpLocks/>
          </p:cNvGrpSpPr>
          <p:nvPr/>
        </p:nvGrpSpPr>
        <p:grpSpPr bwMode="auto">
          <a:xfrm>
            <a:off x="6705600" y="2513013"/>
            <a:ext cx="2286000" cy="334962"/>
            <a:chOff x="1680" y="739"/>
            <a:chExt cx="1440" cy="211"/>
          </a:xfrm>
        </p:grpSpPr>
        <p:sp>
          <p:nvSpPr>
            <p:cNvPr id="411674" name="Rectangle 2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411675" name="Rectangle 2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411676" name="Rectangle 2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sp>
        <p:nvSpPr>
          <p:cNvPr id="411677" name="Rectangle 29" descr="Stationery"/>
          <p:cNvSpPr>
            <a:spLocks noChangeArrowheads="1"/>
          </p:cNvSpPr>
          <p:nvPr/>
        </p:nvSpPr>
        <p:spPr bwMode="auto">
          <a:xfrm>
            <a:off x="2667000" y="23447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411678" name="Rectangle 30" descr="Stationery"/>
          <p:cNvSpPr>
            <a:spLocks noChangeArrowheads="1"/>
          </p:cNvSpPr>
          <p:nvPr/>
        </p:nvSpPr>
        <p:spPr bwMode="auto">
          <a:xfrm>
            <a:off x="2667000" y="26797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90</a:t>
            </a:r>
          </a:p>
        </p:txBody>
      </p:sp>
      <p:sp>
        <p:nvSpPr>
          <p:cNvPr id="411679" name="Rectangle 31" descr="Stationery"/>
          <p:cNvSpPr>
            <a:spLocks noChangeArrowheads="1"/>
          </p:cNvSpPr>
          <p:nvPr/>
        </p:nvSpPr>
        <p:spPr bwMode="auto">
          <a:xfrm>
            <a:off x="4419600" y="28479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411680" name="Text Box 32"/>
          <p:cNvSpPr txBox="1">
            <a:spLocks noChangeArrowheads="1"/>
          </p:cNvSpPr>
          <p:nvPr/>
        </p:nvSpPr>
        <p:spPr bwMode="auto">
          <a:xfrm>
            <a:off x="2160588" y="1604963"/>
            <a:ext cx="187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Second Index Level</a:t>
            </a:r>
          </a:p>
        </p:txBody>
      </p:sp>
      <p:grpSp>
        <p:nvGrpSpPr>
          <p:cNvPr id="411681" name="Group 33"/>
          <p:cNvGrpSpPr>
            <a:grpSpLocks/>
          </p:cNvGrpSpPr>
          <p:nvPr/>
        </p:nvGrpSpPr>
        <p:grpSpPr bwMode="auto">
          <a:xfrm>
            <a:off x="6705600" y="2847975"/>
            <a:ext cx="2286000" cy="334963"/>
            <a:chOff x="1680" y="739"/>
            <a:chExt cx="1440" cy="211"/>
          </a:xfrm>
        </p:grpSpPr>
        <p:sp>
          <p:nvSpPr>
            <p:cNvPr id="411682" name="Rectangle 3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411683" name="Rectangle 3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411684" name="Rectangle 3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sp>
        <p:nvSpPr>
          <p:cNvPr id="411685" name="Rectangle 37" descr="Stationery"/>
          <p:cNvSpPr>
            <a:spLocks noChangeArrowheads="1"/>
          </p:cNvSpPr>
          <p:nvPr/>
        </p:nvSpPr>
        <p:spPr bwMode="auto">
          <a:xfrm>
            <a:off x="4419600" y="31829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grpSp>
        <p:nvGrpSpPr>
          <p:cNvPr id="411686" name="Group 38"/>
          <p:cNvGrpSpPr>
            <a:grpSpLocks/>
          </p:cNvGrpSpPr>
          <p:nvPr/>
        </p:nvGrpSpPr>
        <p:grpSpPr bwMode="auto">
          <a:xfrm>
            <a:off x="6705600" y="3182938"/>
            <a:ext cx="2286000" cy="334962"/>
            <a:chOff x="1680" y="739"/>
            <a:chExt cx="1440" cy="211"/>
          </a:xfrm>
        </p:grpSpPr>
        <p:sp>
          <p:nvSpPr>
            <p:cNvPr id="411687" name="Rectangle 3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411688" name="Rectangle 4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411689" name="Rectangle 4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grpSp>
        <p:nvGrpSpPr>
          <p:cNvPr id="411690" name="Group 42"/>
          <p:cNvGrpSpPr>
            <a:grpSpLocks/>
          </p:cNvGrpSpPr>
          <p:nvPr/>
        </p:nvGrpSpPr>
        <p:grpSpPr bwMode="auto">
          <a:xfrm>
            <a:off x="6705600" y="3517900"/>
            <a:ext cx="2286000" cy="334963"/>
            <a:chOff x="1680" y="739"/>
            <a:chExt cx="1440" cy="211"/>
          </a:xfrm>
        </p:grpSpPr>
        <p:sp>
          <p:nvSpPr>
            <p:cNvPr id="411691" name="Rectangle 4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411692" name="Rectangle 4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411693" name="Rectangle 4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sp>
        <p:nvSpPr>
          <p:cNvPr id="411706" name="Rectangle 58" descr="Stationery"/>
          <p:cNvSpPr>
            <a:spLocks noChangeArrowheads="1"/>
          </p:cNvSpPr>
          <p:nvPr/>
        </p:nvSpPr>
        <p:spPr bwMode="auto">
          <a:xfrm>
            <a:off x="4419600" y="35179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411707" name="Rectangle 59" descr="Stationery"/>
          <p:cNvSpPr>
            <a:spLocks noChangeArrowheads="1"/>
          </p:cNvSpPr>
          <p:nvPr/>
        </p:nvSpPr>
        <p:spPr bwMode="auto">
          <a:xfrm>
            <a:off x="4419600" y="41878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90</a:t>
            </a:r>
          </a:p>
        </p:txBody>
      </p:sp>
      <p:sp>
        <p:nvSpPr>
          <p:cNvPr id="411709" name="Rectangle 61" descr="Stationery"/>
          <p:cNvSpPr>
            <a:spLocks noChangeArrowheads="1"/>
          </p:cNvSpPr>
          <p:nvPr/>
        </p:nvSpPr>
        <p:spPr bwMode="auto">
          <a:xfrm>
            <a:off x="4419600" y="45227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11710" name="Rectangle 62" descr="Stationery"/>
          <p:cNvSpPr>
            <a:spLocks noChangeArrowheads="1"/>
          </p:cNvSpPr>
          <p:nvPr/>
        </p:nvSpPr>
        <p:spPr bwMode="auto">
          <a:xfrm>
            <a:off x="4419600" y="48418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11711" name="Line 63"/>
          <p:cNvSpPr>
            <a:spLocks noChangeShapeType="1"/>
          </p:cNvSpPr>
          <p:nvPr/>
        </p:nvSpPr>
        <p:spPr bwMode="auto">
          <a:xfrm>
            <a:off x="5181600" y="167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12" name="Line 64"/>
          <p:cNvSpPr>
            <a:spLocks noChangeShapeType="1"/>
          </p:cNvSpPr>
          <p:nvPr/>
        </p:nvSpPr>
        <p:spPr bwMode="auto">
          <a:xfrm>
            <a:off x="5181600" y="2009775"/>
            <a:ext cx="15240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13" name="Line 65"/>
          <p:cNvSpPr>
            <a:spLocks noChangeShapeType="1"/>
          </p:cNvSpPr>
          <p:nvPr/>
        </p:nvSpPr>
        <p:spPr bwMode="auto">
          <a:xfrm>
            <a:off x="5181600" y="2332038"/>
            <a:ext cx="152400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14" name="Line 66"/>
          <p:cNvSpPr>
            <a:spLocks noChangeShapeType="1"/>
          </p:cNvSpPr>
          <p:nvPr/>
        </p:nvSpPr>
        <p:spPr bwMode="auto">
          <a:xfrm>
            <a:off x="5181600" y="3014663"/>
            <a:ext cx="152400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15" name="Line 67"/>
          <p:cNvSpPr>
            <a:spLocks noChangeShapeType="1"/>
          </p:cNvSpPr>
          <p:nvPr/>
        </p:nvSpPr>
        <p:spPr bwMode="auto">
          <a:xfrm flipV="1">
            <a:off x="5181600" y="2679700"/>
            <a:ext cx="15240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16" name="Line 68"/>
          <p:cNvSpPr>
            <a:spLocks noChangeShapeType="1"/>
          </p:cNvSpPr>
          <p:nvPr/>
        </p:nvSpPr>
        <p:spPr bwMode="auto">
          <a:xfrm flipV="1">
            <a:off x="5181600" y="2009775"/>
            <a:ext cx="1524000" cy="164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17" name="Line 69"/>
          <p:cNvSpPr>
            <a:spLocks noChangeShapeType="1"/>
          </p:cNvSpPr>
          <p:nvPr/>
        </p:nvSpPr>
        <p:spPr bwMode="auto">
          <a:xfrm flipV="1">
            <a:off x="5181600" y="3657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18" name="Line 70" descr="Stationery"/>
          <p:cNvSpPr>
            <a:spLocks noChangeShapeType="1"/>
          </p:cNvSpPr>
          <p:nvPr/>
        </p:nvSpPr>
        <p:spPr bwMode="auto">
          <a:xfrm flipV="1">
            <a:off x="3429000" y="1508125"/>
            <a:ext cx="99060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19" name="Line 71" descr="Stationery"/>
          <p:cNvSpPr>
            <a:spLocks noChangeShapeType="1"/>
          </p:cNvSpPr>
          <p:nvPr/>
        </p:nvSpPr>
        <p:spPr bwMode="auto">
          <a:xfrm>
            <a:off x="3429000" y="2513013"/>
            <a:ext cx="9906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20" name="Line 72" descr="Stationery"/>
          <p:cNvSpPr>
            <a:spLocks noChangeShapeType="1"/>
          </p:cNvSpPr>
          <p:nvPr/>
        </p:nvSpPr>
        <p:spPr bwMode="auto">
          <a:xfrm>
            <a:off x="3429000" y="2847975"/>
            <a:ext cx="990600" cy="133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1721" name="Group 73"/>
          <p:cNvGrpSpPr>
            <a:grpSpLocks/>
          </p:cNvGrpSpPr>
          <p:nvPr/>
        </p:nvGrpSpPr>
        <p:grpSpPr bwMode="auto">
          <a:xfrm>
            <a:off x="6705600" y="1173163"/>
            <a:ext cx="2286000" cy="334962"/>
            <a:chOff x="1680" y="739"/>
            <a:chExt cx="1440" cy="211"/>
          </a:xfrm>
        </p:grpSpPr>
        <p:sp>
          <p:nvSpPr>
            <p:cNvPr id="411722" name="Rectangle 74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411723" name="Rectangle 75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411724" name="Rectangle 76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411725" name="Line 77" descr="Stationery"/>
          <p:cNvSpPr>
            <a:spLocks noChangeShapeType="1"/>
          </p:cNvSpPr>
          <p:nvPr/>
        </p:nvSpPr>
        <p:spPr bwMode="auto">
          <a:xfrm>
            <a:off x="4953000" y="15113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26" name="Line 78" descr="Stationery"/>
          <p:cNvSpPr>
            <a:spLocks noChangeShapeType="1"/>
          </p:cNvSpPr>
          <p:nvPr/>
        </p:nvSpPr>
        <p:spPr bwMode="auto">
          <a:xfrm>
            <a:off x="4953000" y="28670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27" name="Line 79" descr="Stationery"/>
          <p:cNvSpPr>
            <a:spLocks noChangeShapeType="1"/>
          </p:cNvSpPr>
          <p:nvPr/>
        </p:nvSpPr>
        <p:spPr bwMode="auto">
          <a:xfrm>
            <a:off x="3200400" y="20288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28" name="Line 80" descr="Stationery"/>
          <p:cNvSpPr>
            <a:spLocks noChangeShapeType="1"/>
          </p:cNvSpPr>
          <p:nvPr/>
        </p:nvSpPr>
        <p:spPr bwMode="auto">
          <a:xfrm>
            <a:off x="4965700" y="41910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53B56-216A-40EB-A6AE-6F0FC8D2C88A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412674" name="Group 2"/>
          <p:cNvGrpSpPr>
            <a:grpSpLocks/>
          </p:cNvGrpSpPr>
          <p:nvPr/>
        </p:nvGrpSpPr>
        <p:grpSpPr bwMode="auto">
          <a:xfrm>
            <a:off x="6705600" y="1508125"/>
            <a:ext cx="2286000" cy="334963"/>
            <a:chOff x="1680" y="739"/>
            <a:chExt cx="1440" cy="211"/>
          </a:xfrm>
        </p:grpSpPr>
        <p:sp>
          <p:nvSpPr>
            <p:cNvPr id="412675" name="Rectangle 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412676" name="Rectangle 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412677" name="Rectangle 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412678" name="Text Box 6"/>
          <p:cNvSpPr txBox="1">
            <a:spLocks noChangeArrowheads="1"/>
          </p:cNvSpPr>
          <p:nvPr/>
        </p:nvSpPr>
        <p:spPr bwMode="auto">
          <a:xfrm>
            <a:off x="609600" y="1222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</a:t>
            </a:r>
          </a:p>
        </p:txBody>
      </p:sp>
      <p:grpSp>
        <p:nvGrpSpPr>
          <p:cNvPr id="412679" name="Group 7"/>
          <p:cNvGrpSpPr>
            <a:grpSpLocks/>
          </p:cNvGrpSpPr>
          <p:nvPr/>
        </p:nvGrpSpPr>
        <p:grpSpPr bwMode="auto">
          <a:xfrm>
            <a:off x="1905000" y="244475"/>
            <a:ext cx="2286000" cy="334963"/>
            <a:chOff x="1680" y="739"/>
            <a:chExt cx="1440" cy="211"/>
          </a:xfrm>
        </p:grpSpPr>
        <p:sp>
          <p:nvSpPr>
            <p:cNvPr id="412680" name="Rectangle 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</a:t>
              </a:r>
            </a:p>
          </p:txBody>
        </p:sp>
        <p:sp>
          <p:nvSpPr>
            <p:cNvPr id="412681" name="Rectangle 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Kathy</a:t>
              </a:r>
            </a:p>
          </p:txBody>
        </p:sp>
        <p:sp>
          <p:nvSpPr>
            <p:cNvPr id="412682" name="Rectangle 1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45,000</a:t>
              </a:r>
            </a:p>
          </p:txBody>
        </p:sp>
      </p:grpSp>
      <p:sp>
        <p:nvSpPr>
          <p:cNvPr id="412683" name="Text Box 11"/>
          <p:cNvSpPr txBox="1">
            <a:spLocks noChangeArrowheads="1"/>
          </p:cNvSpPr>
          <p:nvPr/>
        </p:nvSpPr>
        <p:spPr bwMode="auto">
          <a:xfrm>
            <a:off x="6705600" y="811213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</a:t>
            </a:r>
          </a:p>
        </p:txBody>
      </p: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4038600" y="11477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First Index Level</a:t>
            </a:r>
          </a:p>
        </p:txBody>
      </p:sp>
      <p:grpSp>
        <p:nvGrpSpPr>
          <p:cNvPr id="412685" name="Group 13"/>
          <p:cNvGrpSpPr>
            <a:grpSpLocks/>
          </p:cNvGrpSpPr>
          <p:nvPr/>
        </p:nvGrpSpPr>
        <p:grpSpPr bwMode="auto">
          <a:xfrm>
            <a:off x="6705600" y="1843088"/>
            <a:ext cx="2286000" cy="334962"/>
            <a:chOff x="1680" y="739"/>
            <a:chExt cx="1440" cy="211"/>
          </a:xfrm>
        </p:grpSpPr>
        <p:sp>
          <p:nvSpPr>
            <p:cNvPr id="412686" name="Rectangle 1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412687" name="Rectangle 1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412688" name="Rectangle 1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sp>
        <p:nvSpPr>
          <p:cNvPr id="412689" name="Rectangle 17" descr="Stationery"/>
          <p:cNvSpPr>
            <a:spLocks noChangeArrowheads="1"/>
          </p:cNvSpPr>
          <p:nvPr/>
        </p:nvSpPr>
        <p:spPr bwMode="auto">
          <a:xfrm>
            <a:off x="4419600" y="15081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412690" name="Rectangle 18" descr="Stationery"/>
          <p:cNvSpPr>
            <a:spLocks noChangeArrowheads="1"/>
          </p:cNvSpPr>
          <p:nvPr/>
        </p:nvSpPr>
        <p:spPr bwMode="auto">
          <a:xfrm>
            <a:off x="4419600" y="18430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</a:t>
            </a:r>
          </a:p>
        </p:txBody>
      </p:sp>
      <p:grpSp>
        <p:nvGrpSpPr>
          <p:cNvPr id="412691" name="Group 19"/>
          <p:cNvGrpSpPr>
            <a:grpSpLocks/>
          </p:cNvGrpSpPr>
          <p:nvPr/>
        </p:nvGrpSpPr>
        <p:grpSpPr bwMode="auto">
          <a:xfrm>
            <a:off x="6705600" y="2178050"/>
            <a:ext cx="2286000" cy="334963"/>
            <a:chOff x="1680" y="739"/>
            <a:chExt cx="1440" cy="211"/>
          </a:xfrm>
        </p:grpSpPr>
        <p:sp>
          <p:nvSpPr>
            <p:cNvPr id="412692" name="Rectangle 2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412693" name="Rectangle 2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412694" name="Rectangle 2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sp>
        <p:nvSpPr>
          <p:cNvPr id="412695" name="Rectangle 23" descr="Stationery"/>
          <p:cNvSpPr>
            <a:spLocks noChangeArrowheads="1"/>
          </p:cNvSpPr>
          <p:nvPr/>
        </p:nvSpPr>
        <p:spPr bwMode="auto">
          <a:xfrm>
            <a:off x="4419600" y="21780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412696" name="Rectangle 24" descr="Stationery"/>
          <p:cNvSpPr>
            <a:spLocks noChangeArrowheads="1"/>
          </p:cNvSpPr>
          <p:nvPr/>
        </p:nvSpPr>
        <p:spPr bwMode="auto">
          <a:xfrm>
            <a:off x="2667000" y="20097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grpSp>
        <p:nvGrpSpPr>
          <p:cNvPr id="412697" name="Group 25"/>
          <p:cNvGrpSpPr>
            <a:grpSpLocks/>
          </p:cNvGrpSpPr>
          <p:nvPr/>
        </p:nvGrpSpPr>
        <p:grpSpPr bwMode="auto">
          <a:xfrm>
            <a:off x="6705600" y="2513013"/>
            <a:ext cx="2286000" cy="334962"/>
            <a:chOff x="1680" y="739"/>
            <a:chExt cx="1440" cy="211"/>
          </a:xfrm>
        </p:grpSpPr>
        <p:sp>
          <p:nvSpPr>
            <p:cNvPr id="412698" name="Rectangle 2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412699" name="Rectangle 2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412700" name="Rectangle 2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sp>
        <p:nvSpPr>
          <p:cNvPr id="412701" name="Rectangle 29" descr="Stationery"/>
          <p:cNvSpPr>
            <a:spLocks noChangeArrowheads="1"/>
          </p:cNvSpPr>
          <p:nvPr/>
        </p:nvSpPr>
        <p:spPr bwMode="auto">
          <a:xfrm>
            <a:off x="2667000" y="23447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55</a:t>
            </a:r>
          </a:p>
        </p:txBody>
      </p:sp>
      <p:sp>
        <p:nvSpPr>
          <p:cNvPr id="412702" name="Rectangle 30" descr="Stationery"/>
          <p:cNvSpPr>
            <a:spLocks noChangeArrowheads="1"/>
          </p:cNvSpPr>
          <p:nvPr/>
        </p:nvSpPr>
        <p:spPr bwMode="auto">
          <a:xfrm>
            <a:off x="2667000" y="26797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412703" name="Rectangle 31" descr="Stationery"/>
          <p:cNvSpPr>
            <a:spLocks noChangeArrowheads="1"/>
          </p:cNvSpPr>
          <p:nvPr/>
        </p:nvSpPr>
        <p:spPr bwMode="auto">
          <a:xfrm>
            <a:off x="4419600" y="28479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55</a:t>
            </a:r>
          </a:p>
        </p:txBody>
      </p:sp>
      <p:sp>
        <p:nvSpPr>
          <p:cNvPr id="412704" name="Text Box 32"/>
          <p:cNvSpPr txBox="1">
            <a:spLocks noChangeArrowheads="1"/>
          </p:cNvSpPr>
          <p:nvPr/>
        </p:nvSpPr>
        <p:spPr bwMode="auto">
          <a:xfrm>
            <a:off x="2160588" y="1604963"/>
            <a:ext cx="187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Second Index Level</a:t>
            </a:r>
          </a:p>
        </p:txBody>
      </p:sp>
      <p:grpSp>
        <p:nvGrpSpPr>
          <p:cNvPr id="412705" name="Group 33"/>
          <p:cNvGrpSpPr>
            <a:grpSpLocks/>
          </p:cNvGrpSpPr>
          <p:nvPr/>
        </p:nvGrpSpPr>
        <p:grpSpPr bwMode="auto">
          <a:xfrm>
            <a:off x="6705600" y="2847975"/>
            <a:ext cx="2286000" cy="334963"/>
            <a:chOff x="1680" y="739"/>
            <a:chExt cx="1440" cy="211"/>
          </a:xfrm>
        </p:grpSpPr>
        <p:sp>
          <p:nvSpPr>
            <p:cNvPr id="412706" name="Rectangle 3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412707" name="Rectangle 3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412708" name="Rectangle 3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sp>
        <p:nvSpPr>
          <p:cNvPr id="412709" name="Rectangle 37" descr="Stationery"/>
          <p:cNvSpPr>
            <a:spLocks noChangeArrowheads="1"/>
          </p:cNvSpPr>
          <p:nvPr/>
        </p:nvSpPr>
        <p:spPr bwMode="auto">
          <a:xfrm>
            <a:off x="4419600" y="31829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grpSp>
        <p:nvGrpSpPr>
          <p:cNvPr id="412710" name="Group 38"/>
          <p:cNvGrpSpPr>
            <a:grpSpLocks/>
          </p:cNvGrpSpPr>
          <p:nvPr/>
        </p:nvGrpSpPr>
        <p:grpSpPr bwMode="auto">
          <a:xfrm>
            <a:off x="6705600" y="3182938"/>
            <a:ext cx="2286000" cy="334962"/>
            <a:chOff x="1680" y="739"/>
            <a:chExt cx="1440" cy="211"/>
          </a:xfrm>
        </p:grpSpPr>
        <p:sp>
          <p:nvSpPr>
            <p:cNvPr id="412711" name="Rectangle 3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412712" name="Rectangle 4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412713" name="Rectangle 4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grpSp>
        <p:nvGrpSpPr>
          <p:cNvPr id="412714" name="Group 42"/>
          <p:cNvGrpSpPr>
            <a:grpSpLocks/>
          </p:cNvGrpSpPr>
          <p:nvPr/>
        </p:nvGrpSpPr>
        <p:grpSpPr bwMode="auto">
          <a:xfrm>
            <a:off x="6705600" y="3517900"/>
            <a:ext cx="2286000" cy="334963"/>
            <a:chOff x="1680" y="739"/>
            <a:chExt cx="1440" cy="211"/>
          </a:xfrm>
        </p:grpSpPr>
        <p:sp>
          <p:nvSpPr>
            <p:cNvPr id="412715" name="Rectangle 4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412716" name="Rectangle 4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412717" name="Rectangle 4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grpSp>
        <p:nvGrpSpPr>
          <p:cNvPr id="412718" name="Group 46"/>
          <p:cNvGrpSpPr>
            <a:grpSpLocks/>
          </p:cNvGrpSpPr>
          <p:nvPr/>
        </p:nvGrpSpPr>
        <p:grpSpPr bwMode="auto">
          <a:xfrm>
            <a:off x="6705600" y="3852863"/>
            <a:ext cx="2286000" cy="334962"/>
            <a:chOff x="1680" y="739"/>
            <a:chExt cx="1440" cy="211"/>
          </a:xfrm>
        </p:grpSpPr>
        <p:sp>
          <p:nvSpPr>
            <p:cNvPr id="412719" name="Rectangle 4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</a:t>
              </a:r>
            </a:p>
          </p:txBody>
        </p:sp>
        <p:sp>
          <p:nvSpPr>
            <p:cNvPr id="412720" name="Rectangle 4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Kathy</a:t>
              </a:r>
            </a:p>
          </p:txBody>
        </p:sp>
        <p:sp>
          <p:nvSpPr>
            <p:cNvPr id="412721" name="Rectangle 4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45,000</a:t>
              </a:r>
            </a:p>
          </p:txBody>
        </p:sp>
      </p:grpSp>
      <p:sp>
        <p:nvSpPr>
          <p:cNvPr id="412730" name="Rectangle 58" descr="Stationery"/>
          <p:cNvSpPr>
            <a:spLocks noChangeArrowheads="1"/>
          </p:cNvSpPr>
          <p:nvPr/>
        </p:nvSpPr>
        <p:spPr bwMode="auto">
          <a:xfrm>
            <a:off x="4419600" y="35179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sp>
        <p:nvSpPr>
          <p:cNvPr id="412731" name="Rectangle 59" descr="Stationery"/>
          <p:cNvSpPr>
            <a:spLocks noChangeArrowheads="1"/>
          </p:cNvSpPr>
          <p:nvPr/>
        </p:nvSpPr>
        <p:spPr bwMode="auto">
          <a:xfrm>
            <a:off x="4419600" y="41878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412732" name="Rectangle 60" descr="Stationery"/>
          <p:cNvSpPr>
            <a:spLocks noChangeArrowheads="1"/>
          </p:cNvSpPr>
          <p:nvPr/>
        </p:nvSpPr>
        <p:spPr bwMode="auto">
          <a:xfrm>
            <a:off x="4419600" y="45227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90</a:t>
            </a:r>
          </a:p>
        </p:txBody>
      </p:sp>
      <p:sp>
        <p:nvSpPr>
          <p:cNvPr id="412733" name="Rectangle 61" descr="Stationery"/>
          <p:cNvSpPr>
            <a:spLocks noChangeArrowheads="1"/>
          </p:cNvSpPr>
          <p:nvPr/>
        </p:nvSpPr>
        <p:spPr bwMode="auto">
          <a:xfrm>
            <a:off x="4419600" y="48577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12734" name="Line 62"/>
          <p:cNvSpPr>
            <a:spLocks noChangeShapeType="1"/>
          </p:cNvSpPr>
          <p:nvPr/>
        </p:nvSpPr>
        <p:spPr bwMode="auto">
          <a:xfrm>
            <a:off x="5181600" y="160496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35" name="Line 63"/>
          <p:cNvSpPr>
            <a:spLocks noChangeShapeType="1"/>
          </p:cNvSpPr>
          <p:nvPr/>
        </p:nvSpPr>
        <p:spPr bwMode="auto">
          <a:xfrm>
            <a:off x="5181600" y="2009775"/>
            <a:ext cx="15240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36" name="Line 64"/>
          <p:cNvSpPr>
            <a:spLocks noChangeShapeType="1"/>
          </p:cNvSpPr>
          <p:nvPr/>
        </p:nvSpPr>
        <p:spPr bwMode="auto">
          <a:xfrm>
            <a:off x="5181600" y="2336800"/>
            <a:ext cx="1524000" cy="677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37" name="Line 65"/>
          <p:cNvSpPr>
            <a:spLocks noChangeShapeType="1"/>
          </p:cNvSpPr>
          <p:nvPr/>
        </p:nvSpPr>
        <p:spPr bwMode="auto">
          <a:xfrm flipV="1">
            <a:off x="5181600" y="2679700"/>
            <a:ext cx="1524000" cy="995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38" name="Line 66"/>
          <p:cNvSpPr>
            <a:spLocks noChangeShapeType="1"/>
          </p:cNvSpPr>
          <p:nvPr/>
        </p:nvSpPr>
        <p:spPr bwMode="auto">
          <a:xfrm>
            <a:off x="5181600" y="33401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39" name="Line 67"/>
          <p:cNvSpPr>
            <a:spLocks noChangeShapeType="1"/>
          </p:cNvSpPr>
          <p:nvPr/>
        </p:nvSpPr>
        <p:spPr bwMode="auto">
          <a:xfrm flipV="1">
            <a:off x="5181600" y="2009775"/>
            <a:ext cx="1524000" cy="2335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40" name="Line 68"/>
          <p:cNvSpPr>
            <a:spLocks noChangeShapeType="1"/>
          </p:cNvSpPr>
          <p:nvPr/>
        </p:nvSpPr>
        <p:spPr bwMode="auto">
          <a:xfrm>
            <a:off x="5181600" y="3014663"/>
            <a:ext cx="1524000" cy="1023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41" name="Line 69"/>
          <p:cNvSpPr>
            <a:spLocks noChangeShapeType="1"/>
          </p:cNvSpPr>
          <p:nvPr/>
        </p:nvSpPr>
        <p:spPr bwMode="auto">
          <a:xfrm flipV="1">
            <a:off x="5181600" y="3675063"/>
            <a:ext cx="1524000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42" name="Line 70" descr="Stationery"/>
          <p:cNvSpPr>
            <a:spLocks noChangeShapeType="1"/>
          </p:cNvSpPr>
          <p:nvPr/>
        </p:nvSpPr>
        <p:spPr bwMode="auto">
          <a:xfrm flipV="1">
            <a:off x="3429000" y="1604963"/>
            <a:ext cx="9906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43" name="Line 71" descr="Stationery"/>
          <p:cNvSpPr>
            <a:spLocks noChangeShapeType="1"/>
          </p:cNvSpPr>
          <p:nvPr/>
        </p:nvSpPr>
        <p:spPr bwMode="auto">
          <a:xfrm>
            <a:off x="3429000" y="2513013"/>
            <a:ext cx="99060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44" name="Line 72" descr="Stationery"/>
          <p:cNvSpPr>
            <a:spLocks noChangeShapeType="1"/>
          </p:cNvSpPr>
          <p:nvPr/>
        </p:nvSpPr>
        <p:spPr bwMode="auto">
          <a:xfrm>
            <a:off x="3429000" y="2847975"/>
            <a:ext cx="990600" cy="149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745" name="Group 73"/>
          <p:cNvGrpSpPr>
            <a:grpSpLocks/>
          </p:cNvGrpSpPr>
          <p:nvPr/>
        </p:nvGrpSpPr>
        <p:grpSpPr bwMode="auto">
          <a:xfrm>
            <a:off x="6705600" y="1173163"/>
            <a:ext cx="2286000" cy="334962"/>
            <a:chOff x="1680" y="739"/>
            <a:chExt cx="1440" cy="211"/>
          </a:xfrm>
        </p:grpSpPr>
        <p:sp>
          <p:nvSpPr>
            <p:cNvPr id="412746" name="Rectangle 74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412747" name="Rectangle 75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412748" name="Rectangle 76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412749" name="Line 77" descr="Stationery"/>
          <p:cNvSpPr>
            <a:spLocks noChangeShapeType="1"/>
          </p:cNvSpPr>
          <p:nvPr/>
        </p:nvSpPr>
        <p:spPr bwMode="auto">
          <a:xfrm>
            <a:off x="4953000" y="15113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50" name="Line 78" descr="Stationery"/>
          <p:cNvSpPr>
            <a:spLocks noChangeShapeType="1"/>
          </p:cNvSpPr>
          <p:nvPr/>
        </p:nvSpPr>
        <p:spPr bwMode="auto">
          <a:xfrm>
            <a:off x="4953000" y="28670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51" name="Line 79" descr="Stationery"/>
          <p:cNvSpPr>
            <a:spLocks noChangeShapeType="1"/>
          </p:cNvSpPr>
          <p:nvPr/>
        </p:nvSpPr>
        <p:spPr bwMode="auto">
          <a:xfrm>
            <a:off x="3200400" y="20288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52" name="Line 80"/>
          <p:cNvSpPr>
            <a:spLocks noChangeShapeType="1"/>
          </p:cNvSpPr>
          <p:nvPr/>
        </p:nvSpPr>
        <p:spPr bwMode="auto">
          <a:xfrm>
            <a:off x="4965700" y="41910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582AA-7EFC-4AA7-83E1-437F1146B10A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413698" name="Group 2"/>
          <p:cNvGrpSpPr>
            <a:grpSpLocks/>
          </p:cNvGrpSpPr>
          <p:nvPr/>
        </p:nvGrpSpPr>
        <p:grpSpPr bwMode="auto">
          <a:xfrm>
            <a:off x="6705600" y="1508125"/>
            <a:ext cx="2286000" cy="334963"/>
            <a:chOff x="1680" y="739"/>
            <a:chExt cx="1440" cy="211"/>
          </a:xfrm>
        </p:grpSpPr>
        <p:sp>
          <p:nvSpPr>
            <p:cNvPr id="413699" name="Rectangle 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413700" name="Rectangle 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413701" name="Rectangle 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609600" y="1222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</a:t>
            </a:r>
          </a:p>
        </p:txBody>
      </p:sp>
      <p:grpSp>
        <p:nvGrpSpPr>
          <p:cNvPr id="413703" name="Group 7"/>
          <p:cNvGrpSpPr>
            <a:grpSpLocks/>
          </p:cNvGrpSpPr>
          <p:nvPr/>
        </p:nvGrpSpPr>
        <p:grpSpPr bwMode="auto">
          <a:xfrm>
            <a:off x="1905000" y="244475"/>
            <a:ext cx="2286000" cy="334963"/>
            <a:chOff x="1680" y="739"/>
            <a:chExt cx="1440" cy="211"/>
          </a:xfrm>
        </p:grpSpPr>
        <p:sp>
          <p:nvSpPr>
            <p:cNvPr id="413704" name="Rectangle 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</a:t>
              </a:r>
            </a:p>
          </p:txBody>
        </p:sp>
        <p:sp>
          <p:nvSpPr>
            <p:cNvPr id="413705" name="Rectangle 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413706" name="Rectangle 1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38,000</a:t>
              </a:r>
            </a:p>
          </p:txBody>
        </p:sp>
      </p:grpSp>
      <p:sp>
        <p:nvSpPr>
          <p:cNvPr id="413707" name="Text Box 11"/>
          <p:cNvSpPr txBox="1">
            <a:spLocks noChangeArrowheads="1"/>
          </p:cNvSpPr>
          <p:nvPr/>
        </p:nvSpPr>
        <p:spPr bwMode="auto">
          <a:xfrm>
            <a:off x="6705600" y="811213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</a:t>
            </a:r>
          </a:p>
        </p:txBody>
      </p:sp>
      <p:sp>
        <p:nvSpPr>
          <p:cNvPr id="413708" name="Text Box 12"/>
          <p:cNvSpPr txBox="1">
            <a:spLocks noChangeArrowheads="1"/>
          </p:cNvSpPr>
          <p:nvPr/>
        </p:nvSpPr>
        <p:spPr bwMode="auto">
          <a:xfrm>
            <a:off x="4038600" y="11477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First Index Level</a:t>
            </a:r>
          </a:p>
        </p:txBody>
      </p:sp>
      <p:grpSp>
        <p:nvGrpSpPr>
          <p:cNvPr id="413709" name="Group 13"/>
          <p:cNvGrpSpPr>
            <a:grpSpLocks/>
          </p:cNvGrpSpPr>
          <p:nvPr/>
        </p:nvGrpSpPr>
        <p:grpSpPr bwMode="auto">
          <a:xfrm>
            <a:off x="6705600" y="1843088"/>
            <a:ext cx="2286000" cy="334962"/>
            <a:chOff x="1680" y="739"/>
            <a:chExt cx="1440" cy="211"/>
          </a:xfrm>
        </p:grpSpPr>
        <p:sp>
          <p:nvSpPr>
            <p:cNvPr id="413710" name="Rectangle 1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413711" name="Rectangle 1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413712" name="Rectangle 1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sp>
        <p:nvSpPr>
          <p:cNvPr id="413713" name="Rectangle 17" descr="Stationery"/>
          <p:cNvSpPr>
            <a:spLocks noChangeArrowheads="1"/>
          </p:cNvSpPr>
          <p:nvPr/>
        </p:nvSpPr>
        <p:spPr bwMode="auto">
          <a:xfrm>
            <a:off x="4419600" y="15081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413714" name="Rectangle 18" descr="Stationery"/>
          <p:cNvSpPr>
            <a:spLocks noChangeArrowheads="1"/>
          </p:cNvSpPr>
          <p:nvPr/>
        </p:nvSpPr>
        <p:spPr bwMode="auto">
          <a:xfrm>
            <a:off x="4419600" y="18430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</a:t>
            </a:r>
          </a:p>
        </p:txBody>
      </p:sp>
      <p:grpSp>
        <p:nvGrpSpPr>
          <p:cNvPr id="413715" name="Group 19"/>
          <p:cNvGrpSpPr>
            <a:grpSpLocks/>
          </p:cNvGrpSpPr>
          <p:nvPr/>
        </p:nvGrpSpPr>
        <p:grpSpPr bwMode="auto">
          <a:xfrm>
            <a:off x="6705600" y="2178050"/>
            <a:ext cx="2286000" cy="334963"/>
            <a:chOff x="1680" y="739"/>
            <a:chExt cx="1440" cy="211"/>
          </a:xfrm>
        </p:grpSpPr>
        <p:sp>
          <p:nvSpPr>
            <p:cNvPr id="413716" name="Rectangle 2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413717" name="Rectangle 2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413718" name="Rectangle 2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sp>
        <p:nvSpPr>
          <p:cNvPr id="413719" name="Rectangle 23" descr="Stationery"/>
          <p:cNvSpPr>
            <a:spLocks noChangeArrowheads="1"/>
          </p:cNvSpPr>
          <p:nvPr/>
        </p:nvSpPr>
        <p:spPr bwMode="auto">
          <a:xfrm>
            <a:off x="4419600" y="21780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413720" name="Rectangle 24" descr="Stationery"/>
          <p:cNvSpPr>
            <a:spLocks noChangeArrowheads="1"/>
          </p:cNvSpPr>
          <p:nvPr/>
        </p:nvSpPr>
        <p:spPr bwMode="auto">
          <a:xfrm>
            <a:off x="2667000" y="20097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grpSp>
        <p:nvGrpSpPr>
          <p:cNvPr id="413721" name="Group 25"/>
          <p:cNvGrpSpPr>
            <a:grpSpLocks/>
          </p:cNvGrpSpPr>
          <p:nvPr/>
        </p:nvGrpSpPr>
        <p:grpSpPr bwMode="auto">
          <a:xfrm>
            <a:off x="6705600" y="2513013"/>
            <a:ext cx="2286000" cy="334962"/>
            <a:chOff x="1680" y="739"/>
            <a:chExt cx="1440" cy="211"/>
          </a:xfrm>
        </p:grpSpPr>
        <p:sp>
          <p:nvSpPr>
            <p:cNvPr id="413722" name="Rectangle 2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413723" name="Rectangle 2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413724" name="Rectangle 2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sp>
        <p:nvSpPr>
          <p:cNvPr id="413725" name="Rectangle 29" descr="Stationery"/>
          <p:cNvSpPr>
            <a:spLocks noChangeArrowheads="1"/>
          </p:cNvSpPr>
          <p:nvPr/>
        </p:nvSpPr>
        <p:spPr bwMode="auto">
          <a:xfrm>
            <a:off x="2667000" y="23447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35</a:t>
            </a:r>
          </a:p>
        </p:txBody>
      </p:sp>
      <p:sp>
        <p:nvSpPr>
          <p:cNvPr id="413726" name="Rectangle 30" descr="Stationery"/>
          <p:cNvSpPr>
            <a:spLocks noChangeArrowheads="1"/>
          </p:cNvSpPr>
          <p:nvPr/>
        </p:nvSpPr>
        <p:spPr bwMode="auto">
          <a:xfrm>
            <a:off x="2667000" y="26797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sp>
        <p:nvSpPr>
          <p:cNvPr id="413727" name="Rectangle 31" descr="Stationery"/>
          <p:cNvSpPr>
            <a:spLocks noChangeArrowheads="1"/>
          </p:cNvSpPr>
          <p:nvPr/>
        </p:nvSpPr>
        <p:spPr bwMode="auto">
          <a:xfrm>
            <a:off x="4419600" y="28479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35</a:t>
            </a:r>
          </a:p>
        </p:txBody>
      </p:sp>
      <p:sp>
        <p:nvSpPr>
          <p:cNvPr id="413728" name="Text Box 32"/>
          <p:cNvSpPr txBox="1">
            <a:spLocks noChangeArrowheads="1"/>
          </p:cNvSpPr>
          <p:nvPr/>
        </p:nvSpPr>
        <p:spPr bwMode="auto">
          <a:xfrm>
            <a:off x="2160588" y="1604963"/>
            <a:ext cx="187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Second Index Level</a:t>
            </a:r>
          </a:p>
        </p:txBody>
      </p:sp>
      <p:grpSp>
        <p:nvGrpSpPr>
          <p:cNvPr id="413729" name="Group 33"/>
          <p:cNvGrpSpPr>
            <a:grpSpLocks/>
          </p:cNvGrpSpPr>
          <p:nvPr/>
        </p:nvGrpSpPr>
        <p:grpSpPr bwMode="auto">
          <a:xfrm>
            <a:off x="6705600" y="2847975"/>
            <a:ext cx="2286000" cy="334963"/>
            <a:chOff x="1680" y="739"/>
            <a:chExt cx="1440" cy="211"/>
          </a:xfrm>
        </p:grpSpPr>
        <p:sp>
          <p:nvSpPr>
            <p:cNvPr id="413730" name="Rectangle 3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413731" name="Rectangle 3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413732" name="Rectangle 3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sp>
        <p:nvSpPr>
          <p:cNvPr id="413733" name="Rectangle 37" descr="Stationery"/>
          <p:cNvSpPr>
            <a:spLocks noChangeArrowheads="1"/>
          </p:cNvSpPr>
          <p:nvPr/>
        </p:nvSpPr>
        <p:spPr bwMode="auto">
          <a:xfrm>
            <a:off x="4419600" y="31829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55</a:t>
            </a:r>
          </a:p>
        </p:txBody>
      </p:sp>
      <p:grpSp>
        <p:nvGrpSpPr>
          <p:cNvPr id="413734" name="Group 38"/>
          <p:cNvGrpSpPr>
            <a:grpSpLocks/>
          </p:cNvGrpSpPr>
          <p:nvPr/>
        </p:nvGrpSpPr>
        <p:grpSpPr bwMode="auto">
          <a:xfrm>
            <a:off x="6705600" y="3182938"/>
            <a:ext cx="2286000" cy="334962"/>
            <a:chOff x="1680" y="739"/>
            <a:chExt cx="1440" cy="211"/>
          </a:xfrm>
        </p:grpSpPr>
        <p:sp>
          <p:nvSpPr>
            <p:cNvPr id="413735" name="Rectangle 3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413736" name="Rectangle 4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413737" name="Rectangle 4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grpSp>
        <p:nvGrpSpPr>
          <p:cNvPr id="413738" name="Group 42"/>
          <p:cNvGrpSpPr>
            <a:grpSpLocks/>
          </p:cNvGrpSpPr>
          <p:nvPr/>
        </p:nvGrpSpPr>
        <p:grpSpPr bwMode="auto">
          <a:xfrm>
            <a:off x="6705600" y="3517900"/>
            <a:ext cx="2286000" cy="334963"/>
            <a:chOff x="1680" y="739"/>
            <a:chExt cx="1440" cy="211"/>
          </a:xfrm>
        </p:grpSpPr>
        <p:sp>
          <p:nvSpPr>
            <p:cNvPr id="413739" name="Rectangle 4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413740" name="Rectangle 4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413741" name="Rectangle 4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grpSp>
        <p:nvGrpSpPr>
          <p:cNvPr id="413742" name="Group 46"/>
          <p:cNvGrpSpPr>
            <a:grpSpLocks/>
          </p:cNvGrpSpPr>
          <p:nvPr/>
        </p:nvGrpSpPr>
        <p:grpSpPr bwMode="auto">
          <a:xfrm>
            <a:off x="6705600" y="3852863"/>
            <a:ext cx="2286000" cy="334962"/>
            <a:chOff x="1680" y="739"/>
            <a:chExt cx="1440" cy="211"/>
          </a:xfrm>
        </p:grpSpPr>
        <p:sp>
          <p:nvSpPr>
            <p:cNvPr id="413743" name="Rectangle 4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</a:t>
              </a:r>
            </a:p>
          </p:txBody>
        </p:sp>
        <p:sp>
          <p:nvSpPr>
            <p:cNvPr id="413744" name="Rectangle 4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Kathy</a:t>
              </a:r>
            </a:p>
          </p:txBody>
        </p:sp>
        <p:sp>
          <p:nvSpPr>
            <p:cNvPr id="413745" name="Rectangle 4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45,000</a:t>
              </a:r>
            </a:p>
          </p:txBody>
        </p:sp>
      </p:grpSp>
      <p:grpSp>
        <p:nvGrpSpPr>
          <p:cNvPr id="413746" name="Group 50"/>
          <p:cNvGrpSpPr>
            <a:grpSpLocks/>
          </p:cNvGrpSpPr>
          <p:nvPr/>
        </p:nvGrpSpPr>
        <p:grpSpPr bwMode="auto">
          <a:xfrm>
            <a:off x="6705600" y="4187825"/>
            <a:ext cx="2286000" cy="334963"/>
            <a:chOff x="1680" y="739"/>
            <a:chExt cx="1440" cy="211"/>
          </a:xfrm>
        </p:grpSpPr>
        <p:sp>
          <p:nvSpPr>
            <p:cNvPr id="413747" name="Rectangle 51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</a:t>
              </a:r>
            </a:p>
          </p:txBody>
        </p:sp>
        <p:sp>
          <p:nvSpPr>
            <p:cNvPr id="413748" name="Rectangle 52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413749" name="Rectangle 53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38,000</a:t>
              </a:r>
            </a:p>
          </p:txBody>
        </p:sp>
      </p:grpSp>
      <p:sp>
        <p:nvSpPr>
          <p:cNvPr id="413754" name="Rectangle 58" descr="Stationery"/>
          <p:cNvSpPr>
            <a:spLocks noChangeArrowheads="1"/>
          </p:cNvSpPr>
          <p:nvPr/>
        </p:nvSpPr>
        <p:spPr bwMode="auto">
          <a:xfrm>
            <a:off x="4419600" y="35179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413755" name="Rectangle 59" descr="Stationery"/>
          <p:cNvSpPr>
            <a:spLocks noChangeArrowheads="1"/>
          </p:cNvSpPr>
          <p:nvPr/>
        </p:nvSpPr>
        <p:spPr bwMode="auto">
          <a:xfrm>
            <a:off x="4419600" y="41878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sp>
        <p:nvSpPr>
          <p:cNvPr id="413756" name="Rectangle 60" descr="Stationery"/>
          <p:cNvSpPr>
            <a:spLocks noChangeArrowheads="1"/>
          </p:cNvSpPr>
          <p:nvPr/>
        </p:nvSpPr>
        <p:spPr bwMode="auto">
          <a:xfrm>
            <a:off x="4419600" y="45227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413757" name="Rectangle 61" descr="Stationery"/>
          <p:cNvSpPr>
            <a:spLocks noChangeArrowheads="1"/>
          </p:cNvSpPr>
          <p:nvPr/>
        </p:nvSpPr>
        <p:spPr bwMode="auto">
          <a:xfrm>
            <a:off x="4419600" y="48577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90</a:t>
            </a:r>
          </a:p>
        </p:txBody>
      </p:sp>
      <p:sp>
        <p:nvSpPr>
          <p:cNvPr id="413758" name="Line 62"/>
          <p:cNvSpPr>
            <a:spLocks noChangeShapeType="1"/>
          </p:cNvSpPr>
          <p:nvPr/>
        </p:nvSpPr>
        <p:spPr bwMode="auto">
          <a:xfrm>
            <a:off x="5181600" y="160496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59" name="Line 63"/>
          <p:cNvSpPr>
            <a:spLocks noChangeShapeType="1"/>
          </p:cNvSpPr>
          <p:nvPr/>
        </p:nvSpPr>
        <p:spPr bwMode="auto">
          <a:xfrm>
            <a:off x="5181600" y="2001838"/>
            <a:ext cx="15240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0" name="Line 64"/>
          <p:cNvSpPr>
            <a:spLocks noChangeShapeType="1"/>
          </p:cNvSpPr>
          <p:nvPr/>
        </p:nvSpPr>
        <p:spPr bwMode="auto">
          <a:xfrm>
            <a:off x="5181600" y="2362200"/>
            <a:ext cx="152400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1" name="Line 65"/>
          <p:cNvSpPr>
            <a:spLocks noChangeShapeType="1"/>
          </p:cNvSpPr>
          <p:nvPr/>
        </p:nvSpPr>
        <p:spPr bwMode="auto">
          <a:xfrm>
            <a:off x="5181600" y="3006725"/>
            <a:ext cx="1524000" cy="133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2" name="Line 66"/>
          <p:cNvSpPr>
            <a:spLocks noChangeShapeType="1"/>
          </p:cNvSpPr>
          <p:nvPr/>
        </p:nvSpPr>
        <p:spPr bwMode="auto">
          <a:xfrm>
            <a:off x="5181600" y="3352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3" name="Line 67"/>
          <p:cNvSpPr>
            <a:spLocks noChangeShapeType="1"/>
          </p:cNvSpPr>
          <p:nvPr/>
        </p:nvSpPr>
        <p:spPr bwMode="auto">
          <a:xfrm flipV="1">
            <a:off x="5181600" y="3352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4" name="Line 68"/>
          <p:cNvSpPr>
            <a:spLocks noChangeShapeType="1"/>
          </p:cNvSpPr>
          <p:nvPr/>
        </p:nvSpPr>
        <p:spPr bwMode="auto">
          <a:xfrm flipV="1">
            <a:off x="5181600" y="2679700"/>
            <a:ext cx="1524000" cy="166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5" name="Line 69"/>
          <p:cNvSpPr>
            <a:spLocks noChangeShapeType="1"/>
          </p:cNvSpPr>
          <p:nvPr/>
        </p:nvSpPr>
        <p:spPr bwMode="auto">
          <a:xfrm flipV="1">
            <a:off x="5181600" y="2001838"/>
            <a:ext cx="1524000" cy="272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6" name="Line 70"/>
          <p:cNvSpPr>
            <a:spLocks noChangeShapeType="1"/>
          </p:cNvSpPr>
          <p:nvPr/>
        </p:nvSpPr>
        <p:spPr bwMode="auto">
          <a:xfrm flipV="1">
            <a:off x="5181600" y="36576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7" name="Line 71" descr="Stationery"/>
          <p:cNvSpPr>
            <a:spLocks noChangeShapeType="1"/>
          </p:cNvSpPr>
          <p:nvPr/>
        </p:nvSpPr>
        <p:spPr bwMode="auto">
          <a:xfrm flipV="1">
            <a:off x="3429000" y="1508125"/>
            <a:ext cx="9906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8" name="Line 72" descr="Stationery"/>
          <p:cNvSpPr>
            <a:spLocks noChangeShapeType="1"/>
          </p:cNvSpPr>
          <p:nvPr/>
        </p:nvSpPr>
        <p:spPr bwMode="auto">
          <a:xfrm>
            <a:off x="3429000" y="2517775"/>
            <a:ext cx="9906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9" name="Line 73" descr="Stationery"/>
          <p:cNvSpPr>
            <a:spLocks noChangeShapeType="1"/>
          </p:cNvSpPr>
          <p:nvPr/>
        </p:nvSpPr>
        <p:spPr bwMode="auto">
          <a:xfrm>
            <a:off x="3429000" y="2835275"/>
            <a:ext cx="990600" cy="135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770" name="Group 74"/>
          <p:cNvGrpSpPr>
            <a:grpSpLocks/>
          </p:cNvGrpSpPr>
          <p:nvPr/>
        </p:nvGrpSpPr>
        <p:grpSpPr bwMode="auto">
          <a:xfrm>
            <a:off x="6705600" y="1173163"/>
            <a:ext cx="2286000" cy="334962"/>
            <a:chOff x="1680" y="739"/>
            <a:chExt cx="1440" cy="211"/>
          </a:xfrm>
        </p:grpSpPr>
        <p:sp>
          <p:nvSpPr>
            <p:cNvPr id="413771" name="Rectangle 75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413772" name="Rectangle 76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413773" name="Rectangle 77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413774" name="Line 78" descr="Stationery"/>
          <p:cNvSpPr>
            <a:spLocks noChangeShapeType="1"/>
          </p:cNvSpPr>
          <p:nvPr/>
        </p:nvSpPr>
        <p:spPr bwMode="auto">
          <a:xfrm>
            <a:off x="4953000" y="15113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75" name="Line 79" descr="Stationery"/>
          <p:cNvSpPr>
            <a:spLocks noChangeShapeType="1"/>
          </p:cNvSpPr>
          <p:nvPr/>
        </p:nvSpPr>
        <p:spPr bwMode="auto">
          <a:xfrm>
            <a:off x="4953000" y="28670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76" name="Line 80" descr="Stationery"/>
          <p:cNvSpPr>
            <a:spLocks noChangeShapeType="1"/>
          </p:cNvSpPr>
          <p:nvPr/>
        </p:nvSpPr>
        <p:spPr bwMode="auto">
          <a:xfrm>
            <a:off x="3200400" y="20288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77" name="Line 81" descr="Stationery"/>
          <p:cNvSpPr>
            <a:spLocks noChangeShapeType="1"/>
          </p:cNvSpPr>
          <p:nvPr/>
        </p:nvSpPr>
        <p:spPr bwMode="auto">
          <a:xfrm>
            <a:off x="4965700" y="41910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94C2B-A6AF-4718-BC7A-EC7D6485F9AD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414722" name="Group 2"/>
          <p:cNvGrpSpPr>
            <a:grpSpLocks/>
          </p:cNvGrpSpPr>
          <p:nvPr/>
        </p:nvGrpSpPr>
        <p:grpSpPr bwMode="auto">
          <a:xfrm>
            <a:off x="6705600" y="1508125"/>
            <a:ext cx="2286000" cy="334963"/>
            <a:chOff x="1680" y="739"/>
            <a:chExt cx="1440" cy="211"/>
          </a:xfrm>
        </p:grpSpPr>
        <p:sp>
          <p:nvSpPr>
            <p:cNvPr id="414723" name="Rectangle 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414724" name="Rectangle 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414725" name="Rectangle 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609600" y="1222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</a:t>
            </a:r>
          </a:p>
        </p:txBody>
      </p: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1905000" y="244475"/>
            <a:ext cx="2286000" cy="334963"/>
            <a:chOff x="1680" y="739"/>
            <a:chExt cx="1440" cy="211"/>
          </a:xfrm>
        </p:grpSpPr>
        <p:sp>
          <p:nvSpPr>
            <p:cNvPr id="414728" name="Rectangle 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51</a:t>
              </a:r>
            </a:p>
          </p:txBody>
        </p:sp>
        <p:sp>
          <p:nvSpPr>
            <p:cNvPr id="414729" name="Rectangle 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Joe</a:t>
              </a:r>
            </a:p>
          </p:txBody>
        </p:sp>
        <p:sp>
          <p:nvSpPr>
            <p:cNvPr id="414730" name="Rectangle 1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39,000</a:t>
              </a:r>
            </a:p>
          </p:txBody>
        </p:sp>
      </p:grpSp>
      <p:sp>
        <p:nvSpPr>
          <p:cNvPr id="414731" name="Text Box 11"/>
          <p:cNvSpPr txBox="1">
            <a:spLocks noChangeArrowheads="1"/>
          </p:cNvSpPr>
          <p:nvPr/>
        </p:nvSpPr>
        <p:spPr bwMode="auto">
          <a:xfrm>
            <a:off x="6705600" y="811213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</a:t>
            </a:r>
          </a:p>
        </p:txBody>
      </p:sp>
      <p:sp>
        <p:nvSpPr>
          <p:cNvPr id="414732" name="Text Box 12" descr="Stationery"/>
          <p:cNvSpPr txBox="1">
            <a:spLocks noChangeArrowheads="1"/>
          </p:cNvSpPr>
          <p:nvPr/>
        </p:nvSpPr>
        <p:spPr bwMode="auto">
          <a:xfrm>
            <a:off x="4038600" y="11477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First Index Level</a:t>
            </a:r>
          </a:p>
        </p:txBody>
      </p:sp>
      <p:grpSp>
        <p:nvGrpSpPr>
          <p:cNvPr id="414733" name="Group 13"/>
          <p:cNvGrpSpPr>
            <a:grpSpLocks/>
          </p:cNvGrpSpPr>
          <p:nvPr/>
        </p:nvGrpSpPr>
        <p:grpSpPr bwMode="auto">
          <a:xfrm>
            <a:off x="6705600" y="1843088"/>
            <a:ext cx="2286000" cy="334962"/>
            <a:chOff x="1680" y="739"/>
            <a:chExt cx="1440" cy="211"/>
          </a:xfrm>
        </p:grpSpPr>
        <p:sp>
          <p:nvSpPr>
            <p:cNvPr id="414734" name="Rectangle 1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414735" name="Rectangle 1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414736" name="Rectangle 1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sp>
        <p:nvSpPr>
          <p:cNvPr id="414737" name="Rectangle 17" descr="Stationery"/>
          <p:cNvSpPr>
            <a:spLocks noChangeArrowheads="1"/>
          </p:cNvSpPr>
          <p:nvPr/>
        </p:nvSpPr>
        <p:spPr bwMode="auto">
          <a:xfrm>
            <a:off x="4419600" y="15081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414738" name="Rectangle 18" descr="Stationery"/>
          <p:cNvSpPr>
            <a:spLocks noChangeArrowheads="1"/>
          </p:cNvSpPr>
          <p:nvPr/>
        </p:nvSpPr>
        <p:spPr bwMode="auto">
          <a:xfrm>
            <a:off x="4419600" y="18430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</a:t>
            </a:r>
          </a:p>
        </p:txBody>
      </p:sp>
      <p:grpSp>
        <p:nvGrpSpPr>
          <p:cNvPr id="414739" name="Group 19"/>
          <p:cNvGrpSpPr>
            <a:grpSpLocks/>
          </p:cNvGrpSpPr>
          <p:nvPr/>
        </p:nvGrpSpPr>
        <p:grpSpPr bwMode="auto">
          <a:xfrm>
            <a:off x="6705600" y="2178050"/>
            <a:ext cx="2286000" cy="334963"/>
            <a:chOff x="1680" y="739"/>
            <a:chExt cx="1440" cy="211"/>
          </a:xfrm>
        </p:grpSpPr>
        <p:sp>
          <p:nvSpPr>
            <p:cNvPr id="414740" name="Rectangle 2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414741" name="Rectangle 2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414742" name="Rectangle 2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sp>
        <p:nvSpPr>
          <p:cNvPr id="414743" name="Rectangle 23" descr="Stationery"/>
          <p:cNvSpPr>
            <a:spLocks noChangeArrowheads="1"/>
          </p:cNvSpPr>
          <p:nvPr/>
        </p:nvSpPr>
        <p:spPr bwMode="auto">
          <a:xfrm>
            <a:off x="4419600" y="21780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414744" name="Rectangle 24" descr="Stationery"/>
          <p:cNvSpPr>
            <a:spLocks noChangeArrowheads="1"/>
          </p:cNvSpPr>
          <p:nvPr/>
        </p:nvSpPr>
        <p:spPr bwMode="auto">
          <a:xfrm>
            <a:off x="2667000" y="20097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grpSp>
        <p:nvGrpSpPr>
          <p:cNvPr id="414745" name="Group 25"/>
          <p:cNvGrpSpPr>
            <a:grpSpLocks/>
          </p:cNvGrpSpPr>
          <p:nvPr/>
        </p:nvGrpSpPr>
        <p:grpSpPr bwMode="auto">
          <a:xfrm>
            <a:off x="6705600" y="2513013"/>
            <a:ext cx="2286000" cy="334962"/>
            <a:chOff x="1680" y="739"/>
            <a:chExt cx="1440" cy="211"/>
          </a:xfrm>
        </p:grpSpPr>
        <p:sp>
          <p:nvSpPr>
            <p:cNvPr id="414746" name="Rectangle 2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414747" name="Rectangle 2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414748" name="Rectangle 2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sp>
        <p:nvSpPr>
          <p:cNvPr id="414749" name="Rectangle 29" descr="Stationery"/>
          <p:cNvSpPr>
            <a:spLocks noChangeArrowheads="1"/>
          </p:cNvSpPr>
          <p:nvPr/>
        </p:nvSpPr>
        <p:spPr bwMode="auto">
          <a:xfrm>
            <a:off x="2667000" y="23447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35</a:t>
            </a:r>
          </a:p>
        </p:txBody>
      </p:sp>
      <p:sp>
        <p:nvSpPr>
          <p:cNvPr id="414751" name="Rectangle 31" descr="Stationery"/>
          <p:cNvSpPr>
            <a:spLocks noChangeArrowheads="1"/>
          </p:cNvSpPr>
          <p:nvPr/>
        </p:nvSpPr>
        <p:spPr bwMode="auto">
          <a:xfrm>
            <a:off x="4419600" y="28479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35</a:t>
            </a:r>
          </a:p>
        </p:txBody>
      </p:sp>
      <p:sp>
        <p:nvSpPr>
          <p:cNvPr id="414752" name="Text Box 32" descr="Stationery"/>
          <p:cNvSpPr txBox="1">
            <a:spLocks noChangeArrowheads="1"/>
          </p:cNvSpPr>
          <p:nvPr/>
        </p:nvSpPr>
        <p:spPr bwMode="auto">
          <a:xfrm>
            <a:off x="2160588" y="1604963"/>
            <a:ext cx="187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Second Index Level</a:t>
            </a:r>
          </a:p>
        </p:txBody>
      </p:sp>
      <p:grpSp>
        <p:nvGrpSpPr>
          <p:cNvPr id="414753" name="Group 33"/>
          <p:cNvGrpSpPr>
            <a:grpSpLocks/>
          </p:cNvGrpSpPr>
          <p:nvPr/>
        </p:nvGrpSpPr>
        <p:grpSpPr bwMode="auto">
          <a:xfrm>
            <a:off x="6705600" y="2847975"/>
            <a:ext cx="2286000" cy="334963"/>
            <a:chOff x="1680" y="739"/>
            <a:chExt cx="1440" cy="211"/>
          </a:xfrm>
        </p:grpSpPr>
        <p:sp>
          <p:nvSpPr>
            <p:cNvPr id="414754" name="Rectangle 3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414755" name="Rectangle 3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414756" name="Rectangle 3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sp>
        <p:nvSpPr>
          <p:cNvPr id="414757" name="Rectangle 37" descr="Stationery"/>
          <p:cNvSpPr>
            <a:spLocks noChangeArrowheads="1"/>
          </p:cNvSpPr>
          <p:nvPr/>
        </p:nvSpPr>
        <p:spPr bwMode="auto">
          <a:xfrm>
            <a:off x="4419600" y="318293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51</a:t>
            </a:r>
          </a:p>
        </p:txBody>
      </p:sp>
      <p:grpSp>
        <p:nvGrpSpPr>
          <p:cNvPr id="414758" name="Group 38"/>
          <p:cNvGrpSpPr>
            <a:grpSpLocks/>
          </p:cNvGrpSpPr>
          <p:nvPr/>
        </p:nvGrpSpPr>
        <p:grpSpPr bwMode="auto">
          <a:xfrm>
            <a:off x="6705600" y="3182938"/>
            <a:ext cx="2286000" cy="334962"/>
            <a:chOff x="1680" y="739"/>
            <a:chExt cx="1440" cy="211"/>
          </a:xfrm>
        </p:grpSpPr>
        <p:sp>
          <p:nvSpPr>
            <p:cNvPr id="414759" name="Rectangle 3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414760" name="Rectangle 4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414761" name="Rectangle 4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grpSp>
        <p:nvGrpSpPr>
          <p:cNvPr id="414762" name="Group 42"/>
          <p:cNvGrpSpPr>
            <a:grpSpLocks/>
          </p:cNvGrpSpPr>
          <p:nvPr/>
        </p:nvGrpSpPr>
        <p:grpSpPr bwMode="auto">
          <a:xfrm>
            <a:off x="6705600" y="3517900"/>
            <a:ext cx="2286000" cy="334963"/>
            <a:chOff x="1680" y="739"/>
            <a:chExt cx="1440" cy="211"/>
          </a:xfrm>
        </p:grpSpPr>
        <p:sp>
          <p:nvSpPr>
            <p:cNvPr id="414763" name="Rectangle 4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414764" name="Rectangle 4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414765" name="Rectangle 4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grpSp>
        <p:nvGrpSpPr>
          <p:cNvPr id="414766" name="Group 46"/>
          <p:cNvGrpSpPr>
            <a:grpSpLocks/>
          </p:cNvGrpSpPr>
          <p:nvPr/>
        </p:nvGrpSpPr>
        <p:grpSpPr bwMode="auto">
          <a:xfrm>
            <a:off x="6705600" y="3852863"/>
            <a:ext cx="2286000" cy="334962"/>
            <a:chOff x="1680" y="739"/>
            <a:chExt cx="1440" cy="211"/>
          </a:xfrm>
        </p:grpSpPr>
        <p:sp>
          <p:nvSpPr>
            <p:cNvPr id="414767" name="Rectangle 4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</a:t>
              </a:r>
            </a:p>
          </p:txBody>
        </p:sp>
        <p:sp>
          <p:nvSpPr>
            <p:cNvPr id="414768" name="Rectangle 4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Kathy</a:t>
              </a:r>
            </a:p>
          </p:txBody>
        </p:sp>
        <p:sp>
          <p:nvSpPr>
            <p:cNvPr id="414769" name="Rectangle 4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45,000</a:t>
              </a:r>
            </a:p>
          </p:txBody>
        </p:sp>
      </p:grpSp>
      <p:grpSp>
        <p:nvGrpSpPr>
          <p:cNvPr id="414770" name="Group 50"/>
          <p:cNvGrpSpPr>
            <a:grpSpLocks/>
          </p:cNvGrpSpPr>
          <p:nvPr/>
        </p:nvGrpSpPr>
        <p:grpSpPr bwMode="auto">
          <a:xfrm>
            <a:off x="6705600" y="4187825"/>
            <a:ext cx="2286000" cy="334963"/>
            <a:chOff x="1680" y="739"/>
            <a:chExt cx="1440" cy="211"/>
          </a:xfrm>
        </p:grpSpPr>
        <p:sp>
          <p:nvSpPr>
            <p:cNvPr id="414771" name="Rectangle 51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</a:t>
              </a:r>
            </a:p>
          </p:txBody>
        </p:sp>
        <p:sp>
          <p:nvSpPr>
            <p:cNvPr id="414772" name="Rectangle 52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414773" name="Rectangle 53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38,000</a:t>
              </a:r>
            </a:p>
          </p:txBody>
        </p:sp>
      </p:grpSp>
      <p:grpSp>
        <p:nvGrpSpPr>
          <p:cNvPr id="414774" name="Group 54"/>
          <p:cNvGrpSpPr>
            <a:grpSpLocks/>
          </p:cNvGrpSpPr>
          <p:nvPr/>
        </p:nvGrpSpPr>
        <p:grpSpPr bwMode="auto">
          <a:xfrm>
            <a:off x="6705600" y="4522788"/>
            <a:ext cx="2286000" cy="334962"/>
            <a:chOff x="1680" y="739"/>
            <a:chExt cx="1440" cy="211"/>
          </a:xfrm>
        </p:grpSpPr>
        <p:sp>
          <p:nvSpPr>
            <p:cNvPr id="414775" name="Rectangle 5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51</a:t>
              </a:r>
            </a:p>
          </p:txBody>
        </p:sp>
        <p:sp>
          <p:nvSpPr>
            <p:cNvPr id="414776" name="Rectangle 5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Joe</a:t>
              </a:r>
            </a:p>
          </p:txBody>
        </p:sp>
        <p:sp>
          <p:nvSpPr>
            <p:cNvPr id="414777" name="Rectangle 5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39,000</a:t>
              </a:r>
            </a:p>
          </p:txBody>
        </p:sp>
      </p:grpSp>
      <p:sp>
        <p:nvSpPr>
          <p:cNvPr id="414778" name="Rectangle 58" descr="Stationery"/>
          <p:cNvSpPr>
            <a:spLocks noChangeArrowheads="1"/>
          </p:cNvSpPr>
          <p:nvPr/>
        </p:nvSpPr>
        <p:spPr bwMode="auto">
          <a:xfrm>
            <a:off x="4419600" y="35179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55</a:t>
            </a:r>
          </a:p>
        </p:txBody>
      </p:sp>
      <p:sp>
        <p:nvSpPr>
          <p:cNvPr id="414779" name="Rectangle 59" descr="Stationery"/>
          <p:cNvSpPr>
            <a:spLocks noChangeArrowheads="1"/>
          </p:cNvSpPr>
          <p:nvPr/>
        </p:nvSpPr>
        <p:spPr bwMode="auto">
          <a:xfrm>
            <a:off x="4419600" y="41878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414780" name="Rectangle 60" descr="Stationery"/>
          <p:cNvSpPr>
            <a:spLocks noChangeArrowheads="1"/>
          </p:cNvSpPr>
          <p:nvPr/>
        </p:nvSpPr>
        <p:spPr bwMode="auto">
          <a:xfrm>
            <a:off x="4419600" y="45227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71</a:t>
            </a:r>
          </a:p>
        </p:txBody>
      </p:sp>
      <p:sp>
        <p:nvSpPr>
          <p:cNvPr id="414781" name="Rectangle 61" descr="Stationery"/>
          <p:cNvSpPr>
            <a:spLocks noChangeArrowheads="1"/>
          </p:cNvSpPr>
          <p:nvPr/>
        </p:nvSpPr>
        <p:spPr bwMode="auto">
          <a:xfrm>
            <a:off x="4419600" y="48577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414782" name="Rectangle 62" descr="Stationery"/>
          <p:cNvSpPr>
            <a:spLocks noChangeArrowheads="1"/>
          </p:cNvSpPr>
          <p:nvPr/>
        </p:nvSpPr>
        <p:spPr bwMode="auto">
          <a:xfrm>
            <a:off x="4419600" y="548640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90</a:t>
            </a:r>
          </a:p>
        </p:txBody>
      </p:sp>
      <p:sp>
        <p:nvSpPr>
          <p:cNvPr id="414786" name="Rectangle 66" descr="Stationery"/>
          <p:cNvSpPr>
            <a:spLocks noChangeArrowheads="1"/>
          </p:cNvSpPr>
          <p:nvPr/>
        </p:nvSpPr>
        <p:spPr bwMode="auto">
          <a:xfrm>
            <a:off x="4419600" y="5821363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14787" name="Rectangle 67" descr="Stationery"/>
          <p:cNvSpPr>
            <a:spLocks noChangeArrowheads="1"/>
          </p:cNvSpPr>
          <p:nvPr/>
        </p:nvSpPr>
        <p:spPr bwMode="auto">
          <a:xfrm>
            <a:off x="4419600" y="61563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14788" name="Text Box 68" descr="Stationery"/>
          <p:cNvSpPr txBox="1">
            <a:spLocks noChangeArrowheads="1"/>
          </p:cNvSpPr>
          <p:nvPr/>
        </p:nvSpPr>
        <p:spPr bwMode="auto">
          <a:xfrm>
            <a:off x="434975" y="2344738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Third Index Level</a:t>
            </a:r>
          </a:p>
        </p:txBody>
      </p:sp>
      <p:sp>
        <p:nvSpPr>
          <p:cNvPr id="414793" name="Rectangle 73" descr="Stationery"/>
          <p:cNvSpPr>
            <a:spLocks noChangeArrowheads="1"/>
          </p:cNvSpPr>
          <p:nvPr/>
        </p:nvSpPr>
        <p:spPr bwMode="auto">
          <a:xfrm>
            <a:off x="2667000" y="26638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414794" name="Rectangle 74" descr="Stationery"/>
          <p:cNvSpPr>
            <a:spLocks noChangeArrowheads="1"/>
          </p:cNvSpPr>
          <p:nvPr/>
        </p:nvSpPr>
        <p:spPr bwMode="auto">
          <a:xfrm>
            <a:off x="2667000" y="33496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90</a:t>
            </a:r>
          </a:p>
        </p:txBody>
      </p:sp>
      <p:sp>
        <p:nvSpPr>
          <p:cNvPr id="414795" name="Rectangle 75" descr="Stationery"/>
          <p:cNvSpPr>
            <a:spLocks noChangeArrowheads="1"/>
          </p:cNvSpPr>
          <p:nvPr/>
        </p:nvSpPr>
        <p:spPr bwMode="auto">
          <a:xfrm>
            <a:off x="2667000" y="3684588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14796" name="Rectangle 76" descr="Stationery"/>
          <p:cNvSpPr>
            <a:spLocks noChangeArrowheads="1"/>
          </p:cNvSpPr>
          <p:nvPr/>
        </p:nvSpPr>
        <p:spPr bwMode="auto">
          <a:xfrm>
            <a:off x="2667000" y="4019550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414797" name="Rectangle 77" descr="Stationery"/>
          <p:cNvSpPr>
            <a:spLocks noChangeArrowheads="1"/>
          </p:cNvSpPr>
          <p:nvPr/>
        </p:nvSpPr>
        <p:spPr bwMode="auto">
          <a:xfrm>
            <a:off x="990600" y="284797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414800" name="Rectangle 80" descr="Stationery"/>
          <p:cNvSpPr>
            <a:spLocks noChangeArrowheads="1"/>
          </p:cNvSpPr>
          <p:nvPr/>
        </p:nvSpPr>
        <p:spPr bwMode="auto">
          <a:xfrm>
            <a:off x="990600" y="3167063"/>
            <a:ext cx="762000" cy="3349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90</a:t>
            </a:r>
          </a:p>
        </p:txBody>
      </p:sp>
      <p:sp>
        <p:nvSpPr>
          <p:cNvPr id="414801" name="Rectangle 81" descr="Stationery"/>
          <p:cNvSpPr>
            <a:spLocks noChangeArrowheads="1"/>
          </p:cNvSpPr>
          <p:nvPr/>
        </p:nvSpPr>
        <p:spPr bwMode="auto">
          <a:xfrm>
            <a:off x="990600" y="3502025"/>
            <a:ext cx="762000" cy="3349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i="0"/>
          </a:p>
        </p:txBody>
      </p:sp>
      <p:sp>
        <p:nvSpPr>
          <p:cNvPr id="414802" name="Line 82"/>
          <p:cNvSpPr>
            <a:spLocks noChangeShapeType="1"/>
          </p:cNvSpPr>
          <p:nvPr/>
        </p:nvSpPr>
        <p:spPr bwMode="auto">
          <a:xfrm>
            <a:off x="5181600" y="160496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03" name="Line 83"/>
          <p:cNvSpPr>
            <a:spLocks noChangeShapeType="1"/>
          </p:cNvSpPr>
          <p:nvPr/>
        </p:nvSpPr>
        <p:spPr bwMode="auto">
          <a:xfrm>
            <a:off x="5181600" y="2009775"/>
            <a:ext cx="15240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04" name="Line 84"/>
          <p:cNvSpPr>
            <a:spLocks noChangeShapeType="1"/>
          </p:cNvSpPr>
          <p:nvPr/>
        </p:nvSpPr>
        <p:spPr bwMode="auto">
          <a:xfrm>
            <a:off x="5181600" y="2336800"/>
            <a:ext cx="1524000" cy="66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05" name="Line 85"/>
          <p:cNvSpPr>
            <a:spLocks noChangeShapeType="1"/>
          </p:cNvSpPr>
          <p:nvPr/>
        </p:nvSpPr>
        <p:spPr bwMode="auto">
          <a:xfrm>
            <a:off x="5181600" y="2990850"/>
            <a:ext cx="1524000" cy="136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06" name="Line 86"/>
          <p:cNvSpPr>
            <a:spLocks noChangeShapeType="1"/>
          </p:cNvSpPr>
          <p:nvPr/>
        </p:nvSpPr>
        <p:spPr bwMode="auto">
          <a:xfrm>
            <a:off x="5181600" y="3349625"/>
            <a:ext cx="1524000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07" name="Line 87"/>
          <p:cNvSpPr>
            <a:spLocks noChangeShapeType="1"/>
          </p:cNvSpPr>
          <p:nvPr/>
        </p:nvSpPr>
        <p:spPr bwMode="auto">
          <a:xfrm>
            <a:off x="5181600" y="3684588"/>
            <a:ext cx="15240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08" name="Line 88"/>
          <p:cNvSpPr>
            <a:spLocks noChangeShapeType="1"/>
          </p:cNvSpPr>
          <p:nvPr/>
        </p:nvSpPr>
        <p:spPr bwMode="auto">
          <a:xfrm flipV="1">
            <a:off x="5181600" y="3349625"/>
            <a:ext cx="1524000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09" name="Line 89"/>
          <p:cNvSpPr>
            <a:spLocks noChangeShapeType="1"/>
          </p:cNvSpPr>
          <p:nvPr/>
        </p:nvSpPr>
        <p:spPr bwMode="auto">
          <a:xfrm flipV="1">
            <a:off x="5181600" y="2681288"/>
            <a:ext cx="1524000" cy="198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10" name="Line 90"/>
          <p:cNvSpPr>
            <a:spLocks noChangeShapeType="1"/>
          </p:cNvSpPr>
          <p:nvPr/>
        </p:nvSpPr>
        <p:spPr bwMode="auto">
          <a:xfrm flipV="1">
            <a:off x="5181600" y="2009775"/>
            <a:ext cx="1524000" cy="301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11" name="Line 91"/>
          <p:cNvSpPr>
            <a:spLocks noChangeShapeType="1"/>
          </p:cNvSpPr>
          <p:nvPr/>
        </p:nvSpPr>
        <p:spPr bwMode="auto">
          <a:xfrm flipV="1">
            <a:off x="5181600" y="3684588"/>
            <a:ext cx="1524000" cy="195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12" name="Line 92" descr="Stationery"/>
          <p:cNvSpPr>
            <a:spLocks noChangeShapeType="1"/>
          </p:cNvSpPr>
          <p:nvPr/>
        </p:nvSpPr>
        <p:spPr bwMode="auto">
          <a:xfrm flipV="1">
            <a:off x="3441700" y="1508125"/>
            <a:ext cx="97790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13" name="Line 93" descr="Stationery"/>
          <p:cNvSpPr>
            <a:spLocks noChangeShapeType="1"/>
          </p:cNvSpPr>
          <p:nvPr/>
        </p:nvSpPr>
        <p:spPr bwMode="auto">
          <a:xfrm>
            <a:off x="3454400" y="2517775"/>
            <a:ext cx="9652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14" name="Line 94" descr="Stationery"/>
          <p:cNvSpPr>
            <a:spLocks noChangeShapeType="1"/>
          </p:cNvSpPr>
          <p:nvPr/>
        </p:nvSpPr>
        <p:spPr bwMode="auto">
          <a:xfrm>
            <a:off x="3454400" y="3517900"/>
            <a:ext cx="965200" cy="196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15" name="Line 95" descr="Stationery"/>
          <p:cNvSpPr>
            <a:spLocks noChangeShapeType="1"/>
          </p:cNvSpPr>
          <p:nvPr/>
        </p:nvSpPr>
        <p:spPr bwMode="auto">
          <a:xfrm>
            <a:off x="3454400" y="2847975"/>
            <a:ext cx="965200" cy="133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16" name="Line 96" descr="Stationery"/>
          <p:cNvSpPr>
            <a:spLocks noChangeShapeType="1"/>
          </p:cNvSpPr>
          <p:nvPr/>
        </p:nvSpPr>
        <p:spPr bwMode="auto">
          <a:xfrm flipV="1">
            <a:off x="1752600" y="2009775"/>
            <a:ext cx="914400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17" name="Line 97" descr="Stationery"/>
          <p:cNvSpPr>
            <a:spLocks noChangeShapeType="1"/>
          </p:cNvSpPr>
          <p:nvPr/>
        </p:nvSpPr>
        <p:spPr bwMode="auto">
          <a:xfrm>
            <a:off x="1752600" y="3341688"/>
            <a:ext cx="914400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4818" name="Group 98"/>
          <p:cNvGrpSpPr>
            <a:grpSpLocks/>
          </p:cNvGrpSpPr>
          <p:nvPr/>
        </p:nvGrpSpPr>
        <p:grpSpPr bwMode="auto">
          <a:xfrm>
            <a:off x="6705600" y="1173163"/>
            <a:ext cx="2286000" cy="334962"/>
            <a:chOff x="1680" y="739"/>
            <a:chExt cx="1440" cy="211"/>
          </a:xfrm>
        </p:grpSpPr>
        <p:sp>
          <p:nvSpPr>
            <p:cNvPr id="414819" name="Rectangle 99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414820" name="Rectangle 100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414821" name="Rectangle 101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414822" name="Line 102" descr="Stationery"/>
          <p:cNvSpPr>
            <a:spLocks noChangeShapeType="1"/>
          </p:cNvSpPr>
          <p:nvPr/>
        </p:nvSpPr>
        <p:spPr bwMode="auto">
          <a:xfrm>
            <a:off x="4953000" y="15113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23" name="Line 103" descr="Stationery"/>
          <p:cNvSpPr>
            <a:spLocks noChangeShapeType="1"/>
          </p:cNvSpPr>
          <p:nvPr/>
        </p:nvSpPr>
        <p:spPr bwMode="auto">
          <a:xfrm>
            <a:off x="4953000" y="28670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24" name="Line 104" descr="Stationery"/>
          <p:cNvSpPr>
            <a:spLocks noChangeShapeType="1"/>
          </p:cNvSpPr>
          <p:nvPr/>
        </p:nvSpPr>
        <p:spPr bwMode="auto">
          <a:xfrm>
            <a:off x="3200400" y="20288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25" name="Line 105" descr="Stationery"/>
          <p:cNvSpPr>
            <a:spLocks noChangeShapeType="1"/>
          </p:cNvSpPr>
          <p:nvPr/>
        </p:nvSpPr>
        <p:spPr bwMode="auto">
          <a:xfrm>
            <a:off x="4965700" y="419100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26" name="Line 106" descr="Stationery"/>
          <p:cNvSpPr>
            <a:spLocks noChangeShapeType="1"/>
          </p:cNvSpPr>
          <p:nvPr/>
        </p:nvSpPr>
        <p:spPr bwMode="auto">
          <a:xfrm>
            <a:off x="4965700" y="5505450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27" name="Line 107" descr="Stationery"/>
          <p:cNvSpPr>
            <a:spLocks noChangeShapeType="1"/>
          </p:cNvSpPr>
          <p:nvPr/>
        </p:nvSpPr>
        <p:spPr bwMode="auto">
          <a:xfrm>
            <a:off x="3200400" y="3341688"/>
            <a:ext cx="0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28" name="Line 108" descr="Stationery"/>
          <p:cNvSpPr>
            <a:spLocks noChangeShapeType="1"/>
          </p:cNvSpPr>
          <p:nvPr/>
        </p:nvSpPr>
        <p:spPr bwMode="auto">
          <a:xfrm>
            <a:off x="1524000" y="2867025"/>
            <a:ext cx="0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EB42B-48F2-48D1-BBC6-791DB3E8338A}" type="slidenum">
              <a:rPr lang="en-US"/>
              <a:pPr/>
              <a:t>4</a:t>
            </a:fld>
            <a:endParaRPr lang="en-US"/>
          </a:p>
        </p:txBody>
      </p:sp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431800" y="292100"/>
            <a:ext cx="8318500" cy="581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i="0">
                <a:solidFill>
                  <a:srgbClr val="000000"/>
                </a:solidFill>
              </a:rPr>
              <a:t>Primary Index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sz="320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A primary index is an ordered file whose records are of fix length with two fields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first field is the same type as the ordering key field of the data file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second field is a pointer to a disk block that is a block address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There is one index entry in the index for each block.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Therefore, if the information are stored in 100 blocks, we have 100 entries (index records) one for each block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F9D53-C75C-4E82-9BEC-F5D3F6997475}" type="slidenum">
              <a:rPr lang="en-US"/>
              <a:pPr/>
              <a:t>5</a:t>
            </a:fld>
            <a:endParaRPr lang="en-US"/>
          </a:p>
        </p:txBody>
      </p:sp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495300" y="3937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Example of Primary index on the ordering key field</a:t>
            </a: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1711325" y="1362075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Index File</a:t>
            </a:r>
          </a:p>
        </p:txBody>
      </p:sp>
      <p:sp>
        <p:nvSpPr>
          <p:cNvPr id="355332" name="Rectangle 4" descr="Stationery"/>
          <p:cNvSpPr>
            <a:spLocks noChangeArrowheads="1"/>
          </p:cNvSpPr>
          <p:nvPr/>
        </p:nvSpPr>
        <p:spPr bwMode="auto">
          <a:xfrm>
            <a:off x="1939925" y="17351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355333" name="Rectangle 5" descr="Stationery"/>
          <p:cNvSpPr>
            <a:spLocks noChangeArrowheads="1"/>
          </p:cNvSpPr>
          <p:nvPr/>
        </p:nvSpPr>
        <p:spPr bwMode="auto">
          <a:xfrm>
            <a:off x="1939925" y="207010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355334" name="Rectangle 6" descr="Stationery"/>
          <p:cNvSpPr>
            <a:spLocks noChangeArrowheads="1"/>
          </p:cNvSpPr>
          <p:nvPr/>
        </p:nvSpPr>
        <p:spPr bwMode="auto">
          <a:xfrm>
            <a:off x="1939925" y="240506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51</a:t>
            </a:r>
          </a:p>
        </p:txBody>
      </p:sp>
      <p:sp>
        <p:nvSpPr>
          <p:cNvPr id="355335" name="Rectangle 7" descr="Stationery"/>
          <p:cNvSpPr>
            <a:spLocks noChangeArrowheads="1"/>
          </p:cNvSpPr>
          <p:nvPr/>
        </p:nvSpPr>
        <p:spPr bwMode="auto">
          <a:xfrm>
            <a:off x="1939925" y="274002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355336" name="Rectangle 8" descr="Stationery"/>
          <p:cNvSpPr>
            <a:spLocks noChangeArrowheads="1"/>
          </p:cNvSpPr>
          <p:nvPr/>
        </p:nvSpPr>
        <p:spPr bwMode="auto">
          <a:xfrm>
            <a:off x="1939925" y="323215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355337" name="Rectangle 9" descr="Stationery"/>
          <p:cNvSpPr>
            <a:spLocks noChangeArrowheads="1"/>
          </p:cNvSpPr>
          <p:nvPr/>
        </p:nvSpPr>
        <p:spPr bwMode="auto">
          <a:xfrm>
            <a:off x="1939925" y="356711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55338" name="Rectangle 10" descr="Stationery"/>
          <p:cNvSpPr>
            <a:spLocks noChangeArrowheads="1"/>
          </p:cNvSpPr>
          <p:nvPr/>
        </p:nvSpPr>
        <p:spPr bwMode="auto">
          <a:xfrm>
            <a:off x="1939925" y="390207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55339" name="Rectangle 11" descr="Stationery"/>
          <p:cNvSpPr>
            <a:spLocks noChangeArrowheads="1"/>
          </p:cNvSpPr>
          <p:nvPr/>
        </p:nvSpPr>
        <p:spPr bwMode="auto">
          <a:xfrm>
            <a:off x="1939925" y="42370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55340" name="Line 12"/>
          <p:cNvSpPr>
            <a:spLocks noChangeShapeType="1"/>
          </p:cNvSpPr>
          <p:nvPr/>
        </p:nvSpPr>
        <p:spPr bwMode="auto">
          <a:xfrm>
            <a:off x="2536825" y="1908175"/>
            <a:ext cx="17399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341" name="Line 13"/>
          <p:cNvSpPr>
            <a:spLocks noChangeShapeType="1"/>
          </p:cNvSpPr>
          <p:nvPr/>
        </p:nvSpPr>
        <p:spPr bwMode="auto">
          <a:xfrm>
            <a:off x="2600325" y="2274888"/>
            <a:ext cx="1625600" cy="56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342" name="Line 14"/>
          <p:cNvSpPr>
            <a:spLocks noChangeShapeType="1"/>
          </p:cNvSpPr>
          <p:nvPr/>
        </p:nvSpPr>
        <p:spPr bwMode="auto">
          <a:xfrm>
            <a:off x="2574925" y="2551113"/>
            <a:ext cx="1676400" cy="1157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343" name="Line 15"/>
          <p:cNvSpPr>
            <a:spLocks noChangeShapeType="1"/>
          </p:cNvSpPr>
          <p:nvPr/>
        </p:nvSpPr>
        <p:spPr bwMode="auto">
          <a:xfrm>
            <a:off x="2625725" y="2936875"/>
            <a:ext cx="1625600" cy="161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344" name="Line 16"/>
          <p:cNvSpPr>
            <a:spLocks noChangeShapeType="1"/>
          </p:cNvSpPr>
          <p:nvPr/>
        </p:nvSpPr>
        <p:spPr bwMode="auto">
          <a:xfrm>
            <a:off x="2578100" y="3398838"/>
            <a:ext cx="1663700" cy="190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5350" name="Group 22"/>
          <p:cNvGrpSpPr>
            <a:grpSpLocks/>
          </p:cNvGrpSpPr>
          <p:nvPr/>
        </p:nvGrpSpPr>
        <p:grpSpPr bwMode="auto">
          <a:xfrm>
            <a:off x="4238625" y="2016125"/>
            <a:ext cx="2286000" cy="334963"/>
            <a:chOff x="1680" y="739"/>
            <a:chExt cx="1440" cy="211"/>
          </a:xfrm>
        </p:grpSpPr>
        <p:sp>
          <p:nvSpPr>
            <p:cNvPr id="355351" name="Rectangle 2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55352" name="Rectangle 2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355353" name="Rectangle 2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4200525" y="1127125"/>
            <a:ext cx="393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 – EmpId is the Primary key Field</a:t>
            </a:r>
          </a:p>
        </p:txBody>
      </p:sp>
      <p:grpSp>
        <p:nvGrpSpPr>
          <p:cNvPr id="355355" name="Group 27"/>
          <p:cNvGrpSpPr>
            <a:grpSpLocks/>
          </p:cNvGrpSpPr>
          <p:nvPr/>
        </p:nvGrpSpPr>
        <p:grpSpPr bwMode="auto">
          <a:xfrm>
            <a:off x="4238625" y="2351088"/>
            <a:ext cx="2286000" cy="334962"/>
            <a:chOff x="1680" y="739"/>
            <a:chExt cx="1440" cy="211"/>
          </a:xfrm>
        </p:grpSpPr>
        <p:sp>
          <p:nvSpPr>
            <p:cNvPr id="355356" name="Rectangle 2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355357" name="Rectangle 2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355358" name="Rectangle 3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grpSp>
        <p:nvGrpSpPr>
          <p:cNvPr id="355359" name="Group 31"/>
          <p:cNvGrpSpPr>
            <a:grpSpLocks/>
          </p:cNvGrpSpPr>
          <p:nvPr/>
        </p:nvGrpSpPr>
        <p:grpSpPr bwMode="auto">
          <a:xfrm>
            <a:off x="4238625" y="2825750"/>
            <a:ext cx="2286000" cy="334963"/>
            <a:chOff x="1680" y="739"/>
            <a:chExt cx="1440" cy="211"/>
          </a:xfrm>
        </p:grpSpPr>
        <p:sp>
          <p:nvSpPr>
            <p:cNvPr id="355360" name="Rectangle 3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355361" name="Rectangle 3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355362" name="Rectangle 3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grpSp>
        <p:nvGrpSpPr>
          <p:cNvPr id="355363" name="Group 35"/>
          <p:cNvGrpSpPr>
            <a:grpSpLocks/>
          </p:cNvGrpSpPr>
          <p:nvPr/>
        </p:nvGrpSpPr>
        <p:grpSpPr bwMode="auto">
          <a:xfrm>
            <a:off x="4238625" y="3160713"/>
            <a:ext cx="2286000" cy="334962"/>
            <a:chOff x="1680" y="739"/>
            <a:chExt cx="1440" cy="211"/>
          </a:xfrm>
        </p:grpSpPr>
        <p:sp>
          <p:nvSpPr>
            <p:cNvPr id="355364" name="Rectangle 3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</a:t>
              </a:r>
            </a:p>
          </p:txBody>
        </p:sp>
        <p:sp>
          <p:nvSpPr>
            <p:cNvPr id="355365" name="Rectangle 3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355366" name="Rectangle 3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grpSp>
        <p:nvGrpSpPr>
          <p:cNvPr id="355367" name="Group 39"/>
          <p:cNvGrpSpPr>
            <a:grpSpLocks/>
          </p:cNvGrpSpPr>
          <p:nvPr/>
        </p:nvGrpSpPr>
        <p:grpSpPr bwMode="auto">
          <a:xfrm>
            <a:off x="4238625" y="3698875"/>
            <a:ext cx="2286000" cy="334963"/>
            <a:chOff x="1680" y="739"/>
            <a:chExt cx="1440" cy="211"/>
          </a:xfrm>
        </p:grpSpPr>
        <p:sp>
          <p:nvSpPr>
            <p:cNvPr id="355368" name="Rectangle 4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51</a:t>
              </a:r>
            </a:p>
          </p:txBody>
        </p:sp>
        <p:sp>
          <p:nvSpPr>
            <p:cNvPr id="355369" name="Rectangle 4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355370" name="Rectangle 4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grpSp>
        <p:nvGrpSpPr>
          <p:cNvPr id="355371" name="Group 43"/>
          <p:cNvGrpSpPr>
            <a:grpSpLocks/>
          </p:cNvGrpSpPr>
          <p:nvPr/>
        </p:nvGrpSpPr>
        <p:grpSpPr bwMode="auto">
          <a:xfrm>
            <a:off x="4238625" y="4033838"/>
            <a:ext cx="2286000" cy="334962"/>
            <a:chOff x="1680" y="739"/>
            <a:chExt cx="1440" cy="211"/>
          </a:xfrm>
        </p:grpSpPr>
        <p:sp>
          <p:nvSpPr>
            <p:cNvPr id="355372" name="Rectangle 44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</a:t>
              </a:r>
            </a:p>
          </p:txBody>
        </p:sp>
        <p:sp>
          <p:nvSpPr>
            <p:cNvPr id="355373" name="Rectangle 45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355374" name="Rectangle 46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grpSp>
        <p:nvGrpSpPr>
          <p:cNvPr id="355375" name="Group 47"/>
          <p:cNvGrpSpPr>
            <a:grpSpLocks/>
          </p:cNvGrpSpPr>
          <p:nvPr/>
        </p:nvGrpSpPr>
        <p:grpSpPr bwMode="auto">
          <a:xfrm>
            <a:off x="4225925" y="4521200"/>
            <a:ext cx="2286000" cy="334963"/>
            <a:chOff x="1680" y="739"/>
            <a:chExt cx="1440" cy="211"/>
          </a:xfrm>
        </p:grpSpPr>
        <p:sp>
          <p:nvSpPr>
            <p:cNvPr id="355376" name="Rectangle 4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355377" name="Rectangle 4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355378" name="Rectangle 5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grpSp>
        <p:nvGrpSpPr>
          <p:cNvPr id="355379" name="Group 51"/>
          <p:cNvGrpSpPr>
            <a:grpSpLocks/>
          </p:cNvGrpSpPr>
          <p:nvPr/>
        </p:nvGrpSpPr>
        <p:grpSpPr bwMode="auto">
          <a:xfrm>
            <a:off x="4225925" y="4856163"/>
            <a:ext cx="2286000" cy="334962"/>
            <a:chOff x="1680" y="739"/>
            <a:chExt cx="1440" cy="211"/>
          </a:xfrm>
        </p:grpSpPr>
        <p:sp>
          <p:nvSpPr>
            <p:cNvPr id="355380" name="Rectangle 52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355381" name="Rectangle 53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Kathy</a:t>
              </a:r>
            </a:p>
          </p:txBody>
        </p:sp>
        <p:sp>
          <p:nvSpPr>
            <p:cNvPr id="355382" name="Rectangle 54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45,000</a:t>
              </a:r>
            </a:p>
          </p:txBody>
        </p:sp>
      </p:grpSp>
      <p:grpSp>
        <p:nvGrpSpPr>
          <p:cNvPr id="355383" name="Group 55"/>
          <p:cNvGrpSpPr>
            <a:grpSpLocks/>
          </p:cNvGrpSpPr>
          <p:nvPr/>
        </p:nvGrpSpPr>
        <p:grpSpPr bwMode="auto">
          <a:xfrm>
            <a:off x="4238625" y="5330825"/>
            <a:ext cx="2286000" cy="334963"/>
            <a:chOff x="1680" y="739"/>
            <a:chExt cx="1440" cy="211"/>
          </a:xfrm>
        </p:grpSpPr>
        <p:sp>
          <p:nvSpPr>
            <p:cNvPr id="355384" name="Rectangle 56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355385" name="Rectangle 57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355386" name="Rectangle 58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38,000</a:t>
              </a:r>
            </a:p>
          </p:txBody>
        </p:sp>
      </p:grpSp>
      <p:grpSp>
        <p:nvGrpSpPr>
          <p:cNvPr id="355387" name="Group 59"/>
          <p:cNvGrpSpPr>
            <a:grpSpLocks/>
          </p:cNvGrpSpPr>
          <p:nvPr/>
        </p:nvGrpSpPr>
        <p:grpSpPr bwMode="auto">
          <a:xfrm>
            <a:off x="4238625" y="5665788"/>
            <a:ext cx="2286000" cy="334962"/>
            <a:chOff x="1680" y="739"/>
            <a:chExt cx="1440" cy="211"/>
          </a:xfrm>
        </p:grpSpPr>
        <p:sp>
          <p:nvSpPr>
            <p:cNvPr id="355388" name="Rectangle 60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355389" name="Rectangle 61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Joe</a:t>
              </a:r>
            </a:p>
          </p:txBody>
        </p:sp>
        <p:sp>
          <p:nvSpPr>
            <p:cNvPr id="355390" name="Rectangle 62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39,000</a:t>
              </a:r>
            </a:p>
          </p:txBody>
        </p:sp>
      </p:grpSp>
      <p:grpSp>
        <p:nvGrpSpPr>
          <p:cNvPr id="355391" name="Group 63"/>
          <p:cNvGrpSpPr>
            <a:grpSpLocks/>
          </p:cNvGrpSpPr>
          <p:nvPr/>
        </p:nvGrpSpPr>
        <p:grpSpPr bwMode="auto">
          <a:xfrm>
            <a:off x="4264025" y="1565275"/>
            <a:ext cx="2286000" cy="334963"/>
            <a:chOff x="1680" y="739"/>
            <a:chExt cx="1440" cy="211"/>
          </a:xfrm>
        </p:grpSpPr>
        <p:sp>
          <p:nvSpPr>
            <p:cNvPr id="355392" name="Rectangle 64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355393" name="Rectangle 65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355394" name="Rectangle 66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355395" name="Line 67" descr="Stationery"/>
          <p:cNvSpPr>
            <a:spLocks noChangeShapeType="1"/>
          </p:cNvSpPr>
          <p:nvPr/>
        </p:nvSpPr>
        <p:spPr bwMode="auto">
          <a:xfrm>
            <a:off x="2451100" y="1735138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396" name="Line 68" descr="Stationery"/>
          <p:cNvSpPr>
            <a:spLocks noChangeShapeType="1"/>
          </p:cNvSpPr>
          <p:nvPr/>
        </p:nvSpPr>
        <p:spPr bwMode="auto">
          <a:xfrm>
            <a:off x="2463800" y="3232150"/>
            <a:ext cx="0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FBE85-6FE3-45DE-B66F-80A6EAE25AE1}" type="slidenum">
              <a:rPr lang="en-US"/>
              <a:pPr/>
              <a:t>6</a:t>
            </a:fld>
            <a:endParaRPr lang="en-US"/>
          </a:p>
        </p:txBody>
      </p:sp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342900" y="419100"/>
            <a:ext cx="80899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first record in each block is called </a:t>
            </a:r>
            <a:r>
              <a:rPr lang="en-US">
                <a:solidFill>
                  <a:srgbClr val="000000"/>
                </a:solidFill>
              </a:rPr>
              <a:t>anchor</a:t>
            </a:r>
            <a:r>
              <a:rPr lang="en-US" b="0" i="0">
                <a:solidFill>
                  <a:srgbClr val="000000"/>
                </a:solidFill>
              </a:rPr>
              <a:t> record of the block or </a:t>
            </a:r>
            <a:r>
              <a:rPr lang="en-US">
                <a:solidFill>
                  <a:srgbClr val="000000"/>
                </a:solidFill>
              </a:rPr>
              <a:t>Block Anchor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Dense Index : It has an index entry for every search key value (hence every record in the data file) in the data file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Sparse (non-dense) Index: It has index entries for only some of the search values. Example: one for each block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There are two advantages of primary indexing for ordered files: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number of index records is fewer than the data file records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The size of each index record is typically less than a data record because it has only two fields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869DA-AFF4-4E40-97AB-64161A74702E}" type="slidenum">
              <a:rPr lang="en-US"/>
              <a:pPr/>
              <a:t>7</a:t>
            </a:fld>
            <a:endParaRPr lang="en-US"/>
          </a:p>
        </p:txBody>
      </p:sp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457200" y="495300"/>
            <a:ext cx="77597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Search: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Do the binary search on the index records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Find the appropriate index record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Follow the link to get into the appropriate block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Do as above to find the block where the record </a:t>
            </a:r>
            <a:r>
              <a:rPr lang="en-US" b="0">
                <a:solidFill>
                  <a:srgbClr val="000000"/>
                </a:solidFill>
              </a:rPr>
              <a:t>i</a:t>
            </a:r>
            <a:r>
              <a:rPr lang="en-US" b="0" i="0">
                <a:solidFill>
                  <a:srgbClr val="000000"/>
                </a:solidFill>
              </a:rPr>
              <a:t> is supposed to be inserted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If there is a space in the block, insert the new record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If here is no space, we need to shift the records i, i+1, i+2, … down by one in order to fit the record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What can go wrong if we do this?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88AF1-258C-4654-BC5C-F08623776BBA}" type="slidenum">
              <a:rPr lang="en-US"/>
              <a:pPr/>
              <a:t>8</a:t>
            </a:fld>
            <a:endParaRPr lang="en-US"/>
          </a:p>
        </p:txBody>
      </p:sp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622300" y="508000"/>
            <a:ext cx="76708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Problem: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Anchor records may be shifted down and our indexing structure no longer works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Solution: If no space can be found in the block,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insert the new record in some overflow block area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Periodically, sort the overflow area and merge it with data file and reorganize the index file accordingly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Delete: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Search the record and make it as delete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0" i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Update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????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B9A9D-712B-4F88-BF22-65923A53CF73}" type="slidenum">
              <a:rPr lang="en-US"/>
              <a:pPr/>
              <a:t>9</a:t>
            </a:fld>
            <a:endParaRPr lang="en-US"/>
          </a:p>
        </p:txBody>
      </p:sp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304800" y="165100"/>
            <a:ext cx="857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0" i="0">
                <a:solidFill>
                  <a:srgbClr val="000000"/>
                </a:solidFill>
              </a:rPr>
              <a:t>Note that it is quite simple to change the name of Employee  2 from Jack to Jacky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1711325" y="1362075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Index File</a:t>
            </a:r>
          </a:p>
        </p:txBody>
      </p:sp>
      <p:sp>
        <p:nvSpPr>
          <p:cNvPr id="359428" name="Rectangle 4" descr="Stationery"/>
          <p:cNvSpPr>
            <a:spLocks noChangeArrowheads="1"/>
          </p:cNvSpPr>
          <p:nvPr/>
        </p:nvSpPr>
        <p:spPr bwMode="auto">
          <a:xfrm>
            <a:off x="1939925" y="17351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2</a:t>
            </a:r>
          </a:p>
        </p:txBody>
      </p:sp>
      <p:sp>
        <p:nvSpPr>
          <p:cNvPr id="359429" name="Rectangle 5" descr="Stationery"/>
          <p:cNvSpPr>
            <a:spLocks noChangeArrowheads="1"/>
          </p:cNvSpPr>
          <p:nvPr/>
        </p:nvSpPr>
        <p:spPr bwMode="auto">
          <a:xfrm>
            <a:off x="1939925" y="207010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15</a:t>
            </a:r>
          </a:p>
        </p:txBody>
      </p:sp>
      <p:sp>
        <p:nvSpPr>
          <p:cNvPr id="359430" name="Rectangle 6" descr="Stationery"/>
          <p:cNvSpPr>
            <a:spLocks noChangeArrowheads="1"/>
          </p:cNvSpPr>
          <p:nvPr/>
        </p:nvSpPr>
        <p:spPr bwMode="auto">
          <a:xfrm>
            <a:off x="1939925" y="240506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51</a:t>
            </a:r>
          </a:p>
        </p:txBody>
      </p:sp>
      <p:sp>
        <p:nvSpPr>
          <p:cNvPr id="359431" name="Rectangle 7" descr="Stationery"/>
          <p:cNvSpPr>
            <a:spLocks noChangeArrowheads="1"/>
          </p:cNvSpPr>
          <p:nvPr/>
        </p:nvSpPr>
        <p:spPr bwMode="auto">
          <a:xfrm>
            <a:off x="1939925" y="274002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63</a:t>
            </a:r>
          </a:p>
        </p:txBody>
      </p:sp>
      <p:sp>
        <p:nvSpPr>
          <p:cNvPr id="359432" name="Rectangle 8" descr="Stationery"/>
          <p:cNvSpPr>
            <a:spLocks noChangeArrowheads="1"/>
          </p:cNvSpPr>
          <p:nvPr/>
        </p:nvSpPr>
        <p:spPr bwMode="auto">
          <a:xfrm>
            <a:off x="1939925" y="3232150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80</a:t>
            </a:r>
          </a:p>
        </p:txBody>
      </p:sp>
      <p:sp>
        <p:nvSpPr>
          <p:cNvPr id="359433" name="Rectangle 9" descr="Stationery"/>
          <p:cNvSpPr>
            <a:spLocks noChangeArrowheads="1"/>
          </p:cNvSpPr>
          <p:nvPr/>
        </p:nvSpPr>
        <p:spPr bwMode="auto">
          <a:xfrm>
            <a:off x="1939925" y="3567113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59434" name="Rectangle 10" descr="Stationery"/>
          <p:cNvSpPr>
            <a:spLocks noChangeArrowheads="1"/>
          </p:cNvSpPr>
          <p:nvPr/>
        </p:nvSpPr>
        <p:spPr bwMode="auto">
          <a:xfrm>
            <a:off x="1939925" y="3902075"/>
            <a:ext cx="762000" cy="3349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59435" name="Rectangle 11" descr="Stationery"/>
          <p:cNvSpPr>
            <a:spLocks noChangeArrowheads="1"/>
          </p:cNvSpPr>
          <p:nvPr/>
        </p:nvSpPr>
        <p:spPr bwMode="auto">
          <a:xfrm>
            <a:off x="1939925" y="4237038"/>
            <a:ext cx="762000" cy="3349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i="0"/>
              <a:t> </a:t>
            </a:r>
          </a:p>
        </p:txBody>
      </p:sp>
      <p:sp>
        <p:nvSpPr>
          <p:cNvPr id="359436" name="Line 12"/>
          <p:cNvSpPr>
            <a:spLocks noChangeShapeType="1"/>
          </p:cNvSpPr>
          <p:nvPr/>
        </p:nvSpPr>
        <p:spPr bwMode="auto">
          <a:xfrm>
            <a:off x="2536825" y="1908175"/>
            <a:ext cx="17399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7" name="Line 13"/>
          <p:cNvSpPr>
            <a:spLocks noChangeShapeType="1"/>
          </p:cNvSpPr>
          <p:nvPr/>
        </p:nvSpPr>
        <p:spPr bwMode="auto">
          <a:xfrm>
            <a:off x="2600325" y="2274888"/>
            <a:ext cx="1625600" cy="56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>
            <a:off x="2574925" y="2551113"/>
            <a:ext cx="1676400" cy="1157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9" name="Line 15"/>
          <p:cNvSpPr>
            <a:spLocks noChangeShapeType="1"/>
          </p:cNvSpPr>
          <p:nvPr/>
        </p:nvSpPr>
        <p:spPr bwMode="auto">
          <a:xfrm>
            <a:off x="2625725" y="2936875"/>
            <a:ext cx="1625600" cy="161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>
            <a:off x="2578100" y="3398838"/>
            <a:ext cx="1663700" cy="190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9441" name="Group 17"/>
          <p:cNvGrpSpPr>
            <a:grpSpLocks/>
          </p:cNvGrpSpPr>
          <p:nvPr/>
        </p:nvGrpSpPr>
        <p:grpSpPr bwMode="auto">
          <a:xfrm>
            <a:off x="4238625" y="2016125"/>
            <a:ext cx="2286000" cy="334963"/>
            <a:chOff x="1680" y="739"/>
            <a:chExt cx="1440" cy="211"/>
          </a:xfrm>
        </p:grpSpPr>
        <p:sp>
          <p:nvSpPr>
            <p:cNvPr id="359442" name="Rectangle 18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2</a:t>
              </a:r>
            </a:p>
          </p:txBody>
        </p:sp>
        <p:sp>
          <p:nvSpPr>
            <p:cNvPr id="359443" name="Rectangle 19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Jack</a:t>
              </a:r>
            </a:p>
          </p:txBody>
        </p:sp>
        <p:sp>
          <p:nvSpPr>
            <p:cNvPr id="359444" name="Rectangle 20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30,000</a:t>
              </a:r>
            </a:p>
          </p:txBody>
        </p:sp>
      </p:grp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4124325" y="1000125"/>
            <a:ext cx="393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Data File – EmpId is the Primary key Field</a:t>
            </a:r>
          </a:p>
        </p:txBody>
      </p:sp>
      <p:grpSp>
        <p:nvGrpSpPr>
          <p:cNvPr id="359446" name="Group 22"/>
          <p:cNvGrpSpPr>
            <a:grpSpLocks/>
          </p:cNvGrpSpPr>
          <p:nvPr/>
        </p:nvGrpSpPr>
        <p:grpSpPr bwMode="auto">
          <a:xfrm>
            <a:off x="4238625" y="2351088"/>
            <a:ext cx="2286000" cy="334962"/>
            <a:chOff x="1680" y="739"/>
            <a:chExt cx="1440" cy="211"/>
          </a:xfrm>
        </p:grpSpPr>
        <p:sp>
          <p:nvSpPr>
            <p:cNvPr id="359447" name="Rectangle 2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</a:t>
              </a:r>
            </a:p>
          </p:txBody>
        </p:sp>
        <p:sp>
          <p:nvSpPr>
            <p:cNvPr id="359448" name="Rectangle 2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Steve</a:t>
              </a:r>
            </a:p>
          </p:txBody>
        </p:sp>
        <p:sp>
          <p:nvSpPr>
            <p:cNvPr id="359449" name="Rectangle 2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32,000</a:t>
              </a:r>
            </a:p>
          </p:txBody>
        </p:sp>
      </p:grpSp>
      <p:grpSp>
        <p:nvGrpSpPr>
          <p:cNvPr id="359450" name="Group 26"/>
          <p:cNvGrpSpPr>
            <a:grpSpLocks/>
          </p:cNvGrpSpPr>
          <p:nvPr/>
        </p:nvGrpSpPr>
        <p:grpSpPr bwMode="auto">
          <a:xfrm>
            <a:off x="4238625" y="2825750"/>
            <a:ext cx="2286000" cy="334963"/>
            <a:chOff x="1680" y="739"/>
            <a:chExt cx="1440" cy="211"/>
          </a:xfrm>
        </p:grpSpPr>
        <p:sp>
          <p:nvSpPr>
            <p:cNvPr id="359451" name="Rectangle 2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15</a:t>
              </a:r>
            </a:p>
          </p:txBody>
        </p:sp>
        <p:sp>
          <p:nvSpPr>
            <p:cNvPr id="359452" name="Rectangle 2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John</a:t>
              </a:r>
            </a:p>
          </p:txBody>
        </p:sp>
        <p:sp>
          <p:nvSpPr>
            <p:cNvPr id="359453" name="Rectangle 2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50,000</a:t>
              </a:r>
            </a:p>
          </p:txBody>
        </p:sp>
      </p:grpSp>
      <p:grpSp>
        <p:nvGrpSpPr>
          <p:cNvPr id="359454" name="Group 30"/>
          <p:cNvGrpSpPr>
            <a:grpSpLocks/>
          </p:cNvGrpSpPr>
          <p:nvPr/>
        </p:nvGrpSpPr>
        <p:grpSpPr bwMode="auto">
          <a:xfrm>
            <a:off x="4238625" y="3160713"/>
            <a:ext cx="2286000" cy="334962"/>
            <a:chOff x="1680" y="739"/>
            <a:chExt cx="1440" cy="211"/>
          </a:xfrm>
        </p:grpSpPr>
        <p:sp>
          <p:nvSpPr>
            <p:cNvPr id="359455" name="Rectangle 31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</a:t>
              </a:r>
            </a:p>
          </p:txBody>
        </p:sp>
        <p:sp>
          <p:nvSpPr>
            <p:cNvPr id="359456" name="Rectangle 32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Nancy</a:t>
              </a:r>
            </a:p>
          </p:txBody>
        </p:sp>
        <p:sp>
          <p:nvSpPr>
            <p:cNvPr id="359457" name="Rectangle 33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55,000</a:t>
              </a:r>
            </a:p>
          </p:txBody>
        </p:sp>
      </p:grpSp>
      <p:grpSp>
        <p:nvGrpSpPr>
          <p:cNvPr id="359458" name="Group 34"/>
          <p:cNvGrpSpPr>
            <a:grpSpLocks/>
          </p:cNvGrpSpPr>
          <p:nvPr/>
        </p:nvGrpSpPr>
        <p:grpSpPr bwMode="auto">
          <a:xfrm>
            <a:off x="4238625" y="3698875"/>
            <a:ext cx="2286000" cy="334963"/>
            <a:chOff x="1680" y="739"/>
            <a:chExt cx="1440" cy="211"/>
          </a:xfrm>
        </p:grpSpPr>
        <p:sp>
          <p:nvSpPr>
            <p:cNvPr id="359459" name="Rectangle 3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51</a:t>
              </a:r>
            </a:p>
          </p:txBody>
        </p:sp>
        <p:sp>
          <p:nvSpPr>
            <p:cNvPr id="359460" name="Rectangle 3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Rose</a:t>
              </a:r>
            </a:p>
          </p:txBody>
        </p:sp>
        <p:sp>
          <p:nvSpPr>
            <p:cNvPr id="359461" name="Rectangle 3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90,000</a:t>
              </a:r>
            </a:p>
          </p:txBody>
        </p:sp>
      </p:grpSp>
      <p:grpSp>
        <p:nvGrpSpPr>
          <p:cNvPr id="359462" name="Group 38"/>
          <p:cNvGrpSpPr>
            <a:grpSpLocks/>
          </p:cNvGrpSpPr>
          <p:nvPr/>
        </p:nvGrpSpPr>
        <p:grpSpPr bwMode="auto">
          <a:xfrm>
            <a:off x="4238625" y="4033838"/>
            <a:ext cx="2286000" cy="334962"/>
            <a:chOff x="1680" y="739"/>
            <a:chExt cx="1440" cy="211"/>
          </a:xfrm>
        </p:grpSpPr>
        <p:sp>
          <p:nvSpPr>
            <p:cNvPr id="359463" name="Rectangle 39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55</a:t>
              </a:r>
            </a:p>
          </p:txBody>
        </p:sp>
        <p:sp>
          <p:nvSpPr>
            <p:cNvPr id="359464" name="Rectangle 40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Abdul</a:t>
              </a:r>
            </a:p>
          </p:txBody>
        </p:sp>
        <p:sp>
          <p:nvSpPr>
            <p:cNvPr id="359465" name="Rectangle 41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35,000</a:t>
              </a:r>
            </a:p>
          </p:txBody>
        </p:sp>
      </p:grpSp>
      <p:grpSp>
        <p:nvGrpSpPr>
          <p:cNvPr id="359466" name="Group 42"/>
          <p:cNvGrpSpPr>
            <a:grpSpLocks/>
          </p:cNvGrpSpPr>
          <p:nvPr/>
        </p:nvGrpSpPr>
        <p:grpSpPr bwMode="auto">
          <a:xfrm>
            <a:off x="4225925" y="4521200"/>
            <a:ext cx="2286000" cy="334963"/>
            <a:chOff x="1680" y="739"/>
            <a:chExt cx="1440" cy="211"/>
          </a:xfrm>
        </p:grpSpPr>
        <p:sp>
          <p:nvSpPr>
            <p:cNvPr id="359467" name="Rectangle 43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63</a:t>
              </a:r>
            </a:p>
          </p:txBody>
        </p:sp>
        <p:sp>
          <p:nvSpPr>
            <p:cNvPr id="359468" name="Rectangle 44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Pat</a:t>
              </a:r>
            </a:p>
          </p:txBody>
        </p:sp>
        <p:sp>
          <p:nvSpPr>
            <p:cNvPr id="359469" name="Rectangle 45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42,000</a:t>
              </a:r>
            </a:p>
          </p:txBody>
        </p:sp>
      </p:grpSp>
      <p:grpSp>
        <p:nvGrpSpPr>
          <p:cNvPr id="359470" name="Group 46"/>
          <p:cNvGrpSpPr>
            <a:grpSpLocks/>
          </p:cNvGrpSpPr>
          <p:nvPr/>
        </p:nvGrpSpPr>
        <p:grpSpPr bwMode="auto">
          <a:xfrm>
            <a:off x="4225925" y="4856163"/>
            <a:ext cx="2286000" cy="334962"/>
            <a:chOff x="1680" y="739"/>
            <a:chExt cx="1440" cy="211"/>
          </a:xfrm>
        </p:grpSpPr>
        <p:sp>
          <p:nvSpPr>
            <p:cNvPr id="359471" name="Rectangle 47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71</a:t>
              </a:r>
            </a:p>
          </p:txBody>
        </p:sp>
        <p:sp>
          <p:nvSpPr>
            <p:cNvPr id="359472" name="Rectangle 48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Kathy</a:t>
              </a:r>
            </a:p>
          </p:txBody>
        </p:sp>
        <p:sp>
          <p:nvSpPr>
            <p:cNvPr id="359473" name="Rectangle 49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45,000</a:t>
              </a:r>
            </a:p>
          </p:txBody>
        </p:sp>
      </p:grpSp>
      <p:grpSp>
        <p:nvGrpSpPr>
          <p:cNvPr id="359474" name="Group 50"/>
          <p:cNvGrpSpPr>
            <a:grpSpLocks/>
          </p:cNvGrpSpPr>
          <p:nvPr/>
        </p:nvGrpSpPr>
        <p:grpSpPr bwMode="auto">
          <a:xfrm>
            <a:off x="4238625" y="5330825"/>
            <a:ext cx="2286000" cy="334963"/>
            <a:chOff x="1680" y="739"/>
            <a:chExt cx="1440" cy="211"/>
          </a:xfrm>
        </p:grpSpPr>
        <p:sp>
          <p:nvSpPr>
            <p:cNvPr id="359475" name="Rectangle 51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80</a:t>
              </a:r>
            </a:p>
          </p:txBody>
        </p:sp>
        <p:sp>
          <p:nvSpPr>
            <p:cNvPr id="359476" name="Rectangle 52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Melissa</a:t>
              </a:r>
            </a:p>
          </p:txBody>
        </p:sp>
        <p:sp>
          <p:nvSpPr>
            <p:cNvPr id="359477" name="Rectangle 53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38,000</a:t>
              </a:r>
            </a:p>
          </p:txBody>
        </p:sp>
      </p:grpSp>
      <p:grpSp>
        <p:nvGrpSpPr>
          <p:cNvPr id="359478" name="Group 54"/>
          <p:cNvGrpSpPr>
            <a:grpSpLocks/>
          </p:cNvGrpSpPr>
          <p:nvPr/>
        </p:nvGrpSpPr>
        <p:grpSpPr bwMode="auto">
          <a:xfrm>
            <a:off x="4238625" y="5665788"/>
            <a:ext cx="2286000" cy="334962"/>
            <a:chOff x="1680" y="739"/>
            <a:chExt cx="1440" cy="211"/>
          </a:xfrm>
        </p:grpSpPr>
        <p:sp>
          <p:nvSpPr>
            <p:cNvPr id="359479" name="Rectangle 55" descr="Blue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90</a:t>
              </a:r>
            </a:p>
          </p:txBody>
        </p:sp>
        <p:sp>
          <p:nvSpPr>
            <p:cNvPr id="359480" name="Rectangle 56" descr="Blue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Joe</a:t>
              </a:r>
            </a:p>
          </p:txBody>
        </p:sp>
        <p:sp>
          <p:nvSpPr>
            <p:cNvPr id="359481" name="Rectangle 57" descr="Blue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0"/>
                <a:t>39,000</a:t>
              </a:r>
            </a:p>
          </p:txBody>
        </p:sp>
      </p:grpSp>
      <p:grpSp>
        <p:nvGrpSpPr>
          <p:cNvPr id="359482" name="Group 58"/>
          <p:cNvGrpSpPr>
            <a:grpSpLocks/>
          </p:cNvGrpSpPr>
          <p:nvPr/>
        </p:nvGrpSpPr>
        <p:grpSpPr bwMode="auto">
          <a:xfrm>
            <a:off x="4251325" y="1400175"/>
            <a:ext cx="2286000" cy="334963"/>
            <a:chOff x="1680" y="739"/>
            <a:chExt cx="1440" cy="211"/>
          </a:xfrm>
        </p:grpSpPr>
        <p:sp>
          <p:nvSpPr>
            <p:cNvPr id="359483" name="Rectangle 59" descr="Pink tissue paper"/>
            <p:cNvSpPr>
              <a:spLocks noChangeArrowheads="1"/>
            </p:cNvSpPr>
            <p:nvPr/>
          </p:nvSpPr>
          <p:spPr bwMode="auto">
            <a:xfrm>
              <a:off x="168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EmpId</a:t>
              </a:r>
            </a:p>
          </p:txBody>
        </p:sp>
        <p:sp>
          <p:nvSpPr>
            <p:cNvPr id="359484" name="Rectangle 60" descr="Pink tissue paper"/>
            <p:cNvSpPr>
              <a:spLocks noChangeArrowheads="1"/>
            </p:cNvSpPr>
            <p:nvPr/>
          </p:nvSpPr>
          <p:spPr bwMode="auto">
            <a:xfrm>
              <a:off x="216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Name</a:t>
              </a:r>
            </a:p>
          </p:txBody>
        </p:sp>
        <p:sp>
          <p:nvSpPr>
            <p:cNvPr id="359485" name="Rectangle 61" descr="Pink tissue paper"/>
            <p:cNvSpPr>
              <a:spLocks noChangeArrowheads="1"/>
            </p:cNvSpPr>
            <p:nvPr/>
          </p:nvSpPr>
          <p:spPr bwMode="auto">
            <a:xfrm>
              <a:off x="2640" y="739"/>
              <a:ext cx="480" cy="21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i="0"/>
                <a:t>Salary</a:t>
              </a:r>
            </a:p>
          </p:txBody>
        </p:sp>
      </p:grpSp>
      <p:sp>
        <p:nvSpPr>
          <p:cNvPr id="359486" name="Line 62" descr="Stationery"/>
          <p:cNvSpPr>
            <a:spLocks noChangeShapeType="1"/>
          </p:cNvSpPr>
          <p:nvPr/>
        </p:nvSpPr>
        <p:spPr bwMode="auto">
          <a:xfrm>
            <a:off x="2451100" y="1735138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87" name="Line 63" descr="Stationery"/>
          <p:cNvSpPr>
            <a:spLocks noChangeShapeType="1"/>
          </p:cNvSpPr>
          <p:nvPr/>
        </p:nvSpPr>
        <p:spPr bwMode="auto">
          <a:xfrm>
            <a:off x="2463800" y="3232150"/>
            <a:ext cx="0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88" name="Line 64" descr="Blue tissue paper"/>
          <p:cNvSpPr>
            <a:spLocks noChangeShapeType="1"/>
          </p:cNvSpPr>
          <p:nvPr/>
        </p:nvSpPr>
        <p:spPr bwMode="auto">
          <a:xfrm flipH="1">
            <a:off x="5118100" y="2032000"/>
            <a:ext cx="3683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89" name="Text Box 65"/>
          <p:cNvSpPr txBox="1">
            <a:spLocks noChangeArrowheads="1"/>
          </p:cNvSpPr>
          <p:nvPr/>
        </p:nvSpPr>
        <p:spPr bwMode="auto">
          <a:xfrm>
            <a:off x="5318125" y="1839913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Jacky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7282</TotalTime>
  <Words>2412</Words>
  <Application>Microsoft Office PowerPoint</Application>
  <PresentationFormat>On-screen Show (4:3)</PresentationFormat>
  <Paragraphs>1077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 Black</vt:lpstr>
      <vt:lpstr>Monotype Sorts</vt:lpstr>
      <vt:lpstr>Tahoma</vt:lpstr>
      <vt:lpstr>Times New Roman</vt:lpstr>
      <vt:lpstr>Contemporary 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Manitoba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Ahmad R Hadeagh</dc:creator>
  <cp:lastModifiedBy>Ahmad Reza Hadaegh</cp:lastModifiedBy>
  <cp:revision>193</cp:revision>
  <cp:lastPrinted>2000-03-02T16:45:14Z</cp:lastPrinted>
  <dcterms:created xsi:type="dcterms:W3CDTF">1999-07-22T07:13:18Z</dcterms:created>
  <dcterms:modified xsi:type="dcterms:W3CDTF">2017-06-22T08:10:03Z</dcterms:modified>
</cp:coreProperties>
</file>