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92" r:id="rId2"/>
    <p:sldId id="293" r:id="rId3"/>
    <p:sldId id="296" r:id="rId4"/>
    <p:sldId id="31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8" r:id="rId16"/>
    <p:sldId id="309" r:id="rId17"/>
    <p:sldId id="310" r:id="rId18"/>
    <p:sldId id="311" r:id="rId19"/>
    <p:sldId id="312" r:id="rId20"/>
    <p:sldId id="317" r:id="rId21"/>
    <p:sldId id="313" r:id="rId22"/>
    <p:sldId id="314" r:id="rId23"/>
    <p:sldId id="31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16CC1F"/>
    <a:srgbClr val="0000FF"/>
    <a:srgbClr val="00FFFF"/>
    <a:srgbClr val="CCFF99"/>
    <a:srgbClr val="24B82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79" autoAdjust="0"/>
    <p:restoredTop sz="94636" autoAdjust="0"/>
  </p:normalViewPr>
  <p:slideViewPr>
    <p:cSldViewPr snapToGrid="0" snapToObjects="1">
      <p:cViewPr varScale="1">
        <p:scale>
          <a:sx n="69" d="100"/>
          <a:sy n="69" d="100"/>
        </p:scale>
        <p:origin x="18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fld id="{D1893A85-73E4-4E56-B7D5-6E8ADFA584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fld id="{D0DA8411-105C-44A3-A778-82EFAC0D99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B7E40E-4F99-432C-B705-051085F454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1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69333A-7E27-4BBC-9B91-2B60308A88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F50A76-522F-49C6-83EA-A759FEDE0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37B1F4-CBCC-4557-819F-E8C5FBD73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6E5C63-9AF2-4664-94BA-C2DCDB3D3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80B1D6-485E-4044-B1D2-B0F4B84D53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4025AB-1164-4EAF-A081-6972A243B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D9552-9901-42A1-8749-11A16D01D4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EBDEB9-6A41-4A5C-B764-45F087BF7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A71BC8-4AC0-432A-99DB-EDE44549F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20938B-3A59-40A9-89F9-6C22E457D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71" name="Rectangle 23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2" name="Rectangle 24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3" name="Rectangle 25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4" name="Rectangle 26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5" name="Rectangle 27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6" name="Rectangle 28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7" name="Rectangle 29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Dr. Ahmad R. Hadaegh </a:t>
            </a:r>
            <a:endParaRPr lang="en-US" b="0" i="0"/>
          </a:p>
        </p:txBody>
      </p:sp>
      <p:sp>
        <p:nvSpPr>
          <p:cNvPr id="283678" name="Rectangle 30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9" name="Rectangle 31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0" name="Rectangle 32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1" name="Rectangle 33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2" name="Rectangle 34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3" name="Rectangle 35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4" name="Rectangle 36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5" name="Rectangle 37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 b="0" i="0"/>
          </a:p>
        </p:txBody>
      </p:sp>
      <p:sp>
        <p:nvSpPr>
          <p:cNvPr id="283686" name="Rectangle 38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7" name="Rectangle 39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8" name="Rectangle 40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9" name="Rectangle 41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0" name="Rectangle 42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1" name="Rectangle 43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2" name="Rectangle 44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0">
                <a:solidFill>
                  <a:srgbClr val="FFFFFF"/>
                </a:solidFill>
              </a:rPr>
              <a:t> </a:t>
            </a:r>
            <a:endParaRPr lang="en-US" b="0" i="0"/>
          </a:p>
        </p:txBody>
      </p:sp>
      <p:sp>
        <p:nvSpPr>
          <p:cNvPr id="283693" name="Rectangle 45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4" name="Rectangle 46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5" name="Freeform 47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6" name="Rectangle 48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7" name="Rectangle 49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8" name="Rectangle 50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9" name="Rectangle 51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00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fld id="{A9F23888-CF02-412E-9B7D-E5A7E4EFF7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92E7-6042-4846-8D8A-AF2944437A62}" type="slidenum">
              <a:rPr lang="en-US"/>
              <a:pPr/>
              <a:t>1</a:t>
            </a:fld>
            <a:endParaRPr lang="en-US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625600" y="1663700"/>
            <a:ext cx="53340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800" i="0"/>
              <a:t>Relational</a:t>
            </a:r>
          </a:p>
          <a:p>
            <a:pPr algn="ctr"/>
            <a:endParaRPr lang="en-US" sz="4800" i="0"/>
          </a:p>
          <a:p>
            <a:pPr algn="ctr"/>
            <a:r>
              <a:rPr lang="en-US" sz="4800" i="0"/>
              <a:t>Algebra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5D84-D1FD-444F-AD97-5BE502C27B92}" type="slidenum">
              <a:rPr lang="en-US"/>
              <a:pPr/>
              <a:t>10</a:t>
            </a:fld>
            <a:endParaRPr lang="en-US"/>
          </a:p>
        </p:txBody>
      </p:sp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058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So, it is possible to break down a complex sequence of operations by specifying intermediate result relations rather than writing a single relational algebra expression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How to rename the attributes or relation name in the intermediate or final resulting relation?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We simply list the new attribute names in parentheses as shown in the following example:</a:t>
            </a:r>
          </a:p>
          <a:p>
            <a:pPr lvl="1"/>
            <a:endParaRPr lang="en-US" sz="2000" b="0" i="0">
              <a:solidFill>
                <a:srgbClr val="000000"/>
              </a:solidFill>
            </a:endParaRPr>
          </a:p>
          <a:p>
            <a:pPr lvl="1"/>
            <a:r>
              <a:rPr lang="en-US" sz="1800" i="0">
                <a:solidFill>
                  <a:srgbClr val="000000"/>
                </a:solidFill>
              </a:rPr>
              <a:t>Dept5-Emp </a:t>
            </a:r>
            <a:r>
              <a:rPr lang="en-US" sz="1800" i="0">
                <a:solidFill>
                  <a:srgbClr val="000000"/>
                </a:solidFill>
                <a:sym typeface="Wingdings" pitchFamily="2" charset="2"/>
              </a:rPr>
              <a:t> </a:t>
            </a:r>
            <a:r>
              <a:rPr lang="en-US" sz="1800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s</a:t>
            </a:r>
            <a:r>
              <a:rPr lang="en-US" sz="1800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1800" i="0" baseline="-25000">
                <a:solidFill>
                  <a:srgbClr val="000000"/>
                </a:solidFill>
                <a:sym typeface="Wingdings" pitchFamily="2" charset="2"/>
              </a:rPr>
              <a:t>DNo=5</a:t>
            </a:r>
            <a:r>
              <a:rPr lang="en-US" sz="1800" i="0">
                <a:solidFill>
                  <a:srgbClr val="000000"/>
                </a:solidFill>
                <a:sym typeface="Wingdings" pitchFamily="2" charset="2"/>
              </a:rPr>
              <a:t> (Employee)</a:t>
            </a:r>
          </a:p>
          <a:p>
            <a:pPr lvl="1"/>
            <a:r>
              <a:rPr lang="en-US" sz="1800" i="0">
                <a:solidFill>
                  <a:srgbClr val="000000"/>
                </a:solidFill>
                <a:sym typeface="Wingdings" pitchFamily="2" charset="2"/>
              </a:rPr>
              <a:t>Result (FirstName, LastName, Salary)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 </a:t>
            </a:r>
            <a:r>
              <a:rPr lang="en-US" sz="1800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p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i="0" baseline="-25000">
                <a:solidFill>
                  <a:srgbClr val="000000"/>
                </a:solidFill>
                <a:sym typeface="Wingdings" pitchFamily="2" charset="2"/>
              </a:rPr>
              <a:t>Fname, Lname, Salary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1800" i="0">
                <a:solidFill>
                  <a:srgbClr val="000000"/>
                </a:solidFill>
                <a:sym typeface="Wingdings" pitchFamily="2" charset="2"/>
              </a:rPr>
              <a:t>(Dept5-Emp)</a:t>
            </a:r>
          </a:p>
          <a:p>
            <a:pPr lvl="2"/>
            <a:endParaRPr lang="en-US" sz="200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0CDAB-7E6A-4BD3-950D-FF393E1425C2}" type="slidenum">
              <a:rPr lang="en-US"/>
              <a:pPr/>
              <a:t>11</a:t>
            </a:fld>
            <a:endParaRPr lang="en-US"/>
          </a:p>
        </p:txBody>
      </p:sp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6962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general form of the rename operation when applied to a relation R of degree n is denoted by:</a:t>
            </a:r>
          </a:p>
          <a:p>
            <a:pPr lvl="3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r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S (B1, B2, B3,…,Bn)</a:t>
            </a:r>
            <a:r>
              <a:rPr lang="en-US" i="0">
                <a:solidFill>
                  <a:srgbClr val="000000"/>
                </a:solidFill>
              </a:rPr>
              <a:t> (R)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 r</a:t>
            </a:r>
            <a:r>
              <a:rPr lang="en-US" b="0" i="0">
                <a:solidFill>
                  <a:srgbClr val="000000"/>
                </a:solidFill>
              </a:rPr>
              <a:t> : It is called (Rho) and it is used if you want to rename the name of the relation R. If not you can use</a:t>
            </a:r>
          </a:p>
          <a:p>
            <a:pPr lvl="3"/>
            <a:r>
              <a:rPr lang="en-US" i="0">
                <a:solidFill>
                  <a:srgbClr val="000000"/>
                </a:solidFill>
              </a:rPr>
              <a:t>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r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(B1, B2, B3,….,Bn)</a:t>
            </a:r>
            <a:r>
              <a:rPr lang="en-US" i="0">
                <a:solidFill>
                  <a:srgbClr val="000000"/>
                </a:solidFill>
              </a:rPr>
              <a:t> (R)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B1, B2, … Bn</a:t>
            </a:r>
            <a:r>
              <a:rPr lang="en-US" b="0" i="0">
                <a:solidFill>
                  <a:srgbClr val="000000"/>
                </a:solidFill>
              </a:rPr>
              <a:t> are used to rename the name of the attributes of the relation.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you only need to rename the name of the relation but not the attributes, you can write</a:t>
            </a:r>
          </a:p>
          <a:p>
            <a:pPr lvl="3"/>
            <a:r>
              <a:rPr lang="en-US" b="0" i="0">
                <a:solidFill>
                  <a:srgbClr val="000000"/>
                </a:solidFill>
              </a:rPr>
              <a:t>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r</a:t>
            </a:r>
            <a:r>
              <a:rPr lang="en-US" i="0" baseline="-25000">
                <a:solidFill>
                  <a:srgbClr val="000000"/>
                </a:solidFill>
              </a:rPr>
              <a:t>S</a:t>
            </a:r>
            <a:r>
              <a:rPr lang="en-US" i="0">
                <a:solidFill>
                  <a:srgbClr val="000000"/>
                </a:solidFill>
              </a:rPr>
              <a:t> (R)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B003-B8FF-4A89-AFB3-FF0308C97D0E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96900" y="152400"/>
            <a:ext cx="8242300" cy="623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Set Theoretic Operations: U (Union)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sz="800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sz="800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sz="800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List the SSN of all Employees who either work in department 5 or directly supervise an Employee who work in department 5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</a:t>
            </a:r>
            <a:r>
              <a:rPr lang="en-US" sz="2000" i="0">
                <a:solidFill>
                  <a:srgbClr val="000000"/>
                </a:solidFill>
              </a:rPr>
              <a:t>Dept5-Emp </a:t>
            </a: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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s</a:t>
            </a: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000" i="0" baseline="-25000">
                <a:solidFill>
                  <a:srgbClr val="000000"/>
                </a:solidFill>
                <a:sym typeface="Wingdings" pitchFamily="2" charset="2"/>
              </a:rPr>
              <a:t>DNo=5 </a:t>
            </a: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(Employee)</a:t>
            </a:r>
          </a:p>
          <a:p>
            <a:pPr lvl="2">
              <a:lnSpc>
                <a:spcPct val="80000"/>
              </a:lnSpc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		Result1 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p</a:t>
            </a: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000" i="0" baseline="-25000">
                <a:solidFill>
                  <a:srgbClr val="000000"/>
                </a:solidFill>
                <a:sym typeface="Wingdings" pitchFamily="2" charset="2"/>
              </a:rPr>
              <a:t>SSN</a:t>
            </a: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(Dept5-Emp)</a:t>
            </a:r>
          </a:p>
          <a:p>
            <a:pPr lvl="2">
              <a:lnSpc>
                <a:spcPct val="80000"/>
              </a:lnSpc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		Result2(SSN) 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p</a:t>
            </a: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000" i="0" baseline="-25000">
                <a:solidFill>
                  <a:srgbClr val="000000"/>
                </a:solidFill>
                <a:sym typeface="Wingdings" pitchFamily="2" charset="2"/>
              </a:rPr>
              <a:t>superSSN</a:t>
            </a: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 (Dept5-Emp)</a:t>
            </a:r>
          </a:p>
          <a:p>
            <a:pPr lvl="2">
              <a:lnSpc>
                <a:spcPct val="80000"/>
              </a:lnSpc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		</a:t>
            </a:r>
          </a:p>
          <a:p>
            <a:pPr lvl="2">
              <a:lnSpc>
                <a:spcPct val="80000"/>
              </a:lnSpc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  <a:sym typeface="Wingdings" pitchFamily="2" charset="2"/>
              </a:rPr>
              <a:t>		Result  Result1     Result2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sz="2000" i="0">
              <a:solidFill>
                <a:srgbClr val="000000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Union:</a:t>
            </a:r>
          </a:p>
          <a:p>
            <a:pPr lvl="1"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The union operation produces the tuples that are either in </a:t>
            </a:r>
            <a:r>
              <a:rPr lang="en-US" b="0">
                <a:solidFill>
                  <a:srgbClr val="000000"/>
                </a:solidFill>
                <a:sym typeface="Wingdings" pitchFamily="2" charset="2"/>
              </a:rPr>
              <a:t>Result1</a:t>
            </a: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 or in </a:t>
            </a:r>
            <a:r>
              <a:rPr lang="en-US" b="0">
                <a:solidFill>
                  <a:srgbClr val="000000"/>
                </a:solidFill>
                <a:sym typeface="Wingdings" pitchFamily="2" charset="2"/>
              </a:rPr>
              <a:t>Result2</a:t>
            </a: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. Duplicate information are placed into Result only once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sz="1800" b="0" i="0">
              <a:solidFill>
                <a:srgbClr val="000000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The type of the two relations </a:t>
            </a:r>
            <a:r>
              <a:rPr lang="en-US" b="0">
                <a:solidFill>
                  <a:srgbClr val="000000"/>
                </a:solidFill>
                <a:sym typeface="Wingdings" pitchFamily="2" charset="2"/>
              </a:rPr>
              <a:t>Result1</a:t>
            </a: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 and </a:t>
            </a:r>
            <a:r>
              <a:rPr lang="en-US" b="0">
                <a:solidFill>
                  <a:srgbClr val="000000"/>
                </a:solidFill>
                <a:sym typeface="Wingdings" pitchFamily="2" charset="2"/>
              </a:rPr>
              <a:t>Result2</a:t>
            </a: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 must match each other.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sz="1800" b="0" i="0">
              <a:solidFill>
                <a:srgbClr val="000000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This implies the number of columns in </a:t>
            </a:r>
            <a:r>
              <a:rPr lang="en-US" b="0">
                <a:solidFill>
                  <a:srgbClr val="000000"/>
                </a:solidFill>
                <a:sym typeface="Wingdings" pitchFamily="2" charset="2"/>
              </a:rPr>
              <a:t>Result1</a:t>
            </a: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 should be equal to the number of columns in </a:t>
            </a:r>
            <a:r>
              <a:rPr lang="en-US" b="0">
                <a:solidFill>
                  <a:srgbClr val="000000"/>
                </a:solidFill>
                <a:sym typeface="Wingdings" pitchFamily="2" charset="2"/>
              </a:rPr>
              <a:t>Result2</a:t>
            </a: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 and corresponding columns must have the same type.</a:t>
            </a:r>
          </a:p>
          <a:p>
            <a:pPr lvl="1"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This is called union compatibility of two relations</a:t>
            </a:r>
          </a:p>
        </p:txBody>
      </p:sp>
      <p:cxnSp>
        <p:nvCxnSpPr>
          <p:cNvPr id="452613" name="AutoShape 5"/>
          <p:cNvCxnSpPr>
            <a:cxnSpLocks noChangeShapeType="1"/>
            <a:stCxn id="452610" idx="0"/>
            <a:endCxn id="452610" idx="0"/>
          </p:cNvCxnSpPr>
          <p:nvPr/>
        </p:nvCxnSpPr>
        <p:spPr bwMode="auto">
          <a:xfrm rot="5400000" flipV="1">
            <a:off x="4718050" y="152400"/>
            <a:ext cx="1588" cy="158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18" name="AutoShape 10"/>
          <p:cNvSpPr>
            <a:spLocks noChangeArrowheads="1"/>
          </p:cNvSpPr>
          <p:nvPr/>
        </p:nvSpPr>
        <p:spPr bwMode="auto">
          <a:xfrm flipV="1">
            <a:off x="4495800" y="2133600"/>
            <a:ext cx="152400" cy="609600"/>
          </a:xfrm>
          <a:custGeom>
            <a:avLst/>
            <a:gdLst>
              <a:gd name="G0" fmla="+- 10800 0 0"/>
              <a:gd name="G1" fmla="+- -11356745 0 0"/>
              <a:gd name="G2" fmla="+- 0 0 -11356745"/>
              <a:gd name="T0" fmla="*/ 0 256 1"/>
              <a:gd name="T1" fmla="*/ 180 256 1"/>
              <a:gd name="G3" fmla="+- -11356745 T0 T1"/>
              <a:gd name="T2" fmla="*/ 0 256 1"/>
              <a:gd name="T3" fmla="*/ 90 256 1"/>
              <a:gd name="G4" fmla="+- -11356745 T2 T3"/>
              <a:gd name="G5" fmla="*/ G4 2 1"/>
              <a:gd name="T4" fmla="*/ 90 256 1"/>
              <a:gd name="T5" fmla="*/ 0 256 1"/>
              <a:gd name="G6" fmla="+- -11356745 T4 T5"/>
              <a:gd name="G7" fmla="*/ G6 2 1"/>
              <a:gd name="G8" fmla="abs -1135674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800"/>
              <a:gd name="G18" fmla="*/ 10800 1 2"/>
              <a:gd name="G19" fmla="+- G18 5400 0"/>
              <a:gd name="G20" fmla="cos G19 -11356745"/>
              <a:gd name="G21" fmla="sin G19 -11356745"/>
              <a:gd name="G22" fmla="+- G20 10800 0"/>
              <a:gd name="G23" fmla="+- G21 10800 0"/>
              <a:gd name="G24" fmla="+- 10800 0 G20"/>
              <a:gd name="G25" fmla="+- 10800 10800 0"/>
              <a:gd name="G26" fmla="?: G9 G17 G25"/>
              <a:gd name="G27" fmla="?: G9 0 21600"/>
              <a:gd name="G28" fmla="cos 10800 -11356745"/>
              <a:gd name="G29" fmla="sin 10800 -11356745"/>
              <a:gd name="G30" fmla="sin 10800 -11356745"/>
              <a:gd name="G31" fmla="+- G28 10800 0"/>
              <a:gd name="G32" fmla="+- G29 10800 0"/>
              <a:gd name="G33" fmla="+- G30 10800 0"/>
              <a:gd name="G34" fmla="?: G4 0 G31"/>
              <a:gd name="G35" fmla="?: -11356745 G34 0"/>
              <a:gd name="G36" fmla="?: G6 G35 G31"/>
              <a:gd name="G37" fmla="+- 21600 0 G36"/>
              <a:gd name="G38" fmla="?: G4 0 G33"/>
              <a:gd name="G39" fmla="?: -1135674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73 w 21600"/>
              <a:gd name="T15" fmla="*/ 9538 h 21600"/>
              <a:gd name="T16" fmla="*/ 10800 w 21600"/>
              <a:gd name="T17" fmla="*/ 0 h 21600"/>
              <a:gd name="T18" fmla="*/ 21527 w 21600"/>
              <a:gd name="T19" fmla="*/ 95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3" y="9538"/>
                </a:moveTo>
                <a:cubicBezTo>
                  <a:pt x="713" y="4099"/>
                  <a:pt x="5323" y="-1"/>
                  <a:pt x="10800" y="0"/>
                </a:cubicBezTo>
                <a:cubicBezTo>
                  <a:pt x="16276" y="0"/>
                  <a:pt x="20886" y="4099"/>
                  <a:pt x="21526" y="9538"/>
                </a:cubicBezTo>
                <a:cubicBezTo>
                  <a:pt x="20886" y="4099"/>
                  <a:pt x="16276" y="-1"/>
                  <a:pt x="10799" y="0"/>
                </a:cubicBezTo>
                <a:cubicBezTo>
                  <a:pt x="5323" y="0"/>
                  <a:pt x="713" y="4099"/>
                  <a:pt x="73" y="953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B8AD9-0086-43CF-8711-7F30ADE3FF8F}" type="slidenum">
              <a:rPr lang="en-US"/>
              <a:pPr/>
              <a:t>13</a:t>
            </a:fld>
            <a:endParaRPr lang="en-US"/>
          </a:p>
        </p:txBody>
      </p:sp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596900" y="381000"/>
            <a:ext cx="78105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i="0">
                <a:solidFill>
                  <a:srgbClr val="000000"/>
                </a:solidFill>
              </a:rPr>
              <a:t>Intersection: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result of </a:t>
            </a:r>
            <a:r>
              <a:rPr lang="en-US" b="0">
                <a:solidFill>
                  <a:srgbClr val="000000"/>
                </a:solidFill>
              </a:rPr>
              <a:t>R      S</a:t>
            </a:r>
            <a:r>
              <a:rPr lang="en-US" b="0" i="0">
                <a:solidFill>
                  <a:srgbClr val="000000"/>
                </a:solidFill>
              </a:rPr>
              <a:t>, is a relation that include all tuples that are in both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 and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i="0">
                <a:solidFill>
                  <a:srgbClr val="000000"/>
                </a:solidFill>
              </a:rPr>
              <a:t>Set Difference: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result of </a:t>
            </a:r>
            <a:r>
              <a:rPr lang="en-US" b="0">
                <a:solidFill>
                  <a:srgbClr val="000000"/>
                </a:solidFill>
              </a:rPr>
              <a:t>R – S</a:t>
            </a:r>
            <a:r>
              <a:rPr lang="en-US" b="0" i="0">
                <a:solidFill>
                  <a:srgbClr val="000000"/>
                </a:solidFill>
              </a:rPr>
              <a:t> is a relation that include all tuples that are in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but not in </a:t>
            </a:r>
            <a:r>
              <a:rPr lang="en-US" b="0">
                <a:solidFill>
                  <a:srgbClr val="000000"/>
                </a:solidFill>
              </a:rPr>
              <a:t>S</a:t>
            </a:r>
          </a:p>
          <a:p>
            <a:pPr lvl="1">
              <a:buClr>
                <a:srgbClr val="CC0000"/>
              </a:buClr>
            </a:pPr>
            <a:endParaRPr lang="en-US" b="0" i="0">
              <a:solidFill>
                <a:srgbClr val="000000"/>
              </a:solidFill>
            </a:endParaRPr>
          </a:p>
        </p:txBody>
      </p:sp>
      <p:sp>
        <p:nvSpPr>
          <p:cNvPr id="453635" name="AutoShape 3"/>
          <p:cNvSpPr>
            <a:spLocks noChangeArrowheads="1"/>
          </p:cNvSpPr>
          <p:nvPr/>
        </p:nvSpPr>
        <p:spPr bwMode="auto">
          <a:xfrm>
            <a:off x="3276600" y="838200"/>
            <a:ext cx="228600" cy="533400"/>
          </a:xfrm>
          <a:custGeom>
            <a:avLst/>
            <a:gdLst>
              <a:gd name="G0" fmla="+- 10800 0 0"/>
              <a:gd name="G1" fmla="+- -11356745 0 0"/>
              <a:gd name="G2" fmla="+- 0 0 -11356745"/>
              <a:gd name="T0" fmla="*/ 0 256 1"/>
              <a:gd name="T1" fmla="*/ 180 256 1"/>
              <a:gd name="G3" fmla="+- -11356745 T0 T1"/>
              <a:gd name="T2" fmla="*/ 0 256 1"/>
              <a:gd name="T3" fmla="*/ 90 256 1"/>
              <a:gd name="G4" fmla="+- -11356745 T2 T3"/>
              <a:gd name="G5" fmla="*/ G4 2 1"/>
              <a:gd name="T4" fmla="*/ 90 256 1"/>
              <a:gd name="T5" fmla="*/ 0 256 1"/>
              <a:gd name="G6" fmla="+- -11356745 T4 T5"/>
              <a:gd name="G7" fmla="*/ G6 2 1"/>
              <a:gd name="G8" fmla="abs -1135674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800"/>
              <a:gd name="G18" fmla="*/ 10800 1 2"/>
              <a:gd name="G19" fmla="+- G18 5400 0"/>
              <a:gd name="G20" fmla="cos G19 -11356745"/>
              <a:gd name="G21" fmla="sin G19 -11356745"/>
              <a:gd name="G22" fmla="+- G20 10800 0"/>
              <a:gd name="G23" fmla="+- G21 10800 0"/>
              <a:gd name="G24" fmla="+- 10800 0 G20"/>
              <a:gd name="G25" fmla="+- 10800 10800 0"/>
              <a:gd name="G26" fmla="?: G9 G17 G25"/>
              <a:gd name="G27" fmla="?: G9 0 21600"/>
              <a:gd name="G28" fmla="cos 10800 -11356745"/>
              <a:gd name="G29" fmla="sin 10800 -11356745"/>
              <a:gd name="G30" fmla="sin 10800 -11356745"/>
              <a:gd name="G31" fmla="+- G28 10800 0"/>
              <a:gd name="G32" fmla="+- G29 10800 0"/>
              <a:gd name="G33" fmla="+- G30 10800 0"/>
              <a:gd name="G34" fmla="?: G4 0 G31"/>
              <a:gd name="G35" fmla="?: -11356745 G34 0"/>
              <a:gd name="G36" fmla="?: G6 G35 G31"/>
              <a:gd name="G37" fmla="+- 21600 0 G36"/>
              <a:gd name="G38" fmla="?: G4 0 G33"/>
              <a:gd name="G39" fmla="?: -1135674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73 w 21600"/>
              <a:gd name="T15" fmla="*/ 9538 h 21600"/>
              <a:gd name="T16" fmla="*/ 10800 w 21600"/>
              <a:gd name="T17" fmla="*/ 0 h 21600"/>
              <a:gd name="T18" fmla="*/ 21527 w 21600"/>
              <a:gd name="T19" fmla="*/ 95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3" y="9538"/>
                </a:moveTo>
                <a:cubicBezTo>
                  <a:pt x="713" y="4099"/>
                  <a:pt x="5323" y="-1"/>
                  <a:pt x="10800" y="0"/>
                </a:cubicBezTo>
                <a:cubicBezTo>
                  <a:pt x="16276" y="0"/>
                  <a:pt x="20886" y="4099"/>
                  <a:pt x="21526" y="9538"/>
                </a:cubicBezTo>
                <a:cubicBezTo>
                  <a:pt x="20886" y="4099"/>
                  <a:pt x="16276" y="-1"/>
                  <a:pt x="10799" y="0"/>
                </a:cubicBezTo>
                <a:cubicBezTo>
                  <a:pt x="5323" y="0"/>
                  <a:pt x="713" y="4099"/>
                  <a:pt x="73" y="953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3653" name="Group 21"/>
          <p:cNvGrpSpPr>
            <a:grpSpLocks/>
          </p:cNvGrpSpPr>
          <p:nvPr/>
        </p:nvGrpSpPr>
        <p:grpSpPr bwMode="auto">
          <a:xfrm>
            <a:off x="596900" y="3460750"/>
            <a:ext cx="7810500" cy="1917700"/>
            <a:chOff x="376" y="2180"/>
            <a:chExt cx="4920" cy="1208"/>
          </a:xfrm>
        </p:grpSpPr>
        <p:sp>
          <p:nvSpPr>
            <p:cNvPr id="453643" name="Text Box 11"/>
            <p:cNvSpPr txBox="1">
              <a:spLocks noChangeArrowheads="1"/>
            </p:cNvSpPr>
            <p:nvPr/>
          </p:nvSpPr>
          <p:spPr bwMode="auto">
            <a:xfrm>
              <a:off x="376" y="2180"/>
              <a:ext cx="492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7800" indent="-1778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35000" indent="-1778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92200" indent="-1778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CC0000"/>
                </a:buClr>
                <a:buFontTx/>
                <a:buChar char="•"/>
              </a:pPr>
              <a:r>
                <a:rPr lang="en-US" b="0" i="0">
                  <a:solidFill>
                    <a:srgbClr val="000000"/>
                  </a:solidFill>
                </a:rPr>
                <a:t>Note that:</a:t>
              </a:r>
            </a:p>
            <a:p>
              <a:pPr lvl="3">
                <a:buClr>
                  <a:srgbClr val="CC0000"/>
                </a:buClr>
              </a:pPr>
              <a:r>
                <a:rPr lang="en-US" b="0" i="0">
                  <a:solidFill>
                    <a:srgbClr val="000000"/>
                  </a:solidFill>
                </a:rPr>
                <a:t>		R    S = S    R</a:t>
              </a:r>
            </a:p>
            <a:p>
              <a:pPr lvl="3">
                <a:buClr>
                  <a:srgbClr val="CC0000"/>
                </a:buClr>
              </a:pPr>
              <a:r>
                <a:rPr lang="en-US" b="0" i="0">
                  <a:solidFill>
                    <a:srgbClr val="000000"/>
                  </a:solidFill>
                </a:rPr>
                <a:t>		R    S  = S     R</a:t>
              </a:r>
            </a:p>
            <a:p>
              <a:pPr lvl="3">
                <a:buClr>
                  <a:srgbClr val="CC0000"/>
                </a:buClr>
              </a:pPr>
              <a:r>
                <a:rPr lang="en-US" b="0" i="0">
                  <a:solidFill>
                    <a:srgbClr val="000000"/>
                  </a:solidFill>
                </a:rPr>
                <a:t>		R – S  = S – R</a:t>
              </a:r>
            </a:p>
            <a:p>
              <a:pPr lvl="3">
                <a:buClr>
                  <a:srgbClr val="CC0000"/>
                </a:buClr>
              </a:pPr>
              <a:r>
                <a:rPr lang="en-US" b="0" i="0">
                  <a:solidFill>
                    <a:srgbClr val="000000"/>
                  </a:solidFill>
                </a:rPr>
                <a:t>		R    (S   T) = (R   S)     T</a:t>
              </a:r>
            </a:p>
          </p:txBody>
        </p:sp>
        <p:sp>
          <p:nvSpPr>
            <p:cNvPr id="453644" name="AutoShape 12"/>
            <p:cNvSpPr>
              <a:spLocks noChangeArrowheads="1"/>
            </p:cNvSpPr>
            <p:nvPr/>
          </p:nvSpPr>
          <p:spPr bwMode="auto">
            <a:xfrm flipV="1">
              <a:off x="2352" y="2276"/>
              <a:ext cx="96" cy="384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5" name="AutoShape 13"/>
            <p:cNvSpPr>
              <a:spLocks noChangeArrowheads="1"/>
            </p:cNvSpPr>
            <p:nvPr/>
          </p:nvSpPr>
          <p:spPr bwMode="auto">
            <a:xfrm flipV="1">
              <a:off x="2928" y="2276"/>
              <a:ext cx="96" cy="384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6" name="AutoShape 14"/>
            <p:cNvSpPr>
              <a:spLocks noChangeArrowheads="1"/>
            </p:cNvSpPr>
            <p:nvPr/>
          </p:nvSpPr>
          <p:spPr bwMode="auto">
            <a:xfrm flipV="1">
              <a:off x="2352" y="2948"/>
              <a:ext cx="96" cy="384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7" name="AutoShape 15"/>
            <p:cNvSpPr>
              <a:spLocks noChangeArrowheads="1"/>
            </p:cNvSpPr>
            <p:nvPr/>
          </p:nvSpPr>
          <p:spPr bwMode="auto">
            <a:xfrm flipV="1">
              <a:off x="2688" y="2948"/>
              <a:ext cx="96" cy="384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AutoShape 16"/>
            <p:cNvSpPr>
              <a:spLocks noChangeArrowheads="1"/>
            </p:cNvSpPr>
            <p:nvPr/>
          </p:nvSpPr>
          <p:spPr bwMode="auto">
            <a:xfrm flipV="1">
              <a:off x="3408" y="2948"/>
              <a:ext cx="96" cy="384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9" name="AutoShape 17"/>
            <p:cNvSpPr>
              <a:spLocks noChangeArrowheads="1"/>
            </p:cNvSpPr>
            <p:nvPr/>
          </p:nvSpPr>
          <p:spPr bwMode="auto">
            <a:xfrm flipV="1">
              <a:off x="3792" y="2948"/>
              <a:ext cx="96" cy="384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0" name="AutoShape 18"/>
            <p:cNvSpPr>
              <a:spLocks noChangeArrowheads="1"/>
            </p:cNvSpPr>
            <p:nvPr/>
          </p:nvSpPr>
          <p:spPr bwMode="auto">
            <a:xfrm>
              <a:off x="2304" y="2688"/>
              <a:ext cx="144" cy="336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1" name="AutoShape 19"/>
            <p:cNvSpPr>
              <a:spLocks noChangeArrowheads="1"/>
            </p:cNvSpPr>
            <p:nvPr/>
          </p:nvSpPr>
          <p:spPr bwMode="auto">
            <a:xfrm>
              <a:off x="2976" y="2688"/>
              <a:ext cx="144" cy="336"/>
            </a:xfrm>
            <a:custGeom>
              <a:avLst/>
              <a:gdLst>
                <a:gd name="G0" fmla="+- 10800 0 0"/>
                <a:gd name="G1" fmla="+- -11356745 0 0"/>
                <a:gd name="G2" fmla="+- 0 0 -11356745"/>
                <a:gd name="T0" fmla="*/ 0 256 1"/>
                <a:gd name="T1" fmla="*/ 180 256 1"/>
                <a:gd name="G3" fmla="+- -11356745 T0 T1"/>
                <a:gd name="T2" fmla="*/ 0 256 1"/>
                <a:gd name="T3" fmla="*/ 90 256 1"/>
                <a:gd name="G4" fmla="+- -11356745 T2 T3"/>
                <a:gd name="G5" fmla="*/ G4 2 1"/>
                <a:gd name="T4" fmla="*/ 90 256 1"/>
                <a:gd name="T5" fmla="*/ 0 256 1"/>
                <a:gd name="G6" fmla="+- -11356745 T4 T5"/>
                <a:gd name="G7" fmla="*/ G6 2 1"/>
                <a:gd name="G8" fmla="abs -1135674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356745"/>
                <a:gd name="G21" fmla="sin G19 -1135674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356745"/>
                <a:gd name="G29" fmla="sin 10800 -11356745"/>
                <a:gd name="G30" fmla="sin 10800 -11356745"/>
                <a:gd name="G31" fmla="+- G28 10800 0"/>
                <a:gd name="G32" fmla="+- G29 10800 0"/>
                <a:gd name="G33" fmla="+- G30 10800 0"/>
                <a:gd name="G34" fmla="?: G4 0 G31"/>
                <a:gd name="G35" fmla="?: -11356745 G34 0"/>
                <a:gd name="G36" fmla="?: G6 G35 G31"/>
                <a:gd name="G37" fmla="+- 21600 0 G36"/>
                <a:gd name="G38" fmla="?: G4 0 G33"/>
                <a:gd name="G39" fmla="?: -1135674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 w 21600"/>
                <a:gd name="T15" fmla="*/ 9538 h 21600"/>
                <a:gd name="T16" fmla="*/ 10800 w 21600"/>
                <a:gd name="T17" fmla="*/ 0 h 21600"/>
                <a:gd name="T18" fmla="*/ 21527 w 21600"/>
                <a:gd name="T19" fmla="*/ 95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3" y="9538"/>
                  </a:moveTo>
                  <a:cubicBezTo>
                    <a:pt x="713" y="4099"/>
                    <a:pt x="5323" y="-1"/>
                    <a:pt x="10800" y="0"/>
                  </a:cubicBezTo>
                  <a:cubicBezTo>
                    <a:pt x="16276" y="0"/>
                    <a:pt x="20886" y="4099"/>
                    <a:pt x="21526" y="9538"/>
                  </a:cubicBezTo>
                  <a:cubicBezTo>
                    <a:pt x="20886" y="4099"/>
                    <a:pt x="16276" y="-1"/>
                    <a:pt x="10799" y="0"/>
                  </a:cubicBezTo>
                  <a:cubicBezTo>
                    <a:pt x="5323" y="0"/>
                    <a:pt x="713" y="4099"/>
                    <a:pt x="73" y="95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>
              <a:off x="2712" y="2948"/>
              <a:ext cx="48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6706-5FBB-49AD-ADD4-985732D4715C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455683" name="Group 3"/>
          <p:cNvGraphicFramePr>
            <a:graphicFrameLocks noGrp="1"/>
          </p:cNvGraphicFramePr>
          <p:nvPr/>
        </p:nvGraphicFramePr>
        <p:xfrm>
          <a:off x="404813" y="763588"/>
          <a:ext cx="1524000" cy="2743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5798" name="Group 118"/>
          <p:cNvGraphicFramePr>
            <a:graphicFrameLocks noGrp="1"/>
          </p:cNvGraphicFramePr>
          <p:nvPr/>
        </p:nvGraphicFramePr>
        <p:xfrm>
          <a:off x="2157413" y="763588"/>
          <a:ext cx="15240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5804" name="Group 124"/>
          <p:cNvGraphicFramePr>
            <a:graphicFrameLocks noGrp="1"/>
          </p:cNvGraphicFramePr>
          <p:nvPr/>
        </p:nvGraphicFramePr>
        <p:xfrm>
          <a:off x="3892550" y="762000"/>
          <a:ext cx="1230313" cy="36576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5801" name="Text Box 121"/>
          <p:cNvSpPr txBox="1">
            <a:spLocks noChangeArrowheads="1"/>
          </p:cNvSpPr>
          <p:nvPr/>
        </p:nvSpPr>
        <p:spPr bwMode="auto">
          <a:xfrm>
            <a:off x="3892550" y="304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455802" name="Text Box 122"/>
          <p:cNvSpPr txBox="1">
            <a:spLocks noChangeArrowheads="1"/>
          </p:cNvSpPr>
          <p:nvPr/>
        </p:nvSpPr>
        <p:spPr bwMode="auto">
          <a:xfrm>
            <a:off x="4654550" y="304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55805" name="AutoShape 125"/>
          <p:cNvSpPr>
            <a:spLocks noChangeArrowheads="1"/>
          </p:cNvSpPr>
          <p:nvPr/>
        </p:nvSpPr>
        <p:spPr bwMode="auto">
          <a:xfrm flipV="1">
            <a:off x="4356100" y="80963"/>
            <a:ext cx="152400" cy="609600"/>
          </a:xfrm>
          <a:custGeom>
            <a:avLst/>
            <a:gdLst>
              <a:gd name="G0" fmla="+- 10800 0 0"/>
              <a:gd name="G1" fmla="+- -11356745 0 0"/>
              <a:gd name="G2" fmla="+- 0 0 -11356745"/>
              <a:gd name="T0" fmla="*/ 0 256 1"/>
              <a:gd name="T1" fmla="*/ 180 256 1"/>
              <a:gd name="G3" fmla="+- -11356745 T0 T1"/>
              <a:gd name="T2" fmla="*/ 0 256 1"/>
              <a:gd name="T3" fmla="*/ 90 256 1"/>
              <a:gd name="G4" fmla="+- -11356745 T2 T3"/>
              <a:gd name="G5" fmla="*/ G4 2 1"/>
              <a:gd name="T4" fmla="*/ 90 256 1"/>
              <a:gd name="T5" fmla="*/ 0 256 1"/>
              <a:gd name="G6" fmla="+- -11356745 T4 T5"/>
              <a:gd name="G7" fmla="*/ G6 2 1"/>
              <a:gd name="G8" fmla="abs -1135674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800"/>
              <a:gd name="G18" fmla="*/ 10800 1 2"/>
              <a:gd name="G19" fmla="+- G18 5400 0"/>
              <a:gd name="G20" fmla="cos G19 -11356745"/>
              <a:gd name="G21" fmla="sin G19 -11356745"/>
              <a:gd name="G22" fmla="+- G20 10800 0"/>
              <a:gd name="G23" fmla="+- G21 10800 0"/>
              <a:gd name="G24" fmla="+- 10800 0 G20"/>
              <a:gd name="G25" fmla="+- 10800 10800 0"/>
              <a:gd name="G26" fmla="?: G9 G17 G25"/>
              <a:gd name="G27" fmla="?: G9 0 21600"/>
              <a:gd name="G28" fmla="cos 10800 -11356745"/>
              <a:gd name="G29" fmla="sin 10800 -11356745"/>
              <a:gd name="G30" fmla="sin 10800 -11356745"/>
              <a:gd name="G31" fmla="+- G28 10800 0"/>
              <a:gd name="G32" fmla="+- G29 10800 0"/>
              <a:gd name="G33" fmla="+- G30 10800 0"/>
              <a:gd name="G34" fmla="?: G4 0 G31"/>
              <a:gd name="G35" fmla="?: -11356745 G34 0"/>
              <a:gd name="G36" fmla="?: G6 G35 G31"/>
              <a:gd name="G37" fmla="+- 21600 0 G36"/>
              <a:gd name="G38" fmla="?: G4 0 G33"/>
              <a:gd name="G39" fmla="?: -1135674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73 w 21600"/>
              <a:gd name="T15" fmla="*/ 9538 h 21600"/>
              <a:gd name="T16" fmla="*/ 10800 w 21600"/>
              <a:gd name="T17" fmla="*/ 0 h 21600"/>
              <a:gd name="T18" fmla="*/ 21527 w 21600"/>
              <a:gd name="T19" fmla="*/ 95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3" y="9538"/>
                </a:moveTo>
                <a:cubicBezTo>
                  <a:pt x="713" y="4099"/>
                  <a:pt x="5323" y="-1"/>
                  <a:pt x="10800" y="0"/>
                </a:cubicBezTo>
                <a:cubicBezTo>
                  <a:pt x="16276" y="0"/>
                  <a:pt x="20886" y="4099"/>
                  <a:pt x="21526" y="9538"/>
                </a:cubicBezTo>
                <a:cubicBezTo>
                  <a:pt x="20886" y="4099"/>
                  <a:pt x="16276" y="-1"/>
                  <a:pt x="10799" y="0"/>
                </a:cubicBezTo>
                <a:cubicBezTo>
                  <a:pt x="5323" y="0"/>
                  <a:pt x="713" y="4099"/>
                  <a:pt x="73" y="953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5878" name="Group 198"/>
          <p:cNvGraphicFramePr>
            <a:graphicFrameLocks noGrp="1"/>
          </p:cNvGraphicFramePr>
          <p:nvPr/>
        </p:nvGraphicFramePr>
        <p:xfrm>
          <a:off x="5340350" y="763588"/>
          <a:ext cx="1230313" cy="457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5835" name="Text Box 155"/>
          <p:cNvSpPr txBox="1">
            <a:spLocks noChangeArrowheads="1"/>
          </p:cNvSpPr>
          <p:nvPr/>
        </p:nvSpPr>
        <p:spPr bwMode="auto">
          <a:xfrm>
            <a:off x="5340350" y="3063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455836" name="Text Box 156"/>
          <p:cNvSpPr txBox="1">
            <a:spLocks noChangeArrowheads="1"/>
          </p:cNvSpPr>
          <p:nvPr/>
        </p:nvSpPr>
        <p:spPr bwMode="auto">
          <a:xfrm>
            <a:off x="6102350" y="3063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graphicFrame>
        <p:nvGraphicFramePr>
          <p:cNvPr id="455880" name="Group 200"/>
          <p:cNvGraphicFramePr>
            <a:graphicFrameLocks noGrp="1"/>
          </p:cNvGraphicFramePr>
          <p:nvPr/>
        </p:nvGraphicFramePr>
        <p:xfrm>
          <a:off x="6705600" y="763588"/>
          <a:ext cx="1230313" cy="22860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5868" name="Text Box 188"/>
          <p:cNvSpPr txBox="1">
            <a:spLocks noChangeArrowheads="1"/>
          </p:cNvSpPr>
          <p:nvPr/>
        </p:nvSpPr>
        <p:spPr bwMode="auto">
          <a:xfrm>
            <a:off x="6705600" y="3063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455869" name="Text Box 189"/>
          <p:cNvSpPr txBox="1">
            <a:spLocks noChangeArrowheads="1"/>
          </p:cNvSpPr>
          <p:nvPr/>
        </p:nvSpPr>
        <p:spPr bwMode="auto">
          <a:xfrm>
            <a:off x="7467600" y="3063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55871" name="Text Box 191"/>
          <p:cNvSpPr txBox="1">
            <a:spLocks noChangeArrowheads="1"/>
          </p:cNvSpPr>
          <p:nvPr/>
        </p:nvSpPr>
        <p:spPr bwMode="auto">
          <a:xfrm>
            <a:off x="7127875" y="23336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55874" name="Text Box 194"/>
          <p:cNvSpPr txBox="1">
            <a:spLocks noChangeArrowheads="1"/>
          </p:cNvSpPr>
          <p:nvPr/>
        </p:nvSpPr>
        <p:spPr bwMode="auto">
          <a:xfrm>
            <a:off x="404813" y="304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455875" name="Text Box 195"/>
          <p:cNvSpPr txBox="1">
            <a:spLocks noChangeArrowheads="1"/>
          </p:cNvSpPr>
          <p:nvPr/>
        </p:nvSpPr>
        <p:spPr bwMode="auto">
          <a:xfrm>
            <a:off x="2157413" y="304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55876" name="AutoShape 196"/>
          <p:cNvSpPr>
            <a:spLocks noChangeArrowheads="1"/>
          </p:cNvSpPr>
          <p:nvPr/>
        </p:nvSpPr>
        <p:spPr bwMode="auto">
          <a:xfrm>
            <a:off x="5842000" y="423863"/>
            <a:ext cx="228600" cy="533400"/>
          </a:xfrm>
          <a:custGeom>
            <a:avLst/>
            <a:gdLst>
              <a:gd name="G0" fmla="+- 10800 0 0"/>
              <a:gd name="G1" fmla="+- -11356745 0 0"/>
              <a:gd name="G2" fmla="+- 0 0 -11356745"/>
              <a:gd name="T0" fmla="*/ 0 256 1"/>
              <a:gd name="T1" fmla="*/ 180 256 1"/>
              <a:gd name="G3" fmla="+- -11356745 T0 T1"/>
              <a:gd name="T2" fmla="*/ 0 256 1"/>
              <a:gd name="T3" fmla="*/ 90 256 1"/>
              <a:gd name="G4" fmla="+- -11356745 T2 T3"/>
              <a:gd name="G5" fmla="*/ G4 2 1"/>
              <a:gd name="T4" fmla="*/ 90 256 1"/>
              <a:gd name="T5" fmla="*/ 0 256 1"/>
              <a:gd name="G6" fmla="+- -11356745 T4 T5"/>
              <a:gd name="G7" fmla="*/ G6 2 1"/>
              <a:gd name="G8" fmla="abs -1135674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800"/>
              <a:gd name="G18" fmla="*/ 10800 1 2"/>
              <a:gd name="G19" fmla="+- G18 5400 0"/>
              <a:gd name="G20" fmla="cos G19 -11356745"/>
              <a:gd name="G21" fmla="sin G19 -11356745"/>
              <a:gd name="G22" fmla="+- G20 10800 0"/>
              <a:gd name="G23" fmla="+- G21 10800 0"/>
              <a:gd name="G24" fmla="+- 10800 0 G20"/>
              <a:gd name="G25" fmla="+- 10800 10800 0"/>
              <a:gd name="G26" fmla="?: G9 G17 G25"/>
              <a:gd name="G27" fmla="?: G9 0 21600"/>
              <a:gd name="G28" fmla="cos 10800 -11356745"/>
              <a:gd name="G29" fmla="sin 10800 -11356745"/>
              <a:gd name="G30" fmla="sin 10800 -11356745"/>
              <a:gd name="G31" fmla="+- G28 10800 0"/>
              <a:gd name="G32" fmla="+- G29 10800 0"/>
              <a:gd name="G33" fmla="+- G30 10800 0"/>
              <a:gd name="G34" fmla="?: G4 0 G31"/>
              <a:gd name="G35" fmla="?: -11356745 G34 0"/>
              <a:gd name="G36" fmla="?: G6 G35 G31"/>
              <a:gd name="G37" fmla="+- 21600 0 G36"/>
              <a:gd name="G38" fmla="?: G4 0 G33"/>
              <a:gd name="G39" fmla="?: -1135674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73 w 21600"/>
              <a:gd name="T15" fmla="*/ 9538 h 21600"/>
              <a:gd name="T16" fmla="*/ 10800 w 21600"/>
              <a:gd name="T17" fmla="*/ 0 h 21600"/>
              <a:gd name="T18" fmla="*/ 21527 w 21600"/>
              <a:gd name="T19" fmla="*/ 95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3" y="9538"/>
                </a:moveTo>
                <a:cubicBezTo>
                  <a:pt x="713" y="4099"/>
                  <a:pt x="5323" y="-1"/>
                  <a:pt x="10800" y="0"/>
                </a:cubicBezTo>
                <a:cubicBezTo>
                  <a:pt x="16276" y="0"/>
                  <a:pt x="20886" y="4099"/>
                  <a:pt x="21526" y="9538"/>
                </a:cubicBezTo>
                <a:cubicBezTo>
                  <a:pt x="20886" y="4099"/>
                  <a:pt x="16276" y="-1"/>
                  <a:pt x="10799" y="0"/>
                </a:cubicBezTo>
                <a:cubicBezTo>
                  <a:pt x="5323" y="0"/>
                  <a:pt x="713" y="4099"/>
                  <a:pt x="73" y="953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61451-8D8D-460C-B747-43BA2C574A62}" type="slidenum">
              <a:rPr lang="en-US"/>
              <a:pPr/>
              <a:t>15</a:t>
            </a:fld>
            <a:endParaRPr lang="en-US"/>
          </a:p>
        </p:txBody>
      </p:sp>
      <p:sp>
        <p:nvSpPr>
          <p:cNvPr id="45670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31850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Cartesian product: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It is a binary operation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Relations do not have to be union compatible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has </a:t>
            </a:r>
            <a:r>
              <a:rPr lang="en-US" b="0">
                <a:solidFill>
                  <a:srgbClr val="000000"/>
                </a:solidFill>
              </a:rPr>
              <a:t>n1</a:t>
            </a:r>
            <a:r>
              <a:rPr lang="en-US" b="0" i="0">
                <a:solidFill>
                  <a:srgbClr val="000000"/>
                </a:solidFill>
              </a:rPr>
              <a:t> attributes and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 has </a:t>
            </a:r>
            <a:r>
              <a:rPr lang="en-US" b="0">
                <a:solidFill>
                  <a:srgbClr val="000000"/>
                </a:solidFill>
              </a:rPr>
              <a:t>n2</a:t>
            </a:r>
            <a:r>
              <a:rPr lang="en-US" b="0" i="0">
                <a:solidFill>
                  <a:srgbClr val="000000"/>
                </a:solidFill>
              </a:rPr>
              <a:t> attributes, the resulting relation </a:t>
            </a:r>
            <a:r>
              <a:rPr lang="en-US" b="0">
                <a:solidFill>
                  <a:srgbClr val="000000"/>
                </a:solidFill>
              </a:rPr>
              <a:t>R    S</a:t>
            </a:r>
            <a:r>
              <a:rPr lang="en-US" b="0" i="0">
                <a:solidFill>
                  <a:srgbClr val="000000"/>
                </a:solidFill>
              </a:rPr>
              <a:t> has </a:t>
            </a:r>
            <a:r>
              <a:rPr lang="en-US" b="0">
                <a:solidFill>
                  <a:srgbClr val="000000"/>
                </a:solidFill>
              </a:rPr>
              <a:t>n1+n2</a:t>
            </a:r>
            <a:r>
              <a:rPr lang="en-US" b="0" i="0">
                <a:solidFill>
                  <a:srgbClr val="000000"/>
                </a:solidFill>
              </a:rPr>
              <a:t> attributes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has </a:t>
            </a:r>
            <a:r>
              <a:rPr lang="en-US" b="0">
                <a:solidFill>
                  <a:srgbClr val="000000"/>
                </a:solidFill>
              </a:rPr>
              <a:t>K1</a:t>
            </a:r>
            <a:r>
              <a:rPr lang="en-US" b="0" i="0">
                <a:solidFill>
                  <a:srgbClr val="000000"/>
                </a:solidFill>
              </a:rPr>
              <a:t> tuples and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 has </a:t>
            </a:r>
            <a:r>
              <a:rPr lang="en-US" b="0">
                <a:solidFill>
                  <a:srgbClr val="000000"/>
                </a:solidFill>
              </a:rPr>
              <a:t>K2</a:t>
            </a:r>
            <a:r>
              <a:rPr lang="en-US" b="0" i="0">
                <a:solidFill>
                  <a:srgbClr val="000000"/>
                </a:solidFill>
              </a:rPr>
              <a:t> tuples, the result of </a:t>
            </a:r>
            <a:r>
              <a:rPr lang="en-US" b="0">
                <a:solidFill>
                  <a:srgbClr val="000000"/>
                </a:solidFill>
              </a:rPr>
              <a:t>R     S</a:t>
            </a:r>
            <a:r>
              <a:rPr lang="en-US" b="0" i="0">
                <a:solidFill>
                  <a:srgbClr val="000000"/>
                </a:solidFill>
              </a:rPr>
              <a:t> has </a:t>
            </a:r>
            <a:r>
              <a:rPr lang="en-US" b="0">
                <a:solidFill>
                  <a:srgbClr val="000000"/>
                </a:solidFill>
              </a:rPr>
              <a:t>K1*K2</a:t>
            </a:r>
            <a:r>
              <a:rPr lang="en-US" b="0" i="0">
                <a:solidFill>
                  <a:srgbClr val="000000"/>
                </a:solidFill>
              </a:rPr>
              <a:t> tuples</a:t>
            </a:r>
          </a:p>
        </p:txBody>
      </p:sp>
      <p:grpSp>
        <p:nvGrpSpPr>
          <p:cNvPr id="456709" name="Group 5"/>
          <p:cNvGrpSpPr>
            <a:grpSpLocks/>
          </p:cNvGrpSpPr>
          <p:nvPr/>
        </p:nvGrpSpPr>
        <p:grpSpPr bwMode="auto">
          <a:xfrm>
            <a:off x="4114800" y="609600"/>
            <a:ext cx="152400" cy="152400"/>
            <a:chOff x="2592" y="3600"/>
            <a:chExt cx="96" cy="96"/>
          </a:xfrm>
        </p:grpSpPr>
        <p:sp>
          <p:nvSpPr>
            <p:cNvPr id="456707" name="Line 3"/>
            <p:cNvSpPr>
              <a:spLocks noChangeShapeType="1"/>
            </p:cNvSpPr>
            <p:nvPr/>
          </p:nvSpPr>
          <p:spPr bwMode="auto">
            <a:xfrm flipH="1"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08" name="Line 4"/>
            <p:cNvSpPr>
              <a:spLocks noChangeShapeType="1"/>
            </p:cNvSpPr>
            <p:nvPr/>
          </p:nvSpPr>
          <p:spPr bwMode="auto">
            <a:xfrm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710" name="Group 6"/>
          <p:cNvGrpSpPr>
            <a:grpSpLocks/>
          </p:cNvGrpSpPr>
          <p:nvPr/>
        </p:nvGrpSpPr>
        <p:grpSpPr bwMode="auto">
          <a:xfrm>
            <a:off x="7239000" y="3962400"/>
            <a:ext cx="152400" cy="152400"/>
            <a:chOff x="2592" y="3600"/>
            <a:chExt cx="96" cy="96"/>
          </a:xfrm>
        </p:grpSpPr>
        <p:sp>
          <p:nvSpPr>
            <p:cNvPr id="456711" name="Line 7"/>
            <p:cNvSpPr>
              <a:spLocks noChangeShapeType="1"/>
            </p:cNvSpPr>
            <p:nvPr/>
          </p:nvSpPr>
          <p:spPr bwMode="auto">
            <a:xfrm flipH="1"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2" name="Line 8"/>
            <p:cNvSpPr>
              <a:spLocks noChangeShapeType="1"/>
            </p:cNvSpPr>
            <p:nvPr/>
          </p:nvSpPr>
          <p:spPr bwMode="auto">
            <a:xfrm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713" name="Group 9"/>
          <p:cNvGrpSpPr>
            <a:grpSpLocks/>
          </p:cNvGrpSpPr>
          <p:nvPr/>
        </p:nvGrpSpPr>
        <p:grpSpPr bwMode="auto">
          <a:xfrm>
            <a:off x="1828800" y="3200400"/>
            <a:ext cx="152400" cy="152400"/>
            <a:chOff x="2592" y="3600"/>
            <a:chExt cx="96" cy="96"/>
          </a:xfrm>
        </p:grpSpPr>
        <p:sp>
          <p:nvSpPr>
            <p:cNvPr id="456714" name="Line 10"/>
            <p:cNvSpPr>
              <a:spLocks noChangeShapeType="1"/>
            </p:cNvSpPr>
            <p:nvPr/>
          </p:nvSpPr>
          <p:spPr bwMode="auto">
            <a:xfrm flipH="1"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5" name="Line 11"/>
            <p:cNvSpPr>
              <a:spLocks noChangeShapeType="1"/>
            </p:cNvSpPr>
            <p:nvPr/>
          </p:nvSpPr>
          <p:spPr bwMode="auto">
            <a:xfrm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DC98C-4B64-4B8F-9B91-7460E69CAA8A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457757" name="Group 29"/>
          <p:cNvGraphicFramePr>
            <a:graphicFrameLocks noGrp="1"/>
          </p:cNvGraphicFramePr>
          <p:nvPr/>
        </p:nvGraphicFramePr>
        <p:xfrm>
          <a:off x="879475" y="1216025"/>
          <a:ext cx="1524000" cy="2743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7790" name="Group 62"/>
          <p:cNvGraphicFramePr>
            <a:graphicFrameLocks noGrp="1"/>
          </p:cNvGraphicFramePr>
          <p:nvPr/>
        </p:nvGraphicFramePr>
        <p:xfrm>
          <a:off x="3529013" y="1138238"/>
          <a:ext cx="15240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7953" name="Group 225"/>
          <p:cNvGraphicFramePr>
            <a:graphicFrameLocks noGrp="1"/>
          </p:cNvGraphicFramePr>
          <p:nvPr/>
        </p:nvGraphicFramePr>
        <p:xfrm>
          <a:off x="6019800" y="760413"/>
          <a:ext cx="2597150" cy="5486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57884" name="Text Box 156"/>
          <p:cNvSpPr txBox="1">
            <a:spLocks noChangeArrowheads="1"/>
          </p:cNvSpPr>
          <p:nvPr/>
        </p:nvSpPr>
        <p:spPr bwMode="auto">
          <a:xfrm>
            <a:off x="1031875" y="838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57925" name="Text Box 197"/>
          <p:cNvSpPr txBox="1">
            <a:spLocks noChangeArrowheads="1"/>
          </p:cNvSpPr>
          <p:nvPr/>
        </p:nvSpPr>
        <p:spPr bwMode="auto">
          <a:xfrm>
            <a:off x="1793875" y="838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457926" name="Text Box 198"/>
          <p:cNvSpPr txBox="1">
            <a:spLocks noChangeArrowheads="1"/>
          </p:cNvSpPr>
          <p:nvPr/>
        </p:nvSpPr>
        <p:spPr bwMode="auto">
          <a:xfrm>
            <a:off x="3529013" y="7604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457927" name="Text Box 199"/>
          <p:cNvSpPr txBox="1">
            <a:spLocks noChangeArrowheads="1"/>
          </p:cNvSpPr>
          <p:nvPr/>
        </p:nvSpPr>
        <p:spPr bwMode="auto">
          <a:xfrm>
            <a:off x="4367213" y="7604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457928" name="Text Box 200"/>
          <p:cNvSpPr txBox="1">
            <a:spLocks noChangeArrowheads="1"/>
          </p:cNvSpPr>
          <p:nvPr/>
        </p:nvSpPr>
        <p:spPr bwMode="auto">
          <a:xfrm>
            <a:off x="6019800" y="382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57929" name="Text Box 201"/>
          <p:cNvSpPr txBox="1">
            <a:spLocks noChangeArrowheads="1"/>
          </p:cNvSpPr>
          <p:nvPr/>
        </p:nvSpPr>
        <p:spPr bwMode="auto">
          <a:xfrm>
            <a:off x="6705600" y="382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457930" name="Text Box 202"/>
          <p:cNvSpPr txBox="1">
            <a:spLocks noChangeArrowheads="1"/>
          </p:cNvSpPr>
          <p:nvPr/>
        </p:nvSpPr>
        <p:spPr bwMode="auto">
          <a:xfrm>
            <a:off x="7391400" y="382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457931" name="Text Box 203"/>
          <p:cNvSpPr txBox="1">
            <a:spLocks noChangeArrowheads="1"/>
          </p:cNvSpPr>
          <p:nvPr/>
        </p:nvSpPr>
        <p:spPr bwMode="auto">
          <a:xfrm>
            <a:off x="8035925" y="382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457954" name="Text Box 226"/>
          <p:cNvSpPr txBox="1">
            <a:spLocks noChangeArrowheads="1"/>
          </p:cNvSpPr>
          <p:nvPr/>
        </p:nvSpPr>
        <p:spPr bwMode="auto">
          <a:xfrm>
            <a:off x="838200" y="4603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57955" name="Text Box 227"/>
          <p:cNvSpPr txBox="1">
            <a:spLocks noChangeArrowheads="1"/>
          </p:cNvSpPr>
          <p:nvPr/>
        </p:nvSpPr>
        <p:spPr bwMode="auto">
          <a:xfrm>
            <a:off x="3249613" y="3825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57956" name="Text Box 228"/>
          <p:cNvSpPr txBox="1">
            <a:spLocks noChangeArrowheads="1"/>
          </p:cNvSpPr>
          <p:nvPr/>
        </p:nvSpPr>
        <p:spPr bwMode="auto">
          <a:xfrm>
            <a:off x="5081588" y="153988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     S</a:t>
            </a:r>
          </a:p>
        </p:txBody>
      </p:sp>
      <p:grpSp>
        <p:nvGrpSpPr>
          <p:cNvPr id="457960" name="Group 232"/>
          <p:cNvGrpSpPr>
            <a:grpSpLocks/>
          </p:cNvGrpSpPr>
          <p:nvPr/>
        </p:nvGrpSpPr>
        <p:grpSpPr bwMode="auto">
          <a:xfrm>
            <a:off x="5486400" y="311150"/>
            <a:ext cx="152400" cy="152400"/>
            <a:chOff x="2592" y="3600"/>
            <a:chExt cx="96" cy="96"/>
          </a:xfrm>
        </p:grpSpPr>
        <p:sp>
          <p:nvSpPr>
            <p:cNvPr id="457961" name="Line 233"/>
            <p:cNvSpPr>
              <a:spLocks noChangeShapeType="1"/>
            </p:cNvSpPr>
            <p:nvPr/>
          </p:nvSpPr>
          <p:spPr bwMode="auto">
            <a:xfrm flipH="1"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962" name="Line 234"/>
            <p:cNvSpPr>
              <a:spLocks noChangeShapeType="1"/>
            </p:cNvSpPr>
            <p:nvPr/>
          </p:nvSpPr>
          <p:spPr bwMode="auto">
            <a:xfrm>
              <a:off x="25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F22A6-1B5D-4C68-995C-4A522E8B914A}" type="slidenum">
              <a:rPr lang="en-US"/>
              <a:pPr/>
              <a:t>17</a:t>
            </a:fld>
            <a:endParaRPr lang="en-US"/>
          </a:p>
        </p:txBody>
      </p:sp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81000" y="152400"/>
            <a:ext cx="85344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Join Operation: Join</a:t>
            </a: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sz="3200" i="0">
              <a:solidFill>
                <a:srgbClr val="000000"/>
              </a:solidFill>
            </a:endParaRP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Join operation is used to combine related tuples from two relations into single tuples</a:t>
            </a: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Suppose, we want to retrieve the name of the manager of each department</a:t>
            </a:r>
          </a:p>
          <a:p>
            <a:pPr lvl="1"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1"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To get the managers name, we need to combine each department tuple with the employee tuple whose SSN value matches the MgrSSN value in the department tuple</a:t>
            </a:r>
          </a:p>
          <a:p>
            <a:pPr lvl="2"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2"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i="0">
                <a:solidFill>
                  <a:srgbClr val="000000"/>
                </a:solidFill>
              </a:rPr>
              <a:t>DeptMgr 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 Department     Employee</a:t>
            </a:r>
          </a:p>
          <a:p>
            <a:pPr lvl="2"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  <a:sym typeface="Wingdings" pitchFamily="2" charset="2"/>
            </a:endParaRPr>
          </a:p>
          <a:p>
            <a:pPr lvl="2"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Result  </a:t>
            </a:r>
            <a:r>
              <a:rPr lang="en-US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p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i="0" baseline="-25000">
                <a:solidFill>
                  <a:srgbClr val="000000"/>
                </a:solidFill>
                <a:sym typeface="Wingdings" pitchFamily="2" charset="2"/>
              </a:rPr>
              <a:t>DNo, LName, FName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(DeptMgr)</a:t>
            </a:r>
          </a:p>
          <a:p>
            <a:pPr lvl="2"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  <a:sym typeface="Wingdings" pitchFamily="2" charset="2"/>
            </a:endParaRP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 join, only combination of tuples satisfying the join condition appear in the result, whereas in the Cartesian Product all combinations of tuples are included in the result</a:t>
            </a: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Each tuple combination for which the join condition evaluates to true is included in the resulting relation </a:t>
            </a:r>
            <a:r>
              <a:rPr lang="en-US" b="0">
                <a:solidFill>
                  <a:srgbClr val="000000"/>
                </a:solidFill>
              </a:rPr>
              <a:t>Q</a:t>
            </a:r>
            <a:r>
              <a:rPr lang="en-US" b="0" i="0">
                <a:solidFill>
                  <a:srgbClr val="000000"/>
                </a:solidFill>
              </a:rPr>
              <a:t> as a single combination tuple</a:t>
            </a: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6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Note that just like Cartesian product, the result of equi-join has </a:t>
            </a:r>
            <a:r>
              <a:rPr lang="en-US" b="0">
                <a:solidFill>
                  <a:srgbClr val="000000"/>
                </a:solidFill>
              </a:rPr>
              <a:t>n1+n2</a:t>
            </a:r>
            <a:r>
              <a:rPr lang="en-US" b="0" i="0">
                <a:solidFill>
                  <a:srgbClr val="000000"/>
                </a:solidFill>
              </a:rPr>
              <a:t> attributes where </a:t>
            </a:r>
            <a:r>
              <a:rPr lang="en-US" b="0">
                <a:solidFill>
                  <a:srgbClr val="000000"/>
                </a:solidFill>
              </a:rPr>
              <a:t>n1</a:t>
            </a:r>
            <a:r>
              <a:rPr lang="en-US" b="0" i="0">
                <a:solidFill>
                  <a:srgbClr val="000000"/>
                </a:solidFill>
              </a:rPr>
              <a:t> is the number of attributes in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and </a:t>
            </a:r>
            <a:r>
              <a:rPr lang="en-US" b="0">
                <a:solidFill>
                  <a:srgbClr val="000000"/>
                </a:solidFill>
              </a:rPr>
              <a:t>n2</a:t>
            </a:r>
            <a:r>
              <a:rPr lang="en-US" b="0" i="0">
                <a:solidFill>
                  <a:srgbClr val="000000"/>
                </a:solidFill>
              </a:rPr>
              <a:t> being the number of attributes in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458759" name="Group 7"/>
          <p:cNvGrpSpPr>
            <a:grpSpLocks/>
          </p:cNvGrpSpPr>
          <p:nvPr/>
        </p:nvGrpSpPr>
        <p:grpSpPr bwMode="auto">
          <a:xfrm>
            <a:off x="4495800" y="304800"/>
            <a:ext cx="228600" cy="152400"/>
            <a:chOff x="1920" y="2160"/>
            <a:chExt cx="240" cy="192"/>
          </a:xfrm>
        </p:grpSpPr>
        <p:sp>
          <p:nvSpPr>
            <p:cNvPr id="458755" name="Line 3"/>
            <p:cNvSpPr>
              <a:spLocks noChangeShapeType="1"/>
            </p:cNvSpPr>
            <p:nvPr/>
          </p:nvSpPr>
          <p:spPr bwMode="auto">
            <a:xfrm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756" name="Line 4"/>
            <p:cNvSpPr>
              <a:spLocks noChangeShapeType="1"/>
            </p:cNvSpPr>
            <p:nvPr/>
          </p:nvSpPr>
          <p:spPr bwMode="auto">
            <a:xfrm flipV="1"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757" name="Line 5"/>
            <p:cNvSpPr>
              <a:spLocks noChangeShapeType="1"/>
            </p:cNvSpPr>
            <p:nvPr/>
          </p:nvSpPr>
          <p:spPr bwMode="auto">
            <a:xfrm>
              <a:off x="216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758" name="Line 6"/>
            <p:cNvSpPr>
              <a:spLocks noChangeShapeType="1"/>
            </p:cNvSpPr>
            <p:nvPr/>
          </p:nvSpPr>
          <p:spPr bwMode="auto">
            <a:xfrm>
              <a:off x="192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4876800" y="2971800"/>
            <a:ext cx="228600" cy="152400"/>
            <a:chOff x="1920" y="2160"/>
            <a:chExt cx="240" cy="192"/>
          </a:xfrm>
        </p:grpSpPr>
        <p:sp>
          <p:nvSpPr>
            <p:cNvPr id="458761" name="Line 9"/>
            <p:cNvSpPr>
              <a:spLocks noChangeShapeType="1"/>
            </p:cNvSpPr>
            <p:nvPr/>
          </p:nvSpPr>
          <p:spPr bwMode="auto">
            <a:xfrm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762" name="Line 10"/>
            <p:cNvSpPr>
              <a:spLocks noChangeShapeType="1"/>
            </p:cNvSpPr>
            <p:nvPr/>
          </p:nvSpPr>
          <p:spPr bwMode="auto">
            <a:xfrm flipV="1"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763" name="Line 11"/>
            <p:cNvSpPr>
              <a:spLocks noChangeShapeType="1"/>
            </p:cNvSpPr>
            <p:nvPr/>
          </p:nvSpPr>
          <p:spPr bwMode="auto">
            <a:xfrm>
              <a:off x="216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764" name="Line 12"/>
            <p:cNvSpPr>
              <a:spLocks noChangeShapeType="1"/>
            </p:cNvSpPr>
            <p:nvPr/>
          </p:nvSpPr>
          <p:spPr bwMode="auto">
            <a:xfrm>
              <a:off x="192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AB61B-B3E4-4326-91B9-5752AF4EA341}" type="slidenum">
              <a:rPr lang="en-US"/>
              <a:pPr/>
              <a:t>18</a:t>
            </a:fld>
            <a:endParaRPr lang="en-US"/>
          </a:p>
        </p:txBody>
      </p:sp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236538" y="3581400"/>
            <a:ext cx="852646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Note that the contents of </a:t>
            </a:r>
            <a:r>
              <a:rPr lang="en-US" b="0">
                <a:solidFill>
                  <a:srgbClr val="000000"/>
                </a:solidFill>
              </a:rPr>
              <a:t>A</a:t>
            </a:r>
            <a:r>
              <a:rPr lang="en-US" b="0" i="0">
                <a:solidFill>
                  <a:srgbClr val="000000"/>
                </a:solidFill>
              </a:rPr>
              <a:t> and </a:t>
            </a:r>
            <a:r>
              <a:rPr lang="en-US" b="0">
                <a:solidFill>
                  <a:srgbClr val="000000"/>
                </a:solidFill>
              </a:rPr>
              <a:t>D</a:t>
            </a:r>
            <a:r>
              <a:rPr lang="en-US" b="0" i="0">
                <a:solidFill>
                  <a:srgbClr val="000000"/>
                </a:solidFill>
              </a:rPr>
              <a:t> in the resulting column are exactly the same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Because only one of the two columns </a:t>
            </a:r>
            <a:r>
              <a:rPr lang="en-US" b="0">
                <a:solidFill>
                  <a:srgbClr val="000000"/>
                </a:solidFill>
              </a:rPr>
              <a:t>A</a:t>
            </a:r>
            <a:r>
              <a:rPr lang="en-US" b="0" i="0">
                <a:solidFill>
                  <a:srgbClr val="000000"/>
                </a:solidFill>
              </a:rPr>
              <a:t> or </a:t>
            </a:r>
            <a:r>
              <a:rPr lang="en-US" b="0">
                <a:solidFill>
                  <a:srgbClr val="000000"/>
                </a:solidFill>
              </a:rPr>
              <a:t>D</a:t>
            </a:r>
            <a:r>
              <a:rPr lang="en-US" b="0" i="0">
                <a:solidFill>
                  <a:srgbClr val="000000"/>
                </a:solidFill>
              </a:rPr>
              <a:t> (but not both) in the resulting relation is required, a new operation called “Natural Join” denoted by * was created to get rid of the duplicate columns.</a:t>
            </a:r>
          </a:p>
        </p:txBody>
      </p:sp>
      <p:graphicFrame>
        <p:nvGraphicFramePr>
          <p:cNvPr id="459890" name="Group 114"/>
          <p:cNvGraphicFramePr>
            <a:graphicFrameLocks noGrp="1"/>
          </p:cNvGraphicFramePr>
          <p:nvPr/>
        </p:nvGraphicFramePr>
        <p:xfrm>
          <a:off x="1371600" y="1071563"/>
          <a:ext cx="152400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138" name="Group 362"/>
          <p:cNvGraphicFramePr>
            <a:graphicFrameLocks noGrp="1"/>
          </p:cNvGraphicFramePr>
          <p:nvPr/>
        </p:nvGraphicFramePr>
        <p:xfrm>
          <a:off x="5383213" y="1150938"/>
          <a:ext cx="2597150" cy="914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9880" name="Text Box 104"/>
          <p:cNvSpPr txBox="1">
            <a:spLocks noChangeArrowheads="1"/>
          </p:cNvSpPr>
          <p:nvPr/>
        </p:nvSpPr>
        <p:spPr bwMode="auto">
          <a:xfrm>
            <a:off x="1524000" y="693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59881" name="Text Box 105"/>
          <p:cNvSpPr txBox="1">
            <a:spLocks noChangeArrowheads="1"/>
          </p:cNvSpPr>
          <p:nvPr/>
        </p:nvSpPr>
        <p:spPr bwMode="auto">
          <a:xfrm>
            <a:off x="2286000" y="693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459882" name="Text Box 106"/>
          <p:cNvSpPr txBox="1">
            <a:spLocks noChangeArrowheads="1"/>
          </p:cNvSpPr>
          <p:nvPr/>
        </p:nvSpPr>
        <p:spPr bwMode="auto">
          <a:xfrm>
            <a:off x="3124200" y="693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459883" name="Text Box 107"/>
          <p:cNvSpPr txBox="1">
            <a:spLocks noChangeArrowheads="1"/>
          </p:cNvSpPr>
          <p:nvPr/>
        </p:nvSpPr>
        <p:spPr bwMode="auto">
          <a:xfrm>
            <a:off x="3962400" y="6937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459884" name="Text Box 108"/>
          <p:cNvSpPr txBox="1">
            <a:spLocks noChangeArrowheads="1"/>
          </p:cNvSpPr>
          <p:nvPr/>
        </p:nvSpPr>
        <p:spPr bwMode="auto">
          <a:xfrm>
            <a:off x="5383213" y="773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59885" name="Text Box 109"/>
          <p:cNvSpPr txBox="1">
            <a:spLocks noChangeArrowheads="1"/>
          </p:cNvSpPr>
          <p:nvPr/>
        </p:nvSpPr>
        <p:spPr bwMode="auto">
          <a:xfrm>
            <a:off x="6069013" y="773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459886" name="Text Box 110"/>
          <p:cNvSpPr txBox="1">
            <a:spLocks noChangeArrowheads="1"/>
          </p:cNvSpPr>
          <p:nvPr/>
        </p:nvSpPr>
        <p:spPr bwMode="auto">
          <a:xfrm>
            <a:off x="6754813" y="773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459887" name="Text Box 111"/>
          <p:cNvSpPr txBox="1">
            <a:spLocks noChangeArrowheads="1"/>
          </p:cNvSpPr>
          <p:nvPr/>
        </p:nvSpPr>
        <p:spPr bwMode="auto">
          <a:xfrm>
            <a:off x="7399338" y="7731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</a:t>
            </a:r>
          </a:p>
        </p:txBody>
      </p:sp>
      <p:graphicFrame>
        <p:nvGraphicFramePr>
          <p:cNvPr id="459891" name="Group 115"/>
          <p:cNvGraphicFramePr>
            <a:graphicFrameLocks noGrp="1"/>
          </p:cNvGraphicFramePr>
          <p:nvPr/>
        </p:nvGraphicFramePr>
        <p:xfrm>
          <a:off x="3124200" y="1071563"/>
          <a:ext cx="152400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128" name="Text Box 352"/>
          <p:cNvSpPr txBox="1">
            <a:spLocks noChangeArrowheads="1"/>
          </p:cNvSpPr>
          <p:nvPr/>
        </p:nvSpPr>
        <p:spPr bwMode="auto">
          <a:xfrm>
            <a:off x="984250" y="3079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60129" name="Text Box 353"/>
          <p:cNvSpPr txBox="1">
            <a:spLocks noChangeArrowheads="1"/>
          </p:cNvSpPr>
          <p:nvPr/>
        </p:nvSpPr>
        <p:spPr bwMode="auto">
          <a:xfrm>
            <a:off x="2930525" y="315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0130" name="Text Box 354"/>
          <p:cNvSpPr txBox="1">
            <a:spLocks noChangeArrowheads="1"/>
          </p:cNvSpPr>
          <p:nvPr/>
        </p:nvSpPr>
        <p:spPr bwMode="auto">
          <a:xfrm>
            <a:off x="5189538" y="236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60131" name="Text Box 355"/>
          <p:cNvSpPr txBox="1">
            <a:spLocks noChangeArrowheads="1"/>
          </p:cNvSpPr>
          <p:nvPr/>
        </p:nvSpPr>
        <p:spPr bwMode="auto">
          <a:xfrm>
            <a:off x="5999163" y="2317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grpSp>
        <p:nvGrpSpPr>
          <p:cNvPr id="460132" name="Group 356"/>
          <p:cNvGrpSpPr>
            <a:grpSpLocks/>
          </p:cNvGrpSpPr>
          <p:nvPr/>
        </p:nvGrpSpPr>
        <p:grpSpPr bwMode="auto">
          <a:xfrm>
            <a:off x="5656263" y="384175"/>
            <a:ext cx="228600" cy="152400"/>
            <a:chOff x="1920" y="2160"/>
            <a:chExt cx="240" cy="192"/>
          </a:xfrm>
        </p:grpSpPr>
        <p:sp>
          <p:nvSpPr>
            <p:cNvPr id="460133" name="Line 357"/>
            <p:cNvSpPr>
              <a:spLocks noChangeShapeType="1"/>
            </p:cNvSpPr>
            <p:nvPr/>
          </p:nvSpPr>
          <p:spPr bwMode="auto">
            <a:xfrm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134" name="Line 358"/>
            <p:cNvSpPr>
              <a:spLocks noChangeShapeType="1"/>
            </p:cNvSpPr>
            <p:nvPr/>
          </p:nvSpPr>
          <p:spPr bwMode="auto">
            <a:xfrm flipV="1"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135" name="Line 359"/>
            <p:cNvSpPr>
              <a:spLocks noChangeShapeType="1"/>
            </p:cNvSpPr>
            <p:nvPr/>
          </p:nvSpPr>
          <p:spPr bwMode="auto">
            <a:xfrm>
              <a:off x="216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136" name="Line 360"/>
            <p:cNvSpPr>
              <a:spLocks noChangeShapeType="1"/>
            </p:cNvSpPr>
            <p:nvPr/>
          </p:nvSpPr>
          <p:spPr bwMode="auto">
            <a:xfrm>
              <a:off x="192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139" name="Text Box 363"/>
          <p:cNvSpPr txBox="1">
            <a:spLocks noChangeArrowheads="1"/>
          </p:cNvSpPr>
          <p:nvPr/>
        </p:nvSpPr>
        <p:spPr bwMode="auto">
          <a:xfrm>
            <a:off x="5503863" y="46037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A=D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02AE3-A363-4018-A100-00C1645B9FDE}" type="slidenum">
              <a:rPr lang="en-US"/>
              <a:pPr/>
              <a:t>19</a:t>
            </a:fld>
            <a:endParaRPr lang="en-US"/>
          </a:p>
        </p:txBody>
      </p:sp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610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standard definition of natural Join requires that the two join attributes (or each pair of join attributes) have the same name in both relations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this is not the case a renaming operation is applied first</a:t>
            </a:r>
          </a:p>
          <a:p>
            <a:pPr lvl="3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</a:rPr>
              <a:t>		S1 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 </a:t>
            </a:r>
            <a:r>
              <a:rPr lang="en-US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r </a:t>
            </a:r>
            <a:r>
              <a:rPr lang="en-US" i="0" baseline="-25000">
                <a:solidFill>
                  <a:srgbClr val="000000"/>
                </a:solidFill>
                <a:sym typeface="Wingdings" pitchFamily="2" charset="2"/>
              </a:rPr>
              <a:t>(D, A)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(S)</a:t>
            </a:r>
          </a:p>
          <a:p>
            <a:pPr lvl="3">
              <a:buClr>
                <a:srgbClr val="CC0000"/>
              </a:buClr>
            </a:pPr>
            <a:endParaRPr lang="en-US" i="0">
              <a:solidFill>
                <a:srgbClr val="000000"/>
              </a:solidFill>
            </a:endParaRPr>
          </a:p>
          <a:p>
            <a:pPr lvl="3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</a:rPr>
              <a:t>		Result 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 </a:t>
            </a:r>
            <a:r>
              <a:rPr lang="en-US" i="0">
                <a:solidFill>
                  <a:srgbClr val="000000"/>
                </a:solidFill>
              </a:rPr>
              <a:t>R * S1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attribute </a:t>
            </a:r>
            <a:r>
              <a:rPr lang="en-US">
                <a:solidFill>
                  <a:srgbClr val="000000"/>
                </a:solidFill>
              </a:rPr>
              <a:t>A</a:t>
            </a:r>
            <a:r>
              <a:rPr lang="en-US" b="0" i="0">
                <a:solidFill>
                  <a:srgbClr val="000000"/>
                </a:solidFill>
              </a:rPr>
              <a:t> is called Join attribute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So our previous example is actually like this: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36BD2-2A63-4E12-9B60-2B671E5412A3}" type="slidenum">
              <a:rPr lang="en-US"/>
              <a:pPr/>
              <a:t>2</a:t>
            </a:fld>
            <a:endParaRPr lang="en-US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666750" y="838200"/>
            <a:ext cx="78105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A data model must include a set of operations to manipulate the data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A basic set of relational model for relational databases constitute the relational algebra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Operations enable the user to specify basic retrieval requests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The result of applying the operations to some relations (tables) create new relations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A sequence of relational algebra operations forms a relational algebra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D3D0-AFAE-4242-A9EC-ABE8681F9325}" type="slidenum">
              <a:rPr lang="en-US"/>
              <a:pPr/>
              <a:t>20</a:t>
            </a:fld>
            <a:endParaRPr lang="en-US"/>
          </a:p>
        </p:txBody>
      </p:sp>
      <p:sp>
        <p:nvSpPr>
          <p:cNvPr id="505858" name="Text Box 2"/>
          <p:cNvSpPr txBox="1">
            <a:spLocks noChangeArrowheads="1"/>
          </p:cNvSpPr>
          <p:nvPr/>
        </p:nvSpPr>
        <p:spPr bwMode="auto">
          <a:xfrm>
            <a:off x="228600" y="41148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Note that the joined is done based on the columns with the same name</a:t>
            </a:r>
          </a:p>
        </p:txBody>
      </p:sp>
      <p:graphicFrame>
        <p:nvGraphicFramePr>
          <p:cNvPr id="505859" name="Group 3"/>
          <p:cNvGraphicFramePr>
            <a:graphicFrameLocks noGrp="1"/>
          </p:cNvGraphicFramePr>
          <p:nvPr/>
        </p:nvGraphicFramePr>
        <p:xfrm>
          <a:off x="984250" y="1677988"/>
          <a:ext cx="152400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5876" name="Group 20"/>
          <p:cNvGraphicFramePr>
            <a:graphicFrameLocks noGrp="1"/>
          </p:cNvGraphicFramePr>
          <p:nvPr/>
        </p:nvGraphicFramePr>
        <p:xfrm>
          <a:off x="5383213" y="1757363"/>
          <a:ext cx="2597150" cy="914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5893" name="Text Box 37"/>
          <p:cNvSpPr txBox="1">
            <a:spLocks noChangeArrowheads="1"/>
          </p:cNvSpPr>
          <p:nvPr/>
        </p:nvSpPr>
        <p:spPr bwMode="auto">
          <a:xfrm>
            <a:off x="1136650" y="1300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505894" name="Text Box 38"/>
          <p:cNvSpPr txBox="1">
            <a:spLocks noChangeArrowheads="1"/>
          </p:cNvSpPr>
          <p:nvPr/>
        </p:nvSpPr>
        <p:spPr bwMode="auto">
          <a:xfrm>
            <a:off x="1898650" y="1300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5895" name="Text Box 39"/>
          <p:cNvSpPr txBox="1">
            <a:spLocks noChangeArrowheads="1"/>
          </p:cNvSpPr>
          <p:nvPr/>
        </p:nvSpPr>
        <p:spPr bwMode="auto">
          <a:xfrm>
            <a:off x="3124200" y="1300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505896" name="Text Box 40"/>
          <p:cNvSpPr txBox="1">
            <a:spLocks noChangeArrowheads="1"/>
          </p:cNvSpPr>
          <p:nvPr/>
        </p:nvSpPr>
        <p:spPr bwMode="auto">
          <a:xfrm>
            <a:off x="3962400" y="1300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505897" name="Text Box 41"/>
          <p:cNvSpPr txBox="1">
            <a:spLocks noChangeArrowheads="1"/>
          </p:cNvSpPr>
          <p:nvPr/>
        </p:nvSpPr>
        <p:spPr bwMode="auto">
          <a:xfrm>
            <a:off x="5383213" y="1379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505898" name="Text Box 42"/>
          <p:cNvSpPr txBox="1">
            <a:spLocks noChangeArrowheads="1"/>
          </p:cNvSpPr>
          <p:nvPr/>
        </p:nvSpPr>
        <p:spPr bwMode="auto">
          <a:xfrm>
            <a:off x="6069013" y="1379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5899" name="Text Box 43"/>
          <p:cNvSpPr txBox="1">
            <a:spLocks noChangeArrowheads="1"/>
          </p:cNvSpPr>
          <p:nvPr/>
        </p:nvSpPr>
        <p:spPr bwMode="auto">
          <a:xfrm>
            <a:off x="6754813" y="1379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505900" name="Text Box 44"/>
          <p:cNvSpPr txBox="1">
            <a:spLocks noChangeArrowheads="1"/>
          </p:cNvSpPr>
          <p:nvPr/>
        </p:nvSpPr>
        <p:spPr bwMode="auto">
          <a:xfrm>
            <a:off x="7399338" y="1379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graphicFrame>
        <p:nvGraphicFramePr>
          <p:cNvPr id="505901" name="Group 45"/>
          <p:cNvGraphicFramePr>
            <a:graphicFrameLocks noGrp="1"/>
          </p:cNvGraphicFramePr>
          <p:nvPr/>
        </p:nvGraphicFramePr>
        <p:xfrm>
          <a:off x="3124200" y="1677988"/>
          <a:ext cx="152400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5918" name="Text Box 62"/>
          <p:cNvSpPr txBox="1">
            <a:spLocks noChangeArrowheads="1"/>
          </p:cNvSpPr>
          <p:nvPr/>
        </p:nvSpPr>
        <p:spPr bwMode="auto">
          <a:xfrm>
            <a:off x="596900" y="914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505919" name="Text Box 63"/>
          <p:cNvSpPr txBox="1">
            <a:spLocks noChangeArrowheads="1"/>
          </p:cNvSpPr>
          <p:nvPr/>
        </p:nvSpPr>
        <p:spPr bwMode="auto">
          <a:xfrm>
            <a:off x="3155950" y="76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05920" name="Text Box 64"/>
          <p:cNvSpPr txBox="1">
            <a:spLocks noChangeArrowheads="1"/>
          </p:cNvSpPr>
          <p:nvPr/>
        </p:nvSpPr>
        <p:spPr bwMode="auto">
          <a:xfrm>
            <a:off x="5189538" y="8429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505921" name="Text Box 65"/>
          <p:cNvSpPr txBox="1">
            <a:spLocks noChangeArrowheads="1"/>
          </p:cNvSpPr>
          <p:nvPr/>
        </p:nvSpPr>
        <p:spPr bwMode="auto">
          <a:xfrm>
            <a:off x="5999163" y="83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grpSp>
        <p:nvGrpSpPr>
          <p:cNvPr id="505922" name="Group 66"/>
          <p:cNvGrpSpPr>
            <a:grpSpLocks/>
          </p:cNvGrpSpPr>
          <p:nvPr/>
        </p:nvGrpSpPr>
        <p:grpSpPr bwMode="auto">
          <a:xfrm>
            <a:off x="5656263" y="990600"/>
            <a:ext cx="228600" cy="152400"/>
            <a:chOff x="1920" y="2160"/>
            <a:chExt cx="240" cy="192"/>
          </a:xfrm>
        </p:grpSpPr>
        <p:sp>
          <p:nvSpPr>
            <p:cNvPr id="505923" name="Line 67"/>
            <p:cNvSpPr>
              <a:spLocks noChangeShapeType="1"/>
            </p:cNvSpPr>
            <p:nvPr/>
          </p:nvSpPr>
          <p:spPr bwMode="auto">
            <a:xfrm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924" name="Line 68"/>
            <p:cNvSpPr>
              <a:spLocks noChangeShapeType="1"/>
            </p:cNvSpPr>
            <p:nvPr/>
          </p:nvSpPr>
          <p:spPr bwMode="auto">
            <a:xfrm flipV="1">
              <a:off x="1920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925" name="Line 69"/>
            <p:cNvSpPr>
              <a:spLocks noChangeShapeType="1"/>
            </p:cNvSpPr>
            <p:nvPr/>
          </p:nvSpPr>
          <p:spPr bwMode="auto">
            <a:xfrm>
              <a:off x="216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926" name="Line 70"/>
            <p:cNvSpPr>
              <a:spLocks noChangeShapeType="1"/>
            </p:cNvSpPr>
            <p:nvPr/>
          </p:nvSpPr>
          <p:spPr bwMode="auto">
            <a:xfrm>
              <a:off x="1920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927" name="Rectangle 71"/>
          <p:cNvSpPr>
            <a:spLocks noChangeArrowheads="1"/>
          </p:cNvSpPr>
          <p:nvPr/>
        </p:nvSpPr>
        <p:spPr bwMode="auto">
          <a:xfrm>
            <a:off x="5189538" y="180975"/>
            <a:ext cx="1892300" cy="3968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928" name="Text Box 72"/>
          <p:cNvSpPr txBox="1">
            <a:spLocks noChangeArrowheads="1"/>
          </p:cNvSpPr>
          <p:nvPr/>
        </p:nvSpPr>
        <p:spPr bwMode="auto">
          <a:xfrm>
            <a:off x="5189538" y="193675"/>
            <a:ext cx="1892300" cy="3667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Renamed Column</a:t>
            </a:r>
          </a:p>
        </p:txBody>
      </p:sp>
      <p:sp>
        <p:nvSpPr>
          <p:cNvPr id="505930" name="Line 74"/>
          <p:cNvSpPr>
            <a:spLocks noChangeShapeType="1"/>
          </p:cNvSpPr>
          <p:nvPr/>
        </p:nvSpPr>
        <p:spPr bwMode="auto">
          <a:xfrm flipH="1">
            <a:off x="4349750" y="577850"/>
            <a:ext cx="839788" cy="80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931" name="Line 75"/>
          <p:cNvSpPr>
            <a:spLocks noChangeShapeType="1"/>
          </p:cNvSpPr>
          <p:nvPr/>
        </p:nvSpPr>
        <p:spPr bwMode="auto">
          <a:xfrm>
            <a:off x="6754813" y="577850"/>
            <a:ext cx="788987" cy="80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284E-53CE-470E-809B-BBE050194E5B}" type="slidenum">
              <a:rPr lang="en-US"/>
              <a:pPr/>
              <a:t>21</a:t>
            </a:fld>
            <a:endParaRPr lang="en-US"/>
          </a:p>
        </p:txBody>
      </p:sp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 general, natural join is performed by equating all attribute pairs that have the same name in the two relations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There can be a list of join attributes from each relation, each corresponding pair must have the same name</a:t>
            </a:r>
          </a:p>
          <a:p>
            <a:pPr>
              <a:lnSpc>
                <a:spcPct val="80000"/>
              </a:lnSpc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 more general definition for natural Join is: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</a:t>
            </a:r>
            <a:r>
              <a:rPr lang="en-US" i="0">
                <a:solidFill>
                  <a:srgbClr val="000000"/>
                </a:solidFill>
              </a:rPr>
              <a:t>Q 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 R * </a:t>
            </a:r>
            <a:r>
              <a:rPr lang="en-US" i="0" baseline="-25000">
                <a:solidFill>
                  <a:srgbClr val="000000"/>
                </a:solidFill>
                <a:sym typeface="Wingdings" pitchFamily="2" charset="2"/>
              </a:rPr>
              <a:t>(&lt;list1, list2&gt;)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S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 this case, </a:t>
            </a:r>
            <a:r>
              <a:rPr lang="en-US" b="0">
                <a:solidFill>
                  <a:srgbClr val="000000"/>
                </a:solidFill>
              </a:rPr>
              <a:t>&lt;list1&gt;</a:t>
            </a:r>
            <a:r>
              <a:rPr lang="en-US" b="0" i="0">
                <a:solidFill>
                  <a:srgbClr val="000000"/>
                </a:solidFill>
              </a:rPr>
              <a:t> specifies list of </a:t>
            </a:r>
            <a:r>
              <a:rPr lang="en-US">
                <a:solidFill>
                  <a:srgbClr val="000000"/>
                </a:solidFill>
              </a:rPr>
              <a:t>i</a:t>
            </a:r>
            <a:r>
              <a:rPr lang="en-US" b="0" i="0">
                <a:solidFill>
                  <a:srgbClr val="000000"/>
                </a:solidFill>
              </a:rPr>
              <a:t> attributes from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and </a:t>
            </a:r>
            <a:r>
              <a:rPr lang="en-US" b="0">
                <a:solidFill>
                  <a:srgbClr val="000000"/>
                </a:solidFill>
              </a:rPr>
              <a:t>&lt;list2&gt;</a:t>
            </a:r>
            <a:r>
              <a:rPr lang="en-US" b="0" i="0">
                <a:solidFill>
                  <a:srgbClr val="000000"/>
                </a:solidFill>
              </a:rPr>
              <a:t> specifies a list of </a:t>
            </a:r>
            <a:r>
              <a:rPr lang="en-US">
                <a:solidFill>
                  <a:srgbClr val="000000"/>
                </a:solidFill>
              </a:rPr>
              <a:t>i</a:t>
            </a:r>
            <a:r>
              <a:rPr lang="en-US" b="0" i="0">
                <a:solidFill>
                  <a:srgbClr val="000000"/>
                </a:solidFill>
              </a:rPr>
              <a:t> attributes from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lists are used to form equality comparison conditions between pairs of corresponding attributes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These conditions are then combined together using “And” operation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Only the list corresponding to attributes of the first relation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(that is </a:t>
            </a:r>
            <a:r>
              <a:rPr lang="en-US" b="0">
                <a:solidFill>
                  <a:srgbClr val="000000"/>
                </a:solidFill>
              </a:rPr>
              <a:t>list1</a:t>
            </a:r>
            <a:r>
              <a:rPr lang="en-US" b="0" i="0">
                <a:solidFill>
                  <a:srgbClr val="000000"/>
                </a:solidFill>
              </a:rPr>
              <a:t>)  is kept in the result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63DC7-21D5-44FA-80FE-53420B818712}" type="slidenum">
              <a:rPr lang="en-US"/>
              <a:pPr/>
              <a:t>22</a:t>
            </a:fld>
            <a:endParaRPr lang="en-US"/>
          </a:p>
        </p:txBody>
      </p:sp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34417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Division Operator:</a:t>
            </a:r>
          </a:p>
          <a:p>
            <a:pPr lvl="2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T </a:t>
            </a:r>
            <a:r>
              <a:rPr lang="en-US" b="0" i="0">
                <a:solidFill>
                  <a:srgbClr val="000000"/>
                </a:solidFill>
                <a:sym typeface="Wingdings" pitchFamily="2" charset="2"/>
              </a:rPr>
              <a:t> R     S</a:t>
            </a:r>
          </a:p>
          <a:p>
            <a:pPr lvl="2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  <a:sym typeface="Wingdings" pitchFamily="2" charset="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result of dividing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by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 is </a:t>
            </a:r>
            <a:r>
              <a:rPr lang="en-US" b="0">
                <a:solidFill>
                  <a:srgbClr val="000000"/>
                </a:solidFill>
              </a:rPr>
              <a:t>T</a:t>
            </a:r>
            <a:r>
              <a:rPr lang="en-US" b="0" i="0">
                <a:solidFill>
                  <a:srgbClr val="000000"/>
                </a:solidFill>
              </a:rPr>
              <a:t>. For each tuple </a:t>
            </a:r>
            <a:r>
              <a:rPr lang="en-US">
                <a:solidFill>
                  <a:srgbClr val="000000"/>
                </a:solidFill>
              </a:rPr>
              <a:t>t</a:t>
            </a:r>
            <a:r>
              <a:rPr lang="en-US" b="0" i="0">
                <a:solidFill>
                  <a:srgbClr val="000000"/>
                </a:solidFill>
              </a:rPr>
              <a:t> to appear in the result T of the Division, the values in </a:t>
            </a:r>
            <a:r>
              <a:rPr lang="en-US">
                <a:solidFill>
                  <a:srgbClr val="000000"/>
                </a:solidFill>
              </a:rPr>
              <a:t>t</a:t>
            </a:r>
            <a:r>
              <a:rPr lang="en-US" b="0" i="0">
                <a:solidFill>
                  <a:srgbClr val="000000"/>
                </a:solidFill>
              </a:rPr>
              <a:t> must appear in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in Combination with every tuple in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Consider the following example:</a:t>
            </a:r>
          </a:p>
        </p:txBody>
      </p:sp>
      <p:grpSp>
        <p:nvGrpSpPr>
          <p:cNvPr id="462854" name="Group 6"/>
          <p:cNvGrpSpPr>
            <a:grpSpLocks/>
          </p:cNvGrpSpPr>
          <p:nvPr/>
        </p:nvGrpSpPr>
        <p:grpSpPr bwMode="auto">
          <a:xfrm>
            <a:off x="2095500" y="908050"/>
            <a:ext cx="228600" cy="152400"/>
            <a:chOff x="2208" y="3576"/>
            <a:chExt cx="192" cy="144"/>
          </a:xfrm>
        </p:grpSpPr>
        <p:sp>
          <p:nvSpPr>
            <p:cNvPr id="462851" name="Line 3"/>
            <p:cNvSpPr>
              <a:spLocks noChangeShapeType="1"/>
            </p:cNvSpPr>
            <p:nvPr/>
          </p:nvSpPr>
          <p:spPr bwMode="auto">
            <a:xfrm>
              <a:off x="220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852" name="Oval 4"/>
            <p:cNvSpPr>
              <a:spLocks noChangeArrowheads="1"/>
            </p:cNvSpPr>
            <p:nvPr/>
          </p:nvSpPr>
          <p:spPr bwMode="auto">
            <a:xfrm>
              <a:off x="2280" y="357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3" name="Oval 5"/>
            <p:cNvSpPr>
              <a:spLocks noChangeArrowheads="1"/>
            </p:cNvSpPr>
            <p:nvPr/>
          </p:nvSpPr>
          <p:spPr bwMode="auto">
            <a:xfrm>
              <a:off x="2280" y="36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62976" name="Group 128"/>
          <p:cNvGraphicFramePr>
            <a:graphicFrameLocks noGrp="1"/>
          </p:cNvGraphicFramePr>
          <p:nvPr/>
        </p:nvGraphicFramePr>
        <p:xfrm>
          <a:off x="4033838" y="762000"/>
          <a:ext cx="1524000" cy="5486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62933" name="Group 85"/>
          <p:cNvGraphicFramePr>
            <a:graphicFrameLocks noGrp="1"/>
          </p:cNvGraphicFramePr>
          <p:nvPr/>
        </p:nvGraphicFramePr>
        <p:xfrm>
          <a:off x="6683375" y="90805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4186238" y="3841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62890" name="Text Box 42"/>
          <p:cNvSpPr txBox="1">
            <a:spLocks noChangeArrowheads="1"/>
          </p:cNvSpPr>
          <p:nvPr/>
        </p:nvSpPr>
        <p:spPr bwMode="auto">
          <a:xfrm>
            <a:off x="4948238" y="3841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6683375" y="5302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62893" name="Text Box 45"/>
          <p:cNvSpPr txBox="1">
            <a:spLocks noChangeArrowheads="1"/>
          </p:cNvSpPr>
          <p:nvPr/>
        </p:nvSpPr>
        <p:spPr bwMode="auto">
          <a:xfrm>
            <a:off x="3840163" y="730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62894" name="Text Box 46"/>
          <p:cNvSpPr txBox="1">
            <a:spLocks noChangeArrowheads="1"/>
          </p:cNvSpPr>
          <p:nvPr/>
        </p:nvSpPr>
        <p:spPr bwMode="auto">
          <a:xfrm>
            <a:off x="6403975" y="15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2895" name="Line 47"/>
          <p:cNvSpPr>
            <a:spLocks noChangeShapeType="1"/>
          </p:cNvSpPr>
          <p:nvPr/>
        </p:nvSpPr>
        <p:spPr bwMode="auto">
          <a:xfrm>
            <a:off x="3594100" y="241300"/>
            <a:ext cx="0" cy="59880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2978" name="Group 130"/>
          <p:cNvGraphicFramePr>
            <a:graphicFrameLocks noGrp="1"/>
          </p:cNvGraphicFramePr>
          <p:nvPr/>
        </p:nvGraphicFramePr>
        <p:xfrm>
          <a:off x="7216775" y="4019550"/>
          <a:ext cx="762000" cy="914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2919" name="Text Box 71"/>
          <p:cNvSpPr txBox="1">
            <a:spLocks noChangeArrowheads="1"/>
          </p:cNvSpPr>
          <p:nvPr/>
        </p:nvSpPr>
        <p:spPr bwMode="auto">
          <a:xfrm>
            <a:off x="7369175" y="3641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462921" name="Text Box 73"/>
          <p:cNvSpPr txBox="1">
            <a:spLocks noChangeArrowheads="1"/>
          </p:cNvSpPr>
          <p:nvPr/>
        </p:nvSpPr>
        <p:spPr bwMode="auto">
          <a:xfrm>
            <a:off x="6489700" y="318452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      S</a:t>
            </a:r>
          </a:p>
        </p:txBody>
      </p:sp>
      <p:grpSp>
        <p:nvGrpSpPr>
          <p:cNvPr id="462922" name="Group 74"/>
          <p:cNvGrpSpPr>
            <a:grpSpLocks/>
          </p:cNvGrpSpPr>
          <p:nvPr/>
        </p:nvGrpSpPr>
        <p:grpSpPr bwMode="auto">
          <a:xfrm>
            <a:off x="6880225" y="3332163"/>
            <a:ext cx="228600" cy="152400"/>
            <a:chOff x="2208" y="3576"/>
            <a:chExt cx="192" cy="144"/>
          </a:xfrm>
        </p:grpSpPr>
        <p:sp>
          <p:nvSpPr>
            <p:cNvPr id="462923" name="Line 75"/>
            <p:cNvSpPr>
              <a:spLocks noChangeShapeType="1"/>
            </p:cNvSpPr>
            <p:nvPr/>
          </p:nvSpPr>
          <p:spPr bwMode="auto">
            <a:xfrm>
              <a:off x="220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24" name="Oval 76"/>
            <p:cNvSpPr>
              <a:spLocks noChangeArrowheads="1"/>
            </p:cNvSpPr>
            <p:nvPr/>
          </p:nvSpPr>
          <p:spPr bwMode="auto">
            <a:xfrm>
              <a:off x="2280" y="357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925" name="Oval 77"/>
            <p:cNvSpPr>
              <a:spLocks noChangeArrowheads="1"/>
            </p:cNvSpPr>
            <p:nvPr/>
          </p:nvSpPr>
          <p:spPr bwMode="auto">
            <a:xfrm>
              <a:off x="2280" y="36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6E73-5C3F-4CA7-A09A-EBA3F2199ADB}" type="slidenum">
              <a:rPr lang="en-US"/>
              <a:pPr/>
              <a:t>23</a:t>
            </a:fld>
            <a:endParaRPr lang="en-US"/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596900" y="381000"/>
            <a:ext cx="78105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Note that the tuples </a:t>
            </a:r>
            <a:r>
              <a:rPr lang="en-US" b="0">
                <a:solidFill>
                  <a:srgbClr val="000000"/>
                </a:solidFill>
              </a:rPr>
              <a:t>B1</a:t>
            </a:r>
            <a:r>
              <a:rPr lang="en-US" b="0" i="0">
                <a:solidFill>
                  <a:srgbClr val="000000"/>
                </a:solidFill>
              </a:rPr>
              <a:t> and </a:t>
            </a:r>
            <a:r>
              <a:rPr lang="en-US" b="0">
                <a:solidFill>
                  <a:srgbClr val="000000"/>
                </a:solidFill>
              </a:rPr>
              <a:t>B4</a:t>
            </a:r>
            <a:r>
              <a:rPr lang="en-US" b="0" i="0">
                <a:solidFill>
                  <a:srgbClr val="000000"/>
                </a:solidFill>
              </a:rPr>
              <a:t> appear in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in combination with all three tuples in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; that is why they appear in the resulting relation </a:t>
            </a:r>
            <a:r>
              <a:rPr lang="en-US" b="0">
                <a:solidFill>
                  <a:srgbClr val="000000"/>
                </a:solidFill>
              </a:rPr>
              <a:t>T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All other values </a:t>
            </a:r>
            <a:r>
              <a:rPr lang="en-US" b="0">
                <a:solidFill>
                  <a:srgbClr val="000000"/>
                </a:solidFill>
              </a:rPr>
              <a:t>B</a:t>
            </a:r>
            <a:r>
              <a:rPr lang="en-US" b="0" i="0">
                <a:solidFill>
                  <a:srgbClr val="000000"/>
                </a:solidFill>
              </a:rPr>
              <a:t> in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do not appear with all the tuples in </a:t>
            </a:r>
            <a:r>
              <a:rPr lang="en-US" b="0">
                <a:solidFill>
                  <a:srgbClr val="000000"/>
                </a:solidFill>
              </a:rPr>
              <a:t>S</a:t>
            </a:r>
            <a:r>
              <a:rPr lang="en-US" b="0" i="0">
                <a:solidFill>
                  <a:srgbClr val="000000"/>
                </a:solidFill>
              </a:rPr>
              <a:t> and are not selected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Note that </a:t>
            </a:r>
            <a:r>
              <a:rPr lang="en-US" b="0">
                <a:solidFill>
                  <a:srgbClr val="000000"/>
                </a:solidFill>
              </a:rPr>
              <a:t>B2</a:t>
            </a:r>
            <a:r>
              <a:rPr lang="en-US" b="0" i="0">
                <a:solidFill>
                  <a:srgbClr val="000000"/>
                </a:solidFill>
              </a:rPr>
              <a:t> does not appear with </a:t>
            </a:r>
            <a:r>
              <a:rPr lang="en-US" b="0">
                <a:solidFill>
                  <a:srgbClr val="000000"/>
                </a:solidFill>
              </a:rPr>
              <a:t>A2</a:t>
            </a:r>
            <a:r>
              <a:rPr lang="en-US" b="0" i="0">
                <a:solidFill>
                  <a:srgbClr val="000000"/>
                </a:solidFill>
              </a:rPr>
              <a:t> and </a:t>
            </a:r>
            <a:r>
              <a:rPr lang="en-US" b="0">
                <a:solidFill>
                  <a:srgbClr val="000000"/>
                </a:solidFill>
              </a:rPr>
              <a:t>A3</a:t>
            </a:r>
            <a:r>
              <a:rPr lang="en-US" b="0" i="0">
                <a:solidFill>
                  <a:srgbClr val="000000"/>
                </a:solidFill>
              </a:rPr>
              <a:t> does not appear with </a:t>
            </a:r>
            <a:r>
              <a:rPr lang="en-US" b="0">
                <a:solidFill>
                  <a:srgbClr val="000000"/>
                </a:solidFill>
              </a:rPr>
              <a:t>A1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2438400" y="4648200"/>
            <a:ext cx="3622675" cy="1196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CC0000"/>
              </a:buClr>
            </a:pPr>
            <a:r>
              <a:rPr lang="en-US">
                <a:solidFill>
                  <a:srgbClr val="000000"/>
                </a:solidFill>
              </a:rPr>
              <a:t>Try to do some examples of the early notes using relational Algebra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B0261-C63F-4461-943D-7C4C1BCD3339}" type="slidenum">
              <a:rPr lang="en-US"/>
              <a:pPr/>
              <a:t>3</a:t>
            </a:fld>
            <a:endParaRPr lang="en-US"/>
          </a:p>
        </p:txBody>
      </p:sp>
      <p:sp>
        <p:nvSpPr>
          <p:cNvPr id="444418" name="Text Box 2"/>
          <p:cNvSpPr txBox="1">
            <a:spLocks noChangeArrowheads="1"/>
          </p:cNvSpPr>
          <p:nvPr/>
        </p:nvSpPr>
        <p:spPr bwMode="auto">
          <a:xfrm>
            <a:off x="596900" y="381000"/>
            <a:ext cx="78105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Relational algebra operations are divided into two groups: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Group 1: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Includes set operations from mathematical set theory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Set Operations are Union, Intersection, Difference and Cartesian Product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Group 2: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Consists of operations developed specifically for relational database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These include Select, Project, and Join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8BD3-6B32-4312-B3C4-E20398810504}" type="slidenum">
              <a:rPr lang="en-US"/>
              <a:pPr/>
              <a:t>4</a:t>
            </a:fld>
            <a:endParaRPr lang="en-US"/>
          </a:p>
        </p:txBody>
      </p:sp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152400" y="533400"/>
            <a:ext cx="8763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Consider the following database: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</a:rPr>
              <a:t>Employee (Fname, Lname, </a:t>
            </a:r>
            <a:r>
              <a:rPr lang="en-US" sz="2000" i="0" u="sng">
                <a:solidFill>
                  <a:srgbClr val="000000"/>
                </a:solidFill>
              </a:rPr>
              <a:t>SSN</a:t>
            </a:r>
            <a:r>
              <a:rPr lang="en-US" sz="2000" i="0">
                <a:solidFill>
                  <a:srgbClr val="000000"/>
                </a:solidFill>
              </a:rPr>
              <a:t>, BDate, Address, Sex, Salary, SuperSSN, DNo)</a:t>
            </a:r>
          </a:p>
          <a:p>
            <a:pPr>
              <a:buClr>
                <a:srgbClr val="CC0000"/>
              </a:buClr>
            </a:pPr>
            <a:endParaRPr lang="en-US" sz="200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</a:rPr>
              <a:t>Department (Dname, </a:t>
            </a:r>
            <a:r>
              <a:rPr lang="en-US" sz="2000" i="0" u="sng">
                <a:solidFill>
                  <a:srgbClr val="000000"/>
                </a:solidFill>
              </a:rPr>
              <a:t>Dnumber</a:t>
            </a:r>
            <a:r>
              <a:rPr lang="en-US" sz="2000" i="0">
                <a:solidFill>
                  <a:srgbClr val="000000"/>
                </a:solidFill>
              </a:rPr>
              <a:t>, MgrSSN, MgrStartDate)</a:t>
            </a:r>
          </a:p>
          <a:p>
            <a:pPr>
              <a:buClr>
                <a:srgbClr val="CC0000"/>
              </a:buClr>
            </a:pPr>
            <a:endParaRPr lang="en-US" sz="200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</a:rPr>
              <a:t>Project (Pname, </a:t>
            </a:r>
            <a:r>
              <a:rPr lang="en-US" sz="2000" i="0" u="sng">
                <a:solidFill>
                  <a:srgbClr val="000000"/>
                </a:solidFill>
              </a:rPr>
              <a:t>Pnumber</a:t>
            </a:r>
            <a:r>
              <a:rPr lang="en-US" sz="2000" i="0">
                <a:solidFill>
                  <a:srgbClr val="000000"/>
                </a:solidFill>
              </a:rPr>
              <a:t>, Plocation, Dnum)</a:t>
            </a:r>
          </a:p>
          <a:p>
            <a:pPr>
              <a:buClr>
                <a:srgbClr val="CC0000"/>
              </a:buClr>
            </a:pPr>
            <a:endParaRPr lang="en-US" sz="200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</a:rPr>
              <a:t>DeptLocations (</a:t>
            </a:r>
            <a:r>
              <a:rPr lang="en-US" sz="2000" i="0" u="sng">
                <a:solidFill>
                  <a:srgbClr val="000000"/>
                </a:solidFill>
              </a:rPr>
              <a:t>Dnumber, Dlocation</a:t>
            </a:r>
            <a:r>
              <a:rPr lang="en-US" sz="2000" i="0">
                <a:solidFill>
                  <a:srgbClr val="000000"/>
                </a:solidFill>
              </a:rPr>
              <a:t> )</a:t>
            </a:r>
          </a:p>
          <a:p>
            <a:pPr>
              <a:buClr>
                <a:srgbClr val="CC0000"/>
              </a:buClr>
            </a:pPr>
            <a:endParaRPr lang="en-US" sz="200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</a:rPr>
              <a:t>WorksOn (</a:t>
            </a:r>
            <a:r>
              <a:rPr lang="en-US" sz="2000" i="0" u="sng">
                <a:solidFill>
                  <a:srgbClr val="000000"/>
                </a:solidFill>
              </a:rPr>
              <a:t>ESSN, PNo</a:t>
            </a:r>
            <a:r>
              <a:rPr lang="en-US" sz="2000" i="0">
                <a:solidFill>
                  <a:srgbClr val="000000"/>
                </a:solidFill>
              </a:rPr>
              <a:t>, Hours)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0EDE5-99CB-4C06-B704-0CAC70D2CEE9}" type="slidenum">
              <a:rPr lang="en-US"/>
              <a:pPr/>
              <a:t>5</a:t>
            </a:fld>
            <a:endParaRPr lang="en-US"/>
          </a:p>
        </p:txBody>
      </p:sp>
      <p:sp>
        <p:nvSpPr>
          <p:cNvPr id="44544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Select Condition:  </a:t>
            </a:r>
            <a:r>
              <a:rPr lang="en-US" sz="3200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sz="3200" i="0">
                <a:solidFill>
                  <a:srgbClr val="000000"/>
                </a:solidFill>
              </a:rPr>
              <a:t> (Sigma)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Select operation specified by the sigma symbol is an operation to filter tuples (Rows) that satisfy a set of qualifying conditions</a:t>
            </a:r>
          </a:p>
          <a:p>
            <a:pPr>
              <a:buClr>
                <a:srgbClr val="CC0000"/>
              </a:buClr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For example to Retrieve the employee who are in department 4</a:t>
            </a:r>
          </a:p>
          <a:p>
            <a:pPr lvl="3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	s</a:t>
            </a:r>
            <a:r>
              <a:rPr lang="en-US"/>
              <a:t> </a:t>
            </a:r>
            <a:r>
              <a:rPr lang="en-US" i="0" baseline="-25000">
                <a:solidFill>
                  <a:srgbClr val="000000"/>
                </a:solidFill>
              </a:rPr>
              <a:t>DNo=4</a:t>
            </a:r>
            <a:r>
              <a:rPr lang="en-US" i="0">
                <a:solidFill>
                  <a:srgbClr val="000000"/>
                </a:solidFill>
              </a:rPr>
              <a:t> (Employee)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Or to find the Employees who make above 30000</a:t>
            </a:r>
          </a:p>
          <a:p>
            <a:pPr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 baseline="-25000">
                <a:solidFill>
                  <a:srgbClr val="000000"/>
                </a:solidFill>
              </a:rPr>
              <a:t>Salary&gt;30000 </a:t>
            </a:r>
            <a:r>
              <a:rPr lang="en-US" i="0">
                <a:solidFill>
                  <a:srgbClr val="000000"/>
                </a:solidFill>
              </a:rPr>
              <a:t>(Employee)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Or to find the female employees who work in department 4. We can do the following</a:t>
            </a:r>
          </a:p>
          <a:p>
            <a:pPr lvl="3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DNo=4 And Sex = ‘F’</a:t>
            </a:r>
            <a:r>
              <a:rPr lang="en-US" i="0">
                <a:solidFill>
                  <a:srgbClr val="000000"/>
                </a:solidFill>
              </a:rPr>
              <a:t> (Employee)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8887-A758-4A23-B72C-05011CD9F470}" type="slidenum">
              <a:rPr lang="en-US"/>
              <a:pPr/>
              <a:t>6</a:t>
            </a:fld>
            <a:endParaRPr lang="en-US"/>
          </a:p>
        </p:txBody>
      </p:sp>
      <p:sp>
        <p:nvSpPr>
          <p:cNvPr id="446466" name="Text Box 2"/>
          <p:cNvSpPr txBox="1">
            <a:spLocks noChangeArrowheads="1"/>
          </p:cNvSpPr>
          <p:nvPr/>
        </p:nvSpPr>
        <p:spPr bwMode="auto">
          <a:xfrm>
            <a:off x="596900" y="381000"/>
            <a:ext cx="78105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Find the employees who either are department 4 and make over 25000, or work in department 5 and make over 30000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</a:t>
            </a:r>
          </a:p>
          <a:p>
            <a:pPr lvl="1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(DNo=4 And Salary&gt;25000) OR (DNo=5 and Salary &gt;30000) </a:t>
            </a:r>
            <a:r>
              <a:rPr lang="en-US" i="0">
                <a:solidFill>
                  <a:srgbClr val="000000"/>
                </a:solidFill>
              </a:rPr>
              <a:t>(Employee)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i="0" baseline="-2500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comparison operator in the set {=, &lt;,&lt;=,&gt;,&gt;=,&lt; &gt;} which applies to attributes whose domain are ordered values such as numeric data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result of the select operator is determined as follows: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select condition is applied to each tuple (row) of the relation (table) individually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the comparison returns true, the tuple (row) is selected </a:t>
            </a:r>
          </a:p>
          <a:p>
            <a:pPr>
              <a:buClr>
                <a:srgbClr val="CC0000"/>
              </a:buClr>
            </a:pPr>
            <a:endParaRPr lang="en-US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E76D0-2008-4F8B-B354-D4DFAF5DA4BE}" type="slidenum">
              <a:rPr lang="en-US"/>
              <a:pPr/>
              <a:t>7</a:t>
            </a:fld>
            <a:endParaRPr lang="en-US"/>
          </a:p>
        </p:txBody>
      </p:sp>
      <p:sp>
        <p:nvSpPr>
          <p:cNvPr id="447490" name="Text Box 2"/>
          <p:cNvSpPr txBox="1">
            <a:spLocks noChangeArrowheads="1"/>
          </p:cNvSpPr>
          <p:nvPr/>
        </p:nvSpPr>
        <p:spPr bwMode="auto">
          <a:xfrm>
            <a:off x="596900" y="381000"/>
            <a:ext cx="78105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Consider the following example: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DNo=4 And Salary&gt;25000</a:t>
            </a:r>
            <a:r>
              <a:rPr lang="en-US" i="0">
                <a:solidFill>
                  <a:srgbClr val="000000"/>
                </a:solidFill>
              </a:rPr>
              <a:t> (Employee)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This selection can also be written as 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DNo=4</a:t>
            </a:r>
            <a:r>
              <a:rPr lang="en-US" i="0">
                <a:solidFill>
                  <a:srgbClr val="000000"/>
                </a:solidFill>
              </a:rPr>
              <a:t> (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Salary&gt;25000</a:t>
            </a:r>
            <a:r>
              <a:rPr lang="en-US" i="0">
                <a:solidFill>
                  <a:srgbClr val="000000"/>
                </a:solidFill>
              </a:rPr>
              <a:t> (Employee))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Select operation is commutative. It means, the above can also be written as: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Salary&gt;25000</a:t>
            </a:r>
            <a:r>
              <a:rPr lang="en-US" i="0">
                <a:solidFill>
                  <a:srgbClr val="000000"/>
                </a:solidFill>
              </a:rPr>
              <a:t> (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DNo=4</a:t>
            </a:r>
            <a:r>
              <a:rPr lang="en-US" i="0">
                <a:solidFill>
                  <a:srgbClr val="000000"/>
                </a:solidFill>
              </a:rPr>
              <a:t> (Employee ))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 general 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&lt;cond1&gt;</a:t>
            </a:r>
            <a:r>
              <a:rPr lang="en-US" i="0">
                <a:solidFill>
                  <a:srgbClr val="000000"/>
                </a:solidFill>
              </a:rPr>
              <a:t> (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&lt;cond2&gt;</a:t>
            </a:r>
            <a:r>
              <a:rPr lang="en-US" i="0">
                <a:solidFill>
                  <a:srgbClr val="000000"/>
                </a:solidFill>
              </a:rPr>
              <a:t> (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&lt;cond3&gt;</a:t>
            </a:r>
            <a:r>
              <a:rPr lang="en-US" i="0">
                <a:solidFill>
                  <a:srgbClr val="000000"/>
                </a:solidFill>
              </a:rPr>
              <a:t> .... (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&lt;condN&gt;</a:t>
            </a:r>
            <a:r>
              <a:rPr lang="en-US" i="0">
                <a:solidFill>
                  <a:srgbClr val="000000"/>
                </a:solidFill>
              </a:rPr>
              <a:t> (R) )…))</a:t>
            </a:r>
            <a:endParaRPr lang="en-US" b="0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	is the same as 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&lt;cond1&gt; and &lt;cond2&gt; and &lt;cond3&gt; and …. and &lt;condN&gt;</a:t>
            </a:r>
            <a:r>
              <a:rPr lang="en-US" i="0">
                <a:solidFill>
                  <a:srgbClr val="000000"/>
                </a:solidFill>
              </a:rPr>
              <a:t> (R)</a:t>
            </a:r>
            <a:r>
              <a:rPr lang="en-US" b="0" i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7F93C-736F-489A-91FD-52E41C0343F4}" type="slidenum">
              <a:rPr lang="en-US"/>
              <a:pPr/>
              <a:t>8</a:t>
            </a:fld>
            <a:endParaRPr lang="en-US"/>
          </a:p>
        </p:txBody>
      </p:sp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81000" y="152400"/>
            <a:ext cx="8610600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Projection Operation </a:t>
            </a:r>
            <a:r>
              <a:rPr lang="en-US" sz="3200" i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3200" i="0">
                <a:solidFill>
                  <a:srgbClr val="000000"/>
                </a:solidFill>
              </a:rPr>
              <a:t> (Pi)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selection operator selects some of the tuples of a relation; however, the project operation selects certain columns (with all of its rows)  from the table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List each employees first name and last name and salary</a:t>
            </a:r>
          </a:p>
          <a:p>
            <a:pPr lvl="4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p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Lname, Fname, Salary</a:t>
            </a:r>
            <a:r>
              <a:rPr lang="en-US" i="0">
                <a:solidFill>
                  <a:srgbClr val="000000"/>
                </a:solidFill>
              </a:rPr>
              <a:t> (Employee)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general form of the projection operation is:</a:t>
            </a:r>
          </a:p>
          <a:p>
            <a:pPr lvl="4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p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&lt;attribute list&gt;</a:t>
            </a:r>
            <a:r>
              <a:rPr lang="en-US" i="0">
                <a:solidFill>
                  <a:srgbClr val="000000"/>
                </a:solidFill>
              </a:rPr>
              <a:t> (R)</a:t>
            </a:r>
          </a:p>
          <a:p>
            <a:pPr lvl="3"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Where 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="0" i="0">
                <a:solidFill>
                  <a:srgbClr val="000000"/>
                </a:solidFill>
              </a:rPr>
              <a:t> is the symbol used to represent the projection and </a:t>
            </a:r>
            <a:r>
              <a:rPr lang="en-US" b="0">
                <a:solidFill>
                  <a:srgbClr val="000000"/>
                </a:solidFill>
              </a:rPr>
              <a:t>&lt;attribute list&gt;</a:t>
            </a:r>
            <a:r>
              <a:rPr lang="en-US" b="0" i="0">
                <a:solidFill>
                  <a:srgbClr val="000000"/>
                </a:solidFill>
              </a:rPr>
              <a:t> is a list of columns from relation </a:t>
            </a:r>
            <a:r>
              <a:rPr lang="en-US" b="0">
                <a:solidFill>
                  <a:srgbClr val="000000"/>
                </a:solidFill>
              </a:rPr>
              <a:t>R</a:t>
            </a:r>
            <a:r>
              <a:rPr lang="en-US" b="0" i="0">
                <a:solidFill>
                  <a:srgbClr val="000000"/>
                </a:solidFill>
              </a:rPr>
              <a:t>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project operation removes any duplicate rows from the 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E16E4-250B-41C3-BD02-1A9AC04879B3}" type="slidenum">
              <a:rPr lang="en-US"/>
              <a:pPr/>
              <a:t>9</a:t>
            </a:fld>
            <a:endParaRPr lang="en-US"/>
          </a:p>
        </p:txBody>
      </p:sp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318500" cy="581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List first name and Salary of the Employee 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Fname, Salary</a:t>
            </a:r>
            <a:r>
              <a:rPr lang="en-US" i="0">
                <a:solidFill>
                  <a:srgbClr val="000000"/>
                </a:solidFill>
              </a:rPr>
              <a:t> (Employee)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Can we have </a:t>
            </a:r>
          </a:p>
          <a:p>
            <a:pPr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</a:rPr>
              <a:t>		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 baseline="-25000">
                <a:solidFill>
                  <a:srgbClr val="000000"/>
                </a:solidFill>
              </a:rPr>
              <a:t>&lt;list1&gt;&lt;list2&gt;</a:t>
            </a:r>
            <a:r>
              <a:rPr lang="en-US" sz="2000" i="0">
                <a:solidFill>
                  <a:srgbClr val="000000"/>
                </a:solidFill>
              </a:rPr>
              <a:t> (Employee) = 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 baseline="-25000">
                <a:solidFill>
                  <a:srgbClr val="000000"/>
                </a:solidFill>
              </a:rPr>
              <a:t>&lt;list1&gt;</a:t>
            </a:r>
            <a:r>
              <a:rPr lang="en-US" sz="2000" i="0">
                <a:solidFill>
                  <a:srgbClr val="000000"/>
                </a:solidFill>
              </a:rPr>
              <a:t> (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 baseline="-25000">
                <a:solidFill>
                  <a:srgbClr val="000000"/>
                </a:solidFill>
              </a:rPr>
              <a:t>&lt;list2&gt;</a:t>
            </a:r>
            <a:r>
              <a:rPr lang="en-US" sz="2000" i="0">
                <a:solidFill>
                  <a:srgbClr val="000000"/>
                </a:solidFill>
              </a:rPr>
              <a:t> (Employee)) </a:t>
            </a:r>
            <a:r>
              <a:rPr lang="en-US" i="0">
                <a:solidFill>
                  <a:srgbClr val="000000"/>
                </a:solidFill>
              </a:rPr>
              <a:t>?</a:t>
            </a:r>
          </a:p>
          <a:p>
            <a:pPr lvl="1">
              <a:buClr>
                <a:srgbClr val="CC0000"/>
              </a:buClr>
            </a:pPr>
            <a:r>
              <a:rPr lang="en-US" sz="2000" i="0">
                <a:solidFill>
                  <a:srgbClr val="000000"/>
                </a:solidFill>
              </a:rPr>
              <a:t>		Answer: Only if list1 is a subset of list2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We can have several relational algebra together in one sentence: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List Fname, Lname, and Salary of the Employees in Department 5.</a:t>
            </a:r>
          </a:p>
          <a:p>
            <a:pPr lvl="1"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Fname, Lname, Salary</a:t>
            </a:r>
            <a:r>
              <a:rPr lang="en-US" i="0">
                <a:solidFill>
                  <a:srgbClr val="000000"/>
                </a:solidFill>
              </a:rPr>
              <a:t> ( 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0">
                <a:solidFill>
                  <a:srgbClr val="000000"/>
                </a:solidFill>
              </a:rPr>
              <a:t> </a:t>
            </a:r>
            <a:r>
              <a:rPr lang="en-US" i="0" baseline="-25000">
                <a:solidFill>
                  <a:srgbClr val="000000"/>
                </a:solidFill>
              </a:rPr>
              <a:t>DNo=5</a:t>
            </a:r>
            <a:r>
              <a:rPr lang="en-US" i="0">
                <a:solidFill>
                  <a:srgbClr val="000000"/>
                </a:solidFill>
              </a:rPr>
              <a:t> (Employee))</a:t>
            </a:r>
          </a:p>
          <a:p>
            <a:pPr lvl="1">
              <a:buClr>
                <a:srgbClr val="CC0000"/>
              </a:buClr>
            </a:pPr>
            <a:endParaRPr lang="en-US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Or it is possible to break it into two pieces and create temporary relation such as:</a:t>
            </a:r>
          </a:p>
          <a:p>
            <a:pPr lvl="2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</a:rPr>
              <a:t>Dept5-Emp 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 </a:t>
            </a:r>
            <a:r>
              <a:rPr lang="en-US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s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i="0" baseline="-25000">
                <a:solidFill>
                  <a:srgbClr val="000000"/>
                </a:solidFill>
                <a:sym typeface="Wingdings" pitchFamily="2" charset="2"/>
              </a:rPr>
              <a:t>DNo=5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(Employee)</a:t>
            </a:r>
          </a:p>
          <a:p>
            <a:pPr lvl="2">
              <a:buClr>
                <a:srgbClr val="CC0000"/>
              </a:buClr>
            </a:pP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Result  </a:t>
            </a:r>
            <a:r>
              <a:rPr lang="en-US" i="0">
                <a:solidFill>
                  <a:srgbClr val="000000"/>
                </a:solidFill>
                <a:latin typeface="Symbol" pitchFamily="18" charset="2"/>
                <a:sym typeface="Wingdings" pitchFamily="2" charset="2"/>
              </a:rPr>
              <a:t>p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i="0" baseline="-25000">
                <a:solidFill>
                  <a:srgbClr val="000000"/>
                </a:solidFill>
                <a:sym typeface="Wingdings" pitchFamily="2" charset="2"/>
              </a:rPr>
              <a:t>Fname, Lname, Salary</a:t>
            </a:r>
            <a:r>
              <a:rPr lang="en-US" i="0">
                <a:solidFill>
                  <a:srgbClr val="000000"/>
                </a:solidFill>
                <a:sym typeface="Wingdings" pitchFamily="2" charset="2"/>
              </a:rPr>
              <a:t> (Dept5-Emp)</a:t>
            </a:r>
            <a:endParaRPr lang="en-US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13188</TotalTime>
  <Words>1316</Words>
  <Application>Microsoft Office PowerPoint</Application>
  <PresentationFormat>On-screen Show (4:3)</PresentationFormat>
  <Paragraphs>471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Black</vt:lpstr>
      <vt:lpstr>Monotype Sorts</vt:lpstr>
      <vt:lpstr>Symbol</vt:lpstr>
      <vt:lpstr>Tahoma</vt:lpstr>
      <vt:lpstr>Times New Roman</vt:lpstr>
      <vt:lpstr>Wingdings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Manitoba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Ahmad R Hadeagh</dc:creator>
  <cp:lastModifiedBy>Ahmad Reza Hadaegh</cp:lastModifiedBy>
  <cp:revision>212</cp:revision>
  <cp:lastPrinted>2000-03-02T16:45:14Z</cp:lastPrinted>
  <dcterms:created xsi:type="dcterms:W3CDTF">1999-07-22T07:13:18Z</dcterms:created>
  <dcterms:modified xsi:type="dcterms:W3CDTF">2018-05-01T02:10:31Z</dcterms:modified>
</cp:coreProperties>
</file>