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46"/>
  </p:notesMasterIdLst>
  <p:handoutMasterIdLst>
    <p:handoutMasterId r:id="rId47"/>
  </p:handoutMasterIdLst>
  <p:sldIdLst>
    <p:sldId id="292"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59"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60" r:id="rId42"/>
    <p:sldId id="361" r:id="rId43"/>
    <p:sldId id="362" r:id="rId44"/>
    <p:sldId id="363" r:id="rId45"/>
  </p:sldIdLst>
  <p:sldSz cx="9144000" cy="6858000" type="screen4x3"/>
  <p:notesSz cx="6858000" cy="9144000"/>
  <p:defaultTextStyle>
    <a:defPPr>
      <a:defRPr lang="en-US"/>
    </a:defPPr>
    <a:lvl1pPr algn="l" rtl="0" eaLnBrk="0" fontAlgn="base" hangingPunct="0">
      <a:spcBef>
        <a:spcPct val="0"/>
      </a:spcBef>
      <a:spcAft>
        <a:spcPct val="0"/>
      </a:spcAft>
      <a:defRPr sz="2400" b="1" i="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i="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i="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i="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i="1" kern="1200">
        <a:solidFill>
          <a:schemeClr val="tx1"/>
        </a:solidFill>
        <a:latin typeface="Times New Roman" pitchFamily="18" charset="0"/>
        <a:ea typeface="+mn-ea"/>
        <a:cs typeface="+mn-cs"/>
      </a:defRPr>
    </a:lvl5pPr>
    <a:lvl6pPr marL="2286000" algn="l" defTabSz="914400" rtl="0" eaLnBrk="1" latinLnBrk="0" hangingPunct="1">
      <a:defRPr sz="2400" b="1" i="1" kern="1200">
        <a:solidFill>
          <a:schemeClr val="tx1"/>
        </a:solidFill>
        <a:latin typeface="Times New Roman" pitchFamily="18" charset="0"/>
        <a:ea typeface="+mn-ea"/>
        <a:cs typeface="+mn-cs"/>
      </a:defRPr>
    </a:lvl6pPr>
    <a:lvl7pPr marL="2743200" algn="l" defTabSz="914400" rtl="0" eaLnBrk="1" latinLnBrk="0" hangingPunct="1">
      <a:defRPr sz="2400" b="1" i="1" kern="1200">
        <a:solidFill>
          <a:schemeClr val="tx1"/>
        </a:solidFill>
        <a:latin typeface="Times New Roman" pitchFamily="18" charset="0"/>
        <a:ea typeface="+mn-ea"/>
        <a:cs typeface="+mn-cs"/>
      </a:defRPr>
    </a:lvl7pPr>
    <a:lvl8pPr marL="3200400" algn="l" defTabSz="914400" rtl="0" eaLnBrk="1" latinLnBrk="0" hangingPunct="1">
      <a:defRPr sz="2400" b="1" i="1" kern="1200">
        <a:solidFill>
          <a:schemeClr val="tx1"/>
        </a:solidFill>
        <a:latin typeface="Times New Roman" pitchFamily="18" charset="0"/>
        <a:ea typeface="+mn-ea"/>
        <a:cs typeface="+mn-cs"/>
      </a:defRPr>
    </a:lvl8pPr>
    <a:lvl9pPr marL="3657600" algn="l" defTabSz="914400" rtl="0" eaLnBrk="1" latinLnBrk="0" hangingPunct="1">
      <a:defRPr sz="2400" b="1"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00"/>
    <a:srgbClr val="16CC1F"/>
    <a:srgbClr val="0000FF"/>
    <a:srgbClr val="00FFFF"/>
    <a:srgbClr val="CCFF99"/>
    <a:srgbClr val="24B82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9" autoAdjust="0"/>
    <p:restoredTop sz="94636" autoAdjust="0"/>
  </p:normalViewPr>
  <p:slideViewPr>
    <p:cSldViewPr snapToGrid="0" snapToObjects="1">
      <p:cViewPr varScale="1">
        <p:scale>
          <a:sx n="62" d="100"/>
          <a:sy n="62" d="100"/>
        </p:scale>
        <p:origin x="123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lvl1pPr>
          </a:lstStyle>
          <a:p>
            <a:endParaRPr lang="en-US"/>
          </a:p>
        </p:txBody>
      </p:sp>
      <p:sp>
        <p:nvSpPr>
          <p:cNvPr id="9011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lvl1pPr>
          </a:lstStyle>
          <a:p>
            <a:endParaRPr lang="en-US"/>
          </a:p>
        </p:txBody>
      </p:sp>
      <p:sp>
        <p:nvSpPr>
          <p:cNvPr id="9011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i="0"/>
            </a:lvl1pPr>
          </a:lstStyle>
          <a:p>
            <a:endParaRPr lang="en-US"/>
          </a:p>
        </p:txBody>
      </p:sp>
      <p:sp>
        <p:nvSpPr>
          <p:cNvPr id="9011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i="0"/>
            </a:lvl1pPr>
          </a:lstStyle>
          <a:p>
            <a:fld id="{A2AE4F26-3EBA-4DE8-BFDA-55FFAE6883E9}" type="slidenum">
              <a:rPr lang="en-US"/>
              <a:pPr/>
              <a:t>‹#›</a:t>
            </a:fld>
            <a:endParaRPr lang="en-US"/>
          </a:p>
        </p:txBody>
      </p:sp>
    </p:spTree>
    <p:extLst>
      <p:ext uri="{BB962C8B-B14F-4D97-AF65-F5344CB8AC3E}">
        <p14:creationId xmlns:p14="http://schemas.microsoft.com/office/powerpoint/2010/main" val="4118115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i="0"/>
            </a:lvl1pPr>
          </a:lstStyle>
          <a:p>
            <a:endParaRPr lang="en-US"/>
          </a:p>
        </p:txBody>
      </p:sp>
      <p:sp>
        <p:nvSpPr>
          <p:cNvPr id="870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i="0"/>
            </a:lvl1pPr>
          </a:lstStyle>
          <a:p>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870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i="0"/>
            </a:lvl1pPr>
          </a:lstStyle>
          <a:p>
            <a:endParaRPr lang="en-US"/>
          </a:p>
        </p:txBody>
      </p:sp>
      <p:sp>
        <p:nvSpPr>
          <p:cNvPr id="870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i="0"/>
            </a:lvl1pPr>
          </a:lstStyle>
          <a:p>
            <a:fld id="{3A2D31CE-91E5-4C21-9638-1D9718ADDA21}" type="slidenum">
              <a:rPr lang="en-US"/>
              <a:pPr/>
              <a:t>‹#›</a:t>
            </a:fld>
            <a:endParaRPr lang="en-US"/>
          </a:p>
        </p:txBody>
      </p:sp>
    </p:spTree>
    <p:extLst>
      <p:ext uri="{BB962C8B-B14F-4D97-AF65-F5344CB8AC3E}">
        <p14:creationId xmlns:p14="http://schemas.microsoft.com/office/powerpoint/2010/main" val="15529610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4DA6C2B4-71DB-4BAA-87AE-D4CEB724DC21}" type="slidenum">
              <a:rPr lang="en-US"/>
              <a:pPr/>
              <a:t>‹#›</a:t>
            </a:fld>
            <a:endParaRPr lang="en-US"/>
          </a:p>
        </p:txBody>
      </p:sp>
    </p:spTree>
    <p:extLst>
      <p:ext uri="{BB962C8B-B14F-4D97-AF65-F5344CB8AC3E}">
        <p14:creationId xmlns:p14="http://schemas.microsoft.com/office/powerpoint/2010/main" val="47258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FB61EE8C-C8E5-4C5D-9237-A8A67DFE8F46}" type="slidenum">
              <a:rPr lang="en-US"/>
              <a:pPr/>
              <a:t>‹#›</a:t>
            </a:fld>
            <a:endParaRPr lang="en-US"/>
          </a:p>
        </p:txBody>
      </p:sp>
    </p:spTree>
    <p:extLst>
      <p:ext uri="{BB962C8B-B14F-4D97-AF65-F5344CB8AC3E}">
        <p14:creationId xmlns:p14="http://schemas.microsoft.com/office/powerpoint/2010/main" val="105667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B83F32B6-0DF8-42D3-AFBC-FDD6B1310E2B}" type="slidenum">
              <a:rPr lang="en-US"/>
              <a:pPr/>
              <a:t>‹#›</a:t>
            </a:fld>
            <a:endParaRPr lang="en-US"/>
          </a:p>
        </p:txBody>
      </p:sp>
    </p:spTree>
    <p:extLst>
      <p:ext uri="{BB962C8B-B14F-4D97-AF65-F5344CB8AC3E}">
        <p14:creationId xmlns:p14="http://schemas.microsoft.com/office/powerpoint/2010/main" val="462728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EF3792C8-1283-4910-AB38-DD0A6993BB89}" type="slidenum">
              <a:rPr lang="en-US"/>
              <a:pPr/>
              <a:t>‹#›</a:t>
            </a:fld>
            <a:endParaRPr lang="en-US"/>
          </a:p>
        </p:txBody>
      </p:sp>
    </p:spTree>
    <p:extLst>
      <p:ext uri="{BB962C8B-B14F-4D97-AF65-F5344CB8AC3E}">
        <p14:creationId xmlns:p14="http://schemas.microsoft.com/office/powerpoint/2010/main" val="53383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FB8007D7-B218-4C11-8F4E-37C0F9F9BAE0}" type="slidenum">
              <a:rPr lang="en-US"/>
              <a:pPr/>
              <a:t>‹#›</a:t>
            </a:fld>
            <a:endParaRPr lang="en-US"/>
          </a:p>
        </p:txBody>
      </p:sp>
    </p:spTree>
    <p:extLst>
      <p:ext uri="{BB962C8B-B14F-4D97-AF65-F5344CB8AC3E}">
        <p14:creationId xmlns:p14="http://schemas.microsoft.com/office/powerpoint/2010/main" val="74782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6B54F7E0-370D-44BF-9DE9-8A1CA54D87A4}" type="slidenum">
              <a:rPr lang="en-US"/>
              <a:pPr/>
              <a:t>‹#›</a:t>
            </a:fld>
            <a:endParaRPr lang="en-US"/>
          </a:p>
        </p:txBody>
      </p:sp>
    </p:spTree>
    <p:extLst>
      <p:ext uri="{BB962C8B-B14F-4D97-AF65-F5344CB8AC3E}">
        <p14:creationId xmlns:p14="http://schemas.microsoft.com/office/powerpoint/2010/main" val="348724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A2C1E3D5-9762-4530-BF25-73671C52A417}" type="slidenum">
              <a:rPr lang="en-US"/>
              <a:pPr/>
              <a:t>‹#›</a:t>
            </a:fld>
            <a:endParaRPr lang="en-US"/>
          </a:p>
        </p:txBody>
      </p:sp>
    </p:spTree>
    <p:extLst>
      <p:ext uri="{BB962C8B-B14F-4D97-AF65-F5344CB8AC3E}">
        <p14:creationId xmlns:p14="http://schemas.microsoft.com/office/powerpoint/2010/main" val="603552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424EC0BB-473A-4FCF-A5EB-C3FF8A201C4E}" type="slidenum">
              <a:rPr lang="en-US"/>
              <a:pPr/>
              <a:t>‹#›</a:t>
            </a:fld>
            <a:endParaRPr lang="en-US"/>
          </a:p>
        </p:txBody>
      </p:sp>
    </p:spTree>
    <p:extLst>
      <p:ext uri="{BB962C8B-B14F-4D97-AF65-F5344CB8AC3E}">
        <p14:creationId xmlns:p14="http://schemas.microsoft.com/office/powerpoint/2010/main" val="44931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05EC10B-1015-4B05-BE53-6FC665CE18F3}" type="slidenum">
              <a:rPr lang="en-US"/>
              <a:pPr/>
              <a:t>‹#›</a:t>
            </a:fld>
            <a:endParaRPr lang="en-US"/>
          </a:p>
        </p:txBody>
      </p:sp>
    </p:spTree>
    <p:extLst>
      <p:ext uri="{BB962C8B-B14F-4D97-AF65-F5344CB8AC3E}">
        <p14:creationId xmlns:p14="http://schemas.microsoft.com/office/powerpoint/2010/main" val="195182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2566CE2-4C45-4CCD-8123-33C111F985D8}" type="slidenum">
              <a:rPr lang="en-US"/>
              <a:pPr/>
              <a:t>‹#›</a:t>
            </a:fld>
            <a:endParaRPr lang="en-US"/>
          </a:p>
        </p:txBody>
      </p:sp>
    </p:spTree>
    <p:extLst>
      <p:ext uri="{BB962C8B-B14F-4D97-AF65-F5344CB8AC3E}">
        <p14:creationId xmlns:p14="http://schemas.microsoft.com/office/powerpoint/2010/main" val="200070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F9899272-D0ED-4E37-9B19-97CBC6861CFA}" type="slidenum">
              <a:rPr lang="en-US"/>
              <a:pPr/>
              <a:t>‹#›</a:t>
            </a:fld>
            <a:endParaRPr lang="en-US"/>
          </a:p>
        </p:txBody>
      </p:sp>
    </p:spTree>
    <p:extLst>
      <p:ext uri="{BB962C8B-B14F-4D97-AF65-F5344CB8AC3E}">
        <p14:creationId xmlns:p14="http://schemas.microsoft.com/office/powerpoint/2010/main" val="423384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83671" name="Rectangle 23"/>
          <p:cNvSpPr>
            <a:spLocks noChangeArrowheads="1"/>
          </p:cNvSpPr>
          <p:nvPr userDrawn="1"/>
        </p:nvSpPr>
        <p:spPr bwMode="auto">
          <a:xfrm>
            <a:off x="130175" y="6575425"/>
            <a:ext cx="88900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2" name="Rectangle 24"/>
          <p:cNvSpPr>
            <a:spLocks noChangeArrowheads="1"/>
          </p:cNvSpPr>
          <p:nvPr userDrawn="1"/>
        </p:nvSpPr>
        <p:spPr bwMode="auto">
          <a:xfrm>
            <a:off x="130175" y="6584950"/>
            <a:ext cx="96043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3" name="Rectangle 25"/>
          <p:cNvSpPr>
            <a:spLocks noChangeArrowheads="1"/>
          </p:cNvSpPr>
          <p:nvPr userDrawn="1"/>
        </p:nvSpPr>
        <p:spPr bwMode="auto">
          <a:xfrm>
            <a:off x="130175" y="6594475"/>
            <a:ext cx="88582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4" name="Rectangle 26"/>
          <p:cNvSpPr>
            <a:spLocks noChangeArrowheads="1"/>
          </p:cNvSpPr>
          <p:nvPr userDrawn="1"/>
        </p:nvSpPr>
        <p:spPr bwMode="auto">
          <a:xfrm>
            <a:off x="130175" y="6604000"/>
            <a:ext cx="9572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5" name="Rectangle 27"/>
          <p:cNvSpPr>
            <a:spLocks noChangeArrowheads="1"/>
          </p:cNvSpPr>
          <p:nvPr userDrawn="1"/>
        </p:nvSpPr>
        <p:spPr bwMode="auto">
          <a:xfrm>
            <a:off x="130175" y="6613525"/>
            <a:ext cx="955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6" name="Rectangle 28"/>
          <p:cNvSpPr>
            <a:spLocks noChangeArrowheads="1"/>
          </p:cNvSpPr>
          <p:nvPr userDrawn="1"/>
        </p:nvSpPr>
        <p:spPr bwMode="auto">
          <a:xfrm>
            <a:off x="130175" y="6623050"/>
            <a:ext cx="8810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77" name="Rectangle 29"/>
          <p:cNvSpPr>
            <a:spLocks noChangeArrowheads="1"/>
          </p:cNvSpPr>
          <p:nvPr userDrawn="1"/>
        </p:nvSpPr>
        <p:spPr bwMode="auto">
          <a:xfrm>
            <a:off x="130175" y="6632575"/>
            <a:ext cx="17891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a:solidFill>
                  <a:srgbClr val="FFFFFF"/>
                </a:solidFill>
              </a:rPr>
              <a:t>Dr. Ahmad R. Hadaegh </a:t>
            </a:r>
            <a:endParaRPr lang="en-US" b="0" i="0"/>
          </a:p>
        </p:txBody>
      </p:sp>
      <p:sp>
        <p:nvSpPr>
          <p:cNvPr id="283678" name="Rectangle 30"/>
          <p:cNvSpPr>
            <a:spLocks noChangeArrowheads="1"/>
          </p:cNvSpPr>
          <p:nvPr userDrawn="1"/>
        </p:nvSpPr>
        <p:spPr bwMode="auto">
          <a:xfrm>
            <a:off x="0" y="6534150"/>
            <a:ext cx="9112250" cy="323850"/>
          </a:xfrm>
          <a:prstGeom prst="rect">
            <a:avLst/>
          </a:prstGeom>
          <a:solidFill>
            <a:srgbClr val="FF3300"/>
          </a:solidFill>
          <a:ln w="76200">
            <a:solidFill>
              <a:srgbClr val="5E574E"/>
            </a:solidFill>
            <a:miter lim="800000"/>
            <a:headEnd/>
            <a:tailEnd/>
          </a:ln>
        </p:spPr>
        <p:txBody>
          <a:bodyPr/>
          <a:lstStyle/>
          <a:p>
            <a:endParaRPr lang="en-US"/>
          </a:p>
        </p:txBody>
      </p:sp>
      <p:sp>
        <p:nvSpPr>
          <p:cNvPr id="283679" name="Rectangle 31"/>
          <p:cNvSpPr>
            <a:spLocks noChangeArrowheads="1"/>
          </p:cNvSpPr>
          <p:nvPr userDrawn="1"/>
        </p:nvSpPr>
        <p:spPr bwMode="auto">
          <a:xfrm>
            <a:off x="8329613" y="6575425"/>
            <a:ext cx="374650"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0" name="Rectangle 32"/>
          <p:cNvSpPr>
            <a:spLocks noChangeArrowheads="1"/>
          </p:cNvSpPr>
          <p:nvPr userDrawn="1"/>
        </p:nvSpPr>
        <p:spPr bwMode="auto">
          <a:xfrm>
            <a:off x="8329613" y="6584950"/>
            <a:ext cx="446087"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1" name="Rectangle 33"/>
          <p:cNvSpPr>
            <a:spLocks noChangeArrowheads="1"/>
          </p:cNvSpPr>
          <p:nvPr userDrawn="1"/>
        </p:nvSpPr>
        <p:spPr bwMode="auto">
          <a:xfrm>
            <a:off x="8329613" y="6594475"/>
            <a:ext cx="3714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2" name="Rectangle 34"/>
          <p:cNvSpPr>
            <a:spLocks noChangeArrowheads="1"/>
          </p:cNvSpPr>
          <p:nvPr userDrawn="1"/>
        </p:nvSpPr>
        <p:spPr bwMode="auto">
          <a:xfrm>
            <a:off x="8329613" y="6604000"/>
            <a:ext cx="4429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3" name="Rectangle 35"/>
          <p:cNvSpPr>
            <a:spLocks noChangeArrowheads="1"/>
          </p:cNvSpPr>
          <p:nvPr userDrawn="1"/>
        </p:nvSpPr>
        <p:spPr bwMode="auto">
          <a:xfrm>
            <a:off x="8329613" y="6613525"/>
            <a:ext cx="441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4" name="Rectangle 36"/>
          <p:cNvSpPr>
            <a:spLocks noChangeArrowheads="1"/>
          </p:cNvSpPr>
          <p:nvPr userDrawn="1"/>
        </p:nvSpPr>
        <p:spPr bwMode="auto">
          <a:xfrm>
            <a:off x="8329613" y="6623050"/>
            <a:ext cx="366712"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5" name="Rectangle 37"/>
          <p:cNvSpPr>
            <a:spLocks noChangeArrowheads="1"/>
          </p:cNvSpPr>
          <p:nvPr userDrawn="1"/>
        </p:nvSpPr>
        <p:spPr bwMode="auto">
          <a:xfrm>
            <a:off x="0" y="6569075"/>
            <a:ext cx="8851900" cy="212725"/>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1400">
                <a:solidFill>
                  <a:srgbClr val="FFFFFF"/>
                </a:solidFill>
              </a:rPr>
              <a:t>  A.R. Hadaegh                                         California State University San Marcos (CSUSM)                                        Page                                             </a:t>
            </a:r>
            <a:endParaRPr lang="en-US" b="0" i="0"/>
          </a:p>
        </p:txBody>
      </p:sp>
      <p:sp>
        <p:nvSpPr>
          <p:cNvPr id="283686" name="Rectangle 38"/>
          <p:cNvSpPr>
            <a:spLocks noChangeArrowheads="1"/>
          </p:cNvSpPr>
          <p:nvPr userDrawn="1"/>
        </p:nvSpPr>
        <p:spPr bwMode="auto">
          <a:xfrm>
            <a:off x="8850313" y="6565900"/>
            <a:ext cx="539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7" name="Rectangle 39"/>
          <p:cNvSpPr>
            <a:spLocks noChangeArrowheads="1"/>
          </p:cNvSpPr>
          <p:nvPr userDrawn="1"/>
        </p:nvSpPr>
        <p:spPr bwMode="auto">
          <a:xfrm>
            <a:off x="8850313" y="6573838"/>
            <a:ext cx="128587"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8" name="Rectangle 40"/>
          <p:cNvSpPr>
            <a:spLocks noChangeArrowheads="1"/>
          </p:cNvSpPr>
          <p:nvPr userDrawn="1"/>
        </p:nvSpPr>
        <p:spPr bwMode="auto">
          <a:xfrm>
            <a:off x="8850313" y="6581775"/>
            <a:ext cx="508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89" name="Rectangle 41"/>
          <p:cNvSpPr>
            <a:spLocks noChangeArrowheads="1"/>
          </p:cNvSpPr>
          <p:nvPr userDrawn="1"/>
        </p:nvSpPr>
        <p:spPr bwMode="auto">
          <a:xfrm>
            <a:off x="8850313" y="6589713"/>
            <a:ext cx="1254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0" name="Rectangle 42"/>
          <p:cNvSpPr>
            <a:spLocks noChangeArrowheads="1"/>
          </p:cNvSpPr>
          <p:nvPr userDrawn="1"/>
        </p:nvSpPr>
        <p:spPr bwMode="auto">
          <a:xfrm>
            <a:off x="8850313" y="6597650"/>
            <a:ext cx="1238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1" name="Rectangle 43"/>
          <p:cNvSpPr>
            <a:spLocks noChangeArrowheads="1"/>
          </p:cNvSpPr>
          <p:nvPr userDrawn="1"/>
        </p:nvSpPr>
        <p:spPr bwMode="auto">
          <a:xfrm>
            <a:off x="8850313" y="6605588"/>
            <a:ext cx="46037"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2" name="Rectangle 44"/>
          <p:cNvSpPr>
            <a:spLocks noChangeArrowheads="1"/>
          </p:cNvSpPr>
          <p:nvPr userDrawn="1"/>
        </p:nvSpPr>
        <p:spPr bwMode="auto">
          <a:xfrm>
            <a:off x="8850313" y="6613525"/>
            <a:ext cx="444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400" i="0">
                <a:solidFill>
                  <a:srgbClr val="FFFFFF"/>
                </a:solidFill>
              </a:rPr>
              <a:t> </a:t>
            </a:r>
            <a:endParaRPr lang="en-US" b="0" i="0"/>
          </a:p>
        </p:txBody>
      </p:sp>
      <p:sp>
        <p:nvSpPr>
          <p:cNvPr id="283693" name="Rectangle 45"/>
          <p:cNvSpPr>
            <a:spLocks noChangeArrowheads="1"/>
          </p:cNvSpPr>
          <p:nvPr userDrawn="1"/>
        </p:nvSpPr>
        <p:spPr bwMode="auto">
          <a:xfrm>
            <a:off x="8694738" y="6575425"/>
            <a:ext cx="41116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4" name="Rectangle 46"/>
          <p:cNvSpPr>
            <a:spLocks noChangeArrowheads="1"/>
          </p:cNvSpPr>
          <p:nvPr userDrawn="1"/>
        </p:nvSpPr>
        <p:spPr bwMode="auto">
          <a:xfrm>
            <a:off x="0" y="6350"/>
            <a:ext cx="9144000" cy="6497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5" name="Freeform 47"/>
          <p:cNvSpPr>
            <a:spLocks/>
          </p:cNvSpPr>
          <p:nvPr userDrawn="1"/>
        </p:nvSpPr>
        <p:spPr bwMode="auto">
          <a:xfrm>
            <a:off x="0" y="0"/>
            <a:ext cx="9194800" cy="6465888"/>
          </a:xfrm>
          <a:custGeom>
            <a:avLst/>
            <a:gdLst>
              <a:gd name="T0" fmla="*/ 613 w 5792"/>
              <a:gd name="T1" fmla="*/ 4 h 4073"/>
              <a:gd name="T2" fmla="*/ 512 w 5792"/>
              <a:gd name="T3" fmla="*/ 21 h 4073"/>
              <a:gd name="T4" fmla="*/ 417 w 5792"/>
              <a:gd name="T5" fmla="*/ 53 h 4073"/>
              <a:gd name="T6" fmla="*/ 329 w 5792"/>
              <a:gd name="T7" fmla="*/ 98 h 4073"/>
              <a:gd name="T8" fmla="*/ 248 w 5792"/>
              <a:gd name="T9" fmla="*/ 155 h 4073"/>
              <a:gd name="T10" fmla="*/ 177 w 5792"/>
              <a:gd name="T11" fmla="*/ 222 h 4073"/>
              <a:gd name="T12" fmla="*/ 117 w 5792"/>
              <a:gd name="T13" fmla="*/ 299 h 4073"/>
              <a:gd name="T14" fmla="*/ 67 w 5792"/>
              <a:gd name="T15" fmla="*/ 385 h 4073"/>
              <a:gd name="T16" fmla="*/ 31 w 5792"/>
              <a:gd name="T17" fmla="*/ 477 h 4073"/>
              <a:gd name="T18" fmla="*/ 8 w 5792"/>
              <a:gd name="T19" fmla="*/ 576 h 4073"/>
              <a:gd name="T20" fmla="*/ 0 w 5792"/>
              <a:gd name="T21" fmla="*/ 679 h 4073"/>
              <a:gd name="T22" fmla="*/ 4 w 5792"/>
              <a:gd name="T23" fmla="*/ 3463 h 4073"/>
              <a:gd name="T24" fmla="*/ 21 w 5792"/>
              <a:gd name="T25" fmla="*/ 3564 h 4073"/>
              <a:gd name="T26" fmla="*/ 53 w 5792"/>
              <a:gd name="T27" fmla="*/ 3658 h 4073"/>
              <a:gd name="T28" fmla="*/ 99 w 5792"/>
              <a:gd name="T29" fmla="*/ 3746 h 4073"/>
              <a:gd name="T30" fmla="*/ 156 w 5792"/>
              <a:gd name="T31" fmla="*/ 3826 h 4073"/>
              <a:gd name="T32" fmla="*/ 223 w 5792"/>
              <a:gd name="T33" fmla="*/ 3897 h 4073"/>
              <a:gd name="T34" fmla="*/ 301 w 5792"/>
              <a:gd name="T35" fmla="*/ 3957 h 4073"/>
              <a:gd name="T36" fmla="*/ 387 w 5792"/>
              <a:gd name="T37" fmla="*/ 4006 h 4073"/>
              <a:gd name="T38" fmla="*/ 480 w 5792"/>
              <a:gd name="T39" fmla="*/ 4043 h 4073"/>
              <a:gd name="T40" fmla="*/ 579 w 5792"/>
              <a:gd name="T41" fmla="*/ 4065 h 4073"/>
              <a:gd name="T42" fmla="*/ 683 w 5792"/>
              <a:gd name="T43" fmla="*/ 4073 h 4073"/>
              <a:gd name="T44" fmla="*/ 5179 w 5792"/>
              <a:gd name="T45" fmla="*/ 4070 h 4073"/>
              <a:gd name="T46" fmla="*/ 5280 w 5792"/>
              <a:gd name="T47" fmla="*/ 4052 h 4073"/>
              <a:gd name="T48" fmla="*/ 5375 w 5792"/>
              <a:gd name="T49" fmla="*/ 4020 h 4073"/>
              <a:gd name="T50" fmla="*/ 5463 w 5792"/>
              <a:gd name="T51" fmla="*/ 3975 h 4073"/>
              <a:gd name="T52" fmla="*/ 5544 w 5792"/>
              <a:gd name="T53" fmla="*/ 3918 h 4073"/>
              <a:gd name="T54" fmla="*/ 5615 w 5792"/>
              <a:gd name="T55" fmla="*/ 3851 h 4073"/>
              <a:gd name="T56" fmla="*/ 5675 w 5792"/>
              <a:gd name="T57" fmla="*/ 3774 h 4073"/>
              <a:gd name="T58" fmla="*/ 5725 w 5792"/>
              <a:gd name="T59" fmla="*/ 3688 h 4073"/>
              <a:gd name="T60" fmla="*/ 5762 w 5792"/>
              <a:gd name="T61" fmla="*/ 3596 h 4073"/>
              <a:gd name="T62" fmla="*/ 5784 w 5792"/>
              <a:gd name="T63" fmla="*/ 3497 h 4073"/>
              <a:gd name="T64" fmla="*/ 5792 w 5792"/>
              <a:gd name="T65" fmla="*/ 3394 h 4073"/>
              <a:gd name="T66" fmla="*/ 5789 w 5792"/>
              <a:gd name="T67" fmla="*/ 610 h 4073"/>
              <a:gd name="T68" fmla="*/ 5771 w 5792"/>
              <a:gd name="T69" fmla="*/ 509 h 4073"/>
              <a:gd name="T70" fmla="*/ 5739 w 5792"/>
              <a:gd name="T71" fmla="*/ 415 h 4073"/>
              <a:gd name="T72" fmla="*/ 5693 w 5792"/>
              <a:gd name="T73" fmla="*/ 327 h 4073"/>
              <a:gd name="T74" fmla="*/ 5636 w 5792"/>
              <a:gd name="T75" fmla="*/ 247 h 4073"/>
              <a:gd name="T76" fmla="*/ 5569 w 5792"/>
              <a:gd name="T77" fmla="*/ 176 h 4073"/>
              <a:gd name="T78" fmla="*/ 5491 w 5792"/>
              <a:gd name="T79" fmla="*/ 116 h 4073"/>
              <a:gd name="T80" fmla="*/ 5405 w 5792"/>
              <a:gd name="T81" fmla="*/ 67 h 4073"/>
              <a:gd name="T82" fmla="*/ 5312 w 5792"/>
              <a:gd name="T83" fmla="*/ 31 h 4073"/>
              <a:gd name="T84" fmla="*/ 5213 w 5792"/>
              <a:gd name="T85" fmla="*/ 8 h 4073"/>
              <a:gd name="T86" fmla="*/ 5109 w 5792"/>
              <a:gd name="T87" fmla="*/ 0 h 4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92" h="4073">
                <a:moveTo>
                  <a:pt x="683" y="0"/>
                </a:moveTo>
                <a:lnTo>
                  <a:pt x="648" y="1"/>
                </a:lnTo>
                <a:lnTo>
                  <a:pt x="613" y="4"/>
                </a:lnTo>
                <a:lnTo>
                  <a:pt x="579" y="8"/>
                </a:lnTo>
                <a:lnTo>
                  <a:pt x="545" y="14"/>
                </a:lnTo>
                <a:lnTo>
                  <a:pt x="512" y="21"/>
                </a:lnTo>
                <a:lnTo>
                  <a:pt x="480" y="31"/>
                </a:lnTo>
                <a:lnTo>
                  <a:pt x="448" y="41"/>
                </a:lnTo>
                <a:lnTo>
                  <a:pt x="417" y="53"/>
                </a:lnTo>
                <a:lnTo>
                  <a:pt x="387" y="67"/>
                </a:lnTo>
                <a:lnTo>
                  <a:pt x="357" y="82"/>
                </a:lnTo>
                <a:lnTo>
                  <a:pt x="329" y="98"/>
                </a:lnTo>
                <a:lnTo>
                  <a:pt x="301" y="116"/>
                </a:lnTo>
                <a:lnTo>
                  <a:pt x="275" y="135"/>
                </a:lnTo>
                <a:lnTo>
                  <a:pt x="248" y="155"/>
                </a:lnTo>
                <a:lnTo>
                  <a:pt x="223" y="176"/>
                </a:lnTo>
                <a:lnTo>
                  <a:pt x="200" y="199"/>
                </a:lnTo>
                <a:lnTo>
                  <a:pt x="177" y="222"/>
                </a:lnTo>
                <a:lnTo>
                  <a:pt x="156" y="247"/>
                </a:lnTo>
                <a:lnTo>
                  <a:pt x="136" y="273"/>
                </a:lnTo>
                <a:lnTo>
                  <a:pt x="117" y="299"/>
                </a:lnTo>
                <a:lnTo>
                  <a:pt x="99" y="327"/>
                </a:lnTo>
                <a:lnTo>
                  <a:pt x="82" y="355"/>
                </a:lnTo>
                <a:lnTo>
                  <a:pt x="67" y="385"/>
                </a:lnTo>
                <a:lnTo>
                  <a:pt x="53" y="415"/>
                </a:lnTo>
                <a:lnTo>
                  <a:pt x="41" y="446"/>
                </a:lnTo>
                <a:lnTo>
                  <a:pt x="31" y="477"/>
                </a:lnTo>
                <a:lnTo>
                  <a:pt x="21" y="509"/>
                </a:lnTo>
                <a:lnTo>
                  <a:pt x="14" y="542"/>
                </a:lnTo>
                <a:lnTo>
                  <a:pt x="8" y="576"/>
                </a:lnTo>
                <a:lnTo>
                  <a:pt x="4" y="610"/>
                </a:lnTo>
                <a:lnTo>
                  <a:pt x="1" y="644"/>
                </a:lnTo>
                <a:lnTo>
                  <a:pt x="0" y="679"/>
                </a:lnTo>
                <a:lnTo>
                  <a:pt x="0" y="3394"/>
                </a:lnTo>
                <a:lnTo>
                  <a:pt x="1" y="3429"/>
                </a:lnTo>
                <a:lnTo>
                  <a:pt x="4" y="3463"/>
                </a:lnTo>
                <a:lnTo>
                  <a:pt x="8" y="3497"/>
                </a:lnTo>
                <a:lnTo>
                  <a:pt x="14" y="3531"/>
                </a:lnTo>
                <a:lnTo>
                  <a:pt x="21" y="3564"/>
                </a:lnTo>
                <a:lnTo>
                  <a:pt x="31" y="3596"/>
                </a:lnTo>
                <a:lnTo>
                  <a:pt x="41" y="3627"/>
                </a:lnTo>
                <a:lnTo>
                  <a:pt x="53" y="3658"/>
                </a:lnTo>
                <a:lnTo>
                  <a:pt x="67" y="3688"/>
                </a:lnTo>
                <a:lnTo>
                  <a:pt x="82" y="3718"/>
                </a:lnTo>
                <a:lnTo>
                  <a:pt x="99" y="3746"/>
                </a:lnTo>
                <a:lnTo>
                  <a:pt x="117" y="3774"/>
                </a:lnTo>
                <a:lnTo>
                  <a:pt x="136" y="3800"/>
                </a:lnTo>
                <a:lnTo>
                  <a:pt x="156" y="3826"/>
                </a:lnTo>
                <a:lnTo>
                  <a:pt x="177" y="3851"/>
                </a:lnTo>
                <a:lnTo>
                  <a:pt x="200" y="3874"/>
                </a:lnTo>
                <a:lnTo>
                  <a:pt x="223" y="3897"/>
                </a:lnTo>
                <a:lnTo>
                  <a:pt x="248" y="3918"/>
                </a:lnTo>
                <a:lnTo>
                  <a:pt x="275" y="3938"/>
                </a:lnTo>
                <a:lnTo>
                  <a:pt x="301" y="3957"/>
                </a:lnTo>
                <a:lnTo>
                  <a:pt x="329" y="3975"/>
                </a:lnTo>
                <a:lnTo>
                  <a:pt x="357" y="3991"/>
                </a:lnTo>
                <a:lnTo>
                  <a:pt x="387" y="4006"/>
                </a:lnTo>
                <a:lnTo>
                  <a:pt x="417" y="4020"/>
                </a:lnTo>
                <a:lnTo>
                  <a:pt x="448" y="4032"/>
                </a:lnTo>
                <a:lnTo>
                  <a:pt x="480" y="4043"/>
                </a:lnTo>
                <a:lnTo>
                  <a:pt x="512" y="4052"/>
                </a:lnTo>
                <a:lnTo>
                  <a:pt x="545" y="4059"/>
                </a:lnTo>
                <a:lnTo>
                  <a:pt x="579" y="4065"/>
                </a:lnTo>
                <a:lnTo>
                  <a:pt x="613" y="4070"/>
                </a:lnTo>
                <a:lnTo>
                  <a:pt x="648" y="4072"/>
                </a:lnTo>
                <a:lnTo>
                  <a:pt x="683" y="4073"/>
                </a:lnTo>
                <a:lnTo>
                  <a:pt x="5109" y="4073"/>
                </a:lnTo>
                <a:lnTo>
                  <a:pt x="5144" y="4072"/>
                </a:lnTo>
                <a:lnTo>
                  <a:pt x="5179" y="4070"/>
                </a:lnTo>
                <a:lnTo>
                  <a:pt x="5213" y="4065"/>
                </a:lnTo>
                <a:lnTo>
                  <a:pt x="5247" y="4059"/>
                </a:lnTo>
                <a:lnTo>
                  <a:pt x="5280" y="4052"/>
                </a:lnTo>
                <a:lnTo>
                  <a:pt x="5312" y="4043"/>
                </a:lnTo>
                <a:lnTo>
                  <a:pt x="5344" y="4032"/>
                </a:lnTo>
                <a:lnTo>
                  <a:pt x="5375" y="4020"/>
                </a:lnTo>
                <a:lnTo>
                  <a:pt x="5405" y="4006"/>
                </a:lnTo>
                <a:lnTo>
                  <a:pt x="5435" y="3991"/>
                </a:lnTo>
                <a:lnTo>
                  <a:pt x="5463" y="3975"/>
                </a:lnTo>
                <a:lnTo>
                  <a:pt x="5491" y="3957"/>
                </a:lnTo>
                <a:lnTo>
                  <a:pt x="5517" y="3938"/>
                </a:lnTo>
                <a:lnTo>
                  <a:pt x="5544" y="3918"/>
                </a:lnTo>
                <a:lnTo>
                  <a:pt x="5569" y="3897"/>
                </a:lnTo>
                <a:lnTo>
                  <a:pt x="5592" y="3874"/>
                </a:lnTo>
                <a:lnTo>
                  <a:pt x="5615" y="3851"/>
                </a:lnTo>
                <a:lnTo>
                  <a:pt x="5636" y="3826"/>
                </a:lnTo>
                <a:lnTo>
                  <a:pt x="5656" y="3800"/>
                </a:lnTo>
                <a:lnTo>
                  <a:pt x="5675" y="3774"/>
                </a:lnTo>
                <a:lnTo>
                  <a:pt x="5693" y="3746"/>
                </a:lnTo>
                <a:lnTo>
                  <a:pt x="5710" y="3718"/>
                </a:lnTo>
                <a:lnTo>
                  <a:pt x="5725" y="3688"/>
                </a:lnTo>
                <a:lnTo>
                  <a:pt x="5739" y="3658"/>
                </a:lnTo>
                <a:lnTo>
                  <a:pt x="5751" y="3627"/>
                </a:lnTo>
                <a:lnTo>
                  <a:pt x="5762" y="3596"/>
                </a:lnTo>
                <a:lnTo>
                  <a:pt x="5771" y="3564"/>
                </a:lnTo>
                <a:lnTo>
                  <a:pt x="5778" y="3531"/>
                </a:lnTo>
                <a:lnTo>
                  <a:pt x="5784" y="3497"/>
                </a:lnTo>
                <a:lnTo>
                  <a:pt x="5789" y="3463"/>
                </a:lnTo>
                <a:lnTo>
                  <a:pt x="5791" y="3429"/>
                </a:lnTo>
                <a:lnTo>
                  <a:pt x="5792" y="3394"/>
                </a:lnTo>
                <a:lnTo>
                  <a:pt x="5792" y="679"/>
                </a:lnTo>
                <a:lnTo>
                  <a:pt x="5791" y="644"/>
                </a:lnTo>
                <a:lnTo>
                  <a:pt x="5789" y="610"/>
                </a:lnTo>
                <a:lnTo>
                  <a:pt x="5784" y="576"/>
                </a:lnTo>
                <a:lnTo>
                  <a:pt x="5778" y="542"/>
                </a:lnTo>
                <a:lnTo>
                  <a:pt x="5771" y="509"/>
                </a:lnTo>
                <a:lnTo>
                  <a:pt x="5762" y="477"/>
                </a:lnTo>
                <a:lnTo>
                  <a:pt x="5751" y="446"/>
                </a:lnTo>
                <a:lnTo>
                  <a:pt x="5739" y="415"/>
                </a:lnTo>
                <a:lnTo>
                  <a:pt x="5725" y="385"/>
                </a:lnTo>
                <a:lnTo>
                  <a:pt x="5710" y="355"/>
                </a:lnTo>
                <a:lnTo>
                  <a:pt x="5693" y="327"/>
                </a:lnTo>
                <a:lnTo>
                  <a:pt x="5675" y="299"/>
                </a:lnTo>
                <a:lnTo>
                  <a:pt x="5656" y="273"/>
                </a:lnTo>
                <a:lnTo>
                  <a:pt x="5636" y="247"/>
                </a:lnTo>
                <a:lnTo>
                  <a:pt x="5615" y="222"/>
                </a:lnTo>
                <a:lnTo>
                  <a:pt x="5592" y="199"/>
                </a:lnTo>
                <a:lnTo>
                  <a:pt x="5569" y="176"/>
                </a:lnTo>
                <a:lnTo>
                  <a:pt x="5544" y="155"/>
                </a:lnTo>
                <a:lnTo>
                  <a:pt x="5517" y="135"/>
                </a:lnTo>
                <a:lnTo>
                  <a:pt x="5491" y="116"/>
                </a:lnTo>
                <a:lnTo>
                  <a:pt x="5463" y="98"/>
                </a:lnTo>
                <a:lnTo>
                  <a:pt x="5435" y="82"/>
                </a:lnTo>
                <a:lnTo>
                  <a:pt x="5405" y="67"/>
                </a:lnTo>
                <a:lnTo>
                  <a:pt x="5375" y="53"/>
                </a:lnTo>
                <a:lnTo>
                  <a:pt x="5344" y="41"/>
                </a:lnTo>
                <a:lnTo>
                  <a:pt x="5312" y="31"/>
                </a:lnTo>
                <a:lnTo>
                  <a:pt x="5280" y="21"/>
                </a:lnTo>
                <a:lnTo>
                  <a:pt x="5247" y="14"/>
                </a:lnTo>
                <a:lnTo>
                  <a:pt x="5213" y="8"/>
                </a:lnTo>
                <a:lnTo>
                  <a:pt x="5179" y="4"/>
                </a:lnTo>
                <a:lnTo>
                  <a:pt x="5144" y="1"/>
                </a:lnTo>
                <a:lnTo>
                  <a:pt x="5109" y="0"/>
                </a:lnTo>
                <a:lnTo>
                  <a:pt x="683" y="0"/>
                </a:lnTo>
                <a:close/>
              </a:path>
            </a:pathLst>
          </a:custGeom>
          <a:solidFill>
            <a:srgbClr val="FFFFFF"/>
          </a:solidFill>
          <a:ln w="12700">
            <a:solidFill>
              <a:srgbClr val="000000"/>
            </a:solidFill>
            <a:prstDash val="solid"/>
            <a:round/>
            <a:headEnd/>
            <a:tailEnd/>
          </a:ln>
        </p:spPr>
        <p:txBody>
          <a:bodyPr/>
          <a:lstStyle/>
          <a:p>
            <a:endParaRPr lang="en-US"/>
          </a:p>
        </p:txBody>
      </p:sp>
      <p:sp>
        <p:nvSpPr>
          <p:cNvPr id="283696" name="Rectangle 48"/>
          <p:cNvSpPr>
            <a:spLocks noChangeArrowheads="1"/>
          </p:cNvSpPr>
          <p:nvPr userDrawn="1"/>
        </p:nvSpPr>
        <p:spPr bwMode="auto">
          <a:xfrm>
            <a:off x="8569325" y="6618288"/>
            <a:ext cx="541338"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7" name="Rectangle 49"/>
          <p:cNvSpPr>
            <a:spLocks noChangeArrowheads="1"/>
          </p:cNvSpPr>
          <p:nvPr userDrawn="1"/>
        </p:nvSpPr>
        <p:spPr bwMode="auto">
          <a:xfrm>
            <a:off x="8562975" y="6535738"/>
            <a:ext cx="6921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8" name="Rectangle 50"/>
          <p:cNvSpPr>
            <a:spLocks noChangeArrowheads="1"/>
          </p:cNvSpPr>
          <p:nvPr userDrawn="1"/>
        </p:nvSpPr>
        <p:spPr bwMode="auto">
          <a:xfrm>
            <a:off x="8712200" y="6532563"/>
            <a:ext cx="385763"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699" name="Rectangle 51"/>
          <p:cNvSpPr>
            <a:spLocks noChangeArrowheads="1"/>
          </p:cNvSpPr>
          <p:nvPr userDrawn="1"/>
        </p:nvSpPr>
        <p:spPr bwMode="auto">
          <a:xfrm>
            <a:off x="8689975" y="6646863"/>
            <a:ext cx="460375"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83700" name="Rectangle 52"/>
          <p:cNvSpPr>
            <a:spLocks noGrp="1" noChangeArrowheads="1"/>
          </p:cNvSpPr>
          <p:nvPr>
            <p:ph type="sldNum" sz="quarter" idx="4"/>
          </p:nvPr>
        </p:nvSpPr>
        <p:spPr bwMode="auto">
          <a:xfrm>
            <a:off x="8458200" y="6515100"/>
            <a:ext cx="6858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i="0">
                <a:solidFill>
                  <a:schemeClr val="bg1"/>
                </a:solidFill>
              </a:defRPr>
            </a:lvl1pPr>
          </a:lstStyle>
          <a:p>
            <a:fld id="{A340232F-FA62-40D9-8A4A-CE816AAB241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4000">
          <a:solidFill>
            <a:schemeClr val="tx2"/>
          </a:solidFill>
          <a:latin typeface="Arial Black" pitchFamily="34" charset="0"/>
        </a:defRPr>
      </a:lvl2pPr>
      <a:lvl3pPr algn="l" rtl="0" eaLnBrk="0" fontAlgn="base" hangingPunct="0">
        <a:spcBef>
          <a:spcPct val="0"/>
        </a:spcBef>
        <a:spcAft>
          <a:spcPct val="0"/>
        </a:spcAft>
        <a:defRPr kumimoji="1" sz="4000">
          <a:solidFill>
            <a:schemeClr val="tx2"/>
          </a:solidFill>
          <a:latin typeface="Arial Black" pitchFamily="34" charset="0"/>
        </a:defRPr>
      </a:lvl3pPr>
      <a:lvl4pPr algn="l" rtl="0" eaLnBrk="0" fontAlgn="base" hangingPunct="0">
        <a:spcBef>
          <a:spcPct val="0"/>
        </a:spcBef>
        <a:spcAft>
          <a:spcPct val="0"/>
        </a:spcAft>
        <a:defRPr kumimoji="1" sz="4000">
          <a:solidFill>
            <a:schemeClr val="tx2"/>
          </a:solidFill>
          <a:latin typeface="Arial Black" pitchFamily="34" charset="0"/>
        </a:defRPr>
      </a:lvl4pPr>
      <a:lvl5pPr algn="l" rtl="0" eaLnBrk="0" fontAlgn="base" hangingPunct="0">
        <a:spcBef>
          <a:spcPct val="0"/>
        </a:spcBef>
        <a:spcAft>
          <a:spcPct val="0"/>
        </a:spcAft>
        <a:defRPr kumimoji="1" sz="4000">
          <a:solidFill>
            <a:schemeClr val="tx2"/>
          </a:solidFill>
          <a:latin typeface="Arial Black" pitchFamily="34" charset="0"/>
        </a:defRPr>
      </a:lvl5pPr>
      <a:lvl6pPr marL="457200" algn="l" rtl="0" eaLnBrk="0" fontAlgn="base" hangingPunct="0">
        <a:spcBef>
          <a:spcPct val="0"/>
        </a:spcBef>
        <a:spcAft>
          <a:spcPct val="0"/>
        </a:spcAft>
        <a:defRPr kumimoji="1" sz="4000">
          <a:solidFill>
            <a:schemeClr val="tx2"/>
          </a:solidFill>
          <a:latin typeface="Arial Black" pitchFamily="34" charset="0"/>
        </a:defRPr>
      </a:lvl6pPr>
      <a:lvl7pPr marL="914400" algn="l" rtl="0" eaLnBrk="0" fontAlgn="base" hangingPunct="0">
        <a:spcBef>
          <a:spcPct val="0"/>
        </a:spcBef>
        <a:spcAft>
          <a:spcPct val="0"/>
        </a:spcAft>
        <a:defRPr kumimoji="1" sz="4000">
          <a:solidFill>
            <a:schemeClr val="tx2"/>
          </a:solidFill>
          <a:latin typeface="Arial Black" pitchFamily="34" charset="0"/>
        </a:defRPr>
      </a:lvl7pPr>
      <a:lvl8pPr marL="1371600" algn="l" rtl="0" eaLnBrk="0" fontAlgn="base" hangingPunct="0">
        <a:spcBef>
          <a:spcPct val="0"/>
        </a:spcBef>
        <a:spcAft>
          <a:spcPct val="0"/>
        </a:spcAft>
        <a:defRPr kumimoji="1" sz="4000">
          <a:solidFill>
            <a:schemeClr val="tx2"/>
          </a:solidFill>
          <a:latin typeface="Arial Black" pitchFamily="34" charset="0"/>
        </a:defRPr>
      </a:lvl8pPr>
      <a:lvl9pPr marL="1828800" algn="l" rtl="0" eaLnBrk="0" fontAlgn="base" hangingPunct="0">
        <a:spcBef>
          <a:spcPct val="0"/>
        </a:spcBef>
        <a:spcAft>
          <a:spcPct val="0"/>
        </a:spcAft>
        <a:defRPr kumimoji="1" sz="40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accent2"/>
        </a:buClr>
        <a:buFont typeface="Monotype Sorts"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D489093C-E9BC-456E-BB73-BD9DFF5A7DF5}" type="slidenum">
              <a:rPr lang="en-US"/>
              <a:pPr/>
              <a:t>1</a:t>
            </a:fld>
            <a:endParaRPr lang="en-US"/>
          </a:p>
        </p:txBody>
      </p:sp>
      <p:sp>
        <p:nvSpPr>
          <p:cNvPr id="261122" name="Text Box 2"/>
          <p:cNvSpPr txBox="1">
            <a:spLocks noChangeArrowheads="1"/>
          </p:cNvSpPr>
          <p:nvPr/>
        </p:nvSpPr>
        <p:spPr bwMode="auto">
          <a:xfrm>
            <a:off x="1625600" y="1663700"/>
            <a:ext cx="5334000" cy="228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4800" i="0"/>
              <a:t>Query</a:t>
            </a:r>
          </a:p>
          <a:p>
            <a:pPr algn="ctr"/>
            <a:endParaRPr lang="en-US" sz="4800" i="0"/>
          </a:p>
          <a:p>
            <a:pPr algn="ctr"/>
            <a:r>
              <a:rPr lang="en-US" sz="4800" i="0"/>
              <a:t>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0"/>
          </p:nvPr>
        </p:nvSpPr>
        <p:spPr/>
        <p:txBody>
          <a:bodyPr/>
          <a:lstStyle/>
          <a:p>
            <a:fld id="{8BB84387-40CE-4700-AA05-94D20068701C}" type="slidenum">
              <a:rPr lang="en-US"/>
              <a:pPr/>
              <a:t>10</a:t>
            </a:fld>
            <a:endParaRPr lang="en-US"/>
          </a:p>
        </p:txBody>
      </p:sp>
      <p:sp>
        <p:nvSpPr>
          <p:cNvPr id="473090" name="Text Box 2"/>
          <p:cNvSpPr txBox="1">
            <a:spLocks noChangeArrowheads="1"/>
          </p:cNvSpPr>
          <p:nvPr/>
        </p:nvSpPr>
        <p:spPr bwMode="auto">
          <a:xfrm>
            <a:off x="457200" y="228600"/>
            <a:ext cx="7810500" cy="618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a:solidFill>
                  <a:srgbClr val="000000"/>
                </a:solidFill>
              </a:rPr>
              <a:t>Implementing the Join Operation</a:t>
            </a:r>
          </a:p>
          <a:p>
            <a:pPr>
              <a:buClr>
                <a:srgbClr val="CC0000"/>
              </a:buClr>
              <a:buFontTx/>
              <a:buChar char="•"/>
            </a:pPr>
            <a:endParaRPr lang="en-US" sz="2000" i="0">
              <a:solidFill>
                <a:srgbClr val="000000"/>
              </a:solidFill>
            </a:endParaRPr>
          </a:p>
          <a:p>
            <a:pPr>
              <a:buClr>
                <a:srgbClr val="CC0000"/>
              </a:buClr>
              <a:buFontTx/>
              <a:buChar char="•"/>
            </a:pPr>
            <a:r>
              <a:rPr lang="en-US" b="0" i="0">
                <a:solidFill>
                  <a:srgbClr val="000000"/>
                </a:solidFill>
              </a:rPr>
              <a:t>Join happens between two (domain compatible (same type)) attributes of two relation (tables)</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For example, 	Employee 	Department 	or</a:t>
            </a:r>
          </a:p>
          <a:p>
            <a:pPr lvl="4">
              <a:buClr>
                <a:srgbClr val="CC0000"/>
              </a:buClr>
            </a:pPr>
            <a:r>
              <a:rPr lang="en-US" b="0" i="0">
                <a:solidFill>
                  <a:srgbClr val="000000"/>
                </a:solidFill>
              </a:rPr>
              <a:t>	Department 	 Employee</a:t>
            </a:r>
          </a:p>
          <a:p>
            <a:pPr lvl="2">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There are several methods to do the join</a:t>
            </a:r>
          </a:p>
          <a:p>
            <a:pPr>
              <a:buClr>
                <a:srgbClr val="CC0000"/>
              </a:buClr>
            </a:pPr>
            <a:endParaRPr lang="en-US" b="0" i="0">
              <a:solidFill>
                <a:srgbClr val="000000"/>
              </a:solidFill>
            </a:endParaRPr>
          </a:p>
          <a:p>
            <a:pPr>
              <a:buClr>
                <a:srgbClr val="CC0000"/>
              </a:buClr>
            </a:pPr>
            <a:r>
              <a:rPr lang="en-US" b="0" i="0">
                <a:solidFill>
                  <a:srgbClr val="000000"/>
                </a:solidFill>
              </a:rPr>
              <a:t>	</a:t>
            </a:r>
            <a:r>
              <a:rPr lang="en-US" i="0">
                <a:solidFill>
                  <a:srgbClr val="000000"/>
                </a:solidFill>
              </a:rPr>
              <a:t>1) Nested loop join:</a:t>
            </a:r>
          </a:p>
          <a:p>
            <a:pPr lvl="1">
              <a:buClr>
                <a:srgbClr val="CC0000"/>
              </a:buClr>
              <a:buFontTx/>
              <a:buChar char="•"/>
            </a:pPr>
            <a:r>
              <a:rPr lang="en-US" b="0" i="0">
                <a:solidFill>
                  <a:srgbClr val="000000"/>
                </a:solidFill>
              </a:rPr>
              <a:t>For each record </a:t>
            </a:r>
            <a:r>
              <a:rPr lang="en-US" b="0">
                <a:solidFill>
                  <a:srgbClr val="000000"/>
                </a:solidFill>
              </a:rPr>
              <a:t>t</a:t>
            </a:r>
            <a:r>
              <a:rPr lang="en-US" b="0" i="0">
                <a:solidFill>
                  <a:srgbClr val="000000"/>
                </a:solidFill>
              </a:rPr>
              <a:t> in relation </a:t>
            </a:r>
            <a:r>
              <a:rPr lang="en-US" b="0">
                <a:solidFill>
                  <a:srgbClr val="000000"/>
                </a:solidFill>
              </a:rPr>
              <a:t>R</a:t>
            </a:r>
            <a:r>
              <a:rPr lang="en-US" b="0" i="0">
                <a:solidFill>
                  <a:srgbClr val="000000"/>
                </a:solidFill>
              </a:rPr>
              <a:t> (outer loop) retrieve every record from </a:t>
            </a:r>
            <a:r>
              <a:rPr lang="en-US" b="0">
                <a:solidFill>
                  <a:srgbClr val="000000"/>
                </a:solidFill>
              </a:rPr>
              <a:t>S</a:t>
            </a:r>
            <a:r>
              <a:rPr lang="en-US" b="0" i="0">
                <a:solidFill>
                  <a:srgbClr val="000000"/>
                </a:solidFill>
              </a:rPr>
              <a:t> (inner loop) and test whether the two records satisfy the join condition</a:t>
            </a:r>
          </a:p>
          <a:p>
            <a:pPr lvl="2">
              <a:buClr>
                <a:srgbClr val="CC0000"/>
              </a:buClr>
            </a:pPr>
            <a:r>
              <a:rPr lang="en-US" sz="2000" i="0">
                <a:solidFill>
                  <a:srgbClr val="000000"/>
                </a:solidFill>
              </a:rPr>
              <a:t>for (t=1; t &lt;= sizeof (R) ; t++)</a:t>
            </a:r>
          </a:p>
          <a:p>
            <a:pPr lvl="3">
              <a:buClr>
                <a:srgbClr val="CC0000"/>
              </a:buClr>
            </a:pPr>
            <a:r>
              <a:rPr lang="en-US" sz="2000" i="0">
                <a:solidFill>
                  <a:srgbClr val="000000"/>
                </a:solidFill>
              </a:rPr>
              <a:t>for (s=1; s &lt;= sizeof(S) ; s++)</a:t>
            </a:r>
          </a:p>
          <a:p>
            <a:pPr lvl="4">
              <a:buClr>
                <a:srgbClr val="CC0000"/>
              </a:buClr>
            </a:pPr>
            <a:r>
              <a:rPr lang="en-US" sz="2000" i="0">
                <a:solidFill>
                  <a:srgbClr val="000000"/>
                </a:solidFill>
              </a:rPr>
              <a:t>if records t and s match each other do the join</a:t>
            </a:r>
          </a:p>
        </p:txBody>
      </p:sp>
      <p:grpSp>
        <p:nvGrpSpPr>
          <p:cNvPr id="473091" name="Group 3"/>
          <p:cNvGrpSpPr>
            <a:grpSpLocks/>
          </p:cNvGrpSpPr>
          <p:nvPr/>
        </p:nvGrpSpPr>
        <p:grpSpPr bwMode="auto">
          <a:xfrm>
            <a:off x="4724400" y="2286000"/>
            <a:ext cx="228600" cy="152400"/>
            <a:chOff x="1920" y="2160"/>
            <a:chExt cx="240" cy="192"/>
          </a:xfrm>
        </p:grpSpPr>
        <p:sp>
          <p:nvSpPr>
            <p:cNvPr id="473092" name="Line 4"/>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3" name="Line 5"/>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4" name="Line 6"/>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5" name="Line 7"/>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73096" name="Group 8"/>
          <p:cNvGrpSpPr>
            <a:grpSpLocks/>
          </p:cNvGrpSpPr>
          <p:nvPr/>
        </p:nvGrpSpPr>
        <p:grpSpPr bwMode="auto">
          <a:xfrm>
            <a:off x="4838700" y="2667000"/>
            <a:ext cx="228600" cy="152400"/>
            <a:chOff x="1920" y="2160"/>
            <a:chExt cx="240" cy="192"/>
          </a:xfrm>
        </p:grpSpPr>
        <p:sp>
          <p:nvSpPr>
            <p:cNvPr id="473097" name="Line 9"/>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8" name="Line 10"/>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099" name="Line 11"/>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3100" name="Line 12"/>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197976A7-E29C-4212-944B-3861DD424EF7}" type="slidenum">
              <a:rPr lang="en-US"/>
              <a:pPr/>
              <a:t>11</a:t>
            </a:fld>
            <a:endParaRPr lang="en-US"/>
          </a:p>
        </p:txBody>
      </p:sp>
      <p:sp>
        <p:nvSpPr>
          <p:cNvPr id="474114" name="Text Box 2"/>
          <p:cNvSpPr txBox="1">
            <a:spLocks noChangeArrowheads="1"/>
          </p:cNvSpPr>
          <p:nvPr/>
        </p:nvSpPr>
        <p:spPr bwMode="auto">
          <a:xfrm>
            <a:off x="228600" y="193675"/>
            <a:ext cx="8534400" cy="611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i="0">
                <a:solidFill>
                  <a:srgbClr val="000000"/>
                </a:solidFill>
              </a:rPr>
              <a:t>2) Single Loop Join:</a:t>
            </a:r>
            <a:r>
              <a:rPr lang="en-US" b="0" i="0">
                <a:solidFill>
                  <a:srgbClr val="000000"/>
                </a:solidFill>
              </a:rPr>
              <a:t> </a:t>
            </a:r>
          </a:p>
          <a:p>
            <a:pPr lvl="1">
              <a:buClr>
                <a:srgbClr val="CC0000"/>
              </a:buClr>
              <a:buFontTx/>
              <a:buChar char="•"/>
            </a:pPr>
            <a:r>
              <a:rPr lang="en-US" b="0" i="0">
                <a:solidFill>
                  <a:srgbClr val="000000"/>
                </a:solidFill>
              </a:rPr>
              <a:t>If an index on (hash key) exist for one of the two join attribute (say record s of relation </a:t>
            </a:r>
            <a:r>
              <a:rPr lang="en-US" b="0">
                <a:solidFill>
                  <a:srgbClr val="000000"/>
                </a:solidFill>
              </a:rPr>
              <a:t>S</a:t>
            </a:r>
            <a:r>
              <a:rPr lang="en-US" b="0" i="0">
                <a:solidFill>
                  <a:srgbClr val="000000"/>
                </a:solidFill>
              </a:rPr>
              <a:t>), retrieve each record </a:t>
            </a:r>
            <a:r>
              <a:rPr lang="en-US" b="0">
                <a:solidFill>
                  <a:srgbClr val="000000"/>
                </a:solidFill>
              </a:rPr>
              <a:t>t</a:t>
            </a:r>
            <a:r>
              <a:rPr lang="en-US">
                <a:solidFill>
                  <a:srgbClr val="000000"/>
                </a:solidFill>
              </a:rPr>
              <a:t> </a:t>
            </a:r>
            <a:r>
              <a:rPr lang="en-US" b="0" i="0">
                <a:solidFill>
                  <a:srgbClr val="000000"/>
                </a:solidFill>
              </a:rPr>
              <a:t>of relation </a:t>
            </a:r>
            <a:r>
              <a:rPr lang="en-US" b="0">
                <a:solidFill>
                  <a:srgbClr val="000000"/>
                </a:solidFill>
              </a:rPr>
              <a:t>R</a:t>
            </a:r>
            <a:r>
              <a:rPr lang="en-US" b="0" i="0">
                <a:solidFill>
                  <a:srgbClr val="000000"/>
                </a:solidFill>
              </a:rPr>
              <a:t>, one at a time, then use the index (or hash) to retrieve directly all matching records </a:t>
            </a:r>
            <a:r>
              <a:rPr lang="en-US" b="0">
                <a:solidFill>
                  <a:srgbClr val="000000"/>
                </a:solidFill>
              </a:rPr>
              <a:t>s</a:t>
            </a:r>
            <a:r>
              <a:rPr lang="en-US" b="0" i="0">
                <a:solidFill>
                  <a:srgbClr val="000000"/>
                </a:solidFill>
              </a:rPr>
              <a:t> from </a:t>
            </a:r>
            <a:r>
              <a:rPr lang="en-US" b="0">
                <a:solidFill>
                  <a:srgbClr val="000000"/>
                </a:solidFill>
              </a:rPr>
              <a:t>S</a:t>
            </a:r>
            <a:r>
              <a:rPr lang="en-US" b="0" i="0">
                <a:solidFill>
                  <a:srgbClr val="000000"/>
                </a:solidFill>
              </a:rPr>
              <a:t> that satisfy the join</a:t>
            </a:r>
          </a:p>
          <a:p>
            <a:pPr lvl="2"/>
            <a:r>
              <a:rPr lang="en-US" b="0" i="0">
                <a:solidFill>
                  <a:srgbClr val="000000"/>
                </a:solidFill>
              </a:rPr>
              <a:t>	</a:t>
            </a:r>
            <a:r>
              <a:rPr lang="en-US" sz="2000" i="0">
                <a:solidFill>
                  <a:srgbClr val="000000"/>
                </a:solidFill>
              </a:rPr>
              <a:t>for (t=1; t &lt;= sizeof(R) ; t++)</a:t>
            </a:r>
          </a:p>
          <a:p>
            <a:pPr lvl="3"/>
            <a:r>
              <a:rPr lang="en-US" sz="2000" i="0">
                <a:solidFill>
                  <a:srgbClr val="000000"/>
                </a:solidFill>
              </a:rPr>
              <a:t>	hash t into s to see if t matches s, </a:t>
            </a:r>
          </a:p>
          <a:p>
            <a:pPr lvl="3"/>
            <a:r>
              <a:rPr lang="en-US" sz="2000" i="0">
                <a:solidFill>
                  <a:srgbClr val="000000"/>
                </a:solidFill>
              </a:rPr>
              <a:t>		if yes, do the join</a:t>
            </a:r>
          </a:p>
          <a:p>
            <a:pPr lvl="4"/>
            <a:endParaRPr lang="en-US" sz="2000" i="0">
              <a:solidFill>
                <a:srgbClr val="000000"/>
              </a:solidFill>
            </a:endParaRPr>
          </a:p>
          <a:p>
            <a:pPr>
              <a:buClr>
                <a:srgbClr val="CC0000"/>
              </a:buClr>
            </a:pPr>
            <a:r>
              <a:rPr lang="en-US" i="0">
                <a:solidFill>
                  <a:srgbClr val="000000"/>
                </a:solidFill>
              </a:rPr>
              <a:t>3) Sort-Merge Join:</a:t>
            </a:r>
          </a:p>
          <a:p>
            <a:pPr lvl="1">
              <a:buClr>
                <a:srgbClr val="CC0000"/>
              </a:buClr>
              <a:buFontTx/>
              <a:buChar char="•"/>
            </a:pPr>
            <a:r>
              <a:rPr lang="en-US" b="0" i="0">
                <a:solidFill>
                  <a:srgbClr val="000000"/>
                </a:solidFill>
              </a:rPr>
              <a:t>If the records of </a:t>
            </a:r>
            <a:r>
              <a:rPr lang="en-US" b="0">
                <a:solidFill>
                  <a:srgbClr val="000000"/>
                </a:solidFill>
              </a:rPr>
              <a:t>R</a:t>
            </a:r>
            <a:r>
              <a:rPr lang="en-US" b="0" i="0">
                <a:solidFill>
                  <a:srgbClr val="000000"/>
                </a:solidFill>
              </a:rPr>
              <a:t> and </a:t>
            </a:r>
            <a:r>
              <a:rPr lang="en-US" b="0">
                <a:solidFill>
                  <a:srgbClr val="000000"/>
                </a:solidFill>
              </a:rPr>
              <a:t>S</a:t>
            </a:r>
            <a:r>
              <a:rPr lang="en-US" b="0" i="0">
                <a:solidFill>
                  <a:srgbClr val="000000"/>
                </a:solidFill>
              </a:rPr>
              <a:t> relations are sorted based on matching attributes in which join should take place (example, primary key and foreign keys)  join become very simple and very efficient</a:t>
            </a:r>
          </a:p>
          <a:p>
            <a:pPr lvl="2">
              <a:buClr>
                <a:srgbClr val="CC0000"/>
              </a:buClr>
              <a:buFontTx/>
              <a:buChar char="•"/>
            </a:pPr>
            <a:r>
              <a:rPr lang="en-US" b="0" i="0">
                <a:solidFill>
                  <a:srgbClr val="000000"/>
                </a:solidFill>
              </a:rPr>
              <a:t>Both records of </a:t>
            </a:r>
            <a:r>
              <a:rPr lang="en-US" b="0">
                <a:solidFill>
                  <a:srgbClr val="000000"/>
                </a:solidFill>
              </a:rPr>
              <a:t>R</a:t>
            </a:r>
            <a:r>
              <a:rPr lang="en-US" b="0" i="0">
                <a:solidFill>
                  <a:srgbClr val="000000"/>
                </a:solidFill>
              </a:rPr>
              <a:t> and </a:t>
            </a:r>
            <a:r>
              <a:rPr lang="en-US" b="0">
                <a:solidFill>
                  <a:srgbClr val="000000"/>
                </a:solidFill>
              </a:rPr>
              <a:t>S</a:t>
            </a:r>
            <a:r>
              <a:rPr lang="en-US" b="0" i="0">
                <a:solidFill>
                  <a:srgbClr val="000000"/>
                </a:solidFill>
              </a:rPr>
              <a:t> are scanned concurrently in order of join attributes matching the records that have the same values for record </a:t>
            </a:r>
            <a:r>
              <a:rPr lang="en-US" b="0">
                <a:solidFill>
                  <a:srgbClr val="000000"/>
                </a:solidFill>
              </a:rPr>
              <a:t>t</a:t>
            </a:r>
            <a:r>
              <a:rPr lang="en-US" b="0" i="0">
                <a:solidFill>
                  <a:srgbClr val="000000"/>
                </a:solidFill>
              </a:rPr>
              <a:t> of </a:t>
            </a:r>
            <a:r>
              <a:rPr lang="en-US" b="0">
                <a:solidFill>
                  <a:srgbClr val="000000"/>
                </a:solidFill>
              </a:rPr>
              <a:t>R</a:t>
            </a:r>
            <a:r>
              <a:rPr lang="en-US" b="0" i="0">
                <a:solidFill>
                  <a:srgbClr val="000000"/>
                </a:solidFill>
              </a:rPr>
              <a:t> and </a:t>
            </a:r>
            <a:r>
              <a:rPr lang="en-US" b="0">
                <a:solidFill>
                  <a:srgbClr val="000000"/>
                </a:solidFill>
              </a:rPr>
              <a:t>s</a:t>
            </a:r>
            <a:r>
              <a:rPr lang="en-US" b="0" i="0">
                <a:solidFill>
                  <a:srgbClr val="000000"/>
                </a:solidFill>
              </a:rPr>
              <a:t> of </a:t>
            </a:r>
            <a:r>
              <a:rPr lang="en-US" b="0">
                <a:solidFill>
                  <a:srgbClr val="000000"/>
                </a:solidFill>
              </a:rPr>
              <a:t>S</a:t>
            </a:r>
            <a:r>
              <a:rPr lang="en-US" b="0" i="0">
                <a:solidFill>
                  <a:srgbClr val="000000"/>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605B261-E6EF-4FE7-B1D5-7C1E25EDAD1F}" type="slidenum">
              <a:rPr lang="en-US"/>
              <a:pPr/>
              <a:t>12</a:t>
            </a:fld>
            <a:endParaRPr lang="en-US"/>
          </a:p>
        </p:txBody>
      </p:sp>
      <p:sp>
        <p:nvSpPr>
          <p:cNvPr id="475138" name="Text Box 2"/>
          <p:cNvSpPr txBox="1">
            <a:spLocks noChangeArrowheads="1"/>
          </p:cNvSpPr>
          <p:nvPr/>
        </p:nvSpPr>
        <p:spPr bwMode="auto">
          <a:xfrm>
            <a:off x="304800" y="381000"/>
            <a:ext cx="82423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i="0">
                <a:solidFill>
                  <a:srgbClr val="000000"/>
                </a:solidFill>
              </a:rPr>
              <a:t>4) Hash join:</a:t>
            </a:r>
          </a:p>
          <a:p>
            <a:pPr lvl="1">
              <a:buClr>
                <a:srgbClr val="CC0000"/>
              </a:buClr>
              <a:buFontTx/>
              <a:buChar char="•"/>
            </a:pPr>
            <a:r>
              <a:rPr lang="en-US" b="0" i="0">
                <a:solidFill>
                  <a:srgbClr val="000000"/>
                </a:solidFill>
              </a:rPr>
              <a:t>The record of files R and S are both hashed to the same hash file, using the same hashing function on the join attributes t of R and s of S as hash keys</a:t>
            </a:r>
          </a:p>
          <a:p>
            <a:pPr lvl="1">
              <a:buClr>
                <a:srgbClr val="CC0000"/>
              </a:buClr>
              <a:buFontTx/>
              <a:buChar char="•"/>
            </a:pPr>
            <a:endParaRPr lang="en-US" b="0" i="0">
              <a:solidFill>
                <a:srgbClr val="000000"/>
              </a:solidFill>
            </a:endParaRPr>
          </a:p>
          <a:p>
            <a:pPr lvl="2">
              <a:buClr>
                <a:srgbClr val="CC0000"/>
              </a:buClr>
              <a:buFontTx/>
              <a:buChar char="•"/>
            </a:pPr>
            <a:r>
              <a:rPr lang="en-US" b="0" i="0">
                <a:solidFill>
                  <a:srgbClr val="000000"/>
                </a:solidFill>
              </a:rPr>
              <a:t>First hash the records of the relation with fewer records. This is called </a:t>
            </a:r>
            <a:r>
              <a:rPr lang="en-US">
                <a:solidFill>
                  <a:srgbClr val="000000"/>
                </a:solidFill>
              </a:rPr>
              <a:t>partitioning phase</a:t>
            </a:r>
          </a:p>
          <a:p>
            <a:pPr lvl="2">
              <a:buClr>
                <a:srgbClr val="CC0000"/>
              </a:buClr>
              <a:buFontTx/>
              <a:buChar char="•"/>
            </a:pPr>
            <a:endParaRPr lang="en-US" b="0" i="0">
              <a:solidFill>
                <a:srgbClr val="000000"/>
              </a:solidFill>
            </a:endParaRPr>
          </a:p>
          <a:p>
            <a:pPr lvl="2">
              <a:buClr>
                <a:srgbClr val="CC0000"/>
              </a:buClr>
              <a:buFontTx/>
              <a:buChar char="•"/>
            </a:pPr>
            <a:r>
              <a:rPr lang="en-US" b="0" i="0">
                <a:solidFill>
                  <a:srgbClr val="000000"/>
                </a:solidFill>
              </a:rPr>
              <a:t>Then hash the records of other relation, to find the matching records.</a:t>
            </a:r>
            <a:r>
              <a:rPr lang="en-US" i="0">
                <a:solidFill>
                  <a:srgbClr val="000000"/>
                </a:solidFill>
              </a:rPr>
              <a:t> </a:t>
            </a:r>
            <a:r>
              <a:rPr lang="en-US" b="0" i="0">
                <a:solidFill>
                  <a:srgbClr val="000000"/>
                </a:solidFill>
              </a:rPr>
              <a:t>This is called</a:t>
            </a:r>
            <a:r>
              <a:rPr lang="en-US" i="0">
                <a:solidFill>
                  <a:srgbClr val="000000"/>
                </a:solidFill>
              </a:rPr>
              <a:t> </a:t>
            </a:r>
            <a:r>
              <a:rPr lang="en-US">
                <a:solidFill>
                  <a:srgbClr val="000000"/>
                </a:solidFill>
              </a:rPr>
              <a:t>probing phase</a:t>
            </a: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Is it better to hash the relation with smaller number of  records or vice versa? Why?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190AFCF5-4A17-4652-A202-FC87283E0FE9}" type="slidenum">
              <a:rPr lang="en-US"/>
              <a:pPr/>
              <a:t>13</a:t>
            </a:fld>
            <a:endParaRPr lang="en-US"/>
          </a:p>
        </p:txBody>
      </p:sp>
      <p:sp>
        <p:nvSpPr>
          <p:cNvPr id="476162" name="Text Box 2"/>
          <p:cNvSpPr txBox="1">
            <a:spLocks noChangeArrowheads="1"/>
          </p:cNvSpPr>
          <p:nvPr/>
        </p:nvSpPr>
        <p:spPr bwMode="auto">
          <a:xfrm>
            <a:off x="228600" y="228600"/>
            <a:ext cx="86106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a:solidFill>
                  <a:srgbClr val="000000"/>
                </a:solidFill>
              </a:rPr>
              <a:t>Effect of variable buffer space in join:</a:t>
            </a:r>
          </a:p>
          <a:p>
            <a:pPr>
              <a:buClr>
                <a:srgbClr val="CC0000"/>
              </a:buClr>
              <a:buFontTx/>
              <a:buChar char="•"/>
            </a:pPr>
            <a:endParaRPr lang="en-US" sz="3200" i="0">
              <a:solidFill>
                <a:srgbClr val="000000"/>
              </a:solidFill>
            </a:endParaRPr>
          </a:p>
          <a:p>
            <a:pPr>
              <a:buClr>
                <a:srgbClr val="CC0000"/>
              </a:buClr>
              <a:buFontTx/>
              <a:buChar char="•"/>
            </a:pPr>
            <a:r>
              <a:rPr lang="en-US" b="0" i="0">
                <a:solidFill>
                  <a:srgbClr val="000000"/>
                </a:solidFill>
              </a:rPr>
              <a:t>Suppose we want to do a nested loop method</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Suppose we have 7 buffers in the main memory to do the join and comparison and each buffer can only hold one record</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Out of this seven buffers, one buffer is used to keep the result of the join. Another is used to load the records of the inner relation and the other 5 are used to load the records of the outer relation</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If Employee record has 2000 records and Department record has 10 records, we want to find out which of the following algorithms are more efficient to use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1C13F90-9651-4242-BC95-638C42008176}" type="slidenum">
              <a:rPr lang="en-US"/>
              <a:pPr/>
              <a:t>14</a:t>
            </a:fld>
            <a:endParaRPr lang="en-US"/>
          </a:p>
        </p:txBody>
      </p:sp>
      <p:sp>
        <p:nvSpPr>
          <p:cNvPr id="477186" name="Text Box 2"/>
          <p:cNvSpPr txBox="1">
            <a:spLocks noChangeArrowheads="1"/>
          </p:cNvSpPr>
          <p:nvPr/>
        </p:nvSpPr>
        <p:spPr bwMode="auto">
          <a:xfrm>
            <a:off x="596900" y="381000"/>
            <a:ext cx="78105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lvl="2"/>
            <a:r>
              <a:rPr lang="en-US" b="0" i="0">
                <a:solidFill>
                  <a:srgbClr val="000000"/>
                </a:solidFill>
              </a:rPr>
              <a:t>for (e=1; e &lt;= sizeof(E) ; e++)</a:t>
            </a:r>
          </a:p>
          <a:p>
            <a:pPr lvl="3"/>
            <a:r>
              <a:rPr lang="en-US" b="0" i="0">
                <a:solidFill>
                  <a:srgbClr val="000000"/>
                </a:solidFill>
              </a:rPr>
              <a:t>	for (d=1; d &lt;= sizeof(D) ; d++)</a:t>
            </a:r>
          </a:p>
          <a:p>
            <a:pPr lvl="4"/>
            <a:r>
              <a:rPr lang="en-US" b="0" i="0">
                <a:solidFill>
                  <a:srgbClr val="000000"/>
                </a:solidFill>
              </a:rPr>
              <a:t>	if records match each other do the join</a:t>
            </a:r>
            <a:r>
              <a:rPr lang="en-US"/>
              <a:t> </a:t>
            </a:r>
          </a:p>
          <a:p>
            <a:pPr lvl="4"/>
            <a:endParaRPr lang="en-US"/>
          </a:p>
          <a:p>
            <a:pPr lvl="2"/>
            <a:r>
              <a:rPr lang="en-US" b="0" i="0">
                <a:solidFill>
                  <a:srgbClr val="000000"/>
                </a:solidFill>
              </a:rPr>
              <a:t>for (d=1; d &lt;= sizeof(D) ; d++)</a:t>
            </a:r>
          </a:p>
          <a:p>
            <a:pPr lvl="3"/>
            <a:r>
              <a:rPr lang="en-US" b="0" i="0">
                <a:solidFill>
                  <a:srgbClr val="000000"/>
                </a:solidFill>
              </a:rPr>
              <a:t>	for (e=1; e &lt;= sizeof(E) ; e++)</a:t>
            </a:r>
          </a:p>
          <a:p>
            <a:pPr lvl="4"/>
            <a:r>
              <a:rPr lang="en-US" b="0" i="0">
                <a:solidFill>
                  <a:srgbClr val="000000"/>
                </a:solidFill>
              </a:rPr>
              <a:t>	if records match each other do the join</a:t>
            </a:r>
            <a:r>
              <a:rPr lang="en-US"/>
              <a:t> </a:t>
            </a:r>
          </a:p>
          <a:p>
            <a:pPr lvl="4"/>
            <a:endParaRPr lang="en-US" b="0" i="0">
              <a:solidFill>
                <a:srgbClr val="000000"/>
              </a:solidFill>
            </a:endParaRPr>
          </a:p>
          <a:p>
            <a:pPr>
              <a:buClr>
                <a:srgbClr val="CC0000"/>
              </a:buClr>
              <a:buFontTx/>
              <a:buChar char="•"/>
            </a:pPr>
            <a:r>
              <a:rPr lang="en-US" b="0" i="0">
                <a:solidFill>
                  <a:srgbClr val="000000"/>
                </a:solidFill>
              </a:rPr>
              <a:t>If the Employee record is used as the outer loop, each record is read once and the entire Department file (each of its records) is read once for each time we read in (n-2) records of the employee file. </a:t>
            </a:r>
          </a:p>
          <a:p>
            <a:pPr>
              <a:buClr>
                <a:srgbClr val="CC0000"/>
              </a:buClr>
              <a:buFontTx/>
              <a:buChar char="•"/>
            </a:pPr>
            <a:endParaRPr lang="en-US" b="0" i="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260AC1E9-9900-42A8-A3F2-B3A411165040}" type="slidenum">
              <a:rPr lang="en-US"/>
              <a:pPr/>
              <a:t>15</a:t>
            </a:fld>
            <a:endParaRPr lang="en-US"/>
          </a:p>
        </p:txBody>
      </p:sp>
      <p:sp>
        <p:nvSpPr>
          <p:cNvPr id="508930" name="Text Box 2"/>
          <p:cNvSpPr txBox="1">
            <a:spLocks noChangeArrowheads="1"/>
          </p:cNvSpPr>
          <p:nvPr/>
        </p:nvSpPr>
        <p:spPr bwMode="auto">
          <a:xfrm>
            <a:off x="596900" y="228600"/>
            <a:ext cx="78105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We get the following:</a:t>
            </a:r>
          </a:p>
          <a:p>
            <a:pPr lvl="1">
              <a:buClr>
                <a:srgbClr val="CC0000"/>
              </a:buClr>
            </a:pPr>
            <a:r>
              <a:rPr lang="en-US" b="0" i="0">
                <a:solidFill>
                  <a:srgbClr val="000000"/>
                </a:solidFill>
              </a:rPr>
              <a:t>			R</a:t>
            </a:r>
            <a:r>
              <a:rPr lang="en-US" b="0" i="0" baseline="-25000">
                <a:solidFill>
                  <a:srgbClr val="000000"/>
                </a:solidFill>
              </a:rPr>
              <a:t>E</a:t>
            </a:r>
            <a:r>
              <a:rPr lang="en-US" b="0" i="0">
                <a:solidFill>
                  <a:srgbClr val="000000"/>
                </a:solidFill>
              </a:rPr>
              <a:t> + (R</a:t>
            </a:r>
            <a:r>
              <a:rPr lang="en-US" b="0" i="0" baseline="-25000">
                <a:solidFill>
                  <a:srgbClr val="000000"/>
                </a:solidFill>
              </a:rPr>
              <a:t>E</a:t>
            </a:r>
            <a:r>
              <a:rPr lang="en-US"/>
              <a:t> </a:t>
            </a:r>
            <a:r>
              <a:rPr lang="en-US" b="0" i="0">
                <a:solidFill>
                  <a:srgbClr val="000000"/>
                </a:solidFill>
              </a:rPr>
              <a:t>/(n-2) * R</a:t>
            </a:r>
            <a:r>
              <a:rPr lang="en-US" b="0" i="0" baseline="-25000">
                <a:solidFill>
                  <a:srgbClr val="000000"/>
                </a:solidFill>
              </a:rPr>
              <a:t>D</a:t>
            </a:r>
            <a:r>
              <a:rPr lang="en-US" b="0" i="0">
                <a:solidFill>
                  <a:srgbClr val="000000"/>
                </a:solidFill>
              </a:rPr>
              <a:t>)</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Where:</a:t>
            </a:r>
          </a:p>
          <a:p>
            <a:pPr lvl="1">
              <a:buClr>
                <a:srgbClr val="CC0000"/>
              </a:buClr>
              <a:buFontTx/>
              <a:buChar char="•"/>
            </a:pPr>
            <a:r>
              <a:rPr lang="en-US" b="0" i="0">
                <a:solidFill>
                  <a:srgbClr val="000000"/>
                </a:solidFill>
              </a:rPr>
              <a:t>R</a:t>
            </a:r>
            <a:r>
              <a:rPr lang="en-US" b="0" i="0" baseline="-25000">
                <a:solidFill>
                  <a:srgbClr val="000000"/>
                </a:solidFill>
              </a:rPr>
              <a:t>E</a:t>
            </a:r>
            <a:r>
              <a:rPr lang="en-US" b="0" i="0">
                <a:solidFill>
                  <a:srgbClr val="000000"/>
                </a:solidFill>
              </a:rPr>
              <a:t>: Total number of records of employee </a:t>
            </a:r>
          </a:p>
          <a:p>
            <a:pPr lvl="1">
              <a:buClr>
                <a:srgbClr val="CC0000"/>
              </a:buClr>
              <a:buFontTx/>
              <a:buChar char="•"/>
            </a:pPr>
            <a:r>
              <a:rPr lang="en-US" b="0" i="0">
                <a:solidFill>
                  <a:srgbClr val="000000"/>
                </a:solidFill>
              </a:rPr>
              <a:t>(R</a:t>
            </a:r>
            <a:r>
              <a:rPr lang="en-US" b="0" i="0" baseline="-25000">
                <a:solidFill>
                  <a:srgbClr val="000000"/>
                </a:solidFill>
              </a:rPr>
              <a:t>E</a:t>
            </a:r>
            <a:r>
              <a:rPr lang="en-US"/>
              <a:t> </a:t>
            </a:r>
            <a:r>
              <a:rPr lang="en-US" b="0" i="0">
                <a:solidFill>
                  <a:srgbClr val="000000"/>
                </a:solidFill>
              </a:rPr>
              <a:t>/(n-2): The number of times (n-2) buffers for the outer file (employee) is loaded</a:t>
            </a:r>
          </a:p>
          <a:p>
            <a:pPr lvl="1">
              <a:buClr>
                <a:srgbClr val="CC0000"/>
              </a:buClr>
              <a:buFontTx/>
              <a:buChar char="•"/>
            </a:pPr>
            <a:r>
              <a:rPr lang="en-US" b="0" i="0">
                <a:solidFill>
                  <a:srgbClr val="000000"/>
                </a:solidFill>
              </a:rPr>
              <a:t>R</a:t>
            </a:r>
            <a:r>
              <a:rPr lang="en-US" b="0" i="0" baseline="-25000">
                <a:solidFill>
                  <a:srgbClr val="000000"/>
                </a:solidFill>
              </a:rPr>
              <a:t>D</a:t>
            </a:r>
            <a:r>
              <a:rPr lang="en-US" b="0" i="0">
                <a:solidFill>
                  <a:srgbClr val="000000"/>
                </a:solidFill>
              </a:rPr>
              <a:t>: Total number of records of the department file</a:t>
            </a:r>
          </a:p>
          <a:p>
            <a:pPr lvl="1">
              <a:buClr>
                <a:srgbClr val="CC0000"/>
              </a:buClr>
              <a:buFontTx/>
              <a:buChar char="•"/>
            </a:pPr>
            <a:r>
              <a:rPr lang="en-US" b="0" i="0">
                <a:solidFill>
                  <a:srgbClr val="000000"/>
                </a:solidFill>
              </a:rPr>
              <a:t>(R</a:t>
            </a:r>
            <a:r>
              <a:rPr lang="en-US" b="0" i="0" baseline="-25000">
                <a:solidFill>
                  <a:srgbClr val="000000"/>
                </a:solidFill>
              </a:rPr>
              <a:t>E</a:t>
            </a:r>
            <a:r>
              <a:rPr lang="en-US"/>
              <a:t> </a:t>
            </a:r>
            <a:r>
              <a:rPr lang="en-US" b="0" i="0">
                <a:solidFill>
                  <a:srgbClr val="000000"/>
                </a:solidFill>
              </a:rPr>
              <a:t>/(n-2) * R</a:t>
            </a:r>
            <a:r>
              <a:rPr lang="en-US" b="0" i="0" baseline="-25000">
                <a:solidFill>
                  <a:srgbClr val="000000"/>
                </a:solidFill>
              </a:rPr>
              <a:t>D</a:t>
            </a:r>
            <a:r>
              <a:rPr lang="en-US" b="0" i="0">
                <a:solidFill>
                  <a:srgbClr val="000000"/>
                </a:solidFill>
              </a:rPr>
              <a:t>): total number of records accessed for inner file (department file) </a:t>
            </a:r>
          </a:p>
          <a:p>
            <a:pPr lvl="3">
              <a:buClr>
                <a:srgbClr val="CC0000"/>
              </a:buClr>
              <a:buFontTx/>
              <a:buChar char="•"/>
            </a:pPr>
            <a:endParaRPr lang="en-US" b="0" i="0">
              <a:solidFill>
                <a:srgbClr val="000000"/>
              </a:solidFill>
            </a:endParaRPr>
          </a:p>
          <a:p>
            <a:pPr lvl="3">
              <a:buClr>
                <a:srgbClr val="CC0000"/>
              </a:buClr>
            </a:pPr>
            <a:r>
              <a:rPr lang="en-US" b="0" i="0">
                <a:solidFill>
                  <a:srgbClr val="000000"/>
                </a:solidFill>
              </a:rPr>
              <a:t>Answer = 2000 + (2000/5) *10 = 6000</a:t>
            </a: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Otherwise if the Department file is used as outer file, we get:</a:t>
            </a:r>
          </a:p>
          <a:p>
            <a:pPr lvl="3">
              <a:buClr>
                <a:srgbClr val="CC0000"/>
              </a:buClr>
            </a:pPr>
            <a:r>
              <a:rPr lang="en-US" b="0" i="0">
                <a:solidFill>
                  <a:srgbClr val="000000"/>
                </a:solidFill>
              </a:rPr>
              <a:t>Answer = 10 + (10/5) *2000  = 4010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423ACCFE-7433-4A4B-91E9-ACCB7D97B807}" type="slidenum">
              <a:rPr lang="en-US"/>
              <a:pPr/>
              <a:t>16</a:t>
            </a:fld>
            <a:endParaRPr lang="en-US"/>
          </a:p>
        </p:txBody>
      </p:sp>
      <p:sp>
        <p:nvSpPr>
          <p:cNvPr id="478210" name="Text Box 2"/>
          <p:cNvSpPr txBox="1">
            <a:spLocks noChangeArrowheads="1"/>
          </p:cNvSpPr>
          <p:nvPr/>
        </p:nvSpPr>
        <p:spPr bwMode="auto">
          <a:xfrm>
            <a:off x="596900" y="228600"/>
            <a:ext cx="7810500" cy="615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lang="en-US" sz="3200" i="0" dirty="0">
                <a:solidFill>
                  <a:srgbClr val="000000"/>
                </a:solidFill>
              </a:rPr>
              <a:t>Join Selection Factor</a:t>
            </a:r>
          </a:p>
          <a:p>
            <a:pPr>
              <a:lnSpc>
                <a:spcPct val="80000"/>
              </a:lnSpc>
              <a:buClr>
                <a:srgbClr val="CC0000"/>
              </a:buClr>
              <a:buFontTx/>
              <a:buChar char="•"/>
            </a:pPr>
            <a:endParaRPr lang="en-US" sz="1000" i="0" dirty="0">
              <a:solidFill>
                <a:srgbClr val="000000"/>
              </a:solidFill>
            </a:endParaRPr>
          </a:p>
          <a:p>
            <a:pPr>
              <a:lnSpc>
                <a:spcPct val="80000"/>
              </a:lnSpc>
              <a:buClr>
                <a:srgbClr val="CC0000"/>
              </a:buClr>
              <a:buFontTx/>
              <a:buChar char="•"/>
            </a:pPr>
            <a:r>
              <a:rPr lang="en-US" b="0" i="0" dirty="0">
                <a:solidFill>
                  <a:srgbClr val="000000"/>
                </a:solidFill>
              </a:rPr>
              <a:t>Suppose you want to join Department and Employee based on the department  number </a:t>
            </a:r>
          </a:p>
          <a:p>
            <a:pPr lvl="2">
              <a:lnSpc>
                <a:spcPct val="80000"/>
              </a:lnSpc>
              <a:buClr>
                <a:srgbClr val="CC0000"/>
              </a:buClr>
            </a:pPr>
            <a:r>
              <a:rPr lang="en-US" i="0" dirty="0">
                <a:solidFill>
                  <a:srgbClr val="000000"/>
                </a:solidFill>
              </a:rPr>
              <a:t>	Employee 	  </a:t>
            </a:r>
            <a:r>
              <a:rPr lang="en-US" i="0" baseline="-30000" dirty="0">
                <a:solidFill>
                  <a:srgbClr val="000000"/>
                </a:solidFill>
              </a:rPr>
              <a:t>(</a:t>
            </a:r>
            <a:r>
              <a:rPr lang="en-US" i="0" baseline="-30000" dirty="0" err="1">
                <a:solidFill>
                  <a:srgbClr val="000000"/>
                </a:solidFill>
              </a:rPr>
              <a:t>MgrSSN</a:t>
            </a:r>
            <a:r>
              <a:rPr lang="en-US" i="0" baseline="-30000" dirty="0">
                <a:solidFill>
                  <a:srgbClr val="000000"/>
                </a:solidFill>
              </a:rPr>
              <a:t>=SSN)</a:t>
            </a:r>
            <a:r>
              <a:rPr lang="en-US" i="0" dirty="0">
                <a:solidFill>
                  <a:srgbClr val="000000"/>
                </a:solidFill>
              </a:rPr>
              <a:t> Department </a:t>
            </a:r>
          </a:p>
          <a:p>
            <a:pPr>
              <a:lnSpc>
                <a:spcPct val="80000"/>
              </a:lnSpc>
              <a:buClr>
                <a:srgbClr val="CC0000"/>
              </a:buClr>
              <a:buFontTx/>
              <a:buChar char="•"/>
            </a:pPr>
            <a:endParaRPr lang="en-US" b="0" i="0" dirty="0">
              <a:solidFill>
                <a:srgbClr val="000000"/>
              </a:solidFill>
            </a:endParaRPr>
          </a:p>
          <a:p>
            <a:pPr>
              <a:lnSpc>
                <a:spcPct val="80000"/>
              </a:lnSpc>
              <a:buClr>
                <a:srgbClr val="CC0000"/>
              </a:buClr>
              <a:buFontTx/>
              <a:buChar char="•"/>
            </a:pPr>
            <a:r>
              <a:rPr lang="en-US" b="0" i="0" dirty="0">
                <a:solidFill>
                  <a:srgbClr val="000000"/>
                </a:solidFill>
              </a:rPr>
              <a:t>Even if you have all facilities such as indexing or hashing on the join attributes, it can make a lot of difference whether you join record of Employee with record of Department or vice versa.</a:t>
            </a:r>
          </a:p>
          <a:p>
            <a:pPr>
              <a:lnSpc>
                <a:spcPct val="80000"/>
              </a:lnSpc>
              <a:buClr>
                <a:srgbClr val="CC0000"/>
              </a:buClr>
              <a:buFontTx/>
              <a:buChar char="•"/>
            </a:pPr>
            <a:endParaRPr lang="en-US" b="0" i="0" dirty="0">
              <a:solidFill>
                <a:srgbClr val="000000"/>
              </a:solidFill>
            </a:endParaRPr>
          </a:p>
          <a:p>
            <a:pPr>
              <a:lnSpc>
                <a:spcPct val="80000"/>
              </a:lnSpc>
              <a:buClr>
                <a:srgbClr val="CC0000"/>
              </a:buClr>
              <a:buFontTx/>
              <a:buChar char="•"/>
            </a:pPr>
            <a:r>
              <a:rPr lang="en-US" b="0" i="0" dirty="0">
                <a:solidFill>
                  <a:srgbClr val="000000"/>
                </a:solidFill>
              </a:rPr>
              <a:t>One thing that is clear is that not all Employee manage departments, some do and some don’t</a:t>
            </a:r>
          </a:p>
          <a:p>
            <a:pPr>
              <a:lnSpc>
                <a:spcPct val="80000"/>
              </a:lnSpc>
              <a:buClr>
                <a:srgbClr val="CC0000"/>
              </a:buClr>
              <a:buFontTx/>
              <a:buChar char="•"/>
            </a:pPr>
            <a:endParaRPr lang="en-US" b="0" i="0" dirty="0">
              <a:solidFill>
                <a:srgbClr val="000000"/>
              </a:solidFill>
            </a:endParaRPr>
          </a:p>
          <a:p>
            <a:pPr>
              <a:lnSpc>
                <a:spcPct val="80000"/>
              </a:lnSpc>
              <a:buClr>
                <a:srgbClr val="CC0000"/>
              </a:buClr>
              <a:buFontTx/>
              <a:buChar char="•"/>
            </a:pPr>
            <a:r>
              <a:rPr lang="en-US" b="0" i="0" dirty="0">
                <a:solidFill>
                  <a:srgbClr val="000000"/>
                </a:solidFill>
              </a:rPr>
              <a:t>So if you take a record of Employee and the corresponding record may or may not be in the department because that Employee may not manage any department (wasting a lot of time)</a:t>
            </a:r>
          </a:p>
          <a:p>
            <a:pPr>
              <a:lnSpc>
                <a:spcPct val="80000"/>
              </a:lnSpc>
              <a:buClr>
                <a:srgbClr val="CC0000"/>
              </a:buClr>
              <a:buFontTx/>
              <a:buChar char="•"/>
            </a:pPr>
            <a:endParaRPr lang="en-US" b="0" i="0" dirty="0">
              <a:solidFill>
                <a:srgbClr val="000000"/>
              </a:solidFill>
            </a:endParaRPr>
          </a:p>
          <a:p>
            <a:pPr>
              <a:lnSpc>
                <a:spcPct val="80000"/>
              </a:lnSpc>
              <a:buClr>
                <a:srgbClr val="CC0000"/>
              </a:buClr>
              <a:buFontTx/>
              <a:buChar char="•"/>
            </a:pPr>
            <a:r>
              <a:rPr lang="en-US" b="0" i="0" dirty="0">
                <a:solidFill>
                  <a:srgbClr val="000000"/>
                </a:solidFill>
              </a:rPr>
              <a:t>However, if you take the department record, then definitely, there is a corresponding record in the Employee table</a:t>
            </a:r>
          </a:p>
        </p:txBody>
      </p:sp>
      <p:grpSp>
        <p:nvGrpSpPr>
          <p:cNvPr id="478211" name="Group 3"/>
          <p:cNvGrpSpPr>
            <a:grpSpLocks/>
          </p:cNvGrpSpPr>
          <p:nvPr/>
        </p:nvGrpSpPr>
        <p:grpSpPr bwMode="auto">
          <a:xfrm>
            <a:off x="3276600" y="1447800"/>
            <a:ext cx="228600" cy="152400"/>
            <a:chOff x="1920" y="2160"/>
            <a:chExt cx="240" cy="192"/>
          </a:xfrm>
        </p:grpSpPr>
        <p:sp>
          <p:nvSpPr>
            <p:cNvPr id="478212" name="Line 4"/>
            <p:cNvSpPr>
              <a:spLocks noChangeShapeType="1"/>
            </p:cNvSpPr>
            <p:nvPr/>
          </p:nvSpPr>
          <p:spPr bwMode="auto">
            <a:xfrm>
              <a:off x="1920" y="2160"/>
              <a:ext cx="24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13" name="Line 5"/>
            <p:cNvSpPr>
              <a:spLocks noChangeShapeType="1"/>
            </p:cNvSpPr>
            <p:nvPr/>
          </p:nvSpPr>
          <p:spPr bwMode="auto">
            <a:xfrm flipV="1">
              <a:off x="1920" y="2160"/>
              <a:ext cx="24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14" name="Line 6"/>
            <p:cNvSpPr>
              <a:spLocks noChangeShapeType="1"/>
            </p:cNvSpPr>
            <p:nvPr/>
          </p:nvSpPr>
          <p:spPr bwMode="auto">
            <a:xfrm>
              <a:off x="2160" y="2160"/>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8215" name="Line 7"/>
            <p:cNvSpPr>
              <a:spLocks noChangeShapeType="1"/>
            </p:cNvSpPr>
            <p:nvPr/>
          </p:nvSpPr>
          <p:spPr bwMode="auto">
            <a:xfrm>
              <a:off x="1920" y="2160"/>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C23393A2-C004-46E3-825A-99032D4F8CD0}" type="slidenum">
              <a:rPr lang="en-US"/>
              <a:pPr/>
              <a:t>17</a:t>
            </a:fld>
            <a:endParaRPr lang="en-US"/>
          </a:p>
        </p:txBody>
      </p:sp>
      <p:sp>
        <p:nvSpPr>
          <p:cNvPr id="479234" name="Text Box 2"/>
          <p:cNvSpPr txBox="1">
            <a:spLocks noChangeArrowheads="1"/>
          </p:cNvSpPr>
          <p:nvPr/>
        </p:nvSpPr>
        <p:spPr bwMode="auto">
          <a:xfrm>
            <a:off x="304800" y="152400"/>
            <a:ext cx="8534400" cy="553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a:solidFill>
                  <a:srgbClr val="000000"/>
                </a:solidFill>
              </a:rPr>
              <a:t>Implementing the Project Operator</a:t>
            </a:r>
          </a:p>
          <a:p>
            <a:pPr>
              <a:buClr>
                <a:srgbClr val="CC0000"/>
              </a:buClr>
              <a:buFontTx/>
              <a:buChar char="•"/>
            </a:pPr>
            <a:endParaRPr lang="en-US" sz="1400" i="0">
              <a:solidFill>
                <a:srgbClr val="000000"/>
              </a:solidFill>
            </a:endParaRPr>
          </a:p>
          <a:p>
            <a:pPr>
              <a:buClr>
                <a:srgbClr val="CC0000"/>
              </a:buClr>
              <a:buFontTx/>
              <a:buChar char="•"/>
            </a:pPr>
            <a:r>
              <a:rPr lang="en-US" b="0" i="0">
                <a:solidFill>
                  <a:srgbClr val="000000"/>
                </a:solidFill>
              </a:rPr>
              <a:t>For a projection of the form </a:t>
            </a:r>
            <a:r>
              <a:rPr lang="en-US" b="0" i="0">
                <a:solidFill>
                  <a:srgbClr val="000000"/>
                </a:solidFill>
                <a:latin typeface="Symbol" pitchFamily="18" charset="2"/>
              </a:rPr>
              <a:t>p </a:t>
            </a:r>
            <a:r>
              <a:rPr lang="en-US" b="0" i="0" baseline="-25000">
                <a:solidFill>
                  <a:srgbClr val="000000"/>
                </a:solidFill>
              </a:rPr>
              <a:t>&lt;attribute list&gt;</a:t>
            </a:r>
            <a:r>
              <a:rPr lang="en-US" b="0" i="0">
                <a:solidFill>
                  <a:srgbClr val="000000"/>
                </a:solidFill>
              </a:rPr>
              <a:t> , if the attribute list includes a key of the relation </a:t>
            </a:r>
            <a:r>
              <a:rPr lang="en-US" b="0">
                <a:solidFill>
                  <a:srgbClr val="000000"/>
                </a:solidFill>
              </a:rPr>
              <a:t>R</a:t>
            </a:r>
            <a:r>
              <a:rPr lang="en-US" b="0" i="0">
                <a:solidFill>
                  <a:srgbClr val="000000"/>
                </a:solidFill>
              </a:rPr>
              <a:t>, projection is easy because no duplicate rows occur</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However, if the attribute lists contains no key attribute, duplicate rows may occur</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In this case, the result have to be sorted to remove the duplicate rows</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Hashing can be used to eliminate the duplicates? How? </a:t>
            </a:r>
          </a:p>
          <a:p>
            <a:pPr lvl="1">
              <a:buClr>
                <a:srgbClr val="CC0000"/>
              </a:buClr>
              <a:buFontTx/>
              <a:buChar char="•"/>
            </a:pPr>
            <a:r>
              <a:rPr lang="en-US" b="0" i="0">
                <a:solidFill>
                  <a:srgbClr val="000000"/>
                </a:solidFill>
              </a:rPr>
              <a:t>Hash each record one by one and insert them into a resulting file. Those that cause collision should not be re-inserted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29372888-B257-4714-A41E-F8D5557084A2}" type="slidenum">
              <a:rPr lang="en-US"/>
              <a:pPr/>
              <a:t>18</a:t>
            </a:fld>
            <a:endParaRPr lang="en-US"/>
          </a:p>
        </p:txBody>
      </p:sp>
      <p:sp>
        <p:nvSpPr>
          <p:cNvPr id="480258" name="Text Box 2"/>
          <p:cNvSpPr txBox="1">
            <a:spLocks noChangeArrowheads="1"/>
          </p:cNvSpPr>
          <p:nvPr/>
        </p:nvSpPr>
        <p:spPr bwMode="auto">
          <a:xfrm>
            <a:off x="152400" y="223838"/>
            <a:ext cx="8763000" cy="604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a:solidFill>
                  <a:srgbClr val="000000"/>
                </a:solidFill>
              </a:rPr>
              <a:t>Set operations</a:t>
            </a:r>
          </a:p>
          <a:p>
            <a:pPr>
              <a:buClr>
                <a:srgbClr val="CC0000"/>
              </a:buClr>
              <a:buFontTx/>
              <a:buChar char="•"/>
            </a:pPr>
            <a:endParaRPr lang="en-US" sz="1400" i="0">
              <a:solidFill>
                <a:srgbClr val="000000"/>
              </a:solidFill>
            </a:endParaRPr>
          </a:p>
          <a:p>
            <a:pPr>
              <a:lnSpc>
                <a:spcPct val="90000"/>
              </a:lnSpc>
              <a:buClr>
                <a:srgbClr val="CC0000"/>
              </a:buClr>
              <a:buFontTx/>
              <a:buChar char="•"/>
            </a:pPr>
            <a:r>
              <a:rPr lang="en-US" b="0" i="0">
                <a:solidFill>
                  <a:srgbClr val="000000"/>
                </a:solidFill>
              </a:rPr>
              <a:t>Set operations include, Union, Intersection and set Difference and Cartesian Product. </a:t>
            </a:r>
          </a:p>
          <a:p>
            <a:pPr>
              <a:lnSpc>
                <a:spcPct val="90000"/>
              </a:lnSpc>
              <a:buClr>
                <a:srgbClr val="CC0000"/>
              </a:buClr>
              <a:buFontTx/>
              <a:buChar char="•"/>
            </a:pPr>
            <a:endParaRPr lang="en-US" b="0" i="0">
              <a:solidFill>
                <a:srgbClr val="000000"/>
              </a:solidFill>
            </a:endParaRPr>
          </a:p>
          <a:p>
            <a:pPr>
              <a:lnSpc>
                <a:spcPct val="90000"/>
              </a:lnSpc>
              <a:buClr>
                <a:srgbClr val="CC0000"/>
              </a:buClr>
              <a:buFontTx/>
              <a:buChar char="•"/>
            </a:pPr>
            <a:r>
              <a:rPr lang="en-US" b="0" i="0">
                <a:solidFill>
                  <a:srgbClr val="000000"/>
                </a:solidFill>
              </a:rPr>
              <a:t>Cartesian Product of two relations </a:t>
            </a:r>
            <a:r>
              <a:rPr lang="en-US" b="0">
                <a:solidFill>
                  <a:srgbClr val="000000"/>
                </a:solidFill>
              </a:rPr>
              <a:t>R</a:t>
            </a:r>
            <a:r>
              <a:rPr lang="en-US" b="0" i="0">
                <a:solidFill>
                  <a:srgbClr val="000000"/>
                </a:solidFill>
              </a:rPr>
              <a:t> and </a:t>
            </a:r>
            <a:r>
              <a:rPr lang="en-US" b="0">
                <a:solidFill>
                  <a:srgbClr val="000000"/>
                </a:solidFill>
              </a:rPr>
              <a:t>S</a:t>
            </a:r>
            <a:r>
              <a:rPr lang="en-US" b="0" i="0">
                <a:solidFill>
                  <a:srgbClr val="000000"/>
                </a:solidFill>
              </a:rPr>
              <a:t> is usually a very expensive operation because every record in one relation </a:t>
            </a:r>
            <a:r>
              <a:rPr lang="en-US" b="0">
                <a:solidFill>
                  <a:srgbClr val="000000"/>
                </a:solidFill>
              </a:rPr>
              <a:t>R</a:t>
            </a:r>
            <a:r>
              <a:rPr lang="en-US" b="0" i="0">
                <a:solidFill>
                  <a:srgbClr val="000000"/>
                </a:solidFill>
              </a:rPr>
              <a:t> must be joined with every record of relation </a:t>
            </a:r>
            <a:r>
              <a:rPr lang="en-US" b="0">
                <a:solidFill>
                  <a:srgbClr val="000000"/>
                </a:solidFill>
              </a:rPr>
              <a:t>S</a:t>
            </a:r>
            <a:r>
              <a:rPr lang="en-US" b="0" i="0">
                <a:solidFill>
                  <a:srgbClr val="000000"/>
                </a:solidFill>
              </a:rPr>
              <a:t>.</a:t>
            </a:r>
          </a:p>
          <a:p>
            <a:pPr>
              <a:lnSpc>
                <a:spcPct val="90000"/>
              </a:lnSpc>
              <a:buClr>
                <a:srgbClr val="CC0000"/>
              </a:buClr>
              <a:buFontTx/>
              <a:buChar char="•"/>
            </a:pPr>
            <a:endParaRPr lang="en-US" b="0" i="0">
              <a:solidFill>
                <a:srgbClr val="000000"/>
              </a:solidFill>
            </a:endParaRPr>
          </a:p>
          <a:p>
            <a:pPr>
              <a:lnSpc>
                <a:spcPct val="90000"/>
              </a:lnSpc>
              <a:buClr>
                <a:srgbClr val="CC0000"/>
              </a:buClr>
              <a:buFontTx/>
              <a:buChar char="•"/>
            </a:pPr>
            <a:r>
              <a:rPr lang="en-US" b="0" i="0">
                <a:solidFill>
                  <a:srgbClr val="000000"/>
                </a:solidFill>
              </a:rPr>
              <a:t>In general, if </a:t>
            </a:r>
            <a:r>
              <a:rPr lang="en-US" b="0">
                <a:solidFill>
                  <a:srgbClr val="000000"/>
                </a:solidFill>
              </a:rPr>
              <a:t>R</a:t>
            </a:r>
            <a:r>
              <a:rPr lang="en-US" b="0" i="0">
                <a:solidFill>
                  <a:srgbClr val="000000"/>
                </a:solidFill>
              </a:rPr>
              <a:t> and </a:t>
            </a:r>
            <a:r>
              <a:rPr lang="en-US" b="0">
                <a:solidFill>
                  <a:srgbClr val="000000"/>
                </a:solidFill>
              </a:rPr>
              <a:t>S</a:t>
            </a:r>
            <a:r>
              <a:rPr lang="en-US" b="0" i="0">
                <a:solidFill>
                  <a:srgbClr val="000000"/>
                </a:solidFill>
              </a:rPr>
              <a:t> have </a:t>
            </a:r>
            <a:r>
              <a:rPr lang="en-US" b="0">
                <a:solidFill>
                  <a:srgbClr val="000000"/>
                </a:solidFill>
              </a:rPr>
              <a:t>m</a:t>
            </a:r>
            <a:r>
              <a:rPr lang="en-US" b="0" i="0">
                <a:solidFill>
                  <a:srgbClr val="000000"/>
                </a:solidFill>
              </a:rPr>
              <a:t> and </a:t>
            </a:r>
            <a:r>
              <a:rPr lang="en-US" b="0">
                <a:solidFill>
                  <a:srgbClr val="000000"/>
                </a:solidFill>
              </a:rPr>
              <a:t>n</a:t>
            </a:r>
            <a:r>
              <a:rPr lang="en-US" b="0" i="0">
                <a:solidFill>
                  <a:srgbClr val="000000"/>
                </a:solidFill>
              </a:rPr>
              <a:t> attributes and, </a:t>
            </a:r>
            <a:r>
              <a:rPr lang="en-US" b="0">
                <a:solidFill>
                  <a:srgbClr val="000000"/>
                </a:solidFill>
              </a:rPr>
              <a:t>a</a:t>
            </a:r>
            <a:r>
              <a:rPr lang="en-US" b="0" i="0">
                <a:solidFill>
                  <a:srgbClr val="000000"/>
                </a:solidFill>
              </a:rPr>
              <a:t> and </a:t>
            </a:r>
            <a:r>
              <a:rPr lang="en-US" b="0">
                <a:solidFill>
                  <a:srgbClr val="000000"/>
                </a:solidFill>
              </a:rPr>
              <a:t>b</a:t>
            </a:r>
            <a:r>
              <a:rPr lang="en-US" b="0" i="0">
                <a:solidFill>
                  <a:srgbClr val="000000"/>
                </a:solidFill>
              </a:rPr>
              <a:t> number of records respectively, the result of </a:t>
            </a:r>
            <a:r>
              <a:rPr lang="en-US" b="0">
                <a:solidFill>
                  <a:srgbClr val="000000"/>
                </a:solidFill>
              </a:rPr>
              <a:t>R   S</a:t>
            </a:r>
            <a:r>
              <a:rPr lang="en-US" b="0" i="0">
                <a:solidFill>
                  <a:srgbClr val="000000"/>
                </a:solidFill>
              </a:rPr>
              <a:t> has </a:t>
            </a:r>
            <a:r>
              <a:rPr lang="en-US" b="0">
                <a:solidFill>
                  <a:srgbClr val="000000"/>
                </a:solidFill>
              </a:rPr>
              <a:t>m+n</a:t>
            </a:r>
            <a:r>
              <a:rPr lang="en-US" b="0" i="0">
                <a:solidFill>
                  <a:srgbClr val="000000"/>
                </a:solidFill>
              </a:rPr>
              <a:t> attributes and </a:t>
            </a:r>
            <a:r>
              <a:rPr lang="en-US" b="0">
                <a:solidFill>
                  <a:srgbClr val="000000"/>
                </a:solidFill>
              </a:rPr>
              <a:t>a*b</a:t>
            </a:r>
            <a:r>
              <a:rPr lang="en-US" b="0" i="0">
                <a:solidFill>
                  <a:srgbClr val="000000"/>
                </a:solidFill>
              </a:rPr>
              <a:t> number of records</a:t>
            </a:r>
          </a:p>
          <a:p>
            <a:pPr>
              <a:lnSpc>
                <a:spcPct val="90000"/>
              </a:lnSpc>
              <a:buClr>
                <a:srgbClr val="CC0000"/>
              </a:buClr>
              <a:buFontTx/>
              <a:buChar char="•"/>
            </a:pPr>
            <a:endParaRPr lang="en-US" b="0" i="0">
              <a:solidFill>
                <a:srgbClr val="000000"/>
              </a:solidFill>
            </a:endParaRPr>
          </a:p>
          <a:p>
            <a:pPr>
              <a:lnSpc>
                <a:spcPct val="90000"/>
              </a:lnSpc>
              <a:buClr>
                <a:srgbClr val="CC0000"/>
              </a:buClr>
              <a:buFontTx/>
              <a:buChar char="•"/>
            </a:pPr>
            <a:r>
              <a:rPr lang="en-US" b="0" i="0">
                <a:solidFill>
                  <a:srgbClr val="000000"/>
                </a:solidFill>
              </a:rPr>
              <a:t>Cartesian Product should be avoided as much as possible</a:t>
            </a:r>
          </a:p>
          <a:p>
            <a:pPr>
              <a:lnSpc>
                <a:spcPct val="90000"/>
              </a:lnSpc>
              <a:buClr>
                <a:srgbClr val="CC0000"/>
              </a:buClr>
              <a:buFontTx/>
              <a:buChar char="•"/>
            </a:pPr>
            <a:endParaRPr lang="en-US" b="0" i="0">
              <a:solidFill>
                <a:srgbClr val="000000"/>
              </a:solidFill>
            </a:endParaRPr>
          </a:p>
          <a:p>
            <a:pPr>
              <a:lnSpc>
                <a:spcPct val="90000"/>
              </a:lnSpc>
              <a:buClr>
                <a:srgbClr val="CC0000"/>
              </a:buClr>
              <a:buFontTx/>
              <a:buChar char="•"/>
            </a:pPr>
            <a:r>
              <a:rPr lang="en-US" b="0" i="0">
                <a:solidFill>
                  <a:srgbClr val="000000"/>
                </a:solidFill>
              </a:rPr>
              <a:t>Other set operations (Union, Intersection, and Set Difference) are not that expensive; however, it must occur between union compatible relations</a:t>
            </a:r>
          </a:p>
        </p:txBody>
      </p:sp>
      <p:grpSp>
        <p:nvGrpSpPr>
          <p:cNvPr id="480259" name="Group 3"/>
          <p:cNvGrpSpPr>
            <a:grpSpLocks/>
          </p:cNvGrpSpPr>
          <p:nvPr/>
        </p:nvGrpSpPr>
        <p:grpSpPr bwMode="auto">
          <a:xfrm>
            <a:off x="4800600" y="3702050"/>
            <a:ext cx="152400" cy="152400"/>
            <a:chOff x="2592" y="3600"/>
            <a:chExt cx="96" cy="96"/>
          </a:xfrm>
        </p:grpSpPr>
        <p:sp>
          <p:nvSpPr>
            <p:cNvPr id="480260" name="Line 4"/>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0261" name="Line 5"/>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85A277C-AC02-4F43-9A40-A526D0C0FE03}" type="slidenum">
              <a:rPr lang="en-US"/>
              <a:pPr/>
              <a:t>19</a:t>
            </a:fld>
            <a:endParaRPr lang="en-US"/>
          </a:p>
        </p:txBody>
      </p:sp>
      <p:sp>
        <p:nvSpPr>
          <p:cNvPr id="481282" name="Text Box 2"/>
          <p:cNvSpPr txBox="1">
            <a:spLocks noChangeArrowheads="1"/>
          </p:cNvSpPr>
          <p:nvPr/>
        </p:nvSpPr>
        <p:spPr bwMode="auto">
          <a:xfrm>
            <a:off x="596900" y="381000"/>
            <a:ext cx="7810500" cy="589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One way to perform the operation is to sort both relations and merge them</a:t>
            </a:r>
          </a:p>
          <a:p>
            <a:pPr>
              <a:buClr>
                <a:srgbClr val="CC0000"/>
              </a:buClr>
              <a:buFontTx/>
              <a:buChar char="•"/>
            </a:pPr>
            <a:endParaRPr lang="en-US" b="0" i="0">
              <a:solidFill>
                <a:srgbClr val="000000"/>
              </a:solidFill>
            </a:endParaRPr>
          </a:p>
          <a:p>
            <a:pPr lvl="1">
              <a:buClr>
                <a:srgbClr val="CC0000"/>
              </a:buClr>
              <a:buFontTx/>
              <a:buChar char="•"/>
            </a:pPr>
            <a:r>
              <a:rPr lang="en-US" b="0" i="0">
                <a:solidFill>
                  <a:srgbClr val="000000"/>
                </a:solidFill>
              </a:rPr>
              <a:t>For union </a:t>
            </a:r>
          </a:p>
          <a:p>
            <a:pPr lvl="2">
              <a:buClr>
                <a:srgbClr val="CC0000"/>
              </a:buClr>
              <a:buFontTx/>
              <a:buChar char="•"/>
            </a:pPr>
            <a:r>
              <a:rPr lang="en-US" b="0" i="0">
                <a:solidFill>
                  <a:srgbClr val="000000"/>
                </a:solidFill>
              </a:rPr>
              <a:t>Merge, the rows of the relation </a:t>
            </a:r>
          </a:p>
          <a:p>
            <a:pPr lvl="2">
              <a:buClr>
                <a:srgbClr val="CC0000"/>
              </a:buClr>
              <a:buFontTx/>
              <a:buChar char="•"/>
            </a:pPr>
            <a:r>
              <a:rPr lang="en-US" b="0" i="0">
                <a:solidFill>
                  <a:srgbClr val="000000"/>
                </a:solidFill>
              </a:rPr>
              <a:t>When you have duplicates, only include one copy in the result</a:t>
            </a:r>
          </a:p>
          <a:p>
            <a:pPr lvl="1">
              <a:buClr>
                <a:srgbClr val="CC0000"/>
              </a:buClr>
              <a:buFontTx/>
              <a:buChar char="•"/>
            </a:pPr>
            <a:endParaRPr lang="en-US" b="0" i="0">
              <a:solidFill>
                <a:srgbClr val="000000"/>
              </a:solidFill>
            </a:endParaRPr>
          </a:p>
          <a:p>
            <a:pPr lvl="1">
              <a:buClr>
                <a:srgbClr val="CC0000"/>
              </a:buClr>
              <a:buFontTx/>
              <a:buChar char="•"/>
            </a:pPr>
            <a:r>
              <a:rPr lang="en-US" b="0" i="0">
                <a:solidFill>
                  <a:srgbClr val="000000"/>
                </a:solidFill>
              </a:rPr>
              <a:t>For Intersection</a:t>
            </a:r>
          </a:p>
          <a:p>
            <a:pPr lvl="2">
              <a:buClr>
                <a:srgbClr val="CC0000"/>
              </a:buClr>
              <a:buFontTx/>
              <a:buChar char="•"/>
            </a:pPr>
            <a:r>
              <a:rPr lang="en-US" b="0" i="0">
                <a:solidFill>
                  <a:srgbClr val="000000"/>
                </a:solidFill>
              </a:rPr>
              <a:t>Only include the record that appear in both relations</a:t>
            </a:r>
          </a:p>
          <a:p>
            <a:pPr>
              <a:buClr>
                <a:srgbClr val="CC0000"/>
              </a:buClr>
              <a:buFontTx/>
              <a:buChar char="•"/>
            </a:pPr>
            <a:endParaRPr lang="en-US" b="0" i="0">
              <a:solidFill>
                <a:srgbClr val="000000"/>
              </a:solidFill>
            </a:endParaRPr>
          </a:p>
          <a:p>
            <a:pPr>
              <a:lnSpc>
                <a:spcPct val="70000"/>
              </a:lnSpc>
              <a:buClr>
                <a:srgbClr val="CC0000"/>
              </a:buClr>
              <a:buFontTx/>
              <a:buChar char="•"/>
            </a:pPr>
            <a:r>
              <a:rPr lang="en-US" b="0" i="0">
                <a:solidFill>
                  <a:srgbClr val="000000"/>
                </a:solidFill>
              </a:rPr>
              <a:t>Hashing can 	also be used to implement these operations </a:t>
            </a:r>
          </a:p>
          <a:p>
            <a:pPr>
              <a:lnSpc>
                <a:spcPct val="70000"/>
              </a:lnSpc>
              <a:buClr>
                <a:srgbClr val="CC0000"/>
              </a:buClr>
              <a:buFontTx/>
              <a:buChar char="•"/>
            </a:pPr>
            <a:endParaRPr lang="en-US" b="0" i="0">
              <a:solidFill>
                <a:srgbClr val="000000"/>
              </a:solidFill>
            </a:endParaRPr>
          </a:p>
          <a:p>
            <a:pPr>
              <a:lnSpc>
                <a:spcPct val="70000"/>
              </a:lnSpc>
              <a:buClr>
                <a:srgbClr val="CC0000"/>
              </a:buClr>
              <a:buFontTx/>
              <a:buChar char="•"/>
            </a:pPr>
            <a:r>
              <a:rPr lang="en-US" b="0" i="0">
                <a:solidFill>
                  <a:srgbClr val="000000"/>
                </a:solidFill>
              </a:rPr>
              <a:t>To implement </a:t>
            </a:r>
            <a:r>
              <a:rPr lang="en-US" b="0">
                <a:solidFill>
                  <a:srgbClr val="000000"/>
                </a:solidFill>
              </a:rPr>
              <a:t>R</a:t>
            </a:r>
            <a:r>
              <a:rPr lang="en-US" b="0" i="0">
                <a:solidFill>
                  <a:srgbClr val="000000"/>
                </a:solidFill>
              </a:rPr>
              <a:t> union </a:t>
            </a:r>
            <a:r>
              <a:rPr lang="en-US" b="0">
                <a:solidFill>
                  <a:srgbClr val="000000"/>
                </a:solidFill>
              </a:rPr>
              <a:t>S</a:t>
            </a:r>
            <a:r>
              <a:rPr lang="en-US" b="0" i="0">
                <a:solidFill>
                  <a:srgbClr val="000000"/>
                </a:solidFill>
              </a:rPr>
              <a:t>, first hash the record of </a:t>
            </a:r>
            <a:r>
              <a:rPr lang="en-US" b="0">
                <a:solidFill>
                  <a:srgbClr val="000000"/>
                </a:solidFill>
              </a:rPr>
              <a:t>R</a:t>
            </a:r>
            <a:r>
              <a:rPr lang="en-US" b="0" i="0">
                <a:solidFill>
                  <a:srgbClr val="000000"/>
                </a:solidFill>
              </a:rPr>
              <a:t> (partition phase), then hash records of </a:t>
            </a:r>
            <a:r>
              <a:rPr lang="en-US" b="0">
                <a:solidFill>
                  <a:srgbClr val="000000"/>
                </a:solidFill>
              </a:rPr>
              <a:t>S</a:t>
            </a:r>
            <a:r>
              <a:rPr lang="en-US" b="0" i="0">
                <a:solidFill>
                  <a:srgbClr val="000000"/>
                </a:solidFill>
              </a:rPr>
              <a:t> (probe phase), but do not insert duplicate records in the resulting file</a:t>
            </a:r>
          </a:p>
          <a:p>
            <a:pPr>
              <a:lnSpc>
                <a:spcPct val="70000"/>
              </a:lnSpc>
              <a:buClr>
                <a:srgbClr val="CC0000"/>
              </a:buClr>
              <a:buFontTx/>
              <a:buChar char="•"/>
            </a:pPr>
            <a:endParaRPr lang="en-US" b="0" i="0">
              <a:solidFill>
                <a:srgbClr val="000000"/>
              </a:solidFill>
            </a:endParaRPr>
          </a:p>
          <a:p>
            <a:pPr>
              <a:lnSpc>
                <a:spcPct val="70000"/>
              </a:lnSpc>
              <a:buClr>
                <a:srgbClr val="CC0000"/>
              </a:buClr>
              <a:buFontTx/>
              <a:buChar char="•"/>
            </a:pPr>
            <a:r>
              <a:rPr lang="en-US" b="0" i="0">
                <a:solidFill>
                  <a:srgbClr val="000000"/>
                </a:solidFill>
              </a:rPr>
              <a:t>Collision shows that you have duplicate records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573E4A6-DBC0-46D9-AF97-C84E8D57396C}" type="slidenum">
              <a:rPr lang="en-US"/>
              <a:pPr/>
              <a:t>2</a:t>
            </a:fld>
            <a:endParaRPr lang="en-US"/>
          </a:p>
        </p:txBody>
      </p:sp>
      <p:sp>
        <p:nvSpPr>
          <p:cNvPr id="464898" name="Text Box 2"/>
          <p:cNvSpPr txBox="1">
            <a:spLocks noChangeArrowheads="1"/>
          </p:cNvSpPr>
          <p:nvPr/>
        </p:nvSpPr>
        <p:spPr bwMode="auto">
          <a:xfrm>
            <a:off x="381000" y="193675"/>
            <a:ext cx="8305800" cy="573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90000"/>
              </a:lnSpc>
              <a:buClr>
                <a:srgbClr val="CC0000"/>
              </a:buClr>
            </a:pPr>
            <a:r>
              <a:rPr lang="en-US" sz="3200" i="0">
                <a:solidFill>
                  <a:srgbClr val="000000"/>
                </a:solidFill>
              </a:rPr>
              <a:t>Query Optimization</a:t>
            </a:r>
          </a:p>
          <a:p>
            <a:pPr>
              <a:lnSpc>
                <a:spcPct val="90000"/>
              </a:lnSpc>
              <a:buClr>
                <a:srgbClr val="CC0000"/>
              </a:buClr>
              <a:buFontTx/>
              <a:buChar char="•"/>
            </a:pPr>
            <a:endParaRPr lang="en-US" sz="1000" i="0">
              <a:solidFill>
                <a:srgbClr val="000000"/>
              </a:solidFill>
            </a:endParaRPr>
          </a:p>
          <a:p>
            <a:pPr>
              <a:lnSpc>
                <a:spcPct val="90000"/>
              </a:lnSpc>
              <a:buClr>
                <a:srgbClr val="CC0000"/>
              </a:buClr>
              <a:buFontTx/>
              <a:buChar char="•"/>
            </a:pPr>
            <a:endParaRPr lang="en-US" sz="1000" i="0">
              <a:solidFill>
                <a:srgbClr val="000000"/>
              </a:solidFill>
            </a:endParaRPr>
          </a:p>
          <a:p>
            <a:pPr>
              <a:lnSpc>
                <a:spcPct val="90000"/>
              </a:lnSpc>
              <a:buClr>
                <a:srgbClr val="CC0000"/>
              </a:buClr>
              <a:buFontTx/>
              <a:buChar char="•"/>
            </a:pPr>
            <a:r>
              <a:rPr lang="en-US" b="0" i="0">
                <a:solidFill>
                  <a:srgbClr val="000000"/>
                </a:solidFill>
              </a:rPr>
              <a:t>In this lecture, we discuss the techniques used to execute queries</a:t>
            </a:r>
          </a:p>
          <a:p>
            <a:pPr>
              <a:lnSpc>
                <a:spcPct val="90000"/>
              </a:lnSpc>
              <a:buClr>
                <a:srgbClr val="CC0000"/>
              </a:buClr>
              <a:buFontTx/>
              <a:buChar char="•"/>
            </a:pPr>
            <a:endParaRPr lang="en-US" b="0" i="0">
              <a:solidFill>
                <a:srgbClr val="000000"/>
              </a:solidFill>
            </a:endParaRPr>
          </a:p>
          <a:p>
            <a:pPr>
              <a:lnSpc>
                <a:spcPct val="90000"/>
              </a:lnSpc>
              <a:buClr>
                <a:srgbClr val="CC0000"/>
              </a:buClr>
              <a:buFontTx/>
              <a:buChar char="•"/>
            </a:pPr>
            <a:r>
              <a:rPr lang="en-US" b="0" i="0">
                <a:solidFill>
                  <a:srgbClr val="000000"/>
                </a:solidFill>
              </a:rPr>
              <a:t>SQL queries must first be scanned, parsed and evaluated</a:t>
            </a:r>
          </a:p>
          <a:p>
            <a:pPr lvl="1">
              <a:lnSpc>
                <a:spcPct val="90000"/>
              </a:lnSpc>
              <a:buClr>
                <a:srgbClr val="CC0000"/>
              </a:buClr>
              <a:buFontTx/>
              <a:buChar char="•"/>
            </a:pPr>
            <a:r>
              <a:rPr lang="en-US" b="0" i="0">
                <a:solidFill>
                  <a:srgbClr val="000000"/>
                </a:solidFill>
              </a:rPr>
              <a:t>Scanner: Identifies the keyword and tables names </a:t>
            </a:r>
          </a:p>
          <a:p>
            <a:pPr lvl="1">
              <a:lnSpc>
                <a:spcPct val="90000"/>
              </a:lnSpc>
              <a:buClr>
                <a:srgbClr val="CC0000"/>
              </a:buClr>
              <a:buFontTx/>
              <a:buChar char="•"/>
            </a:pPr>
            <a:r>
              <a:rPr lang="en-US" b="0" i="0">
                <a:solidFill>
                  <a:srgbClr val="000000"/>
                </a:solidFill>
              </a:rPr>
              <a:t>Parser: Checks the query syntax to determine if it is formulated based on syntax rules</a:t>
            </a:r>
          </a:p>
          <a:p>
            <a:pPr lvl="1">
              <a:lnSpc>
                <a:spcPct val="90000"/>
              </a:lnSpc>
              <a:buClr>
                <a:srgbClr val="CC0000"/>
              </a:buClr>
              <a:buFontTx/>
              <a:buChar char="•"/>
            </a:pPr>
            <a:r>
              <a:rPr lang="en-US" b="0" i="0">
                <a:solidFill>
                  <a:srgbClr val="000000"/>
                </a:solidFill>
              </a:rPr>
              <a:t>Validation: Checks for validity of attributes and table names</a:t>
            </a:r>
          </a:p>
          <a:p>
            <a:pPr lvl="1">
              <a:lnSpc>
                <a:spcPct val="90000"/>
              </a:lnSpc>
              <a:buClr>
                <a:srgbClr val="CC0000"/>
              </a:buClr>
              <a:buFontTx/>
              <a:buChar char="•"/>
            </a:pPr>
            <a:endParaRPr lang="en-US" b="0" i="0">
              <a:solidFill>
                <a:srgbClr val="000000"/>
              </a:solidFill>
            </a:endParaRPr>
          </a:p>
          <a:p>
            <a:pPr>
              <a:lnSpc>
                <a:spcPct val="90000"/>
              </a:lnSpc>
              <a:buClr>
                <a:srgbClr val="CC0000"/>
              </a:buClr>
              <a:buFontTx/>
              <a:buChar char="•"/>
            </a:pPr>
            <a:r>
              <a:rPr lang="en-US" b="0" i="0">
                <a:solidFill>
                  <a:srgbClr val="000000"/>
                </a:solidFill>
              </a:rPr>
              <a:t>Next, the internal representation of the query is created. Usually as a tree data structure called query tree or query graph tree.</a:t>
            </a:r>
          </a:p>
          <a:p>
            <a:pPr>
              <a:lnSpc>
                <a:spcPct val="90000"/>
              </a:lnSpc>
              <a:buClr>
                <a:srgbClr val="CC0000"/>
              </a:buClr>
              <a:buFontTx/>
              <a:buChar char="•"/>
            </a:pPr>
            <a:endParaRPr lang="en-US" b="0" i="0">
              <a:solidFill>
                <a:srgbClr val="000000"/>
              </a:solidFill>
            </a:endParaRPr>
          </a:p>
          <a:p>
            <a:pPr>
              <a:lnSpc>
                <a:spcPct val="90000"/>
              </a:lnSpc>
              <a:buClr>
                <a:srgbClr val="CC0000"/>
              </a:buClr>
              <a:buFontTx/>
              <a:buChar char="•"/>
            </a:pPr>
            <a:r>
              <a:rPr lang="en-US" b="0" i="0">
                <a:solidFill>
                  <a:srgbClr val="000000"/>
                </a:solidFill>
              </a:rPr>
              <a:t>Then, the DBMS must derive an execution strategy for retrieving the result using the most efficient way possible </a:t>
            </a:r>
          </a:p>
          <a:p>
            <a:pPr>
              <a:lnSpc>
                <a:spcPct val="90000"/>
              </a:lnSpc>
              <a:buClr>
                <a:srgbClr val="CC0000"/>
              </a:buClr>
              <a:buFontTx/>
              <a:buChar char="•"/>
            </a:pPr>
            <a:endParaRPr lang="en-US" b="0" i="0">
              <a:solidFill>
                <a:srgbClr val="000000"/>
              </a:solidFill>
            </a:endParaRPr>
          </a:p>
          <a:p>
            <a:pPr>
              <a:lnSpc>
                <a:spcPct val="90000"/>
              </a:lnSpc>
              <a:buClr>
                <a:srgbClr val="CC0000"/>
              </a:buClr>
              <a:buFontTx/>
              <a:buChar char="•"/>
            </a:pPr>
            <a:r>
              <a:rPr lang="en-US" b="0" i="0">
                <a:solidFill>
                  <a:srgbClr val="000000"/>
                </a:solidFill>
              </a:rPr>
              <a:t>This is called query optimization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418AA6B-CA66-49DF-9954-BD79B002BF9F}" type="slidenum">
              <a:rPr lang="en-US"/>
              <a:pPr/>
              <a:t>20</a:t>
            </a:fld>
            <a:endParaRPr lang="en-US"/>
          </a:p>
        </p:txBody>
      </p:sp>
      <p:sp>
        <p:nvSpPr>
          <p:cNvPr id="482306" name="Text Box 2"/>
          <p:cNvSpPr txBox="1">
            <a:spLocks noChangeArrowheads="1"/>
          </p:cNvSpPr>
          <p:nvPr/>
        </p:nvSpPr>
        <p:spPr bwMode="auto">
          <a:xfrm>
            <a:off x="596900" y="381000"/>
            <a:ext cx="78105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To implement </a:t>
            </a:r>
            <a:r>
              <a:rPr lang="en-US" b="0">
                <a:solidFill>
                  <a:srgbClr val="000000"/>
                </a:solidFill>
              </a:rPr>
              <a:t>R</a:t>
            </a:r>
            <a:r>
              <a:rPr lang="en-US" b="0" i="0">
                <a:solidFill>
                  <a:srgbClr val="000000"/>
                </a:solidFill>
              </a:rPr>
              <a:t> intersect </a:t>
            </a:r>
            <a:r>
              <a:rPr lang="en-US" b="0">
                <a:solidFill>
                  <a:srgbClr val="000000"/>
                </a:solidFill>
              </a:rPr>
              <a:t>S</a:t>
            </a:r>
            <a:r>
              <a:rPr lang="en-US" b="0" i="0">
                <a:solidFill>
                  <a:srgbClr val="000000"/>
                </a:solidFill>
              </a:rPr>
              <a:t>, first partition </a:t>
            </a:r>
            <a:r>
              <a:rPr lang="en-US" b="0">
                <a:solidFill>
                  <a:srgbClr val="000000"/>
                </a:solidFill>
              </a:rPr>
              <a:t>R</a:t>
            </a:r>
            <a:r>
              <a:rPr lang="en-US" b="0" i="0">
                <a:solidFill>
                  <a:srgbClr val="000000"/>
                </a:solidFill>
              </a:rPr>
              <a:t>, then while hashing each record of </a:t>
            </a:r>
            <a:r>
              <a:rPr lang="en-US" b="0">
                <a:solidFill>
                  <a:srgbClr val="000000"/>
                </a:solidFill>
              </a:rPr>
              <a:t>S</a:t>
            </a:r>
            <a:r>
              <a:rPr lang="en-US" b="0" i="0">
                <a:solidFill>
                  <a:srgbClr val="000000"/>
                </a:solidFill>
              </a:rPr>
              <a:t>, probe to check if an identical record from </a:t>
            </a:r>
            <a:r>
              <a:rPr lang="en-US" b="0">
                <a:solidFill>
                  <a:srgbClr val="000000"/>
                </a:solidFill>
              </a:rPr>
              <a:t>R</a:t>
            </a:r>
            <a:r>
              <a:rPr lang="en-US" b="0" i="0">
                <a:solidFill>
                  <a:srgbClr val="000000"/>
                </a:solidFill>
              </a:rPr>
              <a:t> is found in the resulting file</a:t>
            </a:r>
          </a:p>
          <a:p>
            <a:pPr lvl="1">
              <a:buClr>
                <a:srgbClr val="CC0000"/>
              </a:buClr>
              <a:buFontTx/>
              <a:buChar char="•"/>
            </a:pPr>
            <a:r>
              <a:rPr lang="en-US" b="0" i="0">
                <a:solidFill>
                  <a:srgbClr val="000000"/>
                </a:solidFill>
              </a:rPr>
              <a:t>If so add the record to the result file</a:t>
            </a:r>
          </a:p>
          <a:p>
            <a:pPr lvl="1">
              <a:buClr>
                <a:srgbClr val="CC0000"/>
              </a:buClr>
              <a:buFontTx/>
              <a:buChar char="•"/>
            </a:pPr>
            <a:r>
              <a:rPr lang="en-US" b="0" i="0">
                <a:solidFill>
                  <a:srgbClr val="000000"/>
                </a:solidFill>
              </a:rPr>
              <a:t>Therefore, you only include the records that cause collision</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To implement </a:t>
            </a:r>
            <a:r>
              <a:rPr lang="en-US" b="0">
                <a:solidFill>
                  <a:srgbClr val="000000"/>
                </a:solidFill>
              </a:rPr>
              <a:t>R – S</a:t>
            </a:r>
            <a:r>
              <a:rPr lang="en-US" b="0" i="0">
                <a:solidFill>
                  <a:srgbClr val="000000"/>
                </a:solidFill>
              </a:rPr>
              <a:t>, first hash the record of </a:t>
            </a:r>
            <a:r>
              <a:rPr lang="en-US" b="0">
                <a:solidFill>
                  <a:srgbClr val="000000"/>
                </a:solidFill>
              </a:rPr>
              <a:t>R</a:t>
            </a:r>
            <a:r>
              <a:rPr lang="en-US" b="0" i="0">
                <a:solidFill>
                  <a:srgbClr val="000000"/>
                </a:solidFill>
              </a:rPr>
              <a:t> and then hash </a:t>
            </a:r>
            <a:r>
              <a:rPr lang="en-US" b="0">
                <a:solidFill>
                  <a:srgbClr val="000000"/>
                </a:solidFill>
              </a:rPr>
              <a:t>S</a:t>
            </a:r>
            <a:r>
              <a:rPr lang="en-US" b="0" i="0">
                <a:solidFill>
                  <a:srgbClr val="000000"/>
                </a:solidFill>
              </a:rPr>
              <a:t>. For every record of </a:t>
            </a:r>
            <a:r>
              <a:rPr lang="en-US" b="0">
                <a:solidFill>
                  <a:srgbClr val="000000"/>
                </a:solidFill>
              </a:rPr>
              <a:t>S</a:t>
            </a:r>
            <a:r>
              <a:rPr lang="en-US" b="0" i="0">
                <a:solidFill>
                  <a:srgbClr val="000000"/>
                </a:solidFill>
              </a:rPr>
              <a:t> that causes collision, the record of </a:t>
            </a:r>
            <a:r>
              <a:rPr lang="en-US" b="0">
                <a:solidFill>
                  <a:srgbClr val="000000"/>
                </a:solidFill>
              </a:rPr>
              <a:t>R</a:t>
            </a:r>
            <a:r>
              <a:rPr lang="en-US" b="0" i="0">
                <a:solidFill>
                  <a:srgbClr val="000000"/>
                </a:solidFill>
              </a:rPr>
              <a:t> should be deleted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CCA52DF-06B1-44E3-A7CC-2D639489B648}" type="slidenum">
              <a:rPr lang="en-US"/>
              <a:pPr/>
              <a:t>21</a:t>
            </a:fld>
            <a:endParaRPr lang="en-US"/>
          </a:p>
        </p:txBody>
      </p:sp>
      <p:sp>
        <p:nvSpPr>
          <p:cNvPr id="483330" name="Text Box 2"/>
          <p:cNvSpPr txBox="1">
            <a:spLocks noChangeArrowheads="1"/>
          </p:cNvSpPr>
          <p:nvPr/>
        </p:nvSpPr>
        <p:spPr bwMode="auto">
          <a:xfrm>
            <a:off x="596900" y="152400"/>
            <a:ext cx="7810500" cy="605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a:solidFill>
                  <a:srgbClr val="000000"/>
                </a:solidFill>
              </a:rPr>
              <a:t>Using Heuristics in Query Optimization</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Now, we discuss techniques that apply heuristic rules to modify internal representation of a query. This is a form of query tree</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The idea is, the parser of a high level query first generates an initial internal representation, which is then optimized to heuristic rules</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One of the main heuristic rules is to apply SELECT and PROJECT operations before applying join or other binary operations</a:t>
            </a:r>
          </a:p>
          <a:p>
            <a:pPr lvl="1">
              <a:buClr>
                <a:srgbClr val="CC0000"/>
              </a:buClr>
              <a:buFontTx/>
              <a:buChar char="•"/>
            </a:pPr>
            <a:r>
              <a:rPr lang="en-US" b="0" i="0">
                <a:solidFill>
                  <a:srgbClr val="000000"/>
                </a:solidFill>
              </a:rPr>
              <a:t>Reason: Size of the relation after SELECT and PROJECT become smaller and join can be done faster with less data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86F637D3-F817-49FB-ADFB-383FDB1F8A42}" type="slidenum">
              <a:rPr lang="en-US"/>
              <a:pPr/>
              <a:t>22</a:t>
            </a:fld>
            <a:endParaRPr lang="en-US"/>
          </a:p>
        </p:txBody>
      </p:sp>
      <p:sp>
        <p:nvSpPr>
          <p:cNvPr id="484354" name="Text Box 2"/>
          <p:cNvSpPr txBox="1">
            <a:spLocks noChangeArrowheads="1"/>
          </p:cNvSpPr>
          <p:nvPr/>
        </p:nvSpPr>
        <p:spPr bwMode="auto">
          <a:xfrm>
            <a:off x="596900" y="381000"/>
            <a:ext cx="7810500" cy="581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a:solidFill>
                  <a:srgbClr val="000000"/>
                </a:solidFill>
              </a:rPr>
              <a:t>Query Tree</a:t>
            </a:r>
          </a:p>
          <a:p>
            <a:pPr>
              <a:buClr>
                <a:srgbClr val="CC0000"/>
              </a:buClr>
              <a:buFontTx/>
              <a:buChar char="•"/>
            </a:pPr>
            <a:endParaRPr lang="en-US" sz="3200" i="0">
              <a:solidFill>
                <a:srgbClr val="000000"/>
              </a:solidFill>
            </a:endParaRPr>
          </a:p>
          <a:p>
            <a:pPr>
              <a:buClr>
                <a:srgbClr val="CC0000"/>
              </a:buClr>
              <a:buFontTx/>
              <a:buChar char="•"/>
            </a:pPr>
            <a:r>
              <a:rPr lang="en-US" b="0" i="0">
                <a:solidFill>
                  <a:srgbClr val="000000"/>
                </a:solidFill>
              </a:rPr>
              <a:t>A query tree is a tree that is nested to represent a relational algebra on extended relational algebra expression</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It represents input relations of the query (table names) as leaf nodes and represents operations (select, union, join, …) as internal nodes</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Execution starts from the leaves and moves up the tree</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Internal nodes are executed when the operator associated with them are available</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Execution terminates at the root node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3"/>
          <p:cNvSpPr>
            <a:spLocks noGrp="1"/>
          </p:cNvSpPr>
          <p:nvPr>
            <p:ph type="sldNum" sz="quarter" idx="10"/>
          </p:nvPr>
        </p:nvSpPr>
        <p:spPr/>
        <p:txBody>
          <a:bodyPr/>
          <a:lstStyle/>
          <a:p>
            <a:fld id="{57A5C1B5-5719-4E62-9413-237A24ED2F74}" type="slidenum">
              <a:rPr lang="en-US"/>
              <a:pPr/>
              <a:t>23</a:t>
            </a:fld>
            <a:endParaRPr lang="en-US"/>
          </a:p>
        </p:txBody>
      </p:sp>
      <p:sp>
        <p:nvSpPr>
          <p:cNvPr id="485378" name="Text Box 2"/>
          <p:cNvSpPr txBox="1">
            <a:spLocks noChangeArrowheads="1"/>
          </p:cNvSpPr>
          <p:nvPr/>
        </p:nvSpPr>
        <p:spPr bwMode="auto">
          <a:xfrm>
            <a:off x="596900" y="381000"/>
            <a:ext cx="7810500"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Ex: For every project located in “Stafford”, retrieve the project number, the controlling department number , the employee who work on the project (name, address, birth date)</a:t>
            </a:r>
          </a:p>
          <a:p>
            <a:pPr>
              <a:buClr>
                <a:srgbClr val="CC0000"/>
              </a:buClr>
              <a:buFontTx/>
              <a:buChar char="•"/>
            </a:pPr>
            <a:endParaRPr lang="en-US" b="0" i="0">
              <a:solidFill>
                <a:srgbClr val="000000"/>
              </a:solidFill>
            </a:endParaRPr>
          </a:p>
          <a:p>
            <a:pPr>
              <a:buClr>
                <a:srgbClr val="CC0000"/>
              </a:buClr>
            </a:pPr>
            <a:r>
              <a:rPr lang="en-US" b="0" i="0">
                <a:solidFill>
                  <a:srgbClr val="000000"/>
                </a:solidFill>
              </a:rPr>
              <a:t>		</a:t>
            </a:r>
            <a:r>
              <a:rPr lang="en-US" i="0">
                <a:solidFill>
                  <a:srgbClr val="000000"/>
                </a:solidFill>
                <a:latin typeface="Symbol" pitchFamily="18" charset="2"/>
              </a:rPr>
              <a:t>p</a:t>
            </a:r>
            <a:r>
              <a:rPr lang="en-US" i="0">
                <a:solidFill>
                  <a:srgbClr val="000000"/>
                </a:solidFill>
              </a:rPr>
              <a:t> </a:t>
            </a:r>
            <a:r>
              <a:rPr lang="en-US" i="0" baseline="-25000">
                <a:solidFill>
                  <a:srgbClr val="000000"/>
                </a:solidFill>
              </a:rPr>
              <a:t>P.Pnumber, P.Dnum, E.Lname, E.Address, E.BDate</a:t>
            </a:r>
          </a:p>
          <a:p>
            <a:pPr>
              <a:buClr>
                <a:srgbClr val="CC0000"/>
              </a:buClr>
              <a:buFontTx/>
              <a:buChar char="•"/>
            </a:pPr>
            <a:endParaRPr lang="en-US" i="0">
              <a:solidFill>
                <a:srgbClr val="000000"/>
              </a:solidFill>
            </a:endParaRPr>
          </a:p>
          <a:p>
            <a:pPr>
              <a:buClr>
                <a:srgbClr val="CC0000"/>
              </a:buClr>
            </a:pPr>
            <a:r>
              <a:rPr lang="en-US" i="0">
                <a:solidFill>
                  <a:srgbClr val="000000"/>
                </a:solidFill>
              </a:rPr>
              <a:t>			         </a:t>
            </a:r>
            <a:r>
              <a:rPr lang="en-US" i="0" baseline="-25000">
                <a:solidFill>
                  <a:srgbClr val="000000"/>
                </a:solidFill>
              </a:rPr>
              <a:t>D.MgrSSN = E.SSN</a:t>
            </a:r>
          </a:p>
          <a:p>
            <a:pPr>
              <a:buClr>
                <a:srgbClr val="CC0000"/>
              </a:buClr>
              <a:buFontTx/>
              <a:buChar char="•"/>
            </a:pPr>
            <a:endParaRPr lang="en-US" i="0">
              <a:solidFill>
                <a:srgbClr val="000000"/>
              </a:solidFill>
            </a:endParaRPr>
          </a:p>
          <a:p>
            <a:pPr>
              <a:buClr>
                <a:srgbClr val="CC0000"/>
              </a:buClr>
            </a:pPr>
            <a:r>
              <a:rPr lang="en-US" i="0">
                <a:solidFill>
                  <a:srgbClr val="000000"/>
                </a:solidFill>
              </a:rPr>
              <a:t>		   </a:t>
            </a:r>
            <a:r>
              <a:rPr lang="en-US" i="0" baseline="-25000">
                <a:solidFill>
                  <a:srgbClr val="000000"/>
                </a:solidFill>
              </a:rPr>
              <a:t>P.Dnum=D.Dnumber</a:t>
            </a:r>
            <a:r>
              <a:rPr lang="en-US" i="0">
                <a:solidFill>
                  <a:srgbClr val="000000"/>
                </a:solidFill>
              </a:rPr>
              <a:t>		E</a:t>
            </a:r>
          </a:p>
          <a:p>
            <a:pPr>
              <a:buClr>
                <a:srgbClr val="CC0000"/>
              </a:buClr>
              <a:buFontTx/>
              <a:buChar char="•"/>
            </a:pPr>
            <a:endParaRPr lang="en-US" i="0">
              <a:solidFill>
                <a:srgbClr val="000000"/>
              </a:solidFill>
            </a:endParaRPr>
          </a:p>
          <a:p>
            <a:pPr>
              <a:buClr>
                <a:srgbClr val="CC0000"/>
              </a:buClr>
            </a:pPr>
            <a:r>
              <a:rPr lang="en-US" i="0">
                <a:solidFill>
                  <a:srgbClr val="000000"/>
                </a:solidFill>
              </a:rPr>
              <a:t>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P.Plocation=‘Stafford’</a:t>
            </a:r>
            <a:r>
              <a:rPr lang="en-US" i="0">
                <a:solidFill>
                  <a:srgbClr val="000000"/>
                </a:solidFill>
              </a:rPr>
              <a:t>			D</a:t>
            </a:r>
          </a:p>
          <a:p>
            <a:pPr>
              <a:buClr>
                <a:srgbClr val="CC0000"/>
              </a:buClr>
              <a:buFontTx/>
              <a:buChar char="•"/>
            </a:pPr>
            <a:endParaRPr lang="en-US" i="0">
              <a:solidFill>
                <a:srgbClr val="000000"/>
              </a:solidFill>
            </a:endParaRPr>
          </a:p>
          <a:p>
            <a:pPr>
              <a:buClr>
                <a:srgbClr val="CC0000"/>
              </a:buClr>
              <a:buFontTx/>
              <a:buChar char="•"/>
            </a:pPr>
            <a:endParaRPr lang="en-US" i="0">
              <a:solidFill>
                <a:srgbClr val="000000"/>
              </a:solidFill>
            </a:endParaRPr>
          </a:p>
          <a:p>
            <a:pPr lvl="2">
              <a:buClr>
                <a:srgbClr val="CC0000"/>
              </a:buClr>
            </a:pPr>
            <a:r>
              <a:rPr lang="en-US" i="0">
                <a:solidFill>
                  <a:srgbClr val="000000"/>
                </a:solidFill>
              </a:rPr>
              <a:t>	P</a:t>
            </a:r>
          </a:p>
        </p:txBody>
      </p:sp>
      <p:sp>
        <p:nvSpPr>
          <p:cNvPr id="485379" name="Line 3"/>
          <p:cNvSpPr>
            <a:spLocks noChangeShapeType="1"/>
          </p:cNvSpPr>
          <p:nvPr/>
        </p:nvSpPr>
        <p:spPr bwMode="auto">
          <a:xfrm>
            <a:off x="3048000" y="2667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80" name="Line 4"/>
          <p:cNvSpPr>
            <a:spLocks noChangeShapeType="1"/>
          </p:cNvSpPr>
          <p:nvPr/>
        </p:nvSpPr>
        <p:spPr bwMode="auto">
          <a:xfrm>
            <a:off x="3162300" y="3352800"/>
            <a:ext cx="20193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81" name="Line 5"/>
          <p:cNvSpPr>
            <a:spLocks noChangeShapeType="1"/>
          </p:cNvSpPr>
          <p:nvPr/>
        </p:nvSpPr>
        <p:spPr bwMode="auto">
          <a:xfrm flipH="1">
            <a:off x="2133600" y="3352800"/>
            <a:ext cx="9144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82" name="Line 6"/>
          <p:cNvSpPr>
            <a:spLocks noChangeShapeType="1"/>
          </p:cNvSpPr>
          <p:nvPr/>
        </p:nvSpPr>
        <p:spPr bwMode="auto">
          <a:xfrm flipH="1">
            <a:off x="1905000" y="41910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83" name="Line 7"/>
          <p:cNvSpPr>
            <a:spLocks noChangeShapeType="1"/>
          </p:cNvSpPr>
          <p:nvPr/>
        </p:nvSpPr>
        <p:spPr bwMode="auto">
          <a:xfrm>
            <a:off x="3162300" y="4191000"/>
            <a:ext cx="20193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84" name="Line 8"/>
          <p:cNvSpPr>
            <a:spLocks noChangeShapeType="1"/>
          </p:cNvSpPr>
          <p:nvPr/>
        </p:nvSpPr>
        <p:spPr bwMode="auto">
          <a:xfrm>
            <a:off x="1917700" y="4953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85385" name="Group 9"/>
          <p:cNvGrpSpPr>
            <a:grpSpLocks/>
          </p:cNvGrpSpPr>
          <p:nvPr/>
        </p:nvGrpSpPr>
        <p:grpSpPr bwMode="auto">
          <a:xfrm>
            <a:off x="2933700" y="3048000"/>
            <a:ext cx="228600" cy="152400"/>
            <a:chOff x="1920" y="2160"/>
            <a:chExt cx="240" cy="192"/>
          </a:xfrm>
        </p:grpSpPr>
        <p:sp>
          <p:nvSpPr>
            <p:cNvPr id="485386" name="Line 10"/>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87" name="Line 11"/>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88" name="Line 12"/>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89" name="Line 13"/>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5390" name="Group 14"/>
          <p:cNvGrpSpPr>
            <a:grpSpLocks/>
          </p:cNvGrpSpPr>
          <p:nvPr/>
        </p:nvGrpSpPr>
        <p:grpSpPr bwMode="auto">
          <a:xfrm>
            <a:off x="1676400" y="3733800"/>
            <a:ext cx="228600" cy="152400"/>
            <a:chOff x="1920" y="2160"/>
            <a:chExt cx="240" cy="192"/>
          </a:xfrm>
        </p:grpSpPr>
        <p:sp>
          <p:nvSpPr>
            <p:cNvPr id="485391" name="Line 15"/>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92" name="Line 16"/>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93" name="Line 17"/>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94" name="Line 18"/>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85395" name="Text Box 19"/>
          <p:cNvSpPr txBox="1">
            <a:spLocks noChangeArrowheads="1"/>
          </p:cNvSpPr>
          <p:nvPr/>
        </p:nvSpPr>
        <p:spPr bwMode="auto">
          <a:xfrm>
            <a:off x="7019925" y="5716588"/>
            <a:ext cx="1387475" cy="4667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Method 1</a:t>
            </a:r>
          </a:p>
        </p:txBody>
      </p:sp>
      <p:grpSp>
        <p:nvGrpSpPr>
          <p:cNvPr id="485401" name="Group 25"/>
          <p:cNvGrpSpPr>
            <a:grpSpLocks/>
          </p:cNvGrpSpPr>
          <p:nvPr/>
        </p:nvGrpSpPr>
        <p:grpSpPr bwMode="auto">
          <a:xfrm>
            <a:off x="250825" y="4495800"/>
            <a:ext cx="450850" cy="457200"/>
            <a:chOff x="1708" y="3700"/>
            <a:chExt cx="284" cy="288"/>
          </a:xfrm>
        </p:grpSpPr>
        <p:sp>
          <p:nvSpPr>
            <p:cNvPr id="485399" name="Oval 23"/>
            <p:cNvSpPr>
              <a:spLocks noChangeArrowheads="1"/>
            </p:cNvSpPr>
            <p:nvPr/>
          </p:nvSpPr>
          <p:spPr bwMode="auto">
            <a:xfrm>
              <a:off x="1708" y="3700"/>
              <a:ext cx="284" cy="288"/>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400" name="Text Box 24"/>
            <p:cNvSpPr txBox="1">
              <a:spLocks noChangeArrowheads="1"/>
            </p:cNvSpPr>
            <p:nvPr/>
          </p:nvSpPr>
          <p:spPr bwMode="auto">
            <a:xfrm>
              <a:off x="1742" y="37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0" i="0"/>
                <a:t>1</a:t>
              </a:r>
            </a:p>
          </p:txBody>
        </p:sp>
      </p:grpSp>
      <p:grpSp>
        <p:nvGrpSpPr>
          <p:cNvPr id="485402" name="Group 26"/>
          <p:cNvGrpSpPr>
            <a:grpSpLocks/>
          </p:cNvGrpSpPr>
          <p:nvPr/>
        </p:nvGrpSpPr>
        <p:grpSpPr bwMode="auto">
          <a:xfrm>
            <a:off x="762000" y="3657600"/>
            <a:ext cx="450850" cy="457200"/>
            <a:chOff x="1708" y="3700"/>
            <a:chExt cx="284" cy="288"/>
          </a:xfrm>
        </p:grpSpPr>
        <p:sp>
          <p:nvSpPr>
            <p:cNvPr id="485403" name="Oval 27"/>
            <p:cNvSpPr>
              <a:spLocks noChangeArrowheads="1"/>
            </p:cNvSpPr>
            <p:nvPr/>
          </p:nvSpPr>
          <p:spPr bwMode="auto">
            <a:xfrm>
              <a:off x="1708" y="3700"/>
              <a:ext cx="284" cy="288"/>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404" name="Text Box 28"/>
            <p:cNvSpPr txBox="1">
              <a:spLocks noChangeArrowheads="1"/>
            </p:cNvSpPr>
            <p:nvPr/>
          </p:nvSpPr>
          <p:spPr bwMode="auto">
            <a:xfrm>
              <a:off x="1742" y="37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0" i="0"/>
                <a:t>2</a:t>
              </a:r>
            </a:p>
          </p:txBody>
        </p:sp>
      </p:grpSp>
      <p:grpSp>
        <p:nvGrpSpPr>
          <p:cNvPr id="485405" name="Group 29"/>
          <p:cNvGrpSpPr>
            <a:grpSpLocks/>
          </p:cNvGrpSpPr>
          <p:nvPr/>
        </p:nvGrpSpPr>
        <p:grpSpPr bwMode="auto">
          <a:xfrm>
            <a:off x="1841500" y="2895600"/>
            <a:ext cx="450850" cy="457200"/>
            <a:chOff x="1708" y="3700"/>
            <a:chExt cx="284" cy="288"/>
          </a:xfrm>
        </p:grpSpPr>
        <p:sp>
          <p:nvSpPr>
            <p:cNvPr id="485406" name="Oval 30"/>
            <p:cNvSpPr>
              <a:spLocks noChangeArrowheads="1"/>
            </p:cNvSpPr>
            <p:nvPr/>
          </p:nvSpPr>
          <p:spPr bwMode="auto">
            <a:xfrm>
              <a:off x="1708" y="3700"/>
              <a:ext cx="284" cy="288"/>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5407" name="Text Box 31"/>
            <p:cNvSpPr txBox="1">
              <a:spLocks noChangeArrowheads="1"/>
            </p:cNvSpPr>
            <p:nvPr/>
          </p:nvSpPr>
          <p:spPr bwMode="auto">
            <a:xfrm>
              <a:off x="1742" y="370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b="0" i="0"/>
                <a:t>3</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9141D307-BC44-4464-AEEB-2862E54EF63C}" type="slidenum">
              <a:rPr lang="en-US"/>
              <a:pPr/>
              <a:t>24</a:t>
            </a:fld>
            <a:endParaRPr lang="en-US"/>
          </a:p>
        </p:txBody>
      </p:sp>
      <p:sp>
        <p:nvSpPr>
          <p:cNvPr id="486402" name="Text Box 2"/>
          <p:cNvSpPr txBox="1">
            <a:spLocks noChangeArrowheads="1"/>
          </p:cNvSpPr>
          <p:nvPr/>
        </p:nvSpPr>
        <p:spPr bwMode="auto">
          <a:xfrm>
            <a:off x="596900" y="381000"/>
            <a:ext cx="78105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dirty="0">
                <a:solidFill>
                  <a:srgbClr val="000000"/>
                </a:solidFill>
              </a:rPr>
              <a:t>Or it can be done as:</a:t>
            </a:r>
          </a:p>
          <a:p>
            <a:pPr>
              <a:buClr>
                <a:srgbClr val="CC0000"/>
              </a:buClr>
              <a:buFontTx/>
              <a:buChar char="•"/>
            </a:pPr>
            <a:endParaRPr lang="en-US" b="0" i="0" dirty="0">
              <a:solidFill>
                <a:srgbClr val="000000"/>
              </a:solidFill>
            </a:endParaRPr>
          </a:p>
          <a:p>
            <a:pPr lvl="3">
              <a:buClr>
                <a:srgbClr val="CC0000"/>
              </a:buClr>
            </a:pPr>
            <a:r>
              <a:rPr lang="en-US" b="0" i="0" dirty="0">
                <a:solidFill>
                  <a:srgbClr val="000000"/>
                </a:solidFill>
                <a:latin typeface="Symbol" pitchFamily="18" charset="2"/>
              </a:rPr>
              <a:t>p</a:t>
            </a:r>
            <a:r>
              <a:rPr lang="en-US" b="0" i="0" dirty="0">
                <a:solidFill>
                  <a:srgbClr val="000000"/>
                </a:solidFill>
              </a:rPr>
              <a:t> </a:t>
            </a:r>
            <a:r>
              <a:rPr lang="en-US" b="0" i="0" baseline="-25000" dirty="0" err="1">
                <a:solidFill>
                  <a:srgbClr val="000000"/>
                </a:solidFill>
              </a:rPr>
              <a:t>P.Pnumber</a:t>
            </a:r>
            <a:r>
              <a:rPr lang="en-US" b="0" i="0" baseline="-25000" dirty="0">
                <a:solidFill>
                  <a:srgbClr val="000000"/>
                </a:solidFill>
              </a:rPr>
              <a:t>, </a:t>
            </a:r>
            <a:r>
              <a:rPr lang="en-US" b="0" i="0" baseline="-25000" dirty="0" err="1">
                <a:solidFill>
                  <a:srgbClr val="000000"/>
                </a:solidFill>
              </a:rPr>
              <a:t>P.Dnum</a:t>
            </a:r>
            <a:r>
              <a:rPr lang="en-US" b="0" i="0" baseline="-25000" dirty="0">
                <a:solidFill>
                  <a:srgbClr val="000000"/>
                </a:solidFill>
              </a:rPr>
              <a:t>, </a:t>
            </a:r>
            <a:r>
              <a:rPr lang="en-US" b="0" i="0" baseline="-25000" dirty="0" err="1">
                <a:solidFill>
                  <a:srgbClr val="000000"/>
                </a:solidFill>
              </a:rPr>
              <a:t>E.Lname</a:t>
            </a:r>
            <a:r>
              <a:rPr lang="en-US" b="0" i="0" baseline="-25000" dirty="0">
                <a:solidFill>
                  <a:srgbClr val="000000"/>
                </a:solidFill>
              </a:rPr>
              <a:t>, </a:t>
            </a:r>
            <a:r>
              <a:rPr lang="en-US" b="0" i="0" baseline="-25000" dirty="0" err="1">
                <a:solidFill>
                  <a:srgbClr val="000000"/>
                </a:solidFill>
              </a:rPr>
              <a:t>E.Address</a:t>
            </a:r>
            <a:r>
              <a:rPr lang="en-US" b="0" i="0" baseline="-25000" dirty="0">
                <a:solidFill>
                  <a:srgbClr val="000000"/>
                </a:solidFill>
              </a:rPr>
              <a:t>, </a:t>
            </a:r>
            <a:r>
              <a:rPr lang="en-US" b="0" i="0" baseline="-25000" dirty="0" err="1">
                <a:solidFill>
                  <a:srgbClr val="000000"/>
                </a:solidFill>
              </a:rPr>
              <a:t>E.BDate</a:t>
            </a:r>
            <a:endParaRPr lang="en-US" b="0" i="0" baseline="-25000" dirty="0">
              <a:solidFill>
                <a:srgbClr val="000000"/>
              </a:solidFill>
            </a:endParaRPr>
          </a:p>
          <a:p>
            <a:pPr>
              <a:buClr>
                <a:srgbClr val="CC0000"/>
              </a:buClr>
              <a:buFontTx/>
              <a:buChar char="•"/>
            </a:pPr>
            <a:endParaRPr lang="en-US" b="0" i="0" dirty="0">
              <a:solidFill>
                <a:srgbClr val="000000"/>
              </a:solidFill>
            </a:endParaRPr>
          </a:p>
          <a:p>
            <a:pPr marL="457200" lvl="1" indent="0">
              <a:buClr>
                <a:srgbClr val="CC0000"/>
              </a:buClr>
            </a:pPr>
            <a:r>
              <a:rPr lang="en-US" i="0" dirty="0">
                <a:solidFill>
                  <a:srgbClr val="000000"/>
                </a:solidFill>
                <a:latin typeface="Symbol" pitchFamily="18" charset="2"/>
              </a:rPr>
              <a:t>s</a:t>
            </a:r>
            <a:r>
              <a:rPr lang="en-US" b="0" i="0" dirty="0">
                <a:solidFill>
                  <a:srgbClr val="000000"/>
                </a:solidFill>
              </a:rPr>
              <a:t> </a:t>
            </a:r>
            <a:r>
              <a:rPr lang="en-US" b="0" i="0" baseline="-25000" dirty="0" err="1">
                <a:solidFill>
                  <a:srgbClr val="000000"/>
                </a:solidFill>
              </a:rPr>
              <a:t>P.Dnum</a:t>
            </a:r>
            <a:r>
              <a:rPr lang="en-US" b="0" i="0" baseline="-25000" dirty="0">
                <a:solidFill>
                  <a:srgbClr val="000000"/>
                </a:solidFill>
              </a:rPr>
              <a:t>=</a:t>
            </a:r>
            <a:r>
              <a:rPr lang="en-US" b="0" i="0" baseline="-25000" dirty="0" err="1">
                <a:solidFill>
                  <a:srgbClr val="000000"/>
                </a:solidFill>
              </a:rPr>
              <a:t>D.Dnumber</a:t>
            </a:r>
            <a:r>
              <a:rPr lang="en-US" b="0" i="0" baseline="-25000" dirty="0">
                <a:solidFill>
                  <a:srgbClr val="000000"/>
                </a:solidFill>
              </a:rPr>
              <a:t> and </a:t>
            </a:r>
            <a:r>
              <a:rPr lang="en-US" b="0" i="0" baseline="-25000" dirty="0" err="1">
                <a:solidFill>
                  <a:srgbClr val="000000"/>
                </a:solidFill>
              </a:rPr>
              <a:t>D.MgrSSN</a:t>
            </a:r>
            <a:r>
              <a:rPr lang="en-US" b="0" i="0" baseline="-25000" dirty="0">
                <a:solidFill>
                  <a:srgbClr val="000000"/>
                </a:solidFill>
              </a:rPr>
              <a:t>=E.SSN and </a:t>
            </a:r>
            <a:r>
              <a:rPr lang="en-US" b="0" i="0" baseline="-25000" dirty="0" err="1">
                <a:solidFill>
                  <a:srgbClr val="000000"/>
                </a:solidFill>
              </a:rPr>
              <a:t>P.location</a:t>
            </a:r>
            <a:r>
              <a:rPr lang="en-US" b="0" i="0" baseline="-25000" dirty="0">
                <a:solidFill>
                  <a:srgbClr val="000000"/>
                </a:solidFill>
              </a:rPr>
              <a:t> = ‘Stafford’</a:t>
            </a:r>
          </a:p>
          <a:p>
            <a:pPr>
              <a:buClr>
                <a:srgbClr val="CC0000"/>
              </a:buClr>
              <a:buFontTx/>
              <a:buChar char="•"/>
            </a:pPr>
            <a:endParaRPr lang="en-US" b="0" i="0" dirty="0">
              <a:solidFill>
                <a:srgbClr val="000000"/>
              </a:solidFill>
            </a:endParaRPr>
          </a:p>
          <a:p>
            <a:pPr lvl="2">
              <a:buClr>
                <a:srgbClr val="CC0000"/>
              </a:buClr>
            </a:pPr>
            <a:r>
              <a:rPr lang="en-US" b="0" i="0" dirty="0">
                <a:solidFill>
                  <a:srgbClr val="000000"/>
                </a:solidFill>
              </a:rPr>
              <a:t>					</a:t>
            </a:r>
          </a:p>
          <a:p>
            <a:pPr>
              <a:buClr>
                <a:srgbClr val="CC0000"/>
              </a:buClr>
              <a:buFontTx/>
              <a:buChar char="•"/>
            </a:pPr>
            <a:endParaRPr lang="en-US" b="0" i="0" dirty="0">
              <a:solidFill>
                <a:srgbClr val="000000"/>
              </a:solidFill>
            </a:endParaRPr>
          </a:p>
          <a:p>
            <a:pPr>
              <a:buClr>
                <a:srgbClr val="CC0000"/>
              </a:buClr>
            </a:pPr>
            <a:r>
              <a:rPr lang="en-US" b="0" i="0" dirty="0">
                <a:solidFill>
                  <a:srgbClr val="000000"/>
                </a:solidFill>
              </a:rPr>
              <a:t>						E</a:t>
            </a:r>
          </a:p>
          <a:p>
            <a:pPr>
              <a:buClr>
                <a:srgbClr val="CC0000"/>
              </a:buClr>
              <a:buFontTx/>
              <a:buChar char="•"/>
            </a:pPr>
            <a:endParaRPr lang="en-US" b="0" i="0" dirty="0">
              <a:solidFill>
                <a:srgbClr val="000000"/>
              </a:solidFill>
            </a:endParaRPr>
          </a:p>
          <a:p>
            <a:pPr>
              <a:buClr>
                <a:srgbClr val="CC0000"/>
              </a:buClr>
              <a:buFontTx/>
              <a:buChar char="•"/>
            </a:pPr>
            <a:endParaRPr lang="en-US" b="0" i="0" dirty="0">
              <a:solidFill>
                <a:srgbClr val="000000"/>
              </a:solidFill>
            </a:endParaRPr>
          </a:p>
          <a:p>
            <a:pPr>
              <a:buClr>
                <a:srgbClr val="CC0000"/>
              </a:buClr>
            </a:pPr>
            <a:r>
              <a:rPr lang="en-US" b="0" i="0" dirty="0">
                <a:solidFill>
                  <a:srgbClr val="000000"/>
                </a:solidFill>
              </a:rPr>
              <a:t>		P		D</a:t>
            </a:r>
          </a:p>
        </p:txBody>
      </p:sp>
      <p:sp>
        <p:nvSpPr>
          <p:cNvPr id="486403" name="Line 3"/>
          <p:cNvSpPr>
            <a:spLocks noChangeShapeType="1"/>
          </p:cNvSpPr>
          <p:nvPr/>
        </p:nvSpPr>
        <p:spPr bwMode="auto">
          <a:xfrm>
            <a:off x="4343400" y="1524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04" name="Line 4"/>
          <p:cNvSpPr>
            <a:spLocks noChangeShapeType="1"/>
          </p:cNvSpPr>
          <p:nvPr/>
        </p:nvSpPr>
        <p:spPr bwMode="auto">
          <a:xfrm flipH="1">
            <a:off x="4343400" y="2362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06" name="Line 6"/>
          <p:cNvSpPr>
            <a:spLocks noChangeShapeType="1"/>
          </p:cNvSpPr>
          <p:nvPr/>
        </p:nvSpPr>
        <p:spPr bwMode="auto">
          <a:xfrm flipH="1">
            <a:off x="3048000" y="2971800"/>
            <a:ext cx="990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07" name="Line 7"/>
          <p:cNvSpPr>
            <a:spLocks noChangeShapeType="1"/>
          </p:cNvSpPr>
          <p:nvPr/>
        </p:nvSpPr>
        <p:spPr bwMode="auto">
          <a:xfrm>
            <a:off x="4572000" y="29718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08" name="Line 8"/>
          <p:cNvSpPr>
            <a:spLocks noChangeShapeType="1"/>
          </p:cNvSpPr>
          <p:nvPr/>
        </p:nvSpPr>
        <p:spPr bwMode="auto">
          <a:xfrm flipH="1">
            <a:off x="1752600" y="3657600"/>
            <a:ext cx="990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09" name="Line 9"/>
          <p:cNvSpPr>
            <a:spLocks noChangeShapeType="1"/>
          </p:cNvSpPr>
          <p:nvPr/>
        </p:nvSpPr>
        <p:spPr bwMode="auto">
          <a:xfrm>
            <a:off x="2895600" y="3657600"/>
            <a:ext cx="5461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86410" name="Group 10"/>
          <p:cNvGrpSpPr>
            <a:grpSpLocks/>
          </p:cNvGrpSpPr>
          <p:nvPr/>
        </p:nvGrpSpPr>
        <p:grpSpPr bwMode="auto">
          <a:xfrm>
            <a:off x="2743200" y="3352800"/>
            <a:ext cx="152400" cy="152400"/>
            <a:chOff x="2592" y="3600"/>
            <a:chExt cx="96" cy="96"/>
          </a:xfrm>
        </p:grpSpPr>
        <p:sp>
          <p:nvSpPr>
            <p:cNvPr id="486411" name="Line 11"/>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12" name="Line 12"/>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6413" name="Group 13"/>
          <p:cNvGrpSpPr>
            <a:grpSpLocks/>
          </p:cNvGrpSpPr>
          <p:nvPr/>
        </p:nvGrpSpPr>
        <p:grpSpPr bwMode="auto">
          <a:xfrm>
            <a:off x="4267200" y="2819400"/>
            <a:ext cx="152400" cy="152400"/>
            <a:chOff x="2592" y="3600"/>
            <a:chExt cx="96" cy="96"/>
          </a:xfrm>
        </p:grpSpPr>
        <p:sp>
          <p:nvSpPr>
            <p:cNvPr id="486414" name="Line 14"/>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6415" name="Line 15"/>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86416" name="Text Box 16"/>
          <p:cNvSpPr txBox="1">
            <a:spLocks noChangeArrowheads="1"/>
          </p:cNvSpPr>
          <p:nvPr/>
        </p:nvSpPr>
        <p:spPr bwMode="auto">
          <a:xfrm>
            <a:off x="6781800" y="5070475"/>
            <a:ext cx="1387475" cy="4667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Method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C60FCA8F-2275-4378-86A4-F503E141D57A}" type="slidenum">
              <a:rPr lang="en-US"/>
              <a:pPr/>
              <a:t>25</a:t>
            </a:fld>
            <a:endParaRPr lang="en-US"/>
          </a:p>
        </p:txBody>
      </p:sp>
      <p:sp>
        <p:nvSpPr>
          <p:cNvPr id="487426" name="Text Box 2"/>
          <p:cNvSpPr txBox="1">
            <a:spLocks noChangeArrowheads="1"/>
          </p:cNvSpPr>
          <p:nvPr/>
        </p:nvSpPr>
        <p:spPr bwMode="auto">
          <a:xfrm>
            <a:off x="596900" y="381000"/>
            <a:ext cx="4953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Which method do you think is better? Method 1 or method 2? </a:t>
            </a: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Note that in method 1, node1 is first executed , then node 2 and finally node 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F2C6B92-3895-4B35-ABA8-0B03BBB45AD5}" type="slidenum">
              <a:rPr lang="en-US"/>
              <a:pPr/>
              <a:t>26</a:t>
            </a:fld>
            <a:endParaRPr lang="en-US"/>
          </a:p>
        </p:txBody>
      </p:sp>
      <p:sp>
        <p:nvSpPr>
          <p:cNvPr id="488450" name="Text Box 2"/>
          <p:cNvSpPr txBox="1">
            <a:spLocks noChangeArrowheads="1"/>
          </p:cNvSpPr>
          <p:nvPr/>
        </p:nvSpPr>
        <p:spPr bwMode="auto">
          <a:xfrm>
            <a:off x="457200" y="228600"/>
            <a:ext cx="8305800" cy="605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a:solidFill>
                  <a:srgbClr val="000000"/>
                </a:solidFill>
              </a:rPr>
              <a:t>Heuristic Optimization of Query Trees</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In general, there are many different ways to write a query</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Therefore, many ways can be possible to generate associated relational algebra and corresponding query trees</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However, any relational algebra expression, the query parser will typically generate a standard initial query tree without doing optimization first.</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For example, in previous example, method2 is the first thing that is created</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If the query tree of method2 is executed as it is, it would be very slow and inefficient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fld id="{6A956B12-7CB6-4D75-9DEB-8D8CC45E1B6C}" type="slidenum">
              <a:rPr lang="en-US"/>
              <a:pPr/>
              <a:t>27</a:t>
            </a:fld>
            <a:endParaRPr lang="en-US"/>
          </a:p>
        </p:txBody>
      </p:sp>
      <p:sp>
        <p:nvSpPr>
          <p:cNvPr id="489474" name="Text Box 2"/>
          <p:cNvSpPr txBox="1">
            <a:spLocks noChangeArrowheads="1"/>
          </p:cNvSpPr>
          <p:nvPr/>
        </p:nvSpPr>
        <p:spPr bwMode="auto">
          <a:xfrm>
            <a:off x="304800" y="228600"/>
            <a:ext cx="845820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dirty="0">
                <a:solidFill>
                  <a:srgbClr val="000000"/>
                </a:solidFill>
              </a:rPr>
              <a:t>Suppose each record of project, Department, and Employee have 100, 50, and 100 bytes and contain 1000, 500, and 1000 records, respectively.</a:t>
            </a:r>
          </a:p>
          <a:p>
            <a:pPr>
              <a:buClr>
                <a:srgbClr val="CC0000"/>
              </a:buClr>
              <a:buFontTx/>
              <a:buChar char="•"/>
            </a:pPr>
            <a:endParaRPr lang="en-US" b="0" i="0" dirty="0">
              <a:solidFill>
                <a:srgbClr val="000000"/>
              </a:solidFill>
            </a:endParaRPr>
          </a:p>
          <a:p>
            <a:pPr>
              <a:buClr>
                <a:srgbClr val="CC0000"/>
              </a:buClr>
              <a:buFontTx/>
              <a:buChar char="•"/>
            </a:pPr>
            <a:r>
              <a:rPr lang="en-US" b="0" i="0" dirty="0">
                <a:solidFill>
                  <a:srgbClr val="000000"/>
                </a:solidFill>
              </a:rPr>
              <a:t>The result of the query after doing the join P   D   E have</a:t>
            </a:r>
          </a:p>
          <a:p>
            <a:pPr lvl="1">
              <a:buClr>
                <a:srgbClr val="CC0000"/>
              </a:buClr>
              <a:buFontTx/>
              <a:buChar char="•"/>
            </a:pPr>
            <a:r>
              <a:rPr lang="en-US" b="0" i="0" dirty="0">
                <a:solidFill>
                  <a:srgbClr val="000000"/>
                </a:solidFill>
              </a:rPr>
              <a:t>100*50*100 = 500,000 byte for each record</a:t>
            </a:r>
          </a:p>
          <a:p>
            <a:pPr lvl="1">
              <a:buClr>
                <a:srgbClr val="CC0000"/>
              </a:buClr>
              <a:buFontTx/>
              <a:buChar char="•"/>
            </a:pPr>
            <a:r>
              <a:rPr lang="en-US" b="0" i="0" dirty="0">
                <a:solidFill>
                  <a:srgbClr val="000000"/>
                </a:solidFill>
              </a:rPr>
              <a:t>1000* 500 * 1000 = 500,000,000 records in the resulting relation</a:t>
            </a:r>
          </a:p>
          <a:p>
            <a:pPr lvl="1">
              <a:buClr>
                <a:srgbClr val="CC0000"/>
              </a:buClr>
              <a:buFontTx/>
              <a:buChar char="•"/>
            </a:pPr>
            <a:endParaRPr lang="en-US" b="0" i="0" dirty="0">
              <a:solidFill>
                <a:srgbClr val="000000"/>
              </a:solidFill>
            </a:endParaRPr>
          </a:p>
          <a:p>
            <a:pPr>
              <a:buClr>
                <a:srgbClr val="CC0000"/>
              </a:buClr>
              <a:buFontTx/>
              <a:buChar char="•"/>
            </a:pPr>
            <a:r>
              <a:rPr lang="en-US" b="0" i="0" dirty="0">
                <a:solidFill>
                  <a:srgbClr val="000000"/>
                </a:solidFill>
              </a:rPr>
              <a:t>Therefore, the tree must be optimized the best way that is possible</a:t>
            </a:r>
          </a:p>
          <a:p>
            <a:pPr>
              <a:buClr>
                <a:srgbClr val="CC0000"/>
              </a:buClr>
              <a:buFontTx/>
              <a:buChar char="•"/>
            </a:pPr>
            <a:endParaRPr lang="en-US" b="0" i="0" dirty="0">
              <a:solidFill>
                <a:srgbClr val="000000"/>
              </a:solidFill>
            </a:endParaRPr>
          </a:p>
          <a:p>
            <a:pPr>
              <a:buClr>
                <a:srgbClr val="CC0000"/>
              </a:buClr>
              <a:buFontTx/>
              <a:buChar char="•"/>
            </a:pPr>
            <a:r>
              <a:rPr lang="en-US" b="0" i="0" dirty="0">
                <a:solidFill>
                  <a:srgbClr val="000000"/>
                </a:solidFill>
              </a:rPr>
              <a:t>It is the job of heuristic query optimizer to transfer this initial tree into a final query tree</a:t>
            </a:r>
          </a:p>
          <a:p>
            <a:pPr>
              <a:buClr>
                <a:srgbClr val="CC0000"/>
              </a:buClr>
              <a:buFontTx/>
              <a:buChar char="•"/>
            </a:pPr>
            <a:endParaRPr lang="en-US" b="0" i="0" dirty="0">
              <a:solidFill>
                <a:srgbClr val="000000"/>
              </a:solidFill>
            </a:endParaRPr>
          </a:p>
          <a:p>
            <a:pPr>
              <a:buClr>
                <a:srgbClr val="CC0000"/>
              </a:buClr>
              <a:buFontTx/>
              <a:buChar char="•"/>
            </a:pPr>
            <a:r>
              <a:rPr lang="en-US" b="0" i="0" dirty="0">
                <a:solidFill>
                  <a:srgbClr val="000000"/>
                </a:solidFill>
              </a:rPr>
              <a:t>Again, final query tree may not be the most optimized tree but it should be efficient for execution</a:t>
            </a:r>
          </a:p>
        </p:txBody>
      </p:sp>
      <p:grpSp>
        <p:nvGrpSpPr>
          <p:cNvPr id="489475" name="Group 3"/>
          <p:cNvGrpSpPr>
            <a:grpSpLocks/>
          </p:cNvGrpSpPr>
          <p:nvPr/>
        </p:nvGrpSpPr>
        <p:grpSpPr bwMode="auto">
          <a:xfrm>
            <a:off x="6019800" y="1828800"/>
            <a:ext cx="152400" cy="152400"/>
            <a:chOff x="2592" y="3600"/>
            <a:chExt cx="96" cy="96"/>
          </a:xfrm>
        </p:grpSpPr>
        <p:sp>
          <p:nvSpPr>
            <p:cNvPr id="489476" name="Line 4"/>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9477" name="Line 5"/>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89478" name="Group 6"/>
          <p:cNvGrpSpPr>
            <a:grpSpLocks/>
          </p:cNvGrpSpPr>
          <p:nvPr/>
        </p:nvGrpSpPr>
        <p:grpSpPr bwMode="auto">
          <a:xfrm>
            <a:off x="6477000" y="1828800"/>
            <a:ext cx="152400" cy="152400"/>
            <a:chOff x="2592" y="3600"/>
            <a:chExt cx="96" cy="96"/>
          </a:xfrm>
        </p:grpSpPr>
        <p:sp>
          <p:nvSpPr>
            <p:cNvPr id="489479" name="Line 7"/>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9480" name="Line 8"/>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D119D0B4-705E-47F2-8D26-0E508D17E7EC}" type="slidenum">
              <a:rPr lang="en-US"/>
              <a:pPr/>
              <a:t>28</a:t>
            </a:fld>
            <a:endParaRPr lang="en-US"/>
          </a:p>
        </p:txBody>
      </p:sp>
      <p:sp>
        <p:nvSpPr>
          <p:cNvPr id="490498" name="Text Box 2"/>
          <p:cNvSpPr txBox="1">
            <a:spLocks noChangeArrowheads="1"/>
          </p:cNvSpPr>
          <p:nvPr/>
        </p:nvSpPr>
        <p:spPr bwMode="auto">
          <a:xfrm>
            <a:off x="596900" y="381000"/>
            <a:ext cx="7810500"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a:solidFill>
                  <a:srgbClr val="000000"/>
                </a:solidFill>
              </a:rPr>
              <a:t>Example:</a:t>
            </a:r>
          </a:p>
          <a:p>
            <a:pPr>
              <a:buClr>
                <a:srgbClr val="CC0000"/>
              </a:buClr>
              <a:buFontTx/>
              <a:buChar char="•"/>
            </a:pPr>
            <a:endParaRPr lang="en-US" sz="3200" i="0">
              <a:solidFill>
                <a:srgbClr val="000000"/>
              </a:solidFill>
            </a:endParaRPr>
          </a:p>
          <a:p>
            <a:pPr>
              <a:buClr>
                <a:srgbClr val="CC0000"/>
              </a:buClr>
              <a:buFontTx/>
              <a:buChar char="•"/>
            </a:pPr>
            <a:r>
              <a:rPr lang="en-US" b="0" i="0">
                <a:solidFill>
                  <a:srgbClr val="000000"/>
                </a:solidFill>
              </a:rPr>
              <a:t>This is an example of transferring a query into query tree</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Find the last name of employees who were borne after 1987 who work on a project named ‘Interface’. </a:t>
            </a:r>
          </a:p>
          <a:p>
            <a:pPr lvl="2">
              <a:buClr>
                <a:srgbClr val="CC0000"/>
              </a:buClr>
              <a:buFontTx/>
              <a:buChar char="•"/>
            </a:pPr>
            <a:endParaRPr lang="en-US" b="0" i="0">
              <a:solidFill>
                <a:srgbClr val="000000"/>
              </a:solidFill>
            </a:endParaRPr>
          </a:p>
          <a:p>
            <a:pPr lvl="2">
              <a:buClr>
                <a:srgbClr val="CC0000"/>
              </a:buClr>
            </a:pPr>
            <a:r>
              <a:rPr lang="en-US" b="0" i="0">
                <a:solidFill>
                  <a:srgbClr val="000000"/>
                </a:solidFill>
              </a:rPr>
              <a:t>	SELECT  	Lname</a:t>
            </a:r>
          </a:p>
          <a:p>
            <a:pPr lvl="2">
              <a:buClr>
                <a:srgbClr val="CC0000"/>
              </a:buClr>
            </a:pPr>
            <a:r>
              <a:rPr lang="en-US" b="0" i="0">
                <a:solidFill>
                  <a:srgbClr val="000000"/>
                </a:solidFill>
              </a:rPr>
              <a:t>	FROM 	Employee, Works_On, Project</a:t>
            </a:r>
          </a:p>
          <a:p>
            <a:pPr lvl="2">
              <a:buClr>
                <a:srgbClr val="CC0000"/>
              </a:buClr>
            </a:pPr>
            <a:r>
              <a:rPr lang="en-US" b="0" i="0">
                <a:solidFill>
                  <a:srgbClr val="000000"/>
                </a:solidFill>
              </a:rPr>
              <a:t>	WHERE 	PName = ‘Interface’ AND </a:t>
            </a:r>
          </a:p>
          <a:p>
            <a:pPr lvl="4">
              <a:buClr>
                <a:srgbClr val="CC0000"/>
              </a:buClr>
            </a:pPr>
            <a:r>
              <a:rPr lang="en-US" b="0" i="0">
                <a:solidFill>
                  <a:srgbClr val="000000"/>
                </a:solidFill>
              </a:rPr>
              <a:t>	Pnumber = PNo AND </a:t>
            </a:r>
          </a:p>
          <a:p>
            <a:pPr lvl="4">
              <a:buClr>
                <a:srgbClr val="CC0000"/>
              </a:buClr>
            </a:pPr>
            <a:r>
              <a:rPr lang="en-US" b="0" i="0">
                <a:solidFill>
                  <a:srgbClr val="000000"/>
                </a:solidFill>
              </a:rPr>
              <a:t>	ESSN=SSN AND </a:t>
            </a:r>
          </a:p>
          <a:p>
            <a:pPr lvl="4">
              <a:buClr>
                <a:srgbClr val="CC0000"/>
              </a:buClr>
            </a:pPr>
            <a:r>
              <a:rPr lang="en-US" b="0" i="0">
                <a:solidFill>
                  <a:srgbClr val="000000"/>
                </a:solidFill>
              </a:rPr>
              <a:t>	BDate&gt;’1957-12-31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3"/>
          <p:cNvSpPr>
            <a:spLocks noGrp="1"/>
          </p:cNvSpPr>
          <p:nvPr>
            <p:ph type="sldNum" sz="quarter" idx="10"/>
          </p:nvPr>
        </p:nvSpPr>
        <p:spPr/>
        <p:txBody>
          <a:bodyPr/>
          <a:lstStyle/>
          <a:p>
            <a:fld id="{A2F6A3D0-27B7-4ACD-91BA-6D479C73BCD0}" type="slidenum">
              <a:rPr lang="en-US"/>
              <a:pPr/>
              <a:t>29</a:t>
            </a:fld>
            <a:endParaRPr lang="en-US"/>
          </a:p>
        </p:txBody>
      </p:sp>
      <p:sp>
        <p:nvSpPr>
          <p:cNvPr id="491522" name="Text Box 2"/>
          <p:cNvSpPr txBox="1">
            <a:spLocks noChangeArrowheads="1"/>
          </p:cNvSpPr>
          <p:nvPr/>
        </p:nvSpPr>
        <p:spPr bwMode="auto">
          <a:xfrm>
            <a:off x="228600" y="381000"/>
            <a:ext cx="8686800"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The initial tree is:</a:t>
            </a:r>
          </a:p>
          <a:p>
            <a:pPr lvl="1">
              <a:buClr>
                <a:srgbClr val="CC0000"/>
              </a:buClr>
            </a:pPr>
            <a:r>
              <a:rPr lang="en-US" b="0" i="0">
                <a:solidFill>
                  <a:srgbClr val="000000"/>
                </a:solidFill>
              </a:rPr>
              <a:t>				</a:t>
            </a:r>
          </a:p>
          <a:p>
            <a:pPr lvl="1">
              <a:buClr>
                <a:srgbClr val="CC0000"/>
              </a:buClr>
            </a:pPr>
            <a:r>
              <a:rPr lang="en-US" b="0" i="0">
                <a:solidFill>
                  <a:srgbClr val="000000"/>
                </a:solidFill>
              </a:rPr>
              <a:t>				</a:t>
            </a:r>
            <a:r>
              <a:rPr lang="en-US" i="0">
                <a:solidFill>
                  <a:srgbClr val="000000"/>
                </a:solidFill>
                <a:latin typeface="Symbol" pitchFamily="18" charset="2"/>
              </a:rPr>
              <a:t>p</a:t>
            </a:r>
            <a:r>
              <a:rPr lang="en-US" i="0">
                <a:solidFill>
                  <a:srgbClr val="000000"/>
                </a:solidFill>
              </a:rPr>
              <a:t> </a:t>
            </a:r>
            <a:r>
              <a:rPr lang="en-US" i="0" baseline="-25000">
                <a:solidFill>
                  <a:srgbClr val="000000"/>
                </a:solidFill>
              </a:rPr>
              <a:t>Lname</a:t>
            </a:r>
          </a:p>
          <a:p>
            <a:pPr lvl="1">
              <a:buClr>
                <a:srgbClr val="CC0000"/>
              </a:buClr>
            </a:pPr>
            <a:endParaRPr lang="en-US" i="0">
              <a:solidFill>
                <a:srgbClr val="000000"/>
              </a:solidFill>
            </a:endParaRPr>
          </a:p>
          <a:p>
            <a:pPr lvl="1">
              <a:buClr>
                <a:srgbClr val="CC0000"/>
              </a:buClr>
            </a:pPr>
            <a:endParaRPr lang="en-US" i="0">
              <a:solidFill>
                <a:srgbClr val="000000"/>
              </a:solidFill>
            </a:endParaRPr>
          </a:p>
          <a:p>
            <a:pPr lvl="1">
              <a:buClr>
                <a:srgbClr val="CC0000"/>
              </a:buClr>
            </a:pPr>
            <a:r>
              <a:rPr lang="en-US" i="0">
                <a:solidFill>
                  <a:srgbClr val="000000"/>
                </a:solidFill>
              </a:rPr>
              <a:t>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Pname=‘Interface’ AND Pnumber=PNo AND ESSN=SSN AND BDate&gt;’1957-12-31’</a:t>
            </a:r>
          </a:p>
          <a:p>
            <a:pPr lvl="1">
              <a:buClr>
                <a:srgbClr val="CC0000"/>
              </a:buClr>
            </a:pPr>
            <a:endParaRPr lang="en-US" i="0" baseline="-25000">
              <a:solidFill>
                <a:srgbClr val="000000"/>
              </a:solidFill>
            </a:endParaRPr>
          </a:p>
          <a:p>
            <a:pPr lvl="1">
              <a:buClr>
                <a:srgbClr val="CC0000"/>
              </a:buClr>
            </a:pPr>
            <a:r>
              <a:rPr lang="en-US" i="0">
                <a:solidFill>
                  <a:srgbClr val="000000"/>
                </a:solidFill>
              </a:rPr>
              <a:t>				</a:t>
            </a:r>
          </a:p>
          <a:p>
            <a:pPr lvl="1">
              <a:buClr>
                <a:srgbClr val="CC0000"/>
              </a:buClr>
            </a:pPr>
            <a:r>
              <a:rPr lang="en-US" i="0">
                <a:solidFill>
                  <a:srgbClr val="000000"/>
                </a:solidFill>
              </a:rPr>
              <a:t>				</a:t>
            </a:r>
          </a:p>
          <a:p>
            <a:pPr lvl="1">
              <a:buClr>
                <a:srgbClr val="CC0000"/>
              </a:buClr>
            </a:pPr>
            <a:endParaRPr lang="en-US" i="0">
              <a:solidFill>
                <a:srgbClr val="000000"/>
              </a:solidFill>
            </a:endParaRPr>
          </a:p>
          <a:p>
            <a:pPr lvl="1">
              <a:buClr>
                <a:srgbClr val="CC0000"/>
              </a:buClr>
            </a:pPr>
            <a:r>
              <a:rPr lang="en-US" i="0">
                <a:solidFill>
                  <a:srgbClr val="000000"/>
                </a:solidFill>
              </a:rPr>
              <a:t>						Project</a:t>
            </a:r>
          </a:p>
          <a:p>
            <a:pPr lvl="1">
              <a:buClr>
                <a:srgbClr val="CC0000"/>
              </a:buClr>
            </a:pPr>
            <a:endParaRPr lang="en-US" i="0">
              <a:solidFill>
                <a:srgbClr val="000000"/>
              </a:solidFill>
            </a:endParaRPr>
          </a:p>
          <a:p>
            <a:pPr lvl="1">
              <a:buClr>
                <a:srgbClr val="CC0000"/>
              </a:buClr>
            </a:pPr>
            <a:endParaRPr lang="en-US" i="0">
              <a:solidFill>
                <a:srgbClr val="000000"/>
              </a:solidFill>
            </a:endParaRPr>
          </a:p>
          <a:p>
            <a:pPr>
              <a:buClr>
                <a:srgbClr val="CC0000"/>
              </a:buClr>
            </a:pPr>
            <a:r>
              <a:rPr lang="en-US" i="0">
                <a:solidFill>
                  <a:srgbClr val="000000"/>
                </a:solidFill>
              </a:rPr>
              <a:t>Employee		Works_On</a:t>
            </a:r>
          </a:p>
        </p:txBody>
      </p:sp>
      <p:sp>
        <p:nvSpPr>
          <p:cNvPr id="491523" name="Line 3"/>
          <p:cNvSpPr>
            <a:spLocks noChangeShapeType="1"/>
          </p:cNvSpPr>
          <p:nvPr/>
        </p:nvSpPr>
        <p:spPr bwMode="auto">
          <a:xfrm>
            <a:off x="3886200" y="1600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24" name="Line 4"/>
          <p:cNvSpPr>
            <a:spLocks noChangeShapeType="1"/>
          </p:cNvSpPr>
          <p:nvPr/>
        </p:nvSpPr>
        <p:spPr bwMode="auto">
          <a:xfrm>
            <a:off x="3886200" y="3048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25" name="Line 5"/>
          <p:cNvSpPr>
            <a:spLocks noChangeShapeType="1"/>
          </p:cNvSpPr>
          <p:nvPr/>
        </p:nvSpPr>
        <p:spPr bwMode="auto">
          <a:xfrm flipH="1">
            <a:off x="2209800" y="3733800"/>
            <a:ext cx="1371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26" name="Line 6"/>
          <p:cNvSpPr>
            <a:spLocks noChangeShapeType="1"/>
          </p:cNvSpPr>
          <p:nvPr/>
        </p:nvSpPr>
        <p:spPr bwMode="auto">
          <a:xfrm>
            <a:off x="4114800" y="3733800"/>
            <a:ext cx="11430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27" name="Line 7"/>
          <p:cNvSpPr>
            <a:spLocks noChangeShapeType="1"/>
          </p:cNvSpPr>
          <p:nvPr/>
        </p:nvSpPr>
        <p:spPr bwMode="auto">
          <a:xfrm flipH="1">
            <a:off x="990600" y="4419600"/>
            <a:ext cx="838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28" name="Line 8"/>
          <p:cNvSpPr>
            <a:spLocks noChangeShapeType="1"/>
          </p:cNvSpPr>
          <p:nvPr/>
        </p:nvSpPr>
        <p:spPr bwMode="auto">
          <a:xfrm>
            <a:off x="2209800" y="4343400"/>
            <a:ext cx="1066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1529" name="Group 9"/>
          <p:cNvGrpSpPr>
            <a:grpSpLocks/>
          </p:cNvGrpSpPr>
          <p:nvPr/>
        </p:nvGrpSpPr>
        <p:grpSpPr bwMode="auto">
          <a:xfrm>
            <a:off x="3810000" y="3581400"/>
            <a:ext cx="152400" cy="152400"/>
            <a:chOff x="2592" y="3600"/>
            <a:chExt cx="96" cy="96"/>
          </a:xfrm>
        </p:grpSpPr>
        <p:sp>
          <p:nvSpPr>
            <p:cNvPr id="491530" name="Line 10"/>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31" name="Line 11"/>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1532" name="Group 12"/>
          <p:cNvGrpSpPr>
            <a:grpSpLocks/>
          </p:cNvGrpSpPr>
          <p:nvPr/>
        </p:nvGrpSpPr>
        <p:grpSpPr bwMode="auto">
          <a:xfrm>
            <a:off x="1981200" y="4191000"/>
            <a:ext cx="152400" cy="152400"/>
            <a:chOff x="2592" y="3600"/>
            <a:chExt cx="96" cy="96"/>
          </a:xfrm>
        </p:grpSpPr>
        <p:sp>
          <p:nvSpPr>
            <p:cNvPr id="491533" name="Line 13"/>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34" name="Line 14"/>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0701DC3D-E4FF-4612-9802-71217125C0B1}" type="slidenum">
              <a:rPr lang="en-US"/>
              <a:pPr/>
              <a:t>3</a:t>
            </a:fld>
            <a:endParaRPr lang="en-US"/>
          </a:p>
        </p:txBody>
      </p:sp>
      <p:sp>
        <p:nvSpPr>
          <p:cNvPr id="465923" name="Text Box 3"/>
          <p:cNvSpPr txBox="1">
            <a:spLocks noChangeArrowheads="1"/>
          </p:cNvSpPr>
          <p:nvPr/>
        </p:nvSpPr>
        <p:spPr bwMode="auto">
          <a:xfrm>
            <a:off x="2357438" y="942975"/>
            <a:ext cx="4046537"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Scanning , parsing, Validating</a:t>
            </a:r>
          </a:p>
        </p:txBody>
      </p:sp>
      <p:sp>
        <p:nvSpPr>
          <p:cNvPr id="465924" name="Text Box 4"/>
          <p:cNvSpPr txBox="1">
            <a:spLocks noChangeArrowheads="1"/>
          </p:cNvSpPr>
          <p:nvPr/>
        </p:nvSpPr>
        <p:spPr bwMode="auto">
          <a:xfrm>
            <a:off x="3238500" y="2386013"/>
            <a:ext cx="2284413"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Query Optimizer</a:t>
            </a:r>
          </a:p>
        </p:txBody>
      </p:sp>
      <p:sp>
        <p:nvSpPr>
          <p:cNvPr id="465925" name="Text Box 5"/>
          <p:cNvSpPr txBox="1">
            <a:spLocks noChangeArrowheads="1"/>
          </p:cNvSpPr>
          <p:nvPr/>
        </p:nvSpPr>
        <p:spPr bwMode="auto">
          <a:xfrm>
            <a:off x="2852738" y="3676650"/>
            <a:ext cx="3055937"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Query Code Generator</a:t>
            </a:r>
          </a:p>
        </p:txBody>
      </p:sp>
      <p:sp>
        <p:nvSpPr>
          <p:cNvPr id="465926" name="Text Box 6"/>
          <p:cNvSpPr txBox="1">
            <a:spLocks noChangeArrowheads="1"/>
          </p:cNvSpPr>
          <p:nvPr/>
        </p:nvSpPr>
        <p:spPr bwMode="auto">
          <a:xfrm>
            <a:off x="2498725" y="5043488"/>
            <a:ext cx="376555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Runtime database Processor</a:t>
            </a:r>
          </a:p>
        </p:txBody>
      </p:sp>
      <p:sp>
        <p:nvSpPr>
          <p:cNvPr id="465927" name="Text Box 7"/>
          <p:cNvSpPr txBox="1">
            <a:spLocks noChangeArrowheads="1"/>
          </p:cNvSpPr>
          <p:nvPr/>
        </p:nvSpPr>
        <p:spPr bwMode="auto">
          <a:xfrm>
            <a:off x="3211513" y="1646238"/>
            <a:ext cx="2667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0" i="0"/>
              <a:t>Intermediate form of query</a:t>
            </a:r>
          </a:p>
        </p:txBody>
      </p:sp>
      <p:sp>
        <p:nvSpPr>
          <p:cNvPr id="465928" name="Text Box 8"/>
          <p:cNvSpPr txBox="1">
            <a:spLocks noChangeArrowheads="1"/>
          </p:cNvSpPr>
          <p:nvPr/>
        </p:nvSpPr>
        <p:spPr bwMode="auto">
          <a:xfrm>
            <a:off x="3686175" y="3048000"/>
            <a:ext cx="1574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0" i="0"/>
              <a:t>Execution Plan</a:t>
            </a:r>
          </a:p>
        </p:txBody>
      </p:sp>
      <p:sp>
        <p:nvSpPr>
          <p:cNvPr id="465929" name="Text Box 9"/>
          <p:cNvSpPr txBox="1">
            <a:spLocks noChangeArrowheads="1"/>
          </p:cNvSpPr>
          <p:nvPr/>
        </p:nvSpPr>
        <p:spPr bwMode="auto">
          <a:xfrm>
            <a:off x="3211513" y="4419600"/>
            <a:ext cx="257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0" i="0"/>
              <a:t>Code to execute the query</a:t>
            </a:r>
          </a:p>
        </p:txBody>
      </p:sp>
      <p:sp>
        <p:nvSpPr>
          <p:cNvPr id="465930" name="Text Box 10"/>
          <p:cNvSpPr txBox="1">
            <a:spLocks noChangeArrowheads="1"/>
          </p:cNvSpPr>
          <p:nvPr/>
        </p:nvSpPr>
        <p:spPr bwMode="auto">
          <a:xfrm>
            <a:off x="3211513" y="5791200"/>
            <a:ext cx="257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0" i="0"/>
              <a:t>Code to execute the query</a:t>
            </a:r>
          </a:p>
        </p:txBody>
      </p:sp>
      <p:sp>
        <p:nvSpPr>
          <p:cNvPr id="465931" name="Text Box 11"/>
          <p:cNvSpPr txBox="1">
            <a:spLocks noChangeArrowheads="1"/>
          </p:cNvSpPr>
          <p:nvPr/>
        </p:nvSpPr>
        <p:spPr bwMode="auto">
          <a:xfrm>
            <a:off x="2414588" y="152400"/>
            <a:ext cx="407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0" i="0"/>
              <a:t>Query in high-level language such as SQL</a:t>
            </a:r>
          </a:p>
        </p:txBody>
      </p:sp>
      <p:sp>
        <p:nvSpPr>
          <p:cNvPr id="465932" name="Line 12"/>
          <p:cNvSpPr>
            <a:spLocks noChangeShapeType="1"/>
          </p:cNvSpPr>
          <p:nvPr/>
        </p:nvSpPr>
        <p:spPr bwMode="auto">
          <a:xfrm>
            <a:off x="4343400" y="519113"/>
            <a:ext cx="0" cy="4238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3" name="Line 13"/>
          <p:cNvSpPr>
            <a:spLocks noChangeShapeType="1"/>
          </p:cNvSpPr>
          <p:nvPr/>
        </p:nvSpPr>
        <p:spPr bwMode="auto">
          <a:xfrm>
            <a:off x="4343400" y="1409700"/>
            <a:ext cx="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4" name="Line 14"/>
          <p:cNvSpPr>
            <a:spLocks noChangeShapeType="1"/>
          </p:cNvSpPr>
          <p:nvPr/>
        </p:nvSpPr>
        <p:spPr bwMode="auto">
          <a:xfrm>
            <a:off x="4343400" y="2012950"/>
            <a:ext cx="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5" name="Line 15"/>
          <p:cNvSpPr>
            <a:spLocks noChangeShapeType="1"/>
          </p:cNvSpPr>
          <p:nvPr/>
        </p:nvSpPr>
        <p:spPr bwMode="auto">
          <a:xfrm>
            <a:off x="4343400" y="2852738"/>
            <a:ext cx="0" cy="347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6" name="Line 16"/>
          <p:cNvSpPr>
            <a:spLocks noChangeShapeType="1"/>
          </p:cNvSpPr>
          <p:nvPr/>
        </p:nvSpPr>
        <p:spPr bwMode="auto">
          <a:xfrm>
            <a:off x="4343400" y="3352800"/>
            <a:ext cx="0" cy="3238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7" name="Line 17"/>
          <p:cNvSpPr>
            <a:spLocks noChangeShapeType="1"/>
          </p:cNvSpPr>
          <p:nvPr/>
        </p:nvSpPr>
        <p:spPr bwMode="auto">
          <a:xfrm>
            <a:off x="4343400" y="4149725"/>
            <a:ext cx="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8" name="Line 18"/>
          <p:cNvSpPr>
            <a:spLocks noChangeShapeType="1"/>
          </p:cNvSpPr>
          <p:nvPr/>
        </p:nvSpPr>
        <p:spPr bwMode="auto">
          <a:xfrm>
            <a:off x="4348163" y="4724400"/>
            <a:ext cx="0" cy="319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5939" name="Line 19"/>
          <p:cNvSpPr>
            <a:spLocks noChangeShapeType="1"/>
          </p:cNvSpPr>
          <p:nvPr/>
        </p:nvSpPr>
        <p:spPr bwMode="auto">
          <a:xfrm>
            <a:off x="4343400" y="5510213"/>
            <a:ext cx="0" cy="36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2744DD3-AC40-4073-ADCA-95CAA90E61A7}" type="slidenum">
              <a:rPr lang="en-US"/>
              <a:pPr/>
              <a:t>30</a:t>
            </a:fld>
            <a:endParaRPr lang="en-US"/>
          </a:p>
        </p:txBody>
      </p:sp>
      <p:sp>
        <p:nvSpPr>
          <p:cNvPr id="492546" name="Text Box 2"/>
          <p:cNvSpPr txBox="1">
            <a:spLocks noChangeArrowheads="1"/>
          </p:cNvSpPr>
          <p:nvPr/>
        </p:nvSpPr>
        <p:spPr bwMode="auto">
          <a:xfrm>
            <a:off x="596900" y="381000"/>
            <a:ext cx="78105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One thing that can be noticed is the query only needs one record from the project relation which is </a:t>
            </a:r>
          </a:p>
          <a:p>
            <a:pPr lvl="3">
              <a:buClr>
                <a:srgbClr val="CC0000"/>
              </a:buClr>
            </a:pPr>
            <a:r>
              <a:rPr lang="en-US" b="0" i="0">
                <a:solidFill>
                  <a:srgbClr val="000000"/>
                </a:solidFill>
              </a:rPr>
              <a:t>	</a:t>
            </a:r>
            <a:r>
              <a:rPr lang="en-US" i="0">
                <a:solidFill>
                  <a:srgbClr val="000000"/>
                </a:solidFill>
              </a:rPr>
              <a:t>Pname = ‘Interface</a:t>
            </a:r>
            <a:r>
              <a:rPr lang="en-US" b="0" i="0">
                <a:solidFill>
                  <a:srgbClr val="000000"/>
                </a:solidFill>
              </a:rPr>
              <a:t>’</a:t>
            </a: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Further, we are only interested on the employees who were borne after Dec 31, 1957</a:t>
            </a: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Therefore, in order to improve the tree, the second step is to move the selection operation down the tree</a:t>
            </a: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E7EA9759-317A-42B6-A170-9C80AE4AC7E9}" type="slidenum">
              <a:rPr lang="en-US"/>
              <a:pPr/>
              <a:t>31</a:t>
            </a:fld>
            <a:endParaRPr lang="en-US"/>
          </a:p>
        </p:txBody>
      </p:sp>
      <p:sp>
        <p:nvSpPr>
          <p:cNvPr id="493570" name="Text Box 2"/>
          <p:cNvSpPr txBox="1">
            <a:spLocks noChangeArrowheads="1"/>
          </p:cNvSpPr>
          <p:nvPr/>
        </p:nvSpPr>
        <p:spPr bwMode="auto">
          <a:xfrm>
            <a:off x="596900" y="381000"/>
            <a:ext cx="7810500" cy="575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An improved form of the query tree would be </a:t>
            </a:r>
          </a:p>
          <a:p>
            <a:pPr>
              <a:buClr>
                <a:srgbClr val="CC0000"/>
              </a:buClr>
              <a:buFontTx/>
              <a:buChar char="•"/>
            </a:pPr>
            <a:endParaRPr lang="en-US" b="0" i="0">
              <a:solidFill>
                <a:srgbClr val="000000"/>
              </a:solidFill>
            </a:endParaRPr>
          </a:p>
          <a:p>
            <a:pPr lvl="4">
              <a:lnSpc>
                <a:spcPct val="90000"/>
              </a:lnSpc>
              <a:buClr>
                <a:srgbClr val="CC0000"/>
              </a:buClr>
            </a:pPr>
            <a:r>
              <a:rPr lang="en-US" b="0" i="0">
                <a:solidFill>
                  <a:srgbClr val="000000"/>
                </a:solidFill>
              </a:rPr>
              <a:t>	     </a:t>
            </a:r>
            <a:r>
              <a:rPr lang="en-US" i="0">
                <a:solidFill>
                  <a:srgbClr val="000000"/>
                </a:solidFill>
                <a:latin typeface="Symbol" pitchFamily="18" charset="2"/>
              </a:rPr>
              <a:t>p </a:t>
            </a:r>
            <a:r>
              <a:rPr lang="en-US" i="0" baseline="-25000">
                <a:solidFill>
                  <a:srgbClr val="000000"/>
                </a:solidFill>
              </a:rPr>
              <a:t>Lname</a:t>
            </a:r>
          </a:p>
          <a:p>
            <a:pPr lvl="4">
              <a:lnSpc>
                <a:spcPct val="90000"/>
              </a:lnSpc>
              <a:buClr>
                <a:srgbClr val="CC0000"/>
              </a:buClr>
            </a:pPr>
            <a:endParaRPr lang="en-US" i="0">
              <a:solidFill>
                <a:srgbClr val="000000"/>
              </a:solidFill>
            </a:endParaRPr>
          </a:p>
          <a:p>
            <a:pPr lvl="4">
              <a:lnSpc>
                <a:spcPct val="90000"/>
              </a:lnSpc>
              <a:buClr>
                <a:srgbClr val="CC0000"/>
              </a:buClr>
            </a:pPr>
            <a:r>
              <a:rPr lang="en-US" i="0">
                <a:solidFill>
                  <a:srgbClr val="000000"/>
                </a:solidFill>
              </a:rPr>
              <a:t>	</a:t>
            </a:r>
            <a:r>
              <a:rPr lang="en-US" i="0">
                <a:solidFill>
                  <a:srgbClr val="000000"/>
                </a:solidFill>
                <a:latin typeface="Symbol" pitchFamily="18" charset="2"/>
              </a:rPr>
              <a:t>s </a:t>
            </a:r>
            <a:r>
              <a:rPr lang="en-US" i="0" baseline="-25000">
                <a:solidFill>
                  <a:srgbClr val="000000"/>
                </a:solidFill>
              </a:rPr>
              <a:t>Pnumber=PNo</a:t>
            </a:r>
          </a:p>
          <a:p>
            <a:pPr lvl="4">
              <a:lnSpc>
                <a:spcPct val="90000"/>
              </a:lnSpc>
              <a:buClr>
                <a:srgbClr val="CC0000"/>
              </a:buClr>
            </a:pPr>
            <a:endParaRPr lang="en-US" i="0" baseline="-25000">
              <a:solidFill>
                <a:srgbClr val="000000"/>
              </a:solidFill>
            </a:endParaRPr>
          </a:p>
          <a:p>
            <a:pPr lvl="4">
              <a:lnSpc>
                <a:spcPct val="90000"/>
              </a:lnSpc>
              <a:buClr>
                <a:srgbClr val="CC0000"/>
              </a:buClr>
            </a:pPr>
            <a:r>
              <a:rPr lang="en-US" i="0" baseline="-25000">
                <a:solidFill>
                  <a:srgbClr val="000000"/>
                </a:solidFill>
              </a:rPr>
              <a:t>		</a:t>
            </a:r>
          </a:p>
          <a:p>
            <a:pPr lvl="4">
              <a:lnSpc>
                <a:spcPct val="90000"/>
              </a:lnSpc>
              <a:buClr>
                <a:srgbClr val="CC0000"/>
              </a:buClr>
            </a:pPr>
            <a:r>
              <a:rPr lang="en-US" i="0" baseline="-25000">
                <a:solidFill>
                  <a:srgbClr val="000000"/>
                </a:solidFill>
              </a:rPr>
              <a:t>		</a:t>
            </a:r>
          </a:p>
          <a:p>
            <a:pPr lvl="4">
              <a:lnSpc>
                <a:spcPct val="90000"/>
              </a:lnSpc>
              <a:buClr>
                <a:srgbClr val="CC0000"/>
              </a:buClr>
            </a:pPr>
            <a:r>
              <a:rPr lang="en-US" i="0">
                <a:solidFill>
                  <a:srgbClr val="000000"/>
                </a:solidFill>
              </a:rPr>
              <a:t>	</a:t>
            </a:r>
          </a:p>
          <a:p>
            <a:pPr lvl="4">
              <a:lnSpc>
                <a:spcPct val="90000"/>
              </a:lnSpc>
              <a:buClr>
                <a:srgbClr val="CC0000"/>
              </a:buClr>
            </a:pPr>
            <a:r>
              <a:rPr lang="en-US" i="0">
                <a:solidFill>
                  <a:srgbClr val="000000"/>
                </a:solidFill>
                <a:latin typeface="Symbol" pitchFamily="18" charset="2"/>
              </a:rPr>
              <a:t>s</a:t>
            </a:r>
            <a:r>
              <a:rPr lang="en-US" i="0">
                <a:solidFill>
                  <a:srgbClr val="000000"/>
                </a:solidFill>
              </a:rPr>
              <a:t> </a:t>
            </a:r>
            <a:r>
              <a:rPr lang="en-US" i="0" baseline="-25000">
                <a:solidFill>
                  <a:srgbClr val="000000"/>
                </a:solidFill>
              </a:rPr>
              <a:t>ESSM=SSN</a:t>
            </a:r>
            <a:r>
              <a:rPr lang="en-US" i="0">
                <a:solidFill>
                  <a:srgbClr val="000000"/>
                </a:solidFill>
              </a:rPr>
              <a:t>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Pname=‘Interface’</a:t>
            </a:r>
          </a:p>
          <a:p>
            <a:pPr lvl="4">
              <a:lnSpc>
                <a:spcPct val="90000"/>
              </a:lnSpc>
              <a:buClr>
                <a:srgbClr val="CC0000"/>
              </a:buClr>
            </a:pPr>
            <a:endParaRPr lang="en-US" i="0">
              <a:solidFill>
                <a:srgbClr val="000000"/>
              </a:solidFill>
            </a:endParaRPr>
          </a:p>
          <a:p>
            <a:pPr lvl="4">
              <a:lnSpc>
                <a:spcPct val="90000"/>
              </a:lnSpc>
              <a:buClr>
                <a:srgbClr val="CC0000"/>
              </a:buClr>
            </a:pPr>
            <a:r>
              <a:rPr lang="en-US" i="0">
                <a:solidFill>
                  <a:srgbClr val="000000"/>
                </a:solidFill>
              </a:rPr>
              <a:t>			Project</a:t>
            </a:r>
          </a:p>
          <a:p>
            <a:pPr lvl="4">
              <a:lnSpc>
                <a:spcPct val="90000"/>
              </a:lnSpc>
              <a:buClr>
                <a:srgbClr val="CC0000"/>
              </a:buClr>
            </a:pPr>
            <a:endParaRPr lang="en-US" i="0">
              <a:solidFill>
                <a:srgbClr val="000000"/>
              </a:solidFill>
            </a:endParaRPr>
          </a:p>
          <a:p>
            <a:pPr lvl="4">
              <a:lnSpc>
                <a:spcPct val="90000"/>
              </a:lnSpc>
              <a:buClr>
                <a:srgbClr val="CC0000"/>
              </a:buClr>
            </a:pPr>
            <a:r>
              <a:rPr lang="en-US" i="0">
                <a:solidFill>
                  <a:srgbClr val="000000"/>
                </a:solidFill>
              </a:rPr>
              <a:t>			</a:t>
            </a:r>
            <a:endParaRPr lang="en-US" i="0">
              <a:solidFill>
                <a:srgbClr val="000000"/>
              </a:solidFill>
              <a:latin typeface="Symbol" pitchFamily="18" charset="2"/>
            </a:endParaRPr>
          </a:p>
          <a:p>
            <a:pPr lvl="1">
              <a:lnSpc>
                <a:spcPct val="90000"/>
              </a:lnSpc>
              <a:buClr>
                <a:srgbClr val="CC0000"/>
              </a:buClr>
            </a:pPr>
            <a:r>
              <a:rPr lang="en-US" i="0">
                <a:solidFill>
                  <a:srgbClr val="000000"/>
                </a:solidFill>
                <a:latin typeface="Symbol" pitchFamily="18" charset="2"/>
              </a:rPr>
              <a:t>s</a:t>
            </a:r>
            <a:r>
              <a:rPr lang="en-US" i="0">
                <a:solidFill>
                  <a:srgbClr val="000000"/>
                </a:solidFill>
              </a:rPr>
              <a:t> </a:t>
            </a:r>
            <a:r>
              <a:rPr lang="en-US" i="0" baseline="-25000">
                <a:solidFill>
                  <a:srgbClr val="000000"/>
                </a:solidFill>
              </a:rPr>
              <a:t>BDate &gt; ‘1957-12-31’</a:t>
            </a:r>
            <a:r>
              <a:rPr lang="en-US" i="0">
                <a:solidFill>
                  <a:srgbClr val="000000"/>
                </a:solidFill>
              </a:rPr>
              <a:t>		Work_On</a:t>
            </a:r>
          </a:p>
          <a:p>
            <a:pPr lvl="2">
              <a:lnSpc>
                <a:spcPct val="90000"/>
              </a:lnSpc>
              <a:buClr>
                <a:srgbClr val="CC0000"/>
              </a:buClr>
            </a:pPr>
            <a:endParaRPr lang="en-US" i="0">
              <a:solidFill>
                <a:srgbClr val="000000"/>
              </a:solidFill>
            </a:endParaRPr>
          </a:p>
          <a:p>
            <a:pPr lvl="2">
              <a:lnSpc>
                <a:spcPct val="90000"/>
              </a:lnSpc>
              <a:buClr>
                <a:srgbClr val="CC0000"/>
              </a:buClr>
            </a:pPr>
            <a:endParaRPr lang="en-US" i="0">
              <a:solidFill>
                <a:srgbClr val="000000"/>
              </a:solidFill>
            </a:endParaRPr>
          </a:p>
          <a:p>
            <a:pPr lvl="1">
              <a:lnSpc>
                <a:spcPct val="90000"/>
              </a:lnSpc>
              <a:buClr>
                <a:srgbClr val="CC0000"/>
              </a:buClr>
            </a:pPr>
            <a:r>
              <a:rPr lang="en-US" i="0">
                <a:solidFill>
                  <a:srgbClr val="000000"/>
                </a:solidFill>
              </a:rPr>
              <a:t>    Employee</a:t>
            </a:r>
          </a:p>
        </p:txBody>
      </p:sp>
      <p:grpSp>
        <p:nvGrpSpPr>
          <p:cNvPr id="493571" name="Group 3"/>
          <p:cNvGrpSpPr>
            <a:grpSpLocks/>
          </p:cNvGrpSpPr>
          <p:nvPr/>
        </p:nvGrpSpPr>
        <p:grpSpPr bwMode="auto">
          <a:xfrm>
            <a:off x="3124200" y="3886200"/>
            <a:ext cx="152400" cy="152400"/>
            <a:chOff x="2592" y="3600"/>
            <a:chExt cx="96" cy="96"/>
          </a:xfrm>
        </p:grpSpPr>
        <p:sp>
          <p:nvSpPr>
            <p:cNvPr id="493572" name="Line 4"/>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3573" name="Line 5"/>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3574" name="Line 6"/>
          <p:cNvSpPr>
            <a:spLocks noChangeShapeType="1"/>
          </p:cNvSpPr>
          <p:nvPr/>
        </p:nvSpPr>
        <p:spPr bwMode="auto">
          <a:xfrm flipH="1">
            <a:off x="4171950" y="1557338"/>
            <a:ext cx="0" cy="379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3575" name="Line 7"/>
          <p:cNvSpPr>
            <a:spLocks noChangeShapeType="1"/>
          </p:cNvSpPr>
          <p:nvPr/>
        </p:nvSpPr>
        <p:spPr bwMode="auto">
          <a:xfrm>
            <a:off x="4167188" y="22479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3576" name="Line 8"/>
          <p:cNvSpPr>
            <a:spLocks noChangeShapeType="1"/>
          </p:cNvSpPr>
          <p:nvPr/>
        </p:nvSpPr>
        <p:spPr bwMode="auto">
          <a:xfrm>
            <a:off x="4445000" y="2895600"/>
            <a:ext cx="1066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3577" name="Line 9"/>
          <p:cNvSpPr>
            <a:spLocks noChangeShapeType="1"/>
          </p:cNvSpPr>
          <p:nvPr/>
        </p:nvSpPr>
        <p:spPr bwMode="auto">
          <a:xfrm flipH="1">
            <a:off x="3276600" y="2895600"/>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3578" name="Line 10"/>
          <p:cNvSpPr>
            <a:spLocks noChangeShapeType="1"/>
          </p:cNvSpPr>
          <p:nvPr/>
        </p:nvSpPr>
        <p:spPr bwMode="auto">
          <a:xfrm flipH="1">
            <a:off x="2133600" y="4114800"/>
            <a:ext cx="99060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3579" name="Line 11"/>
          <p:cNvSpPr>
            <a:spLocks noChangeShapeType="1"/>
          </p:cNvSpPr>
          <p:nvPr/>
        </p:nvSpPr>
        <p:spPr bwMode="auto">
          <a:xfrm>
            <a:off x="3276600" y="4114800"/>
            <a:ext cx="1168400" cy="67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3580" name="Line 12"/>
          <p:cNvSpPr>
            <a:spLocks noChangeShapeType="1"/>
          </p:cNvSpPr>
          <p:nvPr/>
        </p:nvSpPr>
        <p:spPr bwMode="auto">
          <a:xfrm>
            <a:off x="2133600" y="52578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3581" name="Line 13"/>
          <p:cNvSpPr>
            <a:spLocks noChangeShapeType="1"/>
          </p:cNvSpPr>
          <p:nvPr/>
        </p:nvSpPr>
        <p:spPr bwMode="auto">
          <a:xfrm>
            <a:off x="5765800" y="3505200"/>
            <a:ext cx="0" cy="344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3582" name="Line 14"/>
          <p:cNvSpPr>
            <a:spLocks noChangeShapeType="1"/>
          </p:cNvSpPr>
          <p:nvPr/>
        </p:nvSpPr>
        <p:spPr bwMode="auto">
          <a:xfrm>
            <a:off x="3200400" y="3544888"/>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3583" name="Group 15"/>
          <p:cNvGrpSpPr>
            <a:grpSpLocks/>
          </p:cNvGrpSpPr>
          <p:nvPr/>
        </p:nvGrpSpPr>
        <p:grpSpPr bwMode="auto">
          <a:xfrm>
            <a:off x="4090988" y="2667000"/>
            <a:ext cx="152400" cy="152400"/>
            <a:chOff x="2592" y="3600"/>
            <a:chExt cx="96" cy="96"/>
          </a:xfrm>
        </p:grpSpPr>
        <p:sp>
          <p:nvSpPr>
            <p:cNvPr id="493584" name="Line 16"/>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3585" name="Line 17"/>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C8C25DFE-78C1-458D-AF35-F7CFDBB666D1}" type="slidenum">
              <a:rPr lang="en-US"/>
              <a:pPr/>
              <a:t>32</a:t>
            </a:fld>
            <a:endParaRPr lang="en-US"/>
          </a:p>
        </p:txBody>
      </p:sp>
      <p:sp>
        <p:nvSpPr>
          <p:cNvPr id="494594" name="Text Box 2"/>
          <p:cNvSpPr txBox="1">
            <a:spLocks noChangeArrowheads="1"/>
          </p:cNvSpPr>
          <p:nvPr/>
        </p:nvSpPr>
        <p:spPr bwMode="auto">
          <a:xfrm>
            <a:off x="596900" y="381000"/>
            <a:ext cx="78105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So, select operation reduces the number of tuples required to do the Cartesian Product</a:t>
            </a:r>
          </a:p>
          <a:p>
            <a:pPr>
              <a:buClr>
                <a:srgbClr val="CC0000"/>
              </a:buClr>
              <a:buFontTx/>
              <a:buChar char="•"/>
            </a:pPr>
            <a:endParaRPr lang="en-US" b="0" i="0">
              <a:solidFill>
                <a:srgbClr val="000000"/>
              </a:solidFill>
            </a:endParaRPr>
          </a:p>
          <a:p>
            <a:pPr>
              <a:buClr>
                <a:srgbClr val="CC0000"/>
              </a:buClr>
            </a:pPr>
            <a:endParaRPr lang="en-US" b="0" i="0">
              <a:solidFill>
                <a:srgbClr val="000000"/>
              </a:solidFill>
            </a:endParaRPr>
          </a:p>
          <a:p>
            <a:pPr>
              <a:buClr>
                <a:srgbClr val="CC0000"/>
              </a:buClr>
              <a:buFontTx/>
              <a:buChar char="•"/>
            </a:pPr>
            <a:r>
              <a:rPr lang="en-US" b="0" i="0">
                <a:solidFill>
                  <a:srgbClr val="000000"/>
                </a:solidFill>
              </a:rPr>
              <a:t>The next improvement is to switch the position of the Employee and Project relation in the tree</a:t>
            </a: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This uses the information that Pnumber is a key attribute of the project relation, and hence the SELECT operation on the project relation will retrieve a single record only</a:t>
            </a: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Therefore, the next improvement is: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72463D53-BF78-432E-A150-C50B6A855F4E}" type="slidenum">
              <a:rPr lang="en-US"/>
              <a:pPr/>
              <a:t>33</a:t>
            </a:fld>
            <a:endParaRPr lang="en-US"/>
          </a:p>
        </p:txBody>
      </p:sp>
      <p:sp>
        <p:nvSpPr>
          <p:cNvPr id="495619" name="Rectangle 3"/>
          <p:cNvSpPr>
            <a:spLocks noChangeArrowheads="1"/>
          </p:cNvSpPr>
          <p:nvPr/>
        </p:nvSpPr>
        <p:spPr bwMode="auto">
          <a:xfrm>
            <a:off x="609600" y="827088"/>
            <a:ext cx="7924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4"/>
            <a:r>
              <a:rPr lang="en-US" b="0" i="0" dirty="0">
                <a:solidFill>
                  <a:srgbClr val="000000"/>
                </a:solidFill>
              </a:rPr>
              <a:t>	</a:t>
            </a:r>
            <a:r>
              <a:rPr lang="en-US" i="0" dirty="0">
                <a:solidFill>
                  <a:srgbClr val="000000"/>
                </a:solidFill>
                <a:latin typeface="Symbol" pitchFamily="18" charset="2"/>
              </a:rPr>
              <a:t>p</a:t>
            </a:r>
            <a:r>
              <a:rPr lang="en-US" i="0" dirty="0">
                <a:solidFill>
                  <a:srgbClr val="000000"/>
                </a:solidFill>
              </a:rPr>
              <a:t> </a:t>
            </a:r>
            <a:r>
              <a:rPr lang="en-US" i="0" baseline="-25000" dirty="0" err="1">
                <a:solidFill>
                  <a:srgbClr val="000000"/>
                </a:solidFill>
              </a:rPr>
              <a:t>Lname</a:t>
            </a:r>
            <a:endParaRPr lang="en-US" i="0" baseline="-25000" dirty="0">
              <a:solidFill>
                <a:srgbClr val="000000"/>
              </a:solidFill>
            </a:endParaRPr>
          </a:p>
          <a:p>
            <a:pPr lvl="4"/>
            <a:endParaRPr lang="en-US" i="0" dirty="0">
              <a:solidFill>
                <a:srgbClr val="000000"/>
              </a:solidFill>
            </a:endParaRPr>
          </a:p>
          <a:p>
            <a:pPr lvl="4"/>
            <a:r>
              <a:rPr lang="en-US" i="0" dirty="0">
                <a:solidFill>
                  <a:srgbClr val="000000"/>
                </a:solidFill>
              </a:rPr>
              <a:t>	</a:t>
            </a:r>
            <a:r>
              <a:rPr lang="en-US" i="0" dirty="0">
                <a:solidFill>
                  <a:srgbClr val="000000"/>
                </a:solidFill>
                <a:latin typeface="Symbol" pitchFamily="18" charset="2"/>
              </a:rPr>
              <a:t>s</a:t>
            </a:r>
            <a:r>
              <a:rPr lang="en-US" i="0" dirty="0">
                <a:solidFill>
                  <a:srgbClr val="000000"/>
                </a:solidFill>
              </a:rPr>
              <a:t> ESSN=SSN</a:t>
            </a:r>
          </a:p>
          <a:p>
            <a:pPr lvl="4"/>
            <a:r>
              <a:rPr lang="en-US" i="0" dirty="0">
                <a:solidFill>
                  <a:srgbClr val="000000"/>
                </a:solidFill>
              </a:rPr>
              <a:t>	</a:t>
            </a:r>
          </a:p>
          <a:p>
            <a:pPr lvl="4"/>
            <a:r>
              <a:rPr lang="en-US" i="0" dirty="0">
                <a:solidFill>
                  <a:srgbClr val="000000"/>
                </a:solidFill>
              </a:rPr>
              <a:t>			</a:t>
            </a:r>
          </a:p>
          <a:p>
            <a:pPr lvl="4"/>
            <a:endParaRPr lang="en-US" i="0" dirty="0">
              <a:solidFill>
                <a:srgbClr val="000000"/>
              </a:solidFill>
              <a:latin typeface="Symbol" pitchFamily="18" charset="2"/>
            </a:endParaRPr>
          </a:p>
          <a:p>
            <a:pPr lvl="2"/>
            <a:r>
              <a:rPr lang="en-US" i="0" dirty="0">
                <a:solidFill>
                  <a:srgbClr val="000000"/>
                </a:solidFill>
                <a:latin typeface="Symbol" pitchFamily="18" charset="2"/>
              </a:rPr>
              <a:t>s</a:t>
            </a:r>
            <a:r>
              <a:rPr lang="en-US" i="0" dirty="0">
                <a:solidFill>
                  <a:srgbClr val="000000"/>
                </a:solidFill>
              </a:rPr>
              <a:t> </a:t>
            </a:r>
            <a:r>
              <a:rPr lang="en-US" i="0" baseline="-25000" dirty="0" err="1">
                <a:solidFill>
                  <a:srgbClr val="000000"/>
                </a:solidFill>
              </a:rPr>
              <a:t>Pnumber</a:t>
            </a:r>
            <a:r>
              <a:rPr lang="en-US" i="0" baseline="-25000" dirty="0">
                <a:solidFill>
                  <a:srgbClr val="000000"/>
                </a:solidFill>
              </a:rPr>
              <a:t>=</a:t>
            </a:r>
            <a:r>
              <a:rPr lang="en-US" i="0" baseline="-25000" dirty="0" err="1">
                <a:solidFill>
                  <a:srgbClr val="000000"/>
                </a:solidFill>
              </a:rPr>
              <a:t>PNo</a:t>
            </a:r>
            <a:r>
              <a:rPr lang="en-US" i="0" dirty="0">
                <a:solidFill>
                  <a:srgbClr val="000000"/>
                </a:solidFill>
              </a:rPr>
              <a:t>			</a:t>
            </a:r>
            <a:r>
              <a:rPr lang="en-US" i="0" dirty="0">
                <a:solidFill>
                  <a:srgbClr val="000000"/>
                </a:solidFill>
                <a:latin typeface="Symbol" pitchFamily="18" charset="2"/>
              </a:rPr>
              <a:t>s</a:t>
            </a:r>
            <a:r>
              <a:rPr lang="en-US" i="0" dirty="0">
                <a:solidFill>
                  <a:srgbClr val="000000"/>
                </a:solidFill>
              </a:rPr>
              <a:t> </a:t>
            </a:r>
            <a:r>
              <a:rPr lang="en-US" i="0" baseline="-25000" dirty="0" err="1">
                <a:solidFill>
                  <a:srgbClr val="000000"/>
                </a:solidFill>
              </a:rPr>
              <a:t>BDate</a:t>
            </a:r>
            <a:r>
              <a:rPr lang="en-US" i="0" baseline="-25000" dirty="0">
                <a:solidFill>
                  <a:srgbClr val="000000"/>
                </a:solidFill>
              </a:rPr>
              <a:t> &gt; ‘1957-12-31’</a:t>
            </a:r>
          </a:p>
          <a:p>
            <a:pPr lvl="4"/>
            <a:endParaRPr lang="en-US" i="0" dirty="0">
              <a:solidFill>
                <a:srgbClr val="000000"/>
              </a:solidFill>
            </a:endParaRPr>
          </a:p>
          <a:p>
            <a:pPr lvl="4"/>
            <a:endParaRPr lang="en-US" i="0" dirty="0">
              <a:solidFill>
                <a:srgbClr val="000000"/>
              </a:solidFill>
            </a:endParaRPr>
          </a:p>
          <a:p>
            <a:pPr lvl="4"/>
            <a:r>
              <a:rPr lang="en-US" i="0" dirty="0">
                <a:solidFill>
                  <a:srgbClr val="000000"/>
                </a:solidFill>
              </a:rPr>
              <a:t>			Employee</a:t>
            </a:r>
          </a:p>
          <a:p>
            <a:pPr lvl="4"/>
            <a:endParaRPr lang="en-US" i="0" dirty="0">
              <a:solidFill>
                <a:srgbClr val="000000"/>
              </a:solidFill>
            </a:endParaRPr>
          </a:p>
          <a:p>
            <a:pPr lvl="1"/>
            <a:r>
              <a:rPr lang="en-US" i="0" dirty="0">
                <a:solidFill>
                  <a:srgbClr val="000000"/>
                </a:solidFill>
                <a:latin typeface="Symbol" pitchFamily="18" charset="2"/>
              </a:rPr>
              <a:t>s</a:t>
            </a:r>
            <a:r>
              <a:rPr lang="en-US" i="0" dirty="0">
                <a:solidFill>
                  <a:srgbClr val="000000"/>
                </a:solidFill>
              </a:rPr>
              <a:t> </a:t>
            </a:r>
            <a:r>
              <a:rPr lang="en-US" i="0" baseline="-25000" dirty="0" err="1">
                <a:solidFill>
                  <a:srgbClr val="000000"/>
                </a:solidFill>
              </a:rPr>
              <a:t>Pname</a:t>
            </a:r>
            <a:r>
              <a:rPr lang="en-US" i="0" baseline="-25000" dirty="0">
                <a:solidFill>
                  <a:srgbClr val="000000"/>
                </a:solidFill>
              </a:rPr>
              <a:t> = ‘Interface’</a:t>
            </a:r>
            <a:r>
              <a:rPr lang="en-US" i="0" dirty="0">
                <a:solidFill>
                  <a:srgbClr val="000000"/>
                </a:solidFill>
              </a:rPr>
              <a:t>	</a:t>
            </a:r>
            <a:r>
              <a:rPr lang="en-US" i="0" dirty="0" err="1">
                <a:solidFill>
                  <a:srgbClr val="000000"/>
                </a:solidFill>
              </a:rPr>
              <a:t>Works_On</a:t>
            </a:r>
            <a:endParaRPr lang="en-US" i="0" dirty="0">
              <a:solidFill>
                <a:srgbClr val="000000"/>
              </a:solidFill>
            </a:endParaRPr>
          </a:p>
          <a:p>
            <a:pPr lvl="2"/>
            <a:endParaRPr lang="en-US" i="0" dirty="0">
              <a:solidFill>
                <a:srgbClr val="000000"/>
              </a:solidFill>
            </a:endParaRPr>
          </a:p>
          <a:p>
            <a:pPr lvl="1"/>
            <a:r>
              <a:rPr lang="en-US" i="0" dirty="0">
                <a:solidFill>
                  <a:srgbClr val="000000"/>
                </a:solidFill>
              </a:rPr>
              <a:t>Project</a:t>
            </a:r>
          </a:p>
        </p:txBody>
      </p:sp>
      <p:sp>
        <p:nvSpPr>
          <p:cNvPr id="495620" name="Line 4"/>
          <p:cNvSpPr>
            <a:spLocks noChangeShapeType="1"/>
          </p:cNvSpPr>
          <p:nvPr/>
        </p:nvSpPr>
        <p:spPr bwMode="auto">
          <a:xfrm>
            <a:off x="3962400" y="1981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1" name="Line 5"/>
          <p:cNvSpPr>
            <a:spLocks noChangeShapeType="1"/>
          </p:cNvSpPr>
          <p:nvPr/>
        </p:nvSpPr>
        <p:spPr bwMode="auto">
          <a:xfrm>
            <a:off x="3962400" y="1295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2" name="Line 6"/>
          <p:cNvSpPr>
            <a:spLocks noChangeShapeType="1"/>
          </p:cNvSpPr>
          <p:nvPr/>
        </p:nvSpPr>
        <p:spPr bwMode="auto">
          <a:xfrm flipH="1">
            <a:off x="2743200" y="27432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3" name="Line 7"/>
          <p:cNvSpPr>
            <a:spLocks noChangeShapeType="1"/>
          </p:cNvSpPr>
          <p:nvPr/>
        </p:nvSpPr>
        <p:spPr bwMode="auto">
          <a:xfrm>
            <a:off x="4114800" y="2743200"/>
            <a:ext cx="1066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4" name="Line 8"/>
          <p:cNvSpPr>
            <a:spLocks noChangeShapeType="1"/>
          </p:cNvSpPr>
          <p:nvPr/>
        </p:nvSpPr>
        <p:spPr bwMode="auto">
          <a:xfrm>
            <a:off x="2209800" y="35814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5" name="Line 9"/>
          <p:cNvSpPr>
            <a:spLocks noChangeShapeType="1"/>
          </p:cNvSpPr>
          <p:nvPr/>
        </p:nvSpPr>
        <p:spPr bwMode="auto">
          <a:xfrm>
            <a:off x="5727700" y="3632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6" name="Line 10"/>
          <p:cNvSpPr>
            <a:spLocks noChangeShapeType="1"/>
          </p:cNvSpPr>
          <p:nvPr/>
        </p:nvSpPr>
        <p:spPr bwMode="auto">
          <a:xfrm flipH="1">
            <a:off x="1371600" y="45720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7" name="Line 11"/>
          <p:cNvSpPr>
            <a:spLocks noChangeShapeType="1"/>
          </p:cNvSpPr>
          <p:nvPr/>
        </p:nvSpPr>
        <p:spPr bwMode="auto">
          <a:xfrm>
            <a:off x="2362200" y="4572000"/>
            <a:ext cx="1143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28" name="Line 12"/>
          <p:cNvSpPr>
            <a:spLocks noChangeShapeType="1"/>
          </p:cNvSpPr>
          <p:nvPr/>
        </p:nvSpPr>
        <p:spPr bwMode="auto">
          <a:xfrm>
            <a:off x="1143000" y="5334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95629" name="Group 13"/>
          <p:cNvGrpSpPr>
            <a:grpSpLocks/>
          </p:cNvGrpSpPr>
          <p:nvPr/>
        </p:nvGrpSpPr>
        <p:grpSpPr bwMode="auto">
          <a:xfrm>
            <a:off x="3886200" y="2590800"/>
            <a:ext cx="152400" cy="152400"/>
            <a:chOff x="2592" y="3600"/>
            <a:chExt cx="96" cy="96"/>
          </a:xfrm>
        </p:grpSpPr>
        <p:sp>
          <p:nvSpPr>
            <p:cNvPr id="495630" name="Line 14"/>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1" name="Line 15"/>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5632" name="Group 16"/>
          <p:cNvGrpSpPr>
            <a:grpSpLocks/>
          </p:cNvGrpSpPr>
          <p:nvPr/>
        </p:nvGrpSpPr>
        <p:grpSpPr bwMode="auto">
          <a:xfrm>
            <a:off x="2133600" y="4419600"/>
            <a:ext cx="152400" cy="152400"/>
            <a:chOff x="2592" y="3600"/>
            <a:chExt cx="96" cy="96"/>
          </a:xfrm>
        </p:grpSpPr>
        <p:sp>
          <p:nvSpPr>
            <p:cNvPr id="495633" name="Line 17"/>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5634" name="Line 18"/>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3"/>
          <p:cNvSpPr>
            <a:spLocks noGrp="1"/>
          </p:cNvSpPr>
          <p:nvPr>
            <p:ph type="sldNum" sz="quarter" idx="10"/>
          </p:nvPr>
        </p:nvSpPr>
        <p:spPr/>
        <p:txBody>
          <a:bodyPr/>
          <a:lstStyle/>
          <a:p>
            <a:fld id="{50407DE1-8021-4B6C-8E0E-586C27087A0B}" type="slidenum">
              <a:rPr lang="en-US"/>
              <a:pPr/>
              <a:t>34</a:t>
            </a:fld>
            <a:endParaRPr lang="en-US"/>
          </a:p>
        </p:txBody>
      </p:sp>
      <p:sp>
        <p:nvSpPr>
          <p:cNvPr id="496642" name="Text Box 2"/>
          <p:cNvSpPr txBox="1">
            <a:spLocks noChangeArrowheads="1"/>
          </p:cNvSpPr>
          <p:nvPr/>
        </p:nvSpPr>
        <p:spPr bwMode="auto">
          <a:xfrm>
            <a:off x="596900" y="381000"/>
            <a:ext cx="7810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We can further improve the query tree by replacing any Cartesian Product that is followed by a join condition with a join operation</a:t>
            </a:r>
          </a:p>
        </p:txBody>
      </p:sp>
      <p:sp>
        <p:nvSpPr>
          <p:cNvPr id="496643" name="Rectangle 3"/>
          <p:cNvSpPr>
            <a:spLocks noChangeArrowheads="1"/>
          </p:cNvSpPr>
          <p:nvPr/>
        </p:nvSpPr>
        <p:spPr bwMode="auto">
          <a:xfrm>
            <a:off x="152400" y="1568450"/>
            <a:ext cx="8686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4"/>
            <a:r>
              <a:rPr lang="en-US" b="0" i="0" dirty="0">
                <a:solidFill>
                  <a:srgbClr val="000000"/>
                </a:solidFill>
              </a:rPr>
              <a:t>		</a:t>
            </a:r>
            <a:r>
              <a:rPr lang="en-US" i="0" dirty="0">
                <a:solidFill>
                  <a:srgbClr val="000000"/>
                </a:solidFill>
                <a:latin typeface="Symbol" pitchFamily="18" charset="2"/>
              </a:rPr>
              <a:t>p</a:t>
            </a:r>
            <a:r>
              <a:rPr lang="en-US" i="0" dirty="0">
                <a:solidFill>
                  <a:srgbClr val="000000"/>
                </a:solidFill>
              </a:rPr>
              <a:t> </a:t>
            </a:r>
            <a:r>
              <a:rPr lang="en-US" i="0" baseline="-25000" dirty="0" err="1">
                <a:solidFill>
                  <a:srgbClr val="000000"/>
                </a:solidFill>
              </a:rPr>
              <a:t>Lname</a:t>
            </a:r>
            <a:endParaRPr lang="en-US" i="0" baseline="-25000" dirty="0">
              <a:solidFill>
                <a:srgbClr val="000000"/>
              </a:solidFill>
            </a:endParaRPr>
          </a:p>
          <a:p>
            <a:pPr lvl="4"/>
            <a:endParaRPr lang="en-US" i="0" dirty="0">
              <a:solidFill>
                <a:srgbClr val="000000"/>
              </a:solidFill>
            </a:endParaRPr>
          </a:p>
          <a:p>
            <a:pPr lvl="4"/>
            <a:r>
              <a:rPr lang="en-US" i="0" dirty="0">
                <a:solidFill>
                  <a:srgbClr val="000000"/>
                </a:solidFill>
              </a:rPr>
              <a:t>		</a:t>
            </a:r>
            <a:r>
              <a:rPr lang="en-US" i="0" baseline="-25000" dirty="0">
                <a:solidFill>
                  <a:srgbClr val="000000"/>
                </a:solidFill>
              </a:rPr>
              <a:t>ESSN=SSN</a:t>
            </a:r>
          </a:p>
          <a:p>
            <a:pPr lvl="4"/>
            <a:r>
              <a:rPr lang="en-US" i="0" dirty="0">
                <a:solidFill>
                  <a:srgbClr val="000000"/>
                </a:solidFill>
              </a:rPr>
              <a:t>	</a:t>
            </a:r>
          </a:p>
          <a:p>
            <a:pPr lvl="4"/>
            <a:r>
              <a:rPr lang="en-US" i="0" baseline="-25000" dirty="0" err="1">
                <a:solidFill>
                  <a:srgbClr val="000000"/>
                </a:solidFill>
              </a:rPr>
              <a:t>Pnumber</a:t>
            </a:r>
            <a:r>
              <a:rPr lang="en-US" i="0" baseline="-25000" dirty="0">
                <a:solidFill>
                  <a:srgbClr val="000000"/>
                </a:solidFill>
              </a:rPr>
              <a:t>=</a:t>
            </a:r>
            <a:r>
              <a:rPr lang="en-US" i="0" baseline="-25000" dirty="0" err="1">
                <a:solidFill>
                  <a:srgbClr val="000000"/>
                </a:solidFill>
              </a:rPr>
              <a:t>PNo</a:t>
            </a:r>
            <a:r>
              <a:rPr lang="en-US" i="0" dirty="0">
                <a:solidFill>
                  <a:srgbClr val="000000"/>
                </a:solidFill>
              </a:rPr>
              <a:t>			</a:t>
            </a:r>
            <a:r>
              <a:rPr lang="en-US" i="0" dirty="0">
                <a:solidFill>
                  <a:srgbClr val="000000"/>
                </a:solidFill>
                <a:latin typeface="Symbol" pitchFamily="18" charset="2"/>
              </a:rPr>
              <a:t>s</a:t>
            </a:r>
            <a:r>
              <a:rPr lang="en-US" i="0" dirty="0">
                <a:solidFill>
                  <a:srgbClr val="000000"/>
                </a:solidFill>
              </a:rPr>
              <a:t> </a:t>
            </a:r>
            <a:r>
              <a:rPr lang="en-US" i="0" baseline="-25000" dirty="0" err="1">
                <a:solidFill>
                  <a:srgbClr val="000000"/>
                </a:solidFill>
              </a:rPr>
              <a:t>BDate</a:t>
            </a:r>
            <a:r>
              <a:rPr lang="en-US" i="0" baseline="-25000" dirty="0">
                <a:solidFill>
                  <a:srgbClr val="000000"/>
                </a:solidFill>
              </a:rPr>
              <a:t> &gt; ‘1957-12-31’</a:t>
            </a:r>
          </a:p>
          <a:p>
            <a:pPr lvl="4"/>
            <a:endParaRPr lang="en-US" i="0" baseline="-25000" dirty="0">
              <a:solidFill>
                <a:srgbClr val="000000"/>
              </a:solidFill>
            </a:endParaRPr>
          </a:p>
          <a:p>
            <a:pPr lvl="4"/>
            <a:endParaRPr lang="en-US" i="0" dirty="0">
              <a:solidFill>
                <a:srgbClr val="000000"/>
              </a:solidFill>
              <a:latin typeface="Symbol" pitchFamily="18" charset="2"/>
            </a:endParaRPr>
          </a:p>
          <a:p>
            <a:r>
              <a:rPr lang="en-US" i="0" dirty="0">
                <a:solidFill>
                  <a:srgbClr val="000000"/>
                </a:solidFill>
                <a:latin typeface="Symbol" pitchFamily="18" charset="2"/>
              </a:rPr>
              <a:t>s</a:t>
            </a:r>
            <a:r>
              <a:rPr lang="en-US" i="0" dirty="0">
                <a:solidFill>
                  <a:srgbClr val="000000"/>
                </a:solidFill>
              </a:rPr>
              <a:t> </a:t>
            </a:r>
            <a:r>
              <a:rPr lang="en-US" i="0" baseline="-25000" dirty="0" err="1">
                <a:solidFill>
                  <a:srgbClr val="000000"/>
                </a:solidFill>
              </a:rPr>
              <a:t>Pname</a:t>
            </a:r>
            <a:r>
              <a:rPr lang="en-US" i="0" baseline="-25000" dirty="0">
                <a:solidFill>
                  <a:srgbClr val="000000"/>
                </a:solidFill>
              </a:rPr>
              <a:t> = ‘Interface’</a:t>
            </a:r>
            <a:r>
              <a:rPr lang="en-US" dirty="0"/>
              <a:t>       </a:t>
            </a:r>
            <a:r>
              <a:rPr lang="en-US" i="0" dirty="0" err="1">
                <a:solidFill>
                  <a:srgbClr val="000000"/>
                </a:solidFill>
              </a:rPr>
              <a:t>Works_On</a:t>
            </a:r>
            <a:r>
              <a:rPr lang="en-US" i="0" dirty="0">
                <a:solidFill>
                  <a:srgbClr val="000000"/>
                </a:solidFill>
              </a:rPr>
              <a:t>		Employee</a:t>
            </a:r>
          </a:p>
          <a:p>
            <a:pPr lvl="4"/>
            <a:endParaRPr lang="en-US" i="0" dirty="0">
              <a:solidFill>
                <a:srgbClr val="000000"/>
              </a:solidFill>
            </a:endParaRPr>
          </a:p>
          <a:p>
            <a:pPr lvl="1"/>
            <a:endParaRPr lang="en-US" i="0" dirty="0">
              <a:solidFill>
                <a:srgbClr val="000000"/>
              </a:solidFill>
            </a:endParaRPr>
          </a:p>
          <a:p>
            <a:r>
              <a:rPr lang="en-US" i="0" dirty="0">
                <a:solidFill>
                  <a:srgbClr val="000000"/>
                </a:solidFill>
              </a:rPr>
              <a:t>Project</a:t>
            </a:r>
            <a:endParaRPr lang="en-US" b="0" i="0" dirty="0">
              <a:solidFill>
                <a:srgbClr val="000000"/>
              </a:solidFill>
            </a:endParaRPr>
          </a:p>
        </p:txBody>
      </p:sp>
      <p:grpSp>
        <p:nvGrpSpPr>
          <p:cNvPr id="496644" name="Group 4"/>
          <p:cNvGrpSpPr>
            <a:grpSpLocks/>
          </p:cNvGrpSpPr>
          <p:nvPr/>
        </p:nvGrpSpPr>
        <p:grpSpPr bwMode="auto">
          <a:xfrm>
            <a:off x="1676400" y="3124200"/>
            <a:ext cx="228600" cy="152400"/>
            <a:chOff x="1920" y="2160"/>
            <a:chExt cx="240" cy="192"/>
          </a:xfrm>
        </p:grpSpPr>
        <p:sp>
          <p:nvSpPr>
            <p:cNvPr id="496645" name="Line 5"/>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46" name="Line 6"/>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47" name="Line 7"/>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48" name="Line 8"/>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6649" name="Group 9"/>
          <p:cNvGrpSpPr>
            <a:grpSpLocks/>
          </p:cNvGrpSpPr>
          <p:nvPr/>
        </p:nvGrpSpPr>
        <p:grpSpPr bwMode="auto">
          <a:xfrm>
            <a:off x="3810000" y="2438400"/>
            <a:ext cx="228600" cy="152400"/>
            <a:chOff x="1920" y="2160"/>
            <a:chExt cx="240" cy="192"/>
          </a:xfrm>
        </p:grpSpPr>
        <p:sp>
          <p:nvSpPr>
            <p:cNvPr id="496650" name="Line 10"/>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51" name="Line 11"/>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52" name="Line 12"/>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53" name="Line 13"/>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6654" name="Line 14"/>
          <p:cNvSpPr>
            <a:spLocks noChangeShapeType="1"/>
          </p:cNvSpPr>
          <p:nvPr/>
        </p:nvSpPr>
        <p:spPr bwMode="auto">
          <a:xfrm>
            <a:off x="4419600" y="2133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55" name="Line 15"/>
          <p:cNvSpPr>
            <a:spLocks noChangeShapeType="1"/>
          </p:cNvSpPr>
          <p:nvPr/>
        </p:nvSpPr>
        <p:spPr bwMode="auto">
          <a:xfrm flipH="1">
            <a:off x="2667000" y="2819400"/>
            <a:ext cx="16129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56" name="Line 16"/>
          <p:cNvSpPr>
            <a:spLocks noChangeShapeType="1"/>
          </p:cNvSpPr>
          <p:nvPr/>
        </p:nvSpPr>
        <p:spPr bwMode="auto">
          <a:xfrm>
            <a:off x="4572000" y="2819400"/>
            <a:ext cx="1219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57" name="Line 17"/>
          <p:cNvSpPr>
            <a:spLocks noChangeShapeType="1"/>
          </p:cNvSpPr>
          <p:nvPr/>
        </p:nvSpPr>
        <p:spPr bwMode="auto">
          <a:xfrm flipH="1">
            <a:off x="1295400" y="3581400"/>
            <a:ext cx="1143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58" name="Line 18"/>
          <p:cNvSpPr>
            <a:spLocks noChangeShapeType="1"/>
          </p:cNvSpPr>
          <p:nvPr/>
        </p:nvSpPr>
        <p:spPr bwMode="auto">
          <a:xfrm>
            <a:off x="2667000" y="35814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59" name="Line 19"/>
          <p:cNvSpPr>
            <a:spLocks noChangeShapeType="1"/>
          </p:cNvSpPr>
          <p:nvPr/>
        </p:nvSpPr>
        <p:spPr bwMode="auto">
          <a:xfrm flipH="1">
            <a:off x="596900" y="4572000"/>
            <a:ext cx="127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6660" name="Line 20"/>
          <p:cNvSpPr>
            <a:spLocks noChangeShapeType="1"/>
          </p:cNvSpPr>
          <p:nvPr/>
        </p:nvSpPr>
        <p:spPr bwMode="auto">
          <a:xfrm>
            <a:off x="6248400" y="3581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084E9B1-1C6C-4358-AE7D-1BAC0FDD7BA4}" type="slidenum">
              <a:rPr lang="en-US"/>
              <a:pPr/>
              <a:t>35</a:t>
            </a:fld>
            <a:endParaRPr lang="en-US"/>
          </a:p>
        </p:txBody>
      </p:sp>
      <p:sp>
        <p:nvSpPr>
          <p:cNvPr id="497666" name="Text Box 2"/>
          <p:cNvSpPr txBox="1">
            <a:spLocks noChangeArrowheads="1"/>
          </p:cNvSpPr>
          <p:nvPr/>
        </p:nvSpPr>
        <p:spPr bwMode="auto">
          <a:xfrm>
            <a:off x="596900" y="381000"/>
            <a:ext cx="78105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Another improvement is to keep only the attribute record by subsequent operations in the intermediate relations by including </a:t>
            </a:r>
            <a:r>
              <a:rPr lang="en-US" b="0" i="0">
                <a:solidFill>
                  <a:srgbClr val="000000"/>
                </a:solidFill>
                <a:latin typeface="Symbol" pitchFamily="18" charset="2"/>
              </a:rPr>
              <a:t>p</a:t>
            </a:r>
            <a:r>
              <a:rPr lang="en-US" b="0" i="0">
                <a:solidFill>
                  <a:srgbClr val="000000"/>
                </a:solidFill>
              </a:rPr>
              <a:t> operation as early as possible in the query tree</a:t>
            </a: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This reduces the attributes (column) of the intermediate relations whereas the select operation reduces the number of tuples (records)</a:t>
            </a:r>
          </a:p>
          <a:p>
            <a:pPr>
              <a:buClr>
                <a:srgbClr val="CC0000"/>
              </a:buClr>
              <a:buFontTx/>
              <a:buChar char="•"/>
            </a:pPr>
            <a:endParaRPr lang="en-US" b="0" i="0">
              <a:solidFill>
                <a:srgbClr val="000000"/>
              </a:solidFill>
            </a:endParaRP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So, the final form of the query is: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3"/>
          <p:cNvSpPr>
            <a:spLocks noGrp="1"/>
          </p:cNvSpPr>
          <p:nvPr>
            <p:ph type="sldNum" sz="quarter" idx="10"/>
          </p:nvPr>
        </p:nvSpPr>
        <p:spPr/>
        <p:txBody>
          <a:bodyPr/>
          <a:lstStyle/>
          <a:p>
            <a:fld id="{B73F98A3-0138-4A8F-A37D-4901F6807127}" type="slidenum">
              <a:rPr lang="en-US"/>
              <a:pPr/>
              <a:t>36</a:t>
            </a:fld>
            <a:endParaRPr lang="en-US"/>
          </a:p>
        </p:txBody>
      </p:sp>
      <p:sp>
        <p:nvSpPr>
          <p:cNvPr id="498692" name="Rectangle 4"/>
          <p:cNvSpPr>
            <a:spLocks noChangeArrowheads="1"/>
          </p:cNvSpPr>
          <p:nvPr/>
        </p:nvSpPr>
        <p:spPr bwMode="auto">
          <a:xfrm>
            <a:off x="152400" y="685800"/>
            <a:ext cx="8686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4"/>
            <a:r>
              <a:rPr lang="en-US" b="0" i="0" dirty="0">
                <a:solidFill>
                  <a:srgbClr val="000000"/>
                </a:solidFill>
              </a:rPr>
              <a:t>		</a:t>
            </a:r>
            <a:r>
              <a:rPr lang="en-US" i="0" dirty="0">
                <a:solidFill>
                  <a:srgbClr val="000000"/>
                </a:solidFill>
                <a:latin typeface="Symbol" pitchFamily="18" charset="2"/>
              </a:rPr>
              <a:t>p</a:t>
            </a:r>
            <a:r>
              <a:rPr lang="en-US" i="0" dirty="0">
                <a:solidFill>
                  <a:srgbClr val="000000"/>
                </a:solidFill>
              </a:rPr>
              <a:t> </a:t>
            </a:r>
            <a:r>
              <a:rPr lang="en-US" i="0" dirty="0" err="1">
                <a:solidFill>
                  <a:srgbClr val="000000"/>
                </a:solidFill>
              </a:rPr>
              <a:t>Lname</a:t>
            </a:r>
            <a:endParaRPr lang="en-US" i="0" dirty="0">
              <a:solidFill>
                <a:srgbClr val="000000"/>
              </a:solidFill>
            </a:endParaRPr>
          </a:p>
          <a:p>
            <a:pPr lvl="4"/>
            <a:endParaRPr lang="en-US" i="0" dirty="0">
              <a:solidFill>
                <a:srgbClr val="000000"/>
              </a:solidFill>
            </a:endParaRPr>
          </a:p>
          <a:p>
            <a:pPr lvl="4"/>
            <a:r>
              <a:rPr lang="en-US" i="0" dirty="0">
                <a:solidFill>
                  <a:srgbClr val="000000"/>
                </a:solidFill>
              </a:rPr>
              <a:t>		</a:t>
            </a:r>
            <a:r>
              <a:rPr lang="en-US" i="0" baseline="-25000" dirty="0">
                <a:solidFill>
                  <a:srgbClr val="000000"/>
                </a:solidFill>
              </a:rPr>
              <a:t>ESSN=SSN</a:t>
            </a:r>
          </a:p>
          <a:p>
            <a:pPr lvl="4"/>
            <a:r>
              <a:rPr lang="en-US" i="0" dirty="0">
                <a:solidFill>
                  <a:srgbClr val="000000"/>
                </a:solidFill>
              </a:rPr>
              <a:t>	</a:t>
            </a:r>
          </a:p>
          <a:p>
            <a:pPr lvl="4"/>
            <a:r>
              <a:rPr lang="en-US" i="0" dirty="0">
                <a:solidFill>
                  <a:srgbClr val="000000"/>
                </a:solidFill>
                <a:latin typeface="Symbol" pitchFamily="18" charset="2"/>
              </a:rPr>
              <a:t>p</a:t>
            </a:r>
            <a:r>
              <a:rPr lang="en-US" i="0" dirty="0">
                <a:solidFill>
                  <a:srgbClr val="000000"/>
                </a:solidFill>
              </a:rPr>
              <a:t> </a:t>
            </a:r>
            <a:r>
              <a:rPr lang="en-US" i="0" baseline="-25000" dirty="0">
                <a:solidFill>
                  <a:srgbClr val="000000"/>
                </a:solidFill>
              </a:rPr>
              <a:t>ESSN</a:t>
            </a:r>
            <a:r>
              <a:rPr lang="en-US" i="0" dirty="0">
                <a:solidFill>
                  <a:srgbClr val="000000"/>
                </a:solidFill>
              </a:rPr>
              <a:t>				</a:t>
            </a:r>
            <a:r>
              <a:rPr lang="en-US" i="0" dirty="0">
                <a:solidFill>
                  <a:srgbClr val="000000"/>
                </a:solidFill>
                <a:latin typeface="Symbol" pitchFamily="18" charset="2"/>
              </a:rPr>
              <a:t>p</a:t>
            </a:r>
            <a:r>
              <a:rPr lang="en-US" i="0" dirty="0">
                <a:solidFill>
                  <a:srgbClr val="000000"/>
                </a:solidFill>
              </a:rPr>
              <a:t> </a:t>
            </a:r>
            <a:r>
              <a:rPr lang="en-US" i="0" baseline="-25000" dirty="0">
                <a:solidFill>
                  <a:srgbClr val="000000"/>
                </a:solidFill>
              </a:rPr>
              <a:t>SSN, </a:t>
            </a:r>
            <a:r>
              <a:rPr lang="en-US" i="0" baseline="-25000" dirty="0" err="1">
                <a:solidFill>
                  <a:srgbClr val="000000"/>
                </a:solidFill>
              </a:rPr>
              <a:t>Lname</a:t>
            </a:r>
            <a:endParaRPr lang="en-US" i="0" baseline="-25000" dirty="0">
              <a:solidFill>
                <a:srgbClr val="000000"/>
              </a:solidFill>
            </a:endParaRPr>
          </a:p>
          <a:p>
            <a:pPr lvl="4"/>
            <a:endParaRPr lang="en-US" i="0" dirty="0">
              <a:solidFill>
                <a:srgbClr val="000000"/>
              </a:solidFill>
            </a:endParaRPr>
          </a:p>
          <a:p>
            <a:pPr lvl="4"/>
            <a:r>
              <a:rPr lang="en-US" i="0" baseline="-25000" dirty="0" err="1">
                <a:solidFill>
                  <a:srgbClr val="000000"/>
                </a:solidFill>
              </a:rPr>
              <a:t>Pnumber</a:t>
            </a:r>
            <a:r>
              <a:rPr lang="en-US" i="0" baseline="-25000" dirty="0">
                <a:solidFill>
                  <a:srgbClr val="000000"/>
                </a:solidFill>
              </a:rPr>
              <a:t>=</a:t>
            </a:r>
            <a:r>
              <a:rPr lang="en-US" i="0" baseline="-25000" dirty="0" err="1">
                <a:solidFill>
                  <a:srgbClr val="000000"/>
                </a:solidFill>
              </a:rPr>
              <a:t>PNo</a:t>
            </a:r>
            <a:r>
              <a:rPr lang="en-US" i="0" dirty="0">
                <a:solidFill>
                  <a:srgbClr val="000000"/>
                </a:solidFill>
              </a:rPr>
              <a:t>			</a:t>
            </a:r>
            <a:r>
              <a:rPr lang="en-US" i="0" dirty="0">
                <a:solidFill>
                  <a:srgbClr val="000000"/>
                </a:solidFill>
                <a:latin typeface="Symbol" pitchFamily="18" charset="2"/>
              </a:rPr>
              <a:t>s</a:t>
            </a:r>
            <a:r>
              <a:rPr lang="en-US" i="0" dirty="0">
                <a:solidFill>
                  <a:srgbClr val="000000"/>
                </a:solidFill>
              </a:rPr>
              <a:t> </a:t>
            </a:r>
            <a:r>
              <a:rPr lang="en-US" i="0" baseline="-25000" dirty="0" err="1">
                <a:solidFill>
                  <a:srgbClr val="000000"/>
                </a:solidFill>
              </a:rPr>
              <a:t>BDate</a:t>
            </a:r>
            <a:r>
              <a:rPr lang="en-US" i="0" baseline="-25000" dirty="0">
                <a:solidFill>
                  <a:srgbClr val="000000"/>
                </a:solidFill>
              </a:rPr>
              <a:t> &gt; ‘1957-12-31’</a:t>
            </a:r>
          </a:p>
          <a:p>
            <a:pPr lvl="4"/>
            <a:endParaRPr lang="en-US" i="0">
              <a:solidFill>
                <a:srgbClr val="000000"/>
              </a:solidFill>
              <a:latin typeface="Symbol" pitchFamily="18" charset="2"/>
            </a:endParaRPr>
          </a:p>
          <a:p>
            <a:pPr lvl="1"/>
            <a:r>
              <a:rPr lang="en-US" i="0">
                <a:solidFill>
                  <a:srgbClr val="000000"/>
                </a:solidFill>
                <a:latin typeface="Symbol" pitchFamily="18" charset="2"/>
              </a:rPr>
              <a:t>p</a:t>
            </a:r>
            <a:r>
              <a:rPr lang="en-US" i="0">
                <a:solidFill>
                  <a:srgbClr val="000000"/>
                </a:solidFill>
              </a:rPr>
              <a:t> </a:t>
            </a:r>
            <a:r>
              <a:rPr lang="en-US" i="0" baseline="-25000" dirty="0" err="1">
                <a:solidFill>
                  <a:srgbClr val="000000"/>
                </a:solidFill>
              </a:rPr>
              <a:t>Pnumber</a:t>
            </a:r>
            <a:r>
              <a:rPr lang="en-US" i="0" dirty="0">
                <a:solidFill>
                  <a:srgbClr val="000000"/>
                </a:solidFill>
              </a:rPr>
              <a:t>	</a:t>
            </a:r>
            <a:r>
              <a:rPr lang="en-US" dirty="0"/>
              <a:t> </a:t>
            </a:r>
            <a:r>
              <a:rPr lang="en-US" i="0" dirty="0">
                <a:solidFill>
                  <a:srgbClr val="000000"/>
                </a:solidFill>
              </a:rPr>
              <a:t>	</a:t>
            </a:r>
            <a:r>
              <a:rPr lang="en-US" i="0" dirty="0" err="1">
                <a:solidFill>
                  <a:srgbClr val="000000"/>
                </a:solidFill>
                <a:latin typeface="Symbol" pitchFamily="18" charset="2"/>
              </a:rPr>
              <a:t>p</a:t>
            </a:r>
            <a:r>
              <a:rPr lang="en-US" i="0" baseline="-25000" dirty="0" err="1">
                <a:solidFill>
                  <a:srgbClr val="000000"/>
                </a:solidFill>
              </a:rPr>
              <a:t>ESSN</a:t>
            </a:r>
            <a:r>
              <a:rPr lang="en-US" i="0" baseline="-25000" dirty="0">
                <a:solidFill>
                  <a:srgbClr val="000000"/>
                </a:solidFill>
              </a:rPr>
              <a:t>, </a:t>
            </a:r>
            <a:r>
              <a:rPr lang="en-US" i="0" baseline="-25000" dirty="0" err="1">
                <a:solidFill>
                  <a:srgbClr val="000000"/>
                </a:solidFill>
              </a:rPr>
              <a:t>PNo</a:t>
            </a:r>
            <a:r>
              <a:rPr lang="en-US" i="0" dirty="0">
                <a:solidFill>
                  <a:srgbClr val="000000"/>
                </a:solidFill>
              </a:rPr>
              <a:t>		Employee</a:t>
            </a:r>
          </a:p>
          <a:p>
            <a:pPr lvl="4"/>
            <a:endParaRPr lang="en-US" i="0" dirty="0">
              <a:solidFill>
                <a:srgbClr val="000000"/>
              </a:solidFill>
            </a:endParaRPr>
          </a:p>
          <a:p>
            <a:pPr lvl="1"/>
            <a:r>
              <a:rPr lang="en-US" i="0" dirty="0" err="1">
                <a:solidFill>
                  <a:srgbClr val="000000"/>
                </a:solidFill>
                <a:latin typeface="Symbol" pitchFamily="18" charset="2"/>
              </a:rPr>
              <a:t>s</a:t>
            </a:r>
            <a:r>
              <a:rPr lang="en-US" i="0" baseline="-25000" dirty="0" err="1">
                <a:solidFill>
                  <a:srgbClr val="000000"/>
                </a:solidFill>
              </a:rPr>
              <a:t>Pname</a:t>
            </a:r>
            <a:r>
              <a:rPr lang="en-US" i="0" baseline="-25000" dirty="0">
                <a:solidFill>
                  <a:srgbClr val="000000"/>
                </a:solidFill>
              </a:rPr>
              <a:t> = ‘Interface’</a:t>
            </a:r>
            <a:r>
              <a:rPr lang="en-US" i="0" dirty="0">
                <a:solidFill>
                  <a:srgbClr val="000000"/>
                </a:solidFill>
              </a:rPr>
              <a:t>	</a:t>
            </a:r>
            <a:r>
              <a:rPr lang="en-US" i="0" dirty="0" err="1">
                <a:solidFill>
                  <a:srgbClr val="000000"/>
                </a:solidFill>
              </a:rPr>
              <a:t>Works_On</a:t>
            </a:r>
            <a:endParaRPr lang="en-US" i="0" dirty="0">
              <a:solidFill>
                <a:srgbClr val="000000"/>
              </a:solidFill>
            </a:endParaRPr>
          </a:p>
          <a:p>
            <a:pPr lvl="1"/>
            <a:r>
              <a:rPr lang="en-US" i="0" dirty="0">
                <a:solidFill>
                  <a:srgbClr val="000000"/>
                </a:solidFill>
              </a:rPr>
              <a:t> </a:t>
            </a:r>
          </a:p>
          <a:p>
            <a:pPr lvl="1"/>
            <a:r>
              <a:rPr lang="en-US" i="0" dirty="0">
                <a:solidFill>
                  <a:srgbClr val="000000"/>
                </a:solidFill>
              </a:rPr>
              <a:t>Project</a:t>
            </a:r>
          </a:p>
        </p:txBody>
      </p:sp>
      <p:grpSp>
        <p:nvGrpSpPr>
          <p:cNvPr id="498693" name="Group 5"/>
          <p:cNvGrpSpPr>
            <a:grpSpLocks/>
          </p:cNvGrpSpPr>
          <p:nvPr/>
        </p:nvGrpSpPr>
        <p:grpSpPr bwMode="auto">
          <a:xfrm>
            <a:off x="3657600" y="1524000"/>
            <a:ext cx="228600" cy="152400"/>
            <a:chOff x="1920" y="2160"/>
            <a:chExt cx="240" cy="192"/>
          </a:xfrm>
        </p:grpSpPr>
        <p:sp>
          <p:nvSpPr>
            <p:cNvPr id="498694" name="Line 6"/>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695" name="Line 7"/>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696" name="Line 8"/>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697" name="Line 9"/>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8698" name="Group 10"/>
          <p:cNvGrpSpPr>
            <a:grpSpLocks/>
          </p:cNvGrpSpPr>
          <p:nvPr/>
        </p:nvGrpSpPr>
        <p:grpSpPr bwMode="auto">
          <a:xfrm>
            <a:off x="1828800" y="2971800"/>
            <a:ext cx="228600" cy="152400"/>
            <a:chOff x="1920" y="2160"/>
            <a:chExt cx="240" cy="192"/>
          </a:xfrm>
        </p:grpSpPr>
        <p:sp>
          <p:nvSpPr>
            <p:cNvPr id="498699" name="Line 11"/>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00" name="Line 12"/>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01" name="Line 13"/>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02" name="Line 14"/>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98703" name="Line 15"/>
          <p:cNvSpPr>
            <a:spLocks noChangeShapeType="1"/>
          </p:cNvSpPr>
          <p:nvPr/>
        </p:nvSpPr>
        <p:spPr bwMode="auto">
          <a:xfrm>
            <a:off x="4495800" y="1143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04" name="Line 16"/>
          <p:cNvSpPr>
            <a:spLocks noChangeShapeType="1"/>
          </p:cNvSpPr>
          <p:nvPr/>
        </p:nvSpPr>
        <p:spPr bwMode="auto">
          <a:xfrm flipH="1">
            <a:off x="2590800" y="1905000"/>
            <a:ext cx="19177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05" name="Line 17"/>
          <p:cNvSpPr>
            <a:spLocks noChangeShapeType="1"/>
          </p:cNvSpPr>
          <p:nvPr/>
        </p:nvSpPr>
        <p:spPr bwMode="auto">
          <a:xfrm>
            <a:off x="4648200" y="1905000"/>
            <a:ext cx="1143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06" name="Line 18"/>
          <p:cNvSpPr>
            <a:spLocks noChangeShapeType="1"/>
          </p:cNvSpPr>
          <p:nvPr/>
        </p:nvSpPr>
        <p:spPr bwMode="auto">
          <a:xfrm>
            <a:off x="2438400" y="2743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07" name="Line 19"/>
          <p:cNvSpPr>
            <a:spLocks noChangeShapeType="1"/>
          </p:cNvSpPr>
          <p:nvPr/>
        </p:nvSpPr>
        <p:spPr bwMode="auto">
          <a:xfrm>
            <a:off x="6324600" y="2743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08" name="Line 20"/>
          <p:cNvSpPr>
            <a:spLocks noChangeShapeType="1"/>
          </p:cNvSpPr>
          <p:nvPr/>
        </p:nvSpPr>
        <p:spPr bwMode="auto">
          <a:xfrm>
            <a:off x="6324600" y="33528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09" name="Line 21"/>
          <p:cNvSpPr>
            <a:spLocks noChangeShapeType="1"/>
          </p:cNvSpPr>
          <p:nvPr/>
        </p:nvSpPr>
        <p:spPr bwMode="auto">
          <a:xfrm flipH="1">
            <a:off x="1143000" y="3352800"/>
            <a:ext cx="13081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10" name="Line 22"/>
          <p:cNvSpPr>
            <a:spLocks noChangeShapeType="1"/>
          </p:cNvSpPr>
          <p:nvPr/>
        </p:nvSpPr>
        <p:spPr bwMode="auto">
          <a:xfrm>
            <a:off x="2590800" y="33528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11" name="Line 23"/>
          <p:cNvSpPr>
            <a:spLocks noChangeShapeType="1"/>
          </p:cNvSpPr>
          <p:nvPr/>
        </p:nvSpPr>
        <p:spPr bwMode="auto">
          <a:xfrm>
            <a:off x="914400" y="4191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12" name="Line 24"/>
          <p:cNvSpPr>
            <a:spLocks noChangeShapeType="1"/>
          </p:cNvSpPr>
          <p:nvPr/>
        </p:nvSpPr>
        <p:spPr bwMode="auto">
          <a:xfrm>
            <a:off x="3505200" y="40513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8713" name="Line 25"/>
          <p:cNvSpPr>
            <a:spLocks noChangeShapeType="1"/>
          </p:cNvSpPr>
          <p:nvPr/>
        </p:nvSpPr>
        <p:spPr bwMode="auto">
          <a:xfrm>
            <a:off x="927100" y="48006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EFB2F78F-61EF-43A6-83E0-AF9B3ED8D1D3}" type="slidenum">
              <a:rPr lang="en-US"/>
              <a:pPr/>
              <a:t>37</a:t>
            </a:fld>
            <a:endParaRPr lang="en-US"/>
          </a:p>
        </p:txBody>
      </p:sp>
      <p:sp>
        <p:nvSpPr>
          <p:cNvPr id="499714" name="Text Box 2"/>
          <p:cNvSpPr txBox="1">
            <a:spLocks noChangeArrowheads="1"/>
          </p:cNvSpPr>
          <p:nvPr/>
        </p:nvSpPr>
        <p:spPr bwMode="auto">
          <a:xfrm>
            <a:off x="596900" y="228600"/>
            <a:ext cx="70231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General rules for relational algebra operations</a:t>
            </a:r>
          </a:p>
          <a:p>
            <a:pPr>
              <a:buClr>
                <a:srgbClr val="CC0000"/>
              </a:buClr>
              <a:buFontTx/>
              <a:buChar char="•"/>
            </a:pPr>
            <a:endParaRPr lang="en-US" b="0" i="0">
              <a:solidFill>
                <a:srgbClr val="000000"/>
              </a:solidFill>
            </a:endParaRPr>
          </a:p>
          <a:p>
            <a:pPr>
              <a:buClr>
                <a:srgbClr val="CC0000"/>
              </a:buClr>
            </a:pPr>
            <a:r>
              <a:rPr lang="en-US" b="0" i="0">
                <a:solidFill>
                  <a:srgbClr val="000000"/>
                </a:solidFill>
              </a:rPr>
              <a:t>1) cascade of s</a:t>
            </a:r>
          </a:p>
          <a:p>
            <a:pPr lvl="1">
              <a:buClr>
                <a:srgbClr val="CC0000"/>
              </a:buClr>
            </a:pP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c1 and c2 and …. And cn</a:t>
            </a:r>
            <a:r>
              <a:rPr lang="en-US" i="0">
                <a:solidFill>
                  <a:srgbClr val="000000"/>
                </a:solidFill>
              </a:rPr>
              <a:t> (R) =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c1</a:t>
            </a:r>
            <a:r>
              <a:rPr lang="en-US" i="0">
                <a:solidFill>
                  <a:srgbClr val="000000"/>
                </a:solidFill>
              </a:rPr>
              <a:t>(</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c2</a:t>
            </a:r>
            <a:r>
              <a:rPr lang="en-US" i="0">
                <a:solidFill>
                  <a:srgbClr val="000000"/>
                </a:solidFill>
              </a:rPr>
              <a:t>(….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cn</a:t>
            </a:r>
            <a:r>
              <a:rPr lang="en-US" i="0">
                <a:solidFill>
                  <a:srgbClr val="000000"/>
                </a:solidFill>
              </a:rPr>
              <a:t> (R) )..))</a:t>
            </a:r>
          </a:p>
          <a:p>
            <a:pPr>
              <a:buClr>
                <a:srgbClr val="CC0000"/>
              </a:buClr>
              <a:buFontTx/>
              <a:buChar char="•"/>
            </a:pPr>
            <a:endParaRPr lang="en-US" i="0">
              <a:solidFill>
                <a:srgbClr val="000000"/>
              </a:solidFill>
            </a:endParaRPr>
          </a:p>
          <a:p>
            <a:pPr>
              <a:buClr>
                <a:srgbClr val="CC0000"/>
              </a:buClr>
            </a:pPr>
            <a:r>
              <a:rPr lang="en-US" b="0" i="0">
                <a:solidFill>
                  <a:srgbClr val="000000"/>
                </a:solidFill>
              </a:rPr>
              <a:t>2) Commutativity  of select</a:t>
            </a:r>
          </a:p>
          <a:p>
            <a:pPr lvl="1">
              <a:buClr>
                <a:srgbClr val="CC0000"/>
              </a:buClr>
            </a:pPr>
            <a:r>
              <a:rPr lang="en-US" b="0" i="0">
                <a:solidFill>
                  <a:srgbClr val="000000"/>
                </a:solidFill>
              </a:rPr>
              <a:t>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c1</a:t>
            </a:r>
            <a:r>
              <a:rPr lang="en-US" i="0">
                <a:solidFill>
                  <a:srgbClr val="000000"/>
                </a:solidFill>
              </a:rPr>
              <a:t>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c2</a:t>
            </a:r>
            <a:r>
              <a:rPr lang="en-US" i="0">
                <a:solidFill>
                  <a:srgbClr val="000000"/>
                </a:solidFill>
              </a:rPr>
              <a:t> (R) )  =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c2</a:t>
            </a:r>
            <a:r>
              <a:rPr lang="en-US" i="0">
                <a:solidFill>
                  <a:srgbClr val="000000"/>
                </a:solidFill>
              </a:rPr>
              <a:t>(</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c1</a:t>
            </a:r>
            <a:r>
              <a:rPr lang="en-US" i="0">
                <a:solidFill>
                  <a:srgbClr val="000000"/>
                </a:solidFill>
              </a:rPr>
              <a:t>(R) )</a:t>
            </a:r>
            <a:r>
              <a:rPr lang="en-US"/>
              <a:t> </a:t>
            </a:r>
          </a:p>
          <a:p>
            <a:pPr>
              <a:buClr>
                <a:srgbClr val="CC0000"/>
              </a:buClr>
              <a:buFontTx/>
              <a:buChar char="•"/>
            </a:pPr>
            <a:endParaRPr lang="en-US"/>
          </a:p>
          <a:p>
            <a:pPr>
              <a:buClr>
                <a:srgbClr val="CC0000"/>
              </a:buClr>
            </a:pPr>
            <a:r>
              <a:rPr lang="en-US" b="0" i="0"/>
              <a:t>3) </a:t>
            </a:r>
            <a:r>
              <a:rPr lang="en-US" i="0">
                <a:latin typeface="Symbol" pitchFamily="18" charset="2"/>
              </a:rPr>
              <a:t>p</a:t>
            </a:r>
            <a:r>
              <a:rPr lang="en-US" i="0"/>
              <a:t> </a:t>
            </a:r>
            <a:r>
              <a:rPr lang="en-US" i="0" baseline="-25000"/>
              <a:t>list1</a:t>
            </a:r>
            <a:r>
              <a:rPr lang="en-US" i="0"/>
              <a:t> (</a:t>
            </a:r>
            <a:r>
              <a:rPr lang="en-US" i="0">
                <a:latin typeface="Symbol" pitchFamily="18" charset="2"/>
              </a:rPr>
              <a:t>p</a:t>
            </a:r>
            <a:r>
              <a:rPr lang="en-US" i="0"/>
              <a:t> </a:t>
            </a:r>
            <a:r>
              <a:rPr lang="en-US" i="0" baseline="-25000"/>
              <a:t>list2</a:t>
            </a:r>
            <a:r>
              <a:rPr lang="en-US" i="0"/>
              <a:t> …. (</a:t>
            </a:r>
            <a:r>
              <a:rPr lang="en-US" i="0">
                <a:latin typeface="Symbol" pitchFamily="18" charset="2"/>
              </a:rPr>
              <a:t>p</a:t>
            </a:r>
            <a:r>
              <a:rPr lang="en-US" i="0"/>
              <a:t> </a:t>
            </a:r>
            <a:r>
              <a:rPr lang="en-US" i="0" baseline="-25000"/>
              <a:t>listn</a:t>
            </a:r>
            <a:r>
              <a:rPr lang="en-US" i="0"/>
              <a:t> (R) )… ) = </a:t>
            </a:r>
            <a:r>
              <a:rPr lang="en-US" i="0">
                <a:latin typeface="Symbol" pitchFamily="18" charset="2"/>
              </a:rPr>
              <a:t>p</a:t>
            </a:r>
            <a:r>
              <a:rPr lang="en-US" i="0"/>
              <a:t> </a:t>
            </a:r>
            <a:r>
              <a:rPr lang="en-US" i="0" baseline="-25000"/>
              <a:t>list1</a:t>
            </a:r>
            <a:r>
              <a:rPr lang="en-US" i="0"/>
              <a:t> (R)</a:t>
            </a:r>
            <a:r>
              <a:rPr lang="en-US" b="0" i="0"/>
              <a:t> </a:t>
            </a:r>
          </a:p>
          <a:p>
            <a:pPr>
              <a:buClr>
                <a:srgbClr val="CC0000"/>
              </a:buClr>
              <a:buFontTx/>
              <a:buChar char="•"/>
            </a:pPr>
            <a:endParaRPr lang="en-US" b="0" i="0"/>
          </a:p>
          <a:p>
            <a:pPr>
              <a:buClr>
                <a:srgbClr val="CC0000"/>
              </a:buClr>
            </a:pPr>
            <a:r>
              <a:rPr lang="en-US" b="0" i="0"/>
              <a:t>4) Commutativity of </a:t>
            </a:r>
            <a:r>
              <a:rPr lang="en-US" i="0">
                <a:latin typeface="Symbol" pitchFamily="18" charset="2"/>
              </a:rPr>
              <a:t>s</a:t>
            </a:r>
            <a:r>
              <a:rPr lang="en-US" b="0" i="0"/>
              <a:t> and </a:t>
            </a:r>
            <a:r>
              <a:rPr lang="en-US" b="0" i="0">
                <a:latin typeface="Symbol" pitchFamily="18" charset="2"/>
              </a:rPr>
              <a:t>p</a:t>
            </a:r>
          </a:p>
          <a:p>
            <a:pPr lvl="1">
              <a:buClr>
                <a:srgbClr val="CC0000"/>
              </a:buClr>
            </a:pPr>
            <a:r>
              <a:rPr lang="en-US" i="0">
                <a:latin typeface="Symbol" pitchFamily="18" charset="2"/>
              </a:rPr>
              <a:t>p</a:t>
            </a:r>
            <a:r>
              <a:rPr lang="en-US" i="0" baseline="-25000"/>
              <a:t>A1, A2, …, An</a:t>
            </a:r>
            <a:r>
              <a:rPr lang="en-US" i="0"/>
              <a:t> (</a:t>
            </a:r>
            <a:r>
              <a:rPr lang="en-US" i="0">
                <a:latin typeface="Symbol" pitchFamily="18" charset="2"/>
              </a:rPr>
              <a:t>s</a:t>
            </a:r>
            <a:r>
              <a:rPr lang="en-US" i="0"/>
              <a:t> </a:t>
            </a:r>
            <a:r>
              <a:rPr lang="en-US" i="0" baseline="-25000"/>
              <a:t>c</a:t>
            </a:r>
            <a:r>
              <a:rPr lang="en-US" i="0"/>
              <a:t> (R) )= </a:t>
            </a:r>
            <a:r>
              <a:rPr lang="en-US" i="0">
                <a:latin typeface="Symbol" pitchFamily="18" charset="2"/>
              </a:rPr>
              <a:t>s</a:t>
            </a:r>
            <a:r>
              <a:rPr lang="en-US" i="0" baseline="-25000"/>
              <a:t>c</a:t>
            </a:r>
            <a:r>
              <a:rPr lang="en-US" i="0"/>
              <a:t> (</a:t>
            </a:r>
            <a:r>
              <a:rPr lang="en-US" i="0">
                <a:latin typeface="Symbol" pitchFamily="18" charset="2"/>
              </a:rPr>
              <a:t>p</a:t>
            </a:r>
            <a:r>
              <a:rPr lang="en-US" i="0" baseline="-25000"/>
              <a:t>A1, A2,…, An</a:t>
            </a:r>
            <a:r>
              <a:rPr lang="en-US" i="0"/>
              <a:t> (R) )</a:t>
            </a:r>
          </a:p>
          <a:p>
            <a:pPr>
              <a:buClr>
                <a:srgbClr val="CC0000"/>
              </a:buClr>
              <a:buFontTx/>
              <a:buChar char="•"/>
            </a:pPr>
            <a:endParaRPr lang="en-US" i="0"/>
          </a:p>
          <a:p>
            <a:pPr>
              <a:buClr>
                <a:srgbClr val="CC0000"/>
              </a:buClr>
            </a:pPr>
            <a:r>
              <a:rPr lang="en-US" b="0" i="0"/>
              <a:t>5) Commutativity</a:t>
            </a:r>
            <a:r>
              <a:rPr lang="en-US"/>
              <a:t> </a:t>
            </a:r>
            <a:r>
              <a:rPr lang="en-US" b="0" i="0"/>
              <a:t>of join or cart</a:t>
            </a:r>
          </a:p>
          <a:p>
            <a:pPr lvl="2">
              <a:buClr>
                <a:srgbClr val="CC0000"/>
              </a:buClr>
            </a:pPr>
            <a:r>
              <a:rPr lang="en-US" b="0" i="0"/>
              <a:t>		</a:t>
            </a:r>
            <a:r>
              <a:rPr lang="en-US" i="0"/>
              <a:t>R     S   =   S  	  R</a:t>
            </a:r>
          </a:p>
          <a:p>
            <a:pPr lvl="2">
              <a:buClr>
                <a:srgbClr val="CC0000"/>
              </a:buClr>
            </a:pPr>
            <a:r>
              <a:rPr lang="en-US" i="0"/>
              <a:t>		R      S = S     R</a:t>
            </a:r>
          </a:p>
        </p:txBody>
      </p:sp>
      <p:grpSp>
        <p:nvGrpSpPr>
          <p:cNvPr id="499715" name="Group 3"/>
          <p:cNvGrpSpPr>
            <a:grpSpLocks/>
          </p:cNvGrpSpPr>
          <p:nvPr/>
        </p:nvGrpSpPr>
        <p:grpSpPr bwMode="auto">
          <a:xfrm>
            <a:off x="2819400" y="5486400"/>
            <a:ext cx="228600" cy="152400"/>
            <a:chOff x="1920" y="2160"/>
            <a:chExt cx="240" cy="192"/>
          </a:xfrm>
        </p:grpSpPr>
        <p:sp>
          <p:nvSpPr>
            <p:cNvPr id="499716" name="Line 4"/>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17" name="Line 5"/>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18" name="Line 6"/>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19" name="Line 7"/>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9720" name="Group 8"/>
          <p:cNvGrpSpPr>
            <a:grpSpLocks/>
          </p:cNvGrpSpPr>
          <p:nvPr/>
        </p:nvGrpSpPr>
        <p:grpSpPr bwMode="auto">
          <a:xfrm>
            <a:off x="4152900" y="5486400"/>
            <a:ext cx="228600" cy="152400"/>
            <a:chOff x="1920" y="2160"/>
            <a:chExt cx="240" cy="192"/>
          </a:xfrm>
        </p:grpSpPr>
        <p:sp>
          <p:nvSpPr>
            <p:cNvPr id="499721" name="Line 9"/>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22" name="Line 10"/>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23" name="Line 11"/>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24" name="Line 12"/>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9725" name="Group 13"/>
          <p:cNvGrpSpPr>
            <a:grpSpLocks/>
          </p:cNvGrpSpPr>
          <p:nvPr/>
        </p:nvGrpSpPr>
        <p:grpSpPr bwMode="auto">
          <a:xfrm>
            <a:off x="3962400" y="5867400"/>
            <a:ext cx="152400" cy="152400"/>
            <a:chOff x="2592" y="3600"/>
            <a:chExt cx="96" cy="96"/>
          </a:xfrm>
        </p:grpSpPr>
        <p:sp>
          <p:nvSpPr>
            <p:cNvPr id="499726" name="Line 14"/>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27" name="Line 15"/>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499728" name="Group 16"/>
          <p:cNvGrpSpPr>
            <a:grpSpLocks/>
          </p:cNvGrpSpPr>
          <p:nvPr/>
        </p:nvGrpSpPr>
        <p:grpSpPr bwMode="auto">
          <a:xfrm>
            <a:off x="2895600" y="5867400"/>
            <a:ext cx="152400" cy="152400"/>
            <a:chOff x="2592" y="3600"/>
            <a:chExt cx="96" cy="96"/>
          </a:xfrm>
        </p:grpSpPr>
        <p:sp>
          <p:nvSpPr>
            <p:cNvPr id="499729" name="Line 17"/>
            <p:cNvSpPr>
              <a:spLocks noChangeShapeType="1"/>
            </p:cNvSpPr>
            <p:nvPr/>
          </p:nvSpPr>
          <p:spPr bwMode="auto">
            <a:xfrm flipH="1">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30" name="Line 18"/>
            <p:cNvSpPr>
              <a:spLocks noChangeShapeType="1"/>
            </p:cNvSpPr>
            <p:nvPr/>
          </p:nvSpPr>
          <p:spPr bwMode="auto">
            <a:xfrm>
              <a:off x="2592" y="360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
          <p:cNvSpPr>
            <a:spLocks noGrp="1"/>
          </p:cNvSpPr>
          <p:nvPr>
            <p:ph type="sldNum" sz="quarter" idx="10"/>
          </p:nvPr>
        </p:nvSpPr>
        <p:spPr/>
        <p:txBody>
          <a:bodyPr/>
          <a:lstStyle/>
          <a:p>
            <a:fld id="{104C3DD5-6F73-40A1-B56F-0ED7EF60BEC7}" type="slidenum">
              <a:rPr lang="en-US"/>
              <a:pPr/>
              <a:t>38</a:t>
            </a:fld>
            <a:endParaRPr lang="en-US"/>
          </a:p>
        </p:txBody>
      </p:sp>
      <p:sp>
        <p:nvSpPr>
          <p:cNvPr id="500738" name="Text Box 2"/>
          <p:cNvSpPr txBox="1">
            <a:spLocks noChangeArrowheads="1"/>
          </p:cNvSpPr>
          <p:nvPr/>
        </p:nvSpPr>
        <p:spPr bwMode="auto">
          <a:xfrm>
            <a:off x="381000" y="228600"/>
            <a:ext cx="83820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b="0" i="0">
                <a:solidFill>
                  <a:srgbClr val="000000"/>
                </a:solidFill>
              </a:rPr>
              <a:t>6) Commutativity of select with join on condition c.</a:t>
            </a:r>
          </a:p>
          <a:p>
            <a:pPr>
              <a:buClr>
                <a:srgbClr val="CC0000"/>
              </a:buClr>
            </a:pPr>
            <a:r>
              <a:rPr lang="en-US" b="0" i="0">
                <a:solidFill>
                  <a:srgbClr val="000000"/>
                </a:solidFill>
              </a:rPr>
              <a:t>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 </a:t>
            </a:r>
            <a:r>
              <a:rPr lang="en-US" i="0">
                <a:solidFill>
                  <a:srgbClr val="000000"/>
                </a:solidFill>
              </a:rPr>
              <a:t>(R      S)  =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a:t>
            </a:r>
            <a:r>
              <a:rPr lang="en-US" i="0">
                <a:solidFill>
                  <a:srgbClr val="000000"/>
                </a:solidFill>
              </a:rPr>
              <a:t> (R) )      S</a:t>
            </a:r>
          </a:p>
          <a:p>
            <a:pPr>
              <a:buClr>
                <a:srgbClr val="CC0000"/>
              </a:buClr>
            </a:pPr>
            <a:endParaRPr lang="en-US" i="0">
              <a:solidFill>
                <a:srgbClr val="000000"/>
              </a:solidFill>
            </a:endParaRPr>
          </a:p>
          <a:p>
            <a:pPr>
              <a:buClr>
                <a:srgbClr val="CC0000"/>
              </a:buClr>
            </a:pPr>
            <a:r>
              <a:rPr lang="en-US" b="0" i="0">
                <a:solidFill>
                  <a:srgbClr val="000000"/>
                </a:solidFill>
              </a:rPr>
              <a:t>	This is true only if condition c involves only attributes of R</a:t>
            </a:r>
          </a:p>
          <a:p>
            <a:pPr>
              <a:buClr>
                <a:srgbClr val="CC0000"/>
              </a:buClr>
            </a:pPr>
            <a:endParaRPr lang="en-US" b="0" i="0">
              <a:solidFill>
                <a:srgbClr val="000000"/>
              </a:solidFill>
            </a:endParaRPr>
          </a:p>
          <a:p>
            <a:pPr>
              <a:buClr>
                <a:srgbClr val="CC0000"/>
              </a:buClr>
            </a:pPr>
            <a:r>
              <a:rPr lang="en-US" b="0" i="0">
                <a:solidFill>
                  <a:srgbClr val="000000"/>
                </a:solidFill>
              </a:rPr>
              <a:t>	if condition is in the form of c = c1 and c2 and c1 refers to attributes of R and c2 refers to attributes of S, we can have </a:t>
            </a:r>
          </a:p>
          <a:p>
            <a:pPr>
              <a:buClr>
                <a:srgbClr val="CC0000"/>
              </a:buClr>
            </a:pPr>
            <a:r>
              <a:rPr lang="en-US" b="0" i="0">
                <a:solidFill>
                  <a:srgbClr val="000000"/>
                </a:solidFill>
              </a:rPr>
              <a:t>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c1 and c2</a:t>
            </a:r>
            <a:r>
              <a:rPr lang="en-US" i="0">
                <a:solidFill>
                  <a:srgbClr val="000000"/>
                </a:solidFill>
              </a:rPr>
              <a:t> (R      S)  =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c1</a:t>
            </a:r>
            <a:r>
              <a:rPr lang="en-US" i="0">
                <a:solidFill>
                  <a:srgbClr val="000000"/>
                </a:solidFill>
              </a:rPr>
              <a:t> (R) )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c2</a:t>
            </a:r>
            <a:r>
              <a:rPr lang="en-US" i="0">
                <a:solidFill>
                  <a:srgbClr val="000000"/>
                </a:solidFill>
              </a:rPr>
              <a:t> (S) )</a:t>
            </a:r>
          </a:p>
          <a:p>
            <a:pPr>
              <a:buClr>
                <a:srgbClr val="CC0000"/>
              </a:buClr>
            </a:pPr>
            <a:endParaRPr lang="en-US" i="0">
              <a:solidFill>
                <a:srgbClr val="000000"/>
              </a:solidFill>
            </a:endParaRPr>
          </a:p>
          <a:p>
            <a:pPr>
              <a:buClr>
                <a:srgbClr val="CC0000"/>
              </a:buClr>
            </a:pPr>
            <a:r>
              <a:rPr lang="en-US" b="0" i="0">
                <a:solidFill>
                  <a:srgbClr val="000000"/>
                </a:solidFill>
              </a:rPr>
              <a:t>7) Suppose that the projection list is L = {A1, A2, …, An, B1, B2, …, Bn} where A1, A2, …, An are attributes of R and B1, B2, …, Bn are attributes of S</a:t>
            </a:r>
          </a:p>
          <a:p>
            <a:pPr>
              <a:buClr>
                <a:srgbClr val="CC0000"/>
              </a:buClr>
            </a:pPr>
            <a:r>
              <a:rPr lang="en-US" b="0" i="0">
                <a:solidFill>
                  <a:srgbClr val="000000"/>
                </a:solidFill>
              </a:rPr>
              <a:t>	</a:t>
            </a:r>
          </a:p>
          <a:p>
            <a:pPr>
              <a:buClr>
                <a:srgbClr val="CC0000"/>
              </a:buClr>
            </a:pPr>
            <a:r>
              <a:rPr lang="en-US" b="0" i="0">
                <a:solidFill>
                  <a:srgbClr val="000000"/>
                </a:solidFill>
              </a:rPr>
              <a:t>	if the join condition c involves only attributes in L, the two operations can be commuted as follows:</a:t>
            </a:r>
          </a:p>
          <a:p>
            <a:pPr>
              <a:buClr>
                <a:srgbClr val="CC0000"/>
              </a:buClr>
            </a:pPr>
            <a:r>
              <a:rPr lang="en-US" b="0" i="0">
                <a:solidFill>
                  <a:srgbClr val="000000"/>
                </a:solidFill>
              </a:rPr>
              <a:t>	</a:t>
            </a:r>
            <a:r>
              <a:rPr lang="en-US" i="0">
                <a:solidFill>
                  <a:srgbClr val="000000"/>
                </a:solidFill>
                <a:latin typeface="Symbol" pitchFamily="18" charset="2"/>
              </a:rPr>
              <a:t>p</a:t>
            </a:r>
            <a:r>
              <a:rPr lang="en-US" i="0">
                <a:solidFill>
                  <a:srgbClr val="000000"/>
                </a:solidFill>
              </a:rPr>
              <a:t> </a:t>
            </a:r>
            <a:r>
              <a:rPr lang="en-US" i="0" baseline="-25000">
                <a:solidFill>
                  <a:srgbClr val="000000"/>
                </a:solidFill>
              </a:rPr>
              <a:t>L</a:t>
            </a:r>
            <a:r>
              <a:rPr lang="en-US" i="0">
                <a:solidFill>
                  <a:srgbClr val="000000"/>
                </a:solidFill>
              </a:rPr>
              <a:t> (R     </a:t>
            </a:r>
            <a:r>
              <a:rPr lang="en-US" i="0" baseline="-25000">
                <a:solidFill>
                  <a:srgbClr val="000000"/>
                </a:solidFill>
              </a:rPr>
              <a:t>c</a:t>
            </a:r>
            <a:r>
              <a:rPr lang="en-US" i="0">
                <a:solidFill>
                  <a:srgbClr val="000000"/>
                </a:solidFill>
              </a:rPr>
              <a:t> S) = (</a:t>
            </a:r>
            <a:r>
              <a:rPr lang="en-US" i="0">
                <a:solidFill>
                  <a:srgbClr val="000000"/>
                </a:solidFill>
                <a:latin typeface="Symbol" pitchFamily="18" charset="2"/>
              </a:rPr>
              <a:t>p</a:t>
            </a:r>
            <a:r>
              <a:rPr lang="en-US" i="0">
                <a:solidFill>
                  <a:srgbClr val="000000"/>
                </a:solidFill>
              </a:rPr>
              <a:t> </a:t>
            </a:r>
            <a:r>
              <a:rPr lang="en-US" i="0" baseline="-25000">
                <a:solidFill>
                  <a:srgbClr val="000000"/>
                </a:solidFill>
              </a:rPr>
              <a:t>A1, A2, …, An</a:t>
            </a:r>
            <a:r>
              <a:rPr lang="en-US" i="0">
                <a:solidFill>
                  <a:srgbClr val="000000"/>
                </a:solidFill>
              </a:rPr>
              <a:t> (R))      </a:t>
            </a:r>
            <a:r>
              <a:rPr lang="en-US" i="0" baseline="-25000">
                <a:solidFill>
                  <a:srgbClr val="000000"/>
                </a:solidFill>
              </a:rPr>
              <a:t>c</a:t>
            </a:r>
            <a:r>
              <a:rPr lang="en-US" i="0">
                <a:solidFill>
                  <a:srgbClr val="000000"/>
                </a:solidFill>
              </a:rPr>
              <a:t> (</a:t>
            </a:r>
            <a:r>
              <a:rPr lang="en-US" i="0">
                <a:solidFill>
                  <a:srgbClr val="000000"/>
                </a:solidFill>
                <a:latin typeface="Symbol" pitchFamily="18" charset="2"/>
              </a:rPr>
              <a:t>p</a:t>
            </a:r>
            <a:r>
              <a:rPr lang="en-US" i="0">
                <a:solidFill>
                  <a:srgbClr val="000000"/>
                </a:solidFill>
              </a:rPr>
              <a:t> </a:t>
            </a:r>
            <a:r>
              <a:rPr lang="en-US" i="0" baseline="-25000">
                <a:solidFill>
                  <a:srgbClr val="000000"/>
                </a:solidFill>
              </a:rPr>
              <a:t>B1, B2, …, Bn</a:t>
            </a:r>
            <a:r>
              <a:rPr lang="en-US" i="0">
                <a:solidFill>
                  <a:srgbClr val="000000"/>
                </a:solidFill>
              </a:rPr>
              <a:t> (S) )</a:t>
            </a:r>
          </a:p>
        </p:txBody>
      </p:sp>
      <p:grpSp>
        <p:nvGrpSpPr>
          <p:cNvPr id="500739" name="Group 3"/>
          <p:cNvGrpSpPr>
            <a:grpSpLocks/>
          </p:cNvGrpSpPr>
          <p:nvPr/>
        </p:nvGrpSpPr>
        <p:grpSpPr bwMode="auto">
          <a:xfrm>
            <a:off x="3162300" y="762000"/>
            <a:ext cx="228600" cy="152400"/>
            <a:chOff x="1920" y="2160"/>
            <a:chExt cx="240" cy="192"/>
          </a:xfrm>
        </p:grpSpPr>
        <p:sp>
          <p:nvSpPr>
            <p:cNvPr id="500740" name="Line 4"/>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41" name="Line 5"/>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42" name="Line 6"/>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43" name="Line 7"/>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0744" name="Group 8"/>
          <p:cNvGrpSpPr>
            <a:grpSpLocks/>
          </p:cNvGrpSpPr>
          <p:nvPr/>
        </p:nvGrpSpPr>
        <p:grpSpPr bwMode="auto">
          <a:xfrm>
            <a:off x="5410200" y="762000"/>
            <a:ext cx="228600" cy="152400"/>
            <a:chOff x="1920" y="2160"/>
            <a:chExt cx="240" cy="192"/>
          </a:xfrm>
        </p:grpSpPr>
        <p:sp>
          <p:nvSpPr>
            <p:cNvPr id="500745" name="Line 9"/>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46" name="Line 10"/>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47" name="Line 11"/>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48" name="Line 12"/>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0749" name="Group 13"/>
          <p:cNvGrpSpPr>
            <a:grpSpLocks/>
          </p:cNvGrpSpPr>
          <p:nvPr/>
        </p:nvGrpSpPr>
        <p:grpSpPr bwMode="auto">
          <a:xfrm>
            <a:off x="1524000" y="5943600"/>
            <a:ext cx="228600" cy="152400"/>
            <a:chOff x="1920" y="2160"/>
            <a:chExt cx="240" cy="192"/>
          </a:xfrm>
        </p:grpSpPr>
        <p:sp>
          <p:nvSpPr>
            <p:cNvPr id="500750" name="Line 14"/>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51" name="Line 15"/>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52" name="Line 16"/>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53" name="Line 17"/>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0754" name="Group 18"/>
          <p:cNvGrpSpPr>
            <a:grpSpLocks/>
          </p:cNvGrpSpPr>
          <p:nvPr/>
        </p:nvGrpSpPr>
        <p:grpSpPr bwMode="auto">
          <a:xfrm>
            <a:off x="4953000" y="5867400"/>
            <a:ext cx="228600" cy="152400"/>
            <a:chOff x="1920" y="2160"/>
            <a:chExt cx="240" cy="192"/>
          </a:xfrm>
        </p:grpSpPr>
        <p:sp>
          <p:nvSpPr>
            <p:cNvPr id="500755" name="Line 19"/>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56" name="Line 20"/>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57" name="Line 21"/>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58" name="Line 22"/>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0769" name="Group 33"/>
          <p:cNvGrpSpPr>
            <a:grpSpLocks/>
          </p:cNvGrpSpPr>
          <p:nvPr/>
        </p:nvGrpSpPr>
        <p:grpSpPr bwMode="auto">
          <a:xfrm>
            <a:off x="2933700" y="2971800"/>
            <a:ext cx="228600" cy="152400"/>
            <a:chOff x="1920" y="2160"/>
            <a:chExt cx="240" cy="192"/>
          </a:xfrm>
        </p:grpSpPr>
        <p:sp>
          <p:nvSpPr>
            <p:cNvPr id="500770" name="Line 34"/>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71" name="Line 35"/>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72" name="Line 36"/>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73" name="Line 37"/>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00774" name="Group 38"/>
          <p:cNvGrpSpPr>
            <a:grpSpLocks/>
          </p:cNvGrpSpPr>
          <p:nvPr/>
        </p:nvGrpSpPr>
        <p:grpSpPr bwMode="auto">
          <a:xfrm>
            <a:off x="5410200" y="2971800"/>
            <a:ext cx="228600" cy="152400"/>
            <a:chOff x="1920" y="2160"/>
            <a:chExt cx="240" cy="192"/>
          </a:xfrm>
        </p:grpSpPr>
        <p:sp>
          <p:nvSpPr>
            <p:cNvPr id="500775" name="Line 39"/>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76" name="Line 40"/>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77" name="Line 41"/>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0778" name="Line 42"/>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996D48C-92E2-40FF-96F8-C15DF29D49C5}" type="slidenum">
              <a:rPr lang="en-US"/>
              <a:pPr/>
              <a:t>39</a:t>
            </a:fld>
            <a:endParaRPr lang="en-US"/>
          </a:p>
        </p:txBody>
      </p:sp>
      <p:sp>
        <p:nvSpPr>
          <p:cNvPr id="501762" name="Text Box 2"/>
          <p:cNvSpPr txBox="1">
            <a:spLocks noChangeArrowheads="1"/>
          </p:cNvSpPr>
          <p:nvPr/>
        </p:nvSpPr>
        <p:spPr bwMode="auto">
          <a:xfrm>
            <a:off x="596900" y="298450"/>
            <a:ext cx="7810500"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lang="en-US" b="0" i="0">
                <a:solidFill>
                  <a:srgbClr val="000000"/>
                </a:solidFill>
              </a:rPr>
              <a:t>8) The set operation union, and intersection are commutative but not set difference</a:t>
            </a:r>
          </a:p>
          <a:p>
            <a:pPr>
              <a:lnSpc>
                <a:spcPct val="80000"/>
              </a:lnSpc>
              <a:buClr>
                <a:srgbClr val="CC0000"/>
              </a:buClr>
            </a:pPr>
            <a:endParaRPr lang="en-US" b="0" i="0">
              <a:solidFill>
                <a:srgbClr val="000000"/>
              </a:solidFill>
            </a:endParaRPr>
          </a:p>
          <a:p>
            <a:pPr>
              <a:lnSpc>
                <a:spcPct val="80000"/>
              </a:lnSpc>
              <a:buClr>
                <a:srgbClr val="CC0000"/>
              </a:buClr>
            </a:pPr>
            <a:r>
              <a:rPr lang="en-US" b="0" i="0">
                <a:solidFill>
                  <a:srgbClr val="000000"/>
                </a:solidFill>
              </a:rPr>
              <a:t>9) The operations join, cart, union, intersection are associative. For example, if  </a:t>
            </a:r>
            <a:r>
              <a:rPr lang="en-US" b="0" i="0">
                <a:solidFill>
                  <a:srgbClr val="000000"/>
                </a:solidFill>
                <a:latin typeface="Symbol" pitchFamily="18" charset="2"/>
              </a:rPr>
              <a:t>q </a:t>
            </a:r>
            <a:r>
              <a:rPr lang="en-US" b="0" i="0">
                <a:solidFill>
                  <a:srgbClr val="000000"/>
                </a:solidFill>
              </a:rPr>
              <a:t>is one of these operations, we can have </a:t>
            </a:r>
          </a:p>
          <a:p>
            <a:pPr>
              <a:lnSpc>
                <a:spcPct val="80000"/>
              </a:lnSpc>
              <a:buClr>
                <a:srgbClr val="CC0000"/>
              </a:buClr>
            </a:pPr>
            <a:r>
              <a:rPr lang="en-US" b="0" i="0">
                <a:solidFill>
                  <a:srgbClr val="000000"/>
                </a:solidFill>
              </a:rPr>
              <a:t>			</a:t>
            </a:r>
            <a:r>
              <a:rPr lang="en-US" i="0">
                <a:solidFill>
                  <a:srgbClr val="000000"/>
                </a:solidFill>
              </a:rPr>
              <a:t>(R </a:t>
            </a:r>
            <a:r>
              <a:rPr lang="en-US" i="0">
                <a:solidFill>
                  <a:srgbClr val="000000"/>
                </a:solidFill>
                <a:latin typeface="Symbol" pitchFamily="18" charset="2"/>
              </a:rPr>
              <a:t>q</a:t>
            </a:r>
            <a:r>
              <a:rPr lang="en-US" i="0">
                <a:solidFill>
                  <a:srgbClr val="000000"/>
                </a:solidFill>
              </a:rPr>
              <a:t> S) </a:t>
            </a:r>
            <a:r>
              <a:rPr lang="en-US" i="0">
                <a:solidFill>
                  <a:srgbClr val="000000"/>
                </a:solidFill>
                <a:latin typeface="Symbol" pitchFamily="18" charset="2"/>
              </a:rPr>
              <a:t>q</a:t>
            </a:r>
            <a:r>
              <a:rPr lang="en-US" i="0">
                <a:solidFill>
                  <a:srgbClr val="000000"/>
                </a:solidFill>
              </a:rPr>
              <a:t> T = R </a:t>
            </a:r>
            <a:r>
              <a:rPr lang="en-US" i="0">
                <a:solidFill>
                  <a:srgbClr val="000000"/>
                </a:solidFill>
                <a:latin typeface="Symbol" pitchFamily="18" charset="2"/>
              </a:rPr>
              <a:t>q</a:t>
            </a:r>
            <a:r>
              <a:rPr lang="en-US" i="0">
                <a:solidFill>
                  <a:srgbClr val="000000"/>
                </a:solidFill>
              </a:rPr>
              <a:t> (S </a:t>
            </a:r>
            <a:r>
              <a:rPr lang="en-US" i="0">
                <a:solidFill>
                  <a:srgbClr val="000000"/>
                </a:solidFill>
                <a:latin typeface="Symbol" pitchFamily="18" charset="2"/>
              </a:rPr>
              <a:t>q</a:t>
            </a:r>
            <a:r>
              <a:rPr lang="en-US" i="0">
                <a:solidFill>
                  <a:srgbClr val="000000"/>
                </a:solidFill>
              </a:rPr>
              <a:t> T)</a:t>
            </a:r>
          </a:p>
          <a:p>
            <a:pPr>
              <a:lnSpc>
                <a:spcPct val="80000"/>
              </a:lnSpc>
              <a:buClr>
                <a:srgbClr val="CC0000"/>
              </a:buClr>
            </a:pPr>
            <a:endParaRPr lang="en-US" i="0">
              <a:solidFill>
                <a:srgbClr val="000000"/>
              </a:solidFill>
            </a:endParaRPr>
          </a:p>
          <a:p>
            <a:pPr>
              <a:lnSpc>
                <a:spcPct val="80000"/>
              </a:lnSpc>
              <a:buClr>
                <a:srgbClr val="CC0000"/>
              </a:buClr>
            </a:pPr>
            <a:r>
              <a:rPr lang="en-US" b="0" i="0">
                <a:solidFill>
                  <a:srgbClr val="000000"/>
                </a:solidFill>
              </a:rPr>
              <a:t>10) Relation S commute with the three set operation union, intersect, and set difference. If </a:t>
            </a:r>
            <a:r>
              <a:rPr lang="en-US" b="0" i="0">
                <a:solidFill>
                  <a:srgbClr val="000000"/>
                </a:solidFill>
                <a:latin typeface="Symbol" pitchFamily="18" charset="2"/>
              </a:rPr>
              <a:t>q</a:t>
            </a:r>
            <a:r>
              <a:rPr lang="en-US" b="0" i="0">
                <a:solidFill>
                  <a:srgbClr val="000000"/>
                </a:solidFill>
              </a:rPr>
              <a:t> stands for one of these three operations, we have</a:t>
            </a:r>
          </a:p>
          <a:p>
            <a:pPr>
              <a:lnSpc>
                <a:spcPct val="80000"/>
              </a:lnSpc>
              <a:buClr>
                <a:srgbClr val="CC0000"/>
              </a:buClr>
            </a:pPr>
            <a:r>
              <a:rPr lang="en-US" b="0" i="0">
                <a:solidFill>
                  <a:srgbClr val="000000"/>
                </a:solidFill>
              </a:rPr>
              <a:t>			</a:t>
            </a:r>
            <a:r>
              <a:rPr lang="en-US" i="0">
                <a:solidFill>
                  <a:srgbClr val="000000"/>
                </a:solidFill>
                <a:latin typeface="Symbol" pitchFamily="18" charset="2"/>
              </a:rPr>
              <a:t>s</a:t>
            </a:r>
            <a:r>
              <a:rPr lang="en-US" i="0" baseline="-25000">
                <a:solidFill>
                  <a:srgbClr val="000000"/>
                </a:solidFill>
              </a:rPr>
              <a:t>c</a:t>
            </a:r>
            <a:r>
              <a:rPr lang="en-US" i="0">
                <a:solidFill>
                  <a:srgbClr val="000000"/>
                </a:solidFill>
              </a:rPr>
              <a:t> (R </a:t>
            </a:r>
            <a:r>
              <a:rPr lang="en-US" i="0">
                <a:solidFill>
                  <a:srgbClr val="000000"/>
                </a:solidFill>
                <a:latin typeface="Symbol" pitchFamily="18" charset="2"/>
              </a:rPr>
              <a:t>q</a:t>
            </a:r>
            <a:r>
              <a:rPr lang="en-US" i="0">
                <a:solidFill>
                  <a:srgbClr val="000000"/>
                </a:solidFill>
              </a:rPr>
              <a:t> S) = (</a:t>
            </a:r>
            <a:r>
              <a:rPr lang="en-US" i="0">
                <a:solidFill>
                  <a:srgbClr val="000000"/>
                </a:solidFill>
                <a:latin typeface="Symbol" pitchFamily="18" charset="2"/>
              </a:rPr>
              <a:t>s</a:t>
            </a:r>
            <a:r>
              <a:rPr lang="en-US" i="0" baseline="-25000">
                <a:solidFill>
                  <a:srgbClr val="000000"/>
                </a:solidFill>
              </a:rPr>
              <a:t>c</a:t>
            </a:r>
            <a:r>
              <a:rPr lang="en-US" i="0">
                <a:solidFill>
                  <a:srgbClr val="000000"/>
                </a:solidFill>
              </a:rPr>
              <a:t> (R)) </a:t>
            </a:r>
            <a:r>
              <a:rPr lang="en-US" i="0">
                <a:solidFill>
                  <a:srgbClr val="000000"/>
                </a:solidFill>
                <a:latin typeface="Symbol" pitchFamily="18" charset="2"/>
              </a:rPr>
              <a:t>q</a:t>
            </a:r>
            <a:r>
              <a:rPr lang="en-US" i="0">
                <a:solidFill>
                  <a:srgbClr val="000000"/>
                </a:solidFill>
              </a:rPr>
              <a:t> (</a:t>
            </a:r>
            <a:r>
              <a:rPr lang="en-US" i="0">
                <a:solidFill>
                  <a:srgbClr val="000000"/>
                </a:solidFill>
                <a:latin typeface="Symbol" pitchFamily="18" charset="2"/>
              </a:rPr>
              <a:t>s</a:t>
            </a:r>
            <a:r>
              <a:rPr lang="en-US" i="0" baseline="-25000">
                <a:solidFill>
                  <a:srgbClr val="000000"/>
                </a:solidFill>
              </a:rPr>
              <a:t>c</a:t>
            </a:r>
            <a:r>
              <a:rPr lang="en-US" i="0">
                <a:solidFill>
                  <a:srgbClr val="000000"/>
                </a:solidFill>
              </a:rPr>
              <a:t> (S))</a:t>
            </a:r>
          </a:p>
          <a:p>
            <a:pPr>
              <a:lnSpc>
                <a:spcPct val="80000"/>
              </a:lnSpc>
              <a:buClr>
                <a:srgbClr val="CC0000"/>
              </a:buClr>
            </a:pPr>
            <a:endParaRPr lang="en-US" i="0">
              <a:solidFill>
                <a:srgbClr val="000000"/>
              </a:solidFill>
            </a:endParaRPr>
          </a:p>
          <a:p>
            <a:pPr>
              <a:lnSpc>
                <a:spcPct val="80000"/>
              </a:lnSpc>
              <a:buClr>
                <a:srgbClr val="CC0000"/>
              </a:buClr>
            </a:pPr>
            <a:r>
              <a:rPr lang="en-US" b="0" i="0">
                <a:solidFill>
                  <a:srgbClr val="000000"/>
                </a:solidFill>
              </a:rPr>
              <a:t>11)The </a:t>
            </a:r>
            <a:r>
              <a:rPr lang="en-US" b="0" i="0">
                <a:solidFill>
                  <a:srgbClr val="000000"/>
                </a:solidFill>
                <a:latin typeface="Symbol" pitchFamily="18" charset="2"/>
              </a:rPr>
              <a:t>p</a:t>
            </a:r>
            <a:r>
              <a:rPr lang="en-US" b="0" i="0">
                <a:solidFill>
                  <a:srgbClr val="000000"/>
                </a:solidFill>
              </a:rPr>
              <a:t> operation commute with union</a:t>
            </a:r>
          </a:p>
          <a:p>
            <a:pPr>
              <a:lnSpc>
                <a:spcPct val="80000"/>
              </a:lnSpc>
              <a:buClr>
                <a:srgbClr val="CC0000"/>
              </a:buClr>
            </a:pPr>
            <a:r>
              <a:rPr lang="en-US" b="0" i="0">
                <a:solidFill>
                  <a:srgbClr val="000000"/>
                </a:solidFill>
              </a:rPr>
              <a:t>			</a:t>
            </a:r>
            <a:r>
              <a:rPr lang="en-US" i="0">
                <a:solidFill>
                  <a:srgbClr val="000000"/>
                </a:solidFill>
                <a:latin typeface="Symbol" pitchFamily="18" charset="2"/>
              </a:rPr>
              <a:t>p</a:t>
            </a:r>
            <a:r>
              <a:rPr lang="en-US" i="0" baseline="-25000">
                <a:solidFill>
                  <a:srgbClr val="000000"/>
                </a:solidFill>
              </a:rPr>
              <a:t>L</a:t>
            </a:r>
            <a:r>
              <a:rPr lang="en-US" i="0">
                <a:solidFill>
                  <a:srgbClr val="000000"/>
                </a:solidFill>
              </a:rPr>
              <a:t> (R    S) = (</a:t>
            </a:r>
            <a:r>
              <a:rPr lang="en-US" i="0">
                <a:solidFill>
                  <a:srgbClr val="000000"/>
                </a:solidFill>
                <a:latin typeface="Symbol" pitchFamily="18" charset="2"/>
              </a:rPr>
              <a:t>p</a:t>
            </a:r>
            <a:r>
              <a:rPr lang="en-US" i="0" baseline="-25000">
                <a:solidFill>
                  <a:srgbClr val="000000"/>
                </a:solidFill>
              </a:rPr>
              <a:t>L</a:t>
            </a:r>
            <a:r>
              <a:rPr lang="en-US" i="0">
                <a:solidFill>
                  <a:srgbClr val="000000"/>
                </a:solidFill>
              </a:rPr>
              <a:t> (R) )     (</a:t>
            </a:r>
            <a:r>
              <a:rPr lang="en-US" i="0">
                <a:solidFill>
                  <a:srgbClr val="000000"/>
                </a:solidFill>
                <a:latin typeface="Symbol" pitchFamily="18" charset="2"/>
              </a:rPr>
              <a:t>p</a:t>
            </a:r>
            <a:r>
              <a:rPr lang="en-US" i="0" baseline="-25000">
                <a:solidFill>
                  <a:srgbClr val="000000"/>
                </a:solidFill>
              </a:rPr>
              <a:t>L</a:t>
            </a:r>
            <a:r>
              <a:rPr lang="en-US" i="0">
                <a:solidFill>
                  <a:srgbClr val="000000"/>
                </a:solidFill>
              </a:rPr>
              <a:t> (S))</a:t>
            </a:r>
          </a:p>
          <a:p>
            <a:pPr>
              <a:lnSpc>
                <a:spcPct val="80000"/>
              </a:lnSpc>
              <a:buClr>
                <a:srgbClr val="CC0000"/>
              </a:buClr>
            </a:pPr>
            <a:endParaRPr lang="en-US" i="0">
              <a:solidFill>
                <a:srgbClr val="000000"/>
              </a:solidFill>
              <a:latin typeface="Symbol" pitchFamily="18" charset="2"/>
            </a:endParaRPr>
          </a:p>
        </p:txBody>
      </p:sp>
      <p:sp>
        <p:nvSpPr>
          <p:cNvPr id="501763" name="AutoShape 3"/>
          <p:cNvSpPr>
            <a:spLocks noChangeArrowheads="1"/>
          </p:cNvSpPr>
          <p:nvPr/>
        </p:nvSpPr>
        <p:spPr bwMode="auto">
          <a:xfrm flipV="1">
            <a:off x="5334000" y="4162425"/>
            <a:ext cx="152400" cy="609600"/>
          </a:xfrm>
          <a:custGeom>
            <a:avLst/>
            <a:gdLst>
              <a:gd name="G0" fmla="+- 10800 0 0"/>
              <a:gd name="G1" fmla="+- -11356745 0 0"/>
              <a:gd name="G2" fmla="+- 0 0 -11356745"/>
              <a:gd name="T0" fmla="*/ 0 256 1"/>
              <a:gd name="T1" fmla="*/ 180 256 1"/>
              <a:gd name="G3" fmla="+- -11356745 T0 T1"/>
              <a:gd name="T2" fmla="*/ 0 256 1"/>
              <a:gd name="T3" fmla="*/ 90 256 1"/>
              <a:gd name="G4" fmla="+- -11356745 T2 T3"/>
              <a:gd name="G5" fmla="*/ G4 2 1"/>
              <a:gd name="T4" fmla="*/ 90 256 1"/>
              <a:gd name="T5" fmla="*/ 0 256 1"/>
              <a:gd name="G6" fmla="+- -11356745 T4 T5"/>
              <a:gd name="G7" fmla="*/ G6 2 1"/>
              <a:gd name="G8" fmla="abs -1135674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1356745"/>
              <a:gd name="G21" fmla="sin G19 -11356745"/>
              <a:gd name="G22" fmla="+- G20 10800 0"/>
              <a:gd name="G23" fmla="+- G21 10800 0"/>
              <a:gd name="G24" fmla="+- 10800 0 G20"/>
              <a:gd name="G25" fmla="+- 10800 10800 0"/>
              <a:gd name="G26" fmla="?: G9 G17 G25"/>
              <a:gd name="G27" fmla="?: G9 0 21600"/>
              <a:gd name="G28" fmla="cos 10800 -11356745"/>
              <a:gd name="G29" fmla="sin 10800 -11356745"/>
              <a:gd name="G30" fmla="sin 10800 -11356745"/>
              <a:gd name="G31" fmla="+- G28 10800 0"/>
              <a:gd name="G32" fmla="+- G29 10800 0"/>
              <a:gd name="G33" fmla="+- G30 10800 0"/>
              <a:gd name="G34" fmla="?: G4 0 G31"/>
              <a:gd name="G35" fmla="?: -11356745 G34 0"/>
              <a:gd name="G36" fmla="?: G6 G35 G31"/>
              <a:gd name="G37" fmla="+- 21600 0 G36"/>
              <a:gd name="G38" fmla="?: G4 0 G33"/>
              <a:gd name="G39" fmla="?: -11356745 G38 G32"/>
              <a:gd name="G40" fmla="?: G6 G39 0"/>
              <a:gd name="G41" fmla="?: G4 G32 21600"/>
              <a:gd name="G42" fmla="?: G6 G41 G33"/>
              <a:gd name="T12" fmla="*/ 10800 w 21600"/>
              <a:gd name="T13" fmla="*/ 0 h 21600"/>
              <a:gd name="T14" fmla="*/ 73 w 21600"/>
              <a:gd name="T15" fmla="*/ 9538 h 21600"/>
              <a:gd name="T16" fmla="*/ 10800 w 21600"/>
              <a:gd name="T17" fmla="*/ 0 h 21600"/>
              <a:gd name="T18" fmla="*/ 21527 w 21600"/>
              <a:gd name="T19" fmla="*/ 95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 y="9538"/>
                </a:moveTo>
                <a:cubicBezTo>
                  <a:pt x="713" y="4099"/>
                  <a:pt x="5323" y="-1"/>
                  <a:pt x="10800" y="0"/>
                </a:cubicBezTo>
                <a:cubicBezTo>
                  <a:pt x="16276" y="0"/>
                  <a:pt x="20886" y="4099"/>
                  <a:pt x="21526" y="9538"/>
                </a:cubicBezTo>
                <a:cubicBezTo>
                  <a:pt x="20886" y="4099"/>
                  <a:pt x="16276" y="-1"/>
                  <a:pt x="10799" y="0"/>
                </a:cubicBezTo>
                <a:cubicBezTo>
                  <a:pt x="5323" y="0"/>
                  <a:pt x="713" y="4099"/>
                  <a:pt x="73" y="9538"/>
                </a:cubicBez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764" name="AutoShape 4"/>
          <p:cNvSpPr>
            <a:spLocks noChangeArrowheads="1"/>
          </p:cNvSpPr>
          <p:nvPr/>
        </p:nvSpPr>
        <p:spPr bwMode="auto">
          <a:xfrm flipV="1">
            <a:off x="3314700" y="4162425"/>
            <a:ext cx="152400" cy="609600"/>
          </a:xfrm>
          <a:custGeom>
            <a:avLst/>
            <a:gdLst>
              <a:gd name="G0" fmla="+- 10800 0 0"/>
              <a:gd name="G1" fmla="+- -11356745 0 0"/>
              <a:gd name="G2" fmla="+- 0 0 -11356745"/>
              <a:gd name="T0" fmla="*/ 0 256 1"/>
              <a:gd name="T1" fmla="*/ 180 256 1"/>
              <a:gd name="G3" fmla="+- -11356745 T0 T1"/>
              <a:gd name="T2" fmla="*/ 0 256 1"/>
              <a:gd name="T3" fmla="*/ 90 256 1"/>
              <a:gd name="G4" fmla="+- -11356745 T2 T3"/>
              <a:gd name="G5" fmla="*/ G4 2 1"/>
              <a:gd name="T4" fmla="*/ 90 256 1"/>
              <a:gd name="T5" fmla="*/ 0 256 1"/>
              <a:gd name="G6" fmla="+- -11356745 T4 T5"/>
              <a:gd name="G7" fmla="*/ G6 2 1"/>
              <a:gd name="G8" fmla="abs -1135674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1356745"/>
              <a:gd name="G21" fmla="sin G19 -11356745"/>
              <a:gd name="G22" fmla="+- G20 10800 0"/>
              <a:gd name="G23" fmla="+- G21 10800 0"/>
              <a:gd name="G24" fmla="+- 10800 0 G20"/>
              <a:gd name="G25" fmla="+- 10800 10800 0"/>
              <a:gd name="G26" fmla="?: G9 G17 G25"/>
              <a:gd name="G27" fmla="?: G9 0 21600"/>
              <a:gd name="G28" fmla="cos 10800 -11356745"/>
              <a:gd name="G29" fmla="sin 10800 -11356745"/>
              <a:gd name="G30" fmla="sin 10800 -11356745"/>
              <a:gd name="G31" fmla="+- G28 10800 0"/>
              <a:gd name="G32" fmla="+- G29 10800 0"/>
              <a:gd name="G33" fmla="+- G30 10800 0"/>
              <a:gd name="G34" fmla="?: G4 0 G31"/>
              <a:gd name="G35" fmla="?: -11356745 G34 0"/>
              <a:gd name="G36" fmla="?: G6 G35 G31"/>
              <a:gd name="G37" fmla="+- 21600 0 G36"/>
              <a:gd name="G38" fmla="?: G4 0 G33"/>
              <a:gd name="G39" fmla="?: -11356745 G38 G32"/>
              <a:gd name="G40" fmla="?: G6 G39 0"/>
              <a:gd name="G41" fmla="?: G4 G32 21600"/>
              <a:gd name="G42" fmla="?: G6 G41 G33"/>
              <a:gd name="T12" fmla="*/ 10800 w 21600"/>
              <a:gd name="T13" fmla="*/ 0 h 21600"/>
              <a:gd name="T14" fmla="*/ 73 w 21600"/>
              <a:gd name="T15" fmla="*/ 9538 h 21600"/>
              <a:gd name="T16" fmla="*/ 10800 w 21600"/>
              <a:gd name="T17" fmla="*/ 0 h 21600"/>
              <a:gd name="T18" fmla="*/ 21527 w 21600"/>
              <a:gd name="T19" fmla="*/ 95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 y="9538"/>
                </a:moveTo>
                <a:cubicBezTo>
                  <a:pt x="713" y="4099"/>
                  <a:pt x="5323" y="-1"/>
                  <a:pt x="10800" y="0"/>
                </a:cubicBezTo>
                <a:cubicBezTo>
                  <a:pt x="16276" y="0"/>
                  <a:pt x="20886" y="4099"/>
                  <a:pt x="21526" y="9538"/>
                </a:cubicBezTo>
                <a:cubicBezTo>
                  <a:pt x="20886" y="4099"/>
                  <a:pt x="16276" y="-1"/>
                  <a:pt x="10799" y="0"/>
                </a:cubicBezTo>
                <a:cubicBezTo>
                  <a:pt x="5323" y="0"/>
                  <a:pt x="713" y="4099"/>
                  <a:pt x="73" y="9538"/>
                </a:cubicBez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4C232F69-C018-4AFD-8128-611880F3746B}" type="slidenum">
              <a:rPr lang="en-US"/>
              <a:pPr/>
              <a:t>4</a:t>
            </a:fld>
            <a:endParaRPr lang="en-US"/>
          </a:p>
        </p:txBody>
      </p:sp>
      <p:sp>
        <p:nvSpPr>
          <p:cNvPr id="466946" name="Text Box 2"/>
          <p:cNvSpPr txBox="1">
            <a:spLocks noChangeArrowheads="1"/>
          </p:cNvSpPr>
          <p:nvPr/>
        </p:nvSpPr>
        <p:spPr bwMode="auto">
          <a:xfrm>
            <a:off x="596900" y="381000"/>
            <a:ext cx="78105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As you see in the figure, the query optimizer produces an execution plan.</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Code generator takes the execution plan, generates associated code for the query</a:t>
            </a:r>
          </a:p>
          <a:p>
            <a:pPr lvl="1">
              <a:buClr>
                <a:srgbClr val="CC0000"/>
              </a:buClr>
              <a:buFontTx/>
              <a:buChar char="•"/>
            </a:pPr>
            <a:r>
              <a:rPr lang="en-US" b="0" i="0">
                <a:solidFill>
                  <a:srgbClr val="000000"/>
                </a:solidFill>
              </a:rPr>
              <a:t>Note that the execution plan may not be the best (most optimized) solution</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Runtime database processor runs the query code, to produce the query result</a:t>
            </a:r>
          </a:p>
          <a:p>
            <a:pPr lvl="1">
              <a:buClr>
                <a:srgbClr val="CC0000"/>
              </a:buClr>
              <a:buFontTx/>
              <a:buChar char="•"/>
            </a:pPr>
            <a:endParaRPr lang="en-US" b="0" i="0">
              <a:solidFill>
                <a:srgbClr val="000000"/>
              </a:solidFill>
            </a:endParaRPr>
          </a:p>
          <a:p>
            <a:pPr lvl="1">
              <a:buClr>
                <a:srgbClr val="CC0000"/>
              </a:buClr>
              <a:buFontTx/>
              <a:buChar char="•"/>
            </a:pPr>
            <a:r>
              <a:rPr lang="en-US" b="0" i="0">
                <a:solidFill>
                  <a:srgbClr val="000000"/>
                </a:solidFill>
              </a:rPr>
              <a:t>If runtime error results, an error message is generated by the runtime database processor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926DFBD-5174-4149-86B0-EF7B0CF8601E}" type="slidenum">
              <a:rPr lang="en-US"/>
              <a:pPr/>
              <a:t>40</a:t>
            </a:fld>
            <a:endParaRPr lang="en-US"/>
          </a:p>
        </p:txBody>
      </p:sp>
      <p:sp>
        <p:nvSpPr>
          <p:cNvPr id="502786" name="Text Box 2"/>
          <p:cNvSpPr txBox="1">
            <a:spLocks noChangeArrowheads="1"/>
          </p:cNvSpPr>
          <p:nvPr/>
        </p:nvSpPr>
        <p:spPr bwMode="auto">
          <a:xfrm>
            <a:off x="330200" y="177800"/>
            <a:ext cx="8572500" cy="617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a:solidFill>
                  <a:srgbClr val="000000"/>
                </a:solidFill>
              </a:rPr>
              <a:t>Outline of a Heuristic Algebra optimization</a:t>
            </a:r>
          </a:p>
          <a:p>
            <a:pPr>
              <a:buClr>
                <a:srgbClr val="CC0000"/>
              </a:buClr>
              <a:buFontTx/>
              <a:buChar char="•"/>
            </a:pPr>
            <a:endParaRPr lang="en-US" sz="3200" i="0">
              <a:solidFill>
                <a:srgbClr val="000000"/>
              </a:solidFill>
            </a:endParaRPr>
          </a:p>
          <a:p>
            <a:pPr>
              <a:buClr>
                <a:srgbClr val="CC0000"/>
              </a:buClr>
              <a:buFontTx/>
              <a:buChar char="•"/>
            </a:pPr>
            <a:r>
              <a:rPr lang="en-US" b="0" i="0">
                <a:solidFill>
                  <a:srgbClr val="000000"/>
                </a:solidFill>
              </a:rPr>
              <a:t>Break up any select operation with conjunctions into a cascade of select operations</a:t>
            </a:r>
          </a:p>
          <a:p>
            <a:pPr lvl="1">
              <a:buClr>
                <a:srgbClr val="CC0000"/>
              </a:buClr>
              <a:buFontTx/>
              <a:buChar char="•"/>
            </a:pPr>
            <a:r>
              <a:rPr lang="en-US" b="0" i="0">
                <a:solidFill>
                  <a:srgbClr val="000000"/>
                </a:solidFill>
              </a:rPr>
              <a:t>This allows freedom to move SELECT operations down the tree</a:t>
            </a:r>
          </a:p>
          <a:p>
            <a:pPr>
              <a:buClr>
                <a:srgbClr val="CC0000"/>
              </a:buClr>
              <a:buFontTx/>
              <a:buChar char="•"/>
            </a:pPr>
            <a:r>
              <a:rPr lang="en-US" b="0" i="0">
                <a:solidFill>
                  <a:srgbClr val="000000"/>
                </a:solidFill>
              </a:rPr>
              <a:t>Using rules concerning the commutativity of SELECT with other operations move SELECT operations as far down as possible in the tree</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Using rules concerning commutativity and associativity of binary operations, rearrange the leaf nodes of the tree</a:t>
            </a:r>
          </a:p>
          <a:p>
            <a:pPr lvl="1">
              <a:buClr>
                <a:srgbClr val="CC0000"/>
              </a:buClr>
              <a:buFontTx/>
              <a:buChar char="•"/>
            </a:pPr>
            <a:r>
              <a:rPr lang="en-US" b="0" i="0">
                <a:solidFill>
                  <a:srgbClr val="000000"/>
                </a:solidFill>
              </a:rPr>
              <a:t>Position the leaf node relations with the most restrictive SELECT operations so they are executed first in the tree</a:t>
            </a:r>
          </a:p>
          <a:p>
            <a:pPr lvl="2">
              <a:buClr>
                <a:srgbClr val="CC0000"/>
              </a:buClr>
              <a:buFontTx/>
              <a:buChar char="•"/>
            </a:pPr>
            <a:r>
              <a:rPr lang="en-US" b="0" i="0">
                <a:solidFill>
                  <a:srgbClr val="000000"/>
                </a:solidFill>
              </a:rPr>
              <a:t>Most restrictive means the SELECT that produces relation with fewest number of rows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8DC5B6EA-8FE2-4829-856F-FF908F372888}" type="slidenum">
              <a:rPr lang="en-US"/>
              <a:pPr/>
              <a:t>41</a:t>
            </a:fld>
            <a:endParaRPr lang="en-US"/>
          </a:p>
        </p:txBody>
      </p:sp>
      <p:sp>
        <p:nvSpPr>
          <p:cNvPr id="512002" name="Text Box 2"/>
          <p:cNvSpPr txBox="1">
            <a:spLocks noChangeArrowheads="1"/>
          </p:cNvSpPr>
          <p:nvPr/>
        </p:nvSpPr>
        <p:spPr bwMode="auto">
          <a:xfrm>
            <a:off x="596900" y="381000"/>
            <a:ext cx="78105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Combine the 	Cartesian product operation with a subsequent SELECT operation in the tree into a join operation, if the condition represents a join condition</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Create project operations and move them down the tree to reduce the size of the relations being joined</a:t>
            </a:r>
          </a:p>
          <a:p>
            <a:pPr>
              <a:buClr>
                <a:srgbClr val="CC0000"/>
              </a:buClr>
              <a:buFontTx/>
              <a:buChar char="•"/>
            </a:pPr>
            <a:endParaRPr lang="en-US" b="0" i="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134F4C35-248F-4DCA-B181-0335B7866B05}" type="slidenum">
              <a:rPr lang="en-US"/>
              <a:pPr/>
              <a:t>42</a:t>
            </a:fld>
            <a:endParaRPr lang="en-US"/>
          </a:p>
        </p:txBody>
      </p:sp>
      <p:sp>
        <p:nvSpPr>
          <p:cNvPr id="513026" name="Text Box 2"/>
          <p:cNvSpPr txBox="1">
            <a:spLocks noChangeArrowheads="1"/>
          </p:cNvSpPr>
          <p:nvPr/>
        </p:nvSpPr>
        <p:spPr bwMode="auto">
          <a:xfrm>
            <a:off x="177800" y="381000"/>
            <a:ext cx="8686800" cy="423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a:solidFill>
                  <a:srgbClr val="000000"/>
                </a:solidFill>
              </a:rPr>
              <a:t>Query Execution Plan</a:t>
            </a:r>
          </a:p>
          <a:p>
            <a:pPr>
              <a:buClr>
                <a:srgbClr val="CC0000"/>
              </a:buClr>
              <a:buFontTx/>
              <a:buChar char="•"/>
            </a:pPr>
            <a:endParaRPr lang="en-US" sz="3200" i="0">
              <a:solidFill>
                <a:srgbClr val="000000"/>
              </a:solidFill>
            </a:endParaRPr>
          </a:p>
          <a:p>
            <a:pPr>
              <a:buClr>
                <a:srgbClr val="CC0000"/>
              </a:buClr>
              <a:buFontTx/>
              <a:buChar char="•"/>
            </a:pPr>
            <a:r>
              <a:rPr lang="en-US" b="0" i="0">
                <a:solidFill>
                  <a:srgbClr val="000000"/>
                </a:solidFill>
              </a:rPr>
              <a:t>After the tree is optimized, DBMS makes an execution plan.</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An execution plan includes information about the access methods to be used in computing the relational operations represented in the tree</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For example, consider the following:</a:t>
            </a:r>
          </a:p>
          <a:p>
            <a:pPr>
              <a:buClr>
                <a:srgbClr val="CC0000"/>
              </a:buClr>
            </a:pPr>
            <a:endParaRPr lang="en-US" sz="2000" i="0">
              <a:solidFill>
                <a:srgbClr val="000000"/>
              </a:solidFill>
              <a:latin typeface="Symbol" pitchFamily="18" charset="2"/>
            </a:endParaRPr>
          </a:p>
          <a:p>
            <a:pPr>
              <a:buClr>
                <a:srgbClr val="CC0000"/>
              </a:buClr>
            </a:pPr>
            <a:r>
              <a:rPr lang="en-US" sz="2000" i="0">
                <a:solidFill>
                  <a:srgbClr val="000000"/>
                </a:solidFill>
                <a:latin typeface="Symbol" pitchFamily="18" charset="2"/>
              </a:rPr>
              <a:t>   p</a:t>
            </a:r>
            <a:r>
              <a:rPr lang="en-US" sz="2000" i="0">
                <a:solidFill>
                  <a:srgbClr val="000000"/>
                </a:solidFill>
              </a:rPr>
              <a:t> </a:t>
            </a:r>
            <a:r>
              <a:rPr lang="en-US" sz="2000" i="0" baseline="-25000">
                <a:solidFill>
                  <a:srgbClr val="000000"/>
                </a:solidFill>
              </a:rPr>
              <a:t>Fname, Lname, Address</a:t>
            </a:r>
            <a:r>
              <a:rPr lang="en-US" sz="2000" i="0">
                <a:solidFill>
                  <a:srgbClr val="000000"/>
                </a:solidFill>
              </a:rPr>
              <a:t> (</a:t>
            </a:r>
            <a:r>
              <a:rPr lang="en-US" sz="2000" i="0">
                <a:solidFill>
                  <a:srgbClr val="000000"/>
                </a:solidFill>
                <a:latin typeface="Symbol" pitchFamily="18" charset="2"/>
              </a:rPr>
              <a:t>s</a:t>
            </a:r>
            <a:r>
              <a:rPr lang="en-US" sz="2000" i="0">
                <a:solidFill>
                  <a:srgbClr val="000000"/>
                </a:solidFill>
              </a:rPr>
              <a:t> </a:t>
            </a:r>
            <a:r>
              <a:rPr lang="en-US" sz="2000" i="0" baseline="-25000">
                <a:solidFill>
                  <a:srgbClr val="000000"/>
                </a:solidFill>
              </a:rPr>
              <a:t>DName=‘Research’</a:t>
            </a:r>
            <a:r>
              <a:rPr lang="en-US" sz="2000" i="0">
                <a:solidFill>
                  <a:srgbClr val="000000"/>
                </a:solidFill>
              </a:rPr>
              <a:t> (Department)     </a:t>
            </a:r>
            <a:r>
              <a:rPr lang="en-US" sz="2000" i="0" baseline="-25000">
                <a:solidFill>
                  <a:srgbClr val="000000"/>
                </a:solidFill>
              </a:rPr>
              <a:t>Dnumber = DNo</a:t>
            </a:r>
            <a:r>
              <a:rPr lang="en-US" sz="2000" i="0">
                <a:solidFill>
                  <a:srgbClr val="000000"/>
                </a:solidFill>
              </a:rPr>
              <a:t> (Employee) )</a:t>
            </a:r>
          </a:p>
        </p:txBody>
      </p:sp>
      <p:grpSp>
        <p:nvGrpSpPr>
          <p:cNvPr id="513027" name="Group 3"/>
          <p:cNvGrpSpPr>
            <a:grpSpLocks/>
          </p:cNvGrpSpPr>
          <p:nvPr/>
        </p:nvGrpSpPr>
        <p:grpSpPr bwMode="auto">
          <a:xfrm>
            <a:off x="5735638" y="4362450"/>
            <a:ext cx="228600" cy="152400"/>
            <a:chOff x="1920" y="2160"/>
            <a:chExt cx="240" cy="192"/>
          </a:xfrm>
        </p:grpSpPr>
        <p:sp>
          <p:nvSpPr>
            <p:cNvPr id="513028" name="Line 4"/>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29" name="Line 5"/>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30" name="Line 6"/>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31" name="Line 7"/>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3"/>
          <p:cNvSpPr>
            <a:spLocks noGrp="1"/>
          </p:cNvSpPr>
          <p:nvPr>
            <p:ph type="sldNum" sz="quarter" idx="10"/>
          </p:nvPr>
        </p:nvSpPr>
        <p:spPr/>
        <p:txBody>
          <a:bodyPr/>
          <a:lstStyle/>
          <a:p>
            <a:fld id="{0B09A36E-1F8F-4821-BBDB-7E71131A38F3}" type="slidenum">
              <a:rPr lang="en-US"/>
              <a:pPr/>
              <a:t>43</a:t>
            </a:fld>
            <a:endParaRPr lang="en-US"/>
          </a:p>
        </p:txBody>
      </p:sp>
      <p:sp>
        <p:nvSpPr>
          <p:cNvPr id="514050" name="Text Box 2"/>
          <p:cNvSpPr txBox="1">
            <a:spLocks noChangeArrowheads="1"/>
          </p:cNvSpPr>
          <p:nvPr/>
        </p:nvSpPr>
        <p:spPr bwMode="auto">
          <a:xfrm>
            <a:off x="596900" y="381000"/>
            <a:ext cx="7810500"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b="0" i="0">
                <a:solidFill>
                  <a:srgbClr val="000000"/>
                </a:solidFill>
              </a:rPr>
              <a:t>The query tree is:</a:t>
            </a:r>
          </a:p>
          <a:p>
            <a:pPr lvl="4">
              <a:buClr>
                <a:srgbClr val="CC0000"/>
              </a:buClr>
              <a:buFontTx/>
              <a:buChar char="•"/>
            </a:pPr>
            <a:endParaRPr lang="en-US" b="0" i="0">
              <a:solidFill>
                <a:srgbClr val="000000"/>
              </a:solidFill>
            </a:endParaRPr>
          </a:p>
          <a:p>
            <a:pPr lvl="4">
              <a:buClr>
                <a:srgbClr val="CC0000"/>
              </a:buClr>
              <a:buFontTx/>
              <a:buChar char="•"/>
            </a:pPr>
            <a:endParaRPr lang="en-US" b="0" i="0">
              <a:solidFill>
                <a:srgbClr val="000000"/>
              </a:solidFill>
            </a:endParaRPr>
          </a:p>
          <a:p>
            <a:pPr lvl="4">
              <a:buClr>
                <a:srgbClr val="CC0000"/>
              </a:buClr>
            </a:pPr>
            <a:r>
              <a:rPr lang="en-US" i="0">
                <a:solidFill>
                  <a:srgbClr val="000000"/>
                </a:solidFill>
                <a:latin typeface="Symbol" pitchFamily="18" charset="2"/>
              </a:rPr>
              <a:t>p</a:t>
            </a:r>
            <a:r>
              <a:rPr lang="en-US" i="0">
                <a:solidFill>
                  <a:srgbClr val="000000"/>
                </a:solidFill>
              </a:rPr>
              <a:t> </a:t>
            </a:r>
            <a:r>
              <a:rPr lang="en-US" i="0" baseline="-25000">
                <a:solidFill>
                  <a:srgbClr val="000000"/>
                </a:solidFill>
              </a:rPr>
              <a:t>Fname, Lname, Address</a:t>
            </a:r>
          </a:p>
          <a:p>
            <a:pPr lvl="1">
              <a:buClr>
                <a:srgbClr val="CC0000"/>
              </a:buClr>
              <a:buFontTx/>
              <a:buChar char="•"/>
            </a:pPr>
            <a:endParaRPr lang="en-US" i="0">
              <a:solidFill>
                <a:srgbClr val="000000"/>
              </a:solidFill>
            </a:endParaRPr>
          </a:p>
          <a:p>
            <a:pPr lvl="1">
              <a:buClr>
                <a:srgbClr val="CC0000"/>
              </a:buClr>
              <a:buFontTx/>
              <a:buChar char="•"/>
            </a:pPr>
            <a:endParaRPr lang="en-US" i="0">
              <a:solidFill>
                <a:srgbClr val="000000"/>
              </a:solidFill>
            </a:endParaRPr>
          </a:p>
          <a:p>
            <a:pPr lvl="4">
              <a:buClr>
                <a:srgbClr val="CC0000"/>
              </a:buClr>
            </a:pPr>
            <a:r>
              <a:rPr lang="en-US" i="0">
                <a:solidFill>
                  <a:srgbClr val="000000"/>
                </a:solidFill>
              </a:rPr>
              <a:t>   </a:t>
            </a:r>
            <a:r>
              <a:rPr lang="en-US" i="0" baseline="-25000">
                <a:solidFill>
                  <a:srgbClr val="000000"/>
                </a:solidFill>
              </a:rPr>
              <a:t>DNumber = DNo</a:t>
            </a:r>
          </a:p>
          <a:p>
            <a:pPr>
              <a:buClr>
                <a:srgbClr val="CC0000"/>
              </a:buClr>
              <a:buFontTx/>
              <a:buChar char="•"/>
            </a:pPr>
            <a:endParaRPr lang="en-US" i="0" baseline="-25000">
              <a:solidFill>
                <a:srgbClr val="000000"/>
              </a:solidFill>
            </a:endParaRPr>
          </a:p>
          <a:p>
            <a:pPr>
              <a:buClr>
                <a:srgbClr val="CC0000"/>
              </a:buClr>
              <a:buFontTx/>
              <a:buChar char="•"/>
            </a:pPr>
            <a:endParaRPr lang="en-US" i="0">
              <a:solidFill>
                <a:srgbClr val="000000"/>
              </a:solidFill>
            </a:endParaRPr>
          </a:p>
          <a:p>
            <a:pPr>
              <a:buClr>
                <a:srgbClr val="CC0000"/>
              </a:buClr>
            </a:pPr>
            <a:r>
              <a:rPr lang="en-US" i="0">
                <a:solidFill>
                  <a:srgbClr val="000000"/>
                </a:solidFill>
                <a:latin typeface="Symbol" pitchFamily="18" charset="2"/>
              </a:rPr>
              <a:t>s</a:t>
            </a:r>
            <a:r>
              <a:rPr lang="en-US" i="0">
                <a:solidFill>
                  <a:srgbClr val="000000"/>
                </a:solidFill>
              </a:rPr>
              <a:t> </a:t>
            </a:r>
            <a:r>
              <a:rPr lang="en-US" i="0" baseline="-25000">
                <a:solidFill>
                  <a:srgbClr val="000000"/>
                </a:solidFill>
              </a:rPr>
              <a:t>Dname=‘Research’</a:t>
            </a:r>
            <a:r>
              <a:rPr lang="en-US" i="0">
                <a:solidFill>
                  <a:srgbClr val="000000"/>
                </a:solidFill>
              </a:rPr>
              <a:t>			Employee</a:t>
            </a:r>
          </a:p>
          <a:p>
            <a:pPr>
              <a:buClr>
                <a:srgbClr val="CC0000"/>
              </a:buClr>
              <a:buFontTx/>
              <a:buChar char="•"/>
            </a:pPr>
            <a:endParaRPr lang="en-US" i="0">
              <a:solidFill>
                <a:srgbClr val="000000"/>
              </a:solidFill>
            </a:endParaRPr>
          </a:p>
          <a:p>
            <a:pPr>
              <a:buClr>
                <a:srgbClr val="CC0000"/>
              </a:buClr>
              <a:buFontTx/>
              <a:buChar char="•"/>
            </a:pPr>
            <a:endParaRPr lang="en-US" i="0">
              <a:solidFill>
                <a:srgbClr val="000000"/>
              </a:solidFill>
            </a:endParaRPr>
          </a:p>
          <a:p>
            <a:pPr>
              <a:buClr>
                <a:srgbClr val="CC0000"/>
              </a:buClr>
              <a:buFontTx/>
              <a:buChar char="•"/>
            </a:pPr>
            <a:endParaRPr lang="en-US" i="0">
              <a:solidFill>
                <a:srgbClr val="000000"/>
              </a:solidFill>
            </a:endParaRPr>
          </a:p>
          <a:p>
            <a:pPr>
              <a:buClr>
                <a:srgbClr val="CC0000"/>
              </a:buClr>
            </a:pPr>
            <a:r>
              <a:rPr lang="en-US" i="0">
                <a:solidFill>
                  <a:srgbClr val="000000"/>
                </a:solidFill>
              </a:rPr>
              <a:t>Department</a:t>
            </a:r>
          </a:p>
        </p:txBody>
      </p:sp>
      <p:grpSp>
        <p:nvGrpSpPr>
          <p:cNvPr id="514051" name="Group 3"/>
          <p:cNvGrpSpPr>
            <a:grpSpLocks/>
          </p:cNvGrpSpPr>
          <p:nvPr/>
        </p:nvGrpSpPr>
        <p:grpSpPr bwMode="auto">
          <a:xfrm>
            <a:off x="2497138" y="2673350"/>
            <a:ext cx="228600" cy="152400"/>
            <a:chOff x="1920" y="2160"/>
            <a:chExt cx="240" cy="192"/>
          </a:xfrm>
        </p:grpSpPr>
        <p:sp>
          <p:nvSpPr>
            <p:cNvPr id="514052" name="Line 4"/>
            <p:cNvSpPr>
              <a:spLocks noChangeShapeType="1"/>
            </p:cNvSpPr>
            <p:nvPr/>
          </p:nvSpPr>
          <p:spPr bwMode="auto">
            <a:xfrm>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53" name="Line 5"/>
            <p:cNvSpPr>
              <a:spLocks noChangeShapeType="1"/>
            </p:cNvSpPr>
            <p:nvPr/>
          </p:nvSpPr>
          <p:spPr bwMode="auto">
            <a:xfrm flipV="1">
              <a:off x="1920" y="2160"/>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54" name="Line 6"/>
            <p:cNvSpPr>
              <a:spLocks noChangeShapeType="1"/>
            </p:cNvSpPr>
            <p:nvPr/>
          </p:nvSpPr>
          <p:spPr bwMode="auto">
            <a:xfrm>
              <a:off x="216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55" name="Line 7"/>
            <p:cNvSpPr>
              <a:spLocks noChangeShapeType="1"/>
            </p:cNvSpPr>
            <p:nvPr/>
          </p:nvSpPr>
          <p:spPr bwMode="auto">
            <a:xfrm>
              <a:off x="1920" y="2160"/>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4056" name="Line 8"/>
          <p:cNvSpPr>
            <a:spLocks noChangeShapeType="1"/>
          </p:cNvSpPr>
          <p:nvPr/>
        </p:nvSpPr>
        <p:spPr bwMode="auto">
          <a:xfrm>
            <a:off x="3492500" y="1943100"/>
            <a:ext cx="0" cy="882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57" name="Line 9"/>
          <p:cNvSpPr>
            <a:spLocks noChangeShapeType="1"/>
          </p:cNvSpPr>
          <p:nvPr/>
        </p:nvSpPr>
        <p:spPr bwMode="auto">
          <a:xfrm flipH="1">
            <a:off x="2032000" y="3136900"/>
            <a:ext cx="14605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58" name="Line 10"/>
          <p:cNvSpPr>
            <a:spLocks noChangeShapeType="1"/>
          </p:cNvSpPr>
          <p:nvPr/>
        </p:nvSpPr>
        <p:spPr bwMode="auto">
          <a:xfrm>
            <a:off x="3644900" y="3136900"/>
            <a:ext cx="1727200" cy="419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59" name="Line 11"/>
          <p:cNvSpPr>
            <a:spLocks noChangeShapeType="1"/>
          </p:cNvSpPr>
          <p:nvPr/>
        </p:nvSpPr>
        <p:spPr bwMode="auto">
          <a:xfrm>
            <a:off x="1422400" y="4102100"/>
            <a:ext cx="0" cy="8826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8C192A30-262D-49E9-B78A-7671FBE05A03}" type="slidenum">
              <a:rPr lang="en-US"/>
              <a:pPr/>
              <a:t>44</a:t>
            </a:fld>
            <a:endParaRPr lang="en-US"/>
          </a:p>
        </p:txBody>
      </p:sp>
      <p:sp>
        <p:nvSpPr>
          <p:cNvPr id="515074" name="Text Box 2"/>
          <p:cNvSpPr txBox="1">
            <a:spLocks noChangeArrowheads="1"/>
          </p:cNvSpPr>
          <p:nvPr/>
        </p:nvSpPr>
        <p:spPr bwMode="auto">
          <a:xfrm>
            <a:off x="596900" y="203200"/>
            <a:ext cx="78105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buFontTx/>
              <a:buChar char="•"/>
            </a:pPr>
            <a:r>
              <a:rPr lang="en-US" b="0" i="0">
                <a:solidFill>
                  <a:srgbClr val="000000"/>
                </a:solidFill>
              </a:rPr>
              <a:t>An execution plan can be:</a:t>
            </a:r>
          </a:p>
          <a:p>
            <a:pPr lvl="1">
              <a:lnSpc>
                <a:spcPct val="80000"/>
              </a:lnSpc>
              <a:buClr>
                <a:srgbClr val="CC0000"/>
              </a:buClr>
              <a:buFontTx/>
              <a:buChar char="•"/>
            </a:pPr>
            <a:r>
              <a:rPr lang="en-US" b="0" i="0">
                <a:solidFill>
                  <a:srgbClr val="000000"/>
                </a:solidFill>
              </a:rPr>
              <a:t>Choose an index search for the SELECT operation (assume there is one)</a:t>
            </a:r>
          </a:p>
          <a:p>
            <a:pPr lvl="1">
              <a:lnSpc>
                <a:spcPct val="80000"/>
              </a:lnSpc>
              <a:buClr>
                <a:srgbClr val="CC0000"/>
              </a:buClr>
              <a:buFontTx/>
              <a:buChar char="•"/>
            </a:pPr>
            <a:r>
              <a:rPr lang="en-US" b="0" i="0">
                <a:solidFill>
                  <a:srgbClr val="000000"/>
                </a:solidFill>
              </a:rPr>
              <a:t>A table scan as access method for Employee</a:t>
            </a:r>
          </a:p>
          <a:p>
            <a:pPr lvl="1">
              <a:lnSpc>
                <a:spcPct val="80000"/>
              </a:lnSpc>
              <a:buClr>
                <a:srgbClr val="CC0000"/>
              </a:buClr>
              <a:buFontTx/>
              <a:buChar char="•"/>
            </a:pPr>
            <a:r>
              <a:rPr lang="en-US" b="0" i="0">
                <a:solidFill>
                  <a:srgbClr val="000000"/>
                </a:solidFill>
              </a:rPr>
              <a:t>A nested-loop join algorithm for the join</a:t>
            </a:r>
          </a:p>
          <a:p>
            <a:pPr lvl="1">
              <a:lnSpc>
                <a:spcPct val="80000"/>
              </a:lnSpc>
              <a:buClr>
                <a:srgbClr val="CC0000"/>
              </a:buClr>
              <a:buFontTx/>
              <a:buChar char="•"/>
            </a:pPr>
            <a:r>
              <a:rPr lang="en-US" b="0" i="0">
                <a:solidFill>
                  <a:srgbClr val="000000"/>
                </a:solidFill>
              </a:rPr>
              <a:t>A scan of join result for the project operation</a:t>
            </a:r>
          </a:p>
          <a:p>
            <a:pPr lvl="1">
              <a:lnSpc>
                <a:spcPct val="80000"/>
              </a:lnSpc>
              <a:buClr>
                <a:srgbClr val="CC0000"/>
              </a:buClr>
              <a:buFontTx/>
              <a:buChar char="•"/>
            </a:pPr>
            <a:endParaRPr lang="en-US" b="0" i="0">
              <a:solidFill>
                <a:srgbClr val="000000"/>
              </a:solidFill>
            </a:endParaRPr>
          </a:p>
          <a:p>
            <a:pPr>
              <a:lnSpc>
                <a:spcPct val="80000"/>
              </a:lnSpc>
              <a:buClr>
                <a:srgbClr val="CC0000"/>
              </a:buClr>
              <a:buFontTx/>
              <a:buChar char="•"/>
            </a:pPr>
            <a:r>
              <a:rPr lang="en-US" b="0" i="0">
                <a:solidFill>
                  <a:srgbClr val="000000"/>
                </a:solidFill>
              </a:rPr>
              <a:t>The execution plan depends mainly on what access (indexing, hashing, …) are available</a:t>
            </a:r>
          </a:p>
          <a:p>
            <a:pPr>
              <a:lnSpc>
                <a:spcPct val="80000"/>
              </a:lnSpc>
              <a:buClr>
                <a:srgbClr val="CC0000"/>
              </a:buClr>
              <a:buFontTx/>
              <a:buChar char="•"/>
            </a:pPr>
            <a:endParaRPr lang="en-US" b="0" i="0">
              <a:solidFill>
                <a:srgbClr val="000000"/>
              </a:solidFill>
            </a:endParaRPr>
          </a:p>
          <a:p>
            <a:pPr>
              <a:lnSpc>
                <a:spcPct val="80000"/>
              </a:lnSpc>
              <a:buClr>
                <a:srgbClr val="CC0000"/>
              </a:buClr>
              <a:buFontTx/>
              <a:buChar char="•"/>
            </a:pPr>
            <a:endParaRPr lang="en-US" b="0" i="0">
              <a:solidFill>
                <a:srgbClr val="000000"/>
              </a:solidFill>
            </a:endParaRPr>
          </a:p>
          <a:p>
            <a:pPr>
              <a:lnSpc>
                <a:spcPct val="80000"/>
              </a:lnSpc>
              <a:buClr>
                <a:srgbClr val="CC0000"/>
              </a:buClr>
              <a:buFontTx/>
              <a:buChar char="•"/>
            </a:pPr>
            <a:r>
              <a:rPr lang="en-US" b="0" i="0">
                <a:solidFill>
                  <a:srgbClr val="000000"/>
                </a:solidFill>
              </a:rPr>
              <a:t>Further, the approach taken for execution can be in two different forms: materialized form or pipelined form</a:t>
            </a:r>
          </a:p>
          <a:p>
            <a:pPr lvl="1">
              <a:lnSpc>
                <a:spcPct val="80000"/>
              </a:lnSpc>
              <a:buClr>
                <a:srgbClr val="CC0000"/>
              </a:buClr>
              <a:buFontTx/>
              <a:buChar char="•"/>
            </a:pPr>
            <a:r>
              <a:rPr lang="en-US" b="0" i="0">
                <a:solidFill>
                  <a:srgbClr val="000000"/>
                </a:solidFill>
              </a:rPr>
              <a:t>Materialized form: The result of an operation is stored as a temporary relation. The final computation is done on the temporary relations</a:t>
            </a:r>
          </a:p>
          <a:p>
            <a:pPr lvl="1">
              <a:lnSpc>
                <a:spcPct val="80000"/>
              </a:lnSpc>
              <a:buClr>
                <a:srgbClr val="CC0000"/>
              </a:buClr>
              <a:buFontTx/>
              <a:buChar char="•"/>
            </a:pPr>
            <a:r>
              <a:rPr lang="en-US" b="0" i="0">
                <a:solidFill>
                  <a:srgbClr val="000000"/>
                </a:solidFill>
              </a:rPr>
              <a:t>Pipelined Evaluation: The resulting tuples of an operation are produced. Then they are forwarded directly to the next operation in the query</a:t>
            </a:r>
          </a:p>
          <a:p>
            <a:pPr lvl="2">
              <a:lnSpc>
                <a:spcPct val="80000"/>
              </a:lnSpc>
              <a:buClr>
                <a:srgbClr val="CC0000"/>
              </a:buClr>
              <a:buFontTx/>
              <a:buChar char="•"/>
            </a:pPr>
            <a:r>
              <a:rPr lang="en-US" b="0" i="0">
                <a:solidFill>
                  <a:srgbClr val="000000"/>
                </a:solidFill>
              </a:rPr>
              <a:t>So no temporary relation gets created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BAD6ECA0-3941-406A-94F8-B78238B46C91}" type="slidenum">
              <a:rPr lang="en-US"/>
              <a:pPr/>
              <a:t>5</a:t>
            </a:fld>
            <a:endParaRPr lang="en-US"/>
          </a:p>
        </p:txBody>
      </p:sp>
      <p:sp>
        <p:nvSpPr>
          <p:cNvPr id="467970" name="Text Box 2"/>
          <p:cNvSpPr txBox="1">
            <a:spLocks noChangeArrowheads="1"/>
          </p:cNvSpPr>
          <p:nvPr/>
        </p:nvSpPr>
        <p:spPr bwMode="auto">
          <a:xfrm>
            <a:off x="381000" y="228600"/>
            <a:ext cx="8458200" cy="574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80000"/>
              </a:lnSpc>
              <a:buClr>
                <a:srgbClr val="CC0000"/>
              </a:buClr>
            </a:pPr>
            <a:r>
              <a:rPr lang="en-US" sz="3200" i="0">
                <a:solidFill>
                  <a:srgbClr val="000000"/>
                </a:solidFill>
              </a:rPr>
              <a:t>Converting SQL to relational Algebra</a:t>
            </a:r>
          </a:p>
          <a:p>
            <a:pPr>
              <a:lnSpc>
                <a:spcPct val="80000"/>
              </a:lnSpc>
              <a:buClr>
                <a:srgbClr val="CC0000"/>
              </a:buClr>
              <a:buFontTx/>
              <a:buChar char="•"/>
            </a:pPr>
            <a:endParaRPr lang="en-US" i="0">
              <a:solidFill>
                <a:srgbClr val="000000"/>
              </a:solidFill>
            </a:endParaRPr>
          </a:p>
          <a:p>
            <a:pPr>
              <a:lnSpc>
                <a:spcPct val="80000"/>
              </a:lnSpc>
              <a:buClr>
                <a:srgbClr val="CC0000"/>
              </a:buClr>
              <a:buFontTx/>
              <a:buChar char="•"/>
            </a:pPr>
            <a:r>
              <a:rPr lang="en-US" b="0" i="0">
                <a:solidFill>
                  <a:srgbClr val="000000"/>
                </a:solidFill>
              </a:rPr>
              <a:t>Before the query is optimized, it is first changed to equivalent relational algebra</a:t>
            </a:r>
          </a:p>
          <a:p>
            <a:pPr>
              <a:lnSpc>
                <a:spcPct val="80000"/>
              </a:lnSpc>
              <a:buClr>
                <a:srgbClr val="CC0000"/>
              </a:buClr>
              <a:buFontTx/>
              <a:buChar char="•"/>
            </a:pPr>
            <a:endParaRPr lang="en-US" b="0" i="0">
              <a:solidFill>
                <a:srgbClr val="000000"/>
              </a:solidFill>
            </a:endParaRPr>
          </a:p>
          <a:p>
            <a:pPr>
              <a:lnSpc>
                <a:spcPct val="80000"/>
              </a:lnSpc>
              <a:buClr>
                <a:srgbClr val="CC0000"/>
              </a:buClr>
              <a:buFontTx/>
              <a:buChar char="•"/>
            </a:pPr>
            <a:r>
              <a:rPr lang="en-US" b="0" i="0">
                <a:solidFill>
                  <a:srgbClr val="000000"/>
                </a:solidFill>
              </a:rPr>
              <a:t>Relational algebra form is represented as a query tree, then it is optimized</a:t>
            </a:r>
          </a:p>
          <a:p>
            <a:pPr>
              <a:lnSpc>
                <a:spcPct val="80000"/>
              </a:lnSpc>
              <a:buClr>
                <a:srgbClr val="CC0000"/>
              </a:buClr>
              <a:buFontTx/>
              <a:buChar char="•"/>
            </a:pPr>
            <a:endParaRPr lang="en-US" b="0" i="0">
              <a:solidFill>
                <a:srgbClr val="000000"/>
              </a:solidFill>
            </a:endParaRPr>
          </a:p>
          <a:p>
            <a:pPr>
              <a:lnSpc>
                <a:spcPct val="80000"/>
              </a:lnSpc>
              <a:buClr>
                <a:srgbClr val="CC0000"/>
              </a:buClr>
              <a:buFontTx/>
              <a:buChar char="•"/>
            </a:pPr>
            <a:r>
              <a:rPr lang="en-US" b="0" i="0">
                <a:solidFill>
                  <a:srgbClr val="000000"/>
                </a:solidFill>
              </a:rPr>
              <a:t>When a query is executed, it is divided into several blocks</a:t>
            </a:r>
          </a:p>
          <a:p>
            <a:pPr>
              <a:lnSpc>
                <a:spcPct val="80000"/>
              </a:lnSpc>
              <a:buClr>
                <a:srgbClr val="CC0000"/>
              </a:buClr>
              <a:buFontTx/>
              <a:buChar char="•"/>
            </a:pPr>
            <a:endParaRPr lang="en-US" b="0" i="0">
              <a:solidFill>
                <a:srgbClr val="000000"/>
              </a:solidFill>
            </a:endParaRPr>
          </a:p>
          <a:p>
            <a:pPr>
              <a:lnSpc>
                <a:spcPct val="80000"/>
              </a:lnSpc>
              <a:buClr>
                <a:srgbClr val="CC0000"/>
              </a:buClr>
              <a:buFontTx/>
              <a:buChar char="•"/>
            </a:pPr>
            <a:r>
              <a:rPr lang="en-US" b="0" i="0">
                <a:solidFill>
                  <a:srgbClr val="000000"/>
                </a:solidFill>
              </a:rPr>
              <a:t>Each block is changed to relational algebra</a:t>
            </a:r>
          </a:p>
          <a:p>
            <a:pPr>
              <a:lnSpc>
                <a:spcPct val="80000"/>
              </a:lnSpc>
              <a:buClr>
                <a:srgbClr val="CC0000"/>
              </a:buClr>
              <a:buFontTx/>
              <a:buChar char="•"/>
            </a:pPr>
            <a:endParaRPr lang="en-US" b="0" i="0">
              <a:solidFill>
                <a:srgbClr val="000000"/>
              </a:solidFill>
            </a:endParaRPr>
          </a:p>
          <a:p>
            <a:pPr>
              <a:lnSpc>
                <a:spcPct val="80000"/>
              </a:lnSpc>
              <a:buClr>
                <a:srgbClr val="CC0000"/>
              </a:buClr>
              <a:buFontTx/>
              <a:buChar char="•"/>
            </a:pPr>
            <a:r>
              <a:rPr lang="en-US" b="0" i="0">
                <a:solidFill>
                  <a:srgbClr val="000000"/>
                </a:solidFill>
              </a:rPr>
              <a:t>Based on the operations used in each block (select, union, …) a specific algorithm is chosen to execute that block</a:t>
            </a:r>
          </a:p>
          <a:p>
            <a:pPr>
              <a:lnSpc>
                <a:spcPct val="80000"/>
              </a:lnSpc>
              <a:buClr>
                <a:srgbClr val="CC0000"/>
              </a:buClr>
              <a:buFontTx/>
              <a:buChar char="•"/>
            </a:pPr>
            <a:endParaRPr lang="en-US" b="0" i="0">
              <a:solidFill>
                <a:srgbClr val="000000"/>
              </a:solidFill>
            </a:endParaRPr>
          </a:p>
          <a:p>
            <a:pPr>
              <a:lnSpc>
                <a:spcPct val="80000"/>
              </a:lnSpc>
              <a:buClr>
                <a:srgbClr val="CC0000"/>
              </a:buClr>
              <a:buFontTx/>
              <a:buChar char="•"/>
            </a:pPr>
            <a:r>
              <a:rPr lang="en-US" b="0" i="0">
                <a:solidFill>
                  <a:srgbClr val="000000"/>
                </a:solidFill>
              </a:rPr>
              <a:t>This forms the execution plan of that block</a:t>
            </a:r>
          </a:p>
          <a:p>
            <a:pPr>
              <a:lnSpc>
                <a:spcPct val="80000"/>
              </a:lnSpc>
              <a:buClr>
                <a:srgbClr val="CC0000"/>
              </a:buClr>
              <a:buFontTx/>
              <a:buChar char="•"/>
            </a:pPr>
            <a:endParaRPr lang="en-US" b="0" i="0">
              <a:solidFill>
                <a:srgbClr val="000000"/>
              </a:solidFill>
            </a:endParaRPr>
          </a:p>
          <a:p>
            <a:pPr>
              <a:lnSpc>
                <a:spcPct val="80000"/>
              </a:lnSpc>
              <a:buClr>
                <a:srgbClr val="CC0000"/>
              </a:buClr>
              <a:buFontTx/>
              <a:buChar char="•"/>
            </a:pPr>
            <a:r>
              <a:rPr lang="en-US" b="0" i="0">
                <a:solidFill>
                  <a:srgbClr val="000000"/>
                </a:solidFill>
              </a:rPr>
              <a:t>Lets look at some operation and different algorithm that may be used to execute associated queries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1EF0043A-C38A-4F84-905C-94516064E361}" type="slidenum">
              <a:rPr lang="en-US"/>
              <a:pPr/>
              <a:t>6</a:t>
            </a:fld>
            <a:endParaRPr lang="en-US"/>
          </a:p>
        </p:txBody>
      </p:sp>
      <p:sp>
        <p:nvSpPr>
          <p:cNvPr id="468994" name="Text Box 2"/>
          <p:cNvSpPr txBox="1">
            <a:spLocks noChangeArrowheads="1"/>
          </p:cNvSpPr>
          <p:nvPr/>
        </p:nvSpPr>
        <p:spPr bwMode="auto">
          <a:xfrm>
            <a:off x="596900" y="381000"/>
            <a:ext cx="7810500"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sz="3200" i="0" dirty="0">
                <a:solidFill>
                  <a:srgbClr val="000000"/>
                </a:solidFill>
              </a:rPr>
              <a:t>Implementing the Select (</a:t>
            </a:r>
            <a:r>
              <a:rPr lang="en-US" sz="3200" i="0" dirty="0">
                <a:solidFill>
                  <a:srgbClr val="000000"/>
                </a:solidFill>
                <a:latin typeface="Symbol" panose="05050102010706020507" pitchFamily="18" charset="2"/>
              </a:rPr>
              <a:t>s</a:t>
            </a:r>
            <a:r>
              <a:rPr lang="en-US" sz="3200" i="0" dirty="0">
                <a:solidFill>
                  <a:srgbClr val="000000"/>
                </a:solidFill>
              </a:rPr>
              <a:t>) operation</a:t>
            </a:r>
          </a:p>
          <a:p>
            <a:pPr>
              <a:buClr>
                <a:srgbClr val="CC0000"/>
              </a:buClr>
              <a:buFontTx/>
              <a:buChar char="•"/>
            </a:pPr>
            <a:endParaRPr lang="en-US" sz="3200" i="0" dirty="0">
              <a:solidFill>
                <a:srgbClr val="000000"/>
              </a:solidFill>
            </a:endParaRPr>
          </a:p>
          <a:p>
            <a:pPr>
              <a:buClr>
                <a:srgbClr val="CC0000"/>
              </a:buClr>
              <a:buFontTx/>
              <a:buChar char="•"/>
            </a:pPr>
            <a:r>
              <a:rPr lang="en-US" b="0" i="0" dirty="0">
                <a:solidFill>
                  <a:srgbClr val="000000"/>
                </a:solidFill>
              </a:rPr>
              <a:t>A number of search algorithms are possible for selecting records from a file</a:t>
            </a:r>
          </a:p>
          <a:p>
            <a:pPr>
              <a:buClr>
                <a:srgbClr val="CC0000"/>
              </a:buClr>
              <a:buFontTx/>
              <a:buChar char="•"/>
            </a:pPr>
            <a:endParaRPr lang="en-US" b="0" i="0" dirty="0">
              <a:solidFill>
                <a:srgbClr val="000000"/>
              </a:solidFill>
            </a:endParaRPr>
          </a:p>
          <a:p>
            <a:pPr>
              <a:buClr>
                <a:srgbClr val="CC0000"/>
              </a:buClr>
              <a:buFontTx/>
              <a:buChar char="•"/>
            </a:pPr>
            <a:r>
              <a:rPr lang="en-US" i="0" dirty="0">
                <a:solidFill>
                  <a:srgbClr val="000000"/>
                </a:solidFill>
              </a:rPr>
              <a:t>Linear search:</a:t>
            </a:r>
            <a:r>
              <a:rPr lang="en-US" b="0" i="0" dirty="0">
                <a:solidFill>
                  <a:srgbClr val="000000"/>
                </a:solidFill>
              </a:rPr>
              <a:t> </a:t>
            </a:r>
          </a:p>
          <a:p>
            <a:pPr lvl="1">
              <a:buClr>
                <a:srgbClr val="CC0000"/>
              </a:buClr>
              <a:buFontTx/>
              <a:buChar char="•"/>
            </a:pPr>
            <a:r>
              <a:rPr lang="en-US" b="0" i="0" dirty="0">
                <a:solidFill>
                  <a:srgbClr val="000000"/>
                </a:solidFill>
              </a:rPr>
              <a:t>Retrieve every record in the file, test it to determine if it satisfies the condition</a:t>
            </a:r>
          </a:p>
          <a:p>
            <a:pPr lvl="1">
              <a:buClr>
                <a:srgbClr val="CC0000"/>
              </a:buClr>
              <a:buFontTx/>
              <a:buChar char="•"/>
            </a:pPr>
            <a:endParaRPr lang="en-US" i="0" dirty="0">
              <a:solidFill>
                <a:srgbClr val="000000"/>
              </a:solidFill>
            </a:endParaRPr>
          </a:p>
          <a:p>
            <a:pPr>
              <a:buClr>
                <a:srgbClr val="CC0000"/>
              </a:buClr>
              <a:buFontTx/>
              <a:buChar char="•"/>
            </a:pPr>
            <a:r>
              <a:rPr lang="en-US" i="0" dirty="0">
                <a:solidFill>
                  <a:srgbClr val="000000"/>
                </a:solidFill>
              </a:rPr>
              <a:t>Binary Search:</a:t>
            </a:r>
            <a:r>
              <a:rPr lang="en-US" b="0" i="0" dirty="0">
                <a:solidFill>
                  <a:srgbClr val="000000"/>
                </a:solidFill>
              </a:rPr>
              <a:t> </a:t>
            </a:r>
          </a:p>
          <a:p>
            <a:pPr lvl="1">
              <a:buClr>
                <a:srgbClr val="CC0000"/>
              </a:buClr>
              <a:buFontTx/>
              <a:buChar char="•"/>
            </a:pPr>
            <a:r>
              <a:rPr lang="en-US" b="0" i="0" dirty="0">
                <a:solidFill>
                  <a:srgbClr val="000000"/>
                </a:solidFill>
              </a:rPr>
              <a:t>If the selection condition of equality comparison is a key attribute on which the file is ordered, binary search is the most efficient method to do the search</a:t>
            </a:r>
            <a:endParaRPr lang="en-US" i="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54D88460-95A2-4830-95F7-E89BD2E26372}" type="slidenum">
              <a:rPr lang="en-US"/>
              <a:pPr/>
              <a:t>7</a:t>
            </a:fld>
            <a:endParaRPr lang="en-US"/>
          </a:p>
        </p:txBody>
      </p:sp>
      <p:sp>
        <p:nvSpPr>
          <p:cNvPr id="470018" name="Text Box 2"/>
          <p:cNvSpPr txBox="1">
            <a:spLocks noChangeArrowheads="1"/>
          </p:cNvSpPr>
          <p:nvPr/>
        </p:nvSpPr>
        <p:spPr bwMode="auto">
          <a:xfrm>
            <a:off x="304800" y="152400"/>
            <a:ext cx="84582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buFontTx/>
              <a:buChar char="•"/>
            </a:pPr>
            <a:r>
              <a:rPr lang="en-US" i="0">
                <a:solidFill>
                  <a:srgbClr val="000000"/>
                </a:solidFill>
              </a:rPr>
              <a:t>Using primary Index (or Hash key):</a:t>
            </a:r>
          </a:p>
          <a:p>
            <a:pPr>
              <a:buClr>
                <a:srgbClr val="CC0000"/>
              </a:buClr>
              <a:buFontTx/>
              <a:buChar char="•"/>
            </a:pPr>
            <a:endParaRPr lang="en-US" i="0">
              <a:solidFill>
                <a:srgbClr val="000000"/>
              </a:solidFill>
            </a:endParaRPr>
          </a:p>
          <a:p>
            <a:pPr lvl="1">
              <a:buClr>
                <a:srgbClr val="CC0000"/>
              </a:buClr>
              <a:buFontTx/>
              <a:buChar char="•"/>
            </a:pPr>
            <a:r>
              <a:rPr lang="en-US" b="0" i="0">
                <a:solidFill>
                  <a:srgbClr val="000000"/>
                </a:solidFill>
              </a:rPr>
              <a:t>If the selection condition involves equality comparison on a key attribute with a primary index (or hash key) ( for example SSN=‘123456789’, then use primary index (or hash key) to retrieve the record</a:t>
            </a:r>
          </a:p>
          <a:p>
            <a:pPr>
              <a:buClr>
                <a:srgbClr val="CC0000"/>
              </a:buClr>
              <a:buFontTx/>
              <a:buChar char="•"/>
            </a:pPr>
            <a:endParaRPr lang="en-US" b="0" i="0">
              <a:solidFill>
                <a:srgbClr val="000000"/>
              </a:solidFill>
            </a:endParaRPr>
          </a:p>
          <a:p>
            <a:pPr>
              <a:buClr>
                <a:srgbClr val="CC0000"/>
              </a:buClr>
              <a:buFontTx/>
              <a:buChar char="•"/>
            </a:pPr>
            <a:r>
              <a:rPr lang="en-US" i="0">
                <a:solidFill>
                  <a:srgbClr val="000000"/>
                </a:solidFill>
              </a:rPr>
              <a:t>Using Clustering index to retrieve multiple records:</a:t>
            </a:r>
          </a:p>
          <a:p>
            <a:pPr>
              <a:buClr>
                <a:srgbClr val="CC0000"/>
              </a:buClr>
              <a:buFontTx/>
              <a:buChar char="•"/>
            </a:pPr>
            <a:endParaRPr lang="en-US" i="0">
              <a:solidFill>
                <a:srgbClr val="000000"/>
              </a:solidFill>
            </a:endParaRPr>
          </a:p>
          <a:p>
            <a:pPr lvl="1">
              <a:buClr>
                <a:srgbClr val="CC0000"/>
              </a:buClr>
              <a:buFontTx/>
              <a:buChar char="•"/>
            </a:pPr>
            <a:r>
              <a:rPr lang="en-US" b="0" i="0">
                <a:solidFill>
                  <a:srgbClr val="000000"/>
                </a:solidFill>
              </a:rPr>
              <a:t>If the selection condition involves an equality comparison on a non-key attribute with clustering index (ex: DNO = 5) in Employee record), use the index to retrieve all records satisfying the condition</a:t>
            </a:r>
          </a:p>
          <a:p>
            <a:pPr lvl="1">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How about if the search method involves complex select?</a:t>
            </a:r>
          </a:p>
          <a:p>
            <a:pPr lvl="1">
              <a:buClr>
                <a:srgbClr val="CC0000"/>
              </a:buClr>
            </a:pPr>
            <a:r>
              <a:rPr lang="en-US" b="0" i="0">
                <a:solidFill>
                  <a:srgbClr val="000000"/>
                </a:solidFill>
              </a:rPr>
              <a:t>	Ex: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DNo =5 and Salary = 30000 and Sex = ‘F</a:t>
            </a:r>
            <a:r>
              <a:rPr lang="en-US" i="0">
                <a:solidFill>
                  <a:srgbClr val="000000"/>
                </a:solidFill>
              </a:rPr>
              <a:t> (Employee)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732AC9F2-D4FB-4E83-B61B-AD78020B5973}" type="slidenum">
              <a:rPr lang="en-US"/>
              <a:pPr/>
              <a:t>8</a:t>
            </a:fld>
            <a:endParaRPr lang="en-US"/>
          </a:p>
        </p:txBody>
      </p:sp>
      <p:sp>
        <p:nvSpPr>
          <p:cNvPr id="471042" name="Text Box 2"/>
          <p:cNvSpPr txBox="1">
            <a:spLocks noChangeArrowheads="1"/>
          </p:cNvSpPr>
          <p:nvPr/>
        </p:nvSpPr>
        <p:spPr bwMode="auto">
          <a:xfrm>
            <a:off x="304800" y="228600"/>
            <a:ext cx="8382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buClr>
                <a:srgbClr val="CC0000"/>
              </a:buClr>
            </a:pPr>
            <a:r>
              <a:rPr lang="en-US" i="0">
                <a:solidFill>
                  <a:srgbClr val="000000"/>
                </a:solidFill>
              </a:rPr>
              <a:t>Conjunction Selection using an Individual Index:</a:t>
            </a:r>
          </a:p>
          <a:p>
            <a:pPr>
              <a:buClr>
                <a:srgbClr val="CC0000"/>
              </a:buClr>
              <a:buFontTx/>
              <a:buChar char="•"/>
            </a:pPr>
            <a:endParaRPr lang="en-US" i="0">
              <a:solidFill>
                <a:srgbClr val="000000"/>
              </a:solidFill>
            </a:endParaRPr>
          </a:p>
          <a:p>
            <a:pPr>
              <a:buClr>
                <a:srgbClr val="CC0000"/>
              </a:buClr>
              <a:buFontTx/>
              <a:buChar char="•"/>
            </a:pPr>
            <a:r>
              <a:rPr lang="en-US" b="0" i="0">
                <a:solidFill>
                  <a:srgbClr val="000000"/>
                </a:solidFill>
              </a:rPr>
              <a:t>If you have indexing or hashing on any of the selecting condition, use it to retrieve the records. Then check whether each retrieved record satisfies the remaining conditions</a:t>
            </a:r>
          </a:p>
          <a:p>
            <a:pPr>
              <a:buClr>
                <a:srgbClr val="CC0000"/>
              </a:buClr>
              <a:buFontTx/>
              <a:buChar char="•"/>
            </a:pPr>
            <a:endParaRPr lang="en-US" b="0" i="0">
              <a:solidFill>
                <a:srgbClr val="000000"/>
              </a:solidFill>
            </a:endParaRPr>
          </a:p>
          <a:p>
            <a:pPr>
              <a:buClr>
                <a:srgbClr val="CC0000"/>
              </a:buClr>
              <a:buFontTx/>
              <a:buChar char="•"/>
            </a:pPr>
            <a:r>
              <a:rPr lang="en-US" b="0" i="0">
                <a:solidFill>
                  <a:srgbClr val="000000"/>
                </a:solidFill>
              </a:rPr>
              <a:t>For example, if we have </a:t>
            </a:r>
          </a:p>
          <a:p>
            <a:pPr lvl="3">
              <a:buClr>
                <a:srgbClr val="CC0000"/>
              </a:buClr>
            </a:pPr>
            <a:r>
              <a:rPr lang="en-US" i="0">
                <a:solidFill>
                  <a:srgbClr val="000000"/>
                </a:solidFill>
                <a:latin typeface="Symbol" pitchFamily="18" charset="2"/>
              </a:rPr>
              <a:t>	s</a:t>
            </a:r>
            <a:r>
              <a:rPr lang="en-US" i="0">
                <a:solidFill>
                  <a:srgbClr val="000000"/>
                </a:solidFill>
              </a:rPr>
              <a:t> </a:t>
            </a:r>
            <a:r>
              <a:rPr lang="en-US" i="0" baseline="-25000">
                <a:solidFill>
                  <a:srgbClr val="000000"/>
                </a:solidFill>
              </a:rPr>
              <a:t>DNo=5 And Sex=‘F</a:t>
            </a:r>
            <a:r>
              <a:rPr lang="en-US" i="0">
                <a:solidFill>
                  <a:srgbClr val="000000"/>
                </a:solidFill>
              </a:rPr>
              <a:t> (Employee)</a:t>
            </a:r>
          </a:p>
          <a:p>
            <a:pPr>
              <a:buClr>
                <a:srgbClr val="CC0000"/>
              </a:buClr>
              <a:buFontTx/>
              <a:buChar char="•"/>
            </a:pPr>
            <a:endParaRPr lang="en-US" i="0">
              <a:solidFill>
                <a:srgbClr val="000000"/>
              </a:solidFill>
            </a:endParaRPr>
          </a:p>
          <a:p>
            <a:pPr>
              <a:buClr>
                <a:srgbClr val="CC0000"/>
              </a:buClr>
              <a:buFontTx/>
              <a:buChar char="•"/>
            </a:pPr>
            <a:r>
              <a:rPr lang="en-US" b="0" i="0">
                <a:solidFill>
                  <a:srgbClr val="000000"/>
                </a:solidFill>
              </a:rPr>
              <a:t>If you have index (or hash) on every individual select condition use each one to retrieve associated record. Then take intersection of the retrieved records</a:t>
            </a:r>
          </a:p>
          <a:p>
            <a:pPr lvl="3">
              <a:buClr>
                <a:srgbClr val="CC0000"/>
              </a:buClr>
            </a:pPr>
            <a:r>
              <a:rPr lang="en-US" i="0">
                <a:solidFill>
                  <a:srgbClr val="000000"/>
                </a:solidFill>
              </a:rPr>
              <a:t>	</a:t>
            </a:r>
          </a:p>
          <a:p>
            <a:pPr>
              <a:lnSpc>
                <a:spcPct val="80000"/>
              </a:lnSpc>
              <a:buClr>
                <a:srgbClr val="CC0000"/>
              </a:buClr>
              <a:buFontTx/>
              <a:buChar char="•"/>
            </a:pPr>
            <a:r>
              <a:rPr lang="en-US" b="0" i="0">
                <a:solidFill>
                  <a:srgbClr val="000000"/>
                </a:solidFill>
              </a:rPr>
              <a:t>If we assume to have cluster indexing on DNo only, use the clustering index to retrieve all the records in DNo = 5, then use linear search in the retrieved records to determine if the SEX=‘F’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A463D32-F10F-4972-8C5A-0357F158DF09}" type="slidenum">
              <a:rPr lang="en-US"/>
              <a:pPr/>
              <a:t>9</a:t>
            </a:fld>
            <a:endParaRPr lang="en-US"/>
          </a:p>
        </p:txBody>
      </p:sp>
      <p:sp>
        <p:nvSpPr>
          <p:cNvPr id="472066" name="Text Box 2"/>
          <p:cNvSpPr txBox="1">
            <a:spLocks noChangeArrowheads="1"/>
          </p:cNvSpPr>
          <p:nvPr/>
        </p:nvSpPr>
        <p:spPr bwMode="auto">
          <a:xfrm>
            <a:off x="596900" y="533400"/>
            <a:ext cx="78105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sz="2400">
                <a:solidFill>
                  <a:schemeClr val="tx1"/>
                </a:solidFill>
                <a:latin typeface="Times New Roman" pitchFamily="18" charset="0"/>
              </a:defRPr>
            </a:lvl1pPr>
            <a:lvl2pPr marL="635000" indent="-177800">
              <a:defRPr sz="2400">
                <a:solidFill>
                  <a:schemeClr val="tx1"/>
                </a:solidFill>
                <a:latin typeface="Times New Roman" pitchFamily="18" charset="0"/>
              </a:defRPr>
            </a:lvl2pPr>
            <a:lvl3pPr marL="1092200" indent="-177800">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lnSpc>
                <a:spcPct val="70000"/>
              </a:lnSpc>
              <a:buClr>
                <a:srgbClr val="CC0000"/>
              </a:buClr>
              <a:buFontTx/>
              <a:buChar char="•"/>
            </a:pPr>
            <a:r>
              <a:rPr lang="en-US" b="0" i="0">
                <a:solidFill>
                  <a:srgbClr val="000000"/>
                </a:solidFill>
              </a:rPr>
              <a:t>If we have clustering index on DNo and another clustering index on Sex. Then</a:t>
            </a:r>
          </a:p>
          <a:p>
            <a:pPr lvl="2">
              <a:lnSpc>
                <a:spcPct val="70000"/>
              </a:lnSpc>
              <a:buClr>
                <a:srgbClr val="CC0000"/>
              </a:buClr>
              <a:buFontTx/>
              <a:buChar char="•"/>
            </a:pPr>
            <a:r>
              <a:rPr lang="en-US" b="0" i="0">
                <a:solidFill>
                  <a:srgbClr val="000000"/>
                </a:solidFill>
              </a:rPr>
              <a:t>Retrieve the records for DNo=5</a:t>
            </a:r>
          </a:p>
          <a:p>
            <a:pPr lvl="2">
              <a:lnSpc>
                <a:spcPct val="70000"/>
              </a:lnSpc>
              <a:buClr>
                <a:srgbClr val="CC0000"/>
              </a:buClr>
              <a:buFontTx/>
              <a:buChar char="•"/>
            </a:pPr>
            <a:r>
              <a:rPr lang="en-US" b="0" i="0">
                <a:solidFill>
                  <a:srgbClr val="000000"/>
                </a:solidFill>
              </a:rPr>
              <a:t>Retrieve the record for Sex = ‘F’</a:t>
            </a:r>
          </a:p>
          <a:p>
            <a:pPr lvl="2">
              <a:lnSpc>
                <a:spcPct val="70000"/>
              </a:lnSpc>
              <a:buClr>
                <a:srgbClr val="CC0000"/>
              </a:buClr>
              <a:buFontTx/>
              <a:buChar char="•"/>
            </a:pPr>
            <a:r>
              <a:rPr lang="en-US" b="0" i="0">
                <a:solidFill>
                  <a:srgbClr val="000000"/>
                </a:solidFill>
              </a:rPr>
              <a:t>Take the intersection of two sets of records</a:t>
            </a:r>
          </a:p>
          <a:p>
            <a:pPr lvl="2">
              <a:lnSpc>
                <a:spcPct val="70000"/>
              </a:lnSpc>
              <a:buClr>
                <a:srgbClr val="CC0000"/>
              </a:buClr>
              <a:buFontTx/>
              <a:buChar char="•"/>
            </a:pPr>
            <a:endParaRPr lang="en-US" b="0" i="0">
              <a:solidFill>
                <a:srgbClr val="000000"/>
              </a:solidFill>
            </a:endParaRPr>
          </a:p>
          <a:p>
            <a:pPr>
              <a:lnSpc>
                <a:spcPct val="70000"/>
              </a:lnSpc>
              <a:buClr>
                <a:srgbClr val="CC0000"/>
              </a:buClr>
              <a:buFontTx/>
              <a:buChar char="•"/>
            </a:pPr>
            <a:r>
              <a:rPr lang="en-US" b="0" i="0">
                <a:solidFill>
                  <a:srgbClr val="000000"/>
                </a:solidFill>
              </a:rPr>
              <a:t>How about if we have disjunction conditions</a:t>
            </a:r>
          </a:p>
          <a:p>
            <a:pPr>
              <a:lnSpc>
                <a:spcPct val="70000"/>
              </a:lnSpc>
              <a:buClr>
                <a:srgbClr val="CC0000"/>
              </a:buClr>
              <a:buFontTx/>
              <a:buChar char="•"/>
            </a:pPr>
            <a:endParaRPr lang="en-US" b="0" i="0">
              <a:solidFill>
                <a:srgbClr val="000000"/>
              </a:solidFill>
            </a:endParaRPr>
          </a:p>
          <a:p>
            <a:pPr lvl="1">
              <a:lnSpc>
                <a:spcPct val="70000"/>
              </a:lnSpc>
              <a:buClr>
                <a:srgbClr val="CC0000"/>
              </a:buClr>
            </a:pPr>
            <a:r>
              <a:rPr lang="en-US" i="0">
                <a:solidFill>
                  <a:srgbClr val="000000"/>
                </a:solidFill>
              </a:rPr>
              <a:t>Ex: 	 </a:t>
            </a:r>
            <a:r>
              <a:rPr lang="en-US" i="0">
                <a:solidFill>
                  <a:srgbClr val="000000"/>
                </a:solidFill>
                <a:latin typeface="Symbol" pitchFamily="18" charset="2"/>
              </a:rPr>
              <a:t>s</a:t>
            </a:r>
            <a:r>
              <a:rPr lang="en-US" i="0">
                <a:solidFill>
                  <a:srgbClr val="000000"/>
                </a:solidFill>
              </a:rPr>
              <a:t> </a:t>
            </a:r>
            <a:r>
              <a:rPr lang="en-US" i="0" baseline="-25000">
                <a:solidFill>
                  <a:srgbClr val="000000"/>
                </a:solidFill>
              </a:rPr>
              <a:t>DNo=5 OR Salary=30000 OR Sex=‘F’</a:t>
            </a:r>
            <a:r>
              <a:rPr lang="en-US" i="0">
                <a:solidFill>
                  <a:srgbClr val="000000"/>
                </a:solidFill>
              </a:rPr>
              <a:t> (Employee)</a:t>
            </a:r>
          </a:p>
          <a:p>
            <a:pPr>
              <a:lnSpc>
                <a:spcPct val="70000"/>
              </a:lnSpc>
              <a:buClr>
                <a:srgbClr val="CC0000"/>
              </a:buClr>
              <a:buFontTx/>
              <a:buChar char="•"/>
            </a:pPr>
            <a:endParaRPr lang="en-US" i="0">
              <a:solidFill>
                <a:srgbClr val="000000"/>
              </a:solidFill>
            </a:endParaRPr>
          </a:p>
          <a:p>
            <a:pPr>
              <a:lnSpc>
                <a:spcPct val="70000"/>
              </a:lnSpc>
              <a:buClr>
                <a:srgbClr val="CC0000"/>
              </a:buClr>
              <a:buFontTx/>
              <a:buChar char="•"/>
            </a:pPr>
            <a:r>
              <a:rPr lang="en-US" b="0" i="0">
                <a:solidFill>
                  <a:srgbClr val="000000"/>
                </a:solidFill>
              </a:rPr>
              <a:t>This query is a lot harder to optimize than conjunction form </a:t>
            </a:r>
          </a:p>
          <a:p>
            <a:pPr>
              <a:lnSpc>
                <a:spcPct val="70000"/>
              </a:lnSpc>
              <a:buClr>
                <a:srgbClr val="CC0000"/>
              </a:buClr>
              <a:buFontTx/>
              <a:buChar char="•"/>
            </a:pPr>
            <a:endParaRPr lang="en-US" b="0" i="0">
              <a:solidFill>
                <a:srgbClr val="000000"/>
              </a:solidFill>
            </a:endParaRPr>
          </a:p>
          <a:p>
            <a:pPr>
              <a:lnSpc>
                <a:spcPct val="70000"/>
              </a:lnSpc>
              <a:buClr>
                <a:srgbClr val="CC0000"/>
              </a:buClr>
              <a:buFontTx/>
              <a:buChar char="•"/>
            </a:pPr>
            <a:r>
              <a:rPr lang="en-US" b="0" i="0">
                <a:solidFill>
                  <a:srgbClr val="000000"/>
                </a:solidFill>
              </a:rPr>
              <a:t>The records satisfy the disjunction condition are the union of the records satisfying individual condition</a:t>
            </a:r>
          </a:p>
          <a:p>
            <a:pPr>
              <a:lnSpc>
                <a:spcPct val="70000"/>
              </a:lnSpc>
              <a:buClr>
                <a:srgbClr val="CC0000"/>
              </a:buClr>
              <a:buFontTx/>
              <a:buChar char="•"/>
            </a:pPr>
            <a:endParaRPr lang="en-US" b="0" i="0">
              <a:solidFill>
                <a:srgbClr val="000000"/>
              </a:solidFill>
            </a:endParaRPr>
          </a:p>
          <a:p>
            <a:pPr>
              <a:lnSpc>
                <a:spcPct val="70000"/>
              </a:lnSpc>
              <a:buClr>
                <a:srgbClr val="CC0000"/>
              </a:buClr>
              <a:buFontTx/>
              <a:buChar char="•"/>
            </a:pPr>
            <a:r>
              <a:rPr lang="en-US" b="0" i="0">
                <a:solidFill>
                  <a:srgbClr val="000000"/>
                </a:solidFill>
              </a:rPr>
              <a:t>If any of the conditions does not have an access path, we are forced to use the brute force linear approach</a:t>
            </a:r>
          </a:p>
          <a:p>
            <a:pPr>
              <a:lnSpc>
                <a:spcPct val="70000"/>
              </a:lnSpc>
              <a:buClr>
                <a:srgbClr val="CC0000"/>
              </a:buClr>
              <a:buFontTx/>
              <a:buChar char="•"/>
            </a:pPr>
            <a:endParaRPr lang="en-US" b="0" i="0">
              <a:solidFill>
                <a:srgbClr val="000000"/>
              </a:solidFill>
            </a:endParaRPr>
          </a:p>
          <a:p>
            <a:pPr>
              <a:lnSpc>
                <a:spcPct val="70000"/>
              </a:lnSpc>
              <a:buClr>
                <a:srgbClr val="CC0000"/>
              </a:buClr>
              <a:buFontTx/>
              <a:buChar char="•"/>
            </a:pPr>
            <a:r>
              <a:rPr lang="en-US" b="0" i="0">
                <a:solidFill>
                  <a:srgbClr val="000000"/>
                </a:solidFill>
              </a:rPr>
              <a:t>Only if an access path exists on every condition, we can optimize the selection by retrieving the records satisfying each condition and then applying union operation to eliminate duplicates</a:t>
            </a:r>
          </a:p>
        </p:txBody>
      </p:sp>
    </p:spTree>
  </p:cSld>
  <p:clrMapOvr>
    <a:masterClrMapping/>
  </p:clrMapOvr>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Designs\ANGLES.POT</Template>
  <TotalTime>14963</TotalTime>
  <Words>2437</Words>
  <Application>Microsoft Office PowerPoint</Application>
  <PresentationFormat>On-screen Show (4:3)</PresentationFormat>
  <Paragraphs>526</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 Black</vt:lpstr>
      <vt:lpstr>Monotype Sorts</vt:lpstr>
      <vt:lpstr>Symbol</vt:lpstr>
      <vt:lpstr>Tahoma</vt:lpstr>
      <vt:lpstr>Times New Roman</vt:lpstr>
      <vt:lpstr>Contemporary Portrait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Manitoba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Ahmad R Hadeagh</dc:creator>
  <cp:lastModifiedBy>Ahmad Reza Hadaegh</cp:lastModifiedBy>
  <cp:revision>240</cp:revision>
  <cp:lastPrinted>2000-03-02T16:45:14Z</cp:lastPrinted>
  <dcterms:created xsi:type="dcterms:W3CDTF">1999-07-22T07:13:18Z</dcterms:created>
  <dcterms:modified xsi:type="dcterms:W3CDTF">2018-05-03T14:27:06Z</dcterms:modified>
</cp:coreProperties>
</file>