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4" r:id="rId1"/>
  </p:sldMasterIdLst>
  <p:notesMasterIdLst>
    <p:notesMasterId r:id="rId55"/>
  </p:notesMasterIdLst>
  <p:handoutMasterIdLst>
    <p:handoutMasterId r:id="rId56"/>
  </p:handoutMasterIdLst>
  <p:sldIdLst>
    <p:sldId id="258" r:id="rId2"/>
    <p:sldId id="266" r:id="rId3"/>
    <p:sldId id="268" r:id="rId4"/>
    <p:sldId id="269" r:id="rId5"/>
    <p:sldId id="270" r:id="rId6"/>
    <p:sldId id="271" r:id="rId7"/>
    <p:sldId id="272" r:id="rId8"/>
    <p:sldId id="274" r:id="rId9"/>
    <p:sldId id="275" r:id="rId10"/>
    <p:sldId id="276" r:id="rId11"/>
    <p:sldId id="277" r:id="rId12"/>
    <p:sldId id="278" r:id="rId13"/>
    <p:sldId id="279" r:id="rId14"/>
    <p:sldId id="280" r:id="rId15"/>
    <p:sldId id="307" r:id="rId16"/>
    <p:sldId id="309" r:id="rId17"/>
    <p:sldId id="310" r:id="rId18"/>
    <p:sldId id="311" r:id="rId19"/>
    <p:sldId id="281" r:id="rId20"/>
    <p:sldId id="282"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12" r:id="rId40"/>
    <p:sldId id="302" r:id="rId41"/>
    <p:sldId id="303" r:id="rId42"/>
    <p:sldId id="304" r:id="rId43"/>
    <p:sldId id="267" r:id="rId44"/>
    <p:sldId id="306" r:id="rId45"/>
    <p:sldId id="305" r:id="rId46"/>
    <p:sldId id="316" r:id="rId47"/>
    <p:sldId id="317" r:id="rId48"/>
    <p:sldId id="320" r:id="rId49"/>
    <p:sldId id="313" r:id="rId50"/>
    <p:sldId id="319" r:id="rId51"/>
    <p:sldId id="314" r:id="rId52"/>
    <p:sldId id="318" r:id="rId53"/>
    <p:sldId id="315" r:id="rId54"/>
  </p:sldIdLst>
  <p:sldSz cx="9144000" cy="6858000" type="screen4x3"/>
  <p:notesSz cx="6858000" cy="9199563"/>
  <p:defaultTextStyle>
    <a:defPPr>
      <a:defRPr lang="en-US"/>
    </a:defPPr>
    <a:lvl1pPr algn="l" rtl="0" eaLnBrk="0" fontAlgn="base" hangingPunct="0">
      <a:spcBef>
        <a:spcPct val="0"/>
      </a:spcBef>
      <a:spcAft>
        <a:spcPct val="0"/>
      </a:spcAft>
      <a:defRPr sz="32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32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32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32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3200" kern="1200">
        <a:solidFill>
          <a:schemeClr val="tx1"/>
        </a:solidFill>
        <a:latin typeface="Times New Roman" pitchFamily="18" charset="0"/>
        <a:ea typeface="+mn-ea"/>
        <a:cs typeface="+mn-cs"/>
      </a:defRPr>
    </a:lvl5pPr>
    <a:lvl6pPr marL="2286000" algn="l" defTabSz="914400" rtl="0" eaLnBrk="1" latinLnBrk="0" hangingPunct="1">
      <a:defRPr sz="3200" kern="1200">
        <a:solidFill>
          <a:schemeClr val="tx1"/>
        </a:solidFill>
        <a:latin typeface="Times New Roman" pitchFamily="18" charset="0"/>
        <a:ea typeface="+mn-ea"/>
        <a:cs typeface="+mn-cs"/>
      </a:defRPr>
    </a:lvl6pPr>
    <a:lvl7pPr marL="2743200" algn="l" defTabSz="914400" rtl="0" eaLnBrk="1" latinLnBrk="0" hangingPunct="1">
      <a:defRPr sz="3200" kern="1200">
        <a:solidFill>
          <a:schemeClr val="tx1"/>
        </a:solidFill>
        <a:latin typeface="Times New Roman" pitchFamily="18" charset="0"/>
        <a:ea typeface="+mn-ea"/>
        <a:cs typeface="+mn-cs"/>
      </a:defRPr>
    </a:lvl7pPr>
    <a:lvl8pPr marL="3200400" algn="l" defTabSz="914400" rtl="0" eaLnBrk="1" latinLnBrk="0" hangingPunct="1">
      <a:defRPr sz="3200" kern="1200">
        <a:solidFill>
          <a:schemeClr val="tx1"/>
        </a:solidFill>
        <a:latin typeface="Times New Roman" pitchFamily="18" charset="0"/>
        <a:ea typeface="+mn-ea"/>
        <a:cs typeface="+mn-cs"/>
      </a:defRPr>
    </a:lvl8pPr>
    <a:lvl9pPr marL="3657600" algn="l" defTabSz="914400" rtl="0" eaLnBrk="1" latinLnBrk="0" hangingPunct="1">
      <a:defRPr sz="32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33CC33"/>
    <a:srgbClr val="0000CC"/>
    <a:srgbClr val="3333FF"/>
    <a:srgbClr val="CC0000"/>
    <a:srgbClr val="66FF66"/>
    <a:srgbClr val="99FF66"/>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74539" autoAdjust="0"/>
  </p:normalViewPr>
  <p:slideViewPr>
    <p:cSldViewPr snapToGrid="0">
      <p:cViewPr>
        <p:scale>
          <a:sx n="73" d="100"/>
          <a:sy n="73" d="100"/>
        </p:scale>
        <p:origin x="1648"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aeth Lilagan" userId="eb9f9bb65d24891c" providerId="LiveId" clId="{7B55E89A-7B1D-4B2A-8B5C-1E129142B877}"/>
    <pc:docChg chg="undo custSel modSld">
      <pc:chgData name="Elaeth Lilagan" userId="eb9f9bb65d24891c" providerId="LiveId" clId="{7B55E89A-7B1D-4B2A-8B5C-1E129142B877}" dt="2022-09-12T22:33:28.507" v="3238" actId="20577"/>
      <pc:docMkLst>
        <pc:docMk/>
      </pc:docMkLst>
      <pc:sldChg chg="modNotesTx">
        <pc:chgData name="Elaeth Lilagan" userId="eb9f9bb65d24891c" providerId="LiveId" clId="{7B55E89A-7B1D-4B2A-8B5C-1E129142B877}" dt="2022-09-12T21:41:46.223" v="420" actId="20577"/>
        <pc:sldMkLst>
          <pc:docMk/>
          <pc:sldMk cId="0" sldId="258"/>
        </pc:sldMkLst>
      </pc:sldChg>
      <pc:sldChg chg="modNotesTx">
        <pc:chgData name="Elaeth Lilagan" userId="eb9f9bb65d24891c" providerId="LiveId" clId="{7B55E89A-7B1D-4B2A-8B5C-1E129142B877}" dt="2022-09-12T21:43:37.084" v="499" actId="5793"/>
        <pc:sldMkLst>
          <pc:docMk/>
          <pc:sldMk cId="0" sldId="266"/>
        </pc:sldMkLst>
      </pc:sldChg>
      <pc:sldChg chg="modNotesTx">
        <pc:chgData name="Elaeth Lilagan" userId="eb9f9bb65d24891c" providerId="LiveId" clId="{7B55E89A-7B1D-4B2A-8B5C-1E129142B877}" dt="2022-09-12T22:31:04.722" v="3122" actId="20577"/>
        <pc:sldMkLst>
          <pc:docMk/>
          <pc:sldMk cId="0" sldId="267"/>
        </pc:sldMkLst>
      </pc:sldChg>
      <pc:sldChg chg="modNotesTx">
        <pc:chgData name="Elaeth Lilagan" userId="eb9f9bb65d24891c" providerId="LiveId" clId="{7B55E89A-7B1D-4B2A-8B5C-1E129142B877}" dt="2022-09-12T21:46:17.659" v="589" actId="20577"/>
        <pc:sldMkLst>
          <pc:docMk/>
          <pc:sldMk cId="0" sldId="268"/>
        </pc:sldMkLst>
      </pc:sldChg>
      <pc:sldChg chg="modNotesTx">
        <pc:chgData name="Elaeth Lilagan" userId="eb9f9bb65d24891c" providerId="LiveId" clId="{7B55E89A-7B1D-4B2A-8B5C-1E129142B877}" dt="2022-09-12T21:47:30.565" v="745" actId="20577"/>
        <pc:sldMkLst>
          <pc:docMk/>
          <pc:sldMk cId="0" sldId="269"/>
        </pc:sldMkLst>
      </pc:sldChg>
      <pc:sldChg chg="modNotesTx">
        <pc:chgData name="Elaeth Lilagan" userId="eb9f9bb65d24891c" providerId="LiveId" clId="{7B55E89A-7B1D-4B2A-8B5C-1E129142B877}" dt="2022-09-12T21:49:49.941" v="1009" actId="20577"/>
        <pc:sldMkLst>
          <pc:docMk/>
          <pc:sldMk cId="0" sldId="270"/>
        </pc:sldMkLst>
      </pc:sldChg>
      <pc:sldChg chg="modNotesTx">
        <pc:chgData name="Elaeth Lilagan" userId="eb9f9bb65d24891c" providerId="LiveId" clId="{7B55E89A-7B1D-4B2A-8B5C-1E129142B877}" dt="2022-09-12T21:51:29.149" v="1071" actId="20577"/>
        <pc:sldMkLst>
          <pc:docMk/>
          <pc:sldMk cId="0" sldId="271"/>
        </pc:sldMkLst>
      </pc:sldChg>
      <pc:sldChg chg="modNotesTx">
        <pc:chgData name="Elaeth Lilagan" userId="eb9f9bb65d24891c" providerId="LiveId" clId="{7B55E89A-7B1D-4B2A-8B5C-1E129142B877}" dt="2022-09-12T21:53:16.021" v="1272" actId="20577"/>
        <pc:sldMkLst>
          <pc:docMk/>
          <pc:sldMk cId="0" sldId="272"/>
        </pc:sldMkLst>
      </pc:sldChg>
      <pc:sldChg chg="modNotesTx">
        <pc:chgData name="Elaeth Lilagan" userId="eb9f9bb65d24891c" providerId="LiveId" clId="{7B55E89A-7B1D-4B2A-8B5C-1E129142B877}" dt="2022-09-12T21:54:35.060" v="1276" actId="20577"/>
        <pc:sldMkLst>
          <pc:docMk/>
          <pc:sldMk cId="0" sldId="274"/>
        </pc:sldMkLst>
      </pc:sldChg>
      <pc:sldChg chg="modSp mod modNotesTx">
        <pc:chgData name="Elaeth Lilagan" userId="eb9f9bb65d24891c" providerId="LiveId" clId="{7B55E89A-7B1D-4B2A-8B5C-1E129142B877}" dt="2022-09-12T21:56:26.140" v="1358" actId="20577"/>
        <pc:sldMkLst>
          <pc:docMk/>
          <pc:sldMk cId="0" sldId="275"/>
        </pc:sldMkLst>
        <pc:spChg chg="mod">
          <ac:chgData name="Elaeth Lilagan" userId="eb9f9bb65d24891c" providerId="LiveId" clId="{7B55E89A-7B1D-4B2A-8B5C-1E129142B877}" dt="2022-09-12T21:55:59.749" v="1278" actId="115"/>
          <ac:spMkLst>
            <pc:docMk/>
            <pc:sldMk cId="0" sldId="275"/>
            <ac:spMk id="728074" creationId="{00000000-0000-0000-0000-000000000000}"/>
          </ac:spMkLst>
        </pc:spChg>
      </pc:sldChg>
      <pc:sldChg chg="modNotesTx">
        <pc:chgData name="Elaeth Lilagan" userId="eb9f9bb65d24891c" providerId="LiveId" clId="{7B55E89A-7B1D-4B2A-8B5C-1E129142B877}" dt="2022-09-12T21:57:36.084" v="1535" actId="20577"/>
        <pc:sldMkLst>
          <pc:docMk/>
          <pc:sldMk cId="0" sldId="276"/>
        </pc:sldMkLst>
      </pc:sldChg>
      <pc:sldChg chg="modNotesTx">
        <pc:chgData name="Elaeth Lilagan" userId="eb9f9bb65d24891c" providerId="LiveId" clId="{7B55E89A-7B1D-4B2A-8B5C-1E129142B877}" dt="2022-09-12T21:59:46.363" v="1594" actId="20577"/>
        <pc:sldMkLst>
          <pc:docMk/>
          <pc:sldMk cId="0" sldId="279"/>
        </pc:sldMkLst>
      </pc:sldChg>
      <pc:sldChg chg="modNotesTx">
        <pc:chgData name="Elaeth Lilagan" userId="eb9f9bb65d24891c" providerId="LiveId" clId="{7B55E89A-7B1D-4B2A-8B5C-1E129142B877}" dt="2022-09-12T22:01:09.677" v="1767" actId="20577"/>
        <pc:sldMkLst>
          <pc:docMk/>
          <pc:sldMk cId="0" sldId="280"/>
        </pc:sldMkLst>
      </pc:sldChg>
      <pc:sldChg chg="modNotesTx">
        <pc:chgData name="Elaeth Lilagan" userId="eb9f9bb65d24891c" providerId="LiveId" clId="{7B55E89A-7B1D-4B2A-8B5C-1E129142B877}" dt="2022-09-12T22:11:08.691" v="2440" actId="20577"/>
        <pc:sldMkLst>
          <pc:docMk/>
          <pc:sldMk cId="0" sldId="286"/>
        </pc:sldMkLst>
      </pc:sldChg>
      <pc:sldChg chg="modNotesTx">
        <pc:chgData name="Elaeth Lilagan" userId="eb9f9bb65d24891c" providerId="LiveId" clId="{7B55E89A-7B1D-4B2A-8B5C-1E129142B877}" dt="2022-09-12T22:17:17.011" v="2570" actId="20577"/>
        <pc:sldMkLst>
          <pc:docMk/>
          <pc:sldMk cId="0" sldId="287"/>
        </pc:sldMkLst>
      </pc:sldChg>
      <pc:sldChg chg="modNotesTx">
        <pc:chgData name="Elaeth Lilagan" userId="eb9f9bb65d24891c" providerId="LiveId" clId="{7B55E89A-7B1D-4B2A-8B5C-1E129142B877}" dt="2022-09-12T22:21:03.703" v="2651" actId="20577"/>
        <pc:sldMkLst>
          <pc:docMk/>
          <pc:sldMk cId="0" sldId="295"/>
        </pc:sldMkLst>
      </pc:sldChg>
      <pc:sldChg chg="modNotesTx">
        <pc:chgData name="Elaeth Lilagan" userId="eb9f9bb65d24891c" providerId="LiveId" clId="{7B55E89A-7B1D-4B2A-8B5C-1E129142B877}" dt="2022-09-12T22:23:18.055" v="2658" actId="20577"/>
        <pc:sldMkLst>
          <pc:docMk/>
          <pc:sldMk cId="0" sldId="297"/>
        </pc:sldMkLst>
      </pc:sldChg>
      <pc:sldChg chg="modNotesTx">
        <pc:chgData name="Elaeth Lilagan" userId="eb9f9bb65d24891c" providerId="LiveId" clId="{7B55E89A-7B1D-4B2A-8B5C-1E129142B877}" dt="2022-09-12T22:25:54.633" v="2829" actId="20577"/>
        <pc:sldMkLst>
          <pc:docMk/>
          <pc:sldMk cId="0" sldId="299"/>
        </pc:sldMkLst>
      </pc:sldChg>
      <pc:sldChg chg="modNotesTx">
        <pc:chgData name="Elaeth Lilagan" userId="eb9f9bb65d24891c" providerId="LiveId" clId="{7B55E89A-7B1D-4B2A-8B5C-1E129142B877}" dt="2022-09-12T22:29:53.135" v="3060" actId="20577"/>
        <pc:sldMkLst>
          <pc:docMk/>
          <pc:sldMk cId="0" sldId="301"/>
        </pc:sldMkLst>
      </pc:sldChg>
      <pc:sldChg chg="modNotesTx">
        <pc:chgData name="Elaeth Lilagan" userId="eb9f9bb65d24891c" providerId="LiveId" clId="{7B55E89A-7B1D-4B2A-8B5C-1E129142B877}" dt="2022-09-12T22:33:28.507" v="3238" actId="20577"/>
        <pc:sldMkLst>
          <pc:docMk/>
          <pc:sldMk cId="0" sldId="305"/>
        </pc:sldMkLst>
      </pc:sldChg>
      <pc:sldChg chg="modNotesTx">
        <pc:chgData name="Elaeth Lilagan" userId="eb9f9bb65d24891c" providerId="LiveId" clId="{7B55E89A-7B1D-4B2A-8B5C-1E129142B877}" dt="2022-09-12T22:03:06.565" v="1824" actId="20577"/>
        <pc:sldMkLst>
          <pc:docMk/>
          <pc:sldMk cId="0" sldId="307"/>
        </pc:sldMkLst>
      </pc:sldChg>
      <pc:sldChg chg="modNotesTx">
        <pc:chgData name="Elaeth Lilagan" userId="eb9f9bb65d24891c" providerId="LiveId" clId="{7B55E89A-7B1D-4B2A-8B5C-1E129142B877}" dt="2022-09-12T22:04:05.957" v="1988" actId="20577"/>
        <pc:sldMkLst>
          <pc:docMk/>
          <pc:sldMk cId="0" sldId="309"/>
        </pc:sldMkLst>
      </pc:sldChg>
      <pc:sldChg chg="modNotesTx">
        <pc:chgData name="Elaeth Lilagan" userId="eb9f9bb65d24891c" providerId="LiveId" clId="{7B55E89A-7B1D-4B2A-8B5C-1E129142B877}" dt="2022-09-12T22:05:09.015" v="2167" actId="20577"/>
        <pc:sldMkLst>
          <pc:docMk/>
          <pc:sldMk cId="0" sldId="310"/>
        </pc:sldMkLst>
      </pc:sldChg>
      <pc:sldChg chg="modNotesTx">
        <pc:chgData name="Elaeth Lilagan" userId="eb9f9bb65d24891c" providerId="LiveId" clId="{7B55E89A-7B1D-4B2A-8B5C-1E129142B877}" dt="2022-09-12T22:05:37.403" v="2279" actId="20577"/>
        <pc:sldMkLst>
          <pc:docMk/>
          <pc:sldMk cId="0" sldId="31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90488"/>
            <a:ext cx="693738"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sz="1200"/>
            </a:lvl1pPr>
          </a:lstStyle>
          <a:p>
            <a:endParaRPr lang="en-US"/>
          </a:p>
        </p:txBody>
      </p:sp>
      <p:sp>
        <p:nvSpPr>
          <p:cNvPr id="70659" name="Rectangle 3"/>
          <p:cNvSpPr>
            <a:spLocks noGrp="1" noChangeArrowheads="1"/>
          </p:cNvSpPr>
          <p:nvPr>
            <p:ph type="dt" sz="quarter" idx="1"/>
          </p:nvPr>
        </p:nvSpPr>
        <p:spPr bwMode="auto">
          <a:xfrm>
            <a:off x="6000750" y="90488"/>
            <a:ext cx="85725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r">
              <a:defRPr sz="1200"/>
            </a:lvl1pPr>
          </a:lstStyle>
          <a:p>
            <a:endParaRPr lang="en-US"/>
          </a:p>
        </p:txBody>
      </p:sp>
      <p:sp>
        <p:nvSpPr>
          <p:cNvPr id="70660" name="Rectangle 4"/>
          <p:cNvSpPr>
            <a:spLocks noGrp="1" noChangeArrowheads="1"/>
          </p:cNvSpPr>
          <p:nvPr>
            <p:ph type="ftr" sz="quarter" idx="2"/>
          </p:nvPr>
        </p:nvSpPr>
        <p:spPr bwMode="auto">
          <a:xfrm>
            <a:off x="0" y="8923338"/>
            <a:ext cx="650875"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spAutoFit/>
          </a:bodyPr>
          <a:lstStyle>
            <a:lvl1pPr>
              <a:defRPr sz="1200"/>
            </a:lvl1pPr>
          </a:lstStyle>
          <a:p>
            <a:endParaRPr lang="en-US"/>
          </a:p>
        </p:txBody>
      </p:sp>
      <p:sp>
        <p:nvSpPr>
          <p:cNvPr id="70661" name="Rectangle 5"/>
          <p:cNvSpPr>
            <a:spLocks noGrp="1" noChangeArrowheads="1"/>
          </p:cNvSpPr>
          <p:nvPr>
            <p:ph type="sldNum" sz="quarter" idx="3"/>
          </p:nvPr>
        </p:nvSpPr>
        <p:spPr bwMode="auto">
          <a:xfrm>
            <a:off x="6496050" y="8923338"/>
            <a:ext cx="36195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spAutoFit/>
          </a:bodyPr>
          <a:lstStyle>
            <a:lvl1pPr algn="r">
              <a:defRPr sz="1200"/>
            </a:lvl1pPr>
          </a:lstStyle>
          <a:p>
            <a:fld id="{E1735C2A-1C00-4D04-B0A0-8423C5DCEC15}" type="slidenum">
              <a:rPr lang="en-US"/>
              <a:pPr/>
              <a:t>‹#›</a:t>
            </a:fld>
            <a:endParaRPr lang="en-US"/>
          </a:p>
        </p:txBody>
      </p:sp>
    </p:spTree>
    <p:extLst>
      <p:ext uri="{BB962C8B-B14F-4D97-AF65-F5344CB8AC3E}">
        <p14:creationId xmlns:p14="http://schemas.microsoft.com/office/powerpoint/2010/main" val="24787246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3251" name="Rectangle 3"/>
          <p:cNvSpPr>
            <a:spLocks noGrp="1" noChangeArrowheads="1"/>
          </p:cNvSpPr>
          <p:nvPr>
            <p:ph type="dt" idx="1"/>
          </p:nvPr>
        </p:nvSpPr>
        <p:spPr bwMode="auto">
          <a:xfrm>
            <a:off x="3886200" y="0"/>
            <a:ext cx="2971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3252" name="Rectangle 4"/>
          <p:cNvSpPr>
            <a:spLocks noGrp="1" noRot="1" noChangeAspect="1" noChangeArrowheads="1" noTextEdit="1"/>
          </p:cNvSpPr>
          <p:nvPr>
            <p:ph type="sldImg" idx="2"/>
          </p:nvPr>
        </p:nvSpPr>
        <p:spPr bwMode="auto">
          <a:xfrm>
            <a:off x="1130300" y="690563"/>
            <a:ext cx="4598988" cy="34496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253" name="Rectangle 5"/>
          <p:cNvSpPr>
            <a:spLocks noGrp="1" noChangeArrowheads="1"/>
          </p:cNvSpPr>
          <p:nvPr>
            <p:ph type="body" sz="quarter" idx="3"/>
          </p:nvPr>
        </p:nvSpPr>
        <p:spPr bwMode="auto">
          <a:xfrm>
            <a:off x="914400" y="4370388"/>
            <a:ext cx="5029200" cy="413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0"/>
            <a:r>
              <a:rPr lang="en-US"/>
              <a:t>Second level</a:t>
            </a:r>
          </a:p>
          <a:p>
            <a:pPr lvl="0"/>
            <a:r>
              <a:rPr lang="en-US"/>
              <a:t>Third level</a:t>
            </a:r>
          </a:p>
          <a:p>
            <a:pPr lvl="0"/>
            <a:r>
              <a:rPr lang="en-US"/>
              <a:t>Fourth level</a:t>
            </a:r>
          </a:p>
          <a:p>
            <a:pPr lvl="0"/>
            <a:r>
              <a:rPr lang="en-US"/>
              <a:t>Fifth level</a:t>
            </a:r>
          </a:p>
        </p:txBody>
      </p:sp>
      <p:sp>
        <p:nvSpPr>
          <p:cNvPr id="53254" name="Rectangle 6"/>
          <p:cNvSpPr>
            <a:spLocks noGrp="1" noChangeArrowheads="1"/>
          </p:cNvSpPr>
          <p:nvPr>
            <p:ph type="ftr" sz="quarter" idx="4"/>
          </p:nvPr>
        </p:nvSpPr>
        <p:spPr bwMode="auto">
          <a:xfrm>
            <a:off x="0" y="8739188"/>
            <a:ext cx="2971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3255" name="Rectangle 7"/>
          <p:cNvSpPr>
            <a:spLocks noGrp="1" noChangeArrowheads="1"/>
          </p:cNvSpPr>
          <p:nvPr>
            <p:ph type="sldNum" sz="quarter" idx="5"/>
          </p:nvPr>
        </p:nvSpPr>
        <p:spPr bwMode="auto">
          <a:xfrm>
            <a:off x="3886200" y="8739188"/>
            <a:ext cx="2971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5886E1A-3211-4E11-8288-0EC211C96091}" type="slidenum">
              <a:rPr lang="en-US"/>
              <a:pPr/>
              <a:t>‹#›</a:t>
            </a:fld>
            <a:endParaRPr lang="en-US"/>
          </a:p>
        </p:txBody>
      </p:sp>
    </p:spTree>
    <p:extLst>
      <p:ext uri="{BB962C8B-B14F-4D97-AF65-F5344CB8AC3E}">
        <p14:creationId xmlns:p14="http://schemas.microsoft.com/office/powerpoint/2010/main" val="10042475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1.) Requirement</a:t>
            </a:r>
          </a:p>
          <a:p>
            <a:r>
              <a:rPr lang="en-US" sz="1200" dirty="0"/>
              <a:t>2.) Entities </a:t>
            </a:r>
            <a:r>
              <a:rPr lang="en-US" sz="1200" dirty="0">
                <a:sym typeface="Wingdings" panose="05000000000000000000" pitchFamily="2" charset="2"/>
              </a:rPr>
              <a:t> ERD (Entity Relationship Diagram)</a:t>
            </a:r>
          </a:p>
          <a:p>
            <a:r>
              <a:rPr lang="en-US" sz="1200" dirty="0">
                <a:sym typeface="Wingdings" panose="05000000000000000000" pitchFamily="2" charset="2"/>
              </a:rPr>
              <a:t>3.) Linking the entities (Relationship among the entities)</a:t>
            </a:r>
          </a:p>
          <a:p>
            <a:r>
              <a:rPr lang="en-US" sz="1200" dirty="0">
                <a:sym typeface="Wingdings" panose="05000000000000000000" pitchFamily="2" charset="2"/>
              </a:rPr>
              <a:t>4.) Finding cardinalities in the relations</a:t>
            </a:r>
          </a:p>
          <a:p>
            <a:r>
              <a:rPr lang="en-US" sz="1200" dirty="0">
                <a:sym typeface="Wingdings" panose="05000000000000000000" pitchFamily="2" charset="2"/>
              </a:rPr>
              <a:t>	- A specific chair to an office</a:t>
            </a:r>
          </a:p>
          <a:p>
            <a:r>
              <a:rPr lang="en-US" sz="1200" dirty="0">
                <a:sym typeface="Wingdings" panose="05000000000000000000" pitchFamily="2" charset="2"/>
              </a:rPr>
              <a:t>	- one particular person is done by many projects</a:t>
            </a:r>
          </a:p>
          <a:p>
            <a:r>
              <a:rPr lang="en-US" sz="1200" dirty="0">
                <a:sym typeface="Wingdings" panose="05000000000000000000" pitchFamily="2" charset="2"/>
              </a:rPr>
              <a:t>5.) Change the ERD to tables</a:t>
            </a:r>
          </a:p>
          <a:p>
            <a:r>
              <a:rPr lang="en-US" sz="1200" dirty="0">
                <a:sym typeface="Wingdings" panose="05000000000000000000" pitchFamily="2" charset="2"/>
              </a:rPr>
              <a:t>6.) Normalize the tables</a:t>
            </a:r>
          </a:p>
          <a:p>
            <a:r>
              <a:rPr lang="en-US" sz="1200" dirty="0">
                <a:sym typeface="Wingdings" panose="05000000000000000000" pitchFamily="2" charset="2"/>
              </a:rPr>
              <a:t>7.) Reverse Engineering (Repeat steps 1-6)</a:t>
            </a:r>
          </a:p>
          <a:p>
            <a:r>
              <a:rPr lang="en-US" sz="1200" dirty="0">
                <a:sym typeface="Wingdings" panose="05000000000000000000" pitchFamily="2" charset="2"/>
              </a:rPr>
              <a:t>8.) Upload tables with some data</a:t>
            </a:r>
          </a:p>
          <a:p>
            <a:r>
              <a:rPr lang="en-US" sz="1200" dirty="0">
                <a:sym typeface="Wingdings" panose="05000000000000000000" pitchFamily="2" charset="2"/>
              </a:rPr>
              <a:t>	- Put 100 data in one table</a:t>
            </a:r>
          </a:p>
          <a:p>
            <a:r>
              <a:rPr lang="en-US" sz="1200" dirty="0">
                <a:sym typeface="Wingdings" panose="05000000000000000000" pitchFamily="2" charset="2"/>
              </a:rPr>
              <a:t>9.) Manipulation and testing using SQL</a:t>
            </a:r>
          </a:p>
          <a:p>
            <a:r>
              <a:rPr lang="en-US" sz="1200" dirty="0">
                <a:sym typeface="Wingdings" panose="05000000000000000000" pitchFamily="2" charset="2"/>
              </a:rPr>
              <a:t>	- when consistent and done properly</a:t>
            </a:r>
          </a:p>
          <a:p>
            <a:r>
              <a:rPr lang="en-US" sz="1200" dirty="0">
                <a:sym typeface="Wingdings" panose="05000000000000000000" pitchFamily="2" charset="2"/>
              </a:rPr>
              <a:t>10.) Creating a website to access the data</a:t>
            </a:r>
          </a:p>
          <a:p>
            <a:r>
              <a:rPr lang="en-US" sz="1200" dirty="0">
                <a:sym typeface="Wingdings" panose="05000000000000000000" pitchFamily="2" charset="2"/>
              </a:rPr>
              <a:t>	**DO NOT REPEAT THIS STEP SIMILAR TO STEP ONE*</a:t>
            </a:r>
          </a:p>
        </p:txBody>
      </p:sp>
      <p:sp>
        <p:nvSpPr>
          <p:cNvPr id="4" name="Slide Number Placeholder 3"/>
          <p:cNvSpPr>
            <a:spLocks noGrp="1"/>
          </p:cNvSpPr>
          <p:nvPr>
            <p:ph type="sldNum" sz="quarter" idx="5"/>
          </p:nvPr>
        </p:nvSpPr>
        <p:spPr/>
        <p:txBody>
          <a:bodyPr/>
          <a:lstStyle/>
          <a:p>
            <a:fld id="{D5886E1A-3211-4E11-8288-0EC211C96091}" type="slidenum">
              <a:rPr lang="en-US" smtClean="0"/>
              <a:pPr/>
              <a:t>1</a:t>
            </a:fld>
            <a:endParaRPr lang="en-US"/>
          </a:p>
        </p:txBody>
      </p:sp>
    </p:spTree>
    <p:extLst>
      <p:ext uri="{BB962C8B-B14F-4D97-AF65-F5344CB8AC3E}">
        <p14:creationId xmlns:p14="http://schemas.microsoft.com/office/powerpoint/2010/main" val="276760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only have one key attribute, but the composite key can be represented as a candidate key</a:t>
            </a:r>
          </a:p>
        </p:txBody>
      </p:sp>
      <p:sp>
        <p:nvSpPr>
          <p:cNvPr id="4" name="Slide Number Placeholder 3"/>
          <p:cNvSpPr>
            <a:spLocks noGrp="1"/>
          </p:cNvSpPr>
          <p:nvPr>
            <p:ph type="sldNum" sz="quarter" idx="5"/>
          </p:nvPr>
        </p:nvSpPr>
        <p:spPr/>
        <p:txBody>
          <a:bodyPr/>
          <a:lstStyle/>
          <a:p>
            <a:fld id="{D5886E1A-3211-4E11-8288-0EC211C96091}" type="slidenum">
              <a:rPr lang="en-US" smtClean="0"/>
              <a:pPr/>
              <a:t>10</a:t>
            </a:fld>
            <a:endParaRPr lang="en-US"/>
          </a:p>
        </p:txBody>
      </p:sp>
    </p:spTree>
    <p:extLst>
      <p:ext uri="{BB962C8B-B14F-4D97-AF65-F5344CB8AC3E}">
        <p14:creationId xmlns:p14="http://schemas.microsoft.com/office/powerpoint/2010/main" val="2256481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886E1A-3211-4E11-8288-0EC211C96091}" type="slidenum">
              <a:rPr lang="en-US" smtClean="0"/>
              <a:pPr/>
              <a:t>11</a:t>
            </a:fld>
            <a:endParaRPr lang="en-US"/>
          </a:p>
        </p:txBody>
      </p:sp>
    </p:spTree>
    <p:extLst>
      <p:ext uri="{BB962C8B-B14F-4D97-AF65-F5344CB8AC3E}">
        <p14:creationId xmlns:p14="http://schemas.microsoft.com/office/powerpoint/2010/main" val="2058672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Directly have a relationship with (NOT INDIRECTLY)</a:t>
            </a:r>
          </a:p>
        </p:txBody>
      </p:sp>
      <p:sp>
        <p:nvSpPr>
          <p:cNvPr id="4" name="Slide Number Placeholder 3"/>
          <p:cNvSpPr>
            <a:spLocks noGrp="1"/>
          </p:cNvSpPr>
          <p:nvPr>
            <p:ph type="sldNum" sz="quarter" idx="5"/>
          </p:nvPr>
        </p:nvSpPr>
        <p:spPr/>
        <p:txBody>
          <a:bodyPr/>
          <a:lstStyle/>
          <a:p>
            <a:fld id="{D5886E1A-3211-4E11-8288-0EC211C96091}" type="slidenum">
              <a:rPr lang="en-US" smtClean="0"/>
              <a:pPr/>
              <a:t>13</a:t>
            </a:fld>
            <a:endParaRPr lang="en-US"/>
          </a:p>
        </p:txBody>
      </p:sp>
    </p:spTree>
    <p:extLst>
      <p:ext uri="{BB962C8B-B14F-4D97-AF65-F5344CB8AC3E}">
        <p14:creationId xmlns:p14="http://schemas.microsoft.com/office/powerpoint/2010/main" val="3382692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Making the relationships, but not ideally make the relationships like that when pointing to different indications with the other attributes/entities.</a:t>
            </a:r>
          </a:p>
        </p:txBody>
      </p:sp>
      <p:sp>
        <p:nvSpPr>
          <p:cNvPr id="4" name="Slide Number Placeholder 3"/>
          <p:cNvSpPr>
            <a:spLocks noGrp="1"/>
          </p:cNvSpPr>
          <p:nvPr>
            <p:ph type="sldNum" sz="quarter" idx="5"/>
          </p:nvPr>
        </p:nvSpPr>
        <p:spPr/>
        <p:txBody>
          <a:bodyPr/>
          <a:lstStyle/>
          <a:p>
            <a:fld id="{D5886E1A-3211-4E11-8288-0EC211C96091}" type="slidenum">
              <a:rPr lang="en-US" smtClean="0"/>
              <a:pPr/>
              <a:t>14</a:t>
            </a:fld>
            <a:endParaRPr lang="en-US"/>
          </a:p>
        </p:txBody>
      </p:sp>
    </p:spTree>
    <p:extLst>
      <p:ext uri="{BB962C8B-B14F-4D97-AF65-F5344CB8AC3E}">
        <p14:creationId xmlns:p14="http://schemas.microsoft.com/office/powerpoint/2010/main" val="3037946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not use the word </a:t>
            </a:r>
            <a:r>
              <a:rPr lang="en-US" b="1" dirty="0"/>
              <a:t>SOME </a:t>
            </a:r>
            <a:r>
              <a:rPr lang="en-US" b="0" dirty="0"/>
              <a:t>because it is an assumption.</a:t>
            </a:r>
            <a:endParaRPr lang="en-US" dirty="0"/>
          </a:p>
        </p:txBody>
      </p:sp>
      <p:sp>
        <p:nvSpPr>
          <p:cNvPr id="4" name="Slide Number Placeholder 3"/>
          <p:cNvSpPr>
            <a:spLocks noGrp="1"/>
          </p:cNvSpPr>
          <p:nvPr>
            <p:ph type="sldNum" sz="quarter" idx="5"/>
          </p:nvPr>
        </p:nvSpPr>
        <p:spPr/>
        <p:txBody>
          <a:bodyPr/>
          <a:lstStyle/>
          <a:p>
            <a:fld id="{D5886E1A-3211-4E11-8288-0EC211C96091}" type="slidenum">
              <a:rPr lang="en-US" smtClean="0"/>
              <a:pPr/>
              <a:t>15</a:t>
            </a:fld>
            <a:endParaRPr lang="en-US"/>
          </a:p>
        </p:txBody>
      </p:sp>
    </p:spTree>
    <p:extLst>
      <p:ext uri="{BB962C8B-B14F-4D97-AF65-F5344CB8AC3E}">
        <p14:creationId xmlns:p14="http://schemas.microsoft.com/office/powerpoint/2010/main" val="1612732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Total participation, where each customer goes to a room</a:t>
            </a:r>
          </a:p>
          <a:p>
            <a:endParaRPr lang="en-US" dirty="0"/>
          </a:p>
          <a:p>
            <a:r>
              <a:rPr lang="en-US" dirty="0"/>
              <a:t>Partial participation, where some rooms are not as occupied in the building</a:t>
            </a:r>
          </a:p>
        </p:txBody>
      </p:sp>
      <p:sp>
        <p:nvSpPr>
          <p:cNvPr id="4" name="Slide Number Placeholder 3"/>
          <p:cNvSpPr>
            <a:spLocks noGrp="1"/>
          </p:cNvSpPr>
          <p:nvPr>
            <p:ph type="sldNum" sz="quarter" idx="5"/>
          </p:nvPr>
        </p:nvSpPr>
        <p:spPr/>
        <p:txBody>
          <a:bodyPr/>
          <a:lstStyle/>
          <a:p>
            <a:fld id="{D5886E1A-3211-4E11-8288-0EC211C96091}" type="slidenum">
              <a:rPr lang="en-US" smtClean="0"/>
              <a:pPr/>
              <a:t>16</a:t>
            </a:fld>
            <a:endParaRPr lang="en-US"/>
          </a:p>
        </p:txBody>
      </p:sp>
    </p:spTree>
    <p:extLst>
      <p:ext uri="{BB962C8B-B14F-4D97-AF65-F5344CB8AC3E}">
        <p14:creationId xmlns:p14="http://schemas.microsoft.com/office/powerpoint/2010/main" val="2714878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Dependance of that entity will be meaningless without having an existent entity/parent entity</a:t>
            </a:r>
          </a:p>
        </p:txBody>
      </p:sp>
      <p:sp>
        <p:nvSpPr>
          <p:cNvPr id="4" name="Slide Number Placeholder 3"/>
          <p:cNvSpPr>
            <a:spLocks noGrp="1"/>
          </p:cNvSpPr>
          <p:nvPr>
            <p:ph type="sldNum" sz="quarter" idx="5"/>
          </p:nvPr>
        </p:nvSpPr>
        <p:spPr/>
        <p:txBody>
          <a:bodyPr/>
          <a:lstStyle/>
          <a:p>
            <a:fld id="{D5886E1A-3211-4E11-8288-0EC211C96091}" type="slidenum">
              <a:rPr lang="en-US" smtClean="0"/>
              <a:pPr/>
              <a:t>17</a:t>
            </a:fld>
            <a:endParaRPr lang="en-US"/>
          </a:p>
        </p:txBody>
      </p:sp>
    </p:spTree>
    <p:extLst>
      <p:ext uri="{BB962C8B-B14F-4D97-AF65-F5344CB8AC3E}">
        <p14:creationId xmlns:p14="http://schemas.microsoft.com/office/powerpoint/2010/main" val="103367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Identifiers are parents of the child entity that represents that relationship</a:t>
            </a:r>
          </a:p>
        </p:txBody>
      </p:sp>
      <p:sp>
        <p:nvSpPr>
          <p:cNvPr id="4" name="Slide Number Placeholder 3"/>
          <p:cNvSpPr>
            <a:spLocks noGrp="1"/>
          </p:cNvSpPr>
          <p:nvPr>
            <p:ph type="sldNum" sz="quarter" idx="5"/>
          </p:nvPr>
        </p:nvSpPr>
        <p:spPr/>
        <p:txBody>
          <a:bodyPr/>
          <a:lstStyle/>
          <a:p>
            <a:fld id="{D5886E1A-3211-4E11-8288-0EC211C96091}" type="slidenum">
              <a:rPr lang="en-US" smtClean="0"/>
              <a:pPr/>
              <a:t>18</a:t>
            </a:fld>
            <a:endParaRPr lang="en-US"/>
          </a:p>
        </p:txBody>
      </p:sp>
    </p:spTree>
    <p:extLst>
      <p:ext uri="{BB962C8B-B14F-4D97-AF65-F5344CB8AC3E}">
        <p14:creationId xmlns:p14="http://schemas.microsoft.com/office/powerpoint/2010/main" val="33934365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886E1A-3211-4E11-8288-0EC211C96091}" type="slidenum">
              <a:rPr lang="en-US" smtClean="0"/>
              <a:pPr/>
              <a:t>20</a:t>
            </a:fld>
            <a:endParaRPr lang="en-US"/>
          </a:p>
        </p:txBody>
      </p:sp>
    </p:spTree>
    <p:extLst>
      <p:ext uri="{BB962C8B-B14F-4D97-AF65-F5344CB8AC3E}">
        <p14:creationId xmlns:p14="http://schemas.microsoft.com/office/powerpoint/2010/main" val="2638831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886E1A-3211-4E11-8288-0EC211C96091}" type="slidenum">
              <a:rPr lang="en-US" smtClean="0"/>
              <a:pPr/>
              <a:t>21</a:t>
            </a:fld>
            <a:endParaRPr lang="en-US"/>
          </a:p>
        </p:txBody>
      </p:sp>
    </p:spTree>
    <p:extLst>
      <p:ext uri="{BB962C8B-B14F-4D97-AF65-F5344CB8AC3E}">
        <p14:creationId xmlns:p14="http://schemas.microsoft.com/office/powerpoint/2010/main" val="1940587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Entities are described using these attributes (properties)</a:t>
            </a:r>
          </a:p>
        </p:txBody>
      </p:sp>
      <p:sp>
        <p:nvSpPr>
          <p:cNvPr id="4" name="Slide Number Placeholder 3"/>
          <p:cNvSpPr>
            <a:spLocks noGrp="1"/>
          </p:cNvSpPr>
          <p:nvPr>
            <p:ph type="sldNum" sz="quarter" idx="5"/>
          </p:nvPr>
        </p:nvSpPr>
        <p:spPr/>
        <p:txBody>
          <a:bodyPr/>
          <a:lstStyle/>
          <a:p>
            <a:fld id="{D5886E1A-3211-4E11-8288-0EC211C96091}" type="slidenum">
              <a:rPr lang="en-US" smtClean="0"/>
              <a:pPr/>
              <a:t>2</a:t>
            </a:fld>
            <a:endParaRPr lang="en-US"/>
          </a:p>
        </p:txBody>
      </p:sp>
    </p:spTree>
    <p:extLst>
      <p:ext uri="{BB962C8B-B14F-4D97-AF65-F5344CB8AC3E}">
        <p14:creationId xmlns:p14="http://schemas.microsoft.com/office/powerpoint/2010/main" val="2805875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886E1A-3211-4E11-8288-0EC211C96091}" type="slidenum">
              <a:rPr lang="en-US" smtClean="0"/>
              <a:pPr/>
              <a:t>22</a:t>
            </a:fld>
            <a:endParaRPr lang="en-US"/>
          </a:p>
        </p:txBody>
      </p:sp>
    </p:spTree>
    <p:extLst>
      <p:ext uri="{BB962C8B-B14F-4D97-AF65-F5344CB8AC3E}">
        <p14:creationId xmlns:p14="http://schemas.microsoft.com/office/powerpoint/2010/main" val="4802641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Recursive relationships is when an entity has linked to itself</a:t>
            </a:r>
          </a:p>
          <a:p>
            <a:r>
              <a:rPr lang="en-US" dirty="0"/>
              <a:t>	- there doesn’t have to be one relationship (there can be multiple)</a:t>
            </a:r>
          </a:p>
          <a:p>
            <a:endParaRPr lang="en-US" dirty="0"/>
          </a:p>
          <a:p>
            <a:r>
              <a:rPr lang="en-US" dirty="0"/>
              <a:t>Cardinality </a:t>
            </a:r>
          </a:p>
        </p:txBody>
      </p:sp>
      <p:sp>
        <p:nvSpPr>
          <p:cNvPr id="4" name="Slide Number Placeholder 3"/>
          <p:cNvSpPr>
            <a:spLocks noGrp="1"/>
          </p:cNvSpPr>
          <p:nvPr>
            <p:ph type="sldNum" sz="quarter" idx="5"/>
          </p:nvPr>
        </p:nvSpPr>
        <p:spPr/>
        <p:txBody>
          <a:bodyPr/>
          <a:lstStyle/>
          <a:p>
            <a:fld id="{D5886E1A-3211-4E11-8288-0EC211C96091}" type="slidenum">
              <a:rPr lang="en-US" smtClean="0"/>
              <a:pPr/>
              <a:t>23</a:t>
            </a:fld>
            <a:endParaRPr lang="en-US"/>
          </a:p>
        </p:txBody>
      </p:sp>
    </p:spTree>
    <p:extLst>
      <p:ext uri="{BB962C8B-B14F-4D97-AF65-F5344CB8AC3E}">
        <p14:creationId xmlns:p14="http://schemas.microsoft.com/office/powerpoint/2010/main" val="814999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Cardinality</a:t>
            </a:r>
          </a:p>
          <a:p>
            <a:endParaRPr lang="en-US" dirty="0"/>
          </a:p>
          <a:p>
            <a:r>
              <a:rPr lang="en-US" dirty="0"/>
              <a:t>One to many	(1 to N) &amp; (1 to M) </a:t>
            </a:r>
            <a:r>
              <a:rPr lang="en-US" dirty="0">
                <a:sym typeface="Wingdings" panose="05000000000000000000" pitchFamily="2" charset="2"/>
              </a:rPr>
              <a:t> if comparing one to another entity</a:t>
            </a:r>
            <a:r>
              <a:rPr lang="en-US" dirty="0"/>
              <a:t> </a:t>
            </a:r>
          </a:p>
          <a:p>
            <a:r>
              <a:rPr lang="en-US" dirty="0"/>
              <a:t>One to one	(1 to 1)</a:t>
            </a:r>
          </a:p>
          <a:p>
            <a:endParaRPr lang="en-US" dirty="0"/>
          </a:p>
        </p:txBody>
      </p:sp>
      <p:sp>
        <p:nvSpPr>
          <p:cNvPr id="4" name="Slide Number Placeholder 3"/>
          <p:cNvSpPr>
            <a:spLocks noGrp="1"/>
          </p:cNvSpPr>
          <p:nvPr>
            <p:ph type="sldNum" sz="quarter" idx="5"/>
          </p:nvPr>
        </p:nvSpPr>
        <p:spPr/>
        <p:txBody>
          <a:bodyPr/>
          <a:lstStyle/>
          <a:p>
            <a:fld id="{D5886E1A-3211-4E11-8288-0EC211C96091}" type="slidenum">
              <a:rPr lang="en-US" smtClean="0"/>
              <a:pPr/>
              <a:t>24</a:t>
            </a:fld>
            <a:endParaRPr lang="en-US"/>
          </a:p>
        </p:txBody>
      </p:sp>
    </p:spTree>
    <p:extLst>
      <p:ext uri="{BB962C8B-B14F-4D97-AF65-F5344CB8AC3E}">
        <p14:creationId xmlns:p14="http://schemas.microsoft.com/office/powerpoint/2010/main" val="28948811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886E1A-3211-4E11-8288-0EC211C96091}" type="slidenum">
              <a:rPr lang="en-US" smtClean="0"/>
              <a:pPr/>
              <a:t>30</a:t>
            </a:fld>
            <a:endParaRPr lang="en-US"/>
          </a:p>
        </p:txBody>
      </p:sp>
    </p:spTree>
    <p:extLst>
      <p:ext uri="{BB962C8B-B14F-4D97-AF65-F5344CB8AC3E}">
        <p14:creationId xmlns:p14="http://schemas.microsoft.com/office/powerpoint/2010/main" val="32912479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employee manages a project </a:t>
            </a:r>
            <a:r>
              <a:rPr lang="en-US" dirty="0">
                <a:sym typeface="Wingdings" panose="05000000000000000000" pitchFamily="2" charset="2"/>
              </a:rPr>
              <a:t> a project is done by an employee</a:t>
            </a:r>
            <a:endParaRPr lang="en-US" dirty="0"/>
          </a:p>
        </p:txBody>
      </p:sp>
      <p:sp>
        <p:nvSpPr>
          <p:cNvPr id="4" name="Slide Number Placeholder 3"/>
          <p:cNvSpPr>
            <a:spLocks noGrp="1"/>
          </p:cNvSpPr>
          <p:nvPr>
            <p:ph type="sldNum" sz="quarter" idx="5"/>
          </p:nvPr>
        </p:nvSpPr>
        <p:spPr/>
        <p:txBody>
          <a:bodyPr/>
          <a:lstStyle/>
          <a:p>
            <a:fld id="{D5886E1A-3211-4E11-8288-0EC211C96091}" type="slidenum">
              <a:rPr lang="en-US" smtClean="0"/>
              <a:pPr/>
              <a:t>32</a:t>
            </a:fld>
            <a:endParaRPr lang="en-US"/>
          </a:p>
        </p:txBody>
      </p:sp>
    </p:spTree>
    <p:extLst>
      <p:ext uri="{BB962C8B-B14F-4D97-AF65-F5344CB8AC3E}">
        <p14:creationId xmlns:p14="http://schemas.microsoft.com/office/powerpoint/2010/main" val="21052203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886E1A-3211-4E11-8288-0EC211C96091}" type="slidenum">
              <a:rPr lang="en-US" smtClean="0"/>
              <a:pPr/>
              <a:t>33</a:t>
            </a:fld>
            <a:endParaRPr lang="en-US"/>
          </a:p>
        </p:txBody>
      </p:sp>
    </p:spTree>
    <p:extLst>
      <p:ext uri="{BB962C8B-B14F-4D97-AF65-F5344CB8AC3E}">
        <p14:creationId xmlns:p14="http://schemas.microsoft.com/office/powerpoint/2010/main" val="29137654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STEP 5</a:t>
            </a:r>
          </a:p>
        </p:txBody>
      </p:sp>
      <p:sp>
        <p:nvSpPr>
          <p:cNvPr id="4" name="Slide Number Placeholder 3"/>
          <p:cNvSpPr>
            <a:spLocks noGrp="1"/>
          </p:cNvSpPr>
          <p:nvPr>
            <p:ph type="sldNum" sz="quarter" idx="5"/>
          </p:nvPr>
        </p:nvSpPr>
        <p:spPr/>
        <p:txBody>
          <a:bodyPr/>
          <a:lstStyle/>
          <a:p>
            <a:fld id="{D5886E1A-3211-4E11-8288-0EC211C96091}" type="slidenum">
              <a:rPr lang="en-US" smtClean="0"/>
              <a:pPr/>
              <a:t>34</a:t>
            </a:fld>
            <a:endParaRPr lang="en-US"/>
          </a:p>
        </p:txBody>
      </p:sp>
    </p:spTree>
    <p:extLst>
      <p:ext uri="{BB962C8B-B14F-4D97-AF65-F5344CB8AC3E}">
        <p14:creationId xmlns:p14="http://schemas.microsoft.com/office/powerpoint/2010/main" val="2362291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886E1A-3211-4E11-8288-0EC211C96091}" type="slidenum">
              <a:rPr lang="en-US" smtClean="0"/>
              <a:pPr/>
              <a:t>35</a:t>
            </a:fld>
            <a:endParaRPr lang="en-US"/>
          </a:p>
        </p:txBody>
      </p:sp>
    </p:spTree>
    <p:extLst>
      <p:ext uri="{BB962C8B-B14F-4D97-AF65-F5344CB8AC3E}">
        <p14:creationId xmlns:p14="http://schemas.microsoft.com/office/powerpoint/2010/main" val="9848154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cannot take away the attributes from the entity </a:t>
            </a:r>
          </a:p>
          <a:p>
            <a:endParaRPr lang="en-US" dirty="0"/>
          </a:p>
          <a:p>
            <a:r>
              <a:rPr lang="en-US" dirty="0"/>
              <a:t>Do not write address, just leave it on the table since it is a composite attribute (Apt#, City, Street#)</a:t>
            </a:r>
          </a:p>
        </p:txBody>
      </p:sp>
      <p:sp>
        <p:nvSpPr>
          <p:cNvPr id="4" name="Slide Number Placeholder 3"/>
          <p:cNvSpPr>
            <a:spLocks noGrp="1"/>
          </p:cNvSpPr>
          <p:nvPr>
            <p:ph type="sldNum" sz="quarter" idx="5"/>
          </p:nvPr>
        </p:nvSpPr>
        <p:spPr/>
        <p:txBody>
          <a:bodyPr/>
          <a:lstStyle/>
          <a:p>
            <a:fld id="{D5886E1A-3211-4E11-8288-0EC211C96091}" type="slidenum">
              <a:rPr lang="en-US" smtClean="0"/>
              <a:pPr/>
              <a:t>36</a:t>
            </a:fld>
            <a:endParaRPr lang="en-US"/>
          </a:p>
        </p:txBody>
      </p:sp>
    </p:spTree>
    <p:extLst>
      <p:ext uri="{BB962C8B-B14F-4D97-AF65-F5344CB8AC3E}">
        <p14:creationId xmlns:p14="http://schemas.microsoft.com/office/powerpoint/2010/main" val="31948595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1 includes its own attributes, but then also includes the relationship that is included from the diamond</a:t>
            </a:r>
          </a:p>
          <a:p>
            <a:endParaRPr lang="en-US" dirty="0"/>
          </a:p>
          <a:p>
            <a:r>
              <a:rPr lang="en-US" dirty="0"/>
              <a:t>Choose the winner/loser (first/second table to use in the following relationship)</a:t>
            </a:r>
          </a:p>
        </p:txBody>
      </p:sp>
      <p:sp>
        <p:nvSpPr>
          <p:cNvPr id="4" name="Slide Number Placeholder 3"/>
          <p:cNvSpPr>
            <a:spLocks noGrp="1"/>
          </p:cNvSpPr>
          <p:nvPr>
            <p:ph type="sldNum" sz="quarter" idx="5"/>
          </p:nvPr>
        </p:nvSpPr>
        <p:spPr/>
        <p:txBody>
          <a:bodyPr/>
          <a:lstStyle/>
          <a:p>
            <a:fld id="{D5886E1A-3211-4E11-8288-0EC211C96091}" type="slidenum">
              <a:rPr lang="en-US" smtClean="0"/>
              <a:pPr/>
              <a:t>38</a:t>
            </a:fld>
            <a:endParaRPr lang="en-US"/>
          </a:p>
        </p:txBody>
      </p:sp>
    </p:spTree>
    <p:extLst>
      <p:ext uri="{BB962C8B-B14F-4D97-AF65-F5344CB8AC3E}">
        <p14:creationId xmlns:p14="http://schemas.microsoft.com/office/powerpoint/2010/main" val="2323402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Values are what are in quotations that make up the entity (the variable on left)</a:t>
            </a:r>
          </a:p>
        </p:txBody>
      </p:sp>
      <p:sp>
        <p:nvSpPr>
          <p:cNvPr id="4" name="Slide Number Placeholder 3"/>
          <p:cNvSpPr>
            <a:spLocks noGrp="1"/>
          </p:cNvSpPr>
          <p:nvPr>
            <p:ph type="sldNum" sz="quarter" idx="5"/>
          </p:nvPr>
        </p:nvSpPr>
        <p:spPr/>
        <p:txBody>
          <a:bodyPr/>
          <a:lstStyle/>
          <a:p>
            <a:fld id="{D5886E1A-3211-4E11-8288-0EC211C96091}" type="slidenum">
              <a:rPr lang="en-US" smtClean="0"/>
              <a:pPr/>
              <a:t>3</a:t>
            </a:fld>
            <a:endParaRPr lang="en-US"/>
          </a:p>
        </p:txBody>
      </p:sp>
    </p:spTree>
    <p:extLst>
      <p:ext uri="{BB962C8B-B14F-4D97-AF65-F5344CB8AC3E}">
        <p14:creationId xmlns:p14="http://schemas.microsoft.com/office/powerpoint/2010/main" val="3837831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one wins (when having tables with multiple relationships)</a:t>
            </a:r>
          </a:p>
        </p:txBody>
      </p:sp>
      <p:sp>
        <p:nvSpPr>
          <p:cNvPr id="4" name="Slide Number Placeholder 3"/>
          <p:cNvSpPr>
            <a:spLocks noGrp="1"/>
          </p:cNvSpPr>
          <p:nvPr>
            <p:ph type="sldNum" sz="quarter" idx="5"/>
          </p:nvPr>
        </p:nvSpPr>
        <p:spPr/>
        <p:txBody>
          <a:bodyPr/>
          <a:lstStyle/>
          <a:p>
            <a:fld id="{D5886E1A-3211-4E11-8288-0EC211C96091}" type="slidenum">
              <a:rPr lang="en-US" smtClean="0"/>
              <a:pPr/>
              <a:t>43</a:t>
            </a:fld>
            <a:endParaRPr lang="en-US"/>
          </a:p>
        </p:txBody>
      </p:sp>
    </p:spTree>
    <p:extLst>
      <p:ext uri="{BB962C8B-B14F-4D97-AF65-F5344CB8AC3E}">
        <p14:creationId xmlns:p14="http://schemas.microsoft.com/office/powerpoint/2010/main" val="11192713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one will be a winner as well</a:t>
            </a:r>
          </a:p>
          <a:p>
            <a:endParaRPr lang="en-US" dirty="0"/>
          </a:p>
          <a:p>
            <a:r>
              <a:rPr lang="en-US" dirty="0"/>
              <a:t>For Table 4, the whole row is a primary key as shown inside the parenthesis</a:t>
            </a:r>
          </a:p>
        </p:txBody>
      </p:sp>
      <p:sp>
        <p:nvSpPr>
          <p:cNvPr id="4" name="Slide Number Placeholder 3"/>
          <p:cNvSpPr>
            <a:spLocks noGrp="1"/>
          </p:cNvSpPr>
          <p:nvPr>
            <p:ph type="sldNum" sz="quarter" idx="5"/>
          </p:nvPr>
        </p:nvSpPr>
        <p:spPr/>
        <p:txBody>
          <a:bodyPr/>
          <a:lstStyle/>
          <a:p>
            <a:fld id="{D5886E1A-3211-4E11-8288-0EC211C96091}" type="slidenum">
              <a:rPr lang="en-US" smtClean="0"/>
              <a:pPr/>
              <a:t>45</a:t>
            </a:fld>
            <a:endParaRPr lang="en-US"/>
          </a:p>
        </p:txBody>
      </p:sp>
    </p:spTree>
    <p:extLst>
      <p:ext uri="{BB962C8B-B14F-4D97-AF65-F5344CB8AC3E}">
        <p14:creationId xmlns:p14="http://schemas.microsoft.com/office/powerpoint/2010/main" val="2363665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attributes are attributes that cannot be broken up into values</a:t>
            </a:r>
          </a:p>
          <a:p>
            <a:endParaRPr lang="en-US" dirty="0"/>
          </a:p>
          <a:p>
            <a:r>
              <a:rPr lang="en-US" dirty="0"/>
              <a:t>Composite attributes can be broken up into values that represent its part</a:t>
            </a:r>
          </a:p>
        </p:txBody>
      </p:sp>
      <p:sp>
        <p:nvSpPr>
          <p:cNvPr id="4" name="Slide Number Placeholder 3"/>
          <p:cNvSpPr>
            <a:spLocks noGrp="1"/>
          </p:cNvSpPr>
          <p:nvPr>
            <p:ph type="sldNum" sz="quarter" idx="5"/>
          </p:nvPr>
        </p:nvSpPr>
        <p:spPr/>
        <p:txBody>
          <a:bodyPr/>
          <a:lstStyle/>
          <a:p>
            <a:fld id="{D5886E1A-3211-4E11-8288-0EC211C96091}" type="slidenum">
              <a:rPr lang="en-US" smtClean="0"/>
              <a:pPr/>
              <a:t>4</a:t>
            </a:fld>
            <a:endParaRPr lang="en-US"/>
          </a:p>
        </p:txBody>
      </p:sp>
    </p:spTree>
    <p:extLst>
      <p:ext uri="{BB962C8B-B14F-4D97-AF65-F5344CB8AC3E}">
        <p14:creationId xmlns:p14="http://schemas.microsoft.com/office/powerpoint/2010/main" val="3748790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Derived attributes can be used to extract information from the same database from different tables.</a:t>
            </a:r>
          </a:p>
          <a:p>
            <a:endParaRPr lang="en-US" dirty="0"/>
          </a:p>
          <a:p>
            <a:r>
              <a:rPr lang="en-US" dirty="0"/>
              <a:t>Ex: you can get the age from the birth date of the person OR getting the GPA from calculating the grades from the data</a:t>
            </a:r>
          </a:p>
        </p:txBody>
      </p:sp>
      <p:sp>
        <p:nvSpPr>
          <p:cNvPr id="4" name="Slide Number Placeholder 3"/>
          <p:cNvSpPr>
            <a:spLocks noGrp="1"/>
          </p:cNvSpPr>
          <p:nvPr>
            <p:ph type="sldNum" sz="quarter" idx="5"/>
          </p:nvPr>
        </p:nvSpPr>
        <p:spPr/>
        <p:txBody>
          <a:bodyPr/>
          <a:lstStyle/>
          <a:p>
            <a:fld id="{D5886E1A-3211-4E11-8288-0EC211C96091}" type="slidenum">
              <a:rPr lang="en-US" smtClean="0"/>
              <a:pPr/>
              <a:t>5</a:t>
            </a:fld>
            <a:endParaRPr lang="en-US"/>
          </a:p>
        </p:txBody>
      </p:sp>
    </p:spTree>
    <p:extLst>
      <p:ext uri="{BB962C8B-B14F-4D97-AF65-F5344CB8AC3E}">
        <p14:creationId xmlns:p14="http://schemas.microsoft.com/office/powerpoint/2010/main" val="2303136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Missing at the moment but can be retrieved at a later time.</a:t>
            </a:r>
          </a:p>
        </p:txBody>
      </p:sp>
      <p:sp>
        <p:nvSpPr>
          <p:cNvPr id="4" name="Slide Number Placeholder 3"/>
          <p:cNvSpPr>
            <a:spLocks noGrp="1"/>
          </p:cNvSpPr>
          <p:nvPr>
            <p:ph type="sldNum" sz="quarter" idx="5"/>
          </p:nvPr>
        </p:nvSpPr>
        <p:spPr/>
        <p:txBody>
          <a:bodyPr/>
          <a:lstStyle/>
          <a:p>
            <a:fld id="{D5886E1A-3211-4E11-8288-0EC211C96091}" type="slidenum">
              <a:rPr lang="en-US" smtClean="0"/>
              <a:pPr/>
              <a:t>6</a:t>
            </a:fld>
            <a:endParaRPr lang="en-US"/>
          </a:p>
        </p:txBody>
      </p:sp>
    </p:spTree>
    <p:extLst>
      <p:ext uri="{BB962C8B-B14F-4D97-AF65-F5344CB8AC3E}">
        <p14:creationId xmlns:p14="http://schemas.microsoft.com/office/powerpoint/2010/main" val="3752567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instances are records that go to each object (roles of each entity of each table)</a:t>
            </a:r>
          </a:p>
          <a:p>
            <a:r>
              <a:rPr lang="en-US" dirty="0"/>
              <a:t>	- Step 5, when changing the ERD to tables (to put in the record inside that table)</a:t>
            </a:r>
          </a:p>
        </p:txBody>
      </p:sp>
      <p:sp>
        <p:nvSpPr>
          <p:cNvPr id="4" name="Slide Number Placeholder 3"/>
          <p:cNvSpPr>
            <a:spLocks noGrp="1"/>
          </p:cNvSpPr>
          <p:nvPr>
            <p:ph type="sldNum" sz="quarter" idx="5"/>
          </p:nvPr>
        </p:nvSpPr>
        <p:spPr/>
        <p:txBody>
          <a:bodyPr/>
          <a:lstStyle/>
          <a:p>
            <a:fld id="{D5886E1A-3211-4E11-8288-0EC211C96091}" type="slidenum">
              <a:rPr lang="en-US" smtClean="0"/>
              <a:pPr/>
              <a:t>7</a:t>
            </a:fld>
            <a:endParaRPr lang="en-US"/>
          </a:p>
        </p:txBody>
      </p:sp>
    </p:spTree>
    <p:extLst>
      <p:ext uri="{BB962C8B-B14F-4D97-AF65-F5344CB8AC3E}">
        <p14:creationId xmlns:p14="http://schemas.microsoft.com/office/powerpoint/2010/main" val="75205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886E1A-3211-4E11-8288-0EC211C96091}" type="slidenum">
              <a:rPr lang="en-US" smtClean="0"/>
              <a:pPr/>
              <a:t>8</a:t>
            </a:fld>
            <a:endParaRPr lang="en-US"/>
          </a:p>
        </p:txBody>
      </p:sp>
    </p:spTree>
    <p:extLst>
      <p:ext uri="{BB962C8B-B14F-4D97-AF65-F5344CB8AC3E}">
        <p14:creationId xmlns:p14="http://schemas.microsoft.com/office/powerpoint/2010/main" val="2946578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Underline the key attribute </a:t>
            </a:r>
          </a:p>
        </p:txBody>
      </p:sp>
      <p:sp>
        <p:nvSpPr>
          <p:cNvPr id="4" name="Slide Number Placeholder 3"/>
          <p:cNvSpPr>
            <a:spLocks noGrp="1"/>
          </p:cNvSpPr>
          <p:nvPr>
            <p:ph type="sldNum" sz="quarter" idx="5"/>
          </p:nvPr>
        </p:nvSpPr>
        <p:spPr/>
        <p:txBody>
          <a:bodyPr/>
          <a:lstStyle/>
          <a:p>
            <a:fld id="{D5886E1A-3211-4E11-8288-0EC211C96091}" type="slidenum">
              <a:rPr lang="en-US" smtClean="0"/>
              <a:pPr/>
              <a:t>9</a:t>
            </a:fld>
            <a:endParaRPr lang="en-US"/>
          </a:p>
        </p:txBody>
      </p:sp>
    </p:spTree>
    <p:extLst>
      <p:ext uri="{BB962C8B-B14F-4D97-AF65-F5344CB8AC3E}">
        <p14:creationId xmlns:p14="http://schemas.microsoft.com/office/powerpoint/2010/main" val="1489681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sz="quarter" idx="10"/>
          </p:nvPr>
        </p:nvSpPr>
        <p:spPr/>
        <p:txBody>
          <a:bodyPr/>
          <a:lstStyle>
            <a:lvl1pPr>
              <a:defRPr/>
            </a:lvl1pPr>
          </a:lstStyle>
          <a:p>
            <a:fld id="{457E3C84-C864-40D2-BF3C-C0565839683B}" type="slidenum">
              <a:rPr lang="en-US"/>
              <a:pPr/>
              <a:t>‹#›</a:t>
            </a:fld>
            <a:endParaRPr lang="en-US"/>
          </a:p>
        </p:txBody>
      </p:sp>
    </p:spTree>
    <p:extLst>
      <p:ext uri="{BB962C8B-B14F-4D97-AF65-F5344CB8AC3E}">
        <p14:creationId xmlns:p14="http://schemas.microsoft.com/office/powerpoint/2010/main" val="2071879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02785802-84CA-46A5-AF50-0A74F8EDDD55}" type="slidenum">
              <a:rPr lang="en-US"/>
              <a:pPr/>
              <a:t>‹#›</a:t>
            </a:fld>
            <a:endParaRPr lang="en-US"/>
          </a:p>
        </p:txBody>
      </p:sp>
    </p:spTree>
    <p:extLst>
      <p:ext uri="{BB962C8B-B14F-4D97-AF65-F5344CB8AC3E}">
        <p14:creationId xmlns:p14="http://schemas.microsoft.com/office/powerpoint/2010/main" val="3168801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5F08B3A6-96F0-450E-A935-DF1ABE73A5C1}" type="slidenum">
              <a:rPr lang="en-US"/>
              <a:pPr/>
              <a:t>‹#›</a:t>
            </a:fld>
            <a:endParaRPr lang="en-US"/>
          </a:p>
        </p:txBody>
      </p:sp>
    </p:spTree>
    <p:extLst>
      <p:ext uri="{BB962C8B-B14F-4D97-AF65-F5344CB8AC3E}">
        <p14:creationId xmlns:p14="http://schemas.microsoft.com/office/powerpoint/2010/main" val="3314181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22DBDF64-F6F1-41ED-890C-892737A6639A}" type="slidenum">
              <a:rPr lang="en-US"/>
              <a:pPr/>
              <a:t>‹#›</a:t>
            </a:fld>
            <a:endParaRPr lang="en-US"/>
          </a:p>
        </p:txBody>
      </p:sp>
    </p:spTree>
    <p:extLst>
      <p:ext uri="{BB962C8B-B14F-4D97-AF65-F5344CB8AC3E}">
        <p14:creationId xmlns:p14="http://schemas.microsoft.com/office/powerpoint/2010/main" val="988688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519E1239-2055-45C1-A231-358A2CE5CE80}" type="slidenum">
              <a:rPr lang="en-US"/>
              <a:pPr/>
              <a:t>‹#›</a:t>
            </a:fld>
            <a:endParaRPr lang="en-US"/>
          </a:p>
        </p:txBody>
      </p:sp>
    </p:spTree>
    <p:extLst>
      <p:ext uri="{BB962C8B-B14F-4D97-AF65-F5344CB8AC3E}">
        <p14:creationId xmlns:p14="http://schemas.microsoft.com/office/powerpoint/2010/main" val="4272775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1E6EE086-E856-41BB-8AA7-2B388EB4818D}" type="slidenum">
              <a:rPr lang="en-US"/>
              <a:pPr/>
              <a:t>‹#›</a:t>
            </a:fld>
            <a:endParaRPr lang="en-US"/>
          </a:p>
        </p:txBody>
      </p:sp>
    </p:spTree>
    <p:extLst>
      <p:ext uri="{BB962C8B-B14F-4D97-AF65-F5344CB8AC3E}">
        <p14:creationId xmlns:p14="http://schemas.microsoft.com/office/powerpoint/2010/main" val="967135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BC16AEE6-28B0-49E0-940D-C8CA52ADDF47}" type="slidenum">
              <a:rPr lang="en-US"/>
              <a:pPr/>
              <a:t>‹#›</a:t>
            </a:fld>
            <a:endParaRPr lang="en-US"/>
          </a:p>
        </p:txBody>
      </p:sp>
    </p:spTree>
    <p:extLst>
      <p:ext uri="{BB962C8B-B14F-4D97-AF65-F5344CB8AC3E}">
        <p14:creationId xmlns:p14="http://schemas.microsoft.com/office/powerpoint/2010/main" val="3423927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0DE32946-58DC-4100-B038-FCA74C150417}" type="slidenum">
              <a:rPr lang="en-US"/>
              <a:pPr/>
              <a:t>‹#›</a:t>
            </a:fld>
            <a:endParaRPr lang="en-US"/>
          </a:p>
        </p:txBody>
      </p:sp>
    </p:spTree>
    <p:extLst>
      <p:ext uri="{BB962C8B-B14F-4D97-AF65-F5344CB8AC3E}">
        <p14:creationId xmlns:p14="http://schemas.microsoft.com/office/powerpoint/2010/main" val="422063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702BC6A-D105-4DDD-9DDB-951F324E9F71}" type="slidenum">
              <a:rPr lang="en-US"/>
              <a:pPr/>
              <a:t>‹#›</a:t>
            </a:fld>
            <a:endParaRPr lang="en-US"/>
          </a:p>
        </p:txBody>
      </p:sp>
    </p:spTree>
    <p:extLst>
      <p:ext uri="{BB962C8B-B14F-4D97-AF65-F5344CB8AC3E}">
        <p14:creationId xmlns:p14="http://schemas.microsoft.com/office/powerpoint/2010/main" val="375609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675CD954-591C-479A-AA2D-4D11B3CD710D}" type="slidenum">
              <a:rPr lang="en-US"/>
              <a:pPr/>
              <a:t>‹#›</a:t>
            </a:fld>
            <a:endParaRPr lang="en-US"/>
          </a:p>
        </p:txBody>
      </p:sp>
    </p:spTree>
    <p:extLst>
      <p:ext uri="{BB962C8B-B14F-4D97-AF65-F5344CB8AC3E}">
        <p14:creationId xmlns:p14="http://schemas.microsoft.com/office/powerpoint/2010/main" val="687578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359A45D4-7CA2-49B4-B8F9-31F88F928F8B}" type="slidenum">
              <a:rPr lang="en-US"/>
              <a:pPr/>
              <a:t>‹#›</a:t>
            </a:fld>
            <a:endParaRPr lang="en-US"/>
          </a:p>
        </p:txBody>
      </p:sp>
    </p:spTree>
    <p:extLst>
      <p:ext uri="{BB962C8B-B14F-4D97-AF65-F5344CB8AC3E}">
        <p14:creationId xmlns:p14="http://schemas.microsoft.com/office/powerpoint/2010/main" val="4156475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52621" name="Rectangle 45"/>
          <p:cNvSpPr>
            <a:spLocks noChangeArrowheads="1"/>
          </p:cNvSpPr>
          <p:nvPr userDrawn="1"/>
        </p:nvSpPr>
        <p:spPr bwMode="auto">
          <a:xfrm>
            <a:off x="130175" y="6575425"/>
            <a:ext cx="8890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22" name="Rectangle 46"/>
          <p:cNvSpPr>
            <a:spLocks noChangeArrowheads="1"/>
          </p:cNvSpPr>
          <p:nvPr userDrawn="1"/>
        </p:nvSpPr>
        <p:spPr bwMode="auto">
          <a:xfrm>
            <a:off x="130175" y="6584950"/>
            <a:ext cx="96043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23" name="Rectangle 47"/>
          <p:cNvSpPr>
            <a:spLocks noChangeArrowheads="1"/>
          </p:cNvSpPr>
          <p:nvPr userDrawn="1"/>
        </p:nvSpPr>
        <p:spPr bwMode="auto">
          <a:xfrm>
            <a:off x="130175" y="6594475"/>
            <a:ext cx="88582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24" name="Rectangle 48"/>
          <p:cNvSpPr>
            <a:spLocks noChangeArrowheads="1"/>
          </p:cNvSpPr>
          <p:nvPr userDrawn="1"/>
        </p:nvSpPr>
        <p:spPr bwMode="auto">
          <a:xfrm>
            <a:off x="130175" y="6604000"/>
            <a:ext cx="9572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25" name="Rectangle 49"/>
          <p:cNvSpPr>
            <a:spLocks noChangeArrowheads="1"/>
          </p:cNvSpPr>
          <p:nvPr userDrawn="1"/>
        </p:nvSpPr>
        <p:spPr bwMode="auto">
          <a:xfrm>
            <a:off x="130175" y="6613525"/>
            <a:ext cx="9556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26" name="Rectangle 50"/>
          <p:cNvSpPr>
            <a:spLocks noChangeArrowheads="1"/>
          </p:cNvSpPr>
          <p:nvPr userDrawn="1"/>
        </p:nvSpPr>
        <p:spPr bwMode="auto">
          <a:xfrm>
            <a:off x="130175" y="6623050"/>
            <a:ext cx="8810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27" name="Rectangle 51"/>
          <p:cNvSpPr>
            <a:spLocks noChangeArrowheads="1"/>
          </p:cNvSpPr>
          <p:nvPr userDrawn="1"/>
        </p:nvSpPr>
        <p:spPr bwMode="auto">
          <a:xfrm>
            <a:off x="130175" y="6632575"/>
            <a:ext cx="17891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b="1" i="1">
                <a:solidFill>
                  <a:srgbClr val="FFFFFF"/>
                </a:solidFill>
              </a:rPr>
              <a:t>Dr. Ahmad R. Hadaegh </a:t>
            </a:r>
            <a:endParaRPr lang="en-US"/>
          </a:p>
        </p:txBody>
      </p:sp>
      <p:sp>
        <p:nvSpPr>
          <p:cNvPr id="152628" name="Rectangle 52"/>
          <p:cNvSpPr>
            <a:spLocks noChangeArrowheads="1"/>
          </p:cNvSpPr>
          <p:nvPr userDrawn="1"/>
        </p:nvSpPr>
        <p:spPr bwMode="auto">
          <a:xfrm>
            <a:off x="0" y="6534150"/>
            <a:ext cx="9112250" cy="323850"/>
          </a:xfrm>
          <a:prstGeom prst="rect">
            <a:avLst/>
          </a:prstGeom>
          <a:solidFill>
            <a:srgbClr val="FF3300"/>
          </a:solidFill>
          <a:ln w="76200">
            <a:solidFill>
              <a:srgbClr val="5E574E"/>
            </a:solidFill>
            <a:miter lim="800000"/>
            <a:headEnd/>
            <a:tailEnd/>
          </a:ln>
        </p:spPr>
        <p:txBody>
          <a:bodyPr/>
          <a:lstStyle/>
          <a:p>
            <a:endParaRPr lang="en-US"/>
          </a:p>
        </p:txBody>
      </p:sp>
      <p:sp>
        <p:nvSpPr>
          <p:cNvPr id="152629" name="Rectangle 53"/>
          <p:cNvSpPr>
            <a:spLocks noChangeArrowheads="1"/>
          </p:cNvSpPr>
          <p:nvPr userDrawn="1"/>
        </p:nvSpPr>
        <p:spPr bwMode="auto">
          <a:xfrm>
            <a:off x="8329613" y="6575425"/>
            <a:ext cx="3746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30" name="Rectangle 54"/>
          <p:cNvSpPr>
            <a:spLocks noChangeArrowheads="1"/>
          </p:cNvSpPr>
          <p:nvPr userDrawn="1"/>
        </p:nvSpPr>
        <p:spPr bwMode="auto">
          <a:xfrm>
            <a:off x="8329613" y="6584950"/>
            <a:ext cx="446087"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31" name="Rectangle 55"/>
          <p:cNvSpPr>
            <a:spLocks noChangeArrowheads="1"/>
          </p:cNvSpPr>
          <p:nvPr userDrawn="1"/>
        </p:nvSpPr>
        <p:spPr bwMode="auto">
          <a:xfrm>
            <a:off x="8329613" y="6594475"/>
            <a:ext cx="3714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32" name="Rectangle 56"/>
          <p:cNvSpPr>
            <a:spLocks noChangeArrowheads="1"/>
          </p:cNvSpPr>
          <p:nvPr userDrawn="1"/>
        </p:nvSpPr>
        <p:spPr bwMode="auto">
          <a:xfrm>
            <a:off x="8329613" y="6604000"/>
            <a:ext cx="4429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33" name="Rectangle 57"/>
          <p:cNvSpPr>
            <a:spLocks noChangeArrowheads="1"/>
          </p:cNvSpPr>
          <p:nvPr userDrawn="1"/>
        </p:nvSpPr>
        <p:spPr bwMode="auto">
          <a:xfrm>
            <a:off x="8329613" y="6613525"/>
            <a:ext cx="441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34" name="Rectangle 58"/>
          <p:cNvSpPr>
            <a:spLocks noChangeArrowheads="1"/>
          </p:cNvSpPr>
          <p:nvPr userDrawn="1"/>
        </p:nvSpPr>
        <p:spPr bwMode="auto">
          <a:xfrm>
            <a:off x="8329613" y="6623050"/>
            <a:ext cx="36671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35" name="Rectangle 59"/>
          <p:cNvSpPr>
            <a:spLocks noChangeArrowheads="1"/>
          </p:cNvSpPr>
          <p:nvPr userDrawn="1"/>
        </p:nvSpPr>
        <p:spPr bwMode="auto">
          <a:xfrm>
            <a:off x="0" y="6569075"/>
            <a:ext cx="8851900" cy="2127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400" b="1" i="1">
                <a:solidFill>
                  <a:srgbClr val="FFFFFF"/>
                </a:solidFill>
              </a:rPr>
              <a:t>  A.R. Hadaegh                                         California State University San Marcos (CSUSM)                                        Page                                             </a:t>
            </a:r>
            <a:endParaRPr lang="en-US"/>
          </a:p>
        </p:txBody>
      </p:sp>
      <p:sp>
        <p:nvSpPr>
          <p:cNvPr id="152636" name="Rectangle 60"/>
          <p:cNvSpPr>
            <a:spLocks noChangeArrowheads="1"/>
          </p:cNvSpPr>
          <p:nvPr userDrawn="1"/>
        </p:nvSpPr>
        <p:spPr bwMode="auto">
          <a:xfrm>
            <a:off x="8850313" y="6565900"/>
            <a:ext cx="539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37" name="Rectangle 61"/>
          <p:cNvSpPr>
            <a:spLocks noChangeArrowheads="1"/>
          </p:cNvSpPr>
          <p:nvPr userDrawn="1"/>
        </p:nvSpPr>
        <p:spPr bwMode="auto">
          <a:xfrm>
            <a:off x="8850313" y="6573838"/>
            <a:ext cx="128587"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38" name="Rectangle 62"/>
          <p:cNvSpPr>
            <a:spLocks noChangeArrowheads="1"/>
          </p:cNvSpPr>
          <p:nvPr userDrawn="1"/>
        </p:nvSpPr>
        <p:spPr bwMode="auto">
          <a:xfrm>
            <a:off x="8850313" y="6581775"/>
            <a:ext cx="508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39" name="Rectangle 63"/>
          <p:cNvSpPr>
            <a:spLocks noChangeArrowheads="1"/>
          </p:cNvSpPr>
          <p:nvPr userDrawn="1"/>
        </p:nvSpPr>
        <p:spPr bwMode="auto">
          <a:xfrm>
            <a:off x="8850313" y="6589713"/>
            <a:ext cx="1254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40" name="Rectangle 64"/>
          <p:cNvSpPr>
            <a:spLocks noChangeArrowheads="1"/>
          </p:cNvSpPr>
          <p:nvPr userDrawn="1"/>
        </p:nvSpPr>
        <p:spPr bwMode="auto">
          <a:xfrm>
            <a:off x="8850313" y="6597650"/>
            <a:ext cx="1238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41" name="Rectangle 65"/>
          <p:cNvSpPr>
            <a:spLocks noChangeArrowheads="1"/>
          </p:cNvSpPr>
          <p:nvPr userDrawn="1"/>
        </p:nvSpPr>
        <p:spPr bwMode="auto">
          <a:xfrm>
            <a:off x="8850313" y="6605588"/>
            <a:ext cx="4603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42" name="Rectangle 66"/>
          <p:cNvSpPr>
            <a:spLocks noChangeArrowheads="1"/>
          </p:cNvSpPr>
          <p:nvPr userDrawn="1"/>
        </p:nvSpPr>
        <p:spPr bwMode="auto">
          <a:xfrm>
            <a:off x="8850313" y="6613525"/>
            <a:ext cx="444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b="1">
                <a:solidFill>
                  <a:srgbClr val="FFFFFF"/>
                </a:solidFill>
              </a:rPr>
              <a:t> </a:t>
            </a:r>
            <a:endParaRPr lang="en-US"/>
          </a:p>
        </p:txBody>
      </p:sp>
      <p:sp>
        <p:nvSpPr>
          <p:cNvPr id="152643" name="Rectangle 67"/>
          <p:cNvSpPr>
            <a:spLocks noChangeArrowheads="1"/>
          </p:cNvSpPr>
          <p:nvPr userDrawn="1"/>
        </p:nvSpPr>
        <p:spPr bwMode="auto">
          <a:xfrm>
            <a:off x="8694738" y="6575425"/>
            <a:ext cx="4111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44" name="Rectangle 68"/>
          <p:cNvSpPr>
            <a:spLocks noChangeArrowheads="1"/>
          </p:cNvSpPr>
          <p:nvPr userDrawn="1"/>
        </p:nvSpPr>
        <p:spPr bwMode="auto">
          <a:xfrm>
            <a:off x="0" y="6350"/>
            <a:ext cx="9144000" cy="6497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45" name="Freeform 69"/>
          <p:cNvSpPr>
            <a:spLocks/>
          </p:cNvSpPr>
          <p:nvPr userDrawn="1"/>
        </p:nvSpPr>
        <p:spPr bwMode="auto">
          <a:xfrm>
            <a:off x="0" y="0"/>
            <a:ext cx="9194800" cy="6465888"/>
          </a:xfrm>
          <a:custGeom>
            <a:avLst/>
            <a:gdLst>
              <a:gd name="T0" fmla="*/ 613 w 5792"/>
              <a:gd name="T1" fmla="*/ 4 h 4073"/>
              <a:gd name="T2" fmla="*/ 512 w 5792"/>
              <a:gd name="T3" fmla="*/ 21 h 4073"/>
              <a:gd name="T4" fmla="*/ 417 w 5792"/>
              <a:gd name="T5" fmla="*/ 53 h 4073"/>
              <a:gd name="T6" fmla="*/ 329 w 5792"/>
              <a:gd name="T7" fmla="*/ 98 h 4073"/>
              <a:gd name="T8" fmla="*/ 248 w 5792"/>
              <a:gd name="T9" fmla="*/ 155 h 4073"/>
              <a:gd name="T10" fmla="*/ 177 w 5792"/>
              <a:gd name="T11" fmla="*/ 222 h 4073"/>
              <a:gd name="T12" fmla="*/ 117 w 5792"/>
              <a:gd name="T13" fmla="*/ 299 h 4073"/>
              <a:gd name="T14" fmla="*/ 67 w 5792"/>
              <a:gd name="T15" fmla="*/ 385 h 4073"/>
              <a:gd name="T16" fmla="*/ 31 w 5792"/>
              <a:gd name="T17" fmla="*/ 477 h 4073"/>
              <a:gd name="T18" fmla="*/ 8 w 5792"/>
              <a:gd name="T19" fmla="*/ 576 h 4073"/>
              <a:gd name="T20" fmla="*/ 0 w 5792"/>
              <a:gd name="T21" fmla="*/ 679 h 4073"/>
              <a:gd name="T22" fmla="*/ 4 w 5792"/>
              <a:gd name="T23" fmla="*/ 3463 h 4073"/>
              <a:gd name="T24" fmla="*/ 21 w 5792"/>
              <a:gd name="T25" fmla="*/ 3564 h 4073"/>
              <a:gd name="T26" fmla="*/ 53 w 5792"/>
              <a:gd name="T27" fmla="*/ 3658 h 4073"/>
              <a:gd name="T28" fmla="*/ 99 w 5792"/>
              <a:gd name="T29" fmla="*/ 3746 h 4073"/>
              <a:gd name="T30" fmla="*/ 156 w 5792"/>
              <a:gd name="T31" fmla="*/ 3826 h 4073"/>
              <a:gd name="T32" fmla="*/ 223 w 5792"/>
              <a:gd name="T33" fmla="*/ 3897 h 4073"/>
              <a:gd name="T34" fmla="*/ 301 w 5792"/>
              <a:gd name="T35" fmla="*/ 3957 h 4073"/>
              <a:gd name="T36" fmla="*/ 387 w 5792"/>
              <a:gd name="T37" fmla="*/ 4006 h 4073"/>
              <a:gd name="T38" fmla="*/ 480 w 5792"/>
              <a:gd name="T39" fmla="*/ 4043 h 4073"/>
              <a:gd name="T40" fmla="*/ 579 w 5792"/>
              <a:gd name="T41" fmla="*/ 4065 h 4073"/>
              <a:gd name="T42" fmla="*/ 683 w 5792"/>
              <a:gd name="T43" fmla="*/ 4073 h 4073"/>
              <a:gd name="T44" fmla="*/ 5179 w 5792"/>
              <a:gd name="T45" fmla="*/ 4070 h 4073"/>
              <a:gd name="T46" fmla="*/ 5280 w 5792"/>
              <a:gd name="T47" fmla="*/ 4052 h 4073"/>
              <a:gd name="T48" fmla="*/ 5375 w 5792"/>
              <a:gd name="T49" fmla="*/ 4020 h 4073"/>
              <a:gd name="T50" fmla="*/ 5463 w 5792"/>
              <a:gd name="T51" fmla="*/ 3975 h 4073"/>
              <a:gd name="T52" fmla="*/ 5544 w 5792"/>
              <a:gd name="T53" fmla="*/ 3918 h 4073"/>
              <a:gd name="T54" fmla="*/ 5615 w 5792"/>
              <a:gd name="T55" fmla="*/ 3851 h 4073"/>
              <a:gd name="T56" fmla="*/ 5675 w 5792"/>
              <a:gd name="T57" fmla="*/ 3774 h 4073"/>
              <a:gd name="T58" fmla="*/ 5725 w 5792"/>
              <a:gd name="T59" fmla="*/ 3688 h 4073"/>
              <a:gd name="T60" fmla="*/ 5762 w 5792"/>
              <a:gd name="T61" fmla="*/ 3596 h 4073"/>
              <a:gd name="T62" fmla="*/ 5784 w 5792"/>
              <a:gd name="T63" fmla="*/ 3497 h 4073"/>
              <a:gd name="T64" fmla="*/ 5792 w 5792"/>
              <a:gd name="T65" fmla="*/ 3394 h 4073"/>
              <a:gd name="T66" fmla="*/ 5789 w 5792"/>
              <a:gd name="T67" fmla="*/ 610 h 4073"/>
              <a:gd name="T68" fmla="*/ 5771 w 5792"/>
              <a:gd name="T69" fmla="*/ 509 h 4073"/>
              <a:gd name="T70" fmla="*/ 5739 w 5792"/>
              <a:gd name="T71" fmla="*/ 415 h 4073"/>
              <a:gd name="T72" fmla="*/ 5693 w 5792"/>
              <a:gd name="T73" fmla="*/ 327 h 4073"/>
              <a:gd name="T74" fmla="*/ 5636 w 5792"/>
              <a:gd name="T75" fmla="*/ 247 h 4073"/>
              <a:gd name="T76" fmla="*/ 5569 w 5792"/>
              <a:gd name="T77" fmla="*/ 176 h 4073"/>
              <a:gd name="T78" fmla="*/ 5491 w 5792"/>
              <a:gd name="T79" fmla="*/ 116 h 4073"/>
              <a:gd name="T80" fmla="*/ 5405 w 5792"/>
              <a:gd name="T81" fmla="*/ 67 h 4073"/>
              <a:gd name="T82" fmla="*/ 5312 w 5792"/>
              <a:gd name="T83" fmla="*/ 31 h 4073"/>
              <a:gd name="T84" fmla="*/ 5213 w 5792"/>
              <a:gd name="T85" fmla="*/ 8 h 4073"/>
              <a:gd name="T86" fmla="*/ 5109 w 5792"/>
              <a:gd name="T87" fmla="*/ 0 h 4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792" h="4073">
                <a:moveTo>
                  <a:pt x="683" y="0"/>
                </a:moveTo>
                <a:lnTo>
                  <a:pt x="648" y="1"/>
                </a:lnTo>
                <a:lnTo>
                  <a:pt x="613" y="4"/>
                </a:lnTo>
                <a:lnTo>
                  <a:pt x="579" y="8"/>
                </a:lnTo>
                <a:lnTo>
                  <a:pt x="545" y="14"/>
                </a:lnTo>
                <a:lnTo>
                  <a:pt x="512" y="21"/>
                </a:lnTo>
                <a:lnTo>
                  <a:pt x="480" y="31"/>
                </a:lnTo>
                <a:lnTo>
                  <a:pt x="448" y="41"/>
                </a:lnTo>
                <a:lnTo>
                  <a:pt x="417" y="53"/>
                </a:lnTo>
                <a:lnTo>
                  <a:pt x="387" y="67"/>
                </a:lnTo>
                <a:lnTo>
                  <a:pt x="357" y="82"/>
                </a:lnTo>
                <a:lnTo>
                  <a:pt x="329" y="98"/>
                </a:lnTo>
                <a:lnTo>
                  <a:pt x="301" y="116"/>
                </a:lnTo>
                <a:lnTo>
                  <a:pt x="275" y="135"/>
                </a:lnTo>
                <a:lnTo>
                  <a:pt x="248" y="155"/>
                </a:lnTo>
                <a:lnTo>
                  <a:pt x="223" y="176"/>
                </a:lnTo>
                <a:lnTo>
                  <a:pt x="200" y="199"/>
                </a:lnTo>
                <a:lnTo>
                  <a:pt x="177" y="222"/>
                </a:lnTo>
                <a:lnTo>
                  <a:pt x="156" y="247"/>
                </a:lnTo>
                <a:lnTo>
                  <a:pt x="136" y="273"/>
                </a:lnTo>
                <a:lnTo>
                  <a:pt x="117" y="299"/>
                </a:lnTo>
                <a:lnTo>
                  <a:pt x="99" y="327"/>
                </a:lnTo>
                <a:lnTo>
                  <a:pt x="82" y="355"/>
                </a:lnTo>
                <a:lnTo>
                  <a:pt x="67" y="385"/>
                </a:lnTo>
                <a:lnTo>
                  <a:pt x="53" y="415"/>
                </a:lnTo>
                <a:lnTo>
                  <a:pt x="41" y="446"/>
                </a:lnTo>
                <a:lnTo>
                  <a:pt x="31" y="477"/>
                </a:lnTo>
                <a:lnTo>
                  <a:pt x="21" y="509"/>
                </a:lnTo>
                <a:lnTo>
                  <a:pt x="14" y="542"/>
                </a:lnTo>
                <a:lnTo>
                  <a:pt x="8" y="576"/>
                </a:lnTo>
                <a:lnTo>
                  <a:pt x="4" y="610"/>
                </a:lnTo>
                <a:lnTo>
                  <a:pt x="1" y="644"/>
                </a:lnTo>
                <a:lnTo>
                  <a:pt x="0" y="679"/>
                </a:lnTo>
                <a:lnTo>
                  <a:pt x="0" y="3394"/>
                </a:lnTo>
                <a:lnTo>
                  <a:pt x="1" y="3429"/>
                </a:lnTo>
                <a:lnTo>
                  <a:pt x="4" y="3463"/>
                </a:lnTo>
                <a:lnTo>
                  <a:pt x="8" y="3497"/>
                </a:lnTo>
                <a:lnTo>
                  <a:pt x="14" y="3531"/>
                </a:lnTo>
                <a:lnTo>
                  <a:pt x="21" y="3564"/>
                </a:lnTo>
                <a:lnTo>
                  <a:pt x="31" y="3596"/>
                </a:lnTo>
                <a:lnTo>
                  <a:pt x="41" y="3627"/>
                </a:lnTo>
                <a:lnTo>
                  <a:pt x="53" y="3658"/>
                </a:lnTo>
                <a:lnTo>
                  <a:pt x="67" y="3688"/>
                </a:lnTo>
                <a:lnTo>
                  <a:pt x="82" y="3718"/>
                </a:lnTo>
                <a:lnTo>
                  <a:pt x="99" y="3746"/>
                </a:lnTo>
                <a:lnTo>
                  <a:pt x="117" y="3774"/>
                </a:lnTo>
                <a:lnTo>
                  <a:pt x="136" y="3800"/>
                </a:lnTo>
                <a:lnTo>
                  <a:pt x="156" y="3826"/>
                </a:lnTo>
                <a:lnTo>
                  <a:pt x="177" y="3851"/>
                </a:lnTo>
                <a:lnTo>
                  <a:pt x="200" y="3874"/>
                </a:lnTo>
                <a:lnTo>
                  <a:pt x="223" y="3897"/>
                </a:lnTo>
                <a:lnTo>
                  <a:pt x="248" y="3918"/>
                </a:lnTo>
                <a:lnTo>
                  <a:pt x="275" y="3938"/>
                </a:lnTo>
                <a:lnTo>
                  <a:pt x="301" y="3957"/>
                </a:lnTo>
                <a:lnTo>
                  <a:pt x="329" y="3975"/>
                </a:lnTo>
                <a:lnTo>
                  <a:pt x="357" y="3991"/>
                </a:lnTo>
                <a:lnTo>
                  <a:pt x="387" y="4006"/>
                </a:lnTo>
                <a:lnTo>
                  <a:pt x="417" y="4020"/>
                </a:lnTo>
                <a:lnTo>
                  <a:pt x="448" y="4032"/>
                </a:lnTo>
                <a:lnTo>
                  <a:pt x="480" y="4043"/>
                </a:lnTo>
                <a:lnTo>
                  <a:pt x="512" y="4052"/>
                </a:lnTo>
                <a:lnTo>
                  <a:pt x="545" y="4059"/>
                </a:lnTo>
                <a:lnTo>
                  <a:pt x="579" y="4065"/>
                </a:lnTo>
                <a:lnTo>
                  <a:pt x="613" y="4070"/>
                </a:lnTo>
                <a:lnTo>
                  <a:pt x="648" y="4072"/>
                </a:lnTo>
                <a:lnTo>
                  <a:pt x="683" y="4073"/>
                </a:lnTo>
                <a:lnTo>
                  <a:pt x="5109" y="4073"/>
                </a:lnTo>
                <a:lnTo>
                  <a:pt x="5144" y="4072"/>
                </a:lnTo>
                <a:lnTo>
                  <a:pt x="5179" y="4070"/>
                </a:lnTo>
                <a:lnTo>
                  <a:pt x="5213" y="4065"/>
                </a:lnTo>
                <a:lnTo>
                  <a:pt x="5247" y="4059"/>
                </a:lnTo>
                <a:lnTo>
                  <a:pt x="5280" y="4052"/>
                </a:lnTo>
                <a:lnTo>
                  <a:pt x="5312" y="4043"/>
                </a:lnTo>
                <a:lnTo>
                  <a:pt x="5344" y="4032"/>
                </a:lnTo>
                <a:lnTo>
                  <a:pt x="5375" y="4020"/>
                </a:lnTo>
                <a:lnTo>
                  <a:pt x="5405" y="4006"/>
                </a:lnTo>
                <a:lnTo>
                  <a:pt x="5435" y="3991"/>
                </a:lnTo>
                <a:lnTo>
                  <a:pt x="5463" y="3975"/>
                </a:lnTo>
                <a:lnTo>
                  <a:pt x="5491" y="3957"/>
                </a:lnTo>
                <a:lnTo>
                  <a:pt x="5517" y="3938"/>
                </a:lnTo>
                <a:lnTo>
                  <a:pt x="5544" y="3918"/>
                </a:lnTo>
                <a:lnTo>
                  <a:pt x="5569" y="3897"/>
                </a:lnTo>
                <a:lnTo>
                  <a:pt x="5592" y="3874"/>
                </a:lnTo>
                <a:lnTo>
                  <a:pt x="5615" y="3851"/>
                </a:lnTo>
                <a:lnTo>
                  <a:pt x="5636" y="3826"/>
                </a:lnTo>
                <a:lnTo>
                  <a:pt x="5656" y="3800"/>
                </a:lnTo>
                <a:lnTo>
                  <a:pt x="5675" y="3774"/>
                </a:lnTo>
                <a:lnTo>
                  <a:pt x="5693" y="3746"/>
                </a:lnTo>
                <a:lnTo>
                  <a:pt x="5710" y="3718"/>
                </a:lnTo>
                <a:lnTo>
                  <a:pt x="5725" y="3688"/>
                </a:lnTo>
                <a:lnTo>
                  <a:pt x="5739" y="3658"/>
                </a:lnTo>
                <a:lnTo>
                  <a:pt x="5751" y="3627"/>
                </a:lnTo>
                <a:lnTo>
                  <a:pt x="5762" y="3596"/>
                </a:lnTo>
                <a:lnTo>
                  <a:pt x="5771" y="3564"/>
                </a:lnTo>
                <a:lnTo>
                  <a:pt x="5778" y="3531"/>
                </a:lnTo>
                <a:lnTo>
                  <a:pt x="5784" y="3497"/>
                </a:lnTo>
                <a:lnTo>
                  <a:pt x="5789" y="3463"/>
                </a:lnTo>
                <a:lnTo>
                  <a:pt x="5791" y="3429"/>
                </a:lnTo>
                <a:lnTo>
                  <a:pt x="5792" y="3394"/>
                </a:lnTo>
                <a:lnTo>
                  <a:pt x="5792" y="679"/>
                </a:lnTo>
                <a:lnTo>
                  <a:pt x="5791" y="644"/>
                </a:lnTo>
                <a:lnTo>
                  <a:pt x="5789" y="610"/>
                </a:lnTo>
                <a:lnTo>
                  <a:pt x="5784" y="576"/>
                </a:lnTo>
                <a:lnTo>
                  <a:pt x="5778" y="542"/>
                </a:lnTo>
                <a:lnTo>
                  <a:pt x="5771" y="509"/>
                </a:lnTo>
                <a:lnTo>
                  <a:pt x="5762" y="477"/>
                </a:lnTo>
                <a:lnTo>
                  <a:pt x="5751" y="446"/>
                </a:lnTo>
                <a:lnTo>
                  <a:pt x="5739" y="415"/>
                </a:lnTo>
                <a:lnTo>
                  <a:pt x="5725" y="385"/>
                </a:lnTo>
                <a:lnTo>
                  <a:pt x="5710" y="355"/>
                </a:lnTo>
                <a:lnTo>
                  <a:pt x="5693" y="327"/>
                </a:lnTo>
                <a:lnTo>
                  <a:pt x="5675" y="299"/>
                </a:lnTo>
                <a:lnTo>
                  <a:pt x="5656" y="273"/>
                </a:lnTo>
                <a:lnTo>
                  <a:pt x="5636" y="247"/>
                </a:lnTo>
                <a:lnTo>
                  <a:pt x="5615" y="222"/>
                </a:lnTo>
                <a:lnTo>
                  <a:pt x="5592" y="199"/>
                </a:lnTo>
                <a:lnTo>
                  <a:pt x="5569" y="176"/>
                </a:lnTo>
                <a:lnTo>
                  <a:pt x="5544" y="155"/>
                </a:lnTo>
                <a:lnTo>
                  <a:pt x="5517" y="135"/>
                </a:lnTo>
                <a:lnTo>
                  <a:pt x="5491" y="116"/>
                </a:lnTo>
                <a:lnTo>
                  <a:pt x="5463" y="98"/>
                </a:lnTo>
                <a:lnTo>
                  <a:pt x="5435" y="82"/>
                </a:lnTo>
                <a:lnTo>
                  <a:pt x="5405" y="67"/>
                </a:lnTo>
                <a:lnTo>
                  <a:pt x="5375" y="53"/>
                </a:lnTo>
                <a:lnTo>
                  <a:pt x="5344" y="41"/>
                </a:lnTo>
                <a:lnTo>
                  <a:pt x="5312" y="31"/>
                </a:lnTo>
                <a:lnTo>
                  <a:pt x="5280" y="21"/>
                </a:lnTo>
                <a:lnTo>
                  <a:pt x="5247" y="14"/>
                </a:lnTo>
                <a:lnTo>
                  <a:pt x="5213" y="8"/>
                </a:lnTo>
                <a:lnTo>
                  <a:pt x="5179" y="4"/>
                </a:lnTo>
                <a:lnTo>
                  <a:pt x="5144" y="1"/>
                </a:lnTo>
                <a:lnTo>
                  <a:pt x="5109" y="0"/>
                </a:lnTo>
                <a:lnTo>
                  <a:pt x="683" y="0"/>
                </a:lnTo>
                <a:close/>
              </a:path>
            </a:pathLst>
          </a:custGeom>
          <a:solidFill>
            <a:srgbClr val="FFFFFF"/>
          </a:solidFill>
          <a:ln w="12700">
            <a:solidFill>
              <a:srgbClr val="000000"/>
            </a:solidFill>
            <a:prstDash val="solid"/>
            <a:round/>
            <a:headEnd/>
            <a:tailEnd/>
          </a:ln>
        </p:spPr>
        <p:txBody>
          <a:bodyPr/>
          <a:lstStyle/>
          <a:p>
            <a:endParaRPr lang="en-US"/>
          </a:p>
        </p:txBody>
      </p:sp>
      <p:sp>
        <p:nvSpPr>
          <p:cNvPr id="152646" name="Rectangle 70"/>
          <p:cNvSpPr>
            <a:spLocks noChangeArrowheads="1"/>
          </p:cNvSpPr>
          <p:nvPr userDrawn="1"/>
        </p:nvSpPr>
        <p:spPr bwMode="auto">
          <a:xfrm>
            <a:off x="8569325" y="6618288"/>
            <a:ext cx="541338"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47" name="Rectangle 71"/>
          <p:cNvSpPr>
            <a:spLocks noChangeArrowheads="1"/>
          </p:cNvSpPr>
          <p:nvPr userDrawn="1"/>
        </p:nvSpPr>
        <p:spPr bwMode="auto">
          <a:xfrm>
            <a:off x="8562975" y="6535738"/>
            <a:ext cx="6921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48" name="Rectangle 72"/>
          <p:cNvSpPr>
            <a:spLocks noChangeArrowheads="1"/>
          </p:cNvSpPr>
          <p:nvPr userDrawn="1"/>
        </p:nvSpPr>
        <p:spPr bwMode="auto">
          <a:xfrm>
            <a:off x="8712200" y="6532563"/>
            <a:ext cx="385763"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49" name="Rectangle 73"/>
          <p:cNvSpPr>
            <a:spLocks noChangeArrowheads="1"/>
          </p:cNvSpPr>
          <p:nvPr userDrawn="1"/>
        </p:nvSpPr>
        <p:spPr bwMode="auto">
          <a:xfrm>
            <a:off x="8689975" y="6646863"/>
            <a:ext cx="4603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50" name="Rectangle 74"/>
          <p:cNvSpPr>
            <a:spLocks noGrp="1" noChangeArrowheads="1"/>
          </p:cNvSpPr>
          <p:nvPr>
            <p:ph type="sldNum" sz="quarter" idx="4"/>
          </p:nvPr>
        </p:nvSpPr>
        <p:spPr bwMode="auto">
          <a:xfrm>
            <a:off x="8458200" y="6515100"/>
            <a:ext cx="6858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b="1">
                <a:solidFill>
                  <a:schemeClr val="bg1"/>
                </a:solidFill>
              </a:defRPr>
            </a:lvl1pPr>
          </a:lstStyle>
          <a:p>
            <a:fld id="{D4E6F31F-A9E9-4BEE-AE76-59486D09FA0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hdr="0" ftr="0" dt="0"/>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Black" pitchFamily="34" charset="0"/>
        </a:defRPr>
      </a:lvl2pPr>
      <a:lvl3pPr algn="l" rtl="0" eaLnBrk="0" fontAlgn="base" hangingPunct="0">
        <a:spcBef>
          <a:spcPct val="0"/>
        </a:spcBef>
        <a:spcAft>
          <a:spcPct val="0"/>
        </a:spcAft>
        <a:defRPr kumimoji="1" sz="4000">
          <a:solidFill>
            <a:schemeClr val="tx2"/>
          </a:solidFill>
          <a:latin typeface="Arial Black" pitchFamily="34" charset="0"/>
        </a:defRPr>
      </a:lvl3pPr>
      <a:lvl4pPr algn="l" rtl="0" eaLnBrk="0" fontAlgn="base" hangingPunct="0">
        <a:spcBef>
          <a:spcPct val="0"/>
        </a:spcBef>
        <a:spcAft>
          <a:spcPct val="0"/>
        </a:spcAft>
        <a:defRPr kumimoji="1" sz="4000">
          <a:solidFill>
            <a:schemeClr val="tx2"/>
          </a:solidFill>
          <a:latin typeface="Arial Black" pitchFamily="34" charset="0"/>
        </a:defRPr>
      </a:lvl4pPr>
      <a:lvl5pPr algn="l" rtl="0" eaLnBrk="0" fontAlgn="base" hangingPunct="0">
        <a:spcBef>
          <a:spcPct val="0"/>
        </a:spcBef>
        <a:spcAft>
          <a:spcPct val="0"/>
        </a:spcAft>
        <a:defRPr kumimoji="1" sz="4000">
          <a:solidFill>
            <a:schemeClr val="tx2"/>
          </a:solidFill>
          <a:latin typeface="Arial Black" pitchFamily="34" charset="0"/>
        </a:defRPr>
      </a:lvl5pPr>
      <a:lvl6pPr marL="457200" algn="l" rtl="0" eaLnBrk="0" fontAlgn="base" hangingPunct="0">
        <a:spcBef>
          <a:spcPct val="0"/>
        </a:spcBef>
        <a:spcAft>
          <a:spcPct val="0"/>
        </a:spcAft>
        <a:defRPr kumimoji="1" sz="4000">
          <a:solidFill>
            <a:schemeClr val="tx2"/>
          </a:solidFill>
          <a:latin typeface="Arial Black" pitchFamily="34" charset="0"/>
        </a:defRPr>
      </a:lvl6pPr>
      <a:lvl7pPr marL="914400" algn="l" rtl="0" eaLnBrk="0" fontAlgn="base" hangingPunct="0">
        <a:spcBef>
          <a:spcPct val="0"/>
        </a:spcBef>
        <a:spcAft>
          <a:spcPct val="0"/>
        </a:spcAft>
        <a:defRPr kumimoji="1" sz="4000">
          <a:solidFill>
            <a:schemeClr val="tx2"/>
          </a:solidFill>
          <a:latin typeface="Arial Black" pitchFamily="34" charset="0"/>
        </a:defRPr>
      </a:lvl7pPr>
      <a:lvl8pPr marL="1371600" algn="l" rtl="0" eaLnBrk="0" fontAlgn="base" hangingPunct="0">
        <a:spcBef>
          <a:spcPct val="0"/>
        </a:spcBef>
        <a:spcAft>
          <a:spcPct val="0"/>
        </a:spcAft>
        <a:defRPr kumimoji="1" sz="4000">
          <a:solidFill>
            <a:schemeClr val="tx2"/>
          </a:solidFill>
          <a:latin typeface="Arial Black" pitchFamily="34" charset="0"/>
        </a:defRPr>
      </a:lvl8pPr>
      <a:lvl9pPr marL="1828800" algn="l" rtl="0" eaLnBrk="0" fontAlgn="base" hangingPunct="0">
        <a:spcBef>
          <a:spcPct val="0"/>
        </a:spcBef>
        <a:spcAft>
          <a:spcPct val="0"/>
        </a:spcAft>
        <a:defRPr kumimoji="1" sz="40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accent2"/>
        </a:buClr>
        <a:buFont typeface="Monotype Sorts"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accent2"/>
        </a:buClr>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accent2"/>
        </a:buClr>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accent2"/>
        </a:buClr>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accent2"/>
        </a:buClr>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FA234263-697F-41DA-A140-40553FC70878}" type="slidenum">
              <a:rPr lang="en-US"/>
              <a:pPr/>
              <a:t>1</a:t>
            </a:fld>
            <a:endParaRPr lang="en-US"/>
          </a:p>
        </p:txBody>
      </p:sp>
      <p:sp>
        <p:nvSpPr>
          <p:cNvPr id="72707" name="Text Box 3"/>
          <p:cNvSpPr txBox="1">
            <a:spLocks noChangeArrowheads="1"/>
          </p:cNvSpPr>
          <p:nvPr/>
        </p:nvSpPr>
        <p:spPr bwMode="auto">
          <a:xfrm>
            <a:off x="825500" y="838200"/>
            <a:ext cx="7578725" cy="490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r>
              <a:rPr kumimoji="1" lang="en-US" sz="4800" b="1">
                <a:solidFill>
                  <a:srgbClr val="000000"/>
                </a:solidFill>
              </a:rPr>
              <a:t>Entity Relational Diagram (ERD) </a:t>
            </a:r>
          </a:p>
          <a:p>
            <a:pPr algn="ctr"/>
            <a:endParaRPr kumimoji="1" lang="en-US" sz="4800" b="1">
              <a:solidFill>
                <a:srgbClr val="000000"/>
              </a:solidFill>
            </a:endParaRPr>
          </a:p>
          <a:p>
            <a:pPr algn="ctr"/>
            <a:r>
              <a:rPr kumimoji="1" lang="en-US" sz="4800" b="1">
                <a:solidFill>
                  <a:srgbClr val="000000"/>
                </a:solidFill>
              </a:rPr>
              <a:t>Modeling</a:t>
            </a:r>
          </a:p>
          <a:p>
            <a:pPr algn="ctr"/>
            <a:endParaRPr kumimoji="1" lang="en-US" sz="4800" b="1">
              <a:solidFill>
                <a:srgbClr val="000000"/>
              </a:solidFill>
            </a:endParaRPr>
          </a:p>
          <a:p>
            <a:pPr algn="ctr"/>
            <a:endParaRPr kumimoji="1" lang="en-US" sz="4800" b="1">
              <a:solidFill>
                <a:srgbClr val="000000"/>
              </a:solidFill>
            </a:endParaRPr>
          </a:p>
          <a:p>
            <a:r>
              <a:rPr kumimoji="1" lang="en-US" sz="1400" b="1">
                <a:solidFill>
                  <a:srgbClr val="000000"/>
                </a:solidFill>
              </a:rPr>
              <a:t>This particular lecture is mainly prepared by the instructors at the University of Manitoba. Some contents are modified by Dr. Hadaegh and Mr. Jones for the students at the Red River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ECD3BD0B-D8EA-44BB-B123-833D10460F5D}" type="slidenum">
              <a:rPr lang="en-US"/>
              <a:pPr/>
              <a:t>10</a:t>
            </a:fld>
            <a:endParaRPr lang="en-US"/>
          </a:p>
        </p:txBody>
      </p:sp>
      <p:sp>
        <p:nvSpPr>
          <p:cNvPr id="729090" name="Text Box 2"/>
          <p:cNvSpPr txBox="1">
            <a:spLocks noChangeArrowheads="1"/>
          </p:cNvSpPr>
          <p:nvPr/>
        </p:nvSpPr>
        <p:spPr bwMode="auto">
          <a:xfrm>
            <a:off x="384175" y="476250"/>
            <a:ext cx="8385175" cy="56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marL="1085850" indent="-17145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rgbClr val="CC0000"/>
              </a:buClr>
              <a:buFontTx/>
              <a:buChar char="•"/>
            </a:pPr>
            <a:r>
              <a:rPr lang="en-US"/>
              <a:t>Key Attribute</a:t>
            </a:r>
          </a:p>
          <a:p>
            <a:pPr lvl="1">
              <a:lnSpc>
                <a:spcPct val="90000"/>
              </a:lnSpc>
              <a:spcBef>
                <a:spcPct val="20000"/>
              </a:spcBef>
              <a:buClr>
                <a:srgbClr val="CC0000"/>
              </a:buClr>
              <a:buFontTx/>
              <a:buChar char="•"/>
            </a:pPr>
            <a:r>
              <a:rPr lang="en-US"/>
              <a:t>Values can be used to identify each entity uniquely. This plays the role of primary key in a table</a:t>
            </a:r>
          </a:p>
          <a:p>
            <a:pPr lvl="1">
              <a:lnSpc>
                <a:spcPct val="90000"/>
              </a:lnSpc>
              <a:spcBef>
                <a:spcPct val="20000"/>
              </a:spcBef>
              <a:buClr>
                <a:srgbClr val="CC0000"/>
              </a:buClr>
              <a:buFontTx/>
              <a:buChar char="•"/>
            </a:pPr>
            <a:r>
              <a:rPr lang="en-US"/>
              <a:t>The key attribute is underlined in ER diagram</a:t>
            </a:r>
          </a:p>
          <a:p>
            <a:pPr>
              <a:lnSpc>
                <a:spcPct val="90000"/>
              </a:lnSpc>
              <a:spcBef>
                <a:spcPct val="20000"/>
              </a:spcBef>
              <a:buClr>
                <a:srgbClr val="CC0000"/>
              </a:buClr>
              <a:buFontTx/>
              <a:buChar char="•"/>
            </a:pPr>
            <a:endParaRPr lang="en-US"/>
          </a:p>
          <a:p>
            <a:pPr lvl="1">
              <a:lnSpc>
                <a:spcPct val="90000"/>
              </a:lnSpc>
              <a:spcBef>
                <a:spcPct val="20000"/>
              </a:spcBef>
              <a:buClr>
                <a:srgbClr val="CC0000"/>
              </a:buClr>
              <a:buFontTx/>
              <a:buChar char="•"/>
            </a:pPr>
            <a:r>
              <a:rPr lang="en-US"/>
              <a:t>Composite key Attribute	s</a:t>
            </a:r>
          </a:p>
          <a:p>
            <a:pPr lvl="2">
              <a:lnSpc>
                <a:spcPct val="90000"/>
              </a:lnSpc>
              <a:spcBef>
                <a:spcPct val="20000"/>
              </a:spcBef>
              <a:buClr>
                <a:srgbClr val="CC0000"/>
              </a:buClr>
              <a:buFontTx/>
              <a:buChar char="•"/>
            </a:pPr>
            <a:r>
              <a:rPr lang="en-US"/>
              <a:t>Combination of the two or more attributes must be distinct for each instance. This plays the role of composite primary key in a table</a:t>
            </a:r>
          </a:p>
          <a:p>
            <a:pPr lvl="1">
              <a:lnSpc>
                <a:spcPct val="90000"/>
              </a:lnSpc>
              <a:spcBef>
                <a:spcPct val="20000"/>
              </a:spcBef>
              <a:buClr>
                <a:srgbClr val="CC0000"/>
              </a:buClr>
              <a:buFontTx/>
              <a:buChar char="•"/>
            </a:pPr>
            <a:endParaRPr lang="en-US"/>
          </a:p>
          <a:p>
            <a:pPr>
              <a:lnSpc>
                <a:spcPct val="90000"/>
              </a:lnSpc>
              <a:spcBef>
                <a:spcPct val="20000"/>
              </a:spcBef>
              <a:buClr>
                <a:srgbClr val="CC0000"/>
              </a:buClr>
              <a:buFontTx/>
              <a:buChar char="•"/>
            </a:pPr>
            <a:endParaRPr lang="en-US"/>
          </a:p>
          <a:p>
            <a:pPr>
              <a:lnSpc>
                <a:spcPct val="90000"/>
              </a:lnSpc>
              <a:spcBef>
                <a:spcPct val="20000"/>
              </a:spcBef>
              <a:buClr>
                <a:srgbClr val="CC0000"/>
              </a:buClr>
              <a:buFontTx/>
              <a:buChar char="•"/>
            </a:pPr>
            <a:r>
              <a:rPr lang="en-US"/>
              <a:t>Entities may have more than one attribute that can be chosen as key attribute. For example, StudentId and  SSN. However, you only have to pick one as the key (primary key) for the entity</a:t>
            </a:r>
          </a:p>
          <a:p>
            <a:pPr lvl="2">
              <a:lnSpc>
                <a:spcPct val="90000"/>
              </a:lnSpc>
              <a:spcBef>
                <a:spcPct val="20000"/>
              </a:spcBef>
              <a:buClr>
                <a:srgbClr val="CC0000"/>
              </a:buClr>
              <a:buFontTx/>
              <a:buChar char="•"/>
            </a:pPr>
            <a:r>
              <a:rPr lang="en-US"/>
              <a:t>Entities can only have one primary key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3"/>
          <p:cNvSpPr>
            <a:spLocks noGrp="1"/>
          </p:cNvSpPr>
          <p:nvPr>
            <p:ph type="sldNum" sz="quarter" idx="10"/>
          </p:nvPr>
        </p:nvSpPr>
        <p:spPr/>
        <p:txBody>
          <a:bodyPr/>
          <a:lstStyle/>
          <a:p>
            <a:fld id="{6A86AB08-BFE6-4FE6-B12F-CE2CC23D580E}" type="slidenum">
              <a:rPr lang="en-US"/>
              <a:pPr/>
              <a:t>11</a:t>
            </a:fld>
            <a:endParaRPr lang="en-US"/>
          </a:p>
        </p:txBody>
      </p:sp>
      <p:sp>
        <p:nvSpPr>
          <p:cNvPr id="730135" name="Rectangle 23"/>
          <p:cNvSpPr>
            <a:spLocks noChangeArrowheads="1"/>
          </p:cNvSpPr>
          <p:nvPr/>
        </p:nvSpPr>
        <p:spPr bwMode="auto">
          <a:xfrm>
            <a:off x="1203325" y="2695575"/>
            <a:ext cx="154781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000"/>
              <a:t>E2  M. Smith</a:t>
            </a:r>
          </a:p>
        </p:txBody>
      </p:sp>
      <p:sp>
        <p:nvSpPr>
          <p:cNvPr id="730138" name="Rectangle 26"/>
          <p:cNvSpPr>
            <a:spLocks noChangeArrowheads="1"/>
          </p:cNvSpPr>
          <p:nvPr/>
        </p:nvSpPr>
        <p:spPr bwMode="auto">
          <a:xfrm>
            <a:off x="1203325" y="3152775"/>
            <a:ext cx="12827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000"/>
              <a:t>E3  A. Lee</a:t>
            </a:r>
          </a:p>
        </p:txBody>
      </p:sp>
      <p:sp>
        <p:nvSpPr>
          <p:cNvPr id="730139" name="Rectangle 27"/>
          <p:cNvSpPr>
            <a:spLocks noChangeArrowheads="1"/>
          </p:cNvSpPr>
          <p:nvPr/>
        </p:nvSpPr>
        <p:spPr bwMode="auto">
          <a:xfrm>
            <a:off x="1203325" y="3609975"/>
            <a:ext cx="1447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000"/>
              <a:t>E4  J. Miller</a:t>
            </a:r>
          </a:p>
        </p:txBody>
      </p:sp>
      <p:sp>
        <p:nvSpPr>
          <p:cNvPr id="730140" name="Rectangle 28"/>
          <p:cNvSpPr>
            <a:spLocks noChangeArrowheads="1"/>
          </p:cNvSpPr>
          <p:nvPr/>
        </p:nvSpPr>
        <p:spPr bwMode="auto">
          <a:xfrm>
            <a:off x="1203325" y="4117975"/>
            <a:ext cx="1508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000"/>
              <a:t>E5  B. Casey</a:t>
            </a:r>
          </a:p>
        </p:txBody>
      </p:sp>
      <p:sp>
        <p:nvSpPr>
          <p:cNvPr id="730141" name="Rectangle 29"/>
          <p:cNvSpPr>
            <a:spLocks noChangeArrowheads="1"/>
          </p:cNvSpPr>
          <p:nvPr/>
        </p:nvSpPr>
        <p:spPr bwMode="auto">
          <a:xfrm>
            <a:off x="1203325" y="4524375"/>
            <a:ext cx="129698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000"/>
              <a:t>E6  L. Chu</a:t>
            </a:r>
          </a:p>
        </p:txBody>
      </p:sp>
      <p:sp>
        <p:nvSpPr>
          <p:cNvPr id="730142" name="Rectangle 30"/>
          <p:cNvSpPr>
            <a:spLocks noChangeArrowheads="1"/>
          </p:cNvSpPr>
          <p:nvPr/>
        </p:nvSpPr>
        <p:spPr bwMode="auto">
          <a:xfrm>
            <a:off x="1203325" y="5070475"/>
            <a:ext cx="1479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000"/>
              <a:t>E7  R. Davis</a:t>
            </a:r>
          </a:p>
        </p:txBody>
      </p:sp>
      <p:sp>
        <p:nvSpPr>
          <p:cNvPr id="730143" name="Rectangle 31"/>
          <p:cNvSpPr>
            <a:spLocks noChangeArrowheads="1"/>
          </p:cNvSpPr>
          <p:nvPr/>
        </p:nvSpPr>
        <p:spPr bwMode="auto">
          <a:xfrm>
            <a:off x="1203325" y="5489575"/>
            <a:ext cx="137953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000"/>
              <a:t>E8  J. Jones</a:t>
            </a:r>
          </a:p>
        </p:txBody>
      </p:sp>
      <p:sp>
        <p:nvSpPr>
          <p:cNvPr id="730151" name="Rectangle 39"/>
          <p:cNvSpPr>
            <a:spLocks noChangeArrowheads="1"/>
          </p:cNvSpPr>
          <p:nvPr/>
        </p:nvSpPr>
        <p:spPr bwMode="auto">
          <a:xfrm>
            <a:off x="1203325" y="2200275"/>
            <a:ext cx="123983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000"/>
              <a:t>E1  J. Doe</a:t>
            </a:r>
          </a:p>
        </p:txBody>
      </p:sp>
      <p:sp>
        <p:nvSpPr>
          <p:cNvPr id="730154" name="Rectangle 42"/>
          <p:cNvSpPr>
            <a:spLocks noChangeArrowheads="1"/>
          </p:cNvSpPr>
          <p:nvPr/>
        </p:nvSpPr>
        <p:spPr bwMode="auto">
          <a:xfrm>
            <a:off x="835025" y="898525"/>
            <a:ext cx="192405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sz="2400" b="1"/>
              <a:t>EMPLOYEE</a:t>
            </a:r>
          </a:p>
        </p:txBody>
      </p:sp>
      <p:sp>
        <p:nvSpPr>
          <p:cNvPr id="730155" name="Rectangle 43"/>
          <p:cNvSpPr>
            <a:spLocks noChangeArrowheads="1"/>
          </p:cNvSpPr>
          <p:nvPr/>
        </p:nvSpPr>
        <p:spPr bwMode="auto">
          <a:xfrm>
            <a:off x="1011238" y="1414463"/>
            <a:ext cx="16192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sz="2000"/>
              <a:t>Enum, Ename</a:t>
            </a:r>
          </a:p>
        </p:txBody>
      </p:sp>
      <p:sp>
        <p:nvSpPr>
          <p:cNvPr id="730164" name="Line 52"/>
          <p:cNvSpPr>
            <a:spLocks noChangeShapeType="1"/>
          </p:cNvSpPr>
          <p:nvPr/>
        </p:nvSpPr>
        <p:spPr bwMode="auto">
          <a:xfrm>
            <a:off x="1409700" y="173355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30166" name="Line 54"/>
          <p:cNvSpPr>
            <a:spLocks noChangeShapeType="1"/>
          </p:cNvSpPr>
          <p:nvPr/>
        </p:nvSpPr>
        <p:spPr bwMode="auto">
          <a:xfrm>
            <a:off x="2019300" y="17526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30169" name="Text Box 57"/>
          <p:cNvSpPr txBox="1">
            <a:spLocks noChangeArrowheads="1"/>
          </p:cNvSpPr>
          <p:nvPr/>
        </p:nvSpPr>
        <p:spPr bwMode="auto">
          <a:xfrm>
            <a:off x="5546725" y="1336675"/>
            <a:ext cx="1662113" cy="457200"/>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Entity name</a:t>
            </a:r>
          </a:p>
        </p:txBody>
      </p:sp>
      <p:sp>
        <p:nvSpPr>
          <p:cNvPr id="730170" name="Text Box 58"/>
          <p:cNvSpPr txBox="1">
            <a:spLocks noChangeArrowheads="1"/>
          </p:cNvSpPr>
          <p:nvPr/>
        </p:nvSpPr>
        <p:spPr bwMode="auto">
          <a:xfrm>
            <a:off x="5451475" y="2708275"/>
            <a:ext cx="1282700" cy="457200"/>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Attribute</a:t>
            </a:r>
          </a:p>
        </p:txBody>
      </p:sp>
      <p:sp>
        <p:nvSpPr>
          <p:cNvPr id="730171" name="Text Box 59"/>
          <p:cNvSpPr txBox="1">
            <a:spLocks noChangeArrowheads="1"/>
          </p:cNvSpPr>
          <p:nvPr/>
        </p:nvSpPr>
        <p:spPr bwMode="auto">
          <a:xfrm>
            <a:off x="5394325" y="3965575"/>
            <a:ext cx="1317625" cy="457200"/>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Instances</a:t>
            </a:r>
          </a:p>
        </p:txBody>
      </p:sp>
      <p:sp>
        <p:nvSpPr>
          <p:cNvPr id="730174" name="Freeform 62"/>
          <p:cNvSpPr>
            <a:spLocks/>
          </p:cNvSpPr>
          <p:nvPr/>
        </p:nvSpPr>
        <p:spPr bwMode="auto">
          <a:xfrm>
            <a:off x="2959100" y="3409950"/>
            <a:ext cx="2451100" cy="704850"/>
          </a:xfrm>
          <a:custGeom>
            <a:avLst/>
            <a:gdLst>
              <a:gd name="T0" fmla="*/ 1224 w 1224"/>
              <a:gd name="T1" fmla="*/ 444 h 444"/>
              <a:gd name="T2" fmla="*/ 804 w 1224"/>
              <a:gd name="T3" fmla="*/ 144 h 444"/>
              <a:gd name="T4" fmla="*/ 876 w 1224"/>
              <a:gd name="T5" fmla="*/ 420 h 444"/>
              <a:gd name="T6" fmla="*/ 0 w 1224"/>
              <a:gd name="T7" fmla="*/ 0 h 444"/>
            </a:gdLst>
            <a:ahLst/>
            <a:cxnLst>
              <a:cxn ang="0">
                <a:pos x="T0" y="T1"/>
              </a:cxn>
              <a:cxn ang="0">
                <a:pos x="T2" y="T3"/>
              </a:cxn>
              <a:cxn ang="0">
                <a:pos x="T4" y="T5"/>
              </a:cxn>
              <a:cxn ang="0">
                <a:pos x="T6" y="T7"/>
              </a:cxn>
            </a:cxnLst>
            <a:rect l="0" t="0" r="r" b="b"/>
            <a:pathLst>
              <a:path w="1224" h="444">
                <a:moveTo>
                  <a:pt x="1224" y="444"/>
                </a:moveTo>
                <a:cubicBezTo>
                  <a:pt x="1043" y="296"/>
                  <a:pt x="862" y="148"/>
                  <a:pt x="804" y="144"/>
                </a:cubicBezTo>
                <a:cubicBezTo>
                  <a:pt x="746" y="140"/>
                  <a:pt x="1010" y="444"/>
                  <a:pt x="876" y="420"/>
                </a:cubicBezTo>
                <a:cubicBezTo>
                  <a:pt x="742" y="396"/>
                  <a:pt x="371" y="198"/>
                  <a:pt x="0" y="0"/>
                </a:cubicBezTo>
              </a:path>
            </a:pathLst>
          </a:custGeom>
          <a:noFill/>
          <a:ln w="38100" cap="flat" cmpd="sng">
            <a:solidFill>
              <a:srgbClr val="0000CC"/>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30175" name="Freeform 63"/>
          <p:cNvSpPr>
            <a:spLocks/>
          </p:cNvSpPr>
          <p:nvPr/>
        </p:nvSpPr>
        <p:spPr bwMode="auto">
          <a:xfrm>
            <a:off x="2552700" y="1714500"/>
            <a:ext cx="2895600" cy="1219200"/>
          </a:xfrm>
          <a:custGeom>
            <a:avLst/>
            <a:gdLst>
              <a:gd name="T0" fmla="*/ 1224 w 1224"/>
              <a:gd name="T1" fmla="*/ 444 h 444"/>
              <a:gd name="T2" fmla="*/ 804 w 1224"/>
              <a:gd name="T3" fmla="*/ 144 h 444"/>
              <a:gd name="T4" fmla="*/ 876 w 1224"/>
              <a:gd name="T5" fmla="*/ 420 h 444"/>
              <a:gd name="T6" fmla="*/ 0 w 1224"/>
              <a:gd name="T7" fmla="*/ 0 h 444"/>
            </a:gdLst>
            <a:ahLst/>
            <a:cxnLst>
              <a:cxn ang="0">
                <a:pos x="T0" y="T1"/>
              </a:cxn>
              <a:cxn ang="0">
                <a:pos x="T2" y="T3"/>
              </a:cxn>
              <a:cxn ang="0">
                <a:pos x="T4" y="T5"/>
              </a:cxn>
              <a:cxn ang="0">
                <a:pos x="T6" y="T7"/>
              </a:cxn>
            </a:cxnLst>
            <a:rect l="0" t="0" r="r" b="b"/>
            <a:pathLst>
              <a:path w="1224" h="444">
                <a:moveTo>
                  <a:pt x="1224" y="444"/>
                </a:moveTo>
                <a:cubicBezTo>
                  <a:pt x="1043" y="296"/>
                  <a:pt x="862" y="148"/>
                  <a:pt x="804" y="144"/>
                </a:cubicBezTo>
                <a:cubicBezTo>
                  <a:pt x="746" y="140"/>
                  <a:pt x="1010" y="444"/>
                  <a:pt x="876" y="420"/>
                </a:cubicBezTo>
                <a:cubicBezTo>
                  <a:pt x="742" y="396"/>
                  <a:pt x="371" y="198"/>
                  <a:pt x="0" y="0"/>
                </a:cubicBezTo>
              </a:path>
            </a:pathLst>
          </a:custGeom>
          <a:noFill/>
          <a:ln w="38100" cap="flat" cmpd="sng">
            <a:solidFill>
              <a:srgbClr val="0000CC"/>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30176" name="Freeform 64"/>
          <p:cNvSpPr>
            <a:spLocks/>
          </p:cNvSpPr>
          <p:nvPr/>
        </p:nvSpPr>
        <p:spPr bwMode="auto">
          <a:xfrm>
            <a:off x="2705100" y="1189038"/>
            <a:ext cx="2800350" cy="449262"/>
          </a:xfrm>
          <a:custGeom>
            <a:avLst/>
            <a:gdLst>
              <a:gd name="T0" fmla="*/ 1224 w 1224"/>
              <a:gd name="T1" fmla="*/ 444 h 444"/>
              <a:gd name="T2" fmla="*/ 804 w 1224"/>
              <a:gd name="T3" fmla="*/ 144 h 444"/>
              <a:gd name="T4" fmla="*/ 876 w 1224"/>
              <a:gd name="T5" fmla="*/ 420 h 444"/>
              <a:gd name="T6" fmla="*/ 0 w 1224"/>
              <a:gd name="T7" fmla="*/ 0 h 444"/>
            </a:gdLst>
            <a:ahLst/>
            <a:cxnLst>
              <a:cxn ang="0">
                <a:pos x="T0" y="T1"/>
              </a:cxn>
              <a:cxn ang="0">
                <a:pos x="T2" y="T3"/>
              </a:cxn>
              <a:cxn ang="0">
                <a:pos x="T4" y="T5"/>
              </a:cxn>
              <a:cxn ang="0">
                <a:pos x="T6" y="T7"/>
              </a:cxn>
            </a:cxnLst>
            <a:rect l="0" t="0" r="r" b="b"/>
            <a:pathLst>
              <a:path w="1224" h="444">
                <a:moveTo>
                  <a:pt x="1224" y="444"/>
                </a:moveTo>
                <a:cubicBezTo>
                  <a:pt x="1043" y="296"/>
                  <a:pt x="862" y="148"/>
                  <a:pt x="804" y="144"/>
                </a:cubicBezTo>
                <a:cubicBezTo>
                  <a:pt x="746" y="140"/>
                  <a:pt x="1010" y="444"/>
                  <a:pt x="876" y="420"/>
                </a:cubicBezTo>
                <a:cubicBezTo>
                  <a:pt x="742" y="396"/>
                  <a:pt x="371" y="198"/>
                  <a:pt x="0" y="0"/>
                </a:cubicBezTo>
              </a:path>
            </a:pathLst>
          </a:custGeom>
          <a:noFill/>
          <a:ln w="38100" cap="flat" cmpd="sng">
            <a:solidFill>
              <a:srgbClr val="0000CC"/>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30178" name="Oval 66"/>
          <p:cNvSpPr>
            <a:spLocks noChangeArrowheads="1"/>
          </p:cNvSpPr>
          <p:nvPr/>
        </p:nvSpPr>
        <p:spPr bwMode="auto">
          <a:xfrm>
            <a:off x="787400" y="1778000"/>
            <a:ext cx="2209800" cy="44831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3"/>
          <p:cNvSpPr>
            <a:spLocks noGrp="1"/>
          </p:cNvSpPr>
          <p:nvPr>
            <p:ph type="sldNum" sz="quarter" idx="10"/>
          </p:nvPr>
        </p:nvSpPr>
        <p:spPr/>
        <p:txBody>
          <a:bodyPr/>
          <a:lstStyle/>
          <a:p>
            <a:fld id="{85A41BA4-5DD6-4F26-BCEB-15D7475BEC27}" type="slidenum">
              <a:rPr lang="en-US"/>
              <a:pPr/>
              <a:t>12</a:t>
            </a:fld>
            <a:endParaRPr lang="en-US"/>
          </a:p>
        </p:txBody>
      </p:sp>
      <p:sp>
        <p:nvSpPr>
          <p:cNvPr id="731138" name="Text Box 2"/>
          <p:cNvSpPr txBox="1">
            <a:spLocks noChangeArrowheads="1"/>
          </p:cNvSpPr>
          <p:nvPr/>
        </p:nvSpPr>
        <p:spPr bwMode="auto">
          <a:xfrm>
            <a:off x="517525" y="304800"/>
            <a:ext cx="8289925"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80000"/>
              </a:lnSpc>
            </a:pPr>
            <a:r>
              <a:rPr kumimoji="1" lang="en-US" sz="3200" b="1">
                <a:solidFill>
                  <a:schemeClr val="tx2"/>
                </a:solidFill>
              </a:rPr>
              <a:t>Entities </a:t>
            </a:r>
          </a:p>
          <a:p>
            <a:pPr>
              <a:lnSpc>
                <a:spcPct val="80000"/>
              </a:lnSpc>
            </a:pPr>
            <a:endParaRPr kumimoji="1" lang="en-US" sz="1000" b="1">
              <a:solidFill>
                <a:schemeClr val="tx2"/>
              </a:solidFill>
            </a:endParaRPr>
          </a:p>
          <a:p>
            <a:pPr>
              <a:lnSpc>
                <a:spcPct val="80000"/>
              </a:lnSpc>
            </a:pPr>
            <a:endParaRPr lang="en-US"/>
          </a:p>
        </p:txBody>
      </p:sp>
      <p:sp>
        <p:nvSpPr>
          <p:cNvPr id="731139" name="Rectangle 3"/>
          <p:cNvSpPr>
            <a:spLocks noChangeArrowheads="1"/>
          </p:cNvSpPr>
          <p:nvPr/>
        </p:nvSpPr>
        <p:spPr bwMode="auto">
          <a:xfrm>
            <a:off x="6165850" y="2698750"/>
            <a:ext cx="2044700" cy="444500"/>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31140" name="Rectangle 4"/>
          <p:cNvSpPr>
            <a:spLocks noChangeArrowheads="1"/>
          </p:cNvSpPr>
          <p:nvPr/>
        </p:nvSpPr>
        <p:spPr bwMode="auto">
          <a:xfrm>
            <a:off x="6488113" y="2746375"/>
            <a:ext cx="125571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000">
                <a:solidFill>
                  <a:srgbClr val="000000"/>
                </a:solidFill>
              </a:rPr>
              <a:t>PROJECT</a:t>
            </a:r>
          </a:p>
        </p:txBody>
      </p:sp>
      <p:sp>
        <p:nvSpPr>
          <p:cNvPr id="731141" name="Rectangle 5"/>
          <p:cNvSpPr>
            <a:spLocks noChangeArrowheads="1"/>
          </p:cNvSpPr>
          <p:nvPr/>
        </p:nvSpPr>
        <p:spPr bwMode="auto">
          <a:xfrm>
            <a:off x="450850" y="2698750"/>
            <a:ext cx="2044700" cy="444500"/>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31142" name="Rectangle 6"/>
          <p:cNvSpPr>
            <a:spLocks noChangeArrowheads="1"/>
          </p:cNvSpPr>
          <p:nvPr/>
        </p:nvSpPr>
        <p:spPr bwMode="auto">
          <a:xfrm>
            <a:off x="798513" y="2746375"/>
            <a:ext cx="13541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000">
                <a:solidFill>
                  <a:srgbClr val="000000"/>
                </a:solidFill>
              </a:rPr>
              <a:t>SUPPLIER</a:t>
            </a:r>
          </a:p>
        </p:txBody>
      </p:sp>
      <p:sp>
        <p:nvSpPr>
          <p:cNvPr id="731143" name="Rectangle 7"/>
          <p:cNvSpPr>
            <a:spLocks noChangeArrowheads="1"/>
          </p:cNvSpPr>
          <p:nvPr/>
        </p:nvSpPr>
        <p:spPr bwMode="auto">
          <a:xfrm>
            <a:off x="3194050" y="4070350"/>
            <a:ext cx="2273300" cy="444500"/>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31144" name="Rectangle 8"/>
          <p:cNvSpPr>
            <a:spLocks noChangeArrowheads="1"/>
          </p:cNvSpPr>
          <p:nvPr/>
        </p:nvSpPr>
        <p:spPr bwMode="auto">
          <a:xfrm>
            <a:off x="3922713" y="4079875"/>
            <a:ext cx="8318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000">
                <a:solidFill>
                  <a:srgbClr val="000000"/>
                </a:solidFill>
              </a:rPr>
              <a:t>PART</a:t>
            </a:r>
          </a:p>
        </p:txBody>
      </p:sp>
      <p:sp>
        <p:nvSpPr>
          <p:cNvPr id="731145" name="Rectangle 9"/>
          <p:cNvSpPr>
            <a:spLocks noChangeArrowheads="1"/>
          </p:cNvSpPr>
          <p:nvPr/>
        </p:nvSpPr>
        <p:spPr bwMode="auto">
          <a:xfrm>
            <a:off x="6165850" y="4070350"/>
            <a:ext cx="2501900" cy="444500"/>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31146" name="Rectangle 10"/>
          <p:cNvSpPr>
            <a:spLocks noChangeArrowheads="1"/>
          </p:cNvSpPr>
          <p:nvPr/>
        </p:nvSpPr>
        <p:spPr bwMode="auto">
          <a:xfrm>
            <a:off x="6653213" y="4067175"/>
            <a:ext cx="153828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000">
                <a:solidFill>
                  <a:srgbClr val="000000"/>
                </a:solidFill>
              </a:rPr>
              <a:t>EMPLOYEE</a:t>
            </a:r>
          </a:p>
        </p:txBody>
      </p:sp>
      <p:sp>
        <p:nvSpPr>
          <p:cNvPr id="731147" name="Rectangle 11"/>
          <p:cNvSpPr>
            <a:spLocks noChangeArrowheads="1"/>
          </p:cNvSpPr>
          <p:nvPr/>
        </p:nvSpPr>
        <p:spPr bwMode="auto">
          <a:xfrm>
            <a:off x="450850" y="5657850"/>
            <a:ext cx="1625600" cy="444500"/>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31148" name="Rectangle 12"/>
          <p:cNvSpPr>
            <a:spLocks noChangeArrowheads="1"/>
          </p:cNvSpPr>
          <p:nvPr/>
        </p:nvSpPr>
        <p:spPr bwMode="auto">
          <a:xfrm>
            <a:off x="531813" y="5667375"/>
            <a:ext cx="14827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000">
                <a:solidFill>
                  <a:srgbClr val="000000"/>
                </a:solidFill>
              </a:rPr>
              <a:t>LOCATION</a:t>
            </a:r>
          </a:p>
        </p:txBody>
      </p:sp>
      <p:sp>
        <p:nvSpPr>
          <p:cNvPr id="731149" name="Rectangle 13"/>
          <p:cNvSpPr>
            <a:spLocks noChangeArrowheads="1"/>
          </p:cNvSpPr>
          <p:nvPr/>
        </p:nvSpPr>
        <p:spPr bwMode="auto">
          <a:xfrm>
            <a:off x="6203950" y="5657850"/>
            <a:ext cx="2501900" cy="444500"/>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31150" name="Rectangle 14"/>
          <p:cNvSpPr>
            <a:spLocks noChangeArrowheads="1"/>
          </p:cNvSpPr>
          <p:nvPr/>
        </p:nvSpPr>
        <p:spPr bwMode="auto">
          <a:xfrm>
            <a:off x="6488113" y="5705475"/>
            <a:ext cx="18923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000">
                <a:solidFill>
                  <a:srgbClr val="000000"/>
                </a:solidFill>
              </a:rPr>
              <a:t>DEPARTMENT</a:t>
            </a:r>
          </a:p>
        </p:txBody>
      </p:sp>
      <p:sp>
        <p:nvSpPr>
          <p:cNvPr id="731151" name="Rectangle 15"/>
          <p:cNvSpPr>
            <a:spLocks noChangeArrowheads="1"/>
          </p:cNvSpPr>
          <p:nvPr/>
        </p:nvSpPr>
        <p:spPr bwMode="auto">
          <a:xfrm>
            <a:off x="450850" y="4070350"/>
            <a:ext cx="2044700" cy="444500"/>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31152" name="Rectangle 16"/>
          <p:cNvSpPr>
            <a:spLocks noChangeArrowheads="1"/>
          </p:cNvSpPr>
          <p:nvPr/>
        </p:nvSpPr>
        <p:spPr bwMode="auto">
          <a:xfrm>
            <a:off x="582613" y="4041775"/>
            <a:ext cx="177958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000">
                <a:solidFill>
                  <a:srgbClr val="000000"/>
                </a:solidFill>
              </a:rPr>
              <a:t>WAREHOUSE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lide Number Placeholder 3"/>
          <p:cNvSpPr>
            <a:spLocks noGrp="1"/>
          </p:cNvSpPr>
          <p:nvPr>
            <p:ph type="sldNum" sz="quarter" idx="10"/>
          </p:nvPr>
        </p:nvSpPr>
        <p:spPr/>
        <p:txBody>
          <a:bodyPr/>
          <a:lstStyle/>
          <a:p>
            <a:fld id="{8C5858FE-7B53-45FD-B05B-7E29FAE03AAD}" type="slidenum">
              <a:rPr lang="en-US"/>
              <a:pPr/>
              <a:t>13</a:t>
            </a:fld>
            <a:endParaRPr lang="en-US"/>
          </a:p>
        </p:txBody>
      </p:sp>
      <p:sp>
        <p:nvSpPr>
          <p:cNvPr id="732162" name="Text Box 2"/>
          <p:cNvSpPr txBox="1">
            <a:spLocks noChangeArrowheads="1"/>
          </p:cNvSpPr>
          <p:nvPr/>
        </p:nvSpPr>
        <p:spPr bwMode="auto">
          <a:xfrm>
            <a:off x="517525" y="304800"/>
            <a:ext cx="8289925"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80000"/>
              </a:lnSpc>
            </a:pPr>
            <a:r>
              <a:rPr kumimoji="1" lang="en-US" sz="3200" b="1">
                <a:solidFill>
                  <a:schemeClr val="tx2"/>
                </a:solidFill>
              </a:rPr>
              <a:t>Entities and Attributes</a:t>
            </a:r>
            <a:endParaRPr lang="en-US"/>
          </a:p>
        </p:txBody>
      </p:sp>
      <p:sp>
        <p:nvSpPr>
          <p:cNvPr id="732163" name="Rectangle 3"/>
          <p:cNvSpPr>
            <a:spLocks noChangeArrowheads="1"/>
          </p:cNvSpPr>
          <p:nvPr/>
        </p:nvSpPr>
        <p:spPr bwMode="auto">
          <a:xfrm>
            <a:off x="5983288" y="2030413"/>
            <a:ext cx="2705100" cy="444500"/>
          </a:xfrm>
          <a:prstGeom prst="rect">
            <a:avLst/>
          </a:prstGeom>
          <a:gradFill rotWithShape="1">
            <a:gsLst>
              <a:gs pos="0">
                <a:srgbClr val="99FFCC"/>
              </a:gs>
              <a:gs pos="100000">
                <a:srgbClr val="FFFFFF"/>
              </a:gs>
            </a:gsLst>
            <a:lin ang="5400000" scaled="1"/>
          </a:gra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164" name="Rectangle 4"/>
          <p:cNvSpPr>
            <a:spLocks noChangeArrowheads="1"/>
          </p:cNvSpPr>
          <p:nvPr/>
        </p:nvSpPr>
        <p:spPr bwMode="auto">
          <a:xfrm>
            <a:off x="5899150" y="1682750"/>
            <a:ext cx="1146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PROJECT</a:t>
            </a:r>
          </a:p>
        </p:txBody>
      </p:sp>
      <p:sp>
        <p:nvSpPr>
          <p:cNvPr id="732165" name="Rectangle 5"/>
          <p:cNvSpPr>
            <a:spLocks noChangeArrowheads="1"/>
          </p:cNvSpPr>
          <p:nvPr/>
        </p:nvSpPr>
        <p:spPr bwMode="auto">
          <a:xfrm>
            <a:off x="268288" y="2016125"/>
            <a:ext cx="2768600" cy="444500"/>
          </a:xfrm>
          <a:prstGeom prst="rect">
            <a:avLst/>
          </a:prstGeom>
          <a:gradFill rotWithShape="1">
            <a:gsLst>
              <a:gs pos="0">
                <a:srgbClr val="99FFCC"/>
              </a:gs>
              <a:gs pos="100000">
                <a:srgbClr val="FFFFFF"/>
              </a:gs>
            </a:gsLst>
            <a:lin ang="5400000" scaled="1"/>
          </a:gra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166" name="Rectangle 6"/>
          <p:cNvSpPr>
            <a:spLocks noChangeArrowheads="1"/>
          </p:cNvSpPr>
          <p:nvPr/>
        </p:nvSpPr>
        <p:spPr bwMode="auto">
          <a:xfrm>
            <a:off x="184150" y="1682750"/>
            <a:ext cx="12350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SUPPLIER</a:t>
            </a:r>
          </a:p>
        </p:txBody>
      </p:sp>
      <p:sp>
        <p:nvSpPr>
          <p:cNvPr id="732167" name="Rectangle 7"/>
          <p:cNvSpPr>
            <a:spLocks noChangeArrowheads="1"/>
          </p:cNvSpPr>
          <p:nvPr/>
        </p:nvSpPr>
        <p:spPr bwMode="auto">
          <a:xfrm>
            <a:off x="2820988" y="3424238"/>
            <a:ext cx="2946400" cy="444500"/>
          </a:xfrm>
          <a:prstGeom prst="rect">
            <a:avLst/>
          </a:prstGeom>
          <a:gradFill rotWithShape="1">
            <a:gsLst>
              <a:gs pos="0">
                <a:srgbClr val="99FFCC"/>
              </a:gs>
              <a:gs pos="100000">
                <a:srgbClr val="FFFFFF"/>
              </a:gs>
            </a:gsLst>
            <a:lin ang="5400000" scaled="1"/>
          </a:gra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168" name="Rectangle 8"/>
          <p:cNvSpPr>
            <a:spLocks noChangeArrowheads="1"/>
          </p:cNvSpPr>
          <p:nvPr/>
        </p:nvSpPr>
        <p:spPr bwMode="auto">
          <a:xfrm>
            <a:off x="2927350" y="3054350"/>
            <a:ext cx="765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PART</a:t>
            </a:r>
          </a:p>
        </p:txBody>
      </p:sp>
      <p:sp>
        <p:nvSpPr>
          <p:cNvPr id="732170" name="Rectangle 10"/>
          <p:cNvSpPr>
            <a:spLocks noChangeArrowheads="1"/>
          </p:cNvSpPr>
          <p:nvPr/>
        </p:nvSpPr>
        <p:spPr bwMode="auto">
          <a:xfrm>
            <a:off x="268288" y="4975225"/>
            <a:ext cx="1625600" cy="444500"/>
          </a:xfrm>
          <a:prstGeom prst="rect">
            <a:avLst/>
          </a:prstGeom>
          <a:gradFill rotWithShape="1">
            <a:gsLst>
              <a:gs pos="0">
                <a:srgbClr val="99FFCC"/>
              </a:gs>
              <a:gs pos="100000">
                <a:srgbClr val="FFFFFF"/>
              </a:gs>
            </a:gsLst>
            <a:lin ang="5400000" scaled="1"/>
          </a:gra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171" name="Rectangle 11"/>
          <p:cNvSpPr>
            <a:spLocks noChangeArrowheads="1"/>
          </p:cNvSpPr>
          <p:nvPr/>
        </p:nvSpPr>
        <p:spPr bwMode="auto">
          <a:xfrm>
            <a:off x="184150" y="4641850"/>
            <a:ext cx="13493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LOCATION</a:t>
            </a:r>
          </a:p>
        </p:txBody>
      </p:sp>
      <p:sp>
        <p:nvSpPr>
          <p:cNvPr id="732172" name="Rectangle 12"/>
          <p:cNvSpPr>
            <a:spLocks noChangeArrowheads="1"/>
          </p:cNvSpPr>
          <p:nvPr/>
        </p:nvSpPr>
        <p:spPr bwMode="auto">
          <a:xfrm>
            <a:off x="6021388" y="5051425"/>
            <a:ext cx="2501900" cy="444500"/>
          </a:xfrm>
          <a:prstGeom prst="rect">
            <a:avLst/>
          </a:prstGeom>
          <a:gradFill rotWithShape="1">
            <a:gsLst>
              <a:gs pos="0">
                <a:srgbClr val="99FFCC"/>
              </a:gs>
              <a:gs pos="100000">
                <a:srgbClr val="FFFFFF"/>
              </a:gs>
            </a:gsLst>
            <a:lin ang="5400000" scaled="1"/>
          </a:gra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173" name="Rectangle 13"/>
          <p:cNvSpPr>
            <a:spLocks noChangeArrowheads="1"/>
          </p:cNvSpPr>
          <p:nvPr/>
        </p:nvSpPr>
        <p:spPr bwMode="auto">
          <a:xfrm>
            <a:off x="5937250" y="4641850"/>
            <a:ext cx="17176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DEPARTMENT</a:t>
            </a:r>
          </a:p>
        </p:txBody>
      </p:sp>
      <p:sp>
        <p:nvSpPr>
          <p:cNvPr id="732174" name="Rectangle 14"/>
          <p:cNvSpPr>
            <a:spLocks noChangeArrowheads="1"/>
          </p:cNvSpPr>
          <p:nvPr/>
        </p:nvSpPr>
        <p:spPr bwMode="auto">
          <a:xfrm>
            <a:off x="268288" y="3402013"/>
            <a:ext cx="2400300" cy="444500"/>
          </a:xfrm>
          <a:prstGeom prst="rect">
            <a:avLst/>
          </a:prstGeom>
          <a:gradFill rotWithShape="1">
            <a:gsLst>
              <a:gs pos="0">
                <a:srgbClr val="99FFCC"/>
              </a:gs>
              <a:gs pos="100000">
                <a:srgbClr val="FFFFFF"/>
              </a:gs>
            </a:gsLst>
            <a:lin ang="5400000" scaled="1"/>
          </a:gra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175" name="Rectangle 15"/>
          <p:cNvSpPr>
            <a:spLocks noChangeArrowheads="1"/>
          </p:cNvSpPr>
          <p:nvPr/>
        </p:nvSpPr>
        <p:spPr bwMode="auto">
          <a:xfrm>
            <a:off x="184150" y="3054350"/>
            <a:ext cx="16160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WAREHOUSE</a:t>
            </a:r>
          </a:p>
        </p:txBody>
      </p:sp>
      <p:grpSp>
        <p:nvGrpSpPr>
          <p:cNvPr id="732176" name="Group 16"/>
          <p:cNvGrpSpPr>
            <a:grpSpLocks/>
          </p:cNvGrpSpPr>
          <p:nvPr/>
        </p:nvGrpSpPr>
        <p:grpSpPr bwMode="auto">
          <a:xfrm>
            <a:off x="234950" y="1949450"/>
            <a:ext cx="2757488" cy="577850"/>
            <a:chOff x="263" y="1658"/>
            <a:chExt cx="1737" cy="364"/>
          </a:xfrm>
        </p:grpSpPr>
        <p:sp>
          <p:nvSpPr>
            <p:cNvPr id="732177" name="Rectangle 17"/>
            <p:cNvSpPr>
              <a:spLocks noChangeArrowheads="1"/>
            </p:cNvSpPr>
            <p:nvPr/>
          </p:nvSpPr>
          <p:spPr bwMode="auto">
            <a:xfrm>
              <a:off x="263" y="1658"/>
              <a:ext cx="601"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Supplier</a:t>
              </a:r>
            </a:p>
            <a:p>
              <a:r>
                <a:rPr lang="en-US" sz="1600"/>
                <a:t>No</a:t>
              </a:r>
            </a:p>
          </p:txBody>
        </p:sp>
        <p:sp>
          <p:nvSpPr>
            <p:cNvPr id="732178" name="Line 18"/>
            <p:cNvSpPr>
              <a:spLocks noChangeShapeType="1"/>
            </p:cNvSpPr>
            <p:nvPr/>
          </p:nvSpPr>
          <p:spPr bwMode="auto">
            <a:xfrm>
              <a:off x="824" y="1682"/>
              <a:ext cx="0" cy="28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2179" name="Rectangle 19"/>
            <p:cNvSpPr>
              <a:spLocks noChangeArrowheads="1"/>
            </p:cNvSpPr>
            <p:nvPr/>
          </p:nvSpPr>
          <p:spPr bwMode="auto">
            <a:xfrm>
              <a:off x="823" y="1658"/>
              <a:ext cx="601"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Supplier</a:t>
              </a:r>
            </a:p>
            <a:p>
              <a:r>
                <a:rPr lang="en-US" sz="1600"/>
                <a:t>Name</a:t>
              </a:r>
            </a:p>
          </p:txBody>
        </p:sp>
        <p:sp>
          <p:nvSpPr>
            <p:cNvPr id="732180" name="Line 20"/>
            <p:cNvSpPr>
              <a:spLocks noChangeShapeType="1"/>
            </p:cNvSpPr>
            <p:nvPr/>
          </p:nvSpPr>
          <p:spPr bwMode="auto">
            <a:xfrm>
              <a:off x="1400" y="1682"/>
              <a:ext cx="0" cy="28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2181" name="Rectangle 21"/>
            <p:cNvSpPr>
              <a:spLocks noChangeArrowheads="1"/>
            </p:cNvSpPr>
            <p:nvPr/>
          </p:nvSpPr>
          <p:spPr bwMode="auto">
            <a:xfrm>
              <a:off x="1399" y="1735"/>
              <a:ext cx="60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Location</a:t>
              </a:r>
            </a:p>
          </p:txBody>
        </p:sp>
      </p:grpSp>
      <p:sp>
        <p:nvSpPr>
          <p:cNvPr id="732182" name="Rectangle 22"/>
          <p:cNvSpPr>
            <a:spLocks noChangeArrowheads="1"/>
          </p:cNvSpPr>
          <p:nvPr/>
        </p:nvSpPr>
        <p:spPr bwMode="auto">
          <a:xfrm>
            <a:off x="5975350" y="1965325"/>
            <a:ext cx="954088"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Project</a:t>
            </a:r>
          </a:p>
          <a:p>
            <a:r>
              <a:rPr lang="en-US" sz="1600"/>
              <a:t>No</a:t>
            </a:r>
          </a:p>
        </p:txBody>
      </p:sp>
      <p:sp>
        <p:nvSpPr>
          <p:cNvPr id="732183" name="Rectangle 23"/>
          <p:cNvSpPr>
            <a:spLocks noChangeArrowheads="1"/>
          </p:cNvSpPr>
          <p:nvPr/>
        </p:nvSpPr>
        <p:spPr bwMode="auto">
          <a:xfrm>
            <a:off x="6864350" y="1965325"/>
            <a:ext cx="954088"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Project</a:t>
            </a:r>
          </a:p>
          <a:p>
            <a:r>
              <a:rPr lang="en-US" sz="1600"/>
              <a:t>Name</a:t>
            </a:r>
          </a:p>
        </p:txBody>
      </p:sp>
      <p:sp>
        <p:nvSpPr>
          <p:cNvPr id="732184" name="Rectangle 24"/>
          <p:cNvSpPr>
            <a:spLocks noChangeArrowheads="1"/>
          </p:cNvSpPr>
          <p:nvPr/>
        </p:nvSpPr>
        <p:spPr bwMode="auto">
          <a:xfrm>
            <a:off x="7778750" y="2087563"/>
            <a:ext cx="9540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Location</a:t>
            </a:r>
          </a:p>
        </p:txBody>
      </p:sp>
      <p:sp>
        <p:nvSpPr>
          <p:cNvPr id="732185" name="Line 25"/>
          <p:cNvSpPr>
            <a:spLocks noChangeShapeType="1"/>
          </p:cNvSpPr>
          <p:nvPr/>
        </p:nvSpPr>
        <p:spPr bwMode="auto">
          <a:xfrm>
            <a:off x="6789738" y="2028825"/>
            <a:ext cx="0" cy="431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2186" name="Line 26"/>
          <p:cNvSpPr>
            <a:spLocks noChangeShapeType="1"/>
          </p:cNvSpPr>
          <p:nvPr/>
        </p:nvSpPr>
        <p:spPr bwMode="auto">
          <a:xfrm>
            <a:off x="7704138" y="2028825"/>
            <a:ext cx="0" cy="431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2187" name="Rectangle 27"/>
          <p:cNvSpPr>
            <a:spLocks noChangeArrowheads="1"/>
          </p:cNvSpPr>
          <p:nvPr/>
        </p:nvSpPr>
        <p:spPr bwMode="auto">
          <a:xfrm>
            <a:off x="247650" y="3343275"/>
            <a:ext cx="954088"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Wareh.</a:t>
            </a:r>
          </a:p>
          <a:p>
            <a:r>
              <a:rPr lang="en-US" sz="1600"/>
              <a:t>No</a:t>
            </a:r>
          </a:p>
        </p:txBody>
      </p:sp>
      <p:sp>
        <p:nvSpPr>
          <p:cNvPr id="732188" name="Rectangle 28"/>
          <p:cNvSpPr>
            <a:spLocks noChangeArrowheads="1"/>
          </p:cNvSpPr>
          <p:nvPr/>
        </p:nvSpPr>
        <p:spPr bwMode="auto">
          <a:xfrm>
            <a:off x="1047750" y="3343275"/>
            <a:ext cx="954088"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Wareh.</a:t>
            </a:r>
          </a:p>
          <a:p>
            <a:r>
              <a:rPr lang="en-US" sz="1600"/>
              <a:t>Name</a:t>
            </a:r>
          </a:p>
        </p:txBody>
      </p:sp>
      <p:sp>
        <p:nvSpPr>
          <p:cNvPr id="732189" name="Rectangle 29"/>
          <p:cNvSpPr>
            <a:spLocks noChangeArrowheads="1"/>
          </p:cNvSpPr>
          <p:nvPr/>
        </p:nvSpPr>
        <p:spPr bwMode="auto">
          <a:xfrm>
            <a:off x="1746250" y="3465513"/>
            <a:ext cx="9540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Location</a:t>
            </a:r>
          </a:p>
        </p:txBody>
      </p:sp>
      <p:sp>
        <p:nvSpPr>
          <p:cNvPr id="732190" name="Line 30"/>
          <p:cNvSpPr>
            <a:spLocks noChangeShapeType="1"/>
          </p:cNvSpPr>
          <p:nvPr/>
        </p:nvSpPr>
        <p:spPr bwMode="auto">
          <a:xfrm>
            <a:off x="1023938" y="3387725"/>
            <a:ext cx="0" cy="4445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2191" name="Line 31"/>
          <p:cNvSpPr>
            <a:spLocks noChangeShapeType="1"/>
          </p:cNvSpPr>
          <p:nvPr/>
        </p:nvSpPr>
        <p:spPr bwMode="auto">
          <a:xfrm>
            <a:off x="1798638" y="3387725"/>
            <a:ext cx="0" cy="4445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2192" name="Rectangle 32"/>
          <p:cNvSpPr>
            <a:spLocks noChangeArrowheads="1"/>
          </p:cNvSpPr>
          <p:nvPr/>
        </p:nvSpPr>
        <p:spPr bwMode="auto">
          <a:xfrm>
            <a:off x="2813050" y="3355975"/>
            <a:ext cx="560388"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Part</a:t>
            </a:r>
          </a:p>
          <a:p>
            <a:r>
              <a:rPr lang="en-US" sz="1600"/>
              <a:t>No</a:t>
            </a:r>
          </a:p>
        </p:txBody>
      </p:sp>
      <p:sp>
        <p:nvSpPr>
          <p:cNvPr id="732193" name="Rectangle 33"/>
          <p:cNvSpPr>
            <a:spLocks noChangeArrowheads="1"/>
          </p:cNvSpPr>
          <p:nvPr/>
        </p:nvSpPr>
        <p:spPr bwMode="auto">
          <a:xfrm>
            <a:off x="3422650" y="3355975"/>
            <a:ext cx="750888"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Part</a:t>
            </a:r>
          </a:p>
          <a:p>
            <a:r>
              <a:rPr lang="en-US" sz="1600"/>
              <a:t>Name</a:t>
            </a:r>
          </a:p>
        </p:txBody>
      </p:sp>
      <p:sp>
        <p:nvSpPr>
          <p:cNvPr id="732194" name="Rectangle 34"/>
          <p:cNvSpPr>
            <a:spLocks noChangeArrowheads="1"/>
          </p:cNvSpPr>
          <p:nvPr/>
        </p:nvSpPr>
        <p:spPr bwMode="auto">
          <a:xfrm>
            <a:off x="4184650" y="3465513"/>
            <a:ext cx="6111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QTY</a:t>
            </a:r>
          </a:p>
        </p:txBody>
      </p:sp>
      <p:sp>
        <p:nvSpPr>
          <p:cNvPr id="732195" name="Rectangle 35"/>
          <p:cNvSpPr>
            <a:spLocks noChangeArrowheads="1"/>
          </p:cNvSpPr>
          <p:nvPr/>
        </p:nvSpPr>
        <p:spPr bwMode="auto">
          <a:xfrm>
            <a:off x="4946650" y="3465513"/>
            <a:ext cx="7508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WGT</a:t>
            </a:r>
          </a:p>
        </p:txBody>
      </p:sp>
      <p:sp>
        <p:nvSpPr>
          <p:cNvPr id="732196" name="Line 36"/>
          <p:cNvSpPr>
            <a:spLocks noChangeShapeType="1"/>
          </p:cNvSpPr>
          <p:nvPr/>
        </p:nvSpPr>
        <p:spPr bwMode="auto">
          <a:xfrm>
            <a:off x="3386138" y="3413125"/>
            <a:ext cx="0" cy="4445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2197" name="Line 37"/>
          <p:cNvSpPr>
            <a:spLocks noChangeShapeType="1"/>
          </p:cNvSpPr>
          <p:nvPr/>
        </p:nvSpPr>
        <p:spPr bwMode="auto">
          <a:xfrm>
            <a:off x="4186238" y="3413125"/>
            <a:ext cx="0" cy="4445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2198" name="Line 38"/>
          <p:cNvSpPr>
            <a:spLocks noChangeShapeType="1"/>
          </p:cNvSpPr>
          <p:nvPr/>
        </p:nvSpPr>
        <p:spPr bwMode="auto">
          <a:xfrm>
            <a:off x="4897438" y="3413125"/>
            <a:ext cx="0" cy="4445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2199" name="Rectangle 39"/>
          <p:cNvSpPr>
            <a:spLocks noChangeArrowheads="1"/>
          </p:cNvSpPr>
          <p:nvPr/>
        </p:nvSpPr>
        <p:spPr bwMode="auto">
          <a:xfrm>
            <a:off x="400050" y="5014913"/>
            <a:ext cx="7508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City</a:t>
            </a:r>
          </a:p>
        </p:txBody>
      </p:sp>
      <p:sp>
        <p:nvSpPr>
          <p:cNvPr id="732200" name="Rectangle 40"/>
          <p:cNvSpPr>
            <a:spLocks noChangeArrowheads="1"/>
          </p:cNvSpPr>
          <p:nvPr/>
        </p:nvSpPr>
        <p:spPr bwMode="auto">
          <a:xfrm>
            <a:off x="6026150" y="4981575"/>
            <a:ext cx="687388"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Dept.</a:t>
            </a:r>
          </a:p>
          <a:p>
            <a:r>
              <a:rPr lang="en-US" sz="1600"/>
              <a:t>No</a:t>
            </a:r>
          </a:p>
        </p:txBody>
      </p:sp>
      <p:sp>
        <p:nvSpPr>
          <p:cNvPr id="732201" name="Rectangle 41"/>
          <p:cNvSpPr>
            <a:spLocks noChangeArrowheads="1"/>
          </p:cNvSpPr>
          <p:nvPr/>
        </p:nvSpPr>
        <p:spPr bwMode="auto">
          <a:xfrm>
            <a:off x="6724650" y="4981575"/>
            <a:ext cx="788988"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Dept.</a:t>
            </a:r>
          </a:p>
          <a:p>
            <a:r>
              <a:rPr lang="en-US" sz="1600"/>
              <a:t>Name</a:t>
            </a:r>
          </a:p>
        </p:txBody>
      </p:sp>
      <p:sp>
        <p:nvSpPr>
          <p:cNvPr id="732202" name="Rectangle 42"/>
          <p:cNvSpPr>
            <a:spLocks noChangeArrowheads="1"/>
          </p:cNvSpPr>
          <p:nvPr/>
        </p:nvSpPr>
        <p:spPr bwMode="auto">
          <a:xfrm>
            <a:off x="7600950" y="5103813"/>
            <a:ext cx="10302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Manager</a:t>
            </a:r>
          </a:p>
        </p:txBody>
      </p:sp>
      <p:sp>
        <p:nvSpPr>
          <p:cNvPr id="732203" name="Line 43"/>
          <p:cNvSpPr>
            <a:spLocks noChangeShapeType="1"/>
          </p:cNvSpPr>
          <p:nvPr/>
        </p:nvSpPr>
        <p:spPr bwMode="auto">
          <a:xfrm>
            <a:off x="6688138" y="5026025"/>
            <a:ext cx="0" cy="4445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2204" name="Line 44"/>
          <p:cNvSpPr>
            <a:spLocks noChangeShapeType="1"/>
          </p:cNvSpPr>
          <p:nvPr/>
        </p:nvSpPr>
        <p:spPr bwMode="auto">
          <a:xfrm>
            <a:off x="7551738" y="5026025"/>
            <a:ext cx="0" cy="4445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2169" name="Rectangle 9"/>
          <p:cNvSpPr>
            <a:spLocks noChangeArrowheads="1"/>
          </p:cNvSpPr>
          <p:nvPr/>
        </p:nvSpPr>
        <p:spPr bwMode="auto">
          <a:xfrm>
            <a:off x="5899150" y="3054350"/>
            <a:ext cx="1400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EMPLOYEE</a:t>
            </a:r>
          </a:p>
        </p:txBody>
      </p:sp>
      <p:sp>
        <p:nvSpPr>
          <p:cNvPr id="732206" name="Rectangle 46"/>
          <p:cNvSpPr>
            <a:spLocks noChangeArrowheads="1"/>
          </p:cNvSpPr>
          <p:nvPr/>
        </p:nvSpPr>
        <p:spPr bwMode="auto">
          <a:xfrm>
            <a:off x="5983288" y="3402013"/>
            <a:ext cx="2882900" cy="444500"/>
          </a:xfrm>
          <a:prstGeom prst="rect">
            <a:avLst/>
          </a:prstGeom>
          <a:gradFill rotWithShape="1">
            <a:gsLst>
              <a:gs pos="0">
                <a:srgbClr val="99FFCC"/>
              </a:gs>
              <a:gs pos="100000">
                <a:srgbClr val="FFFFFF"/>
              </a:gs>
            </a:gsLst>
            <a:lin ang="5400000" scaled="1"/>
          </a:gra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207" name="Rectangle 47"/>
          <p:cNvSpPr>
            <a:spLocks noChangeArrowheads="1"/>
          </p:cNvSpPr>
          <p:nvPr/>
        </p:nvSpPr>
        <p:spPr bwMode="auto">
          <a:xfrm>
            <a:off x="5949950" y="3351213"/>
            <a:ext cx="954088" cy="577850"/>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Emp.</a:t>
            </a:r>
          </a:p>
          <a:p>
            <a:r>
              <a:rPr lang="en-US" sz="1600"/>
              <a:t>No</a:t>
            </a:r>
          </a:p>
        </p:txBody>
      </p:sp>
      <p:sp>
        <p:nvSpPr>
          <p:cNvPr id="732208" name="Rectangle 48"/>
          <p:cNvSpPr>
            <a:spLocks noChangeArrowheads="1"/>
          </p:cNvSpPr>
          <p:nvPr/>
        </p:nvSpPr>
        <p:spPr bwMode="auto">
          <a:xfrm>
            <a:off x="6496050" y="3351213"/>
            <a:ext cx="954088" cy="577850"/>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Emp.</a:t>
            </a:r>
          </a:p>
          <a:p>
            <a:r>
              <a:rPr lang="en-US" sz="1600"/>
              <a:t>Name</a:t>
            </a:r>
          </a:p>
        </p:txBody>
      </p:sp>
      <p:sp>
        <p:nvSpPr>
          <p:cNvPr id="732209" name="Rectangle 49"/>
          <p:cNvSpPr>
            <a:spLocks noChangeArrowheads="1"/>
          </p:cNvSpPr>
          <p:nvPr/>
        </p:nvSpPr>
        <p:spPr bwMode="auto">
          <a:xfrm>
            <a:off x="7702550" y="3473450"/>
            <a:ext cx="623888" cy="333375"/>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Title</a:t>
            </a:r>
          </a:p>
        </p:txBody>
      </p:sp>
      <p:sp>
        <p:nvSpPr>
          <p:cNvPr id="732210" name="Line 50"/>
          <p:cNvSpPr>
            <a:spLocks noChangeShapeType="1"/>
          </p:cNvSpPr>
          <p:nvPr/>
        </p:nvSpPr>
        <p:spPr bwMode="auto">
          <a:xfrm>
            <a:off x="6510338" y="3414713"/>
            <a:ext cx="0" cy="431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2211" name="Line 51"/>
          <p:cNvSpPr>
            <a:spLocks noChangeShapeType="1"/>
          </p:cNvSpPr>
          <p:nvPr/>
        </p:nvSpPr>
        <p:spPr bwMode="auto">
          <a:xfrm>
            <a:off x="7158038" y="3414713"/>
            <a:ext cx="0" cy="431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2212" name="Line 52"/>
          <p:cNvSpPr>
            <a:spLocks noChangeShapeType="1"/>
          </p:cNvSpPr>
          <p:nvPr/>
        </p:nvSpPr>
        <p:spPr bwMode="auto">
          <a:xfrm>
            <a:off x="8199438" y="3414713"/>
            <a:ext cx="0" cy="431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2213" name="Rectangle 53"/>
          <p:cNvSpPr>
            <a:spLocks noChangeArrowheads="1"/>
          </p:cNvSpPr>
          <p:nvPr/>
        </p:nvSpPr>
        <p:spPr bwMode="auto">
          <a:xfrm>
            <a:off x="8147050" y="3473450"/>
            <a:ext cx="763588" cy="333375"/>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Salary</a:t>
            </a:r>
          </a:p>
        </p:txBody>
      </p:sp>
      <p:sp>
        <p:nvSpPr>
          <p:cNvPr id="732214" name="Line 54"/>
          <p:cNvSpPr>
            <a:spLocks noChangeShapeType="1"/>
          </p:cNvSpPr>
          <p:nvPr/>
        </p:nvSpPr>
        <p:spPr bwMode="auto">
          <a:xfrm>
            <a:off x="7742238" y="3414713"/>
            <a:ext cx="0" cy="431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2215" name="Rectangle 55"/>
          <p:cNvSpPr>
            <a:spLocks noChangeArrowheads="1"/>
          </p:cNvSpPr>
          <p:nvPr/>
        </p:nvSpPr>
        <p:spPr bwMode="auto">
          <a:xfrm>
            <a:off x="7131050" y="3473450"/>
            <a:ext cx="623888" cy="333375"/>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Addr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lide Number Placeholder 3"/>
          <p:cNvSpPr>
            <a:spLocks noGrp="1"/>
          </p:cNvSpPr>
          <p:nvPr>
            <p:ph type="sldNum" sz="quarter" idx="10"/>
          </p:nvPr>
        </p:nvSpPr>
        <p:spPr/>
        <p:txBody>
          <a:bodyPr/>
          <a:lstStyle/>
          <a:p>
            <a:fld id="{7BC9C991-4F6C-48AB-8EE2-36D4DF7853C4}" type="slidenum">
              <a:rPr lang="en-US"/>
              <a:pPr/>
              <a:t>14</a:t>
            </a:fld>
            <a:endParaRPr lang="en-US"/>
          </a:p>
        </p:txBody>
      </p:sp>
      <p:sp>
        <p:nvSpPr>
          <p:cNvPr id="733186" name="Text Box 2"/>
          <p:cNvSpPr txBox="1">
            <a:spLocks noChangeArrowheads="1"/>
          </p:cNvSpPr>
          <p:nvPr/>
        </p:nvSpPr>
        <p:spPr bwMode="auto">
          <a:xfrm>
            <a:off x="517525" y="304800"/>
            <a:ext cx="8289925"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80000"/>
              </a:lnSpc>
            </a:pPr>
            <a:r>
              <a:rPr kumimoji="1" lang="en-US" sz="3200" b="1">
                <a:solidFill>
                  <a:schemeClr val="tx2"/>
                </a:solidFill>
              </a:rPr>
              <a:t>Entities, Attributes, and Relationship</a:t>
            </a:r>
            <a:endParaRPr lang="en-US"/>
          </a:p>
        </p:txBody>
      </p:sp>
      <p:sp>
        <p:nvSpPr>
          <p:cNvPr id="733187" name="Rectangle 3"/>
          <p:cNvSpPr>
            <a:spLocks noChangeArrowheads="1"/>
          </p:cNvSpPr>
          <p:nvPr/>
        </p:nvSpPr>
        <p:spPr bwMode="auto">
          <a:xfrm>
            <a:off x="6216650" y="2166938"/>
            <a:ext cx="2705100" cy="444500"/>
          </a:xfrm>
          <a:prstGeom prst="rect">
            <a:avLst/>
          </a:prstGeom>
          <a:gradFill rotWithShape="1">
            <a:gsLst>
              <a:gs pos="0">
                <a:srgbClr val="99FFCC"/>
              </a:gs>
              <a:gs pos="100000">
                <a:srgbClr val="FFFFFF"/>
              </a:gs>
            </a:gsLst>
            <a:lin ang="5400000" scaled="1"/>
          </a:gra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188" name="Rectangle 4"/>
          <p:cNvSpPr>
            <a:spLocks noChangeArrowheads="1"/>
          </p:cNvSpPr>
          <p:nvPr/>
        </p:nvSpPr>
        <p:spPr bwMode="auto">
          <a:xfrm>
            <a:off x="6132513" y="1819275"/>
            <a:ext cx="1146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PROJECT</a:t>
            </a:r>
          </a:p>
        </p:txBody>
      </p:sp>
      <p:sp>
        <p:nvSpPr>
          <p:cNvPr id="733189" name="Rectangle 5"/>
          <p:cNvSpPr>
            <a:spLocks noChangeArrowheads="1"/>
          </p:cNvSpPr>
          <p:nvPr/>
        </p:nvSpPr>
        <p:spPr bwMode="auto">
          <a:xfrm>
            <a:off x="501650" y="2181225"/>
            <a:ext cx="2768600" cy="444500"/>
          </a:xfrm>
          <a:prstGeom prst="rect">
            <a:avLst/>
          </a:prstGeom>
          <a:gradFill rotWithShape="1">
            <a:gsLst>
              <a:gs pos="0">
                <a:srgbClr val="99FFCC"/>
              </a:gs>
              <a:gs pos="100000">
                <a:srgbClr val="FFFFFF"/>
              </a:gs>
            </a:gsLst>
            <a:lin ang="5400000" scaled="1"/>
          </a:gra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190" name="Rectangle 6"/>
          <p:cNvSpPr>
            <a:spLocks noChangeArrowheads="1"/>
          </p:cNvSpPr>
          <p:nvPr/>
        </p:nvSpPr>
        <p:spPr bwMode="auto">
          <a:xfrm>
            <a:off x="417513" y="1819275"/>
            <a:ext cx="12350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SUPPLIER</a:t>
            </a:r>
          </a:p>
        </p:txBody>
      </p:sp>
      <p:sp>
        <p:nvSpPr>
          <p:cNvPr id="733191" name="Rectangle 7"/>
          <p:cNvSpPr>
            <a:spLocks noChangeArrowheads="1"/>
          </p:cNvSpPr>
          <p:nvPr/>
        </p:nvSpPr>
        <p:spPr bwMode="auto">
          <a:xfrm>
            <a:off x="3054350" y="3546475"/>
            <a:ext cx="2946400" cy="444500"/>
          </a:xfrm>
          <a:prstGeom prst="rect">
            <a:avLst/>
          </a:prstGeom>
          <a:gradFill rotWithShape="1">
            <a:gsLst>
              <a:gs pos="0">
                <a:srgbClr val="99FFCC"/>
              </a:gs>
              <a:gs pos="100000">
                <a:srgbClr val="FFFFFF"/>
              </a:gs>
            </a:gsLst>
            <a:lin ang="5400000" scaled="1"/>
          </a:gra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192" name="Rectangle 8"/>
          <p:cNvSpPr>
            <a:spLocks noChangeArrowheads="1"/>
          </p:cNvSpPr>
          <p:nvPr/>
        </p:nvSpPr>
        <p:spPr bwMode="auto">
          <a:xfrm>
            <a:off x="2868613" y="3216275"/>
            <a:ext cx="765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PART</a:t>
            </a:r>
          </a:p>
        </p:txBody>
      </p:sp>
      <p:sp>
        <p:nvSpPr>
          <p:cNvPr id="733193" name="Rectangle 9"/>
          <p:cNvSpPr>
            <a:spLocks noChangeArrowheads="1"/>
          </p:cNvSpPr>
          <p:nvPr/>
        </p:nvSpPr>
        <p:spPr bwMode="auto">
          <a:xfrm>
            <a:off x="6132513" y="3190875"/>
            <a:ext cx="1400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EMPLOYEE</a:t>
            </a:r>
          </a:p>
        </p:txBody>
      </p:sp>
      <p:sp>
        <p:nvSpPr>
          <p:cNvPr id="733194" name="Rectangle 10"/>
          <p:cNvSpPr>
            <a:spLocks noChangeArrowheads="1"/>
          </p:cNvSpPr>
          <p:nvPr/>
        </p:nvSpPr>
        <p:spPr bwMode="auto">
          <a:xfrm>
            <a:off x="501650" y="5111750"/>
            <a:ext cx="1625600" cy="444500"/>
          </a:xfrm>
          <a:prstGeom prst="rect">
            <a:avLst/>
          </a:prstGeom>
          <a:gradFill rotWithShape="1">
            <a:gsLst>
              <a:gs pos="0">
                <a:srgbClr val="99FFCC"/>
              </a:gs>
              <a:gs pos="100000">
                <a:srgbClr val="FFFFFF"/>
              </a:gs>
            </a:gsLst>
            <a:lin ang="5400000" scaled="1"/>
          </a:gra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195" name="Rectangle 11"/>
          <p:cNvSpPr>
            <a:spLocks noChangeArrowheads="1"/>
          </p:cNvSpPr>
          <p:nvPr/>
        </p:nvSpPr>
        <p:spPr bwMode="auto">
          <a:xfrm>
            <a:off x="417513" y="4778375"/>
            <a:ext cx="13493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LOCATION</a:t>
            </a:r>
          </a:p>
        </p:txBody>
      </p:sp>
      <p:sp>
        <p:nvSpPr>
          <p:cNvPr id="733196" name="Rectangle 12"/>
          <p:cNvSpPr>
            <a:spLocks noChangeArrowheads="1"/>
          </p:cNvSpPr>
          <p:nvPr/>
        </p:nvSpPr>
        <p:spPr bwMode="auto">
          <a:xfrm>
            <a:off x="6254750" y="5187950"/>
            <a:ext cx="2501900" cy="444500"/>
          </a:xfrm>
          <a:prstGeom prst="rect">
            <a:avLst/>
          </a:prstGeom>
          <a:gradFill rotWithShape="1">
            <a:gsLst>
              <a:gs pos="0">
                <a:srgbClr val="99FFCC"/>
              </a:gs>
              <a:gs pos="100000">
                <a:srgbClr val="FFFFFF"/>
              </a:gs>
            </a:gsLst>
            <a:lin ang="5400000" scaled="1"/>
          </a:gra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197" name="Rectangle 13"/>
          <p:cNvSpPr>
            <a:spLocks noChangeArrowheads="1"/>
          </p:cNvSpPr>
          <p:nvPr/>
        </p:nvSpPr>
        <p:spPr bwMode="auto">
          <a:xfrm>
            <a:off x="6170613" y="4778375"/>
            <a:ext cx="17176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DEPARTMENT</a:t>
            </a:r>
          </a:p>
        </p:txBody>
      </p:sp>
      <p:sp>
        <p:nvSpPr>
          <p:cNvPr id="733198" name="Rectangle 14"/>
          <p:cNvSpPr>
            <a:spLocks noChangeArrowheads="1"/>
          </p:cNvSpPr>
          <p:nvPr/>
        </p:nvSpPr>
        <p:spPr bwMode="auto">
          <a:xfrm>
            <a:off x="501650" y="3538538"/>
            <a:ext cx="2400300" cy="444500"/>
          </a:xfrm>
          <a:prstGeom prst="rect">
            <a:avLst/>
          </a:prstGeom>
          <a:gradFill rotWithShape="1">
            <a:gsLst>
              <a:gs pos="0">
                <a:srgbClr val="99FFCC"/>
              </a:gs>
              <a:gs pos="100000">
                <a:srgbClr val="FFFFFF"/>
              </a:gs>
            </a:gsLst>
            <a:lin ang="5400000" scaled="1"/>
          </a:gra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199" name="Rectangle 15"/>
          <p:cNvSpPr>
            <a:spLocks noChangeArrowheads="1"/>
          </p:cNvSpPr>
          <p:nvPr/>
        </p:nvSpPr>
        <p:spPr bwMode="auto">
          <a:xfrm>
            <a:off x="417513" y="3190875"/>
            <a:ext cx="16160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WAREHOUSE</a:t>
            </a:r>
          </a:p>
        </p:txBody>
      </p:sp>
      <p:sp>
        <p:nvSpPr>
          <p:cNvPr id="733200" name="Rectangle 16"/>
          <p:cNvSpPr>
            <a:spLocks noChangeArrowheads="1"/>
          </p:cNvSpPr>
          <p:nvPr/>
        </p:nvSpPr>
        <p:spPr bwMode="auto">
          <a:xfrm>
            <a:off x="468313" y="2114550"/>
            <a:ext cx="95408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Supplier</a:t>
            </a:r>
          </a:p>
          <a:p>
            <a:r>
              <a:rPr lang="en-US" sz="1600"/>
              <a:t>No</a:t>
            </a:r>
          </a:p>
        </p:txBody>
      </p:sp>
      <p:sp>
        <p:nvSpPr>
          <p:cNvPr id="733201" name="Line 17"/>
          <p:cNvSpPr>
            <a:spLocks noChangeShapeType="1"/>
          </p:cNvSpPr>
          <p:nvPr/>
        </p:nvSpPr>
        <p:spPr bwMode="auto">
          <a:xfrm>
            <a:off x="1358900" y="2152650"/>
            <a:ext cx="0" cy="4445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3202" name="Rectangle 18"/>
          <p:cNvSpPr>
            <a:spLocks noChangeArrowheads="1"/>
          </p:cNvSpPr>
          <p:nvPr/>
        </p:nvSpPr>
        <p:spPr bwMode="auto">
          <a:xfrm>
            <a:off x="1357313" y="2114550"/>
            <a:ext cx="95408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Supplier</a:t>
            </a:r>
          </a:p>
          <a:p>
            <a:r>
              <a:rPr lang="en-US" sz="1600"/>
              <a:t>Name</a:t>
            </a:r>
          </a:p>
        </p:txBody>
      </p:sp>
      <p:sp>
        <p:nvSpPr>
          <p:cNvPr id="733203" name="Line 19"/>
          <p:cNvSpPr>
            <a:spLocks noChangeShapeType="1"/>
          </p:cNvSpPr>
          <p:nvPr/>
        </p:nvSpPr>
        <p:spPr bwMode="auto">
          <a:xfrm>
            <a:off x="2273300" y="2152650"/>
            <a:ext cx="0" cy="4445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3204" name="Rectangle 20"/>
          <p:cNvSpPr>
            <a:spLocks noChangeArrowheads="1"/>
          </p:cNvSpPr>
          <p:nvPr/>
        </p:nvSpPr>
        <p:spPr bwMode="auto">
          <a:xfrm>
            <a:off x="2271713" y="2236788"/>
            <a:ext cx="9540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Location</a:t>
            </a:r>
          </a:p>
        </p:txBody>
      </p:sp>
      <p:sp>
        <p:nvSpPr>
          <p:cNvPr id="733205" name="Rectangle 21"/>
          <p:cNvSpPr>
            <a:spLocks noChangeArrowheads="1"/>
          </p:cNvSpPr>
          <p:nvPr/>
        </p:nvSpPr>
        <p:spPr bwMode="auto">
          <a:xfrm>
            <a:off x="6208713" y="2101850"/>
            <a:ext cx="95408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Project</a:t>
            </a:r>
          </a:p>
          <a:p>
            <a:r>
              <a:rPr lang="en-US" sz="1600"/>
              <a:t>No</a:t>
            </a:r>
          </a:p>
        </p:txBody>
      </p:sp>
      <p:sp>
        <p:nvSpPr>
          <p:cNvPr id="733206" name="Rectangle 22"/>
          <p:cNvSpPr>
            <a:spLocks noChangeArrowheads="1"/>
          </p:cNvSpPr>
          <p:nvPr/>
        </p:nvSpPr>
        <p:spPr bwMode="auto">
          <a:xfrm>
            <a:off x="7097713" y="2101850"/>
            <a:ext cx="95408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Project</a:t>
            </a:r>
          </a:p>
          <a:p>
            <a:r>
              <a:rPr lang="en-US" sz="1600"/>
              <a:t>Name</a:t>
            </a:r>
          </a:p>
        </p:txBody>
      </p:sp>
      <p:sp>
        <p:nvSpPr>
          <p:cNvPr id="733207" name="Rectangle 23"/>
          <p:cNvSpPr>
            <a:spLocks noChangeArrowheads="1"/>
          </p:cNvSpPr>
          <p:nvPr/>
        </p:nvSpPr>
        <p:spPr bwMode="auto">
          <a:xfrm>
            <a:off x="8012113" y="2224088"/>
            <a:ext cx="9540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Budget</a:t>
            </a:r>
          </a:p>
        </p:txBody>
      </p:sp>
      <p:sp>
        <p:nvSpPr>
          <p:cNvPr id="733208" name="Line 24"/>
          <p:cNvSpPr>
            <a:spLocks noChangeShapeType="1"/>
          </p:cNvSpPr>
          <p:nvPr/>
        </p:nvSpPr>
        <p:spPr bwMode="auto">
          <a:xfrm>
            <a:off x="7023100" y="2165350"/>
            <a:ext cx="0" cy="431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3209" name="Line 25"/>
          <p:cNvSpPr>
            <a:spLocks noChangeShapeType="1"/>
          </p:cNvSpPr>
          <p:nvPr/>
        </p:nvSpPr>
        <p:spPr bwMode="auto">
          <a:xfrm>
            <a:off x="7937500" y="2165350"/>
            <a:ext cx="0" cy="431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3210" name="Rectangle 26"/>
          <p:cNvSpPr>
            <a:spLocks noChangeArrowheads="1"/>
          </p:cNvSpPr>
          <p:nvPr/>
        </p:nvSpPr>
        <p:spPr bwMode="auto">
          <a:xfrm>
            <a:off x="481013" y="3479800"/>
            <a:ext cx="95408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Wareh.</a:t>
            </a:r>
          </a:p>
          <a:p>
            <a:r>
              <a:rPr lang="en-US" sz="1600"/>
              <a:t>No</a:t>
            </a:r>
          </a:p>
        </p:txBody>
      </p:sp>
      <p:sp>
        <p:nvSpPr>
          <p:cNvPr id="733211" name="Rectangle 27"/>
          <p:cNvSpPr>
            <a:spLocks noChangeArrowheads="1"/>
          </p:cNvSpPr>
          <p:nvPr/>
        </p:nvSpPr>
        <p:spPr bwMode="auto">
          <a:xfrm>
            <a:off x="1281113" y="3479800"/>
            <a:ext cx="95408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Wareh.</a:t>
            </a:r>
          </a:p>
          <a:p>
            <a:r>
              <a:rPr lang="en-US" sz="1600"/>
              <a:t>Name</a:t>
            </a:r>
          </a:p>
        </p:txBody>
      </p:sp>
      <p:sp>
        <p:nvSpPr>
          <p:cNvPr id="733212" name="Rectangle 28"/>
          <p:cNvSpPr>
            <a:spLocks noChangeArrowheads="1"/>
          </p:cNvSpPr>
          <p:nvPr/>
        </p:nvSpPr>
        <p:spPr bwMode="auto">
          <a:xfrm>
            <a:off x="1979613" y="3602038"/>
            <a:ext cx="9540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Location</a:t>
            </a:r>
          </a:p>
        </p:txBody>
      </p:sp>
      <p:sp>
        <p:nvSpPr>
          <p:cNvPr id="733213" name="Line 29"/>
          <p:cNvSpPr>
            <a:spLocks noChangeShapeType="1"/>
          </p:cNvSpPr>
          <p:nvPr/>
        </p:nvSpPr>
        <p:spPr bwMode="auto">
          <a:xfrm>
            <a:off x="1257300" y="3524250"/>
            <a:ext cx="0" cy="4445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3214" name="Line 30"/>
          <p:cNvSpPr>
            <a:spLocks noChangeShapeType="1"/>
          </p:cNvSpPr>
          <p:nvPr/>
        </p:nvSpPr>
        <p:spPr bwMode="auto">
          <a:xfrm>
            <a:off x="2032000" y="3524250"/>
            <a:ext cx="0" cy="4445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3215" name="Rectangle 31"/>
          <p:cNvSpPr>
            <a:spLocks noChangeArrowheads="1"/>
          </p:cNvSpPr>
          <p:nvPr/>
        </p:nvSpPr>
        <p:spPr bwMode="auto">
          <a:xfrm>
            <a:off x="3046413" y="3492500"/>
            <a:ext cx="56038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Part</a:t>
            </a:r>
          </a:p>
          <a:p>
            <a:r>
              <a:rPr lang="en-US" sz="1600"/>
              <a:t>No</a:t>
            </a:r>
          </a:p>
        </p:txBody>
      </p:sp>
      <p:sp>
        <p:nvSpPr>
          <p:cNvPr id="733216" name="Rectangle 32"/>
          <p:cNvSpPr>
            <a:spLocks noChangeArrowheads="1"/>
          </p:cNvSpPr>
          <p:nvPr/>
        </p:nvSpPr>
        <p:spPr bwMode="auto">
          <a:xfrm>
            <a:off x="3656013" y="3492500"/>
            <a:ext cx="75088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Part</a:t>
            </a:r>
          </a:p>
          <a:p>
            <a:r>
              <a:rPr lang="en-US" sz="1600"/>
              <a:t>Name</a:t>
            </a:r>
          </a:p>
        </p:txBody>
      </p:sp>
      <p:sp>
        <p:nvSpPr>
          <p:cNvPr id="733217" name="Rectangle 33"/>
          <p:cNvSpPr>
            <a:spLocks noChangeArrowheads="1"/>
          </p:cNvSpPr>
          <p:nvPr/>
        </p:nvSpPr>
        <p:spPr bwMode="auto">
          <a:xfrm>
            <a:off x="4418013" y="3602038"/>
            <a:ext cx="6111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QTY</a:t>
            </a:r>
          </a:p>
        </p:txBody>
      </p:sp>
      <p:sp>
        <p:nvSpPr>
          <p:cNvPr id="733218" name="Rectangle 34"/>
          <p:cNvSpPr>
            <a:spLocks noChangeArrowheads="1"/>
          </p:cNvSpPr>
          <p:nvPr/>
        </p:nvSpPr>
        <p:spPr bwMode="auto">
          <a:xfrm>
            <a:off x="5180013" y="3602038"/>
            <a:ext cx="750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WGT</a:t>
            </a:r>
          </a:p>
        </p:txBody>
      </p:sp>
      <p:sp>
        <p:nvSpPr>
          <p:cNvPr id="733219" name="Line 35"/>
          <p:cNvSpPr>
            <a:spLocks noChangeShapeType="1"/>
          </p:cNvSpPr>
          <p:nvPr/>
        </p:nvSpPr>
        <p:spPr bwMode="auto">
          <a:xfrm>
            <a:off x="3619500" y="3549650"/>
            <a:ext cx="0" cy="4445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3220" name="Line 36"/>
          <p:cNvSpPr>
            <a:spLocks noChangeShapeType="1"/>
          </p:cNvSpPr>
          <p:nvPr/>
        </p:nvSpPr>
        <p:spPr bwMode="auto">
          <a:xfrm>
            <a:off x="4419600" y="3549650"/>
            <a:ext cx="0" cy="4445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3221" name="Line 37"/>
          <p:cNvSpPr>
            <a:spLocks noChangeShapeType="1"/>
          </p:cNvSpPr>
          <p:nvPr/>
        </p:nvSpPr>
        <p:spPr bwMode="auto">
          <a:xfrm>
            <a:off x="5130800" y="3549650"/>
            <a:ext cx="0" cy="4445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3222" name="Rectangle 38"/>
          <p:cNvSpPr>
            <a:spLocks noChangeArrowheads="1"/>
          </p:cNvSpPr>
          <p:nvPr/>
        </p:nvSpPr>
        <p:spPr bwMode="auto">
          <a:xfrm>
            <a:off x="633413" y="5151438"/>
            <a:ext cx="750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City</a:t>
            </a:r>
          </a:p>
        </p:txBody>
      </p:sp>
      <p:sp>
        <p:nvSpPr>
          <p:cNvPr id="733223" name="Rectangle 39"/>
          <p:cNvSpPr>
            <a:spLocks noChangeArrowheads="1"/>
          </p:cNvSpPr>
          <p:nvPr/>
        </p:nvSpPr>
        <p:spPr bwMode="auto">
          <a:xfrm>
            <a:off x="6259513" y="5118100"/>
            <a:ext cx="68738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Dept.</a:t>
            </a:r>
          </a:p>
          <a:p>
            <a:r>
              <a:rPr lang="en-US" sz="1600"/>
              <a:t>No</a:t>
            </a:r>
          </a:p>
        </p:txBody>
      </p:sp>
      <p:sp>
        <p:nvSpPr>
          <p:cNvPr id="733224" name="Rectangle 40"/>
          <p:cNvSpPr>
            <a:spLocks noChangeArrowheads="1"/>
          </p:cNvSpPr>
          <p:nvPr/>
        </p:nvSpPr>
        <p:spPr bwMode="auto">
          <a:xfrm>
            <a:off x="6958013" y="5118100"/>
            <a:ext cx="78898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Dept.</a:t>
            </a:r>
          </a:p>
          <a:p>
            <a:r>
              <a:rPr lang="en-US" sz="1600"/>
              <a:t>Name</a:t>
            </a:r>
          </a:p>
        </p:txBody>
      </p:sp>
      <p:sp>
        <p:nvSpPr>
          <p:cNvPr id="733225" name="Rectangle 41"/>
          <p:cNvSpPr>
            <a:spLocks noChangeArrowheads="1"/>
          </p:cNvSpPr>
          <p:nvPr/>
        </p:nvSpPr>
        <p:spPr bwMode="auto">
          <a:xfrm>
            <a:off x="7834313" y="5240338"/>
            <a:ext cx="10302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Manager</a:t>
            </a:r>
          </a:p>
        </p:txBody>
      </p:sp>
      <p:sp>
        <p:nvSpPr>
          <p:cNvPr id="733226" name="Line 42"/>
          <p:cNvSpPr>
            <a:spLocks noChangeShapeType="1"/>
          </p:cNvSpPr>
          <p:nvPr/>
        </p:nvSpPr>
        <p:spPr bwMode="auto">
          <a:xfrm>
            <a:off x="6921500" y="5162550"/>
            <a:ext cx="0" cy="4445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3227" name="Line 43"/>
          <p:cNvSpPr>
            <a:spLocks noChangeShapeType="1"/>
          </p:cNvSpPr>
          <p:nvPr/>
        </p:nvSpPr>
        <p:spPr bwMode="auto">
          <a:xfrm>
            <a:off x="7785100" y="5162550"/>
            <a:ext cx="0" cy="4445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3229" name="Arc 45"/>
          <p:cNvSpPr>
            <a:spLocks/>
          </p:cNvSpPr>
          <p:nvPr/>
        </p:nvSpPr>
        <p:spPr bwMode="auto">
          <a:xfrm>
            <a:off x="3276600" y="2460625"/>
            <a:ext cx="958850" cy="10858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hlink"/>
            </a:solidFill>
            <a:round/>
            <a:headEnd type="stealth"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3230" name="Arc 46"/>
          <p:cNvSpPr>
            <a:spLocks/>
          </p:cNvSpPr>
          <p:nvPr/>
        </p:nvSpPr>
        <p:spPr bwMode="auto">
          <a:xfrm>
            <a:off x="4924425" y="2473325"/>
            <a:ext cx="1289050" cy="1060450"/>
          </a:xfrm>
          <a:custGeom>
            <a:avLst/>
            <a:gdLst>
              <a:gd name="G0" fmla="+- 21600 0 0"/>
              <a:gd name="G1" fmla="+- 21600 0 0"/>
              <a:gd name="G2" fmla="+- 21600 0 0"/>
              <a:gd name="T0" fmla="*/ 0 w 21600"/>
              <a:gd name="T1" fmla="*/ 21568 h 21600"/>
              <a:gd name="T2" fmla="*/ 21573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68"/>
                </a:moveTo>
                <a:cubicBezTo>
                  <a:pt x="17" y="9661"/>
                  <a:pt x="9666" y="14"/>
                  <a:pt x="21573" y="0"/>
                </a:cubicBezTo>
              </a:path>
              <a:path w="21600" h="21600" stroke="0" extrusionOk="0">
                <a:moveTo>
                  <a:pt x="0" y="21568"/>
                </a:moveTo>
                <a:cubicBezTo>
                  <a:pt x="17" y="9661"/>
                  <a:pt x="9666" y="14"/>
                  <a:pt x="21573" y="0"/>
                </a:cubicBezTo>
                <a:lnTo>
                  <a:pt x="21600" y="21600"/>
                </a:lnTo>
                <a:close/>
              </a:path>
            </a:pathLst>
          </a:custGeom>
          <a:noFill/>
          <a:ln w="12700" cap="rnd">
            <a:solidFill>
              <a:schemeClr val="hlink"/>
            </a:solidFill>
            <a:round/>
            <a:headEnd type="stealth"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3231" name="Arc 47"/>
          <p:cNvSpPr>
            <a:spLocks/>
          </p:cNvSpPr>
          <p:nvPr/>
        </p:nvSpPr>
        <p:spPr bwMode="auto">
          <a:xfrm>
            <a:off x="2282825" y="2616200"/>
            <a:ext cx="2343150" cy="107315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hlink"/>
            </a:solidFill>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3232" name="Arc 48"/>
          <p:cNvSpPr>
            <a:spLocks/>
          </p:cNvSpPr>
          <p:nvPr/>
        </p:nvSpPr>
        <p:spPr bwMode="auto">
          <a:xfrm>
            <a:off x="4622800" y="2616200"/>
            <a:ext cx="2381250" cy="10731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hlink"/>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3233" name="Line 49"/>
          <p:cNvSpPr>
            <a:spLocks noChangeShapeType="1"/>
          </p:cNvSpPr>
          <p:nvPr/>
        </p:nvSpPr>
        <p:spPr bwMode="auto">
          <a:xfrm>
            <a:off x="7696200" y="2609850"/>
            <a:ext cx="0" cy="901700"/>
          </a:xfrm>
          <a:prstGeom prst="line">
            <a:avLst/>
          </a:prstGeom>
          <a:noFill/>
          <a:ln w="12700">
            <a:solidFill>
              <a:schemeClr val="hlink"/>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3234" name="Line 50"/>
          <p:cNvSpPr>
            <a:spLocks noChangeShapeType="1"/>
          </p:cNvSpPr>
          <p:nvPr/>
        </p:nvSpPr>
        <p:spPr bwMode="auto">
          <a:xfrm>
            <a:off x="8331200" y="2609850"/>
            <a:ext cx="0" cy="901700"/>
          </a:xfrm>
          <a:prstGeom prst="line">
            <a:avLst/>
          </a:prstGeom>
          <a:noFill/>
          <a:ln w="12700">
            <a:solidFill>
              <a:schemeClr val="hlink"/>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3235" name="Line 51"/>
          <p:cNvSpPr>
            <a:spLocks noChangeShapeType="1"/>
          </p:cNvSpPr>
          <p:nvPr/>
        </p:nvSpPr>
        <p:spPr bwMode="auto">
          <a:xfrm>
            <a:off x="8064500" y="3994150"/>
            <a:ext cx="0" cy="1155700"/>
          </a:xfrm>
          <a:prstGeom prst="line">
            <a:avLst/>
          </a:prstGeom>
          <a:noFill/>
          <a:ln w="12700">
            <a:solidFill>
              <a:schemeClr val="hlink"/>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3236" name="Line 52"/>
          <p:cNvSpPr>
            <a:spLocks noChangeShapeType="1"/>
          </p:cNvSpPr>
          <p:nvPr/>
        </p:nvSpPr>
        <p:spPr bwMode="auto">
          <a:xfrm>
            <a:off x="2139950" y="5334000"/>
            <a:ext cx="4102100" cy="0"/>
          </a:xfrm>
          <a:prstGeom prst="line">
            <a:avLst/>
          </a:prstGeom>
          <a:noFill/>
          <a:ln w="12700">
            <a:solidFill>
              <a:schemeClr val="hlink"/>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33237" name="Group 53"/>
          <p:cNvGrpSpPr>
            <a:grpSpLocks/>
          </p:cNvGrpSpPr>
          <p:nvPr/>
        </p:nvGrpSpPr>
        <p:grpSpPr bwMode="auto">
          <a:xfrm>
            <a:off x="3806825" y="4000500"/>
            <a:ext cx="809625" cy="501650"/>
            <a:chOff x="2366" y="2864"/>
            <a:chExt cx="510" cy="316"/>
          </a:xfrm>
        </p:grpSpPr>
        <p:sp>
          <p:nvSpPr>
            <p:cNvPr id="733238" name="Arc 54"/>
            <p:cNvSpPr>
              <a:spLocks/>
            </p:cNvSpPr>
            <p:nvPr/>
          </p:nvSpPr>
          <p:spPr bwMode="auto">
            <a:xfrm>
              <a:off x="2366" y="2864"/>
              <a:ext cx="268" cy="31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hlink"/>
              </a:solidFill>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3239" name="Arc 55"/>
            <p:cNvSpPr>
              <a:spLocks/>
            </p:cNvSpPr>
            <p:nvPr/>
          </p:nvSpPr>
          <p:spPr bwMode="auto">
            <a:xfrm>
              <a:off x="2608" y="2864"/>
              <a:ext cx="268" cy="31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hlink"/>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33240" name="Line 56"/>
          <p:cNvSpPr>
            <a:spLocks noChangeShapeType="1"/>
          </p:cNvSpPr>
          <p:nvPr/>
        </p:nvSpPr>
        <p:spPr bwMode="auto">
          <a:xfrm>
            <a:off x="1930400" y="3994150"/>
            <a:ext cx="0" cy="1104900"/>
          </a:xfrm>
          <a:prstGeom prst="line">
            <a:avLst/>
          </a:prstGeom>
          <a:noFill/>
          <a:ln w="12700">
            <a:solidFill>
              <a:schemeClr val="hlink"/>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3245" name="Rectangle 61"/>
          <p:cNvSpPr>
            <a:spLocks noChangeArrowheads="1"/>
          </p:cNvSpPr>
          <p:nvPr/>
        </p:nvSpPr>
        <p:spPr bwMode="auto">
          <a:xfrm>
            <a:off x="3783013" y="3116263"/>
            <a:ext cx="126841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400">
                <a:solidFill>
                  <a:schemeClr val="hlink"/>
                </a:solidFill>
              </a:rPr>
              <a:t>are supplied by</a:t>
            </a:r>
          </a:p>
        </p:txBody>
      </p:sp>
      <p:sp>
        <p:nvSpPr>
          <p:cNvPr id="733246" name="Rectangle 62"/>
          <p:cNvSpPr>
            <a:spLocks noChangeArrowheads="1"/>
          </p:cNvSpPr>
          <p:nvPr/>
        </p:nvSpPr>
        <p:spPr bwMode="auto">
          <a:xfrm>
            <a:off x="3565525" y="2351088"/>
            <a:ext cx="6556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400">
                <a:solidFill>
                  <a:schemeClr val="hlink"/>
                </a:solidFill>
              </a:rPr>
              <a:t>supply</a:t>
            </a:r>
          </a:p>
        </p:txBody>
      </p:sp>
      <p:sp>
        <p:nvSpPr>
          <p:cNvPr id="733247" name="Rectangle 63"/>
          <p:cNvSpPr>
            <a:spLocks noChangeArrowheads="1"/>
          </p:cNvSpPr>
          <p:nvPr/>
        </p:nvSpPr>
        <p:spPr bwMode="auto">
          <a:xfrm>
            <a:off x="4710113" y="2925763"/>
            <a:ext cx="99218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400">
                <a:solidFill>
                  <a:schemeClr val="hlink"/>
                </a:solidFill>
              </a:rPr>
              <a:t>are used by</a:t>
            </a:r>
          </a:p>
        </p:txBody>
      </p:sp>
      <p:sp>
        <p:nvSpPr>
          <p:cNvPr id="733248" name="Rectangle 64"/>
          <p:cNvSpPr>
            <a:spLocks noChangeArrowheads="1"/>
          </p:cNvSpPr>
          <p:nvPr/>
        </p:nvSpPr>
        <p:spPr bwMode="auto">
          <a:xfrm>
            <a:off x="5807075" y="2274888"/>
            <a:ext cx="4191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400">
                <a:solidFill>
                  <a:schemeClr val="hlink"/>
                </a:solidFill>
              </a:rPr>
              <a:t>use</a:t>
            </a:r>
          </a:p>
        </p:txBody>
      </p:sp>
      <p:sp>
        <p:nvSpPr>
          <p:cNvPr id="733249" name="Rectangle 65"/>
          <p:cNvSpPr>
            <a:spLocks noChangeArrowheads="1"/>
          </p:cNvSpPr>
          <p:nvPr/>
        </p:nvSpPr>
        <p:spPr bwMode="auto">
          <a:xfrm>
            <a:off x="7137400" y="2995613"/>
            <a:ext cx="8382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400">
                <a:solidFill>
                  <a:schemeClr val="hlink"/>
                </a:solidFill>
              </a:rPr>
              <a:t>works on</a:t>
            </a:r>
          </a:p>
        </p:txBody>
      </p:sp>
      <p:sp>
        <p:nvSpPr>
          <p:cNvPr id="733250" name="Rectangle 66"/>
          <p:cNvSpPr>
            <a:spLocks noChangeArrowheads="1"/>
          </p:cNvSpPr>
          <p:nvPr/>
        </p:nvSpPr>
        <p:spPr bwMode="auto">
          <a:xfrm>
            <a:off x="7242175" y="2643188"/>
            <a:ext cx="4191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400">
                <a:solidFill>
                  <a:schemeClr val="hlink"/>
                </a:solidFill>
              </a:rPr>
              <a:t>has</a:t>
            </a:r>
          </a:p>
        </p:txBody>
      </p:sp>
      <p:sp>
        <p:nvSpPr>
          <p:cNvPr id="733253" name="Rectangle 69"/>
          <p:cNvSpPr>
            <a:spLocks noChangeArrowheads="1"/>
          </p:cNvSpPr>
          <p:nvPr/>
        </p:nvSpPr>
        <p:spPr bwMode="auto">
          <a:xfrm>
            <a:off x="6216650" y="3524250"/>
            <a:ext cx="2882900" cy="444500"/>
          </a:xfrm>
          <a:prstGeom prst="rect">
            <a:avLst/>
          </a:prstGeom>
          <a:gradFill rotWithShape="1">
            <a:gsLst>
              <a:gs pos="0">
                <a:srgbClr val="99FFCC"/>
              </a:gs>
              <a:gs pos="100000">
                <a:srgbClr val="FFFFFF"/>
              </a:gs>
            </a:gsLst>
            <a:lin ang="5400000" scaled="1"/>
          </a:gra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254" name="Rectangle 70"/>
          <p:cNvSpPr>
            <a:spLocks noChangeArrowheads="1"/>
          </p:cNvSpPr>
          <p:nvPr/>
        </p:nvSpPr>
        <p:spPr bwMode="auto">
          <a:xfrm>
            <a:off x="6183313" y="3473450"/>
            <a:ext cx="95408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Emp.</a:t>
            </a:r>
          </a:p>
          <a:p>
            <a:r>
              <a:rPr lang="en-US" sz="1600"/>
              <a:t>No</a:t>
            </a:r>
          </a:p>
        </p:txBody>
      </p:sp>
      <p:sp>
        <p:nvSpPr>
          <p:cNvPr id="733255" name="Rectangle 71"/>
          <p:cNvSpPr>
            <a:spLocks noChangeArrowheads="1"/>
          </p:cNvSpPr>
          <p:nvPr/>
        </p:nvSpPr>
        <p:spPr bwMode="auto">
          <a:xfrm>
            <a:off x="6729413" y="3473450"/>
            <a:ext cx="95408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Emp.</a:t>
            </a:r>
          </a:p>
          <a:p>
            <a:r>
              <a:rPr lang="en-US" sz="1600"/>
              <a:t>Name</a:t>
            </a:r>
          </a:p>
        </p:txBody>
      </p:sp>
      <p:sp>
        <p:nvSpPr>
          <p:cNvPr id="733256" name="Rectangle 72"/>
          <p:cNvSpPr>
            <a:spLocks noChangeArrowheads="1"/>
          </p:cNvSpPr>
          <p:nvPr/>
        </p:nvSpPr>
        <p:spPr bwMode="auto">
          <a:xfrm>
            <a:off x="7935913" y="3595688"/>
            <a:ext cx="623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Title</a:t>
            </a:r>
          </a:p>
        </p:txBody>
      </p:sp>
      <p:sp>
        <p:nvSpPr>
          <p:cNvPr id="733257" name="Line 73"/>
          <p:cNvSpPr>
            <a:spLocks noChangeShapeType="1"/>
          </p:cNvSpPr>
          <p:nvPr/>
        </p:nvSpPr>
        <p:spPr bwMode="auto">
          <a:xfrm>
            <a:off x="6743700" y="3536950"/>
            <a:ext cx="0" cy="431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3258" name="Line 74"/>
          <p:cNvSpPr>
            <a:spLocks noChangeShapeType="1"/>
          </p:cNvSpPr>
          <p:nvPr/>
        </p:nvSpPr>
        <p:spPr bwMode="auto">
          <a:xfrm>
            <a:off x="7391400" y="3536950"/>
            <a:ext cx="0" cy="431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3259" name="Line 75"/>
          <p:cNvSpPr>
            <a:spLocks noChangeShapeType="1"/>
          </p:cNvSpPr>
          <p:nvPr/>
        </p:nvSpPr>
        <p:spPr bwMode="auto">
          <a:xfrm>
            <a:off x="8432800" y="3536950"/>
            <a:ext cx="0" cy="431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3260" name="Rectangle 76"/>
          <p:cNvSpPr>
            <a:spLocks noChangeArrowheads="1"/>
          </p:cNvSpPr>
          <p:nvPr/>
        </p:nvSpPr>
        <p:spPr bwMode="auto">
          <a:xfrm>
            <a:off x="8380413" y="3595688"/>
            <a:ext cx="7635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Salary</a:t>
            </a:r>
          </a:p>
        </p:txBody>
      </p:sp>
      <p:sp>
        <p:nvSpPr>
          <p:cNvPr id="733261" name="Line 77"/>
          <p:cNvSpPr>
            <a:spLocks noChangeShapeType="1"/>
          </p:cNvSpPr>
          <p:nvPr/>
        </p:nvSpPr>
        <p:spPr bwMode="auto">
          <a:xfrm>
            <a:off x="7975600" y="3536950"/>
            <a:ext cx="0" cy="431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3262" name="Rectangle 78"/>
          <p:cNvSpPr>
            <a:spLocks noChangeArrowheads="1"/>
          </p:cNvSpPr>
          <p:nvPr/>
        </p:nvSpPr>
        <p:spPr bwMode="auto">
          <a:xfrm>
            <a:off x="7364413" y="3595688"/>
            <a:ext cx="623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Addr</a:t>
            </a:r>
          </a:p>
        </p:txBody>
      </p:sp>
      <p:sp>
        <p:nvSpPr>
          <p:cNvPr id="733263" name="Rectangle 79"/>
          <p:cNvSpPr>
            <a:spLocks noChangeArrowheads="1"/>
          </p:cNvSpPr>
          <p:nvPr/>
        </p:nvSpPr>
        <p:spPr bwMode="auto">
          <a:xfrm>
            <a:off x="4430713" y="4119563"/>
            <a:ext cx="81438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400">
                <a:solidFill>
                  <a:schemeClr val="hlink"/>
                </a:solidFill>
              </a:rPr>
              <a:t>Contains</a:t>
            </a:r>
          </a:p>
        </p:txBody>
      </p:sp>
      <p:sp>
        <p:nvSpPr>
          <p:cNvPr id="733264" name="Rectangle 80"/>
          <p:cNvSpPr>
            <a:spLocks noChangeArrowheads="1"/>
          </p:cNvSpPr>
          <p:nvPr/>
        </p:nvSpPr>
        <p:spPr bwMode="auto">
          <a:xfrm>
            <a:off x="2894013" y="4081463"/>
            <a:ext cx="12192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400">
                <a:solidFill>
                  <a:schemeClr val="hlink"/>
                </a:solidFill>
              </a:rPr>
              <a:t>is contained in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BA563831-EEF7-480A-85B4-58AE77C9630E}" type="slidenum">
              <a:rPr lang="en-US"/>
              <a:pPr/>
              <a:t>15</a:t>
            </a:fld>
            <a:endParaRPr lang="en-US"/>
          </a:p>
        </p:txBody>
      </p:sp>
      <p:sp>
        <p:nvSpPr>
          <p:cNvPr id="761934" name="Text Box 78"/>
          <p:cNvSpPr txBox="1">
            <a:spLocks noChangeArrowheads="1"/>
          </p:cNvSpPr>
          <p:nvPr/>
        </p:nvSpPr>
        <p:spPr bwMode="auto">
          <a:xfrm>
            <a:off x="428625" y="330200"/>
            <a:ext cx="8289925" cy="498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80000"/>
              </a:lnSpc>
            </a:pPr>
            <a:r>
              <a:rPr kumimoji="1" lang="en-US" sz="3200" b="1">
                <a:solidFill>
                  <a:schemeClr val="tx2"/>
                </a:solidFill>
              </a:rPr>
              <a:t>Participation</a:t>
            </a:r>
          </a:p>
          <a:p>
            <a:pPr>
              <a:lnSpc>
                <a:spcPct val="80000"/>
              </a:lnSpc>
            </a:pPr>
            <a:endParaRPr kumimoji="1" lang="en-US" sz="1000" b="1">
              <a:solidFill>
                <a:schemeClr val="tx2"/>
              </a:solidFill>
            </a:endParaRPr>
          </a:p>
          <a:p>
            <a:pPr eaLnBrk="1" hangingPunct="1">
              <a:spcBef>
                <a:spcPct val="20000"/>
              </a:spcBef>
              <a:buClr>
                <a:srgbClr val="CC0000"/>
              </a:buClr>
              <a:buFontTx/>
              <a:buChar char="•"/>
            </a:pPr>
            <a:r>
              <a:rPr lang="en-US"/>
              <a:t>A participation constraint specifies whether the existence of an entity depends on its being related to another entity via the relationship type. </a:t>
            </a:r>
          </a:p>
          <a:p>
            <a:pPr eaLnBrk="1" hangingPunct="1">
              <a:spcBef>
                <a:spcPct val="20000"/>
              </a:spcBef>
              <a:buClr>
                <a:srgbClr val="CC0000"/>
              </a:buClr>
              <a:buFontTx/>
              <a:buChar char="•"/>
            </a:pPr>
            <a:endParaRPr lang="en-US"/>
          </a:p>
          <a:p>
            <a:pPr eaLnBrk="1" hangingPunct="1">
              <a:spcBef>
                <a:spcPct val="20000"/>
              </a:spcBef>
              <a:buClr>
                <a:srgbClr val="CC0000"/>
              </a:buClr>
              <a:buFontTx/>
              <a:buChar char="•"/>
            </a:pPr>
            <a:r>
              <a:rPr lang="en-US"/>
              <a:t>For example, we can say that every employee that is hired by this company should work in at least in one department. </a:t>
            </a:r>
          </a:p>
          <a:p>
            <a:pPr eaLnBrk="1" hangingPunct="1">
              <a:spcBef>
                <a:spcPct val="20000"/>
              </a:spcBef>
              <a:buClr>
                <a:srgbClr val="CC0000"/>
              </a:buClr>
              <a:buFontTx/>
              <a:buChar char="•"/>
            </a:pPr>
            <a:endParaRPr lang="en-US"/>
          </a:p>
          <a:p>
            <a:pPr eaLnBrk="1" hangingPunct="1">
              <a:spcBef>
                <a:spcPct val="20000"/>
              </a:spcBef>
              <a:buClr>
                <a:srgbClr val="CC0000"/>
              </a:buClr>
              <a:buFontTx/>
              <a:buChar char="•"/>
            </a:pPr>
            <a:r>
              <a:rPr lang="en-US"/>
              <a:t>Therefore, there is no reason to hire a employee and not being active in a particular department. This means the existence of the Employee entity depends on its being related to Department entity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B6083B4F-D49B-4983-A8C9-A53C33C122A8}" type="slidenum">
              <a:rPr lang="en-US"/>
              <a:pPr/>
              <a:t>16</a:t>
            </a:fld>
            <a:endParaRPr lang="en-US"/>
          </a:p>
        </p:txBody>
      </p:sp>
      <p:sp>
        <p:nvSpPr>
          <p:cNvPr id="763906" name="Text Box 2"/>
          <p:cNvSpPr txBox="1">
            <a:spLocks noChangeArrowheads="1"/>
          </p:cNvSpPr>
          <p:nvPr/>
        </p:nvSpPr>
        <p:spPr bwMode="auto">
          <a:xfrm>
            <a:off x="441325" y="228600"/>
            <a:ext cx="8289925" cy="622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80000"/>
              </a:lnSpc>
            </a:pPr>
            <a:r>
              <a:rPr kumimoji="1" lang="en-US" sz="3200" b="1">
                <a:solidFill>
                  <a:schemeClr val="tx2"/>
                </a:solidFill>
              </a:rPr>
              <a:t>Participation -- Cont</a:t>
            </a:r>
          </a:p>
          <a:p>
            <a:pPr>
              <a:lnSpc>
                <a:spcPct val="80000"/>
              </a:lnSpc>
            </a:pPr>
            <a:endParaRPr kumimoji="1" lang="en-US" sz="1000" b="1">
              <a:solidFill>
                <a:schemeClr val="tx2"/>
              </a:solidFill>
            </a:endParaRPr>
          </a:p>
          <a:p>
            <a:pPr eaLnBrk="1" hangingPunct="1">
              <a:spcBef>
                <a:spcPct val="20000"/>
              </a:spcBef>
              <a:buClr>
                <a:srgbClr val="CC0000"/>
              </a:buClr>
              <a:buFontTx/>
              <a:buChar char="•"/>
            </a:pPr>
            <a:r>
              <a:rPr lang="en-US"/>
              <a:t>There are two types of participation: total participation and partial participation</a:t>
            </a:r>
          </a:p>
          <a:p>
            <a:pPr eaLnBrk="1" hangingPunct="1">
              <a:spcBef>
                <a:spcPct val="20000"/>
              </a:spcBef>
              <a:buClr>
                <a:srgbClr val="CC0000"/>
              </a:buClr>
              <a:buFontTx/>
              <a:buChar char="•"/>
            </a:pPr>
            <a:endParaRPr lang="en-US"/>
          </a:p>
          <a:p>
            <a:pPr eaLnBrk="1" hangingPunct="1">
              <a:spcBef>
                <a:spcPct val="20000"/>
              </a:spcBef>
              <a:buClr>
                <a:srgbClr val="CC0000"/>
              </a:buClr>
              <a:buFontTx/>
              <a:buChar char="•"/>
            </a:pPr>
            <a:r>
              <a:rPr lang="en-US"/>
              <a:t>Total Participation (existence dependency): Entity A has total participation in entity B if every instance of entity A relates to at least one instance of Entity B</a:t>
            </a:r>
          </a:p>
          <a:p>
            <a:pPr lvl="1" eaLnBrk="1" hangingPunct="1">
              <a:spcBef>
                <a:spcPct val="20000"/>
              </a:spcBef>
              <a:buClr>
                <a:srgbClr val="CC0000"/>
              </a:buClr>
              <a:buFontTx/>
              <a:buChar char="•"/>
            </a:pPr>
            <a:r>
              <a:rPr lang="en-US"/>
              <a:t>Ex: every department in this university should have a department chair</a:t>
            </a:r>
          </a:p>
          <a:p>
            <a:pPr lvl="1" eaLnBrk="1" hangingPunct="1">
              <a:spcBef>
                <a:spcPct val="20000"/>
              </a:spcBef>
              <a:buClr>
                <a:srgbClr val="CC0000"/>
              </a:buClr>
              <a:buFontTx/>
              <a:buChar char="•"/>
            </a:pPr>
            <a:endParaRPr lang="en-US"/>
          </a:p>
          <a:p>
            <a:pPr eaLnBrk="1" hangingPunct="1">
              <a:spcBef>
                <a:spcPct val="20000"/>
              </a:spcBef>
              <a:buClr>
                <a:srgbClr val="CC0000"/>
              </a:buClr>
              <a:buFontTx/>
              <a:buChar char="•"/>
            </a:pPr>
            <a:r>
              <a:rPr lang="en-US"/>
              <a:t>Partial Participation: Entity A has partial participation in entity B if some of the instances of A (but not all instances) relate to some instances of entity B</a:t>
            </a:r>
          </a:p>
          <a:p>
            <a:pPr lvl="1" eaLnBrk="1" hangingPunct="1">
              <a:spcBef>
                <a:spcPct val="20000"/>
              </a:spcBef>
              <a:buClr>
                <a:srgbClr val="CC0000"/>
              </a:buClr>
              <a:buFontTx/>
              <a:buChar char="•"/>
            </a:pPr>
            <a:r>
              <a:rPr lang="en-US"/>
              <a:t>Ex: some faculties (but not all of them) are the chairs of the departments in this university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40791557-526C-4127-9F4E-D3292BB7188D}" type="slidenum">
              <a:rPr lang="en-US"/>
              <a:pPr/>
              <a:t>17</a:t>
            </a:fld>
            <a:endParaRPr lang="en-US"/>
          </a:p>
        </p:txBody>
      </p:sp>
      <p:sp>
        <p:nvSpPr>
          <p:cNvPr id="764930" name="Text Box 2"/>
          <p:cNvSpPr txBox="1">
            <a:spLocks noChangeArrowheads="1"/>
          </p:cNvSpPr>
          <p:nvPr/>
        </p:nvSpPr>
        <p:spPr bwMode="auto">
          <a:xfrm>
            <a:off x="415925" y="177800"/>
            <a:ext cx="8289925" cy="622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80000"/>
              </a:lnSpc>
            </a:pPr>
            <a:r>
              <a:rPr kumimoji="1" lang="en-US" sz="3200" b="1">
                <a:solidFill>
                  <a:schemeClr val="tx2"/>
                </a:solidFill>
              </a:rPr>
              <a:t>Weak Entities</a:t>
            </a:r>
          </a:p>
          <a:p>
            <a:pPr>
              <a:lnSpc>
                <a:spcPct val="80000"/>
              </a:lnSpc>
            </a:pPr>
            <a:endParaRPr kumimoji="1" lang="en-US" sz="1000" b="1">
              <a:solidFill>
                <a:schemeClr val="tx2"/>
              </a:solidFill>
            </a:endParaRPr>
          </a:p>
          <a:p>
            <a:pPr eaLnBrk="1" hangingPunct="1">
              <a:spcBef>
                <a:spcPct val="20000"/>
              </a:spcBef>
              <a:buClr>
                <a:srgbClr val="CC0000"/>
              </a:buClr>
              <a:buFontTx/>
              <a:buChar char="•"/>
            </a:pPr>
            <a:r>
              <a:rPr lang="en-US"/>
              <a:t>Entities that we have talked about so far, are all strong (regular) entity types.</a:t>
            </a:r>
          </a:p>
          <a:p>
            <a:pPr eaLnBrk="1" hangingPunct="1">
              <a:spcBef>
                <a:spcPct val="20000"/>
              </a:spcBef>
              <a:buClr>
                <a:srgbClr val="CC0000"/>
              </a:buClr>
              <a:buFontTx/>
              <a:buChar char="•"/>
            </a:pPr>
            <a:endParaRPr lang="en-US"/>
          </a:p>
          <a:p>
            <a:pPr eaLnBrk="1" hangingPunct="1">
              <a:spcBef>
                <a:spcPct val="20000"/>
              </a:spcBef>
              <a:buClr>
                <a:srgbClr val="CC0000"/>
              </a:buClr>
              <a:buFontTx/>
              <a:buChar char="•"/>
            </a:pPr>
            <a:r>
              <a:rPr lang="en-US"/>
              <a:t>A strong entity type has key attributes of its own whereas a weak entity type does not have a a particular key attribute that can uniquely identify its instances. </a:t>
            </a:r>
          </a:p>
          <a:p>
            <a:pPr eaLnBrk="1" hangingPunct="1">
              <a:spcBef>
                <a:spcPct val="20000"/>
              </a:spcBef>
              <a:buClr>
                <a:srgbClr val="CC0000"/>
              </a:buClr>
              <a:buFontTx/>
              <a:buChar char="•"/>
            </a:pPr>
            <a:endParaRPr lang="en-US"/>
          </a:p>
          <a:p>
            <a:pPr eaLnBrk="1" hangingPunct="1">
              <a:spcBef>
                <a:spcPct val="20000"/>
              </a:spcBef>
              <a:buClr>
                <a:srgbClr val="CC0000"/>
              </a:buClr>
              <a:buFontTx/>
              <a:buChar char="•"/>
            </a:pPr>
            <a:r>
              <a:rPr lang="en-US"/>
              <a:t>Entities belonging to a weak entity type are identified by being related to specific entities from another entity type in combination with one of their attribute values</a:t>
            </a:r>
          </a:p>
          <a:p>
            <a:pPr eaLnBrk="1" hangingPunct="1">
              <a:spcBef>
                <a:spcPct val="20000"/>
              </a:spcBef>
              <a:buClr>
                <a:srgbClr val="CC0000"/>
              </a:buClr>
              <a:buFontTx/>
              <a:buChar char="•"/>
            </a:pPr>
            <a:endParaRPr lang="en-US"/>
          </a:p>
          <a:p>
            <a:pPr eaLnBrk="1" hangingPunct="1">
              <a:spcBef>
                <a:spcPct val="20000"/>
              </a:spcBef>
              <a:buClr>
                <a:srgbClr val="CC0000"/>
              </a:buClr>
              <a:buFontTx/>
              <a:buChar char="•"/>
            </a:pPr>
            <a:r>
              <a:rPr lang="en-US"/>
              <a:t>We can call the other entity type the </a:t>
            </a:r>
            <a:r>
              <a:rPr lang="en-US" b="1" i="1"/>
              <a:t>Identifying or Owner Entity</a:t>
            </a:r>
            <a:r>
              <a:rPr lang="en-US"/>
              <a:t> type and we call the relationship type that relates a weak entity to its owner entity </a:t>
            </a:r>
            <a:r>
              <a:rPr lang="en-US" b="1" i="1"/>
              <a:t>Identifying Relationship</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C4CA9D81-0E47-4EA5-88CF-9ADC357B81E2}" type="slidenum">
              <a:rPr lang="en-US"/>
              <a:pPr/>
              <a:t>18</a:t>
            </a:fld>
            <a:endParaRPr lang="en-US"/>
          </a:p>
        </p:txBody>
      </p:sp>
      <p:sp>
        <p:nvSpPr>
          <p:cNvPr id="765954" name="Text Box 2"/>
          <p:cNvSpPr txBox="1">
            <a:spLocks noChangeArrowheads="1"/>
          </p:cNvSpPr>
          <p:nvPr/>
        </p:nvSpPr>
        <p:spPr bwMode="auto">
          <a:xfrm>
            <a:off x="415925" y="177800"/>
            <a:ext cx="8289925" cy="6223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80000"/>
              </a:lnSpc>
            </a:pPr>
            <a:r>
              <a:rPr kumimoji="1" lang="en-US" sz="3200" b="1" dirty="0">
                <a:solidFill>
                  <a:schemeClr val="tx2"/>
                </a:solidFill>
              </a:rPr>
              <a:t>Weak Entities – Cont.</a:t>
            </a:r>
          </a:p>
          <a:p>
            <a:pPr>
              <a:lnSpc>
                <a:spcPct val="80000"/>
              </a:lnSpc>
            </a:pPr>
            <a:endParaRPr kumimoji="1" lang="en-US" sz="1000" b="1" dirty="0">
              <a:solidFill>
                <a:schemeClr val="tx2"/>
              </a:solidFill>
            </a:endParaRPr>
          </a:p>
          <a:p>
            <a:pPr>
              <a:lnSpc>
                <a:spcPct val="80000"/>
              </a:lnSpc>
            </a:pPr>
            <a:endParaRPr kumimoji="1" lang="en-US" sz="1000" b="1" dirty="0">
              <a:solidFill>
                <a:schemeClr val="tx2"/>
              </a:solidFill>
            </a:endParaRPr>
          </a:p>
          <a:p>
            <a:pPr eaLnBrk="1" hangingPunct="1">
              <a:lnSpc>
                <a:spcPct val="80000"/>
              </a:lnSpc>
              <a:spcBef>
                <a:spcPct val="20000"/>
              </a:spcBef>
              <a:buClr>
                <a:srgbClr val="CC0000"/>
              </a:buClr>
              <a:buFontTx/>
              <a:buChar char="•"/>
            </a:pPr>
            <a:r>
              <a:rPr lang="en-US" dirty="0"/>
              <a:t>For example, we can store the information about the dependents of an employee in a separate entity called Dependents.</a:t>
            </a:r>
          </a:p>
          <a:p>
            <a:pPr eaLnBrk="1" hangingPunct="1">
              <a:lnSpc>
                <a:spcPct val="80000"/>
              </a:lnSpc>
              <a:spcBef>
                <a:spcPct val="20000"/>
              </a:spcBef>
              <a:buClr>
                <a:srgbClr val="CC0000"/>
              </a:buClr>
              <a:buFontTx/>
              <a:buChar char="•"/>
            </a:pPr>
            <a:endParaRPr lang="en-US" sz="1600" dirty="0"/>
          </a:p>
          <a:p>
            <a:pPr eaLnBrk="1" hangingPunct="1">
              <a:lnSpc>
                <a:spcPct val="80000"/>
              </a:lnSpc>
              <a:spcBef>
                <a:spcPct val="20000"/>
              </a:spcBef>
              <a:buClr>
                <a:srgbClr val="CC0000"/>
              </a:buClr>
              <a:buFontTx/>
              <a:buChar char="•"/>
            </a:pPr>
            <a:r>
              <a:rPr lang="en-US" dirty="0"/>
              <a:t>The Dependents entity can keep track of the name and other personal information of dependents of the employees. </a:t>
            </a:r>
          </a:p>
          <a:p>
            <a:pPr eaLnBrk="1" hangingPunct="1">
              <a:lnSpc>
                <a:spcPct val="80000"/>
              </a:lnSpc>
              <a:spcBef>
                <a:spcPct val="20000"/>
              </a:spcBef>
              <a:buClr>
                <a:srgbClr val="CC0000"/>
              </a:buClr>
              <a:buFontTx/>
              <a:buChar char="•"/>
            </a:pPr>
            <a:endParaRPr lang="en-US" sz="1600" dirty="0"/>
          </a:p>
          <a:p>
            <a:pPr eaLnBrk="1" hangingPunct="1">
              <a:lnSpc>
                <a:spcPct val="80000"/>
              </a:lnSpc>
              <a:spcBef>
                <a:spcPct val="20000"/>
              </a:spcBef>
              <a:buClr>
                <a:srgbClr val="CC0000"/>
              </a:buClr>
              <a:buFontTx/>
              <a:buChar char="•"/>
            </a:pPr>
            <a:r>
              <a:rPr lang="en-US" dirty="0"/>
              <a:t>Note that it might be possible to have two different employees that have a daughter named “Nancy”. So name cannot be used as the primary key of Dependents entity</a:t>
            </a:r>
          </a:p>
          <a:p>
            <a:pPr eaLnBrk="1" hangingPunct="1">
              <a:lnSpc>
                <a:spcPct val="80000"/>
              </a:lnSpc>
              <a:spcBef>
                <a:spcPct val="20000"/>
              </a:spcBef>
              <a:buClr>
                <a:srgbClr val="CC0000"/>
              </a:buClr>
              <a:buFontTx/>
              <a:buChar char="•"/>
            </a:pPr>
            <a:endParaRPr lang="en-US" sz="1600" dirty="0"/>
          </a:p>
          <a:p>
            <a:pPr eaLnBrk="1" hangingPunct="1">
              <a:lnSpc>
                <a:spcPct val="80000"/>
              </a:lnSpc>
              <a:spcBef>
                <a:spcPct val="20000"/>
              </a:spcBef>
              <a:buClr>
                <a:srgbClr val="CC0000"/>
              </a:buClr>
              <a:buFontTx/>
              <a:buChar char="•"/>
            </a:pPr>
            <a:r>
              <a:rPr lang="en-US" dirty="0"/>
              <a:t>In order to distinguish one instance of entity Dependents from another instance, we need to know the employee Id of the employees which is the primary key of Employee entity.</a:t>
            </a:r>
          </a:p>
          <a:p>
            <a:pPr eaLnBrk="1" hangingPunct="1">
              <a:lnSpc>
                <a:spcPct val="80000"/>
              </a:lnSpc>
              <a:spcBef>
                <a:spcPct val="20000"/>
              </a:spcBef>
              <a:buClr>
                <a:srgbClr val="CC0000"/>
              </a:buClr>
              <a:buFontTx/>
              <a:buChar char="•"/>
            </a:pPr>
            <a:endParaRPr lang="en-US" sz="1600" dirty="0"/>
          </a:p>
          <a:p>
            <a:pPr eaLnBrk="1" hangingPunct="1">
              <a:lnSpc>
                <a:spcPct val="80000"/>
              </a:lnSpc>
              <a:spcBef>
                <a:spcPct val="20000"/>
              </a:spcBef>
              <a:buClr>
                <a:srgbClr val="CC0000"/>
              </a:buClr>
              <a:buFontTx/>
              <a:buChar char="•"/>
            </a:pPr>
            <a:r>
              <a:rPr lang="en-US" dirty="0"/>
              <a:t>The combination of employee id (that is a property of  Employee entity) and the name attribute (that is a property of Dependents entity) can be used to create a primary key for the Dependents entity.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3"/>
          <p:cNvSpPr>
            <a:spLocks noGrp="1"/>
          </p:cNvSpPr>
          <p:nvPr>
            <p:ph type="sldNum" sz="quarter" idx="10"/>
          </p:nvPr>
        </p:nvSpPr>
        <p:spPr/>
        <p:txBody>
          <a:bodyPr/>
          <a:lstStyle/>
          <a:p>
            <a:fld id="{2A061490-3A9E-4E82-91DD-89320BC484A0}" type="slidenum">
              <a:rPr lang="en-US"/>
              <a:pPr/>
              <a:t>19</a:t>
            </a:fld>
            <a:endParaRPr lang="en-US"/>
          </a:p>
        </p:txBody>
      </p:sp>
      <p:sp>
        <p:nvSpPr>
          <p:cNvPr id="734210" name="Text Box 2"/>
          <p:cNvSpPr txBox="1">
            <a:spLocks noChangeArrowheads="1"/>
          </p:cNvSpPr>
          <p:nvPr/>
        </p:nvSpPr>
        <p:spPr bwMode="auto">
          <a:xfrm>
            <a:off x="517525" y="304800"/>
            <a:ext cx="8289925"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80000"/>
              </a:lnSpc>
            </a:pPr>
            <a:r>
              <a:rPr kumimoji="1" lang="en-US" sz="3200" b="1">
                <a:solidFill>
                  <a:schemeClr val="tx2"/>
                </a:solidFill>
              </a:rPr>
              <a:t>All Notations</a:t>
            </a:r>
          </a:p>
          <a:p>
            <a:pPr>
              <a:lnSpc>
                <a:spcPct val="80000"/>
              </a:lnSpc>
            </a:pPr>
            <a:endParaRPr lang="en-US"/>
          </a:p>
        </p:txBody>
      </p:sp>
      <p:sp>
        <p:nvSpPr>
          <p:cNvPr id="734216" name="Rectangle 8"/>
          <p:cNvSpPr>
            <a:spLocks noChangeArrowheads="1"/>
          </p:cNvSpPr>
          <p:nvPr/>
        </p:nvSpPr>
        <p:spPr bwMode="auto">
          <a:xfrm>
            <a:off x="3111500" y="788988"/>
            <a:ext cx="1787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sz="2000"/>
              <a:t>Regular entity</a:t>
            </a:r>
          </a:p>
        </p:txBody>
      </p:sp>
      <p:sp>
        <p:nvSpPr>
          <p:cNvPr id="734222" name="Oval 14"/>
          <p:cNvSpPr>
            <a:spLocks noChangeArrowheads="1"/>
          </p:cNvSpPr>
          <p:nvPr/>
        </p:nvSpPr>
        <p:spPr bwMode="auto">
          <a:xfrm>
            <a:off x="558800" y="2909094"/>
            <a:ext cx="1016000" cy="44450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223" name="Rectangle 15"/>
          <p:cNvSpPr>
            <a:spLocks noChangeArrowheads="1"/>
          </p:cNvSpPr>
          <p:nvPr/>
        </p:nvSpPr>
        <p:spPr bwMode="auto">
          <a:xfrm>
            <a:off x="565150" y="3296444"/>
            <a:ext cx="987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a:t>Regular</a:t>
            </a:r>
          </a:p>
        </p:txBody>
      </p:sp>
      <p:sp>
        <p:nvSpPr>
          <p:cNvPr id="734225" name="Oval 17"/>
          <p:cNvSpPr>
            <a:spLocks noChangeArrowheads="1"/>
          </p:cNvSpPr>
          <p:nvPr/>
        </p:nvSpPr>
        <p:spPr bwMode="auto">
          <a:xfrm>
            <a:off x="1701800" y="2909094"/>
            <a:ext cx="1016000" cy="44450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226" name="Line 18"/>
          <p:cNvSpPr>
            <a:spLocks noChangeShapeType="1"/>
          </p:cNvSpPr>
          <p:nvPr/>
        </p:nvSpPr>
        <p:spPr bwMode="auto">
          <a:xfrm>
            <a:off x="1790700" y="3194844"/>
            <a:ext cx="8255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4227" name="Rectangle 19"/>
          <p:cNvSpPr>
            <a:spLocks noChangeArrowheads="1"/>
          </p:cNvSpPr>
          <p:nvPr/>
        </p:nvSpPr>
        <p:spPr bwMode="auto">
          <a:xfrm>
            <a:off x="1860550" y="3296444"/>
            <a:ext cx="608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a:t>Key</a:t>
            </a:r>
          </a:p>
        </p:txBody>
      </p:sp>
      <p:sp>
        <p:nvSpPr>
          <p:cNvPr id="734229" name="Oval 21"/>
          <p:cNvSpPr>
            <a:spLocks noChangeArrowheads="1"/>
          </p:cNvSpPr>
          <p:nvPr/>
        </p:nvSpPr>
        <p:spPr bwMode="auto">
          <a:xfrm>
            <a:off x="2844800" y="2909094"/>
            <a:ext cx="1016000" cy="444500"/>
          </a:xfrm>
          <a:prstGeom prst="ellipse">
            <a:avLst/>
          </a:prstGeom>
          <a:gradFill rotWithShape="1">
            <a:gsLst>
              <a:gs pos="0">
                <a:srgbClr val="99FFCC"/>
              </a:gs>
              <a:gs pos="100000">
                <a:srgbClr val="FFFFFF"/>
              </a:gs>
            </a:gsLst>
            <a:lin ang="5400000" scaled="1"/>
          </a:gradFill>
          <a:ln w="28575" algn="ctr">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230" name="Rectangle 22"/>
          <p:cNvSpPr>
            <a:spLocks noChangeArrowheads="1"/>
          </p:cNvSpPr>
          <p:nvPr/>
        </p:nvSpPr>
        <p:spPr bwMode="auto">
          <a:xfrm>
            <a:off x="2851150" y="3296444"/>
            <a:ext cx="10017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dirty="0"/>
              <a:t>Derived</a:t>
            </a:r>
          </a:p>
        </p:txBody>
      </p:sp>
      <p:sp>
        <p:nvSpPr>
          <p:cNvPr id="734237" name="Line 29"/>
          <p:cNvSpPr>
            <a:spLocks noChangeShapeType="1"/>
          </p:cNvSpPr>
          <p:nvPr/>
        </p:nvSpPr>
        <p:spPr bwMode="auto">
          <a:xfrm flipV="1">
            <a:off x="6644821" y="2442596"/>
            <a:ext cx="444500" cy="6223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4238" name="Line 30"/>
          <p:cNvSpPr>
            <a:spLocks noChangeShapeType="1"/>
          </p:cNvSpPr>
          <p:nvPr/>
        </p:nvSpPr>
        <p:spPr bwMode="auto">
          <a:xfrm flipV="1">
            <a:off x="6644821" y="2975996"/>
            <a:ext cx="444500" cy="889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4239" name="Line 31"/>
          <p:cNvSpPr>
            <a:spLocks noChangeShapeType="1"/>
          </p:cNvSpPr>
          <p:nvPr/>
        </p:nvSpPr>
        <p:spPr bwMode="auto">
          <a:xfrm>
            <a:off x="6644821" y="3064896"/>
            <a:ext cx="444500" cy="6731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4240" name="Oval 32"/>
          <p:cNvSpPr>
            <a:spLocks noChangeArrowheads="1"/>
          </p:cNvSpPr>
          <p:nvPr/>
        </p:nvSpPr>
        <p:spPr bwMode="auto">
          <a:xfrm>
            <a:off x="5641521" y="2823596"/>
            <a:ext cx="1016000" cy="44450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241" name="Oval 33"/>
          <p:cNvSpPr>
            <a:spLocks noChangeArrowheads="1"/>
          </p:cNvSpPr>
          <p:nvPr/>
        </p:nvSpPr>
        <p:spPr bwMode="auto">
          <a:xfrm>
            <a:off x="7089321" y="3509396"/>
            <a:ext cx="1016000" cy="444500"/>
          </a:xfrm>
          <a:prstGeom prst="ellipse">
            <a:avLst/>
          </a:prstGeom>
          <a:gradFill rotWithShape="1">
            <a:gsLst>
              <a:gs pos="0">
                <a:srgbClr val="33CC33"/>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242" name="Oval 34"/>
          <p:cNvSpPr>
            <a:spLocks noChangeArrowheads="1"/>
          </p:cNvSpPr>
          <p:nvPr/>
        </p:nvSpPr>
        <p:spPr bwMode="auto">
          <a:xfrm>
            <a:off x="7089321" y="2747396"/>
            <a:ext cx="1016000" cy="444500"/>
          </a:xfrm>
          <a:prstGeom prst="ellipse">
            <a:avLst/>
          </a:prstGeom>
          <a:gradFill rotWithShape="1">
            <a:gsLst>
              <a:gs pos="0">
                <a:srgbClr val="33CC33"/>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243" name="Oval 35"/>
          <p:cNvSpPr>
            <a:spLocks noChangeArrowheads="1"/>
          </p:cNvSpPr>
          <p:nvPr/>
        </p:nvSpPr>
        <p:spPr bwMode="auto">
          <a:xfrm>
            <a:off x="7089321" y="2213996"/>
            <a:ext cx="1016000" cy="444500"/>
          </a:xfrm>
          <a:prstGeom prst="ellipse">
            <a:avLst/>
          </a:prstGeom>
          <a:gradFill rotWithShape="1">
            <a:gsLst>
              <a:gs pos="0">
                <a:srgbClr val="33CC33"/>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244" name="Rectangle 36"/>
          <p:cNvSpPr>
            <a:spLocks noChangeArrowheads="1"/>
          </p:cNvSpPr>
          <p:nvPr/>
        </p:nvSpPr>
        <p:spPr bwMode="auto">
          <a:xfrm>
            <a:off x="7462384" y="3158558"/>
            <a:ext cx="3714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000"/>
              <a:t>...</a:t>
            </a:r>
          </a:p>
        </p:txBody>
      </p:sp>
      <p:sp>
        <p:nvSpPr>
          <p:cNvPr id="734245" name="Rectangle 37"/>
          <p:cNvSpPr>
            <a:spLocks noChangeArrowheads="1"/>
          </p:cNvSpPr>
          <p:nvPr/>
        </p:nvSpPr>
        <p:spPr bwMode="auto">
          <a:xfrm>
            <a:off x="5647871" y="3287146"/>
            <a:ext cx="1282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a:t>Composite</a:t>
            </a:r>
          </a:p>
        </p:txBody>
      </p:sp>
      <p:sp>
        <p:nvSpPr>
          <p:cNvPr id="734248" name="Rectangle 40"/>
          <p:cNvSpPr>
            <a:spLocks noChangeArrowheads="1"/>
          </p:cNvSpPr>
          <p:nvPr/>
        </p:nvSpPr>
        <p:spPr bwMode="auto">
          <a:xfrm>
            <a:off x="2825750" y="5113338"/>
            <a:ext cx="2133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a:t>Identifying (Weak)</a:t>
            </a:r>
          </a:p>
          <a:p>
            <a:r>
              <a:rPr lang="en-US" sz="2000"/>
              <a:t>Relationship </a:t>
            </a:r>
          </a:p>
        </p:txBody>
      </p:sp>
      <p:sp>
        <p:nvSpPr>
          <p:cNvPr id="734254" name="AutoShape 46"/>
          <p:cNvSpPr>
            <a:spLocks noChangeArrowheads="1"/>
          </p:cNvSpPr>
          <p:nvPr/>
        </p:nvSpPr>
        <p:spPr bwMode="auto">
          <a:xfrm>
            <a:off x="5081588" y="4330700"/>
            <a:ext cx="1511300" cy="584200"/>
          </a:xfrm>
          <a:prstGeom prst="hexagon">
            <a:avLst>
              <a:gd name="adj" fmla="val 51727"/>
              <a:gd name="vf" fmla="val 115470"/>
            </a:avLst>
          </a:prstGeom>
          <a:gradFill rotWithShape="1">
            <a:gsLst>
              <a:gs pos="0">
                <a:srgbClr val="FFFF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34259" name="Rectangle 51"/>
          <p:cNvSpPr>
            <a:spLocks noChangeArrowheads="1"/>
          </p:cNvSpPr>
          <p:nvPr/>
        </p:nvSpPr>
        <p:spPr bwMode="auto">
          <a:xfrm>
            <a:off x="4383088" y="4432300"/>
            <a:ext cx="512762"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nSpc>
                <a:spcPct val="85000"/>
              </a:lnSpc>
            </a:pPr>
            <a:r>
              <a:rPr lang="en-US" sz="2000"/>
              <a:t>Or </a:t>
            </a:r>
          </a:p>
        </p:txBody>
      </p:sp>
      <p:sp>
        <p:nvSpPr>
          <p:cNvPr id="734260" name="Rectangle 52"/>
          <p:cNvSpPr>
            <a:spLocks noChangeArrowheads="1"/>
          </p:cNvSpPr>
          <p:nvPr/>
        </p:nvSpPr>
        <p:spPr bwMode="auto">
          <a:xfrm>
            <a:off x="6610350" y="4249738"/>
            <a:ext cx="15176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sz="2000"/>
              <a:t>Regular Relationship</a:t>
            </a:r>
          </a:p>
        </p:txBody>
      </p:sp>
      <p:sp>
        <p:nvSpPr>
          <p:cNvPr id="734262" name="Line 54"/>
          <p:cNvSpPr>
            <a:spLocks noChangeShapeType="1"/>
          </p:cNvSpPr>
          <p:nvPr/>
        </p:nvSpPr>
        <p:spPr bwMode="auto">
          <a:xfrm flipV="1">
            <a:off x="565151" y="2069532"/>
            <a:ext cx="8046584" cy="17463"/>
          </a:xfrm>
          <a:prstGeom prst="line">
            <a:avLst/>
          </a:prstGeom>
          <a:noFill/>
          <a:ln w="762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734263" name="Line 55"/>
          <p:cNvSpPr>
            <a:spLocks noChangeShapeType="1"/>
          </p:cNvSpPr>
          <p:nvPr/>
        </p:nvSpPr>
        <p:spPr bwMode="auto">
          <a:xfrm>
            <a:off x="517526" y="4031456"/>
            <a:ext cx="8057696" cy="33565"/>
          </a:xfrm>
          <a:prstGeom prst="line">
            <a:avLst/>
          </a:prstGeom>
          <a:noFill/>
          <a:ln w="762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734265" name="Rectangle 57"/>
          <p:cNvSpPr>
            <a:spLocks noChangeArrowheads="1"/>
          </p:cNvSpPr>
          <p:nvPr/>
        </p:nvSpPr>
        <p:spPr bwMode="auto">
          <a:xfrm>
            <a:off x="5321300" y="788988"/>
            <a:ext cx="1470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sz="2000" dirty="0"/>
              <a:t>Weak entity</a:t>
            </a:r>
          </a:p>
        </p:txBody>
      </p:sp>
      <p:sp>
        <p:nvSpPr>
          <p:cNvPr id="734269" name="Rectangle 61"/>
          <p:cNvSpPr>
            <a:spLocks noChangeArrowheads="1"/>
          </p:cNvSpPr>
          <p:nvPr/>
        </p:nvSpPr>
        <p:spPr bwMode="auto">
          <a:xfrm>
            <a:off x="1581150" y="5583238"/>
            <a:ext cx="1528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a:t>Regular </a:t>
            </a:r>
          </a:p>
          <a:p>
            <a:r>
              <a:rPr lang="en-US" sz="2000"/>
              <a:t>Relationship </a:t>
            </a:r>
          </a:p>
        </p:txBody>
      </p:sp>
      <p:sp>
        <p:nvSpPr>
          <p:cNvPr id="734272" name="Rectangle 64"/>
          <p:cNvSpPr>
            <a:spLocks noChangeArrowheads="1"/>
          </p:cNvSpPr>
          <p:nvPr/>
        </p:nvSpPr>
        <p:spPr bwMode="auto">
          <a:xfrm>
            <a:off x="6673850" y="5253038"/>
            <a:ext cx="21653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sz="2000"/>
              <a:t>Identifying (Weak) Relationship</a:t>
            </a:r>
          </a:p>
        </p:txBody>
      </p:sp>
      <p:sp>
        <p:nvSpPr>
          <p:cNvPr id="734274" name="Text Box 66"/>
          <p:cNvSpPr txBox="1">
            <a:spLocks noChangeArrowheads="1"/>
          </p:cNvSpPr>
          <p:nvPr/>
        </p:nvSpPr>
        <p:spPr bwMode="auto">
          <a:xfrm>
            <a:off x="873125" y="1208088"/>
            <a:ext cx="957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Entities</a:t>
            </a:r>
          </a:p>
        </p:txBody>
      </p:sp>
      <p:sp>
        <p:nvSpPr>
          <p:cNvPr id="734275" name="Text Box 67"/>
          <p:cNvSpPr txBox="1">
            <a:spLocks noChangeArrowheads="1"/>
          </p:cNvSpPr>
          <p:nvPr/>
        </p:nvSpPr>
        <p:spPr bwMode="auto">
          <a:xfrm>
            <a:off x="460374" y="2204016"/>
            <a:ext cx="1196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a:t>Attributes</a:t>
            </a:r>
          </a:p>
        </p:txBody>
      </p:sp>
      <p:sp>
        <p:nvSpPr>
          <p:cNvPr id="734276" name="Text Box 68"/>
          <p:cNvSpPr txBox="1">
            <a:spLocks noChangeArrowheads="1"/>
          </p:cNvSpPr>
          <p:nvPr/>
        </p:nvSpPr>
        <p:spPr bwMode="auto">
          <a:xfrm>
            <a:off x="669925" y="4230688"/>
            <a:ext cx="1563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Relationships</a:t>
            </a:r>
          </a:p>
        </p:txBody>
      </p:sp>
      <p:sp>
        <p:nvSpPr>
          <p:cNvPr id="734277" name="Rectangle 69"/>
          <p:cNvSpPr>
            <a:spLocks noChangeArrowheads="1"/>
          </p:cNvSpPr>
          <p:nvPr/>
        </p:nvSpPr>
        <p:spPr bwMode="auto">
          <a:xfrm>
            <a:off x="3175000" y="1206500"/>
            <a:ext cx="1485900" cy="431800"/>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8" name="Circle: Hollow 37">
            <a:extLst>
              <a:ext uri="{FF2B5EF4-FFF2-40B4-BE49-F238E27FC236}">
                <a16:creationId xmlns:a16="http://schemas.microsoft.com/office/drawing/2014/main" id="{D3D213CB-0B02-4BEC-9DE2-BBF234BC3325}"/>
              </a:ext>
            </a:extLst>
          </p:cNvPr>
          <p:cNvSpPr/>
          <p:nvPr/>
        </p:nvSpPr>
        <p:spPr bwMode="auto">
          <a:xfrm>
            <a:off x="4161291" y="2837885"/>
            <a:ext cx="1124744" cy="569080"/>
          </a:xfrm>
          <a:prstGeom prst="donut">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Rectangle 22">
            <a:extLst>
              <a:ext uri="{FF2B5EF4-FFF2-40B4-BE49-F238E27FC236}">
                <a16:creationId xmlns:a16="http://schemas.microsoft.com/office/drawing/2014/main" id="{CF65C999-CF19-4F49-A4B3-8FABCF82A5D3}"/>
              </a:ext>
            </a:extLst>
          </p:cNvPr>
          <p:cNvSpPr>
            <a:spLocks noChangeArrowheads="1"/>
          </p:cNvSpPr>
          <p:nvPr/>
        </p:nvSpPr>
        <p:spPr bwMode="auto">
          <a:xfrm>
            <a:off x="4005262" y="3391502"/>
            <a:ext cx="1742566"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r>
              <a:rPr lang="en-US" sz="2000" dirty="0"/>
              <a:t>Multi-valued</a:t>
            </a:r>
          </a:p>
        </p:txBody>
      </p:sp>
      <p:sp>
        <p:nvSpPr>
          <p:cNvPr id="43" name="Rectangle 69">
            <a:extLst>
              <a:ext uri="{FF2B5EF4-FFF2-40B4-BE49-F238E27FC236}">
                <a16:creationId xmlns:a16="http://schemas.microsoft.com/office/drawing/2014/main" id="{F6274510-30B0-4702-8A49-5242ECF62F1D}"/>
              </a:ext>
            </a:extLst>
          </p:cNvPr>
          <p:cNvSpPr>
            <a:spLocks noChangeArrowheads="1"/>
          </p:cNvSpPr>
          <p:nvPr/>
        </p:nvSpPr>
        <p:spPr bwMode="auto">
          <a:xfrm>
            <a:off x="5335588" y="1244600"/>
            <a:ext cx="1485900" cy="431800"/>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4" name="Rectangle 69">
            <a:extLst>
              <a:ext uri="{FF2B5EF4-FFF2-40B4-BE49-F238E27FC236}">
                <a16:creationId xmlns:a16="http://schemas.microsoft.com/office/drawing/2014/main" id="{3F435D24-D959-4451-818A-1B8CF78748F0}"/>
              </a:ext>
            </a:extLst>
          </p:cNvPr>
          <p:cNvSpPr>
            <a:spLocks noChangeArrowheads="1"/>
          </p:cNvSpPr>
          <p:nvPr/>
        </p:nvSpPr>
        <p:spPr bwMode="auto">
          <a:xfrm>
            <a:off x="5260973" y="1157061"/>
            <a:ext cx="1669598" cy="606652"/>
          </a:xfrm>
          <a:prstGeom prst="rect">
            <a:avLst/>
          </a:prstGeom>
          <a:noFill/>
          <a:ln w="9525" algn="ctr">
            <a:solidFill>
              <a:schemeClr val="tx1"/>
            </a:solidFill>
            <a:miter lim="800000"/>
            <a:headEnd/>
            <a:tailEnd/>
          </a:ln>
          <a:effectLst/>
        </p:spPr>
        <p:txBody>
          <a:bodyPr wrap="square" anchor="ctr">
            <a:spAutoFit/>
          </a:bodyPr>
          <a:lstStyle/>
          <a:p>
            <a:endParaRPr lang="en-US"/>
          </a:p>
        </p:txBody>
      </p:sp>
      <p:sp>
        <p:nvSpPr>
          <p:cNvPr id="45" name="AutoShape 46">
            <a:extLst>
              <a:ext uri="{FF2B5EF4-FFF2-40B4-BE49-F238E27FC236}">
                <a16:creationId xmlns:a16="http://schemas.microsoft.com/office/drawing/2014/main" id="{06323AF5-6BA4-4FF3-BCB7-8D38C8DC0E7C}"/>
              </a:ext>
            </a:extLst>
          </p:cNvPr>
          <p:cNvSpPr>
            <a:spLocks noChangeArrowheads="1"/>
          </p:cNvSpPr>
          <p:nvPr/>
        </p:nvSpPr>
        <p:spPr bwMode="auto">
          <a:xfrm>
            <a:off x="5081588" y="5168106"/>
            <a:ext cx="1511300" cy="584200"/>
          </a:xfrm>
          <a:prstGeom prst="hexagon">
            <a:avLst>
              <a:gd name="adj" fmla="val 51727"/>
              <a:gd name="vf" fmla="val 115470"/>
            </a:avLst>
          </a:prstGeom>
          <a:gradFill rotWithShape="1">
            <a:gsLst>
              <a:gs pos="0">
                <a:srgbClr val="FFFF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6" name="AutoShape 46">
            <a:extLst>
              <a:ext uri="{FF2B5EF4-FFF2-40B4-BE49-F238E27FC236}">
                <a16:creationId xmlns:a16="http://schemas.microsoft.com/office/drawing/2014/main" id="{EED03A1D-F81D-4B23-96C9-023B92F0FAB9}"/>
              </a:ext>
            </a:extLst>
          </p:cNvPr>
          <p:cNvSpPr>
            <a:spLocks noChangeArrowheads="1"/>
          </p:cNvSpPr>
          <p:nvPr/>
        </p:nvSpPr>
        <p:spPr bwMode="auto">
          <a:xfrm>
            <a:off x="4978400" y="5091906"/>
            <a:ext cx="1695450" cy="758032"/>
          </a:xfrm>
          <a:prstGeom prst="hexagon">
            <a:avLst>
              <a:gd name="adj" fmla="val 51727"/>
              <a:gd name="vf" fmla="val 115470"/>
            </a:avLst>
          </a:prstGeom>
          <a:noFill/>
          <a:ln w="9525" algn="ctr">
            <a:solidFill>
              <a:schemeClr val="tx1"/>
            </a:solidFill>
            <a:miter lim="800000"/>
            <a:headEnd/>
            <a:tailEnd/>
          </a:ln>
          <a:effectLst/>
        </p:spPr>
        <p:txBody>
          <a:bodyPr wrap="square" anchor="ctr">
            <a:spAutoFit/>
          </a:bodyPr>
          <a:lstStyle/>
          <a:p>
            <a:endParaRPr lang="en-US"/>
          </a:p>
        </p:txBody>
      </p:sp>
      <p:grpSp>
        <p:nvGrpSpPr>
          <p:cNvPr id="4" name="Group 3">
            <a:extLst>
              <a:ext uri="{FF2B5EF4-FFF2-40B4-BE49-F238E27FC236}">
                <a16:creationId xmlns:a16="http://schemas.microsoft.com/office/drawing/2014/main" id="{AE2A448A-924A-4725-A610-0162B4AD21A1}"/>
              </a:ext>
            </a:extLst>
          </p:cNvPr>
          <p:cNvGrpSpPr/>
          <p:nvPr/>
        </p:nvGrpSpPr>
        <p:grpSpPr>
          <a:xfrm>
            <a:off x="3026513" y="4135891"/>
            <a:ext cx="1055800" cy="1066235"/>
            <a:chOff x="1523093" y="4540250"/>
            <a:chExt cx="1209788" cy="1282928"/>
          </a:xfrm>
        </p:grpSpPr>
        <p:sp>
          <p:nvSpPr>
            <p:cNvPr id="734267" name="AutoShape 59"/>
            <p:cNvSpPr>
              <a:spLocks noChangeArrowheads="1"/>
            </p:cNvSpPr>
            <p:nvPr/>
          </p:nvSpPr>
          <p:spPr bwMode="auto">
            <a:xfrm>
              <a:off x="1612900" y="4664075"/>
              <a:ext cx="1054100" cy="1054100"/>
            </a:xfrm>
            <a:prstGeom prst="diamond">
              <a:avLst/>
            </a:prstGeom>
            <a:gradFill rotWithShape="1">
              <a:gsLst>
                <a:gs pos="0">
                  <a:srgbClr val="FFFF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7" name="AutoShape 59">
              <a:extLst>
                <a:ext uri="{FF2B5EF4-FFF2-40B4-BE49-F238E27FC236}">
                  <a16:creationId xmlns:a16="http://schemas.microsoft.com/office/drawing/2014/main" id="{82031C5B-598B-4827-BED2-5899F12EA5C0}"/>
                </a:ext>
              </a:extLst>
            </p:cNvPr>
            <p:cNvSpPr>
              <a:spLocks noChangeArrowheads="1"/>
            </p:cNvSpPr>
            <p:nvPr/>
          </p:nvSpPr>
          <p:spPr bwMode="auto">
            <a:xfrm>
              <a:off x="1523093" y="4540250"/>
              <a:ext cx="1209788" cy="1282928"/>
            </a:xfrm>
            <a:prstGeom prst="diamond">
              <a:avLst/>
            </a:prstGeom>
            <a:noFill/>
            <a:ln w="9525" algn="ctr">
              <a:solidFill>
                <a:schemeClr val="tx1"/>
              </a:solidFill>
              <a:miter lim="800000"/>
              <a:headEnd/>
              <a:tailEnd/>
            </a:ln>
            <a:effectLst/>
          </p:spPr>
          <p:txBody>
            <a:bodyPr wrap="square" anchor="ctr">
              <a:spAutoFit/>
            </a:bodyPr>
            <a:lstStyle/>
            <a:p>
              <a:endParaRPr lang="en-US"/>
            </a:p>
          </p:txBody>
        </p:sp>
      </p:grpSp>
      <p:sp>
        <p:nvSpPr>
          <p:cNvPr id="52" name="AutoShape 59">
            <a:extLst>
              <a:ext uri="{FF2B5EF4-FFF2-40B4-BE49-F238E27FC236}">
                <a16:creationId xmlns:a16="http://schemas.microsoft.com/office/drawing/2014/main" id="{881BD76E-9222-4768-A422-632363E438ED}"/>
              </a:ext>
            </a:extLst>
          </p:cNvPr>
          <p:cNvSpPr>
            <a:spLocks noChangeArrowheads="1"/>
          </p:cNvSpPr>
          <p:nvPr/>
        </p:nvSpPr>
        <p:spPr bwMode="auto">
          <a:xfrm>
            <a:off x="1544651" y="4751729"/>
            <a:ext cx="919929" cy="876057"/>
          </a:xfrm>
          <a:prstGeom prst="diamond">
            <a:avLst/>
          </a:prstGeom>
          <a:gradFill rotWithShape="1">
            <a:gsLst>
              <a:gs pos="0">
                <a:srgbClr val="FFFF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0ABA7A41-C69B-48AE-8828-ECD9D6C2F319}" type="slidenum">
              <a:rPr lang="en-US"/>
              <a:pPr/>
              <a:t>2</a:t>
            </a:fld>
            <a:endParaRPr lang="en-US"/>
          </a:p>
        </p:txBody>
      </p:sp>
      <p:sp>
        <p:nvSpPr>
          <p:cNvPr id="586756" name="Text Box 4"/>
          <p:cNvSpPr txBox="1">
            <a:spLocks noChangeArrowheads="1"/>
          </p:cNvSpPr>
          <p:nvPr/>
        </p:nvSpPr>
        <p:spPr bwMode="auto">
          <a:xfrm>
            <a:off x="517525" y="304800"/>
            <a:ext cx="8289925"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marL="1085850" indent="-17145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70000"/>
              </a:lnSpc>
              <a:buClr>
                <a:srgbClr val="CC0000"/>
              </a:buClr>
            </a:pPr>
            <a:r>
              <a:rPr kumimoji="1" lang="en-US" sz="3200" b="1">
                <a:solidFill>
                  <a:schemeClr val="tx2"/>
                </a:solidFill>
              </a:rPr>
              <a:t>ERD Model</a:t>
            </a:r>
          </a:p>
          <a:p>
            <a:pPr>
              <a:lnSpc>
                <a:spcPct val="70000"/>
              </a:lnSpc>
              <a:buClr>
                <a:srgbClr val="CC0000"/>
              </a:buClr>
            </a:pPr>
            <a:endParaRPr kumimoji="1" lang="en-US" sz="1000" b="1">
              <a:solidFill>
                <a:schemeClr val="tx2"/>
              </a:solidFill>
            </a:endParaRPr>
          </a:p>
          <a:p>
            <a:pPr>
              <a:lnSpc>
                <a:spcPct val="70000"/>
              </a:lnSpc>
              <a:buClr>
                <a:srgbClr val="CC0000"/>
              </a:buClr>
            </a:pPr>
            <a:endParaRPr kumimoji="1" lang="en-US" sz="1000" b="1">
              <a:solidFill>
                <a:schemeClr val="tx2"/>
              </a:solidFill>
            </a:endParaRPr>
          </a:p>
          <a:p>
            <a:pPr>
              <a:lnSpc>
                <a:spcPct val="70000"/>
              </a:lnSpc>
              <a:buClr>
                <a:srgbClr val="CC0000"/>
              </a:buClr>
            </a:pPr>
            <a:endParaRPr kumimoji="1" lang="en-US" sz="1000" b="1">
              <a:solidFill>
                <a:schemeClr val="tx2"/>
              </a:solidFill>
            </a:endParaRPr>
          </a:p>
          <a:p>
            <a:pPr>
              <a:lnSpc>
                <a:spcPct val="70000"/>
              </a:lnSpc>
              <a:buClr>
                <a:srgbClr val="CC0000"/>
              </a:buClr>
            </a:pPr>
            <a:endParaRPr kumimoji="1" lang="en-US" sz="1000" b="1">
              <a:solidFill>
                <a:schemeClr val="tx2"/>
              </a:solidFill>
            </a:endParaRPr>
          </a:p>
          <a:p>
            <a:pPr eaLnBrk="1" hangingPunct="1">
              <a:lnSpc>
                <a:spcPct val="70000"/>
              </a:lnSpc>
              <a:spcBef>
                <a:spcPct val="20000"/>
              </a:spcBef>
              <a:buClr>
                <a:srgbClr val="CC0000"/>
              </a:buClr>
              <a:buFontTx/>
              <a:buChar char="•"/>
            </a:pPr>
            <a:r>
              <a:rPr lang="en-US"/>
              <a:t>Entity-Relationship, ER Model</a:t>
            </a:r>
          </a:p>
          <a:p>
            <a:pPr lvl="1" eaLnBrk="1" hangingPunct="1">
              <a:lnSpc>
                <a:spcPct val="70000"/>
              </a:lnSpc>
              <a:spcBef>
                <a:spcPct val="20000"/>
              </a:spcBef>
              <a:buClr>
                <a:srgbClr val="CC0000"/>
              </a:buClr>
              <a:buFontTx/>
              <a:buChar char="•"/>
            </a:pPr>
            <a:r>
              <a:rPr lang="en-US"/>
              <a:t>ER model describes data as entities, relationships and attributes</a:t>
            </a:r>
          </a:p>
          <a:p>
            <a:pPr eaLnBrk="1" hangingPunct="1">
              <a:lnSpc>
                <a:spcPct val="70000"/>
              </a:lnSpc>
              <a:spcBef>
                <a:spcPct val="20000"/>
              </a:spcBef>
              <a:buClr>
                <a:srgbClr val="CC0000"/>
              </a:buClr>
              <a:buFontTx/>
              <a:buChar char="•"/>
            </a:pPr>
            <a:endParaRPr lang="en-US"/>
          </a:p>
          <a:p>
            <a:pPr eaLnBrk="1" hangingPunct="1">
              <a:lnSpc>
                <a:spcPct val="70000"/>
              </a:lnSpc>
              <a:spcBef>
                <a:spcPct val="20000"/>
              </a:spcBef>
              <a:buClr>
                <a:srgbClr val="CC0000"/>
              </a:buClr>
              <a:buFontTx/>
              <a:buChar char="•"/>
            </a:pPr>
            <a:r>
              <a:rPr lang="en-US"/>
              <a:t>Entity</a:t>
            </a:r>
          </a:p>
          <a:p>
            <a:pPr lvl="1" eaLnBrk="1" hangingPunct="1">
              <a:lnSpc>
                <a:spcPct val="70000"/>
              </a:lnSpc>
              <a:spcBef>
                <a:spcPct val="20000"/>
              </a:spcBef>
              <a:buClr>
                <a:srgbClr val="CC0000"/>
              </a:buClr>
              <a:buFontTx/>
              <a:buChar char="•"/>
            </a:pPr>
            <a:r>
              <a:rPr lang="en-US"/>
              <a:t>A “thing” in the real world with an independent existence</a:t>
            </a:r>
          </a:p>
          <a:p>
            <a:pPr lvl="1" eaLnBrk="1" hangingPunct="1">
              <a:lnSpc>
                <a:spcPct val="70000"/>
              </a:lnSpc>
              <a:spcBef>
                <a:spcPct val="20000"/>
              </a:spcBef>
              <a:buClr>
                <a:srgbClr val="CC0000"/>
              </a:buClr>
              <a:buFontTx/>
              <a:buChar char="•"/>
            </a:pPr>
            <a:r>
              <a:rPr lang="en-US"/>
              <a:t>Physical existence</a:t>
            </a:r>
          </a:p>
          <a:p>
            <a:pPr lvl="2" eaLnBrk="1" hangingPunct="1">
              <a:lnSpc>
                <a:spcPct val="70000"/>
              </a:lnSpc>
              <a:spcBef>
                <a:spcPct val="20000"/>
              </a:spcBef>
              <a:buClr>
                <a:srgbClr val="CC0000"/>
              </a:buClr>
              <a:buFontTx/>
              <a:buChar char="•"/>
            </a:pPr>
            <a:r>
              <a:rPr lang="en-US"/>
              <a:t>Person, car, house or employee</a:t>
            </a:r>
          </a:p>
          <a:p>
            <a:pPr lvl="1" eaLnBrk="1" hangingPunct="1">
              <a:lnSpc>
                <a:spcPct val="70000"/>
              </a:lnSpc>
              <a:spcBef>
                <a:spcPct val="20000"/>
              </a:spcBef>
              <a:buClr>
                <a:srgbClr val="CC0000"/>
              </a:buClr>
              <a:buFontTx/>
              <a:buChar char="•"/>
            </a:pPr>
            <a:r>
              <a:rPr lang="en-US"/>
              <a:t>Conceptual existence</a:t>
            </a:r>
          </a:p>
          <a:p>
            <a:pPr lvl="2" eaLnBrk="1" hangingPunct="1">
              <a:lnSpc>
                <a:spcPct val="70000"/>
              </a:lnSpc>
              <a:spcBef>
                <a:spcPct val="20000"/>
              </a:spcBef>
              <a:buClr>
                <a:srgbClr val="CC0000"/>
              </a:buClr>
              <a:buFontTx/>
              <a:buChar char="•"/>
            </a:pPr>
            <a:r>
              <a:rPr lang="en-US"/>
              <a:t>Company, job, university course</a:t>
            </a:r>
          </a:p>
          <a:p>
            <a:pPr eaLnBrk="1" hangingPunct="1">
              <a:lnSpc>
                <a:spcPct val="70000"/>
              </a:lnSpc>
              <a:spcBef>
                <a:spcPct val="20000"/>
              </a:spcBef>
              <a:buClr>
                <a:srgbClr val="CC0000"/>
              </a:buClr>
              <a:buFontTx/>
              <a:buChar char="•"/>
            </a:pPr>
            <a:endParaRPr lang="en-US"/>
          </a:p>
          <a:p>
            <a:pPr eaLnBrk="1" hangingPunct="1">
              <a:lnSpc>
                <a:spcPct val="70000"/>
              </a:lnSpc>
              <a:spcBef>
                <a:spcPct val="20000"/>
              </a:spcBef>
              <a:buClr>
                <a:srgbClr val="CC0000"/>
              </a:buClr>
              <a:buFontTx/>
              <a:buChar char="•"/>
            </a:pPr>
            <a:r>
              <a:rPr lang="en-US"/>
              <a:t>Attribute</a:t>
            </a:r>
          </a:p>
          <a:p>
            <a:pPr lvl="1" eaLnBrk="1" hangingPunct="1">
              <a:lnSpc>
                <a:spcPct val="70000"/>
              </a:lnSpc>
              <a:spcBef>
                <a:spcPct val="20000"/>
              </a:spcBef>
              <a:buClr>
                <a:srgbClr val="CC0000"/>
              </a:buClr>
              <a:buFontTx/>
              <a:buChar char="•"/>
            </a:pPr>
            <a:r>
              <a:rPr lang="en-US"/>
              <a:t>Property that describes entity</a:t>
            </a:r>
          </a:p>
          <a:p>
            <a:pPr lvl="1" eaLnBrk="1" hangingPunct="1">
              <a:lnSpc>
                <a:spcPct val="70000"/>
              </a:lnSpc>
              <a:spcBef>
                <a:spcPct val="20000"/>
              </a:spcBef>
              <a:buClr>
                <a:srgbClr val="CC0000"/>
              </a:buClr>
              <a:buFontTx/>
              <a:buChar char="•"/>
            </a:pPr>
            <a:r>
              <a:rPr lang="en-US"/>
              <a:t>employee	Name, Address, Age, HomePhone</a:t>
            </a:r>
          </a:p>
          <a:p>
            <a:pPr lvl="1" eaLnBrk="1" hangingPunct="1">
              <a:lnSpc>
                <a:spcPct val="70000"/>
              </a:lnSpc>
              <a:spcBef>
                <a:spcPct val="20000"/>
              </a:spcBef>
              <a:buClr>
                <a:srgbClr val="CC0000"/>
              </a:buClr>
              <a:buFontTx/>
              <a:buChar char="•"/>
            </a:pPr>
            <a:r>
              <a:rPr lang="en-US"/>
              <a:t>companyName, Headquarters, President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lide Number Placeholder 3"/>
          <p:cNvSpPr>
            <a:spLocks noGrp="1"/>
          </p:cNvSpPr>
          <p:nvPr>
            <p:ph type="sldNum" sz="quarter" idx="10"/>
          </p:nvPr>
        </p:nvSpPr>
        <p:spPr/>
        <p:txBody>
          <a:bodyPr/>
          <a:lstStyle/>
          <a:p>
            <a:fld id="{49CF27B5-DE1A-4803-8B71-24C51E3A172A}" type="slidenum">
              <a:rPr lang="en-US"/>
              <a:pPr/>
              <a:t>20</a:t>
            </a:fld>
            <a:endParaRPr lang="en-US"/>
          </a:p>
        </p:txBody>
      </p:sp>
      <p:sp>
        <p:nvSpPr>
          <p:cNvPr id="735234" name="Text Box 2"/>
          <p:cNvSpPr txBox="1">
            <a:spLocks noChangeArrowheads="1"/>
          </p:cNvSpPr>
          <p:nvPr/>
        </p:nvSpPr>
        <p:spPr bwMode="auto">
          <a:xfrm>
            <a:off x="517525" y="304800"/>
            <a:ext cx="8289925"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80000"/>
              </a:lnSpc>
            </a:pPr>
            <a:r>
              <a:rPr kumimoji="1" lang="en-US" sz="3200" b="1">
                <a:solidFill>
                  <a:schemeClr val="tx2"/>
                </a:solidFill>
              </a:rPr>
              <a:t>Example of ERD</a:t>
            </a:r>
            <a:endParaRPr lang="en-US"/>
          </a:p>
        </p:txBody>
      </p:sp>
      <p:sp>
        <p:nvSpPr>
          <p:cNvPr id="735237" name="Rectangle 5"/>
          <p:cNvSpPr>
            <a:spLocks noChangeArrowheads="1"/>
          </p:cNvSpPr>
          <p:nvPr/>
        </p:nvSpPr>
        <p:spPr bwMode="auto">
          <a:xfrm>
            <a:off x="1160463" y="2747963"/>
            <a:ext cx="1422400" cy="588962"/>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endParaRPr lang="en-US">
              <a:solidFill>
                <a:srgbClr val="3333FF"/>
              </a:solidFill>
            </a:endParaRPr>
          </a:p>
        </p:txBody>
      </p:sp>
      <p:sp>
        <p:nvSpPr>
          <p:cNvPr id="735240" name="Oval 8"/>
          <p:cNvSpPr>
            <a:spLocks noChangeArrowheads="1"/>
          </p:cNvSpPr>
          <p:nvPr/>
        </p:nvSpPr>
        <p:spPr bwMode="auto">
          <a:xfrm>
            <a:off x="393700" y="1962150"/>
            <a:ext cx="1619250" cy="365125"/>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42" name="Line 10"/>
          <p:cNvSpPr>
            <a:spLocks noChangeShapeType="1"/>
          </p:cNvSpPr>
          <p:nvPr/>
        </p:nvSpPr>
        <p:spPr bwMode="auto">
          <a:xfrm>
            <a:off x="1187450" y="2343150"/>
            <a:ext cx="431800" cy="4191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5243" name="Rectangle 11"/>
          <p:cNvSpPr>
            <a:spLocks noChangeArrowheads="1"/>
          </p:cNvSpPr>
          <p:nvPr/>
        </p:nvSpPr>
        <p:spPr bwMode="auto">
          <a:xfrm>
            <a:off x="428625" y="1982788"/>
            <a:ext cx="14446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u="sng">
                <a:solidFill>
                  <a:srgbClr val="000000"/>
                </a:solidFill>
              </a:rPr>
              <a:t>Employee No</a:t>
            </a:r>
          </a:p>
        </p:txBody>
      </p:sp>
      <p:sp>
        <p:nvSpPr>
          <p:cNvPr id="735245" name="Oval 13"/>
          <p:cNvSpPr>
            <a:spLocks noChangeArrowheads="1"/>
          </p:cNvSpPr>
          <p:nvPr/>
        </p:nvSpPr>
        <p:spPr bwMode="auto">
          <a:xfrm>
            <a:off x="2178050" y="1905000"/>
            <a:ext cx="1384300" cy="517525"/>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46" name="Line 14"/>
          <p:cNvSpPr>
            <a:spLocks noChangeShapeType="1"/>
          </p:cNvSpPr>
          <p:nvPr/>
        </p:nvSpPr>
        <p:spPr bwMode="auto">
          <a:xfrm flipH="1">
            <a:off x="2203450" y="2432050"/>
            <a:ext cx="698500" cy="3302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5247" name="Rectangle 15"/>
          <p:cNvSpPr>
            <a:spLocks noChangeArrowheads="1"/>
          </p:cNvSpPr>
          <p:nvPr/>
        </p:nvSpPr>
        <p:spPr bwMode="auto">
          <a:xfrm>
            <a:off x="2316163" y="1936750"/>
            <a:ext cx="11080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lnSpc>
                <a:spcPct val="80000"/>
              </a:lnSpc>
            </a:pPr>
            <a:r>
              <a:rPr lang="en-US" sz="1800">
                <a:solidFill>
                  <a:srgbClr val="000000"/>
                </a:solidFill>
              </a:rPr>
              <a:t>Employee</a:t>
            </a:r>
          </a:p>
          <a:p>
            <a:pPr algn="ctr">
              <a:lnSpc>
                <a:spcPct val="80000"/>
              </a:lnSpc>
            </a:pPr>
            <a:r>
              <a:rPr lang="en-US" sz="1800">
                <a:solidFill>
                  <a:srgbClr val="000000"/>
                </a:solidFill>
              </a:rPr>
              <a:t>Name</a:t>
            </a:r>
          </a:p>
        </p:txBody>
      </p:sp>
      <p:sp>
        <p:nvSpPr>
          <p:cNvPr id="735249" name="Oval 17"/>
          <p:cNvSpPr>
            <a:spLocks noChangeArrowheads="1"/>
          </p:cNvSpPr>
          <p:nvPr/>
        </p:nvSpPr>
        <p:spPr bwMode="auto">
          <a:xfrm>
            <a:off x="2089150" y="3770313"/>
            <a:ext cx="1249363" cy="31115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50" name="Rectangle 18"/>
          <p:cNvSpPr>
            <a:spLocks noChangeArrowheads="1"/>
          </p:cNvSpPr>
          <p:nvPr/>
        </p:nvSpPr>
        <p:spPr bwMode="auto">
          <a:xfrm>
            <a:off x="2298700" y="3744913"/>
            <a:ext cx="765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Salary</a:t>
            </a:r>
          </a:p>
        </p:txBody>
      </p:sp>
      <p:sp>
        <p:nvSpPr>
          <p:cNvPr id="735251" name="Oval 19"/>
          <p:cNvSpPr>
            <a:spLocks noChangeArrowheads="1"/>
          </p:cNvSpPr>
          <p:nvPr/>
        </p:nvSpPr>
        <p:spPr bwMode="auto">
          <a:xfrm>
            <a:off x="652463" y="3768725"/>
            <a:ext cx="1247775" cy="31115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52" name="Rectangle 20"/>
          <p:cNvSpPr>
            <a:spLocks noChangeArrowheads="1"/>
          </p:cNvSpPr>
          <p:nvPr/>
        </p:nvSpPr>
        <p:spPr bwMode="auto">
          <a:xfrm>
            <a:off x="993775" y="3744913"/>
            <a:ext cx="6127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Title</a:t>
            </a:r>
          </a:p>
        </p:txBody>
      </p:sp>
      <p:sp>
        <p:nvSpPr>
          <p:cNvPr id="735253" name="Line 21"/>
          <p:cNvSpPr>
            <a:spLocks noChangeShapeType="1"/>
          </p:cNvSpPr>
          <p:nvPr/>
        </p:nvSpPr>
        <p:spPr bwMode="auto">
          <a:xfrm flipH="1">
            <a:off x="1289050" y="3333750"/>
            <a:ext cx="419100" cy="4191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5254" name="Line 22"/>
          <p:cNvSpPr>
            <a:spLocks noChangeShapeType="1"/>
          </p:cNvSpPr>
          <p:nvPr/>
        </p:nvSpPr>
        <p:spPr bwMode="auto">
          <a:xfrm>
            <a:off x="2152650" y="3333750"/>
            <a:ext cx="584200" cy="4191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5255" name="Oval 23"/>
          <p:cNvSpPr>
            <a:spLocks noChangeArrowheads="1"/>
          </p:cNvSpPr>
          <p:nvPr/>
        </p:nvSpPr>
        <p:spPr bwMode="auto">
          <a:xfrm>
            <a:off x="1327150" y="4340225"/>
            <a:ext cx="1249363" cy="31115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56" name="Line 24"/>
          <p:cNvSpPr>
            <a:spLocks noChangeShapeType="1"/>
          </p:cNvSpPr>
          <p:nvPr/>
        </p:nvSpPr>
        <p:spPr bwMode="auto">
          <a:xfrm>
            <a:off x="1943100" y="3321050"/>
            <a:ext cx="0" cy="10033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5257" name="Rectangle 25"/>
          <p:cNvSpPr>
            <a:spLocks noChangeArrowheads="1"/>
          </p:cNvSpPr>
          <p:nvPr/>
        </p:nvSpPr>
        <p:spPr bwMode="auto">
          <a:xfrm>
            <a:off x="1441450" y="4316413"/>
            <a:ext cx="9302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Address</a:t>
            </a:r>
          </a:p>
        </p:txBody>
      </p:sp>
      <p:sp>
        <p:nvSpPr>
          <p:cNvPr id="735258" name="Oval 26"/>
          <p:cNvSpPr>
            <a:spLocks noChangeArrowheads="1"/>
          </p:cNvSpPr>
          <p:nvPr/>
        </p:nvSpPr>
        <p:spPr bwMode="auto">
          <a:xfrm>
            <a:off x="2127250" y="5091113"/>
            <a:ext cx="1249363" cy="311150"/>
          </a:xfrm>
          <a:prstGeom prst="ellipse">
            <a:avLst/>
          </a:prstGeom>
          <a:gradFill rotWithShape="1">
            <a:gsLst>
              <a:gs pos="0">
                <a:srgbClr val="33CC33"/>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59" name="Rectangle 27"/>
          <p:cNvSpPr>
            <a:spLocks noChangeArrowheads="1"/>
          </p:cNvSpPr>
          <p:nvPr/>
        </p:nvSpPr>
        <p:spPr bwMode="auto">
          <a:xfrm>
            <a:off x="2463800" y="5065713"/>
            <a:ext cx="5746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City</a:t>
            </a:r>
          </a:p>
        </p:txBody>
      </p:sp>
      <p:sp>
        <p:nvSpPr>
          <p:cNvPr id="735260" name="Oval 28"/>
          <p:cNvSpPr>
            <a:spLocks noChangeArrowheads="1"/>
          </p:cNvSpPr>
          <p:nvPr/>
        </p:nvSpPr>
        <p:spPr bwMode="auto">
          <a:xfrm>
            <a:off x="690563" y="5089525"/>
            <a:ext cx="1247775" cy="311150"/>
          </a:xfrm>
          <a:prstGeom prst="ellipse">
            <a:avLst/>
          </a:prstGeom>
          <a:gradFill rotWithShape="1">
            <a:gsLst>
              <a:gs pos="0">
                <a:srgbClr val="33CC33"/>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61" name="Rectangle 29"/>
          <p:cNvSpPr>
            <a:spLocks noChangeArrowheads="1"/>
          </p:cNvSpPr>
          <p:nvPr/>
        </p:nvSpPr>
        <p:spPr bwMode="auto">
          <a:xfrm>
            <a:off x="925513" y="5065713"/>
            <a:ext cx="7524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Apt. #</a:t>
            </a:r>
          </a:p>
        </p:txBody>
      </p:sp>
      <p:sp>
        <p:nvSpPr>
          <p:cNvPr id="735262" name="Line 30"/>
          <p:cNvSpPr>
            <a:spLocks noChangeShapeType="1"/>
          </p:cNvSpPr>
          <p:nvPr/>
        </p:nvSpPr>
        <p:spPr bwMode="auto">
          <a:xfrm flipH="1">
            <a:off x="1327150" y="4654550"/>
            <a:ext cx="419100" cy="4191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5263" name="Line 31"/>
          <p:cNvSpPr>
            <a:spLocks noChangeShapeType="1"/>
          </p:cNvSpPr>
          <p:nvPr/>
        </p:nvSpPr>
        <p:spPr bwMode="auto">
          <a:xfrm>
            <a:off x="2190750" y="4654550"/>
            <a:ext cx="584200" cy="4191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5264" name="Oval 32"/>
          <p:cNvSpPr>
            <a:spLocks noChangeArrowheads="1"/>
          </p:cNvSpPr>
          <p:nvPr/>
        </p:nvSpPr>
        <p:spPr bwMode="auto">
          <a:xfrm>
            <a:off x="1365250" y="5686425"/>
            <a:ext cx="1249363" cy="311150"/>
          </a:xfrm>
          <a:prstGeom prst="ellipse">
            <a:avLst/>
          </a:prstGeom>
          <a:gradFill rotWithShape="1">
            <a:gsLst>
              <a:gs pos="0">
                <a:srgbClr val="33CC33"/>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65" name="Line 33"/>
          <p:cNvSpPr>
            <a:spLocks noChangeShapeType="1"/>
          </p:cNvSpPr>
          <p:nvPr/>
        </p:nvSpPr>
        <p:spPr bwMode="auto">
          <a:xfrm>
            <a:off x="1981200" y="4667250"/>
            <a:ext cx="0" cy="10033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5266" name="Rectangle 34"/>
          <p:cNvSpPr>
            <a:spLocks noChangeArrowheads="1"/>
          </p:cNvSpPr>
          <p:nvPr/>
        </p:nvSpPr>
        <p:spPr bwMode="auto">
          <a:xfrm>
            <a:off x="1498600" y="5662613"/>
            <a:ext cx="8858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Street #</a:t>
            </a:r>
          </a:p>
        </p:txBody>
      </p:sp>
      <p:sp>
        <p:nvSpPr>
          <p:cNvPr id="735268" name="Line 36"/>
          <p:cNvSpPr>
            <a:spLocks noChangeShapeType="1"/>
          </p:cNvSpPr>
          <p:nvPr/>
        </p:nvSpPr>
        <p:spPr bwMode="auto">
          <a:xfrm>
            <a:off x="6946900" y="3321050"/>
            <a:ext cx="0" cy="11049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5269" name="Rectangle 37"/>
          <p:cNvSpPr>
            <a:spLocks noChangeArrowheads="1"/>
          </p:cNvSpPr>
          <p:nvPr/>
        </p:nvSpPr>
        <p:spPr bwMode="auto">
          <a:xfrm>
            <a:off x="6205538" y="2776538"/>
            <a:ext cx="1425575" cy="530225"/>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35270" name="Rectangle 38"/>
          <p:cNvSpPr>
            <a:spLocks noChangeArrowheads="1"/>
          </p:cNvSpPr>
          <p:nvPr/>
        </p:nvSpPr>
        <p:spPr bwMode="auto">
          <a:xfrm>
            <a:off x="6292850" y="2860675"/>
            <a:ext cx="1146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PROJECT</a:t>
            </a:r>
          </a:p>
        </p:txBody>
      </p:sp>
      <p:sp>
        <p:nvSpPr>
          <p:cNvPr id="735271" name="Oval 39"/>
          <p:cNvSpPr>
            <a:spLocks noChangeArrowheads="1"/>
          </p:cNvSpPr>
          <p:nvPr/>
        </p:nvSpPr>
        <p:spPr bwMode="auto">
          <a:xfrm>
            <a:off x="5537200" y="1944688"/>
            <a:ext cx="1249363" cy="439737"/>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72" name="Oval 40"/>
          <p:cNvSpPr>
            <a:spLocks noChangeArrowheads="1"/>
          </p:cNvSpPr>
          <p:nvPr/>
        </p:nvSpPr>
        <p:spPr bwMode="auto">
          <a:xfrm>
            <a:off x="6884988" y="1865313"/>
            <a:ext cx="1247775" cy="598487"/>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74" name="Oval 42"/>
          <p:cNvSpPr>
            <a:spLocks noChangeArrowheads="1"/>
          </p:cNvSpPr>
          <p:nvPr/>
        </p:nvSpPr>
        <p:spPr bwMode="auto">
          <a:xfrm>
            <a:off x="5600700" y="3711575"/>
            <a:ext cx="1249363" cy="430213"/>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75" name="Rectangle 43"/>
          <p:cNvSpPr>
            <a:spLocks noChangeArrowheads="1"/>
          </p:cNvSpPr>
          <p:nvPr/>
        </p:nvSpPr>
        <p:spPr bwMode="auto">
          <a:xfrm>
            <a:off x="5772150" y="3757613"/>
            <a:ext cx="8413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Budget</a:t>
            </a:r>
          </a:p>
        </p:txBody>
      </p:sp>
      <p:sp>
        <p:nvSpPr>
          <p:cNvPr id="735276" name="Rectangle 44"/>
          <p:cNvSpPr>
            <a:spLocks noChangeArrowheads="1"/>
          </p:cNvSpPr>
          <p:nvPr/>
        </p:nvSpPr>
        <p:spPr bwMode="auto">
          <a:xfrm>
            <a:off x="7102475" y="1844675"/>
            <a:ext cx="8286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Project</a:t>
            </a:r>
          </a:p>
          <a:p>
            <a:r>
              <a:rPr lang="en-US" sz="1800">
                <a:solidFill>
                  <a:srgbClr val="000000"/>
                </a:solidFill>
              </a:rPr>
              <a:t>Name</a:t>
            </a:r>
          </a:p>
        </p:txBody>
      </p:sp>
      <p:sp>
        <p:nvSpPr>
          <p:cNvPr id="735277" name="Rectangle 45"/>
          <p:cNvSpPr>
            <a:spLocks noChangeArrowheads="1"/>
          </p:cNvSpPr>
          <p:nvPr/>
        </p:nvSpPr>
        <p:spPr bwMode="auto">
          <a:xfrm>
            <a:off x="5537200" y="1982788"/>
            <a:ext cx="11652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u="sng">
                <a:solidFill>
                  <a:srgbClr val="000000"/>
                </a:solidFill>
              </a:rPr>
              <a:t>Project No</a:t>
            </a:r>
          </a:p>
        </p:txBody>
      </p:sp>
      <p:sp>
        <p:nvSpPr>
          <p:cNvPr id="735278" name="Line 46"/>
          <p:cNvSpPr>
            <a:spLocks noChangeShapeType="1"/>
          </p:cNvSpPr>
          <p:nvPr/>
        </p:nvSpPr>
        <p:spPr bwMode="auto">
          <a:xfrm>
            <a:off x="6191250" y="2406650"/>
            <a:ext cx="520700" cy="3556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5279" name="Line 47"/>
          <p:cNvSpPr>
            <a:spLocks noChangeShapeType="1"/>
          </p:cNvSpPr>
          <p:nvPr/>
        </p:nvSpPr>
        <p:spPr bwMode="auto">
          <a:xfrm flipH="1">
            <a:off x="7219950" y="2482850"/>
            <a:ext cx="330200" cy="2794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5280" name="Line 48"/>
          <p:cNvSpPr>
            <a:spLocks noChangeShapeType="1"/>
          </p:cNvSpPr>
          <p:nvPr/>
        </p:nvSpPr>
        <p:spPr bwMode="auto">
          <a:xfrm flipV="1">
            <a:off x="6254750" y="3308350"/>
            <a:ext cx="431800" cy="406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5281" name="Oval 49"/>
          <p:cNvSpPr>
            <a:spLocks noChangeArrowheads="1"/>
          </p:cNvSpPr>
          <p:nvPr/>
        </p:nvSpPr>
        <p:spPr bwMode="auto">
          <a:xfrm>
            <a:off x="7099300" y="3724275"/>
            <a:ext cx="1506538" cy="430213"/>
          </a:xfrm>
          <a:prstGeom prst="ellipse">
            <a:avLst/>
          </a:prstGeom>
          <a:gradFill rotWithShape="1">
            <a:gsLst>
              <a:gs pos="0">
                <a:srgbClr val="99FFCC"/>
              </a:gs>
              <a:gs pos="100000">
                <a:srgbClr val="FFFFFF"/>
              </a:gs>
            </a:gsLst>
            <a:lin ang="5400000" scaled="1"/>
          </a:gradFill>
          <a:ln w="19050" algn="ctr">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b="1"/>
          </a:p>
        </p:txBody>
      </p:sp>
      <p:sp>
        <p:nvSpPr>
          <p:cNvPr id="735282" name="Rectangle 50"/>
          <p:cNvSpPr>
            <a:spLocks noChangeArrowheads="1"/>
          </p:cNvSpPr>
          <p:nvPr/>
        </p:nvSpPr>
        <p:spPr bwMode="auto">
          <a:xfrm>
            <a:off x="7232650" y="3757613"/>
            <a:ext cx="10953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TotalEmp</a:t>
            </a:r>
          </a:p>
        </p:txBody>
      </p:sp>
      <p:sp>
        <p:nvSpPr>
          <p:cNvPr id="735283" name="Line 51"/>
          <p:cNvSpPr>
            <a:spLocks noChangeShapeType="1"/>
          </p:cNvSpPr>
          <p:nvPr/>
        </p:nvSpPr>
        <p:spPr bwMode="auto">
          <a:xfrm flipH="1" flipV="1">
            <a:off x="7270750" y="3321050"/>
            <a:ext cx="457200" cy="406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5285" name="Oval 53"/>
          <p:cNvSpPr>
            <a:spLocks noChangeArrowheads="1"/>
          </p:cNvSpPr>
          <p:nvPr/>
        </p:nvSpPr>
        <p:spPr bwMode="auto">
          <a:xfrm>
            <a:off x="6262688" y="4425950"/>
            <a:ext cx="1374775" cy="50800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87" name="Rectangle 55"/>
          <p:cNvSpPr>
            <a:spLocks noChangeArrowheads="1"/>
          </p:cNvSpPr>
          <p:nvPr/>
        </p:nvSpPr>
        <p:spPr bwMode="auto">
          <a:xfrm>
            <a:off x="6515100" y="4498975"/>
            <a:ext cx="9937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Location</a:t>
            </a:r>
          </a:p>
        </p:txBody>
      </p:sp>
      <p:sp>
        <p:nvSpPr>
          <p:cNvPr id="735288" name="Rectangle 56"/>
          <p:cNvSpPr>
            <a:spLocks noChangeArrowheads="1"/>
          </p:cNvSpPr>
          <p:nvPr/>
        </p:nvSpPr>
        <p:spPr bwMode="auto">
          <a:xfrm>
            <a:off x="3698875" y="2860675"/>
            <a:ext cx="13938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chemeClr val="bg1"/>
                </a:solidFill>
              </a:rPr>
              <a:t>WORKS ON</a:t>
            </a:r>
          </a:p>
        </p:txBody>
      </p:sp>
      <p:sp>
        <p:nvSpPr>
          <p:cNvPr id="735290" name="Oval 58"/>
          <p:cNvSpPr>
            <a:spLocks noChangeArrowheads="1"/>
          </p:cNvSpPr>
          <p:nvPr/>
        </p:nvSpPr>
        <p:spPr bwMode="auto">
          <a:xfrm>
            <a:off x="3776663" y="2008188"/>
            <a:ext cx="1260475" cy="31115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91" name="Rectangle 59"/>
          <p:cNvSpPr>
            <a:spLocks noChangeArrowheads="1"/>
          </p:cNvSpPr>
          <p:nvPr/>
        </p:nvSpPr>
        <p:spPr bwMode="auto">
          <a:xfrm>
            <a:off x="3883025" y="1982788"/>
            <a:ext cx="9937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Duration</a:t>
            </a:r>
          </a:p>
        </p:txBody>
      </p:sp>
      <p:sp>
        <p:nvSpPr>
          <p:cNvPr id="735292" name="Line 60"/>
          <p:cNvSpPr>
            <a:spLocks noChangeShapeType="1"/>
          </p:cNvSpPr>
          <p:nvPr/>
        </p:nvSpPr>
        <p:spPr bwMode="auto">
          <a:xfrm>
            <a:off x="4405313" y="233045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5294" name="Oval 62"/>
          <p:cNvSpPr>
            <a:spLocks noChangeArrowheads="1"/>
          </p:cNvSpPr>
          <p:nvPr/>
        </p:nvSpPr>
        <p:spPr bwMode="auto">
          <a:xfrm>
            <a:off x="3630613" y="3698875"/>
            <a:ext cx="1628775" cy="404813"/>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95" name="Rectangle 63"/>
          <p:cNvSpPr>
            <a:spLocks noChangeArrowheads="1"/>
          </p:cNvSpPr>
          <p:nvPr/>
        </p:nvSpPr>
        <p:spPr bwMode="auto">
          <a:xfrm>
            <a:off x="3622675" y="3732213"/>
            <a:ext cx="1501775" cy="3635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Responsibility</a:t>
            </a:r>
          </a:p>
        </p:txBody>
      </p:sp>
      <p:sp>
        <p:nvSpPr>
          <p:cNvPr id="735296" name="Line 64"/>
          <p:cNvSpPr>
            <a:spLocks noChangeShapeType="1"/>
          </p:cNvSpPr>
          <p:nvPr/>
        </p:nvSpPr>
        <p:spPr bwMode="auto">
          <a:xfrm>
            <a:off x="4405313" y="3379788"/>
            <a:ext cx="0" cy="330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5298" name="Line 66"/>
          <p:cNvSpPr>
            <a:spLocks noChangeShapeType="1"/>
          </p:cNvSpPr>
          <p:nvPr/>
        </p:nvSpPr>
        <p:spPr bwMode="auto">
          <a:xfrm flipH="1">
            <a:off x="2590800" y="3041650"/>
            <a:ext cx="1397000" cy="0"/>
          </a:xfrm>
          <a:prstGeom prst="line">
            <a:avLst/>
          </a:prstGeom>
          <a:noFill/>
          <a:ln w="38100" cmpd="dbl">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5299" name="Line 67"/>
          <p:cNvSpPr>
            <a:spLocks noChangeShapeType="1"/>
          </p:cNvSpPr>
          <p:nvPr/>
        </p:nvSpPr>
        <p:spPr bwMode="auto">
          <a:xfrm flipH="1">
            <a:off x="4800600" y="3041650"/>
            <a:ext cx="1390650" cy="0"/>
          </a:xfrm>
          <a:prstGeom prst="line">
            <a:avLst/>
          </a:prstGeom>
          <a:noFill/>
          <a:ln w="38100" cmpd="dbl">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5301" name="AutoShape 69"/>
          <p:cNvSpPr>
            <a:spLocks noChangeArrowheads="1"/>
          </p:cNvSpPr>
          <p:nvPr/>
        </p:nvSpPr>
        <p:spPr bwMode="auto">
          <a:xfrm>
            <a:off x="3879850" y="2520950"/>
            <a:ext cx="1054100" cy="1054100"/>
          </a:xfrm>
          <a:prstGeom prst="diamond">
            <a:avLst/>
          </a:prstGeom>
          <a:gradFill rotWithShape="1">
            <a:gsLst>
              <a:gs pos="0">
                <a:srgbClr val="FFFF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35302" name="Rectangle 70"/>
          <p:cNvSpPr>
            <a:spLocks noChangeArrowheads="1"/>
          </p:cNvSpPr>
          <p:nvPr/>
        </p:nvSpPr>
        <p:spPr bwMode="auto">
          <a:xfrm>
            <a:off x="3984625" y="2855913"/>
            <a:ext cx="86201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sz="1400" b="1"/>
              <a:t>WORKS</a:t>
            </a:r>
          </a:p>
          <a:p>
            <a:pPr algn="ctr"/>
            <a:r>
              <a:rPr lang="en-US" sz="1400" b="1"/>
              <a:t>ON</a:t>
            </a:r>
          </a:p>
        </p:txBody>
      </p:sp>
      <p:sp>
        <p:nvSpPr>
          <p:cNvPr id="735304" name="Rectangle 72"/>
          <p:cNvSpPr>
            <a:spLocks noChangeArrowheads="1"/>
          </p:cNvSpPr>
          <p:nvPr/>
        </p:nvSpPr>
        <p:spPr bwMode="auto">
          <a:xfrm>
            <a:off x="1162050" y="2835275"/>
            <a:ext cx="1400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EMPLOYEE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F338F90D-95F0-43F6-8C23-4E38B5F6CB6B}" type="slidenum">
              <a:rPr lang="en-US"/>
              <a:pPr/>
              <a:t>21</a:t>
            </a:fld>
            <a:endParaRPr lang="en-US"/>
          </a:p>
        </p:txBody>
      </p:sp>
      <p:sp>
        <p:nvSpPr>
          <p:cNvPr id="737282" name="Text Box 2"/>
          <p:cNvSpPr txBox="1">
            <a:spLocks noChangeArrowheads="1"/>
          </p:cNvSpPr>
          <p:nvPr/>
        </p:nvSpPr>
        <p:spPr bwMode="auto">
          <a:xfrm>
            <a:off x="441325" y="546100"/>
            <a:ext cx="8289925" cy="428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80000"/>
              </a:lnSpc>
            </a:pPr>
            <a:r>
              <a:rPr kumimoji="1" lang="en-US" sz="3200" b="1">
                <a:solidFill>
                  <a:schemeClr val="tx2"/>
                </a:solidFill>
              </a:rPr>
              <a:t>Relationships</a:t>
            </a:r>
          </a:p>
          <a:p>
            <a:pPr>
              <a:lnSpc>
                <a:spcPct val="80000"/>
              </a:lnSpc>
            </a:pPr>
            <a:endParaRPr kumimoji="1" lang="en-US" sz="1000" b="1">
              <a:solidFill>
                <a:schemeClr val="tx2"/>
              </a:solidFill>
            </a:endParaRPr>
          </a:p>
          <a:p>
            <a:pPr>
              <a:lnSpc>
                <a:spcPct val="80000"/>
              </a:lnSpc>
            </a:pPr>
            <a:endParaRPr kumimoji="1" lang="en-US" sz="1000" b="1">
              <a:solidFill>
                <a:schemeClr val="tx2"/>
              </a:solidFill>
            </a:endParaRPr>
          </a:p>
          <a:p>
            <a:pPr>
              <a:lnSpc>
                <a:spcPct val="80000"/>
              </a:lnSpc>
            </a:pPr>
            <a:endParaRPr kumimoji="1" lang="en-US" sz="1000" b="1">
              <a:solidFill>
                <a:schemeClr val="tx2"/>
              </a:solidFill>
            </a:endParaRPr>
          </a:p>
          <a:p>
            <a:pPr eaLnBrk="1" hangingPunct="1">
              <a:spcBef>
                <a:spcPct val="20000"/>
              </a:spcBef>
              <a:buClr>
                <a:srgbClr val="CC0000"/>
              </a:buClr>
              <a:buFontTx/>
              <a:buChar char="•"/>
            </a:pPr>
            <a:r>
              <a:rPr lang="en-US"/>
              <a:t>A </a:t>
            </a:r>
            <a:r>
              <a:rPr lang="en-US" i="1"/>
              <a:t>relationship</a:t>
            </a:r>
            <a:r>
              <a:rPr lang="en-US"/>
              <a:t> logically associates two or more entities with each other</a:t>
            </a:r>
          </a:p>
          <a:p>
            <a:pPr eaLnBrk="1" hangingPunct="1">
              <a:spcBef>
                <a:spcPct val="20000"/>
              </a:spcBef>
              <a:buClr>
                <a:srgbClr val="CC0000"/>
              </a:buClr>
              <a:buFontTx/>
              <a:buChar char="•"/>
            </a:pPr>
            <a:endParaRPr lang="en-US"/>
          </a:p>
          <a:p>
            <a:pPr eaLnBrk="1" hangingPunct="1">
              <a:spcBef>
                <a:spcPct val="20000"/>
              </a:spcBef>
              <a:buClr>
                <a:srgbClr val="CC0000"/>
              </a:buClr>
              <a:buFontTx/>
              <a:buChar char="•"/>
            </a:pPr>
            <a:r>
              <a:rPr lang="en-US"/>
              <a:t>Binary relationship associates two entities </a:t>
            </a:r>
          </a:p>
          <a:p>
            <a:pPr eaLnBrk="1" hangingPunct="1">
              <a:spcBef>
                <a:spcPct val="20000"/>
              </a:spcBef>
              <a:buClr>
                <a:srgbClr val="CC0000"/>
              </a:buClr>
              <a:buFontTx/>
              <a:buChar char="•"/>
            </a:pPr>
            <a:endParaRPr lang="en-US"/>
          </a:p>
          <a:p>
            <a:pPr eaLnBrk="1" hangingPunct="1">
              <a:spcBef>
                <a:spcPct val="20000"/>
              </a:spcBef>
              <a:buClr>
                <a:srgbClr val="CC0000"/>
              </a:buClr>
              <a:buFontTx/>
              <a:buChar char="•"/>
            </a:pPr>
            <a:r>
              <a:rPr lang="en-US"/>
              <a:t>Ternary relationship associates three entities with each other</a:t>
            </a:r>
          </a:p>
          <a:p>
            <a:pPr eaLnBrk="1" hangingPunct="1">
              <a:spcBef>
                <a:spcPct val="20000"/>
              </a:spcBef>
              <a:buClr>
                <a:srgbClr val="CC0000"/>
              </a:buClr>
              <a:buFontTx/>
              <a:buChar char="•"/>
            </a:pPr>
            <a:endParaRPr lang="en-US"/>
          </a:p>
          <a:p>
            <a:pPr eaLnBrk="1" hangingPunct="1">
              <a:spcBef>
                <a:spcPct val="20000"/>
              </a:spcBef>
              <a:buClr>
                <a:srgbClr val="CC0000"/>
              </a:buClr>
              <a:buFontTx/>
              <a:buChar char="•"/>
            </a:pPr>
            <a:r>
              <a:rPr lang="en-US" i="1"/>
              <a:t>N-ary</a:t>
            </a:r>
            <a:r>
              <a:rPr lang="en-US"/>
              <a:t> relationship associates </a:t>
            </a:r>
            <a:r>
              <a:rPr lang="en-US" i="1"/>
              <a:t>n</a:t>
            </a:r>
            <a:r>
              <a:rPr lang="en-US"/>
              <a:t> entities with each other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3"/>
          <p:cNvSpPr>
            <a:spLocks noGrp="1"/>
          </p:cNvSpPr>
          <p:nvPr>
            <p:ph type="sldNum" sz="quarter" idx="10"/>
          </p:nvPr>
        </p:nvSpPr>
        <p:spPr/>
        <p:txBody>
          <a:bodyPr/>
          <a:lstStyle/>
          <a:p>
            <a:fld id="{09811558-1B9A-4A68-B825-BA0A7F9CA183}" type="slidenum">
              <a:rPr lang="en-US"/>
              <a:pPr/>
              <a:t>22</a:t>
            </a:fld>
            <a:endParaRPr lang="en-US"/>
          </a:p>
        </p:txBody>
      </p:sp>
      <p:sp>
        <p:nvSpPr>
          <p:cNvPr id="738306" name="Text Box 2"/>
          <p:cNvSpPr txBox="1">
            <a:spLocks noChangeArrowheads="1"/>
          </p:cNvSpPr>
          <p:nvPr/>
        </p:nvSpPr>
        <p:spPr bwMode="auto">
          <a:xfrm>
            <a:off x="517525" y="304800"/>
            <a:ext cx="8289925" cy="294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70000"/>
              </a:lnSpc>
            </a:pPr>
            <a:r>
              <a:rPr kumimoji="1" lang="en-US" sz="3200" b="1">
                <a:solidFill>
                  <a:schemeClr val="tx2"/>
                </a:solidFill>
              </a:rPr>
              <a:t>Relationship attributes</a:t>
            </a:r>
          </a:p>
          <a:p>
            <a:pPr>
              <a:lnSpc>
                <a:spcPct val="70000"/>
              </a:lnSpc>
            </a:pPr>
            <a:endParaRPr kumimoji="1" lang="en-US" sz="1000" b="1">
              <a:solidFill>
                <a:schemeClr val="tx2"/>
              </a:solidFill>
            </a:endParaRPr>
          </a:p>
          <a:p>
            <a:pPr>
              <a:lnSpc>
                <a:spcPct val="70000"/>
              </a:lnSpc>
            </a:pPr>
            <a:endParaRPr lang="en-US"/>
          </a:p>
          <a:p>
            <a:pPr>
              <a:lnSpc>
                <a:spcPct val="70000"/>
              </a:lnSpc>
              <a:spcBef>
                <a:spcPct val="20000"/>
              </a:spcBef>
              <a:buClr>
                <a:srgbClr val="CC0000"/>
              </a:buClr>
              <a:buFontTx/>
              <a:buChar char="•"/>
            </a:pPr>
            <a:r>
              <a:rPr lang="en-US"/>
              <a:t>Attributes can be attached to specific relationships.</a:t>
            </a:r>
          </a:p>
          <a:p>
            <a:pPr>
              <a:lnSpc>
                <a:spcPct val="70000"/>
              </a:lnSpc>
              <a:spcBef>
                <a:spcPct val="20000"/>
              </a:spcBef>
              <a:buClr>
                <a:srgbClr val="CC0000"/>
              </a:buClr>
              <a:buFontTx/>
              <a:buChar char="•"/>
            </a:pPr>
            <a:endParaRPr lang="en-US"/>
          </a:p>
          <a:p>
            <a:pPr>
              <a:lnSpc>
                <a:spcPct val="70000"/>
              </a:lnSpc>
              <a:spcBef>
                <a:spcPct val="20000"/>
              </a:spcBef>
              <a:buClr>
                <a:srgbClr val="CC0000"/>
              </a:buClr>
              <a:buFontTx/>
              <a:buChar char="•"/>
            </a:pPr>
            <a:r>
              <a:rPr lang="en-US"/>
              <a:t>Attributes that belong to two different entities should be placed as the attribute of the relationship</a:t>
            </a:r>
          </a:p>
          <a:p>
            <a:pPr>
              <a:lnSpc>
                <a:spcPct val="70000"/>
              </a:lnSpc>
              <a:spcBef>
                <a:spcPct val="20000"/>
              </a:spcBef>
              <a:buClr>
                <a:srgbClr val="CC0000"/>
              </a:buClr>
              <a:buFontTx/>
              <a:buChar char="•"/>
            </a:pPr>
            <a:endParaRPr lang="en-US"/>
          </a:p>
          <a:p>
            <a:pPr>
              <a:lnSpc>
                <a:spcPct val="70000"/>
              </a:lnSpc>
              <a:spcBef>
                <a:spcPct val="20000"/>
              </a:spcBef>
              <a:buClr>
                <a:srgbClr val="CC0000"/>
              </a:buClr>
              <a:buFontTx/>
              <a:buChar char="•"/>
            </a:pPr>
            <a:r>
              <a:rPr lang="en-US"/>
              <a:t>These values provide data about the relationship between the participating entity instances.</a:t>
            </a:r>
          </a:p>
        </p:txBody>
      </p:sp>
      <p:sp>
        <p:nvSpPr>
          <p:cNvPr id="738308" name="Rectangle 4"/>
          <p:cNvSpPr>
            <a:spLocks noChangeArrowheads="1"/>
          </p:cNvSpPr>
          <p:nvPr/>
        </p:nvSpPr>
        <p:spPr bwMode="auto">
          <a:xfrm>
            <a:off x="6438900" y="4895850"/>
            <a:ext cx="1423988" cy="530225"/>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38309" name="Rectangle 5"/>
          <p:cNvSpPr>
            <a:spLocks noChangeArrowheads="1"/>
          </p:cNvSpPr>
          <p:nvPr/>
        </p:nvSpPr>
        <p:spPr bwMode="auto">
          <a:xfrm>
            <a:off x="6526213" y="4979988"/>
            <a:ext cx="1127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b="1"/>
              <a:t>PROJECT</a:t>
            </a:r>
          </a:p>
        </p:txBody>
      </p:sp>
      <p:sp>
        <p:nvSpPr>
          <p:cNvPr id="738310" name="Oval 6"/>
          <p:cNvSpPr>
            <a:spLocks noChangeArrowheads="1"/>
          </p:cNvSpPr>
          <p:nvPr/>
        </p:nvSpPr>
        <p:spPr bwMode="auto">
          <a:xfrm>
            <a:off x="5770563" y="4064000"/>
            <a:ext cx="1247775" cy="439738"/>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311" name="Oval 7"/>
          <p:cNvSpPr>
            <a:spLocks noChangeArrowheads="1"/>
          </p:cNvSpPr>
          <p:nvPr/>
        </p:nvSpPr>
        <p:spPr bwMode="auto">
          <a:xfrm>
            <a:off x="7118350" y="3984625"/>
            <a:ext cx="1249363" cy="598488"/>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313" name="Oval 9"/>
          <p:cNvSpPr>
            <a:spLocks noChangeArrowheads="1"/>
          </p:cNvSpPr>
          <p:nvPr/>
        </p:nvSpPr>
        <p:spPr bwMode="auto">
          <a:xfrm>
            <a:off x="6545263" y="5830888"/>
            <a:ext cx="1247775" cy="430212"/>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314" name="Rectangle 10"/>
          <p:cNvSpPr>
            <a:spLocks noChangeArrowheads="1"/>
          </p:cNvSpPr>
          <p:nvPr/>
        </p:nvSpPr>
        <p:spPr bwMode="auto">
          <a:xfrm>
            <a:off x="6716713" y="5876925"/>
            <a:ext cx="7683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Budget</a:t>
            </a:r>
          </a:p>
        </p:txBody>
      </p:sp>
      <p:sp>
        <p:nvSpPr>
          <p:cNvPr id="738315" name="Rectangle 11"/>
          <p:cNvSpPr>
            <a:spLocks noChangeArrowheads="1"/>
          </p:cNvSpPr>
          <p:nvPr/>
        </p:nvSpPr>
        <p:spPr bwMode="auto">
          <a:xfrm>
            <a:off x="7334250" y="3963988"/>
            <a:ext cx="75882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Project</a:t>
            </a:r>
          </a:p>
          <a:p>
            <a:r>
              <a:rPr lang="en-US" sz="1600">
                <a:solidFill>
                  <a:srgbClr val="000000"/>
                </a:solidFill>
              </a:rPr>
              <a:t>Name</a:t>
            </a:r>
          </a:p>
        </p:txBody>
      </p:sp>
      <p:sp>
        <p:nvSpPr>
          <p:cNvPr id="738316" name="Rectangle 12"/>
          <p:cNvSpPr>
            <a:spLocks noChangeArrowheads="1"/>
          </p:cNvSpPr>
          <p:nvPr/>
        </p:nvSpPr>
        <p:spPr bwMode="auto">
          <a:xfrm>
            <a:off x="5770563" y="4102100"/>
            <a:ext cx="10572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u="sng">
                <a:solidFill>
                  <a:srgbClr val="000000"/>
                </a:solidFill>
              </a:rPr>
              <a:t>Project No</a:t>
            </a:r>
          </a:p>
        </p:txBody>
      </p:sp>
      <p:sp>
        <p:nvSpPr>
          <p:cNvPr id="738317" name="Line 13"/>
          <p:cNvSpPr>
            <a:spLocks noChangeShapeType="1"/>
          </p:cNvSpPr>
          <p:nvPr/>
        </p:nvSpPr>
        <p:spPr bwMode="auto">
          <a:xfrm>
            <a:off x="6424613" y="4525963"/>
            <a:ext cx="520700" cy="3556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8318" name="Line 14"/>
          <p:cNvSpPr>
            <a:spLocks noChangeShapeType="1"/>
          </p:cNvSpPr>
          <p:nvPr/>
        </p:nvSpPr>
        <p:spPr bwMode="auto">
          <a:xfrm flipH="1">
            <a:off x="7453313" y="4602163"/>
            <a:ext cx="330200" cy="2794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8319" name="Line 15"/>
          <p:cNvSpPr>
            <a:spLocks noChangeShapeType="1"/>
          </p:cNvSpPr>
          <p:nvPr/>
        </p:nvSpPr>
        <p:spPr bwMode="auto">
          <a:xfrm flipV="1">
            <a:off x="7167563" y="5427663"/>
            <a:ext cx="0" cy="406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8320" name="Line 16"/>
          <p:cNvSpPr>
            <a:spLocks noChangeShapeType="1"/>
          </p:cNvSpPr>
          <p:nvPr/>
        </p:nvSpPr>
        <p:spPr bwMode="auto">
          <a:xfrm>
            <a:off x="1420813" y="4462463"/>
            <a:ext cx="428625" cy="44767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8321" name="Rectangle 17"/>
          <p:cNvSpPr>
            <a:spLocks noChangeArrowheads="1"/>
          </p:cNvSpPr>
          <p:nvPr/>
        </p:nvSpPr>
        <p:spPr bwMode="auto">
          <a:xfrm>
            <a:off x="1392238" y="4895850"/>
            <a:ext cx="1422400" cy="530225"/>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38322" name="Rectangle 18"/>
          <p:cNvSpPr>
            <a:spLocks noChangeArrowheads="1"/>
          </p:cNvSpPr>
          <p:nvPr/>
        </p:nvSpPr>
        <p:spPr bwMode="auto">
          <a:xfrm>
            <a:off x="1416050" y="4979988"/>
            <a:ext cx="13414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b="1"/>
              <a:t>EMPLOYEE</a:t>
            </a:r>
          </a:p>
        </p:txBody>
      </p:sp>
      <p:sp>
        <p:nvSpPr>
          <p:cNvPr id="738323" name="Oval 19"/>
          <p:cNvSpPr>
            <a:spLocks noChangeArrowheads="1"/>
          </p:cNvSpPr>
          <p:nvPr/>
        </p:nvSpPr>
        <p:spPr bwMode="auto">
          <a:xfrm>
            <a:off x="627063" y="4081463"/>
            <a:ext cx="1619250" cy="365125"/>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324" name="Oval 20"/>
          <p:cNvSpPr>
            <a:spLocks noChangeArrowheads="1"/>
          </p:cNvSpPr>
          <p:nvPr/>
        </p:nvSpPr>
        <p:spPr bwMode="auto">
          <a:xfrm>
            <a:off x="2411413" y="4024313"/>
            <a:ext cx="1384300" cy="517525"/>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325" name="Line 21"/>
          <p:cNvSpPr>
            <a:spLocks noChangeShapeType="1"/>
          </p:cNvSpPr>
          <p:nvPr/>
        </p:nvSpPr>
        <p:spPr bwMode="auto">
          <a:xfrm flipH="1">
            <a:off x="2436813" y="4551363"/>
            <a:ext cx="698500" cy="3302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8326" name="Rectangle 22"/>
          <p:cNvSpPr>
            <a:spLocks noChangeArrowheads="1"/>
          </p:cNvSpPr>
          <p:nvPr/>
        </p:nvSpPr>
        <p:spPr bwMode="auto">
          <a:xfrm>
            <a:off x="663575" y="4102100"/>
            <a:ext cx="13049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u="sng">
                <a:solidFill>
                  <a:srgbClr val="000000"/>
                </a:solidFill>
              </a:rPr>
              <a:t>Employee No</a:t>
            </a:r>
          </a:p>
        </p:txBody>
      </p:sp>
      <p:sp>
        <p:nvSpPr>
          <p:cNvPr id="738327" name="Rectangle 23"/>
          <p:cNvSpPr>
            <a:spLocks noChangeArrowheads="1"/>
          </p:cNvSpPr>
          <p:nvPr/>
        </p:nvSpPr>
        <p:spPr bwMode="auto">
          <a:xfrm>
            <a:off x="2600325" y="4056063"/>
            <a:ext cx="100647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lnSpc>
                <a:spcPct val="80000"/>
              </a:lnSpc>
            </a:pPr>
            <a:r>
              <a:rPr lang="en-US" sz="1600">
                <a:solidFill>
                  <a:srgbClr val="000000"/>
                </a:solidFill>
              </a:rPr>
              <a:t>Employee</a:t>
            </a:r>
          </a:p>
          <a:p>
            <a:pPr algn="ctr">
              <a:lnSpc>
                <a:spcPct val="80000"/>
              </a:lnSpc>
            </a:pPr>
            <a:r>
              <a:rPr lang="en-US" sz="1600">
                <a:solidFill>
                  <a:srgbClr val="000000"/>
                </a:solidFill>
              </a:rPr>
              <a:t>Name</a:t>
            </a:r>
          </a:p>
        </p:txBody>
      </p:sp>
      <p:sp>
        <p:nvSpPr>
          <p:cNvPr id="738328" name="Oval 24"/>
          <p:cNvSpPr>
            <a:spLocks noChangeArrowheads="1"/>
          </p:cNvSpPr>
          <p:nvPr/>
        </p:nvSpPr>
        <p:spPr bwMode="auto">
          <a:xfrm>
            <a:off x="2322513" y="5889625"/>
            <a:ext cx="1247775" cy="31115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329" name="Rectangle 25"/>
          <p:cNvSpPr>
            <a:spLocks noChangeArrowheads="1"/>
          </p:cNvSpPr>
          <p:nvPr/>
        </p:nvSpPr>
        <p:spPr bwMode="auto">
          <a:xfrm>
            <a:off x="2532063" y="5864225"/>
            <a:ext cx="7016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Salary</a:t>
            </a:r>
          </a:p>
        </p:txBody>
      </p:sp>
      <p:sp>
        <p:nvSpPr>
          <p:cNvPr id="738330" name="Oval 26"/>
          <p:cNvSpPr>
            <a:spLocks noChangeArrowheads="1"/>
          </p:cNvSpPr>
          <p:nvPr/>
        </p:nvSpPr>
        <p:spPr bwMode="auto">
          <a:xfrm>
            <a:off x="887413" y="5888038"/>
            <a:ext cx="1246187" cy="31115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331" name="Rectangle 27"/>
          <p:cNvSpPr>
            <a:spLocks noChangeArrowheads="1"/>
          </p:cNvSpPr>
          <p:nvPr/>
        </p:nvSpPr>
        <p:spPr bwMode="auto">
          <a:xfrm>
            <a:off x="1228725" y="5864225"/>
            <a:ext cx="5667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Title</a:t>
            </a:r>
          </a:p>
        </p:txBody>
      </p:sp>
      <p:sp>
        <p:nvSpPr>
          <p:cNvPr id="738332" name="Line 28"/>
          <p:cNvSpPr>
            <a:spLocks noChangeShapeType="1"/>
          </p:cNvSpPr>
          <p:nvPr/>
        </p:nvSpPr>
        <p:spPr bwMode="auto">
          <a:xfrm flipH="1">
            <a:off x="1522413" y="5453063"/>
            <a:ext cx="419100" cy="4191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8333" name="Line 29"/>
          <p:cNvSpPr>
            <a:spLocks noChangeShapeType="1"/>
          </p:cNvSpPr>
          <p:nvPr/>
        </p:nvSpPr>
        <p:spPr bwMode="auto">
          <a:xfrm>
            <a:off x="2386013" y="5453063"/>
            <a:ext cx="584200" cy="4191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8335" name="Oval 31"/>
          <p:cNvSpPr>
            <a:spLocks noChangeArrowheads="1"/>
          </p:cNvSpPr>
          <p:nvPr/>
        </p:nvSpPr>
        <p:spPr bwMode="auto">
          <a:xfrm>
            <a:off x="3186113" y="3494088"/>
            <a:ext cx="1628775" cy="404812"/>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336" name="Line 32"/>
          <p:cNvSpPr>
            <a:spLocks noChangeShapeType="1"/>
          </p:cNvSpPr>
          <p:nvPr/>
        </p:nvSpPr>
        <p:spPr bwMode="auto">
          <a:xfrm>
            <a:off x="4049713" y="3911600"/>
            <a:ext cx="647700" cy="7239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8337" name="Rectangle 33"/>
          <p:cNvSpPr>
            <a:spLocks noChangeArrowheads="1"/>
          </p:cNvSpPr>
          <p:nvPr/>
        </p:nvSpPr>
        <p:spPr bwMode="auto">
          <a:xfrm>
            <a:off x="3319463" y="3519488"/>
            <a:ext cx="14144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b="1">
                <a:solidFill>
                  <a:srgbClr val="000000"/>
                </a:solidFill>
              </a:rPr>
              <a:t>Responsibility</a:t>
            </a:r>
          </a:p>
        </p:txBody>
      </p:sp>
      <p:sp>
        <p:nvSpPr>
          <p:cNvPr id="738338" name="Rectangle 34"/>
          <p:cNvSpPr>
            <a:spLocks noChangeArrowheads="1"/>
          </p:cNvSpPr>
          <p:nvPr/>
        </p:nvSpPr>
        <p:spPr bwMode="auto">
          <a:xfrm>
            <a:off x="3990975" y="4979988"/>
            <a:ext cx="12557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chemeClr val="bg1"/>
                </a:solidFill>
              </a:rPr>
              <a:t>WORKS ON</a:t>
            </a:r>
          </a:p>
        </p:txBody>
      </p:sp>
      <p:sp>
        <p:nvSpPr>
          <p:cNvPr id="738340" name="Line 36"/>
          <p:cNvSpPr>
            <a:spLocks noChangeShapeType="1"/>
          </p:cNvSpPr>
          <p:nvPr/>
        </p:nvSpPr>
        <p:spPr bwMode="auto">
          <a:xfrm flipH="1">
            <a:off x="2806700" y="5160963"/>
            <a:ext cx="1473200" cy="0"/>
          </a:xfrm>
          <a:prstGeom prst="line">
            <a:avLst/>
          </a:prstGeom>
          <a:noFill/>
          <a:ln w="38100" cmpd="dbl">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8341" name="Line 37"/>
          <p:cNvSpPr>
            <a:spLocks noChangeShapeType="1"/>
          </p:cNvSpPr>
          <p:nvPr/>
        </p:nvSpPr>
        <p:spPr bwMode="auto">
          <a:xfrm flipH="1">
            <a:off x="5168900" y="5160963"/>
            <a:ext cx="1270000" cy="0"/>
          </a:xfrm>
          <a:prstGeom prst="line">
            <a:avLst/>
          </a:prstGeom>
          <a:noFill/>
          <a:ln w="38100" cmpd="dbl">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8342" name="AutoShape 38"/>
          <p:cNvSpPr>
            <a:spLocks noChangeArrowheads="1"/>
          </p:cNvSpPr>
          <p:nvPr/>
        </p:nvSpPr>
        <p:spPr bwMode="auto">
          <a:xfrm>
            <a:off x="4171950" y="4640263"/>
            <a:ext cx="1054100" cy="1054100"/>
          </a:xfrm>
          <a:prstGeom prst="diamond">
            <a:avLst/>
          </a:prstGeom>
          <a:gradFill rotWithShape="1">
            <a:gsLst>
              <a:gs pos="0">
                <a:srgbClr val="FFFF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38343" name="Rectangle 39"/>
          <p:cNvSpPr>
            <a:spLocks noChangeArrowheads="1"/>
          </p:cNvSpPr>
          <p:nvPr/>
        </p:nvSpPr>
        <p:spPr bwMode="auto">
          <a:xfrm>
            <a:off x="4224338" y="4975225"/>
            <a:ext cx="96043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sz="1600" b="1"/>
              <a:t>WORKS</a:t>
            </a:r>
          </a:p>
          <a:p>
            <a:pPr algn="ctr"/>
            <a:r>
              <a:rPr lang="en-US" sz="1600" b="1"/>
              <a:t>ON</a:t>
            </a:r>
          </a:p>
        </p:txBody>
      </p:sp>
      <p:sp>
        <p:nvSpPr>
          <p:cNvPr id="738345" name="Oval 41"/>
          <p:cNvSpPr>
            <a:spLocks noChangeArrowheads="1"/>
          </p:cNvSpPr>
          <p:nvPr/>
        </p:nvSpPr>
        <p:spPr bwMode="auto">
          <a:xfrm>
            <a:off x="4976813" y="3506788"/>
            <a:ext cx="1628775" cy="404812"/>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346" name="Rectangle 42"/>
          <p:cNvSpPr>
            <a:spLocks noChangeArrowheads="1"/>
          </p:cNvSpPr>
          <p:nvPr/>
        </p:nvSpPr>
        <p:spPr bwMode="auto">
          <a:xfrm>
            <a:off x="5313363" y="3532188"/>
            <a:ext cx="9715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b="1">
                <a:solidFill>
                  <a:srgbClr val="000000"/>
                </a:solidFill>
              </a:rPr>
              <a:t>Duration</a:t>
            </a:r>
          </a:p>
        </p:txBody>
      </p:sp>
      <p:sp>
        <p:nvSpPr>
          <p:cNvPr id="738347" name="Line 43"/>
          <p:cNvSpPr>
            <a:spLocks noChangeShapeType="1"/>
          </p:cNvSpPr>
          <p:nvPr/>
        </p:nvSpPr>
        <p:spPr bwMode="auto">
          <a:xfrm flipH="1">
            <a:off x="4722813" y="3886200"/>
            <a:ext cx="825500" cy="736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3"/>
          <p:cNvSpPr>
            <a:spLocks noGrp="1"/>
          </p:cNvSpPr>
          <p:nvPr>
            <p:ph type="sldNum" sz="quarter" idx="10"/>
          </p:nvPr>
        </p:nvSpPr>
        <p:spPr/>
        <p:txBody>
          <a:bodyPr/>
          <a:lstStyle/>
          <a:p>
            <a:fld id="{BA022CAF-3FC2-4BCB-B843-BF005616539A}" type="slidenum">
              <a:rPr lang="en-US"/>
              <a:pPr/>
              <a:t>23</a:t>
            </a:fld>
            <a:endParaRPr lang="en-US"/>
          </a:p>
        </p:txBody>
      </p:sp>
      <p:sp>
        <p:nvSpPr>
          <p:cNvPr id="739351" name="Freeform 23"/>
          <p:cNvSpPr>
            <a:spLocks/>
          </p:cNvSpPr>
          <p:nvPr/>
        </p:nvSpPr>
        <p:spPr bwMode="auto">
          <a:xfrm>
            <a:off x="6929438" y="5041900"/>
            <a:ext cx="2024062" cy="496888"/>
          </a:xfrm>
          <a:custGeom>
            <a:avLst/>
            <a:gdLst>
              <a:gd name="T0" fmla="*/ 0 w 913"/>
              <a:gd name="T1" fmla="*/ 0 h 241"/>
              <a:gd name="T2" fmla="*/ 0 w 913"/>
              <a:gd name="T3" fmla="*/ 240 h 241"/>
              <a:gd name="T4" fmla="*/ 912 w 913"/>
              <a:gd name="T5" fmla="*/ 240 h 241"/>
              <a:gd name="T6" fmla="*/ 912 w 913"/>
              <a:gd name="T7" fmla="*/ 0 h 241"/>
              <a:gd name="T8" fmla="*/ 0 w 913"/>
              <a:gd name="T9" fmla="*/ 0 h 241"/>
            </a:gdLst>
            <a:ahLst/>
            <a:cxnLst>
              <a:cxn ang="0">
                <a:pos x="T0" y="T1"/>
              </a:cxn>
              <a:cxn ang="0">
                <a:pos x="T2" y="T3"/>
              </a:cxn>
              <a:cxn ang="0">
                <a:pos x="T4" y="T5"/>
              </a:cxn>
              <a:cxn ang="0">
                <a:pos x="T6" y="T7"/>
              </a:cxn>
              <a:cxn ang="0">
                <a:pos x="T8" y="T9"/>
              </a:cxn>
            </a:cxnLst>
            <a:rect l="0" t="0" r="r" b="b"/>
            <a:pathLst>
              <a:path w="913" h="241">
                <a:moveTo>
                  <a:pt x="0" y="0"/>
                </a:moveTo>
                <a:lnTo>
                  <a:pt x="0" y="240"/>
                </a:lnTo>
                <a:lnTo>
                  <a:pt x="912" y="240"/>
                </a:lnTo>
                <a:lnTo>
                  <a:pt x="912" y="0"/>
                </a:lnTo>
                <a:lnTo>
                  <a:pt x="0" y="0"/>
                </a:lnTo>
              </a:path>
            </a:pathLst>
          </a:custGeom>
          <a:gradFill rotWithShape="1">
            <a:gsLst>
              <a:gs pos="0">
                <a:srgbClr val="3399FF"/>
              </a:gs>
              <a:gs pos="100000">
                <a:srgbClr val="FFFFFF"/>
              </a:gs>
            </a:gsLst>
            <a:lin ang="5400000" scaled="1"/>
          </a:gra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39330" name="Text Box 2"/>
          <p:cNvSpPr txBox="1">
            <a:spLocks noChangeArrowheads="1"/>
          </p:cNvSpPr>
          <p:nvPr/>
        </p:nvSpPr>
        <p:spPr bwMode="auto">
          <a:xfrm>
            <a:off x="517525" y="304800"/>
            <a:ext cx="8289925" cy="4361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rgbClr val="CC0000"/>
              </a:buClr>
            </a:pPr>
            <a:r>
              <a:rPr kumimoji="1" lang="en-US" sz="3200" b="1" dirty="0">
                <a:solidFill>
                  <a:schemeClr val="tx2"/>
                </a:solidFill>
              </a:rPr>
              <a:t>Kinds of Relationships (Cardinality)</a:t>
            </a:r>
          </a:p>
          <a:p>
            <a:pPr>
              <a:lnSpc>
                <a:spcPct val="90000"/>
              </a:lnSpc>
              <a:spcBef>
                <a:spcPct val="20000"/>
              </a:spcBef>
              <a:buClr>
                <a:srgbClr val="CC0000"/>
              </a:buClr>
            </a:pPr>
            <a:endParaRPr kumimoji="1" lang="en-US" sz="1000" b="1" dirty="0">
              <a:solidFill>
                <a:schemeClr val="tx2"/>
              </a:solidFill>
            </a:endParaRPr>
          </a:p>
          <a:p>
            <a:pPr>
              <a:lnSpc>
                <a:spcPct val="90000"/>
              </a:lnSpc>
              <a:spcBef>
                <a:spcPct val="20000"/>
              </a:spcBef>
              <a:buClr>
                <a:srgbClr val="CC0000"/>
              </a:buClr>
              <a:buFontTx/>
              <a:buChar char="•"/>
            </a:pPr>
            <a:r>
              <a:rPr lang="en-US" dirty="0"/>
              <a:t>Fundamental ones are:</a:t>
            </a:r>
          </a:p>
          <a:p>
            <a:pPr lvl="1">
              <a:lnSpc>
                <a:spcPct val="90000"/>
              </a:lnSpc>
              <a:spcBef>
                <a:spcPct val="20000"/>
              </a:spcBef>
              <a:buClr>
                <a:srgbClr val="CC0000"/>
              </a:buClr>
              <a:buFontTx/>
              <a:buChar char="•"/>
            </a:pPr>
            <a:r>
              <a:rPr lang="en-US" dirty="0"/>
              <a:t>One-to-One</a:t>
            </a:r>
          </a:p>
          <a:p>
            <a:pPr lvl="1">
              <a:lnSpc>
                <a:spcPct val="90000"/>
              </a:lnSpc>
              <a:spcBef>
                <a:spcPct val="20000"/>
              </a:spcBef>
              <a:buClr>
                <a:srgbClr val="CC0000"/>
              </a:buClr>
              <a:buFontTx/>
              <a:buChar char="•"/>
            </a:pPr>
            <a:r>
              <a:rPr lang="en-US" dirty="0"/>
              <a:t>Many-to-one (One-to-Many)</a:t>
            </a:r>
          </a:p>
          <a:p>
            <a:pPr lvl="1">
              <a:lnSpc>
                <a:spcPct val="90000"/>
              </a:lnSpc>
              <a:spcBef>
                <a:spcPct val="20000"/>
              </a:spcBef>
              <a:buClr>
                <a:srgbClr val="CC0000"/>
              </a:buClr>
              <a:buFontTx/>
              <a:buChar char="•"/>
            </a:pPr>
            <a:r>
              <a:rPr lang="en-US" dirty="0"/>
              <a:t>Many-to-Many</a:t>
            </a:r>
          </a:p>
          <a:p>
            <a:pPr>
              <a:lnSpc>
                <a:spcPct val="90000"/>
              </a:lnSpc>
              <a:spcBef>
                <a:spcPct val="20000"/>
              </a:spcBef>
              <a:buClr>
                <a:srgbClr val="CC0000"/>
              </a:buClr>
              <a:buFontTx/>
              <a:buChar char="•"/>
            </a:pPr>
            <a:endParaRPr lang="en-US" dirty="0"/>
          </a:p>
          <a:p>
            <a:pPr>
              <a:lnSpc>
                <a:spcPct val="90000"/>
              </a:lnSpc>
              <a:spcBef>
                <a:spcPct val="20000"/>
              </a:spcBef>
              <a:buClr>
                <a:srgbClr val="CC0000"/>
              </a:buClr>
              <a:buFontTx/>
              <a:buChar char="•"/>
            </a:pPr>
            <a:r>
              <a:rPr lang="en-US" dirty="0"/>
              <a:t>Recursive relationships</a:t>
            </a:r>
          </a:p>
          <a:p>
            <a:pPr lvl="1">
              <a:lnSpc>
                <a:spcPct val="90000"/>
              </a:lnSpc>
              <a:spcBef>
                <a:spcPct val="20000"/>
              </a:spcBef>
              <a:buClr>
                <a:srgbClr val="CC0000"/>
              </a:buClr>
              <a:buFontTx/>
              <a:buChar char="•"/>
            </a:pPr>
            <a:r>
              <a:rPr lang="en-US" dirty="0"/>
              <a:t>A relationship between an entity and itself</a:t>
            </a:r>
          </a:p>
          <a:p>
            <a:pPr>
              <a:lnSpc>
                <a:spcPct val="90000"/>
              </a:lnSpc>
              <a:spcBef>
                <a:spcPct val="20000"/>
              </a:spcBef>
              <a:buClr>
                <a:srgbClr val="CC0000"/>
              </a:buClr>
              <a:buFontTx/>
              <a:buChar char="•"/>
            </a:pPr>
            <a:endParaRPr lang="en-US" dirty="0"/>
          </a:p>
          <a:p>
            <a:pPr>
              <a:lnSpc>
                <a:spcPct val="90000"/>
              </a:lnSpc>
              <a:spcBef>
                <a:spcPct val="20000"/>
              </a:spcBef>
              <a:buClr>
                <a:srgbClr val="CC0000"/>
              </a:buClr>
              <a:buFontTx/>
              <a:buChar char="•"/>
            </a:pPr>
            <a:r>
              <a:rPr lang="en-US" dirty="0"/>
              <a:t>NOTE: There can be multiple relationships between two entities</a:t>
            </a:r>
          </a:p>
        </p:txBody>
      </p:sp>
      <p:sp>
        <p:nvSpPr>
          <p:cNvPr id="739331" name="Freeform 3"/>
          <p:cNvSpPr>
            <a:spLocks/>
          </p:cNvSpPr>
          <p:nvPr/>
        </p:nvSpPr>
        <p:spPr bwMode="auto">
          <a:xfrm>
            <a:off x="787400" y="5067300"/>
            <a:ext cx="2024063" cy="496888"/>
          </a:xfrm>
          <a:custGeom>
            <a:avLst/>
            <a:gdLst>
              <a:gd name="T0" fmla="*/ 0 w 913"/>
              <a:gd name="T1" fmla="*/ 0 h 241"/>
              <a:gd name="T2" fmla="*/ 0 w 913"/>
              <a:gd name="T3" fmla="*/ 240 h 241"/>
              <a:gd name="T4" fmla="*/ 912 w 913"/>
              <a:gd name="T5" fmla="*/ 240 h 241"/>
              <a:gd name="T6" fmla="*/ 912 w 913"/>
              <a:gd name="T7" fmla="*/ 0 h 241"/>
              <a:gd name="T8" fmla="*/ 0 w 913"/>
              <a:gd name="T9" fmla="*/ 0 h 241"/>
            </a:gdLst>
            <a:ahLst/>
            <a:cxnLst>
              <a:cxn ang="0">
                <a:pos x="T0" y="T1"/>
              </a:cxn>
              <a:cxn ang="0">
                <a:pos x="T2" y="T3"/>
              </a:cxn>
              <a:cxn ang="0">
                <a:pos x="T4" y="T5"/>
              </a:cxn>
              <a:cxn ang="0">
                <a:pos x="T6" y="T7"/>
              </a:cxn>
              <a:cxn ang="0">
                <a:pos x="T8" y="T9"/>
              </a:cxn>
            </a:cxnLst>
            <a:rect l="0" t="0" r="r" b="b"/>
            <a:pathLst>
              <a:path w="913" h="241">
                <a:moveTo>
                  <a:pt x="0" y="0"/>
                </a:moveTo>
                <a:lnTo>
                  <a:pt x="0" y="240"/>
                </a:lnTo>
                <a:lnTo>
                  <a:pt x="912" y="240"/>
                </a:lnTo>
                <a:lnTo>
                  <a:pt x="912" y="0"/>
                </a:lnTo>
                <a:lnTo>
                  <a:pt x="0" y="0"/>
                </a:lnTo>
              </a:path>
            </a:pathLst>
          </a:custGeom>
          <a:gradFill rotWithShape="1">
            <a:gsLst>
              <a:gs pos="0">
                <a:srgbClr val="3399FF"/>
              </a:gs>
              <a:gs pos="100000">
                <a:srgbClr val="FFFFFF"/>
              </a:gs>
            </a:gsLst>
            <a:lin ang="5400000" scaled="1"/>
          </a:gra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39335" name="Freeform 7"/>
          <p:cNvSpPr>
            <a:spLocks/>
          </p:cNvSpPr>
          <p:nvPr/>
        </p:nvSpPr>
        <p:spPr bwMode="auto">
          <a:xfrm>
            <a:off x="3683000" y="4838700"/>
            <a:ext cx="1930400" cy="458788"/>
          </a:xfrm>
          <a:custGeom>
            <a:avLst/>
            <a:gdLst>
              <a:gd name="T0" fmla="*/ 408 w 817"/>
              <a:gd name="T1" fmla="*/ 0 h 289"/>
              <a:gd name="T2" fmla="*/ 0 w 817"/>
              <a:gd name="T3" fmla="*/ 144 h 289"/>
              <a:gd name="T4" fmla="*/ 408 w 817"/>
              <a:gd name="T5" fmla="*/ 288 h 289"/>
              <a:gd name="T6" fmla="*/ 816 w 817"/>
              <a:gd name="T7" fmla="*/ 144 h 289"/>
              <a:gd name="T8" fmla="*/ 408 w 817"/>
              <a:gd name="T9" fmla="*/ 0 h 289"/>
            </a:gdLst>
            <a:ahLst/>
            <a:cxnLst>
              <a:cxn ang="0">
                <a:pos x="T0" y="T1"/>
              </a:cxn>
              <a:cxn ang="0">
                <a:pos x="T2" y="T3"/>
              </a:cxn>
              <a:cxn ang="0">
                <a:pos x="T4" y="T5"/>
              </a:cxn>
              <a:cxn ang="0">
                <a:pos x="T6" y="T7"/>
              </a:cxn>
              <a:cxn ang="0">
                <a:pos x="T8" y="T9"/>
              </a:cxn>
            </a:cxnLst>
            <a:rect l="0" t="0" r="r" b="b"/>
            <a:pathLst>
              <a:path w="817" h="289">
                <a:moveTo>
                  <a:pt x="408" y="0"/>
                </a:moveTo>
                <a:lnTo>
                  <a:pt x="0" y="144"/>
                </a:lnTo>
                <a:lnTo>
                  <a:pt x="408" y="288"/>
                </a:lnTo>
                <a:lnTo>
                  <a:pt x="816" y="144"/>
                </a:lnTo>
                <a:lnTo>
                  <a:pt x="408" y="0"/>
                </a:lnTo>
              </a:path>
            </a:pathLst>
          </a:custGeom>
          <a:gradFill rotWithShape="1">
            <a:gsLst>
              <a:gs pos="0">
                <a:srgbClr val="FFFF00"/>
              </a:gs>
              <a:gs pos="100000">
                <a:srgbClr val="FFFFFF"/>
              </a:gs>
            </a:gsLst>
            <a:lin ang="5400000" scaled="1"/>
          </a:gra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39336" name="Freeform 8"/>
          <p:cNvSpPr>
            <a:spLocks/>
          </p:cNvSpPr>
          <p:nvPr/>
        </p:nvSpPr>
        <p:spPr bwMode="auto">
          <a:xfrm>
            <a:off x="2822575" y="5067300"/>
            <a:ext cx="862013" cy="268288"/>
          </a:xfrm>
          <a:custGeom>
            <a:avLst/>
            <a:gdLst>
              <a:gd name="T0" fmla="*/ 0 w 577"/>
              <a:gd name="T1" fmla="*/ 168 h 169"/>
              <a:gd name="T2" fmla="*/ 576 w 577"/>
              <a:gd name="T3" fmla="*/ 0 h 169"/>
            </a:gdLst>
            <a:ahLst/>
            <a:cxnLst>
              <a:cxn ang="0">
                <a:pos x="T0" y="T1"/>
              </a:cxn>
              <a:cxn ang="0">
                <a:pos x="T2" y="T3"/>
              </a:cxn>
            </a:cxnLst>
            <a:rect l="0" t="0" r="r" b="b"/>
            <a:pathLst>
              <a:path w="577" h="169">
                <a:moveTo>
                  <a:pt x="0" y="168"/>
                </a:moveTo>
                <a:lnTo>
                  <a:pt x="576" y="0"/>
                </a:lnTo>
              </a:path>
            </a:pathLst>
          </a:custGeom>
          <a:noFill/>
          <a:ln w="38100" cap="rnd" cmpd="dbl">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9337" name="Freeform 9"/>
          <p:cNvSpPr>
            <a:spLocks/>
          </p:cNvSpPr>
          <p:nvPr/>
        </p:nvSpPr>
        <p:spPr bwMode="auto">
          <a:xfrm>
            <a:off x="5548313" y="5054600"/>
            <a:ext cx="1363662" cy="217488"/>
          </a:xfrm>
          <a:custGeom>
            <a:avLst/>
            <a:gdLst>
              <a:gd name="T0" fmla="*/ 0 w 913"/>
              <a:gd name="T1" fmla="*/ 0 h 145"/>
              <a:gd name="T2" fmla="*/ 912 w 913"/>
              <a:gd name="T3" fmla="*/ 144 h 145"/>
            </a:gdLst>
            <a:ahLst/>
            <a:cxnLst>
              <a:cxn ang="0">
                <a:pos x="T0" y="T1"/>
              </a:cxn>
              <a:cxn ang="0">
                <a:pos x="T2" y="T3"/>
              </a:cxn>
            </a:cxnLst>
            <a:rect l="0" t="0" r="r" b="b"/>
            <a:pathLst>
              <a:path w="913" h="145">
                <a:moveTo>
                  <a:pt x="0" y="0"/>
                </a:moveTo>
                <a:lnTo>
                  <a:pt x="912" y="144"/>
                </a:lnTo>
              </a:path>
            </a:pathLst>
          </a:custGeom>
          <a:noFill/>
          <a:ln w="38100" cap="rnd" cmpd="dbl">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9338" name="Rectangle 10"/>
          <p:cNvSpPr>
            <a:spLocks noChangeArrowheads="1"/>
          </p:cNvSpPr>
          <p:nvPr/>
        </p:nvSpPr>
        <p:spPr bwMode="auto">
          <a:xfrm>
            <a:off x="4029075" y="4908550"/>
            <a:ext cx="12461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sz="1400" b="1">
                <a:latin typeface="Times" pitchFamily="18" charset="0"/>
              </a:rPr>
              <a:t>WORKS-IN</a:t>
            </a:r>
          </a:p>
        </p:txBody>
      </p:sp>
      <p:sp>
        <p:nvSpPr>
          <p:cNvPr id="739341" name="Freeform 13"/>
          <p:cNvSpPr>
            <a:spLocks/>
          </p:cNvSpPr>
          <p:nvPr/>
        </p:nvSpPr>
        <p:spPr bwMode="auto">
          <a:xfrm>
            <a:off x="3789363" y="5372100"/>
            <a:ext cx="2044700" cy="458788"/>
          </a:xfrm>
          <a:custGeom>
            <a:avLst/>
            <a:gdLst>
              <a:gd name="T0" fmla="*/ 408 w 817"/>
              <a:gd name="T1" fmla="*/ 0 h 289"/>
              <a:gd name="T2" fmla="*/ 0 w 817"/>
              <a:gd name="T3" fmla="*/ 144 h 289"/>
              <a:gd name="T4" fmla="*/ 408 w 817"/>
              <a:gd name="T5" fmla="*/ 288 h 289"/>
              <a:gd name="T6" fmla="*/ 816 w 817"/>
              <a:gd name="T7" fmla="*/ 144 h 289"/>
              <a:gd name="T8" fmla="*/ 408 w 817"/>
              <a:gd name="T9" fmla="*/ 0 h 289"/>
            </a:gdLst>
            <a:ahLst/>
            <a:cxnLst>
              <a:cxn ang="0">
                <a:pos x="T0" y="T1"/>
              </a:cxn>
              <a:cxn ang="0">
                <a:pos x="T2" y="T3"/>
              </a:cxn>
              <a:cxn ang="0">
                <a:pos x="T4" y="T5"/>
              </a:cxn>
              <a:cxn ang="0">
                <a:pos x="T6" y="T7"/>
              </a:cxn>
              <a:cxn ang="0">
                <a:pos x="T8" y="T9"/>
              </a:cxn>
            </a:cxnLst>
            <a:rect l="0" t="0" r="r" b="b"/>
            <a:pathLst>
              <a:path w="817" h="289">
                <a:moveTo>
                  <a:pt x="408" y="0"/>
                </a:moveTo>
                <a:lnTo>
                  <a:pt x="0" y="144"/>
                </a:lnTo>
                <a:lnTo>
                  <a:pt x="408" y="288"/>
                </a:lnTo>
                <a:lnTo>
                  <a:pt x="816" y="144"/>
                </a:lnTo>
                <a:lnTo>
                  <a:pt x="408" y="0"/>
                </a:lnTo>
              </a:path>
            </a:pathLst>
          </a:custGeom>
          <a:gradFill rotWithShape="1">
            <a:gsLst>
              <a:gs pos="0">
                <a:srgbClr val="FFFF00"/>
              </a:gs>
              <a:gs pos="100000">
                <a:srgbClr val="FFFFFF"/>
              </a:gs>
            </a:gsLst>
            <a:lin ang="5400000" scaled="1"/>
          </a:gra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39342" name="Freeform 14"/>
          <p:cNvSpPr>
            <a:spLocks/>
          </p:cNvSpPr>
          <p:nvPr/>
        </p:nvSpPr>
        <p:spPr bwMode="auto">
          <a:xfrm>
            <a:off x="5832475" y="5283200"/>
            <a:ext cx="1104900" cy="319088"/>
          </a:xfrm>
          <a:custGeom>
            <a:avLst/>
            <a:gdLst>
              <a:gd name="T0" fmla="*/ 0 w 289"/>
              <a:gd name="T1" fmla="*/ 192 h 193"/>
              <a:gd name="T2" fmla="*/ 288 w 289"/>
              <a:gd name="T3" fmla="*/ 0 h 193"/>
            </a:gdLst>
            <a:ahLst/>
            <a:cxnLst>
              <a:cxn ang="0">
                <a:pos x="T0" y="T1"/>
              </a:cxn>
              <a:cxn ang="0">
                <a:pos x="T2" y="T3"/>
              </a:cxn>
            </a:cxnLst>
            <a:rect l="0" t="0" r="r" b="b"/>
            <a:pathLst>
              <a:path w="289" h="193">
                <a:moveTo>
                  <a:pt x="0" y="192"/>
                </a:moveTo>
                <a:lnTo>
                  <a:pt x="288" y="0"/>
                </a:lnTo>
              </a:path>
            </a:pathLst>
          </a:custGeom>
          <a:noFill/>
          <a:ln w="38100" cap="rnd" cmpd="dbl">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9343" name="Freeform 15"/>
          <p:cNvSpPr>
            <a:spLocks/>
          </p:cNvSpPr>
          <p:nvPr/>
        </p:nvSpPr>
        <p:spPr bwMode="auto">
          <a:xfrm>
            <a:off x="2822575" y="5334000"/>
            <a:ext cx="993775" cy="268288"/>
          </a:xfrm>
          <a:custGeom>
            <a:avLst/>
            <a:gdLst>
              <a:gd name="T0" fmla="*/ 1200 w 1201"/>
              <a:gd name="T1" fmla="*/ 168 h 169"/>
              <a:gd name="T2" fmla="*/ 0 w 1201"/>
              <a:gd name="T3" fmla="*/ 0 h 169"/>
            </a:gdLst>
            <a:ahLst/>
            <a:cxnLst>
              <a:cxn ang="0">
                <a:pos x="T0" y="T1"/>
              </a:cxn>
              <a:cxn ang="0">
                <a:pos x="T2" y="T3"/>
              </a:cxn>
            </a:cxnLst>
            <a:rect l="0" t="0" r="r" b="b"/>
            <a:pathLst>
              <a:path w="1201" h="169">
                <a:moveTo>
                  <a:pt x="1200" y="168"/>
                </a:move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9346" name="Text Box 18"/>
          <p:cNvSpPr txBox="1">
            <a:spLocks noChangeArrowheads="1"/>
          </p:cNvSpPr>
          <p:nvPr/>
        </p:nvSpPr>
        <p:spPr bwMode="auto">
          <a:xfrm>
            <a:off x="923925" y="5094288"/>
            <a:ext cx="16398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t>EMPLOYEE</a:t>
            </a:r>
          </a:p>
        </p:txBody>
      </p:sp>
      <p:sp>
        <p:nvSpPr>
          <p:cNvPr id="739349" name="Rectangle 21"/>
          <p:cNvSpPr>
            <a:spLocks noChangeArrowheads="1"/>
          </p:cNvSpPr>
          <p:nvPr/>
        </p:nvSpPr>
        <p:spPr bwMode="auto">
          <a:xfrm>
            <a:off x="4270375" y="5467350"/>
            <a:ext cx="11572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sz="1400" b="1">
                <a:latin typeface="Times" pitchFamily="18" charset="0"/>
              </a:rPr>
              <a:t>MANAGES</a:t>
            </a:r>
          </a:p>
        </p:txBody>
      </p:sp>
      <p:sp>
        <p:nvSpPr>
          <p:cNvPr id="739350" name="Text Box 22"/>
          <p:cNvSpPr txBox="1">
            <a:spLocks noChangeArrowheads="1"/>
          </p:cNvSpPr>
          <p:nvPr/>
        </p:nvSpPr>
        <p:spPr bwMode="auto">
          <a:xfrm>
            <a:off x="6981825" y="5106988"/>
            <a:ext cx="1995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t>DEPARTMENT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3"/>
          <p:cNvSpPr>
            <a:spLocks noGrp="1"/>
          </p:cNvSpPr>
          <p:nvPr>
            <p:ph type="sldNum" sz="quarter" idx="10"/>
          </p:nvPr>
        </p:nvSpPr>
        <p:spPr/>
        <p:txBody>
          <a:bodyPr/>
          <a:lstStyle/>
          <a:p>
            <a:fld id="{FDC026EC-6EF6-427B-A14C-F5CB21207CC1}" type="slidenum">
              <a:rPr lang="en-US"/>
              <a:pPr/>
              <a:t>24</a:t>
            </a:fld>
            <a:endParaRPr lang="en-US"/>
          </a:p>
        </p:txBody>
      </p:sp>
      <p:sp>
        <p:nvSpPr>
          <p:cNvPr id="740354" name="Text Box 2"/>
          <p:cNvSpPr txBox="1">
            <a:spLocks noChangeArrowheads="1"/>
          </p:cNvSpPr>
          <p:nvPr/>
        </p:nvSpPr>
        <p:spPr bwMode="auto">
          <a:xfrm>
            <a:off x="517525" y="304800"/>
            <a:ext cx="8289925" cy="316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80000"/>
              </a:lnSpc>
            </a:pPr>
            <a:r>
              <a:rPr kumimoji="1" lang="en-US" sz="3200" b="1" dirty="0"/>
              <a:t>One-to-One </a:t>
            </a:r>
            <a:r>
              <a:rPr kumimoji="1" lang="en-US" sz="3200" b="1" dirty="0">
                <a:solidFill>
                  <a:schemeClr val="tx2"/>
                </a:solidFill>
              </a:rPr>
              <a:t>Relationship</a:t>
            </a:r>
          </a:p>
          <a:p>
            <a:pPr>
              <a:lnSpc>
                <a:spcPct val="80000"/>
              </a:lnSpc>
            </a:pPr>
            <a:endParaRPr kumimoji="1" lang="en-US" sz="1000" b="1" dirty="0">
              <a:solidFill>
                <a:schemeClr val="tx2"/>
              </a:solidFill>
            </a:endParaRPr>
          </a:p>
          <a:p>
            <a:pPr>
              <a:lnSpc>
                <a:spcPct val="80000"/>
              </a:lnSpc>
            </a:pPr>
            <a:endParaRPr lang="en-US" dirty="0"/>
          </a:p>
          <a:p>
            <a:pPr eaLnBrk="1" hangingPunct="1">
              <a:spcBef>
                <a:spcPct val="5000"/>
              </a:spcBef>
              <a:buClr>
                <a:srgbClr val="CC0000"/>
              </a:buClr>
              <a:buFontTx/>
              <a:buChar char="•"/>
            </a:pPr>
            <a:r>
              <a:rPr lang="en-US" dirty="0"/>
              <a:t>Each instance of an entity class E1 can be associated with at most one instance of another entity class E2 and vice versa.</a:t>
            </a:r>
          </a:p>
          <a:p>
            <a:pPr eaLnBrk="1" hangingPunct="1">
              <a:spcBef>
                <a:spcPct val="5000"/>
              </a:spcBef>
              <a:buClr>
                <a:srgbClr val="CC0000"/>
              </a:buClr>
              <a:buFontTx/>
              <a:buChar char="•"/>
            </a:pPr>
            <a:endParaRPr lang="en-US" dirty="0"/>
          </a:p>
          <a:p>
            <a:pPr eaLnBrk="1" hangingPunct="1">
              <a:spcBef>
                <a:spcPct val="5000"/>
              </a:spcBef>
              <a:buClr>
                <a:srgbClr val="CC0000"/>
              </a:buClr>
              <a:buFontTx/>
              <a:buChar char="•"/>
            </a:pPr>
            <a:r>
              <a:rPr lang="en-US" dirty="0"/>
              <a:t>Example :</a:t>
            </a:r>
          </a:p>
          <a:p>
            <a:pPr lvl="1" eaLnBrk="1" hangingPunct="1">
              <a:spcBef>
                <a:spcPct val="5000"/>
              </a:spcBef>
              <a:buClr>
                <a:srgbClr val="CC0000"/>
              </a:buClr>
              <a:buFontTx/>
              <a:buChar char="•"/>
            </a:pPr>
            <a:r>
              <a:rPr lang="en-US" dirty="0"/>
              <a:t>Each employee can work on at most one project and each project employs at most one employee.</a:t>
            </a:r>
          </a:p>
        </p:txBody>
      </p:sp>
      <p:sp>
        <p:nvSpPr>
          <p:cNvPr id="740356" name="Rectangle 4"/>
          <p:cNvSpPr>
            <a:spLocks noChangeArrowheads="1"/>
          </p:cNvSpPr>
          <p:nvPr/>
        </p:nvSpPr>
        <p:spPr bwMode="auto">
          <a:xfrm>
            <a:off x="6438900" y="4895850"/>
            <a:ext cx="1423988" cy="530225"/>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40357" name="Rectangle 5"/>
          <p:cNvSpPr>
            <a:spLocks noChangeArrowheads="1"/>
          </p:cNvSpPr>
          <p:nvPr/>
        </p:nvSpPr>
        <p:spPr bwMode="auto">
          <a:xfrm>
            <a:off x="6665913" y="5005388"/>
            <a:ext cx="1127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b="1"/>
              <a:t>PROJECT</a:t>
            </a:r>
          </a:p>
        </p:txBody>
      </p:sp>
      <p:sp>
        <p:nvSpPr>
          <p:cNvPr id="740358" name="Oval 6"/>
          <p:cNvSpPr>
            <a:spLocks noChangeArrowheads="1"/>
          </p:cNvSpPr>
          <p:nvPr/>
        </p:nvSpPr>
        <p:spPr bwMode="auto">
          <a:xfrm>
            <a:off x="5770563" y="4064000"/>
            <a:ext cx="1247775" cy="439738"/>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59" name="Oval 7"/>
          <p:cNvSpPr>
            <a:spLocks noChangeArrowheads="1"/>
          </p:cNvSpPr>
          <p:nvPr/>
        </p:nvSpPr>
        <p:spPr bwMode="auto">
          <a:xfrm>
            <a:off x="7118350" y="3984625"/>
            <a:ext cx="1249363" cy="598488"/>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60" name="Oval 8"/>
          <p:cNvSpPr>
            <a:spLocks noChangeArrowheads="1"/>
          </p:cNvSpPr>
          <p:nvPr/>
        </p:nvSpPr>
        <p:spPr bwMode="auto">
          <a:xfrm>
            <a:off x="6545263" y="5830888"/>
            <a:ext cx="1247775" cy="430212"/>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61" name="Rectangle 9"/>
          <p:cNvSpPr>
            <a:spLocks noChangeArrowheads="1"/>
          </p:cNvSpPr>
          <p:nvPr/>
        </p:nvSpPr>
        <p:spPr bwMode="auto">
          <a:xfrm>
            <a:off x="6716713" y="5876925"/>
            <a:ext cx="7683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Budget</a:t>
            </a:r>
          </a:p>
        </p:txBody>
      </p:sp>
      <p:sp>
        <p:nvSpPr>
          <p:cNvPr id="740362" name="Rectangle 10"/>
          <p:cNvSpPr>
            <a:spLocks noChangeArrowheads="1"/>
          </p:cNvSpPr>
          <p:nvPr/>
        </p:nvSpPr>
        <p:spPr bwMode="auto">
          <a:xfrm>
            <a:off x="7334250" y="3963988"/>
            <a:ext cx="75882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Project</a:t>
            </a:r>
          </a:p>
          <a:p>
            <a:r>
              <a:rPr lang="en-US" sz="1600">
                <a:solidFill>
                  <a:srgbClr val="000000"/>
                </a:solidFill>
              </a:rPr>
              <a:t>Name</a:t>
            </a:r>
          </a:p>
        </p:txBody>
      </p:sp>
      <p:sp>
        <p:nvSpPr>
          <p:cNvPr id="740363" name="Rectangle 11"/>
          <p:cNvSpPr>
            <a:spLocks noChangeArrowheads="1"/>
          </p:cNvSpPr>
          <p:nvPr/>
        </p:nvSpPr>
        <p:spPr bwMode="auto">
          <a:xfrm>
            <a:off x="5770563" y="4102100"/>
            <a:ext cx="10572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u="sng">
                <a:solidFill>
                  <a:srgbClr val="000000"/>
                </a:solidFill>
              </a:rPr>
              <a:t>Project No</a:t>
            </a:r>
          </a:p>
        </p:txBody>
      </p:sp>
      <p:sp>
        <p:nvSpPr>
          <p:cNvPr id="740364" name="Line 12"/>
          <p:cNvSpPr>
            <a:spLocks noChangeShapeType="1"/>
          </p:cNvSpPr>
          <p:nvPr/>
        </p:nvSpPr>
        <p:spPr bwMode="auto">
          <a:xfrm>
            <a:off x="6424613" y="4525963"/>
            <a:ext cx="520700" cy="3556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0365" name="Line 13"/>
          <p:cNvSpPr>
            <a:spLocks noChangeShapeType="1"/>
          </p:cNvSpPr>
          <p:nvPr/>
        </p:nvSpPr>
        <p:spPr bwMode="auto">
          <a:xfrm flipH="1">
            <a:off x="7453313" y="4602163"/>
            <a:ext cx="330200" cy="2794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0366" name="Line 14"/>
          <p:cNvSpPr>
            <a:spLocks noChangeShapeType="1"/>
          </p:cNvSpPr>
          <p:nvPr/>
        </p:nvSpPr>
        <p:spPr bwMode="auto">
          <a:xfrm flipV="1">
            <a:off x="7167563" y="5427663"/>
            <a:ext cx="0" cy="406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0367" name="Line 15"/>
          <p:cNvSpPr>
            <a:spLocks noChangeShapeType="1"/>
          </p:cNvSpPr>
          <p:nvPr/>
        </p:nvSpPr>
        <p:spPr bwMode="auto">
          <a:xfrm>
            <a:off x="1420813" y="4462463"/>
            <a:ext cx="428625" cy="44767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0368" name="Rectangle 16"/>
          <p:cNvSpPr>
            <a:spLocks noChangeArrowheads="1"/>
          </p:cNvSpPr>
          <p:nvPr/>
        </p:nvSpPr>
        <p:spPr bwMode="auto">
          <a:xfrm>
            <a:off x="1392238" y="4895850"/>
            <a:ext cx="1422400" cy="530225"/>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40369" name="Rectangle 17"/>
          <p:cNvSpPr>
            <a:spLocks noChangeArrowheads="1"/>
          </p:cNvSpPr>
          <p:nvPr/>
        </p:nvSpPr>
        <p:spPr bwMode="auto">
          <a:xfrm>
            <a:off x="1416050" y="4979988"/>
            <a:ext cx="13414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b="1"/>
              <a:t>EMPLOYEE</a:t>
            </a:r>
          </a:p>
        </p:txBody>
      </p:sp>
      <p:sp>
        <p:nvSpPr>
          <p:cNvPr id="740370" name="Oval 18"/>
          <p:cNvSpPr>
            <a:spLocks noChangeArrowheads="1"/>
          </p:cNvSpPr>
          <p:nvPr/>
        </p:nvSpPr>
        <p:spPr bwMode="auto">
          <a:xfrm>
            <a:off x="627063" y="4081463"/>
            <a:ext cx="1619250" cy="365125"/>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71" name="Oval 19"/>
          <p:cNvSpPr>
            <a:spLocks noChangeArrowheads="1"/>
          </p:cNvSpPr>
          <p:nvPr/>
        </p:nvSpPr>
        <p:spPr bwMode="auto">
          <a:xfrm>
            <a:off x="2411413" y="4024313"/>
            <a:ext cx="1384300" cy="517525"/>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72" name="Line 20"/>
          <p:cNvSpPr>
            <a:spLocks noChangeShapeType="1"/>
          </p:cNvSpPr>
          <p:nvPr/>
        </p:nvSpPr>
        <p:spPr bwMode="auto">
          <a:xfrm flipH="1">
            <a:off x="2436813" y="4551363"/>
            <a:ext cx="698500" cy="3302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0373" name="Rectangle 21"/>
          <p:cNvSpPr>
            <a:spLocks noChangeArrowheads="1"/>
          </p:cNvSpPr>
          <p:nvPr/>
        </p:nvSpPr>
        <p:spPr bwMode="auto">
          <a:xfrm>
            <a:off x="663575" y="4102100"/>
            <a:ext cx="13049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u="sng">
                <a:solidFill>
                  <a:srgbClr val="000000"/>
                </a:solidFill>
              </a:rPr>
              <a:t>Employee No</a:t>
            </a:r>
          </a:p>
        </p:txBody>
      </p:sp>
      <p:sp>
        <p:nvSpPr>
          <p:cNvPr id="740374" name="Rectangle 22"/>
          <p:cNvSpPr>
            <a:spLocks noChangeArrowheads="1"/>
          </p:cNvSpPr>
          <p:nvPr/>
        </p:nvSpPr>
        <p:spPr bwMode="auto">
          <a:xfrm>
            <a:off x="2600325" y="4056063"/>
            <a:ext cx="100647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lnSpc>
                <a:spcPct val="80000"/>
              </a:lnSpc>
            </a:pPr>
            <a:r>
              <a:rPr lang="en-US" sz="1600">
                <a:solidFill>
                  <a:srgbClr val="000000"/>
                </a:solidFill>
              </a:rPr>
              <a:t>Employee</a:t>
            </a:r>
          </a:p>
          <a:p>
            <a:pPr algn="ctr">
              <a:lnSpc>
                <a:spcPct val="80000"/>
              </a:lnSpc>
            </a:pPr>
            <a:r>
              <a:rPr lang="en-US" sz="1600">
                <a:solidFill>
                  <a:srgbClr val="000000"/>
                </a:solidFill>
              </a:rPr>
              <a:t>Name</a:t>
            </a:r>
          </a:p>
        </p:txBody>
      </p:sp>
      <p:sp>
        <p:nvSpPr>
          <p:cNvPr id="740375" name="Oval 23"/>
          <p:cNvSpPr>
            <a:spLocks noChangeArrowheads="1"/>
          </p:cNvSpPr>
          <p:nvPr/>
        </p:nvSpPr>
        <p:spPr bwMode="auto">
          <a:xfrm>
            <a:off x="2322513" y="5889625"/>
            <a:ext cx="1247775" cy="31115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76" name="Rectangle 24"/>
          <p:cNvSpPr>
            <a:spLocks noChangeArrowheads="1"/>
          </p:cNvSpPr>
          <p:nvPr/>
        </p:nvSpPr>
        <p:spPr bwMode="auto">
          <a:xfrm>
            <a:off x="2532063" y="5864225"/>
            <a:ext cx="7016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Salary</a:t>
            </a:r>
          </a:p>
        </p:txBody>
      </p:sp>
      <p:sp>
        <p:nvSpPr>
          <p:cNvPr id="740377" name="Oval 25"/>
          <p:cNvSpPr>
            <a:spLocks noChangeArrowheads="1"/>
          </p:cNvSpPr>
          <p:nvPr/>
        </p:nvSpPr>
        <p:spPr bwMode="auto">
          <a:xfrm>
            <a:off x="887413" y="5888038"/>
            <a:ext cx="1246187" cy="31115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78" name="Rectangle 26"/>
          <p:cNvSpPr>
            <a:spLocks noChangeArrowheads="1"/>
          </p:cNvSpPr>
          <p:nvPr/>
        </p:nvSpPr>
        <p:spPr bwMode="auto">
          <a:xfrm>
            <a:off x="1228725" y="5864225"/>
            <a:ext cx="5667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Title</a:t>
            </a:r>
          </a:p>
        </p:txBody>
      </p:sp>
      <p:sp>
        <p:nvSpPr>
          <p:cNvPr id="740379" name="Line 27"/>
          <p:cNvSpPr>
            <a:spLocks noChangeShapeType="1"/>
          </p:cNvSpPr>
          <p:nvPr/>
        </p:nvSpPr>
        <p:spPr bwMode="auto">
          <a:xfrm flipH="1">
            <a:off x="1522413" y="5453063"/>
            <a:ext cx="419100" cy="4191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0380" name="Line 28"/>
          <p:cNvSpPr>
            <a:spLocks noChangeShapeType="1"/>
          </p:cNvSpPr>
          <p:nvPr/>
        </p:nvSpPr>
        <p:spPr bwMode="auto">
          <a:xfrm>
            <a:off x="2386013" y="5453063"/>
            <a:ext cx="584200" cy="4191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0381" name="Oval 29"/>
          <p:cNvSpPr>
            <a:spLocks noChangeArrowheads="1"/>
          </p:cNvSpPr>
          <p:nvPr/>
        </p:nvSpPr>
        <p:spPr bwMode="auto">
          <a:xfrm>
            <a:off x="3986213" y="5945188"/>
            <a:ext cx="1463675" cy="404812"/>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83" name="Rectangle 31"/>
          <p:cNvSpPr>
            <a:spLocks noChangeArrowheads="1"/>
          </p:cNvSpPr>
          <p:nvPr/>
        </p:nvSpPr>
        <p:spPr bwMode="auto">
          <a:xfrm>
            <a:off x="4054475" y="5953125"/>
            <a:ext cx="1358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Responsibility</a:t>
            </a:r>
          </a:p>
        </p:txBody>
      </p:sp>
      <p:sp>
        <p:nvSpPr>
          <p:cNvPr id="740384" name="Rectangle 32"/>
          <p:cNvSpPr>
            <a:spLocks noChangeArrowheads="1"/>
          </p:cNvSpPr>
          <p:nvPr/>
        </p:nvSpPr>
        <p:spPr bwMode="auto">
          <a:xfrm>
            <a:off x="3990975" y="4979988"/>
            <a:ext cx="12557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chemeClr val="bg1"/>
                </a:solidFill>
              </a:rPr>
              <a:t>WORKS ON</a:t>
            </a:r>
          </a:p>
        </p:txBody>
      </p:sp>
      <p:sp>
        <p:nvSpPr>
          <p:cNvPr id="740385" name="Line 33"/>
          <p:cNvSpPr>
            <a:spLocks noChangeShapeType="1"/>
          </p:cNvSpPr>
          <p:nvPr/>
        </p:nvSpPr>
        <p:spPr bwMode="auto">
          <a:xfrm flipH="1">
            <a:off x="2806700" y="5160963"/>
            <a:ext cx="147320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0386" name="Line 34"/>
          <p:cNvSpPr>
            <a:spLocks noChangeShapeType="1"/>
          </p:cNvSpPr>
          <p:nvPr/>
        </p:nvSpPr>
        <p:spPr bwMode="auto">
          <a:xfrm flipH="1">
            <a:off x="5168900" y="5160963"/>
            <a:ext cx="127000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0387" name="AutoShape 35"/>
          <p:cNvSpPr>
            <a:spLocks noChangeArrowheads="1"/>
          </p:cNvSpPr>
          <p:nvPr/>
        </p:nvSpPr>
        <p:spPr bwMode="auto">
          <a:xfrm>
            <a:off x="4171950" y="4640263"/>
            <a:ext cx="1054100" cy="1054100"/>
          </a:xfrm>
          <a:prstGeom prst="diamond">
            <a:avLst/>
          </a:prstGeom>
          <a:gradFill rotWithShape="1">
            <a:gsLst>
              <a:gs pos="0">
                <a:srgbClr val="FFFF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40388" name="Rectangle 36"/>
          <p:cNvSpPr>
            <a:spLocks noChangeArrowheads="1"/>
          </p:cNvSpPr>
          <p:nvPr/>
        </p:nvSpPr>
        <p:spPr bwMode="auto">
          <a:xfrm>
            <a:off x="4225925" y="4975225"/>
            <a:ext cx="960438"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sz="1600" b="1"/>
              <a:t>WORKS</a:t>
            </a:r>
            <a:br>
              <a:rPr lang="en-US" sz="1600" b="1"/>
            </a:br>
            <a:r>
              <a:rPr lang="en-US" sz="1600" b="1"/>
              <a:t>ON</a:t>
            </a:r>
          </a:p>
        </p:txBody>
      </p:sp>
      <p:sp>
        <p:nvSpPr>
          <p:cNvPr id="740389" name="Oval 37"/>
          <p:cNvSpPr>
            <a:spLocks noChangeArrowheads="1"/>
          </p:cNvSpPr>
          <p:nvPr/>
        </p:nvSpPr>
        <p:spPr bwMode="auto">
          <a:xfrm>
            <a:off x="4087813" y="3976688"/>
            <a:ext cx="1260475" cy="404812"/>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90" name="Line 38"/>
          <p:cNvSpPr>
            <a:spLocks noChangeShapeType="1"/>
          </p:cNvSpPr>
          <p:nvPr/>
        </p:nvSpPr>
        <p:spPr bwMode="auto">
          <a:xfrm flipH="1">
            <a:off x="4697413" y="5689600"/>
            <a:ext cx="0" cy="254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0391" name="Rectangle 39"/>
          <p:cNvSpPr>
            <a:spLocks noChangeArrowheads="1"/>
          </p:cNvSpPr>
          <p:nvPr/>
        </p:nvSpPr>
        <p:spPr bwMode="auto">
          <a:xfrm>
            <a:off x="4257675" y="3997325"/>
            <a:ext cx="9048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Duration</a:t>
            </a:r>
          </a:p>
        </p:txBody>
      </p:sp>
      <p:sp>
        <p:nvSpPr>
          <p:cNvPr id="740392" name="Line 40"/>
          <p:cNvSpPr>
            <a:spLocks noChangeShapeType="1"/>
          </p:cNvSpPr>
          <p:nvPr/>
        </p:nvSpPr>
        <p:spPr bwMode="auto">
          <a:xfrm flipH="1">
            <a:off x="4684713" y="4406900"/>
            <a:ext cx="0" cy="254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0393" name="Text Box 41"/>
          <p:cNvSpPr txBox="1">
            <a:spLocks noChangeArrowheads="1"/>
          </p:cNvSpPr>
          <p:nvPr/>
        </p:nvSpPr>
        <p:spPr bwMode="auto">
          <a:xfrm>
            <a:off x="2879725" y="4764088"/>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1</a:t>
            </a:r>
          </a:p>
        </p:txBody>
      </p:sp>
      <p:sp>
        <p:nvSpPr>
          <p:cNvPr id="740395" name="Text Box 43"/>
          <p:cNvSpPr txBox="1">
            <a:spLocks noChangeArrowheads="1"/>
          </p:cNvSpPr>
          <p:nvPr/>
        </p:nvSpPr>
        <p:spPr bwMode="auto">
          <a:xfrm>
            <a:off x="6092825" y="4751388"/>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3"/>
          <p:cNvSpPr>
            <a:spLocks noGrp="1"/>
          </p:cNvSpPr>
          <p:nvPr>
            <p:ph type="sldNum" sz="quarter" idx="10"/>
          </p:nvPr>
        </p:nvSpPr>
        <p:spPr/>
        <p:txBody>
          <a:bodyPr/>
          <a:lstStyle/>
          <a:p>
            <a:fld id="{BA97325E-A88D-4E4B-B00D-8D5959A9A050}" type="slidenum">
              <a:rPr lang="en-US"/>
              <a:pPr/>
              <a:t>25</a:t>
            </a:fld>
            <a:endParaRPr lang="en-US"/>
          </a:p>
        </p:txBody>
      </p:sp>
      <p:sp>
        <p:nvSpPr>
          <p:cNvPr id="741380" name="Rectangle 4"/>
          <p:cNvSpPr>
            <a:spLocks noChangeArrowheads="1"/>
          </p:cNvSpPr>
          <p:nvPr/>
        </p:nvSpPr>
        <p:spPr bwMode="auto">
          <a:xfrm>
            <a:off x="3290888" y="1247775"/>
            <a:ext cx="2460625"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r>
              <a:rPr lang="en-US" sz="2400">
                <a:solidFill>
                  <a:srgbClr val="000000"/>
                </a:solidFill>
              </a:rPr>
              <a:t>WorksOn</a:t>
            </a:r>
          </a:p>
          <a:p>
            <a:pPr algn="ctr"/>
            <a:r>
              <a:rPr lang="en-US" sz="2400">
                <a:solidFill>
                  <a:srgbClr val="000000"/>
                </a:solidFill>
              </a:rPr>
              <a:t>Relationship</a:t>
            </a:r>
          </a:p>
        </p:txBody>
      </p:sp>
      <p:sp>
        <p:nvSpPr>
          <p:cNvPr id="741381" name="Rectangle 5"/>
          <p:cNvSpPr>
            <a:spLocks noChangeArrowheads="1"/>
          </p:cNvSpPr>
          <p:nvPr/>
        </p:nvSpPr>
        <p:spPr bwMode="auto">
          <a:xfrm>
            <a:off x="936625" y="1489075"/>
            <a:ext cx="1806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400">
                <a:solidFill>
                  <a:srgbClr val="000000"/>
                </a:solidFill>
              </a:rPr>
              <a:t>EMPLOYEE</a:t>
            </a:r>
          </a:p>
        </p:txBody>
      </p:sp>
      <p:sp>
        <p:nvSpPr>
          <p:cNvPr id="741382" name="Rectangle 6"/>
          <p:cNvSpPr>
            <a:spLocks noChangeArrowheads="1"/>
          </p:cNvSpPr>
          <p:nvPr/>
        </p:nvSpPr>
        <p:spPr bwMode="auto">
          <a:xfrm>
            <a:off x="6518275" y="1857375"/>
            <a:ext cx="14684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400">
                <a:solidFill>
                  <a:srgbClr val="000000"/>
                </a:solidFill>
              </a:rPr>
              <a:t>PROJECT</a:t>
            </a:r>
          </a:p>
        </p:txBody>
      </p:sp>
      <p:sp>
        <p:nvSpPr>
          <p:cNvPr id="741383" name="Oval 7"/>
          <p:cNvSpPr>
            <a:spLocks noChangeArrowheads="1"/>
          </p:cNvSpPr>
          <p:nvPr/>
        </p:nvSpPr>
        <p:spPr bwMode="auto">
          <a:xfrm>
            <a:off x="1096963" y="2376488"/>
            <a:ext cx="1517650" cy="375285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384" name="Oval 8"/>
          <p:cNvSpPr>
            <a:spLocks noChangeArrowheads="1"/>
          </p:cNvSpPr>
          <p:nvPr/>
        </p:nvSpPr>
        <p:spPr bwMode="auto">
          <a:xfrm>
            <a:off x="1943100" y="2860675"/>
            <a:ext cx="177800" cy="177800"/>
          </a:xfrm>
          <a:prstGeom prst="ellipse">
            <a:avLst/>
          </a:prstGeom>
          <a:solidFill>
            <a:srgbClr val="FF5008"/>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385" name="Rectangle 9"/>
          <p:cNvSpPr>
            <a:spLocks noChangeArrowheads="1"/>
          </p:cNvSpPr>
          <p:nvPr/>
        </p:nvSpPr>
        <p:spPr bwMode="auto">
          <a:xfrm>
            <a:off x="1584325" y="2768600"/>
            <a:ext cx="396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e1</a:t>
            </a:r>
          </a:p>
        </p:txBody>
      </p:sp>
      <p:sp>
        <p:nvSpPr>
          <p:cNvPr id="741386" name="Oval 10"/>
          <p:cNvSpPr>
            <a:spLocks noChangeArrowheads="1"/>
          </p:cNvSpPr>
          <p:nvPr/>
        </p:nvSpPr>
        <p:spPr bwMode="auto">
          <a:xfrm>
            <a:off x="1943100" y="3567113"/>
            <a:ext cx="177800" cy="177800"/>
          </a:xfrm>
          <a:prstGeom prst="ellipse">
            <a:avLst/>
          </a:prstGeom>
          <a:solidFill>
            <a:srgbClr val="FF5008"/>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387" name="Rectangle 11"/>
          <p:cNvSpPr>
            <a:spLocks noChangeArrowheads="1"/>
          </p:cNvSpPr>
          <p:nvPr/>
        </p:nvSpPr>
        <p:spPr bwMode="auto">
          <a:xfrm>
            <a:off x="1584325" y="3475038"/>
            <a:ext cx="396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e2</a:t>
            </a:r>
          </a:p>
        </p:txBody>
      </p:sp>
      <p:sp>
        <p:nvSpPr>
          <p:cNvPr id="741388" name="Oval 12"/>
          <p:cNvSpPr>
            <a:spLocks noChangeArrowheads="1"/>
          </p:cNvSpPr>
          <p:nvPr/>
        </p:nvSpPr>
        <p:spPr bwMode="auto">
          <a:xfrm>
            <a:off x="1943100" y="4179888"/>
            <a:ext cx="177800" cy="177800"/>
          </a:xfrm>
          <a:prstGeom prst="ellipse">
            <a:avLst/>
          </a:prstGeom>
          <a:solidFill>
            <a:srgbClr val="FF5008"/>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389" name="Rectangle 13"/>
          <p:cNvSpPr>
            <a:spLocks noChangeArrowheads="1"/>
          </p:cNvSpPr>
          <p:nvPr/>
        </p:nvSpPr>
        <p:spPr bwMode="auto">
          <a:xfrm>
            <a:off x="1584325" y="4087813"/>
            <a:ext cx="396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e3</a:t>
            </a:r>
          </a:p>
        </p:txBody>
      </p:sp>
      <p:sp>
        <p:nvSpPr>
          <p:cNvPr id="741390" name="Rectangle 14"/>
          <p:cNvSpPr>
            <a:spLocks noChangeArrowheads="1"/>
          </p:cNvSpPr>
          <p:nvPr/>
        </p:nvSpPr>
        <p:spPr bwMode="auto">
          <a:xfrm>
            <a:off x="1724025" y="4857750"/>
            <a:ext cx="257175" cy="118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400"/>
              <a:t>.</a:t>
            </a:r>
          </a:p>
          <a:p>
            <a:r>
              <a:rPr lang="en-US" sz="2400"/>
              <a:t>.</a:t>
            </a:r>
          </a:p>
          <a:p>
            <a:r>
              <a:rPr lang="en-US" sz="2400"/>
              <a:t>.</a:t>
            </a:r>
          </a:p>
        </p:txBody>
      </p:sp>
      <p:sp>
        <p:nvSpPr>
          <p:cNvPr id="741391" name="Oval 15"/>
          <p:cNvSpPr>
            <a:spLocks noChangeArrowheads="1"/>
          </p:cNvSpPr>
          <p:nvPr/>
        </p:nvSpPr>
        <p:spPr bwMode="auto">
          <a:xfrm>
            <a:off x="1943100" y="4740275"/>
            <a:ext cx="177800" cy="177800"/>
          </a:xfrm>
          <a:prstGeom prst="ellipse">
            <a:avLst/>
          </a:prstGeom>
          <a:solidFill>
            <a:srgbClr val="FF5008"/>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392" name="Rectangle 16"/>
          <p:cNvSpPr>
            <a:spLocks noChangeArrowheads="1"/>
          </p:cNvSpPr>
          <p:nvPr/>
        </p:nvSpPr>
        <p:spPr bwMode="auto">
          <a:xfrm>
            <a:off x="1584325" y="4648200"/>
            <a:ext cx="396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e4</a:t>
            </a:r>
          </a:p>
        </p:txBody>
      </p:sp>
      <p:sp>
        <p:nvSpPr>
          <p:cNvPr id="741393" name="Oval 17"/>
          <p:cNvSpPr>
            <a:spLocks noChangeArrowheads="1"/>
          </p:cNvSpPr>
          <p:nvPr/>
        </p:nvSpPr>
        <p:spPr bwMode="auto">
          <a:xfrm>
            <a:off x="6589713" y="2352675"/>
            <a:ext cx="1519237" cy="375285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394" name="Oval 18"/>
          <p:cNvSpPr>
            <a:spLocks noChangeArrowheads="1"/>
          </p:cNvSpPr>
          <p:nvPr/>
        </p:nvSpPr>
        <p:spPr bwMode="auto">
          <a:xfrm>
            <a:off x="7116763" y="2836863"/>
            <a:ext cx="177800" cy="177800"/>
          </a:xfrm>
          <a:prstGeom prst="ellipse">
            <a:avLst/>
          </a:prstGeom>
          <a:solidFill>
            <a:srgbClr val="7144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395" name="Rectangle 19"/>
          <p:cNvSpPr>
            <a:spLocks noChangeArrowheads="1"/>
          </p:cNvSpPr>
          <p:nvPr/>
        </p:nvSpPr>
        <p:spPr bwMode="auto">
          <a:xfrm>
            <a:off x="7251700" y="2744788"/>
            <a:ext cx="4095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p1</a:t>
            </a:r>
          </a:p>
        </p:txBody>
      </p:sp>
      <p:sp>
        <p:nvSpPr>
          <p:cNvPr id="741396" name="Oval 20"/>
          <p:cNvSpPr>
            <a:spLocks noChangeArrowheads="1"/>
          </p:cNvSpPr>
          <p:nvPr/>
        </p:nvSpPr>
        <p:spPr bwMode="auto">
          <a:xfrm>
            <a:off x="7086600" y="3543300"/>
            <a:ext cx="177800" cy="177800"/>
          </a:xfrm>
          <a:prstGeom prst="ellipse">
            <a:avLst/>
          </a:prstGeom>
          <a:solidFill>
            <a:srgbClr val="7144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397" name="Rectangle 21"/>
          <p:cNvSpPr>
            <a:spLocks noChangeArrowheads="1"/>
          </p:cNvSpPr>
          <p:nvPr/>
        </p:nvSpPr>
        <p:spPr bwMode="auto">
          <a:xfrm>
            <a:off x="7251700" y="3451225"/>
            <a:ext cx="409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p2</a:t>
            </a:r>
          </a:p>
        </p:txBody>
      </p:sp>
      <p:sp>
        <p:nvSpPr>
          <p:cNvPr id="741398" name="Oval 22"/>
          <p:cNvSpPr>
            <a:spLocks noChangeArrowheads="1"/>
          </p:cNvSpPr>
          <p:nvPr/>
        </p:nvSpPr>
        <p:spPr bwMode="auto">
          <a:xfrm>
            <a:off x="7116763" y="4156075"/>
            <a:ext cx="177800" cy="177800"/>
          </a:xfrm>
          <a:prstGeom prst="ellipse">
            <a:avLst/>
          </a:prstGeom>
          <a:solidFill>
            <a:srgbClr val="7144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399" name="Rectangle 23"/>
          <p:cNvSpPr>
            <a:spLocks noChangeArrowheads="1"/>
          </p:cNvSpPr>
          <p:nvPr/>
        </p:nvSpPr>
        <p:spPr bwMode="auto">
          <a:xfrm>
            <a:off x="7280275" y="4064000"/>
            <a:ext cx="409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p3</a:t>
            </a:r>
          </a:p>
        </p:txBody>
      </p:sp>
      <p:sp>
        <p:nvSpPr>
          <p:cNvPr id="741400" name="Rectangle 24"/>
          <p:cNvSpPr>
            <a:spLocks noChangeArrowheads="1"/>
          </p:cNvSpPr>
          <p:nvPr/>
        </p:nvSpPr>
        <p:spPr bwMode="auto">
          <a:xfrm>
            <a:off x="7216775" y="4862513"/>
            <a:ext cx="257175" cy="118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400"/>
              <a:t>.</a:t>
            </a:r>
          </a:p>
          <a:p>
            <a:r>
              <a:rPr lang="en-US" sz="2400"/>
              <a:t>.</a:t>
            </a:r>
          </a:p>
          <a:p>
            <a:r>
              <a:rPr lang="en-US" sz="2400"/>
              <a:t>.</a:t>
            </a:r>
          </a:p>
        </p:txBody>
      </p:sp>
      <p:sp>
        <p:nvSpPr>
          <p:cNvPr id="741412" name="Line 36"/>
          <p:cNvSpPr>
            <a:spLocks noChangeShapeType="1"/>
          </p:cNvSpPr>
          <p:nvPr/>
        </p:nvSpPr>
        <p:spPr bwMode="auto">
          <a:xfrm flipV="1">
            <a:off x="2049463" y="2836863"/>
            <a:ext cx="2511425" cy="1143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1413" name="Line 37"/>
          <p:cNvSpPr>
            <a:spLocks noChangeShapeType="1"/>
          </p:cNvSpPr>
          <p:nvPr/>
        </p:nvSpPr>
        <p:spPr bwMode="auto">
          <a:xfrm>
            <a:off x="4573588" y="2849563"/>
            <a:ext cx="2600325" cy="7747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1418" name="Line 42"/>
          <p:cNvSpPr>
            <a:spLocks noChangeShapeType="1"/>
          </p:cNvSpPr>
          <p:nvPr/>
        </p:nvSpPr>
        <p:spPr bwMode="auto">
          <a:xfrm flipV="1">
            <a:off x="2049463" y="3490913"/>
            <a:ext cx="2511425" cy="173037"/>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1419" name="Line 43"/>
          <p:cNvSpPr>
            <a:spLocks noChangeShapeType="1"/>
          </p:cNvSpPr>
          <p:nvPr/>
        </p:nvSpPr>
        <p:spPr bwMode="auto">
          <a:xfrm flipH="1" flipV="1">
            <a:off x="4559300" y="3492500"/>
            <a:ext cx="2684463" cy="78105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1421" name="Line 45"/>
          <p:cNvSpPr>
            <a:spLocks noChangeShapeType="1"/>
          </p:cNvSpPr>
          <p:nvPr/>
        </p:nvSpPr>
        <p:spPr bwMode="auto">
          <a:xfrm flipV="1">
            <a:off x="2033588" y="4032250"/>
            <a:ext cx="2527300" cy="24606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1422" name="Line 46"/>
          <p:cNvSpPr>
            <a:spLocks noChangeShapeType="1"/>
          </p:cNvSpPr>
          <p:nvPr/>
        </p:nvSpPr>
        <p:spPr bwMode="auto">
          <a:xfrm flipH="1">
            <a:off x="4560888" y="2901950"/>
            <a:ext cx="2684462" cy="11318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1424" name="Line 48"/>
          <p:cNvSpPr>
            <a:spLocks noChangeShapeType="1"/>
          </p:cNvSpPr>
          <p:nvPr/>
        </p:nvSpPr>
        <p:spPr bwMode="auto">
          <a:xfrm flipV="1">
            <a:off x="2033588" y="4645025"/>
            <a:ext cx="2543175" cy="20161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1425" name="Line 49"/>
          <p:cNvSpPr>
            <a:spLocks noChangeShapeType="1"/>
          </p:cNvSpPr>
          <p:nvPr/>
        </p:nvSpPr>
        <p:spPr bwMode="auto">
          <a:xfrm flipH="1" flipV="1">
            <a:off x="4559300" y="4645025"/>
            <a:ext cx="2684463" cy="8413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1426" name="Oval 50"/>
          <p:cNvSpPr>
            <a:spLocks noChangeArrowheads="1"/>
          </p:cNvSpPr>
          <p:nvPr/>
        </p:nvSpPr>
        <p:spPr bwMode="auto">
          <a:xfrm>
            <a:off x="7123113" y="4657725"/>
            <a:ext cx="177800" cy="177800"/>
          </a:xfrm>
          <a:prstGeom prst="ellipse">
            <a:avLst/>
          </a:prstGeom>
          <a:solidFill>
            <a:srgbClr val="7144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427" name="Rectangle 51"/>
          <p:cNvSpPr>
            <a:spLocks noChangeArrowheads="1"/>
          </p:cNvSpPr>
          <p:nvPr/>
        </p:nvSpPr>
        <p:spPr bwMode="auto">
          <a:xfrm>
            <a:off x="7286625" y="4565650"/>
            <a:ext cx="409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p4</a:t>
            </a:r>
          </a:p>
        </p:txBody>
      </p:sp>
      <p:sp>
        <p:nvSpPr>
          <p:cNvPr id="741430" name="Rectangle 54"/>
          <p:cNvSpPr>
            <a:spLocks noChangeArrowheads="1"/>
          </p:cNvSpPr>
          <p:nvPr/>
        </p:nvSpPr>
        <p:spPr bwMode="auto">
          <a:xfrm>
            <a:off x="4508500" y="2070100"/>
            <a:ext cx="215900" cy="381000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41435" name="Rectangle 59"/>
          <p:cNvSpPr>
            <a:spLocks noChangeArrowheads="1"/>
          </p:cNvSpPr>
          <p:nvPr/>
        </p:nvSpPr>
        <p:spPr bwMode="auto">
          <a:xfrm>
            <a:off x="4508500" y="2730500"/>
            <a:ext cx="190500" cy="2159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41436" name="Rectangle 60"/>
          <p:cNvSpPr>
            <a:spLocks noChangeArrowheads="1"/>
          </p:cNvSpPr>
          <p:nvPr/>
        </p:nvSpPr>
        <p:spPr bwMode="auto">
          <a:xfrm>
            <a:off x="4521200" y="3403600"/>
            <a:ext cx="190500" cy="2159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41437" name="Rectangle 61"/>
          <p:cNvSpPr>
            <a:spLocks noChangeArrowheads="1"/>
          </p:cNvSpPr>
          <p:nvPr/>
        </p:nvSpPr>
        <p:spPr bwMode="auto">
          <a:xfrm>
            <a:off x="4521200" y="3886200"/>
            <a:ext cx="190500" cy="2159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41438" name="Rectangle 62"/>
          <p:cNvSpPr>
            <a:spLocks noChangeArrowheads="1"/>
          </p:cNvSpPr>
          <p:nvPr/>
        </p:nvSpPr>
        <p:spPr bwMode="auto">
          <a:xfrm>
            <a:off x="4508500" y="4508500"/>
            <a:ext cx="190500" cy="2159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41439" name="Text Box 63"/>
          <p:cNvSpPr txBox="1">
            <a:spLocks noChangeArrowheads="1"/>
          </p:cNvSpPr>
          <p:nvPr/>
        </p:nvSpPr>
        <p:spPr bwMode="auto">
          <a:xfrm>
            <a:off x="631825" y="285750"/>
            <a:ext cx="4527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b="1"/>
              <a:t>One-to-One Relationship</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3"/>
          <p:cNvSpPr>
            <a:spLocks noGrp="1"/>
          </p:cNvSpPr>
          <p:nvPr>
            <p:ph type="sldNum" sz="quarter" idx="10"/>
          </p:nvPr>
        </p:nvSpPr>
        <p:spPr/>
        <p:txBody>
          <a:bodyPr/>
          <a:lstStyle/>
          <a:p>
            <a:fld id="{338C02FA-9452-4C97-9F94-FAA1AF9D034A}" type="slidenum">
              <a:rPr lang="en-US"/>
              <a:pPr/>
              <a:t>26</a:t>
            </a:fld>
            <a:endParaRPr lang="en-US"/>
          </a:p>
        </p:txBody>
      </p:sp>
      <p:sp>
        <p:nvSpPr>
          <p:cNvPr id="742402" name="Text Box 2"/>
          <p:cNvSpPr txBox="1">
            <a:spLocks noChangeArrowheads="1"/>
          </p:cNvSpPr>
          <p:nvPr/>
        </p:nvSpPr>
        <p:spPr bwMode="auto">
          <a:xfrm>
            <a:off x="517525" y="304800"/>
            <a:ext cx="8289925" cy="348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80000"/>
              </a:lnSpc>
            </a:pPr>
            <a:r>
              <a:rPr kumimoji="1" lang="en-US" sz="3200" b="1">
                <a:solidFill>
                  <a:schemeClr val="tx2"/>
                </a:solidFill>
              </a:rPr>
              <a:t>One-to-Many relationship</a:t>
            </a:r>
          </a:p>
          <a:p>
            <a:pPr>
              <a:lnSpc>
                <a:spcPct val="80000"/>
              </a:lnSpc>
            </a:pPr>
            <a:endParaRPr kumimoji="1" lang="en-US" sz="1000" b="1">
              <a:solidFill>
                <a:schemeClr val="tx2"/>
              </a:solidFill>
            </a:endParaRPr>
          </a:p>
          <a:p>
            <a:pPr>
              <a:lnSpc>
                <a:spcPct val="80000"/>
              </a:lnSpc>
            </a:pPr>
            <a:endParaRPr lang="en-US"/>
          </a:p>
          <a:p>
            <a:pPr>
              <a:lnSpc>
                <a:spcPct val="90000"/>
              </a:lnSpc>
              <a:spcBef>
                <a:spcPct val="20000"/>
              </a:spcBef>
              <a:buClr>
                <a:srgbClr val="CC0000"/>
              </a:buClr>
              <a:buFontTx/>
              <a:buChar char="•"/>
            </a:pPr>
            <a:r>
              <a:rPr lang="en-US"/>
              <a:t>Each instance of one entity class E1 can be associated with zero or more instances of another entity class E2, but each instance of E2 can be associated with at most 1 instance of E1.</a:t>
            </a:r>
          </a:p>
          <a:p>
            <a:pPr>
              <a:lnSpc>
                <a:spcPct val="90000"/>
              </a:lnSpc>
              <a:spcBef>
                <a:spcPct val="20000"/>
              </a:spcBef>
              <a:buClr>
                <a:srgbClr val="CC0000"/>
              </a:buClr>
              <a:buFontTx/>
              <a:buChar char="•"/>
            </a:pPr>
            <a:endParaRPr lang="en-US"/>
          </a:p>
          <a:p>
            <a:pPr>
              <a:lnSpc>
                <a:spcPct val="90000"/>
              </a:lnSpc>
              <a:spcBef>
                <a:spcPct val="20000"/>
              </a:spcBef>
              <a:buClr>
                <a:srgbClr val="CC0000"/>
              </a:buClr>
              <a:buFontTx/>
              <a:buChar char="•"/>
            </a:pPr>
            <a:r>
              <a:rPr lang="en-US"/>
              <a:t>Example :</a:t>
            </a:r>
          </a:p>
          <a:p>
            <a:pPr lvl="1">
              <a:lnSpc>
                <a:spcPct val="90000"/>
              </a:lnSpc>
              <a:spcBef>
                <a:spcPct val="20000"/>
              </a:spcBef>
              <a:buClr>
                <a:srgbClr val="CC0000"/>
              </a:buClr>
              <a:buFontTx/>
              <a:buChar char="•"/>
            </a:pPr>
            <a:r>
              <a:rPr lang="en-US"/>
              <a:t>Each employee can work on at most one project;  each project can employ many</a:t>
            </a:r>
            <a:r>
              <a:rPr lang="en-US" b="1"/>
              <a:t> </a:t>
            </a:r>
            <a:r>
              <a:rPr lang="en-US"/>
              <a:t>employees.</a:t>
            </a:r>
          </a:p>
        </p:txBody>
      </p:sp>
      <p:sp>
        <p:nvSpPr>
          <p:cNvPr id="742404" name="Rectangle 4"/>
          <p:cNvSpPr>
            <a:spLocks noChangeArrowheads="1"/>
          </p:cNvSpPr>
          <p:nvPr/>
        </p:nvSpPr>
        <p:spPr bwMode="auto">
          <a:xfrm>
            <a:off x="6438900" y="4895850"/>
            <a:ext cx="1423988" cy="530225"/>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42405" name="Rectangle 5"/>
          <p:cNvSpPr>
            <a:spLocks noChangeArrowheads="1"/>
          </p:cNvSpPr>
          <p:nvPr/>
        </p:nvSpPr>
        <p:spPr bwMode="auto">
          <a:xfrm>
            <a:off x="6665913" y="5005388"/>
            <a:ext cx="1127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b="1"/>
              <a:t>PROJECT</a:t>
            </a:r>
          </a:p>
        </p:txBody>
      </p:sp>
      <p:sp>
        <p:nvSpPr>
          <p:cNvPr id="742406" name="Oval 6"/>
          <p:cNvSpPr>
            <a:spLocks noChangeArrowheads="1"/>
          </p:cNvSpPr>
          <p:nvPr/>
        </p:nvSpPr>
        <p:spPr bwMode="auto">
          <a:xfrm>
            <a:off x="5770563" y="4064000"/>
            <a:ext cx="1247775" cy="439738"/>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2407" name="Oval 7"/>
          <p:cNvSpPr>
            <a:spLocks noChangeArrowheads="1"/>
          </p:cNvSpPr>
          <p:nvPr/>
        </p:nvSpPr>
        <p:spPr bwMode="auto">
          <a:xfrm>
            <a:off x="7118350" y="3984625"/>
            <a:ext cx="1249363" cy="598488"/>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2408" name="Oval 8"/>
          <p:cNvSpPr>
            <a:spLocks noChangeArrowheads="1"/>
          </p:cNvSpPr>
          <p:nvPr/>
        </p:nvSpPr>
        <p:spPr bwMode="auto">
          <a:xfrm>
            <a:off x="6545263" y="5830888"/>
            <a:ext cx="1247775" cy="430212"/>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2409" name="Rectangle 9"/>
          <p:cNvSpPr>
            <a:spLocks noChangeArrowheads="1"/>
          </p:cNvSpPr>
          <p:nvPr/>
        </p:nvSpPr>
        <p:spPr bwMode="auto">
          <a:xfrm>
            <a:off x="6716713" y="5876925"/>
            <a:ext cx="7683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Budget</a:t>
            </a:r>
          </a:p>
        </p:txBody>
      </p:sp>
      <p:sp>
        <p:nvSpPr>
          <p:cNvPr id="742410" name="Rectangle 10"/>
          <p:cNvSpPr>
            <a:spLocks noChangeArrowheads="1"/>
          </p:cNvSpPr>
          <p:nvPr/>
        </p:nvSpPr>
        <p:spPr bwMode="auto">
          <a:xfrm>
            <a:off x="7334250" y="3963988"/>
            <a:ext cx="75882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Project</a:t>
            </a:r>
          </a:p>
          <a:p>
            <a:r>
              <a:rPr lang="en-US" sz="1600">
                <a:solidFill>
                  <a:srgbClr val="000000"/>
                </a:solidFill>
              </a:rPr>
              <a:t>Name</a:t>
            </a:r>
          </a:p>
        </p:txBody>
      </p:sp>
      <p:sp>
        <p:nvSpPr>
          <p:cNvPr id="742411" name="Rectangle 11"/>
          <p:cNvSpPr>
            <a:spLocks noChangeArrowheads="1"/>
          </p:cNvSpPr>
          <p:nvPr/>
        </p:nvSpPr>
        <p:spPr bwMode="auto">
          <a:xfrm>
            <a:off x="5770563" y="4102100"/>
            <a:ext cx="10572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u="sng">
                <a:solidFill>
                  <a:srgbClr val="000000"/>
                </a:solidFill>
              </a:rPr>
              <a:t>Project No</a:t>
            </a:r>
          </a:p>
        </p:txBody>
      </p:sp>
      <p:sp>
        <p:nvSpPr>
          <p:cNvPr id="742412" name="Line 12"/>
          <p:cNvSpPr>
            <a:spLocks noChangeShapeType="1"/>
          </p:cNvSpPr>
          <p:nvPr/>
        </p:nvSpPr>
        <p:spPr bwMode="auto">
          <a:xfrm>
            <a:off x="6424613" y="4525963"/>
            <a:ext cx="520700" cy="3556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2413" name="Line 13"/>
          <p:cNvSpPr>
            <a:spLocks noChangeShapeType="1"/>
          </p:cNvSpPr>
          <p:nvPr/>
        </p:nvSpPr>
        <p:spPr bwMode="auto">
          <a:xfrm flipH="1">
            <a:off x="7453313" y="4602163"/>
            <a:ext cx="330200" cy="2794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2414" name="Line 14"/>
          <p:cNvSpPr>
            <a:spLocks noChangeShapeType="1"/>
          </p:cNvSpPr>
          <p:nvPr/>
        </p:nvSpPr>
        <p:spPr bwMode="auto">
          <a:xfrm flipV="1">
            <a:off x="7167563" y="5427663"/>
            <a:ext cx="0" cy="406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2415" name="Line 15"/>
          <p:cNvSpPr>
            <a:spLocks noChangeShapeType="1"/>
          </p:cNvSpPr>
          <p:nvPr/>
        </p:nvSpPr>
        <p:spPr bwMode="auto">
          <a:xfrm>
            <a:off x="1420813" y="4462463"/>
            <a:ext cx="428625" cy="44767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2416" name="Rectangle 16"/>
          <p:cNvSpPr>
            <a:spLocks noChangeArrowheads="1"/>
          </p:cNvSpPr>
          <p:nvPr/>
        </p:nvSpPr>
        <p:spPr bwMode="auto">
          <a:xfrm>
            <a:off x="1392238" y="4895850"/>
            <a:ext cx="1422400" cy="530225"/>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42417" name="Rectangle 17"/>
          <p:cNvSpPr>
            <a:spLocks noChangeArrowheads="1"/>
          </p:cNvSpPr>
          <p:nvPr/>
        </p:nvSpPr>
        <p:spPr bwMode="auto">
          <a:xfrm>
            <a:off x="1416050" y="4979988"/>
            <a:ext cx="13414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b="1"/>
              <a:t>EMPLOYEE</a:t>
            </a:r>
          </a:p>
        </p:txBody>
      </p:sp>
      <p:sp>
        <p:nvSpPr>
          <p:cNvPr id="742418" name="Oval 18"/>
          <p:cNvSpPr>
            <a:spLocks noChangeArrowheads="1"/>
          </p:cNvSpPr>
          <p:nvPr/>
        </p:nvSpPr>
        <p:spPr bwMode="auto">
          <a:xfrm>
            <a:off x="627063" y="4081463"/>
            <a:ext cx="1619250" cy="365125"/>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2419" name="Oval 19"/>
          <p:cNvSpPr>
            <a:spLocks noChangeArrowheads="1"/>
          </p:cNvSpPr>
          <p:nvPr/>
        </p:nvSpPr>
        <p:spPr bwMode="auto">
          <a:xfrm>
            <a:off x="2411413" y="4024313"/>
            <a:ext cx="1384300" cy="517525"/>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2420" name="Line 20"/>
          <p:cNvSpPr>
            <a:spLocks noChangeShapeType="1"/>
          </p:cNvSpPr>
          <p:nvPr/>
        </p:nvSpPr>
        <p:spPr bwMode="auto">
          <a:xfrm flipH="1">
            <a:off x="2436813" y="4551363"/>
            <a:ext cx="698500" cy="3302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2421" name="Rectangle 21"/>
          <p:cNvSpPr>
            <a:spLocks noChangeArrowheads="1"/>
          </p:cNvSpPr>
          <p:nvPr/>
        </p:nvSpPr>
        <p:spPr bwMode="auto">
          <a:xfrm>
            <a:off x="663575" y="4102100"/>
            <a:ext cx="13049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u="sng">
                <a:solidFill>
                  <a:srgbClr val="000000"/>
                </a:solidFill>
              </a:rPr>
              <a:t>Employee No</a:t>
            </a:r>
          </a:p>
        </p:txBody>
      </p:sp>
      <p:sp>
        <p:nvSpPr>
          <p:cNvPr id="742422" name="Rectangle 22"/>
          <p:cNvSpPr>
            <a:spLocks noChangeArrowheads="1"/>
          </p:cNvSpPr>
          <p:nvPr/>
        </p:nvSpPr>
        <p:spPr bwMode="auto">
          <a:xfrm>
            <a:off x="2600325" y="4056063"/>
            <a:ext cx="100647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lnSpc>
                <a:spcPct val="80000"/>
              </a:lnSpc>
            </a:pPr>
            <a:r>
              <a:rPr lang="en-US" sz="1600">
                <a:solidFill>
                  <a:srgbClr val="000000"/>
                </a:solidFill>
              </a:rPr>
              <a:t>Employee</a:t>
            </a:r>
          </a:p>
          <a:p>
            <a:pPr algn="ctr">
              <a:lnSpc>
                <a:spcPct val="80000"/>
              </a:lnSpc>
            </a:pPr>
            <a:r>
              <a:rPr lang="en-US" sz="1600">
                <a:solidFill>
                  <a:srgbClr val="000000"/>
                </a:solidFill>
              </a:rPr>
              <a:t>Name</a:t>
            </a:r>
          </a:p>
        </p:txBody>
      </p:sp>
      <p:sp>
        <p:nvSpPr>
          <p:cNvPr id="742423" name="Oval 23"/>
          <p:cNvSpPr>
            <a:spLocks noChangeArrowheads="1"/>
          </p:cNvSpPr>
          <p:nvPr/>
        </p:nvSpPr>
        <p:spPr bwMode="auto">
          <a:xfrm>
            <a:off x="2322513" y="5889625"/>
            <a:ext cx="1247775" cy="31115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2424" name="Rectangle 24"/>
          <p:cNvSpPr>
            <a:spLocks noChangeArrowheads="1"/>
          </p:cNvSpPr>
          <p:nvPr/>
        </p:nvSpPr>
        <p:spPr bwMode="auto">
          <a:xfrm>
            <a:off x="2532063" y="5864225"/>
            <a:ext cx="7016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Salary</a:t>
            </a:r>
          </a:p>
        </p:txBody>
      </p:sp>
      <p:sp>
        <p:nvSpPr>
          <p:cNvPr id="742425" name="Oval 25"/>
          <p:cNvSpPr>
            <a:spLocks noChangeArrowheads="1"/>
          </p:cNvSpPr>
          <p:nvPr/>
        </p:nvSpPr>
        <p:spPr bwMode="auto">
          <a:xfrm>
            <a:off x="887413" y="5888038"/>
            <a:ext cx="1246187" cy="31115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2426" name="Rectangle 26"/>
          <p:cNvSpPr>
            <a:spLocks noChangeArrowheads="1"/>
          </p:cNvSpPr>
          <p:nvPr/>
        </p:nvSpPr>
        <p:spPr bwMode="auto">
          <a:xfrm>
            <a:off x="1228725" y="5864225"/>
            <a:ext cx="5667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Title</a:t>
            </a:r>
          </a:p>
        </p:txBody>
      </p:sp>
      <p:sp>
        <p:nvSpPr>
          <p:cNvPr id="742427" name="Line 27"/>
          <p:cNvSpPr>
            <a:spLocks noChangeShapeType="1"/>
          </p:cNvSpPr>
          <p:nvPr/>
        </p:nvSpPr>
        <p:spPr bwMode="auto">
          <a:xfrm flipH="1">
            <a:off x="1522413" y="5453063"/>
            <a:ext cx="419100" cy="4191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2428" name="Line 28"/>
          <p:cNvSpPr>
            <a:spLocks noChangeShapeType="1"/>
          </p:cNvSpPr>
          <p:nvPr/>
        </p:nvSpPr>
        <p:spPr bwMode="auto">
          <a:xfrm>
            <a:off x="2386013" y="5453063"/>
            <a:ext cx="584200" cy="4191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2429" name="Oval 29"/>
          <p:cNvSpPr>
            <a:spLocks noChangeArrowheads="1"/>
          </p:cNvSpPr>
          <p:nvPr/>
        </p:nvSpPr>
        <p:spPr bwMode="auto">
          <a:xfrm>
            <a:off x="3986213" y="5945188"/>
            <a:ext cx="1463675" cy="404812"/>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2430" name="Rectangle 30"/>
          <p:cNvSpPr>
            <a:spLocks noChangeArrowheads="1"/>
          </p:cNvSpPr>
          <p:nvPr/>
        </p:nvSpPr>
        <p:spPr bwMode="auto">
          <a:xfrm>
            <a:off x="4054475" y="5953125"/>
            <a:ext cx="1358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Responsibility</a:t>
            </a:r>
          </a:p>
        </p:txBody>
      </p:sp>
      <p:sp>
        <p:nvSpPr>
          <p:cNvPr id="742431" name="Rectangle 31"/>
          <p:cNvSpPr>
            <a:spLocks noChangeArrowheads="1"/>
          </p:cNvSpPr>
          <p:nvPr/>
        </p:nvSpPr>
        <p:spPr bwMode="auto">
          <a:xfrm>
            <a:off x="3990975" y="4979988"/>
            <a:ext cx="12557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chemeClr val="bg1"/>
                </a:solidFill>
              </a:rPr>
              <a:t>WORKS ON</a:t>
            </a:r>
          </a:p>
        </p:txBody>
      </p:sp>
      <p:sp>
        <p:nvSpPr>
          <p:cNvPr id="742432" name="Line 32"/>
          <p:cNvSpPr>
            <a:spLocks noChangeShapeType="1"/>
          </p:cNvSpPr>
          <p:nvPr/>
        </p:nvSpPr>
        <p:spPr bwMode="auto">
          <a:xfrm flipH="1">
            <a:off x="2806700" y="5160963"/>
            <a:ext cx="147320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2433" name="Line 33"/>
          <p:cNvSpPr>
            <a:spLocks noChangeShapeType="1"/>
          </p:cNvSpPr>
          <p:nvPr/>
        </p:nvSpPr>
        <p:spPr bwMode="auto">
          <a:xfrm flipH="1">
            <a:off x="5168900" y="5160963"/>
            <a:ext cx="127000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2434" name="AutoShape 34"/>
          <p:cNvSpPr>
            <a:spLocks noChangeArrowheads="1"/>
          </p:cNvSpPr>
          <p:nvPr/>
        </p:nvSpPr>
        <p:spPr bwMode="auto">
          <a:xfrm>
            <a:off x="4171950" y="4640263"/>
            <a:ext cx="1054100" cy="1054100"/>
          </a:xfrm>
          <a:prstGeom prst="diamond">
            <a:avLst/>
          </a:prstGeom>
          <a:gradFill rotWithShape="1">
            <a:gsLst>
              <a:gs pos="0">
                <a:srgbClr val="FFFF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42435" name="Rectangle 35"/>
          <p:cNvSpPr>
            <a:spLocks noChangeArrowheads="1"/>
          </p:cNvSpPr>
          <p:nvPr/>
        </p:nvSpPr>
        <p:spPr bwMode="auto">
          <a:xfrm>
            <a:off x="4238625" y="4937125"/>
            <a:ext cx="960438"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sz="1600" b="1"/>
              <a:t>WORKS</a:t>
            </a:r>
            <a:br>
              <a:rPr lang="en-US" sz="1600" b="1"/>
            </a:br>
            <a:r>
              <a:rPr lang="en-US" sz="1600" b="1"/>
              <a:t>ON</a:t>
            </a:r>
          </a:p>
        </p:txBody>
      </p:sp>
      <p:sp>
        <p:nvSpPr>
          <p:cNvPr id="742436" name="Oval 36"/>
          <p:cNvSpPr>
            <a:spLocks noChangeArrowheads="1"/>
          </p:cNvSpPr>
          <p:nvPr/>
        </p:nvSpPr>
        <p:spPr bwMode="auto">
          <a:xfrm>
            <a:off x="4087813" y="3976688"/>
            <a:ext cx="1260475" cy="404812"/>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2437" name="Line 37"/>
          <p:cNvSpPr>
            <a:spLocks noChangeShapeType="1"/>
          </p:cNvSpPr>
          <p:nvPr/>
        </p:nvSpPr>
        <p:spPr bwMode="auto">
          <a:xfrm flipH="1">
            <a:off x="4697413" y="5689600"/>
            <a:ext cx="0" cy="254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2438" name="Rectangle 38"/>
          <p:cNvSpPr>
            <a:spLocks noChangeArrowheads="1"/>
          </p:cNvSpPr>
          <p:nvPr/>
        </p:nvSpPr>
        <p:spPr bwMode="auto">
          <a:xfrm>
            <a:off x="4257675" y="3997325"/>
            <a:ext cx="9048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Duration</a:t>
            </a:r>
          </a:p>
        </p:txBody>
      </p:sp>
      <p:sp>
        <p:nvSpPr>
          <p:cNvPr id="742439" name="Line 39"/>
          <p:cNvSpPr>
            <a:spLocks noChangeShapeType="1"/>
          </p:cNvSpPr>
          <p:nvPr/>
        </p:nvSpPr>
        <p:spPr bwMode="auto">
          <a:xfrm flipH="1">
            <a:off x="4684713" y="4406900"/>
            <a:ext cx="0" cy="254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2440" name="Text Box 40"/>
          <p:cNvSpPr txBox="1">
            <a:spLocks noChangeArrowheads="1"/>
          </p:cNvSpPr>
          <p:nvPr/>
        </p:nvSpPr>
        <p:spPr bwMode="auto">
          <a:xfrm>
            <a:off x="2879725" y="4764088"/>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N</a:t>
            </a:r>
          </a:p>
        </p:txBody>
      </p:sp>
      <p:sp>
        <p:nvSpPr>
          <p:cNvPr id="742441" name="Text Box 41"/>
          <p:cNvSpPr txBox="1">
            <a:spLocks noChangeArrowheads="1"/>
          </p:cNvSpPr>
          <p:nvPr/>
        </p:nvSpPr>
        <p:spPr bwMode="auto">
          <a:xfrm>
            <a:off x="6092825" y="4751388"/>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1</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3"/>
          <p:cNvSpPr>
            <a:spLocks noGrp="1"/>
          </p:cNvSpPr>
          <p:nvPr>
            <p:ph type="sldNum" sz="quarter" idx="10"/>
          </p:nvPr>
        </p:nvSpPr>
        <p:spPr/>
        <p:txBody>
          <a:bodyPr/>
          <a:lstStyle/>
          <a:p>
            <a:fld id="{E1B6AC79-656E-48F1-A1CB-A2060672F6AF}" type="slidenum">
              <a:rPr lang="en-US"/>
              <a:pPr/>
              <a:t>27</a:t>
            </a:fld>
            <a:endParaRPr lang="en-US"/>
          </a:p>
        </p:txBody>
      </p:sp>
      <p:sp>
        <p:nvSpPr>
          <p:cNvPr id="743428" name="Rectangle 4"/>
          <p:cNvSpPr>
            <a:spLocks noChangeArrowheads="1"/>
          </p:cNvSpPr>
          <p:nvPr/>
        </p:nvSpPr>
        <p:spPr bwMode="auto">
          <a:xfrm>
            <a:off x="3290888" y="1247775"/>
            <a:ext cx="2460625"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r>
              <a:rPr lang="en-US" sz="2400">
                <a:solidFill>
                  <a:srgbClr val="000000"/>
                </a:solidFill>
              </a:rPr>
              <a:t>WorksOn</a:t>
            </a:r>
          </a:p>
          <a:p>
            <a:pPr algn="ctr"/>
            <a:r>
              <a:rPr lang="en-US" sz="2400">
                <a:solidFill>
                  <a:srgbClr val="000000"/>
                </a:solidFill>
              </a:rPr>
              <a:t>Relationship</a:t>
            </a:r>
          </a:p>
        </p:txBody>
      </p:sp>
      <p:sp>
        <p:nvSpPr>
          <p:cNvPr id="743429" name="Rectangle 5"/>
          <p:cNvSpPr>
            <a:spLocks noChangeArrowheads="1"/>
          </p:cNvSpPr>
          <p:nvPr/>
        </p:nvSpPr>
        <p:spPr bwMode="auto">
          <a:xfrm>
            <a:off x="936625" y="1489075"/>
            <a:ext cx="1806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400">
                <a:solidFill>
                  <a:srgbClr val="000000"/>
                </a:solidFill>
              </a:rPr>
              <a:t>EMPLOYEE</a:t>
            </a:r>
          </a:p>
        </p:txBody>
      </p:sp>
      <p:sp>
        <p:nvSpPr>
          <p:cNvPr id="743430" name="Rectangle 6"/>
          <p:cNvSpPr>
            <a:spLocks noChangeArrowheads="1"/>
          </p:cNvSpPr>
          <p:nvPr/>
        </p:nvSpPr>
        <p:spPr bwMode="auto">
          <a:xfrm>
            <a:off x="6518275" y="1857375"/>
            <a:ext cx="14684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400">
                <a:solidFill>
                  <a:srgbClr val="000000"/>
                </a:solidFill>
              </a:rPr>
              <a:t>PROJECT</a:t>
            </a:r>
          </a:p>
        </p:txBody>
      </p:sp>
      <p:sp>
        <p:nvSpPr>
          <p:cNvPr id="743431" name="Oval 7"/>
          <p:cNvSpPr>
            <a:spLocks noChangeArrowheads="1"/>
          </p:cNvSpPr>
          <p:nvPr/>
        </p:nvSpPr>
        <p:spPr bwMode="auto">
          <a:xfrm>
            <a:off x="1096963" y="2376488"/>
            <a:ext cx="1517650" cy="375285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3432" name="Oval 8"/>
          <p:cNvSpPr>
            <a:spLocks noChangeArrowheads="1"/>
          </p:cNvSpPr>
          <p:nvPr/>
        </p:nvSpPr>
        <p:spPr bwMode="auto">
          <a:xfrm>
            <a:off x="1943100" y="2860675"/>
            <a:ext cx="177800" cy="177800"/>
          </a:xfrm>
          <a:prstGeom prst="ellipse">
            <a:avLst/>
          </a:prstGeom>
          <a:solidFill>
            <a:srgbClr val="FF5008"/>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3433" name="Rectangle 9"/>
          <p:cNvSpPr>
            <a:spLocks noChangeArrowheads="1"/>
          </p:cNvSpPr>
          <p:nvPr/>
        </p:nvSpPr>
        <p:spPr bwMode="auto">
          <a:xfrm>
            <a:off x="1584325" y="2768600"/>
            <a:ext cx="396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e1</a:t>
            </a:r>
          </a:p>
        </p:txBody>
      </p:sp>
      <p:sp>
        <p:nvSpPr>
          <p:cNvPr id="743434" name="Oval 10"/>
          <p:cNvSpPr>
            <a:spLocks noChangeArrowheads="1"/>
          </p:cNvSpPr>
          <p:nvPr/>
        </p:nvSpPr>
        <p:spPr bwMode="auto">
          <a:xfrm>
            <a:off x="1943100" y="3567113"/>
            <a:ext cx="177800" cy="177800"/>
          </a:xfrm>
          <a:prstGeom prst="ellipse">
            <a:avLst/>
          </a:prstGeom>
          <a:solidFill>
            <a:srgbClr val="FF5008"/>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3435" name="Rectangle 11"/>
          <p:cNvSpPr>
            <a:spLocks noChangeArrowheads="1"/>
          </p:cNvSpPr>
          <p:nvPr/>
        </p:nvSpPr>
        <p:spPr bwMode="auto">
          <a:xfrm>
            <a:off x="1584325" y="3475038"/>
            <a:ext cx="396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e2</a:t>
            </a:r>
          </a:p>
        </p:txBody>
      </p:sp>
      <p:sp>
        <p:nvSpPr>
          <p:cNvPr id="743436" name="Oval 12"/>
          <p:cNvSpPr>
            <a:spLocks noChangeArrowheads="1"/>
          </p:cNvSpPr>
          <p:nvPr/>
        </p:nvSpPr>
        <p:spPr bwMode="auto">
          <a:xfrm>
            <a:off x="1943100" y="4179888"/>
            <a:ext cx="177800" cy="177800"/>
          </a:xfrm>
          <a:prstGeom prst="ellipse">
            <a:avLst/>
          </a:prstGeom>
          <a:solidFill>
            <a:srgbClr val="FF5008"/>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3437" name="Rectangle 13"/>
          <p:cNvSpPr>
            <a:spLocks noChangeArrowheads="1"/>
          </p:cNvSpPr>
          <p:nvPr/>
        </p:nvSpPr>
        <p:spPr bwMode="auto">
          <a:xfrm>
            <a:off x="1584325" y="4087813"/>
            <a:ext cx="396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e3</a:t>
            </a:r>
          </a:p>
        </p:txBody>
      </p:sp>
      <p:sp>
        <p:nvSpPr>
          <p:cNvPr id="743438" name="Rectangle 14"/>
          <p:cNvSpPr>
            <a:spLocks noChangeArrowheads="1"/>
          </p:cNvSpPr>
          <p:nvPr/>
        </p:nvSpPr>
        <p:spPr bwMode="auto">
          <a:xfrm>
            <a:off x="1698625" y="5340350"/>
            <a:ext cx="257175"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400"/>
              <a:t>.</a:t>
            </a:r>
          </a:p>
          <a:p>
            <a:r>
              <a:rPr lang="en-US" sz="2400"/>
              <a:t>.</a:t>
            </a:r>
          </a:p>
        </p:txBody>
      </p:sp>
      <p:sp>
        <p:nvSpPr>
          <p:cNvPr id="743439" name="Oval 15"/>
          <p:cNvSpPr>
            <a:spLocks noChangeArrowheads="1"/>
          </p:cNvSpPr>
          <p:nvPr/>
        </p:nvSpPr>
        <p:spPr bwMode="auto">
          <a:xfrm>
            <a:off x="1943100" y="4740275"/>
            <a:ext cx="177800" cy="177800"/>
          </a:xfrm>
          <a:prstGeom prst="ellipse">
            <a:avLst/>
          </a:prstGeom>
          <a:solidFill>
            <a:srgbClr val="FF5008"/>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3440" name="Rectangle 16"/>
          <p:cNvSpPr>
            <a:spLocks noChangeArrowheads="1"/>
          </p:cNvSpPr>
          <p:nvPr/>
        </p:nvSpPr>
        <p:spPr bwMode="auto">
          <a:xfrm>
            <a:off x="1584325" y="4648200"/>
            <a:ext cx="396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e4</a:t>
            </a:r>
          </a:p>
        </p:txBody>
      </p:sp>
      <p:sp>
        <p:nvSpPr>
          <p:cNvPr id="743441" name="Oval 17"/>
          <p:cNvSpPr>
            <a:spLocks noChangeArrowheads="1"/>
          </p:cNvSpPr>
          <p:nvPr/>
        </p:nvSpPr>
        <p:spPr bwMode="auto">
          <a:xfrm>
            <a:off x="6589713" y="2352675"/>
            <a:ext cx="1519237" cy="375285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3442" name="Oval 18"/>
          <p:cNvSpPr>
            <a:spLocks noChangeArrowheads="1"/>
          </p:cNvSpPr>
          <p:nvPr/>
        </p:nvSpPr>
        <p:spPr bwMode="auto">
          <a:xfrm>
            <a:off x="7116763" y="2836863"/>
            <a:ext cx="177800" cy="177800"/>
          </a:xfrm>
          <a:prstGeom prst="ellipse">
            <a:avLst/>
          </a:prstGeom>
          <a:solidFill>
            <a:srgbClr val="7144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3443" name="Rectangle 19"/>
          <p:cNvSpPr>
            <a:spLocks noChangeArrowheads="1"/>
          </p:cNvSpPr>
          <p:nvPr/>
        </p:nvSpPr>
        <p:spPr bwMode="auto">
          <a:xfrm>
            <a:off x="7251700" y="2744788"/>
            <a:ext cx="4095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p1</a:t>
            </a:r>
          </a:p>
        </p:txBody>
      </p:sp>
      <p:sp>
        <p:nvSpPr>
          <p:cNvPr id="743444" name="Oval 20"/>
          <p:cNvSpPr>
            <a:spLocks noChangeArrowheads="1"/>
          </p:cNvSpPr>
          <p:nvPr/>
        </p:nvSpPr>
        <p:spPr bwMode="auto">
          <a:xfrm>
            <a:off x="7086600" y="3543300"/>
            <a:ext cx="177800" cy="177800"/>
          </a:xfrm>
          <a:prstGeom prst="ellipse">
            <a:avLst/>
          </a:prstGeom>
          <a:solidFill>
            <a:srgbClr val="7144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3445" name="Rectangle 21"/>
          <p:cNvSpPr>
            <a:spLocks noChangeArrowheads="1"/>
          </p:cNvSpPr>
          <p:nvPr/>
        </p:nvSpPr>
        <p:spPr bwMode="auto">
          <a:xfrm>
            <a:off x="7251700" y="3451225"/>
            <a:ext cx="409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p2</a:t>
            </a:r>
          </a:p>
        </p:txBody>
      </p:sp>
      <p:sp>
        <p:nvSpPr>
          <p:cNvPr id="743446" name="Oval 22"/>
          <p:cNvSpPr>
            <a:spLocks noChangeArrowheads="1"/>
          </p:cNvSpPr>
          <p:nvPr/>
        </p:nvSpPr>
        <p:spPr bwMode="auto">
          <a:xfrm>
            <a:off x="7116763" y="4156075"/>
            <a:ext cx="177800" cy="177800"/>
          </a:xfrm>
          <a:prstGeom prst="ellipse">
            <a:avLst/>
          </a:prstGeom>
          <a:solidFill>
            <a:srgbClr val="7144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3447" name="Rectangle 23"/>
          <p:cNvSpPr>
            <a:spLocks noChangeArrowheads="1"/>
          </p:cNvSpPr>
          <p:nvPr/>
        </p:nvSpPr>
        <p:spPr bwMode="auto">
          <a:xfrm>
            <a:off x="7280275" y="4064000"/>
            <a:ext cx="409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p3</a:t>
            </a:r>
          </a:p>
        </p:txBody>
      </p:sp>
      <p:sp>
        <p:nvSpPr>
          <p:cNvPr id="743448" name="Rectangle 24"/>
          <p:cNvSpPr>
            <a:spLocks noChangeArrowheads="1"/>
          </p:cNvSpPr>
          <p:nvPr/>
        </p:nvSpPr>
        <p:spPr bwMode="auto">
          <a:xfrm>
            <a:off x="7216775" y="4862513"/>
            <a:ext cx="257175" cy="118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400"/>
              <a:t>.</a:t>
            </a:r>
          </a:p>
          <a:p>
            <a:r>
              <a:rPr lang="en-US" sz="2400"/>
              <a:t>.</a:t>
            </a:r>
          </a:p>
          <a:p>
            <a:r>
              <a:rPr lang="en-US" sz="2400"/>
              <a:t>.</a:t>
            </a:r>
          </a:p>
        </p:txBody>
      </p:sp>
      <p:sp>
        <p:nvSpPr>
          <p:cNvPr id="743449" name="Line 25"/>
          <p:cNvSpPr>
            <a:spLocks noChangeShapeType="1"/>
          </p:cNvSpPr>
          <p:nvPr/>
        </p:nvSpPr>
        <p:spPr bwMode="auto">
          <a:xfrm flipV="1">
            <a:off x="2138363" y="2824163"/>
            <a:ext cx="2384425" cy="1270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3450" name="Line 26"/>
          <p:cNvSpPr>
            <a:spLocks noChangeShapeType="1"/>
          </p:cNvSpPr>
          <p:nvPr/>
        </p:nvSpPr>
        <p:spPr bwMode="auto">
          <a:xfrm>
            <a:off x="4573588" y="2849563"/>
            <a:ext cx="2549525" cy="749300"/>
          </a:xfrm>
          <a:prstGeom prst="line">
            <a:avLst/>
          </a:prstGeom>
          <a:noFill/>
          <a:ln w="76200">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FF00FF">
                      <a:gamma/>
                      <a:shade val="60000"/>
                      <a:invGamma/>
                    </a:srgbClr>
                  </a:outerShdw>
                </a:effectLst>
              </a14:hiddenEffects>
            </a:ext>
          </a:extLst>
        </p:spPr>
        <p:txBody>
          <a:bodyPr/>
          <a:lstStyle/>
          <a:p>
            <a:endParaRPr lang="en-US"/>
          </a:p>
        </p:txBody>
      </p:sp>
      <p:sp>
        <p:nvSpPr>
          <p:cNvPr id="743451" name="Line 27"/>
          <p:cNvSpPr>
            <a:spLocks noChangeShapeType="1"/>
          </p:cNvSpPr>
          <p:nvPr/>
        </p:nvSpPr>
        <p:spPr bwMode="auto">
          <a:xfrm flipV="1">
            <a:off x="2049463" y="3490913"/>
            <a:ext cx="2511425" cy="173037"/>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3452" name="Line 28"/>
          <p:cNvSpPr>
            <a:spLocks noChangeShapeType="1"/>
          </p:cNvSpPr>
          <p:nvPr/>
        </p:nvSpPr>
        <p:spPr bwMode="auto">
          <a:xfrm flipH="1" flipV="1">
            <a:off x="4559300" y="3492500"/>
            <a:ext cx="2684463" cy="78105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3455" name="Line 31"/>
          <p:cNvSpPr>
            <a:spLocks noChangeShapeType="1"/>
          </p:cNvSpPr>
          <p:nvPr/>
        </p:nvSpPr>
        <p:spPr bwMode="auto">
          <a:xfrm flipV="1">
            <a:off x="2033588" y="4645025"/>
            <a:ext cx="2543175" cy="20161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3456" name="Line 32"/>
          <p:cNvSpPr>
            <a:spLocks noChangeShapeType="1"/>
          </p:cNvSpPr>
          <p:nvPr/>
        </p:nvSpPr>
        <p:spPr bwMode="auto">
          <a:xfrm flipH="1" flipV="1">
            <a:off x="4559300" y="4645025"/>
            <a:ext cx="2684463" cy="8413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3457" name="Oval 33"/>
          <p:cNvSpPr>
            <a:spLocks noChangeArrowheads="1"/>
          </p:cNvSpPr>
          <p:nvPr/>
        </p:nvSpPr>
        <p:spPr bwMode="auto">
          <a:xfrm>
            <a:off x="7123113" y="4657725"/>
            <a:ext cx="177800" cy="177800"/>
          </a:xfrm>
          <a:prstGeom prst="ellipse">
            <a:avLst/>
          </a:prstGeom>
          <a:solidFill>
            <a:srgbClr val="7144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3458" name="Rectangle 34"/>
          <p:cNvSpPr>
            <a:spLocks noChangeArrowheads="1"/>
          </p:cNvSpPr>
          <p:nvPr/>
        </p:nvSpPr>
        <p:spPr bwMode="auto">
          <a:xfrm>
            <a:off x="7286625" y="4565650"/>
            <a:ext cx="409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p4</a:t>
            </a:r>
          </a:p>
        </p:txBody>
      </p:sp>
      <p:sp>
        <p:nvSpPr>
          <p:cNvPr id="743459" name="Rectangle 35"/>
          <p:cNvSpPr>
            <a:spLocks noChangeArrowheads="1"/>
          </p:cNvSpPr>
          <p:nvPr/>
        </p:nvSpPr>
        <p:spPr bwMode="auto">
          <a:xfrm>
            <a:off x="4508500" y="2070100"/>
            <a:ext cx="215900" cy="381000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43460" name="Rectangle 36"/>
          <p:cNvSpPr>
            <a:spLocks noChangeArrowheads="1"/>
          </p:cNvSpPr>
          <p:nvPr/>
        </p:nvSpPr>
        <p:spPr bwMode="auto">
          <a:xfrm>
            <a:off x="4508500" y="2730500"/>
            <a:ext cx="190500" cy="2159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43461" name="Rectangle 37"/>
          <p:cNvSpPr>
            <a:spLocks noChangeArrowheads="1"/>
          </p:cNvSpPr>
          <p:nvPr/>
        </p:nvSpPr>
        <p:spPr bwMode="auto">
          <a:xfrm>
            <a:off x="4521200" y="3403600"/>
            <a:ext cx="190500" cy="2159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43463" name="Rectangle 39"/>
          <p:cNvSpPr>
            <a:spLocks noChangeArrowheads="1"/>
          </p:cNvSpPr>
          <p:nvPr/>
        </p:nvSpPr>
        <p:spPr bwMode="auto">
          <a:xfrm>
            <a:off x="4508500" y="4508500"/>
            <a:ext cx="190500" cy="2159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43464" name="Oval 40"/>
          <p:cNvSpPr>
            <a:spLocks noChangeArrowheads="1"/>
          </p:cNvSpPr>
          <p:nvPr/>
        </p:nvSpPr>
        <p:spPr bwMode="auto">
          <a:xfrm>
            <a:off x="1930400" y="5235575"/>
            <a:ext cx="177800" cy="177800"/>
          </a:xfrm>
          <a:prstGeom prst="ellipse">
            <a:avLst/>
          </a:prstGeom>
          <a:solidFill>
            <a:srgbClr val="FF5008"/>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3465" name="Rectangle 41"/>
          <p:cNvSpPr>
            <a:spLocks noChangeArrowheads="1"/>
          </p:cNvSpPr>
          <p:nvPr/>
        </p:nvSpPr>
        <p:spPr bwMode="auto">
          <a:xfrm>
            <a:off x="1571625" y="5105400"/>
            <a:ext cx="396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e5</a:t>
            </a:r>
          </a:p>
        </p:txBody>
      </p:sp>
      <p:sp>
        <p:nvSpPr>
          <p:cNvPr id="743466" name="Line 42"/>
          <p:cNvSpPr>
            <a:spLocks noChangeShapeType="1"/>
          </p:cNvSpPr>
          <p:nvPr/>
        </p:nvSpPr>
        <p:spPr bwMode="auto">
          <a:xfrm flipV="1">
            <a:off x="2071688" y="5114925"/>
            <a:ext cx="2543175" cy="20161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3467" name="Rectangle 43"/>
          <p:cNvSpPr>
            <a:spLocks noChangeArrowheads="1"/>
          </p:cNvSpPr>
          <p:nvPr/>
        </p:nvSpPr>
        <p:spPr bwMode="auto">
          <a:xfrm>
            <a:off x="4508500" y="5003800"/>
            <a:ext cx="190500" cy="2159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43468" name="Line 44"/>
          <p:cNvSpPr>
            <a:spLocks noChangeShapeType="1"/>
          </p:cNvSpPr>
          <p:nvPr/>
        </p:nvSpPr>
        <p:spPr bwMode="auto">
          <a:xfrm flipV="1">
            <a:off x="4713288" y="3705225"/>
            <a:ext cx="2441575" cy="1370013"/>
          </a:xfrm>
          <a:prstGeom prst="line">
            <a:avLst/>
          </a:prstGeom>
          <a:noFill/>
          <a:ln w="76200">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FF00FF">
                      <a:gamma/>
                      <a:shade val="60000"/>
                      <a:invGamma/>
                    </a:srgbClr>
                  </a:outerShdw>
                </a:effectLst>
              </a14:hiddenEffects>
            </a:ext>
          </a:extLst>
        </p:spPr>
        <p:txBody>
          <a:bodyPr/>
          <a:lstStyle/>
          <a:p>
            <a:endParaRPr lang="en-US"/>
          </a:p>
        </p:txBody>
      </p:sp>
      <p:sp>
        <p:nvSpPr>
          <p:cNvPr id="743469" name="Text Box 45"/>
          <p:cNvSpPr txBox="1">
            <a:spLocks noChangeArrowheads="1"/>
          </p:cNvSpPr>
          <p:nvPr/>
        </p:nvSpPr>
        <p:spPr bwMode="auto">
          <a:xfrm>
            <a:off x="555625" y="349250"/>
            <a:ext cx="48212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b="1"/>
              <a:t>One-to-Many Relationship</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3"/>
          <p:cNvSpPr>
            <a:spLocks noGrp="1"/>
          </p:cNvSpPr>
          <p:nvPr>
            <p:ph type="sldNum" sz="quarter" idx="10"/>
          </p:nvPr>
        </p:nvSpPr>
        <p:spPr/>
        <p:txBody>
          <a:bodyPr/>
          <a:lstStyle/>
          <a:p>
            <a:fld id="{71A7D177-791D-4665-AA77-F06D795D7B48}" type="slidenum">
              <a:rPr lang="en-US"/>
              <a:pPr/>
              <a:t>28</a:t>
            </a:fld>
            <a:endParaRPr lang="en-US"/>
          </a:p>
        </p:txBody>
      </p:sp>
      <p:sp>
        <p:nvSpPr>
          <p:cNvPr id="744450" name="Text Box 2"/>
          <p:cNvSpPr txBox="1">
            <a:spLocks noChangeArrowheads="1"/>
          </p:cNvSpPr>
          <p:nvPr/>
        </p:nvSpPr>
        <p:spPr bwMode="auto">
          <a:xfrm>
            <a:off x="517525" y="304800"/>
            <a:ext cx="8289925" cy="316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80000"/>
              </a:lnSpc>
            </a:pPr>
            <a:r>
              <a:rPr kumimoji="1" lang="en-US" sz="3200" b="1">
                <a:solidFill>
                  <a:schemeClr val="tx2"/>
                </a:solidFill>
              </a:rPr>
              <a:t>Many-to-Many Relationship</a:t>
            </a:r>
          </a:p>
          <a:p>
            <a:pPr>
              <a:lnSpc>
                <a:spcPct val="80000"/>
              </a:lnSpc>
            </a:pPr>
            <a:endParaRPr kumimoji="1" lang="en-US" sz="1000" b="1">
              <a:solidFill>
                <a:schemeClr val="tx2"/>
              </a:solidFill>
            </a:endParaRPr>
          </a:p>
          <a:p>
            <a:pPr>
              <a:lnSpc>
                <a:spcPct val="80000"/>
              </a:lnSpc>
            </a:pPr>
            <a:endParaRPr lang="en-US"/>
          </a:p>
          <a:p>
            <a:pPr>
              <a:lnSpc>
                <a:spcPct val="90000"/>
              </a:lnSpc>
              <a:spcBef>
                <a:spcPct val="20000"/>
              </a:spcBef>
              <a:buClr>
                <a:srgbClr val="CC0000"/>
              </a:buClr>
              <a:buFontTx/>
              <a:buChar char="•"/>
            </a:pPr>
            <a:r>
              <a:rPr lang="en-US"/>
              <a:t>Each instance of one entity class can be associated with many instances of another entity class, and vice versa.</a:t>
            </a:r>
          </a:p>
          <a:p>
            <a:pPr>
              <a:lnSpc>
                <a:spcPct val="90000"/>
              </a:lnSpc>
              <a:spcBef>
                <a:spcPct val="20000"/>
              </a:spcBef>
              <a:buClr>
                <a:srgbClr val="CC0000"/>
              </a:buClr>
              <a:buFontTx/>
              <a:buChar char="•"/>
            </a:pPr>
            <a:endParaRPr lang="en-US"/>
          </a:p>
          <a:p>
            <a:pPr>
              <a:lnSpc>
                <a:spcPct val="90000"/>
              </a:lnSpc>
              <a:spcBef>
                <a:spcPct val="20000"/>
              </a:spcBef>
              <a:buClr>
                <a:srgbClr val="CC0000"/>
              </a:buClr>
              <a:buFontTx/>
              <a:buChar char="•"/>
            </a:pPr>
            <a:r>
              <a:rPr lang="en-US"/>
              <a:t>Example :</a:t>
            </a:r>
          </a:p>
          <a:p>
            <a:pPr lvl="1">
              <a:lnSpc>
                <a:spcPct val="90000"/>
              </a:lnSpc>
              <a:spcBef>
                <a:spcPct val="20000"/>
              </a:spcBef>
              <a:buClr>
                <a:srgbClr val="CC0000"/>
              </a:buClr>
              <a:buFontTx/>
              <a:buChar char="•"/>
            </a:pPr>
            <a:r>
              <a:rPr lang="en-US"/>
              <a:t>Each employee can work on many projects;  each project can employ many employees</a:t>
            </a:r>
          </a:p>
        </p:txBody>
      </p:sp>
      <p:sp>
        <p:nvSpPr>
          <p:cNvPr id="744452" name="Rectangle 4"/>
          <p:cNvSpPr>
            <a:spLocks noChangeArrowheads="1"/>
          </p:cNvSpPr>
          <p:nvPr/>
        </p:nvSpPr>
        <p:spPr bwMode="auto">
          <a:xfrm>
            <a:off x="6438900" y="4895850"/>
            <a:ext cx="1423988" cy="530225"/>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44453" name="Rectangle 5"/>
          <p:cNvSpPr>
            <a:spLocks noChangeArrowheads="1"/>
          </p:cNvSpPr>
          <p:nvPr/>
        </p:nvSpPr>
        <p:spPr bwMode="auto">
          <a:xfrm>
            <a:off x="6665913" y="5005388"/>
            <a:ext cx="1127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b="1"/>
              <a:t>PROJECT</a:t>
            </a:r>
          </a:p>
        </p:txBody>
      </p:sp>
      <p:sp>
        <p:nvSpPr>
          <p:cNvPr id="744454" name="Oval 6"/>
          <p:cNvSpPr>
            <a:spLocks noChangeArrowheads="1"/>
          </p:cNvSpPr>
          <p:nvPr/>
        </p:nvSpPr>
        <p:spPr bwMode="auto">
          <a:xfrm>
            <a:off x="5770563" y="4064000"/>
            <a:ext cx="1247775" cy="439738"/>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455" name="Oval 7"/>
          <p:cNvSpPr>
            <a:spLocks noChangeArrowheads="1"/>
          </p:cNvSpPr>
          <p:nvPr/>
        </p:nvSpPr>
        <p:spPr bwMode="auto">
          <a:xfrm>
            <a:off x="7118350" y="3984625"/>
            <a:ext cx="1249363" cy="598488"/>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456" name="Oval 8"/>
          <p:cNvSpPr>
            <a:spLocks noChangeArrowheads="1"/>
          </p:cNvSpPr>
          <p:nvPr/>
        </p:nvSpPr>
        <p:spPr bwMode="auto">
          <a:xfrm>
            <a:off x="6545263" y="5830888"/>
            <a:ext cx="1247775" cy="430212"/>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457" name="Rectangle 9"/>
          <p:cNvSpPr>
            <a:spLocks noChangeArrowheads="1"/>
          </p:cNvSpPr>
          <p:nvPr/>
        </p:nvSpPr>
        <p:spPr bwMode="auto">
          <a:xfrm>
            <a:off x="6716713" y="5876925"/>
            <a:ext cx="7683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Budget</a:t>
            </a:r>
          </a:p>
        </p:txBody>
      </p:sp>
      <p:sp>
        <p:nvSpPr>
          <p:cNvPr id="744458" name="Rectangle 10"/>
          <p:cNvSpPr>
            <a:spLocks noChangeArrowheads="1"/>
          </p:cNvSpPr>
          <p:nvPr/>
        </p:nvSpPr>
        <p:spPr bwMode="auto">
          <a:xfrm>
            <a:off x="7334250" y="3963988"/>
            <a:ext cx="75882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Project</a:t>
            </a:r>
          </a:p>
          <a:p>
            <a:r>
              <a:rPr lang="en-US" sz="1600">
                <a:solidFill>
                  <a:srgbClr val="000000"/>
                </a:solidFill>
              </a:rPr>
              <a:t>Name</a:t>
            </a:r>
          </a:p>
        </p:txBody>
      </p:sp>
      <p:sp>
        <p:nvSpPr>
          <p:cNvPr id="744459" name="Rectangle 11"/>
          <p:cNvSpPr>
            <a:spLocks noChangeArrowheads="1"/>
          </p:cNvSpPr>
          <p:nvPr/>
        </p:nvSpPr>
        <p:spPr bwMode="auto">
          <a:xfrm>
            <a:off x="5770563" y="4102100"/>
            <a:ext cx="10572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u="sng">
                <a:solidFill>
                  <a:srgbClr val="000000"/>
                </a:solidFill>
              </a:rPr>
              <a:t>Project No</a:t>
            </a:r>
          </a:p>
        </p:txBody>
      </p:sp>
      <p:sp>
        <p:nvSpPr>
          <p:cNvPr id="744460" name="Line 12"/>
          <p:cNvSpPr>
            <a:spLocks noChangeShapeType="1"/>
          </p:cNvSpPr>
          <p:nvPr/>
        </p:nvSpPr>
        <p:spPr bwMode="auto">
          <a:xfrm>
            <a:off x="6424613" y="4525963"/>
            <a:ext cx="520700" cy="3556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4461" name="Line 13"/>
          <p:cNvSpPr>
            <a:spLocks noChangeShapeType="1"/>
          </p:cNvSpPr>
          <p:nvPr/>
        </p:nvSpPr>
        <p:spPr bwMode="auto">
          <a:xfrm flipH="1">
            <a:off x="7453313" y="4602163"/>
            <a:ext cx="330200" cy="2794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4462" name="Line 14"/>
          <p:cNvSpPr>
            <a:spLocks noChangeShapeType="1"/>
          </p:cNvSpPr>
          <p:nvPr/>
        </p:nvSpPr>
        <p:spPr bwMode="auto">
          <a:xfrm flipV="1">
            <a:off x="7167563" y="5427663"/>
            <a:ext cx="0" cy="406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4463" name="Line 15"/>
          <p:cNvSpPr>
            <a:spLocks noChangeShapeType="1"/>
          </p:cNvSpPr>
          <p:nvPr/>
        </p:nvSpPr>
        <p:spPr bwMode="auto">
          <a:xfrm>
            <a:off x="1420813" y="4462463"/>
            <a:ext cx="428625" cy="44767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4464" name="Rectangle 16"/>
          <p:cNvSpPr>
            <a:spLocks noChangeArrowheads="1"/>
          </p:cNvSpPr>
          <p:nvPr/>
        </p:nvSpPr>
        <p:spPr bwMode="auto">
          <a:xfrm>
            <a:off x="1392238" y="4895850"/>
            <a:ext cx="1422400" cy="530225"/>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44465" name="Rectangle 17"/>
          <p:cNvSpPr>
            <a:spLocks noChangeArrowheads="1"/>
          </p:cNvSpPr>
          <p:nvPr/>
        </p:nvSpPr>
        <p:spPr bwMode="auto">
          <a:xfrm>
            <a:off x="1416050" y="4979988"/>
            <a:ext cx="13414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b="1"/>
              <a:t>EMPLOYEE</a:t>
            </a:r>
          </a:p>
        </p:txBody>
      </p:sp>
      <p:sp>
        <p:nvSpPr>
          <p:cNvPr id="744466" name="Oval 18"/>
          <p:cNvSpPr>
            <a:spLocks noChangeArrowheads="1"/>
          </p:cNvSpPr>
          <p:nvPr/>
        </p:nvSpPr>
        <p:spPr bwMode="auto">
          <a:xfrm>
            <a:off x="627063" y="4081463"/>
            <a:ext cx="1619250" cy="365125"/>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467" name="Oval 19"/>
          <p:cNvSpPr>
            <a:spLocks noChangeArrowheads="1"/>
          </p:cNvSpPr>
          <p:nvPr/>
        </p:nvSpPr>
        <p:spPr bwMode="auto">
          <a:xfrm>
            <a:off x="2411413" y="4024313"/>
            <a:ext cx="1384300" cy="517525"/>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468" name="Line 20"/>
          <p:cNvSpPr>
            <a:spLocks noChangeShapeType="1"/>
          </p:cNvSpPr>
          <p:nvPr/>
        </p:nvSpPr>
        <p:spPr bwMode="auto">
          <a:xfrm flipH="1">
            <a:off x="2436813" y="4551363"/>
            <a:ext cx="698500" cy="3302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4469" name="Rectangle 21"/>
          <p:cNvSpPr>
            <a:spLocks noChangeArrowheads="1"/>
          </p:cNvSpPr>
          <p:nvPr/>
        </p:nvSpPr>
        <p:spPr bwMode="auto">
          <a:xfrm>
            <a:off x="663575" y="4102100"/>
            <a:ext cx="13049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u="sng">
                <a:solidFill>
                  <a:srgbClr val="000000"/>
                </a:solidFill>
              </a:rPr>
              <a:t>Employee No</a:t>
            </a:r>
          </a:p>
        </p:txBody>
      </p:sp>
      <p:sp>
        <p:nvSpPr>
          <p:cNvPr id="744470" name="Rectangle 22"/>
          <p:cNvSpPr>
            <a:spLocks noChangeArrowheads="1"/>
          </p:cNvSpPr>
          <p:nvPr/>
        </p:nvSpPr>
        <p:spPr bwMode="auto">
          <a:xfrm>
            <a:off x="2600325" y="4056063"/>
            <a:ext cx="100647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lnSpc>
                <a:spcPct val="80000"/>
              </a:lnSpc>
            </a:pPr>
            <a:r>
              <a:rPr lang="en-US" sz="1600">
                <a:solidFill>
                  <a:srgbClr val="000000"/>
                </a:solidFill>
              </a:rPr>
              <a:t>Employee</a:t>
            </a:r>
          </a:p>
          <a:p>
            <a:pPr algn="ctr">
              <a:lnSpc>
                <a:spcPct val="80000"/>
              </a:lnSpc>
            </a:pPr>
            <a:r>
              <a:rPr lang="en-US" sz="1600">
                <a:solidFill>
                  <a:srgbClr val="000000"/>
                </a:solidFill>
              </a:rPr>
              <a:t>Name</a:t>
            </a:r>
          </a:p>
        </p:txBody>
      </p:sp>
      <p:sp>
        <p:nvSpPr>
          <p:cNvPr id="744471" name="Oval 23"/>
          <p:cNvSpPr>
            <a:spLocks noChangeArrowheads="1"/>
          </p:cNvSpPr>
          <p:nvPr/>
        </p:nvSpPr>
        <p:spPr bwMode="auto">
          <a:xfrm>
            <a:off x="2322513" y="5889625"/>
            <a:ext cx="1247775" cy="31115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472" name="Rectangle 24"/>
          <p:cNvSpPr>
            <a:spLocks noChangeArrowheads="1"/>
          </p:cNvSpPr>
          <p:nvPr/>
        </p:nvSpPr>
        <p:spPr bwMode="auto">
          <a:xfrm>
            <a:off x="2532063" y="5864225"/>
            <a:ext cx="7016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Salary</a:t>
            </a:r>
          </a:p>
        </p:txBody>
      </p:sp>
      <p:sp>
        <p:nvSpPr>
          <p:cNvPr id="744473" name="Oval 25"/>
          <p:cNvSpPr>
            <a:spLocks noChangeArrowheads="1"/>
          </p:cNvSpPr>
          <p:nvPr/>
        </p:nvSpPr>
        <p:spPr bwMode="auto">
          <a:xfrm>
            <a:off x="887413" y="5888038"/>
            <a:ext cx="1246187" cy="31115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474" name="Rectangle 26"/>
          <p:cNvSpPr>
            <a:spLocks noChangeArrowheads="1"/>
          </p:cNvSpPr>
          <p:nvPr/>
        </p:nvSpPr>
        <p:spPr bwMode="auto">
          <a:xfrm>
            <a:off x="1228725" y="5864225"/>
            <a:ext cx="5667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Title</a:t>
            </a:r>
          </a:p>
        </p:txBody>
      </p:sp>
      <p:sp>
        <p:nvSpPr>
          <p:cNvPr id="744475" name="Line 27"/>
          <p:cNvSpPr>
            <a:spLocks noChangeShapeType="1"/>
          </p:cNvSpPr>
          <p:nvPr/>
        </p:nvSpPr>
        <p:spPr bwMode="auto">
          <a:xfrm flipH="1">
            <a:off x="1522413" y="5453063"/>
            <a:ext cx="419100" cy="4191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4476" name="Line 28"/>
          <p:cNvSpPr>
            <a:spLocks noChangeShapeType="1"/>
          </p:cNvSpPr>
          <p:nvPr/>
        </p:nvSpPr>
        <p:spPr bwMode="auto">
          <a:xfrm>
            <a:off x="2386013" y="5453063"/>
            <a:ext cx="584200" cy="4191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4477" name="Oval 29"/>
          <p:cNvSpPr>
            <a:spLocks noChangeArrowheads="1"/>
          </p:cNvSpPr>
          <p:nvPr/>
        </p:nvSpPr>
        <p:spPr bwMode="auto">
          <a:xfrm>
            <a:off x="3986213" y="5945188"/>
            <a:ext cx="1463675" cy="404812"/>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478" name="Rectangle 30"/>
          <p:cNvSpPr>
            <a:spLocks noChangeArrowheads="1"/>
          </p:cNvSpPr>
          <p:nvPr/>
        </p:nvSpPr>
        <p:spPr bwMode="auto">
          <a:xfrm>
            <a:off x="4054475" y="5953125"/>
            <a:ext cx="1358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Responsibility</a:t>
            </a:r>
          </a:p>
        </p:txBody>
      </p:sp>
      <p:sp>
        <p:nvSpPr>
          <p:cNvPr id="744479" name="Rectangle 31"/>
          <p:cNvSpPr>
            <a:spLocks noChangeArrowheads="1"/>
          </p:cNvSpPr>
          <p:nvPr/>
        </p:nvSpPr>
        <p:spPr bwMode="auto">
          <a:xfrm>
            <a:off x="3990975" y="4979988"/>
            <a:ext cx="12557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chemeClr val="bg1"/>
                </a:solidFill>
              </a:rPr>
              <a:t>WORKS ON</a:t>
            </a:r>
          </a:p>
        </p:txBody>
      </p:sp>
      <p:sp>
        <p:nvSpPr>
          <p:cNvPr id="744480" name="Line 32"/>
          <p:cNvSpPr>
            <a:spLocks noChangeShapeType="1"/>
          </p:cNvSpPr>
          <p:nvPr/>
        </p:nvSpPr>
        <p:spPr bwMode="auto">
          <a:xfrm flipH="1">
            <a:off x="2806700" y="5160963"/>
            <a:ext cx="1473200"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4481" name="Line 33"/>
          <p:cNvSpPr>
            <a:spLocks noChangeShapeType="1"/>
          </p:cNvSpPr>
          <p:nvPr/>
        </p:nvSpPr>
        <p:spPr bwMode="auto">
          <a:xfrm flipH="1">
            <a:off x="5168900" y="5160963"/>
            <a:ext cx="127000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4482" name="AutoShape 34"/>
          <p:cNvSpPr>
            <a:spLocks noChangeArrowheads="1"/>
          </p:cNvSpPr>
          <p:nvPr/>
        </p:nvSpPr>
        <p:spPr bwMode="auto">
          <a:xfrm>
            <a:off x="4171950" y="4640263"/>
            <a:ext cx="1054100" cy="1054100"/>
          </a:xfrm>
          <a:prstGeom prst="diamond">
            <a:avLst/>
          </a:prstGeom>
          <a:gradFill rotWithShape="1">
            <a:gsLst>
              <a:gs pos="0">
                <a:srgbClr val="FFFF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44483" name="Rectangle 35"/>
          <p:cNvSpPr>
            <a:spLocks noChangeArrowheads="1"/>
          </p:cNvSpPr>
          <p:nvPr/>
        </p:nvSpPr>
        <p:spPr bwMode="auto">
          <a:xfrm>
            <a:off x="4225925" y="4975225"/>
            <a:ext cx="960438"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sz="1600" b="1"/>
              <a:t>WORKS</a:t>
            </a:r>
            <a:br>
              <a:rPr lang="en-US" sz="1600" b="1"/>
            </a:br>
            <a:r>
              <a:rPr lang="en-US" sz="1600" b="1"/>
              <a:t>ON</a:t>
            </a:r>
          </a:p>
        </p:txBody>
      </p:sp>
      <p:sp>
        <p:nvSpPr>
          <p:cNvPr id="744484" name="Oval 36"/>
          <p:cNvSpPr>
            <a:spLocks noChangeArrowheads="1"/>
          </p:cNvSpPr>
          <p:nvPr/>
        </p:nvSpPr>
        <p:spPr bwMode="auto">
          <a:xfrm>
            <a:off x="4087813" y="3976688"/>
            <a:ext cx="1260475" cy="404812"/>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485" name="Line 37"/>
          <p:cNvSpPr>
            <a:spLocks noChangeShapeType="1"/>
          </p:cNvSpPr>
          <p:nvPr/>
        </p:nvSpPr>
        <p:spPr bwMode="auto">
          <a:xfrm flipH="1">
            <a:off x="4697413" y="5689600"/>
            <a:ext cx="0" cy="254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4486" name="Rectangle 38"/>
          <p:cNvSpPr>
            <a:spLocks noChangeArrowheads="1"/>
          </p:cNvSpPr>
          <p:nvPr/>
        </p:nvSpPr>
        <p:spPr bwMode="auto">
          <a:xfrm>
            <a:off x="4257675" y="3997325"/>
            <a:ext cx="9048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Duration</a:t>
            </a:r>
          </a:p>
        </p:txBody>
      </p:sp>
      <p:sp>
        <p:nvSpPr>
          <p:cNvPr id="744487" name="Line 39"/>
          <p:cNvSpPr>
            <a:spLocks noChangeShapeType="1"/>
          </p:cNvSpPr>
          <p:nvPr/>
        </p:nvSpPr>
        <p:spPr bwMode="auto">
          <a:xfrm flipH="1">
            <a:off x="4684713" y="4406900"/>
            <a:ext cx="0" cy="254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4488" name="Text Box 40"/>
          <p:cNvSpPr txBox="1">
            <a:spLocks noChangeArrowheads="1"/>
          </p:cNvSpPr>
          <p:nvPr/>
        </p:nvSpPr>
        <p:spPr bwMode="auto">
          <a:xfrm>
            <a:off x="2879725" y="4764088"/>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N</a:t>
            </a:r>
          </a:p>
        </p:txBody>
      </p:sp>
      <p:sp>
        <p:nvSpPr>
          <p:cNvPr id="744489" name="Text Box 41"/>
          <p:cNvSpPr txBox="1">
            <a:spLocks noChangeArrowheads="1"/>
          </p:cNvSpPr>
          <p:nvPr/>
        </p:nvSpPr>
        <p:spPr bwMode="auto">
          <a:xfrm>
            <a:off x="6092825" y="4751388"/>
            <a:ext cx="409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3"/>
          <p:cNvSpPr>
            <a:spLocks noGrp="1"/>
          </p:cNvSpPr>
          <p:nvPr>
            <p:ph type="sldNum" sz="quarter" idx="10"/>
          </p:nvPr>
        </p:nvSpPr>
        <p:spPr/>
        <p:txBody>
          <a:bodyPr/>
          <a:lstStyle/>
          <a:p>
            <a:fld id="{7A0AC93B-6458-45CF-A52F-BBBE8B7882A6}" type="slidenum">
              <a:rPr lang="en-US"/>
              <a:pPr/>
              <a:t>29</a:t>
            </a:fld>
            <a:endParaRPr lang="en-US"/>
          </a:p>
        </p:txBody>
      </p:sp>
      <p:grpSp>
        <p:nvGrpSpPr>
          <p:cNvPr id="745521" name="Group 49"/>
          <p:cNvGrpSpPr>
            <a:grpSpLocks/>
          </p:cNvGrpSpPr>
          <p:nvPr/>
        </p:nvGrpSpPr>
        <p:grpSpPr bwMode="auto">
          <a:xfrm>
            <a:off x="936625" y="1247775"/>
            <a:ext cx="7172325" cy="4911725"/>
            <a:chOff x="590" y="786"/>
            <a:chExt cx="4518" cy="3094"/>
          </a:xfrm>
        </p:grpSpPr>
        <p:sp>
          <p:nvSpPr>
            <p:cNvPr id="745476" name="Rectangle 4"/>
            <p:cNvSpPr>
              <a:spLocks noChangeArrowheads="1"/>
            </p:cNvSpPr>
            <p:nvPr/>
          </p:nvSpPr>
          <p:spPr bwMode="auto">
            <a:xfrm>
              <a:off x="2073" y="786"/>
              <a:ext cx="1550"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r>
                <a:rPr lang="en-US" sz="2400">
                  <a:solidFill>
                    <a:srgbClr val="000000"/>
                  </a:solidFill>
                </a:rPr>
                <a:t>WorksOn</a:t>
              </a:r>
            </a:p>
            <a:p>
              <a:pPr algn="ctr"/>
              <a:r>
                <a:rPr lang="en-US" sz="2400">
                  <a:solidFill>
                    <a:srgbClr val="000000"/>
                  </a:solidFill>
                </a:rPr>
                <a:t>Relationship</a:t>
              </a:r>
            </a:p>
          </p:txBody>
        </p:sp>
        <p:sp>
          <p:nvSpPr>
            <p:cNvPr id="745477" name="Rectangle 5"/>
            <p:cNvSpPr>
              <a:spLocks noChangeArrowheads="1"/>
            </p:cNvSpPr>
            <p:nvPr/>
          </p:nvSpPr>
          <p:spPr bwMode="auto">
            <a:xfrm>
              <a:off x="590" y="938"/>
              <a:ext cx="113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400">
                  <a:solidFill>
                    <a:srgbClr val="000000"/>
                  </a:solidFill>
                </a:rPr>
                <a:t>EMPLOYEE</a:t>
              </a:r>
            </a:p>
          </p:txBody>
        </p:sp>
        <p:sp>
          <p:nvSpPr>
            <p:cNvPr id="745478" name="Rectangle 6"/>
            <p:cNvSpPr>
              <a:spLocks noChangeArrowheads="1"/>
            </p:cNvSpPr>
            <p:nvPr/>
          </p:nvSpPr>
          <p:spPr bwMode="auto">
            <a:xfrm>
              <a:off x="4106" y="1170"/>
              <a:ext cx="925"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400">
                  <a:solidFill>
                    <a:srgbClr val="000000"/>
                  </a:solidFill>
                </a:rPr>
                <a:t>PROJECT</a:t>
              </a:r>
            </a:p>
          </p:txBody>
        </p:sp>
        <p:sp>
          <p:nvSpPr>
            <p:cNvPr id="745479" name="Oval 7"/>
            <p:cNvSpPr>
              <a:spLocks noChangeArrowheads="1"/>
            </p:cNvSpPr>
            <p:nvPr/>
          </p:nvSpPr>
          <p:spPr bwMode="auto">
            <a:xfrm>
              <a:off x="691" y="1497"/>
              <a:ext cx="956" cy="2364"/>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480" name="Oval 8"/>
            <p:cNvSpPr>
              <a:spLocks noChangeArrowheads="1"/>
            </p:cNvSpPr>
            <p:nvPr/>
          </p:nvSpPr>
          <p:spPr bwMode="auto">
            <a:xfrm>
              <a:off x="1224" y="1802"/>
              <a:ext cx="112" cy="112"/>
            </a:xfrm>
            <a:prstGeom prst="ellipse">
              <a:avLst/>
            </a:prstGeom>
            <a:solidFill>
              <a:srgbClr val="FF5008"/>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481" name="Rectangle 9"/>
            <p:cNvSpPr>
              <a:spLocks noChangeArrowheads="1"/>
            </p:cNvSpPr>
            <p:nvPr/>
          </p:nvSpPr>
          <p:spPr bwMode="auto">
            <a:xfrm>
              <a:off x="998" y="1744"/>
              <a:ext cx="25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e1</a:t>
              </a:r>
            </a:p>
          </p:txBody>
        </p:sp>
        <p:sp>
          <p:nvSpPr>
            <p:cNvPr id="745482" name="Oval 10"/>
            <p:cNvSpPr>
              <a:spLocks noChangeArrowheads="1"/>
            </p:cNvSpPr>
            <p:nvPr/>
          </p:nvSpPr>
          <p:spPr bwMode="auto">
            <a:xfrm>
              <a:off x="1224" y="2247"/>
              <a:ext cx="112" cy="112"/>
            </a:xfrm>
            <a:prstGeom prst="ellipse">
              <a:avLst/>
            </a:prstGeom>
            <a:solidFill>
              <a:srgbClr val="FF5008"/>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483" name="Rectangle 11"/>
            <p:cNvSpPr>
              <a:spLocks noChangeArrowheads="1"/>
            </p:cNvSpPr>
            <p:nvPr/>
          </p:nvSpPr>
          <p:spPr bwMode="auto">
            <a:xfrm>
              <a:off x="998" y="2189"/>
              <a:ext cx="25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e2</a:t>
              </a:r>
            </a:p>
          </p:txBody>
        </p:sp>
        <p:sp>
          <p:nvSpPr>
            <p:cNvPr id="745484" name="Oval 12"/>
            <p:cNvSpPr>
              <a:spLocks noChangeArrowheads="1"/>
            </p:cNvSpPr>
            <p:nvPr/>
          </p:nvSpPr>
          <p:spPr bwMode="auto">
            <a:xfrm>
              <a:off x="1224" y="2633"/>
              <a:ext cx="112" cy="112"/>
            </a:xfrm>
            <a:prstGeom prst="ellipse">
              <a:avLst/>
            </a:prstGeom>
            <a:solidFill>
              <a:srgbClr val="FF5008"/>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485" name="Rectangle 13"/>
            <p:cNvSpPr>
              <a:spLocks noChangeArrowheads="1"/>
            </p:cNvSpPr>
            <p:nvPr/>
          </p:nvSpPr>
          <p:spPr bwMode="auto">
            <a:xfrm>
              <a:off x="998" y="2575"/>
              <a:ext cx="25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e3</a:t>
              </a:r>
            </a:p>
          </p:txBody>
        </p:sp>
        <p:sp>
          <p:nvSpPr>
            <p:cNvPr id="745486" name="Rectangle 14"/>
            <p:cNvSpPr>
              <a:spLocks noChangeArrowheads="1"/>
            </p:cNvSpPr>
            <p:nvPr/>
          </p:nvSpPr>
          <p:spPr bwMode="auto">
            <a:xfrm>
              <a:off x="1070" y="3364"/>
              <a:ext cx="162"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400"/>
                <a:t>.</a:t>
              </a:r>
            </a:p>
            <a:p>
              <a:r>
                <a:rPr lang="en-US" sz="2400"/>
                <a:t>.</a:t>
              </a:r>
            </a:p>
          </p:txBody>
        </p:sp>
        <p:sp>
          <p:nvSpPr>
            <p:cNvPr id="745487" name="Oval 15"/>
            <p:cNvSpPr>
              <a:spLocks noChangeArrowheads="1"/>
            </p:cNvSpPr>
            <p:nvPr/>
          </p:nvSpPr>
          <p:spPr bwMode="auto">
            <a:xfrm>
              <a:off x="1224" y="2986"/>
              <a:ext cx="112" cy="112"/>
            </a:xfrm>
            <a:prstGeom prst="ellipse">
              <a:avLst/>
            </a:prstGeom>
            <a:solidFill>
              <a:srgbClr val="FF5008"/>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488" name="Rectangle 16"/>
            <p:cNvSpPr>
              <a:spLocks noChangeArrowheads="1"/>
            </p:cNvSpPr>
            <p:nvPr/>
          </p:nvSpPr>
          <p:spPr bwMode="auto">
            <a:xfrm>
              <a:off x="998" y="2928"/>
              <a:ext cx="25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e4</a:t>
              </a:r>
            </a:p>
          </p:txBody>
        </p:sp>
        <p:sp>
          <p:nvSpPr>
            <p:cNvPr id="745489" name="Oval 17"/>
            <p:cNvSpPr>
              <a:spLocks noChangeArrowheads="1"/>
            </p:cNvSpPr>
            <p:nvPr/>
          </p:nvSpPr>
          <p:spPr bwMode="auto">
            <a:xfrm>
              <a:off x="4151" y="1482"/>
              <a:ext cx="957" cy="2364"/>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490" name="Oval 18"/>
            <p:cNvSpPr>
              <a:spLocks noChangeArrowheads="1"/>
            </p:cNvSpPr>
            <p:nvPr/>
          </p:nvSpPr>
          <p:spPr bwMode="auto">
            <a:xfrm>
              <a:off x="4483" y="1787"/>
              <a:ext cx="112" cy="112"/>
            </a:xfrm>
            <a:prstGeom prst="ellipse">
              <a:avLst/>
            </a:prstGeom>
            <a:solidFill>
              <a:srgbClr val="7144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491" name="Rectangle 19"/>
            <p:cNvSpPr>
              <a:spLocks noChangeArrowheads="1"/>
            </p:cNvSpPr>
            <p:nvPr/>
          </p:nvSpPr>
          <p:spPr bwMode="auto">
            <a:xfrm>
              <a:off x="4568" y="1729"/>
              <a:ext cx="25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p1</a:t>
              </a:r>
            </a:p>
          </p:txBody>
        </p:sp>
        <p:sp>
          <p:nvSpPr>
            <p:cNvPr id="745492" name="Oval 20"/>
            <p:cNvSpPr>
              <a:spLocks noChangeArrowheads="1"/>
            </p:cNvSpPr>
            <p:nvPr/>
          </p:nvSpPr>
          <p:spPr bwMode="auto">
            <a:xfrm>
              <a:off x="4464" y="2232"/>
              <a:ext cx="112" cy="112"/>
            </a:xfrm>
            <a:prstGeom prst="ellipse">
              <a:avLst/>
            </a:prstGeom>
            <a:solidFill>
              <a:srgbClr val="7144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493" name="Rectangle 21"/>
            <p:cNvSpPr>
              <a:spLocks noChangeArrowheads="1"/>
            </p:cNvSpPr>
            <p:nvPr/>
          </p:nvSpPr>
          <p:spPr bwMode="auto">
            <a:xfrm>
              <a:off x="4568" y="2174"/>
              <a:ext cx="25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p2</a:t>
              </a:r>
            </a:p>
          </p:txBody>
        </p:sp>
        <p:sp>
          <p:nvSpPr>
            <p:cNvPr id="745494" name="Oval 22"/>
            <p:cNvSpPr>
              <a:spLocks noChangeArrowheads="1"/>
            </p:cNvSpPr>
            <p:nvPr/>
          </p:nvSpPr>
          <p:spPr bwMode="auto">
            <a:xfrm>
              <a:off x="4483" y="2618"/>
              <a:ext cx="112" cy="112"/>
            </a:xfrm>
            <a:prstGeom prst="ellipse">
              <a:avLst/>
            </a:prstGeom>
            <a:solidFill>
              <a:srgbClr val="7144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495" name="Rectangle 23"/>
            <p:cNvSpPr>
              <a:spLocks noChangeArrowheads="1"/>
            </p:cNvSpPr>
            <p:nvPr/>
          </p:nvSpPr>
          <p:spPr bwMode="auto">
            <a:xfrm>
              <a:off x="4586" y="2560"/>
              <a:ext cx="25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p3</a:t>
              </a:r>
            </a:p>
          </p:txBody>
        </p:sp>
        <p:sp>
          <p:nvSpPr>
            <p:cNvPr id="745496" name="Rectangle 24"/>
            <p:cNvSpPr>
              <a:spLocks noChangeArrowheads="1"/>
            </p:cNvSpPr>
            <p:nvPr/>
          </p:nvSpPr>
          <p:spPr bwMode="auto">
            <a:xfrm>
              <a:off x="4546" y="3063"/>
              <a:ext cx="162" cy="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400"/>
                <a:t>.</a:t>
              </a:r>
            </a:p>
            <a:p>
              <a:r>
                <a:rPr lang="en-US" sz="2400"/>
                <a:t>.</a:t>
              </a:r>
            </a:p>
            <a:p>
              <a:r>
                <a:rPr lang="en-US" sz="2400"/>
                <a:t>.</a:t>
              </a:r>
            </a:p>
          </p:txBody>
        </p:sp>
        <p:sp>
          <p:nvSpPr>
            <p:cNvPr id="745497" name="Line 25"/>
            <p:cNvSpPr>
              <a:spLocks noChangeShapeType="1"/>
            </p:cNvSpPr>
            <p:nvPr/>
          </p:nvSpPr>
          <p:spPr bwMode="auto">
            <a:xfrm flipV="1">
              <a:off x="1347" y="1779"/>
              <a:ext cx="1502" cy="8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5498" name="Line 26"/>
            <p:cNvSpPr>
              <a:spLocks noChangeShapeType="1"/>
            </p:cNvSpPr>
            <p:nvPr/>
          </p:nvSpPr>
          <p:spPr bwMode="auto">
            <a:xfrm>
              <a:off x="2881" y="1795"/>
              <a:ext cx="1606" cy="472"/>
            </a:xfrm>
            <a:prstGeom prst="line">
              <a:avLst/>
            </a:prstGeom>
            <a:noFill/>
            <a:ln w="76200">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FF00FF">
                        <a:gamma/>
                        <a:shade val="60000"/>
                        <a:invGamma/>
                      </a:srgbClr>
                    </a:outerShdw>
                  </a:effectLst>
                </a14:hiddenEffects>
              </a:ext>
            </a:extLst>
          </p:spPr>
          <p:txBody>
            <a:bodyPr/>
            <a:lstStyle/>
            <a:p>
              <a:endParaRPr lang="en-US"/>
            </a:p>
          </p:txBody>
        </p:sp>
        <p:sp>
          <p:nvSpPr>
            <p:cNvPr id="745499" name="Line 27"/>
            <p:cNvSpPr>
              <a:spLocks noChangeShapeType="1"/>
            </p:cNvSpPr>
            <p:nvPr/>
          </p:nvSpPr>
          <p:spPr bwMode="auto">
            <a:xfrm flipV="1">
              <a:off x="1291" y="2199"/>
              <a:ext cx="1582" cy="109"/>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5500" name="Line 28"/>
            <p:cNvSpPr>
              <a:spLocks noChangeShapeType="1"/>
            </p:cNvSpPr>
            <p:nvPr/>
          </p:nvSpPr>
          <p:spPr bwMode="auto">
            <a:xfrm flipH="1" flipV="1">
              <a:off x="2872" y="2200"/>
              <a:ext cx="1627" cy="44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5501" name="Line 29"/>
            <p:cNvSpPr>
              <a:spLocks noChangeShapeType="1"/>
            </p:cNvSpPr>
            <p:nvPr/>
          </p:nvSpPr>
          <p:spPr bwMode="auto">
            <a:xfrm flipV="1">
              <a:off x="1281" y="2540"/>
              <a:ext cx="1592" cy="15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5502" name="Line 30"/>
            <p:cNvSpPr>
              <a:spLocks noChangeShapeType="1"/>
            </p:cNvSpPr>
            <p:nvPr/>
          </p:nvSpPr>
          <p:spPr bwMode="auto">
            <a:xfrm flipH="1">
              <a:off x="2873" y="1828"/>
              <a:ext cx="1691" cy="71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5503" name="Line 31"/>
            <p:cNvSpPr>
              <a:spLocks noChangeShapeType="1"/>
            </p:cNvSpPr>
            <p:nvPr/>
          </p:nvSpPr>
          <p:spPr bwMode="auto">
            <a:xfrm flipV="1">
              <a:off x="1281" y="2926"/>
              <a:ext cx="1602" cy="127"/>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5505" name="Oval 33"/>
            <p:cNvSpPr>
              <a:spLocks noChangeArrowheads="1"/>
            </p:cNvSpPr>
            <p:nvPr/>
          </p:nvSpPr>
          <p:spPr bwMode="auto">
            <a:xfrm>
              <a:off x="4487" y="2934"/>
              <a:ext cx="112" cy="112"/>
            </a:xfrm>
            <a:prstGeom prst="ellipse">
              <a:avLst/>
            </a:prstGeom>
            <a:solidFill>
              <a:srgbClr val="7144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506" name="Rectangle 34"/>
            <p:cNvSpPr>
              <a:spLocks noChangeArrowheads="1"/>
            </p:cNvSpPr>
            <p:nvPr/>
          </p:nvSpPr>
          <p:spPr bwMode="auto">
            <a:xfrm>
              <a:off x="4590" y="2876"/>
              <a:ext cx="25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p4</a:t>
              </a:r>
            </a:p>
          </p:txBody>
        </p:sp>
        <p:sp>
          <p:nvSpPr>
            <p:cNvPr id="745507" name="Rectangle 35"/>
            <p:cNvSpPr>
              <a:spLocks noChangeArrowheads="1"/>
            </p:cNvSpPr>
            <p:nvPr/>
          </p:nvSpPr>
          <p:spPr bwMode="auto">
            <a:xfrm>
              <a:off x="2840" y="1304"/>
              <a:ext cx="136" cy="240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45508" name="Rectangle 36"/>
            <p:cNvSpPr>
              <a:spLocks noChangeArrowheads="1"/>
            </p:cNvSpPr>
            <p:nvPr/>
          </p:nvSpPr>
          <p:spPr bwMode="auto">
            <a:xfrm>
              <a:off x="2840" y="1720"/>
              <a:ext cx="120" cy="13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45509" name="Rectangle 37"/>
            <p:cNvSpPr>
              <a:spLocks noChangeArrowheads="1"/>
            </p:cNvSpPr>
            <p:nvPr/>
          </p:nvSpPr>
          <p:spPr bwMode="auto">
            <a:xfrm>
              <a:off x="2848" y="2144"/>
              <a:ext cx="120" cy="13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45510" name="Rectangle 38"/>
            <p:cNvSpPr>
              <a:spLocks noChangeArrowheads="1"/>
            </p:cNvSpPr>
            <p:nvPr/>
          </p:nvSpPr>
          <p:spPr bwMode="auto">
            <a:xfrm>
              <a:off x="2848" y="2448"/>
              <a:ext cx="120" cy="13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45511" name="Rectangle 39"/>
            <p:cNvSpPr>
              <a:spLocks noChangeArrowheads="1"/>
            </p:cNvSpPr>
            <p:nvPr/>
          </p:nvSpPr>
          <p:spPr bwMode="auto">
            <a:xfrm>
              <a:off x="2840" y="2840"/>
              <a:ext cx="120" cy="13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45512" name="Oval 40"/>
            <p:cNvSpPr>
              <a:spLocks noChangeArrowheads="1"/>
            </p:cNvSpPr>
            <p:nvPr/>
          </p:nvSpPr>
          <p:spPr bwMode="auto">
            <a:xfrm>
              <a:off x="1216" y="3298"/>
              <a:ext cx="112" cy="112"/>
            </a:xfrm>
            <a:prstGeom prst="ellipse">
              <a:avLst/>
            </a:prstGeom>
            <a:solidFill>
              <a:srgbClr val="FF5008"/>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513" name="Rectangle 41"/>
            <p:cNvSpPr>
              <a:spLocks noChangeArrowheads="1"/>
            </p:cNvSpPr>
            <p:nvPr/>
          </p:nvSpPr>
          <p:spPr bwMode="auto">
            <a:xfrm>
              <a:off x="990" y="3216"/>
              <a:ext cx="25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e5</a:t>
              </a:r>
            </a:p>
          </p:txBody>
        </p:sp>
        <p:sp>
          <p:nvSpPr>
            <p:cNvPr id="745514" name="Line 42"/>
            <p:cNvSpPr>
              <a:spLocks noChangeShapeType="1"/>
            </p:cNvSpPr>
            <p:nvPr/>
          </p:nvSpPr>
          <p:spPr bwMode="auto">
            <a:xfrm flipV="1">
              <a:off x="1313" y="3230"/>
              <a:ext cx="1538" cy="119"/>
            </a:xfrm>
            <a:prstGeom prst="line">
              <a:avLst/>
            </a:prstGeom>
            <a:noFill/>
            <a:ln w="28575">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5515" name="Rectangle 43"/>
            <p:cNvSpPr>
              <a:spLocks noChangeArrowheads="1"/>
            </p:cNvSpPr>
            <p:nvPr/>
          </p:nvSpPr>
          <p:spPr bwMode="auto">
            <a:xfrm>
              <a:off x="2840" y="3152"/>
              <a:ext cx="120" cy="13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45516" name="Line 44"/>
            <p:cNvSpPr>
              <a:spLocks noChangeShapeType="1"/>
            </p:cNvSpPr>
            <p:nvPr/>
          </p:nvSpPr>
          <p:spPr bwMode="auto">
            <a:xfrm flipV="1">
              <a:off x="2969" y="2334"/>
              <a:ext cx="1538" cy="863"/>
            </a:xfrm>
            <a:prstGeom prst="line">
              <a:avLst/>
            </a:prstGeom>
            <a:noFill/>
            <a:ln w="76200">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FF00FF">
                        <a:gamma/>
                        <a:shade val="60000"/>
                        <a:invGamma/>
                      </a:srgbClr>
                    </a:outerShdw>
                  </a:effectLst>
                </a14:hiddenEffects>
              </a:ext>
            </a:extLst>
          </p:spPr>
          <p:txBody>
            <a:bodyPr/>
            <a:lstStyle/>
            <a:p>
              <a:endParaRPr lang="en-US"/>
            </a:p>
          </p:txBody>
        </p:sp>
        <p:sp>
          <p:nvSpPr>
            <p:cNvPr id="745517" name="Rectangle 45"/>
            <p:cNvSpPr>
              <a:spLocks noChangeArrowheads="1"/>
            </p:cNvSpPr>
            <p:nvPr/>
          </p:nvSpPr>
          <p:spPr bwMode="auto">
            <a:xfrm>
              <a:off x="2848" y="3496"/>
              <a:ext cx="120" cy="13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45518" name="Line 46"/>
            <p:cNvSpPr>
              <a:spLocks noChangeShapeType="1"/>
            </p:cNvSpPr>
            <p:nvPr/>
          </p:nvSpPr>
          <p:spPr bwMode="auto">
            <a:xfrm>
              <a:off x="1313" y="3365"/>
              <a:ext cx="1530" cy="201"/>
            </a:xfrm>
            <a:prstGeom prst="line">
              <a:avLst/>
            </a:prstGeom>
            <a:noFill/>
            <a:ln w="28575">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5519" name="Line 47"/>
            <p:cNvSpPr>
              <a:spLocks noChangeShapeType="1"/>
            </p:cNvSpPr>
            <p:nvPr/>
          </p:nvSpPr>
          <p:spPr bwMode="auto">
            <a:xfrm flipV="1">
              <a:off x="2961" y="3014"/>
              <a:ext cx="1562" cy="543"/>
            </a:xfrm>
            <a:prstGeom prst="line">
              <a:avLst/>
            </a:prstGeom>
            <a:noFill/>
            <a:ln w="76200">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FF00FF">
                        <a:gamma/>
                        <a:shade val="60000"/>
                        <a:invGamma/>
                      </a:srgbClr>
                    </a:outerShdw>
                  </a:effectLst>
                </a14:hiddenEffects>
              </a:ext>
            </a:extLst>
          </p:spPr>
          <p:txBody>
            <a:bodyPr/>
            <a:lstStyle/>
            <a:p>
              <a:endParaRPr lang="en-US"/>
            </a:p>
          </p:txBody>
        </p:sp>
        <p:sp>
          <p:nvSpPr>
            <p:cNvPr id="745520" name="Line 48"/>
            <p:cNvSpPr>
              <a:spLocks noChangeShapeType="1"/>
            </p:cNvSpPr>
            <p:nvPr/>
          </p:nvSpPr>
          <p:spPr bwMode="auto">
            <a:xfrm flipH="1" flipV="1">
              <a:off x="2987" y="2918"/>
              <a:ext cx="1510" cy="63"/>
            </a:xfrm>
            <a:prstGeom prst="line">
              <a:avLst/>
            </a:prstGeom>
            <a:noFill/>
            <a:ln w="76200">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FF00FF">
                        <a:gamma/>
                        <a:shade val="60000"/>
                        <a:invGamma/>
                      </a:srgbClr>
                    </a:outerShdw>
                  </a:effectLst>
                </a14:hiddenEffects>
              </a:ext>
            </a:extLst>
          </p:spPr>
          <p:txBody>
            <a:bodyPr/>
            <a:lstStyle/>
            <a:p>
              <a:endParaRPr lang="en-US"/>
            </a:p>
          </p:txBody>
        </p:sp>
      </p:grpSp>
      <p:sp>
        <p:nvSpPr>
          <p:cNvPr id="745522" name="Text Box 50"/>
          <p:cNvSpPr txBox="1">
            <a:spLocks noChangeArrowheads="1"/>
          </p:cNvSpPr>
          <p:nvPr/>
        </p:nvSpPr>
        <p:spPr bwMode="auto">
          <a:xfrm>
            <a:off x="682625" y="260350"/>
            <a:ext cx="51149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b="1"/>
              <a:t>Many-to-Many Relationship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2BF4E071-F848-4BC4-871E-19FDDAB3CC4A}" type="slidenum">
              <a:rPr lang="en-US"/>
              <a:pPr/>
              <a:t>3</a:t>
            </a:fld>
            <a:endParaRPr lang="en-US"/>
          </a:p>
        </p:txBody>
      </p:sp>
      <p:sp>
        <p:nvSpPr>
          <p:cNvPr id="720898" name="Text Box 2"/>
          <p:cNvSpPr txBox="1">
            <a:spLocks noChangeArrowheads="1"/>
          </p:cNvSpPr>
          <p:nvPr/>
        </p:nvSpPr>
        <p:spPr bwMode="auto">
          <a:xfrm>
            <a:off x="517525" y="304800"/>
            <a:ext cx="8289925" cy="432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buClr>
                <a:srgbClr val="CC0000"/>
              </a:buClr>
              <a:buFontTx/>
              <a:buChar char="•"/>
            </a:pPr>
            <a:r>
              <a:rPr lang="en-US"/>
              <a:t>Value</a:t>
            </a:r>
          </a:p>
          <a:p>
            <a:pPr lvl="1" eaLnBrk="1" hangingPunct="1">
              <a:spcBef>
                <a:spcPct val="20000"/>
              </a:spcBef>
              <a:buClr>
                <a:srgbClr val="CC0000"/>
              </a:buClr>
              <a:buFontTx/>
              <a:buChar char="•"/>
            </a:pPr>
            <a:r>
              <a:rPr lang="en-US"/>
              <a:t>A particular entity will have a value for each of its attributes</a:t>
            </a:r>
          </a:p>
          <a:p>
            <a:pPr lvl="1" eaLnBrk="1" hangingPunct="1">
              <a:spcBef>
                <a:spcPct val="20000"/>
              </a:spcBef>
              <a:buClr>
                <a:srgbClr val="CC0000"/>
              </a:buClr>
              <a:buFontTx/>
              <a:buChar char="•"/>
            </a:pPr>
            <a:r>
              <a:rPr lang="en-US"/>
              <a:t>The attribute values that describe each entity become a major part of the stored data</a:t>
            </a:r>
          </a:p>
          <a:p>
            <a:pPr eaLnBrk="1" hangingPunct="1">
              <a:spcBef>
                <a:spcPct val="20000"/>
              </a:spcBef>
              <a:buClr>
                <a:srgbClr val="CC0000"/>
              </a:buClr>
              <a:buFontTx/>
              <a:buChar char="•"/>
            </a:pPr>
            <a:endParaRPr lang="en-US"/>
          </a:p>
          <a:p>
            <a:pPr eaLnBrk="1" hangingPunct="1">
              <a:spcBef>
                <a:spcPct val="20000"/>
              </a:spcBef>
              <a:buClr>
                <a:srgbClr val="CC0000"/>
              </a:buClr>
              <a:buFontTx/>
              <a:buChar char="•"/>
            </a:pPr>
            <a:endParaRPr lang="en-US"/>
          </a:p>
          <a:p>
            <a:pPr eaLnBrk="1" hangingPunct="1">
              <a:spcBef>
                <a:spcPct val="20000"/>
              </a:spcBef>
              <a:buClr>
                <a:srgbClr val="CC0000"/>
              </a:buClr>
              <a:buFontTx/>
              <a:buChar char="•"/>
            </a:pPr>
            <a:r>
              <a:rPr lang="en-US"/>
              <a:t>Example</a:t>
            </a:r>
          </a:p>
          <a:p>
            <a:pPr lvl="1" eaLnBrk="1" hangingPunct="1">
              <a:spcBef>
                <a:spcPct val="20000"/>
              </a:spcBef>
              <a:buClr>
                <a:srgbClr val="CC0000"/>
              </a:buClr>
              <a:buFontTx/>
              <a:buChar char="•"/>
            </a:pPr>
            <a:r>
              <a:rPr lang="en-US"/>
              <a:t>employee:  Name, Address, Age, HomePhone</a:t>
            </a:r>
          </a:p>
          <a:p>
            <a:pPr lvl="1" eaLnBrk="1" hangingPunct="1">
              <a:spcBef>
                <a:spcPct val="20000"/>
              </a:spcBef>
              <a:buClr>
                <a:srgbClr val="CC0000"/>
              </a:buClr>
              <a:buFontTx/>
              <a:buChar char="•"/>
            </a:pPr>
            <a:r>
              <a:rPr lang="en-US"/>
              <a:t>e1: “Bill Adams”, “561 Machray Hall”, “25”, “8831”</a:t>
            </a:r>
          </a:p>
          <a:p>
            <a:pPr lvl="1" eaLnBrk="1" hangingPunct="1">
              <a:spcBef>
                <a:spcPct val="20000"/>
              </a:spcBef>
              <a:buClr>
                <a:srgbClr val="CC0000"/>
              </a:buClr>
              <a:buFontTx/>
              <a:buChar char="•"/>
            </a:pPr>
            <a:r>
              <a:rPr lang="en-US"/>
              <a:t>e2: “John Smith”, “563 Queen Hall”, “30”, “8833”</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3"/>
          <p:cNvSpPr>
            <a:spLocks noGrp="1"/>
          </p:cNvSpPr>
          <p:nvPr>
            <p:ph type="sldNum" sz="quarter" idx="10"/>
          </p:nvPr>
        </p:nvSpPr>
        <p:spPr/>
        <p:txBody>
          <a:bodyPr/>
          <a:lstStyle/>
          <a:p>
            <a:fld id="{C57E1C37-DD8A-4FE5-A708-977B3C1E9C10}" type="slidenum">
              <a:rPr lang="en-US"/>
              <a:pPr/>
              <a:t>30</a:t>
            </a:fld>
            <a:endParaRPr lang="en-US"/>
          </a:p>
        </p:txBody>
      </p:sp>
      <p:sp>
        <p:nvSpPr>
          <p:cNvPr id="746498" name="Text Box 2"/>
          <p:cNvSpPr txBox="1">
            <a:spLocks noChangeArrowheads="1"/>
          </p:cNvSpPr>
          <p:nvPr/>
        </p:nvSpPr>
        <p:spPr bwMode="auto">
          <a:xfrm>
            <a:off x="517525" y="304800"/>
            <a:ext cx="8289925"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80000"/>
              </a:lnSpc>
            </a:pPr>
            <a:r>
              <a:rPr kumimoji="1" lang="en-US" sz="3200" b="1">
                <a:solidFill>
                  <a:schemeClr val="tx2"/>
                </a:solidFill>
              </a:rPr>
              <a:t>Recursive Relationship </a:t>
            </a:r>
          </a:p>
          <a:p>
            <a:pPr>
              <a:lnSpc>
                <a:spcPct val="80000"/>
              </a:lnSpc>
            </a:pPr>
            <a:endParaRPr lang="en-US"/>
          </a:p>
          <a:p>
            <a:pPr>
              <a:lnSpc>
                <a:spcPct val="90000"/>
              </a:lnSpc>
              <a:spcBef>
                <a:spcPct val="20000"/>
              </a:spcBef>
              <a:buClr>
                <a:srgbClr val="CC0000"/>
              </a:buClr>
              <a:buFontTx/>
              <a:buChar char="•"/>
            </a:pPr>
            <a:r>
              <a:rPr lang="en-US"/>
              <a:t>An instance of an entity E1 is in a relationship with another instance of E1 </a:t>
            </a:r>
          </a:p>
          <a:p>
            <a:pPr>
              <a:lnSpc>
                <a:spcPct val="90000"/>
              </a:lnSpc>
              <a:spcBef>
                <a:spcPct val="20000"/>
              </a:spcBef>
              <a:buClr>
                <a:srgbClr val="CC0000"/>
              </a:buClr>
              <a:buFontTx/>
              <a:buChar char="•"/>
            </a:pPr>
            <a:endParaRPr lang="en-US"/>
          </a:p>
          <a:p>
            <a:pPr>
              <a:lnSpc>
                <a:spcPct val="90000"/>
              </a:lnSpc>
              <a:spcBef>
                <a:spcPct val="20000"/>
              </a:spcBef>
              <a:buClr>
                <a:srgbClr val="CC0000"/>
              </a:buClr>
              <a:buFontTx/>
              <a:buChar char="•"/>
            </a:pPr>
            <a:r>
              <a:rPr lang="en-US"/>
              <a:t>Entity instances assume multiple </a:t>
            </a:r>
            <a:r>
              <a:rPr lang="en-US" i="1"/>
              <a:t>roles</a:t>
            </a:r>
            <a:r>
              <a:rPr lang="en-US"/>
              <a:t>.</a:t>
            </a:r>
            <a:r>
              <a:rPr lang="en-US">
                <a:latin typeface="Helvetica" pitchFamily="34" charset="0"/>
              </a:rPr>
              <a:t> </a:t>
            </a:r>
            <a:endParaRPr lang="en-US"/>
          </a:p>
        </p:txBody>
      </p:sp>
      <p:sp>
        <p:nvSpPr>
          <p:cNvPr id="746502" name="AutoShape 6"/>
          <p:cNvSpPr>
            <a:spLocks noChangeArrowheads="1"/>
          </p:cNvSpPr>
          <p:nvPr/>
        </p:nvSpPr>
        <p:spPr bwMode="auto">
          <a:xfrm>
            <a:off x="5149850" y="4248150"/>
            <a:ext cx="1358900" cy="1358900"/>
          </a:xfrm>
          <a:prstGeom prst="diamond">
            <a:avLst/>
          </a:prstGeom>
          <a:gradFill rotWithShape="1">
            <a:gsLst>
              <a:gs pos="0">
                <a:srgbClr val="FFFF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46503" name="Rectangle 7"/>
          <p:cNvSpPr>
            <a:spLocks noChangeArrowheads="1"/>
          </p:cNvSpPr>
          <p:nvPr/>
        </p:nvSpPr>
        <p:spPr bwMode="auto">
          <a:xfrm>
            <a:off x="5043488" y="2797175"/>
            <a:ext cx="1609725" cy="601663"/>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46504" name="Rectangle 8"/>
          <p:cNvSpPr>
            <a:spLocks noChangeArrowheads="1"/>
          </p:cNvSpPr>
          <p:nvPr/>
        </p:nvSpPr>
        <p:spPr bwMode="auto">
          <a:xfrm>
            <a:off x="5375275" y="2916238"/>
            <a:ext cx="8318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000"/>
              <a:t>PART</a:t>
            </a:r>
          </a:p>
        </p:txBody>
      </p:sp>
      <p:sp>
        <p:nvSpPr>
          <p:cNvPr id="746505" name="Line 9"/>
          <p:cNvSpPr>
            <a:spLocks noChangeShapeType="1"/>
          </p:cNvSpPr>
          <p:nvPr/>
        </p:nvSpPr>
        <p:spPr bwMode="auto">
          <a:xfrm>
            <a:off x="5160963" y="3408363"/>
            <a:ext cx="0" cy="15255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6506" name="Line 10"/>
          <p:cNvSpPr>
            <a:spLocks noChangeShapeType="1"/>
          </p:cNvSpPr>
          <p:nvPr/>
        </p:nvSpPr>
        <p:spPr bwMode="auto">
          <a:xfrm>
            <a:off x="6519863" y="3424238"/>
            <a:ext cx="0" cy="149701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6507" name="Rectangle 11"/>
          <p:cNvSpPr>
            <a:spLocks noChangeArrowheads="1"/>
          </p:cNvSpPr>
          <p:nvPr/>
        </p:nvSpPr>
        <p:spPr bwMode="auto">
          <a:xfrm>
            <a:off x="5167313" y="4740275"/>
            <a:ext cx="13366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CONTAINS</a:t>
            </a:r>
          </a:p>
        </p:txBody>
      </p:sp>
      <p:sp>
        <p:nvSpPr>
          <p:cNvPr id="746508" name="Rectangle 12"/>
          <p:cNvSpPr>
            <a:spLocks noChangeArrowheads="1"/>
          </p:cNvSpPr>
          <p:nvPr/>
        </p:nvSpPr>
        <p:spPr bwMode="auto">
          <a:xfrm>
            <a:off x="4799013" y="3425825"/>
            <a:ext cx="4064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000">
                <a:solidFill>
                  <a:srgbClr val="000000"/>
                </a:solidFill>
              </a:rPr>
              <a:t>M</a:t>
            </a:r>
          </a:p>
        </p:txBody>
      </p:sp>
      <p:sp>
        <p:nvSpPr>
          <p:cNvPr id="746509" name="Rectangle 13"/>
          <p:cNvSpPr>
            <a:spLocks noChangeArrowheads="1"/>
          </p:cNvSpPr>
          <p:nvPr/>
        </p:nvSpPr>
        <p:spPr bwMode="auto">
          <a:xfrm>
            <a:off x="6594475" y="3382963"/>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000">
                <a:solidFill>
                  <a:srgbClr val="000000"/>
                </a:solidFill>
              </a:rPr>
              <a:t>N</a:t>
            </a:r>
          </a:p>
        </p:txBody>
      </p:sp>
      <p:sp>
        <p:nvSpPr>
          <p:cNvPr id="746510" name="Rectangle 14"/>
          <p:cNvSpPr>
            <a:spLocks noChangeArrowheads="1"/>
          </p:cNvSpPr>
          <p:nvPr/>
        </p:nvSpPr>
        <p:spPr bwMode="auto">
          <a:xfrm rot="16200000">
            <a:off x="4511675" y="4300538"/>
            <a:ext cx="917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Is part of</a:t>
            </a:r>
          </a:p>
        </p:txBody>
      </p:sp>
      <p:sp>
        <p:nvSpPr>
          <p:cNvPr id="746511" name="Rectangle 15"/>
          <p:cNvSpPr>
            <a:spLocks noChangeArrowheads="1"/>
          </p:cNvSpPr>
          <p:nvPr/>
        </p:nvSpPr>
        <p:spPr bwMode="auto">
          <a:xfrm rot="16200000">
            <a:off x="6165851" y="4319587"/>
            <a:ext cx="1092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Consists of</a:t>
            </a:r>
          </a:p>
        </p:txBody>
      </p:sp>
      <p:sp>
        <p:nvSpPr>
          <p:cNvPr id="746513" name="AutoShape 17"/>
          <p:cNvSpPr>
            <a:spLocks noChangeArrowheads="1"/>
          </p:cNvSpPr>
          <p:nvPr/>
        </p:nvSpPr>
        <p:spPr bwMode="auto">
          <a:xfrm>
            <a:off x="2482850" y="4248150"/>
            <a:ext cx="1358900" cy="1358900"/>
          </a:xfrm>
          <a:prstGeom prst="diamond">
            <a:avLst/>
          </a:prstGeom>
          <a:gradFill rotWithShape="1">
            <a:gsLst>
              <a:gs pos="0">
                <a:srgbClr val="FFFF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46514" name="Rectangle 18"/>
          <p:cNvSpPr>
            <a:spLocks noChangeArrowheads="1"/>
          </p:cNvSpPr>
          <p:nvPr/>
        </p:nvSpPr>
        <p:spPr bwMode="auto">
          <a:xfrm>
            <a:off x="2363788" y="2797175"/>
            <a:ext cx="1609725" cy="601663"/>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46515" name="Rectangle 19"/>
          <p:cNvSpPr>
            <a:spLocks noChangeArrowheads="1"/>
          </p:cNvSpPr>
          <p:nvPr/>
        </p:nvSpPr>
        <p:spPr bwMode="auto">
          <a:xfrm>
            <a:off x="2447925" y="2916238"/>
            <a:ext cx="153828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000"/>
              <a:t>EMPLOYEE</a:t>
            </a:r>
          </a:p>
        </p:txBody>
      </p:sp>
      <p:sp>
        <p:nvSpPr>
          <p:cNvPr id="746516" name="Line 20"/>
          <p:cNvSpPr>
            <a:spLocks noChangeShapeType="1"/>
          </p:cNvSpPr>
          <p:nvPr/>
        </p:nvSpPr>
        <p:spPr bwMode="auto">
          <a:xfrm>
            <a:off x="3840163" y="3424238"/>
            <a:ext cx="0" cy="149701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6517" name="Rectangle 21"/>
          <p:cNvSpPr>
            <a:spLocks noChangeArrowheads="1"/>
          </p:cNvSpPr>
          <p:nvPr/>
        </p:nvSpPr>
        <p:spPr bwMode="auto">
          <a:xfrm>
            <a:off x="2538413" y="4740275"/>
            <a:ext cx="1311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MANAGES</a:t>
            </a:r>
          </a:p>
        </p:txBody>
      </p:sp>
      <p:sp>
        <p:nvSpPr>
          <p:cNvPr id="746518" name="Rectangle 22"/>
          <p:cNvSpPr>
            <a:spLocks noChangeArrowheads="1"/>
          </p:cNvSpPr>
          <p:nvPr/>
        </p:nvSpPr>
        <p:spPr bwMode="auto">
          <a:xfrm>
            <a:off x="3884613" y="3425825"/>
            <a:ext cx="3079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000">
                <a:solidFill>
                  <a:srgbClr val="000000"/>
                </a:solidFill>
              </a:rPr>
              <a:t>1</a:t>
            </a:r>
          </a:p>
        </p:txBody>
      </p:sp>
      <p:sp>
        <p:nvSpPr>
          <p:cNvPr id="746519" name="Rectangle 23"/>
          <p:cNvSpPr>
            <a:spLocks noChangeArrowheads="1"/>
          </p:cNvSpPr>
          <p:nvPr/>
        </p:nvSpPr>
        <p:spPr bwMode="auto">
          <a:xfrm>
            <a:off x="2149475" y="3382963"/>
            <a:ext cx="3397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2000">
                <a:solidFill>
                  <a:srgbClr val="000000"/>
                </a:solidFill>
              </a:rPr>
              <a:t>N</a:t>
            </a:r>
          </a:p>
        </p:txBody>
      </p:sp>
      <p:sp>
        <p:nvSpPr>
          <p:cNvPr id="746520" name="Rectangle 24"/>
          <p:cNvSpPr>
            <a:spLocks noChangeArrowheads="1"/>
          </p:cNvSpPr>
          <p:nvPr/>
        </p:nvSpPr>
        <p:spPr bwMode="auto">
          <a:xfrm rot="16200000">
            <a:off x="1722438" y="4316412"/>
            <a:ext cx="11366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Is Managed</a:t>
            </a:r>
          </a:p>
        </p:txBody>
      </p:sp>
      <p:sp>
        <p:nvSpPr>
          <p:cNvPr id="746521" name="Rectangle 25"/>
          <p:cNvSpPr>
            <a:spLocks noChangeArrowheads="1"/>
          </p:cNvSpPr>
          <p:nvPr/>
        </p:nvSpPr>
        <p:spPr bwMode="auto">
          <a:xfrm rot="16200000">
            <a:off x="3529807" y="4321969"/>
            <a:ext cx="9159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Manages</a:t>
            </a:r>
          </a:p>
        </p:txBody>
      </p:sp>
      <p:sp>
        <p:nvSpPr>
          <p:cNvPr id="746522" name="Line 26"/>
          <p:cNvSpPr>
            <a:spLocks noChangeShapeType="1"/>
          </p:cNvSpPr>
          <p:nvPr/>
        </p:nvSpPr>
        <p:spPr bwMode="auto">
          <a:xfrm>
            <a:off x="2481263" y="3424238"/>
            <a:ext cx="0" cy="1497012"/>
          </a:xfrm>
          <a:prstGeom prst="line">
            <a:avLst/>
          </a:prstGeom>
          <a:noFill/>
          <a:ln w="38100" cmpd="dbl">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6523" name="Text Box 27"/>
          <p:cNvSpPr txBox="1">
            <a:spLocks noChangeArrowheads="1"/>
          </p:cNvSpPr>
          <p:nvPr/>
        </p:nvSpPr>
        <p:spPr bwMode="auto">
          <a:xfrm>
            <a:off x="390525" y="5791200"/>
            <a:ext cx="8518525"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rgbClr val="CC0000"/>
              </a:buClr>
              <a:buFontTx/>
              <a:buChar char="•"/>
            </a:pPr>
            <a:r>
              <a:rPr lang="en-US"/>
              <a:t>See the participation in here (It is partial with single line but total with double lines)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
          <p:cNvSpPr>
            <a:spLocks noGrp="1"/>
          </p:cNvSpPr>
          <p:nvPr>
            <p:ph type="sldNum" sz="quarter" idx="10"/>
          </p:nvPr>
        </p:nvSpPr>
        <p:spPr/>
        <p:txBody>
          <a:bodyPr/>
          <a:lstStyle/>
          <a:p>
            <a:fld id="{0BB9C01D-B5D6-4771-AFF1-3C4E93FD4A66}" type="slidenum">
              <a:rPr lang="en-US"/>
              <a:pPr/>
              <a:t>31</a:t>
            </a:fld>
            <a:endParaRPr lang="en-US"/>
          </a:p>
        </p:txBody>
      </p:sp>
      <p:sp>
        <p:nvSpPr>
          <p:cNvPr id="747522" name="Text Box 2"/>
          <p:cNvSpPr txBox="1">
            <a:spLocks noChangeArrowheads="1"/>
          </p:cNvSpPr>
          <p:nvPr/>
        </p:nvSpPr>
        <p:spPr bwMode="auto">
          <a:xfrm>
            <a:off x="517525" y="304800"/>
            <a:ext cx="8289925"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80000"/>
              </a:lnSpc>
            </a:pPr>
            <a:r>
              <a:rPr kumimoji="1" lang="en-US" sz="3200" b="1">
                <a:solidFill>
                  <a:schemeClr val="tx2"/>
                </a:solidFill>
              </a:rPr>
              <a:t>Recursive Relationship</a:t>
            </a:r>
            <a:endParaRPr lang="en-US"/>
          </a:p>
        </p:txBody>
      </p:sp>
      <p:sp>
        <p:nvSpPr>
          <p:cNvPr id="747524" name="Rectangle 4"/>
          <p:cNvSpPr>
            <a:spLocks noChangeArrowheads="1"/>
          </p:cNvSpPr>
          <p:nvPr/>
        </p:nvSpPr>
        <p:spPr bwMode="auto">
          <a:xfrm>
            <a:off x="3290888" y="1247775"/>
            <a:ext cx="2460625"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r>
              <a:rPr lang="en-US" sz="2400">
                <a:solidFill>
                  <a:srgbClr val="000000"/>
                </a:solidFill>
              </a:rPr>
              <a:t>Mange</a:t>
            </a:r>
          </a:p>
          <a:p>
            <a:pPr algn="ctr"/>
            <a:r>
              <a:rPr lang="en-US" sz="2400">
                <a:solidFill>
                  <a:srgbClr val="000000"/>
                </a:solidFill>
              </a:rPr>
              <a:t>Relationship</a:t>
            </a:r>
          </a:p>
        </p:txBody>
      </p:sp>
      <p:sp>
        <p:nvSpPr>
          <p:cNvPr id="747525" name="Rectangle 5"/>
          <p:cNvSpPr>
            <a:spLocks noChangeArrowheads="1"/>
          </p:cNvSpPr>
          <p:nvPr/>
        </p:nvSpPr>
        <p:spPr bwMode="auto">
          <a:xfrm>
            <a:off x="936625" y="1489075"/>
            <a:ext cx="1806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400">
                <a:solidFill>
                  <a:srgbClr val="000000"/>
                </a:solidFill>
              </a:rPr>
              <a:t>EMPLOYEE</a:t>
            </a:r>
          </a:p>
        </p:txBody>
      </p:sp>
      <p:sp>
        <p:nvSpPr>
          <p:cNvPr id="747527" name="Oval 7"/>
          <p:cNvSpPr>
            <a:spLocks noChangeArrowheads="1"/>
          </p:cNvSpPr>
          <p:nvPr/>
        </p:nvSpPr>
        <p:spPr bwMode="auto">
          <a:xfrm>
            <a:off x="1096963" y="2376488"/>
            <a:ext cx="1517650" cy="375285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28" name="Oval 8"/>
          <p:cNvSpPr>
            <a:spLocks noChangeArrowheads="1"/>
          </p:cNvSpPr>
          <p:nvPr/>
        </p:nvSpPr>
        <p:spPr bwMode="auto">
          <a:xfrm>
            <a:off x="1943100" y="2860675"/>
            <a:ext cx="177800" cy="177800"/>
          </a:xfrm>
          <a:prstGeom prst="ellipse">
            <a:avLst/>
          </a:prstGeom>
          <a:solidFill>
            <a:srgbClr val="FF5008"/>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29" name="Rectangle 9"/>
          <p:cNvSpPr>
            <a:spLocks noChangeArrowheads="1"/>
          </p:cNvSpPr>
          <p:nvPr/>
        </p:nvSpPr>
        <p:spPr bwMode="auto">
          <a:xfrm>
            <a:off x="1584325" y="2768600"/>
            <a:ext cx="396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e1</a:t>
            </a:r>
          </a:p>
        </p:txBody>
      </p:sp>
      <p:sp>
        <p:nvSpPr>
          <p:cNvPr id="747530" name="Oval 10"/>
          <p:cNvSpPr>
            <a:spLocks noChangeArrowheads="1"/>
          </p:cNvSpPr>
          <p:nvPr/>
        </p:nvSpPr>
        <p:spPr bwMode="auto">
          <a:xfrm>
            <a:off x="1943100" y="3567113"/>
            <a:ext cx="177800" cy="177800"/>
          </a:xfrm>
          <a:prstGeom prst="ellipse">
            <a:avLst/>
          </a:prstGeom>
          <a:solidFill>
            <a:srgbClr val="FF5008"/>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31" name="Rectangle 11"/>
          <p:cNvSpPr>
            <a:spLocks noChangeArrowheads="1"/>
          </p:cNvSpPr>
          <p:nvPr/>
        </p:nvSpPr>
        <p:spPr bwMode="auto">
          <a:xfrm>
            <a:off x="1584325" y="3475038"/>
            <a:ext cx="396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e2</a:t>
            </a:r>
          </a:p>
        </p:txBody>
      </p:sp>
      <p:sp>
        <p:nvSpPr>
          <p:cNvPr id="747532" name="Oval 12"/>
          <p:cNvSpPr>
            <a:spLocks noChangeArrowheads="1"/>
          </p:cNvSpPr>
          <p:nvPr/>
        </p:nvSpPr>
        <p:spPr bwMode="auto">
          <a:xfrm>
            <a:off x="1943100" y="4179888"/>
            <a:ext cx="177800" cy="177800"/>
          </a:xfrm>
          <a:prstGeom prst="ellipse">
            <a:avLst/>
          </a:prstGeom>
          <a:solidFill>
            <a:srgbClr val="FF5008"/>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33" name="Rectangle 13"/>
          <p:cNvSpPr>
            <a:spLocks noChangeArrowheads="1"/>
          </p:cNvSpPr>
          <p:nvPr/>
        </p:nvSpPr>
        <p:spPr bwMode="auto">
          <a:xfrm>
            <a:off x="1584325" y="4087813"/>
            <a:ext cx="396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e3</a:t>
            </a:r>
          </a:p>
        </p:txBody>
      </p:sp>
      <p:sp>
        <p:nvSpPr>
          <p:cNvPr id="747534" name="Rectangle 14"/>
          <p:cNvSpPr>
            <a:spLocks noChangeArrowheads="1"/>
          </p:cNvSpPr>
          <p:nvPr/>
        </p:nvSpPr>
        <p:spPr bwMode="auto">
          <a:xfrm>
            <a:off x="1698625" y="5340350"/>
            <a:ext cx="257175"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400"/>
              <a:t>.</a:t>
            </a:r>
          </a:p>
          <a:p>
            <a:r>
              <a:rPr lang="en-US" sz="2400"/>
              <a:t>.</a:t>
            </a:r>
          </a:p>
        </p:txBody>
      </p:sp>
      <p:sp>
        <p:nvSpPr>
          <p:cNvPr id="747535" name="Oval 15"/>
          <p:cNvSpPr>
            <a:spLocks noChangeArrowheads="1"/>
          </p:cNvSpPr>
          <p:nvPr/>
        </p:nvSpPr>
        <p:spPr bwMode="auto">
          <a:xfrm>
            <a:off x="1943100" y="4740275"/>
            <a:ext cx="177800" cy="177800"/>
          </a:xfrm>
          <a:prstGeom prst="ellipse">
            <a:avLst/>
          </a:prstGeom>
          <a:solidFill>
            <a:srgbClr val="FF5008"/>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36" name="Rectangle 16"/>
          <p:cNvSpPr>
            <a:spLocks noChangeArrowheads="1"/>
          </p:cNvSpPr>
          <p:nvPr/>
        </p:nvSpPr>
        <p:spPr bwMode="auto">
          <a:xfrm>
            <a:off x="1584325" y="4648200"/>
            <a:ext cx="396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e4</a:t>
            </a:r>
          </a:p>
        </p:txBody>
      </p:sp>
      <p:sp>
        <p:nvSpPr>
          <p:cNvPr id="747545" name="Line 25"/>
          <p:cNvSpPr>
            <a:spLocks noChangeShapeType="1"/>
          </p:cNvSpPr>
          <p:nvPr/>
        </p:nvSpPr>
        <p:spPr bwMode="auto">
          <a:xfrm flipV="1">
            <a:off x="2138363" y="2824163"/>
            <a:ext cx="2384425" cy="12700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547" name="Line 27"/>
          <p:cNvSpPr>
            <a:spLocks noChangeShapeType="1"/>
          </p:cNvSpPr>
          <p:nvPr/>
        </p:nvSpPr>
        <p:spPr bwMode="auto">
          <a:xfrm>
            <a:off x="2125663" y="4286250"/>
            <a:ext cx="2435225" cy="68263"/>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549" name="Line 29"/>
          <p:cNvSpPr>
            <a:spLocks noChangeShapeType="1"/>
          </p:cNvSpPr>
          <p:nvPr/>
        </p:nvSpPr>
        <p:spPr bwMode="auto">
          <a:xfrm>
            <a:off x="2109788" y="2944813"/>
            <a:ext cx="2425700" cy="56673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554" name="Rectangle 34"/>
          <p:cNvSpPr>
            <a:spLocks noChangeArrowheads="1"/>
          </p:cNvSpPr>
          <p:nvPr/>
        </p:nvSpPr>
        <p:spPr bwMode="auto">
          <a:xfrm>
            <a:off x="4508500" y="2070100"/>
            <a:ext cx="215900" cy="381000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47555" name="Rectangle 35"/>
          <p:cNvSpPr>
            <a:spLocks noChangeArrowheads="1"/>
          </p:cNvSpPr>
          <p:nvPr/>
        </p:nvSpPr>
        <p:spPr bwMode="auto">
          <a:xfrm>
            <a:off x="4508500" y="2730500"/>
            <a:ext cx="190500" cy="2159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47556" name="Rectangle 36"/>
          <p:cNvSpPr>
            <a:spLocks noChangeArrowheads="1"/>
          </p:cNvSpPr>
          <p:nvPr/>
        </p:nvSpPr>
        <p:spPr bwMode="auto">
          <a:xfrm>
            <a:off x="4521200" y="3403600"/>
            <a:ext cx="190500" cy="2159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47557" name="Rectangle 37"/>
          <p:cNvSpPr>
            <a:spLocks noChangeArrowheads="1"/>
          </p:cNvSpPr>
          <p:nvPr/>
        </p:nvSpPr>
        <p:spPr bwMode="auto">
          <a:xfrm>
            <a:off x="4521200" y="4216400"/>
            <a:ext cx="190500" cy="2159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47559" name="Oval 39"/>
          <p:cNvSpPr>
            <a:spLocks noChangeArrowheads="1"/>
          </p:cNvSpPr>
          <p:nvPr/>
        </p:nvSpPr>
        <p:spPr bwMode="auto">
          <a:xfrm>
            <a:off x="1930400" y="5235575"/>
            <a:ext cx="177800" cy="177800"/>
          </a:xfrm>
          <a:prstGeom prst="ellipse">
            <a:avLst/>
          </a:prstGeom>
          <a:solidFill>
            <a:srgbClr val="FF5008"/>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60" name="Rectangle 40"/>
          <p:cNvSpPr>
            <a:spLocks noChangeArrowheads="1"/>
          </p:cNvSpPr>
          <p:nvPr/>
        </p:nvSpPr>
        <p:spPr bwMode="auto">
          <a:xfrm>
            <a:off x="1571625" y="5105400"/>
            <a:ext cx="396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e5</a:t>
            </a:r>
          </a:p>
        </p:txBody>
      </p:sp>
      <p:sp>
        <p:nvSpPr>
          <p:cNvPr id="747561" name="Line 41"/>
          <p:cNvSpPr>
            <a:spLocks noChangeShapeType="1"/>
          </p:cNvSpPr>
          <p:nvPr/>
        </p:nvSpPr>
        <p:spPr bwMode="auto">
          <a:xfrm flipV="1">
            <a:off x="2046288" y="2854325"/>
            <a:ext cx="2479675" cy="773113"/>
          </a:xfrm>
          <a:prstGeom prst="line">
            <a:avLst/>
          </a:prstGeom>
          <a:noFill/>
          <a:ln w="28575">
            <a:solidFill>
              <a:srgbClr val="FF00FF"/>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562" name="Rectangle 42"/>
          <p:cNvSpPr>
            <a:spLocks noChangeArrowheads="1"/>
          </p:cNvSpPr>
          <p:nvPr/>
        </p:nvSpPr>
        <p:spPr bwMode="auto">
          <a:xfrm>
            <a:off x="4508500" y="5003800"/>
            <a:ext cx="190500" cy="2159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47565" name="Line 45"/>
          <p:cNvSpPr>
            <a:spLocks noChangeShapeType="1"/>
          </p:cNvSpPr>
          <p:nvPr/>
        </p:nvSpPr>
        <p:spPr bwMode="auto">
          <a:xfrm flipH="1">
            <a:off x="2087563" y="3513138"/>
            <a:ext cx="2435225" cy="1296987"/>
          </a:xfrm>
          <a:prstGeom prst="line">
            <a:avLst/>
          </a:prstGeom>
          <a:noFill/>
          <a:ln w="28575">
            <a:solidFill>
              <a:srgbClr val="FF00F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568" name="Line 48"/>
          <p:cNvSpPr>
            <a:spLocks noChangeShapeType="1"/>
          </p:cNvSpPr>
          <p:nvPr/>
        </p:nvSpPr>
        <p:spPr bwMode="auto">
          <a:xfrm flipH="1">
            <a:off x="2074863" y="4364038"/>
            <a:ext cx="2473325" cy="966787"/>
          </a:xfrm>
          <a:prstGeom prst="line">
            <a:avLst/>
          </a:prstGeom>
          <a:noFill/>
          <a:ln w="28575">
            <a:solidFill>
              <a:srgbClr val="FF00F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569" name="Line 49"/>
          <p:cNvSpPr>
            <a:spLocks noChangeShapeType="1"/>
          </p:cNvSpPr>
          <p:nvPr/>
        </p:nvSpPr>
        <p:spPr bwMode="auto">
          <a:xfrm>
            <a:off x="2033588" y="4859338"/>
            <a:ext cx="2479675" cy="28098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570" name="Line 50"/>
          <p:cNvSpPr>
            <a:spLocks noChangeShapeType="1"/>
          </p:cNvSpPr>
          <p:nvPr/>
        </p:nvSpPr>
        <p:spPr bwMode="auto">
          <a:xfrm flipH="1" flipV="1">
            <a:off x="2074863" y="4314825"/>
            <a:ext cx="2384425" cy="798513"/>
          </a:xfrm>
          <a:prstGeom prst="line">
            <a:avLst/>
          </a:prstGeom>
          <a:noFill/>
          <a:ln w="2857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571" name="Line 51"/>
          <p:cNvSpPr>
            <a:spLocks noChangeShapeType="1"/>
          </p:cNvSpPr>
          <p:nvPr/>
        </p:nvSpPr>
        <p:spPr bwMode="auto">
          <a:xfrm flipV="1">
            <a:off x="5262563" y="3078163"/>
            <a:ext cx="1343025" cy="127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573" name="Line 53"/>
          <p:cNvSpPr>
            <a:spLocks noChangeShapeType="1"/>
          </p:cNvSpPr>
          <p:nvPr/>
        </p:nvSpPr>
        <p:spPr bwMode="auto">
          <a:xfrm flipV="1">
            <a:off x="5326063" y="3738563"/>
            <a:ext cx="1343025" cy="12700"/>
          </a:xfrm>
          <a:prstGeom prst="line">
            <a:avLst/>
          </a:prstGeom>
          <a:noFill/>
          <a:ln w="28575">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574" name="Text Box 54"/>
          <p:cNvSpPr txBox="1">
            <a:spLocks noChangeArrowheads="1"/>
          </p:cNvSpPr>
          <p:nvPr/>
        </p:nvSpPr>
        <p:spPr bwMode="auto">
          <a:xfrm>
            <a:off x="6778625" y="2749550"/>
            <a:ext cx="16541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Manages</a:t>
            </a:r>
          </a:p>
        </p:txBody>
      </p:sp>
      <p:sp>
        <p:nvSpPr>
          <p:cNvPr id="747575" name="Text Box 55"/>
          <p:cNvSpPr txBox="1">
            <a:spLocks noChangeArrowheads="1"/>
          </p:cNvSpPr>
          <p:nvPr/>
        </p:nvSpPr>
        <p:spPr bwMode="auto">
          <a:xfrm>
            <a:off x="6715125" y="3409950"/>
            <a:ext cx="20939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Is Managed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3"/>
          <p:cNvSpPr>
            <a:spLocks noGrp="1"/>
          </p:cNvSpPr>
          <p:nvPr>
            <p:ph type="sldNum" sz="quarter" idx="10"/>
          </p:nvPr>
        </p:nvSpPr>
        <p:spPr/>
        <p:txBody>
          <a:bodyPr/>
          <a:lstStyle/>
          <a:p>
            <a:fld id="{EAF898EF-3842-44A8-A704-278C76985C19}" type="slidenum">
              <a:rPr lang="en-US"/>
              <a:pPr/>
              <a:t>32</a:t>
            </a:fld>
            <a:endParaRPr lang="en-US"/>
          </a:p>
        </p:txBody>
      </p:sp>
      <p:sp>
        <p:nvSpPr>
          <p:cNvPr id="748548" name="Line 4"/>
          <p:cNvSpPr>
            <a:spLocks noChangeShapeType="1"/>
          </p:cNvSpPr>
          <p:nvPr/>
        </p:nvSpPr>
        <p:spPr bwMode="auto">
          <a:xfrm flipH="1" flipV="1">
            <a:off x="2705100" y="4164013"/>
            <a:ext cx="1536700" cy="120650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8549" name="Line 5"/>
          <p:cNvSpPr>
            <a:spLocks noChangeShapeType="1"/>
          </p:cNvSpPr>
          <p:nvPr/>
        </p:nvSpPr>
        <p:spPr bwMode="auto">
          <a:xfrm flipH="1">
            <a:off x="5283200" y="4240213"/>
            <a:ext cx="1168400" cy="1117600"/>
          </a:xfrm>
          <a:prstGeom prst="line">
            <a:avLst/>
          </a:prstGeom>
          <a:noFill/>
          <a:ln w="38100" cmpd="dbl">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8550" name="AutoShape 6"/>
          <p:cNvSpPr>
            <a:spLocks noChangeArrowheads="1"/>
          </p:cNvSpPr>
          <p:nvPr/>
        </p:nvSpPr>
        <p:spPr bwMode="auto">
          <a:xfrm>
            <a:off x="3929063" y="5192713"/>
            <a:ext cx="1625600" cy="647700"/>
          </a:xfrm>
          <a:prstGeom prst="hexagon">
            <a:avLst>
              <a:gd name="adj" fmla="val 62710"/>
              <a:gd name="vf" fmla="val 115470"/>
            </a:avLst>
          </a:prstGeom>
          <a:gradFill rotWithShape="1">
            <a:gsLst>
              <a:gs pos="0">
                <a:srgbClr val="FFFF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48551" name="Rectangle 7"/>
          <p:cNvSpPr>
            <a:spLocks noChangeArrowheads="1"/>
          </p:cNvSpPr>
          <p:nvPr/>
        </p:nvSpPr>
        <p:spPr bwMode="auto">
          <a:xfrm>
            <a:off x="4079875" y="5335588"/>
            <a:ext cx="13112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MANAGES</a:t>
            </a:r>
          </a:p>
        </p:txBody>
      </p:sp>
      <p:sp>
        <p:nvSpPr>
          <p:cNvPr id="748552" name="Rectangle 8"/>
          <p:cNvSpPr>
            <a:spLocks noChangeArrowheads="1"/>
          </p:cNvSpPr>
          <p:nvPr/>
        </p:nvSpPr>
        <p:spPr bwMode="auto">
          <a:xfrm>
            <a:off x="2779713" y="4332288"/>
            <a:ext cx="2952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b="1"/>
              <a:t>1</a:t>
            </a:r>
          </a:p>
        </p:txBody>
      </p:sp>
      <p:sp>
        <p:nvSpPr>
          <p:cNvPr id="748553" name="Rectangle 9"/>
          <p:cNvSpPr>
            <a:spLocks noChangeArrowheads="1"/>
          </p:cNvSpPr>
          <p:nvPr/>
        </p:nvSpPr>
        <p:spPr bwMode="auto">
          <a:xfrm>
            <a:off x="6157913" y="4383088"/>
            <a:ext cx="2952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b="1"/>
              <a:t>1</a:t>
            </a:r>
          </a:p>
        </p:txBody>
      </p:sp>
      <p:sp>
        <p:nvSpPr>
          <p:cNvPr id="748554" name="Line 10"/>
          <p:cNvSpPr>
            <a:spLocks noChangeShapeType="1"/>
          </p:cNvSpPr>
          <p:nvPr/>
        </p:nvSpPr>
        <p:spPr bwMode="auto">
          <a:xfrm flipH="1">
            <a:off x="2705100" y="3135313"/>
            <a:ext cx="1435100" cy="952500"/>
          </a:xfrm>
          <a:prstGeom prst="line">
            <a:avLst/>
          </a:prstGeom>
          <a:noFill/>
          <a:ln w="38100" cmpd="dbl">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8555" name="Line 11"/>
          <p:cNvSpPr>
            <a:spLocks noChangeShapeType="1"/>
          </p:cNvSpPr>
          <p:nvPr/>
        </p:nvSpPr>
        <p:spPr bwMode="auto">
          <a:xfrm flipH="1" flipV="1">
            <a:off x="5384800" y="3071813"/>
            <a:ext cx="1066800" cy="1054100"/>
          </a:xfrm>
          <a:prstGeom prst="line">
            <a:avLst/>
          </a:prstGeom>
          <a:noFill/>
          <a:ln w="38100" cmpd="dbl">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8557" name="Rectangle 13"/>
          <p:cNvSpPr>
            <a:spLocks noChangeArrowheads="1"/>
          </p:cNvSpPr>
          <p:nvPr/>
        </p:nvSpPr>
        <p:spPr bwMode="auto">
          <a:xfrm>
            <a:off x="1341438" y="3825875"/>
            <a:ext cx="1422400" cy="588963"/>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endParaRPr lang="en-US">
              <a:solidFill>
                <a:schemeClr val="bg1"/>
              </a:solidFill>
            </a:endParaRPr>
          </a:p>
        </p:txBody>
      </p:sp>
      <p:sp>
        <p:nvSpPr>
          <p:cNvPr id="748558" name="Rectangle 14"/>
          <p:cNvSpPr>
            <a:spLocks noChangeArrowheads="1"/>
          </p:cNvSpPr>
          <p:nvPr/>
        </p:nvSpPr>
        <p:spPr bwMode="auto">
          <a:xfrm>
            <a:off x="6337300" y="3854450"/>
            <a:ext cx="1423988" cy="530225"/>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48559" name="Rectangle 15"/>
          <p:cNvSpPr>
            <a:spLocks noChangeArrowheads="1"/>
          </p:cNvSpPr>
          <p:nvPr/>
        </p:nvSpPr>
        <p:spPr bwMode="auto">
          <a:xfrm>
            <a:off x="1365250" y="3938588"/>
            <a:ext cx="1400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EMPLOYEE</a:t>
            </a:r>
          </a:p>
        </p:txBody>
      </p:sp>
      <p:sp>
        <p:nvSpPr>
          <p:cNvPr id="748560" name="Rectangle 16"/>
          <p:cNvSpPr>
            <a:spLocks noChangeArrowheads="1"/>
          </p:cNvSpPr>
          <p:nvPr/>
        </p:nvSpPr>
        <p:spPr bwMode="auto">
          <a:xfrm>
            <a:off x="6475413" y="3938588"/>
            <a:ext cx="1146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PROJECT</a:t>
            </a:r>
          </a:p>
        </p:txBody>
      </p:sp>
      <p:sp>
        <p:nvSpPr>
          <p:cNvPr id="748562" name="Oval 18"/>
          <p:cNvSpPr>
            <a:spLocks noChangeArrowheads="1"/>
          </p:cNvSpPr>
          <p:nvPr/>
        </p:nvSpPr>
        <p:spPr bwMode="auto">
          <a:xfrm>
            <a:off x="4878388" y="1716088"/>
            <a:ext cx="1630362" cy="404812"/>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8563" name="Rectangle 19"/>
          <p:cNvSpPr>
            <a:spLocks noChangeArrowheads="1"/>
          </p:cNvSpPr>
          <p:nvPr/>
        </p:nvSpPr>
        <p:spPr bwMode="auto">
          <a:xfrm>
            <a:off x="4924425" y="1736725"/>
            <a:ext cx="1501775" cy="363538"/>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Responsibility</a:t>
            </a:r>
          </a:p>
        </p:txBody>
      </p:sp>
      <p:sp>
        <p:nvSpPr>
          <p:cNvPr id="748565" name="Oval 21"/>
          <p:cNvSpPr>
            <a:spLocks noChangeArrowheads="1"/>
          </p:cNvSpPr>
          <p:nvPr/>
        </p:nvSpPr>
        <p:spPr bwMode="auto">
          <a:xfrm>
            <a:off x="3500438" y="1765300"/>
            <a:ext cx="1262062" cy="31115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8566" name="Rectangle 22"/>
          <p:cNvSpPr>
            <a:spLocks noChangeArrowheads="1"/>
          </p:cNvSpPr>
          <p:nvPr/>
        </p:nvSpPr>
        <p:spPr bwMode="auto">
          <a:xfrm>
            <a:off x="3609975" y="1739900"/>
            <a:ext cx="9937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Duration</a:t>
            </a:r>
          </a:p>
        </p:txBody>
      </p:sp>
      <p:sp>
        <p:nvSpPr>
          <p:cNvPr id="748567" name="Oval 23"/>
          <p:cNvSpPr>
            <a:spLocks noChangeArrowheads="1"/>
          </p:cNvSpPr>
          <p:nvPr/>
        </p:nvSpPr>
        <p:spPr bwMode="auto">
          <a:xfrm>
            <a:off x="5719763" y="3022600"/>
            <a:ext cx="1247775" cy="439738"/>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8568" name="Oval 24"/>
          <p:cNvSpPr>
            <a:spLocks noChangeArrowheads="1"/>
          </p:cNvSpPr>
          <p:nvPr/>
        </p:nvSpPr>
        <p:spPr bwMode="auto">
          <a:xfrm>
            <a:off x="7067550" y="2943225"/>
            <a:ext cx="1249363" cy="598488"/>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8570" name="Oval 26"/>
          <p:cNvSpPr>
            <a:spLocks noChangeArrowheads="1"/>
          </p:cNvSpPr>
          <p:nvPr/>
        </p:nvSpPr>
        <p:spPr bwMode="auto">
          <a:xfrm>
            <a:off x="6494463" y="4789488"/>
            <a:ext cx="1247775" cy="430212"/>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8571" name="Rectangle 27"/>
          <p:cNvSpPr>
            <a:spLocks noChangeArrowheads="1"/>
          </p:cNvSpPr>
          <p:nvPr/>
        </p:nvSpPr>
        <p:spPr bwMode="auto">
          <a:xfrm>
            <a:off x="6665913" y="4835525"/>
            <a:ext cx="8413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Budget</a:t>
            </a:r>
          </a:p>
        </p:txBody>
      </p:sp>
      <p:sp>
        <p:nvSpPr>
          <p:cNvPr id="748572" name="Rectangle 28"/>
          <p:cNvSpPr>
            <a:spLocks noChangeArrowheads="1"/>
          </p:cNvSpPr>
          <p:nvPr/>
        </p:nvSpPr>
        <p:spPr bwMode="auto">
          <a:xfrm>
            <a:off x="7283450" y="2922588"/>
            <a:ext cx="8286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Project</a:t>
            </a:r>
          </a:p>
          <a:p>
            <a:r>
              <a:rPr lang="en-US" sz="1800"/>
              <a:t>Name</a:t>
            </a:r>
          </a:p>
        </p:txBody>
      </p:sp>
      <p:sp>
        <p:nvSpPr>
          <p:cNvPr id="748573" name="Rectangle 29"/>
          <p:cNvSpPr>
            <a:spLocks noChangeArrowheads="1"/>
          </p:cNvSpPr>
          <p:nvPr/>
        </p:nvSpPr>
        <p:spPr bwMode="auto">
          <a:xfrm>
            <a:off x="5719763" y="3060700"/>
            <a:ext cx="11652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u="sng"/>
              <a:t>Project No</a:t>
            </a:r>
          </a:p>
        </p:txBody>
      </p:sp>
      <p:sp>
        <p:nvSpPr>
          <p:cNvPr id="748574" name="Line 30"/>
          <p:cNvSpPr>
            <a:spLocks noChangeShapeType="1"/>
          </p:cNvSpPr>
          <p:nvPr/>
        </p:nvSpPr>
        <p:spPr bwMode="auto">
          <a:xfrm>
            <a:off x="6373813" y="3484563"/>
            <a:ext cx="520700" cy="3556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8575" name="Line 31"/>
          <p:cNvSpPr>
            <a:spLocks noChangeShapeType="1"/>
          </p:cNvSpPr>
          <p:nvPr/>
        </p:nvSpPr>
        <p:spPr bwMode="auto">
          <a:xfrm flipH="1">
            <a:off x="7402513" y="3560763"/>
            <a:ext cx="330200" cy="2794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8576" name="Oval 32"/>
          <p:cNvSpPr>
            <a:spLocks noChangeArrowheads="1"/>
          </p:cNvSpPr>
          <p:nvPr/>
        </p:nvSpPr>
        <p:spPr bwMode="auto">
          <a:xfrm>
            <a:off x="2360613" y="2982913"/>
            <a:ext cx="1384300" cy="517525"/>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8577" name="Line 33"/>
          <p:cNvSpPr>
            <a:spLocks noChangeShapeType="1"/>
          </p:cNvSpPr>
          <p:nvPr/>
        </p:nvSpPr>
        <p:spPr bwMode="auto">
          <a:xfrm flipH="1">
            <a:off x="2386013" y="3509963"/>
            <a:ext cx="698500" cy="3302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8579" name="Oval 35"/>
          <p:cNvSpPr>
            <a:spLocks noChangeArrowheads="1"/>
          </p:cNvSpPr>
          <p:nvPr/>
        </p:nvSpPr>
        <p:spPr bwMode="auto">
          <a:xfrm>
            <a:off x="576263" y="3040063"/>
            <a:ext cx="1619250" cy="365125"/>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8580" name="Line 36"/>
          <p:cNvSpPr>
            <a:spLocks noChangeShapeType="1"/>
          </p:cNvSpPr>
          <p:nvPr/>
        </p:nvSpPr>
        <p:spPr bwMode="auto">
          <a:xfrm>
            <a:off x="1370013" y="3421063"/>
            <a:ext cx="428625" cy="44767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8581" name="Rectangle 37"/>
          <p:cNvSpPr>
            <a:spLocks noChangeArrowheads="1"/>
          </p:cNvSpPr>
          <p:nvPr/>
        </p:nvSpPr>
        <p:spPr bwMode="auto">
          <a:xfrm>
            <a:off x="612775" y="3060700"/>
            <a:ext cx="14446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u="sng"/>
              <a:t>Employee No</a:t>
            </a:r>
          </a:p>
        </p:txBody>
      </p:sp>
      <p:sp>
        <p:nvSpPr>
          <p:cNvPr id="748582" name="Rectangle 38"/>
          <p:cNvSpPr>
            <a:spLocks noChangeArrowheads="1"/>
          </p:cNvSpPr>
          <p:nvPr/>
        </p:nvSpPr>
        <p:spPr bwMode="auto">
          <a:xfrm>
            <a:off x="2498725" y="3014663"/>
            <a:ext cx="11080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lnSpc>
                <a:spcPct val="80000"/>
              </a:lnSpc>
            </a:pPr>
            <a:r>
              <a:rPr lang="en-US" sz="1800"/>
              <a:t>Employee</a:t>
            </a:r>
          </a:p>
          <a:p>
            <a:pPr algn="ctr">
              <a:lnSpc>
                <a:spcPct val="80000"/>
              </a:lnSpc>
            </a:pPr>
            <a:r>
              <a:rPr lang="en-US" sz="1800"/>
              <a:t>Name</a:t>
            </a:r>
          </a:p>
        </p:txBody>
      </p:sp>
      <p:sp>
        <p:nvSpPr>
          <p:cNvPr id="748583" name="Oval 39"/>
          <p:cNvSpPr>
            <a:spLocks noChangeArrowheads="1"/>
          </p:cNvSpPr>
          <p:nvPr/>
        </p:nvSpPr>
        <p:spPr bwMode="auto">
          <a:xfrm>
            <a:off x="2271713" y="4848225"/>
            <a:ext cx="1247775" cy="31115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8584" name="Rectangle 40"/>
          <p:cNvSpPr>
            <a:spLocks noChangeArrowheads="1"/>
          </p:cNvSpPr>
          <p:nvPr/>
        </p:nvSpPr>
        <p:spPr bwMode="auto">
          <a:xfrm>
            <a:off x="2481263" y="4822825"/>
            <a:ext cx="765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Salary</a:t>
            </a:r>
          </a:p>
        </p:txBody>
      </p:sp>
      <p:sp>
        <p:nvSpPr>
          <p:cNvPr id="748585" name="Oval 41"/>
          <p:cNvSpPr>
            <a:spLocks noChangeArrowheads="1"/>
          </p:cNvSpPr>
          <p:nvPr/>
        </p:nvSpPr>
        <p:spPr bwMode="auto">
          <a:xfrm>
            <a:off x="836613" y="4846638"/>
            <a:ext cx="1246187" cy="31115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8586" name="Rectangle 42"/>
          <p:cNvSpPr>
            <a:spLocks noChangeArrowheads="1"/>
          </p:cNvSpPr>
          <p:nvPr/>
        </p:nvSpPr>
        <p:spPr bwMode="auto">
          <a:xfrm>
            <a:off x="1177925" y="4822825"/>
            <a:ext cx="6127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Title</a:t>
            </a:r>
          </a:p>
        </p:txBody>
      </p:sp>
      <p:sp>
        <p:nvSpPr>
          <p:cNvPr id="748587" name="Line 43"/>
          <p:cNvSpPr>
            <a:spLocks noChangeShapeType="1"/>
          </p:cNvSpPr>
          <p:nvPr/>
        </p:nvSpPr>
        <p:spPr bwMode="auto">
          <a:xfrm flipV="1">
            <a:off x="7116763" y="4386263"/>
            <a:ext cx="1587" cy="406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8589" name="AutoShape 45"/>
          <p:cNvSpPr>
            <a:spLocks noChangeArrowheads="1"/>
          </p:cNvSpPr>
          <p:nvPr/>
        </p:nvSpPr>
        <p:spPr bwMode="auto">
          <a:xfrm>
            <a:off x="3929063" y="2665413"/>
            <a:ext cx="1625600" cy="647700"/>
          </a:xfrm>
          <a:prstGeom prst="hexagon">
            <a:avLst>
              <a:gd name="adj" fmla="val 62710"/>
              <a:gd name="vf" fmla="val 115470"/>
            </a:avLst>
          </a:prstGeom>
          <a:gradFill rotWithShape="1">
            <a:gsLst>
              <a:gs pos="0">
                <a:srgbClr val="FFFF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48590" name="Rectangle 46"/>
          <p:cNvSpPr>
            <a:spLocks noChangeArrowheads="1"/>
          </p:cNvSpPr>
          <p:nvPr/>
        </p:nvSpPr>
        <p:spPr bwMode="auto">
          <a:xfrm>
            <a:off x="4035425" y="2808288"/>
            <a:ext cx="1412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WORKS-ON</a:t>
            </a:r>
          </a:p>
        </p:txBody>
      </p:sp>
      <p:sp>
        <p:nvSpPr>
          <p:cNvPr id="748591" name="Line 47"/>
          <p:cNvSpPr>
            <a:spLocks noChangeShapeType="1"/>
          </p:cNvSpPr>
          <p:nvPr/>
        </p:nvSpPr>
        <p:spPr bwMode="auto">
          <a:xfrm>
            <a:off x="4138613" y="2087563"/>
            <a:ext cx="376237" cy="558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8592" name="Line 48"/>
          <p:cNvSpPr>
            <a:spLocks noChangeShapeType="1"/>
          </p:cNvSpPr>
          <p:nvPr/>
        </p:nvSpPr>
        <p:spPr bwMode="auto">
          <a:xfrm flipH="1">
            <a:off x="5010150" y="2133600"/>
            <a:ext cx="512763" cy="5127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8593" name="Line 49"/>
          <p:cNvSpPr>
            <a:spLocks noChangeShapeType="1"/>
          </p:cNvSpPr>
          <p:nvPr/>
        </p:nvSpPr>
        <p:spPr bwMode="auto">
          <a:xfrm flipH="1">
            <a:off x="1471613" y="4411663"/>
            <a:ext cx="419100" cy="4191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8594" name="Line 50"/>
          <p:cNvSpPr>
            <a:spLocks noChangeShapeType="1"/>
          </p:cNvSpPr>
          <p:nvPr/>
        </p:nvSpPr>
        <p:spPr bwMode="auto">
          <a:xfrm>
            <a:off x="2386013" y="4398963"/>
            <a:ext cx="533400" cy="431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8595" name="Rectangle 51"/>
          <p:cNvSpPr>
            <a:spLocks noChangeArrowheads="1"/>
          </p:cNvSpPr>
          <p:nvPr/>
        </p:nvSpPr>
        <p:spPr bwMode="auto">
          <a:xfrm>
            <a:off x="2767013" y="3608388"/>
            <a:ext cx="3460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b="1"/>
              <a:t>N</a:t>
            </a:r>
          </a:p>
        </p:txBody>
      </p:sp>
      <p:sp>
        <p:nvSpPr>
          <p:cNvPr id="748596" name="Rectangle 52"/>
          <p:cNvSpPr>
            <a:spLocks noChangeArrowheads="1"/>
          </p:cNvSpPr>
          <p:nvPr/>
        </p:nvSpPr>
        <p:spPr bwMode="auto">
          <a:xfrm>
            <a:off x="6081713" y="3608388"/>
            <a:ext cx="396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b="1"/>
              <a:t>M</a:t>
            </a:r>
          </a:p>
        </p:txBody>
      </p:sp>
      <p:sp>
        <p:nvSpPr>
          <p:cNvPr id="748599" name="Text Box 55"/>
          <p:cNvSpPr txBox="1">
            <a:spLocks noChangeArrowheads="1"/>
          </p:cNvSpPr>
          <p:nvPr/>
        </p:nvSpPr>
        <p:spPr bwMode="auto">
          <a:xfrm>
            <a:off x="581025" y="400050"/>
            <a:ext cx="41227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b="1"/>
              <a:t>Multiple Relationships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lide Number Placeholder 3"/>
          <p:cNvSpPr>
            <a:spLocks noGrp="1"/>
          </p:cNvSpPr>
          <p:nvPr>
            <p:ph type="sldNum" sz="quarter" idx="10"/>
          </p:nvPr>
        </p:nvSpPr>
        <p:spPr/>
        <p:txBody>
          <a:bodyPr/>
          <a:lstStyle/>
          <a:p>
            <a:fld id="{2D36F770-77D9-4DD6-A114-2CE1B3EB6671}" type="slidenum">
              <a:rPr lang="en-US"/>
              <a:pPr/>
              <a:t>33</a:t>
            </a:fld>
            <a:endParaRPr lang="en-US"/>
          </a:p>
        </p:txBody>
      </p:sp>
      <p:grpSp>
        <p:nvGrpSpPr>
          <p:cNvPr id="749647" name="Group 79"/>
          <p:cNvGrpSpPr>
            <a:grpSpLocks/>
          </p:cNvGrpSpPr>
          <p:nvPr/>
        </p:nvGrpSpPr>
        <p:grpSpPr bwMode="auto">
          <a:xfrm>
            <a:off x="500063" y="1565275"/>
            <a:ext cx="7740650" cy="4860925"/>
            <a:chOff x="315" y="986"/>
            <a:chExt cx="4876" cy="3062"/>
          </a:xfrm>
        </p:grpSpPr>
        <p:sp>
          <p:nvSpPr>
            <p:cNvPr id="749571" name="Line 3"/>
            <p:cNvSpPr>
              <a:spLocks noChangeShapeType="1"/>
            </p:cNvSpPr>
            <p:nvPr/>
          </p:nvSpPr>
          <p:spPr bwMode="auto">
            <a:xfrm>
              <a:off x="2532" y="1196"/>
              <a:ext cx="336" cy="28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9572" name="Line 4"/>
            <p:cNvSpPr>
              <a:spLocks noChangeShapeType="1"/>
            </p:cNvSpPr>
            <p:nvPr/>
          </p:nvSpPr>
          <p:spPr bwMode="auto">
            <a:xfrm flipH="1">
              <a:off x="3052" y="1228"/>
              <a:ext cx="456" cy="2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9573" name="Line 5"/>
            <p:cNvSpPr>
              <a:spLocks noChangeShapeType="1"/>
            </p:cNvSpPr>
            <p:nvPr/>
          </p:nvSpPr>
          <p:spPr bwMode="auto">
            <a:xfrm>
              <a:off x="815" y="1916"/>
              <a:ext cx="270" cy="28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9574" name="Line 6"/>
            <p:cNvSpPr>
              <a:spLocks noChangeShapeType="1"/>
            </p:cNvSpPr>
            <p:nvPr/>
          </p:nvSpPr>
          <p:spPr bwMode="auto">
            <a:xfrm flipH="1">
              <a:off x="1648" y="1728"/>
              <a:ext cx="904" cy="600"/>
            </a:xfrm>
            <a:prstGeom prst="line">
              <a:avLst/>
            </a:prstGeom>
            <a:noFill/>
            <a:ln w="38100" cmpd="dbl">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9575" name="Line 7"/>
            <p:cNvSpPr>
              <a:spLocks noChangeShapeType="1"/>
            </p:cNvSpPr>
            <p:nvPr/>
          </p:nvSpPr>
          <p:spPr bwMode="auto">
            <a:xfrm flipH="1" flipV="1">
              <a:off x="3296" y="1728"/>
              <a:ext cx="712" cy="656"/>
            </a:xfrm>
            <a:prstGeom prst="line">
              <a:avLst/>
            </a:prstGeom>
            <a:noFill/>
            <a:ln w="38100" cmpd="dbl">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9578" name="Rectangle 10"/>
            <p:cNvSpPr>
              <a:spLocks noChangeArrowheads="1"/>
            </p:cNvSpPr>
            <p:nvPr/>
          </p:nvSpPr>
          <p:spPr bwMode="auto">
            <a:xfrm>
              <a:off x="797" y="2189"/>
              <a:ext cx="896" cy="334"/>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49579" name="Rectangle 11"/>
            <p:cNvSpPr>
              <a:spLocks noChangeArrowheads="1"/>
            </p:cNvSpPr>
            <p:nvPr/>
          </p:nvSpPr>
          <p:spPr bwMode="auto">
            <a:xfrm>
              <a:off x="3976" y="2189"/>
              <a:ext cx="897" cy="334"/>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49580" name="Rectangle 12"/>
            <p:cNvSpPr>
              <a:spLocks noChangeArrowheads="1"/>
            </p:cNvSpPr>
            <p:nvPr/>
          </p:nvSpPr>
          <p:spPr bwMode="auto">
            <a:xfrm>
              <a:off x="812" y="2242"/>
              <a:ext cx="77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SUPPLIER</a:t>
              </a:r>
            </a:p>
          </p:txBody>
        </p:sp>
        <p:sp>
          <p:nvSpPr>
            <p:cNvPr id="749581" name="Rectangle 13"/>
            <p:cNvSpPr>
              <a:spLocks noChangeArrowheads="1"/>
            </p:cNvSpPr>
            <p:nvPr/>
          </p:nvSpPr>
          <p:spPr bwMode="auto">
            <a:xfrm>
              <a:off x="4031" y="2242"/>
              <a:ext cx="722"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PROJECT</a:t>
              </a:r>
            </a:p>
          </p:txBody>
        </p:sp>
        <p:sp>
          <p:nvSpPr>
            <p:cNvPr id="749583" name="Oval 15"/>
            <p:cNvSpPr>
              <a:spLocks noChangeArrowheads="1"/>
            </p:cNvSpPr>
            <p:nvPr/>
          </p:nvSpPr>
          <p:spPr bwMode="auto">
            <a:xfrm>
              <a:off x="2969" y="986"/>
              <a:ext cx="1027" cy="255"/>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9584" name="Rectangle 16"/>
            <p:cNvSpPr>
              <a:spLocks noChangeArrowheads="1"/>
            </p:cNvSpPr>
            <p:nvPr/>
          </p:nvSpPr>
          <p:spPr bwMode="auto">
            <a:xfrm>
              <a:off x="2982" y="999"/>
              <a:ext cx="94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Responsibility</a:t>
              </a:r>
            </a:p>
          </p:txBody>
        </p:sp>
        <p:sp>
          <p:nvSpPr>
            <p:cNvPr id="749586" name="Oval 18"/>
            <p:cNvSpPr>
              <a:spLocks noChangeArrowheads="1"/>
            </p:cNvSpPr>
            <p:nvPr/>
          </p:nvSpPr>
          <p:spPr bwMode="auto">
            <a:xfrm>
              <a:off x="2101" y="1025"/>
              <a:ext cx="795" cy="196"/>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9587" name="Rectangle 19"/>
            <p:cNvSpPr>
              <a:spLocks noChangeArrowheads="1"/>
            </p:cNvSpPr>
            <p:nvPr/>
          </p:nvSpPr>
          <p:spPr bwMode="auto">
            <a:xfrm>
              <a:off x="2170" y="1009"/>
              <a:ext cx="62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Duration</a:t>
              </a:r>
            </a:p>
          </p:txBody>
        </p:sp>
        <p:sp>
          <p:nvSpPr>
            <p:cNvPr id="749588" name="Oval 20"/>
            <p:cNvSpPr>
              <a:spLocks noChangeArrowheads="1"/>
            </p:cNvSpPr>
            <p:nvPr/>
          </p:nvSpPr>
          <p:spPr bwMode="auto">
            <a:xfrm>
              <a:off x="3555" y="1665"/>
              <a:ext cx="786" cy="277"/>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9589" name="Oval 21"/>
            <p:cNvSpPr>
              <a:spLocks noChangeArrowheads="1"/>
            </p:cNvSpPr>
            <p:nvPr/>
          </p:nvSpPr>
          <p:spPr bwMode="auto">
            <a:xfrm>
              <a:off x="4404" y="1615"/>
              <a:ext cx="787" cy="377"/>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9591" name="Oval 23"/>
            <p:cNvSpPr>
              <a:spLocks noChangeArrowheads="1"/>
            </p:cNvSpPr>
            <p:nvPr/>
          </p:nvSpPr>
          <p:spPr bwMode="auto">
            <a:xfrm>
              <a:off x="4043" y="2778"/>
              <a:ext cx="786" cy="271"/>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9592" name="Rectangle 24"/>
            <p:cNvSpPr>
              <a:spLocks noChangeArrowheads="1"/>
            </p:cNvSpPr>
            <p:nvPr/>
          </p:nvSpPr>
          <p:spPr bwMode="auto">
            <a:xfrm>
              <a:off x="4151" y="2807"/>
              <a:ext cx="53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Budget</a:t>
              </a:r>
            </a:p>
          </p:txBody>
        </p:sp>
        <p:sp>
          <p:nvSpPr>
            <p:cNvPr id="749593" name="Rectangle 25"/>
            <p:cNvSpPr>
              <a:spLocks noChangeArrowheads="1"/>
            </p:cNvSpPr>
            <p:nvPr/>
          </p:nvSpPr>
          <p:spPr bwMode="auto">
            <a:xfrm>
              <a:off x="4540" y="1602"/>
              <a:ext cx="522"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Project</a:t>
              </a:r>
            </a:p>
            <a:p>
              <a:r>
                <a:rPr lang="en-US" sz="1800">
                  <a:solidFill>
                    <a:srgbClr val="000000"/>
                  </a:solidFill>
                </a:rPr>
                <a:t>Name</a:t>
              </a:r>
            </a:p>
          </p:txBody>
        </p:sp>
        <p:sp>
          <p:nvSpPr>
            <p:cNvPr id="749594" name="Rectangle 26"/>
            <p:cNvSpPr>
              <a:spLocks noChangeArrowheads="1"/>
            </p:cNvSpPr>
            <p:nvPr/>
          </p:nvSpPr>
          <p:spPr bwMode="auto">
            <a:xfrm>
              <a:off x="3555" y="1689"/>
              <a:ext cx="73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u="sng">
                  <a:solidFill>
                    <a:srgbClr val="000000"/>
                  </a:solidFill>
                </a:rPr>
                <a:t>Project No</a:t>
              </a:r>
            </a:p>
          </p:txBody>
        </p:sp>
        <p:sp>
          <p:nvSpPr>
            <p:cNvPr id="749595" name="Line 27"/>
            <p:cNvSpPr>
              <a:spLocks noChangeShapeType="1"/>
            </p:cNvSpPr>
            <p:nvPr/>
          </p:nvSpPr>
          <p:spPr bwMode="auto">
            <a:xfrm>
              <a:off x="3967" y="1956"/>
              <a:ext cx="328" cy="22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9596" name="Line 28"/>
            <p:cNvSpPr>
              <a:spLocks noChangeShapeType="1"/>
            </p:cNvSpPr>
            <p:nvPr/>
          </p:nvSpPr>
          <p:spPr bwMode="auto">
            <a:xfrm flipH="1">
              <a:off x="4615" y="2004"/>
              <a:ext cx="208" cy="17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9597" name="Oval 29"/>
            <p:cNvSpPr>
              <a:spLocks noChangeArrowheads="1"/>
            </p:cNvSpPr>
            <p:nvPr/>
          </p:nvSpPr>
          <p:spPr bwMode="auto">
            <a:xfrm>
              <a:off x="315" y="1676"/>
              <a:ext cx="1020" cy="23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9598" name="Oval 30"/>
            <p:cNvSpPr>
              <a:spLocks noChangeArrowheads="1"/>
            </p:cNvSpPr>
            <p:nvPr/>
          </p:nvSpPr>
          <p:spPr bwMode="auto">
            <a:xfrm>
              <a:off x="1439" y="1640"/>
              <a:ext cx="872" cy="326"/>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9599" name="Line 31"/>
            <p:cNvSpPr>
              <a:spLocks noChangeShapeType="1"/>
            </p:cNvSpPr>
            <p:nvPr/>
          </p:nvSpPr>
          <p:spPr bwMode="auto">
            <a:xfrm flipH="1">
              <a:off x="1455" y="1972"/>
              <a:ext cx="440" cy="20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9600" name="Rectangle 32"/>
            <p:cNvSpPr>
              <a:spLocks noChangeArrowheads="1"/>
            </p:cNvSpPr>
            <p:nvPr/>
          </p:nvSpPr>
          <p:spPr bwMode="auto">
            <a:xfrm>
              <a:off x="378" y="1681"/>
              <a:ext cx="81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u="sng">
                  <a:solidFill>
                    <a:srgbClr val="000000"/>
                  </a:solidFill>
                </a:rPr>
                <a:t>Supplier No</a:t>
              </a:r>
            </a:p>
          </p:txBody>
        </p:sp>
        <p:sp>
          <p:nvSpPr>
            <p:cNvPr id="749601" name="Rectangle 33"/>
            <p:cNvSpPr>
              <a:spLocks noChangeArrowheads="1"/>
            </p:cNvSpPr>
            <p:nvPr/>
          </p:nvSpPr>
          <p:spPr bwMode="auto">
            <a:xfrm>
              <a:off x="1574" y="1660"/>
              <a:ext cx="602"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lnSpc>
                  <a:spcPct val="80000"/>
                </a:lnSpc>
              </a:pPr>
              <a:r>
                <a:rPr lang="en-US" sz="1800">
                  <a:solidFill>
                    <a:srgbClr val="000000"/>
                  </a:solidFill>
                </a:rPr>
                <a:t>Supplier</a:t>
              </a:r>
            </a:p>
            <a:p>
              <a:pPr algn="ctr">
                <a:lnSpc>
                  <a:spcPct val="80000"/>
                </a:lnSpc>
              </a:pPr>
              <a:r>
                <a:rPr lang="en-US" sz="1800">
                  <a:solidFill>
                    <a:srgbClr val="000000"/>
                  </a:solidFill>
                </a:rPr>
                <a:t>Name</a:t>
              </a:r>
            </a:p>
          </p:txBody>
        </p:sp>
        <p:sp>
          <p:nvSpPr>
            <p:cNvPr id="749602" name="Oval 34"/>
            <p:cNvSpPr>
              <a:spLocks noChangeArrowheads="1"/>
            </p:cNvSpPr>
            <p:nvPr/>
          </p:nvSpPr>
          <p:spPr bwMode="auto">
            <a:xfrm>
              <a:off x="1383" y="2815"/>
              <a:ext cx="786" cy="196"/>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9603" name="Rectangle 35"/>
            <p:cNvSpPr>
              <a:spLocks noChangeArrowheads="1"/>
            </p:cNvSpPr>
            <p:nvPr/>
          </p:nvSpPr>
          <p:spPr bwMode="auto">
            <a:xfrm>
              <a:off x="1459" y="2799"/>
              <a:ext cx="62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Location</a:t>
              </a:r>
            </a:p>
          </p:txBody>
        </p:sp>
        <p:sp>
          <p:nvSpPr>
            <p:cNvPr id="749604" name="Oval 36"/>
            <p:cNvSpPr>
              <a:spLocks noChangeArrowheads="1"/>
            </p:cNvSpPr>
            <p:nvPr/>
          </p:nvSpPr>
          <p:spPr bwMode="auto">
            <a:xfrm>
              <a:off x="479" y="2814"/>
              <a:ext cx="785" cy="196"/>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9605" name="Rectangle 37"/>
            <p:cNvSpPr>
              <a:spLocks noChangeArrowheads="1"/>
            </p:cNvSpPr>
            <p:nvPr/>
          </p:nvSpPr>
          <p:spPr bwMode="auto">
            <a:xfrm>
              <a:off x="630" y="2799"/>
              <a:ext cx="4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Credit</a:t>
              </a:r>
            </a:p>
          </p:txBody>
        </p:sp>
        <p:sp>
          <p:nvSpPr>
            <p:cNvPr id="749606" name="Line 38"/>
            <p:cNvSpPr>
              <a:spLocks noChangeShapeType="1"/>
            </p:cNvSpPr>
            <p:nvPr/>
          </p:nvSpPr>
          <p:spPr bwMode="auto">
            <a:xfrm flipV="1">
              <a:off x="4435" y="2524"/>
              <a:ext cx="0" cy="2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9607" name="AutoShape 39"/>
            <p:cNvSpPr>
              <a:spLocks noChangeArrowheads="1"/>
            </p:cNvSpPr>
            <p:nvPr/>
          </p:nvSpPr>
          <p:spPr bwMode="auto">
            <a:xfrm>
              <a:off x="2427" y="1448"/>
              <a:ext cx="1024" cy="408"/>
            </a:xfrm>
            <a:prstGeom prst="hexagon">
              <a:avLst>
                <a:gd name="adj" fmla="val 62710"/>
                <a:gd name="vf" fmla="val 115470"/>
              </a:avLst>
            </a:prstGeom>
            <a:gradFill rotWithShape="1">
              <a:gsLst>
                <a:gs pos="0">
                  <a:srgbClr val="FFFF00"/>
                </a:gs>
                <a:gs pos="100000">
                  <a:schemeClr val="bg1"/>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9608" name="Rectangle 40"/>
            <p:cNvSpPr>
              <a:spLocks noChangeArrowheads="1"/>
            </p:cNvSpPr>
            <p:nvPr/>
          </p:nvSpPr>
          <p:spPr bwMode="auto">
            <a:xfrm>
              <a:off x="2734" y="1538"/>
              <a:ext cx="402"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HAS</a:t>
              </a:r>
            </a:p>
          </p:txBody>
        </p:sp>
        <p:sp>
          <p:nvSpPr>
            <p:cNvPr id="749609" name="Line 41"/>
            <p:cNvSpPr>
              <a:spLocks noChangeShapeType="1"/>
            </p:cNvSpPr>
            <p:nvPr/>
          </p:nvSpPr>
          <p:spPr bwMode="auto">
            <a:xfrm flipH="1">
              <a:off x="847" y="2524"/>
              <a:ext cx="296" cy="30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9610" name="Line 42"/>
            <p:cNvSpPr>
              <a:spLocks noChangeShapeType="1"/>
            </p:cNvSpPr>
            <p:nvPr/>
          </p:nvSpPr>
          <p:spPr bwMode="auto">
            <a:xfrm>
              <a:off x="1423" y="2540"/>
              <a:ext cx="368" cy="26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9611" name="Rectangle 43"/>
            <p:cNvSpPr>
              <a:spLocks noChangeArrowheads="1"/>
            </p:cNvSpPr>
            <p:nvPr/>
          </p:nvSpPr>
          <p:spPr bwMode="auto">
            <a:xfrm>
              <a:off x="1663" y="2034"/>
              <a:ext cx="21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b="1">
                  <a:solidFill>
                    <a:srgbClr val="000000"/>
                  </a:solidFill>
                </a:rPr>
                <a:t>N</a:t>
              </a:r>
            </a:p>
          </p:txBody>
        </p:sp>
        <p:sp>
          <p:nvSpPr>
            <p:cNvPr id="749612" name="Rectangle 44"/>
            <p:cNvSpPr>
              <a:spLocks noChangeArrowheads="1"/>
            </p:cNvSpPr>
            <p:nvPr/>
          </p:nvSpPr>
          <p:spPr bwMode="auto">
            <a:xfrm>
              <a:off x="3783" y="2034"/>
              <a:ext cx="25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b="1">
                  <a:solidFill>
                    <a:srgbClr val="000000"/>
                  </a:solidFill>
                </a:rPr>
                <a:t>M</a:t>
              </a:r>
            </a:p>
          </p:txBody>
        </p:sp>
        <p:sp>
          <p:nvSpPr>
            <p:cNvPr id="749614" name="Line 46"/>
            <p:cNvSpPr>
              <a:spLocks noChangeShapeType="1"/>
            </p:cNvSpPr>
            <p:nvPr/>
          </p:nvSpPr>
          <p:spPr bwMode="auto">
            <a:xfrm flipH="1">
              <a:off x="3420" y="3324"/>
              <a:ext cx="648" cy="42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9615" name="Line 47"/>
            <p:cNvSpPr>
              <a:spLocks noChangeShapeType="1"/>
            </p:cNvSpPr>
            <p:nvPr/>
          </p:nvSpPr>
          <p:spPr bwMode="auto">
            <a:xfrm>
              <a:off x="3484" y="3832"/>
              <a:ext cx="53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9616" name="Line 48"/>
            <p:cNvSpPr>
              <a:spLocks noChangeShapeType="1"/>
            </p:cNvSpPr>
            <p:nvPr/>
          </p:nvSpPr>
          <p:spPr bwMode="auto">
            <a:xfrm>
              <a:off x="2004" y="3404"/>
              <a:ext cx="400" cy="32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9617" name="Rectangle 49"/>
            <p:cNvSpPr>
              <a:spLocks noChangeArrowheads="1"/>
            </p:cNvSpPr>
            <p:nvPr/>
          </p:nvSpPr>
          <p:spPr bwMode="auto">
            <a:xfrm>
              <a:off x="2416" y="3613"/>
              <a:ext cx="1079" cy="334"/>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49618" name="Rectangle 50"/>
            <p:cNvSpPr>
              <a:spLocks noChangeArrowheads="1"/>
            </p:cNvSpPr>
            <p:nvPr/>
          </p:nvSpPr>
          <p:spPr bwMode="auto">
            <a:xfrm>
              <a:off x="2658" y="3666"/>
              <a:ext cx="482"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PART</a:t>
              </a:r>
            </a:p>
          </p:txBody>
        </p:sp>
        <p:sp>
          <p:nvSpPr>
            <p:cNvPr id="749619" name="Oval 51"/>
            <p:cNvSpPr>
              <a:spLocks noChangeArrowheads="1"/>
            </p:cNvSpPr>
            <p:nvPr/>
          </p:nvSpPr>
          <p:spPr bwMode="auto">
            <a:xfrm>
              <a:off x="1011" y="3300"/>
              <a:ext cx="1020" cy="23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9620" name="Oval 52"/>
            <p:cNvSpPr>
              <a:spLocks noChangeArrowheads="1"/>
            </p:cNvSpPr>
            <p:nvPr/>
          </p:nvSpPr>
          <p:spPr bwMode="auto">
            <a:xfrm>
              <a:off x="1143" y="3696"/>
              <a:ext cx="872" cy="326"/>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9621" name="Rectangle 53"/>
            <p:cNvSpPr>
              <a:spLocks noChangeArrowheads="1"/>
            </p:cNvSpPr>
            <p:nvPr/>
          </p:nvSpPr>
          <p:spPr bwMode="auto">
            <a:xfrm>
              <a:off x="1220" y="3313"/>
              <a:ext cx="55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u="sng">
                  <a:solidFill>
                    <a:srgbClr val="000000"/>
                  </a:solidFill>
                </a:rPr>
                <a:t>Part No</a:t>
              </a:r>
            </a:p>
          </p:txBody>
        </p:sp>
        <p:sp>
          <p:nvSpPr>
            <p:cNvPr id="749622" name="Rectangle 54"/>
            <p:cNvSpPr>
              <a:spLocks noChangeArrowheads="1"/>
            </p:cNvSpPr>
            <p:nvPr/>
          </p:nvSpPr>
          <p:spPr bwMode="auto">
            <a:xfrm>
              <a:off x="1350" y="3716"/>
              <a:ext cx="458"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lnSpc>
                  <a:spcPct val="80000"/>
                </a:lnSpc>
              </a:pPr>
              <a:r>
                <a:rPr lang="en-US" sz="1800">
                  <a:solidFill>
                    <a:srgbClr val="000000"/>
                  </a:solidFill>
                </a:rPr>
                <a:t>Part</a:t>
              </a:r>
            </a:p>
            <a:p>
              <a:pPr algn="ctr">
                <a:lnSpc>
                  <a:spcPct val="80000"/>
                </a:lnSpc>
              </a:pPr>
              <a:r>
                <a:rPr lang="en-US" sz="1800">
                  <a:solidFill>
                    <a:srgbClr val="000000"/>
                  </a:solidFill>
                </a:rPr>
                <a:t>Name</a:t>
              </a:r>
            </a:p>
          </p:txBody>
        </p:sp>
        <p:sp>
          <p:nvSpPr>
            <p:cNvPr id="749623" name="Oval 55"/>
            <p:cNvSpPr>
              <a:spLocks noChangeArrowheads="1"/>
            </p:cNvSpPr>
            <p:nvPr/>
          </p:nvSpPr>
          <p:spPr bwMode="auto">
            <a:xfrm>
              <a:off x="3963" y="3242"/>
              <a:ext cx="786" cy="271"/>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9624" name="Rectangle 56"/>
            <p:cNvSpPr>
              <a:spLocks noChangeArrowheads="1"/>
            </p:cNvSpPr>
            <p:nvPr/>
          </p:nvSpPr>
          <p:spPr bwMode="auto">
            <a:xfrm>
              <a:off x="4151" y="3263"/>
              <a:ext cx="41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QTY</a:t>
              </a:r>
            </a:p>
          </p:txBody>
        </p:sp>
        <p:sp>
          <p:nvSpPr>
            <p:cNvPr id="749625" name="Oval 57"/>
            <p:cNvSpPr>
              <a:spLocks noChangeArrowheads="1"/>
            </p:cNvSpPr>
            <p:nvPr/>
          </p:nvSpPr>
          <p:spPr bwMode="auto">
            <a:xfrm>
              <a:off x="3963" y="3706"/>
              <a:ext cx="786" cy="271"/>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9626" name="Rectangle 58"/>
            <p:cNvSpPr>
              <a:spLocks noChangeArrowheads="1"/>
            </p:cNvSpPr>
            <p:nvPr/>
          </p:nvSpPr>
          <p:spPr bwMode="auto">
            <a:xfrm>
              <a:off x="4131" y="3727"/>
              <a:ext cx="442"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WGT</a:t>
              </a:r>
            </a:p>
          </p:txBody>
        </p:sp>
        <p:sp>
          <p:nvSpPr>
            <p:cNvPr id="749627" name="Line 59"/>
            <p:cNvSpPr>
              <a:spLocks noChangeShapeType="1"/>
            </p:cNvSpPr>
            <p:nvPr/>
          </p:nvSpPr>
          <p:spPr bwMode="auto">
            <a:xfrm flipV="1">
              <a:off x="2020" y="3796"/>
              <a:ext cx="384" cy="7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9628" name="Rectangle 60"/>
            <p:cNvSpPr>
              <a:spLocks noChangeArrowheads="1"/>
            </p:cNvSpPr>
            <p:nvPr/>
          </p:nvSpPr>
          <p:spPr bwMode="auto">
            <a:xfrm>
              <a:off x="2728" y="1904"/>
              <a:ext cx="42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a:t>Binary</a:t>
              </a:r>
            </a:p>
          </p:txBody>
        </p:sp>
        <p:sp>
          <p:nvSpPr>
            <p:cNvPr id="749630" name="Line 62"/>
            <p:cNvSpPr>
              <a:spLocks noChangeShapeType="1"/>
            </p:cNvSpPr>
            <p:nvPr/>
          </p:nvSpPr>
          <p:spPr bwMode="auto">
            <a:xfrm>
              <a:off x="2944" y="3160"/>
              <a:ext cx="0" cy="480"/>
            </a:xfrm>
            <a:prstGeom prst="line">
              <a:avLst/>
            </a:prstGeom>
            <a:noFill/>
            <a:ln w="38100" cmpd="dbl">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9631" name="Line 63"/>
            <p:cNvSpPr>
              <a:spLocks noChangeShapeType="1"/>
            </p:cNvSpPr>
            <p:nvPr/>
          </p:nvSpPr>
          <p:spPr bwMode="auto">
            <a:xfrm flipH="1" flipV="1">
              <a:off x="1672" y="2360"/>
              <a:ext cx="896" cy="592"/>
            </a:xfrm>
            <a:prstGeom prst="line">
              <a:avLst/>
            </a:prstGeom>
            <a:noFill/>
            <a:ln w="38100" cmpd="dbl">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9632" name="Line 64"/>
            <p:cNvSpPr>
              <a:spLocks noChangeShapeType="1"/>
            </p:cNvSpPr>
            <p:nvPr/>
          </p:nvSpPr>
          <p:spPr bwMode="auto">
            <a:xfrm flipH="1">
              <a:off x="3432" y="2408"/>
              <a:ext cx="576" cy="568"/>
            </a:xfrm>
            <a:prstGeom prst="line">
              <a:avLst/>
            </a:prstGeom>
            <a:noFill/>
            <a:ln w="38100" cmpd="dbl">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9633" name="AutoShape 65"/>
            <p:cNvSpPr>
              <a:spLocks noChangeArrowheads="1"/>
            </p:cNvSpPr>
            <p:nvPr/>
          </p:nvSpPr>
          <p:spPr bwMode="auto">
            <a:xfrm>
              <a:off x="2427" y="2752"/>
              <a:ext cx="1024" cy="408"/>
            </a:xfrm>
            <a:prstGeom prst="hexagon">
              <a:avLst>
                <a:gd name="adj" fmla="val 62710"/>
                <a:gd name="vf" fmla="val 115470"/>
              </a:avLst>
            </a:prstGeom>
            <a:gradFill rotWithShape="1">
              <a:gsLst>
                <a:gs pos="0">
                  <a:srgbClr val="FFFF00"/>
                </a:gs>
                <a:gs pos="100000">
                  <a:srgbClr val="FFFFFF"/>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9634" name="Rectangle 66"/>
            <p:cNvSpPr>
              <a:spLocks noChangeArrowheads="1"/>
            </p:cNvSpPr>
            <p:nvPr/>
          </p:nvSpPr>
          <p:spPr bwMode="auto">
            <a:xfrm>
              <a:off x="2554" y="2842"/>
              <a:ext cx="81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PROVIDES</a:t>
              </a:r>
            </a:p>
          </p:txBody>
        </p:sp>
        <p:sp>
          <p:nvSpPr>
            <p:cNvPr id="749635" name="Rectangle 67"/>
            <p:cNvSpPr>
              <a:spLocks noChangeArrowheads="1"/>
            </p:cNvSpPr>
            <p:nvPr/>
          </p:nvSpPr>
          <p:spPr bwMode="auto">
            <a:xfrm>
              <a:off x="1703" y="2490"/>
              <a:ext cx="21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b="1">
                  <a:solidFill>
                    <a:srgbClr val="000000"/>
                  </a:solidFill>
                </a:rPr>
                <a:t>N</a:t>
              </a:r>
            </a:p>
          </p:txBody>
        </p:sp>
        <p:sp>
          <p:nvSpPr>
            <p:cNvPr id="749636" name="Rectangle 68"/>
            <p:cNvSpPr>
              <a:spLocks noChangeArrowheads="1"/>
            </p:cNvSpPr>
            <p:nvPr/>
          </p:nvSpPr>
          <p:spPr bwMode="auto">
            <a:xfrm>
              <a:off x="3831" y="2522"/>
              <a:ext cx="25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b="1">
                  <a:solidFill>
                    <a:srgbClr val="000000"/>
                  </a:solidFill>
                </a:rPr>
                <a:t>M</a:t>
              </a:r>
            </a:p>
          </p:txBody>
        </p:sp>
        <p:sp>
          <p:nvSpPr>
            <p:cNvPr id="749637" name="Rectangle 69"/>
            <p:cNvSpPr>
              <a:spLocks noChangeArrowheads="1"/>
            </p:cNvSpPr>
            <p:nvPr/>
          </p:nvSpPr>
          <p:spPr bwMode="auto">
            <a:xfrm>
              <a:off x="2983" y="3362"/>
              <a:ext cx="21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b="1">
                  <a:solidFill>
                    <a:srgbClr val="000000"/>
                  </a:solidFill>
                </a:rPr>
                <a:t>L</a:t>
              </a:r>
            </a:p>
          </p:txBody>
        </p:sp>
        <p:sp>
          <p:nvSpPr>
            <p:cNvPr id="749638" name="Rectangle 70"/>
            <p:cNvSpPr>
              <a:spLocks noChangeArrowheads="1"/>
            </p:cNvSpPr>
            <p:nvPr/>
          </p:nvSpPr>
          <p:spPr bwMode="auto">
            <a:xfrm>
              <a:off x="2680" y="2576"/>
              <a:ext cx="4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a:t>Ternary</a:t>
              </a:r>
            </a:p>
          </p:txBody>
        </p:sp>
      </p:grpSp>
      <p:sp>
        <p:nvSpPr>
          <p:cNvPr id="749644" name="Text Box 76"/>
          <p:cNvSpPr txBox="1">
            <a:spLocks noChangeArrowheads="1"/>
          </p:cNvSpPr>
          <p:nvPr/>
        </p:nvSpPr>
        <p:spPr bwMode="auto">
          <a:xfrm>
            <a:off x="441325" y="287338"/>
            <a:ext cx="6511925"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buClr>
                <a:srgbClr val="CC0000"/>
              </a:buClr>
            </a:pPr>
            <a:r>
              <a:rPr kumimoji="1" lang="en-US" b="1"/>
              <a:t>Higher-Order Relationships</a:t>
            </a:r>
            <a:endParaRPr kumimoji="1" lang="en-US" b="1">
              <a:solidFill>
                <a:schemeClr val="tx2"/>
              </a:solidFill>
            </a:endParaRPr>
          </a:p>
          <a:p>
            <a:pPr>
              <a:lnSpc>
                <a:spcPct val="80000"/>
              </a:lnSpc>
              <a:buClr>
                <a:srgbClr val="CC0000"/>
              </a:buClr>
              <a:buFontTx/>
              <a:buChar char="•"/>
            </a:pPr>
            <a:endParaRPr kumimoji="1" lang="en-US" sz="1000" b="1">
              <a:solidFill>
                <a:schemeClr val="tx2"/>
              </a:solidFill>
            </a:endParaRPr>
          </a:p>
          <a:p>
            <a:pPr>
              <a:lnSpc>
                <a:spcPct val="80000"/>
              </a:lnSpc>
              <a:buClr>
                <a:srgbClr val="CC0000"/>
              </a:buClr>
              <a:buFontTx/>
              <a:buChar char="•"/>
            </a:pPr>
            <a:endParaRPr kumimoji="1" lang="en-US" sz="1000" b="1">
              <a:solidFill>
                <a:schemeClr val="tx2"/>
              </a:solidFill>
            </a:endParaRPr>
          </a:p>
          <a:p>
            <a:pPr>
              <a:spcBef>
                <a:spcPct val="20000"/>
              </a:spcBef>
              <a:buClr>
                <a:srgbClr val="CC0000"/>
              </a:buClr>
              <a:buFontTx/>
              <a:buChar char="•"/>
            </a:pPr>
            <a:r>
              <a:rPr kumimoji="1" lang="en-US" sz="2400"/>
              <a:t>A relationship can link more than 1 pair of entities.</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A0B0FEAF-B587-49C4-9652-3E77F258D961}" type="slidenum">
              <a:rPr lang="en-US"/>
              <a:pPr/>
              <a:t>34</a:t>
            </a:fld>
            <a:endParaRPr lang="en-US"/>
          </a:p>
        </p:txBody>
      </p:sp>
      <p:sp>
        <p:nvSpPr>
          <p:cNvPr id="750594" name="Text Box 2"/>
          <p:cNvSpPr txBox="1">
            <a:spLocks noChangeArrowheads="1"/>
          </p:cNvSpPr>
          <p:nvPr/>
        </p:nvSpPr>
        <p:spPr bwMode="auto">
          <a:xfrm>
            <a:off x="517525" y="304800"/>
            <a:ext cx="8289925" cy="296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80000"/>
              </a:lnSpc>
              <a:buClr>
                <a:srgbClr val="CC0000"/>
              </a:buClr>
            </a:pPr>
            <a:endParaRPr kumimoji="1" lang="en-US" sz="3200" b="1">
              <a:solidFill>
                <a:schemeClr val="tx2"/>
              </a:solidFill>
            </a:endParaRPr>
          </a:p>
          <a:p>
            <a:pPr>
              <a:lnSpc>
                <a:spcPct val="80000"/>
              </a:lnSpc>
              <a:buClr>
                <a:srgbClr val="CC0000"/>
              </a:buClr>
            </a:pPr>
            <a:r>
              <a:rPr kumimoji="1" lang="en-US" sz="3200" b="1">
                <a:solidFill>
                  <a:schemeClr val="tx2"/>
                </a:solidFill>
              </a:rPr>
              <a:t>Mapping ERD to Tables</a:t>
            </a:r>
            <a:endParaRPr kumimoji="1" lang="en-US" sz="1000" b="1">
              <a:solidFill>
                <a:schemeClr val="tx2"/>
              </a:solidFill>
            </a:endParaRPr>
          </a:p>
          <a:p>
            <a:pPr>
              <a:lnSpc>
                <a:spcPct val="80000"/>
              </a:lnSpc>
              <a:buClr>
                <a:srgbClr val="CC0000"/>
              </a:buClr>
            </a:pPr>
            <a:endParaRPr kumimoji="1" lang="en-US" sz="1000" b="1">
              <a:solidFill>
                <a:schemeClr val="tx2"/>
              </a:solidFill>
            </a:endParaRPr>
          </a:p>
          <a:p>
            <a:pPr>
              <a:lnSpc>
                <a:spcPct val="80000"/>
              </a:lnSpc>
              <a:buClr>
                <a:srgbClr val="CC0000"/>
              </a:buClr>
            </a:pPr>
            <a:endParaRPr kumimoji="1" lang="en-US" sz="1000" b="1">
              <a:solidFill>
                <a:schemeClr val="tx2"/>
              </a:solidFill>
            </a:endParaRPr>
          </a:p>
          <a:p>
            <a:pPr>
              <a:lnSpc>
                <a:spcPct val="80000"/>
              </a:lnSpc>
              <a:buClr>
                <a:srgbClr val="CC0000"/>
              </a:buClr>
            </a:pPr>
            <a:endParaRPr kumimoji="1" lang="en-US" sz="1000" b="1">
              <a:solidFill>
                <a:schemeClr val="tx2"/>
              </a:solidFill>
            </a:endParaRPr>
          </a:p>
          <a:p>
            <a:pPr>
              <a:lnSpc>
                <a:spcPct val="80000"/>
              </a:lnSpc>
              <a:buClr>
                <a:srgbClr val="CC0000"/>
              </a:buClr>
            </a:pPr>
            <a:endParaRPr kumimoji="1" lang="en-US" sz="1000" b="1">
              <a:solidFill>
                <a:schemeClr val="tx2"/>
              </a:solidFill>
            </a:endParaRPr>
          </a:p>
          <a:p>
            <a:pPr>
              <a:lnSpc>
                <a:spcPct val="80000"/>
              </a:lnSpc>
              <a:buClr>
                <a:srgbClr val="CC0000"/>
              </a:buClr>
            </a:pPr>
            <a:endParaRPr lang="en-US"/>
          </a:p>
          <a:p>
            <a:pPr lvl="1" eaLnBrk="1" hangingPunct="1">
              <a:spcBef>
                <a:spcPct val="20000"/>
              </a:spcBef>
              <a:buClr>
                <a:srgbClr val="CC0000"/>
              </a:buClr>
              <a:buFontTx/>
              <a:buChar char="•"/>
            </a:pPr>
            <a:r>
              <a:rPr lang="en-US"/>
              <a:t>Given an ER-diagram</a:t>
            </a:r>
          </a:p>
          <a:p>
            <a:pPr lvl="1" eaLnBrk="1" hangingPunct="1">
              <a:spcBef>
                <a:spcPct val="20000"/>
              </a:spcBef>
              <a:buClr>
                <a:srgbClr val="CC0000"/>
              </a:buClr>
              <a:buFontTx/>
              <a:buChar char="•"/>
            </a:pPr>
            <a:endParaRPr lang="en-US"/>
          </a:p>
          <a:p>
            <a:pPr lvl="1" eaLnBrk="1" hangingPunct="1">
              <a:spcBef>
                <a:spcPct val="20000"/>
              </a:spcBef>
              <a:buClr>
                <a:srgbClr val="CC0000"/>
              </a:buClr>
              <a:buFontTx/>
              <a:buChar char="•"/>
            </a:pPr>
            <a:r>
              <a:rPr lang="en-US"/>
              <a:t>They are 5 steps to turn ERD into tables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F0BDC460-0771-4EBA-9423-636A4D5E68EE}" type="slidenum">
              <a:rPr lang="en-US"/>
              <a:pPr/>
              <a:t>35</a:t>
            </a:fld>
            <a:endParaRPr lang="en-US"/>
          </a:p>
        </p:txBody>
      </p:sp>
      <p:sp>
        <p:nvSpPr>
          <p:cNvPr id="751618" name="Text Box 2"/>
          <p:cNvSpPr txBox="1">
            <a:spLocks noChangeArrowheads="1"/>
          </p:cNvSpPr>
          <p:nvPr/>
        </p:nvSpPr>
        <p:spPr bwMode="auto">
          <a:xfrm>
            <a:off x="327025" y="266700"/>
            <a:ext cx="8582025" cy="6046788"/>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80000"/>
              </a:lnSpc>
              <a:buClr>
                <a:srgbClr val="CC0000"/>
              </a:buClr>
            </a:pPr>
            <a:r>
              <a:rPr kumimoji="1" lang="en-US" sz="3200" b="1">
                <a:solidFill>
                  <a:schemeClr val="tx2"/>
                </a:solidFill>
              </a:rPr>
              <a:t>Step 1:</a:t>
            </a:r>
          </a:p>
          <a:p>
            <a:pPr>
              <a:lnSpc>
                <a:spcPct val="80000"/>
              </a:lnSpc>
              <a:buClr>
                <a:srgbClr val="CC0000"/>
              </a:buClr>
            </a:pPr>
            <a:endParaRPr kumimoji="1" lang="en-US" sz="1000" b="1">
              <a:solidFill>
                <a:schemeClr val="tx2"/>
              </a:solidFill>
            </a:endParaRPr>
          </a:p>
          <a:p>
            <a:pPr>
              <a:lnSpc>
                <a:spcPct val="80000"/>
              </a:lnSpc>
              <a:buClr>
                <a:srgbClr val="CC0000"/>
              </a:buClr>
            </a:pPr>
            <a:endParaRPr kumimoji="1" lang="en-US" sz="1000" b="1">
              <a:solidFill>
                <a:schemeClr val="tx2"/>
              </a:solidFill>
            </a:endParaRPr>
          </a:p>
          <a:p>
            <a:pPr>
              <a:lnSpc>
                <a:spcPct val="80000"/>
              </a:lnSpc>
              <a:buClr>
                <a:srgbClr val="CC0000"/>
              </a:buClr>
            </a:pPr>
            <a:endParaRPr kumimoji="1" lang="en-US" sz="1000" b="1">
              <a:solidFill>
                <a:schemeClr val="tx2"/>
              </a:solidFill>
            </a:endParaRPr>
          </a:p>
          <a:p>
            <a:pPr>
              <a:lnSpc>
                <a:spcPct val="80000"/>
              </a:lnSpc>
              <a:buClr>
                <a:srgbClr val="CC0000"/>
              </a:buClr>
            </a:pPr>
            <a:endParaRPr kumimoji="1" lang="en-US" sz="1000" b="1">
              <a:solidFill>
                <a:schemeClr val="tx2"/>
              </a:solidFill>
            </a:endParaRPr>
          </a:p>
          <a:p>
            <a:pPr eaLnBrk="1" hangingPunct="1">
              <a:lnSpc>
                <a:spcPct val="90000"/>
              </a:lnSpc>
              <a:spcBef>
                <a:spcPct val="20000"/>
              </a:spcBef>
              <a:buClr>
                <a:srgbClr val="CC0000"/>
              </a:buClr>
              <a:buFontTx/>
              <a:buChar char="•"/>
            </a:pPr>
            <a:r>
              <a:rPr lang="en-US"/>
              <a:t>For each strong entity </a:t>
            </a:r>
            <a:r>
              <a:rPr lang="en-US" i="1"/>
              <a:t>E</a:t>
            </a:r>
            <a:r>
              <a:rPr lang="en-US"/>
              <a:t> in the ERD</a:t>
            </a:r>
          </a:p>
          <a:p>
            <a:pPr lvl="1" eaLnBrk="1" hangingPunct="1">
              <a:lnSpc>
                <a:spcPct val="90000"/>
              </a:lnSpc>
              <a:spcBef>
                <a:spcPct val="20000"/>
              </a:spcBef>
              <a:buClr>
                <a:srgbClr val="CC0000"/>
              </a:buClr>
              <a:buFontTx/>
              <a:buChar char="•"/>
            </a:pPr>
            <a:endParaRPr lang="en-US"/>
          </a:p>
          <a:p>
            <a:pPr lvl="1" eaLnBrk="1" hangingPunct="1">
              <a:lnSpc>
                <a:spcPct val="90000"/>
              </a:lnSpc>
              <a:spcBef>
                <a:spcPct val="20000"/>
              </a:spcBef>
              <a:buClr>
                <a:srgbClr val="CC0000"/>
              </a:buClr>
              <a:buFontTx/>
              <a:buChar char="•"/>
            </a:pPr>
            <a:r>
              <a:rPr lang="en-US"/>
              <a:t>Create a table </a:t>
            </a:r>
            <a:r>
              <a:rPr lang="en-US" i="1"/>
              <a:t>T</a:t>
            </a:r>
            <a:r>
              <a:rPr lang="en-US"/>
              <a:t> that includes all the simple attributes of </a:t>
            </a:r>
            <a:r>
              <a:rPr lang="en-US" i="1"/>
              <a:t>E</a:t>
            </a:r>
            <a:endParaRPr lang="en-US"/>
          </a:p>
          <a:p>
            <a:pPr lvl="1" eaLnBrk="1" hangingPunct="1">
              <a:lnSpc>
                <a:spcPct val="90000"/>
              </a:lnSpc>
              <a:spcBef>
                <a:spcPct val="20000"/>
              </a:spcBef>
              <a:buClr>
                <a:srgbClr val="CC0000"/>
              </a:buClr>
              <a:buFontTx/>
              <a:buChar char="•"/>
            </a:pPr>
            <a:endParaRPr lang="en-US"/>
          </a:p>
          <a:p>
            <a:pPr lvl="1" eaLnBrk="1" hangingPunct="1">
              <a:lnSpc>
                <a:spcPct val="90000"/>
              </a:lnSpc>
              <a:spcBef>
                <a:spcPct val="20000"/>
              </a:spcBef>
              <a:buClr>
                <a:srgbClr val="CC0000"/>
              </a:buClr>
              <a:buFontTx/>
              <a:buChar char="•"/>
            </a:pPr>
            <a:r>
              <a:rPr lang="en-US"/>
              <a:t>Include only the simple component attributes of a composite attribute</a:t>
            </a:r>
          </a:p>
          <a:p>
            <a:pPr lvl="1" eaLnBrk="1" hangingPunct="1">
              <a:lnSpc>
                <a:spcPct val="90000"/>
              </a:lnSpc>
              <a:spcBef>
                <a:spcPct val="20000"/>
              </a:spcBef>
              <a:buClr>
                <a:srgbClr val="CC0000"/>
              </a:buClr>
              <a:buFontTx/>
              <a:buChar char="•"/>
            </a:pPr>
            <a:endParaRPr lang="en-US"/>
          </a:p>
          <a:p>
            <a:pPr lvl="1" eaLnBrk="1" hangingPunct="1">
              <a:lnSpc>
                <a:spcPct val="90000"/>
              </a:lnSpc>
              <a:spcBef>
                <a:spcPct val="20000"/>
              </a:spcBef>
              <a:buClr>
                <a:srgbClr val="CC0000"/>
              </a:buClr>
              <a:buFontTx/>
              <a:buChar char="•"/>
            </a:pPr>
            <a:r>
              <a:rPr lang="en-US"/>
              <a:t>Choose one of the key attributes of </a:t>
            </a:r>
            <a:r>
              <a:rPr lang="en-US" i="1"/>
              <a:t>E</a:t>
            </a:r>
            <a:r>
              <a:rPr lang="en-US"/>
              <a:t> as primary key for </a:t>
            </a:r>
            <a:r>
              <a:rPr lang="en-US" i="1"/>
              <a:t>T</a:t>
            </a:r>
          </a:p>
          <a:p>
            <a:pPr lvl="1" eaLnBrk="1" hangingPunct="1">
              <a:lnSpc>
                <a:spcPct val="90000"/>
              </a:lnSpc>
              <a:spcBef>
                <a:spcPct val="20000"/>
              </a:spcBef>
              <a:buClr>
                <a:srgbClr val="CC0000"/>
              </a:buClr>
              <a:buFontTx/>
              <a:buChar char="•"/>
            </a:pPr>
            <a:endParaRPr lang="en-US"/>
          </a:p>
          <a:p>
            <a:pPr lvl="1" eaLnBrk="1" hangingPunct="1">
              <a:lnSpc>
                <a:spcPct val="90000"/>
              </a:lnSpc>
              <a:spcBef>
                <a:spcPct val="20000"/>
              </a:spcBef>
              <a:buClr>
                <a:srgbClr val="CC0000"/>
              </a:buClr>
              <a:buFontTx/>
              <a:buChar char="•"/>
            </a:pPr>
            <a:r>
              <a:rPr lang="en-US"/>
              <a:t>If the chosen key of </a:t>
            </a:r>
            <a:r>
              <a:rPr lang="en-US" i="1"/>
              <a:t>E</a:t>
            </a:r>
            <a:r>
              <a:rPr lang="en-US"/>
              <a:t> is composite, the set of simple attributes that form it will together form the primary key of </a:t>
            </a:r>
            <a:r>
              <a:rPr lang="en-US" i="1"/>
              <a:t>T</a:t>
            </a:r>
          </a:p>
          <a:p>
            <a:pPr lvl="1" eaLnBrk="1" hangingPunct="1">
              <a:lnSpc>
                <a:spcPct val="90000"/>
              </a:lnSpc>
              <a:spcBef>
                <a:spcPct val="20000"/>
              </a:spcBef>
              <a:buClr>
                <a:srgbClr val="CC0000"/>
              </a:buClr>
              <a:buFontTx/>
              <a:buChar char="•"/>
            </a:pPr>
            <a:endParaRPr lang="en-US"/>
          </a:p>
          <a:p>
            <a:pPr lvl="1" eaLnBrk="1" hangingPunct="1">
              <a:lnSpc>
                <a:spcPct val="90000"/>
              </a:lnSpc>
              <a:spcBef>
                <a:spcPct val="20000"/>
              </a:spcBef>
              <a:buClr>
                <a:srgbClr val="CC0000"/>
              </a:buClr>
              <a:buFontTx/>
              <a:buChar char="•"/>
            </a:pPr>
            <a:r>
              <a:rPr lang="en-US" b="1" i="1"/>
              <a:t>In Summary: Each entity becomes a table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3"/>
          <p:cNvSpPr>
            <a:spLocks noGrp="1"/>
          </p:cNvSpPr>
          <p:nvPr>
            <p:ph type="sldNum" sz="quarter" idx="10"/>
          </p:nvPr>
        </p:nvSpPr>
        <p:spPr/>
        <p:txBody>
          <a:bodyPr/>
          <a:lstStyle/>
          <a:p>
            <a:fld id="{3B27488C-2456-4C2E-9C38-4146F94A83A0}" type="slidenum">
              <a:rPr lang="en-US"/>
              <a:pPr/>
              <a:t>36</a:t>
            </a:fld>
            <a:endParaRPr lang="en-US"/>
          </a:p>
        </p:txBody>
      </p:sp>
      <p:sp>
        <p:nvSpPr>
          <p:cNvPr id="752642" name="Text Box 2"/>
          <p:cNvSpPr txBox="1">
            <a:spLocks noChangeArrowheads="1"/>
          </p:cNvSpPr>
          <p:nvPr/>
        </p:nvSpPr>
        <p:spPr bwMode="auto">
          <a:xfrm>
            <a:off x="517525" y="217488"/>
            <a:ext cx="8289925"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80000"/>
              </a:lnSpc>
            </a:pPr>
            <a:r>
              <a:rPr kumimoji="1" lang="en-US" sz="3200" b="1">
                <a:solidFill>
                  <a:schemeClr val="tx2"/>
                </a:solidFill>
              </a:rPr>
              <a:t>Examples of Step 1</a:t>
            </a:r>
            <a:endParaRPr lang="en-US"/>
          </a:p>
        </p:txBody>
      </p:sp>
      <p:sp>
        <p:nvSpPr>
          <p:cNvPr id="752643" name="Text Box 3"/>
          <p:cNvSpPr txBox="1">
            <a:spLocks noChangeArrowheads="1"/>
          </p:cNvSpPr>
          <p:nvPr/>
        </p:nvSpPr>
        <p:spPr bwMode="auto">
          <a:xfrm>
            <a:off x="3370263" y="1463675"/>
            <a:ext cx="541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Project (</a:t>
            </a:r>
            <a:r>
              <a:rPr lang="en-US" sz="2400" u="sng"/>
              <a:t>ProjectNo</a:t>
            </a:r>
            <a:r>
              <a:rPr lang="en-US" sz="2400"/>
              <a:t>, ProjectName, Budget) </a:t>
            </a:r>
          </a:p>
        </p:txBody>
      </p:sp>
      <p:sp>
        <p:nvSpPr>
          <p:cNvPr id="752661" name="Rectangle 21"/>
          <p:cNvSpPr>
            <a:spLocks noChangeArrowheads="1"/>
          </p:cNvSpPr>
          <p:nvPr/>
        </p:nvSpPr>
        <p:spPr bwMode="auto">
          <a:xfrm>
            <a:off x="1266825" y="1735138"/>
            <a:ext cx="1423988" cy="415925"/>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52662" name="Rectangle 22"/>
          <p:cNvSpPr>
            <a:spLocks noChangeArrowheads="1"/>
          </p:cNvSpPr>
          <p:nvPr/>
        </p:nvSpPr>
        <p:spPr bwMode="auto">
          <a:xfrm>
            <a:off x="1493838" y="1820863"/>
            <a:ext cx="1127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b="1"/>
              <a:t>PROJECT</a:t>
            </a:r>
          </a:p>
        </p:txBody>
      </p:sp>
      <p:sp>
        <p:nvSpPr>
          <p:cNvPr id="752663" name="Oval 23"/>
          <p:cNvSpPr>
            <a:spLocks noChangeArrowheads="1"/>
          </p:cNvSpPr>
          <p:nvPr/>
        </p:nvSpPr>
        <p:spPr bwMode="auto">
          <a:xfrm>
            <a:off x="598488" y="1081088"/>
            <a:ext cx="1247775" cy="346075"/>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2664" name="Oval 24"/>
          <p:cNvSpPr>
            <a:spLocks noChangeArrowheads="1"/>
          </p:cNvSpPr>
          <p:nvPr/>
        </p:nvSpPr>
        <p:spPr bwMode="auto">
          <a:xfrm>
            <a:off x="1946275" y="1019175"/>
            <a:ext cx="1249363" cy="46990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2665" name="Oval 25"/>
          <p:cNvSpPr>
            <a:spLocks noChangeArrowheads="1"/>
          </p:cNvSpPr>
          <p:nvPr/>
        </p:nvSpPr>
        <p:spPr bwMode="auto">
          <a:xfrm>
            <a:off x="1373188" y="2468563"/>
            <a:ext cx="1247775" cy="338137"/>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2666" name="Rectangle 26"/>
          <p:cNvSpPr>
            <a:spLocks noChangeArrowheads="1"/>
          </p:cNvSpPr>
          <p:nvPr/>
        </p:nvSpPr>
        <p:spPr bwMode="auto">
          <a:xfrm>
            <a:off x="1544638" y="2505075"/>
            <a:ext cx="7683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Budget</a:t>
            </a:r>
          </a:p>
        </p:txBody>
      </p:sp>
      <p:sp>
        <p:nvSpPr>
          <p:cNvPr id="752667" name="Rectangle 27"/>
          <p:cNvSpPr>
            <a:spLocks noChangeArrowheads="1"/>
          </p:cNvSpPr>
          <p:nvPr/>
        </p:nvSpPr>
        <p:spPr bwMode="auto">
          <a:xfrm>
            <a:off x="2162175" y="974725"/>
            <a:ext cx="75882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Project</a:t>
            </a:r>
          </a:p>
          <a:p>
            <a:r>
              <a:rPr lang="en-US" sz="1600">
                <a:solidFill>
                  <a:srgbClr val="000000"/>
                </a:solidFill>
              </a:rPr>
              <a:t>Name</a:t>
            </a:r>
          </a:p>
        </p:txBody>
      </p:sp>
      <p:sp>
        <p:nvSpPr>
          <p:cNvPr id="752668" name="Rectangle 28"/>
          <p:cNvSpPr>
            <a:spLocks noChangeArrowheads="1"/>
          </p:cNvSpPr>
          <p:nvPr/>
        </p:nvSpPr>
        <p:spPr bwMode="auto">
          <a:xfrm>
            <a:off x="642938" y="1054100"/>
            <a:ext cx="10572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u="sng">
                <a:solidFill>
                  <a:srgbClr val="000000"/>
                </a:solidFill>
              </a:rPr>
              <a:t>Project No</a:t>
            </a:r>
          </a:p>
        </p:txBody>
      </p:sp>
      <p:sp>
        <p:nvSpPr>
          <p:cNvPr id="752669" name="Line 29"/>
          <p:cNvSpPr>
            <a:spLocks noChangeShapeType="1"/>
          </p:cNvSpPr>
          <p:nvPr/>
        </p:nvSpPr>
        <p:spPr bwMode="auto">
          <a:xfrm>
            <a:off x="1252538" y="1444625"/>
            <a:ext cx="520700" cy="2794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2670" name="Line 30"/>
          <p:cNvSpPr>
            <a:spLocks noChangeShapeType="1"/>
          </p:cNvSpPr>
          <p:nvPr/>
        </p:nvSpPr>
        <p:spPr bwMode="auto">
          <a:xfrm flipH="1">
            <a:off x="2281238" y="1503363"/>
            <a:ext cx="330200" cy="22066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2671" name="Line 31"/>
          <p:cNvSpPr>
            <a:spLocks noChangeShapeType="1"/>
          </p:cNvSpPr>
          <p:nvPr/>
        </p:nvSpPr>
        <p:spPr bwMode="auto">
          <a:xfrm flipV="1">
            <a:off x="1995488" y="2152650"/>
            <a:ext cx="0" cy="3175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2672" name="Line 32"/>
          <p:cNvSpPr>
            <a:spLocks noChangeShapeType="1"/>
          </p:cNvSpPr>
          <p:nvPr/>
        </p:nvSpPr>
        <p:spPr bwMode="auto">
          <a:xfrm>
            <a:off x="1241425" y="3595688"/>
            <a:ext cx="428625" cy="36512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2673" name="Rectangle 33"/>
          <p:cNvSpPr>
            <a:spLocks noChangeArrowheads="1"/>
          </p:cNvSpPr>
          <p:nvPr/>
        </p:nvSpPr>
        <p:spPr bwMode="auto">
          <a:xfrm>
            <a:off x="1212850" y="3948113"/>
            <a:ext cx="1422400" cy="431800"/>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52674" name="Rectangle 34"/>
          <p:cNvSpPr>
            <a:spLocks noChangeArrowheads="1"/>
          </p:cNvSpPr>
          <p:nvPr/>
        </p:nvSpPr>
        <p:spPr bwMode="auto">
          <a:xfrm>
            <a:off x="1236663" y="4016375"/>
            <a:ext cx="13414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b="1"/>
              <a:t>EMPLOYEE</a:t>
            </a:r>
          </a:p>
        </p:txBody>
      </p:sp>
      <p:sp>
        <p:nvSpPr>
          <p:cNvPr id="752675" name="Oval 35"/>
          <p:cNvSpPr>
            <a:spLocks noChangeArrowheads="1"/>
          </p:cNvSpPr>
          <p:nvPr/>
        </p:nvSpPr>
        <p:spPr bwMode="auto">
          <a:xfrm>
            <a:off x="419100" y="3198813"/>
            <a:ext cx="1619250" cy="398462"/>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2676" name="Oval 36"/>
          <p:cNvSpPr>
            <a:spLocks noChangeArrowheads="1"/>
          </p:cNvSpPr>
          <p:nvPr/>
        </p:nvSpPr>
        <p:spPr bwMode="auto">
          <a:xfrm>
            <a:off x="2232025" y="3240088"/>
            <a:ext cx="1384300" cy="420687"/>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2677" name="Line 37"/>
          <p:cNvSpPr>
            <a:spLocks noChangeShapeType="1"/>
          </p:cNvSpPr>
          <p:nvPr/>
        </p:nvSpPr>
        <p:spPr bwMode="auto">
          <a:xfrm flipH="1">
            <a:off x="2257425" y="3668713"/>
            <a:ext cx="698500" cy="2682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2678" name="Rectangle 38"/>
          <p:cNvSpPr>
            <a:spLocks noChangeArrowheads="1"/>
          </p:cNvSpPr>
          <p:nvPr/>
        </p:nvSpPr>
        <p:spPr bwMode="auto">
          <a:xfrm>
            <a:off x="542925" y="3259138"/>
            <a:ext cx="13049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u="sng">
                <a:solidFill>
                  <a:srgbClr val="000000"/>
                </a:solidFill>
              </a:rPr>
              <a:t>Employee No</a:t>
            </a:r>
          </a:p>
        </p:txBody>
      </p:sp>
      <p:sp>
        <p:nvSpPr>
          <p:cNvPr id="752679" name="Rectangle 39"/>
          <p:cNvSpPr>
            <a:spLocks noChangeArrowheads="1"/>
          </p:cNvSpPr>
          <p:nvPr/>
        </p:nvSpPr>
        <p:spPr bwMode="auto">
          <a:xfrm>
            <a:off x="2420938" y="3236913"/>
            <a:ext cx="100647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lnSpc>
                <a:spcPct val="80000"/>
              </a:lnSpc>
            </a:pPr>
            <a:r>
              <a:rPr lang="en-US" sz="1600">
                <a:solidFill>
                  <a:srgbClr val="000000"/>
                </a:solidFill>
              </a:rPr>
              <a:t>Employee</a:t>
            </a:r>
          </a:p>
          <a:p>
            <a:pPr algn="ctr">
              <a:lnSpc>
                <a:spcPct val="80000"/>
              </a:lnSpc>
            </a:pPr>
            <a:r>
              <a:rPr lang="en-US" sz="1600">
                <a:solidFill>
                  <a:srgbClr val="000000"/>
                </a:solidFill>
              </a:rPr>
              <a:t>Name</a:t>
            </a:r>
          </a:p>
        </p:txBody>
      </p:sp>
      <p:sp>
        <p:nvSpPr>
          <p:cNvPr id="752680" name="Oval 40"/>
          <p:cNvSpPr>
            <a:spLocks noChangeArrowheads="1"/>
          </p:cNvSpPr>
          <p:nvPr/>
        </p:nvSpPr>
        <p:spPr bwMode="auto">
          <a:xfrm>
            <a:off x="2984500" y="4770438"/>
            <a:ext cx="1247775" cy="25400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2681" name="Rectangle 41"/>
          <p:cNvSpPr>
            <a:spLocks noChangeArrowheads="1"/>
          </p:cNvSpPr>
          <p:nvPr/>
        </p:nvSpPr>
        <p:spPr bwMode="auto">
          <a:xfrm>
            <a:off x="3282950" y="4749800"/>
            <a:ext cx="7016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Salary</a:t>
            </a:r>
          </a:p>
        </p:txBody>
      </p:sp>
      <p:sp>
        <p:nvSpPr>
          <p:cNvPr id="752682" name="Oval 42"/>
          <p:cNvSpPr>
            <a:spLocks noChangeArrowheads="1"/>
          </p:cNvSpPr>
          <p:nvPr/>
        </p:nvSpPr>
        <p:spPr bwMode="auto">
          <a:xfrm>
            <a:off x="200025" y="4784725"/>
            <a:ext cx="1246188" cy="252413"/>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2683" name="Rectangle 43"/>
          <p:cNvSpPr>
            <a:spLocks noChangeArrowheads="1"/>
          </p:cNvSpPr>
          <p:nvPr/>
        </p:nvSpPr>
        <p:spPr bwMode="auto">
          <a:xfrm>
            <a:off x="512763" y="4779963"/>
            <a:ext cx="5667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Title</a:t>
            </a:r>
          </a:p>
        </p:txBody>
      </p:sp>
      <p:sp>
        <p:nvSpPr>
          <p:cNvPr id="752684" name="Line 44"/>
          <p:cNvSpPr>
            <a:spLocks noChangeShapeType="1"/>
          </p:cNvSpPr>
          <p:nvPr/>
        </p:nvSpPr>
        <p:spPr bwMode="auto">
          <a:xfrm flipH="1">
            <a:off x="1154113" y="4402138"/>
            <a:ext cx="608012" cy="3968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2685" name="Line 45"/>
          <p:cNvSpPr>
            <a:spLocks noChangeShapeType="1"/>
          </p:cNvSpPr>
          <p:nvPr/>
        </p:nvSpPr>
        <p:spPr bwMode="auto">
          <a:xfrm>
            <a:off x="2206625" y="4402138"/>
            <a:ext cx="1020763" cy="412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2688" name="Rectangle 48"/>
          <p:cNvSpPr>
            <a:spLocks noChangeArrowheads="1"/>
          </p:cNvSpPr>
          <p:nvPr/>
        </p:nvSpPr>
        <p:spPr bwMode="auto">
          <a:xfrm>
            <a:off x="3927475" y="2236788"/>
            <a:ext cx="12557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chemeClr val="bg1"/>
                </a:solidFill>
              </a:rPr>
              <a:t>WORKS ON</a:t>
            </a:r>
          </a:p>
        </p:txBody>
      </p:sp>
      <p:sp>
        <p:nvSpPr>
          <p:cNvPr id="752701" name="Oval 61"/>
          <p:cNvSpPr>
            <a:spLocks noChangeArrowheads="1"/>
          </p:cNvSpPr>
          <p:nvPr/>
        </p:nvSpPr>
        <p:spPr bwMode="auto">
          <a:xfrm>
            <a:off x="1595438" y="4791075"/>
            <a:ext cx="1249362" cy="25400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2702" name="Rectangle 62"/>
          <p:cNvSpPr>
            <a:spLocks noChangeArrowheads="1"/>
          </p:cNvSpPr>
          <p:nvPr/>
        </p:nvSpPr>
        <p:spPr bwMode="auto">
          <a:xfrm>
            <a:off x="1709738" y="4721225"/>
            <a:ext cx="930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Address</a:t>
            </a:r>
          </a:p>
        </p:txBody>
      </p:sp>
      <p:sp>
        <p:nvSpPr>
          <p:cNvPr id="752703" name="Oval 63"/>
          <p:cNvSpPr>
            <a:spLocks noChangeArrowheads="1"/>
          </p:cNvSpPr>
          <p:nvPr/>
        </p:nvSpPr>
        <p:spPr bwMode="auto">
          <a:xfrm>
            <a:off x="2395538" y="5405438"/>
            <a:ext cx="1249362" cy="254000"/>
          </a:xfrm>
          <a:prstGeom prst="ellipse">
            <a:avLst/>
          </a:prstGeom>
          <a:gradFill rotWithShape="1">
            <a:gsLst>
              <a:gs pos="0">
                <a:srgbClr val="33CC33"/>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2704" name="Rectangle 64"/>
          <p:cNvSpPr>
            <a:spLocks noChangeArrowheads="1"/>
          </p:cNvSpPr>
          <p:nvPr/>
        </p:nvSpPr>
        <p:spPr bwMode="auto">
          <a:xfrm>
            <a:off x="2732088" y="5384800"/>
            <a:ext cx="5746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City</a:t>
            </a:r>
          </a:p>
        </p:txBody>
      </p:sp>
      <p:sp>
        <p:nvSpPr>
          <p:cNvPr id="752705" name="Oval 65"/>
          <p:cNvSpPr>
            <a:spLocks noChangeArrowheads="1"/>
          </p:cNvSpPr>
          <p:nvPr/>
        </p:nvSpPr>
        <p:spPr bwMode="auto">
          <a:xfrm>
            <a:off x="958850" y="5403850"/>
            <a:ext cx="1247775" cy="254000"/>
          </a:xfrm>
          <a:prstGeom prst="ellipse">
            <a:avLst/>
          </a:prstGeom>
          <a:gradFill rotWithShape="1">
            <a:gsLst>
              <a:gs pos="0">
                <a:srgbClr val="33CC33"/>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2706" name="Rectangle 66"/>
          <p:cNvSpPr>
            <a:spLocks noChangeArrowheads="1"/>
          </p:cNvSpPr>
          <p:nvPr/>
        </p:nvSpPr>
        <p:spPr bwMode="auto">
          <a:xfrm>
            <a:off x="1193800" y="5356225"/>
            <a:ext cx="752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Apt. #</a:t>
            </a:r>
          </a:p>
        </p:txBody>
      </p:sp>
      <p:sp>
        <p:nvSpPr>
          <p:cNvPr id="752707" name="Line 67"/>
          <p:cNvSpPr>
            <a:spLocks noChangeShapeType="1"/>
          </p:cNvSpPr>
          <p:nvPr/>
        </p:nvSpPr>
        <p:spPr bwMode="auto">
          <a:xfrm flipH="1">
            <a:off x="1595438" y="5048250"/>
            <a:ext cx="419100" cy="3429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2708" name="Line 68"/>
          <p:cNvSpPr>
            <a:spLocks noChangeShapeType="1"/>
          </p:cNvSpPr>
          <p:nvPr/>
        </p:nvSpPr>
        <p:spPr bwMode="auto">
          <a:xfrm>
            <a:off x="2459038" y="5048250"/>
            <a:ext cx="584200" cy="3429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2709" name="Oval 69"/>
          <p:cNvSpPr>
            <a:spLocks noChangeArrowheads="1"/>
          </p:cNvSpPr>
          <p:nvPr/>
        </p:nvSpPr>
        <p:spPr bwMode="auto">
          <a:xfrm>
            <a:off x="1633538" y="5891213"/>
            <a:ext cx="1249362" cy="255587"/>
          </a:xfrm>
          <a:prstGeom prst="ellipse">
            <a:avLst/>
          </a:prstGeom>
          <a:gradFill rotWithShape="1">
            <a:gsLst>
              <a:gs pos="0">
                <a:srgbClr val="33CC33"/>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2710" name="Line 70"/>
          <p:cNvSpPr>
            <a:spLocks noChangeShapeType="1"/>
          </p:cNvSpPr>
          <p:nvPr/>
        </p:nvSpPr>
        <p:spPr bwMode="auto">
          <a:xfrm>
            <a:off x="2249488" y="5059363"/>
            <a:ext cx="0" cy="8191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2711" name="Rectangle 71"/>
          <p:cNvSpPr>
            <a:spLocks noChangeArrowheads="1"/>
          </p:cNvSpPr>
          <p:nvPr/>
        </p:nvSpPr>
        <p:spPr bwMode="auto">
          <a:xfrm>
            <a:off x="1766888" y="5872163"/>
            <a:ext cx="8858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Street #</a:t>
            </a:r>
          </a:p>
        </p:txBody>
      </p:sp>
      <p:sp>
        <p:nvSpPr>
          <p:cNvPr id="752713" name="Text Box 73"/>
          <p:cNvSpPr txBox="1">
            <a:spLocks noChangeArrowheads="1"/>
          </p:cNvSpPr>
          <p:nvPr/>
        </p:nvSpPr>
        <p:spPr bwMode="auto">
          <a:xfrm>
            <a:off x="3683000" y="4057650"/>
            <a:ext cx="54673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Employee (</a:t>
            </a:r>
            <a:r>
              <a:rPr lang="en-US" sz="2400" u="sng"/>
              <a:t>EmployeeNo</a:t>
            </a:r>
            <a:r>
              <a:rPr lang="en-US" sz="2400"/>
              <a:t>, EmployeeName, </a:t>
            </a:r>
          </a:p>
          <a:p>
            <a:r>
              <a:rPr lang="en-US" sz="2400"/>
              <a:t>	Title, Salary, Apt#, City, Street#)</a:t>
            </a:r>
            <a:endParaRPr lang="en-US"/>
          </a:p>
        </p:txBody>
      </p:sp>
      <p:sp>
        <p:nvSpPr>
          <p:cNvPr id="752714" name="Line 74"/>
          <p:cNvSpPr>
            <a:spLocks noChangeShapeType="1"/>
          </p:cNvSpPr>
          <p:nvPr/>
        </p:nvSpPr>
        <p:spPr bwMode="auto">
          <a:xfrm>
            <a:off x="581025" y="2946400"/>
            <a:ext cx="7967663" cy="0"/>
          </a:xfrm>
          <a:prstGeom prst="line">
            <a:avLst/>
          </a:prstGeom>
          <a:noFill/>
          <a:ln w="762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52715" name="Line 75"/>
          <p:cNvSpPr>
            <a:spLocks noChangeShapeType="1"/>
          </p:cNvSpPr>
          <p:nvPr/>
        </p:nvSpPr>
        <p:spPr bwMode="auto">
          <a:xfrm>
            <a:off x="2003425" y="4381500"/>
            <a:ext cx="158750" cy="393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233BC413-FD26-4E6C-845B-6E44A7CE7C30}" type="slidenum">
              <a:rPr lang="en-US"/>
              <a:pPr/>
              <a:t>37</a:t>
            </a:fld>
            <a:endParaRPr lang="en-US"/>
          </a:p>
        </p:txBody>
      </p:sp>
      <p:sp>
        <p:nvSpPr>
          <p:cNvPr id="753666" name="Text Box 2"/>
          <p:cNvSpPr txBox="1">
            <a:spLocks noChangeArrowheads="1"/>
          </p:cNvSpPr>
          <p:nvPr/>
        </p:nvSpPr>
        <p:spPr bwMode="auto">
          <a:xfrm>
            <a:off x="327025" y="279400"/>
            <a:ext cx="8435975" cy="608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80000"/>
              </a:lnSpc>
              <a:buClr>
                <a:srgbClr val="CC0000"/>
              </a:buClr>
            </a:pPr>
            <a:r>
              <a:rPr kumimoji="1" lang="en-US" sz="3200" b="1">
                <a:solidFill>
                  <a:schemeClr val="tx2"/>
                </a:solidFill>
              </a:rPr>
              <a:t>Step 2: Binary one-to-one Relationship</a:t>
            </a:r>
          </a:p>
          <a:p>
            <a:pPr>
              <a:lnSpc>
                <a:spcPct val="80000"/>
              </a:lnSpc>
              <a:buClr>
                <a:srgbClr val="CC0000"/>
              </a:buClr>
              <a:buFontTx/>
              <a:buChar char="•"/>
            </a:pPr>
            <a:endParaRPr kumimoji="1" lang="en-US" sz="1000" b="1">
              <a:solidFill>
                <a:schemeClr val="tx2"/>
              </a:solidFill>
            </a:endParaRPr>
          </a:p>
          <a:p>
            <a:pPr>
              <a:lnSpc>
                <a:spcPct val="80000"/>
              </a:lnSpc>
              <a:buClr>
                <a:srgbClr val="CC0000"/>
              </a:buClr>
              <a:buFontTx/>
              <a:buChar char="•"/>
            </a:pPr>
            <a:endParaRPr kumimoji="1" lang="en-US" sz="1000" b="1">
              <a:solidFill>
                <a:schemeClr val="tx2"/>
              </a:solidFill>
            </a:endParaRPr>
          </a:p>
          <a:p>
            <a:pPr>
              <a:lnSpc>
                <a:spcPct val="80000"/>
              </a:lnSpc>
              <a:buClr>
                <a:srgbClr val="CC0000"/>
              </a:buClr>
              <a:buFontTx/>
              <a:buChar char="•"/>
            </a:pPr>
            <a:endParaRPr kumimoji="1" lang="en-US" sz="1000" b="1">
              <a:solidFill>
                <a:schemeClr val="tx2"/>
              </a:solidFill>
            </a:endParaRPr>
          </a:p>
          <a:p>
            <a:pPr>
              <a:lnSpc>
                <a:spcPct val="80000"/>
              </a:lnSpc>
              <a:buClr>
                <a:srgbClr val="CC0000"/>
              </a:buClr>
              <a:buFontTx/>
              <a:buChar char="•"/>
            </a:pPr>
            <a:endParaRPr kumimoji="1" lang="en-US" sz="1000" b="1">
              <a:solidFill>
                <a:schemeClr val="tx2"/>
              </a:solidFill>
            </a:endParaRPr>
          </a:p>
          <a:p>
            <a:pPr eaLnBrk="1" hangingPunct="1">
              <a:lnSpc>
                <a:spcPct val="80000"/>
              </a:lnSpc>
              <a:spcBef>
                <a:spcPct val="20000"/>
              </a:spcBef>
              <a:buClr>
                <a:srgbClr val="CC0000"/>
              </a:buClr>
              <a:buFontTx/>
              <a:buChar char="•"/>
            </a:pPr>
            <a:r>
              <a:rPr lang="en-US"/>
              <a:t>For each binary one-to-one relationship:</a:t>
            </a:r>
          </a:p>
          <a:p>
            <a:pPr eaLnBrk="1" hangingPunct="1">
              <a:lnSpc>
                <a:spcPct val="80000"/>
              </a:lnSpc>
              <a:spcBef>
                <a:spcPct val="20000"/>
              </a:spcBef>
              <a:buClr>
                <a:srgbClr val="CC0000"/>
              </a:buClr>
              <a:buFontTx/>
              <a:buChar char="•"/>
            </a:pPr>
            <a:endParaRPr lang="en-US"/>
          </a:p>
          <a:p>
            <a:pPr lvl="1" eaLnBrk="1" hangingPunct="1">
              <a:lnSpc>
                <a:spcPct val="80000"/>
              </a:lnSpc>
              <a:spcBef>
                <a:spcPct val="20000"/>
              </a:spcBef>
              <a:buClr>
                <a:srgbClr val="CC0000"/>
              </a:buClr>
              <a:buFontTx/>
              <a:buChar char="•"/>
            </a:pPr>
            <a:r>
              <a:rPr lang="en-US"/>
              <a:t>As you did in step 1,  create 2 tables </a:t>
            </a:r>
            <a:r>
              <a:rPr lang="en-US" i="1"/>
              <a:t>T1</a:t>
            </a:r>
            <a:r>
              <a:rPr lang="en-US"/>
              <a:t> and </a:t>
            </a:r>
            <a:r>
              <a:rPr lang="en-US" i="1"/>
              <a:t>T2</a:t>
            </a:r>
            <a:r>
              <a:rPr lang="en-US"/>
              <a:t> for entities </a:t>
            </a:r>
            <a:r>
              <a:rPr lang="en-US" i="1"/>
              <a:t>E1</a:t>
            </a:r>
            <a:r>
              <a:rPr lang="en-US"/>
              <a:t> and </a:t>
            </a:r>
            <a:r>
              <a:rPr lang="en-US" i="1"/>
              <a:t>E2</a:t>
            </a:r>
            <a:r>
              <a:rPr lang="en-US"/>
              <a:t> that relate to each other by one-to-one relationship.</a:t>
            </a:r>
          </a:p>
          <a:p>
            <a:pPr lvl="1" eaLnBrk="1" hangingPunct="1">
              <a:lnSpc>
                <a:spcPct val="80000"/>
              </a:lnSpc>
              <a:spcBef>
                <a:spcPct val="20000"/>
              </a:spcBef>
              <a:buClr>
                <a:srgbClr val="CC0000"/>
              </a:buClr>
              <a:buFontTx/>
              <a:buChar char="•"/>
            </a:pPr>
            <a:endParaRPr lang="en-US"/>
          </a:p>
          <a:p>
            <a:pPr lvl="1" eaLnBrk="1" hangingPunct="1">
              <a:lnSpc>
                <a:spcPct val="80000"/>
              </a:lnSpc>
              <a:spcBef>
                <a:spcPct val="20000"/>
              </a:spcBef>
              <a:buClr>
                <a:srgbClr val="CC0000"/>
              </a:buClr>
              <a:buFontTx/>
              <a:buChar char="•"/>
            </a:pPr>
            <a:r>
              <a:rPr lang="en-US"/>
              <a:t>Choose one table  (say </a:t>
            </a:r>
            <a:r>
              <a:rPr lang="en-US" i="1"/>
              <a:t>T1</a:t>
            </a:r>
            <a:r>
              <a:rPr lang="en-US"/>
              <a:t>) and include the primary key of </a:t>
            </a:r>
            <a:r>
              <a:rPr lang="en-US" i="1"/>
              <a:t>T2</a:t>
            </a:r>
            <a:r>
              <a:rPr lang="en-US"/>
              <a:t> as a foreign key in </a:t>
            </a:r>
            <a:r>
              <a:rPr lang="en-US" i="1"/>
              <a:t>T1</a:t>
            </a:r>
            <a:r>
              <a:rPr lang="en-US"/>
              <a:t>.</a:t>
            </a:r>
          </a:p>
          <a:p>
            <a:pPr lvl="2" eaLnBrk="1" hangingPunct="1">
              <a:lnSpc>
                <a:spcPct val="80000"/>
              </a:lnSpc>
              <a:spcBef>
                <a:spcPct val="20000"/>
              </a:spcBef>
              <a:buClr>
                <a:srgbClr val="CC0000"/>
              </a:buClr>
              <a:buFontTx/>
              <a:buChar char="•"/>
            </a:pPr>
            <a:r>
              <a:rPr lang="en-US"/>
              <a:t>It is better to choose the table with total participation not the one with partial participation</a:t>
            </a:r>
          </a:p>
          <a:p>
            <a:pPr lvl="1" eaLnBrk="1" hangingPunct="1">
              <a:lnSpc>
                <a:spcPct val="80000"/>
              </a:lnSpc>
              <a:spcBef>
                <a:spcPct val="20000"/>
              </a:spcBef>
              <a:buClr>
                <a:srgbClr val="CC0000"/>
              </a:buClr>
              <a:buFontTx/>
              <a:buChar char="•"/>
            </a:pPr>
            <a:endParaRPr lang="en-US"/>
          </a:p>
          <a:p>
            <a:pPr lvl="1" eaLnBrk="1" hangingPunct="1">
              <a:lnSpc>
                <a:spcPct val="80000"/>
              </a:lnSpc>
              <a:spcBef>
                <a:spcPct val="20000"/>
              </a:spcBef>
              <a:buClr>
                <a:srgbClr val="CC0000"/>
              </a:buClr>
              <a:buFontTx/>
              <a:buChar char="•"/>
            </a:pPr>
            <a:r>
              <a:rPr lang="en-US"/>
              <a:t>Include all the attributes of the relationship (and simple components of composite attributes) as attributes of T1</a:t>
            </a:r>
          </a:p>
          <a:p>
            <a:pPr eaLnBrk="1" hangingPunct="1">
              <a:lnSpc>
                <a:spcPct val="80000"/>
              </a:lnSpc>
              <a:spcBef>
                <a:spcPct val="20000"/>
              </a:spcBef>
              <a:buClr>
                <a:srgbClr val="CC0000"/>
              </a:buClr>
              <a:buFontTx/>
              <a:buChar char="•"/>
            </a:pPr>
            <a:endParaRPr lang="en-US"/>
          </a:p>
          <a:p>
            <a:pPr eaLnBrk="1" hangingPunct="1">
              <a:lnSpc>
                <a:spcPct val="80000"/>
              </a:lnSpc>
              <a:spcBef>
                <a:spcPct val="20000"/>
              </a:spcBef>
              <a:buClr>
                <a:srgbClr val="CC0000"/>
              </a:buClr>
              <a:buFontTx/>
              <a:buChar char="•"/>
            </a:pPr>
            <a:r>
              <a:rPr lang="en-US" b="1" i="1"/>
              <a:t>In Summary: Create a foreign key and move relationship attributes to any side of the one-to-one relationship</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3"/>
          <p:cNvSpPr>
            <a:spLocks noGrp="1"/>
          </p:cNvSpPr>
          <p:nvPr>
            <p:ph type="sldNum" sz="quarter" idx="10"/>
          </p:nvPr>
        </p:nvSpPr>
        <p:spPr/>
        <p:txBody>
          <a:bodyPr/>
          <a:lstStyle/>
          <a:p>
            <a:fld id="{265DC082-04F3-4003-9D42-D0EC83E2940F}" type="slidenum">
              <a:rPr lang="en-US"/>
              <a:pPr/>
              <a:t>38</a:t>
            </a:fld>
            <a:endParaRPr lang="en-US"/>
          </a:p>
        </p:txBody>
      </p:sp>
      <p:sp>
        <p:nvSpPr>
          <p:cNvPr id="754753" name="Rectangle 65"/>
          <p:cNvSpPr>
            <a:spLocks noChangeArrowheads="1"/>
          </p:cNvSpPr>
          <p:nvPr/>
        </p:nvSpPr>
        <p:spPr bwMode="auto">
          <a:xfrm>
            <a:off x="6362700" y="1568450"/>
            <a:ext cx="1423988" cy="530225"/>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54754" name="Rectangle 66"/>
          <p:cNvSpPr>
            <a:spLocks noChangeArrowheads="1"/>
          </p:cNvSpPr>
          <p:nvPr/>
        </p:nvSpPr>
        <p:spPr bwMode="auto">
          <a:xfrm>
            <a:off x="6513513" y="1677988"/>
            <a:ext cx="1127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b="1"/>
              <a:t>PROJECT</a:t>
            </a:r>
          </a:p>
        </p:txBody>
      </p:sp>
      <p:sp>
        <p:nvSpPr>
          <p:cNvPr id="754755" name="Oval 67"/>
          <p:cNvSpPr>
            <a:spLocks noChangeArrowheads="1"/>
          </p:cNvSpPr>
          <p:nvPr/>
        </p:nvSpPr>
        <p:spPr bwMode="auto">
          <a:xfrm>
            <a:off x="5694363" y="736600"/>
            <a:ext cx="1247775" cy="439738"/>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4756" name="Oval 68"/>
          <p:cNvSpPr>
            <a:spLocks noChangeArrowheads="1"/>
          </p:cNvSpPr>
          <p:nvPr/>
        </p:nvSpPr>
        <p:spPr bwMode="auto">
          <a:xfrm>
            <a:off x="7042150" y="657225"/>
            <a:ext cx="1249363" cy="598488"/>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4757" name="Oval 69"/>
          <p:cNvSpPr>
            <a:spLocks noChangeArrowheads="1"/>
          </p:cNvSpPr>
          <p:nvPr/>
        </p:nvSpPr>
        <p:spPr bwMode="auto">
          <a:xfrm>
            <a:off x="6469063" y="2503488"/>
            <a:ext cx="1247775" cy="430212"/>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4758" name="Rectangle 70"/>
          <p:cNvSpPr>
            <a:spLocks noChangeArrowheads="1"/>
          </p:cNvSpPr>
          <p:nvPr/>
        </p:nvSpPr>
        <p:spPr bwMode="auto">
          <a:xfrm>
            <a:off x="6640513" y="2549525"/>
            <a:ext cx="7683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Budget</a:t>
            </a:r>
          </a:p>
        </p:txBody>
      </p:sp>
      <p:sp>
        <p:nvSpPr>
          <p:cNvPr id="754759" name="Rectangle 71"/>
          <p:cNvSpPr>
            <a:spLocks noChangeArrowheads="1"/>
          </p:cNvSpPr>
          <p:nvPr/>
        </p:nvSpPr>
        <p:spPr bwMode="auto">
          <a:xfrm>
            <a:off x="7258050" y="636588"/>
            <a:ext cx="75882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Project</a:t>
            </a:r>
          </a:p>
          <a:p>
            <a:r>
              <a:rPr lang="en-US" sz="1600">
                <a:solidFill>
                  <a:srgbClr val="000000"/>
                </a:solidFill>
              </a:rPr>
              <a:t>Name</a:t>
            </a:r>
          </a:p>
        </p:txBody>
      </p:sp>
      <p:sp>
        <p:nvSpPr>
          <p:cNvPr id="754760" name="Rectangle 72"/>
          <p:cNvSpPr>
            <a:spLocks noChangeArrowheads="1"/>
          </p:cNvSpPr>
          <p:nvPr/>
        </p:nvSpPr>
        <p:spPr bwMode="auto">
          <a:xfrm>
            <a:off x="5694363" y="774700"/>
            <a:ext cx="10572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u="sng">
                <a:solidFill>
                  <a:srgbClr val="000000"/>
                </a:solidFill>
              </a:rPr>
              <a:t>Project No</a:t>
            </a:r>
          </a:p>
        </p:txBody>
      </p:sp>
      <p:sp>
        <p:nvSpPr>
          <p:cNvPr id="754761" name="Line 73"/>
          <p:cNvSpPr>
            <a:spLocks noChangeShapeType="1"/>
          </p:cNvSpPr>
          <p:nvPr/>
        </p:nvSpPr>
        <p:spPr bwMode="auto">
          <a:xfrm>
            <a:off x="6348413" y="1198563"/>
            <a:ext cx="520700" cy="3556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4762" name="Line 74"/>
          <p:cNvSpPr>
            <a:spLocks noChangeShapeType="1"/>
          </p:cNvSpPr>
          <p:nvPr/>
        </p:nvSpPr>
        <p:spPr bwMode="auto">
          <a:xfrm flipH="1">
            <a:off x="7377113" y="1274763"/>
            <a:ext cx="330200" cy="2794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4763" name="Line 75"/>
          <p:cNvSpPr>
            <a:spLocks noChangeShapeType="1"/>
          </p:cNvSpPr>
          <p:nvPr/>
        </p:nvSpPr>
        <p:spPr bwMode="auto">
          <a:xfrm flipV="1">
            <a:off x="7091363" y="2100263"/>
            <a:ext cx="0" cy="406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4764" name="Line 76"/>
          <p:cNvSpPr>
            <a:spLocks noChangeShapeType="1"/>
          </p:cNvSpPr>
          <p:nvPr/>
        </p:nvSpPr>
        <p:spPr bwMode="auto">
          <a:xfrm>
            <a:off x="1344613" y="1135063"/>
            <a:ext cx="428625" cy="44767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4765" name="Rectangle 77"/>
          <p:cNvSpPr>
            <a:spLocks noChangeArrowheads="1"/>
          </p:cNvSpPr>
          <p:nvPr/>
        </p:nvSpPr>
        <p:spPr bwMode="auto">
          <a:xfrm>
            <a:off x="1316038" y="1568450"/>
            <a:ext cx="1422400" cy="530225"/>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54766" name="Rectangle 78"/>
          <p:cNvSpPr>
            <a:spLocks noChangeArrowheads="1"/>
          </p:cNvSpPr>
          <p:nvPr/>
        </p:nvSpPr>
        <p:spPr bwMode="auto">
          <a:xfrm>
            <a:off x="1339850" y="1652588"/>
            <a:ext cx="13414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b="1"/>
              <a:t>EMPLOYEE</a:t>
            </a:r>
          </a:p>
        </p:txBody>
      </p:sp>
      <p:sp>
        <p:nvSpPr>
          <p:cNvPr id="754767" name="Oval 79"/>
          <p:cNvSpPr>
            <a:spLocks noChangeArrowheads="1"/>
          </p:cNvSpPr>
          <p:nvPr/>
        </p:nvSpPr>
        <p:spPr bwMode="auto">
          <a:xfrm>
            <a:off x="550863" y="754063"/>
            <a:ext cx="1619250" cy="365125"/>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4768" name="Oval 80"/>
          <p:cNvSpPr>
            <a:spLocks noChangeArrowheads="1"/>
          </p:cNvSpPr>
          <p:nvPr/>
        </p:nvSpPr>
        <p:spPr bwMode="auto">
          <a:xfrm>
            <a:off x="2335213" y="696913"/>
            <a:ext cx="1384300" cy="517525"/>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4769" name="Line 81"/>
          <p:cNvSpPr>
            <a:spLocks noChangeShapeType="1"/>
          </p:cNvSpPr>
          <p:nvPr/>
        </p:nvSpPr>
        <p:spPr bwMode="auto">
          <a:xfrm flipH="1">
            <a:off x="2360613" y="1223963"/>
            <a:ext cx="698500" cy="3302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4770" name="Rectangle 82"/>
          <p:cNvSpPr>
            <a:spLocks noChangeArrowheads="1"/>
          </p:cNvSpPr>
          <p:nvPr/>
        </p:nvSpPr>
        <p:spPr bwMode="auto">
          <a:xfrm>
            <a:off x="587375" y="774700"/>
            <a:ext cx="13049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u="sng">
                <a:solidFill>
                  <a:srgbClr val="000000"/>
                </a:solidFill>
              </a:rPr>
              <a:t>Employee No</a:t>
            </a:r>
          </a:p>
        </p:txBody>
      </p:sp>
      <p:sp>
        <p:nvSpPr>
          <p:cNvPr id="754771" name="Rectangle 83"/>
          <p:cNvSpPr>
            <a:spLocks noChangeArrowheads="1"/>
          </p:cNvSpPr>
          <p:nvPr/>
        </p:nvSpPr>
        <p:spPr bwMode="auto">
          <a:xfrm>
            <a:off x="2524125" y="728663"/>
            <a:ext cx="100647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lnSpc>
                <a:spcPct val="80000"/>
              </a:lnSpc>
            </a:pPr>
            <a:r>
              <a:rPr lang="en-US" sz="1600">
                <a:solidFill>
                  <a:srgbClr val="000000"/>
                </a:solidFill>
              </a:rPr>
              <a:t>Employee</a:t>
            </a:r>
          </a:p>
          <a:p>
            <a:pPr algn="ctr">
              <a:lnSpc>
                <a:spcPct val="80000"/>
              </a:lnSpc>
            </a:pPr>
            <a:r>
              <a:rPr lang="en-US" sz="1600">
                <a:solidFill>
                  <a:srgbClr val="000000"/>
                </a:solidFill>
              </a:rPr>
              <a:t>Name</a:t>
            </a:r>
          </a:p>
        </p:txBody>
      </p:sp>
      <p:sp>
        <p:nvSpPr>
          <p:cNvPr id="754772" name="Oval 84"/>
          <p:cNvSpPr>
            <a:spLocks noChangeArrowheads="1"/>
          </p:cNvSpPr>
          <p:nvPr/>
        </p:nvSpPr>
        <p:spPr bwMode="auto">
          <a:xfrm>
            <a:off x="2246313" y="2562225"/>
            <a:ext cx="1247775" cy="31115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4773" name="Rectangle 85"/>
          <p:cNvSpPr>
            <a:spLocks noChangeArrowheads="1"/>
          </p:cNvSpPr>
          <p:nvPr/>
        </p:nvSpPr>
        <p:spPr bwMode="auto">
          <a:xfrm>
            <a:off x="2455863" y="2536825"/>
            <a:ext cx="7016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Salary</a:t>
            </a:r>
          </a:p>
        </p:txBody>
      </p:sp>
      <p:sp>
        <p:nvSpPr>
          <p:cNvPr id="754774" name="Oval 86"/>
          <p:cNvSpPr>
            <a:spLocks noChangeArrowheads="1"/>
          </p:cNvSpPr>
          <p:nvPr/>
        </p:nvSpPr>
        <p:spPr bwMode="auto">
          <a:xfrm>
            <a:off x="811213" y="2560638"/>
            <a:ext cx="1246187" cy="31115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4775" name="Rectangle 87"/>
          <p:cNvSpPr>
            <a:spLocks noChangeArrowheads="1"/>
          </p:cNvSpPr>
          <p:nvPr/>
        </p:nvSpPr>
        <p:spPr bwMode="auto">
          <a:xfrm>
            <a:off x="1152525" y="2536825"/>
            <a:ext cx="5667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Title</a:t>
            </a:r>
          </a:p>
        </p:txBody>
      </p:sp>
      <p:sp>
        <p:nvSpPr>
          <p:cNvPr id="754776" name="Line 88"/>
          <p:cNvSpPr>
            <a:spLocks noChangeShapeType="1"/>
          </p:cNvSpPr>
          <p:nvPr/>
        </p:nvSpPr>
        <p:spPr bwMode="auto">
          <a:xfrm flipH="1">
            <a:off x="1446213" y="2125663"/>
            <a:ext cx="419100" cy="4191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4777" name="Line 89"/>
          <p:cNvSpPr>
            <a:spLocks noChangeShapeType="1"/>
          </p:cNvSpPr>
          <p:nvPr/>
        </p:nvSpPr>
        <p:spPr bwMode="auto">
          <a:xfrm>
            <a:off x="2309813" y="2125663"/>
            <a:ext cx="584200" cy="4191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4778" name="Oval 90"/>
          <p:cNvSpPr>
            <a:spLocks noChangeArrowheads="1"/>
          </p:cNvSpPr>
          <p:nvPr/>
        </p:nvSpPr>
        <p:spPr bwMode="auto">
          <a:xfrm>
            <a:off x="3910013" y="2617788"/>
            <a:ext cx="1463675" cy="404812"/>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4779" name="Rectangle 91"/>
          <p:cNvSpPr>
            <a:spLocks noChangeArrowheads="1"/>
          </p:cNvSpPr>
          <p:nvPr/>
        </p:nvSpPr>
        <p:spPr bwMode="auto">
          <a:xfrm>
            <a:off x="3978275" y="2625725"/>
            <a:ext cx="1358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Responsibility</a:t>
            </a:r>
          </a:p>
        </p:txBody>
      </p:sp>
      <p:sp>
        <p:nvSpPr>
          <p:cNvPr id="754780" name="Rectangle 92"/>
          <p:cNvSpPr>
            <a:spLocks noChangeArrowheads="1"/>
          </p:cNvSpPr>
          <p:nvPr/>
        </p:nvSpPr>
        <p:spPr bwMode="auto">
          <a:xfrm>
            <a:off x="3914775" y="1652588"/>
            <a:ext cx="12557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chemeClr val="bg1"/>
                </a:solidFill>
              </a:rPr>
              <a:t>WORKS ON</a:t>
            </a:r>
          </a:p>
        </p:txBody>
      </p:sp>
      <p:sp>
        <p:nvSpPr>
          <p:cNvPr id="754781" name="Line 93"/>
          <p:cNvSpPr>
            <a:spLocks noChangeShapeType="1"/>
          </p:cNvSpPr>
          <p:nvPr/>
        </p:nvSpPr>
        <p:spPr bwMode="auto">
          <a:xfrm flipH="1">
            <a:off x="2730500" y="1833563"/>
            <a:ext cx="1473200" cy="0"/>
          </a:xfrm>
          <a:prstGeom prst="line">
            <a:avLst/>
          </a:prstGeom>
          <a:noFill/>
          <a:ln w="38100" cmpd="dbl">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4782" name="Line 94"/>
          <p:cNvSpPr>
            <a:spLocks noChangeShapeType="1"/>
          </p:cNvSpPr>
          <p:nvPr/>
        </p:nvSpPr>
        <p:spPr bwMode="auto">
          <a:xfrm flipH="1">
            <a:off x="5092700" y="1833563"/>
            <a:ext cx="1270000" cy="0"/>
          </a:xfrm>
          <a:prstGeom prst="line">
            <a:avLst/>
          </a:prstGeom>
          <a:noFill/>
          <a:ln w="38100" cmpd="dbl">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4783" name="AutoShape 95"/>
          <p:cNvSpPr>
            <a:spLocks noChangeArrowheads="1"/>
          </p:cNvSpPr>
          <p:nvPr/>
        </p:nvSpPr>
        <p:spPr bwMode="auto">
          <a:xfrm>
            <a:off x="4095750" y="1312863"/>
            <a:ext cx="1054100" cy="1054100"/>
          </a:xfrm>
          <a:prstGeom prst="diamond">
            <a:avLst/>
          </a:prstGeom>
          <a:gradFill rotWithShape="1">
            <a:gsLst>
              <a:gs pos="0">
                <a:srgbClr val="FFFF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54784" name="Rectangle 96"/>
          <p:cNvSpPr>
            <a:spLocks noChangeArrowheads="1"/>
          </p:cNvSpPr>
          <p:nvPr/>
        </p:nvSpPr>
        <p:spPr bwMode="auto">
          <a:xfrm>
            <a:off x="4149725" y="1647825"/>
            <a:ext cx="960438"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sz="1600" b="1"/>
              <a:t>WORKS</a:t>
            </a:r>
            <a:br>
              <a:rPr lang="en-US" sz="1600" b="1"/>
            </a:br>
            <a:r>
              <a:rPr lang="en-US" sz="1600" b="1"/>
              <a:t>ON</a:t>
            </a:r>
          </a:p>
        </p:txBody>
      </p:sp>
      <p:sp>
        <p:nvSpPr>
          <p:cNvPr id="754785" name="Oval 97"/>
          <p:cNvSpPr>
            <a:spLocks noChangeArrowheads="1"/>
          </p:cNvSpPr>
          <p:nvPr/>
        </p:nvSpPr>
        <p:spPr bwMode="auto">
          <a:xfrm>
            <a:off x="4011613" y="649288"/>
            <a:ext cx="1260475" cy="404812"/>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4786" name="Line 98"/>
          <p:cNvSpPr>
            <a:spLocks noChangeShapeType="1"/>
          </p:cNvSpPr>
          <p:nvPr/>
        </p:nvSpPr>
        <p:spPr bwMode="auto">
          <a:xfrm flipH="1">
            <a:off x="4621213" y="2362200"/>
            <a:ext cx="0" cy="254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4787" name="Rectangle 99"/>
          <p:cNvSpPr>
            <a:spLocks noChangeArrowheads="1"/>
          </p:cNvSpPr>
          <p:nvPr/>
        </p:nvSpPr>
        <p:spPr bwMode="auto">
          <a:xfrm>
            <a:off x="4181475" y="669925"/>
            <a:ext cx="9048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Duration</a:t>
            </a:r>
          </a:p>
        </p:txBody>
      </p:sp>
      <p:sp>
        <p:nvSpPr>
          <p:cNvPr id="754788" name="Line 100"/>
          <p:cNvSpPr>
            <a:spLocks noChangeShapeType="1"/>
          </p:cNvSpPr>
          <p:nvPr/>
        </p:nvSpPr>
        <p:spPr bwMode="auto">
          <a:xfrm flipH="1">
            <a:off x="4608513" y="1079500"/>
            <a:ext cx="0" cy="254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4789" name="Text Box 101"/>
          <p:cNvSpPr txBox="1">
            <a:spLocks noChangeArrowheads="1"/>
          </p:cNvSpPr>
          <p:nvPr/>
        </p:nvSpPr>
        <p:spPr bwMode="auto">
          <a:xfrm>
            <a:off x="2803525" y="1436688"/>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1</a:t>
            </a:r>
          </a:p>
        </p:txBody>
      </p:sp>
      <p:sp>
        <p:nvSpPr>
          <p:cNvPr id="754790" name="Text Box 102"/>
          <p:cNvSpPr txBox="1">
            <a:spLocks noChangeArrowheads="1"/>
          </p:cNvSpPr>
          <p:nvPr/>
        </p:nvSpPr>
        <p:spPr bwMode="auto">
          <a:xfrm>
            <a:off x="6016625" y="1423988"/>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1</a:t>
            </a:r>
          </a:p>
        </p:txBody>
      </p:sp>
      <p:sp>
        <p:nvSpPr>
          <p:cNvPr id="754791" name="Text Box 103"/>
          <p:cNvSpPr txBox="1">
            <a:spLocks noChangeArrowheads="1"/>
          </p:cNvSpPr>
          <p:nvPr/>
        </p:nvSpPr>
        <p:spPr bwMode="auto">
          <a:xfrm>
            <a:off x="495300" y="3582988"/>
            <a:ext cx="8389938" cy="284797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Table 1: 		EMPLOYEE (</a:t>
            </a:r>
            <a:r>
              <a:rPr lang="en-US" sz="2000" u="sng"/>
              <a:t>EmployeeNo</a:t>
            </a:r>
            <a:r>
              <a:rPr lang="en-US" sz="2000"/>
              <a:t>,  EmployeeName, Title, Salary, 				      ProjectNo, Duration, Responsibility, )</a:t>
            </a:r>
          </a:p>
          <a:p>
            <a:r>
              <a:rPr lang="en-US" sz="2000"/>
              <a:t>Table 2:		PROJECT (</a:t>
            </a:r>
            <a:r>
              <a:rPr lang="en-US" sz="2000" u="sng"/>
              <a:t>ProjectNo</a:t>
            </a:r>
            <a:r>
              <a:rPr lang="en-US" sz="2000"/>
              <a:t>, ProjectName, Budget) </a:t>
            </a:r>
          </a:p>
          <a:p>
            <a:endParaRPr lang="en-US" sz="800"/>
          </a:p>
          <a:p>
            <a:r>
              <a:rPr lang="en-US" sz="4400"/>
              <a:t>OR </a:t>
            </a:r>
          </a:p>
          <a:p>
            <a:endParaRPr lang="en-US" sz="800"/>
          </a:p>
          <a:p>
            <a:r>
              <a:rPr lang="en-US" sz="2000"/>
              <a:t>Table 1: 		 PROJECT (</a:t>
            </a:r>
            <a:r>
              <a:rPr lang="en-US" sz="2000" u="sng"/>
              <a:t>ProjectNo</a:t>
            </a:r>
            <a:r>
              <a:rPr lang="en-US" sz="2000"/>
              <a:t>, ProjectName, Budget, EmployeeNo, 					Duration, Responsibility)</a:t>
            </a:r>
          </a:p>
          <a:p>
            <a:r>
              <a:rPr lang="en-US" sz="2000"/>
              <a:t>Table 2:		 EMPLOYEE (</a:t>
            </a:r>
            <a:r>
              <a:rPr lang="en-US" sz="2000" u="sng"/>
              <a:t>EmployeeNo</a:t>
            </a:r>
            <a:r>
              <a:rPr lang="en-US" sz="2000"/>
              <a:t>, EmployeeName, Title, Salary)</a:t>
            </a:r>
          </a:p>
        </p:txBody>
      </p:sp>
      <p:sp>
        <p:nvSpPr>
          <p:cNvPr id="754792" name="Text Box 104"/>
          <p:cNvSpPr txBox="1">
            <a:spLocks noChangeArrowheads="1"/>
          </p:cNvSpPr>
          <p:nvPr/>
        </p:nvSpPr>
        <p:spPr bwMode="auto">
          <a:xfrm>
            <a:off x="4873625" y="3198813"/>
            <a:ext cx="3789363" cy="346075"/>
          </a:xfrm>
          <a:prstGeom prst="rect">
            <a:avLst/>
          </a:prstGeom>
          <a:gradFill rotWithShape="1">
            <a:gsLst>
              <a:gs pos="0">
                <a:srgbClr val="3333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Foreign key that references Project table </a:t>
            </a:r>
          </a:p>
        </p:txBody>
      </p:sp>
      <p:sp>
        <p:nvSpPr>
          <p:cNvPr id="754794" name="Line 106"/>
          <p:cNvSpPr>
            <a:spLocks noChangeShapeType="1"/>
          </p:cNvSpPr>
          <p:nvPr/>
        </p:nvSpPr>
        <p:spPr bwMode="auto">
          <a:xfrm flipH="1">
            <a:off x="5354638" y="3543300"/>
            <a:ext cx="68262" cy="498475"/>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54795" name="Text Box 107"/>
          <p:cNvSpPr txBox="1">
            <a:spLocks noChangeArrowheads="1"/>
          </p:cNvSpPr>
          <p:nvPr/>
        </p:nvSpPr>
        <p:spPr bwMode="auto">
          <a:xfrm>
            <a:off x="4745038" y="4900613"/>
            <a:ext cx="3963987" cy="346075"/>
          </a:xfrm>
          <a:prstGeom prst="rect">
            <a:avLst/>
          </a:prstGeom>
          <a:gradFill rotWithShape="1">
            <a:gsLst>
              <a:gs pos="0">
                <a:srgbClr val="3333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Foreign key that references Employee table</a:t>
            </a:r>
          </a:p>
        </p:txBody>
      </p:sp>
      <p:sp>
        <p:nvSpPr>
          <p:cNvPr id="754797" name="Line 109"/>
          <p:cNvSpPr>
            <a:spLocks noChangeShapeType="1"/>
          </p:cNvSpPr>
          <p:nvPr/>
        </p:nvSpPr>
        <p:spPr bwMode="auto">
          <a:xfrm flipH="1">
            <a:off x="7469188" y="5232400"/>
            <a:ext cx="252412" cy="284163"/>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54798" name="Rectangle 110"/>
          <p:cNvSpPr>
            <a:spLocks noChangeArrowheads="1"/>
          </p:cNvSpPr>
          <p:nvPr/>
        </p:nvSpPr>
        <p:spPr bwMode="auto">
          <a:xfrm>
            <a:off x="495300" y="165100"/>
            <a:ext cx="77724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buClr>
                <a:srgbClr val="CC0000"/>
              </a:buClr>
            </a:pPr>
            <a:r>
              <a:rPr kumimoji="1" lang="en-US" b="1">
                <a:solidFill>
                  <a:schemeClr val="tx2"/>
                </a:solidFill>
              </a:rPr>
              <a:t>Example of Binary one-to-one Relationship</a:t>
            </a:r>
            <a:endParaRPr kumimoji="1" lang="en-US" sz="1000" b="1">
              <a:solidFill>
                <a:schemeClr val="tx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3"/>
          <p:cNvSpPr>
            <a:spLocks noGrp="1"/>
          </p:cNvSpPr>
          <p:nvPr>
            <p:ph type="sldNum" sz="quarter" idx="10"/>
          </p:nvPr>
        </p:nvSpPr>
        <p:spPr/>
        <p:txBody>
          <a:bodyPr/>
          <a:lstStyle/>
          <a:p>
            <a:fld id="{B98D6FC5-A696-4CF5-A888-DB84E979EED3}" type="slidenum">
              <a:rPr lang="en-US"/>
              <a:pPr/>
              <a:t>39</a:t>
            </a:fld>
            <a:endParaRPr lang="en-US"/>
          </a:p>
        </p:txBody>
      </p:sp>
      <p:sp>
        <p:nvSpPr>
          <p:cNvPr id="768002" name="Rectangle 2"/>
          <p:cNvSpPr>
            <a:spLocks noChangeArrowheads="1"/>
          </p:cNvSpPr>
          <p:nvPr/>
        </p:nvSpPr>
        <p:spPr bwMode="auto">
          <a:xfrm>
            <a:off x="6362700" y="1568450"/>
            <a:ext cx="1423988" cy="530225"/>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68003" name="Rectangle 3"/>
          <p:cNvSpPr>
            <a:spLocks noChangeArrowheads="1"/>
          </p:cNvSpPr>
          <p:nvPr/>
        </p:nvSpPr>
        <p:spPr bwMode="auto">
          <a:xfrm>
            <a:off x="6513513" y="1677988"/>
            <a:ext cx="1127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b="1"/>
              <a:t>PROJECT</a:t>
            </a:r>
          </a:p>
        </p:txBody>
      </p:sp>
      <p:sp>
        <p:nvSpPr>
          <p:cNvPr id="768004" name="Oval 4"/>
          <p:cNvSpPr>
            <a:spLocks noChangeArrowheads="1"/>
          </p:cNvSpPr>
          <p:nvPr/>
        </p:nvSpPr>
        <p:spPr bwMode="auto">
          <a:xfrm>
            <a:off x="5694363" y="736600"/>
            <a:ext cx="1247775" cy="439738"/>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05" name="Oval 5"/>
          <p:cNvSpPr>
            <a:spLocks noChangeArrowheads="1"/>
          </p:cNvSpPr>
          <p:nvPr/>
        </p:nvSpPr>
        <p:spPr bwMode="auto">
          <a:xfrm>
            <a:off x="7042150" y="657225"/>
            <a:ext cx="1249363" cy="598488"/>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06" name="Oval 6"/>
          <p:cNvSpPr>
            <a:spLocks noChangeArrowheads="1"/>
          </p:cNvSpPr>
          <p:nvPr/>
        </p:nvSpPr>
        <p:spPr bwMode="auto">
          <a:xfrm>
            <a:off x="6469063" y="2503488"/>
            <a:ext cx="1247775" cy="430212"/>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07" name="Rectangle 7"/>
          <p:cNvSpPr>
            <a:spLocks noChangeArrowheads="1"/>
          </p:cNvSpPr>
          <p:nvPr/>
        </p:nvSpPr>
        <p:spPr bwMode="auto">
          <a:xfrm>
            <a:off x="6640513" y="2549525"/>
            <a:ext cx="7683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Budget</a:t>
            </a:r>
          </a:p>
        </p:txBody>
      </p:sp>
      <p:sp>
        <p:nvSpPr>
          <p:cNvPr id="768008" name="Rectangle 8"/>
          <p:cNvSpPr>
            <a:spLocks noChangeArrowheads="1"/>
          </p:cNvSpPr>
          <p:nvPr/>
        </p:nvSpPr>
        <p:spPr bwMode="auto">
          <a:xfrm>
            <a:off x="7258050" y="636588"/>
            <a:ext cx="75882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Project</a:t>
            </a:r>
          </a:p>
          <a:p>
            <a:r>
              <a:rPr lang="en-US" sz="1600">
                <a:solidFill>
                  <a:srgbClr val="000000"/>
                </a:solidFill>
              </a:rPr>
              <a:t>Name</a:t>
            </a:r>
          </a:p>
        </p:txBody>
      </p:sp>
      <p:sp>
        <p:nvSpPr>
          <p:cNvPr id="768009" name="Rectangle 9"/>
          <p:cNvSpPr>
            <a:spLocks noChangeArrowheads="1"/>
          </p:cNvSpPr>
          <p:nvPr/>
        </p:nvSpPr>
        <p:spPr bwMode="auto">
          <a:xfrm>
            <a:off x="5694363" y="774700"/>
            <a:ext cx="10572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u="sng">
                <a:solidFill>
                  <a:srgbClr val="000000"/>
                </a:solidFill>
              </a:rPr>
              <a:t>Project No</a:t>
            </a:r>
          </a:p>
        </p:txBody>
      </p:sp>
      <p:sp>
        <p:nvSpPr>
          <p:cNvPr id="768010" name="Line 10"/>
          <p:cNvSpPr>
            <a:spLocks noChangeShapeType="1"/>
          </p:cNvSpPr>
          <p:nvPr/>
        </p:nvSpPr>
        <p:spPr bwMode="auto">
          <a:xfrm>
            <a:off x="6348413" y="1198563"/>
            <a:ext cx="520700" cy="3556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011" name="Line 11"/>
          <p:cNvSpPr>
            <a:spLocks noChangeShapeType="1"/>
          </p:cNvSpPr>
          <p:nvPr/>
        </p:nvSpPr>
        <p:spPr bwMode="auto">
          <a:xfrm flipH="1">
            <a:off x="7377113" y="1274763"/>
            <a:ext cx="330200" cy="2794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012" name="Line 12"/>
          <p:cNvSpPr>
            <a:spLocks noChangeShapeType="1"/>
          </p:cNvSpPr>
          <p:nvPr/>
        </p:nvSpPr>
        <p:spPr bwMode="auto">
          <a:xfrm flipV="1">
            <a:off x="7091363" y="2100263"/>
            <a:ext cx="0" cy="406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013" name="Line 13"/>
          <p:cNvSpPr>
            <a:spLocks noChangeShapeType="1"/>
          </p:cNvSpPr>
          <p:nvPr/>
        </p:nvSpPr>
        <p:spPr bwMode="auto">
          <a:xfrm>
            <a:off x="1344613" y="1135063"/>
            <a:ext cx="428625" cy="44767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014" name="Rectangle 14"/>
          <p:cNvSpPr>
            <a:spLocks noChangeArrowheads="1"/>
          </p:cNvSpPr>
          <p:nvPr/>
        </p:nvSpPr>
        <p:spPr bwMode="auto">
          <a:xfrm>
            <a:off x="1316038" y="1568450"/>
            <a:ext cx="1422400" cy="530225"/>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68015" name="Rectangle 15"/>
          <p:cNvSpPr>
            <a:spLocks noChangeArrowheads="1"/>
          </p:cNvSpPr>
          <p:nvPr/>
        </p:nvSpPr>
        <p:spPr bwMode="auto">
          <a:xfrm>
            <a:off x="1339850" y="1652588"/>
            <a:ext cx="13414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b="1"/>
              <a:t>EMPLOYEE</a:t>
            </a:r>
          </a:p>
        </p:txBody>
      </p:sp>
      <p:sp>
        <p:nvSpPr>
          <p:cNvPr id="768016" name="Oval 16"/>
          <p:cNvSpPr>
            <a:spLocks noChangeArrowheads="1"/>
          </p:cNvSpPr>
          <p:nvPr/>
        </p:nvSpPr>
        <p:spPr bwMode="auto">
          <a:xfrm>
            <a:off x="550863" y="754063"/>
            <a:ext cx="1619250" cy="365125"/>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17" name="Oval 17"/>
          <p:cNvSpPr>
            <a:spLocks noChangeArrowheads="1"/>
          </p:cNvSpPr>
          <p:nvPr/>
        </p:nvSpPr>
        <p:spPr bwMode="auto">
          <a:xfrm>
            <a:off x="2335213" y="696913"/>
            <a:ext cx="1384300" cy="517525"/>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18" name="Line 18"/>
          <p:cNvSpPr>
            <a:spLocks noChangeShapeType="1"/>
          </p:cNvSpPr>
          <p:nvPr/>
        </p:nvSpPr>
        <p:spPr bwMode="auto">
          <a:xfrm flipH="1">
            <a:off x="2360613" y="1223963"/>
            <a:ext cx="698500" cy="3302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019" name="Rectangle 19"/>
          <p:cNvSpPr>
            <a:spLocks noChangeArrowheads="1"/>
          </p:cNvSpPr>
          <p:nvPr/>
        </p:nvSpPr>
        <p:spPr bwMode="auto">
          <a:xfrm>
            <a:off x="587375" y="774700"/>
            <a:ext cx="13049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u="sng">
                <a:solidFill>
                  <a:srgbClr val="000000"/>
                </a:solidFill>
              </a:rPr>
              <a:t>Employee No</a:t>
            </a:r>
          </a:p>
        </p:txBody>
      </p:sp>
      <p:sp>
        <p:nvSpPr>
          <p:cNvPr id="768020" name="Rectangle 20"/>
          <p:cNvSpPr>
            <a:spLocks noChangeArrowheads="1"/>
          </p:cNvSpPr>
          <p:nvPr/>
        </p:nvSpPr>
        <p:spPr bwMode="auto">
          <a:xfrm>
            <a:off x="2524125" y="728663"/>
            <a:ext cx="100647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lnSpc>
                <a:spcPct val="80000"/>
              </a:lnSpc>
            </a:pPr>
            <a:r>
              <a:rPr lang="en-US" sz="1600">
                <a:solidFill>
                  <a:srgbClr val="000000"/>
                </a:solidFill>
              </a:rPr>
              <a:t>Employee</a:t>
            </a:r>
          </a:p>
          <a:p>
            <a:pPr algn="ctr">
              <a:lnSpc>
                <a:spcPct val="80000"/>
              </a:lnSpc>
            </a:pPr>
            <a:r>
              <a:rPr lang="en-US" sz="1600">
                <a:solidFill>
                  <a:srgbClr val="000000"/>
                </a:solidFill>
              </a:rPr>
              <a:t>Name</a:t>
            </a:r>
          </a:p>
        </p:txBody>
      </p:sp>
      <p:sp>
        <p:nvSpPr>
          <p:cNvPr id="768021" name="Oval 21"/>
          <p:cNvSpPr>
            <a:spLocks noChangeArrowheads="1"/>
          </p:cNvSpPr>
          <p:nvPr/>
        </p:nvSpPr>
        <p:spPr bwMode="auto">
          <a:xfrm>
            <a:off x="2246313" y="2562225"/>
            <a:ext cx="1247775" cy="31115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22" name="Rectangle 22"/>
          <p:cNvSpPr>
            <a:spLocks noChangeArrowheads="1"/>
          </p:cNvSpPr>
          <p:nvPr/>
        </p:nvSpPr>
        <p:spPr bwMode="auto">
          <a:xfrm>
            <a:off x="2455863" y="2536825"/>
            <a:ext cx="7016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Salary</a:t>
            </a:r>
          </a:p>
        </p:txBody>
      </p:sp>
      <p:sp>
        <p:nvSpPr>
          <p:cNvPr id="768023" name="Oval 23"/>
          <p:cNvSpPr>
            <a:spLocks noChangeArrowheads="1"/>
          </p:cNvSpPr>
          <p:nvPr/>
        </p:nvSpPr>
        <p:spPr bwMode="auto">
          <a:xfrm>
            <a:off x="811213" y="2560638"/>
            <a:ext cx="1246187" cy="31115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24" name="Rectangle 24"/>
          <p:cNvSpPr>
            <a:spLocks noChangeArrowheads="1"/>
          </p:cNvSpPr>
          <p:nvPr/>
        </p:nvSpPr>
        <p:spPr bwMode="auto">
          <a:xfrm>
            <a:off x="1152525" y="2536825"/>
            <a:ext cx="5667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Title</a:t>
            </a:r>
          </a:p>
        </p:txBody>
      </p:sp>
      <p:sp>
        <p:nvSpPr>
          <p:cNvPr id="768025" name="Line 25"/>
          <p:cNvSpPr>
            <a:spLocks noChangeShapeType="1"/>
          </p:cNvSpPr>
          <p:nvPr/>
        </p:nvSpPr>
        <p:spPr bwMode="auto">
          <a:xfrm flipH="1">
            <a:off x="1446213" y="2125663"/>
            <a:ext cx="419100" cy="4191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026" name="Line 26"/>
          <p:cNvSpPr>
            <a:spLocks noChangeShapeType="1"/>
          </p:cNvSpPr>
          <p:nvPr/>
        </p:nvSpPr>
        <p:spPr bwMode="auto">
          <a:xfrm>
            <a:off x="2309813" y="2125663"/>
            <a:ext cx="584200" cy="4191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029" name="Rectangle 29"/>
          <p:cNvSpPr>
            <a:spLocks noChangeArrowheads="1"/>
          </p:cNvSpPr>
          <p:nvPr/>
        </p:nvSpPr>
        <p:spPr bwMode="auto">
          <a:xfrm>
            <a:off x="3914775" y="1652588"/>
            <a:ext cx="12557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chemeClr val="bg1"/>
                </a:solidFill>
              </a:rPr>
              <a:t>WORKS ON</a:t>
            </a:r>
          </a:p>
        </p:txBody>
      </p:sp>
      <p:sp>
        <p:nvSpPr>
          <p:cNvPr id="768030" name="Line 30"/>
          <p:cNvSpPr>
            <a:spLocks noChangeShapeType="1"/>
          </p:cNvSpPr>
          <p:nvPr/>
        </p:nvSpPr>
        <p:spPr bwMode="auto">
          <a:xfrm flipH="1">
            <a:off x="2730500" y="1833563"/>
            <a:ext cx="1473200"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031" name="Line 31"/>
          <p:cNvSpPr>
            <a:spLocks noChangeShapeType="1"/>
          </p:cNvSpPr>
          <p:nvPr/>
        </p:nvSpPr>
        <p:spPr bwMode="auto">
          <a:xfrm flipH="1">
            <a:off x="5092700" y="1833563"/>
            <a:ext cx="1270000" cy="0"/>
          </a:xfrm>
          <a:prstGeom prst="line">
            <a:avLst/>
          </a:prstGeom>
          <a:noFill/>
          <a:ln w="38100" cmpd="dbl">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032" name="AutoShape 32"/>
          <p:cNvSpPr>
            <a:spLocks noChangeArrowheads="1"/>
          </p:cNvSpPr>
          <p:nvPr/>
        </p:nvSpPr>
        <p:spPr bwMode="auto">
          <a:xfrm>
            <a:off x="3752850" y="1312863"/>
            <a:ext cx="1397000" cy="1054100"/>
          </a:xfrm>
          <a:prstGeom prst="diamond">
            <a:avLst/>
          </a:prstGeom>
          <a:gradFill rotWithShape="1">
            <a:gsLst>
              <a:gs pos="0">
                <a:srgbClr val="FFFF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68033" name="Rectangle 33"/>
          <p:cNvSpPr>
            <a:spLocks noChangeArrowheads="1"/>
          </p:cNvSpPr>
          <p:nvPr/>
        </p:nvSpPr>
        <p:spPr bwMode="auto">
          <a:xfrm>
            <a:off x="3830638" y="1647825"/>
            <a:ext cx="12176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sz="1600" b="1"/>
              <a:t>MANAGES</a:t>
            </a:r>
          </a:p>
        </p:txBody>
      </p:sp>
      <p:sp>
        <p:nvSpPr>
          <p:cNvPr id="768034" name="Oval 34"/>
          <p:cNvSpPr>
            <a:spLocks noChangeArrowheads="1"/>
          </p:cNvSpPr>
          <p:nvPr/>
        </p:nvSpPr>
        <p:spPr bwMode="auto">
          <a:xfrm>
            <a:off x="3887788" y="630238"/>
            <a:ext cx="1260475" cy="404812"/>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36" name="Rectangle 36"/>
          <p:cNvSpPr>
            <a:spLocks noChangeArrowheads="1"/>
          </p:cNvSpPr>
          <p:nvPr/>
        </p:nvSpPr>
        <p:spPr bwMode="auto">
          <a:xfrm>
            <a:off x="4181475" y="669925"/>
            <a:ext cx="1019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Start-Date</a:t>
            </a:r>
          </a:p>
        </p:txBody>
      </p:sp>
      <p:sp>
        <p:nvSpPr>
          <p:cNvPr id="768037" name="Line 37"/>
          <p:cNvSpPr>
            <a:spLocks noChangeShapeType="1"/>
          </p:cNvSpPr>
          <p:nvPr/>
        </p:nvSpPr>
        <p:spPr bwMode="auto">
          <a:xfrm flipH="1">
            <a:off x="4456113" y="1041400"/>
            <a:ext cx="0" cy="254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038" name="Text Box 38"/>
          <p:cNvSpPr txBox="1">
            <a:spLocks noChangeArrowheads="1"/>
          </p:cNvSpPr>
          <p:nvPr/>
        </p:nvSpPr>
        <p:spPr bwMode="auto">
          <a:xfrm>
            <a:off x="2803525" y="1436688"/>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1</a:t>
            </a:r>
          </a:p>
        </p:txBody>
      </p:sp>
      <p:sp>
        <p:nvSpPr>
          <p:cNvPr id="768039" name="Text Box 39"/>
          <p:cNvSpPr txBox="1">
            <a:spLocks noChangeArrowheads="1"/>
          </p:cNvSpPr>
          <p:nvPr/>
        </p:nvSpPr>
        <p:spPr bwMode="auto">
          <a:xfrm>
            <a:off x="6016625" y="1423988"/>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1</a:t>
            </a:r>
          </a:p>
        </p:txBody>
      </p:sp>
      <p:sp>
        <p:nvSpPr>
          <p:cNvPr id="768040" name="Text Box 40"/>
          <p:cNvSpPr txBox="1">
            <a:spLocks noChangeArrowheads="1"/>
          </p:cNvSpPr>
          <p:nvPr/>
        </p:nvSpPr>
        <p:spPr bwMode="auto">
          <a:xfrm>
            <a:off x="406400" y="3506788"/>
            <a:ext cx="8389938" cy="210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sz="2000"/>
              <a:t>In this case, because PROJECT has total participation and EMPLOYEE has partial participation, it is a better idea to do the following:</a:t>
            </a:r>
          </a:p>
          <a:p>
            <a:endParaRPr lang="en-US" sz="4400"/>
          </a:p>
          <a:p>
            <a:endParaRPr lang="en-US" sz="800"/>
          </a:p>
          <a:p>
            <a:r>
              <a:rPr lang="en-US" sz="2000"/>
              <a:t>Table 1: 	PROJECT (</a:t>
            </a:r>
            <a:r>
              <a:rPr lang="en-US" sz="2000" u="sng"/>
              <a:t>ProjectNo</a:t>
            </a:r>
            <a:r>
              <a:rPr lang="en-US" sz="2000"/>
              <a:t>, ProjectName, Budget, EmployeeNo, Start-Date)</a:t>
            </a:r>
          </a:p>
          <a:p>
            <a:r>
              <a:rPr lang="en-US" sz="2000"/>
              <a:t>Table 2:	EMPLOYEE (</a:t>
            </a:r>
            <a:r>
              <a:rPr lang="en-US" sz="2000" u="sng"/>
              <a:t>EmployeeNo</a:t>
            </a:r>
            <a:r>
              <a:rPr lang="en-US" sz="2000"/>
              <a:t>, EmployeeName, Title, Salary)</a:t>
            </a:r>
          </a:p>
        </p:txBody>
      </p:sp>
      <p:sp>
        <p:nvSpPr>
          <p:cNvPr id="768045" name="Rectangle 45"/>
          <p:cNvSpPr>
            <a:spLocks noChangeArrowheads="1"/>
          </p:cNvSpPr>
          <p:nvPr/>
        </p:nvSpPr>
        <p:spPr bwMode="auto">
          <a:xfrm>
            <a:off x="495300" y="165100"/>
            <a:ext cx="77724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buClr>
                <a:srgbClr val="CC0000"/>
              </a:buClr>
            </a:pPr>
            <a:r>
              <a:rPr kumimoji="1" lang="en-US" sz="2400" b="1">
                <a:solidFill>
                  <a:schemeClr val="tx2"/>
                </a:solidFill>
              </a:rPr>
              <a:t>Another example of Binary one-to-one  Relationship</a:t>
            </a:r>
          </a:p>
        </p:txBody>
      </p:sp>
      <p:sp>
        <p:nvSpPr>
          <p:cNvPr id="768046" name="Text Box 46"/>
          <p:cNvSpPr txBox="1">
            <a:spLocks noChangeArrowheads="1"/>
          </p:cNvSpPr>
          <p:nvPr/>
        </p:nvSpPr>
        <p:spPr bwMode="auto">
          <a:xfrm>
            <a:off x="5180013" y="4456113"/>
            <a:ext cx="3963987" cy="346075"/>
          </a:xfrm>
          <a:prstGeom prst="rect">
            <a:avLst/>
          </a:prstGeom>
          <a:gradFill rotWithShape="1">
            <a:gsLst>
              <a:gs pos="0">
                <a:srgbClr val="3333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Foreign key that references Employee table</a:t>
            </a:r>
          </a:p>
        </p:txBody>
      </p:sp>
      <p:sp>
        <p:nvSpPr>
          <p:cNvPr id="768047" name="Line 47"/>
          <p:cNvSpPr>
            <a:spLocks noChangeShapeType="1"/>
          </p:cNvSpPr>
          <p:nvPr/>
        </p:nvSpPr>
        <p:spPr bwMode="auto">
          <a:xfrm flipH="1">
            <a:off x="6884988" y="4800600"/>
            <a:ext cx="252412" cy="246063"/>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63B02E72-A509-41F1-A1FC-6A643C2B13A8}" type="slidenum">
              <a:rPr lang="en-US"/>
              <a:pPr/>
              <a:t>4</a:t>
            </a:fld>
            <a:endParaRPr lang="en-US"/>
          </a:p>
        </p:txBody>
      </p:sp>
      <p:sp>
        <p:nvSpPr>
          <p:cNvPr id="721922" name="Text Box 2"/>
          <p:cNvSpPr txBox="1">
            <a:spLocks noChangeArrowheads="1"/>
          </p:cNvSpPr>
          <p:nvPr/>
        </p:nvSpPr>
        <p:spPr bwMode="auto">
          <a:xfrm>
            <a:off x="517525" y="304800"/>
            <a:ext cx="8434388"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marL="1085850" indent="-171450">
              <a:defRPr sz="2400">
                <a:solidFill>
                  <a:schemeClr val="tx1"/>
                </a:solidFill>
                <a:latin typeface="Times New Roman" pitchFamily="18" charset="0"/>
              </a:defRPr>
            </a:lvl3pPr>
            <a:lvl4pPr marL="1543050" indent="-171450">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80000"/>
              </a:lnSpc>
              <a:buClr>
                <a:srgbClr val="CC0000"/>
              </a:buClr>
            </a:pPr>
            <a:r>
              <a:rPr kumimoji="1" lang="en-US" sz="3200" b="1">
                <a:solidFill>
                  <a:schemeClr val="tx2"/>
                </a:solidFill>
              </a:rPr>
              <a:t>Simple and Composite Attributes</a:t>
            </a:r>
          </a:p>
          <a:p>
            <a:pPr>
              <a:lnSpc>
                <a:spcPct val="80000"/>
              </a:lnSpc>
              <a:buClr>
                <a:srgbClr val="CC0000"/>
              </a:buClr>
            </a:pPr>
            <a:endParaRPr kumimoji="1" lang="en-US" sz="1000" b="1">
              <a:solidFill>
                <a:schemeClr val="tx2"/>
              </a:solidFill>
            </a:endParaRPr>
          </a:p>
          <a:p>
            <a:pPr>
              <a:lnSpc>
                <a:spcPct val="80000"/>
              </a:lnSpc>
              <a:buClr>
                <a:srgbClr val="CC0000"/>
              </a:buClr>
            </a:pPr>
            <a:endParaRPr kumimoji="1" lang="en-US" sz="1000" b="1">
              <a:solidFill>
                <a:schemeClr val="tx2"/>
              </a:solidFill>
            </a:endParaRPr>
          </a:p>
          <a:p>
            <a:pPr>
              <a:lnSpc>
                <a:spcPct val="80000"/>
              </a:lnSpc>
              <a:buClr>
                <a:srgbClr val="CC0000"/>
              </a:buClr>
            </a:pPr>
            <a:endParaRPr kumimoji="1" lang="en-US" sz="1000" b="1">
              <a:solidFill>
                <a:schemeClr val="tx2"/>
              </a:solidFill>
            </a:endParaRPr>
          </a:p>
          <a:p>
            <a:pPr>
              <a:lnSpc>
                <a:spcPct val="80000"/>
              </a:lnSpc>
              <a:buClr>
                <a:srgbClr val="CC0000"/>
              </a:buClr>
            </a:pPr>
            <a:endParaRPr kumimoji="1" lang="en-US" sz="1000" b="1">
              <a:solidFill>
                <a:schemeClr val="tx2"/>
              </a:solidFill>
            </a:endParaRPr>
          </a:p>
          <a:p>
            <a:pPr eaLnBrk="1" hangingPunct="1">
              <a:lnSpc>
                <a:spcPct val="90000"/>
              </a:lnSpc>
              <a:spcBef>
                <a:spcPct val="20000"/>
              </a:spcBef>
              <a:buClr>
                <a:srgbClr val="CC0000"/>
              </a:buClr>
              <a:buFontTx/>
              <a:buChar char="•"/>
            </a:pPr>
            <a:r>
              <a:rPr lang="en-US"/>
              <a:t>Simple attribute</a:t>
            </a:r>
          </a:p>
          <a:p>
            <a:pPr lvl="1" eaLnBrk="1" hangingPunct="1">
              <a:lnSpc>
                <a:spcPct val="90000"/>
              </a:lnSpc>
              <a:spcBef>
                <a:spcPct val="20000"/>
              </a:spcBef>
              <a:buClr>
                <a:srgbClr val="CC0000"/>
              </a:buClr>
              <a:buFontTx/>
              <a:buChar char="•"/>
            </a:pPr>
            <a:r>
              <a:rPr lang="en-US"/>
              <a:t>Attributes that are not divisible</a:t>
            </a:r>
          </a:p>
          <a:p>
            <a:pPr lvl="2" eaLnBrk="1" hangingPunct="1">
              <a:lnSpc>
                <a:spcPct val="90000"/>
              </a:lnSpc>
              <a:spcBef>
                <a:spcPct val="20000"/>
              </a:spcBef>
              <a:buClr>
                <a:srgbClr val="CC0000"/>
              </a:buClr>
              <a:buFontTx/>
              <a:buChar char="•"/>
            </a:pPr>
            <a:r>
              <a:rPr lang="en-US"/>
              <a:t>Ex: age, SSN, StudentId, etc </a:t>
            </a:r>
          </a:p>
          <a:p>
            <a:pPr lvl="2" eaLnBrk="1" hangingPunct="1">
              <a:lnSpc>
                <a:spcPct val="90000"/>
              </a:lnSpc>
              <a:spcBef>
                <a:spcPct val="20000"/>
              </a:spcBef>
              <a:buClr>
                <a:srgbClr val="CC0000"/>
              </a:buClr>
              <a:buFontTx/>
              <a:buChar char="•"/>
            </a:pPr>
            <a:endParaRPr lang="en-US"/>
          </a:p>
          <a:p>
            <a:pPr eaLnBrk="1" hangingPunct="1">
              <a:lnSpc>
                <a:spcPct val="90000"/>
              </a:lnSpc>
              <a:spcBef>
                <a:spcPct val="20000"/>
              </a:spcBef>
              <a:buClr>
                <a:srgbClr val="CC0000"/>
              </a:buClr>
              <a:buFontTx/>
              <a:buChar char="•"/>
            </a:pPr>
            <a:endParaRPr lang="en-US"/>
          </a:p>
          <a:p>
            <a:pPr eaLnBrk="1" hangingPunct="1">
              <a:lnSpc>
                <a:spcPct val="90000"/>
              </a:lnSpc>
              <a:spcBef>
                <a:spcPct val="20000"/>
              </a:spcBef>
              <a:buClr>
                <a:srgbClr val="CC0000"/>
              </a:buClr>
              <a:buFontTx/>
              <a:buChar char="•"/>
            </a:pPr>
            <a:r>
              <a:rPr lang="en-US"/>
              <a:t>Composite Attributes</a:t>
            </a:r>
          </a:p>
          <a:p>
            <a:pPr lvl="1" eaLnBrk="1" hangingPunct="1">
              <a:lnSpc>
                <a:spcPct val="90000"/>
              </a:lnSpc>
              <a:spcBef>
                <a:spcPct val="20000"/>
              </a:spcBef>
              <a:buClr>
                <a:srgbClr val="CC0000"/>
              </a:buClr>
              <a:buFontTx/>
              <a:buChar char="•"/>
            </a:pPr>
            <a:r>
              <a:rPr lang="en-US"/>
              <a:t>Can be divided into smaller subparts which represent more basic attributes with independent meaning. For example:</a:t>
            </a:r>
          </a:p>
          <a:p>
            <a:pPr lvl="2" eaLnBrk="1" hangingPunct="1">
              <a:lnSpc>
                <a:spcPct val="90000"/>
              </a:lnSpc>
              <a:spcBef>
                <a:spcPct val="20000"/>
              </a:spcBef>
              <a:buClr>
                <a:srgbClr val="CC0000"/>
              </a:buClr>
              <a:buFontTx/>
              <a:buChar char="•"/>
            </a:pPr>
            <a:r>
              <a:rPr lang="en-US"/>
              <a:t>Address consists of StreetAddress, City, State, PostalCode</a:t>
            </a:r>
          </a:p>
          <a:p>
            <a:pPr lvl="2" eaLnBrk="1" hangingPunct="1">
              <a:lnSpc>
                <a:spcPct val="90000"/>
              </a:lnSpc>
              <a:spcBef>
                <a:spcPct val="20000"/>
              </a:spcBef>
              <a:buClr>
                <a:srgbClr val="CC0000"/>
              </a:buClr>
              <a:buFontTx/>
              <a:buChar char="•"/>
            </a:pPr>
            <a:r>
              <a:rPr lang="en-US"/>
              <a:t>A date can consists of Day, Month, and Year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66ED52D3-9DA7-4AF5-ADA9-64D08A0F326D}" type="slidenum">
              <a:rPr lang="en-US"/>
              <a:pPr/>
              <a:t>40</a:t>
            </a:fld>
            <a:endParaRPr lang="en-US"/>
          </a:p>
        </p:txBody>
      </p:sp>
      <p:sp>
        <p:nvSpPr>
          <p:cNvPr id="755714" name="Text Box 2"/>
          <p:cNvSpPr txBox="1">
            <a:spLocks noChangeArrowheads="1"/>
          </p:cNvSpPr>
          <p:nvPr/>
        </p:nvSpPr>
        <p:spPr bwMode="auto">
          <a:xfrm>
            <a:off x="517525" y="304800"/>
            <a:ext cx="8289925" cy="604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70000"/>
              </a:lnSpc>
            </a:pPr>
            <a:r>
              <a:rPr kumimoji="1" lang="en-US" sz="3200" b="1">
                <a:solidFill>
                  <a:schemeClr val="tx2"/>
                </a:solidFill>
              </a:rPr>
              <a:t>Step 3: Binary One-to-Many Relationship</a:t>
            </a:r>
          </a:p>
          <a:p>
            <a:pPr>
              <a:lnSpc>
                <a:spcPct val="70000"/>
              </a:lnSpc>
            </a:pPr>
            <a:endParaRPr kumimoji="1" lang="en-US" sz="1000" b="1">
              <a:solidFill>
                <a:schemeClr val="tx2"/>
              </a:solidFill>
            </a:endParaRPr>
          </a:p>
          <a:p>
            <a:pPr>
              <a:lnSpc>
                <a:spcPct val="70000"/>
              </a:lnSpc>
            </a:pPr>
            <a:endParaRPr kumimoji="1" lang="en-US" sz="1000" b="1">
              <a:solidFill>
                <a:schemeClr val="tx2"/>
              </a:solidFill>
            </a:endParaRPr>
          </a:p>
          <a:p>
            <a:pPr>
              <a:lnSpc>
                <a:spcPct val="70000"/>
              </a:lnSpc>
            </a:pPr>
            <a:endParaRPr lang="en-US"/>
          </a:p>
          <a:p>
            <a:pPr>
              <a:lnSpc>
                <a:spcPct val="70000"/>
              </a:lnSpc>
              <a:spcBef>
                <a:spcPct val="20000"/>
              </a:spcBef>
              <a:buClr>
                <a:srgbClr val="CC0000"/>
              </a:buClr>
              <a:buFontTx/>
              <a:buChar char="•"/>
            </a:pPr>
            <a:r>
              <a:rPr lang="en-US"/>
              <a:t>For each regular binary one-to-many relationship do:</a:t>
            </a:r>
          </a:p>
          <a:p>
            <a:pPr>
              <a:lnSpc>
                <a:spcPct val="70000"/>
              </a:lnSpc>
              <a:spcBef>
                <a:spcPct val="20000"/>
              </a:spcBef>
              <a:buClr>
                <a:srgbClr val="CC0000"/>
              </a:buClr>
              <a:buFontTx/>
              <a:buChar char="•"/>
            </a:pPr>
            <a:endParaRPr lang="en-US"/>
          </a:p>
          <a:p>
            <a:pPr lvl="1" eaLnBrk="1" hangingPunct="1">
              <a:lnSpc>
                <a:spcPct val="70000"/>
              </a:lnSpc>
              <a:spcBef>
                <a:spcPct val="20000"/>
              </a:spcBef>
              <a:buClr>
                <a:srgbClr val="CC0000"/>
              </a:buClr>
              <a:buFontTx/>
              <a:buChar char="•"/>
            </a:pPr>
            <a:r>
              <a:rPr lang="en-US"/>
              <a:t>As you did in step 1,  create 2 tables </a:t>
            </a:r>
            <a:r>
              <a:rPr lang="en-US" i="1"/>
              <a:t>T1</a:t>
            </a:r>
            <a:r>
              <a:rPr lang="en-US"/>
              <a:t> and </a:t>
            </a:r>
            <a:r>
              <a:rPr lang="en-US" i="1"/>
              <a:t>T2</a:t>
            </a:r>
            <a:r>
              <a:rPr lang="en-US"/>
              <a:t> for entities </a:t>
            </a:r>
            <a:r>
              <a:rPr lang="en-US" i="1"/>
              <a:t>E1</a:t>
            </a:r>
            <a:r>
              <a:rPr lang="en-US"/>
              <a:t> and </a:t>
            </a:r>
            <a:r>
              <a:rPr lang="en-US" i="1"/>
              <a:t>E2</a:t>
            </a:r>
            <a:r>
              <a:rPr lang="en-US"/>
              <a:t> that relate to each other by one-to-Many relationship.</a:t>
            </a:r>
          </a:p>
          <a:p>
            <a:pPr lvl="1">
              <a:lnSpc>
                <a:spcPct val="70000"/>
              </a:lnSpc>
              <a:spcBef>
                <a:spcPct val="20000"/>
              </a:spcBef>
              <a:buClr>
                <a:srgbClr val="CC0000"/>
              </a:buClr>
              <a:buFontTx/>
              <a:buChar char="•"/>
            </a:pPr>
            <a:endParaRPr lang="en-US"/>
          </a:p>
          <a:p>
            <a:pPr lvl="1">
              <a:lnSpc>
                <a:spcPct val="70000"/>
              </a:lnSpc>
              <a:spcBef>
                <a:spcPct val="20000"/>
              </a:spcBef>
              <a:buClr>
                <a:srgbClr val="CC0000"/>
              </a:buClr>
              <a:buFontTx/>
              <a:buChar char="•"/>
            </a:pPr>
            <a:r>
              <a:rPr lang="en-US"/>
              <a:t>Identify the table that represents the participating entity at the N-side (say this table is </a:t>
            </a:r>
            <a:r>
              <a:rPr lang="en-US" i="1"/>
              <a:t>T1</a:t>
            </a:r>
            <a:r>
              <a:rPr lang="en-US"/>
              <a:t>) </a:t>
            </a:r>
          </a:p>
          <a:p>
            <a:pPr lvl="1">
              <a:lnSpc>
                <a:spcPct val="70000"/>
              </a:lnSpc>
              <a:spcBef>
                <a:spcPct val="20000"/>
              </a:spcBef>
              <a:buClr>
                <a:srgbClr val="CC0000"/>
              </a:buClr>
              <a:buFontTx/>
              <a:buChar char="•"/>
            </a:pPr>
            <a:endParaRPr lang="en-US"/>
          </a:p>
          <a:p>
            <a:pPr lvl="1">
              <a:lnSpc>
                <a:spcPct val="70000"/>
              </a:lnSpc>
              <a:spcBef>
                <a:spcPct val="20000"/>
              </a:spcBef>
              <a:buClr>
                <a:srgbClr val="CC0000"/>
              </a:buClr>
              <a:buFontTx/>
              <a:buChar char="•"/>
            </a:pPr>
            <a:r>
              <a:rPr lang="en-US"/>
              <a:t>Include the primary key of  </a:t>
            </a:r>
            <a:r>
              <a:rPr lang="en-US" i="1"/>
              <a:t>T2</a:t>
            </a:r>
            <a:r>
              <a:rPr lang="en-US"/>
              <a:t> as foreign key in </a:t>
            </a:r>
            <a:r>
              <a:rPr lang="en-US" i="1"/>
              <a:t>T1</a:t>
            </a:r>
          </a:p>
          <a:p>
            <a:pPr lvl="1">
              <a:lnSpc>
                <a:spcPct val="70000"/>
              </a:lnSpc>
              <a:spcBef>
                <a:spcPct val="20000"/>
              </a:spcBef>
              <a:buClr>
                <a:srgbClr val="CC0000"/>
              </a:buClr>
              <a:buFontTx/>
              <a:buChar char="•"/>
            </a:pPr>
            <a:endParaRPr lang="en-US"/>
          </a:p>
          <a:p>
            <a:pPr lvl="1">
              <a:lnSpc>
                <a:spcPct val="70000"/>
              </a:lnSpc>
              <a:spcBef>
                <a:spcPct val="20000"/>
              </a:spcBef>
              <a:buClr>
                <a:srgbClr val="CC0000"/>
              </a:buClr>
              <a:buFontTx/>
              <a:buChar char="•"/>
            </a:pPr>
            <a:r>
              <a:rPr lang="en-US"/>
              <a:t>Include any simple attributes (or simple components of composite attributes) of the one-to-many relationship as attributes of </a:t>
            </a:r>
            <a:r>
              <a:rPr lang="en-US" i="1"/>
              <a:t>T1</a:t>
            </a:r>
          </a:p>
          <a:p>
            <a:pPr>
              <a:lnSpc>
                <a:spcPct val="70000"/>
              </a:lnSpc>
              <a:spcBef>
                <a:spcPct val="20000"/>
              </a:spcBef>
              <a:buClr>
                <a:srgbClr val="CC0000"/>
              </a:buClr>
              <a:buFontTx/>
              <a:buChar char="•"/>
            </a:pPr>
            <a:endParaRPr lang="en-US"/>
          </a:p>
          <a:p>
            <a:pPr>
              <a:lnSpc>
                <a:spcPct val="70000"/>
              </a:lnSpc>
              <a:spcBef>
                <a:spcPct val="20000"/>
              </a:spcBef>
              <a:buClr>
                <a:srgbClr val="CC0000"/>
              </a:buClr>
              <a:buFontTx/>
              <a:buChar char="•"/>
            </a:pPr>
            <a:r>
              <a:rPr lang="en-US" b="1" i="1"/>
              <a:t>Summary: Create a foreign key and move relationship attributes to the N-side of the one-to-many relationship</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3"/>
          <p:cNvSpPr>
            <a:spLocks noGrp="1"/>
          </p:cNvSpPr>
          <p:nvPr>
            <p:ph type="sldNum" sz="quarter" idx="10"/>
          </p:nvPr>
        </p:nvSpPr>
        <p:spPr/>
        <p:txBody>
          <a:bodyPr/>
          <a:lstStyle/>
          <a:p>
            <a:fld id="{9E89048C-E297-4BB8-B692-5C16C4BAFF4A}" type="slidenum">
              <a:rPr lang="en-US"/>
              <a:pPr/>
              <a:t>41</a:t>
            </a:fld>
            <a:endParaRPr lang="en-US"/>
          </a:p>
        </p:txBody>
      </p:sp>
      <p:sp>
        <p:nvSpPr>
          <p:cNvPr id="756740" name="Rectangle 4"/>
          <p:cNvSpPr>
            <a:spLocks noChangeArrowheads="1"/>
          </p:cNvSpPr>
          <p:nvPr/>
        </p:nvSpPr>
        <p:spPr bwMode="auto">
          <a:xfrm>
            <a:off x="6400800" y="2139950"/>
            <a:ext cx="1423988" cy="530225"/>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56741" name="Rectangle 5"/>
          <p:cNvSpPr>
            <a:spLocks noChangeArrowheads="1"/>
          </p:cNvSpPr>
          <p:nvPr/>
        </p:nvSpPr>
        <p:spPr bwMode="auto">
          <a:xfrm>
            <a:off x="6627813" y="2249488"/>
            <a:ext cx="1127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b="1"/>
              <a:t>PROJECT</a:t>
            </a:r>
          </a:p>
        </p:txBody>
      </p:sp>
      <p:sp>
        <p:nvSpPr>
          <p:cNvPr id="756742" name="Oval 6"/>
          <p:cNvSpPr>
            <a:spLocks noChangeArrowheads="1"/>
          </p:cNvSpPr>
          <p:nvPr/>
        </p:nvSpPr>
        <p:spPr bwMode="auto">
          <a:xfrm>
            <a:off x="5732463" y="1308100"/>
            <a:ext cx="1247775" cy="439738"/>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6743" name="Oval 7"/>
          <p:cNvSpPr>
            <a:spLocks noChangeArrowheads="1"/>
          </p:cNvSpPr>
          <p:nvPr/>
        </p:nvSpPr>
        <p:spPr bwMode="auto">
          <a:xfrm>
            <a:off x="7080250" y="1228725"/>
            <a:ext cx="1249363" cy="598488"/>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6744" name="Oval 8"/>
          <p:cNvSpPr>
            <a:spLocks noChangeArrowheads="1"/>
          </p:cNvSpPr>
          <p:nvPr/>
        </p:nvSpPr>
        <p:spPr bwMode="auto">
          <a:xfrm>
            <a:off x="6507163" y="3074988"/>
            <a:ext cx="1247775" cy="430212"/>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6745" name="Rectangle 9"/>
          <p:cNvSpPr>
            <a:spLocks noChangeArrowheads="1"/>
          </p:cNvSpPr>
          <p:nvPr/>
        </p:nvSpPr>
        <p:spPr bwMode="auto">
          <a:xfrm>
            <a:off x="6678613" y="3121025"/>
            <a:ext cx="7683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Budget</a:t>
            </a:r>
          </a:p>
        </p:txBody>
      </p:sp>
      <p:sp>
        <p:nvSpPr>
          <p:cNvPr id="756746" name="Rectangle 10"/>
          <p:cNvSpPr>
            <a:spLocks noChangeArrowheads="1"/>
          </p:cNvSpPr>
          <p:nvPr/>
        </p:nvSpPr>
        <p:spPr bwMode="auto">
          <a:xfrm>
            <a:off x="7296150" y="1208088"/>
            <a:ext cx="75882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Project</a:t>
            </a:r>
          </a:p>
          <a:p>
            <a:r>
              <a:rPr lang="en-US" sz="1600">
                <a:solidFill>
                  <a:srgbClr val="000000"/>
                </a:solidFill>
              </a:rPr>
              <a:t>Name</a:t>
            </a:r>
          </a:p>
        </p:txBody>
      </p:sp>
      <p:sp>
        <p:nvSpPr>
          <p:cNvPr id="756747" name="Rectangle 11"/>
          <p:cNvSpPr>
            <a:spLocks noChangeArrowheads="1"/>
          </p:cNvSpPr>
          <p:nvPr/>
        </p:nvSpPr>
        <p:spPr bwMode="auto">
          <a:xfrm>
            <a:off x="5732463" y="1346200"/>
            <a:ext cx="10572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u="sng">
                <a:solidFill>
                  <a:srgbClr val="000000"/>
                </a:solidFill>
              </a:rPr>
              <a:t>Project No</a:t>
            </a:r>
          </a:p>
        </p:txBody>
      </p:sp>
      <p:sp>
        <p:nvSpPr>
          <p:cNvPr id="756748" name="Line 12"/>
          <p:cNvSpPr>
            <a:spLocks noChangeShapeType="1"/>
          </p:cNvSpPr>
          <p:nvPr/>
        </p:nvSpPr>
        <p:spPr bwMode="auto">
          <a:xfrm>
            <a:off x="6386513" y="1770063"/>
            <a:ext cx="520700" cy="3556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6749" name="Line 13"/>
          <p:cNvSpPr>
            <a:spLocks noChangeShapeType="1"/>
          </p:cNvSpPr>
          <p:nvPr/>
        </p:nvSpPr>
        <p:spPr bwMode="auto">
          <a:xfrm flipH="1">
            <a:off x="7415213" y="1846263"/>
            <a:ext cx="330200" cy="2794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6750" name="Line 14"/>
          <p:cNvSpPr>
            <a:spLocks noChangeShapeType="1"/>
          </p:cNvSpPr>
          <p:nvPr/>
        </p:nvSpPr>
        <p:spPr bwMode="auto">
          <a:xfrm flipV="1">
            <a:off x="7129463" y="2671763"/>
            <a:ext cx="0" cy="406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6751" name="Line 15"/>
          <p:cNvSpPr>
            <a:spLocks noChangeShapeType="1"/>
          </p:cNvSpPr>
          <p:nvPr/>
        </p:nvSpPr>
        <p:spPr bwMode="auto">
          <a:xfrm>
            <a:off x="1382713" y="1706563"/>
            <a:ext cx="428625" cy="44767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6752" name="Rectangle 16"/>
          <p:cNvSpPr>
            <a:spLocks noChangeArrowheads="1"/>
          </p:cNvSpPr>
          <p:nvPr/>
        </p:nvSpPr>
        <p:spPr bwMode="auto">
          <a:xfrm>
            <a:off x="1354138" y="2139950"/>
            <a:ext cx="1422400" cy="530225"/>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56753" name="Rectangle 17"/>
          <p:cNvSpPr>
            <a:spLocks noChangeArrowheads="1"/>
          </p:cNvSpPr>
          <p:nvPr/>
        </p:nvSpPr>
        <p:spPr bwMode="auto">
          <a:xfrm>
            <a:off x="1377950" y="2224088"/>
            <a:ext cx="13414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b="1"/>
              <a:t>EMPLOYEE</a:t>
            </a:r>
          </a:p>
        </p:txBody>
      </p:sp>
      <p:sp>
        <p:nvSpPr>
          <p:cNvPr id="756754" name="Oval 18"/>
          <p:cNvSpPr>
            <a:spLocks noChangeArrowheads="1"/>
          </p:cNvSpPr>
          <p:nvPr/>
        </p:nvSpPr>
        <p:spPr bwMode="auto">
          <a:xfrm>
            <a:off x="588963" y="1325563"/>
            <a:ext cx="1619250" cy="365125"/>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6755" name="Oval 19"/>
          <p:cNvSpPr>
            <a:spLocks noChangeArrowheads="1"/>
          </p:cNvSpPr>
          <p:nvPr/>
        </p:nvSpPr>
        <p:spPr bwMode="auto">
          <a:xfrm>
            <a:off x="2373313" y="1268413"/>
            <a:ext cx="1384300" cy="517525"/>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6756" name="Line 20"/>
          <p:cNvSpPr>
            <a:spLocks noChangeShapeType="1"/>
          </p:cNvSpPr>
          <p:nvPr/>
        </p:nvSpPr>
        <p:spPr bwMode="auto">
          <a:xfrm flipH="1">
            <a:off x="2398713" y="1795463"/>
            <a:ext cx="698500" cy="3302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6757" name="Rectangle 21"/>
          <p:cNvSpPr>
            <a:spLocks noChangeArrowheads="1"/>
          </p:cNvSpPr>
          <p:nvPr/>
        </p:nvSpPr>
        <p:spPr bwMode="auto">
          <a:xfrm>
            <a:off x="625475" y="1346200"/>
            <a:ext cx="13049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u="sng">
                <a:solidFill>
                  <a:srgbClr val="000000"/>
                </a:solidFill>
              </a:rPr>
              <a:t>Employee No</a:t>
            </a:r>
          </a:p>
        </p:txBody>
      </p:sp>
      <p:sp>
        <p:nvSpPr>
          <p:cNvPr id="756758" name="Rectangle 22"/>
          <p:cNvSpPr>
            <a:spLocks noChangeArrowheads="1"/>
          </p:cNvSpPr>
          <p:nvPr/>
        </p:nvSpPr>
        <p:spPr bwMode="auto">
          <a:xfrm>
            <a:off x="2562225" y="1300163"/>
            <a:ext cx="100647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lnSpc>
                <a:spcPct val="80000"/>
              </a:lnSpc>
            </a:pPr>
            <a:r>
              <a:rPr lang="en-US" sz="1600">
                <a:solidFill>
                  <a:srgbClr val="000000"/>
                </a:solidFill>
              </a:rPr>
              <a:t>Employee</a:t>
            </a:r>
          </a:p>
          <a:p>
            <a:pPr algn="ctr">
              <a:lnSpc>
                <a:spcPct val="80000"/>
              </a:lnSpc>
            </a:pPr>
            <a:r>
              <a:rPr lang="en-US" sz="1600">
                <a:solidFill>
                  <a:srgbClr val="000000"/>
                </a:solidFill>
              </a:rPr>
              <a:t>Name</a:t>
            </a:r>
          </a:p>
        </p:txBody>
      </p:sp>
      <p:sp>
        <p:nvSpPr>
          <p:cNvPr id="756759" name="Oval 23"/>
          <p:cNvSpPr>
            <a:spLocks noChangeArrowheads="1"/>
          </p:cNvSpPr>
          <p:nvPr/>
        </p:nvSpPr>
        <p:spPr bwMode="auto">
          <a:xfrm>
            <a:off x="2284413" y="3133725"/>
            <a:ext cx="1247775" cy="31115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6760" name="Rectangle 24"/>
          <p:cNvSpPr>
            <a:spLocks noChangeArrowheads="1"/>
          </p:cNvSpPr>
          <p:nvPr/>
        </p:nvSpPr>
        <p:spPr bwMode="auto">
          <a:xfrm>
            <a:off x="2493963" y="3108325"/>
            <a:ext cx="7016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Salary</a:t>
            </a:r>
          </a:p>
        </p:txBody>
      </p:sp>
      <p:sp>
        <p:nvSpPr>
          <p:cNvPr id="756761" name="Oval 25"/>
          <p:cNvSpPr>
            <a:spLocks noChangeArrowheads="1"/>
          </p:cNvSpPr>
          <p:nvPr/>
        </p:nvSpPr>
        <p:spPr bwMode="auto">
          <a:xfrm>
            <a:off x="849313" y="3132138"/>
            <a:ext cx="1246187" cy="31115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6762" name="Rectangle 26"/>
          <p:cNvSpPr>
            <a:spLocks noChangeArrowheads="1"/>
          </p:cNvSpPr>
          <p:nvPr/>
        </p:nvSpPr>
        <p:spPr bwMode="auto">
          <a:xfrm>
            <a:off x="1190625" y="3108325"/>
            <a:ext cx="5667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Title</a:t>
            </a:r>
          </a:p>
        </p:txBody>
      </p:sp>
      <p:sp>
        <p:nvSpPr>
          <p:cNvPr id="756763" name="Line 27"/>
          <p:cNvSpPr>
            <a:spLocks noChangeShapeType="1"/>
          </p:cNvSpPr>
          <p:nvPr/>
        </p:nvSpPr>
        <p:spPr bwMode="auto">
          <a:xfrm flipH="1">
            <a:off x="1484313" y="2697163"/>
            <a:ext cx="419100" cy="4191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6764" name="Line 28"/>
          <p:cNvSpPr>
            <a:spLocks noChangeShapeType="1"/>
          </p:cNvSpPr>
          <p:nvPr/>
        </p:nvSpPr>
        <p:spPr bwMode="auto">
          <a:xfrm>
            <a:off x="2347913" y="2697163"/>
            <a:ext cx="584200" cy="4191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6765" name="Oval 29"/>
          <p:cNvSpPr>
            <a:spLocks noChangeArrowheads="1"/>
          </p:cNvSpPr>
          <p:nvPr/>
        </p:nvSpPr>
        <p:spPr bwMode="auto">
          <a:xfrm>
            <a:off x="3948113" y="3189288"/>
            <a:ext cx="1463675" cy="404812"/>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6766" name="Rectangle 30"/>
          <p:cNvSpPr>
            <a:spLocks noChangeArrowheads="1"/>
          </p:cNvSpPr>
          <p:nvPr/>
        </p:nvSpPr>
        <p:spPr bwMode="auto">
          <a:xfrm>
            <a:off x="4016375" y="3197225"/>
            <a:ext cx="1358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Responsibility</a:t>
            </a:r>
          </a:p>
        </p:txBody>
      </p:sp>
      <p:sp>
        <p:nvSpPr>
          <p:cNvPr id="756767" name="Rectangle 31"/>
          <p:cNvSpPr>
            <a:spLocks noChangeArrowheads="1"/>
          </p:cNvSpPr>
          <p:nvPr/>
        </p:nvSpPr>
        <p:spPr bwMode="auto">
          <a:xfrm>
            <a:off x="3952875" y="2224088"/>
            <a:ext cx="12557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chemeClr val="bg1"/>
                </a:solidFill>
              </a:rPr>
              <a:t>WORKS ON</a:t>
            </a:r>
          </a:p>
        </p:txBody>
      </p:sp>
      <p:sp>
        <p:nvSpPr>
          <p:cNvPr id="756768" name="Line 32"/>
          <p:cNvSpPr>
            <a:spLocks noChangeShapeType="1"/>
          </p:cNvSpPr>
          <p:nvPr/>
        </p:nvSpPr>
        <p:spPr bwMode="auto">
          <a:xfrm flipH="1">
            <a:off x="2768600" y="2405063"/>
            <a:ext cx="1473200" cy="0"/>
          </a:xfrm>
          <a:prstGeom prst="line">
            <a:avLst/>
          </a:prstGeom>
          <a:noFill/>
          <a:ln w="38100" cmpd="dbl">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6769" name="Line 33"/>
          <p:cNvSpPr>
            <a:spLocks noChangeShapeType="1"/>
          </p:cNvSpPr>
          <p:nvPr/>
        </p:nvSpPr>
        <p:spPr bwMode="auto">
          <a:xfrm flipH="1">
            <a:off x="5130800" y="2405063"/>
            <a:ext cx="1270000" cy="0"/>
          </a:xfrm>
          <a:prstGeom prst="line">
            <a:avLst/>
          </a:prstGeom>
          <a:noFill/>
          <a:ln w="38100" cmpd="dbl">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6770" name="AutoShape 34"/>
          <p:cNvSpPr>
            <a:spLocks noChangeArrowheads="1"/>
          </p:cNvSpPr>
          <p:nvPr/>
        </p:nvSpPr>
        <p:spPr bwMode="auto">
          <a:xfrm>
            <a:off x="4133850" y="1884363"/>
            <a:ext cx="1054100" cy="1054100"/>
          </a:xfrm>
          <a:prstGeom prst="diamond">
            <a:avLst/>
          </a:prstGeom>
          <a:gradFill rotWithShape="1">
            <a:gsLst>
              <a:gs pos="0">
                <a:srgbClr val="FFFF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56771" name="Rectangle 35"/>
          <p:cNvSpPr>
            <a:spLocks noChangeArrowheads="1"/>
          </p:cNvSpPr>
          <p:nvPr/>
        </p:nvSpPr>
        <p:spPr bwMode="auto">
          <a:xfrm>
            <a:off x="4187825" y="2219325"/>
            <a:ext cx="960438"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sz="1600" b="1"/>
              <a:t>WORKS</a:t>
            </a:r>
          </a:p>
          <a:p>
            <a:pPr algn="ctr"/>
            <a:r>
              <a:rPr lang="en-US" sz="1600" b="1"/>
              <a:t>ON</a:t>
            </a:r>
          </a:p>
        </p:txBody>
      </p:sp>
      <p:sp>
        <p:nvSpPr>
          <p:cNvPr id="756772" name="Oval 36"/>
          <p:cNvSpPr>
            <a:spLocks noChangeArrowheads="1"/>
          </p:cNvSpPr>
          <p:nvPr/>
        </p:nvSpPr>
        <p:spPr bwMode="auto">
          <a:xfrm>
            <a:off x="4049713" y="1220788"/>
            <a:ext cx="1260475" cy="404812"/>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6773" name="Line 37"/>
          <p:cNvSpPr>
            <a:spLocks noChangeShapeType="1"/>
          </p:cNvSpPr>
          <p:nvPr/>
        </p:nvSpPr>
        <p:spPr bwMode="auto">
          <a:xfrm flipH="1">
            <a:off x="4659313" y="2933700"/>
            <a:ext cx="0" cy="254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6774" name="Rectangle 38"/>
          <p:cNvSpPr>
            <a:spLocks noChangeArrowheads="1"/>
          </p:cNvSpPr>
          <p:nvPr/>
        </p:nvSpPr>
        <p:spPr bwMode="auto">
          <a:xfrm>
            <a:off x="4219575" y="1241425"/>
            <a:ext cx="9048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Duration</a:t>
            </a:r>
          </a:p>
        </p:txBody>
      </p:sp>
      <p:sp>
        <p:nvSpPr>
          <p:cNvPr id="756775" name="Line 39"/>
          <p:cNvSpPr>
            <a:spLocks noChangeShapeType="1"/>
          </p:cNvSpPr>
          <p:nvPr/>
        </p:nvSpPr>
        <p:spPr bwMode="auto">
          <a:xfrm flipH="1">
            <a:off x="4646613" y="1651000"/>
            <a:ext cx="0" cy="254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6776" name="Text Box 40"/>
          <p:cNvSpPr txBox="1">
            <a:spLocks noChangeArrowheads="1"/>
          </p:cNvSpPr>
          <p:nvPr/>
        </p:nvSpPr>
        <p:spPr bwMode="auto">
          <a:xfrm>
            <a:off x="2841625" y="2008188"/>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N</a:t>
            </a:r>
          </a:p>
        </p:txBody>
      </p:sp>
      <p:sp>
        <p:nvSpPr>
          <p:cNvPr id="756777" name="Text Box 41"/>
          <p:cNvSpPr txBox="1">
            <a:spLocks noChangeArrowheads="1"/>
          </p:cNvSpPr>
          <p:nvPr/>
        </p:nvSpPr>
        <p:spPr bwMode="auto">
          <a:xfrm>
            <a:off x="6054725" y="1995488"/>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1</a:t>
            </a:r>
          </a:p>
        </p:txBody>
      </p:sp>
      <p:sp>
        <p:nvSpPr>
          <p:cNvPr id="756778" name="Text Box 42"/>
          <p:cNvSpPr txBox="1">
            <a:spLocks noChangeArrowheads="1"/>
          </p:cNvSpPr>
          <p:nvPr/>
        </p:nvSpPr>
        <p:spPr bwMode="auto">
          <a:xfrm>
            <a:off x="520700" y="4816475"/>
            <a:ext cx="8407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Table 1: 	 	EMPLOYEE (</a:t>
            </a:r>
            <a:r>
              <a:rPr lang="en-US" sz="2000" u="sng"/>
              <a:t>EmployeeNo</a:t>
            </a:r>
            <a:r>
              <a:rPr lang="en-US" sz="2000"/>
              <a:t>,    EmployeeName, Title, Salary, 				         ProjectNo, Duration, Responsibility)</a:t>
            </a:r>
          </a:p>
          <a:p>
            <a:endParaRPr lang="en-US" sz="2000"/>
          </a:p>
          <a:p>
            <a:r>
              <a:rPr lang="en-US" sz="2000"/>
              <a:t>Table 2:		PROJECT (</a:t>
            </a:r>
            <a:r>
              <a:rPr lang="en-US" sz="2000" u="sng"/>
              <a:t>ProjectNo</a:t>
            </a:r>
            <a:r>
              <a:rPr lang="en-US" sz="2000"/>
              <a:t>, ProjectName, Budget) </a:t>
            </a:r>
          </a:p>
        </p:txBody>
      </p:sp>
      <p:sp>
        <p:nvSpPr>
          <p:cNvPr id="756779" name="Text Box 43"/>
          <p:cNvSpPr txBox="1">
            <a:spLocks noChangeArrowheads="1"/>
          </p:cNvSpPr>
          <p:nvPr/>
        </p:nvSpPr>
        <p:spPr bwMode="auto">
          <a:xfrm>
            <a:off x="4264025" y="4379913"/>
            <a:ext cx="3840163" cy="346075"/>
          </a:xfrm>
          <a:prstGeom prst="rect">
            <a:avLst/>
          </a:prstGeom>
          <a:gradFill rotWithShape="1">
            <a:gsLst>
              <a:gs pos="0">
                <a:srgbClr val="3333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Foreign key that references  Project table </a:t>
            </a:r>
          </a:p>
        </p:txBody>
      </p:sp>
      <p:sp>
        <p:nvSpPr>
          <p:cNvPr id="756780" name="Line 44"/>
          <p:cNvSpPr>
            <a:spLocks noChangeShapeType="1"/>
          </p:cNvSpPr>
          <p:nvPr/>
        </p:nvSpPr>
        <p:spPr bwMode="auto">
          <a:xfrm flipH="1">
            <a:off x="5427663" y="4737100"/>
            <a:ext cx="101600" cy="533400"/>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56781" name="Rectangle 45"/>
          <p:cNvSpPr>
            <a:spLocks noChangeArrowheads="1"/>
          </p:cNvSpPr>
          <p:nvPr/>
        </p:nvSpPr>
        <p:spPr bwMode="auto">
          <a:xfrm>
            <a:off x="471488" y="168275"/>
            <a:ext cx="81962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b="1">
                <a:solidFill>
                  <a:schemeClr val="tx2"/>
                </a:solidFill>
              </a:rPr>
              <a:t>Example of Binary One-to-Many Relationship</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0A2CA238-AD46-4161-B58F-048E88BA4991}" type="slidenum">
              <a:rPr lang="en-US"/>
              <a:pPr/>
              <a:t>42</a:t>
            </a:fld>
            <a:endParaRPr lang="en-US"/>
          </a:p>
        </p:txBody>
      </p:sp>
      <p:sp>
        <p:nvSpPr>
          <p:cNvPr id="757762" name="Text Box 2"/>
          <p:cNvSpPr txBox="1">
            <a:spLocks noChangeArrowheads="1"/>
          </p:cNvSpPr>
          <p:nvPr/>
        </p:nvSpPr>
        <p:spPr bwMode="auto">
          <a:xfrm>
            <a:off x="327025" y="152400"/>
            <a:ext cx="8569325" cy="620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80000"/>
              </a:lnSpc>
            </a:pPr>
            <a:r>
              <a:rPr kumimoji="1" lang="en-US" sz="3200" b="1">
                <a:solidFill>
                  <a:schemeClr val="tx2"/>
                </a:solidFill>
              </a:rPr>
              <a:t>Step 4: Binary Many-to-Many Relationship</a:t>
            </a:r>
            <a:endParaRPr kumimoji="1" lang="en-US" sz="1000" b="1">
              <a:solidFill>
                <a:schemeClr val="tx2"/>
              </a:solidFill>
            </a:endParaRPr>
          </a:p>
          <a:p>
            <a:pPr>
              <a:lnSpc>
                <a:spcPct val="80000"/>
              </a:lnSpc>
            </a:pPr>
            <a:endParaRPr kumimoji="1" lang="en-US" sz="1000" b="1">
              <a:solidFill>
                <a:schemeClr val="tx2"/>
              </a:solidFill>
            </a:endParaRPr>
          </a:p>
          <a:p>
            <a:pPr>
              <a:lnSpc>
                <a:spcPct val="80000"/>
              </a:lnSpc>
            </a:pPr>
            <a:endParaRPr kumimoji="1" lang="en-US" sz="1000" b="1">
              <a:solidFill>
                <a:schemeClr val="tx2"/>
              </a:solidFill>
            </a:endParaRPr>
          </a:p>
          <a:p>
            <a:pPr>
              <a:lnSpc>
                <a:spcPct val="80000"/>
              </a:lnSpc>
              <a:spcBef>
                <a:spcPct val="20000"/>
              </a:spcBef>
              <a:buClr>
                <a:srgbClr val="CC0000"/>
              </a:buClr>
              <a:buFontTx/>
              <a:buChar char="•"/>
            </a:pPr>
            <a:r>
              <a:rPr lang="en-US"/>
              <a:t>For each binary many-to-many relationship </a:t>
            </a:r>
          </a:p>
          <a:p>
            <a:pPr>
              <a:lnSpc>
                <a:spcPct val="80000"/>
              </a:lnSpc>
              <a:spcBef>
                <a:spcPct val="20000"/>
              </a:spcBef>
              <a:buClr>
                <a:srgbClr val="CC0000"/>
              </a:buClr>
              <a:buFontTx/>
              <a:buChar char="•"/>
            </a:pPr>
            <a:endParaRPr lang="en-US"/>
          </a:p>
          <a:p>
            <a:pPr lvl="1" eaLnBrk="1" hangingPunct="1">
              <a:lnSpc>
                <a:spcPct val="80000"/>
              </a:lnSpc>
              <a:spcBef>
                <a:spcPct val="20000"/>
              </a:spcBef>
              <a:buClr>
                <a:srgbClr val="CC0000"/>
              </a:buClr>
              <a:buFontTx/>
              <a:buChar char="•"/>
            </a:pPr>
            <a:r>
              <a:rPr lang="en-US"/>
              <a:t>As you did in step 1,  create 2 tables </a:t>
            </a:r>
            <a:r>
              <a:rPr lang="en-US" i="1"/>
              <a:t>T1</a:t>
            </a:r>
            <a:r>
              <a:rPr lang="en-US"/>
              <a:t> and </a:t>
            </a:r>
            <a:r>
              <a:rPr lang="en-US" i="1"/>
              <a:t>T2</a:t>
            </a:r>
            <a:r>
              <a:rPr lang="en-US"/>
              <a:t> for entities </a:t>
            </a:r>
            <a:r>
              <a:rPr lang="en-US" i="1"/>
              <a:t>E1</a:t>
            </a:r>
            <a:r>
              <a:rPr lang="en-US"/>
              <a:t> and </a:t>
            </a:r>
            <a:r>
              <a:rPr lang="en-US" i="1"/>
              <a:t>E2</a:t>
            </a:r>
            <a:r>
              <a:rPr lang="en-US"/>
              <a:t> that relate to each other by many-to-many relationship.</a:t>
            </a:r>
          </a:p>
          <a:p>
            <a:pPr lvl="1">
              <a:lnSpc>
                <a:spcPct val="80000"/>
              </a:lnSpc>
              <a:spcBef>
                <a:spcPct val="20000"/>
              </a:spcBef>
              <a:buClr>
                <a:srgbClr val="CC0000"/>
              </a:buClr>
              <a:buFontTx/>
              <a:buChar char="•"/>
            </a:pPr>
            <a:endParaRPr lang="en-US"/>
          </a:p>
          <a:p>
            <a:pPr lvl="1">
              <a:lnSpc>
                <a:spcPct val="80000"/>
              </a:lnSpc>
              <a:spcBef>
                <a:spcPct val="20000"/>
              </a:spcBef>
              <a:buClr>
                <a:srgbClr val="CC0000"/>
              </a:buClr>
              <a:buFontTx/>
              <a:buChar char="•"/>
            </a:pPr>
            <a:r>
              <a:rPr lang="en-US"/>
              <a:t>Create a new Table </a:t>
            </a:r>
            <a:r>
              <a:rPr lang="en-US" i="1"/>
              <a:t>T3</a:t>
            </a:r>
          </a:p>
          <a:p>
            <a:pPr lvl="1">
              <a:lnSpc>
                <a:spcPct val="80000"/>
              </a:lnSpc>
              <a:spcBef>
                <a:spcPct val="20000"/>
              </a:spcBef>
              <a:buClr>
                <a:srgbClr val="CC0000"/>
              </a:buClr>
              <a:buFontTx/>
              <a:buChar char="•"/>
            </a:pPr>
            <a:endParaRPr lang="en-US"/>
          </a:p>
          <a:p>
            <a:pPr lvl="1">
              <a:lnSpc>
                <a:spcPct val="80000"/>
              </a:lnSpc>
              <a:spcBef>
                <a:spcPct val="20000"/>
              </a:spcBef>
              <a:buClr>
                <a:srgbClr val="CC0000"/>
              </a:buClr>
              <a:buFontTx/>
              <a:buChar char="•"/>
            </a:pPr>
            <a:r>
              <a:rPr lang="en-US"/>
              <a:t>Include as foreign key attributes in </a:t>
            </a:r>
            <a:r>
              <a:rPr lang="en-US" i="1"/>
              <a:t>T3</a:t>
            </a:r>
            <a:r>
              <a:rPr lang="en-US"/>
              <a:t> the primary keys of </a:t>
            </a:r>
            <a:r>
              <a:rPr lang="en-US" i="1"/>
              <a:t>T1</a:t>
            </a:r>
            <a:r>
              <a:rPr lang="en-US"/>
              <a:t> and </a:t>
            </a:r>
            <a:r>
              <a:rPr lang="en-US" i="1"/>
              <a:t>T2</a:t>
            </a:r>
            <a:r>
              <a:rPr lang="en-US"/>
              <a:t>. Their combination will form the primary key of </a:t>
            </a:r>
            <a:r>
              <a:rPr lang="en-US" i="1"/>
              <a:t>T3</a:t>
            </a:r>
          </a:p>
          <a:p>
            <a:pPr lvl="1">
              <a:lnSpc>
                <a:spcPct val="80000"/>
              </a:lnSpc>
              <a:spcBef>
                <a:spcPct val="20000"/>
              </a:spcBef>
              <a:buClr>
                <a:srgbClr val="CC0000"/>
              </a:buClr>
              <a:buFontTx/>
              <a:buChar char="•"/>
            </a:pPr>
            <a:endParaRPr lang="en-US"/>
          </a:p>
          <a:p>
            <a:pPr lvl="1">
              <a:lnSpc>
                <a:spcPct val="80000"/>
              </a:lnSpc>
              <a:spcBef>
                <a:spcPct val="20000"/>
              </a:spcBef>
              <a:buClr>
                <a:srgbClr val="CC0000"/>
              </a:buClr>
              <a:buFontTx/>
              <a:buChar char="•"/>
            </a:pPr>
            <a:r>
              <a:rPr lang="en-US"/>
              <a:t>Include any simple attributes (or simple components of composite attributes) of the many-to-many relationship as attributes of </a:t>
            </a:r>
            <a:r>
              <a:rPr lang="en-US" i="1"/>
              <a:t>T3</a:t>
            </a:r>
          </a:p>
          <a:p>
            <a:pPr lvl="1">
              <a:lnSpc>
                <a:spcPct val="80000"/>
              </a:lnSpc>
              <a:spcBef>
                <a:spcPct val="20000"/>
              </a:spcBef>
              <a:buClr>
                <a:srgbClr val="CC0000"/>
              </a:buClr>
              <a:buFontTx/>
              <a:buChar char="•"/>
            </a:pPr>
            <a:endParaRPr lang="en-US"/>
          </a:p>
          <a:p>
            <a:pPr>
              <a:lnSpc>
                <a:spcPct val="80000"/>
              </a:lnSpc>
              <a:spcBef>
                <a:spcPct val="20000"/>
              </a:spcBef>
              <a:buClr>
                <a:srgbClr val="CC0000"/>
              </a:buClr>
              <a:buFontTx/>
              <a:buChar char="•"/>
            </a:pPr>
            <a:r>
              <a:rPr lang="en-US" b="1" i="1"/>
              <a:t>Summary: Each many-to-many relationship becomes a table with foreign keys to the participants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3"/>
          <p:cNvSpPr>
            <a:spLocks noGrp="1"/>
          </p:cNvSpPr>
          <p:nvPr>
            <p:ph type="sldNum" sz="quarter" idx="10"/>
          </p:nvPr>
        </p:nvSpPr>
        <p:spPr/>
        <p:txBody>
          <a:bodyPr/>
          <a:lstStyle/>
          <a:p>
            <a:fld id="{BD2433F8-5A82-4FE9-A1DC-DF0AB61310D7}" type="slidenum">
              <a:rPr lang="en-US"/>
              <a:pPr/>
              <a:t>43</a:t>
            </a:fld>
            <a:endParaRPr lang="en-US"/>
          </a:p>
        </p:txBody>
      </p:sp>
      <p:sp>
        <p:nvSpPr>
          <p:cNvPr id="719876" name="Rectangle 4"/>
          <p:cNvSpPr>
            <a:spLocks noChangeArrowheads="1"/>
          </p:cNvSpPr>
          <p:nvPr/>
        </p:nvSpPr>
        <p:spPr bwMode="auto">
          <a:xfrm>
            <a:off x="6400800" y="2139950"/>
            <a:ext cx="1423988" cy="530225"/>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19877" name="Rectangle 5"/>
          <p:cNvSpPr>
            <a:spLocks noChangeArrowheads="1"/>
          </p:cNvSpPr>
          <p:nvPr/>
        </p:nvSpPr>
        <p:spPr bwMode="auto">
          <a:xfrm>
            <a:off x="6627813" y="2249488"/>
            <a:ext cx="1127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b="1"/>
              <a:t>PROJECT</a:t>
            </a:r>
          </a:p>
        </p:txBody>
      </p:sp>
      <p:sp>
        <p:nvSpPr>
          <p:cNvPr id="719878" name="Oval 6"/>
          <p:cNvSpPr>
            <a:spLocks noChangeArrowheads="1"/>
          </p:cNvSpPr>
          <p:nvPr/>
        </p:nvSpPr>
        <p:spPr bwMode="auto">
          <a:xfrm>
            <a:off x="5732463" y="1308100"/>
            <a:ext cx="1247775" cy="439738"/>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879" name="Oval 7"/>
          <p:cNvSpPr>
            <a:spLocks noChangeArrowheads="1"/>
          </p:cNvSpPr>
          <p:nvPr/>
        </p:nvSpPr>
        <p:spPr bwMode="auto">
          <a:xfrm>
            <a:off x="7080250" y="1228725"/>
            <a:ext cx="1249363" cy="598488"/>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880" name="Oval 8"/>
          <p:cNvSpPr>
            <a:spLocks noChangeArrowheads="1"/>
          </p:cNvSpPr>
          <p:nvPr/>
        </p:nvSpPr>
        <p:spPr bwMode="auto">
          <a:xfrm>
            <a:off x="6507163" y="3074988"/>
            <a:ext cx="1247775" cy="430212"/>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881" name="Rectangle 9"/>
          <p:cNvSpPr>
            <a:spLocks noChangeArrowheads="1"/>
          </p:cNvSpPr>
          <p:nvPr/>
        </p:nvSpPr>
        <p:spPr bwMode="auto">
          <a:xfrm>
            <a:off x="6678613" y="3121025"/>
            <a:ext cx="7683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Budget</a:t>
            </a:r>
          </a:p>
        </p:txBody>
      </p:sp>
      <p:sp>
        <p:nvSpPr>
          <p:cNvPr id="719882" name="Rectangle 10"/>
          <p:cNvSpPr>
            <a:spLocks noChangeArrowheads="1"/>
          </p:cNvSpPr>
          <p:nvPr/>
        </p:nvSpPr>
        <p:spPr bwMode="auto">
          <a:xfrm>
            <a:off x="7296150" y="1208088"/>
            <a:ext cx="75882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Project</a:t>
            </a:r>
          </a:p>
          <a:p>
            <a:r>
              <a:rPr lang="en-US" sz="1600">
                <a:solidFill>
                  <a:srgbClr val="000000"/>
                </a:solidFill>
              </a:rPr>
              <a:t>Name</a:t>
            </a:r>
          </a:p>
        </p:txBody>
      </p:sp>
      <p:sp>
        <p:nvSpPr>
          <p:cNvPr id="719883" name="Rectangle 11"/>
          <p:cNvSpPr>
            <a:spLocks noChangeArrowheads="1"/>
          </p:cNvSpPr>
          <p:nvPr/>
        </p:nvSpPr>
        <p:spPr bwMode="auto">
          <a:xfrm>
            <a:off x="5732463" y="1346200"/>
            <a:ext cx="10572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u="sng">
                <a:solidFill>
                  <a:srgbClr val="000000"/>
                </a:solidFill>
              </a:rPr>
              <a:t>Project No</a:t>
            </a:r>
          </a:p>
        </p:txBody>
      </p:sp>
      <p:sp>
        <p:nvSpPr>
          <p:cNvPr id="719884" name="Line 12"/>
          <p:cNvSpPr>
            <a:spLocks noChangeShapeType="1"/>
          </p:cNvSpPr>
          <p:nvPr/>
        </p:nvSpPr>
        <p:spPr bwMode="auto">
          <a:xfrm>
            <a:off x="6386513" y="1770063"/>
            <a:ext cx="520700" cy="3556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885" name="Line 13"/>
          <p:cNvSpPr>
            <a:spLocks noChangeShapeType="1"/>
          </p:cNvSpPr>
          <p:nvPr/>
        </p:nvSpPr>
        <p:spPr bwMode="auto">
          <a:xfrm flipH="1">
            <a:off x="7415213" y="1846263"/>
            <a:ext cx="330200" cy="2794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886" name="Line 14"/>
          <p:cNvSpPr>
            <a:spLocks noChangeShapeType="1"/>
          </p:cNvSpPr>
          <p:nvPr/>
        </p:nvSpPr>
        <p:spPr bwMode="auto">
          <a:xfrm flipV="1">
            <a:off x="7129463" y="2671763"/>
            <a:ext cx="0" cy="406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887" name="Line 15"/>
          <p:cNvSpPr>
            <a:spLocks noChangeShapeType="1"/>
          </p:cNvSpPr>
          <p:nvPr/>
        </p:nvSpPr>
        <p:spPr bwMode="auto">
          <a:xfrm>
            <a:off x="1382713" y="1706563"/>
            <a:ext cx="428625" cy="44767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888" name="Rectangle 16"/>
          <p:cNvSpPr>
            <a:spLocks noChangeArrowheads="1"/>
          </p:cNvSpPr>
          <p:nvPr/>
        </p:nvSpPr>
        <p:spPr bwMode="auto">
          <a:xfrm>
            <a:off x="1354138" y="2139950"/>
            <a:ext cx="1422400" cy="530225"/>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19889" name="Rectangle 17"/>
          <p:cNvSpPr>
            <a:spLocks noChangeArrowheads="1"/>
          </p:cNvSpPr>
          <p:nvPr/>
        </p:nvSpPr>
        <p:spPr bwMode="auto">
          <a:xfrm>
            <a:off x="1377950" y="2224088"/>
            <a:ext cx="13414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b="1"/>
              <a:t>EMPLOYEE</a:t>
            </a:r>
          </a:p>
        </p:txBody>
      </p:sp>
      <p:sp>
        <p:nvSpPr>
          <p:cNvPr id="719890" name="Oval 18"/>
          <p:cNvSpPr>
            <a:spLocks noChangeArrowheads="1"/>
          </p:cNvSpPr>
          <p:nvPr/>
        </p:nvSpPr>
        <p:spPr bwMode="auto">
          <a:xfrm>
            <a:off x="588963" y="1325563"/>
            <a:ext cx="1619250" cy="365125"/>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891" name="Oval 19"/>
          <p:cNvSpPr>
            <a:spLocks noChangeArrowheads="1"/>
          </p:cNvSpPr>
          <p:nvPr/>
        </p:nvSpPr>
        <p:spPr bwMode="auto">
          <a:xfrm>
            <a:off x="2373313" y="1268413"/>
            <a:ext cx="1384300" cy="517525"/>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892" name="Line 20"/>
          <p:cNvSpPr>
            <a:spLocks noChangeShapeType="1"/>
          </p:cNvSpPr>
          <p:nvPr/>
        </p:nvSpPr>
        <p:spPr bwMode="auto">
          <a:xfrm flipH="1">
            <a:off x="2398713" y="1795463"/>
            <a:ext cx="698500" cy="3302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893" name="Rectangle 21"/>
          <p:cNvSpPr>
            <a:spLocks noChangeArrowheads="1"/>
          </p:cNvSpPr>
          <p:nvPr/>
        </p:nvSpPr>
        <p:spPr bwMode="auto">
          <a:xfrm>
            <a:off x="625475" y="1346200"/>
            <a:ext cx="13049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u="sng">
                <a:solidFill>
                  <a:srgbClr val="000000"/>
                </a:solidFill>
              </a:rPr>
              <a:t>Employee No</a:t>
            </a:r>
          </a:p>
        </p:txBody>
      </p:sp>
      <p:sp>
        <p:nvSpPr>
          <p:cNvPr id="719894" name="Rectangle 22"/>
          <p:cNvSpPr>
            <a:spLocks noChangeArrowheads="1"/>
          </p:cNvSpPr>
          <p:nvPr/>
        </p:nvSpPr>
        <p:spPr bwMode="auto">
          <a:xfrm>
            <a:off x="2562225" y="1300163"/>
            <a:ext cx="100647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lnSpc>
                <a:spcPct val="80000"/>
              </a:lnSpc>
            </a:pPr>
            <a:r>
              <a:rPr lang="en-US" sz="1600">
                <a:solidFill>
                  <a:srgbClr val="000000"/>
                </a:solidFill>
              </a:rPr>
              <a:t>Employee</a:t>
            </a:r>
          </a:p>
          <a:p>
            <a:pPr algn="ctr">
              <a:lnSpc>
                <a:spcPct val="80000"/>
              </a:lnSpc>
            </a:pPr>
            <a:r>
              <a:rPr lang="en-US" sz="1600">
                <a:solidFill>
                  <a:srgbClr val="000000"/>
                </a:solidFill>
              </a:rPr>
              <a:t>Name</a:t>
            </a:r>
          </a:p>
        </p:txBody>
      </p:sp>
      <p:sp>
        <p:nvSpPr>
          <p:cNvPr id="719895" name="Oval 23"/>
          <p:cNvSpPr>
            <a:spLocks noChangeArrowheads="1"/>
          </p:cNvSpPr>
          <p:nvPr/>
        </p:nvSpPr>
        <p:spPr bwMode="auto">
          <a:xfrm>
            <a:off x="2284413" y="3133725"/>
            <a:ext cx="1247775" cy="31115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896" name="Rectangle 24"/>
          <p:cNvSpPr>
            <a:spLocks noChangeArrowheads="1"/>
          </p:cNvSpPr>
          <p:nvPr/>
        </p:nvSpPr>
        <p:spPr bwMode="auto">
          <a:xfrm>
            <a:off x="2493963" y="3108325"/>
            <a:ext cx="7016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Salary</a:t>
            </a:r>
          </a:p>
        </p:txBody>
      </p:sp>
      <p:sp>
        <p:nvSpPr>
          <p:cNvPr id="719897" name="Oval 25"/>
          <p:cNvSpPr>
            <a:spLocks noChangeArrowheads="1"/>
          </p:cNvSpPr>
          <p:nvPr/>
        </p:nvSpPr>
        <p:spPr bwMode="auto">
          <a:xfrm>
            <a:off x="849313" y="3132138"/>
            <a:ext cx="1246187" cy="31115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898" name="Rectangle 26"/>
          <p:cNvSpPr>
            <a:spLocks noChangeArrowheads="1"/>
          </p:cNvSpPr>
          <p:nvPr/>
        </p:nvSpPr>
        <p:spPr bwMode="auto">
          <a:xfrm>
            <a:off x="1190625" y="3108325"/>
            <a:ext cx="5667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Title</a:t>
            </a:r>
          </a:p>
        </p:txBody>
      </p:sp>
      <p:sp>
        <p:nvSpPr>
          <p:cNvPr id="719899" name="Line 27"/>
          <p:cNvSpPr>
            <a:spLocks noChangeShapeType="1"/>
          </p:cNvSpPr>
          <p:nvPr/>
        </p:nvSpPr>
        <p:spPr bwMode="auto">
          <a:xfrm flipH="1">
            <a:off x="1484313" y="2697163"/>
            <a:ext cx="419100" cy="4191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900" name="Line 28"/>
          <p:cNvSpPr>
            <a:spLocks noChangeShapeType="1"/>
          </p:cNvSpPr>
          <p:nvPr/>
        </p:nvSpPr>
        <p:spPr bwMode="auto">
          <a:xfrm>
            <a:off x="2347913" y="2697163"/>
            <a:ext cx="584200" cy="4191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901" name="Oval 29"/>
          <p:cNvSpPr>
            <a:spLocks noChangeArrowheads="1"/>
          </p:cNvSpPr>
          <p:nvPr/>
        </p:nvSpPr>
        <p:spPr bwMode="auto">
          <a:xfrm>
            <a:off x="3948113" y="3189288"/>
            <a:ext cx="1463675" cy="404812"/>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902" name="Rectangle 30"/>
          <p:cNvSpPr>
            <a:spLocks noChangeArrowheads="1"/>
          </p:cNvSpPr>
          <p:nvPr/>
        </p:nvSpPr>
        <p:spPr bwMode="auto">
          <a:xfrm>
            <a:off x="4016375" y="3197225"/>
            <a:ext cx="1358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Responsibility</a:t>
            </a:r>
          </a:p>
        </p:txBody>
      </p:sp>
      <p:sp>
        <p:nvSpPr>
          <p:cNvPr id="719903" name="Rectangle 31"/>
          <p:cNvSpPr>
            <a:spLocks noChangeArrowheads="1"/>
          </p:cNvSpPr>
          <p:nvPr/>
        </p:nvSpPr>
        <p:spPr bwMode="auto">
          <a:xfrm>
            <a:off x="3952875" y="2224088"/>
            <a:ext cx="12557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chemeClr val="bg1"/>
                </a:solidFill>
              </a:rPr>
              <a:t>WORKS ON</a:t>
            </a:r>
          </a:p>
        </p:txBody>
      </p:sp>
      <p:sp>
        <p:nvSpPr>
          <p:cNvPr id="719904" name="Line 32"/>
          <p:cNvSpPr>
            <a:spLocks noChangeShapeType="1"/>
          </p:cNvSpPr>
          <p:nvPr/>
        </p:nvSpPr>
        <p:spPr bwMode="auto">
          <a:xfrm flipH="1">
            <a:off x="2768600" y="2405063"/>
            <a:ext cx="1473200" cy="0"/>
          </a:xfrm>
          <a:prstGeom prst="line">
            <a:avLst/>
          </a:prstGeom>
          <a:noFill/>
          <a:ln w="38100" cmpd="dbl">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905" name="Line 33"/>
          <p:cNvSpPr>
            <a:spLocks noChangeShapeType="1"/>
          </p:cNvSpPr>
          <p:nvPr/>
        </p:nvSpPr>
        <p:spPr bwMode="auto">
          <a:xfrm flipH="1">
            <a:off x="5130800" y="2405063"/>
            <a:ext cx="1270000" cy="0"/>
          </a:xfrm>
          <a:prstGeom prst="line">
            <a:avLst/>
          </a:prstGeom>
          <a:noFill/>
          <a:ln w="38100" cmpd="dbl">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906" name="AutoShape 34"/>
          <p:cNvSpPr>
            <a:spLocks noChangeArrowheads="1"/>
          </p:cNvSpPr>
          <p:nvPr/>
        </p:nvSpPr>
        <p:spPr bwMode="auto">
          <a:xfrm>
            <a:off x="4133850" y="1884363"/>
            <a:ext cx="1054100" cy="1054100"/>
          </a:xfrm>
          <a:prstGeom prst="diamond">
            <a:avLst/>
          </a:prstGeom>
          <a:gradFill rotWithShape="1">
            <a:gsLst>
              <a:gs pos="0">
                <a:srgbClr val="FFFF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19907" name="Rectangle 35"/>
          <p:cNvSpPr>
            <a:spLocks noChangeArrowheads="1"/>
          </p:cNvSpPr>
          <p:nvPr/>
        </p:nvSpPr>
        <p:spPr bwMode="auto">
          <a:xfrm>
            <a:off x="4187825" y="2219325"/>
            <a:ext cx="960438"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sz="1600" b="1"/>
              <a:t>WORKS</a:t>
            </a:r>
          </a:p>
          <a:p>
            <a:pPr algn="ctr"/>
            <a:r>
              <a:rPr lang="en-US" sz="1600" b="1"/>
              <a:t>ON</a:t>
            </a:r>
          </a:p>
        </p:txBody>
      </p:sp>
      <p:sp>
        <p:nvSpPr>
          <p:cNvPr id="719908" name="Oval 36"/>
          <p:cNvSpPr>
            <a:spLocks noChangeArrowheads="1"/>
          </p:cNvSpPr>
          <p:nvPr/>
        </p:nvSpPr>
        <p:spPr bwMode="auto">
          <a:xfrm>
            <a:off x="4049713" y="1220788"/>
            <a:ext cx="1260475" cy="404812"/>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909" name="Line 37"/>
          <p:cNvSpPr>
            <a:spLocks noChangeShapeType="1"/>
          </p:cNvSpPr>
          <p:nvPr/>
        </p:nvSpPr>
        <p:spPr bwMode="auto">
          <a:xfrm flipH="1">
            <a:off x="4659313" y="2933700"/>
            <a:ext cx="0" cy="254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910" name="Rectangle 38"/>
          <p:cNvSpPr>
            <a:spLocks noChangeArrowheads="1"/>
          </p:cNvSpPr>
          <p:nvPr/>
        </p:nvSpPr>
        <p:spPr bwMode="auto">
          <a:xfrm>
            <a:off x="4219575" y="1241425"/>
            <a:ext cx="9048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solidFill>
                  <a:srgbClr val="000000"/>
                </a:solidFill>
              </a:rPr>
              <a:t>Duration</a:t>
            </a:r>
          </a:p>
        </p:txBody>
      </p:sp>
      <p:sp>
        <p:nvSpPr>
          <p:cNvPr id="719911" name="Line 39"/>
          <p:cNvSpPr>
            <a:spLocks noChangeShapeType="1"/>
          </p:cNvSpPr>
          <p:nvPr/>
        </p:nvSpPr>
        <p:spPr bwMode="auto">
          <a:xfrm flipH="1">
            <a:off x="4646613" y="1651000"/>
            <a:ext cx="0" cy="254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912" name="Text Box 40"/>
          <p:cNvSpPr txBox="1">
            <a:spLocks noChangeArrowheads="1"/>
          </p:cNvSpPr>
          <p:nvPr/>
        </p:nvSpPr>
        <p:spPr bwMode="auto">
          <a:xfrm>
            <a:off x="2841625" y="2008188"/>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N</a:t>
            </a:r>
          </a:p>
        </p:txBody>
      </p:sp>
      <p:sp>
        <p:nvSpPr>
          <p:cNvPr id="719913" name="Text Box 41"/>
          <p:cNvSpPr txBox="1">
            <a:spLocks noChangeArrowheads="1"/>
          </p:cNvSpPr>
          <p:nvPr/>
        </p:nvSpPr>
        <p:spPr bwMode="auto">
          <a:xfrm>
            <a:off x="6054725" y="1995488"/>
            <a:ext cx="409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a:t>
            </a:r>
          </a:p>
        </p:txBody>
      </p:sp>
      <p:sp>
        <p:nvSpPr>
          <p:cNvPr id="719914" name="Text Box 42"/>
          <p:cNvSpPr txBox="1">
            <a:spLocks noChangeArrowheads="1"/>
          </p:cNvSpPr>
          <p:nvPr/>
        </p:nvSpPr>
        <p:spPr bwMode="auto">
          <a:xfrm>
            <a:off x="319088" y="4002088"/>
            <a:ext cx="87312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Table 1: 		EMPLOYEE (</a:t>
            </a:r>
            <a:r>
              <a:rPr lang="en-US" sz="2000" u="sng"/>
              <a:t>EmployeeNo</a:t>
            </a:r>
            <a:r>
              <a:rPr lang="en-US" sz="2000"/>
              <a:t>, EmployeeName, Title, Salary)</a:t>
            </a:r>
          </a:p>
          <a:p>
            <a:r>
              <a:rPr lang="en-US" sz="2000"/>
              <a:t>Table 2:		PROJECT (</a:t>
            </a:r>
            <a:r>
              <a:rPr lang="en-US" sz="2000" u="sng"/>
              <a:t>ProjectNo</a:t>
            </a:r>
            <a:r>
              <a:rPr lang="en-US" sz="2000"/>
              <a:t>, ProjectName, Budget) </a:t>
            </a:r>
          </a:p>
          <a:p>
            <a:r>
              <a:rPr lang="en-US" sz="2000"/>
              <a:t>Table 3:		WORKS-ON (</a:t>
            </a:r>
            <a:r>
              <a:rPr lang="en-US" sz="2000" u="sng"/>
              <a:t>EmployeeNo, ProjectNo</a:t>
            </a:r>
            <a:r>
              <a:rPr lang="en-US" sz="2000"/>
              <a:t>, Duration, Responsibility)</a:t>
            </a:r>
          </a:p>
        </p:txBody>
      </p:sp>
      <p:sp>
        <p:nvSpPr>
          <p:cNvPr id="719915" name="Text Box 43"/>
          <p:cNvSpPr txBox="1">
            <a:spLocks noChangeArrowheads="1"/>
          </p:cNvSpPr>
          <p:nvPr/>
        </p:nvSpPr>
        <p:spPr bwMode="auto">
          <a:xfrm>
            <a:off x="1725613" y="6046788"/>
            <a:ext cx="4065587" cy="346075"/>
          </a:xfrm>
          <a:prstGeom prst="rect">
            <a:avLst/>
          </a:prstGeom>
          <a:gradFill rotWithShape="1">
            <a:gsLst>
              <a:gs pos="0">
                <a:srgbClr val="3333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Foreign key that references  Employee table </a:t>
            </a:r>
          </a:p>
        </p:txBody>
      </p:sp>
      <p:sp>
        <p:nvSpPr>
          <p:cNvPr id="719916" name="Line 44"/>
          <p:cNvSpPr>
            <a:spLocks noChangeShapeType="1"/>
          </p:cNvSpPr>
          <p:nvPr/>
        </p:nvSpPr>
        <p:spPr bwMode="auto">
          <a:xfrm flipV="1">
            <a:off x="2616200" y="4972050"/>
            <a:ext cx="1549400" cy="1041400"/>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19917" name="Rectangle 45"/>
          <p:cNvSpPr>
            <a:spLocks noChangeArrowheads="1"/>
          </p:cNvSpPr>
          <p:nvPr/>
        </p:nvSpPr>
        <p:spPr bwMode="auto">
          <a:xfrm>
            <a:off x="471488" y="168275"/>
            <a:ext cx="8489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b="1">
                <a:solidFill>
                  <a:schemeClr val="tx2"/>
                </a:solidFill>
              </a:rPr>
              <a:t>Example of Binary Many-to-Many Relationship</a:t>
            </a:r>
          </a:p>
        </p:txBody>
      </p:sp>
      <p:sp>
        <p:nvSpPr>
          <p:cNvPr id="719918" name="Text Box 46"/>
          <p:cNvSpPr txBox="1">
            <a:spLocks noChangeArrowheads="1"/>
          </p:cNvSpPr>
          <p:nvPr/>
        </p:nvSpPr>
        <p:spPr bwMode="auto">
          <a:xfrm>
            <a:off x="3376613" y="5684838"/>
            <a:ext cx="3890962" cy="346075"/>
          </a:xfrm>
          <a:prstGeom prst="rect">
            <a:avLst/>
          </a:prstGeom>
          <a:gradFill rotWithShape="1">
            <a:gsLst>
              <a:gs pos="0">
                <a:srgbClr val="3333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Foreign key that references  Project  table </a:t>
            </a:r>
          </a:p>
        </p:txBody>
      </p:sp>
      <p:sp>
        <p:nvSpPr>
          <p:cNvPr id="719919" name="Line 47"/>
          <p:cNvSpPr>
            <a:spLocks noChangeShapeType="1"/>
          </p:cNvSpPr>
          <p:nvPr/>
        </p:nvSpPr>
        <p:spPr bwMode="auto">
          <a:xfrm flipV="1">
            <a:off x="4621213" y="4933950"/>
            <a:ext cx="1055687" cy="742950"/>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8C89FD27-E46A-4E09-9288-C06A730C7F5B}" type="slidenum">
              <a:rPr lang="en-US"/>
              <a:pPr/>
              <a:t>44</a:t>
            </a:fld>
            <a:endParaRPr lang="en-US"/>
          </a:p>
        </p:txBody>
      </p:sp>
      <p:sp>
        <p:nvSpPr>
          <p:cNvPr id="759810" name="Text Box 2"/>
          <p:cNvSpPr txBox="1">
            <a:spLocks noChangeArrowheads="1"/>
          </p:cNvSpPr>
          <p:nvPr/>
        </p:nvSpPr>
        <p:spPr bwMode="auto">
          <a:xfrm>
            <a:off x="511175" y="45637"/>
            <a:ext cx="8289925" cy="646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80000"/>
              </a:lnSpc>
            </a:pPr>
            <a:r>
              <a:rPr kumimoji="1" lang="en-US" sz="3200" b="1" dirty="0">
                <a:solidFill>
                  <a:schemeClr val="tx2"/>
                </a:solidFill>
              </a:rPr>
              <a:t>Step 5: </a:t>
            </a:r>
            <a:r>
              <a:rPr kumimoji="1" lang="en-US" sz="3200" b="1" i="1" dirty="0">
                <a:solidFill>
                  <a:schemeClr val="tx2"/>
                </a:solidFill>
              </a:rPr>
              <a:t>n-</a:t>
            </a:r>
            <a:r>
              <a:rPr kumimoji="1" lang="en-US" sz="3200" b="1" i="1" dirty="0" err="1">
                <a:solidFill>
                  <a:schemeClr val="tx2"/>
                </a:solidFill>
              </a:rPr>
              <a:t>ary</a:t>
            </a:r>
            <a:r>
              <a:rPr kumimoji="1" lang="en-US" sz="3200" b="1" dirty="0">
                <a:solidFill>
                  <a:schemeClr val="tx2"/>
                </a:solidFill>
              </a:rPr>
              <a:t> Relationship</a:t>
            </a:r>
          </a:p>
          <a:p>
            <a:pPr>
              <a:lnSpc>
                <a:spcPct val="80000"/>
              </a:lnSpc>
            </a:pPr>
            <a:endParaRPr lang="en-US" dirty="0"/>
          </a:p>
          <a:p>
            <a:pPr lvl="1" eaLnBrk="1" hangingPunct="1">
              <a:lnSpc>
                <a:spcPct val="80000"/>
              </a:lnSpc>
              <a:spcBef>
                <a:spcPct val="20000"/>
              </a:spcBef>
              <a:buClr>
                <a:srgbClr val="CC0000"/>
              </a:buClr>
              <a:buFontTx/>
              <a:buChar char="•"/>
            </a:pPr>
            <a:r>
              <a:rPr lang="en-US" dirty="0"/>
              <a:t>As you did in step 1,  create </a:t>
            </a:r>
            <a:r>
              <a:rPr lang="en-US" i="1" dirty="0"/>
              <a:t>n</a:t>
            </a:r>
            <a:r>
              <a:rPr lang="en-US" dirty="0"/>
              <a:t> tables </a:t>
            </a:r>
            <a:r>
              <a:rPr lang="en-US" i="1" dirty="0"/>
              <a:t>T1</a:t>
            </a:r>
            <a:r>
              <a:rPr lang="en-US" dirty="0"/>
              <a:t> and </a:t>
            </a:r>
            <a:r>
              <a:rPr lang="en-US" i="1" dirty="0"/>
              <a:t>T2, T3, T4, …</a:t>
            </a:r>
            <a:r>
              <a:rPr lang="en-US" i="1" dirty="0" err="1"/>
              <a:t>Tn</a:t>
            </a:r>
            <a:r>
              <a:rPr lang="en-US" dirty="0"/>
              <a:t> for entities </a:t>
            </a:r>
            <a:r>
              <a:rPr lang="en-US" i="1" dirty="0"/>
              <a:t>E1</a:t>
            </a:r>
            <a:r>
              <a:rPr lang="en-US" dirty="0"/>
              <a:t> and </a:t>
            </a:r>
            <a:r>
              <a:rPr lang="en-US" i="1" dirty="0"/>
              <a:t>E2, E3, E4, …, </a:t>
            </a:r>
            <a:r>
              <a:rPr lang="en-US" i="1" dirty="0" err="1"/>
              <a:t>En</a:t>
            </a:r>
            <a:r>
              <a:rPr lang="en-US" dirty="0"/>
              <a:t> that relate to each other by </a:t>
            </a:r>
            <a:r>
              <a:rPr lang="en-US" i="1" dirty="0"/>
              <a:t>n-</a:t>
            </a:r>
            <a:r>
              <a:rPr lang="en-US" i="1" dirty="0" err="1"/>
              <a:t>ary</a:t>
            </a:r>
            <a:r>
              <a:rPr lang="en-US" dirty="0"/>
              <a:t> relationship.</a:t>
            </a:r>
          </a:p>
          <a:p>
            <a:pPr lvl="1" eaLnBrk="1" hangingPunct="1">
              <a:lnSpc>
                <a:spcPct val="80000"/>
              </a:lnSpc>
              <a:spcBef>
                <a:spcPct val="20000"/>
              </a:spcBef>
              <a:buClr>
                <a:srgbClr val="CC0000"/>
              </a:buClr>
              <a:buFontTx/>
              <a:buChar char="•"/>
            </a:pPr>
            <a:endParaRPr lang="en-US" dirty="0"/>
          </a:p>
          <a:p>
            <a:pPr lvl="1" eaLnBrk="1" hangingPunct="1">
              <a:lnSpc>
                <a:spcPct val="80000"/>
              </a:lnSpc>
              <a:spcBef>
                <a:spcPct val="20000"/>
              </a:spcBef>
              <a:buClr>
                <a:srgbClr val="CC0000"/>
              </a:buClr>
              <a:buFontTx/>
              <a:buChar char="•"/>
            </a:pPr>
            <a:r>
              <a:rPr lang="en-US" dirty="0"/>
              <a:t>Create a new Table </a:t>
            </a:r>
            <a:r>
              <a:rPr lang="en-US" i="1" dirty="0"/>
              <a:t>T</a:t>
            </a:r>
          </a:p>
          <a:p>
            <a:pPr lvl="1" eaLnBrk="1" hangingPunct="1">
              <a:lnSpc>
                <a:spcPct val="80000"/>
              </a:lnSpc>
              <a:spcBef>
                <a:spcPct val="20000"/>
              </a:spcBef>
              <a:buClr>
                <a:srgbClr val="CC0000"/>
              </a:buClr>
              <a:buFontTx/>
              <a:buChar char="•"/>
            </a:pPr>
            <a:endParaRPr lang="en-US" dirty="0"/>
          </a:p>
          <a:p>
            <a:pPr lvl="1" eaLnBrk="1" hangingPunct="1">
              <a:lnSpc>
                <a:spcPct val="80000"/>
              </a:lnSpc>
              <a:spcBef>
                <a:spcPct val="20000"/>
              </a:spcBef>
              <a:buClr>
                <a:srgbClr val="CC0000"/>
              </a:buClr>
              <a:buFontTx/>
              <a:buChar char="•"/>
            </a:pPr>
            <a:r>
              <a:rPr lang="en-US" dirty="0"/>
              <a:t>Include as foreign key attributes in </a:t>
            </a:r>
            <a:r>
              <a:rPr lang="en-US" i="1" dirty="0"/>
              <a:t>T</a:t>
            </a:r>
            <a:r>
              <a:rPr lang="en-US" dirty="0"/>
              <a:t> the primary keys of </a:t>
            </a:r>
            <a:r>
              <a:rPr lang="en-US" i="1" dirty="0"/>
              <a:t>T2, T3, T4, …Tn</a:t>
            </a:r>
            <a:r>
              <a:rPr lang="en-US" dirty="0"/>
              <a:t>. Include any simple attributes (or simple components of composite attributes) of the n-</a:t>
            </a:r>
            <a:r>
              <a:rPr lang="en-US" dirty="0" err="1"/>
              <a:t>ary</a:t>
            </a:r>
            <a:r>
              <a:rPr lang="en-US" dirty="0"/>
              <a:t> relationship as attributes of </a:t>
            </a:r>
            <a:r>
              <a:rPr lang="en-US" i="1" dirty="0"/>
              <a:t>T</a:t>
            </a:r>
          </a:p>
          <a:p>
            <a:pPr lvl="1" eaLnBrk="1" hangingPunct="1">
              <a:lnSpc>
                <a:spcPct val="80000"/>
              </a:lnSpc>
              <a:spcBef>
                <a:spcPct val="20000"/>
              </a:spcBef>
              <a:buClr>
                <a:srgbClr val="CC0000"/>
              </a:buClr>
              <a:buFontTx/>
              <a:buChar char="•"/>
            </a:pPr>
            <a:endParaRPr lang="en-US" i="1" dirty="0"/>
          </a:p>
          <a:p>
            <a:pPr lvl="1" eaLnBrk="1" hangingPunct="1">
              <a:lnSpc>
                <a:spcPct val="80000"/>
              </a:lnSpc>
              <a:spcBef>
                <a:spcPct val="20000"/>
              </a:spcBef>
              <a:buClr>
                <a:srgbClr val="CC0000"/>
              </a:buClr>
              <a:buFontTx/>
              <a:buChar char="•"/>
            </a:pPr>
            <a:r>
              <a:rPr lang="en-US" dirty="0"/>
              <a:t>The primary key of </a:t>
            </a:r>
            <a:r>
              <a:rPr lang="en-US" i="1" dirty="0"/>
              <a:t>T</a:t>
            </a:r>
            <a:r>
              <a:rPr lang="en-US" dirty="0"/>
              <a:t> is the combination of all the foreign with N side (not the 1 side) keys that may reference </a:t>
            </a:r>
            <a:r>
              <a:rPr lang="en-US" i="1" dirty="0"/>
              <a:t>T1, T2, T3, T4, …</a:t>
            </a:r>
            <a:r>
              <a:rPr lang="en-US" i="1" dirty="0" err="1"/>
              <a:t>Tn</a:t>
            </a:r>
            <a:r>
              <a:rPr lang="en-US" dirty="0"/>
              <a:t> </a:t>
            </a:r>
          </a:p>
          <a:p>
            <a:pPr lvl="1" eaLnBrk="1" hangingPunct="1">
              <a:lnSpc>
                <a:spcPct val="80000"/>
              </a:lnSpc>
              <a:spcBef>
                <a:spcPct val="20000"/>
              </a:spcBef>
              <a:buClr>
                <a:srgbClr val="CC0000"/>
              </a:buClr>
              <a:buFontTx/>
              <a:buChar char="•"/>
            </a:pPr>
            <a:endParaRPr lang="en-US" dirty="0"/>
          </a:p>
          <a:p>
            <a:pPr lvl="1" eaLnBrk="1" hangingPunct="1">
              <a:lnSpc>
                <a:spcPct val="80000"/>
              </a:lnSpc>
              <a:spcBef>
                <a:spcPct val="20000"/>
              </a:spcBef>
              <a:buClr>
                <a:srgbClr val="CC0000"/>
              </a:buClr>
              <a:buFontTx/>
              <a:buChar char="•"/>
            </a:pPr>
            <a:r>
              <a:rPr lang="en-US" b="1" i="1" dirty="0"/>
              <a:t>Summary: Each n-</a:t>
            </a:r>
            <a:r>
              <a:rPr lang="en-US" b="1" i="1" dirty="0" err="1"/>
              <a:t>ary</a:t>
            </a:r>
            <a:r>
              <a:rPr lang="en-US" b="1" i="1" dirty="0"/>
              <a:t> relationship becomes a table with foreign keys to the participants that have “n” side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lide Number Placeholder 3"/>
          <p:cNvSpPr>
            <a:spLocks noGrp="1"/>
          </p:cNvSpPr>
          <p:nvPr>
            <p:ph type="sldNum" sz="quarter" idx="10"/>
          </p:nvPr>
        </p:nvSpPr>
        <p:spPr/>
        <p:txBody>
          <a:bodyPr/>
          <a:lstStyle/>
          <a:p>
            <a:fld id="{E77667ED-C921-41D2-B319-CBCD1C640C9A}" type="slidenum">
              <a:rPr lang="en-US"/>
              <a:pPr/>
              <a:t>45</a:t>
            </a:fld>
            <a:endParaRPr lang="en-US"/>
          </a:p>
        </p:txBody>
      </p:sp>
      <p:sp>
        <p:nvSpPr>
          <p:cNvPr id="758787" name="Rectangle 3"/>
          <p:cNvSpPr>
            <a:spLocks noChangeArrowheads="1"/>
          </p:cNvSpPr>
          <p:nvPr/>
        </p:nvSpPr>
        <p:spPr bwMode="auto">
          <a:xfrm>
            <a:off x="402789" y="10181"/>
            <a:ext cx="770659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sz="2800" b="1" dirty="0">
                <a:solidFill>
                  <a:schemeClr val="tx2"/>
                </a:solidFill>
              </a:rPr>
              <a:t>Example of Ternary Many-to-Many Relationship</a:t>
            </a:r>
          </a:p>
        </p:txBody>
      </p:sp>
      <p:sp>
        <p:nvSpPr>
          <p:cNvPr id="758789" name="Rectangle 5"/>
          <p:cNvSpPr>
            <a:spLocks noChangeArrowheads="1"/>
          </p:cNvSpPr>
          <p:nvPr/>
        </p:nvSpPr>
        <p:spPr bwMode="auto">
          <a:xfrm>
            <a:off x="1301750" y="1965325"/>
            <a:ext cx="1422400" cy="530225"/>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58790" name="Rectangle 6"/>
          <p:cNvSpPr>
            <a:spLocks noChangeArrowheads="1"/>
          </p:cNvSpPr>
          <p:nvPr/>
        </p:nvSpPr>
        <p:spPr bwMode="auto">
          <a:xfrm>
            <a:off x="6348413" y="1965325"/>
            <a:ext cx="1423987" cy="530225"/>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58791" name="Rectangle 7"/>
          <p:cNvSpPr>
            <a:spLocks noChangeArrowheads="1"/>
          </p:cNvSpPr>
          <p:nvPr/>
        </p:nvSpPr>
        <p:spPr bwMode="auto">
          <a:xfrm>
            <a:off x="1325563" y="2049463"/>
            <a:ext cx="12350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SUPPLIER</a:t>
            </a:r>
          </a:p>
        </p:txBody>
      </p:sp>
      <p:sp>
        <p:nvSpPr>
          <p:cNvPr id="758792" name="Rectangle 8"/>
          <p:cNvSpPr>
            <a:spLocks noChangeArrowheads="1"/>
          </p:cNvSpPr>
          <p:nvPr/>
        </p:nvSpPr>
        <p:spPr bwMode="auto">
          <a:xfrm>
            <a:off x="6435725" y="2049463"/>
            <a:ext cx="1146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PROJECT</a:t>
            </a:r>
          </a:p>
        </p:txBody>
      </p:sp>
      <p:sp>
        <p:nvSpPr>
          <p:cNvPr id="758793" name="Oval 9"/>
          <p:cNvSpPr>
            <a:spLocks noChangeArrowheads="1"/>
          </p:cNvSpPr>
          <p:nvPr/>
        </p:nvSpPr>
        <p:spPr bwMode="auto">
          <a:xfrm>
            <a:off x="5462588" y="944563"/>
            <a:ext cx="1247775" cy="439737"/>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794" name="Oval 10"/>
          <p:cNvSpPr>
            <a:spLocks noChangeArrowheads="1"/>
          </p:cNvSpPr>
          <p:nvPr/>
        </p:nvSpPr>
        <p:spPr bwMode="auto">
          <a:xfrm>
            <a:off x="6794500" y="836613"/>
            <a:ext cx="1249363" cy="598487"/>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796" name="Oval 12"/>
          <p:cNvSpPr>
            <a:spLocks noChangeArrowheads="1"/>
          </p:cNvSpPr>
          <p:nvPr/>
        </p:nvSpPr>
        <p:spPr bwMode="auto">
          <a:xfrm>
            <a:off x="7924800" y="1231900"/>
            <a:ext cx="1030288" cy="430213"/>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797" name="Rectangle 13"/>
          <p:cNvSpPr>
            <a:spLocks noChangeArrowheads="1"/>
          </p:cNvSpPr>
          <p:nvPr/>
        </p:nvSpPr>
        <p:spPr bwMode="auto">
          <a:xfrm>
            <a:off x="8034338" y="1306513"/>
            <a:ext cx="8413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Budget</a:t>
            </a:r>
          </a:p>
        </p:txBody>
      </p:sp>
      <p:sp>
        <p:nvSpPr>
          <p:cNvPr id="758798" name="Rectangle 14"/>
          <p:cNvSpPr>
            <a:spLocks noChangeArrowheads="1"/>
          </p:cNvSpPr>
          <p:nvPr/>
        </p:nvSpPr>
        <p:spPr bwMode="auto">
          <a:xfrm>
            <a:off x="7010400" y="830263"/>
            <a:ext cx="8286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Project</a:t>
            </a:r>
          </a:p>
          <a:p>
            <a:r>
              <a:rPr lang="en-US" sz="1800">
                <a:solidFill>
                  <a:srgbClr val="000000"/>
                </a:solidFill>
              </a:rPr>
              <a:t>Name</a:t>
            </a:r>
          </a:p>
        </p:txBody>
      </p:sp>
      <p:sp>
        <p:nvSpPr>
          <p:cNvPr id="758799" name="Rectangle 15"/>
          <p:cNvSpPr>
            <a:spLocks noChangeArrowheads="1"/>
          </p:cNvSpPr>
          <p:nvPr/>
        </p:nvSpPr>
        <p:spPr bwMode="auto">
          <a:xfrm>
            <a:off x="5461000" y="995363"/>
            <a:ext cx="1165225" cy="36353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u="sng">
                <a:solidFill>
                  <a:srgbClr val="000000"/>
                </a:solidFill>
              </a:rPr>
              <a:t>Project No</a:t>
            </a:r>
            <a:endParaRPr lang="en-US" sz="1800">
              <a:solidFill>
                <a:srgbClr val="000000"/>
              </a:solidFill>
            </a:endParaRPr>
          </a:p>
        </p:txBody>
      </p:sp>
      <p:sp>
        <p:nvSpPr>
          <p:cNvPr id="758800" name="Line 16"/>
          <p:cNvSpPr>
            <a:spLocks noChangeShapeType="1"/>
          </p:cNvSpPr>
          <p:nvPr/>
        </p:nvSpPr>
        <p:spPr bwMode="auto">
          <a:xfrm>
            <a:off x="6262688" y="1347788"/>
            <a:ext cx="592137" cy="6032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1" name="Line 17"/>
          <p:cNvSpPr>
            <a:spLocks noChangeShapeType="1"/>
          </p:cNvSpPr>
          <p:nvPr/>
        </p:nvSpPr>
        <p:spPr bwMode="auto">
          <a:xfrm>
            <a:off x="7359650" y="1439863"/>
            <a:ext cx="3175" cy="5111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2" name="Oval 18"/>
          <p:cNvSpPr>
            <a:spLocks noChangeArrowheads="1"/>
          </p:cNvSpPr>
          <p:nvPr/>
        </p:nvSpPr>
        <p:spPr bwMode="auto">
          <a:xfrm>
            <a:off x="1597025" y="1047750"/>
            <a:ext cx="1619250" cy="365125"/>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3" name="Oval 19"/>
          <p:cNvSpPr>
            <a:spLocks noChangeArrowheads="1"/>
          </p:cNvSpPr>
          <p:nvPr/>
        </p:nvSpPr>
        <p:spPr bwMode="auto">
          <a:xfrm>
            <a:off x="3481388" y="904875"/>
            <a:ext cx="1384300" cy="517525"/>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4" name="Line 20"/>
          <p:cNvSpPr>
            <a:spLocks noChangeShapeType="1"/>
          </p:cNvSpPr>
          <p:nvPr/>
        </p:nvSpPr>
        <p:spPr bwMode="auto">
          <a:xfrm flipH="1">
            <a:off x="2128838" y="1417638"/>
            <a:ext cx="204787" cy="561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5" name="Rectangle 21"/>
          <p:cNvSpPr>
            <a:spLocks noChangeArrowheads="1"/>
          </p:cNvSpPr>
          <p:nvPr/>
        </p:nvSpPr>
        <p:spPr bwMode="auto">
          <a:xfrm>
            <a:off x="1808163" y="1027113"/>
            <a:ext cx="12350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u="sng" dirty="0">
                <a:solidFill>
                  <a:srgbClr val="000000"/>
                </a:solidFill>
              </a:rPr>
              <a:t>SupplierNo</a:t>
            </a:r>
            <a:endParaRPr lang="en-US" sz="1800" dirty="0">
              <a:solidFill>
                <a:srgbClr val="000000"/>
              </a:solidFill>
            </a:endParaRPr>
          </a:p>
        </p:txBody>
      </p:sp>
      <p:sp>
        <p:nvSpPr>
          <p:cNvPr id="758806" name="Rectangle 22"/>
          <p:cNvSpPr>
            <a:spLocks noChangeArrowheads="1"/>
          </p:cNvSpPr>
          <p:nvPr/>
        </p:nvSpPr>
        <p:spPr bwMode="auto">
          <a:xfrm>
            <a:off x="3683000" y="920750"/>
            <a:ext cx="9556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lnSpc>
                <a:spcPct val="80000"/>
              </a:lnSpc>
            </a:pPr>
            <a:r>
              <a:rPr lang="en-US" sz="1800">
                <a:solidFill>
                  <a:srgbClr val="000000"/>
                </a:solidFill>
              </a:rPr>
              <a:t>Supplier</a:t>
            </a:r>
          </a:p>
          <a:p>
            <a:pPr algn="ctr">
              <a:lnSpc>
                <a:spcPct val="80000"/>
              </a:lnSpc>
            </a:pPr>
            <a:r>
              <a:rPr lang="en-US" sz="1800">
                <a:solidFill>
                  <a:srgbClr val="000000"/>
                </a:solidFill>
              </a:rPr>
              <a:t>Name</a:t>
            </a:r>
          </a:p>
        </p:txBody>
      </p:sp>
      <p:sp>
        <p:nvSpPr>
          <p:cNvPr id="758807" name="Oval 23"/>
          <p:cNvSpPr>
            <a:spLocks noChangeArrowheads="1"/>
          </p:cNvSpPr>
          <p:nvPr/>
        </p:nvSpPr>
        <p:spPr bwMode="auto">
          <a:xfrm>
            <a:off x="185738" y="1144588"/>
            <a:ext cx="1247775" cy="31115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8" name="Rectangle 24"/>
          <p:cNvSpPr>
            <a:spLocks noChangeArrowheads="1"/>
          </p:cNvSpPr>
          <p:nvPr/>
        </p:nvSpPr>
        <p:spPr bwMode="auto">
          <a:xfrm>
            <a:off x="249238" y="1104900"/>
            <a:ext cx="9937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dirty="0">
                <a:solidFill>
                  <a:srgbClr val="000000"/>
                </a:solidFill>
              </a:rPr>
              <a:t>Location</a:t>
            </a:r>
          </a:p>
        </p:txBody>
      </p:sp>
      <p:sp>
        <p:nvSpPr>
          <p:cNvPr id="758811" name="Line 27"/>
          <p:cNvSpPr>
            <a:spLocks noChangeShapeType="1"/>
          </p:cNvSpPr>
          <p:nvPr/>
        </p:nvSpPr>
        <p:spPr bwMode="auto">
          <a:xfrm flipV="1">
            <a:off x="7804150" y="1639888"/>
            <a:ext cx="246063" cy="2889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12" name="Line 28"/>
          <p:cNvSpPr>
            <a:spLocks noChangeShapeType="1"/>
          </p:cNvSpPr>
          <p:nvPr/>
        </p:nvSpPr>
        <p:spPr bwMode="auto">
          <a:xfrm flipH="1">
            <a:off x="2736850" y="1346200"/>
            <a:ext cx="1014413" cy="5937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13" name="Line 29"/>
          <p:cNvSpPr>
            <a:spLocks noChangeShapeType="1"/>
          </p:cNvSpPr>
          <p:nvPr/>
        </p:nvSpPr>
        <p:spPr bwMode="auto">
          <a:xfrm flipH="1" flipV="1">
            <a:off x="819150" y="1444625"/>
            <a:ext cx="504825" cy="509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15" name="Line 31"/>
          <p:cNvSpPr>
            <a:spLocks noChangeShapeType="1"/>
          </p:cNvSpPr>
          <p:nvPr/>
        </p:nvSpPr>
        <p:spPr bwMode="auto">
          <a:xfrm flipH="1">
            <a:off x="5508625" y="2913063"/>
            <a:ext cx="812800" cy="1190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16" name="Line 32"/>
          <p:cNvSpPr>
            <a:spLocks noChangeShapeType="1"/>
          </p:cNvSpPr>
          <p:nvPr/>
        </p:nvSpPr>
        <p:spPr bwMode="auto">
          <a:xfrm>
            <a:off x="5538788" y="3571875"/>
            <a:ext cx="836612" cy="587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17" name="Line 33"/>
          <p:cNvSpPr>
            <a:spLocks noChangeShapeType="1"/>
          </p:cNvSpPr>
          <p:nvPr/>
        </p:nvSpPr>
        <p:spPr bwMode="auto">
          <a:xfrm>
            <a:off x="3260725" y="2936875"/>
            <a:ext cx="561975" cy="1158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18" name="Rectangle 34"/>
          <p:cNvSpPr>
            <a:spLocks noChangeArrowheads="1"/>
          </p:cNvSpPr>
          <p:nvPr/>
        </p:nvSpPr>
        <p:spPr bwMode="auto">
          <a:xfrm>
            <a:off x="3813175" y="3036888"/>
            <a:ext cx="1712913" cy="530225"/>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58819" name="Rectangle 35"/>
          <p:cNvSpPr>
            <a:spLocks noChangeArrowheads="1"/>
          </p:cNvSpPr>
          <p:nvPr/>
        </p:nvSpPr>
        <p:spPr bwMode="auto">
          <a:xfrm>
            <a:off x="4256088" y="4310063"/>
            <a:ext cx="765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chemeClr val="bg1"/>
                </a:solidFill>
              </a:rPr>
              <a:t>PART</a:t>
            </a:r>
          </a:p>
        </p:txBody>
      </p:sp>
      <p:sp>
        <p:nvSpPr>
          <p:cNvPr id="758820" name="Oval 36"/>
          <p:cNvSpPr>
            <a:spLocks noChangeArrowheads="1"/>
          </p:cNvSpPr>
          <p:nvPr/>
        </p:nvSpPr>
        <p:spPr bwMode="auto">
          <a:xfrm>
            <a:off x="2163763" y="2713038"/>
            <a:ext cx="1096962" cy="365125"/>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21" name="Oval 37"/>
          <p:cNvSpPr>
            <a:spLocks noChangeArrowheads="1"/>
          </p:cNvSpPr>
          <p:nvPr/>
        </p:nvSpPr>
        <p:spPr bwMode="auto">
          <a:xfrm>
            <a:off x="2257425" y="3341688"/>
            <a:ext cx="1065213" cy="48895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22" name="Rectangle 38"/>
          <p:cNvSpPr>
            <a:spLocks noChangeArrowheads="1"/>
          </p:cNvSpPr>
          <p:nvPr/>
        </p:nvSpPr>
        <p:spPr bwMode="auto">
          <a:xfrm>
            <a:off x="2292350" y="2733675"/>
            <a:ext cx="8286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u="sng" dirty="0">
                <a:solidFill>
                  <a:srgbClr val="000000"/>
                </a:solidFill>
              </a:rPr>
              <a:t>PartNo</a:t>
            </a:r>
          </a:p>
        </p:txBody>
      </p:sp>
      <p:sp>
        <p:nvSpPr>
          <p:cNvPr id="758823" name="Rectangle 39"/>
          <p:cNvSpPr>
            <a:spLocks noChangeArrowheads="1"/>
          </p:cNvSpPr>
          <p:nvPr/>
        </p:nvSpPr>
        <p:spPr bwMode="auto">
          <a:xfrm>
            <a:off x="2427288" y="3328988"/>
            <a:ext cx="7270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lnSpc>
                <a:spcPct val="80000"/>
              </a:lnSpc>
            </a:pPr>
            <a:r>
              <a:rPr lang="en-US" sz="1800">
                <a:solidFill>
                  <a:srgbClr val="000000"/>
                </a:solidFill>
              </a:rPr>
              <a:t>Part</a:t>
            </a:r>
          </a:p>
          <a:p>
            <a:pPr algn="ctr">
              <a:lnSpc>
                <a:spcPct val="80000"/>
              </a:lnSpc>
            </a:pPr>
            <a:r>
              <a:rPr lang="en-US" sz="1800">
                <a:solidFill>
                  <a:srgbClr val="000000"/>
                </a:solidFill>
              </a:rPr>
              <a:t>Name</a:t>
            </a:r>
          </a:p>
        </p:txBody>
      </p:sp>
      <p:sp>
        <p:nvSpPr>
          <p:cNvPr id="758824" name="Oval 40"/>
          <p:cNvSpPr>
            <a:spLocks noChangeArrowheads="1"/>
          </p:cNvSpPr>
          <p:nvPr/>
        </p:nvSpPr>
        <p:spPr bwMode="auto">
          <a:xfrm>
            <a:off x="6357938" y="2693988"/>
            <a:ext cx="928687" cy="430212"/>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25" name="Rectangle 41"/>
          <p:cNvSpPr>
            <a:spLocks noChangeArrowheads="1"/>
          </p:cNvSpPr>
          <p:nvPr/>
        </p:nvSpPr>
        <p:spPr bwMode="auto">
          <a:xfrm>
            <a:off x="6437313" y="2727325"/>
            <a:ext cx="650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QTY</a:t>
            </a:r>
          </a:p>
        </p:txBody>
      </p:sp>
      <p:sp>
        <p:nvSpPr>
          <p:cNvPr id="758826" name="Oval 42"/>
          <p:cNvSpPr>
            <a:spLocks noChangeArrowheads="1"/>
          </p:cNvSpPr>
          <p:nvPr/>
        </p:nvSpPr>
        <p:spPr bwMode="auto">
          <a:xfrm>
            <a:off x="6357938" y="3430588"/>
            <a:ext cx="928687" cy="430212"/>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27" name="Rectangle 43"/>
          <p:cNvSpPr>
            <a:spLocks noChangeArrowheads="1"/>
          </p:cNvSpPr>
          <p:nvPr/>
        </p:nvSpPr>
        <p:spPr bwMode="auto">
          <a:xfrm>
            <a:off x="6464300" y="3463925"/>
            <a:ext cx="650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Price</a:t>
            </a:r>
          </a:p>
        </p:txBody>
      </p:sp>
      <p:sp>
        <p:nvSpPr>
          <p:cNvPr id="758828" name="Line 44"/>
          <p:cNvSpPr>
            <a:spLocks noChangeShapeType="1"/>
          </p:cNvSpPr>
          <p:nvPr/>
        </p:nvSpPr>
        <p:spPr bwMode="auto">
          <a:xfrm flipV="1">
            <a:off x="3359150" y="3530600"/>
            <a:ext cx="465138" cy="69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29" name="Line 45"/>
          <p:cNvSpPr>
            <a:spLocks noChangeShapeType="1"/>
          </p:cNvSpPr>
          <p:nvPr/>
        </p:nvSpPr>
        <p:spPr bwMode="auto">
          <a:xfrm>
            <a:off x="4695825" y="2562225"/>
            <a:ext cx="12700" cy="458788"/>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32" name="AutoShape 48"/>
          <p:cNvSpPr>
            <a:spLocks noChangeArrowheads="1"/>
          </p:cNvSpPr>
          <p:nvPr/>
        </p:nvSpPr>
        <p:spPr bwMode="auto">
          <a:xfrm>
            <a:off x="3875088" y="1900238"/>
            <a:ext cx="1625600" cy="647700"/>
          </a:xfrm>
          <a:prstGeom prst="hexagon">
            <a:avLst>
              <a:gd name="adj" fmla="val 62733"/>
              <a:gd name="vf" fmla="val 115470"/>
            </a:avLst>
          </a:prstGeom>
          <a:gradFill rotWithShape="1">
            <a:gsLst>
              <a:gs pos="0">
                <a:srgbClr val="FFFF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58833" name="Rectangle 49"/>
          <p:cNvSpPr>
            <a:spLocks noChangeArrowheads="1"/>
          </p:cNvSpPr>
          <p:nvPr/>
        </p:nvSpPr>
        <p:spPr bwMode="auto">
          <a:xfrm>
            <a:off x="4076700" y="2044700"/>
            <a:ext cx="1298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PROVIDES</a:t>
            </a:r>
          </a:p>
        </p:txBody>
      </p:sp>
      <p:sp>
        <p:nvSpPr>
          <p:cNvPr id="758834" name="Rectangle 50"/>
          <p:cNvSpPr>
            <a:spLocks noChangeArrowheads="1"/>
          </p:cNvSpPr>
          <p:nvPr/>
        </p:nvSpPr>
        <p:spPr bwMode="auto">
          <a:xfrm>
            <a:off x="2798763" y="1912938"/>
            <a:ext cx="3460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800" b="1"/>
              <a:t>N</a:t>
            </a:r>
          </a:p>
        </p:txBody>
      </p:sp>
      <p:sp>
        <p:nvSpPr>
          <p:cNvPr id="758835" name="Rectangle 51"/>
          <p:cNvSpPr>
            <a:spLocks noChangeArrowheads="1"/>
          </p:cNvSpPr>
          <p:nvPr/>
        </p:nvSpPr>
        <p:spPr bwMode="auto">
          <a:xfrm>
            <a:off x="5943600" y="1849438"/>
            <a:ext cx="396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b="1"/>
              <a:t>M</a:t>
            </a:r>
          </a:p>
        </p:txBody>
      </p:sp>
      <p:sp>
        <p:nvSpPr>
          <p:cNvPr id="758836" name="Rectangle 52"/>
          <p:cNvSpPr>
            <a:spLocks noChangeArrowheads="1"/>
          </p:cNvSpPr>
          <p:nvPr/>
        </p:nvSpPr>
        <p:spPr bwMode="auto">
          <a:xfrm>
            <a:off x="4713288" y="2722563"/>
            <a:ext cx="3333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b="1"/>
              <a:t>L</a:t>
            </a:r>
          </a:p>
        </p:txBody>
      </p:sp>
      <p:sp>
        <p:nvSpPr>
          <p:cNvPr id="758838" name="Rectangle 54"/>
          <p:cNvSpPr>
            <a:spLocks noChangeArrowheads="1"/>
          </p:cNvSpPr>
          <p:nvPr/>
        </p:nvSpPr>
        <p:spPr bwMode="auto">
          <a:xfrm>
            <a:off x="4379913" y="3101975"/>
            <a:ext cx="765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PART</a:t>
            </a:r>
          </a:p>
        </p:txBody>
      </p:sp>
      <p:sp>
        <p:nvSpPr>
          <p:cNvPr id="758839" name="Text Box 55"/>
          <p:cNvSpPr txBox="1">
            <a:spLocks noChangeArrowheads="1"/>
          </p:cNvSpPr>
          <p:nvPr/>
        </p:nvSpPr>
        <p:spPr bwMode="auto">
          <a:xfrm>
            <a:off x="127000" y="3984597"/>
            <a:ext cx="63912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dirty="0"/>
              <a:t>Table 1: 	SUPPLIER (</a:t>
            </a:r>
            <a:r>
              <a:rPr lang="en-US" sz="2000" u="sng" dirty="0"/>
              <a:t>SupplierNo</a:t>
            </a:r>
            <a:r>
              <a:rPr lang="en-US" sz="2000" dirty="0"/>
              <a:t>, SupplierName, Location)</a:t>
            </a:r>
          </a:p>
          <a:p>
            <a:r>
              <a:rPr lang="en-US" sz="2000" dirty="0"/>
              <a:t>Table 2:	PROJECT (</a:t>
            </a:r>
            <a:r>
              <a:rPr lang="en-US" sz="2000" u="sng" dirty="0" err="1"/>
              <a:t>ProjectNo</a:t>
            </a:r>
            <a:r>
              <a:rPr lang="en-US" sz="2000" dirty="0"/>
              <a:t>, </a:t>
            </a:r>
            <a:r>
              <a:rPr lang="en-US" sz="2000" dirty="0" err="1"/>
              <a:t>ProjectName</a:t>
            </a:r>
            <a:r>
              <a:rPr lang="en-US" sz="2000" dirty="0"/>
              <a:t>, Budget) </a:t>
            </a:r>
          </a:p>
          <a:p>
            <a:r>
              <a:rPr lang="en-US" sz="2000" dirty="0"/>
              <a:t>Table 3:	PART (</a:t>
            </a:r>
            <a:r>
              <a:rPr lang="en-US" sz="2000" u="sng" dirty="0"/>
              <a:t>PartNo</a:t>
            </a:r>
            <a:r>
              <a:rPr lang="en-US" sz="2000" dirty="0"/>
              <a:t>, PartName, QTY, Price)</a:t>
            </a:r>
          </a:p>
          <a:p>
            <a:r>
              <a:rPr lang="en-US" sz="2000" dirty="0"/>
              <a:t>Table 4:	PROVIDES (</a:t>
            </a:r>
            <a:r>
              <a:rPr lang="en-US" sz="2000" u="sng" dirty="0"/>
              <a:t>SupplierNo, PartNo, ProjectNo</a:t>
            </a:r>
            <a:r>
              <a:rPr lang="en-US" sz="2000" dirty="0"/>
              <a:t>)</a:t>
            </a:r>
            <a:r>
              <a:rPr lang="en-US" sz="2000" u="sng" dirty="0"/>
              <a:t> </a:t>
            </a:r>
          </a:p>
        </p:txBody>
      </p:sp>
      <p:sp>
        <p:nvSpPr>
          <p:cNvPr id="758840" name="Text Box 56"/>
          <p:cNvSpPr txBox="1">
            <a:spLocks noChangeArrowheads="1"/>
          </p:cNvSpPr>
          <p:nvPr/>
        </p:nvSpPr>
        <p:spPr bwMode="auto">
          <a:xfrm>
            <a:off x="284162" y="6098996"/>
            <a:ext cx="3952875" cy="346075"/>
          </a:xfrm>
          <a:prstGeom prst="rect">
            <a:avLst/>
          </a:prstGeom>
          <a:gradFill rotWithShape="1">
            <a:gsLst>
              <a:gs pos="0">
                <a:srgbClr val="3333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a:t>Foreign key that references  Supplier table </a:t>
            </a:r>
          </a:p>
        </p:txBody>
      </p:sp>
      <p:sp>
        <p:nvSpPr>
          <p:cNvPr id="758841" name="Text Box 57"/>
          <p:cNvSpPr txBox="1">
            <a:spLocks noChangeArrowheads="1"/>
          </p:cNvSpPr>
          <p:nvPr/>
        </p:nvSpPr>
        <p:spPr bwMode="auto">
          <a:xfrm>
            <a:off x="1808163" y="5776734"/>
            <a:ext cx="3590925" cy="346075"/>
          </a:xfrm>
          <a:prstGeom prst="rect">
            <a:avLst/>
          </a:prstGeom>
          <a:gradFill rotWithShape="1">
            <a:gsLst>
              <a:gs pos="0">
                <a:srgbClr val="3333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Foreign key that references  Part table </a:t>
            </a:r>
          </a:p>
        </p:txBody>
      </p:sp>
      <p:sp>
        <p:nvSpPr>
          <p:cNvPr id="758842" name="Text Box 58"/>
          <p:cNvSpPr txBox="1">
            <a:spLocks noChangeArrowheads="1"/>
          </p:cNvSpPr>
          <p:nvPr/>
        </p:nvSpPr>
        <p:spPr bwMode="auto">
          <a:xfrm>
            <a:off x="3490913" y="5467321"/>
            <a:ext cx="3890962" cy="346075"/>
          </a:xfrm>
          <a:prstGeom prst="rect">
            <a:avLst/>
          </a:prstGeom>
          <a:gradFill rotWithShape="1">
            <a:gsLst>
              <a:gs pos="0">
                <a:srgbClr val="3333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a:t>Foreign key that references  Project  table </a:t>
            </a:r>
          </a:p>
        </p:txBody>
      </p:sp>
      <p:sp>
        <p:nvSpPr>
          <p:cNvPr id="758843" name="Line 59"/>
          <p:cNvSpPr>
            <a:spLocks noChangeShapeType="1"/>
          </p:cNvSpPr>
          <p:nvPr/>
        </p:nvSpPr>
        <p:spPr bwMode="auto">
          <a:xfrm flipV="1">
            <a:off x="819150" y="5295872"/>
            <a:ext cx="1979613" cy="747560"/>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758844" name="Line 60"/>
          <p:cNvSpPr>
            <a:spLocks noChangeShapeType="1"/>
          </p:cNvSpPr>
          <p:nvPr/>
        </p:nvSpPr>
        <p:spPr bwMode="auto">
          <a:xfrm flipV="1">
            <a:off x="2333625" y="5246288"/>
            <a:ext cx="1679800" cy="539612"/>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758845" name="Line 61"/>
          <p:cNvSpPr>
            <a:spLocks noChangeShapeType="1"/>
          </p:cNvSpPr>
          <p:nvPr/>
        </p:nvSpPr>
        <p:spPr bwMode="auto">
          <a:xfrm flipV="1">
            <a:off x="4681992" y="5272719"/>
            <a:ext cx="393700" cy="167760"/>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758849" name="Line 65"/>
          <p:cNvSpPr>
            <a:spLocks noChangeShapeType="1"/>
          </p:cNvSpPr>
          <p:nvPr/>
        </p:nvSpPr>
        <p:spPr bwMode="auto">
          <a:xfrm flipH="1">
            <a:off x="5461000" y="2214563"/>
            <a:ext cx="863600" cy="0"/>
          </a:xfrm>
          <a:prstGeom prst="line">
            <a:avLst/>
          </a:prstGeom>
          <a:noFill/>
          <a:ln w="38100" cmpd="dbl">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850" name="Line 66"/>
          <p:cNvSpPr>
            <a:spLocks noChangeShapeType="1"/>
          </p:cNvSpPr>
          <p:nvPr/>
        </p:nvSpPr>
        <p:spPr bwMode="auto">
          <a:xfrm flipH="1" flipV="1">
            <a:off x="2705100" y="2214563"/>
            <a:ext cx="1181100" cy="0"/>
          </a:xfrm>
          <a:prstGeom prst="line">
            <a:avLst/>
          </a:prstGeom>
          <a:noFill/>
          <a:ln w="38100" cmpd="dbl">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extBox 1">
            <a:extLst>
              <a:ext uri="{FF2B5EF4-FFF2-40B4-BE49-F238E27FC236}">
                <a16:creationId xmlns:a16="http://schemas.microsoft.com/office/drawing/2014/main" id="{39BEF528-AD8F-4DB6-891A-DF0437E36F67}"/>
              </a:ext>
            </a:extLst>
          </p:cNvPr>
          <p:cNvSpPr txBox="1"/>
          <p:nvPr/>
        </p:nvSpPr>
        <p:spPr>
          <a:xfrm>
            <a:off x="7568182" y="3274972"/>
            <a:ext cx="1563898" cy="3170099"/>
          </a:xfrm>
          <a:prstGeom prst="rect">
            <a:avLst/>
          </a:prstGeom>
          <a:gradFill flip="none" rotWithShape="1">
            <a:gsLst>
              <a:gs pos="0">
                <a:srgbClr val="33CC33">
                  <a:tint val="66000"/>
                  <a:satMod val="160000"/>
                </a:srgbClr>
              </a:gs>
              <a:gs pos="50000">
                <a:srgbClr val="33CC33">
                  <a:tint val="44500"/>
                  <a:satMod val="160000"/>
                </a:srgbClr>
              </a:gs>
              <a:gs pos="100000">
                <a:srgbClr val="33CC33">
                  <a:tint val="23500"/>
                  <a:satMod val="160000"/>
                </a:srgbClr>
              </a:gs>
            </a:gsLst>
            <a:path path="circle">
              <a:fillToRect r="100000" b="100000"/>
            </a:path>
            <a:tileRect l="-100000" t="-100000"/>
          </a:gradFill>
          <a:ln>
            <a:solidFill>
              <a:schemeClr val="accent1"/>
            </a:solidFill>
          </a:ln>
        </p:spPr>
        <p:txBody>
          <a:bodyPr wrap="square" rtlCol="0">
            <a:spAutoFit/>
          </a:bodyPr>
          <a:lstStyle/>
          <a:p>
            <a:r>
              <a:rPr lang="en-US" sz="2000" dirty="0"/>
              <a:t>All entities have “n” side, so the primary key becomes the combination of the primary keys of all three entities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lide Number Placeholder 3"/>
          <p:cNvSpPr>
            <a:spLocks noGrp="1"/>
          </p:cNvSpPr>
          <p:nvPr>
            <p:ph type="sldNum" sz="quarter" idx="10"/>
          </p:nvPr>
        </p:nvSpPr>
        <p:spPr/>
        <p:txBody>
          <a:bodyPr/>
          <a:lstStyle/>
          <a:p>
            <a:fld id="{E77667ED-C921-41D2-B319-CBCD1C640C9A}" type="slidenum">
              <a:rPr lang="en-US"/>
              <a:pPr/>
              <a:t>46</a:t>
            </a:fld>
            <a:endParaRPr lang="en-US"/>
          </a:p>
        </p:txBody>
      </p:sp>
      <p:sp>
        <p:nvSpPr>
          <p:cNvPr id="758787" name="Rectangle 3"/>
          <p:cNvSpPr>
            <a:spLocks noChangeArrowheads="1"/>
          </p:cNvSpPr>
          <p:nvPr/>
        </p:nvSpPr>
        <p:spPr bwMode="auto">
          <a:xfrm>
            <a:off x="402789" y="10181"/>
            <a:ext cx="770659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sz="2800" b="1" dirty="0">
                <a:solidFill>
                  <a:schemeClr val="tx2"/>
                </a:solidFill>
              </a:rPr>
              <a:t>Example of Ternary Many-to-Many Relationship</a:t>
            </a:r>
          </a:p>
        </p:txBody>
      </p:sp>
      <p:sp>
        <p:nvSpPr>
          <p:cNvPr id="758789" name="Rectangle 5"/>
          <p:cNvSpPr>
            <a:spLocks noChangeArrowheads="1"/>
          </p:cNvSpPr>
          <p:nvPr/>
        </p:nvSpPr>
        <p:spPr bwMode="auto">
          <a:xfrm>
            <a:off x="1301750" y="1965325"/>
            <a:ext cx="1422400" cy="530225"/>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58790" name="Rectangle 6"/>
          <p:cNvSpPr>
            <a:spLocks noChangeArrowheads="1"/>
          </p:cNvSpPr>
          <p:nvPr/>
        </p:nvSpPr>
        <p:spPr bwMode="auto">
          <a:xfrm>
            <a:off x="6348413" y="1965325"/>
            <a:ext cx="1423987" cy="530225"/>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58791" name="Rectangle 7"/>
          <p:cNvSpPr>
            <a:spLocks noChangeArrowheads="1"/>
          </p:cNvSpPr>
          <p:nvPr/>
        </p:nvSpPr>
        <p:spPr bwMode="auto">
          <a:xfrm>
            <a:off x="1325563" y="2049463"/>
            <a:ext cx="12350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SUPPLIER</a:t>
            </a:r>
          </a:p>
        </p:txBody>
      </p:sp>
      <p:sp>
        <p:nvSpPr>
          <p:cNvPr id="758792" name="Rectangle 8"/>
          <p:cNvSpPr>
            <a:spLocks noChangeArrowheads="1"/>
          </p:cNvSpPr>
          <p:nvPr/>
        </p:nvSpPr>
        <p:spPr bwMode="auto">
          <a:xfrm>
            <a:off x="6435725" y="2049463"/>
            <a:ext cx="1146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PROJECT</a:t>
            </a:r>
          </a:p>
        </p:txBody>
      </p:sp>
      <p:sp>
        <p:nvSpPr>
          <p:cNvPr id="758793" name="Oval 9"/>
          <p:cNvSpPr>
            <a:spLocks noChangeArrowheads="1"/>
          </p:cNvSpPr>
          <p:nvPr/>
        </p:nvSpPr>
        <p:spPr bwMode="auto">
          <a:xfrm>
            <a:off x="5462588" y="944563"/>
            <a:ext cx="1247775" cy="439737"/>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794" name="Oval 10"/>
          <p:cNvSpPr>
            <a:spLocks noChangeArrowheads="1"/>
          </p:cNvSpPr>
          <p:nvPr/>
        </p:nvSpPr>
        <p:spPr bwMode="auto">
          <a:xfrm>
            <a:off x="6794500" y="836613"/>
            <a:ext cx="1249363" cy="598487"/>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796" name="Oval 12"/>
          <p:cNvSpPr>
            <a:spLocks noChangeArrowheads="1"/>
          </p:cNvSpPr>
          <p:nvPr/>
        </p:nvSpPr>
        <p:spPr bwMode="auto">
          <a:xfrm>
            <a:off x="7924800" y="1231900"/>
            <a:ext cx="1030288" cy="430213"/>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797" name="Rectangle 13"/>
          <p:cNvSpPr>
            <a:spLocks noChangeArrowheads="1"/>
          </p:cNvSpPr>
          <p:nvPr/>
        </p:nvSpPr>
        <p:spPr bwMode="auto">
          <a:xfrm>
            <a:off x="8034338" y="1306513"/>
            <a:ext cx="8413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Budget</a:t>
            </a:r>
          </a:p>
        </p:txBody>
      </p:sp>
      <p:sp>
        <p:nvSpPr>
          <p:cNvPr id="758798" name="Rectangle 14"/>
          <p:cNvSpPr>
            <a:spLocks noChangeArrowheads="1"/>
          </p:cNvSpPr>
          <p:nvPr/>
        </p:nvSpPr>
        <p:spPr bwMode="auto">
          <a:xfrm>
            <a:off x="7010400" y="830263"/>
            <a:ext cx="8286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Project</a:t>
            </a:r>
          </a:p>
          <a:p>
            <a:r>
              <a:rPr lang="en-US" sz="1800">
                <a:solidFill>
                  <a:srgbClr val="000000"/>
                </a:solidFill>
              </a:rPr>
              <a:t>Name</a:t>
            </a:r>
          </a:p>
        </p:txBody>
      </p:sp>
      <p:sp>
        <p:nvSpPr>
          <p:cNvPr id="758799" name="Rectangle 15"/>
          <p:cNvSpPr>
            <a:spLocks noChangeArrowheads="1"/>
          </p:cNvSpPr>
          <p:nvPr/>
        </p:nvSpPr>
        <p:spPr bwMode="auto">
          <a:xfrm>
            <a:off x="5461000" y="995363"/>
            <a:ext cx="1165225" cy="36353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u="sng">
                <a:solidFill>
                  <a:srgbClr val="000000"/>
                </a:solidFill>
              </a:rPr>
              <a:t>Project No</a:t>
            </a:r>
            <a:endParaRPr lang="en-US" sz="1800">
              <a:solidFill>
                <a:srgbClr val="000000"/>
              </a:solidFill>
            </a:endParaRPr>
          </a:p>
        </p:txBody>
      </p:sp>
      <p:sp>
        <p:nvSpPr>
          <p:cNvPr id="758800" name="Line 16"/>
          <p:cNvSpPr>
            <a:spLocks noChangeShapeType="1"/>
          </p:cNvSpPr>
          <p:nvPr/>
        </p:nvSpPr>
        <p:spPr bwMode="auto">
          <a:xfrm>
            <a:off x="6262688" y="1347788"/>
            <a:ext cx="592137" cy="6032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1" name="Line 17"/>
          <p:cNvSpPr>
            <a:spLocks noChangeShapeType="1"/>
          </p:cNvSpPr>
          <p:nvPr/>
        </p:nvSpPr>
        <p:spPr bwMode="auto">
          <a:xfrm>
            <a:off x="7359650" y="1439863"/>
            <a:ext cx="3175" cy="5111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2" name="Oval 18"/>
          <p:cNvSpPr>
            <a:spLocks noChangeArrowheads="1"/>
          </p:cNvSpPr>
          <p:nvPr/>
        </p:nvSpPr>
        <p:spPr bwMode="auto">
          <a:xfrm>
            <a:off x="1597025" y="1047750"/>
            <a:ext cx="1619250" cy="365125"/>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3" name="Oval 19"/>
          <p:cNvSpPr>
            <a:spLocks noChangeArrowheads="1"/>
          </p:cNvSpPr>
          <p:nvPr/>
        </p:nvSpPr>
        <p:spPr bwMode="auto">
          <a:xfrm>
            <a:off x="3481388" y="904875"/>
            <a:ext cx="1384300" cy="517525"/>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4" name="Line 20"/>
          <p:cNvSpPr>
            <a:spLocks noChangeShapeType="1"/>
          </p:cNvSpPr>
          <p:nvPr/>
        </p:nvSpPr>
        <p:spPr bwMode="auto">
          <a:xfrm flipH="1">
            <a:off x="2128838" y="1417638"/>
            <a:ext cx="204787" cy="561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5" name="Rectangle 21"/>
          <p:cNvSpPr>
            <a:spLocks noChangeArrowheads="1"/>
          </p:cNvSpPr>
          <p:nvPr/>
        </p:nvSpPr>
        <p:spPr bwMode="auto">
          <a:xfrm>
            <a:off x="1808163" y="1027113"/>
            <a:ext cx="12350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u="sng" dirty="0">
                <a:solidFill>
                  <a:srgbClr val="000000"/>
                </a:solidFill>
              </a:rPr>
              <a:t>SupplierNo</a:t>
            </a:r>
            <a:endParaRPr lang="en-US" sz="1800" dirty="0">
              <a:solidFill>
                <a:srgbClr val="000000"/>
              </a:solidFill>
            </a:endParaRPr>
          </a:p>
        </p:txBody>
      </p:sp>
      <p:sp>
        <p:nvSpPr>
          <p:cNvPr id="758806" name="Rectangle 22"/>
          <p:cNvSpPr>
            <a:spLocks noChangeArrowheads="1"/>
          </p:cNvSpPr>
          <p:nvPr/>
        </p:nvSpPr>
        <p:spPr bwMode="auto">
          <a:xfrm>
            <a:off x="3683000" y="920750"/>
            <a:ext cx="9556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lnSpc>
                <a:spcPct val="80000"/>
              </a:lnSpc>
            </a:pPr>
            <a:r>
              <a:rPr lang="en-US" sz="1800">
                <a:solidFill>
                  <a:srgbClr val="000000"/>
                </a:solidFill>
              </a:rPr>
              <a:t>Supplier</a:t>
            </a:r>
          </a:p>
          <a:p>
            <a:pPr algn="ctr">
              <a:lnSpc>
                <a:spcPct val="80000"/>
              </a:lnSpc>
            </a:pPr>
            <a:r>
              <a:rPr lang="en-US" sz="1800">
                <a:solidFill>
                  <a:srgbClr val="000000"/>
                </a:solidFill>
              </a:rPr>
              <a:t>Name</a:t>
            </a:r>
          </a:p>
        </p:txBody>
      </p:sp>
      <p:sp>
        <p:nvSpPr>
          <p:cNvPr id="758807" name="Oval 23"/>
          <p:cNvSpPr>
            <a:spLocks noChangeArrowheads="1"/>
          </p:cNvSpPr>
          <p:nvPr/>
        </p:nvSpPr>
        <p:spPr bwMode="auto">
          <a:xfrm>
            <a:off x="185738" y="1144588"/>
            <a:ext cx="1247775" cy="31115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8" name="Rectangle 24"/>
          <p:cNvSpPr>
            <a:spLocks noChangeArrowheads="1"/>
          </p:cNvSpPr>
          <p:nvPr/>
        </p:nvSpPr>
        <p:spPr bwMode="auto">
          <a:xfrm>
            <a:off x="249238" y="1104900"/>
            <a:ext cx="9937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Location</a:t>
            </a:r>
          </a:p>
        </p:txBody>
      </p:sp>
      <p:sp>
        <p:nvSpPr>
          <p:cNvPr id="758811" name="Line 27"/>
          <p:cNvSpPr>
            <a:spLocks noChangeShapeType="1"/>
          </p:cNvSpPr>
          <p:nvPr/>
        </p:nvSpPr>
        <p:spPr bwMode="auto">
          <a:xfrm flipV="1">
            <a:off x="7804150" y="1639888"/>
            <a:ext cx="246063" cy="2889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12" name="Line 28"/>
          <p:cNvSpPr>
            <a:spLocks noChangeShapeType="1"/>
          </p:cNvSpPr>
          <p:nvPr/>
        </p:nvSpPr>
        <p:spPr bwMode="auto">
          <a:xfrm flipH="1">
            <a:off x="2736850" y="1346200"/>
            <a:ext cx="1014413" cy="5937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13" name="Line 29"/>
          <p:cNvSpPr>
            <a:spLocks noChangeShapeType="1"/>
          </p:cNvSpPr>
          <p:nvPr/>
        </p:nvSpPr>
        <p:spPr bwMode="auto">
          <a:xfrm flipH="1" flipV="1">
            <a:off x="819150" y="1444625"/>
            <a:ext cx="504825" cy="509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15" name="Line 31"/>
          <p:cNvSpPr>
            <a:spLocks noChangeShapeType="1"/>
          </p:cNvSpPr>
          <p:nvPr/>
        </p:nvSpPr>
        <p:spPr bwMode="auto">
          <a:xfrm flipH="1">
            <a:off x="5508625" y="2913063"/>
            <a:ext cx="812800" cy="1190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16" name="Line 32"/>
          <p:cNvSpPr>
            <a:spLocks noChangeShapeType="1"/>
          </p:cNvSpPr>
          <p:nvPr/>
        </p:nvSpPr>
        <p:spPr bwMode="auto">
          <a:xfrm>
            <a:off x="5538788" y="3571875"/>
            <a:ext cx="836612" cy="587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17" name="Line 33"/>
          <p:cNvSpPr>
            <a:spLocks noChangeShapeType="1"/>
          </p:cNvSpPr>
          <p:nvPr/>
        </p:nvSpPr>
        <p:spPr bwMode="auto">
          <a:xfrm>
            <a:off x="3260725" y="2936875"/>
            <a:ext cx="561975" cy="1158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18" name="Rectangle 34"/>
          <p:cNvSpPr>
            <a:spLocks noChangeArrowheads="1"/>
          </p:cNvSpPr>
          <p:nvPr/>
        </p:nvSpPr>
        <p:spPr bwMode="auto">
          <a:xfrm>
            <a:off x="3813175" y="3036888"/>
            <a:ext cx="1712913" cy="530225"/>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58819" name="Rectangle 35"/>
          <p:cNvSpPr>
            <a:spLocks noChangeArrowheads="1"/>
          </p:cNvSpPr>
          <p:nvPr/>
        </p:nvSpPr>
        <p:spPr bwMode="auto">
          <a:xfrm>
            <a:off x="4256088" y="4310063"/>
            <a:ext cx="765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chemeClr val="bg1"/>
                </a:solidFill>
              </a:rPr>
              <a:t>PART</a:t>
            </a:r>
          </a:p>
        </p:txBody>
      </p:sp>
      <p:sp>
        <p:nvSpPr>
          <p:cNvPr id="758820" name="Oval 36"/>
          <p:cNvSpPr>
            <a:spLocks noChangeArrowheads="1"/>
          </p:cNvSpPr>
          <p:nvPr/>
        </p:nvSpPr>
        <p:spPr bwMode="auto">
          <a:xfrm>
            <a:off x="2163763" y="2713038"/>
            <a:ext cx="1096962" cy="365125"/>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21" name="Oval 37"/>
          <p:cNvSpPr>
            <a:spLocks noChangeArrowheads="1"/>
          </p:cNvSpPr>
          <p:nvPr/>
        </p:nvSpPr>
        <p:spPr bwMode="auto">
          <a:xfrm>
            <a:off x="2257425" y="3341688"/>
            <a:ext cx="1065213" cy="48895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22" name="Rectangle 38"/>
          <p:cNvSpPr>
            <a:spLocks noChangeArrowheads="1"/>
          </p:cNvSpPr>
          <p:nvPr/>
        </p:nvSpPr>
        <p:spPr bwMode="auto">
          <a:xfrm>
            <a:off x="2292350" y="2733675"/>
            <a:ext cx="8286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u="sng" dirty="0">
                <a:solidFill>
                  <a:srgbClr val="000000"/>
                </a:solidFill>
              </a:rPr>
              <a:t>PartNo</a:t>
            </a:r>
          </a:p>
        </p:txBody>
      </p:sp>
      <p:sp>
        <p:nvSpPr>
          <p:cNvPr id="758823" name="Rectangle 39"/>
          <p:cNvSpPr>
            <a:spLocks noChangeArrowheads="1"/>
          </p:cNvSpPr>
          <p:nvPr/>
        </p:nvSpPr>
        <p:spPr bwMode="auto">
          <a:xfrm>
            <a:off x="2427288" y="3328988"/>
            <a:ext cx="7270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lnSpc>
                <a:spcPct val="80000"/>
              </a:lnSpc>
            </a:pPr>
            <a:r>
              <a:rPr lang="en-US" sz="1800">
                <a:solidFill>
                  <a:srgbClr val="000000"/>
                </a:solidFill>
              </a:rPr>
              <a:t>Part</a:t>
            </a:r>
          </a:p>
          <a:p>
            <a:pPr algn="ctr">
              <a:lnSpc>
                <a:spcPct val="80000"/>
              </a:lnSpc>
            </a:pPr>
            <a:r>
              <a:rPr lang="en-US" sz="1800">
                <a:solidFill>
                  <a:srgbClr val="000000"/>
                </a:solidFill>
              </a:rPr>
              <a:t>Name</a:t>
            </a:r>
          </a:p>
        </p:txBody>
      </p:sp>
      <p:sp>
        <p:nvSpPr>
          <p:cNvPr id="758824" name="Oval 40"/>
          <p:cNvSpPr>
            <a:spLocks noChangeArrowheads="1"/>
          </p:cNvSpPr>
          <p:nvPr/>
        </p:nvSpPr>
        <p:spPr bwMode="auto">
          <a:xfrm>
            <a:off x="6357938" y="2693988"/>
            <a:ext cx="928687" cy="430212"/>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25" name="Rectangle 41"/>
          <p:cNvSpPr>
            <a:spLocks noChangeArrowheads="1"/>
          </p:cNvSpPr>
          <p:nvPr/>
        </p:nvSpPr>
        <p:spPr bwMode="auto">
          <a:xfrm>
            <a:off x="6437313" y="2727325"/>
            <a:ext cx="650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QTY</a:t>
            </a:r>
          </a:p>
        </p:txBody>
      </p:sp>
      <p:sp>
        <p:nvSpPr>
          <p:cNvPr id="758826" name="Oval 42"/>
          <p:cNvSpPr>
            <a:spLocks noChangeArrowheads="1"/>
          </p:cNvSpPr>
          <p:nvPr/>
        </p:nvSpPr>
        <p:spPr bwMode="auto">
          <a:xfrm>
            <a:off x="6357938" y="3430588"/>
            <a:ext cx="928687" cy="430212"/>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27" name="Rectangle 43"/>
          <p:cNvSpPr>
            <a:spLocks noChangeArrowheads="1"/>
          </p:cNvSpPr>
          <p:nvPr/>
        </p:nvSpPr>
        <p:spPr bwMode="auto">
          <a:xfrm>
            <a:off x="6464300" y="3463925"/>
            <a:ext cx="650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Price</a:t>
            </a:r>
          </a:p>
        </p:txBody>
      </p:sp>
      <p:sp>
        <p:nvSpPr>
          <p:cNvPr id="758828" name="Line 44"/>
          <p:cNvSpPr>
            <a:spLocks noChangeShapeType="1"/>
          </p:cNvSpPr>
          <p:nvPr/>
        </p:nvSpPr>
        <p:spPr bwMode="auto">
          <a:xfrm flipV="1">
            <a:off x="3359150" y="3530600"/>
            <a:ext cx="465138" cy="69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29" name="Line 45"/>
          <p:cNvSpPr>
            <a:spLocks noChangeShapeType="1"/>
          </p:cNvSpPr>
          <p:nvPr/>
        </p:nvSpPr>
        <p:spPr bwMode="auto">
          <a:xfrm>
            <a:off x="4695825" y="2562225"/>
            <a:ext cx="12700" cy="458788"/>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32" name="AutoShape 48"/>
          <p:cNvSpPr>
            <a:spLocks noChangeArrowheads="1"/>
          </p:cNvSpPr>
          <p:nvPr/>
        </p:nvSpPr>
        <p:spPr bwMode="auto">
          <a:xfrm>
            <a:off x="3875088" y="1900238"/>
            <a:ext cx="1625600" cy="647700"/>
          </a:xfrm>
          <a:prstGeom prst="hexagon">
            <a:avLst>
              <a:gd name="adj" fmla="val 62733"/>
              <a:gd name="vf" fmla="val 115470"/>
            </a:avLst>
          </a:prstGeom>
          <a:gradFill rotWithShape="1">
            <a:gsLst>
              <a:gs pos="0">
                <a:srgbClr val="FFFF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58833" name="Rectangle 49"/>
          <p:cNvSpPr>
            <a:spLocks noChangeArrowheads="1"/>
          </p:cNvSpPr>
          <p:nvPr/>
        </p:nvSpPr>
        <p:spPr bwMode="auto">
          <a:xfrm>
            <a:off x="4076700" y="2044700"/>
            <a:ext cx="1298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PROVIDES</a:t>
            </a:r>
          </a:p>
        </p:txBody>
      </p:sp>
      <p:sp>
        <p:nvSpPr>
          <p:cNvPr id="758834" name="Rectangle 50"/>
          <p:cNvSpPr>
            <a:spLocks noChangeArrowheads="1"/>
          </p:cNvSpPr>
          <p:nvPr/>
        </p:nvSpPr>
        <p:spPr bwMode="auto">
          <a:xfrm>
            <a:off x="2798763" y="1912938"/>
            <a:ext cx="34607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800" b="1" dirty="0"/>
              <a:t>M</a:t>
            </a:r>
          </a:p>
        </p:txBody>
      </p:sp>
      <p:sp>
        <p:nvSpPr>
          <p:cNvPr id="758835" name="Rectangle 51"/>
          <p:cNvSpPr>
            <a:spLocks noChangeArrowheads="1"/>
          </p:cNvSpPr>
          <p:nvPr/>
        </p:nvSpPr>
        <p:spPr bwMode="auto">
          <a:xfrm>
            <a:off x="5943600" y="1849438"/>
            <a:ext cx="298160" cy="366767"/>
          </a:xfrm>
          <a:prstGeom prst="rect">
            <a:avLst/>
          </a:prstGeom>
          <a:noFill/>
          <a:ln>
            <a:noFill/>
          </a:ln>
          <a:effectLst/>
        </p:spPr>
        <p:txBody>
          <a:bodyPr wrap="none" lIns="90488" tIns="44450" rIns="90488" bIns="44450">
            <a:spAutoFit/>
          </a:bodyPr>
          <a:lstStyle/>
          <a:p>
            <a:r>
              <a:rPr lang="en-US" sz="1800" b="1" dirty="0">
                <a:ln>
                  <a:solidFill>
                    <a:sysClr val="windowText" lastClr="000000"/>
                  </a:solidFill>
                </a:ln>
                <a:solidFill>
                  <a:sysClr val="windowText" lastClr="000000"/>
                </a:solidFill>
              </a:rPr>
              <a:t>1</a:t>
            </a:r>
          </a:p>
        </p:txBody>
      </p:sp>
      <p:sp>
        <p:nvSpPr>
          <p:cNvPr id="758836" name="Rectangle 52"/>
          <p:cNvSpPr>
            <a:spLocks noChangeArrowheads="1"/>
          </p:cNvSpPr>
          <p:nvPr/>
        </p:nvSpPr>
        <p:spPr bwMode="auto">
          <a:xfrm>
            <a:off x="4713288" y="2722563"/>
            <a:ext cx="3333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b="1"/>
              <a:t>L</a:t>
            </a:r>
          </a:p>
        </p:txBody>
      </p:sp>
      <p:sp>
        <p:nvSpPr>
          <p:cNvPr id="758838" name="Rectangle 54"/>
          <p:cNvSpPr>
            <a:spLocks noChangeArrowheads="1"/>
          </p:cNvSpPr>
          <p:nvPr/>
        </p:nvSpPr>
        <p:spPr bwMode="auto">
          <a:xfrm>
            <a:off x="4379913" y="3101975"/>
            <a:ext cx="765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PART</a:t>
            </a:r>
          </a:p>
        </p:txBody>
      </p:sp>
      <p:sp>
        <p:nvSpPr>
          <p:cNvPr id="758839" name="Text Box 55"/>
          <p:cNvSpPr txBox="1">
            <a:spLocks noChangeArrowheads="1"/>
          </p:cNvSpPr>
          <p:nvPr/>
        </p:nvSpPr>
        <p:spPr bwMode="auto">
          <a:xfrm>
            <a:off x="127000" y="3984597"/>
            <a:ext cx="63912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dirty="0"/>
              <a:t>Table 1: 	SUPPLIER (</a:t>
            </a:r>
            <a:r>
              <a:rPr lang="en-US" sz="2000" u="sng" dirty="0"/>
              <a:t>SupplierNo</a:t>
            </a:r>
            <a:r>
              <a:rPr lang="en-US" sz="2000" dirty="0"/>
              <a:t>, SupplierName, Location)</a:t>
            </a:r>
          </a:p>
          <a:p>
            <a:r>
              <a:rPr lang="en-US" sz="2000" dirty="0"/>
              <a:t>Table 2:	PROJECT (</a:t>
            </a:r>
            <a:r>
              <a:rPr lang="en-US" sz="2000" u="sng" dirty="0"/>
              <a:t>ProjectNo</a:t>
            </a:r>
            <a:r>
              <a:rPr lang="en-US" sz="2000" dirty="0"/>
              <a:t>, ProjectName, Budget) </a:t>
            </a:r>
          </a:p>
          <a:p>
            <a:r>
              <a:rPr lang="en-US" sz="2000" dirty="0"/>
              <a:t>Table 3:	PART (</a:t>
            </a:r>
            <a:r>
              <a:rPr lang="en-US" sz="2000" u="sng" dirty="0"/>
              <a:t>PartNo</a:t>
            </a:r>
            <a:r>
              <a:rPr lang="en-US" sz="2000" dirty="0"/>
              <a:t>, PartName, QTY, Price)</a:t>
            </a:r>
          </a:p>
          <a:p>
            <a:r>
              <a:rPr lang="en-US" sz="2000" dirty="0"/>
              <a:t>Table 4:	PROVIDES (</a:t>
            </a:r>
            <a:r>
              <a:rPr lang="en-US" sz="2000" u="sng" dirty="0"/>
              <a:t>SupplierNo, PartNo, </a:t>
            </a:r>
            <a:r>
              <a:rPr lang="en-US" sz="2000" dirty="0"/>
              <a:t>Project No)</a:t>
            </a:r>
            <a:r>
              <a:rPr lang="en-US" sz="2000" u="sng" dirty="0"/>
              <a:t> </a:t>
            </a:r>
          </a:p>
        </p:txBody>
      </p:sp>
      <p:sp>
        <p:nvSpPr>
          <p:cNvPr id="758840" name="Text Box 56"/>
          <p:cNvSpPr txBox="1">
            <a:spLocks noChangeArrowheads="1"/>
          </p:cNvSpPr>
          <p:nvPr/>
        </p:nvSpPr>
        <p:spPr bwMode="auto">
          <a:xfrm>
            <a:off x="284162" y="6098996"/>
            <a:ext cx="3952875" cy="346075"/>
          </a:xfrm>
          <a:prstGeom prst="rect">
            <a:avLst/>
          </a:prstGeom>
          <a:gradFill rotWithShape="1">
            <a:gsLst>
              <a:gs pos="0">
                <a:srgbClr val="3333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a:t>Foreign key that references  Supplier table </a:t>
            </a:r>
          </a:p>
        </p:txBody>
      </p:sp>
      <p:sp>
        <p:nvSpPr>
          <p:cNvPr id="758841" name="Text Box 57"/>
          <p:cNvSpPr txBox="1">
            <a:spLocks noChangeArrowheads="1"/>
          </p:cNvSpPr>
          <p:nvPr/>
        </p:nvSpPr>
        <p:spPr bwMode="auto">
          <a:xfrm>
            <a:off x="1808163" y="5776734"/>
            <a:ext cx="3590925" cy="346075"/>
          </a:xfrm>
          <a:prstGeom prst="rect">
            <a:avLst/>
          </a:prstGeom>
          <a:gradFill rotWithShape="1">
            <a:gsLst>
              <a:gs pos="0">
                <a:srgbClr val="3333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Foreign key that references  Part table </a:t>
            </a:r>
          </a:p>
        </p:txBody>
      </p:sp>
      <p:sp>
        <p:nvSpPr>
          <p:cNvPr id="758842" name="Text Box 58"/>
          <p:cNvSpPr txBox="1">
            <a:spLocks noChangeArrowheads="1"/>
          </p:cNvSpPr>
          <p:nvPr/>
        </p:nvSpPr>
        <p:spPr bwMode="auto">
          <a:xfrm>
            <a:off x="3490913" y="5467321"/>
            <a:ext cx="3890962" cy="346075"/>
          </a:xfrm>
          <a:prstGeom prst="rect">
            <a:avLst/>
          </a:prstGeom>
          <a:gradFill rotWithShape="1">
            <a:gsLst>
              <a:gs pos="0">
                <a:srgbClr val="3333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a:t>Foreign key that references  Project  table </a:t>
            </a:r>
          </a:p>
        </p:txBody>
      </p:sp>
      <p:sp>
        <p:nvSpPr>
          <p:cNvPr id="758843" name="Line 59"/>
          <p:cNvSpPr>
            <a:spLocks noChangeShapeType="1"/>
          </p:cNvSpPr>
          <p:nvPr/>
        </p:nvSpPr>
        <p:spPr bwMode="auto">
          <a:xfrm flipV="1">
            <a:off x="819150" y="5295872"/>
            <a:ext cx="1979613" cy="747560"/>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758844" name="Line 60"/>
          <p:cNvSpPr>
            <a:spLocks noChangeShapeType="1"/>
          </p:cNvSpPr>
          <p:nvPr/>
        </p:nvSpPr>
        <p:spPr bwMode="auto">
          <a:xfrm flipV="1">
            <a:off x="2333625" y="5246288"/>
            <a:ext cx="1679800" cy="539612"/>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758845" name="Line 61"/>
          <p:cNvSpPr>
            <a:spLocks noChangeShapeType="1"/>
          </p:cNvSpPr>
          <p:nvPr/>
        </p:nvSpPr>
        <p:spPr bwMode="auto">
          <a:xfrm flipV="1">
            <a:off x="4681992" y="5272719"/>
            <a:ext cx="393700" cy="167760"/>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758849" name="Line 65"/>
          <p:cNvSpPr>
            <a:spLocks noChangeShapeType="1"/>
          </p:cNvSpPr>
          <p:nvPr/>
        </p:nvSpPr>
        <p:spPr bwMode="auto">
          <a:xfrm flipH="1">
            <a:off x="5461000" y="2214563"/>
            <a:ext cx="863600" cy="0"/>
          </a:xfrm>
          <a:prstGeom prst="line">
            <a:avLst/>
          </a:prstGeom>
          <a:noFill/>
          <a:ln w="38100" cmpd="dbl">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850" name="Line 66"/>
          <p:cNvSpPr>
            <a:spLocks noChangeShapeType="1"/>
          </p:cNvSpPr>
          <p:nvPr/>
        </p:nvSpPr>
        <p:spPr bwMode="auto">
          <a:xfrm flipH="1" flipV="1">
            <a:off x="2705100" y="2214563"/>
            <a:ext cx="1181100" cy="0"/>
          </a:xfrm>
          <a:prstGeom prst="line">
            <a:avLst/>
          </a:prstGeom>
          <a:noFill/>
          <a:ln w="38100" cmpd="dbl">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extBox 1">
            <a:extLst>
              <a:ext uri="{FF2B5EF4-FFF2-40B4-BE49-F238E27FC236}">
                <a16:creationId xmlns:a16="http://schemas.microsoft.com/office/drawing/2014/main" id="{39BEF528-AD8F-4DB6-891A-DF0437E36F67}"/>
              </a:ext>
            </a:extLst>
          </p:cNvPr>
          <p:cNvSpPr txBox="1"/>
          <p:nvPr/>
        </p:nvSpPr>
        <p:spPr>
          <a:xfrm>
            <a:off x="7568182" y="3274972"/>
            <a:ext cx="1563898" cy="3170099"/>
          </a:xfrm>
          <a:prstGeom prst="rect">
            <a:avLst/>
          </a:prstGeom>
          <a:gradFill flip="none" rotWithShape="1">
            <a:gsLst>
              <a:gs pos="0">
                <a:srgbClr val="33CC33">
                  <a:tint val="66000"/>
                  <a:satMod val="160000"/>
                </a:srgbClr>
              </a:gs>
              <a:gs pos="50000">
                <a:srgbClr val="33CC33">
                  <a:tint val="44500"/>
                  <a:satMod val="160000"/>
                </a:srgbClr>
              </a:gs>
              <a:gs pos="100000">
                <a:srgbClr val="33CC33">
                  <a:tint val="23500"/>
                  <a:satMod val="160000"/>
                </a:srgbClr>
              </a:gs>
            </a:gsLst>
            <a:path path="circle">
              <a:fillToRect r="100000" b="100000"/>
            </a:path>
            <a:tileRect l="-100000" t="-100000"/>
          </a:gradFill>
          <a:ln>
            <a:solidFill>
              <a:schemeClr val="accent1"/>
            </a:solidFill>
          </a:ln>
        </p:spPr>
        <p:txBody>
          <a:bodyPr wrap="square" rtlCol="0">
            <a:spAutoFit/>
          </a:bodyPr>
          <a:lstStyle/>
          <a:p>
            <a:r>
              <a:rPr lang="en-US" sz="2000" dirty="0"/>
              <a:t>2 entities have “n” side, so the primary key becomes the combination of the 2 primary keys of all three entities</a:t>
            </a:r>
          </a:p>
        </p:txBody>
      </p:sp>
    </p:spTree>
    <p:extLst>
      <p:ext uri="{BB962C8B-B14F-4D97-AF65-F5344CB8AC3E}">
        <p14:creationId xmlns:p14="http://schemas.microsoft.com/office/powerpoint/2010/main" val="12381595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lide Number Placeholder 3"/>
          <p:cNvSpPr>
            <a:spLocks noGrp="1"/>
          </p:cNvSpPr>
          <p:nvPr>
            <p:ph type="sldNum" sz="quarter" idx="10"/>
          </p:nvPr>
        </p:nvSpPr>
        <p:spPr/>
        <p:txBody>
          <a:bodyPr/>
          <a:lstStyle/>
          <a:p>
            <a:fld id="{E77667ED-C921-41D2-B319-CBCD1C640C9A}" type="slidenum">
              <a:rPr lang="en-US"/>
              <a:pPr/>
              <a:t>47</a:t>
            </a:fld>
            <a:endParaRPr lang="en-US"/>
          </a:p>
        </p:txBody>
      </p:sp>
      <p:sp>
        <p:nvSpPr>
          <p:cNvPr id="758787" name="Rectangle 3"/>
          <p:cNvSpPr>
            <a:spLocks noChangeArrowheads="1"/>
          </p:cNvSpPr>
          <p:nvPr/>
        </p:nvSpPr>
        <p:spPr bwMode="auto">
          <a:xfrm>
            <a:off x="402789" y="10181"/>
            <a:ext cx="770659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sz="2800" b="1" dirty="0">
                <a:solidFill>
                  <a:schemeClr val="tx2"/>
                </a:solidFill>
              </a:rPr>
              <a:t>Example of Ternary Many-to-Many Relationship</a:t>
            </a:r>
          </a:p>
        </p:txBody>
      </p:sp>
      <p:sp>
        <p:nvSpPr>
          <p:cNvPr id="758819" name="Rectangle 35"/>
          <p:cNvSpPr>
            <a:spLocks noChangeArrowheads="1"/>
          </p:cNvSpPr>
          <p:nvPr/>
        </p:nvSpPr>
        <p:spPr bwMode="auto">
          <a:xfrm>
            <a:off x="4256088" y="4310063"/>
            <a:ext cx="765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chemeClr val="bg1"/>
                </a:solidFill>
              </a:rPr>
              <a:t>PART</a:t>
            </a:r>
          </a:p>
        </p:txBody>
      </p:sp>
      <p:sp>
        <p:nvSpPr>
          <p:cNvPr id="758839" name="Text Box 55"/>
          <p:cNvSpPr txBox="1">
            <a:spLocks noChangeArrowheads="1"/>
          </p:cNvSpPr>
          <p:nvPr/>
        </p:nvSpPr>
        <p:spPr bwMode="auto">
          <a:xfrm>
            <a:off x="402789" y="4212312"/>
            <a:ext cx="8207811"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800" dirty="0"/>
              <a:t>Table 1: 	SUPPLIER (</a:t>
            </a:r>
            <a:r>
              <a:rPr lang="en-US" sz="1800" u="sng" dirty="0"/>
              <a:t>SupplierNo</a:t>
            </a:r>
            <a:r>
              <a:rPr lang="en-US" sz="1800" dirty="0"/>
              <a:t>, SupplierName, Location, PartNo, ProjectNo)</a:t>
            </a:r>
          </a:p>
          <a:p>
            <a:r>
              <a:rPr lang="en-US" sz="1800" dirty="0"/>
              <a:t>Table 2:	PROJECT (</a:t>
            </a:r>
            <a:r>
              <a:rPr lang="en-US" sz="1800" u="sng" dirty="0"/>
              <a:t>ProjectNo</a:t>
            </a:r>
            <a:r>
              <a:rPr lang="en-US" sz="1800" dirty="0"/>
              <a:t>, ProjectName, Budget) </a:t>
            </a:r>
          </a:p>
          <a:p>
            <a:r>
              <a:rPr lang="en-US" sz="1800" dirty="0"/>
              <a:t>Table 3:	PART (</a:t>
            </a:r>
            <a:r>
              <a:rPr lang="en-US" sz="1800" u="sng" dirty="0"/>
              <a:t>PartNo</a:t>
            </a:r>
            <a:r>
              <a:rPr lang="en-US" sz="1800" dirty="0"/>
              <a:t>, PartName, QTY, Price)</a:t>
            </a:r>
          </a:p>
          <a:p>
            <a:endParaRPr lang="en-US" sz="1800" dirty="0"/>
          </a:p>
          <a:p>
            <a:r>
              <a:rPr lang="en-US" sz="1800" dirty="0"/>
              <a:t>and one of the following tables</a:t>
            </a:r>
          </a:p>
          <a:p>
            <a:r>
              <a:rPr lang="en-US" sz="1800" dirty="0"/>
              <a:t>PROVIDES (</a:t>
            </a:r>
            <a:r>
              <a:rPr lang="en-US" sz="1800" u="sng" dirty="0"/>
              <a:t>SupplierNo, PartNo, </a:t>
            </a:r>
            <a:r>
              <a:rPr lang="en-US" sz="1800" dirty="0"/>
              <a:t>Project No)  or</a:t>
            </a:r>
          </a:p>
          <a:p>
            <a:r>
              <a:rPr lang="en-US" sz="1800" dirty="0"/>
              <a:t>PROVIDES (</a:t>
            </a:r>
            <a:r>
              <a:rPr lang="en-US" sz="1800" u="sng" dirty="0"/>
              <a:t>SupplierNo, Project No</a:t>
            </a:r>
            <a:r>
              <a:rPr lang="en-US" sz="1800" dirty="0"/>
              <a:t>, PartNo) </a:t>
            </a:r>
          </a:p>
        </p:txBody>
      </p:sp>
      <p:grpSp>
        <p:nvGrpSpPr>
          <p:cNvPr id="2" name="Group 1">
            <a:extLst>
              <a:ext uri="{FF2B5EF4-FFF2-40B4-BE49-F238E27FC236}">
                <a16:creationId xmlns:a16="http://schemas.microsoft.com/office/drawing/2014/main" id="{D5245AB4-D363-8DB6-4D4F-1FB0368CB686}"/>
              </a:ext>
            </a:extLst>
          </p:cNvPr>
          <p:cNvGrpSpPr/>
          <p:nvPr/>
        </p:nvGrpSpPr>
        <p:grpSpPr>
          <a:xfrm>
            <a:off x="187325" y="744480"/>
            <a:ext cx="8769350" cy="3030537"/>
            <a:chOff x="185738" y="830263"/>
            <a:chExt cx="8769350" cy="3030537"/>
          </a:xfrm>
        </p:grpSpPr>
        <p:sp>
          <p:nvSpPr>
            <p:cNvPr id="758789" name="Rectangle 5"/>
            <p:cNvSpPr>
              <a:spLocks noChangeArrowheads="1"/>
            </p:cNvSpPr>
            <p:nvPr/>
          </p:nvSpPr>
          <p:spPr bwMode="auto">
            <a:xfrm>
              <a:off x="1301750" y="1965325"/>
              <a:ext cx="1422400" cy="530225"/>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58790" name="Rectangle 6"/>
            <p:cNvSpPr>
              <a:spLocks noChangeArrowheads="1"/>
            </p:cNvSpPr>
            <p:nvPr/>
          </p:nvSpPr>
          <p:spPr bwMode="auto">
            <a:xfrm>
              <a:off x="6348413" y="1965325"/>
              <a:ext cx="1423987" cy="530225"/>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58791" name="Rectangle 7"/>
            <p:cNvSpPr>
              <a:spLocks noChangeArrowheads="1"/>
            </p:cNvSpPr>
            <p:nvPr/>
          </p:nvSpPr>
          <p:spPr bwMode="auto">
            <a:xfrm>
              <a:off x="1325563" y="2049463"/>
              <a:ext cx="12350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SUPPLIER</a:t>
              </a:r>
            </a:p>
          </p:txBody>
        </p:sp>
        <p:sp>
          <p:nvSpPr>
            <p:cNvPr id="758792" name="Rectangle 8"/>
            <p:cNvSpPr>
              <a:spLocks noChangeArrowheads="1"/>
            </p:cNvSpPr>
            <p:nvPr/>
          </p:nvSpPr>
          <p:spPr bwMode="auto">
            <a:xfrm>
              <a:off x="6435725" y="2049463"/>
              <a:ext cx="1146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PROJECT</a:t>
              </a:r>
            </a:p>
          </p:txBody>
        </p:sp>
        <p:sp>
          <p:nvSpPr>
            <p:cNvPr id="758793" name="Oval 9"/>
            <p:cNvSpPr>
              <a:spLocks noChangeArrowheads="1"/>
            </p:cNvSpPr>
            <p:nvPr/>
          </p:nvSpPr>
          <p:spPr bwMode="auto">
            <a:xfrm>
              <a:off x="5462588" y="944563"/>
              <a:ext cx="1247775" cy="439737"/>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794" name="Oval 10"/>
            <p:cNvSpPr>
              <a:spLocks noChangeArrowheads="1"/>
            </p:cNvSpPr>
            <p:nvPr/>
          </p:nvSpPr>
          <p:spPr bwMode="auto">
            <a:xfrm>
              <a:off x="6794500" y="836613"/>
              <a:ext cx="1249363" cy="598487"/>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796" name="Oval 12"/>
            <p:cNvSpPr>
              <a:spLocks noChangeArrowheads="1"/>
            </p:cNvSpPr>
            <p:nvPr/>
          </p:nvSpPr>
          <p:spPr bwMode="auto">
            <a:xfrm>
              <a:off x="7924800" y="1231900"/>
              <a:ext cx="1030288" cy="430213"/>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797" name="Rectangle 13"/>
            <p:cNvSpPr>
              <a:spLocks noChangeArrowheads="1"/>
            </p:cNvSpPr>
            <p:nvPr/>
          </p:nvSpPr>
          <p:spPr bwMode="auto">
            <a:xfrm>
              <a:off x="8034338" y="1306513"/>
              <a:ext cx="8413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Budget</a:t>
              </a:r>
            </a:p>
          </p:txBody>
        </p:sp>
        <p:sp>
          <p:nvSpPr>
            <p:cNvPr id="758798" name="Rectangle 14"/>
            <p:cNvSpPr>
              <a:spLocks noChangeArrowheads="1"/>
            </p:cNvSpPr>
            <p:nvPr/>
          </p:nvSpPr>
          <p:spPr bwMode="auto">
            <a:xfrm>
              <a:off x="7010400" y="830263"/>
              <a:ext cx="8286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Project</a:t>
              </a:r>
            </a:p>
            <a:p>
              <a:r>
                <a:rPr lang="en-US" sz="1800">
                  <a:solidFill>
                    <a:srgbClr val="000000"/>
                  </a:solidFill>
                </a:rPr>
                <a:t>Name</a:t>
              </a:r>
            </a:p>
          </p:txBody>
        </p:sp>
        <p:sp>
          <p:nvSpPr>
            <p:cNvPr id="758799" name="Rectangle 15"/>
            <p:cNvSpPr>
              <a:spLocks noChangeArrowheads="1"/>
            </p:cNvSpPr>
            <p:nvPr/>
          </p:nvSpPr>
          <p:spPr bwMode="auto">
            <a:xfrm>
              <a:off x="5461000" y="995363"/>
              <a:ext cx="1165225" cy="36353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u="sng">
                  <a:solidFill>
                    <a:srgbClr val="000000"/>
                  </a:solidFill>
                </a:rPr>
                <a:t>Project No</a:t>
              </a:r>
              <a:endParaRPr lang="en-US" sz="1800">
                <a:solidFill>
                  <a:srgbClr val="000000"/>
                </a:solidFill>
              </a:endParaRPr>
            </a:p>
          </p:txBody>
        </p:sp>
        <p:sp>
          <p:nvSpPr>
            <p:cNvPr id="758800" name="Line 16"/>
            <p:cNvSpPr>
              <a:spLocks noChangeShapeType="1"/>
            </p:cNvSpPr>
            <p:nvPr/>
          </p:nvSpPr>
          <p:spPr bwMode="auto">
            <a:xfrm>
              <a:off x="6262688" y="1347788"/>
              <a:ext cx="592137" cy="6032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1" name="Line 17"/>
            <p:cNvSpPr>
              <a:spLocks noChangeShapeType="1"/>
            </p:cNvSpPr>
            <p:nvPr/>
          </p:nvSpPr>
          <p:spPr bwMode="auto">
            <a:xfrm>
              <a:off x="7359650" y="1439863"/>
              <a:ext cx="3175" cy="5111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2" name="Oval 18"/>
            <p:cNvSpPr>
              <a:spLocks noChangeArrowheads="1"/>
            </p:cNvSpPr>
            <p:nvPr/>
          </p:nvSpPr>
          <p:spPr bwMode="auto">
            <a:xfrm>
              <a:off x="1597025" y="1047750"/>
              <a:ext cx="1619250" cy="365125"/>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3" name="Oval 19"/>
            <p:cNvSpPr>
              <a:spLocks noChangeArrowheads="1"/>
            </p:cNvSpPr>
            <p:nvPr/>
          </p:nvSpPr>
          <p:spPr bwMode="auto">
            <a:xfrm>
              <a:off x="3481388" y="904875"/>
              <a:ext cx="1384300" cy="517525"/>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4" name="Line 20"/>
            <p:cNvSpPr>
              <a:spLocks noChangeShapeType="1"/>
            </p:cNvSpPr>
            <p:nvPr/>
          </p:nvSpPr>
          <p:spPr bwMode="auto">
            <a:xfrm flipH="1">
              <a:off x="2128838" y="1417638"/>
              <a:ext cx="204787" cy="561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5" name="Rectangle 21"/>
            <p:cNvSpPr>
              <a:spLocks noChangeArrowheads="1"/>
            </p:cNvSpPr>
            <p:nvPr/>
          </p:nvSpPr>
          <p:spPr bwMode="auto">
            <a:xfrm>
              <a:off x="1808163" y="1027113"/>
              <a:ext cx="12350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u="sng" dirty="0">
                  <a:solidFill>
                    <a:srgbClr val="000000"/>
                  </a:solidFill>
                </a:rPr>
                <a:t>SupplierNo</a:t>
              </a:r>
              <a:endParaRPr lang="en-US" sz="1800" dirty="0">
                <a:solidFill>
                  <a:srgbClr val="000000"/>
                </a:solidFill>
              </a:endParaRPr>
            </a:p>
          </p:txBody>
        </p:sp>
        <p:sp>
          <p:nvSpPr>
            <p:cNvPr id="758806" name="Rectangle 22"/>
            <p:cNvSpPr>
              <a:spLocks noChangeArrowheads="1"/>
            </p:cNvSpPr>
            <p:nvPr/>
          </p:nvSpPr>
          <p:spPr bwMode="auto">
            <a:xfrm>
              <a:off x="3683000" y="920750"/>
              <a:ext cx="9556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lnSpc>
                  <a:spcPct val="80000"/>
                </a:lnSpc>
              </a:pPr>
              <a:r>
                <a:rPr lang="en-US" sz="1800">
                  <a:solidFill>
                    <a:srgbClr val="000000"/>
                  </a:solidFill>
                </a:rPr>
                <a:t>Supplier</a:t>
              </a:r>
            </a:p>
            <a:p>
              <a:pPr algn="ctr">
                <a:lnSpc>
                  <a:spcPct val="80000"/>
                </a:lnSpc>
              </a:pPr>
              <a:r>
                <a:rPr lang="en-US" sz="1800">
                  <a:solidFill>
                    <a:srgbClr val="000000"/>
                  </a:solidFill>
                </a:rPr>
                <a:t>Name</a:t>
              </a:r>
            </a:p>
          </p:txBody>
        </p:sp>
        <p:sp>
          <p:nvSpPr>
            <p:cNvPr id="758807" name="Oval 23"/>
            <p:cNvSpPr>
              <a:spLocks noChangeArrowheads="1"/>
            </p:cNvSpPr>
            <p:nvPr/>
          </p:nvSpPr>
          <p:spPr bwMode="auto">
            <a:xfrm>
              <a:off x="185738" y="1144588"/>
              <a:ext cx="1247775" cy="31115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8" name="Rectangle 24"/>
            <p:cNvSpPr>
              <a:spLocks noChangeArrowheads="1"/>
            </p:cNvSpPr>
            <p:nvPr/>
          </p:nvSpPr>
          <p:spPr bwMode="auto">
            <a:xfrm>
              <a:off x="249238" y="1104900"/>
              <a:ext cx="9937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Location</a:t>
              </a:r>
            </a:p>
          </p:txBody>
        </p:sp>
        <p:sp>
          <p:nvSpPr>
            <p:cNvPr id="758811" name="Line 27"/>
            <p:cNvSpPr>
              <a:spLocks noChangeShapeType="1"/>
            </p:cNvSpPr>
            <p:nvPr/>
          </p:nvSpPr>
          <p:spPr bwMode="auto">
            <a:xfrm flipV="1">
              <a:off x="7804150" y="1639888"/>
              <a:ext cx="246063" cy="2889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12" name="Line 28"/>
            <p:cNvSpPr>
              <a:spLocks noChangeShapeType="1"/>
            </p:cNvSpPr>
            <p:nvPr/>
          </p:nvSpPr>
          <p:spPr bwMode="auto">
            <a:xfrm flipH="1">
              <a:off x="2736850" y="1346200"/>
              <a:ext cx="1014413" cy="5937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13" name="Line 29"/>
            <p:cNvSpPr>
              <a:spLocks noChangeShapeType="1"/>
            </p:cNvSpPr>
            <p:nvPr/>
          </p:nvSpPr>
          <p:spPr bwMode="auto">
            <a:xfrm flipH="1" flipV="1">
              <a:off x="819150" y="1444625"/>
              <a:ext cx="504825" cy="509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15" name="Line 31"/>
            <p:cNvSpPr>
              <a:spLocks noChangeShapeType="1"/>
            </p:cNvSpPr>
            <p:nvPr/>
          </p:nvSpPr>
          <p:spPr bwMode="auto">
            <a:xfrm flipH="1">
              <a:off x="5508625" y="2913063"/>
              <a:ext cx="812800" cy="1190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16" name="Line 32"/>
            <p:cNvSpPr>
              <a:spLocks noChangeShapeType="1"/>
            </p:cNvSpPr>
            <p:nvPr/>
          </p:nvSpPr>
          <p:spPr bwMode="auto">
            <a:xfrm>
              <a:off x="5538788" y="3571875"/>
              <a:ext cx="836612" cy="587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17" name="Line 33"/>
            <p:cNvSpPr>
              <a:spLocks noChangeShapeType="1"/>
            </p:cNvSpPr>
            <p:nvPr/>
          </p:nvSpPr>
          <p:spPr bwMode="auto">
            <a:xfrm>
              <a:off x="3260725" y="2936875"/>
              <a:ext cx="561975" cy="1158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18" name="Rectangle 34"/>
            <p:cNvSpPr>
              <a:spLocks noChangeArrowheads="1"/>
            </p:cNvSpPr>
            <p:nvPr/>
          </p:nvSpPr>
          <p:spPr bwMode="auto">
            <a:xfrm>
              <a:off x="3813175" y="3036888"/>
              <a:ext cx="1712913" cy="530225"/>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58820" name="Oval 36"/>
            <p:cNvSpPr>
              <a:spLocks noChangeArrowheads="1"/>
            </p:cNvSpPr>
            <p:nvPr/>
          </p:nvSpPr>
          <p:spPr bwMode="auto">
            <a:xfrm>
              <a:off x="2163763" y="2713038"/>
              <a:ext cx="1096962" cy="365125"/>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21" name="Oval 37"/>
            <p:cNvSpPr>
              <a:spLocks noChangeArrowheads="1"/>
            </p:cNvSpPr>
            <p:nvPr/>
          </p:nvSpPr>
          <p:spPr bwMode="auto">
            <a:xfrm>
              <a:off x="2257425" y="3341688"/>
              <a:ext cx="1065213" cy="48895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22" name="Rectangle 38"/>
            <p:cNvSpPr>
              <a:spLocks noChangeArrowheads="1"/>
            </p:cNvSpPr>
            <p:nvPr/>
          </p:nvSpPr>
          <p:spPr bwMode="auto">
            <a:xfrm>
              <a:off x="2292350" y="2733675"/>
              <a:ext cx="8286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u="sng" dirty="0">
                  <a:solidFill>
                    <a:srgbClr val="000000"/>
                  </a:solidFill>
                </a:rPr>
                <a:t>PartNo</a:t>
              </a:r>
            </a:p>
          </p:txBody>
        </p:sp>
        <p:sp>
          <p:nvSpPr>
            <p:cNvPr id="758823" name="Rectangle 39"/>
            <p:cNvSpPr>
              <a:spLocks noChangeArrowheads="1"/>
            </p:cNvSpPr>
            <p:nvPr/>
          </p:nvSpPr>
          <p:spPr bwMode="auto">
            <a:xfrm>
              <a:off x="2427288" y="3328988"/>
              <a:ext cx="7270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lnSpc>
                  <a:spcPct val="80000"/>
                </a:lnSpc>
              </a:pPr>
              <a:r>
                <a:rPr lang="en-US" sz="1800">
                  <a:solidFill>
                    <a:srgbClr val="000000"/>
                  </a:solidFill>
                </a:rPr>
                <a:t>Part</a:t>
              </a:r>
            </a:p>
            <a:p>
              <a:pPr algn="ctr">
                <a:lnSpc>
                  <a:spcPct val="80000"/>
                </a:lnSpc>
              </a:pPr>
              <a:r>
                <a:rPr lang="en-US" sz="1800">
                  <a:solidFill>
                    <a:srgbClr val="000000"/>
                  </a:solidFill>
                </a:rPr>
                <a:t>Name</a:t>
              </a:r>
            </a:p>
          </p:txBody>
        </p:sp>
        <p:sp>
          <p:nvSpPr>
            <p:cNvPr id="758824" name="Oval 40"/>
            <p:cNvSpPr>
              <a:spLocks noChangeArrowheads="1"/>
            </p:cNvSpPr>
            <p:nvPr/>
          </p:nvSpPr>
          <p:spPr bwMode="auto">
            <a:xfrm>
              <a:off x="6357938" y="2693988"/>
              <a:ext cx="928687" cy="430212"/>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25" name="Rectangle 41"/>
            <p:cNvSpPr>
              <a:spLocks noChangeArrowheads="1"/>
            </p:cNvSpPr>
            <p:nvPr/>
          </p:nvSpPr>
          <p:spPr bwMode="auto">
            <a:xfrm>
              <a:off x="6437313" y="2727325"/>
              <a:ext cx="650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QTY</a:t>
              </a:r>
            </a:p>
          </p:txBody>
        </p:sp>
        <p:sp>
          <p:nvSpPr>
            <p:cNvPr id="758826" name="Oval 42"/>
            <p:cNvSpPr>
              <a:spLocks noChangeArrowheads="1"/>
            </p:cNvSpPr>
            <p:nvPr/>
          </p:nvSpPr>
          <p:spPr bwMode="auto">
            <a:xfrm>
              <a:off x="6357938" y="3430588"/>
              <a:ext cx="928687" cy="430212"/>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27" name="Rectangle 43"/>
            <p:cNvSpPr>
              <a:spLocks noChangeArrowheads="1"/>
            </p:cNvSpPr>
            <p:nvPr/>
          </p:nvSpPr>
          <p:spPr bwMode="auto">
            <a:xfrm>
              <a:off x="6464300" y="3463925"/>
              <a:ext cx="650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Price</a:t>
              </a:r>
            </a:p>
          </p:txBody>
        </p:sp>
        <p:sp>
          <p:nvSpPr>
            <p:cNvPr id="758828" name="Line 44"/>
            <p:cNvSpPr>
              <a:spLocks noChangeShapeType="1"/>
            </p:cNvSpPr>
            <p:nvPr/>
          </p:nvSpPr>
          <p:spPr bwMode="auto">
            <a:xfrm flipV="1">
              <a:off x="3359150" y="3530600"/>
              <a:ext cx="465138" cy="69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29" name="Line 45"/>
            <p:cNvSpPr>
              <a:spLocks noChangeShapeType="1"/>
            </p:cNvSpPr>
            <p:nvPr/>
          </p:nvSpPr>
          <p:spPr bwMode="auto">
            <a:xfrm>
              <a:off x="4695825" y="2562225"/>
              <a:ext cx="12700" cy="458788"/>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32" name="AutoShape 48"/>
            <p:cNvSpPr>
              <a:spLocks noChangeArrowheads="1"/>
            </p:cNvSpPr>
            <p:nvPr/>
          </p:nvSpPr>
          <p:spPr bwMode="auto">
            <a:xfrm>
              <a:off x="3875088" y="1900238"/>
              <a:ext cx="1625600" cy="647700"/>
            </a:xfrm>
            <a:prstGeom prst="hexagon">
              <a:avLst>
                <a:gd name="adj" fmla="val 62733"/>
                <a:gd name="vf" fmla="val 115470"/>
              </a:avLst>
            </a:prstGeom>
            <a:gradFill rotWithShape="1">
              <a:gsLst>
                <a:gs pos="0">
                  <a:srgbClr val="FFFF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58833" name="Rectangle 49"/>
            <p:cNvSpPr>
              <a:spLocks noChangeArrowheads="1"/>
            </p:cNvSpPr>
            <p:nvPr/>
          </p:nvSpPr>
          <p:spPr bwMode="auto">
            <a:xfrm>
              <a:off x="4076700" y="2044700"/>
              <a:ext cx="1298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PROVIDES</a:t>
              </a:r>
            </a:p>
          </p:txBody>
        </p:sp>
        <p:sp>
          <p:nvSpPr>
            <p:cNvPr id="758834" name="Rectangle 50"/>
            <p:cNvSpPr>
              <a:spLocks noChangeArrowheads="1"/>
            </p:cNvSpPr>
            <p:nvPr/>
          </p:nvSpPr>
          <p:spPr bwMode="auto">
            <a:xfrm>
              <a:off x="2798763" y="1912938"/>
              <a:ext cx="34607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800" b="1" dirty="0"/>
                <a:t>M</a:t>
              </a:r>
            </a:p>
          </p:txBody>
        </p:sp>
        <p:sp>
          <p:nvSpPr>
            <p:cNvPr id="758835" name="Rectangle 51"/>
            <p:cNvSpPr>
              <a:spLocks noChangeArrowheads="1"/>
            </p:cNvSpPr>
            <p:nvPr/>
          </p:nvSpPr>
          <p:spPr bwMode="auto">
            <a:xfrm>
              <a:off x="5943600" y="1849438"/>
              <a:ext cx="298160" cy="366767"/>
            </a:xfrm>
            <a:prstGeom prst="rect">
              <a:avLst/>
            </a:prstGeom>
            <a:noFill/>
            <a:ln>
              <a:noFill/>
            </a:ln>
            <a:effectLst/>
          </p:spPr>
          <p:txBody>
            <a:bodyPr wrap="none" lIns="90488" tIns="44450" rIns="90488" bIns="44450">
              <a:spAutoFit/>
            </a:bodyPr>
            <a:lstStyle/>
            <a:p>
              <a:r>
                <a:rPr lang="en-US" sz="1800" b="1" dirty="0">
                  <a:ln>
                    <a:solidFill>
                      <a:sysClr val="windowText" lastClr="000000"/>
                    </a:solidFill>
                  </a:ln>
                  <a:solidFill>
                    <a:sysClr val="windowText" lastClr="000000"/>
                  </a:solidFill>
                </a:rPr>
                <a:t>1</a:t>
              </a:r>
            </a:p>
          </p:txBody>
        </p:sp>
        <p:sp>
          <p:nvSpPr>
            <p:cNvPr id="758836" name="Rectangle 52"/>
            <p:cNvSpPr>
              <a:spLocks noChangeArrowheads="1"/>
            </p:cNvSpPr>
            <p:nvPr/>
          </p:nvSpPr>
          <p:spPr bwMode="auto">
            <a:xfrm>
              <a:off x="4761058" y="2663091"/>
              <a:ext cx="298160" cy="36676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b="1" dirty="0">
                  <a:ln>
                    <a:solidFill>
                      <a:sysClr val="windowText" lastClr="000000"/>
                    </a:solidFill>
                  </a:ln>
                  <a:solidFill>
                    <a:sysClr val="windowText" lastClr="000000"/>
                  </a:solidFill>
                </a:rPr>
                <a:t>1</a:t>
              </a:r>
            </a:p>
          </p:txBody>
        </p:sp>
        <p:sp>
          <p:nvSpPr>
            <p:cNvPr id="758838" name="Rectangle 54"/>
            <p:cNvSpPr>
              <a:spLocks noChangeArrowheads="1"/>
            </p:cNvSpPr>
            <p:nvPr/>
          </p:nvSpPr>
          <p:spPr bwMode="auto">
            <a:xfrm>
              <a:off x="4379913" y="3101975"/>
              <a:ext cx="765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PART</a:t>
              </a:r>
            </a:p>
          </p:txBody>
        </p:sp>
        <p:sp>
          <p:nvSpPr>
            <p:cNvPr id="758849" name="Line 65"/>
            <p:cNvSpPr>
              <a:spLocks noChangeShapeType="1"/>
            </p:cNvSpPr>
            <p:nvPr/>
          </p:nvSpPr>
          <p:spPr bwMode="auto">
            <a:xfrm flipH="1">
              <a:off x="5461000" y="2214563"/>
              <a:ext cx="863600" cy="0"/>
            </a:xfrm>
            <a:prstGeom prst="line">
              <a:avLst/>
            </a:prstGeom>
            <a:noFill/>
            <a:ln w="38100" cmpd="dbl">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850" name="Line 66"/>
            <p:cNvSpPr>
              <a:spLocks noChangeShapeType="1"/>
            </p:cNvSpPr>
            <p:nvPr/>
          </p:nvSpPr>
          <p:spPr bwMode="auto">
            <a:xfrm flipH="1" flipV="1">
              <a:off x="2705100" y="2214563"/>
              <a:ext cx="1181100" cy="0"/>
            </a:xfrm>
            <a:prstGeom prst="line">
              <a:avLst/>
            </a:prstGeom>
            <a:noFill/>
            <a:ln w="38100" cmpd="dbl">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770251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lide Number Placeholder 3"/>
          <p:cNvSpPr>
            <a:spLocks noGrp="1"/>
          </p:cNvSpPr>
          <p:nvPr>
            <p:ph type="sldNum" sz="quarter" idx="10"/>
          </p:nvPr>
        </p:nvSpPr>
        <p:spPr/>
        <p:txBody>
          <a:bodyPr/>
          <a:lstStyle/>
          <a:p>
            <a:fld id="{E77667ED-C921-41D2-B319-CBCD1C640C9A}" type="slidenum">
              <a:rPr lang="en-US"/>
              <a:pPr/>
              <a:t>48</a:t>
            </a:fld>
            <a:endParaRPr lang="en-US"/>
          </a:p>
        </p:txBody>
      </p:sp>
      <p:sp>
        <p:nvSpPr>
          <p:cNvPr id="758787" name="Rectangle 3"/>
          <p:cNvSpPr>
            <a:spLocks noChangeArrowheads="1"/>
          </p:cNvSpPr>
          <p:nvPr/>
        </p:nvSpPr>
        <p:spPr bwMode="auto">
          <a:xfrm>
            <a:off x="402789" y="10181"/>
            <a:ext cx="770659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sz="2800" b="1" dirty="0">
                <a:solidFill>
                  <a:schemeClr val="tx2"/>
                </a:solidFill>
              </a:rPr>
              <a:t>Example of Ternary Many-to-Many Relationship</a:t>
            </a:r>
          </a:p>
        </p:txBody>
      </p:sp>
      <p:sp>
        <p:nvSpPr>
          <p:cNvPr id="758819" name="Rectangle 35"/>
          <p:cNvSpPr>
            <a:spLocks noChangeArrowheads="1"/>
          </p:cNvSpPr>
          <p:nvPr/>
        </p:nvSpPr>
        <p:spPr bwMode="auto">
          <a:xfrm>
            <a:off x="4256088" y="4310063"/>
            <a:ext cx="765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chemeClr val="bg1"/>
                </a:solidFill>
              </a:rPr>
              <a:t>PART</a:t>
            </a:r>
          </a:p>
        </p:txBody>
      </p:sp>
      <p:sp>
        <p:nvSpPr>
          <p:cNvPr id="758839" name="Text Box 55"/>
          <p:cNvSpPr txBox="1">
            <a:spLocks noChangeArrowheads="1"/>
          </p:cNvSpPr>
          <p:nvPr/>
        </p:nvSpPr>
        <p:spPr bwMode="auto">
          <a:xfrm>
            <a:off x="607218" y="3929062"/>
            <a:ext cx="711041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600" dirty="0"/>
              <a:t>Table 1: 	SUPPLIER (</a:t>
            </a:r>
            <a:r>
              <a:rPr lang="en-US" sz="1600" u="sng" dirty="0"/>
              <a:t>SupplierNo</a:t>
            </a:r>
            <a:r>
              <a:rPr lang="en-US" sz="1600" dirty="0"/>
              <a:t>, SupplierName, Location, PartNo, ProjectNo)</a:t>
            </a:r>
          </a:p>
          <a:p>
            <a:r>
              <a:rPr lang="en-US" sz="1600" dirty="0"/>
              <a:t>Table 2:	PROJECT (</a:t>
            </a:r>
            <a:r>
              <a:rPr lang="en-US" sz="1600" u="sng" dirty="0"/>
              <a:t>ProjectNo</a:t>
            </a:r>
            <a:r>
              <a:rPr lang="en-US" sz="1600" dirty="0"/>
              <a:t>, ProjectName, Budget) </a:t>
            </a:r>
          </a:p>
          <a:p>
            <a:r>
              <a:rPr lang="en-US" sz="1600" dirty="0"/>
              <a:t>Table 3:	PART (</a:t>
            </a:r>
            <a:r>
              <a:rPr lang="en-US" sz="1600" u="sng" dirty="0"/>
              <a:t>PartNo</a:t>
            </a:r>
            <a:r>
              <a:rPr lang="en-US" sz="1600" dirty="0"/>
              <a:t>, PartName, QTY, Price)</a:t>
            </a:r>
          </a:p>
          <a:p>
            <a:endParaRPr lang="en-US" sz="1600" dirty="0"/>
          </a:p>
          <a:p>
            <a:r>
              <a:rPr lang="en-US" sz="1600" dirty="0"/>
              <a:t>and one of the following tables</a:t>
            </a:r>
          </a:p>
          <a:p>
            <a:endParaRPr lang="en-US" sz="1600" dirty="0"/>
          </a:p>
          <a:p>
            <a:r>
              <a:rPr lang="en-US" sz="1600" dirty="0"/>
              <a:t>PROVIDES (</a:t>
            </a:r>
            <a:r>
              <a:rPr lang="en-US" sz="1600" u="sng" dirty="0"/>
              <a:t>SupplierNo, PartNo, </a:t>
            </a:r>
            <a:r>
              <a:rPr lang="en-US" sz="1600" dirty="0"/>
              <a:t>Project No)   or</a:t>
            </a:r>
          </a:p>
          <a:p>
            <a:r>
              <a:rPr lang="en-US" sz="1600" dirty="0"/>
              <a:t>PROVIDES (SupplierNo, </a:t>
            </a:r>
            <a:r>
              <a:rPr lang="en-US" sz="1600" u="sng" dirty="0"/>
              <a:t>PartNo, Project No</a:t>
            </a:r>
            <a:r>
              <a:rPr lang="en-US" sz="1600" dirty="0"/>
              <a:t>)   or</a:t>
            </a:r>
          </a:p>
          <a:p>
            <a:r>
              <a:rPr lang="en-US" sz="1600" dirty="0"/>
              <a:t>PROVIDES (</a:t>
            </a:r>
            <a:r>
              <a:rPr lang="en-US" sz="1600" u="sng" dirty="0"/>
              <a:t>SupplierNo, Project No, </a:t>
            </a:r>
            <a:r>
              <a:rPr lang="en-US" sz="1600" dirty="0"/>
              <a:t>PartNo)   or</a:t>
            </a:r>
          </a:p>
        </p:txBody>
      </p:sp>
      <p:grpSp>
        <p:nvGrpSpPr>
          <p:cNvPr id="2" name="Group 1">
            <a:extLst>
              <a:ext uri="{FF2B5EF4-FFF2-40B4-BE49-F238E27FC236}">
                <a16:creationId xmlns:a16="http://schemas.microsoft.com/office/drawing/2014/main" id="{16E8B9B4-8C63-67C8-6311-B2391514EE7A}"/>
              </a:ext>
            </a:extLst>
          </p:cNvPr>
          <p:cNvGrpSpPr/>
          <p:nvPr/>
        </p:nvGrpSpPr>
        <p:grpSpPr>
          <a:xfrm>
            <a:off x="187325" y="734219"/>
            <a:ext cx="8769350" cy="3030537"/>
            <a:chOff x="185738" y="830263"/>
            <a:chExt cx="8769350" cy="3030537"/>
          </a:xfrm>
        </p:grpSpPr>
        <p:sp>
          <p:nvSpPr>
            <p:cNvPr id="758789" name="Rectangle 5"/>
            <p:cNvSpPr>
              <a:spLocks noChangeArrowheads="1"/>
            </p:cNvSpPr>
            <p:nvPr/>
          </p:nvSpPr>
          <p:spPr bwMode="auto">
            <a:xfrm>
              <a:off x="1301750" y="1965325"/>
              <a:ext cx="1422400" cy="530225"/>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58790" name="Rectangle 6"/>
            <p:cNvSpPr>
              <a:spLocks noChangeArrowheads="1"/>
            </p:cNvSpPr>
            <p:nvPr/>
          </p:nvSpPr>
          <p:spPr bwMode="auto">
            <a:xfrm>
              <a:off x="6348413" y="1965325"/>
              <a:ext cx="1423987" cy="530225"/>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58791" name="Rectangle 7"/>
            <p:cNvSpPr>
              <a:spLocks noChangeArrowheads="1"/>
            </p:cNvSpPr>
            <p:nvPr/>
          </p:nvSpPr>
          <p:spPr bwMode="auto">
            <a:xfrm>
              <a:off x="1325563" y="2049463"/>
              <a:ext cx="12350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SUPPLIER</a:t>
              </a:r>
            </a:p>
          </p:txBody>
        </p:sp>
        <p:sp>
          <p:nvSpPr>
            <p:cNvPr id="758792" name="Rectangle 8"/>
            <p:cNvSpPr>
              <a:spLocks noChangeArrowheads="1"/>
            </p:cNvSpPr>
            <p:nvPr/>
          </p:nvSpPr>
          <p:spPr bwMode="auto">
            <a:xfrm>
              <a:off x="6435725" y="2049463"/>
              <a:ext cx="1146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PROJECT</a:t>
              </a:r>
            </a:p>
          </p:txBody>
        </p:sp>
        <p:sp>
          <p:nvSpPr>
            <p:cNvPr id="758793" name="Oval 9"/>
            <p:cNvSpPr>
              <a:spLocks noChangeArrowheads="1"/>
            </p:cNvSpPr>
            <p:nvPr/>
          </p:nvSpPr>
          <p:spPr bwMode="auto">
            <a:xfrm>
              <a:off x="5462588" y="944563"/>
              <a:ext cx="1247775" cy="439737"/>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794" name="Oval 10"/>
            <p:cNvSpPr>
              <a:spLocks noChangeArrowheads="1"/>
            </p:cNvSpPr>
            <p:nvPr/>
          </p:nvSpPr>
          <p:spPr bwMode="auto">
            <a:xfrm>
              <a:off x="6794500" y="836613"/>
              <a:ext cx="1249363" cy="598487"/>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796" name="Oval 12"/>
            <p:cNvSpPr>
              <a:spLocks noChangeArrowheads="1"/>
            </p:cNvSpPr>
            <p:nvPr/>
          </p:nvSpPr>
          <p:spPr bwMode="auto">
            <a:xfrm>
              <a:off x="7924800" y="1231900"/>
              <a:ext cx="1030288" cy="430213"/>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797" name="Rectangle 13"/>
            <p:cNvSpPr>
              <a:spLocks noChangeArrowheads="1"/>
            </p:cNvSpPr>
            <p:nvPr/>
          </p:nvSpPr>
          <p:spPr bwMode="auto">
            <a:xfrm>
              <a:off x="8034338" y="1306513"/>
              <a:ext cx="8413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Budget</a:t>
              </a:r>
            </a:p>
          </p:txBody>
        </p:sp>
        <p:sp>
          <p:nvSpPr>
            <p:cNvPr id="758798" name="Rectangle 14"/>
            <p:cNvSpPr>
              <a:spLocks noChangeArrowheads="1"/>
            </p:cNvSpPr>
            <p:nvPr/>
          </p:nvSpPr>
          <p:spPr bwMode="auto">
            <a:xfrm>
              <a:off x="7010400" y="830263"/>
              <a:ext cx="8286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dirty="0">
                  <a:solidFill>
                    <a:srgbClr val="000000"/>
                  </a:solidFill>
                </a:rPr>
                <a:t>Project</a:t>
              </a:r>
            </a:p>
            <a:p>
              <a:r>
                <a:rPr lang="en-US" sz="1800" dirty="0">
                  <a:solidFill>
                    <a:srgbClr val="000000"/>
                  </a:solidFill>
                </a:rPr>
                <a:t>Name</a:t>
              </a:r>
            </a:p>
          </p:txBody>
        </p:sp>
        <p:sp>
          <p:nvSpPr>
            <p:cNvPr id="758799" name="Rectangle 15"/>
            <p:cNvSpPr>
              <a:spLocks noChangeArrowheads="1"/>
            </p:cNvSpPr>
            <p:nvPr/>
          </p:nvSpPr>
          <p:spPr bwMode="auto">
            <a:xfrm>
              <a:off x="5461000" y="995363"/>
              <a:ext cx="1165225" cy="36353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u="sng">
                  <a:solidFill>
                    <a:srgbClr val="000000"/>
                  </a:solidFill>
                </a:rPr>
                <a:t>Project No</a:t>
              </a:r>
              <a:endParaRPr lang="en-US" sz="1800">
                <a:solidFill>
                  <a:srgbClr val="000000"/>
                </a:solidFill>
              </a:endParaRPr>
            </a:p>
          </p:txBody>
        </p:sp>
        <p:sp>
          <p:nvSpPr>
            <p:cNvPr id="758800" name="Line 16"/>
            <p:cNvSpPr>
              <a:spLocks noChangeShapeType="1"/>
            </p:cNvSpPr>
            <p:nvPr/>
          </p:nvSpPr>
          <p:spPr bwMode="auto">
            <a:xfrm>
              <a:off x="6262688" y="1347788"/>
              <a:ext cx="592137" cy="6032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1" name="Line 17"/>
            <p:cNvSpPr>
              <a:spLocks noChangeShapeType="1"/>
            </p:cNvSpPr>
            <p:nvPr/>
          </p:nvSpPr>
          <p:spPr bwMode="auto">
            <a:xfrm>
              <a:off x="7359650" y="1439863"/>
              <a:ext cx="3175" cy="5111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2" name="Oval 18"/>
            <p:cNvSpPr>
              <a:spLocks noChangeArrowheads="1"/>
            </p:cNvSpPr>
            <p:nvPr/>
          </p:nvSpPr>
          <p:spPr bwMode="auto">
            <a:xfrm>
              <a:off x="1597025" y="1047750"/>
              <a:ext cx="1619250" cy="365125"/>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3" name="Oval 19"/>
            <p:cNvSpPr>
              <a:spLocks noChangeArrowheads="1"/>
            </p:cNvSpPr>
            <p:nvPr/>
          </p:nvSpPr>
          <p:spPr bwMode="auto">
            <a:xfrm>
              <a:off x="3481388" y="904875"/>
              <a:ext cx="1384300" cy="517525"/>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4" name="Line 20"/>
            <p:cNvSpPr>
              <a:spLocks noChangeShapeType="1"/>
            </p:cNvSpPr>
            <p:nvPr/>
          </p:nvSpPr>
          <p:spPr bwMode="auto">
            <a:xfrm flipH="1">
              <a:off x="2128838" y="1417638"/>
              <a:ext cx="204787" cy="561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5" name="Rectangle 21"/>
            <p:cNvSpPr>
              <a:spLocks noChangeArrowheads="1"/>
            </p:cNvSpPr>
            <p:nvPr/>
          </p:nvSpPr>
          <p:spPr bwMode="auto">
            <a:xfrm>
              <a:off x="1808163" y="1027113"/>
              <a:ext cx="12350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u="sng" dirty="0">
                  <a:solidFill>
                    <a:srgbClr val="000000"/>
                  </a:solidFill>
                </a:rPr>
                <a:t>SupplierNo</a:t>
              </a:r>
              <a:endParaRPr lang="en-US" sz="1800" dirty="0">
                <a:solidFill>
                  <a:srgbClr val="000000"/>
                </a:solidFill>
              </a:endParaRPr>
            </a:p>
          </p:txBody>
        </p:sp>
        <p:sp>
          <p:nvSpPr>
            <p:cNvPr id="758806" name="Rectangle 22"/>
            <p:cNvSpPr>
              <a:spLocks noChangeArrowheads="1"/>
            </p:cNvSpPr>
            <p:nvPr/>
          </p:nvSpPr>
          <p:spPr bwMode="auto">
            <a:xfrm>
              <a:off x="3683000" y="920750"/>
              <a:ext cx="9556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lnSpc>
                  <a:spcPct val="80000"/>
                </a:lnSpc>
              </a:pPr>
              <a:r>
                <a:rPr lang="en-US" sz="1800" dirty="0">
                  <a:solidFill>
                    <a:srgbClr val="000000"/>
                  </a:solidFill>
                </a:rPr>
                <a:t>Supplier</a:t>
              </a:r>
            </a:p>
            <a:p>
              <a:pPr algn="ctr">
                <a:lnSpc>
                  <a:spcPct val="80000"/>
                </a:lnSpc>
              </a:pPr>
              <a:r>
                <a:rPr lang="en-US" sz="1800" dirty="0">
                  <a:solidFill>
                    <a:srgbClr val="000000"/>
                  </a:solidFill>
                </a:rPr>
                <a:t>Name</a:t>
              </a:r>
            </a:p>
          </p:txBody>
        </p:sp>
        <p:sp>
          <p:nvSpPr>
            <p:cNvPr id="758807" name="Oval 23"/>
            <p:cNvSpPr>
              <a:spLocks noChangeArrowheads="1"/>
            </p:cNvSpPr>
            <p:nvPr/>
          </p:nvSpPr>
          <p:spPr bwMode="auto">
            <a:xfrm>
              <a:off x="185738" y="1144588"/>
              <a:ext cx="1247775" cy="31115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8" name="Rectangle 24"/>
            <p:cNvSpPr>
              <a:spLocks noChangeArrowheads="1"/>
            </p:cNvSpPr>
            <p:nvPr/>
          </p:nvSpPr>
          <p:spPr bwMode="auto">
            <a:xfrm>
              <a:off x="249238" y="1104900"/>
              <a:ext cx="9937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Location</a:t>
              </a:r>
            </a:p>
          </p:txBody>
        </p:sp>
        <p:sp>
          <p:nvSpPr>
            <p:cNvPr id="758811" name="Line 27"/>
            <p:cNvSpPr>
              <a:spLocks noChangeShapeType="1"/>
            </p:cNvSpPr>
            <p:nvPr/>
          </p:nvSpPr>
          <p:spPr bwMode="auto">
            <a:xfrm flipV="1">
              <a:off x="7804150" y="1639888"/>
              <a:ext cx="246063" cy="2889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12" name="Line 28"/>
            <p:cNvSpPr>
              <a:spLocks noChangeShapeType="1"/>
            </p:cNvSpPr>
            <p:nvPr/>
          </p:nvSpPr>
          <p:spPr bwMode="auto">
            <a:xfrm flipH="1">
              <a:off x="2736850" y="1346200"/>
              <a:ext cx="1014413" cy="5937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13" name="Line 29"/>
            <p:cNvSpPr>
              <a:spLocks noChangeShapeType="1"/>
            </p:cNvSpPr>
            <p:nvPr/>
          </p:nvSpPr>
          <p:spPr bwMode="auto">
            <a:xfrm flipH="1" flipV="1">
              <a:off x="819150" y="1444625"/>
              <a:ext cx="504825" cy="509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15" name="Line 31"/>
            <p:cNvSpPr>
              <a:spLocks noChangeShapeType="1"/>
            </p:cNvSpPr>
            <p:nvPr/>
          </p:nvSpPr>
          <p:spPr bwMode="auto">
            <a:xfrm flipH="1">
              <a:off x="5508625" y="2913063"/>
              <a:ext cx="812800" cy="1190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16" name="Line 32"/>
            <p:cNvSpPr>
              <a:spLocks noChangeShapeType="1"/>
            </p:cNvSpPr>
            <p:nvPr/>
          </p:nvSpPr>
          <p:spPr bwMode="auto">
            <a:xfrm>
              <a:off x="5538788" y="3571875"/>
              <a:ext cx="836612" cy="587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17" name="Line 33"/>
            <p:cNvSpPr>
              <a:spLocks noChangeShapeType="1"/>
            </p:cNvSpPr>
            <p:nvPr/>
          </p:nvSpPr>
          <p:spPr bwMode="auto">
            <a:xfrm>
              <a:off x="3260725" y="2936875"/>
              <a:ext cx="561975" cy="1158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18" name="Rectangle 34"/>
            <p:cNvSpPr>
              <a:spLocks noChangeArrowheads="1"/>
            </p:cNvSpPr>
            <p:nvPr/>
          </p:nvSpPr>
          <p:spPr bwMode="auto">
            <a:xfrm>
              <a:off x="3813175" y="3036888"/>
              <a:ext cx="1712913" cy="530225"/>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58820" name="Oval 36"/>
            <p:cNvSpPr>
              <a:spLocks noChangeArrowheads="1"/>
            </p:cNvSpPr>
            <p:nvPr/>
          </p:nvSpPr>
          <p:spPr bwMode="auto">
            <a:xfrm>
              <a:off x="2163763" y="2713038"/>
              <a:ext cx="1096962" cy="365125"/>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21" name="Oval 37"/>
            <p:cNvSpPr>
              <a:spLocks noChangeArrowheads="1"/>
            </p:cNvSpPr>
            <p:nvPr/>
          </p:nvSpPr>
          <p:spPr bwMode="auto">
            <a:xfrm>
              <a:off x="2257425" y="3341688"/>
              <a:ext cx="1065213" cy="48895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22" name="Rectangle 38"/>
            <p:cNvSpPr>
              <a:spLocks noChangeArrowheads="1"/>
            </p:cNvSpPr>
            <p:nvPr/>
          </p:nvSpPr>
          <p:spPr bwMode="auto">
            <a:xfrm>
              <a:off x="2292350" y="2733675"/>
              <a:ext cx="8286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u="sng" dirty="0">
                  <a:solidFill>
                    <a:srgbClr val="000000"/>
                  </a:solidFill>
                </a:rPr>
                <a:t>PartNo</a:t>
              </a:r>
            </a:p>
          </p:txBody>
        </p:sp>
        <p:sp>
          <p:nvSpPr>
            <p:cNvPr id="758823" name="Rectangle 39"/>
            <p:cNvSpPr>
              <a:spLocks noChangeArrowheads="1"/>
            </p:cNvSpPr>
            <p:nvPr/>
          </p:nvSpPr>
          <p:spPr bwMode="auto">
            <a:xfrm>
              <a:off x="2427288" y="3328988"/>
              <a:ext cx="7270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lnSpc>
                  <a:spcPct val="80000"/>
                </a:lnSpc>
              </a:pPr>
              <a:r>
                <a:rPr lang="en-US" sz="1800">
                  <a:solidFill>
                    <a:srgbClr val="000000"/>
                  </a:solidFill>
                </a:rPr>
                <a:t>Part</a:t>
              </a:r>
            </a:p>
            <a:p>
              <a:pPr algn="ctr">
                <a:lnSpc>
                  <a:spcPct val="80000"/>
                </a:lnSpc>
              </a:pPr>
              <a:r>
                <a:rPr lang="en-US" sz="1800">
                  <a:solidFill>
                    <a:srgbClr val="000000"/>
                  </a:solidFill>
                </a:rPr>
                <a:t>Name</a:t>
              </a:r>
            </a:p>
          </p:txBody>
        </p:sp>
        <p:sp>
          <p:nvSpPr>
            <p:cNvPr id="758824" name="Oval 40"/>
            <p:cNvSpPr>
              <a:spLocks noChangeArrowheads="1"/>
            </p:cNvSpPr>
            <p:nvPr/>
          </p:nvSpPr>
          <p:spPr bwMode="auto">
            <a:xfrm>
              <a:off x="6357938" y="2693988"/>
              <a:ext cx="928687" cy="430212"/>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25" name="Rectangle 41"/>
            <p:cNvSpPr>
              <a:spLocks noChangeArrowheads="1"/>
            </p:cNvSpPr>
            <p:nvPr/>
          </p:nvSpPr>
          <p:spPr bwMode="auto">
            <a:xfrm>
              <a:off x="6437313" y="2727325"/>
              <a:ext cx="650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QTY</a:t>
              </a:r>
            </a:p>
          </p:txBody>
        </p:sp>
        <p:sp>
          <p:nvSpPr>
            <p:cNvPr id="758826" name="Oval 42"/>
            <p:cNvSpPr>
              <a:spLocks noChangeArrowheads="1"/>
            </p:cNvSpPr>
            <p:nvPr/>
          </p:nvSpPr>
          <p:spPr bwMode="auto">
            <a:xfrm>
              <a:off x="6357938" y="3430588"/>
              <a:ext cx="928687" cy="430212"/>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27" name="Rectangle 43"/>
            <p:cNvSpPr>
              <a:spLocks noChangeArrowheads="1"/>
            </p:cNvSpPr>
            <p:nvPr/>
          </p:nvSpPr>
          <p:spPr bwMode="auto">
            <a:xfrm>
              <a:off x="6464300" y="3463925"/>
              <a:ext cx="650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Price</a:t>
              </a:r>
            </a:p>
          </p:txBody>
        </p:sp>
        <p:sp>
          <p:nvSpPr>
            <p:cNvPr id="758828" name="Line 44"/>
            <p:cNvSpPr>
              <a:spLocks noChangeShapeType="1"/>
            </p:cNvSpPr>
            <p:nvPr/>
          </p:nvSpPr>
          <p:spPr bwMode="auto">
            <a:xfrm flipV="1">
              <a:off x="3359150" y="3530600"/>
              <a:ext cx="465138" cy="69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29" name="Line 45"/>
            <p:cNvSpPr>
              <a:spLocks noChangeShapeType="1"/>
            </p:cNvSpPr>
            <p:nvPr/>
          </p:nvSpPr>
          <p:spPr bwMode="auto">
            <a:xfrm>
              <a:off x="4695825" y="2562225"/>
              <a:ext cx="12700" cy="458788"/>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32" name="AutoShape 48"/>
            <p:cNvSpPr>
              <a:spLocks noChangeArrowheads="1"/>
            </p:cNvSpPr>
            <p:nvPr/>
          </p:nvSpPr>
          <p:spPr bwMode="auto">
            <a:xfrm>
              <a:off x="3875088" y="1900238"/>
              <a:ext cx="1625600" cy="647700"/>
            </a:xfrm>
            <a:prstGeom prst="hexagon">
              <a:avLst>
                <a:gd name="adj" fmla="val 62733"/>
                <a:gd name="vf" fmla="val 115470"/>
              </a:avLst>
            </a:prstGeom>
            <a:gradFill rotWithShape="1">
              <a:gsLst>
                <a:gs pos="0">
                  <a:srgbClr val="FFFF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58833" name="Rectangle 49"/>
            <p:cNvSpPr>
              <a:spLocks noChangeArrowheads="1"/>
            </p:cNvSpPr>
            <p:nvPr/>
          </p:nvSpPr>
          <p:spPr bwMode="auto">
            <a:xfrm>
              <a:off x="4076700" y="2044700"/>
              <a:ext cx="1298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PROVIDES</a:t>
              </a:r>
            </a:p>
          </p:txBody>
        </p:sp>
        <p:sp>
          <p:nvSpPr>
            <p:cNvPr id="758835" name="Rectangle 51"/>
            <p:cNvSpPr>
              <a:spLocks noChangeArrowheads="1"/>
            </p:cNvSpPr>
            <p:nvPr/>
          </p:nvSpPr>
          <p:spPr bwMode="auto">
            <a:xfrm>
              <a:off x="5943600" y="1849438"/>
              <a:ext cx="298160" cy="366767"/>
            </a:xfrm>
            <a:prstGeom prst="rect">
              <a:avLst/>
            </a:prstGeom>
            <a:noFill/>
            <a:ln>
              <a:noFill/>
            </a:ln>
            <a:effectLst/>
          </p:spPr>
          <p:txBody>
            <a:bodyPr wrap="none" lIns="90488" tIns="44450" rIns="90488" bIns="44450">
              <a:spAutoFit/>
            </a:bodyPr>
            <a:lstStyle/>
            <a:p>
              <a:r>
                <a:rPr lang="en-US" sz="1800" b="1" dirty="0">
                  <a:ln>
                    <a:solidFill>
                      <a:sysClr val="windowText" lastClr="000000"/>
                    </a:solidFill>
                  </a:ln>
                  <a:solidFill>
                    <a:sysClr val="windowText" lastClr="000000"/>
                  </a:solidFill>
                </a:rPr>
                <a:t>1</a:t>
              </a:r>
            </a:p>
          </p:txBody>
        </p:sp>
        <p:sp>
          <p:nvSpPr>
            <p:cNvPr id="758836" name="Rectangle 52"/>
            <p:cNvSpPr>
              <a:spLocks noChangeArrowheads="1"/>
            </p:cNvSpPr>
            <p:nvPr/>
          </p:nvSpPr>
          <p:spPr bwMode="auto">
            <a:xfrm>
              <a:off x="4761058" y="2663091"/>
              <a:ext cx="298160" cy="366767"/>
            </a:xfrm>
            <a:prstGeom prst="rect">
              <a:avLst/>
            </a:prstGeom>
            <a:noFill/>
            <a:ln>
              <a:noFill/>
            </a:ln>
            <a:effectLst/>
          </p:spPr>
          <p:txBody>
            <a:bodyPr wrap="none" lIns="90488" tIns="44450" rIns="90488" bIns="44450">
              <a:spAutoFit/>
            </a:bodyPr>
            <a:lstStyle/>
            <a:p>
              <a:r>
                <a:rPr lang="en-US" sz="1800" b="1" dirty="0">
                  <a:ln>
                    <a:solidFill>
                      <a:sysClr val="windowText" lastClr="000000"/>
                    </a:solidFill>
                  </a:ln>
                  <a:solidFill>
                    <a:sysClr val="windowText" lastClr="000000"/>
                  </a:solidFill>
                </a:rPr>
                <a:t>1</a:t>
              </a:r>
            </a:p>
          </p:txBody>
        </p:sp>
        <p:sp>
          <p:nvSpPr>
            <p:cNvPr id="758838" name="Rectangle 54"/>
            <p:cNvSpPr>
              <a:spLocks noChangeArrowheads="1"/>
            </p:cNvSpPr>
            <p:nvPr/>
          </p:nvSpPr>
          <p:spPr bwMode="auto">
            <a:xfrm>
              <a:off x="4379913" y="3101975"/>
              <a:ext cx="765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PART</a:t>
              </a:r>
            </a:p>
          </p:txBody>
        </p:sp>
        <p:sp>
          <p:nvSpPr>
            <p:cNvPr id="758849" name="Line 65"/>
            <p:cNvSpPr>
              <a:spLocks noChangeShapeType="1"/>
            </p:cNvSpPr>
            <p:nvPr/>
          </p:nvSpPr>
          <p:spPr bwMode="auto">
            <a:xfrm flipH="1">
              <a:off x="5461000" y="2214563"/>
              <a:ext cx="863600" cy="0"/>
            </a:xfrm>
            <a:prstGeom prst="line">
              <a:avLst/>
            </a:prstGeom>
            <a:noFill/>
            <a:ln w="38100" cmpd="dbl">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850" name="Line 66"/>
            <p:cNvSpPr>
              <a:spLocks noChangeShapeType="1"/>
            </p:cNvSpPr>
            <p:nvPr/>
          </p:nvSpPr>
          <p:spPr bwMode="auto">
            <a:xfrm flipH="1" flipV="1">
              <a:off x="2705100" y="2214563"/>
              <a:ext cx="1181100" cy="0"/>
            </a:xfrm>
            <a:prstGeom prst="line">
              <a:avLst/>
            </a:prstGeom>
            <a:noFill/>
            <a:ln w="38100" cmpd="dbl">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Rectangle 51">
              <a:extLst>
                <a:ext uri="{FF2B5EF4-FFF2-40B4-BE49-F238E27FC236}">
                  <a16:creationId xmlns:a16="http://schemas.microsoft.com/office/drawing/2014/main" id="{190B5947-9715-CC89-CA26-F74828944B83}"/>
                </a:ext>
              </a:extLst>
            </p:cNvPr>
            <p:cNvSpPr>
              <a:spLocks noChangeArrowheads="1"/>
            </p:cNvSpPr>
            <p:nvPr/>
          </p:nvSpPr>
          <p:spPr bwMode="auto">
            <a:xfrm>
              <a:off x="2796526" y="1870076"/>
              <a:ext cx="298160" cy="366767"/>
            </a:xfrm>
            <a:prstGeom prst="rect">
              <a:avLst/>
            </a:prstGeom>
            <a:noFill/>
            <a:ln>
              <a:noFill/>
            </a:ln>
            <a:effectLst/>
          </p:spPr>
          <p:txBody>
            <a:bodyPr wrap="none" lIns="90488" tIns="44450" rIns="90488" bIns="44450">
              <a:spAutoFit/>
            </a:bodyPr>
            <a:lstStyle/>
            <a:p>
              <a:r>
                <a:rPr lang="en-US" sz="1800" b="1" dirty="0">
                  <a:ln>
                    <a:solidFill>
                      <a:sysClr val="windowText" lastClr="000000"/>
                    </a:solidFill>
                  </a:ln>
                  <a:solidFill>
                    <a:sysClr val="windowText" lastClr="000000"/>
                  </a:solidFill>
                </a:rPr>
                <a:t>1</a:t>
              </a:r>
            </a:p>
          </p:txBody>
        </p:sp>
      </p:grpSp>
    </p:spTree>
    <p:extLst>
      <p:ext uri="{BB962C8B-B14F-4D97-AF65-F5344CB8AC3E}">
        <p14:creationId xmlns:p14="http://schemas.microsoft.com/office/powerpoint/2010/main" val="28145883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4DC32780-A6EF-4556-BFD9-5DE6DE088972}" type="slidenum">
              <a:rPr lang="en-US"/>
              <a:pPr/>
              <a:t>49</a:t>
            </a:fld>
            <a:endParaRPr lang="en-US"/>
          </a:p>
        </p:txBody>
      </p:sp>
      <p:sp>
        <p:nvSpPr>
          <p:cNvPr id="769027" name="Text Box 3"/>
          <p:cNvSpPr txBox="1">
            <a:spLocks noChangeArrowheads="1"/>
          </p:cNvSpPr>
          <p:nvPr/>
        </p:nvSpPr>
        <p:spPr bwMode="auto">
          <a:xfrm>
            <a:off x="174625" y="190500"/>
            <a:ext cx="8734425" cy="6010275"/>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514350" indent="-1714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80000"/>
              </a:lnSpc>
              <a:buClr>
                <a:srgbClr val="CC0000"/>
              </a:buClr>
            </a:pPr>
            <a:r>
              <a:rPr kumimoji="1" lang="en-US" sz="3200" b="1">
                <a:solidFill>
                  <a:schemeClr val="tx2"/>
                </a:solidFill>
              </a:rPr>
              <a:t>Step 6:</a:t>
            </a:r>
          </a:p>
          <a:p>
            <a:pPr>
              <a:lnSpc>
                <a:spcPct val="80000"/>
              </a:lnSpc>
              <a:buClr>
                <a:srgbClr val="CC0000"/>
              </a:buClr>
            </a:pPr>
            <a:endParaRPr kumimoji="1" lang="en-US" sz="1000" b="1">
              <a:solidFill>
                <a:schemeClr val="tx2"/>
              </a:solidFill>
            </a:endParaRPr>
          </a:p>
          <a:p>
            <a:pPr>
              <a:lnSpc>
                <a:spcPct val="80000"/>
              </a:lnSpc>
              <a:buClr>
                <a:srgbClr val="CC0000"/>
              </a:buClr>
            </a:pPr>
            <a:endParaRPr kumimoji="1" lang="en-US" sz="1000" b="1">
              <a:solidFill>
                <a:schemeClr val="tx2"/>
              </a:solidFill>
            </a:endParaRPr>
          </a:p>
          <a:p>
            <a:pPr>
              <a:lnSpc>
                <a:spcPct val="80000"/>
              </a:lnSpc>
              <a:buClr>
                <a:srgbClr val="CC0000"/>
              </a:buClr>
            </a:pPr>
            <a:endParaRPr kumimoji="1" lang="en-US" sz="1000" b="1">
              <a:solidFill>
                <a:schemeClr val="tx2"/>
              </a:solidFill>
            </a:endParaRPr>
          </a:p>
          <a:p>
            <a:pPr>
              <a:lnSpc>
                <a:spcPct val="80000"/>
              </a:lnSpc>
              <a:buClr>
                <a:srgbClr val="CC0000"/>
              </a:buClr>
            </a:pPr>
            <a:endParaRPr kumimoji="1" lang="en-US" sz="1000" b="1">
              <a:solidFill>
                <a:schemeClr val="tx2"/>
              </a:solidFill>
            </a:endParaRPr>
          </a:p>
          <a:p>
            <a:pPr eaLnBrk="1" hangingPunct="1">
              <a:lnSpc>
                <a:spcPct val="70000"/>
              </a:lnSpc>
              <a:spcBef>
                <a:spcPct val="20000"/>
              </a:spcBef>
              <a:buClr>
                <a:srgbClr val="CC0000"/>
              </a:buClr>
              <a:buFontTx/>
              <a:buChar char="•"/>
            </a:pPr>
            <a:r>
              <a:rPr lang="en-US"/>
              <a:t>For each weak entity </a:t>
            </a:r>
            <a:r>
              <a:rPr lang="en-US" i="1"/>
              <a:t>E</a:t>
            </a:r>
            <a:r>
              <a:rPr lang="en-US"/>
              <a:t> in the ERD</a:t>
            </a:r>
          </a:p>
          <a:p>
            <a:pPr lvl="1" eaLnBrk="1" hangingPunct="1">
              <a:lnSpc>
                <a:spcPct val="70000"/>
              </a:lnSpc>
              <a:spcBef>
                <a:spcPct val="20000"/>
              </a:spcBef>
              <a:buClr>
                <a:srgbClr val="CC0000"/>
              </a:buClr>
              <a:buFontTx/>
              <a:buChar char="•"/>
            </a:pPr>
            <a:endParaRPr lang="en-US"/>
          </a:p>
          <a:p>
            <a:pPr lvl="1" eaLnBrk="1" hangingPunct="1">
              <a:lnSpc>
                <a:spcPct val="70000"/>
              </a:lnSpc>
              <a:spcBef>
                <a:spcPct val="20000"/>
              </a:spcBef>
              <a:buClr>
                <a:srgbClr val="CC0000"/>
              </a:buClr>
              <a:buFontTx/>
              <a:buChar char="•"/>
            </a:pPr>
            <a:r>
              <a:rPr lang="en-US"/>
              <a:t>Create a table </a:t>
            </a:r>
            <a:r>
              <a:rPr lang="en-US" i="1"/>
              <a:t>T</a:t>
            </a:r>
            <a:r>
              <a:rPr lang="en-US"/>
              <a:t> that includes all the simple attributes of </a:t>
            </a:r>
            <a:r>
              <a:rPr lang="en-US" i="1"/>
              <a:t>E</a:t>
            </a:r>
            <a:endParaRPr lang="en-US"/>
          </a:p>
          <a:p>
            <a:pPr lvl="1" eaLnBrk="1" hangingPunct="1">
              <a:lnSpc>
                <a:spcPct val="70000"/>
              </a:lnSpc>
              <a:spcBef>
                <a:spcPct val="20000"/>
              </a:spcBef>
              <a:buClr>
                <a:srgbClr val="CC0000"/>
              </a:buClr>
              <a:buFontTx/>
              <a:buChar char="•"/>
            </a:pPr>
            <a:endParaRPr lang="en-US"/>
          </a:p>
          <a:p>
            <a:pPr lvl="1" eaLnBrk="1" hangingPunct="1">
              <a:lnSpc>
                <a:spcPct val="70000"/>
              </a:lnSpc>
              <a:spcBef>
                <a:spcPct val="20000"/>
              </a:spcBef>
              <a:buClr>
                <a:srgbClr val="CC0000"/>
              </a:buClr>
              <a:buFontTx/>
              <a:buChar char="•"/>
            </a:pPr>
            <a:r>
              <a:rPr lang="en-US"/>
              <a:t>Include only the simple component attributes of a composite attribute</a:t>
            </a:r>
          </a:p>
          <a:p>
            <a:pPr lvl="1" eaLnBrk="1" hangingPunct="1">
              <a:lnSpc>
                <a:spcPct val="70000"/>
              </a:lnSpc>
              <a:spcBef>
                <a:spcPct val="20000"/>
              </a:spcBef>
              <a:buClr>
                <a:srgbClr val="CC0000"/>
              </a:buClr>
              <a:buFontTx/>
              <a:buChar char="•"/>
            </a:pPr>
            <a:endParaRPr lang="en-US"/>
          </a:p>
          <a:p>
            <a:pPr lvl="1" eaLnBrk="1" hangingPunct="1">
              <a:lnSpc>
                <a:spcPct val="70000"/>
              </a:lnSpc>
              <a:spcBef>
                <a:spcPct val="20000"/>
              </a:spcBef>
              <a:buClr>
                <a:srgbClr val="CC0000"/>
              </a:buClr>
              <a:buFontTx/>
              <a:buChar char="•"/>
            </a:pPr>
            <a:r>
              <a:rPr lang="en-US"/>
              <a:t>Choose one of the key attributes of </a:t>
            </a:r>
            <a:r>
              <a:rPr lang="en-US" i="1"/>
              <a:t>E</a:t>
            </a:r>
            <a:r>
              <a:rPr lang="en-US"/>
              <a:t> as </a:t>
            </a:r>
            <a:r>
              <a:rPr lang="en-US" b="1" i="1" u="sng"/>
              <a:t>partial</a:t>
            </a:r>
            <a:r>
              <a:rPr lang="en-US"/>
              <a:t> primary key for </a:t>
            </a:r>
            <a:r>
              <a:rPr lang="en-US" i="1"/>
              <a:t>T</a:t>
            </a:r>
          </a:p>
          <a:p>
            <a:pPr lvl="1" eaLnBrk="1" hangingPunct="1">
              <a:lnSpc>
                <a:spcPct val="70000"/>
              </a:lnSpc>
              <a:spcBef>
                <a:spcPct val="20000"/>
              </a:spcBef>
              <a:buClr>
                <a:srgbClr val="CC0000"/>
              </a:buClr>
              <a:buFontTx/>
              <a:buChar char="•"/>
            </a:pPr>
            <a:endParaRPr lang="en-US"/>
          </a:p>
          <a:p>
            <a:pPr lvl="1" eaLnBrk="1" hangingPunct="1">
              <a:lnSpc>
                <a:spcPct val="70000"/>
              </a:lnSpc>
              <a:spcBef>
                <a:spcPct val="20000"/>
              </a:spcBef>
              <a:buClr>
                <a:srgbClr val="CC0000"/>
              </a:buClr>
              <a:buFontTx/>
              <a:buChar char="•"/>
            </a:pPr>
            <a:r>
              <a:rPr lang="en-US"/>
              <a:t>If the chosen key of </a:t>
            </a:r>
            <a:r>
              <a:rPr lang="en-US" i="1"/>
              <a:t>E</a:t>
            </a:r>
            <a:r>
              <a:rPr lang="en-US"/>
              <a:t> is composite, the set of simple attributes that form it will together form the partial primary key of </a:t>
            </a:r>
            <a:r>
              <a:rPr lang="en-US" i="1"/>
              <a:t>T</a:t>
            </a:r>
          </a:p>
          <a:p>
            <a:pPr lvl="1" eaLnBrk="1" hangingPunct="1">
              <a:lnSpc>
                <a:spcPct val="70000"/>
              </a:lnSpc>
              <a:spcBef>
                <a:spcPct val="20000"/>
              </a:spcBef>
              <a:buClr>
                <a:srgbClr val="CC0000"/>
              </a:buClr>
              <a:buFontTx/>
              <a:buChar char="•"/>
            </a:pPr>
            <a:endParaRPr lang="en-US" i="1"/>
          </a:p>
          <a:p>
            <a:pPr lvl="1" eaLnBrk="1" hangingPunct="1">
              <a:lnSpc>
                <a:spcPct val="70000"/>
              </a:lnSpc>
              <a:spcBef>
                <a:spcPct val="20000"/>
              </a:spcBef>
              <a:buClr>
                <a:srgbClr val="CC0000"/>
              </a:buClr>
              <a:buFontTx/>
              <a:buChar char="•"/>
            </a:pPr>
            <a:r>
              <a:rPr lang="en-US"/>
              <a:t>Include the primary key of the owner table in </a:t>
            </a:r>
            <a:r>
              <a:rPr lang="en-US" i="1"/>
              <a:t>T</a:t>
            </a:r>
          </a:p>
          <a:p>
            <a:pPr lvl="1" eaLnBrk="1" hangingPunct="1">
              <a:lnSpc>
                <a:spcPct val="70000"/>
              </a:lnSpc>
              <a:spcBef>
                <a:spcPct val="20000"/>
              </a:spcBef>
              <a:buClr>
                <a:srgbClr val="CC0000"/>
              </a:buClr>
              <a:buFontTx/>
              <a:buChar char="•"/>
            </a:pPr>
            <a:endParaRPr lang="en-US"/>
          </a:p>
          <a:p>
            <a:pPr lvl="1" eaLnBrk="1" hangingPunct="1">
              <a:lnSpc>
                <a:spcPct val="70000"/>
              </a:lnSpc>
              <a:spcBef>
                <a:spcPct val="20000"/>
              </a:spcBef>
              <a:buClr>
                <a:srgbClr val="CC0000"/>
              </a:buClr>
              <a:buFontTx/>
              <a:buChar char="•"/>
            </a:pPr>
            <a:r>
              <a:rPr lang="en-US"/>
              <a:t>The primary key of the owner with the partial primary key chosen for </a:t>
            </a:r>
            <a:r>
              <a:rPr lang="en-US" i="1"/>
              <a:t>T</a:t>
            </a:r>
            <a:r>
              <a:rPr lang="en-US"/>
              <a:t> become the composite primary key of </a:t>
            </a:r>
            <a:r>
              <a:rPr lang="en-US" i="1"/>
              <a:t>T</a:t>
            </a:r>
            <a:endParaRPr lang="en-US" b="1"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9EEE5D56-C1A2-4578-A651-6E00C78E1914}" type="slidenum">
              <a:rPr lang="en-US"/>
              <a:pPr/>
              <a:t>5</a:t>
            </a:fld>
            <a:endParaRPr lang="en-US"/>
          </a:p>
        </p:txBody>
      </p:sp>
      <p:sp>
        <p:nvSpPr>
          <p:cNvPr id="722946" name="Text Box 2"/>
          <p:cNvSpPr txBox="1">
            <a:spLocks noChangeArrowheads="1"/>
          </p:cNvSpPr>
          <p:nvPr/>
        </p:nvSpPr>
        <p:spPr bwMode="auto">
          <a:xfrm>
            <a:off x="587375" y="107192"/>
            <a:ext cx="8556625" cy="640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marL="1085850" indent="-17145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80000"/>
              </a:lnSpc>
              <a:buClr>
                <a:srgbClr val="CC0000"/>
              </a:buClr>
            </a:pPr>
            <a:r>
              <a:rPr kumimoji="1" lang="en-US" sz="3200" b="1" dirty="0">
                <a:solidFill>
                  <a:schemeClr val="tx2"/>
                </a:solidFill>
              </a:rPr>
              <a:t>Stored, Multi-value, and Derived Attributes</a:t>
            </a:r>
          </a:p>
          <a:p>
            <a:pPr>
              <a:lnSpc>
                <a:spcPct val="80000"/>
              </a:lnSpc>
              <a:buClr>
                <a:srgbClr val="CC0000"/>
              </a:buClr>
            </a:pPr>
            <a:endParaRPr kumimoji="1" lang="en-US" sz="1000" b="1" dirty="0">
              <a:solidFill>
                <a:schemeClr val="tx2"/>
              </a:solidFill>
            </a:endParaRPr>
          </a:p>
          <a:p>
            <a:pPr eaLnBrk="1" hangingPunct="1">
              <a:lnSpc>
                <a:spcPct val="90000"/>
              </a:lnSpc>
              <a:spcBef>
                <a:spcPct val="20000"/>
              </a:spcBef>
              <a:buClr>
                <a:srgbClr val="CC0000"/>
              </a:buClr>
              <a:buFontTx/>
              <a:buChar char="•"/>
            </a:pPr>
            <a:r>
              <a:rPr lang="en-US" b="1" dirty="0"/>
              <a:t>Stored</a:t>
            </a:r>
          </a:p>
          <a:p>
            <a:pPr lvl="1" eaLnBrk="1" hangingPunct="1">
              <a:lnSpc>
                <a:spcPct val="90000"/>
              </a:lnSpc>
              <a:spcBef>
                <a:spcPct val="20000"/>
              </a:spcBef>
              <a:buClr>
                <a:srgbClr val="CC0000"/>
              </a:buClr>
              <a:buFontTx/>
              <a:buChar char="•"/>
            </a:pPr>
            <a:r>
              <a:rPr lang="en-US" dirty="0"/>
              <a:t>Attributes that are fixed and does not have to be calculated</a:t>
            </a:r>
          </a:p>
          <a:p>
            <a:pPr lvl="2" eaLnBrk="1" hangingPunct="1">
              <a:lnSpc>
                <a:spcPct val="90000"/>
              </a:lnSpc>
              <a:spcBef>
                <a:spcPct val="20000"/>
              </a:spcBef>
              <a:buClr>
                <a:srgbClr val="CC0000"/>
              </a:buClr>
              <a:buFontTx/>
              <a:buChar char="•"/>
            </a:pPr>
            <a:r>
              <a:rPr lang="en-US" dirty="0"/>
              <a:t>Ex: SSN, Marks, Name, </a:t>
            </a:r>
            <a:r>
              <a:rPr lang="en-US" dirty="0" err="1"/>
              <a:t>etc</a:t>
            </a:r>
            <a:r>
              <a:rPr lang="en-US" dirty="0"/>
              <a:t>…</a:t>
            </a:r>
          </a:p>
          <a:p>
            <a:pPr eaLnBrk="1" hangingPunct="1">
              <a:lnSpc>
                <a:spcPct val="90000"/>
              </a:lnSpc>
              <a:spcBef>
                <a:spcPct val="20000"/>
              </a:spcBef>
              <a:buClr>
                <a:srgbClr val="CC0000"/>
              </a:buClr>
              <a:buFontTx/>
              <a:buChar char="•"/>
            </a:pPr>
            <a:r>
              <a:rPr lang="en-US" b="1" dirty="0"/>
              <a:t>Multi-valued:</a:t>
            </a:r>
          </a:p>
          <a:p>
            <a:pPr lvl="1" eaLnBrk="1" hangingPunct="1">
              <a:lnSpc>
                <a:spcPct val="90000"/>
              </a:lnSpc>
              <a:spcBef>
                <a:spcPct val="20000"/>
              </a:spcBef>
              <a:buClr>
                <a:srgbClr val="CC0000"/>
              </a:buClr>
              <a:buFontTx/>
              <a:buChar char="•"/>
            </a:pPr>
            <a:r>
              <a:rPr lang="en-US" dirty="0"/>
              <a:t>Attributes that have more than one value. For example, phone can consist of home phone, office phone and cell phone</a:t>
            </a:r>
          </a:p>
          <a:p>
            <a:pPr eaLnBrk="1" hangingPunct="1">
              <a:lnSpc>
                <a:spcPct val="90000"/>
              </a:lnSpc>
              <a:spcBef>
                <a:spcPct val="20000"/>
              </a:spcBef>
              <a:buClr>
                <a:srgbClr val="CC0000"/>
              </a:buClr>
              <a:buFontTx/>
              <a:buChar char="•"/>
            </a:pPr>
            <a:r>
              <a:rPr lang="en-US" b="1" dirty="0"/>
              <a:t>Derived:</a:t>
            </a:r>
          </a:p>
          <a:p>
            <a:pPr lvl="1" eaLnBrk="1" hangingPunct="1">
              <a:lnSpc>
                <a:spcPct val="90000"/>
              </a:lnSpc>
              <a:spcBef>
                <a:spcPct val="20000"/>
              </a:spcBef>
              <a:buClr>
                <a:srgbClr val="CC0000"/>
              </a:buClr>
              <a:buFontTx/>
              <a:buChar char="•"/>
            </a:pPr>
            <a:r>
              <a:rPr lang="en-US" dirty="0"/>
              <a:t>Attributes that can be derived from other attributes either from the same entity or other entities. For example:</a:t>
            </a:r>
          </a:p>
          <a:p>
            <a:pPr lvl="2" eaLnBrk="1" hangingPunct="1">
              <a:lnSpc>
                <a:spcPct val="90000"/>
              </a:lnSpc>
              <a:spcBef>
                <a:spcPct val="20000"/>
              </a:spcBef>
              <a:buClr>
                <a:srgbClr val="CC0000"/>
              </a:buClr>
              <a:buFontTx/>
              <a:buChar char="•"/>
            </a:pPr>
            <a:r>
              <a:rPr lang="en-US" dirty="0"/>
              <a:t>Age can be derived from </a:t>
            </a:r>
            <a:r>
              <a:rPr lang="en-US" dirty="0" err="1"/>
              <a:t>BirthDate</a:t>
            </a:r>
            <a:r>
              <a:rPr lang="en-US" dirty="0"/>
              <a:t> or </a:t>
            </a:r>
          </a:p>
          <a:p>
            <a:pPr lvl="2" eaLnBrk="1" hangingPunct="1">
              <a:lnSpc>
                <a:spcPct val="90000"/>
              </a:lnSpc>
              <a:spcBef>
                <a:spcPct val="20000"/>
              </a:spcBef>
              <a:buClr>
                <a:srgbClr val="CC0000"/>
              </a:buClr>
              <a:buFontTx/>
              <a:buChar char="•"/>
            </a:pPr>
            <a:r>
              <a:rPr lang="en-US" dirty="0"/>
              <a:t>GPA can be derived from your grades</a:t>
            </a:r>
          </a:p>
          <a:p>
            <a:pPr lvl="1" eaLnBrk="1" hangingPunct="1">
              <a:lnSpc>
                <a:spcPct val="90000"/>
              </a:lnSpc>
              <a:spcBef>
                <a:spcPct val="20000"/>
              </a:spcBef>
              <a:buClr>
                <a:srgbClr val="CC0000"/>
              </a:buClr>
              <a:buFontTx/>
              <a:buChar char="•"/>
            </a:pPr>
            <a:r>
              <a:rPr lang="en-US" dirty="0"/>
              <a:t>Attribute values can be derived from other entities. </a:t>
            </a:r>
          </a:p>
          <a:p>
            <a:pPr lvl="2" eaLnBrk="1" hangingPunct="1">
              <a:lnSpc>
                <a:spcPct val="90000"/>
              </a:lnSpc>
              <a:spcBef>
                <a:spcPct val="20000"/>
              </a:spcBef>
              <a:buClr>
                <a:srgbClr val="CC0000"/>
              </a:buClr>
              <a:buFontTx/>
              <a:buChar char="•"/>
            </a:pPr>
            <a:r>
              <a:rPr lang="en-US" dirty="0" err="1"/>
              <a:t>NumberOfEmployees</a:t>
            </a:r>
            <a:r>
              <a:rPr lang="en-US" dirty="0"/>
              <a:t> of a department in department entity can be derived by counting the number of employees who work in that department in the employee entity</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4DC32780-A6EF-4556-BFD9-5DE6DE088972}" type="slidenum">
              <a:rPr lang="en-US"/>
              <a:pPr/>
              <a:t>50</a:t>
            </a:fld>
            <a:endParaRPr lang="en-US"/>
          </a:p>
        </p:txBody>
      </p:sp>
      <p:sp>
        <p:nvSpPr>
          <p:cNvPr id="769027" name="Text Box 3"/>
          <p:cNvSpPr txBox="1">
            <a:spLocks noChangeArrowheads="1"/>
          </p:cNvSpPr>
          <p:nvPr/>
        </p:nvSpPr>
        <p:spPr bwMode="auto">
          <a:xfrm>
            <a:off x="174625" y="190500"/>
            <a:ext cx="8734425" cy="6010275"/>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514350" indent="-1714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80000"/>
              </a:lnSpc>
              <a:buClr>
                <a:srgbClr val="CC0000"/>
              </a:buClr>
            </a:pPr>
            <a:r>
              <a:rPr kumimoji="1" lang="en-US" sz="3200" b="1">
                <a:solidFill>
                  <a:schemeClr val="tx2"/>
                </a:solidFill>
              </a:rPr>
              <a:t>Step 6:</a:t>
            </a:r>
          </a:p>
          <a:p>
            <a:pPr>
              <a:lnSpc>
                <a:spcPct val="80000"/>
              </a:lnSpc>
              <a:buClr>
                <a:srgbClr val="CC0000"/>
              </a:buClr>
            </a:pPr>
            <a:endParaRPr kumimoji="1" lang="en-US" sz="1000" b="1">
              <a:solidFill>
                <a:schemeClr val="tx2"/>
              </a:solidFill>
            </a:endParaRPr>
          </a:p>
          <a:p>
            <a:pPr>
              <a:lnSpc>
                <a:spcPct val="80000"/>
              </a:lnSpc>
              <a:buClr>
                <a:srgbClr val="CC0000"/>
              </a:buClr>
            </a:pPr>
            <a:endParaRPr kumimoji="1" lang="en-US" sz="1000" b="1">
              <a:solidFill>
                <a:schemeClr val="tx2"/>
              </a:solidFill>
            </a:endParaRPr>
          </a:p>
          <a:p>
            <a:pPr>
              <a:lnSpc>
                <a:spcPct val="80000"/>
              </a:lnSpc>
              <a:buClr>
                <a:srgbClr val="CC0000"/>
              </a:buClr>
            </a:pPr>
            <a:endParaRPr kumimoji="1" lang="en-US" sz="1000" b="1">
              <a:solidFill>
                <a:schemeClr val="tx2"/>
              </a:solidFill>
            </a:endParaRPr>
          </a:p>
          <a:p>
            <a:pPr>
              <a:lnSpc>
                <a:spcPct val="80000"/>
              </a:lnSpc>
              <a:buClr>
                <a:srgbClr val="CC0000"/>
              </a:buClr>
            </a:pPr>
            <a:endParaRPr kumimoji="1" lang="en-US" sz="1000" b="1">
              <a:solidFill>
                <a:schemeClr val="tx2"/>
              </a:solidFill>
            </a:endParaRPr>
          </a:p>
          <a:p>
            <a:pPr eaLnBrk="1" hangingPunct="1">
              <a:lnSpc>
                <a:spcPct val="70000"/>
              </a:lnSpc>
              <a:spcBef>
                <a:spcPct val="20000"/>
              </a:spcBef>
              <a:buClr>
                <a:srgbClr val="CC0000"/>
              </a:buClr>
              <a:buFontTx/>
              <a:buChar char="•"/>
            </a:pPr>
            <a:r>
              <a:rPr lang="en-US"/>
              <a:t>For each weak entity </a:t>
            </a:r>
            <a:r>
              <a:rPr lang="en-US" i="1"/>
              <a:t>E</a:t>
            </a:r>
            <a:r>
              <a:rPr lang="en-US"/>
              <a:t> in the ERD</a:t>
            </a:r>
          </a:p>
          <a:p>
            <a:pPr lvl="1" eaLnBrk="1" hangingPunct="1">
              <a:lnSpc>
                <a:spcPct val="70000"/>
              </a:lnSpc>
              <a:spcBef>
                <a:spcPct val="20000"/>
              </a:spcBef>
              <a:buClr>
                <a:srgbClr val="CC0000"/>
              </a:buClr>
              <a:buFontTx/>
              <a:buChar char="•"/>
            </a:pPr>
            <a:endParaRPr lang="en-US"/>
          </a:p>
          <a:p>
            <a:pPr lvl="1" eaLnBrk="1" hangingPunct="1">
              <a:lnSpc>
                <a:spcPct val="70000"/>
              </a:lnSpc>
              <a:spcBef>
                <a:spcPct val="20000"/>
              </a:spcBef>
              <a:buClr>
                <a:srgbClr val="CC0000"/>
              </a:buClr>
              <a:buFontTx/>
              <a:buChar char="•"/>
            </a:pPr>
            <a:r>
              <a:rPr lang="en-US"/>
              <a:t>Create a table </a:t>
            </a:r>
            <a:r>
              <a:rPr lang="en-US" i="1"/>
              <a:t>T</a:t>
            </a:r>
            <a:r>
              <a:rPr lang="en-US"/>
              <a:t> that includes all the simple attributes of </a:t>
            </a:r>
            <a:r>
              <a:rPr lang="en-US" i="1"/>
              <a:t>E</a:t>
            </a:r>
            <a:endParaRPr lang="en-US"/>
          </a:p>
          <a:p>
            <a:pPr lvl="1" eaLnBrk="1" hangingPunct="1">
              <a:lnSpc>
                <a:spcPct val="70000"/>
              </a:lnSpc>
              <a:spcBef>
                <a:spcPct val="20000"/>
              </a:spcBef>
              <a:buClr>
                <a:srgbClr val="CC0000"/>
              </a:buClr>
              <a:buFontTx/>
              <a:buChar char="•"/>
            </a:pPr>
            <a:endParaRPr lang="en-US"/>
          </a:p>
          <a:p>
            <a:pPr lvl="1" eaLnBrk="1" hangingPunct="1">
              <a:lnSpc>
                <a:spcPct val="70000"/>
              </a:lnSpc>
              <a:spcBef>
                <a:spcPct val="20000"/>
              </a:spcBef>
              <a:buClr>
                <a:srgbClr val="CC0000"/>
              </a:buClr>
              <a:buFontTx/>
              <a:buChar char="•"/>
            </a:pPr>
            <a:r>
              <a:rPr lang="en-US"/>
              <a:t>Include only the simple component attributes of a composite attribute</a:t>
            </a:r>
          </a:p>
          <a:p>
            <a:pPr lvl="1" eaLnBrk="1" hangingPunct="1">
              <a:lnSpc>
                <a:spcPct val="70000"/>
              </a:lnSpc>
              <a:spcBef>
                <a:spcPct val="20000"/>
              </a:spcBef>
              <a:buClr>
                <a:srgbClr val="CC0000"/>
              </a:buClr>
              <a:buFontTx/>
              <a:buChar char="•"/>
            </a:pPr>
            <a:endParaRPr lang="en-US"/>
          </a:p>
          <a:p>
            <a:pPr lvl="1" eaLnBrk="1" hangingPunct="1">
              <a:lnSpc>
                <a:spcPct val="70000"/>
              </a:lnSpc>
              <a:spcBef>
                <a:spcPct val="20000"/>
              </a:spcBef>
              <a:buClr>
                <a:srgbClr val="CC0000"/>
              </a:buClr>
              <a:buFontTx/>
              <a:buChar char="•"/>
            </a:pPr>
            <a:r>
              <a:rPr lang="en-US"/>
              <a:t>Choose one of the key attributes of </a:t>
            </a:r>
            <a:r>
              <a:rPr lang="en-US" i="1"/>
              <a:t>E</a:t>
            </a:r>
            <a:r>
              <a:rPr lang="en-US"/>
              <a:t> as </a:t>
            </a:r>
            <a:r>
              <a:rPr lang="en-US" b="1" i="1" u="sng"/>
              <a:t>partial</a:t>
            </a:r>
            <a:r>
              <a:rPr lang="en-US"/>
              <a:t> primary key for </a:t>
            </a:r>
            <a:r>
              <a:rPr lang="en-US" i="1"/>
              <a:t>T</a:t>
            </a:r>
          </a:p>
          <a:p>
            <a:pPr lvl="1" eaLnBrk="1" hangingPunct="1">
              <a:lnSpc>
                <a:spcPct val="70000"/>
              </a:lnSpc>
              <a:spcBef>
                <a:spcPct val="20000"/>
              </a:spcBef>
              <a:buClr>
                <a:srgbClr val="CC0000"/>
              </a:buClr>
              <a:buFontTx/>
              <a:buChar char="•"/>
            </a:pPr>
            <a:endParaRPr lang="en-US"/>
          </a:p>
          <a:p>
            <a:pPr lvl="1" eaLnBrk="1" hangingPunct="1">
              <a:lnSpc>
                <a:spcPct val="70000"/>
              </a:lnSpc>
              <a:spcBef>
                <a:spcPct val="20000"/>
              </a:spcBef>
              <a:buClr>
                <a:srgbClr val="CC0000"/>
              </a:buClr>
              <a:buFontTx/>
              <a:buChar char="•"/>
            </a:pPr>
            <a:r>
              <a:rPr lang="en-US"/>
              <a:t>If the chosen key of </a:t>
            </a:r>
            <a:r>
              <a:rPr lang="en-US" i="1"/>
              <a:t>E</a:t>
            </a:r>
            <a:r>
              <a:rPr lang="en-US"/>
              <a:t> is composite, the set of simple attributes that form it will together form the partial primary key of </a:t>
            </a:r>
            <a:r>
              <a:rPr lang="en-US" i="1"/>
              <a:t>T</a:t>
            </a:r>
          </a:p>
          <a:p>
            <a:pPr lvl="1" eaLnBrk="1" hangingPunct="1">
              <a:lnSpc>
                <a:spcPct val="70000"/>
              </a:lnSpc>
              <a:spcBef>
                <a:spcPct val="20000"/>
              </a:spcBef>
              <a:buClr>
                <a:srgbClr val="CC0000"/>
              </a:buClr>
              <a:buFontTx/>
              <a:buChar char="•"/>
            </a:pPr>
            <a:endParaRPr lang="en-US" i="1"/>
          </a:p>
          <a:p>
            <a:pPr lvl="1" eaLnBrk="1" hangingPunct="1">
              <a:lnSpc>
                <a:spcPct val="70000"/>
              </a:lnSpc>
              <a:spcBef>
                <a:spcPct val="20000"/>
              </a:spcBef>
              <a:buClr>
                <a:srgbClr val="CC0000"/>
              </a:buClr>
              <a:buFontTx/>
              <a:buChar char="•"/>
            </a:pPr>
            <a:r>
              <a:rPr lang="en-US"/>
              <a:t>Include the primary key of the owner table in </a:t>
            </a:r>
            <a:r>
              <a:rPr lang="en-US" i="1"/>
              <a:t>T</a:t>
            </a:r>
          </a:p>
          <a:p>
            <a:pPr lvl="1" eaLnBrk="1" hangingPunct="1">
              <a:lnSpc>
                <a:spcPct val="70000"/>
              </a:lnSpc>
              <a:spcBef>
                <a:spcPct val="20000"/>
              </a:spcBef>
              <a:buClr>
                <a:srgbClr val="CC0000"/>
              </a:buClr>
              <a:buFontTx/>
              <a:buChar char="•"/>
            </a:pPr>
            <a:endParaRPr lang="en-US"/>
          </a:p>
          <a:p>
            <a:pPr lvl="1" eaLnBrk="1" hangingPunct="1">
              <a:lnSpc>
                <a:spcPct val="70000"/>
              </a:lnSpc>
              <a:spcBef>
                <a:spcPct val="20000"/>
              </a:spcBef>
              <a:buClr>
                <a:srgbClr val="CC0000"/>
              </a:buClr>
              <a:buFontTx/>
              <a:buChar char="•"/>
            </a:pPr>
            <a:r>
              <a:rPr lang="en-US"/>
              <a:t>The primary key of the owner with the partial primary key chosen for </a:t>
            </a:r>
            <a:r>
              <a:rPr lang="en-US" i="1"/>
              <a:t>T</a:t>
            </a:r>
            <a:r>
              <a:rPr lang="en-US"/>
              <a:t> become the composite primary key of </a:t>
            </a:r>
            <a:r>
              <a:rPr lang="en-US" i="1"/>
              <a:t>T</a:t>
            </a:r>
            <a:endParaRPr lang="en-US" b="1" i="1"/>
          </a:p>
        </p:txBody>
      </p:sp>
    </p:spTree>
    <p:extLst>
      <p:ext uri="{BB962C8B-B14F-4D97-AF65-F5344CB8AC3E}">
        <p14:creationId xmlns:p14="http://schemas.microsoft.com/office/powerpoint/2010/main" val="31593458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3"/>
          <p:cNvSpPr>
            <a:spLocks noGrp="1"/>
          </p:cNvSpPr>
          <p:nvPr>
            <p:ph type="sldNum" sz="quarter" idx="10"/>
          </p:nvPr>
        </p:nvSpPr>
        <p:spPr/>
        <p:txBody>
          <a:bodyPr/>
          <a:lstStyle/>
          <a:p>
            <a:fld id="{1194F0B2-E5CC-48C9-83FB-0CF1D2181233}" type="slidenum">
              <a:rPr lang="en-US"/>
              <a:pPr/>
              <a:t>51</a:t>
            </a:fld>
            <a:endParaRPr lang="en-US"/>
          </a:p>
        </p:txBody>
      </p:sp>
      <p:sp>
        <p:nvSpPr>
          <p:cNvPr id="770050" name="Rectangle 2"/>
          <p:cNvSpPr>
            <a:spLocks noChangeArrowheads="1"/>
          </p:cNvSpPr>
          <p:nvPr/>
        </p:nvSpPr>
        <p:spPr bwMode="auto">
          <a:xfrm>
            <a:off x="369888" y="271463"/>
            <a:ext cx="67516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b="1">
                <a:solidFill>
                  <a:schemeClr val="tx2"/>
                </a:solidFill>
              </a:rPr>
              <a:t>Example of Weak Entity Relationship</a:t>
            </a:r>
          </a:p>
        </p:txBody>
      </p:sp>
      <p:sp>
        <p:nvSpPr>
          <p:cNvPr id="770051" name="Rectangle 3"/>
          <p:cNvSpPr>
            <a:spLocks noChangeArrowheads="1"/>
          </p:cNvSpPr>
          <p:nvPr/>
        </p:nvSpPr>
        <p:spPr bwMode="auto">
          <a:xfrm>
            <a:off x="1301750" y="1965325"/>
            <a:ext cx="1422400" cy="530225"/>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70053" name="Rectangle 5"/>
          <p:cNvSpPr>
            <a:spLocks noChangeArrowheads="1"/>
          </p:cNvSpPr>
          <p:nvPr/>
        </p:nvSpPr>
        <p:spPr bwMode="auto">
          <a:xfrm>
            <a:off x="1325563" y="2049463"/>
            <a:ext cx="1400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EMPLOYEE</a:t>
            </a:r>
          </a:p>
        </p:txBody>
      </p:sp>
      <p:sp>
        <p:nvSpPr>
          <p:cNvPr id="770055" name="Oval 7"/>
          <p:cNvSpPr>
            <a:spLocks noChangeArrowheads="1"/>
          </p:cNvSpPr>
          <p:nvPr/>
        </p:nvSpPr>
        <p:spPr bwMode="auto">
          <a:xfrm>
            <a:off x="5462588" y="944563"/>
            <a:ext cx="1247775" cy="439737"/>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056" name="Oval 8"/>
          <p:cNvSpPr>
            <a:spLocks noChangeArrowheads="1"/>
          </p:cNvSpPr>
          <p:nvPr/>
        </p:nvSpPr>
        <p:spPr bwMode="auto">
          <a:xfrm>
            <a:off x="6794500" y="836613"/>
            <a:ext cx="1249363" cy="598487"/>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057" name="Oval 9"/>
          <p:cNvSpPr>
            <a:spLocks noChangeArrowheads="1"/>
          </p:cNvSpPr>
          <p:nvPr/>
        </p:nvSpPr>
        <p:spPr bwMode="auto">
          <a:xfrm>
            <a:off x="7924800" y="1231900"/>
            <a:ext cx="1030288" cy="430213"/>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058" name="Rectangle 10"/>
          <p:cNvSpPr>
            <a:spLocks noChangeArrowheads="1"/>
          </p:cNvSpPr>
          <p:nvPr/>
        </p:nvSpPr>
        <p:spPr bwMode="auto">
          <a:xfrm>
            <a:off x="8034338" y="1306513"/>
            <a:ext cx="8540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Gender</a:t>
            </a:r>
          </a:p>
        </p:txBody>
      </p:sp>
      <p:sp>
        <p:nvSpPr>
          <p:cNvPr id="770059" name="Rectangle 11"/>
          <p:cNvSpPr>
            <a:spLocks noChangeArrowheads="1"/>
          </p:cNvSpPr>
          <p:nvPr/>
        </p:nvSpPr>
        <p:spPr bwMode="auto">
          <a:xfrm>
            <a:off x="7137400" y="944563"/>
            <a:ext cx="561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Age</a:t>
            </a:r>
          </a:p>
        </p:txBody>
      </p:sp>
      <p:sp>
        <p:nvSpPr>
          <p:cNvPr id="770060" name="Rectangle 12"/>
          <p:cNvSpPr>
            <a:spLocks noChangeArrowheads="1"/>
          </p:cNvSpPr>
          <p:nvPr/>
        </p:nvSpPr>
        <p:spPr bwMode="auto">
          <a:xfrm>
            <a:off x="5651500" y="995363"/>
            <a:ext cx="727075" cy="36353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Name</a:t>
            </a:r>
          </a:p>
        </p:txBody>
      </p:sp>
      <p:sp>
        <p:nvSpPr>
          <p:cNvPr id="770061" name="Line 13"/>
          <p:cNvSpPr>
            <a:spLocks noChangeShapeType="1"/>
          </p:cNvSpPr>
          <p:nvPr/>
        </p:nvSpPr>
        <p:spPr bwMode="auto">
          <a:xfrm>
            <a:off x="6262688" y="1347788"/>
            <a:ext cx="592137" cy="6032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062" name="Line 14"/>
          <p:cNvSpPr>
            <a:spLocks noChangeShapeType="1"/>
          </p:cNvSpPr>
          <p:nvPr/>
        </p:nvSpPr>
        <p:spPr bwMode="auto">
          <a:xfrm>
            <a:off x="7359650" y="1439863"/>
            <a:ext cx="3175" cy="5111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063" name="Oval 15"/>
          <p:cNvSpPr>
            <a:spLocks noChangeArrowheads="1"/>
          </p:cNvSpPr>
          <p:nvPr/>
        </p:nvSpPr>
        <p:spPr bwMode="auto">
          <a:xfrm>
            <a:off x="1597025" y="1047750"/>
            <a:ext cx="1619250" cy="365125"/>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064" name="Oval 16"/>
          <p:cNvSpPr>
            <a:spLocks noChangeArrowheads="1"/>
          </p:cNvSpPr>
          <p:nvPr/>
        </p:nvSpPr>
        <p:spPr bwMode="auto">
          <a:xfrm>
            <a:off x="3481388" y="904875"/>
            <a:ext cx="1384300" cy="517525"/>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065" name="Line 17"/>
          <p:cNvSpPr>
            <a:spLocks noChangeShapeType="1"/>
          </p:cNvSpPr>
          <p:nvPr/>
        </p:nvSpPr>
        <p:spPr bwMode="auto">
          <a:xfrm flipH="1">
            <a:off x="2128838" y="1417638"/>
            <a:ext cx="204787" cy="561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066" name="Rectangle 18"/>
          <p:cNvSpPr>
            <a:spLocks noChangeArrowheads="1"/>
          </p:cNvSpPr>
          <p:nvPr/>
        </p:nvSpPr>
        <p:spPr bwMode="auto">
          <a:xfrm>
            <a:off x="1808163" y="1027113"/>
            <a:ext cx="7270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000000"/>
                </a:solidFill>
              </a:rPr>
              <a:t>Name</a:t>
            </a:r>
          </a:p>
        </p:txBody>
      </p:sp>
      <p:sp>
        <p:nvSpPr>
          <p:cNvPr id="770067" name="Rectangle 19"/>
          <p:cNvSpPr>
            <a:spLocks noChangeArrowheads="1"/>
          </p:cNvSpPr>
          <p:nvPr/>
        </p:nvSpPr>
        <p:spPr bwMode="auto">
          <a:xfrm>
            <a:off x="3816350" y="920750"/>
            <a:ext cx="68897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lnSpc>
                <a:spcPct val="80000"/>
              </a:lnSpc>
            </a:pPr>
            <a:r>
              <a:rPr lang="en-US" sz="1800">
                <a:solidFill>
                  <a:srgbClr val="000000"/>
                </a:solidFill>
              </a:rPr>
              <a:t>email</a:t>
            </a:r>
          </a:p>
        </p:txBody>
      </p:sp>
      <p:sp>
        <p:nvSpPr>
          <p:cNvPr id="770068" name="Oval 20"/>
          <p:cNvSpPr>
            <a:spLocks noChangeArrowheads="1"/>
          </p:cNvSpPr>
          <p:nvPr/>
        </p:nvSpPr>
        <p:spPr bwMode="auto">
          <a:xfrm>
            <a:off x="185738" y="1144588"/>
            <a:ext cx="1247775" cy="31115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069" name="Rectangle 21"/>
          <p:cNvSpPr>
            <a:spLocks noChangeArrowheads="1"/>
          </p:cNvSpPr>
          <p:nvPr/>
        </p:nvSpPr>
        <p:spPr bwMode="auto">
          <a:xfrm>
            <a:off x="249238" y="1104900"/>
            <a:ext cx="879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u="sng">
                <a:solidFill>
                  <a:srgbClr val="000000"/>
                </a:solidFill>
              </a:rPr>
              <a:t>Emp-Id</a:t>
            </a:r>
          </a:p>
        </p:txBody>
      </p:sp>
      <p:sp>
        <p:nvSpPr>
          <p:cNvPr id="770070" name="Line 22"/>
          <p:cNvSpPr>
            <a:spLocks noChangeShapeType="1"/>
          </p:cNvSpPr>
          <p:nvPr/>
        </p:nvSpPr>
        <p:spPr bwMode="auto">
          <a:xfrm flipV="1">
            <a:off x="7804150" y="1639888"/>
            <a:ext cx="246063" cy="2889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071" name="Line 23"/>
          <p:cNvSpPr>
            <a:spLocks noChangeShapeType="1"/>
          </p:cNvSpPr>
          <p:nvPr/>
        </p:nvSpPr>
        <p:spPr bwMode="auto">
          <a:xfrm flipH="1">
            <a:off x="2724150" y="1371600"/>
            <a:ext cx="1014413" cy="5937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072" name="Line 24"/>
          <p:cNvSpPr>
            <a:spLocks noChangeShapeType="1"/>
          </p:cNvSpPr>
          <p:nvPr/>
        </p:nvSpPr>
        <p:spPr bwMode="auto">
          <a:xfrm flipH="1" flipV="1">
            <a:off x="819150" y="1444625"/>
            <a:ext cx="504825" cy="509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077" name="Rectangle 29"/>
          <p:cNvSpPr>
            <a:spLocks noChangeArrowheads="1"/>
          </p:cNvSpPr>
          <p:nvPr/>
        </p:nvSpPr>
        <p:spPr bwMode="auto">
          <a:xfrm>
            <a:off x="4256088" y="4310063"/>
            <a:ext cx="765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chemeClr val="bg1"/>
                </a:solidFill>
              </a:rPr>
              <a:t>PART</a:t>
            </a:r>
          </a:p>
        </p:txBody>
      </p:sp>
      <p:sp>
        <p:nvSpPr>
          <p:cNvPr id="770091" name="Rectangle 43"/>
          <p:cNvSpPr>
            <a:spLocks noChangeArrowheads="1"/>
          </p:cNvSpPr>
          <p:nvPr/>
        </p:nvSpPr>
        <p:spPr bwMode="auto">
          <a:xfrm>
            <a:off x="2798763" y="1912938"/>
            <a:ext cx="3460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800" b="1"/>
              <a:t>1</a:t>
            </a:r>
          </a:p>
        </p:txBody>
      </p:sp>
      <p:sp>
        <p:nvSpPr>
          <p:cNvPr id="770092" name="Rectangle 44"/>
          <p:cNvSpPr>
            <a:spLocks noChangeArrowheads="1"/>
          </p:cNvSpPr>
          <p:nvPr/>
        </p:nvSpPr>
        <p:spPr bwMode="auto">
          <a:xfrm>
            <a:off x="5943600" y="1849438"/>
            <a:ext cx="396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b="1"/>
              <a:t>M</a:t>
            </a:r>
          </a:p>
        </p:txBody>
      </p:sp>
      <p:sp>
        <p:nvSpPr>
          <p:cNvPr id="770095" name="Text Box 47"/>
          <p:cNvSpPr txBox="1">
            <a:spLocks noChangeArrowheads="1"/>
          </p:cNvSpPr>
          <p:nvPr/>
        </p:nvSpPr>
        <p:spPr bwMode="auto">
          <a:xfrm>
            <a:off x="319088" y="4543425"/>
            <a:ext cx="8477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Table 1: 		DEPENDANTS  (</a:t>
            </a:r>
            <a:r>
              <a:rPr lang="en-US" sz="2000" u="sng"/>
              <a:t>Emp-Id, Name</a:t>
            </a:r>
            <a:r>
              <a:rPr lang="en-US" sz="2000"/>
              <a:t>, Age, Gender)</a:t>
            </a:r>
          </a:p>
        </p:txBody>
      </p:sp>
      <p:sp>
        <p:nvSpPr>
          <p:cNvPr id="770097" name="Text Box 49"/>
          <p:cNvSpPr txBox="1">
            <a:spLocks noChangeArrowheads="1"/>
          </p:cNvSpPr>
          <p:nvPr/>
        </p:nvSpPr>
        <p:spPr bwMode="auto">
          <a:xfrm>
            <a:off x="3700463" y="5546725"/>
            <a:ext cx="4329112" cy="346075"/>
          </a:xfrm>
          <a:prstGeom prst="rect">
            <a:avLst/>
          </a:prstGeom>
          <a:gradFill rotWithShape="1">
            <a:gsLst>
              <a:gs pos="0">
                <a:srgbClr val="3333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A Composite Primary key for Dependants table</a:t>
            </a:r>
          </a:p>
        </p:txBody>
      </p:sp>
      <p:sp>
        <p:nvSpPr>
          <p:cNvPr id="770098" name="Text Box 50"/>
          <p:cNvSpPr txBox="1">
            <a:spLocks noChangeArrowheads="1"/>
          </p:cNvSpPr>
          <p:nvPr/>
        </p:nvSpPr>
        <p:spPr bwMode="auto">
          <a:xfrm>
            <a:off x="4411663" y="3422650"/>
            <a:ext cx="4014787" cy="346075"/>
          </a:xfrm>
          <a:prstGeom prst="rect">
            <a:avLst/>
          </a:prstGeom>
          <a:gradFill rotWithShape="1">
            <a:gsLst>
              <a:gs pos="0">
                <a:srgbClr val="3333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Foreign key that references Employee table </a:t>
            </a:r>
          </a:p>
        </p:txBody>
      </p:sp>
      <p:sp>
        <p:nvSpPr>
          <p:cNvPr id="770099" name="Line 51"/>
          <p:cNvSpPr>
            <a:spLocks noChangeShapeType="1"/>
          </p:cNvSpPr>
          <p:nvPr/>
        </p:nvSpPr>
        <p:spPr bwMode="auto">
          <a:xfrm flipV="1">
            <a:off x="4416425" y="5114925"/>
            <a:ext cx="488950" cy="452438"/>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70100" name="Line 52"/>
          <p:cNvSpPr>
            <a:spLocks noChangeShapeType="1"/>
          </p:cNvSpPr>
          <p:nvPr/>
        </p:nvSpPr>
        <p:spPr bwMode="auto">
          <a:xfrm flipH="1">
            <a:off x="4576763" y="3762375"/>
            <a:ext cx="981075" cy="901700"/>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70103" name="Line 55"/>
          <p:cNvSpPr>
            <a:spLocks noChangeShapeType="1"/>
          </p:cNvSpPr>
          <p:nvPr/>
        </p:nvSpPr>
        <p:spPr bwMode="auto">
          <a:xfrm>
            <a:off x="5727700" y="1282700"/>
            <a:ext cx="6350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70104" name="Line 56"/>
          <p:cNvSpPr>
            <a:spLocks noChangeShapeType="1"/>
          </p:cNvSpPr>
          <p:nvPr/>
        </p:nvSpPr>
        <p:spPr bwMode="auto">
          <a:xfrm flipH="1" flipV="1">
            <a:off x="5540372" y="2212975"/>
            <a:ext cx="800102" cy="0"/>
          </a:xfrm>
          <a:prstGeom prst="line">
            <a:avLst/>
          </a:prstGeom>
          <a:noFill/>
          <a:ln w="38100" cmpd="dbl">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0105" name="AutoShape 57"/>
          <p:cNvSpPr>
            <a:spLocks/>
          </p:cNvSpPr>
          <p:nvPr/>
        </p:nvSpPr>
        <p:spPr bwMode="auto">
          <a:xfrm rot="-16200000">
            <a:off x="4824413" y="4271962"/>
            <a:ext cx="190500" cy="1457325"/>
          </a:xfrm>
          <a:prstGeom prst="rightBrace">
            <a:avLst>
              <a:gd name="adj1" fmla="val 6375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70106" name="Line 58"/>
          <p:cNvSpPr>
            <a:spLocks noChangeShapeType="1"/>
          </p:cNvSpPr>
          <p:nvPr/>
        </p:nvSpPr>
        <p:spPr bwMode="auto">
          <a:xfrm flipV="1">
            <a:off x="2728913" y="2212974"/>
            <a:ext cx="735013" cy="1111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grpSp>
        <p:nvGrpSpPr>
          <p:cNvPr id="4" name="Group 3">
            <a:extLst>
              <a:ext uri="{FF2B5EF4-FFF2-40B4-BE49-F238E27FC236}">
                <a16:creationId xmlns:a16="http://schemas.microsoft.com/office/drawing/2014/main" id="{A0C79ED9-F8A5-4BE6-AD61-5E329B3D15B9}"/>
              </a:ext>
            </a:extLst>
          </p:cNvPr>
          <p:cNvGrpSpPr/>
          <p:nvPr/>
        </p:nvGrpSpPr>
        <p:grpSpPr>
          <a:xfrm>
            <a:off x="3457242" y="1845601"/>
            <a:ext cx="2109480" cy="679450"/>
            <a:chOff x="1510124" y="2846439"/>
            <a:chExt cx="1782762" cy="915936"/>
          </a:xfrm>
        </p:grpSpPr>
        <p:sp>
          <p:nvSpPr>
            <p:cNvPr id="3" name="Hexagon 2">
              <a:extLst>
                <a:ext uri="{FF2B5EF4-FFF2-40B4-BE49-F238E27FC236}">
                  <a16:creationId xmlns:a16="http://schemas.microsoft.com/office/drawing/2014/main" id="{3C2F933C-5574-41EE-8A13-10041BAD49E0}"/>
                </a:ext>
              </a:extLst>
            </p:cNvPr>
            <p:cNvSpPr/>
            <p:nvPr/>
          </p:nvSpPr>
          <p:spPr bwMode="auto">
            <a:xfrm>
              <a:off x="1510124" y="2846439"/>
              <a:ext cx="1782762" cy="915936"/>
            </a:xfrm>
            <a:prstGeom prst="hexagon">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Times New Roman" pitchFamily="18" charset="0"/>
              </a:endParaRPr>
            </a:p>
          </p:txBody>
        </p:sp>
        <p:sp>
          <p:nvSpPr>
            <p:cNvPr id="42" name="Hexagon 41">
              <a:extLst>
                <a:ext uri="{FF2B5EF4-FFF2-40B4-BE49-F238E27FC236}">
                  <a16:creationId xmlns:a16="http://schemas.microsoft.com/office/drawing/2014/main" id="{7A6C0F57-681B-4D23-83A3-5837E019DD91}"/>
                </a:ext>
              </a:extLst>
            </p:cNvPr>
            <p:cNvSpPr/>
            <p:nvPr/>
          </p:nvSpPr>
          <p:spPr bwMode="auto">
            <a:xfrm>
              <a:off x="1622335" y="2968625"/>
              <a:ext cx="1566648" cy="641350"/>
            </a:xfrm>
            <a:prstGeom prst="hexagon">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Times New Roman" pitchFamily="18" charset="0"/>
              </a:endParaRPr>
            </a:p>
          </p:txBody>
        </p:sp>
      </p:grpSp>
      <p:sp>
        <p:nvSpPr>
          <p:cNvPr id="43" name="Rectangle 42">
            <a:extLst>
              <a:ext uri="{FF2B5EF4-FFF2-40B4-BE49-F238E27FC236}">
                <a16:creationId xmlns:a16="http://schemas.microsoft.com/office/drawing/2014/main" id="{72B303A5-ADA6-4BA4-A6EB-56BE64A889D1}"/>
              </a:ext>
            </a:extLst>
          </p:cNvPr>
          <p:cNvSpPr>
            <a:spLocks noChangeArrowheads="1"/>
          </p:cNvSpPr>
          <p:nvPr/>
        </p:nvSpPr>
        <p:spPr bwMode="auto">
          <a:xfrm>
            <a:off x="3675062" y="2018374"/>
            <a:ext cx="16605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400" dirty="0"/>
              <a:t>HAS-DEPENDANT</a:t>
            </a:r>
          </a:p>
        </p:txBody>
      </p:sp>
      <p:grpSp>
        <p:nvGrpSpPr>
          <p:cNvPr id="7" name="Group 6">
            <a:extLst>
              <a:ext uri="{FF2B5EF4-FFF2-40B4-BE49-F238E27FC236}">
                <a16:creationId xmlns:a16="http://schemas.microsoft.com/office/drawing/2014/main" id="{09103FB2-02C9-4B67-A7D9-C11BCA5ADCC6}"/>
              </a:ext>
            </a:extLst>
          </p:cNvPr>
          <p:cNvGrpSpPr/>
          <p:nvPr/>
        </p:nvGrpSpPr>
        <p:grpSpPr>
          <a:xfrm>
            <a:off x="6362700" y="1932139"/>
            <a:ext cx="1914525" cy="665214"/>
            <a:chOff x="1301750" y="3097161"/>
            <a:chExt cx="1914525" cy="665214"/>
          </a:xfrm>
        </p:grpSpPr>
        <p:sp>
          <p:nvSpPr>
            <p:cNvPr id="6" name="Rectangle: Rounded Corners 5">
              <a:extLst>
                <a:ext uri="{FF2B5EF4-FFF2-40B4-BE49-F238E27FC236}">
                  <a16:creationId xmlns:a16="http://schemas.microsoft.com/office/drawing/2014/main" id="{6FC88F4A-406D-4101-BBFC-037D4F99FF10}"/>
                </a:ext>
              </a:extLst>
            </p:cNvPr>
            <p:cNvSpPr/>
            <p:nvPr/>
          </p:nvSpPr>
          <p:spPr bwMode="auto">
            <a:xfrm>
              <a:off x="1301750" y="3097161"/>
              <a:ext cx="1914525" cy="665214"/>
            </a:xfrm>
            <a:prstGeom prst="round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Times New Roman" pitchFamily="18" charset="0"/>
              </a:endParaRPr>
            </a:p>
          </p:txBody>
        </p:sp>
        <p:sp>
          <p:nvSpPr>
            <p:cNvPr id="49" name="Rectangle 3">
              <a:extLst>
                <a:ext uri="{FF2B5EF4-FFF2-40B4-BE49-F238E27FC236}">
                  <a16:creationId xmlns:a16="http://schemas.microsoft.com/office/drawing/2014/main" id="{4B01951A-3532-4725-9360-02EE228B2B0F}"/>
                </a:ext>
              </a:extLst>
            </p:cNvPr>
            <p:cNvSpPr>
              <a:spLocks noChangeArrowheads="1"/>
            </p:cNvSpPr>
            <p:nvPr/>
          </p:nvSpPr>
          <p:spPr bwMode="auto">
            <a:xfrm>
              <a:off x="1376362" y="3143198"/>
              <a:ext cx="1768475" cy="530225"/>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50" name="Rectangle 6">
              <a:extLst>
                <a:ext uri="{FF2B5EF4-FFF2-40B4-BE49-F238E27FC236}">
                  <a16:creationId xmlns:a16="http://schemas.microsoft.com/office/drawing/2014/main" id="{44AD9D8A-3316-413A-8EA9-97B999B01353}"/>
                </a:ext>
              </a:extLst>
            </p:cNvPr>
            <p:cNvSpPr>
              <a:spLocks noChangeArrowheads="1"/>
            </p:cNvSpPr>
            <p:nvPr/>
          </p:nvSpPr>
          <p:spPr bwMode="auto">
            <a:xfrm>
              <a:off x="1423681" y="3247999"/>
              <a:ext cx="16795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dirty="0"/>
                <a:t>DEPENDANTS</a:t>
              </a: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3"/>
          <p:cNvSpPr>
            <a:spLocks noGrp="1"/>
          </p:cNvSpPr>
          <p:nvPr>
            <p:ph type="sldNum" sz="quarter" idx="10"/>
          </p:nvPr>
        </p:nvSpPr>
        <p:spPr/>
        <p:txBody>
          <a:bodyPr/>
          <a:lstStyle/>
          <a:p>
            <a:fld id="{1194F0B2-E5CC-48C9-83FB-0CF1D2181233}" type="slidenum">
              <a:rPr lang="en-US"/>
              <a:pPr/>
              <a:t>52</a:t>
            </a:fld>
            <a:endParaRPr lang="en-US"/>
          </a:p>
        </p:txBody>
      </p:sp>
      <p:sp>
        <p:nvSpPr>
          <p:cNvPr id="770050" name="Rectangle 2"/>
          <p:cNvSpPr>
            <a:spLocks noChangeArrowheads="1"/>
          </p:cNvSpPr>
          <p:nvPr/>
        </p:nvSpPr>
        <p:spPr bwMode="auto">
          <a:xfrm>
            <a:off x="369888" y="271463"/>
            <a:ext cx="67516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b="1">
                <a:solidFill>
                  <a:schemeClr val="tx2"/>
                </a:solidFill>
              </a:rPr>
              <a:t>Example of Weak Entity Relationship</a:t>
            </a:r>
          </a:p>
        </p:txBody>
      </p:sp>
      <p:sp>
        <p:nvSpPr>
          <p:cNvPr id="770051" name="Rectangle 3"/>
          <p:cNvSpPr>
            <a:spLocks noChangeArrowheads="1"/>
          </p:cNvSpPr>
          <p:nvPr/>
        </p:nvSpPr>
        <p:spPr bwMode="auto">
          <a:xfrm>
            <a:off x="1301750" y="1965325"/>
            <a:ext cx="1422400" cy="530225"/>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70053" name="Rectangle 5"/>
          <p:cNvSpPr>
            <a:spLocks noChangeArrowheads="1"/>
          </p:cNvSpPr>
          <p:nvPr/>
        </p:nvSpPr>
        <p:spPr bwMode="auto">
          <a:xfrm>
            <a:off x="1808163" y="2034667"/>
            <a:ext cx="55562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sz="1800" dirty="0"/>
              <a:t>E1</a:t>
            </a:r>
          </a:p>
        </p:txBody>
      </p:sp>
      <p:sp>
        <p:nvSpPr>
          <p:cNvPr id="770055" name="Oval 7"/>
          <p:cNvSpPr>
            <a:spLocks noChangeArrowheads="1"/>
          </p:cNvSpPr>
          <p:nvPr/>
        </p:nvSpPr>
        <p:spPr bwMode="auto">
          <a:xfrm>
            <a:off x="5462588" y="944563"/>
            <a:ext cx="1247775" cy="439737"/>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056" name="Oval 8"/>
          <p:cNvSpPr>
            <a:spLocks noChangeArrowheads="1"/>
          </p:cNvSpPr>
          <p:nvPr/>
        </p:nvSpPr>
        <p:spPr bwMode="auto">
          <a:xfrm>
            <a:off x="6794500" y="836613"/>
            <a:ext cx="1249363" cy="598487"/>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059" name="Rectangle 11"/>
          <p:cNvSpPr>
            <a:spLocks noChangeArrowheads="1"/>
          </p:cNvSpPr>
          <p:nvPr/>
        </p:nvSpPr>
        <p:spPr bwMode="auto">
          <a:xfrm>
            <a:off x="7137400" y="94456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dirty="0">
                <a:solidFill>
                  <a:srgbClr val="000000"/>
                </a:solidFill>
              </a:rPr>
              <a:t>D</a:t>
            </a:r>
          </a:p>
        </p:txBody>
      </p:sp>
      <p:sp>
        <p:nvSpPr>
          <p:cNvPr id="770060" name="Rectangle 12"/>
          <p:cNvSpPr>
            <a:spLocks noChangeArrowheads="1"/>
          </p:cNvSpPr>
          <p:nvPr/>
        </p:nvSpPr>
        <p:spPr bwMode="auto">
          <a:xfrm>
            <a:off x="5865019" y="952472"/>
            <a:ext cx="336632" cy="36676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dirty="0">
                <a:solidFill>
                  <a:srgbClr val="000000"/>
                </a:solidFill>
              </a:rPr>
              <a:t>C</a:t>
            </a:r>
          </a:p>
        </p:txBody>
      </p:sp>
      <p:sp>
        <p:nvSpPr>
          <p:cNvPr id="770061" name="Line 13"/>
          <p:cNvSpPr>
            <a:spLocks noChangeShapeType="1"/>
          </p:cNvSpPr>
          <p:nvPr/>
        </p:nvSpPr>
        <p:spPr bwMode="auto">
          <a:xfrm>
            <a:off x="6262688" y="1347788"/>
            <a:ext cx="592137" cy="6032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062" name="Line 14"/>
          <p:cNvSpPr>
            <a:spLocks noChangeShapeType="1"/>
          </p:cNvSpPr>
          <p:nvPr/>
        </p:nvSpPr>
        <p:spPr bwMode="auto">
          <a:xfrm>
            <a:off x="7359650" y="1439863"/>
            <a:ext cx="3175" cy="5111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063" name="Oval 15"/>
          <p:cNvSpPr>
            <a:spLocks noChangeArrowheads="1"/>
          </p:cNvSpPr>
          <p:nvPr/>
        </p:nvSpPr>
        <p:spPr bwMode="auto">
          <a:xfrm>
            <a:off x="1597025" y="1047750"/>
            <a:ext cx="1619250" cy="365125"/>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065" name="Line 17"/>
          <p:cNvSpPr>
            <a:spLocks noChangeShapeType="1"/>
          </p:cNvSpPr>
          <p:nvPr/>
        </p:nvSpPr>
        <p:spPr bwMode="auto">
          <a:xfrm flipH="1">
            <a:off x="2128838" y="1417638"/>
            <a:ext cx="204787" cy="5619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066" name="Rectangle 18"/>
          <p:cNvSpPr>
            <a:spLocks noChangeArrowheads="1"/>
          </p:cNvSpPr>
          <p:nvPr/>
        </p:nvSpPr>
        <p:spPr bwMode="auto">
          <a:xfrm>
            <a:off x="2199399" y="996043"/>
            <a:ext cx="33663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dirty="0">
                <a:solidFill>
                  <a:srgbClr val="000000"/>
                </a:solidFill>
              </a:rPr>
              <a:t>B</a:t>
            </a:r>
          </a:p>
        </p:txBody>
      </p:sp>
      <p:sp>
        <p:nvSpPr>
          <p:cNvPr id="770068" name="Oval 20"/>
          <p:cNvSpPr>
            <a:spLocks noChangeArrowheads="1"/>
          </p:cNvSpPr>
          <p:nvPr/>
        </p:nvSpPr>
        <p:spPr bwMode="auto">
          <a:xfrm>
            <a:off x="185738" y="1144588"/>
            <a:ext cx="1247775" cy="31115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069" name="Rectangle 21"/>
          <p:cNvSpPr>
            <a:spLocks noChangeArrowheads="1"/>
          </p:cNvSpPr>
          <p:nvPr/>
        </p:nvSpPr>
        <p:spPr bwMode="auto">
          <a:xfrm>
            <a:off x="666957" y="1075477"/>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u="sng" dirty="0">
                <a:solidFill>
                  <a:srgbClr val="000000"/>
                </a:solidFill>
              </a:rPr>
              <a:t>A</a:t>
            </a:r>
          </a:p>
        </p:txBody>
      </p:sp>
      <p:sp>
        <p:nvSpPr>
          <p:cNvPr id="770072" name="Line 24"/>
          <p:cNvSpPr>
            <a:spLocks noChangeShapeType="1"/>
          </p:cNvSpPr>
          <p:nvPr/>
        </p:nvSpPr>
        <p:spPr bwMode="auto">
          <a:xfrm flipH="1" flipV="1">
            <a:off x="819150" y="1444625"/>
            <a:ext cx="504825" cy="509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091" name="Rectangle 43"/>
          <p:cNvSpPr>
            <a:spLocks noChangeArrowheads="1"/>
          </p:cNvSpPr>
          <p:nvPr/>
        </p:nvSpPr>
        <p:spPr bwMode="auto">
          <a:xfrm>
            <a:off x="2798763" y="1912938"/>
            <a:ext cx="3460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800" b="1" dirty="0"/>
              <a:t>1</a:t>
            </a:r>
          </a:p>
        </p:txBody>
      </p:sp>
      <p:sp>
        <p:nvSpPr>
          <p:cNvPr id="770092" name="Rectangle 44"/>
          <p:cNvSpPr>
            <a:spLocks noChangeArrowheads="1"/>
          </p:cNvSpPr>
          <p:nvPr/>
        </p:nvSpPr>
        <p:spPr bwMode="auto">
          <a:xfrm>
            <a:off x="5865020" y="1849438"/>
            <a:ext cx="475456"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sz="1800" b="1" dirty="0"/>
              <a:t>M</a:t>
            </a:r>
          </a:p>
        </p:txBody>
      </p:sp>
      <p:sp>
        <p:nvSpPr>
          <p:cNvPr id="770095" name="Text Box 47"/>
          <p:cNvSpPr txBox="1">
            <a:spLocks noChangeArrowheads="1"/>
          </p:cNvSpPr>
          <p:nvPr/>
        </p:nvSpPr>
        <p:spPr bwMode="auto">
          <a:xfrm>
            <a:off x="422842" y="3774622"/>
            <a:ext cx="5128606"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US" sz="2000" dirty="0"/>
          </a:p>
          <a:p>
            <a:pPr marL="231775" indent="-231775">
              <a:buClr>
                <a:srgbClr val="FF0000"/>
              </a:buClr>
              <a:buFont typeface="Arial" panose="020B0604020202020204" pitchFamily="34" charset="0"/>
              <a:buChar char="•"/>
            </a:pPr>
            <a:r>
              <a:rPr lang="en-US" sz="2000" dirty="0"/>
              <a:t>A weak entity Can have several parents.</a:t>
            </a:r>
          </a:p>
          <a:p>
            <a:pPr marL="231775" indent="-231775">
              <a:buClr>
                <a:srgbClr val="FF0000"/>
              </a:buClr>
              <a:buFont typeface="Arial" panose="020B0604020202020204" pitchFamily="34" charset="0"/>
              <a:buChar char="•"/>
            </a:pPr>
            <a:endParaRPr lang="en-US" sz="2000" dirty="0"/>
          </a:p>
          <a:p>
            <a:pPr marL="231775" indent="-231775">
              <a:buClr>
                <a:srgbClr val="FF0000"/>
              </a:buClr>
              <a:buFont typeface="Arial" panose="020B0604020202020204" pitchFamily="34" charset="0"/>
              <a:buChar char="•"/>
            </a:pPr>
            <a:r>
              <a:rPr lang="en-US" sz="2000" dirty="0"/>
              <a:t>For example, in this example the parents of E2 are E1 and E3. Thus, the table for E2 becomes:</a:t>
            </a:r>
          </a:p>
          <a:p>
            <a:pPr marL="1146175" lvl="2" indent="-231775">
              <a:buClr>
                <a:srgbClr val="FF0000"/>
              </a:buClr>
              <a:buFont typeface="Arial" panose="020B0604020202020204" pitchFamily="34" charset="0"/>
              <a:buChar char="•"/>
            </a:pPr>
            <a:r>
              <a:rPr lang="en-US" sz="2000" dirty="0"/>
              <a:t>Table E2: (</a:t>
            </a:r>
            <a:r>
              <a:rPr lang="en-US" sz="2000" u="sng" dirty="0"/>
              <a:t>A, K, C</a:t>
            </a:r>
            <a:r>
              <a:rPr lang="en-US" sz="2000" dirty="0"/>
              <a:t>, D)</a:t>
            </a:r>
          </a:p>
          <a:p>
            <a:pPr marL="231775" indent="-231775">
              <a:buClr>
                <a:srgbClr val="FF0000"/>
              </a:buClr>
              <a:buFont typeface="Arial" panose="020B0604020202020204" pitchFamily="34" charset="0"/>
              <a:buChar char="•"/>
            </a:pPr>
            <a:endParaRPr lang="en-US" sz="2000" dirty="0"/>
          </a:p>
        </p:txBody>
      </p:sp>
      <p:sp>
        <p:nvSpPr>
          <p:cNvPr id="770103" name="Line 55"/>
          <p:cNvSpPr>
            <a:spLocks noChangeShapeType="1"/>
          </p:cNvSpPr>
          <p:nvPr/>
        </p:nvSpPr>
        <p:spPr bwMode="auto">
          <a:xfrm>
            <a:off x="5727700" y="1282700"/>
            <a:ext cx="6350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70104" name="Line 56"/>
          <p:cNvSpPr>
            <a:spLocks noChangeShapeType="1"/>
          </p:cNvSpPr>
          <p:nvPr/>
        </p:nvSpPr>
        <p:spPr bwMode="auto">
          <a:xfrm flipH="1">
            <a:off x="5628686" y="2214562"/>
            <a:ext cx="695913" cy="9525"/>
          </a:xfrm>
          <a:prstGeom prst="line">
            <a:avLst/>
          </a:prstGeom>
          <a:noFill/>
          <a:ln w="38100" cmpd="dbl">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0106" name="Line 58"/>
          <p:cNvSpPr>
            <a:spLocks noChangeShapeType="1"/>
          </p:cNvSpPr>
          <p:nvPr/>
        </p:nvSpPr>
        <p:spPr bwMode="auto">
          <a:xfrm>
            <a:off x="2728913" y="2224088"/>
            <a:ext cx="9683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cxnSp>
        <p:nvCxnSpPr>
          <p:cNvPr id="3" name="Straight Connector 2">
            <a:extLst>
              <a:ext uri="{FF2B5EF4-FFF2-40B4-BE49-F238E27FC236}">
                <a16:creationId xmlns:a16="http://schemas.microsoft.com/office/drawing/2014/main" id="{3482CD2E-5202-414A-8BA0-20E7A972E91F}"/>
              </a:ext>
            </a:extLst>
          </p:cNvPr>
          <p:cNvCxnSpPr>
            <a:cxnSpLocks/>
          </p:cNvCxnSpPr>
          <p:nvPr/>
        </p:nvCxnSpPr>
        <p:spPr bwMode="auto">
          <a:xfrm>
            <a:off x="7189643" y="2464082"/>
            <a:ext cx="0" cy="60793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Rectangle 3">
            <a:extLst>
              <a:ext uri="{FF2B5EF4-FFF2-40B4-BE49-F238E27FC236}">
                <a16:creationId xmlns:a16="http://schemas.microsoft.com/office/drawing/2014/main" id="{3B3B26B8-5E5E-4C0A-8E18-849190ED01A9}"/>
              </a:ext>
            </a:extLst>
          </p:cNvPr>
          <p:cNvSpPr>
            <a:spLocks noChangeArrowheads="1"/>
          </p:cNvSpPr>
          <p:nvPr/>
        </p:nvSpPr>
        <p:spPr bwMode="auto">
          <a:xfrm>
            <a:off x="6467001" y="4254046"/>
            <a:ext cx="1422400" cy="530225"/>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cxnSp>
        <p:nvCxnSpPr>
          <p:cNvPr id="46" name="Straight Connector 45">
            <a:extLst>
              <a:ext uri="{FF2B5EF4-FFF2-40B4-BE49-F238E27FC236}">
                <a16:creationId xmlns:a16="http://schemas.microsoft.com/office/drawing/2014/main" id="{FAEE65EE-9FD2-4DC9-8C46-998E8B102FAA}"/>
              </a:ext>
            </a:extLst>
          </p:cNvPr>
          <p:cNvCxnSpPr>
            <a:cxnSpLocks/>
          </p:cNvCxnSpPr>
          <p:nvPr/>
        </p:nvCxnSpPr>
        <p:spPr bwMode="auto">
          <a:xfrm>
            <a:off x="7158429" y="3652158"/>
            <a:ext cx="0" cy="54037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Rectangle 44">
            <a:extLst>
              <a:ext uri="{FF2B5EF4-FFF2-40B4-BE49-F238E27FC236}">
                <a16:creationId xmlns:a16="http://schemas.microsoft.com/office/drawing/2014/main" id="{2109923E-FD12-4A16-952F-535F71A86D39}"/>
              </a:ext>
            </a:extLst>
          </p:cNvPr>
          <p:cNvSpPr>
            <a:spLocks noChangeArrowheads="1"/>
          </p:cNvSpPr>
          <p:nvPr/>
        </p:nvSpPr>
        <p:spPr bwMode="auto">
          <a:xfrm>
            <a:off x="7149663" y="2508451"/>
            <a:ext cx="475456"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sz="1800" b="1" dirty="0"/>
              <a:t>N</a:t>
            </a:r>
          </a:p>
        </p:txBody>
      </p:sp>
      <p:sp>
        <p:nvSpPr>
          <p:cNvPr id="48" name="Rectangle 43">
            <a:extLst>
              <a:ext uri="{FF2B5EF4-FFF2-40B4-BE49-F238E27FC236}">
                <a16:creationId xmlns:a16="http://schemas.microsoft.com/office/drawing/2014/main" id="{8A98FBD3-C20C-46DB-861E-AD96DB3F1386}"/>
              </a:ext>
            </a:extLst>
          </p:cNvPr>
          <p:cNvSpPr>
            <a:spLocks noChangeArrowheads="1"/>
          </p:cNvSpPr>
          <p:nvPr/>
        </p:nvSpPr>
        <p:spPr bwMode="auto">
          <a:xfrm>
            <a:off x="7137400" y="3859753"/>
            <a:ext cx="3460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800" b="1" dirty="0"/>
              <a:t>1</a:t>
            </a:r>
          </a:p>
        </p:txBody>
      </p:sp>
      <p:sp>
        <p:nvSpPr>
          <p:cNvPr id="49" name="Oval 20">
            <a:extLst>
              <a:ext uri="{FF2B5EF4-FFF2-40B4-BE49-F238E27FC236}">
                <a16:creationId xmlns:a16="http://schemas.microsoft.com/office/drawing/2014/main" id="{3DA6CFD5-4922-445A-AB03-2D6341CE2374}"/>
              </a:ext>
            </a:extLst>
          </p:cNvPr>
          <p:cNvSpPr>
            <a:spLocks noChangeArrowheads="1"/>
          </p:cNvSpPr>
          <p:nvPr/>
        </p:nvSpPr>
        <p:spPr bwMode="auto">
          <a:xfrm>
            <a:off x="6033335" y="5141459"/>
            <a:ext cx="1247775" cy="31115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Oval 20">
            <a:extLst>
              <a:ext uri="{FF2B5EF4-FFF2-40B4-BE49-F238E27FC236}">
                <a16:creationId xmlns:a16="http://schemas.microsoft.com/office/drawing/2014/main" id="{5162D4F3-549C-48C3-ACC0-452CCE3459DE}"/>
              </a:ext>
            </a:extLst>
          </p:cNvPr>
          <p:cNvSpPr>
            <a:spLocks noChangeArrowheads="1"/>
          </p:cNvSpPr>
          <p:nvPr/>
        </p:nvSpPr>
        <p:spPr bwMode="auto">
          <a:xfrm>
            <a:off x="7602538" y="5114924"/>
            <a:ext cx="1247775" cy="31115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TextBox 5">
            <a:extLst>
              <a:ext uri="{FF2B5EF4-FFF2-40B4-BE49-F238E27FC236}">
                <a16:creationId xmlns:a16="http://schemas.microsoft.com/office/drawing/2014/main" id="{4D933481-CA98-4D47-A8D3-AD7225156E86}"/>
              </a:ext>
            </a:extLst>
          </p:cNvPr>
          <p:cNvSpPr txBox="1"/>
          <p:nvPr/>
        </p:nvSpPr>
        <p:spPr>
          <a:xfrm>
            <a:off x="6460219" y="5085833"/>
            <a:ext cx="500288" cy="369332"/>
          </a:xfrm>
          <a:prstGeom prst="rect">
            <a:avLst/>
          </a:prstGeom>
          <a:noFill/>
        </p:spPr>
        <p:txBody>
          <a:bodyPr wrap="square" rtlCol="0">
            <a:spAutoFit/>
          </a:bodyPr>
          <a:lstStyle/>
          <a:p>
            <a:r>
              <a:rPr lang="en-US" sz="1800" u="sng" dirty="0"/>
              <a:t>K</a:t>
            </a:r>
          </a:p>
        </p:txBody>
      </p:sp>
      <p:sp>
        <p:nvSpPr>
          <p:cNvPr id="52" name="TextBox 51">
            <a:extLst>
              <a:ext uri="{FF2B5EF4-FFF2-40B4-BE49-F238E27FC236}">
                <a16:creationId xmlns:a16="http://schemas.microsoft.com/office/drawing/2014/main" id="{7F4F9B95-07FD-4465-ACAA-2379F0D7CB6C}"/>
              </a:ext>
            </a:extLst>
          </p:cNvPr>
          <p:cNvSpPr txBox="1"/>
          <p:nvPr/>
        </p:nvSpPr>
        <p:spPr>
          <a:xfrm>
            <a:off x="8046337" y="5086306"/>
            <a:ext cx="500288" cy="369332"/>
          </a:xfrm>
          <a:prstGeom prst="rect">
            <a:avLst/>
          </a:prstGeom>
          <a:noFill/>
        </p:spPr>
        <p:txBody>
          <a:bodyPr wrap="square" rtlCol="0">
            <a:spAutoFit/>
          </a:bodyPr>
          <a:lstStyle/>
          <a:p>
            <a:r>
              <a:rPr lang="en-US" sz="1800" dirty="0"/>
              <a:t>P</a:t>
            </a:r>
          </a:p>
        </p:txBody>
      </p:sp>
      <p:cxnSp>
        <p:nvCxnSpPr>
          <p:cNvPr id="8" name="Straight Connector 7">
            <a:extLst>
              <a:ext uri="{FF2B5EF4-FFF2-40B4-BE49-F238E27FC236}">
                <a16:creationId xmlns:a16="http://schemas.microsoft.com/office/drawing/2014/main" id="{2C87CFCE-998E-46B8-B86D-30D69699B2D8}"/>
              </a:ext>
            </a:extLst>
          </p:cNvPr>
          <p:cNvCxnSpPr>
            <a:cxnSpLocks/>
            <a:stCxn id="42" idx="2"/>
            <a:endCxn id="6" idx="0"/>
          </p:cNvCxnSpPr>
          <p:nvPr/>
        </p:nvCxnSpPr>
        <p:spPr bwMode="auto">
          <a:xfrm flipH="1">
            <a:off x="6710363" y="4784271"/>
            <a:ext cx="467838" cy="30156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a:extLst>
              <a:ext uri="{FF2B5EF4-FFF2-40B4-BE49-F238E27FC236}">
                <a16:creationId xmlns:a16="http://schemas.microsoft.com/office/drawing/2014/main" id="{22297C19-7EF6-4995-ABE0-E14AA687080B}"/>
              </a:ext>
            </a:extLst>
          </p:cNvPr>
          <p:cNvCxnSpPr>
            <a:endCxn id="52" idx="0"/>
          </p:cNvCxnSpPr>
          <p:nvPr/>
        </p:nvCxnSpPr>
        <p:spPr bwMode="auto">
          <a:xfrm>
            <a:off x="7387391" y="4784271"/>
            <a:ext cx="909090" cy="30203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Rectangle 6">
            <a:extLst>
              <a:ext uri="{FF2B5EF4-FFF2-40B4-BE49-F238E27FC236}">
                <a16:creationId xmlns:a16="http://schemas.microsoft.com/office/drawing/2014/main" id="{48EE950A-3008-4E07-B1DF-D408AF2C5CD2}"/>
              </a:ext>
            </a:extLst>
          </p:cNvPr>
          <p:cNvSpPr>
            <a:spLocks noChangeArrowheads="1"/>
          </p:cNvSpPr>
          <p:nvPr/>
        </p:nvSpPr>
        <p:spPr bwMode="auto">
          <a:xfrm>
            <a:off x="6917788" y="4312280"/>
            <a:ext cx="43922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dirty="0"/>
              <a:t>E3</a:t>
            </a:r>
          </a:p>
        </p:txBody>
      </p:sp>
      <p:grpSp>
        <p:nvGrpSpPr>
          <p:cNvPr id="2" name="Group 1">
            <a:extLst>
              <a:ext uri="{FF2B5EF4-FFF2-40B4-BE49-F238E27FC236}">
                <a16:creationId xmlns:a16="http://schemas.microsoft.com/office/drawing/2014/main" id="{9F45B092-A511-4CBC-9D20-5ACC48BDD2F0}"/>
              </a:ext>
            </a:extLst>
          </p:cNvPr>
          <p:cNvGrpSpPr/>
          <p:nvPr/>
        </p:nvGrpSpPr>
        <p:grpSpPr>
          <a:xfrm>
            <a:off x="3717822" y="1948655"/>
            <a:ext cx="1910865" cy="528639"/>
            <a:chOff x="1642064" y="2824162"/>
            <a:chExt cx="1574212" cy="528639"/>
          </a:xfrm>
        </p:grpSpPr>
        <p:grpSp>
          <p:nvGrpSpPr>
            <p:cNvPr id="44" name="Group 43">
              <a:extLst>
                <a:ext uri="{FF2B5EF4-FFF2-40B4-BE49-F238E27FC236}">
                  <a16:creationId xmlns:a16="http://schemas.microsoft.com/office/drawing/2014/main" id="{09BC94DD-ECA1-4628-A082-A07A37FDC672}"/>
                </a:ext>
              </a:extLst>
            </p:cNvPr>
            <p:cNvGrpSpPr/>
            <p:nvPr/>
          </p:nvGrpSpPr>
          <p:grpSpPr>
            <a:xfrm>
              <a:off x="1642064" y="2824162"/>
              <a:ext cx="1574212" cy="528639"/>
              <a:chOff x="1510124" y="2846439"/>
              <a:chExt cx="1782762" cy="915936"/>
            </a:xfrm>
          </p:grpSpPr>
          <p:sp>
            <p:nvSpPr>
              <p:cNvPr id="45" name="Hexagon 44">
                <a:extLst>
                  <a:ext uri="{FF2B5EF4-FFF2-40B4-BE49-F238E27FC236}">
                    <a16:creationId xmlns:a16="http://schemas.microsoft.com/office/drawing/2014/main" id="{14C4CBD7-98AD-45DF-9733-47E7D120CFF7}"/>
                  </a:ext>
                </a:extLst>
              </p:cNvPr>
              <p:cNvSpPr/>
              <p:nvPr/>
            </p:nvSpPr>
            <p:spPr bwMode="auto">
              <a:xfrm>
                <a:off x="1510124" y="2846439"/>
                <a:ext cx="1782762" cy="915936"/>
              </a:xfrm>
              <a:prstGeom prst="hexagon">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Times New Roman" pitchFamily="18" charset="0"/>
                </a:endParaRPr>
              </a:p>
            </p:txBody>
          </p:sp>
          <p:sp>
            <p:nvSpPr>
              <p:cNvPr id="51" name="Hexagon 50">
                <a:extLst>
                  <a:ext uri="{FF2B5EF4-FFF2-40B4-BE49-F238E27FC236}">
                    <a16:creationId xmlns:a16="http://schemas.microsoft.com/office/drawing/2014/main" id="{E477C8EA-0D69-4C60-87F2-ED2181C8FF03}"/>
                  </a:ext>
                </a:extLst>
              </p:cNvPr>
              <p:cNvSpPr/>
              <p:nvPr/>
            </p:nvSpPr>
            <p:spPr bwMode="auto">
              <a:xfrm>
                <a:off x="1622335" y="2968625"/>
                <a:ext cx="1566648" cy="641350"/>
              </a:xfrm>
              <a:prstGeom prst="hexagon">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Times New Roman" pitchFamily="18" charset="0"/>
                </a:endParaRPr>
              </a:p>
            </p:txBody>
          </p:sp>
        </p:grpSp>
        <p:sp>
          <p:nvSpPr>
            <p:cNvPr id="54" name="Rectangle 42">
              <a:extLst>
                <a:ext uri="{FF2B5EF4-FFF2-40B4-BE49-F238E27FC236}">
                  <a16:creationId xmlns:a16="http://schemas.microsoft.com/office/drawing/2014/main" id="{40EB630B-F0FC-4B9B-84F0-ADC3EBB1BE68}"/>
                </a:ext>
              </a:extLst>
            </p:cNvPr>
            <p:cNvSpPr>
              <a:spLocks noChangeArrowheads="1"/>
            </p:cNvSpPr>
            <p:nvPr/>
          </p:nvSpPr>
          <p:spPr bwMode="auto">
            <a:xfrm>
              <a:off x="2207240" y="2868358"/>
              <a:ext cx="65758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sz="1800" dirty="0"/>
                <a:t>R1</a:t>
              </a:r>
            </a:p>
          </p:txBody>
        </p:sp>
      </p:grpSp>
      <p:grpSp>
        <p:nvGrpSpPr>
          <p:cNvPr id="55" name="Group 54">
            <a:extLst>
              <a:ext uri="{FF2B5EF4-FFF2-40B4-BE49-F238E27FC236}">
                <a16:creationId xmlns:a16="http://schemas.microsoft.com/office/drawing/2014/main" id="{02FA18BF-5B8C-47DB-B575-B49DCDD608C4}"/>
              </a:ext>
            </a:extLst>
          </p:cNvPr>
          <p:cNvGrpSpPr/>
          <p:nvPr/>
        </p:nvGrpSpPr>
        <p:grpSpPr>
          <a:xfrm>
            <a:off x="6234210" y="3072019"/>
            <a:ext cx="1910865" cy="528639"/>
            <a:chOff x="1642064" y="2824162"/>
            <a:chExt cx="1574212" cy="528639"/>
          </a:xfrm>
        </p:grpSpPr>
        <p:grpSp>
          <p:nvGrpSpPr>
            <p:cNvPr id="56" name="Group 55">
              <a:extLst>
                <a:ext uri="{FF2B5EF4-FFF2-40B4-BE49-F238E27FC236}">
                  <a16:creationId xmlns:a16="http://schemas.microsoft.com/office/drawing/2014/main" id="{6135B30A-2A3A-4817-919D-D6FC24EC6BE2}"/>
                </a:ext>
              </a:extLst>
            </p:cNvPr>
            <p:cNvGrpSpPr/>
            <p:nvPr/>
          </p:nvGrpSpPr>
          <p:grpSpPr>
            <a:xfrm>
              <a:off x="1642064" y="2824162"/>
              <a:ext cx="1574212" cy="528639"/>
              <a:chOff x="1510124" y="2846439"/>
              <a:chExt cx="1782762" cy="915936"/>
            </a:xfrm>
          </p:grpSpPr>
          <p:sp>
            <p:nvSpPr>
              <p:cNvPr id="58" name="Hexagon 57">
                <a:extLst>
                  <a:ext uri="{FF2B5EF4-FFF2-40B4-BE49-F238E27FC236}">
                    <a16:creationId xmlns:a16="http://schemas.microsoft.com/office/drawing/2014/main" id="{C3D84E1A-8692-4C6A-B6A6-EFF778190E42}"/>
                  </a:ext>
                </a:extLst>
              </p:cNvPr>
              <p:cNvSpPr/>
              <p:nvPr/>
            </p:nvSpPr>
            <p:spPr bwMode="auto">
              <a:xfrm>
                <a:off x="1510124" y="2846439"/>
                <a:ext cx="1782762" cy="915936"/>
              </a:xfrm>
              <a:prstGeom prst="hexagon">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Times New Roman" pitchFamily="18" charset="0"/>
                </a:endParaRPr>
              </a:p>
            </p:txBody>
          </p:sp>
          <p:sp>
            <p:nvSpPr>
              <p:cNvPr id="59" name="Hexagon 58">
                <a:extLst>
                  <a:ext uri="{FF2B5EF4-FFF2-40B4-BE49-F238E27FC236}">
                    <a16:creationId xmlns:a16="http://schemas.microsoft.com/office/drawing/2014/main" id="{B6E0200B-B76C-4048-BDCD-B7A12FAA81BB}"/>
                  </a:ext>
                </a:extLst>
              </p:cNvPr>
              <p:cNvSpPr/>
              <p:nvPr/>
            </p:nvSpPr>
            <p:spPr bwMode="auto">
              <a:xfrm>
                <a:off x="1622335" y="2968625"/>
                <a:ext cx="1566648" cy="641350"/>
              </a:xfrm>
              <a:prstGeom prst="hexagon">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r="100000" b="100000"/>
                </a:path>
                <a:tileRect l="-100000" t="-10000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Times New Roman" pitchFamily="18" charset="0"/>
                </a:endParaRPr>
              </a:p>
            </p:txBody>
          </p:sp>
        </p:grpSp>
        <p:sp>
          <p:nvSpPr>
            <p:cNvPr id="57" name="Rectangle 42">
              <a:extLst>
                <a:ext uri="{FF2B5EF4-FFF2-40B4-BE49-F238E27FC236}">
                  <a16:creationId xmlns:a16="http://schemas.microsoft.com/office/drawing/2014/main" id="{7E8AE372-BEE4-4831-8AAE-759CB6CBB521}"/>
                </a:ext>
              </a:extLst>
            </p:cNvPr>
            <p:cNvSpPr>
              <a:spLocks noChangeArrowheads="1"/>
            </p:cNvSpPr>
            <p:nvPr/>
          </p:nvSpPr>
          <p:spPr bwMode="auto">
            <a:xfrm>
              <a:off x="2207240" y="2868358"/>
              <a:ext cx="65758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sz="1800" dirty="0"/>
                <a:t>R2</a:t>
              </a:r>
            </a:p>
          </p:txBody>
        </p:sp>
      </p:grpSp>
      <p:grpSp>
        <p:nvGrpSpPr>
          <p:cNvPr id="61" name="Group 60">
            <a:extLst>
              <a:ext uri="{FF2B5EF4-FFF2-40B4-BE49-F238E27FC236}">
                <a16:creationId xmlns:a16="http://schemas.microsoft.com/office/drawing/2014/main" id="{BAE02B5C-6CFC-4BA4-BCFE-C04F8036E1BB}"/>
              </a:ext>
            </a:extLst>
          </p:cNvPr>
          <p:cNvGrpSpPr/>
          <p:nvPr/>
        </p:nvGrpSpPr>
        <p:grpSpPr>
          <a:xfrm>
            <a:off x="6322975" y="1902466"/>
            <a:ext cx="1914525" cy="665214"/>
            <a:chOff x="1301750" y="3097161"/>
            <a:chExt cx="1914525" cy="665214"/>
          </a:xfrm>
        </p:grpSpPr>
        <p:sp>
          <p:nvSpPr>
            <p:cNvPr id="62" name="Rectangle: Rounded Corners 61">
              <a:extLst>
                <a:ext uri="{FF2B5EF4-FFF2-40B4-BE49-F238E27FC236}">
                  <a16:creationId xmlns:a16="http://schemas.microsoft.com/office/drawing/2014/main" id="{AF3BE8A6-9975-4E50-84BD-152431576361}"/>
                </a:ext>
              </a:extLst>
            </p:cNvPr>
            <p:cNvSpPr/>
            <p:nvPr/>
          </p:nvSpPr>
          <p:spPr bwMode="auto">
            <a:xfrm>
              <a:off x="1301750" y="3097161"/>
              <a:ext cx="1914525" cy="665214"/>
            </a:xfrm>
            <a:prstGeom prst="round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Times New Roman" pitchFamily="18" charset="0"/>
              </a:endParaRPr>
            </a:p>
          </p:txBody>
        </p:sp>
        <p:sp>
          <p:nvSpPr>
            <p:cNvPr id="63" name="Rectangle 3">
              <a:extLst>
                <a:ext uri="{FF2B5EF4-FFF2-40B4-BE49-F238E27FC236}">
                  <a16:creationId xmlns:a16="http://schemas.microsoft.com/office/drawing/2014/main" id="{2FB226E0-AD90-4328-BD0E-E4C5384A81DC}"/>
                </a:ext>
              </a:extLst>
            </p:cNvPr>
            <p:cNvSpPr>
              <a:spLocks noChangeArrowheads="1"/>
            </p:cNvSpPr>
            <p:nvPr/>
          </p:nvSpPr>
          <p:spPr bwMode="auto">
            <a:xfrm>
              <a:off x="1376362" y="3143198"/>
              <a:ext cx="1768475" cy="530225"/>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64" name="Rectangle 6">
              <a:extLst>
                <a:ext uri="{FF2B5EF4-FFF2-40B4-BE49-F238E27FC236}">
                  <a16:creationId xmlns:a16="http://schemas.microsoft.com/office/drawing/2014/main" id="{2820CDD9-B46D-495F-A713-A54A754D614D}"/>
                </a:ext>
              </a:extLst>
            </p:cNvPr>
            <p:cNvSpPr>
              <a:spLocks noChangeArrowheads="1"/>
            </p:cNvSpPr>
            <p:nvPr/>
          </p:nvSpPr>
          <p:spPr bwMode="auto">
            <a:xfrm>
              <a:off x="2057551" y="3224926"/>
              <a:ext cx="43922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dirty="0"/>
                <a:t>E2</a:t>
              </a:r>
            </a:p>
          </p:txBody>
        </p:sp>
      </p:grpSp>
    </p:spTree>
    <p:extLst>
      <p:ext uri="{BB962C8B-B14F-4D97-AF65-F5344CB8AC3E}">
        <p14:creationId xmlns:p14="http://schemas.microsoft.com/office/powerpoint/2010/main" val="29503627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9CCA7A48-82D9-4B63-A18C-1664BF3987D7}" type="slidenum">
              <a:rPr lang="en-US"/>
              <a:pPr/>
              <a:t>53</a:t>
            </a:fld>
            <a:endParaRPr lang="en-US"/>
          </a:p>
        </p:txBody>
      </p:sp>
      <p:sp>
        <p:nvSpPr>
          <p:cNvPr id="771074" name="Text Box 2"/>
          <p:cNvSpPr txBox="1">
            <a:spLocks noChangeArrowheads="1"/>
          </p:cNvSpPr>
          <p:nvPr/>
        </p:nvSpPr>
        <p:spPr bwMode="auto">
          <a:xfrm>
            <a:off x="314325" y="368300"/>
            <a:ext cx="8378825" cy="4622800"/>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514350" indent="-1714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80000"/>
              </a:lnSpc>
              <a:buClr>
                <a:srgbClr val="CC0000"/>
              </a:buClr>
            </a:pPr>
            <a:r>
              <a:rPr kumimoji="1" lang="en-US" sz="3200" b="1">
                <a:solidFill>
                  <a:schemeClr val="tx2"/>
                </a:solidFill>
              </a:rPr>
              <a:t>Some Comments</a:t>
            </a:r>
          </a:p>
          <a:p>
            <a:pPr>
              <a:lnSpc>
                <a:spcPct val="80000"/>
              </a:lnSpc>
              <a:buClr>
                <a:srgbClr val="CC0000"/>
              </a:buClr>
            </a:pPr>
            <a:endParaRPr kumimoji="1" lang="en-US" sz="1000" b="1">
              <a:solidFill>
                <a:schemeClr val="tx2"/>
              </a:solidFill>
            </a:endParaRPr>
          </a:p>
          <a:p>
            <a:pPr>
              <a:lnSpc>
                <a:spcPct val="80000"/>
              </a:lnSpc>
              <a:buClr>
                <a:srgbClr val="CC0000"/>
              </a:buClr>
            </a:pPr>
            <a:endParaRPr kumimoji="1" lang="en-US" sz="1000" b="1">
              <a:solidFill>
                <a:schemeClr val="tx2"/>
              </a:solidFill>
            </a:endParaRPr>
          </a:p>
          <a:p>
            <a:pPr>
              <a:lnSpc>
                <a:spcPct val="80000"/>
              </a:lnSpc>
              <a:buClr>
                <a:srgbClr val="CC0000"/>
              </a:buClr>
            </a:pPr>
            <a:endParaRPr kumimoji="1" lang="en-US" sz="1000" b="1">
              <a:solidFill>
                <a:schemeClr val="tx2"/>
              </a:solidFill>
            </a:endParaRPr>
          </a:p>
          <a:p>
            <a:pPr>
              <a:lnSpc>
                <a:spcPct val="80000"/>
              </a:lnSpc>
              <a:buClr>
                <a:srgbClr val="CC0000"/>
              </a:buClr>
            </a:pPr>
            <a:endParaRPr kumimoji="1" lang="en-US" sz="1000" b="1">
              <a:solidFill>
                <a:schemeClr val="tx2"/>
              </a:solidFill>
            </a:endParaRPr>
          </a:p>
          <a:p>
            <a:pPr eaLnBrk="1" hangingPunct="1">
              <a:lnSpc>
                <a:spcPct val="90000"/>
              </a:lnSpc>
              <a:spcBef>
                <a:spcPct val="20000"/>
              </a:spcBef>
              <a:buClr>
                <a:srgbClr val="CC0000"/>
              </a:buClr>
              <a:buFontTx/>
              <a:buChar char="•"/>
            </a:pPr>
            <a:r>
              <a:rPr lang="en-US"/>
              <a:t>When you create your ERD, it is a better idea to follow the following general rules</a:t>
            </a:r>
          </a:p>
          <a:p>
            <a:pPr lvl="1" eaLnBrk="1" hangingPunct="1">
              <a:lnSpc>
                <a:spcPct val="90000"/>
              </a:lnSpc>
              <a:spcBef>
                <a:spcPct val="20000"/>
              </a:spcBef>
              <a:buClr>
                <a:srgbClr val="CC0000"/>
              </a:buClr>
              <a:buFontTx/>
              <a:buChar char="•"/>
            </a:pPr>
            <a:endParaRPr lang="en-US"/>
          </a:p>
          <a:p>
            <a:pPr lvl="1" eaLnBrk="1" hangingPunct="1">
              <a:lnSpc>
                <a:spcPct val="90000"/>
              </a:lnSpc>
              <a:spcBef>
                <a:spcPct val="20000"/>
              </a:spcBef>
              <a:buClr>
                <a:srgbClr val="CC0000"/>
              </a:buClr>
              <a:buFontTx/>
              <a:buChar char="•"/>
            </a:pPr>
            <a:r>
              <a:rPr lang="en-US"/>
              <a:t>You should use the convention that entity type and relationship type names are in uppercase letters, attribute names are capitalized and role names are in lowercase letters</a:t>
            </a:r>
          </a:p>
          <a:p>
            <a:pPr lvl="1" eaLnBrk="1" hangingPunct="1">
              <a:lnSpc>
                <a:spcPct val="90000"/>
              </a:lnSpc>
              <a:spcBef>
                <a:spcPct val="20000"/>
              </a:spcBef>
              <a:buClr>
                <a:srgbClr val="CC0000"/>
              </a:buClr>
              <a:buFontTx/>
              <a:buChar char="•"/>
            </a:pPr>
            <a:endParaRPr lang="en-US"/>
          </a:p>
          <a:p>
            <a:pPr lvl="1" eaLnBrk="1" hangingPunct="1">
              <a:lnSpc>
                <a:spcPct val="90000"/>
              </a:lnSpc>
              <a:spcBef>
                <a:spcPct val="20000"/>
              </a:spcBef>
              <a:buClr>
                <a:srgbClr val="CC0000"/>
              </a:buClr>
              <a:buFontTx/>
              <a:buChar char="•"/>
            </a:pPr>
            <a:r>
              <a:rPr lang="en-US"/>
              <a:t>Another naming consideration involves choosing binary relationships names to make the ERD of the schema readable from left to right and from top to bottom </a:t>
            </a:r>
            <a:endParaRPr lang="en-US" b="1" i="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1D087184-84BE-4018-9960-E28B5FB572DD}" type="slidenum">
              <a:rPr lang="en-US"/>
              <a:pPr/>
              <a:t>6</a:t>
            </a:fld>
            <a:endParaRPr lang="en-US"/>
          </a:p>
        </p:txBody>
      </p:sp>
      <p:sp>
        <p:nvSpPr>
          <p:cNvPr id="723970" name="Text Box 2"/>
          <p:cNvSpPr txBox="1">
            <a:spLocks noChangeArrowheads="1"/>
          </p:cNvSpPr>
          <p:nvPr/>
        </p:nvSpPr>
        <p:spPr bwMode="auto">
          <a:xfrm>
            <a:off x="517525" y="304800"/>
            <a:ext cx="8289925" cy="597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marL="1085850" indent="-17145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80000"/>
              </a:lnSpc>
              <a:buClr>
                <a:srgbClr val="CC0000"/>
              </a:buClr>
            </a:pPr>
            <a:r>
              <a:rPr kumimoji="1" lang="en-US" sz="3200" b="1">
                <a:solidFill>
                  <a:schemeClr val="tx2"/>
                </a:solidFill>
              </a:rPr>
              <a:t>Null Values </a:t>
            </a:r>
          </a:p>
          <a:p>
            <a:pPr>
              <a:lnSpc>
                <a:spcPct val="80000"/>
              </a:lnSpc>
              <a:buClr>
                <a:srgbClr val="CC0000"/>
              </a:buClr>
            </a:pPr>
            <a:endParaRPr kumimoji="1" lang="en-US" sz="1000" b="1">
              <a:solidFill>
                <a:schemeClr val="tx2"/>
              </a:solidFill>
            </a:endParaRPr>
          </a:p>
          <a:p>
            <a:pPr>
              <a:lnSpc>
                <a:spcPct val="80000"/>
              </a:lnSpc>
              <a:buClr>
                <a:srgbClr val="CC0000"/>
              </a:buClr>
            </a:pPr>
            <a:endParaRPr kumimoji="1" lang="en-US" sz="1000" b="1">
              <a:solidFill>
                <a:schemeClr val="tx2"/>
              </a:solidFill>
            </a:endParaRPr>
          </a:p>
          <a:p>
            <a:pPr>
              <a:lnSpc>
                <a:spcPct val="80000"/>
              </a:lnSpc>
              <a:buClr>
                <a:srgbClr val="CC0000"/>
              </a:buClr>
            </a:pPr>
            <a:endParaRPr kumimoji="1" lang="en-US" sz="1000" b="1">
              <a:solidFill>
                <a:schemeClr val="tx2"/>
              </a:solidFill>
            </a:endParaRPr>
          </a:p>
          <a:p>
            <a:pPr>
              <a:lnSpc>
                <a:spcPct val="80000"/>
              </a:lnSpc>
              <a:buClr>
                <a:srgbClr val="CC0000"/>
              </a:buClr>
            </a:pPr>
            <a:endParaRPr kumimoji="1" lang="en-US" sz="1000" b="1">
              <a:solidFill>
                <a:schemeClr val="tx2"/>
              </a:solidFill>
            </a:endParaRPr>
          </a:p>
          <a:p>
            <a:pPr eaLnBrk="1" hangingPunct="1">
              <a:lnSpc>
                <a:spcPct val="90000"/>
              </a:lnSpc>
              <a:spcBef>
                <a:spcPct val="20000"/>
              </a:spcBef>
              <a:buClr>
                <a:srgbClr val="CC0000"/>
              </a:buClr>
              <a:buFontTx/>
              <a:buChar char="•"/>
            </a:pPr>
            <a:r>
              <a:rPr lang="en-US"/>
              <a:t>Not Applicable</a:t>
            </a:r>
          </a:p>
          <a:p>
            <a:pPr lvl="1" eaLnBrk="1" hangingPunct="1">
              <a:lnSpc>
                <a:spcPct val="90000"/>
              </a:lnSpc>
              <a:spcBef>
                <a:spcPct val="20000"/>
              </a:spcBef>
              <a:buClr>
                <a:srgbClr val="CC0000"/>
              </a:buClr>
              <a:buFontTx/>
              <a:buChar char="•"/>
            </a:pPr>
            <a:r>
              <a:rPr lang="en-US"/>
              <a:t>A particular entity does not have an applicable value for an attribute</a:t>
            </a:r>
          </a:p>
          <a:p>
            <a:pPr lvl="2" eaLnBrk="1" hangingPunct="1">
              <a:lnSpc>
                <a:spcPct val="90000"/>
              </a:lnSpc>
              <a:spcBef>
                <a:spcPct val="20000"/>
              </a:spcBef>
              <a:buClr>
                <a:srgbClr val="CC0000"/>
              </a:buClr>
              <a:buFontTx/>
              <a:buChar char="•"/>
            </a:pPr>
            <a:r>
              <a:rPr lang="en-US"/>
              <a:t>ApartmentNumber is null because the family lives in the house and not in an apartment</a:t>
            </a:r>
          </a:p>
          <a:p>
            <a:pPr lvl="2" eaLnBrk="1" hangingPunct="1">
              <a:lnSpc>
                <a:spcPct val="90000"/>
              </a:lnSpc>
              <a:spcBef>
                <a:spcPct val="20000"/>
              </a:spcBef>
              <a:buClr>
                <a:srgbClr val="CC0000"/>
              </a:buClr>
              <a:buFontTx/>
              <a:buChar char="•"/>
            </a:pPr>
            <a:r>
              <a:rPr lang="en-US"/>
              <a:t>CollegeDegrees is null because the person never gone to the college</a:t>
            </a:r>
          </a:p>
          <a:p>
            <a:pPr eaLnBrk="1" hangingPunct="1">
              <a:lnSpc>
                <a:spcPct val="90000"/>
              </a:lnSpc>
              <a:spcBef>
                <a:spcPct val="20000"/>
              </a:spcBef>
              <a:buClr>
                <a:srgbClr val="CC0000"/>
              </a:buClr>
              <a:buFontTx/>
              <a:buChar char="•"/>
            </a:pPr>
            <a:endParaRPr lang="en-US"/>
          </a:p>
          <a:p>
            <a:pPr eaLnBrk="1" hangingPunct="1">
              <a:lnSpc>
                <a:spcPct val="90000"/>
              </a:lnSpc>
              <a:spcBef>
                <a:spcPct val="20000"/>
              </a:spcBef>
              <a:buClr>
                <a:srgbClr val="CC0000"/>
              </a:buClr>
              <a:buFontTx/>
              <a:buChar char="•"/>
            </a:pPr>
            <a:r>
              <a:rPr lang="en-US"/>
              <a:t>Unknown</a:t>
            </a:r>
          </a:p>
          <a:p>
            <a:pPr lvl="1" eaLnBrk="1" hangingPunct="1">
              <a:lnSpc>
                <a:spcPct val="90000"/>
              </a:lnSpc>
              <a:spcBef>
                <a:spcPct val="20000"/>
              </a:spcBef>
              <a:buClr>
                <a:srgbClr val="CC0000"/>
              </a:buClr>
              <a:buFontTx/>
              <a:buChar char="•"/>
            </a:pPr>
            <a:r>
              <a:rPr lang="en-US"/>
              <a:t>Missing (value exists but not known)</a:t>
            </a:r>
          </a:p>
          <a:p>
            <a:pPr lvl="2" eaLnBrk="1" hangingPunct="1">
              <a:lnSpc>
                <a:spcPct val="90000"/>
              </a:lnSpc>
              <a:spcBef>
                <a:spcPct val="20000"/>
              </a:spcBef>
              <a:buClr>
                <a:srgbClr val="CC0000"/>
              </a:buClr>
              <a:buFontTx/>
              <a:buChar char="•"/>
            </a:pPr>
            <a:r>
              <a:rPr lang="en-US"/>
              <a:t>Height of a person</a:t>
            </a:r>
          </a:p>
          <a:p>
            <a:pPr lvl="1" eaLnBrk="1" hangingPunct="1">
              <a:lnSpc>
                <a:spcPct val="90000"/>
              </a:lnSpc>
              <a:spcBef>
                <a:spcPct val="20000"/>
              </a:spcBef>
              <a:buClr>
                <a:srgbClr val="CC0000"/>
              </a:buClr>
              <a:buFontTx/>
              <a:buChar char="•"/>
            </a:pPr>
            <a:r>
              <a:rPr lang="en-US"/>
              <a:t>Not Known (existence is not sure)</a:t>
            </a:r>
          </a:p>
          <a:p>
            <a:pPr lvl="2" eaLnBrk="1" hangingPunct="1">
              <a:lnSpc>
                <a:spcPct val="90000"/>
              </a:lnSpc>
              <a:spcBef>
                <a:spcPct val="20000"/>
              </a:spcBef>
              <a:buClr>
                <a:srgbClr val="CC0000"/>
              </a:buClr>
              <a:buFontTx/>
              <a:buChar char="•"/>
            </a:pPr>
            <a:r>
              <a:rPr lang="en-US"/>
              <a:t>HomePhone, OfficePhone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51F75A91-2B01-40E6-B47E-AC5922B6F6B4}" type="slidenum">
              <a:rPr lang="en-US"/>
              <a:pPr/>
              <a:t>7</a:t>
            </a:fld>
            <a:endParaRPr lang="en-US"/>
          </a:p>
        </p:txBody>
      </p:sp>
      <p:sp>
        <p:nvSpPr>
          <p:cNvPr id="724994" name="Text Box 2"/>
          <p:cNvSpPr txBox="1">
            <a:spLocks noChangeArrowheads="1"/>
          </p:cNvSpPr>
          <p:nvPr/>
        </p:nvSpPr>
        <p:spPr bwMode="auto">
          <a:xfrm>
            <a:off x="517525" y="304800"/>
            <a:ext cx="7908925" cy="564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marL="1085850" indent="-17145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80000"/>
              </a:lnSpc>
              <a:buClr>
                <a:srgbClr val="CC0000"/>
              </a:buClr>
            </a:pPr>
            <a:r>
              <a:rPr kumimoji="1" lang="en-US" sz="3200" b="1">
                <a:solidFill>
                  <a:schemeClr val="tx2"/>
                </a:solidFill>
              </a:rPr>
              <a:t>Entity</a:t>
            </a:r>
          </a:p>
          <a:p>
            <a:pPr>
              <a:lnSpc>
                <a:spcPct val="80000"/>
              </a:lnSpc>
              <a:buClr>
                <a:srgbClr val="CC0000"/>
              </a:buClr>
            </a:pPr>
            <a:endParaRPr kumimoji="1" lang="en-US" sz="1000" b="1">
              <a:solidFill>
                <a:schemeClr val="tx2"/>
              </a:solidFill>
            </a:endParaRPr>
          </a:p>
          <a:p>
            <a:pPr>
              <a:lnSpc>
                <a:spcPct val="80000"/>
              </a:lnSpc>
              <a:buClr>
                <a:srgbClr val="CC0000"/>
              </a:buClr>
            </a:pPr>
            <a:endParaRPr lang="en-US"/>
          </a:p>
          <a:p>
            <a:pPr eaLnBrk="1" hangingPunct="1">
              <a:lnSpc>
                <a:spcPct val="90000"/>
              </a:lnSpc>
              <a:spcBef>
                <a:spcPct val="20000"/>
              </a:spcBef>
              <a:buClr>
                <a:srgbClr val="CC0000"/>
              </a:buClr>
              <a:buFontTx/>
              <a:buChar char="•"/>
            </a:pPr>
            <a:r>
              <a:rPr lang="en-US"/>
              <a:t>An entity defines a collection object that have the same attributes</a:t>
            </a:r>
          </a:p>
          <a:p>
            <a:pPr eaLnBrk="1" hangingPunct="1">
              <a:lnSpc>
                <a:spcPct val="90000"/>
              </a:lnSpc>
              <a:spcBef>
                <a:spcPct val="20000"/>
              </a:spcBef>
              <a:buClr>
                <a:srgbClr val="CC0000"/>
              </a:buClr>
              <a:buFontTx/>
              <a:buChar char="•"/>
            </a:pPr>
            <a:endParaRPr lang="en-US"/>
          </a:p>
          <a:p>
            <a:pPr eaLnBrk="1" hangingPunct="1">
              <a:lnSpc>
                <a:spcPct val="90000"/>
              </a:lnSpc>
              <a:spcBef>
                <a:spcPct val="20000"/>
              </a:spcBef>
              <a:buClr>
                <a:srgbClr val="CC0000"/>
              </a:buClr>
              <a:buFontTx/>
              <a:buChar char="•"/>
            </a:pPr>
            <a:r>
              <a:rPr lang="en-US"/>
              <a:t>Entity is described by its name and attributes</a:t>
            </a:r>
          </a:p>
          <a:p>
            <a:pPr lvl="1" eaLnBrk="1" hangingPunct="1">
              <a:lnSpc>
                <a:spcPct val="90000"/>
              </a:lnSpc>
              <a:spcBef>
                <a:spcPct val="20000"/>
              </a:spcBef>
              <a:buClr>
                <a:srgbClr val="CC0000"/>
              </a:buClr>
              <a:buFontTx/>
              <a:buChar char="•"/>
            </a:pPr>
            <a:r>
              <a:rPr lang="en-US"/>
              <a:t>Example:</a:t>
            </a:r>
          </a:p>
          <a:p>
            <a:pPr lvl="2" eaLnBrk="1" hangingPunct="1">
              <a:lnSpc>
                <a:spcPct val="90000"/>
              </a:lnSpc>
              <a:spcBef>
                <a:spcPct val="20000"/>
              </a:spcBef>
              <a:buClr>
                <a:srgbClr val="CC0000"/>
              </a:buClr>
              <a:buFontTx/>
              <a:buChar char="•"/>
            </a:pPr>
            <a:r>
              <a:rPr lang="en-US"/>
              <a:t>Employee	[Number, Name, Title, Salary]</a:t>
            </a:r>
          </a:p>
          <a:p>
            <a:pPr lvl="2" eaLnBrk="1" hangingPunct="1">
              <a:lnSpc>
                <a:spcPct val="90000"/>
              </a:lnSpc>
              <a:spcBef>
                <a:spcPct val="20000"/>
              </a:spcBef>
              <a:buClr>
                <a:srgbClr val="CC0000"/>
              </a:buClr>
              <a:buFontTx/>
              <a:buChar char="•"/>
            </a:pPr>
            <a:r>
              <a:rPr lang="en-US"/>
              <a:t>Project	[Number, Budget, Location]</a:t>
            </a:r>
          </a:p>
          <a:p>
            <a:pPr lvl="2" eaLnBrk="1" hangingPunct="1">
              <a:lnSpc>
                <a:spcPct val="90000"/>
              </a:lnSpc>
              <a:spcBef>
                <a:spcPct val="20000"/>
              </a:spcBef>
              <a:buClr>
                <a:srgbClr val="CC0000"/>
              </a:buClr>
              <a:buFontTx/>
              <a:buChar char="•"/>
            </a:pPr>
            <a:endParaRPr lang="en-US"/>
          </a:p>
          <a:p>
            <a:pPr eaLnBrk="1" hangingPunct="1">
              <a:lnSpc>
                <a:spcPct val="90000"/>
              </a:lnSpc>
              <a:spcBef>
                <a:spcPct val="20000"/>
              </a:spcBef>
              <a:buClr>
                <a:srgbClr val="CC0000"/>
              </a:buClr>
              <a:buFontTx/>
              <a:buChar char="•"/>
            </a:pPr>
            <a:r>
              <a:rPr lang="en-US"/>
              <a:t>Entity instances are instantiations of the entity</a:t>
            </a:r>
          </a:p>
          <a:p>
            <a:pPr lvl="1" eaLnBrk="1" hangingPunct="1">
              <a:lnSpc>
                <a:spcPct val="90000"/>
              </a:lnSpc>
              <a:spcBef>
                <a:spcPct val="20000"/>
              </a:spcBef>
              <a:buClr>
                <a:srgbClr val="CC0000"/>
              </a:buClr>
              <a:buFontTx/>
              <a:buChar char="•"/>
            </a:pPr>
            <a:r>
              <a:rPr lang="en-US"/>
              <a:t>Example:</a:t>
            </a:r>
          </a:p>
          <a:p>
            <a:pPr lvl="2" eaLnBrk="1" hangingPunct="1">
              <a:lnSpc>
                <a:spcPct val="90000"/>
              </a:lnSpc>
              <a:spcBef>
                <a:spcPct val="20000"/>
              </a:spcBef>
              <a:buClr>
                <a:srgbClr val="CC0000"/>
              </a:buClr>
              <a:buFontTx/>
              <a:buChar char="•"/>
            </a:pPr>
            <a:r>
              <a:rPr lang="en-US"/>
              <a:t>Employee	Joe, Jim, ...</a:t>
            </a:r>
          </a:p>
          <a:p>
            <a:pPr lvl="2" eaLnBrk="1" hangingPunct="1">
              <a:lnSpc>
                <a:spcPct val="90000"/>
              </a:lnSpc>
              <a:spcBef>
                <a:spcPct val="20000"/>
              </a:spcBef>
              <a:buClr>
                <a:srgbClr val="CC0000"/>
              </a:buClr>
              <a:buFontTx/>
              <a:buChar char="•"/>
            </a:pPr>
            <a:r>
              <a:rPr lang="en-US"/>
              <a:t>Project	Compiler design, Accounting,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133F63D0-4AD2-4F8A-B5EF-63C0D26B0E4D}" type="slidenum">
              <a:rPr lang="en-US"/>
              <a:pPr/>
              <a:t>8</a:t>
            </a:fld>
            <a:endParaRPr lang="en-US"/>
          </a:p>
        </p:txBody>
      </p:sp>
      <p:sp>
        <p:nvSpPr>
          <p:cNvPr id="727042" name="Text Box 2"/>
          <p:cNvSpPr txBox="1">
            <a:spLocks noChangeArrowheads="1"/>
          </p:cNvSpPr>
          <p:nvPr/>
        </p:nvSpPr>
        <p:spPr bwMode="auto">
          <a:xfrm>
            <a:off x="269876" y="533400"/>
            <a:ext cx="4416424" cy="432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marL="1085850" indent="-17145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80000"/>
              </a:lnSpc>
              <a:buClr>
                <a:srgbClr val="CC0000"/>
              </a:buClr>
            </a:pPr>
            <a:r>
              <a:rPr kumimoji="1" lang="en-US" sz="3200" b="1" dirty="0">
                <a:solidFill>
                  <a:schemeClr val="tx2"/>
                </a:solidFill>
              </a:rPr>
              <a:t>ER Notation</a:t>
            </a:r>
          </a:p>
          <a:p>
            <a:pPr>
              <a:lnSpc>
                <a:spcPct val="80000"/>
              </a:lnSpc>
              <a:buClr>
                <a:srgbClr val="CC0000"/>
              </a:buClr>
              <a:buFontTx/>
              <a:buChar char="•"/>
            </a:pPr>
            <a:endParaRPr kumimoji="1" lang="en-US" sz="1000" b="1" dirty="0">
              <a:solidFill>
                <a:schemeClr val="tx2"/>
              </a:solidFill>
            </a:endParaRPr>
          </a:p>
          <a:p>
            <a:pPr>
              <a:lnSpc>
                <a:spcPct val="80000"/>
              </a:lnSpc>
              <a:buClr>
                <a:srgbClr val="CC0000"/>
              </a:buClr>
              <a:buFontTx/>
              <a:buChar char="•"/>
            </a:pPr>
            <a:endParaRPr kumimoji="1" lang="en-US" sz="1000" b="1" dirty="0">
              <a:solidFill>
                <a:schemeClr val="tx2"/>
              </a:solidFill>
            </a:endParaRPr>
          </a:p>
          <a:p>
            <a:pPr>
              <a:lnSpc>
                <a:spcPct val="80000"/>
              </a:lnSpc>
              <a:buClr>
                <a:srgbClr val="CC0000"/>
              </a:buClr>
              <a:buFontTx/>
              <a:buChar char="•"/>
            </a:pPr>
            <a:endParaRPr kumimoji="1" lang="en-US" sz="1000" b="1" dirty="0">
              <a:solidFill>
                <a:schemeClr val="tx2"/>
              </a:solidFill>
            </a:endParaRPr>
          </a:p>
          <a:p>
            <a:pPr>
              <a:lnSpc>
                <a:spcPct val="80000"/>
              </a:lnSpc>
              <a:buClr>
                <a:srgbClr val="CC0000"/>
              </a:buClr>
              <a:buFontTx/>
              <a:buChar char="•"/>
            </a:pPr>
            <a:endParaRPr lang="en-US" dirty="0"/>
          </a:p>
          <a:p>
            <a:pPr eaLnBrk="1" hangingPunct="1">
              <a:lnSpc>
                <a:spcPct val="90000"/>
              </a:lnSpc>
              <a:spcBef>
                <a:spcPct val="20000"/>
              </a:spcBef>
              <a:buClr>
                <a:srgbClr val="CC0000"/>
              </a:buClr>
              <a:buFontTx/>
              <a:buChar char="•"/>
            </a:pPr>
            <a:r>
              <a:rPr lang="en-US" dirty="0"/>
              <a:t>Entity 		</a:t>
            </a:r>
          </a:p>
          <a:p>
            <a:pPr lvl="1" eaLnBrk="1" hangingPunct="1">
              <a:lnSpc>
                <a:spcPct val="90000"/>
              </a:lnSpc>
              <a:spcBef>
                <a:spcPct val="20000"/>
              </a:spcBef>
              <a:buClr>
                <a:srgbClr val="CC0000"/>
              </a:buClr>
              <a:buFontTx/>
              <a:buChar char="•"/>
            </a:pPr>
            <a:r>
              <a:rPr lang="en-US" dirty="0"/>
              <a:t>Rectangular box</a:t>
            </a:r>
          </a:p>
          <a:p>
            <a:pPr lvl="1" eaLnBrk="1" hangingPunct="1">
              <a:lnSpc>
                <a:spcPct val="90000"/>
              </a:lnSpc>
              <a:spcBef>
                <a:spcPct val="20000"/>
              </a:spcBef>
              <a:buClr>
                <a:srgbClr val="CC0000"/>
              </a:buClr>
              <a:buFontTx/>
              <a:buChar char="•"/>
            </a:pPr>
            <a:r>
              <a:rPr lang="en-US" dirty="0"/>
              <a:t>Enclosing the entity name</a:t>
            </a:r>
          </a:p>
          <a:p>
            <a:pPr lvl="1" eaLnBrk="1" hangingPunct="1">
              <a:lnSpc>
                <a:spcPct val="90000"/>
              </a:lnSpc>
              <a:spcBef>
                <a:spcPct val="20000"/>
              </a:spcBef>
              <a:buClr>
                <a:srgbClr val="CC0000"/>
              </a:buClr>
            </a:pPr>
            <a:endParaRPr lang="en-US" dirty="0"/>
          </a:p>
          <a:p>
            <a:pPr eaLnBrk="1" hangingPunct="1">
              <a:lnSpc>
                <a:spcPct val="90000"/>
              </a:lnSpc>
              <a:spcBef>
                <a:spcPct val="20000"/>
              </a:spcBef>
              <a:buClr>
                <a:srgbClr val="CC0000"/>
              </a:buClr>
              <a:buFontTx/>
              <a:buChar char="•"/>
            </a:pPr>
            <a:r>
              <a:rPr lang="en-US" dirty="0"/>
              <a:t>Attribute Name</a:t>
            </a:r>
          </a:p>
          <a:p>
            <a:pPr lvl="1" eaLnBrk="1" hangingPunct="1">
              <a:lnSpc>
                <a:spcPct val="90000"/>
              </a:lnSpc>
              <a:spcBef>
                <a:spcPct val="20000"/>
              </a:spcBef>
              <a:buClr>
                <a:srgbClr val="CC0000"/>
              </a:buClr>
              <a:buFontTx/>
              <a:buChar char="•"/>
            </a:pPr>
            <a:r>
              <a:rPr lang="en-US" dirty="0"/>
              <a:t>Oval</a:t>
            </a:r>
          </a:p>
          <a:p>
            <a:pPr lvl="1" eaLnBrk="1" hangingPunct="1">
              <a:lnSpc>
                <a:spcPct val="90000"/>
              </a:lnSpc>
              <a:spcBef>
                <a:spcPct val="20000"/>
              </a:spcBef>
              <a:buClr>
                <a:srgbClr val="CC0000"/>
              </a:buClr>
              <a:buFontTx/>
              <a:buChar char="•"/>
            </a:pPr>
            <a:r>
              <a:rPr lang="en-US" dirty="0"/>
              <a:t>Attached to its entity by straight line</a:t>
            </a:r>
          </a:p>
        </p:txBody>
      </p:sp>
      <p:sp>
        <p:nvSpPr>
          <p:cNvPr id="727043" name="Rectangle 3"/>
          <p:cNvSpPr>
            <a:spLocks noChangeArrowheads="1"/>
          </p:cNvSpPr>
          <p:nvPr/>
        </p:nvSpPr>
        <p:spPr bwMode="auto">
          <a:xfrm>
            <a:off x="5707062" y="1918096"/>
            <a:ext cx="2359025" cy="588962"/>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t>EMPLOYEE</a:t>
            </a:r>
          </a:p>
        </p:txBody>
      </p:sp>
      <p:sp>
        <p:nvSpPr>
          <p:cNvPr id="727045" name="Rectangle 5"/>
          <p:cNvSpPr>
            <a:spLocks noChangeArrowheads="1"/>
          </p:cNvSpPr>
          <p:nvPr/>
        </p:nvSpPr>
        <p:spPr bwMode="auto">
          <a:xfrm>
            <a:off x="5222875" y="5573713"/>
            <a:ext cx="2359025" cy="588962"/>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t>EMPLOYEE</a:t>
            </a:r>
          </a:p>
        </p:txBody>
      </p:sp>
      <p:sp>
        <p:nvSpPr>
          <p:cNvPr id="727046" name="Oval 6"/>
          <p:cNvSpPr>
            <a:spLocks noChangeArrowheads="1"/>
          </p:cNvSpPr>
          <p:nvPr/>
        </p:nvSpPr>
        <p:spPr bwMode="auto">
          <a:xfrm>
            <a:off x="6708775" y="3803650"/>
            <a:ext cx="1368425" cy="619125"/>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EmpId</a:t>
            </a:r>
          </a:p>
        </p:txBody>
      </p:sp>
      <p:sp>
        <p:nvSpPr>
          <p:cNvPr id="727048" name="Line 8"/>
          <p:cNvSpPr>
            <a:spLocks noChangeShapeType="1"/>
          </p:cNvSpPr>
          <p:nvPr/>
        </p:nvSpPr>
        <p:spPr bwMode="auto">
          <a:xfrm flipH="1">
            <a:off x="6419850" y="4457700"/>
            <a:ext cx="933450" cy="1123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3"/>
          <p:cNvSpPr>
            <a:spLocks noGrp="1"/>
          </p:cNvSpPr>
          <p:nvPr>
            <p:ph type="sldNum" sz="quarter" idx="10"/>
          </p:nvPr>
        </p:nvSpPr>
        <p:spPr/>
        <p:txBody>
          <a:bodyPr/>
          <a:lstStyle/>
          <a:p>
            <a:fld id="{25DC0726-2187-4FB4-B2A7-00556FC32834}" type="slidenum">
              <a:rPr lang="en-US"/>
              <a:pPr/>
              <a:t>9</a:t>
            </a:fld>
            <a:endParaRPr lang="en-US"/>
          </a:p>
        </p:txBody>
      </p:sp>
      <p:sp>
        <p:nvSpPr>
          <p:cNvPr id="728066" name="Text Box 2"/>
          <p:cNvSpPr txBox="1">
            <a:spLocks noChangeArrowheads="1"/>
          </p:cNvSpPr>
          <p:nvPr/>
        </p:nvSpPr>
        <p:spPr bwMode="auto">
          <a:xfrm>
            <a:off x="511175" y="199594"/>
            <a:ext cx="8289925"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80000"/>
              </a:lnSpc>
            </a:pPr>
            <a:r>
              <a:rPr kumimoji="1" lang="en-US" sz="3200" b="1" dirty="0">
                <a:solidFill>
                  <a:schemeClr val="tx2"/>
                </a:solidFill>
              </a:rPr>
              <a:t>Attribute Notations</a:t>
            </a:r>
          </a:p>
          <a:p>
            <a:pPr>
              <a:lnSpc>
                <a:spcPct val="80000"/>
              </a:lnSpc>
            </a:pPr>
            <a:endParaRPr kumimoji="1" lang="en-US" sz="1000" b="1" dirty="0">
              <a:solidFill>
                <a:schemeClr val="tx2"/>
              </a:solidFill>
            </a:endParaRPr>
          </a:p>
        </p:txBody>
      </p:sp>
      <p:sp>
        <p:nvSpPr>
          <p:cNvPr id="728069" name="Oval 5"/>
          <p:cNvSpPr>
            <a:spLocks noChangeArrowheads="1"/>
          </p:cNvSpPr>
          <p:nvPr/>
        </p:nvSpPr>
        <p:spPr bwMode="auto">
          <a:xfrm>
            <a:off x="622300" y="1159810"/>
            <a:ext cx="1016000" cy="44450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070" name="Rectangle 6"/>
          <p:cNvSpPr>
            <a:spLocks noChangeArrowheads="1"/>
          </p:cNvSpPr>
          <p:nvPr/>
        </p:nvSpPr>
        <p:spPr bwMode="auto">
          <a:xfrm>
            <a:off x="628650" y="1902760"/>
            <a:ext cx="14033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400" b="1"/>
              <a:t>Regular </a:t>
            </a:r>
          </a:p>
          <a:p>
            <a:r>
              <a:rPr lang="en-US" sz="2400" b="1"/>
              <a:t>Attribute</a:t>
            </a:r>
          </a:p>
        </p:txBody>
      </p:sp>
      <p:grpSp>
        <p:nvGrpSpPr>
          <p:cNvPr id="728094" name="Group 30"/>
          <p:cNvGrpSpPr>
            <a:grpSpLocks/>
          </p:cNvGrpSpPr>
          <p:nvPr/>
        </p:nvGrpSpPr>
        <p:grpSpPr bwMode="auto">
          <a:xfrm>
            <a:off x="4156075" y="1159810"/>
            <a:ext cx="1016000" cy="444500"/>
            <a:chOff x="4150" y="1013"/>
            <a:chExt cx="640" cy="280"/>
          </a:xfrm>
        </p:grpSpPr>
        <p:sp>
          <p:nvSpPr>
            <p:cNvPr id="728072" name="Oval 8"/>
            <p:cNvSpPr>
              <a:spLocks noChangeArrowheads="1"/>
            </p:cNvSpPr>
            <p:nvPr/>
          </p:nvSpPr>
          <p:spPr bwMode="auto">
            <a:xfrm>
              <a:off x="4150" y="1013"/>
              <a:ext cx="640" cy="28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073" name="Line 9"/>
            <p:cNvSpPr>
              <a:spLocks noChangeShapeType="1"/>
            </p:cNvSpPr>
            <p:nvPr/>
          </p:nvSpPr>
          <p:spPr bwMode="auto">
            <a:xfrm>
              <a:off x="4230" y="1217"/>
              <a:ext cx="52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28074" name="Rectangle 10"/>
          <p:cNvSpPr>
            <a:spLocks noChangeArrowheads="1"/>
          </p:cNvSpPr>
          <p:nvPr/>
        </p:nvSpPr>
        <p:spPr bwMode="auto">
          <a:xfrm>
            <a:off x="4314825" y="1790048"/>
            <a:ext cx="1417055" cy="83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400" b="1" u="sng" dirty="0">
                <a:highlight>
                  <a:srgbClr val="FFFF00"/>
                </a:highlight>
              </a:rPr>
              <a:t>Key</a:t>
            </a:r>
          </a:p>
          <a:p>
            <a:r>
              <a:rPr lang="en-US" sz="2400" b="1" u="sng" dirty="0">
                <a:highlight>
                  <a:srgbClr val="FFFF00"/>
                </a:highlight>
              </a:rPr>
              <a:t>Attribute</a:t>
            </a:r>
          </a:p>
        </p:txBody>
      </p:sp>
      <p:sp>
        <p:nvSpPr>
          <p:cNvPr id="728076" name="Oval 12"/>
          <p:cNvSpPr>
            <a:spLocks noChangeArrowheads="1"/>
          </p:cNvSpPr>
          <p:nvPr/>
        </p:nvSpPr>
        <p:spPr bwMode="auto">
          <a:xfrm>
            <a:off x="2411413" y="1159810"/>
            <a:ext cx="1016000" cy="444500"/>
          </a:xfrm>
          <a:prstGeom prst="ellipse">
            <a:avLst/>
          </a:prstGeom>
          <a:gradFill rotWithShape="1">
            <a:gsLst>
              <a:gs pos="0">
                <a:srgbClr val="99FFCC"/>
              </a:gs>
              <a:gs pos="100000">
                <a:srgbClr val="FFFFFF"/>
              </a:gs>
            </a:gsLst>
            <a:lin ang="5400000" scaled="1"/>
          </a:gradFill>
          <a:ln w="28575" algn="ctr">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077" name="Rectangle 13"/>
          <p:cNvSpPr>
            <a:spLocks noChangeArrowheads="1"/>
          </p:cNvSpPr>
          <p:nvPr/>
        </p:nvSpPr>
        <p:spPr bwMode="auto">
          <a:xfrm>
            <a:off x="2417763" y="1864660"/>
            <a:ext cx="14033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400" b="1"/>
              <a:t>Derived</a:t>
            </a:r>
          </a:p>
          <a:p>
            <a:r>
              <a:rPr lang="en-US" sz="2400" b="1"/>
              <a:t>Attribute</a:t>
            </a:r>
          </a:p>
        </p:txBody>
      </p:sp>
      <p:grpSp>
        <p:nvGrpSpPr>
          <p:cNvPr id="3" name="Group 2">
            <a:extLst>
              <a:ext uri="{FF2B5EF4-FFF2-40B4-BE49-F238E27FC236}">
                <a16:creationId xmlns:a16="http://schemas.microsoft.com/office/drawing/2014/main" id="{C9FC086B-B068-47AE-AB1E-68BF71099D52}"/>
              </a:ext>
            </a:extLst>
          </p:cNvPr>
          <p:cNvGrpSpPr/>
          <p:nvPr/>
        </p:nvGrpSpPr>
        <p:grpSpPr>
          <a:xfrm>
            <a:off x="4156075" y="4221406"/>
            <a:ext cx="4302125" cy="2082800"/>
            <a:chOff x="2127250" y="3948113"/>
            <a:chExt cx="4302125" cy="2082800"/>
          </a:xfrm>
        </p:grpSpPr>
        <p:sp>
          <p:nvSpPr>
            <p:cNvPr id="728084" name="Line 20"/>
            <p:cNvSpPr>
              <a:spLocks noChangeShapeType="1"/>
            </p:cNvSpPr>
            <p:nvPr/>
          </p:nvSpPr>
          <p:spPr bwMode="auto">
            <a:xfrm flipV="1">
              <a:off x="4911725" y="4176713"/>
              <a:ext cx="444500" cy="6223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85" name="Line 21"/>
            <p:cNvSpPr>
              <a:spLocks noChangeShapeType="1"/>
            </p:cNvSpPr>
            <p:nvPr/>
          </p:nvSpPr>
          <p:spPr bwMode="auto">
            <a:xfrm flipV="1">
              <a:off x="4911725" y="4710113"/>
              <a:ext cx="444500" cy="889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86" name="Line 22"/>
            <p:cNvSpPr>
              <a:spLocks noChangeShapeType="1"/>
            </p:cNvSpPr>
            <p:nvPr/>
          </p:nvSpPr>
          <p:spPr bwMode="auto">
            <a:xfrm>
              <a:off x="4911725" y="4799013"/>
              <a:ext cx="569913" cy="9255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87" name="Oval 23"/>
            <p:cNvSpPr>
              <a:spLocks noChangeArrowheads="1"/>
            </p:cNvSpPr>
            <p:nvPr/>
          </p:nvSpPr>
          <p:spPr bwMode="auto">
            <a:xfrm>
              <a:off x="3908425" y="4557713"/>
              <a:ext cx="1016000" cy="444500"/>
            </a:xfrm>
            <a:prstGeom prst="ellipse">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088" name="Oval 24"/>
            <p:cNvSpPr>
              <a:spLocks noChangeArrowheads="1"/>
            </p:cNvSpPr>
            <p:nvPr/>
          </p:nvSpPr>
          <p:spPr bwMode="auto">
            <a:xfrm>
              <a:off x="5413375" y="5586413"/>
              <a:ext cx="1016000" cy="444500"/>
            </a:xfrm>
            <a:prstGeom prst="ellipse">
              <a:avLst/>
            </a:prstGeom>
            <a:gradFill rotWithShape="1">
              <a:gsLst>
                <a:gs pos="0">
                  <a:srgbClr val="33CC33"/>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089" name="Oval 25"/>
            <p:cNvSpPr>
              <a:spLocks noChangeArrowheads="1"/>
            </p:cNvSpPr>
            <p:nvPr/>
          </p:nvSpPr>
          <p:spPr bwMode="auto">
            <a:xfrm>
              <a:off x="5356225" y="4481513"/>
              <a:ext cx="1016000" cy="444500"/>
            </a:xfrm>
            <a:prstGeom prst="ellipse">
              <a:avLst/>
            </a:prstGeom>
            <a:gradFill rotWithShape="1">
              <a:gsLst>
                <a:gs pos="0">
                  <a:srgbClr val="33CC33"/>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090" name="Oval 26"/>
            <p:cNvSpPr>
              <a:spLocks noChangeArrowheads="1"/>
            </p:cNvSpPr>
            <p:nvPr/>
          </p:nvSpPr>
          <p:spPr bwMode="auto">
            <a:xfrm>
              <a:off x="5356225" y="3948113"/>
              <a:ext cx="1016000" cy="444500"/>
            </a:xfrm>
            <a:prstGeom prst="ellipse">
              <a:avLst/>
            </a:prstGeom>
            <a:gradFill rotWithShape="1">
              <a:gsLst>
                <a:gs pos="0">
                  <a:srgbClr val="33CC33"/>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091" name="Rectangle 27"/>
            <p:cNvSpPr>
              <a:spLocks noChangeArrowheads="1"/>
            </p:cNvSpPr>
            <p:nvPr/>
          </p:nvSpPr>
          <p:spPr bwMode="auto">
            <a:xfrm>
              <a:off x="5729288" y="4892675"/>
              <a:ext cx="409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400" b="1"/>
                <a:t>...</a:t>
              </a:r>
            </a:p>
          </p:txBody>
        </p:sp>
        <p:sp>
          <p:nvSpPr>
            <p:cNvPr id="728092" name="Rectangle 28"/>
            <p:cNvSpPr>
              <a:spLocks noChangeArrowheads="1"/>
            </p:cNvSpPr>
            <p:nvPr/>
          </p:nvSpPr>
          <p:spPr bwMode="auto">
            <a:xfrm>
              <a:off x="2127250" y="4437063"/>
              <a:ext cx="15732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400" b="1"/>
                <a:t>Composite</a:t>
              </a:r>
            </a:p>
            <a:p>
              <a:r>
                <a:rPr lang="en-US" sz="2400" b="1"/>
                <a:t>Attribute</a:t>
              </a:r>
            </a:p>
          </p:txBody>
        </p:sp>
      </p:grpSp>
      <p:sp>
        <p:nvSpPr>
          <p:cNvPr id="2" name="Rectangle 1">
            <a:extLst>
              <a:ext uri="{FF2B5EF4-FFF2-40B4-BE49-F238E27FC236}">
                <a16:creationId xmlns:a16="http://schemas.microsoft.com/office/drawing/2014/main" id="{79430C47-7CE4-4AF5-A2C9-36A739D8F28C}"/>
              </a:ext>
            </a:extLst>
          </p:cNvPr>
          <p:cNvSpPr/>
          <p:nvPr/>
        </p:nvSpPr>
        <p:spPr>
          <a:xfrm>
            <a:off x="370681" y="3491398"/>
            <a:ext cx="4572000" cy="1163395"/>
          </a:xfrm>
          <a:prstGeom prst="rect">
            <a:avLst/>
          </a:prstGeom>
        </p:spPr>
        <p:txBody>
          <a:bodyPr>
            <a:spAutoFit/>
          </a:bodyPr>
          <a:lstStyle/>
          <a:p>
            <a:pPr marL="571500" lvl="1" indent="-285750" eaLnBrk="1" hangingPunct="1">
              <a:lnSpc>
                <a:spcPct val="90000"/>
              </a:lnSpc>
              <a:spcBef>
                <a:spcPct val="20000"/>
              </a:spcBef>
              <a:buClr>
                <a:srgbClr val="CC0000"/>
              </a:buClr>
              <a:buFontTx/>
              <a:buChar char="•"/>
            </a:pPr>
            <a:r>
              <a:rPr lang="en-US" sz="2400" dirty="0"/>
              <a:t>Composite Attribute</a:t>
            </a:r>
          </a:p>
          <a:p>
            <a:pPr lvl="2" indent="-342900" eaLnBrk="1" hangingPunct="1">
              <a:lnSpc>
                <a:spcPct val="90000"/>
              </a:lnSpc>
              <a:spcBef>
                <a:spcPct val="20000"/>
              </a:spcBef>
              <a:buClr>
                <a:srgbClr val="CC0000"/>
              </a:buClr>
              <a:buFontTx/>
              <a:buChar char="•"/>
            </a:pPr>
            <a:r>
              <a:rPr lang="en-US" sz="2400" dirty="0"/>
              <a:t>Attached to the component attribute by straight line</a:t>
            </a:r>
          </a:p>
        </p:txBody>
      </p:sp>
      <p:sp>
        <p:nvSpPr>
          <p:cNvPr id="4" name="Circle: Hollow 3">
            <a:extLst>
              <a:ext uri="{FF2B5EF4-FFF2-40B4-BE49-F238E27FC236}">
                <a16:creationId xmlns:a16="http://schemas.microsoft.com/office/drawing/2014/main" id="{20343739-97B8-48D5-99A9-81A6191277B6}"/>
              </a:ext>
            </a:extLst>
          </p:cNvPr>
          <p:cNvSpPr/>
          <p:nvPr/>
        </p:nvSpPr>
        <p:spPr bwMode="auto">
          <a:xfrm>
            <a:off x="6260306" y="1141472"/>
            <a:ext cx="1124744" cy="569080"/>
          </a:xfrm>
          <a:prstGeom prst="donut">
            <a:avLst/>
          </a:prstGeom>
          <a:gradFill rotWithShape="1">
            <a:gsLst>
              <a:gs pos="0">
                <a:srgbClr val="99FFCC"/>
              </a:gs>
              <a:gs pos="100000">
                <a:srgbClr val="FFFFFF"/>
              </a:gs>
            </a:gsLst>
            <a:lin ang="5400000" scaled="1"/>
          </a:gra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Rectangle 10">
            <a:extLst>
              <a:ext uri="{FF2B5EF4-FFF2-40B4-BE49-F238E27FC236}">
                <a16:creationId xmlns:a16="http://schemas.microsoft.com/office/drawing/2014/main" id="{56BBB8E9-EE99-4DB6-BF92-3F42F2F77840}"/>
              </a:ext>
            </a:extLst>
          </p:cNvPr>
          <p:cNvSpPr>
            <a:spLocks noChangeArrowheads="1"/>
          </p:cNvSpPr>
          <p:nvPr/>
        </p:nvSpPr>
        <p:spPr bwMode="auto">
          <a:xfrm>
            <a:off x="6068151" y="1780734"/>
            <a:ext cx="1894749" cy="83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400" b="1" dirty="0"/>
              <a:t>Multi-valued</a:t>
            </a:r>
          </a:p>
          <a:p>
            <a:r>
              <a:rPr lang="en-US" sz="2400" b="1" dirty="0"/>
              <a:t>Attribute</a:t>
            </a:r>
          </a:p>
        </p:txBody>
      </p:sp>
    </p:spTree>
  </p:cSld>
  <p:clrMapOvr>
    <a:masterClrMapping/>
  </p:clrMapOvr>
</p:sld>
</file>

<file path=ppt/theme/theme1.xml><?xml version="1.0" encoding="utf-8"?>
<a:theme xmlns:a="http://schemas.openxmlformats.org/drawingml/2006/main" name="Contemporary Portrait">
  <a:themeElements>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emporary Portrait">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Designs\ANGLES.POT</Template>
  <TotalTime>15822</TotalTime>
  <Words>4298</Words>
  <Application>Microsoft Office PowerPoint</Application>
  <PresentationFormat>On-screen Show (4:3)</PresentationFormat>
  <Paragraphs>1124</Paragraphs>
  <Slides>53</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Arial Black</vt:lpstr>
      <vt:lpstr>Helvetica</vt:lpstr>
      <vt:lpstr>Monotype Sorts</vt:lpstr>
      <vt:lpstr>Tahoma</vt:lpstr>
      <vt:lpstr>Times</vt:lpstr>
      <vt:lpstr>Times New Roman</vt:lpstr>
      <vt:lpstr>Contemporary Portrait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Red River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ahadaegh</dc:creator>
  <cp:lastModifiedBy>Elaeth Lilagan</cp:lastModifiedBy>
  <cp:revision>683</cp:revision>
  <cp:lastPrinted>1999-09-22T15:43:44Z</cp:lastPrinted>
  <dcterms:created xsi:type="dcterms:W3CDTF">1999-07-28T15:05:00Z</dcterms:created>
  <dcterms:modified xsi:type="dcterms:W3CDTF">2022-09-12T22:35:25Z</dcterms:modified>
</cp:coreProperties>
</file>