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42"/>
  </p:notesMasterIdLst>
  <p:handoutMasterIdLst>
    <p:handoutMasterId r:id="rId43"/>
  </p:handoutMasterIdLst>
  <p:sldIdLst>
    <p:sldId id="258" r:id="rId2"/>
    <p:sldId id="265" r:id="rId3"/>
    <p:sldId id="331" r:id="rId4"/>
    <p:sldId id="347" r:id="rId5"/>
    <p:sldId id="30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309" r:id="rId17"/>
    <p:sldId id="300" r:id="rId18"/>
    <p:sldId id="279" r:id="rId19"/>
    <p:sldId id="328" r:id="rId20"/>
    <p:sldId id="329" r:id="rId21"/>
    <p:sldId id="333" r:id="rId22"/>
    <p:sldId id="310" r:id="rId23"/>
    <p:sldId id="312" r:id="rId24"/>
    <p:sldId id="313" r:id="rId25"/>
    <p:sldId id="314" r:id="rId26"/>
    <p:sldId id="315" r:id="rId27"/>
    <p:sldId id="327" r:id="rId28"/>
    <p:sldId id="326" r:id="rId29"/>
    <p:sldId id="325" r:id="rId30"/>
    <p:sldId id="320" r:id="rId31"/>
    <p:sldId id="321" r:id="rId32"/>
    <p:sldId id="346" r:id="rId33"/>
    <p:sldId id="322" r:id="rId34"/>
    <p:sldId id="334" r:id="rId35"/>
    <p:sldId id="341" r:id="rId36"/>
    <p:sldId id="336" r:id="rId37"/>
    <p:sldId id="337" r:id="rId38"/>
    <p:sldId id="342" r:id="rId39"/>
    <p:sldId id="343" r:id="rId40"/>
    <p:sldId id="344" r:id="rId41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  <a:srgbClr val="C0C0C0"/>
    <a:srgbClr val="FFFFCC"/>
    <a:srgbClr val="FF99FF"/>
    <a:srgbClr val="DDDDDD"/>
    <a:srgbClr val="99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981" autoAdjust="0"/>
  </p:normalViewPr>
  <p:slideViewPr>
    <p:cSldViewPr snapToGrid="0">
      <p:cViewPr>
        <p:scale>
          <a:sx n="62" d="100"/>
          <a:sy n="62" d="100"/>
        </p:scale>
        <p:origin x="40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650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923338"/>
            <a:ext cx="361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B0A201EC-64CE-43FC-94BA-81A5B233F6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0497EA-427F-4020-A574-D5194F6D9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6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Requirement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Entities and their relationships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Changing ERD to tables based on their candidates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Normalize tables (1</a:t>
            </a:r>
            <a:r>
              <a:rPr lang="en-US" baseline="30000" dirty="0"/>
              <a:t>st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normal forms)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If the normalization is different from the requirements, do reverse engineering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Do Reverse Engineering if needed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Change the tables back to the ERD since there have been changes (change more entities if needed, with more data collected.)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Keep doing until the ERD are exactly the same.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Repeat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each course from the </a:t>
            </a:r>
            <a:r>
              <a:rPr lang="en-US" dirty="0" err="1"/>
              <a:t>EmpID</a:t>
            </a:r>
            <a:r>
              <a:rPr lang="en-US" dirty="0"/>
              <a:t> to its own row with copying the following information.</a:t>
            </a:r>
          </a:p>
          <a:p>
            <a:endParaRPr lang="en-US" dirty="0"/>
          </a:p>
          <a:p>
            <a:r>
              <a:rPr lang="en-US" dirty="0"/>
              <a:t>Make sure that each cell has one value.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things to consider</a:t>
            </a:r>
          </a:p>
          <a:p>
            <a:pPr marL="228600" indent="-228600">
              <a:buAutoNum type="arabicPeriod"/>
            </a:pPr>
            <a:r>
              <a:rPr lang="en-US" dirty="0"/>
              <a:t>To make the table be in second normal form, it must pass the first normal form and make a partial functional dependency. </a:t>
            </a:r>
            <a:r>
              <a:rPr lang="en-US" b="1" u="sng" dirty="0"/>
              <a:t>Any table that doesn’t have a composite primary key is guarantee to be in second normal form and not first normal form.</a:t>
            </a:r>
          </a:p>
          <a:p>
            <a:pPr marL="228600" indent="-228600">
              <a:buAutoNum type="arabicPeriod"/>
            </a:pPr>
            <a:r>
              <a:rPr lang="en-US" dirty="0"/>
              <a:t>Part of the primary key determine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0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important to know which course a certain </a:t>
            </a:r>
            <a:r>
              <a:rPr lang="en-US" dirty="0" err="1"/>
              <a:t>empID</a:t>
            </a:r>
            <a:r>
              <a:rPr lang="en-US" dirty="0"/>
              <a:t> to find the name?</a:t>
            </a:r>
          </a:p>
          <a:p>
            <a:r>
              <a:rPr lang="en-US" dirty="0"/>
              <a:t>	No, because the department and salary are dependable to part of the 	primary but not the entire of the primary key, but not </a:t>
            </a:r>
            <a:r>
              <a:rPr lang="en-US" dirty="0" err="1"/>
              <a:t>DateCompleted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Extract the portion of the table to normalize them to their respected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1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Dependency</a:t>
            </a:r>
          </a:p>
          <a:p>
            <a:r>
              <a:rPr lang="en-US" dirty="0"/>
              <a:t>	If it can be calculated by another database and not from the same table</a:t>
            </a:r>
          </a:p>
          <a:p>
            <a:r>
              <a:rPr lang="en-US" dirty="0"/>
              <a:t>Transitive Dependency</a:t>
            </a:r>
          </a:p>
          <a:p>
            <a:r>
              <a:rPr lang="en-US" dirty="0"/>
              <a:t>	Non key attributes that determines another non key attribute</a:t>
            </a:r>
          </a:p>
          <a:p>
            <a:endParaRPr lang="en-US" dirty="0"/>
          </a:p>
          <a:p>
            <a:r>
              <a:rPr lang="en-US" dirty="0"/>
              <a:t>	Determine = depending on the model, time, and trait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in first normal form since there is no duplicated cells</a:t>
            </a:r>
          </a:p>
          <a:p>
            <a:r>
              <a:rPr lang="en-US" dirty="0"/>
              <a:t>Already in second normal form since it doesn’t depend on other key attributes</a:t>
            </a:r>
          </a:p>
          <a:p>
            <a:endParaRPr lang="en-US" dirty="0"/>
          </a:p>
          <a:p>
            <a:r>
              <a:rPr lang="en-US" dirty="0"/>
              <a:t>Not in third normal form since it can be calculated with the second column and </a:t>
            </a:r>
            <a:r>
              <a:rPr lang="en-US" dirty="0" err="1"/>
              <a:t>thidr</a:t>
            </a:r>
            <a:r>
              <a:rPr lang="en-US" dirty="0"/>
              <a:t> column via multiplication so to remove that we must take out the total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6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first normal form</a:t>
            </a:r>
          </a:p>
          <a:p>
            <a:r>
              <a:rPr lang="en-US" dirty="0"/>
              <a:t>Its second normal form</a:t>
            </a:r>
          </a:p>
          <a:p>
            <a:endParaRPr lang="en-US" dirty="0"/>
          </a:p>
          <a:p>
            <a:r>
              <a:rPr lang="en-US" dirty="0"/>
              <a:t>Its not derived since it is not calculated</a:t>
            </a:r>
          </a:p>
          <a:p>
            <a:r>
              <a:rPr lang="en-US" dirty="0"/>
              <a:t>It is transitive because the ID can be determined by the </a:t>
            </a:r>
            <a:r>
              <a:rPr lang="en-US" dirty="0" err="1"/>
              <a:t>SalesRep</a:t>
            </a:r>
            <a:r>
              <a:rPr lang="en-US" dirty="0"/>
              <a:t> and </a:t>
            </a:r>
            <a:r>
              <a:rPr lang="en-US" dirty="0" err="1"/>
              <a:t>SalesRep</a:t>
            </a:r>
            <a:r>
              <a:rPr lang="en-US" dirty="0"/>
              <a:t> Region</a:t>
            </a:r>
          </a:p>
          <a:p>
            <a:endParaRPr lang="en-US" dirty="0"/>
          </a:p>
          <a:p>
            <a:r>
              <a:rPr lang="en-US" dirty="0"/>
              <a:t>Thus it is not in third normal form and to keep it as a third normal form, it must split the table by sorting the </a:t>
            </a:r>
            <a:r>
              <a:rPr lang="en-US" dirty="0" err="1"/>
              <a:t>SalesRepID</a:t>
            </a:r>
            <a:r>
              <a:rPr lang="en-US" dirty="0"/>
              <a:t> as its own table by including </a:t>
            </a:r>
            <a:r>
              <a:rPr lang="en-US" dirty="0" err="1"/>
              <a:t>SalesRep</a:t>
            </a:r>
            <a:r>
              <a:rPr lang="en-US" dirty="0"/>
              <a:t> and </a:t>
            </a:r>
            <a:r>
              <a:rPr lang="en-US" dirty="0" err="1"/>
              <a:t>SalesRep</a:t>
            </a:r>
            <a:r>
              <a:rPr lang="en-US" dirty="0"/>
              <a:t> Region and another table including </a:t>
            </a:r>
            <a:r>
              <a:rPr lang="en-US" dirty="0" err="1"/>
              <a:t>CustID</a:t>
            </a:r>
            <a:r>
              <a:rPr lang="en-US" dirty="0"/>
              <a:t> and </a:t>
            </a:r>
            <a:r>
              <a:rPr lang="en-US" dirty="0" err="1"/>
              <a:t>CustName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9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key attributes are the white column(s)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Depends on how big the database is and how the investigation requirements were given.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are redundancy in the table, (insertion, deletion and update issues – anomaly.)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Update anomaly is something that has changed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Insert will check if an input will affect the 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Delete will be the same as insert.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 part contains the Primary Key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composite primary key cannot be NULL. If null, were in violation of primary key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we delete the row with ASP, the result is that Steve will be fired (delete anomaly.) If deleted, Steve’s record would be not recovered.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 cannot add Nancy until we assign a course to her. You MUST (ID of course and </a:t>
            </a:r>
            <a:r>
              <a:rPr lang="en-US" dirty="0" err="1"/>
              <a:t>EmpID</a:t>
            </a:r>
            <a:r>
              <a:rPr lang="en-US" dirty="0"/>
              <a:t>) not Should (insert anomaly.)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 if </a:t>
            </a:r>
            <a:r>
              <a:rPr lang="en-US" dirty="0" err="1"/>
              <a:t>Magaret</a:t>
            </a:r>
            <a:r>
              <a:rPr lang="en-US" dirty="0"/>
              <a:t> salary changed from 42k to 49k? There will be an inconsistent database (update anomaly.)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expand your issue with the entire table (Focus on that row and nothing else.)</a:t>
            </a:r>
          </a:p>
          <a:p>
            <a:endParaRPr lang="en-US" dirty="0"/>
          </a:p>
          <a:p>
            <a:r>
              <a:rPr lang="en-US" dirty="0"/>
              <a:t>Because primary key cannot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 the table by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normal form to second normal form to third normal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Meaning making the data structure to a simple 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Determine by applying simple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Relates more to the second normal form</a:t>
            </a:r>
          </a:p>
          <a:p>
            <a:endParaRPr lang="en-US" dirty="0"/>
          </a:p>
          <a:p>
            <a:r>
              <a:rPr lang="en-US" dirty="0"/>
              <a:t>It has dependent attributes that are dependable to other attributes.</a:t>
            </a:r>
          </a:p>
          <a:p>
            <a:r>
              <a:rPr lang="en-US" dirty="0"/>
              <a:t>Ex: SSN consists of Name, Address, </a:t>
            </a:r>
            <a:r>
              <a:rPr lang="en-US" dirty="0" err="1"/>
              <a:t>Bday</a:t>
            </a:r>
            <a:r>
              <a:rPr lang="en-US" dirty="0"/>
              <a:t> (and not the other way around)</a:t>
            </a:r>
          </a:p>
          <a:p>
            <a:r>
              <a:rPr lang="en-US" dirty="0"/>
              <a:t>	Read it as (Name/</a:t>
            </a:r>
            <a:r>
              <a:rPr lang="en-US" dirty="0" err="1"/>
              <a:t>Bday</a:t>
            </a:r>
            <a:r>
              <a:rPr lang="en-US" dirty="0"/>
              <a:t>/Address) depends on SSN.</a:t>
            </a:r>
          </a:p>
          <a:p>
            <a:r>
              <a:rPr lang="en-US" dirty="0"/>
              <a:t>	It can be a candidate/primary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Before, the course is smudged into one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497EA-427F-4020-A574-D5194F6D97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CD94E-2455-4CE4-A7CB-512AB62AB0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5DE4B1-93D3-4126-8C21-12163F1DBA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ECF0EC-7647-4D2B-AB8F-A9932716E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F83AC2-6346-41F6-B8AA-B5044A664D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64B4C1-ECAD-4103-B879-1D1B3B5FFD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BFE726-EA52-4958-B4CE-1BA0EC791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E4F9-C920-44B7-AF36-590D81A80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787AE4-BE14-4772-97C9-B24DDEBB8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ED22D3-3B56-42BE-974F-207A430381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BE8BF4-2E2F-4EA3-B8BD-5627968E06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6C84F-42FA-4844-86A8-BCCF34037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21" name="Rectangle 45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2" name="Rectangle 46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3" name="Rectangle 47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4" name="Rectangle 48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5" name="Rectangle 49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6" name="Rectangle 50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7" name="Rectangle 51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152628" name="Rectangle 52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29" name="Rectangle 53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0" name="Rectangle 54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1" name="Rectangle 55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2" name="Rectangle 56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3" name="Rectangle 57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4" name="Rectangle 58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5" name="Rectangle 59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152636" name="Rectangle 60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7" name="Rectangle 61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8" name="Rectangle 62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9" name="Rectangle 63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0" name="Rectangle 64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1" name="Rectangle 65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2" name="Rectangle 66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52643" name="Rectangle 67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4" name="Rectangle 68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5" name="Freeform 69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46" name="Rectangle 70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7" name="Rectangle 71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8" name="Rectangle 72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9" name="Rectangle 73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50" name="Rectangle 7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06DC9D4F-C262-4B4E-B1D4-83524E58ED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9FBEC-94B9-40A3-9D55-E4917A32B8FD}" type="slidenum">
              <a:rPr lang="en-US"/>
              <a:pPr/>
              <a:t>1</a:t>
            </a:fld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577975" y="1665288"/>
            <a:ext cx="56038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sz="4800" b="1">
                <a:solidFill>
                  <a:srgbClr val="000000"/>
                </a:solidFill>
              </a:rPr>
              <a:t>Normalization </a:t>
            </a:r>
          </a:p>
          <a:p>
            <a:pPr algn="ctr"/>
            <a:r>
              <a:rPr kumimoji="1" lang="en-US" sz="4800" b="1">
                <a:solidFill>
                  <a:srgbClr val="000000"/>
                </a:solidFill>
              </a:rPr>
              <a:t>in </a:t>
            </a:r>
          </a:p>
          <a:p>
            <a:pPr algn="ctr"/>
            <a:r>
              <a:rPr kumimoji="1" lang="en-US" sz="4800" b="1">
                <a:solidFill>
                  <a:srgbClr val="000000"/>
                </a:solidFill>
              </a:rPr>
              <a:t>Relation data Model</a:t>
            </a:r>
            <a:endParaRPr kumimoji="1" lang="en-US" sz="3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1604C-CDE9-411B-8406-ED566143F80B}" type="slidenum">
              <a:rPr lang="en-US"/>
              <a:pPr/>
              <a:t>10</a:t>
            </a:fld>
            <a:endParaRPr lang="en-US"/>
          </a:p>
        </p:txBody>
      </p:sp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203200" y="228600"/>
            <a:ext cx="8397875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First Normal Form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1" i="1"/>
              <a:t>Definition:</a:t>
            </a:r>
            <a:r>
              <a:rPr lang="en-US"/>
              <a:t> A table is in first normal form if each field (intersection of a row and a column) contains only one instance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Having more than one data item in a field is called ‘Repeating Groups’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For example the following table is not in first normal form.</a:t>
            </a:r>
          </a:p>
        </p:txBody>
      </p:sp>
      <p:graphicFrame>
        <p:nvGraphicFramePr>
          <p:cNvPr id="5" name="Group 167">
            <a:extLst>
              <a:ext uri="{FF2B5EF4-FFF2-40B4-BE49-F238E27FC236}">
                <a16:creationId xmlns:a16="http://schemas.microsoft.com/office/drawing/2014/main" id="{575F7F76-6B37-4E16-9F22-8655B564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77058"/>
              </p:ext>
            </p:extLst>
          </p:nvPr>
        </p:nvGraphicFramePr>
        <p:xfrm>
          <a:off x="511175" y="3202464"/>
          <a:ext cx="8089900" cy="3108960"/>
        </p:xfrm>
        <a:graphic>
          <a:graphicData uri="http://schemas.openxmlformats.org/drawingml/2006/table">
            <a:tbl>
              <a:tblPr/>
              <a:tblGrid>
                <a:gridCol w="10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C++,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12/8/2000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4C5AE-ED50-42E3-974E-36E43B8917A1}" type="slidenum">
              <a:rPr lang="en-US"/>
              <a:pPr/>
              <a:t>11</a:t>
            </a:fld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simplest method to make a table into the first normal form is to expand the number of rows in the table to ensure that the value of each attribute is atomic.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Thus, to make our table into the first normal formal we have to create two extra rows</a:t>
            </a:r>
          </a:p>
        </p:txBody>
      </p:sp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FC3D9618-64BA-4C71-8678-10B47E47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3817"/>
              </p:ext>
            </p:extLst>
          </p:nvPr>
        </p:nvGraphicFramePr>
        <p:xfrm>
          <a:off x="457200" y="2887460"/>
          <a:ext cx="8089900" cy="3251605"/>
        </p:xfrm>
        <a:graphic>
          <a:graphicData uri="http://schemas.openxmlformats.org/drawingml/2006/table">
            <a:tbl>
              <a:tblPr/>
              <a:tblGrid>
                <a:gridCol w="10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0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12/8/2000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1/30/2001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Line 125">
            <a:extLst>
              <a:ext uri="{FF2B5EF4-FFF2-40B4-BE49-F238E27FC236}">
                <a16:creationId xmlns:a16="http://schemas.microsoft.com/office/drawing/2014/main" id="{86777C97-7FF1-4276-98F0-E25A48F69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3392" y="2447233"/>
            <a:ext cx="2162174" cy="188879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Line 125">
            <a:extLst>
              <a:ext uri="{FF2B5EF4-FFF2-40B4-BE49-F238E27FC236}">
                <a16:creationId xmlns:a16="http://schemas.microsoft.com/office/drawing/2014/main" id="{B30169BE-4B05-4653-94D3-FEB2BBCD1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364" y="2447233"/>
            <a:ext cx="2142203" cy="115772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A3F23-2C99-482E-BC01-F72AEBCBC097}" type="slidenum">
              <a:rPr lang="en-US"/>
              <a:pPr/>
              <a:t>12</a:t>
            </a:fld>
            <a:endParaRPr lang="en-US"/>
          </a:p>
        </p:txBody>
      </p:sp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Second Normal Form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1400" b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 i="1"/>
              <a:t>Definition:</a:t>
            </a:r>
            <a:r>
              <a:rPr lang="en-US"/>
              <a:t> A table is in second normal form if it is in first normal form and non-key attributes don’t have partial functional dependency.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/>
              <a:t>Partial functional dependency: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i="1"/>
              <a:t>Definition</a:t>
            </a:r>
            <a:r>
              <a:rPr lang="en-US"/>
              <a:t>: A dependency in which one or more non-key attributes are functionally dependent on part, but not on all of the primary key.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Note that, a table in first normal form is also in second normal form if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primary key consists of only one attribute (column), or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 non-key attribute exists, or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Every non-key attribute is functionally dependent on the full primary key.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7108-1988-423C-B7A9-C62FBB3BA574}" type="slidenum">
              <a:rPr lang="en-US"/>
              <a:pPr/>
              <a:t>13</a:t>
            </a:fld>
            <a:endParaRPr lang="en-US"/>
          </a:p>
        </p:txBody>
      </p:sp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323850" y="3600450"/>
            <a:ext cx="839787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In the above table the key is “EmpID and Course”.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However, the EmpID can functionally determine Name, Dept, and Salary. Thus, Name, Dept, and Salary are only dependent on EmpID that is part of the primary key.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EmpID and Course functionally determine the DateCompleted.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Therefore, the above table is not in second normal form.</a:t>
            </a:r>
          </a:p>
        </p:txBody>
      </p:sp>
      <p:graphicFrame>
        <p:nvGraphicFramePr>
          <p:cNvPr id="5" name="Group 167">
            <a:extLst>
              <a:ext uri="{FF2B5EF4-FFF2-40B4-BE49-F238E27FC236}">
                <a16:creationId xmlns:a16="http://schemas.microsoft.com/office/drawing/2014/main" id="{5F8F9F91-A904-4031-A6AA-44541AF3A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03348"/>
              </p:ext>
            </p:extLst>
          </p:nvPr>
        </p:nvGraphicFramePr>
        <p:xfrm>
          <a:off x="477837" y="252007"/>
          <a:ext cx="8089900" cy="3251605"/>
        </p:xfrm>
        <a:graphic>
          <a:graphicData uri="http://schemas.openxmlformats.org/drawingml/2006/table">
            <a:tbl>
              <a:tblPr/>
              <a:tblGrid>
                <a:gridCol w="10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0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12/8/2000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1/30/2001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00723-3676-41C4-9BE6-A283C491E12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228600" y="247650"/>
            <a:ext cx="86455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In order to solve this problem and making the table into second normal form we can split the table into two new tables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Note that, if you split a table into two tables or more, they still have to be connected through primary and foreign key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The following two tables are still related through the EmpId attribute</a:t>
            </a:r>
          </a:p>
        </p:txBody>
      </p:sp>
      <p:graphicFrame>
        <p:nvGraphicFramePr>
          <p:cNvPr id="439475" name="Group 179"/>
          <p:cNvGraphicFramePr>
            <a:graphicFrameLocks noGrp="1"/>
          </p:cNvGraphicFramePr>
          <p:nvPr/>
        </p:nvGraphicFramePr>
        <p:xfrm>
          <a:off x="330200" y="3206750"/>
          <a:ext cx="4565650" cy="2743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9476" name="Group 180"/>
          <p:cNvGraphicFramePr>
            <a:graphicFrameLocks noGrp="1"/>
          </p:cNvGraphicFramePr>
          <p:nvPr/>
        </p:nvGraphicFramePr>
        <p:xfrm>
          <a:off x="5130800" y="2819400"/>
          <a:ext cx="3651250" cy="353568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Emp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12/8/2000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1/30/2001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9F565-1B7C-411E-AEE7-42C0483FCBEB}" type="slidenum">
              <a:rPr lang="en-US"/>
              <a:pPr/>
              <a:t>15</a:t>
            </a:fld>
            <a:endParaRPr lang="en-US"/>
          </a:p>
        </p:txBody>
      </p:sp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Third Normal Form</a:t>
            </a:r>
          </a:p>
          <a:p>
            <a:pPr>
              <a:buClr>
                <a:srgbClr val="CC0000"/>
              </a:buClr>
            </a:pPr>
            <a:endParaRPr lang="en-US" sz="1000" b="1"/>
          </a:p>
          <a:p>
            <a:pPr>
              <a:buClr>
                <a:srgbClr val="CC0000"/>
              </a:buClr>
            </a:pPr>
            <a:endParaRPr lang="en-US" sz="1000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1" i="1"/>
              <a:t>Definition</a:t>
            </a:r>
            <a:r>
              <a:rPr lang="en-US" b="1"/>
              <a:t>:</a:t>
            </a:r>
            <a:r>
              <a:rPr lang="en-US"/>
              <a:t> A table is in third normal form if it is in second normal form and neither Derived Dependencies nor Transitive Dependencies exist.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1"/>
              <a:t>Derived Dependency: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i="1"/>
              <a:t>Definition</a:t>
            </a:r>
            <a:r>
              <a:rPr lang="en-US"/>
              <a:t>: A table has a Derived Dependency if one or more non-key attribute(s) in that table can be calculated (derived) from other non-key attributes in either the same table or in other tables in the database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1"/>
              <a:t>Transitive dependency:</a:t>
            </a:r>
            <a:r>
              <a:rPr lang="en-US"/>
              <a:t>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i="1"/>
              <a:t>Definition</a:t>
            </a:r>
            <a:r>
              <a:rPr lang="en-US"/>
              <a:t>: A table has a Transitive Dependency if one or more non-key attribute(s) depends on another non-key attribute (in the same table)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A4864-9650-4A1B-8F90-862F4DDD3227}" type="slidenum">
              <a:rPr lang="en-US"/>
              <a:pPr/>
              <a:t>16</a:t>
            </a:fld>
            <a:endParaRPr lang="en-US"/>
          </a:p>
        </p:txBody>
      </p:sp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Example of Derived Dependency</a:t>
            </a:r>
            <a:endParaRPr lang="en-US" sz="1000" b="1"/>
          </a:p>
        </p:txBody>
      </p:sp>
      <p:graphicFrame>
        <p:nvGraphicFramePr>
          <p:cNvPr id="476274" name="Group 114"/>
          <p:cNvGraphicFramePr>
            <a:graphicFrameLocks noGrp="1"/>
          </p:cNvGraphicFramePr>
          <p:nvPr/>
        </p:nvGraphicFramePr>
        <p:xfrm>
          <a:off x="2038350" y="1123950"/>
          <a:ext cx="4324350" cy="195072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6227" name="Text Box 67"/>
          <p:cNvSpPr txBox="1">
            <a:spLocks noChangeArrowheads="1"/>
          </p:cNvSpPr>
          <p:nvPr/>
        </p:nvSpPr>
        <p:spPr bwMode="auto">
          <a:xfrm>
            <a:off x="269875" y="3135313"/>
            <a:ext cx="8607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“Total” column can be derived from multiplying “QtyOrdered” and “PricePerUnit” column. Therefore, it can be removed</a:t>
            </a:r>
          </a:p>
        </p:txBody>
      </p:sp>
      <p:graphicFrame>
        <p:nvGraphicFramePr>
          <p:cNvPr id="476275" name="Group 115"/>
          <p:cNvGraphicFramePr>
            <a:graphicFrameLocks noGrp="1"/>
          </p:cNvGraphicFramePr>
          <p:nvPr/>
        </p:nvGraphicFramePr>
        <p:xfrm>
          <a:off x="2095500" y="4400550"/>
          <a:ext cx="3486150" cy="195072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EBE-5EE7-4F29-BF10-A6B912ABD200}" type="slidenum">
              <a:rPr lang="en-US"/>
              <a:pPr/>
              <a:t>17</a:t>
            </a:fld>
            <a:endParaRPr lang="en-US"/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Example of Transitive Dependency</a:t>
            </a:r>
          </a:p>
          <a:p>
            <a:pPr>
              <a:buClr>
                <a:srgbClr val="CC0000"/>
              </a:buClr>
            </a:pPr>
            <a:endParaRPr lang="en-US" sz="2000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following is not in 3</a:t>
            </a:r>
            <a:r>
              <a:rPr lang="en-US" baseline="30000"/>
              <a:t>rd</a:t>
            </a:r>
            <a:r>
              <a:rPr lang="en-US"/>
              <a:t>  normal form. Why?</a:t>
            </a:r>
          </a:p>
        </p:txBody>
      </p:sp>
      <p:graphicFrame>
        <p:nvGraphicFramePr>
          <p:cNvPr id="462924" name="Group 76"/>
          <p:cNvGraphicFramePr>
            <a:graphicFrameLocks noGrp="1"/>
          </p:cNvGraphicFramePr>
          <p:nvPr/>
        </p:nvGraphicFramePr>
        <p:xfrm>
          <a:off x="914400" y="1543050"/>
          <a:ext cx="7812088" cy="313944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SalesRepID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SalesRep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9167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6837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Hernandez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Faulb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2894" name="Text Box 46"/>
          <p:cNvSpPr txBox="1">
            <a:spLocks noChangeArrowheads="1"/>
          </p:cNvSpPr>
          <p:nvPr/>
        </p:nvSpPr>
        <p:spPr bwMode="auto">
          <a:xfrm>
            <a:off x="476250" y="4762500"/>
            <a:ext cx="8397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Answer: The reason is that the non-key attribute “SalesRepID” can determine the Region of the SalesRep.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Therefore, since transitive dependency exits, the above table is not in third normal form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20AD-17BC-48ED-8591-418D5DD74AD9}" type="slidenum">
              <a:rPr lang="en-US"/>
              <a:pPr/>
              <a:t>18</a:t>
            </a:fld>
            <a:endParaRPr lang="en-US"/>
          </a:p>
        </p:txBody>
      </p:sp>
      <p:sp>
        <p:nvSpPr>
          <p:cNvPr id="441346" name="Text Box 2050"/>
          <p:cNvSpPr txBox="1">
            <a:spLocks noChangeArrowheads="1"/>
          </p:cNvSpPr>
          <p:nvPr/>
        </p:nvSpPr>
        <p:spPr bwMode="auto">
          <a:xfrm>
            <a:off x="323850" y="381000"/>
            <a:ext cx="8397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Note that this table is in second normal form because the primary key is a single attribute(CustID).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However, the following anomalies still exists: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i="1"/>
              <a:t>Insertion Anomaly:</a:t>
            </a:r>
            <a:r>
              <a:rPr lang="en-US"/>
              <a:t> A new salesperson assigned to the North region cannot be entered until a customer has been assigned to that sales person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i="1"/>
              <a:t>Deletion Anomaly:</a:t>
            </a:r>
            <a:r>
              <a:rPr lang="en-US"/>
              <a:t>If customer number 6837 is deleted from the table, we lose the information that salesperson Hernandez is assigned to the East region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i="1"/>
              <a:t>Modification Anomaly:</a:t>
            </a:r>
            <a:r>
              <a:rPr lang="en-US"/>
              <a:t> If salesperson Smith is assigned to the East region, several rows must be changed to reflect that fact.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F683-9377-4FBB-BA5A-C63149BEC6AA}" type="slidenum">
              <a:rPr lang="en-US"/>
              <a:pPr/>
              <a:t>19</a:t>
            </a:fld>
            <a:endParaRPr lang="en-US"/>
          </a:p>
        </p:txBody>
      </p:sp>
      <p:sp>
        <p:nvSpPr>
          <p:cNvPr id="51917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Since a Primary Key is unique, using a name is never a good idea.  It is better to add a new attribute (numeric) and use it instead.</a:t>
            </a:r>
          </a:p>
        </p:txBody>
      </p:sp>
      <p:graphicFrame>
        <p:nvGraphicFramePr>
          <p:cNvPr id="519259" name="Group 91"/>
          <p:cNvGraphicFramePr>
            <a:graphicFrameLocks noGrp="1"/>
          </p:cNvGraphicFramePr>
          <p:nvPr/>
        </p:nvGraphicFramePr>
        <p:xfrm>
          <a:off x="266700" y="1714500"/>
          <a:ext cx="3665538" cy="307848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9167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6837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19260" name="Group 92"/>
          <p:cNvGraphicFramePr>
            <a:graphicFrameLocks noGrp="1"/>
          </p:cNvGraphicFramePr>
          <p:nvPr/>
        </p:nvGraphicFramePr>
        <p:xfrm>
          <a:off x="4305300" y="2400300"/>
          <a:ext cx="4552950" cy="2376489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SalesRepRegion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Hernandez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Faulb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9227" name="Freeform 59"/>
          <p:cNvSpPr>
            <a:spLocks/>
          </p:cNvSpPr>
          <p:nvPr/>
        </p:nvSpPr>
        <p:spPr bwMode="auto">
          <a:xfrm>
            <a:off x="2933700" y="4838700"/>
            <a:ext cx="1714500" cy="361950"/>
          </a:xfrm>
          <a:custGeom>
            <a:avLst/>
            <a:gdLst>
              <a:gd name="T0" fmla="*/ 2400 w 2400"/>
              <a:gd name="T1" fmla="*/ 0 h 228"/>
              <a:gd name="T2" fmla="*/ 1032 w 2400"/>
              <a:gd name="T3" fmla="*/ 228 h 228"/>
              <a:gd name="T4" fmla="*/ 0 w 240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0" h="228">
                <a:moveTo>
                  <a:pt x="2400" y="0"/>
                </a:moveTo>
                <a:cubicBezTo>
                  <a:pt x="1916" y="114"/>
                  <a:pt x="1432" y="228"/>
                  <a:pt x="1032" y="228"/>
                </a:cubicBezTo>
                <a:cubicBezTo>
                  <a:pt x="632" y="228"/>
                  <a:pt x="316" y="114"/>
                  <a:pt x="0" y="0"/>
                </a:cubicBezTo>
              </a:path>
            </a:pathLst>
          </a:custGeom>
          <a:noFill/>
          <a:ln w="762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228" name="Text Box 60"/>
          <p:cNvSpPr txBox="1">
            <a:spLocks noChangeArrowheads="1"/>
          </p:cNvSpPr>
          <p:nvPr/>
        </p:nvSpPr>
        <p:spPr bwMode="auto">
          <a:xfrm>
            <a:off x="1327150" y="5291138"/>
            <a:ext cx="4740275" cy="406400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Foreign key and Primary key relationship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105DE-E3E5-4454-80C4-066FEBBB61A7}" type="slidenum">
              <a:rPr lang="en-US"/>
              <a:pPr/>
              <a:t>2</a:t>
            </a:fld>
            <a:endParaRPr lang="en-US"/>
          </a:p>
        </p:txBody>
      </p:sp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419100" y="285750"/>
            <a:ext cx="83978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In the last lecture we learned how to develop an ERD for an organization 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We also found how ERD can be changed to initial tables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In developing a database, do all developers come up with the same ERD?</a:t>
            </a: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Depending on assumptions, and style of development, it is very likely for two developers of the same database to come up with two different ERDs</a:t>
            </a: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Your ERD does not have to be the best ERD that can possibly be created</a:t>
            </a: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However, you need to do your best to relate entities properly and place attributes where they may fit the best</a:t>
            </a: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No matter how well-structured your ERD is, your initial tables produced from your ERD can potentially contain redundancy.</a:t>
            </a: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Redundancy can cause insertion, deletion, and update problems.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92767-19B6-4DD4-8336-CDF188097CA5}" type="slidenum">
              <a:rPr lang="en-US"/>
              <a:pPr/>
              <a:t>20</a:t>
            </a:fld>
            <a:endParaRPr lang="en-US"/>
          </a:p>
        </p:txBody>
      </p:sp>
      <p:sp>
        <p:nvSpPr>
          <p:cNvPr id="520252" name="Rectangle 60"/>
          <p:cNvSpPr>
            <a:spLocks noChangeArrowheads="1"/>
          </p:cNvSpPr>
          <p:nvPr/>
        </p:nvSpPr>
        <p:spPr bwMode="auto">
          <a:xfrm>
            <a:off x="3067050" y="1754188"/>
            <a:ext cx="2133600" cy="4048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 b="1"/>
              <a:t>Orders</a:t>
            </a:r>
          </a:p>
        </p:txBody>
      </p:sp>
      <p:sp>
        <p:nvSpPr>
          <p:cNvPr id="520253" name="Oval 61"/>
          <p:cNvSpPr>
            <a:spLocks noChangeArrowheads="1"/>
          </p:cNvSpPr>
          <p:nvPr/>
        </p:nvSpPr>
        <p:spPr bwMode="auto">
          <a:xfrm>
            <a:off x="228600" y="1287463"/>
            <a:ext cx="1900238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u="sng"/>
              <a:t>Order</a:t>
            </a:r>
          </a:p>
          <a:p>
            <a:pPr algn="ctr"/>
            <a:r>
              <a:rPr lang="en-US" sz="2000" u="sng"/>
              <a:t>Number</a:t>
            </a:r>
          </a:p>
        </p:txBody>
      </p:sp>
      <p:sp>
        <p:nvSpPr>
          <p:cNvPr id="520254" name="Oval 62"/>
          <p:cNvSpPr>
            <a:spLocks noChangeArrowheads="1"/>
          </p:cNvSpPr>
          <p:nvPr/>
        </p:nvSpPr>
        <p:spPr bwMode="auto">
          <a:xfrm>
            <a:off x="1811338" y="501650"/>
            <a:ext cx="1589087" cy="963613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Customer</a:t>
            </a:r>
          </a:p>
          <a:p>
            <a:pPr algn="ctr"/>
            <a:r>
              <a:rPr lang="en-US" sz="2000"/>
              <a:t>Number</a:t>
            </a:r>
          </a:p>
        </p:txBody>
      </p:sp>
      <p:sp>
        <p:nvSpPr>
          <p:cNvPr id="520255" name="Oval 63"/>
          <p:cNvSpPr>
            <a:spLocks noChangeArrowheads="1"/>
          </p:cNvSpPr>
          <p:nvPr/>
        </p:nvSpPr>
        <p:spPr bwMode="auto">
          <a:xfrm>
            <a:off x="5105400" y="633413"/>
            <a:ext cx="1589088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Customer</a:t>
            </a:r>
          </a:p>
          <a:p>
            <a:pPr algn="ctr"/>
            <a:r>
              <a:rPr lang="en-US" sz="2000"/>
              <a:t>Address</a:t>
            </a:r>
          </a:p>
        </p:txBody>
      </p:sp>
      <p:sp>
        <p:nvSpPr>
          <p:cNvPr id="520256" name="Oval 64"/>
          <p:cNvSpPr>
            <a:spLocks noChangeArrowheads="1"/>
          </p:cNvSpPr>
          <p:nvPr/>
        </p:nvSpPr>
        <p:spPr bwMode="auto">
          <a:xfrm>
            <a:off x="3429000" y="258763"/>
            <a:ext cx="1589088" cy="963612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Customer</a:t>
            </a:r>
          </a:p>
          <a:p>
            <a:pPr algn="ctr"/>
            <a:r>
              <a:rPr lang="en-US" sz="2000"/>
              <a:t>Name</a:t>
            </a:r>
          </a:p>
        </p:txBody>
      </p:sp>
      <p:sp>
        <p:nvSpPr>
          <p:cNvPr id="520257" name="Oval 65"/>
          <p:cNvSpPr>
            <a:spLocks noChangeArrowheads="1"/>
          </p:cNvSpPr>
          <p:nvPr/>
        </p:nvSpPr>
        <p:spPr bwMode="auto">
          <a:xfrm>
            <a:off x="6757988" y="1066800"/>
            <a:ext cx="1033462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Order</a:t>
            </a:r>
          </a:p>
          <a:p>
            <a:pPr algn="ctr"/>
            <a:r>
              <a:rPr lang="en-US" sz="2000"/>
              <a:t>Date</a:t>
            </a:r>
          </a:p>
        </p:txBody>
      </p:sp>
      <p:sp>
        <p:nvSpPr>
          <p:cNvPr id="520259" name="Line 67"/>
          <p:cNvSpPr>
            <a:spLocks noChangeShapeType="1"/>
          </p:cNvSpPr>
          <p:nvPr/>
        </p:nvSpPr>
        <p:spPr bwMode="auto">
          <a:xfrm flipH="1">
            <a:off x="5219700" y="1731963"/>
            <a:ext cx="16192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60" name="Line 68"/>
          <p:cNvSpPr>
            <a:spLocks noChangeShapeType="1"/>
          </p:cNvSpPr>
          <p:nvPr/>
        </p:nvSpPr>
        <p:spPr bwMode="auto">
          <a:xfrm flipH="1">
            <a:off x="5162550" y="1600200"/>
            <a:ext cx="49530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62" name="Line 70"/>
          <p:cNvSpPr>
            <a:spLocks noChangeShapeType="1"/>
          </p:cNvSpPr>
          <p:nvPr/>
        </p:nvSpPr>
        <p:spPr bwMode="auto">
          <a:xfrm flipH="1">
            <a:off x="4057650" y="1225550"/>
            <a:ext cx="381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63" name="Line 71"/>
          <p:cNvSpPr>
            <a:spLocks noChangeShapeType="1"/>
          </p:cNvSpPr>
          <p:nvPr/>
        </p:nvSpPr>
        <p:spPr bwMode="auto">
          <a:xfrm flipH="1" flipV="1">
            <a:off x="2686050" y="1431925"/>
            <a:ext cx="4127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64" name="Line 72"/>
          <p:cNvSpPr>
            <a:spLocks noChangeShapeType="1"/>
          </p:cNvSpPr>
          <p:nvPr/>
        </p:nvSpPr>
        <p:spPr bwMode="auto">
          <a:xfrm flipH="1" flipV="1">
            <a:off x="2152650" y="1879600"/>
            <a:ext cx="914400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70" name="Oval 78"/>
          <p:cNvSpPr>
            <a:spLocks noChangeArrowheads="1"/>
          </p:cNvSpPr>
          <p:nvPr/>
        </p:nvSpPr>
        <p:spPr bwMode="auto">
          <a:xfrm>
            <a:off x="6761163" y="3849688"/>
            <a:ext cx="1449387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Quantity</a:t>
            </a:r>
          </a:p>
          <a:p>
            <a:pPr algn="ctr"/>
            <a:r>
              <a:rPr lang="en-US" sz="2000"/>
              <a:t>Ordered</a:t>
            </a:r>
          </a:p>
        </p:txBody>
      </p:sp>
      <p:sp>
        <p:nvSpPr>
          <p:cNvPr id="520274" name="Line 82"/>
          <p:cNvSpPr>
            <a:spLocks noChangeShapeType="1"/>
          </p:cNvSpPr>
          <p:nvPr/>
        </p:nvSpPr>
        <p:spPr bwMode="auto">
          <a:xfrm flipV="1">
            <a:off x="5183188" y="4321175"/>
            <a:ext cx="156210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67" name="Rectangle 75"/>
          <p:cNvSpPr>
            <a:spLocks noChangeArrowheads="1"/>
          </p:cNvSpPr>
          <p:nvPr/>
        </p:nvSpPr>
        <p:spPr bwMode="auto">
          <a:xfrm>
            <a:off x="3048000" y="4525963"/>
            <a:ext cx="2133600" cy="4349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 b="1"/>
              <a:t>Details</a:t>
            </a:r>
          </a:p>
        </p:txBody>
      </p:sp>
      <p:sp>
        <p:nvSpPr>
          <p:cNvPr id="520268" name="Oval 76"/>
          <p:cNvSpPr>
            <a:spLocks noChangeArrowheads="1"/>
          </p:cNvSpPr>
          <p:nvPr/>
        </p:nvSpPr>
        <p:spPr bwMode="auto">
          <a:xfrm>
            <a:off x="295275" y="3830638"/>
            <a:ext cx="1900238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PartNumber</a:t>
            </a:r>
          </a:p>
        </p:txBody>
      </p:sp>
      <p:sp>
        <p:nvSpPr>
          <p:cNvPr id="520269" name="Oval 77"/>
          <p:cNvSpPr>
            <a:spLocks noChangeArrowheads="1"/>
          </p:cNvSpPr>
          <p:nvPr/>
        </p:nvSpPr>
        <p:spPr bwMode="auto">
          <a:xfrm>
            <a:off x="531813" y="5000625"/>
            <a:ext cx="1868487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</a:t>
            </a:r>
          </a:p>
          <a:p>
            <a:pPr algn="ctr"/>
            <a:r>
              <a:rPr lang="en-US" sz="2000"/>
              <a:t>Description</a:t>
            </a:r>
          </a:p>
        </p:txBody>
      </p:sp>
      <p:sp>
        <p:nvSpPr>
          <p:cNvPr id="520271" name="Oval 79"/>
          <p:cNvSpPr>
            <a:spLocks noChangeArrowheads="1"/>
          </p:cNvSpPr>
          <p:nvPr/>
        </p:nvSpPr>
        <p:spPr bwMode="auto">
          <a:xfrm>
            <a:off x="3321050" y="5337175"/>
            <a:ext cx="1428750" cy="966788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PartCost</a:t>
            </a:r>
          </a:p>
          <a:p>
            <a:pPr algn="ctr"/>
            <a:r>
              <a:rPr lang="en-US" sz="2000"/>
              <a:t>PerUnit</a:t>
            </a:r>
          </a:p>
        </p:txBody>
      </p:sp>
      <p:sp>
        <p:nvSpPr>
          <p:cNvPr id="520275" name="Line 83"/>
          <p:cNvSpPr>
            <a:spLocks noChangeShapeType="1"/>
          </p:cNvSpPr>
          <p:nvPr/>
        </p:nvSpPr>
        <p:spPr bwMode="auto">
          <a:xfrm flipV="1">
            <a:off x="4048125" y="4965700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76" name="Line 84"/>
          <p:cNvSpPr>
            <a:spLocks noChangeShapeType="1"/>
          </p:cNvSpPr>
          <p:nvPr/>
        </p:nvSpPr>
        <p:spPr bwMode="auto">
          <a:xfrm flipV="1">
            <a:off x="2362200" y="4956175"/>
            <a:ext cx="70485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77" name="Line 85"/>
          <p:cNvSpPr>
            <a:spLocks noChangeShapeType="1"/>
          </p:cNvSpPr>
          <p:nvPr/>
        </p:nvSpPr>
        <p:spPr bwMode="auto">
          <a:xfrm flipH="1" flipV="1">
            <a:off x="2181225" y="4360863"/>
            <a:ext cx="89535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80" name="AutoShape 88"/>
          <p:cNvSpPr>
            <a:spLocks noChangeArrowheads="1"/>
          </p:cNvSpPr>
          <p:nvPr/>
        </p:nvSpPr>
        <p:spPr bwMode="auto">
          <a:xfrm>
            <a:off x="3538538" y="2814638"/>
            <a:ext cx="1038225" cy="862012"/>
          </a:xfrm>
          <a:prstGeom prst="hexagon">
            <a:avLst>
              <a:gd name="adj" fmla="val 30111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has</a:t>
            </a:r>
          </a:p>
        </p:txBody>
      </p:sp>
      <p:sp>
        <p:nvSpPr>
          <p:cNvPr id="520282" name="Line 90"/>
          <p:cNvSpPr>
            <a:spLocks noChangeShapeType="1"/>
          </p:cNvSpPr>
          <p:nvPr/>
        </p:nvSpPr>
        <p:spPr bwMode="auto">
          <a:xfrm>
            <a:off x="4019550" y="2124075"/>
            <a:ext cx="0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83" name="Line 91"/>
          <p:cNvSpPr>
            <a:spLocks noChangeShapeType="1"/>
          </p:cNvSpPr>
          <p:nvPr/>
        </p:nvSpPr>
        <p:spPr bwMode="auto">
          <a:xfrm>
            <a:off x="4038600" y="3675063"/>
            <a:ext cx="0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284" name="Text Box 92"/>
          <p:cNvSpPr txBox="1">
            <a:spLocks noChangeArrowheads="1"/>
          </p:cNvSpPr>
          <p:nvPr/>
        </p:nvSpPr>
        <p:spPr bwMode="auto">
          <a:xfrm>
            <a:off x="4156075" y="2100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20285" name="Text Box 93"/>
          <p:cNvSpPr txBox="1">
            <a:spLocks noChangeArrowheads="1"/>
          </p:cNvSpPr>
          <p:nvPr/>
        </p:nvSpPr>
        <p:spPr bwMode="auto">
          <a:xfrm>
            <a:off x="4060825" y="41195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520290" name="Oval 98"/>
          <p:cNvSpPr>
            <a:spLocks noChangeArrowheads="1"/>
          </p:cNvSpPr>
          <p:nvPr/>
        </p:nvSpPr>
        <p:spPr bwMode="auto">
          <a:xfrm>
            <a:off x="6799263" y="4895850"/>
            <a:ext cx="1449387" cy="9652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Total</a:t>
            </a:r>
          </a:p>
          <a:p>
            <a:pPr algn="ctr"/>
            <a:r>
              <a:rPr lang="en-US" sz="2000"/>
              <a:t>Price</a:t>
            </a:r>
          </a:p>
        </p:txBody>
      </p:sp>
      <p:sp>
        <p:nvSpPr>
          <p:cNvPr id="520291" name="Line 99"/>
          <p:cNvSpPr>
            <a:spLocks noChangeShapeType="1"/>
          </p:cNvSpPr>
          <p:nvPr/>
        </p:nvSpPr>
        <p:spPr bwMode="auto">
          <a:xfrm>
            <a:off x="5191125" y="4943475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292" name="Line 100"/>
          <p:cNvSpPr>
            <a:spLocks noChangeShapeType="1"/>
          </p:cNvSpPr>
          <p:nvPr/>
        </p:nvSpPr>
        <p:spPr bwMode="auto">
          <a:xfrm>
            <a:off x="571500" y="4467225"/>
            <a:ext cx="1343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1654F7-AFD6-4918-9836-79759ED0CA6B}"/>
              </a:ext>
            </a:extLst>
          </p:cNvPr>
          <p:cNvSpPr/>
          <p:nvPr/>
        </p:nvSpPr>
        <p:spPr bwMode="auto">
          <a:xfrm>
            <a:off x="2830286" y="4360863"/>
            <a:ext cx="2568802" cy="7492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28AB9CB-6917-4767-A852-F364AD1F8890}"/>
              </a:ext>
            </a:extLst>
          </p:cNvPr>
          <p:cNvSpPr/>
          <p:nvPr/>
        </p:nvSpPr>
        <p:spPr bwMode="auto">
          <a:xfrm>
            <a:off x="3424238" y="2659062"/>
            <a:ext cx="1325562" cy="1112838"/>
          </a:xfrm>
          <a:prstGeom prst="hexag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47C8-2896-42EA-82F5-86B4BAB8637E}" type="slidenum">
              <a:rPr lang="en-US"/>
              <a:pPr/>
              <a:t>21</a:t>
            </a:fld>
            <a:endParaRPr lang="en-US"/>
          </a:p>
        </p:txBody>
      </p:sp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285750" y="228600"/>
            <a:ext cx="83978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en-US" sz="3200" b="1"/>
              <a:t>Another Example</a:t>
            </a:r>
            <a:endParaRPr lang="en-US" sz="1000" b="1"/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Consider the following tables that is generated from this ERD. The goal is to make the tables into third normal form.</a:t>
            </a:r>
          </a:p>
        </p:txBody>
      </p:sp>
      <p:graphicFrame>
        <p:nvGraphicFramePr>
          <p:cNvPr id="525378" name="Group 66"/>
          <p:cNvGraphicFramePr>
            <a:graphicFrameLocks noGrp="1"/>
          </p:cNvGraphicFramePr>
          <p:nvPr/>
        </p:nvGraphicFramePr>
        <p:xfrm>
          <a:off x="819150" y="2152650"/>
          <a:ext cx="6991350" cy="1919859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 Clark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12/10/2000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 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 Park 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12/01/2001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 Bay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5379" name="Group 67"/>
          <p:cNvGraphicFramePr>
            <a:graphicFrameLocks noGrp="1"/>
          </p:cNvGraphicFramePr>
          <p:nvPr/>
        </p:nvGraphicFramePr>
        <p:xfrm>
          <a:off x="800100" y="4476750"/>
          <a:ext cx="7048500" cy="188976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$24,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$75,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5370" name="Text Box 58"/>
          <p:cNvSpPr txBox="1">
            <a:spLocks noChangeArrowheads="1"/>
          </p:cNvSpPr>
          <p:nvPr/>
        </p:nvSpPr>
        <p:spPr bwMode="auto">
          <a:xfrm>
            <a:off x="765175" y="1774825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Orders</a:t>
            </a:r>
          </a:p>
        </p:txBody>
      </p:sp>
      <p:sp>
        <p:nvSpPr>
          <p:cNvPr id="525371" name="Text Box 59"/>
          <p:cNvSpPr txBox="1">
            <a:spLocks noChangeArrowheads="1"/>
          </p:cNvSpPr>
          <p:nvPr/>
        </p:nvSpPr>
        <p:spPr bwMode="auto">
          <a:xfrm>
            <a:off x="765175" y="41179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Details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FD787-492E-4397-AE1F-7A7355F9A6C1}" type="slidenum">
              <a:rPr lang="en-US"/>
              <a:pPr/>
              <a:t>22</a:t>
            </a:fld>
            <a:endParaRPr lang="en-US"/>
          </a:p>
        </p:txBody>
      </p:sp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en-US" sz="2800" b="1"/>
              <a:t>First normal form -- Remove repeating groups</a:t>
            </a:r>
            <a:r>
              <a:rPr lang="en-US" b="1"/>
              <a:t>.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b="1" i="1"/>
              <a:t>Question:</a:t>
            </a:r>
            <a:r>
              <a:rPr lang="en-US"/>
              <a:t> Are the two tables, Orders and Details,  in first normal form?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Orders table is in first normal form because the value for each field is atomic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However, Details Table is not in first normal form because some fields have more than one value.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To put Details Table in first normal form, we need to remove repeating group in Details table as follows:</a:t>
            </a:r>
          </a:p>
        </p:txBody>
      </p:sp>
      <p:graphicFrame>
        <p:nvGraphicFramePr>
          <p:cNvPr id="477250" name="Group 66"/>
          <p:cNvGraphicFramePr>
            <a:graphicFrameLocks noGrp="1"/>
          </p:cNvGraphicFramePr>
          <p:nvPr/>
        </p:nvGraphicFramePr>
        <p:xfrm>
          <a:off x="1104900" y="4438650"/>
          <a:ext cx="6972300" cy="195072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7210" name="Text Box 26"/>
          <p:cNvSpPr txBox="1">
            <a:spLocks noChangeArrowheads="1"/>
          </p:cNvSpPr>
          <p:nvPr/>
        </p:nvSpPr>
        <p:spPr bwMode="auto">
          <a:xfrm>
            <a:off x="1022350" y="40417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Details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4C879-DE6A-4DD0-AC6D-0E47D9792196}" type="slidenum">
              <a:rPr lang="en-US"/>
              <a:pPr/>
              <a:t>23</a:t>
            </a:fld>
            <a:endParaRPr lang="en-US"/>
          </a:p>
        </p:txBody>
      </p:sp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40725" cy="285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en-US" sz="2800" b="1"/>
              <a:t>Second normal form - Remove partial dependencies</a:t>
            </a:r>
            <a:r>
              <a:rPr lang="en-US" sz="2800"/>
              <a:t>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b="1" i="1"/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b="1" i="1"/>
              <a:t>Question:</a:t>
            </a:r>
            <a:r>
              <a:rPr lang="en-US"/>
              <a:t> Are the two tables, Orders and Details,  in Second normal form?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The Orders table has a single attribute primary key, (orderNumber) so it is in 2</a:t>
            </a:r>
            <a:r>
              <a:rPr lang="en-US" baseline="30000"/>
              <a:t>nd</a:t>
            </a:r>
            <a:r>
              <a:rPr lang="en-US"/>
              <a:t> normal form already</a:t>
            </a:r>
          </a:p>
        </p:txBody>
      </p:sp>
      <p:graphicFrame>
        <p:nvGraphicFramePr>
          <p:cNvPr id="498734" name="Group 46"/>
          <p:cNvGraphicFramePr>
            <a:graphicFrameLocks noGrp="1"/>
          </p:cNvGraphicFramePr>
          <p:nvPr/>
        </p:nvGraphicFramePr>
        <p:xfrm>
          <a:off x="609600" y="3790950"/>
          <a:ext cx="6991350" cy="1919859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 Clark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12/10/2000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 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 Park 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12/01/2001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 Bay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17CE-24DC-4714-8A58-3B561BDFAC26}" type="slidenum">
              <a:rPr lang="en-US"/>
              <a:pPr/>
              <a:t>24</a:t>
            </a:fld>
            <a:endParaRPr lang="en-US"/>
          </a:p>
        </p:txBody>
      </p:sp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365125" y="3302000"/>
            <a:ext cx="839787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Note that Details Table has a multiple Attribute primary key</a:t>
            </a:r>
            <a:br>
              <a:rPr lang="en-US"/>
            </a:br>
            <a:r>
              <a:rPr lang="en-US"/>
              <a:t>(Order Number; Part Number) and there is a partial dependency in this table:  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“PartDescription” and “PartCostPerUnit” are dependant of Part Number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We can separate “PartDescription” and “PartCostPerUnit” from the Details table and place them in a new table.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61950" y="323850"/>
            <a:ext cx="839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However, Details Table is not in Second Normal form. Why?</a:t>
            </a:r>
          </a:p>
        </p:txBody>
      </p:sp>
      <p:graphicFrame>
        <p:nvGraphicFramePr>
          <p:cNvPr id="499758" name="Group 46"/>
          <p:cNvGraphicFramePr>
            <a:graphicFrameLocks noGrp="1"/>
          </p:cNvGraphicFramePr>
          <p:nvPr/>
        </p:nvGraphicFramePr>
        <p:xfrm>
          <a:off x="1162050" y="1047750"/>
          <a:ext cx="6972300" cy="195072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A82A-E54A-49B3-ABEB-475713D1480C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500876" name="Group 140"/>
          <p:cNvGraphicFramePr>
            <a:graphicFrameLocks noGrp="1"/>
          </p:cNvGraphicFramePr>
          <p:nvPr/>
        </p:nvGraphicFramePr>
        <p:xfrm>
          <a:off x="1371600" y="666750"/>
          <a:ext cx="6972300" cy="19697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0874" name="Group 138"/>
          <p:cNvGraphicFramePr>
            <a:graphicFrameLocks noGrp="1"/>
          </p:cNvGraphicFramePr>
          <p:nvPr/>
        </p:nvGraphicFramePr>
        <p:xfrm>
          <a:off x="304800" y="3390900"/>
          <a:ext cx="4229100" cy="196088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0875" name="Group 139"/>
          <p:cNvGraphicFramePr>
            <a:graphicFrameLocks noGrp="1"/>
          </p:cNvGraphicFramePr>
          <p:nvPr/>
        </p:nvGraphicFramePr>
        <p:xfrm>
          <a:off x="5029200" y="3352800"/>
          <a:ext cx="3848100" cy="195072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0855" name="Text Box 119"/>
          <p:cNvSpPr txBox="1">
            <a:spLocks noChangeArrowheads="1"/>
          </p:cNvSpPr>
          <p:nvPr/>
        </p:nvSpPr>
        <p:spPr bwMode="auto">
          <a:xfrm>
            <a:off x="288925" y="28987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Details</a:t>
            </a:r>
          </a:p>
        </p:txBody>
      </p:sp>
      <p:sp>
        <p:nvSpPr>
          <p:cNvPr id="500856" name="Text Box 120"/>
          <p:cNvSpPr txBox="1">
            <a:spLocks noChangeArrowheads="1"/>
          </p:cNvSpPr>
          <p:nvPr/>
        </p:nvSpPr>
        <p:spPr bwMode="auto">
          <a:xfrm>
            <a:off x="4746625" y="29368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Parts</a:t>
            </a:r>
          </a:p>
        </p:txBody>
      </p:sp>
      <p:sp>
        <p:nvSpPr>
          <p:cNvPr id="500858" name="Rectangle 122"/>
          <p:cNvSpPr>
            <a:spLocks noChangeArrowheads="1"/>
          </p:cNvSpPr>
          <p:nvPr/>
        </p:nvSpPr>
        <p:spPr bwMode="auto">
          <a:xfrm>
            <a:off x="1363663" y="247650"/>
            <a:ext cx="296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The old Details Table</a:t>
            </a:r>
          </a:p>
        </p:txBody>
      </p:sp>
      <p:sp>
        <p:nvSpPr>
          <p:cNvPr id="500859" name="Line 123"/>
          <p:cNvSpPr>
            <a:spLocks noChangeShapeType="1"/>
          </p:cNvSpPr>
          <p:nvPr/>
        </p:nvSpPr>
        <p:spPr bwMode="auto">
          <a:xfrm flipH="1">
            <a:off x="3543300" y="2609850"/>
            <a:ext cx="1524000" cy="62865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0860" name="Line 124"/>
          <p:cNvSpPr>
            <a:spLocks noChangeShapeType="1"/>
          </p:cNvSpPr>
          <p:nvPr/>
        </p:nvSpPr>
        <p:spPr bwMode="auto">
          <a:xfrm>
            <a:off x="5048250" y="2571750"/>
            <a:ext cx="1143000" cy="6096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0861" name="Freeform 125"/>
          <p:cNvSpPr>
            <a:spLocks/>
          </p:cNvSpPr>
          <p:nvPr/>
        </p:nvSpPr>
        <p:spPr bwMode="auto">
          <a:xfrm>
            <a:off x="1924050" y="5421313"/>
            <a:ext cx="3619500" cy="323850"/>
          </a:xfrm>
          <a:custGeom>
            <a:avLst/>
            <a:gdLst>
              <a:gd name="T0" fmla="*/ 2400 w 2400"/>
              <a:gd name="T1" fmla="*/ 0 h 228"/>
              <a:gd name="T2" fmla="*/ 1032 w 2400"/>
              <a:gd name="T3" fmla="*/ 228 h 228"/>
              <a:gd name="T4" fmla="*/ 0 w 240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0" h="228">
                <a:moveTo>
                  <a:pt x="2400" y="0"/>
                </a:moveTo>
                <a:cubicBezTo>
                  <a:pt x="1916" y="114"/>
                  <a:pt x="1432" y="228"/>
                  <a:pt x="1032" y="228"/>
                </a:cubicBezTo>
                <a:cubicBezTo>
                  <a:pt x="632" y="228"/>
                  <a:pt x="316" y="114"/>
                  <a:pt x="0" y="0"/>
                </a:cubicBezTo>
              </a:path>
            </a:pathLst>
          </a:custGeom>
          <a:noFill/>
          <a:ln w="762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0862" name="Text Box 126"/>
          <p:cNvSpPr txBox="1">
            <a:spLocks noChangeArrowheads="1"/>
          </p:cNvSpPr>
          <p:nvPr/>
        </p:nvSpPr>
        <p:spPr bwMode="auto">
          <a:xfrm>
            <a:off x="1069975" y="5892800"/>
            <a:ext cx="4740275" cy="406400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Foreign key and Primary key relationship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D5B89-65C7-40B5-9374-91BED0CE617F}" type="slidenum">
              <a:rPr lang="en-US"/>
              <a:pPr/>
              <a:t>26</a:t>
            </a:fld>
            <a:endParaRPr lang="en-US"/>
          </a:p>
        </p:txBody>
      </p:sp>
      <p:sp>
        <p:nvSpPr>
          <p:cNvPr id="501801" name="Text Box 41"/>
          <p:cNvSpPr txBox="1">
            <a:spLocks noChangeArrowheads="1"/>
          </p:cNvSpPr>
          <p:nvPr/>
        </p:nvSpPr>
        <p:spPr bwMode="auto">
          <a:xfrm>
            <a:off x="304800" y="171450"/>
            <a:ext cx="8569325" cy="357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</a:pPr>
            <a:r>
              <a:rPr lang="en-US" sz="2800" b="1"/>
              <a:t>	Third Normal Form -- Remove Derived Dependency and Transitive Dependency</a:t>
            </a:r>
            <a:r>
              <a:rPr lang="en-US" sz="2800"/>
              <a:t>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sz="800"/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 Details table has a column with derived dependency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  “TotalPayable” can be derived from multiplying “QuantityOrdered” in Details table by the “PartCostPerUnit” in the parts table 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TotalPayable can be removed from the table.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Here is what we get:</a:t>
            </a:r>
          </a:p>
        </p:txBody>
      </p:sp>
      <p:graphicFrame>
        <p:nvGraphicFramePr>
          <p:cNvPr id="501895" name="Group 135"/>
          <p:cNvGraphicFramePr>
            <a:graphicFrameLocks noGrp="1"/>
          </p:cNvGraphicFramePr>
          <p:nvPr/>
        </p:nvGraphicFramePr>
        <p:xfrm>
          <a:off x="838200" y="4476750"/>
          <a:ext cx="3390900" cy="196088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1896" name="Group 136"/>
          <p:cNvGraphicFramePr>
            <a:graphicFrameLocks noGrp="1"/>
          </p:cNvGraphicFramePr>
          <p:nvPr/>
        </p:nvGraphicFramePr>
        <p:xfrm>
          <a:off x="4762500" y="4476750"/>
          <a:ext cx="3848100" cy="195072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882" name="Text Box 122"/>
          <p:cNvSpPr txBox="1">
            <a:spLocks noChangeArrowheads="1"/>
          </p:cNvSpPr>
          <p:nvPr/>
        </p:nvSpPr>
        <p:spPr bwMode="auto">
          <a:xfrm>
            <a:off x="784225" y="40989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Details</a:t>
            </a:r>
          </a:p>
        </p:txBody>
      </p:sp>
      <p:sp>
        <p:nvSpPr>
          <p:cNvPr id="501883" name="Text Box 123"/>
          <p:cNvSpPr txBox="1">
            <a:spLocks noChangeArrowheads="1"/>
          </p:cNvSpPr>
          <p:nvPr/>
        </p:nvSpPr>
        <p:spPr bwMode="auto">
          <a:xfrm>
            <a:off x="4727575" y="41179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Parts</a:t>
            </a:r>
          </a:p>
        </p:txBody>
      </p:sp>
      <p:sp>
        <p:nvSpPr>
          <p:cNvPr id="501885" name="Text Box 125"/>
          <p:cNvSpPr txBox="1">
            <a:spLocks noChangeArrowheads="1"/>
          </p:cNvSpPr>
          <p:nvPr/>
        </p:nvSpPr>
        <p:spPr bwMode="auto">
          <a:xfrm>
            <a:off x="4381500" y="3443288"/>
            <a:ext cx="4762500" cy="346075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TotalPayable = QuantityOrdered * PartCostPerUnit</a:t>
            </a:r>
          </a:p>
        </p:txBody>
      </p:sp>
      <p:sp>
        <p:nvSpPr>
          <p:cNvPr id="501887" name="Line 127"/>
          <p:cNvSpPr>
            <a:spLocks noChangeShapeType="1"/>
          </p:cNvSpPr>
          <p:nvPr/>
        </p:nvSpPr>
        <p:spPr bwMode="auto">
          <a:xfrm flipH="1">
            <a:off x="3429000" y="3752850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88" name="Line 128"/>
          <p:cNvSpPr>
            <a:spLocks noChangeShapeType="1"/>
          </p:cNvSpPr>
          <p:nvPr/>
        </p:nvSpPr>
        <p:spPr bwMode="auto">
          <a:xfrm flipH="1">
            <a:off x="7943850" y="3752850"/>
            <a:ext cx="20955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207A4-08AE-480F-8AB7-936A8B22D905}" type="slidenum">
              <a:rPr lang="en-US"/>
              <a:pPr/>
              <a:t>27</a:t>
            </a:fld>
            <a:endParaRPr lang="en-US"/>
          </a:p>
        </p:txBody>
      </p:sp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304800" y="171450"/>
            <a:ext cx="8569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Do you see anymore derived dependency or transitive dependency in the following tables? </a:t>
            </a:r>
          </a:p>
        </p:txBody>
      </p:sp>
      <p:graphicFrame>
        <p:nvGraphicFramePr>
          <p:cNvPr id="518213" name="Group 69"/>
          <p:cNvGraphicFramePr>
            <a:graphicFrameLocks noGrp="1"/>
          </p:cNvGraphicFramePr>
          <p:nvPr/>
        </p:nvGraphicFramePr>
        <p:xfrm>
          <a:off x="533400" y="1314450"/>
          <a:ext cx="3390900" cy="1792224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8214" name="Group 70"/>
          <p:cNvGraphicFramePr>
            <a:graphicFrameLocks noGrp="1"/>
          </p:cNvGraphicFramePr>
          <p:nvPr/>
        </p:nvGraphicFramePr>
        <p:xfrm>
          <a:off x="4457700" y="1314450"/>
          <a:ext cx="3848100" cy="1792224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8191" name="Text Box 47"/>
          <p:cNvSpPr txBox="1">
            <a:spLocks noChangeArrowheads="1"/>
          </p:cNvSpPr>
          <p:nvPr/>
        </p:nvSpPr>
        <p:spPr bwMode="auto">
          <a:xfrm>
            <a:off x="479425" y="10096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Details</a:t>
            </a:r>
          </a:p>
        </p:txBody>
      </p:sp>
      <p:sp>
        <p:nvSpPr>
          <p:cNvPr id="518192" name="Text Box 48"/>
          <p:cNvSpPr txBox="1">
            <a:spLocks noChangeArrowheads="1"/>
          </p:cNvSpPr>
          <p:nvPr/>
        </p:nvSpPr>
        <p:spPr bwMode="auto">
          <a:xfrm>
            <a:off x="4422775" y="10287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Parts</a:t>
            </a:r>
          </a:p>
        </p:txBody>
      </p:sp>
      <p:sp>
        <p:nvSpPr>
          <p:cNvPr id="518196" name="Text Box 52"/>
          <p:cNvSpPr txBox="1">
            <a:spLocks noChangeArrowheads="1"/>
          </p:cNvSpPr>
          <p:nvPr/>
        </p:nvSpPr>
        <p:spPr bwMode="auto">
          <a:xfrm>
            <a:off x="323850" y="3625850"/>
            <a:ext cx="85693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Is there any more derived dependency in any of the non-key attributes?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To have a transitive dependency in a table, we need to have at least two non-key attributes. Therefore, Details table cannot have transitive dependency either.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In the Parts table the description and cost columns cannot functionally determine each other.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Therefore, Details table and Parts table are in third normal form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58BC-473D-4FC6-863E-C62BCB193D36}" type="slidenum">
              <a:rPr lang="en-US"/>
              <a:pPr/>
              <a:t>28</a:t>
            </a:fld>
            <a:endParaRPr lang="en-US"/>
          </a:p>
        </p:txBody>
      </p:sp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536575" y="3733800"/>
            <a:ext cx="813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 Orders table contains Transitive data. Why?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 customer name and address depend on Customer Number. Note that “CustomerNumber” is a non-key attribute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We can place a customer with its name and address in a separate table and remove it from the Orders table.</a:t>
            </a:r>
          </a:p>
        </p:txBody>
      </p:sp>
      <p:graphicFrame>
        <p:nvGraphicFramePr>
          <p:cNvPr id="517166" name="Group 46"/>
          <p:cNvGraphicFramePr>
            <a:graphicFrameLocks noGrp="1"/>
          </p:cNvGraphicFramePr>
          <p:nvPr/>
        </p:nvGraphicFramePr>
        <p:xfrm>
          <a:off x="952500" y="1390650"/>
          <a:ext cx="6991350" cy="1919859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 Clark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12/10/2000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 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 Park 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12/01/2001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 Bay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7160" name="Text Box 40"/>
          <p:cNvSpPr txBox="1">
            <a:spLocks noChangeArrowheads="1"/>
          </p:cNvSpPr>
          <p:nvPr/>
        </p:nvSpPr>
        <p:spPr bwMode="auto">
          <a:xfrm>
            <a:off x="704850" y="28575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How about the Orders table?</a:t>
            </a:r>
          </a:p>
        </p:txBody>
      </p:sp>
      <p:sp>
        <p:nvSpPr>
          <p:cNvPr id="517161" name="Text Box 41"/>
          <p:cNvSpPr txBox="1">
            <a:spLocks noChangeArrowheads="1"/>
          </p:cNvSpPr>
          <p:nvPr/>
        </p:nvSpPr>
        <p:spPr bwMode="auto">
          <a:xfrm>
            <a:off x="917575" y="936625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Orders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7922-2EB0-40CA-B474-33ED4B3C958F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516260" name="Group 164"/>
          <p:cNvGraphicFramePr>
            <a:graphicFrameLocks noGrp="1"/>
          </p:cNvGraphicFramePr>
          <p:nvPr/>
        </p:nvGraphicFramePr>
        <p:xfrm>
          <a:off x="1257300" y="857250"/>
          <a:ext cx="6991350" cy="1919859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 Clark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12/10/2000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 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 Park 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12/01/2001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 Bay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6261" name="Group 165"/>
          <p:cNvGraphicFramePr>
            <a:graphicFrameLocks noGrp="1"/>
          </p:cNvGraphicFramePr>
          <p:nvPr/>
        </p:nvGraphicFramePr>
        <p:xfrm>
          <a:off x="514350" y="3714750"/>
          <a:ext cx="3600450" cy="1919859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12/10/2000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12/01/2001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6262" name="Group 166"/>
          <p:cNvGraphicFramePr>
            <a:graphicFrameLocks noGrp="1"/>
          </p:cNvGraphicFramePr>
          <p:nvPr/>
        </p:nvGraphicFramePr>
        <p:xfrm>
          <a:off x="5086350" y="3714750"/>
          <a:ext cx="4057650" cy="1896999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 Clark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 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 Park 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 Bay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6234" name="Line 138"/>
          <p:cNvSpPr>
            <a:spLocks noChangeShapeType="1"/>
          </p:cNvSpPr>
          <p:nvPr/>
        </p:nvSpPr>
        <p:spPr bwMode="auto">
          <a:xfrm flipH="1">
            <a:off x="2266950" y="2819400"/>
            <a:ext cx="2171700" cy="85725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235" name="Line 139"/>
          <p:cNvSpPr>
            <a:spLocks noChangeShapeType="1"/>
          </p:cNvSpPr>
          <p:nvPr/>
        </p:nvSpPr>
        <p:spPr bwMode="auto">
          <a:xfrm>
            <a:off x="4838700" y="2838450"/>
            <a:ext cx="2857500" cy="8382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239" name="Text Box 143"/>
          <p:cNvSpPr txBox="1">
            <a:spLocks noChangeArrowheads="1"/>
          </p:cNvSpPr>
          <p:nvPr/>
        </p:nvSpPr>
        <p:spPr bwMode="auto">
          <a:xfrm>
            <a:off x="495300" y="3298825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Orders</a:t>
            </a:r>
          </a:p>
        </p:txBody>
      </p:sp>
      <p:sp>
        <p:nvSpPr>
          <p:cNvPr id="516240" name="Text Box 144"/>
          <p:cNvSpPr txBox="1">
            <a:spLocks noChangeArrowheads="1"/>
          </p:cNvSpPr>
          <p:nvPr/>
        </p:nvSpPr>
        <p:spPr bwMode="auto">
          <a:xfrm>
            <a:off x="4975225" y="3336925"/>
            <a:ext cx="159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Customers</a:t>
            </a:r>
          </a:p>
        </p:txBody>
      </p:sp>
      <p:sp>
        <p:nvSpPr>
          <p:cNvPr id="516245" name="Freeform 149"/>
          <p:cNvSpPr>
            <a:spLocks/>
          </p:cNvSpPr>
          <p:nvPr/>
        </p:nvSpPr>
        <p:spPr bwMode="auto">
          <a:xfrm>
            <a:off x="1752600" y="5676900"/>
            <a:ext cx="3810000" cy="247650"/>
          </a:xfrm>
          <a:custGeom>
            <a:avLst/>
            <a:gdLst>
              <a:gd name="T0" fmla="*/ 2400 w 2400"/>
              <a:gd name="T1" fmla="*/ 0 h 228"/>
              <a:gd name="T2" fmla="*/ 1032 w 2400"/>
              <a:gd name="T3" fmla="*/ 228 h 228"/>
              <a:gd name="T4" fmla="*/ 0 w 240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0" h="228">
                <a:moveTo>
                  <a:pt x="2400" y="0"/>
                </a:moveTo>
                <a:cubicBezTo>
                  <a:pt x="1916" y="114"/>
                  <a:pt x="1432" y="228"/>
                  <a:pt x="1032" y="228"/>
                </a:cubicBezTo>
                <a:cubicBezTo>
                  <a:pt x="632" y="228"/>
                  <a:pt x="316" y="114"/>
                  <a:pt x="0" y="0"/>
                </a:cubicBezTo>
              </a:path>
            </a:pathLst>
          </a:custGeom>
          <a:noFill/>
          <a:ln w="762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246" name="Text Box 150"/>
          <p:cNvSpPr txBox="1">
            <a:spLocks noChangeArrowheads="1"/>
          </p:cNvSpPr>
          <p:nvPr/>
        </p:nvSpPr>
        <p:spPr bwMode="auto">
          <a:xfrm>
            <a:off x="1793875" y="5995988"/>
            <a:ext cx="3783013" cy="346075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Primary key and foreign key relationship</a:t>
            </a:r>
          </a:p>
        </p:txBody>
      </p:sp>
      <p:sp>
        <p:nvSpPr>
          <p:cNvPr id="516249" name="Rectangle 153"/>
          <p:cNvSpPr>
            <a:spLocks noChangeArrowheads="1"/>
          </p:cNvSpPr>
          <p:nvPr/>
        </p:nvSpPr>
        <p:spPr bwMode="auto">
          <a:xfrm>
            <a:off x="1173163" y="400050"/>
            <a:ext cx="300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The old Orders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47EA1-0386-4B4B-B9A0-573E83CAC001}" type="slidenum">
              <a:rPr lang="en-US"/>
              <a:pPr/>
              <a:t>3</a:t>
            </a:fld>
            <a:endParaRPr lang="en-US"/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419100" y="285750"/>
            <a:ext cx="8397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Assume a developer plans to develop a simple database for computer science department.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The developer’s ERD looks as follows: a single entity with some attributes.</a:t>
            </a:r>
            <a:endParaRPr lang="en-US"/>
          </a:p>
        </p:txBody>
      </p:sp>
      <p:sp>
        <p:nvSpPr>
          <p:cNvPr id="522309" name="Rectangle 69"/>
          <p:cNvSpPr>
            <a:spLocks noChangeArrowheads="1"/>
          </p:cNvSpPr>
          <p:nvPr/>
        </p:nvSpPr>
        <p:spPr bwMode="auto">
          <a:xfrm>
            <a:off x="2781300" y="5494338"/>
            <a:ext cx="2133600" cy="4064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 b="1"/>
              <a:t>ComputerScience</a:t>
            </a:r>
          </a:p>
        </p:txBody>
      </p:sp>
      <p:sp>
        <p:nvSpPr>
          <p:cNvPr id="522311" name="Oval 71"/>
          <p:cNvSpPr>
            <a:spLocks noChangeArrowheads="1"/>
          </p:cNvSpPr>
          <p:nvPr/>
        </p:nvSpPr>
        <p:spPr bwMode="auto">
          <a:xfrm>
            <a:off x="528638" y="3962400"/>
            <a:ext cx="1252537" cy="5334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u="sng"/>
              <a:t>EmpID</a:t>
            </a:r>
          </a:p>
        </p:txBody>
      </p:sp>
      <p:sp>
        <p:nvSpPr>
          <p:cNvPr id="522313" name="Oval 73"/>
          <p:cNvSpPr>
            <a:spLocks noChangeArrowheads="1"/>
          </p:cNvSpPr>
          <p:nvPr/>
        </p:nvSpPr>
        <p:spPr bwMode="auto">
          <a:xfrm>
            <a:off x="1770063" y="3200400"/>
            <a:ext cx="1211262" cy="5334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u="sng"/>
              <a:t>Course</a:t>
            </a:r>
          </a:p>
        </p:txBody>
      </p:sp>
      <p:sp>
        <p:nvSpPr>
          <p:cNvPr id="522314" name="Oval 74"/>
          <p:cNvSpPr>
            <a:spLocks noChangeArrowheads="1"/>
          </p:cNvSpPr>
          <p:nvPr/>
        </p:nvSpPr>
        <p:spPr bwMode="auto">
          <a:xfrm>
            <a:off x="4365625" y="2895600"/>
            <a:ext cx="893763" cy="5334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Dept</a:t>
            </a:r>
          </a:p>
        </p:txBody>
      </p:sp>
      <p:sp>
        <p:nvSpPr>
          <p:cNvPr id="522315" name="Oval 75"/>
          <p:cNvSpPr>
            <a:spLocks noChangeArrowheads="1"/>
          </p:cNvSpPr>
          <p:nvPr/>
        </p:nvSpPr>
        <p:spPr bwMode="auto">
          <a:xfrm>
            <a:off x="3219450" y="2952750"/>
            <a:ext cx="1054100" cy="5334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Name</a:t>
            </a:r>
          </a:p>
        </p:txBody>
      </p:sp>
      <p:sp>
        <p:nvSpPr>
          <p:cNvPr id="522316" name="Oval 76"/>
          <p:cNvSpPr>
            <a:spLocks noChangeArrowheads="1"/>
          </p:cNvSpPr>
          <p:nvPr/>
        </p:nvSpPr>
        <p:spPr bwMode="auto">
          <a:xfrm>
            <a:off x="5383213" y="3086100"/>
            <a:ext cx="1111250" cy="5334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Salary</a:t>
            </a:r>
          </a:p>
        </p:txBody>
      </p:sp>
      <p:sp>
        <p:nvSpPr>
          <p:cNvPr id="522317" name="Oval 77"/>
          <p:cNvSpPr>
            <a:spLocks noChangeArrowheads="1"/>
          </p:cNvSpPr>
          <p:nvPr/>
        </p:nvSpPr>
        <p:spPr bwMode="auto">
          <a:xfrm>
            <a:off x="5434013" y="4171950"/>
            <a:ext cx="3463925" cy="5334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DateCourseCompleted</a:t>
            </a:r>
          </a:p>
        </p:txBody>
      </p:sp>
      <p:sp>
        <p:nvSpPr>
          <p:cNvPr id="522318" name="Line 78"/>
          <p:cNvSpPr>
            <a:spLocks noChangeShapeType="1"/>
          </p:cNvSpPr>
          <p:nvPr/>
        </p:nvSpPr>
        <p:spPr bwMode="auto">
          <a:xfrm flipH="1">
            <a:off x="4914900" y="4724400"/>
            <a:ext cx="23241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19" name="Line 79"/>
          <p:cNvSpPr>
            <a:spLocks noChangeShapeType="1"/>
          </p:cNvSpPr>
          <p:nvPr/>
        </p:nvSpPr>
        <p:spPr bwMode="auto">
          <a:xfrm flipH="1">
            <a:off x="4381500" y="3619500"/>
            <a:ext cx="1447800" cy="184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20" name="Line 80"/>
          <p:cNvSpPr>
            <a:spLocks noChangeShapeType="1"/>
          </p:cNvSpPr>
          <p:nvPr/>
        </p:nvSpPr>
        <p:spPr bwMode="auto">
          <a:xfrm flipH="1">
            <a:off x="4038600" y="3429000"/>
            <a:ext cx="76200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21" name="Line 81"/>
          <p:cNvSpPr>
            <a:spLocks noChangeShapeType="1"/>
          </p:cNvSpPr>
          <p:nvPr/>
        </p:nvSpPr>
        <p:spPr bwMode="auto">
          <a:xfrm flipH="1">
            <a:off x="3752850" y="3524250"/>
            <a:ext cx="0" cy="196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22" name="Line 82"/>
          <p:cNvSpPr>
            <a:spLocks noChangeShapeType="1"/>
          </p:cNvSpPr>
          <p:nvPr/>
        </p:nvSpPr>
        <p:spPr bwMode="auto">
          <a:xfrm flipH="1" flipV="1">
            <a:off x="2324100" y="3771900"/>
            <a:ext cx="93345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23" name="Line 83"/>
          <p:cNvSpPr>
            <a:spLocks noChangeShapeType="1"/>
          </p:cNvSpPr>
          <p:nvPr/>
        </p:nvSpPr>
        <p:spPr bwMode="auto">
          <a:xfrm flipH="1" flipV="1">
            <a:off x="1009650" y="4533900"/>
            <a:ext cx="184785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CEC2D-3111-4FA1-BF5F-19FCB3CB4617}" type="slidenum">
              <a:rPr lang="en-US"/>
              <a:pPr/>
              <a:t>30</a:t>
            </a:fld>
            <a:endParaRPr lang="en-US"/>
          </a:p>
        </p:txBody>
      </p:sp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What we are left with is 4 tables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These table can be used to represent any order we want</a:t>
            </a:r>
          </a:p>
        </p:txBody>
      </p:sp>
      <p:graphicFrame>
        <p:nvGraphicFramePr>
          <p:cNvPr id="506990" name="Group 110"/>
          <p:cNvGraphicFramePr>
            <a:graphicFrameLocks noGrp="1"/>
          </p:cNvGraphicFramePr>
          <p:nvPr/>
        </p:nvGraphicFramePr>
        <p:xfrm>
          <a:off x="495300" y="1657350"/>
          <a:ext cx="3600450" cy="1919859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12/10/2000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12/01/2001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6992" name="Group 112"/>
          <p:cNvGraphicFramePr>
            <a:graphicFrameLocks noGrp="1"/>
          </p:cNvGraphicFramePr>
          <p:nvPr/>
        </p:nvGraphicFramePr>
        <p:xfrm>
          <a:off x="4686300" y="1619250"/>
          <a:ext cx="4057650" cy="1919859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 Clark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 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 Park 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 Bay Str.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533400" y="4267200"/>
          <a:ext cx="3390900" cy="192278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6993" name="Group 113"/>
          <p:cNvGraphicFramePr>
            <a:graphicFrameLocks noGrp="1"/>
          </p:cNvGraphicFramePr>
          <p:nvPr/>
        </p:nvGraphicFramePr>
        <p:xfrm>
          <a:off x="4762500" y="4248150"/>
          <a:ext cx="3848100" cy="19316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PartCost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6971" name="Text Box 91"/>
          <p:cNvSpPr txBox="1">
            <a:spLocks noChangeArrowheads="1"/>
          </p:cNvSpPr>
          <p:nvPr/>
        </p:nvSpPr>
        <p:spPr bwMode="auto">
          <a:xfrm>
            <a:off x="422275" y="1260475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Orders</a:t>
            </a:r>
          </a:p>
        </p:txBody>
      </p:sp>
      <p:sp>
        <p:nvSpPr>
          <p:cNvPr id="506972" name="Text Box 92"/>
          <p:cNvSpPr txBox="1">
            <a:spLocks noChangeArrowheads="1"/>
          </p:cNvSpPr>
          <p:nvPr/>
        </p:nvSpPr>
        <p:spPr bwMode="auto">
          <a:xfrm>
            <a:off x="4632325" y="1222375"/>
            <a:ext cx="159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Customers</a:t>
            </a:r>
          </a:p>
        </p:txBody>
      </p:sp>
      <p:sp>
        <p:nvSpPr>
          <p:cNvPr id="506973" name="Text Box 93"/>
          <p:cNvSpPr txBox="1">
            <a:spLocks noChangeArrowheads="1"/>
          </p:cNvSpPr>
          <p:nvPr/>
        </p:nvSpPr>
        <p:spPr bwMode="auto">
          <a:xfrm>
            <a:off x="536575" y="38322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Details</a:t>
            </a:r>
          </a:p>
        </p:txBody>
      </p:sp>
      <p:sp>
        <p:nvSpPr>
          <p:cNvPr id="506974" name="Text Box 94"/>
          <p:cNvSpPr txBox="1">
            <a:spLocks noChangeArrowheads="1"/>
          </p:cNvSpPr>
          <p:nvPr/>
        </p:nvSpPr>
        <p:spPr bwMode="auto">
          <a:xfrm>
            <a:off x="4689475" y="38703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Parts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EBCC-6CCB-406E-8091-925D3E4973EF}" type="slidenum">
              <a:rPr lang="en-US"/>
              <a:pPr/>
              <a:t>31</a:t>
            </a:fld>
            <a:endParaRPr lang="en-US"/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>
            <a:off x="1093788" y="2374900"/>
            <a:ext cx="314325" cy="1238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 flipH="1" flipV="1">
            <a:off x="2768600" y="3848100"/>
            <a:ext cx="118745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 flipH="1">
            <a:off x="5546725" y="3851275"/>
            <a:ext cx="93027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1417638" y="3551238"/>
            <a:ext cx="1422400" cy="5302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6473825" y="3551238"/>
            <a:ext cx="1423988" cy="5302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1441450" y="3711575"/>
            <a:ext cx="1425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CUSTOMER</a:t>
            </a:r>
          </a:p>
        </p:txBody>
      </p:sp>
      <p:sp>
        <p:nvSpPr>
          <p:cNvPr id="507916" name="Rectangle 12"/>
          <p:cNvSpPr>
            <a:spLocks noChangeArrowheads="1"/>
          </p:cNvSpPr>
          <p:nvPr/>
        </p:nvSpPr>
        <p:spPr bwMode="auto">
          <a:xfrm>
            <a:off x="6551613" y="3711575"/>
            <a:ext cx="955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507921" name="Oval 17"/>
          <p:cNvSpPr>
            <a:spLocks noChangeArrowheads="1"/>
          </p:cNvSpPr>
          <p:nvPr/>
        </p:nvSpPr>
        <p:spPr bwMode="auto">
          <a:xfrm>
            <a:off x="5443538" y="1833563"/>
            <a:ext cx="1247775" cy="754062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22" name="Oval 18"/>
          <p:cNvSpPr>
            <a:spLocks noChangeArrowheads="1"/>
          </p:cNvSpPr>
          <p:nvPr/>
        </p:nvSpPr>
        <p:spPr bwMode="auto">
          <a:xfrm>
            <a:off x="6924675" y="1820863"/>
            <a:ext cx="1249363" cy="788987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25" name="Rectangle 21"/>
          <p:cNvSpPr>
            <a:spLocks noChangeArrowheads="1"/>
          </p:cNvSpPr>
          <p:nvPr/>
        </p:nvSpPr>
        <p:spPr bwMode="auto">
          <a:xfrm>
            <a:off x="7245350" y="1866900"/>
            <a:ext cx="714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Order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507926" name="Rectangle 22"/>
          <p:cNvSpPr>
            <a:spLocks noChangeArrowheads="1"/>
          </p:cNvSpPr>
          <p:nvPr/>
        </p:nvSpPr>
        <p:spPr bwMode="auto">
          <a:xfrm>
            <a:off x="5605463" y="1900238"/>
            <a:ext cx="930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u="sng">
                <a:solidFill>
                  <a:srgbClr val="000000"/>
                </a:solidFill>
              </a:rPr>
              <a:t>Order </a:t>
            </a:r>
            <a:br>
              <a:rPr lang="en-US" sz="1800" u="sng">
                <a:solidFill>
                  <a:srgbClr val="000000"/>
                </a:solidFill>
              </a:rPr>
            </a:br>
            <a:r>
              <a:rPr lang="en-US" sz="1800" u="sng">
                <a:solidFill>
                  <a:srgbClr val="000000"/>
                </a:solidFill>
              </a:rPr>
              <a:t>Number</a:t>
            </a:r>
          </a:p>
        </p:txBody>
      </p:sp>
      <p:sp>
        <p:nvSpPr>
          <p:cNvPr id="507927" name="Line 23"/>
          <p:cNvSpPr>
            <a:spLocks noChangeShapeType="1"/>
          </p:cNvSpPr>
          <p:nvPr/>
        </p:nvSpPr>
        <p:spPr bwMode="auto">
          <a:xfrm>
            <a:off x="6049963" y="2590800"/>
            <a:ext cx="663575" cy="936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28" name="Line 24"/>
          <p:cNvSpPr>
            <a:spLocks noChangeShapeType="1"/>
          </p:cNvSpPr>
          <p:nvPr/>
        </p:nvSpPr>
        <p:spPr bwMode="auto">
          <a:xfrm flipH="1">
            <a:off x="7392988" y="2628900"/>
            <a:ext cx="215900" cy="917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29" name="Oval 25"/>
          <p:cNvSpPr>
            <a:spLocks noChangeArrowheads="1"/>
          </p:cNvSpPr>
          <p:nvPr/>
        </p:nvSpPr>
        <p:spPr bwMode="auto">
          <a:xfrm>
            <a:off x="385763" y="1708150"/>
            <a:ext cx="1400175" cy="6699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30" name="Oval 26"/>
          <p:cNvSpPr>
            <a:spLocks noChangeArrowheads="1"/>
          </p:cNvSpPr>
          <p:nvPr/>
        </p:nvSpPr>
        <p:spPr bwMode="auto">
          <a:xfrm>
            <a:off x="1303338" y="2251075"/>
            <a:ext cx="1384300" cy="7842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31" name="Line 27"/>
          <p:cNvSpPr>
            <a:spLocks noChangeShapeType="1"/>
          </p:cNvSpPr>
          <p:nvPr/>
        </p:nvSpPr>
        <p:spPr bwMode="auto">
          <a:xfrm>
            <a:off x="1998663" y="3035300"/>
            <a:ext cx="635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32" name="Rectangle 28"/>
          <p:cNvSpPr>
            <a:spLocks noChangeArrowheads="1"/>
          </p:cNvSpPr>
          <p:nvPr/>
        </p:nvSpPr>
        <p:spPr bwMode="auto">
          <a:xfrm>
            <a:off x="542925" y="1697038"/>
            <a:ext cx="1127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u="sng">
                <a:solidFill>
                  <a:srgbClr val="000000"/>
                </a:solidFill>
              </a:rPr>
              <a:t>Customer </a:t>
            </a:r>
            <a:br>
              <a:rPr lang="en-US" sz="1800" u="sng">
                <a:solidFill>
                  <a:srgbClr val="000000"/>
                </a:solidFill>
              </a:rPr>
            </a:br>
            <a:r>
              <a:rPr lang="en-US" sz="1800" u="sng">
                <a:solidFill>
                  <a:srgbClr val="000000"/>
                </a:solidFill>
              </a:rPr>
              <a:t>Number</a:t>
            </a:r>
          </a:p>
        </p:txBody>
      </p:sp>
      <p:sp>
        <p:nvSpPr>
          <p:cNvPr id="507933" name="Rectangle 29"/>
          <p:cNvSpPr>
            <a:spLocks noChangeArrowheads="1"/>
          </p:cNvSpPr>
          <p:nvPr/>
        </p:nvSpPr>
        <p:spPr bwMode="auto">
          <a:xfrm>
            <a:off x="1470025" y="2406650"/>
            <a:ext cx="11271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solidFill>
                  <a:srgbClr val="000000"/>
                </a:solidFill>
              </a:rPr>
              <a:t>Customer 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507936" name="Oval 32"/>
          <p:cNvSpPr>
            <a:spLocks noChangeArrowheads="1"/>
          </p:cNvSpPr>
          <p:nvPr/>
        </p:nvSpPr>
        <p:spPr bwMode="auto">
          <a:xfrm>
            <a:off x="2351088" y="1685925"/>
            <a:ext cx="1246187" cy="77787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37" name="Rectangle 33"/>
          <p:cNvSpPr>
            <a:spLocks noChangeArrowheads="1"/>
          </p:cNvSpPr>
          <p:nvPr/>
        </p:nvSpPr>
        <p:spPr bwMode="auto">
          <a:xfrm>
            <a:off x="2514600" y="1747838"/>
            <a:ext cx="1069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Customer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507939" name="AutoShape 35"/>
          <p:cNvSpPr>
            <a:spLocks noChangeArrowheads="1"/>
          </p:cNvSpPr>
          <p:nvPr/>
        </p:nvSpPr>
        <p:spPr bwMode="auto">
          <a:xfrm>
            <a:off x="3910013" y="3536950"/>
            <a:ext cx="1625600" cy="647700"/>
          </a:xfrm>
          <a:prstGeom prst="hexagon">
            <a:avLst>
              <a:gd name="adj" fmla="val 62710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40" name="Rectangle 36"/>
          <p:cNvSpPr>
            <a:spLocks noChangeArrowheads="1"/>
          </p:cNvSpPr>
          <p:nvPr/>
        </p:nvSpPr>
        <p:spPr bwMode="auto">
          <a:xfrm>
            <a:off x="4244975" y="3670300"/>
            <a:ext cx="981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507941" name="Line 37"/>
          <p:cNvSpPr>
            <a:spLocks noChangeShapeType="1"/>
          </p:cNvSpPr>
          <p:nvPr/>
        </p:nvSpPr>
        <p:spPr bwMode="auto">
          <a:xfrm flipH="1">
            <a:off x="2840038" y="2473325"/>
            <a:ext cx="146050" cy="1139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43" name="Rectangle 39"/>
          <p:cNvSpPr>
            <a:spLocks noChangeArrowheads="1"/>
          </p:cNvSpPr>
          <p:nvPr/>
        </p:nvSpPr>
        <p:spPr bwMode="auto">
          <a:xfrm>
            <a:off x="2811463" y="33813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07944" name="Rectangle 40"/>
          <p:cNvSpPr>
            <a:spLocks noChangeArrowheads="1"/>
          </p:cNvSpPr>
          <p:nvPr/>
        </p:nvSpPr>
        <p:spPr bwMode="auto">
          <a:xfrm>
            <a:off x="6157913" y="3381375"/>
            <a:ext cx="396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507947" name="Line 43"/>
          <p:cNvSpPr>
            <a:spLocks noChangeShapeType="1"/>
          </p:cNvSpPr>
          <p:nvPr/>
        </p:nvSpPr>
        <p:spPr bwMode="auto">
          <a:xfrm>
            <a:off x="3219450" y="5022850"/>
            <a:ext cx="64452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48" name="Rectangle 44"/>
          <p:cNvSpPr>
            <a:spLocks noChangeArrowheads="1"/>
          </p:cNvSpPr>
          <p:nvPr/>
        </p:nvSpPr>
        <p:spPr bwMode="auto">
          <a:xfrm>
            <a:off x="3873500" y="5345113"/>
            <a:ext cx="1712913" cy="5302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7949" name="Rectangle 45"/>
          <p:cNvSpPr>
            <a:spLocks noChangeArrowheads="1"/>
          </p:cNvSpPr>
          <p:nvPr/>
        </p:nvSpPr>
        <p:spPr bwMode="auto">
          <a:xfrm>
            <a:off x="4305300" y="5438775"/>
            <a:ext cx="765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PART</a:t>
            </a:r>
          </a:p>
        </p:txBody>
      </p:sp>
      <p:sp>
        <p:nvSpPr>
          <p:cNvPr id="507950" name="Oval 46"/>
          <p:cNvSpPr>
            <a:spLocks noChangeArrowheads="1"/>
          </p:cNvSpPr>
          <p:nvPr/>
        </p:nvSpPr>
        <p:spPr bwMode="auto">
          <a:xfrm>
            <a:off x="804863" y="5429250"/>
            <a:ext cx="2390775" cy="3651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52" name="Rectangle 48"/>
          <p:cNvSpPr>
            <a:spLocks noChangeArrowheads="1"/>
          </p:cNvSpPr>
          <p:nvPr/>
        </p:nvSpPr>
        <p:spPr bwMode="auto">
          <a:xfrm>
            <a:off x="1241425" y="5421313"/>
            <a:ext cx="16732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Part Description</a:t>
            </a:r>
          </a:p>
        </p:txBody>
      </p:sp>
      <p:sp>
        <p:nvSpPr>
          <p:cNvPr id="507958" name="Line 54"/>
          <p:cNvSpPr>
            <a:spLocks noChangeShapeType="1"/>
          </p:cNvSpPr>
          <p:nvPr/>
        </p:nvSpPr>
        <p:spPr bwMode="auto">
          <a:xfrm flipV="1">
            <a:off x="3178175" y="56165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61" name="Line 57"/>
          <p:cNvSpPr>
            <a:spLocks noChangeShapeType="1"/>
          </p:cNvSpPr>
          <p:nvPr/>
        </p:nvSpPr>
        <p:spPr bwMode="auto">
          <a:xfrm flipH="1" flipV="1">
            <a:off x="7235825" y="4089400"/>
            <a:ext cx="12700" cy="1168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63" name="AutoShape 59"/>
          <p:cNvSpPr>
            <a:spLocks noChangeArrowheads="1"/>
          </p:cNvSpPr>
          <p:nvPr/>
        </p:nvSpPr>
        <p:spPr bwMode="auto">
          <a:xfrm>
            <a:off x="6424613" y="5264150"/>
            <a:ext cx="1625600" cy="647700"/>
          </a:xfrm>
          <a:prstGeom prst="hexagon">
            <a:avLst>
              <a:gd name="adj" fmla="val 62710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64" name="Rectangle 60"/>
          <p:cNvSpPr>
            <a:spLocks noChangeArrowheads="1"/>
          </p:cNvSpPr>
          <p:nvPr/>
        </p:nvSpPr>
        <p:spPr bwMode="auto">
          <a:xfrm>
            <a:off x="6597650" y="5416550"/>
            <a:ext cx="1311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INCLUDES</a:t>
            </a:r>
          </a:p>
        </p:txBody>
      </p:sp>
      <p:sp>
        <p:nvSpPr>
          <p:cNvPr id="507966" name="Rectangle 62"/>
          <p:cNvSpPr>
            <a:spLocks noChangeArrowheads="1"/>
          </p:cNvSpPr>
          <p:nvPr/>
        </p:nvSpPr>
        <p:spPr bwMode="auto">
          <a:xfrm>
            <a:off x="7234238" y="4927600"/>
            <a:ext cx="396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507967" name="Rectangle 63"/>
          <p:cNvSpPr>
            <a:spLocks noChangeArrowheads="1"/>
          </p:cNvSpPr>
          <p:nvPr/>
        </p:nvSpPr>
        <p:spPr bwMode="auto">
          <a:xfrm>
            <a:off x="5611813" y="5594350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507969" name="Text Box 65"/>
          <p:cNvSpPr txBox="1">
            <a:spLocks noChangeArrowheads="1"/>
          </p:cNvSpPr>
          <p:nvPr/>
        </p:nvSpPr>
        <p:spPr bwMode="auto">
          <a:xfrm>
            <a:off x="193675" y="258763"/>
            <a:ext cx="8661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</a:pPr>
            <a:r>
              <a:rPr kumimoji="1" lang="en-US" sz="3200" b="1"/>
              <a:t>Revising ERD</a:t>
            </a:r>
            <a:endParaRPr kumimoji="1" lang="en-US" sz="32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kumimoji="1" lang="en-US" sz="10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kumimoji="1" lang="en-US" sz="10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kumimoji="1" lang="en-US"/>
              <a:t>Based on your normalization, you should revise your ERD</a:t>
            </a:r>
            <a:endParaRPr lang="en-US" sz="3200"/>
          </a:p>
        </p:txBody>
      </p:sp>
      <p:sp>
        <p:nvSpPr>
          <p:cNvPr id="507970" name="Line 66"/>
          <p:cNvSpPr>
            <a:spLocks noChangeShapeType="1"/>
          </p:cNvSpPr>
          <p:nvPr/>
        </p:nvSpPr>
        <p:spPr bwMode="auto">
          <a:xfrm>
            <a:off x="5572125" y="5581650"/>
            <a:ext cx="8636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71" name="Oval 67"/>
          <p:cNvSpPr>
            <a:spLocks noChangeArrowheads="1"/>
          </p:cNvSpPr>
          <p:nvPr/>
        </p:nvSpPr>
        <p:spPr bwMode="auto">
          <a:xfrm>
            <a:off x="5160963" y="4486275"/>
            <a:ext cx="1246187" cy="77787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72" name="Line 68"/>
          <p:cNvSpPr>
            <a:spLocks noChangeShapeType="1"/>
          </p:cNvSpPr>
          <p:nvPr/>
        </p:nvSpPr>
        <p:spPr bwMode="auto">
          <a:xfrm>
            <a:off x="6334125" y="5000625"/>
            <a:ext cx="5048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7973" name="Rectangle 69"/>
          <p:cNvSpPr>
            <a:spLocks noChangeArrowheads="1"/>
          </p:cNvSpPr>
          <p:nvPr/>
        </p:nvSpPr>
        <p:spPr bwMode="auto">
          <a:xfrm>
            <a:off x="5248275" y="4557713"/>
            <a:ext cx="981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Quantity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Ordered</a:t>
            </a:r>
          </a:p>
        </p:txBody>
      </p:sp>
      <p:sp>
        <p:nvSpPr>
          <p:cNvPr id="507974" name="Oval 70"/>
          <p:cNvSpPr>
            <a:spLocks noChangeArrowheads="1"/>
          </p:cNvSpPr>
          <p:nvPr/>
        </p:nvSpPr>
        <p:spPr bwMode="auto">
          <a:xfrm>
            <a:off x="814388" y="4819650"/>
            <a:ext cx="2390775" cy="3651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75" name="Rectangle 71"/>
          <p:cNvSpPr>
            <a:spLocks noChangeArrowheads="1"/>
          </p:cNvSpPr>
          <p:nvPr/>
        </p:nvSpPr>
        <p:spPr bwMode="auto">
          <a:xfrm>
            <a:off x="1298575" y="4811713"/>
            <a:ext cx="13557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u="sng">
                <a:solidFill>
                  <a:srgbClr val="000000"/>
                </a:solidFill>
              </a:rPr>
              <a:t>Part Number</a:t>
            </a:r>
          </a:p>
        </p:txBody>
      </p:sp>
      <p:sp>
        <p:nvSpPr>
          <p:cNvPr id="507976" name="Oval 72"/>
          <p:cNvSpPr>
            <a:spLocks noChangeArrowheads="1"/>
          </p:cNvSpPr>
          <p:nvPr/>
        </p:nvSpPr>
        <p:spPr bwMode="auto">
          <a:xfrm>
            <a:off x="900113" y="5953125"/>
            <a:ext cx="2390775" cy="3651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77" name="Rectangle 73"/>
          <p:cNvSpPr>
            <a:spLocks noChangeArrowheads="1"/>
          </p:cNvSpPr>
          <p:nvPr/>
        </p:nvSpPr>
        <p:spPr bwMode="auto">
          <a:xfrm>
            <a:off x="1136650" y="5945188"/>
            <a:ext cx="167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PartCostPerUnit</a:t>
            </a:r>
          </a:p>
        </p:txBody>
      </p:sp>
      <p:sp>
        <p:nvSpPr>
          <p:cNvPr id="507978" name="Line 74"/>
          <p:cNvSpPr>
            <a:spLocks noChangeShapeType="1"/>
          </p:cNvSpPr>
          <p:nvPr/>
        </p:nvSpPr>
        <p:spPr bwMode="auto">
          <a:xfrm flipV="1">
            <a:off x="3302000" y="5854700"/>
            <a:ext cx="561975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BB33-FE41-4765-AE23-720CC27A2386}" type="slidenum">
              <a:rPr lang="en-US"/>
              <a:pPr/>
              <a:t>32</a:t>
            </a:fld>
            <a:endParaRPr lang="en-US"/>
          </a:p>
        </p:txBody>
      </p:sp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3200" b="1"/>
              <a:t>Some Comments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10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The normalization process can be complicated by the ERD you start with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In the order example, you should know right away that a Customer should have a table of its own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How you do the normalization is not important. As long as the data reaches Third Normal Form is all that matters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When normalizing data, there is no ‘Right’ way to do it. Some say there is no ‘wrong’ way either. It depends on the data you are working with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276A-27AA-487C-8D7B-C55BB579CA1E}" type="slidenum">
              <a:rPr lang="en-US"/>
              <a:pPr/>
              <a:t>33</a:t>
            </a:fld>
            <a:endParaRPr lang="en-US"/>
          </a:p>
        </p:txBody>
      </p:sp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455025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Sometimes, it even makes sense to ‘not’ fully normalize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EX.  You calculate a ‘total’ several times a day, and each time it takes 5 minutes.  This total changes at most once a day.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It is faster to save the total, and update it when it changes than to recalculate it every time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You should go through the normalization process to be sure though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B9E-DEE4-49DB-9E9F-A3AB9D948BED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527516" name="Group 156"/>
          <p:cNvGrpSpPr>
            <a:grpSpLocks/>
          </p:cNvGrpSpPr>
          <p:nvPr/>
        </p:nvGrpSpPr>
        <p:grpSpPr bwMode="auto">
          <a:xfrm>
            <a:off x="439738" y="1428750"/>
            <a:ext cx="8513762" cy="650875"/>
            <a:chOff x="221" y="716"/>
            <a:chExt cx="5363" cy="410"/>
          </a:xfrm>
        </p:grpSpPr>
        <p:sp>
          <p:nvSpPr>
            <p:cNvPr id="527494" name="Rectangle 134"/>
            <p:cNvSpPr>
              <a:spLocks noChangeArrowheads="1"/>
            </p:cNvSpPr>
            <p:nvPr/>
          </p:nvSpPr>
          <p:spPr bwMode="auto">
            <a:xfrm>
              <a:off x="1158" y="716"/>
              <a:ext cx="521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27496" name="Rectangle 136"/>
            <p:cNvSpPr>
              <a:spLocks noChangeArrowheads="1"/>
            </p:cNvSpPr>
            <p:nvPr/>
          </p:nvSpPr>
          <p:spPr bwMode="auto">
            <a:xfrm>
              <a:off x="1664" y="716"/>
              <a:ext cx="448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Inv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27501" name="Rectangle 141"/>
            <p:cNvSpPr>
              <a:spLocks noChangeArrowheads="1"/>
            </p:cNvSpPr>
            <p:nvPr/>
          </p:nvSpPr>
          <p:spPr bwMode="auto">
            <a:xfrm>
              <a:off x="221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27502" name="Rectangle 142"/>
            <p:cNvSpPr>
              <a:spLocks noChangeArrowheads="1"/>
            </p:cNvSpPr>
            <p:nvPr/>
          </p:nvSpPr>
          <p:spPr bwMode="auto">
            <a:xfrm>
              <a:off x="685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27504" name="Rectangle 144"/>
            <p:cNvSpPr>
              <a:spLocks noChangeArrowheads="1"/>
            </p:cNvSpPr>
            <p:nvPr/>
          </p:nvSpPr>
          <p:spPr bwMode="auto">
            <a:xfrm>
              <a:off x="3079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Desc</a:t>
              </a:r>
            </a:p>
          </p:txBody>
        </p:sp>
        <p:sp>
          <p:nvSpPr>
            <p:cNvPr id="527505" name="Rectangle 145"/>
            <p:cNvSpPr>
              <a:spLocks noChangeArrowheads="1"/>
            </p:cNvSpPr>
            <p:nvPr/>
          </p:nvSpPr>
          <p:spPr bwMode="auto">
            <a:xfrm>
              <a:off x="3550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Price</a:t>
              </a:r>
            </a:p>
          </p:txBody>
        </p:sp>
        <p:sp>
          <p:nvSpPr>
            <p:cNvPr id="527507" name="Rectangle 147"/>
            <p:cNvSpPr>
              <a:spLocks noChangeArrowheads="1"/>
            </p:cNvSpPr>
            <p:nvPr/>
          </p:nvSpPr>
          <p:spPr bwMode="auto">
            <a:xfrm>
              <a:off x="2118" y="716"/>
              <a:ext cx="49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Name</a:t>
              </a:r>
            </a:p>
          </p:txBody>
        </p:sp>
        <p:sp>
          <p:nvSpPr>
            <p:cNvPr id="527508" name="Rectangle 148"/>
            <p:cNvSpPr>
              <a:spLocks noChangeArrowheads="1"/>
            </p:cNvSpPr>
            <p:nvPr/>
          </p:nvSpPr>
          <p:spPr bwMode="auto">
            <a:xfrm>
              <a:off x="2615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Add</a:t>
              </a:r>
            </a:p>
          </p:txBody>
        </p:sp>
        <p:sp>
          <p:nvSpPr>
            <p:cNvPr id="527510" name="Rectangle 150"/>
            <p:cNvSpPr>
              <a:spLocks noChangeArrowheads="1"/>
            </p:cNvSpPr>
            <p:nvPr/>
          </p:nvSpPr>
          <p:spPr bwMode="auto">
            <a:xfrm>
              <a:off x="4521" y="716"/>
              <a:ext cx="55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QTY</a:t>
              </a:r>
            </a:p>
          </p:txBody>
        </p:sp>
        <p:sp>
          <p:nvSpPr>
            <p:cNvPr id="527511" name="Rectangle 151"/>
            <p:cNvSpPr>
              <a:spLocks noChangeArrowheads="1"/>
            </p:cNvSpPr>
            <p:nvPr/>
          </p:nvSpPr>
          <p:spPr bwMode="auto">
            <a:xfrm>
              <a:off x="5078" y="716"/>
              <a:ext cx="506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Total</a:t>
              </a:r>
            </a:p>
          </p:txBody>
        </p:sp>
        <p:sp>
          <p:nvSpPr>
            <p:cNvPr id="527513" name="Rectangle 153"/>
            <p:cNvSpPr>
              <a:spLocks noChangeArrowheads="1"/>
            </p:cNvSpPr>
            <p:nvPr/>
          </p:nvSpPr>
          <p:spPr bwMode="auto">
            <a:xfrm>
              <a:off x="4001" y="716"/>
              <a:ext cx="519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Date</a:t>
              </a:r>
            </a:p>
          </p:txBody>
        </p:sp>
      </p:grpSp>
      <p:sp>
        <p:nvSpPr>
          <p:cNvPr id="527529" name="Oval 169"/>
          <p:cNvSpPr>
            <a:spLocks noChangeArrowheads="1"/>
          </p:cNvSpPr>
          <p:nvPr/>
        </p:nvSpPr>
        <p:spPr bwMode="auto">
          <a:xfrm>
            <a:off x="1054100" y="1193800"/>
            <a:ext cx="939800" cy="104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7530" name="Text Box 170"/>
          <p:cNvSpPr txBox="1">
            <a:spLocks noChangeArrowheads="1"/>
          </p:cNvSpPr>
          <p:nvPr/>
        </p:nvSpPr>
        <p:spPr bwMode="auto">
          <a:xfrm>
            <a:off x="403225" y="298450"/>
            <a:ext cx="874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This data, Derive normalized tables and ERD</a:t>
            </a:r>
          </a:p>
        </p:txBody>
      </p:sp>
      <p:sp>
        <p:nvSpPr>
          <p:cNvPr id="527532" name="Text Box 172"/>
          <p:cNvSpPr txBox="1">
            <a:spLocks noChangeArrowheads="1"/>
          </p:cNvSpPr>
          <p:nvPr/>
        </p:nvSpPr>
        <p:spPr bwMode="auto">
          <a:xfrm>
            <a:off x="393700" y="2640013"/>
            <a:ext cx="8455025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/>
              <a:t>Assumptions: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Each customer can make several orders; but a particular order is only make for one customer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Each product can be in many orders; and each order can contain many products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/>
              <a:t>Several invoices can be issues for the same order but each invoice refers to one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5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723C7-221B-4EFD-B7A8-967C31BA08D7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535571" name="Group 19"/>
          <p:cNvGrpSpPr>
            <a:grpSpLocks/>
          </p:cNvGrpSpPr>
          <p:nvPr/>
        </p:nvGrpSpPr>
        <p:grpSpPr bwMode="auto">
          <a:xfrm>
            <a:off x="288925" y="360363"/>
            <a:ext cx="8623300" cy="1995487"/>
            <a:chOff x="152" y="839"/>
            <a:chExt cx="5432" cy="1257"/>
          </a:xfrm>
        </p:grpSpPr>
        <p:grpSp>
          <p:nvGrpSpPr>
            <p:cNvPr id="535554" name="Group 2"/>
            <p:cNvGrpSpPr>
              <a:grpSpLocks/>
            </p:cNvGrpSpPr>
            <p:nvPr/>
          </p:nvGrpSpPr>
          <p:grpSpPr bwMode="auto">
            <a:xfrm>
              <a:off x="221" y="1580"/>
              <a:ext cx="5363" cy="410"/>
              <a:chOff x="221" y="716"/>
              <a:chExt cx="5363" cy="410"/>
            </a:xfrm>
          </p:grpSpPr>
          <p:sp>
            <p:nvSpPr>
              <p:cNvPr id="535555" name="Rectangle 3"/>
              <p:cNvSpPr>
                <a:spLocks noChangeArrowheads="1"/>
              </p:cNvSpPr>
              <p:nvPr/>
            </p:nvSpPr>
            <p:spPr bwMode="auto">
              <a:xfrm>
                <a:off x="1158" y="716"/>
                <a:ext cx="521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Order</a:t>
                </a:r>
              </a:p>
              <a:p>
                <a:pPr algn="ctr"/>
                <a:r>
                  <a:rPr lang="en-US" sz="2000"/>
                  <a:t>No</a:t>
                </a:r>
              </a:p>
            </p:txBody>
          </p:sp>
          <p:sp>
            <p:nvSpPr>
              <p:cNvPr id="535556" name="Rectangle 4"/>
              <p:cNvSpPr>
                <a:spLocks noChangeArrowheads="1"/>
              </p:cNvSpPr>
              <p:nvPr/>
            </p:nvSpPr>
            <p:spPr bwMode="auto">
              <a:xfrm>
                <a:off x="1664" y="716"/>
                <a:ext cx="448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Inv</a:t>
                </a:r>
              </a:p>
              <a:p>
                <a:pPr algn="ctr"/>
                <a:r>
                  <a:rPr lang="en-US" sz="2000"/>
                  <a:t>No</a:t>
                </a:r>
              </a:p>
            </p:txBody>
          </p:sp>
          <p:sp>
            <p:nvSpPr>
              <p:cNvPr id="535557" name="Rectangle 5"/>
              <p:cNvSpPr>
                <a:spLocks noChangeArrowheads="1"/>
              </p:cNvSpPr>
              <p:nvPr/>
            </p:nvSpPr>
            <p:spPr bwMode="auto">
              <a:xfrm>
                <a:off x="221" y="716"/>
                <a:ext cx="465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Cust</a:t>
                </a:r>
              </a:p>
              <a:p>
                <a:pPr algn="ctr"/>
                <a:r>
                  <a:rPr lang="en-US" sz="2000"/>
                  <a:t>ID</a:t>
                </a:r>
              </a:p>
            </p:txBody>
          </p:sp>
          <p:sp>
            <p:nvSpPr>
              <p:cNvPr id="535558" name="Rectangle 6"/>
              <p:cNvSpPr>
                <a:spLocks noChangeArrowheads="1"/>
              </p:cNvSpPr>
              <p:nvPr/>
            </p:nvSpPr>
            <p:spPr bwMode="auto">
              <a:xfrm>
                <a:off x="685" y="716"/>
                <a:ext cx="465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Prod</a:t>
                </a:r>
              </a:p>
              <a:p>
                <a:pPr algn="ctr"/>
                <a:r>
                  <a:rPr lang="en-US" sz="2000"/>
                  <a:t>ID</a:t>
                </a:r>
              </a:p>
            </p:txBody>
          </p:sp>
          <p:sp>
            <p:nvSpPr>
              <p:cNvPr id="535559" name="Rectangle 7"/>
              <p:cNvSpPr>
                <a:spLocks noChangeArrowheads="1"/>
              </p:cNvSpPr>
              <p:nvPr/>
            </p:nvSpPr>
            <p:spPr bwMode="auto">
              <a:xfrm>
                <a:off x="3079" y="716"/>
                <a:ext cx="463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Prod</a:t>
                </a:r>
              </a:p>
              <a:p>
                <a:pPr algn="ctr"/>
                <a:r>
                  <a:rPr lang="en-US" sz="2000"/>
                  <a:t>Desc</a:t>
                </a:r>
              </a:p>
            </p:txBody>
          </p:sp>
          <p:sp>
            <p:nvSpPr>
              <p:cNvPr id="535560" name="Rectangle 8"/>
              <p:cNvSpPr>
                <a:spLocks noChangeArrowheads="1"/>
              </p:cNvSpPr>
              <p:nvPr/>
            </p:nvSpPr>
            <p:spPr bwMode="auto">
              <a:xfrm>
                <a:off x="3550" y="716"/>
                <a:ext cx="465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Prod</a:t>
                </a:r>
              </a:p>
              <a:p>
                <a:pPr algn="ctr"/>
                <a:r>
                  <a:rPr lang="en-US" sz="2000"/>
                  <a:t>Price</a:t>
                </a:r>
              </a:p>
            </p:txBody>
          </p:sp>
          <p:sp>
            <p:nvSpPr>
              <p:cNvPr id="535561" name="Rectangle 9"/>
              <p:cNvSpPr>
                <a:spLocks noChangeArrowheads="1"/>
              </p:cNvSpPr>
              <p:nvPr/>
            </p:nvSpPr>
            <p:spPr bwMode="auto">
              <a:xfrm>
                <a:off x="2118" y="716"/>
                <a:ext cx="495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Cust</a:t>
                </a:r>
              </a:p>
              <a:p>
                <a:pPr algn="ctr"/>
                <a:r>
                  <a:rPr lang="en-US" sz="2000"/>
                  <a:t>Name</a:t>
                </a:r>
              </a:p>
            </p:txBody>
          </p:sp>
          <p:sp>
            <p:nvSpPr>
              <p:cNvPr id="535562" name="Rectangle 10"/>
              <p:cNvSpPr>
                <a:spLocks noChangeArrowheads="1"/>
              </p:cNvSpPr>
              <p:nvPr/>
            </p:nvSpPr>
            <p:spPr bwMode="auto">
              <a:xfrm>
                <a:off x="2615" y="716"/>
                <a:ext cx="463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Cust</a:t>
                </a:r>
              </a:p>
              <a:p>
                <a:pPr algn="ctr"/>
                <a:r>
                  <a:rPr lang="en-US" sz="2000"/>
                  <a:t>Add</a:t>
                </a:r>
              </a:p>
            </p:txBody>
          </p:sp>
          <p:sp>
            <p:nvSpPr>
              <p:cNvPr id="535563" name="Rectangle 11"/>
              <p:cNvSpPr>
                <a:spLocks noChangeArrowheads="1"/>
              </p:cNvSpPr>
              <p:nvPr/>
            </p:nvSpPr>
            <p:spPr bwMode="auto">
              <a:xfrm>
                <a:off x="4521" y="716"/>
                <a:ext cx="553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Order</a:t>
                </a:r>
              </a:p>
              <a:p>
                <a:pPr algn="ctr"/>
                <a:r>
                  <a:rPr lang="en-US" sz="2000"/>
                  <a:t>QTY</a:t>
                </a:r>
              </a:p>
            </p:txBody>
          </p:sp>
          <p:sp>
            <p:nvSpPr>
              <p:cNvPr id="535564" name="Rectangle 12"/>
              <p:cNvSpPr>
                <a:spLocks noChangeArrowheads="1"/>
              </p:cNvSpPr>
              <p:nvPr/>
            </p:nvSpPr>
            <p:spPr bwMode="auto">
              <a:xfrm>
                <a:off x="5078" y="716"/>
                <a:ext cx="506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Order</a:t>
                </a:r>
              </a:p>
              <a:p>
                <a:pPr algn="ctr"/>
                <a:r>
                  <a:rPr lang="en-US" sz="2000"/>
                  <a:t>Total</a:t>
                </a:r>
              </a:p>
            </p:txBody>
          </p:sp>
          <p:sp>
            <p:nvSpPr>
              <p:cNvPr id="535565" name="Rectangle 13"/>
              <p:cNvSpPr>
                <a:spLocks noChangeArrowheads="1"/>
              </p:cNvSpPr>
              <p:nvPr/>
            </p:nvSpPr>
            <p:spPr bwMode="auto">
              <a:xfrm>
                <a:off x="4001" y="716"/>
                <a:ext cx="519" cy="410"/>
              </a:xfrm>
              <a:prstGeom prst="rect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Order</a:t>
                </a:r>
              </a:p>
              <a:p>
                <a:pPr algn="ctr"/>
                <a:r>
                  <a:rPr lang="en-US" sz="2000"/>
                  <a:t>Date</a:t>
                </a:r>
              </a:p>
            </p:txBody>
          </p:sp>
        </p:grpSp>
        <p:sp>
          <p:nvSpPr>
            <p:cNvPr id="535566" name="Freeform 14"/>
            <p:cNvSpPr>
              <a:spLocks/>
            </p:cNvSpPr>
            <p:nvPr/>
          </p:nvSpPr>
          <p:spPr bwMode="auto">
            <a:xfrm>
              <a:off x="920" y="859"/>
              <a:ext cx="2341" cy="733"/>
            </a:xfrm>
            <a:custGeom>
              <a:avLst/>
              <a:gdLst>
                <a:gd name="T0" fmla="*/ 0 w 4320"/>
                <a:gd name="T1" fmla="*/ 1800 h 1800"/>
                <a:gd name="T2" fmla="*/ 2520 w 4320"/>
                <a:gd name="T3" fmla="*/ 0 h 1800"/>
                <a:gd name="T4" fmla="*/ 4320 w 4320"/>
                <a:gd name="T5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" h="1800">
                  <a:moveTo>
                    <a:pt x="0" y="1800"/>
                  </a:moveTo>
                  <a:cubicBezTo>
                    <a:pt x="900" y="900"/>
                    <a:pt x="1800" y="0"/>
                    <a:pt x="2520" y="0"/>
                  </a:cubicBezTo>
                  <a:cubicBezTo>
                    <a:pt x="3240" y="0"/>
                    <a:pt x="3780" y="900"/>
                    <a:pt x="4320" y="1800"/>
                  </a:cubicBezTo>
                </a:path>
              </a:pathLst>
            </a:custGeom>
            <a:noFill/>
            <a:ln w="9525">
              <a:solidFill>
                <a:srgbClr val="99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567" name="Freeform 15"/>
            <p:cNvSpPr>
              <a:spLocks/>
            </p:cNvSpPr>
            <p:nvPr/>
          </p:nvSpPr>
          <p:spPr bwMode="auto">
            <a:xfrm>
              <a:off x="848" y="839"/>
              <a:ext cx="2962" cy="737"/>
            </a:xfrm>
            <a:custGeom>
              <a:avLst/>
              <a:gdLst>
                <a:gd name="T0" fmla="*/ 0 w 5760"/>
                <a:gd name="T1" fmla="*/ 1830 h 1830"/>
                <a:gd name="T2" fmla="*/ 1800 w 5760"/>
                <a:gd name="T3" fmla="*/ 0 h 1830"/>
                <a:gd name="T4" fmla="*/ 5760 w 5760"/>
                <a:gd name="T5" fmla="*/ 183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0" h="1830">
                  <a:moveTo>
                    <a:pt x="0" y="1830"/>
                  </a:moveTo>
                  <a:cubicBezTo>
                    <a:pt x="300" y="1525"/>
                    <a:pt x="840" y="0"/>
                    <a:pt x="1800" y="0"/>
                  </a:cubicBezTo>
                  <a:cubicBezTo>
                    <a:pt x="2760" y="0"/>
                    <a:pt x="4935" y="1449"/>
                    <a:pt x="5760" y="1830"/>
                  </a:cubicBezTo>
                </a:path>
              </a:pathLst>
            </a:custGeom>
            <a:noFill/>
            <a:ln w="9525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568" name="Oval 16"/>
            <p:cNvSpPr>
              <a:spLocks noChangeArrowheads="1"/>
            </p:cNvSpPr>
            <p:nvPr/>
          </p:nvSpPr>
          <p:spPr bwMode="auto">
            <a:xfrm>
              <a:off x="152" y="1440"/>
              <a:ext cx="592" cy="6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5569" name="Text Box 17"/>
          <p:cNvSpPr txBox="1">
            <a:spLocks noChangeArrowheads="1"/>
          </p:cNvSpPr>
          <p:nvPr/>
        </p:nvSpPr>
        <p:spPr bwMode="auto">
          <a:xfrm>
            <a:off x="3816350" y="3810000"/>
            <a:ext cx="4502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ProdId </a:t>
            </a:r>
            <a:r>
              <a:rPr lang="en-US" sz="1800">
                <a:sym typeface="Wingdings" pitchFamily="2" charset="2"/>
              </a:rPr>
              <a:t> ProdDesc, ProdPrice</a:t>
            </a:r>
          </a:p>
          <a:p>
            <a:endParaRPr lang="en-US" sz="1800"/>
          </a:p>
          <a:p>
            <a:r>
              <a:rPr lang="en-US" sz="1800"/>
              <a:t>PRODUCT (</a:t>
            </a:r>
            <a:r>
              <a:rPr lang="en-US" sz="1800" u="sng"/>
              <a:t>ProdId</a:t>
            </a:r>
            <a:r>
              <a:rPr lang="en-US" sz="1800"/>
              <a:t>, P</a:t>
            </a:r>
            <a:r>
              <a:rPr lang="en-US" sz="1800">
                <a:sym typeface="Wingdings" pitchFamily="2" charset="2"/>
              </a:rPr>
              <a:t>rodDesc, ProdPrice, ….)</a:t>
            </a:r>
          </a:p>
        </p:txBody>
      </p:sp>
      <p:grpSp>
        <p:nvGrpSpPr>
          <p:cNvPr id="535584" name="Group 32"/>
          <p:cNvGrpSpPr>
            <a:grpSpLocks/>
          </p:cNvGrpSpPr>
          <p:nvPr/>
        </p:nvGrpSpPr>
        <p:grpSpPr bwMode="auto">
          <a:xfrm>
            <a:off x="611188" y="2905125"/>
            <a:ext cx="3211512" cy="2395538"/>
            <a:chOff x="1425" y="1902"/>
            <a:chExt cx="2023" cy="1509"/>
          </a:xfrm>
        </p:grpSpPr>
        <p:sp>
          <p:nvSpPr>
            <p:cNvPr id="535572" name="Line 20"/>
            <p:cNvSpPr>
              <a:spLocks noChangeShapeType="1"/>
            </p:cNvSpPr>
            <p:nvPr/>
          </p:nvSpPr>
          <p:spPr bwMode="auto">
            <a:xfrm>
              <a:off x="1871" y="2336"/>
              <a:ext cx="198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573" name="Rectangle 21"/>
            <p:cNvSpPr>
              <a:spLocks noChangeArrowheads="1"/>
            </p:cNvSpPr>
            <p:nvPr/>
          </p:nvSpPr>
          <p:spPr bwMode="auto">
            <a:xfrm>
              <a:off x="2075" y="3077"/>
              <a:ext cx="896" cy="334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5574" name="Rectangle 22"/>
            <p:cNvSpPr>
              <a:spLocks noChangeArrowheads="1"/>
            </p:cNvSpPr>
            <p:nvPr/>
          </p:nvSpPr>
          <p:spPr bwMode="auto">
            <a:xfrm>
              <a:off x="2150" y="3136"/>
              <a:ext cx="7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/>
                <a:t>PRODUCT</a:t>
              </a:r>
            </a:p>
          </p:txBody>
        </p:sp>
        <p:sp>
          <p:nvSpPr>
            <p:cNvPr id="535575" name="Oval 23"/>
            <p:cNvSpPr>
              <a:spLocks noChangeArrowheads="1"/>
            </p:cNvSpPr>
            <p:nvPr/>
          </p:nvSpPr>
          <p:spPr bwMode="auto">
            <a:xfrm>
              <a:off x="1425" y="1916"/>
              <a:ext cx="882" cy="42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6" name="Oval 24"/>
            <p:cNvSpPr>
              <a:spLocks noChangeArrowheads="1"/>
            </p:cNvSpPr>
            <p:nvPr/>
          </p:nvSpPr>
          <p:spPr bwMode="auto">
            <a:xfrm>
              <a:off x="2003" y="2258"/>
              <a:ext cx="872" cy="49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7" name="Line 25"/>
            <p:cNvSpPr>
              <a:spLocks noChangeShapeType="1"/>
            </p:cNvSpPr>
            <p:nvPr/>
          </p:nvSpPr>
          <p:spPr bwMode="auto">
            <a:xfrm>
              <a:off x="2441" y="2752"/>
              <a:ext cx="4" cy="3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578" name="Rectangle 26"/>
            <p:cNvSpPr>
              <a:spLocks noChangeArrowheads="1"/>
            </p:cNvSpPr>
            <p:nvPr/>
          </p:nvSpPr>
          <p:spPr bwMode="auto">
            <a:xfrm>
              <a:off x="1584" y="1999"/>
              <a:ext cx="5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u="sng">
                  <a:solidFill>
                    <a:srgbClr val="000000"/>
                  </a:solidFill>
                </a:rPr>
                <a:t>ProdId</a:t>
              </a:r>
            </a:p>
          </p:txBody>
        </p:sp>
        <p:sp>
          <p:nvSpPr>
            <p:cNvPr id="535579" name="Rectangle 27"/>
            <p:cNvSpPr>
              <a:spLocks noChangeArrowheads="1"/>
            </p:cNvSpPr>
            <p:nvPr/>
          </p:nvSpPr>
          <p:spPr bwMode="auto">
            <a:xfrm>
              <a:off x="2126" y="2356"/>
              <a:ext cx="6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</a:rPr>
                <a:t>ProdDesc</a:t>
              </a:r>
            </a:p>
          </p:txBody>
        </p:sp>
        <p:sp>
          <p:nvSpPr>
            <p:cNvPr id="535580" name="Oval 28"/>
            <p:cNvSpPr>
              <a:spLocks noChangeArrowheads="1"/>
            </p:cNvSpPr>
            <p:nvPr/>
          </p:nvSpPr>
          <p:spPr bwMode="auto">
            <a:xfrm>
              <a:off x="2663" y="1902"/>
              <a:ext cx="785" cy="49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81" name="Rectangle 29"/>
            <p:cNvSpPr>
              <a:spLocks noChangeArrowheads="1"/>
            </p:cNvSpPr>
            <p:nvPr/>
          </p:nvSpPr>
          <p:spPr bwMode="auto">
            <a:xfrm>
              <a:off x="2688" y="2013"/>
              <a:ext cx="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ProdPrice</a:t>
              </a:r>
            </a:p>
          </p:txBody>
        </p:sp>
        <p:sp>
          <p:nvSpPr>
            <p:cNvPr id="535582" name="Line 30"/>
            <p:cNvSpPr>
              <a:spLocks noChangeShapeType="1"/>
            </p:cNvSpPr>
            <p:nvPr/>
          </p:nvSpPr>
          <p:spPr bwMode="auto">
            <a:xfrm flipH="1">
              <a:off x="2971" y="2398"/>
              <a:ext cx="92" cy="7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821A6-FC5D-46EA-9F01-17F98CEA830C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530434" name="Group 2"/>
          <p:cNvGrpSpPr>
            <a:grpSpLocks/>
          </p:cNvGrpSpPr>
          <p:nvPr/>
        </p:nvGrpSpPr>
        <p:grpSpPr bwMode="auto">
          <a:xfrm>
            <a:off x="179388" y="1365250"/>
            <a:ext cx="8513762" cy="650875"/>
            <a:chOff x="221" y="716"/>
            <a:chExt cx="5363" cy="410"/>
          </a:xfrm>
        </p:grpSpPr>
        <p:sp>
          <p:nvSpPr>
            <p:cNvPr id="530435" name="Rectangle 3"/>
            <p:cNvSpPr>
              <a:spLocks noChangeArrowheads="1"/>
            </p:cNvSpPr>
            <p:nvPr/>
          </p:nvSpPr>
          <p:spPr bwMode="auto">
            <a:xfrm>
              <a:off x="1158" y="716"/>
              <a:ext cx="521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0436" name="Rectangle 4"/>
            <p:cNvSpPr>
              <a:spLocks noChangeArrowheads="1"/>
            </p:cNvSpPr>
            <p:nvPr/>
          </p:nvSpPr>
          <p:spPr bwMode="auto">
            <a:xfrm>
              <a:off x="1664" y="716"/>
              <a:ext cx="448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Inv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0437" name="Rectangle 5"/>
            <p:cNvSpPr>
              <a:spLocks noChangeArrowheads="1"/>
            </p:cNvSpPr>
            <p:nvPr/>
          </p:nvSpPr>
          <p:spPr bwMode="auto">
            <a:xfrm>
              <a:off x="221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0438" name="Rectangle 6"/>
            <p:cNvSpPr>
              <a:spLocks noChangeArrowheads="1"/>
            </p:cNvSpPr>
            <p:nvPr/>
          </p:nvSpPr>
          <p:spPr bwMode="auto">
            <a:xfrm>
              <a:off x="685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0439" name="Rectangle 7"/>
            <p:cNvSpPr>
              <a:spLocks noChangeArrowheads="1"/>
            </p:cNvSpPr>
            <p:nvPr/>
          </p:nvSpPr>
          <p:spPr bwMode="auto">
            <a:xfrm>
              <a:off x="3079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Desc</a:t>
              </a:r>
            </a:p>
          </p:txBody>
        </p:sp>
        <p:sp>
          <p:nvSpPr>
            <p:cNvPr id="530440" name="Rectangle 8"/>
            <p:cNvSpPr>
              <a:spLocks noChangeArrowheads="1"/>
            </p:cNvSpPr>
            <p:nvPr/>
          </p:nvSpPr>
          <p:spPr bwMode="auto">
            <a:xfrm>
              <a:off x="3550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Price</a:t>
              </a:r>
            </a:p>
          </p:txBody>
        </p:sp>
        <p:sp>
          <p:nvSpPr>
            <p:cNvPr id="530441" name="Rectangle 9"/>
            <p:cNvSpPr>
              <a:spLocks noChangeArrowheads="1"/>
            </p:cNvSpPr>
            <p:nvPr/>
          </p:nvSpPr>
          <p:spPr bwMode="auto">
            <a:xfrm>
              <a:off x="2118" y="716"/>
              <a:ext cx="49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Name</a:t>
              </a:r>
            </a:p>
          </p:txBody>
        </p:sp>
        <p:sp>
          <p:nvSpPr>
            <p:cNvPr id="530442" name="Rectangle 10"/>
            <p:cNvSpPr>
              <a:spLocks noChangeArrowheads="1"/>
            </p:cNvSpPr>
            <p:nvPr/>
          </p:nvSpPr>
          <p:spPr bwMode="auto">
            <a:xfrm>
              <a:off x="2615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Add</a:t>
              </a:r>
            </a:p>
          </p:txBody>
        </p:sp>
        <p:sp>
          <p:nvSpPr>
            <p:cNvPr id="530443" name="Rectangle 11"/>
            <p:cNvSpPr>
              <a:spLocks noChangeArrowheads="1"/>
            </p:cNvSpPr>
            <p:nvPr/>
          </p:nvSpPr>
          <p:spPr bwMode="auto">
            <a:xfrm>
              <a:off x="4521" y="716"/>
              <a:ext cx="55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QTY</a:t>
              </a:r>
            </a:p>
          </p:txBody>
        </p:sp>
        <p:sp>
          <p:nvSpPr>
            <p:cNvPr id="530444" name="Rectangle 12"/>
            <p:cNvSpPr>
              <a:spLocks noChangeArrowheads="1"/>
            </p:cNvSpPr>
            <p:nvPr/>
          </p:nvSpPr>
          <p:spPr bwMode="auto">
            <a:xfrm>
              <a:off x="5078" y="716"/>
              <a:ext cx="506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Total</a:t>
              </a:r>
            </a:p>
          </p:txBody>
        </p:sp>
        <p:sp>
          <p:nvSpPr>
            <p:cNvPr id="530445" name="Rectangle 13"/>
            <p:cNvSpPr>
              <a:spLocks noChangeArrowheads="1"/>
            </p:cNvSpPr>
            <p:nvPr/>
          </p:nvSpPr>
          <p:spPr bwMode="auto">
            <a:xfrm>
              <a:off x="4001" y="716"/>
              <a:ext cx="519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Date</a:t>
              </a:r>
            </a:p>
          </p:txBody>
        </p:sp>
      </p:grpSp>
      <p:sp>
        <p:nvSpPr>
          <p:cNvPr id="530447" name="Freeform 15"/>
          <p:cNvSpPr>
            <a:spLocks/>
          </p:cNvSpPr>
          <p:nvPr/>
        </p:nvSpPr>
        <p:spPr bwMode="auto">
          <a:xfrm>
            <a:off x="539750" y="539750"/>
            <a:ext cx="2792413" cy="806450"/>
          </a:xfrm>
          <a:custGeom>
            <a:avLst/>
            <a:gdLst>
              <a:gd name="T0" fmla="*/ 0 w 3420"/>
              <a:gd name="T1" fmla="*/ 1260 h 1260"/>
              <a:gd name="T2" fmla="*/ 1620 w 3420"/>
              <a:gd name="T3" fmla="*/ 0 h 1260"/>
              <a:gd name="T4" fmla="*/ 3420 w 342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20" h="1260">
                <a:moveTo>
                  <a:pt x="0" y="1260"/>
                </a:moveTo>
                <a:cubicBezTo>
                  <a:pt x="525" y="630"/>
                  <a:pt x="1050" y="0"/>
                  <a:pt x="1620" y="0"/>
                </a:cubicBezTo>
                <a:cubicBezTo>
                  <a:pt x="2190" y="0"/>
                  <a:pt x="2805" y="630"/>
                  <a:pt x="342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8" name="Freeform 16"/>
          <p:cNvSpPr>
            <a:spLocks/>
          </p:cNvSpPr>
          <p:nvPr/>
        </p:nvSpPr>
        <p:spPr bwMode="auto">
          <a:xfrm>
            <a:off x="768350" y="539750"/>
            <a:ext cx="3379788" cy="806450"/>
          </a:xfrm>
          <a:custGeom>
            <a:avLst/>
            <a:gdLst>
              <a:gd name="T0" fmla="*/ 0 w 4140"/>
              <a:gd name="T1" fmla="*/ 1260 h 1260"/>
              <a:gd name="T2" fmla="*/ 2160 w 4140"/>
              <a:gd name="T3" fmla="*/ 0 h 1260"/>
              <a:gd name="T4" fmla="*/ 4140 w 414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260">
                <a:moveTo>
                  <a:pt x="0" y="1260"/>
                </a:moveTo>
                <a:cubicBezTo>
                  <a:pt x="735" y="630"/>
                  <a:pt x="1470" y="0"/>
                  <a:pt x="2160" y="0"/>
                </a:cubicBezTo>
                <a:cubicBezTo>
                  <a:pt x="2850" y="0"/>
                  <a:pt x="3495" y="630"/>
                  <a:pt x="414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9" name="Freeform 17"/>
          <p:cNvSpPr>
            <a:spLocks/>
          </p:cNvSpPr>
          <p:nvPr/>
        </p:nvSpPr>
        <p:spPr bwMode="auto">
          <a:xfrm>
            <a:off x="1466850" y="195263"/>
            <a:ext cx="3525838" cy="1150937"/>
          </a:xfrm>
          <a:custGeom>
            <a:avLst/>
            <a:gdLst>
              <a:gd name="T0" fmla="*/ 0 w 4320"/>
              <a:gd name="T1" fmla="*/ 1800 h 1800"/>
              <a:gd name="T2" fmla="*/ 2520 w 4320"/>
              <a:gd name="T3" fmla="*/ 0 h 1800"/>
              <a:gd name="T4" fmla="*/ 4320 w 4320"/>
              <a:gd name="T5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" h="1800">
                <a:moveTo>
                  <a:pt x="0" y="1800"/>
                </a:moveTo>
                <a:cubicBezTo>
                  <a:pt x="900" y="900"/>
                  <a:pt x="1800" y="0"/>
                  <a:pt x="2520" y="0"/>
                </a:cubicBezTo>
                <a:cubicBezTo>
                  <a:pt x="3240" y="0"/>
                  <a:pt x="3780" y="900"/>
                  <a:pt x="4320" y="1800"/>
                </a:cubicBezTo>
              </a:path>
            </a:pathLst>
          </a:custGeom>
          <a:noFill/>
          <a:ln w="9525">
            <a:solidFill>
              <a:srgbClr val="99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56" name="Freeform 24"/>
          <p:cNvSpPr>
            <a:spLocks/>
          </p:cNvSpPr>
          <p:nvPr/>
        </p:nvSpPr>
        <p:spPr bwMode="auto">
          <a:xfrm>
            <a:off x="1250950" y="239713"/>
            <a:ext cx="4702175" cy="1169987"/>
          </a:xfrm>
          <a:custGeom>
            <a:avLst/>
            <a:gdLst>
              <a:gd name="T0" fmla="*/ 0 w 5760"/>
              <a:gd name="T1" fmla="*/ 1830 h 1830"/>
              <a:gd name="T2" fmla="*/ 1800 w 5760"/>
              <a:gd name="T3" fmla="*/ 0 h 1830"/>
              <a:gd name="T4" fmla="*/ 5760 w 5760"/>
              <a:gd name="T5" fmla="*/ 1830 h 1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0" h="1830">
                <a:moveTo>
                  <a:pt x="0" y="1830"/>
                </a:moveTo>
                <a:cubicBezTo>
                  <a:pt x="300" y="1525"/>
                  <a:pt x="840" y="0"/>
                  <a:pt x="1800" y="0"/>
                </a:cubicBezTo>
                <a:cubicBezTo>
                  <a:pt x="2760" y="0"/>
                  <a:pt x="4935" y="1449"/>
                  <a:pt x="5760" y="1830"/>
                </a:cubicBezTo>
              </a:path>
            </a:pathLst>
          </a:cu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58" name="Oval 26"/>
          <p:cNvSpPr>
            <a:spLocks noChangeArrowheads="1"/>
          </p:cNvSpPr>
          <p:nvPr/>
        </p:nvSpPr>
        <p:spPr bwMode="auto">
          <a:xfrm>
            <a:off x="1555750" y="1219200"/>
            <a:ext cx="939800" cy="104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610100" y="349250"/>
            <a:ext cx="424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CustId </a:t>
            </a:r>
            <a:r>
              <a:rPr lang="en-US" sz="1800">
                <a:sym typeface="Wingdings" pitchFamily="2" charset="2"/>
              </a:rPr>
              <a:t> CustName, CustAdd</a:t>
            </a:r>
          </a:p>
          <a:p>
            <a:r>
              <a:rPr lang="en-US" sz="1800"/>
              <a:t>Customer (</a:t>
            </a:r>
            <a:r>
              <a:rPr lang="en-US" sz="1800" u="sng"/>
              <a:t>CustId</a:t>
            </a:r>
            <a:r>
              <a:rPr lang="en-US" sz="1800"/>
              <a:t>, </a:t>
            </a:r>
            <a:r>
              <a:rPr lang="en-US" sz="1800">
                <a:sym typeface="Wingdings" pitchFamily="2" charset="2"/>
              </a:rPr>
              <a:t>CustName, CustAdd, …)</a:t>
            </a:r>
          </a:p>
        </p:txBody>
      </p:sp>
      <p:grpSp>
        <p:nvGrpSpPr>
          <p:cNvPr id="530460" name="Group 28"/>
          <p:cNvGrpSpPr>
            <a:grpSpLocks/>
          </p:cNvGrpSpPr>
          <p:nvPr/>
        </p:nvGrpSpPr>
        <p:grpSpPr bwMode="auto">
          <a:xfrm>
            <a:off x="404813" y="2667000"/>
            <a:ext cx="3211512" cy="2395538"/>
            <a:chOff x="1425" y="1902"/>
            <a:chExt cx="2023" cy="1509"/>
          </a:xfrm>
        </p:grpSpPr>
        <p:sp>
          <p:nvSpPr>
            <p:cNvPr id="530461" name="Line 29"/>
            <p:cNvSpPr>
              <a:spLocks noChangeShapeType="1"/>
            </p:cNvSpPr>
            <p:nvPr/>
          </p:nvSpPr>
          <p:spPr bwMode="auto">
            <a:xfrm>
              <a:off x="1871" y="2336"/>
              <a:ext cx="198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62" name="Rectangle 30"/>
            <p:cNvSpPr>
              <a:spLocks noChangeArrowheads="1"/>
            </p:cNvSpPr>
            <p:nvPr/>
          </p:nvSpPr>
          <p:spPr bwMode="auto">
            <a:xfrm>
              <a:off x="2075" y="3077"/>
              <a:ext cx="896" cy="334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0463" name="Rectangle 31"/>
            <p:cNvSpPr>
              <a:spLocks noChangeArrowheads="1"/>
            </p:cNvSpPr>
            <p:nvPr/>
          </p:nvSpPr>
          <p:spPr bwMode="auto">
            <a:xfrm>
              <a:off x="2150" y="3136"/>
              <a:ext cx="7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/>
                <a:t>PRODUCT</a:t>
              </a:r>
            </a:p>
          </p:txBody>
        </p:sp>
        <p:sp>
          <p:nvSpPr>
            <p:cNvPr id="530464" name="Oval 32"/>
            <p:cNvSpPr>
              <a:spLocks noChangeArrowheads="1"/>
            </p:cNvSpPr>
            <p:nvPr/>
          </p:nvSpPr>
          <p:spPr bwMode="auto">
            <a:xfrm>
              <a:off x="1425" y="1916"/>
              <a:ext cx="882" cy="42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65" name="Oval 33"/>
            <p:cNvSpPr>
              <a:spLocks noChangeArrowheads="1"/>
            </p:cNvSpPr>
            <p:nvPr/>
          </p:nvSpPr>
          <p:spPr bwMode="auto">
            <a:xfrm>
              <a:off x="2003" y="2258"/>
              <a:ext cx="872" cy="49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66" name="Line 34"/>
            <p:cNvSpPr>
              <a:spLocks noChangeShapeType="1"/>
            </p:cNvSpPr>
            <p:nvPr/>
          </p:nvSpPr>
          <p:spPr bwMode="auto">
            <a:xfrm>
              <a:off x="2441" y="2752"/>
              <a:ext cx="4" cy="3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67" name="Rectangle 35"/>
            <p:cNvSpPr>
              <a:spLocks noChangeArrowheads="1"/>
            </p:cNvSpPr>
            <p:nvPr/>
          </p:nvSpPr>
          <p:spPr bwMode="auto">
            <a:xfrm>
              <a:off x="1584" y="1999"/>
              <a:ext cx="5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u="sng">
                  <a:solidFill>
                    <a:srgbClr val="000000"/>
                  </a:solidFill>
                </a:rPr>
                <a:t>ProdId</a:t>
              </a:r>
            </a:p>
          </p:txBody>
        </p:sp>
        <p:sp>
          <p:nvSpPr>
            <p:cNvPr id="530468" name="Rectangle 36"/>
            <p:cNvSpPr>
              <a:spLocks noChangeArrowheads="1"/>
            </p:cNvSpPr>
            <p:nvPr/>
          </p:nvSpPr>
          <p:spPr bwMode="auto">
            <a:xfrm>
              <a:off x="2126" y="2356"/>
              <a:ext cx="6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</a:rPr>
                <a:t>ProdDesc</a:t>
              </a:r>
            </a:p>
          </p:txBody>
        </p:sp>
        <p:sp>
          <p:nvSpPr>
            <p:cNvPr id="530469" name="Oval 37"/>
            <p:cNvSpPr>
              <a:spLocks noChangeArrowheads="1"/>
            </p:cNvSpPr>
            <p:nvPr/>
          </p:nvSpPr>
          <p:spPr bwMode="auto">
            <a:xfrm>
              <a:off x="2663" y="1902"/>
              <a:ext cx="785" cy="49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0" name="Rectangle 38"/>
            <p:cNvSpPr>
              <a:spLocks noChangeArrowheads="1"/>
            </p:cNvSpPr>
            <p:nvPr/>
          </p:nvSpPr>
          <p:spPr bwMode="auto">
            <a:xfrm>
              <a:off x="2688" y="2013"/>
              <a:ext cx="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ProdPrice</a:t>
              </a:r>
            </a:p>
          </p:txBody>
        </p:sp>
        <p:sp>
          <p:nvSpPr>
            <p:cNvPr id="530471" name="Line 39"/>
            <p:cNvSpPr>
              <a:spLocks noChangeShapeType="1"/>
            </p:cNvSpPr>
            <p:nvPr/>
          </p:nvSpPr>
          <p:spPr bwMode="auto">
            <a:xfrm flipH="1">
              <a:off x="2971" y="2398"/>
              <a:ext cx="92" cy="7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0484" name="Group 52"/>
          <p:cNvGrpSpPr>
            <a:grpSpLocks/>
          </p:cNvGrpSpPr>
          <p:nvPr/>
        </p:nvGrpSpPr>
        <p:grpSpPr bwMode="auto">
          <a:xfrm>
            <a:off x="5081588" y="2667000"/>
            <a:ext cx="3211512" cy="2395538"/>
            <a:chOff x="3201" y="1680"/>
            <a:chExt cx="2023" cy="1509"/>
          </a:xfrm>
        </p:grpSpPr>
        <p:sp>
          <p:nvSpPr>
            <p:cNvPr id="530473" name="Line 41"/>
            <p:cNvSpPr>
              <a:spLocks noChangeShapeType="1"/>
            </p:cNvSpPr>
            <p:nvPr/>
          </p:nvSpPr>
          <p:spPr bwMode="auto">
            <a:xfrm>
              <a:off x="3647" y="2114"/>
              <a:ext cx="198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74" name="Rectangle 42"/>
            <p:cNvSpPr>
              <a:spLocks noChangeArrowheads="1"/>
            </p:cNvSpPr>
            <p:nvPr/>
          </p:nvSpPr>
          <p:spPr bwMode="auto">
            <a:xfrm>
              <a:off x="3851" y="2855"/>
              <a:ext cx="896" cy="334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0475" name="Rectangle 43"/>
            <p:cNvSpPr>
              <a:spLocks noChangeArrowheads="1"/>
            </p:cNvSpPr>
            <p:nvPr/>
          </p:nvSpPr>
          <p:spPr bwMode="auto">
            <a:xfrm>
              <a:off x="3830" y="2902"/>
              <a:ext cx="8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/>
                <a:t>CUSTOMER</a:t>
              </a:r>
            </a:p>
          </p:txBody>
        </p:sp>
        <p:sp>
          <p:nvSpPr>
            <p:cNvPr id="530476" name="Oval 44"/>
            <p:cNvSpPr>
              <a:spLocks noChangeArrowheads="1"/>
            </p:cNvSpPr>
            <p:nvPr/>
          </p:nvSpPr>
          <p:spPr bwMode="auto">
            <a:xfrm>
              <a:off x="3201" y="1694"/>
              <a:ext cx="882" cy="42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7" name="Oval 45"/>
            <p:cNvSpPr>
              <a:spLocks noChangeArrowheads="1"/>
            </p:cNvSpPr>
            <p:nvPr/>
          </p:nvSpPr>
          <p:spPr bwMode="auto">
            <a:xfrm>
              <a:off x="3779" y="2036"/>
              <a:ext cx="872" cy="49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8" name="Line 46"/>
            <p:cNvSpPr>
              <a:spLocks noChangeShapeType="1"/>
            </p:cNvSpPr>
            <p:nvPr/>
          </p:nvSpPr>
          <p:spPr bwMode="auto">
            <a:xfrm>
              <a:off x="4217" y="2530"/>
              <a:ext cx="4" cy="3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79" name="Rectangle 47"/>
            <p:cNvSpPr>
              <a:spLocks noChangeArrowheads="1"/>
            </p:cNvSpPr>
            <p:nvPr/>
          </p:nvSpPr>
          <p:spPr bwMode="auto">
            <a:xfrm>
              <a:off x="3360" y="1777"/>
              <a:ext cx="4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u="sng">
                  <a:solidFill>
                    <a:srgbClr val="000000"/>
                  </a:solidFill>
                </a:rPr>
                <a:t>CustId</a:t>
              </a:r>
            </a:p>
          </p:txBody>
        </p:sp>
        <p:sp>
          <p:nvSpPr>
            <p:cNvPr id="530480" name="Rectangle 48"/>
            <p:cNvSpPr>
              <a:spLocks noChangeArrowheads="1"/>
            </p:cNvSpPr>
            <p:nvPr/>
          </p:nvSpPr>
          <p:spPr bwMode="auto">
            <a:xfrm>
              <a:off x="3878" y="2134"/>
              <a:ext cx="72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</a:rPr>
                <a:t>CustName</a:t>
              </a:r>
            </a:p>
          </p:txBody>
        </p:sp>
        <p:sp>
          <p:nvSpPr>
            <p:cNvPr id="530481" name="Oval 49"/>
            <p:cNvSpPr>
              <a:spLocks noChangeArrowheads="1"/>
            </p:cNvSpPr>
            <p:nvPr/>
          </p:nvSpPr>
          <p:spPr bwMode="auto">
            <a:xfrm>
              <a:off x="4439" y="1680"/>
              <a:ext cx="785" cy="49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82" name="Rectangle 50"/>
            <p:cNvSpPr>
              <a:spLocks noChangeArrowheads="1"/>
            </p:cNvSpPr>
            <p:nvPr/>
          </p:nvSpPr>
          <p:spPr bwMode="auto">
            <a:xfrm>
              <a:off x="4464" y="1791"/>
              <a:ext cx="6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CustAdd</a:t>
              </a:r>
            </a:p>
          </p:txBody>
        </p:sp>
        <p:sp>
          <p:nvSpPr>
            <p:cNvPr id="530483" name="Line 51"/>
            <p:cNvSpPr>
              <a:spLocks noChangeShapeType="1"/>
            </p:cNvSpPr>
            <p:nvPr/>
          </p:nvSpPr>
          <p:spPr bwMode="auto">
            <a:xfrm flipH="1">
              <a:off x="4747" y="2176"/>
              <a:ext cx="92" cy="7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9658C-1BA2-4A87-8DFD-59136008DEFD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531458" name="Group 2"/>
          <p:cNvGrpSpPr>
            <a:grpSpLocks/>
          </p:cNvGrpSpPr>
          <p:nvPr/>
        </p:nvGrpSpPr>
        <p:grpSpPr bwMode="auto">
          <a:xfrm>
            <a:off x="141288" y="1346200"/>
            <a:ext cx="8513762" cy="650875"/>
            <a:chOff x="221" y="716"/>
            <a:chExt cx="5363" cy="410"/>
          </a:xfrm>
        </p:grpSpPr>
        <p:sp>
          <p:nvSpPr>
            <p:cNvPr id="531459" name="Rectangle 3"/>
            <p:cNvSpPr>
              <a:spLocks noChangeArrowheads="1"/>
            </p:cNvSpPr>
            <p:nvPr/>
          </p:nvSpPr>
          <p:spPr bwMode="auto">
            <a:xfrm>
              <a:off x="1158" y="716"/>
              <a:ext cx="521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1460" name="Rectangle 4"/>
            <p:cNvSpPr>
              <a:spLocks noChangeArrowheads="1"/>
            </p:cNvSpPr>
            <p:nvPr/>
          </p:nvSpPr>
          <p:spPr bwMode="auto">
            <a:xfrm>
              <a:off x="1664" y="716"/>
              <a:ext cx="448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Inv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1461" name="Rectangle 5"/>
            <p:cNvSpPr>
              <a:spLocks noChangeArrowheads="1"/>
            </p:cNvSpPr>
            <p:nvPr/>
          </p:nvSpPr>
          <p:spPr bwMode="auto">
            <a:xfrm>
              <a:off x="221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1462" name="Rectangle 6"/>
            <p:cNvSpPr>
              <a:spLocks noChangeArrowheads="1"/>
            </p:cNvSpPr>
            <p:nvPr/>
          </p:nvSpPr>
          <p:spPr bwMode="auto">
            <a:xfrm>
              <a:off x="685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1463" name="Rectangle 7"/>
            <p:cNvSpPr>
              <a:spLocks noChangeArrowheads="1"/>
            </p:cNvSpPr>
            <p:nvPr/>
          </p:nvSpPr>
          <p:spPr bwMode="auto">
            <a:xfrm>
              <a:off x="3079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Desc</a:t>
              </a:r>
            </a:p>
          </p:txBody>
        </p:sp>
        <p:sp>
          <p:nvSpPr>
            <p:cNvPr id="531464" name="Rectangle 8"/>
            <p:cNvSpPr>
              <a:spLocks noChangeArrowheads="1"/>
            </p:cNvSpPr>
            <p:nvPr/>
          </p:nvSpPr>
          <p:spPr bwMode="auto">
            <a:xfrm>
              <a:off x="3550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Price</a:t>
              </a:r>
            </a:p>
          </p:txBody>
        </p:sp>
        <p:sp>
          <p:nvSpPr>
            <p:cNvPr id="531465" name="Rectangle 9"/>
            <p:cNvSpPr>
              <a:spLocks noChangeArrowheads="1"/>
            </p:cNvSpPr>
            <p:nvPr/>
          </p:nvSpPr>
          <p:spPr bwMode="auto">
            <a:xfrm>
              <a:off x="2118" y="716"/>
              <a:ext cx="49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Name</a:t>
              </a:r>
            </a:p>
          </p:txBody>
        </p:sp>
        <p:sp>
          <p:nvSpPr>
            <p:cNvPr id="531466" name="Rectangle 10"/>
            <p:cNvSpPr>
              <a:spLocks noChangeArrowheads="1"/>
            </p:cNvSpPr>
            <p:nvPr/>
          </p:nvSpPr>
          <p:spPr bwMode="auto">
            <a:xfrm>
              <a:off x="2615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Add</a:t>
              </a:r>
            </a:p>
          </p:txBody>
        </p:sp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4521" y="716"/>
              <a:ext cx="55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QTY</a:t>
              </a:r>
            </a:p>
          </p:txBody>
        </p:sp>
        <p:sp>
          <p:nvSpPr>
            <p:cNvPr id="531468" name="Rectangle 12"/>
            <p:cNvSpPr>
              <a:spLocks noChangeArrowheads="1"/>
            </p:cNvSpPr>
            <p:nvPr/>
          </p:nvSpPr>
          <p:spPr bwMode="auto">
            <a:xfrm>
              <a:off x="5078" y="716"/>
              <a:ext cx="506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Total</a:t>
              </a:r>
            </a:p>
          </p:txBody>
        </p:sp>
        <p:sp>
          <p:nvSpPr>
            <p:cNvPr id="531469" name="Rectangle 13"/>
            <p:cNvSpPr>
              <a:spLocks noChangeArrowheads="1"/>
            </p:cNvSpPr>
            <p:nvPr/>
          </p:nvSpPr>
          <p:spPr bwMode="auto">
            <a:xfrm>
              <a:off x="4001" y="716"/>
              <a:ext cx="519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Date</a:t>
              </a:r>
            </a:p>
          </p:txBody>
        </p:sp>
      </p:grpSp>
      <p:sp>
        <p:nvSpPr>
          <p:cNvPr id="531471" name="Freeform 15"/>
          <p:cNvSpPr>
            <a:spLocks/>
          </p:cNvSpPr>
          <p:nvPr/>
        </p:nvSpPr>
        <p:spPr bwMode="auto">
          <a:xfrm>
            <a:off x="565150" y="520700"/>
            <a:ext cx="2792413" cy="806450"/>
          </a:xfrm>
          <a:custGeom>
            <a:avLst/>
            <a:gdLst>
              <a:gd name="T0" fmla="*/ 0 w 3420"/>
              <a:gd name="T1" fmla="*/ 1260 h 1260"/>
              <a:gd name="T2" fmla="*/ 1620 w 3420"/>
              <a:gd name="T3" fmla="*/ 0 h 1260"/>
              <a:gd name="T4" fmla="*/ 3420 w 342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20" h="1260">
                <a:moveTo>
                  <a:pt x="0" y="1260"/>
                </a:moveTo>
                <a:cubicBezTo>
                  <a:pt x="525" y="630"/>
                  <a:pt x="1050" y="0"/>
                  <a:pt x="1620" y="0"/>
                </a:cubicBezTo>
                <a:cubicBezTo>
                  <a:pt x="2190" y="0"/>
                  <a:pt x="2805" y="630"/>
                  <a:pt x="342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472" name="Freeform 16"/>
          <p:cNvSpPr>
            <a:spLocks/>
          </p:cNvSpPr>
          <p:nvPr/>
        </p:nvSpPr>
        <p:spPr bwMode="auto">
          <a:xfrm>
            <a:off x="730250" y="571500"/>
            <a:ext cx="3379788" cy="806450"/>
          </a:xfrm>
          <a:custGeom>
            <a:avLst/>
            <a:gdLst>
              <a:gd name="T0" fmla="*/ 0 w 4140"/>
              <a:gd name="T1" fmla="*/ 1260 h 1260"/>
              <a:gd name="T2" fmla="*/ 2160 w 4140"/>
              <a:gd name="T3" fmla="*/ 0 h 1260"/>
              <a:gd name="T4" fmla="*/ 4140 w 414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260">
                <a:moveTo>
                  <a:pt x="0" y="1260"/>
                </a:moveTo>
                <a:cubicBezTo>
                  <a:pt x="735" y="630"/>
                  <a:pt x="1470" y="0"/>
                  <a:pt x="2160" y="0"/>
                </a:cubicBezTo>
                <a:cubicBezTo>
                  <a:pt x="2850" y="0"/>
                  <a:pt x="3495" y="630"/>
                  <a:pt x="414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473" name="Freeform 17"/>
          <p:cNvSpPr>
            <a:spLocks/>
          </p:cNvSpPr>
          <p:nvPr/>
        </p:nvSpPr>
        <p:spPr bwMode="auto">
          <a:xfrm>
            <a:off x="1390650" y="176213"/>
            <a:ext cx="3525838" cy="1150937"/>
          </a:xfrm>
          <a:custGeom>
            <a:avLst/>
            <a:gdLst>
              <a:gd name="T0" fmla="*/ 0 w 4320"/>
              <a:gd name="T1" fmla="*/ 1800 h 1800"/>
              <a:gd name="T2" fmla="*/ 2520 w 4320"/>
              <a:gd name="T3" fmla="*/ 0 h 1800"/>
              <a:gd name="T4" fmla="*/ 4320 w 4320"/>
              <a:gd name="T5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" h="1800">
                <a:moveTo>
                  <a:pt x="0" y="1800"/>
                </a:moveTo>
                <a:cubicBezTo>
                  <a:pt x="900" y="900"/>
                  <a:pt x="1800" y="0"/>
                  <a:pt x="2520" y="0"/>
                </a:cubicBezTo>
                <a:cubicBezTo>
                  <a:pt x="3240" y="0"/>
                  <a:pt x="3780" y="900"/>
                  <a:pt x="4320" y="1800"/>
                </a:cubicBezTo>
              </a:path>
            </a:pathLst>
          </a:custGeom>
          <a:noFill/>
          <a:ln w="9525">
            <a:solidFill>
              <a:srgbClr val="99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476" name="Freeform 20"/>
          <p:cNvSpPr>
            <a:spLocks/>
          </p:cNvSpPr>
          <p:nvPr/>
        </p:nvSpPr>
        <p:spPr bwMode="auto">
          <a:xfrm>
            <a:off x="2211388" y="2006600"/>
            <a:ext cx="4275137" cy="463550"/>
          </a:xfrm>
          <a:custGeom>
            <a:avLst/>
            <a:gdLst>
              <a:gd name="T0" fmla="*/ 0 w 5238"/>
              <a:gd name="T1" fmla="*/ 0 h 724"/>
              <a:gd name="T2" fmla="*/ 2520 w 5238"/>
              <a:gd name="T3" fmla="*/ 720 h 724"/>
              <a:gd name="T4" fmla="*/ 5238 w 5238"/>
              <a:gd name="T5" fmla="*/ 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38" h="724">
                <a:moveTo>
                  <a:pt x="0" y="0"/>
                </a:moveTo>
                <a:cubicBezTo>
                  <a:pt x="870" y="360"/>
                  <a:pt x="1647" y="716"/>
                  <a:pt x="2520" y="720"/>
                </a:cubicBezTo>
                <a:cubicBezTo>
                  <a:pt x="3393" y="724"/>
                  <a:pt x="4672" y="169"/>
                  <a:pt x="5238" y="24"/>
                </a:cubicBezTo>
              </a:path>
            </a:pathLst>
          </a:custGeom>
          <a:noFill/>
          <a:ln w="9525">
            <a:solidFill>
              <a:srgbClr val="33CC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480" name="Freeform 24"/>
          <p:cNvSpPr>
            <a:spLocks/>
          </p:cNvSpPr>
          <p:nvPr/>
        </p:nvSpPr>
        <p:spPr bwMode="auto">
          <a:xfrm>
            <a:off x="1200150" y="182563"/>
            <a:ext cx="4702175" cy="1169987"/>
          </a:xfrm>
          <a:custGeom>
            <a:avLst/>
            <a:gdLst>
              <a:gd name="T0" fmla="*/ 0 w 5760"/>
              <a:gd name="T1" fmla="*/ 1830 h 1830"/>
              <a:gd name="T2" fmla="*/ 1800 w 5760"/>
              <a:gd name="T3" fmla="*/ 0 h 1830"/>
              <a:gd name="T4" fmla="*/ 5760 w 5760"/>
              <a:gd name="T5" fmla="*/ 1830 h 1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0" h="1830">
                <a:moveTo>
                  <a:pt x="0" y="1830"/>
                </a:moveTo>
                <a:cubicBezTo>
                  <a:pt x="300" y="1525"/>
                  <a:pt x="840" y="0"/>
                  <a:pt x="1800" y="0"/>
                </a:cubicBezTo>
                <a:cubicBezTo>
                  <a:pt x="2760" y="0"/>
                  <a:pt x="4935" y="1449"/>
                  <a:pt x="5760" y="1830"/>
                </a:cubicBezTo>
              </a:path>
            </a:pathLst>
          </a:cu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481" name="Freeform 25"/>
          <p:cNvSpPr>
            <a:spLocks/>
          </p:cNvSpPr>
          <p:nvPr/>
        </p:nvSpPr>
        <p:spPr bwMode="auto">
          <a:xfrm>
            <a:off x="1800225" y="2028825"/>
            <a:ext cx="6575425" cy="758825"/>
          </a:xfrm>
          <a:custGeom>
            <a:avLst/>
            <a:gdLst>
              <a:gd name="T0" fmla="*/ 0 w 8055"/>
              <a:gd name="T1" fmla="*/ 0 h 2775"/>
              <a:gd name="T2" fmla="*/ 2355 w 8055"/>
              <a:gd name="T3" fmla="*/ 2775 h 2775"/>
              <a:gd name="T4" fmla="*/ 8055 w 8055"/>
              <a:gd name="T5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55" h="2775">
                <a:moveTo>
                  <a:pt x="0" y="0"/>
                </a:moveTo>
                <a:cubicBezTo>
                  <a:pt x="393" y="460"/>
                  <a:pt x="1013" y="2775"/>
                  <a:pt x="2355" y="2775"/>
                </a:cubicBezTo>
                <a:cubicBezTo>
                  <a:pt x="3697" y="2775"/>
                  <a:pt x="6868" y="578"/>
                  <a:pt x="8055" y="0"/>
                </a:cubicBezTo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482" name="Oval 26"/>
          <p:cNvSpPr>
            <a:spLocks noChangeArrowheads="1"/>
          </p:cNvSpPr>
          <p:nvPr/>
        </p:nvSpPr>
        <p:spPr bwMode="auto">
          <a:xfrm>
            <a:off x="2317750" y="1162050"/>
            <a:ext cx="939800" cy="104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117975" y="5238750"/>
            <a:ext cx="4721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OrderNo </a:t>
            </a:r>
            <a:r>
              <a:rPr lang="en-US" sz="1800">
                <a:sym typeface="Wingdings" pitchFamily="2" charset="2"/>
              </a:rPr>
              <a:t> OrderDate, OrderTotal</a:t>
            </a:r>
          </a:p>
          <a:p>
            <a:endParaRPr lang="en-US" sz="1800"/>
          </a:p>
          <a:p>
            <a:r>
              <a:rPr lang="en-US" sz="1800"/>
              <a:t>Order (</a:t>
            </a:r>
            <a:r>
              <a:rPr lang="en-US" sz="1800" u="sng"/>
              <a:t>OrderNo</a:t>
            </a:r>
            <a:r>
              <a:rPr lang="en-US" sz="1800"/>
              <a:t>, </a:t>
            </a:r>
            <a:r>
              <a:rPr lang="en-US" sz="1800">
                <a:sym typeface="Wingdings" pitchFamily="2" charset="2"/>
              </a:rPr>
              <a:t>OrderDate, OrderTotal, … )</a:t>
            </a:r>
          </a:p>
        </p:txBody>
      </p:sp>
      <p:grpSp>
        <p:nvGrpSpPr>
          <p:cNvPr id="531520" name="Group 64"/>
          <p:cNvGrpSpPr>
            <a:grpSpLocks/>
          </p:cNvGrpSpPr>
          <p:nvPr/>
        </p:nvGrpSpPr>
        <p:grpSpPr bwMode="auto">
          <a:xfrm>
            <a:off x="709613" y="2717800"/>
            <a:ext cx="2516187" cy="1479550"/>
            <a:chOff x="447" y="1712"/>
            <a:chExt cx="1585" cy="932"/>
          </a:xfrm>
        </p:grpSpPr>
        <p:sp>
          <p:nvSpPr>
            <p:cNvPr id="531486" name="Line 30"/>
            <p:cNvSpPr>
              <a:spLocks noChangeShapeType="1"/>
            </p:cNvSpPr>
            <p:nvPr/>
          </p:nvSpPr>
          <p:spPr bwMode="auto">
            <a:xfrm>
              <a:off x="761" y="2150"/>
              <a:ext cx="36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7" name="Rectangle 31"/>
            <p:cNvSpPr>
              <a:spLocks noChangeArrowheads="1"/>
            </p:cNvSpPr>
            <p:nvPr/>
          </p:nvSpPr>
          <p:spPr bwMode="auto">
            <a:xfrm>
              <a:off x="791" y="2405"/>
              <a:ext cx="854" cy="23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1488" name="Rectangle 32"/>
            <p:cNvSpPr>
              <a:spLocks noChangeArrowheads="1"/>
            </p:cNvSpPr>
            <p:nvPr/>
          </p:nvSpPr>
          <p:spPr bwMode="auto">
            <a:xfrm>
              <a:off x="878" y="2434"/>
              <a:ext cx="7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PRODUCT</a:t>
              </a:r>
            </a:p>
          </p:txBody>
        </p:sp>
        <p:sp>
          <p:nvSpPr>
            <p:cNvPr id="531489" name="Oval 33"/>
            <p:cNvSpPr>
              <a:spLocks noChangeArrowheads="1"/>
            </p:cNvSpPr>
            <p:nvPr/>
          </p:nvSpPr>
          <p:spPr bwMode="auto">
            <a:xfrm>
              <a:off x="447" y="1958"/>
              <a:ext cx="666" cy="18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0" name="Oval 34"/>
            <p:cNvSpPr>
              <a:spLocks noChangeArrowheads="1"/>
            </p:cNvSpPr>
            <p:nvPr/>
          </p:nvSpPr>
          <p:spPr bwMode="auto">
            <a:xfrm>
              <a:off x="827" y="1712"/>
              <a:ext cx="740" cy="22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1" name="Line 35"/>
            <p:cNvSpPr>
              <a:spLocks noChangeShapeType="1"/>
            </p:cNvSpPr>
            <p:nvPr/>
          </p:nvSpPr>
          <p:spPr bwMode="auto">
            <a:xfrm flipH="1">
              <a:off x="1191" y="1948"/>
              <a:ext cx="8" cy="4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2" name="Rectangle 36"/>
            <p:cNvSpPr>
              <a:spLocks noChangeArrowheads="1"/>
            </p:cNvSpPr>
            <p:nvPr/>
          </p:nvSpPr>
          <p:spPr bwMode="auto">
            <a:xfrm>
              <a:off x="516" y="1939"/>
              <a:ext cx="4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u="sng">
                  <a:solidFill>
                    <a:srgbClr val="000000"/>
                  </a:solidFill>
                </a:rPr>
                <a:t>ProdId</a:t>
              </a:r>
            </a:p>
          </p:txBody>
        </p:sp>
        <p:sp>
          <p:nvSpPr>
            <p:cNvPr id="531493" name="Rectangle 37"/>
            <p:cNvSpPr>
              <a:spLocks noChangeArrowheads="1"/>
            </p:cNvSpPr>
            <p:nvPr/>
          </p:nvSpPr>
          <p:spPr bwMode="auto">
            <a:xfrm>
              <a:off x="903" y="1750"/>
              <a:ext cx="61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solidFill>
                    <a:srgbClr val="000000"/>
                  </a:solidFill>
                </a:rPr>
                <a:t>ProdDesc</a:t>
              </a:r>
            </a:p>
          </p:txBody>
        </p:sp>
        <p:sp>
          <p:nvSpPr>
            <p:cNvPr id="531494" name="Oval 38"/>
            <p:cNvSpPr>
              <a:spLocks noChangeArrowheads="1"/>
            </p:cNvSpPr>
            <p:nvPr/>
          </p:nvSpPr>
          <p:spPr bwMode="auto">
            <a:xfrm>
              <a:off x="1331" y="1950"/>
              <a:ext cx="701" cy="22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95" name="Rectangle 39"/>
            <p:cNvSpPr>
              <a:spLocks noChangeArrowheads="1"/>
            </p:cNvSpPr>
            <p:nvPr/>
          </p:nvSpPr>
          <p:spPr bwMode="auto">
            <a:xfrm>
              <a:off x="1386" y="1953"/>
              <a:ext cx="62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ProdPrice</a:t>
              </a:r>
            </a:p>
          </p:txBody>
        </p:sp>
        <p:sp>
          <p:nvSpPr>
            <p:cNvPr id="531496" name="Line 40"/>
            <p:cNvSpPr>
              <a:spLocks noChangeShapeType="1"/>
            </p:cNvSpPr>
            <p:nvPr/>
          </p:nvSpPr>
          <p:spPr bwMode="auto">
            <a:xfrm flipH="1">
              <a:off x="1645" y="2176"/>
              <a:ext cx="5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1509" name="Line 53"/>
          <p:cNvSpPr>
            <a:spLocks noChangeShapeType="1"/>
          </p:cNvSpPr>
          <p:nvPr/>
        </p:nvSpPr>
        <p:spPr bwMode="auto">
          <a:xfrm flipH="1">
            <a:off x="1255713" y="5508625"/>
            <a:ext cx="180975" cy="600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10" name="Rectangle 54"/>
          <p:cNvSpPr>
            <a:spLocks noChangeArrowheads="1"/>
          </p:cNvSpPr>
          <p:nvPr/>
        </p:nvSpPr>
        <p:spPr bwMode="auto">
          <a:xfrm>
            <a:off x="1255713" y="5113338"/>
            <a:ext cx="1355725" cy="3778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1511" name="Rectangle 55"/>
          <p:cNvSpPr>
            <a:spLocks noChangeArrowheads="1"/>
          </p:cNvSpPr>
          <p:nvPr/>
        </p:nvSpPr>
        <p:spPr bwMode="auto">
          <a:xfrm>
            <a:off x="1612900" y="5168900"/>
            <a:ext cx="866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ORDER</a:t>
            </a:r>
          </a:p>
        </p:txBody>
      </p:sp>
      <p:sp>
        <p:nvSpPr>
          <p:cNvPr id="531512" name="Oval 56"/>
          <p:cNvSpPr>
            <a:spLocks noChangeArrowheads="1"/>
          </p:cNvSpPr>
          <p:nvPr/>
        </p:nvSpPr>
        <p:spPr bwMode="auto">
          <a:xfrm>
            <a:off x="862013" y="6108700"/>
            <a:ext cx="1057275" cy="2889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1465263" y="5718175"/>
            <a:ext cx="1174750" cy="3556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14" name="Line 58"/>
          <p:cNvSpPr>
            <a:spLocks noChangeShapeType="1"/>
          </p:cNvSpPr>
          <p:nvPr/>
        </p:nvSpPr>
        <p:spPr bwMode="auto">
          <a:xfrm flipH="1">
            <a:off x="2090738" y="5511800"/>
            <a:ext cx="3175" cy="196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15" name="Rectangle 59"/>
          <p:cNvSpPr>
            <a:spLocks noChangeArrowheads="1"/>
          </p:cNvSpPr>
          <p:nvPr/>
        </p:nvSpPr>
        <p:spPr bwMode="auto">
          <a:xfrm>
            <a:off x="971550" y="6078538"/>
            <a:ext cx="9032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</a:rPr>
              <a:t>OrderNo</a:t>
            </a:r>
          </a:p>
        </p:txBody>
      </p:sp>
      <p:sp>
        <p:nvSpPr>
          <p:cNvPr id="531516" name="Rectangle 60"/>
          <p:cNvSpPr>
            <a:spLocks noChangeArrowheads="1"/>
          </p:cNvSpPr>
          <p:nvPr/>
        </p:nvSpPr>
        <p:spPr bwMode="auto">
          <a:xfrm>
            <a:off x="1555750" y="5778500"/>
            <a:ext cx="10398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>
                <a:solidFill>
                  <a:srgbClr val="000000"/>
                </a:solidFill>
              </a:rPr>
              <a:t>OrderDate</a:t>
            </a:r>
          </a:p>
        </p:txBody>
      </p:sp>
      <p:sp>
        <p:nvSpPr>
          <p:cNvPr id="531517" name="Oval 61"/>
          <p:cNvSpPr>
            <a:spLocks noChangeArrowheads="1"/>
          </p:cNvSpPr>
          <p:nvPr/>
        </p:nvSpPr>
        <p:spPr bwMode="auto">
          <a:xfrm>
            <a:off x="2265363" y="6096000"/>
            <a:ext cx="1112837" cy="34925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18" name="Rectangle 62"/>
          <p:cNvSpPr>
            <a:spLocks noChangeArrowheads="1"/>
          </p:cNvSpPr>
          <p:nvPr/>
        </p:nvSpPr>
        <p:spPr bwMode="auto">
          <a:xfrm>
            <a:off x="2352675" y="6100763"/>
            <a:ext cx="1085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OrderTotal</a:t>
            </a:r>
          </a:p>
        </p:txBody>
      </p:sp>
      <p:sp>
        <p:nvSpPr>
          <p:cNvPr id="531519" name="Line 63"/>
          <p:cNvSpPr>
            <a:spLocks noChangeShapeType="1"/>
          </p:cNvSpPr>
          <p:nvPr/>
        </p:nvSpPr>
        <p:spPr bwMode="auto">
          <a:xfrm>
            <a:off x="2519363" y="5492750"/>
            <a:ext cx="234950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1522" name="Group 66"/>
          <p:cNvGrpSpPr>
            <a:grpSpLocks/>
          </p:cNvGrpSpPr>
          <p:nvPr/>
        </p:nvGrpSpPr>
        <p:grpSpPr bwMode="auto">
          <a:xfrm>
            <a:off x="5634038" y="2698750"/>
            <a:ext cx="2516187" cy="1477963"/>
            <a:chOff x="1623" y="2732"/>
            <a:chExt cx="1585" cy="931"/>
          </a:xfrm>
        </p:grpSpPr>
        <p:sp>
          <p:nvSpPr>
            <p:cNvPr id="531523" name="Line 67"/>
            <p:cNvSpPr>
              <a:spLocks noChangeShapeType="1"/>
            </p:cNvSpPr>
            <p:nvPr/>
          </p:nvSpPr>
          <p:spPr bwMode="auto">
            <a:xfrm>
              <a:off x="1937" y="3170"/>
              <a:ext cx="36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4" name="Rectangle 68"/>
            <p:cNvSpPr>
              <a:spLocks noChangeArrowheads="1"/>
            </p:cNvSpPr>
            <p:nvPr/>
          </p:nvSpPr>
          <p:spPr bwMode="auto">
            <a:xfrm>
              <a:off x="1967" y="3425"/>
              <a:ext cx="854" cy="23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1525" name="Rectangle 69"/>
            <p:cNvSpPr>
              <a:spLocks noChangeArrowheads="1"/>
            </p:cNvSpPr>
            <p:nvPr/>
          </p:nvSpPr>
          <p:spPr bwMode="auto">
            <a:xfrm>
              <a:off x="1994" y="3442"/>
              <a:ext cx="8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CUSTOMER</a:t>
              </a:r>
            </a:p>
          </p:txBody>
        </p:sp>
        <p:sp>
          <p:nvSpPr>
            <p:cNvPr id="531526" name="Oval 70"/>
            <p:cNvSpPr>
              <a:spLocks noChangeArrowheads="1"/>
            </p:cNvSpPr>
            <p:nvPr/>
          </p:nvSpPr>
          <p:spPr bwMode="auto">
            <a:xfrm>
              <a:off x="1623" y="2978"/>
              <a:ext cx="666" cy="18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27" name="Oval 71"/>
            <p:cNvSpPr>
              <a:spLocks noChangeArrowheads="1"/>
            </p:cNvSpPr>
            <p:nvPr/>
          </p:nvSpPr>
          <p:spPr bwMode="auto">
            <a:xfrm>
              <a:off x="2003" y="2732"/>
              <a:ext cx="740" cy="22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28" name="Line 72"/>
            <p:cNvSpPr>
              <a:spLocks noChangeShapeType="1"/>
            </p:cNvSpPr>
            <p:nvPr/>
          </p:nvSpPr>
          <p:spPr bwMode="auto">
            <a:xfrm flipH="1">
              <a:off x="2367" y="2968"/>
              <a:ext cx="8" cy="4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9" name="Rectangle 73"/>
            <p:cNvSpPr>
              <a:spLocks noChangeArrowheads="1"/>
            </p:cNvSpPr>
            <p:nvPr/>
          </p:nvSpPr>
          <p:spPr bwMode="auto">
            <a:xfrm>
              <a:off x="1692" y="2959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u="sng">
                  <a:solidFill>
                    <a:srgbClr val="000000"/>
                  </a:solidFill>
                </a:rPr>
                <a:t>CustId</a:t>
              </a:r>
            </a:p>
          </p:txBody>
        </p:sp>
        <p:sp>
          <p:nvSpPr>
            <p:cNvPr id="531530" name="Rectangle 74"/>
            <p:cNvSpPr>
              <a:spLocks noChangeArrowheads="1"/>
            </p:cNvSpPr>
            <p:nvPr/>
          </p:nvSpPr>
          <p:spPr bwMode="auto">
            <a:xfrm>
              <a:off x="2058" y="2770"/>
              <a:ext cx="65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solidFill>
                    <a:srgbClr val="000000"/>
                  </a:solidFill>
                </a:rPr>
                <a:t>CustName</a:t>
              </a:r>
            </a:p>
          </p:txBody>
        </p:sp>
        <p:sp>
          <p:nvSpPr>
            <p:cNvPr id="531531" name="Oval 75"/>
            <p:cNvSpPr>
              <a:spLocks noChangeArrowheads="1"/>
            </p:cNvSpPr>
            <p:nvPr/>
          </p:nvSpPr>
          <p:spPr bwMode="auto">
            <a:xfrm>
              <a:off x="2507" y="2970"/>
              <a:ext cx="701" cy="22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32" name="Rectangle 76"/>
            <p:cNvSpPr>
              <a:spLocks noChangeArrowheads="1"/>
            </p:cNvSpPr>
            <p:nvPr/>
          </p:nvSpPr>
          <p:spPr bwMode="auto">
            <a:xfrm>
              <a:off x="2562" y="2973"/>
              <a:ext cx="56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CustAdd</a:t>
              </a:r>
            </a:p>
          </p:txBody>
        </p:sp>
        <p:sp>
          <p:nvSpPr>
            <p:cNvPr id="531533" name="Line 77"/>
            <p:cNvSpPr>
              <a:spLocks noChangeShapeType="1"/>
            </p:cNvSpPr>
            <p:nvPr/>
          </p:nvSpPr>
          <p:spPr bwMode="auto">
            <a:xfrm flipH="1">
              <a:off x="2821" y="3196"/>
              <a:ext cx="5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1534" name="AutoShape 78"/>
          <p:cNvSpPr>
            <a:spLocks noChangeArrowheads="1"/>
          </p:cNvSpPr>
          <p:nvPr/>
        </p:nvSpPr>
        <p:spPr bwMode="auto">
          <a:xfrm>
            <a:off x="1109663" y="4508500"/>
            <a:ext cx="1625600" cy="323850"/>
          </a:xfrm>
          <a:prstGeom prst="hexagon">
            <a:avLst>
              <a:gd name="adj" fmla="val 125420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35" name="AutoShape 79"/>
          <p:cNvSpPr>
            <a:spLocks noChangeArrowheads="1"/>
          </p:cNvSpPr>
          <p:nvPr/>
        </p:nvSpPr>
        <p:spPr bwMode="auto">
          <a:xfrm>
            <a:off x="4071938" y="4308475"/>
            <a:ext cx="1035050" cy="619125"/>
          </a:xfrm>
          <a:prstGeom prst="hexagon">
            <a:avLst>
              <a:gd name="adj" fmla="val 41772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36" name="Line 80"/>
          <p:cNvSpPr>
            <a:spLocks noChangeShapeType="1"/>
          </p:cNvSpPr>
          <p:nvPr/>
        </p:nvSpPr>
        <p:spPr bwMode="auto">
          <a:xfrm>
            <a:off x="1924050" y="419100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1537" name="Line 81"/>
          <p:cNvSpPr>
            <a:spLocks noChangeShapeType="1"/>
          </p:cNvSpPr>
          <p:nvPr/>
        </p:nvSpPr>
        <p:spPr bwMode="auto">
          <a:xfrm flipV="1">
            <a:off x="1914525" y="48387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1538" name="Line 82"/>
          <p:cNvSpPr>
            <a:spLocks noChangeShapeType="1"/>
          </p:cNvSpPr>
          <p:nvPr/>
        </p:nvSpPr>
        <p:spPr bwMode="auto">
          <a:xfrm flipH="1">
            <a:off x="5114925" y="4171950"/>
            <a:ext cx="1076325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1539" name="Line 83"/>
          <p:cNvSpPr>
            <a:spLocks noChangeShapeType="1"/>
          </p:cNvSpPr>
          <p:nvPr/>
        </p:nvSpPr>
        <p:spPr bwMode="auto">
          <a:xfrm flipH="1">
            <a:off x="2590800" y="4638675"/>
            <a:ext cx="149542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1540" name="Text Box 84"/>
          <p:cNvSpPr txBox="1">
            <a:spLocks noChangeArrowheads="1"/>
          </p:cNvSpPr>
          <p:nvPr/>
        </p:nvSpPr>
        <p:spPr bwMode="auto">
          <a:xfrm>
            <a:off x="1593850" y="4510088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Is-In</a:t>
            </a:r>
          </a:p>
        </p:txBody>
      </p:sp>
      <p:sp>
        <p:nvSpPr>
          <p:cNvPr id="531541" name="Text Box 85"/>
          <p:cNvSpPr txBox="1">
            <a:spLocks noChangeArrowheads="1"/>
          </p:cNvSpPr>
          <p:nvPr/>
        </p:nvSpPr>
        <p:spPr bwMode="auto">
          <a:xfrm>
            <a:off x="4203700" y="4452938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IS-For</a:t>
            </a:r>
          </a:p>
        </p:txBody>
      </p:sp>
      <p:sp>
        <p:nvSpPr>
          <p:cNvPr id="531542" name="Text Box 86"/>
          <p:cNvSpPr txBox="1">
            <a:spLocks noChangeArrowheads="1"/>
          </p:cNvSpPr>
          <p:nvPr/>
        </p:nvSpPr>
        <p:spPr bwMode="auto">
          <a:xfrm>
            <a:off x="1565275" y="4852988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531543" name="Text Box 87"/>
          <p:cNvSpPr txBox="1">
            <a:spLocks noChangeArrowheads="1"/>
          </p:cNvSpPr>
          <p:nvPr/>
        </p:nvSpPr>
        <p:spPr bwMode="auto">
          <a:xfrm>
            <a:off x="1651000" y="412908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</a:t>
            </a:r>
          </a:p>
        </p:txBody>
      </p:sp>
      <p:sp>
        <p:nvSpPr>
          <p:cNvPr id="531544" name="Text Box 88"/>
          <p:cNvSpPr txBox="1">
            <a:spLocks noChangeArrowheads="1"/>
          </p:cNvSpPr>
          <p:nvPr/>
        </p:nvSpPr>
        <p:spPr bwMode="auto">
          <a:xfrm>
            <a:off x="2574925" y="507206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</a:t>
            </a:r>
          </a:p>
        </p:txBody>
      </p:sp>
      <p:sp>
        <p:nvSpPr>
          <p:cNvPr id="531545" name="Text Box 89"/>
          <p:cNvSpPr txBox="1">
            <a:spLocks noChangeArrowheads="1"/>
          </p:cNvSpPr>
          <p:nvPr/>
        </p:nvSpPr>
        <p:spPr bwMode="auto">
          <a:xfrm>
            <a:off x="58896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B5FB-FFA9-49E5-9C56-9918BA73A7ED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536578" name="Group 2"/>
          <p:cNvGrpSpPr>
            <a:grpSpLocks/>
          </p:cNvGrpSpPr>
          <p:nvPr/>
        </p:nvGrpSpPr>
        <p:grpSpPr bwMode="auto">
          <a:xfrm>
            <a:off x="0" y="1327150"/>
            <a:ext cx="8513763" cy="650875"/>
            <a:chOff x="221" y="716"/>
            <a:chExt cx="5363" cy="410"/>
          </a:xfrm>
        </p:grpSpPr>
        <p:sp>
          <p:nvSpPr>
            <p:cNvPr id="536579" name="Rectangle 3"/>
            <p:cNvSpPr>
              <a:spLocks noChangeArrowheads="1"/>
            </p:cNvSpPr>
            <p:nvPr/>
          </p:nvSpPr>
          <p:spPr bwMode="auto">
            <a:xfrm>
              <a:off x="1158" y="716"/>
              <a:ext cx="521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6580" name="Rectangle 4"/>
            <p:cNvSpPr>
              <a:spLocks noChangeArrowheads="1"/>
            </p:cNvSpPr>
            <p:nvPr/>
          </p:nvSpPr>
          <p:spPr bwMode="auto">
            <a:xfrm>
              <a:off x="1664" y="716"/>
              <a:ext cx="448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Inv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6581" name="Rectangle 5"/>
            <p:cNvSpPr>
              <a:spLocks noChangeArrowheads="1"/>
            </p:cNvSpPr>
            <p:nvPr/>
          </p:nvSpPr>
          <p:spPr bwMode="auto">
            <a:xfrm>
              <a:off x="221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6582" name="Rectangle 6"/>
            <p:cNvSpPr>
              <a:spLocks noChangeArrowheads="1"/>
            </p:cNvSpPr>
            <p:nvPr/>
          </p:nvSpPr>
          <p:spPr bwMode="auto">
            <a:xfrm>
              <a:off x="685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3079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Desc</a:t>
              </a:r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>
              <a:off x="3550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Price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2118" y="716"/>
              <a:ext cx="49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Name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2615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Add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4521" y="716"/>
              <a:ext cx="55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QTY</a:t>
              </a:r>
            </a:p>
          </p:txBody>
        </p:sp>
        <p:sp>
          <p:nvSpPr>
            <p:cNvPr id="536588" name="Rectangle 12"/>
            <p:cNvSpPr>
              <a:spLocks noChangeArrowheads="1"/>
            </p:cNvSpPr>
            <p:nvPr/>
          </p:nvSpPr>
          <p:spPr bwMode="auto">
            <a:xfrm>
              <a:off x="5078" y="716"/>
              <a:ext cx="506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Total</a:t>
              </a:r>
            </a:p>
          </p:txBody>
        </p:sp>
        <p:sp>
          <p:nvSpPr>
            <p:cNvPr id="536589" name="Rectangle 13"/>
            <p:cNvSpPr>
              <a:spLocks noChangeArrowheads="1"/>
            </p:cNvSpPr>
            <p:nvPr/>
          </p:nvSpPr>
          <p:spPr bwMode="auto">
            <a:xfrm>
              <a:off x="4001" y="716"/>
              <a:ext cx="519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Date</a:t>
              </a:r>
            </a:p>
          </p:txBody>
        </p:sp>
      </p:grpSp>
      <p:sp>
        <p:nvSpPr>
          <p:cNvPr id="536590" name="Freeform 14"/>
          <p:cNvSpPr>
            <a:spLocks/>
          </p:cNvSpPr>
          <p:nvPr/>
        </p:nvSpPr>
        <p:spPr bwMode="auto">
          <a:xfrm>
            <a:off x="423863" y="501650"/>
            <a:ext cx="2792412" cy="806450"/>
          </a:xfrm>
          <a:custGeom>
            <a:avLst/>
            <a:gdLst>
              <a:gd name="T0" fmla="*/ 0 w 3420"/>
              <a:gd name="T1" fmla="*/ 1260 h 1260"/>
              <a:gd name="T2" fmla="*/ 1620 w 3420"/>
              <a:gd name="T3" fmla="*/ 0 h 1260"/>
              <a:gd name="T4" fmla="*/ 3420 w 342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20" h="1260">
                <a:moveTo>
                  <a:pt x="0" y="1260"/>
                </a:moveTo>
                <a:cubicBezTo>
                  <a:pt x="525" y="630"/>
                  <a:pt x="1050" y="0"/>
                  <a:pt x="1620" y="0"/>
                </a:cubicBezTo>
                <a:cubicBezTo>
                  <a:pt x="2190" y="0"/>
                  <a:pt x="2805" y="630"/>
                  <a:pt x="342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591" name="Freeform 15"/>
          <p:cNvSpPr>
            <a:spLocks/>
          </p:cNvSpPr>
          <p:nvPr/>
        </p:nvSpPr>
        <p:spPr bwMode="auto">
          <a:xfrm>
            <a:off x="588963" y="552450"/>
            <a:ext cx="3379787" cy="806450"/>
          </a:xfrm>
          <a:custGeom>
            <a:avLst/>
            <a:gdLst>
              <a:gd name="T0" fmla="*/ 0 w 4140"/>
              <a:gd name="T1" fmla="*/ 1260 h 1260"/>
              <a:gd name="T2" fmla="*/ 2160 w 4140"/>
              <a:gd name="T3" fmla="*/ 0 h 1260"/>
              <a:gd name="T4" fmla="*/ 4140 w 414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260">
                <a:moveTo>
                  <a:pt x="0" y="1260"/>
                </a:moveTo>
                <a:cubicBezTo>
                  <a:pt x="735" y="630"/>
                  <a:pt x="1470" y="0"/>
                  <a:pt x="2160" y="0"/>
                </a:cubicBezTo>
                <a:cubicBezTo>
                  <a:pt x="2850" y="0"/>
                  <a:pt x="3495" y="630"/>
                  <a:pt x="414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592" name="Freeform 16"/>
          <p:cNvSpPr>
            <a:spLocks/>
          </p:cNvSpPr>
          <p:nvPr/>
        </p:nvSpPr>
        <p:spPr bwMode="auto">
          <a:xfrm>
            <a:off x="1249363" y="157163"/>
            <a:ext cx="3525837" cy="1150937"/>
          </a:xfrm>
          <a:custGeom>
            <a:avLst/>
            <a:gdLst>
              <a:gd name="T0" fmla="*/ 0 w 4320"/>
              <a:gd name="T1" fmla="*/ 1800 h 1800"/>
              <a:gd name="T2" fmla="*/ 2520 w 4320"/>
              <a:gd name="T3" fmla="*/ 0 h 1800"/>
              <a:gd name="T4" fmla="*/ 4320 w 4320"/>
              <a:gd name="T5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" h="1800">
                <a:moveTo>
                  <a:pt x="0" y="1800"/>
                </a:moveTo>
                <a:cubicBezTo>
                  <a:pt x="900" y="900"/>
                  <a:pt x="1800" y="0"/>
                  <a:pt x="2520" y="0"/>
                </a:cubicBezTo>
                <a:cubicBezTo>
                  <a:pt x="3240" y="0"/>
                  <a:pt x="3780" y="900"/>
                  <a:pt x="4320" y="1800"/>
                </a:cubicBezTo>
              </a:path>
            </a:pathLst>
          </a:custGeom>
          <a:noFill/>
          <a:ln w="9525">
            <a:solidFill>
              <a:srgbClr val="99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593" name="Freeform 17"/>
          <p:cNvSpPr>
            <a:spLocks/>
          </p:cNvSpPr>
          <p:nvPr/>
        </p:nvSpPr>
        <p:spPr bwMode="auto">
          <a:xfrm>
            <a:off x="2070100" y="1987550"/>
            <a:ext cx="4275138" cy="463550"/>
          </a:xfrm>
          <a:custGeom>
            <a:avLst/>
            <a:gdLst>
              <a:gd name="T0" fmla="*/ 0 w 5238"/>
              <a:gd name="T1" fmla="*/ 0 h 724"/>
              <a:gd name="T2" fmla="*/ 2520 w 5238"/>
              <a:gd name="T3" fmla="*/ 720 h 724"/>
              <a:gd name="T4" fmla="*/ 5238 w 5238"/>
              <a:gd name="T5" fmla="*/ 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38" h="724">
                <a:moveTo>
                  <a:pt x="0" y="0"/>
                </a:moveTo>
                <a:cubicBezTo>
                  <a:pt x="870" y="360"/>
                  <a:pt x="1647" y="716"/>
                  <a:pt x="2520" y="720"/>
                </a:cubicBezTo>
                <a:cubicBezTo>
                  <a:pt x="3393" y="724"/>
                  <a:pt x="4672" y="169"/>
                  <a:pt x="5238" y="24"/>
                </a:cubicBezTo>
              </a:path>
            </a:pathLst>
          </a:custGeom>
          <a:noFill/>
          <a:ln w="9525">
            <a:solidFill>
              <a:srgbClr val="33CC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595" name="Freeform 19"/>
          <p:cNvSpPr>
            <a:spLocks/>
          </p:cNvSpPr>
          <p:nvPr/>
        </p:nvSpPr>
        <p:spPr bwMode="auto">
          <a:xfrm>
            <a:off x="1058863" y="163513"/>
            <a:ext cx="4702175" cy="1169987"/>
          </a:xfrm>
          <a:custGeom>
            <a:avLst/>
            <a:gdLst>
              <a:gd name="T0" fmla="*/ 0 w 5760"/>
              <a:gd name="T1" fmla="*/ 1830 h 1830"/>
              <a:gd name="T2" fmla="*/ 1800 w 5760"/>
              <a:gd name="T3" fmla="*/ 0 h 1830"/>
              <a:gd name="T4" fmla="*/ 5760 w 5760"/>
              <a:gd name="T5" fmla="*/ 1830 h 1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0" h="1830">
                <a:moveTo>
                  <a:pt x="0" y="1830"/>
                </a:moveTo>
                <a:cubicBezTo>
                  <a:pt x="300" y="1525"/>
                  <a:pt x="840" y="0"/>
                  <a:pt x="1800" y="0"/>
                </a:cubicBezTo>
                <a:cubicBezTo>
                  <a:pt x="2760" y="0"/>
                  <a:pt x="4935" y="1449"/>
                  <a:pt x="5760" y="1830"/>
                </a:cubicBezTo>
              </a:path>
            </a:pathLst>
          </a:cu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599" name="Oval 23"/>
          <p:cNvSpPr>
            <a:spLocks noChangeArrowheads="1"/>
          </p:cNvSpPr>
          <p:nvPr/>
        </p:nvSpPr>
        <p:spPr bwMode="auto">
          <a:xfrm>
            <a:off x="6773863" y="1155700"/>
            <a:ext cx="939800" cy="104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6600" name="Freeform 24"/>
          <p:cNvSpPr>
            <a:spLocks/>
          </p:cNvSpPr>
          <p:nvPr/>
        </p:nvSpPr>
        <p:spPr bwMode="auto">
          <a:xfrm>
            <a:off x="1658938" y="2009775"/>
            <a:ext cx="6575425" cy="758825"/>
          </a:xfrm>
          <a:custGeom>
            <a:avLst/>
            <a:gdLst>
              <a:gd name="T0" fmla="*/ 0 w 8055"/>
              <a:gd name="T1" fmla="*/ 0 h 2775"/>
              <a:gd name="T2" fmla="*/ 2355 w 8055"/>
              <a:gd name="T3" fmla="*/ 2775 h 2775"/>
              <a:gd name="T4" fmla="*/ 8055 w 8055"/>
              <a:gd name="T5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55" h="2775">
                <a:moveTo>
                  <a:pt x="0" y="0"/>
                </a:moveTo>
                <a:cubicBezTo>
                  <a:pt x="393" y="460"/>
                  <a:pt x="1013" y="2775"/>
                  <a:pt x="2355" y="2775"/>
                </a:cubicBezTo>
                <a:cubicBezTo>
                  <a:pt x="3697" y="2775"/>
                  <a:pt x="6868" y="578"/>
                  <a:pt x="8055" y="0"/>
                </a:cubicBezTo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01" name="Text Box 25"/>
          <p:cNvSpPr txBox="1">
            <a:spLocks noChangeArrowheads="1"/>
          </p:cNvSpPr>
          <p:nvPr/>
        </p:nvSpPr>
        <p:spPr bwMode="auto">
          <a:xfrm>
            <a:off x="5648325" y="434975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Invoice (</a:t>
            </a:r>
            <a:r>
              <a:rPr lang="en-US" sz="1800" u="sng"/>
              <a:t>InvNo</a:t>
            </a:r>
            <a:r>
              <a:rPr lang="en-US" sz="1800"/>
              <a:t>, ….)</a:t>
            </a:r>
            <a:endParaRPr lang="en-US" sz="1800">
              <a:sym typeface="Wingdings" pitchFamily="2" charset="2"/>
            </a:endParaRPr>
          </a:p>
        </p:txBody>
      </p:sp>
      <p:grpSp>
        <p:nvGrpSpPr>
          <p:cNvPr id="536699" name="Group 123"/>
          <p:cNvGrpSpPr>
            <a:grpSpLocks/>
          </p:cNvGrpSpPr>
          <p:nvPr/>
        </p:nvGrpSpPr>
        <p:grpSpPr bwMode="auto">
          <a:xfrm>
            <a:off x="595313" y="2670175"/>
            <a:ext cx="7440612" cy="3746500"/>
            <a:chOff x="375" y="1682"/>
            <a:chExt cx="4687" cy="2360"/>
          </a:xfrm>
        </p:grpSpPr>
        <p:grpSp>
          <p:nvGrpSpPr>
            <p:cNvPr id="536603" name="Group 27"/>
            <p:cNvGrpSpPr>
              <a:grpSpLocks/>
            </p:cNvGrpSpPr>
            <p:nvPr/>
          </p:nvGrpSpPr>
          <p:grpSpPr bwMode="auto">
            <a:xfrm>
              <a:off x="375" y="1694"/>
              <a:ext cx="1585" cy="932"/>
              <a:chOff x="447" y="1712"/>
              <a:chExt cx="1585" cy="932"/>
            </a:xfrm>
          </p:grpSpPr>
          <p:sp>
            <p:nvSpPr>
              <p:cNvPr id="536604" name="Line 28"/>
              <p:cNvSpPr>
                <a:spLocks noChangeShapeType="1"/>
              </p:cNvSpPr>
              <p:nvPr/>
            </p:nvSpPr>
            <p:spPr bwMode="auto">
              <a:xfrm>
                <a:off x="761" y="2150"/>
                <a:ext cx="36" cy="2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05" name="Rectangle 29"/>
              <p:cNvSpPr>
                <a:spLocks noChangeArrowheads="1"/>
              </p:cNvSpPr>
              <p:nvPr/>
            </p:nvSpPr>
            <p:spPr bwMode="auto">
              <a:xfrm>
                <a:off x="791" y="2405"/>
                <a:ext cx="854" cy="238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6606" name="Rectangle 30"/>
              <p:cNvSpPr>
                <a:spLocks noChangeArrowheads="1"/>
              </p:cNvSpPr>
              <p:nvPr/>
            </p:nvSpPr>
            <p:spPr bwMode="auto">
              <a:xfrm>
                <a:off x="878" y="2434"/>
                <a:ext cx="70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/>
                  <a:t>PRODUCT</a:t>
                </a:r>
              </a:p>
            </p:txBody>
          </p:sp>
          <p:sp>
            <p:nvSpPr>
              <p:cNvPr id="536607" name="Oval 31"/>
              <p:cNvSpPr>
                <a:spLocks noChangeArrowheads="1"/>
              </p:cNvSpPr>
              <p:nvPr/>
            </p:nvSpPr>
            <p:spPr bwMode="auto">
              <a:xfrm>
                <a:off x="447" y="1958"/>
                <a:ext cx="666" cy="182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08" name="Oval 32"/>
              <p:cNvSpPr>
                <a:spLocks noChangeArrowheads="1"/>
              </p:cNvSpPr>
              <p:nvPr/>
            </p:nvSpPr>
            <p:spPr bwMode="auto">
              <a:xfrm>
                <a:off x="827" y="1712"/>
                <a:ext cx="740" cy="224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09" name="Line 33"/>
              <p:cNvSpPr>
                <a:spLocks noChangeShapeType="1"/>
              </p:cNvSpPr>
              <p:nvPr/>
            </p:nvSpPr>
            <p:spPr bwMode="auto">
              <a:xfrm flipH="1">
                <a:off x="1191" y="1948"/>
                <a:ext cx="8" cy="4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10" name="Rectangle 34"/>
              <p:cNvSpPr>
                <a:spLocks noChangeArrowheads="1"/>
              </p:cNvSpPr>
              <p:nvPr/>
            </p:nvSpPr>
            <p:spPr bwMode="auto">
              <a:xfrm>
                <a:off x="516" y="1939"/>
                <a:ext cx="46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u="sng">
                    <a:solidFill>
                      <a:srgbClr val="000000"/>
                    </a:solidFill>
                  </a:rPr>
                  <a:t>ProdId</a:t>
                </a:r>
              </a:p>
            </p:txBody>
          </p:sp>
          <p:sp>
            <p:nvSpPr>
              <p:cNvPr id="536611" name="Rectangle 35"/>
              <p:cNvSpPr>
                <a:spLocks noChangeArrowheads="1"/>
              </p:cNvSpPr>
              <p:nvPr/>
            </p:nvSpPr>
            <p:spPr bwMode="auto">
              <a:xfrm>
                <a:off x="903" y="1750"/>
                <a:ext cx="61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ProdDesc</a:t>
                </a:r>
              </a:p>
            </p:txBody>
          </p:sp>
          <p:sp>
            <p:nvSpPr>
              <p:cNvPr id="536612" name="Oval 36"/>
              <p:cNvSpPr>
                <a:spLocks noChangeArrowheads="1"/>
              </p:cNvSpPr>
              <p:nvPr/>
            </p:nvSpPr>
            <p:spPr bwMode="auto">
              <a:xfrm>
                <a:off x="1331" y="1950"/>
                <a:ext cx="701" cy="220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13" name="Rectangle 37"/>
              <p:cNvSpPr>
                <a:spLocks noChangeArrowheads="1"/>
              </p:cNvSpPr>
              <p:nvPr/>
            </p:nvSpPr>
            <p:spPr bwMode="auto">
              <a:xfrm>
                <a:off x="1386" y="1953"/>
                <a:ext cx="62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ProdPrice</a:t>
                </a:r>
              </a:p>
            </p:txBody>
          </p:sp>
          <p:sp>
            <p:nvSpPr>
              <p:cNvPr id="536614" name="Line 38"/>
              <p:cNvSpPr>
                <a:spLocks noChangeShapeType="1"/>
              </p:cNvSpPr>
              <p:nvPr/>
            </p:nvSpPr>
            <p:spPr bwMode="auto">
              <a:xfrm flipH="1">
                <a:off x="1645" y="2176"/>
                <a:ext cx="5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6626" name="Group 50"/>
            <p:cNvGrpSpPr>
              <a:grpSpLocks/>
            </p:cNvGrpSpPr>
            <p:nvPr/>
          </p:nvGrpSpPr>
          <p:grpSpPr bwMode="auto">
            <a:xfrm>
              <a:off x="3477" y="1682"/>
              <a:ext cx="1585" cy="931"/>
              <a:chOff x="1623" y="2732"/>
              <a:chExt cx="1585" cy="931"/>
            </a:xfrm>
          </p:grpSpPr>
          <p:sp>
            <p:nvSpPr>
              <p:cNvPr id="536627" name="Line 51"/>
              <p:cNvSpPr>
                <a:spLocks noChangeShapeType="1"/>
              </p:cNvSpPr>
              <p:nvPr/>
            </p:nvSpPr>
            <p:spPr bwMode="auto">
              <a:xfrm>
                <a:off x="1937" y="3170"/>
                <a:ext cx="36" cy="2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28" name="Rectangle 52"/>
              <p:cNvSpPr>
                <a:spLocks noChangeArrowheads="1"/>
              </p:cNvSpPr>
              <p:nvPr/>
            </p:nvSpPr>
            <p:spPr bwMode="auto">
              <a:xfrm>
                <a:off x="1967" y="3425"/>
                <a:ext cx="854" cy="238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6629" name="Rectangle 53"/>
              <p:cNvSpPr>
                <a:spLocks noChangeArrowheads="1"/>
              </p:cNvSpPr>
              <p:nvPr/>
            </p:nvSpPr>
            <p:spPr bwMode="auto">
              <a:xfrm>
                <a:off x="1994" y="3442"/>
                <a:ext cx="80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/>
                  <a:t>CUSTOMER</a:t>
                </a:r>
              </a:p>
            </p:txBody>
          </p:sp>
          <p:sp>
            <p:nvSpPr>
              <p:cNvPr id="536630" name="Oval 54"/>
              <p:cNvSpPr>
                <a:spLocks noChangeArrowheads="1"/>
              </p:cNvSpPr>
              <p:nvPr/>
            </p:nvSpPr>
            <p:spPr bwMode="auto">
              <a:xfrm>
                <a:off x="1623" y="2978"/>
                <a:ext cx="666" cy="182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1" name="Oval 55"/>
              <p:cNvSpPr>
                <a:spLocks noChangeArrowheads="1"/>
              </p:cNvSpPr>
              <p:nvPr/>
            </p:nvSpPr>
            <p:spPr bwMode="auto">
              <a:xfrm>
                <a:off x="2003" y="2732"/>
                <a:ext cx="740" cy="224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2" name="Line 56"/>
              <p:cNvSpPr>
                <a:spLocks noChangeShapeType="1"/>
              </p:cNvSpPr>
              <p:nvPr/>
            </p:nvSpPr>
            <p:spPr bwMode="auto">
              <a:xfrm flipH="1">
                <a:off x="2367" y="2968"/>
                <a:ext cx="8" cy="4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33" name="Rectangle 57"/>
              <p:cNvSpPr>
                <a:spLocks noChangeArrowheads="1"/>
              </p:cNvSpPr>
              <p:nvPr/>
            </p:nvSpPr>
            <p:spPr bwMode="auto">
              <a:xfrm>
                <a:off x="1692" y="2959"/>
                <a:ext cx="45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u="sng">
                    <a:solidFill>
                      <a:srgbClr val="000000"/>
                    </a:solidFill>
                  </a:rPr>
                  <a:t>CustId</a:t>
                </a:r>
              </a:p>
            </p:txBody>
          </p:sp>
          <p:sp>
            <p:nvSpPr>
              <p:cNvPr id="536634" name="Rectangle 58"/>
              <p:cNvSpPr>
                <a:spLocks noChangeArrowheads="1"/>
              </p:cNvSpPr>
              <p:nvPr/>
            </p:nvSpPr>
            <p:spPr bwMode="auto">
              <a:xfrm>
                <a:off x="2058" y="2770"/>
                <a:ext cx="655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CustName</a:t>
                </a:r>
              </a:p>
            </p:txBody>
          </p:sp>
          <p:sp>
            <p:nvSpPr>
              <p:cNvPr id="536635" name="Oval 59"/>
              <p:cNvSpPr>
                <a:spLocks noChangeArrowheads="1"/>
              </p:cNvSpPr>
              <p:nvPr/>
            </p:nvSpPr>
            <p:spPr bwMode="auto">
              <a:xfrm>
                <a:off x="2507" y="2970"/>
                <a:ext cx="701" cy="220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6" name="Rectangle 60"/>
              <p:cNvSpPr>
                <a:spLocks noChangeArrowheads="1"/>
              </p:cNvSpPr>
              <p:nvPr/>
            </p:nvSpPr>
            <p:spPr bwMode="auto">
              <a:xfrm>
                <a:off x="2562" y="2973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CustAdd</a:t>
                </a:r>
              </a:p>
            </p:txBody>
          </p:sp>
          <p:sp>
            <p:nvSpPr>
              <p:cNvPr id="536637" name="Line 61"/>
              <p:cNvSpPr>
                <a:spLocks noChangeShapeType="1"/>
              </p:cNvSpPr>
              <p:nvPr/>
            </p:nvSpPr>
            <p:spPr bwMode="auto">
              <a:xfrm flipH="1">
                <a:off x="2821" y="3196"/>
                <a:ext cx="5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6638" name="AutoShape 62"/>
            <p:cNvSpPr>
              <a:spLocks noChangeArrowheads="1"/>
            </p:cNvSpPr>
            <p:nvPr/>
          </p:nvSpPr>
          <p:spPr bwMode="auto">
            <a:xfrm>
              <a:off x="627" y="2822"/>
              <a:ext cx="1024" cy="204"/>
            </a:xfrm>
            <a:prstGeom prst="hexagon">
              <a:avLst>
                <a:gd name="adj" fmla="val 12542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39" name="AutoShape 63"/>
            <p:cNvSpPr>
              <a:spLocks noChangeArrowheads="1"/>
            </p:cNvSpPr>
            <p:nvPr/>
          </p:nvSpPr>
          <p:spPr bwMode="auto">
            <a:xfrm>
              <a:off x="2493" y="2696"/>
              <a:ext cx="652" cy="390"/>
            </a:xfrm>
            <a:prstGeom prst="hexagon">
              <a:avLst>
                <a:gd name="adj" fmla="val 41772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40" name="Line 64"/>
            <p:cNvSpPr>
              <a:spLocks noChangeShapeType="1"/>
            </p:cNvSpPr>
            <p:nvPr/>
          </p:nvSpPr>
          <p:spPr bwMode="auto">
            <a:xfrm>
              <a:off x="1140" y="2622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41" name="Line 65"/>
            <p:cNvSpPr>
              <a:spLocks noChangeShapeType="1"/>
            </p:cNvSpPr>
            <p:nvPr/>
          </p:nvSpPr>
          <p:spPr bwMode="auto">
            <a:xfrm flipV="1">
              <a:off x="1134" y="3030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42" name="Line 66"/>
            <p:cNvSpPr>
              <a:spLocks noChangeShapeType="1"/>
            </p:cNvSpPr>
            <p:nvPr/>
          </p:nvSpPr>
          <p:spPr bwMode="auto">
            <a:xfrm flipH="1">
              <a:off x="3150" y="2610"/>
              <a:ext cx="678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643" name="Line 67"/>
            <p:cNvSpPr>
              <a:spLocks noChangeShapeType="1"/>
            </p:cNvSpPr>
            <p:nvPr/>
          </p:nvSpPr>
          <p:spPr bwMode="auto">
            <a:xfrm flipH="1">
              <a:off x="1560" y="2904"/>
              <a:ext cx="942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644" name="Text Box 68"/>
            <p:cNvSpPr txBox="1">
              <a:spLocks noChangeArrowheads="1"/>
            </p:cNvSpPr>
            <p:nvPr/>
          </p:nvSpPr>
          <p:spPr bwMode="auto">
            <a:xfrm>
              <a:off x="932" y="2823"/>
              <a:ext cx="3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Is-In</a:t>
              </a:r>
            </a:p>
          </p:txBody>
        </p:sp>
        <p:sp>
          <p:nvSpPr>
            <p:cNvPr id="536645" name="Text Box 69"/>
            <p:cNvSpPr txBox="1">
              <a:spLocks noChangeArrowheads="1"/>
            </p:cNvSpPr>
            <p:nvPr/>
          </p:nvSpPr>
          <p:spPr bwMode="auto">
            <a:xfrm>
              <a:off x="2576" y="2787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IS-For</a:t>
              </a:r>
            </a:p>
          </p:txBody>
        </p:sp>
        <p:sp>
          <p:nvSpPr>
            <p:cNvPr id="536646" name="Text Box 70"/>
            <p:cNvSpPr txBox="1">
              <a:spLocks noChangeArrowheads="1"/>
            </p:cNvSpPr>
            <p:nvPr/>
          </p:nvSpPr>
          <p:spPr bwMode="auto">
            <a:xfrm>
              <a:off x="914" y="3039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</a:t>
              </a:r>
            </a:p>
          </p:txBody>
        </p:sp>
        <p:sp>
          <p:nvSpPr>
            <p:cNvPr id="536647" name="Text Box 71"/>
            <p:cNvSpPr txBox="1">
              <a:spLocks noChangeArrowheads="1"/>
            </p:cNvSpPr>
            <p:nvPr/>
          </p:nvSpPr>
          <p:spPr bwMode="auto">
            <a:xfrm>
              <a:off x="968" y="258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  <p:sp>
          <p:nvSpPr>
            <p:cNvPr id="536615" name="Line 39"/>
            <p:cNvSpPr>
              <a:spLocks noChangeShapeType="1"/>
            </p:cNvSpPr>
            <p:nvPr/>
          </p:nvSpPr>
          <p:spPr bwMode="auto">
            <a:xfrm flipH="1">
              <a:off x="719" y="3452"/>
              <a:ext cx="114" cy="3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616" name="Rectangle 40"/>
            <p:cNvSpPr>
              <a:spLocks noChangeArrowheads="1"/>
            </p:cNvSpPr>
            <p:nvPr/>
          </p:nvSpPr>
          <p:spPr bwMode="auto">
            <a:xfrm>
              <a:off x="719" y="3203"/>
              <a:ext cx="854" cy="23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617" name="Rectangle 41"/>
            <p:cNvSpPr>
              <a:spLocks noChangeArrowheads="1"/>
            </p:cNvSpPr>
            <p:nvPr/>
          </p:nvSpPr>
          <p:spPr bwMode="auto">
            <a:xfrm>
              <a:off x="842" y="3226"/>
              <a:ext cx="54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ORDER</a:t>
              </a:r>
            </a:p>
          </p:txBody>
        </p:sp>
        <p:sp>
          <p:nvSpPr>
            <p:cNvPr id="536618" name="Oval 42"/>
            <p:cNvSpPr>
              <a:spLocks noChangeArrowheads="1"/>
            </p:cNvSpPr>
            <p:nvPr/>
          </p:nvSpPr>
          <p:spPr bwMode="auto">
            <a:xfrm>
              <a:off x="471" y="3830"/>
              <a:ext cx="666" cy="18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19" name="Oval 43"/>
            <p:cNvSpPr>
              <a:spLocks noChangeArrowheads="1"/>
            </p:cNvSpPr>
            <p:nvPr/>
          </p:nvSpPr>
          <p:spPr bwMode="auto">
            <a:xfrm>
              <a:off x="851" y="3584"/>
              <a:ext cx="740" cy="22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0" name="Line 44"/>
            <p:cNvSpPr>
              <a:spLocks noChangeShapeType="1"/>
            </p:cNvSpPr>
            <p:nvPr/>
          </p:nvSpPr>
          <p:spPr bwMode="auto">
            <a:xfrm flipH="1">
              <a:off x="1245" y="3454"/>
              <a:ext cx="2" cy="1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621" name="Rectangle 45"/>
            <p:cNvSpPr>
              <a:spLocks noChangeArrowheads="1"/>
            </p:cNvSpPr>
            <p:nvPr/>
          </p:nvSpPr>
          <p:spPr bwMode="auto">
            <a:xfrm>
              <a:off x="540" y="3811"/>
              <a:ext cx="56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u="sng">
                  <a:solidFill>
                    <a:srgbClr val="000000"/>
                  </a:solidFill>
                </a:rPr>
                <a:t>OrderNo</a:t>
              </a:r>
            </a:p>
          </p:txBody>
        </p:sp>
        <p:sp>
          <p:nvSpPr>
            <p:cNvPr id="536622" name="Rectangle 46"/>
            <p:cNvSpPr>
              <a:spLocks noChangeArrowheads="1"/>
            </p:cNvSpPr>
            <p:nvPr/>
          </p:nvSpPr>
          <p:spPr bwMode="auto">
            <a:xfrm>
              <a:off x="908" y="3622"/>
              <a:ext cx="65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solidFill>
                    <a:srgbClr val="000000"/>
                  </a:solidFill>
                </a:rPr>
                <a:t>OrderDate</a:t>
              </a:r>
            </a:p>
          </p:txBody>
        </p:sp>
        <p:sp>
          <p:nvSpPr>
            <p:cNvPr id="536623" name="Oval 47"/>
            <p:cNvSpPr>
              <a:spLocks noChangeArrowheads="1"/>
            </p:cNvSpPr>
            <p:nvPr/>
          </p:nvSpPr>
          <p:spPr bwMode="auto">
            <a:xfrm>
              <a:off x="1355" y="3822"/>
              <a:ext cx="701" cy="22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4" name="Rectangle 48"/>
            <p:cNvSpPr>
              <a:spLocks noChangeArrowheads="1"/>
            </p:cNvSpPr>
            <p:nvPr/>
          </p:nvSpPr>
          <p:spPr bwMode="auto">
            <a:xfrm>
              <a:off x="1410" y="3825"/>
              <a:ext cx="6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OrderTotal</a:t>
              </a:r>
            </a:p>
          </p:txBody>
        </p:sp>
        <p:sp>
          <p:nvSpPr>
            <p:cNvPr id="536625" name="Line 49"/>
            <p:cNvSpPr>
              <a:spLocks noChangeShapeType="1"/>
            </p:cNvSpPr>
            <p:nvPr/>
          </p:nvSpPr>
          <p:spPr bwMode="auto">
            <a:xfrm>
              <a:off x="1515" y="3442"/>
              <a:ext cx="148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648" name="Text Box 72"/>
            <p:cNvSpPr txBox="1">
              <a:spLocks noChangeArrowheads="1"/>
            </p:cNvSpPr>
            <p:nvPr/>
          </p:nvSpPr>
          <p:spPr bwMode="auto">
            <a:xfrm>
              <a:off x="1604" y="297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  <p:sp>
          <p:nvSpPr>
            <p:cNvPr id="536649" name="Text Box 73"/>
            <p:cNvSpPr txBox="1">
              <a:spLocks noChangeArrowheads="1"/>
            </p:cNvSpPr>
            <p:nvPr/>
          </p:nvSpPr>
          <p:spPr bwMode="auto">
            <a:xfrm>
              <a:off x="3638" y="246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536680" name="Rectangle 104"/>
            <p:cNvSpPr>
              <a:spLocks noChangeArrowheads="1"/>
            </p:cNvSpPr>
            <p:nvPr/>
          </p:nvSpPr>
          <p:spPr bwMode="auto">
            <a:xfrm>
              <a:off x="3839" y="3197"/>
              <a:ext cx="854" cy="23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681" name="Rectangle 105"/>
            <p:cNvSpPr>
              <a:spLocks noChangeArrowheads="1"/>
            </p:cNvSpPr>
            <p:nvPr/>
          </p:nvSpPr>
          <p:spPr bwMode="auto">
            <a:xfrm>
              <a:off x="3974" y="3226"/>
              <a:ext cx="63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INVOICE</a:t>
              </a:r>
            </a:p>
          </p:txBody>
        </p:sp>
        <p:sp>
          <p:nvSpPr>
            <p:cNvPr id="536683" name="Oval 107"/>
            <p:cNvSpPr>
              <a:spLocks noChangeArrowheads="1"/>
            </p:cNvSpPr>
            <p:nvPr/>
          </p:nvSpPr>
          <p:spPr bwMode="auto">
            <a:xfrm>
              <a:off x="3833" y="3590"/>
              <a:ext cx="740" cy="22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84" name="Line 108"/>
            <p:cNvSpPr>
              <a:spLocks noChangeShapeType="1"/>
            </p:cNvSpPr>
            <p:nvPr/>
          </p:nvSpPr>
          <p:spPr bwMode="auto">
            <a:xfrm flipH="1">
              <a:off x="4227" y="3442"/>
              <a:ext cx="2" cy="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686" name="Rectangle 110"/>
            <p:cNvSpPr>
              <a:spLocks noChangeArrowheads="1"/>
            </p:cNvSpPr>
            <p:nvPr/>
          </p:nvSpPr>
          <p:spPr bwMode="auto">
            <a:xfrm>
              <a:off x="3997" y="3628"/>
              <a:ext cx="44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u="sng">
                  <a:solidFill>
                    <a:srgbClr val="000000"/>
                  </a:solidFill>
                </a:rPr>
                <a:t>InvNo</a:t>
              </a:r>
            </a:p>
          </p:txBody>
        </p:sp>
        <p:sp>
          <p:nvSpPr>
            <p:cNvPr id="536691" name="AutoShape 115"/>
            <p:cNvSpPr>
              <a:spLocks noChangeArrowheads="1"/>
            </p:cNvSpPr>
            <p:nvPr/>
          </p:nvSpPr>
          <p:spPr bwMode="auto">
            <a:xfrm>
              <a:off x="2463" y="3188"/>
              <a:ext cx="730" cy="204"/>
            </a:xfrm>
            <a:prstGeom prst="hexagon">
              <a:avLst>
                <a:gd name="adj" fmla="val 89411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92" name="Text Box 116"/>
            <p:cNvSpPr txBox="1">
              <a:spLocks noChangeArrowheads="1"/>
            </p:cNvSpPr>
            <p:nvPr/>
          </p:nvSpPr>
          <p:spPr bwMode="auto">
            <a:xfrm>
              <a:off x="2642" y="3183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Has</a:t>
              </a:r>
            </a:p>
          </p:txBody>
        </p:sp>
        <p:sp>
          <p:nvSpPr>
            <p:cNvPr id="536693" name="Line 117"/>
            <p:cNvSpPr>
              <a:spLocks noChangeShapeType="1"/>
            </p:cNvSpPr>
            <p:nvPr/>
          </p:nvSpPr>
          <p:spPr bwMode="auto">
            <a:xfrm>
              <a:off x="1560" y="3294"/>
              <a:ext cx="9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694" name="Line 118"/>
            <p:cNvSpPr>
              <a:spLocks noChangeShapeType="1"/>
            </p:cNvSpPr>
            <p:nvPr/>
          </p:nvSpPr>
          <p:spPr bwMode="auto">
            <a:xfrm>
              <a:off x="3192" y="3288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697" name="Text Box 121"/>
            <p:cNvSpPr txBox="1">
              <a:spLocks noChangeArrowheads="1"/>
            </p:cNvSpPr>
            <p:nvPr/>
          </p:nvSpPr>
          <p:spPr bwMode="auto">
            <a:xfrm>
              <a:off x="3596" y="312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  <p:sp>
          <p:nvSpPr>
            <p:cNvPr id="536698" name="Text Box 122"/>
            <p:cNvSpPr txBox="1">
              <a:spLocks noChangeArrowheads="1"/>
            </p:cNvSpPr>
            <p:nvPr/>
          </p:nvSpPr>
          <p:spPr bwMode="auto">
            <a:xfrm>
              <a:off x="1604" y="329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7A15-0502-49DC-909E-7544588AEBA4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537602" name="Group 2"/>
          <p:cNvGrpSpPr>
            <a:grpSpLocks/>
          </p:cNvGrpSpPr>
          <p:nvPr/>
        </p:nvGrpSpPr>
        <p:grpSpPr bwMode="auto">
          <a:xfrm>
            <a:off x="312738" y="1393825"/>
            <a:ext cx="8513762" cy="650875"/>
            <a:chOff x="221" y="716"/>
            <a:chExt cx="5363" cy="410"/>
          </a:xfrm>
        </p:grpSpPr>
        <p:sp>
          <p:nvSpPr>
            <p:cNvPr id="537603" name="Rectangle 3"/>
            <p:cNvSpPr>
              <a:spLocks noChangeArrowheads="1"/>
            </p:cNvSpPr>
            <p:nvPr/>
          </p:nvSpPr>
          <p:spPr bwMode="auto">
            <a:xfrm>
              <a:off x="1158" y="716"/>
              <a:ext cx="521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7604" name="Rectangle 4"/>
            <p:cNvSpPr>
              <a:spLocks noChangeArrowheads="1"/>
            </p:cNvSpPr>
            <p:nvPr/>
          </p:nvSpPr>
          <p:spPr bwMode="auto">
            <a:xfrm>
              <a:off x="1664" y="716"/>
              <a:ext cx="448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Inv</a:t>
              </a:r>
            </a:p>
            <a:p>
              <a:pPr algn="ctr"/>
              <a:r>
                <a:rPr lang="en-US" sz="2000"/>
                <a:t>No</a:t>
              </a:r>
            </a:p>
          </p:txBody>
        </p:sp>
        <p:sp>
          <p:nvSpPr>
            <p:cNvPr id="537605" name="Rectangle 5"/>
            <p:cNvSpPr>
              <a:spLocks noChangeArrowheads="1"/>
            </p:cNvSpPr>
            <p:nvPr/>
          </p:nvSpPr>
          <p:spPr bwMode="auto">
            <a:xfrm>
              <a:off x="221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7606" name="Rectangle 6"/>
            <p:cNvSpPr>
              <a:spLocks noChangeArrowheads="1"/>
            </p:cNvSpPr>
            <p:nvPr/>
          </p:nvSpPr>
          <p:spPr bwMode="auto">
            <a:xfrm>
              <a:off x="685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537607" name="Rectangle 7"/>
            <p:cNvSpPr>
              <a:spLocks noChangeArrowheads="1"/>
            </p:cNvSpPr>
            <p:nvPr/>
          </p:nvSpPr>
          <p:spPr bwMode="auto">
            <a:xfrm>
              <a:off x="3079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Desc</a:t>
              </a:r>
            </a:p>
          </p:txBody>
        </p:sp>
        <p:sp>
          <p:nvSpPr>
            <p:cNvPr id="537608" name="Rectangle 8"/>
            <p:cNvSpPr>
              <a:spLocks noChangeArrowheads="1"/>
            </p:cNvSpPr>
            <p:nvPr/>
          </p:nvSpPr>
          <p:spPr bwMode="auto">
            <a:xfrm>
              <a:off x="3550" y="716"/>
              <a:ext cx="46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Prod</a:t>
              </a:r>
            </a:p>
            <a:p>
              <a:pPr algn="ctr"/>
              <a:r>
                <a:rPr lang="en-US" sz="2000"/>
                <a:t>Price</a:t>
              </a:r>
            </a:p>
          </p:txBody>
        </p:sp>
        <p:sp>
          <p:nvSpPr>
            <p:cNvPr id="537609" name="Rectangle 9"/>
            <p:cNvSpPr>
              <a:spLocks noChangeArrowheads="1"/>
            </p:cNvSpPr>
            <p:nvPr/>
          </p:nvSpPr>
          <p:spPr bwMode="auto">
            <a:xfrm>
              <a:off x="2118" y="716"/>
              <a:ext cx="495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Name</a:t>
              </a:r>
            </a:p>
          </p:txBody>
        </p:sp>
        <p:sp>
          <p:nvSpPr>
            <p:cNvPr id="537610" name="Rectangle 10"/>
            <p:cNvSpPr>
              <a:spLocks noChangeArrowheads="1"/>
            </p:cNvSpPr>
            <p:nvPr/>
          </p:nvSpPr>
          <p:spPr bwMode="auto">
            <a:xfrm>
              <a:off x="2615" y="716"/>
              <a:ext cx="46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Cust</a:t>
              </a:r>
            </a:p>
            <a:p>
              <a:pPr algn="ctr"/>
              <a:r>
                <a:rPr lang="en-US" sz="2000"/>
                <a:t>Add</a:t>
              </a:r>
            </a:p>
          </p:txBody>
        </p:sp>
        <p:sp>
          <p:nvSpPr>
            <p:cNvPr id="537611" name="Rectangle 11"/>
            <p:cNvSpPr>
              <a:spLocks noChangeArrowheads="1"/>
            </p:cNvSpPr>
            <p:nvPr/>
          </p:nvSpPr>
          <p:spPr bwMode="auto">
            <a:xfrm>
              <a:off x="4521" y="716"/>
              <a:ext cx="553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QTY</a:t>
              </a:r>
            </a:p>
          </p:txBody>
        </p:sp>
        <p:sp>
          <p:nvSpPr>
            <p:cNvPr id="537612" name="Rectangle 12"/>
            <p:cNvSpPr>
              <a:spLocks noChangeArrowheads="1"/>
            </p:cNvSpPr>
            <p:nvPr/>
          </p:nvSpPr>
          <p:spPr bwMode="auto">
            <a:xfrm>
              <a:off x="5078" y="716"/>
              <a:ext cx="506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Total</a:t>
              </a:r>
            </a:p>
          </p:txBody>
        </p:sp>
        <p:sp>
          <p:nvSpPr>
            <p:cNvPr id="537613" name="Rectangle 13"/>
            <p:cNvSpPr>
              <a:spLocks noChangeArrowheads="1"/>
            </p:cNvSpPr>
            <p:nvPr/>
          </p:nvSpPr>
          <p:spPr bwMode="auto">
            <a:xfrm>
              <a:off x="4001" y="716"/>
              <a:ext cx="519" cy="410"/>
            </a:xfrm>
            <a:prstGeom prst="rect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  <a:p>
              <a:pPr algn="ctr"/>
              <a:r>
                <a:rPr lang="en-US" sz="2000"/>
                <a:t>Date</a:t>
              </a:r>
            </a:p>
          </p:txBody>
        </p:sp>
      </p:grpSp>
      <p:sp>
        <p:nvSpPr>
          <p:cNvPr id="537614" name="Freeform 14"/>
          <p:cNvSpPr>
            <a:spLocks/>
          </p:cNvSpPr>
          <p:nvPr/>
        </p:nvSpPr>
        <p:spPr bwMode="auto">
          <a:xfrm>
            <a:off x="736600" y="568325"/>
            <a:ext cx="2792413" cy="806450"/>
          </a:xfrm>
          <a:custGeom>
            <a:avLst/>
            <a:gdLst>
              <a:gd name="T0" fmla="*/ 0 w 3420"/>
              <a:gd name="T1" fmla="*/ 1260 h 1260"/>
              <a:gd name="T2" fmla="*/ 1620 w 3420"/>
              <a:gd name="T3" fmla="*/ 0 h 1260"/>
              <a:gd name="T4" fmla="*/ 3420 w 342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20" h="1260">
                <a:moveTo>
                  <a:pt x="0" y="1260"/>
                </a:moveTo>
                <a:cubicBezTo>
                  <a:pt x="525" y="630"/>
                  <a:pt x="1050" y="0"/>
                  <a:pt x="1620" y="0"/>
                </a:cubicBezTo>
                <a:cubicBezTo>
                  <a:pt x="2190" y="0"/>
                  <a:pt x="2805" y="630"/>
                  <a:pt x="342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15" name="Freeform 15"/>
          <p:cNvSpPr>
            <a:spLocks/>
          </p:cNvSpPr>
          <p:nvPr/>
        </p:nvSpPr>
        <p:spPr bwMode="auto">
          <a:xfrm>
            <a:off x="901700" y="619125"/>
            <a:ext cx="3379788" cy="806450"/>
          </a:xfrm>
          <a:custGeom>
            <a:avLst/>
            <a:gdLst>
              <a:gd name="T0" fmla="*/ 0 w 4140"/>
              <a:gd name="T1" fmla="*/ 1260 h 1260"/>
              <a:gd name="T2" fmla="*/ 2160 w 4140"/>
              <a:gd name="T3" fmla="*/ 0 h 1260"/>
              <a:gd name="T4" fmla="*/ 4140 w 4140"/>
              <a:gd name="T5" fmla="*/ 126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260">
                <a:moveTo>
                  <a:pt x="0" y="1260"/>
                </a:moveTo>
                <a:cubicBezTo>
                  <a:pt x="735" y="630"/>
                  <a:pt x="1470" y="0"/>
                  <a:pt x="2160" y="0"/>
                </a:cubicBezTo>
                <a:cubicBezTo>
                  <a:pt x="2850" y="0"/>
                  <a:pt x="3495" y="630"/>
                  <a:pt x="4140" y="1260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16" name="Freeform 16"/>
          <p:cNvSpPr>
            <a:spLocks/>
          </p:cNvSpPr>
          <p:nvPr/>
        </p:nvSpPr>
        <p:spPr bwMode="auto">
          <a:xfrm>
            <a:off x="1562100" y="223838"/>
            <a:ext cx="3525838" cy="1150937"/>
          </a:xfrm>
          <a:custGeom>
            <a:avLst/>
            <a:gdLst>
              <a:gd name="T0" fmla="*/ 0 w 4320"/>
              <a:gd name="T1" fmla="*/ 1800 h 1800"/>
              <a:gd name="T2" fmla="*/ 2520 w 4320"/>
              <a:gd name="T3" fmla="*/ 0 h 1800"/>
              <a:gd name="T4" fmla="*/ 4320 w 4320"/>
              <a:gd name="T5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" h="1800">
                <a:moveTo>
                  <a:pt x="0" y="1800"/>
                </a:moveTo>
                <a:cubicBezTo>
                  <a:pt x="900" y="900"/>
                  <a:pt x="1800" y="0"/>
                  <a:pt x="2520" y="0"/>
                </a:cubicBezTo>
                <a:cubicBezTo>
                  <a:pt x="3240" y="0"/>
                  <a:pt x="3780" y="900"/>
                  <a:pt x="4320" y="1800"/>
                </a:cubicBezTo>
              </a:path>
            </a:pathLst>
          </a:custGeom>
          <a:noFill/>
          <a:ln w="9525">
            <a:solidFill>
              <a:srgbClr val="99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17" name="Freeform 17"/>
          <p:cNvSpPr>
            <a:spLocks/>
          </p:cNvSpPr>
          <p:nvPr/>
        </p:nvSpPr>
        <p:spPr bwMode="auto">
          <a:xfrm>
            <a:off x="2382838" y="2054225"/>
            <a:ext cx="4275137" cy="273050"/>
          </a:xfrm>
          <a:custGeom>
            <a:avLst/>
            <a:gdLst>
              <a:gd name="T0" fmla="*/ 0 w 5238"/>
              <a:gd name="T1" fmla="*/ 0 h 724"/>
              <a:gd name="T2" fmla="*/ 2520 w 5238"/>
              <a:gd name="T3" fmla="*/ 720 h 724"/>
              <a:gd name="T4" fmla="*/ 5238 w 5238"/>
              <a:gd name="T5" fmla="*/ 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38" h="724">
                <a:moveTo>
                  <a:pt x="0" y="0"/>
                </a:moveTo>
                <a:cubicBezTo>
                  <a:pt x="870" y="360"/>
                  <a:pt x="1647" y="716"/>
                  <a:pt x="2520" y="720"/>
                </a:cubicBezTo>
                <a:cubicBezTo>
                  <a:pt x="3393" y="724"/>
                  <a:pt x="4672" y="169"/>
                  <a:pt x="5238" y="24"/>
                </a:cubicBezTo>
              </a:path>
            </a:pathLst>
          </a:custGeom>
          <a:noFill/>
          <a:ln w="9525">
            <a:solidFill>
              <a:srgbClr val="33CC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18" name="Freeform 18"/>
          <p:cNvSpPr>
            <a:spLocks/>
          </p:cNvSpPr>
          <p:nvPr/>
        </p:nvSpPr>
        <p:spPr bwMode="auto">
          <a:xfrm>
            <a:off x="1371600" y="230188"/>
            <a:ext cx="4702175" cy="1169987"/>
          </a:xfrm>
          <a:custGeom>
            <a:avLst/>
            <a:gdLst>
              <a:gd name="T0" fmla="*/ 0 w 5760"/>
              <a:gd name="T1" fmla="*/ 1830 h 1830"/>
              <a:gd name="T2" fmla="*/ 1800 w 5760"/>
              <a:gd name="T3" fmla="*/ 0 h 1830"/>
              <a:gd name="T4" fmla="*/ 5760 w 5760"/>
              <a:gd name="T5" fmla="*/ 1830 h 1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0" h="1830">
                <a:moveTo>
                  <a:pt x="0" y="1830"/>
                </a:moveTo>
                <a:cubicBezTo>
                  <a:pt x="300" y="1525"/>
                  <a:pt x="840" y="0"/>
                  <a:pt x="1800" y="0"/>
                </a:cubicBezTo>
                <a:cubicBezTo>
                  <a:pt x="2760" y="0"/>
                  <a:pt x="4935" y="1449"/>
                  <a:pt x="5760" y="1830"/>
                </a:cubicBezTo>
              </a:path>
            </a:pathLst>
          </a:cu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19" name="Freeform 19"/>
          <p:cNvSpPr>
            <a:spLocks/>
          </p:cNvSpPr>
          <p:nvPr/>
        </p:nvSpPr>
        <p:spPr bwMode="auto">
          <a:xfrm>
            <a:off x="1971675" y="2076450"/>
            <a:ext cx="6575425" cy="688975"/>
          </a:xfrm>
          <a:custGeom>
            <a:avLst/>
            <a:gdLst>
              <a:gd name="T0" fmla="*/ 0 w 8055"/>
              <a:gd name="T1" fmla="*/ 0 h 2775"/>
              <a:gd name="T2" fmla="*/ 2355 w 8055"/>
              <a:gd name="T3" fmla="*/ 2775 h 2775"/>
              <a:gd name="T4" fmla="*/ 8055 w 8055"/>
              <a:gd name="T5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55" h="2775">
                <a:moveTo>
                  <a:pt x="0" y="0"/>
                </a:moveTo>
                <a:cubicBezTo>
                  <a:pt x="393" y="460"/>
                  <a:pt x="1013" y="2775"/>
                  <a:pt x="2355" y="2775"/>
                </a:cubicBezTo>
                <a:cubicBezTo>
                  <a:pt x="3697" y="2775"/>
                  <a:pt x="6868" y="578"/>
                  <a:pt x="8055" y="0"/>
                </a:cubicBezTo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21" name="Freeform 21"/>
          <p:cNvSpPr>
            <a:spLocks/>
          </p:cNvSpPr>
          <p:nvPr/>
        </p:nvSpPr>
        <p:spPr bwMode="auto">
          <a:xfrm>
            <a:off x="2166938" y="2101850"/>
            <a:ext cx="5303837" cy="484188"/>
          </a:xfrm>
          <a:custGeom>
            <a:avLst/>
            <a:gdLst>
              <a:gd name="T0" fmla="*/ 0 w 6498"/>
              <a:gd name="T1" fmla="*/ 0 h 1442"/>
              <a:gd name="T2" fmla="*/ 3060 w 6498"/>
              <a:gd name="T3" fmla="*/ 1440 h 1442"/>
              <a:gd name="T4" fmla="*/ 6498 w 6498"/>
              <a:gd name="T5" fmla="*/ 9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98" h="1442">
                <a:moveTo>
                  <a:pt x="0" y="0"/>
                </a:moveTo>
                <a:cubicBezTo>
                  <a:pt x="1050" y="720"/>
                  <a:pt x="1977" y="1438"/>
                  <a:pt x="3060" y="1440"/>
                </a:cubicBezTo>
                <a:cubicBezTo>
                  <a:pt x="4143" y="1442"/>
                  <a:pt x="5782" y="307"/>
                  <a:pt x="6498" y="9"/>
                </a:cubicBezTo>
              </a:path>
            </a:pathLst>
          </a:custGeom>
          <a:noFill/>
          <a:ln w="9525">
            <a:solidFill>
              <a:srgbClr val="33CC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22" name="Freeform 22"/>
          <p:cNvSpPr>
            <a:spLocks/>
          </p:cNvSpPr>
          <p:nvPr/>
        </p:nvSpPr>
        <p:spPr bwMode="auto">
          <a:xfrm>
            <a:off x="1663700" y="144463"/>
            <a:ext cx="5608638" cy="1268412"/>
          </a:xfrm>
          <a:custGeom>
            <a:avLst/>
            <a:gdLst>
              <a:gd name="T0" fmla="*/ 0 w 6870"/>
              <a:gd name="T1" fmla="*/ 1982 h 1982"/>
              <a:gd name="T2" fmla="*/ 3780 w 6870"/>
              <a:gd name="T3" fmla="*/ 2 h 1982"/>
              <a:gd name="T4" fmla="*/ 6870 w 6870"/>
              <a:gd name="T5" fmla="*/ 1967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70" h="1982">
                <a:moveTo>
                  <a:pt x="0" y="1982"/>
                </a:moveTo>
                <a:cubicBezTo>
                  <a:pt x="1395" y="992"/>
                  <a:pt x="2635" y="4"/>
                  <a:pt x="3780" y="2"/>
                </a:cubicBezTo>
                <a:cubicBezTo>
                  <a:pt x="4925" y="0"/>
                  <a:pt x="6226" y="1558"/>
                  <a:pt x="6870" y="1967"/>
                </a:cubicBezTo>
              </a:path>
            </a:pathLst>
          </a:custGeom>
          <a:noFill/>
          <a:ln w="9525">
            <a:solidFill>
              <a:srgbClr val="99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1141413" y="3279775"/>
            <a:ext cx="57150" cy="400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28" name="Rectangle 28"/>
          <p:cNvSpPr>
            <a:spLocks noChangeArrowheads="1"/>
          </p:cNvSpPr>
          <p:nvPr/>
        </p:nvSpPr>
        <p:spPr bwMode="auto">
          <a:xfrm>
            <a:off x="1189038" y="3684588"/>
            <a:ext cx="1355725" cy="3778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29" name="Rectangle 29"/>
          <p:cNvSpPr>
            <a:spLocks noChangeArrowheads="1"/>
          </p:cNvSpPr>
          <p:nvPr/>
        </p:nvSpPr>
        <p:spPr bwMode="auto">
          <a:xfrm>
            <a:off x="1327150" y="3730625"/>
            <a:ext cx="11255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PRODUCT</a:t>
            </a:r>
          </a:p>
        </p:txBody>
      </p:sp>
      <p:sp>
        <p:nvSpPr>
          <p:cNvPr id="537630" name="Oval 30"/>
          <p:cNvSpPr>
            <a:spLocks noChangeArrowheads="1"/>
          </p:cNvSpPr>
          <p:nvPr/>
        </p:nvSpPr>
        <p:spPr bwMode="auto">
          <a:xfrm>
            <a:off x="642938" y="2974975"/>
            <a:ext cx="1057275" cy="2889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31" name="Oval 31"/>
          <p:cNvSpPr>
            <a:spLocks noChangeArrowheads="1"/>
          </p:cNvSpPr>
          <p:nvPr/>
        </p:nvSpPr>
        <p:spPr bwMode="auto">
          <a:xfrm>
            <a:off x="1246188" y="2584450"/>
            <a:ext cx="1174750" cy="3556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32" name="Line 32"/>
          <p:cNvSpPr>
            <a:spLocks noChangeShapeType="1"/>
          </p:cNvSpPr>
          <p:nvPr/>
        </p:nvSpPr>
        <p:spPr bwMode="auto">
          <a:xfrm flipH="1">
            <a:off x="1824038" y="2959100"/>
            <a:ext cx="12700" cy="730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33" name="Rectangle 33"/>
          <p:cNvSpPr>
            <a:spLocks noChangeArrowheads="1"/>
          </p:cNvSpPr>
          <p:nvPr/>
        </p:nvSpPr>
        <p:spPr bwMode="auto">
          <a:xfrm>
            <a:off x="752475" y="2944813"/>
            <a:ext cx="735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</a:rPr>
              <a:t>ProdId</a:t>
            </a:r>
          </a:p>
        </p:txBody>
      </p:sp>
      <p:sp>
        <p:nvSpPr>
          <p:cNvPr id="537634" name="Rectangle 34"/>
          <p:cNvSpPr>
            <a:spLocks noChangeArrowheads="1"/>
          </p:cNvSpPr>
          <p:nvPr/>
        </p:nvSpPr>
        <p:spPr bwMode="auto">
          <a:xfrm>
            <a:off x="1366838" y="2644775"/>
            <a:ext cx="9715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>
                <a:solidFill>
                  <a:srgbClr val="000000"/>
                </a:solidFill>
              </a:rPr>
              <a:t>ProdDesc</a:t>
            </a:r>
          </a:p>
        </p:txBody>
      </p:sp>
      <p:sp>
        <p:nvSpPr>
          <p:cNvPr id="537635" name="Oval 35"/>
          <p:cNvSpPr>
            <a:spLocks noChangeArrowheads="1"/>
          </p:cNvSpPr>
          <p:nvPr/>
        </p:nvSpPr>
        <p:spPr bwMode="auto">
          <a:xfrm>
            <a:off x="2046288" y="2962275"/>
            <a:ext cx="1112837" cy="34925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36" name="Rectangle 36"/>
          <p:cNvSpPr>
            <a:spLocks noChangeArrowheads="1"/>
          </p:cNvSpPr>
          <p:nvPr/>
        </p:nvSpPr>
        <p:spPr bwMode="auto">
          <a:xfrm>
            <a:off x="2133600" y="2967038"/>
            <a:ext cx="984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ProdPrice</a:t>
            </a:r>
          </a:p>
        </p:txBody>
      </p:sp>
      <p:sp>
        <p:nvSpPr>
          <p:cNvPr id="537637" name="Line 37"/>
          <p:cNvSpPr>
            <a:spLocks noChangeShapeType="1"/>
          </p:cNvSpPr>
          <p:nvPr/>
        </p:nvSpPr>
        <p:spPr bwMode="auto">
          <a:xfrm flipH="1">
            <a:off x="2544763" y="3321050"/>
            <a:ext cx="79375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7638" name="Group 38"/>
          <p:cNvGrpSpPr>
            <a:grpSpLocks/>
          </p:cNvGrpSpPr>
          <p:nvPr/>
        </p:nvGrpSpPr>
        <p:grpSpPr bwMode="auto">
          <a:xfrm>
            <a:off x="5567363" y="2565400"/>
            <a:ext cx="2516187" cy="1477963"/>
            <a:chOff x="1623" y="2732"/>
            <a:chExt cx="1585" cy="931"/>
          </a:xfrm>
        </p:grpSpPr>
        <p:sp>
          <p:nvSpPr>
            <p:cNvPr id="537639" name="Line 39"/>
            <p:cNvSpPr>
              <a:spLocks noChangeShapeType="1"/>
            </p:cNvSpPr>
            <p:nvPr/>
          </p:nvSpPr>
          <p:spPr bwMode="auto">
            <a:xfrm>
              <a:off x="1937" y="3170"/>
              <a:ext cx="36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40" name="Rectangle 40"/>
            <p:cNvSpPr>
              <a:spLocks noChangeArrowheads="1"/>
            </p:cNvSpPr>
            <p:nvPr/>
          </p:nvSpPr>
          <p:spPr bwMode="auto">
            <a:xfrm>
              <a:off x="1967" y="3425"/>
              <a:ext cx="854" cy="23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7641" name="Rectangle 41"/>
            <p:cNvSpPr>
              <a:spLocks noChangeArrowheads="1"/>
            </p:cNvSpPr>
            <p:nvPr/>
          </p:nvSpPr>
          <p:spPr bwMode="auto">
            <a:xfrm>
              <a:off x="1994" y="3442"/>
              <a:ext cx="8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CUSTOMER</a:t>
              </a:r>
            </a:p>
          </p:txBody>
        </p:sp>
        <p:sp>
          <p:nvSpPr>
            <p:cNvPr id="537642" name="Oval 42"/>
            <p:cNvSpPr>
              <a:spLocks noChangeArrowheads="1"/>
            </p:cNvSpPr>
            <p:nvPr/>
          </p:nvSpPr>
          <p:spPr bwMode="auto">
            <a:xfrm>
              <a:off x="1623" y="2978"/>
              <a:ext cx="666" cy="182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43" name="Oval 43"/>
            <p:cNvSpPr>
              <a:spLocks noChangeArrowheads="1"/>
            </p:cNvSpPr>
            <p:nvPr/>
          </p:nvSpPr>
          <p:spPr bwMode="auto">
            <a:xfrm>
              <a:off x="2003" y="2732"/>
              <a:ext cx="740" cy="224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44" name="Line 44"/>
            <p:cNvSpPr>
              <a:spLocks noChangeShapeType="1"/>
            </p:cNvSpPr>
            <p:nvPr/>
          </p:nvSpPr>
          <p:spPr bwMode="auto">
            <a:xfrm flipH="1">
              <a:off x="2367" y="2968"/>
              <a:ext cx="8" cy="4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45" name="Rectangle 45"/>
            <p:cNvSpPr>
              <a:spLocks noChangeArrowheads="1"/>
            </p:cNvSpPr>
            <p:nvPr/>
          </p:nvSpPr>
          <p:spPr bwMode="auto">
            <a:xfrm>
              <a:off x="1692" y="2959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u="sng">
                  <a:solidFill>
                    <a:srgbClr val="000000"/>
                  </a:solidFill>
                </a:rPr>
                <a:t>CustId</a:t>
              </a:r>
            </a:p>
          </p:txBody>
        </p:sp>
        <p:sp>
          <p:nvSpPr>
            <p:cNvPr id="537646" name="Rectangle 46"/>
            <p:cNvSpPr>
              <a:spLocks noChangeArrowheads="1"/>
            </p:cNvSpPr>
            <p:nvPr/>
          </p:nvSpPr>
          <p:spPr bwMode="auto">
            <a:xfrm>
              <a:off x="2058" y="2770"/>
              <a:ext cx="65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solidFill>
                    <a:srgbClr val="000000"/>
                  </a:solidFill>
                </a:rPr>
                <a:t>CustName</a:t>
              </a:r>
            </a:p>
          </p:txBody>
        </p:sp>
        <p:sp>
          <p:nvSpPr>
            <p:cNvPr id="537647" name="Oval 47"/>
            <p:cNvSpPr>
              <a:spLocks noChangeArrowheads="1"/>
            </p:cNvSpPr>
            <p:nvPr/>
          </p:nvSpPr>
          <p:spPr bwMode="auto">
            <a:xfrm>
              <a:off x="2507" y="2970"/>
              <a:ext cx="701" cy="220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48" name="Rectangle 48"/>
            <p:cNvSpPr>
              <a:spLocks noChangeArrowheads="1"/>
            </p:cNvSpPr>
            <p:nvPr/>
          </p:nvSpPr>
          <p:spPr bwMode="auto">
            <a:xfrm>
              <a:off x="2562" y="2973"/>
              <a:ext cx="56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CustAdd</a:t>
              </a:r>
            </a:p>
          </p:txBody>
        </p:sp>
        <p:sp>
          <p:nvSpPr>
            <p:cNvPr id="537649" name="Line 49"/>
            <p:cNvSpPr>
              <a:spLocks noChangeShapeType="1"/>
            </p:cNvSpPr>
            <p:nvPr/>
          </p:nvSpPr>
          <p:spPr bwMode="auto">
            <a:xfrm flipH="1">
              <a:off x="2821" y="3196"/>
              <a:ext cx="5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7650" name="AutoShape 50"/>
          <p:cNvSpPr>
            <a:spLocks noChangeArrowheads="1"/>
          </p:cNvSpPr>
          <p:nvPr/>
        </p:nvSpPr>
        <p:spPr bwMode="auto">
          <a:xfrm>
            <a:off x="1042988" y="4375150"/>
            <a:ext cx="1625600" cy="323850"/>
          </a:xfrm>
          <a:prstGeom prst="hexagon">
            <a:avLst>
              <a:gd name="adj" fmla="val 125420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4005263" y="4175125"/>
            <a:ext cx="1035050" cy="619125"/>
          </a:xfrm>
          <a:prstGeom prst="hexagon">
            <a:avLst>
              <a:gd name="adj" fmla="val 41772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52" name="Line 52"/>
          <p:cNvSpPr>
            <a:spLocks noChangeShapeType="1"/>
          </p:cNvSpPr>
          <p:nvPr/>
        </p:nvSpPr>
        <p:spPr bwMode="auto">
          <a:xfrm>
            <a:off x="1857375" y="405765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7653" name="Line 53"/>
          <p:cNvSpPr>
            <a:spLocks noChangeShapeType="1"/>
          </p:cNvSpPr>
          <p:nvPr/>
        </p:nvSpPr>
        <p:spPr bwMode="auto">
          <a:xfrm flipV="1">
            <a:off x="1847850" y="470535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7654" name="Line 54"/>
          <p:cNvSpPr>
            <a:spLocks noChangeShapeType="1"/>
          </p:cNvSpPr>
          <p:nvPr/>
        </p:nvSpPr>
        <p:spPr bwMode="auto">
          <a:xfrm flipH="1">
            <a:off x="5048250" y="4038600"/>
            <a:ext cx="1076325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55" name="Line 55"/>
          <p:cNvSpPr>
            <a:spLocks noChangeShapeType="1"/>
          </p:cNvSpPr>
          <p:nvPr/>
        </p:nvSpPr>
        <p:spPr bwMode="auto">
          <a:xfrm flipH="1">
            <a:off x="2524125" y="4505325"/>
            <a:ext cx="149542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1527175" y="4376738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Is-In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4137025" y="4319588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IS-For</a:t>
            </a: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1498600" y="4719638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1584325" y="39957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</a:t>
            </a:r>
          </a:p>
        </p:txBody>
      </p:sp>
      <p:sp>
        <p:nvSpPr>
          <p:cNvPr id="537660" name="Line 60"/>
          <p:cNvSpPr>
            <a:spLocks noChangeShapeType="1"/>
          </p:cNvSpPr>
          <p:nvPr/>
        </p:nvSpPr>
        <p:spPr bwMode="auto">
          <a:xfrm flipH="1">
            <a:off x="1189038" y="5375275"/>
            <a:ext cx="180975" cy="600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61" name="Rectangle 61"/>
          <p:cNvSpPr>
            <a:spLocks noChangeArrowheads="1"/>
          </p:cNvSpPr>
          <p:nvPr/>
        </p:nvSpPr>
        <p:spPr bwMode="auto">
          <a:xfrm>
            <a:off x="1189038" y="4979988"/>
            <a:ext cx="1355725" cy="3778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62" name="Rectangle 62"/>
          <p:cNvSpPr>
            <a:spLocks noChangeArrowheads="1"/>
          </p:cNvSpPr>
          <p:nvPr/>
        </p:nvSpPr>
        <p:spPr bwMode="auto">
          <a:xfrm>
            <a:off x="1384300" y="5016500"/>
            <a:ext cx="866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ORDER</a:t>
            </a:r>
          </a:p>
        </p:txBody>
      </p:sp>
      <p:sp>
        <p:nvSpPr>
          <p:cNvPr id="537663" name="Oval 63"/>
          <p:cNvSpPr>
            <a:spLocks noChangeArrowheads="1"/>
          </p:cNvSpPr>
          <p:nvPr/>
        </p:nvSpPr>
        <p:spPr bwMode="auto">
          <a:xfrm>
            <a:off x="795338" y="5975350"/>
            <a:ext cx="1057275" cy="288925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64" name="Oval 64"/>
          <p:cNvSpPr>
            <a:spLocks noChangeArrowheads="1"/>
          </p:cNvSpPr>
          <p:nvPr/>
        </p:nvSpPr>
        <p:spPr bwMode="auto">
          <a:xfrm>
            <a:off x="1398588" y="5584825"/>
            <a:ext cx="1174750" cy="3556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65" name="Line 65"/>
          <p:cNvSpPr>
            <a:spLocks noChangeShapeType="1"/>
          </p:cNvSpPr>
          <p:nvPr/>
        </p:nvSpPr>
        <p:spPr bwMode="auto">
          <a:xfrm flipH="1">
            <a:off x="2024063" y="5378450"/>
            <a:ext cx="3175" cy="196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66" name="Rectangle 66"/>
          <p:cNvSpPr>
            <a:spLocks noChangeArrowheads="1"/>
          </p:cNvSpPr>
          <p:nvPr/>
        </p:nvSpPr>
        <p:spPr bwMode="auto">
          <a:xfrm>
            <a:off x="904875" y="5945188"/>
            <a:ext cx="9032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u="sng">
                <a:solidFill>
                  <a:srgbClr val="000000"/>
                </a:solidFill>
              </a:rPr>
              <a:t>OrderNo</a:t>
            </a:r>
          </a:p>
        </p:txBody>
      </p:sp>
      <p:sp>
        <p:nvSpPr>
          <p:cNvPr id="537667" name="Rectangle 67"/>
          <p:cNvSpPr>
            <a:spLocks noChangeArrowheads="1"/>
          </p:cNvSpPr>
          <p:nvPr/>
        </p:nvSpPr>
        <p:spPr bwMode="auto">
          <a:xfrm>
            <a:off x="1489075" y="5645150"/>
            <a:ext cx="10398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>
                <a:solidFill>
                  <a:srgbClr val="000000"/>
                </a:solidFill>
              </a:rPr>
              <a:t>OrderDate</a:t>
            </a:r>
          </a:p>
        </p:txBody>
      </p:sp>
      <p:sp>
        <p:nvSpPr>
          <p:cNvPr id="537668" name="Oval 68"/>
          <p:cNvSpPr>
            <a:spLocks noChangeArrowheads="1"/>
          </p:cNvSpPr>
          <p:nvPr/>
        </p:nvSpPr>
        <p:spPr bwMode="auto">
          <a:xfrm>
            <a:off x="2198688" y="5962650"/>
            <a:ext cx="1112837" cy="34925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69" name="Rectangle 69"/>
          <p:cNvSpPr>
            <a:spLocks noChangeArrowheads="1"/>
          </p:cNvSpPr>
          <p:nvPr/>
        </p:nvSpPr>
        <p:spPr bwMode="auto">
          <a:xfrm>
            <a:off x="2286000" y="5967413"/>
            <a:ext cx="1085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OrderTotal</a:t>
            </a:r>
          </a:p>
        </p:txBody>
      </p:sp>
      <p:sp>
        <p:nvSpPr>
          <p:cNvPr id="537670" name="Line 70"/>
          <p:cNvSpPr>
            <a:spLocks noChangeShapeType="1"/>
          </p:cNvSpPr>
          <p:nvPr/>
        </p:nvSpPr>
        <p:spPr bwMode="auto">
          <a:xfrm>
            <a:off x="2452688" y="5359400"/>
            <a:ext cx="234950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71" name="Text Box 71"/>
          <p:cNvSpPr txBox="1">
            <a:spLocks noChangeArrowheads="1"/>
          </p:cNvSpPr>
          <p:nvPr/>
        </p:nvSpPr>
        <p:spPr bwMode="auto">
          <a:xfrm>
            <a:off x="2593975" y="462438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</a:t>
            </a:r>
          </a:p>
        </p:txBody>
      </p:sp>
      <p:sp>
        <p:nvSpPr>
          <p:cNvPr id="537672" name="Text Box 72"/>
          <p:cNvSpPr txBox="1">
            <a:spLocks noChangeArrowheads="1"/>
          </p:cNvSpPr>
          <p:nvPr/>
        </p:nvSpPr>
        <p:spPr bwMode="auto">
          <a:xfrm>
            <a:off x="5822950" y="38147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537673" name="Rectangle 73"/>
          <p:cNvSpPr>
            <a:spLocks noChangeArrowheads="1"/>
          </p:cNvSpPr>
          <p:nvPr/>
        </p:nvSpPr>
        <p:spPr bwMode="auto">
          <a:xfrm>
            <a:off x="6142038" y="4970463"/>
            <a:ext cx="1355725" cy="3778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74" name="Rectangle 74"/>
          <p:cNvSpPr>
            <a:spLocks noChangeArrowheads="1"/>
          </p:cNvSpPr>
          <p:nvPr/>
        </p:nvSpPr>
        <p:spPr bwMode="auto">
          <a:xfrm>
            <a:off x="6356350" y="5016500"/>
            <a:ext cx="10144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INVOICE</a:t>
            </a:r>
          </a:p>
        </p:txBody>
      </p:sp>
      <p:sp>
        <p:nvSpPr>
          <p:cNvPr id="537675" name="Oval 75"/>
          <p:cNvSpPr>
            <a:spLocks noChangeArrowheads="1"/>
          </p:cNvSpPr>
          <p:nvPr/>
        </p:nvSpPr>
        <p:spPr bwMode="auto">
          <a:xfrm>
            <a:off x="6132513" y="5594350"/>
            <a:ext cx="1174750" cy="35560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76" name="Line 76"/>
          <p:cNvSpPr>
            <a:spLocks noChangeShapeType="1"/>
          </p:cNvSpPr>
          <p:nvPr/>
        </p:nvSpPr>
        <p:spPr bwMode="auto">
          <a:xfrm flipH="1">
            <a:off x="6757988" y="5359400"/>
            <a:ext cx="3175" cy="225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77" name="Rectangle 77"/>
          <p:cNvSpPr>
            <a:spLocks noChangeArrowheads="1"/>
          </p:cNvSpPr>
          <p:nvPr/>
        </p:nvSpPr>
        <p:spPr bwMode="auto">
          <a:xfrm>
            <a:off x="6392863" y="5654675"/>
            <a:ext cx="7000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u="sng">
                <a:solidFill>
                  <a:srgbClr val="000000"/>
                </a:solidFill>
              </a:rPr>
              <a:t>InvNo</a:t>
            </a:r>
          </a:p>
        </p:txBody>
      </p:sp>
      <p:sp>
        <p:nvSpPr>
          <p:cNvPr id="537678" name="AutoShape 78"/>
          <p:cNvSpPr>
            <a:spLocks noChangeArrowheads="1"/>
          </p:cNvSpPr>
          <p:nvPr/>
        </p:nvSpPr>
        <p:spPr bwMode="auto">
          <a:xfrm>
            <a:off x="3957638" y="4956175"/>
            <a:ext cx="1158875" cy="323850"/>
          </a:xfrm>
          <a:prstGeom prst="hexagon">
            <a:avLst>
              <a:gd name="adj" fmla="val 89411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79" name="Text Box 79"/>
          <p:cNvSpPr txBox="1">
            <a:spLocks noChangeArrowheads="1"/>
          </p:cNvSpPr>
          <p:nvPr/>
        </p:nvSpPr>
        <p:spPr bwMode="auto">
          <a:xfrm>
            <a:off x="4241800" y="4948238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Has</a:t>
            </a:r>
          </a:p>
        </p:txBody>
      </p:sp>
      <p:sp>
        <p:nvSpPr>
          <p:cNvPr id="537680" name="Line 80"/>
          <p:cNvSpPr>
            <a:spLocks noChangeShapeType="1"/>
          </p:cNvSpPr>
          <p:nvPr/>
        </p:nvSpPr>
        <p:spPr bwMode="auto">
          <a:xfrm>
            <a:off x="2524125" y="5124450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81" name="Line 81"/>
          <p:cNvSpPr>
            <a:spLocks noChangeShapeType="1"/>
          </p:cNvSpPr>
          <p:nvPr/>
        </p:nvSpPr>
        <p:spPr bwMode="auto">
          <a:xfrm>
            <a:off x="5114925" y="5114925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7682" name="Text Box 82"/>
          <p:cNvSpPr txBox="1">
            <a:spLocks noChangeArrowheads="1"/>
          </p:cNvSpPr>
          <p:nvPr/>
        </p:nvSpPr>
        <p:spPr bwMode="auto">
          <a:xfrm>
            <a:off x="5756275" y="48625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</a:t>
            </a:r>
          </a:p>
        </p:txBody>
      </p:sp>
      <p:sp>
        <p:nvSpPr>
          <p:cNvPr id="537683" name="Text Box 83"/>
          <p:cNvSpPr txBox="1">
            <a:spLocks noChangeArrowheads="1"/>
          </p:cNvSpPr>
          <p:nvPr/>
        </p:nvSpPr>
        <p:spPr bwMode="auto">
          <a:xfrm>
            <a:off x="2593975" y="51196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537684" name="Oval 84"/>
          <p:cNvSpPr>
            <a:spLocks noChangeArrowheads="1"/>
          </p:cNvSpPr>
          <p:nvPr/>
        </p:nvSpPr>
        <p:spPr bwMode="auto">
          <a:xfrm>
            <a:off x="2836863" y="4095750"/>
            <a:ext cx="1112837" cy="349250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85" name="Rectangle 85"/>
          <p:cNvSpPr>
            <a:spLocks noChangeArrowheads="1"/>
          </p:cNvSpPr>
          <p:nvPr/>
        </p:nvSpPr>
        <p:spPr bwMode="auto">
          <a:xfrm>
            <a:off x="2847975" y="4100513"/>
            <a:ext cx="10715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OrderQTY</a:t>
            </a:r>
          </a:p>
        </p:txBody>
      </p:sp>
      <p:sp>
        <p:nvSpPr>
          <p:cNvPr id="537686" name="Line 86"/>
          <p:cNvSpPr>
            <a:spLocks noChangeShapeType="1"/>
          </p:cNvSpPr>
          <p:nvPr/>
        </p:nvSpPr>
        <p:spPr bwMode="auto">
          <a:xfrm flipH="1">
            <a:off x="2657475" y="4305300"/>
            <a:ext cx="17145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B4318-848B-4031-AA1F-A87CAE9113D7}" type="slidenum">
              <a:rPr lang="en-US"/>
              <a:pPr/>
              <a:t>4</a:t>
            </a:fld>
            <a:endParaRPr lang="en-US"/>
          </a:p>
        </p:txBody>
      </p:sp>
      <p:sp>
        <p:nvSpPr>
          <p:cNvPr id="523266" name="Text Box 2"/>
          <p:cNvSpPr txBox="1">
            <a:spLocks noChangeArrowheads="1"/>
          </p:cNvSpPr>
          <p:nvPr/>
        </p:nvSpPr>
        <p:spPr bwMode="auto">
          <a:xfrm>
            <a:off x="285750" y="266700"/>
            <a:ext cx="85312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He changes his ERD to a table and inserts some data into the table. Therefore, his database contains only one table and here it is.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What is the problem with this database?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>
                <a:cs typeface="Times New Roman" pitchFamily="18" charset="0"/>
              </a:rPr>
              <a:t>What is the primary key? What is/are the foreign key(s)?</a:t>
            </a:r>
            <a:r>
              <a:rPr lang="en-US"/>
              <a:t> 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/>
              <a:t>Can you see any redundancy in this table?</a:t>
            </a:r>
          </a:p>
        </p:txBody>
      </p:sp>
      <p:graphicFrame>
        <p:nvGraphicFramePr>
          <p:cNvPr id="5" name="Group 167">
            <a:extLst>
              <a:ext uri="{FF2B5EF4-FFF2-40B4-BE49-F238E27FC236}">
                <a16:creationId xmlns:a16="http://schemas.microsoft.com/office/drawing/2014/main" id="{1F1058CC-3ADF-4E7A-8086-F5AE6554B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286"/>
              </p:ext>
            </p:extLst>
          </p:nvPr>
        </p:nvGraphicFramePr>
        <p:xfrm>
          <a:off x="368300" y="2702887"/>
          <a:ext cx="8089900" cy="3192780"/>
        </p:xfrm>
        <a:graphic>
          <a:graphicData uri="http://schemas.openxmlformats.org/drawingml/2006/table">
            <a:tbl>
              <a:tblPr/>
              <a:tblGrid>
                <a:gridCol w="10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12/8/2000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1/30/2001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539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5B8BD-BE58-4844-8625-B273399EB52D}" type="slidenum">
              <a:rPr lang="en-US"/>
              <a:pPr/>
              <a:t>40</a:t>
            </a:fld>
            <a:endParaRPr lang="en-US"/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977900" y="533400"/>
            <a:ext cx="70818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All Tables:</a:t>
            </a:r>
          </a:p>
          <a:p>
            <a:endParaRPr lang="en-US" sz="2400"/>
          </a:p>
          <a:p>
            <a:r>
              <a:rPr lang="en-US" sz="2400"/>
              <a:t>	ProductOrdered(</a:t>
            </a:r>
            <a:r>
              <a:rPr lang="en-US" sz="2400" u="sng"/>
              <a:t>ProdId, OrderNo</a:t>
            </a:r>
            <a:r>
              <a:rPr lang="en-US" sz="2400"/>
              <a:t>, </a:t>
            </a:r>
            <a:r>
              <a:rPr lang="en-US" sz="2400">
                <a:sym typeface="Wingdings" pitchFamily="2" charset="2"/>
              </a:rPr>
              <a:t>OrderQTY)</a:t>
            </a:r>
          </a:p>
          <a:p>
            <a:r>
              <a:rPr lang="en-US" sz="2400"/>
              <a:t>	Invoice (</a:t>
            </a:r>
            <a:r>
              <a:rPr lang="en-US" sz="2400" u="sng"/>
              <a:t>InvNo</a:t>
            </a:r>
            <a:r>
              <a:rPr lang="en-US" sz="2400"/>
              <a:t>, </a:t>
            </a:r>
            <a:r>
              <a:rPr lang="en-US" sz="2400">
                <a:sym typeface="Wingdings" pitchFamily="2" charset="2"/>
              </a:rPr>
              <a:t>OrderNo)</a:t>
            </a:r>
          </a:p>
          <a:p>
            <a:r>
              <a:rPr lang="en-US" sz="2400"/>
              <a:t>	Order (</a:t>
            </a:r>
            <a:r>
              <a:rPr lang="en-US" sz="2400" u="sng"/>
              <a:t>OrderNo</a:t>
            </a:r>
            <a:r>
              <a:rPr lang="en-US" sz="2400"/>
              <a:t>, </a:t>
            </a:r>
            <a:r>
              <a:rPr lang="en-US" sz="2400">
                <a:sym typeface="Wingdings" pitchFamily="2" charset="2"/>
              </a:rPr>
              <a:t>OrderDate, OrderTotal, CustId)</a:t>
            </a:r>
          </a:p>
          <a:p>
            <a:r>
              <a:rPr lang="en-US" sz="2400"/>
              <a:t>	Customer (</a:t>
            </a:r>
            <a:r>
              <a:rPr lang="en-US" sz="2400" u="sng"/>
              <a:t>CustId</a:t>
            </a:r>
            <a:r>
              <a:rPr lang="en-US" sz="2400"/>
              <a:t>, </a:t>
            </a:r>
            <a:r>
              <a:rPr lang="en-US" sz="2400">
                <a:sym typeface="Wingdings" pitchFamily="2" charset="2"/>
              </a:rPr>
              <a:t>CustName, CustAdd)</a:t>
            </a:r>
          </a:p>
          <a:p>
            <a:r>
              <a:rPr lang="en-US" sz="2400"/>
              <a:t>	Product (</a:t>
            </a:r>
            <a:r>
              <a:rPr lang="en-US" sz="2400" u="sng"/>
              <a:t>ProdId</a:t>
            </a:r>
            <a:r>
              <a:rPr lang="en-US" sz="2400"/>
              <a:t>, P</a:t>
            </a:r>
            <a:r>
              <a:rPr lang="en-US" sz="2400">
                <a:sym typeface="Wingdings" pitchFamily="2" charset="2"/>
              </a:rPr>
              <a:t>rodDesc, ProdPrice)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BDED7-164F-4BE2-B866-018540455E3C}" type="slidenum">
              <a:rPr lang="en-US"/>
              <a:pPr/>
              <a:t>5</a:t>
            </a:fld>
            <a:endParaRPr lang="en-US"/>
          </a:p>
        </p:txBody>
      </p:sp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Well-Structured table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1" i="1"/>
              <a:t>Definition</a:t>
            </a:r>
            <a:r>
              <a:rPr lang="en-US"/>
              <a:t>: It is a table that contains a minimum amount of redundancy and allows users to insert, modify, and delete the rows in a table without errors or inconsistencies.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Consider this table:</a:t>
            </a:r>
          </a:p>
        </p:txBody>
      </p:sp>
      <p:graphicFrame>
        <p:nvGraphicFramePr>
          <p:cNvPr id="5" name="Group 167">
            <a:extLst>
              <a:ext uri="{FF2B5EF4-FFF2-40B4-BE49-F238E27FC236}">
                <a16:creationId xmlns:a16="http://schemas.microsoft.com/office/drawing/2014/main" id="{51B0AAFC-ED93-465E-AC5E-E37538A7B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40406"/>
              </p:ext>
            </p:extLst>
          </p:nvPr>
        </p:nvGraphicFramePr>
        <p:xfrm>
          <a:off x="457200" y="3130391"/>
          <a:ext cx="8089900" cy="3192780"/>
        </p:xfrm>
        <a:graphic>
          <a:graphicData uri="http://schemas.openxmlformats.org/drawingml/2006/table">
            <a:tbl>
              <a:tblPr/>
              <a:tblGrid>
                <a:gridCol w="10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Margaret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12/8/2000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1/30/2001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5/7/2000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6/19/2000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8/12/2000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1314A-09FC-4212-8430-D32AF18CDB58}" type="slidenum">
              <a:rPr lang="en-US"/>
              <a:pPr/>
              <a:t>6</a:t>
            </a:fld>
            <a:endParaRPr lang="en-US"/>
          </a:p>
        </p:txBody>
      </p:sp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9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3200" b="1"/>
              <a:t>Anomalies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 i="1"/>
              <a:t>Definition</a:t>
            </a:r>
            <a:r>
              <a:rPr lang="en-US" b="1"/>
              <a:t>:</a:t>
            </a:r>
            <a:r>
              <a:rPr lang="en-US"/>
              <a:t> Errors or inconsistencies that may result when a user attempts to update a table that contains redundant data. There are three types of anomalies: insertion, deletion, and modification anomalies.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/>
              <a:t>Insertion Anomaly: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Every time you try to input the personal information of an employee into the employee table, you also need to insert the information about the course he has completed.</a:t>
            </a:r>
          </a:p>
          <a:p>
            <a:pPr lvl="2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What if we have an employee that has not taken any course?</a:t>
            </a:r>
          </a:p>
          <a:p>
            <a:pPr lvl="2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Can we add personal information and add the course information later?</a:t>
            </a:r>
          </a:p>
          <a:p>
            <a:pPr lvl="3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No, because EmpID and Course (together) make the primary key and primary key cannot be NULL.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B71B5-37A4-44FA-BEB4-9FD765B05524}" type="slidenum">
              <a:rPr lang="en-US"/>
              <a:pPr/>
              <a:t>7</a:t>
            </a:fld>
            <a:endParaRPr lang="en-US"/>
          </a:p>
        </p:txBody>
      </p:sp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1"/>
              <a:t>Deletion Anomaly: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1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Suppose that ASP is no longer used by the company. They want to delete all information regarding ASP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If we delete ASP, we lose information about employee 190.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  <a:buFontTx/>
              <a:buChar char="•"/>
            </a:pPr>
            <a:endParaRPr kumimoji="1"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kumimoji="1" lang="en-US" b="1"/>
              <a:t>Modification Anomaly: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kumimoji="1" lang="en-US" b="1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/>
              <a:t>Suppose that employee number 100 gets a salary increase. You must record the increase in each of the rows for that employee (two occurrences in this case); otherwise, the data is inconsistent.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D606-F8C6-4089-A2A6-9F12A73AFB65}" type="slidenum">
              <a:rPr lang="en-US"/>
              <a:pPr/>
              <a:t>8</a:t>
            </a:fld>
            <a:endParaRPr lang="en-US"/>
          </a:p>
        </p:txBody>
      </p:sp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3200" b="1"/>
              <a:t>Concept of Normalization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In order to take care of the anomalies, we need to normalize the tables.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/>
              <a:t>Normalization: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i="1"/>
              <a:t>Definition:</a:t>
            </a:r>
            <a:r>
              <a:rPr lang="en-US"/>
              <a:t> The process of converting complex data structures into simple, stable data structures.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/>
              <a:t>Normal Form: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i="1"/>
              <a:t>Definition:</a:t>
            </a:r>
            <a:r>
              <a:rPr lang="en-US"/>
              <a:t> A state of a table that can be determined by applying simple rules regarding dependencies to that table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In order to ensure that our tables have no serious anomalies, they all have to be in third normal form.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Before explaining different normal forms, we need to understand the concept of functional dependency.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856-B419-4CD4-B21E-63A8F3470AC0}" type="slidenum">
              <a:rPr lang="en-US"/>
              <a:pPr/>
              <a:t>9</a:t>
            </a:fld>
            <a:endParaRPr lang="en-US"/>
          </a:p>
        </p:txBody>
      </p:sp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97875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3200" b="1"/>
              <a:t>Functional Dependencies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 i="1"/>
              <a:t>Definition: </a:t>
            </a:r>
            <a:r>
              <a:rPr lang="en-US"/>
              <a:t>If an attribute of a table (Employee Name) can be determined from another attribute in the same table (Employee Number), the Name is functionally dependant on the Number.</a:t>
            </a:r>
            <a:endParaRPr lang="en-US" b="1" i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ym typeface="Wingdings" pitchFamily="2" charset="2"/>
              </a:rPr>
              <a:t>Common examples of functional dependencies are: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SSN determines</a:t>
            </a:r>
            <a:r>
              <a:rPr lang="en-US">
                <a:latin typeface="Symbol" pitchFamily="18" charset="2"/>
                <a:sym typeface="Wingdings" pitchFamily="2" charset="2"/>
              </a:rPr>
              <a:t> </a:t>
            </a:r>
            <a:r>
              <a:rPr lang="en-US"/>
              <a:t>Name, Address and Birthday, </a:t>
            </a:r>
          </a:p>
          <a:p>
            <a:pPr lvl="2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A person’s name, address, and birthday are functionally dependent on that person’s Social Insurance number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VIN determines Make, Model and Color</a:t>
            </a:r>
          </a:p>
          <a:p>
            <a:pPr lvl="2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make, model, and color of a vehicle are functionally dependent on the vehicle identification number,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ISBN determines Title</a:t>
            </a:r>
          </a:p>
          <a:p>
            <a:pPr lvl="2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title of the book is functionally dependent on the book’s international standard book number (ISBN)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13849</TotalTime>
  <Words>4080</Words>
  <Application>Microsoft Office PowerPoint</Application>
  <PresentationFormat>On-screen Show (4:3)</PresentationFormat>
  <Paragraphs>1377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Monotype Sorts</vt:lpstr>
      <vt:lpstr>Symbol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Elaeth Lilagan</cp:lastModifiedBy>
  <cp:revision>442</cp:revision>
  <cp:lastPrinted>1999-09-22T15:43:44Z</cp:lastPrinted>
  <dcterms:created xsi:type="dcterms:W3CDTF">1999-07-28T15:05:00Z</dcterms:created>
  <dcterms:modified xsi:type="dcterms:W3CDTF">2022-09-21T05:59:38Z</dcterms:modified>
</cp:coreProperties>
</file>