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9" r:id="rId3"/>
    <p:sldId id="261" r:id="rId4"/>
    <p:sldId id="265" r:id="rId5"/>
    <p:sldId id="286" r:id="rId6"/>
    <p:sldId id="287" r:id="rId7"/>
    <p:sldId id="267" r:id="rId8"/>
    <p:sldId id="268" r:id="rId9"/>
    <p:sldId id="289" r:id="rId10"/>
    <p:sldId id="290" r:id="rId11"/>
    <p:sldId id="270" r:id="rId12"/>
    <p:sldId id="293" r:id="rId13"/>
    <p:sldId id="294" r:id="rId14"/>
    <p:sldId id="291" r:id="rId15"/>
    <p:sldId id="296" r:id="rId16"/>
    <p:sldId id="297" r:id="rId17"/>
    <p:sldId id="299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8" r:id="rId31"/>
    <p:sldId id="319" r:id="rId32"/>
    <p:sldId id="321" r:id="rId33"/>
    <p:sldId id="322" r:id="rId34"/>
    <p:sldId id="323" r:id="rId3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CC"/>
    <a:srgbClr val="66FFCC"/>
    <a:srgbClr val="FF7C80"/>
    <a:srgbClr val="FFFF66"/>
    <a:srgbClr val="FF3300"/>
    <a:srgbClr val="CC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 autoAdjust="0"/>
    <p:restoredTop sz="71587" autoAdjust="0"/>
  </p:normalViewPr>
  <p:slideViewPr>
    <p:cSldViewPr>
      <p:cViewPr varScale="1">
        <p:scale>
          <a:sx n="70" d="100"/>
          <a:sy n="70" d="100"/>
        </p:scale>
        <p:origin x="174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0488"/>
            <a:ext cx="6937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000750" y="90488"/>
            <a:ext cx="857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9363"/>
            <a:ext cx="6508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96050" y="8869363"/>
            <a:ext cx="361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5A373D04-FBF1-4D8E-B588-08DB028EA3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9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6D5F75-D967-4C42-9F4A-C8D2633D1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9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5A6BB-40EF-442F-93D7-97766F4EF573}" type="slidenum">
              <a:rPr lang="en-US"/>
              <a:pPr/>
              <a:t>1</a:t>
            </a:fld>
            <a:endParaRPr 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/>
              <a:t>Requirement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ERD + relations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Change ERD to tables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Normalize tables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Reverse Engineering (if needed)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Write SQL command to create your table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Load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Do manipulation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455F3-8984-410E-8636-7F113367E9E3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DE40F6-ED3B-49A2-B54C-F2792B00CD97}" type="slidenum">
              <a:rPr lang="en-US"/>
              <a:pPr/>
              <a:t>11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A00CC-4720-49ED-A23C-8FB02BBB9899}" type="slidenum">
              <a:rPr lang="en-US"/>
              <a:pPr/>
              <a:t>12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531100-73F2-4AEC-9E44-711A6C956DF3}" type="slidenum">
              <a:rPr lang="en-US"/>
              <a:pPr/>
              <a:t>13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219E6-3343-4C6F-BB8C-C9767119B4AD}" type="slidenum">
              <a:rPr lang="en-US"/>
              <a:pPr/>
              <a:t>14</a:t>
            </a:fld>
            <a:endParaRPr 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A8C-141C-4269-AC82-18EFF2A7FBA0}" type="slidenum">
              <a:rPr lang="en-US"/>
              <a:pPr/>
              <a:t>15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61BC91-9B94-4FB4-83EF-6EFC5B52AAB1}" type="slidenum">
              <a:rPr lang="en-US"/>
              <a:pPr/>
              <a:t>16</a:t>
            </a:fld>
            <a:endParaRPr 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905EC8-5A8F-4DC3-809F-C30BC7AFB971}" type="slidenum">
              <a:rPr lang="en-US"/>
              <a:pPr/>
              <a:t>17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F24E9-550E-4134-9C11-A766A05E50B3}" type="slidenum">
              <a:rPr lang="en-US"/>
              <a:pPr/>
              <a:t>18</a:t>
            </a:fld>
            <a:endParaRPr 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66C9B-4C93-4F87-83D1-AC7BD0FD21B4}" type="slidenum">
              <a:rPr lang="en-US"/>
              <a:pPr/>
              <a:t>19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239BD-26D5-44A2-BAFB-3B92937CCBDA}" type="slidenum">
              <a:rPr lang="en-US"/>
              <a:pPr/>
              <a:t>2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CC471-C274-4BED-A5A0-88A7FC3C22CF}" type="slidenum">
              <a:rPr lang="en-US"/>
              <a:pPr/>
              <a:t>20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2B72D-A121-4E96-9308-CD0D4C7157A1}" type="slidenum">
              <a:rPr lang="en-US"/>
              <a:pPr/>
              <a:t>21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766C6-C951-4754-8F87-F072C43B16DA}" type="slidenum">
              <a:rPr lang="en-US"/>
              <a:pPr/>
              <a:t>22</a:t>
            </a:fld>
            <a:endParaRPr lang="en-US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6FF56-BADE-48CE-A969-9274FB538324}" type="slidenum">
              <a:rPr lang="en-US"/>
              <a:pPr/>
              <a:t>23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2BBA0-E5F7-487A-B949-7E8775FCA01E}" type="slidenum">
              <a:rPr lang="en-US"/>
              <a:pPr/>
              <a:t>24</a:t>
            </a:fld>
            <a:endParaRPr 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151DB-E33B-44DD-A3C3-5FBFEAA11EEB}" type="slidenum">
              <a:rPr lang="en-US"/>
              <a:pPr/>
              <a:t>25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0D7A8-FF5C-449F-9ED5-4ED607F17E1B}" type="slidenum">
              <a:rPr lang="en-US"/>
              <a:pPr/>
              <a:t>26</a:t>
            </a:fld>
            <a:endParaRPr lang="en-US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BCAC2-DEE1-4130-9CB4-612424EBEDC9}" type="slidenum">
              <a:rPr lang="en-US"/>
              <a:pPr/>
              <a:t>27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E7766-6C0C-4D9A-9F04-A36284543BB6}" type="slidenum">
              <a:rPr lang="en-US"/>
              <a:pPr/>
              <a:t>28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A7F2C2-91C0-44FF-A663-37C640D4959D}" type="slidenum">
              <a:rPr lang="en-US"/>
              <a:pPr/>
              <a:t>29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10851-1F51-4B21-A2E4-DB0084DEDD84}" type="slidenum">
              <a:rPr lang="en-US"/>
              <a:pPr/>
              <a:t>3</a:t>
            </a:fld>
            <a:endParaRPr 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table joins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join a table with itself</a:t>
            </a:r>
          </a:p>
          <a:p>
            <a:endParaRPr lang="en-US" dirty="0"/>
          </a:p>
          <a:p>
            <a:r>
              <a:rPr lang="en-US" dirty="0"/>
              <a:t>SQ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write what the query does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SubQ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Depending on levels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Updating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Select the columns of a table and demonstrate them on a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Includes any modifications that runs in their own commands and rules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Simple Views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Display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Security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Administrate which can people can access the database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943B6-6A8E-4DD1-88F4-2253185D163D}" type="slidenum">
              <a:rPr lang="en-US"/>
              <a:pPr/>
              <a:t>30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743AC-ACF4-4B6A-94D0-7AB6504D1323}" type="slidenum">
              <a:rPr lang="en-US"/>
              <a:pPr/>
              <a:t>31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343CD-B99E-4C38-BE72-CF132140CF6B}" type="slidenum">
              <a:rPr lang="en-US"/>
              <a:pPr/>
              <a:t>32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993D9-D904-4FCD-93A1-C1ECA0387B36}" type="slidenum">
              <a:rPr lang="en-US"/>
              <a:pPr/>
              <a:t>33</a:t>
            </a:fld>
            <a:endParaRPr lang="en-US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7CAF5-75C3-493A-8C5F-CEA779FE5BF1}" type="slidenum">
              <a:rPr lang="en-US"/>
              <a:pPr/>
              <a:t>34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E99C0-81AC-42A4-A281-BE65C5EB4972}" type="slidenum">
              <a:rPr lang="en-US"/>
              <a:pPr/>
              <a:t>4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Used to create tables and retrieve information and declare data types and administrate the data given</a:t>
            </a:r>
          </a:p>
          <a:p>
            <a:pPr marL="171450" indent="-171450">
              <a:buFontTx/>
              <a:buChar char="-"/>
            </a:pPr>
            <a:r>
              <a:rPr lang="en-US" dirty="0"/>
              <a:t>DBMS that take care of all databases that are present.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Returns the result and manages the errors.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08978-0D48-4158-BD3F-9244B2FFC31C}" type="slidenum">
              <a:rPr lang="en-US"/>
              <a:pPr/>
              <a:t>5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may be used as a string, but in oracle, it is used in different types with a command that is used.</a:t>
            </a:r>
          </a:p>
          <a:p>
            <a:endParaRPr lang="en-US" dirty="0"/>
          </a:p>
          <a:p>
            <a:r>
              <a:rPr lang="en-US" dirty="0"/>
              <a:t>Much simpler and is flexible.</a:t>
            </a:r>
          </a:p>
          <a:p>
            <a:endParaRPr lang="en-US" dirty="0"/>
          </a:p>
          <a:p>
            <a:r>
              <a:rPr lang="en-US" dirty="0"/>
              <a:t>Can be changed or modified to change the following data items.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FAFE7-E8CB-4FC4-88B5-CDFF90D316D9}" type="slidenum">
              <a:rPr lang="en-US"/>
              <a:pPr/>
              <a:t>6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foreign key and primary does not match, data integrity will kick in and warn you about the error.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92AB-AEE8-4001-9BF9-2713A51B3C14}" type="slidenum">
              <a:rPr lang="en-US"/>
              <a:pPr/>
              <a:t>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sends SQL request to database that will be first read by the DBMS to get access of that database.</a:t>
            </a:r>
          </a:p>
          <a:p>
            <a:r>
              <a:rPr lang="en-US" dirty="0"/>
              <a:t>The DBMS will receive the data from database and transfer it to the data for the user to receive.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1B8CA2-9815-41D5-9B06-A77A7086BE49}" type="slidenum">
              <a:rPr lang="en-US"/>
              <a:pPr/>
              <a:t>8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is not different from another database management system (Oracle or any company), since the concept is the same. </a:t>
            </a:r>
          </a:p>
          <a:p>
            <a:r>
              <a:rPr lang="en-US" dirty="0"/>
              <a:t>You just have look at it and follow the process.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7388-CC33-4384-8C20-2891F92B3C4B}" type="slidenum">
              <a:rPr lang="en-US"/>
              <a:pPr/>
              <a:t>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IQL</a:t>
            </a:r>
          </a:p>
          <a:p>
            <a:pPr marL="171450" indent="-171450">
              <a:buFontTx/>
              <a:buChar char="-"/>
            </a:pPr>
            <a:r>
              <a:rPr lang="en-US" dirty="0"/>
              <a:t>Run the SQL that may not be in GUI, so having a role or responsibility to not require GUI to be activated.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DPL</a:t>
            </a:r>
          </a:p>
          <a:p>
            <a:pPr marL="171450" indent="-171450">
              <a:buFontTx/>
              <a:buChar char="-"/>
            </a:pPr>
            <a:r>
              <a:rPr lang="en-US" dirty="0"/>
              <a:t>Be able to embed SQL to C++/C/any language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Has its own procedure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DAL</a:t>
            </a:r>
          </a:p>
          <a:p>
            <a:pPr marL="0" indent="0">
              <a:buFontTx/>
              <a:buNone/>
            </a:pPr>
            <a:r>
              <a:rPr lang="en-US" dirty="0"/>
              <a:t>- The person administering, and database use the SQL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639941-36D7-4012-983A-F16837D30A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5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F6ADC9-5D83-4EBD-BD22-4D0E0D19C9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3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70F331-E2B7-4ED4-884D-BAC6DD315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684EF2-343D-4240-A07D-0B1A691693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54D37B-4338-4A5A-86C2-152A53A64A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5A29C2-7EAF-4F26-A68F-59C4F334B3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357367-7D6D-4FE3-B55B-BF391651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D1CDC5-D888-4135-A88D-1AC49A6ABE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06A52B-D5CA-4195-AF81-39577F74B5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A1BA72-7045-4480-B4D3-06D3CA8C7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1F7732-E19D-48CE-B8BB-A11B9BC0B6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6" name="Rectangle 22"/>
          <p:cNvSpPr>
            <a:spLocks noChangeArrowheads="1"/>
          </p:cNvSpPr>
          <p:nvPr userDrawn="1"/>
        </p:nvSpPr>
        <p:spPr bwMode="auto">
          <a:xfrm>
            <a:off x="130175" y="6575425"/>
            <a:ext cx="8890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Rectangle 23"/>
          <p:cNvSpPr>
            <a:spLocks noChangeArrowheads="1"/>
          </p:cNvSpPr>
          <p:nvPr userDrawn="1"/>
        </p:nvSpPr>
        <p:spPr bwMode="auto">
          <a:xfrm>
            <a:off x="130175" y="6584950"/>
            <a:ext cx="960438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Rectangle 24"/>
          <p:cNvSpPr>
            <a:spLocks noChangeArrowheads="1"/>
          </p:cNvSpPr>
          <p:nvPr userDrawn="1"/>
        </p:nvSpPr>
        <p:spPr bwMode="auto">
          <a:xfrm>
            <a:off x="130175" y="6594475"/>
            <a:ext cx="8858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9" name="Rectangle 25"/>
          <p:cNvSpPr>
            <a:spLocks noChangeArrowheads="1"/>
          </p:cNvSpPr>
          <p:nvPr userDrawn="1"/>
        </p:nvSpPr>
        <p:spPr bwMode="auto">
          <a:xfrm>
            <a:off x="130175" y="6604000"/>
            <a:ext cx="957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0" name="Rectangle 26"/>
          <p:cNvSpPr>
            <a:spLocks noChangeArrowheads="1"/>
          </p:cNvSpPr>
          <p:nvPr userDrawn="1"/>
        </p:nvSpPr>
        <p:spPr bwMode="auto">
          <a:xfrm>
            <a:off x="130175" y="6613525"/>
            <a:ext cx="95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1" name="Rectangle 27"/>
          <p:cNvSpPr>
            <a:spLocks noChangeArrowheads="1"/>
          </p:cNvSpPr>
          <p:nvPr userDrawn="1"/>
        </p:nvSpPr>
        <p:spPr bwMode="auto">
          <a:xfrm>
            <a:off x="130175" y="6623050"/>
            <a:ext cx="881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2" name="Rectangle 28"/>
          <p:cNvSpPr>
            <a:spLocks noChangeArrowheads="1"/>
          </p:cNvSpPr>
          <p:nvPr userDrawn="1"/>
        </p:nvSpPr>
        <p:spPr bwMode="auto">
          <a:xfrm>
            <a:off x="130175" y="6632575"/>
            <a:ext cx="17891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Dr. Ahmad R. Hadaegh </a:t>
            </a:r>
            <a:endParaRPr lang="en-US"/>
          </a:p>
        </p:txBody>
      </p:sp>
      <p:sp>
        <p:nvSpPr>
          <p:cNvPr id="72733" name="Rectangle 29"/>
          <p:cNvSpPr>
            <a:spLocks noChangeArrowheads="1"/>
          </p:cNvSpPr>
          <p:nvPr userDrawn="1"/>
        </p:nvSpPr>
        <p:spPr bwMode="auto">
          <a:xfrm>
            <a:off x="0" y="6534150"/>
            <a:ext cx="9112250" cy="323850"/>
          </a:xfrm>
          <a:prstGeom prst="rect">
            <a:avLst/>
          </a:prstGeom>
          <a:solidFill>
            <a:srgbClr val="FF3300"/>
          </a:solidFill>
          <a:ln w="76200">
            <a:solidFill>
              <a:srgbClr val="5E574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34" name="Rectangle 30"/>
          <p:cNvSpPr>
            <a:spLocks noChangeArrowheads="1"/>
          </p:cNvSpPr>
          <p:nvPr userDrawn="1"/>
        </p:nvSpPr>
        <p:spPr bwMode="auto">
          <a:xfrm>
            <a:off x="8329613" y="6575425"/>
            <a:ext cx="3746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Rectangle 31"/>
          <p:cNvSpPr>
            <a:spLocks noChangeArrowheads="1"/>
          </p:cNvSpPr>
          <p:nvPr userDrawn="1"/>
        </p:nvSpPr>
        <p:spPr bwMode="auto">
          <a:xfrm>
            <a:off x="8329613" y="6584950"/>
            <a:ext cx="44608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6" name="Rectangle 32"/>
          <p:cNvSpPr>
            <a:spLocks noChangeArrowheads="1"/>
          </p:cNvSpPr>
          <p:nvPr userDrawn="1"/>
        </p:nvSpPr>
        <p:spPr bwMode="auto">
          <a:xfrm>
            <a:off x="8329613" y="6594475"/>
            <a:ext cx="3714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7" name="Rectangle 33"/>
          <p:cNvSpPr>
            <a:spLocks noChangeArrowheads="1"/>
          </p:cNvSpPr>
          <p:nvPr userDrawn="1"/>
        </p:nvSpPr>
        <p:spPr bwMode="auto">
          <a:xfrm>
            <a:off x="8329613" y="6604000"/>
            <a:ext cx="4429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8" name="Rectangle 34"/>
          <p:cNvSpPr>
            <a:spLocks noChangeArrowheads="1"/>
          </p:cNvSpPr>
          <p:nvPr userDrawn="1"/>
        </p:nvSpPr>
        <p:spPr bwMode="auto">
          <a:xfrm>
            <a:off x="8329613" y="6613525"/>
            <a:ext cx="4413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9" name="Rectangle 35"/>
          <p:cNvSpPr>
            <a:spLocks noChangeArrowheads="1"/>
          </p:cNvSpPr>
          <p:nvPr userDrawn="1"/>
        </p:nvSpPr>
        <p:spPr bwMode="auto">
          <a:xfrm>
            <a:off x="8329613" y="6623050"/>
            <a:ext cx="36671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Rectangle 36"/>
          <p:cNvSpPr>
            <a:spLocks noChangeArrowheads="1"/>
          </p:cNvSpPr>
          <p:nvPr userDrawn="1"/>
        </p:nvSpPr>
        <p:spPr bwMode="auto">
          <a:xfrm>
            <a:off x="0" y="6569075"/>
            <a:ext cx="8851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400" b="1" i="1">
                <a:solidFill>
                  <a:srgbClr val="FFFFFF"/>
                </a:solidFill>
              </a:rPr>
              <a:t>  A.R. Hadaegh                                         California State University San Marcos (CSUSM)                                        Page                                             </a:t>
            </a:r>
            <a:endParaRPr lang="en-US"/>
          </a:p>
        </p:txBody>
      </p:sp>
      <p:sp>
        <p:nvSpPr>
          <p:cNvPr id="72741" name="Rectangle 37"/>
          <p:cNvSpPr>
            <a:spLocks noChangeArrowheads="1"/>
          </p:cNvSpPr>
          <p:nvPr userDrawn="1"/>
        </p:nvSpPr>
        <p:spPr bwMode="auto">
          <a:xfrm>
            <a:off x="8850313" y="6565900"/>
            <a:ext cx="53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Rectangle 38"/>
          <p:cNvSpPr>
            <a:spLocks noChangeArrowheads="1"/>
          </p:cNvSpPr>
          <p:nvPr userDrawn="1"/>
        </p:nvSpPr>
        <p:spPr bwMode="auto">
          <a:xfrm>
            <a:off x="8850313" y="6573838"/>
            <a:ext cx="1285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3" name="Rectangle 39"/>
          <p:cNvSpPr>
            <a:spLocks noChangeArrowheads="1"/>
          </p:cNvSpPr>
          <p:nvPr userDrawn="1"/>
        </p:nvSpPr>
        <p:spPr bwMode="auto">
          <a:xfrm>
            <a:off x="8850313" y="6581775"/>
            <a:ext cx="508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4" name="Rectangle 40"/>
          <p:cNvSpPr>
            <a:spLocks noChangeArrowheads="1"/>
          </p:cNvSpPr>
          <p:nvPr userDrawn="1"/>
        </p:nvSpPr>
        <p:spPr bwMode="auto">
          <a:xfrm>
            <a:off x="8850313" y="6589713"/>
            <a:ext cx="1254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5" name="Rectangle 41"/>
          <p:cNvSpPr>
            <a:spLocks noChangeArrowheads="1"/>
          </p:cNvSpPr>
          <p:nvPr userDrawn="1"/>
        </p:nvSpPr>
        <p:spPr bwMode="auto">
          <a:xfrm>
            <a:off x="8850313" y="6597650"/>
            <a:ext cx="123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6" name="Rectangle 42"/>
          <p:cNvSpPr>
            <a:spLocks noChangeArrowheads="1"/>
          </p:cNvSpPr>
          <p:nvPr userDrawn="1"/>
        </p:nvSpPr>
        <p:spPr bwMode="auto">
          <a:xfrm>
            <a:off x="8850313" y="6605588"/>
            <a:ext cx="460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7" name="Rectangle 43"/>
          <p:cNvSpPr>
            <a:spLocks noChangeArrowheads="1"/>
          </p:cNvSpPr>
          <p:nvPr userDrawn="1"/>
        </p:nvSpPr>
        <p:spPr bwMode="auto">
          <a:xfrm>
            <a:off x="8850313" y="6613525"/>
            <a:ext cx="444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72748" name="Rectangle 44"/>
          <p:cNvSpPr>
            <a:spLocks noChangeArrowheads="1"/>
          </p:cNvSpPr>
          <p:nvPr userDrawn="1"/>
        </p:nvSpPr>
        <p:spPr bwMode="auto">
          <a:xfrm>
            <a:off x="8694738" y="6575425"/>
            <a:ext cx="411162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9" name="Rectangle 45"/>
          <p:cNvSpPr>
            <a:spLocks noChangeArrowheads="1"/>
          </p:cNvSpPr>
          <p:nvPr userDrawn="1"/>
        </p:nvSpPr>
        <p:spPr bwMode="auto">
          <a:xfrm>
            <a:off x="0" y="6350"/>
            <a:ext cx="9144000" cy="64976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0" name="Freeform 46"/>
          <p:cNvSpPr>
            <a:spLocks/>
          </p:cNvSpPr>
          <p:nvPr userDrawn="1"/>
        </p:nvSpPr>
        <p:spPr bwMode="auto">
          <a:xfrm>
            <a:off x="0" y="0"/>
            <a:ext cx="9194800" cy="6465888"/>
          </a:xfrm>
          <a:custGeom>
            <a:avLst/>
            <a:gdLst>
              <a:gd name="T0" fmla="*/ 613 w 5792"/>
              <a:gd name="T1" fmla="*/ 4 h 4073"/>
              <a:gd name="T2" fmla="*/ 512 w 5792"/>
              <a:gd name="T3" fmla="*/ 21 h 4073"/>
              <a:gd name="T4" fmla="*/ 417 w 5792"/>
              <a:gd name="T5" fmla="*/ 53 h 4073"/>
              <a:gd name="T6" fmla="*/ 329 w 5792"/>
              <a:gd name="T7" fmla="*/ 98 h 4073"/>
              <a:gd name="T8" fmla="*/ 248 w 5792"/>
              <a:gd name="T9" fmla="*/ 155 h 4073"/>
              <a:gd name="T10" fmla="*/ 177 w 5792"/>
              <a:gd name="T11" fmla="*/ 222 h 4073"/>
              <a:gd name="T12" fmla="*/ 117 w 5792"/>
              <a:gd name="T13" fmla="*/ 299 h 4073"/>
              <a:gd name="T14" fmla="*/ 67 w 5792"/>
              <a:gd name="T15" fmla="*/ 385 h 4073"/>
              <a:gd name="T16" fmla="*/ 31 w 5792"/>
              <a:gd name="T17" fmla="*/ 477 h 4073"/>
              <a:gd name="T18" fmla="*/ 8 w 5792"/>
              <a:gd name="T19" fmla="*/ 576 h 4073"/>
              <a:gd name="T20" fmla="*/ 0 w 5792"/>
              <a:gd name="T21" fmla="*/ 679 h 4073"/>
              <a:gd name="T22" fmla="*/ 4 w 5792"/>
              <a:gd name="T23" fmla="*/ 3463 h 4073"/>
              <a:gd name="T24" fmla="*/ 21 w 5792"/>
              <a:gd name="T25" fmla="*/ 3564 h 4073"/>
              <a:gd name="T26" fmla="*/ 53 w 5792"/>
              <a:gd name="T27" fmla="*/ 3658 h 4073"/>
              <a:gd name="T28" fmla="*/ 99 w 5792"/>
              <a:gd name="T29" fmla="*/ 3746 h 4073"/>
              <a:gd name="T30" fmla="*/ 156 w 5792"/>
              <a:gd name="T31" fmla="*/ 3826 h 4073"/>
              <a:gd name="T32" fmla="*/ 223 w 5792"/>
              <a:gd name="T33" fmla="*/ 3897 h 4073"/>
              <a:gd name="T34" fmla="*/ 301 w 5792"/>
              <a:gd name="T35" fmla="*/ 3957 h 4073"/>
              <a:gd name="T36" fmla="*/ 387 w 5792"/>
              <a:gd name="T37" fmla="*/ 4006 h 4073"/>
              <a:gd name="T38" fmla="*/ 480 w 5792"/>
              <a:gd name="T39" fmla="*/ 4043 h 4073"/>
              <a:gd name="T40" fmla="*/ 579 w 5792"/>
              <a:gd name="T41" fmla="*/ 4065 h 4073"/>
              <a:gd name="T42" fmla="*/ 683 w 5792"/>
              <a:gd name="T43" fmla="*/ 4073 h 4073"/>
              <a:gd name="T44" fmla="*/ 5179 w 5792"/>
              <a:gd name="T45" fmla="*/ 4070 h 4073"/>
              <a:gd name="T46" fmla="*/ 5280 w 5792"/>
              <a:gd name="T47" fmla="*/ 4052 h 4073"/>
              <a:gd name="T48" fmla="*/ 5375 w 5792"/>
              <a:gd name="T49" fmla="*/ 4020 h 4073"/>
              <a:gd name="T50" fmla="*/ 5463 w 5792"/>
              <a:gd name="T51" fmla="*/ 3975 h 4073"/>
              <a:gd name="T52" fmla="*/ 5544 w 5792"/>
              <a:gd name="T53" fmla="*/ 3918 h 4073"/>
              <a:gd name="T54" fmla="*/ 5615 w 5792"/>
              <a:gd name="T55" fmla="*/ 3851 h 4073"/>
              <a:gd name="T56" fmla="*/ 5675 w 5792"/>
              <a:gd name="T57" fmla="*/ 3774 h 4073"/>
              <a:gd name="T58" fmla="*/ 5725 w 5792"/>
              <a:gd name="T59" fmla="*/ 3688 h 4073"/>
              <a:gd name="T60" fmla="*/ 5762 w 5792"/>
              <a:gd name="T61" fmla="*/ 3596 h 4073"/>
              <a:gd name="T62" fmla="*/ 5784 w 5792"/>
              <a:gd name="T63" fmla="*/ 3497 h 4073"/>
              <a:gd name="T64" fmla="*/ 5792 w 5792"/>
              <a:gd name="T65" fmla="*/ 3394 h 4073"/>
              <a:gd name="T66" fmla="*/ 5789 w 5792"/>
              <a:gd name="T67" fmla="*/ 610 h 4073"/>
              <a:gd name="T68" fmla="*/ 5771 w 5792"/>
              <a:gd name="T69" fmla="*/ 509 h 4073"/>
              <a:gd name="T70" fmla="*/ 5739 w 5792"/>
              <a:gd name="T71" fmla="*/ 415 h 4073"/>
              <a:gd name="T72" fmla="*/ 5693 w 5792"/>
              <a:gd name="T73" fmla="*/ 327 h 4073"/>
              <a:gd name="T74" fmla="*/ 5636 w 5792"/>
              <a:gd name="T75" fmla="*/ 247 h 4073"/>
              <a:gd name="T76" fmla="*/ 5569 w 5792"/>
              <a:gd name="T77" fmla="*/ 176 h 4073"/>
              <a:gd name="T78" fmla="*/ 5491 w 5792"/>
              <a:gd name="T79" fmla="*/ 116 h 4073"/>
              <a:gd name="T80" fmla="*/ 5405 w 5792"/>
              <a:gd name="T81" fmla="*/ 67 h 4073"/>
              <a:gd name="T82" fmla="*/ 5312 w 5792"/>
              <a:gd name="T83" fmla="*/ 31 h 4073"/>
              <a:gd name="T84" fmla="*/ 5213 w 5792"/>
              <a:gd name="T85" fmla="*/ 8 h 4073"/>
              <a:gd name="T86" fmla="*/ 5109 w 5792"/>
              <a:gd name="T87" fmla="*/ 0 h 4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792" h="4073">
                <a:moveTo>
                  <a:pt x="683" y="0"/>
                </a:moveTo>
                <a:lnTo>
                  <a:pt x="648" y="1"/>
                </a:lnTo>
                <a:lnTo>
                  <a:pt x="613" y="4"/>
                </a:lnTo>
                <a:lnTo>
                  <a:pt x="579" y="8"/>
                </a:lnTo>
                <a:lnTo>
                  <a:pt x="545" y="14"/>
                </a:lnTo>
                <a:lnTo>
                  <a:pt x="512" y="21"/>
                </a:lnTo>
                <a:lnTo>
                  <a:pt x="480" y="31"/>
                </a:lnTo>
                <a:lnTo>
                  <a:pt x="448" y="41"/>
                </a:lnTo>
                <a:lnTo>
                  <a:pt x="417" y="53"/>
                </a:lnTo>
                <a:lnTo>
                  <a:pt x="387" y="67"/>
                </a:lnTo>
                <a:lnTo>
                  <a:pt x="357" y="82"/>
                </a:lnTo>
                <a:lnTo>
                  <a:pt x="329" y="98"/>
                </a:lnTo>
                <a:lnTo>
                  <a:pt x="301" y="116"/>
                </a:lnTo>
                <a:lnTo>
                  <a:pt x="275" y="135"/>
                </a:lnTo>
                <a:lnTo>
                  <a:pt x="248" y="155"/>
                </a:lnTo>
                <a:lnTo>
                  <a:pt x="223" y="176"/>
                </a:lnTo>
                <a:lnTo>
                  <a:pt x="200" y="199"/>
                </a:lnTo>
                <a:lnTo>
                  <a:pt x="177" y="222"/>
                </a:lnTo>
                <a:lnTo>
                  <a:pt x="156" y="247"/>
                </a:lnTo>
                <a:lnTo>
                  <a:pt x="136" y="273"/>
                </a:lnTo>
                <a:lnTo>
                  <a:pt x="117" y="299"/>
                </a:lnTo>
                <a:lnTo>
                  <a:pt x="99" y="327"/>
                </a:lnTo>
                <a:lnTo>
                  <a:pt x="82" y="355"/>
                </a:lnTo>
                <a:lnTo>
                  <a:pt x="67" y="385"/>
                </a:lnTo>
                <a:lnTo>
                  <a:pt x="53" y="415"/>
                </a:lnTo>
                <a:lnTo>
                  <a:pt x="41" y="446"/>
                </a:lnTo>
                <a:lnTo>
                  <a:pt x="31" y="477"/>
                </a:lnTo>
                <a:lnTo>
                  <a:pt x="21" y="509"/>
                </a:lnTo>
                <a:lnTo>
                  <a:pt x="14" y="542"/>
                </a:lnTo>
                <a:lnTo>
                  <a:pt x="8" y="576"/>
                </a:lnTo>
                <a:lnTo>
                  <a:pt x="4" y="610"/>
                </a:lnTo>
                <a:lnTo>
                  <a:pt x="1" y="644"/>
                </a:lnTo>
                <a:lnTo>
                  <a:pt x="0" y="679"/>
                </a:lnTo>
                <a:lnTo>
                  <a:pt x="0" y="3394"/>
                </a:lnTo>
                <a:lnTo>
                  <a:pt x="1" y="3429"/>
                </a:lnTo>
                <a:lnTo>
                  <a:pt x="4" y="3463"/>
                </a:lnTo>
                <a:lnTo>
                  <a:pt x="8" y="3497"/>
                </a:lnTo>
                <a:lnTo>
                  <a:pt x="14" y="3531"/>
                </a:lnTo>
                <a:lnTo>
                  <a:pt x="21" y="3564"/>
                </a:lnTo>
                <a:lnTo>
                  <a:pt x="31" y="3596"/>
                </a:lnTo>
                <a:lnTo>
                  <a:pt x="41" y="3627"/>
                </a:lnTo>
                <a:lnTo>
                  <a:pt x="53" y="3658"/>
                </a:lnTo>
                <a:lnTo>
                  <a:pt x="67" y="3688"/>
                </a:lnTo>
                <a:lnTo>
                  <a:pt x="82" y="3718"/>
                </a:lnTo>
                <a:lnTo>
                  <a:pt x="99" y="3746"/>
                </a:lnTo>
                <a:lnTo>
                  <a:pt x="117" y="3774"/>
                </a:lnTo>
                <a:lnTo>
                  <a:pt x="136" y="3800"/>
                </a:lnTo>
                <a:lnTo>
                  <a:pt x="156" y="3826"/>
                </a:lnTo>
                <a:lnTo>
                  <a:pt x="177" y="3851"/>
                </a:lnTo>
                <a:lnTo>
                  <a:pt x="200" y="3874"/>
                </a:lnTo>
                <a:lnTo>
                  <a:pt x="223" y="3897"/>
                </a:lnTo>
                <a:lnTo>
                  <a:pt x="248" y="3918"/>
                </a:lnTo>
                <a:lnTo>
                  <a:pt x="275" y="3938"/>
                </a:lnTo>
                <a:lnTo>
                  <a:pt x="301" y="3957"/>
                </a:lnTo>
                <a:lnTo>
                  <a:pt x="329" y="3975"/>
                </a:lnTo>
                <a:lnTo>
                  <a:pt x="357" y="3991"/>
                </a:lnTo>
                <a:lnTo>
                  <a:pt x="387" y="4006"/>
                </a:lnTo>
                <a:lnTo>
                  <a:pt x="417" y="4020"/>
                </a:lnTo>
                <a:lnTo>
                  <a:pt x="448" y="4032"/>
                </a:lnTo>
                <a:lnTo>
                  <a:pt x="480" y="4043"/>
                </a:lnTo>
                <a:lnTo>
                  <a:pt x="512" y="4052"/>
                </a:lnTo>
                <a:lnTo>
                  <a:pt x="545" y="4059"/>
                </a:lnTo>
                <a:lnTo>
                  <a:pt x="579" y="4065"/>
                </a:lnTo>
                <a:lnTo>
                  <a:pt x="613" y="4070"/>
                </a:lnTo>
                <a:lnTo>
                  <a:pt x="648" y="4072"/>
                </a:lnTo>
                <a:lnTo>
                  <a:pt x="683" y="4073"/>
                </a:lnTo>
                <a:lnTo>
                  <a:pt x="5109" y="4073"/>
                </a:lnTo>
                <a:lnTo>
                  <a:pt x="5144" y="4072"/>
                </a:lnTo>
                <a:lnTo>
                  <a:pt x="5179" y="4070"/>
                </a:lnTo>
                <a:lnTo>
                  <a:pt x="5213" y="4065"/>
                </a:lnTo>
                <a:lnTo>
                  <a:pt x="5247" y="4059"/>
                </a:lnTo>
                <a:lnTo>
                  <a:pt x="5280" y="4052"/>
                </a:lnTo>
                <a:lnTo>
                  <a:pt x="5312" y="4043"/>
                </a:lnTo>
                <a:lnTo>
                  <a:pt x="5344" y="4032"/>
                </a:lnTo>
                <a:lnTo>
                  <a:pt x="5375" y="4020"/>
                </a:lnTo>
                <a:lnTo>
                  <a:pt x="5405" y="4006"/>
                </a:lnTo>
                <a:lnTo>
                  <a:pt x="5435" y="3991"/>
                </a:lnTo>
                <a:lnTo>
                  <a:pt x="5463" y="3975"/>
                </a:lnTo>
                <a:lnTo>
                  <a:pt x="5491" y="3957"/>
                </a:lnTo>
                <a:lnTo>
                  <a:pt x="5517" y="3938"/>
                </a:lnTo>
                <a:lnTo>
                  <a:pt x="5544" y="3918"/>
                </a:lnTo>
                <a:lnTo>
                  <a:pt x="5569" y="3897"/>
                </a:lnTo>
                <a:lnTo>
                  <a:pt x="5592" y="3874"/>
                </a:lnTo>
                <a:lnTo>
                  <a:pt x="5615" y="3851"/>
                </a:lnTo>
                <a:lnTo>
                  <a:pt x="5636" y="3826"/>
                </a:lnTo>
                <a:lnTo>
                  <a:pt x="5656" y="3800"/>
                </a:lnTo>
                <a:lnTo>
                  <a:pt x="5675" y="3774"/>
                </a:lnTo>
                <a:lnTo>
                  <a:pt x="5693" y="3746"/>
                </a:lnTo>
                <a:lnTo>
                  <a:pt x="5710" y="3718"/>
                </a:lnTo>
                <a:lnTo>
                  <a:pt x="5725" y="3688"/>
                </a:lnTo>
                <a:lnTo>
                  <a:pt x="5739" y="3658"/>
                </a:lnTo>
                <a:lnTo>
                  <a:pt x="5751" y="3627"/>
                </a:lnTo>
                <a:lnTo>
                  <a:pt x="5762" y="3596"/>
                </a:lnTo>
                <a:lnTo>
                  <a:pt x="5771" y="3564"/>
                </a:lnTo>
                <a:lnTo>
                  <a:pt x="5778" y="3531"/>
                </a:lnTo>
                <a:lnTo>
                  <a:pt x="5784" y="3497"/>
                </a:lnTo>
                <a:lnTo>
                  <a:pt x="5789" y="3463"/>
                </a:lnTo>
                <a:lnTo>
                  <a:pt x="5791" y="3429"/>
                </a:lnTo>
                <a:lnTo>
                  <a:pt x="5792" y="3394"/>
                </a:lnTo>
                <a:lnTo>
                  <a:pt x="5792" y="679"/>
                </a:lnTo>
                <a:lnTo>
                  <a:pt x="5791" y="644"/>
                </a:lnTo>
                <a:lnTo>
                  <a:pt x="5789" y="610"/>
                </a:lnTo>
                <a:lnTo>
                  <a:pt x="5784" y="576"/>
                </a:lnTo>
                <a:lnTo>
                  <a:pt x="5778" y="542"/>
                </a:lnTo>
                <a:lnTo>
                  <a:pt x="5771" y="509"/>
                </a:lnTo>
                <a:lnTo>
                  <a:pt x="5762" y="477"/>
                </a:lnTo>
                <a:lnTo>
                  <a:pt x="5751" y="446"/>
                </a:lnTo>
                <a:lnTo>
                  <a:pt x="5739" y="415"/>
                </a:lnTo>
                <a:lnTo>
                  <a:pt x="5725" y="385"/>
                </a:lnTo>
                <a:lnTo>
                  <a:pt x="5710" y="355"/>
                </a:lnTo>
                <a:lnTo>
                  <a:pt x="5693" y="327"/>
                </a:lnTo>
                <a:lnTo>
                  <a:pt x="5675" y="299"/>
                </a:lnTo>
                <a:lnTo>
                  <a:pt x="5656" y="273"/>
                </a:lnTo>
                <a:lnTo>
                  <a:pt x="5636" y="247"/>
                </a:lnTo>
                <a:lnTo>
                  <a:pt x="5615" y="222"/>
                </a:lnTo>
                <a:lnTo>
                  <a:pt x="5592" y="199"/>
                </a:lnTo>
                <a:lnTo>
                  <a:pt x="5569" y="176"/>
                </a:lnTo>
                <a:lnTo>
                  <a:pt x="5544" y="155"/>
                </a:lnTo>
                <a:lnTo>
                  <a:pt x="5517" y="135"/>
                </a:lnTo>
                <a:lnTo>
                  <a:pt x="5491" y="116"/>
                </a:lnTo>
                <a:lnTo>
                  <a:pt x="5463" y="98"/>
                </a:lnTo>
                <a:lnTo>
                  <a:pt x="5435" y="82"/>
                </a:lnTo>
                <a:lnTo>
                  <a:pt x="5405" y="67"/>
                </a:lnTo>
                <a:lnTo>
                  <a:pt x="5375" y="53"/>
                </a:lnTo>
                <a:lnTo>
                  <a:pt x="5344" y="41"/>
                </a:lnTo>
                <a:lnTo>
                  <a:pt x="5312" y="31"/>
                </a:lnTo>
                <a:lnTo>
                  <a:pt x="5280" y="21"/>
                </a:lnTo>
                <a:lnTo>
                  <a:pt x="5247" y="14"/>
                </a:lnTo>
                <a:lnTo>
                  <a:pt x="5213" y="8"/>
                </a:lnTo>
                <a:lnTo>
                  <a:pt x="5179" y="4"/>
                </a:lnTo>
                <a:lnTo>
                  <a:pt x="5144" y="1"/>
                </a:lnTo>
                <a:lnTo>
                  <a:pt x="5109" y="0"/>
                </a:lnTo>
                <a:lnTo>
                  <a:pt x="683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51" name="Rectangle 47"/>
          <p:cNvSpPr>
            <a:spLocks noChangeArrowheads="1"/>
          </p:cNvSpPr>
          <p:nvPr userDrawn="1"/>
        </p:nvSpPr>
        <p:spPr bwMode="auto">
          <a:xfrm>
            <a:off x="8569325" y="6618288"/>
            <a:ext cx="5413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2" name="Rectangle 48"/>
          <p:cNvSpPr>
            <a:spLocks noChangeArrowheads="1"/>
          </p:cNvSpPr>
          <p:nvPr userDrawn="1"/>
        </p:nvSpPr>
        <p:spPr bwMode="auto">
          <a:xfrm>
            <a:off x="8562975" y="6535738"/>
            <a:ext cx="692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3" name="Rectangle 49"/>
          <p:cNvSpPr>
            <a:spLocks noChangeArrowheads="1"/>
          </p:cNvSpPr>
          <p:nvPr userDrawn="1"/>
        </p:nvSpPr>
        <p:spPr bwMode="auto">
          <a:xfrm>
            <a:off x="8712200" y="6532563"/>
            <a:ext cx="385763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4" name="Rectangle 50"/>
          <p:cNvSpPr>
            <a:spLocks noChangeArrowheads="1"/>
          </p:cNvSpPr>
          <p:nvPr userDrawn="1"/>
        </p:nvSpPr>
        <p:spPr bwMode="auto">
          <a:xfrm>
            <a:off x="8689975" y="6646863"/>
            <a:ext cx="460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55" name="Rectangle 5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15100"/>
            <a:ext cx="6858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2CABB4CA-F21C-4552-B8AC-AECBDA7827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9718B-A0A6-4DFA-A445-234FCB15CD8A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533400" y="990600"/>
            <a:ext cx="7924800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400" b="1"/>
              <a:t>Introduction </a:t>
            </a:r>
          </a:p>
          <a:p>
            <a:endParaRPr lang="en-US" sz="4400" b="1"/>
          </a:p>
          <a:p>
            <a:r>
              <a:rPr lang="en-US" sz="4400" b="1"/>
              <a:t>To</a:t>
            </a:r>
          </a:p>
          <a:p>
            <a:r>
              <a:rPr lang="en-US" sz="4400" b="1"/>
              <a:t> </a:t>
            </a:r>
          </a:p>
          <a:p>
            <a:r>
              <a:rPr lang="en-US" sz="4400" b="1"/>
              <a:t>Structured Query Language (SQL)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E3299-F5F5-44D7-AB12-D7E44B1A4879}" type="slidenum">
              <a:rPr lang="en-US"/>
              <a:pPr/>
              <a:t>10</a:t>
            </a:fld>
            <a:endParaRPr lang="en-US"/>
          </a:p>
        </p:txBody>
      </p:sp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457200" y="304800"/>
            <a:ext cx="83058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58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381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Roles of SQL - cont.</a:t>
            </a:r>
            <a:endParaRPr lang="en-US" b="1"/>
          </a:p>
          <a:p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Client-Server language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Personal computer programs use SQL to communicate over a local area network with database servers that store shared data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Distributed database language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Distributed database management systems use SQL to help distribute data across many connected computer systems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Database gateway language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In a computer network with a mix of different DBMS products, SQL is often used in a gateway that allows one brand of DBMS to communicate with another brand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3E923-7C44-4DFB-9F18-EF57A6511389}" type="slidenum">
              <a:rPr lang="en-US"/>
              <a:pPr/>
              <a:t>11</a:t>
            </a:fld>
            <a:endParaRPr 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303213"/>
            <a:ext cx="8534400" cy="589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03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78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/>
              <a:t>SQL Features and Benefits</a:t>
            </a:r>
            <a:endParaRPr lang="en-US" b="1"/>
          </a:p>
          <a:p>
            <a:pPr>
              <a:lnSpc>
                <a:spcPct val="90000"/>
              </a:lnSpc>
            </a:pPr>
            <a:endParaRPr lang="en-US" sz="800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Vendor independence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most important feature which makes it very popular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SQL can be moved from one DBMS to another  with minimal conversion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SQL standards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was published by American National Standards (ANSI) and International Standards Organizations (ISO) in 1986 and expanded in 1992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Relational foundation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is a language for relational databases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has become popular along with relational database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50EF8-7301-44EC-9A5B-EB5E81456E9C}" type="slidenum">
              <a:rPr lang="en-US"/>
              <a:pPr/>
              <a:t>12</a:t>
            </a:fld>
            <a:endParaRPr lang="en-US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1534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03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381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/>
              <a:t>SQL Features and Benefits - cont.</a:t>
            </a:r>
            <a:endParaRPr lang="en-US" b="1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High-level, English-like structure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Looks like simple English sentences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Makes it easy to learn it fast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Interactive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is an interactive language that gives users the ability to get answers to complex questions in a very short time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Programmatic database access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Using SQL, we can write applications that access a database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Multiple views of data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creator of database can give different users of the database views of its structure and contents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6477E-111E-4063-8BB9-4E2703B13DEA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Text Box 1026"/>
          <p:cNvSpPr txBox="1">
            <a:spLocks noChangeArrowheads="1"/>
          </p:cNvSpPr>
          <p:nvPr/>
        </p:nvSpPr>
        <p:spPr bwMode="auto">
          <a:xfrm>
            <a:off x="609600" y="228600"/>
            <a:ext cx="7927975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58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6175" indent="-23177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/>
              <a:t>SQL Features and Benefits - cont.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Complete database language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SQL provides a complete, consistent language for creating a database, managing its security, updating its contents, retrieving data, and sharing data among many concurrent users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Dynamic data definition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SQL allows the structure of database can be changed dynamically even while users are accessing database contents.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Client/Server architecture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It is vehicle for implementing client-server applications</a:t>
            </a:r>
          </a:p>
          <a:p>
            <a:pPr lvl="1"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SQL serves as a front-end computer systems optimized for user interaction and back-end systems specialized for database management.</a:t>
            </a:r>
          </a:p>
        </p:txBody>
      </p:sp>
      <p:sp>
        <p:nvSpPr>
          <p:cNvPr id="62467" name="Text Box 1027"/>
          <p:cNvSpPr txBox="1">
            <a:spLocks noChangeArrowheads="1"/>
          </p:cNvSpPr>
          <p:nvPr/>
        </p:nvSpPr>
        <p:spPr bwMode="auto">
          <a:xfrm>
            <a:off x="762000" y="1690688"/>
            <a:ext cx="755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endParaRPr lang="en-US" sz="240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0F71F9-71DE-4517-8C0C-7CB1C9751E39}" type="slidenum">
              <a:rPr lang="en-US"/>
              <a:pPr/>
              <a:t>14</a:t>
            </a:fld>
            <a:endParaRPr lang="en-US"/>
          </a:p>
        </p:txBody>
      </p:sp>
      <p:sp>
        <p:nvSpPr>
          <p:cNvPr id="59394" name="Text Box 1026"/>
          <p:cNvSpPr txBox="1">
            <a:spLocks noChangeArrowheads="1"/>
          </p:cNvSpPr>
          <p:nvPr/>
        </p:nvSpPr>
        <p:spPr bwMode="auto">
          <a:xfrm>
            <a:off x="304800" y="228600"/>
            <a:ext cx="8382000" cy="611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b="1"/>
              <a:t>What is Oracle?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Oracle is the most widely used Relational Database Management System (RDBMS) in the world.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Oracle Corporation was the first vendor to develop a commercial SQL database product (2 years before IBM)!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Oracle database was designed using the relational data model and uses SQL as its query language.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SQL program on Oracle is called sqlplus.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Oracle is a very large collection of programs.  It would take years to learn everything about Oracle.  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Our goal is to examine one part of Oracle, its SQL engine called sqlplus.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ED966-2325-4015-975F-0849ABDECF3D}" type="slidenum">
              <a:rPr lang="en-US"/>
              <a:pPr/>
              <a:t>15</a:t>
            </a:fld>
            <a:endParaRPr lang="en-US"/>
          </a:p>
        </p:txBody>
      </p:sp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28600" y="473075"/>
            <a:ext cx="8686800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SQL Basics</a:t>
            </a:r>
            <a:r>
              <a:rPr lang="en-US" sz="3200"/>
              <a:t> </a:t>
            </a:r>
          </a:p>
          <a:p>
            <a:endParaRPr lang="en-US" sz="3200"/>
          </a:p>
          <a:p>
            <a:endParaRPr lang="en-US" sz="32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We will begin this section by looking at the basic structure of SQL statements and executing some SQL statements.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SQL statements basically all have the same form.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They always begin with a verb which is a SQL command or SQL verb.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Typical SQL command are:</a:t>
            </a:r>
          </a:p>
          <a:p>
            <a:pPr lvl="2">
              <a:buClr>
                <a:srgbClr val="CC0000"/>
              </a:buClr>
            </a:pPr>
            <a:r>
              <a:rPr lang="en-US" b="1"/>
              <a:t>SELECT, DELETE, INSERT, COMMIT, CREATE, etc</a:t>
            </a: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9F836-2AEA-4811-98C4-DD4BE2978C95}" type="slidenum">
              <a:rPr lang="en-US"/>
              <a:pPr/>
              <a:t>16</a:t>
            </a:fld>
            <a:endParaRPr lang="en-US"/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76962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statement continues on with one or more clauses. 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A clause may specify the data to be acted upon by the statements, or provide more detail about what the statement is supposed to do.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Every clause begins with a keyword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Not all clauses are mandatory. 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We will be dealing with clauses later in the course.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The SQL keywords cannot be used for identifying objects such as table names, table attributes and so on.  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 lvl="1">
              <a:lnSpc>
                <a:spcPct val="8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We can think of them as reserved words, and reserved words in SQL like in any programming language (C, C++) can’t be used for any other purposes except as keywords.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1AC67-AFC8-4249-8FD1-3C88DE5839CC}" type="slidenum">
              <a:rPr lang="en-US"/>
              <a:pPr/>
              <a:t>17</a:t>
            </a:fld>
            <a:endParaRPr lang="en-US"/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0772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Names</a:t>
            </a:r>
            <a:endParaRPr lang="en-US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By assigning objects in a database unique names,we can access all the objects of our database. 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Typical objects in a database are tables,  table attributes, views, and so on.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Names in standard SQL must be 1-18 characters in length.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Oracles permits longer than 18 characters for names.  But to ensure portability among different types of SQL, we’ll stick to the  standard.  </a:t>
            </a:r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78E7-51B5-4469-AE23-271AB143DE96}" type="slidenum">
              <a:rPr lang="en-US"/>
              <a:pPr/>
              <a:t>18</a:t>
            </a:fld>
            <a:endParaRPr lang="en-US"/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274638"/>
            <a:ext cx="7543800" cy="459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77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549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Data Types</a:t>
            </a:r>
            <a:r>
              <a:rPr lang="en-US" b="1"/>
              <a:t>	</a:t>
            </a:r>
          </a:p>
          <a:p>
            <a:endParaRPr lang="en-US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following data types are available in ORACLE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CHAR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 </a:t>
            </a:r>
            <a:r>
              <a:rPr lang="en-US"/>
              <a:t>VARCHAR2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NUMBER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DATE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LONG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RAW</a:t>
            </a:r>
          </a:p>
          <a:p>
            <a:pPr lvl="1">
              <a:buClr>
                <a:srgbClr val="CC0000"/>
              </a:buClr>
            </a:pPr>
            <a:r>
              <a:rPr lang="en-US">
                <a:sym typeface="Symbol" pitchFamily="18" charset="2"/>
              </a:rPr>
              <a:t>	</a:t>
            </a:r>
            <a:r>
              <a:rPr lang="en-US"/>
              <a:t> LONG RAW</a:t>
            </a:r>
            <a:endParaRPr 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EE4F6A-9D73-49AC-A419-59280FC07149}" type="slidenum">
              <a:rPr lang="en-US"/>
              <a:pPr/>
              <a:t>19</a:t>
            </a:fld>
            <a:endParaRPr lang="en-US"/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9248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Character Data types</a:t>
            </a:r>
            <a:endParaRPr lang="en-US" b="1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CHAR and VARCHAR2 data types are used  to store strings.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CHAR data types stores fixed length strings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string length can be from 1 to 255 characters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strings are padded if needed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If the string is too long, an error occurs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VARCHAR2 stores variable-length character strings. 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it can store anywhere between 1 and 2000 characters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strings are not padded in this data type.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18933-7D64-4340-BDEB-566EC03EB13D}" type="slidenum">
              <a:rPr lang="en-US"/>
              <a:pPr/>
              <a:t>2</a:t>
            </a:fld>
            <a:endParaRPr lang="en-US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09600" y="228600"/>
            <a:ext cx="807720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You will learn the syntax of SQL to build  databases, manipulate data, and retrieve data from databases.</a:t>
            </a:r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lnSpc>
                <a:spcPct val="90000"/>
              </a:lnSpc>
              <a:buClr>
                <a:srgbClr val="CC0000"/>
              </a:buClr>
              <a:buFontTx/>
              <a:buChar char="•"/>
            </a:pPr>
            <a:r>
              <a:rPr lang="en-US"/>
              <a:t>Some of the topics are: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Introduction to SQL and Oracle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- getting into Oracle</a:t>
            </a:r>
          </a:p>
          <a:p>
            <a:pPr>
              <a:lnSpc>
                <a:spcPct val="90000"/>
              </a:lnSpc>
            </a:pPr>
            <a:r>
              <a:rPr lang="en-US"/>
              <a:t>	- changing passwords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SQL Basics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/>
              <a:t>	- simple SQL statements</a:t>
            </a:r>
          </a:p>
          <a:p>
            <a:pPr>
              <a:lnSpc>
                <a:spcPct val="90000"/>
              </a:lnSpc>
            </a:pPr>
            <a:r>
              <a:rPr lang="en-US"/>
              <a:t>	- data types</a:t>
            </a:r>
          </a:p>
          <a:p>
            <a:pPr>
              <a:lnSpc>
                <a:spcPct val="90000"/>
              </a:lnSpc>
            </a:pPr>
            <a:r>
              <a:rPr lang="en-US"/>
              <a:t>	</a:t>
            </a:r>
          </a:p>
          <a:p>
            <a:pPr>
              <a:lnSpc>
                <a:spcPct val="90000"/>
              </a:lnSpc>
            </a:pPr>
            <a:r>
              <a:rPr lang="en-US" b="1"/>
              <a:t>Simple SQL queries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	- creating tables</a:t>
            </a:r>
          </a:p>
          <a:p>
            <a:pPr>
              <a:lnSpc>
                <a:spcPct val="90000"/>
              </a:lnSpc>
            </a:pPr>
            <a:r>
              <a:rPr lang="en-US"/>
              <a:t>	- adding rows into tables</a:t>
            </a:r>
          </a:p>
          <a:p>
            <a:pPr>
              <a:lnSpc>
                <a:spcPct val="90000"/>
              </a:lnSpc>
            </a:pPr>
            <a:r>
              <a:rPr lang="en-US"/>
              <a:t>	- selecting rows from 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9EF5E-A5DE-483A-9B9E-A6F288210E64}" type="slidenum">
              <a:rPr lang="en-US"/>
              <a:pPr/>
              <a:t>20</a:t>
            </a:fld>
            <a:endParaRPr lang="en-US"/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304800" y="349250"/>
            <a:ext cx="83058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NUMBER Data types</a:t>
            </a:r>
          </a:p>
          <a:p>
            <a:endParaRPr lang="en-US" sz="3200" b="1"/>
          </a:p>
          <a:p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NUMBER data types are used to store fixed  and floating point numbers.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 NUMBER types can virtually store numbers of any magnitude (up to 38 digits of precision).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Here are numbers that can be stored: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000" b="1"/>
              <a:t>positive numbers in the range 1*10</a:t>
            </a:r>
            <a:r>
              <a:rPr lang="en-US" sz="2000" b="1" baseline="30000"/>
              <a:t>-130</a:t>
            </a:r>
            <a:r>
              <a:rPr lang="en-US" sz="2000" b="1"/>
              <a:t> to  9.999999….9 *10</a:t>
            </a:r>
            <a:r>
              <a:rPr lang="en-US" sz="2000" b="1" baseline="30000"/>
              <a:t>125</a:t>
            </a:r>
            <a:r>
              <a:rPr lang="en-US" sz="2000" b="1"/>
              <a:t>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000" b="1"/>
              <a:t>negative numbers from -1*10</a:t>
            </a:r>
            <a:r>
              <a:rPr lang="en-US" sz="2000" b="1" baseline="30000"/>
              <a:t>-130</a:t>
            </a:r>
            <a:r>
              <a:rPr lang="en-US" sz="2000" b="1"/>
              <a:t> to -9.99999..9*10</a:t>
            </a:r>
            <a:r>
              <a:rPr lang="en-US" sz="2000" b="1" baseline="30000"/>
              <a:t>125</a:t>
            </a:r>
            <a:r>
              <a:rPr lang="en-US" sz="2000" b="1"/>
              <a:t>    and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 sz="2000" b="1"/>
              <a:t>zero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C7EB-4D29-4F9A-AAF9-BAFADAAB0698}" type="slidenum">
              <a:rPr lang="en-US"/>
              <a:pPr/>
              <a:t>21</a:t>
            </a:fld>
            <a:endParaRPr lang="en-US"/>
          </a:p>
        </p:txBody>
      </p:sp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381000" y="274638"/>
            <a:ext cx="78486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For numeric columns you can specify the columns as follows: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</a:pPr>
            <a:r>
              <a:rPr lang="en-US"/>
              <a:t>		</a:t>
            </a:r>
            <a:r>
              <a:rPr lang="en-US" b="1"/>
              <a:t>column_name NUMBER</a:t>
            </a:r>
            <a:endParaRPr lang="en-US"/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You may also specify a precision (total number of digits) and scale (number of digits to right of decimal point) :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</a:pPr>
            <a:r>
              <a:rPr lang="en-US"/>
              <a:t>	</a:t>
            </a:r>
            <a:r>
              <a:rPr lang="en-US" b="1"/>
              <a:t>column_name NUMBER (precision, scale)</a:t>
            </a:r>
          </a:p>
          <a:p>
            <a:pPr>
              <a:buClr>
                <a:srgbClr val="CC0000"/>
              </a:buClr>
            </a:pPr>
            <a:endParaRPr lang="en-US">
              <a:solidFill>
                <a:srgbClr val="FF0000"/>
              </a:solidFill>
            </a:endParaRP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If a precision is not specified, the column stores values as given.  If scale is not specified, the scale is zero.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You may specify a scale with no precision as follows: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</a:pPr>
            <a:r>
              <a:rPr lang="en-US"/>
              <a:t>		</a:t>
            </a:r>
            <a:r>
              <a:rPr lang="en-US" b="1"/>
              <a:t>column_name NUMBER (*,scale)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491C8-1008-463F-856B-FAEB0D5C8997}" type="slidenum">
              <a:rPr lang="en-US"/>
              <a:pPr/>
              <a:t>22</a:t>
            </a:fld>
            <a:endParaRPr lang="en-US"/>
          </a:p>
        </p:txBody>
      </p:sp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1524000" y="533400"/>
            <a:ext cx="6705600" cy="3387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400" b="1">
                <a:solidFill>
                  <a:srgbClr val="CC0000"/>
                </a:solidFill>
              </a:rPr>
              <a:t>Input Data	Specified As		Stored As</a:t>
            </a:r>
          </a:p>
          <a:p>
            <a:pPr algn="l"/>
            <a:r>
              <a:rPr lang="en-US" sz="2400"/>
              <a:t>	</a:t>
            </a:r>
          </a:p>
          <a:p>
            <a:pPr algn="l"/>
            <a:r>
              <a:rPr lang="en-US" sz="2400"/>
              <a:t>7456123.89	NUMBER 		7456123.89	</a:t>
            </a:r>
          </a:p>
          <a:p>
            <a:pPr algn="l"/>
            <a:r>
              <a:rPr lang="en-US" sz="2400"/>
              <a:t>7456123.89	NUMBER(*,1)	7456123.9	</a:t>
            </a:r>
          </a:p>
          <a:p>
            <a:pPr algn="l"/>
            <a:r>
              <a:rPr lang="en-US" sz="2400"/>
              <a:t>7456123.89	NUMBER(9)		7456124	</a:t>
            </a:r>
          </a:p>
          <a:p>
            <a:pPr algn="l"/>
            <a:r>
              <a:rPr lang="en-US" sz="2400"/>
              <a:t>7456123.89	NUMBER(9, 2)	7456123.89	</a:t>
            </a:r>
          </a:p>
          <a:p>
            <a:pPr algn="l"/>
            <a:r>
              <a:rPr lang="en-US" sz="2400"/>
              <a:t>7456123.89	NUMBER(9,1)	7456123.9	</a:t>
            </a:r>
          </a:p>
          <a:p>
            <a:pPr algn="l"/>
            <a:r>
              <a:rPr lang="en-US" sz="2400"/>
              <a:t>7456123.89	NUMBER(6)		not accepted	</a:t>
            </a:r>
          </a:p>
          <a:p>
            <a:pPr algn="l"/>
            <a:r>
              <a:rPr lang="en-US" sz="2400"/>
              <a:t>7456123.89	NUMBER(7,-2)	7456100</a:t>
            </a:r>
            <a:r>
              <a:rPr lang="en-US" sz="2400">
                <a:solidFill>
                  <a:schemeClr val="bg1"/>
                </a:solidFill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381000" y="4267200"/>
            <a:ext cx="838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If a negative scale is given, the actual data is rounded to the specified number of places to the left of the decimal point.  </a:t>
            </a:r>
          </a:p>
          <a:p>
            <a:pPr>
              <a:buClr>
                <a:srgbClr val="CC0000"/>
              </a:buClr>
            </a:pPr>
            <a:r>
              <a:rPr lang="en-US"/>
              <a:t>   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For example, specifying (7,-2) means ORACLE should round to the nearest hundreds, as shown in the above table.</a:t>
            </a:r>
            <a:endParaRPr 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394A3-3C5A-4AEB-A0F5-F96B519393DF}" type="slidenum">
              <a:rPr lang="en-US"/>
              <a:pPr/>
              <a:t>23</a:t>
            </a:fld>
            <a:endParaRPr lang="en-US"/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6324600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sz="2400" b="1">
                <a:solidFill>
                  <a:srgbClr val="CC0000"/>
                </a:solidFill>
              </a:rPr>
              <a:t>Input Data	Specified As		Stored As</a:t>
            </a:r>
            <a:endParaRPr lang="en-US" sz="2400" b="1">
              <a:solidFill>
                <a:srgbClr val="FF0000"/>
              </a:solidFill>
            </a:endParaRPr>
          </a:p>
          <a:p>
            <a:pPr algn="l"/>
            <a:r>
              <a:rPr lang="en-US" sz="2400"/>
              <a:t>	</a:t>
            </a:r>
          </a:p>
          <a:p>
            <a:pPr algn="l"/>
            <a:r>
              <a:rPr lang="en-US" sz="2400"/>
              <a:t>.01234		NUMBER(4,5) 	.01234 .00012		NUMBER(4,5) 	.00012</a:t>
            </a:r>
          </a:p>
          <a:p>
            <a:pPr algn="l"/>
            <a:r>
              <a:rPr lang="en-US" sz="2400"/>
              <a:t>.000127	NUMBER(4,5) 	.00013</a:t>
            </a:r>
          </a:p>
          <a:p>
            <a:pPr algn="l"/>
            <a:r>
              <a:rPr lang="en-US" sz="2400"/>
              <a:t>.0000012	NUMBER(2,7)	.0000012</a:t>
            </a:r>
          </a:p>
          <a:p>
            <a:pPr algn="l"/>
            <a:r>
              <a:rPr lang="en-US" sz="2400"/>
              <a:t>.00000123	NUMBER(2,7)	.0000012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304800" y="3352800"/>
            <a:ext cx="80010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It is possible to specify a scale greater than the precision</a:t>
            </a:r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/>
              <a:t>This is uncommon</a:t>
            </a:r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If scale is greater than precision, scale specifies the maximum number of digits to the right of the decimal point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If the value exceeds the precision Oracle returns an error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If the value exceeds the scale Oracle rounds the value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90489-2B30-4102-BDFF-F4EA2C50DB0B}" type="slidenum">
              <a:rPr lang="en-US"/>
              <a:pPr/>
              <a:t>24</a:t>
            </a:fld>
            <a:endParaRPr lang="en-US"/>
          </a:p>
        </p:txBody>
      </p:sp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609600" y="228600"/>
            <a:ext cx="7239000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DATE Data type</a:t>
            </a:r>
            <a:endParaRPr lang="en-US" b="1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DATE datatype stores point-in-time values (dates and times).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DATE data type stores the year (including the century), the month, the day, the hours, the minutes, and the seconds (after midnight).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Unless otherwise specified, AD will be used (instead  of BC).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standard default  data format for ORACLE is DD-Mon-YY.  For example,</a:t>
            </a:r>
          </a:p>
          <a:p>
            <a:pPr>
              <a:buFontTx/>
              <a:buChar char="•"/>
            </a:pPr>
            <a:endParaRPr lang="en-US"/>
          </a:p>
          <a:p>
            <a:r>
              <a:rPr lang="en-US"/>
              <a:t>			</a:t>
            </a:r>
            <a:r>
              <a:rPr lang="en-US" b="1"/>
              <a:t>‘11-NOV-05’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C5349-9167-4AB4-A4DA-6842F1DC2AD9}" type="slidenum">
              <a:rPr lang="en-US"/>
              <a:pPr/>
              <a:t>25</a:t>
            </a:fld>
            <a:endParaRPr lang="en-US"/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381000" y="655638"/>
            <a:ext cx="807720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To enter dates not in standard ORACLE  data format, use the TO_DATE function with a format mask:</a:t>
            </a:r>
          </a:p>
          <a:p>
            <a:pPr>
              <a:buClr>
                <a:srgbClr val="CC0000"/>
              </a:buClr>
            </a:pPr>
            <a:endParaRPr lang="en-US" b="1">
              <a:solidFill>
                <a:srgbClr val="FF0000"/>
              </a:solidFill>
            </a:endParaRPr>
          </a:p>
          <a:p>
            <a:pPr>
              <a:buClr>
                <a:srgbClr val="CC0000"/>
              </a:buClr>
            </a:pPr>
            <a:r>
              <a:rPr lang="en-US" b="1"/>
              <a:t>TO_DATE(‘November 11, 1994’, ‘MONTH DD, YYYY’)</a:t>
            </a:r>
            <a:endParaRPr lang="en-US"/>
          </a:p>
          <a:p>
            <a:pPr>
              <a:buClr>
                <a:srgbClr val="CC0000"/>
              </a:buClr>
            </a:pPr>
            <a:endParaRPr lang="en-US" sz="2000"/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Time is stored in the 24-hour format - HH:MI:SS.  By default, the time in the date field is 12:00:00 A.M. (Midnight) if no time portion is specified.  </a:t>
            </a:r>
          </a:p>
          <a:p>
            <a:pPr>
              <a:buClr>
                <a:srgbClr val="CC0000"/>
              </a:buClr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02B5F6-4860-4ABF-8D02-EB943902D57C}" type="slidenum">
              <a:rPr lang="en-US"/>
              <a:pPr/>
              <a:t>26</a:t>
            </a:fld>
            <a:endParaRPr lang="en-US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33400" y="868363"/>
            <a:ext cx="8153400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To enter a time with a date, the TO_DATE function must be used with a format mask indicating the time portion, as in: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INSERT INTO birthdays(bname,bday) VALUES</a:t>
            </a:r>
          </a:p>
          <a:p>
            <a:r>
              <a:rPr lang="en-US" b="1"/>
              <a:t>	(‘ANDY’,TO_DATE</a:t>
            </a:r>
          </a:p>
          <a:p>
            <a:r>
              <a:rPr lang="en-US" b="1"/>
              <a:t>		(‘13-AUG-66 12:56 A.M.’,</a:t>
            </a:r>
          </a:p>
          <a:p>
            <a:r>
              <a:rPr lang="en-US" b="1"/>
              <a:t>		  ‘DD-MON-YY HH:MI A.M.’) );</a:t>
            </a:r>
            <a:endParaRPr lang="en-US" sz="2000" b="1"/>
          </a:p>
          <a:p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95578-FB71-4C50-98E7-A1F83FF7097E}" type="slidenum">
              <a:rPr lang="en-US"/>
              <a:pPr/>
              <a:t>27</a:t>
            </a:fld>
            <a:endParaRPr 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143000" y="898525"/>
            <a:ext cx="6040438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8604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Here are more examples :</a:t>
            </a:r>
          </a:p>
          <a:p>
            <a:endParaRPr lang="en-US"/>
          </a:p>
          <a:p>
            <a:r>
              <a:rPr lang="en-US"/>
              <a:t>1)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SELECT  SYSDATE FROM DUAL;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2) Get the number of days elapsed since Jan 1</a:t>
            </a:r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 b="1"/>
              <a:t>SELECT TO_CHAR(SYSDATE,‘DDD’) </a:t>
            </a:r>
          </a:p>
          <a:p>
            <a:r>
              <a:rPr lang="en-US" b="1"/>
              <a:t>		“DAYS SINCE JAN 1” </a:t>
            </a:r>
          </a:p>
          <a:p>
            <a:r>
              <a:rPr lang="en-US" b="1"/>
              <a:t>				FROM DUAL;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3D179-DB64-44E2-B52A-1C077F62F1F9}" type="slidenum">
              <a:rPr lang="en-US"/>
              <a:pPr/>
              <a:t>28</a:t>
            </a:fld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57200" y="508000"/>
            <a:ext cx="8458200" cy="567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2813" algn="l"/>
                <a:tab pos="137001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3) Get the Current year (in words)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SELECT TO_CHAR(SYSDATE,’YEAR’) </a:t>
            </a:r>
          </a:p>
          <a:p>
            <a:pPr>
              <a:lnSpc>
                <a:spcPct val="90000"/>
              </a:lnSpc>
            </a:pPr>
            <a:r>
              <a:rPr lang="en-US" b="1"/>
              <a:t>FROM DUAL;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4) Get the day of the week in which December 14, 1982  falls on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SELECT TO_CHAR( TO_DATE </a:t>
            </a:r>
          </a:p>
          <a:p>
            <a:pPr>
              <a:lnSpc>
                <a:spcPct val="90000"/>
              </a:lnSpc>
            </a:pPr>
            <a:r>
              <a:rPr lang="en-US" b="1"/>
              <a:t>	(‘DECEMBER 14,1982’, ‘Month DD, YYYY’), ‘Day’) 			FROM DUAL;</a:t>
            </a:r>
          </a:p>
          <a:p>
            <a:pPr>
              <a:lnSpc>
                <a:spcPct val="90000"/>
              </a:lnSpc>
            </a:pP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/>
              <a:t>5) Add the letters TH to the current date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SELECT  TO_CHAR(SYSDATE,  ‘Month, DDTH, YYYY’) FROM DUAL;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AB614-ADBE-435E-ADF1-3212BDD94315}" type="slidenum">
              <a:rPr lang="en-US"/>
              <a:pPr/>
              <a:t>29</a:t>
            </a:fld>
            <a:endParaRPr lang="en-US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381000" y="487363"/>
            <a:ext cx="8001000" cy="55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</a:pPr>
            <a:r>
              <a:rPr lang="en-US" sz="3200" b="1"/>
              <a:t>LONG Data type</a:t>
            </a:r>
          </a:p>
          <a:p>
            <a:pPr>
              <a:buClr>
                <a:srgbClr val="CC0000"/>
              </a:buClr>
            </a:pPr>
            <a:endParaRPr lang="en-US" sz="3200"/>
          </a:p>
          <a:p>
            <a:pPr>
              <a:buClr>
                <a:srgbClr val="CC0000"/>
              </a:buClr>
            </a:pPr>
            <a:endParaRPr lang="en-US" sz="3200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LONG is a datatype used to store variable-length character data containing up to 2 gigabytes of information.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endParaRPr lang="en-US" b="1"/>
          </a:p>
          <a:p>
            <a:pPr>
              <a:buClr>
                <a:srgbClr val="CC0000"/>
              </a:buClr>
            </a:pPr>
            <a:endParaRPr lang="en-US" b="1"/>
          </a:p>
          <a:p>
            <a:pPr>
              <a:buClr>
                <a:srgbClr val="CC0000"/>
              </a:buClr>
            </a:pPr>
            <a:r>
              <a:rPr lang="en-US" b="1"/>
              <a:t>RAW and LONG RAW Data types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These data types are used for data that is not be interpreted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These data types are intended usually for binary data  such as storing graphics, sound, binary data , etc...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F24DC-15B7-44B0-A3DF-9814332B0982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85800" y="287338"/>
            <a:ext cx="7018338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b="1"/>
              <a:t>Simple Table Joins</a:t>
            </a:r>
            <a:r>
              <a:rPr lang="en-US" sz="2400"/>
              <a:t> 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Equi Joins</a:t>
            </a:r>
          </a:p>
          <a:p>
            <a:pPr lvl="2" algn="l">
              <a:lnSpc>
                <a:spcPct val="80000"/>
              </a:lnSpc>
              <a:buFontTx/>
              <a:buChar char="-"/>
            </a:pPr>
            <a:r>
              <a:rPr lang="en-US" sz="2400"/>
              <a:t> Self Joins</a:t>
            </a:r>
          </a:p>
          <a:p>
            <a:pPr lvl="2" algn="l">
              <a:lnSpc>
                <a:spcPct val="80000"/>
              </a:lnSpc>
            </a:pPr>
            <a:endParaRPr lang="en-US" sz="2400"/>
          </a:p>
          <a:p>
            <a:pPr algn="l">
              <a:lnSpc>
                <a:spcPct val="80000"/>
              </a:lnSpc>
            </a:pPr>
            <a:r>
              <a:rPr lang="en-US" sz="2400" b="1"/>
              <a:t>Summary Queries </a:t>
            </a:r>
            <a:endParaRPr lang="en-US" sz="2400"/>
          </a:p>
          <a:p>
            <a:pPr algn="l">
              <a:lnSpc>
                <a:spcPct val="80000"/>
              </a:lnSpc>
            </a:pPr>
            <a:r>
              <a:rPr lang="en-US" sz="2400"/>
              <a:t>	- functions and commands to summarize queries</a:t>
            </a:r>
          </a:p>
          <a:p>
            <a:pPr algn="l">
              <a:lnSpc>
                <a:spcPct val="80000"/>
              </a:lnSpc>
            </a:pPr>
            <a:endParaRPr lang="en-US" sz="2400"/>
          </a:p>
          <a:p>
            <a:pPr algn="l">
              <a:lnSpc>
                <a:spcPct val="80000"/>
              </a:lnSpc>
            </a:pPr>
            <a:r>
              <a:rPr lang="en-US" sz="2400" b="1"/>
              <a:t>Simple Subqueries</a:t>
            </a:r>
            <a:r>
              <a:rPr lang="en-US" sz="2400"/>
              <a:t> 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performing queries on queries</a:t>
            </a:r>
          </a:p>
          <a:p>
            <a:pPr algn="l">
              <a:lnSpc>
                <a:spcPct val="80000"/>
              </a:lnSpc>
            </a:pPr>
            <a:endParaRPr lang="en-US" sz="2400"/>
          </a:p>
          <a:p>
            <a:pPr algn="l">
              <a:lnSpc>
                <a:spcPct val="80000"/>
              </a:lnSpc>
            </a:pPr>
            <a:endParaRPr lang="en-US" sz="2400"/>
          </a:p>
          <a:p>
            <a:pPr algn="l">
              <a:lnSpc>
                <a:spcPct val="80000"/>
              </a:lnSpc>
            </a:pPr>
            <a:r>
              <a:rPr lang="en-US" sz="2400" b="1"/>
              <a:t>Updating Databases</a:t>
            </a:r>
            <a:r>
              <a:rPr lang="en-US" sz="2400"/>
              <a:t> 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using insert, delete and update SQL commands</a:t>
            </a:r>
          </a:p>
          <a:p>
            <a:pPr algn="l">
              <a:lnSpc>
                <a:spcPct val="80000"/>
              </a:lnSpc>
            </a:pPr>
            <a:endParaRPr lang="en-US" sz="2400" b="1"/>
          </a:p>
          <a:p>
            <a:pPr algn="l">
              <a:lnSpc>
                <a:spcPct val="80000"/>
              </a:lnSpc>
            </a:pPr>
            <a:r>
              <a:rPr lang="en-US" sz="2400" b="1"/>
              <a:t>Simple Views 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creating views to data</a:t>
            </a:r>
          </a:p>
          <a:p>
            <a:pPr algn="l">
              <a:lnSpc>
                <a:spcPct val="80000"/>
              </a:lnSpc>
            </a:pPr>
            <a:endParaRPr lang="en-US" sz="2400"/>
          </a:p>
          <a:p>
            <a:pPr algn="l">
              <a:lnSpc>
                <a:spcPct val="80000"/>
              </a:lnSpc>
            </a:pPr>
            <a:r>
              <a:rPr lang="en-US" sz="2400" b="1"/>
              <a:t>Database Security</a:t>
            </a:r>
            <a:r>
              <a:rPr lang="en-US" sz="2400"/>
              <a:t> 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granting and revoking privileges</a:t>
            </a:r>
          </a:p>
          <a:p>
            <a:pPr algn="l">
              <a:lnSpc>
                <a:spcPct val="80000"/>
              </a:lnSpc>
            </a:pPr>
            <a:r>
              <a:rPr lang="en-US" sz="2400"/>
              <a:t>	- user authentication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A6904-8EB0-44A4-AAB3-78CFE161706E}" type="slidenum">
              <a:rPr lang="en-US"/>
              <a:pPr/>
              <a:t>30</a:t>
            </a:fld>
            <a:endParaRPr lang="en-US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57200" y="427038"/>
            <a:ext cx="8382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/>
              <a:t>Constants and Expressions</a:t>
            </a:r>
          </a:p>
          <a:p>
            <a:endParaRPr lang="en-US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user and sysdate system constants can be useful in fetching your user name and the current date in Oracle.</a:t>
            </a:r>
          </a:p>
          <a:p>
            <a:pPr>
              <a:buClr>
                <a:srgbClr val="CC0000"/>
              </a:buClr>
            </a:pPr>
            <a:endParaRPr lang="en-US" b="1">
              <a:solidFill>
                <a:srgbClr val="FF0000"/>
              </a:solidFill>
            </a:endParaRPr>
          </a:p>
          <a:p>
            <a:pPr lvl="2">
              <a:buClr>
                <a:srgbClr val="CC0000"/>
              </a:buClr>
            </a:pPr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select user </a:t>
            </a:r>
          </a:p>
          <a:p>
            <a:pPr lvl="2">
              <a:buClr>
                <a:srgbClr val="CC0000"/>
              </a:buClr>
            </a:pPr>
            <a:r>
              <a:rPr lang="en-US" b="1"/>
              <a:t>		from dual;</a:t>
            </a:r>
          </a:p>
          <a:p>
            <a:pPr lvl="2">
              <a:buClr>
                <a:srgbClr val="CC0000"/>
              </a:buClr>
            </a:pPr>
            <a:endParaRPr lang="en-US" b="1"/>
          </a:p>
          <a:p>
            <a:pPr lvl="2">
              <a:buClr>
                <a:srgbClr val="CC0000"/>
              </a:buClr>
            </a:pPr>
            <a:r>
              <a:rPr lang="en-US" b="1"/>
              <a:t>	select sysdate </a:t>
            </a:r>
          </a:p>
          <a:p>
            <a:pPr lvl="2">
              <a:buClr>
                <a:srgbClr val="CC0000"/>
              </a:buClr>
            </a:pPr>
            <a:r>
              <a:rPr lang="en-US" b="1"/>
              <a:t>		from dual;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Use the table named dual whenever you don’t need to return data from any particular table.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B2B17-66EB-4232-A896-043D42C4AF2B}" type="slidenum">
              <a:rPr lang="en-US"/>
              <a:pPr/>
              <a:t>31</a:t>
            </a:fld>
            <a:endParaRPr 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3152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Oracle SQL can also be used to evaluate expressions like cos(20), 2*3+4/5 and so on. 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 lvl="2">
              <a:buClr>
                <a:srgbClr val="CC0000"/>
              </a:buClr>
            </a:pPr>
            <a:r>
              <a:rPr lang="en-US" b="1">
                <a:solidFill>
                  <a:srgbClr val="FF0000"/>
                </a:solidFill>
              </a:rPr>
              <a:t>	</a:t>
            </a:r>
            <a:r>
              <a:rPr lang="en-US" b="1"/>
              <a:t>select cos(20) </a:t>
            </a:r>
          </a:p>
          <a:p>
            <a:pPr lvl="2">
              <a:buClr>
                <a:srgbClr val="CC0000"/>
              </a:buClr>
            </a:pPr>
            <a:r>
              <a:rPr lang="en-US" b="1"/>
              <a:t>		from dual;</a:t>
            </a:r>
          </a:p>
          <a:p>
            <a:pPr lvl="2">
              <a:buClr>
                <a:srgbClr val="CC0000"/>
              </a:buClr>
            </a:pPr>
            <a:endParaRPr lang="en-US" b="1"/>
          </a:p>
          <a:p>
            <a:pPr lvl="2">
              <a:buClr>
                <a:srgbClr val="CC0000"/>
              </a:buClr>
            </a:pPr>
            <a:r>
              <a:rPr lang="en-US" b="1"/>
              <a:t>	select (2*3+4/5) </a:t>
            </a:r>
          </a:p>
          <a:p>
            <a:pPr lvl="2">
              <a:buClr>
                <a:srgbClr val="CC0000"/>
              </a:buClr>
            </a:pPr>
            <a:r>
              <a:rPr lang="en-US" b="1"/>
              <a:t>		from dual;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So you can use SQL as a calculator.  It is actually very powerful since it has a lot of built in functions.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0FEC29-BFDC-45C9-8AB8-AD61A9A82BAC}" type="slidenum">
              <a:rPr lang="en-US"/>
              <a:pPr/>
              <a:t>32</a:t>
            </a:fld>
            <a:endParaRPr lang="en-US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1534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346075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460375"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en-US" b="1"/>
              <a:t>How do I change my Oracle sqlplus password ?</a:t>
            </a:r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First get into sqlplus using the default username/password that was setup by the administrator (see previous question).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To change your password enter the following command:</a:t>
            </a:r>
          </a:p>
          <a:p>
            <a:pPr>
              <a:buClr>
                <a:srgbClr val="CC0000"/>
              </a:buClr>
            </a:pPr>
            <a:r>
              <a:rPr lang="en-US" b="1"/>
              <a:t>			alter user  &lt;username&gt;</a:t>
            </a:r>
          </a:p>
          <a:p>
            <a:pPr>
              <a:buClr>
                <a:srgbClr val="CC0000"/>
              </a:buClr>
            </a:pPr>
            <a:r>
              <a:rPr lang="en-US" b="1"/>
              <a:t>				identified by &lt;newpassword&gt;;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where “username” is the username you use to get into Oracle and “newpassword” is your new password</a:t>
            </a:r>
          </a:p>
          <a:p>
            <a:pPr>
              <a:buClr>
                <a:srgbClr val="CC0000"/>
              </a:buClr>
            </a:pPr>
            <a:r>
              <a:rPr lang="en-US" b="1"/>
              <a:t>			alter user smith002</a:t>
            </a:r>
          </a:p>
          <a:p>
            <a:pPr>
              <a:buClr>
                <a:srgbClr val="CC0000"/>
              </a:buClr>
            </a:pPr>
            <a:r>
              <a:rPr lang="en-US" b="1"/>
              <a:t>				identified by hello;</a:t>
            </a: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This makes the password of the student with userid “smith002” to “hello”.</a:t>
            </a:r>
            <a:endParaRPr 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993A1-BBA9-41E4-BFFE-651B213CCBEA}" type="slidenum">
              <a:rPr lang="en-US"/>
              <a:pPr/>
              <a:t>33</a:t>
            </a:fld>
            <a:endParaRPr lang="en-US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533400" y="639763"/>
            <a:ext cx="80010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5875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0890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209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692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149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06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0640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21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b="1"/>
              <a:t>Can anyone access tables that I have created?</a:t>
            </a:r>
          </a:p>
          <a:p>
            <a:pPr lvl="2">
              <a:buClr>
                <a:srgbClr val="CC0000"/>
              </a:buClr>
              <a:buFontTx/>
              <a:buChar char=" "/>
            </a:pPr>
            <a:endParaRPr lang="en-US"/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/>
              <a:t>No.  Only you (and the administrator) can access your tables  by default. </a:t>
            </a:r>
          </a:p>
          <a:p>
            <a:pPr lvl="2">
              <a:buClr>
                <a:srgbClr val="CC0000"/>
              </a:buClr>
              <a:buFontTx/>
              <a:buChar char="•"/>
            </a:pPr>
            <a:endParaRPr lang="en-US"/>
          </a:p>
          <a:p>
            <a:pPr lvl="2">
              <a:buClr>
                <a:srgbClr val="CC0000"/>
              </a:buClr>
              <a:buFontTx/>
              <a:buChar char="•"/>
            </a:pPr>
            <a:r>
              <a:rPr lang="en-US"/>
              <a:t>However, you can grant certain access privileges to others some that can access your table.</a:t>
            </a:r>
          </a:p>
          <a:p>
            <a:pPr lvl="2">
              <a:buClr>
                <a:srgbClr val="CC0000"/>
              </a:buClr>
              <a:buFontTx/>
              <a:buChar char=" "/>
            </a:pPr>
            <a:endParaRPr lang="en-US"/>
          </a:p>
          <a:p>
            <a:pPr lvl="2">
              <a:buClr>
                <a:srgbClr val="CC0000"/>
              </a:buClr>
              <a:buFontTx/>
              <a:buChar char=" 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i="1"/>
              <a:t>How do I list  all objects owned by me?</a:t>
            </a:r>
          </a:p>
          <a:p>
            <a:pPr>
              <a:buClr>
                <a:srgbClr val="CC0000"/>
              </a:buClr>
              <a:buFontTx/>
              <a:buChar char=" "/>
            </a:pPr>
            <a:r>
              <a:rPr lang="en-US"/>
              <a:t>		</a:t>
            </a:r>
            <a:r>
              <a:rPr lang="en-US" b="1"/>
              <a:t>select * from user_objects;</a:t>
            </a:r>
          </a:p>
          <a:p>
            <a:pPr>
              <a:buClr>
                <a:srgbClr val="CC0000"/>
              </a:buClr>
              <a:buFontTx/>
              <a:buChar char=" 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i="1"/>
              <a:t>How do I list all tables owned by me?</a:t>
            </a:r>
          </a:p>
          <a:p>
            <a:pPr>
              <a:buClr>
                <a:srgbClr val="CC0000"/>
              </a:buClr>
              <a:buFontTx/>
              <a:buChar char=" "/>
            </a:pPr>
            <a:r>
              <a:rPr lang="en-US"/>
              <a:t>		</a:t>
            </a:r>
            <a:r>
              <a:rPr lang="en-US" b="1"/>
              <a:t>select table_name from user_tables; </a:t>
            </a:r>
            <a:endParaRPr 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236C-8350-417C-B07B-C1E941013879}" type="slidenum">
              <a:rPr lang="en-US"/>
              <a:pPr/>
              <a:t>34</a:t>
            </a:fld>
            <a:endParaRPr lang="en-US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33400" y="10668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174625" indent="-174625" algn="l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63550" algn="l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11225" algn="l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33525" algn="l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 defTabSz="91281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 i="1"/>
              <a:t>How do I list all columns names and their data types for all the tables owned by me?</a:t>
            </a:r>
          </a:p>
          <a:p>
            <a:pPr>
              <a:buClr>
                <a:srgbClr val="CC0000"/>
              </a:buClr>
            </a:pPr>
            <a:endParaRPr lang="en-US"/>
          </a:p>
          <a:p>
            <a:pPr lvl="2">
              <a:buClr>
                <a:srgbClr val="CC0000"/>
              </a:buClr>
              <a:buFontTx/>
              <a:buChar char=" "/>
            </a:pPr>
            <a:r>
              <a:rPr lang="en-US" b="1"/>
              <a:t>select table_name, column_name, data_type</a:t>
            </a:r>
          </a:p>
          <a:p>
            <a:pPr lvl="2">
              <a:buClr>
                <a:srgbClr val="CC0000"/>
              </a:buClr>
              <a:buFontTx/>
              <a:buChar char=" "/>
            </a:pPr>
            <a:r>
              <a:rPr lang="en-US" b="1"/>
              <a:t>from user_tab_columns;</a:t>
            </a:r>
          </a:p>
          <a:p>
            <a:pPr lvl="2">
              <a:buClr>
                <a:srgbClr val="CC0000"/>
              </a:buClr>
              <a:buFontTx/>
              <a:buChar char=" "/>
            </a:pPr>
            <a:endParaRPr lang="en-US"/>
          </a:p>
          <a:p>
            <a:pPr lvl="2">
              <a:buClr>
                <a:srgbClr val="CC0000"/>
              </a:buClr>
              <a:buFontTx/>
              <a:buChar char=" "/>
            </a:pPr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 i="1"/>
              <a:t>How do I list all privileges granted on my tables and to what users?</a:t>
            </a:r>
          </a:p>
          <a:p>
            <a:pPr>
              <a:buClr>
                <a:srgbClr val="CC0000"/>
              </a:buClr>
            </a:pPr>
            <a:endParaRPr lang="en-US" b="1"/>
          </a:p>
          <a:p>
            <a:pPr lvl="2">
              <a:buClr>
                <a:srgbClr val="CC0000"/>
              </a:buClr>
            </a:pPr>
            <a:r>
              <a:rPr lang="en-US" b="1"/>
              <a:t>select table_name, grantee, privilege </a:t>
            </a:r>
          </a:p>
          <a:p>
            <a:pPr lvl="2">
              <a:buClr>
                <a:srgbClr val="CC0000"/>
              </a:buClr>
            </a:pPr>
            <a:r>
              <a:rPr lang="en-US" b="1"/>
              <a:t>from user_tab_privs;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65CB8-8591-4756-A1D7-0937A57C603F}" type="slidenum">
              <a:rPr lang="en-US"/>
              <a:pPr/>
              <a:t>4</a:t>
            </a:fld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434975"/>
            <a:ext cx="7924800" cy="532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Structured Query Language (SQL)</a:t>
            </a:r>
            <a:endParaRPr lang="en-US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SQL (Structured Query Language) is a tool used for every aspect of database implementation.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SQL is used to retrieve data from databases, handle queries requested by users, keep the database secure, add/delete users from the database, and so on.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When a user requests data, he/she usually sends out a query using SQL.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The DBMS will process this SQL request and returns the required data to the user.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801D-BA76-4993-A2F4-27F087B9B697}" type="slidenum">
              <a:rPr lang="en-US"/>
              <a:pPr/>
              <a:t>5</a:t>
            </a:fld>
            <a:endParaRPr lang="en-US"/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03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969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Here are the functions that SQL provides :</a:t>
            </a:r>
            <a:endParaRPr lang="en-US"/>
          </a:p>
          <a:p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 Definition: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Allows the user to define the way data is to be stored and the relationships among the stored data.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 Retrieval: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Allows the user to access the data stored in a database (through queries).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 Manipulation: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Allows the user to update a database through insertion, deleting of data items.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12DC1-27E6-4B4E-9288-7301BBCB3E6B}" type="slidenum">
              <a:rPr lang="en-US"/>
              <a:pPr/>
              <a:t>6</a:t>
            </a:fld>
            <a:endParaRPr lang="en-US"/>
          </a:p>
        </p:txBody>
      </p:sp>
      <p:sp>
        <p:nvSpPr>
          <p:cNvPr id="55324" name="Text Box 1052"/>
          <p:cNvSpPr txBox="1">
            <a:spLocks noChangeArrowheads="1"/>
          </p:cNvSpPr>
          <p:nvPr/>
        </p:nvSpPr>
        <p:spPr bwMode="auto">
          <a:xfrm>
            <a:off x="609600" y="457200"/>
            <a:ext cx="7924800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Access Control: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SQL can be used to control who can access which pieces of data.  The database administrator would use this to protect the database.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 Sharing: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Allows the sharing of data among concurrent users making sure that they don’t interfere with each other.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 Integrity: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Integrity constraints are used to protect database from corruption due to inconsistencies in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2072D-D425-4ADB-BBE1-F3F61CF40527}" type="slidenum">
              <a:rPr lang="en-US"/>
              <a:pPr/>
              <a:t>7</a:t>
            </a:fld>
            <a:endParaRPr lang="en-US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81400" y="1371600"/>
            <a:ext cx="3276600" cy="3429000"/>
          </a:xfrm>
          <a:prstGeom prst="rect">
            <a:avLst/>
          </a:prstGeom>
          <a:solidFill>
            <a:srgbClr val="FFFF66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191000" y="2895600"/>
            <a:ext cx="2057400" cy="8382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400"/>
              <a:t>DBMS</a:t>
            </a:r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7086600" y="2590800"/>
            <a:ext cx="1600200" cy="1219200"/>
            <a:chOff x="4416" y="1632"/>
            <a:chExt cx="1008" cy="768"/>
          </a:xfrm>
        </p:grpSpPr>
        <p:grpSp>
          <p:nvGrpSpPr>
            <p:cNvPr id="13319" name="Group 7"/>
            <p:cNvGrpSpPr>
              <a:grpSpLocks/>
            </p:cNvGrpSpPr>
            <p:nvPr/>
          </p:nvGrpSpPr>
          <p:grpSpPr bwMode="auto">
            <a:xfrm>
              <a:off x="4416" y="1632"/>
              <a:ext cx="1008" cy="768"/>
              <a:chOff x="4272" y="1632"/>
              <a:chExt cx="1008" cy="768"/>
            </a:xfrm>
          </p:grpSpPr>
          <p:sp>
            <p:nvSpPr>
              <p:cNvPr id="13320" name="AutoShape 8"/>
              <p:cNvSpPr>
                <a:spLocks noChangeArrowheads="1"/>
              </p:cNvSpPr>
              <p:nvPr/>
            </p:nvSpPr>
            <p:spPr bwMode="auto">
              <a:xfrm>
                <a:off x="4272" y="1824"/>
                <a:ext cx="1008" cy="576"/>
              </a:xfrm>
              <a:prstGeom prst="roundRect">
                <a:avLst>
                  <a:gd name="adj" fmla="val 16667"/>
                </a:avLst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1" name="Oval 9"/>
              <p:cNvSpPr>
                <a:spLocks noChangeArrowheads="1"/>
              </p:cNvSpPr>
              <p:nvPr/>
            </p:nvSpPr>
            <p:spPr bwMode="auto">
              <a:xfrm>
                <a:off x="4320" y="1632"/>
                <a:ext cx="912" cy="240"/>
              </a:xfrm>
              <a:prstGeom prst="ellipse">
                <a:avLst/>
              </a:prstGeom>
              <a:solidFill>
                <a:srgbClr val="99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4560" y="1968"/>
              <a:ext cx="819" cy="288"/>
            </a:xfrm>
            <a:prstGeom prst="rect">
              <a:avLst/>
            </a:pr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400"/>
                <a:t>Database</a:t>
              </a:r>
            </a:p>
          </p:txBody>
        </p:sp>
      </p:grp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219200" y="2209800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SQL Request</a:t>
            </a:r>
            <a:endParaRPr lang="en-US" sz="2400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295400" y="2590800"/>
            <a:ext cx="1295400" cy="685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219200" y="3505200"/>
            <a:ext cx="66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</a:t>
            </a:r>
            <a:endParaRPr lang="en-US" sz="2400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295400" y="3886200"/>
            <a:ext cx="1295400" cy="6858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590800" y="2743200"/>
            <a:ext cx="16002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2590800" y="3505200"/>
            <a:ext cx="160020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6248400" y="3352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3810000" y="4953000"/>
            <a:ext cx="237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/>
              <a:t>Computer System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3581400" y="1905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181600" y="1371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51816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3581400" y="4572000"/>
            <a:ext cx="3200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581400" y="1752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3733800" y="1600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3962400" y="1600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4343400" y="1600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5410200" y="1600200"/>
            <a:ext cx="11430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F514A-1919-4720-B365-CEDE4EC25C10}" type="slidenum">
              <a:rPr lang="en-US"/>
              <a:pPr/>
              <a:t>8</a:t>
            </a:fld>
            <a:endParaRPr lang="en-US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77724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66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SQL is the standard language for database access on a relational database.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Many applications and tools such as Power-Builder, MS Access use SQL to retrieve data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Some may be hidden from the users  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It is to your advantage to understand SQL since many front end tools are not as flexible as SQL is.  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As we will see in the course, SQL can handle very complex queries (questions users issue to the system).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9D4C6-D480-473D-A3CA-1999DB5752E7}" type="slidenum">
              <a:rPr lang="en-US"/>
              <a:pPr/>
              <a:t>9</a:t>
            </a:fld>
            <a:endParaRPr lang="en-US"/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8229600" cy="496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4625" indent="-174625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23888" indent="-16033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738188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b="1"/>
              <a:t>Roles of SQL</a:t>
            </a:r>
            <a:endParaRPr lang="en-US" b="1"/>
          </a:p>
          <a:p>
            <a:endParaRPr lang="en-US" b="1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Interactive query language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Users type SQL commands into an interactive SQL data and display them on the screen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Database programming language  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Programmers embed SQL commands into their application programs to access the data in the database</a:t>
            </a:r>
          </a:p>
          <a:p>
            <a:pPr>
              <a:buClr>
                <a:srgbClr val="CC0000"/>
              </a:buClr>
              <a:buFontTx/>
              <a:buChar char="•"/>
            </a:pPr>
            <a:endParaRPr lang="en-US"/>
          </a:p>
          <a:p>
            <a:pPr>
              <a:buClr>
                <a:srgbClr val="CC0000"/>
              </a:buClr>
              <a:buFontTx/>
              <a:buChar char="•"/>
            </a:pPr>
            <a:r>
              <a:rPr lang="en-US"/>
              <a:t>Database administration language</a:t>
            </a:r>
          </a:p>
          <a:p>
            <a:pPr lvl="1">
              <a:buClr>
                <a:srgbClr val="CC0000"/>
              </a:buClr>
              <a:buFontTx/>
              <a:buChar char="•"/>
            </a:pPr>
            <a:r>
              <a:rPr lang="en-US"/>
              <a:t>Database administrators use SQL to define database structure and control access to the stored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Designs\ANGLES.POT</Template>
  <TotalTime>1280</TotalTime>
  <Words>2865</Words>
  <Application>Microsoft Office PowerPoint</Application>
  <PresentationFormat>On-screen Show (4:3)</PresentationFormat>
  <Paragraphs>505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Black</vt:lpstr>
      <vt:lpstr>Monotype Sorts</vt:lpstr>
      <vt:lpstr>Symbol</vt:lpstr>
      <vt:lpstr>Tahoma</vt:lpstr>
      <vt:lpstr>Times New Roman</vt:lpstr>
      <vt:lpstr>Contemporary Portrait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Red River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ahadaegh</dc:creator>
  <cp:lastModifiedBy>Elaeth Lilagan</cp:lastModifiedBy>
  <cp:revision>86</cp:revision>
  <cp:lastPrinted>1999-07-29T23:12:46Z</cp:lastPrinted>
  <dcterms:created xsi:type="dcterms:W3CDTF">1999-07-28T15:05:00Z</dcterms:created>
  <dcterms:modified xsi:type="dcterms:W3CDTF">2022-09-26T22:05:21Z</dcterms:modified>
</cp:coreProperties>
</file>