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8"/>
  </p:notesMasterIdLst>
  <p:handoutMasterIdLst>
    <p:handoutMasterId r:id="rId29"/>
  </p:handoutMasterIdLst>
  <p:sldIdLst>
    <p:sldId id="342" r:id="rId2"/>
    <p:sldId id="343" r:id="rId3"/>
    <p:sldId id="371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4" r:id="rId14"/>
    <p:sldId id="355" r:id="rId15"/>
    <p:sldId id="357" r:id="rId16"/>
    <p:sldId id="358" r:id="rId17"/>
    <p:sldId id="359" r:id="rId18"/>
    <p:sldId id="360" r:id="rId19"/>
    <p:sldId id="361" r:id="rId20"/>
    <p:sldId id="362" r:id="rId21"/>
    <p:sldId id="370" r:id="rId22"/>
    <p:sldId id="363" r:id="rId23"/>
    <p:sldId id="364" r:id="rId24"/>
    <p:sldId id="366" r:id="rId25"/>
    <p:sldId id="367" r:id="rId26"/>
    <p:sldId id="368" r:id="rId2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FF"/>
    <a:srgbClr val="66FFCC"/>
    <a:srgbClr val="FF7C80"/>
    <a:srgbClr val="FFFF66"/>
    <a:srgbClr val="FF3300"/>
    <a:srgbClr val="CC00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4715" autoAdjust="0"/>
  </p:normalViewPr>
  <p:slideViewPr>
    <p:cSldViewPr>
      <p:cViewPr varScale="1">
        <p:scale>
          <a:sx n="69" d="100"/>
          <a:sy n="69" d="100"/>
        </p:scale>
        <p:origin x="1781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0488"/>
            <a:ext cx="6937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000750" y="90488"/>
            <a:ext cx="857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9363"/>
            <a:ext cx="6508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96050" y="8869363"/>
            <a:ext cx="361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fld id="{8CA9B5C7-8D55-4D48-8A8E-DF343799BE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40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FE33FB-0CFA-4429-A394-EF967039C5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34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966542-AFC3-4F6A-ADB0-CE27B86D91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E5B25E-EAAC-467F-B0E2-39FAC61080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8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F8F7E-3D23-4973-8C4D-D2296DF652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0F4168-9139-4929-B1FB-8EEF416BB1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73E749-9405-481A-BCB5-93F04BBF89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3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349542-6EFB-4BB6-B1EE-AC519F9EE9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6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546BB2-C99A-4217-8281-66C0D54541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4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63719-2591-4C65-9BB0-EC98E3BCC2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5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DAB29-FB38-4D56-9AF5-805D92BBEF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3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7AA922-F800-463A-9DC6-9407DCBD3C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5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47F770-EAE8-425D-BA18-E8E2D9DC8C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0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26" name="Rectangle 22"/>
          <p:cNvSpPr>
            <a:spLocks noChangeArrowheads="1"/>
          </p:cNvSpPr>
          <p:nvPr userDrawn="1"/>
        </p:nvSpPr>
        <p:spPr bwMode="auto">
          <a:xfrm>
            <a:off x="130175" y="6575425"/>
            <a:ext cx="8890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7" name="Rectangle 23"/>
          <p:cNvSpPr>
            <a:spLocks noChangeArrowheads="1"/>
          </p:cNvSpPr>
          <p:nvPr userDrawn="1"/>
        </p:nvSpPr>
        <p:spPr bwMode="auto">
          <a:xfrm>
            <a:off x="130175" y="6584950"/>
            <a:ext cx="9604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8" name="Rectangle 24"/>
          <p:cNvSpPr>
            <a:spLocks noChangeArrowheads="1"/>
          </p:cNvSpPr>
          <p:nvPr userDrawn="1"/>
        </p:nvSpPr>
        <p:spPr bwMode="auto">
          <a:xfrm>
            <a:off x="130175" y="6594475"/>
            <a:ext cx="8858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9" name="Rectangle 25"/>
          <p:cNvSpPr>
            <a:spLocks noChangeArrowheads="1"/>
          </p:cNvSpPr>
          <p:nvPr userDrawn="1"/>
        </p:nvSpPr>
        <p:spPr bwMode="auto">
          <a:xfrm>
            <a:off x="130175" y="6604000"/>
            <a:ext cx="9572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0" name="Rectangle 26"/>
          <p:cNvSpPr>
            <a:spLocks noChangeArrowheads="1"/>
          </p:cNvSpPr>
          <p:nvPr userDrawn="1"/>
        </p:nvSpPr>
        <p:spPr bwMode="auto">
          <a:xfrm>
            <a:off x="130175" y="6613525"/>
            <a:ext cx="9556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1" name="Rectangle 27"/>
          <p:cNvSpPr>
            <a:spLocks noChangeArrowheads="1"/>
          </p:cNvSpPr>
          <p:nvPr userDrawn="1"/>
        </p:nvSpPr>
        <p:spPr bwMode="auto">
          <a:xfrm>
            <a:off x="130175" y="6623050"/>
            <a:ext cx="881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2" name="Rectangle 28"/>
          <p:cNvSpPr>
            <a:spLocks noChangeArrowheads="1"/>
          </p:cNvSpPr>
          <p:nvPr userDrawn="1"/>
        </p:nvSpPr>
        <p:spPr bwMode="auto">
          <a:xfrm>
            <a:off x="130175" y="6632575"/>
            <a:ext cx="17891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i="1">
                <a:solidFill>
                  <a:srgbClr val="FFFFFF"/>
                </a:solidFill>
              </a:rPr>
              <a:t>Dr. Ahmad R. Hadaegh </a:t>
            </a:r>
            <a:endParaRPr lang="en-US"/>
          </a:p>
        </p:txBody>
      </p:sp>
      <p:sp>
        <p:nvSpPr>
          <p:cNvPr id="72733" name="Rectangle 29"/>
          <p:cNvSpPr>
            <a:spLocks noChangeArrowheads="1"/>
          </p:cNvSpPr>
          <p:nvPr userDrawn="1"/>
        </p:nvSpPr>
        <p:spPr bwMode="auto">
          <a:xfrm>
            <a:off x="0" y="6534150"/>
            <a:ext cx="9112250" cy="323850"/>
          </a:xfrm>
          <a:prstGeom prst="rect">
            <a:avLst/>
          </a:prstGeom>
          <a:solidFill>
            <a:srgbClr val="FF3300"/>
          </a:solidFill>
          <a:ln w="76200">
            <a:solidFill>
              <a:srgbClr val="5E574E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34" name="Rectangle 30"/>
          <p:cNvSpPr>
            <a:spLocks noChangeArrowheads="1"/>
          </p:cNvSpPr>
          <p:nvPr userDrawn="1"/>
        </p:nvSpPr>
        <p:spPr bwMode="auto">
          <a:xfrm>
            <a:off x="8329613" y="6575425"/>
            <a:ext cx="3746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5" name="Rectangle 31"/>
          <p:cNvSpPr>
            <a:spLocks noChangeArrowheads="1"/>
          </p:cNvSpPr>
          <p:nvPr userDrawn="1"/>
        </p:nvSpPr>
        <p:spPr bwMode="auto">
          <a:xfrm>
            <a:off x="8329613" y="6584950"/>
            <a:ext cx="44608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6" name="Rectangle 32"/>
          <p:cNvSpPr>
            <a:spLocks noChangeArrowheads="1"/>
          </p:cNvSpPr>
          <p:nvPr userDrawn="1"/>
        </p:nvSpPr>
        <p:spPr bwMode="auto">
          <a:xfrm>
            <a:off x="8329613" y="6594475"/>
            <a:ext cx="3714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7" name="Rectangle 33"/>
          <p:cNvSpPr>
            <a:spLocks noChangeArrowheads="1"/>
          </p:cNvSpPr>
          <p:nvPr userDrawn="1"/>
        </p:nvSpPr>
        <p:spPr bwMode="auto">
          <a:xfrm>
            <a:off x="8329613" y="6604000"/>
            <a:ext cx="4429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8" name="Rectangle 34"/>
          <p:cNvSpPr>
            <a:spLocks noChangeArrowheads="1"/>
          </p:cNvSpPr>
          <p:nvPr userDrawn="1"/>
        </p:nvSpPr>
        <p:spPr bwMode="auto">
          <a:xfrm>
            <a:off x="8329613" y="6613525"/>
            <a:ext cx="441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9" name="Rectangle 35"/>
          <p:cNvSpPr>
            <a:spLocks noChangeArrowheads="1"/>
          </p:cNvSpPr>
          <p:nvPr userDrawn="1"/>
        </p:nvSpPr>
        <p:spPr bwMode="auto">
          <a:xfrm>
            <a:off x="8329613" y="6623050"/>
            <a:ext cx="3667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0" name="Rectangle 36"/>
          <p:cNvSpPr>
            <a:spLocks noChangeArrowheads="1"/>
          </p:cNvSpPr>
          <p:nvPr userDrawn="1"/>
        </p:nvSpPr>
        <p:spPr bwMode="auto">
          <a:xfrm>
            <a:off x="0" y="6569075"/>
            <a:ext cx="8851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400" b="1" i="1">
                <a:solidFill>
                  <a:srgbClr val="FFFFFF"/>
                </a:solidFill>
              </a:rPr>
              <a:t>  A.R. Hadaegh                                         California State University San Marcos (CSUSM)                                        Page                                             </a:t>
            </a:r>
            <a:endParaRPr lang="en-US"/>
          </a:p>
        </p:txBody>
      </p:sp>
      <p:sp>
        <p:nvSpPr>
          <p:cNvPr id="72741" name="Rectangle 37"/>
          <p:cNvSpPr>
            <a:spLocks noChangeArrowheads="1"/>
          </p:cNvSpPr>
          <p:nvPr userDrawn="1"/>
        </p:nvSpPr>
        <p:spPr bwMode="auto">
          <a:xfrm>
            <a:off x="8850313" y="6565900"/>
            <a:ext cx="539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2" name="Rectangle 38"/>
          <p:cNvSpPr>
            <a:spLocks noChangeArrowheads="1"/>
          </p:cNvSpPr>
          <p:nvPr userDrawn="1"/>
        </p:nvSpPr>
        <p:spPr bwMode="auto">
          <a:xfrm>
            <a:off x="8850313" y="6573838"/>
            <a:ext cx="1285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3" name="Rectangle 39"/>
          <p:cNvSpPr>
            <a:spLocks noChangeArrowheads="1"/>
          </p:cNvSpPr>
          <p:nvPr userDrawn="1"/>
        </p:nvSpPr>
        <p:spPr bwMode="auto">
          <a:xfrm>
            <a:off x="8850313" y="6581775"/>
            <a:ext cx="508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4" name="Rectangle 40"/>
          <p:cNvSpPr>
            <a:spLocks noChangeArrowheads="1"/>
          </p:cNvSpPr>
          <p:nvPr userDrawn="1"/>
        </p:nvSpPr>
        <p:spPr bwMode="auto">
          <a:xfrm>
            <a:off x="8850313" y="6589713"/>
            <a:ext cx="1254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5" name="Rectangle 41"/>
          <p:cNvSpPr>
            <a:spLocks noChangeArrowheads="1"/>
          </p:cNvSpPr>
          <p:nvPr userDrawn="1"/>
        </p:nvSpPr>
        <p:spPr bwMode="auto">
          <a:xfrm>
            <a:off x="8850313" y="6597650"/>
            <a:ext cx="123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6" name="Rectangle 42"/>
          <p:cNvSpPr>
            <a:spLocks noChangeArrowheads="1"/>
          </p:cNvSpPr>
          <p:nvPr userDrawn="1"/>
        </p:nvSpPr>
        <p:spPr bwMode="auto">
          <a:xfrm>
            <a:off x="8850313" y="6605588"/>
            <a:ext cx="460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7" name="Rectangle 43"/>
          <p:cNvSpPr>
            <a:spLocks noChangeArrowheads="1"/>
          </p:cNvSpPr>
          <p:nvPr userDrawn="1"/>
        </p:nvSpPr>
        <p:spPr bwMode="auto">
          <a:xfrm>
            <a:off x="8850313" y="6613525"/>
            <a:ext cx="44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FFFFFF"/>
                </a:solidFill>
              </a:rPr>
              <a:t> </a:t>
            </a:r>
            <a:endParaRPr lang="en-US"/>
          </a:p>
        </p:txBody>
      </p:sp>
      <p:sp>
        <p:nvSpPr>
          <p:cNvPr id="72748" name="Rectangle 44"/>
          <p:cNvSpPr>
            <a:spLocks noChangeArrowheads="1"/>
          </p:cNvSpPr>
          <p:nvPr userDrawn="1"/>
        </p:nvSpPr>
        <p:spPr bwMode="auto">
          <a:xfrm>
            <a:off x="8694738" y="6575425"/>
            <a:ext cx="411162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9" name="Rectangle 45"/>
          <p:cNvSpPr>
            <a:spLocks noChangeArrowheads="1"/>
          </p:cNvSpPr>
          <p:nvPr userDrawn="1"/>
        </p:nvSpPr>
        <p:spPr bwMode="auto">
          <a:xfrm>
            <a:off x="0" y="6350"/>
            <a:ext cx="9144000" cy="6497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50" name="Freeform 46"/>
          <p:cNvSpPr>
            <a:spLocks/>
          </p:cNvSpPr>
          <p:nvPr userDrawn="1"/>
        </p:nvSpPr>
        <p:spPr bwMode="auto">
          <a:xfrm>
            <a:off x="0" y="0"/>
            <a:ext cx="9194800" cy="6465888"/>
          </a:xfrm>
          <a:custGeom>
            <a:avLst/>
            <a:gdLst>
              <a:gd name="T0" fmla="*/ 613 w 5792"/>
              <a:gd name="T1" fmla="*/ 4 h 4073"/>
              <a:gd name="T2" fmla="*/ 512 w 5792"/>
              <a:gd name="T3" fmla="*/ 21 h 4073"/>
              <a:gd name="T4" fmla="*/ 417 w 5792"/>
              <a:gd name="T5" fmla="*/ 53 h 4073"/>
              <a:gd name="T6" fmla="*/ 329 w 5792"/>
              <a:gd name="T7" fmla="*/ 98 h 4073"/>
              <a:gd name="T8" fmla="*/ 248 w 5792"/>
              <a:gd name="T9" fmla="*/ 155 h 4073"/>
              <a:gd name="T10" fmla="*/ 177 w 5792"/>
              <a:gd name="T11" fmla="*/ 222 h 4073"/>
              <a:gd name="T12" fmla="*/ 117 w 5792"/>
              <a:gd name="T13" fmla="*/ 299 h 4073"/>
              <a:gd name="T14" fmla="*/ 67 w 5792"/>
              <a:gd name="T15" fmla="*/ 385 h 4073"/>
              <a:gd name="T16" fmla="*/ 31 w 5792"/>
              <a:gd name="T17" fmla="*/ 477 h 4073"/>
              <a:gd name="T18" fmla="*/ 8 w 5792"/>
              <a:gd name="T19" fmla="*/ 576 h 4073"/>
              <a:gd name="T20" fmla="*/ 0 w 5792"/>
              <a:gd name="T21" fmla="*/ 679 h 4073"/>
              <a:gd name="T22" fmla="*/ 4 w 5792"/>
              <a:gd name="T23" fmla="*/ 3463 h 4073"/>
              <a:gd name="T24" fmla="*/ 21 w 5792"/>
              <a:gd name="T25" fmla="*/ 3564 h 4073"/>
              <a:gd name="T26" fmla="*/ 53 w 5792"/>
              <a:gd name="T27" fmla="*/ 3658 h 4073"/>
              <a:gd name="T28" fmla="*/ 99 w 5792"/>
              <a:gd name="T29" fmla="*/ 3746 h 4073"/>
              <a:gd name="T30" fmla="*/ 156 w 5792"/>
              <a:gd name="T31" fmla="*/ 3826 h 4073"/>
              <a:gd name="T32" fmla="*/ 223 w 5792"/>
              <a:gd name="T33" fmla="*/ 3897 h 4073"/>
              <a:gd name="T34" fmla="*/ 301 w 5792"/>
              <a:gd name="T35" fmla="*/ 3957 h 4073"/>
              <a:gd name="T36" fmla="*/ 387 w 5792"/>
              <a:gd name="T37" fmla="*/ 4006 h 4073"/>
              <a:gd name="T38" fmla="*/ 480 w 5792"/>
              <a:gd name="T39" fmla="*/ 4043 h 4073"/>
              <a:gd name="T40" fmla="*/ 579 w 5792"/>
              <a:gd name="T41" fmla="*/ 4065 h 4073"/>
              <a:gd name="T42" fmla="*/ 683 w 5792"/>
              <a:gd name="T43" fmla="*/ 4073 h 4073"/>
              <a:gd name="T44" fmla="*/ 5179 w 5792"/>
              <a:gd name="T45" fmla="*/ 4070 h 4073"/>
              <a:gd name="T46" fmla="*/ 5280 w 5792"/>
              <a:gd name="T47" fmla="*/ 4052 h 4073"/>
              <a:gd name="T48" fmla="*/ 5375 w 5792"/>
              <a:gd name="T49" fmla="*/ 4020 h 4073"/>
              <a:gd name="T50" fmla="*/ 5463 w 5792"/>
              <a:gd name="T51" fmla="*/ 3975 h 4073"/>
              <a:gd name="T52" fmla="*/ 5544 w 5792"/>
              <a:gd name="T53" fmla="*/ 3918 h 4073"/>
              <a:gd name="T54" fmla="*/ 5615 w 5792"/>
              <a:gd name="T55" fmla="*/ 3851 h 4073"/>
              <a:gd name="T56" fmla="*/ 5675 w 5792"/>
              <a:gd name="T57" fmla="*/ 3774 h 4073"/>
              <a:gd name="T58" fmla="*/ 5725 w 5792"/>
              <a:gd name="T59" fmla="*/ 3688 h 4073"/>
              <a:gd name="T60" fmla="*/ 5762 w 5792"/>
              <a:gd name="T61" fmla="*/ 3596 h 4073"/>
              <a:gd name="T62" fmla="*/ 5784 w 5792"/>
              <a:gd name="T63" fmla="*/ 3497 h 4073"/>
              <a:gd name="T64" fmla="*/ 5792 w 5792"/>
              <a:gd name="T65" fmla="*/ 3394 h 4073"/>
              <a:gd name="T66" fmla="*/ 5789 w 5792"/>
              <a:gd name="T67" fmla="*/ 610 h 4073"/>
              <a:gd name="T68" fmla="*/ 5771 w 5792"/>
              <a:gd name="T69" fmla="*/ 509 h 4073"/>
              <a:gd name="T70" fmla="*/ 5739 w 5792"/>
              <a:gd name="T71" fmla="*/ 415 h 4073"/>
              <a:gd name="T72" fmla="*/ 5693 w 5792"/>
              <a:gd name="T73" fmla="*/ 327 h 4073"/>
              <a:gd name="T74" fmla="*/ 5636 w 5792"/>
              <a:gd name="T75" fmla="*/ 247 h 4073"/>
              <a:gd name="T76" fmla="*/ 5569 w 5792"/>
              <a:gd name="T77" fmla="*/ 176 h 4073"/>
              <a:gd name="T78" fmla="*/ 5491 w 5792"/>
              <a:gd name="T79" fmla="*/ 116 h 4073"/>
              <a:gd name="T80" fmla="*/ 5405 w 5792"/>
              <a:gd name="T81" fmla="*/ 67 h 4073"/>
              <a:gd name="T82" fmla="*/ 5312 w 5792"/>
              <a:gd name="T83" fmla="*/ 31 h 4073"/>
              <a:gd name="T84" fmla="*/ 5213 w 5792"/>
              <a:gd name="T85" fmla="*/ 8 h 4073"/>
              <a:gd name="T86" fmla="*/ 5109 w 5792"/>
              <a:gd name="T87" fmla="*/ 0 h 4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792" h="4073">
                <a:moveTo>
                  <a:pt x="683" y="0"/>
                </a:moveTo>
                <a:lnTo>
                  <a:pt x="648" y="1"/>
                </a:lnTo>
                <a:lnTo>
                  <a:pt x="613" y="4"/>
                </a:lnTo>
                <a:lnTo>
                  <a:pt x="579" y="8"/>
                </a:lnTo>
                <a:lnTo>
                  <a:pt x="545" y="14"/>
                </a:lnTo>
                <a:lnTo>
                  <a:pt x="512" y="21"/>
                </a:lnTo>
                <a:lnTo>
                  <a:pt x="480" y="31"/>
                </a:lnTo>
                <a:lnTo>
                  <a:pt x="448" y="41"/>
                </a:lnTo>
                <a:lnTo>
                  <a:pt x="417" y="53"/>
                </a:lnTo>
                <a:lnTo>
                  <a:pt x="387" y="67"/>
                </a:lnTo>
                <a:lnTo>
                  <a:pt x="357" y="82"/>
                </a:lnTo>
                <a:lnTo>
                  <a:pt x="329" y="98"/>
                </a:lnTo>
                <a:lnTo>
                  <a:pt x="301" y="116"/>
                </a:lnTo>
                <a:lnTo>
                  <a:pt x="275" y="135"/>
                </a:lnTo>
                <a:lnTo>
                  <a:pt x="248" y="155"/>
                </a:lnTo>
                <a:lnTo>
                  <a:pt x="223" y="176"/>
                </a:lnTo>
                <a:lnTo>
                  <a:pt x="200" y="199"/>
                </a:lnTo>
                <a:lnTo>
                  <a:pt x="177" y="222"/>
                </a:lnTo>
                <a:lnTo>
                  <a:pt x="156" y="247"/>
                </a:lnTo>
                <a:lnTo>
                  <a:pt x="136" y="273"/>
                </a:lnTo>
                <a:lnTo>
                  <a:pt x="117" y="299"/>
                </a:lnTo>
                <a:lnTo>
                  <a:pt x="99" y="327"/>
                </a:lnTo>
                <a:lnTo>
                  <a:pt x="82" y="355"/>
                </a:lnTo>
                <a:lnTo>
                  <a:pt x="67" y="385"/>
                </a:lnTo>
                <a:lnTo>
                  <a:pt x="53" y="415"/>
                </a:lnTo>
                <a:lnTo>
                  <a:pt x="41" y="446"/>
                </a:lnTo>
                <a:lnTo>
                  <a:pt x="31" y="477"/>
                </a:lnTo>
                <a:lnTo>
                  <a:pt x="21" y="509"/>
                </a:lnTo>
                <a:lnTo>
                  <a:pt x="14" y="542"/>
                </a:lnTo>
                <a:lnTo>
                  <a:pt x="8" y="576"/>
                </a:lnTo>
                <a:lnTo>
                  <a:pt x="4" y="610"/>
                </a:lnTo>
                <a:lnTo>
                  <a:pt x="1" y="644"/>
                </a:lnTo>
                <a:lnTo>
                  <a:pt x="0" y="679"/>
                </a:lnTo>
                <a:lnTo>
                  <a:pt x="0" y="3394"/>
                </a:lnTo>
                <a:lnTo>
                  <a:pt x="1" y="3429"/>
                </a:lnTo>
                <a:lnTo>
                  <a:pt x="4" y="3463"/>
                </a:lnTo>
                <a:lnTo>
                  <a:pt x="8" y="3497"/>
                </a:lnTo>
                <a:lnTo>
                  <a:pt x="14" y="3531"/>
                </a:lnTo>
                <a:lnTo>
                  <a:pt x="21" y="3564"/>
                </a:lnTo>
                <a:lnTo>
                  <a:pt x="31" y="3596"/>
                </a:lnTo>
                <a:lnTo>
                  <a:pt x="41" y="3627"/>
                </a:lnTo>
                <a:lnTo>
                  <a:pt x="53" y="3658"/>
                </a:lnTo>
                <a:lnTo>
                  <a:pt x="67" y="3688"/>
                </a:lnTo>
                <a:lnTo>
                  <a:pt x="82" y="3718"/>
                </a:lnTo>
                <a:lnTo>
                  <a:pt x="99" y="3746"/>
                </a:lnTo>
                <a:lnTo>
                  <a:pt x="117" y="3774"/>
                </a:lnTo>
                <a:lnTo>
                  <a:pt x="136" y="3800"/>
                </a:lnTo>
                <a:lnTo>
                  <a:pt x="156" y="3826"/>
                </a:lnTo>
                <a:lnTo>
                  <a:pt x="177" y="3851"/>
                </a:lnTo>
                <a:lnTo>
                  <a:pt x="200" y="3874"/>
                </a:lnTo>
                <a:lnTo>
                  <a:pt x="223" y="3897"/>
                </a:lnTo>
                <a:lnTo>
                  <a:pt x="248" y="3918"/>
                </a:lnTo>
                <a:lnTo>
                  <a:pt x="275" y="3938"/>
                </a:lnTo>
                <a:lnTo>
                  <a:pt x="301" y="3957"/>
                </a:lnTo>
                <a:lnTo>
                  <a:pt x="329" y="3975"/>
                </a:lnTo>
                <a:lnTo>
                  <a:pt x="357" y="3991"/>
                </a:lnTo>
                <a:lnTo>
                  <a:pt x="387" y="4006"/>
                </a:lnTo>
                <a:lnTo>
                  <a:pt x="417" y="4020"/>
                </a:lnTo>
                <a:lnTo>
                  <a:pt x="448" y="4032"/>
                </a:lnTo>
                <a:lnTo>
                  <a:pt x="480" y="4043"/>
                </a:lnTo>
                <a:lnTo>
                  <a:pt x="512" y="4052"/>
                </a:lnTo>
                <a:lnTo>
                  <a:pt x="545" y="4059"/>
                </a:lnTo>
                <a:lnTo>
                  <a:pt x="579" y="4065"/>
                </a:lnTo>
                <a:lnTo>
                  <a:pt x="613" y="4070"/>
                </a:lnTo>
                <a:lnTo>
                  <a:pt x="648" y="4072"/>
                </a:lnTo>
                <a:lnTo>
                  <a:pt x="683" y="4073"/>
                </a:lnTo>
                <a:lnTo>
                  <a:pt x="5109" y="4073"/>
                </a:lnTo>
                <a:lnTo>
                  <a:pt x="5144" y="4072"/>
                </a:lnTo>
                <a:lnTo>
                  <a:pt x="5179" y="4070"/>
                </a:lnTo>
                <a:lnTo>
                  <a:pt x="5213" y="4065"/>
                </a:lnTo>
                <a:lnTo>
                  <a:pt x="5247" y="4059"/>
                </a:lnTo>
                <a:lnTo>
                  <a:pt x="5280" y="4052"/>
                </a:lnTo>
                <a:lnTo>
                  <a:pt x="5312" y="4043"/>
                </a:lnTo>
                <a:lnTo>
                  <a:pt x="5344" y="4032"/>
                </a:lnTo>
                <a:lnTo>
                  <a:pt x="5375" y="4020"/>
                </a:lnTo>
                <a:lnTo>
                  <a:pt x="5405" y="4006"/>
                </a:lnTo>
                <a:lnTo>
                  <a:pt x="5435" y="3991"/>
                </a:lnTo>
                <a:lnTo>
                  <a:pt x="5463" y="3975"/>
                </a:lnTo>
                <a:lnTo>
                  <a:pt x="5491" y="3957"/>
                </a:lnTo>
                <a:lnTo>
                  <a:pt x="5517" y="3938"/>
                </a:lnTo>
                <a:lnTo>
                  <a:pt x="5544" y="3918"/>
                </a:lnTo>
                <a:lnTo>
                  <a:pt x="5569" y="3897"/>
                </a:lnTo>
                <a:lnTo>
                  <a:pt x="5592" y="3874"/>
                </a:lnTo>
                <a:lnTo>
                  <a:pt x="5615" y="3851"/>
                </a:lnTo>
                <a:lnTo>
                  <a:pt x="5636" y="3826"/>
                </a:lnTo>
                <a:lnTo>
                  <a:pt x="5656" y="3800"/>
                </a:lnTo>
                <a:lnTo>
                  <a:pt x="5675" y="3774"/>
                </a:lnTo>
                <a:lnTo>
                  <a:pt x="5693" y="3746"/>
                </a:lnTo>
                <a:lnTo>
                  <a:pt x="5710" y="3718"/>
                </a:lnTo>
                <a:lnTo>
                  <a:pt x="5725" y="3688"/>
                </a:lnTo>
                <a:lnTo>
                  <a:pt x="5739" y="3658"/>
                </a:lnTo>
                <a:lnTo>
                  <a:pt x="5751" y="3627"/>
                </a:lnTo>
                <a:lnTo>
                  <a:pt x="5762" y="3596"/>
                </a:lnTo>
                <a:lnTo>
                  <a:pt x="5771" y="3564"/>
                </a:lnTo>
                <a:lnTo>
                  <a:pt x="5778" y="3531"/>
                </a:lnTo>
                <a:lnTo>
                  <a:pt x="5784" y="3497"/>
                </a:lnTo>
                <a:lnTo>
                  <a:pt x="5789" y="3463"/>
                </a:lnTo>
                <a:lnTo>
                  <a:pt x="5791" y="3429"/>
                </a:lnTo>
                <a:lnTo>
                  <a:pt x="5792" y="3394"/>
                </a:lnTo>
                <a:lnTo>
                  <a:pt x="5792" y="679"/>
                </a:lnTo>
                <a:lnTo>
                  <a:pt x="5791" y="644"/>
                </a:lnTo>
                <a:lnTo>
                  <a:pt x="5789" y="610"/>
                </a:lnTo>
                <a:lnTo>
                  <a:pt x="5784" y="576"/>
                </a:lnTo>
                <a:lnTo>
                  <a:pt x="5778" y="542"/>
                </a:lnTo>
                <a:lnTo>
                  <a:pt x="5771" y="509"/>
                </a:lnTo>
                <a:lnTo>
                  <a:pt x="5762" y="477"/>
                </a:lnTo>
                <a:lnTo>
                  <a:pt x="5751" y="446"/>
                </a:lnTo>
                <a:lnTo>
                  <a:pt x="5739" y="415"/>
                </a:lnTo>
                <a:lnTo>
                  <a:pt x="5725" y="385"/>
                </a:lnTo>
                <a:lnTo>
                  <a:pt x="5710" y="355"/>
                </a:lnTo>
                <a:lnTo>
                  <a:pt x="5693" y="327"/>
                </a:lnTo>
                <a:lnTo>
                  <a:pt x="5675" y="299"/>
                </a:lnTo>
                <a:lnTo>
                  <a:pt x="5656" y="273"/>
                </a:lnTo>
                <a:lnTo>
                  <a:pt x="5636" y="247"/>
                </a:lnTo>
                <a:lnTo>
                  <a:pt x="5615" y="222"/>
                </a:lnTo>
                <a:lnTo>
                  <a:pt x="5592" y="199"/>
                </a:lnTo>
                <a:lnTo>
                  <a:pt x="5569" y="176"/>
                </a:lnTo>
                <a:lnTo>
                  <a:pt x="5544" y="155"/>
                </a:lnTo>
                <a:lnTo>
                  <a:pt x="5517" y="135"/>
                </a:lnTo>
                <a:lnTo>
                  <a:pt x="5491" y="116"/>
                </a:lnTo>
                <a:lnTo>
                  <a:pt x="5463" y="98"/>
                </a:lnTo>
                <a:lnTo>
                  <a:pt x="5435" y="82"/>
                </a:lnTo>
                <a:lnTo>
                  <a:pt x="5405" y="67"/>
                </a:lnTo>
                <a:lnTo>
                  <a:pt x="5375" y="53"/>
                </a:lnTo>
                <a:lnTo>
                  <a:pt x="5344" y="41"/>
                </a:lnTo>
                <a:lnTo>
                  <a:pt x="5312" y="31"/>
                </a:lnTo>
                <a:lnTo>
                  <a:pt x="5280" y="21"/>
                </a:lnTo>
                <a:lnTo>
                  <a:pt x="5247" y="14"/>
                </a:lnTo>
                <a:lnTo>
                  <a:pt x="5213" y="8"/>
                </a:lnTo>
                <a:lnTo>
                  <a:pt x="5179" y="4"/>
                </a:lnTo>
                <a:lnTo>
                  <a:pt x="5144" y="1"/>
                </a:lnTo>
                <a:lnTo>
                  <a:pt x="5109" y="0"/>
                </a:lnTo>
                <a:lnTo>
                  <a:pt x="683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51" name="Rectangle 47"/>
          <p:cNvSpPr>
            <a:spLocks noChangeArrowheads="1"/>
          </p:cNvSpPr>
          <p:nvPr userDrawn="1"/>
        </p:nvSpPr>
        <p:spPr bwMode="auto">
          <a:xfrm>
            <a:off x="8569325" y="6618288"/>
            <a:ext cx="54133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52" name="Rectangle 48"/>
          <p:cNvSpPr>
            <a:spLocks noChangeArrowheads="1"/>
          </p:cNvSpPr>
          <p:nvPr userDrawn="1"/>
        </p:nvSpPr>
        <p:spPr bwMode="auto">
          <a:xfrm>
            <a:off x="8562975" y="6535738"/>
            <a:ext cx="6921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53" name="Rectangle 49"/>
          <p:cNvSpPr>
            <a:spLocks noChangeArrowheads="1"/>
          </p:cNvSpPr>
          <p:nvPr userDrawn="1"/>
        </p:nvSpPr>
        <p:spPr bwMode="auto">
          <a:xfrm>
            <a:off x="8712200" y="6532563"/>
            <a:ext cx="385763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54" name="Rectangle 50"/>
          <p:cNvSpPr>
            <a:spLocks noChangeArrowheads="1"/>
          </p:cNvSpPr>
          <p:nvPr userDrawn="1"/>
        </p:nvSpPr>
        <p:spPr bwMode="auto">
          <a:xfrm>
            <a:off x="8689975" y="6646863"/>
            <a:ext cx="460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55" name="Rectangle 5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15100"/>
            <a:ext cx="6858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719E4B77-2E52-4B74-BE0F-49E8CE5EF00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9D1B4-5213-49F8-A329-0DF72265DBE9}" type="slidenum">
              <a:rPr lang="en-US"/>
              <a:pPr/>
              <a:t>1</a:t>
            </a:fld>
            <a:endParaRPr lang="en-US"/>
          </a:p>
        </p:txBody>
      </p:sp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2203450" y="1344613"/>
            <a:ext cx="5227638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4400" b="1">
              <a:solidFill>
                <a:srgbClr val="000000"/>
              </a:solidFill>
            </a:endParaRPr>
          </a:p>
          <a:p>
            <a:r>
              <a:rPr lang="en-US" sz="4400" b="1">
                <a:solidFill>
                  <a:srgbClr val="000000"/>
                </a:solidFill>
              </a:rPr>
              <a:t>CREATE TABLE </a:t>
            </a:r>
          </a:p>
          <a:p>
            <a:endParaRPr lang="en-US" sz="4400" b="1">
              <a:solidFill>
                <a:srgbClr val="000000"/>
              </a:solidFill>
            </a:endParaRPr>
          </a:p>
          <a:p>
            <a:r>
              <a:rPr lang="en-US" sz="4400" b="1">
                <a:solidFill>
                  <a:srgbClr val="000000"/>
                </a:solidFill>
              </a:rPr>
              <a:t>and</a:t>
            </a:r>
          </a:p>
          <a:p>
            <a:endParaRPr lang="en-US" sz="4400" b="1">
              <a:solidFill>
                <a:srgbClr val="000000"/>
              </a:solidFill>
            </a:endParaRPr>
          </a:p>
          <a:p>
            <a:r>
              <a:rPr lang="en-US" sz="4400" b="1">
                <a:solidFill>
                  <a:srgbClr val="000000"/>
                </a:solidFill>
              </a:rPr>
              <a:t>Integrity Constraints</a:t>
            </a:r>
            <a:endParaRPr lang="en-US" sz="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6B41C-4BEA-4834-9BCF-449CA327F4C8}" type="slidenum">
              <a:rPr lang="en-US"/>
              <a:pPr/>
              <a:t>10</a:t>
            </a:fld>
            <a:endParaRPr lang="en-US"/>
          </a:p>
        </p:txBody>
      </p:sp>
      <p:sp>
        <p:nvSpPr>
          <p:cNvPr id="269314" name="Text Box 2"/>
          <p:cNvSpPr txBox="1">
            <a:spLocks noChangeArrowheads="1"/>
          </p:cNvSpPr>
          <p:nvPr/>
        </p:nvSpPr>
        <p:spPr bwMode="auto">
          <a:xfrm>
            <a:off x="533400" y="685800"/>
            <a:ext cx="44100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3888" indent="-16668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Example: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/>
              <a:t>if we type:</a:t>
            </a:r>
          </a:p>
          <a:p>
            <a:pPr lvl="1">
              <a:buClr>
                <a:srgbClr val="CC0000"/>
              </a:buClr>
              <a:buFontTx/>
              <a:buChar char="•"/>
            </a:pPr>
            <a:endParaRPr lang="en-US"/>
          </a:p>
          <a:p>
            <a:pPr lvl="2">
              <a:buClr>
                <a:srgbClr val="CC0000"/>
              </a:buClr>
            </a:pPr>
            <a:r>
              <a:rPr lang="en-US" b="1"/>
              <a:t>	describe Students;</a:t>
            </a:r>
            <a:endParaRPr lang="en-US" b="1">
              <a:solidFill>
                <a:srgbClr val="0033CC"/>
              </a:solidFill>
            </a:endParaRPr>
          </a:p>
          <a:p>
            <a:pPr lvl="1"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033CC"/>
              </a:solidFill>
            </a:endParaRP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/>
              <a:t>We get:</a:t>
            </a:r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>
            <a:off x="685800" y="3962400"/>
            <a:ext cx="7977188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solidFill>
                  <a:srgbClr val="010301"/>
                </a:solidFill>
              </a:rPr>
              <a:t>Name                            	Null?    	Type</a:t>
            </a:r>
          </a:p>
          <a:p>
            <a:pPr algn="l"/>
            <a:r>
              <a:rPr lang="en-US" sz="2400" b="1" dirty="0">
                <a:solidFill>
                  <a:srgbClr val="010301"/>
                </a:solidFill>
              </a:rPr>
              <a:t> ------------------------------- 	-------- 		----</a:t>
            </a:r>
          </a:p>
          <a:p>
            <a:pPr algn="l"/>
            <a:r>
              <a:rPr lang="en-US" sz="2400" b="1" dirty="0">
                <a:solidFill>
                  <a:srgbClr val="010301"/>
                </a:solidFill>
              </a:rPr>
              <a:t> StNum			NOT NULL 	NUMBER(7)</a:t>
            </a:r>
          </a:p>
          <a:p>
            <a:pPr algn="l"/>
            <a:r>
              <a:rPr lang="en-US" sz="2400" b="1" dirty="0">
                <a:solidFill>
                  <a:srgbClr val="010301"/>
                </a:solidFill>
              </a:rPr>
              <a:t> Name                                     		VARCHAR2(20)</a:t>
            </a:r>
          </a:p>
          <a:p>
            <a:pPr algn="l"/>
            <a:r>
              <a:rPr lang="en-US" sz="2400" b="1" dirty="0">
                <a:solidFill>
                  <a:srgbClr val="010301"/>
                </a:solidFill>
              </a:rPr>
              <a:t> Major                                    			VARCHAR2(20)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A74E-6040-4412-B89D-EBBBE3BAE89F}" type="slidenum">
              <a:rPr lang="en-US"/>
              <a:pPr/>
              <a:t>11</a:t>
            </a:fld>
            <a:endParaRPr lang="en-US"/>
          </a:p>
        </p:txBody>
      </p:sp>
      <p:sp>
        <p:nvSpPr>
          <p:cNvPr id="270338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382000" cy="508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3888" indent="-16668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>
                <a:solidFill>
                  <a:srgbClr val="010301"/>
                </a:solidFill>
              </a:rPr>
              <a:t>Unique Constraint</a:t>
            </a:r>
          </a:p>
          <a:p>
            <a:pPr>
              <a:buFontTx/>
              <a:buChar char="•"/>
            </a:pPr>
            <a:endParaRPr lang="en-US" sz="3200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This constraint requires all values in a column to be unique.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Columns with the unique constraint cannot have duplicate values.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ORACLE allows you to place this constraint across several columns.  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This is called a composite unique constraint.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A composite unique constraint requires that the combination of the unique key column is unique and that the combination does not repeat.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2D225-B5C6-4375-B0FC-94F7CC68DE60}" type="slidenum">
              <a:rPr lang="en-US"/>
              <a:pPr/>
              <a:t>12</a:t>
            </a:fld>
            <a:endParaRPr lang="en-US"/>
          </a:p>
        </p:txBody>
      </p:sp>
      <p:sp>
        <p:nvSpPr>
          <p:cNvPr id="27136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7724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dirty="0">
                <a:solidFill>
                  <a:srgbClr val="010301"/>
                </a:solidFill>
              </a:rPr>
              <a:t>Example:</a:t>
            </a:r>
          </a:p>
          <a:p>
            <a:pPr>
              <a:buClr>
                <a:srgbClr val="CC0000"/>
              </a:buClr>
            </a:pPr>
            <a:r>
              <a:rPr lang="en-US" dirty="0">
                <a:solidFill>
                  <a:srgbClr val="010301"/>
                </a:solidFill>
              </a:rPr>
              <a:t> </a:t>
            </a:r>
          </a:p>
          <a:p>
            <a:pPr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CREATE TABLE Emp</a:t>
            </a:r>
          </a:p>
          <a:p>
            <a:pPr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	(</a:t>
            </a:r>
          </a:p>
          <a:p>
            <a:pPr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		EmpID	 	NUMBER(7)</a:t>
            </a:r>
          </a:p>
          <a:p>
            <a:pPr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		</a:t>
            </a:r>
            <a:r>
              <a:rPr lang="en-US" sz="2000" b="1" dirty="0">
                <a:solidFill>
                  <a:srgbClr val="CC0000"/>
                </a:solidFill>
              </a:rPr>
              <a:t>CONSTRAINT  </a:t>
            </a:r>
            <a:r>
              <a:rPr lang="en-US" sz="2000" b="1" dirty="0" err="1">
                <a:solidFill>
                  <a:srgbClr val="CC0000"/>
                </a:solidFill>
              </a:rPr>
              <a:t>EmpNull</a:t>
            </a:r>
            <a:r>
              <a:rPr lang="en-US" sz="2000" b="1" dirty="0">
                <a:solidFill>
                  <a:srgbClr val="CC0000"/>
                </a:solidFill>
              </a:rPr>
              <a:t>       NOT NULL</a:t>
            </a:r>
          </a:p>
          <a:p>
            <a:pPr>
              <a:buClr>
                <a:srgbClr val="CC0000"/>
              </a:buClr>
            </a:pPr>
            <a:r>
              <a:rPr lang="en-US" sz="2000" b="1" dirty="0">
                <a:solidFill>
                  <a:srgbClr val="CC0000"/>
                </a:solidFill>
              </a:rPr>
              <a:t>		CONSTRAINT  </a:t>
            </a:r>
            <a:r>
              <a:rPr lang="en-US" sz="2000" b="1" dirty="0" err="1">
                <a:solidFill>
                  <a:srgbClr val="CC0000"/>
                </a:solidFill>
              </a:rPr>
              <a:t>EmpUnique</a:t>
            </a:r>
            <a:r>
              <a:rPr lang="en-US" sz="2000" b="1" dirty="0">
                <a:solidFill>
                  <a:srgbClr val="CC0000"/>
                </a:solidFill>
              </a:rPr>
              <a:t>  UNIQUE,</a:t>
            </a:r>
          </a:p>
          <a:p>
            <a:pPr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		</a:t>
            </a:r>
            <a:r>
              <a:rPr lang="en-US" sz="2000" b="1" dirty="0" err="1">
                <a:solidFill>
                  <a:srgbClr val="010301"/>
                </a:solidFill>
              </a:rPr>
              <a:t>LName</a:t>
            </a:r>
            <a:r>
              <a:rPr lang="en-US" sz="2000" b="1" dirty="0">
                <a:solidFill>
                  <a:srgbClr val="010301"/>
                </a:solidFill>
              </a:rPr>
              <a:t>		VARCHAR2(20), </a:t>
            </a:r>
            <a:endParaRPr lang="en-US" sz="2000" b="1" dirty="0">
              <a:solidFill>
                <a:srgbClr val="CC0000"/>
              </a:solidFill>
            </a:endParaRPr>
          </a:p>
          <a:p>
            <a:pPr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		</a:t>
            </a:r>
            <a:r>
              <a:rPr lang="en-US" sz="2000" b="1" dirty="0" err="1">
                <a:solidFill>
                  <a:srgbClr val="010301"/>
                </a:solidFill>
              </a:rPr>
              <a:t>FName</a:t>
            </a:r>
            <a:r>
              <a:rPr lang="en-US" sz="2000" b="1" dirty="0">
                <a:solidFill>
                  <a:srgbClr val="010301"/>
                </a:solidFill>
              </a:rPr>
              <a:t> 		VARCHAR2(20),</a:t>
            </a:r>
          </a:p>
          <a:p>
            <a:pPr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		DeptId		VARCHAR2(5)</a:t>
            </a:r>
          </a:p>
          <a:p>
            <a:pPr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	);</a:t>
            </a:r>
          </a:p>
          <a:p>
            <a:pPr>
              <a:buClr>
                <a:srgbClr val="CC0000"/>
              </a:buClr>
            </a:pPr>
            <a:endParaRPr lang="en-US" dirty="0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</a:pPr>
            <a:endParaRPr lang="en-US" dirty="0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dirty="0">
                <a:solidFill>
                  <a:srgbClr val="010301"/>
                </a:solidFill>
              </a:rPr>
              <a:t>All unique columns must also be not null.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3E97D-25A2-4E93-B67D-28F5D19F6ED8}" type="slidenum">
              <a:rPr lang="en-US"/>
              <a:pPr/>
              <a:t>13</a:t>
            </a:fld>
            <a:endParaRPr lang="en-US"/>
          </a:p>
        </p:txBody>
      </p:sp>
      <p:sp>
        <p:nvSpPr>
          <p:cNvPr id="273410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864475" cy="593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tabLst>
                <a:tab pos="461963" algn="l"/>
                <a:tab pos="8572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461963" algn="l"/>
                <a:tab pos="8572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461963" algn="l"/>
                <a:tab pos="8572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461963" algn="l"/>
                <a:tab pos="8572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461963" algn="l"/>
                <a:tab pos="8572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8572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8572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8572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8572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200" b="1" dirty="0">
                <a:solidFill>
                  <a:srgbClr val="010301"/>
                </a:solidFill>
              </a:rPr>
              <a:t>Primary Key Constraint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10301"/>
              </a:solidFill>
            </a:endParaRP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dirty="0">
                <a:solidFill>
                  <a:srgbClr val="010301"/>
                </a:solidFill>
              </a:rPr>
              <a:t>The primary key constraint designates that a column or a combination of columns is the table's primary key.  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 dirty="0">
              <a:solidFill>
                <a:srgbClr val="010301"/>
              </a:solidFill>
            </a:endParaRP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dirty="0">
                <a:solidFill>
                  <a:srgbClr val="010301"/>
                </a:solidFill>
              </a:rPr>
              <a:t>When a column is designated to be the primary key, it is implicitly not NULL. </a:t>
            </a:r>
          </a:p>
          <a:p>
            <a:pPr>
              <a:lnSpc>
                <a:spcPct val="90000"/>
              </a:lnSpc>
              <a:buClr>
                <a:srgbClr val="CC0000"/>
              </a:buClr>
            </a:pPr>
            <a:endParaRPr lang="en-US" dirty="0">
              <a:solidFill>
                <a:srgbClr val="010301"/>
              </a:solidFill>
            </a:endParaRP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b="1" dirty="0">
                <a:solidFill>
                  <a:srgbClr val="010301"/>
                </a:solidFill>
              </a:rPr>
              <a:t>Example (Method 1):</a:t>
            </a:r>
          </a:p>
          <a:p>
            <a:pPr>
              <a:lnSpc>
                <a:spcPct val="90000"/>
              </a:lnSpc>
              <a:buClr>
                <a:srgbClr val="CC0000"/>
              </a:buClr>
            </a:pPr>
            <a:endParaRPr lang="en-US" sz="2000" b="1" dirty="0">
              <a:solidFill>
                <a:srgbClr val="010301"/>
              </a:solidFill>
            </a:endParaRPr>
          </a:p>
          <a:p>
            <a:pPr lvl="1"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CREATE TABLE Emp</a:t>
            </a:r>
          </a:p>
          <a:p>
            <a:pPr lvl="1"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	(</a:t>
            </a:r>
          </a:p>
          <a:p>
            <a:pPr lvl="1"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		EmpID	 	NUMBER(7)</a:t>
            </a:r>
          </a:p>
          <a:p>
            <a:pPr lvl="1"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		</a:t>
            </a:r>
            <a:r>
              <a:rPr lang="en-US" sz="2000" b="1" dirty="0">
                <a:solidFill>
                  <a:srgbClr val="CC0000"/>
                </a:solidFill>
              </a:rPr>
              <a:t>CONSTRAINT   </a:t>
            </a:r>
            <a:r>
              <a:rPr lang="en-US" sz="2000" b="1" dirty="0" err="1">
                <a:solidFill>
                  <a:srgbClr val="CC0000"/>
                </a:solidFill>
              </a:rPr>
              <a:t>EmpPK</a:t>
            </a:r>
            <a:r>
              <a:rPr lang="en-US" sz="2000" b="1" dirty="0">
                <a:solidFill>
                  <a:srgbClr val="CC0000"/>
                </a:solidFill>
              </a:rPr>
              <a:t>  PRIMARY KEY,</a:t>
            </a:r>
          </a:p>
          <a:p>
            <a:pPr lvl="1"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		</a:t>
            </a:r>
            <a:r>
              <a:rPr lang="en-US" sz="2000" b="1" dirty="0" err="1">
                <a:solidFill>
                  <a:srgbClr val="010301"/>
                </a:solidFill>
              </a:rPr>
              <a:t>LName</a:t>
            </a:r>
            <a:r>
              <a:rPr lang="en-US" sz="2000" b="1" dirty="0">
                <a:solidFill>
                  <a:srgbClr val="010301"/>
                </a:solidFill>
              </a:rPr>
              <a:t>		VARCHAR2(20), </a:t>
            </a:r>
            <a:endParaRPr lang="en-US" sz="2000" b="1" dirty="0">
              <a:solidFill>
                <a:srgbClr val="CC0000"/>
              </a:solidFill>
            </a:endParaRPr>
          </a:p>
          <a:p>
            <a:pPr lvl="1"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		</a:t>
            </a:r>
            <a:r>
              <a:rPr lang="en-US" sz="2000" b="1" dirty="0" err="1">
                <a:solidFill>
                  <a:srgbClr val="010301"/>
                </a:solidFill>
              </a:rPr>
              <a:t>FName</a:t>
            </a:r>
            <a:r>
              <a:rPr lang="en-US" sz="2000" b="1" dirty="0">
                <a:solidFill>
                  <a:srgbClr val="010301"/>
                </a:solidFill>
              </a:rPr>
              <a:t> 		VARCHAR2(20),</a:t>
            </a:r>
          </a:p>
          <a:p>
            <a:pPr lvl="1"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		DeptId		VARCHAR2(5)</a:t>
            </a:r>
          </a:p>
          <a:p>
            <a:pPr lvl="1"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	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A880-B086-4C3D-8E12-A7F09F93390A}" type="slidenum">
              <a:rPr lang="en-US"/>
              <a:pPr/>
              <a:t>14</a:t>
            </a:fld>
            <a:endParaRPr lang="en-US"/>
          </a:p>
        </p:txBody>
      </p:sp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533400" y="152400"/>
            <a:ext cx="83058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23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dirty="0"/>
              <a:t>Alternatively you can do the following: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dirty="0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b="1" dirty="0"/>
              <a:t>Example (Method 2):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dirty="0"/>
          </a:p>
          <a:p>
            <a:pPr lvl="1"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CREATE TABLE Emp</a:t>
            </a:r>
          </a:p>
          <a:p>
            <a:pPr lvl="1"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	(</a:t>
            </a:r>
          </a:p>
          <a:p>
            <a:pPr lvl="1"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		EmpID	 	NUMBER(7), </a:t>
            </a:r>
          </a:p>
          <a:p>
            <a:pPr lvl="1"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		</a:t>
            </a:r>
            <a:r>
              <a:rPr lang="en-US" sz="2000" b="1" dirty="0" err="1">
                <a:solidFill>
                  <a:srgbClr val="010301"/>
                </a:solidFill>
              </a:rPr>
              <a:t>LName</a:t>
            </a:r>
            <a:r>
              <a:rPr lang="en-US" sz="2000" b="1" dirty="0">
                <a:solidFill>
                  <a:srgbClr val="010301"/>
                </a:solidFill>
              </a:rPr>
              <a:t>		VARCHAR2(20), </a:t>
            </a:r>
            <a:endParaRPr lang="en-US" sz="2000" b="1" dirty="0">
              <a:solidFill>
                <a:srgbClr val="CC0000"/>
              </a:solidFill>
            </a:endParaRPr>
          </a:p>
          <a:p>
            <a:pPr lvl="1"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		</a:t>
            </a:r>
            <a:r>
              <a:rPr lang="en-US" sz="2000" b="1" dirty="0" err="1">
                <a:solidFill>
                  <a:srgbClr val="010301"/>
                </a:solidFill>
              </a:rPr>
              <a:t>FName</a:t>
            </a:r>
            <a:r>
              <a:rPr lang="en-US" sz="2000" b="1" dirty="0">
                <a:solidFill>
                  <a:srgbClr val="010301"/>
                </a:solidFill>
              </a:rPr>
              <a:t> 		VARCHAR2(20),</a:t>
            </a:r>
          </a:p>
          <a:p>
            <a:pPr lvl="1"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		DeptId		VARCHAR2(5),</a:t>
            </a:r>
          </a:p>
          <a:p>
            <a:pPr lvl="1">
              <a:buClr>
                <a:srgbClr val="CC0000"/>
              </a:buClr>
            </a:pPr>
            <a:r>
              <a:rPr lang="en-US" sz="2000" b="1" dirty="0">
                <a:solidFill>
                  <a:srgbClr val="CC0000"/>
                </a:solidFill>
              </a:rPr>
              <a:t>		CONSTRAINT  </a:t>
            </a:r>
            <a:r>
              <a:rPr lang="en-US" sz="2000" b="1" dirty="0" err="1">
                <a:solidFill>
                  <a:srgbClr val="CC0000"/>
                </a:solidFill>
              </a:rPr>
              <a:t>EmpPK</a:t>
            </a:r>
            <a:r>
              <a:rPr lang="en-US" sz="2000" b="1" dirty="0">
                <a:solidFill>
                  <a:srgbClr val="CC0000"/>
                </a:solidFill>
              </a:rPr>
              <a:t>   PRIMARY KEY(EmpID)</a:t>
            </a:r>
            <a:endParaRPr lang="en-US" sz="2000" b="1" dirty="0">
              <a:solidFill>
                <a:srgbClr val="010301"/>
              </a:solidFill>
            </a:endParaRPr>
          </a:p>
          <a:p>
            <a:pPr lvl="1"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	);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sz="2000" dirty="0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dirty="0"/>
              <a:t>Method 2 lets you put the constraint wherever you like. This is called a table constraint.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dirty="0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dirty="0"/>
              <a:t>When you put the constraint right after the affected column, (method 1) the constraint is called</a:t>
            </a:r>
            <a:r>
              <a:rPr lang="en-US" dirty="0">
                <a:solidFill>
                  <a:srgbClr val="010301"/>
                </a:solidFill>
              </a:rPr>
              <a:t> a </a:t>
            </a:r>
            <a:r>
              <a:rPr lang="en-US" i="1" dirty="0">
                <a:solidFill>
                  <a:srgbClr val="010301"/>
                </a:solidFill>
              </a:rPr>
              <a:t>column constraint</a:t>
            </a:r>
            <a:r>
              <a:rPr lang="en-US" dirty="0">
                <a:solidFill>
                  <a:srgbClr val="010301"/>
                </a:solidFill>
              </a:rPr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6F12F-923C-4666-BAF4-4B482AFD9CB2}" type="slidenum">
              <a:rPr lang="en-US"/>
              <a:pPr/>
              <a:t>15</a:t>
            </a:fld>
            <a:endParaRPr lang="en-US"/>
          </a:p>
        </p:txBody>
      </p:sp>
      <p:sp>
        <p:nvSpPr>
          <p:cNvPr id="276482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83058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tabLst>
                <a:tab pos="461963" algn="l"/>
                <a:tab pos="911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461963" algn="l"/>
                <a:tab pos="911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461963" algn="l"/>
                <a:tab pos="911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461963" algn="l"/>
                <a:tab pos="911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461963" algn="l"/>
                <a:tab pos="911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1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1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1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1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dirty="0">
                <a:solidFill>
                  <a:srgbClr val="010301"/>
                </a:solidFill>
              </a:rPr>
              <a:t>Here is how you can have a composite primary key.</a:t>
            </a:r>
          </a:p>
          <a:p>
            <a:pPr>
              <a:buClr>
                <a:srgbClr val="CC0000"/>
              </a:buClr>
            </a:pPr>
            <a:endParaRPr lang="en-US" dirty="0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</a:pPr>
            <a:endParaRPr lang="en-US" dirty="0">
              <a:solidFill>
                <a:srgbClr val="010301"/>
              </a:solidFill>
            </a:endParaRPr>
          </a:p>
          <a:p>
            <a:endParaRPr lang="en-US" dirty="0">
              <a:solidFill>
                <a:srgbClr val="010301"/>
              </a:solidFill>
            </a:endParaRPr>
          </a:p>
          <a:p>
            <a:r>
              <a:rPr lang="en-US" sz="2000" b="1" dirty="0">
                <a:solidFill>
                  <a:srgbClr val="010301"/>
                </a:solidFill>
              </a:rPr>
              <a:t>CREATE TABLE Emp</a:t>
            </a:r>
          </a:p>
          <a:p>
            <a:r>
              <a:rPr lang="en-US" sz="2000" b="1" dirty="0">
                <a:solidFill>
                  <a:srgbClr val="010301"/>
                </a:solidFill>
              </a:rPr>
              <a:t>(</a:t>
            </a:r>
          </a:p>
          <a:p>
            <a:r>
              <a:rPr lang="en-US" sz="2000" b="1" dirty="0">
                <a:solidFill>
                  <a:srgbClr val="010301"/>
                </a:solidFill>
              </a:rPr>
              <a:t>	EmpID	 	NUMBER(7), </a:t>
            </a:r>
          </a:p>
          <a:p>
            <a:r>
              <a:rPr lang="en-US" sz="2000" b="1" dirty="0">
                <a:solidFill>
                  <a:srgbClr val="010301"/>
                </a:solidFill>
              </a:rPr>
              <a:t>	</a:t>
            </a:r>
            <a:r>
              <a:rPr lang="en-US" sz="2000" b="1" dirty="0" err="1">
                <a:solidFill>
                  <a:srgbClr val="010301"/>
                </a:solidFill>
              </a:rPr>
              <a:t>LName</a:t>
            </a:r>
            <a:r>
              <a:rPr lang="en-US" sz="2000" b="1" dirty="0">
                <a:solidFill>
                  <a:srgbClr val="010301"/>
                </a:solidFill>
              </a:rPr>
              <a:t>		VARCHAR2(20), </a:t>
            </a:r>
            <a:endParaRPr lang="en-US" sz="2000" b="1" dirty="0">
              <a:solidFill>
                <a:srgbClr val="CC0000"/>
              </a:solidFill>
            </a:endParaRPr>
          </a:p>
          <a:p>
            <a:r>
              <a:rPr lang="en-US" sz="2000" b="1" dirty="0">
                <a:solidFill>
                  <a:srgbClr val="010301"/>
                </a:solidFill>
              </a:rPr>
              <a:t>	</a:t>
            </a:r>
            <a:r>
              <a:rPr lang="en-US" sz="2000" b="1" dirty="0" err="1">
                <a:solidFill>
                  <a:srgbClr val="010301"/>
                </a:solidFill>
              </a:rPr>
              <a:t>FName</a:t>
            </a:r>
            <a:r>
              <a:rPr lang="en-US" sz="2000" b="1" dirty="0">
                <a:solidFill>
                  <a:srgbClr val="010301"/>
                </a:solidFill>
              </a:rPr>
              <a:t> 		VARCHAR2(20),</a:t>
            </a:r>
          </a:p>
          <a:p>
            <a:r>
              <a:rPr lang="en-US" sz="2000" b="1" dirty="0">
                <a:solidFill>
                  <a:srgbClr val="010301"/>
                </a:solidFill>
              </a:rPr>
              <a:t>	DeptId		VARCHAR2(5),</a:t>
            </a:r>
          </a:p>
          <a:p>
            <a:r>
              <a:rPr lang="en-US" sz="2000" b="1" dirty="0">
                <a:solidFill>
                  <a:srgbClr val="010301"/>
                </a:solidFill>
              </a:rPr>
              <a:t>	</a:t>
            </a:r>
            <a:r>
              <a:rPr lang="en-US" sz="2000" b="1" dirty="0">
                <a:solidFill>
                  <a:srgbClr val="CC0000"/>
                </a:solidFill>
              </a:rPr>
              <a:t>CONSTRAINT </a:t>
            </a:r>
            <a:r>
              <a:rPr lang="en-US" sz="2000" b="1" dirty="0" err="1">
                <a:solidFill>
                  <a:srgbClr val="CC0000"/>
                </a:solidFill>
              </a:rPr>
              <a:t>EmpPK</a:t>
            </a:r>
            <a:r>
              <a:rPr lang="en-US" sz="2000" b="1" dirty="0">
                <a:solidFill>
                  <a:srgbClr val="CC0000"/>
                </a:solidFill>
              </a:rPr>
              <a:t>  PRIMARY KEY(</a:t>
            </a:r>
            <a:r>
              <a:rPr lang="en-US" sz="2000" b="1" dirty="0" err="1">
                <a:solidFill>
                  <a:srgbClr val="CC0000"/>
                </a:solidFill>
              </a:rPr>
              <a:t>LName</a:t>
            </a:r>
            <a:r>
              <a:rPr lang="en-US" sz="2000" b="1" dirty="0">
                <a:solidFill>
                  <a:srgbClr val="CC0000"/>
                </a:solidFill>
              </a:rPr>
              <a:t>, </a:t>
            </a:r>
            <a:r>
              <a:rPr lang="en-US" sz="2000" b="1" dirty="0" err="1">
                <a:solidFill>
                  <a:srgbClr val="CC0000"/>
                </a:solidFill>
              </a:rPr>
              <a:t>FName</a:t>
            </a:r>
            <a:r>
              <a:rPr lang="en-US" sz="2000" b="1" dirty="0">
                <a:solidFill>
                  <a:srgbClr val="CC0000"/>
                </a:solidFill>
              </a:rPr>
              <a:t>)</a:t>
            </a:r>
          </a:p>
          <a:p>
            <a:r>
              <a:rPr lang="en-US" sz="2000" b="1" dirty="0">
                <a:solidFill>
                  <a:srgbClr val="010301"/>
                </a:solidFill>
              </a:rPr>
              <a:t>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8E90E-6354-4DAC-8A1B-C618D2ECC3E7}" type="slidenum">
              <a:rPr lang="en-US"/>
              <a:pPr/>
              <a:t>16</a:t>
            </a:fld>
            <a:endParaRPr lang="en-US"/>
          </a:p>
        </p:txBody>
      </p:sp>
      <p:sp>
        <p:nvSpPr>
          <p:cNvPr id="277506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>
                <a:solidFill>
                  <a:srgbClr val="010301"/>
                </a:solidFill>
              </a:rPr>
              <a:t>Referential Integrity Constraint</a:t>
            </a:r>
            <a:endParaRPr lang="en-US" b="1">
              <a:solidFill>
                <a:srgbClr val="010301"/>
              </a:solidFill>
            </a:endParaRPr>
          </a:p>
          <a:p>
            <a:pP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Referential integrity constraints are used to enforce the business rules that govern the relationship between columns of different tables.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These constraints allows you to develop a parent-child relationship between tables.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The parent table contains the reference key and the child table contains the foreign key.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In the child table, you specify the integrity constraint(s).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99605-5849-46A4-8002-3444DC1EE8F8}" type="slidenum">
              <a:rPr lang="en-US"/>
              <a:pPr/>
              <a:t>17</a:t>
            </a:fld>
            <a:endParaRPr lang="en-US"/>
          </a:p>
        </p:txBody>
      </p:sp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609600" y="176213"/>
            <a:ext cx="8229600" cy="614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tabLst>
                <a:tab pos="461963" algn="l"/>
                <a:tab pos="911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461963" algn="l"/>
                <a:tab pos="911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461963" algn="l"/>
                <a:tab pos="911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461963" algn="l"/>
                <a:tab pos="911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461963" algn="l"/>
                <a:tab pos="911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1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1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1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1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b="1" dirty="0"/>
              <a:t>CREATE TABLE Dept </a:t>
            </a:r>
          </a:p>
          <a:p>
            <a:pPr>
              <a:lnSpc>
                <a:spcPct val="80000"/>
              </a:lnSpc>
            </a:pPr>
            <a:r>
              <a:rPr lang="en-US" sz="2000" b="1" dirty="0"/>
              <a:t>	( DeptNo     NUMBER(2)    </a:t>
            </a:r>
            <a:r>
              <a:rPr lang="en-US" sz="2000" b="1" dirty="0">
                <a:solidFill>
                  <a:srgbClr val="CC0000"/>
                </a:solidFill>
              </a:rPr>
              <a:t>PRIMARY KEY</a:t>
            </a:r>
            <a:r>
              <a:rPr lang="en-US" sz="2000" b="1" dirty="0"/>
              <a:t>);</a:t>
            </a:r>
          </a:p>
          <a:p>
            <a:pPr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b="1" dirty="0"/>
              <a:t>CREATE TABLE</a:t>
            </a:r>
            <a:r>
              <a:rPr lang="en-US" sz="2000" b="1" dirty="0">
                <a:solidFill>
                  <a:srgbClr val="010301"/>
                </a:solidFill>
              </a:rPr>
              <a:t> Emp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010301"/>
                </a:solidFill>
              </a:rPr>
              <a:t>	(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010301"/>
                </a:solidFill>
              </a:rPr>
              <a:t>		</a:t>
            </a:r>
            <a:r>
              <a:rPr lang="en-US" sz="2000" b="1" dirty="0" err="1">
                <a:solidFill>
                  <a:srgbClr val="010301"/>
                </a:solidFill>
              </a:rPr>
              <a:t>EmpNo</a:t>
            </a:r>
            <a:r>
              <a:rPr lang="en-US" sz="2000" b="1" dirty="0">
                <a:solidFill>
                  <a:srgbClr val="010301"/>
                </a:solidFill>
              </a:rPr>
              <a:t> 		NUMBER(4),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010301"/>
                </a:solidFill>
              </a:rPr>
              <a:t>		</a:t>
            </a:r>
            <a:r>
              <a:rPr lang="en-US" sz="2000" b="1" dirty="0" err="1">
                <a:solidFill>
                  <a:srgbClr val="010301"/>
                </a:solidFill>
              </a:rPr>
              <a:t>Ename</a:t>
            </a:r>
            <a:r>
              <a:rPr lang="en-US" sz="2000" b="1" dirty="0">
                <a:solidFill>
                  <a:srgbClr val="010301"/>
                </a:solidFill>
              </a:rPr>
              <a:t>		VARCHAR2(10),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010301"/>
                </a:solidFill>
              </a:rPr>
              <a:t>		</a:t>
            </a:r>
            <a:r>
              <a:rPr lang="en-US" sz="2000" b="1" dirty="0" err="1">
                <a:solidFill>
                  <a:srgbClr val="010301"/>
                </a:solidFill>
              </a:rPr>
              <a:t>Mgr</a:t>
            </a:r>
            <a:r>
              <a:rPr lang="en-US" sz="2000" b="1" dirty="0">
                <a:solidFill>
                  <a:srgbClr val="010301"/>
                </a:solidFill>
              </a:rPr>
              <a:t> 		NUMBER(4),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010301"/>
                </a:solidFill>
              </a:rPr>
              <a:t>		</a:t>
            </a:r>
            <a:r>
              <a:rPr lang="en-US" sz="2000" b="1" dirty="0" err="1">
                <a:solidFill>
                  <a:srgbClr val="010301"/>
                </a:solidFill>
              </a:rPr>
              <a:t>Hiredate</a:t>
            </a:r>
            <a:r>
              <a:rPr lang="en-US" sz="2000" b="1" dirty="0">
                <a:solidFill>
                  <a:srgbClr val="010301"/>
                </a:solidFill>
              </a:rPr>
              <a:t>	 	DATE,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010301"/>
                </a:solidFill>
              </a:rPr>
              <a:t>		Salary		NUMBER(7,2),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010301"/>
                </a:solidFill>
              </a:rPr>
              <a:t>		DeptNo		NUMBER(2),</a:t>
            </a:r>
          </a:p>
          <a:p>
            <a:pPr>
              <a:lnSpc>
                <a:spcPct val="80000"/>
              </a:lnSpc>
            </a:pPr>
            <a:r>
              <a:rPr lang="en-US" sz="2000" b="1" dirty="0"/>
              <a:t>		</a:t>
            </a:r>
            <a:r>
              <a:rPr lang="en-US" sz="2000" b="1" dirty="0">
                <a:solidFill>
                  <a:srgbClr val="CC0000"/>
                </a:solidFill>
              </a:rPr>
              <a:t>CONSTRAINT 	</a:t>
            </a:r>
            <a:r>
              <a:rPr lang="en-US" sz="2000" b="1" dirty="0" err="1">
                <a:solidFill>
                  <a:srgbClr val="CC0000"/>
                </a:solidFill>
              </a:rPr>
              <a:t>EmpFK</a:t>
            </a:r>
            <a:endParaRPr lang="en-US" sz="2000" b="1" dirty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CC0000"/>
                </a:solidFill>
              </a:rPr>
              <a:t>				FOREIGN KEY (</a:t>
            </a:r>
            <a:r>
              <a:rPr lang="en-US" sz="2000" b="1" dirty="0" err="1">
                <a:solidFill>
                  <a:srgbClr val="CC0000"/>
                </a:solidFill>
              </a:rPr>
              <a:t>DeptNO</a:t>
            </a:r>
            <a:r>
              <a:rPr lang="en-US" sz="2000" b="1" dirty="0">
                <a:solidFill>
                  <a:srgbClr val="CC0000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CC0000"/>
                </a:solidFill>
              </a:rPr>
              <a:t>					REFERENCES Dept(</a:t>
            </a:r>
            <a:r>
              <a:rPr lang="en-US" sz="2000" b="1" dirty="0" err="1">
                <a:solidFill>
                  <a:srgbClr val="CC0000"/>
                </a:solidFill>
              </a:rPr>
              <a:t>DeptNO</a:t>
            </a:r>
            <a:r>
              <a:rPr lang="en-US" sz="2000" b="1" dirty="0">
                <a:solidFill>
                  <a:srgbClr val="CC0000"/>
                </a:solidFill>
              </a:rPr>
              <a:t>)</a:t>
            </a:r>
            <a:endParaRPr lang="en-US" sz="2000" b="1" dirty="0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010301"/>
                </a:solidFill>
              </a:rPr>
              <a:t>	);</a:t>
            </a:r>
          </a:p>
          <a:p>
            <a:pPr>
              <a:lnSpc>
                <a:spcPct val="80000"/>
              </a:lnSpc>
            </a:pPr>
            <a:endParaRPr lang="en-US" dirty="0">
              <a:solidFill>
                <a:srgbClr val="010301"/>
              </a:solidFill>
            </a:endParaRPr>
          </a:p>
          <a:p>
            <a:pPr>
              <a:lnSpc>
                <a:spcPct val="80000"/>
              </a:lnSpc>
            </a:pPr>
            <a:endParaRPr lang="en-US" dirty="0">
              <a:solidFill>
                <a:srgbClr val="010301"/>
              </a:solidFill>
            </a:endParaRP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 dirty="0">
                <a:solidFill>
                  <a:srgbClr val="010301"/>
                </a:solidFill>
              </a:rPr>
              <a:t>The </a:t>
            </a:r>
            <a:r>
              <a:rPr lang="en-US" dirty="0" err="1">
                <a:solidFill>
                  <a:srgbClr val="010301"/>
                </a:solidFill>
              </a:rPr>
              <a:t>EmpFK</a:t>
            </a:r>
            <a:r>
              <a:rPr lang="en-US" dirty="0">
                <a:solidFill>
                  <a:srgbClr val="010301"/>
                </a:solidFill>
              </a:rPr>
              <a:t> constraint ensures that all employees in the Emp table work in a department that are valid in  Dept table. 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 dirty="0">
              <a:solidFill>
                <a:srgbClr val="010301"/>
              </a:solidFill>
            </a:endParaRP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 dirty="0">
                <a:solidFill>
                  <a:srgbClr val="010301"/>
                </a:solidFill>
              </a:rPr>
              <a:t>Note that the DeptNo column in the Dept table must be either a primary or unique key.  </a:t>
            </a:r>
          </a:p>
        </p:txBody>
      </p:sp>
      <p:sp>
        <p:nvSpPr>
          <p:cNvPr id="278531" name="Line 3"/>
          <p:cNvSpPr>
            <a:spLocks noChangeShapeType="1"/>
          </p:cNvSpPr>
          <p:nvPr/>
        </p:nvSpPr>
        <p:spPr bwMode="auto">
          <a:xfrm>
            <a:off x="304800" y="990600"/>
            <a:ext cx="8077200" cy="0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8532" name="Line 4"/>
          <p:cNvSpPr>
            <a:spLocks noChangeShapeType="1"/>
          </p:cNvSpPr>
          <p:nvPr/>
        </p:nvSpPr>
        <p:spPr bwMode="auto">
          <a:xfrm>
            <a:off x="304800" y="4343400"/>
            <a:ext cx="8077200" cy="0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2BED-5AC4-4985-85B8-EB186F5B22C7}" type="slidenum">
              <a:rPr lang="en-US"/>
              <a:pPr/>
              <a:t>18</a:t>
            </a:fld>
            <a:endParaRPr lang="en-US"/>
          </a:p>
        </p:txBody>
      </p:sp>
      <p:sp>
        <p:nvSpPr>
          <p:cNvPr id="279554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7788275" cy="532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>
                <a:solidFill>
                  <a:srgbClr val="010301"/>
                </a:solidFill>
              </a:rPr>
              <a:t>Cascading Delete of Foreign Key</a:t>
            </a:r>
            <a:endParaRPr lang="en-US" b="1">
              <a:solidFill>
                <a:srgbClr val="010301"/>
              </a:solidFill>
            </a:endParaRPr>
          </a:p>
          <a:p>
            <a:pP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In order to keep a database consistent, deleting a primary key in the parent table should affect the child table.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Rows (dependent rows) in the child table might need to be deleted whenever a row in the parent table is deleted.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This is because the row from the parent table is referenced by rows from the child table.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In order to delete all rows in a child table that is associated with a row that is to be deleted  in the parent table, we use the DELETE CASCADE option.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6E68-027F-4C0B-9E16-D4F03F11B236}" type="slidenum">
              <a:rPr lang="en-US"/>
              <a:pPr/>
              <a:t>19</a:t>
            </a:fld>
            <a:endParaRPr lang="en-US"/>
          </a:p>
        </p:txBody>
      </p:sp>
      <p:sp>
        <p:nvSpPr>
          <p:cNvPr id="280578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529513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10301"/>
                </a:solidFill>
              </a:rPr>
              <a:t>CREATE TABLE Dept </a:t>
            </a:r>
          </a:p>
          <a:p>
            <a:pPr algn="l"/>
            <a:r>
              <a:rPr lang="en-US" b="1">
                <a:solidFill>
                  <a:srgbClr val="010301"/>
                </a:solidFill>
              </a:rPr>
              <a:t>	( DeptNo     NUMBER(2)    </a:t>
            </a:r>
            <a:r>
              <a:rPr lang="en-US" b="1">
                <a:solidFill>
                  <a:srgbClr val="CC0000"/>
                </a:solidFill>
              </a:rPr>
              <a:t>PRIMARY KEY</a:t>
            </a:r>
            <a:r>
              <a:rPr lang="en-US" b="1">
                <a:solidFill>
                  <a:srgbClr val="010301"/>
                </a:solidFill>
              </a:rPr>
              <a:t>);</a:t>
            </a:r>
          </a:p>
          <a:p>
            <a:pPr algn="l"/>
            <a:endParaRPr lang="en-US">
              <a:solidFill>
                <a:srgbClr val="010301"/>
              </a:solidFill>
            </a:endParaRPr>
          </a:p>
          <a:p>
            <a:pPr algn="l"/>
            <a:endParaRPr lang="en-US">
              <a:solidFill>
                <a:srgbClr val="010301"/>
              </a:solidFill>
            </a:endParaRPr>
          </a:p>
          <a:p>
            <a:pPr algn="l"/>
            <a:endParaRPr lang="en-US">
              <a:solidFill>
                <a:srgbClr val="010301"/>
              </a:solidFill>
            </a:endParaRPr>
          </a:p>
          <a:p>
            <a:pPr algn="l"/>
            <a:r>
              <a:rPr lang="en-US" b="1">
                <a:solidFill>
                  <a:srgbClr val="010301"/>
                </a:solidFill>
              </a:rPr>
              <a:t>CREATE TABLE Emp</a:t>
            </a:r>
          </a:p>
          <a:p>
            <a:pPr algn="l"/>
            <a:r>
              <a:rPr lang="en-US" b="1">
                <a:solidFill>
                  <a:srgbClr val="010301"/>
                </a:solidFill>
              </a:rPr>
              <a:t>	(</a:t>
            </a:r>
          </a:p>
          <a:p>
            <a:pPr algn="l"/>
            <a:r>
              <a:rPr lang="en-US" b="1">
                <a:solidFill>
                  <a:srgbClr val="010301"/>
                </a:solidFill>
              </a:rPr>
              <a:t>		EmpNo 		NUMBER(4),</a:t>
            </a:r>
          </a:p>
          <a:p>
            <a:pPr algn="l"/>
            <a:r>
              <a:rPr lang="en-US" b="1">
                <a:solidFill>
                  <a:srgbClr val="010301"/>
                </a:solidFill>
              </a:rPr>
              <a:t>		Ename		VARCHAR2(10),</a:t>
            </a:r>
          </a:p>
          <a:p>
            <a:pPr algn="l"/>
            <a:r>
              <a:rPr lang="en-US" b="1">
                <a:solidFill>
                  <a:srgbClr val="010301"/>
                </a:solidFill>
              </a:rPr>
              <a:t>		Mgr 		NUMBER(4),</a:t>
            </a:r>
          </a:p>
          <a:p>
            <a:pPr algn="l"/>
            <a:r>
              <a:rPr lang="en-US" b="1">
                <a:solidFill>
                  <a:srgbClr val="010301"/>
                </a:solidFill>
              </a:rPr>
              <a:t>		Hiredate	DATE,</a:t>
            </a:r>
          </a:p>
          <a:p>
            <a:pPr algn="l"/>
            <a:r>
              <a:rPr lang="en-US" b="1">
                <a:solidFill>
                  <a:srgbClr val="010301"/>
                </a:solidFill>
              </a:rPr>
              <a:t>		Salary		NUMBER(7,2),</a:t>
            </a:r>
          </a:p>
          <a:p>
            <a:pPr algn="l"/>
            <a:r>
              <a:rPr lang="en-US" b="1">
                <a:solidFill>
                  <a:srgbClr val="010301"/>
                </a:solidFill>
              </a:rPr>
              <a:t>		DeptNo		NUMBER(2),</a:t>
            </a:r>
          </a:p>
          <a:p>
            <a:pPr algn="l"/>
            <a:r>
              <a:rPr lang="en-US" b="1"/>
              <a:t>		</a:t>
            </a:r>
            <a:r>
              <a:rPr lang="en-US" b="1">
                <a:solidFill>
                  <a:srgbClr val="CC0000"/>
                </a:solidFill>
              </a:rPr>
              <a:t>CONSTRAINT 	EmpFK</a:t>
            </a:r>
          </a:p>
          <a:p>
            <a:pPr algn="l"/>
            <a:r>
              <a:rPr lang="en-US" b="1">
                <a:solidFill>
                  <a:srgbClr val="CC0000"/>
                </a:solidFill>
              </a:rPr>
              <a:t>			FOREIGN KEY (DeptNO)</a:t>
            </a:r>
          </a:p>
          <a:p>
            <a:pPr algn="l"/>
            <a:r>
              <a:rPr lang="en-US" b="1">
                <a:solidFill>
                  <a:srgbClr val="CC0000"/>
                </a:solidFill>
              </a:rPr>
              <a:t>				REFERENCES Dept(DeptNO) </a:t>
            </a:r>
          </a:p>
          <a:p>
            <a:pPr algn="l"/>
            <a:r>
              <a:rPr lang="en-US" b="1">
                <a:solidFill>
                  <a:srgbClr val="CC0000"/>
                </a:solidFill>
              </a:rPr>
              <a:t>					</a:t>
            </a:r>
            <a:r>
              <a:rPr lang="en-US" b="1">
                <a:solidFill>
                  <a:srgbClr val="0000CC"/>
                </a:solidFill>
              </a:rPr>
              <a:t>ON DELETE CASCADE</a:t>
            </a:r>
          </a:p>
          <a:p>
            <a:pPr algn="l"/>
            <a:r>
              <a:rPr lang="en-US" b="1">
                <a:solidFill>
                  <a:srgbClr val="010301"/>
                </a:solidFill>
              </a:rPr>
              <a:t>	); </a:t>
            </a:r>
          </a:p>
        </p:txBody>
      </p:sp>
      <p:sp>
        <p:nvSpPr>
          <p:cNvPr id="280579" name="Line 3"/>
          <p:cNvSpPr>
            <a:spLocks noChangeShapeType="1"/>
          </p:cNvSpPr>
          <p:nvPr/>
        </p:nvSpPr>
        <p:spPr bwMode="auto">
          <a:xfrm>
            <a:off x="228600" y="1371600"/>
            <a:ext cx="8077200" cy="0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14F93-2ED4-42E4-ACA2-3681ECBCCC62}" type="slidenum">
              <a:rPr lang="en-US"/>
              <a:pPr/>
              <a:t>2</a:t>
            </a:fld>
            <a:endParaRPr lang="en-US"/>
          </a:p>
        </p:txBody>
      </p:sp>
      <p:sp>
        <p:nvSpPr>
          <p:cNvPr id="262146" name="Text Box 2"/>
          <p:cNvSpPr txBox="1">
            <a:spLocks noChangeArrowheads="1"/>
          </p:cNvSpPr>
          <p:nvPr/>
        </p:nvSpPr>
        <p:spPr bwMode="auto">
          <a:xfrm>
            <a:off x="381000" y="762000"/>
            <a:ext cx="75438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The CREATE TABLE command is used to create a table.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In its simplest form, it can be used to create a table quickly.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However, it is a command with many features.  It supports business rules, referential integrity, primary keys, not NULLs, and so on.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We will look at these features one at a time.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First, we need to discuss the idea of constraints in the CREATE TABLE command.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9C7B3-F6F5-4ED0-BD7F-FBBDADFBCCA2}" type="slidenum">
              <a:rPr lang="en-US"/>
              <a:pPr/>
              <a:t>20</a:t>
            </a:fld>
            <a:endParaRPr lang="en-US"/>
          </a:p>
        </p:txBody>
      </p:sp>
      <p:sp>
        <p:nvSpPr>
          <p:cNvPr id="281602" name="Text Box 2"/>
          <p:cNvSpPr txBox="1">
            <a:spLocks noChangeArrowheads="1"/>
          </p:cNvSpPr>
          <p:nvPr/>
        </p:nvSpPr>
        <p:spPr bwMode="auto">
          <a:xfrm>
            <a:off x="381000" y="609600"/>
            <a:ext cx="83058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endParaRPr lang="en-US" dirty="0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dirty="0">
                <a:solidFill>
                  <a:srgbClr val="010301"/>
                </a:solidFill>
              </a:rPr>
              <a:t>Because of the </a:t>
            </a:r>
            <a:r>
              <a:rPr lang="en-US" b="1" dirty="0">
                <a:solidFill>
                  <a:srgbClr val="010301"/>
                </a:solidFill>
              </a:rPr>
              <a:t>ON DELETE CASCADE</a:t>
            </a:r>
            <a:r>
              <a:rPr lang="en-US" dirty="0">
                <a:solidFill>
                  <a:srgbClr val="010301"/>
                </a:solidFill>
              </a:rPr>
              <a:t> option, Oracle cascades any deletion of a </a:t>
            </a:r>
            <a:r>
              <a:rPr lang="en-US" i="1" dirty="0">
                <a:solidFill>
                  <a:srgbClr val="010301"/>
                </a:solidFill>
              </a:rPr>
              <a:t>DEPTNO</a:t>
            </a:r>
            <a:r>
              <a:rPr lang="en-US" dirty="0">
                <a:solidFill>
                  <a:srgbClr val="010301"/>
                </a:solidFill>
              </a:rPr>
              <a:t> value in the </a:t>
            </a:r>
            <a:r>
              <a:rPr lang="en-US" i="1" dirty="0">
                <a:solidFill>
                  <a:srgbClr val="010301"/>
                </a:solidFill>
              </a:rPr>
              <a:t>DEPT</a:t>
            </a:r>
            <a:r>
              <a:rPr lang="en-US" dirty="0">
                <a:solidFill>
                  <a:srgbClr val="010301"/>
                </a:solidFill>
              </a:rPr>
              <a:t> table to the </a:t>
            </a:r>
            <a:r>
              <a:rPr lang="en-US" i="1" dirty="0">
                <a:solidFill>
                  <a:srgbClr val="010301"/>
                </a:solidFill>
              </a:rPr>
              <a:t>DEPTNO</a:t>
            </a:r>
            <a:r>
              <a:rPr lang="en-US" dirty="0">
                <a:solidFill>
                  <a:srgbClr val="010301"/>
                </a:solidFill>
              </a:rPr>
              <a:t> values of its dependent rows of the EMP Table.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dirty="0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endParaRPr lang="en-US" dirty="0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dirty="0">
                <a:solidFill>
                  <a:srgbClr val="010301"/>
                </a:solidFill>
              </a:rPr>
              <a:t>For example, if department 10 is deleted from the DEPT table, ORACLE deletes all rows in the EMP table where the DEPTNO value is 10.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9C7B3-F6F5-4ED0-BD7F-FBBDADFBCCA2}" type="slidenum">
              <a:rPr lang="en-US"/>
              <a:pPr/>
              <a:t>21</a:t>
            </a:fld>
            <a:endParaRPr lang="en-US"/>
          </a:p>
        </p:txBody>
      </p:sp>
      <p:sp>
        <p:nvSpPr>
          <p:cNvPr id="281602" name="Text Box 2"/>
          <p:cNvSpPr txBox="1">
            <a:spLocks noChangeArrowheads="1"/>
          </p:cNvSpPr>
          <p:nvPr/>
        </p:nvSpPr>
        <p:spPr bwMode="auto">
          <a:xfrm>
            <a:off x="381000" y="609600"/>
            <a:ext cx="83058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dirty="0">
                <a:solidFill>
                  <a:srgbClr val="010301"/>
                </a:solidFill>
              </a:rPr>
              <a:t>Sometime you have a set of tables like T1, T2, T3, T4, T5 such that T1 may refer to T2. T2, to T3, T3 back to T1, and so on.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dirty="0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dirty="0">
                <a:solidFill>
                  <a:srgbClr val="010301"/>
                </a:solidFill>
              </a:rPr>
              <a:t>Suppose you plan to drop T1 and T1 is connected to T2 may directly/indirectly link to T1. In what order can we drop the tables without getting into any issue?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dirty="0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dirty="0">
                <a:solidFill>
                  <a:srgbClr val="010301"/>
                </a:solidFill>
              </a:rPr>
              <a:t>The fastest solution is to do the following:</a:t>
            </a:r>
          </a:p>
          <a:p>
            <a:pPr marL="692150" lvl="1" indent="-234950">
              <a:buClr>
                <a:srgbClr val="CC0000"/>
              </a:buClr>
              <a:buFontTx/>
              <a:buChar char="•"/>
            </a:pPr>
            <a:endParaRPr lang="en-US" dirty="0">
              <a:solidFill>
                <a:srgbClr val="010301"/>
              </a:solidFill>
            </a:endParaRPr>
          </a:p>
          <a:p>
            <a:pPr marL="692150" lvl="1" indent="-234950">
              <a:buClr>
                <a:srgbClr val="CC0000"/>
              </a:buClr>
              <a:buFontTx/>
              <a:buChar char="•"/>
            </a:pPr>
            <a:r>
              <a:rPr lang="en-US" dirty="0">
                <a:solidFill>
                  <a:srgbClr val="010301"/>
                </a:solidFill>
              </a:rPr>
              <a:t>drop table T1 </a:t>
            </a:r>
            <a:r>
              <a:rPr lang="en-US" b="1" dirty="0">
                <a:solidFill>
                  <a:srgbClr val="0000CC"/>
                </a:solidFill>
              </a:rPr>
              <a:t>cascade constraints</a:t>
            </a:r>
            <a:r>
              <a:rPr lang="en-US" dirty="0">
                <a:solidFill>
                  <a:srgbClr val="010301"/>
                </a:solidFill>
              </a:rPr>
              <a:t>;</a:t>
            </a:r>
          </a:p>
          <a:p>
            <a:pPr marL="692150" lvl="1" indent="-234950">
              <a:buClr>
                <a:srgbClr val="CC0000"/>
              </a:buClr>
              <a:buFontTx/>
              <a:buChar char="•"/>
            </a:pPr>
            <a:r>
              <a:rPr lang="en-US" dirty="0">
                <a:solidFill>
                  <a:srgbClr val="010301"/>
                </a:solidFill>
              </a:rPr>
              <a:t>drop table T2 </a:t>
            </a:r>
            <a:r>
              <a:rPr lang="en-US" b="1" dirty="0">
                <a:solidFill>
                  <a:srgbClr val="0000CC"/>
                </a:solidFill>
              </a:rPr>
              <a:t>cascade constraints</a:t>
            </a:r>
            <a:r>
              <a:rPr lang="en-US" dirty="0">
                <a:solidFill>
                  <a:srgbClr val="010301"/>
                </a:solidFill>
              </a:rPr>
              <a:t>;</a:t>
            </a:r>
          </a:p>
          <a:p>
            <a:pPr marL="692150" lvl="1" indent="-234950">
              <a:buClr>
                <a:srgbClr val="CC0000"/>
              </a:buClr>
              <a:buFontTx/>
              <a:buChar char="•"/>
            </a:pPr>
            <a:r>
              <a:rPr lang="en-US" dirty="0">
                <a:solidFill>
                  <a:srgbClr val="010301"/>
                </a:solidFill>
              </a:rPr>
              <a:t>drop table T3 </a:t>
            </a:r>
            <a:r>
              <a:rPr lang="en-US" b="1" dirty="0">
                <a:solidFill>
                  <a:srgbClr val="0000CC"/>
                </a:solidFill>
              </a:rPr>
              <a:t>cascade constraints</a:t>
            </a:r>
            <a:r>
              <a:rPr lang="en-US" dirty="0">
                <a:solidFill>
                  <a:srgbClr val="010301"/>
                </a:solidFill>
              </a:rPr>
              <a:t>;</a:t>
            </a:r>
          </a:p>
          <a:p>
            <a:pPr marL="692150" lvl="1" indent="-234950">
              <a:buClr>
                <a:srgbClr val="CC0000"/>
              </a:buClr>
              <a:buFontTx/>
              <a:buChar char="•"/>
            </a:pPr>
            <a:r>
              <a:rPr lang="en-US" dirty="0">
                <a:solidFill>
                  <a:srgbClr val="010301"/>
                </a:solidFill>
              </a:rPr>
              <a:t>drop table T4 </a:t>
            </a:r>
            <a:r>
              <a:rPr lang="en-US" b="1" dirty="0">
                <a:solidFill>
                  <a:srgbClr val="0000CC"/>
                </a:solidFill>
              </a:rPr>
              <a:t>cascade constraints</a:t>
            </a:r>
            <a:r>
              <a:rPr lang="en-US" dirty="0">
                <a:solidFill>
                  <a:srgbClr val="010301"/>
                </a:solidFill>
              </a:rPr>
              <a:t>;</a:t>
            </a:r>
          </a:p>
          <a:p>
            <a:pPr marL="692150" lvl="1" indent="-234950">
              <a:buClr>
                <a:srgbClr val="CC0000"/>
              </a:buClr>
              <a:buFontTx/>
              <a:buChar char="•"/>
            </a:pPr>
            <a:r>
              <a:rPr lang="en-US" dirty="0">
                <a:solidFill>
                  <a:srgbClr val="010301"/>
                </a:solidFill>
              </a:rPr>
              <a:t>drop table T5 </a:t>
            </a:r>
            <a:r>
              <a:rPr lang="en-US" b="1" dirty="0">
                <a:solidFill>
                  <a:srgbClr val="0000CC"/>
                </a:solidFill>
              </a:rPr>
              <a:t>cascade constraints</a:t>
            </a:r>
            <a:r>
              <a:rPr lang="en-US" dirty="0">
                <a:solidFill>
                  <a:srgbClr val="010301"/>
                </a:solidFill>
              </a:rPr>
              <a:t>;</a:t>
            </a:r>
          </a:p>
          <a:p>
            <a:pPr marL="692150" lvl="1" indent="-234950">
              <a:buClr>
                <a:srgbClr val="CC0000"/>
              </a:buClr>
              <a:buFontTx/>
              <a:buChar char="•"/>
            </a:pPr>
            <a:endParaRPr lang="en-US" dirty="0">
              <a:solidFill>
                <a:srgbClr val="0103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353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64FE-822D-4DF3-A2D1-CDCD8FCB7186}" type="slidenum">
              <a:rPr lang="en-US"/>
              <a:pPr/>
              <a:t>22</a:t>
            </a:fld>
            <a:endParaRPr lang="en-US"/>
          </a:p>
        </p:txBody>
      </p:sp>
      <p:sp>
        <p:nvSpPr>
          <p:cNvPr id="282626" name="Text Box 2"/>
          <p:cNvSpPr txBox="1">
            <a:spLocks noChangeArrowheads="1"/>
          </p:cNvSpPr>
          <p:nvPr/>
        </p:nvSpPr>
        <p:spPr bwMode="auto">
          <a:xfrm>
            <a:off x="304800" y="533400"/>
            <a:ext cx="8153400" cy="386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>
                <a:solidFill>
                  <a:srgbClr val="010301"/>
                </a:solidFill>
              </a:rPr>
              <a:t>The CHECK Constraint</a:t>
            </a:r>
            <a:endParaRPr lang="en-US" b="1">
              <a:solidFill>
                <a:srgbClr val="010301"/>
              </a:solidFill>
            </a:endParaRPr>
          </a:p>
          <a:p>
            <a:pP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The </a:t>
            </a:r>
            <a:r>
              <a:rPr lang="en-US" b="1">
                <a:solidFill>
                  <a:srgbClr val="010301"/>
                </a:solidFill>
              </a:rPr>
              <a:t>CHECK</a:t>
            </a:r>
            <a:r>
              <a:rPr lang="en-US">
                <a:solidFill>
                  <a:srgbClr val="010301"/>
                </a:solidFill>
              </a:rPr>
              <a:t> constraint clause is used to specify rules that a column must satisfy.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Every row must satisfy these constraints.  </a:t>
            </a:r>
            <a:endParaRPr lang="en-US" sz="2000">
              <a:solidFill>
                <a:srgbClr val="01030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4237-5117-4BAF-B380-4E146CB0DDFA}" type="slidenum">
              <a:rPr lang="en-US"/>
              <a:pPr/>
              <a:t>23</a:t>
            </a:fld>
            <a:endParaRPr lang="en-US"/>
          </a:p>
        </p:txBody>
      </p:sp>
      <p:sp>
        <p:nvSpPr>
          <p:cNvPr id="283650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534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Example:</a:t>
            </a:r>
          </a:p>
          <a:p>
            <a:pPr>
              <a:lnSpc>
                <a:spcPct val="90000"/>
              </a:lnSpc>
            </a:pPr>
            <a:endParaRPr lang="en-US" sz="2000" b="1">
              <a:solidFill>
                <a:srgbClr val="010301"/>
              </a:solidFill>
            </a:endParaRPr>
          </a:p>
          <a:p>
            <a:r>
              <a:rPr lang="en-US" sz="1800" b="1">
                <a:solidFill>
                  <a:srgbClr val="010301"/>
                </a:solidFill>
              </a:rPr>
              <a:t>CREATE TABLE Dept </a:t>
            </a:r>
          </a:p>
          <a:p>
            <a:r>
              <a:rPr lang="en-US" sz="1800" b="1">
                <a:solidFill>
                  <a:srgbClr val="010301"/>
                </a:solidFill>
              </a:rPr>
              <a:t>	( DeptNo     NUMBER(2)    </a:t>
            </a:r>
            <a:r>
              <a:rPr lang="en-US" sz="1800" b="1">
                <a:solidFill>
                  <a:srgbClr val="CC0000"/>
                </a:solidFill>
              </a:rPr>
              <a:t>PRIMARY KEY</a:t>
            </a:r>
            <a:r>
              <a:rPr lang="en-US" sz="1800" b="1">
                <a:solidFill>
                  <a:srgbClr val="010301"/>
                </a:solidFill>
              </a:rPr>
              <a:t>);</a:t>
            </a:r>
          </a:p>
          <a:p>
            <a:endParaRPr lang="en-US" sz="1800">
              <a:solidFill>
                <a:srgbClr val="010301"/>
              </a:solidFill>
            </a:endParaRPr>
          </a:p>
          <a:p>
            <a:endParaRPr lang="en-US" sz="1800">
              <a:solidFill>
                <a:srgbClr val="010301"/>
              </a:solidFill>
            </a:endParaRPr>
          </a:p>
          <a:p>
            <a:endParaRPr lang="en-US" sz="1800">
              <a:solidFill>
                <a:srgbClr val="010301"/>
              </a:solidFill>
            </a:endParaRPr>
          </a:p>
          <a:p>
            <a:r>
              <a:rPr lang="en-US" sz="1800" b="1">
                <a:solidFill>
                  <a:srgbClr val="010301"/>
                </a:solidFill>
              </a:rPr>
              <a:t>CREATE TABLE Emp</a:t>
            </a:r>
          </a:p>
          <a:p>
            <a:r>
              <a:rPr lang="en-US" sz="1800" b="1">
                <a:solidFill>
                  <a:srgbClr val="010301"/>
                </a:solidFill>
              </a:rPr>
              <a:t>(</a:t>
            </a:r>
          </a:p>
          <a:p>
            <a:r>
              <a:rPr lang="en-US" sz="1800" b="1">
                <a:solidFill>
                  <a:srgbClr val="010301"/>
                </a:solidFill>
              </a:rPr>
              <a:t>	EmpNo 	NUMBER(4),</a:t>
            </a:r>
          </a:p>
          <a:p>
            <a:r>
              <a:rPr lang="en-US" sz="1800" b="1">
                <a:solidFill>
                  <a:srgbClr val="010301"/>
                </a:solidFill>
              </a:rPr>
              <a:t>	Ename		VARCHAR2(10),</a:t>
            </a:r>
          </a:p>
          <a:p>
            <a:r>
              <a:rPr lang="en-US" sz="1800" b="1">
                <a:solidFill>
                  <a:srgbClr val="010301"/>
                </a:solidFill>
              </a:rPr>
              <a:t>	Mgr 		NUMBER(4),</a:t>
            </a:r>
          </a:p>
          <a:p>
            <a:r>
              <a:rPr lang="en-US" sz="1800" b="1">
                <a:solidFill>
                  <a:srgbClr val="010301"/>
                </a:solidFill>
              </a:rPr>
              <a:t>	Hiredate	DATE,</a:t>
            </a:r>
          </a:p>
          <a:p>
            <a:r>
              <a:rPr lang="en-US" sz="1800" b="1">
                <a:solidFill>
                  <a:srgbClr val="010301"/>
                </a:solidFill>
              </a:rPr>
              <a:t>	Salary		NUMBER(7,2),</a:t>
            </a:r>
          </a:p>
          <a:p>
            <a:r>
              <a:rPr lang="en-US" sz="1800" b="1">
                <a:solidFill>
                  <a:srgbClr val="010301"/>
                </a:solidFill>
              </a:rPr>
              <a:t>	DeptNo	NUMBER(2),</a:t>
            </a:r>
          </a:p>
          <a:p>
            <a:pPr lvl="1"/>
            <a:r>
              <a:rPr lang="en-US" sz="1800" b="1"/>
              <a:t>	</a:t>
            </a:r>
            <a:r>
              <a:rPr lang="en-US" sz="1800" b="1">
                <a:solidFill>
                  <a:srgbClr val="0000CC"/>
                </a:solidFill>
              </a:rPr>
              <a:t>CONSTRAINT  CheckSal CHECK (Salary&lt;=50000 AND Salary&gt;= 0),</a:t>
            </a:r>
          </a:p>
          <a:p>
            <a:pPr lvl="1"/>
            <a:r>
              <a:rPr lang="en-US" sz="1800" b="1">
                <a:solidFill>
                  <a:srgbClr val="0000CC"/>
                </a:solidFill>
              </a:rPr>
              <a:t>	CONSTRAINT  CheckEmp  CHECK (EmpNo BETWEEN 0 AND 9999) ,</a:t>
            </a:r>
            <a:endParaRPr lang="en-US" sz="1800" b="1">
              <a:solidFill>
                <a:srgbClr val="010301"/>
              </a:solidFill>
            </a:endParaRPr>
          </a:p>
          <a:p>
            <a:r>
              <a:rPr lang="en-US" sz="1800" b="1"/>
              <a:t>		</a:t>
            </a:r>
            <a:r>
              <a:rPr lang="en-US" sz="1800" b="1">
                <a:solidFill>
                  <a:srgbClr val="CC0000"/>
                </a:solidFill>
              </a:rPr>
              <a:t>CONSTRAINT  EmpFK FOREIGN KEY (DeptNO)</a:t>
            </a:r>
          </a:p>
          <a:p>
            <a:r>
              <a:rPr lang="en-US" sz="1800" b="1">
                <a:solidFill>
                  <a:srgbClr val="CC0000"/>
                </a:solidFill>
              </a:rPr>
              <a:t>			REFERENCES Dept(DeptNO) ON DELETE CASCADE</a:t>
            </a:r>
          </a:p>
          <a:p>
            <a:r>
              <a:rPr lang="en-US" sz="1800" b="1">
                <a:solidFill>
                  <a:srgbClr val="010301"/>
                </a:solidFill>
              </a:rPr>
              <a:t>); </a:t>
            </a:r>
          </a:p>
        </p:txBody>
      </p:sp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5486400" y="1828800"/>
            <a:ext cx="3505200" cy="1016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/>
              <a:t>Note that the check constraint cannot contain the sysdate, uid, usr, or userenv functions.</a:t>
            </a:r>
          </a:p>
        </p:txBody>
      </p:sp>
      <p:sp>
        <p:nvSpPr>
          <p:cNvPr id="283652" name="Line 4"/>
          <p:cNvSpPr>
            <a:spLocks noChangeShapeType="1"/>
          </p:cNvSpPr>
          <p:nvPr/>
        </p:nvSpPr>
        <p:spPr bwMode="auto">
          <a:xfrm>
            <a:off x="228600" y="1676400"/>
            <a:ext cx="8077200" cy="0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EE2-4C87-4B52-B5E8-3F7008B61DF6}" type="slidenum">
              <a:rPr lang="en-US"/>
              <a:pPr/>
              <a:t>24</a:t>
            </a:fld>
            <a:endParaRPr lang="en-US"/>
          </a:p>
        </p:txBody>
      </p:sp>
      <p:sp>
        <p:nvSpPr>
          <p:cNvPr id="285698" name="Text Box 2"/>
          <p:cNvSpPr txBox="1">
            <a:spLocks noChangeArrowheads="1"/>
          </p:cNvSpPr>
          <p:nvPr/>
        </p:nvSpPr>
        <p:spPr bwMode="auto">
          <a:xfrm>
            <a:off x="381000" y="457200"/>
            <a:ext cx="8534400" cy="569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>
                <a:solidFill>
                  <a:srgbClr val="010301"/>
                </a:solidFill>
              </a:rPr>
              <a:t>Altering Constraints after Table Creation</a:t>
            </a:r>
            <a:endParaRPr lang="en-US">
              <a:solidFill>
                <a:srgbClr val="010301"/>
              </a:solidFill>
            </a:endParaRPr>
          </a:p>
          <a:p>
            <a:pP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The good thing about using the CONSTRAINT clause to  specify constraints is that you can enable and disable the constraints as you wish.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We use the </a:t>
            </a:r>
            <a:r>
              <a:rPr lang="en-US" b="1">
                <a:solidFill>
                  <a:srgbClr val="010301"/>
                </a:solidFill>
              </a:rPr>
              <a:t>ALTER TABLE</a:t>
            </a:r>
            <a:r>
              <a:rPr lang="en-US">
                <a:solidFill>
                  <a:srgbClr val="010301"/>
                </a:solidFill>
              </a:rPr>
              <a:t> clause to achieve this.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Consider the previous example.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Suppose after executing the CREATE TABLE clause, you wanted to disable the CHECK clause for the SALARY column.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87010-C03A-454E-839F-0D2535B66FC4}" type="slidenum">
              <a:rPr lang="en-US"/>
              <a:pPr/>
              <a:t>25</a:t>
            </a:fld>
            <a:endParaRPr lang="en-US"/>
          </a:p>
        </p:txBody>
      </p:sp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83820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To do this, issue the statement: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</a:pPr>
            <a:r>
              <a:rPr lang="en-US">
                <a:solidFill>
                  <a:srgbClr val="0033CC"/>
                </a:solidFill>
              </a:rPr>
              <a:t>		</a:t>
            </a:r>
            <a:r>
              <a:rPr lang="en-US" sz="2000" b="1"/>
              <a:t>ALTER TABLE Emp</a:t>
            </a:r>
          </a:p>
          <a:p>
            <a:pPr>
              <a:buClr>
                <a:srgbClr val="CC0000"/>
              </a:buClr>
            </a:pPr>
            <a:r>
              <a:rPr lang="en-US" sz="2000" b="1"/>
              <a:t>			</a:t>
            </a:r>
            <a:r>
              <a:rPr lang="en-US" sz="2000" b="1">
                <a:solidFill>
                  <a:srgbClr val="0000CC"/>
                </a:solidFill>
              </a:rPr>
              <a:t>DISABLE</a:t>
            </a:r>
            <a:r>
              <a:rPr lang="en-US" sz="2000" b="1"/>
              <a:t> CONSTRAINT CheckSal;</a:t>
            </a:r>
            <a:endParaRPr lang="en-US" sz="2000"/>
          </a:p>
          <a:p>
            <a:pPr>
              <a:buClr>
                <a:srgbClr val="CC0000"/>
              </a:buClr>
              <a:buFontTx/>
              <a:buChar char="•"/>
            </a:pPr>
            <a:endParaRPr lang="en-US" sz="2000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The DISABLE keyword disables the </a:t>
            </a:r>
            <a:r>
              <a:rPr lang="en-US" b="1">
                <a:solidFill>
                  <a:srgbClr val="010301"/>
                </a:solidFill>
              </a:rPr>
              <a:t>CheckSal</a:t>
            </a:r>
            <a:r>
              <a:rPr lang="en-US">
                <a:solidFill>
                  <a:srgbClr val="010301"/>
                </a:solidFill>
              </a:rPr>
              <a:t> constraint.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Once this statement is executed, the constraint will not be applied.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To enable it back, we issue the statement : </a:t>
            </a:r>
          </a:p>
          <a:p>
            <a:pPr>
              <a:buClr>
                <a:srgbClr val="CC0000"/>
              </a:buClr>
            </a:pPr>
            <a:r>
              <a:rPr lang="en-US" b="1"/>
              <a:t>		</a:t>
            </a:r>
            <a:r>
              <a:rPr lang="en-US" sz="2000" b="1"/>
              <a:t>ALTER TABLE Emp</a:t>
            </a:r>
          </a:p>
          <a:p>
            <a:pPr>
              <a:buClr>
                <a:srgbClr val="CC0000"/>
              </a:buClr>
            </a:pPr>
            <a:r>
              <a:rPr lang="en-US" sz="2000" b="1"/>
              <a:t>			</a:t>
            </a:r>
            <a:r>
              <a:rPr lang="en-US" sz="2000" b="1">
                <a:solidFill>
                  <a:srgbClr val="0000CC"/>
                </a:solidFill>
              </a:rPr>
              <a:t>ENABLE</a:t>
            </a:r>
            <a:r>
              <a:rPr lang="en-US" sz="2000" b="1"/>
              <a:t> CONSTRAINT CheckSal;</a:t>
            </a:r>
            <a:endParaRPr lang="en-US" sz="2000"/>
          </a:p>
          <a:p>
            <a:pPr>
              <a:buClr>
                <a:srgbClr val="CC0000"/>
              </a:buClr>
              <a:buFontTx/>
              <a:buChar char="•"/>
            </a:pPr>
            <a:endParaRPr lang="en-US" sz="2000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This idea can be applied to any constraint.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C0045-123B-4843-9930-A0C6DA280F3F}" type="slidenum">
              <a:rPr lang="en-US"/>
              <a:pPr/>
              <a:t>26</a:t>
            </a:fld>
            <a:endParaRPr lang="en-US"/>
          </a:p>
        </p:txBody>
      </p:sp>
      <p:sp>
        <p:nvSpPr>
          <p:cNvPr id="287746" name="Text Box 2"/>
          <p:cNvSpPr txBox="1">
            <a:spLocks noChangeArrowheads="1"/>
          </p:cNvSpPr>
          <p:nvPr/>
        </p:nvSpPr>
        <p:spPr bwMode="auto">
          <a:xfrm>
            <a:off x="457200" y="206375"/>
            <a:ext cx="7881938" cy="374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/>
              <a:t>Other commands:</a:t>
            </a:r>
          </a:p>
          <a:p>
            <a:endParaRPr lang="en-US" sz="3200" b="1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You can add constraints after a table is  created. For example:</a:t>
            </a:r>
          </a:p>
          <a:p>
            <a:pPr>
              <a:buClr>
                <a:srgbClr val="CC0000"/>
              </a:buClr>
            </a:pPr>
            <a:r>
              <a:rPr lang="en-US"/>
              <a:t>		</a:t>
            </a:r>
            <a:r>
              <a:rPr lang="en-US" sz="2000" b="1"/>
              <a:t>ALTER TABLE Test </a:t>
            </a:r>
          </a:p>
          <a:p>
            <a:pPr>
              <a:buClr>
                <a:srgbClr val="CC0000"/>
              </a:buClr>
            </a:pPr>
            <a:r>
              <a:rPr lang="en-US" sz="2000" b="1"/>
              <a:t>			ADD CONSTRAINT C1  PRIMARY KEY (Col1);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sz="2000" b="1"/>
          </a:p>
          <a:p>
            <a:pPr>
              <a:buClr>
                <a:srgbClr val="CC0000"/>
              </a:buClr>
              <a:buFontTx/>
              <a:buChar char="•"/>
            </a:pPr>
            <a:endParaRPr lang="en-US" sz="2000" b="1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Or you can drop a constraint as:</a:t>
            </a:r>
          </a:p>
          <a:p>
            <a:pPr>
              <a:buClr>
                <a:srgbClr val="CC0000"/>
              </a:buClr>
            </a:pPr>
            <a:r>
              <a:rPr lang="en-US"/>
              <a:t>		</a:t>
            </a:r>
            <a:r>
              <a:rPr lang="en-US" sz="2000" b="1"/>
              <a:t>ALTER TABLE Test </a:t>
            </a:r>
          </a:p>
          <a:p>
            <a:pPr>
              <a:buClr>
                <a:srgbClr val="CC0000"/>
              </a:buClr>
            </a:pPr>
            <a:r>
              <a:rPr lang="en-US" sz="2000" b="1"/>
              <a:t>			DROP CONSTRAINT C2;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14F93-2ED4-42E4-ACA2-3681ECBCCC62}" type="slidenum">
              <a:rPr lang="en-US"/>
              <a:pPr/>
              <a:t>3</a:t>
            </a:fld>
            <a:endParaRPr lang="en-US"/>
          </a:p>
        </p:txBody>
      </p:sp>
      <p:sp>
        <p:nvSpPr>
          <p:cNvPr id="262146" name="Text Box 2"/>
          <p:cNvSpPr txBox="1">
            <a:spLocks noChangeArrowheads="1"/>
          </p:cNvSpPr>
          <p:nvPr/>
        </p:nvSpPr>
        <p:spPr bwMode="auto">
          <a:xfrm>
            <a:off x="381000" y="2566006"/>
            <a:ext cx="7543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The CREATE TABLE command is used to create a table.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In the above example, if the student number is just an integer with no limit you can also write it as:</a:t>
            </a:r>
          </a:p>
          <a:p>
            <a:pPr lvl="1">
              <a:buClr>
                <a:srgbClr val="CC0000"/>
              </a:buClr>
            </a:pPr>
            <a:r>
              <a:rPr lang="en-US" b="1" dirty="0">
                <a:solidFill>
                  <a:srgbClr val="0000CC"/>
                </a:solidFill>
              </a:rPr>
              <a:t>	StNum   	INT		or</a:t>
            </a:r>
          </a:p>
          <a:p>
            <a:pPr lvl="1">
              <a:buClr>
                <a:srgbClr val="CC0000"/>
              </a:buClr>
            </a:pPr>
            <a:r>
              <a:rPr lang="en-US" b="1" dirty="0">
                <a:solidFill>
                  <a:srgbClr val="0000CC"/>
                </a:solidFill>
              </a:rPr>
              <a:t>	StNum   	INTEGER</a:t>
            </a:r>
          </a:p>
          <a:p>
            <a:pPr lvl="1">
              <a:buClr>
                <a:srgbClr val="CC0000"/>
              </a:buClr>
              <a:buFontTx/>
              <a:buChar char="•"/>
            </a:pPr>
            <a:endParaRPr lang="en-US" b="1" dirty="0">
              <a:solidFill>
                <a:srgbClr val="CC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Further, for the GPA, you can either use “Number” as shown above or use “Decimal” as shown below</a:t>
            </a:r>
            <a:r>
              <a:rPr lang="en-US" b="1" dirty="0">
                <a:solidFill>
                  <a:srgbClr val="CC0000"/>
                </a:solidFill>
              </a:rPr>
              <a:t>:</a:t>
            </a:r>
          </a:p>
          <a:p>
            <a:pPr lvl="1">
              <a:buClr>
                <a:srgbClr val="CC0000"/>
              </a:buClr>
            </a:pPr>
            <a:r>
              <a:rPr lang="en-US" b="1" dirty="0">
                <a:solidFill>
                  <a:srgbClr val="010301"/>
                </a:solidFill>
              </a:rPr>
              <a:t>	</a:t>
            </a:r>
            <a:r>
              <a:rPr lang="en-US" b="1" dirty="0">
                <a:solidFill>
                  <a:srgbClr val="0000CC"/>
                </a:solidFill>
              </a:rPr>
              <a:t>GPA		Decimal(4, 2)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715F44-EB10-4D4E-9C5C-B09BF06541C8}"/>
              </a:ext>
            </a:extLst>
          </p:cNvPr>
          <p:cNvSpPr/>
          <p:nvPr/>
        </p:nvSpPr>
        <p:spPr>
          <a:xfrm>
            <a:off x="1524000" y="152400"/>
            <a:ext cx="6096000" cy="2246769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>
              <a:buClr>
                <a:srgbClr val="CC0000"/>
              </a:buClr>
            </a:pPr>
            <a:r>
              <a:rPr lang="en-US" b="1" dirty="0">
                <a:solidFill>
                  <a:srgbClr val="010301"/>
                </a:solidFill>
              </a:rPr>
              <a:t>CREATE  TABLE Students</a:t>
            </a:r>
          </a:p>
          <a:p>
            <a:pPr algn="l">
              <a:buClr>
                <a:srgbClr val="CC0000"/>
              </a:buClr>
            </a:pPr>
            <a:r>
              <a:rPr lang="en-US" b="1" dirty="0"/>
              <a:t>(</a:t>
            </a:r>
          </a:p>
          <a:p>
            <a:pPr algn="l">
              <a:buClr>
                <a:srgbClr val="CC0000"/>
              </a:buClr>
            </a:pPr>
            <a:r>
              <a:rPr lang="en-US" b="1" dirty="0"/>
              <a:t>	</a:t>
            </a:r>
            <a:r>
              <a:rPr lang="en-US" b="1" dirty="0">
                <a:solidFill>
                  <a:srgbClr val="CC0000"/>
                </a:solidFill>
              </a:rPr>
              <a:t>StNum   	NUMBER(7) </a:t>
            </a:r>
          </a:p>
          <a:p>
            <a:pPr algn="l">
              <a:buClr>
                <a:srgbClr val="CC0000"/>
              </a:buClr>
            </a:pPr>
            <a:r>
              <a:rPr lang="en-US" b="1" dirty="0">
                <a:solidFill>
                  <a:srgbClr val="010301"/>
                </a:solidFill>
              </a:rPr>
              <a:t>	Name		VARCHAR(20),</a:t>
            </a:r>
          </a:p>
          <a:p>
            <a:pPr algn="l">
              <a:buClr>
                <a:srgbClr val="CC0000"/>
              </a:buClr>
            </a:pPr>
            <a:r>
              <a:rPr lang="en-US" b="1" dirty="0">
                <a:solidFill>
                  <a:srgbClr val="010301"/>
                </a:solidFill>
              </a:rPr>
              <a:t>	Major		VARCHAR(20), </a:t>
            </a:r>
          </a:p>
          <a:p>
            <a:pPr algn="l">
              <a:buClr>
                <a:srgbClr val="CC0000"/>
              </a:buClr>
            </a:pPr>
            <a:r>
              <a:rPr lang="en-US" b="1" dirty="0">
                <a:solidFill>
                  <a:srgbClr val="010301"/>
                </a:solidFill>
              </a:rPr>
              <a:t>	GPA		Number(4, 2)</a:t>
            </a:r>
          </a:p>
          <a:p>
            <a:pPr algn="l">
              <a:buClr>
                <a:srgbClr val="CC0000"/>
              </a:buClr>
            </a:pPr>
            <a:r>
              <a:rPr lang="en-US" b="1" dirty="0">
                <a:solidFill>
                  <a:srgbClr val="01030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7933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FC706-FDC2-4D41-86BC-98AF02D0C836}" type="slidenum">
              <a:rPr lang="en-US"/>
              <a:pPr/>
              <a:t>4</a:t>
            </a:fld>
            <a:endParaRPr lang="en-US"/>
          </a:p>
        </p:txBody>
      </p:sp>
      <p:sp>
        <p:nvSpPr>
          <p:cNvPr id="263170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7848600" cy="605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>
                <a:solidFill>
                  <a:srgbClr val="000000"/>
                </a:solidFill>
              </a:rPr>
              <a:t>Constraints in ORACLE</a:t>
            </a:r>
            <a:endParaRPr lang="en-US" b="1">
              <a:solidFill>
                <a:srgbClr val="000000"/>
              </a:solidFill>
            </a:endParaRPr>
          </a:p>
          <a:p>
            <a:endParaRPr lang="en-US" b="1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Constraints are used in databases to enforce integrity rules.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i="1">
                <a:solidFill>
                  <a:srgbClr val="000000"/>
                </a:solidFill>
              </a:rPr>
              <a:t>An integrity constraint</a:t>
            </a:r>
            <a:r>
              <a:rPr lang="en-US">
                <a:solidFill>
                  <a:srgbClr val="000000"/>
                </a:solidFill>
              </a:rPr>
              <a:t> is a rule that restricts the values for one or more columns in a table.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In ORACLE, the CONSTRAINT clause is used to specify constraints.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This clause can appear in either the CREATE TABLE or ALTER TABLE clauses.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We now show how to define the major features of the CONSTRAINT clause when used within the CREATE TABLE clause.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123DB-04E6-4B9A-A7F2-15C117AE5E25}" type="slidenum">
              <a:rPr lang="en-US"/>
              <a:pPr/>
              <a:t>5</a:t>
            </a:fld>
            <a:endParaRPr lang="en-US"/>
          </a:p>
        </p:txBody>
      </p:sp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7772400" cy="423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>
                <a:solidFill>
                  <a:srgbClr val="000000"/>
                </a:solidFill>
              </a:rPr>
              <a:t>Naming Integrity Constraints</a:t>
            </a:r>
            <a:r>
              <a:rPr lang="en-US">
                <a:solidFill>
                  <a:srgbClr val="000000"/>
                </a:solidFill>
              </a:rPr>
              <a:t> </a:t>
            </a:r>
          </a:p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When you create a constraint using the CONSTRAINT clause, you should provide a name for that constraint.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The name should reflect the nature of the constraint.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If no name is supplied, ORACLE will assign one for you.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71931-8A18-430E-8CAD-99D0CAE584A5}" type="slidenum">
              <a:rPr lang="en-US"/>
              <a:pPr/>
              <a:t>6</a:t>
            </a:fld>
            <a:endParaRPr lang="en-US"/>
          </a:p>
        </p:txBody>
      </p:sp>
      <p:sp>
        <p:nvSpPr>
          <p:cNvPr id="265218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7620000" cy="532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3888" indent="-16668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90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38288" indent="-16668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>
                <a:solidFill>
                  <a:srgbClr val="000000"/>
                </a:solidFill>
              </a:rPr>
              <a:t>The Major Types of Integrity Constraints</a:t>
            </a:r>
            <a:endParaRPr lang="en-US" sz="3200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Here is the list of constraints we shall deal with : </a:t>
            </a:r>
          </a:p>
          <a:p>
            <a:pPr>
              <a:buClr>
                <a:srgbClr val="CC0000"/>
              </a:buClr>
            </a:pPr>
            <a:endParaRPr lang="en-US">
              <a:solidFill>
                <a:srgbClr val="000000"/>
              </a:solidFill>
            </a:endParaRPr>
          </a:p>
          <a:p>
            <a:pPr lvl="3">
              <a:buClr>
                <a:srgbClr val="CC0000"/>
              </a:buClr>
              <a:buFontTx/>
              <a:buChar char="•"/>
            </a:pPr>
            <a:r>
              <a:rPr lang="en-US" b="1">
                <a:solidFill>
                  <a:srgbClr val="000000"/>
                </a:solidFill>
              </a:rPr>
              <a:t>NULL</a:t>
            </a:r>
          </a:p>
          <a:p>
            <a:pPr lvl="3">
              <a:buClr>
                <a:srgbClr val="CC0000"/>
              </a:buClr>
              <a:buFontTx/>
              <a:buChar char="•"/>
            </a:pPr>
            <a:r>
              <a:rPr lang="en-US" b="1">
                <a:solidFill>
                  <a:srgbClr val="000000"/>
                </a:solidFill>
              </a:rPr>
              <a:t>UNIQUE</a:t>
            </a:r>
          </a:p>
          <a:p>
            <a:pPr lvl="3">
              <a:buClr>
                <a:srgbClr val="CC0000"/>
              </a:buClr>
              <a:buFontTx/>
              <a:buChar char="•"/>
            </a:pPr>
            <a:r>
              <a:rPr lang="en-US" b="1">
                <a:solidFill>
                  <a:srgbClr val="000000"/>
                </a:solidFill>
              </a:rPr>
              <a:t>PRIMARY KEY</a:t>
            </a:r>
          </a:p>
          <a:p>
            <a:pPr lvl="3">
              <a:buClr>
                <a:srgbClr val="CC0000"/>
              </a:buClr>
              <a:buFontTx/>
              <a:buChar char="•"/>
            </a:pPr>
            <a:r>
              <a:rPr lang="en-US" b="1">
                <a:solidFill>
                  <a:srgbClr val="000000"/>
                </a:solidFill>
              </a:rPr>
              <a:t>REFRENTIAL</a:t>
            </a:r>
          </a:p>
          <a:p>
            <a:pPr lvl="3">
              <a:buClr>
                <a:srgbClr val="CC0000"/>
              </a:buClr>
              <a:buFontTx/>
              <a:buChar char="•"/>
            </a:pPr>
            <a:r>
              <a:rPr lang="en-US" b="1">
                <a:solidFill>
                  <a:srgbClr val="000000"/>
                </a:solidFill>
              </a:rPr>
              <a:t>CHECK</a:t>
            </a:r>
          </a:p>
          <a:p>
            <a:pPr>
              <a:buClr>
                <a:srgbClr val="CC0000"/>
              </a:buClr>
            </a:pPr>
            <a:endParaRPr lang="en-US" b="1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</a:pPr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The general syntax for  the CONSTRAINT clause is :</a:t>
            </a:r>
          </a:p>
          <a:p>
            <a:pPr>
              <a:buClr>
                <a:srgbClr val="CC0000"/>
              </a:buClr>
            </a:pPr>
            <a:r>
              <a:rPr lang="en-US">
                <a:solidFill>
                  <a:srgbClr val="000000"/>
                </a:solidFill>
              </a:rPr>
              <a:t>		</a:t>
            </a:r>
            <a:r>
              <a:rPr lang="en-US" b="1"/>
              <a:t>CONSTRAINT ConstraintName ConstraintType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8DBBD-ED71-4AA7-9212-782C25D5919E}" type="slidenum">
              <a:rPr lang="en-US"/>
              <a:pPr/>
              <a:t>7</a:t>
            </a:fld>
            <a:endParaRPr lang="en-US"/>
          </a:p>
        </p:txBody>
      </p:sp>
      <p:sp>
        <p:nvSpPr>
          <p:cNvPr id="266242" name="Text Box 2"/>
          <p:cNvSpPr txBox="1">
            <a:spLocks noChangeArrowheads="1"/>
          </p:cNvSpPr>
          <p:nvPr/>
        </p:nvSpPr>
        <p:spPr bwMode="auto">
          <a:xfrm>
            <a:off x="838200" y="533400"/>
            <a:ext cx="7848600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>
                <a:solidFill>
                  <a:srgbClr val="010301"/>
                </a:solidFill>
              </a:rPr>
              <a:t>NULL Constraint</a:t>
            </a:r>
            <a:endParaRPr lang="en-US" sz="3200">
              <a:solidFill>
                <a:srgbClr val="010301"/>
              </a:solidFill>
            </a:endParaRPr>
          </a:p>
          <a:p>
            <a:endParaRPr lang="en-US" sz="3200">
              <a:solidFill>
                <a:srgbClr val="010301"/>
              </a:solidFill>
            </a:endParaRPr>
          </a:p>
          <a:p>
            <a:endParaRPr lang="en-US" sz="3200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When a column is created for a table, it can  have  NULL values. </a:t>
            </a:r>
          </a:p>
          <a:p>
            <a:pPr>
              <a:buClr>
                <a:srgbClr val="CC0000"/>
              </a:buClr>
            </a:pPr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By setting the NOT NULL constraint for that column, the column cannot have the NULL value.</a:t>
            </a:r>
            <a:r>
              <a:rPr lang="en-US"/>
              <a:t>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5D15C-055B-4E4C-9ED4-26EC431A0D53}" type="slidenum">
              <a:rPr lang="en-US"/>
              <a:pPr/>
              <a:t>8</a:t>
            </a:fld>
            <a:endParaRPr lang="en-US"/>
          </a:p>
        </p:txBody>
      </p:sp>
      <p:sp>
        <p:nvSpPr>
          <p:cNvPr id="267266" name="Text Box 2"/>
          <p:cNvSpPr txBox="1">
            <a:spLocks noChangeArrowheads="1"/>
          </p:cNvSpPr>
          <p:nvPr/>
        </p:nvSpPr>
        <p:spPr bwMode="auto">
          <a:xfrm>
            <a:off x="838200" y="762000"/>
            <a:ext cx="74676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dirty="0">
                <a:solidFill>
                  <a:srgbClr val="010301"/>
                </a:solidFill>
              </a:rPr>
              <a:t>To do this we consider the following example :</a:t>
            </a:r>
          </a:p>
          <a:p>
            <a:pPr>
              <a:buClr>
                <a:srgbClr val="CC0000"/>
              </a:buClr>
            </a:pPr>
            <a:endParaRPr lang="en-US" dirty="0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CREATE  TABLE Students</a:t>
            </a:r>
          </a:p>
          <a:p>
            <a:pPr>
              <a:buClr>
                <a:srgbClr val="CC0000"/>
              </a:buClr>
            </a:pPr>
            <a:r>
              <a:rPr lang="en-US" sz="2000" b="1" dirty="0"/>
              <a:t>(</a:t>
            </a:r>
          </a:p>
          <a:p>
            <a:pPr>
              <a:buClr>
                <a:srgbClr val="CC0000"/>
              </a:buClr>
            </a:pPr>
            <a:r>
              <a:rPr lang="en-US" sz="2000" b="1" dirty="0"/>
              <a:t>	</a:t>
            </a:r>
            <a:r>
              <a:rPr lang="en-US" sz="2000" b="1" dirty="0">
                <a:solidFill>
                  <a:srgbClr val="CC0000"/>
                </a:solidFill>
              </a:rPr>
              <a:t>StNum   	NUMBER(7) </a:t>
            </a:r>
          </a:p>
          <a:p>
            <a:pPr>
              <a:buClr>
                <a:srgbClr val="CC0000"/>
              </a:buClr>
            </a:pPr>
            <a:r>
              <a:rPr lang="en-US" sz="2000" b="1" dirty="0">
                <a:solidFill>
                  <a:srgbClr val="CC0000"/>
                </a:solidFill>
              </a:rPr>
              <a:t>			       CONSTRAINT   </a:t>
            </a:r>
            <a:r>
              <a:rPr lang="en-US" sz="2000" b="1" dirty="0" err="1">
                <a:solidFill>
                  <a:srgbClr val="CC0000"/>
                </a:solidFill>
              </a:rPr>
              <a:t>SNull</a:t>
            </a:r>
            <a:r>
              <a:rPr lang="en-US" sz="2000" b="1" dirty="0">
                <a:solidFill>
                  <a:srgbClr val="CC0000"/>
                </a:solidFill>
              </a:rPr>
              <a:t>    NOT NULL,</a:t>
            </a:r>
            <a:endParaRPr lang="en-US" sz="2000" b="1" dirty="0">
              <a:solidFill>
                <a:srgbClr val="0000CC"/>
              </a:solidFill>
            </a:endParaRPr>
          </a:p>
          <a:p>
            <a:pPr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	Name		VARCHAR2(20),</a:t>
            </a:r>
          </a:p>
          <a:p>
            <a:pPr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	Major		VARCHAR2(20)</a:t>
            </a:r>
          </a:p>
          <a:p>
            <a:pPr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);</a:t>
            </a:r>
          </a:p>
          <a:p>
            <a:pPr>
              <a:buClr>
                <a:srgbClr val="CC0000"/>
              </a:buClr>
            </a:pPr>
            <a:endParaRPr lang="en-US" dirty="0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dirty="0">
                <a:solidFill>
                  <a:srgbClr val="010301"/>
                </a:solidFill>
              </a:rPr>
              <a:t>The CONSTRAINT statement in the CREATE TABLE clause is a constraint on the StNum.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dirty="0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dirty="0">
                <a:solidFill>
                  <a:srgbClr val="010301"/>
                </a:solidFill>
              </a:rPr>
              <a:t>It specifies that StNum cannot hold a NULL value.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299A-62D5-4963-8351-9005419B9C95}" type="slidenum">
              <a:rPr lang="en-US"/>
              <a:pPr/>
              <a:t>9</a:t>
            </a:fld>
            <a:endParaRPr lang="en-US"/>
          </a:p>
        </p:txBody>
      </p:sp>
      <p:sp>
        <p:nvSpPr>
          <p:cNvPr id="268290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76962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dirty="0">
                <a:solidFill>
                  <a:srgbClr val="010301"/>
                </a:solidFill>
              </a:rPr>
              <a:t>It is equivalent to </a:t>
            </a:r>
          </a:p>
          <a:p>
            <a:pPr>
              <a:buClr>
                <a:srgbClr val="CC0000"/>
              </a:buClr>
            </a:pPr>
            <a:endParaRPr lang="en-US" dirty="0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CREATE  TABLE Students</a:t>
            </a:r>
          </a:p>
          <a:p>
            <a:pPr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(</a:t>
            </a:r>
          </a:p>
          <a:p>
            <a:pPr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	StNum	 	NUMBER(7)  </a:t>
            </a:r>
            <a:r>
              <a:rPr lang="en-US" sz="2000" b="1" dirty="0">
                <a:solidFill>
                  <a:srgbClr val="CC0000"/>
                </a:solidFill>
              </a:rPr>
              <a:t>NOT NULL,</a:t>
            </a:r>
          </a:p>
          <a:p>
            <a:pPr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	Name			VARCHAR2(20),</a:t>
            </a:r>
          </a:p>
          <a:p>
            <a:pPr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	Major			VARCHAR2(20)</a:t>
            </a:r>
          </a:p>
          <a:p>
            <a:pPr>
              <a:buClr>
                <a:srgbClr val="CC0000"/>
              </a:buClr>
            </a:pPr>
            <a:r>
              <a:rPr lang="en-US" sz="2000" b="1" dirty="0">
                <a:solidFill>
                  <a:srgbClr val="010301"/>
                </a:solidFill>
              </a:rPr>
              <a:t>);</a:t>
            </a:r>
          </a:p>
          <a:p>
            <a:pPr>
              <a:buClr>
                <a:srgbClr val="CC0000"/>
              </a:buClr>
            </a:pPr>
            <a:endParaRPr lang="en-US" sz="2000" dirty="0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</a:pPr>
            <a:endParaRPr lang="en-US" sz="2000" dirty="0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dirty="0">
                <a:solidFill>
                  <a:srgbClr val="010301"/>
                </a:solidFill>
              </a:rPr>
              <a:t>The first method should be used however, especially if you would to remove or alter the constraint after you have created the table.</a:t>
            </a:r>
          </a:p>
          <a:p>
            <a:pPr>
              <a:buClr>
                <a:srgbClr val="CC0000"/>
              </a:buClr>
            </a:pPr>
            <a:endParaRPr lang="en-US" dirty="0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dirty="0">
                <a:solidFill>
                  <a:srgbClr val="010301"/>
                </a:solidFill>
              </a:rPr>
              <a:t>To get a quick description of a table, type : </a:t>
            </a:r>
          </a:p>
          <a:p>
            <a:pPr>
              <a:buClr>
                <a:srgbClr val="CC0000"/>
              </a:buClr>
            </a:pPr>
            <a:r>
              <a:rPr lang="en-US" dirty="0">
                <a:solidFill>
                  <a:srgbClr val="009900"/>
                </a:solidFill>
              </a:rPr>
              <a:t>		</a:t>
            </a:r>
            <a:r>
              <a:rPr lang="en-US" b="1" dirty="0"/>
              <a:t>DESCRIBE </a:t>
            </a:r>
            <a:r>
              <a:rPr lang="en-US" b="1" dirty="0" err="1"/>
              <a:t>table_name</a:t>
            </a:r>
            <a:r>
              <a:rPr lang="en-US" b="1" dirty="0"/>
              <a:t>;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Designs\ANGLES.POT</Template>
  <TotalTime>1256</TotalTime>
  <Words>999</Words>
  <Application>Microsoft Office PowerPoint</Application>
  <PresentationFormat>On-screen Show (4:3)</PresentationFormat>
  <Paragraphs>346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 Black</vt:lpstr>
      <vt:lpstr>Monotype Sorts</vt:lpstr>
      <vt:lpstr>Tahoma</vt:lpstr>
      <vt:lpstr>Times New Roman</vt:lpstr>
      <vt:lpstr>Contemporary Portrait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Red River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ahadaegh</dc:creator>
  <cp:lastModifiedBy>Ahmad Reza Hadaegh</cp:lastModifiedBy>
  <cp:revision>86</cp:revision>
  <cp:lastPrinted>1999-07-29T23:12:46Z</cp:lastPrinted>
  <dcterms:created xsi:type="dcterms:W3CDTF">1999-07-28T15:05:00Z</dcterms:created>
  <dcterms:modified xsi:type="dcterms:W3CDTF">2019-10-07T02:50:56Z</dcterms:modified>
</cp:coreProperties>
</file>