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45"/>
  </p:notesMasterIdLst>
  <p:handoutMasterIdLst>
    <p:handoutMasterId r:id="rId46"/>
  </p:handoutMasterIdLst>
  <p:sldIdLst>
    <p:sldId id="257" r:id="rId2"/>
    <p:sldId id="300" r:id="rId3"/>
    <p:sldId id="301" r:id="rId4"/>
    <p:sldId id="262" r:id="rId5"/>
    <p:sldId id="263" r:id="rId6"/>
    <p:sldId id="264" r:id="rId7"/>
    <p:sldId id="265" r:id="rId8"/>
    <p:sldId id="266" r:id="rId9"/>
    <p:sldId id="267" r:id="rId10"/>
    <p:sldId id="268" r:id="rId11"/>
    <p:sldId id="270" r:id="rId12"/>
    <p:sldId id="271" r:id="rId13"/>
    <p:sldId id="272" r:id="rId14"/>
    <p:sldId id="273" r:id="rId15"/>
    <p:sldId id="274" r:id="rId16"/>
    <p:sldId id="275" r:id="rId17"/>
    <p:sldId id="276" r:id="rId18"/>
    <p:sldId id="302" r:id="rId19"/>
    <p:sldId id="305" r:id="rId20"/>
    <p:sldId id="277" r:id="rId21"/>
    <p:sldId id="306" r:id="rId22"/>
    <p:sldId id="278" r:id="rId23"/>
    <p:sldId id="303" r:id="rId24"/>
    <p:sldId id="307" r:id="rId25"/>
    <p:sldId id="279" r:id="rId26"/>
    <p:sldId id="308" r:id="rId27"/>
    <p:sldId id="280" r:id="rId28"/>
    <p:sldId id="309" r:id="rId29"/>
    <p:sldId id="281" r:id="rId30"/>
    <p:sldId id="310" r:id="rId31"/>
    <p:sldId id="282" r:id="rId32"/>
    <p:sldId id="304" r:id="rId33"/>
    <p:sldId id="311" r:id="rId34"/>
    <p:sldId id="283" r:id="rId35"/>
    <p:sldId id="312" r:id="rId36"/>
    <p:sldId id="284" r:id="rId37"/>
    <p:sldId id="285" r:id="rId38"/>
    <p:sldId id="313" r:id="rId39"/>
    <p:sldId id="286" r:id="rId40"/>
    <p:sldId id="287" r:id="rId41"/>
    <p:sldId id="288" r:id="rId42"/>
    <p:sldId id="289" r:id="rId43"/>
    <p:sldId id="260" r:id="rId44"/>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CC"/>
    <a:srgbClr val="CC0000"/>
    <a:srgbClr val="003399"/>
    <a:srgbClr val="336699"/>
    <a:srgbClr val="008080"/>
    <a:srgbClr val="0099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32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0" sz="1200"/>
            </a:lvl1pPr>
          </a:lstStyle>
          <a:p>
            <a:r>
              <a:rPr lang="en-US"/>
              <a:t>Your name</a:t>
            </a:r>
          </a:p>
        </p:txBody>
      </p:sp>
      <p:sp>
        <p:nvSpPr>
          <p:cNvPr id="14339"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0" sz="1200"/>
            </a:lvl1pPr>
          </a:lstStyle>
          <a:p>
            <a:fld id="{ECB839D3-543B-4CF2-B6D0-F12EA975A2B6}" type="datetime1">
              <a:rPr lang="en-US"/>
              <a:pPr/>
              <a:t>7/13/2022</a:t>
            </a:fld>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0" sz="1200"/>
            </a:lvl1pPr>
          </a:lstStyle>
          <a:p>
            <a:r>
              <a:rPr lang="en-US"/>
              <a:t>Title goes here</a:t>
            </a:r>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0" sz="1200"/>
            </a:lvl1pPr>
          </a:lstStyle>
          <a:p>
            <a:fld id="{4627FEEA-9B17-413D-9F21-4D7321EAA458}" type="slidenum">
              <a:rPr lang="en-US"/>
              <a:pPr/>
              <a:t>‹#›</a:t>
            </a:fld>
            <a:endParaRPr lang="en-US"/>
          </a:p>
        </p:txBody>
      </p:sp>
    </p:spTree>
    <p:extLst>
      <p:ext uri="{BB962C8B-B14F-4D97-AF65-F5344CB8AC3E}">
        <p14:creationId xmlns:p14="http://schemas.microsoft.com/office/powerpoint/2010/main" val="456868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2057"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2059" name="Rectangle 11"/>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0" sz="1200"/>
            </a:lvl1pPr>
          </a:lstStyle>
          <a:p>
            <a:fld id="{ABEAF4FC-F562-4226-80FB-D90888C5AE6F}" type="datetime1">
              <a:rPr lang="en-US"/>
              <a:pPr/>
              <a:t>7/13/2022</a:t>
            </a:fld>
            <a:endParaRPr lang="en-US"/>
          </a:p>
        </p:txBody>
      </p:sp>
      <p:sp>
        <p:nvSpPr>
          <p:cNvPr id="2060" name="Rectangle 12"/>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0" sz="1200"/>
            </a:lvl1pPr>
          </a:lstStyle>
          <a:p>
            <a:fld id="{9C998514-26A1-4705-A90D-C271D50525F2}" type="slidenum">
              <a:rPr lang="en-US"/>
              <a:pPr/>
              <a:t>‹#›</a:t>
            </a:fld>
            <a:endParaRPr lang="en-US"/>
          </a:p>
        </p:txBody>
      </p:sp>
    </p:spTree>
    <p:extLst>
      <p:ext uri="{BB962C8B-B14F-4D97-AF65-F5344CB8AC3E}">
        <p14:creationId xmlns:p14="http://schemas.microsoft.com/office/powerpoint/2010/main" val="79268474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F8756495-8650-49B3-9413-DF91864B91F5}" type="slidenum">
              <a:rPr lang="en-US"/>
              <a:pPr/>
              <a:t>‹#›</a:t>
            </a:fld>
            <a:endParaRPr lang="en-US"/>
          </a:p>
        </p:txBody>
      </p:sp>
    </p:spTree>
    <p:extLst>
      <p:ext uri="{BB962C8B-B14F-4D97-AF65-F5344CB8AC3E}">
        <p14:creationId xmlns:p14="http://schemas.microsoft.com/office/powerpoint/2010/main" val="151361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D2071AD-996F-4024-80F8-E663DD3332FF}" type="slidenum">
              <a:rPr lang="en-US"/>
              <a:pPr/>
              <a:t>‹#›</a:t>
            </a:fld>
            <a:endParaRPr lang="en-US"/>
          </a:p>
        </p:txBody>
      </p:sp>
    </p:spTree>
    <p:extLst>
      <p:ext uri="{BB962C8B-B14F-4D97-AF65-F5344CB8AC3E}">
        <p14:creationId xmlns:p14="http://schemas.microsoft.com/office/powerpoint/2010/main" val="294806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AD43721D-9A8D-4087-831D-D4FE667A7881}" type="slidenum">
              <a:rPr lang="en-US"/>
              <a:pPr/>
              <a:t>‹#›</a:t>
            </a:fld>
            <a:endParaRPr lang="en-US"/>
          </a:p>
        </p:txBody>
      </p:sp>
    </p:spTree>
    <p:extLst>
      <p:ext uri="{BB962C8B-B14F-4D97-AF65-F5344CB8AC3E}">
        <p14:creationId xmlns:p14="http://schemas.microsoft.com/office/powerpoint/2010/main" val="410294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6D3B1C3E-A987-49A8-8AC4-AB05625EF4B8}" type="slidenum">
              <a:rPr lang="en-US"/>
              <a:pPr/>
              <a:t>‹#›</a:t>
            </a:fld>
            <a:endParaRPr lang="en-US"/>
          </a:p>
        </p:txBody>
      </p:sp>
    </p:spTree>
    <p:extLst>
      <p:ext uri="{BB962C8B-B14F-4D97-AF65-F5344CB8AC3E}">
        <p14:creationId xmlns:p14="http://schemas.microsoft.com/office/powerpoint/2010/main" val="239879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258426B6-F187-4056-B830-6FA3BB3C62BB}" type="slidenum">
              <a:rPr lang="en-US"/>
              <a:pPr/>
              <a:t>‹#›</a:t>
            </a:fld>
            <a:endParaRPr lang="en-US"/>
          </a:p>
        </p:txBody>
      </p:sp>
    </p:spTree>
    <p:extLst>
      <p:ext uri="{BB962C8B-B14F-4D97-AF65-F5344CB8AC3E}">
        <p14:creationId xmlns:p14="http://schemas.microsoft.com/office/powerpoint/2010/main" val="12228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7B0EA125-CCD0-49C6-AFCB-752C9242425A}" type="slidenum">
              <a:rPr lang="en-US"/>
              <a:pPr/>
              <a:t>‹#›</a:t>
            </a:fld>
            <a:endParaRPr lang="en-US"/>
          </a:p>
        </p:txBody>
      </p:sp>
    </p:spTree>
    <p:extLst>
      <p:ext uri="{BB962C8B-B14F-4D97-AF65-F5344CB8AC3E}">
        <p14:creationId xmlns:p14="http://schemas.microsoft.com/office/powerpoint/2010/main" val="41030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4B8EC12C-3FC6-41FB-90B8-B6B7675A1565}" type="slidenum">
              <a:rPr lang="en-US"/>
              <a:pPr/>
              <a:t>‹#›</a:t>
            </a:fld>
            <a:endParaRPr lang="en-US"/>
          </a:p>
        </p:txBody>
      </p:sp>
    </p:spTree>
    <p:extLst>
      <p:ext uri="{BB962C8B-B14F-4D97-AF65-F5344CB8AC3E}">
        <p14:creationId xmlns:p14="http://schemas.microsoft.com/office/powerpoint/2010/main" val="174206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134B38DA-58AD-4D90-8BEE-DC0D1C2B1F2A}" type="slidenum">
              <a:rPr lang="en-US"/>
              <a:pPr/>
              <a:t>‹#›</a:t>
            </a:fld>
            <a:endParaRPr lang="en-US"/>
          </a:p>
        </p:txBody>
      </p:sp>
    </p:spTree>
    <p:extLst>
      <p:ext uri="{BB962C8B-B14F-4D97-AF65-F5344CB8AC3E}">
        <p14:creationId xmlns:p14="http://schemas.microsoft.com/office/powerpoint/2010/main" val="130253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9A72892-171D-460F-A8BE-E39523BD6C52}" type="slidenum">
              <a:rPr lang="en-US"/>
              <a:pPr/>
              <a:t>‹#›</a:t>
            </a:fld>
            <a:endParaRPr lang="en-US"/>
          </a:p>
        </p:txBody>
      </p:sp>
    </p:spTree>
    <p:extLst>
      <p:ext uri="{BB962C8B-B14F-4D97-AF65-F5344CB8AC3E}">
        <p14:creationId xmlns:p14="http://schemas.microsoft.com/office/powerpoint/2010/main" val="144904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F2432B3-18A4-4A78-95C0-123BF9EB3E37}" type="slidenum">
              <a:rPr lang="en-US"/>
              <a:pPr/>
              <a:t>‹#›</a:t>
            </a:fld>
            <a:endParaRPr lang="en-US"/>
          </a:p>
        </p:txBody>
      </p:sp>
    </p:spTree>
    <p:extLst>
      <p:ext uri="{BB962C8B-B14F-4D97-AF65-F5344CB8AC3E}">
        <p14:creationId xmlns:p14="http://schemas.microsoft.com/office/powerpoint/2010/main" val="256789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47EE6DCD-C3F3-4CA3-97F4-BD38F9D982AE}" type="slidenum">
              <a:rPr lang="en-US"/>
              <a:pPr/>
              <a:t>‹#›</a:t>
            </a:fld>
            <a:endParaRPr lang="en-US"/>
          </a:p>
        </p:txBody>
      </p:sp>
    </p:spTree>
    <p:extLst>
      <p:ext uri="{BB962C8B-B14F-4D97-AF65-F5344CB8AC3E}">
        <p14:creationId xmlns:p14="http://schemas.microsoft.com/office/powerpoint/2010/main" val="308085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96268" name="Rectangle 12"/>
          <p:cNvSpPr>
            <a:spLocks noChangeArrowheads="1"/>
          </p:cNvSpPr>
          <p:nvPr userDrawn="1"/>
        </p:nvSpPr>
        <p:spPr bwMode="auto">
          <a:xfrm>
            <a:off x="130175" y="6575425"/>
            <a:ext cx="8890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69" name="Rectangle 13"/>
          <p:cNvSpPr>
            <a:spLocks noChangeArrowheads="1"/>
          </p:cNvSpPr>
          <p:nvPr userDrawn="1"/>
        </p:nvSpPr>
        <p:spPr bwMode="auto">
          <a:xfrm>
            <a:off x="130175" y="6584950"/>
            <a:ext cx="96043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70" name="Rectangle 14"/>
          <p:cNvSpPr>
            <a:spLocks noChangeArrowheads="1"/>
          </p:cNvSpPr>
          <p:nvPr userDrawn="1"/>
        </p:nvSpPr>
        <p:spPr bwMode="auto">
          <a:xfrm>
            <a:off x="130175" y="6594475"/>
            <a:ext cx="88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71" name="Rectangle 15"/>
          <p:cNvSpPr>
            <a:spLocks noChangeArrowheads="1"/>
          </p:cNvSpPr>
          <p:nvPr userDrawn="1"/>
        </p:nvSpPr>
        <p:spPr bwMode="auto">
          <a:xfrm>
            <a:off x="130175" y="6604000"/>
            <a:ext cx="9572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72" name="Rectangle 16"/>
          <p:cNvSpPr>
            <a:spLocks noChangeArrowheads="1"/>
          </p:cNvSpPr>
          <p:nvPr userDrawn="1"/>
        </p:nvSpPr>
        <p:spPr bwMode="auto">
          <a:xfrm>
            <a:off x="130175" y="6613525"/>
            <a:ext cx="95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73" name="Rectangle 17"/>
          <p:cNvSpPr>
            <a:spLocks noChangeArrowheads="1"/>
          </p:cNvSpPr>
          <p:nvPr userDrawn="1"/>
        </p:nvSpPr>
        <p:spPr bwMode="auto">
          <a:xfrm>
            <a:off x="130175" y="6623050"/>
            <a:ext cx="881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74" name="Rectangle 18"/>
          <p:cNvSpPr>
            <a:spLocks noChangeArrowheads="1"/>
          </p:cNvSpPr>
          <p:nvPr userDrawn="1"/>
        </p:nvSpPr>
        <p:spPr bwMode="auto">
          <a:xfrm>
            <a:off x="130175" y="6632575"/>
            <a:ext cx="1789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i="1">
                <a:solidFill>
                  <a:srgbClr val="FFFFFF"/>
                </a:solidFill>
              </a:rPr>
              <a:t>Dr. Ahmad R. Hadaegh </a:t>
            </a:r>
            <a:endParaRPr lang="en-US"/>
          </a:p>
        </p:txBody>
      </p:sp>
      <p:sp>
        <p:nvSpPr>
          <p:cNvPr id="96275" name="Rectangle 19"/>
          <p:cNvSpPr>
            <a:spLocks noChangeArrowheads="1"/>
          </p:cNvSpPr>
          <p:nvPr userDrawn="1"/>
        </p:nvSpPr>
        <p:spPr bwMode="auto">
          <a:xfrm>
            <a:off x="0" y="6534150"/>
            <a:ext cx="9112250" cy="323850"/>
          </a:xfrm>
          <a:prstGeom prst="rect">
            <a:avLst/>
          </a:prstGeom>
          <a:solidFill>
            <a:srgbClr val="FF3300"/>
          </a:solidFill>
          <a:ln w="76200">
            <a:solidFill>
              <a:srgbClr val="5E574E"/>
            </a:solidFill>
            <a:miter lim="800000"/>
            <a:headEnd/>
            <a:tailEnd/>
          </a:ln>
        </p:spPr>
        <p:txBody>
          <a:bodyPr/>
          <a:lstStyle/>
          <a:p>
            <a:endParaRPr lang="en-US"/>
          </a:p>
        </p:txBody>
      </p:sp>
      <p:sp>
        <p:nvSpPr>
          <p:cNvPr id="96276" name="Rectangle 20"/>
          <p:cNvSpPr>
            <a:spLocks noChangeArrowheads="1"/>
          </p:cNvSpPr>
          <p:nvPr userDrawn="1"/>
        </p:nvSpPr>
        <p:spPr bwMode="auto">
          <a:xfrm>
            <a:off x="8329613" y="6575425"/>
            <a:ext cx="3746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77" name="Rectangle 21"/>
          <p:cNvSpPr>
            <a:spLocks noChangeArrowheads="1"/>
          </p:cNvSpPr>
          <p:nvPr userDrawn="1"/>
        </p:nvSpPr>
        <p:spPr bwMode="auto">
          <a:xfrm>
            <a:off x="8329613" y="6584950"/>
            <a:ext cx="4460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78" name="Rectangle 22"/>
          <p:cNvSpPr>
            <a:spLocks noChangeArrowheads="1"/>
          </p:cNvSpPr>
          <p:nvPr userDrawn="1"/>
        </p:nvSpPr>
        <p:spPr bwMode="auto">
          <a:xfrm>
            <a:off x="8329613" y="6594475"/>
            <a:ext cx="371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79" name="Rectangle 23"/>
          <p:cNvSpPr>
            <a:spLocks noChangeArrowheads="1"/>
          </p:cNvSpPr>
          <p:nvPr userDrawn="1"/>
        </p:nvSpPr>
        <p:spPr bwMode="auto">
          <a:xfrm>
            <a:off x="8329613" y="6604000"/>
            <a:ext cx="442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80" name="Rectangle 24"/>
          <p:cNvSpPr>
            <a:spLocks noChangeArrowheads="1"/>
          </p:cNvSpPr>
          <p:nvPr userDrawn="1"/>
        </p:nvSpPr>
        <p:spPr bwMode="auto">
          <a:xfrm>
            <a:off x="8329613" y="6613525"/>
            <a:ext cx="441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81" name="Rectangle 25"/>
          <p:cNvSpPr>
            <a:spLocks noChangeArrowheads="1"/>
          </p:cNvSpPr>
          <p:nvPr userDrawn="1"/>
        </p:nvSpPr>
        <p:spPr bwMode="auto">
          <a:xfrm>
            <a:off x="8329613" y="6623050"/>
            <a:ext cx="3667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82" name="Rectangle 26"/>
          <p:cNvSpPr>
            <a:spLocks noChangeArrowheads="1"/>
          </p:cNvSpPr>
          <p:nvPr userDrawn="1"/>
        </p:nvSpPr>
        <p:spPr bwMode="auto">
          <a:xfrm>
            <a:off x="0" y="6569075"/>
            <a:ext cx="8851900" cy="212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400" b="1" i="1">
                <a:solidFill>
                  <a:srgbClr val="FFFFFF"/>
                </a:solidFill>
              </a:rPr>
              <a:t>  A.R. Hadaegh                                         California State University San Marcos (CSUSM)                                        Page                                             </a:t>
            </a:r>
            <a:endParaRPr lang="en-US"/>
          </a:p>
        </p:txBody>
      </p:sp>
      <p:sp>
        <p:nvSpPr>
          <p:cNvPr id="96283" name="Rectangle 27"/>
          <p:cNvSpPr>
            <a:spLocks noChangeArrowheads="1"/>
          </p:cNvSpPr>
          <p:nvPr userDrawn="1"/>
        </p:nvSpPr>
        <p:spPr bwMode="auto">
          <a:xfrm>
            <a:off x="8850313" y="6565900"/>
            <a:ext cx="539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84" name="Rectangle 28"/>
          <p:cNvSpPr>
            <a:spLocks noChangeArrowheads="1"/>
          </p:cNvSpPr>
          <p:nvPr userDrawn="1"/>
        </p:nvSpPr>
        <p:spPr bwMode="auto">
          <a:xfrm>
            <a:off x="8850313" y="6573838"/>
            <a:ext cx="1285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85" name="Rectangle 29"/>
          <p:cNvSpPr>
            <a:spLocks noChangeArrowheads="1"/>
          </p:cNvSpPr>
          <p:nvPr userDrawn="1"/>
        </p:nvSpPr>
        <p:spPr bwMode="auto">
          <a:xfrm>
            <a:off x="8850313" y="6581775"/>
            <a:ext cx="50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86" name="Rectangle 30"/>
          <p:cNvSpPr>
            <a:spLocks noChangeArrowheads="1"/>
          </p:cNvSpPr>
          <p:nvPr userDrawn="1"/>
        </p:nvSpPr>
        <p:spPr bwMode="auto">
          <a:xfrm>
            <a:off x="8850313" y="6589713"/>
            <a:ext cx="125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87" name="Rectangle 31"/>
          <p:cNvSpPr>
            <a:spLocks noChangeArrowheads="1"/>
          </p:cNvSpPr>
          <p:nvPr userDrawn="1"/>
        </p:nvSpPr>
        <p:spPr bwMode="auto">
          <a:xfrm>
            <a:off x="8850313" y="6597650"/>
            <a:ext cx="123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88" name="Rectangle 32"/>
          <p:cNvSpPr>
            <a:spLocks noChangeArrowheads="1"/>
          </p:cNvSpPr>
          <p:nvPr userDrawn="1"/>
        </p:nvSpPr>
        <p:spPr bwMode="auto">
          <a:xfrm>
            <a:off x="8850313" y="6605588"/>
            <a:ext cx="460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89" name="Rectangle 33"/>
          <p:cNvSpPr>
            <a:spLocks noChangeArrowheads="1"/>
          </p:cNvSpPr>
          <p:nvPr userDrawn="1"/>
        </p:nvSpPr>
        <p:spPr bwMode="auto">
          <a:xfrm>
            <a:off x="8850313" y="661352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a:solidFill>
                  <a:srgbClr val="FFFFFF"/>
                </a:solidFill>
              </a:rPr>
              <a:t> </a:t>
            </a:r>
            <a:endParaRPr lang="en-US"/>
          </a:p>
        </p:txBody>
      </p:sp>
      <p:sp>
        <p:nvSpPr>
          <p:cNvPr id="96290" name="Rectangle 34"/>
          <p:cNvSpPr>
            <a:spLocks noChangeArrowheads="1"/>
          </p:cNvSpPr>
          <p:nvPr userDrawn="1"/>
        </p:nvSpPr>
        <p:spPr bwMode="auto">
          <a:xfrm>
            <a:off x="8694738" y="6575425"/>
            <a:ext cx="4111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91" name="Rectangle 35"/>
          <p:cNvSpPr>
            <a:spLocks noChangeArrowheads="1"/>
          </p:cNvSpPr>
          <p:nvPr userDrawn="1"/>
        </p:nvSpPr>
        <p:spPr bwMode="auto">
          <a:xfrm>
            <a:off x="0" y="6350"/>
            <a:ext cx="9144000" cy="6497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92" name="Freeform 36"/>
          <p:cNvSpPr>
            <a:spLocks/>
          </p:cNvSpPr>
          <p:nvPr userDrawn="1"/>
        </p:nvSpPr>
        <p:spPr bwMode="auto">
          <a:xfrm>
            <a:off x="0" y="0"/>
            <a:ext cx="9194800" cy="6465888"/>
          </a:xfrm>
          <a:custGeom>
            <a:avLst/>
            <a:gdLst>
              <a:gd name="T0" fmla="*/ 613 w 5792"/>
              <a:gd name="T1" fmla="*/ 4 h 4073"/>
              <a:gd name="T2" fmla="*/ 512 w 5792"/>
              <a:gd name="T3" fmla="*/ 21 h 4073"/>
              <a:gd name="T4" fmla="*/ 417 w 5792"/>
              <a:gd name="T5" fmla="*/ 53 h 4073"/>
              <a:gd name="T6" fmla="*/ 329 w 5792"/>
              <a:gd name="T7" fmla="*/ 98 h 4073"/>
              <a:gd name="T8" fmla="*/ 248 w 5792"/>
              <a:gd name="T9" fmla="*/ 155 h 4073"/>
              <a:gd name="T10" fmla="*/ 177 w 5792"/>
              <a:gd name="T11" fmla="*/ 222 h 4073"/>
              <a:gd name="T12" fmla="*/ 117 w 5792"/>
              <a:gd name="T13" fmla="*/ 299 h 4073"/>
              <a:gd name="T14" fmla="*/ 67 w 5792"/>
              <a:gd name="T15" fmla="*/ 385 h 4073"/>
              <a:gd name="T16" fmla="*/ 31 w 5792"/>
              <a:gd name="T17" fmla="*/ 477 h 4073"/>
              <a:gd name="T18" fmla="*/ 8 w 5792"/>
              <a:gd name="T19" fmla="*/ 576 h 4073"/>
              <a:gd name="T20" fmla="*/ 0 w 5792"/>
              <a:gd name="T21" fmla="*/ 679 h 4073"/>
              <a:gd name="T22" fmla="*/ 4 w 5792"/>
              <a:gd name="T23" fmla="*/ 3463 h 4073"/>
              <a:gd name="T24" fmla="*/ 21 w 5792"/>
              <a:gd name="T25" fmla="*/ 3564 h 4073"/>
              <a:gd name="T26" fmla="*/ 53 w 5792"/>
              <a:gd name="T27" fmla="*/ 3658 h 4073"/>
              <a:gd name="T28" fmla="*/ 99 w 5792"/>
              <a:gd name="T29" fmla="*/ 3746 h 4073"/>
              <a:gd name="T30" fmla="*/ 156 w 5792"/>
              <a:gd name="T31" fmla="*/ 3826 h 4073"/>
              <a:gd name="T32" fmla="*/ 223 w 5792"/>
              <a:gd name="T33" fmla="*/ 3897 h 4073"/>
              <a:gd name="T34" fmla="*/ 301 w 5792"/>
              <a:gd name="T35" fmla="*/ 3957 h 4073"/>
              <a:gd name="T36" fmla="*/ 387 w 5792"/>
              <a:gd name="T37" fmla="*/ 4006 h 4073"/>
              <a:gd name="T38" fmla="*/ 480 w 5792"/>
              <a:gd name="T39" fmla="*/ 4043 h 4073"/>
              <a:gd name="T40" fmla="*/ 579 w 5792"/>
              <a:gd name="T41" fmla="*/ 4065 h 4073"/>
              <a:gd name="T42" fmla="*/ 683 w 5792"/>
              <a:gd name="T43" fmla="*/ 4073 h 4073"/>
              <a:gd name="T44" fmla="*/ 5179 w 5792"/>
              <a:gd name="T45" fmla="*/ 4070 h 4073"/>
              <a:gd name="T46" fmla="*/ 5280 w 5792"/>
              <a:gd name="T47" fmla="*/ 4052 h 4073"/>
              <a:gd name="T48" fmla="*/ 5375 w 5792"/>
              <a:gd name="T49" fmla="*/ 4020 h 4073"/>
              <a:gd name="T50" fmla="*/ 5463 w 5792"/>
              <a:gd name="T51" fmla="*/ 3975 h 4073"/>
              <a:gd name="T52" fmla="*/ 5544 w 5792"/>
              <a:gd name="T53" fmla="*/ 3918 h 4073"/>
              <a:gd name="T54" fmla="*/ 5615 w 5792"/>
              <a:gd name="T55" fmla="*/ 3851 h 4073"/>
              <a:gd name="T56" fmla="*/ 5675 w 5792"/>
              <a:gd name="T57" fmla="*/ 3774 h 4073"/>
              <a:gd name="T58" fmla="*/ 5725 w 5792"/>
              <a:gd name="T59" fmla="*/ 3688 h 4073"/>
              <a:gd name="T60" fmla="*/ 5762 w 5792"/>
              <a:gd name="T61" fmla="*/ 3596 h 4073"/>
              <a:gd name="T62" fmla="*/ 5784 w 5792"/>
              <a:gd name="T63" fmla="*/ 3497 h 4073"/>
              <a:gd name="T64" fmla="*/ 5792 w 5792"/>
              <a:gd name="T65" fmla="*/ 3394 h 4073"/>
              <a:gd name="T66" fmla="*/ 5789 w 5792"/>
              <a:gd name="T67" fmla="*/ 610 h 4073"/>
              <a:gd name="T68" fmla="*/ 5771 w 5792"/>
              <a:gd name="T69" fmla="*/ 509 h 4073"/>
              <a:gd name="T70" fmla="*/ 5739 w 5792"/>
              <a:gd name="T71" fmla="*/ 415 h 4073"/>
              <a:gd name="T72" fmla="*/ 5693 w 5792"/>
              <a:gd name="T73" fmla="*/ 327 h 4073"/>
              <a:gd name="T74" fmla="*/ 5636 w 5792"/>
              <a:gd name="T75" fmla="*/ 247 h 4073"/>
              <a:gd name="T76" fmla="*/ 5569 w 5792"/>
              <a:gd name="T77" fmla="*/ 176 h 4073"/>
              <a:gd name="T78" fmla="*/ 5491 w 5792"/>
              <a:gd name="T79" fmla="*/ 116 h 4073"/>
              <a:gd name="T80" fmla="*/ 5405 w 5792"/>
              <a:gd name="T81" fmla="*/ 67 h 4073"/>
              <a:gd name="T82" fmla="*/ 5312 w 5792"/>
              <a:gd name="T83" fmla="*/ 31 h 4073"/>
              <a:gd name="T84" fmla="*/ 5213 w 5792"/>
              <a:gd name="T85" fmla="*/ 8 h 4073"/>
              <a:gd name="T86" fmla="*/ 5109 w 5792"/>
              <a:gd name="T87" fmla="*/ 0 h 4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92" h="4073">
                <a:moveTo>
                  <a:pt x="683" y="0"/>
                </a:moveTo>
                <a:lnTo>
                  <a:pt x="648" y="1"/>
                </a:lnTo>
                <a:lnTo>
                  <a:pt x="613" y="4"/>
                </a:lnTo>
                <a:lnTo>
                  <a:pt x="579" y="8"/>
                </a:lnTo>
                <a:lnTo>
                  <a:pt x="545" y="14"/>
                </a:lnTo>
                <a:lnTo>
                  <a:pt x="512" y="21"/>
                </a:lnTo>
                <a:lnTo>
                  <a:pt x="480" y="31"/>
                </a:lnTo>
                <a:lnTo>
                  <a:pt x="448" y="41"/>
                </a:lnTo>
                <a:lnTo>
                  <a:pt x="417" y="53"/>
                </a:lnTo>
                <a:lnTo>
                  <a:pt x="387" y="67"/>
                </a:lnTo>
                <a:lnTo>
                  <a:pt x="357" y="82"/>
                </a:lnTo>
                <a:lnTo>
                  <a:pt x="329" y="98"/>
                </a:lnTo>
                <a:lnTo>
                  <a:pt x="301" y="116"/>
                </a:lnTo>
                <a:lnTo>
                  <a:pt x="275" y="135"/>
                </a:lnTo>
                <a:lnTo>
                  <a:pt x="248" y="155"/>
                </a:lnTo>
                <a:lnTo>
                  <a:pt x="223" y="176"/>
                </a:lnTo>
                <a:lnTo>
                  <a:pt x="200" y="199"/>
                </a:lnTo>
                <a:lnTo>
                  <a:pt x="177" y="222"/>
                </a:lnTo>
                <a:lnTo>
                  <a:pt x="156" y="247"/>
                </a:lnTo>
                <a:lnTo>
                  <a:pt x="136" y="273"/>
                </a:lnTo>
                <a:lnTo>
                  <a:pt x="117" y="299"/>
                </a:lnTo>
                <a:lnTo>
                  <a:pt x="99" y="327"/>
                </a:lnTo>
                <a:lnTo>
                  <a:pt x="82" y="355"/>
                </a:lnTo>
                <a:lnTo>
                  <a:pt x="67" y="385"/>
                </a:lnTo>
                <a:lnTo>
                  <a:pt x="53" y="415"/>
                </a:lnTo>
                <a:lnTo>
                  <a:pt x="41" y="446"/>
                </a:lnTo>
                <a:lnTo>
                  <a:pt x="31" y="477"/>
                </a:lnTo>
                <a:lnTo>
                  <a:pt x="21" y="509"/>
                </a:lnTo>
                <a:lnTo>
                  <a:pt x="14" y="542"/>
                </a:lnTo>
                <a:lnTo>
                  <a:pt x="8" y="576"/>
                </a:lnTo>
                <a:lnTo>
                  <a:pt x="4" y="610"/>
                </a:lnTo>
                <a:lnTo>
                  <a:pt x="1" y="644"/>
                </a:lnTo>
                <a:lnTo>
                  <a:pt x="0" y="679"/>
                </a:lnTo>
                <a:lnTo>
                  <a:pt x="0" y="3394"/>
                </a:lnTo>
                <a:lnTo>
                  <a:pt x="1" y="3429"/>
                </a:lnTo>
                <a:lnTo>
                  <a:pt x="4" y="3463"/>
                </a:lnTo>
                <a:lnTo>
                  <a:pt x="8" y="3497"/>
                </a:lnTo>
                <a:lnTo>
                  <a:pt x="14" y="3531"/>
                </a:lnTo>
                <a:lnTo>
                  <a:pt x="21" y="3564"/>
                </a:lnTo>
                <a:lnTo>
                  <a:pt x="31" y="3596"/>
                </a:lnTo>
                <a:lnTo>
                  <a:pt x="41" y="3627"/>
                </a:lnTo>
                <a:lnTo>
                  <a:pt x="53" y="3658"/>
                </a:lnTo>
                <a:lnTo>
                  <a:pt x="67" y="3688"/>
                </a:lnTo>
                <a:lnTo>
                  <a:pt x="82" y="3718"/>
                </a:lnTo>
                <a:lnTo>
                  <a:pt x="99" y="3746"/>
                </a:lnTo>
                <a:lnTo>
                  <a:pt x="117" y="3774"/>
                </a:lnTo>
                <a:lnTo>
                  <a:pt x="136" y="3800"/>
                </a:lnTo>
                <a:lnTo>
                  <a:pt x="156" y="3826"/>
                </a:lnTo>
                <a:lnTo>
                  <a:pt x="177" y="3851"/>
                </a:lnTo>
                <a:lnTo>
                  <a:pt x="200" y="3874"/>
                </a:lnTo>
                <a:lnTo>
                  <a:pt x="223" y="3897"/>
                </a:lnTo>
                <a:lnTo>
                  <a:pt x="248" y="3918"/>
                </a:lnTo>
                <a:lnTo>
                  <a:pt x="275" y="3938"/>
                </a:lnTo>
                <a:lnTo>
                  <a:pt x="301" y="3957"/>
                </a:lnTo>
                <a:lnTo>
                  <a:pt x="329" y="3975"/>
                </a:lnTo>
                <a:lnTo>
                  <a:pt x="357" y="3991"/>
                </a:lnTo>
                <a:lnTo>
                  <a:pt x="387" y="4006"/>
                </a:lnTo>
                <a:lnTo>
                  <a:pt x="417" y="4020"/>
                </a:lnTo>
                <a:lnTo>
                  <a:pt x="448" y="4032"/>
                </a:lnTo>
                <a:lnTo>
                  <a:pt x="480" y="4043"/>
                </a:lnTo>
                <a:lnTo>
                  <a:pt x="512" y="4052"/>
                </a:lnTo>
                <a:lnTo>
                  <a:pt x="545" y="4059"/>
                </a:lnTo>
                <a:lnTo>
                  <a:pt x="579" y="4065"/>
                </a:lnTo>
                <a:lnTo>
                  <a:pt x="613" y="4070"/>
                </a:lnTo>
                <a:lnTo>
                  <a:pt x="648" y="4072"/>
                </a:lnTo>
                <a:lnTo>
                  <a:pt x="683" y="4073"/>
                </a:lnTo>
                <a:lnTo>
                  <a:pt x="5109" y="4073"/>
                </a:lnTo>
                <a:lnTo>
                  <a:pt x="5144" y="4072"/>
                </a:lnTo>
                <a:lnTo>
                  <a:pt x="5179" y="4070"/>
                </a:lnTo>
                <a:lnTo>
                  <a:pt x="5213" y="4065"/>
                </a:lnTo>
                <a:lnTo>
                  <a:pt x="5247" y="4059"/>
                </a:lnTo>
                <a:lnTo>
                  <a:pt x="5280" y="4052"/>
                </a:lnTo>
                <a:lnTo>
                  <a:pt x="5312" y="4043"/>
                </a:lnTo>
                <a:lnTo>
                  <a:pt x="5344" y="4032"/>
                </a:lnTo>
                <a:lnTo>
                  <a:pt x="5375" y="4020"/>
                </a:lnTo>
                <a:lnTo>
                  <a:pt x="5405" y="4006"/>
                </a:lnTo>
                <a:lnTo>
                  <a:pt x="5435" y="3991"/>
                </a:lnTo>
                <a:lnTo>
                  <a:pt x="5463" y="3975"/>
                </a:lnTo>
                <a:lnTo>
                  <a:pt x="5491" y="3957"/>
                </a:lnTo>
                <a:lnTo>
                  <a:pt x="5517" y="3938"/>
                </a:lnTo>
                <a:lnTo>
                  <a:pt x="5544" y="3918"/>
                </a:lnTo>
                <a:lnTo>
                  <a:pt x="5569" y="3897"/>
                </a:lnTo>
                <a:lnTo>
                  <a:pt x="5592" y="3874"/>
                </a:lnTo>
                <a:lnTo>
                  <a:pt x="5615" y="3851"/>
                </a:lnTo>
                <a:lnTo>
                  <a:pt x="5636" y="3826"/>
                </a:lnTo>
                <a:lnTo>
                  <a:pt x="5656" y="3800"/>
                </a:lnTo>
                <a:lnTo>
                  <a:pt x="5675" y="3774"/>
                </a:lnTo>
                <a:lnTo>
                  <a:pt x="5693" y="3746"/>
                </a:lnTo>
                <a:lnTo>
                  <a:pt x="5710" y="3718"/>
                </a:lnTo>
                <a:lnTo>
                  <a:pt x="5725" y="3688"/>
                </a:lnTo>
                <a:lnTo>
                  <a:pt x="5739" y="3658"/>
                </a:lnTo>
                <a:lnTo>
                  <a:pt x="5751" y="3627"/>
                </a:lnTo>
                <a:lnTo>
                  <a:pt x="5762" y="3596"/>
                </a:lnTo>
                <a:lnTo>
                  <a:pt x="5771" y="3564"/>
                </a:lnTo>
                <a:lnTo>
                  <a:pt x="5778" y="3531"/>
                </a:lnTo>
                <a:lnTo>
                  <a:pt x="5784" y="3497"/>
                </a:lnTo>
                <a:lnTo>
                  <a:pt x="5789" y="3463"/>
                </a:lnTo>
                <a:lnTo>
                  <a:pt x="5791" y="3429"/>
                </a:lnTo>
                <a:lnTo>
                  <a:pt x="5792" y="3394"/>
                </a:lnTo>
                <a:lnTo>
                  <a:pt x="5792" y="679"/>
                </a:lnTo>
                <a:lnTo>
                  <a:pt x="5791" y="644"/>
                </a:lnTo>
                <a:lnTo>
                  <a:pt x="5789" y="610"/>
                </a:lnTo>
                <a:lnTo>
                  <a:pt x="5784" y="576"/>
                </a:lnTo>
                <a:lnTo>
                  <a:pt x="5778" y="542"/>
                </a:lnTo>
                <a:lnTo>
                  <a:pt x="5771" y="509"/>
                </a:lnTo>
                <a:lnTo>
                  <a:pt x="5762" y="477"/>
                </a:lnTo>
                <a:lnTo>
                  <a:pt x="5751" y="446"/>
                </a:lnTo>
                <a:lnTo>
                  <a:pt x="5739" y="415"/>
                </a:lnTo>
                <a:lnTo>
                  <a:pt x="5725" y="385"/>
                </a:lnTo>
                <a:lnTo>
                  <a:pt x="5710" y="355"/>
                </a:lnTo>
                <a:lnTo>
                  <a:pt x="5693" y="327"/>
                </a:lnTo>
                <a:lnTo>
                  <a:pt x="5675" y="299"/>
                </a:lnTo>
                <a:lnTo>
                  <a:pt x="5656" y="273"/>
                </a:lnTo>
                <a:lnTo>
                  <a:pt x="5636" y="247"/>
                </a:lnTo>
                <a:lnTo>
                  <a:pt x="5615" y="222"/>
                </a:lnTo>
                <a:lnTo>
                  <a:pt x="5592" y="199"/>
                </a:lnTo>
                <a:lnTo>
                  <a:pt x="5569" y="176"/>
                </a:lnTo>
                <a:lnTo>
                  <a:pt x="5544" y="155"/>
                </a:lnTo>
                <a:lnTo>
                  <a:pt x="5517" y="135"/>
                </a:lnTo>
                <a:lnTo>
                  <a:pt x="5491" y="116"/>
                </a:lnTo>
                <a:lnTo>
                  <a:pt x="5463" y="98"/>
                </a:lnTo>
                <a:lnTo>
                  <a:pt x="5435" y="82"/>
                </a:lnTo>
                <a:lnTo>
                  <a:pt x="5405" y="67"/>
                </a:lnTo>
                <a:lnTo>
                  <a:pt x="5375" y="53"/>
                </a:lnTo>
                <a:lnTo>
                  <a:pt x="5344" y="41"/>
                </a:lnTo>
                <a:lnTo>
                  <a:pt x="5312" y="31"/>
                </a:lnTo>
                <a:lnTo>
                  <a:pt x="5280" y="21"/>
                </a:lnTo>
                <a:lnTo>
                  <a:pt x="5247" y="14"/>
                </a:lnTo>
                <a:lnTo>
                  <a:pt x="5213" y="8"/>
                </a:lnTo>
                <a:lnTo>
                  <a:pt x="5179" y="4"/>
                </a:lnTo>
                <a:lnTo>
                  <a:pt x="5144" y="1"/>
                </a:lnTo>
                <a:lnTo>
                  <a:pt x="5109" y="0"/>
                </a:lnTo>
                <a:lnTo>
                  <a:pt x="683" y="0"/>
                </a:lnTo>
                <a:close/>
              </a:path>
            </a:pathLst>
          </a:custGeom>
          <a:solidFill>
            <a:srgbClr val="FFFFFF"/>
          </a:solidFill>
          <a:ln w="12700">
            <a:solidFill>
              <a:srgbClr val="000000"/>
            </a:solidFill>
            <a:prstDash val="solid"/>
            <a:round/>
            <a:headEnd/>
            <a:tailEnd/>
          </a:ln>
        </p:spPr>
        <p:txBody>
          <a:bodyPr/>
          <a:lstStyle/>
          <a:p>
            <a:endParaRPr lang="en-US"/>
          </a:p>
        </p:txBody>
      </p:sp>
      <p:sp>
        <p:nvSpPr>
          <p:cNvPr id="96293" name="Rectangle 37"/>
          <p:cNvSpPr>
            <a:spLocks noChangeArrowheads="1"/>
          </p:cNvSpPr>
          <p:nvPr userDrawn="1"/>
        </p:nvSpPr>
        <p:spPr bwMode="auto">
          <a:xfrm>
            <a:off x="8569325" y="6618288"/>
            <a:ext cx="541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94" name="Rectangle 38"/>
          <p:cNvSpPr>
            <a:spLocks noChangeArrowheads="1"/>
          </p:cNvSpPr>
          <p:nvPr userDrawn="1"/>
        </p:nvSpPr>
        <p:spPr bwMode="auto">
          <a:xfrm>
            <a:off x="8562975" y="6535738"/>
            <a:ext cx="692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95" name="Rectangle 39"/>
          <p:cNvSpPr>
            <a:spLocks noChangeArrowheads="1"/>
          </p:cNvSpPr>
          <p:nvPr userDrawn="1"/>
        </p:nvSpPr>
        <p:spPr bwMode="auto">
          <a:xfrm>
            <a:off x="8712200" y="6532563"/>
            <a:ext cx="38576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96" name="Rectangle 40"/>
          <p:cNvSpPr>
            <a:spLocks noChangeArrowheads="1"/>
          </p:cNvSpPr>
          <p:nvPr userDrawn="1"/>
        </p:nvSpPr>
        <p:spPr bwMode="auto">
          <a:xfrm>
            <a:off x="8689975" y="6646863"/>
            <a:ext cx="460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97" name="Rectangle 41"/>
          <p:cNvSpPr>
            <a:spLocks noGrp="1" noChangeArrowheads="1"/>
          </p:cNvSpPr>
          <p:nvPr>
            <p:ph type="sldNum" sz="quarter" idx="4"/>
          </p:nvPr>
        </p:nvSpPr>
        <p:spPr bwMode="auto">
          <a:xfrm>
            <a:off x="8458200" y="6515100"/>
            <a:ext cx="685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fld id="{C6BFE394-6E44-4012-BFF8-D37A43BDD30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C7619E68-28A3-460C-AD20-C040076E4564}" type="slidenum">
              <a:rPr lang="en-US"/>
              <a:pPr/>
              <a:t>1</a:t>
            </a:fld>
            <a:endParaRPr lang="en-US"/>
          </a:p>
        </p:txBody>
      </p:sp>
      <p:sp>
        <p:nvSpPr>
          <p:cNvPr id="16386" name="Text Box 2"/>
          <p:cNvSpPr txBox="1">
            <a:spLocks noChangeArrowheads="1"/>
          </p:cNvSpPr>
          <p:nvPr/>
        </p:nvSpPr>
        <p:spPr bwMode="auto">
          <a:xfrm>
            <a:off x="3276600" y="2592388"/>
            <a:ext cx="2366963"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tabLst>
                <a:tab pos="463550" algn="l"/>
              </a:tabLst>
              <a:defRPr kumimoji="1" sz="2400">
                <a:solidFill>
                  <a:schemeClr val="tx1"/>
                </a:solidFill>
                <a:latin typeface="Times New Roman" pitchFamily="18" charset="0"/>
              </a:defRPr>
            </a:lvl1pPr>
            <a:lvl2pPr>
              <a:tabLst>
                <a:tab pos="463550" algn="l"/>
              </a:tabLst>
              <a:defRPr kumimoji="1" sz="2400">
                <a:solidFill>
                  <a:schemeClr val="tx1"/>
                </a:solidFill>
                <a:latin typeface="Times New Roman" pitchFamily="18" charset="0"/>
              </a:defRPr>
            </a:lvl2pPr>
            <a:lvl3pPr>
              <a:tabLst>
                <a:tab pos="463550" algn="l"/>
              </a:tabLst>
              <a:defRPr kumimoji="1" sz="2400">
                <a:solidFill>
                  <a:schemeClr val="tx1"/>
                </a:solidFill>
                <a:latin typeface="Times New Roman" pitchFamily="18" charset="0"/>
              </a:defRPr>
            </a:lvl3pPr>
            <a:lvl4pPr>
              <a:tabLst>
                <a:tab pos="463550" algn="l"/>
              </a:tabLst>
              <a:defRPr kumimoji="1" sz="2400">
                <a:solidFill>
                  <a:schemeClr val="tx1"/>
                </a:solidFill>
                <a:latin typeface="Times New Roman" pitchFamily="18" charset="0"/>
              </a:defRPr>
            </a:lvl4pPr>
            <a:lvl5pPr>
              <a:tabLst>
                <a:tab pos="463550" algn="l"/>
              </a:tabLst>
              <a:defRPr kumimoji="1" sz="2400">
                <a:solidFill>
                  <a:schemeClr val="tx1"/>
                </a:solidFill>
                <a:latin typeface="Times New Roman" pitchFamily="18" charset="0"/>
              </a:defRPr>
            </a:lvl5pPr>
            <a:lvl6pPr eaLnBrk="0" fontAlgn="base" hangingPunct="0">
              <a:spcBef>
                <a:spcPct val="0"/>
              </a:spcBef>
              <a:spcAft>
                <a:spcPct val="0"/>
              </a:spcAft>
              <a:tabLst>
                <a:tab pos="463550" algn="l"/>
              </a:tabLst>
              <a:defRPr kumimoji="1" sz="2400">
                <a:solidFill>
                  <a:schemeClr val="tx1"/>
                </a:solidFill>
                <a:latin typeface="Times New Roman" pitchFamily="18" charset="0"/>
              </a:defRPr>
            </a:lvl6pPr>
            <a:lvl7pPr eaLnBrk="0" fontAlgn="base" hangingPunct="0">
              <a:spcBef>
                <a:spcPct val="0"/>
              </a:spcBef>
              <a:spcAft>
                <a:spcPct val="0"/>
              </a:spcAft>
              <a:tabLst>
                <a:tab pos="463550" algn="l"/>
              </a:tabLst>
              <a:defRPr kumimoji="1" sz="2400">
                <a:solidFill>
                  <a:schemeClr val="tx1"/>
                </a:solidFill>
                <a:latin typeface="Times New Roman" pitchFamily="18" charset="0"/>
              </a:defRPr>
            </a:lvl7pPr>
            <a:lvl8pPr eaLnBrk="0" fontAlgn="base" hangingPunct="0">
              <a:spcBef>
                <a:spcPct val="0"/>
              </a:spcBef>
              <a:spcAft>
                <a:spcPct val="0"/>
              </a:spcAft>
              <a:tabLst>
                <a:tab pos="463550" algn="l"/>
              </a:tabLst>
              <a:defRPr kumimoji="1" sz="2400">
                <a:solidFill>
                  <a:schemeClr val="tx1"/>
                </a:solidFill>
                <a:latin typeface="Times New Roman" pitchFamily="18" charset="0"/>
              </a:defRPr>
            </a:lvl8pPr>
            <a:lvl9pPr eaLnBrk="0" fontAlgn="base" hangingPunct="0">
              <a:spcBef>
                <a:spcPct val="0"/>
              </a:spcBef>
              <a:spcAft>
                <a:spcPct val="0"/>
              </a:spcAft>
              <a:tabLst>
                <a:tab pos="463550" algn="l"/>
              </a:tabLst>
              <a:defRPr kumimoji="1" sz="2400">
                <a:solidFill>
                  <a:schemeClr val="tx1"/>
                </a:solidFill>
                <a:latin typeface="Times New Roman" pitchFamily="18" charset="0"/>
              </a:defRPr>
            </a:lvl9pPr>
          </a:lstStyle>
          <a:p>
            <a:r>
              <a:rPr lang="en-US" sz="4800" b="1"/>
              <a:t>Queries </a:t>
            </a:r>
            <a:endParaRPr 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DD38CBA-54AF-4B11-9D3B-D54ABF078371}" type="slidenum">
              <a:rPr lang="en-US"/>
              <a:pPr/>
              <a:t>10</a:t>
            </a:fld>
            <a:endParaRPr lang="en-US"/>
          </a:p>
        </p:txBody>
      </p:sp>
      <p:sp>
        <p:nvSpPr>
          <p:cNvPr id="56322" name="Text Box 2"/>
          <p:cNvSpPr txBox="1">
            <a:spLocks noChangeArrowheads="1"/>
          </p:cNvSpPr>
          <p:nvPr/>
        </p:nvSpPr>
        <p:spPr bwMode="auto">
          <a:xfrm>
            <a:off x="898525" y="879475"/>
            <a:ext cx="6584950" cy="410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i="1">
                <a:solidFill>
                  <a:srgbClr val="CC0000"/>
                </a:solidFill>
                <a:sym typeface="Symbol" pitchFamily="18" charset="2"/>
              </a:rPr>
              <a:t>Question:</a:t>
            </a:r>
            <a:endParaRPr lang="en-US" b="1" i="1">
              <a:solidFill>
                <a:srgbClr val="FF9966"/>
              </a:solidFill>
              <a:sym typeface="Symbol" pitchFamily="18" charset="2"/>
            </a:endParaRPr>
          </a:p>
          <a:p>
            <a:r>
              <a:rPr lang="en-US"/>
              <a:t>	Find all rows where the sales &gt; target sales</a:t>
            </a:r>
          </a:p>
          <a:p>
            <a:endParaRPr lang="en-US"/>
          </a:p>
          <a:p>
            <a:r>
              <a:rPr lang="en-US" b="1" i="1">
                <a:solidFill>
                  <a:srgbClr val="CC0000"/>
                </a:solidFill>
              </a:rPr>
              <a:t>Query:</a:t>
            </a:r>
            <a:endParaRPr lang="en-US"/>
          </a:p>
          <a:p>
            <a:r>
              <a:rPr lang="en-US"/>
              <a:t>	</a:t>
            </a:r>
            <a:r>
              <a:rPr lang="en-US" b="1"/>
              <a:t>SELECT *</a:t>
            </a:r>
          </a:p>
          <a:p>
            <a:r>
              <a:rPr lang="en-US" b="1"/>
              <a:t>	FROM Cities</a:t>
            </a:r>
          </a:p>
          <a:p>
            <a:r>
              <a:rPr lang="en-US" b="1"/>
              <a:t>	WHERE SALES &gt; TARGET</a:t>
            </a:r>
          </a:p>
          <a:p>
            <a:endParaRPr lang="en-US"/>
          </a:p>
          <a:p>
            <a:r>
              <a:rPr lang="en-US" b="1" i="1">
                <a:solidFill>
                  <a:srgbClr val="CC0000"/>
                </a:solidFill>
              </a:rPr>
              <a:t>Result:</a:t>
            </a:r>
            <a:endParaRPr lang="en-US"/>
          </a:p>
          <a:p>
            <a:r>
              <a:rPr lang="en-US" b="1">
                <a:solidFill>
                  <a:srgbClr val="000000"/>
                </a:solidFill>
                <a:latin typeface="MS Sans Serif"/>
              </a:rPr>
              <a:t>	</a:t>
            </a:r>
            <a:r>
              <a:rPr lang="en-US" b="1">
                <a:solidFill>
                  <a:srgbClr val="003399"/>
                </a:solidFill>
              </a:rPr>
              <a:t>City		Target		Sales</a:t>
            </a:r>
            <a:r>
              <a:rPr lang="en-US" b="1">
                <a:solidFill>
                  <a:srgbClr val="000000"/>
                </a:solidFill>
              </a:rPr>
              <a:t>	</a:t>
            </a:r>
            <a:endParaRPr lang="en-US"/>
          </a:p>
          <a:p>
            <a:r>
              <a:rPr lang="en-US">
                <a:solidFill>
                  <a:srgbClr val="000000"/>
                </a:solidFill>
              </a:rPr>
              <a:t>	Brandon	$4,000.00	$4,500.00</a:t>
            </a:r>
            <a:r>
              <a:rPr lang="en-US">
                <a:solidFill>
                  <a:srgbClr val="000000"/>
                </a:solidFill>
                <a:latin typeface="MS Sans Serif"/>
              </a:rPr>
              <a:t>	</a:t>
            </a:r>
            <a:endParaRPr kumimoji="0" lang="en-US"/>
          </a:p>
        </p:txBody>
      </p:sp>
      <p:sp>
        <p:nvSpPr>
          <p:cNvPr id="56323" name="Rectangle 3"/>
          <p:cNvSpPr>
            <a:spLocks noChangeArrowheads="1"/>
          </p:cNvSpPr>
          <p:nvPr/>
        </p:nvSpPr>
        <p:spPr bwMode="auto">
          <a:xfrm>
            <a:off x="1673225" y="4205288"/>
            <a:ext cx="5470525" cy="842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9F1435B-9E53-4C97-9B29-CF23047FDADA}" type="slidenum">
              <a:rPr lang="en-US"/>
              <a:pPr/>
              <a:t>11</a:t>
            </a:fld>
            <a:endParaRPr lang="en-US"/>
          </a:p>
        </p:txBody>
      </p:sp>
      <p:sp>
        <p:nvSpPr>
          <p:cNvPr id="58370" name="Text Box 2"/>
          <p:cNvSpPr txBox="1">
            <a:spLocks noChangeArrowheads="1"/>
          </p:cNvSpPr>
          <p:nvPr/>
        </p:nvSpPr>
        <p:spPr bwMode="auto">
          <a:xfrm>
            <a:off x="492125" y="381000"/>
            <a:ext cx="7934325" cy="556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marL="971550" indent="-457200">
              <a:defRPr kumimoji="1" sz="2400">
                <a:solidFill>
                  <a:schemeClr val="tx1"/>
                </a:solidFill>
                <a:latin typeface="Times New Roman" pitchFamily="18" charset="0"/>
              </a:defRPr>
            </a:lvl2pPr>
            <a:lvl3pPr marL="1543050" indent="-457200">
              <a:defRPr kumimoji="1" sz="2400">
                <a:solidFill>
                  <a:schemeClr val="tx1"/>
                </a:solidFill>
                <a:latin typeface="Times New Roman" pitchFamily="18" charset="0"/>
              </a:defRPr>
            </a:lvl3pPr>
            <a:lvl4pPr marL="2114550" indent="-457200">
              <a:defRPr kumimoji="1" sz="2400">
                <a:solidFill>
                  <a:schemeClr val="tx1"/>
                </a:solidFill>
                <a:latin typeface="Times New Roman" pitchFamily="18" charset="0"/>
              </a:defRPr>
            </a:lvl4pPr>
            <a:lvl5pPr marL="2686050" indent="-457200">
              <a:defRPr kumimoji="1" sz="2400">
                <a:solidFill>
                  <a:schemeClr val="tx1"/>
                </a:solidFill>
                <a:latin typeface="Times New Roman" pitchFamily="18" charset="0"/>
              </a:defRPr>
            </a:lvl5pPr>
            <a:lvl6pPr marL="3143250" indent="-457200" eaLnBrk="0" fontAlgn="base" hangingPunct="0">
              <a:spcBef>
                <a:spcPct val="0"/>
              </a:spcBef>
              <a:spcAft>
                <a:spcPct val="0"/>
              </a:spcAft>
              <a:defRPr kumimoji="1" sz="2400">
                <a:solidFill>
                  <a:schemeClr val="tx1"/>
                </a:solidFill>
                <a:latin typeface="Times New Roman" pitchFamily="18" charset="0"/>
              </a:defRPr>
            </a:lvl6pPr>
            <a:lvl7pPr marL="3600450" indent="-457200" eaLnBrk="0" fontAlgn="base" hangingPunct="0">
              <a:spcBef>
                <a:spcPct val="0"/>
              </a:spcBef>
              <a:spcAft>
                <a:spcPct val="0"/>
              </a:spcAft>
              <a:defRPr kumimoji="1" sz="2400">
                <a:solidFill>
                  <a:schemeClr val="tx1"/>
                </a:solidFill>
                <a:latin typeface="Times New Roman" pitchFamily="18" charset="0"/>
              </a:defRPr>
            </a:lvl7pPr>
            <a:lvl8pPr marL="4057650" indent="-457200" eaLnBrk="0" fontAlgn="base" hangingPunct="0">
              <a:spcBef>
                <a:spcPct val="0"/>
              </a:spcBef>
              <a:spcAft>
                <a:spcPct val="0"/>
              </a:spcAft>
              <a:defRPr kumimoji="1" sz="2400">
                <a:solidFill>
                  <a:schemeClr val="tx1"/>
                </a:solidFill>
                <a:latin typeface="Times New Roman" pitchFamily="18" charset="0"/>
              </a:defRPr>
            </a:lvl8pPr>
            <a:lvl9pPr marL="4514850" indent="-457200" eaLnBrk="0" fontAlgn="base" hangingPunct="0">
              <a:spcBef>
                <a:spcPct val="0"/>
              </a:spcBef>
              <a:spcAft>
                <a:spcPct val="0"/>
              </a:spcAft>
              <a:defRPr kumimoji="1" sz="2400">
                <a:solidFill>
                  <a:schemeClr val="tx1"/>
                </a:solidFill>
                <a:latin typeface="Times New Roman" pitchFamily="18" charset="0"/>
              </a:defRPr>
            </a:lvl9pPr>
          </a:lstStyle>
          <a:p>
            <a:pPr>
              <a:buClr>
                <a:srgbClr val="CC0000"/>
              </a:buClr>
              <a:buFontTx/>
              <a:buChar char="•"/>
            </a:pPr>
            <a:r>
              <a:rPr lang="en-US" dirty="0"/>
              <a:t>The above examples show some of the things that SQL can do.  Of course the examples given are fairly simple. </a:t>
            </a:r>
          </a:p>
          <a:p>
            <a:pPr>
              <a:buClr>
                <a:srgbClr val="CC0000"/>
              </a:buClr>
              <a:buFontTx/>
              <a:buChar char="•"/>
            </a:pPr>
            <a:endParaRPr lang="en-US" dirty="0"/>
          </a:p>
          <a:p>
            <a:pPr>
              <a:buClr>
                <a:srgbClr val="CC0000"/>
              </a:buClr>
              <a:buFontTx/>
              <a:buChar char="•"/>
            </a:pPr>
            <a:r>
              <a:rPr lang="en-US" dirty="0"/>
              <a:t>Queries can get fairly complicated as we’ll see later on.</a:t>
            </a:r>
          </a:p>
          <a:p>
            <a:pPr>
              <a:buClr>
                <a:srgbClr val="CC0000"/>
              </a:buClr>
              <a:buFontTx/>
              <a:buChar char="•"/>
            </a:pPr>
            <a:endParaRPr lang="en-US" dirty="0"/>
          </a:p>
          <a:p>
            <a:pPr>
              <a:buClr>
                <a:srgbClr val="CC0000"/>
              </a:buClr>
              <a:buFontTx/>
              <a:buChar char="•"/>
            </a:pPr>
            <a:r>
              <a:rPr lang="en-US" dirty="0"/>
              <a:t>The full form of the select statement consists of 6 clauses:</a:t>
            </a:r>
          </a:p>
          <a:p>
            <a:pPr>
              <a:buClr>
                <a:srgbClr val="CC0000"/>
              </a:buClr>
              <a:buFontTx/>
              <a:buChar char="•"/>
            </a:pPr>
            <a:endParaRPr lang="en-US" dirty="0"/>
          </a:p>
          <a:p>
            <a:pPr>
              <a:buClr>
                <a:srgbClr val="CC0000"/>
              </a:buClr>
            </a:pPr>
            <a:r>
              <a:rPr lang="en-US" dirty="0"/>
              <a:t>  			</a:t>
            </a:r>
            <a:r>
              <a:rPr lang="en-US" b="1" dirty="0"/>
              <a:t>SELECT</a:t>
            </a:r>
          </a:p>
          <a:p>
            <a:pPr>
              <a:buClr>
                <a:srgbClr val="CC0000"/>
              </a:buClr>
            </a:pPr>
            <a:r>
              <a:rPr lang="en-US" b="1" dirty="0"/>
              <a:t>			FROM</a:t>
            </a:r>
          </a:p>
          <a:p>
            <a:pPr>
              <a:buClr>
                <a:srgbClr val="CC0000"/>
              </a:buClr>
            </a:pPr>
            <a:r>
              <a:rPr lang="en-US" b="1" dirty="0"/>
              <a:t>			WHERE</a:t>
            </a:r>
          </a:p>
          <a:p>
            <a:pPr>
              <a:buClr>
                <a:srgbClr val="CC0000"/>
              </a:buClr>
            </a:pPr>
            <a:r>
              <a:rPr lang="en-US" b="1" dirty="0"/>
              <a:t>			GROUP BY</a:t>
            </a:r>
          </a:p>
          <a:p>
            <a:pPr>
              <a:buClr>
                <a:srgbClr val="CC0000"/>
              </a:buClr>
            </a:pPr>
            <a:r>
              <a:rPr lang="en-US" b="1" dirty="0"/>
              <a:t>			HAVING, </a:t>
            </a:r>
          </a:p>
          <a:p>
            <a:pPr>
              <a:buClr>
                <a:srgbClr val="CC0000"/>
              </a:buClr>
            </a:pPr>
            <a:r>
              <a:rPr lang="en-US" b="1" dirty="0"/>
              <a:t>  			ORDER BY </a:t>
            </a:r>
          </a:p>
          <a:p>
            <a:pPr>
              <a:buClr>
                <a:srgbClr val="CC0000"/>
              </a:buClr>
              <a:buFontTx/>
              <a:buChar char="•"/>
            </a:pPr>
            <a:endParaRPr lang="en-US" dirty="0"/>
          </a:p>
          <a:p>
            <a:pPr>
              <a:buClr>
                <a:srgbClr val="CC0000"/>
              </a:buClr>
            </a:pPr>
            <a:r>
              <a:rPr lang="en-US" dirty="0"/>
              <a:t>	of which the first 2 are required.   </a:t>
            </a:r>
            <a:endParaRPr kumimoji="0"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61931F4-C9AF-46C2-8C76-1FADC0923F65}" type="slidenum">
              <a:rPr lang="en-US"/>
              <a:pPr/>
              <a:t>12</a:t>
            </a:fld>
            <a:endParaRPr lang="en-US"/>
          </a:p>
        </p:txBody>
      </p:sp>
      <p:sp>
        <p:nvSpPr>
          <p:cNvPr id="59394" name="Text Box 2"/>
          <p:cNvSpPr txBox="1">
            <a:spLocks noChangeArrowheads="1"/>
          </p:cNvSpPr>
          <p:nvPr/>
        </p:nvSpPr>
        <p:spPr bwMode="auto">
          <a:xfrm>
            <a:off x="742950" y="857250"/>
            <a:ext cx="7435850" cy="410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marL="628650" indent="-171450">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buClr>
                <a:srgbClr val="CC0000"/>
              </a:buClr>
              <a:buFontTx/>
              <a:buChar char="•"/>
            </a:pPr>
            <a:r>
              <a:rPr lang="en-US"/>
              <a:t>The SELECT clause lists the data items to be retrieved in the query.  </a:t>
            </a:r>
          </a:p>
          <a:p>
            <a:pPr lvl="1">
              <a:buClr>
                <a:srgbClr val="CC0000"/>
              </a:buClr>
              <a:buFontTx/>
              <a:buChar char="•"/>
            </a:pPr>
            <a:r>
              <a:rPr lang="en-US"/>
              <a:t>They may be columns from a database or columns to be calculated by SQL as it performs the query.</a:t>
            </a:r>
          </a:p>
          <a:p>
            <a:pPr>
              <a:buClr>
                <a:srgbClr val="CC0000"/>
              </a:buClr>
              <a:buFontTx/>
              <a:buChar char="•"/>
            </a:pPr>
            <a:endParaRPr lang="en-US"/>
          </a:p>
          <a:p>
            <a:pPr>
              <a:buClr>
                <a:srgbClr val="CC0000"/>
              </a:buClr>
              <a:buFontTx/>
              <a:buChar char="•"/>
            </a:pPr>
            <a:r>
              <a:rPr lang="en-US"/>
              <a:t>The FROM clause is use to state which table(s) we are querying from.  </a:t>
            </a:r>
          </a:p>
          <a:p>
            <a:pPr>
              <a:buClr>
                <a:srgbClr val="CC0000"/>
              </a:buClr>
              <a:buFontTx/>
              <a:buChar char="•"/>
            </a:pPr>
            <a:endParaRPr lang="en-US"/>
          </a:p>
          <a:p>
            <a:pPr>
              <a:buClr>
                <a:srgbClr val="CC0000"/>
              </a:buClr>
              <a:buFontTx/>
              <a:buChar char="•"/>
            </a:pPr>
            <a:r>
              <a:rPr lang="en-US"/>
              <a:t>The WHERE clause tells SQL to include only certain rows that satisfies given conditions.</a:t>
            </a:r>
          </a:p>
          <a:p>
            <a:pPr>
              <a:buClr>
                <a:srgbClr val="CC0000"/>
              </a:buClr>
              <a:buFontTx/>
              <a:buChar char="•"/>
            </a:pPr>
            <a:endParaRPr kumimoji="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5678D3FC-EC9B-4AC5-8F7A-B1CB80BC09B1}" type="slidenum">
              <a:rPr lang="en-US"/>
              <a:pPr/>
              <a:t>13</a:t>
            </a:fld>
            <a:endParaRPr lang="en-US"/>
          </a:p>
        </p:txBody>
      </p:sp>
      <p:sp>
        <p:nvSpPr>
          <p:cNvPr id="60418" name="Text Box 2"/>
          <p:cNvSpPr txBox="1">
            <a:spLocks noChangeArrowheads="1"/>
          </p:cNvSpPr>
          <p:nvPr/>
        </p:nvSpPr>
        <p:spPr bwMode="auto">
          <a:xfrm>
            <a:off x="1143000" y="539750"/>
            <a:ext cx="7264400" cy="520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6213" indent="-176213">
              <a:defRPr kumimoji="1" sz="2400">
                <a:solidFill>
                  <a:schemeClr val="tx1"/>
                </a:solidFill>
                <a:latin typeface="Times New Roman" pitchFamily="18" charset="0"/>
              </a:defRPr>
            </a:lvl1pPr>
            <a:lvl2pPr marL="628650" indent="-171450">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buClr>
                <a:srgbClr val="CC0000"/>
              </a:buClr>
              <a:buFontTx/>
              <a:buChar char="•"/>
            </a:pPr>
            <a:r>
              <a:rPr lang="en-US"/>
              <a:t>The GROUP BY clause specifies a summary query.  </a:t>
            </a:r>
          </a:p>
          <a:p>
            <a:pPr lvl="1">
              <a:buClr>
                <a:srgbClr val="CC0000"/>
              </a:buClr>
              <a:buFontTx/>
              <a:buChar char="•"/>
            </a:pPr>
            <a:r>
              <a:rPr lang="en-US"/>
              <a:t>It is to group together similar rows and then produces one summary row of query results for each group.</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a:t>The HAVING clause tells SQL to include only certain groups produced by the GROUP BY clause.</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a:t>The ORDER BY clause sorts the query results base on the data in one or more columns specified in the clause. 	</a:t>
            </a:r>
          </a:p>
          <a:p>
            <a:pPr lvl="1">
              <a:buClr>
                <a:srgbClr val="CC0000"/>
              </a:buClr>
              <a:buFontTx/>
              <a:buChar char="•"/>
            </a:pPr>
            <a:r>
              <a:rPr lang="en-US"/>
              <a:t>When omitted, results are not sorted.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300DDAA9-5547-44DE-A2A0-40BD39B695F7}" type="slidenum">
              <a:rPr lang="en-US"/>
              <a:pPr/>
              <a:t>14</a:t>
            </a:fld>
            <a:endParaRPr lang="en-US"/>
          </a:p>
        </p:txBody>
      </p:sp>
      <p:sp>
        <p:nvSpPr>
          <p:cNvPr id="61442" name="Text Box 2"/>
          <p:cNvSpPr txBox="1">
            <a:spLocks noChangeArrowheads="1"/>
          </p:cNvSpPr>
          <p:nvPr/>
        </p:nvSpPr>
        <p:spPr bwMode="auto">
          <a:xfrm>
            <a:off x="482600" y="363538"/>
            <a:ext cx="8280400" cy="578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marL="628650" indent="-171450">
              <a:defRPr kumimoji="1" sz="2400">
                <a:solidFill>
                  <a:schemeClr val="tx1"/>
                </a:solidFill>
                <a:latin typeface="Times New Roman" pitchFamily="18" charset="0"/>
              </a:defRPr>
            </a:lvl2pPr>
            <a:lvl3pPr marL="971550">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lnSpc>
                <a:spcPct val="90000"/>
              </a:lnSpc>
            </a:pPr>
            <a:r>
              <a:rPr lang="en-US" sz="3200" b="1"/>
              <a:t>The </a:t>
            </a:r>
            <a:r>
              <a:rPr lang="en-US" sz="3200" b="1" i="1"/>
              <a:t>Select</a:t>
            </a:r>
            <a:r>
              <a:rPr lang="en-US" sz="3200" b="1"/>
              <a:t> Clause</a:t>
            </a:r>
            <a:endParaRPr lang="en-US"/>
          </a:p>
          <a:p>
            <a:pPr>
              <a:lnSpc>
                <a:spcPct val="90000"/>
              </a:lnSpc>
            </a:pPr>
            <a:endParaRPr lang="en-US"/>
          </a:p>
          <a:p>
            <a:pPr>
              <a:lnSpc>
                <a:spcPct val="90000"/>
              </a:lnSpc>
              <a:buClr>
                <a:srgbClr val="CC0000"/>
              </a:buClr>
              <a:buFontTx/>
              <a:buChar char="•"/>
            </a:pPr>
            <a:r>
              <a:rPr lang="en-US"/>
              <a:t>The SELECT clause that begins each SELECT  statement specifies the data items to be retrieved in a query.  </a:t>
            </a:r>
          </a:p>
          <a:p>
            <a:pPr>
              <a:lnSpc>
                <a:spcPct val="90000"/>
              </a:lnSpc>
              <a:buClr>
                <a:srgbClr val="CC0000"/>
              </a:buClr>
              <a:buFontTx/>
              <a:buChar char="•"/>
            </a:pPr>
            <a:endParaRPr lang="en-US"/>
          </a:p>
          <a:p>
            <a:pPr>
              <a:lnSpc>
                <a:spcPct val="90000"/>
              </a:lnSpc>
              <a:buClr>
                <a:srgbClr val="CC0000"/>
              </a:buClr>
              <a:buFontTx/>
              <a:buChar char="•"/>
            </a:pPr>
            <a:endParaRPr lang="en-US"/>
          </a:p>
          <a:p>
            <a:pPr>
              <a:lnSpc>
                <a:spcPct val="90000"/>
              </a:lnSpc>
              <a:buClr>
                <a:srgbClr val="CC0000"/>
              </a:buClr>
              <a:buFontTx/>
              <a:buChar char="•"/>
            </a:pPr>
            <a:r>
              <a:rPr lang="en-US"/>
              <a:t>The list is usually columns from a table and  separated by a comma.  </a:t>
            </a:r>
          </a:p>
          <a:p>
            <a:pPr>
              <a:lnSpc>
                <a:spcPct val="90000"/>
              </a:lnSpc>
              <a:buClr>
                <a:srgbClr val="CC0000"/>
              </a:buClr>
              <a:buFontTx/>
              <a:buChar char="•"/>
            </a:pPr>
            <a:endParaRPr lang="en-US"/>
          </a:p>
          <a:p>
            <a:pPr>
              <a:lnSpc>
                <a:spcPct val="90000"/>
              </a:lnSpc>
              <a:buClr>
                <a:srgbClr val="CC0000"/>
              </a:buClr>
              <a:buFontTx/>
              <a:buChar char="•"/>
            </a:pPr>
            <a:endParaRPr lang="en-US"/>
          </a:p>
          <a:p>
            <a:pPr>
              <a:lnSpc>
                <a:spcPct val="90000"/>
              </a:lnSpc>
              <a:buClr>
                <a:srgbClr val="CC0000"/>
              </a:buClr>
              <a:buFontTx/>
              <a:buChar char="•"/>
            </a:pPr>
            <a:r>
              <a:rPr lang="en-US"/>
              <a:t>Each item in the list generates a single column of query results, in left-to-right order. A select item can be :</a:t>
            </a:r>
          </a:p>
          <a:p>
            <a:pPr lvl="1">
              <a:lnSpc>
                <a:spcPct val="90000"/>
              </a:lnSpc>
              <a:buClr>
                <a:srgbClr val="CC0000"/>
              </a:buClr>
              <a:buFontTx/>
              <a:buChar char="•"/>
            </a:pPr>
            <a:r>
              <a:rPr lang="en-US"/>
              <a:t>a column name from a table</a:t>
            </a:r>
          </a:p>
          <a:p>
            <a:pPr lvl="1">
              <a:lnSpc>
                <a:spcPct val="90000"/>
              </a:lnSpc>
              <a:buClr>
                <a:srgbClr val="CC0000"/>
              </a:buClr>
              <a:buFontTx/>
              <a:buChar char="•"/>
            </a:pPr>
            <a:r>
              <a:rPr lang="en-US"/>
              <a:t>a constant, in which case the same constant appears in every row of the query result</a:t>
            </a:r>
          </a:p>
          <a:p>
            <a:pPr lvl="1">
              <a:lnSpc>
                <a:spcPct val="90000"/>
              </a:lnSpc>
              <a:buClr>
                <a:srgbClr val="CC0000"/>
              </a:buClr>
              <a:buFontTx/>
              <a:buChar char="•"/>
            </a:pPr>
            <a:r>
              <a:rPr lang="en-US"/>
              <a:t>a SQL expression, indicating SQL must perform some calculation to yield the query result.</a:t>
            </a:r>
            <a:endParaRPr kumimoji="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64CE894-A073-4730-9B8A-532D38DB3274}" type="slidenum">
              <a:rPr lang="en-US"/>
              <a:pPr/>
              <a:t>15</a:t>
            </a:fld>
            <a:endParaRPr lang="en-US"/>
          </a:p>
        </p:txBody>
      </p:sp>
      <p:sp>
        <p:nvSpPr>
          <p:cNvPr id="62466" name="Text Box 2"/>
          <p:cNvSpPr txBox="1">
            <a:spLocks noChangeArrowheads="1"/>
          </p:cNvSpPr>
          <p:nvPr/>
        </p:nvSpPr>
        <p:spPr bwMode="auto">
          <a:xfrm>
            <a:off x="376238" y="250825"/>
            <a:ext cx="7761287" cy="350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defTabSz="917575">
              <a:defRPr kumimoji="1" sz="2400">
                <a:solidFill>
                  <a:schemeClr val="tx1"/>
                </a:solidFill>
                <a:latin typeface="Times New Roman" pitchFamily="18" charset="0"/>
              </a:defRPr>
            </a:lvl1pPr>
            <a:lvl2pPr defTabSz="917575">
              <a:defRPr kumimoji="1" sz="2400">
                <a:solidFill>
                  <a:schemeClr val="tx1"/>
                </a:solidFill>
                <a:latin typeface="Times New Roman" pitchFamily="18" charset="0"/>
              </a:defRPr>
            </a:lvl2pPr>
            <a:lvl3pPr defTabSz="917575">
              <a:defRPr kumimoji="1" sz="2400">
                <a:solidFill>
                  <a:schemeClr val="tx1"/>
                </a:solidFill>
                <a:latin typeface="Times New Roman" pitchFamily="18" charset="0"/>
              </a:defRPr>
            </a:lvl3pPr>
            <a:lvl4pPr defTabSz="917575">
              <a:defRPr kumimoji="1" sz="2400">
                <a:solidFill>
                  <a:schemeClr val="tx1"/>
                </a:solidFill>
                <a:latin typeface="Times New Roman" pitchFamily="18" charset="0"/>
              </a:defRPr>
            </a:lvl4pPr>
            <a:lvl5pPr defTabSz="917575">
              <a:defRPr kumimoji="1" sz="2400">
                <a:solidFill>
                  <a:schemeClr val="tx1"/>
                </a:solidFill>
                <a:latin typeface="Times New Roman" pitchFamily="18" charset="0"/>
              </a:defRPr>
            </a:lvl5pPr>
            <a:lvl6pPr defTabSz="917575" eaLnBrk="0" fontAlgn="base" hangingPunct="0">
              <a:spcBef>
                <a:spcPct val="0"/>
              </a:spcBef>
              <a:spcAft>
                <a:spcPct val="0"/>
              </a:spcAft>
              <a:defRPr kumimoji="1" sz="2400">
                <a:solidFill>
                  <a:schemeClr val="tx1"/>
                </a:solidFill>
                <a:latin typeface="Times New Roman" pitchFamily="18" charset="0"/>
              </a:defRPr>
            </a:lvl6pPr>
            <a:lvl7pPr defTabSz="917575" eaLnBrk="0" fontAlgn="base" hangingPunct="0">
              <a:spcBef>
                <a:spcPct val="0"/>
              </a:spcBef>
              <a:spcAft>
                <a:spcPct val="0"/>
              </a:spcAft>
              <a:defRPr kumimoji="1" sz="2400">
                <a:solidFill>
                  <a:schemeClr val="tx1"/>
                </a:solidFill>
                <a:latin typeface="Times New Roman" pitchFamily="18" charset="0"/>
              </a:defRPr>
            </a:lvl7pPr>
            <a:lvl8pPr defTabSz="917575" eaLnBrk="0" fontAlgn="base" hangingPunct="0">
              <a:spcBef>
                <a:spcPct val="0"/>
              </a:spcBef>
              <a:spcAft>
                <a:spcPct val="0"/>
              </a:spcAft>
              <a:defRPr kumimoji="1" sz="2400">
                <a:solidFill>
                  <a:schemeClr val="tx1"/>
                </a:solidFill>
                <a:latin typeface="Times New Roman" pitchFamily="18" charset="0"/>
              </a:defRPr>
            </a:lvl8pPr>
            <a:lvl9pPr defTabSz="917575" eaLnBrk="0" fontAlgn="base" hangingPunct="0">
              <a:spcBef>
                <a:spcPct val="0"/>
              </a:spcBef>
              <a:spcAft>
                <a:spcPct val="0"/>
              </a:spcAft>
              <a:defRPr kumimoji="1" sz="2400">
                <a:solidFill>
                  <a:schemeClr val="tx1"/>
                </a:solidFill>
                <a:latin typeface="Times New Roman" pitchFamily="18" charset="0"/>
              </a:defRPr>
            </a:lvl9pPr>
          </a:lstStyle>
          <a:p>
            <a:r>
              <a:rPr lang="en-US" sz="3200" b="1"/>
              <a:t>The </a:t>
            </a:r>
            <a:r>
              <a:rPr lang="en-US" sz="3200" b="1" i="1"/>
              <a:t>From</a:t>
            </a:r>
            <a:r>
              <a:rPr lang="en-US" sz="3200" b="1"/>
              <a:t> Clause</a:t>
            </a:r>
          </a:p>
          <a:p>
            <a:endParaRPr lang="en-US"/>
          </a:p>
          <a:p>
            <a:pPr>
              <a:buClr>
                <a:srgbClr val="CC0000"/>
              </a:buClr>
              <a:buFontTx/>
              <a:buChar char="•"/>
            </a:pPr>
            <a:r>
              <a:rPr lang="en-US"/>
              <a:t>The FROM clause specifies which table(s) we are querying from. </a:t>
            </a:r>
          </a:p>
          <a:p>
            <a:pPr>
              <a:buClr>
                <a:srgbClr val="CC0000"/>
              </a:buClr>
              <a:buFontTx/>
              <a:buChar char="•"/>
            </a:pPr>
            <a:endParaRPr lang="en-US"/>
          </a:p>
          <a:p>
            <a:pPr>
              <a:buClr>
                <a:srgbClr val="CC0000"/>
              </a:buClr>
              <a:buFontTx/>
              <a:buChar char="•"/>
            </a:pPr>
            <a:r>
              <a:rPr lang="en-US"/>
              <a:t>This week we worked with single table. Later,  when we do joins, we’ll do multiple table queries.</a:t>
            </a:r>
          </a:p>
          <a:p>
            <a:pPr>
              <a:buClr>
                <a:srgbClr val="CC0000"/>
              </a:buClr>
              <a:buFontTx/>
              <a:buChar char="•"/>
            </a:pPr>
            <a:endParaRPr lang="en-US"/>
          </a:p>
          <a:p>
            <a:pPr>
              <a:buClr>
                <a:srgbClr val="CC0000"/>
              </a:buClr>
              <a:buFontTx/>
              <a:buChar char="•"/>
            </a:pPr>
            <a:r>
              <a:rPr lang="en-US"/>
              <a:t>Consider the following table</a:t>
            </a:r>
          </a:p>
        </p:txBody>
      </p:sp>
      <p:sp>
        <p:nvSpPr>
          <p:cNvPr id="62468" name="Rectangle 4"/>
          <p:cNvSpPr>
            <a:spLocks noChangeArrowheads="1"/>
          </p:cNvSpPr>
          <p:nvPr/>
        </p:nvSpPr>
        <p:spPr bwMode="auto">
          <a:xfrm>
            <a:off x="712788" y="4235450"/>
            <a:ext cx="8034337"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a:solidFill>
                  <a:srgbClr val="000000"/>
                </a:solidFill>
              </a:rPr>
              <a:t>King	Dean	5674443	123 Royal Park Road897-6755	3.23	Biology</a:t>
            </a:r>
            <a:endParaRPr lang="en-US" sz="1600" b="1"/>
          </a:p>
          <a:p>
            <a:r>
              <a:rPr lang="en-US" sz="1600" b="1">
                <a:solidFill>
                  <a:srgbClr val="000000"/>
                </a:solidFill>
              </a:rPr>
              <a:t>Wilkes	John	6201246	6333 Portage Avenue945-5555	3.67	Arts</a:t>
            </a:r>
            <a:endParaRPr lang="en-US" sz="1600" b="1"/>
          </a:p>
          <a:p>
            <a:r>
              <a:rPr lang="en-US" sz="1600" b="1">
                <a:solidFill>
                  <a:srgbClr val="000000"/>
                </a:solidFill>
              </a:rPr>
              <a:t>Li	Ben	6202519	627 Park Avenue	268-1636	3.56	Mathematics</a:t>
            </a:r>
            <a:endParaRPr lang="en-US" sz="1600" b="1"/>
          </a:p>
          <a:p>
            <a:r>
              <a:rPr lang="en-US" sz="1600" b="1">
                <a:solidFill>
                  <a:srgbClr val="000000"/>
                </a:solidFill>
              </a:rPr>
              <a:t>Jacobson	Michael	6202557	957-7A Chancellor	275-8839	4	Phd</a:t>
            </a:r>
            <a:endParaRPr lang="en-US" sz="1600" b="1"/>
          </a:p>
          <a:p>
            <a:r>
              <a:rPr lang="en-US" sz="1600" b="1">
                <a:solidFill>
                  <a:srgbClr val="000000"/>
                </a:solidFill>
              </a:rPr>
              <a:t>Doe	John	6303833	222 Elm Street	234-8966	2.23	Arts</a:t>
            </a:r>
            <a:endParaRPr lang="en-US" sz="1600" b="1"/>
          </a:p>
          <a:p>
            <a:r>
              <a:rPr lang="en-US" sz="1600" b="1">
                <a:solidFill>
                  <a:srgbClr val="000000"/>
                </a:solidFill>
              </a:rPr>
              <a:t>Wong	Joanne	6502255	820 Silver Street	455-8867	2.97	Engineering</a:t>
            </a:r>
            <a:endParaRPr lang="en-US" sz="1600" b="1"/>
          </a:p>
          <a:p>
            <a:r>
              <a:rPr lang="en-US" sz="1600" b="1">
                <a:solidFill>
                  <a:srgbClr val="000000"/>
                </a:solidFill>
              </a:rPr>
              <a:t>Tyson	Miguel	6567560	676 St. Marys Road	342-8887	1.5	Human Ecology</a:t>
            </a:r>
          </a:p>
        </p:txBody>
      </p:sp>
      <p:sp>
        <p:nvSpPr>
          <p:cNvPr id="62469" name="Text Box 5"/>
          <p:cNvSpPr txBox="1">
            <a:spLocks noChangeArrowheads="1"/>
          </p:cNvSpPr>
          <p:nvPr/>
        </p:nvSpPr>
        <p:spPr bwMode="auto">
          <a:xfrm>
            <a:off x="681038" y="3790950"/>
            <a:ext cx="193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D6235530-A719-4273-9E3A-9052BAF05808}" type="slidenum">
              <a:rPr lang="en-US"/>
              <a:pPr/>
              <a:t>16</a:t>
            </a:fld>
            <a:endParaRPr lang="en-US"/>
          </a:p>
        </p:txBody>
      </p:sp>
      <p:sp>
        <p:nvSpPr>
          <p:cNvPr id="63490" name="Text Box 2"/>
          <p:cNvSpPr txBox="1">
            <a:spLocks noChangeArrowheads="1"/>
          </p:cNvSpPr>
          <p:nvPr/>
        </p:nvSpPr>
        <p:spPr bwMode="auto">
          <a:xfrm>
            <a:off x="431800" y="384175"/>
            <a:ext cx="8172450" cy="532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marL="461963" indent="-4763">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marL="1538288" indent="-166688">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sz="3200" b="1"/>
              <a:t>The </a:t>
            </a:r>
            <a:r>
              <a:rPr lang="en-US" sz="3200" b="1" i="1"/>
              <a:t>WHERE</a:t>
            </a:r>
            <a:r>
              <a:rPr lang="en-US" sz="3200" b="1"/>
              <a:t> Clause</a:t>
            </a:r>
            <a:endParaRPr lang="en-US" b="1"/>
          </a:p>
          <a:p>
            <a:endParaRPr lang="en-US"/>
          </a:p>
          <a:p>
            <a:pPr>
              <a:buClr>
                <a:srgbClr val="CC0000"/>
              </a:buClr>
              <a:buFontTx/>
              <a:buChar char="•"/>
            </a:pPr>
            <a:r>
              <a:rPr lang="en-US"/>
              <a:t>The WHERE clause is used to restrict the rows return by a query by setting some condition that rows have to satisfy.  </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a:t>There are  basically 5 types of search conditions we can apply to limit a query.</a:t>
            </a:r>
          </a:p>
          <a:p>
            <a:endParaRPr lang="en-US"/>
          </a:p>
          <a:p>
            <a:pPr lvl="3">
              <a:buClr>
                <a:srgbClr val="CC0000"/>
              </a:buClr>
              <a:buFontTx/>
              <a:buChar char="•"/>
            </a:pPr>
            <a:r>
              <a:rPr lang="en-US"/>
              <a:t>Comparison Test</a:t>
            </a:r>
          </a:p>
          <a:p>
            <a:pPr lvl="3">
              <a:buClr>
                <a:srgbClr val="CC0000"/>
              </a:buClr>
              <a:buFontTx/>
              <a:buChar char="•"/>
            </a:pPr>
            <a:r>
              <a:rPr lang="en-US"/>
              <a:t>Range Test</a:t>
            </a:r>
          </a:p>
          <a:p>
            <a:pPr lvl="3">
              <a:buClr>
                <a:srgbClr val="CC0000"/>
              </a:buClr>
              <a:buFontTx/>
              <a:buChar char="•"/>
            </a:pPr>
            <a:r>
              <a:rPr lang="en-US"/>
              <a:t>Set Member Test</a:t>
            </a:r>
          </a:p>
          <a:p>
            <a:pPr lvl="3">
              <a:buClr>
                <a:srgbClr val="CC0000"/>
              </a:buClr>
              <a:buFontTx/>
              <a:buChar char="•"/>
            </a:pPr>
            <a:r>
              <a:rPr lang="en-US"/>
              <a:t>Pattern Matching Test </a:t>
            </a:r>
          </a:p>
          <a:p>
            <a:pPr lvl="3">
              <a:buClr>
                <a:srgbClr val="CC0000"/>
              </a:buClr>
              <a:buFontTx/>
              <a:buChar char="•"/>
            </a:pPr>
            <a:r>
              <a:rPr lang="en-US"/>
              <a:t>Null Test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1338FCFB-438B-4A72-AE0E-A6388D88A691}" type="slidenum">
              <a:rPr lang="en-US"/>
              <a:pPr/>
              <a:t>17</a:t>
            </a:fld>
            <a:endParaRPr lang="en-US"/>
          </a:p>
        </p:txBody>
      </p:sp>
      <p:sp>
        <p:nvSpPr>
          <p:cNvPr id="64514" name="Text Box 2"/>
          <p:cNvSpPr txBox="1">
            <a:spLocks noChangeArrowheads="1"/>
          </p:cNvSpPr>
          <p:nvPr/>
        </p:nvSpPr>
        <p:spPr bwMode="auto">
          <a:xfrm>
            <a:off x="635000" y="517525"/>
            <a:ext cx="8021638"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buClr>
                <a:srgbClr val="CC0000"/>
              </a:buClr>
            </a:pPr>
            <a:r>
              <a:rPr lang="en-US" sz="3200" b="1"/>
              <a:t>Comparison test</a:t>
            </a:r>
          </a:p>
          <a:p>
            <a:pPr>
              <a:buClr>
                <a:srgbClr val="CC0000"/>
              </a:buClr>
              <a:buFontTx/>
              <a:buChar char="•"/>
            </a:pPr>
            <a:endParaRPr lang="en-US" sz="3200" b="1"/>
          </a:p>
          <a:p>
            <a:pPr>
              <a:buClr>
                <a:srgbClr val="CC0000"/>
              </a:buClr>
              <a:buFontTx/>
              <a:buChar char="•"/>
            </a:pPr>
            <a:r>
              <a:rPr lang="en-US"/>
              <a:t>This is by far the most used type of search condition.  </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a:t>Using “ =,&lt; &gt;, &lt;, &lt;=, &gt;, &gt;= ” to compare values in rows to see if they satisfy certain criterions.</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a:t>Expression can be simple or complicated.  Most people already have a good intuitive idea of the comparison test.</a:t>
            </a:r>
            <a:endParaRPr kumimoji="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8F77455-0B14-487F-B4CB-693D4A789378}" type="slidenum">
              <a:rPr lang="en-US"/>
              <a:pPr/>
              <a:t>18</a:t>
            </a:fld>
            <a:endParaRPr lang="en-US"/>
          </a:p>
        </p:txBody>
      </p:sp>
      <p:sp>
        <p:nvSpPr>
          <p:cNvPr id="91138" name="Text Box 2"/>
          <p:cNvSpPr txBox="1">
            <a:spLocks noChangeArrowheads="1"/>
          </p:cNvSpPr>
          <p:nvPr/>
        </p:nvSpPr>
        <p:spPr bwMode="auto">
          <a:xfrm>
            <a:off x="903288" y="212725"/>
            <a:ext cx="5711825" cy="532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defTabSz="931863">
              <a:tabLst>
                <a:tab pos="912813" algn="l"/>
                <a:tab pos="1825625" algn="l"/>
                <a:tab pos="2686050" algn="l"/>
                <a:tab pos="3651250" algn="l"/>
                <a:tab pos="4576763" algn="l"/>
              </a:tabLst>
              <a:defRPr kumimoji="1" sz="2400">
                <a:solidFill>
                  <a:schemeClr val="tx1"/>
                </a:solidFill>
                <a:latin typeface="Times New Roman" pitchFamily="18" charset="0"/>
              </a:defRPr>
            </a:lvl1pPr>
            <a:lvl2pPr defTabSz="931863">
              <a:tabLst>
                <a:tab pos="912813" algn="l"/>
                <a:tab pos="1825625" algn="l"/>
                <a:tab pos="2686050" algn="l"/>
                <a:tab pos="3651250" algn="l"/>
                <a:tab pos="4576763" algn="l"/>
              </a:tabLst>
              <a:defRPr kumimoji="1" sz="2400">
                <a:solidFill>
                  <a:schemeClr val="tx1"/>
                </a:solidFill>
                <a:latin typeface="Times New Roman" pitchFamily="18" charset="0"/>
              </a:defRPr>
            </a:lvl2pPr>
            <a:lvl3pPr defTabSz="931863">
              <a:tabLst>
                <a:tab pos="912813" algn="l"/>
                <a:tab pos="1825625" algn="l"/>
                <a:tab pos="2686050" algn="l"/>
                <a:tab pos="3651250" algn="l"/>
                <a:tab pos="4576763" algn="l"/>
              </a:tabLst>
              <a:defRPr kumimoji="1" sz="2400">
                <a:solidFill>
                  <a:schemeClr val="tx1"/>
                </a:solidFill>
                <a:latin typeface="Times New Roman" pitchFamily="18" charset="0"/>
              </a:defRPr>
            </a:lvl3pPr>
            <a:lvl4pPr defTabSz="931863">
              <a:tabLst>
                <a:tab pos="912813" algn="l"/>
                <a:tab pos="1825625" algn="l"/>
                <a:tab pos="2686050" algn="l"/>
                <a:tab pos="3651250" algn="l"/>
                <a:tab pos="4576763" algn="l"/>
              </a:tabLst>
              <a:defRPr kumimoji="1" sz="2400">
                <a:solidFill>
                  <a:schemeClr val="tx1"/>
                </a:solidFill>
                <a:latin typeface="Times New Roman" pitchFamily="18" charset="0"/>
              </a:defRPr>
            </a:lvl4pPr>
            <a:lvl5pPr defTabSz="931863">
              <a:tabLst>
                <a:tab pos="912813" algn="l"/>
                <a:tab pos="1825625" algn="l"/>
                <a:tab pos="2686050" algn="l"/>
                <a:tab pos="3651250" algn="l"/>
                <a:tab pos="4576763" algn="l"/>
              </a:tabLst>
              <a:defRPr kumimoji="1" sz="2400">
                <a:solidFill>
                  <a:schemeClr val="tx1"/>
                </a:solidFill>
                <a:latin typeface="Times New Roman" pitchFamily="18" charset="0"/>
              </a:defRPr>
            </a:lvl5pPr>
            <a:lvl6pPr defTabSz="931863" eaLnBrk="0" fontAlgn="base" hangingPunct="0">
              <a:spcBef>
                <a:spcPct val="0"/>
              </a:spcBef>
              <a:spcAft>
                <a:spcPct val="0"/>
              </a:spcAft>
              <a:tabLst>
                <a:tab pos="912813" algn="l"/>
                <a:tab pos="1825625" algn="l"/>
                <a:tab pos="2686050" algn="l"/>
                <a:tab pos="3651250" algn="l"/>
                <a:tab pos="4576763" algn="l"/>
              </a:tabLst>
              <a:defRPr kumimoji="1" sz="2400">
                <a:solidFill>
                  <a:schemeClr val="tx1"/>
                </a:solidFill>
                <a:latin typeface="Times New Roman" pitchFamily="18" charset="0"/>
              </a:defRPr>
            </a:lvl6pPr>
            <a:lvl7pPr defTabSz="931863" eaLnBrk="0" fontAlgn="base" hangingPunct="0">
              <a:spcBef>
                <a:spcPct val="0"/>
              </a:spcBef>
              <a:spcAft>
                <a:spcPct val="0"/>
              </a:spcAft>
              <a:tabLst>
                <a:tab pos="912813" algn="l"/>
                <a:tab pos="1825625" algn="l"/>
                <a:tab pos="2686050" algn="l"/>
                <a:tab pos="3651250" algn="l"/>
                <a:tab pos="4576763" algn="l"/>
              </a:tabLst>
              <a:defRPr kumimoji="1" sz="2400">
                <a:solidFill>
                  <a:schemeClr val="tx1"/>
                </a:solidFill>
                <a:latin typeface="Times New Roman" pitchFamily="18" charset="0"/>
              </a:defRPr>
            </a:lvl7pPr>
            <a:lvl8pPr defTabSz="931863" eaLnBrk="0" fontAlgn="base" hangingPunct="0">
              <a:spcBef>
                <a:spcPct val="0"/>
              </a:spcBef>
              <a:spcAft>
                <a:spcPct val="0"/>
              </a:spcAft>
              <a:tabLst>
                <a:tab pos="912813" algn="l"/>
                <a:tab pos="1825625" algn="l"/>
                <a:tab pos="2686050" algn="l"/>
                <a:tab pos="3651250" algn="l"/>
                <a:tab pos="4576763" algn="l"/>
              </a:tabLst>
              <a:defRPr kumimoji="1" sz="2400">
                <a:solidFill>
                  <a:schemeClr val="tx1"/>
                </a:solidFill>
                <a:latin typeface="Times New Roman" pitchFamily="18" charset="0"/>
              </a:defRPr>
            </a:lvl8pPr>
            <a:lvl9pPr defTabSz="931863" eaLnBrk="0" fontAlgn="base" hangingPunct="0">
              <a:spcBef>
                <a:spcPct val="0"/>
              </a:spcBef>
              <a:spcAft>
                <a:spcPct val="0"/>
              </a:spcAft>
              <a:tabLst>
                <a:tab pos="912813" algn="l"/>
                <a:tab pos="1825625" algn="l"/>
                <a:tab pos="2686050" algn="l"/>
                <a:tab pos="3651250" algn="l"/>
                <a:tab pos="4576763" algn="l"/>
              </a:tabLst>
              <a:defRPr kumimoji="1" sz="2400">
                <a:solidFill>
                  <a:schemeClr val="tx1"/>
                </a:solidFill>
                <a:latin typeface="Times New Roman" pitchFamily="18" charset="0"/>
              </a:defRPr>
            </a:lvl9pPr>
          </a:lstStyle>
          <a:p>
            <a:r>
              <a:rPr lang="en-US" sz="3200" b="1"/>
              <a:t>Comparison test - Example</a:t>
            </a:r>
          </a:p>
          <a:p>
            <a:endParaRPr lang="en-US" sz="3200" b="1"/>
          </a:p>
          <a:p>
            <a:endParaRPr lang="en-US" sz="3200" b="1"/>
          </a:p>
          <a:p>
            <a:endParaRPr lang="en-US" sz="3200" b="1"/>
          </a:p>
          <a:p>
            <a:r>
              <a:rPr lang="en-US" b="1" i="1">
                <a:solidFill>
                  <a:srgbClr val="CC0000"/>
                </a:solidFill>
                <a:sym typeface="Symbol" pitchFamily="18" charset="2"/>
              </a:rPr>
              <a:t>Question:</a:t>
            </a:r>
            <a:endParaRPr lang="en-US">
              <a:sym typeface="Symbol" pitchFamily="18" charset="2"/>
            </a:endParaRPr>
          </a:p>
          <a:p>
            <a:r>
              <a:rPr lang="en-US">
                <a:sym typeface="Symbol" pitchFamily="18" charset="2"/>
              </a:rPr>
              <a:t>	F</a:t>
            </a:r>
            <a:r>
              <a:rPr lang="en-US"/>
              <a:t>ind all students with GPA &gt;3.0</a:t>
            </a:r>
          </a:p>
          <a:p>
            <a:endParaRPr lang="en-US"/>
          </a:p>
          <a:p>
            <a:endParaRPr lang="en-US"/>
          </a:p>
          <a:p>
            <a:endParaRPr lang="en-US"/>
          </a:p>
          <a:p>
            <a:r>
              <a:rPr lang="en-US" b="1" i="1">
                <a:solidFill>
                  <a:srgbClr val="CC0000"/>
                </a:solidFill>
              </a:rPr>
              <a:t>Query:</a:t>
            </a:r>
            <a:endParaRPr lang="en-US"/>
          </a:p>
          <a:p>
            <a:r>
              <a:rPr lang="en-US"/>
              <a:t>	</a:t>
            </a:r>
            <a:r>
              <a:rPr lang="en-US" b="1"/>
              <a:t>SELECT Sid, Lname, Fname, GPA</a:t>
            </a:r>
          </a:p>
          <a:p>
            <a:r>
              <a:rPr lang="en-US" b="1"/>
              <a:t>	FROM Student</a:t>
            </a:r>
          </a:p>
          <a:p>
            <a:r>
              <a:rPr lang="en-US" b="1"/>
              <a:t>	WHERE GPA &gt; 3.0;</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7D77AD7B-4EE9-4637-AC63-959FA6BB033F}" type="slidenum">
              <a:rPr lang="en-US"/>
              <a:pPr/>
              <a:t>19</a:t>
            </a:fld>
            <a:endParaRPr lang="en-US"/>
          </a:p>
        </p:txBody>
      </p:sp>
      <p:sp>
        <p:nvSpPr>
          <p:cNvPr id="100357" name="Text Box 5"/>
          <p:cNvSpPr txBox="1">
            <a:spLocks noChangeArrowheads="1"/>
          </p:cNvSpPr>
          <p:nvPr/>
        </p:nvSpPr>
        <p:spPr bwMode="auto">
          <a:xfrm>
            <a:off x="757238" y="4256088"/>
            <a:ext cx="6594475"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SID		Lname	Fname		GPA</a:t>
            </a:r>
            <a:r>
              <a:rPr lang="en-US" b="1">
                <a:solidFill>
                  <a:srgbClr val="003399"/>
                </a:solidFill>
              </a:rPr>
              <a:t>	</a:t>
            </a:r>
            <a:endParaRPr lang="en-US" b="1"/>
          </a:p>
          <a:p>
            <a:r>
              <a:rPr lang="en-US" b="1">
                <a:solidFill>
                  <a:srgbClr val="000000"/>
                </a:solidFill>
              </a:rPr>
              <a:t>6202519	Li		Ben		3.56	</a:t>
            </a:r>
            <a:endParaRPr lang="en-US" b="1"/>
          </a:p>
          <a:p>
            <a:r>
              <a:rPr lang="en-US" b="1">
                <a:solidFill>
                  <a:srgbClr val="000000"/>
                </a:solidFill>
              </a:rPr>
              <a:t>6202557	Jacobson	Michael	4	</a:t>
            </a:r>
            <a:endParaRPr lang="en-US" b="1"/>
          </a:p>
          <a:p>
            <a:r>
              <a:rPr lang="en-US" b="1">
                <a:solidFill>
                  <a:srgbClr val="000000"/>
                </a:solidFill>
              </a:rPr>
              <a:t>5674443	King		Dean		3.23	</a:t>
            </a:r>
            <a:endParaRPr lang="en-US" b="1"/>
          </a:p>
          <a:p>
            <a:r>
              <a:rPr lang="en-US" b="1">
                <a:solidFill>
                  <a:srgbClr val="000000"/>
                </a:solidFill>
              </a:rPr>
              <a:t>6201246	Wilkes		John		3.67</a:t>
            </a:r>
            <a:r>
              <a:rPr lang="en-US">
                <a:solidFill>
                  <a:srgbClr val="000000"/>
                </a:solidFill>
              </a:rPr>
              <a:t>	</a:t>
            </a:r>
          </a:p>
        </p:txBody>
      </p:sp>
      <p:sp>
        <p:nvSpPr>
          <p:cNvPr id="100358" name="Rectangle 6"/>
          <p:cNvSpPr>
            <a:spLocks noChangeArrowheads="1"/>
          </p:cNvSpPr>
          <p:nvPr/>
        </p:nvSpPr>
        <p:spPr bwMode="auto">
          <a:xfrm>
            <a:off x="720725" y="1069975"/>
            <a:ext cx="804545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i="1">
                <a:solidFill>
                  <a:srgbClr val="000000"/>
                </a:solidFill>
              </a:rPr>
              <a:t>King	Dean	5674443	123 Royal Park Road897-6755	3.23	Biology</a:t>
            </a:r>
            <a:endParaRPr lang="en-US" sz="1600" b="1" i="1"/>
          </a:p>
          <a:p>
            <a:r>
              <a:rPr lang="en-US" sz="1600" b="1" i="1">
                <a:solidFill>
                  <a:srgbClr val="000000"/>
                </a:solidFill>
              </a:rPr>
              <a:t>Wilkes	John	6201246	6333 Portage Avenue945-5555	3.67	Arts</a:t>
            </a:r>
            <a:endParaRPr lang="en-US" sz="1600" b="1" i="1"/>
          </a:p>
          <a:p>
            <a:r>
              <a:rPr lang="en-US" sz="1600" b="1" i="1">
                <a:solidFill>
                  <a:srgbClr val="000000"/>
                </a:solidFill>
              </a:rPr>
              <a:t>Li	Ben	6202519	627 Park Avenue	268-1636	3.56	Mathematics</a:t>
            </a:r>
            <a:endParaRPr lang="en-US" sz="1600" b="1" i="1"/>
          </a:p>
          <a:p>
            <a:r>
              <a:rPr lang="en-US" sz="1600" b="1" i="1">
                <a:solidFill>
                  <a:srgbClr val="000000"/>
                </a:solidFill>
              </a:rPr>
              <a:t>Jacobson	Michael	6202557	957-7A Chancellor	275-8839	4	Phd</a:t>
            </a:r>
            <a:endParaRPr lang="en-US" sz="1600" b="1"/>
          </a:p>
          <a:p>
            <a:r>
              <a:rPr lang="en-US" sz="1600" b="1">
                <a:solidFill>
                  <a:srgbClr val="000000"/>
                </a:solidFill>
              </a:rPr>
              <a:t>Doe	John	6303833	222 Elm Street	234-8966	2.23	Arts</a:t>
            </a:r>
            <a:endParaRPr lang="en-US" sz="1600" b="1"/>
          </a:p>
          <a:p>
            <a:r>
              <a:rPr lang="en-US" sz="1600" b="1">
                <a:solidFill>
                  <a:srgbClr val="000000"/>
                </a:solidFill>
              </a:rPr>
              <a:t>Wong	Joanne	6502255	820 Silver Street	455-8867	2.97	Engineering</a:t>
            </a:r>
            <a:endParaRPr lang="en-US" sz="1600" b="1"/>
          </a:p>
          <a:p>
            <a:r>
              <a:rPr lang="en-US" sz="1600" b="1">
                <a:solidFill>
                  <a:srgbClr val="000000"/>
                </a:solidFill>
              </a:rPr>
              <a:t>Tyson	Miguel	6567560	676 St. Marys Road	342-8887	1.5	Human Ecology</a:t>
            </a:r>
          </a:p>
        </p:txBody>
      </p:sp>
      <p:sp>
        <p:nvSpPr>
          <p:cNvPr id="100360" name="Text Box 8"/>
          <p:cNvSpPr txBox="1">
            <a:spLocks noChangeArrowheads="1"/>
          </p:cNvSpPr>
          <p:nvPr/>
        </p:nvSpPr>
        <p:spPr bwMode="auto">
          <a:xfrm>
            <a:off x="806450" y="378460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a:solidFill>
                  <a:srgbClr val="CC0000"/>
                </a:solidFill>
              </a:rPr>
              <a:t>Result:</a:t>
            </a:r>
          </a:p>
        </p:txBody>
      </p:sp>
      <p:sp>
        <p:nvSpPr>
          <p:cNvPr id="100361" name="Line 9"/>
          <p:cNvSpPr>
            <a:spLocks noChangeShapeType="1"/>
          </p:cNvSpPr>
          <p:nvPr/>
        </p:nvSpPr>
        <p:spPr bwMode="auto">
          <a:xfrm flipV="1">
            <a:off x="163513" y="1736725"/>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2" name="Line 10"/>
          <p:cNvSpPr>
            <a:spLocks noChangeShapeType="1"/>
          </p:cNvSpPr>
          <p:nvPr/>
        </p:nvSpPr>
        <p:spPr bwMode="auto">
          <a:xfrm flipV="1">
            <a:off x="163513" y="221138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3" name="Line 11"/>
          <p:cNvSpPr>
            <a:spLocks noChangeShapeType="1"/>
          </p:cNvSpPr>
          <p:nvPr/>
        </p:nvSpPr>
        <p:spPr bwMode="auto">
          <a:xfrm flipV="1">
            <a:off x="163513" y="1978025"/>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4" name="Line 12"/>
          <p:cNvSpPr>
            <a:spLocks noChangeShapeType="1"/>
          </p:cNvSpPr>
          <p:nvPr/>
        </p:nvSpPr>
        <p:spPr bwMode="auto">
          <a:xfrm flipV="1">
            <a:off x="163513" y="150018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5" name="Text Box 13"/>
          <p:cNvSpPr txBox="1">
            <a:spLocks noChangeArrowheads="1"/>
          </p:cNvSpPr>
          <p:nvPr/>
        </p:nvSpPr>
        <p:spPr bwMode="auto">
          <a:xfrm>
            <a:off x="706438" y="573088"/>
            <a:ext cx="193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CC48A3D-87B1-4928-AC71-3939EE9B4BF6}" type="slidenum">
              <a:rPr lang="en-US"/>
              <a:pPr/>
              <a:t>2</a:t>
            </a:fld>
            <a:endParaRPr lang="en-US"/>
          </a:p>
        </p:txBody>
      </p:sp>
      <p:sp>
        <p:nvSpPr>
          <p:cNvPr id="89090" name="Text Box 1026"/>
          <p:cNvSpPr txBox="1">
            <a:spLocks noChangeArrowheads="1"/>
          </p:cNvSpPr>
          <p:nvPr/>
        </p:nvSpPr>
        <p:spPr bwMode="auto">
          <a:xfrm>
            <a:off x="615950" y="614363"/>
            <a:ext cx="7446963" cy="3865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marL="623888" indent="-166688">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sz="3200" b="1"/>
              <a:t>Simple Queries</a:t>
            </a:r>
            <a:r>
              <a:rPr lang="en-US" b="1"/>
              <a:t> </a:t>
            </a:r>
          </a:p>
          <a:p>
            <a:r>
              <a:rPr lang="en-US"/>
              <a:t> </a:t>
            </a:r>
          </a:p>
          <a:p>
            <a:pPr>
              <a:buClr>
                <a:srgbClr val="CC0000"/>
              </a:buClr>
              <a:buFontTx/>
              <a:buChar char="•"/>
            </a:pPr>
            <a:r>
              <a:rPr lang="en-US"/>
              <a:t>Queries are the most important thing that SQL can do.</a:t>
            </a:r>
          </a:p>
          <a:p>
            <a:pPr>
              <a:buClr>
                <a:srgbClr val="CC0000"/>
              </a:buClr>
              <a:buFontTx/>
              <a:buChar char="•"/>
            </a:pPr>
            <a:endParaRPr lang="en-US"/>
          </a:p>
          <a:p>
            <a:pPr>
              <a:buClr>
                <a:srgbClr val="CC0000"/>
              </a:buClr>
              <a:buFontTx/>
              <a:buChar char="•"/>
            </a:pPr>
            <a:r>
              <a:rPr lang="en-US"/>
              <a:t>Queries let you retrieve relevant data from tables. </a:t>
            </a:r>
          </a:p>
          <a:p>
            <a:pPr lvl="1">
              <a:buClr>
                <a:srgbClr val="CC0000"/>
              </a:buClr>
              <a:buFontTx/>
              <a:buChar char="•"/>
            </a:pPr>
            <a:r>
              <a:rPr lang="en-US"/>
              <a:t>The flexibility of SQL will be seen as we progress in the course</a:t>
            </a:r>
          </a:p>
          <a:p>
            <a:pPr>
              <a:buClr>
                <a:srgbClr val="CC0000"/>
              </a:buClr>
              <a:buFontTx/>
              <a:buChar char="•"/>
            </a:pPr>
            <a:endParaRPr lang="en-US"/>
          </a:p>
          <a:p>
            <a:pPr>
              <a:buClr>
                <a:srgbClr val="CC0000"/>
              </a:buClr>
              <a:buFontTx/>
              <a:buChar char="•"/>
            </a:pPr>
            <a:r>
              <a:rPr lang="en-US"/>
              <a:t>First, we need to be able to create tables and insert rows of information into the tables.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3913750-0967-40F1-BC4D-812D57D88174}" type="slidenum">
              <a:rPr lang="en-US"/>
              <a:pPr/>
              <a:t>20</a:t>
            </a:fld>
            <a:endParaRPr lang="en-US"/>
          </a:p>
        </p:txBody>
      </p:sp>
      <p:sp>
        <p:nvSpPr>
          <p:cNvPr id="65538" name="Text Box 2"/>
          <p:cNvSpPr txBox="1">
            <a:spLocks noChangeArrowheads="1"/>
          </p:cNvSpPr>
          <p:nvPr/>
        </p:nvSpPr>
        <p:spPr bwMode="auto">
          <a:xfrm>
            <a:off x="1093788" y="993775"/>
            <a:ext cx="7031037"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tabLst>
                <a:tab pos="965200" algn="l"/>
                <a:tab pos="1825625" algn="l"/>
                <a:tab pos="2805113" algn="l"/>
                <a:tab pos="5027613" algn="l"/>
                <a:tab pos="6005513" algn="l"/>
                <a:tab pos="6680200" algn="l"/>
              </a:tabLst>
              <a:defRPr kumimoji="1" sz="2400">
                <a:solidFill>
                  <a:schemeClr val="tx1"/>
                </a:solidFill>
                <a:latin typeface="Times New Roman" pitchFamily="18" charset="0"/>
              </a:defRPr>
            </a:lvl1pPr>
            <a:lvl2pPr>
              <a:tabLst>
                <a:tab pos="965200" algn="l"/>
                <a:tab pos="1825625" algn="l"/>
                <a:tab pos="2805113" algn="l"/>
                <a:tab pos="5027613" algn="l"/>
                <a:tab pos="6005513" algn="l"/>
                <a:tab pos="6680200" algn="l"/>
              </a:tabLst>
              <a:defRPr kumimoji="1" sz="2400">
                <a:solidFill>
                  <a:schemeClr val="tx1"/>
                </a:solidFill>
                <a:latin typeface="Times New Roman" pitchFamily="18" charset="0"/>
              </a:defRPr>
            </a:lvl2pPr>
            <a:lvl3pPr>
              <a:tabLst>
                <a:tab pos="965200" algn="l"/>
                <a:tab pos="1825625" algn="l"/>
                <a:tab pos="2805113" algn="l"/>
                <a:tab pos="5027613" algn="l"/>
                <a:tab pos="6005513" algn="l"/>
                <a:tab pos="6680200" algn="l"/>
              </a:tabLst>
              <a:defRPr kumimoji="1" sz="2400">
                <a:solidFill>
                  <a:schemeClr val="tx1"/>
                </a:solidFill>
                <a:latin typeface="Times New Roman" pitchFamily="18" charset="0"/>
              </a:defRPr>
            </a:lvl3pPr>
            <a:lvl4pPr>
              <a:tabLst>
                <a:tab pos="965200" algn="l"/>
                <a:tab pos="1825625" algn="l"/>
                <a:tab pos="2805113" algn="l"/>
                <a:tab pos="5027613" algn="l"/>
                <a:tab pos="6005513" algn="l"/>
                <a:tab pos="6680200" algn="l"/>
              </a:tabLst>
              <a:defRPr kumimoji="1" sz="2400">
                <a:solidFill>
                  <a:schemeClr val="tx1"/>
                </a:solidFill>
                <a:latin typeface="Times New Roman" pitchFamily="18" charset="0"/>
              </a:defRPr>
            </a:lvl4pPr>
            <a:lvl5pPr>
              <a:tabLst>
                <a:tab pos="965200" algn="l"/>
                <a:tab pos="1825625" algn="l"/>
                <a:tab pos="2805113" algn="l"/>
                <a:tab pos="5027613" algn="l"/>
                <a:tab pos="6005513" algn="l"/>
                <a:tab pos="6680200" algn="l"/>
              </a:tabLst>
              <a:defRPr kumimoji="1" sz="2400">
                <a:solidFill>
                  <a:schemeClr val="tx1"/>
                </a:solidFill>
                <a:latin typeface="Times New Roman" pitchFamily="18" charset="0"/>
              </a:defRPr>
            </a:lvl5pPr>
            <a:lvl6pPr eaLnBrk="0" fontAlgn="base" hangingPunct="0">
              <a:spcBef>
                <a:spcPct val="0"/>
              </a:spcBef>
              <a:spcAft>
                <a:spcPct val="0"/>
              </a:spcAft>
              <a:tabLst>
                <a:tab pos="965200" algn="l"/>
                <a:tab pos="1825625" algn="l"/>
                <a:tab pos="2805113" algn="l"/>
                <a:tab pos="5027613" algn="l"/>
                <a:tab pos="6005513" algn="l"/>
                <a:tab pos="6680200" algn="l"/>
              </a:tabLst>
              <a:defRPr kumimoji="1" sz="2400">
                <a:solidFill>
                  <a:schemeClr val="tx1"/>
                </a:solidFill>
                <a:latin typeface="Times New Roman" pitchFamily="18" charset="0"/>
              </a:defRPr>
            </a:lvl6pPr>
            <a:lvl7pPr eaLnBrk="0" fontAlgn="base" hangingPunct="0">
              <a:spcBef>
                <a:spcPct val="0"/>
              </a:spcBef>
              <a:spcAft>
                <a:spcPct val="0"/>
              </a:spcAft>
              <a:tabLst>
                <a:tab pos="965200" algn="l"/>
                <a:tab pos="1825625" algn="l"/>
                <a:tab pos="2805113" algn="l"/>
                <a:tab pos="5027613" algn="l"/>
                <a:tab pos="6005513" algn="l"/>
                <a:tab pos="6680200" algn="l"/>
              </a:tabLst>
              <a:defRPr kumimoji="1" sz="2400">
                <a:solidFill>
                  <a:schemeClr val="tx1"/>
                </a:solidFill>
                <a:latin typeface="Times New Roman" pitchFamily="18" charset="0"/>
              </a:defRPr>
            </a:lvl7pPr>
            <a:lvl8pPr eaLnBrk="0" fontAlgn="base" hangingPunct="0">
              <a:spcBef>
                <a:spcPct val="0"/>
              </a:spcBef>
              <a:spcAft>
                <a:spcPct val="0"/>
              </a:spcAft>
              <a:tabLst>
                <a:tab pos="965200" algn="l"/>
                <a:tab pos="1825625" algn="l"/>
                <a:tab pos="2805113" algn="l"/>
                <a:tab pos="5027613" algn="l"/>
                <a:tab pos="6005513" algn="l"/>
                <a:tab pos="6680200" algn="l"/>
              </a:tabLst>
              <a:defRPr kumimoji="1" sz="2400">
                <a:solidFill>
                  <a:schemeClr val="tx1"/>
                </a:solidFill>
                <a:latin typeface="Times New Roman" pitchFamily="18" charset="0"/>
              </a:defRPr>
            </a:lvl8pPr>
            <a:lvl9pPr eaLnBrk="0" fontAlgn="base" hangingPunct="0">
              <a:spcBef>
                <a:spcPct val="0"/>
              </a:spcBef>
              <a:spcAft>
                <a:spcPct val="0"/>
              </a:spcAft>
              <a:tabLst>
                <a:tab pos="965200" algn="l"/>
                <a:tab pos="1825625" algn="l"/>
                <a:tab pos="2805113" algn="l"/>
                <a:tab pos="5027613" algn="l"/>
                <a:tab pos="6005513" algn="l"/>
                <a:tab pos="6680200" algn="l"/>
              </a:tabLst>
              <a:defRPr kumimoji="1" sz="2400">
                <a:solidFill>
                  <a:schemeClr val="tx1"/>
                </a:solidFill>
                <a:latin typeface="Times New Roman" pitchFamily="18" charset="0"/>
              </a:defRPr>
            </a:lvl9pPr>
          </a:lstStyle>
          <a:p>
            <a:r>
              <a:rPr lang="en-US" b="1" i="1">
                <a:solidFill>
                  <a:srgbClr val="CC0000"/>
                </a:solidFill>
                <a:sym typeface="Symbol" pitchFamily="18" charset="2"/>
              </a:rPr>
              <a:t>Question:</a:t>
            </a:r>
            <a:endParaRPr lang="en-US">
              <a:sym typeface="Symbol" pitchFamily="18" charset="2"/>
            </a:endParaRPr>
          </a:p>
          <a:p>
            <a:r>
              <a:rPr lang="en-US"/>
              <a:t>	Select all rows with student numbers &lt; 6500000</a:t>
            </a:r>
          </a:p>
          <a:p>
            <a:endParaRPr lang="en-US"/>
          </a:p>
          <a:p>
            <a:endParaRPr lang="en-US"/>
          </a:p>
          <a:p>
            <a:endParaRPr lang="en-US"/>
          </a:p>
          <a:p>
            <a:endParaRPr lang="en-US"/>
          </a:p>
          <a:p>
            <a:r>
              <a:rPr lang="en-US" b="1" i="1">
                <a:solidFill>
                  <a:srgbClr val="CC0000"/>
                </a:solidFill>
              </a:rPr>
              <a:t>Query:</a:t>
            </a:r>
            <a:endParaRPr lang="en-US"/>
          </a:p>
          <a:p>
            <a:r>
              <a:rPr lang="en-US"/>
              <a:t>	</a:t>
            </a:r>
            <a:r>
              <a:rPr lang="en-US" b="1"/>
              <a:t>SELECT *</a:t>
            </a:r>
          </a:p>
          <a:p>
            <a:r>
              <a:rPr lang="en-US" b="1"/>
              <a:t>	FROM Student</a:t>
            </a:r>
          </a:p>
          <a:p>
            <a:r>
              <a:rPr lang="en-US" b="1"/>
              <a:t>	WHERE SID &lt; 6500000;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67DD09E5-D3B5-4B62-8B85-E8EB82363092}" type="slidenum">
              <a:rPr lang="en-US"/>
              <a:pPr/>
              <a:t>21</a:t>
            </a:fld>
            <a:endParaRPr lang="en-US"/>
          </a:p>
        </p:txBody>
      </p:sp>
      <p:sp>
        <p:nvSpPr>
          <p:cNvPr id="101379" name="Text Box 3"/>
          <p:cNvSpPr txBox="1">
            <a:spLocks noChangeArrowheads="1"/>
          </p:cNvSpPr>
          <p:nvPr/>
        </p:nvSpPr>
        <p:spPr bwMode="auto">
          <a:xfrm>
            <a:off x="655638" y="4094163"/>
            <a:ext cx="7726362" cy="1568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0000CC"/>
                </a:solidFill>
              </a:rPr>
              <a:t>Lname	Fname	SID	Address		  Phone	  GPA	Major</a:t>
            </a:r>
            <a:endParaRPr lang="en-US" sz="1600" b="1">
              <a:solidFill>
                <a:srgbClr val="003399"/>
              </a:solidFill>
            </a:endParaRPr>
          </a:p>
          <a:p>
            <a:r>
              <a:rPr lang="en-US" sz="1600" b="1">
                <a:solidFill>
                  <a:srgbClr val="000000"/>
                </a:solidFill>
              </a:rPr>
              <a:t>King	Dean	5674443	123 Royal Park Road 897-6755	  3.23	Biology</a:t>
            </a:r>
            <a:endParaRPr lang="en-US" sz="1600" b="1"/>
          </a:p>
          <a:p>
            <a:r>
              <a:rPr lang="en-US" sz="1600" b="1">
                <a:solidFill>
                  <a:srgbClr val="000000"/>
                </a:solidFill>
              </a:rPr>
              <a:t>Wilkes	John	6201246	6333 Portage Avenue  945-5555	  3.67	Arts</a:t>
            </a:r>
            <a:endParaRPr lang="en-US" sz="1600" b="1"/>
          </a:p>
          <a:p>
            <a:r>
              <a:rPr lang="en-US" sz="1600" b="1">
                <a:solidFill>
                  <a:srgbClr val="000000"/>
                </a:solidFill>
              </a:rPr>
              <a:t>Li	Ben	6202519	627 Park Avenue	  268-1636	  3.56	Mathematics</a:t>
            </a:r>
            <a:endParaRPr lang="en-US" sz="1600" b="1"/>
          </a:p>
          <a:p>
            <a:r>
              <a:rPr lang="en-US" sz="1600" b="1">
                <a:solidFill>
                  <a:srgbClr val="000000"/>
                </a:solidFill>
              </a:rPr>
              <a:t>Jacobson	Michael	6202557	957-7A Chancellor	  275-8839	  4	Phd</a:t>
            </a:r>
            <a:endParaRPr lang="en-US" sz="1600" b="1"/>
          </a:p>
          <a:p>
            <a:r>
              <a:rPr lang="en-US" sz="1600" b="1">
                <a:solidFill>
                  <a:srgbClr val="000000"/>
                </a:solidFill>
              </a:rPr>
              <a:t>Doe	John	6303833	222 Elm Street	  234-8966	  2.23	Arts</a:t>
            </a:r>
          </a:p>
        </p:txBody>
      </p:sp>
      <p:sp>
        <p:nvSpPr>
          <p:cNvPr id="101380" name="Rectangle 4"/>
          <p:cNvSpPr>
            <a:spLocks noChangeArrowheads="1"/>
          </p:cNvSpPr>
          <p:nvPr/>
        </p:nvSpPr>
        <p:spPr bwMode="auto">
          <a:xfrm>
            <a:off x="720725" y="1069975"/>
            <a:ext cx="804545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i="1">
                <a:solidFill>
                  <a:srgbClr val="000000"/>
                </a:solidFill>
              </a:rPr>
              <a:t>King	Dean	5674443	123 Royal Park Road897-6755	3.23	Biology</a:t>
            </a:r>
            <a:endParaRPr lang="en-US" sz="1600" b="1" i="1"/>
          </a:p>
          <a:p>
            <a:r>
              <a:rPr lang="en-US" sz="1600" b="1" i="1">
                <a:solidFill>
                  <a:srgbClr val="000000"/>
                </a:solidFill>
              </a:rPr>
              <a:t>Wilkes	John	6201246	6333 Portage Avenue945-5555	3.67	Arts</a:t>
            </a:r>
            <a:endParaRPr lang="en-US" sz="1600" b="1" i="1"/>
          </a:p>
          <a:p>
            <a:r>
              <a:rPr lang="en-US" sz="1600" b="1" i="1">
                <a:solidFill>
                  <a:srgbClr val="000000"/>
                </a:solidFill>
              </a:rPr>
              <a:t>Li	Ben	6202519	627 Park Avenue	268-1636	3.56	Mathematics</a:t>
            </a:r>
            <a:endParaRPr lang="en-US" sz="1600" b="1" i="1"/>
          </a:p>
          <a:p>
            <a:r>
              <a:rPr lang="en-US" sz="1600" b="1" i="1">
                <a:solidFill>
                  <a:srgbClr val="000000"/>
                </a:solidFill>
              </a:rPr>
              <a:t>Jacobson	Michael	6202557	957-7A Chancellor	275-8839	4	Phd</a:t>
            </a:r>
            <a:endParaRPr lang="en-US" sz="1600" b="1" i="1"/>
          </a:p>
          <a:p>
            <a:r>
              <a:rPr lang="en-US" sz="1600" b="1" i="1">
                <a:solidFill>
                  <a:srgbClr val="000000"/>
                </a:solidFill>
              </a:rPr>
              <a:t>Doe	John	6303833	222 Elm Street	234-8966	2.23	Arts</a:t>
            </a:r>
            <a:endParaRPr lang="en-US" sz="1600" b="1" i="1"/>
          </a:p>
          <a:p>
            <a:r>
              <a:rPr lang="en-US" sz="1600" b="1">
                <a:solidFill>
                  <a:srgbClr val="000000"/>
                </a:solidFill>
              </a:rPr>
              <a:t>Wong	Joanne	6502255	820 Silver Street	455-8867	2.97	Engineering</a:t>
            </a:r>
            <a:endParaRPr lang="en-US" sz="1600" b="1"/>
          </a:p>
          <a:p>
            <a:r>
              <a:rPr lang="en-US" sz="1600" b="1">
                <a:solidFill>
                  <a:srgbClr val="000000"/>
                </a:solidFill>
              </a:rPr>
              <a:t>Tyson	Miguel	6567560	676 St. Marys Road	342-8887	1.5	Human Ecology</a:t>
            </a:r>
          </a:p>
        </p:txBody>
      </p:sp>
      <p:sp>
        <p:nvSpPr>
          <p:cNvPr id="101382" name="Text Box 6"/>
          <p:cNvSpPr txBox="1">
            <a:spLocks noChangeArrowheads="1"/>
          </p:cNvSpPr>
          <p:nvPr/>
        </p:nvSpPr>
        <p:spPr bwMode="auto">
          <a:xfrm>
            <a:off x="676275" y="3679825"/>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a:solidFill>
                  <a:srgbClr val="CC0000"/>
                </a:solidFill>
              </a:rPr>
              <a:t>Result:</a:t>
            </a:r>
          </a:p>
        </p:txBody>
      </p:sp>
      <p:sp>
        <p:nvSpPr>
          <p:cNvPr id="101383" name="Line 7"/>
          <p:cNvSpPr>
            <a:spLocks noChangeShapeType="1"/>
          </p:cNvSpPr>
          <p:nvPr/>
        </p:nvSpPr>
        <p:spPr bwMode="auto">
          <a:xfrm flipV="1">
            <a:off x="163513" y="1736725"/>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4" name="Line 8"/>
          <p:cNvSpPr>
            <a:spLocks noChangeShapeType="1"/>
          </p:cNvSpPr>
          <p:nvPr/>
        </p:nvSpPr>
        <p:spPr bwMode="auto">
          <a:xfrm flipV="1">
            <a:off x="163513" y="221138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5" name="Line 9"/>
          <p:cNvSpPr>
            <a:spLocks noChangeShapeType="1"/>
          </p:cNvSpPr>
          <p:nvPr/>
        </p:nvSpPr>
        <p:spPr bwMode="auto">
          <a:xfrm flipV="1">
            <a:off x="163513" y="1978025"/>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6" name="Line 10"/>
          <p:cNvSpPr>
            <a:spLocks noChangeShapeType="1"/>
          </p:cNvSpPr>
          <p:nvPr/>
        </p:nvSpPr>
        <p:spPr bwMode="auto">
          <a:xfrm flipV="1">
            <a:off x="163513" y="249078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8" name="Line 12"/>
          <p:cNvSpPr>
            <a:spLocks noChangeShapeType="1"/>
          </p:cNvSpPr>
          <p:nvPr/>
        </p:nvSpPr>
        <p:spPr bwMode="auto">
          <a:xfrm flipV="1">
            <a:off x="163513" y="1463675"/>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9" name="Text Box 13"/>
          <p:cNvSpPr txBox="1">
            <a:spLocks noChangeArrowheads="1"/>
          </p:cNvSpPr>
          <p:nvPr/>
        </p:nvSpPr>
        <p:spPr bwMode="auto">
          <a:xfrm>
            <a:off x="720725" y="612775"/>
            <a:ext cx="193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F24FD7A-B2DC-4887-879F-0B251D8AB78F}" type="slidenum">
              <a:rPr lang="en-US"/>
              <a:pPr/>
              <a:t>22</a:t>
            </a:fld>
            <a:endParaRPr lang="en-US"/>
          </a:p>
        </p:txBody>
      </p:sp>
      <p:sp>
        <p:nvSpPr>
          <p:cNvPr id="66562" name="Text Box 2"/>
          <p:cNvSpPr txBox="1">
            <a:spLocks noChangeArrowheads="1"/>
          </p:cNvSpPr>
          <p:nvPr/>
        </p:nvSpPr>
        <p:spPr bwMode="auto">
          <a:xfrm>
            <a:off x="714375" y="423863"/>
            <a:ext cx="7469188" cy="3865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marL="628650" indent="-171450">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sz="3200" b="1"/>
              <a:t>Range Tests</a:t>
            </a:r>
          </a:p>
          <a:p>
            <a:endParaRPr lang="en-US"/>
          </a:p>
          <a:p>
            <a:endParaRPr lang="en-US"/>
          </a:p>
          <a:p>
            <a:pPr>
              <a:buClr>
                <a:srgbClr val="CC0000"/>
              </a:buClr>
              <a:buFontTx/>
              <a:buChar char="•"/>
            </a:pPr>
            <a:r>
              <a:rPr lang="en-US"/>
              <a:t>Tests whether the value of an expression falls within a specified range. </a:t>
            </a:r>
          </a:p>
          <a:p>
            <a:pPr>
              <a:buClr>
                <a:srgbClr val="CC0000"/>
              </a:buClr>
              <a:buFontTx/>
              <a:buChar char="•"/>
            </a:pPr>
            <a:endParaRPr lang="en-US"/>
          </a:p>
          <a:p>
            <a:pPr>
              <a:buClr>
                <a:srgbClr val="CC0000"/>
              </a:buClr>
              <a:buFontTx/>
              <a:buChar char="•"/>
            </a:pPr>
            <a:endParaRPr lang="en-US"/>
          </a:p>
          <a:p>
            <a:pPr>
              <a:buClr>
                <a:srgbClr val="CC0000"/>
              </a:buClr>
              <a:buFontTx/>
              <a:buChar char="•"/>
            </a:pPr>
            <a:endParaRPr lang="en-US"/>
          </a:p>
          <a:p>
            <a:pPr>
              <a:buClr>
                <a:srgbClr val="CC0000"/>
              </a:buClr>
              <a:buFontTx/>
              <a:buChar char="•"/>
            </a:pPr>
            <a:r>
              <a:rPr lang="en-US"/>
              <a:t>It uses the keyword BETWEEN.  </a:t>
            </a:r>
          </a:p>
          <a:p>
            <a:pPr lvl="1">
              <a:buClr>
                <a:srgbClr val="CC0000"/>
              </a:buClr>
              <a:buFontTx/>
              <a:buChar char="•"/>
            </a:pPr>
            <a:r>
              <a:rPr lang="en-US"/>
              <a:t>Note it still needs the WHERE clause.</a:t>
            </a:r>
            <a:endParaRPr kumimoji="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84BD72F-9FD2-4CF3-9F48-8705D42965DF}" type="slidenum">
              <a:rPr lang="en-US"/>
              <a:pPr/>
              <a:t>23</a:t>
            </a:fld>
            <a:endParaRPr lang="en-US"/>
          </a:p>
        </p:txBody>
      </p:sp>
      <p:sp>
        <p:nvSpPr>
          <p:cNvPr id="92162" name="Text Box 1026"/>
          <p:cNvSpPr txBox="1">
            <a:spLocks noChangeArrowheads="1"/>
          </p:cNvSpPr>
          <p:nvPr/>
        </p:nvSpPr>
        <p:spPr bwMode="auto">
          <a:xfrm>
            <a:off x="915988" y="468313"/>
            <a:ext cx="7394575" cy="5326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tabLst>
                <a:tab pos="463550" algn="l"/>
                <a:tab pos="965200" algn="l"/>
                <a:tab pos="1825625" algn="l"/>
                <a:tab pos="2857500" algn="l"/>
                <a:tab pos="4973638" algn="l"/>
                <a:tab pos="6005513" algn="l"/>
                <a:tab pos="6575425" algn="l"/>
              </a:tabLst>
              <a:defRPr kumimoji="1" sz="2400">
                <a:solidFill>
                  <a:schemeClr val="tx1"/>
                </a:solidFill>
                <a:latin typeface="Times New Roman" pitchFamily="18" charset="0"/>
              </a:defRPr>
            </a:lvl1pPr>
            <a:lvl2pPr>
              <a:tabLst>
                <a:tab pos="463550" algn="l"/>
                <a:tab pos="965200" algn="l"/>
                <a:tab pos="1825625" algn="l"/>
                <a:tab pos="2857500" algn="l"/>
                <a:tab pos="4973638" algn="l"/>
                <a:tab pos="6005513" algn="l"/>
                <a:tab pos="6575425" algn="l"/>
              </a:tabLst>
              <a:defRPr kumimoji="1" sz="2400">
                <a:solidFill>
                  <a:schemeClr val="tx1"/>
                </a:solidFill>
                <a:latin typeface="Times New Roman" pitchFamily="18" charset="0"/>
              </a:defRPr>
            </a:lvl2pPr>
            <a:lvl3pPr>
              <a:tabLst>
                <a:tab pos="463550" algn="l"/>
                <a:tab pos="965200" algn="l"/>
                <a:tab pos="1825625" algn="l"/>
                <a:tab pos="2857500" algn="l"/>
                <a:tab pos="4973638" algn="l"/>
                <a:tab pos="6005513" algn="l"/>
                <a:tab pos="6575425" algn="l"/>
              </a:tabLst>
              <a:defRPr kumimoji="1" sz="2400">
                <a:solidFill>
                  <a:schemeClr val="tx1"/>
                </a:solidFill>
                <a:latin typeface="Times New Roman" pitchFamily="18" charset="0"/>
              </a:defRPr>
            </a:lvl3pPr>
            <a:lvl4pPr>
              <a:tabLst>
                <a:tab pos="463550" algn="l"/>
                <a:tab pos="965200" algn="l"/>
                <a:tab pos="1825625" algn="l"/>
                <a:tab pos="2857500" algn="l"/>
                <a:tab pos="4973638" algn="l"/>
                <a:tab pos="6005513" algn="l"/>
                <a:tab pos="6575425" algn="l"/>
              </a:tabLst>
              <a:defRPr kumimoji="1" sz="2400">
                <a:solidFill>
                  <a:schemeClr val="tx1"/>
                </a:solidFill>
                <a:latin typeface="Times New Roman" pitchFamily="18" charset="0"/>
              </a:defRPr>
            </a:lvl4pPr>
            <a:lvl5pPr>
              <a:tabLst>
                <a:tab pos="463550" algn="l"/>
                <a:tab pos="965200" algn="l"/>
                <a:tab pos="1825625" algn="l"/>
                <a:tab pos="2857500" algn="l"/>
                <a:tab pos="4973638" algn="l"/>
                <a:tab pos="6005513" algn="l"/>
                <a:tab pos="6575425" algn="l"/>
              </a:tabLst>
              <a:defRPr kumimoji="1" sz="2400">
                <a:solidFill>
                  <a:schemeClr val="tx1"/>
                </a:solidFill>
                <a:latin typeface="Times New Roman" pitchFamily="18" charset="0"/>
              </a:defRPr>
            </a:lvl5pPr>
            <a:lvl6pPr eaLnBrk="0" fontAlgn="base" hangingPunct="0">
              <a:spcBef>
                <a:spcPct val="0"/>
              </a:spcBef>
              <a:spcAft>
                <a:spcPct val="0"/>
              </a:spcAft>
              <a:tabLst>
                <a:tab pos="463550" algn="l"/>
                <a:tab pos="965200" algn="l"/>
                <a:tab pos="1825625" algn="l"/>
                <a:tab pos="2857500" algn="l"/>
                <a:tab pos="4973638" algn="l"/>
                <a:tab pos="6005513" algn="l"/>
                <a:tab pos="6575425" algn="l"/>
              </a:tabLst>
              <a:defRPr kumimoji="1" sz="2400">
                <a:solidFill>
                  <a:schemeClr val="tx1"/>
                </a:solidFill>
                <a:latin typeface="Times New Roman" pitchFamily="18" charset="0"/>
              </a:defRPr>
            </a:lvl6pPr>
            <a:lvl7pPr eaLnBrk="0" fontAlgn="base" hangingPunct="0">
              <a:spcBef>
                <a:spcPct val="0"/>
              </a:spcBef>
              <a:spcAft>
                <a:spcPct val="0"/>
              </a:spcAft>
              <a:tabLst>
                <a:tab pos="463550" algn="l"/>
                <a:tab pos="965200" algn="l"/>
                <a:tab pos="1825625" algn="l"/>
                <a:tab pos="2857500" algn="l"/>
                <a:tab pos="4973638" algn="l"/>
                <a:tab pos="6005513" algn="l"/>
                <a:tab pos="6575425" algn="l"/>
              </a:tabLst>
              <a:defRPr kumimoji="1" sz="2400">
                <a:solidFill>
                  <a:schemeClr val="tx1"/>
                </a:solidFill>
                <a:latin typeface="Times New Roman" pitchFamily="18" charset="0"/>
              </a:defRPr>
            </a:lvl7pPr>
            <a:lvl8pPr eaLnBrk="0" fontAlgn="base" hangingPunct="0">
              <a:spcBef>
                <a:spcPct val="0"/>
              </a:spcBef>
              <a:spcAft>
                <a:spcPct val="0"/>
              </a:spcAft>
              <a:tabLst>
                <a:tab pos="463550" algn="l"/>
                <a:tab pos="965200" algn="l"/>
                <a:tab pos="1825625" algn="l"/>
                <a:tab pos="2857500" algn="l"/>
                <a:tab pos="4973638" algn="l"/>
                <a:tab pos="6005513" algn="l"/>
                <a:tab pos="6575425" algn="l"/>
              </a:tabLst>
              <a:defRPr kumimoji="1" sz="2400">
                <a:solidFill>
                  <a:schemeClr val="tx1"/>
                </a:solidFill>
                <a:latin typeface="Times New Roman" pitchFamily="18" charset="0"/>
              </a:defRPr>
            </a:lvl8pPr>
            <a:lvl9pPr eaLnBrk="0" fontAlgn="base" hangingPunct="0">
              <a:spcBef>
                <a:spcPct val="0"/>
              </a:spcBef>
              <a:spcAft>
                <a:spcPct val="0"/>
              </a:spcAft>
              <a:tabLst>
                <a:tab pos="463550" algn="l"/>
                <a:tab pos="965200" algn="l"/>
                <a:tab pos="1825625" algn="l"/>
                <a:tab pos="2857500" algn="l"/>
                <a:tab pos="4973638" algn="l"/>
                <a:tab pos="6005513" algn="l"/>
                <a:tab pos="6575425" algn="l"/>
              </a:tabLst>
              <a:defRPr kumimoji="1" sz="2400">
                <a:solidFill>
                  <a:schemeClr val="tx1"/>
                </a:solidFill>
                <a:latin typeface="Times New Roman" pitchFamily="18" charset="0"/>
              </a:defRPr>
            </a:lvl9pPr>
          </a:lstStyle>
          <a:p>
            <a:r>
              <a:rPr lang="en-US" sz="3200" b="1"/>
              <a:t>Range Tests Example</a:t>
            </a:r>
          </a:p>
          <a:p>
            <a:endParaRPr lang="en-US"/>
          </a:p>
          <a:p>
            <a:endParaRPr lang="en-US"/>
          </a:p>
          <a:p>
            <a:endParaRPr lang="en-US"/>
          </a:p>
          <a:p>
            <a:r>
              <a:rPr lang="en-US" b="1" i="1">
                <a:solidFill>
                  <a:srgbClr val="CC0000"/>
                </a:solidFill>
              </a:rPr>
              <a:t>Question:</a:t>
            </a:r>
            <a:endParaRPr lang="en-US"/>
          </a:p>
          <a:p>
            <a:r>
              <a:rPr lang="en-US"/>
              <a:t>	Find all rows whose student’s GPA is between 3 and 4.</a:t>
            </a:r>
          </a:p>
          <a:p>
            <a:endParaRPr lang="en-US"/>
          </a:p>
          <a:p>
            <a:endParaRPr lang="en-US"/>
          </a:p>
          <a:p>
            <a:endParaRPr lang="en-US"/>
          </a:p>
          <a:p>
            <a:endParaRPr lang="en-US"/>
          </a:p>
          <a:p>
            <a:r>
              <a:rPr lang="en-US" b="1" i="1">
                <a:solidFill>
                  <a:srgbClr val="CC0000"/>
                </a:solidFill>
              </a:rPr>
              <a:t>Query:</a:t>
            </a:r>
            <a:endParaRPr lang="en-US"/>
          </a:p>
          <a:p>
            <a:r>
              <a:rPr lang="en-US"/>
              <a:t>	</a:t>
            </a:r>
            <a:r>
              <a:rPr lang="en-US" b="1"/>
              <a:t>SELECT *</a:t>
            </a:r>
          </a:p>
          <a:p>
            <a:r>
              <a:rPr lang="en-US" b="1"/>
              <a:t>	FROM Student</a:t>
            </a:r>
          </a:p>
          <a:p>
            <a:r>
              <a:rPr lang="en-US" b="1"/>
              <a:t>	WHERE GPA BETWEEN 3.0 AND 4.0;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85A80778-CC21-40AC-9A17-9816BFC1C519}" type="slidenum">
              <a:rPr lang="en-US"/>
              <a:pPr/>
              <a:t>24</a:t>
            </a:fld>
            <a:endParaRPr lang="en-US"/>
          </a:p>
        </p:txBody>
      </p:sp>
      <p:sp>
        <p:nvSpPr>
          <p:cNvPr id="102405" name="Text Box 1029"/>
          <p:cNvSpPr txBox="1">
            <a:spLocks noChangeArrowheads="1"/>
          </p:cNvSpPr>
          <p:nvPr/>
        </p:nvSpPr>
        <p:spPr bwMode="auto">
          <a:xfrm>
            <a:off x="681038" y="4494213"/>
            <a:ext cx="7726362" cy="1323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0000CC"/>
                </a:solidFill>
              </a:rPr>
              <a:t>Lname	Fname	SID	Address		Phone	GPA	Major</a:t>
            </a:r>
            <a:endParaRPr lang="en-US" sz="1600" b="1">
              <a:solidFill>
                <a:srgbClr val="003399"/>
              </a:solidFill>
            </a:endParaRPr>
          </a:p>
          <a:p>
            <a:r>
              <a:rPr lang="en-US" sz="1600" b="1">
                <a:solidFill>
                  <a:srgbClr val="000000"/>
                </a:solidFill>
              </a:rPr>
              <a:t>King	Dean	5674443	123 Royal Park Road897-6755	3.23	Biology</a:t>
            </a:r>
            <a:endParaRPr lang="en-US" sz="1600" b="1"/>
          </a:p>
          <a:p>
            <a:r>
              <a:rPr lang="en-US" sz="1600" b="1">
                <a:solidFill>
                  <a:srgbClr val="000000"/>
                </a:solidFill>
              </a:rPr>
              <a:t>Wilkes	John	6201246	6333 Portage Avenue945-5555	3.67	Arts</a:t>
            </a:r>
            <a:endParaRPr lang="en-US" sz="1600" b="1"/>
          </a:p>
          <a:p>
            <a:r>
              <a:rPr lang="en-US" sz="1600" b="1">
                <a:solidFill>
                  <a:srgbClr val="000000"/>
                </a:solidFill>
              </a:rPr>
              <a:t>Li	Ben	6202519	627 Park Avenue	268-1636	3.56	Mathematics</a:t>
            </a:r>
            <a:endParaRPr lang="en-US" sz="1600" b="1"/>
          </a:p>
          <a:p>
            <a:r>
              <a:rPr lang="en-US" sz="1600" b="1">
                <a:solidFill>
                  <a:srgbClr val="000000"/>
                </a:solidFill>
              </a:rPr>
              <a:t>Jacobson	Michael	6202557	957-7A Chancellor	275-8839	4	Phd</a:t>
            </a:r>
            <a:endParaRPr lang="en-US" sz="1600" b="1"/>
          </a:p>
        </p:txBody>
      </p:sp>
      <p:sp>
        <p:nvSpPr>
          <p:cNvPr id="102406" name="Rectangle 1030"/>
          <p:cNvSpPr>
            <a:spLocks noChangeArrowheads="1"/>
          </p:cNvSpPr>
          <p:nvPr/>
        </p:nvSpPr>
        <p:spPr bwMode="auto">
          <a:xfrm>
            <a:off x="720725" y="1069975"/>
            <a:ext cx="8239125"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i="1">
                <a:solidFill>
                  <a:srgbClr val="000000"/>
                </a:solidFill>
              </a:rPr>
              <a:t>King	Dean	5674443	123 Royal Park Road897-6755	3.23	Biology</a:t>
            </a:r>
            <a:endParaRPr lang="en-US" sz="1600" b="1" i="1"/>
          </a:p>
          <a:p>
            <a:r>
              <a:rPr lang="en-US" sz="1600" b="1" i="1">
                <a:solidFill>
                  <a:srgbClr val="000000"/>
                </a:solidFill>
              </a:rPr>
              <a:t>Wilkes	John	6201246	6333 Portage Avenue945-5555	3.67	Arts</a:t>
            </a:r>
            <a:endParaRPr lang="en-US" sz="1600" b="1" i="1"/>
          </a:p>
          <a:p>
            <a:r>
              <a:rPr lang="en-US" sz="1600" b="1" i="1">
                <a:solidFill>
                  <a:srgbClr val="000000"/>
                </a:solidFill>
              </a:rPr>
              <a:t>Li	Ben	6202519	627 Park Avenue	268-1636	3.56	Mathematics</a:t>
            </a:r>
            <a:endParaRPr lang="en-US" sz="1600" b="1" i="1"/>
          </a:p>
          <a:p>
            <a:r>
              <a:rPr lang="en-US" sz="1600" b="1" i="1">
                <a:solidFill>
                  <a:srgbClr val="000000"/>
                </a:solidFill>
              </a:rPr>
              <a:t>Jacobson	Michael	6202557	957-7A Chancellor	275-8839	4	Phd</a:t>
            </a:r>
            <a:endParaRPr lang="en-US" sz="1600" b="1" i="1"/>
          </a:p>
          <a:p>
            <a:r>
              <a:rPr lang="en-US" sz="1600" b="1">
                <a:solidFill>
                  <a:srgbClr val="000000"/>
                </a:solidFill>
              </a:rPr>
              <a:t>Doe	John	6303833	222 Elm Street	234-8966	2.23	Arts</a:t>
            </a:r>
            <a:endParaRPr lang="en-US" sz="1600" b="1"/>
          </a:p>
          <a:p>
            <a:r>
              <a:rPr lang="en-US" sz="1600" b="1">
                <a:solidFill>
                  <a:srgbClr val="000000"/>
                </a:solidFill>
              </a:rPr>
              <a:t>Wong	Joanne	6502255	820 Silver Street	455-8867	2.97	Engineering</a:t>
            </a:r>
            <a:endParaRPr lang="en-US" sz="1600" b="1"/>
          </a:p>
          <a:p>
            <a:r>
              <a:rPr lang="en-US" sz="1600" b="1">
                <a:solidFill>
                  <a:srgbClr val="000000"/>
                </a:solidFill>
              </a:rPr>
              <a:t>Tyson	Miguel	6567560	676 St. Marys Road	342-8887	1.5	Human Ecology</a:t>
            </a:r>
          </a:p>
        </p:txBody>
      </p:sp>
      <p:sp>
        <p:nvSpPr>
          <p:cNvPr id="102408" name="Text Box 1032"/>
          <p:cNvSpPr txBox="1">
            <a:spLocks noChangeArrowheads="1"/>
          </p:cNvSpPr>
          <p:nvPr/>
        </p:nvSpPr>
        <p:spPr bwMode="auto">
          <a:xfrm>
            <a:off x="663575" y="4027488"/>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a:solidFill>
                  <a:srgbClr val="CC0000"/>
                </a:solidFill>
              </a:rPr>
              <a:t>Result:</a:t>
            </a:r>
          </a:p>
        </p:txBody>
      </p:sp>
      <p:sp>
        <p:nvSpPr>
          <p:cNvPr id="102409" name="Line 1033"/>
          <p:cNvSpPr>
            <a:spLocks noChangeShapeType="1"/>
          </p:cNvSpPr>
          <p:nvPr/>
        </p:nvSpPr>
        <p:spPr bwMode="auto">
          <a:xfrm flipV="1">
            <a:off x="163513" y="1736725"/>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0" name="Line 1034"/>
          <p:cNvSpPr>
            <a:spLocks noChangeShapeType="1"/>
          </p:cNvSpPr>
          <p:nvPr/>
        </p:nvSpPr>
        <p:spPr bwMode="auto">
          <a:xfrm flipV="1">
            <a:off x="163513" y="221138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1" name="Line 1035"/>
          <p:cNvSpPr>
            <a:spLocks noChangeShapeType="1"/>
          </p:cNvSpPr>
          <p:nvPr/>
        </p:nvSpPr>
        <p:spPr bwMode="auto">
          <a:xfrm flipV="1">
            <a:off x="163513" y="1978025"/>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3" name="Line 1037"/>
          <p:cNvSpPr>
            <a:spLocks noChangeShapeType="1"/>
          </p:cNvSpPr>
          <p:nvPr/>
        </p:nvSpPr>
        <p:spPr bwMode="auto">
          <a:xfrm flipV="1">
            <a:off x="163513" y="1463675"/>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4" name="Text Box 1038"/>
          <p:cNvSpPr txBox="1">
            <a:spLocks noChangeArrowheads="1"/>
          </p:cNvSpPr>
          <p:nvPr/>
        </p:nvSpPr>
        <p:spPr bwMode="auto">
          <a:xfrm>
            <a:off x="720725" y="600075"/>
            <a:ext cx="193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CEEA70F-7F2E-44B2-A754-5289972D4DCE}" type="slidenum">
              <a:rPr lang="en-US"/>
              <a:pPr/>
              <a:t>25</a:t>
            </a:fld>
            <a:endParaRPr lang="en-US"/>
          </a:p>
        </p:txBody>
      </p:sp>
      <p:sp>
        <p:nvSpPr>
          <p:cNvPr id="67586" name="Text Box 2"/>
          <p:cNvSpPr txBox="1">
            <a:spLocks noChangeArrowheads="1"/>
          </p:cNvSpPr>
          <p:nvPr/>
        </p:nvSpPr>
        <p:spPr bwMode="auto">
          <a:xfrm>
            <a:off x="238125" y="269875"/>
            <a:ext cx="8526463" cy="569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sz="3200" b="1"/>
              <a:t>Range Tests Example</a:t>
            </a:r>
            <a:r>
              <a:rPr lang="en-US"/>
              <a:t> </a:t>
            </a:r>
          </a:p>
          <a:p>
            <a:endParaRPr lang="en-US"/>
          </a:p>
          <a:p>
            <a:pPr>
              <a:buClr>
                <a:srgbClr val="CC0000"/>
              </a:buClr>
              <a:buFontTx/>
              <a:buChar char="•"/>
            </a:pPr>
            <a:r>
              <a:rPr lang="en-US"/>
              <a:t>The NOT keyword can be used to negate an expression</a:t>
            </a:r>
          </a:p>
          <a:p>
            <a:endParaRPr lang="en-US">
              <a:sym typeface="Symbol" pitchFamily="18" charset="2"/>
            </a:endParaRPr>
          </a:p>
          <a:p>
            <a:r>
              <a:rPr lang="en-US" b="1" i="1">
                <a:solidFill>
                  <a:srgbClr val="CC0000"/>
                </a:solidFill>
                <a:sym typeface="Symbol" pitchFamily="18" charset="2"/>
              </a:rPr>
              <a:t>Question:</a:t>
            </a:r>
            <a:endParaRPr lang="en-US">
              <a:sym typeface="Symbol" pitchFamily="18" charset="2"/>
            </a:endParaRPr>
          </a:p>
          <a:p>
            <a:r>
              <a:rPr lang="en-US">
                <a:sym typeface="Symbol" pitchFamily="18" charset="2"/>
              </a:rPr>
              <a:t>		</a:t>
            </a:r>
            <a:r>
              <a:rPr lang="en-US"/>
              <a:t>Find all rows whose student’s GPA is not between 3 and 4.</a:t>
            </a:r>
          </a:p>
          <a:p>
            <a:endParaRPr lang="en-US"/>
          </a:p>
          <a:p>
            <a:r>
              <a:rPr lang="en-US" b="1" i="1">
                <a:solidFill>
                  <a:srgbClr val="CC0000"/>
                </a:solidFill>
              </a:rPr>
              <a:t>Query:</a:t>
            </a:r>
            <a:endParaRPr lang="en-US"/>
          </a:p>
          <a:p>
            <a:r>
              <a:rPr lang="en-US"/>
              <a:t>		</a:t>
            </a:r>
            <a:r>
              <a:rPr lang="en-US" b="1"/>
              <a:t>SELECT *</a:t>
            </a:r>
          </a:p>
          <a:p>
            <a:r>
              <a:rPr lang="en-US" b="1"/>
              <a:t>		FROM Student</a:t>
            </a:r>
          </a:p>
          <a:p>
            <a:r>
              <a:rPr lang="en-US" b="1"/>
              <a:t>		WHERE GPA NOT BETWEEN 3.0 AND 4.0;</a:t>
            </a:r>
          </a:p>
          <a:p>
            <a:endParaRPr lang="en-US"/>
          </a:p>
          <a:p>
            <a:endParaRPr lang="en-US"/>
          </a:p>
          <a:p>
            <a:pPr>
              <a:buClr>
                <a:srgbClr val="CC0000"/>
              </a:buClr>
              <a:buFontTx/>
              <a:buChar char="•"/>
            </a:pPr>
            <a:r>
              <a:rPr lang="en-US"/>
              <a:t>Note: The keyword [</a:t>
            </a:r>
            <a:r>
              <a:rPr lang="en-US" b="1" i="1"/>
              <a:t>between</a:t>
            </a:r>
            <a:r>
              <a:rPr lang="en-US" i="1"/>
              <a:t> </a:t>
            </a:r>
            <a:r>
              <a:rPr lang="en-US" b="1" i="1"/>
              <a:t>a</a:t>
            </a:r>
            <a:r>
              <a:rPr lang="en-US" i="1"/>
              <a:t> </a:t>
            </a:r>
            <a:r>
              <a:rPr lang="en-US" b="1" i="1"/>
              <a:t>and</a:t>
            </a:r>
            <a:r>
              <a:rPr lang="en-US" i="1"/>
              <a:t> </a:t>
            </a:r>
            <a:r>
              <a:rPr lang="en-US" b="1" i="1"/>
              <a:t>b</a:t>
            </a:r>
            <a:r>
              <a:rPr lang="en-US"/>
              <a:t>] means including </a:t>
            </a:r>
            <a:r>
              <a:rPr lang="en-US" b="1" i="1"/>
              <a:t>a</a:t>
            </a:r>
            <a:r>
              <a:rPr lang="en-US"/>
              <a:t> and </a:t>
            </a:r>
            <a:r>
              <a:rPr lang="en-US" b="1" i="1"/>
              <a:t>b </a:t>
            </a:r>
            <a:endParaRPr lang="en-US"/>
          </a:p>
          <a:p>
            <a:pPr>
              <a:buClr>
                <a:srgbClr val="CC0000"/>
              </a:buClr>
              <a:buFontTx/>
              <a:buChar char="•"/>
            </a:pPr>
            <a:endParaRPr kumimoji="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02BDFB39-C702-41D4-BECA-047A1F21824E}" type="slidenum">
              <a:rPr lang="en-US"/>
              <a:pPr/>
              <a:t>26</a:t>
            </a:fld>
            <a:endParaRPr lang="en-US"/>
          </a:p>
        </p:txBody>
      </p:sp>
      <p:sp>
        <p:nvSpPr>
          <p:cNvPr id="103428" name="Text Box 1028"/>
          <p:cNvSpPr txBox="1">
            <a:spLocks noChangeArrowheads="1"/>
          </p:cNvSpPr>
          <p:nvPr/>
        </p:nvSpPr>
        <p:spPr bwMode="auto">
          <a:xfrm>
            <a:off x="681038" y="4494213"/>
            <a:ext cx="7989887" cy="1079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0000CC"/>
                </a:solidFill>
              </a:rPr>
              <a:t>Lname	Fname	SID	Address		Phone	GPA	Major</a:t>
            </a:r>
            <a:endParaRPr lang="en-US" sz="1600" b="1">
              <a:solidFill>
                <a:srgbClr val="003399"/>
              </a:solidFill>
            </a:endParaRPr>
          </a:p>
          <a:p>
            <a:r>
              <a:rPr lang="en-US" sz="1600" b="1">
                <a:solidFill>
                  <a:srgbClr val="000000"/>
                </a:solidFill>
              </a:rPr>
              <a:t>Doe	John	6303833	222 Elm Street	234-8966	2.23	Arts</a:t>
            </a:r>
            <a:endParaRPr lang="en-US" sz="1600" b="1"/>
          </a:p>
          <a:p>
            <a:r>
              <a:rPr lang="en-US" sz="1600" b="1">
                <a:solidFill>
                  <a:srgbClr val="000000"/>
                </a:solidFill>
              </a:rPr>
              <a:t>Wong	Joanne	6502255	820 Silver Street	455-8867	2.97	Engineering</a:t>
            </a:r>
            <a:endParaRPr lang="en-US" sz="1600" b="1"/>
          </a:p>
          <a:p>
            <a:r>
              <a:rPr lang="en-US" sz="1600" b="1">
                <a:solidFill>
                  <a:srgbClr val="000000"/>
                </a:solidFill>
              </a:rPr>
              <a:t>Tyson	Miguel	6567560	676 St. Marys Road	342-8887	1.5	Human Ecology</a:t>
            </a:r>
          </a:p>
        </p:txBody>
      </p:sp>
      <p:sp>
        <p:nvSpPr>
          <p:cNvPr id="103429" name="Rectangle 1029"/>
          <p:cNvSpPr>
            <a:spLocks noChangeArrowheads="1"/>
          </p:cNvSpPr>
          <p:nvPr/>
        </p:nvSpPr>
        <p:spPr bwMode="auto">
          <a:xfrm>
            <a:off x="720725" y="1069975"/>
            <a:ext cx="8239125"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a:solidFill>
                  <a:srgbClr val="000000"/>
                </a:solidFill>
              </a:rPr>
              <a:t>King	Dean	5674443	123 Royal Park Road897-6755	3.23	Biology</a:t>
            </a:r>
            <a:endParaRPr lang="en-US" sz="1600" b="1"/>
          </a:p>
          <a:p>
            <a:r>
              <a:rPr lang="en-US" sz="1600" b="1">
                <a:solidFill>
                  <a:srgbClr val="000000"/>
                </a:solidFill>
              </a:rPr>
              <a:t>Wilkes	John	6201246	6333 Portage Avenue945-5555	3.67	Arts</a:t>
            </a:r>
            <a:endParaRPr lang="en-US" sz="1600" b="1"/>
          </a:p>
          <a:p>
            <a:r>
              <a:rPr lang="en-US" sz="1600" b="1">
                <a:solidFill>
                  <a:srgbClr val="000000"/>
                </a:solidFill>
              </a:rPr>
              <a:t>Li	Ben	6202519	627 Park Avenue	268-1636	3.56	Mathematics</a:t>
            </a:r>
            <a:endParaRPr lang="en-US" sz="1600" b="1"/>
          </a:p>
          <a:p>
            <a:r>
              <a:rPr lang="en-US" sz="1600" b="1">
                <a:solidFill>
                  <a:srgbClr val="000000"/>
                </a:solidFill>
              </a:rPr>
              <a:t>Jacobson	Michael	6202557	957-7A Chancellor	275-8839	4	Phd</a:t>
            </a:r>
            <a:endParaRPr lang="en-US" sz="1600" b="1"/>
          </a:p>
          <a:p>
            <a:r>
              <a:rPr lang="en-US" sz="1600" b="1" i="1">
                <a:solidFill>
                  <a:srgbClr val="000000"/>
                </a:solidFill>
              </a:rPr>
              <a:t>Doe	John	6303833	222 Elm Street	234-8966	2.23	Arts</a:t>
            </a:r>
            <a:endParaRPr lang="en-US" sz="1600" b="1" i="1"/>
          </a:p>
          <a:p>
            <a:r>
              <a:rPr lang="en-US" sz="1600" b="1" i="1">
                <a:solidFill>
                  <a:srgbClr val="000000"/>
                </a:solidFill>
              </a:rPr>
              <a:t>Wong	Joanne	6502255	820 Silver Street	455-8867	2.97	Engineering</a:t>
            </a:r>
            <a:endParaRPr lang="en-US" sz="1600" b="1" i="1"/>
          </a:p>
          <a:p>
            <a:r>
              <a:rPr lang="en-US" sz="1600" b="1" i="1">
                <a:solidFill>
                  <a:srgbClr val="000000"/>
                </a:solidFill>
              </a:rPr>
              <a:t>Tyson	Miguel	6567560	676 St. Marys Road	342-8887	1.5	Human Ecology</a:t>
            </a:r>
          </a:p>
        </p:txBody>
      </p:sp>
      <p:sp>
        <p:nvSpPr>
          <p:cNvPr id="103431" name="Text Box 1031"/>
          <p:cNvSpPr txBox="1">
            <a:spLocks noChangeArrowheads="1"/>
          </p:cNvSpPr>
          <p:nvPr/>
        </p:nvSpPr>
        <p:spPr bwMode="auto">
          <a:xfrm>
            <a:off x="663575" y="4027488"/>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a:solidFill>
                  <a:srgbClr val="CC0000"/>
                </a:solidFill>
              </a:rPr>
              <a:t>Result:</a:t>
            </a:r>
          </a:p>
        </p:txBody>
      </p:sp>
      <p:sp>
        <p:nvSpPr>
          <p:cNvPr id="103432" name="Line 1032"/>
          <p:cNvSpPr>
            <a:spLocks noChangeShapeType="1"/>
          </p:cNvSpPr>
          <p:nvPr/>
        </p:nvSpPr>
        <p:spPr bwMode="auto">
          <a:xfrm flipV="1">
            <a:off x="163513" y="2470150"/>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3" name="Line 1033"/>
          <p:cNvSpPr>
            <a:spLocks noChangeShapeType="1"/>
          </p:cNvSpPr>
          <p:nvPr/>
        </p:nvSpPr>
        <p:spPr bwMode="auto">
          <a:xfrm flipV="1">
            <a:off x="163513" y="270033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4" name="Line 1034"/>
          <p:cNvSpPr>
            <a:spLocks noChangeShapeType="1"/>
          </p:cNvSpPr>
          <p:nvPr/>
        </p:nvSpPr>
        <p:spPr bwMode="auto">
          <a:xfrm flipV="1">
            <a:off x="163513" y="2943225"/>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6" name="Text Box 1036"/>
          <p:cNvSpPr txBox="1">
            <a:spLocks noChangeArrowheads="1"/>
          </p:cNvSpPr>
          <p:nvPr/>
        </p:nvSpPr>
        <p:spPr bwMode="auto">
          <a:xfrm>
            <a:off x="693738" y="600075"/>
            <a:ext cx="193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ABA29A8-D6CC-4058-B44F-CC650B94746D}" type="slidenum">
              <a:rPr lang="en-US"/>
              <a:pPr/>
              <a:t>27</a:t>
            </a:fld>
            <a:endParaRPr lang="en-US"/>
          </a:p>
        </p:txBody>
      </p:sp>
      <p:sp>
        <p:nvSpPr>
          <p:cNvPr id="68610" name="Text Box 2"/>
          <p:cNvSpPr txBox="1">
            <a:spLocks noChangeArrowheads="1"/>
          </p:cNvSpPr>
          <p:nvPr/>
        </p:nvSpPr>
        <p:spPr bwMode="auto">
          <a:xfrm>
            <a:off x="619125" y="290513"/>
            <a:ext cx="7605713" cy="5326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tabLst>
                <a:tab pos="463550" algn="l"/>
                <a:tab pos="912813" algn="l"/>
                <a:tab pos="1719263" algn="l"/>
                <a:tab pos="2686050" algn="l"/>
                <a:tab pos="4854575" algn="l"/>
                <a:tab pos="5886450" algn="l"/>
                <a:tab pos="6575425" algn="l"/>
              </a:tabLst>
              <a:defRPr kumimoji="1" sz="2400">
                <a:solidFill>
                  <a:schemeClr val="tx1"/>
                </a:solidFill>
                <a:latin typeface="Times New Roman" pitchFamily="18" charset="0"/>
              </a:defRPr>
            </a:lvl1pPr>
            <a:lvl2pPr>
              <a:tabLst>
                <a:tab pos="463550" algn="l"/>
                <a:tab pos="912813" algn="l"/>
                <a:tab pos="1719263" algn="l"/>
                <a:tab pos="2686050" algn="l"/>
                <a:tab pos="4854575" algn="l"/>
                <a:tab pos="5886450" algn="l"/>
                <a:tab pos="6575425" algn="l"/>
              </a:tabLst>
              <a:defRPr kumimoji="1" sz="2400">
                <a:solidFill>
                  <a:schemeClr val="tx1"/>
                </a:solidFill>
                <a:latin typeface="Times New Roman" pitchFamily="18" charset="0"/>
              </a:defRPr>
            </a:lvl2pPr>
            <a:lvl3pPr>
              <a:tabLst>
                <a:tab pos="463550" algn="l"/>
                <a:tab pos="912813" algn="l"/>
                <a:tab pos="1719263" algn="l"/>
                <a:tab pos="2686050" algn="l"/>
                <a:tab pos="4854575" algn="l"/>
                <a:tab pos="5886450" algn="l"/>
                <a:tab pos="6575425" algn="l"/>
              </a:tabLst>
              <a:defRPr kumimoji="1" sz="2400">
                <a:solidFill>
                  <a:schemeClr val="tx1"/>
                </a:solidFill>
                <a:latin typeface="Times New Roman" pitchFamily="18" charset="0"/>
              </a:defRPr>
            </a:lvl3pPr>
            <a:lvl4pPr>
              <a:tabLst>
                <a:tab pos="463550" algn="l"/>
                <a:tab pos="912813" algn="l"/>
                <a:tab pos="1719263" algn="l"/>
                <a:tab pos="2686050" algn="l"/>
                <a:tab pos="4854575" algn="l"/>
                <a:tab pos="5886450" algn="l"/>
                <a:tab pos="6575425" algn="l"/>
              </a:tabLst>
              <a:defRPr kumimoji="1" sz="2400">
                <a:solidFill>
                  <a:schemeClr val="tx1"/>
                </a:solidFill>
                <a:latin typeface="Times New Roman" pitchFamily="18" charset="0"/>
              </a:defRPr>
            </a:lvl4pPr>
            <a:lvl5pPr>
              <a:tabLst>
                <a:tab pos="463550" algn="l"/>
                <a:tab pos="912813" algn="l"/>
                <a:tab pos="1719263" algn="l"/>
                <a:tab pos="2686050" algn="l"/>
                <a:tab pos="4854575" algn="l"/>
                <a:tab pos="5886450" algn="l"/>
                <a:tab pos="6575425" algn="l"/>
              </a:tabLst>
              <a:defRPr kumimoji="1" sz="2400">
                <a:solidFill>
                  <a:schemeClr val="tx1"/>
                </a:solidFill>
                <a:latin typeface="Times New Roman" pitchFamily="18" charset="0"/>
              </a:defRPr>
            </a:lvl5pPr>
            <a:lvl6pPr eaLnBrk="0" fontAlgn="base" hangingPunct="0">
              <a:spcBef>
                <a:spcPct val="0"/>
              </a:spcBef>
              <a:spcAft>
                <a:spcPct val="0"/>
              </a:spcAft>
              <a:tabLst>
                <a:tab pos="463550" algn="l"/>
                <a:tab pos="912813" algn="l"/>
                <a:tab pos="1719263" algn="l"/>
                <a:tab pos="2686050" algn="l"/>
                <a:tab pos="4854575" algn="l"/>
                <a:tab pos="5886450" algn="l"/>
                <a:tab pos="6575425" algn="l"/>
              </a:tabLst>
              <a:defRPr kumimoji="1" sz="2400">
                <a:solidFill>
                  <a:schemeClr val="tx1"/>
                </a:solidFill>
                <a:latin typeface="Times New Roman" pitchFamily="18" charset="0"/>
              </a:defRPr>
            </a:lvl6pPr>
            <a:lvl7pPr eaLnBrk="0" fontAlgn="base" hangingPunct="0">
              <a:spcBef>
                <a:spcPct val="0"/>
              </a:spcBef>
              <a:spcAft>
                <a:spcPct val="0"/>
              </a:spcAft>
              <a:tabLst>
                <a:tab pos="463550" algn="l"/>
                <a:tab pos="912813" algn="l"/>
                <a:tab pos="1719263" algn="l"/>
                <a:tab pos="2686050" algn="l"/>
                <a:tab pos="4854575" algn="l"/>
                <a:tab pos="5886450" algn="l"/>
                <a:tab pos="6575425" algn="l"/>
              </a:tabLst>
              <a:defRPr kumimoji="1" sz="2400">
                <a:solidFill>
                  <a:schemeClr val="tx1"/>
                </a:solidFill>
                <a:latin typeface="Times New Roman" pitchFamily="18" charset="0"/>
              </a:defRPr>
            </a:lvl7pPr>
            <a:lvl8pPr eaLnBrk="0" fontAlgn="base" hangingPunct="0">
              <a:spcBef>
                <a:spcPct val="0"/>
              </a:spcBef>
              <a:spcAft>
                <a:spcPct val="0"/>
              </a:spcAft>
              <a:tabLst>
                <a:tab pos="463550" algn="l"/>
                <a:tab pos="912813" algn="l"/>
                <a:tab pos="1719263" algn="l"/>
                <a:tab pos="2686050" algn="l"/>
                <a:tab pos="4854575" algn="l"/>
                <a:tab pos="5886450" algn="l"/>
                <a:tab pos="6575425" algn="l"/>
              </a:tabLst>
              <a:defRPr kumimoji="1" sz="2400">
                <a:solidFill>
                  <a:schemeClr val="tx1"/>
                </a:solidFill>
                <a:latin typeface="Times New Roman" pitchFamily="18" charset="0"/>
              </a:defRPr>
            </a:lvl8pPr>
            <a:lvl9pPr eaLnBrk="0" fontAlgn="base" hangingPunct="0">
              <a:spcBef>
                <a:spcPct val="0"/>
              </a:spcBef>
              <a:spcAft>
                <a:spcPct val="0"/>
              </a:spcAft>
              <a:tabLst>
                <a:tab pos="463550" algn="l"/>
                <a:tab pos="912813" algn="l"/>
                <a:tab pos="1719263" algn="l"/>
                <a:tab pos="2686050" algn="l"/>
                <a:tab pos="4854575" algn="l"/>
                <a:tab pos="5886450" algn="l"/>
                <a:tab pos="6575425" algn="l"/>
              </a:tabLst>
              <a:defRPr kumimoji="1" sz="2400">
                <a:solidFill>
                  <a:schemeClr val="tx1"/>
                </a:solidFill>
                <a:latin typeface="Times New Roman" pitchFamily="18" charset="0"/>
              </a:defRPr>
            </a:lvl9pPr>
          </a:lstStyle>
          <a:p>
            <a:r>
              <a:rPr lang="en-US" sz="3200" b="1"/>
              <a:t>Set Member Test (IN)</a:t>
            </a:r>
            <a:endParaRPr lang="en-US"/>
          </a:p>
          <a:p>
            <a:endParaRPr lang="en-US"/>
          </a:p>
          <a:p>
            <a:pPr>
              <a:buClr>
                <a:srgbClr val="CC0000"/>
              </a:buClr>
              <a:buFontTx/>
              <a:buChar char="•"/>
            </a:pPr>
            <a:r>
              <a:rPr lang="en-US"/>
              <a:t>It tests whether a data value matches one of a list of target values. </a:t>
            </a:r>
          </a:p>
          <a:p>
            <a:endParaRPr lang="en-US"/>
          </a:p>
          <a:p>
            <a:endParaRPr lang="en-US"/>
          </a:p>
          <a:p>
            <a:r>
              <a:rPr lang="en-US" b="1" i="1">
                <a:solidFill>
                  <a:srgbClr val="CC0000"/>
                </a:solidFill>
              </a:rPr>
              <a:t>Question:</a:t>
            </a:r>
            <a:endParaRPr lang="en-US"/>
          </a:p>
          <a:p>
            <a:r>
              <a:rPr lang="en-US"/>
              <a:t>	Get all rows whose student’s first name is John or Joanne</a:t>
            </a:r>
          </a:p>
          <a:p>
            <a:endParaRPr lang="en-US"/>
          </a:p>
          <a:p>
            <a:endParaRPr lang="en-US"/>
          </a:p>
          <a:p>
            <a:r>
              <a:rPr lang="en-US" b="1" i="1">
                <a:solidFill>
                  <a:srgbClr val="CC0000"/>
                </a:solidFill>
              </a:rPr>
              <a:t>Query:</a:t>
            </a:r>
            <a:endParaRPr lang="en-US"/>
          </a:p>
          <a:p>
            <a:r>
              <a:rPr lang="en-US"/>
              <a:t>	</a:t>
            </a:r>
            <a:r>
              <a:rPr lang="en-US" b="1"/>
              <a:t>SELECT *</a:t>
            </a:r>
          </a:p>
          <a:p>
            <a:r>
              <a:rPr lang="en-US" b="1"/>
              <a:t>	FROM Student</a:t>
            </a:r>
          </a:p>
          <a:p>
            <a:r>
              <a:rPr lang="en-US" b="1"/>
              <a:t>	WHERE Fname IN ('John','Joanne');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70BCF9A2-1884-4D15-8830-316963EE0B64}" type="slidenum">
              <a:rPr lang="en-US"/>
              <a:pPr/>
              <a:t>28</a:t>
            </a:fld>
            <a:endParaRPr lang="en-US"/>
          </a:p>
        </p:txBody>
      </p:sp>
      <p:sp>
        <p:nvSpPr>
          <p:cNvPr id="104453" name="Text Box 1029"/>
          <p:cNvSpPr txBox="1">
            <a:spLocks noChangeArrowheads="1"/>
          </p:cNvSpPr>
          <p:nvPr/>
        </p:nvSpPr>
        <p:spPr bwMode="auto">
          <a:xfrm>
            <a:off x="706438" y="4391025"/>
            <a:ext cx="7656512" cy="1079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0000CC"/>
                </a:solidFill>
              </a:rPr>
              <a:t>Lname	Fname	SID	Address		Phone	GPA	Major</a:t>
            </a:r>
          </a:p>
          <a:p>
            <a:r>
              <a:rPr lang="en-US" sz="1600" b="1">
                <a:solidFill>
                  <a:srgbClr val="000000"/>
                </a:solidFill>
              </a:rPr>
              <a:t>Wilkes	John	6201246	6333 Portage Avenue945-5555	3.67	Arts</a:t>
            </a:r>
            <a:endParaRPr lang="en-US" sz="1600" b="1">
              <a:solidFill>
                <a:srgbClr val="003399"/>
              </a:solidFill>
            </a:endParaRPr>
          </a:p>
          <a:p>
            <a:r>
              <a:rPr lang="en-US" sz="1600" b="1">
                <a:solidFill>
                  <a:srgbClr val="000000"/>
                </a:solidFill>
              </a:rPr>
              <a:t>Doe	John	6303833	222 Elm Street	234-8966	2.23	Arts</a:t>
            </a:r>
            <a:endParaRPr lang="en-US" sz="1600" b="1"/>
          </a:p>
          <a:p>
            <a:r>
              <a:rPr lang="en-US" sz="1600" b="1">
                <a:solidFill>
                  <a:srgbClr val="000000"/>
                </a:solidFill>
              </a:rPr>
              <a:t>Wong	Joanne	6502255	820 Silver Street	455-8867	2.97	Engineering</a:t>
            </a:r>
          </a:p>
        </p:txBody>
      </p:sp>
      <p:sp>
        <p:nvSpPr>
          <p:cNvPr id="104454" name="Rectangle 1030"/>
          <p:cNvSpPr>
            <a:spLocks noChangeArrowheads="1"/>
          </p:cNvSpPr>
          <p:nvPr/>
        </p:nvSpPr>
        <p:spPr bwMode="auto">
          <a:xfrm>
            <a:off x="746125" y="966788"/>
            <a:ext cx="8239125"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a:solidFill>
                  <a:srgbClr val="000000"/>
                </a:solidFill>
              </a:rPr>
              <a:t>King	Dean	5674443	123 Royal Park Road897-6755	3.23	Biology</a:t>
            </a:r>
            <a:endParaRPr lang="en-US" sz="1600" b="1"/>
          </a:p>
          <a:p>
            <a:r>
              <a:rPr lang="en-US" sz="1600" b="1" i="1">
                <a:solidFill>
                  <a:srgbClr val="000000"/>
                </a:solidFill>
              </a:rPr>
              <a:t>Wilkes	John	6201246	6333 Portage Avenue945-5555	3.67	Arts</a:t>
            </a:r>
            <a:endParaRPr lang="en-US" sz="1600" b="1" i="1"/>
          </a:p>
          <a:p>
            <a:r>
              <a:rPr lang="en-US" sz="1600" b="1">
                <a:solidFill>
                  <a:srgbClr val="000000"/>
                </a:solidFill>
              </a:rPr>
              <a:t>Li	Ben	6202519	627 Park Avenue	268-1636	3.56	Mathematics</a:t>
            </a:r>
            <a:endParaRPr lang="en-US" sz="1600" b="1"/>
          </a:p>
          <a:p>
            <a:r>
              <a:rPr lang="en-US" sz="1600" b="1">
                <a:solidFill>
                  <a:srgbClr val="000000"/>
                </a:solidFill>
              </a:rPr>
              <a:t>Jacobson	Michael	6202557	957-7A Chancellor	275-8839	4	Phd</a:t>
            </a:r>
            <a:endParaRPr lang="en-US" sz="1600" b="1"/>
          </a:p>
          <a:p>
            <a:r>
              <a:rPr lang="en-US" sz="1600" b="1" i="1">
                <a:solidFill>
                  <a:srgbClr val="000000"/>
                </a:solidFill>
              </a:rPr>
              <a:t>Doe	John	6303833	222 Elm Street	234-8966	2.23	Arts</a:t>
            </a:r>
            <a:endParaRPr lang="en-US" sz="1600" b="1" i="1"/>
          </a:p>
          <a:p>
            <a:r>
              <a:rPr lang="en-US" sz="1600" b="1" i="1">
                <a:solidFill>
                  <a:srgbClr val="000000"/>
                </a:solidFill>
              </a:rPr>
              <a:t>Wong	Joanne	6502255	820 Silver Street	455-8867	2.97	Engineering</a:t>
            </a:r>
            <a:endParaRPr lang="en-US" sz="1600" b="1" i="1"/>
          </a:p>
          <a:p>
            <a:r>
              <a:rPr lang="en-US" sz="1600" b="1">
                <a:solidFill>
                  <a:srgbClr val="000000"/>
                </a:solidFill>
              </a:rPr>
              <a:t>Tyson	Miguel	6567560	676 St. Marys Road	342-8887	1.5	Human Ecology</a:t>
            </a:r>
          </a:p>
        </p:txBody>
      </p:sp>
      <p:sp>
        <p:nvSpPr>
          <p:cNvPr id="104456" name="Text Box 1032"/>
          <p:cNvSpPr txBox="1">
            <a:spLocks noChangeArrowheads="1"/>
          </p:cNvSpPr>
          <p:nvPr/>
        </p:nvSpPr>
        <p:spPr bwMode="auto">
          <a:xfrm>
            <a:off x="688975" y="392430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a:solidFill>
                  <a:srgbClr val="CC0000"/>
                </a:solidFill>
              </a:rPr>
              <a:t>Result:</a:t>
            </a:r>
          </a:p>
        </p:txBody>
      </p:sp>
      <p:sp>
        <p:nvSpPr>
          <p:cNvPr id="104457" name="Line 1033"/>
          <p:cNvSpPr>
            <a:spLocks noChangeShapeType="1"/>
          </p:cNvSpPr>
          <p:nvPr/>
        </p:nvSpPr>
        <p:spPr bwMode="auto">
          <a:xfrm flipV="1">
            <a:off x="176213" y="2366963"/>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8" name="Line 1034"/>
          <p:cNvSpPr>
            <a:spLocks noChangeShapeType="1"/>
          </p:cNvSpPr>
          <p:nvPr/>
        </p:nvSpPr>
        <p:spPr bwMode="auto">
          <a:xfrm flipV="1">
            <a:off x="176213" y="2597150"/>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9" name="Line 1035"/>
          <p:cNvSpPr>
            <a:spLocks noChangeShapeType="1"/>
          </p:cNvSpPr>
          <p:nvPr/>
        </p:nvSpPr>
        <p:spPr bwMode="auto">
          <a:xfrm flipV="1">
            <a:off x="176213" y="1617663"/>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60" name="Text Box 1036"/>
          <p:cNvSpPr txBox="1">
            <a:spLocks noChangeArrowheads="1"/>
          </p:cNvSpPr>
          <p:nvPr/>
        </p:nvSpPr>
        <p:spPr bwMode="auto">
          <a:xfrm>
            <a:off x="719138" y="509588"/>
            <a:ext cx="193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56A513B-AE91-4FEE-AD68-18ADAA1D464C}" type="slidenum">
              <a:rPr lang="en-US"/>
              <a:pPr/>
              <a:t>29</a:t>
            </a:fld>
            <a:endParaRPr lang="en-US"/>
          </a:p>
        </p:txBody>
      </p:sp>
      <p:sp>
        <p:nvSpPr>
          <p:cNvPr id="69634" name="Text Box 2"/>
          <p:cNvSpPr txBox="1">
            <a:spLocks noChangeArrowheads="1"/>
          </p:cNvSpPr>
          <p:nvPr/>
        </p:nvSpPr>
        <p:spPr bwMode="auto">
          <a:xfrm>
            <a:off x="571500" y="438150"/>
            <a:ext cx="7594600" cy="532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tabLst>
                <a:tab pos="396875" algn="l"/>
                <a:tab pos="912813" algn="l"/>
                <a:tab pos="1825625" algn="l"/>
                <a:tab pos="2976563" algn="l"/>
                <a:tab pos="5318125" algn="l"/>
                <a:tab pos="6456363" algn="l"/>
                <a:tab pos="7091363" algn="l"/>
              </a:tabLst>
              <a:defRPr kumimoji="1" sz="2400">
                <a:solidFill>
                  <a:schemeClr val="tx1"/>
                </a:solidFill>
                <a:latin typeface="Times New Roman" pitchFamily="18" charset="0"/>
              </a:defRPr>
            </a:lvl1pPr>
            <a:lvl2pPr>
              <a:tabLst>
                <a:tab pos="396875" algn="l"/>
                <a:tab pos="912813" algn="l"/>
                <a:tab pos="1825625" algn="l"/>
                <a:tab pos="2976563" algn="l"/>
                <a:tab pos="5318125" algn="l"/>
                <a:tab pos="6456363" algn="l"/>
                <a:tab pos="7091363" algn="l"/>
              </a:tabLst>
              <a:defRPr kumimoji="1" sz="2400">
                <a:solidFill>
                  <a:schemeClr val="tx1"/>
                </a:solidFill>
                <a:latin typeface="Times New Roman" pitchFamily="18" charset="0"/>
              </a:defRPr>
            </a:lvl2pPr>
            <a:lvl3pPr>
              <a:tabLst>
                <a:tab pos="396875" algn="l"/>
                <a:tab pos="912813" algn="l"/>
                <a:tab pos="1825625" algn="l"/>
                <a:tab pos="2976563" algn="l"/>
                <a:tab pos="5318125" algn="l"/>
                <a:tab pos="6456363" algn="l"/>
                <a:tab pos="7091363" algn="l"/>
              </a:tabLst>
              <a:defRPr kumimoji="1" sz="2400">
                <a:solidFill>
                  <a:schemeClr val="tx1"/>
                </a:solidFill>
                <a:latin typeface="Times New Roman" pitchFamily="18" charset="0"/>
              </a:defRPr>
            </a:lvl3pPr>
            <a:lvl4pPr>
              <a:tabLst>
                <a:tab pos="396875" algn="l"/>
                <a:tab pos="912813" algn="l"/>
                <a:tab pos="1825625" algn="l"/>
                <a:tab pos="2976563" algn="l"/>
                <a:tab pos="5318125" algn="l"/>
                <a:tab pos="6456363" algn="l"/>
                <a:tab pos="7091363" algn="l"/>
              </a:tabLst>
              <a:defRPr kumimoji="1" sz="2400">
                <a:solidFill>
                  <a:schemeClr val="tx1"/>
                </a:solidFill>
                <a:latin typeface="Times New Roman" pitchFamily="18" charset="0"/>
              </a:defRPr>
            </a:lvl4pPr>
            <a:lvl5pPr>
              <a:tabLst>
                <a:tab pos="396875" algn="l"/>
                <a:tab pos="912813" algn="l"/>
                <a:tab pos="1825625" algn="l"/>
                <a:tab pos="2976563" algn="l"/>
                <a:tab pos="5318125" algn="l"/>
                <a:tab pos="6456363" algn="l"/>
                <a:tab pos="7091363" algn="l"/>
              </a:tabLst>
              <a:defRPr kumimoji="1" sz="2400">
                <a:solidFill>
                  <a:schemeClr val="tx1"/>
                </a:solidFill>
                <a:latin typeface="Times New Roman" pitchFamily="18" charset="0"/>
              </a:defRPr>
            </a:lvl5pPr>
            <a:lvl6pPr eaLnBrk="0" fontAlgn="base" hangingPunct="0">
              <a:spcBef>
                <a:spcPct val="0"/>
              </a:spcBef>
              <a:spcAft>
                <a:spcPct val="0"/>
              </a:spcAft>
              <a:tabLst>
                <a:tab pos="396875" algn="l"/>
                <a:tab pos="912813" algn="l"/>
                <a:tab pos="1825625" algn="l"/>
                <a:tab pos="2976563" algn="l"/>
                <a:tab pos="5318125" algn="l"/>
                <a:tab pos="6456363" algn="l"/>
                <a:tab pos="7091363" algn="l"/>
              </a:tabLst>
              <a:defRPr kumimoji="1" sz="2400">
                <a:solidFill>
                  <a:schemeClr val="tx1"/>
                </a:solidFill>
                <a:latin typeface="Times New Roman" pitchFamily="18" charset="0"/>
              </a:defRPr>
            </a:lvl6pPr>
            <a:lvl7pPr eaLnBrk="0" fontAlgn="base" hangingPunct="0">
              <a:spcBef>
                <a:spcPct val="0"/>
              </a:spcBef>
              <a:spcAft>
                <a:spcPct val="0"/>
              </a:spcAft>
              <a:tabLst>
                <a:tab pos="396875" algn="l"/>
                <a:tab pos="912813" algn="l"/>
                <a:tab pos="1825625" algn="l"/>
                <a:tab pos="2976563" algn="l"/>
                <a:tab pos="5318125" algn="l"/>
                <a:tab pos="6456363" algn="l"/>
                <a:tab pos="7091363" algn="l"/>
              </a:tabLst>
              <a:defRPr kumimoji="1" sz="2400">
                <a:solidFill>
                  <a:schemeClr val="tx1"/>
                </a:solidFill>
                <a:latin typeface="Times New Roman" pitchFamily="18" charset="0"/>
              </a:defRPr>
            </a:lvl7pPr>
            <a:lvl8pPr eaLnBrk="0" fontAlgn="base" hangingPunct="0">
              <a:spcBef>
                <a:spcPct val="0"/>
              </a:spcBef>
              <a:spcAft>
                <a:spcPct val="0"/>
              </a:spcAft>
              <a:tabLst>
                <a:tab pos="396875" algn="l"/>
                <a:tab pos="912813" algn="l"/>
                <a:tab pos="1825625" algn="l"/>
                <a:tab pos="2976563" algn="l"/>
                <a:tab pos="5318125" algn="l"/>
                <a:tab pos="6456363" algn="l"/>
                <a:tab pos="7091363" algn="l"/>
              </a:tabLst>
              <a:defRPr kumimoji="1" sz="2400">
                <a:solidFill>
                  <a:schemeClr val="tx1"/>
                </a:solidFill>
                <a:latin typeface="Times New Roman" pitchFamily="18" charset="0"/>
              </a:defRPr>
            </a:lvl8pPr>
            <a:lvl9pPr eaLnBrk="0" fontAlgn="base" hangingPunct="0">
              <a:spcBef>
                <a:spcPct val="0"/>
              </a:spcBef>
              <a:spcAft>
                <a:spcPct val="0"/>
              </a:spcAft>
              <a:tabLst>
                <a:tab pos="396875" algn="l"/>
                <a:tab pos="912813" algn="l"/>
                <a:tab pos="1825625" algn="l"/>
                <a:tab pos="2976563" algn="l"/>
                <a:tab pos="5318125" algn="l"/>
                <a:tab pos="6456363" algn="l"/>
                <a:tab pos="7091363" algn="l"/>
              </a:tabLst>
              <a:defRPr kumimoji="1" sz="2400">
                <a:solidFill>
                  <a:schemeClr val="tx1"/>
                </a:solidFill>
                <a:latin typeface="Times New Roman" pitchFamily="18" charset="0"/>
              </a:defRPr>
            </a:lvl9pPr>
          </a:lstStyle>
          <a:p>
            <a:r>
              <a:rPr lang="en-US" sz="3200" b="1"/>
              <a:t>Set Member Test (IN) -- Example</a:t>
            </a:r>
            <a:endParaRPr lang="en-US"/>
          </a:p>
          <a:p>
            <a:endParaRPr lang="en-US">
              <a:sym typeface="Symbol" pitchFamily="18" charset="2"/>
            </a:endParaRPr>
          </a:p>
          <a:p>
            <a:endParaRPr lang="en-US">
              <a:sym typeface="Symbol" pitchFamily="18" charset="2"/>
            </a:endParaRPr>
          </a:p>
          <a:p>
            <a:endParaRPr lang="en-US">
              <a:sym typeface="Symbol" pitchFamily="18" charset="2"/>
            </a:endParaRPr>
          </a:p>
          <a:p>
            <a:r>
              <a:rPr lang="en-US" b="1" i="1">
                <a:solidFill>
                  <a:srgbClr val="CC0000"/>
                </a:solidFill>
                <a:sym typeface="Symbol" pitchFamily="18" charset="2"/>
              </a:rPr>
              <a:t>Question:</a:t>
            </a:r>
            <a:endParaRPr lang="en-US">
              <a:sym typeface="Symbol" pitchFamily="18" charset="2"/>
            </a:endParaRPr>
          </a:p>
          <a:p>
            <a:r>
              <a:rPr lang="en-US"/>
              <a:t>	Get all rows where students are in Arts or Science</a:t>
            </a:r>
          </a:p>
          <a:p>
            <a:endParaRPr lang="en-US"/>
          </a:p>
          <a:p>
            <a:endParaRPr lang="en-US"/>
          </a:p>
          <a:p>
            <a:endParaRPr lang="en-US"/>
          </a:p>
          <a:p>
            <a:r>
              <a:rPr lang="en-US" b="1" i="1">
                <a:solidFill>
                  <a:srgbClr val="CC0000"/>
                </a:solidFill>
              </a:rPr>
              <a:t>Query:</a:t>
            </a:r>
            <a:endParaRPr lang="en-US"/>
          </a:p>
          <a:p>
            <a:r>
              <a:rPr lang="en-US"/>
              <a:t>	</a:t>
            </a:r>
            <a:r>
              <a:rPr lang="en-US" b="1"/>
              <a:t>SELECT *</a:t>
            </a:r>
          </a:p>
          <a:p>
            <a:r>
              <a:rPr lang="en-US" b="1"/>
              <a:t>	FROM Student</a:t>
            </a:r>
          </a:p>
          <a:p>
            <a:r>
              <a:rPr lang="en-US" b="1"/>
              <a:t>	WHERE Major IN ('Arts','Science');</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C4D8A4F-11AE-4BA4-9321-3A3392B5DB01}" type="slidenum">
              <a:rPr lang="en-US"/>
              <a:pPr/>
              <a:t>3</a:t>
            </a:fld>
            <a:endParaRPr lang="en-US"/>
          </a:p>
        </p:txBody>
      </p:sp>
      <p:sp>
        <p:nvSpPr>
          <p:cNvPr id="90114" name="Text Box 1026"/>
          <p:cNvSpPr txBox="1">
            <a:spLocks noChangeArrowheads="1"/>
          </p:cNvSpPr>
          <p:nvPr/>
        </p:nvSpPr>
        <p:spPr bwMode="auto">
          <a:xfrm>
            <a:off x="425450" y="258763"/>
            <a:ext cx="7853363" cy="620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sz="3200" b="1"/>
              <a:t>Constraint -  cont.</a:t>
            </a:r>
            <a:endParaRPr lang="en-US" sz="3200"/>
          </a:p>
          <a:p>
            <a:endParaRPr lang="en-US" sz="1000"/>
          </a:p>
          <a:p>
            <a:pPr>
              <a:buClr>
                <a:srgbClr val="CC0000"/>
              </a:buClr>
              <a:buFontTx/>
              <a:buChar char="•"/>
            </a:pPr>
            <a:r>
              <a:rPr lang="en-US"/>
              <a:t>Consider the following table creations:</a:t>
            </a:r>
          </a:p>
          <a:p>
            <a:endParaRPr lang="en-US"/>
          </a:p>
          <a:p>
            <a:r>
              <a:rPr lang="en-US" b="1"/>
              <a:t>CREATE TABLE Employee</a:t>
            </a:r>
          </a:p>
          <a:p>
            <a:r>
              <a:rPr lang="en-US" b="1"/>
              <a:t>( </a:t>
            </a:r>
          </a:p>
          <a:p>
            <a:r>
              <a:rPr lang="en-US" b="1"/>
              <a:t>   Emp		NUMBER(6)		PRIMARY KEY,</a:t>
            </a:r>
          </a:p>
          <a:p>
            <a:r>
              <a:rPr lang="en-US" b="1"/>
              <a:t>   FirstName	VARCHAR2(10)	NOT NULL,</a:t>
            </a:r>
          </a:p>
          <a:p>
            <a:r>
              <a:rPr lang="en-US" b="1"/>
              <a:t>   LastName	VARCHAR2(12)	NOT NULL,</a:t>
            </a:r>
          </a:p>
          <a:p>
            <a:r>
              <a:rPr lang="en-US" b="1"/>
              <a:t>   DeptNo	VARCHAR2(12),		</a:t>
            </a:r>
          </a:p>
          <a:p>
            <a:r>
              <a:rPr lang="en-US" b="1"/>
              <a:t>   HireDate	DATE			NOT NULL</a:t>
            </a:r>
          </a:p>
          <a:p>
            <a:r>
              <a:rPr lang="en-US" b="1"/>
              <a:t>);</a:t>
            </a:r>
          </a:p>
          <a:p>
            <a:endParaRPr lang="en-US"/>
          </a:p>
          <a:p>
            <a:endParaRPr lang="en-US"/>
          </a:p>
          <a:p>
            <a:pPr>
              <a:buClr>
                <a:srgbClr val="CC0000"/>
              </a:buClr>
              <a:buFontTx/>
              <a:buChar char="•"/>
            </a:pPr>
            <a:r>
              <a:rPr lang="en-US"/>
              <a:t>This command create a table with primary key </a:t>
            </a:r>
            <a:r>
              <a:rPr lang="en-US" i="1"/>
              <a:t>emp</a:t>
            </a:r>
            <a:r>
              <a:rPr lang="en-US"/>
              <a:t>. Also, the fields </a:t>
            </a:r>
            <a:r>
              <a:rPr lang="en-US" i="1"/>
              <a:t>FirstName</a:t>
            </a:r>
            <a:r>
              <a:rPr lang="en-US"/>
              <a:t>, </a:t>
            </a:r>
            <a:r>
              <a:rPr lang="en-US" i="1"/>
              <a:t>LastName</a:t>
            </a:r>
            <a:r>
              <a:rPr lang="en-US"/>
              <a:t>, and HireD</a:t>
            </a:r>
            <a:r>
              <a:rPr lang="en-US" i="1"/>
              <a:t>ate</a:t>
            </a:r>
            <a:r>
              <a:rPr lang="en-US"/>
              <a:t> must not be null.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F5A6A195-C7EC-411B-AD43-28D85FC60E0C}" type="slidenum">
              <a:rPr lang="en-US"/>
              <a:pPr/>
              <a:t>30</a:t>
            </a:fld>
            <a:endParaRPr lang="en-US"/>
          </a:p>
        </p:txBody>
      </p:sp>
      <p:sp>
        <p:nvSpPr>
          <p:cNvPr id="105476" name="Text Box 1028"/>
          <p:cNvSpPr txBox="1">
            <a:spLocks noChangeArrowheads="1"/>
          </p:cNvSpPr>
          <p:nvPr/>
        </p:nvSpPr>
        <p:spPr bwMode="auto">
          <a:xfrm>
            <a:off x="706438" y="4391025"/>
            <a:ext cx="7148512"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0000CC"/>
                </a:solidFill>
              </a:rPr>
              <a:t>Lname	Fname	SID	Address		Phone	GPA	Major</a:t>
            </a:r>
          </a:p>
          <a:p>
            <a:r>
              <a:rPr lang="en-US" sz="1600" b="1">
                <a:solidFill>
                  <a:srgbClr val="000000"/>
                </a:solidFill>
              </a:rPr>
              <a:t>Wilkes	John	6201246	6333 Portage Avenue945-5555	3.67	Arts</a:t>
            </a:r>
            <a:endParaRPr lang="en-US" sz="1600" b="1">
              <a:solidFill>
                <a:srgbClr val="003399"/>
              </a:solidFill>
            </a:endParaRPr>
          </a:p>
          <a:p>
            <a:r>
              <a:rPr lang="en-US" sz="1600" b="1">
                <a:solidFill>
                  <a:srgbClr val="000000"/>
                </a:solidFill>
              </a:rPr>
              <a:t>Doe	John	6303833	222 Elm Street	234-8966	2.23	Arts</a:t>
            </a:r>
            <a:endParaRPr lang="en-US" sz="1600" b="1"/>
          </a:p>
        </p:txBody>
      </p:sp>
      <p:sp>
        <p:nvSpPr>
          <p:cNvPr id="105477" name="Rectangle 1029"/>
          <p:cNvSpPr>
            <a:spLocks noChangeArrowheads="1"/>
          </p:cNvSpPr>
          <p:nvPr/>
        </p:nvSpPr>
        <p:spPr bwMode="auto">
          <a:xfrm>
            <a:off x="746125" y="966788"/>
            <a:ext cx="8239125"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a:solidFill>
                  <a:srgbClr val="000000"/>
                </a:solidFill>
              </a:rPr>
              <a:t>King	Dean	5674443	123 Royal Park Road897-6755	3.23	Biology</a:t>
            </a:r>
            <a:endParaRPr lang="en-US" sz="1600" b="1"/>
          </a:p>
          <a:p>
            <a:r>
              <a:rPr lang="en-US" sz="1600" b="1" i="1">
                <a:solidFill>
                  <a:srgbClr val="000000"/>
                </a:solidFill>
              </a:rPr>
              <a:t>Wilkes	John	6201246	6333 Portage Avenue945-5555	3.67	Arts</a:t>
            </a:r>
            <a:endParaRPr lang="en-US" sz="1600" b="1" i="1"/>
          </a:p>
          <a:p>
            <a:r>
              <a:rPr lang="en-US" sz="1600" b="1">
                <a:solidFill>
                  <a:srgbClr val="000000"/>
                </a:solidFill>
              </a:rPr>
              <a:t>Li	Ben	6202519	627 Park Avenue	268-1636	3.56	Mathematics</a:t>
            </a:r>
            <a:endParaRPr lang="en-US" sz="1600" b="1"/>
          </a:p>
          <a:p>
            <a:r>
              <a:rPr lang="en-US" sz="1600" b="1">
                <a:solidFill>
                  <a:srgbClr val="000000"/>
                </a:solidFill>
              </a:rPr>
              <a:t>Jacobson	Michael	6202557	957-7A Chancellor	275-8839	4	Phd</a:t>
            </a:r>
            <a:endParaRPr lang="en-US" sz="1600" b="1"/>
          </a:p>
          <a:p>
            <a:r>
              <a:rPr lang="en-US" sz="1600" b="1" i="1">
                <a:solidFill>
                  <a:srgbClr val="000000"/>
                </a:solidFill>
              </a:rPr>
              <a:t>Doe	John	6303833	222 Elm Street	234-8966	2.23	Arts</a:t>
            </a:r>
            <a:endParaRPr lang="en-US" sz="1600" b="1" i="1"/>
          </a:p>
          <a:p>
            <a:r>
              <a:rPr lang="en-US" sz="1600" b="1">
                <a:solidFill>
                  <a:srgbClr val="000000"/>
                </a:solidFill>
              </a:rPr>
              <a:t>Wong	Joanne	6502255	820 Silver Street	455-8867	2.97	Engineering</a:t>
            </a:r>
            <a:endParaRPr lang="en-US" sz="1600" b="1"/>
          </a:p>
          <a:p>
            <a:r>
              <a:rPr lang="en-US" sz="1600" b="1">
                <a:solidFill>
                  <a:srgbClr val="000000"/>
                </a:solidFill>
              </a:rPr>
              <a:t>Tyson	Miguel	6567560	676 St. Marys Road	342-8887	1.5	Human Ecology</a:t>
            </a:r>
          </a:p>
        </p:txBody>
      </p:sp>
      <p:sp>
        <p:nvSpPr>
          <p:cNvPr id="105479" name="Text Box 1031"/>
          <p:cNvSpPr txBox="1">
            <a:spLocks noChangeArrowheads="1"/>
          </p:cNvSpPr>
          <p:nvPr/>
        </p:nvSpPr>
        <p:spPr bwMode="auto">
          <a:xfrm>
            <a:off x="688975" y="392430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a:solidFill>
                  <a:srgbClr val="CC0000"/>
                </a:solidFill>
              </a:rPr>
              <a:t>Result:</a:t>
            </a:r>
          </a:p>
        </p:txBody>
      </p:sp>
      <p:sp>
        <p:nvSpPr>
          <p:cNvPr id="105480" name="Line 1032"/>
          <p:cNvSpPr>
            <a:spLocks noChangeShapeType="1"/>
          </p:cNvSpPr>
          <p:nvPr/>
        </p:nvSpPr>
        <p:spPr bwMode="auto">
          <a:xfrm flipV="1">
            <a:off x="176213" y="2366963"/>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2" name="Line 1034"/>
          <p:cNvSpPr>
            <a:spLocks noChangeShapeType="1"/>
          </p:cNvSpPr>
          <p:nvPr/>
        </p:nvSpPr>
        <p:spPr bwMode="auto">
          <a:xfrm flipV="1">
            <a:off x="176213" y="1617663"/>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3" name="Text Box 1035"/>
          <p:cNvSpPr txBox="1">
            <a:spLocks noChangeArrowheads="1"/>
          </p:cNvSpPr>
          <p:nvPr/>
        </p:nvSpPr>
        <p:spPr bwMode="auto">
          <a:xfrm>
            <a:off x="731838" y="509588"/>
            <a:ext cx="193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0642A6D-67A0-428D-BB1B-B05AB099B28E}" type="slidenum">
              <a:rPr lang="en-US"/>
              <a:pPr/>
              <a:t>31</a:t>
            </a:fld>
            <a:endParaRPr lang="en-US"/>
          </a:p>
        </p:txBody>
      </p:sp>
      <p:sp>
        <p:nvSpPr>
          <p:cNvPr id="70658" name="Text Box 2"/>
          <p:cNvSpPr txBox="1">
            <a:spLocks noChangeArrowheads="1"/>
          </p:cNvSpPr>
          <p:nvPr/>
        </p:nvSpPr>
        <p:spPr bwMode="auto">
          <a:xfrm>
            <a:off x="484188" y="547688"/>
            <a:ext cx="7569200" cy="4960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sz="3200" b="1"/>
              <a:t>Pattern Matching Test (LIKE)</a:t>
            </a:r>
            <a:endParaRPr lang="en-US"/>
          </a:p>
          <a:p>
            <a:endParaRPr lang="en-US"/>
          </a:p>
          <a:p>
            <a:endParaRPr lang="en-US"/>
          </a:p>
          <a:p>
            <a:pPr>
              <a:buClr>
                <a:srgbClr val="CC0000"/>
              </a:buClr>
              <a:buFontTx/>
              <a:buChar char="•"/>
            </a:pPr>
            <a:r>
              <a:rPr lang="en-US"/>
              <a:t>Use to check to see whether the data value in a column matches a specific pattern.  </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a:t>The pattern is a string that may include one or more wildcard characters.  </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a:t>The wildcard characters are % which matches any sequence of zero or more characters.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5571813-E4B7-49D5-8A45-7FDB30419CEA}" type="slidenum">
              <a:rPr lang="en-US"/>
              <a:pPr/>
              <a:t>32</a:t>
            </a:fld>
            <a:endParaRPr lang="en-US"/>
          </a:p>
        </p:txBody>
      </p:sp>
      <p:sp>
        <p:nvSpPr>
          <p:cNvPr id="93186" name="Text Box 1026"/>
          <p:cNvSpPr txBox="1">
            <a:spLocks noChangeArrowheads="1"/>
          </p:cNvSpPr>
          <p:nvPr/>
        </p:nvSpPr>
        <p:spPr bwMode="auto">
          <a:xfrm>
            <a:off x="722313" y="244475"/>
            <a:ext cx="8235950" cy="5954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tabLst>
                <a:tab pos="463550" algn="l"/>
                <a:tab pos="912813" algn="l"/>
                <a:tab pos="1719263" algn="l"/>
                <a:tab pos="2686050" algn="l"/>
                <a:tab pos="5027613" algn="l"/>
                <a:tab pos="6111875" algn="l"/>
                <a:tab pos="6746875" algn="l"/>
              </a:tabLst>
              <a:defRPr kumimoji="1" sz="2400">
                <a:solidFill>
                  <a:schemeClr val="tx1"/>
                </a:solidFill>
                <a:latin typeface="Times New Roman" pitchFamily="18" charset="0"/>
              </a:defRPr>
            </a:lvl1pPr>
            <a:lvl2pPr>
              <a:tabLst>
                <a:tab pos="463550" algn="l"/>
                <a:tab pos="912813" algn="l"/>
                <a:tab pos="1719263" algn="l"/>
                <a:tab pos="2686050" algn="l"/>
                <a:tab pos="5027613" algn="l"/>
                <a:tab pos="6111875" algn="l"/>
                <a:tab pos="6746875" algn="l"/>
              </a:tabLst>
              <a:defRPr kumimoji="1" sz="2400">
                <a:solidFill>
                  <a:schemeClr val="tx1"/>
                </a:solidFill>
                <a:latin typeface="Times New Roman" pitchFamily="18" charset="0"/>
              </a:defRPr>
            </a:lvl2pPr>
            <a:lvl3pPr>
              <a:tabLst>
                <a:tab pos="463550" algn="l"/>
                <a:tab pos="912813" algn="l"/>
                <a:tab pos="1719263" algn="l"/>
                <a:tab pos="2686050" algn="l"/>
                <a:tab pos="5027613" algn="l"/>
                <a:tab pos="6111875" algn="l"/>
                <a:tab pos="6746875" algn="l"/>
              </a:tabLst>
              <a:defRPr kumimoji="1" sz="2400">
                <a:solidFill>
                  <a:schemeClr val="tx1"/>
                </a:solidFill>
                <a:latin typeface="Times New Roman" pitchFamily="18" charset="0"/>
              </a:defRPr>
            </a:lvl3pPr>
            <a:lvl4pPr>
              <a:tabLst>
                <a:tab pos="463550" algn="l"/>
                <a:tab pos="912813" algn="l"/>
                <a:tab pos="1719263" algn="l"/>
                <a:tab pos="2686050" algn="l"/>
                <a:tab pos="5027613" algn="l"/>
                <a:tab pos="6111875" algn="l"/>
                <a:tab pos="6746875" algn="l"/>
              </a:tabLst>
              <a:defRPr kumimoji="1" sz="2400">
                <a:solidFill>
                  <a:schemeClr val="tx1"/>
                </a:solidFill>
                <a:latin typeface="Times New Roman" pitchFamily="18" charset="0"/>
              </a:defRPr>
            </a:lvl4pPr>
            <a:lvl5pPr>
              <a:tabLst>
                <a:tab pos="463550" algn="l"/>
                <a:tab pos="912813" algn="l"/>
                <a:tab pos="1719263" algn="l"/>
                <a:tab pos="2686050" algn="l"/>
                <a:tab pos="5027613" algn="l"/>
                <a:tab pos="6111875" algn="l"/>
                <a:tab pos="6746875" algn="l"/>
              </a:tabLst>
              <a:defRPr kumimoji="1" sz="2400">
                <a:solidFill>
                  <a:schemeClr val="tx1"/>
                </a:solidFill>
                <a:latin typeface="Times New Roman" pitchFamily="18" charset="0"/>
              </a:defRPr>
            </a:lvl5pPr>
            <a:lvl6pPr eaLnBrk="0" fontAlgn="base" hangingPunct="0">
              <a:spcBef>
                <a:spcPct val="0"/>
              </a:spcBef>
              <a:spcAft>
                <a:spcPct val="0"/>
              </a:spcAft>
              <a:tabLst>
                <a:tab pos="463550" algn="l"/>
                <a:tab pos="912813" algn="l"/>
                <a:tab pos="1719263" algn="l"/>
                <a:tab pos="2686050" algn="l"/>
                <a:tab pos="5027613" algn="l"/>
                <a:tab pos="6111875" algn="l"/>
                <a:tab pos="6746875" algn="l"/>
              </a:tabLst>
              <a:defRPr kumimoji="1" sz="2400">
                <a:solidFill>
                  <a:schemeClr val="tx1"/>
                </a:solidFill>
                <a:latin typeface="Times New Roman" pitchFamily="18" charset="0"/>
              </a:defRPr>
            </a:lvl6pPr>
            <a:lvl7pPr eaLnBrk="0" fontAlgn="base" hangingPunct="0">
              <a:spcBef>
                <a:spcPct val="0"/>
              </a:spcBef>
              <a:spcAft>
                <a:spcPct val="0"/>
              </a:spcAft>
              <a:tabLst>
                <a:tab pos="463550" algn="l"/>
                <a:tab pos="912813" algn="l"/>
                <a:tab pos="1719263" algn="l"/>
                <a:tab pos="2686050" algn="l"/>
                <a:tab pos="5027613" algn="l"/>
                <a:tab pos="6111875" algn="l"/>
                <a:tab pos="6746875" algn="l"/>
              </a:tabLst>
              <a:defRPr kumimoji="1" sz="2400">
                <a:solidFill>
                  <a:schemeClr val="tx1"/>
                </a:solidFill>
                <a:latin typeface="Times New Roman" pitchFamily="18" charset="0"/>
              </a:defRPr>
            </a:lvl7pPr>
            <a:lvl8pPr eaLnBrk="0" fontAlgn="base" hangingPunct="0">
              <a:spcBef>
                <a:spcPct val="0"/>
              </a:spcBef>
              <a:spcAft>
                <a:spcPct val="0"/>
              </a:spcAft>
              <a:tabLst>
                <a:tab pos="463550" algn="l"/>
                <a:tab pos="912813" algn="l"/>
                <a:tab pos="1719263" algn="l"/>
                <a:tab pos="2686050" algn="l"/>
                <a:tab pos="5027613" algn="l"/>
                <a:tab pos="6111875" algn="l"/>
                <a:tab pos="6746875" algn="l"/>
              </a:tabLst>
              <a:defRPr kumimoji="1" sz="2400">
                <a:solidFill>
                  <a:schemeClr val="tx1"/>
                </a:solidFill>
                <a:latin typeface="Times New Roman" pitchFamily="18" charset="0"/>
              </a:defRPr>
            </a:lvl8pPr>
            <a:lvl9pPr eaLnBrk="0" fontAlgn="base" hangingPunct="0">
              <a:spcBef>
                <a:spcPct val="0"/>
              </a:spcBef>
              <a:spcAft>
                <a:spcPct val="0"/>
              </a:spcAft>
              <a:tabLst>
                <a:tab pos="463550" algn="l"/>
                <a:tab pos="912813" algn="l"/>
                <a:tab pos="1719263" algn="l"/>
                <a:tab pos="2686050" algn="l"/>
                <a:tab pos="5027613" algn="l"/>
                <a:tab pos="6111875" algn="l"/>
                <a:tab pos="6746875" algn="l"/>
              </a:tabLst>
              <a:defRPr kumimoji="1" sz="2400">
                <a:solidFill>
                  <a:schemeClr val="tx1"/>
                </a:solidFill>
                <a:latin typeface="Times New Roman" pitchFamily="18" charset="0"/>
              </a:defRPr>
            </a:lvl9pPr>
          </a:lstStyle>
          <a:p>
            <a:pPr>
              <a:lnSpc>
                <a:spcPct val="90000"/>
              </a:lnSpc>
            </a:pPr>
            <a:r>
              <a:rPr lang="en-US" sz="3200" b="1"/>
              <a:t>Pattern Matching Test (LIKE) -- Example</a:t>
            </a:r>
            <a:endParaRPr lang="en-US"/>
          </a:p>
          <a:p>
            <a:pPr>
              <a:lnSpc>
                <a:spcPct val="90000"/>
              </a:lnSpc>
            </a:pPr>
            <a:endParaRPr lang="en-US"/>
          </a:p>
          <a:p>
            <a:pPr>
              <a:lnSpc>
                <a:spcPct val="90000"/>
              </a:lnSpc>
              <a:buClr>
                <a:srgbClr val="CC0000"/>
              </a:buClr>
              <a:buFontTx/>
              <a:buChar char="•"/>
            </a:pPr>
            <a:r>
              <a:rPr lang="en-US"/>
              <a:t>This is like the * in dos. Note that pattern matching is case sensitive.</a:t>
            </a:r>
          </a:p>
          <a:p>
            <a:pPr>
              <a:lnSpc>
                <a:spcPct val="90000"/>
              </a:lnSpc>
            </a:pPr>
            <a:endParaRPr lang="en-US"/>
          </a:p>
          <a:p>
            <a:pPr>
              <a:lnSpc>
                <a:spcPct val="90000"/>
              </a:lnSpc>
            </a:pPr>
            <a:r>
              <a:rPr lang="en-US" b="1" i="1">
                <a:solidFill>
                  <a:srgbClr val="CC0000"/>
                </a:solidFill>
              </a:rPr>
              <a:t>Question:</a:t>
            </a:r>
            <a:endParaRPr lang="en-US"/>
          </a:p>
          <a:p>
            <a:pPr>
              <a:lnSpc>
                <a:spcPct val="90000"/>
              </a:lnSpc>
            </a:pPr>
            <a:r>
              <a:rPr lang="en-US"/>
              <a:t>	find all rows where the students have last name beginning </a:t>
            </a:r>
          </a:p>
          <a:p>
            <a:pPr>
              <a:lnSpc>
                <a:spcPct val="90000"/>
              </a:lnSpc>
            </a:pPr>
            <a:r>
              <a:rPr lang="en-US"/>
              <a:t>	with W.</a:t>
            </a:r>
          </a:p>
          <a:p>
            <a:pPr>
              <a:lnSpc>
                <a:spcPct val="90000"/>
              </a:lnSpc>
            </a:pPr>
            <a:endParaRPr lang="en-US" b="1" i="1">
              <a:solidFill>
                <a:srgbClr val="CC0000"/>
              </a:solidFill>
            </a:endParaRPr>
          </a:p>
          <a:p>
            <a:pPr>
              <a:lnSpc>
                <a:spcPct val="90000"/>
              </a:lnSpc>
            </a:pPr>
            <a:r>
              <a:rPr lang="en-US" b="1" i="1">
                <a:solidFill>
                  <a:srgbClr val="CC0000"/>
                </a:solidFill>
              </a:rPr>
              <a:t>Query:</a:t>
            </a:r>
            <a:endParaRPr lang="en-US"/>
          </a:p>
          <a:p>
            <a:pPr>
              <a:lnSpc>
                <a:spcPct val="90000"/>
              </a:lnSpc>
            </a:pPr>
            <a:r>
              <a:rPr lang="en-US"/>
              <a:t>	</a:t>
            </a:r>
            <a:r>
              <a:rPr lang="en-US" b="1"/>
              <a:t>SELECT *</a:t>
            </a:r>
          </a:p>
          <a:p>
            <a:pPr>
              <a:lnSpc>
                <a:spcPct val="90000"/>
              </a:lnSpc>
            </a:pPr>
            <a:r>
              <a:rPr lang="en-US" b="1"/>
              <a:t>	FROM Student</a:t>
            </a:r>
          </a:p>
          <a:p>
            <a:pPr>
              <a:lnSpc>
                <a:spcPct val="90000"/>
              </a:lnSpc>
            </a:pPr>
            <a:r>
              <a:rPr lang="en-US" b="1"/>
              <a:t>	WHERE Lname LIKE 'W%';</a:t>
            </a:r>
          </a:p>
          <a:p>
            <a:pPr>
              <a:lnSpc>
                <a:spcPct val="90000"/>
              </a:lnSpc>
            </a:pPr>
            <a:endParaRPr lang="en-US"/>
          </a:p>
          <a:p>
            <a:pPr>
              <a:lnSpc>
                <a:spcPct val="90000"/>
              </a:lnSpc>
            </a:pPr>
            <a:r>
              <a:rPr lang="en-US" b="1" i="1">
                <a:solidFill>
                  <a:srgbClr val="CC0000"/>
                </a:solidFill>
              </a:rPr>
              <a:t>Result:</a:t>
            </a:r>
            <a:endParaRPr lang="en-US"/>
          </a:p>
          <a:p>
            <a:pPr>
              <a:lnSpc>
                <a:spcPct val="90000"/>
              </a:lnSpc>
            </a:pPr>
            <a:r>
              <a:rPr lang="en-US" sz="2000" b="1">
                <a:solidFill>
                  <a:srgbClr val="0000CC"/>
                </a:solidFill>
              </a:rPr>
              <a:t>Lname	Fname	SID	Address	Phone	GPA	Major</a:t>
            </a:r>
            <a:endParaRPr lang="en-US" sz="2000">
              <a:solidFill>
                <a:srgbClr val="0000CC"/>
              </a:solidFill>
            </a:endParaRPr>
          </a:p>
          <a:p>
            <a:pPr>
              <a:lnSpc>
                <a:spcPct val="90000"/>
              </a:lnSpc>
            </a:pPr>
            <a:r>
              <a:rPr lang="en-US" sz="2000">
                <a:solidFill>
                  <a:srgbClr val="000000"/>
                </a:solidFill>
              </a:rPr>
              <a:t>Wong	Joanne	6502255	820 Silver Street	455-8867	2.97	Engineering</a:t>
            </a:r>
            <a:endParaRPr lang="en-US" sz="2000"/>
          </a:p>
          <a:p>
            <a:pPr>
              <a:lnSpc>
                <a:spcPct val="90000"/>
              </a:lnSpc>
            </a:pPr>
            <a:r>
              <a:rPr lang="en-US" sz="2000">
                <a:solidFill>
                  <a:srgbClr val="000000"/>
                </a:solidFill>
              </a:rPr>
              <a:t>Wilkes	John	6201246	6333 Portage Avenue	945-5555	3.67	Arts</a:t>
            </a:r>
            <a:endParaRPr lang="en-US">
              <a:solidFill>
                <a:srgbClr val="000000"/>
              </a:solidFill>
            </a:endParaRPr>
          </a:p>
        </p:txBody>
      </p:sp>
      <p:sp>
        <p:nvSpPr>
          <p:cNvPr id="93187" name="Rectangle 1027"/>
          <p:cNvSpPr>
            <a:spLocks noChangeArrowheads="1"/>
          </p:cNvSpPr>
          <p:nvPr/>
        </p:nvSpPr>
        <p:spPr bwMode="auto">
          <a:xfrm>
            <a:off x="747713" y="5307013"/>
            <a:ext cx="8232775" cy="1074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CFCE389E-F086-434E-ABF9-1373E04CC278}" type="slidenum">
              <a:rPr lang="en-US"/>
              <a:pPr/>
              <a:t>33</a:t>
            </a:fld>
            <a:endParaRPr lang="en-US"/>
          </a:p>
        </p:txBody>
      </p:sp>
      <p:sp>
        <p:nvSpPr>
          <p:cNvPr id="106500" name="Text Box 4"/>
          <p:cNvSpPr txBox="1">
            <a:spLocks noChangeArrowheads="1"/>
          </p:cNvSpPr>
          <p:nvPr/>
        </p:nvSpPr>
        <p:spPr bwMode="auto">
          <a:xfrm>
            <a:off x="706438" y="4391025"/>
            <a:ext cx="76454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0000CC"/>
                </a:solidFill>
              </a:rPr>
              <a:t>Lname	Fname	SID	Address		Phone	GPA	Major</a:t>
            </a:r>
          </a:p>
          <a:p>
            <a:r>
              <a:rPr lang="en-US" sz="1600" b="1" i="1">
                <a:solidFill>
                  <a:srgbClr val="000000"/>
                </a:solidFill>
              </a:rPr>
              <a:t>Wilkes	John	6201246	6333 Portage Avenue945-5555	3.67	Arts</a:t>
            </a:r>
            <a:endParaRPr lang="en-US" sz="1600" b="1" i="1">
              <a:solidFill>
                <a:srgbClr val="003399"/>
              </a:solidFill>
            </a:endParaRPr>
          </a:p>
          <a:p>
            <a:r>
              <a:rPr lang="en-US" sz="1600" b="1" i="1">
                <a:solidFill>
                  <a:srgbClr val="000000"/>
                </a:solidFill>
              </a:rPr>
              <a:t>Wong	Joanne	6502255	820 Silver Street	455-8867	2.97	Engineering</a:t>
            </a:r>
            <a:endParaRPr lang="en-US" sz="1600" b="1"/>
          </a:p>
        </p:txBody>
      </p:sp>
      <p:sp>
        <p:nvSpPr>
          <p:cNvPr id="106501" name="Rectangle 5"/>
          <p:cNvSpPr>
            <a:spLocks noChangeArrowheads="1"/>
          </p:cNvSpPr>
          <p:nvPr/>
        </p:nvSpPr>
        <p:spPr bwMode="auto">
          <a:xfrm>
            <a:off x="746125" y="966788"/>
            <a:ext cx="8239125"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a:solidFill>
                  <a:srgbClr val="000000"/>
                </a:solidFill>
              </a:rPr>
              <a:t>King	Dean	5674443	123 Royal Park Road897-6755	3.23	Biology</a:t>
            </a:r>
            <a:endParaRPr lang="en-US" sz="1600" b="1"/>
          </a:p>
          <a:p>
            <a:r>
              <a:rPr lang="en-US" sz="1600" b="1" i="1">
                <a:solidFill>
                  <a:srgbClr val="000000"/>
                </a:solidFill>
              </a:rPr>
              <a:t>Wilkes	John	6201246	6333 Portage Avenue945-5555	3.67	Arts</a:t>
            </a:r>
            <a:endParaRPr lang="en-US" sz="1600" b="1" i="1"/>
          </a:p>
          <a:p>
            <a:r>
              <a:rPr lang="en-US" sz="1600" b="1">
                <a:solidFill>
                  <a:srgbClr val="000000"/>
                </a:solidFill>
              </a:rPr>
              <a:t>Li	Ben	6202519	627 Park Avenue	268-1636	3.56	Mathematics</a:t>
            </a:r>
            <a:endParaRPr lang="en-US" sz="1600" b="1"/>
          </a:p>
          <a:p>
            <a:r>
              <a:rPr lang="en-US" sz="1600" b="1">
                <a:solidFill>
                  <a:srgbClr val="000000"/>
                </a:solidFill>
              </a:rPr>
              <a:t>Jacobson	Michael	6202557	957-7A Chancellor	275-8839	4	Phd</a:t>
            </a:r>
            <a:endParaRPr lang="en-US" sz="1600" b="1"/>
          </a:p>
          <a:p>
            <a:r>
              <a:rPr lang="en-US" sz="1600" b="1">
                <a:solidFill>
                  <a:srgbClr val="000000"/>
                </a:solidFill>
              </a:rPr>
              <a:t>Doe	John	6303833	222 Elm Street	234-8966	2.23	Arts</a:t>
            </a:r>
            <a:endParaRPr lang="en-US" sz="1600" b="1"/>
          </a:p>
          <a:p>
            <a:r>
              <a:rPr lang="en-US" sz="1600" b="1" i="1">
                <a:solidFill>
                  <a:srgbClr val="000000"/>
                </a:solidFill>
              </a:rPr>
              <a:t>Wong	Joanne	6502255	820 Silver Street	455-8867	2.97	Engineering</a:t>
            </a:r>
            <a:endParaRPr lang="en-US" sz="1600" b="1" i="1"/>
          </a:p>
          <a:p>
            <a:r>
              <a:rPr lang="en-US" sz="1600" b="1">
                <a:solidFill>
                  <a:srgbClr val="000000"/>
                </a:solidFill>
              </a:rPr>
              <a:t>Tyson	Miguel	6567560	676 St. Marys Road	342-8887	1.5	Human Ecology</a:t>
            </a:r>
          </a:p>
        </p:txBody>
      </p:sp>
      <p:sp>
        <p:nvSpPr>
          <p:cNvPr id="106503" name="Text Box 7"/>
          <p:cNvSpPr txBox="1">
            <a:spLocks noChangeArrowheads="1"/>
          </p:cNvSpPr>
          <p:nvPr/>
        </p:nvSpPr>
        <p:spPr bwMode="auto">
          <a:xfrm>
            <a:off x="688975" y="392430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a:solidFill>
                  <a:srgbClr val="CC0000"/>
                </a:solidFill>
              </a:rPr>
              <a:t>Result:</a:t>
            </a:r>
          </a:p>
        </p:txBody>
      </p:sp>
      <p:sp>
        <p:nvSpPr>
          <p:cNvPr id="106504" name="Line 8"/>
          <p:cNvSpPr>
            <a:spLocks noChangeShapeType="1"/>
          </p:cNvSpPr>
          <p:nvPr/>
        </p:nvSpPr>
        <p:spPr bwMode="auto">
          <a:xfrm flipV="1">
            <a:off x="176213" y="258603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5" name="Line 9"/>
          <p:cNvSpPr>
            <a:spLocks noChangeShapeType="1"/>
          </p:cNvSpPr>
          <p:nvPr/>
        </p:nvSpPr>
        <p:spPr bwMode="auto">
          <a:xfrm flipV="1">
            <a:off x="176213" y="1617663"/>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6" name="Text Box 10"/>
          <p:cNvSpPr txBox="1">
            <a:spLocks noChangeArrowheads="1"/>
          </p:cNvSpPr>
          <p:nvPr/>
        </p:nvSpPr>
        <p:spPr bwMode="auto">
          <a:xfrm>
            <a:off x="731838" y="496888"/>
            <a:ext cx="193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812A21ED-0E46-4A17-A0A2-F829D3E7439F}" type="slidenum">
              <a:rPr lang="en-US"/>
              <a:pPr/>
              <a:t>34</a:t>
            </a:fld>
            <a:endParaRPr lang="en-US"/>
          </a:p>
        </p:txBody>
      </p:sp>
      <p:sp>
        <p:nvSpPr>
          <p:cNvPr id="71682" name="Text Box 2"/>
          <p:cNvSpPr txBox="1">
            <a:spLocks noChangeArrowheads="1"/>
          </p:cNvSpPr>
          <p:nvPr/>
        </p:nvSpPr>
        <p:spPr bwMode="auto">
          <a:xfrm>
            <a:off x="742950" y="360363"/>
            <a:ext cx="7585075" cy="5691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tabLst>
                <a:tab pos="912813" algn="l"/>
                <a:tab pos="1773238" algn="l"/>
                <a:tab pos="2805113" algn="l"/>
                <a:tab pos="4576763" algn="l"/>
                <a:tab pos="5715000" algn="l"/>
              </a:tabLst>
              <a:defRPr kumimoji="1" sz="2400">
                <a:solidFill>
                  <a:schemeClr val="tx1"/>
                </a:solidFill>
                <a:latin typeface="Times New Roman" pitchFamily="18" charset="0"/>
              </a:defRPr>
            </a:lvl1pPr>
            <a:lvl2pPr>
              <a:tabLst>
                <a:tab pos="912813" algn="l"/>
                <a:tab pos="1773238" algn="l"/>
                <a:tab pos="2805113" algn="l"/>
                <a:tab pos="4576763" algn="l"/>
                <a:tab pos="5715000" algn="l"/>
              </a:tabLst>
              <a:defRPr kumimoji="1" sz="2400">
                <a:solidFill>
                  <a:schemeClr val="tx1"/>
                </a:solidFill>
                <a:latin typeface="Times New Roman" pitchFamily="18" charset="0"/>
              </a:defRPr>
            </a:lvl2pPr>
            <a:lvl3pPr>
              <a:tabLst>
                <a:tab pos="912813" algn="l"/>
                <a:tab pos="1773238" algn="l"/>
                <a:tab pos="2805113" algn="l"/>
                <a:tab pos="4576763" algn="l"/>
                <a:tab pos="5715000" algn="l"/>
              </a:tabLst>
              <a:defRPr kumimoji="1" sz="2400">
                <a:solidFill>
                  <a:schemeClr val="tx1"/>
                </a:solidFill>
                <a:latin typeface="Times New Roman" pitchFamily="18" charset="0"/>
              </a:defRPr>
            </a:lvl3pPr>
            <a:lvl4pPr>
              <a:tabLst>
                <a:tab pos="912813" algn="l"/>
                <a:tab pos="1773238" algn="l"/>
                <a:tab pos="2805113" algn="l"/>
                <a:tab pos="4576763" algn="l"/>
                <a:tab pos="5715000" algn="l"/>
              </a:tabLst>
              <a:defRPr kumimoji="1" sz="2400">
                <a:solidFill>
                  <a:schemeClr val="tx1"/>
                </a:solidFill>
                <a:latin typeface="Times New Roman" pitchFamily="18" charset="0"/>
              </a:defRPr>
            </a:lvl4pPr>
            <a:lvl5pPr>
              <a:tabLst>
                <a:tab pos="912813" algn="l"/>
                <a:tab pos="1773238" algn="l"/>
                <a:tab pos="2805113" algn="l"/>
                <a:tab pos="4576763" algn="l"/>
                <a:tab pos="5715000" algn="l"/>
              </a:tabLst>
              <a:defRPr kumimoji="1" sz="2400">
                <a:solidFill>
                  <a:schemeClr val="tx1"/>
                </a:solidFill>
                <a:latin typeface="Times New Roman" pitchFamily="18" charset="0"/>
              </a:defRPr>
            </a:lvl5pPr>
            <a:lvl6pPr eaLnBrk="0" fontAlgn="base" hangingPunct="0">
              <a:spcBef>
                <a:spcPct val="0"/>
              </a:spcBef>
              <a:spcAft>
                <a:spcPct val="0"/>
              </a:spcAft>
              <a:tabLst>
                <a:tab pos="912813" algn="l"/>
                <a:tab pos="1773238" algn="l"/>
                <a:tab pos="2805113" algn="l"/>
                <a:tab pos="4576763" algn="l"/>
                <a:tab pos="5715000" algn="l"/>
              </a:tabLst>
              <a:defRPr kumimoji="1" sz="2400">
                <a:solidFill>
                  <a:schemeClr val="tx1"/>
                </a:solidFill>
                <a:latin typeface="Times New Roman" pitchFamily="18" charset="0"/>
              </a:defRPr>
            </a:lvl6pPr>
            <a:lvl7pPr eaLnBrk="0" fontAlgn="base" hangingPunct="0">
              <a:spcBef>
                <a:spcPct val="0"/>
              </a:spcBef>
              <a:spcAft>
                <a:spcPct val="0"/>
              </a:spcAft>
              <a:tabLst>
                <a:tab pos="912813" algn="l"/>
                <a:tab pos="1773238" algn="l"/>
                <a:tab pos="2805113" algn="l"/>
                <a:tab pos="4576763" algn="l"/>
                <a:tab pos="5715000" algn="l"/>
              </a:tabLst>
              <a:defRPr kumimoji="1" sz="2400">
                <a:solidFill>
                  <a:schemeClr val="tx1"/>
                </a:solidFill>
                <a:latin typeface="Times New Roman" pitchFamily="18" charset="0"/>
              </a:defRPr>
            </a:lvl7pPr>
            <a:lvl8pPr eaLnBrk="0" fontAlgn="base" hangingPunct="0">
              <a:spcBef>
                <a:spcPct val="0"/>
              </a:spcBef>
              <a:spcAft>
                <a:spcPct val="0"/>
              </a:spcAft>
              <a:tabLst>
                <a:tab pos="912813" algn="l"/>
                <a:tab pos="1773238" algn="l"/>
                <a:tab pos="2805113" algn="l"/>
                <a:tab pos="4576763" algn="l"/>
                <a:tab pos="5715000" algn="l"/>
              </a:tabLst>
              <a:defRPr kumimoji="1" sz="2400">
                <a:solidFill>
                  <a:schemeClr val="tx1"/>
                </a:solidFill>
                <a:latin typeface="Times New Roman" pitchFamily="18" charset="0"/>
              </a:defRPr>
            </a:lvl8pPr>
            <a:lvl9pPr eaLnBrk="0" fontAlgn="base" hangingPunct="0">
              <a:spcBef>
                <a:spcPct val="0"/>
              </a:spcBef>
              <a:spcAft>
                <a:spcPct val="0"/>
              </a:spcAft>
              <a:tabLst>
                <a:tab pos="912813" algn="l"/>
                <a:tab pos="1773238" algn="l"/>
                <a:tab pos="2805113" algn="l"/>
                <a:tab pos="4576763" algn="l"/>
                <a:tab pos="5715000" algn="l"/>
              </a:tabLst>
              <a:defRPr kumimoji="1" sz="2400">
                <a:solidFill>
                  <a:schemeClr val="tx1"/>
                </a:solidFill>
                <a:latin typeface="Times New Roman" pitchFamily="18" charset="0"/>
              </a:defRPr>
            </a:lvl9pPr>
          </a:lstStyle>
          <a:p>
            <a:r>
              <a:rPr lang="en-US" sz="3200" b="1"/>
              <a:t>Pattern Matching Test (LIKE) -- Example</a:t>
            </a:r>
            <a:r>
              <a:rPr lang="en-US">
                <a:sym typeface="Symbol" pitchFamily="18" charset="2"/>
              </a:rPr>
              <a:t> </a:t>
            </a:r>
          </a:p>
          <a:p>
            <a:endParaRPr lang="en-US">
              <a:sym typeface="Symbol" pitchFamily="18" charset="2"/>
            </a:endParaRPr>
          </a:p>
          <a:p>
            <a:endParaRPr lang="en-US">
              <a:sym typeface="Symbol" pitchFamily="18" charset="2"/>
            </a:endParaRPr>
          </a:p>
          <a:p>
            <a:endParaRPr lang="en-US">
              <a:sym typeface="Symbol" pitchFamily="18" charset="2"/>
            </a:endParaRPr>
          </a:p>
          <a:p>
            <a:endParaRPr lang="en-US">
              <a:sym typeface="Symbol" pitchFamily="18" charset="2"/>
            </a:endParaRPr>
          </a:p>
          <a:p>
            <a:r>
              <a:rPr lang="en-US" b="1" i="1">
                <a:solidFill>
                  <a:srgbClr val="CC0000"/>
                </a:solidFill>
                <a:sym typeface="Symbol" pitchFamily="18" charset="2"/>
              </a:rPr>
              <a:t>Question:</a:t>
            </a:r>
            <a:endParaRPr lang="en-US">
              <a:sym typeface="Symbol" pitchFamily="18" charset="2"/>
            </a:endParaRPr>
          </a:p>
          <a:p>
            <a:r>
              <a:rPr lang="en-US">
                <a:sym typeface="Symbol" pitchFamily="18" charset="2"/>
              </a:rPr>
              <a:t>	</a:t>
            </a:r>
            <a:r>
              <a:rPr lang="en-US"/>
              <a:t>find all rows where the students live on a street </a:t>
            </a:r>
          </a:p>
          <a:p>
            <a:r>
              <a:rPr lang="en-US"/>
              <a:t>	(i.e. not road, avenues, etc.)</a:t>
            </a:r>
          </a:p>
          <a:p>
            <a:endParaRPr lang="en-US"/>
          </a:p>
          <a:p>
            <a:endParaRPr lang="en-US"/>
          </a:p>
          <a:p>
            <a:endParaRPr lang="en-US"/>
          </a:p>
          <a:p>
            <a:r>
              <a:rPr lang="en-US" b="1" i="1">
                <a:solidFill>
                  <a:srgbClr val="CC0000"/>
                </a:solidFill>
              </a:rPr>
              <a:t>Query:</a:t>
            </a:r>
            <a:endParaRPr lang="en-US"/>
          </a:p>
          <a:p>
            <a:r>
              <a:rPr lang="en-US"/>
              <a:t>	</a:t>
            </a:r>
            <a:r>
              <a:rPr lang="en-US" b="1"/>
              <a:t>SELECT *</a:t>
            </a:r>
          </a:p>
          <a:p>
            <a:r>
              <a:rPr lang="en-US" b="1"/>
              <a:t>	FROM Student</a:t>
            </a:r>
          </a:p>
          <a:p>
            <a:r>
              <a:rPr lang="en-US" b="1"/>
              <a:t>	WHERE Address LIKE '%Street';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F046167A-FCF8-411E-8647-D92C33D1DEB4}" type="slidenum">
              <a:rPr lang="en-US"/>
              <a:pPr/>
              <a:t>35</a:t>
            </a:fld>
            <a:endParaRPr lang="en-US"/>
          </a:p>
        </p:txBody>
      </p:sp>
      <p:sp>
        <p:nvSpPr>
          <p:cNvPr id="107525" name="Text Box 1029"/>
          <p:cNvSpPr txBox="1">
            <a:spLocks noChangeArrowheads="1"/>
          </p:cNvSpPr>
          <p:nvPr/>
        </p:nvSpPr>
        <p:spPr bwMode="auto">
          <a:xfrm>
            <a:off x="706438" y="4391025"/>
            <a:ext cx="76454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0000CC"/>
                </a:solidFill>
              </a:rPr>
              <a:t>Lname	Fname	SID	Address		Phone	GPA	Major</a:t>
            </a:r>
          </a:p>
          <a:p>
            <a:r>
              <a:rPr lang="en-US" sz="1600" b="1" i="1">
                <a:solidFill>
                  <a:srgbClr val="000000"/>
                </a:solidFill>
              </a:rPr>
              <a:t>Doe	John	6303833	222 Elm Street	234-8966	2.23	Arts</a:t>
            </a:r>
            <a:endParaRPr lang="en-US" sz="1600" b="1" i="1"/>
          </a:p>
          <a:p>
            <a:r>
              <a:rPr lang="en-US" sz="1600" b="1" i="1">
                <a:solidFill>
                  <a:srgbClr val="000000"/>
                </a:solidFill>
              </a:rPr>
              <a:t>Wong	Joanne	6502255	820 Silver Street	455-8867	2.97	Engineering</a:t>
            </a:r>
            <a:endParaRPr lang="en-US" sz="1600" b="1"/>
          </a:p>
        </p:txBody>
      </p:sp>
      <p:sp>
        <p:nvSpPr>
          <p:cNvPr id="107526" name="Rectangle 1030"/>
          <p:cNvSpPr>
            <a:spLocks noChangeArrowheads="1"/>
          </p:cNvSpPr>
          <p:nvPr/>
        </p:nvSpPr>
        <p:spPr bwMode="auto">
          <a:xfrm>
            <a:off x="746125" y="966788"/>
            <a:ext cx="8239125"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a:solidFill>
                  <a:srgbClr val="000000"/>
                </a:solidFill>
              </a:rPr>
              <a:t>King	Dean	5674443	123 Royal Park Road897-6755	3.23	Biology</a:t>
            </a:r>
            <a:endParaRPr lang="en-US" sz="1600" b="1"/>
          </a:p>
          <a:p>
            <a:r>
              <a:rPr lang="en-US" sz="1600" b="1">
                <a:solidFill>
                  <a:srgbClr val="000000"/>
                </a:solidFill>
              </a:rPr>
              <a:t>Wilkes	John	6201246	6333 Portage Avenue945-5555	3.67	Arts</a:t>
            </a:r>
            <a:endParaRPr lang="en-US" sz="1600" b="1"/>
          </a:p>
          <a:p>
            <a:r>
              <a:rPr lang="en-US" sz="1600" b="1">
                <a:solidFill>
                  <a:srgbClr val="000000"/>
                </a:solidFill>
              </a:rPr>
              <a:t>Li	Ben	6202519	627 Park Avenue	268-1636	3.56	Mathematics</a:t>
            </a:r>
            <a:endParaRPr lang="en-US" sz="1600" b="1"/>
          </a:p>
          <a:p>
            <a:r>
              <a:rPr lang="en-US" sz="1600" b="1">
                <a:solidFill>
                  <a:srgbClr val="000000"/>
                </a:solidFill>
              </a:rPr>
              <a:t>Jacobson	Michael	6202557	957-7A Chancellor	275-8839	4	Phd</a:t>
            </a:r>
            <a:endParaRPr lang="en-US" sz="1600" b="1"/>
          </a:p>
          <a:p>
            <a:r>
              <a:rPr lang="en-US" sz="1600" b="1" i="1">
                <a:solidFill>
                  <a:srgbClr val="000000"/>
                </a:solidFill>
              </a:rPr>
              <a:t>Doe	John	6303833	222 Elm Street	234-8966	2.23	Arts</a:t>
            </a:r>
            <a:endParaRPr lang="en-US" sz="1600" b="1" i="1"/>
          </a:p>
          <a:p>
            <a:r>
              <a:rPr lang="en-US" sz="1600" b="1" i="1">
                <a:solidFill>
                  <a:srgbClr val="000000"/>
                </a:solidFill>
              </a:rPr>
              <a:t>Wong	Joanne	6502255	820 Silver Street	455-8867	2.97	Engineering</a:t>
            </a:r>
            <a:endParaRPr lang="en-US" sz="1600" b="1" i="1"/>
          </a:p>
          <a:p>
            <a:r>
              <a:rPr lang="en-US" sz="1600" b="1">
                <a:solidFill>
                  <a:srgbClr val="000000"/>
                </a:solidFill>
              </a:rPr>
              <a:t>Tyson	Miguel	6567560	676 St. Marys Road	342-8887	1.5	Human Ecology</a:t>
            </a:r>
          </a:p>
        </p:txBody>
      </p:sp>
      <p:sp>
        <p:nvSpPr>
          <p:cNvPr id="107528" name="Text Box 1032"/>
          <p:cNvSpPr txBox="1">
            <a:spLocks noChangeArrowheads="1"/>
          </p:cNvSpPr>
          <p:nvPr/>
        </p:nvSpPr>
        <p:spPr bwMode="auto">
          <a:xfrm>
            <a:off x="688975" y="392430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a:solidFill>
                  <a:srgbClr val="CC0000"/>
                </a:solidFill>
              </a:rPr>
              <a:t>Result:</a:t>
            </a:r>
          </a:p>
        </p:txBody>
      </p:sp>
      <p:sp>
        <p:nvSpPr>
          <p:cNvPr id="107529" name="Line 1033"/>
          <p:cNvSpPr>
            <a:spLocks noChangeShapeType="1"/>
          </p:cNvSpPr>
          <p:nvPr/>
        </p:nvSpPr>
        <p:spPr bwMode="auto">
          <a:xfrm flipV="1">
            <a:off x="176213" y="258603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0" name="Line 1034"/>
          <p:cNvSpPr>
            <a:spLocks noChangeShapeType="1"/>
          </p:cNvSpPr>
          <p:nvPr/>
        </p:nvSpPr>
        <p:spPr bwMode="auto">
          <a:xfrm flipV="1">
            <a:off x="188913" y="233838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1" name="Text Box 1035"/>
          <p:cNvSpPr txBox="1">
            <a:spLocks noChangeArrowheads="1"/>
          </p:cNvSpPr>
          <p:nvPr/>
        </p:nvSpPr>
        <p:spPr bwMode="auto">
          <a:xfrm>
            <a:off x="744538" y="498475"/>
            <a:ext cx="193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5346DDE5-025D-46DC-BC8B-C752E38CFF79}" type="slidenum">
              <a:rPr lang="en-US"/>
              <a:pPr/>
              <a:t>36</a:t>
            </a:fld>
            <a:endParaRPr lang="en-US"/>
          </a:p>
        </p:txBody>
      </p:sp>
      <p:sp>
        <p:nvSpPr>
          <p:cNvPr id="72706" name="Text Box 2"/>
          <p:cNvSpPr txBox="1">
            <a:spLocks noChangeArrowheads="1"/>
          </p:cNvSpPr>
          <p:nvPr/>
        </p:nvSpPr>
        <p:spPr bwMode="auto">
          <a:xfrm>
            <a:off x="952500" y="358775"/>
            <a:ext cx="6711950" cy="532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sz="3200" b="1"/>
              <a:t>NULL value test (IS NULL)</a:t>
            </a:r>
            <a:r>
              <a:rPr lang="en-US" sz="3200"/>
              <a:t> </a:t>
            </a:r>
          </a:p>
          <a:p>
            <a:endParaRPr lang="en-US"/>
          </a:p>
          <a:p>
            <a:pPr>
              <a:buClr>
                <a:srgbClr val="CC0000"/>
              </a:buClr>
              <a:buFontTx/>
              <a:buChar char="•"/>
            </a:pPr>
            <a:r>
              <a:rPr lang="en-US"/>
              <a:t>Tests whether a value is NULL or not.  </a:t>
            </a:r>
          </a:p>
          <a:p>
            <a:endParaRPr lang="en-US"/>
          </a:p>
          <a:p>
            <a:r>
              <a:rPr lang="en-US" b="1" i="1">
                <a:solidFill>
                  <a:srgbClr val="CC0000"/>
                </a:solidFill>
              </a:rPr>
              <a:t>Question:</a:t>
            </a:r>
            <a:endParaRPr lang="en-US"/>
          </a:p>
          <a:p>
            <a:r>
              <a:rPr lang="en-US"/>
              <a:t>	Find all rows where the address is NULL</a:t>
            </a:r>
          </a:p>
          <a:p>
            <a:endParaRPr lang="en-US"/>
          </a:p>
          <a:p>
            <a:r>
              <a:rPr lang="en-US" b="1" i="1">
                <a:solidFill>
                  <a:srgbClr val="CC0000"/>
                </a:solidFill>
              </a:rPr>
              <a:t>Query:</a:t>
            </a:r>
            <a:endParaRPr lang="en-US"/>
          </a:p>
          <a:p>
            <a:r>
              <a:rPr lang="en-US"/>
              <a:t>	</a:t>
            </a:r>
            <a:r>
              <a:rPr lang="en-US" b="1"/>
              <a:t>SELECT *</a:t>
            </a:r>
          </a:p>
          <a:p>
            <a:r>
              <a:rPr lang="en-US" b="1"/>
              <a:t>	FROM Student</a:t>
            </a:r>
          </a:p>
          <a:p>
            <a:r>
              <a:rPr lang="en-US" b="1"/>
              <a:t>	WHERE Address IS NULL;</a:t>
            </a:r>
          </a:p>
          <a:p>
            <a:endParaRPr lang="en-US" b="1"/>
          </a:p>
          <a:p>
            <a:r>
              <a:rPr lang="en-US" b="1" i="1">
                <a:solidFill>
                  <a:srgbClr val="CC0000"/>
                </a:solidFill>
              </a:rPr>
              <a:t>Result:</a:t>
            </a:r>
            <a:endParaRPr lang="en-US"/>
          </a:p>
          <a:p>
            <a:r>
              <a:rPr lang="en-US"/>
              <a:t>	</a:t>
            </a:r>
            <a:r>
              <a:rPr lang="en-US" b="1"/>
              <a:t>(no rows will be returned)</a:t>
            </a:r>
            <a:endParaRPr kumimoji="0" 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26D810D-7AA1-4DC8-ACDE-0BE6E9FD9090}" type="slidenum">
              <a:rPr lang="en-US"/>
              <a:pPr/>
              <a:t>37</a:t>
            </a:fld>
            <a:endParaRPr lang="en-US"/>
          </a:p>
        </p:txBody>
      </p:sp>
      <p:sp>
        <p:nvSpPr>
          <p:cNvPr id="73730" name="Text Box 2"/>
          <p:cNvSpPr txBox="1">
            <a:spLocks noChangeArrowheads="1"/>
          </p:cNvSpPr>
          <p:nvPr/>
        </p:nvSpPr>
        <p:spPr bwMode="auto">
          <a:xfrm>
            <a:off x="136525" y="296863"/>
            <a:ext cx="8445500" cy="5691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sz="3200" b="1"/>
              <a:t>Compound Search Conditions</a:t>
            </a:r>
            <a:endParaRPr lang="en-US" b="1"/>
          </a:p>
          <a:p>
            <a:endParaRPr lang="en-US"/>
          </a:p>
          <a:p>
            <a:pPr>
              <a:buClr>
                <a:srgbClr val="CC0000"/>
              </a:buClr>
              <a:buFontTx/>
              <a:buChar char="•"/>
            </a:pPr>
            <a:r>
              <a:rPr lang="en-US">
                <a:sym typeface="Symbol" pitchFamily="18" charset="2"/>
              </a:rPr>
              <a:t>C</a:t>
            </a:r>
            <a:r>
              <a:rPr lang="en-US"/>
              <a:t>ombine search conditions using keywords AND, OR and NOT.</a:t>
            </a:r>
          </a:p>
          <a:p>
            <a:endParaRPr lang="en-US">
              <a:sym typeface="Symbol" pitchFamily="18" charset="2"/>
            </a:endParaRPr>
          </a:p>
          <a:p>
            <a:endParaRPr lang="en-US">
              <a:sym typeface="Symbol" pitchFamily="18" charset="2"/>
            </a:endParaRPr>
          </a:p>
          <a:p>
            <a:r>
              <a:rPr lang="en-US" b="1" i="1">
                <a:solidFill>
                  <a:srgbClr val="CC0000"/>
                </a:solidFill>
                <a:sym typeface="Symbol" pitchFamily="18" charset="2"/>
              </a:rPr>
              <a:t>Question:</a:t>
            </a:r>
            <a:endParaRPr lang="en-US">
              <a:sym typeface="Symbol" pitchFamily="18" charset="2"/>
            </a:endParaRPr>
          </a:p>
          <a:p>
            <a:r>
              <a:rPr lang="en-US">
                <a:sym typeface="Symbol" pitchFamily="18" charset="2"/>
              </a:rPr>
              <a:t>	</a:t>
            </a:r>
            <a:r>
              <a:rPr lang="en-US"/>
              <a:t>list all students first and last names where there (gpa &gt; 2.7 and gpa &lt; 3.5) or their major is Arts.</a:t>
            </a:r>
          </a:p>
          <a:p>
            <a:endParaRPr lang="en-US" b="1" i="1">
              <a:solidFill>
                <a:srgbClr val="CC0000"/>
              </a:solidFill>
            </a:endParaRPr>
          </a:p>
          <a:p>
            <a:endParaRPr lang="en-US" b="1" i="1">
              <a:solidFill>
                <a:srgbClr val="CC0000"/>
              </a:solidFill>
            </a:endParaRPr>
          </a:p>
          <a:p>
            <a:endParaRPr lang="en-US" b="1" i="1">
              <a:solidFill>
                <a:srgbClr val="CC0000"/>
              </a:solidFill>
            </a:endParaRPr>
          </a:p>
          <a:p>
            <a:r>
              <a:rPr lang="en-US" b="1" i="1">
                <a:solidFill>
                  <a:srgbClr val="CC0000"/>
                </a:solidFill>
              </a:rPr>
              <a:t>Query:</a:t>
            </a:r>
            <a:endParaRPr lang="en-US"/>
          </a:p>
          <a:p>
            <a:r>
              <a:rPr lang="en-US"/>
              <a:t>	</a:t>
            </a:r>
            <a:r>
              <a:rPr lang="en-US" b="1"/>
              <a:t>SELECT Fname, Lname</a:t>
            </a:r>
          </a:p>
          <a:p>
            <a:r>
              <a:rPr lang="en-US" b="1"/>
              <a:t>	FROM Student</a:t>
            </a:r>
          </a:p>
          <a:p>
            <a:r>
              <a:rPr lang="en-US" b="1"/>
              <a:t>	WHERE (GPA &gt; 2.7 AND GPA &lt; 3.5) OR Major = 'Arts';</a:t>
            </a:r>
            <a:endParaRPr lang="en-US" sz="2000">
              <a:latin typeface="MS Sans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843C8DAE-DE83-4E37-B971-C81586057617}" type="slidenum">
              <a:rPr lang="en-US"/>
              <a:pPr/>
              <a:t>38</a:t>
            </a:fld>
            <a:endParaRPr lang="en-US"/>
          </a:p>
        </p:txBody>
      </p:sp>
      <p:sp>
        <p:nvSpPr>
          <p:cNvPr id="108550" name="Rectangle 1030"/>
          <p:cNvSpPr>
            <a:spLocks noChangeArrowheads="1"/>
          </p:cNvSpPr>
          <p:nvPr/>
        </p:nvSpPr>
        <p:spPr bwMode="auto">
          <a:xfrm>
            <a:off x="746125" y="966788"/>
            <a:ext cx="8239125"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CC"/>
                </a:solidFill>
              </a:rPr>
              <a:t>Lname	Fname	SID	Address		Phone	GPA	Major</a:t>
            </a:r>
            <a:endParaRPr lang="en-US" sz="1600" b="1">
              <a:solidFill>
                <a:srgbClr val="003399"/>
              </a:solidFill>
            </a:endParaRPr>
          </a:p>
          <a:p>
            <a:r>
              <a:rPr lang="en-US" sz="1600" b="1" i="1">
                <a:solidFill>
                  <a:srgbClr val="000000"/>
                </a:solidFill>
              </a:rPr>
              <a:t>King	Dean</a:t>
            </a:r>
            <a:r>
              <a:rPr lang="en-US" sz="1600" b="1">
                <a:solidFill>
                  <a:srgbClr val="000000"/>
                </a:solidFill>
              </a:rPr>
              <a:t>	5674443	123 Royal Park Road897-6755	3.23	Biology</a:t>
            </a:r>
            <a:endParaRPr lang="en-US" sz="1600" b="1"/>
          </a:p>
          <a:p>
            <a:r>
              <a:rPr lang="en-US" sz="1600" b="1" i="1">
                <a:solidFill>
                  <a:srgbClr val="000000"/>
                </a:solidFill>
              </a:rPr>
              <a:t>Wilkes	John</a:t>
            </a:r>
            <a:r>
              <a:rPr lang="en-US" sz="1600" b="1">
                <a:solidFill>
                  <a:srgbClr val="000000"/>
                </a:solidFill>
              </a:rPr>
              <a:t>	6201246	6333 Portage Avenue945-5555	3.67	Arts</a:t>
            </a:r>
            <a:endParaRPr lang="en-US" sz="1600" b="1"/>
          </a:p>
          <a:p>
            <a:r>
              <a:rPr lang="en-US" sz="1600" b="1">
                <a:solidFill>
                  <a:srgbClr val="000000"/>
                </a:solidFill>
              </a:rPr>
              <a:t>Li	Ben	6202519	627 Park Avenue	268-1636	3.56	Mathematics</a:t>
            </a:r>
            <a:endParaRPr lang="en-US" sz="1600" b="1"/>
          </a:p>
          <a:p>
            <a:r>
              <a:rPr lang="en-US" sz="1600" b="1">
                <a:solidFill>
                  <a:srgbClr val="000000"/>
                </a:solidFill>
              </a:rPr>
              <a:t>Jacobson	Michael	6202557	957-7A Chancellor	275-8839	4	Phd</a:t>
            </a:r>
            <a:endParaRPr lang="en-US" sz="1600" b="1"/>
          </a:p>
          <a:p>
            <a:r>
              <a:rPr lang="en-US" sz="1600" b="1" i="1">
                <a:solidFill>
                  <a:srgbClr val="000000"/>
                </a:solidFill>
              </a:rPr>
              <a:t>Doe	John</a:t>
            </a:r>
            <a:r>
              <a:rPr lang="en-US" sz="1600" b="1">
                <a:solidFill>
                  <a:srgbClr val="000000"/>
                </a:solidFill>
              </a:rPr>
              <a:t>	6303833	222 Elm Street	234-8966	2.23	Arts</a:t>
            </a:r>
            <a:endParaRPr lang="en-US" sz="1600" b="1"/>
          </a:p>
          <a:p>
            <a:r>
              <a:rPr lang="en-US" sz="1600" b="1" i="1">
                <a:solidFill>
                  <a:srgbClr val="000000"/>
                </a:solidFill>
              </a:rPr>
              <a:t>Wong	Joanne</a:t>
            </a:r>
            <a:r>
              <a:rPr lang="en-US" sz="1600" b="1">
                <a:solidFill>
                  <a:srgbClr val="000000"/>
                </a:solidFill>
              </a:rPr>
              <a:t>	6502255	820 Silver Street	455-8867	2.97	Engineering</a:t>
            </a:r>
            <a:endParaRPr lang="en-US" sz="1600" b="1"/>
          </a:p>
          <a:p>
            <a:r>
              <a:rPr lang="en-US" sz="1600" b="1">
                <a:solidFill>
                  <a:srgbClr val="000000"/>
                </a:solidFill>
              </a:rPr>
              <a:t>Tyson	Miguel	6567560	676 St. Marys Road	342-8887	1.5	Human Ecology</a:t>
            </a:r>
          </a:p>
        </p:txBody>
      </p:sp>
      <p:sp>
        <p:nvSpPr>
          <p:cNvPr id="108553" name="Line 1033"/>
          <p:cNvSpPr>
            <a:spLocks noChangeShapeType="1"/>
          </p:cNvSpPr>
          <p:nvPr/>
        </p:nvSpPr>
        <p:spPr bwMode="auto">
          <a:xfrm flipV="1">
            <a:off x="176213" y="258603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4" name="Line 1034"/>
          <p:cNvSpPr>
            <a:spLocks noChangeShapeType="1"/>
          </p:cNvSpPr>
          <p:nvPr/>
        </p:nvSpPr>
        <p:spPr bwMode="auto">
          <a:xfrm flipV="1">
            <a:off x="176213" y="2338388"/>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5" name="Text Box 1035"/>
          <p:cNvSpPr txBox="1">
            <a:spLocks noChangeArrowheads="1"/>
          </p:cNvSpPr>
          <p:nvPr/>
        </p:nvSpPr>
        <p:spPr bwMode="auto">
          <a:xfrm>
            <a:off x="812800" y="4470400"/>
            <a:ext cx="2970213"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rgbClr val="0000CC"/>
                </a:solidFill>
              </a:rPr>
              <a:t>FNAME	LNAME</a:t>
            </a:r>
            <a:endParaRPr lang="en-US" sz="2000">
              <a:solidFill>
                <a:srgbClr val="0000CC"/>
              </a:solidFill>
            </a:endParaRPr>
          </a:p>
          <a:p>
            <a:r>
              <a:rPr lang="en-US" sz="2000">
                <a:solidFill>
                  <a:srgbClr val="000000"/>
                </a:solidFill>
              </a:rPr>
              <a:t>Joanne		Wong	</a:t>
            </a:r>
            <a:endParaRPr lang="en-US" sz="2000"/>
          </a:p>
          <a:p>
            <a:r>
              <a:rPr lang="en-US" sz="2000">
                <a:solidFill>
                  <a:srgbClr val="000000"/>
                </a:solidFill>
              </a:rPr>
              <a:t>John		Doe	</a:t>
            </a:r>
            <a:endParaRPr lang="en-US" sz="2000"/>
          </a:p>
          <a:p>
            <a:r>
              <a:rPr lang="en-US" sz="2000">
                <a:solidFill>
                  <a:srgbClr val="000000"/>
                </a:solidFill>
              </a:rPr>
              <a:t>Dean		King	</a:t>
            </a:r>
            <a:endParaRPr lang="en-US" sz="2000"/>
          </a:p>
          <a:p>
            <a:r>
              <a:rPr lang="en-US" sz="2000">
                <a:solidFill>
                  <a:srgbClr val="000000"/>
                </a:solidFill>
              </a:rPr>
              <a:t>John		Wilkes</a:t>
            </a:r>
          </a:p>
        </p:txBody>
      </p:sp>
      <p:sp>
        <p:nvSpPr>
          <p:cNvPr id="108556" name="Text Box 1036"/>
          <p:cNvSpPr txBox="1">
            <a:spLocks noChangeArrowheads="1"/>
          </p:cNvSpPr>
          <p:nvPr/>
        </p:nvSpPr>
        <p:spPr bwMode="auto">
          <a:xfrm>
            <a:off x="768350" y="4024313"/>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b="1" i="1">
                <a:solidFill>
                  <a:srgbClr val="CC0000"/>
                </a:solidFill>
              </a:rPr>
              <a:t>Result</a:t>
            </a:r>
          </a:p>
        </p:txBody>
      </p:sp>
      <p:sp>
        <p:nvSpPr>
          <p:cNvPr id="108557" name="Line 1037"/>
          <p:cNvSpPr>
            <a:spLocks noChangeShapeType="1"/>
          </p:cNvSpPr>
          <p:nvPr/>
        </p:nvSpPr>
        <p:spPr bwMode="auto">
          <a:xfrm flipV="1">
            <a:off x="176213" y="1384300"/>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8" name="Line 1038"/>
          <p:cNvSpPr>
            <a:spLocks noChangeShapeType="1"/>
          </p:cNvSpPr>
          <p:nvPr/>
        </p:nvSpPr>
        <p:spPr bwMode="auto">
          <a:xfrm flipV="1">
            <a:off x="176213" y="1625600"/>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9" name="Text Box 1039"/>
          <p:cNvSpPr txBox="1">
            <a:spLocks noChangeArrowheads="1"/>
          </p:cNvSpPr>
          <p:nvPr/>
        </p:nvSpPr>
        <p:spPr bwMode="auto">
          <a:xfrm>
            <a:off x="758825" y="495300"/>
            <a:ext cx="193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CC0000"/>
                </a:solidFill>
              </a:rPr>
              <a:t>Student Table</a:t>
            </a:r>
            <a:endParaRPr 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8214367E-6798-47CE-BA0C-5254FB651C2A}" type="slidenum">
              <a:rPr lang="en-US"/>
              <a:pPr/>
              <a:t>39</a:t>
            </a:fld>
            <a:endParaRPr lang="en-US"/>
          </a:p>
        </p:txBody>
      </p:sp>
      <p:sp>
        <p:nvSpPr>
          <p:cNvPr id="74754" name="Text Box 2"/>
          <p:cNvSpPr txBox="1">
            <a:spLocks noChangeArrowheads="1"/>
          </p:cNvSpPr>
          <p:nvPr/>
        </p:nvSpPr>
        <p:spPr bwMode="auto">
          <a:xfrm>
            <a:off x="344488" y="354013"/>
            <a:ext cx="8504237" cy="5326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marL="623888" indent="-166688">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sz="3200" b="1"/>
              <a:t>Sorting Query Results</a:t>
            </a:r>
          </a:p>
          <a:p>
            <a:endParaRPr lang="en-US" b="1"/>
          </a:p>
          <a:p>
            <a:pPr>
              <a:buClr>
                <a:srgbClr val="CC0000"/>
              </a:buClr>
              <a:buFontTx/>
              <a:buChar char="•"/>
            </a:pPr>
            <a:r>
              <a:rPr lang="en-US">
                <a:sym typeface="Symbol" pitchFamily="18" charset="2"/>
              </a:rPr>
              <a:t>U</a:t>
            </a:r>
            <a:r>
              <a:rPr lang="en-US"/>
              <a:t>sing ORDER BY clause we can order or sort query results by ascending (ASC) or descending (DESC) order. </a:t>
            </a:r>
          </a:p>
          <a:p>
            <a:pPr lvl="1">
              <a:buClr>
                <a:srgbClr val="CC0000"/>
              </a:buClr>
              <a:buFontTx/>
              <a:buChar char="•"/>
            </a:pPr>
            <a:r>
              <a:rPr lang="en-US"/>
              <a:t>Ascending order is the default. </a:t>
            </a:r>
          </a:p>
          <a:p>
            <a:pPr>
              <a:buClr>
                <a:srgbClr val="CC0000"/>
              </a:buClr>
              <a:buFontTx/>
              <a:buChar char="•"/>
            </a:pPr>
            <a:endParaRPr lang="en-US">
              <a:sym typeface="Symbol" pitchFamily="18" charset="2"/>
            </a:endParaRPr>
          </a:p>
          <a:p>
            <a:pPr>
              <a:buClr>
                <a:srgbClr val="CC0000"/>
              </a:buClr>
              <a:buFontTx/>
              <a:buChar char="•"/>
            </a:pPr>
            <a:endParaRPr lang="en-US">
              <a:sym typeface="Symbol" pitchFamily="18" charset="2"/>
            </a:endParaRPr>
          </a:p>
          <a:p>
            <a:pPr>
              <a:buClr>
                <a:srgbClr val="CC0000"/>
              </a:buClr>
              <a:buFontTx/>
              <a:buChar char="•"/>
            </a:pPr>
            <a:r>
              <a:rPr lang="en-US"/>
              <a:t>We can use more than one column to sort. </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a:t>If 2 columns are given in the ORDER BY clause,</a:t>
            </a:r>
          </a:p>
          <a:p>
            <a:pPr lvl="1">
              <a:buClr>
                <a:srgbClr val="CC0000"/>
              </a:buClr>
              <a:buFontTx/>
              <a:buChar char="•"/>
            </a:pPr>
            <a:r>
              <a:rPr lang="en-US"/>
              <a:t>It’ll sort in alphabetical order by the first column specified, Then, within each grouping (where values are the same in that column) of the first column, it’ll sort by the second column.</a:t>
            </a:r>
            <a:endParaRPr kumimoji="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80583940-0C57-42F7-9DD1-0EACB23EA053}" type="slidenum">
              <a:rPr lang="en-US"/>
              <a:pPr/>
              <a:t>4</a:t>
            </a:fld>
            <a:endParaRPr lang="en-US"/>
          </a:p>
        </p:txBody>
      </p:sp>
      <p:sp>
        <p:nvSpPr>
          <p:cNvPr id="50178" name="Text Box 2"/>
          <p:cNvSpPr txBox="1">
            <a:spLocks noChangeArrowheads="1"/>
          </p:cNvSpPr>
          <p:nvPr/>
        </p:nvSpPr>
        <p:spPr bwMode="auto">
          <a:xfrm>
            <a:off x="914400" y="609600"/>
            <a:ext cx="8051800" cy="551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buClr>
                <a:srgbClr val="CC0000"/>
              </a:buClr>
            </a:pPr>
            <a:r>
              <a:rPr lang="en-US" sz="3200" b="1"/>
              <a:t>The </a:t>
            </a:r>
            <a:r>
              <a:rPr lang="en-US" sz="3200" b="1" i="1"/>
              <a:t>INSERT</a:t>
            </a:r>
            <a:r>
              <a:rPr lang="en-US" sz="3200" b="1"/>
              <a:t> Statement</a:t>
            </a:r>
            <a:endParaRPr lang="en-US" b="1"/>
          </a:p>
          <a:p>
            <a:pPr>
              <a:buClr>
                <a:srgbClr val="CC0000"/>
              </a:buClr>
            </a:pPr>
            <a:endParaRPr lang="en-US"/>
          </a:p>
          <a:p>
            <a:pPr>
              <a:buClr>
                <a:srgbClr val="CC0000"/>
              </a:buClr>
              <a:buFontTx/>
              <a:buChar char="•"/>
            </a:pPr>
            <a:r>
              <a:rPr lang="en-US"/>
              <a:t>The INSERT SQL command is used to insert rows of data into a table.  It is best described by some examples.  </a:t>
            </a:r>
          </a:p>
          <a:p>
            <a:pPr>
              <a:buClr>
                <a:srgbClr val="CC0000"/>
              </a:buClr>
            </a:pPr>
            <a:endParaRPr lang="en-US"/>
          </a:p>
          <a:p>
            <a:pPr>
              <a:buClr>
                <a:srgbClr val="CC0000"/>
              </a:buClr>
            </a:pPr>
            <a:r>
              <a:rPr lang="en-US" b="1" i="1">
                <a:solidFill>
                  <a:srgbClr val="CC0000"/>
                </a:solidFill>
              </a:rPr>
              <a:t>Question:</a:t>
            </a:r>
            <a:endParaRPr lang="en-US">
              <a:solidFill>
                <a:srgbClr val="CC0000"/>
              </a:solidFill>
            </a:endParaRPr>
          </a:p>
          <a:p>
            <a:pPr>
              <a:buClr>
                <a:srgbClr val="CC0000"/>
              </a:buClr>
              <a:buFontTx/>
              <a:buChar char="•"/>
            </a:pPr>
            <a:r>
              <a:rPr lang="en-US"/>
              <a:t>Insert into the employee table a new personal  with  the following information:</a:t>
            </a:r>
          </a:p>
          <a:p>
            <a:pPr>
              <a:buClr>
                <a:srgbClr val="CC0000"/>
              </a:buClr>
            </a:pPr>
            <a:r>
              <a:rPr lang="en-US"/>
              <a:t>      (Emp= 1001, FirstName =‘Ben’, LastName=‘Li’,</a:t>
            </a:r>
          </a:p>
          <a:p>
            <a:pPr>
              <a:buClr>
                <a:srgbClr val="CC0000"/>
              </a:buClr>
            </a:pPr>
            <a:r>
              <a:rPr lang="en-US"/>
              <a:t>        DeptNo = ‘Mathematics’, HireDate = ‘21-04-89’) </a:t>
            </a:r>
          </a:p>
          <a:p>
            <a:pPr>
              <a:buClr>
                <a:srgbClr val="CC0000"/>
              </a:buClr>
            </a:pPr>
            <a:r>
              <a:rPr lang="en-US"/>
              <a:t>				</a:t>
            </a:r>
          </a:p>
          <a:p>
            <a:pPr>
              <a:buClr>
                <a:srgbClr val="CC0000"/>
              </a:buClr>
            </a:pPr>
            <a:r>
              <a:rPr lang="en-US" b="1" i="1">
                <a:solidFill>
                  <a:srgbClr val="CC0000"/>
                </a:solidFill>
              </a:rPr>
              <a:t>Query:</a:t>
            </a:r>
          </a:p>
          <a:p>
            <a:pPr>
              <a:buClr>
                <a:srgbClr val="CC0000"/>
              </a:buClr>
            </a:pPr>
            <a:r>
              <a:rPr lang="en-US" sz="2000" b="1"/>
              <a:t>	INSERT INTO Employee</a:t>
            </a:r>
          </a:p>
          <a:p>
            <a:pPr>
              <a:buClr>
                <a:srgbClr val="CC0000"/>
              </a:buClr>
            </a:pPr>
            <a:r>
              <a:rPr lang="en-US" sz="2000" b="1"/>
              <a:t>		VALUES (1001,’Ben’,’Li’,’Mathematics’,’21-APR-89’);</a:t>
            </a:r>
            <a:endParaRPr lang="en-US" sz="2000"/>
          </a:p>
          <a:p>
            <a:pPr>
              <a:buClr>
                <a:srgbClr val="CC0000"/>
              </a:buClr>
            </a:pPr>
            <a:endParaRPr kumimoji="0" 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5310290-72C7-4917-A458-F045AB4AF3C5}" type="slidenum">
              <a:rPr lang="en-US"/>
              <a:pPr/>
              <a:t>40</a:t>
            </a:fld>
            <a:endParaRPr lang="en-US"/>
          </a:p>
        </p:txBody>
      </p:sp>
      <p:sp>
        <p:nvSpPr>
          <p:cNvPr id="75778" name="Text Box 2"/>
          <p:cNvSpPr txBox="1">
            <a:spLocks noChangeArrowheads="1"/>
          </p:cNvSpPr>
          <p:nvPr/>
        </p:nvSpPr>
        <p:spPr bwMode="auto">
          <a:xfrm>
            <a:off x="571500" y="179388"/>
            <a:ext cx="8088313" cy="6186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tabLst>
                <a:tab pos="463550" algn="l"/>
                <a:tab pos="912813" algn="l"/>
                <a:tab pos="1773238" algn="l"/>
                <a:tab pos="2686050" algn="l"/>
                <a:tab pos="4854575" algn="l"/>
                <a:tab pos="5834063" algn="l"/>
                <a:tab pos="6508750" algn="l"/>
              </a:tabLst>
              <a:defRPr kumimoji="1" sz="2400">
                <a:solidFill>
                  <a:schemeClr val="tx1"/>
                </a:solidFill>
                <a:latin typeface="Times New Roman" pitchFamily="18" charset="0"/>
              </a:defRPr>
            </a:lvl1pPr>
            <a:lvl2pPr>
              <a:tabLst>
                <a:tab pos="463550" algn="l"/>
                <a:tab pos="912813" algn="l"/>
                <a:tab pos="1773238" algn="l"/>
                <a:tab pos="2686050" algn="l"/>
                <a:tab pos="4854575" algn="l"/>
                <a:tab pos="5834063" algn="l"/>
                <a:tab pos="6508750" algn="l"/>
              </a:tabLst>
              <a:defRPr kumimoji="1" sz="2400">
                <a:solidFill>
                  <a:schemeClr val="tx1"/>
                </a:solidFill>
                <a:latin typeface="Times New Roman" pitchFamily="18" charset="0"/>
              </a:defRPr>
            </a:lvl2pPr>
            <a:lvl3pPr>
              <a:tabLst>
                <a:tab pos="463550" algn="l"/>
                <a:tab pos="912813" algn="l"/>
                <a:tab pos="1773238" algn="l"/>
                <a:tab pos="2686050" algn="l"/>
                <a:tab pos="4854575" algn="l"/>
                <a:tab pos="5834063" algn="l"/>
                <a:tab pos="6508750" algn="l"/>
              </a:tabLst>
              <a:defRPr kumimoji="1" sz="2400">
                <a:solidFill>
                  <a:schemeClr val="tx1"/>
                </a:solidFill>
                <a:latin typeface="Times New Roman" pitchFamily="18" charset="0"/>
              </a:defRPr>
            </a:lvl3pPr>
            <a:lvl4pPr>
              <a:tabLst>
                <a:tab pos="463550" algn="l"/>
                <a:tab pos="912813" algn="l"/>
                <a:tab pos="1773238" algn="l"/>
                <a:tab pos="2686050" algn="l"/>
                <a:tab pos="4854575" algn="l"/>
                <a:tab pos="5834063" algn="l"/>
                <a:tab pos="6508750" algn="l"/>
              </a:tabLst>
              <a:defRPr kumimoji="1" sz="2400">
                <a:solidFill>
                  <a:schemeClr val="tx1"/>
                </a:solidFill>
                <a:latin typeface="Times New Roman" pitchFamily="18" charset="0"/>
              </a:defRPr>
            </a:lvl4pPr>
            <a:lvl5pPr>
              <a:tabLst>
                <a:tab pos="463550" algn="l"/>
                <a:tab pos="912813" algn="l"/>
                <a:tab pos="1773238" algn="l"/>
                <a:tab pos="2686050" algn="l"/>
                <a:tab pos="4854575" algn="l"/>
                <a:tab pos="5834063" algn="l"/>
                <a:tab pos="6508750" algn="l"/>
              </a:tabLst>
              <a:defRPr kumimoji="1" sz="2400">
                <a:solidFill>
                  <a:schemeClr val="tx1"/>
                </a:solidFill>
                <a:latin typeface="Times New Roman" pitchFamily="18" charset="0"/>
              </a:defRPr>
            </a:lvl5pPr>
            <a:lvl6pPr eaLnBrk="0" fontAlgn="base" hangingPunct="0">
              <a:spcBef>
                <a:spcPct val="0"/>
              </a:spcBef>
              <a:spcAft>
                <a:spcPct val="0"/>
              </a:spcAft>
              <a:tabLst>
                <a:tab pos="463550" algn="l"/>
                <a:tab pos="912813" algn="l"/>
                <a:tab pos="1773238" algn="l"/>
                <a:tab pos="2686050" algn="l"/>
                <a:tab pos="4854575" algn="l"/>
                <a:tab pos="5834063" algn="l"/>
                <a:tab pos="6508750" algn="l"/>
              </a:tabLst>
              <a:defRPr kumimoji="1" sz="2400">
                <a:solidFill>
                  <a:schemeClr val="tx1"/>
                </a:solidFill>
                <a:latin typeface="Times New Roman" pitchFamily="18" charset="0"/>
              </a:defRPr>
            </a:lvl6pPr>
            <a:lvl7pPr eaLnBrk="0" fontAlgn="base" hangingPunct="0">
              <a:spcBef>
                <a:spcPct val="0"/>
              </a:spcBef>
              <a:spcAft>
                <a:spcPct val="0"/>
              </a:spcAft>
              <a:tabLst>
                <a:tab pos="463550" algn="l"/>
                <a:tab pos="912813" algn="l"/>
                <a:tab pos="1773238" algn="l"/>
                <a:tab pos="2686050" algn="l"/>
                <a:tab pos="4854575" algn="l"/>
                <a:tab pos="5834063" algn="l"/>
                <a:tab pos="6508750" algn="l"/>
              </a:tabLst>
              <a:defRPr kumimoji="1" sz="2400">
                <a:solidFill>
                  <a:schemeClr val="tx1"/>
                </a:solidFill>
                <a:latin typeface="Times New Roman" pitchFamily="18" charset="0"/>
              </a:defRPr>
            </a:lvl7pPr>
            <a:lvl8pPr eaLnBrk="0" fontAlgn="base" hangingPunct="0">
              <a:spcBef>
                <a:spcPct val="0"/>
              </a:spcBef>
              <a:spcAft>
                <a:spcPct val="0"/>
              </a:spcAft>
              <a:tabLst>
                <a:tab pos="463550" algn="l"/>
                <a:tab pos="912813" algn="l"/>
                <a:tab pos="1773238" algn="l"/>
                <a:tab pos="2686050" algn="l"/>
                <a:tab pos="4854575" algn="l"/>
                <a:tab pos="5834063" algn="l"/>
                <a:tab pos="6508750" algn="l"/>
              </a:tabLst>
              <a:defRPr kumimoji="1" sz="2400">
                <a:solidFill>
                  <a:schemeClr val="tx1"/>
                </a:solidFill>
                <a:latin typeface="Times New Roman" pitchFamily="18" charset="0"/>
              </a:defRPr>
            </a:lvl8pPr>
            <a:lvl9pPr eaLnBrk="0" fontAlgn="base" hangingPunct="0">
              <a:spcBef>
                <a:spcPct val="0"/>
              </a:spcBef>
              <a:spcAft>
                <a:spcPct val="0"/>
              </a:spcAft>
              <a:tabLst>
                <a:tab pos="463550" algn="l"/>
                <a:tab pos="912813" algn="l"/>
                <a:tab pos="1773238" algn="l"/>
                <a:tab pos="2686050" algn="l"/>
                <a:tab pos="4854575" algn="l"/>
                <a:tab pos="5834063" algn="l"/>
                <a:tab pos="6508750" algn="l"/>
              </a:tabLst>
              <a:defRPr kumimoji="1" sz="2400">
                <a:solidFill>
                  <a:schemeClr val="tx1"/>
                </a:solidFill>
                <a:latin typeface="Times New Roman" pitchFamily="18" charset="0"/>
              </a:defRPr>
            </a:lvl9pPr>
          </a:lstStyle>
          <a:p>
            <a:r>
              <a:rPr lang="en-US" sz="3200" b="1"/>
              <a:t>Sorting Query Results -- Example </a:t>
            </a:r>
          </a:p>
          <a:p>
            <a:endParaRPr lang="en-US">
              <a:sym typeface="Symbol" pitchFamily="18" charset="2"/>
            </a:endParaRPr>
          </a:p>
          <a:p>
            <a:r>
              <a:rPr lang="en-US" b="1" i="1">
                <a:solidFill>
                  <a:srgbClr val="CC0000"/>
                </a:solidFill>
                <a:sym typeface="Symbol" pitchFamily="18" charset="2"/>
              </a:rPr>
              <a:t>Question:</a:t>
            </a:r>
            <a:endParaRPr lang="en-US">
              <a:sym typeface="Symbol" pitchFamily="18" charset="2"/>
            </a:endParaRPr>
          </a:p>
          <a:p>
            <a:r>
              <a:rPr lang="en-US"/>
              <a:t>	Sort all rows by last name in ascending order.</a:t>
            </a:r>
          </a:p>
          <a:p>
            <a:endParaRPr lang="en-US"/>
          </a:p>
          <a:p>
            <a:r>
              <a:rPr lang="en-US" b="1" i="1">
                <a:solidFill>
                  <a:srgbClr val="CC0000"/>
                </a:solidFill>
              </a:rPr>
              <a:t>Query:</a:t>
            </a:r>
            <a:endParaRPr lang="en-US"/>
          </a:p>
          <a:p>
            <a:r>
              <a:rPr lang="en-US"/>
              <a:t>	</a:t>
            </a:r>
            <a:r>
              <a:rPr lang="en-US" b="1"/>
              <a:t>SELECT *</a:t>
            </a:r>
          </a:p>
          <a:p>
            <a:r>
              <a:rPr lang="en-US" b="1"/>
              <a:t>	FROM Student</a:t>
            </a:r>
          </a:p>
          <a:p>
            <a:r>
              <a:rPr lang="en-US" b="1"/>
              <a:t>	ORDER BY Lname ASC;</a:t>
            </a:r>
          </a:p>
          <a:p>
            <a:endParaRPr lang="en-US" b="1"/>
          </a:p>
          <a:p>
            <a:r>
              <a:rPr lang="en-US" b="1" i="1">
                <a:solidFill>
                  <a:srgbClr val="CC0000"/>
                </a:solidFill>
              </a:rPr>
              <a:t>Result:</a:t>
            </a:r>
            <a:endParaRPr lang="en-US" b="1"/>
          </a:p>
          <a:p>
            <a:r>
              <a:rPr lang="en-US" sz="1600" b="1">
                <a:solidFill>
                  <a:srgbClr val="0000CC"/>
                </a:solidFill>
              </a:rPr>
              <a:t>Lname	Fname	SID	Address	Phone	GPA	Major	</a:t>
            </a:r>
            <a:endParaRPr lang="en-US" sz="1600" b="1"/>
          </a:p>
          <a:p>
            <a:r>
              <a:rPr lang="en-US" sz="1600" b="1">
                <a:solidFill>
                  <a:srgbClr val="000000"/>
                </a:solidFill>
              </a:rPr>
              <a:t>Doe		John	6303833	222 Elm Street	234-8966	2.23	Arts</a:t>
            </a:r>
            <a:endParaRPr lang="en-US" sz="1600" b="1"/>
          </a:p>
          <a:p>
            <a:r>
              <a:rPr lang="en-US" sz="1600" b="1">
                <a:solidFill>
                  <a:srgbClr val="000000"/>
                </a:solidFill>
              </a:rPr>
              <a:t>Jacobson	Michael	6202557	957-7A Chancellor	275-8839	4	Phd</a:t>
            </a:r>
            <a:endParaRPr lang="en-US" sz="1600" b="1"/>
          </a:p>
          <a:p>
            <a:r>
              <a:rPr lang="en-US" sz="1600" b="1">
                <a:solidFill>
                  <a:srgbClr val="000000"/>
                </a:solidFill>
              </a:rPr>
              <a:t>King	Dean	5674443	123 Royal Park Road	897-6755	3.23	Biology</a:t>
            </a:r>
            <a:endParaRPr lang="en-US" sz="1600" b="1"/>
          </a:p>
          <a:p>
            <a:r>
              <a:rPr lang="en-US" sz="1600" b="1">
                <a:solidFill>
                  <a:srgbClr val="000000"/>
                </a:solidFill>
              </a:rPr>
              <a:t>Li		Ben	6202519	627 Park Avenue	268-1636	3.56	Mathematics</a:t>
            </a:r>
            <a:endParaRPr lang="en-US" sz="1600" b="1"/>
          </a:p>
          <a:p>
            <a:r>
              <a:rPr lang="en-US" sz="1600" b="1">
                <a:solidFill>
                  <a:srgbClr val="000000"/>
                </a:solidFill>
              </a:rPr>
              <a:t>Tyson	Miguel	6567560	676 St. Marys Road	342-8887	1.5	Human Ecology</a:t>
            </a:r>
            <a:endParaRPr lang="en-US" sz="1600" b="1"/>
          </a:p>
          <a:p>
            <a:r>
              <a:rPr lang="en-US" sz="1600" b="1">
                <a:solidFill>
                  <a:srgbClr val="000000"/>
                </a:solidFill>
              </a:rPr>
              <a:t>Wilkes	John	6201246	6333 Portage Avenue	945-5555	3.67	Arts</a:t>
            </a:r>
            <a:endParaRPr lang="en-US" sz="1600" b="1"/>
          </a:p>
          <a:p>
            <a:r>
              <a:rPr lang="en-US" sz="1600" b="1">
                <a:solidFill>
                  <a:srgbClr val="000000"/>
                </a:solidFill>
              </a:rPr>
              <a:t>Wong	Joanne	6502255	820 Silver Street	455-8867	2.97	Engineering</a:t>
            </a:r>
            <a:endParaRPr lang="en-US" sz="1800" b="1"/>
          </a:p>
        </p:txBody>
      </p:sp>
      <p:sp>
        <p:nvSpPr>
          <p:cNvPr id="75779" name="Rectangle 3"/>
          <p:cNvSpPr>
            <a:spLocks noChangeArrowheads="1"/>
          </p:cNvSpPr>
          <p:nvPr/>
        </p:nvSpPr>
        <p:spPr bwMode="auto">
          <a:xfrm>
            <a:off x="625475" y="4359275"/>
            <a:ext cx="8053388" cy="1976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50FF861-2AE3-4809-84EE-8B3C98CDD6B7}" type="slidenum">
              <a:rPr lang="en-US"/>
              <a:pPr/>
              <a:t>41</a:t>
            </a:fld>
            <a:endParaRPr lang="en-US"/>
          </a:p>
        </p:txBody>
      </p:sp>
      <p:sp>
        <p:nvSpPr>
          <p:cNvPr id="76802" name="Text Box 2"/>
          <p:cNvSpPr txBox="1">
            <a:spLocks noChangeArrowheads="1"/>
          </p:cNvSpPr>
          <p:nvPr/>
        </p:nvSpPr>
        <p:spPr bwMode="auto">
          <a:xfrm>
            <a:off x="719138" y="225425"/>
            <a:ext cx="8261350" cy="3925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tabLst>
                <a:tab pos="463550" algn="l"/>
                <a:tab pos="912813" algn="l"/>
                <a:tab pos="1825625" algn="l"/>
                <a:tab pos="2738438" algn="l"/>
                <a:tab pos="4921250" algn="l"/>
                <a:tab pos="5886450" algn="l"/>
                <a:tab pos="6508750" algn="l"/>
                <a:tab pos="7091363" algn="l"/>
              </a:tabLst>
              <a:defRPr kumimoji="1" sz="2400">
                <a:solidFill>
                  <a:schemeClr val="tx1"/>
                </a:solidFill>
                <a:latin typeface="Times New Roman" pitchFamily="18" charset="0"/>
              </a:defRPr>
            </a:lvl1pPr>
            <a:lvl2pPr>
              <a:tabLst>
                <a:tab pos="463550" algn="l"/>
                <a:tab pos="912813" algn="l"/>
                <a:tab pos="1825625" algn="l"/>
                <a:tab pos="2738438" algn="l"/>
                <a:tab pos="4921250" algn="l"/>
                <a:tab pos="5886450" algn="l"/>
                <a:tab pos="6508750" algn="l"/>
                <a:tab pos="7091363" algn="l"/>
              </a:tabLst>
              <a:defRPr kumimoji="1" sz="2400">
                <a:solidFill>
                  <a:schemeClr val="tx1"/>
                </a:solidFill>
                <a:latin typeface="Times New Roman" pitchFamily="18" charset="0"/>
              </a:defRPr>
            </a:lvl2pPr>
            <a:lvl3pPr>
              <a:tabLst>
                <a:tab pos="463550" algn="l"/>
                <a:tab pos="912813" algn="l"/>
                <a:tab pos="1825625" algn="l"/>
                <a:tab pos="2738438" algn="l"/>
                <a:tab pos="4921250" algn="l"/>
                <a:tab pos="5886450" algn="l"/>
                <a:tab pos="6508750" algn="l"/>
                <a:tab pos="7091363" algn="l"/>
              </a:tabLst>
              <a:defRPr kumimoji="1" sz="2400">
                <a:solidFill>
                  <a:schemeClr val="tx1"/>
                </a:solidFill>
                <a:latin typeface="Times New Roman" pitchFamily="18" charset="0"/>
              </a:defRPr>
            </a:lvl3pPr>
            <a:lvl4pPr>
              <a:tabLst>
                <a:tab pos="463550" algn="l"/>
                <a:tab pos="912813" algn="l"/>
                <a:tab pos="1825625" algn="l"/>
                <a:tab pos="2738438" algn="l"/>
                <a:tab pos="4921250" algn="l"/>
                <a:tab pos="5886450" algn="l"/>
                <a:tab pos="6508750" algn="l"/>
                <a:tab pos="7091363" algn="l"/>
              </a:tabLst>
              <a:defRPr kumimoji="1" sz="2400">
                <a:solidFill>
                  <a:schemeClr val="tx1"/>
                </a:solidFill>
                <a:latin typeface="Times New Roman" pitchFamily="18" charset="0"/>
              </a:defRPr>
            </a:lvl4pPr>
            <a:lvl5pPr>
              <a:tabLst>
                <a:tab pos="463550" algn="l"/>
                <a:tab pos="912813" algn="l"/>
                <a:tab pos="1825625" algn="l"/>
                <a:tab pos="2738438" algn="l"/>
                <a:tab pos="4921250" algn="l"/>
                <a:tab pos="5886450" algn="l"/>
                <a:tab pos="6508750" algn="l"/>
                <a:tab pos="7091363" algn="l"/>
              </a:tabLst>
              <a:defRPr kumimoji="1" sz="2400">
                <a:solidFill>
                  <a:schemeClr val="tx1"/>
                </a:solidFill>
                <a:latin typeface="Times New Roman" pitchFamily="18" charset="0"/>
              </a:defRPr>
            </a:lvl5pPr>
            <a:lvl6pPr eaLnBrk="0" fontAlgn="base" hangingPunct="0">
              <a:spcBef>
                <a:spcPct val="0"/>
              </a:spcBef>
              <a:spcAft>
                <a:spcPct val="0"/>
              </a:spcAft>
              <a:tabLst>
                <a:tab pos="463550" algn="l"/>
                <a:tab pos="912813" algn="l"/>
                <a:tab pos="1825625" algn="l"/>
                <a:tab pos="2738438" algn="l"/>
                <a:tab pos="4921250" algn="l"/>
                <a:tab pos="5886450" algn="l"/>
                <a:tab pos="6508750" algn="l"/>
                <a:tab pos="7091363" algn="l"/>
              </a:tabLst>
              <a:defRPr kumimoji="1" sz="2400">
                <a:solidFill>
                  <a:schemeClr val="tx1"/>
                </a:solidFill>
                <a:latin typeface="Times New Roman" pitchFamily="18" charset="0"/>
              </a:defRPr>
            </a:lvl6pPr>
            <a:lvl7pPr eaLnBrk="0" fontAlgn="base" hangingPunct="0">
              <a:spcBef>
                <a:spcPct val="0"/>
              </a:spcBef>
              <a:spcAft>
                <a:spcPct val="0"/>
              </a:spcAft>
              <a:tabLst>
                <a:tab pos="463550" algn="l"/>
                <a:tab pos="912813" algn="l"/>
                <a:tab pos="1825625" algn="l"/>
                <a:tab pos="2738438" algn="l"/>
                <a:tab pos="4921250" algn="l"/>
                <a:tab pos="5886450" algn="l"/>
                <a:tab pos="6508750" algn="l"/>
                <a:tab pos="7091363" algn="l"/>
              </a:tabLst>
              <a:defRPr kumimoji="1" sz="2400">
                <a:solidFill>
                  <a:schemeClr val="tx1"/>
                </a:solidFill>
                <a:latin typeface="Times New Roman" pitchFamily="18" charset="0"/>
              </a:defRPr>
            </a:lvl7pPr>
            <a:lvl8pPr eaLnBrk="0" fontAlgn="base" hangingPunct="0">
              <a:spcBef>
                <a:spcPct val="0"/>
              </a:spcBef>
              <a:spcAft>
                <a:spcPct val="0"/>
              </a:spcAft>
              <a:tabLst>
                <a:tab pos="463550" algn="l"/>
                <a:tab pos="912813" algn="l"/>
                <a:tab pos="1825625" algn="l"/>
                <a:tab pos="2738438" algn="l"/>
                <a:tab pos="4921250" algn="l"/>
                <a:tab pos="5886450" algn="l"/>
                <a:tab pos="6508750" algn="l"/>
                <a:tab pos="7091363" algn="l"/>
              </a:tabLst>
              <a:defRPr kumimoji="1" sz="2400">
                <a:solidFill>
                  <a:schemeClr val="tx1"/>
                </a:solidFill>
                <a:latin typeface="Times New Roman" pitchFamily="18" charset="0"/>
              </a:defRPr>
            </a:lvl8pPr>
            <a:lvl9pPr eaLnBrk="0" fontAlgn="base" hangingPunct="0">
              <a:spcBef>
                <a:spcPct val="0"/>
              </a:spcBef>
              <a:spcAft>
                <a:spcPct val="0"/>
              </a:spcAft>
              <a:tabLst>
                <a:tab pos="463550" algn="l"/>
                <a:tab pos="912813" algn="l"/>
                <a:tab pos="1825625" algn="l"/>
                <a:tab pos="2738438" algn="l"/>
                <a:tab pos="4921250" algn="l"/>
                <a:tab pos="5886450" algn="l"/>
                <a:tab pos="6508750" algn="l"/>
                <a:tab pos="7091363" algn="l"/>
              </a:tabLst>
              <a:defRPr kumimoji="1" sz="2400">
                <a:solidFill>
                  <a:schemeClr val="tx1"/>
                </a:solidFill>
                <a:latin typeface="Times New Roman" pitchFamily="18" charset="0"/>
              </a:defRPr>
            </a:lvl9pPr>
          </a:lstStyle>
          <a:p>
            <a:pPr>
              <a:lnSpc>
                <a:spcPct val="90000"/>
              </a:lnSpc>
            </a:pPr>
            <a:r>
              <a:rPr lang="en-US" sz="3200" b="1"/>
              <a:t>Sorting Query Results -- Example </a:t>
            </a:r>
          </a:p>
          <a:p>
            <a:pPr>
              <a:lnSpc>
                <a:spcPct val="90000"/>
              </a:lnSpc>
            </a:pPr>
            <a:endParaRPr lang="en-US" sz="3200" b="1"/>
          </a:p>
          <a:p>
            <a:pPr>
              <a:lnSpc>
                <a:spcPct val="90000"/>
              </a:lnSpc>
            </a:pPr>
            <a:r>
              <a:rPr lang="en-US" b="1" i="1">
                <a:solidFill>
                  <a:srgbClr val="CC0000"/>
                </a:solidFill>
              </a:rPr>
              <a:t>Question:</a:t>
            </a:r>
            <a:endParaRPr lang="en-US"/>
          </a:p>
          <a:p>
            <a:pPr>
              <a:lnSpc>
                <a:spcPct val="90000"/>
              </a:lnSpc>
            </a:pPr>
            <a:r>
              <a:rPr lang="en-US"/>
              <a:t>	Sort all rows by last name in descending order</a:t>
            </a:r>
          </a:p>
          <a:p>
            <a:pPr>
              <a:lnSpc>
                <a:spcPct val="90000"/>
              </a:lnSpc>
            </a:pPr>
            <a:endParaRPr lang="en-US"/>
          </a:p>
          <a:p>
            <a:pPr>
              <a:lnSpc>
                <a:spcPct val="90000"/>
              </a:lnSpc>
            </a:pPr>
            <a:r>
              <a:rPr lang="en-US" b="1" i="1">
                <a:solidFill>
                  <a:srgbClr val="CC0000"/>
                </a:solidFill>
              </a:rPr>
              <a:t>Query:</a:t>
            </a:r>
            <a:endParaRPr lang="en-US"/>
          </a:p>
          <a:p>
            <a:pPr>
              <a:lnSpc>
                <a:spcPct val="90000"/>
              </a:lnSpc>
            </a:pPr>
            <a:r>
              <a:rPr lang="en-US"/>
              <a:t>	</a:t>
            </a:r>
            <a:r>
              <a:rPr lang="en-US" b="1"/>
              <a:t>SELECT *</a:t>
            </a:r>
          </a:p>
          <a:p>
            <a:pPr>
              <a:lnSpc>
                <a:spcPct val="90000"/>
              </a:lnSpc>
            </a:pPr>
            <a:r>
              <a:rPr lang="en-US" b="1"/>
              <a:t>	FROM Student</a:t>
            </a:r>
          </a:p>
          <a:p>
            <a:pPr>
              <a:lnSpc>
                <a:spcPct val="90000"/>
              </a:lnSpc>
            </a:pPr>
            <a:r>
              <a:rPr lang="en-US" b="1"/>
              <a:t>	ORDER BY Lname DESC;</a:t>
            </a:r>
          </a:p>
          <a:p>
            <a:pPr>
              <a:lnSpc>
                <a:spcPct val="90000"/>
              </a:lnSpc>
            </a:pPr>
            <a:endParaRPr lang="en-US"/>
          </a:p>
          <a:p>
            <a:pPr>
              <a:lnSpc>
                <a:spcPct val="90000"/>
              </a:lnSpc>
            </a:pPr>
            <a:r>
              <a:rPr lang="en-US" b="1" i="1">
                <a:solidFill>
                  <a:srgbClr val="CC0000"/>
                </a:solidFill>
              </a:rPr>
              <a:t>Result:</a:t>
            </a:r>
            <a:endParaRPr lang="en-US"/>
          </a:p>
        </p:txBody>
      </p:sp>
      <p:sp>
        <p:nvSpPr>
          <p:cNvPr id="76803" name="Text Box 3"/>
          <p:cNvSpPr txBox="1">
            <a:spLocks noChangeArrowheads="1"/>
          </p:cNvSpPr>
          <p:nvPr/>
        </p:nvSpPr>
        <p:spPr bwMode="auto">
          <a:xfrm>
            <a:off x="779463" y="4237038"/>
            <a:ext cx="7989887"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0000CC"/>
                </a:solidFill>
              </a:rPr>
              <a:t>Lname	Fname	SID	Address		Phone	GPA	Major</a:t>
            </a:r>
          </a:p>
          <a:p>
            <a:r>
              <a:rPr lang="en-US" sz="1600" b="1">
                <a:solidFill>
                  <a:srgbClr val="000000"/>
                </a:solidFill>
              </a:rPr>
              <a:t>Wong	Joanne	6502255	820 Silver Street	455-8867	2.97	Engineering</a:t>
            </a:r>
            <a:endParaRPr lang="en-US" sz="1600" b="1"/>
          </a:p>
          <a:p>
            <a:r>
              <a:rPr lang="en-US" sz="1600" b="1">
                <a:solidFill>
                  <a:srgbClr val="000000"/>
                </a:solidFill>
              </a:rPr>
              <a:t>Wilkes	John	6201246	6333 Portage Avenue945-5555	3.67	Arts</a:t>
            </a:r>
            <a:endParaRPr lang="en-US" sz="1600" b="1"/>
          </a:p>
          <a:p>
            <a:r>
              <a:rPr lang="en-US" sz="1600" b="1">
                <a:solidFill>
                  <a:srgbClr val="000000"/>
                </a:solidFill>
              </a:rPr>
              <a:t>Tyson	Miguel	6567560	676 St. Marys Road	342-8887	1.5	Human Ecology</a:t>
            </a:r>
            <a:endParaRPr lang="en-US" sz="1600" b="1"/>
          </a:p>
          <a:p>
            <a:r>
              <a:rPr lang="en-US" sz="1600" b="1">
                <a:solidFill>
                  <a:srgbClr val="000000"/>
                </a:solidFill>
              </a:rPr>
              <a:t>Li	Ben	6202519	627 Park Avenue	268-1636	3.56	Mathematics</a:t>
            </a:r>
          </a:p>
          <a:p>
            <a:r>
              <a:rPr lang="en-US" sz="1600" b="1">
                <a:solidFill>
                  <a:srgbClr val="000000"/>
                </a:solidFill>
              </a:rPr>
              <a:t>King	Dean	5674443	123 Royal Park Road897-6755	3.23	Biology</a:t>
            </a:r>
            <a:endParaRPr lang="en-US" sz="1600" b="1"/>
          </a:p>
          <a:p>
            <a:r>
              <a:rPr lang="en-US" sz="1600" b="1">
                <a:solidFill>
                  <a:srgbClr val="000000"/>
                </a:solidFill>
              </a:rPr>
              <a:t>Jacobson	Michael	6202557	957-7A Chancellor	275-8839	4	Phd</a:t>
            </a:r>
            <a:endParaRPr lang="en-US" sz="1600" b="1"/>
          </a:p>
          <a:p>
            <a:r>
              <a:rPr lang="en-US" sz="1600" b="1">
                <a:solidFill>
                  <a:srgbClr val="000000"/>
                </a:solidFill>
              </a:rPr>
              <a:t>Doe	John	6303833	222 Elm Street	234-8966	2.23	Arts</a:t>
            </a:r>
            <a:r>
              <a:rPr lang="en-US" sz="1600">
                <a:solidFill>
                  <a:srgbClr val="000000"/>
                </a:solidFill>
              </a:rPr>
              <a:t>	</a:t>
            </a:r>
            <a:endParaRPr kumimoji="0" 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3E38CBF6-0C95-48CA-B922-E19B65EFC7D2}" type="slidenum">
              <a:rPr lang="en-US"/>
              <a:pPr/>
              <a:t>42</a:t>
            </a:fld>
            <a:endParaRPr lang="en-US"/>
          </a:p>
        </p:txBody>
      </p:sp>
      <p:sp>
        <p:nvSpPr>
          <p:cNvPr id="77826" name="Text Box 2"/>
          <p:cNvSpPr txBox="1">
            <a:spLocks noChangeArrowheads="1"/>
          </p:cNvSpPr>
          <p:nvPr/>
        </p:nvSpPr>
        <p:spPr bwMode="auto">
          <a:xfrm>
            <a:off x="736600" y="438150"/>
            <a:ext cx="7766050" cy="545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lnSpc>
                <a:spcPct val="90000"/>
              </a:lnSpc>
            </a:pPr>
            <a:r>
              <a:rPr lang="en-US" sz="3200" b="1"/>
              <a:t>Selecting Distinct rows</a:t>
            </a:r>
            <a:endParaRPr lang="en-US" b="1"/>
          </a:p>
          <a:p>
            <a:pPr>
              <a:lnSpc>
                <a:spcPct val="90000"/>
              </a:lnSpc>
            </a:pPr>
            <a:endParaRPr lang="en-US"/>
          </a:p>
          <a:p>
            <a:pPr>
              <a:lnSpc>
                <a:spcPct val="90000"/>
              </a:lnSpc>
              <a:buClr>
                <a:srgbClr val="CC0000"/>
              </a:buClr>
              <a:buFontTx/>
              <a:buChar char="•"/>
            </a:pPr>
            <a:r>
              <a:rPr lang="en-US"/>
              <a:t>Sometimes when rows are return, there could be duplicates. </a:t>
            </a:r>
          </a:p>
          <a:p>
            <a:pPr>
              <a:lnSpc>
                <a:spcPct val="90000"/>
              </a:lnSpc>
              <a:buClr>
                <a:srgbClr val="CC0000"/>
              </a:buClr>
              <a:buFontTx/>
              <a:buChar char="•"/>
            </a:pPr>
            <a:endParaRPr lang="en-US"/>
          </a:p>
          <a:p>
            <a:pPr>
              <a:lnSpc>
                <a:spcPct val="90000"/>
              </a:lnSpc>
              <a:buClr>
                <a:srgbClr val="CC0000"/>
              </a:buClr>
              <a:buFontTx/>
              <a:buChar char="•"/>
            </a:pPr>
            <a:r>
              <a:rPr lang="en-US"/>
              <a:t>To make each row returned unique we follow SELECT by the keyword DISTINCT.</a:t>
            </a:r>
          </a:p>
          <a:p>
            <a:pPr>
              <a:lnSpc>
                <a:spcPct val="90000"/>
              </a:lnSpc>
            </a:pPr>
            <a:endParaRPr lang="en-US"/>
          </a:p>
          <a:p>
            <a:pPr>
              <a:lnSpc>
                <a:spcPct val="90000"/>
              </a:lnSpc>
            </a:pPr>
            <a:r>
              <a:rPr lang="en-US" b="1" i="1">
                <a:solidFill>
                  <a:srgbClr val="CC0000"/>
                </a:solidFill>
              </a:rPr>
              <a:t>Question:</a:t>
            </a:r>
            <a:endParaRPr lang="en-US"/>
          </a:p>
          <a:p>
            <a:pPr>
              <a:lnSpc>
                <a:spcPct val="90000"/>
              </a:lnSpc>
            </a:pPr>
            <a:r>
              <a:rPr lang="en-US">
                <a:sym typeface="Symbol" pitchFamily="18" charset="2"/>
              </a:rPr>
              <a:t>	</a:t>
            </a:r>
            <a:r>
              <a:rPr lang="en-US"/>
              <a:t>Get all the first names of the students.</a:t>
            </a:r>
          </a:p>
          <a:p>
            <a:pPr>
              <a:lnSpc>
                <a:spcPct val="90000"/>
              </a:lnSpc>
            </a:pPr>
            <a:endParaRPr lang="en-US"/>
          </a:p>
          <a:p>
            <a:pPr>
              <a:lnSpc>
                <a:spcPct val="90000"/>
              </a:lnSpc>
            </a:pPr>
            <a:r>
              <a:rPr lang="en-US" b="1" i="1">
                <a:solidFill>
                  <a:srgbClr val="CC0000"/>
                </a:solidFill>
              </a:rPr>
              <a:t>Query:</a:t>
            </a:r>
            <a:r>
              <a:rPr lang="en-US"/>
              <a:t> </a:t>
            </a:r>
          </a:p>
          <a:p>
            <a:pPr>
              <a:lnSpc>
                <a:spcPct val="90000"/>
              </a:lnSpc>
            </a:pPr>
            <a:r>
              <a:rPr lang="en-US"/>
              <a:t>	</a:t>
            </a:r>
            <a:r>
              <a:rPr lang="en-US" b="1"/>
              <a:t>SELECT Fname</a:t>
            </a:r>
          </a:p>
          <a:p>
            <a:pPr>
              <a:lnSpc>
                <a:spcPct val="90000"/>
              </a:lnSpc>
            </a:pPr>
            <a:r>
              <a:rPr lang="en-US" b="1"/>
              <a:t>     	FROM Student;</a:t>
            </a:r>
            <a:endParaRPr lang="en-US"/>
          </a:p>
          <a:p>
            <a:pPr>
              <a:lnSpc>
                <a:spcPct val="90000"/>
              </a:lnSpc>
            </a:pPr>
            <a:endParaRPr lang="en-US"/>
          </a:p>
          <a:p>
            <a:pPr>
              <a:lnSpc>
                <a:spcPct val="90000"/>
              </a:lnSpc>
            </a:pPr>
            <a:r>
              <a:rPr lang="en-US" b="1" i="1">
                <a:solidFill>
                  <a:srgbClr val="CC0000"/>
                </a:solidFill>
              </a:rPr>
              <a:t>Result:</a:t>
            </a:r>
            <a:endParaRPr lang="en-US" b="1" i="1">
              <a:solidFill>
                <a:srgbClr val="FF9966"/>
              </a:solidFill>
            </a:endParaRPr>
          </a:p>
          <a:p>
            <a:pPr>
              <a:lnSpc>
                <a:spcPct val="90000"/>
              </a:lnSpc>
            </a:pPr>
            <a:r>
              <a:rPr lang="en-US"/>
              <a:t>	- Would return John twice</a:t>
            </a:r>
          </a:p>
        </p:txBody>
      </p:sp>
      <p:sp>
        <p:nvSpPr>
          <p:cNvPr id="77827" name="Text Box 3"/>
          <p:cNvSpPr txBox="1">
            <a:spLocks noChangeArrowheads="1"/>
          </p:cNvSpPr>
          <p:nvPr/>
        </p:nvSpPr>
        <p:spPr bwMode="auto">
          <a:xfrm>
            <a:off x="6892925" y="4125913"/>
            <a:ext cx="1108075" cy="23288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2000" b="1">
                <a:solidFill>
                  <a:srgbClr val="0000CC"/>
                </a:solidFill>
              </a:rPr>
              <a:t>Fname</a:t>
            </a:r>
            <a:endParaRPr lang="en-US" sz="2000" b="1"/>
          </a:p>
          <a:p>
            <a:r>
              <a:rPr lang="en-US" sz="1800" b="1">
                <a:solidFill>
                  <a:srgbClr val="000000"/>
                </a:solidFill>
              </a:rPr>
              <a:t>Joanne</a:t>
            </a:r>
            <a:endParaRPr lang="en-US" sz="1800" b="1"/>
          </a:p>
          <a:p>
            <a:r>
              <a:rPr lang="en-US" sz="1800" b="1">
                <a:solidFill>
                  <a:srgbClr val="000000"/>
                </a:solidFill>
              </a:rPr>
              <a:t>John</a:t>
            </a:r>
            <a:endParaRPr lang="en-US" sz="1800" b="1"/>
          </a:p>
          <a:p>
            <a:r>
              <a:rPr lang="en-US" sz="1800" b="1">
                <a:solidFill>
                  <a:srgbClr val="000000"/>
                </a:solidFill>
              </a:rPr>
              <a:t>Miguel</a:t>
            </a:r>
            <a:endParaRPr lang="en-US" sz="1800" b="1"/>
          </a:p>
          <a:p>
            <a:r>
              <a:rPr lang="en-US" sz="1800" b="1">
                <a:solidFill>
                  <a:srgbClr val="000000"/>
                </a:solidFill>
              </a:rPr>
              <a:t>Ben	</a:t>
            </a:r>
          </a:p>
          <a:p>
            <a:r>
              <a:rPr lang="en-US" sz="1800" b="1">
                <a:solidFill>
                  <a:srgbClr val="000000"/>
                </a:solidFill>
              </a:rPr>
              <a:t>Dean</a:t>
            </a:r>
            <a:endParaRPr lang="en-US" sz="1800" b="1"/>
          </a:p>
          <a:p>
            <a:r>
              <a:rPr lang="en-US" sz="1800" b="1">
                <a:solidFill>
                  <a:srgbClr val="000000"/>
                </a:solidFill>
              </a:rPr>
              <a:t>Michael</a:t>
            </a:r>
            <a:endParaRPr lang="en-US" sz="1800" b="1"/>
          </a:p>
          <a:p>
            <a:r>
              <a:rPr lang="en-US" sz="1800" b="1">
                <a:solidFill>
                  <a:srgbClr val="000000"/>
                </a:solidFill>
              </a:rPr>
              <a:t>John</a:t>
            </a:r>
            <a:r>
              <a:rPr lang="en-US" sz="1800">
                <a:solidFill>
                  <a:srgbClr val="000000"/>
                </a:solidFill>
              </a:rPr>
              <a:t>	</a:t>
            </a:r>
            <a:endParaRPr kumimoji="0" lang="en-US" sz="9600"/>
          </a:p>
        </p:txBody>
      </p:sp>
      <p:sp>
        <p:nvSpPr>
          <p:cNvPr id="77828" name="Line 4"/>
          <p:cNvSpPr>
            <a:spLocks noChangeShapeType="1"/>
          </p:cNvSpPr>
          <p:nvPr/>
        </p:nvSpPr>
        <p:spPr bwMode="auto">
          <a:xfrm flipV="1">
            <a:off x="4357688" y="4887913"/>
            <a:ext cx="2601912"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29" name="Line 5"/>
          <p:cNvSpPr>
            <a:spLocks noChangeShapeType="1"/>
          </p:cNvSpPr>
          <p:nvPr/>
        </p:nvSpPr>
        <p:spPr bwMode="auto">
          <a:xfrm>
            <a:off x="4419600" y="5791200"/>
            <a:ext cx="2503488" cy="500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3AD71F3-909F-46A9-BD04-297B13ED2BC3}" type="slidenum">
              <a:rPr lang="en-US"/>
              <a:pPr/>
              <a:t>43</a:t>
            </a:fld>
            <a:endParaRPr lang="en-US"/>
          </a:p>
        </p:txBody>
      </p:sp>
      <p:sp>
        <p:nvSpPr>
          <p:cNvPr id="48130" name="Text Box 2"/>
          <p:cNvSpPr txBox="1">
            <a:spLocks noChangeArrowheads="1"/>
          </p:cNvSpPr>
          <p:nvPr/>
        </p:nvSpPr>
        <p:spPr bwMode="auto">
          <a:xfrm>
            <a:off x="1050925" y="498475"/>
            <a:ext cx="4827588" cy="301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i="1">
                <a:solidFill>
                  <a:srgbClr val="CC0000"/>
                </a:solidFill>
              </a:rPr>
              <a:t>Query:</a:t>
            </a:r>
            <a:r>
              <a:rPr lang="en-US"/>
              <a:t> </a:t>
            </a:r>
          </a:p>
          <a:p>
            <a:r>
              <a:rPr lang="en-US"/>
              <a:t>	</a:t>
            </a:r>
            <a:r>
              <a:rPr lang="en-US" b="1"/>
              <a:t>SELECT DISTINCT Fname</a:t>
            </a:r>
          </a:p>
          <a:p>
            <a:r>
              <a:rPr lang="en-US" b="1"/>
              <a:t>     	FROM Student;</a:t>
            </a:r>
          </a:p>
          <a:p>
            <a:endParaRPr lang="en-US"/>
          </a:p>
          <a:p>
            <a:r>
              <a:rPr lang="en-US" b="1" i="1">
                <a:solidFill>
                  <a:srgbClr val="CC0000"/>
                </a:solidFill>
              </a:rPr>
              <a:t>Result:</a:t>
            </a:r>
            <a:endParaRPr lang="en-US"/>
          </a:p>
          <a:p>
            <a:r>
              <a:rPr lang="en-US"/>
              <a:t>	</a:t>
            </a:r>
          </a:p>
          <a:p>
            <a:endParaRPr lang="en-US"/>
          </a:p>
          <a:p>
            <a:endParaRPr kumimoji="0" lang="en-US"/>
          </a:p>
        </p:txBody>
      </p:sp>
      <p:sp>
        <p:nvSpPr>
          <p:cNvPr id="48131" name="Text Box 3"/>
          <p:cNvSpPr txBox="1">
            <a:spLocks noChangeArrowheads="1"/>
          </p:cNvSpPr>
          <p:nvPr/>
        </p:nvSpPr>
        <p:spPr bwMode="auto">
          <a:xfrm>
            <a:off x="2163763" y="2406650"/>
            <a:ext cx="1127125" cy="2054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lang="en-US" sz="2000" b="1">
                <a:solidFill>
                  <a:srgbClr val="0000CC"/>
                </a:solidFill>
              </a:rPr>
              <a:t>FNAME</a:t>
            </a:r>
            <a:endParaRPr lang="en-US" sz="2000" b="1"/>
          </a:p>
          <a:p>
            <a:r>
              <a:rPr lang="en-US" sz="1800" b="1">
                <a:solidFill>
                  <a:srgbClr val="000000"/>
                </a:solidFill>
              </a:rPr>
              <a:t>Joanne</a:t>
            </a:r>
            <a:endParaRPr lang="en-US" sz="1800" b="1"/>
          </a:p>
          <a:p>
            <a:r>
              <a:rPr lang="en-US" sz="1800" b="1">
                <a:solidFill>
                  <a:srgbClr val="000000"/>
                </a:solidFill>
              </a:rPr>
              <a:t>John</a:t>
            </a:r>
            <a:endParaRPr lang="en-US" sz="1800" b="1"/>
          </a:p>
          <a:p>
            <a:r>
              <a:rPr lang="en-US" sz="1800" b="1">
                <a:solidFill>
                  <a:srgbClr val="000000"/>
                </a:solidFill>
              </a:rPr>
              <a:t>Miguel</a:t>
            </a:r>
            <a:endParaRPr lang="en-US" sz="1800" b="1"/>
          </a:p>
          <a:p>
            <a:r>
              <a:rPr lang="en-US" sz="1800" b="1">
                <a:solidFill>
                  <a:srgbClr val="000000"/>
                </a:solidFill>
              </a:rPr>
              <a:t>Ben	</a:t>
            </a:r>
          </a:p>
          <a:p>
            <a:r>
              <a:rPr lang="en-US" sz="1800" b="1">
                <a:solidFill>
                  <a:srgbClr val="000000"/>
                </a:solidFill>
              </a:rPr>
              <a:t>Dean</a:t>
            </a:r>
            <a:endParaRPr lang="en-US" sz="1800" b="1"/>
          </a:p>
          <a:p>
            <a:r>
              <a:rPr lang="en-US" sz="1800" b="1">
                <a:solidFill>
                  <a:srgbClr val="000000"/>
                </a:solidFill>
              </a:rPr>
              <a:t>Michael</a:t>
            </a:r>
            <a:r>
              <a:rPr lang="en-US" sz="1800">
                <a:solidFill>
                  <a:srgbClr val="000000"/>
                </a:solidFill>
              </a:rPr>
              <a:t>	</a:t>
            </a:r>
            <a:endParaRPr kumimoji="0" lang="en-US" sz="9600"/>
          </a:p>
        </p:txBody>
      </p:sp>
      <p:sp>
        <p:nvSpPr>
          <p:cNvPr id="48132" name="Text Box 4"/>
          <p:cNvSpPr txBox="1">
            <a:spLocks noChangeArrowheads="1"/>
          </p:cNvSpPr>
          <p:nvPr/>
        </p:nvSpPr>
        <p:spPr bwMode="auto">
          <a:xfrm>
            <a:off x="1143000" y="5562600"/>
            <a:ext cx="67198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buClr>
                <a:srgbClr val="CC0000"/>
              </a:buClr>
              <a:buFontTx/>
              <a:buChar char="•"/>
            </a:pPr>
            <a:r>
              <a:rPr lang="en-US"/>
              <a:t>This will eliminate all duplicates in the query result.</a:t>
            </a:r>
            <a:endParaRPr kumimoji="0" lang="en-US" sz="9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248D6761-D9C8-4906-AECB-2FDB8BC2F64C}" type="slidenum">
              <a:rPr lang="en-US"/>
              <a:pPr/>
              <a:t>5</a:t>
            </a:fld>
            <a:endParaRPr lang="en-US"/>
          </a:p>
        </p:txBody>
      </p:sp>
      <p:sp>
        <p:nvSpPr>
          <p:cNvPr id="51202" name="Text Box 2"/>
          <p:cNvSpPr txBox="1">
            <a:spLocks noChangeArrowheads="1"/>
          </p:cNvSpPr>
          <p:nvPr/>
        </p:nvSpPr>
        <p:spPr bwMode="auto">
          <a:xfrm>
            <a:off x="339725" y="547688"/>
            <a:ext cx="8448675" cy="532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r>
              <a:rPr lang="en-US" b="1" i="1">
                <a:solidFill>
                  <a:srgbClr val="CC0000"/>
                </a:solidFill>
              </a:rPr>
              <a:t>Question:</a:t>
            </a:r>
            <a:endParaRPr lang="en-US"/>
          </a:p>
          <a:p>
            <a:pPr>
              <a:buFontTx/>
              <a:buChar char="•"/>
            </a:pPr>
            <a:endParaRPr lang="en-US"/>
          </a:p>
          <a:p>
            <a:pPr>
              <a:buClr>
                <a:srgbClr val="CC0000"/>
              </a:buClr>
              <a:buFontTx/>
              <a:buChar char="•"/>
            </a:pPr>
            <a:r>
              <a:rPr lang="en-US"/>
              <a:t>Insert another personal into the employee table with  the following information:</a:t>
            </a:r>
          </a:p>
          <a:p>
            <a:pPr>
              <a:buClr>
                <a:srgbClr val="CC0000"/>
              </a:buClr>
            </a:pPr>
            <a:r>
              <a:rPr lang="en-US"/>
              <a:t> (Emp =1002, FirstName = ‘John’, LastName = ‘Doe’, </a:t>
            </a:r>
          </a:p>
          <a:p>
            <a:pPr>
              <a:buClr>
                <a:srgbClr val="CC0000"/>
              </a:buClr>
            </a:pPr>
            <a:r>
              <a:rPr lang="en-US"/>
              <a:t>   HireDate = ‘01-MAY-90’)</a:t>
            </a:r>
          </a:p>
          <a:p>
            <a:endParaRPr lang="en-US"/>
          </a:p>
          <a:p>
            <a:endParaRPr lang="en-US"/>
          </a:p>
          <a:p>
            <a:r>
              <a:rPr lang="en-US" b="1" i="1">
                <a:solidFill>
                  <a:srgbClr val="CC0000"/>
                </a:solidFill>
              </a:rPr>
              <a:t>Query:</a:t>
            </a:r>
          </a:p>
          <a:p>
            <a:r>
              <a:rPr lang="en-US" sz="2000" b="1"/>
              <a:t>INSERT INTO Employee (Emp, FirstName, LastName, HireDate) </a:t>
            </a:r>
          </a:p>
          <a:p>
            <a:r>
              <a:rPr lang="en-US" sz="2000" b="1"/>
              <a:t>	VALUES (1002,’John’,’Doe’,’01-MAY-90’);</a:t>
            </a:r>
          </a:p>
          <a:p>
            <a:endParaRPr lang="en-US" sz="2000"/>
          </a:p>
          <a:p>
            <a:endParaRPr lang="en-US" sz="2000"/>
          </a:p>
          <a:p>
            <a:pPr>
              <a:buClr>
                <a:srgbClr val="CC0000"/>
              </a:buClr>
              <a:buFontTx/>
              <a:buChar char="•"/>
            </a:pPr>
            <a:r>
              <a:rPr lang="en-US"/>
              <a:t>Note if you specify a non-standard date, it must be converted to a standard date using the to_date() function.</a:t>
            </a:r>
            <a:endParaRPr kumimoji="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BE96BF0-F12D-43E6-B198-8A96CBD4F22E}" type="slidenum">
              <a:rPr lang="en-US"/>
              <a:pPr/>
              <a:t>6</a:t>
            </a:fld>
            <a:endParaRPr lang="en-US"/>
          </a:p>
        </p:txBody>
      </p:sp>
      <p:sp>
        <p:nvSpPr>
          <p:cNvPr id="52226" name="Text Box 2"/>
          <p:cNvSpPr txBox="1">
            <a:spLocks noChangeArrowheads="1"/>
          </p:cNvSpPr>
          <p:nvPr/>
        </p:nvSpPr>
        <p:spPr bwMode="auto">
          <a:xfrm>
            <a:off x="330200" y="192088"/>
            <a:ext cx="8216900" cy="240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tabLst>
                <a:tab pos="2116138" algn="l"/>
              </a:tabLst>
              <a:defRPr kumimoji="1" sz="2400">
                <a:solidFill>
                  <a:schemeClr val="tx1"/>
                </a:solidFill>
                <a:latin typeface="Times New Roman" pitchFamily="18" charset="0"/>
              </a:defRPr>
            </a:lvl1pPr>
            <a:lvl2pPr>
              <a:tabLst>
                <a:tab pos="2116138" algn="l"/>
              </a:tabLst>
              <a:defRPr kumimoji="1" sz="2400">
                <a:solidFill>
                  <a:schemeClr val="tx1"/>
                </a:solidFill>
                <a:latin typeface="Times New Roman" pitchFamily="18" charset="0"/>
              </a:defRPr>
            </a:lvl2pPr>
            <a:lvl3pPr>
              <a:tabLst>
                <a:tab pos="2116138" algn="l"/>
              </a:tabLst>
              <a:defRPr kumimoji="1" sz="2400">
                <a:solidFill>
                  <a:schemeClr val="tx1"/>
                </a:solidFill>
                <a:latin typeface="Times New Roman" pitchFamily="18" charset="0"/>
              </a:defRPr>
            </a:lvl3pPr>
            <a:lvl4pPr>
              <a:tabLst>
                <a:tab pos="2116138" algn="l"/>
              </a:tabLst>
              <a:defRPr kumimoji="1" sz="2400">
                <a:solidFill>
                  <a:schemeClr val="tx1"/>
                </a:solidFill>
                <a:latin typeface="Times New Roman" pitchFamily="18" charset="0"/>
              </a:defRPr>
            </a:lvl4pPr>
            <a:lvl5pPr>
              <a:tabLst>
                <a:tab pos="2116138" algn="l"/>
              </a:tabLst>
              <a:defRPr kumimoji="1" sz="2400">
                <a:solidFill>
                  <a:schemeClr val="tx1"/>
                </a:solidFill>
                <a:latin typeface="Times New Roman" pitchFamily="18" charset="0"/>
              </a:defRPr>
            </a:lvl5pPr>
            <a:lvl6pPr eaLnBrk="0" fontAlgn="base" hangingPunct="0">
              <a:spcBef>
                <a:spcPct val="0"/>
              </a:spcBef>
              <a:spcAft>
                <a:spcPct val="0"/>
              </a:spcAft>
              <a:tabLst>
                <a:tab pos="2116138" algn="l"/>
              </a:tabLst>
              <a:defRPr kumimoji="1" sz="2400">
                <a:solidFill>
                  <a:schemeClr val="tx1"/>
                </a:solidFill>
                <a:latin typeface="Times New Roman" pitchFamily="18" charset="0"/>
              </a:defRPr>
            </a:lvl6pPr>
            <a:lvl7pPr eaLnBrk="0" fontAlgn="base" hangingPunct="0">
              <a:spcBef>
                <a:spcPct val="0"/>
              </a:spcBef>
              <a:spcAft>
                <a:spcPct val="0"/>
              </a:spcAft>
              <a:tabLst>
                <a:tab pos="2116138" algn="l"/>
              </a:tabLst>
              <a:defRPr kumimoji="1" sz="2400">
                <a:solidFill>
                  <a:schemeClr val="tx1"/>
                </a:solidFill>
                <a:latin typeface="Times New Roman" pitchFamily="18" charset="0"/>
              </a:defRPr>
            </a:lvl7pPr>
            <a:lvl8pPr eaLnBrk="0" fontAlgn="base" hangingPunct="0">
              <a:spcBef>
                <a:spcPct val="0"/>
              </a:spcBef>
              <a:spcAft>
                <a:spcPct val="0"/>
              </a:spcAft>
              <a:tabLst>
                <a:tab pos="2116138" algn="l"/>
              </a:tabLst>
              <a:defRPr kumimoji="1" sz="2400">
                <a:solidFill>
                  <a:schemeClr val="tx1"/>
                </a:solidFill>
                <a:latin typeface="Times New Roman" pitchFamily="18" charset="0"/>
              </a:defRPr>
            </a:lvl8pPr>
            <a:lvl9pPr eaLnBrk="0" fontAlgn="base" hangingPunct="0">
              <a:spcBef>
                <a:spcPct val="0"/>
              </a:spcBef>
              <a:spcAft>
                <a:spcPct val="0"/>
              </a:spcAft>
              <a:tabLst>
                <a:tab pos="2116138" algn="l"/>
              </a:tabLst>
              <a:defRPr kumimoji="1" sz="2400">
                <a:solidFill>
                  <a:schemeClr val="tx1"/>
                </a:solidFill>
                <a:latin typeface="Times New Roman" pitchFamily="18" charset="0"/>
              </a:defRPr>
            </a:lvl9pPr>
          </a:lstStyle>
          <a:p>
            <a:r>
              <a:rPr lang="en-US" sz="3200" b="1"/>
              <a:t>The </a:t>
            </a:r>
            <a:r>
              <a:rPr lang="en-US" sz="3200" b="1" i="1"/>
              <a:t>SELECT</a:t>
            </a:r>
            <a:r>
              <a:rPr lang="en-US" sz="3200" b="1"/>
              <a:t> Statement</a:t>
            </a:r>
            <a:endParaRPr lang="en-US" b="1"/>
          </a:p>
          <a:p>
            <a:endParaRPr lang="en-US" b="1"/>
          </a:p>
          <a:p>
            <a:pPr>
              <a:buClr>
                <a:srgbClr val="CC0000"/>
              </a:buClr>
              <a:buFontTx/>
              <a:buChar char="•"/>
            </a:pPr>
            <a:r>
              <a:rPr lang="en-US"/>
              <a:t>The SELECT  statement is one of the most basic statements one can use in SQL.  In its most basic form, it is very simple to use. </a:t>
            </a:r>
          </a:p>
          <a:p>
            <a:pPr>
              <a:buClr>
                <a:srgbClr val="CC0000"/>
              </a:buClr>
              <a:buFontTx/>
              <a:buChar char="•"/>
            </a:pPr>
            <a:endParaRPr lang="en-US"/>
          </a:p>
          <a:p>
            <a:pPr>
              <a:buClr>
                <a:srgbClr val="CC0000"/>
              </a:buClr>
              <a:buFontTx/>
              <a:buChar char="•"/>
            </a:pPr>
            <a:r>
              <a:rPr lang="en-US"/>
              <a:t>Suppose we have the following table:</a:t>
            </a:r>
          </a:p>
        </p:txBody>
      </p:sp>
      <p:sp>
        <p:nvSpPr>
          <p:cNvPr id="52228" name="Text Box 4"/>
          <p:cNvSpPr txBox="1">
            <a:spLocks noChangeArrowheads="1"/>
          </p:cNvSpPr>
          <p:nvPr/>
        </p:nvSpPr>
        <p:spPr bwMode="auto">
          <a:xfrm>
            <a:off x="738188" y="3227388"/>
            <a:ext cx="5021262" cy="1930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solidFill>
                  <a:srgbClr val="0000CC"/>
                </a:solidFill>
              </a:rPr>
              <a:t>City		Target		Sales	</a:t>
            </a:r>
            <a:endParaRPr lang="en-US" sz="2000" dirty="0"/>
          </a:p>
          <a:p>
            <a:r>
              <a:rPr lang="en-US" sz="2000" dirty="0">
                <a:solidFill>
                  <a:srgbClr val="000000"/>
                </a:solidFill>
              </a:rPr>
              <a:t>Winnipeg	$50,000.00	$23,123.00</a:t>
            </a:r>
            <a:endParaRPr lang="en-US" sz="2000" dirty="0"/>
          </a:p>
          <a:p>
            <a:r>
              <a:rPr lang="en-US" sz="2000" dirty="0">
                <a:solidFill>
                  <a:srgbClr val="000000"/>
                </a:solidFill>
              </a:rPr>
              <a:t>Brandon		$4,000.00	$4,500.00</a:t>
            </a:r>
            <a:endParaRPr lang="en-US" sz="2000" dirty="0"/>
          </a:p>
          <a:p>
            <a:r>
              <a:rPr lang="en-US" sz="2000" dirty="0">
                <a:solidFill>
                  <a:srgbClr val="000000"/>
                </a:solidFill>
              </a:rPr>
              <a:t>Selkirk		$2,000.00	$1,200.00</a:t>
            </a:r>
            <a:endParaRPr lang="en-US" sz="2000" dirty="0"/>
          </a:p>
          <a:p>
            <a:r>
              <a:rPr lang="en-US" sz="2000" dirty="0">
                <a:solidFill>
                  <a:srgbClr val="000000"/>
                </a:solidFill>
              </a:rPr>
              <a:t>Beausejour	$1,000.00	$235.00	</a:t>
            </a:r>
          </a:p>
          <a:p>
            <a:r>
              <a:rPr lang="en-US" sz="2000" dirty="0">
                <a:solidFill>
                  <a:srgbClr val="000000"/>
                </a:solidFill>
              </a:rPr>
              <a:t>Lac du Bonnet	$500.00		$345.00	</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9D1D06F-4645-4B29-A0C7-B2B0C1754D1B}" type="slidenum">
              <a:rPr lang="en-US"/>
              <a:pPr/>
              <a:t>7</a:t>
            </a:fld>
            <a:endParaRPr lang="en-US"/>
          </a:p>
        </p:txBody>
      </p:sp>
      <p:sp>
        <p:nvSpPr>
          <p:cNvPr id="53250" name="Text Box 2"/>
          <p:cNvSpPr txBox="1">
            <a:spLocks noChangeArrowheads="1"/>
          </p:cNvSpPr>
          <p:nvPr/>
        </p:nvSpPr>
        <p:spPr bwMode="auto">
          <a:xfrm>
            <a:off x="1143000" y="609600"/>
            <a:ext cx="6484938"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1450" indent="-1714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buClr>
                <a:srgbClr val="CC0000"/>
              </a:buClr>
              <a:buFontTx/>
              <a:buChar char="•"/>
            </a:pPr>
            <a:r>
              <a:rPr lang="en-US"/>
              <a:t>Consider some of the queries we can ask for:</a:t>
            </a:r>
          </a:p>
          <a:p>
            <a:endParaRPr lang="en-US"/>
          </a:p>
          <a:p>
            <a:r>
              <a:rPr lang="en-US" b="1" i="1">
                <a:solidFill>
                  <a:srgbClr val="CC0000"/>
                </a:solidFill>
                <a:sym typeface="Symbol" pitchFamily="18" charset="2"/>
              </a:rPr>
              <a:t>Question:</a:t>
            </a:r>
          </a:p>
          <a:p>
            <a:r>
              <a:rPr lang="en-US">
                <a:sym typeface="Symbol" pitchFamily="18" charset="2"/>
              </a:rPr>
              <a:t>		L</a:t>
            </a:r>
            <a:r>
              <a:rPr lang="en-US"/>
              <a:t>ist all cities, targets sales, and sales </a:t>
            </a:r>
          </a:p>
          <a:p>
            <a:endParaRPr lang="en-US"/>
          </a:p>
          <a:p>
            <a:r>
              <a:rPr lang="en-US" b="1" i="1">
                <a:solidFill>
                  <a:srgbClr val="CC0000"/>
                </a:solidFill>
              </a:rPr>
              <a:t>Query:</a:t>
            </a:r>
            <a:endParaRPr lang="en-US">
              <a:solidFill>
                <a:srgbClr val="CC0000"/>
              </a:solidFill>
            </a:endParaRPr>
          </a:p>
          <a:p>
            <a:r>
              <a:rPr lang="en-US"/>
              <a:t>		</a:t>
            </a:r>
            <a:r>
              <a:rPr lang="en-US" b="1"/>
              <a:t>SELECT City, Target, Sales</a:t>
            </a:r>
          </a:p>
          <a:p>
            <a:r>
              <a:rPr lang="en-US" b="1"/>
              <a:t>		FROM Cities</a:t>
            </a:r>
          </a:p>
          <a:p>
            <a:endParaRPr lang="en-US"/>
          </a:p>
          <a:p>
            <a:r>
              <a:rPr lang="en-US" b="1" i="1">
                <a:solidFill>
                  <a:srgbClr val="CC0000"/>
                </a:solidFill>
              </a:rPr>
              <a:t>Result:</a:t>
            </a:r>
            <a:endParaRPr lang="en-US">
              <a:solidFill>
                <a:srgbClr val="CC0000"/>
              </a:solidFill>
            </a:endParaRPr>
          </a:p>
          <a:p>
            <a:r>
              <a:rPr lang="en-US" sz="2000" b="1">
                <a:solidFill>
                  <a:srgbClr val="000000"/>
                </a:solidFill>
                <a:latin typeface="MS Sans Serif"/>
              </a:rPr>
              <a:t>	</a:t>
            </a:r>
            <a:r>
              <a:rPr lang="en-US" sz="2000" b="1">
                <a:solidFill>
                  <a:srgbClr val="0000CC"/>
                </a:solidFill>
              </a:rPr>
              <a:t>City		Target		Sales</a:t>
            </a:r>
            <a:r>
              <a:rPr lang="en-US" sz="2000" b="1">
                <a:solidFill>
                  <a:srgbClr val="000000"/>
                </a:solidFill>
              </a:rPr>
              <a:t>	</a:t>
            </a:r>
            <a:endParaRPr lang="en-US" sz="2000"/>
          </a:p>
          <a:p>
            <a:r>
              <a:rPr lang="en-US" sz="2000">
                <a:solidFill>
                  <a:srgbClr val="000000"/>
                </a:solidFill>
              </a:rPr>
              <a:t>	Beausejour	$1,000.00	$235.00	</a:t>
            </a:r>
            <a:endParaRPr lang="en-US" sz="2000"/>
          </a:p>
          <a:p>
            <a:r>
              <a:rPr lang="en-US" sz="2000">
                <a:solidFill>
                  <a:srgbClr val="000000"/>
                </a:solidFill>
              </a:rPr>
              <a:t>	Brandon	$4,000.00	$4,500.00	</a:t>
            </a:r>
            <a:endParaRPr lang="en-US" sz="2000"/>
          </a:p>
          <a:p>
            <a:r>
              <a:rPr lang="en-US" sz="2000">
                <a:solidFill>
                  <a:srgbClr val="000000"/>
                </a:solidFill>
              </a:rPr>
              <a:t>	Lac du Bonnet	$500.00		$345.00	</a:t>
            </a:r>
            <a:endParaRPr lang="en-US" sz="2000"/>
          </a:p>
          <a:p>
            <a:r>
              <a:rPr lang="en-US" sz="2000">
                <a:solidFill>
                  <a:srgbClr val="000000"/>
                </a:solidFill>
              </a:rPr>
              <a:t>	Selkirk		$2,000.00	$1,200.00	</a:t>
            </a:r>
            <a:endParaRPr lang="en-US" sz="2000"/>
          </a:p>
          <a:p>
            <a:r>
              <a:rPr lang="en-US" sz="2000">
                <a:solidFill>
                  <a:srgbClr val="000000"/>
                </a:solidFill>
              </a:rPr>
              <a:t>	Winnipeg	$50,000.00	$23,123.00	</a:t>
            </a:r>
            <a:endParaRPr lang="en-US"/>
          </a:p>
        </p:txBody>
      </p:sp>
      <p:sp>
        <p:nvSpPr>
          <p:cNvPr id="53251" name="Rectangle 3"/>
          <p:cNvSpPr>
            <a:spLocks noChangeArrowheads="1"/>
          </p:cNvSpPr>
          <p:nvPr/>
        </p:nvSpPr>
        <p:spPr bwMode="auto">
          <a:xfrm>
            <a:off x="1293813" y="4295775"/>
            <a:ext cx="5334000" cy="1849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 name="Text Box 4"/>
          <p:cNvSpPr txBox="1">
            <a:spLocks noChangeArrowheads="1"/>
          </p:cNvSpPr>
          <p:nvPr/>
        </p:nvSpPr>
        <p:spPr bwMode="auto">
          <a:xfrm>
            <a:off x="8062913" y="25860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A4C2E02-B828-4908-B046-B73D1101C585}" type="slidenum">
              <a:rPr lang="en-US"/>
              <a:pPr/>
              <a:t>8</a:t>
            </a:fld>
            <a:endParaRPr lang="en-US"/>
          </a:p>
        </p:txBody>
      </p:sp>
      <p:sp>
        <p:nvSpPr>
          <p:cNvPr id="54274" name="Text Box 2"/>
          <p:cNvSpPr txBox="1">
            <a:spLocks noChangeArrowheads="1"/>
          </p:cNvSpPr>
          <p:nvPr/>
        </p:nvSpPr>
        <p:spPr bwMode="auto">
          <a:xfrm>
            <a:off x="1047750" y="352425"/>
            <a:ext cx="6967538" cy="337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defTabSz="912813">
              <a:tabLst>
                <a:tab pos="912813" algn="l"/>
              </a:tabLst>
              <a:defRPr kumimoji="1" sz="2400">
                <a:solidFill>
                  <a:schemeClr val="tx1"/>
                </a:solidFill>
                <a:latin typeface="Times New Roman" pitchFamily="18" charset="0"/>
              </a:defRPr>
            </a:lvl1pPr>
            <a:lvl2pPr defTabSz="912813">
              <a:tabLst>
                <a:tab pos="912813" algn="l"/>
              </a:tabLst>
              <a:defRPr kumimoji="1" sz="2400">
                <a:solidFill>
                  <a:schemeClr val="tx1"/>
                </a:solidFill>
                <a:latin typeface="Times New Roman" pitchFamily="18" charset="0"/>
              </a:defRPr>
            </a:lvl2pPr>
            <a:lvl3pPr defTabSz="912813">
              <a:tabLst>
                <a:tab pos="912813" algn="l"/>
              </a:tabLst>
              <a:defRPr kumimoji="1" sz="2400">
                <a:solidFill>
                  <a:schemeClr val="tx1"/>
                </a:solidFill>
                <a:latin typeface="Times New Roman" pitchFamily="18" charset="0"/>
              </a:defRPr>
            </a:lvl3pPr>
            <a:lvl4pPr defTabSz="912813">
              <a:tabLst>
                <a:tab pos="912813" algn="l"/>
              </a:tabLst>
              <a:defRPr kumimoji="1" sz="2400">
                <a:solidFill>
                  <a:schemeClr val="tx1"/>
                </a:solidFill>
                <a:latin typeface="Times New Roman" pitchFamily="18" charset="0"/>
              </a:defRPr>
            </a:lvl4pPr>
            <a:lvl5pPr defTabSz="912813">
              <a:tabLst>
                <a:tab pos="912813" algn="l"/>
              </a:tabLst>
              <a:defRPr kumimoji="1" sz="2400">
                <a:solidFill>
                  <a:schemeClr val="tx1"/>
                </a:solidFill>
                <a:latin typeface="Times New Roman" pitchFamily="18" charset="0"/>
              </a:defRPr>
            </a:lvl5pPr>
            <a:lvl6pPr defTabSz="912813" eaLnBrk="0" fontAlgn="base" hangingPunct="0">
              <a:spcBef>
                <a:spcPct val="0"/>
              </a:spcBef>
              <a:spcAft>
                <a:spcPct val="0"/>
              </a:spcAft>
              <a:tabLst>
                <a:tab pos="912813" algn="l"/>
              </a:tabLst>
              <a:defRPr kumimoji="1" sz="2400">
                <a:solidFill>
                  <a:schemeClr val="tx1"/>
                </a:solidFill>
                <a:latin typeface="Times New Roman" pitchFamily="18" charset="0"/>
              </a:defRPr>
            </a:lvl6pPr>
            <a:lvl7pPr defTabSz="912813" eaLnBrk="0" fontAlgn="base" hangingPunct="0">
              <a:spcBef>
                <a:spcPct val="0"/>
              </a:spcBef>
              <a:spcAft>
                <a:spcPct val="0"/>
              </a:spcAft>
              <a:tabLst>
                <a:tab pos="912813" algn="l"/>
              </a:tabLst>
              <a:defRPr kumimoji="1" sz="2400">
                <a:solidFill>
                  <a:schemeClr val="tx1"/>
                </a:solidFill>
                <a:latin typeface="Times New Roman" pitchFamily="18" charset="0"/>
              </a:defRPr>
            </a:lvl7pPr>
            <a:lvl8pPr defTabSz="912813" eaLnBrk="0" fontAlgn="base" hangingPunct="0">
              <a:spcBef>
                <a:spcPct val="0"/>
              </a:spcBef>
              <a:spcAft>
                <a:spcPct val="0"/>
              </a:spcAft>
              <a:tabLst>
                <a:tab pos="912813" algn="l"/>
              </a:tabLst>
              <a:defRPr kumimoji="1" sz="2400">
                <a:solidFill>
                  <a:schemeClr val="tx1"/>
                </a:solidFill>
                <a:latin typeface="Times New Roman" pitchFamily="18" charset="0"/>
              </a:defRPr>
            </a:lvl8pPr>
            <a:lvl9pPr defTabSz="912813" eaLnBrk="0" fontAlgn="base" hangingPunct="0">
              <a:spcBef>
                <a:spcPct val="0"/>
              </a:spcBef>
              <a:spcAft>
                <a:spcPct val="0"/>
              </a:spcAft>
              <a:tabLst>
                <a:tab pos="912813" algn="l"/>
              </a:tabLst>
              <a:defRPr kumimoji="1" sz="2400">
                <a:solidFill>
                  <a:schemeClr val="tx1"/>
                </a:solidFill>
                <a:latin typeface="Times New Roman" pitchFamily="18" charset="0"/>
              </a:defRPr>
            </a:lvl9pPr>
          </a:lstStyle>
          <a:p>
            <a:r>
              <a:rPr lang="en-US" b="1" i="1">
                <a:solidFill>
                  <a:srgbClr val="CC0000"/>
                </a:solidFill>
                <a:sym typeface="Symbol" pitchFamily="18" charset="2"/>
              </a:rPr>
              <a:t>Question:</a:t>
            </a:r>
            <a:endParaRPr lang="en-US">
              <a:solidFill>
                <a:srgbClr val="CC0000"/>
              </a:solidFill>
              <a:sym typeface="Symbol" pitchFamily="18" charset="2"/>
            </a:endParaRPr>
          </a:p>
          <a:p>
            <a:r>
              <a:rPr lang="en-US"/>
              <a:t>	Find all cities whose sales were above $1000.00</a:t>
            </a:r>
          </a:p>
          <a:p>
            <a:endParaRPr lang="en-US"/>
          </a:p>
          <a:p>
            <a:r>
              <a:rPr lang="en-US" b="1" i="1">
                <a:solidFill>
                  <a:srgbClr val="CC0000"/>
                </a:solidFill>
              </a:rPr>
              <a:t>Query:</a:t>
            </a:r>
            <a:endParaRPr lang="en-US">
              <a:solidFill>
                <a:srgbClr val="CC0000"/>
              </a:solidFill>
            </a:endParaRPr>
          </a:p>
          <a:p>
            <a:r>
              <a:rPr lang="en-US"/>
              <a:t>	</a:t>
            </a:r>
            <a:r>
              <a:rPr lang="en-US" b="1"/>
              <a:t>SELECT City</a:t>
            </a:r>
          </a:p>
          <a:p>
            <a:r>
              <a:rPr lang="en-US" b="1"/>
              <a:t>	FROM Cities</a:t>
            </a:r>
          </a:p>
          <a:p>
            <a:r>
              <a:rPr lang="en-US" b="1"/>
              <a:t>	WHERE Sales &gt; 1000.00</a:t>
            </a:r>
          </a:p>
          <a:p>
            <a:endParaRPr lang="en-US"/>
          </a:p>
          <a:p>
            <a:r>
              <a:rPr lang="en-US" b="1" i="1">
                <a:solidFill>
                  <a:srgbClr val="CC0000"/>
                </a:solidFill>
              </a:rPr>
              <a:t>Result:</a:t>
            </a:r>
            <a:endParaRPr kumimoji="0" lang="en-US"/>
          </a:p>
        </p:txBody>
      </p:sp>
      <p:sp>
        <p:nvSpPr>
          <p:cNvPr id="54277" name="Text Box 5"/>
          <p:cNvSpPr txBox="1">
            <a:spLocks noChangeArrowheads="1"/>
          </p:cNvSpPr>
          <p:nvPr/>
        </p:nvSpPr>
        <p:spPr bwMode="auto">
          <a:xfrm>
            <a:off x="2220913" y="3890963"/>
            <a:ext cx="142875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City	</a:t>
            </a:r>
            <a:endParaRPr lang="en-US"/>
          </a:p>
          <a:p>
            <a:r>
              <a:rPr lang="en-US">
                <a:solidFill>
                  <a:srgbClr val="000000"/>
                </a:solidFill>
              </a:rPr>
              <a:t>Winnipeg</a:t>
            </a:r>
          </a:p>
          <a:p>
            <a:r>
              <a:rPr lang="en-US">
                <a:solidFill>
                  <a:srgbClr val="000000"/>
                </a:solidFill>
              </a:rPr>
              <a:t>Brandon</a:t>
            </a:r>
          </a:p>
          <a:p>
            <a:r>
              <a:rPr lang="en-US">
                <a:solidFill>
                  <a:srgbClr val="000000"/>
                </a:solidFill>
              </a:rPr>
              <a:t>Selkirk</a:t>
            </a:r>
            <a:r>
              <a:rPr lang="en-US">
                <a:solidFill>
                  <a:srgbClr val="000000"/>
                </a:solidFill>
                <a:latin typeface="MS Sans Serif"/>
              </a:rPr>
              <a:t>	</a:t>
            </a:r>
            <a:endParaRPr kumimoji="0" lang="en-US" sz="9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54FDAF1-9108-4F4A-B43C-250A498BD7AA}" type="slidenum">
              <a:rPr lang="en-US"/>
              <a:pPr/>
              <a:t>9</a:t>
            </a:fld>
            <a:endParaRPr lang="en-US"/>
          </a:p>
        </p:txBody>
      </p:sp>
      <p:sp>
        <p:nvSpPr>
          <p:cNvPr id="55298" name="Text Box 2"/>
          <p:cNvSpPr txBox="1">
            <a:spLocks noChangeArrowheads="1"/>
          </p:cNvSpPr>
          <p:nvPr/>
        </p:nvSpPr>
        <p:spPr bwMode="auto">
          <a:xfrm>
            <a:off x="974725" y="879475"/>
            <a:ext cx="6999288" cy="447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defTabSz="912813">
              <a:tabLst>
                <a:tab pos="912813" algn="l"/>
              </a:tabLst>
              <a:defRPr kumimoji="1" sz="2400">
                <a:solidFill>
                  <a:schemeClr val="tx1"/>
                </a:solidFill>
                <a:latin typeface="Times New Roman" pitchFamily="18" charset="0"/>
              </a:defRPr>
            </a:lvl1pPr>
            <a:lvl2pPr defTabSz="912813">
              <a:tabLst>
                <a:tab pos="912813" algn="l"/>
              </a:tabLst>
              <a:defRPr kumimoji="1" sz="2400">
                <a:solidFill>
                  <a:schemeClr val="tx1"/>
                </a:solidFill>
                <a:latin typeface="Times New Roman" pitchFamily="18" charset="0"/>
              </a:defRPr>
            </a:lvl2pPr>
            <a:lvl3pPr defTabSz="912813">
              <a:tabLst>
                <a:tab pos="912813" algn="l"/>
              </a:tabLst>
              <a:defRPr kumimoji="1" sz="2400">
                <a:solidFill>
                  <a:schemeClr val="tx1"/>
                </a:solidFill>
                <a:latin typeface="Times New Roman" pitchFamily="18" charset="0"/>
              </a:defRPr>
            </a:lvl3pPr>
            <a:lvl4pPr defTabSz="912813">
              <a:tabLst>
                <a:tab pos="912813" algn="l"/>
              </a:tabLst>
              <a:defRPr kumimoji="1" sz="2400">
                <a:solidFill>
                  <a:schemeClr val="tx1"/>
                </a:solidFill>
                <a:latin typeface="Times New Roman" pitchFamily="18" charset="0"/>
              </a:defRPr>
            </a:lvl4pPr>
            <a:lvl5pPr defTabSz="912813">
              <a:tabLst>
                <a:tab pos="912813" algn="l"/>
              </a:tabLst>
              <a:defRPr kumimoji="1" sz="2400">
                <a:solidFill>
                  <a:schemeClr val="tx1"/>
                </a:solidFill>
                <a:latin typeface="Times New Roman" pitchFamily="18" charset="0"/>
              </a:defRPr>
            </a:lvl5pPr>
            <a:lvl6pPr defTabSz="912813" eaLnBrk="0" fontAlgn="base" hangingPunct="0">
              <a:spcBef>
                <a:spcPct val="0"/>
              </a:spcBef>
              <a:spcAft>
                <a:spcPct val="0"/>
              </a:spcAft>
              <a:tabLst>
                <a:tab pos="912813" algn="l"/>
              </a:tabLst>
              <a:defRPr kumimoji="1" sz="2400">
                <a:solidFill>
                  <a:schemeClr val="tx1"/>
                </a:solidFill>
                <a:latin typeface="Times New Roman" pitchFamily="18" charset="0"/>
              </a:defRPr>
            </a:lvl6pPr>
            <a:lvl7pPr defTabSz="912813" eaLnBrk="0" fontAlgn="base" hangingPunct="0">
              <a:spcBef>
                <a:spcPct val="0"/>
              </a:spcBef>
              <a:spcAft>
                <a:spcPct val="0"/>
              </a:spcAft>
              <a:tabLst>
                <a:tab pos="912813" algn="l"/>
              </a:tabLst>
              <a:defRPr kumimoji="1" sz="2400">
                <a:solidFill>
                  <a:schemeClr val="tx1"/>
                </a:solidFill>
                <a:latin typeface="Times New Roman" pitchFamily="18" charset="0"/>
              </a:defRPr>
            </a:lvl7pPr>
            <a:lvl8pPr defTabSz="912813" eaLnBrk="0" fontAlgn="base" hangingPunct="0">
              <a:spcBef>
                <a:spcPct val="0"/>
              </a:spcBef>
              <a:spcAft>
                <a:spcPct val="0"/>
              </a:spcAft>
              <a:tabLst>
                <a:tab pos="912813" algn="l"/>
              </a:tabLst>
              <a:defRPr kumimoji="1" sz="2400">
                <a:solidFill>
                  <a:schemeClr val="tx1"/>
                </a:solidFill>
                <a:latin typeface="Times New Roman" pitchFamily="18" charset="0"/>
              </a:defRPr>
            </a:lvl8pPr>
            <a:lvl9pPr defTabSz="912813" eaLnBrk="0" fontAlgn="base" hangingPunct="0">
              <a:spcBef>
                <a:spcPct val="0"/>
              </a:spcBef>
              <a:spcAft>
                <a:spcPct val="0"/>
              </a:spcAft>
              <a:tabLst>
                <a:tab pos="912813" algn="l"/>
              </a:tabLst>
              <a:defRPr kumimoji="1" sz="2400">
                <a:solidFill>
                  <a:schemeClr val="tx1"/>
                </a:solidFill>
                <a:latin typeface="Times New Roman" pitchFamily="18" charset="0"/>
              </a:defRPr>
            </a:lvl9pPr>
          </a:lstStyle>
          <a:p>
            <a:r>
              <a:rPr lang="en-US" b="1" i="1">
                <a:solidFill>
                  <a:srgbClr val="CC0000"/>
                </a:solidFill>
                <a:sym typeface="Symbol" pitchFamily="18" charset="2"/>
              </a:rPr>
              <a:t>Question:</a:t>
            </a:r>
          </a:p>
          <a:p>
            <a:r>
              <a:rPr lang="en-US">
                <a:sym typeface="Symbol" pitchFamily="18" charset="2"/>
              </a:rPr>
              <a:t>	</a:t>
            </a:r>
            <a:r>
              <a:rPr lang="en-US"/>
              <a:t>Find all rows where the city has name Winnipeg</a:t>
            </a:r>
          </a:p>
          <a:p>
            <a:endParaRPr lang="en-US"/>
          </a:p>
          <a:p>
            <a:r>
              <a:rPr lang="en-US" b="1" i="1">
                <a:solidFill>
                  <a:srgbClr val="CC0000"/>
                </a:solidFill>
              </a:rPr>
              <a:t>Query:</a:t>
            </a:r>
            <a:endParaRPr lang="en-US" b="1" i="1"/>
          </a:p>
          <a:p>
            <a:r>
              <a:rPr lang="en-US"/>
              <a:t>	</a:t>
            </a:r>
            <a:r>
              <a:rPr lang="en-US" b="1"/>
              <a:t>SELECT *</a:t>
            </a:r>
          </a:p>
          <a:p>
            <a:r>
              <a:rPr lang="en-US" b="1"/>
              <a:t>	FROM Cities</a:t>
            </a:r>
          </a:p>
          <a:p>
            <a:r>
              <a:rPr lang="en-US" b="1"/>
              <a:t>	WHERE City= 'Winnipeg'</a:t>
            </a:r>
          </a:p>
          <a:p>
            <a:endParaRPr lang="en-US"/>
          </a:p>
          <a:p>
            <a:r>
              <a:rPr lang="en-US" b="1" i="1">
                <a:solidFill>
                  <a:srgbClr val="CC0000"/>
                </a:solidFill>
              </a:rPr>
              <a:t>Result:</a:t>
            </a:r>
            <a:endParaRPr lang="en-US" b="1" i="1">
              <a:solidFill>
                <a:srgbClr val="FF9966"/>
              </a:solidFill>
            </a:endParaRPr>
          </a:p>
          <a:p>
            <a:r>
              <a:rPr lang="en-US" b="1">
                <a:solidFill>
                  <a:srgbClr val="000000"/>
                </a:solidFill>
                <a:latin typeface="MS Sans Serif"/>
              </a:rPr>
              <a:t>	</a:t>
            </a:r>
            <a:r>
              <a:rPr lang="en-US" b="1">
                <a:solidFill>
                  <a:srgbClr val="0000CC"/>
                </a:solidFill>
              </a:rPr>
              <a:t>City		Target		Sales</a:t>
            </a:r>
            <a:r>
              <a:rPr lang="en-US" b="1">
                <a:solidFill>
                  <a:srgbClr val="000000"/>
                </a:solidFill>
              </a:rPr>
              <a:t>	</a:t>
            </a:r>
            <a:endParaRPr lang="en-US"/>
          </a:p>
          <a:p>
            <a:r>
              <a:rPr lang="en-US">
                <a:solidFill>
                  <a:srgbClr val="000000"/>
                </a:solidFill>
              </a:rPr>
              <a:t>	Winnipeg	$50,000.00	$23,123.00</a:t>
            </a:r>
            <a:r>
              <a:rPr lang="en-US">
                <a:solidFill>
                  <a:srgbClr val="000000"/>
                </a:solidFill>
                <a:latin typeface="MS Sans Serif"/>
              </a:rPr>
              <a:t>	</a:t>
            </a:r>
            <a:endParaRPr lang="en-US">
              <a:latin typeface="MS Sans Serif"/>
            </a:endParaRPr>
          </a:p>
          <a:p>
            <a:endParaRPr kumimoji="0" lang="en-US"/>
          </a:p>
        </p:txBody>
      </p:sp>
      <p:sp>
        <p:nvSpPr>
          <p:cNvPr id="55299" name="Rectangle 3"/>
          <p:cNvSpPr>
            <a:spLocks noChangeArrowheads="1"/>
          </p:cNvSpPr>
          <p:nvPr/>
        </p:nvSpPr>
        <p:spPr bwMode="auto">
          <a:xfrm>
            <a:off x="1782763" y="4205288"/>
            <a:ext cx="5470525" cy="857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Designs\ANGLES.POT</Template>
  <TotalTime>724</TotalTime>
  <Words>3946</Words>
  <Application>Microsoft Office PowerPoint</Application>
  <PresentationFormat>On-screen Show (4:3)</PresentationFormat>
  <Paragraphs>602</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 Black</vt:lpstr>
      <vt:lpstr>Monotype Sorts</vt:lpstr>
      <vt:lpstr>MS Sans Serif</vt:lpstr>
      <vt:lpstr>Tahoma</vt:lpstr>
      <vt:lpstr>Times New Roman</vt:lpstr>
      <vt:lpstr>Contemporary Portrait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Red River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ahadaegh</dc:creator>
  <cp:lastModifiedBy>Ahmad Hadaegh</cp:lastModifiedBy>
  <cp:revision>111</cp:revision>
  <dcterms:created xsi:type="dcterms:W3CDTF">1999-08-01T20:07:33Z</dcterms:created>
  <dcterms:modified xsi:type="dcterms:W3CDTF">2022-07-13T20:05:40Z</dcterms:modified>
</cp:coreProperties>
</file>