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2" r:id="rId9"/>
    <p:sldId id="264" r:id="rId10"/>
    <p:sldId id="303" r:id="rId11"/>
    <p:sldId id="292" r:id="rId12"/>
    <p:sldId id="266" r:id="rId13"/>
    <p:sldId id="304" r:id="rId14"/>
    <p:sldId id="267" r:id="rId15"/>
    <p:sldId id="268" r:id="rId16"/>
    <p:sldId id="269" r:id="rId17"/>
    <p:sldId id="270" r:id="rId18"/>
    <p:sldId id="271" r:id="rId19"/>
    <p:sldId id="305" r:id="rId20"/>
    <p:sldId id="272" r:id="rId21"/>
    <p:sldId id="273" r:id="rId22"/>
    <p:sldId id="295" r:id="rId23"/>
    <p:sldId id="274" r:id="rId24"/>
    <p:sldId id="275" r:id="rId25"/>
    <p:sldId id="276" r:id="rId26"/>
    <p:sldId id="293" r:id="rId27"/>
    <p:sldId id="296" r:id="rId28"/>
    <p:sldId id="277" r:id="rId29"/>
    <p:sldId id="294" r:id="rId30"/>
    <p:sldId id="306" r:id="rId31"/>
    <p:sldId id="278" r:id="rId32"/>
    <p:sldId id="279" r:id="rId33"/>
    <p:sldId id="307" r:id="rId34"/>
    <p:sldId id="308" r:id="rId35"/>
    <p:sldId id="30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660066"/>
    <a:srgbClr val="CC0000"/>
    <a:srgbClr val="0000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0"/>
            <a:r>
              <a:rPr lang="en-US" altLang="en-US"/>
              <a:t>Third level</a:t>
            </a:r>
          </a:p>
          <a:p>
            <a:pPr lvl="0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DD7898-ACF6-4EF3-8AD7-DDAF86BAA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23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30F2FD-C3F1-4531-93A2-DEEFC80DA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7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4144B1-F115-471A-A382-DFAD70C49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9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C18410-E562-482B-ABB1-7843F1BEB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7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5AEF02-DFF8-4B22-ADF7-712FC704C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7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9FD943-D076-4C1B-B3C0-D6B0F8A2C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5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2A8360-3978-4D76-9A4F-A4609374B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3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CC2CE4-2699-46B3-96A9-640D19E8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9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78F10C-C7D7-45C4-ADC2-4711D7C18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02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5057D-C8F9-4B7A-AB6C-C34AA25D0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61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48AADC-02AB-472C-BB94-66B1523F1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B55096-592F-4559-A943-04A4F4359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1" name="Rectangle 23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Rectangle 24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Rectangle 25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Rectangle 26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Rectangle 27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Rectangle 28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7" name="Rectangle 29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400" b="1" i="1">
                <a:solidFill>
                  <a:srgbClr val="FFFFFF"/>
                </a:solidFill>
              </a:rPr>
              <a:t>Dr. Ahmad R. Hadaegh </a:t>
            </a:r>
            <a:endParaRPr lang="en-US" altLang="en-US"/>
          </a:p>
        </p:txBody>
      </p:sp>
      <p:sp>
        <p:nvSpPr>
          <p:cNvPr id="53278" name="Rectangle 30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79" name="Rectangle 31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Rectangle 32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Rectangle 33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Rectangle 34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Rectangle 35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Rectangle 36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Rectangle 37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 altLang="en-US"/>
          </a:p>
        </p:txBody>
      </p:sp>
      <p:sp>
        <p:nvSpPr>
          <p:cNvPr id="53286" name="Rectangle 38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Rectangle 39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Rectangle 40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9" name="Rectangle 41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0" name="Rectangle 42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Rectangle 43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400" b="1">
                <a:solidFill>
                  <a:srgbClr val="FFFFFF"/>
                </a:solidFill>
              </a:rPr>
              <a:t> </a:t>
            </a:r>
            <a:endParaRPr lang="en-US" altLang="en-US"/>
          </a:p>
        </p:txBody>
      </p:sp>
      <p:sp>
        <p:nvSpPr>
          <p:cNvPr id="53293" name="Rectangle 45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Rectangle 46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Freeform 47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96" name="Rectangle 48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7" name="Rectangle 49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8" name="Rectangle 50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9" name="Rectangle 51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4DFCF0C5-420D-4FC7-AF37-4A3CD4EAF9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78742-1601-41E9-A784-60FC1CA407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819400" y="2667000"/>
            <a:ext cx="31511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b="1"/>
              <a:t>Equi-Joins 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40262-EB19-442F-BAF7-F381C998CBF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4648200" cy="548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/>
              <a:t> </a:t>
            </a:r>
            <a:r>
              <a:rPr lang="en-US" altLang="en-US" sz="1600" b="1">
                <a:solidFill>
                  <a:srgbClr val="660066"/>
                </a:solidFill>
              </a:rPr>
              <a:t>Cust_num Company            Cust_Rep Credit_limit</a:t>
            </a:r>
            <a:r>
              <a:rPr lang="en-US" altLang="en-US" sz="1600">
                <a:solidFill>
                  <a:srgbClr val="0000CC"/>
                </a:solidFill>
              </a:rPr>
              <a:t> </a:t>
            </a:r>
          </a:p>
          <a:p>
            <a:r>
              <a:rPr lang="en-US" altLang="en-US" sz="1600"/>
              <a:t>      </a:t>
            </a:r>
            <a:r>
              <a:rPr lang="en-US" altLang="en-US" sz="1600" b="1">
                <a:solidFill>
                  <a:srgbClr val="CC0000"/>
                </a:solidFill>
              </a:rPr>
              <a:t>2111 JCP Inc.                    	103        	50000</a:t>
            </a:r>
            <a:endParaRPr lang="en-US" altLang="en-US" sz="1600"/>
          </a:p>
          <a:p>
            <a:r>
              <a:rPr lang="en-US" altLang="en-US" sz="1600"/>
              <a:t>      2102 First Corp.                	101        	65000</a:t>
            </a:r>
          </a:p>
          <a:p>
            <a:r>
              <a:rPr lang="en-US" altLang="en-US" sz="1600"/>
              <a:t>      2103 Acme Mfg.                   	105        	50000</a:t>
            </a:r>
          </a:p>
          <a:p>
            <a:r>
              <a:rPr lang="en-US" altLang="en-US" sz="1600"/>
              <a:t>      2123 Carter and Sons             	102        	40000</a:t>
            </a:r>
          </a:p>
          <a:p>
            <a:r>
              <a:rPr lang="en-US" altLang="en-US" sz="1600"/>
              <a:t>      2107 Ace International          	110        	35000</a:t>
            </a:r>
          </a:p>
          <a:p>
            <a:r>
              <a:rPr lang="en-US" altLang="en-US" sz="1600"/>
              <a:t>      2115 Smithson Corp.            	101        	20000</a:t>
            </a:r>
          </a:p>
          <a:p>
            <a:r>
              <a:rPr lang="en-US" altLang="en-US" sz="1600"/>
              <a:t>      2101 Jones Mfg.                 	106        	65000</a:t>
            </a:r>
          </a:p>
          <a:p>
            <a:r>
              <a:rPr lang="en-US" altLang="en-US" sz="1600"/>
              <a:t>      2112 Zetacorp                  	108        	50000</a:t>
            </a:r>
          </a:p>
          <a:p>
            <a:r>
              <a:rPr lang="en-US" altLang="en-US" sz="1600"/>
              <a:t>      2121 QMA Assoc.                	103        	45000</a:t>
            </a:r>
          </a:p>
          <a:p>
            <a:r>
              <a:rPr lang="en-US" altLang="en-US" sz="1600"/>
              <a:t>      2114 Orion Corp.                 	102        	20000</a:t>
            </a:r>
          </a:p>
          <a:p>
            <a:r>
              <a:rPr lang="en-US" altLang="en-US" sz="1600"/>
              <a:t>      2124 Peter Brothers           	107        	40000</a:t>
            </a:r>
          </a:p>
          <a:p>
            <a:r>
              <a:rPr lang="en-US" altLang="en-US" sz="1600"/>
              <a:t>      2108 Holm and Landis          	109        	55000</a:t>
            </a:r>
          </a:p>
          <a:p>
            <a:r>
              <a:rPr lang="en-US" altLang="en-US" sz="1600"/>
              <a:t>      2117 J.P. Sinclair               	106        	35000</a:t>
            </a:r>
          </a:p>
          <a:p>
            <a:r>
              <a:rPr lang="en-US" altLang="en-US" sz="1600"/>
              <a:t>      2122 Three-Way Lines            105       	30000</a:t>
            </a:r>
          </a:p>
          <a:p>
            <a:r>
              <a:rPr lang="en-US" altLang="en-US" sz="1600"/>
              <a:t>      2120 Rico Enterprises           	102        	50000</a:t>
            </a:r>
          </a:p>
          <a:p>
            <a:r>
              <a:rPr lang="en-US" altLang="en-US" sz="1600"/>
              <a:t>      2106 Fred Lewis Corp.           102        	65000</a:t>
            </a:r>
          </a:p>
          <a:p>
            <a:r>
              <a:rPr lang="en-US" altLang="en-US" sz="1600"/>
              <a:t>      2119 Solomon Inc.                	109        	25000</a:t>
            </a:r>
          </a:p>
          <a:p>
            <a:r>
              <a:rPr lang="en-US" altLang="en-US" sz="1600"/>
              <a:t>      2118 Midwest Systems            108       	60000</a:t>
            </a:r>
          </a:p>
          <a:p>
            <a:r>
              <a:rPr lang="en-US" altLang="en-US" sz="1600"/>
              <a:t>      2113 Ian and Schmidt            	104        	20000</a:t>
            </a:r>
          </a:p>
          <a:p>
            <a:r>
              <a:rPr lang="en-US" altLang="en-US" sz="1600"/>
              <a:t>      2109 Chen Associates             103        	25000</a:t>
            </a:r>
          </a:p>
          <a:p>
            <a:r>
              <a:rPr lang="en-US" altLang="en-US" sz="1600"/>
              <a:t>      2105 AAA Investments          101        	45000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919162" y="1925638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err="1">
                <a:solidFill>
                  <a:srgbClr val="660066"/>
                </a:solidFill>
              </a:rPr>
              <a:t>Emp_Num</a:t>
            </a:r>
            <a:r>
              <a:rPr lang="en-US" altLang="en-US" sz="1600" b="1" dirty="0">
                <a:solidFill>
                  <a:srgbClr val="660066"/>
                </a:solidFill>
              </a:rPr>
              <a:t> Name	   Age    Rep_Office     Title	Hire_Date Manager Quota     Sales</a:t>
            </a:r>
            <a:endParaRPr lang="en-US" altLang="en-US" sz="1600" dirty="0">
              <a:solidFill>
                <a:srgbClr val="0033CC"/>
              </a:solidFill>
            </a:endParaRPr>
          </a:p>
          <a:p>
            <a:r>
              <a:rPr lang="en-US" altLang="en-US" sz="1600" dirty="0">
                <a:solidFill>
                  <a:schemeClr val="tx2"/>
                </a:solidFill>
              </a:rPr>
              <a:t>105 	Bill Adams       37  	13 	Sales Rep  12-FEB-88     104    	350000    367911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109 	Mary Jones       31      11 	Sales Rep  12-OCT-89    106    	300000    392725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102 	Sue Smith         48   	21 	Sales Rep  10-DEC-86    108    	350000    474050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106 	Sam Clark         52   	11 	VP Sales   14-JUN-88          	275000    299912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104 	Bob Smith         33   	12 	Sales Mgr  19-MAY-87  106    	200000    142594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101 	Dan Roberts      45     12 	Sales Rep  20-OCT-86    104    	300000    305673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110 	Tom </a:t>
            </a:r>
            <a:r>
              <a:rPr lang="en-US" altLang="en-US" sz="1600" dirty="0" err="1">
                <a:solidFill>
                  <a:schemeClr val="tx2"/>
                </a:solidFill>
              </a:rPr>
              <a:t>Synder</a:t>
            </a:r>
            <a:r>
              <a:rPr lang="en-US" altLang="en-US" sz="1600" dirty="0">
                <a:solidFill>
                  <a:schemeClr val="tx2"/>
                </a:solidFill>
              </a:rPr>
              <a:t>      41            	Sales Rep  13-JAN-90     101                        75985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108 	Larry Fitch        62     21 	Sales Mgr  12-OCT-89   106    	350000    361865</a:t>
            </a:r>
          </a:p>
          <a:p>
            <a:r>
              <a:rPr lang="en-US" altLang="en-US" sz="1600" b="1" dirty="0">
                <a:solidFill>
                  <a:srgbClr val="CC0000"/>
                </a:solidFill>
              </a:rPr>
              <a:t>103 	Paul Cruz          29     12 	Sales Rep  01-MAR-87  104    	275000    286775</a:t>
            </a:r>
          </a:p>
          <a:p>
            <a:r>
              <a:rPr lang="en-US" altLang="en-US" sz="1600" dirty="0">
                <a:solidFill>
                  <a:schemeClr val="tx2"/>
                </a:solidFill>
              </a:rPr>
              <a:t>107 	</a:t>
            </a:r>
            <a:r>
              <a:rPr lang="en-US" altLang="en-US" sz="1600" dirty="0" err="1">
                <a:solidFill>
                  <a:schemeClr val="tx2"/>
                </a:solidFill>
              </a:rPr>
              <a:t>Nacy</a:t>
            </a:r>
            <a:r>
              <a:rPr lang="en-US" altLang="en-US" sz="1600" dirty="0">
                <a:solidFill>
                  <a:schemeClr val="tx2"/>
                </a:solidFill>
              </a:rPr>
              <a:t> </a:t>
            </a:r>
            <a:r>
              <a:rPr lang="en-US" altLang="en-US" sz="1600" dirty="0" err="1">
                <a:solidFill>
                  <a:schemeClr val="tx2"/>
                </a:solidFill>
              </a:rPr>
              <a:t>Angelli</a:t>
            </a:r>
            <a:r>
              <a:rPr lang="en-US" altLang="en-US" sz="1600" dirty="0">
                <a:solidFill>
                  <a:schemeClr val="tx2"/>
                </a:solidFill>
              </a:rPr>
              <a:t>     49     22 	Sales Rep  14-NOV-88   108    	300000    186042</a:t>
            </a:r>
            <a:r>
              <a:rPr lang="en-US" altLang="en-US" sz="1600" dirty="0"/>
              <a:t> 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28600" y="68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5334000" y="83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715000" y="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C0000"/>
                </a:solidFill>
              </a:rPr>
              <a:t>Result: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715000" y="381000"/>
            <a:ext cx="3214688" cy="548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660066"/>
                </a:solidFill>
              </a:rPr>
              <a:t>Company		Name	</a:t>
            </a:r>
            <a:endParaRPr lang="en-US" altLang="en-US" sz="1600"/>
          </a:p>
          <a:p>
            <a:r>
              <a:rPr lang="en-US" altLang="en-US" sz="1600" b="1">
                <a:solidFill>
                  <a:srgbClr val="CC0000"/>
                </a:solidFill>
              </a:rPr>
              <a:t>JCP Inc.		Paul Cruz</a:t>
            </a:r>
            <a:r>
              <a:rPr lang="en-US" altLang="en-US" sz="1600">
                <a:solidFill>
                  <a:srgbClr val="000000"/>
                </a:solidFill>
              </a:rPr>
              <a:t>	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First Corp.		Dan Roberts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Acme Mfg.	Bill Adams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Carter &amp; Sons	Sue Smith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Ace International	Tom Snyder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Simthson Corp.	Dan Roberts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Jones Mfg.		Sam Clark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Zetacorp		Larry Fitch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QMA Assoc.	Paul Cruz	</a:t>
            </a:r>
          </a:p>
          <a:p>
            <a:r>
              <a:rPr lang="en-US" altLang="en-US" sz="1600">
                <a:solidFill>
                  <a:srgbClr val="000000"/>
                </a:solidFill>
              </a:rPr>
              <a:t>Orion Corp.	Sue Smith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Peter Brothers	Nancy Angelli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Holm &amp; Landis	Mary Jones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J.P. Sinclair	Sam Clark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Three-Way Lines	Bill Adams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Rico Enterprises	Sue Smith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Fred Lewis Corp.	Sue Smith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Solomon Inc.	Mary Jones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Midwest Systems	Larry Fitch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Ian &amp; Schmidt	</a:t>
            </a:r>
            <a:r>
              <a:rPr lang="en-US" altLang="en-US" sz="1600"/>
              <a:t>Bob</a:t>
            </a:r>
            <a:r>
              <a:rPr lang="en-US" altLang="en-US" sz="1600">
                <a:solidFill>
                  <a:srgbClr val="000000"/>
                </a:solidFill>
              </a:rPr>
              <a:t> Smith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Chen Associates	Paul Cruz	</a:t>
            </a:r>
            <a:endParaRPr lang="en-US" altLang="en-US" sz="1600"/>
          </a:p>
          <a:p>
            <a:r>
              <a:rPr lang="en-US" altLang="en-US" sz="1600">
                <a:solidFill>
                  <a:srgbClr val="000000"/>
                </a:solidFill>
              </a:rPr>
              <a:t>AAA Investments	Dan Roberts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56F67-2C4A-4DA4-A267-68ACCFA4FF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696200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Parent/Child Queries</a:t>
            </a:r>
          </a:p>
          <a:p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most common queries involving 2 tables have a natural parent/child relationship.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query about orders and customers in the first example is an example of this relationship.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customer (parent) has at least one order(child) associated with it.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pairs of rows that generate the query results are parent/child row combinations.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table containing the primary key is the parent, and the table containing the foreign key is the child table.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394-42EF-48EC-8119-EE316A0E898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3058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>
                <a:solidFill>
                  <a:srgbClr val="CC0000"/>
                </a:solidFill>
              </a:rPr>
              <a:t>Question:</a:t>
            </a:r>
            <a:endParaRPr lang="en-US" altLang="en-US"/>
          </a:p>
          <a:p>
            <a:r>
              <a:rPr lang="en-US" altLang="en-US"/>
              <a:t>	List each salesperson and the region they work in</a:t>
            </a:r>
          </a:p>
          <a:p>
            <a:pPr>
              <a:buFontTx/>
              <a:buChar char="-"/>
            </a:pPr>
            <a:endParaRPr lang="en-US" altLang="en-US"/>
          </a:p>
          <a:p>
            <a:r>
              <a:rPr lang="en-US" altLang="en-US" b="1" i="1">
                <a:solidFill>
                  <a:srgbClr val="CC0000"/>
                </a:solidFill>
              </a:rPr>
              <a:t>Query:</a:t>
            </a:r>
            <a:endParaRPr lang="en-US" altLang="en-US"/>
          </a:p>
          <a:p>
            <a:pPr>
              <a:buFontTx/>
              <a:buChar char=" "/>
            </a:pPr>
            <a:r>
              <a:rPr lang="en-US" altLang="en-US" b="1"/>
              <a:t>SELECT Name, Region</a:t>
            </a:r>
          </a:p>
          <a:p>
            <a:pPr>
              <a:buFontTx/>
              <a:buChar char=" "/>
            </a:pPr>
            <a:r>
              <a:rPr lang="en-US" altLang="en-US" b="1"/>
              <a:t>FROM Salesreps, Offices</a:t>
            </a:r>
          </a:p>
          <a:p>
            <a:pPr>
              <a:buFontTx/>
              <a:buChar char=" "/>
            </a:pPr>
            <a:r>
              <a:rPr lang="en-US" altLang="en-US" b="1"/>
              <a:t>WHERE Rep_Office = Office</a:t>
            </a:r>
            <a:r>
              <a:rPr lang="en-US" altLang="en-US" sz="2000" b="1"/>
              <a:t>;</a:t>
            </a:r>
            <a:endParaRPr lang="en-US" altLang="en-US" b="1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child table is </a:t>
            </a:r>
            <a:r>
              <a:rPr lang="en-US" altLang="en-US" i="1"/>
              <a:t>Salesreps</a:t>
            </a:r>
            <a:r>
              <a:rPr lang="en-US" altLang="en-US"/>
              <a:t> and the parent table is </a:t>
            </a:r>
            <a:r>
              <a:rPr lang="en-US" altLang="en-US" i="1"/>
              <a:t>Offices</a:t>
            </a:r>
            <a:r>
              <a:rPr lang="en-US" altLang="en-US"/>
              <a:t> since </a:t>
            </a:r>
            <a:r>
              <a:rPr lang="en-US" altLang="en-US" i="1"/>
              <a:t>Office</a:t>
            </a:r>
            <a:r>
              <a:rPr lang="en-US" altLang="en-US"/>
              <a:t> is the primary key and </a:t>
            </a:r>
            <a:r>
              <a:rPr lang="en-US" altLang="en-US" i="1"/>
              <a:t>Rep_Office</a:t>
            </a:r>
            <a:r>
              <a:rPr lang="en-US" altLang="en-US"/>
              <a:t> is the foreign key in </a:t>
            </a:r>
            <a:r>
              <a:rPr lang="en-US" altLang="en-US" i="1"/>
              <a:t>Salesreps</a:t>
            </a:r>
            <a:r>
              <a:rPr lang="en-US" altLang="en-US"/>
              <a:t> table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638800" y="1676400"/>
            <a:ext cx="3276600" cy="320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Name		Region</a:t>
            </a:r>
            <a:endParaRPr lang="en-US" altLang="en-US" b="1">
              <a:solidFill>
                <a:srgbClr val="000000"/>
              </a:solidFill>
            </a:endParaRPr>
          </a:p>
          <a:p>
            <a:r>
              <a:rPr lang="en-US" altLang="en-US" sz="2000">
                <a:solidFill>
                  <a:srgbClr val="000000"/>
                </a:solidFill>
              </a:rPr>
              <a:t>Bill Adams	Eastern	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Mary Jones	Eastern	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Sue Smith	Western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Sam Clark	Eastern	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Bob Smith	Eastern	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Dan Roberts	Eastern	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Larry Fitch	Western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Paul Cruz	Eastern	</a:t>
            </a:r>
            <a:endParaRPr lang="en-US" altLang="en-US" sz="2000"/>
          </a:p>
          <a:p>
            <a:r>
              <a:rPr lang="en-US" altLang="en-US" sz="2000">
                <a:solidFill>
                  <a:srgbClr val="000000"/>
                </a:solidFill>
              </a:rPr>
              <a:t>Nancy Angelli	Western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38800" y="1143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C0000"/>
                </a:solidFill>
              </a:rPr>
              <a:t>Result: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0F44D-29A1-4B54-A8AA-F561CDA271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867400" y="3581400"/>
            <a:ext cx="3276600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rgbClr val="660066"/>
                </a:solidFill>
              </a:rPr>
              <a:t>Name		Region</a:t>
            </a:r>
            <a:endParaRPr lang="en-US" altLang="en-US" sz="1800" b="1">
              <a:solidFill>
                <a:srgbClr val="000000"/>
              </a:solidFill>
            </a:endParaRPr>
          </a:p>
          <a:p>
            <a:r>
              <a:rPr lang="en-US" altLang="en-US" sz="1800" b="1">
                <a:solidFill>
                  <a:srgbClr val="CC0000"/>
                </a:solidFill>
              </a:rPr>
              <a:t>Bill Adams	Eastern</a:t>
            </a:r>
            <a:r>
              <a:rPr lang="en-US" altLang="en-US" sz="1800">
                <a:solidFill>
                  <a:srgbClr val="000000"/>
                </a:solidFill>
              </a:rPr>
              <a:t>	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Mary Jones	Eastern	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Sue Smith	Western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Sam Clark	Eastern	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Bob Smith	Eastern	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Dan Roberts	Eastern	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Larry Fitch	Western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Paul Cruz		Eastern	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Nancy Angelli	Western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867400" y="3048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C0000"/>
                </a:solidFill>
              </a:rPr>
              <a:t>Result:</a:t>
            </a:r>
            <a:endParaRPr lang="en-US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076325" y="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solidFill>
                  <a:srgbClr val="660066"/>
                </a:solidFill>
              </a:rPr>
              <a:t>Empl_num Name	   Age Rep_Office     Title	Hire_Date Manager Quota     Sales</a:t>
            </a:r>
            <a:endParaRPr lang="en-US" altLang="en-US" sz="1600" dirty="0">
              <a:solidFill>
                <a:srgbClr val="660066"/>
              </a:solidFill>
            </a:endParaRPr>
          </a:p>
          <a:p>
            <a:r>
              <a:rPr lang="en-US" altLang="en-US" sz="1600" b="1" dirty="0">
                <a:solidFill>
                  <a:srgbClr val="CC0000"/>
                </a:solidFill>
              </a:rPr>
              <a:t>105 	Bill Adams       37  	13 	Sales Rep  12-FEB-18     104    	350000    367911</a:t>
            </a:r>
            <a:endParaRPr lang="en-US" altLang="en-US" sz="1600" dirty="0"/>
          </a:p>
          <a:p>
            <a:r>
              <a:rPr lang="en-US" altLang="en-US" sz="1600" dirty="0"/>
              <a:t>109 	Mary Jones       31      </a:t>
            </a:r>
            <a:r>
              <a:rPr lang="en-US" altLang="en-US" sz="1600" i="1" dirty="0"/>
              <a:t>11</a:t>
            </a:r>
            <a:r>
              <a:rPr lang="en-US" altLang="en-US" sz="1600" dirty="0"/>
              <a:t> 	Sales Rep  12-OCT-19    106    	300000    392725</a:t>
            </a:r>
          </a:p>
          <a:p>
            <a:r>
              <a:rPr lang="en-US" altLang="en-US" sz="1600" dirty="0"/>
              <a:t>102 	Sue Smith         48   	</a:t>
            </a:r>
            <a:r>
              <a:rPr lang="en-US" altLang="en-US" sz="1600" i="1" dirty="0"/>
              <a:t>21</a:t>
            </a:r>
            <a:r>
              <a:rPr lang="en-US" altLang="en-US" sz="1600" dirty="0"/>
              <a:t> 	Sales Rep  10-DEC-21    108    	350000    474050</a:t>
            </a:r>
          </a:p>
          <a:p>
            <a:r>
              <a:rPr lang="en-US" altLang="en-US" sz="1600" dirty="0"/>
              <a:t>106 	Sam Clark         52   	</a:t>
            </a:r>
            <a:r>
              <a:rPr lang="en-US" altLang="en-US" sz="1600" i="1" dirty="0"/>
              <a:t>11</a:t>
            </a:r>
            <a:r>
              <a:rPr lang="en-US" altLang="en-US" sz="1600" dirty="0"/>
              <a:t> 	VP Sales   14-JUN-22          	275000    299912</a:t>
            </a:r>
          </a:p>
          <a:p>
            <a:r>
              <a:rPr lang="en-US" altLang="en-US" sz="1600" dirty="0"/>
              <a:t>104 	Bob Smith         33   	</a:t>
            </a:r>
            <a:r>
              <a:rPr lang="en-US" altLang="en-US" sz="1600" i="1" dirty="0"/>
              <a:t>12</a:t>
            </a:r>
            <a:r>
              <a:rPr lang="en-US" altLang="en-US" sz="1600" dirty="0"/>
              <a:t> 	Sales Mgr  19-MAY-20  106    	200000    142594</a:t>
            </a:r>
          </a:p>
          <a:p>
            <a:r>
              <a:rPr lang="en-US" altLang="en-US" sz="1600" dirty="0"/>
              <a:t>101 	Dan Roberts      45     </a:t>
            </a:r>
            <a:r>
              <a:rPr lang="en-US" altLang="en-US" sz="1600" i="1" dirty="0"/>
              <a:t>12</a:t>
            </a:r>
            <a:r>
              <a:rPr lang="en-US" altLang="en-US" sz="1600" dirty="0"/>
              <a:t> 	Sales Rep  20-OCT-21   104    	300000    305673</a:t>
            </a:r>
          </a:p>
          <a:p>
            <a:r>
              <a:rPr lang="en-US" altLang="en-US" sz="1600" dirty="0"/>
              <a:t>110 	Tom </a:t>
            </a:r>
            <a:r>
              <a:rPr lang="en-US" altLang="en-US" sz="1600" dirty="0" err="1"/>
              <a:t>Synder</a:t>
            </a:r>
            <a:r>
              <a:rPr lang="en-US" altLang="en-US" sz="1600" dirty="0"/>
              <a:t>      41            	Sales Rep  13-JAN-22     101                       75985</a:t>
            </a:r>
          </a:p>
          <a:p>
            <a:r>
              <a:rPr lang="en-US" altLang="en-US" sz="1600" dirty="0"/>
              <a:t>108 	Larry Fitch        62     </a:t>
            </a:r>
            <a:r>
              <a:rPr lang="en-US" altLang="en-US" sz="1600" i="1" dirty="0"/>
              <a:t>21</a:t>
            </a:r>
            <a:r>
              <a:rPr lang="en-US" altLang="en-US" sz="1600" dirty="0"/>
              <a:t> 	Sales Mgr  12-OCT-19   106    	350000    361865</a:t>
            </a:r>
          </a:p>
          <a:p>
            <a:r>
              <a:rPr lang="en-US" altLang="en-US" sz="1600" dirty="0"/>
              <a:t>103 	Paul Cruz          29    </a:t>
            </a:r>
            <a:r>
              <a:rPr lang="en-US" altLang="en-US" sz="1600" i="1" dirty="0"/>
              <a:t> 12 </a:t>
            </a:r>
            <a:r>
              <a:rPr lang="en-US" altLang="en-US" sz="1600" dirty="0"/>
              <a:t>	Sales Rep  01-MAR-22  104    	275000    286775</a:t>
            </a:r>
          </a:p>
          <a:p>
            <a:r>
              <a:rPr lang="en-US" altLang="en-US" sz="1600" dirty="0"/>
              <a:t>107 	</a:t>
            </a:r>
            <a:r>
              <a:rPr lang="en-US" altLang="en-US" sz="1600" dirty="0" err="1"/>
              <a:t>Nacy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Angelli</a:t>
            </a:r>
            <a:r>
              <a:rPr lang="en-US" altLang="en-US" sz="1600" dirty="0"/>
              <a:t>     49     </a:t>
            </a:r>
            <a:r>
              <a:rPr lang="en-US" altLang="en-US" sz="1600" i="1" dirty="0"/>
              <a:t>22</a:t>
            </a:r>
            <a:r>
              <a:rPr lang="en-US" altLang="en-US" sz="1600" dirty="0"/>
              <a:t> 	Sales Rep  14-NOV-18   108    	300000    186042 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57200" y="2971800"/>
            <a:ext cx="4791075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660066"/>
                </a:solidFill>
              </a:rPr>
              <a:t>Office   City                Regin      Mgr  Target   Sales</a:t>
            </a:r>
            <a:endParaRPr lang="en-US" altLang="en-US" sz="1600"/>
          </a:p>
          <a:p>
            <a:r>
              <a:rPr lang="en-US" altLang="en-US" sz="1600"/>
              <a:t> 22         Denver           Western  108     300000  186042</a:t>
            </a:r>
          </a:p>
          <a:p>
            <a:r>
              <a:rPr lang="en-US" altLang="en-US" sz="1600"/>
              <a:t> 11         New York      Eastern   106      575000  692637</a:t>
            </a:r>
          </a:p>
          <a:p>
            <a:r>
              <a:rPr lang="en-US" altLang="en-US" sz="1600"/>
              <a:t> 12         Chicago         Eastern    104     800000   735042</a:t>
            </a:r>
          </a:p>
          <a:p>
            <a:r>
              <a:rPr lang="en-US" altLang="en-US" sz="1600"/>
              <a:t> </a:t>
            </a:r>
            <a:r>
              <a:rPr lang="en-US" altLang="en-US" sz="1600" b="1">
                <a:solidFill>
                  <a:srgbClr val="CC0000"/>
                </a:solidFill>
              </a:rPr>
              <a:t>13         Atlanta           Eastern 105      350000  367911</a:t>
            </a:r>
            <a:endParaRPr lang="en-US" altLang="en-US" sz="1600"/>
          </a:p>
          <a:p>
            <a:r>
              <a:rPr lang="en-US" altLang="en-US" sz="1600"/>
              <a:t> 21         Los Angeles  Western   108     725000   835915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4102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609600" y="457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58C9D-FB7E-483D-A3C5-5CD18971185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78486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the offices and the names  and titles of their managers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 "/>
            </a:pPr>
            <a:r>
              <a:rPr lang="en-US" altLang="en-US" b="1"/>
              <a:t>SELECT Name, Title, City</a:t>
            </a:r>
          </a:p>
          <a:p>
            <a:pPr>
              <a:buFontTx/>
              <a:buChar char=" "/>
            </a:pPr>
            <a:r>
              <a:rPr lang="en-US" altLang="en-US" b="1"/>
              <a:t>FROM Salesreps, Offices</a:t>
            </a:r>
          </a:p>
          <a:p>
            <a:pPr>
              <a:buFontTx/>
              <a:buChar char=" "/>
            </a:pPr>
            <a:r>
              <a:rPr lang="en-US" altLang="en-US" b="1"/>
              <a:t>WHERE Empl_Num = Mgr;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parent table is </a:t>
            </a:r>
            <a:r>
              <a:rPr lang="en-US" altLang="en-US" i="1"/>
              <a:t>Salesreps</a:t>
            </a:r>
            <a:r>
              <a:rPr lang="en-US" altLang="en-US"/>
              <a:t> and the child table is </a:t>
            </a:r>
            <a:r>
              <a:rPr lang="en-US" altLang="en-US" i="1"/>
              <a:t>Offices</a:t>
            </a:r>
            <a:r>
              <a:rPr lang="en-US" altLang="en-US"/>
              <a:t> since </a:t>
            </a:r>
            <a:r>
              <a:rPr lang="en-US" altLang="en-US" i="1"/>
              <a:t>Empl_Num</a:t>
            </a:r>
            <a:r>
              <a:rPr lang="en-US" altLang="en-US"/>
              <a:t> is the primary key and </a:t>
            </a:r>
            <a:r>
              <a:rPr lang="en-US" altLang="en-US" i="1"/>
              <a:t>Mgr</a:t>
            </a:r>
            <a:r>
              <a:rPr lang="en-US" altLang="en-US"/>
              <a:t> is the foreign key in </a:t>
            </a:r>
            <a:r>
              <a:rPr lang="en-US" altLang="en-US" i="1"/>
              <a:t>Empl_Num</a:t>
            </a:r>
            <a:r>
              <a:rPr lang="en-US" altLang="en-US"/>
              <a:t>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981200" y="2362200"/>
            <a:ext cx="556260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Name		Title		City</a:t>
            </a:r>
            <a:endParaRPr lang="en-US" altLang="en-US">
              <a:solidFill>
                <a:srgbClr val="660066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Larry Fitch	Sales Mgr	Denver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Sam Clark	VP Sales	New York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Bob Smith	Sales Mgr	Chicago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Bill Adams	Sales Rep	Atlanta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Larry Fitch	Sales Mgr	Los Angeles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C9ED-87DA-45C7-8BC7-D71E57A66DA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50292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all the orders with order number and a description of the product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000" b="1"/>
              <a:t>SELECT Order_Num, Description</a:t>
            </a:r>
          </a:p>
          <a:p>
            <a:r>
              <a:rPr lang="en-US" altLang="en-US" sz="2000" b="1"/>
              <a:t>FROM Orders, Products</a:t>
            </a:r>
          </a:p>
          <a:p>
            <a:r>
              <a:rPr lang="en-US" altLang="en-US" sz="2000" b="1"/>
              <a:t>WHERE (Product = Product_Id </a:t>
            </a:r>
          </a:p>
          <a:p>
            <a:r>
              <a:rPr lang="en-US" altLang="en-US" sz="2000" b="1"/>
              <a:t>		AND Mfr = Mfr_Id);</a:t>
            </a:r>
          </a:p>
          <a:p>
            <a:r>
              <a:rPr lang="en-US" altLang="en-US">
                <a:solidFill>
                  <a:srgbClr val="000000"/>
                </a:solidFill>
              </a:rPr>
              <a:t>	</a:t>
            </a:r>
            <a:endParaRPr lang="en-US" altLang="en-US"/>
          </a:p>
          <a:p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parent table is </a:t>
            </a:r>
            <a:r>
              <a:rPr lang="en-US" altLang="en-US" i="1"/>
              <a:t>Products</a:t>
            </a:r>
            <a:r>
              <a:rPr lang="en-US" altLang="en-US"/>
              <a:t> and the child table is </a:t>
            </a:r>
            <a:r>
              <a:rPr lang="en-US" altLang="en-US" i="1"/>
              <a:t>Orders</a:t>
            </a:r>
            <a:r>
              <a:rPr lang="en-US" altLang="en-US"/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 can also add on additional row selection conditions to limit the row return by queries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34000" y="304800"/>
            <a:ext cx="3203575" cy="5845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660066"/>
                </a:solidFill>
              </a:rPr>
              <a:t>Order_Num	Description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113012		Size 3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112989		Motor Mount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113051		Reducer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112968		Size 4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113036		Widget Installer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113045		Right Hinge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112963		Size 4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113013		Handle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113058		Housing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112997		Handle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112983		Size 4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113024		Reducer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113062		Motor Mount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112979		Widget Installer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113027		Size 2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113007		300-lb Brace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113069		500-lb Brace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113034		Ratchet Link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112992		Size 2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112975		Hinge Pin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113055		Widget Adjuster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113048		900-lb Brace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112993		Ratchet Link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113065		Reducer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113003		900-lb Brace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…..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07ADF-B4F1-4ADA-93FB-396F44845B6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the managers and cities of offices  with a target over $500,000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/>
              <a:t>SELECT Name, City, Target</a:t>
            </a:r>
          </a:p>
          <a:p>
            <a:r>
              <a:rPr lang="en-US" altLang="en-US" b="1"/>
              <a:t>FROM Salesreps, Offices</a:t>
            </a:r>
          </a:p>
          <a:p>
            <a:r>
              <a:rPr lang="en-US" altLang="en-US" b="1"/>
              <a:t>WHERE Mgr=Empl_Num AND Target &gt; 500000.00;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95438" y="4114800"/>
            <a:ext cx="57356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Name		City		Target</a:t>
            </a:r>
            <a:r>
              <a:rPr lang="en-US" altLang="en-US" b="1">
                <a:solidFill>
                  <a:srgbClr val="000000"/>
                </a:solidFill>
              </a:rPr>
              <a:t>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Sam Clark	New York	$575,000.00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Bob Smith	Chicago	$800,000.00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Larry Fitch	Los Angeles	$725,000.00	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42F46-90AA-4419-9DAA-CD2033A0869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6200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all employee that work in the western region.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 "/>
            </a:pPr>
            <a:r>
              <a:rPr lang="en-US" altLang="en-US" b="1"/>
              <a:t>SELECT Name</a:t>
            </a:r>
          </a:p>
          <a:p>
            <a:pPr>
              <a:buFontTx/>
              <a:buChar char=" "/>
            </a:pPr>
            <a:r>
              <a:rPr lang="en-US" altLang="en-US" b="1"/>
              <a:t>FROM Salesreps, Offices</a:t>
            </a:r>
          </a:p>
          <a:p>
            <a:pPr>
              <a:buFontTx/>
              <a:buChar char=" "/>
            </a:pPr>
            <a:r>
              <a:rPr lang="en-US" altLang="en-US" b="1"/>
              <a:t>WHERE Rep_Office=Office </a:t>
            </a:r>
          </a:p>
          <a:p>
            <a:pPr>
              <a:buFontTx/>
              <a:buChar char=" "/>
            </a:pPr>
            <a:r>
              <a:rPr lang="en-US" altLang="en-US" b="1"/>
              <a:t>AND Region='Western';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Exercise : List all companies that placed orders bigger than $10000.00. Include in the output the cost of the orders.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In a parent and child relationship, if the primary and foreign keys are composite then you must specify all fields of the keys to get a correct query.  Otherwise strange things will happen.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477000" y="1447800"/>
            <a:ext cx="20224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NAME</a:t>
            </a:r>
            <a:r>
              <a:rPr lang="en-US" altLang="en-US" b="1">
                <a:solidFill>
                  <a:srgbClr val="000000"/>
                </a:solidFill>
              </a:rPr>
              <a:t>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Sue Smith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Larry Fitch	</a:t>
            </a:r>
            <a:endParaRPr lang="en-US" altLang="en-US"/>
          </a:p>
          <a:p>
            <a:r>
              <a:rPr lang="en-US" altLang="en-US">
                <a:solidFill>
                  <a:srgbClr val="000000"/>
                </a:solidFill>
              </a:rPr>
              <a:t>Nancy Angelli	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309DE-FF4C-4436-91C4-2FDB553FF3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44958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all the orders, showing amounts and product descriptions.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000" b="1"/>
              <a:t>SELECT Order_Num,  </a:t>
            </a:r>
          </a:p>
          <a:p>
            <a:r>
              <a:rPr lang="en-US" altLang="en-US" sz="2000" b="1"/>
              <a:t>		  Amount, 			  Description</a:t>
            </a:r>
          </a:p>
          <a:p>
            <a:r>
              <a:rPr lang="en-US" altLang="en-US" sz="2000" b="1"/>
              <a:t>FROM Orders, Products</a:t>
            </a:r>
          </a:p>
          <a:p>
            <a:r>
              <a:rPr lang="en-US" altLang="en-US" sz="2000" b="1"/>
              <a:t>WHERE Mfr_Id = Mfr  AND </a:t>
            </a:r>
          </a:p>
          <a:p>
            <a:r>
              <a:rPr lang="en-US" altLang="en-US" sz="2000" b="1"/>
              <a:t>	 	Product_Id = Product;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800600" y="457200"/>
            <a:ext cx="3851275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rgbClr val="660066"/>
                </a:solidFill>
              </a:rPr>
              <a:t>Order_Num	Amount	Description</a:t>
            </a:r>
            <a:r>
              <a:rPr lang="en-US" altLang="en-US" sz="1400" b="1">
                <a:solidFill>
                  <a:srgbClr val="000000"/>
                </a:solidFill>
              </a:rPr>
              <a:t>	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113012	$3,745.00	Size 3 widget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112989	$1,458.00	Motor Mount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113051	$1,420.00	Reducer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112968	$3,978.00	Size 4 Widget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113036	$22,500.00	Widget Installer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113045	$45,000.00	Right Hinge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112963	$3,276.00	Size 4 Widget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113013	$652.00	Handle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113058	$1,480.00	Housing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112997	$652.00	Handle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112983	$702.00	Size 4 Widget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113024	$7,100.00	Reducer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113062	$2,430.00	Motor Mount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112979	$15,000.00	Widget Installer	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113027	$4,104.00	Size 2 Widget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113007	$2,925.00	300-lb Brace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113069	$31,350.00	500-lb Brace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113034	$632.00	Ratchet Link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112992	$760.00	Size 2 Widget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112975	$2,100.00	Hinge Pin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113055	$150.00	Widget Adjuster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113048	$3,750.00	900-lb Brace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112993	$1,896.00	Ratchet Link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113065	$2,130.00	Reducer	</a:t>
            </a:r>
            <a:endParaRPr lang="en-US" altLang="en-US" sz="1400"/>
          </a:p>
          <a:p>
            <a:r>
              <a:rPr lang="en-US" altLang="en-US" sz="1400">
                <a:solidFill>
                  <a:srgbClr val="000000"/>
                </a:solidFill>
              </a:rPr>
              <a:t>….	</a:t>
            </a: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895F-559E-457D-8B06-364ED0B9689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0"/>
            <a:ext cx="5438733" cy="59093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dirty="0">
                <a:solidFill>
                  <a:srgbClr val="660066"/>
                </a:solidFill>
              </a:rPr>
              <a:t>Order_num Order_Date  Cust         Rep MFR Product QTY Amount</a:t>
            </a:r>
          </a:p>
          <a:p>
            <a:r>
              <a:rPr lang="en-US" altLang="en-US" sz="1400" dirty="0"/>
              <a:t>   </a:t>
            </a:r>
            <a:r>
              <a:rPr lang="en-US" altLang="en-US" sz="1400" b="1" dirty="0"/>
              <a:t>112961	 17-DEC-21      2117      106  REI 2A44L     7  	31500</a:t>
            </a:r>
          </a:p>
          <a:p>
            <a:r>
              <a:rPr lang="en-US" altLang="en-US" sz="1400" b="1" dirty="0"/>
              <a:t>    </a:t>
            </a:r>
            <a:r>
              <a:rPr lang="en-US" altLang="en-US" sz="1400" b="1" dirty="0">
                <a:solidFill>
                  <a:srgbClr val="CC0000"/>
                </a:solidFill>
              </a:rPr>
              <a:t>113012 	11-JAN-20       2111        105  ACI 41003     35     	3745</a:t>
            </a:r>
            <a:endParaRPr lang="en-US" altLang="en-US" sz="1400" b="1" dirty="0"/>
          </a:p>
          <a:p>
            <a:r>
              <a:rPr lang="en-US" altLang="en-US" sz="1400" b="1" dirty="0"/>
              <a:t>    112989 	03-JAN-22       2101        106  FEA 114         6      	 1458</a:t>
            </a:r>
          </a:p>
          <a:p>
            <a:r>
              <a:rPr lang="en-US" altLang="en-US" sz="1400" b="1" dirty="0"/>
              <a:t>    113051 	10-FEB-19       2118        108  QSA K47        4     	1420</a:t>
            </a:r>
          </a:p>
          <a:p>
            <a:r>
              <a:rPr lang="en-US" altLang="en-US" sz="1400" b="1" dirty="0"/>
              <a:t>    112968 	12-OCT-20       2102        101  ACI 41004    34     	3978</a:t>
            </a:r>
          </a:p>
          <a:p>
            <a:r>
              <a:rPr lang="en-US" altLang="en-US" sz="1400" b="1" dirty="0"/>
              <a:t>    113036 	30-JAN-20       2107        110  ACI 4100Z     9      	22500</a:t>
            </a:r>
          </a:p>
          <a:p>
            <a:r>
              <a:rPr lang="en-US" altLang="en-US" sz="1400" b="1" dirty="0"/>
              <a:t>    113045 	02-FEB-21       2112        108  REI 2A44R   10    	45000</a:t>
            </a:r>
          </a:p>
          <a:p>
            <a:r>
              <a:rPr lang="en-US" altLang="en-US" sz="1400" b="1" dirty="0"/>
              <a:t>    112963 	17-DEC-19       2103        105  ACI 41004    28     	3276</a:t>
            </a:r>
          </a:p>
          <a:p>
            <a:r>
              <a:rPr lang="en-US" altLang="en-US" sz="1400" b="1" dirty="0"/>
              <a:t>    113013 </a:t>
            </a:r>
            <a:r>
              <a:rPr lang="en-US" altLang="en-US" sz="1400" b="1"/>
              <a:t>	14-JAN-22       </a:t>
            </a:r>
            <a:r>
              <a:rPr lang="en-US" altLang="en-US" sz="1400" b="1" dirty="0"/>
              <a:t>2118        108  BIC 41003     1       	 652</a:t>
            </a:r>
          </a:p>
          <a:p>
            <a:r>
              <a:rPr lang="en-US" altLang="en-US" sz="1400" b="1" dirty="0"/>
              <a:t>    113058 	23-FEB-90       2108        109  FEA 112        10     	1480</a:t>
            </a:r>
          </a:p>
          <a:p>
            <a:r>
              <a:rPr lang="en-US" altLang="en-US" sz="1400" b="1" dirty="0"/>
              <a:t>    112997 	08-JAN-90       2124        107  BIC 41003     1      	652</a:t>
            </a:r>
          </a:p>
          <a:p>
            <a:r>
              <a:rPr lang="en-US" altLang="en-US" sz="1400" b="1" dirty="0"/>
              <a:t>    112983 	27-DEC-89       2103        105  ACI 41004     6      	702</a:t>
            </a:r>
          </a:p>
          <a:p>
            <a:r>
              <a:rPr lang="en-US" altLang="en-US" sz="1400" b="1" dirty="0"/>
              <a:t>    113024 	20-JAN-90       2114        108  QSA XK47    20    	 7100</a:t>
            </a:r>
          </a:p>
          <a:p>
            <a:r>
              <a:rPr lang="en-US" altLang="en-US" sz="1400" b="1" dirty="0"/>
              <a:t>    113062 	24-FEB-90       2124        107  FEA 114        10    	 2430</a:t>
            </a:r>
          </a:p>
          <a:p>
            <a:r>
              <a:rPr lang="en-US" altLang="en-US" sz="1400" b="1" dirty="0"/>
              <a:t>    112979 	12-OCT-89       2114        102  ACI 4100Z   6     	 15000</a:t>
            </a:r>
          </a:p>
          <a:p>
            <a:r>
              <a:rPr lang="en-US" altLang="en-US" sz="1400" b="1" dirty="0"/>
              <a:t>    113027 	22-JAN-90       2103        105  ACI 41002     54     	4104</a:t>
            </a:r>
          </a:p>
          <a:p>
            <a:r>
              <a:rPr lang="en-US" altLang="en-US" sz="1400" b="1" dirty="0"/>
              <a:t>   113007 	08-JAN-90       2112        108  IMM 773C    3       	2925</a:t>
            </a:r>
          </a:p>
          <a:p>
            <a:r>
              <a:rPr lang="en-US" altLang="en-US" sz="1400" b="1" dirty="0"/>
              <a:t>    113069	 02-MAR-90    2109        107  IMM 775C    22      	31350</a:t>
            </a:r>
          </a:p>
          <a:p>
            <a:r>
              <a:rPr lang="en-US" altLang="en-US" sz="1400" b="1" dirty="0"/>
              <a:t>    113034 	29-JAN-90       2107        110  REI 2A45C   8       	632</a:t>
            </a:r>
          </a:p>
          <a:p>
            <a:r>
              <a:rPr lang="en-US" altLang="en-US" sz="1400" b="1" dirty="0"/>
              <a:t>    112992 	04-NOV-89       2118        108  ACI 41002   10      	760</a:t>
            </a:r>
          </a:p>
          <a:p>
            <a:r>
              <a:rPr lang="en-US" altLang="en-US" sz="1400" b="1" dirty="0"/>
              <a:t>    112975 	12-OCT-89       2111        103  REI 2A44G  6      	 2100</a:t>
            </a:r>
          </a:p>
          <a:p>
            <a:r>
              <a:rPr lang="en-US" altLang="en-US" sz="1400" b="1" dirty="0"/>
              <a:t>    113055 	15-FEB-90       2108        101  ACI 4100X    6      	  150</a:t>
            </a:r>
          </a:p>
          <a:p>
            <a:r>
              <a:rPr lang="en-US" altLang="en-US" sz="1400" b="1" dirty="0"/>
              <a:t>    113048 	10-FEB-90       2120        102  IMM 779C    2      	 3750</a:t>
            </a:r>
          </a:p>
          <a:p>
            <a:r>
              <a:rPr lang="en-US" altLang="en-US" sz="1400" b="1" dirty="0"/>
              <a:t>    112993 	04-JAN-89       2106        102  REI 2A45C   24    	 1896</a:t>
            </a:r>
          </a:p>
          <a:p>
            <a:r>
              <a:rPr lang="en-US" altLang="en-US" sz="1400" b="1" dirty="0"/>
              <a:t>    113065	 27-FEB-90       2106        102  QSA XK47   6      	 2130</a:t>
            </a:r>
          </a:p>
          <a:p>
            <a:r>
              <a:rPr lang="en-US" altLang="en-US" sz="1400" b="1" dirty="0"/>
              <a:t>    ..</a:t>
            </a:r>
            <a:endParaRPr lang="en-US" altLang="en-US" sz="1400" dirty="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733800" y="838200"/>
            <a:ext cx="5329238" cy="4910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1225"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911225"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911225"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911225"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911225"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657350" algn="l"/>
                <a:tab pos="36004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1">
                <a:solidFill>
                  <a:srgbClr val="660066"/>
                </a:solidFill>
              </a:rPr>
              <a:t>MFR_ID Product_id  description        Price  Qty_On_Hand</a:t>
            </a:r>
            <a:endParaRPr lang="en-US" altLang="en-US" sz="1200" b="1">
              <a:solidFill>
                <a:srgbClr val="660066"/>
              </a:solidFill>
            </a:endParaRPr>
          </a:p>
          <a:p>
            <a:r>
              <a:rPr lang="en-US" altLang="en-US" sz="1200" b="1"/>
              <a:t>REI   	 2A45C 	RATCHET LINK        	79           210</a:t>
            </a:r>
          </a:p>
          <a:p>
            <a:r>
              <a:rPr lang="en-US" altLang="en-US" sz="1200" b="1"/>
              <a:t>ACI    	4100Y 	WIDGET REMOVER      	2750        25</a:t>
            </a:r>
          </a:p>
          <a:p>
            <a:r>
              <a:rPr lang="en-US" altLang="en-US" sz="1200" b="1"/>
              <a:t>QSA   	XK47  	REDUCER             	355         38</a:t>
            </a:r>
          </a:p>
          <a:p>
            <a:r>
              <a:rPr lang="en-US" altLang="en-US" sz="1200" b="1"/>
              <a:t>BIC   	41672 	PLATE               	180         0</a:t>
            </a:r>
          </a:p>
          <a:p>
            <a:r>
              <a:rPr lang="en-US" altLang="en-US" sz="1200" b="1"/>
              <a:t>IMM 	779C  	900-LB BRACE        	1875        9</a:t>
            </a:r>
          </a:p>
          <a:p>
            <a:r>
              <a:rPr lang="en-US" altLang="en-US" sz="1200" b="1">
                <a:solidFill>
                  <a:srgbClr val="CC0000"/>
                </a:solidFill>
              </a:rPr>
              <a:t>ACI 	41003 	SIZE 3 WIDGET       	107         207</a:t>
            </a:r>
            <a:endParaRPr lang="en-US" altLang="en-US" sz="1200" b="1"/>
          </a:p>
          <a:p>
            <a:r>
              <a:rPr lang="en-US" altLang="en-US" sz="1200" b="1"/>
              <a:t>ACI 	41004 	SIZE 4 WIDGET      	 117         139</a:t>
            </a:r>
          </a:p>
          <a:p>
            <a:r>
              <a:rPr lang="en-US" altLang="en-US" sz="1200" b="1"/>
              <a:t>BIC 	41003 	HANDLE             	 652         3</a:t>
            </a:r>
          </a:p>
          <a:p>
            <a:r>
              <a:rPr lang="en-US" altLang="en-US" sz="1200" b="1"/>
              <a:t>IMM 	887P  	BRACE PIN          	250         24</a:t>
            </a:r>
          </a:p>
          <a:p>
            <a:r>
              <a:rPr lang="en-US" altLang="en-US" sz="1200" b="1"/>
              <a:t>QSA 	XK48  	REDUCER            	 134         203</a:t>
            </a:r>
          </a:p>
          <a:p>
            <a:r>
              <a:rPr lang="en-US" altLang="en-US" sz="1200" b="1"/>
              <a:t>REI 	2A44L 	LEFT HINGE         	 4500        12</a:t>
            </a:r>
          </a:p>
          <a:p>
            <a:r>
              <a:rPr lang="en-US" altLang="en-US" sz="1200" b="1"/>
              <a:t>FEA 	112   	HOUSING             	148         115</a:t>
            </a:r>
          </a:p>
          <a:p>
            <a:r>
              <a:rPr lang="en-US" altLang="en-US" sz="1200" b="1"/>
              <a:t>IMM 	887F  	BRACE HOLDER        	54          223</a:t>
            </a:r>
          </a:p>
          <a:p>
            <a:r>
              <a:rPr lang="en-US" altLang="en-US" sz="1200" b="1"/>
              <a:t>BIC 	41089 	RETAINER           	 225         78</a:t>
            </a:r>
          </a:p>
          <a:p>
            <a:r>
              <a:rPr lang="en-US" altLang="en-US" sz="1200" b="1"/>
              <a:t>ACI 	41001 	SIZE 1 WIDGET       	55          277</a:t>
            </a:r>
          </a:p>
          <a:p>
            <a:r>
              <a:rPr lang="en-US" altLang="en-US" sz="1200" b="1"/>
              <a:t>IMM 	775C  	500-LB BRACE       	 1425        5</a:t>
            </a:r>
          </a:p>
          <a:p>
            <a:r>
              <a:rPr lang="en-US" altLang="en-US" sz="1200" b="1"/>
              <a:t>ACI 	4100Z 	WIDGET INSTALLER    	2500        28</a:t>
            </a:r>
          </a:p>
          <a:p>
            <a:r>
              <a:rPr lang="en-US" altLang="en-US" sz="1200" b="1"/>
              <a:t>QSA 	XK48A 	REDUCER            	 177         37</a:t>
            </a:r>
          </a:p>
          <a:p>
            <a:r>
              <a:rPr lang="en-US" altLang="en-US" sz="1200" b="1"/>
              <a:t>ACI 	41002 	SIZE 2 WIDGET      	 76          167</a:t>
            </a:r>
          </a:p>
          <a:p>
            <a:r>
              <a:rPr lang="en-US" altLang="en-US" sz="1200" b="1"/>
              <a:t>REI 	2A44R 	RIGHT HINGE         	4500        12</a:t>
            </a:r>
          </a:p>
          <a:p>
            <a:r>
              <a:rPr lang="en-US" altLang="en-US" sz="1200" b="1"/>
              <a:t>IMM 	773C  	300-LB BRACE      	  975         28</a:t>
            </a:r>
          </a:p>
          <a:p>
            <a:r>
              <a:rPr lang="en-US" altLang="en-US" sz="1200" b="1"/>
              <a:t>ACI 	4100X 	WIDGET ADJUSTER     	25          37</a:t>
            </a:r>
          </a:p>
          <a:p>
            <a:r>
              <a:rPr lang="en-US" altLang="en-US" sz="1200" b="1"/>
              <a:t>FEA 	114   	MOTOR MOUNT        	 243         15</a:t>
            </a:r>
          </a:p>
          <a:p>
            <a:r>
              <a:rPr lang="en-US" altLang="en-US" sz="1200" b="1"/>
              <a:t>IMM 	887X  	BRACE RETAINER     	 475         32</a:t>
            </a:r>
          </a:p>
          <a:p>
            <a:r>
              <a:rPr lang="en-US" altLang="en-US" sz="1200" b="1"/>
              <a:t>REI 	2A44G 	HINGE PIN          	 350         14            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81000" y="2133600"/>
            <a:ext cx="3851275" cy="435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6363" algn="l"/>
                <a:tab pos="2289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rgbClr val="660066"/>
                </a:solidFill>
              </a:rPr>
              <a:t>ORDER_NUM	AMOUNT	DESCRIPTION</a:t>
            </a:r>
            <a:r>
              <a:rPr lang="en-US" altLang="en-US" sz="1400" b="1">
                <a:solidFill>
                  <a:srgbClr val="000000"/>
                </a:solidFill>
              </a:rPr>
              <a:t>	</a:t>
            </a:r>
          </a:p>
          <a:p>
            <a:r>
              <a:rPr lang="en-US" altLang="en-US" sz="1400" b="1">
                <a:solidFill>
                  <a:srgbClr val="CC0000"/>
                </a:solidFill>
              </a:rPr>
              <a:t>113012	$3,745.00	Size 3 widget</a:t>
            </a:r>
            <a:r>
              <a:rPr lang="en-US" altLang="en-US" sz="1400" b="1">
                <a:solidFill>
                  <a:srgbClr val="000000"/>
                </a:solidFill>
              </a:rPr>
              <a:t>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112989	$1,458.00	Motor Mount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113051	$1,420.00	Reducer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112968	$3,978.00	Size 4 Widget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113036	$22,500.00	Widget Installer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113045	$45,000.00	Right Hinge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112963	$3,276.00	Size 4 Widget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113013	$652.00	Handle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113058	$1,480.00	Housing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112997	$652.00	Handle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112983	$702.00	Size 4 Widget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113024	$7,100.00	Reducer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113062	$2,430.00	Motor Mount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112979	$15,000.00	Widget Installer	</a:t>
            </a:r>
          </a:p>
          <a:p>
            <a:r>
              <a:rPr lang="en-US" altLang="en-US" sz="1400" b="1">
                <a:solidFill>
                  <a:srgbClr val="000000"/>
                </a:solidFill>
              </a:rPr>
              <a:t>113027	$4,104.00	Size 2 Widget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113007	$2,925.00	300-lb Brace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113069	$31,350.00	500-lb Brace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113034	$632.00	Ratchet Link	</a:t>
            </a:r>
            <a:endParaRPr lang="en-US" altLang="en-US" sz="1400" b="1"/>
          </a:p>
          <a:p>
            <a:r>
              <a:rPr lang="en-US" altLang="en-US" sz="1400" b="1">
                <a:solidFill>
                  <a:srgbClr val="000000"/>
                </a:solidFill>
              </a:rPr>
              <a:t>…</a:t>
            </a:r>
            <a:endParaRPr lang="en-US" altLang="en-US" sz="1400" b="1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-125413" y="25146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84582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04800" y="60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DD20C-E5AA-47D6-87A5-04C41F6FE12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38200" y="1066800"/>
            <a:ext cx="78486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Most data processing involves the use of 2 or more tables.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12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The process of forming pairs of rows by matching the  join contents of related columns is called </a:t>
            </a:r>
            <a:r>
              <a:rPr lang="en-US" altLang="en-US" u="sng"/>
              <a:t>joining</a:t>
            </a:r>
            <a:r>
              <a:rPr lang="en-US" altLang="en-US"/>
              <a:t> the tables.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resulting table (containing data from both of the  original tables ) is called a </a:t>
            </a:r>
            <a:r>
              <a:rPr lang="en-US" altLang="en-US" u="sng"/>
              <a:t>join</a:t>
            </a:r>
            <a:r>
              <a:rPr lang="en-US" altLang="en-US"/>
              <a:t> between 2 tables.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A join based on an exact match between 2 columns is more precisely called an equi-join.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These are the types of joins we’ll be interested in this week.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377F-1565-472C-ACA9-EFDBBCBFE21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077200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 "/>
            </a:pPr>
            <a:r>
              <a:rPr lang="en-US" altLang="en-US" sz="3200" b="1"/>
              <a:t>Queries with 3 or More Tables</a:t>
            </a:r>
            <a:endParaRPr lang="en-US" altLang="en-US" b="1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SQL can handle queries involving 3 or more tables. Queries of these type are not as common as 2 table queries but we’ll take a look at them here.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idea is the same as for 2 table queries.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8EE2B-CA70-408F-B7D4-72E2E6D6DCF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22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orders over $10000 including the name of the salesperson who took the order and the customer who placed it. 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 "/>
            </a:pPr>
            <a:r>
              <a:rPr lang="en-US" altLang="en-US" b="1"/>
              <a:t>SELECT Order_Num, Amount, Company, Name </a:t>
            </a:r>
          </a:p>
          <a:p>
            <a:pPr>
              <a:buFontTx/>
              <a:buChar char=" "/>
            </a:pPr>
            <a:r>
              <a:rPr lang="en-US" altLang="en-US" b="1"/>
              <a:t>FROM Orders, Customers, Salesreps</a:t>
            </a:r>
          </a:p>
          <a:p>
            <a:pPr>
              <a:buFontTx/>
              <a:buChar char=" "/>
            </a:pPr>
            <a:r>
              <a:rPr lang="en-US" altLang="en-US" b="1"/>
              <a:t>WHERE Cust = Cust_Num </a:t>
            </a:r>
          </a:p>
          <a:p>
            <a:pPr>
              <a:buFontTx/>
              <a:buChar char=" "/>
            </a:pPr>
            <a:r>
              <a:rPr lang="en-US" altLang="en-US" b="1"/>
              <a:t>AND Rep = Empl_Num </a:t>
            </a:r>
          </a:p>
          <a:p>
            <a:pPr>
              <a:buFontTx/>
              <a:buChar char=" "/>
            </a:pPr>
            <a:r>
              <a:rPr lang="en-US" altLang="en-US" b="1"/>
              <a:t>AND AMOUNT &gt; 10000</a:t>
            </a:r>
            <a:endParaRPr lang="en-US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00200" y="3657600"/>
            <a:ext cx="6362700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  <a:r>
              <a:rPr lang="en-US" altLang="en-US" sz="2000" b="1">
                <a:solidFill>
                  <a:srgbClr val="660066"/>
                </a:solidFill>
              </a:rPr>
              <a:t>Order_Num     Amount       Company              Name</a:t>
            </a:r>
          </a:p>
          <a:p>
            <a:r>
              <a:rPr lang="en-US" altLang="en-US" sz="2000"/>
              <a:t>    112961      	31500 	    J.P. Sinclair          Sam Clark</a:t>
            </a:r>
          </a:p>
          <a:p>
            <a:r>
              <a:rPr lang="en-US" altLang="en-US" sz="2000"/>
              <a:t>    113036      	22500 	   Ace International  Tom Synder</a:t>
            </a:r>
          </a:p>
          <a:p>
            <a:r>
              <a:rPr lang="en-US" altLang="en-US" sz="2000"/>
              <a:t>    113045      	45000 	   Zetacorp                Larry Fitch</a:t>
            </a:r>
          </a:p>
          <a:p>
            <a:r>
              <a:rPr lang="en-US" altLang="en-US" sz="2000"/>
              <a:t>    112979      	15000 	   Orion Corp.          Sue Smith</a:t>
            </a:r>
          </a:p>
          <a:p>
            <a:r>
              <a:rPr lang="en-US" altLang="en-US" sz="2000"/>
              <a:t>    113069      	31350 	   Chen Associates   Nacy Angelli</a:t>
            </a:r>
          </a:p>
          <a:p>
            <a:r>
              <a:rPr lang="en-US" altLang="en-US" sz="2000"/>
              <a:t>    112987     	27500 	   Acme Mfg.           Bill Adams</a:t>
            </a:r>
          </a:p>
          <a:p>
            <a:r>
              <a:rPr lang="en-US" altLang="en-US" sz="2000"/>
              <a:t>    113042     	22500 	   Ian and Schmidt   Dan Roberts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ADFF0-807B-4673-8363-BD5EEB9B112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7543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previous  query uses 2 foreign keys in the </a:t>
            </a:r>
            <a:r>
              <a:rPr lang="en-US" altLang="en-US" i="1"/>
              <a:t>Orders</a:t>
            </a:r>
            <a:r>
              <a:rPr lang="en-US" altLang="en-US"/>
              <a:t> table.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</a:t>
            </a:r>
            <a:r>
              <a:rPr lang="en-US" altLang="en-US" i="1"/>
              <a:t>Cust</a:t>
            </a:r>
            <a:r>
              <a:rPr lang="en-US" altLang="en-US"/>
              <a:t> column is a foreign key for the </a:t>
            </a:r>
            <a:r>
              <a:rPr lang="en-US" altLang="en-US" i="1"/>
              <a:t>Customers</a:t>
            </a:r>
            <a:r>
              <a:rPr lang="en-US" altLang="en-US"/>
              <a:t> table and the </a:t>
            </a:r>
            <a:r>
              <a:rPr lang="en-US" altLang="en-US" i="1"/>
              <a:t>Rep</a:t>
            </a:r>
            <a:r>
              <a:rPr lang="en-US" altLang="en-US"/>
              <a:t> column is a foreign key for the </a:t>
            </a:r>
            <a:r>
              <a:rPr lang="en-US" altLang="en-US" i="1"/>
              <a:t>Salesreps</a:t>
            </a:r>
            <a:r>
              <a:rPr lang="en-US" altLang="en-US"/>
              <a:t> table.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CC70D-D25F-45F3-B964-2A561751982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153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the orders over $10000 showing the name of the customer who placed the order and the name of the salesperson assigned to that customer.</a:t>
            </a:r>
          </a:p>
          <a:p>
            <a:pPr>
              <a:buFontTx/>
              <a:buChar char="-"/>
            </a:pPr>
            <a:endParaRPr lang="en-US" altLang="en-US"/>
          </a:p>
          <a:p>
            <a:r>
              <a:rPr lang="en-US" altLang="en-US" b="1"/>
              <a:t>SELECT Order_Num, Amount, Company, Name </a:t>
            </a:r>
          </a:p>
          <a:p>
            <a:r>
              <a:rPr lang="en-US" altLang="en-US" b="1"/>
              <a:t>FROM Orders, Customers, Salesreps</a:t>
            </a:r>
          </a:p>
          <a:p>
            <a:r>
              <a:rPr lang="en-US" altLang="en-US" b="1"/>
              <a:t>WHERE Cust = Cust_Num </a:t>
            </a:r>
          </a:p>
          <a:p>
            <a:r>
              <a:rPr lang="en-US" altLang="en-US" b="1"/>
              <a:t>AND Cust_Rep = Empl_Num </a:t>
            </a:r>
          </a:p>
          <a:p>
            <a:r>
              <a:rPr lang="en-US" altLang="en-US" b="1"/>
              <a:t>AND AMOUNT &gt; 10000</a:t>
            </a:r>
            <a:endParaRPr lang="en-US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47800" y="3810000"/>
            <a:ext cx="6727825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  <a:r>
              <a:rPr lang="en-US" altLang="en-US" b="1">
                <a:solidFill>
                  <a:srgbClr val="660066"/>
                </a:solidFill>
              </a:rPr>
              <a:t>Order_Num   Amount  Company            Name</a:t>
            </a:r>
            <a:r>
              <a:rPr lang="en-US" altLang="en-US"/>
              <a:t> </a:t>
            </a:r>
          </a:p>
          <a:p>
            <a:r>
              <a:rPr lang="en-US" altLang="en-US" sz="2000"/>
              <a:t> 112961      	  31500 	       J.P. Sinclair              Sam Clark</a:t>
            </a:r>
          </a:p>
          <a:p>
            <a:r>
              <a:rPr lang="en-US" altLang="en-US" sz="2000"/>
              <a:t> 113036     	  22500 	      Ace International      Tom Synder</a:t>
            </a:r>
          </a:p>
          <a:p>
            <a:r>
              <a:rPr lang="en-US" altLang="en-US" sz="2000"/>
              <a:t> 113045      	  45000 	      Zetacorp                    Larry Fitch</a:t>
            </a:r>
          </a:p>
          <a:p>
            <a:r>
              <a:rPr lang="en-US" altLang="en-US" sz="2000"/>
              <a:t> 112979      	  15000 	      Orion Corp.               Sue Smith</a:t>
            </a:r>
          </a:p>
          <a:p>
            <a:r>
              <a:rPr lang="en-US" altLang="en-US" sz="2000"/>
              <a:t> 113069      	  31350 	      Chen Associates        Paul Cruz</a:t>
            </a:r>
          </a:p>
          <a:p>
            <a:r>
              <a:rPr lang="en-US" altLang="en-US" sz="2000"/>
              <a:t> 112987      	  27500 	      Acme Mfg.                Bill Adams</a:t>
            </a:r>
          </a:p>
          <a:p>
            <a:r>
              <a:rPr lang="en-US" altLang="en-US" sz="2000"/>
              <a:t> 113042      	  22500 	      Ian and Schmidt        Bob Smith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721BF-2C8B-43DC-9AAA-9B5EC2F08A8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305800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the orders over $10000 showing the name of the customer who placed the order, their credit limit, the customer’s sales rep, and the office where the rep works</a:t>
            </a:r>
          </a:p>
          <a:p>
            <a:endParaRPr lang="en-US" altLang="en-US" sz="2000" b="1"/>
          </a:p>
          <a:p>
            <a:r>
              <a:rPr lang="en-US" altLang="en-US" sz="2000" b="1"/>
              <a:t>SELECT Order_Num, Amount, Company, Name, City</a:t>
            </a:r>
          </a:p>
          <a:p>
            <a:r>
              <a:rPr lang="en-US" altLang="en-US" sz="2000" b="1"/>
              <a:t>FROM Orders, Customers, Salesreps, Offices</a:t>
            </a:r>
          </a:p>
          <a:p>
            <a:r>
              <a:rPr lang="en-US" altLang="en-US" sz="2000" b="1"/>
              <a:t>WHERE Cust = Cust_Num </a:t>
            </a:r>
          </a:p>
          <a:p>
            <a:r>
              <a:rPr lang="en-US" altLang="en-US" sz="2000" b="1"/>
              <a:t>AND Cust_Rep = Empl_Num</a:t>
            </a:r>
          </a:p>
          <a:p>
            <a:r>
              <a:rPr lang="en-US" altLang="en-US" sz="2000" b="1"/>
              <a:t>AND Rep_Office = Office </a:t>
            </a:r>
          </a:p>
          <a:p>
            <a:r>
              <a:rPr lang="en-US" altLang="en-US" sz="2000" b="1"/>
              <a:t>AND Amount &gt; 10000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90600" y="3962400"/>
            <a:ext cx="7786688" cy="235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  <a:r>
              <a:rPr lang="en-US" altLang="en-US" sz="2000" b="1">
                <a:solidFill>
                  <a:srgbClr val="660066"/>
                </a:solidFill>
              </a:rPr>
              <a:t>Order_Num        Amount     Company           Name           City</a:t>
            </a:r>
            <a:endParaRPr lang="en-US" altLang="en-US" sz="2000">
              <a:solidFill>
                <a:srgbClr val="6600FF"/>
              </a:solidFill>
            </a:endParaRPr>
          </a:p>
          <a:p>
            <a:r>
              <a:rPr lang="en-US" altLang="en-US" sz="2000"/>
              <a:t> 112961      	  31500 	       J.P. Sinclair         Sam Clark    New York</a:t>
            </a:r>
          </a:p>
          <a:p>
            <a:r>
              <a:rPr lang="en-US" altLang="en-US" sz="2000"/>
              <a:t> 113045      	  45000 	       Zetacorp              Larry Fitch   Los Angeles</a:t>
            </a:r>
          </a:p>
          <a:p>
            <a:r>
              <a:rPr lang="en-US" altLang="en-US" sz="2000"/>
              <a:t> 112979      	  15000 	       Orion Corp.         Sue Smith    Los Angeles</a:t>
            </a:r>
          </a:p>
          <a:p>
            <a:r>
              <a:rPr lang="en-US" altLang="en-US" sz="2000"/>
              <a:t> 113069      	  31350 	       Chen Associates  Paul Cruz    Chicago</a:t>
            </a:r>
          </a:p>
          <a:p>
            <a:r>
              <a:rPr lang="en-US" altLang="en-US" sz="2000"/>
              <a:t> 112987      	  27500 	       Acme Mfg.          Bill Adams  Atlanta</a:t>
            </a:r>
          </a:p>
          <a:p>
            <a:r>
              <a:rPr lang="en-US" altLang="en-US" sz="2000"/>
              <a:t> 113042      	  22500 	       Ian and Schmidt  Bob Smith   Chicago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F8549-0DCB-4178-B52D-DCD57569791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746760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Other Types of Equi-Joins</a:t>
            </a:r>
            <a:endParaRPr lang="en-US" altLang="en-US" b="1"/>
          </a:p>
          <a:p>
            <a:endParaRPr lang="en-US" altLang="en-US" b="1"/>
          </a:p>
          <a:p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joins we have examined above were based on primary key - foreign key comparisons.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Joins can also be formed by comparing columns that are not primary keys or foreign keys.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 must be careful that we are comparing columns of the same datatype.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8D010-70FB-42F9-831E-C356CF64630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501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Find all orders received on days when a new salesperson was hired.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 "/>
            </a:pPr>
            <a:r>
              <a:rPr lang="en-US" altLang="en-US" sz="2000" b="1"/>
              <a:t>SELECT Order_Num,  Amount, Order_Date, Name </a:t>
            </a:r>
          </a:p>
          <a:p>
            <a:pPr>
              <a:buFontTx/>
              <a:buChar char=" "/>
            </a:pPr>
            <a:r>
              <a:rPr lang="en-US" altLang="en-US" sz="2000" b="1"/>
              <a:t>FROM Orders, Salesreps </a:t>
            </a:r>
          </a:p>
          <a:p>
            <a:pPr>
              <a:buFontTx/>
              <a:buChar char=" "/>
            </a:pPr>
            <a:r>
              <a:rPr lang="en-US" altLang="en-US" sz="2000" b="1"/>
              <a:t>WHERE Order_Date = Hire_Date</a:t>
            </a:r>
            <a:endParaRPr lang="en-US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371600" y="3200400"/>
            <a:ext cx="7094538" cy="235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660066"/>
                </a:solidFill>
              </a:rPr>
              <a:t> </a:t>
            </a:r>
            <a:r>
              <a:rPr lang="en-US" altLang="en-US" sz="2000" b="1">
                <a:solidFill>
                  <a:srgbClr val="660066"/>
                </a:solidFill>
              </a:rPr>
              <a:t>Order_Num     	  Amount             Order_Date        Name</a:t>
            </a:r>
            <a:endParaRPr lang="en-US" altLang="en-US" sz="2000" b="1"/>
          </a:p>
          <a:p>
            <a:r>
              <a:rPr lang="en-US" altLang="en-US" sz="2000"/>
              <a:t> 112968       	        3978 	12-OCT-89 	   Mary Jones</a:t>
            </a:r>
          </a:p>
          <a:p>
            <a:r>
              <a:rPr lang="en-US" altLang="en-US" sz="2000"/>
              <a:t> 112979      	        15000 	12-OCT-89 	   Mary Jones</a:t>
            </a:r>
          </a:p>
          <a:p>
            <a:r>
              <a:rPr lang="en-US" altLang="en-US" sz="2000"/>
              <a:t> 112975       	        2100 	12-OCT-89  	   Mary Jones</a:t>
            </a:r>
          </a:p>
          <a:p>
            <a:r>
              <a:rPr lang="en-US" altLang="en-US" sz="2000"/>
              <a:t> 112968       	        3978 	12-OCT-89 	   Larry Fitch</a:t>
            </a:r>
          </a:p>
          <a:p>
            <a:r>
              <a:rPr lang="en-US" altLang="en-US" sz="2000"/>
              <a:t> 112979      	        15000 	12-OCT-89 	   Larry Fitch</a:t>
            </a:r>
          </a:p>
          <a:p>
            <a:r>
              <a:rPr lang="en-US" altLang="en-US" sz="2000"/>
              <a:t> 112975       	        2100 	12-OCT-89 	   Larry Fitch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AFF49-65B3-4FD4-9F89-FA356E0FCE6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7772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results of this query are taken from the combining of rows from the </a:t>
            </a:r>
            <a:r>
              <a:rPr lang="en-US" altLang="en-US" i="1"/>
              <a:t>Orders</a:t>
            </a:r>
            <a:r>
              <a:rPr lang="en-US" altLang="en-US"/>
              <a:t> and </a:t>
            </a:r>
            <a:r>
              <a:rPr lang="en-US" altLang="en-US" i="1"/>
              <a:t>Salesreps</a:t>
            </a:r>
            <a:r>
              <a:rPr lang="en-US" altLang="en-US"/>
              <a:t> tables where </a:t>
            </a:r>
            <a:r>
              <a:rPr lang="en-US" altLang="en-US" i="1"/>
              <a:t>Order_Date = Hire_Date.</a:t>
            </a:r>
            <a:r>
              <a:rPr lang="en-US" altLang="en-US"/>
              <a:t>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Note that neither of these columns is a foreign key or a primary key.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However SQL doesn’t complain since the datatypes are the same.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B07EA-6288-45D9-AAE9-5857FB1781A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153400" cy="386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Non Equi-Joins</a:t>
            </a:r>
            <a:endParaRPr lang="en-US" altLang="en-US"/>
          </a:p>
          <a:p>
            <a:endParaRPr lang="en-US" altLang="en-US"/>
          </a:p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Although Equi-Joins (joins based on equality between matching columns) is by far the most common type of Joins in SQL, joins based on comparison operators are also possible.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all combinations of salespersons and offices where the salesperson’s quota is more than the offices target.</a:t>
            </a:r>
            <a:endParaRPr lang="en-US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5985B-D6A8-4790-95A0-5D576444992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295400" y="4038600"/>
            <a:ext cx="754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-"/>
            </a:pPr>
            <a:r>
              <a:rPr lang="en-US" altLang="en-US"/>
              <a:t>The search condition </a:t>
            </a:r>
            <a:r>
              <a:rPr lang="en-US" altLang="en-US" i="1"/>
              <a:t>Quota</a:t>
            </a:r>
            <a:r>
              <a:rPr lang="en-US" altLang="en-US"/>
              <a:t> &gt; </a:t>
            </a:r>
            <a:r>
              <a:rPr lang="en-US" altLang="en-US" i="1"/>
              <a:t>Sales</a:t>
            </a:r>
            <a:r>
              <a:rPr lang="en-US" altLang="en-US"/>
              <a:t> selects pairs of rows where </a:t>
            </a:r>
            <a:r>
              <a:rPr lang="en-US" altLang="en-US" i="1"/>
              <a:t>Quota</a:t>
            </a:r>
            <a:r>
              <a:rPr lang="en-US" altLang="en-US"/>
              <a:t> column form the </a:t>
            </a:r>
            <a:r>
              <a:rPr lang="en-US" altLang="en-US" i="1"/>
              <a:t>Salesreps</a:t>
            </a:r>
            <a:r>
              <a:rPr lang="en-US" altLang="en-US"/>
              <a:t> row exceed the Target column from the </a:t>
            </a:r>
            <a:r>
              <a:rPr lang="en-US" altLang="en-US" i="1"/>
              <a:t>Offices</a:t>
            </a:r>
            <a:r>
              <a:rPr lang="en-US" altLang="en-US"/>
              <a:t> row.  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FontTx/>
              <a:buChar char="-"/>
            </a:pPr>
            <a:r>
              <a:rPr lang="en-US" altLang="en-US"/>
              <a:t>Note that this query is not very useful, since it lists cities with salespersons that don’t belong to that city.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965325" y="879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6084888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Name                Quota   City                 Target</a:t>
            </a:r>
            <a:endParaRPr lang="en-US" altLang="en-US"/>
          </a:p>
          <a:p>
            <a:r>
              <a:rPr lang="en-US" altLang="en-US"/>
              <a:t>Bill Adams        350000 Denver              300000</a:t>
            </a:r>
          </a:p>
          <a:p>
            <a:r>
              <a:rPr lang="en-US" altLang="en-US"/>
              <a:t>Sue Smith          350000 Denver              300000</a:t>
            </a:r>
          </a:p>
          <a:p>
            <a:r>
              <a:rPr lang="en-US" altLang="en-US"/>
              <a:t>Larry Fitch        350000 Denver              300000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524000" y="609600"/>
            <a:ext cx="4143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SELECT Name, Quota, City, Target</a:t>
            </a:r>
          </a:p>
          <a:p>
            <a:r>
              <a:rPr lang="en-US" altLang="en-US" sz="2000" b="1"/>
              <a:t>FROM Salesreps, Offices</a:t>
            </a:r>
          </a:p>
          <a:p>
            <a:r>
              <a:rPr lang="en-US" altLang="en-US" sz="2000" b="1"/>
              <a:t>WHERE Quota&gt; Target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8D54C-933D-4917-985F-E55747CC6C7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77724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Joins are the fundamental idea behind multi-table queries.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All possible relationships between tables can be formed by  matching the contents of related columns.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We’ll now give a list of queries and explain them.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We’ll use the sample database from the book.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059FF-F20C-4F9E-B233-B6CCA590E56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0" y="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660066"/>
                </a:solidFill>
              </a:rPr>
              <a:t>Empl_num Name	   Age     Rep_Office     Title	Hire_Date Manager Quota      Sales</a:t>
            </a:r>
            <a:endParaRPr lang="en-US" altLang="en-US" sz="1600">
              <a:solidFill>
                <a:srgbClr val="660066"/>
              </a:solidFill>
            </a:endParaRPr>
          </a:p>
          <a:p>
            <a:r>
              <a:rPr lang="en-US" altLang="en-US" sz="1600"/>
              <a:t>105 	Bill Adams       37  	13 	Sales Rep  12-FEB-88     104    	350000    367911</a:t>
            </a:r>
          </a:p>
          <a:p>
            <a:r>
              <a:rPr lang="en-US" altLang="en-US" sz="1600"/>
              <a:t>109 	Mary Jones       31      11 	Sales Rep  12-OCT-89    106    	300000    392725</a:t>
            </a:r>
          </a:p>
          <a:p>
            <a:r>
              <a:rPr lang="en-US" altLang="en-US" sz="1600" b="1">
                <a:solidFill>
                  <a:srgbClr val="CC0000"/>
                </a:solidFill>
              </a:rPr>
              <a:t>102 	Sue Smith         48   	21 	Sales Rep  10-DEC-86    108    	350000    474050</a:t>
            </a:r>
            <a:endParaRPr lang="en-US" altLang="en-US" sz="1600"/>
          </a:p>
          <a:p>
            <a:r>
              <a:rPr lang="en-US" altLang="en-US" sz="1600"/>
              <a:t>106 	Sam Clark         52   	11 	VP Sales   14-JUN-88          	275000    299912</a:t>
            </a:r>
          </a:p>
          <a:p>
            <a:r>
              <a:rPr lang="en-US" altLang="en-US" sz="1600"/>
              <a:t>104 	Bob Smith         33   	12 	Sales Mgr  19-MAY-87  106    	200000    142594</a:t>
            </a:r>
          </a:p>
          <a:p>
            <a:r>
              <a:rPr lang="en-US" altLang="en-US" sz="1600"/>
              <a:t>101 	Dan Roberts      45     12 	Sales Rep  20-OCT-86    104    	300000    305673</a:t>
            </a:r>
          </a:p>
          <a:p>
            <a:r>
              <a:rPr lang="en-US" altLang="en-US" sz="1600"/>
              <a:t>110 	Tom Synder      41            	Sales Rep  13-JAN-90     101                        75985</a:t>
            </a:r>
          </a:p>
          <a:p>
            <a:r>
              <a:rPr lang="en-US" altLang="en-US" sz="1600" b="1">
                <a:solidFill>
                  <a:srgbClr val="0000CC"/>
                </a:solidFill>
              </a:rPr>
              <a:t>108 	Larry Fitch       62     21 	Sales Mgr  12-OCT-89   106    	350000    361865</a:t>
            </a:r>
            <a:endParaRPr lang="en-US" altLang="en-US" sz="1600" b="1"/>
          </a:p>
          <a:p>
            <a:r>
              <a:rPr lang="en-US" altLang="en-US" sz="1600"/>
              <a:t>103 	Paul Cruz          29     12 	Sales Rep  01-MAR-87  104    	275000    286775</a:t>
            </a:r>
          </a:p>
          <a:p>
            <a:r>
              <a:rPr lang="en-US" altLang="en-US" sz="1600"/>
              <a:t>107 	Nacy Angelli     49     22 	Sales Rep  14-NOV-88   108    	300000    186042 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228600" y="41148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C0000"/>
                </a:solidFill>
              </a:rPr>
              <a:t>Result: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352925" y="2819400"/>
            <a:ext cx="4811713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660066"/>
                </a:solidFill>
              </a:rPr>
              <a:t>Office   City                Regin      Mgr  Target   Sales</a:t>
            </a:r>
            <a:endParaRPr lang="en-US" altLang="en-US" sz="1600"/>
          </a:p>
          <a:p>
            <a:r>
              <a:rPr lang="en-US" altLang="en-US" sz="1600"/>
              <a:t> </a:t>
            </a:r>
            <a:r>
              <a:rPr lang="en-US" altLang="en-US" sz="1600" b="1">
                <a:solidFill>
                  <a:srgbClr val="CC0000"/>
                </a:solidFill>
              </a:rPr>
              <a:t>22         Denver           Western  108     300000  186042</a:t>
            </a:r>
            <a:endParaRPr lang="en-US" altLang="en-US" sz="1600" b="1"/>
          </a:p>
          <a:p>
            <a:r>
              <a:rPr lang="en-US" altLang="en-US" sz="1600"/>
              <a:t> 11         New York      Eastern   106      575000  692637</a:t>
            </a:r>
          </a:p>
          <a:p>
            <a:r>
              <a:rPr lang="en-US" altLang="en-US" sz="1600"/>
              <a:t> 12         Chicago         Eastern    104     800000   735042</a:t>
            </a:r>
          </a:p>
          <a:p>
            <a:r>
              <a:rPr lang="en-US" altLang="en-US" sz="1600"/>
              <a:t> 13         Atlanta           Eastern   105      350000   367911</a:t>
            </a:r>
          </a:p>
          <a:p>
            <a:r>
              <a:rPr lang="en-US" altLang="en-US" sz="1600"/>
              <a:t> 21         Los Angeles  Western   108     725000   835915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228600" y="4648200"/>
            <a:ext cx="610076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Name                Quota        City             Target</a:t>
            </a:r>
            <a:endParaRPr lang="en-US" altLang="en-US"/>
          </a:p>
          <a:p>
            <a:r>
              <a:rPr lang="en-US" altLang="en-US" b="1">
                <a:solidFill>
                  <a:srgbClr val="CC0000"/>
                </a:solidFill>
              </a:rPr>
              <a:t>Bill Adams        350000      Denver        300000</a:t>
            </a:r>
            <a:endParaRPr lang="en-US" altLang="en-US"/>
          </a:p>
          <a:p>
            <a:r>
              <a:rPr lang="en-US" altLang="en-US"/>
              <a:t>Sue Smith           350000     Denver         300000</a:t>
            </a:r>
          </a:p>
          <a:p>
            <a:r>
              <a:rPr lang="en-US" altLang="en-US" b="1">
                <a:solidFill>
                  <a:srgbClr val="0000CC"/>
                </a:solidFill>
              </a:rPr>
              <a:t>Larry Fitch         350000   Denver         300000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H="1">
            <a:off x="8229600" y="91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35814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64770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6400800" y="5715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***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8077200" y="1905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***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3C428-78FF-4EB7-8042-822FD77D397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382000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b="1"/>
              <a:t>Column Name Ambiguity</a:t>
            </a:r>
            <a:endParaRPr lang="en-US" altLang="en-US" b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Look at the 2 tables </a:t>
            </a:r>
            <a:r>
              <a:rPr lang="en-US" altLang="en-US" i="1"/>
              <a:t>Offices</a:t>
            </a:r>
            <a:r>
              <a:rPr lang="en-US" altLang="en-US"/>
              <a:t> and </a:t>
            </a:r>
            <a:r>
              <a:rPr lang="en-US" altLang="en-US" i="1"/>
              <a:t>Salesreps</a:t>
            </a:r>
            <a:r>
              <a:rPr lang="en-US" altLang="en-US"/>
              <a:t>.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They both have a </a:t>
            </a:r>
            <a:r>
              <a:rPr lang="en-US" altLang="en-US" i="1"/>
              <a:t>Sales</a:t>
            </a:r>
            <a:r>
              <a:rPr lang="en-US" altLang="en-US"/>
              <a:t> column.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What would happen if we wanted to do a query like: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b="1"/>
              <a:t>SELECT  Name, Sales  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b="1"/>
              <a:t>FROM Salesreps , Offices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b="1"/>
              <a:t>WHERE Rep_Office = Office</a:t>
            </a:r>
            <a:endParaRPr lang="en-US" altLang="en-US"/>
          </a:p>
          <a:p>
            <a:pPr>
              <a:lnSpc>
                <a:spcPct val="90000"/>
              </a:lnSpc>
              <a:buFontTx/>
              <a:buChar char="-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Since </a:t>
            </a:r>
            <a:r>
              <a:rPr lang="en-US" altLang="en-US" i="1"/>
              <a:t>Sales</a:t>
            </a:r>
            <a:r>
              <a:rPr lang="en-US" altLang="en-US"/>
              <a:t> belong to both tables, ambiguity occurs and there will be an error.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To fix this problem we have to qualified the </a:t>
            </a:r>
            <a:r>
              <a:rPr lang="en-US" altLang="en-US" i="1"/>
              <a:t>Sales</a:t>
            </a:r>
            <a:r>
              <a:rPr lang="en-US" altLang="en-US"/>
              <a:t> column.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Recall that to qualify a column we precede the column name by the table name and a period.  So if we wanted the sales of the office we would put </a:t>
            </a:r>
            <a:r>
              <a:rPr lang="en-US" altLang="en-US" i="1"/>
              <a:t>Offices.Sales</a:t>
            </a:r>
            <a:r>
              <a:rPr lang="en-US" altLang="en-US"/>
              <a:t> in place of </a:t>
            </a:r>
            <a:r>
              <a:rPr lang="en-US" altLang="en-US" i="1"/>
              <a:t>Sales</a:t>
            </a:r>
            <a:r>
              <a:rPr lang="en-US" altLang="en-US"/>
              <a:t>. 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410200" y="2209800"/>
            <a:ext cx="3200400" cy="831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This must be replaced with Offices.Sales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3733800" y="22860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895600" y="228600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A84F6-0D52-47D3-9904-6C422D7C9E7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80010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Using * in SELECT</a:t>
            </a:r>
          </a:p>
          <a:p>
            <a:endParaRPr lang="en-US" altLang="en-US" sz="3200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* in a SELECT will select all columns from the tables listed in the FROM clause.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List all salespersons and the offices where they work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FontTx/>
              <a:buChar char=" "/>
            </a:pPr>
            <a:r>
              <a:rPr lang="en-US" altLang="en-US" b="1"/>
              <a:t>SELECT * </a:t>
            </a:r>
          </a:p>
          <a:p>
            <a:pPr>
              <a:buFontTx/>
              <a:buChar char=" "/>
            </a:pPr>
            <a:r>
              <a:rPr lang="en-US" altLang="en-US" b="1"/>
              <a:t>FROM Salesreps, Offices</a:t>
            </a:r>
          </a:p>
          <a:p>
            <a:pPr>
              <a:buFontTx/>
              <a:buChar char=" "/>
            </a:pPr>
            <a:r>
              <a:rPr lang="en-US" altLang="en-US" b="1"/>
              <a:t>WHERE Rep_Office = Office</a:t>
            </a:r>
          </a:p>
          <a:p>
            <a:pPr>
              <a:buFontTx/>
              <a:buChar char="-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This query has 9 + 6 = 15 columns.  9 columns from </a:t>
            </a:r>
            <a:r>
              <a:rPr lang="en-US" altLang="en-US" i="1"/>
              <a:t>Salesreps</a:t>
            </a:r>
            <a:r>
              <a:rPr lang="en-US" altLang="en-US"/>
              <a:t> tables and 6 columns from </a:t>
            </a:r>
            <a:r>
              <a:rPr lang="en-US" altLang="en-US" i="1"/>
              <a:t>Offices</a:t>
            </a:r>
            <a:r>
              <a:rPr lang="en-US" altLang="en-US"/>
              <a:t> tables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9FC-CCDD-44A9-8E72-19879E1CB77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474075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2675" indent="-168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46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200" b="1"/>
              <a:t>Table Aliases with join </a:t>
            </a:r>
            <a:endParaRPr lang="en-US" altLang="en-US" b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 i="1"/>
              <a:t>Example: </a:t>
            </a:r>
          </a:p>
          <a:p>
            <a:pPr lvl="1">
              <a:lnSpc>
                <a:spcPct val="90000"/>
              </a:lnSpc>
              <a:buClr>
                <a:srgbClr val="CC0000"/>
              </a:buClr>
            </a:pPr>
            <a:r>
              <a:rPr lang="en-US" altLang="en-US" i="1"/>
              <a:t>List the names of salespeople and the name of their managers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 i="1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In this case, the </a:t>
            </a:r>
            <a:r>
              <a:rPr lang="en-US" altLang="en-US" i="1"/>
              <a:t>Salesreps</a:t>
            </a:r>
            <a:r>
              <a:rPr lang="en-US" altLang="en-US"/>
              <a:t> table must be joined with itself.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The name of the sales reps and the name of their managers are not in the same record of a table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Before writing the query, create two copies of the </a:t>
            </a:r>
            <a:r>
              <a:rPr lang="en-US" altLang="en-US" i="1"/>
              <a:t>Salesreps</a:t>
            </a:r>
            <a:r>
              <a:rPr lang="en-US" altLang="en-US"/>
              <a:t> table in your mind and give them different names.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For example, call one </a:t>
            </a:r>
            <a:r>
              <a:rPr lang="en-US" altLang="en-US" i="1"/>
              <a:t>Employees</a:t>
            </a:r>
            <a:r>
              <a:rPr lang="en-US" altLang="en-US"/>
              <a:t> and the other </a:t>
            </a:r>
            <a:r>
              <a:rPr lang="en-US" altLang="en-US" i="1"/>
              <a:t>Managers</a:t>
            </a:r>
          </a:p>
        </p:txBody>
      </p:sp>
      <p:grpSp>
        <p:nvGrpSpPr>
          <p:cNvPr id="62501" name="Group 37"/>
          <p:cNvGrpSpPr>
            <a:grpSpLocks/>
          </p:cNvGrpSpPr>
          <p:nvPr/>
        </p:nvGrpSpPr>
        <p:grpSpPr bwMode="auto">
          <a:xfrm>
            <a:off x="533400" y="4800600"/>
            <a:ext cx="8072438" cy="1676400"/>
            <a:chOff x="336" y="3024"/>
            <a:chExt cx="5085" cy="1056"/>
          </a:xfrm>
        </p:grpSpPr>
        <p:grpSp>
          <p:nvGrpSpPr>
            <p:cNvPr id="62490" name="Group 26"/>
            <p:cNvGrpSpPr>
              <a:grpSpLocks/>
            </p:cNvGrpSpPr>
            <p:nvPr/>
          </p:nvGrpSpPr>
          <p:grpSpPr bwMode="auto">
            <a:xfrm>
              <a:off x="864" y="3312"/>
              <a:ext cx="4557" cy="240"/>
              <a:chOff x="864" y="3312"/>
              <a:chExt cx="4557" cy="240"/>
            </a:xfrm>
          </p:grpSpPr>
          <p:sp>
            <p:nvSpPr>
              <p:cNvPr id="62469" name="Text Box 5"/>
              <p:cNvSpPr txBox="1">
                <a:spLocks noChangeArrowheads="1"/>
              </p:cNvSpPr>
              <p:nvPr/>
            </p:nvSpPr>
            <p:spPr bwMode="auto">
              <a:xfrm>
                <a:off x="864" y="3312"/>
                <a:ext cx="4557" cy="2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solidFill>
                      <a:srgbClr val="660066"/>
                    </a:solidFill>
                  </a:rPr>
                  <a:t>Empl_Num  Name Age Rep_Office</a:t>
                </a:r>
                <a:r>
                  <a:rPr lang="en-US" altLang="en-US" sz="1600" b="1" i="1">
                    <a:solidFill>
                      <a:srgbClr val="660066"/>
                    </a:solidFill>
                  </a:rPr>
                  <a:t>   </a:t>
                </a:r>
                <a:r>
                  <a:rPr lang="en-US" altLang="en-US" sz="1600" b="1">
                    <a:solidFill>
                      <a:srgbClr val="660066"/>
                    </a:solidFill>
                  </a:rPr>
                  <a:t>Title       Hire_Date     Manager Quota  Sales</a:t>
                </a:r>
                <a:endParaRPr lang="en-US" altLang="en-US" sz="1600"/>
              </a:p>
            </p:txBody>
          </p:sp>
          <p:sp>
            <p:nvSpPr>
              <p:cNvPr id="62470" name="Line 6"/>
              <p:cNvSpPr>
                <a:spLocks noChangeShapeType="1"/>
              </p:cNvSpPr>
              <p:nvPr/>
            </p:nvSpPr>
            <p:spPr bwMode="auto">
              <a:xfrm>
                <a:off x="1576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1" name="Line 7"/>
              <p:cNvSpPr>
                <a:spLocks noChangeShapeType="1"/>
              </p:cNvSpPr>
              <p:nvPr/>
            </p:nvSpPr>
            <p:spPr bwMode="auto">
              <a:xfrm>
                <a:off x="1959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2" name="Line 8"/>
              <p:cNvSpPr>
                <a:spLocks noChangeShapeType="1"/>
              </p:cNvSpPr>
              <p:nvPr/>
            </p:nvSpPr>
            <p:spPr bwMode="auto">
              <a:xfrm>
                <a:off x="2233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3" name="Line 9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4" name="Line 10"/>
              <p:cNvSpPr>
                <a:spLocks noChangeShapeType="1"/>
              </p:cNvSpPr>
              <p:nvPr/>
            </p:nvSpPr>
            <p:spPr bwMode="auto">
              <a:xfrm>
                <a:off x="2945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Line 12"/>
              <p:cNvSpPr>
                <a:spLocks noChangeShapeType="1"/>
              </p:cNvSpPr>
              <p:nvPr/>
            </p:nvSpPr>
            <p:spPr bwMode="auto">
              <a:xfrm>
                <a:off x="5088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13"/>
              <p:cNvSpPr>
                <a:spLocks noChangeShapeType="1"/>
              </p:cNvSpPr>
              <p:nvPr/>
            </p:nvSpPr>
            <p:spPr bwMode="auto">
              <a:xfrm>
                <a:off x="4128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336" y="3600"/>
              <a:ext cx="8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solidFill>
                    <a:srgbClr val="0000CC"/>
                  </a:solidFill>
                </a:rPr>
                <a:t>Employees</a:t>
              </a: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864" y="3024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solidFill>
                    <a:srgbClr val="0000CC"/>
                  </a:solidFill>
                </a:rPr>
                <a:t>Managers</a:t>
              </a:r>
            </a:p>
          </p:txBody>
        </p:sp>
        <p:grpSp>
          <p:nvGrpSpPr>
            <p:cNvPr id="62491" name="Group 27"/>
            <p:cNvGrpSpPr>
              <a:grpSpLocks/>
            </p:cNvGrpSpPr>
            <p:nvPr/>
          </p:nvGrpSpPr>
          <p:grpSpPr bwMode="auto">
            <a:xfrm>
              <a:off x="576" y="3840"/>
              <a:ext cx="4557" cy="240"/>
              <a:chOff x="864" y="3312"/>
              <a:chExt cx="4557" cy="240"/>
            </a:xfrm>
          </p:grpSpPr>
          <p:sp>
            <p:nvSpPr>
              <p:cNvPr id="62492" name="Text Box 28"/>
              <p:cNvSpPr txBox="1">
                <a:spLocks noChangeArrowheads="1"/>
              </p:cNvSpPr>
              <p:nvPr/>
            </p:nvSpPr>
            <p:spPr bwMode="auto">
              <a:xfrm>
                <a:off x="864" y="3312"/>
                <a:ext cx="4557" cy="2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solidFill>
                      <a:srgbClr val="660066"/>
                    </a:solidFill>
                  </a:rPr>
                  <a:t>Empl_Num  Name Age Rep_Office</a:t>
                </a:r>
                <a:r>
                  <a:rPr lang="en-US" altLang="en-US" sz="1600" b="1" i="1">
                    <a:solidFill>
                      <a:srgbClr val="660066"/>
                    </a:solidFill>
                  </a:rPr>
                  <a:t>   </a:t>
                </a:r>
                <a:r>
                  <a:rPr lang="en-US" altLang="en-US" sz="1600" b="1">
                    <a:solidFill>
                      <a:srgbClr val="660066"/>
                    </a:solidFill>
                  </a:rPr>
                  <a:t>Title       Hire_Date     Manager Quota  Sales</a:t>
                </a:r>
                <a:endParaRPr lang="en-US" altLang="en-US" sz="1600"/>
              </a:p>
            </p:txBody>
          </p:sp>
          <p:sp>
            <p:nvSpPr>
              <p:cNvPr id="62493" name="Line 29"/>
              <p:cNvSpPr>
                <a:spLocks noChangeShapeType="1"/>
              </p:cNvSpPr>
              <p:nvPr/>
            </p:nvSpPr>
            <p:spPr bwMode="auto">
              <a:xfrm>
                <a:off x="1576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4" name="Line 30"/>
              <p:cNvSpPr>
                <a:spLocks noChangeShapeType="1"/>
              </p:cNvSpPr>
              <p:nvPr/>
            </p:nvSpPr>
            <p:spPr bwMode="auto">
              <a:xfrm>
                <a:off x="1959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5" name="Line 31"/>
              <p:cNvSpPr>
                <a:spLocks noChangeShapeType="1"/>
              </p:cNvSpPr>
              <p:nvPr/>
            </p:nvSpPr>
            <p:spPr bwMode="auto">
              <a:xfrm>
                <a:off x="2233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6" name="Line 32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7" name="Line 33"/>
              <p:cNvSpPr>
                <a:spLocks noChangeShapeType="1"/>
              </p:cNvSpPr>
              <p:nvPr/>
            </p:nvSpPr>
            <p:spPr bwMode="auto">
              <a:xfrm>
                <a:off x="2945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8" name="Line 34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9" name="Line 35"/>
              <p:cNvSpPr>
                <a:spLocks noChangeShapeType="1"/>
              </p:cNvSpPr>
              <p:nvPr/>
            </p:nvSpPr>
            <p:spPr bwMode="auto">
              <a:xfrm>
                <a:off x="5088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0" name="Line 36"/>
              <p:cNvSpPr>
                <a:spLocks noChangeShapeType="1"/>
              </p:cNvSpPr>
              <p:nvPr/>
            </p:nvSpPr>
            <p:spPr bwMode="auto">
              <a:xfrm>
                <a:off x="4128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4436C-DB8A-4332-996E-F55FE8A352B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81000" y="2209800"/>
            <a:ext cx="8610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2675" indent="-168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46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The employee table gives you the name of the salesrep and the id of his/her manager (not the name of the manager)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To find the name of the manager, you need to join the manager attribute in the employees table with the salesrep attribute in the Managers table.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So you may write your query like this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 sz="800"/>
          </a:p>
          <a:p>
            <a:pPr lvl="1"/>
            <a:r>
              <a:rPr lang="en-US" altLang="en-US" sz="2000" b="1"/>
              <a:t>SELECT Employees.Name, Managers.Name</a:t>
            </a:r>
          </a:p>
          <a:p>
            <a:pPr lvl="1"/>
            <a:r>
              <a:rPr lang="en-US" altLang="en-US" sz="2000" b="1"/>
              <a:t>FROM Employees, Managers</a:t>
            </a:r>
          </a:p>
          <a:p>
            <a:pPr lvl="1"/>
            <a:r>
              <a:rPr lang="en-US" altLang="en-US" sz="2000" b="1"/>
              <a:t>WHERE Employees. Manager = Managers.Empl_Num;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685800" y="1143000"/>
            <a:ext cx="1354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0000CC"/>
                </a:solidFill>
              </a:rPr>
              <a:t>Employees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1600200" y="228600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0000CC"/>
                </a:solidFill>
              </a:rPr>
              <a:t>Managers</a:t>
            </a:r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2438400" y="1066800"/>
            <a:ext cx="3657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17" name="Group 29"/>
          <p:cNvGrpSpPr>
            <a:grpSpLocks/>
          </p:cNvGrpSpPr>
          <p:nvPr/>
        </p:nvGrpSpPr>
        <p:grpSpPr bwMode="auto">
          <a:xfrm>
            <a:off x="1600200" y="609600"/>
            <a:ext cx="7234238" cy="381000"/>
            <a:chOff x="864" y="3312"/>
            <a:chExt cx="4557" cy="240"/>
          </a:xfrm>
        </p:grpSpPr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864" y="3312"/>
              <a:ext cx="4557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660066"/>
                  </a:solidFill>
                </a:rPr>
                <a:t>Empl_Num  Name Age Rep_Office</a:t>
              </a:r>
              <a:r>
                <a:rPr lang="en-US" altLang="en-US" sz="1600" b="1" i="1">
                  <a:solidFill>
                    <a:srgbClr val="660066"/>
                  </a:solidFill>
                </a:rPr>
                <a:t>   </a:t>
              </a:r>
              <a:r>
                <a:rPr lang="en-US" altLang="en-US" sz="1600" b="1">
                  <a:solidFill>
                    <a:srgbClr val="660066"/>
                  </a:solidFill>
                </a:rPr>
                <a:t>Title       Hire_Date     Manager Quota  Sales</a:t>
              </a:r>
              <a:endParaRPr lang="en-US" altLang="en-US" sz="1600"/>
            </a:p>
          </p:txBody>
        </p:sp>
        <p:sp>
          <p:nvSpPr>
            <p:cNvPr id="63519" name="Line 31"/>
            <p:cNvSpPr>
              <a:spLocks noChangeShapeType="1"/>
            </p:cNvSpPr>
            <p:nvPr/>
          </p:nvSpPr>
          <p:spPr bwMode="auto">
            <a:xfrm>
              <a:off x="1576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1959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>
              <a:off x="2233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>
              <a:off x="3312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2945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>
              <a:off x="4656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>
              <a:off x="508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412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8" name="Oval 40"/>
          <p:cNvSpPr>
            <a:spLocks noChangeArrowheads="1"/>
          </p:cNvSpPr>
          <p:nvPr/>
        </p:nvSpPr>
        <p:spPr bwMode="auto">
          <a:xfrm>
            <a:off x="1676400" y="5334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762000" y="1524000"/>
            <a:ext cx="7234238" cy="381000"/>
            <a:chOff x="864" y="3312"/>
            <a:chExt cx="4557" cy="240"/>
          </a:xfrm>
        </p:grpSpPr>
        <p:sp>
          <p:nvSpPr>
            <p:cNvPr id="63530" name="Text Box 42"/>
            <p:cNvSpPr txBox="1">
              <a:spLocks noChangeArrowheads="1"/>
            </p:cNvSpPr>
            <p:nvPr/>
          </p:nvSpPr>
          <p:spPr bwMode="auto">
            <a:xfrm>
              <a:off x="864" y="3312"/>
              <a:ext cx="4557" cy="2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660066"/>
                  </a:solidFill>
                </a:rPr>
                <a:t>Empl_Num  Name Age Rep_Office</a:t>
              </a:r>
              <a:r>
                <a:rPr lang="en-US" altLang="en-US" sz="1600" b="1" i="1">
                  <a:solidFill>
                    <a:srgbClr val="660066"/>
                  </a:solidFill>
                </a:rPr>
                <a:t>   </a:t>
              </a:r>
              <a:r>
                <a:rPr lang="en-US" altLang="en-US" sz="1600" b="1">
                  <a:solidFill>
                    <a:srgbClr val="660066"/>
                  </a:solidFill>
                </a:rPr>
                <a:t>Title       Hire_Date     Manager Quota  Sales</a:t>
              </a:r>
              <a:endParaRPr lang="en-US" altLang="en-US" sz="1600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>
              <a:off x="1576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1959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>
              <a:off x="2233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>
              <a:off x="3312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>
              <a:off x="2945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6" name="Line 48"/>
            <p:cNvSpPr>
              <a:spLocks noChangeShapeType="1"/>
            </p:cNvSpPr>
            <p:nvPr/>
          </p:nvSpPr>
          <p:spPr bwMode="auto">
            <a:xfrm>
              <a:off x="4656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508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412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9" name="Oval 51"/>
          <p:cNvSpPr>
            <a:spLocks noChangeArrowheads="1"/>
          </p:cNvSpPr>
          <p:nvPr/>
        </p:nvSpPr>
        <p:spPr bwMode="auto">
          <a:xfrm>
            <a:off x="5943600" y="1447800"/>
            <a:ext cx="838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71539-D581-498D-92C0-DA4CB78BFD5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2675" indent="-1682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44638" indent="-1730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Well, this almost works, except how does the DBMS now what employees and Managers table are?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 need to create the copies of the </a:t>
            </a:r>
            <a:r>
              <a:rPr lang="en-US" altLang="en-US" i="1"/>
              <a:t>Salesreps</a:t>
            </a:r>
            <a:r>
              <a:rPr lang="en-US" altLang="en-US"/>
              <a:t> tables.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We do this be placing the name of the </a:t>
            </a:r>
            <a:r>
              <a:rPr lang="en-US" altLang="en-US" i="1"/>
              <a:t>Salesreps</a:t>
            </a:r>
            <a:r>
              <a:rPr lang="en-US" altLang="en-US"/>
              <a:t> table before the </a:t>
            </a:r>
            <a:r>
              <a:rPr lang="en-US" altLang="en-US" i="1"/>
              <a:t>Employees</a:t>
            </a:r>
            <a:r>
              <a:rPr lang="en-US" altLang="en-US"/>
              <a:t> and </a:t>
            </a:r>
            <a:r>
              <a:rPr lang="en-US" altLang="en-US" i="1"/>
              <a:t>Managers</a:t>
            </a:r>
            <a:r>
              <a:rPr lang="en-US" altLang="en-US"/>
              <a:t> in the FROM clause.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Hence, the proper way of writing this query is :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 sz="2000"/>
          </a:p>
          <a:p>
            <a:pPr lvl="1"/>
            <a:r>
              <a:rPr lang="en-US" altLang="en-US" sz="2000" b="1"/>
              <a:t>SELECT Employees.Name, Managers.Name</a:t>
            </a:r>
          </a:p>
          <a:p>
            <a:pPr lvl="1"/>
            <a:r>
              <a:rPr lang="en-US" altLang="en-US" sz="2000" b="1"/>
              <a:t>FROM Salesreps Employees, Salesreps Managers</a:t>
            </a:r>
          </a:p>
          <a:p>
            <a:pPr lvl="1"/>
            <a:r>
              <a:rPr lang="en-US" altLang="en-US" sz="2000" b="1"/>
              <a:t>WHERE Employees. Manager = Managers.Empl_Num;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This idea of making copies of tables is called </a:t>
            </a:r>
            <a:r>
              <a:rPr lang="en-US" altLang="en-US" u="sng"/>
              <a:t>table alias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E89EE-5A8C-4298-9C8A-41CB43F8F19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696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dirty="0"/>
              <a:t>List all orders showing order number, amount, customer name and customer’s credit line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 dirty="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dirty="0"/>
              <a:t>We see that 2 tables will be required, the </a:t>
            </a:r>
            <a:r>
              <a:rPr lang="en-US" altLang="en-US" i="1" dirty="0"/>
              <a:t>Orders</a:t>
            </a:r>
            <a:r>
              <a:rPr lang="en-US" altLang="en-US" dirty="0"/>
              <a:t> and </a:t>
            </a:r>
            <a:r>
              <a:rPr lang="en-US" altLang="en-US" i="1" dirty="0"/>
              <a:t>Customers</a:t>
            </a:r>
            <a:r>
              <a:rPr lang="en-US" altLang="en-US" dirty="0"/>
              <a:t> tables.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 dirty="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dirty="0"/>
              <a:t>The search condition in the query is to match the </a:t>
            </a:r>
            <a:r>
              <a:rPr lang="en-US" altLang="en-US" i="1" dirty="0"/>
              <a:t>Cust</a:t>
            </a:r>
            <a:r>
              <a:rPr lang="en-US" altLang="en-US" dirty="0"/>
              <a:t> field from </a:t>
            </a:r>
            <a:r>
              <a:rPr lang="en-US" altLang="en-US" i="1" dirty="0"/>
              <a:t>Orders</a:t>
            </a:r>
            <a:r>
              <a:rPr lang="en-US" altLang="en-US" dirty="0"/>
              <a:t> with </a:t>
            </a:r>
            <a:r>
              <a:rPr lang="en-US" altLang="en-US" i="1" dirty="0"/>
              <a:t>Cust_Num</a:t>
            </a:r>
            <a:r>
              <a:rPr lang="en-US" altLang="en-US" dirty="0"/>
              <a:t> from </a:t>
            </a:r>
            <a:r>
              <a:rPr lang="en-US" altLang="en-US" i="1" dirty="0"/>
              <a:t>Customers</a:t>
            </a:r>
            <a:r>
              <a:rPr lang="en-US" altLang="en-US" dirty="0"/>
              <a:t>.  </a:t>
            </a:r>
          </a:p>
          <a:p>
            <a:endParaRPr lang="en-US" altLang="en-US" dirty="0"/>
          </a:p>
          <a:p>
            <a:r>
              <a:rPr lang="en-US" altLang="en-US" b="1" dirty="0"/>
              <a:t>SELECT Order_Num, Amount, Company, Credit_Limit </a:t>
            </a:r>
          </a:p>
          <a:p>
            <a:r>
              <a:rPr lang="en-US" altLang="en-US" b="1" dirty="0"/>
              <a:t>FROM Orders, Customers</a:t>
            </a:r>
          </a:p>
          <a:p>
            <a:r>
              <a:rPr lang="en-US" altLang="en-US" b="1" dirty="0"/>
              <a:t>WHERE Cust = Cust_Num;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56077-4AC0-47BE-8E7E-FAA81615D24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494FBB7-1C8D-4809-1F11-6E65F163C15E}"/>
              </a:ext>
            </a:extLst>
          </p:cNvPr>
          <p:cNvSpPr txBox="1">
            <a:spLocks/>
          </p:cNvSpPr>
          <p:nvPr/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06356077-4AC0-47BE-8E7E-FAA81615D248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1D60F27-8A8C-03AF-CAA9-4ACA4F050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543800" cy="2462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 </a:t>
            </a:r>
            <a:r>
              <a:rPr lang="en-US" altLang="en-US" sz="1400" b="1" dirty="0">
                <a:solidFill>
                  <a:srgbClr val="660066"/>
                </a:solidFill>
              </a:rPr>
              <a:t>ORDER_NUM        ORDER_DATE      CUST      REP MFR PRODUCT    QTY     AMOUNT</a:t>
            </a:r>
          </a:p>
          <a:p>
            <a:r>
              <a:rPr lang="en-US" altLang="en-US" sz="1400" dirty="0"/>
              <a:t>    </a:t>
            </a:r>
            <a:r>
              <a:rPr lang="en-US" altLang="en-US" sz="1400" b="1" dirty="0"/>
              <a:t>112961		 17-DEC-21      2117        106  REI 2A44L         	 7           	31500</a:t>
            </a:r>
          </a:p>
          <a:p>
            <a:r>
              <a:rPr lang="en-US" altLang="en-US" sz="1400" b="1" dirty="0"/>
              <a:t>    </a:t>
            </a:r>
            <a:r>
              <a:rPr lang="en-US" altLang="en-US" sz="1400" b="1" dirty="0">
                <a:solidFill>
                  <a:srgbClr val="CC0000"/>
                </a:solidFill>
              </a:rPr>
              <a:t>113012 		11-JAN-20     2111        105  ACI 41003        	 35         	3745</a:t>
            </a:r>
            <a:endParaRPr lang="en-US" altLang="en-US" sz="1400" b="1" dirty="0"/>
          </a:p>
          <a:p>
            <a:r>
              <a:rPr lang="en-US" altLang="en-US" sz="1400" b="1" dirty="0">
                <a:solidFill>
                  <a:schemeClr val="tx2"/>
                </a:solidFill>
              </a:rPr>
              <a:t>    </a:t>
            </a:r>
            <a:r>
              <a:rPr lang="en-US" altLang="en-US" sz="1400" b="1" dirty="0"/>
              <a:t>112989 		03-JAN-22       2101        106  FEA 114            	6      	 1458</a:t>
            </a:r>
          </a:p>
          <a:p>
            <a:r>
              <a:rPr lang="en-US" altLang="en-US" sz="1400" b="1" dirty="0"/>
              <a:t>    113051 		10-FEB-19       2118        108  QSA K47            	4       	1420</a:t>
            </a:r>
          </a:p>
          <a:p>
            <a:r>
              <a:rPr lang="en-US" altLang="en-US" sz="1400" b="1" dirty="0">
                <a:solidFill>
                  <a:srgbClr val="0000CC"/>
                </a:solidFill>
              </a:rPr>
              <a:t>   112968   ***	12-OCT-20       2102        101  ACI 41004         	34       	3978</a:t>
            </a:r>
          </a:p>
          <a:p>
            <a:r>
              <a:rPr lang="en-US" altLang="en-US" sz="1400" b="1" dirty="0"/>
              <a:t>    113036 		30-JAN-20       2107        110  ACI 4100Z         	 9      	22500</a:t>
            </a:r>
          </a:p>
          <a:p>
            <a:r>
              <a:rPr lang="en-US" altLang="en-US" sz="1400" b="1" dirty="0"/>
              <a:t>    113045 		02-FEB-21       2112        108  REI 2A44R         	10      	45000</a:t>
            </a:r>
          </a:p>
          <a:p>
            <a:r>
              <a:rPr lang="en-US" altLang="en-US" sz="1400" b="1" dirty="0"/>
              <a:t>    112963 		17-DEC-19       2103        105  ACI 41004        	28       	3276</a:t>
            </a:r>
          </a:p>
          <a:p>
            <a:r>
              <a:rPr lang="en-US" altLang="en-US" sz="1400" b="1" dirty="0"/>
              <a:t>    113013 		14-JAN-22      2118        108  BIC 41003          	1       	 652</a:t>
            </a:r>
          </a:p>
          <a:p>
            <a:r>
              <a:rPr lang="en-US" altLang="en-US" sz="1400" dirty="0"/>
              <a:t>……..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7E5DAA35-196D-DCB7-F78D-7FE7162B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0"/>
            <a:ext cx="5562600" cy="614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660066"/>
                </a:solidFill>
              </a:rPr>
              <a:t>Cust_Num Company               Cust_Rep  Credit_Limit</a:t>
            </a:r>
            <a:endParaRPr lang="en-US" altLang="en-US" sz="1800" b="1" dirty="0">
              <a:solidFill>
                <a:srgbClr val="0000CC"/>
              </a:solidFill>
            </a:endParaRPr>
          </a:p>
          <a:p>
            <a:r>
              <a:rPr lang="en-US" altLang="en-US" sz="1800" b="1" dirty="0"/>
              <a:t>      </a:t>
            </a:r>
            <a:r>
              <a:rPr lang="en-US" altLang="en-US" sz="1800" b="1" dirty="0">
                <a:solidFill>
                  <a:srgbClr val="CC0000"/>
                </a:solidFill>
              </a:rPr>
              <a:t>2111 JCP Inc.                    	103        50000</a:t>
            </a:r>
            <a:endParaRPr lang="en-US" altLang="en-US" sz="1800" b="1" dirty="0"/>
          </a:p>
          <a:p>
            <a:r>
              <a:rPr lang="en-US" altLang="en-US" sz="1800" b="1" dirty="0"/>
              <a:t>***</a:t>
            </a:r>
            <a:r>
              <a:rPr lang="en-US" altLang="en-US" sz="1800" b="1" dirty="0">
                <a:solidFill>
                  <a:srgbClr val="0000CC"/>
                </a:solidFill>
              </a:rPr>
              <a:t>2102 First Corp.                	101        65000</a:t>
            </a:r>
            <a:endParaRPr lang="en-US" altLang="en-US" sz="1800" b="1" dirty="0"/>
          </a:p>
          <a:p>
            <a:r>
              <a:rPr lang="en-US" altLang="en-US" sz="1800" b="1" dirty="0"/>
              <a:t>      2103 Acme Mfg.                   	105        50000</a:t>
            </a:r>
          </a:p>
          <a:p>
            <a:r>
              <a:rPr lang="en-US" altLang="en-US" sz="1800" b="1" dirty="0"/>
              <a:t>      2123 Carter and Sons             	102        40000</a:t>
            </a:r>
          </a:p>
          <a:p>
            <a:r>
              <a:rPr lang="en-US" altLang="en-US" sz="1800" b="1" dirty="0"/>
              <a:t>      2107 Ace International          	110        35000</a:t>
            </a:r>
          </a:p>
          <a:p>
            <a:r>
              <a:rPr lang="en-US" altLang="en-US" sz="1800" b="1" dirty="0"/>
              <a:t>      2115 Smithson Corp.            	101        20000</a:t>
            </a:r>
          </a:p>
          <a:p>
            <a:r>
              <a:rPr lang="en-US" altLang="en-US" sz="1800" b="1" dirty="0"/>
              <a:t>      2101 Jones Mfg.                 	106        65000</a:t>
            </a:r>
          </a:p>
          <a:p>
            <a:r>
              <a:rPr lang="en-US" altLang="en-US" sz="1800" b="1" dirty="0"/>
              <a:t>      2112 </a:t>
            </a:r>
            <a:r>
              <a:rPr lang="en-US" altLang="en-US" sz="1800" b="1" dirty="0" err="1"/>
              <a:t>Zetacorp</a:t>
            </a:r>
            <a:r>
              <a:rPr lang="en-US" altLang="en-US" sz="1800" b="1" dirty="0"/>
              <a:t>                  	108        50000</a:t>
            </a:r>
          </a:p>
          <a:p>
            <a:r>
              <a:rPr lang="en-US" altLang="en-US" sz="1800" b="1" dirty="0"/>
              <a:t>      2121 QMA Assoc.                	103        45000</a:t>
            </a:r>
          </a:p>
          <a:p>
            <a:r>
              <a:rPr lang="en-US" altLang="en-US" sz="1800" b="1" dirty="0"/>
              <a:t>      2114 Orion Corp.                 	102        20000</a:t>
            </a:r>
          </a:p>
          <a:p>
            <a:r>
              <a:rPr lang="en-US" altLang="en-US" sz="1800" b="1" dirty="0"/>
              <a:t>      2124 Peter Brothers           	107        40000</a:t>
            </a:r>
          </a:p>
          <a:p>
            <a:r>
              <a:rPr lang="en-US" altLang="en-US" sz="1800" b="1" dirty="0"/>
              <a:t>      2108 Holm and Landis          	109        55000</a:t>
            </a:r>
          </a:p>
          <a:p>
            <a:r>
              <a:rPr lang="en-US" altLang="en-US" sz="1800" b="1" dirty="0"/>
              <a:t>      2117 J.P. Sinclair               	106        35000</a:t>
            </a:r>
          </a:p>
          <a:p>
            <a:r>
              <a:rPr lang="en-US" altLang="en-US" sz="1800" b="1" dirty="0"/>
              <a:t>      2122 Three-Way Lines            	105        30000</a:t>
            </a:r>
          </a:p>
          <a:p>
            <a:r>
              <a:rPr lang="en-US" altLang="en-US" sz="1800" b="1" dirty="0"/>
              <a:t>      2120 Rico Enterprises           	102        50000</a:t>
            </a:r>
          </a:p>
          <a:p>
            <a:r>
              <a:rPr lang="en-US" altLang="en-US" sz="1800" b="1" dirty="0"/>
              <a:t>      2106 Fred Lewis Corp.           	102        65000</a:t>
            </a:r>
          </a:p>
          <a:p>
            <a:r>
              <a:rPr lang="en-US" altLang="en-US" sz="1800" b="1" dirty="0"/>
              <a:t>      2119 Solomon Inc.                	109        25000</a:t>
            </a:r>
          </a:p>
          <a:p>
            <a:r>
              <a:rPr lang="en-US" altLang="en-US" sz="1800" b="1" dirty="0"/>
              <a:t>      2118 Midwest Systems            	108        60000</a:t>
            </a:r>
          </a:p>
          <a:p>
            <a:r>
              <a:rPr lang="en-US" altLang="en-US" sz="1800" b="1" dirty="0"/>
              <a:t>      2113 Ian and Schmidt            	104        20000</a:t>
            </a:r>
          </a:p>
          <a:p>
            <a:r>
              <a:rPr lang="en-US" altLang="en-US" sz="1800" b="1" dirty="0"/>
              <a:t>      2109 Chen Associates             	103        25000</a:t>
            </a:r>
          </a:p>
          <a:p>
            <a:r>
              <a:rPr lang="en-US" altLang="en-US" sz="1800" b="1" dirty="0"/>
              <a:t>      2105 AAA Investments             	101        45000 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686B7F6D-F4AF-47E1-0F9F-72D8D18F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48025"/>
            <a:ext cx="571500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660066"/>
                </a:solidFill>
              </a:rPr>
              <a:t>ORDER_NUM	AMOUNT	COMPANY          CREDIT_LIMIT</a:t>
            </a:r>
            <a:endParaRPr lang="en-US" altLang="en-US" sz="1400" b="1" dirty="0">
              <a:solidFill>
                <a:srgbClr val="000000"/>
              </a:solidFill>
            </a:endParaRPr>
          </a:p>
          <a:p>
            <a:r>
              <a:rPr lang="en-US" altLang="en-US" sz="1400" b="1" dirty="0">
                <a:solidFill>
                  <a:srgbClr val="CC0000"/>
                </a:solidFill>
              </a:rPr>
              <a:t>113012		$3,745.00	JCP Inc.		$50,000.00</a:t>
            </a:r>
          </a:p>
          <a:p>
            <a:r>
              <a:rPr lang="en-US" altLang="en-US" sz="1400" b="1" dirty="0"/>
              <a:t>112989 		$1,458.00	Jones Mfg.		$65,000.00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113051		$1,420.00	Midwest Systems	$60,000.00	</a:t>
            </a:r>
          </a:p>
          <a:p>
            <a:r>
              <a:rPr lang="en-US" altLang="en-US" sz="1400" b="1" dirty="0">
                <a:solidFill>
                  <a:srgbClr val="0000CC"/>
                </a:solidFill>
              </a:rPr>
              <a:t>112968***		$3,978.00	First Corp.		$65,000.00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113036		$22,500.00	Ace International	$35,000.00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113045		$45,000.00	</a:t>
            </a:r>
            <a:r>
              <a:rPr lang="en-US" altLang="en-US" sz="1400" b="1" dirty="0" err="1">
                <a:solidFill>
                  <a:srgbClr val="000000"/>
                </a:solidFill>
              </a:rPr>
              <a:t>Zetacorp</a:t>
            </a:r>
            <a:r>
              <a:rPr lang="en-US" altLang="en-US" sz="1400" b="1" dirty="0">
                <a:solidFill>
                  <a:srgbClr val="000000"/>
                </a:solidFill>
              </a:rPr>
              <a:t>		$50,000.00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112963		$3,276.00	Acme Mfg.		$50,000.00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113013		$652.00	Midwest Systems	$60,000.00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113058		$1,480.00	Holm &amp; Landis	$55,000.00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112997		$652.00	Peter Brothers	$40,000.00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112983		$702.00	Acme Mfg.		$50,000.00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113024		$7,100.00	Orion Corp.	$20,000.00	</a:t>
            </a:r>
          </a:p>
          <a:p>
            <a:r>
              <a:rPr lang="en-US" altLang="en-US" sz="1400" b="1" dirty="0">
                <a:solidFill>
                  <a:srgbClr val="000000"/>
                </a:solidFill>
              </a:rPr>
              <a:t>…</a:t>
            </a:r>
            <a:endParaRPr lang="en-US" altLang="en-US" sz="1400" b="1" dirty="0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662B148C-F077-1B79-BC13-85C1980F3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DC5E96F-DCF8-7707-E007-55864B3DC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5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3FFC74EF-F434-FDE9-4E43-089EE5537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E8A8D6A-2BDC-4FA6-64A6-EA7CD9F7C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67012"/>
            <a:ext cx="9906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>
                <a:solidFill>
                  <a:srgbClr val="CC0000"/>
                </a:solidFill>
              </a:rPr>
              <a:t>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1B4C7-C164-4469-B74E-C1A6F9C9851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Basically, what the query did was take each row of the </a:t>
            </a:r>
            <a:r>
              <a:rPr lang="en-US" altLang="en-US" i="1"/>
              <a:t>Orders</a:t>
            </a:r>
            <a:r>
              <a:rPr lang="en-US" altLang="en-US"/>
              <a:t> table and compared it to each row of the </a:t>
            </a:r>
            <a:r>
              <a:rPr lang="en-US" altLang="en-US" i="1"/>
              <a:t>Customers</a:t>
            </a:r>
            <a:r>
              <a:rPr lang="en-US" altLang="en-US"/>
              <a:t> table to see if it satisfied the condition </a:t>
            </a:r>
            <a:r>
              <a:rPr lang="en-US" altLang="en-US" i="1"/>
              <a:t>Cust = cust_Num</a:t>
            </a:r>
            <a:r>
              <a:rPr lang="en-US" altLang="en-US"/>
              <a:t>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/>
              <a:t>If so the combine row (from the 2 tables is included in the query result).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79369-0187-4C63-868D-9A31E38E97C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22960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rgbClr val="CC0000"/>
                </a:solidFill>
              </a:rPr>
              <a:t>Question:</a:t>
            </a: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List all employees and the cities they work in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 b="1" i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Here we need the 2 tables </a:t>
            </a:r>
            <a:r>
              <a:rPr lang="en-US" altLang="en-US" i="1"/>
              <a:t>Salesreps</a:t>
            </a:r>
            <a:r>
              <a:rPr lang="en-US" altLang="en-US"/>
              <a:t> and </a:t>
            </a:r>
            <a:r>
              <a:rPr lang="en-US" altLang="en-US" i="1"/>
              <a:t>Offices</a:t>
            </a:r>
            <a:r>
              <a:rPr lang="en-US" altLang="en-US"/>
              <a:t> tables, with the condition that </a:t>
            </a:r>
            <a:r>
              <a:rPr lang="en-US" altLang="en-US" i="1"/>
              <a:t>Rep_Office</a:t>
            </a:r>
            <a:r>
              <a:rPr lang="en-US" altLang="en-US"/>
              <a:t> = </a:t>
            </a:r>
            <a:r>
              <a:rPr lang="en-US" altLang="en-US" i="1"/>
              <a:t>Office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rgbClr val="CC0000"/>
                </a:solidFill>
              </a:rPr>
              <a:t>Query: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b="1"/>
              <a:t>SELECT Name, City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FROM Salesreps, Offices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WHERE Rep_Office = Office;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Notice that there were 10 employees in the table but only 9 are returned by the query.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 altLang="en-US"/>
              <a:t>This is because the </a:t>
            </a:r>
            <a:r>
              <a:rPr lang="en-US" altLang="en-US" i="1"/>
              <a:t>Rep_Office</a:t>
            </a:r>
            <a:r>
              <a:rPr lang="en-US" altLang="en-US"/>
              <a:t> field for Tom Snyder is null.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94A6E-7223-4F0E-8A51-5B82E5B93B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715000" y="3505200"/>
            <a:ext cx="2932113" cy="2938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12813"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912813"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912813"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912813"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912813"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tabLst>
                <a:tab pos="1487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660066"/>
                </a:solidFill>
              </a:rPr>
              <a:t>Name	City</a:t>
            </a:r>
            <a:r>
              <a:rPr lang="en-US" altLang="en-US" sz="1800" b="1">
                <a:solidFill>
                  <a:srgbClr val="000000"/>
                </a:solidFill>
              </a:rPr>
              <a:t>	</a:t>
            </a:r>
            <a:endParaRPr lang="en-US" altLang="en-US" sz="1800"/>
          </a:p>
          <a:p>
            <a:r>
              <a:rPr lang="en-US" altLang="en-US" sz="1800" b="1">
                <a:solidFill>
                  <a:srgbClr val="CC0000"/>
                </a:solidFill>
              </a:rPr>
              <a:t>Bill Adams	Atlanta</a:t>
            </a:r>
          </a:p>
          <a:p>
            <a:r>
              <a:rPr lang="en-US" altLang="en-US" sz="1800">
                <a:solidFill>
                  <a:srgbClr val="000000"/>
                </a:solidFill>
              </a:rPr>
              <a:t>Mary Jones	New York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Sue Smith	Los Angeles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Sam Clark	New York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Bob Smith	Chicago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Dan Roberts	Chicago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Larry Fitch	Los Angeles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Paul Cruz	Chicago	</a:t>
            </a:r>
            <a:endParaRPr lang="en-US" altLang="en-US" sz="1800"/>
          </a:p>
          <a:p>
            <a:r>
              <a:rPr lang="en-US" altLang="en-US" sz="1800">
                <a:solidFill>
                  <a:srgbClr val="000000"/>
                </a:solidFill>
              </a:rPr>
              <a:t>Nancy Angelli	Denver</a:t>
            </a:r>
            <a:endParaRPr lang="en-US" altLang="en-US" sz="180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8135560" cy="2800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 err="1">
                <a:solidFill>
                  <a:srgbClr val="660066"/>
                </a:solidFill>
              </a:rPr>
              <a:t>Emp_Num</a:t>
            </a:r>
            <a:r>
              <a:rPr lang="en-US" altLang="en-US" sz="1600" b="1" dirty="0">
                <a:solidFill>
                  <a:srgbClr val="660066"/>
                </a:solidFill>
              </a:rPr>
              <a:t> Name	   Age Rep_Office     Title	Hire_Date Manager Quota     Sales</a:t>
            </a:r>
            <a:endParaRPr lang="en-US" altLang="en-US" sz="1600" dirty="0">
              <a:solidFill>
                <a:srgbClr val="660066"/>
              </a:solidFill>
            </a:endParaRPr>
          </a:p>
          <a:p>
            <a:r>
              <a:rPr lang="en-US" altLang="en-US" sz="1600" b="1" dirty="0">
                <a:solidFill>
                  <a:srgbClr val="CC0000"/>
                </a:solidFill>
              </a:rPr>
              <a:t>105 	Bill Adams       37  	13 	Sales Rep  12-FEB-88     104    	350000    367911</a:t>
            </a:r>
            <a:endParaRPr lang="en-US" altLang="en-US" sz="1600" dirty="0"/>
          </a:p>
          <a:p>
            <a:r>
              <a:rPr lang="en-US" altLang="en-US" sz="1600" dirty="0"/>
              <a:t>109 	Mary Jones       31      </a:t>
            </a:r>
            <a:r>
              <a:rPr lang="en-US" altLang="en-US" sz="1600" i="1" dirty="0"/>
              <a:t>11</a:t>
            </a:r>
            <a:r>
              <a:rPr lang="en-US" altLang="en-US" sz="1600" dirty="0"/>
              <a:t> 	Sales Rep  12-OCT-19    106    	300000    392725</a:t>
            </a:r>
          </a:p>
          <a:p>
            <a:r>
              <a:rPr lang="en-US" altLang="en-US" sz="1600" dirty="0"/>
              <a:t>102 	Sue Smith         48   	</a:t>
            </a:r>
            <a:r>
              <a:rPr lang="en-US" altLang="en-US" sz="1600" i="1" dirty="0"/>
              <a:t>21</a:t>
            </a:r>
            <a:r>
              <a:rPr lang="en-US" altLang="en-US" sz="1600" dirty="0"/>
              <a:t> 	Sales Rep  10-DEC-21    108    	350000    474050</a:t>
            </a:r>
          </a:p>
          <a:p>
            <a:r>
              <a:rPr lang="en-US" altLang="en-US" sz="1600" dirty="0"/>
              <a:t>106 	Sam Clark         52   	</a:t>
            </a:r>
            <a:r>
              <a:rPr lang="en-US" altLang="en-US" sz="1600" i="1" dirty="0"/>
              <a:t>11</a:t>
            </a:r>
            <a:r>
              <a:rPr lang="en-US" altLang="en-US" sz="1600" dirty="0"/>
              <a:t> 	VP Sales   14-JUN-22          	275000    299912</a:t>
            </a:r>
          </a:p>
          <a:p>
            <a:r>
              <a:rPr lang="en-US" altLang="en-US" sz="1600" dirty="0"/>
              <a:t>104 	Bob Smith         33   	</a:t>
            </a:r>
            <a:r>
              <a:rPr lang="en-US" altLang="en-US" sz="1600" i="1" dirty="0"/>
              <a:t>12</a:t>
            </a:r>
            <a:r>
              <a:rPr lang="en-US" altLang="en-US" sz="1600" dirty="0"/>
              <a:t> 	Sales Mgr  19-MAY-20  106    	200000    142594</a:t>
            </a:r>
          </a:p>
          <a:p>
            <a:r>
              <a:rPr lang="en-US" altLang="en-US" sz="1600" dirty="0"/>
              <a:t>101 	Dan Roberts      45     </a:t>
            </a:r>
            <a:r>
              <a:rPr lang="en-US" altLang="en-US" sz="1600" i="1" dirty="0"/>
              <a:t>12</a:t>
            </a:r>
            <a:r>
              <a:rPr lang="en-US" altLang="en-US" sz="1600" dirty="0"/>
              <a:t> 	Sales Rep  20-OCT-21    104    	300000    305673</a:t>
            </a:r>
          </a:p>
          <a:p>
            <a:r>
              <a:rPr lang="en-US" altLang="en-US" sz="1600" dirty="0"/>
              <a:t>110 	Tom </a:t>
            </a:r>
            <a:r>
              <a:rPr lang="en-US" altLang="en-US" sz="1600" dirty="0" err="1"/>
              <a:t>Synder</a:t>
            </a:r>
            <a:r>
              <a:rPr lang="en-US" altLang="en-US" sz="1600" dirty="0"/>
              <a:t>      41            	Sales Rep  13-JAN-22     101                       75985</a:t>
            </a:r>
          </a:p>
          <a:p>
            <a:r>
              <a:rPr lang="en-US" altLang="en-US" sz="1600" dirty="0"/>
              <a:t>108 	Larry Fitch        62     </a:t>
            </a:r>
            <a:r>
              <a:rPr lang="en-US" altLang="en-US" sz="1600" i="1" dirty="0"/>
              <a:t>21</a:t>
            </a:r>
            <a:r>
              <a:rPr lang="en-US" altLang="en-US" sz="1600" dirty="0"/>
              <a:t> 	Sales Mgr  12-OCT-19   106    	350000    361865</a:t>
            </a:r>
          </a:p>
          <a:p>
            <a:r>
              <a:rPr lang="en-US" altLang="en-US" sz="1600" dirty="0"/>
              <a:t>103 	Paul Cruz          29    </a:t>
            </a:r>
            <a:r>
              <a:rPr lang="en-US" altLang="en-US" sz="1600" i="1" dirty="0"/>
              <a:t> 12 </a:t>
            </a:r>
            <a:r>
              <a:rPr lang="en-US" altLang="en-US" sz="1600" dirty="0"/>
              <a:t>	Sales Rep  01-MAR-22  104    	275000    286775</a:t>
            </a:r>
          </a:p>
          <a:p>
            <a:r>
              <a:rPr lang="en-US" altLang="en-US" sz="1600" dirty="0"/>
              <a:t>107 	</a:t>
            </a:r>
            <a:r>
              <a:rPr lang="en-US" altLang="en-US" sz="1600" dirty="0" err="1"/>
              <a:t>Nacy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Angelli</a:t>
            </a:r>
            <a:r>
              <a:rPr lang="en-US" altLang="en-US" sz="1600" dirty="0"/>
              <a:t>     49     </a:t>
            </a:r>
            <a:r>
              <a:rPr lang="en-US" altLang="en-US" sz="1600" i="1" dirty="0"/>
              <a:t>22</a:t>
            </a:r>
            <a:r>
              <a:rPr lang="en-US" altLang="en-US" sz="1600" dirty="0"/>
              <a:t> 	Sales Rep  14-NOV-18   108    	300000    186042 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28600" y="2971800"/>
            <a:ext cx="4791075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660066"/>
                </a:solidFill>
              </a:rPr>
              <a:t>Office   City                Regin      Mgr  Target   Sales</a:t>
            </a:r>
            <a:endParaRPr lang="en-US" altLang="en-US" sz="1600"/>
          </a:p>
          <a:p>
            <a:r>
              <a:rPr lang="en-US" altLang="en-US" sz="1600"/>
              <a:t> 22         Denver           Western  108     300000  186042</a:t>
            </a:r>
          </a:p>
          <a:p>
            <a:r>
              <a:rPr lang="en-US" altLang="en-US" sz="1600"/>
              <a:t> 11         New York      Eastern   106      575000  692637</a:t>
            </a:r>
          </a:p>
          <a:p>
            <a:r>
              <a:rPr lang="en-US" altLang="en-US" sz="1600"/>
              <a:t> 12         Chicago         Eastern    104     800000   735042</a:t>
            </a:r>
          </a:p>
          <a:p>
            <a:r>
              <a:rPr lang="en-US" altLang="en-US" sz="1600"/>
              <a:t> </a:t>
            </a:r>
            <a:r>
              <a:rPr lang="en-US" altLang="en-US" sz="1600" b="1">
                <a:solidFill>
                  <a:srgbClr val="CC0000"/>
                </a:solidFill>
              </a:rPr>
              <a:t>13         Atlanta           Eastern 105      350000  367911</a:t>
            </a:r>
            <a:endParaRPr lang="en-US" altLang="en-US" sz="1600">
              <a:solidFill>
                <a:srgbClr val="CC0000"/>
              </a:solidFill>
            </a:endParaRPr>
          </a:p>
          <a:p>
            <a:r>
              <a:rPr lang="en-US" altLang="en-US" sz="1600"/>
              <a:t> 21         Los Angeles  Western   108     725000   835915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8458200" y="533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83058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715000" y="29718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CC0000"/>
                </a:solidFill>
              </a:rPr>
              <a:t>Result: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BD02-949B-45A6-81A3-516595BF78D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48768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 i="1">
                <a:solidFill>
                  <a:srgbClr val="CC0000"/>
                </a:solidFill>
              </a:rPr>
              <a:t>Question</a:t>
            </a:r>
            <a:r>
              <a:rPr lang="en-US" altLang="en-US"/>
              <a:t> </a:t>
            </a:r>
          </a:p>
          <a:p>
            <a:r>
              <a:rPr lang="en-US" altLang="en-US"/>
              <a:t>	List all companies by name along with the names of their sales reps.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 i="1">
                <a:solidFill>
                  <a:srgbClr val="CC0000"/>
                </a:solidFill>
              </a:rPr>
              <a:t>Query:</a:t>
            </a:r>
            <a:endParaRPr lang="en-US" altLang="en-US"/>
          </a:p>
          <a:p>
            <a:r>
              <a:rPr lang="en-US" altLang="en-US" sz="2000" b="1"/>
              <a:t>    SELECT Company, Name</a:t>
            </a:r>
          </a:p>
          <a:p>
            <a:r>
              <a:rPr lang="en-US" altLang="en-US" sz="2000" b="1"/>
              <a:t>    FROM Customers, Salesreps</a:t>
            </a:r>
          </a:p>
          <a:p>
            <a:r>
              <a:rPr lang="en-US" altLang="en-US" sz="2000" b="1"/>
              <a:t>    WHERE Cust_Rep = Empl_Num;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181600" y="457200"/>
            <a:ext cx="3505200" cy="560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660066"/>
                </a:solidFill>
              </a:rPr>
              <a:t>Company	Name</a:t>
            </a:r>
            <a:endParaRPr lang="en-US" altLang="en-US" sz="1600" b="1">
              <a:solidFill>
                <a:srgbClr val="0000CC"/>
              </a:solidFill>
            </a:endParaRPr>
          </a:p>
          <a:p>
            <a:r>
              <a:rPr lang="en-US" altLang="en-US" sz="1600" b="1"/>
              <a:t>JCP Inc.		Paul Cruz	</a:t>
            </a:r>
          </a:p>
          <a:p>
            <a:r>
              <a:rPr lang="en-US" altLang="en-US" sz="1600" b="1"/>
              <a:t>First Corp.	Dan Roberts</a:t>
            </a:r>
          </a:p>
          <a:p>
            <a:r>
              <a:rPr lang="en-US" altLang="en-US" sz="1600" b="1"/>
              <a:t>Acme Mfg.	Bill Adams</a:t>
            </a:r>
          </a:p>
          <a:p>
            <a:r>
              <a:rPr lang="en-US" altLang="en-US" sz="1600" b="1"/>
              <a:t>Carter &amp; Sons	Sue Smith</a:t>
            </a:r>
          </a:p>
          <a:p>
            <a:r>
              <a:rPr lang="en-US" altLang="en-US" sz="1600" b="1">
                <a:solidFill>
                  <a:srgbClr val="000000"/>
                </a:solidFill>
              </a:rPr>
              <a:t>Ace International	Tom Snyder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Simthson Corp.	Dan Roberts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Jones Mfg.	Sam Clark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Zetacorp		Larry Fitch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QMA Assoc.	Paul Cruz	</a:t>
            </a:r>
          </a:p>
          <a:p>
            <a:r>
              <a:rPr lang="en-US" altLang="en-US" sz="1600" b="1">
                <a:solidFill>
                  <a:srgbClr val="000000"/>
                </a:solidFill>
              </a:rPr>
              <a:t>Orion Corp.	Sue Smith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Peter Brothers	Nancy Angelli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Holm &amp; Landis	Mary Jones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J.P. Sinclair	Sam Clark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Three-Way Lines	Bill Adams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Rico Enterprises	Sue Smith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Fred Lewis Corp.	Sue Smith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Solomon Inc.	Mary Jones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Midwest Systems	Larry Fitch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Ian &amp; Schmidt	</a:t>
            </a:r>
            <a:r>
              <a:rPr lang="en-US" altLang="en-US" sz="1600" b="1"/>
              <a:t>Bob</a:t>
            </a:r>
            <a:r>
              <a:rPr lang="en-US" altLang="en-US" sz="1600" b="1">
                <a:solidFill>
                  <a:srgbClr val="000000"/>
                </a:solidFill>
              </a:rPr>
              <a:t> Smith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Chen Associates	Paul Cruz	</a:t>
            </a:r>
            <a:endParaRPr lang="en-US" altLang="en-US" sz="1600" b="1"/>
          </a:p>
          <a:p>
            <a:r>
              <a:rPr lang="en-US" altLang="en-US" sz="1600" b="1">
                <a:solidFill>
                  <a:srgbClr val="000000"/>
                </a:solidFill>
              </a:rPr>
              <a:t>AAA Investments	Dan Roberts</a:t>
            </a:r>
            <a:endParaRPr lang="en-US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1160</TotalTime>
  <Words>5235</Words>
  <Application>Microsoft Office PowerPoint</Application>
  <PresentationFormat>On-screen Show (4:3)</PresentationFormat>
  <Paragraphs>702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 Black</vt:lpstr>
      <vt:lpstr>Monotype Sorts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Ahmad Hadaegh</cp:lastModifiedBy>
  <cp:revision>112</cp:revision>
  <dcterms:created xsi:type="dcterms:W3CDTF">1999-08-08T21:02:55Z</dcterms:created>
  <dcterms:modified xsi:type="dcterms:W3CDTF">2022-07-13T23:57:50Z</dcterms:modified>
</cp:coreProperties>
</file>