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7" r:id="rId1"/>
  </p:sldMasterIdLst>
  <p:notesMasterIdLst>
    <p:notesMasterId r:id="rId53"/>
  </p:notesMasterIdLst>
  <p:handoutMasterIdLst>
    <p:handoutMasterId r:id="rId54"/>
  </p:handoutMasterIdLst>
  <p:sldIdLst>
    <p:sldId id="256" r:id="rId2"/>
    <p:sldId id="257" r:id="rId3"/>
    <p:sldId id="258" r:id="rId4"/>
    <p:sldId id="260" r:id="rId5"/>
    <p:sldId id="261" r:id="rId6"/>
    <p:sldId id="289" r:id="rId7"/>
    <p:sldId id="262" r:id="rId8"/>
    <p:sldId id="263" r:id="rId9"/>
    <p:sldId id="290" r:id="rId10"/>
    <p:sldId id="291" r:id="rId11"/>
    <p:sldId id="265" r:id="rId12"/>
    <p:sldId id="266" r:id="rId13"/>
    <p:sldId id="288" r:id="rId14"/>
    <p:sldId id="268" r:id="rId15"/>
    <p:sldId id="292" r:id="rId16"/>
    <p:sldId id="269" r:id="rId17"/>
    <p:sldId id="271" r:id="rId18"/>
    <p:sldId id="293" r:id="rId19"/>
    <p:sldId id="272" r:id="rId20"/>
    <p:sldId id="294" r:id="rId21"/>
    <p:sldId id="273" r:id="rId22"/>
    <p:sldId id="295" r:id="rId23"/>
    <p:sldId id="302" r:id="rId24"/>
    <p:sldId id="303" r:id="rId25"/>
    <p:sldId id="304" r:id="rId26"/>
    <p:sldId id="296" r:id="rId27"/>
    <p:sldId id="259" r:id="rId28"/>
    <p:sldId id="297" r:id="rId29"/>
    <p:sldId id="277" r:id="rId30"/>
    <p:sldId id="287" r:id="rId31"/>
    <p:sldId id="278" r:id="rId32"/>
    <p:sldId id="298" r:id="rId33"/>
    <p:sldId id="279" r:id="rId34"/>
    <p:sldId id="280" r:id="rId35"/>
    <p:sldId id="299" r:id="rId36"/>
    <p:sldId id="281" r:id="rId37"/>
    <p:sldId id="300" r:id="rId38"/>
    <p:sldId id="282" r:id="rId39"/>
    <p:sldId id="283" r:id="rId40"/>
    <p:sldId id="285" r:id="rId41"/>
    <p:sldId id="305" r:id="rId42"/>
    <p:sldId id="286" r:id="rId43"/>
    <p:sldId id="301" r:id="rId44"/>
    <p:sldId id="306" r:id="rId45"/>
    <p:sldId id="307" r:id="rId46"/>
    <p:sldId id="309" r:id="rId47"/>
    <p:sldId id="310" r:id="rId48"/>
    <p:sldId id="311" r:id="rId49"/>
    <p:sldId id="312" r:id="rId50"/>
    <p:sldId id="313" r:id="rId51"/>
    <p:sldId id="308" r:id="rId5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660066"/>
    <a:srgbClr val="CC0000"/>
    <a:srgbClr val="FFFFFF"/>
    <a:srgbClr val="103018"/>
    <a:srgbClr val="009900"/>
    <a:srgbClr val="0033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4" autoAdjust="0"/>
    <p:restoredTop sz="94607" autoAdjust="0"/>
  </p:normalViewPr>
  <p:slideViewPr>
    <p:cSldViewPr>
      <p:cViewPr>
        <p:scale>
          <a:sx n="50" d="100"/>
          <a:sy n="50" d="100"/>
        </p:scale>
        <p:origin x="1743" y="16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A792506-1723-4694-BB51-933B0452B5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333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7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7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0"/>
            <a:r>
              <a:rPr lang="en-US" smtClean="0"/>
              <a:t>Second level</a:t>
            </a:r>
          </a:p>
          <a:p>
            <a:pPr lvl="0"/>
            <a:r>
              <a:rPr lang="en-US" smtClean="0"/>
              <a:t>Third level</a:t>
            </a:r>
          </a:p>
          <a:p>
            <a:pPr lvl="0"/>
            <a:r>
              <a:rPr lang="en-US" smtClean="0"/>
              <a:t>Fourth level</a:t>
            </a:r>
          </a:p>
          <a:p>
            <a:pPr lvl="0"/>
            <a:r>
              <a:rPr lang="en-US" smtClean="0"/>
              <a:t>Fifth level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4A71ADA-09E2-4BD1-B11E-7BBFE70C09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568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0A768D0-583A-4A07-8D19-88401840BC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28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AF1560C-0E98-4381-9C32-CA17754AB0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67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FE0D466-E384-4EC9-B639-964899A1AE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36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90E567-41A5-45A6-99DA-9D1205AAA7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84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E048DC7-923E-4D8D-8EAC-C730276A23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19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EA33587-19E4-48B9-8FA1-CF527ECE0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7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983D741-E6BB-4E48-846B-5E8295BFC0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3EFC588-C063-4D57-8E9B-447C255B34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73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01390ED-0AD8-4BD8-8A7B-B68D4FC9DF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33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4060976-1A12-405D-B2C3-A85557936C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0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03BFC1-6ACA-499E-8191-BD7BB4CEA5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47" name="Rectangle 23"/>
          <p:cNvSpPr>
            <a:spLocks noChangeArrowheads="1"/>
          </p:cNvSpPr>
          <p:nvPr userDrawn="1"/>
        </p:nvSpPr>
        <p:spPr bwMode="auto">
          <a:xfrm>
            <a:off x="130175" y="6575425"/>
            <a:ext cx="88900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0248" name="Rectangle 24"/>
          <p:cNvSpPr>
            <a:spLocks noChangeArrowheads="1"/>
          </p:cNvSpPr>
          <p:nvPr userDrawn="1"/>
        </p:nvSpPr>
        <p:spPr bwMode="auto">
          <a:xfrm>
            <a:off x="130175" y="6584950"/>
            <a:ext cx="960438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0249" name="Rectangle 25"/>
          <p:cNvSpPr>
            <a:spLocks noChangeArrowheads="1"/>
          </p:cNvSpPr>
          <p:nvPr userDrawn="1"/>
        </p:nvSpPr>
        <p:spPr bwMode="auto">
          <a:xfrm>
            <a:off x="130175" y="6594475"/>
            <a:ext cx="8858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0250" name="Rectangle 26"/>
          <p:cNvSpPr>
            <a:spLocks noChangeArrowheads="1"/>
          </p:cNvSpPr>
          <p:nvPr userDrawn="1"/>
        </p:nvSpPr>
        <p:spPr bwMode="auto">
          <a:xfrm>
            <a:off x="130175" y="6604000"/>
            <a:ext cx="9572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0251" name="Rectangle 27"/>
          <p:cNvSpPr>
            <a:spLocks noChangeArrowheads="1"/>
          </p:cNvSpPr>
          <p:nvPr userDrawn="1"/>
        </p:nvSpPr>
        <p:spPr bwMode="auto">
          <a:xfrm>
            <a:off x="130175" y="6613525"/>
            <a:ext cx="9556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0252" name="Rectangle 28"/>
          <p:cNvSpPr>
            <a:spLocks noChangeArrowheads="1"/>
          </p:cNvSpPr>
          <p:nvPr userDrawn="1"/>
        </p:nvSpPr>
        <p:spPr bwMode="auto">
          <a:xfrm>
            <a:off x="130175" y="6623050"/>
            <a:ext cx="88106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0253" name="Rectangle 29"/>
          <p:cNvSpPr>
            <a:spLocks noChangeArrowheads="1"/>
          </p:cNvSpPr>
          <p:nvPr userDrawn="1"/>
        </p:nvSpPr>
        <p:spPr bwMode="auto">
          <a:xfrm>
            <a:off x="130175" y="6632575"/>
            <a:ext cx="17891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400" b="1" i="1">
                <a:solidFill>
                  <a:srgbClr val="FFFFFF"/>
                </a:solidFill>
              </a:rPr>
              <a:t>Dr. Ahmad R. Hadaegh </a:t>
            </a:r>
            <a:endParaRPr lang="en-US"/>
          </a:p>
        </p:txBody>
      </p:sp>
      <p:sp>
        <p:nvSpPr>
          <p:cNvPr id="180254" name="Rectangle 30"/>
          <p:cNvSpPr>
            <a:spLocks noChangeArrowheads="1"/>
          </p:cNvSpPr>
          <p:nvPr userDrawn="1"/>
        </p:nvSpPr>
        <p:spPr bwMode="auto">
          <a:xfrm>
            <a:off x="0" y="6534150"/>
            <a:ext cx="9112250" cy="323850"/>
          </a:xfrm>
          <a:prstGeom prst="rect">
            <a:avLst/>
          </a:prstGeom>
          <a:solidFill>
            <a:srgbClr val="FF3300"/>
          </a:solidFill>
          <a:ln w="76200">
            <a:solidFill>
              <a:srgbClr val="5E574E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0255" name="Rectangle 31"/>
          <p:cNvSpPr>
            <a:spLocks noChangeArrowheads="1"/>
          </p:cNvSpPr>
          <p:nvPr userDrawn="1"/>
        </p:nvSpPr>
        <p:spPr bwMode="auto">
          <a:xfrm>
            <a:off x="8329613" y="6575425"/>
            <a:ext cx="37465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0256" name="Rectangle 32"/>
          <p:cNvSpPr>
            <a:spLocks noChangeArrowheads="1"/>
          </p:cNvSpPr>
          <p:nvPr userDrawn="1"/>
        </p:nvSpPr>
        <p:spPr bwMode="auto">
          <a:xfrm>
            <a:off x="8329613" y="6584950"/>
            <a:ext cx="446087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0257" name="Rectangle 33"/>
          <p:cNvSpPr>
            <a:spLocks noChangeArrowheads="1"/>
          </p:cNvSpPr>
          <p:nvPr userDrawn="1"/>
        </p:nvSpPr>
        <p:spPr bwMode="auto">
          <a:xfrm>
            <a:off x="8329613" y="6594475"/>
            <a:ext cx="3714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0258" name="Rectangle 34"/>
          <p:cNvSpPr>
            <a:spLocks noChangeArrowheads="1"/>
          </p:cNvSpPr>
          <p:nvPr userDrawn="1"/>
        </p:nvSpPr>
        <p:spPr bwMode="auto">
          <a:xfrm>
            <a:off x="8329613" y="6604000"/>
            <a:ext cx="4429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0259" name="Rectangle 35"/>
          <p:cNvSpPr>
            <a:spLocks noChangeArrowheads="1"/>
          </p:cNvSpPr>
          <p:nvPr userDrawn="1"/>
        </p:nvSpPr>
        <p:spPr bwMode="auto">
          <a:xfrm>
            <a:off x="8329613" y="6613525"/>
            <a:ext cx="4413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0260" name="Rectangle 36"/>
          <p:cNvSpPr>
            <a:spLocks noChangeArrowheads="1"/>
          </p:cNvSpPr>
          <p:nvPr userDrawn="1"/>
        </p:nvSpPr>
        <p:spPr bwMode="auto">
          <a:xfrm>
            <a:off x="8329613" y="6623050"/>
            <a:ext cx="36671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0261" name="Rectangle 37"/>
          <p:cNvSpPr>
            <a:spLocks noChangeArrowheads="1"/>
          </p:cNvSpPr>
          <p:nvPr userDrawn="1"/>
        </p:nvSpPr>
        <p:spPr bwMode="auto">
          <a:xfrm>
            <a:off x="0" y="6569075"/>
            <a:ext cx="8851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sz="1400" b="1" i="1">
                <a:solidFill>
                  <a:srgbClr val="FFFFFF"/>
                </a:solidFill>
              </a:rPr>
              <a:t>  A.R. Hadaegh                                         California State University San Marcos (CSUSM)                                        Page                                             </a:t>
            </a:r>
            <a:endParaRPr lang="en-US"/>
          </a:p>
        </p:txBody>
      </p:sp>
      <p:sp>
        <p:nvSpPr>
          <p:cNvPr id="180262" name="Rectangle 38"/>
          <p:cNvSpPr>
            <a:spLocks noChangeArrowheads="1"/>
          </p:cNvSpPr>
          <p:nvPr userDrawn="1"/>
        </p:nvSpPr>
        <p:spPr bwMode="auto">
          <a:xfrm>
            <a:off x="8850313" y="6565900"/>
            <a:ext cx="53975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0263" name="Rectangle 39"/>
          <p:cNvSpPr>
            <a:spLocks noChangeArrowheads="1"/>
          </p:cNvSpPr>
          <p:nvPr userDrawn="1"/>
        </p:nvSpPr>
        <p:spPr bwMode="auto">
          <a:xfrm>
            <a:off x="8850313" y="6573838"/>
            <a:ext cx="1285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0264" name="Rectangle 40"/>
          <p:cNvSpPr>
            <a:spLocks noChangeArrowheads="1"/>
          </p:cNvSpPr>
          <p:nvPr userDrawn="1"/>
        </p:nvSpPr>
        <p:spPr bwMode="auto">
          <a:xfrm>
            <a:off x="8850313" y="6581775"/>
            <a:ext cx="508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0265" name="Rectangle 41"/>
          <p:cNvSpPr>
            <a:spLocks noChangeArrowheads="1"/>
          </p:cNvSpPr>
          <p:nvPr userDrawn="1"/>
        </p:nvSpPr>
        <p:spPr bwMode="auto">
          <a:xfrm>
            <a:off x="8850313" y="6589713"/>
            <a:ext cx="12541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0266" name="Rectangle 42"/>
          <p:cNvSpPr>
            <a:spLocks noChangeArrowheads="1"/>
          </p:cNvSpPr>
          <p:nvPr userDrawn="1"/>
        </p:nvSpPr>
        <p:spPr bwMode="auto">
          <a:xfrm>
            <a:off x="8850313" y="6597650"/>
            <a:ext cx="1238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0267" name="Rectangle 43"/>
          <p:cNvSpPr>
            <a:spLocks noChangeArrowheads="1"/>
          </p:cNvSpPr>
          <p:nvPr userDrawn="1"/>
        </p:nvSpPr>
        <p:spPr bwMode="auto">
          <a:xfrm>
            <a:off x="8850313" y="6605588"/>
            <a:ext cx="46037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0268" name="Rectangle 44"/>
          <p:cNvSpPr>
            <a:spLocks noChangeArrowheads="1"/>
          </p:cNvSpPr>
          <p:nvPr userDrawn="1"/>
        </p:nvSpPr>
        <p:spPr bwMode="auto">
          <a:xfrm>
            <a:off x="8850313" y="6613525"/>
            <a:ext cx="444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400" b="1">
                <a:solidFill>
                  <a:srgbClr val="FFFFFF"/>
                </a:solidFill>
              </a:rPr>
              <a:t> </a:t>
            </a:r>
            <a:endParaRPr lang="en-US"/>
          </a:p>
        </p:txBody>
      </p:sp>
      <p:sp>
        <p:nvSpPr>
          <p:cNvPr id="180269" name="Rectangle 45"/>
          <p:cNvSpPr>
            <a:spLocks noChangeArrowheads="1"/>
          </p:cNvSpPr>
          <p:nvPr userDrawn="1"/>
        </p:nvSpPr>
        <p:spPr bwMode="auto">
          <a:xfrm>
            <a:off x="8694738" y="6575425"/>
            <a:ext cx="411162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0270" name="Rectangle 46"/>
          <p:cNvSpPr>
            <a:spLocks noChangeArrowheads="1"/>
          </p:cNvSpPr>
          <p:nvPr userDrawn="1"/>
        </p:nvSpPr>
        <p:spPr bwMode="auto">
          <a:xfrm>
            <a:off x="0" y="6350"/>
            <a:ext cx="9144000" cy="64976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0271" name="Freeform 47"/>
          <p:cNvSpPr>
            <a:spLocks/>
          </p:cNvSpPr>
          <p:nvPr userDrawn="1"/>
        </p:nvSpPr>
        <p:spPr bwMode="auto">
          <a:xfrm>
            <a:off x="0" y="0"/>
            <a:ext cx="9194800" cy="6465888"/>
          </a:xfrm>
          <a:custGeom>
            <a:avLst/>
            <a:gdLst>
              <a:gd name="T0" fmla="*/ 613 w 5792"/>
              <a:gd name="T1" fmla="*/ 4 h 4073"/>
              <a:gd name="T2" fmla="*/ 512 w 5792"/>
              <a:gd name="T3" fmla="*/ 21 h 4073"/>
              <a:gd name="T4" fmla="*/ 417 w 5792"/>
              <a:gd name="T5" fmla="*/ 53 h 4073"/>
              <a:gd name="T6" fmla="*/ 329 w 5792"/>
              <a:gd name="T7" fmla="*/ 98 h 4073"/>
              <a:gd name="T8" fmla="*/ 248 w 5792"/>
              <a:gd name="T9" fmla="*/ 155 h 4073"/>
              <a:gd name="T10" fmla="*/ 177 w 5792"/>
              <a:gd name="T11" fmla="*/ 222 h 4073"/>
              <a:gd name="T12" fmla="*/ 117 w 5792"/>
              <a:gd name="T13" fmla="*/ 299 h 4073"/>
              <a:gd name="T14" fmla="*/ 67 w 5792"/>
              <a:gd name="T15" fmla="*/ 385 h 4073"/>
              <a:gd name="T16" fmla="*/ 31 w 5792"/>
              <a:gd name="T17" fmla="*/ 477 h 4073"/>
              <a:gd name="T18" fmla="*/ 8 w 5792"/>
              <a:gd name="T19" fmla="*/ 576 h 4073"/>
              <a:gd name="T20" fmla="*/ 0 w 5792"/>
              <a:gd name="T21" fmla="*/ 679 h 4073"/>
              <a:gd name="T22" fmla="*/ 4 w 5792"/>
              <a:gd name="T23" fmla="*/ 3463 h 4073"/>
              <a:gd name="T24" fmla="*/ 21 w 5792"/>
              <a:gd name="T25" fmla="*/ 3564 h 4073"/>
              <a:gd name="T26" fmla="*/ 53 w 5792"/>
              <a:gd name="T27" fmla="*/ 3658 h 4073"/>
              <a:gd name="T28" fmla="*/ 99 w 5792"/>
              <a:gd name="T29" fmla="*/ 3746 h 4073"/>
              <a:gd name="T30" fmla="*/ 156 w 5792"/>
              <a:gd name="T31" fmla="*/ 3826 h 4073"/>
              <a:gd name="T32" fmla="*/ 223 w 5792"/>
              <a:gd name="T33" fmla="*/ 3897 h 4073"/>
              <a:gd name="T34" fmla="*/ 301 w 5792"/>
              <a:gd name="T35" fmla="*/ 3957 h 4073"/>
              <a:gd name="T36" fmla="*/ 387 w 5792"/>
              <a:gd name="T37" fmla="*/ 4006 h 4073"/>
              <a:gd name="T38" fmla="*/ 480 w 5792"/>
              <a:gd name="T39" fmla="*/ 4043 h 4073"/>
              <a:gd name="T40" fmla="*/ 579 w 5792"/>
              <a:gd name="T41" fmla="*/ 4065 h 4073"/>
              <a:gd name="T42" fmla="*/ 683 w 5792"/>
              <a:gd name="T43" fmla="*/ 4073 h 4073"/>
              <a:gd name="T44" fmla="*/ 5179 w 5792"/>
              <a:gd name="T45" fmla="*/ 4070 h 4073"/>
              <a:gd name="T46" fmla="*/ 5280 w 5792"/>
              <a:gd name="T47" fmla="*/ 4052 h 4073"/>
              <a:gd name="T48" fmla="*/ 5375 w 5792"/>
              <a:gd name="T49" fmla="*/ 4020 h 4073"/>
              <a:gd name="T50" fmla="*/ 5463 w 5792"/>
              <a:gd name="T51" fmla="*/ 3975 h 4073"/>
              <a:gd name="T52" fmla="*/ 5544 w 5792"/>
              <a:gd name="T53" fmla="*/ 3918 h 4073"/>
              <a:gd name="T54" fmla="*/ 5615 w 5792"/>
              <a:gd name="T55" fmla="*/ 3851 h 4073"/>
              <a:gd name="T56" fmla="*/ 5675 w 5792"/>
              <a:gd name="T57" fmla="*/ 3774 h 4073"/>
              <a:gd name="T58" fmla="*/ 5725 w 5792"/>
              <a:gd name="T59" fmla="*/ 3688 h 4073"/>
              <a:gd name="T60" fmla="*/ 5762 w 5792"/>
              <a:gd name="T61" fmla="*/ 3596 h 4073"/>
              <a:gd name="T62" fmla="*/ 5784 w 5792"/>
              <a:gd name="T63" fmla="*/ 3497 h 4073"/>
              <a:gd name="T64" fmla="*/ 5792 w 5792"/>
              <a:gd name="T65" fmla="*/ 3394 h 4073"/>
              <a:gd name="T66" fmla="*/ 5789 w 5792"/>
              <a:gd name="T67" fmla="*/ 610 h 4073"/>
              <a:gd name="T68" fmla="*/ 5771 w 5792"/>
              <a:gd name="T69" fmla="*/ 509 h 4073"/>
              <a:gd name="T70" fmla="*/ 5739 w 5792"/>
              <a:gd name="T71" fmla="*/ 415 h 4073"/>
              <a:gd name="T72" fmla="*/ 5693 w 5792"/>
              <a:gd name="T73" fmla="*/ 327 h 4073"/>
              <a:gd name="T74" fmla="*/ 5636 w 5792"/>
              <a:gd name="T75" fmla="*/ 247 h 4073"/>
              <a:gd name="T76" fmla="*/ 5569 w 5792"/>
              <a:gd name="T77" fmla="*/ 176 h 4073"/>
              <a:gd name="T78" fmla="*/ 5491 w 5792"/>
              <a:gd name="T79" fmla="*/ 116 h 4073"/>
              <a:gd name="T80" fmla="*/ 5405 w 5792"/>
              <a:gd name="T81" fmla="*/ 67 h 4073"/>
              <a:gd name="T82" fmla="*/ 5312 w 5792"/>
              <a:gd name="T83" fmla="*/ 31 h 4073"/>
              <a:gd name="T84" fmla="*/ 5213 w 5792"/>
              <a:gd name="T85" fmla="*/ 8 h 4073"/>
              <a:gd name="T86" fmla="*/ 5109 w 5792"/>
              <a:gd name="T87" fmla="*/ 0 h 4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792" h="4073">
                <a:moveTo>
                  <a:pt x="683" y="0"/>
                </a:moveTo>
                <a:lnTo>
                  <a:pt x="648" y="1"/>
                </a:lnTo>
                <a:lnTo>
                  <a:pt x="613" y="4"/>
                </a:lnTo>
                <a:lnTo>
                  <a:pt x="579" y="8"/>
                </a:lnTo>
                <a:lnTo>
                  <a:pt x="545" y="14"/>
                </a:lnTo>
                <a:lnTo>
                  <a:pt x="512" y="21"/>
                </a:lnTo>
                <a:lnTo>
                  <a:pt x="480" y="31"/>
                </a:lnTo>
                <a:lnTo>
                  <a:pt x="448" y="41"/>
                </a:lnTo>
                <a:lnTo>
                  <a:pt x="417" y="53"/>
                </a:lnTo>
                <a:lnTo>
                  <a:pt x="387" y="67"/>
                </a:lnTo>
                <a:lnTo>
                  <a:pt x="357" y="82"/>
                </a:lnTo>
                <a:lnTo>
                  <a:pt x="329" y="98"/>
                </a:lnTo>
                <a:lnTo>
                  <a:pt x="301" y="116"/>
                </a:lnTo>
                <a:lnTo>
                  <a:pt x="275" y="135"/>
                </a:lnTo>
                <a:lnTo>
                  <a:pt x="248" y="155"/>
                </a:lnTo>
                <a:lnTo>
                  <a:pt x="223" y="176"/>
                </a:lnTo>
                <a:lnTo>
                  <a:pt x="200" y="199"/>
                </a:lnTo>
                <a:lnTo>
                  <a:pt x="177" y="222"/>
                </a:lnTo>
                <a:lnTo>
                  <a:pt x="156" y="247"/>
                </a:lnTo>
                <a:lnTo>
                  <a:pt x="136" y="273"/>
                </a:lnTo>
                <a:lnTo>
                  <a:pt x="117" y="299"/>
                </a:lnTo>
                <a:lnTo>
                  <a:pt x="99" y="327"/>
                </a:lnTo>
                <a:lnTo>
                  <a:pt x="82" y="355"/>
                </a:lnTo>
                <a:lnTo>
                  <a:pt x="67" y="385"/>
                </a:lnTo>
                <a:lnTo>
                  <a:pt x="53" y="415"/>
                </a:lnTo>
                <a:lnTo>
                  <a:pt x="41" y="446"/>
                </a:lnTo>
                <a:lnTo>
                  <a:pt x="31" y="477"/>
                </a:lnTo>
                <a:lnTo>
                  <a:pt x="21" y="509"/>
                </a:lnTo>
                <a:lnTo>
                  <a:pt x="14" y="542"/>
                </a:lnTo>
                <a:lnTo>
                  <a:pt x="8" y="576"/>
                </a:lnTo>
                <a:lnTo>
                  <a:pt x="4" y="610"/>
                </a:lnTo>
                <a:lnTo>
                  <a:pt x="1" y="644"/>
                </a:lnTo>
                <a:lnTo>
                  <a:pt x="0" y="679"/>
                </a:lnTo>
                <a:lnTo>
                  <a:pt x="0" y="3394"/>
                </a:lnTo>
                <a:lnTo>
                  <a:pt x="1" y="3429"/>
                </a:lnTo>
                <a:lnTo>
                  <a:pt x="4" y="3463"/>
                </a:lnTo>
                <a:lnTo>
                  <a:pt x="8" y="3497"/>
                </a:lnTo>
                <a:lnTo>
                  <a:pt x="14" y="3531"/>
                </a:lnTo>
                <a:lnTo>
                  <a:pt x="21" y="3564"/>
                </a:lnTo>
                <a:lnTo>
                  <a:pt x="31" y="3596"/>
                </a:lnTo>
                <a:lnTo>
                  <a:pt x="41" y="3627"/>
                </a:lnTo>
                <a:lnTo>
                  <a:pt x="53" y="3658"/>
                </a:lnTo>
                <a:lnTo>
                  <a:pt x="67" y="3688"/>
                </a:lnTo>
                <a:lnTo>
                  <a:pt x="82" y="3718"/>
                </a:lnTo>
                <a:lnTo>
                  <a:pt x="99" y="3746"/>
                </a:lnTo>
                <a:lnTo>
                  <a:pt x="117" y="3774"/>
                </a:lnTo>
                <a:lnTo>
                  <a:pt x="136" y="3800"/>
                </a:lnTo>
                <a:lnTo>
                  <a:pt x="156" y="3826"/>
                </a:lnTo>
                <a:lnTo>
                  <a:pt x="177" y="3851"/>
                </a:lnTo>
                <a:lnTo>
                  <a:pt x="200" y="3874"/>
                </a:lnTo>
                <a:lnTo>
                  <a:pt x="223" y="3897"/>
                </a:lnTo>
                <a:lnTo>
                  <a:pt x="248" y="3918"/>
                </a:lnTo>
                <a:lnTo>
                  <a:pt x="275" y="3938"/>
                </a:lnTo>
                <a:lnTo>
                  <a:pt x="301" y="3957"/>
                </a:lnTo>
                <a:lnTo>
                  <a:pt x="329" y="3975"/>
                </a:lnTo>
                <a:lnTo>
                  <a:pt x="357" y="3991"/>
                </a:lnTo>
                <a:lnTo>
                  <a:pt x="387" y="4006"/>
                </a:lnTo>
                <a:lnTo>
                  <a:pt x="417" y="4020"/>
                </a:lnTo>
                <a:lnTo>
                  <a:pt x="448" y="4032"/>
                </a:lnTo>
                <a:lnTo>
                  <a:pt x="480" y="4043"/>
                </a:lnTo>
                <a:lnTo>
                  <a:pt x="512" y="4052"/>
                </a:lnTo>
                <a:lnTo>
                  <a:pt x="545" y="4059"/>
                </a:lnTo>
                <a:lnTo>
                  <a:pt x="579" y="4065"/>
                </a:lnTo>
                <a:lnTo>
                  <a:pt x="613" y="4070"/>
                </a:lnTo>
                <a:lnTo>
                  <a:pt x="648" y="4072"/>
                </a:lnTo>
                <a:lnTo>
                  <a:pt x="683" y="4073"/>
                </a:lnTo>
                <a:lnTo>
                  <a:pt x="5109" y="4073"/>
                </a:lnTo>
                <a:lnTo>
                  <a:pt x="5144" y="4072"/>
                </a:lnTo>
                <a:lnTo>
                  <a:pt x="5179" y="4070"/>
                </a:lnTo>
                <a:lnTo>
                  <a:pt x="5213" y="4065"/>
                </a:lnTo>
                <a:lnTo>
                  <a:pt x="5247" y="4059"/>
                </a:lnTo>
                <a:lnTo>
                  <a:pt x="5280" y="4052"/>
                </a:lnTo>
                <a:lnTo>
                  <a:pt x="5312" y="4043"/>
                </a:lnTo>
                <a:lnTo>
                  <a:pt x="5344" y="4032"/>
                </a:lnTo>
                <a:lnTo>
                  <a:pt x="5375" y="4020"/>
                </a:lnTo>
                <a:lnTo>
                  <a:pt x="5405" y="4006"/>
                </a:lnTo>
                <a:lnTo>
                  <a:pt x="5435" y="3991"/>
                </a:lnTo>
                <a:lnTo>
                  <a:pt x="5463" y="3975"/>
                </a:lnTo>
                <a:lnTo>
                  <a:pt x="5491" y="3957"/>
                </a:lnTo>
                <a:lnTo>
                  <a:pt x="5517" y="3938"/>
                </a:lnTo>
                <a:lnTo>
                  <a:pt x="5544" y="3918"/>
                </a:lnTo>
                <a:lnTo>
                  <a:pt x="5569" y="3897"/>
                </a:lnTo>
                <a:lnTo>
                  <a:pt x="5592" y="3874"/>
                </a:lnTo>
                <a:lnTo>
                  <a:pt x="5615" y="3851"/>
                </a:lnTo>
                <a:lnTo>
                  <a:pt x="5636" y="3826"/>
                </a:lnTo>
                <a:lnTo>
                  <a:pt x="5656" y="3800"/>
                </a:lnTo>
                <a:lnTo>
                  <a:pt x="5675" y="3774"/>
                </a:lnTo>
                <a:lnTo>
                  <a:pt x="5693" y="3746"/>
                </a:lnTo>
                <a:lnTo>
                  <a:pt x="5710" y="3718"/>
                </a:lnTo>
                <a:lnTo>
                  <a:pt x="5725" y="3688"/>
                </a:lnTo>
                <a:lnTo>
                  <a:pt x="5739" y="3658"/>
                </a:lnTo>
                <a:lnTo>
                  <a:pt x="5751" y="3627"/>
                </a:lnTo>
                <a:lnTo>
                  <a:pt x="5762" y="3596"/>
                </a:lnTo>
                <a:lnTo>
                  <a:pt x="5771" y="3564"/>
                </a:lnTo>
                <a:lnTo>
                  <a:pt x="5778" y="3531"/>
                </a:lnTo>
                <a:lnTo>
                  <a:pt x="5784" y="3497"/>
                </a:lnTo>
                <a:lnTo>
                  <a:pt x="5789" y="3463"/>
                </a:lnTo>
                <a:lnTo>
                  <a:pt x="5791" y="3429"/>
                </a:lnTo>
                <a:lnTo>
                  <a:pt x="5792" y="3394"/>
                </a:lnTo>
                <a:lnTo>
                  <a:pt x="5792" y="679"/>
                </a:lnTo>
                <a:lnTo>
                  <a:pt x="5791" y="644"/>
                </a:lnTo>
                <a:lnTo>
                  <a:pt x="5789" y="610"/>
                </a:lnTo>
                <a:lnTo>
                  <a:pt x="5784" y="576"/>
                </a:lnTo>
                <a:lnTo>
                  <a:pt x="5778" y="542"/>
                </a:lnTo>
                <a:lnTo>
                  <a:pt x="5771" y="509"/>
                </a:lnTo>
                <a:lnTo>
                  <a:pt x="5762" y="477"/>
                </a:lnTo>
                <a:lnTo>
                  <a:pt x="5751" y="446"/>
                </a:lnTo>
                <a:lnTo>
                  <a:pt x="5739" y="415"/>
                </a:lnTo>
                <a:lnTo>
                  <a:pt x="5725" y="385"/>
                </a:lnTo>
                <a:lnTo>
                  <a:pt x="5710" y="355"/>
                </a:lnTo>
                <a:lnTo>
                  <a:pt x="5693" y="327"/>
                </a:lnTo>
                <a:lnTo>
                  <a:pt x="5675" y="299"/>
                </a:lnTo>
                <a:lnTo>
                  <a:pt x="5656" y="273"/>
                </a:lnTo>
                <a:lnTo>
                  <a:pt x="5636" y="247"/>
                </a:lnTo>
                <a:lnTo>
                  <a:pt x="5615" y="222"/>
                </a:lnTo>
                <a:lnTo>
                  <a:pt x="5592" y="199"/>
                </a:lnTo>
                <a:lnTo>
                  <a:pt x="5569" y="176"/>
                </a:lnTo>
                <a:lnTo>
                  <a:pt x="5544" y="155"/>
                </a:lnTo>
                <a:lnTo>
                  <a:pt x="5517" y="135"/>
                </a:lnTo>
                <a:lnTo>
                  <a:pt x="5491" y="116"/>
                </a:lnTo>
                <a:lnTo>
                  <a:pt x="5463" y="98"/>
                </a:lnTo>
                <a:lnTo>
                  <a:pt x="5435" y="82"/>
                </a:lnTo>
                <a:lnTo>
                  <a:pt x="5405" y="67"/>
                </a:lnTo>
                <a:lnTo>
                  <a:pt x="5375" y="53"/>
                </a:lnTo>
                <a:lnTo>
                  <a:pt x="5344" y="41"/>
                </a:lnTo>
                <a:lnTo>
                  <a:pt x="5312" y="31"/>
                </a:lnTo>
                <a:lnTo>
                  <a:pt x="5280" y="21"/>
                </a:lnTo>
                <a:lnTo>
                  <a:pt x="5247" y="14"/>
                </a:lnTo>
                <a:lnTo>
                  <a:pt x="5213" y="8"/>
                </a:lnTo>
                <a:lnTo>
                  <a:pt x="5179" y="4"/>
                </a:lnTo>
                <a:lnTo>
                  <a:pt x="5144" y="1"/>
                </a:lnTo>
                <a:lnTo>
                  <a:pt x="5109" y="0"/>
                </a:lnTo>
                <a:lnTo>
                  <a:pt x="683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0272" name="Rectangle 48"/>
          <p:cNvSpPr>
            <a:spLocks noChangeArrowheads="1"/>
          </p:cNvSpPr>
          <p:nvPr userDrawn="1"/>
        </p:nvSpPr>
        <p:spPr bwMode="auto">
          <a:xfrm>
            <a:off x="8569325" y="6618288"/>
            <a:ext cx="54133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0273" name="Rectangle 49"/>
          <p:cNvSpPr>
            <a:spLocks noChangeArrowheads="1"/>
          </p:cNvSpPr>
          <p:nvPr userDrawn="1"/>
        </p:nvSpPr>
        <p:spPr bwMode="auto">
          <a:xfrm>
            <a:off x="8562975" y="6535738"/>
            <a:ext cx="69215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0274" name="Rectangle 50"/>
          <p:cNvSpPr>
            <a:spLocks noChangeArrowheads="1"/>
          </p:cNvSpPr>
          <p:nvPr userDrawn="1"/>
        </p:nvSpPr>
        <p:spPr bwMode="auto">
          <a:xfrm>
            <a:off x="8712200" y="6532563"/>
            <a:ext cx="385763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0275" name="Rectangle 51"/>
          <p:cNvSpPr>
            <a:spLocks noChangeArrowheads="1"/>
          </p:cNvSpPr>
          <p:nvPr userDrawn="1"/>
        </p:nvSpPr>
        <p:spPr bwMode="auto">
          <a:xfrm>
            <a:off x="8689975" y="6646863"/>
            <a:ext cx="4603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0276" name="Rectangle 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15100"/>
            <a:ext cx="6858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7F8185D9-3731-469C-90D7-9458BE30932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1267-8D02-4784-91D9-F7E210913D9E}" type="slidenum">
              <a:rPr lang="en-US"/>
              <a:pPr/>
              <a:t>1</a:t>
            </a:fld>
            <a:endParaRPr lang="en-US"/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2819400" y="1981200"/>
            <a:ext cx="2759075" cy="174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en-US" sz="4800" b="1"/>
              <a:t>Summary</a:t>
            </a:r>
          </a:p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en-US" sz="4800" b="1"/>
              <a:t> Queries </a:t>
            </a:r>
            <a:endParaRPr lang="en-US"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AAB30-1351-4CB5-B046-17C0F56D566A}" type="slidenum">
              <a:rPr lang="en-US"/>
              <a:pPr/>
              <a:t>10</a:t>
            </a:fld>
            <a:endParaRPr lang="en-US"/>
          </a:p>
        </p:txBody>
      </p:sp>
      <p:sp>
        <p:nvSpPr>
          <p:cNvPr id="167940" name="Text Box 4"/>
          <p:cNvSpPr txBox="1">
            <a:spLocks noChangeArrowheads="1"/>
          </p:cNvSpPr>
          <p:nvPr/>
        </p:nvSpPr>
        <p:spPr bwMode="auto">
          <a:xfrm>
            <a:off x="1736725" y="2022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67941" name="Text Box 5"/>
          <p:cNvSpPr txBox="1">
            <a:spLocks noChangeArrowheads="1"/>
          </p:cNvSpPr>
          <p:nvPr/>
        </p:nvSpPr>
        <p:spPr bwMode="auto">
          <a:xfrm>
            <a:off x="1143000" y="0"/>
            <a:ext cx="7083425" cy="669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 </a:t>
            </a:r>
            <a:r>
              <a:rPr lang="en-US" sz="1400" b="1">
                <a:solidFill>
                  <a:srgbClr val="660066"/>
                </a:solidFill>
              </a:rPr>
              <a:t>Order_Num                    Order_Date   Cust        Rep  Mfr  Product        Qty           Amount</a:t>
            </a:r>
            <a:endParaRPr lang="en-US" sz="1400">
              <a:solidFill>
                <a:srgbClr val="660066"/>
              </a:solidFill>
            </a:endParaRPr>
          </a:p>
          <a:p>
            <a:r>
              <a:rPr lang="en-US" sz="1400"/>
              <a:t>    112961		 17-DEC-89      2117        106  REI 2A44L         	 7           	</a:t>
            </a:r>
            <a:r>
              <a:rPr lang="en-US" sz="1400" b="1">
                <a:solidFill>
                  <a:srgbClr val="CC0000"/>
                </a:solidFill>
              </a:rPr>
              <a:t>31500</a:t>
            </a:r>
            <a:endParaRPr lang="en-US" sz="1400"/>
          </a:p>
          <a:p>
            <a:r>
              <a:rPr lang="en-US" sz="1400"/>
              <a:t>    113012 		11-JAN-90       2111        105  ACI 41003        	 35         	3745</a:t>
            </a:r>
          </a:p>
          <a:p>
            <a:r>
              <a:rPr lang="en-US" sz="1400"/>
              <a:t>    112989 		03-JAN-90       2101        106  FEA 114            	6      	 1458</a:t>
            </a:r>
          </a:p>
          <a:p>
            <a:r>
              <a:rPr lang="en-US" sz="1400"/>
              <a:t>    113051 		10-FEB-90       2118        108  QSA K47            	4       	1420</a:t>
            </a:r>
          </a:p>
          <a:p>
            <a:r>
              <a:rPr lang="en-US" sz="1400"/>
              <a:t>    112968 		12-OCT-89       2102        101  ACI 41004         	34       	3978</a:t>
            </a:r>
          </a:p>
          <a:p>
            <a:r>
              <a:rPr lang="en-US" sz="1400"/>
              <a:t>    113036 		30-JAN-90       2107        110  ACI 4100Z         	 9      	</a:t>
            </a:r>
            <a:r>
              <a:rPr lang="en-US" sz="1400" b="1">
                <a:solidFill>
                  <a:srgbClr val="CC0000"/>
                </a:solidFill>
              </a:rPr>
              <a:t>22500</a:t>
            </a:r>
            <a:endParaRPr lang="en-US" sz="1400"/>
          </a:p>
          <a:p>
            <a:r>
              <a:rPr lang="en-US" sz="1400"/>
              <a:t>    113045 		02-FEB-90       2112        108  REI 2A44R         	10      	</a:t>
            </a:r>
            <a:r>
              <a:rPr lang="en-US" sz="1400" b="1">
                <a:solidFill>
                  <a:srgbClr val="CC0000"/>
                </a:solidFill>
              </a:rPr>
              <a:t>45000</a:t>
            </a:r>
            <a:endParaRPr lang="en-US" sz="1400"/>
          </a:p>
          <a:p>
            <a:r>
              <a:rPr lang="en-US" sz="1400"/>
              <a:t>    112963 		17-DEC-89       2103        105  ACI 41004        	28       	3276</a:t>
            </a:r>
          </a:p>
          <a:p>
            <a:r>
              <a:rPr lang="en-US" sz="1400"/>
              <a:t>    113013 		14-JAN-90       2118        108  BIC 41003          	1       	 652</a:t>
            </a:r>
          </a:p>
          <a:p>
            <a:r>
              <a:rPr lang="en-US" sz="1400"/>
              <a:t>    113058 		23-FEB-90       2108        109  FEA 112           	10       	1480</a:t>
            </a:r>
          </a:p>
          <a:p>
            <a:r>
              <a:rPr lang="en-US" sz="1400"/>
              <a:t>    112997 		08-JAN-90       2124        107  BIC 41003          	1        	652</a:t>
            </a:r>
          </a:p>
          <a:p>
            <a:r>
              <a:rPr lang="en-US" sz="1400"/>
              <a:t>    112983 		27-DEC-89       2103        105  ACI 41004         	 6        	702</a:t>
            </a:r>
          </a:p>
          <a:p>
            <a:r>
              <a:rPr lang="en-US" sz="1400"/>
              <a:t>    113024 		20-JAN-90       2114        108  QSA XK47          	20      	 </a:t>
            </a:r>
            <a:r>
              <a:rPr lang="en-US" sz="1400" b="1">
                <a:solidFill>
                  <a:srgbClr val="CC0000"/>
                </a:solidFill>
              </a:rPr>
              <a:t>7100</a:t>
            </a:r>
          </a:p>
          <a:p>
            <a:r>
              <a:rPr lang="en-US" sz="1400"/>
              <a:t>    113062 		24-FEB-90       2124        107  FEA 114           	10      	 2430</a:t>
            </a:r>
          </a:p>
          <a:p>
            <a:r>
              <a:rPr lang="en-US" sz="1400"/>
              <a:t>    112979 		12-OCT-89       2114        102  ACI 4100Z          	6     	 </a:t>
            </a:r>
            <a:r>
              <a:rPr lang="en-US" sz="1400" b="1">
                <a:solidFill>
                  <a:srgbClr val="CC0000"/>
                </a:solidFill>
              </a:rPr>
              <a:t>15000</a:t>
            </a:r>
            <a:endParaRPr lang="en-US" sz="1400">
              <a:solidFill>
                <a:srgbClr val="CC0000"/>
              </a:solidFill>
            </a:endParaRPr>
          </a:p>
          <a:p>
            <a:r>
              <a:rPr lang="en-US" sz="1400"/>
              <a:t>    113027 		22-JAN-90       2103        105  ACI 41002         	54       	4104</a:t>
            </a:r>
          </a:p>
          <a:p>
            <a:r>
              <a:rPr lang="en-US" sz="1400"/>
              <a:t>   113007 		08-JAN-90       2112        108  IMM 773C           	3       	2925</a:t>
            </a:r>
          </a:p>
          <a:p>
            <a:r>
              <a:rPr lang="en-US" sz="1400"/>
              <a:t>    113069		 02-MAR-90       2109        107  IMM 775C          22      	</a:t>
            </a:r>
            <a:r>
              <a:rPr lang="en-US" sz="1400" b="1">
                <a:solidFill>
                  <a:srgbClr val="CC0000"/>
                </a:solidFill>
              </a:rPr>
              <a:t>31350</a:t>
            </a:r>
            <a:endParaRPr lang="en-US" sz="1400"/>
          </a:p>
          <a:p>
            <a:r>
              <a:rPr lang="en-US" sz="1400"/>
              <a:t>    113034 		29-JAN-90       2107        110  REI 2A45C          	8        	632</a:t>
            </a:r>
          </a:p>
          <a:p>
            <a:r>
              <a:rPr lang="en-US" sz="1400"/>
              <a:t>    112992 		04-NOV-89       2118        108  ACI 41002         	10       	760</a:t>
            </a:r>
          </a:p>
          <a:p>
            <a:r>
              <a:rPr lang="en-US" sz="1400"/>
              <a:t>    112975 		12-OCT-89       2111        103  REI 2A44G         	 6      	 2100</a:t>
            </a:r>
          </a:p>
          <a:p>
            <a:r>
              <a:rPr lang="en-US" sz="1400"/>
              <a:t>    113055 		15-FEB-90       2108        101  ACI 4100X          	6      	  150</a:t>
            </a:r>
          </a:p>
          <a:p>
            <a:r>
              <a:rPr lang="en-US" sz="1400"/>
              <a:t>    113048 		10-FEB-90       2120        102  IMM 779C           	2      	 3750</a:t>
            </a:r>
          </a:p>
          <a:p>
            <a:r>
              <a:rPr lang="en-US" sz="1400"/>
              <a:t>    112993 		04-JAN-89       2106        102  REI 2A45C         	24      	 1896</a:t>
            </a:r>
          </a:p>
          <a:p>
            <a:r>
              <a:rPr lang="en-US" sz="1400"/>
              <a:t>    113065		 27-FEB-90       2106        102  QSA XK47           	6      	 2130</a:t>
            </a:r>
          </a:p>
          <a:p>
            <a:r>
              <a:rPr lang="en-US" sz="1400"/>
              <a:t>    113003 		25-JAN-90       2108        109  IMM 779C           	3      	</a:t>
            </a:r>
            <a:r>
              <a:rPr lang="en-US" sz="1400">
                <a:solidFill>
                  <a:srgbClr val="CC0000"/>
                </a:solidFill>
              </a:rPr>
              <a:t> </a:t>
            </a:r>
            <a:r>
              <a:rPr lang="en-US" sz="1400" b="1">
                <a:solidFill>
                  <a:srgbClr val="CC0000"/>
                </a:solidFill>
              </a:rPr>
              <a:t>5625</a:t>
            </a:r>
            <a:endParaRPr lang="en-US" sz="1400"/>
          </a:p>
          <a:p>
            <a:r>
              <a:rPr lang="en-US" sz="1400"/>
              <a:t>    113049 		10-FEB-90       2118        108  QSA XK47          	 2        	776</a:t>
            </a:r>
          </a:p>
          <a:p>
            <a:r>
              <a:rPr lang="en-US" sz="1400"/>
              <a:t>   112987 		31-DEC-89       2103        105  ACI 4100Y         	11      	</a:t>
            </a:r>
            <a:r>
              <a:rPr lang="en-US" sz="1400" b="1">
                <a:solidFill>
                  <a:srgbClr val="CC0000"/>
                </a:solidFill>
              </a:rPr>
              <a:t>27500</a:t>
            </a:r>
            <a:endParaRPr lang="en-US" sz="1400">
              <a:solidFill>
                <a:srgbClr val="CC0000"/>
              </a:solidFill>
            </a:endParaRPr>
          </a:p>
          <a:p>
            <a:r>
              <a:rPr lang="en-US" sz="1400"/>
              <a:t>    113057 		18-FEB-90       2111        103  ACI 4100X        	 24        	600</a:t>
            </a:r>
          </a:p>
          <a:p>
            <a:r>
              <a:rPr lang="en-US" sz="1400"/>
              <a:t>    113042 		02-FEB-90       2113        101  REI 2A44R          	5     	</a:t>
            </a:r>
            <a:r>
              <a:rPr lang="en-US" sz="1400" b="1">
                <a:solidFill>
                  <a:srgbClr val="CC0000"/>
                </a:solidFill>
              </a:rPr>
              <a:t>22500</a:t>
            </a:r>
            <a:r>
              <a:rPr lang="en-US" sz="1400">
                <a:solidFill>
                  <a:srgbClr val="CC0000"/>
                </a:solidFill>
              </a:rPr>
              <a:t> </a:t>
            </a:r>
          </a:p>
        </p:txBody>
      </p:sp>
      <p:sp>
        <p:nvSpPr>
          <p:cNvPr id="167942" name="Line 6"/>
          <p:cNvSpPr>
            <a:spLocks noChangeShapeType="1"/>
          </p:cNvSpPr>
          <p:nvPr/>
        </p:nvSpPr>
        <p:spPr bwMode="auto">
          <a:xfrm flipH="1">
            <a:off x="8382000" y="6553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43" name="Line 7"/>
          <p:cNvSpPr>
            <a:spLocks noChangeShapeType="1"/>
          </p:cNvSpPr>
          <p:nvPr/>
        </p:nvSpPr>
        <p:spPr bwMode="auto">
          <a:xfrm flipH="1">
            <a:off x="8382000" y="6096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44" name="Line 8"/>
          <p:cNvSpPr>
            <a:spLocks noChangeShapeType="1"/>
          </p:cNvSpPr>
          <p:nvPr/>
        </p:nvSpPr>
        <p:spPr bwMode="auto">
          <a:xfrm flipH="1">
            <a:off x="8382000" y="571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45" name="Line 9"/>
          <p:cNvSpPr>
            <a:spLocks noChangeShapeType="1"/>
          </p:cNvSpPr>
          <p:nvPr/>
        </p:nvSpPr>
        <p:spPr bwMode="auto">
          <a:xfrm flipH="1">
            <a:off x="8382000" y="4038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46" name="Line 10"/>
          <p:cNvSpPr>
            <a:spLocks noChangeShapeType="1"/>
          </p:cNvSpPr>
          <p:nvPr/>
        </p:nvSpPr>
        <p:spPr bwMode="auto">
          <a:xfrm flipH="1">
            <a:off x="8382000" y="3352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47" name="Line 11"/>
          <p:cNvSpPr>
            <a:spLocks noChangeShapeType="1"/>
          </p:cNvSpPr>
          <p:nvPr/>
        </p:nvSpPr>
        <p:spPr bwMode="auto">
          <a:xfrm flipH="1">
            <a:off x="8382000" y="2895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48" name="Line 12"/>
          <p:cNvSpPr>
            <a:spLocks noChangeShapeType="1"/>
          </p:cNvSpPr>
          <p:nvPr/>
        </p:nvSpPr>
        <p:spPr bwMode="auto">
          <a:xfrm flipH="1">
            <a:off x="8382000" y="1447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49" name="Line 13"/>
          <p:cNvSpPr>
            <a:spLocks noChangeShapeType="1"/>
          </p:cNvSpPr>
          <p:nvPr/>
        </p:nvSpPr>
        <p:spPr bwMode="auto">
          <a:xfrm flipH="1">
            <a:off x="8382000" y="1676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50" name="Line 14"/>
          <p:cNvSpPr>
            <a:spLocks noChangeShapeType="1"/>
          </p:cNvSpPr>
          <p:nvPr/>
        </p:nvSpPr>
        <p:spPr bwMode="auto">
          <a:xfrm flipH="1">
            <a:off x="8382000" y="381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4DCC0-08A4-4653-8460-D30834AEFBDD}" type="slidenum">
              <a:rPr lang="en-US"/>
              <a:pPr/>
              <a:t>11</a:t>
            </a:fld>
            <a:endParaRPr lang="en-US"/>
          </a:p>
        </p:txBody>
      </p:sp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661988" y="685800"/>
            <a:ext cx="5783262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28733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What is the total quota of all the Salesreps ? </a:t>
            </a:r>
          </a:p>
          <a:p>
            <a:endParaRPr lang="en-US"/>
          </a:p>
          <a:p>
            <a:r>
              <a:rPr lang="en-US" b="1"/>
              <a:t>SELECT SUM(Quota) AS “TotalQuota”</a:t>
            </a:r>
          </a:p>
          <a:p>
            <a:r>
              <a:rPr lang="en-US" b="1"/>
              <a:t>FROM Salesreps;</a:t>
            </a:r>
            <a:endParaRPr lang="en-US" sz="2000"/>
          </a:p>
        </p:txBody>
      </p:sp>
      <p:sp>
        <p:nvSpPr>
          <p:cNvPr id="130051" name="Text Box 3"/>
          <p:cNvSpPr txBox="1">
            <a:spLocks noChangeArrowheads="1"/>
          </p:cNvSpPr>
          <p:nvPr/>
        </p:nvSpPr>
        <p:spPr bwMode="auto">
          <a:xfrm>
            <a:off x="2971800" y="3324225"/>
            <a:ext cx="2022475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0066"/>
                </a:solidFill>
              </a:rPr>
              <a:t>TotalQuota</a:t>
            </a:r>
            <a:r>
              <a:rPr lang="en-US" b="1">
                <a:solidFill>
                  <a:srgbClr val="000000"/>
                </a:solidFill>
              </a:rPr>
              <a:t>	</a:t>
            </a:r>
            <a:endParaRPr lang="en-US"/>
          </a:p>
          <a:p>
            <a:r>
              <a:rPr lang="en-US">
                <a:solidFill>
                  <a:srgbClr val="000000"/>
                </a:solidFill>
              </a:rPr>
              <a:t>$2,700,000.00</a:t>
            </a:r>
            <a:r>
              <a:rPr lang="en-US">
                <a:solidFill>
                  <a:srgbClr val="000000"/>
                </a:solidFill>
                <a:latin typeface="MS Sans Serif"/>
              </a:rPr>
              <a:t>	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90A7A-8733-45E6-9936-3CE3437366B4}" type="slidenum">
              <a:rPr lang="en-US"/>
              <a:pPr/>
              <a:t>12</a:t>
            </a:fld>
            <a:endParaRPr lang="en-US"/>
          </a:p>
        </p:txBody>
      </p:sp>
      <p:sp>
        <p:nvSpPr>
          <p:cNvPr id="131074" name="Text Box 2"/>
          <p:cNvSpPr txBox="1">
            <a:spLocks noChangeArrowheads="1"/>
          </p:cNvSpPr>
          <p:nvPr/>
        </p:nvSpPr>
        <p:spPr bwMode="auto">
          <a:xfrm>
            <a:off x="533400" y="762000"/>
            <a:ext cx="76200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603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2620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763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Calculate the average size of an order placed by Acme Mfg. (customer number 2103)</a:t>
            </a:r>
          </a:p>
          <a:p>
            <a:pPr>
              <a:buClr>
                <a:srgbClr val="CC0000"/>
              </a:buClr>
            </a:pPr>
            <a:endParaRPr lang="en-US" b="1"/>
          </a:p>
          <a:p>
            <a:pPr lvl="1">
              <a:buClr>
                <a:srgbClr val="CC0000"/>
              </a:buClr>
            </a:pPr>
            <a:r>
              <a:rPr lang="en-US" b="1"/>
              <a:t>SELECT AVG(Amount) AS “AvgAmountFor2103”</a:t>
            </a:r>
          </a:p>
          <a:p>
            <a:pPr lvl="1"/>
            <a:r>
              <a:rPr lang="en-US" b="1"/>
              <a:t>FROM Orders</a:t>
            </a:r>
          </a:p>
          <a:p>
            <a:pPr lvl="1"/>
            <a:r>
              <a:rPr lang="en-US" b="1"/>
              <a:t>WHERE Cust= 2103;</a:t>
            </a:r>
          </a:p>
        </p:txBody>
      </p:sp>
      <p:sp>
        <p:nvSpPr>
          <p:cNvPr id="131075" name="Text Box 3"/>
          <p:cNvSpPr txBox="1">
            <a:spLocks noChangeArrowheads="1"/>
          </p:cNvSpPr>
          <p:nvPr/>
        </p:nvSpPr>
        <p:spPr bwMode="auto">
          <a:xfrm>
            <a:off x="2743200" y="4191000"/>
            <a:ext cx="29464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AvgAmountFor2103</a:t>
            </a:r>
            <a:r>
              <a:rPr lang="en-US" b="1">
                <a:solidFill>
                  <a:srgbClr val="660066"/>
                </a:solidFill>
                <a:latin typeface="MS Sans Serif"/>
              </a:rPr>
              <a:t> </a:t>
            </a:r>
            <a:endParaRPr lang="en-US"/>
          </a:p>
          <a:p>
            <a:r>
              <a:rPr lang="en-US"/>
              <a:t>8895.5</a:t>
            </a:r>
          </a:p>
        </p:txBody>
      </p:sp>
      <p:sp>
        <p:nvSpPr>
          <p:cNvPr id="131076" name="Line 4"/>
          <p:cNvSpPr>
            <a:spLocks noChangeShapeType="1"/>
          </p:cNvSpPr>
          <p:nvPr/>
        </p:nvSpPr>
        <p:spPr bwMode="auto">
          <a:xfrm>
            <a:off x="2743200" y="45720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60507-79F5-4055-B007-6BCB1E82A3A3}" type="slidenum">
              <a:rPr lang="en-US"/>
              <a:pPr/>
              <a:t>13</a:t>
            </a:fld>
            <a:endParaRPr lang="en-US"/>
          </a:p>
        </p:txBody>
      </p:sp>
      <p:sp>
        <p:nvSpPr>
          <p:cNvPr id="164868" name="Text Box 4"/>
          <p:cNvSpPr txBox="1">
            <a:spLocks noChangeArrowheads="1"/>
          </p:cNvSpPr>
          <p:nvPr/>
        </p:nvSpPr>
        <p:spPr bwMode="auto">
          <a:xfrm>
            <a:off x="1371600" y="0"/>
            <a:ext cx="7083425" cy="669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 </a:t>
            </a:r>
            <a:r>
              <a:rPr lang="en-US" sz="1400" b="1">
                <a:solidFill>
                  <a:srgbClr val="660066"/>
                </a:solidFill>
              </a:rPr>
              <a:t>Order_Num                    Order_Date   Cust        Rep  Mfr  Product        Qty           Amount</a:t>
            </a:r>
            <a:r>
              <a:rPr lang="en-US" sz="1400"/>
              <a:t> </a:t>
            </a:r>
          </a:p>
          <a:p>
            <a:r>
              <a:rPr lang="en-US" sz="1400"/>
              <a:t>    112961		 17-DEC-89      2117        106  REI 2A44L         	 7           	31500</a:t>
            </a:r>
          </a:p>
          <a:p>
            <a:r>
              <a:rPr lang="en-US" sz="1400"/>
              <a:t>    113012 		11-JAN-90       2111        105  ACI 41003        	 35         	3745</a:t>
            </a:r>
          </a:p>
          <a:p>
            <a:r>
              <a:rPr lang="en-US" sz="1400"/>
              <a:t>    112989 		03-JAN-90       2101        106  FEA 114            	6      	 1458</a:t>
            </a:r>
          </a:p>
          <a:p>
            <a:r>
              <a:rPr lang="en-US" sz="1400"/>
              <a:t>    113051 		10-FEB-90       2118        108  QSA K47            	4       	1420</a:t>
            </a:r>
          </a:p>
          <a:p>
            <a:r>
              <a:rPr lang="en-US" sz="1400"/>
              <a:t>    112968 		12-OCT-89       2102        101  ACI 41004         	34       	3978</a:t>
            </a:r>
          </a:p>
          <a:p>
            <a:r>
              <a:rPr lang="en-US" sz="1400"/>
              <a:t>    113036 		30-JAN-90       2107        110  ACI 4100Z         	 9      	22500</a:t>
            </a:r>
          </a:p>
          <a:p>
            <a:r>
              <a:rPr lang="en-US" sz="1400"/>
              <a:t>    113045 		02-FEB-90       2112        108  REI 2A44R         	10      	45000</a:t>
            </a:r>
          </a:p>
          <a:p>
            <a:r>
              <a:rPr lang="en-US" sz="1400"/>
              <a:t>    </a:t>
            </a:r>
            <a:r>
              <a:rPr lang="en-US" sz="1400" b="1">
                <a:solidFill>
                  <a:srgbClr val="CC0000"/>
                </a:solidFill>
              </a:rPr>
              <a:t>112963 		17-DEC-89       2103        105  ACI 41004        	28       	3276</a:t>
            </a:r>
          </a:p>
          <a:p>
            <a:r>
              <a:rPr lang="en-US" sz="1400"/>
              <a:t>    113013 		14-JAN-90       2118        108  BIC 41003          	1       	 652</a:t>
            </a:r>
          </a:p>
          <a:p>
            <a:r>
              <a:rPr lang="en-US" sz="1400"/>
              <a:t>    113058 		23-FEB-90       2108        109  FEA 112           	10       	1480</a:t>
            </a:r>
          </a:p>
          <a:p>
            <a:r>
              <a:rPr lang="en-US" sz="1400"/>
              <a:t>    112997 		08-JAN-90       2124        107  BIC 41003          	1        	652</a:t>
            </a:r>
          </a:p>
          <a:p>
            <a:r>
              <a:rPr lang="en-US" sz="1400"/>
              <a:t>    </a:t>
            </a:r>
            <a:r>
              <a:rPr lang="en-US" sz="1400" b="1">
                <a:solidFill>
                  <a:srgbClr val="CC0000"/>
                </a:solidFill>
              </a:rPr>
              <a:t>112983 		27-DEC-89       2103        105  ACI 41004         	 6        	702</a:t>
            </a:r>
            <a:endParaRPr lang="en-US" sz="1400" b="1">
              <a:solidFill>
                <a:srgbClr val="FF3300"/>
              </a:solidFill>
            </a:endParaRPr>
          </a:p>
          <a:p>
            <a:r>
              <a:rPr lang="en-US" sz="1400"/>
              <a:t>    113024 		20-JAN-90       2114        108  QSA XK47          	20      	 7100</a:t>
            </a:r>
          </a:p>
          <a:p>
            <a:r>
              <a:rPr lang="en-US" sz="1400"/>
              <a:t>    113062 		24-FEB-90       2124        107  FEA 114           	10      	 2430</a:t>
            </a:r>
          </a:p>
          <a:p>
            <a:r>
              <a:rPr lang="en-US" sz="1400"/>
              <a:t>    112979 		12-OCT-89       2114        102  ACI 4100Z          	6     	 15000</a:t>
            </a:r>
          </a:p>
          <a:p>
            <a:r>
              <a:rPr lang="en-US" sz="1400"/>
              <a:t>    </a:t>
            </a:r>
            <a:r>
              <a:rPr lang="en-US" sz="1400" b="1">
                <a:solidFill>
                  <a:srgbClr val="CC0000"/>
                </a:solidFill>
              </a:rPr>
              <a:t>113027 		22-JAN-90       2103        105  ACI 41002         	54       	4104</a:t>
            </a:r>
          </a:p>
          <a:p>
            <a:r>
              <a:rPr lang="en-US" sz="1400"/>
              <a:t>   113007 		08-JAN-90       2112        108  IMM 773C           	3       	2925</a:t>
            </a:r>
          </a:p>
          <a:p>
            <a:r>
              <a:rPr lang="en-US" sz="1400"/>
              <a:t>    113069		 02-MAR-90       2109        107  IMM 775C          22      	31350</a:t>
            </a:r>
          </a:p>
          <a:p>
            <a:r>
              <a:rPr lang="en-US" sz="1400"/>
              <a:t>    113034 		29-JAN-90       2107        110  REI 2A45C          	8        	632</a:t>
            </a:r>
          </a:p>
          <a:p>
            <a:r>
              <a:rPr lang="en-US" sz="1400"/>
              <a:t>    112992 		04-NOV-89       2118        108  ACI 41002         	10       	760</a:t>
            </a:r>
          </a:p>
          <a:p>
            <a:r>
              <a:rPr lang="en-US" sz="1400"/>
              <a:t>    112975 		12-OCT-89       2111        103  REI 2A44G         	 6      	 2100</a:t>
            </a:r>
          </a:p>
          <a:p>
            <a:r>
              <a:rPr lang="en-US" sz="1400"/>
              <a:t>    113055 		15-FEB-90       2108        101  ACI 4100X          	6      	  150</a:t>
            </a:r>
          </a:p>
          <a:p>
            <a:r>
              <a:rPr lang="en-US" sz="1400"/>
              <a:t>    113048 		10-FEB-90       2120        102  IMM 779C           	2      	 3750</a:t>
            </a:r>
          </a:p>
          <a:p>
            <a:r>
              <a:rPr lang="en-US" sz="1400"/>
              <a:t>    112993 		04-JAN-89       2106        102  REI 2A45C         	24      	 1896</a:t>
            </a:r>
          </a:p>
          <a:p>
            <a:r>
              <a:rPr lang="en-US" sz="1400"/>
              <a:t>    113065		 27-FEB-90       2106        102  QSA XK47           	6      	 2130</a:t>
            </a:r>
          </a:p>
          <a:p>
            <a:r>
              <a:rPr lang="en-US" sz="1400"/>
              <a:t>    113003 		25-JAN-90       2108        109  IMM 779C           	3      	 5625</a:t>
            </a:r>
          </a:p>
          <a:p>
            <a:r>
              <a:rPr lang="en-US" sz="1400"/>
              <a:t>    113049 		10-FEB-90       2118        108  QSA XK47          	 2        	776</a:t>
            </a:r>
          </a:p>
          <a:p>
            <a:r>
              <a:rPr lang="en-US" sz="1400"/>
              <a:t>   </a:t>
            </a:r>
            <a:r>
              <a:rPr lang="en-US" sz="1400" b="1">
                <a:solidFill>
                  <a:srgbClr val="CC0000"/>
                </a:solidFill>
              </a:rPr>
              <a:t>112987 		31-DEC-89       2103        105  ACI 4100Y         	11      	27500</a:t>
            </a:r>
            <a:endParaRPr lang="en-US" sz="1400" b="1">
              <a:solidFill>
                <a:srgbClr val="FF3300"/>
              </a:solidFill>
            </a:endParaRPr>
          </a:p>
          <a:p>
            <a:r>
              <a:rPr lang="en-US" sz="1400"/>
              <a:t>    113057 		18-FEB-90       2111        103  ACI 4100X        	 24        	600</a:t>
            </a:r>
          </a:p>
          <a:p>
            <a:r>
              <a:rPr lang="en-US" sz="1400"/>
              <a:t>    113042 		02-FEB-90       2113        101  REI 2A44R          	5     	22500 </a:t>
            </a:r>
          </a:p>
        </p:txBody>
      </p:sp>
      <p:sp>
        <p:nvSpPr>
          <p:cNvPr id="164869" name="Line 5"/>
          <p:cNvSpPr>
            <a:spLocks noChangeShapeType="1"/>
          </p:cNvSpPr>
          <p:nvPr/>
        </p:nvSpPr>
        <p:spPr bwMode="auto">
          <a:xfrm flipH="1">
            <a:off x="8455025" y="6096000"/>
            <a:ext cx="30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870" name="Line 6"/>
          <p:cNvSpPr>
            <a:spLocks noChangeShapeType="1"/>
          </p:cNvSpPr>
          <p:nvPr/>
        </p:nvSpPr>
        <p:spPr bwMode="auto">
          <a:xfrm flipH="1">
            <a:off x="8455025" y="3581400"/>
            <a:ext cx="30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871" name="Line 7"/>
          <p:cNvSpPr>
            <a:spLocks noChangeShapeType="1"/>
          </p:cNvSpPr>
          <p:nvPr/>
        </p:nvSpPr>
        <p:spPr bwMode="auto">
          <a:xfrm flipH="1">
            <a:off x="8455025" y="1828800"/>
            <a:ext cx="30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872" name="Line 8"/>
          <p:cNvSpPr>
            <a:spLocks noChangeShapeType="1"/>
          </p:cNvSpPr>
          <p:nvPr/>
        </p:nvSpPr>
        <p:spPr bwMode="auto">
          <a:xfrm flipH="1">
            <a:off x="8455025" y="2667000"/>
            <a:ext cx="30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1AC6A-DF54-4F67-9C3C-52B001A66EA9}" type="slidenum">
              <a:rPr lang="en-US"/>
              <a:pPr/>
              <a:t>14</a:t>
            </a:fld>
            <a:endParaRPr lang="en-US"/>
          </a:p>
        </p:txBody>
      </p:sp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228600" y="457200"/>
            <a:ext cx="8686800" cy="389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19113" indent="-17303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en-US" sz="3200" b="1"/>
              <a:t>The MAX and MIN column functions</a:t>
            </a:r>
          </a:p>
          <a:p>
            <a:pPr>
              <a:spcBef>
                <a:spcPts val="1200"/>
              </a:spcBef>
              <a:spcAft>
                <a:spcPts val="300"/>
              </a:spcAft>
            </a:pPr>
            <a:endParaRPr lang="en-US" sz="3200" b="1"/>
          </a:p>
          <a:p>
            <a:pPr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/>
              <a:t>The MAX and MIN column functions are used to find the maximum and minimum values in an entire columns.</a:t>
            </a:r>
          </a:p>
          <a:p>
            <a:pPr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/>
              <a:t>What are the smallest and largest assigned quotas ?</a:t>
            </a:r>
          </a:p>
          <a:p>
            <a:endParaRPr lang="en-US"/>
          </a:p>
          <a:p>
            <a:pPr lvl="1"/>
            <a:r>
              <a:rPr lang="en-US" sz="1800" b="1"/>
              <a:t>SELECT MIN(QUOTA) AS “MinQuota”, MAX(QUOTA) AS “MaxQuota”</a:t>
            </a:r>
          </a:p>
          <a:p>
            <a:pPr lvl="1"/>
            <a:r>
              <a:rPr lang="en-US" sz="1800" b="1"/>
              <a:t>FROM Salesreps;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16CA3-C879-47CC-B047-F5C5B1BAFA08}" type="slidenum">
              <a:rPr lang="en-US"/>
              <a:pPr/>
              <a:t>15</a:t>
            </a:fld>
            <a:endParaRPr lang="en-US"/>
          </a:p>
        </p:txBody>
      </p:sp>
      <p:sp>
        <p:nvSpPr>
          <p:cNvPr id="168963" name="Text Box 1027"/>
          <p:cNvSpPr txBox="1">
            <a:spLocks noChangeArrowheads="1"/>
          </p:cNvSpPr>
          <p:nvPr/>
        </p:nvSpPr>
        <p:spPr bwMode="auto">
          <a:xfrm>
            <a:off x="1600200" y="4953000"/>
            <a:ext cx="3851275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0066"/>
                </a:solidFill>
              </a:rPr>
              <a:t>MinQuota	MaxQuota</a:t>
            </a:r>
            <a:r>
              <a:rPr lang="en-US" b="1">
                <a:solidFill>
                  <a:srgbClr val="000000"/>
                </a:solidFill>
              </a:rPr>
              <a:t>	</a:t>
            </a:r>
            <a:endParaRPr lang="en-US"/>
          </a:p>
          <a:p>
            <a:r>
              <a:rPr lang="en-US">
                <a:solidFill>
                  <a:srgbClr val="000000"/>
                </a:solidFill>
              </a:rPr>
              <a:t>$200000.00	$350,000.00</a:t>
            </a:r>
            <a:r>
              <a:rPr lang="en-US">
                <a:solidFill>
                  <a:srgbClr val="000000"/>
                </a:solidFill>
                <a:latin typeface="MS Sans Serif"/>
              </a:rPr>
              <a:t>	</a:t>
            </a:r>
          </a:p>
        </p:txBody>
      </p:sp>
      <p:sp>
        <p:nvSpPr>
          <p:cNvPr id="168964" name="Text Box 1028"/>
          <p:cNvSpPr txBox="1">
            <a:spLocks noChangeArrowheads="1"/>
          </p:cNvSpPr>
          <p:nvPr/>
        </p:nvSpPr>
        <p:spPr bwMode="auto">
          <a:xfrm>
            <a:off x="1508125" y="15652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68965" name="Text Box 1029"/>
          <p:cNvSpPr txBox="1">
            <a:spLocks noChangeArrowheads="1"/>
          </p:cNvSpPr>
          <p:nvPr/>
        </p:nvSpPr>
        <p:spPr bwMode="auto">
          <a:xfrm>
            <a:off x="609600" y="533400"/>
            <a:ext cx="8067675" cy="27908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66"/>
                </a:solidFill>
              </a:rPr>
              <a:t>Empl_Num Name                Age  Rep_Office  Title       Hire_Date  Manager  Quota      Sales</a:t>
            </a:r>
            <a:endParaRPr lang="en-US" sz="1600">
              <a:solidFill>
                <a:srgbClr val="0033CC"/>
              </a:solidFill>
            </a:endParaRPr>
          </a:p>
          <a:p>
            <a:r>
              <a:rPr lang="en-US" sz="1600"/>
              <a:t>105 	Bill Adams       37  	13 	Sales Rep  12-FEB-88     104    	</a:t>
            </a:r>
            <a:r>
              <a:rPr lang="en-US" sz="1600" b="1">
                <a:solidFill>
                  <a:srgbClr val="CC0000"/>
                </a:solidFill>
              </a:rPr>
              <a:t>350000</a:t>
            </a:r>
            <a:r>
              <a:rPr lang="en-US" sz="1600" b="1">
                <a:solidFill>
                  <a:srgbClr val="FF3300"/>
                </a:solidFill>
              </a:rPr>
              <a:t>    </a:t>
            </a:r>
            <a:r>
              <a:rPr lang="en-US" sz="1600"/>
              <a:t>367911</a:t>
            </a:r>
          </a:p>
          <a:p>
            <a:r>
              <a:rPr lang="en-US" sz="1600"/>
              <a:t>109 	Mary Jones       31 	 11 	Sales Rep  12-OCT-89    106    	</a:t>
            </a:r>
            <a:r>
              <a:rPr lang="en-US" sz="1600" b="1">
                <a:solidFill>
                  <a:srgbClr val="CC0000"/>
                </a:solidFill>
              </a:rPr>
              <a:t>300000</a:t>
            </a:r>
            <a:r>
              <a:rPr lang="en-US" sz="1600" b="1">
                <a:solidFill>
                  <a:srgbClr val="FF3300"/>
                </a:solidFill>
              </a:rPr>
              <a:t>    </a:t>
            </a:r>
            <a:r>
              <a:rPr lang="en-US" sz="1600"/>
              <a:t>392725</a:t>
            </a:r>
          </a:p>
          <a:p>
            <a:r>
              <a:rPr lang="en-US" sz="1600"/>
              <a:t>102 	Sue Smith         48   	21 	Sales Rep  10-DEC-86    108    	</a:t>
            </a:r>
            <a:r>
              <a:rPr lang="en-US" sz="1600" b="1">
                <a:solidFill>
                  <a:srgbClr val="CC0000"/>
                </a:solidFill>
              </a:rPr>
              <a:t>350000</a:t>
            </a:r>
            <a:r>
              <a:rPr lang="en-US" sz="1600" b="1">
                <a:solidFill>
                  <a:srgbClr val="FF3300"/>
                </a:solidFill>
              </a:rPr>
              <a:t>    </a:t>
            </a:r>
            <a:r>
              <a:rPr lang="en-US" sz="1600"/>
              <a:t>474050</a:t>
            </a:r>
          </a:p>
          <a:p>
            <a:r>
              <a:rPr lang="en-US" sz="1600"/>
              <a:t>106 	Sam Clark         52   	11 	VP Sales   14-JUN-88          	</a:t>
            </a:r>
            <a:r>
              <a:rPr lang="en-US" sz="1600" b="1">
                <a:solidFill>
                  <a:srgbClr val="CC0000"/>
                </a:solidFill>
              </a:rPr>
              <a:t>275000</a:t>
            </a:r>
            <a:r>
              <a:rPr lang="en-US" sz="1600" b="1">
                <a:solidFill>
                  <a:srgbClr val="FF3300"/>
                </a:solidFill>
              </a:rPr>
              <a:t>   </a:t>
            </a:r>
            <a:r>
              <a:rPr lang="en-US" sz="1600"/>
              <a:t> 299912</a:t>
            </a:r>
            <a:endParaRPr lang="en-US" sz="1600" b="1">
              <a:solidFill>
                <a:srgbClr val="FF3300"/>
              </a:solidFill>
            </a:endParaRPr>
          </a:p>
          <a:p>
            <a:r>
              <a:rPr lang="en-US" sz="1600"/>
              <a:t>104 	Bob Smith         33   	12 	Sales Mgr  19-MAY-87  106    	</a:t>
            </a:r>
            <a:r>
              <a:rPr lang="en-US" sz="1600" b="1">
                <a:solidFill>
                  <a:srgbClr val="CC0000"/>
                </a:solidFill>
              </a:rPr>
              <a:t>200000</a:t>
            </a:r>
            <a:r>
              <a:rPr lang="en-US" sz="1600" b="1">
                <a:solidFill>
                  <a:srgbClr val="FF3300"/>
                </a:solidFill>
              </a:rPr>
              <a:t>    </a:t>
            </a:r>
            <a:r>
              <a:rPr lang="en-US" sz="1600"/>
              <a:t>142594</a:t>
            </a:r>
          </a:p>
          <a:p>
            <a:r>
              <a:rPr lang="en-US" sz="1600"/>
              <a:t>101 	Dan Roberts      45   	12 	Sales Rep  20-OCT-86    104    	</a:t>
            </a:r>
            <a:r>
              <a:rPr lang="en-US" sz="1600" b="1">
                <a:solidFill>
                  <a:srgbClr val="CC0000"/>
                </a:solidFill>
              </a:rPr>
              <a:t>300000</a:t>
            </a:r>
            <a:r>
              <a:rPr lang="en-US" sz="1600" b="1">
                <a:solidFill>
                  <a:srgbClr val="FF3300"/>
                </a:solidFill>
              </a:rPr>
              <a:t>    </a:t>
            </a:r>
            <a:r>
              <a:rPr lang="en-US" sz="1600"/>
              <a:t>305673</a:t>
            </a:r>
          </a:p>
          <a:p>
            <a:r>
              <a:rPr lang="en-US" sz="1600"/>
              <a:t>110 	Tom Synder      41            	Sales Rep  13-JAN-90     101                      </a:t>
            </a:r>
            <a:r>
              <a:rPr lang="en-US" sz="1600" b="1">
                <a:solidFill>
                  <a:srgbClr val="FF3300"/>
                </a:solidFill>
              </a:rPr>
              <a:t> </a:t>
            </a:r>
            <a:r>
              <a:rPr lang="en-US" sz="1600"/>
              <a:t>75985</a:t>
            </a:r>
          </a:p>
          <a:p>
            <a:r>
              <a:rPr lang="en-US" sz="1600"/>
              <a:t>108 	Larry Fitch        62       21 	Sales Mgr  12-OCT-89   106    	</a:t>
            </a:r>
            <a:r>
              <a:rPr lang="en-US" sz="1600" b="1">
                <a:solidFill>
                  <a:srgbClr val="CC0000"/>
                </a:solidFill>
              </a:rPr>
              <a:t>350000</a:t>
            </a:r>
            <a:r>
              <a:rPr lang="en-US" sz="1600" b="1">
                <a:solidFill>
                  <a:srgbClr val="FF3300"/>
                </a:solidFill>
              </a:rPr>
              <a:t>    </a:t>
            </a:r>
            <a:r>
              <a:rPr lang="en-US" sz="1600"/>
              <a:t>361865</a:t>
            </a:r>
          </a:p>
          <a:p>
            <a:r>
              <a:rPr lang="en-US" sz="1600"/>
              <a:t>103 	Paul Cruz          29       12 	Sales Rep  01-MAR-87  104    	</a:t>
            </a:r>
            <a:r>
              <a:rPr lang="en-US" sz="1600" b="1">
                <a:solidFill>
                  <a:srgbClr val="CC0000"/>
                </a:solidFill>
              </a:rPr>
              <a:t>275000</a:t>
            </a:r>
            <a:r>
              <a:rPr lang="en-US" sz="1600" b="1">
                <a:solidFill>
                  <a:srgbClr val="FF3300"/>
                </a:solidFill>
              </a:rPr>
              <a:t>    </a:t>
            </a:r>
            <a:r>
              <a:rPr lang="en-US" sz="1600"/>
              <a:t>286775</a:t>
            </a:r>
          </a:p>
          <a:p>
            <a:r>
              <a:rPr lang="en-US" sz="1600"/>
              <a:t>107 	Nacy Angelli     49       22 	Sales Rep  14-NOV-88   108    	</a:t>
            </a:r>
            <a:r>
              <a:rPr lang="en-US" sz="1600" b="1">
                <a:solidFill>
                  <a:srgbClr val="CC0000"/>
                </a:solidFill>
              </a:rPr>
              <a:t>300000</a:t>
            </a:r>
            <a:r>
              <a:rPr lang="en-US" sz="1600" b="1">
                <a:solidFill>
                  <a:srgbClr val="FF3300"/>
                </a:solidFill>
              </a:rPr>
              <a:t>    </a:t>
            </a:r>
            <a:r>
              <a:rPr lang="en-US" sz="1600"/>
              <a:t>186042 </a:t>
            </a:r>
          </a:p>
        </p:txBody>
      </p:sp>
      <p:sp>
        <p:nvSpPr>
          <p:cNvPr id="168966" name="Line 1030"/>
          <p:cNvSpPr>
            <a:spLocks noChangeShapeType="1"/>
          </p:cNvSpPr>
          <p:nvPr/>
        </p:nvSpPr>
        <p:spPr bwMode="auto">
          <a:xfrm flipV="1">
            <a:off x="7280275" y="3324225"/>
            <a:ext cx="0" cy="63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967" name="Line 1031"/>
          <p:cNvSpPr>
            <a:spLocks noChangeShapeType="1"/>
          </p:cNvSpPr>
          <p:nvPr/>
        </p:nvSpPr>
        <p:spPr bwMode="auto">
          <a:xfrm>
            <a:off x="1600200" y="5334000"/>
            <a:ext cx="388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8968" name="Line 1032"/>
          <p:cNvSpPr>
            <a:spLocks noChangeShapeType="1"/>
          </p:cNvSpPr>
          <p:nvPr/>
        </p:nvSpPr>
        <p:spPr bwMode="auto">
          <a:xfrm>
            <a:off x="609600" y="838200"/>
            <a:ext cx="807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9CA0B-393D-4690-BA8E-4BFC304B43B9}" type="slidenum">
              <a:rPr lang="en-US"/>
              <a:pPr/>
              <a:t>16</a:t>
            </a:fld>
            <a:endParaRPr lang="en-US"/>
          </a:p>
        </p:txBody>
      </p:sp>
      <p:sp>
        <p:nvSpPr>
          <p:cNvPr id="134146" name="Text Box 2"/>
          <p:cNvSpPr txBox="1">
            <a:spLocks noChangeArrowheads="1"/>
          </p:cNvSpPr>
          <p:nvPr/>
        </p:nvSpPr>
        <p:spPr bwMode="auto">
          <a:xfrm>
            <a:off x="533400" y="762000"/>
            <a:ext cx="7848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35000" indent="-17462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What is the earliest order date in the database ?</a:t>
            </a:r>
          </a:p>
          <a:p>
            <a:endParaRPr lang="en-US"/>
          </a:p>
          <a:p>
            <a:pPr lvl="1">
              <a:buClr>
                <a:srgbClr val="CC0000"/>
              </a:buClr>
            </a:pPr>
            <a:r>
              <a:rPr lang="en-US" b="1"/>
              <a:t>SELECT MIN(Order_Date) AS “EarliestOrder”</a:t>
            </a:r>
          </a:p>
          <a:p>
            <a:pPr lvl="1">
              <a:buClr>
                <a:srgbClr val="CC0000"/>
              </a:buClr>
            </a:pPr>
            <a:r>
              <a:rPr lang="en-US" b="1"/>
              <a:t>FROM Orders;</a:t>
            </a:r>
          </a:p>
        </p:txBody>
      </p:sp>
      <p:sp>
        <p:nvSpPr>
          <p:cNvPr id="134147" name="Text Box 3"/>
          <p:cNvSpPr txBox="1">
            <a:spLocks noChangeArrowheads="1"/>
          </p:cNvSpPr>
          <p:nvPr/>
        </p:nvSpPr>
        <p:spPr bwMode="auto">
          <a:xfrm>
            <a:off x="2971800" y="3733800"/>
            <a:ext cx="2022475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0066"/>
                </a:solidFill>
              </a:rPr>
              <a:t>EarliestOrder</a:t>
            </a:r>
            <a:r>
              <a:rPr lang="en-US" b="1">
                <a:solidFill>
                  <a:srgbClr val="000000"/>
                </a:solidFill>
              </a:rPr>
              <a:t>	</a:t>
            </a:r>
            <a:endParaRPr lang="en-US"/>
          </a:p>
          <a:p>
            <a:r>
              <a:rPr lang="en-US">
                <a:solidFill>
                  <a:srgbClr val="000000"/>
                </a:solidFill>
              </a:rPr>
              <a:t>04-JAN-89</a:t>
            </a:r>
          </a:p>
        </p:txBody>
      </p:sp>
      <p:sp>
        <p:nvSpPr>
          <p:cNvPr id="134148" name="Line 4"/>
          <p:cNvSpPr>
            <a:spLocks noChangeShapeType="1"/>
          </p:cNvSpPr>
          <p:nvPr/>
        </p:nvSpPr>
        <p:spPr bwMode="auto">
          <a:xfrm>
            <a:off x="2971800" y="4191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E4059-0FC0-4406-9301-5B626AF76713}" type="slidenum">
              <a:rPr lang="en-US"/>
              <a:pPr/>
              <a:t>17</a:t>
            </a:fld>
            <a:endParaRPr lang="en-US"/>
          </a:p>
        </p:txBody>
      </p:sp>
      <p:sp>
        <p:nvSpPr>
          <p:cNvPr id="136194" name="Text Box 2"/>
          <p:cNvSpPr txBox="1">
            <a:spLocks noChangeArrowheads="1"/>
          </p:cNvSpPr>
          <p:nvPr/>
        </p:nvSpPr>
        <p:spPr bwMode="auto">
          <a:xfrm>
            <a:off x="609600" y="381000"/>
            <a:ext cx="7162800" cy="589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6213" indent="-17621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29051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en-US" sz="3200" b="1"/>
              <a:t>The COUNT column function</a:t>
            </a:r>
            <a:endParaRPr lang="en-US" b="1" i="1"/>
          </a:p>
          <a:p>
            <a:pPr>
              <a:spcAft>
                <a:spcPts val="600"/>
              </a:spcAft>
            </a:pPr>
            <a:endParaRPr lang="en-US" b="1" i="1"/>
          </a:p>
          <a:p>
            <a:pPr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/>
              <a:t>This function counts the number of rows returned by a query or the number of data values in a column depending on how it is used</a:t>
            </a:r>
          </a:p>
          <a:p>
            <a:pPr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/>
              <a:t>How many customers are there ?</a:t>
            </a:r>
          </a:p>
          <a:p>
            <a:endParaRPr lang="en-US"/>
          </a:p>
          <a:p>
            <a:pPr lvl="2"/>
            <a:r>
              <a:rPr lang="en-US" b="1"/>
              <a:t>SELECT COUNT(*) AS “NumOfCustomers”</a:t>
            </a:r>
          </a:p>
          <a:p>
            <a:pPr lvl="2"/>
            <a:r>
              <a:rPr lang="en-US" b="1"/>
              <a:t>FROM Customers;</a:t>
            </a:r>
          </a:p>
          <a:p>
            <a:pPr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/>
              <a:t>This counts the number of rows returned by the query.</a:t>
            </a:r>
            <a:endParaRPr lang="en-US" b="1"/>
          </a:p>
        </p:txBody>
      </p:sp>
      <p:sp>
        <p:nvSpPr>
          <p:cNvPr id="136195" name="Text Box 3"/>
          <p:cNvSpPr txBox="1">
            <a:spLocks noChangeArrowheads="1"/>
          </p:cNvSpPr>
          <p:nvPr/>
        </p:nvSpPr>
        <p:spPr bwMode="auto">
          <a:xfrm>
            <a:off x="2667000" y="4800600"/>
            <a:ext cx="2936875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0066"/>
                </a:solidFill>
              </a:rPr>
              <a:t>NumOfCustomers </a:t>
            </a:r>
            <a:r>
              <a:rPr lang="en-US" b="1">
                <a:solidFill>
                  <a:srgbClr val="0033CC"/>
                </a:solidFill>
              </a:rPr>
              <a:t>	</a:t>
            </a:r>
            <a:endParaRPr lang="en-US"/>
          </a:p>
          <a:p>
            <a:r>
              <a:rPr lang="en-US">
                <a:solidFill>
                  <a:srgbClr val="000000"/>
                </a:solidFill>
              </a:rPr>
              <a:t>21	</a:t>
            </a:r>
          </a:p>
        </p:txBody>
      </p:sp>
      <p:sp>
        <p:nvSpPr>
          <p:cNvPr id="136196" name="Line 4"/>
          <p:cNvSpPr>
            <a:spLocks noChangeShapeType="1"/>
          </p:cNvSpPr>
          <p:nvPr/>
        </p:nvSpPr>
        <p:spPr bwMode="auto">
          <a:xfrm>
            <a:off x="2667000" y="5181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462B5-BA82-4C0D-8CC3-B325E5E63CA5}" type="slidenum">
              <a:rPr lang="en-US"/>
              <a:pPr/>
              <a:t>18</a:t>
            </a:fld>
            <a:endParaRPr lang="en-US"/>
          </a:p>
        </p:txBody>
      </p:sp>
      <p:sp>
        <p:nvSpPr>
          <p:cNvPr id="169986" name="Text Box 1026"/>
          <p:cNvSpPr txBox="1">
            <a:spLocks noChangeArrowheads="1"/>
          </p:cNvSpPr>
          <p:nvPr/>
        </p:nvSpPr>
        <p:spPr bwMode="auto">
          <a:xfrm>
            <a:off x="609600" y="228600"/>
            <a:ext cx="7620000" cy="61436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6213" indent="-17621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29051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660066"/>
                </a:solidFill>
              </a:rPr>
              <a:t> </a:t>
            </a:r>
            <a:r>
              <a:rPr lang="en-US" sz="1400" b="1">
                <a:solidFill>
                  <a:srgbClr val="660066"/>
                </a:solidFill>
              </a:rPr>
              <a:t>Cust_Num 	Company       	            Cust_Rep 	            Credit_Limit</a:t>
            </a:r>
          </a:p>
          <a:p>
            <a:r>
              <a:rPr lang="en-US" sz="1800" b="1"/>
              <a:t>      2111 		JCP Inc.                    	103        		50000	</a:t>
            </a:r>
          </a:p>
          <a:p>
            <a:r>
              <a:rPr lang="en-US" sz="1800" b="1"/>
              <a:t>      2102 		First Corp.                	101        		65000</a:t>
            </a:r>
          </a:p>
          <a:p>
            <a:r>
              <a:rPr lang="en-US" sz="1800" b="1"/>
              <a:t>      2103 		Acme Mfg.                   	105        		50000</a:t>
            </a:r>
          </a:p>
          <a:p>
            <a:r>
              <a:rPr lang="en-US" sz="1800" b="1"/>
              <a:t>      2123 		Carter and Sons             	102        		40000</a:t>
            </a:r>
          </a:p>
          <a:p>
            <a:r>
              <a:rPr lang="en-US" sz="1800" b="1"/>
              <a:t>      2107 		Ace International          	110        		35000</a:t>
            </a:r>
          </a:p>
          <a:p>
            <a:r>
              <a:rPr lang="en-US" sz="1800" b="1"/>
              <a:t>      2115		Smithson Corp.            	101       		20000</a:t>
            </a:r>
          </a:p>
          <a:p>
            <a:r>
              <a:rPr lang="en-US" sz="1800" b="1"/>
              <a:t>      2101 		Jones Mfg.                 	106        		65000</a:t>
            </a:r>
          </a:p>
          <a:p>
            <a:r>
              <a:rPr lang="en-US" sz="1800" b="1"/>
              <a:t>      2112 		Zetacorp                  	108        		50000</a:t>
            </a:r>
          </a:p>
          <a:p>
            <a:r>
              <a:rPr lang="en-US" sz="1800" b="1"/>
              <a:t>      2121 		QMA Assoc.                	103        		45000</a:t>
            </a:r>
          </a:p>
          <a:p>
            <a:r>
              <a:rPr lang="en-US" sz="1800" b="1"/>
              <a:t>      2114 		Orion Corp.                 	102        		20000</a:t>
            </a:r>
          </a:p>
          <a:p>
            <a:r>
              <a:rPr lang="en-US" sz="1800" b="1"/>
              <a:t>      2124 		Peter Brothers           	107        		40000</a:t>
            </a:r>
          </a:p>
          <a:p>
            <a:r>
              <a:rPr lang="en-US" sz="1800" b="1"/>
              <a:t>      2108 		Holm and Landis          	109        		55000</a:t>
            </a:r>
          </a:p>
          <a:p>
            <a:r>
              <a:rPr lang="en-US" sz="1800" b="1"/>
              <a:t>      2117 		J.P. Sinclair               	106        		35000</a:t>
            </a:r>
          </a:p>
          <a:p>
            <a:r>
              <a:rPr lang="en-US" sz="1800" b="1"/>
              <a:t>      2122 		Three-Way Lines            	105        		30000</a:t>
            </a:r>
          </a:p>
          <a:p>
            <a:r>
              <a:rPr lang="en-US" sz="1800" b="1"/>
              <a:t>      2120 		Rico Enterprises           	102        		50000</a:t>
            </a:r>
          </a:p>
          <a:p>
            <a:r>
              <a:rPr lang="en-US" sz="1800" b="1"/>
              <a:t>      2106 		Fred Lewis Corp.           	102        		65000</a:t>
            </a:r>
          </a:p>
          <a:p>
            <a:r>
              <a:rPr lang="en-US" sz="1800" b="1"/>
              <a:t>      2119 		Solomon Inc.                	109        		25000</a:t>
            </a:r>
          </a:p>
          <a:p>
            <a:r>
              <a:rPr lang="en-US" sz="1800" b="1"/>
              <a:t>      2118 		Midwest Systems            	108        		60000</a:t>
            </a:r>
          </a:p>
          <a:p>
            <a:r>
              <a:rPr lang="en-US" sz="1800" b="1"/>
              <a:t>      2113 		Ian and Schmidt            	104        		20000</a:t>
            </a:r>
          </a:p>
          <a:p>
            <a:r>
              <a:rPr lang="en-US" sz="1800" b="1"/>
              <a:t>      2109 		Chen Associates             	103        		25000</a:t>
            </a:r>
          </a:p>
          <a:p>
            <a:r>
              <a:rPr lang="en-US" sz="1800" b="1"/>
              <a:t>      2105 		AAA Investments             	101        		45000 </a:t>
            </a:r>
          </a:p>
        </p:txBody>
      </p:sp>
      <p:sp>
        <p:nvSpPr>
          <p:cNvPr id="169989" name="Line 1029"/>
          <p:cNvSpPr>
            <a:spLocks noChangeShapeType="1"/>
          </p:cNvSpPr>
          <p:nvPr/>
        </p:nvSpPr>
        <p:spPr bwMode="auto">
          <a:xfrm>
            <a:off x="609600" y="533400"/>
            <a:ext cx="762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E832A-9F14-4E7F-A1F7-8E7A50739006}" type="slidenum">
              <a:rPr lang="en-US"/>
              <a:pPr/>
              <a:t>19</a:t>
            </a:fld>
            <a:endParaRPr lang="en-US"/>
          </a:p>
        </p:txBody>
      </p:sp>
      <p:sp>
        <p:nvSpPr>
          <p:cNvPr id="137218" name="Text Box 2"/>
          <p:cNvSpPr txBox="1">
            <a:spLocks noChangeArrowheads="1"/>
          </p:cNvSpPr>
          <p:nvPr/>
        </p:nvSpPr>
        <p:spPr bwMode="auto">
          <a:xfrm>
            <a:off x="468313" y="609600"/>
            <a:ext cx="6713537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28733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How many salespeople are over their quota ? </a:t>
            </a:r>
          </a:p>
          <a:p>
            <a:endParaRPr lang="en-US"/>
          </a:p>
          <a:p>
            <a:endParaRPr lang="en-US"/>
          </a:p>
          <a:p>
            <a:pPr lvl="1"/>
            <a:r>
              <a:rPr lang="en-US" b="1"/>
              <a:t>SELECT COUNT(*) AS “SalesRepOverQuota”</a:t>
            </a:r>
          </a:p>
          <a:p>
            <a:pPr lvl="1"/>
            <a:r>
              <a:rPr lang="en-US" b="1"/>
              <a:t>FROM Salesreps</a:t>
            </a:r>
          </a:p>
          <a:p>
            <a:pPr lvl="1"/>
            <a:r>
              <a:rPr lang="en-US" b="1"/>
              <a:t>WHERE Sales &gt; Quota;</a:t>
            </a:r>
            <a:endParaRPr lang="en-US"/>
          </a:p>
        </p:txBody>
      </p:sp>
      <p:sp>
        <p:nvSpPr>
          <p:cNvPr id="137219" name="Text Box 3"/>
          <p:cNvSpPr txBox="1">
            <a:spLocks noChangeArrowheads="1"/>
          </p:cNvSpPr>
          <p:nvPr/>
        </p:nvSpPr>
        <p:spPr bwMode="auto">
          <a:xfrm>
            <a:off x="2590800" y="3200400"/>
            <a:ext cx="285115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0066"/>
                </a:solidFill>
              </a:rPr>
              <a:t>SalesRepOverQuota</a:t>
            </a:r>
            <a:endParaRPr lang="en-US"/>
          </a:p>
          <a:p>
            <a:r>
              <a:rPr lang="en-US">
                <a:solidFill>
                  <a:srgbClr val="000000"/>
                </a:solidFill>
              </a:rPr>
              <a:t>7	</a:t>
            </a:r>
          </a:p>
        </p:txBody>
      </p:sp>
      <p:sp>
        <p:nvSpPr>
          <p:cNvPr id="137220" name="Line 4"/>
          <p:cNvSpPr>
            <a:spLocks noChangeShapeType="1"/>
          </p:cNvSpPr>
          <p:nvPr/>
        </p:nvSpPr>
        <p:spPr bwMode="auto">
          <a:xfrm>
            <a:off x="2590800" y="35814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221" name="Rectangle 5"/>
          <p:cNvSpPr>
            <a:spLocks noChangeArrowheads="1"/>
          </p:cNvSpPr>
          <p:nvPr/>
        </p:nvSpPr>
        <p:spPr bwMode="auto">
          <a:xfrm>
            <a:off x="533400" y="4800600"/>
            <a:ext cx="7543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73038" indent="-173038"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/>
              <a:t>This also counts the number of rows returned by the query based on the given condition: Sales &gt; Quota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F4BE01-5298-4EE9-9098-B3D3D277A1CA}" type="slidenum">
              <a:rPr lang="en-US"/>
              <a:pPr/>
              <a:t>2</a:t>
            </a:fld>
            <a:endParaRPr lang="en-US"/>
          </a:p>
        </p:txBody>
      </p:sp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381000" y="381000"/>
            <a:ext cx="8382000" cy="567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350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4857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49720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50863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5543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600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6457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6915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/>
              <a:t>A lot of query requests don’t need to return a bunch of rows.  </a:t>
            </a:r>
          </a:p>
          <a:p>
            <a:pPr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/>
              <a:t>Sometimes it needs to only return a single value or a small number of values that summarizes the contents of a database. </a:t>
            </a:r>
          </a:p>
          <a:p>
            <a:pPr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/>
              <a:t>Summary queries in SQL allow us to do this.  </a:t>
            </a:r>
          </a:p>
          <a:p>
            <a:pPr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/>
              <a:t>Using summary queries we can ask questions like :</a:t>
            </a:r>
          </a:p>
          <a:p>
            <a:pPr lvl="1"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/>
              <a:t>What is the average sales of  the Chicago office </a:t>
            </a:r>
          </a:p>
          <a:p>
            <a:pPr lvl="1"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/>
              <a:t>What is the highest GPA at the university ?</a:t>
            </a:r>
          </a:p>
          <a:p>
            <a:pPr lvl="1"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/>
              <a:t>How many employees earn below $25000 ?</a:t>
            </a:r>
          </a:p>
          <a:p>
            <a:pPr lvl="1"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/>
              <a:t>How many students are in Arts ?</a:t>
            </a:r>
          </a:p>
          <a:p>
            <a:pPr lvl="1"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/>
              <a:t>What is the average size of an order 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95952-FC56-40F2-A297-6AFA89EBB5C4}" type="slidenum">
              <a:rPr lang="en-US"/>
              <a:pPr/>
              <a:t>20</a:t>
            </a:fld>
            <a:endParaRPr lang="en-US"/>
          </a:p>
        </p:txBody>
      </p:sp>
      <p:sp>
        <p:nvSpPr>
          <p:cNvPr id="171011" name="Text Box 1027"/>
          <p:cNvSpPr txBox="1">
            <a:spLocks noChangeArrowheads="1"/>
          </p:cNvSpPr>
          <p:nvPr/>
        </p:nvSpPr>
        <p:spPr bwMode="auto">
          <a:xfrm>
            <a:off x="3429000" y="4267200"/>
            <a:ext cx="285115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0066"/>
                </a:solidFill>
              </a:rPr>
              <a:t>SalesRepOverQuota</a:t>
            </a:r>
            <a:endParaRPr lang="en-US"/>
          </a:p>
          <a:p>
            <a:r>
              <a:rPr lang="en-US">
                <a:solidFill>
                  <a:srgbClr val="000000"/>
                </a:solidFill>
              </a:rPr>
              <a:t>7	</a:t>
            </a:r>
          </a:p>
        </p:txBody>
      </p:sp>
      <p:sp>
        <p:nvSpPr>
          <p:cNvPr id="171012" name="Text Box 1028"/>
          <p:cNvSpPr txBox="1">
            <a:spLocks noChangeArrowheads="1"/>
          </p:cNvSpPr>
          <p:nvPr/>
        </p:nvSpPr>
        <p:spPr bwMode="auto">
          <a:xfrm>
            <a:off x="762000" y="741363"/>
            <a:ext cx="8067675" cy="29114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66"/>
                </a:solidFill>
              </a:rPr>
              <a:t>Empl_Num Name            Age  Rep_Office  Title       Hire_Date  Manager  Quota      Sales</a:t>
            </a:r>
            <a:r>
              <a:rPr lang="en-US"/>
              <a:t> </a:t>
            </a:r>
          </a:p>
          <a:p>
            <a:r>
              <a:rPr lang="en-US" sz="1600"/>
              <a:t>105 	Bill Adams       37  	13 	Sales Rep  12-FEB-88     104    	</a:t>
            </a:r>
            <a:r>
              <a:rPr lang="en-US" sz="1600" b="1">
                <a:solidFill>
                  <a:srgbClr val="CC0000"/>
                </a:solidFill>
              </a:rPr>
              <a:t>350000    367911</a:t>
            </a:r>
            <a:endParaRPr lang="en-US" sz="1600"/>
          </a:p>
          <a:p>
            <a:r>
              <a:rPr lang="en-US" sz="1600"/>
              <a:t>109 	Mary Jones       31 	 11 	Sales Rep  12-OCT-89    106    	</a:t>
            </a:r>
            <a:r>
              <a:rPr lang="en-US" sz="1600" b="1">
                <a:solidFill>
                  <a:srgbClr val="CC0000"/>
                </a:solidFill>
              </a:rPr>
              <a:t>300000    392725</a:t>
            </a:r>
            <a:endParaRPr lang="en-US" sz="1600">
              <a:solidFill>
                <a:srgbClr val="CC0000"/>
              </a:solidFill>
            </a:endParaRPr>
          </a:p>
          <a:p>
            <a:r>
              <a:rPr lang="en-US" sz="1600"/>
              <a:t>102 	Sue Smith         48   	21 	Sales Rep  10-DEC-86    108    	</a:t>
            </a:r>
            <a:r>
              <a:rPr lang="en-US" sz="1600" b="1">
                <a:solidFill>
                  <a:srgbClr val="CC0000"/>
                </a:solidFill>
              </a:rPr>
              <a:t>350000    474050</a:t>
            </a:r>
            <a:endParaRPr lang="en-US" sz="1600">
              <a:solidFill>
                <a:srgbClr val="CC0000"/>
              </a:solidFill>
            </a:endParaRPr>
          </a:p>
          <a:p>
            <a:r>
              <a:rPr lang="en-US" sz="1600"/>
              <a:t>106 	Sam Clark         52   	11 	VP Sales   14-JUN-88          	</a:t>
            </a:r>
            <a:r>
              <a:rPr lang="en-US" sz="1600" b="1">
                <a:solidFill>
                  <a:srgbClr val="CC0000"/>
                </a:solidFill>
              </a:rPr>
              <a:t>275000    299912</a:t>
            </a:r>
            <a:endParaRPr lang="en-US" sz="1600"/>
          </a:p>
          <a:p>
            <a:r>
              <a:rPr lang="en-US" sz="1600"/>
              <a:t>104 	Bob Smith         33   	12 	Sales Mgr  19-MAY-87  106    	200000    142594</a:t>
            </a:r>
          </a:p>
          <a:p>
            <a:r>
              <a:rPr lang="en-US" sz="1600"/>
              <a:t>101 	Dan Roberts      45   	12 	Sales Rep  20-OCT-86    104    	</a:t>
            </a:r>
            <a:r>
              <a:rPr lang="en-US" sz="1600" b="1">
                <a:solidFill>
                  <a:srgbClr val="CC0000"/>
                </a:solidFill>
              </a:rPr>
              <a:t>300000    305673</a:t>
            </a:r>
            <a:endParaRPr lang="en-US" sz="1600" b="1">
              <a:solidFill>
                <a:srgbClr val="FF3300"/>
              </a:solidFill>
            </a:endParaRPr>
          </a:p>
          <a:p>
            <a:r>
              <a:rPr lang="en-US" sz="1600"/>
              <a:t>110 	Tom Synder      41            	Sales Rep  13-JAN-90     101                       75985</a:t>
            </a:r>
          </a:p>
          <a:p>
            <a:r>
              <a:rPr lang="en-US" sz="1600"/>
              <a:t>108 	Larry Fitch        62       21 	Sales Mgr  12-OCT-89   106    	</a:t>
            </a:r>
            <a:r>
              <a:rPr lang="en-US" sz="1600" b="1">
                <a:solidFill>
                  <a:srgbClr val="CC0000"/>
                </a:solidFill>
              </a:rPr>
              <a:t>350000    361865</a:t>
            </a:r>
            <a:endParaRPr lang="en-US" sz="1600" b="1">
              <a:solidFill>
                <a:srgbClr val="FF3300"/>
              </a:solidFill>
            </a:endParaRPr>
          </a:p>
          <a:p>
            <a:r>
              <a:rPr lang="en-US" sz="1600"/>
              <a:t>103 	Paul Cruz          29       12 	Sales Rep  01-MAR-87  104    	</a:t>
            </a:r>
            <a:r>
              <a:rPr lang="en-US" sz="1600" b="1">
                <a:solidFill>
                  <a:srgbClr val="CC0000"/>
                </a:solidFill>
              </a:rPr>
              <a:t>275000    286775</a:t>
            </a:r>
            <a:endParaRPr lang="en-US" sz="1600"/>
          </a:p>
          <a:p>
            <a:r>
              <a:rPr lang="en-US" sz="1600"/>
              <a:t>107 	Nacy Angelli     49       22 	Sales Rep  14-NOV-88   108    	300000    186042 </a:t>
            </a:r>
          </a:p>
        </p:txBody>
      </p:sp>
      <p:sp>
        <p:nvSpPr>
          <p:cNvPr id="171013" name="Line 1029"/>
          <p:cNvSpPr>
            <a:spLocks noChangeShapeType="1"/>
          </p:cNvSpPr>
          <p:nvPr/>
        </p:nvSpPr>
        <p:spPr bwMode="auto">
          <a:xfrm flipV="1">
            <a:off x="7543800" y="3629025"/>
            <a:ext cx="0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014" name="Line 1030"/>
          <p:cNvSpPr>
            <a:spLocks noChangeShapeType="1"/>
          </p:cNvSpPr>
          <p:nvPr/>
        </p:nvSpPr>
        <p:spPr bwMode="auto">
          <a:xfrm flipV="1">
            <a:off x="8382000" y="3629025"/>
            <a:ext cx="0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015" name="Line 1031"/>
          <p:cNvSpPr>
            <a:spLocks noChangeShapeType="1"/>
          </p:cNvSpPr>
          <p:nvPr/>
        </p:nvSpPr>
        <p:spPr bwMode="auto">
          <a:xfrm flipH="1">
            <a:off x="8740775" y="129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016" name="Line 1032"/>
          <p:cNvSpPr>
            <a:spLocks noChangeShapeType="1"/>
          </p:cNvSpPr>
          <p:nvPr/>
        </p:nvSpPr>
        <p:spPr bwMode="auto">
          <a:xfrm flipH="1">
            <a:off x="8740775" y="14668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017" name="Line 1033"/>
          <p:cNvSpPr>
            <a:spLocks noChangeShapeType="1"/>
          </p:cNvSpPr>
          <p:nvPr/>
        </p:nvSpPr>
        <p:spPr bwMode="auto">
          <a:xfrm flipH="1">
            <a:off x="8740775" y="1752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018" name="Line 1034"/>
          <p:cNvSpPr>
            <a:spLocks noChangeShapeType="1"/>
          </p:cNvSpPr>
          <p:nvPr/>
        </p:nvSpPr>
        <p:spPr bwMode="auto">
          <a:xfrm flipH="1">
            <a:off x="8740775" y="1981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019" name="Line 1035"/>
          <p:cNvSpPr>
            <a:spLocks noChangeShapeType="1"/>
          </p:cNvSpPr>
          <p:nvPr/>
        </p:nvSpPr>
        <p:spPr bwMode="auto">
          <a:xfrm flipH="1">
            <a:off x="8740775" y="251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020" name="Line 1036"/>
          <p:cNvSpPr>
            <a:spLocks noChangeShapeType="1"/>
          </p:cNvSpPr>
          <p:nvPr/>
        </p:nvSpPr>
        <p:spPr bwMode="auto">
          <a:xfrm flipH="1">
            <a:off x="8740775" y="2971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021" name="Line 1037"/>
          <p:cNvSpPr>
            <a:spLocks noChangeShapeType="1"/>
          </p:cNvSpPr>
          <p:nvPr/>
        </p:nvSpPr>
        <p:spPr bwMode="auto">
          <a:xfrm flipH="1">
            <a:off x="8740775" y="3200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022" name="Line 1038"/>
          <p:cNvSpPr>
            <a:spLocks noChangeShapeType="1"/>
          </p:cNvSpPr>
          <p:nvPr/>
        </p:nvSpPr>
        <p:spPr bwMode="auto">
          <a:xfrm flipH="1">
            <a:off x="762000" y="1143000"/>
            <a:ext cx="807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023" name="Line 1039"/>
          <p:cNvSpPr>
            <a:spLocks noChangeShapeType="1"/>
          </p:cNvSpPr>
          <p:nvPr/>
        </p:nvSpPr>
        <p:spPr bwMode="auto">
          <a:xfrm>
            <a:off x="3429000" y="46482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CB83E-D1CB-44E4-A46A-3779A6F58F98}" type="slidenum">
              <a:rPr lang="en-US"/>
              <a:pPr/>
              <a:t>21</a:t>
            </a:fld>
            <a:endParaRPr lang="en-US"/>
          </a:p>
        </p:txBody>
      </p:sp>
      <p:sp>
        <p:nvSpPr>
          <p:cNvPr id="138242" name="Text Box 2"/>
          <p:cNvSpPr txBox="1">
            <a:spLocks noChangeArrowheads="1"/>
          </p:cNvSpPr>
          <p:nvPr/>
        </p:nvSpPr>
        <p:spPr bwMode="auto">
          <a:xfrm>
            <a:off x="457200" y="741363"/>
            <a:ext cx="671195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35000" indent="-17462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How many orders are over $25000 ? </a:t>
            </a:r>
          </a:p>
          <a:p>
            <a:pPr lvl="1">
              <a:buFont typeface="Symbol" pitchFamily="18" charset="2"/>
              <a:buChar char=" "/>
            </a:pPr>
            <a:endParaRPr lang="en-US"/>
          </a:p>
          <a:p>
            <a:pPr lvl="1">
              <a:buFont typeface="Symbol" pitchFamily="18" charset="2"/>
              <a:buChar char=" "/>
            </a:pPr>
            <a:r>
              <a:rPr lang="en-US" b="1"/>
              <a:t>SELECT COUNT(*) AS  “OrderOver25000”</a:t>
            </a:r>
          </a:p>
          <a:p>
            <a:pPr lvl="1">
              <a:buFont typeface="Symbol" pitchFamily="18" charset="2"/>
              <a:buChar char=" "/>
            </a:pPr>
            <a:r>
              <a:rPr lang="en-US" b="1"/>
              <a:t>FROM Orders</a:t>
            </a:r>
          </a:p>
          <a:p>
            <a:pPr lvl="1">
              <a:buFont typeface="Symbol" pitchFamily="18" charset="2"/>
              <a:buChar char=" "/>
            </a:pPr>
            <a:r>
              <a:rPr lang="en-US" b="1"/>
              <a:t>WHERE Amount &gt; 25000;</a:t>
            </a:r>
          </a:p>
        </p:txBody>
      </p:sp>
      <p:sp>
        <p:nvSpPr>
          <p:cNvPr id="138243" name="Text Box 3"/>
          <p:cNvSpPr txBox="1">
            <a:spLocks noChangeArrowheads="1"/>
          </p:cNvSpPr>
          <p:nvPr/>
        </p:nvSpPr>
        <p:spPr bwMode="auto">
          <a:xfrm>
            <a:off x="3124200" y="3657600"/>
            <a:ext cx="24257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0066"/>
                </a:solidFill>
              </a:rPr>
              <a:t>OrderOver25000</a:t>
            </a:r>
            <a:endParaRPr lang="en-US"/>
          </a:p>
          <a:p>
            <a:r>
              <a:rPr lang="en-US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38244" name="Line 4"/>
          <p:cNvSpPr>
            <a:spLocks noChangeShapeType="1"/>
          </p:cNvSpPr>
          <p:nvPr/>
        </p:nvSpPr>
        <p:spPr bwMode="auto">
          <a:xfrm>
            <a:off x="3124200" y="40386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7559A-34E8-4D71-82C9-3F7063C98C1A}" type="slidenum">
              <a:rPr lang="en-US"/>
              <a:pPr/>
              <a:t>22</a:t>
            </a:fld>
            <a:endParaRPr lang="en-US"/>
          </a:p>
        </p:txBody>
      </p:sp>
      <p:sp>
        <p:nvSpPr>
          <p:cNvPr id="172037" name="Text Box 1029"/>
          <p:cNvSpPr txBox="1">
            <a:spLocks noChangeArrowheads="1"/>
          </p:cNvSpPr>
          <p:nvPr/>
        </p:nvSpPr>
        <p:spPr bwMode="auto">
          <a:xfrm>
            <a:off x="1371600" y="0"/>
            <a:ext cx="7083425" cy="669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 </a:t>
            </a:r>
            <a:r>
              <a:rPr lang="en-US" sz="1400" b="1">
                <a:solidFill>
                  <a:srgbClr val="660066"/>
                </a:solidFill>
              </a:rPr>
              <a:t>Order_Num                    Order_Date   Cust        Rep  Mfr  Product        Qty           Amount</a:t>
            </a:r>
          </a:p>
          <a:p>
            <a:r>
              <a:rPr lang="en-US" sz="1400"/>
              <a:t>    112961		 17-DEC-89      2117        106  REI 2A44L         	 7           	</a:t>
            </a:r>
            <a:r>
              <a:rPr lang="en-US" sz="1400" b="1">
                <a:solidFill>
                  <a:srgbClr val="CC0000"/>
                </a:solidFill>
              </a:rPr>
              <a:t>31500</a:t>
            </a:r>
            <a:endParaRPr lang="en-US" sz="1400">
              <a:solidFill>
                <a:srgbClr val="CC0000"/>
              </a:solidFill>
            </a:endParaRPr>
          </a:p>
          <a:p>
            <a:r>
              <a:rPr lang="en-US" sz="1400"/>
              <a:t>    113012 		11-JAN-90       2111        105  ACI 41003        	 35         	3745</a:t>
            </a:r>
          </a:p>
          <a:p>
            <a:r>
              <a:rPr lang="en-US" sz="1400"/>
              <a:t>    112989 		03-JAN-90       2101        106  FEA 114            	6      	 1458</a:t>
            </a:r>
          </a:p>
          <a:p>
            <a:r>
              <a:rPr lang="en-US" sz="1400"/>
              <a:t>    113051 		10-FEB-90       2118        108  QSA K47            	4       	1420</a:t>
            </a:r>
          </a:p>
          <a:p>
            <a:r>
              <a:rPr lang="en-US" sz="1400"/>
              <a:t>    112968 		12-OCT-89       2102        101  ACI 41004         	34       	3978</a:t>
            </a:r>
          </a:p>
          <a:p>
            <a:r>
              <a:rPr lang="en-US" sz="1400"/>
              <a:t>    113036 		30-JAN-90       2107        110  ACI 4100Z         	 9      	22500</a:t>
            </a:r>
          </a:p>
          <a:p>
            <a:r>
              <a:rPr lang="en-US" sz="1400"/>
              <a:t>    113045 		02-FEB-90       2112        108  REI 2A44R         	10      	</a:t>
            </a:r>
            <a:r>
              <a:rPr lang="en-US" sz="1400" b="1">
                <a:solidFill>
                  <a:srgbClr val="CC0000"/>
                </a:solidFill>
              </a:rPr>
              <a:t>45000</a:t>
            </a:r>
            <a:endParaRPr lang="en-US" sz="1400">
              <a:solidFill>
                <a:srgbClr val="CC0000"/>
              </a:solidFill>
            </a:endParaRPr>
          </a:p>
          <a:p>
            <a:r>
              <a:rPr lang="en-US" sz="1400"/>
              <a:t>    112963 		17-DEC-89       2103        105  ACI 41004        	28       	3276</a:t>
            </a:r>
          </a:p>
          <a:p>
            <a:r>
              <a:rPr lang="en-US" sz="1400"/>
              <a:t>    113013 		14-JAN-90       2118        108  BIC 41003          	1       	 652</a:t>
            </a:r>
          </a:p>
          <a:p>
            <a:r>
              <a:rPr lang="en-US" sz="1400"/>
              <a:t>    113058 		23-FEB-90       2108        109  FEA 112           	10       	1480</a:t>
            </a:r>
          </a:p>
          <a:p>
            <a:r>
              <a:rPr lang="en-US" sz="1400"/>
              <a:t>    112997 		08-JAN-90       2124        107  BIC 41003          	1        	652</a:t>
            </a:r>
          </a:p>
          <a:p>
            <a:r>
              <a:rPr lang="en-US" sz="1400"/>
              <a:t>    112983 		27-DEC-89       2103        105  ACI 41004         	 6        	702</a:t>
            </a:r>
          </a:p>
          <a:p>
            <a:r>
              <a:rPr lang="en-US" sz="1400"/>
              <a:t>    113024 		20-JAN-90       2114        108  QSA XK47          	20      	 7100</a:t>
            </a:r>
          </a:p>
          <a:p>
            <a:r>
              <a:rPr lang="en-US" sz="1400"/>
              <a:t>    113062 		24-FEB-90       2124        107  FEA 114           	10      	 2430</a:t>
            </a:r>
          </a:p>
          <a:p>
            <a:r>
              <a:rPr lang="en-US" sz="1400"/>
              <a:t>    112979 		12-OCT-89       2114        102  ACI 4100Z          	6     	 15000</a:t>
            </a:r>
          </a:p>
          <a:p>
            <a:r>
              <a:rPr lang="en-US" sz="1400"/>
              <a:t>    113027 		22-JAN-90       2103        105  ACI 41002         	54       	4104</a:t>
            </a:r>
          </a:p>
          <a:p>
            <a:r>
              <a:rPr lang="en-US" sz="1400"/>
              <a:t>   113007 		08-JAN-90       2112        108  IMM 773C           	3       	2925</a:t>
            </a:r>
          </a:p>
          <a:p>
            <a:r>
              <a:rPr lang="en-US" sz="1400"/>
              <a:t>    113069		 02-MAR-90       2109        107  IMM 775C          22      	</a:t>
            </a:r>
            <a:r>
              <a:rPr lang="en-US" sz="1400" b="1">
                <a:solidFill>
                  <a:srgbClr val="CC0000"/>
                </a:solidFill>
              </a:rPr>
              <a:t>31350</a:t>
            </a:r>
            <a:endParaRPr lang="en-US" sz="1400"/>
          </a:p>
          <a:p>
            <a:r>
              <a:rPr lang="en-US" sz="1400"/>
              <a:t>    113034 		29-JAN-90       2107        110  REI 2A45C          	8        	632</a:t>
            </a:r>
          </a:p>
          <a:p>
            <a:r>
              <a:rPr lang="en-US" sz="1400"/>
              <a:t>    112992 		04-NOV-89       2118        108  ACI 41002         	10       	760</a:t>
            </a:r>
          </a:p>
          <a:p>
            <a:r>
              <a:rPr lang="en-US" sz="1400"/>
              <a:t>    112975 		12-OCT-89       2111        103  REI 2A44G         	 6      	 2100</a:t>
            </a:r>
          </a:p>
          <a:p>
            <a:r>
              <a:rPr lang="en-US" sz="1400"/>
              <a:t>    113055 		15-FEB-90       2108        101  ACI 4100X          	6      	  150</a:t>
            </a:r>
          </a:p>
          <a:p>
            <a:r>
              <a:rPr lang="en-US" sz="1400"/>
              <a:t>    113048 		10-FEB-90       2120        102  IMM 779C           	2      	 3750</a:t>
            </a:r>
          </a:p>
          <a:p>
            <a:r>
              <a:rPr lang="en-US" sz="1400"/>
              <a:t>    112993 		04-JAN-89       2106        102  REI 2A45C         	24      	 1896</a:t>
            </a:r>
          </a:p>
          <a:p>
            <a:r>
              <a:rPr lang="en-US" sz="1400"/>
              <a:t>    113065		 27-FEB-90       2106        102  QSA XK47           	6      	 2130</a:t>
            </a:r>
          </a:p>
          <a:p>
            <a:r>
              <a:rPr lang="en-US" sz="1400"/>
              <a:t>    113003 		25-JAN-90       2108        109  IMM 779C           	3      	 5625</a:t>
            </a:r>
          </a:p>
          <a:p>
            <a:r>
              <a:rPr lang="en-US" sz="1400"/>
              <a:t>    113049 		10-FEB-90       2118        108  QSA XK47          	 2        	776</a:t>
            </a:r>
          </a:p>
          <a:p>
            <a:r>
              <a:rPr lang="en-US" sz="1400"/>
              <a:t>   112987 		31-DEC-89       2103        105  ACI 4100Y         	11      	</a:t>
            </a:r>
            <a:r>
              <a:rPr lang="en-US" sz="1400" b="1">
                <a:solidFill>
                  <a:srgbClr val="CC0000"/>
                </a:solidFill>
              </a:rPr>
              <a:t>27500</a:t>
            </a:r>
            <a:endParaRPr lang="en-US" sz="1400"/>
          </a:p>
          <a:p>
            <a:r>
              <a:rPr lang="en-US" sz="1400"/>
              <a:t>    113057 		18-FEB-90       2111        103  ACI 4100X        	 24        	600</a:t>
            </a:r>
          </a:p>
          <a:p>
            <a:r>
              <a:rPr lang="en-US" sz="1400"/>
              <a:t>    113042 		02-FEB-90       2113        101  REI 2A44R          	5     	22500 </a:t>
            </a:r>
          </a:p>
        </p:txBody>
      </p:sp>
      <p:sp>
        <p:nvSpPr>
          <p:cNvPr id="172039" name="Line 1031"/>
          <p:cNvSpPr>
            <a:spLocks noChangeShapeType="1"/>
          </p:cNvSpPr>
          <p:nvPr/>
        </p:nvSpPr>
        <p:spPr bwMode="auto">
          <a:xfrm flipH="1">
            <a:off x="8455025" y="381000"/>
            <a:ext cx="460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40" name="Line 1032"/>
          <p:cNvSpPr>
            <a:spLocks noChangeShapeType="1"/>
          </p:cNvSpPr>
          <p:nvPr/>
        </p:nvSpPr>
        <p:spPr bwMode="auto">
          <a:xfrm flipH="1">
            <a:off x="8455025" y="1676400"/>
            <a:ext cx="460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41" name="Line 1033"/>
          <p:cNvSpPr>
            <a:spLocks noChangeShapeType="1"/>
          </p:cNvSpPr>
          <p:nvPr/>
        </p:nvSpPr>
        <p:spPr bwMode="auto">
          <a:xfrm flipH="1">
            <a:off x="8455025" y="3962400"/>
            <a:ext cx="460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42" name="Line 1034"/>
          <p:cNvSpPr>
            <a:spLocks noChangeShapeType="1"/>
          </p:cNvSpPr>
          <p:nvPr/>
        </p:nvSpPr>
        <p:spPr bwMode="auto">
          <a:xfrm flipH="1">
            <a:off x="8455025" y="6096000"/>
            <a:ext cx="460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43" name="Line 1035"/>
          <p:cNvSpPr>
            <a:spLocks noChangeShapeType="1"/>
          </p:cNvSpPr>
          <p:nvPr/>
        </p:nvSpPr>
        <p:spPr bwMode="auto">
          <a:xfrm>
            <a:off x="1371600" y="228600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642A0-B686-42FF-84B5-292247E0B818}" type="slidenum">
              <a:rPr lang="en-US"/>
              <a:pPr/>
              <a:t>23</a:t>
            </a:fld>
            <a:endParaRPr lang="en-US"/>
          </a:p>
        </p:txBody>
      </p:sp>
      <p:sp>
        <p:nvSpPr>
          <p:cNvPr id="184322" name="Text Box 2"/>
          <p:cNvSpPr txBox="1">
            <a:spLocks noChangeArrowheads="1"/>
          </p:cNvSpPr>
          <p:nvPr/>
        </p:nvSpPr>
        <p:spPr bwMode="auto">
          <a:xfrm>
            <a:off x="457200" y="533400"/>
            <a:ext cx="6705600" cy="259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3460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en-US" sz="3200" b="1"/>
              <a:t>The keyword COUNT</a:t>
            </a:r>
          </a:p>
          <a:p>
            <a:pPr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/>
              <a:t>In how many cities, the company have sales? </a:t>
            </a:r>
          </a:p>
          <a:p>
            <a:endParaRPr lang="en-US"/>
          </a:p>
          <a:p>
            <a:pPr lvl="1"/>
            <a:r>
              <a:rPr lang="en-US" b="1"/>
              <a:t>SELECT COUNT(City) AS “NumOfCities”</a:t>
            </a:r>
          </a:p>
          <a:p>
            <a:pPr lvl="1"/>
            <a:r>
              <a:rPr lang="en-US" b="1"/>
              <a:t>FROM Offices;</a:t>
            </a:r>
          </a:p>
        </p:txBody>
      </p:sp>
      <p:sp>
        <p:nvSpPr>
          <p:cNvPr id="184323" name="Text Box 3"/>
          <p:cNvSpPr txBox="1">
            <a:spLocks noChangeArrowheads="1"/>
          </p:cNvSpPr>
          <p:nvPr/>
        </p:nvSpPr>
        <p:spPr bwMode="auto">
          <a:xfrm>
            <a:off x="2590800" y="3505200"/>
            <a:ext cx="22098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rgbClr val="660066"/>
                </a:solidFill>
              </a:rPr>
              <a:t>NumOfCities </a:t>
            </a:r>
          </a:p>
          <a:p>
            <a:r>
              <a:rPr lang="en-US" b="1">
                <a:solidFill>
                  <a:srgbClr val="660066"/>
                </a:solidFill>
              </a:rPr>
              <a:t>6</a:t>
            </a:r>
            <a:r>
              <a:rPr lang="en-US">
                <a:solidFill>
                  <a:srgbClr val="000000"/>
                </a:solidFill>
              </a:rPr>
              <a:t>	</a:t>
            </a:r>
          </a:p>
        </p:txBody>
      </p:sp>
      <p:sp>
        <p:nvSpPr>
          <p:cNvPr id="184324" name="Line 4"/>
          <p:cNvSpPr>
            <a:spLocks noChangeShapeType="1"/>
          </p:cNvSpPr>
          <p:nvPr/>
        </p:nvSpPr>
        <p:spPr bwMode="auto">
          <a:xfrm>
            <a:off x="2590800" y="38862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25" name="Rectangle 5"/>
          <p:cNvSpPr>
            <a:spLocks noChangeArrowheads="1"/>
          </p:cNvSpPr>
          <p:nvPr/>
        </p:nvSpPr>
        <p:spPr bwMode="auto">
          <a:xfrm>
            <a:off x="457200" y="4800600"/>
            <a:ext cx="8001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73038" indent="-173038"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/>
              <a:t>This counts the number of values in column City (Not the number of rows)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1C87A-E409-4403-8CEE-809D6F413B98}" type="slidenum">
              <a:rPr lang="en-US"/>
              <a:pPr/>
              <a:t>24</a:t>
            </a:fld>
            <a:endParaRPr lang="en-US"/>
          </a:p>
        </p:txBody>
      </p:sp>
      <p:sp>
        <p:nvSpPr>
          <p:cNvPr id="185346" name="Text Box 2050"/>
          <p:cNvSpPr txBox="1">
            <a:spLocks noChangeArrowheads="1"/>
          </p:cNvSpPr>
          <p:nvPr/>
        </p:nvSpPr>
        <p:spPr bwMode="auto">
          <a:xfrm>
            <a:off x="457200" y="381000"/>
            <a:ext cx="6400800" cy="590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3460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/>
              <a:t>Show the titles of the Salesreps.</a:t>
            </a:r>
          </a:p>
          <a:p>
            <a:pPr lvl="1"/>
            <a:r>
              <a:rPr lang="en-US" b="1"/>
              <a:t>SELECT Title</a:t>
            </a:r>
          </a:p>
          <a:p>
            <a:pPr lvl="1"/>
            <a:r>
              <a:rPr lang="en-US" b="1"/>
              <a:t>FROM Salesreps;</a:t>
            </a:r>
          </a:p>
          <a:p>
            <a:pPr lvl="1"/>
            <a:endParaRPr lang="en-US" b="1"/>
          </a:p>
          <a:p>
            <a:pPr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/>
              <a:t>How many titles are held by Salesreps?</a:t>
            </a:r>
          </a:p>
          <a:p>
            <a:endParaRPr lang="en-US"/>
          </a:p>
          <a:p>
            <a:pPr lvl="1"/>
            <a:endParaRPr lang="en-US" sz="2000" b="1"/>
          </a:p>
          <a:p>
            <a:pPr lvl="1"/>
            <a:r>
              <a:rPr lang="en-US" sz="2000" b="1"/>
              <a:t>SELECT COUNT(Title) AS “DifferentTitles”</a:t>
            </a:r>
          </a:p>
          <a:p>
            <a:pPr lvl="1"/>
            <a:r>
              <a:rPr lang="en-US" sz="2000" b="1"/>
              <a:t>FROM Salesreps;</a:t>
            </a:r>
          </a:p>
          <a:p>
            <a:pPr lvl="1"/>
            <a:endParaRPr lang="en-US" sz="2000" b="1"/>
          </a:p>
          <a:p>
            <a:pPr lvl="1"/>
            <a:endParaRPr lang="en-US" sz="2000" b="1"/>
          </a:p>
          <a:p>
            <a:pPr lvl="1"/>
            <a:endParaRPr lang="en-US" sz="2000" b="1"/>
          </a:p>
          <a:p>
            <a:pPr lvl="1"/>
            <a:endParaRPr lang="en-US" sz="2000" b="1"/>
          </a:p>
          <a:p>
            <a:pPr lvl="1"/>
            <a:endParaRPr lang="en-US" sz="2000" b="1"/>
          </a:p>
          <a:p>
            <a:pPr lvl="1"/>
            <a:endParaRPr lang="en-US" sz="2000" b="1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Note that the NULL values are omitted by the COUNT function when counting on a column</a:t>
            </a:r>
          </a:p>
        </p:txBody>
      </p:sp>
      <p:sp>
        <p:nvSpPr>
          <p:cNvPr id="185347" name="Text Box 2051"/>
          <p:cNvSpPr txBox="1">
            <a:spLocks noChangeArrowheads="1"/>
          </p:cNvSpPr>
          <p:nvPr/>
        </p:nvSpPr>
        <p:spPr bwMode="auto">
          <a:xfrm>
            <a:off x="3581400" y="4114800"/>
            <a:ext cx="22098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rgbClr val="660066"/>
                </a:solidFill>
              </a:rPr>
              <a:t>DifferentTitles</a:t>
            </a:r>
          </a:p>
          <a:p>
            <a:r>
              <a:rPr lang="en-US">
                <a:solidFill>
                  <a:srgbClr val="000000"/>
                </a:solidFill>
              </a:rPr>
              <a:t>10	</a:t>
            </a:r>
          </a:p>
        </p:txBody>
      </p:sp>
      <p:sp>
        <p:nvSpPr>
          <p:cNvPr id="185348" name="Line 2052"/>
          <p:cNvSpPr>
            <a:spLocks noChangeShapeType="1"/>
          </p:cNvSpPr>
          <p:nvPr/>
        </p:nvSpPr>
        <p:spPr bwMode="auto">
          <a:xfrm>
            <a:off x="3581400" y="44958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349" name="Text Box 2053"/>
          <p:cNvSpPr txBox="1">
            <a:spLocks noChangeArrowheads="1"/>
          </p:cNvSpPr>
          <p:nvPr/>
        </p:nvSpPr>
        <p:spPr bwMode="auto">
          <a:xfrm>
            <a:off x="6629400" y="990600"/>
            <a:ext cx="1103313" cy="3035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660066"/>
                </a:solidFill>
              </a:rPr>
              <a:t>TITLE</a:t>
            </a:r>
          </a:p>
          <a:p>
            <a:r>
              <a:rPr lang="en-US" sz="1600"/>
              <a:t>Sales Rep</a:t>
            </a:r>
          </a:p>
          <a:p>
            <a:endParaRPr lang="en-US" sz="1600"/>
          </a:p>
          <a:p>
            <a:r>
              <a:rPr lang="en-US" sz="1600"/>
              <a:t>Sales Rep</a:t>
            </a:r>
            <a:endParaRPr lang="en-US" sz="1600">
              <a:solidFill>
                <a:srgbClr val="CC0000"/>
              </a:solidFill>
            </a:endParaRPr>
          </a:p>
          <a:p>
            <a:r>
              <a:rPr lang="en-US" sz="1600"/>
              <a:t>Sales Rep  </a:t>
            </a:r>
          </a:p>
          <a:p>
            <a:r>
              <a:rPr lang="en-US" sz="1600"/>
              <a:t>VP Sales</a:t>
            </a:r>
          </a:p>
          <a:p>
            <a:r>
              <a:rPr lang="en-US" sz="1600"/>
              <a:t>Sales Mgr</a:t>
            </a:r>
          </a:p>
          <a:p>
            <a:r>
              <a:rPr lang="en-US" sz="1600"/>
              <a:t>Sales Rep</a:t>
            </a:r>
            <a:endParaRPr lang="en-US" sz="1600" b="1">
              <a:solidFill>
                <a:srgbClr val="FF3300"/>
              </a:solidFill>
            </a:endParaRPr>
          </a:p>
          <a:p>
            <a:r>
              <a:rPr lang="en-US" sz="1600"/>
              <a:t>Sales Rep</a:t>
            </a:r>
          </a:p>
          <a:p>
            <a:r>
              <a:rPr lang="en-US" sz="1600"/>
              <a:t>Sales Mgr</a:t>
            </a:r>
            <a:endParaRPr lang="en-US" sz="1600" b="1">
              <a:solidFill>
                <a:srgbClr val="FF3300"/>
              </a:solidFill>
            </a:endParaRPr>
          </a:p>
          <a:p>
            <a:r>
              <a:rPr lang="en-US" sz="1600"/>
              <a:t>Sales Rep</a:t>
            </a:r>
          </a:p>
          <a:p>
            <a:r>
              <a:rPr lang="en-US" sz="1600"/>
              <a:t>Sales Rep</a:t>
            </a:r>
          </a:p>
        </p:txBody>
      </p:sp>
      <p:sp>
        <p:nvSpPr>
          <p:cNvPr id="185350" name="Line 2054"/>
          <p:cNvSpPr>
            <a:spLocks noChangeShapeType="1"/>
          </p:cNvSpPr>
          <p:nvPr/>
        </p:nvSpPr>
        <p:spPr bwMode="auto">
          <a:xfrm>
            <a:off x="3886200" y="1143000"/>
            <a:ext cx="2743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26BF6-2E7D-413E-B6B3-47DCEFDDF5FF}" type="slidenum">
              <a:rPr lang="en-US"/>
              <a:pPr/>
              <a:t>25</a:t>
            </a:fld>
            <a:endParaRPr lang="en-US"/>
          </a:p>
        </p:txBody>
      </p:sp>
      <p:sp>
        <p:nvSpPr>
          <p:cNvPr id="186370" name="Text Box 1026"/>
          <p:cNvSpPr txBox="1">
            <a:spLocks noChangeArrowheads="1"/>
          </p:cNvSpPr>
          <p:nvPr/>
        </p:nvSpPr>
        <p:spPr bwMode="auto">
          <a:xfrm>
            <a:off x="381000" y="304800"/>
            <a:ext cx="8458200" cy="444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3460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en-US" sz="3200" b="1"/>
              <a:t>The DISTINCT keyword in COUNT</a:t>
            </a:r>
          </a:p>
          <a:p>
            <a:pPr lvl="1">
              <a:spcBef>
                <a:spcPts val="1200"/>
              </a:spcBef>
              <a:spcAft>
                <a:spcPts val="300"/>
              </a:spcAft>
            </a:pPr>
            <a:endParaRPr lang="en-US" sz="3200" b="1"/>
          </a:p>
          <a:p>
            <a:pPr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/>
              <a:t>Sometimes a query can return  rows where 2 rows are the same.  To eliminate duplicate values from a column use the DISTINCT keyword inside the COUNT.</a:t>
            </a:r>
          </a:p>
          <a:p>
            <a:pPr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/>
              <a:t>How many different titles are held by salespeople ?</a:t>
            </a:r>
          </a:p>
          <a:p>
            <a:endParaRPr lang="en-US"/>
          </a:p>
          <a:p>
            <a:pPr lvl="1"/>
            <a:r>
              <a:rPr lang="en-US" b="1"/>
              <a:t>SELECT COUNT(DISTINCT Title) AS “DifferentTitles”</a:t>
            </a:r>
          </a:p>
          <a:p>
            <a:pPr lvl="1"/>
            <a:r>
              <a:rPr lang="en-US" b="1"/>
              <a:t>FROM Salesreps;</a:t>
            </a:r>
          </a:p>
        </p:txBody>
      </p:sp>
      <p:sp>
        <p:nvSpPr>
          <p:cNvPr id="186371" name="Text Box 1027"/>
          <p:cNvSpPr txBox="1">
            <a:spLocks noChangeArrowheads="1"/>
          </p:cNvSpPr>
          <p:nvPr/>
        </p:nvSpPr>
        <p:spPr bwMode="auto">
          <a:xfrm>
            <a:off x="3657600" y="5181600"/>
            <a:ext cx="22098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rgbClr val="660066"/>
                </a:solidFill>
              </a:rPr>
              <a:t>DifferentTitles</a:t>
            </a:r>
          </a:p>
          <a:p>
            <a:r>
              <a:rPr lang="en-US">
                <a:solidFill>
                  <a:srgbClr val="000000"/>
                </a:solidFill>
              </a:rPr>
              <a:t>3	</a:t>
            </a:r>
          </a:p>
        </p:txBody>
      </p:sp>
      <p:sp>
        <p:nvSpPr>
          <p:cNvPr id="186372" name="Line 1028"/>
          <p:cNvSpPr>
            <a:spLocks noChangeShapeType="1"/>
          </p:cNvSpPr>
          <p:nvPr/>
        </p:nvSpPr>
        <p:spPr bwMode="auto">
          <a:xfrm>
            <a:off x="3657600" y="55626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D6BCA-8E88-4411-80E4-FBC0B932EA1C}" type="slidenum">
              <a:rPr lang="en-US"/>
              <a:pPr/>
              <a:t>26</a:t>
            </a:fld>
            <a:endParaRPr lang="en-US"/>
          </a:p>
        </p:txBody>
      </p:sp>
      <p:sp>
        <p:nvSpPr>
          <p:cNvPr id="173060" name="Text Box 4"/>
          <p:cNvSpPr txBox="1">
            <a:spLocks noChangeArrowheads="1"/>
          </p:cNvSpPr>
          <p:nvPr/>
        </p:nvSpPr>
        <p:spPr bwMode="auto">
          <a:xfrm>
            <a:off x="762000" y="1447800"/>
            <a:ext cx="8067675" cy="3035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66"/>
                </a:solidFill>
              </a:rPr>
              <a:t>Empl_Num Name             Age  Rep_Office  Title       Hire_Date  Manager  Quota      Sales</a:t>
            </a:r>
            <a:endParaRPr lang="en-US" sz="1600">
              <a:solidFill>
                <a:srgbClr val="0033CC"/>
              </a:solidFill>
            </a:endParaRPr>
          </a:p>
          <a:p>
            <a:r>
              <a:rPr lang="en-US" sz="1600"/>
              <a:t>105 	Bill Adams       37  	13 	</a:t>
            </a:r>
            <a:r>
              <a:rPr lang="en-US" sz="1600" b="1">
                <a:solidFill>
                  <a:srgbClr val="CC0000"/>
                </a:solidFill>
              </a:rPr>
              <a:t>Sales Rep</a:t>
            </a:r>
            <a:r>
              <a:rPr lang="en-US" sz="1600"/>
              <a:t>  12-FEB-88     104    	350000    367911</a:t>
            </a:r>
          </a:p>
          <a:p>
            <a:r>
              <a:rPr lang="en-US" sz="1600"/>
              <a:t>37	Jim Anderson                                                   12-FEB-02                                 0 </a:t>
            </a:r>
          </a:p>
          <a:p>
            <a:r>
              <a:rPr lang="en-US" sz="1600"/>
              <a:t>109 	Mary Jones       31 	 11 	Sales Rep  12-OCT-89    106    	300000    392725</a:t>
            </a:r>
          </a:p>
          <a:p>
            <a:r>
              <a:rPr lang="en-US" sz="1600"/>
              <a:t>102 	Sue Smith         48   	21 	Sales Rep  10-DEC-86    108    	350000    474050</a:t>
            </a:r>
          </a:p>
          <a:p>
            <a:r>
              <a:rPr lang="en-US" sz="1600"/>
              <a:t>106 	Sam Clark         52   	11 	</a:t>
            </a:r>
            <a:r>
              <a:rPr lang="en-US" sz="1600" b="1">
                <a:solidFill>
                  <a:srgbClr val="CC0000"/>
                </a:solidFill>
              </a:rPr>
              <a:t>VP Sales</a:t>
            </a:r>
            <a:r>
              <a:rPr lang="en-US" sz="1600"/>
              <a:t>   14-JUN-88          	275000    299912</a:t>
            </a:r>
          </a:p>
          <a:p>
            <a:r>
              <a:rPr lang="en-US" sz="1600"/>
              <a:t>104 	Bob Smith         33   	12 	</a:t>
            </a:r>
            <a:r>
              <a:rPr lang="en-US" sz="1600" b="1">
                <a:solidFill>
                  <a:srgbClr val="CC0000"/>
                </a:solidFill>
              </a:rPr>
              <a:t>Sales Mgr</a:t>
            </a:r>
            <a:r>
              <a:rPr lang="en-US" sz="1600"/>
              <a:t>  19-MAY-87  106    	200000    142594</a:t>
            </a:r>
          </a:p>
          <a:p>
            <a:r>
              <a:rPr lang="en-US" sz="1600"/>
              <a:t>101 	Dan Roberts      45   	12 	Sales Rep  20-OCT-86    104    	300000    305673</a:t>
            </a:r>
          </a:p>
          <a:p>
            <a:r>
              <a:rPr lang="en-US" sz="1600"/>
              <a:t>110 	Tom Synder      41            	Sales Rep  13-JAN-90     101                       75985</a:t>
            </a:r>
          </a:p>
          <a:p>
            <a:r>
              <a:rPr lang="en-US" sz="1600"/>
              <a:t>108 	Larry Fitch        62     21 	Sales Mgr  12-OCT-89   106    	350000    361865</a:t>
            </a:r>
          </a:p>
          <a:p>
            <a:r>
              <a:rPr lang="en-US" sz="1600"/>
              <a:t>103 	Paul Cruz          29     12 	Sales Rep  01-MAR-87  104    	275000    286775</a:t>
            </a:r>
          </a:p>
          <a:p>
            <a:r>
              <a:rPr lang="en-US" sz="1600"/>
              <a:t>107 	Nacy Angelli     49      22 	Sales Rep  14-NOV-88   108    	300000    186042 </a:t>
            </a:r>
          </a:p>
        </p:txBody>
      </p:sp>
      <p:sp>
        <p:nvSpPr>
          <p:cNvPr id="173061" name="Line 5"/>
          <p:cNvSpPr>
            <a:spLocks noChangeShapeType="1"/>
          </p:cNvSpPr>
          <p:nvPr/>
        </p:nvSpPr>
        <p:spPr bwMode="auto">
          <a:xfrm>
            <a:off x="4176713" y="185737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062" name="Line 6"/>
          <p:cNvSpPr>
            <a:spLocks noChangeShapeType="1"/>
          </p:cNvSpPr>
          <p:nvPr/>
        </p:nvSpPr>
        <p:spPr bwMode="auto">
          <a:xfrm>
            <a:off x="228600" y="3048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063" name="Line 7"/>
          <p:cNvSpPr>
            <a:spLocks noChangeShapeType="1"/>
          </p:cNvSpPr>
          <p:nvPr/>
        </p:nvSpPr>
        <p:spPr bwMode="auto">
          <a:xfrm>
            <a:off x="304800" y="2819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066" name="Line 10"/>
          <p:cNvSpPr>
            <a:spLocks noChangeShapeType="1"/>
          </p:cNvSpPr>
          <p:nvPr/>
        </p:nvSpPr>
        <p:spPr bwMode="auto">
          <a:xfrm>
            <a:off x="4191000" y="3048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067" name="Line 11"/>
          <p:cNvSpPr>
            <a:spLocks noChangeShapeType="1"/>
          </p:cNvSpPr>
          <p:nvPr/>
        </p:nvSpPr>
        <p:spPr bwMode="auto">
          <a:xfrm>
            <a:off x="4176713" y="28162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068" name="Line 12"/>
          <p:cNvSpPr>
            <a:spLocks noChangeShapeType="1"/>
          </p:cNvSpPr>
          <p:nvPr/>
        </p:nvSpPr>
        <p:spPr bwMode="auto">
          <a:xfrm>
            <a:off x="304800" y="18589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069" name="Oval 13"/>
          <p:cNvSpPr>
            <a:spLocks noChangeArrowheads="1"/>
          </p:cNvSpPr>
          <p:nvPr/>
        </p:nvSpPr>
        <p:spPr bwMode="auto">
          <a:xfrm>
            <a:off x="3886200" y="1295400"/>
            <a:ext cx="1828800" cy="3276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070" name="Line 14"/>
          <p:cNvSpPr>
            <a:spLocks noChangeShapeType="1"/>
          </p:cNvSpPr>
          <p:nvPr/>
        </p:nvSpPr>
        <p:spPr bwMode="auto">
          <a:xfrm>
            <a:off x="762000" y="1752600"/>
            <a:ext cx="807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5FDF6-6C5B-4F82-AF1C-982DF1969912}" type="slidenum">
              <a:rPr lang="en-US"/>
              <a:pPr/>
              <a:t>27</a:t>
            </a:fld>
            <a:endParaRPr lang="en-US"/>
          </a:p>
        </p:txBody>
      </p:sp>
      <p:sp>
        <p:nvSpPr>
          <p:cNvPr id="123915" name="Text Box 11"/>
          <p:cNvSpPr txBox="1">
            <a:spLocks noChangeArrowheads="1"/>
          </p:cNvSpPr>
          <p:nvPr/>
        </p:nvSpPr>
        <p:spPr bwMode="auto">
          <a:xfrm>
            <a:off x="228600" y="914400"/>
            <a:ext cx="8534400" cy="251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350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/>
              <a:t>How many different offices have salespeople over their quotas?</a:t>
            </a:r>
          </a:p>
          <a:p>
            <a:pPr>
              <a:spcAft>
                <a:spcPts val="600"/>
              </a:spcAft>
            </a:pPr>
            <a:endParaRPr lang="en-US" b="1"/>
          </a:p>
          <a:p>
            <a:pPr lvl="1">
              <a:spcAft>
                <a:spcPts val="600"/>
              </a:spcAft>
            </a:pPr>
            <a:r>
              <a:rPr lang="en-US" b="1"/>
              <a:t>SELECT COUNT(DISTINCT City) AS “CitiesOverQuota”</a:t>
            </a:r>
          </a:p>
          <a:p>
            <a:pPr lvl="1"/>
            <a:r>
              <a:rPr lang="en-US" b="1"/>
              <a:t>FROM Salesreps, Offices</a:t>
            </a:r>
          </a:p>
          <a:p>
            <a:pPr lvl="1"/>
            <a:r>
              <a:rPr lang="en-US" b="1"/>
              <a:t>WHERE (Rep_Office = Office) AND 			(Salesreps.Sales &gt; Quota);</a:t>
            </a:r>
          </a:p>
        </p:txBody>
      </p:sp>
      <p:sp>
        <p:nvSpPr>
          <p:cNvPr id="123916" name="Text Box 12"/>
          <p:cNvSpPr txBox="1">
            <a:spLocks noChangeArrowheads="1"/>
          </p:cNvSpPr>
          <p:nvPr/>
        </p:nvSpPr>
        <p:spPr bwMode="auto">
          <a:xfrm>
            <a:off x="3581400" y="4606925"/>
            <a:ext cx="2936875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0066"/>
                </a:solidFill>
              </a:rPr>
              <a:t>CitiesOverQuota </a:t>
            </a:r>
            <a:r>
              <a:rPr lang="en-US" b="1">
                <a:solidFill>
                  <a:srgbClr val="0033CC"/>
                </a:solidFill>
              </a:rPr>
              <a:t>	</a:t>
            </a:r>
            <a:endParaRPr lang="en-US"/>
          </a:p>
          <a:p>
            <a:r>
              <a:rPr lang="en-US">
                <a:solidFill>
                  <a:srgbClr val="000000"/>
                </a:solidFill>
              </a:rPr>
              <a:t>4	</a:t>
            </a:r>
          </a:p>
        </p:txBody>
      </p:sp>
      <p:sp>
        <p:nvSpPr>
          <p:cNvPr id="123918" name="Line 14"/>
          <p:cNvSpPr>
            <a:spLocks noChangeShapeType="1"/>
          </p:cNvSpPr>
          <p:nvPr/>
        </p:nvSpPr>
        <p:spPr bwMode="auto">
          <a:xfrm>
            <a:off x="3581400" y="50292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A6B29-B7A1-4ADD-8F89-1344D5AA1CB1}" type="slidenum">
              <a:rPr lang="en-US"/>
              <a:pPr/>
              <a:t>28</a:t>
            </a:fld>
            <a:endParaRPr lang="en-US"/>
          </a:p>
        </p:txBody>
      </p:sp>
      <p:sp>
        <p:nvSpPr>
          <p:cNvPr id="174083" name="Text Box 3075"/>
          <p:cNvSpPr txBox="1">
            <a:spLocks noChangeArrowheads="1"/>
          </p:cNvSpPr>
          <p:nvPr/>
        </p:nvSpPr>
        <p:spPr bwMode="auto">
          <a:xfrm>
            <a:off x="3581400" y="5334000"/>
            <a:ext cx="2486025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0066"/>
                </a:solidFill>
              </a:rPr>
              <a:t>CitiesOverQuota </a:t>
            </a:r>
          </a:p>
          <a:p>
            <a:r>
              <a:rPr lang="en-US">
                <a:solidFill>
                  <a:srgbClr val="000000"/>
                </a:solidFill>
              </a:rPr>
              <a:t>4	</a:t>
            </a:r>
          </a:p>
        </p:txBody>
      </p:sp>
      <p:sp>
        <p:nvSpPr>
          <p:cNvPr id="174085" name="Text Box 3077"/>
          <p:cNvSpPr txBox="1">
            <a:spLocks noChangeArrowheads="1"/>
          </p:cNvSpPr>
          <p:nvPr/>
        </p:nvSpPr>
        <p:spPr bwMode="auto">
          <a:xfrm>
            <a:off x="762000" y="304800"/>
            <a:ext cx="8067675" cy="27908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66"/>
                </a:solidFill>
              </a:rPr>
              <a:t>Empl_Num Name            Age  Rep_Office  Title       Hire_Date  Manager  Quota      Sales</a:t>
            </a:r>
          </a:p>
          <a:p>
            <a:r>
              <a:rPr lang="en-US" sz="1600" b="1">
                <a:solidFill>
                  <a:srgbClr val="CC0000"/>
                </a:solidFill>
              </a:rPr>
              <a:t>105 	Bill Adams       37  	13 	Sales Rep  12-FEB-88     104    	350000    367911</a:t>
            </a:r>
            <a:endParaRPr lang="en-US" sz="1600">
              <a:solidFill>
                <a:srgbClr val="CC0000"/>
              </a:solidFill>
            </a:endParaRPr>
          </a:p>
          <a:p>
            <a:r>
              <a:rPr lang="en-US" sz="1600" b="1">
                <a:solidFill>
                  <a:srgbClr val="CC0000"/>
                </a:solidFill>
              </a:rPr>
              <a:t>109 	Mary Jones       31 	11 	Sales Rep  12-OCT-89    106    	300000    392725</a:t>
            </a:r>
          </a:p>
          <a:p>
            <a:r>
              <a:rPr lang="en-US" sz="1600" b="1">
                <a:solidFill>
                  <a:srgbClr val="CC0000"/>
                </a:solidFill>
              </a:rPr>
              <a:t>102 	Sue Smith         48   	21 	Sales Rep  10-DEC-86    108    	350000    474050</a:t>
            </a:r>
          </a:p>
          <a:p>
            <a:r>
              <a:rPr lang="en-US" sz="1600"/>
              <a:t>106 	Sam Clark         52   	11 	VP Sales   14-JUN-88</a:t>
            </a:r>
            <a:r>
              <a:rPr lang="en-US" sz="1600">
                <a:solidFill>
                  <a:srgbClr val="CC0000"/>
                </a:solidFill>
              </a:rPr>
              <a:t>          	</a:t>
            </a:r>
            <a:r>
              <a:rPr lang="en-US" sz="1600" b="1">
                <a:solidFill>
                  <a:srgbClr val="CC0000"/>
                </a:solidFill>
              </a:rPr>
              <a:t>275000    299912</a:t>
            </a:r>
            <a:endParaRPr lang="en-US" sz="1600">
              <a:solidFill>
                <a:srgbClr val="CC0000"/>
              </a:solidFill>
            </a:endParaRPr>
          </a:p>
          <a:p>
            <a:r>
              <a:rPr lang="en-US" sz="1600"/>
              <a:t>104 	Bob Smith         33   	12 	Sales Mgr  19-MAY-87   106    	200000    142594</a:t>
            </a:r>
          </a:p>
          <a:p>
            <a:r>
              <a:rPr lang="en-US" sz="1600" b="1">
                <a:solidFill>
                  <a:srgbClr val="CC0000"/>
                </a:solidFill>
              </a:rPr>
              <a:t>101 	Dan Roberts      45   	12 	Sales Rep  20-OCT-86    104    	300000    305673</a:t>
            </a:r>
            <a:endParaRPr lang="en-US" sz="1600">
              <a:solidFill>
                <a:srgbClr val="CC0000"/>
              </a:solidFill>
            </a:endParaRPr>
          </a:p>
          <a:p>
            <a:r>
              <a:rPr lang="en-US" sz="1600"/>
              <a:t>110 	Tom Synder      41            	Sales Rep  13-JAN-90	      101                       75985</a:t>
            </a:r>
          </a:p>
          <a:p>
            <a:r>
              <a:rPr lang="en-US" sz="1600"/>
              <a:t>108 	Larry Fitch        62     21 	Sales Mgr  12-OCT-89     106    	</a:t>
            </a:r>
            <a:r>
              <a:rPr lang="en-US" sz="1600" b="1">
                <a:solidFill>
                  <a:srgbClr val="CC0000"/>
                </a:solidFill>
              </a:rPr>
              <a:t>350000    361865</a:t>
            </a:r>
            <a:endParaRPr lang="en-US" sz="1600">
              <a:solidFill>
                <a:srgbClr val="CC0000"/>
              </a:solidFill>
            </a:endParaRPr>
          </a:p>
          <a:p>
            <a:r>
              <a:rPr lang="en-US" sz="1600"/>
              <a:t>103 	Paul Cruz          29     12 	Sales Rep  01-MAR-87    104</a:t>
            </a:r>
            <a:r>
              <a:rPr lang="en-US" sz="1600">
                <a:solidFill>
                  <a:srgbClr val="CC0000"/>
                </a:solidFill>
              </a:rPr>
              <a:t>    	</a:t>
            </a:r>
            <a:r>
              <a:rPr lang="en-US" sz="1600" b="1">
                <a:solidFill>
                  <a:srgbClr val="CC0000"/>
                </a:solidFill>
              </a:rPr>
              <a:t>275000    286775</a:t>
            </a:r>
            <a:endParaRPr lang="en-US" sz="1600"/>
          </a:p>
          <a:p>
            <a:r>
              <a:rPr lang="en-US" sz="1600"/>
              <a:t>107 	Nacy Angelli     49      22 	Sales Rep  14-NOV-88     108    	300000    186042 </a:t>
            </a:r>
          </a:p>
        </p:txBody>
      </p:sp>
      <p:sp>
        <p:nvSpPr>
          <p:cNvPr id="174087" name="Text Box 3079"/>
          <p:cNvSpPr txBox="1">
            <a:spLocks noChangeArrowheads="1"/>
          </p:cNvSpPr>
          <p:nvPr/>
        </p:nvSpPr>
        <p:spPr bwMode="auto">
          <a:xfrm>
            <a:off x="762000" y="3175000"/>
            <a:ext cx="5834063" cy="15684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66"/>
                </a:solidFill>
              </a:rPr>
              <a:t>Office   City                Region             Mgr        Target        Sales</a:t>
            </a:r>
          </a:p>
          <a:p>
            <a:r>
              <a:rPr lang="en-US" sz="1600"/>
              <a:t> 22         Denver           Western             108        300000         186042</a:t>
            </a:r>
          </a:p>
          <a:p>
            <a:r>
              <a:rPr lang="en-US" sz="1600"/>
              <a:t> </a:t>
            </a:r>
            <a:r>
              <a:rPr lang="en-US" sz="1600" b="1">
                <a:solidFill>
                  <a:srgbClr val="CC0000"/>
                </a:solidFill>
              </a:rPr>
              <a:t>11         New York      Eastern              106       575000         692637</a:t>
            </a:r>
          </a:p>
          <a:p>
            <a:r>
              <a:rPr lang="en-US" sz="1600" b="1">
                <a:solidFill>
                  <a:srgbClr val="CC0000"/>
                </a:solidFill>
              </a:rPr>
              <a:t> 12         Chicago         Eastern              104       800000         735042</a:t>
            </a:r>
          </a:p>
          <a:p>
            <a:r>
              <a:rPr lang="en-US" sz="1600" b="1">
                <a:solidFill>
                  <a:srgbClr val="CC0000"/>
                </a:solidFill>
              </a:rPr>
              <a:t> 13         Atlanta           Eastern             105      350000          367911</a:t>
            </a:r>
            <a:endParaRPr lang="en-US" sz="1600">
              <a:solidFill>
                <a:srgbClr val="CC0000"/>
              </a:solidFill>
            </a:endParaRPr>
          </a:p>
          <a:p>
            <a:r>
              <a:rPr lang="en-US" sz="1600">
                <a:solidFill>
                  <a:srgbClr val="CC0000"/>
                </a:solidFill>
              </a:rPr>
              <a:t> </a:t>
            </a:r>
            <a:r>
              <a:rPr lang="en-US" sz="1600" b="1">
                <a:solidFill>
                  <a:srgbClr val="CC0000"/>
                </a:solidFill>
              </a:rPr>
              <a:t>21         Los Angeles  Western             108       725000          835915</a:t>
            </a:r>
            <a:endParaRPr lang="en-US" sz="1600"/>
          </a:p>
        </p:txBody>
      </p:sp>
      <p:sp>
        <p:nvSpPr>
          <p:cNvPr id="174088" name="Line 3080"/>
          <p:cNvSpPr>
            <a:spLocks noChangeShapeType="1"/>
          </p:cNvSpPr>
          <p:nvPr/>
        </p:nvSpPr>
        <p:spPr bwMode="auto">
          <a:xfrm>
            <a:off x="381000" y="685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090" name="Line 3082"/>
          <p:cNvSpPr>
            <a:spLocks noChangeShapeType="1"/>
          </p:cNvSpPr>
          <p:nvPr/>
        </p:nvSpPr>
        <p:spPr bwMode="auto">
          <a:xfrm>
            <a:off x="381000" y="990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091" name="Line 3083"/>
          <p:cNvSpPr>
            <a:spLocks noChangeShapeType="1"/>
          </p:cNvSpPr>
          <p:nvPr/>
        </p:nvSpPr>
        <p:spPr bwMode="auto">
          <a:xfrm>
            <a:off x="381000" y="1295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092" name="Line 3084"/>
          <p:cNvSpPr>
            <a:spLocks noChangeShapeType="1"/>
          </p:cNvSpPr>
          <p:nvPr/>
        </p:nvSpPr>
        <p:spPr bwMode="auto">
          <a:xfrm>
            <a:off x="304800" y="1981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093" name="Line 3085"/>
          <p:cNvSpPr>
            <a:spLocks noChangeShapeType="1"/>
          </p:cNvSpPr>
          <p:nvPr/>
        </p:nvSpPr>
        <p:spPr bwMode="auto">
          <a:xfrm>
            <a:off x="381000" y="3810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094" name="Line 3086"/>
          <p:cNvSpPr>
            <a:spLocks noChangeShapeType="1"/>
          </p:cNvSpPr>
          <p:nvPr/>
        </p:nvSpPr>
        <p:spPr bwMode="auto">
          <a:xfrm>
            <a:off x="381000" y="4038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095" name="Line 3087"/>
          <p:cNvSpPr>
            <a:spLocks noChangeShapeType="1"/>
          </p:cNvSpPr>
          <p:nvPr/>
        </p:nvSpPr>
        <p:spPr bwMode="auto">
          <a:xfrm>
            <a:off x="381000" y="4343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096" name="Line 3088"/>
          <p:cNvSpPr>
            <a:spLocks noChangeShapeType="1"/>
          </p:cNvSpPr>
          <p:nvPr/>
        </p:nvSpPr>
        <p:spPr bwMode="auto">
          <a:xfrm>
            <a:off x="381000" y="4572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097" name="Line 3089"/>
          <p:cNvSpPr>
            <a:spLocks noChangeShapeType="1"/>
          </p:cNvSpPr>
          <p:nvPr/>
        </p:nvSpPr>
        <p:spPr bwMode="auto">
          <a:xfrm>
            <a:off x="304800" y="2438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098" name="Line 3090"/>
          <p:cNvSpPr>
            <a:spLocks noChangeShapeType="1"/>
          </p:cNvSpPr>
          <p:nvPr/>
        </p:nvSpPr>
        <p:spPr bwMode="auto">
          <a:xfrm>
            <a:off x="304800" y="2743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099" name="Line 3091"/>
          <p:cNvSpPr>
            <a:spLocks noChangeShapeType="1"/>
          </p:cNvSpPr>
          <p:nvPr/>
        </p:nvSpPr>
        <p:spPr bwMode="auto">
          <a:xfrm>
            <a:off x="762000" y="3429000"/>
            <a:ext cx="594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00" name="Line 3092"/>
          <p:cNvSpPr>
            <a:spLocks noChangeShapeType="1"/>
          </p:cNvSpPr>
          <p:nvPr/>
        </p:nvSpPr>
        <p:spPr bwMode="auto">
          <a:xfrm>
            <a:off x="762000" y="609600"/>
            <a:ext cx="807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01" name="Line 3093"/>
          <p:cNvSpPr>
            <a:spLocks noChangeShapeType="1"/>
          </p:cNvSpPr>
          <p:nvPr/>
        </p:nvSpPr>
        <p:spPr bwMode="auto">
          <a:xfrm>
            <a:off x="3581400" y="57150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32499-EBC0-4ABB-958B-8C623EBC00B2}" type="slidenum">
              <a:rPr lang="en-US"/>
              <a:pPr/>
              <a:t>29</a:t>
            </a:fld>
            <a:endParaRPr lang="en-US"/>
          </a:p>
        </p:txBody>
      </p:sp>
      <p:sp>
        <p:nvSpPr>
          <p:cNvPr id="142340" name="Text Box 4"/>
          <p:cNvSpPr txBox="1">
            <a:spLocks noChangeArrowheads="1"/>
          </p:cNvSpPr>
          <p:nvPr/>
        </p:nvSpPr>
        <p:spPr bwMode="auto">
          <a:xfrm>
            <a:off x="457200" y="457200"/>
            <a:ext cx="8229600" cy="520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3200" b="1"/>
              <a:t>The GROUP BY clause</a:t>
            </a:r>
          </a:p>
          <a:p>
            <a:pPr>
              <a:spcAft>
                <a:spcPts val="600"/>
              </a:spcAft>
            </a:pPr>
            <a:r>
              <a:rPr lang="en-US"/>
              <a:t> </a:t>
            </a:r>
          </a:p>
          <a:p>
            <a:pPr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/>
              <a:t>The summary queries described so far are like the totals at the bottom of a report. </a:t>
            </a:r>
          </a:p>
          <a:p>
            <a:pPr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/>
              <a:t>They condense all the detailed data in the report into a single summary row of data.  </a:t>
            </a:r>
          </a:p>
          <a:p>
            <a:pPr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/>
              <a:t>Sometimes, its good to summarize query results in groups.  </a:t>
            </a:r>
          </a:p>
          <a:p>
            <a:pPr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/>
              <a:t>The GROUP BY clause of the SELECT statement provides this capability.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A7772-4E46-45AA-95B8-78972BF0FAF4}" type="slidenum">
              <a:rPr lang="en-US"/>
              <a:pPr/>
              <a:t>3</a:t>
            </a:fld>
            <a:endParaRPr lang="en-US"/>
          </a:p>
        </p:txBody>
      </p:sp>
      <p:sp>
        <p:nvSpPr>
          <p:cNvPr id="122882" name="Text Box 2"/>
          <p:cNvSpPr txBox="1">
            <a:spLocks noChangeArrowheads="1"/>
          </p:cNvSpPr>
          <p:nvPr/>
        </p:nvSpPr>
        <p:spPr bwMode="auto">
          <a:xfrm>
            <a:off x="838200" y="609600"/>
            <a:ext cx="7162800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350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/>
              <a:t>SQL lets you summarize data through column functions. </a:t>
            </a:r>
          </a:p>
          <a:p>
            <a:pPr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/>
              <a:t>A column function takes an entire column of data and summarizes it into a single data item. </a:t>
            </a:r>
          </a:p>
          <a:p>
            <a:pPr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/>
              <a:t>(NOTE : null values are ignored in summary functions)</a:t>
            </a:r>
          </a:p>
          <a:p>
            <a:pPr lvl="1"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/>
              <a:t>For example, to find the average grade for 5 students, the grades are added and divided by the number of grades. </a:t>
            </a:r>
          </a:p>
          <a:p>
            <a:pPr lvl="1"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/>
              <a:t>If one grade is null, the null value is not added to the sum (i.e. null value does not mean zero) </a:t>
            </a:r>
          </a:p>
          <a:p>
            <a:pPr lvl="1"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/>
              <a:t>Therefore, sum is divided by 4 not by 5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3082F-E4A0-48E8-8DFC-62C84676843B}" type="slidenum">
              <a:rPr lang="en-US"/>
              <a:pPr/>
              <a:t>30</a:t>
            </a:fld>
            <a:endParaRPr lang="en-US"/>
          </a:p>
        </p:txBody>
      </p:sp>
      <p:sp>
        <p:nvSpPr>
          <p:cNvPr id="161794" name="Text Box 2"/>
          <p:cNvSpPr txBox="1">
            <a:spLocks noChangeArrowheads="1"/>
          </p:cNvSpPr>
          <p:nvPr/>
        </p:nvSpPr>
        <p:spPr bwMode="auto">
          <a:xfrm>
            <a:off x="457200" y="609600"/>
            <a:ext cx="7848600" cy="331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350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/>
              <a:t>Example are the easiest way to explain how the GROUP BY clause works.</a:t>
            </a:r>
          </a:p>
          <a:p>
            <a:pPr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/>
              <a:t>If we ask </a:t>
            </a:r>
          </a:p>
          <a:p>
            <a:pPr lvl="1"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/>
              <a:t>What is the average order size? We can query as:</a:t>
            </a:r>
          </a:p>
          <a:p>
            <a:endParaRPr lang="en-US" b="1"/>
          </a:p>
          <a:p>
            <a:r>
              <a:rPr lang="en-US" b="1"/>
              <a:t>		SELECT AVG(Amount) AS “AvgAmount”</a:t>
            </a:r>
          </a:p>
          <a:p>
            <a:pPr lvl="1"/>
            <a:r>
              <a:rPr lang="en-US" b="1"/>
              <a:t>		FROM Orders;</a:t>
            </a:r>
          </a:p>
        </p:txBody>
      </p:sp>
      <p:sp>
        <p:nvSpPr>
          <p:cNvPr id="161795" name="Text Box 3"/>
          <p:cNvSpPr txBox="1">
            <a:spLocks noChangeArrowheads="1"/>
          </p:cNvSpPr>
          <p:nvPr/>
        </p:nvSpPr>
        <p:spPr bwMode="auto">
          <a:xfrm>
            <a:off x="3505200" y="5029200"/>
            <a:ext cx="19050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rgbClr val="660066"/>
                </a:solidFill>
              </a:rPr>
              <a:t>AvgAmount</a:t>
            </a:r>
          </a:p>
          <a:p>
            <a:r>
              <a:rPr lang="en-US" b="1">
                <a:solidFill>
                  <a:srgbClr val="000000"/>
                </a:solidFill>
              </a:rPr>
              <a:t>$8,256.37</a:t>
            </a:r>
            <a:endParaRPr lang="en-US"/>
          </a:p>
        </p:txBody>
      </p:sp>
      <p:sp>
        <p:nvSpPr>
          <p:cNvPr id="161796" name="Line 4"/>
          <p:cNvSpPr>
            <a:spLocks noChangeShapeType="1"/>
          </p:cNvSpPr>
          <p:nvPr/>
        </p:nvSpPr>
        <p:spPr bwMode="auto">
          <a:xfrm>
            <a:off x="3505200" y="5410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28143-2064-4BCD-AA51-FE6948BCBA3F}" type="slidenum">
              <a:rPr lang="en-US"/>
              <a:pPr/>
              <a:t>31</a:t>
            </a:fld>
            <a:endParaRPr lang="en-US"/>
          </a:p>
        </p:txBody>
      </p:sp>
      <p:sp>
        <p:nvSpPr>
          <p:cNvPr id="143362" name="Text Box 2"/>
          <p:cNvSpPr txBox="1">
            <a:spLocks noChangeArrowheads="1"/>
          </p:cNvSpPr>
          <p:nvPr/>
        </p:nvSpPr>
        <p:spPr bwMode="auto">
          <a:xfrm>
            <a:off x="228600" y="381000"/>
            <a:ext cx="86868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3460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But we want </a:t>
            </a:r>
          </a:p>
          <a:p>
            <a:pPr lvl="1">
              <a:buClr>
                <a:srgbClr val="CC0000"/>
              </a:buClr>
              <a:buFontTx/>
              <a:buChar char="•"/>
            </a:pPr>
            <a:r>
              <a:rPr lang="en-US"/>
              <a:t> the average order size for each salesperson. We should query as:</a:t>
            </a:r>
            <a:r>
              <a:rPr lang="en-US" b="1"/>
              <a:t> </a:t>
            </a:r>
          </a:p>
          <a:p>
            <a:endParaRPr lang="en-US" b="1"/>
          </a:p>
          <a:p>
            <a:pPr lvl="1"/>
            <a:r>
              <a:rPr lang="en-US" b="1"/>
              <a:t>SELECT Name, AVG(Amount) AS “AvgAmount”</a:t>
            </a:r>
          </a:p>
          <a:p>
            <a:pPr lvl="1"/>
            <a:r>
              <a:rPr lang="en-US" b="1"/>
              <a:t>FROM Orders, Salesreps</a:t>
            </a:r>
          </a:p>
          <a:p>
            <a:pPr lvl="1"/>
            <a:r>
              <a:rPr lang="en-US" b="1"/>
              <a:t>WHERE Empl_Num = Rep</a:t>
            </a:r>
          </a:p>
          <a:p>
            <a:pPr lvl="1"/>
            <a:r>
              <a:rPr lang="en-US" b="1"/>
              <a:t>GROUP BY Name;</a:t>
            </a:r>
            <a:endParaRPr lang="en-US"/>
          </a:p>
        </p:txBody>
      </p:sp>
      <p:sp>
        <p:nvSpPr>
          <p:cNvPr id="143363" name="Text Box 3"/>
          <p:cNvSpPr txBox="1">
            <a:spLocks noChangeArrowheads="1"/>
          </p:cNvSpPr>
          <p:nvPr/>
        </p:nvSpPr>
        <p:spPr bwMode="auto">
          <a:xfrm>
            <a:off x="2590800" y="3132138"/>
            <a:ext cx="3851275" cy="3209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0066"/>
                </a:solidFill>
              </a:rPr>
              <a:t>NAME	AvgAmount</a:t>
            </a:r>
          </a:p>
          <a:p>
            <a:r>
              <a:rPr lang="en-US" sz="2000">
                <a:solidFill>
                  <a:srgbClr val="000000"/>
                </a:solidFill>
              </a:rPr>
              <a:t>Bill Adams	$7,865.40	</a:t>
            </a:r>
            <a:endParaRPr lang="en-US" sz="2000"/>
          </a:p>
          <a:p>
            <a:r>
              <a:rPr lang="en-US" sz="2000">
                <a:solidFill>
                  <a:srgbClr val="000000"/>
                </a:solidFill>
              </a:rPr>
              <a:t>Dan Roberts	$8,876.00	</a:t>
            </a:r>
            <a:endParaRPr lang="en-US" sz="2000"/>
          </a:p>
          <a:p>
            <a:r>
              <a:rPr lang="en-US" sz="2000">
                <a:solidFill>
                  <a:srgbClr val="000000"/>
                </a:solidFill>
              </a:rPr>
              <a:t>Larry Fitch	$8,376.14	</a:t>
            </a:r>
            <a:endParaRPr lang="en-US" sz="2000"/>
          </a:p>
          <a:p>
            <a:r>
              <a:rPr lang="en-US" sz="2000">
                <a:solidFill>
                  <a:srgbClr val="000000"/>
                </a:solidFill>
              </a:rPr>
              <a:t>Mary Jones	$3,552.50	</a:t>
            </a:r>
            <a:endParaRPr lang="en-US" sz="2000"/>
          </a:p>
          <a:p>
            <a:r>
              <a:rPr lang="en-US" sz="2000">
                <a:solidFill>
                  <a:srgbClr val="000000"/>
                </a:solidFill>
              </a:rPr>
              <a:t>Nancy Angelli	$11,477.33	</a:t>
            </a:r>
            <a:endParaRPr lang="en-US" sz="2000"/>
          </a:p>
          <a:p>
            <a:r>
              <a:rPr lang="en-US" sz="2000">
                <a:solidFill>
                  <a:srgbClr val="000000"/>
                </a:solidFill>
              </a:rPr>
              <a:t>Paul Cruz	$1,350.00	</a:t>
            </a:r>
            <a:endParaRPr lang="en-US" sz="2000"/>
          </a:p>
          <a:p>
            <a:r>
              <a:rPr lang="en-US" sz="2000">
                <a:solidFill>
                  <a:srgbClr val="000000"/>
                </a:solidFill>
              </a:rPr>
              <a:t>Sam Clark	$16,479.00	</a:t>
            </a:r>
            <a:endParaRPr lang="en-US" sz="2000"/>
          </a:p>
          <a:p>
            <a:r>
              <a:rPr lang="en-US" sz="2000">
                <a:solidFill>
                  <a:srgbClr val="000000"/>
                </a:solidFill>
              </a:rPr>
              <a:t>Sue Smith	$5,694.00	</a:t>
            </a:r>
            <a:endParaRPr lang="en-US" sz="2000"/>
          </a:p>
          <a:p>
            <a:r>
              <a:rPr lang="en-US" sz="2000">
                <a:solidFill>
                  <a:srgbClr val="000000"/>
                </a:solidFill>
              </a:rPr>
              <a:t>Tom Snyder	$11,566.00	</a:t>
            </a:r>
          </a:p>
        </p:txBody>
      </p:sp>
      <p:sp>
        <p:nvSpPr>
          <p:cNvPr id="143365" name="Line 5"/>
          <p:cNvSpPr>
            <a:spLocks noChangeShapeType="1"/>
          </p:cNvSpPr>
          <p:nvPr/>
        </p:nvSpPr>
        <p:spPr bwMode="auto">
          <a:xfrm>
            <a:off x="2590800" y="3505200"/>
            <a:ext cx="388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11AE7-500F-4EFD-B279-3F226DA88D21}" type="slidenum">
              <a:rPr lang="en-US"/>
              <a:pPr/>
              <a:t>32</a:t>
            </a:fld>
            <a:endParaRPr lang="en-US"/>
          </a:p>
        </p:txBody>
      </p:sp>
      <p:sp>
        <p:nvSpPr>
          <p:cNvPr id="176133" name="Text Box 1029"/>
          <p:cNvSpPr txBox="1">
            <a:spLocks noChangeArrowheads="1"/>
          </p:cNvSpPr>
          <p:nvPr/>
        </p:nvSpPr>
        <p:spPr bwMode="auto">
          <a:xfrm>
            <a:off x="587375" y="2057400"/>
            <a:ext cx="2994025" cy="2790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66"/>
                </a:solidFill>
              </a:rPr>
              <a:t>Empl_Num   Name  </a:t>
            </a:r>
            <a:r>
              <a:rPr lang="en-US" sz="1600">
                <a:solidFill>
                  <a:srgbClr val="660066"/>
                </a:solidFill>
              </a:rPr>
              <a:t>…………..</a:t>
            </a:r>
            <a:endParaRPr lang="en-US" sz="1600">
              <a:solidFill>
                <a:srgbClr val="0033CC"/>
              </a:solidFill>
            </a:endParaRPr>
          </a:p>
          <a:p>
            <a:r>
              <a:rPr lang="en-US" sz="1600" b="1">
                <a:solidFill>
                  <a:srgbClr val="CC0000"/>
                </a:solidFill>
              </a:rPr>
              <a:t>105 	Bill Adams       …….</a:t>
            </a:r>
            <a:endParaRPr lang="en-US" sz="1600"/>
          </a:p>
          <a:p>
            <a:r>
              <a:rPr lang="en-US" sz="1600" b="1">
                <a:solidFill>
                  <a:srgbClr val="0000CC"/>
                </a:solidFill>
              </a:rPr>
              <a:t>109 	Mary Jones</a:t>
            </a:r>
            <a:r>
              <a:rPr lang="en-US" sz="1600">
                <a:solidFill>
                  <a:srgbClr val="0000CC"/>
                </a:solidFill>
              </a:rPr>
              <a:t>       ……..</a:t>
            </a:r>
          </a:p>
          <a:p>
            <a:r>
              <a:rPr lang="en-US" sz="1600"/>
              <a:t>102 	Sue Smith         ……..</a:t>
            </a:r>
          </a:p>
          <a:p>
            <a:r>
              <a:rPr lang="en-US" sz="1600"/>
              <a:t>106 	Sam Clark         ……..</a:t>
            </a:r>
          </a:p>
          <a:p>
            <a:r>
              <a:rPr lang="en-US" sz="1600"/>
              <a:t>104 	Bob Smith         ……..</a:t>
            </a:r>
          </a:p>
          <a:p>
            <a:r>
              <a:rPr lang="en-US" sz="1600"/>
              <a:t>101 	Dan Roberts      ……..</a:t>
            </a:r>
          </a:p>
          <a:p>
            <a:r>
              <a:rPr lang="en-US" sz="1600"/>
              <a:t>110 	Tom Synder     ……..</a:t>
            </a:r>
          </a:p>
          <a:p>
            <a:r>
              <a:rPr lang="en-US" sz="1600"/>
              <a:t>108 	Larry Fitch       …….. </a:t>
            </a:r>
          </a:p>
          <a:p>
            <a:r>
              <a:rPr lang="en-US" sz="1600"/>
              <a:t>103 	Paul Cruz          ……..</a:t>
            </a:r>
          </a:p>
          <a:p>
            <a:r>
              <a:rPr lang="en-US" sz="1600"/>
              <a:t>107 	Nacy Angelli   ……..</a:t>
            </a:r>
          </a:p>
        </p:txBody>
      </p:sp>
      <p:sp>
        <p:nvSpPr>
          <p:cNvPr id="176134" name="Line 1030"/>
          <p:cNvSpPr>
            <a:spLocks noChangeShapeType="1"/>
          </p:cNvSpPr>
          <p:nvPr/>
        </p:nvSpPr>
        <p:spPr bwMode="auto">
          <a:xfrm>
            <a:off x="149225" y="2514600"/>
            <a:ext cx="438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35" name="Line 1031"/>
          <p:cNvSpPr>
            <a:spLocks noChangeShapeType="1"/>
          </p:cNvSpPr>
          <p:nvPr/>
        </p:nvSpPr>
        <p:spPr bwMode="auto">
          <a:xfrm>
            <a:off x="3581400" y="533400"/>
            <a:ext cx="30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36" name="Text Box 1032"/>
          <p:cNvSpPr txBox="1">
            <a:spLocks noChangeArrowheads="1"/>
          </p:cNvSpPr>
          <p:nvPr/>
        </p:nvSpPr>
        <p:spPr bwMode="auto">
          <a:xfrm>
            <a:off x="0" y="2514600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***</a:t>
            </a:r>
          </a:p>
        </p:txBody>
      </p:sp>
      <p:sp>
        <p:nvSpPr>
          <p:cNvPr id="176137" name="Text Box 1033"/>
          <p:cNvSpPr txBox="1">
            <a:spLocks noChangeArrowheads="1"/>
          </p:cNvSpPr>
          <p:nvPr/>
        </p:nvSpPr>
        <p:spPr bwMode="auto">
          <a:xfrm>
            <a:off x="8502650" y="2057400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***</a:t>
            </a:r>
          </a:p>
        </p:txBody>
      </p:sp>
      <p:sp>
        <p:nvSpPr>
          <p:cNvPr id="176138" name="Text Box 1034"/>
          <p:cNvSpPr txBox="1">
            <a:spLocks noChangeArrowheads="1"/>
          </p:cNvSpPr>
          <p:nvPr/>
        </p:nvSpPr>
        <p:spPr bwMode="auto">
          <a:xfrm>
            <a:off x="3248025" y="0"/>
            <a:ext cx="5254625" cy="669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 </a:t>
            </a:r>
            <a:r>
              <a:rPr lang="en-US" sz="1400" b="1">
                <a:solidFill>
                  <a:srgbClr val="660066"/>
                </a:solidFill>
              </a:rPr>
              <a:t>Order)Num             …. Rep Mfr Product        Qty            Amount</a:t>
            </a:r>
          </a:p>
          <a:p>
            <a:r>
              <a:rPr lang="en-US" sz="1400"/>
              <a:t>    112961	             </a:t>
            </a:r>
            <a:r>
              <a:rPr lang="en-US" sz="1400" b="1"/>
              <a:t>…. </a:t>
            </a:r>
            <a:r>
              <a:rPr lang="en-US" sz="1400"/>
              <a:t>	106  REI 2A44L         	 7           	31500</a:t>
            </a:r>
          </a:p>
          <a:p>
            <a:r>
              <a:rPr lang="en-US" sz="1400"/>
              <a:t>    </a:t>
            </a:r>
            <a:r>
              <a:rPr lang="en-US" sz="1400" b="1">
                <a:solidFill>
                  <a:srgbClr val="CC0000"/>
                </a:solidFill>
              </a:rPr>
              <a:t>113012 	             …..  105  ACI 41003        	 35         	3745</a:t>
            </a:r>
            <a:endParaRPr lang="en-US" sz="1400"/>
          </a:p>
          <a:p>
            <a:r>
              <a:rPr lang="en-US" sz="1400"/>
              <a:t>    112989 	             </a:t>
            </a:r>
            <a:r>
              <a:rPr lang="en-US" sz="1400" b="1"/>
              <a:t>….. </a:t>
            </a:r>
            <a:r>
              <a:rPr lang="en-US" sz="1400"/>
              <a:t>	106  FEA 114            	6      	 1458</a:t>
            </a:r>
          </a:p>
          <a:p>
            <a:r>
              <a:rPr lang="en-US" sz="1400"/>
              <a:t>    113051	             </a:t>
            </a:r>
            <a:r>
              <a:rPr lang="en-US" sz="1400" b="1"/>
              <a:t>….. </a:t>
            </a:r>
            <a:r>
              <a:rPr lang="en-US" sz="1400"/>
              <a:t>	108  QSA K47            	4       	1420</a:t>
            </a:r>
          </a:p>
          <a:p>
            <a:r>
              <a:rPr lang="en-US" sz="1400"/>
              <a:t>    112968 	             </a:t>
            </a:r>
            <a:r>
              <a:rPr lang="en-US" sz="1400" b="1"/>
              <a:t>….. </a:t>
            </a:r>
            <a:r>
              <a:rPr lang="en-US" sz="1400"/>
              <a:t>	101  ACI 41004         	34       	3978</a:t>
            </a:r>
          </a:p>
          <a:p>
            <a:r>
              <a:rPr lang="en-US" sz="1400"/>
              <a:t>    113036 	             </a:t>
            </a:r>
            <a:r>
              <a:rPr lang="en-US" sz="1400" b="1"/>
              <a:t>….. </a:t>
            </a:r>
            <a:r>
              <a:rPr lang="en-US" sz="1400"/>
              <a:t>	110  ACI 4100Z         	 9      	22500</a:t>
            </a:r>
          </a:p>
          <a:p>
            <a:r>
              <a:rPr lang="en-US" sz="1400"/>
              <a:t>    113045 	             </a:t>
            </a:r>
            <a:r>
              <a:rPr lang="en-US" sz="1400" b="1"/>
              <a:t>….. </a:t>
            </a:r>
            <a:r>
              <a:rPr lang="en-US" sz="1400"/>
              <a:t>	108  REI 2A44R         	10      	45000</a:t>
            </a:r>
          </a:p>
          <a:p>
            <a:r>
              <a:rPr lang="en-US" sz="1400">
                <a:solidFill>
                  <a:srgbClr val="CC0000"/>
                </a:solidFill>
              </a:rPr>
              <a:t>    </a:t>
            </a:r>
            <a:r>
              <a:rPr lang="en-US" sz="1400" b="1">
                <a:solidFill>
                  <a:srgbClr val="CC0000"/>
                </a:solidFill>
              </a:rPr>
              <a:t>112963 	             ….. 	105  ACI 41004        	28       	3276</a:t>
            </a:r>
            <a:endParaRPr lang="en-US" sz="1400" b="1">
              <a:solidFill>
                <a:srgbClr val="FF3300"/>
              </a:solidFill>
            </a:endParaRPr>
          </a:p>
          <a:p>
            <a:r>
              <a:rPr lang="en-US" sz="1400"/>
              <a:t>    113013 	             </a:t>
            </a:r>
            <a:r>
              <a:rPr lang="en-US" sz="1400" b="1"/>
              <a:t>….. </a:t>
            </a:r>
            <a:r>
              <a:rPr lang="en-US" sz="1400"/>
              <a:t>	108  BIC 41003          	1       	 652</a:t>
            </a:r>
          </a:p>
          <a:p>
            <a:r>
              <a:rPr lang="en-US" sz="1400"/>
              <a:t>    </a:t>
            </a:r>
            <a:r>
              <a:rPr lang="en-US" sz="1400" b="1">
                <a:solidFill>
                  <a:srgbClr val="0000CC"/>
                </a:solidFill>
              </a:rPr>
              <a:t>113058 	             ….. 	109  FEA 112           	10       	1480</a:t>
            </a:r>
            <a:endParaRPr lang="en-US" sz="1400">
              <a:solidFill>
                <a:srgbClr val="0000CC"/>
              </a:solidFill>
            </a:endParaRPr>
          </a:p>
          <a:p>
            <a:r>
              <a:rPr lang="en-US" sz="1400"/>
              <a:t>    112997	             </a:t>
            </a:r>
            <a:r>
              <a:rPr lang="en-US" sz="1400" b="1"/>
              <a:t>….. </a:t>
            </a:r>
            <a:r>
              <a:rPr lang="en-US" sz="1400"/>
              <a:t>	107  BIC 41003          	1        	652</a:t>
            </a:r>
          </a:p>
          <a:p>
            <a:r>
              <a:rPr lang="en-US" sz="1400"/>
              <a:t>    </a:t>
            </a:r>
            <a:r>
              <a:rPr lang="en-US" sz="1400" b="1">
                <a:solidFill>
                  <a:srgbClr val="CC0000"/>
                </a:solidFill>
              </a:rPr>
              <a:t>112983	             ….. 	105  ACI 41004         	 6        	702</a:t>
            </a:r>
            <a:endParaRPr lang="en-US" sz="1400">
              <a:solidFill>
                <a:srgbClr val="CC0000"/>
              </a:solidFill>
            </a:endParaRPr>
          </a:p>
          <a:p>
            <a:r>
              <a:rPr lang="en-US" sz="1400"/>
              <a:t>    113024 	             </a:t>
            </a:r>
            <a:r>
              <a:rPr lang="en-US" sz="1400" b="1"/>
              <a:t>….. </a:t>
            </a:r>
            <a:r>
              <a:rPr lang="en-US" sz="1400"/>
              <a:t>	108  QSA XK47          	20      	 7100</a:t>
            </a:r>
          </a:p>
          <a:p>
            <a:r>
              <a:rPr lang="en-US" sz="1400"/>
              <a:t>    113062 	             </a:t>
            </a:r>
            <a:r>
              <a:rPr lang="en-US" sz="1400" b="1"/>
              <a:t>….. </a:t>
            </a:r>
            <a:r>
              <a:rPr lang="en-US" sz="1400"/>
              <a:t>	107  FEA 114           	10      	 2430</a:t>
            </a:r>
          </a:p>
          <a:p>
            <a:r>
              <a:rPr lang="en-US" sz="1400"/>
              <a:t>    112979 	             </a:t>
            </a:r>
            <a:r>
              <a:rPr lang="en-US" sz="1400" b="1"/>
              <a:t>….. </a:t>
            </a:r>
            <a:r>
              <a:rPr lang="en-US" sz="1400"/>
              <a:t>	102  ACI 4100Z          	6     	 15000</a:t>
            </a:r>
          </a:p>
          <a:p>
            <a:r>
              <a:rPr lang="en-US" sz="1400"/>
              <a:t>    </a:t>
            </a:r>
            <a:r>
              <a:rPr lang="en-US" sz="1400" b="1">
                <a:solidFill>
                  <a:srgbClr val="CC0000"/>
                </a:solidFill>
              </a:rPr>
              <a:t>113027 	             ….. 	105  ACI 41002         	54       	4104</a:t>
            </a:r>
            <a:endParaRPr lang="en-US" sz="1400" b="1">
              <a:solidFill>
                <a:srgbClr val="FF3300"/>
              </a:solidFill>
            </a:endParaRPr>
          </a:p>
          <a:p>
            <a:r>
              <a:rPr lang="en-US" sz="1400"/>
              <a:t>    113007 	             </a:t>
            </a:r>
            <a:r>
              <a:rPr lang="en-US" sz="1400" b="1"/>
              <a:t>….. </a:t>
            </a:r>
            <a:r>
              <a:rPr lang="en-US" sz="1400"/>
              <a:t>	108  IMM 773C           	3       	2925</a:t>
            </a:r>
          </a:p>
          <a:p>
            <a:r>
              <a:rPr lang="en-US" sz="1400"/>
              <a:t>    113069	             </a:t>
            </a:r>
            <a:r>
              <a:rPr lang="en-US" sz="1400" b="1"/>
              <a:t>….. </a:t>
            </a:r>
            <a:r>
              <a:rPr lang="en-US" sz="1400"/>
              <a:t>	107  IMM 775C             22      	31350</a:t>
            </a:r>
          </a:p>
          <a:p>
            <a:r>
              <a:rPr lang="en-US" sz="1400"/>
              <a:t>    113034 	             </a:t>
            </a:r>
            <a:r>
              <a:rPr lang="en-US" sz="1400" b="1"/>
              <a:t>….. </a:t>
            </a:r>
            <a:r>
              <a:rPr lang="en-US" sz="1400"/>
              <a:t>	110  REI 2A45C          	8        	632</a:t>
            </a:r>
          </a:p>
          <a:p>
            <a:r>
              <a:rPr lang="en-US" sz="1400"/>
              <a:t>    112992	             </a:t>
            </a:r>
            <a:r>
              <a:rPr lang="en-US" sz="1400" b="1"/>
              <a:t>….. </a:t>
            </a:r>
            <a:r>
              <a:rPr lang="en-US" sz="1400"/>
              <a:t>	108  ACI 41002         	10       	760</a:t>
            </a:r>
          </a:p>
          <a:p>
            <a:r>
              <a:rPr lang="en-US" sz="1400"/>
              <a:t>    112975 	             </a:t>
            </a:r>
            <a:r>
              <a:rPr lang="en-US" sz="1400" b="1"/>
              <a:t>….. </a:t>
            </a:r>
            <a:r>
              <a:rPr lang="en-US" sz="1400"/>
              <a:t>	103  REI 2A44G         	 6      	 2100</a:t>
            </a:r>
          </a:p>
          <a:p>
            <a:r>
              <a:rPr lang="en-US" sz="1400"/>
              <a:t>    113055 	             </a:t>
            </a:r>
            <a:r>
              <a:rPr lang="en-US" sz="1400" b="1"/>
              <a:t>….. </a:t>
            </a:r>
            <a:r>
              <a:rPr lang="en-US" sz="1400"/>
              <a:t>	101  ACI 4100X          	6      	  150</a:t>
            </a:r>
          </a:p>
          <a:p>
            <a:r>
              <a:rPr lang="en-US" sz="1400"/>
              <a:t>    113048	             </a:t>
            </a:r>
            <a:r>
              <a:rPr lang="en-US" sz="1400" b="1"/>
              <a:t>….. </a:t>
            </a:r>
            <a:r>
              <a:rPr lang="en-US" sz="1400"/>
              <a:t>	102  IMM 779C           	2      	 3750</a:t>
            </a:r>
          </a:p>
          <a:p>
            <a:r>
              <a:rPr lang="en-US" sz="1400"/>
              <a:t>    112993	             </a:t>
            </a:r>
            <a:r>
              <a:rPr lang="en-US" sz="1400" b="1"/>
              <a:t>….. </a:t>
            </a:r>
            <a:r>
              <a:rPr lang="en-US" sz="1400"/>
              <a:t>	102  REI 2A45C         	24      	 1896</a:t>
            </a:r>
          </a:p>
          <a:p>
            <a:r>
              <a:rPr lang="en-US" sz="1400"/>
              <a:t>    113065	             </a:t>
            </a:r>
            <a:r>
              <a:rPr lang="en-US" sz="1400" b="1"/>
              <a:t>….. </a:t>
            </a:r>
            <a:r>
              <a:rPr lang="en-US" sz="1400"/>
              <a:t>	102  QSA XK47           	6      	 2130</a:t>
            </a:r>
          </a:p>
          <a:p>
            <a:r>
              <a:rPr lang="en-US" sz="1400"/>
              <a:t>    </a:t>
            </a:r>
            <a:r>
              <a:rPr lang="en-US" sz="1400" b="1">
                <a:solidFill>
                  <a:srgbClr val="0000CC"/>
                </a:solidFill>
              </a:rPr>
              <a:t>113003 	             ….. 	109  IMM 779C           	3      	 5625</a:t>
            </a:r>
            <a:endParaRPr lang="en-US" sz="1400"/>
          </a:p>
          <a:p>
            <a:r>
              <a:rPr lang="en-US" sz="1400"/>
              <a:t>    113049	             </a:t>
            </a:r>
            <a:r>
              <a:rPr lang="en-US" sz="1400" b="1"/>
              <a:t>….. </a:t>
            </a:r>
            <a:r>
              <a:rPr lang="en-US" sz="1400"/>
              <a:t>	108  QSA XK47          	 2        	776</a:t>
            </a:r>
          </a:p>
          <a:p>
            <a:r>
              <a:rPr lang="en-US" sz="1400"/>
              <a:t>   </a:t>
            </a:r>
            <a:r>
              <a:rPr lang="en-US" sz="1400" b="1">
                <a:solidFill>
                  <a:srgbClr val="CC0000"/>
                </a:solidFill>
              </a:rPr>
              <a:t>112987 	             ….. 	105  ACI 4100Y         	11      	27500</a:t>
            </a:r>
            <a:endParaRPr lang="en-US" sz="1400"/>
          </a:p>
          <a:p>
            <a:r>
              <a:rPr lang="en-US" sz="1400"/>
              <a:t>    113057 	             </a:t>
            </a:r>
            <a:r>
              <a:rPr lang="en-US" sz="1400" b="1"/>
              <a:t>….. </a:t>
            </a:r>
            <a:r>
              <a:rPr lang="en-US" sz="1400"/>
              <a:t>	103  ACI 4100X        	 24        	600</a:t>
            </a:r>
          </a:p>
          <a:p>
            <a:r>
              <a:rPr lang="en-US" sz="1400"/>
              <a:t>    113042 	             </a:t>
            </a:r>
            <a:r>
              <a:rPr lang="en-US" sz="1400" b="1"/>
              <a:t>….. </a:t>
            </a:r>
            <a:r>
              <a:rPr lang="en-US" sz="1400"/>
              <a:t>	101  REI 2A44R          	5     	22500 </a:t>
            </a:r>
          </a:p>
        </p:txBody>
      </p:sp>
      <p:sp>
        <p:nvSpPr>
          <p:cNvPr id="176139" name="Line 1035"/>
          <p:cNvSpPr>
            <a:spLocks noChangeShapeType="1"/>
          </p:cNvSpPr>
          <p:nvPr/>
        </p:nvSpPr>
        <p:spPr bwMode="auto">
          <a:xfrm>
            <a:off x="2962275" y="533400"/>
            <a:ext cx="438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40" name="Line 1036"/>
          <p:cNvSpPr>
            <a:spLocks noChangeShapeType="1"/>
          </p:cNvSpPr>
          <p:nvPr/>
        </p:nvSpPr>
        <p:spPr bwMode="auto">
          <a:xfrm>
            <a:off x="2962275" y="1828800"/>
            <a:ext cx="438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41" name="Line 1037"/>
          <p:cNvSpPr>
            <a:spLocks noChangeShapeType="1"/>
          </p:cNvSpPr>
          <p:nvPr/>
        </p:nvSpPr>
        <p:spPr bwMode="auto">
          <a:xfrm>
            <a:off x="2962275" y="3581400"/>
            <a:ext cx="438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42" name="Line 1038"/>
          <p:cNvSpPr>
            <a:spLocks noChangeShapeType="1"/>
          </p:cNvSpPr>
          <p:nvPr/>
        </p:nvSpPr>
        <p:spPr bwMode="auto">
          <a:xfrm>
            <a:off x="2962275" y="2667000"/>
            <a:ext cx="438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43" name="Line 1039"/>
          <p:cNvSpPr>
            <a:spLocks noChangeShapeType="1"/>
          </p:cNvSpPr>
          <p:nvPr/>
        </p:nvSpPr>
        <p:spPr bwMode="auto">
          <a:xfrm>
            <a:off x="2962275" y="6096000"/>
            <a:ext cx="438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44" name="Text Box 1040"/>
          <p:cNvSpPr txBox="1">
            <a:spLocks noChangeArrowheads="1"/>
          </p:cNvSpPr>
          <p:nvPr/>
        </p:nvSpPr>
        <p:spPr bwMode="auto">
          <a:xfrm>
            <a:off x="8502650" y="5410200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***</a:t>
            </a:r>
          </a:p>
        </p:txBody>
      </p:sp>
      <p:sp>
        <p:nvSpPr>
          <p:cNvPr id="176145" name="Line 1041"/>
          <p:cNvSpPr>
            <a:spLocks noChangeShapeType="1"/>
          </p:cNvSpPr>
          <p:nvPr/>
        </p:nvSpPr>
        <p:spPr bwMode="auto">
          <a:xfrm>
            <a:off x="609600" y="23622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46" name="Line 1042"/>
          <p:cNvSpPr>
            <a:spLocks noChangeShapeType="1"/>
          </p:cNvSpPr>
          <p:nvPr/>
        </p:nvSpPr>
        <p:spPr bwMode="auto">
          <a:xfrm>
            <a:off x="3200400" y="228600"/>
            <a:ext cx="533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A9C20-EB4F-4980-9222-161D582498B6}" type="slidenum">
              <a:rPr lang="en-US"/>
              <a:pPr/>
              <a:t>33</a:t>
            </a:fld>
            <a:endParaRPr lang="en-US"/>
          </a:p>
        </p:txBody>
      </p:sp>
      <p:sp>
        <p:nvSpPr>
          <p:cNvPr id="144386" name="Text Box 2"/>
          <p:cNvSpPr txBox="1">
            <a:spLocks noChangeArrowheads="1"/>
          </p:cNvSpPr>
          <p:nvPr/>
        </p:nvSpPr>
        <p:spPr bwMode="auto">
          <a:xfrm>
            <a:off x="533400" y="381000"/>
            <a:ext cx="8305800" cy="581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6213" indent="-17621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/>
              <a:t>The first query summarize the average over all salespersons while the second query did it for each salesperson.  </a:t>
            </a:r>
          </a:p>
          <a:p>
            <a:pPr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/>
              <a:t>The key is the GROUP BY clause.</a:t>
            </a:r>
          </a:p>
          <a:p>
            <a:pPr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/>
              <a:t>SQL divides the orders into groups of orders, with one group for each salesperson. </a:t>
            </a:r>
          </a:p>
          <a:p>
            <a:pPr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/>
              <a:t>Within each group, all of the orders have the same value in the Name column. </a:t>
            </a:r>
          </a:p>
          <a:p>
            <a:pPr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/>
              <a:t>For each group, SQL computes the average value of the AMOUNT column for all the rows in the group and generates a single, summary row of query results for each group.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54AA5D-0057-4DFB-B74F-D88B260F4096}" type="slidenum">
              <a:rPr lang="en-US"/>
              <a:pPr/>
              <a:t>34</a:t>
            </a:fld>
            <a:endParaRPr lang="en-US"/>
          </a:p>
        </p:txBody>
      </p:sp>
      <p:sp>
        <p:nvSpPr>
          <p:cNvPr id="145410" name="Text Box 2"/>
          <p:cNvSpPr txBox="1">
            <a:spLocks noChangeArrowheads="1"/>
          </p:cNvSpPr>
          <p:nvPr/>
        </p:nvSpPr>
        <p:spPr bwMode="auto">
          <a:xfrm>
            <a:off x="533400" y="381000"/>
            <a:ext cx="79248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6213" indent="-17621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000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How many salespeople are assigned to each office ?</a:t>
            </a:r>
          </a:p>
          <a:p>
            <a:endParaRPr lang="en-US"/>
          </a:p>
          <a:p>
            <a:pPr lvl="1"/>
            <a:r>
              <a:rPr lang="en-US" b="1"/>
              <a:t>SELECT City, COUNT(*) AS  “AssignedOffice”</a:t>
            </a:r>
          </a:p>
          <a:p>
            <a:pPr lvl="1"/>
            <a:r>
              <a:rPr lang="en-US" b="1"/>
              <a:t>FROM Salesreps, Offices</a:t>
            </a:r>
          </a:p>
          <a:p>
            <a:pPr lvl="1"/>
            <a:r>
              <a:rPr lang="en-US" b="1"/>
              <a:t>WHERE Rep_Office = Office</a:t>
            </a:r>
          </a:p>
          <a:p>
            <a:pPr lvl="1"/>
            <a:r>
              <a:rPr lang="en-US" b="1"/>
              <a:t>GROUP BY City;</a:t>
            </a:r>
          </a:p>
        </p:txBody>
      </p:sp>
      <p:sp>
        <p:nvSpPr>
          <p:cNvPr id="145411" name="Text Box 3"/>
          <p:cNvSpPr txBox="1">
            <a:spLocks noChangeArrowheads="1"/>
          </p:cNvSpPr>
          <p:nvPr/>
        </p:nvSpPr>
        <p:spPr bwMode="auto">
          <a:xfrm>
            <a:off x="2743200" y="3733800"/>
            <a:ext cx="3317875" cy="2292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0066"/>
                </a:solidFill>
              </a:rPr>
              <a:t>CITY	     AssigndOffice</a:t>
            </a:r>
          </a:p>
          <a:p>
            <a:r>
              <a:rPr lang="en-US">
                <a:solidFill>
                  <a:srgbClr val="000000"/>
                </a:solidFill>
              </a:rPr>
              <a:t>Atlanta		1	</a:t>
            </a:r>
            <a:endParaRPr lang="en-US"/>
          </a:p>
          <a:p>
            <a:r>
              <a:rPr lang="en-US">
                <a:solidFill>
                  <a:srgbClr val="000000"/>
                </a:solidFill>
              </a:rPr>
              <a:t>Chicago	3	</a:t>
            </a:r>
            <a:endParaRPr lang="en-US"/>
          </a:p>
          <a:p>
            <a:r>
              <a:rPr lang="en-US">
                <a:solidFill>
                  <a:srgbClr val="000000"/>
                </a:solidFill>
              </a:rPr>
              <a:t>Denver		1	</a:t>
            </a:r>
            <a:endParaRPr lang="en-US"/>
          </a:p>
          <a:p>
            <a:r>
              <a:rPr lang="en-US">
                <a:solidFill>
                  <a:srgbClr val="000000"/>
                </a:solidFill>
              </a:rPr>
              <a:t>Los Angeles	2	</a:t>
            </a:r>
            <a:endParaRPr lang="en-US"/>
          </a:p>
          <a:p>
            <a:r>
              <a:rPr lang="en-US">
                <a:solidFill>
                  <a:srgbClr val="000000"/>
                </a:solidFill>
              </a:rPr>
              <a:t>New York	2	</a:t>
            </a:r>
            <a:endParaRPr lang="en-US"/>
          </a:p>
        </p:txBody>
      </p:sp>
      <p:sp>
        <p:nvSpPr>
          <p:cNvPr id="145413" name="Line 5"/>
          <p:cNvSpPr>
            <a:spLocks noChangeShapeType="1"/>
          </p:cNvSpPr>
          <p:nvPr/>
        </p:nvSpPr>
        <p:spPr bwMode="auto">
          <a:xfrm>
            <a:off x="2743200" y="41910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AB90A-65B8-4564-A2D9-2A90F95A86FE}" type="slidenum">
              <a:rPr lang="en-US"/>
              <a:pPr/>
              <a:t>35</a:t>
            </a:fld>
            <a:endParaRPr lang="en-US"/>
          </a:p>
        </p:txBody>
      </p:sp>
      <p:sp>
        <p:nvSpPr>
          <p:cNvPr id="177157" name="Text Box 5"/>
          <p:cNvSpPr txBox="1">
            <a:spLocks noChangeArrowheads="1"/>
          </p:cNvSpPr>
          <p:nvPr/>
        </p:nvSpPr>
        <p:spPr bwMode="auto">
          <a:xfrm>
            <a:off x="762000" y="2971800"/>
            <a:ext cx="5799138" cy="15684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66"/>
                </a:solidFill>
              </a:rPr>
              <a:t>Office   City               Regin               MGR     Target         Sales</a:t>
            </a:r>
          </a:p>
          <a:p>
            <a:r>
              <a:rPr lang="en-US" sz="1600"/>
              <a:t> 22         Denver           Western             108        300000         186042</a:t>
            </a:r>
          </a:p>
          <a:p>
            <a:r>
              <a:rPr lang="en-US" sz="1600"/>
              <a:t> </a:t>
            </a:r>
            <a:r>
              <a:rPr lang="en-US" sz="1600" b="1">
                <a:solidFill>
                  <a:srgbClr val="CC0000"/>
                </a:solidFill>
              </a:rPr>
              <a:t>11         New York      Eastern             106       575000         692637</a:t>
            </a:r>
            <a:endParaRPr lang="en-US" sz="1600"/>
          </a:p>
          <a:p>
            <a:r>
              <a:rPr lang="en-US" sz="1600"/>
              <a:t> </a:t>
            </a:r>
            <a:r>
              <a:rPr lang="en-US" sz="1600" b="1">
                <a:solidFill>
                  <a:srgbClr val="0000CC"/>
                </a:solidFill>
              </a:rPr>
              <a:t>12         Chicago         Eastern              104       800000         735042</a:t>
            </a:r>
            <a:endParaRPr lang="en-US" sz="1600">
              <a:solidFill>
                <a:srgbClr val="0000CC"/>
              </a:solidFill>
            </a:endParaRPr>
          </a:p>
          <a:p>
            <a:r>
              <a:rPr lang="en-US" sz="1600"/>
              <a:t> 13         Atlanta           Eastern              105      350000         367911</a:t>
            </a:r>
          </a:p>
          <a:p>
            <a:r>
              <a:rPr lang="en-US" sz="1600"/>
              <a:t> 21         Los Angeles  Western             108       725000         835915</a:t>
            </a:r>
          </a:p>
        </p:txBody>
      </p:sp>
      <p:sp>
        <p:nvSpPr>
          <p:cNvPr id="177159" name="Text Box 7"/>
          <p:cNvSpPr txBox="1">
            <a:spLocks noChangeArrowheads="1"/>
          </p:cNvSpPr>
          <p:nvPr/>
        </p:nvSpPr>
        <p:spPr bwMode="auto">
          <a:xfrm>
            <a:off x="762000" y="0"/>
            <a:ext cx="8067675" cy="27908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66"/>
                </a:solidFill>
              </a:rPr>
              <a:t>Empl_Num Name            Age  Rep_Office  Title       Hire_Date  Manager  Quota      Sales</a:t>
            </a:r>
          </a:p>
          <a:p>
            <a:r>
              <a:rPr lang="en-US" sz="1600"/>
              <a:t>105 	Bill Adams        37  	13 	Sales Rep  12-FEB-88     104    	350000    367911</a:t>
            </a:r>
          </a:p>
          <a:p>
            <a:r>
              <a:rPr lang="en-US" sz="1600" b="1">
                <a:solidFill>
                  <a:srgbClr val="CC0000"/>
                </a:solidFill>
              </a:rPr>
              <a:t>109 	Mary Jones      31 	11 	Sales Rep  12-OCT-89    106    	300000    392725</a:t>
            </a:r>
            <a:endParaRPr lang="en-US" sz="1600"/>
          </a:p>
          <a:p>
            <a:r>
              <a:rPr lang="en-US" sz="1600"/>
              <a:t>102 	Sue Smith         48   	21 	Sales Rep  10-DEC-86    108    	350000    474050</a:t>
            </a:r>
          </a:p>
          <a:p>
            <a:r>
              <a:rPr lang="en-US" sz="1600" b="1">
                <a:solidFill>
                  <a:srgbClr val="CC0000"/>
                </a:solidFill>
              </a:rPr>
              <a:t>106 	Sam Clark       52   	11 	VP Sales   14-JUN-88          	275000    299912</a:t>
            </a:r>
            <a:endParaRPr lang="en-US" sz="1600">
              <a:solidFill>
                <a:srgbClr val="CC0000"/>
              </a:solidFill>
            </a:endParaRPr>
          </a:p>
          <a:p>
            <a:r>
              <a:rPr lang="en-US" sz="1600" b="1">
                <a:solidFill>
                  <a:srgbClr val="0000CC"/>
                </a:solidFill>
              </a:rPr>
              <a:t>104 	Bob Smith       33   	12 	Sales Mgr  19-MAY-87  106    	200000    142594</a:t>
            </a:r>
          </a:p>
          <a:p>
            <a:r>
              <a:rPr lang="en-US" sz="1600" b="1">
                <a:solidFill>
                  <a:srgbClr val="0000CC"/>
                </a:solidFill>
              </a:rPr>
              <a:t>101 	Dan Roberts  45   	12 	Sales Rep  20-OCT-86    104    	300000    305673</a:t>
            </a:r>
            <a:endParaRPr lang="en-US" sz="1600"/>
          </a:p>
          <a:p>
            <a:r>
              <a:rPr lang="en-US" sz="1600"/>
              <a:t>110 	Tom Synder    41            	Sales Rep  13-JAN-90     101                       75985</a:t>
            </a:r>
          </a:p>
          <a:p>
            <a:r>
              <a:rPr lang="en-US" sz="1600"/>
              <a:t>108 	Larry Fitch      62        21 	Sales Mgr  12-OCT-89   106    	350000    361865</a:t>
            </a:r>
          </a:p>
          <a:p>
            <a:r>
              <a:rPr lang="en-US" sz="1600" b="1">
                <a:solidFill>
                  <a:srgbClr val="0000CC"/>
                </a:solidFill>
              </a:rPr>
              <a:t>103 	Paul Cruz       29       12 	Sales Rep  01-MAR-87  104    	275000    286775</a:t>
            </a:r>
            <a:endParaRPr lang="en-US" sz="1600"/>
          </a:p>
          <a:p>
            <a:r>
              <a:rPr lang="en-US" sz="1600"/>
              <a:t>107 	Nacy Angelli   49       22 	Sales Rep  14-NOV-88   108    	300000    186042 </a:t>
            </a:r>
          </a:p>
        </p:txBody>
      </p:sp>
      <p:sp>
        <p:nvSpPr>
          <p:cNvPr id="177160" name="Text Box 8"/>
          <p:cNvSpPr txBox="1">
            <a:spLocks noChangeArrowheads="1"/>
          </p:cNvSpPr>
          <p:nvPr/>
        </p:nvSpPr>
        <p:spPr bwMode="auto">
          <a:xfrm>
            <a:off x="3581400" y="4614863"/>
            <a:ext cx="3200400" cy="193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660066"/>
                </a:solidFill>
              </a:rPr>
              <a:t>City	     AssignedOffice</a:t>
            </a:r>
          </a:p>
          <a:p>
            <a:r>
              <a:rPr lang="en-US" sz="2000">
                <a:solidFill>
                  <a:srgbClr val="000000"/>
                </a:solidFill>
              </a:rPr>
              <a:t>Atlanta		1</a:t>
            </a:r>
            <a:endParaRPr lang="en-US" sz="2000"/>
          </a:p>
          <a:p>
            <a:r>
              <a:rPr lang="en-US" sz="2000" b="1">
                <a:solidFill>
                  <a:srgbClr val="0000CC"/>
                </a:solidFill>
              </a:rPr>
              <a:t>Chicago		3</a:t>
            </a:r>
          </a:p>
          <a:p>
            <a:r>
              <a:rPr lang="en-US" sz="2000">
                <a:solidFill>
                  <a:srgbClr val="000000"/>
                </a:solidFill>
              </a:rPr>
              <a:t>Denver		1</a:t>
            </a:r>
            <a:endParaRPr lang="en-US" sz="2000"/>
          </a:p>
          <a:p>
            <a:r>
              <a:rPr lang="en-US" sz="2000">
                <a:solidFill>
                  <a:srgbClr val="000000"/>
                </a:solidFill>
              </a:rPr>
              <a:t>Los Angeles	2</a:t>
            </a:r>
            <a:endParaRPr lang="en-US" sz="2000"/>
          </a:p>
          <a:p>
            <a:r>
              <a:rPr lang="en-US" sz="2000" b="1">
                <a:solidFill>
                  <a:srgbClr val="CC0000"/>
                </a:solidFill>
              </a:rPr>
              <a:t>New York	2</a:t>
            </a:r>
          </a:p>
        </p:txBody>
      </p:sp>
      <p:sp>
        <p:nvSpPr>
          <p:cNvPr id="177161" name="Line 9"/>
          <p:cNvSpPr>
            <a:spLocks noChangeShapeType="1"/>
          </p:cNvSpPr>
          <p:nvPr/>
        </p:nvSpPr>
        <p:spPr bwMode="auto">
          <a:xfrm>
            <a:off x="2971800" y="5410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164" name="Line 12"/>
          <p:cNvSpPr>
            <a:spLocks noChangeShapeType="1"/>
          </p:cNvSpPr>
          <p:nvPr/>
        </p:nvSpPr>
        <p:spPr bwMode="auto">
          <a:xfrm>
            <a:off x="381000" y="1371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165" name="Line 13"/>
          <p:cNvSpPr>
            <a:spLocks noChangeShapeType="1"/>
          </p:cNvSpPr>
          <p:nvPr/>
        </p:nvSpPr>
        <p:spPr bwMode="auto">
          <a:xfrm>
            <a:off x="381000" y="1676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166" name="Line 14"/>
          <p:cNvSpPr>
            <a:spLocks noChangeShapeType="1"/>
          </p:cNvSpPr>
          <p:nvPr/>
        </p:nvSpPr>
        <p:spPr bwMode="auto">
          <a:xfrm>
            <a:off x="381000" y="2362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167" name="Line 15"/>
          <p:cNvSpPr>
            <a:spLocks noChangeShapeType="1"/>
          </p:cNvSpPr>
          <p:nvPr/>
        </p:nvSpPr>
        <p:spPr bwMode="auto">
          <a:xfrm>
            <a:off x="381000" y="3886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168" name="Text Box 16"/>
          <p:cNvSpPr txBox="1">
            <a:spLocks noChangeArrowheads="1"/>
          </p:cNvSpPr>
          <p:nvPr/>
        </p:nvSpPr>
        <p:spPr bwMode="auto">
          <a:xfrm>
            <a:off x="2940050" y="6137275"/>
            <a:ext cx="56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***</a:t>
            </a:r>
          </a:p>
        </p:txBody>
      </p:sp>
      <p:sp>
        <p:nvSpPr>
          <p:cNvPr id="177169" name="Text Box 17"/>
          <p:cNvSpPr txBox="1">
            <a:spLocks noChangeArrowheads="1"/>
          </p:cNvSpPr>
          <p:nvPr/>
        </p:nvSpPr>
        <p:spPr bwMode="auto">
          <a:xfrm>
            <a:off x="180975" y="3429000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***</a:t>
            </a:r>
          </a:p>
        </p:txBody>
      </p:sp>
      <p:sp>
        <p:nvSpPr>
          <p:cNvPr id="177170" name="Text Box 18"/>
          <p:cNvSpPr txBox="1">
            <a:spLocks noChangeArrowheads="1"/>
          </p:cNvSpPr>
          <p:nvPr/>
        </p:nvSpPr>
        <p:spPr bwMode="auto">
          <a:xfrm>
            <a:off x="120650" y="457200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***</a:t>
            </a:r>
          </a:p>
        </p:txBody>
      </p:sp>
      <p:sp>
        <p:nvSpPr>
          <p:cNvPr id="177171" name="Text Box 19"/>
          <p:cNvSpPr txBox="1">
            <a:spLocks noChangeArrowheads="1"/>
          </p:cNvSpPr>
          <p:nvPr/>
        </p:nvSpPr>
        <p:spPr bwMode="auto">
          <a:xfrm>
            <a:off x="180975" y="914400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***</a:t>
            </a:r>
          </a:p>
        </p:txBody>
      </p:sp>
      <p:sp>
        <p:nvSpPr>
          <p:cNvPr id="177172" name="Line 20"/>
          <p:cNvSpPr>
            <a:spLocks noChangeShapeType="1"/>
          </p:cNvSpPr>
          <p:nvPr/>
        </p:nvSpPr>
        <p:spPr bwMode="auto">
          <a:xfrm>
            <a:off x="762000" y="304800"/>
            <a:ext cx="807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173" name="Line 21"/>
          <p:cNvSpPr>
            <a:spLocks noChangeShapeType="1"/>
          </p:cNvSpPr>
          <p:nvPr/>
        </p:nvSpPr>
        <p:spPr bwMode="auto">
          <a:xfrm>
            <a:off x="762000" y="3276600"/>
            <a:ext cx="579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174" name="Line 22"/>
          <p:cNvSpPr>
            <a:spLocks noChangeShapeType="1"/>
          </p:cNvSpPr>
          <p:nvPr/>
        </p:nvSpPr>
        <p:spPr bwMode="auto">
          <a:xfrm>
            <a:off x="3581400" y="4953000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6018D-67DF-46FC-94AE-81089A2D208B}" type="slidenum">
              <a:rPr lang="en-US"/>
              <a:pPr/>
              <a:t>36</a:t>
            </a:fld>
            <a:endParaRPr lang="en-US"/>
          </a:p>
        </p:txBody>
      </p:sp>
      <p:sp>
        <p:nvSpPr>
          <p:cNvPr id="146434" name="Text Box 2"/>
          <p:cNvSpPr txBox="1">
            <a:spLocks noChangeArrowheads="1"/>
          </p:cNvSpPr>
          <p:nvPr/>
        </p:nvSpPr>
        <p:spPr bwMode="auto">
          <a:xfrm>
            <a:off x="457200" y="228600"/>
            <a:ext cx="8382000" cy="546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3460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3200" b="1"/>
              <a:t>Multiple Grouping Columns</a:t>
            </a:r>
            <a:r>
              <a:rPr lang="en-US"/>
              <a:t> </a:t>
            </a:r>
          </a:p>
          <a:p>
            <a:pPr>
              <a:spcAft>
                <a:spcPts val="600"/>
              </a:spcAft>
            </a:pPr>
            <a:endParaRPr lang="en-US" sz="800"/>
          </a:p>
          <a:p>
            <a:pPr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/>
              <a:t>SQL can query results based on the contents of 2 or more columns.  Here is an example.</a:t>
            </a:r>
          </a:p>
          <a:p>
            <a:pPr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/>
              <a:t>Calculate the total orders for each customer of each salesperson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/>
          </a:p>
          <a:p>
            <a:pPr lvl="1">
              <a:buClr>
                <a:srgbClr val="CC0000"/>
              </a:buClr>
            </a:pPr>
            <a:r>
              <a:rPr lang="en-US" b="1"/>
              <a:t>SELECT Rep, Cust, SUM(Amount) AS “SumOfAmt”</a:t>
            </a:r>
          </a:p>
          <a:p>
            <a:pPr lvl="1">
              <a:buClr>
                <a:srgbClr val="CC0000"/>
              </a:buClr>
            </a:pPr>
            <a:r>
              <a:rPr lang="en-US" b="1"/>
              <a:t>FROM Orders</a:t>
            </a:r>
          </a:p>
          <a:p>
            <a:pPr lvl="1">
              <a:buClr>
                <a:srgbClr val="CC0000"/>
              </a:buClr>
            </a:pPr>
            <a:r>
              <a:rPr lang="en-US" b="1"/>
              <a:t>GROUP BY Rep, Cust;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/>
              <a:t>This will produce a single row for each rep/cust pair.  SQL provides only 1 level of grouping.  The query produces a separate summary row for each salesperson/customer pair.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0E3FC-0E00-4501-9510-99DBA28ADAAD}" type="slidenum">
              <a:rPr lang="en-US"/>
              <a:pPr/>
              <a:t>37</a:t>
            </a:fld>
            <a:endParaRPr lang="en-US"/>
          </a:p>
        </p:txBody>
      </p:sp>
      <p:sp>
        <p:nvSpPr>
          <p:cNvPr id="178181" name="Text Box 5"/>
          <p:cNvSpPr txBox="1">
            <a:spLocks noChangeArrowheads="1"/>
          </p:cNvSpPr>
          <p:nvPr/>
        </p:nvSpPr>
        <p:spPr bwMode="auto">
          <a:xfrm>
            <a:off x="1600200" y="161925"/>
            <a:ext cx="7099300" cy="62706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 </a:t>
            </a:r>
            <a:r>
              <a:rPr lang="en-US" sz="1400">
                <a:solidFill>
                  <a:srgbClr val="0033CC"/>
                </a:solidFill>
              </a:rPr>
              <a:t>ORDER_NUM        ORDER_DATE      </a:t>
            </a:r>
            <a:r>
              <a:rPr lang="en-US" sz="1400" b="1">
                <a:solidFill>
                  <a:srgbClr val="660066"/>
                </a:solidFill>
              </a:rPr>
              <a:t>Cust        Rep  Mfr Product         Qty         AMOUNT</a:t>
            </a:r>
            <a:endParaRPr lang="en-US" sz="1400"/>
          </a:p>
          <a:p>
            <a:r>
              <a:rPr lang="en-US" sz="1400"/>
              <a:t>    </a:t>
            </a:r>
            <a:r>
              <a:rPr lang="en-US" sz="1400" b="1"/>
              <a:t>112961		 17-DEC-89      2117        106  REI 2A44L         	 7           	31500</a:t>
            </a:r>
          </a:p>
          <a:p>
            <a:r>
              <a:rPr lang="en-US" sz="1400" b="1"/>
              <a:t>    113012 		11-JAN-90       2111        105  ACI 41003        	 35         	3745</a:t>
            </a:r>
          </a:p>
          <a:p>
            <a:r>
              <a:rPr lang="en-US" sz="1400" b="1"/>
              <a:t>    112989 		03-JAN-90       2101        106  FEA 114            	6      	 1458</a:t>
            </a:r>
          </a:p>
          <a:p>
            <a:r>
              <a:rPr lang="en-US" sz="1400" b="1"/>
              <a:t>    </a:t>
            </a:r>
            <a:r>
              <a:rPr lang="en-US" sz="1400" b="1">
                <a:solidFill>
                  <a:srgbClr val="CC0000"/>
                </a:solidFill>
              </a:rPr>
              <a:t>113051 		10-FEB-90       2118        108  QSA K47            	4       	1420</a:t>
            </a:r>
            <a:endParaRPr lang="en-US" sz="1400" b="1"/>
          </a:p>
          <a:p>
            <a:r>
              <a:rPr lang="en-US" sz="1400" b="1"/>
              <a:t>    112968 		12-OCT-89       2102        101  ACI 41004         	34       	3978</a:t>
            </a:r>
          </a:p>
          <a:p>
            <a:r>
              <a:rPr lang="en-US" sz="1400" b="1">
                <a:solidFill>
                  <a:srgbClr val="0000CC"/>
                </a:solidFill>
              </a:rPr>
              <a:t>    113036 		30-JAN-90       2107        110  ACI 4100Z         	 9      	22500</a:t>
            </a:r>
            <a:endParaRPr lang="en-US" sz="1400" b="1"/>
          </a:p>
          <a:p>
            <a:r>
              <a:rPr lang="en-US" sz="1400" b="1"/>
              <a:t>    113045 		02-FEB-90       2112        108  REI 2A44R         	10      	45000</a:t>
            </a:r>
          </a:p>
          <a:p>
            <a:r>
              <a:rPr lang="en-US" sz="1400" b="1"/>
              <a:t>    112963 		17-DEC-89       2103        105  ACI 41004        	28       	3276</a:t>
            </a:r>
          </a:p>
          <a:p>
            <a:r>
              <a:rPr lang="en-US" sz="1400" b="1"/>
              <a:t>    </a:t>
            </a:r>
            <a:r>
              <a:rPr lang="en-US" sz="1400" b="1">
                <a:solidFill>
                  <a:srgbClr val="CC0000"/>
                </a:solidFill>
              </a:rPr>
              <a:t>113013 		14-JAN-90       2118        108  BIC 41003          	1       	 652</a:t>
            </a:r>
          </a:p>
          <a:p>
            <a:r>
              <a:rPr lang="en-US" sz="1400" b="1"/>
              <a:t>    113058 		23-FEB-90       2108        109  FEA 112           	10       	1480</a:t>
            </a:r>
          </a:p>
          <a:p>
            <a:r>
              <a:rPr lang="en-US" sz="1400" b="1"/>
              <a:t>    112997 		08-JAN-90       2124        107  BIC 41003          	1        	652</a:t>
            </a:r>
          </a:p>
          <a:p>
            <a:r>
              <a:rPr lang="en-US" sz="1400" b="1"/>
              <a:t>    112983 		27-DEC-89       2103        105  ACI 41004         	 6        	702</a:t>
            </a:r>
          </a:p>
          <a:p>
            <a:r>
              <a:rPr lang="en-US" sz="1400" b="1"/>
              <a:t>    113024 		20-JAN-90       2114        108  QSA XK47          	20      	 7100</a:t>
            </a:r>
          </a:p>
          <a:p>
            <a:r>
              <a:rPr lang="en-US" sz="1400" b="1"/>
              <a:t>    113062 		24-FEB-90       2124        107  FEA 114           	10      	 2430</a:t>
            </a:r>
          </a:p>
          <a:p>
            <a:r>
              <a:rPr lang="en-US" sz="1400" b="1"/>
              <a:t>    112979 		12-OCT-89       2114        102  ACI 4100Z          	6     	 15000</a:t>
            </a:r>
          </a:p>
          <a:p>
            <a:r>
              <a:rPr lang="en-US" sz="1400" b="1"/>
              <a:t>    113027 		22-JAN-90       2103        105  ACI 41002         	54       	4104</a:t>
            </a:r>
          </a:p>
          <a:p>
            <a:r>
              <a:rPr lang="en-US" sz="1400" b="1"/>
              <a:t>   113007 		08-JAN-90       2112        108  IMM 773C           	3       	2925</a:t>
            </a:r>
          </a:p>
          <a:p>
            <a:r>
              <a:rPr lang="en-US" sz="1400" b="1"/>
              <a:t>    113069		 02-MAR-90     2109      107  IMM 775C              22      	31350</a:t>
            </a:r>
          </a:p>
          <a:p>
            <a:r>
              <a:rPr lang="en-US" sz="1400" b="1"/>
              <a:t>    </a:t>
            </a:r>
            <a:r>
              <a:rPr lang="en-US" sz="1400" b="1">
                <a:solidFill>
                  <a:srgbClr val="0000CC"/>
                </a:solidFill>
              </a:rPr>
              <a:t>113034 		29-JAN-90       2107        110  REI 2A45C          	8        	632</a:t>
            </a:r>
            <a:endParaRPr lang="en-US" sz="1400" b="1"/>
          </a:p>
          <a:p>
            <a:r>
              <a:rPr lang="en-US" sz="1400" b="1"/>
              <a:t>    </a:t>
            </a:r>
            <a:r>
              <a:rPr lang="en-US" sz="1400" b="1">
                <a:solidFill>
                  <a:srgbClr val="CC0000"/>
                </a:solidFill>
              </a:rPr>
              <a:t>112992 		04-NOV-89       2118       108  ACI 41002         	10       	760</a:t>
            </a:r>
          </a:p>
          <a:p>
            <a:r>
              <a:rPr lang="en-US" sz="1400" b="1"/>
              <a:t>    112975 		12-OCT-89       2111       103  REI 2A44G         	 6      	 2100</a:t>
            </a:r>
          </a:p>
          <a:p>
            <a:r>
              <a:rPr lang="en-US" sz="1400" b="1"/>
              <a:t>    113055 		15-FEB-90       2108        101  ACI 4100X          	6      	  150</a:t>
            </a:r>
          </a:p>
          <a:p>
            <a:r>
              <a:rPr lang="en-US" sz="1400" b="1"/>
              <a:t>    113048 		10-FEB-90       2120        102  IMM 779C           	2      	 3750</a:t>
            </a:r>
          </a:p>
          <a:p>
            <a:r>
              <a:rPr lang="en-US" sz="1400" b="1"/>
              <a:t>    112993 		04-JAN-89       2106        102  REI 2A45C         	24      	 1896</a:t>
            </a:r>
          </a:p>
          <a:p>
            <a:r>
              <a:rPr lang="en-US" sz="1400" b="1"/>
              <a:t>    113065		27-FEB-90       2106        102  QSA XK47           	6      	 2130</a:t>
            </a:r>
          </a:p>
          <a:p>
            <a:r>
              <a:rPr lang="en-US" sz="1400" b="1"/>
              <a:t>    113003 		25-JAN-90       2108        109  IMM 779C           	3      	 5625</a:t>
            </a:r>
          </a:p>
          <a:p>
            <a:r>
              <a:rPr lang="en-US" sz="1400" b="1"/>
              <a:t>    </a:t>
            </a:r>
            <a:r>
              <a:rPr lang="en-US" sz="1400" b="1">
                <a:solidFill>
                  <a:srgbClr val="CC0000"/>
                </a:solidFill>
              </a:rPr>
              <a:t>113049 		10-FEB-90       2118        108  QSA XK47          	 2        	776</a:t>
            </a:r>
            <a:endParaRPr lang="en-US" sz="1400" b="1"/>
          </a:p>
          <a:p>
            <a:r>
              <a:rPr lang="en-US" sz="1400" b="1"/>
              <a:t>    ….</a:t>
            </a:r>
          </a:p>
        </p:txBody>
      </p:sp>
      <p:sp>
        <p:nvSpPr>
          <p:cNvPr id="178182" name="Rectangle 6"/>
          <p:cNvSpPr>
            <a:spLocks noChangeArrowheads="1"/>
          </p:cNvSpPr>
          <p:nvPr/>
        </p:nvSpPr>
        <p:spPr bwMode="auto">
          <a:xfrm>
            <a:off x="838200" y="161925"/>
            <a:ext cx="3576638" cy="59531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rgbClr val="660066"/>
                </a:solidFill>
              </a:rPr>
              <a:t>Rep   Cust  SumOfAmt</a:t>
            </a:r>
            <a:endParaRPr lang="en-US" b="1"/>
          </a:p>
          <a:p>
            <a:r>
              <a:rPr lang="en-US" sz="2000" b="1"/>
              <a:t>101       2102        3978</a:t>
            </a:r>
          </a:p>
          <a:p>
            <a:r>
              <a:rPr lang="en-US" sz="2000" b="1"/>
              <a:t>101       2108         150</a:t>
            </a:r>
          </a:p>
          <a:p>
            <a:r>
              <a:rPr lang="en-US" sz="2000" b="1"/>
              <a:t>101       2113       22500</a:t>
            </a:r>
          </a:p>
          <a:p>
            <a:r>
              <a:rPr lang="en-US" sz="2000" b="1"/>
              <a:t>102       2106        4026</a:t>
            </a:r>
          </a:p>
          <a:p>
            <a:r>
              <a:rPr lang="en-US" sz="2000" b="1"/>
              <a:t>102       2114       15000</a:t>
            </a:r>
          </a:p>
          <a:p>
            <a:r>
              <a:rPr lang="en-US" sz="2000" b="1"/>
              <a:t>102       2120        3750</a:t>
            </a:r>
          </a:p>
          <a:p>
            <a:r>
              <a:rPr lang="en-US" sz="2000" b="1"/>
              <a:t>103       2111        2700</a:t>
            </a:r>
          </a:p>
          <a:p>
            <a:r>
              <a:rPr lang="en-US" sz="2000" b="1"/>
              <a:t>105       2103       35582</a:t>
            </a:r>
          </a:p>
          <a:p>
            <a:r>
              <a:rPr lang="en-US" sz="2000" b="1"/>
              <a:t>105       2111        3745</a:t>
            </a:r>
          </a:p>
          <a:p>
            <a:r>
              <a:rPr lang="en-US" sz="2000" b="1"/>
              <a:t>106       2101        1458</a:t>
            </a:r>
          </a:p>
          <a:p>
            <a:r>
              <a:rPr lang="en-US" sz="2000" b="1"/>
              <a:t>106       2117       31500</a:t>
            </a:r>
          </a:p>
          <a:p>
            <a:r>
              <a:rPr lang="en-US" sz="2000" b="1"/>
              <a:t>107       2109       31350</a:t>
            </a:r>
          </a:p>
          <a:p>
            <a:r>
              <a:rPr lang="en-US" sz="2000" b="1"/>
              <a:t>107       2124        3082</a:t>
            </a:r>
          </a:p>
          <a:p>
            <a:r>
              <a:rPr lang="en-US" sz="2000" b="1"/>
              <a:t>108       2112       47925</a:t>
            </a:r>
          </a:p>
          <a:p>
            <a:r>
              <a:rPr lang="en-US" sz="2000" b="1"/>
              <a:t>108       2114        7100</a:t>
            </a:r>
          </a:p>
          <a:p>
            <a:r>
              <a:rPr lang="en-US" sz="2000" b="1">
                <a:solidFill>
                  <a:srgbClr val="CC0000"/>
                </a:solidFill>
              </a:rPr>
              <a:t>108       2118        3608</a:t>
            </a:r>
            <a:endParaRPr lang="en-US" sz="2000" b="1"/>
          </a:p>
          <a:p>
            <a:r>
              <a:rPr lang="en-US" sz="2000" b="1"/>
              <a:t>109       2108        7105</a:t>
            </a:r>
          </a:p>
          <a:p>
            <a:r>
              <a:rPr lang="en-US" sz="2000" b="1">
                <a:solidFill>
                  <a:srgbClr val="0000CC"/>
                </a:solidFill>
              </a:rPr>
              <a:t>110       2107       23132</a:t>
            </a:r>
            <a:r>
              <a:rPr lang="en-US" sz="2000" b="1"/>
              <a:t> </a:t>
            </a:r>
            <a:endParaRPr lang="en-US" sz="2000"/>
          </a:p>
        </p:txBody>
      </p:sp>
      <p:sp>
        <p:nvSpPr>
          <p:cNvPr id="178183" name="Line 7"/>
          <p:cNvSpPr>
            <a:spLocks noChangeShapeType="1"/>
          </p:cNvSpPr>
          <p:nvPr/>
        </p:nvSpPr>
        <p:spPr bwMode="auto">
          <a:xfrm>
            <a:off x="381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184" name="Line 8"/>
          <p:cNvSpPr>
            <a:spLocks noChangeShapeType="1"/>
          </p:cNvSpPr>
          <p:nvPr/>
        </p:nvSpPr>
        <p:spPr bwMode="auto">
          <a:xfrm flipH="1">
            <a:off x="8683625" y="1143000"/>
            <a:ext cx="460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185" name="Line 9"/>
          <p:cNvSpPr>
            <a:spLocks noChangeShapeType="1"/>
          </p:cNvSpPr>
          <p:nvPr/>
        </p:nvSpPr>
        <p:spPr bwMode="auto">
          <a:xfrm flipH="1">
            <a:off x="8683625" y="2209800"/>
            <a:ext cx="460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187" name="Line 11"/>
          <p:cNvSpPr>
            <a:spLocks noChangeShapeType="1"/>
          </p:cNvSpPr>
          <p:nvPr/>
        </p:nvSpPr>
        <p:spPr bwMode="auto">
          <a:xfrm flipH="1">
            <a:off x="8683625" y="6019800"/>
            <a:ext cx="30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189" name="Line 13"/>
          <p:cNvSpPr>
            <a:spLocks noChangeShapeType="1"/>
          </p:cNvSpPr>
          <p:nvPr/>
        </p:nvSpPr>
        <p:spPr bwMode="auto">
          <a:xfrm flipH="1">
            <a:off x="8688388" y="4572000"/>
            <a:ext cx="460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190" name="Text Box 14"/>
          <p:cNvSpPr txBox="1">
            <a:spLocks noChangeArrowheads="1"/>
          </p:cNvSpPr>
          <p:nvPr/>
        </p:nvSpPr>
        <p:spPr bwMode="auto">
          <a:xfrm>
            <a:off x="8507413" y="4114800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***</a:t>
            </a:r>
          </a:p>
        </p:txBody>
      </p:sp>
      <p:sp>
        <p:nvSpPr>
          <p:cNvPr id="178191" name="Text Box 15"/>
          <p:cNvSpPr txBox="1">
            <a:spLocks noChangeArrowheads="1"/>
          </p:cNvSpPr>
          <p:nvPr/>
        </p:nvSpPr>
        <p:spPr bwMode="auto">
          <a:xfrm>
            <a:off x="8507413" y="1371600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***</a:t>
            </a:r>
          </a:p>
        </p:txBody>
      </p:sp>
      <p:sp>
        <p:nvSpPr>
          <p:cNvPr id="178192" name="Text Box 16"/>
          <p:cNvSpPr txBox="1">
            <a:spLocks noChangeArrowheads="1"/>
          </p:cNvSpPr>
          <p:nvPr/>
        </p:nvSpPr>
        <p:spPr bwMode="auto">
          <a:xfrm>
            <a:off x="381000" y="5715000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***</a:t>
            </a:r>
          </a:p>
        </p:txBody>
      </p:sp>
      <p:sp>
        <p:nvSpPr>
          <p:cNvPr id="178193" name="Line 17"/>
          <p:cNvSpPr>
            <a:spLocks noChangeShapeType="1"/>
          </p:cNvSpPr>
          <p:nvPr/>
        </p:nvSpPr>
        <p:spPr bwMode="auto">
          <a:xfrm>
            <a:off x="838200" y="5334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194" name="Line 18"/>
          <p:cNvSpPr>
            <a:spLocks noChangeShapeType="1"/>
          </p:cNvSpPr>
          <p:nvPr/>
        </p:nvSpPr>
        <p:spPr bwMode="auto">
          <a:xfrm>
            <a:off x="4419600" y="38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E09B4-AC22-4BD9-BD0D-5AE54AAC030C}" type="slidenum">
              <a:rPr lang="en-US"/>
              <a:pPr/>
              <a:t>38</a:t>
            </a:fld>
            <a:endParaRPr lang="en-US"/>
          </a:p>
        </p:txBody>
      </p:sp>
      <p:sp>
        <p:nvSpPr>
          <p:cNvPr id="147458" name="Text Box 2"/>
          <p:cNvSpPr txBox="1">
            <a:spLocks noChangeArrowheads="1"/>
          </p:cNvSpPr>
          <p:nvPr/>
        </p:nvSpPr>
        <p:spPr bwMode="auto">
          <a:xfrm>
            <a:off x="228600" y="609600"/>
            <a:ext cx="4495800" cy="380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6213" indent="-17621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29051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Calculate the total orders for each customer of each salesperson, sorted by  customer, and with each customer by salesperson.</a:t>
            </a:r>
          </a:p>
          <a:p>
            <a:endParaRPr lang="en-US"/>
          </a:p>
          <a:p>
            <a:endParaRPr lang="en-US"/>
          </a:p>
          <a:p>
            <a:r>
              <a:rPr lang="en-US" sz="2000" b="1"/>
              <a:t>SELECT Cust, Rep, </a:t>
            </a:r>
          </a:p>
          <a:p>
            <a:r>
              <a:rPr lang="en-US" sz="2000" b="1"/>
              <a:t>	    SUM(Amount) AS “SumOfAmt”</a:t>
            </a:r>
          </a:p>
          <a:p>
            <a:r>
              <a:rPr lang="en-US" sz="2000" b="1"/>
              <a:t>FROM Orders</a:t>
            </a:r>
          </a:p>
          <a:p>
            <a:r>
              <a:rPr lang="en-US" sz="2000" b="1"/>
              <a:t>GROUP BY Cust, Rep</a:t>
            </a:r>
          </a:p>
          <a:p>
            <a:r>
              <a:rPr lang="en-US" sz="2000" b="1"/>
              <a:t>ORDER BY Cust, Rep ASC;</a:t>
            </a:r>
          </a:p>
        </p:txBody>
      </p:sp>
      <p:sp>
        <p:nvSpPr>
          <p:cNvPr id="147459" name="Rectangle 3"/>
          <p:cNvSpPr>
            <a:spLocks noChangeArrowheads="1"/>
          </p:cNvSpPr>
          <p:nvPr/>
        </p:nvSpPr>
        <p:spPr bwMode="auto">
          <a:xfrm>
            <a:off x="5334000" y="727075"/>
            <a:ext cx="2974975" cy="53197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/>
              <a:t>     </a:t>
            </a:r>
            <a:r>
              <a:rPr lang="en-US" sz="1800" b="1">
                <a:solidFill>
                  <a:srgbClr val="660066"/>
                </a:solidFill>
              </a:rPr>
              <a:t>Cust       Rep  SumOfAmt</a:t>
            </a:r>
          </a:p>
          <a:p>
            <a:r>
              <a:rPr lang="en-US" sz="1800" b="1"/>
              <a:t>      2101        106        1458</a:t>
            </a:r>
          </a:p>
          <a:p>
            <a:r>
              <a:rPr lang="en-US" sz="1800" b="1"/>
              <a:t>      2102        101        3978</a:t>
            </a:r>
          </a:p>
          <a:p>
            <a:r>
              <a:rPr lang="en-US" sz="1800" b="1"/>
              <a:t>      2103        105       35582</a:t>
            </a:r>
          </a:p>
          <a:p>
            <a:r>
              <a:rPr lang="en-US" sz="1800" b="1"/>
              <a:t>      2106        102        4026</a:t>
            </a:r>
          </a:p>
          <a:p>
            <a:r>
              <a:rPr lang="en-US" sz="1800" b="1"/>
              <a:t>      2107        110       23132</a:t>
            </a:r>
          </a:p>
          <a:p>
            <a:r>
              <a:rPr lang="en-US" sz="1800" b="1"/>
              <a:t>      2108        101         150</a:t>
            </a:r>
          </a:p>
          <a:p>
            <a:r>
              <a:rPr lang="en-US" sz="1800" b="1"/>
              <a:t>      2108        109        7105</a:t>
            </a:r>
          </a:p>
          <a:p>
            <a:r>
              <a:rPr lang="en-US" sz="1800" b="1"/>
              <a:t>      2109        107       31350</a:t>
            </a:r>
          </a:p>
          <a:p>
            <a:r>
              <a:rPr lang="en-US" sz="1800" b="1"/>
              <a:t>      2111        103        2700</a:t>
            </a:r>
          </a:p>
          <a:p>
            <a:r>
              <a:rPr lang="en-US" sz="1800" b="1"/>
              <a:t>      2111        105        3745</a:t>
            </a:r>
          </a:p>
          <a:p>
            <a:r>
              <a:rPr lang="en-US" sz="1800" b="1"/>
              <a:t>      2112        108       47925</a:t>
            </a:r>
          </a:p>
          <a:p>
            <a:r>
              <a:rPr lang="en-US" sz="1800" b="1"/>
              <a:t>      2113        101       22500</a:t>
            </a:r>
          </a:p>
          <a:p>
            <a:r>
              <a:rPr lang="en-US" sz="1800" b="1"/>
              <a:t>      2114        102       15000</a:t>
            </a:r>
          </a:p>
          <a:p>
            <a:r>
              <a:rPr lang="en-US" sz="1800" b="1"/>
              <a:t>      2114        108        7100</a:t>
            </a:r>
          </a:p>
          <a:p>
            <a:r>
              <a:rPr lang="en-US" sz="1800" b="1"/>
              <a:t>      2117        106       31500</a:t>
            </a:r>
          </a:p>
          <a:p>
            <a:r>
              <a:rPr lang="en-US" sz="1800" b="1"/>
              <a:t>      2118        108        3608</a:t>
            </a:r>
          </a:p>
          <a:p>
            <a:r>
              <a:rPr lang="en-US" sz="1800" b="1"/>
              <a:t>      2120        102        3750</a:t>
            </a:r>
          </a:p>
          <a:p>
            <a:r>
              <a:rPr lang="en-US" sz="1800" b="1"/>
              <a:t>      2124        107        3082 </a:t>
            </a:r>
          </a:p>
        </p:txBody>
      </p:sp>
      <p:sp>
        <p:nvSpPr>
          <p:cNvPr id="147460" name="Line 4"/>
          <p:cNvSpPr>
            <a:spLocks noChangeShapeType="1"/>
          </p:cNvSpPr>
          <p:nvPr/>
        </p:nvSpPr>
        <p:spPr bwMode="auto">
          <a:xfrm>
            <a:off x="5334000" y="10668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13C00-195C-43F6-9C58-5C47E20971A4}" type="slidenum">
              <a:rPr lang="en-US"/>
              <a:pPr/>
              <a:t>39</a:t>
            </a:fld>
            <a:endParaRPr lang="en-US"/>
          </a:p>
        </p:txBody>
      </p:sp>
      <p:sp>
        <p:nvSpPr>
          <p:cNvPr id="148482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8534400" cy="617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58788" indent="31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US" sz="3200" b="1"/>
              <a:t>Restriction on Grouped Queries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US"/>
              <a:t>The grouping columns must be columns of the tables we are querying from 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300"/>
              </a:spcAft>
              <a:buClr>
                <a:srgbClr val="CC0000"/>
              </a:buClr>
              <a:buFontTx/>
              <a:buChar char="•"/>
            </a:pPr>
            <a:r>
              <a:rPr lang="en-US"/>
              <a:t>All items appearing in the SELECT list must have a single value for each grouping.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300"/>
              </a:spcAft>
              <a:buClr>
                <a:srgbClr val="CC0000"/>
              </a:buClr>
              <a:buFontTx/>
              <a:buChar char="•"/>
            </a:pPr>
            <a:r>
              <a:rPr lang="en-US"/>
              <a:t>The following is illegal</a:t>
            </a:r>
            <a:endParaRPr lang="en-US" b="1"/>
          </a:p>
          <a:p>
            <a:pPr lvl="1">
              <a:lnSpc>
                <a:spcPct val="90000"/>
              </a:lnSpc>
              <a:spcBef>
                <a:spcPts val="1200"/>
              </a:spcBef>
              <a:spcAft>
                <a:spcPts val="300"/>
              </a:spcAft>
              <a:buClr>
                <a:srgbClr val="CC0000"/>
              </a:buClr>
            </a:pPr>
            <a:r>
              <a:rPr lang="en-US" sz="2000" b="1"/>
              <a:t>SELECT Empl_Num, Name, SUM(Amount) AS “SumOfAmt”</a:t>
            </a:r>
          </a:p>
          <a:p>
            <a:pPr lvl="1">
              <a:lnSpc>
                <a:spcPct val="90000"/>
              </a:lnSpc>
            </a:pPr>
            <a:r>
              <a:rPr lang="en-US" sz="2000" b="1"/>
              <a:t>FROM Orders, Salesreps</a:t>
            </a:r>
          </a:p>
          <a:p>
            <a:pPr lvl="1">
              <a:lnSpc>
                <a:spcPct val="90000"/>
              </a:lnSpc>
            </a:pPr>
            <a:r>
              <a:rPr lang="en-US" sz="2000" b="1"/>
              <a:t>WHERE Rep = Empl_Num</a:t>
            </a:r>
          </a:p>
          <a:p>
            <a:pPr lvl="1">
              <a:lnSpc>
                <a:spcPct val="90000"/>
              </a:lnSpc>
            </a:pPr>
            <a:r>
              <a:rPr lang="en-US" sz="2000" b="1">
                <a:solidFill>
                  <a:srgbClr val="0000CC"/>
                </a:solidFill>
              </a:rPr>
              <a:t>GROUP BY Empl_Num</a:t>
            </a:r>
          </a:p>
          <a:p>
            <a:pPr lvl="1">
              <a:lnSpc>
                <a:spcPct val="90000"/>
              </a:lnSpc>
            </a:pPr>
            <a:endParaRPr lang="en-US" sz="2000" b="1">
              <a:solidFill>
                <a:srgbClr val="0000CC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/>
              <a:t>This is because NAME must be specified within the grouping list also.  The fix is :</a:t>
            </a:r>
          </a:p>
          <a:p>
            <a:pPr lvl="1">
              <a:lnSpc>
                <a:spcPct val="90000"/>
              </a:lnSpc>
            </a:pPr>
            <a:r>
              <a:rPr lang="en-US" sz="2000" b="1"/>
              <a:t>SELECT Empl_Num, Name, SUM(Amount) AS “SumOfAmt”</a:t>
            </a:r>
          </a:p>
          <a:p>
            <a:pPr lvl="1">
              <a:lnSpc>
                <a:spcPct val="90000"/>
              </a:lnSpc>
            </a:pPr>
            <a:r>
              <a:rPr lang="en-US" sz="2000" b="1"/>
              <a:t>FROM Orders, Salesreps</a:t>
            </a:r>
          </a:p>
          <a:p>
            <a:pPr lvl="1">
              <a:lnSpc>
                <a:spcPct val="90000"/>
              </a:lnSpc>
            </a:pPr>
            <a:r>
              <a:rPr lang="en-US" sz="2000" b="1"/>
              <a:t>WHERE Rep = Empl_Num</a:t>
            </a:r>
          </a:p>
          <a:p>
            <a:pPr lvl="1">
              <a:lnSpc>
                <a:spcPct val="90000"/>
              </a:lnSpc>
            </a:pPr>
            <a:r>
              <a:rPr lang="en-US" sz="2000" b="1">
                <a:solidFill>
                  <a:srgbClr val="0000CC"/>
                </a:solidFill>
              </a:rPr>
              <a:t>GROUP BY Empl_Num, Name;</a:t>
            </a:r>
          </a:p>
        </p:txBody>
      </p:sp>
      <p:sp>
        <p:nvSpPr>
          <p:cNvPr id="148488" name="Freeform 8"/>
          <p:cNvSpPr>
            <a:spLocks/>
          </p:cNvSpPr>
          <p:nvPr/>
        </p:nvSpPr>
        <p:spPr bwMode="auto">
          <a:xfrm>
            <a:off x="2667000" y="5003800"/>
            <a:ext cx="5803900" cy="1244600"/>
          </a:xfrm>
          <a:custGeom>
            <a:avLst/>
            <a:gdLst>
              <a:gd name="T0" fmla="*/ 0 w 3656"/>
              <a:gd name="T1" fmla="*/ 16 h 784"/>
              <a:gd name="T2" fmla="*/ 2064 w 3656"/>
              <a:gd name="T3" fmla="*/ 16 h 784"/>
              <a:gd name="T4" fmla="*/ 3312 w 3656"/>
              <a:gd name="T5" fmla="*/ 112 h 784"/>
              <a:gd name="T6" fmla="*/ 3264 w 3656"/>
              <a:gd name="T7" fmla="*/ 400 h 784"/>
              <a:gd name="T8" fmla="*/ 960 w 3656"/>
              <a:gd name="T9" fmla="*/ 784 h 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56" h="784">
                <a:moveTo>
                  <a:pt x="0" y="16"/>
                </a:moveTo>
                <a:cubicBezTo>
                  <a:pt x="756" y="8"/>
                  <a:pt x="1512" y="0"/>
                  <a:pt x="2064" y="16"/>
                </a:cubicBezTo>
                <a:cubicBezTo>
                  <a:pt x="2616" y="32"/>
                  <a:pt x="3112" y="48"/>
                  <a:pt x="3312" y="112"/>
                </a:cubicBezTo>
                <a:cubicBezTo>
                  <a:pt x="3512" y="176"/>
                  <a:pt x="3656" y="288"/>
                  <a:pt x="3264" y="400"/>
                </a:cubicBezTo>
                <a:cubicBezTo>
                  <a:pt x="2872" y="512"/>
                  <a:pt x="1916" y="648"/>
                  <a:pt x="960" y="7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490" name="Freeform 10"/>
          <p:cNvSpPr>
            <a:spLocks/>
          </p:cNvSpPr>
          <p:nvPr/>
        </p:nvSpPr>
        <p:spPr bwMode="auto">
          <a:xfrm>
            <a:off x="3429000" y="2565400"/>
            <a:ext cx="4851400" cy="1549400"/>
          </a:xfrm>
          <a:custGeom>
            <a:avLst/>
            <a:gdLst>
              <a:gd name="T0" fmla="*/ 48 w 3056"/>
              <a:gd name="T1" fmla="*/ 112 h 976"/>
              <a:gd name="T2" fmla="*/ 2688 w 3056"/>
              <a:gd name="T3" fmla="*/ 112 h 976"/>
              <a:gd name="T4" fmla="*/ 2256 w 3056"/>
              <a:gd name="T5" fmla="*/ 784 h 976"/>
              <a:gd name="T6" fmla="*/ 0 w 3056"/>
              <a:gd name="T7" fmla="*/ 976 h 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56" h="976">
                <a:moveTo>
                  <a:pt x="48" y="112"/>
                </a:moveTo>
                <a:cubicBezTo>
                  <a:pt x="1184" y="56"/>
                  <a:pt x="2320" y="0"/>
                  <a:pt x="2688" y="112"/>
                </a:cubicBezTo>
                <a:cubicBezTo>
                  <a:pt x="3056" y="224"/>
                  <a:pt x="2704" y="640"/>
                  <a:pt x="2256" y="784"/>
                </a:cubicBezTo>
                <a:cubicBezTo>
                  <a:pt x="1808" y="928"/>
                  <a:pt x="904" y="952"/>
                  <a:pt x="0" y="9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DAA63-A345-4D40-98A0-92D3D4F27AB7}" type="slidenum">
              <a:rPr lang="en-US"/>
              <a:pPr/>
              <a:t>4</a:t>
            </a:fld>
            <a:endParaRPr lang="en-US"/>
          </a:p>
        </p:txBody>
      </p:sp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457200" y="457200"/>
            <a:ext cx="7134225" cy="538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143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spcBef>
                <a:spcPts val="1200"/>
              </a:spcBef>
              <a:spcAft>
                <a:spcPts val="300"/>
              </a:spcAft>
            </a:pPr>
            <a:r>
              <a:rPr lang="en-US" sz="3200" b="1"/>
              <a:t>Here are 6 basic column functions</a:t>
            </a:r>
            <a:r>
              <a:rPr lang="en-US" b="1" i="1"/>
              <a:t> </a:t>
            </a:r>
          </a:p>
          <a:p>
            <a:pPr lvl="1">
              <a:spcBef>
                <a:spcPts val="1200"/>
              </a:spcBef>
              <a:spcAft>
                <a:spcPts val="300"/>
              </a:spcAft>
              <a:buFontTx/>
              <a:buChar char=" "/>
            </a:pPr>
            <a:endParaRPr lang="en-US"/>
          </a:p>
          <a:p>
            <a:pPr lvl="1">
              <a:spcBef>
                <a:spcPts val="1200"/>
              </a:spcBef>
              <a:spcAft>
                <a:spcPts val="300"/>
              </a:spcAft>
              <a:buFontTx/>
              <a:buChar char=" "/>
            </a:pPr>
            <a:r>
              <a:rPr lang="en-US" b="1"/>
              <a:t>SUM():</a:t>
            </a:r>
            <a:r>
              <a:rPr lang="en-US"/>
              <a:t>	computes the total of a column</a:t>
            </a:r>
          </a:p>
          <a:p>
            <a:pPr lvl="1">
              <a:buFontTx/>
              <a:buChar char=" "/>
            </a:pPr>
            <a:endParaRPr lang="en-US"/>
          </a:p>
          <a:p>
            <a:pPr lvl="1">
              <a:buFontTx/>
              <a:buChar char=" "/>
            </a:pPr>
            <a:r>
              <a:rPr lang="en-US" b="1"/>
              <a:t>AVG():</a:t>
            </a:r>
            <a:r>
              <a:rPr lang="en-US"/>
              <a:t>	computes the average of a column</a:t>
            </a:r>
          </a:p>
          <a:p>
            <a:pPr lvl="1">
              <a:buFontTx/>
              <a:buChar char=" "/>
            </a:pPr>
            <a:endParaRPr lang="en-US"/>
          </a:p>
          <a:p>
            <a:pPr lvl="1">
              <a:buFontTx/>
              <a:buChar char=" "/>
            </a:pPr>
            <a:r>
              <a:rPr lang="en-US" b="1"/>
              <a:t>MIN():</a:t>
            </a:r>
            <a:r>
              <a:rPr lang="en-US"/>
              <a:t>	computes the minimum value in a column</a:t>
            </a:r>
          </a:p>
          <a:p>
            <a:pPr lvl="1">
              <a:buFontTx/>
              <a:buChar char=" "/>
            </a:pPr>
            <a:endParaRPr lang="en-US"/>
          </a:p>
          <a:p>
            <a:pPr lvl="1">
              <a:buFontTx/>
              <a:buChar char=" "/>
            </a:pPr>
            <a:r>
              <a:rPr lang="en-US" b="1"/>
              <a:t>MAX():</a:t>
            </a:r>
            <a:r>
              <a:rPr lang="en-US"/>
              <a:t>	computes the largest value in a column </a:t>
            </a:r>
          </a:p>
          <a:p>
            <a:pPr lvl="1">
              <a:buFontTx/>
              <a:buChar char=" "/>
            </a:pPr>
            <a:endParaRPr lang="en-US"/>
          </a:p>
          <a:p>
            <a:pPr lvl="1">
              <a:buFontTx/>
              <a:buChar char=" "/>
            </a:pPr>
            <a:r>
              <a:rPr lang="en-US" b="1"/>
              <a:t>COUNT():</a:t>
            </a:r>
            <a:r>
              <a:rPr lang="en-US"/>
              <a:t>	counts number of values in a column</a:t>
            </a:r>
          </a:p>
          <a:p>
            <a:pPr>
              <a:buFontTx/>
              <a:buChar char=" "/>
            </a:pPr>
            <a:r>
              <a:rPr lang="en-US"/>
              <a:t> </a:t>
            </a:r>
          </a:p>
          <a:p>
            <a:pPr>
              <a:buFontTx/>
              <a:buChar char=" "/>
            </a:pPr>
            <a:r>
              <a:rPr lang="en-US"/>
              <a:t> </a:t>
            </a:r>
            <a:r>
              <a:rPr lang="en-US" b="1"/>
              <a:t>COUNT(*):</a:t>
            </a:r>
            <a:r>
              <a:rPr lang="en-US"/>
              <a:t>	counts rows of query results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BA8BA-FA65-444B-B470-49D1259A7715}" type="slidenum">
              <a:rPr lang="en-US"/>
              <a:pPr/>
              <a:t>40</a:t>
            </a:fld>
            <a:endParaRPr lang="en-US"/>
          </a:p>
        </p:txBody>
      </p:sp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457200" y="228600"/>
            <a:ext cx="7010400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6213" indent="-17621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3460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59702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132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3200" b="1"/>
              <a:t>HAVING Clause</a:t>
            </a:r>
            <a:endParaRPr lang="en-US"/>
          </a:p>
          <a:p>
            <a:pPr>
              <a:lnSpc>
                <a:spcPct val="80000"/>
              </a:lnSpc>
            </a:pPr>
            <a:endParaRPr lang="en-US"/>
          </a:p>
          <a:p>
            <a:pPr>
              <a:lnSpc>
                <a:spcPct val="80000"/>
              </a:lnSpc>
              <a:buClr>
                <a:srgbClr val="CC0000"/>
              </a:buClr>
              <a:buFontTx/>
              <a:buChar char="•"/>
            </a:pPr>
            <a:r>
              <a:rPr lang="en-US"/>
              <a:t>HAVING clause allows you to apply conditions to groups of a group query</a:t>
            </a:r>
          </a:p>
          <a:p>
            <a:pPr>
              <a:lnSpc>
                <a:spcPct val="80000"/>
              </a:lnSpc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lnSpc>
                <a:spcPct val="80000"/>
              </a:lnSpc>
              <a:buClr>
                <a:srgbClr val="CC0000"/>
              </a:buClr>
              <a:buFontTx/>
              <a:buChar char="•"/>
            </a:pPr>
            <a:r>
              <a:rPr lang="en-US"/>
              <a:t>What is the average order size for each salesperson whose orders total is more than $30000 </a:t>
            </a:r>
          </a:p>
          <a:p>
            <a:pPr>
              <a:lnSpc>
                <a:spcPct val="80000"/>
              </a:lnSpc>
            </a:pPr>
            <a:endParaRPr lang="en-US"/>
          </a:p>
          <a:p>
            <a:pPr>
              <a:lnSpc>
                <a:spcPct val="80000"/>
              </a:lnSpc>
            </a:pPr>
            <a:r>
              <a:rPr lang="en-US" b="1"/>
              <a:t>SELECT Rep, AVG(Amount) AS “AvgAmt”</a:t>
            </a:r>
          </a:p>
          <a:p>
            <a:pPr>
              <a:lnSpc>
                <a:spcPct val="80000"/>
              </a:lnSpc>
            </a:pPr>
            <a:r>
              <a:rPr lang="en-US" b="1"/>
              <a:t>FROM Orders</a:t>
            </a:r>
          </a:p>
          <a:p>
            <a:pPr>
              <a:lnSpc>
                <a:spcPct val="80000"/>
              </a:lnSpc>
            </a:pPr>
            <a:r>
              <a:rPr lang="en-US" b="1"/>
              <a:t>GROUP BY Rep</a:t>
            </a:r>
          </a:p>
          <a:p>
            <a:pPr>
              <a:lnSpc>
                <a:spcPct val="80000"/>
              </a:lnSpc>
            </a:pPr>
            <a:r>
              <a:rPr lang="en-US" b="1"/>
              <a:t>HAVING SUM(Amount) &gt; 30000.00;</a:t>
            </a:r>
          </a:p>
        </p:txBody>
      </p:sp>
      <p:sp>
        <p:nvSpPr>
          <p:cNvPr id="150531" name="Text Box 3"/>
          <p:cNvSpPr txBox="1">
            <a:spLocks noChangeArrowheads="1"/>
          </p:cNvSpPr>
          <p:nvPr/>
        </p:nvSpPr>
        <p:spPr bwMode="auto">
          <a:xfrm>
            <a:off x="2971800" y="4268788"/>
            <a:ext cx="2936875" cy="1927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0066"/>
                </a:solidFill>
              </a:rPr>
              <a:t>Rep	AvgAmt</a:t>
            </a:r>
            <a:endParaRPr lang="en-US" b="1">
              <a:solidFill>
                <a:srgbClr val="FFFFFF"/>
              </a:solidFill>
            </a:endParaRPr>
          </a:p>
          <a:p>
            <a:r>
              <a:rPr lang="en-US" b="1"/>
              <a:t>105	$7865.40	</a:t>
            </a:r>
          </a:p>
          <a:p>
            <a:r>
              <a:rPr lang="en-US" b="1"/>
              <a:t>106	$16479.00	</a:t>
            </a:r>
          </a:p>
          <a:p>
            <a:r>
              <a:rPr lang="en-US" b="1"/>
              <a:t>107	$11477.33	</a:t>
            </a:r>
          </a:p>
          <a:p>
            <a:r>
              <a:rPr lang="en-US" b="1"/>
              <a:t>108	$8376.14	</a:t>
            </a:r>
          </a:p>
        </p:txBody>
      </p:sp>
      <p:sp>
        <p:nvSpPr>
          <p:cNvPr id="150532" name="Line 4"/>
          <p:cNvSpPr>
            <a:spLocks noChangeShapeType="1"/>
          </p:cNvSpPr>
          <p:nvPr/>
        </p:nvSpPr>
        <p:spPr bwMode="auto">
          <a:xfrm>
            <a:off x="2971800" y="47244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E3E06-B027-4545-B2AE-293F2631A65E}" type="slidenum">
              <a:rPr lang="en-US"/>
              <a:pPr/>
              <a:t>41</a:t>
            </a:fld>
            <a:endParaRPr lang="en-US"/>
          </a:p>
        </p:txBody>
      </p:sp>
      <p:sp>
        <p:nvSpPr>
          <p:cNvPr id="187394" name="Text Box 2"/>
          <p:cNvSpPr txBox="1">
            <a:spLocks noChangeArrowheads="1"/>
          </p:cNvSpPr>
          <p:nvPr/>
        </p:nvSpPr>
        <p:spPr bwMode="auto">
          <a:xfrm>
            <a:off x="457200" y="228600"/>
            <a:ext cx="7010400" cy="603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6213" indent="-17621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3460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59702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132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3200" b="1"/>
              <a:t>HAVING vs. WHERE Clause</a:t>
            </a:r>
            <a:endParaRPr lang="en-US"/>
          </a:p>
          <a:p>
            <a:pPr>
              <a:lnSpc>
                <a:spcPct val="80000"/>
              </a:lnSpc>
            </a:pPr>
            <a:endParaRPr lang="en-US"/>
          </a:p>
          <a:p>
            <a:pPr>
              <a:lnSpc>
                <a:spcPct val="80000"/>
              </a:lnSpc>
              <a:buClr>
                <a:srgbClr val="CC0000"/>
              </a:buClr>
              <a:buFontTx/>
              <a:buChar char="•"/>
            </a:pPr>
            <a:r>
              <a:rPr lang="en-US"/>
              <a:t>HAVING clause allows you to apply conditions to groups of a group query</a:t>
            </a:r>
          </a:p>
          <a:p>
            <a:pPr>
              <a:lnSpc>
                <a:spcPct val="80000"/>
              </a:lnSpc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lnSpc>
                <a:spcPct val="80000"/>
              </a:lnSpc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lnSpc>
                <a:spcPct val="80000"/>
              </a:lnSpc>
              <a:buClr>
                <a:srgbClr val="CC0000"/>
              </a:buClr>
              <a:buFontTx/>
              <a:buChar char="•"/>
            </a:pPr>
            <a:r>
              <a:rPr lang="en-US"/>
              <a:t>But the WHERE clause applies to every row in the table </a:t>
            </a:r>
          </a:p>
          <a:p>
            <a:pPr>
              <a:lnSpc>
                <a:spcPct val="80000"/>
              </a:lnSpc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lnSpc>
                <a:spcPct val="80000"/>
              </a:lnSpc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lnSpc>
                <a:spcPct val="80000"/>
              </a:lnSpc>
              <a:buClr>
                <a:srgbClr val="CC0000"/>
              </a:buClr>
              <a:buFontTx/>
              <a:buChar char="•"/>
            </a:pPr>
            <a:r>
              <a:rPr lang="en-US"/>
              <a:t>What is the total amount of all products sold by all manufacturers except ACI and IMM. Only list if the total sold is &gt; 4000.</a:t>
            </a:r>
          </a:p>
          <a:p>
            <a:pPr>
              <a:lnSpc>
                <a:spcPct val="80000"/>
              </a:lnSpc>
            </a:pPr>
            <a:endParaRPr lang="en-US" b="1"/>
          </a:p>
          <a:p>
            <a:pPr>
              <a:lnSpc>
                <a:spcPct val="80000"/>
              </a:lnSpc>
            </a:pPr>
            <a:endParaRPr lang="en-US" b="1"/>
          </a:p>
          <a:p>
            <a:pPr>
              <a:lnSpc>
                <a:spcPct val="80000"/>
              </a:lnSpc>
            </a:pPr>
            <a:r>
              <a:rPr lang="en-US" b="1"/>
              <a:t>SELECT Mfr, SUM(Amount) AS “Total”</a:t>
            </a:r>
          </a:p>
          <a:p>
            <a:pPr>
              <a:lnSpc>
                <a:spcPct val="80000"/>
              </a:lnSpc>
            </a:pPr>
            <a:r>
              <a:rPr lang="en-US" b="1"/>
              <a:t>FROM Orders</a:t>
            </a:r>
          </a:p>
          <a:p>
            <a:pPr>
              <a:lnSpc>
                <a:spcPct val="80000"/>
              </a:lnSpc>
            </a:pPr>
            <a:r>
              <a:rPr lang="en-US" b="1"/>
              <a:t>WHERE Mfr NOT IN (‘ACI’, ‘IMM’)</a:t>
            </a:r>
          </a:p>
          <a:p>
            <a:pPr>
              <a:lnSpc>
                <a:spcPct val="80000"/>
              </a:lnSpc>
            </a:pPr>
            <a:r>
              <a:rPr lang="en-US" b="1"/>
              <a:t>GROUP BY Mfr</a:t>
            </a:r>
          </a:p>
          <a:p>
            <a:pPr>
              <a:lnSpc>
                <a:spcPct val="80000"/>
              </a:lnSpc>
            </a:pPr>
            <a:r>
              <a:rPr lang="en-US" b="1"/>
              <a:t>HAVING SUM(Amount) &gt; 4000;</a:t>
            </a:r>
          </a:p>
        </p:txBody>
      </p:sp>
      <p:sp>
        <p:nvSpPr>
          <p:cNvPr id="187395" name="Text Box 3"/>
          <p:cNvSpPr txBox="1">
            <a:spLocks noChangeArrowheads="1"/>
          </p:cNvSpPr>
          <p:nvPr/>
        </p:nvSpPr>
        <p:spPr bwMode="auto">
          <a:xfrm>
            <a:off x="6553200" y="4267200"/>
            <a:ext cx="2209800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rgbClr val="660066"/>
                </a:solidFill>
              </a:rPr>
              <a:t>Mfr	Total</a:t>
            </a:r>
            <a:endParaRPr lang="en-US" b="1">
              <a:solidFill>
                <a:srgbClr val="FFFFFF"/>
              </a:solidFill>
            </a:endParaRPr>
          </a:p>
          <a:p>
            <a:r>
              <a:rPr lang="en-US" b="1"/>
              <a:t>FEA	$5368</a:t>
            </a:r>
          </a:p>
          <a:p>
            <a:r>
              <a:rPr lang="en-US" b="1"/>
              <a:t>QSA	$11426</a:t>
            </a:r>
          </a:p>
          <a:p>
            <a:r>
              <a:rPr lang="en-US" b="1"/>
              <a:t>REI	$103628</a:t>
            </a:r>
          </a:p>
        </p:txBody>
      </p:sp>
      <p:sp>
        <p:nvSpPr>
          <p:cNvPr id="187396" name="Line 4"/>
          <p:cNvSpPr>
            <a:spLocks noChangeShapeType="1"/>
          </p:cNvSpPr>
          <p:nvPr/>
        </p:nvSpPr>
        <p:spPr bwMode="auto">
          <a:xfrm>
            <a:off x="6553200" y="4722813"/>
            <a:ext cx="2209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B7613-C404-44EA-A0BF-BA7815B173FD}" type="slidenum">
              <a:rPr lang="en-US"/>
              <a:pPr/>
              <a:t>42</a:t>
            </a:fld>
            <a:endParaRPr lang="en-US"/>
          </a:p>
        </p:txBody>
      </p:sp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457200" y="304800"/>
            <a:ext cx="8229600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55613" indent="63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For each office (print City) with 2 or more people, compute the total quota and total sales for all salespeople who work in the office.</a:t>
            </a:r>
          </a:p>
          <a:p>
            <a:endParaRPr lang="en-US"/>
          </a:p>
          <a:p>
            <a:pPr lvl="2"/>
            <a:r>
              <a:rPr lang="en-US" sz="2000" b="1"/>
              <a:t>SELECT City, SUM(Quota) AS  “SumOfQuota”, 		SUM(Salesreps.SALES) AS“SumOfSales”</a:t>
            </a:r>
          </a:p>
          <a:p>
            <a:pPr lvl="2"/>
            <a:r>
              <a:rPr lang="en-US" sz="2000" b="1"/>
              <a:t>FROM Offices, Salesreps</a:t>
            </a:r>
          </a:p>
          <a:p>
            <a:pPr lvl="2"/>
            <a:r>
              <a:rPr lang="en-US" sz="2000" b="1"/>
              <a:t>WHERE Office = Rep_Office</a:t>
            </a:r>
          </a:p>
          <a:p>
            <a:pPr lvl="2"/>
            <a:r>
              <a:rPr lang="en-US" sz="2000" b="1"/>
              <a:t>GROUP BY City</a:t>
            </a:r>
          </a:p>
          <a:p>
            <a:pPr lvl="2"/>
            <a:r>
              <a:rPr lang="en-US" sz="2000" b="1"/>
              <a:t>HAVING COUNT(*) &gt;= 2;</a:t>
            </a:r>
          </a:p>
        </p:txBody>
      </p:sp>
      <p:sp>
        <p:nvSpPr>
          <p:cNvPr id="151555" name="Text Box 3"/>
          <p:cNvSpPr txBox="1">
            <a:spLocks noChangeArrowheads="1"/>
          </p:cNvSpPr>
          <p:nvPr/>
        </p:nvSpPr>
        <p:spPr bwMode="auto">
          <a:xfrm>
            <a:off x="990600" y="4611688"/>
            <a:ext cx="5562600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rgbClr val="660066"/>
                </a:solidFill>
              </a:rPr>
              <a:t>CITY	      SumOfQuota	SumOfSales</a:t>
            </a:r>
          </a:p>
          <a:p>
            <a:r>
              <a:rPr lang="en-US" b="1"/>
              <a:t>Chicago	775000	735042</a:t>
            </a:r>
          </a:p>
          <a:p>
            <a:r>
              <a:rPr lang="en-US" b="1"/>
              <a:t>Los Angeles	700000	835915</a:t>
            </a:r>
          </a:p>
          <a:p>
            <a:r>
              <a:rPr lang="en-US" b="1"/>
              <a:t>New York	575000	692637</a:t>
            </a:r>
          </a:p>
        </p:txBody>
      </p:sp>
      <p:sp>
        <p:nvSpPr>
          <p:cNvPr id="151556" name="Line 4"/>
          <p:cNvSpPr>
            <a:spLocks noChangeShapeType="1"/>
          </p:cNvSpPr>
          <p:nvPr/>
        </p:nvSpPr>
        <p:spPr bwMode="auto">
          <a:xfrm flipV="1">
            <a:off x="990600" y="5029200"/>
            <a:ext cx="556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46F63-95C4-43C1-A6BF-1C60E7E26F13}" type="slidenum">
              <a:rPr lang="en-US"/>
              <a:pPr/>
              <a:t>43</a:t>
            </a:fld>
            <a:endParaRPr lang="en-US"/>
          </a:p>
        </p:txBody>
      </p:sp>
      <p:sp>
        <p:nvSpPr>
          <p:cNvPr id="179203" name="Text Box 3"/>
          <p:cNvSpPr txBox="1">
            <a:spLocks noChangeArrowheads="1"/>
          </p:cNvSpPr>
          <p:nvPr/>
        </p:nvSpPr>
        <p:spPr bwMode="auto">
          <a:xfrm>
            <a:off x="762000" y="5029200"/>
            <a:ext cx="7772400" cy="1381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660066"/>
                </a:solidFill>
              </a:rPr>
              <a:t>City	            </a:t>
            </a:r>
            <a:r>
              <a:rPr lang="en-US" b="1">
                <a:solidFill>
                  <a:srgbClr val="660066"/>
                </a:solidFill>
              </a:rPr>
              <a:t>SumOfQuota</a:t>
            </a:r>
            <a:r>
              <a:rPr lang="en-US" sz="2000" b="1">
                <a:solidFill>
                  <a:srgbClr val="660066"/>
                </a:solidFill>
              </a:rPr>
              <a:t> 	</a:t>
            </a:r>
            <a:r>
              <a:rPr lang="en-US" b="1">
                <a:solidFill>
                  <a:srgbClr val="660066"/>
                </a:solidFill>
              </a:rPr>
              <a:t>SumOfSales</a:t>
            </a:r>
            <a:r>
              <a:rPr lang="en-US" sz="2000" b="1"/>
              <a:t> </a:t>
            </a:r>
          </a:p>
          <a:p>
            <a:r>
              <a:rPr lang="en-US" sz="2000" b="1"/>
              <a:t>Chicago		775000		735042	</a:t>
            </a:r>
          </a:p>
          <a:p>
            <a:r>
              <a:rPr lang="en-US" sz="2000" b="1"/>
              <a:t>Los Angeles	700000		835915	</a:t>
            </a:r>
          </a:p>
          <a:p>
            <a:r>
              <a:rPr lang="en-US" sz="2000" b="1"/>
              <a:t>New York	575000		692637</a:t>
            </a:r>
          </a:p>
        </p:txBody>
      </p:sp>
      <p:sp>
        <p:nvSpPr>
          <p:cNvPr id="179204" name="Text Box 4"/>
          <p:cNvSpPr txBox="1">
            <a:spLocks noChangeArrowheads="1"/>
          </p:cNvSpPr>
          <p:nvPr/>
        </p:nvSpPr>
        <p:spPr bwMode="auto">
          <a:xfrm>
            <a:off x="762000" y="3201988"/>
            <a:ext cx="5849938" cy="15684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66"/>
                </a:solidFill>
              </a:rPr>
              <a:t>Office   City               Regin               MGR     Target         Sales</a:t>
            </a:r>
          </a:p>
          <a:p>
            <a:r>
              <a:rPr lang="en-US" sz="1600"/>
              <a:t> 22         Denver           Western             108        300000         186042</a:t>
            </a:r>
          </a:p>
          <a:p>
            <a:r>
              <a:rPr lang="en-US" sz="1600"/>
              <a:t> 11         New York      Eastern               106        575000         692637</a:t>
            </a:r>
          </a:p>
          <a:p>
            <a:r>
              <a:rPr lang="en-US" sz="1600"/>
              <a:t> </a:t>
            </a:r>
            <a:r>
              <a:rPr lang="en-US" sz="1600" b="1">
                <a:solidFill>
                  <a:srgbClr val="CC0000"/>
                </a:solidFill>
              </a:rPr>
              <a:t>12         Chicago         Eastern              104        800000         735042</a:t>
            </a:r>
          </a:p>
          <a:p>
            <a:r>
              <a:rPr lang="en-US" sz="1600"/>
              <a:t> 13         Atlanta           Eastern               105        350000         367911</a:t>
            </a:r>
          </a:p>
          <a:p>
            <a:r>
              <a:rPr lang="en-US" sz="1600"/>
              <a:t> 21         Los Angeles  Western               108       725000         835915</a:t>
            </a:r>
          </a:p>
        </p:txBody>
      </p:sp>
      <p:sp>
        <p:nvSpPr>
          <p:cNvPr id="179205" name="Text Box 5"/>
          <p:cNvSpPr txBox="1">
            <a:spLocks noChangeArrowheads="1"/>
          </p:cNvSpPr>
          <p:nvPr/>
        </p:nvSpPr>
        <p:spPr bwMode="auto">
          <a:xfrm>
            <a:off x="762000" y="204788"/>
            <a:ext cx="8067675" cy="27908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66"/>
                </a:solidFill>
              </a:rPr>
              <a:t>Empl_Num Name           Age  Rep_Office  Title       Hire_Date  Manager  Quota      Sales</a:t>
            </a:r>
            <a:endParaRPr lang="en-US" sz="1600">
              <a:solidFill>
                <a:srgbClr val="0033CC"/>
              </a:solidFill>
            </a:endParaRPr>
          </a:p>
          <a:p>
            <a:r>
              <a:rPr lang="en-US" sz="1600"/>
              <a:t>105 	Bill Adams      37  	13 	Sales Rep  12-FEB-88     104    	350000    367911</a:t>
            </a:r>
          </a:p>
          <a:p>
            <a:r>
              <a:rPr lang="en-US" sz="1600"/>
              <a:t>109 	Mary Jones      31 	11 	Sales Rep  12-OCT-89    106    	300000    392725</a:t>
            </a:r>
          </a:p>
          <a:p>
            <a:r>
              <a:rPr lang="en-US" sz="1600"/>
              <a:t>102 	Sue Smith        48   	21 	Sales Rep  10-DEC-86    108    	350000    474050</a:t>
            </a:r>
          </a:p>
          <a:p>
            <a:r>
              <a:rPr lang="en-US" sz="1600"/>
              <a:t>106 	Sam Clark        52   	11 	VP Sales   14-JUN-88          	275000    299912</a:t>
            </a:r>
          </a:p>
          <a:p>
            <a:r>
              <a:rPr lang="en-US" sz="1600" b="1">
                <a:solidFill>
                  <a:srgbClr val="CC0000"/>
                </a:solidFill>
              </a:rPr>
              <a:t>104 	Bob Smith       33   	12 	Sales Mgr  19-MAY-87  106    	200000    142594</a:t>
            </a:r>
          </a:p>
          <a:p>
            <a:r>
              <a:rPr lang="en-US" sz="1600" b="1">
                <a:solidFill>
                  <a:srgbClr val="CC0000"/>
                </a:solidFill>
              </a:rPr>
              <a:t>101 	Dan Roberts   45   	12 	Sales Rep  20-OCT-86    104    	300000    305673</a:t>
            </a:r>
            <a:endParaRPr lang="en-US" sz="1600">
              <a:solidFill>
                <a:srgbClr val="CC0000"/>
              </a:solidFill>
            </a:endParaRPr>
          </a:p>
          <a:p>
            <a:r>
              <a:rPr lang="en-US" sz="1600"/>
              <a:t>110 	Tom Synder     41            	Sales Rep  13-JAN-90     101                       75985</a:t>
            </a:r>
          </a:p>
          <a:p>
            <a:r>
              <a:rPr lang="en-US" sz="1600"/>
              <a:t>108 	Larry Fitch      62        21 	Sales Mgr  12-OCT-89   106    	350000    361865</a:t>
            </a:r>
          </a:p>
          <a:p>
            <a:r>
              <a:rPr lang="en-US" sz="1600" b="1">
                <a:solidFill>
                  <a:srgbClr val="CC0000"/>
                </a:solidFill>
              </a:rPr>
              <a:t>103 	Paul Cruz       29         12 	Sales Rep  01-MAR-87  104    	275000    286775</a:t>
            </a:r>
            <a:endParaRPr lang="en-US" sz="1600" b="1">
              <a:solidFill>
                <a:srgbClr val="FF3300"/>
              </a:solidFill>
            </a:endParaRPr>
          </a:p>
          <a:p>
            <a:r>
              <a:rPr lang="en-US" sz="1600"/>
              <a:t>107 	Nacy Angelli   49       22 	Sales Rep  14-NOV-88   108    	300000    186042 </a:t>
            </a:r>
          </a:p>
        </p:txBody>
      </p:sp>
      <p:sp>
        <p:nvSpPr>
          <p:cNvPr id="179206" name="Line 6"/>
          <p:cNvSpPr>
            <a:spLocks noChangeShapeType="1"/>
          </p:cNvSpPr>
          <p:nvPr/>
        </p:nvSpPr>
        <p:spPr bwMode="auto">
          <a:xfrm>
            <a:off x="381000" y="165258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9207" name="Line 7"/>
          <p:cNvSpPr>
            <a:spLocks noChangeShapeType="1"/>
          </p:cNvSpPr>
          <p:nvPr/>
        </p:nvSpPr>
        <p:spPr bwMode="auto">
          <a:xfrm>
            <a:off x="381000" y="180498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9208" name="Line 8"/>
          <p:cNvSpPr>
            <a:spLocks noChangeShapeType="1"/>
          </p:cNvSpPr>
          <p:nvPr/>
        </p:nvSpPr>
        <p:spPr bwMode="auto">
          <a:xfrm>
            <a:off x="304800" y="409098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9209" name="Line 9"/>
          <p:cNvSpPr>
            <a:spLocks noChangeShapeType="1"/>
          </p:cNvSpPr>
          <p:nvPr/>
        </p:nvSpPr>
        <p:spPr bwMode="auto">
          <a:xfrm>
            <a:off x="381000" y="256698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9210" name="Line 10"/>
          <p:cNvSpPr>
            <a:spLocks noChangeShapeType="1"/>
          </p:cNvSpPr>
          <p:nvPr/>
        </p:nvSpPr>
        <p:spPr bwMode="auto">
          <a:xfrm>
            <a:off x="762000" y="457200"/>
            <a:ext cx="8067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9211" name="Line 11"/>
          <p:cNvSpPr>
            <a:spLocks noChangeShapeType="1"/>
          </p:cNvSpPr>
          <p:nvPr/>
        </p:nvSpPr>
        <p:spPr bwMode="auto">
          <a:xfrm>
            <a:off x="762000" y="3505200"/>
            <a:ext cx="5849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9212" name="Line 12"/>
          <p:cNvSpPr>
            <a:spLocks noChangeShapeType="1"/>
          </p:cNvSpPr>
          <p:nvPr/>
        </p:nvSpPr>
        <p:spPr bwMode="auto">
          <a:xfrm>
            <a:off x="762000" y="5410200"/>
            <a:ext cx="777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07E61-6ACA-40B3-9E10-5EEB7F55DB76}" type="slidenum">
              <a:rPr lang="en-US"/>
              <a:pPr/>
              <a:t>44</a:t>
            </a:fld>
            <a:endParaRPr lang="en-US"/>
          </a:p>
        </p:txBody>
      </p:sp>
      <p:sp>
        <p:nvSpPr>
          <p:cNvPr id="188428" name="Text Box 12"/>
          <p:cNvSpPr txBox="1">
            <a:spLocks noChangeArrowheads="1"/>
          </p:cNvSpPr>
          <p:nvPr/>
        </p:nvSpPr>
        <p:spPr bwMode="auto">
          <a:xfrm>
            <a:off x="304800" y="533400"/>
            <a:ext cx="8229600" cy="234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55613" indent="63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Get the total Sales made all Salesreps of the managers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/>
          </a:p>
          <a:p>
            <a:pPr lvl="2"/>
            <a:r>
              <a:rPr lang="en-US" sz="2000" b="1"/>
              <a:t>SELECT Manager, SUM(Sales) AS “Total”</a:t>
            </a:r>
          </a:p>
          <a:p>
            <a:pPr lvl="2"/>
            <a:r>
              <a:rPr lang="en-US" sz="2000" b="1"/>
              <a:t>FROM Salesreps</a:t>
            </a:r>
          </a:p>
          <a:p>
            <a:pPr lvl="2"/>
            <a:r>
              <a:rPr lang="en-US" sz="2000" b="1"/>
              <a:t>GROUP BY Manager</a:t>
            </a:r>
          </a:p>
          <a:p>
            <a:pPr lvl="2"/>
            <a:endParaRPr lang="en-US" sz="2000" b="1"/>
          </a:p>
          <a:p>
            <a:pPr lvl="2"/>
            <a:endParaRPr lang="en-US" sz="2000" b="1"/>
          </a:p>
        </p:txBody>
      </p:sp>
      <p:sp>
        <p:nvSpPr>
          <p:cNvPr id="188429" name="Text Box 13"/>
          <p:cNvSpPr txBox="1">
            <a:spLocks noChangeArrowheads="1"/>
          </p:cNvSpPr>
          <p:nvPr/>
        </p:nvSpPr>
        <p:spPr bwMode="auto">
          <a:xfrm>
            <a:off x="2514600" y="2514600"/>
            <a:ext cx="3276600" cy="2292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rgbClr val="660066"/>
                </a:solidFill>
              </a:rPr>
              <a:t>Manager	Total</a:t>
            </a:r>
            <a:endParaRPr lang="en-US" b="1">
              <a:solidFill>
                <a:srgbClr val="FFFFFF"/>
              </a:solidFill>
            </a:endParaRPr>
          </a:p>
          <a:p>
            <a:r>
              <a:rPr lang="en-US" b="1"/>
              <a:t>101		75985</a:t>
            </a:r>
          </a:p>
          <a:p>
            <a:r>
              <a:rPr lang="en-US" b="1"/>
              <a:t>104		960449</a:t>
            </a:r>
          </a:p>
          <a:p>
            <a:r>
              <a:rPr lang="en-US" b="1"/>
              <a:t>106		897184</a:t>
            </a:r>
          </a:p>
          <a:p>
            <a:r>
              <a:rPr lang="en-US" b="1"/>
              <a:t>108		660092 </a:t>
            </a:r>
          </a:p>
          <a:p>
            <a:r>
              <a:rPr lang="en-US" b="1"/>
              <a:t>                        299912</a:t>
            </a:r>
          </a:p>
        </p:txBody>
      </p:sp>
      <p:sp>
        <p:nvSpPr>
          <p:cNvPr id="188430" name="Line 14"/>
          <p:cNvSpPr>
            <a:spLocks noChangeShapeType="1"/>
          </p:cNvSpPr>
          <p:nvPr/>
        </p:nvSpPr>
        <p:spPr bwMode="auto">
          <a:xfrm>
            <a:off x="2514600" y="2970213"/>
            <a:ext cx="32766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8431" name="Text Box 15"/>
          <p:cNvSpPr txBox="1">
            <a:spLocks noChangeArrowheads="1"/>
          </p:cNvSpPr>
          <p:nvPr/>
        </p:nvSpPr>
        <p:spPr bwMode="auto">
          <a:xfrm>
            <a:off x="381000" y="5257800"/>
            <a:ext cx="8229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55613" indent="63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In GROUP BY clause, NULL in also taken into account and all NULL values are grouped together into one group.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9E947-BA1E-425F-A392-65A15ADC2C00}" type="slidenum">
              <a:rPr lang="en-US"/>
              <a:pPr/>
              <a:t>45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066800" y="1752600"/>
            <a:ext cx="6951746" cy="3316515"/>
            <a:chOff x="0" y="130628"/>
            <a:chExt cx="9564914" cy="5297715"/>
          </a:xfrm>
          <a:solidFill>
            <a:schemeClr val="accent2"/>
          </a:solidFill>
          <a:effectLst>
            <a:glow rad="139700">
              <a:schemeClr val="accent6">
                <a:satMod val="175000"/>
                <a:alpha val="40000"/>
              </a:schemeClr>
            </a:glow>
          </a:effectLst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38047" t="41250" r="24140" b="26104"/>
            <a:stretch/>
          </p:blipFill>
          <p:spPr>
            <a:xfrm>
              <a:off x="0" y="130628"/>
              <a:ext cx="9564914" cy="4645195"/>
            </a:xfrm>
            <a:prstGeom prst="rect">
              <a:avLst/>
            </a:prstGeom>
            <a:grpFill/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l="38394" t="79936" r="23793" b="15124"/>
            <a:stretch/>
          </p:blipFill>
          <p:spPr>
            <a:xfrm>
              <a:off x="0" y="4674223"/>
              <a:ext cx="9564913" cy="754120"/>
            </a:xfrm>
            <a:prstGeom prst="rect">
              <a:avLst/>
            </a:prstGeom>
            <a:grpFill/>
          </p:spPr>
        </p:pic>
      </p:grpSp>
      <p:sp>
        <p:nvSpPr>
          <p:cNvPr id="7" name="TextBox 6"/>
          <p:cNvSpPr txBox="1"/>
          <p:nvPr/>
        </p:nvSpPr>
        <p:spPr>
          <a:xfrm>
            <a:off x="3156317" y="929633"/>
            <a:ext cx="2439899" cy="461665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Select * from Test</a:t>
            </a:r>
            <a:endParaRPr lang="en-US" sz="2400" b="1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9E947-BA1E-425F-A392-65A15ADC2C00}" type="slidenum">
              <a:rPr lang="en-US"/>
              <a:pPr/>
              <a:t>46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39766" t="26666" r="34375" b="61945"/>
          <a:stretch/>
        </p:blipFill>
        <p:spPr>
          <a:xfrm>
            <a:off x="6074337" y="533400"/>
            <a:ext cx="3145863" cy="13915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38828" t="44306" r="29610" b="28056"/>
          <a:stretch/>
        </p:blipFill>
        <p:spPr>
          <a:xfrm>
            <a:off x="3163144" y="3126146"/>
            <a:ext cx="5879536" cy="329565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grpSp>
        <p:nvGrpSpPr>
          <p:cNvPr id="10" name="Group 9"/>
          <p:cNvGrpSpPr/>
          <p:nvPr/>
        </p:nvGrpSpPr>
        <p:grpSpPr>
          <a:xfrm>
            <a:off x="118378" y="91047"/>
            <a:ext cx="5984535" cy="2956954"/>
            <a:chOff x="0" y="130628"/>
            <a:chExt cx="9564914" cy="5297715"/>
          </a:xfrm>
          <a:solidFill>
            <a:schemeClr val="accent2"/>
          </a:solidFill>
          <a:effectLst>
            <a:glow rad="139700">
              <a:schemeClr val="accent6">
                <a:satMod val="175000"/>
                <a:alpha val="40000"/>
              </a:schemeClr>
            </a:glow>
          </a:effectLst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4"/>
            <a:srcRect l="38047" t="41250" r="24140" b="26104"/>
            <a:stretch/>
          </p:blipFill>
          <p:spPr>
            <a:xfrm>
              <a:off x="0" y="130628"/>
              <a:ext cx="9564914" cy="4645195"/>
            </a:xfrm>
            <a:prstGeom prst="rect">
              <a:avLst/>
            </a:prstGeom>
            <a:grpFill/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4"/>
            <a:srcRect l="38394" t="79936" r="23793" b="15124"/>
            <a:stretch/>
          </p:blipFill>
          <p:spPr>
            <a:xfrm>
              <a:off x="0" y="4674223"/>
              <a:ext cx="9564913" cy="75412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42244725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9E947-BA1E-425F-A392-65A15ADC2C00}" type="slidenum">
              <a:rPr lang="en-US"/>
              <a:pPr/>
              <a:t>47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38828" t="44306" r="29610" b="28056"/>
          <a:stretch/>
        </p:blipFill>
        <p:spPr>
          <a:xfrm>
            <a:off x="52362" y="4043234"/>
            <a:ext cx="4900637" cy="2665485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grpSp>
        <p:nvGrpSpPr>
          <p:cNvPr id="10" name="Group 9"/>
          <p:cNvGrpSpPr/>
          <p:nvPr/>
        </p:nvGrpSpPr>
        <p:grpSpPr>
          <a:xfrm>
            <a:off x="0" y="630101"/>
            <a:ext cx="4876800" cy="2354975"/>
            <a:chOff x="0" y="130628"/>
            <a:chExt cx="9564914" cy="5297715"/>
          </a:xfrm>
          <a:solidFill>
            <a:schemeClr val="accent2"/>
          </a:solidFill>
          <a:effectLst>
            <a:glow rad="139700">
              <a:schemeClr val="accent6">
                <a:satMod val="175000"/>
                <a:alpha val="40000"/>
              </a:schemeClr>
            </a:glow>
          </a:effectLst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/>
            <a:srcRect l="38047" t="41250" r="24140" b="26104"/>
            <a:stretch/>
          </p:blipFill>
          <p:spPr>
            <a:xfrm>
              <a:off x="0" y="130628"/>
              <a:ext cx="9564914" cy="4645195"/>
            </a:xfrm>
            <a:prstGeom prst="rect">
              <a:avLst/>
            </a:prstGeom>
            <a:grpFill/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/>
            <a:srcRect l="38394" t="79936" r="23793" b="15124"/>
            <a:stretch/>
          </p:blipFill>
          <p:spPr>
            <a:xfrm>
              <a:off x="0" y="4674223"/>
              <a:ext cx="9564913" cy="754120"/>
            </a:xfrm>
            <a:prstGeom prst="rect">
              <a:avLst/>
            </a:prstGeom>
            <a:grpFill/>
          </p:spPr>
        </p:pic>
      </p:grpSp>
      <p:sp>
        <p:nvSpPr>
          <p:cNvPr id="13" name="TextBox 12"/>
          <p:cNvSpPr txBox="1"/>
          <p:nvPr/>
        </p:nvSpPr>
        <p:spPr>
          <a:xfrm>
            <a:off x="6770810" y="5612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105400" y="842119"/>
            <a:ext cx="4038600" cy="5825381"/>
            <a:chOff x="6327338" y="1032619"/>
            <a:chExt cx="5640742" cy="5825381"/>
          </a:xfrm>
          <a:effectLst>
            <a:glow rad="228600">
              <a:schemeClr val="accent4">
                <a:satMod val="175000"/>
                <a:alpha val="40000"/>
              </a:schemeClr>
            </a:glow>
          </a:effectLst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4"/>
            <a:srcRect l="38360" t="39445" r="30312" b="27222"/>
            <a:stretch/>
          </p:blipFill>
          <p:spPr>
            <a:xfrm>
              <a:off x="6327338" y="1032619"/>
              <a:ext cx="5640742" cy="3300127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5"/>
            <a:srcRect l="38229" t="59168" r="30080" b="22777"/>
            <a:stretch/>
          </p:blipFill>
          <p:spPr>
            <a:xfrm>
              <a:off x="6334126" y="4345025"/>
              <a:ext cx="5633954" cy="2512975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52363" y="3249574"/>
            <a:ext cx="4772072" cy="646331"/>
          </a:xfrm>
          <a:prstGeom prst="rect">
            <a:avLst/>
          </a:prstGeom>
          <a:noFill/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select </a:t>
            </a:r>
            <a:r>
              <a:rPr lang="en-US" sz="1800" b="1" dirty="0" err="1" smtClean="0"/>
              <a:t>thedate</a:t>
            </a:r>
            <a:r>
              <a:rPr lang="en-US" sz="1800" b="1" dirty="0" smtClean="0"/>
              <a:t>, rep, </a:t>
            </a:r>
            <a:r>
              <a:rPr lang="en-US" sz="1800" b="1" dirty="0" err="1" smtClean="0"/>
              <a:t>cust</a:t>
            </a:r>
            <a:r>
              <a:rPr lang="en-US" sz="1800" b="1" dirty="0" smtClean="0"/>
              <a:t>, sum(amount) </a:t>
            </a:r>
            <a:endParaRPr lang="en-US" sz="1800" b="1" dirty="0" smtClean="0"/>
          </a:p>
          <a:p>
            <a:r>
              <a:rPr lang="en-US" sz="1800" b="1" dirty="0" smtClean="0"/>
              <a:t>from test group </a:t>
            </a:r>
            <a:r>
              <a:rPr lang="en-US" sz="1800" b="1" dirty="0" smtClean="0"/>
              <a:t>by rollup(</a:t>
            </a:r>
            <a:r>
              <a:rPr lang="en-US" sz="1800" b="1" dirty="0" err="1" smtClean="0"/>
              <a:t>theDate</a:t>
            </a:r>
            <a:r>
              <a:rPr lang="en-US" sz="1800" b="1" dirty="0" smtClean="0"/>
              <a:t>, rep, </a:t>
            </a:r>
            <a:r>
              <a:rPr lang="en-US" sz="1800" b="1" dirty="0" err="1" smtClean="0"/>
              <a:t>cust</a:t>
            </a:r>
            <a:r>
              <a:rPr lang="en-US" sz="1800" b="1" dirty="0" smtClean="0"/>
              <a:t>);</a:t>
            </a:r>
            <a:endParaRPr lang="en-US" sz="1800" b="1" dirty="0"/>
          </a:p>
        </p:txBody>
      </p:sp>
      <p:sp>
        <p:nvSpPr>
          <p:cNvPr id="18" name="TextBox 17"/>
          <p:cNvSpPr txBox="1"/>
          <p:nvPr/>
        </p:nvSpPr>
        <p:spPr>
          <a:xfrm flipH="1">
            <a:off x="4838699" y="181720"/>
            <a:ext cx="4016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select </a:t>
            </a:r>
            <a:r>
              <a:rPr lang="en-US" sz="1600" b="1" dirty="0" err="1" smtClean="0"/>
              <a:t>thedate</a:t>
            </a:r>
            <a:r>
              <a:rPr lang="en-US" sz="1600" b="1" dirty="0" smtClean="0"/>
              <a:t>, rep, </a:t>
            </a:r>
            <a:r>
              <a:rPr lang="en-US" sz="1600" b="1" dirty="0" err="1" smtClean="0"/>
              <a:t>cust</a:t>
            </a:r>
            <a:r>
              <a:rPr lang="en-US" sz="1600" b="1" dirty="0" smtClean="0"/>
              <a:t>, sum(amount)</a:t>
            </a:r>
          </a:p>
          <a:p>
            <a:r>
              <a:rPr lang="en-US" sz="1600" b="1" dirty="0" smtClean="0"/>
              <a:t>from test group by cube(</a:t>
            </a:r>
            <a:r>
              <a:rPr lang="en-US" sz="1600" b="1" dirty="0" err="1" smtClean="0"/>
              <a:t>theDate</a:t>
            </a:r>
            <a:r>
              <a:rPr lang="en-US" sz="1600" b="1" dirty="0" smtClean="0"/>
              <a:t>, rep, </a:t>
            </a:r>
            <a:r>
              <a:rPr lang="en-US" sz="1600" b="1" dirty="0" err="1" smtClean="0"/>
              <a:t>cust</a:t>
            </a:r>
            <a:r>
              <a:rPr lang="en-US" sz="1600" b="1" dirty="0" smtClean="0"/>
              <a:t>);</a:t>
            </a:r>
            <a:endParaRPr lang="en-US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262794" y="157501"/>
            <a:ext cx="2743200" cy="461665"/>
          </a:xfrm>
          <a:prstGeom prst="rect">
            <a:avLst/>
          </a:prstGeom>
          <a:noFill/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b="1" dirty="0" smtClean="0"/>
              <a:t>Select * </a:t>
            </a:r>
            <a:r>
              <a:rPr lang="en-US" sz="1800" b="1" dirty="0" smtClean="0"/>
              <a:t>from</a:t>
            </a:r>
            <a:r>
              <a:rPr lang="en-US" b="1" dirty="0" smtClean="0"/>
              <a:t> Test</a:t>
            </a:r>
          </a:p>
        </p:txBody>
      </p:sp>
    </p:spTree>
    <p:extLst>
      <p:ext uri="{BB962C8B-B14F-4D97-AF65-F5344CB8AC3E}">
        <p14:creationId xmlns:p14="http://schemas.microsoft.com/office/powerpoint/2010/main" val="19498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9E947-BA1E-425F-A392-65A15ADC2C00}" type="slidenum">
              <a:rPr lang="en-US"/>
              <a:pPr/>
              <a:t>48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8828" t="44306" r="29610" b="28056"/>
          <a:stretch/>
        </p:blipFill>
        <p:spPr>
          <a:xfrm>
            <a:off x="4876801" y="697785"/>
            <a:ext cx="4191000" cy="2665485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grpSp>
        <p:nvGrpSpPr>
          <p:cNvPr id="5" name="Group 4"/>
          <p:cNvGrpSpPr/>
          <p:nvPr/>
        </p:nvGrpSpPr>
        <p:grpSpPr>
          <a:xfrm>
            <a:off x="1" y="530874"/>
            <a:ext cx="4724400" cy="2537065"/>
            <a:chOff x="0" y="130628"/>
            <a:chExt cx="9564914" cy="5297715"/>
          </a:xfrm>
          <a:solidFill>
            <a:schemeClr val="accent2"/>
          </a:solidFill>
          <a:effectLst>
            <a:glow rad="139700">
              <a:schemeClr val="accent6">
                <a:satMod val="175000"/>
                <a:alpha val="40000"/>
              </a:schemeClr>
            </a:glow>
          </a:effectLst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l="38047" t="41250" r="24140" b="26104"/>
            <a:stretch/>
          </p:blipFill>
          <p:spPr>
            <a:xfrm>
              <a:off x="0" y="130628"/>
              <a:ext cx="9564914" cy="4645195"/>
            </a:xfrm>
            <a:prstGeom prst="rect">
              <a:avLst/>
            </a:prstGeom>
            <a:grpFill/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l="38394" t="79936" r="23793" b="15124"/>
            <a:stretch/>
          </p:blipFill>
          <p:spPr>
            <a:xfrm>
              <a:off x="0" y="4674223"/>
              <a:ext cx="9564913" cy="754120"/>
            </a:xfrm>
            <a:prstGeom prst="rect">
              <a:avLst/>
            </a:prstGeom>
            <a:grpFill/>
          </p:spPr>
        </p:pic>
      </p:grpSp>
      <p:sp>
        <p:nvSpPr>
          <p:cNvPr id="8" name="TextBox 7"/>
          <p:cNvSpPr txBox="1"/>
          <p:nvPr/>
        </p:nvSpPr>
        <p:spPr>
          <a:xfrm>
            <a:off x="6953250" y="6632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76799" y="-37324"/>
            <a:ext cx="3657601" cy="830997"/>
          </a:xfrm>
          <a:prstGeom prst="rect">
            <a:avLst/>
          </a:prstGeom>
          <a:noFill/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select </a:t>
            </a:r>
            <a:r>
              <a:rPr lang="en-US" sz="1600" b="1" dirty="0" err="1" smtClean="0"/>
              <a:t>thedate</a:t>
            </a:r>
            <a:r>
              <a:rPr lang="en-US" sz="1600" b="1" dirty="0" smtClean="0"/>
              <a:t>, rep, </a:t>
            </a:r>
            <a:r>
              <a:rPr lang="en-US" sz="1600" b="1" dirty="0" err="1" smtClean="0"/>
              <a:t>cust</a:t>
            </a:r>
            <a:r>
              <a:rPr lang="en-US" sz="1600" b="1" dirty="0" smtClean="0"/>
              <a:t>, sum(amount) from </a:t>
            </a:r>
            <a:r>
              <a:rPr lang="en-US" sz="1600" b="1" dirty="0" smtClean="0"/>
              <a:t>test group </a:t>
            </a:r>
            <a:r>
              <a:rPr lang="en-US" sz="1600" b="1" dirty="0" smtClean="0"/>
              <a:t>by rollup(</a:t>
            </a:r>
            <a:r>
              <a:rPr lang="en-US" sz="1600" b="1" dirty="0" err="1" smtClean="0"/>
              <a:t>theDate</a:t>
            </a:r>
            <a:r>
              <a:rPr lang="en-US" sz="1600" b="1" dirty="0" smtClean="0"/>
              <a:t>, rep, </a:t>
            </a:r>
            <a:r>
              <a:rPr lang="en-US" sz="1600" b="1" dirty="0" err="1" smtClean="0"/>
              <a:t>cust</a:t>
            </a:r>
            <a:r>
              <a:rPr lang="en-US" sz="1600" b="1" dirty="0" smtClean="0"/>
              <a:t>);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62000" y="85786"/>
            <a:ext cx="3352800" cy="461665"/>
          </a:xfrm>
          <a:prstGeom prst="rect">
            <a:avLst/>
          </a:prstGeom>
          <a:noFill/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b="1" dirty="0" smtClean="0"/>
              <a:t>Select * from Test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63841" y="3184594"/>
            <a:ext cx="5984534" cy="369331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1. </a:t>
            </a:r>
            <a:r>
              <a:rPr lang="en-US" sz="1800" dirty="0" err="1" smtClean="0"/>
              <a:t>TheYear</a:t>
            </a:r>
            <a:endParaRPr lang="en-US" sz="1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For 2018 sum is = 2550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r>
              <a:rPr lang="en-US" sz="1800" dirty="0" smtClean="0"/>
              <a:t>2. </a:t>
            </a:r>
            <a:r>
              <a:rPr lang="en-US" sz="1800" dirty="0" err="1" smtClean="0"/>
              <a:t>TheYear</a:t>
            </a:r>
            <a:r>
              <a:rPr lang="en-US" sz="1800" dirty="0" smtClean="0"/>
              <a:t>, rep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For 2018 and the rep 106, the sum = 1350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For 2018 and the rep 107, the sum = 1200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3. </a:t>
            </a:r>
            <a:r>
              <a:rPr lang="en-US" sz="1800" dirty="0" err="1" smtClean="0">
                <a:solidFill>
                  <a:schemeClr val="tx1"/>
                </a:solidFill>
              </a:rPr>
              <a:t>TheYear</a:t>
            </a:r>
            <a:r>
              <a:rPr lang="en-US" sz="1800" dirty="0" smtClean="0">
                <a:solidFill>
                  <a:schemeClr val="tx1"/>
                </a:solidFill>
              </a:rPr>
              <a:t>, rep, Cost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For 2018, rep 106, customer ‘John ’, the sum is: 450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For 2018, rep 106, customer ‘Sara’, the sum is: 900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For 2018, rep 107, customer ‘John ’, the sum is: 600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For 2018, rep 107, customer ‘Sara ’, the sum is: 600</a:t>
            </a:r>
          </a:p>
          <a:p>
            <a:r>
              <a:rPr lang="en-US" sz="1800" dirty="0" smtClean="0"/>
              <a:t>4. Total: ()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Sum is 2550</a:t>
            </a:r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5578704" y="3553925"/>
            <a:ext cx="3489097" cy="147732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0000FF"/>
                </a:solidFill>
              </a:rPr>
              <a:t>Rollup works for 4 combinations: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 smtClean="0">
                <a:solidFill>
                  <a:srgbClr val="0000FF"/>
                </a:solidFill>
              </a:rPr>
              <a:t>(</a:t>
            </a:r>
            <a:r>
              <a:rPr lang="en-US" sz="1800" b="1" dirty="0" err="1" smtClean="0">
                <a:solidFill>
                  <a:srgbClr val="0000FF"/>
                </a:solidFill>
              </a:rPr>
              <a:t>TheDate</a:t>
            </a:r>
            <a:r>
              <a:rPr lang="en-US" sz="1800" b="1" dirty="0" smtClean="0">
                <a:solidFill>
                  <a:srgbClr val="0000FF"/>
                </a:solidFill>
              </a:rPr>
              <a:t>),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 smtClean="0">
                <a:solidFill>
                  <a:srgbClr val="0000FF"/>
                </a:solidFill>
              </a:rPr>
              <a:t>(</a:t>
            </a:r>
            <a:r>
              <a:rPr lang="en-US" sz="1800" b="1" dirty="0" err="1" smtClean="0">
                <a:solidFill>
                  <a:srgbClr val="0000FF"/>
                </a:solidFill>
              </a:rPr>
              <a:t>TheDate</a:t>
            </a:r>
            <a:r>
              <a:rPr lang="en-US" sz="1800" b="1" dirty="0" smtClean="0">
                <a:solidFill>
                  <a:srgbClr val="0000FF"/>
                </a:solidFill>
              </a:rPr>
              <a:t>, Rep),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 smtClean="0">
                <a:solidFill>
                  <a:srgbClr val="0000FF"/>
                </a:solidFill>
              </a:rPr>
              <a:t>(</a:t>
            </a:r>
            <a:r>
              <a:rPr lang="en-US" sz="1800" b="1" dirty="0" err="1" smtClean="0">
                <a:solidFill>
                  <a:srgbClr val="0000FF"/>
                </a:solidFill>
              </a:rPr>
              <a:t>TheDate</a:t>
            </a:r>
            <a:r>
              <a:rPr lang="en-US" sz="1800" b="1" dirty="0" smtClean="0">
                <a:solidFill>
                  <a:srgbClr val="0000FF"/>
                </a:solidFill>
              </a:rPr>
              <a:t>, Rep, </a:t>
            </a:r>
            <a:r>
              <a:rPr lang="en-US" sz="1800" b="1" dirty="0" err="1" smtClean="0">
                <a:solidFill>
                  <a:srgbClr val="0000FF"/>
                </a:solidFill>
              </a:rPr>
              <a:t>Cust</a:t>
            </a:r>
            <a:r>
              <a:rPr lang="en-US" sz="1800" b="1" dirty="0" smtClean="0">
                <a:solidFill>
                  <a:srgbClr val="0000FF"/>
                </a:solidFill>
              </a:rPr>
              <a:t>), and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 smtClean="0">
                <a:solidFill>
                  <a:srgbClr val="0000FF"/>
                </a:solidFill>
              </a:rPr>
              <a:t>( () which is the total)</a:t>
            </a:r>
          </a:p>
        </p:txBody>
      </p:sp>
    </p:spTree>
    <p:extLst>
      <p:ext uri="{BB962C8B-B14F-4D97-AF65-F5344CB8AC3E}">
        <p14:creationId xmlns:p14="http://schemas.microsoft.com/office/powerpoint/2010/main" val="95691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9E947-BA1E-425F-A392-65A15ADC2C00}" type="slidenum">
              <a:rPr lang="en-US"/>
              <a:pPr/>
              <a:t>49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953250" y="6632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991100" y="786397"/>
            <a:ext cx="4114800" cy="5614403"/>
            <a:chOff x="6327338" y="1032619"/>
            <a:chExt cx="5640742" cy="5825381"/>
          </a:xfrm>
          <a:effectLst>
            <a:glow rad="228600">
              <a:schemeClr val="accent4">
                <a:satMod val="175000"/>
                <a:alpha val="40000"/>
              </a:schemeClr>
            </a:glow>
          </a:effectLst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l="38360" t="39445" r="30312" b="27222"/>
            <a:stretch/>
          </p:blipFill>
          <p:spPr>
            <a:xfrm>
              <a:off x="6327338" y="1032619"/>
              <a:ext cx="5640742" cy="3300127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l="38229" t="59168" r="30080" b="22777"/>
            <a:stretch/>
          </p:blipFill>
          <p:spPr>
            <a:xfrm>
              <a:off x="6334126" y="4345025"/>
              <a:ext cx="5633954" cy="2512975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 flipH="1">
            <a:off x="4991100" y="136544"/>
            <a:ext cx="419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select </a:t>
            </a:r>
            <a:r>
              <a:rPr lang="en-US" sz="1600" b="1" dirty="0" err="1" smtClean="0"/>
              <a:t>thedate</a:t>
            </a:r>
            <a:r>
              <a:rPr lang="en-US" sz="1600" b="1" dirty="0" smtClean="0"/>
              <a:t>, rep, </a:t>
            </a:r>
            <a:r>
              <a:rPr lang="en-US" sz="1600" b="1" dirty="0" err="1" smtClean="0"/>
              <a:t>cust</a:t>
            </a:r>
            <a:r>
              <a:rPr lang="en-US" sz="1600" b="1" dirty="0" smtClean="0"/>
              <a:t>, sum(amount)</a:t>
            </a:r>
          </a:p>
          <a:p>
            <a:r>
              <a:rPr lang="en-US" sz="1600" b="1" dirty="0" smtClean="0"/>
              <a:t>from test group by cube(</a:t>
            </a:r>
            <a:r>
              <a:rPr lang="en-US" sz="1600" b="1" dirty="0" err="1" smtClean="0"/>
              <a:t>theDate</a:t>
            </a:r>
            <a:r>
              <a:rPr lang="en-US" sz="1600" b="1" dirty="0" smtClean="0"/>
              <a:t>, rep, </a:t>
            </a:r>
            <a:r>
              <a:rPr lang="en-US" sz="1600" b="1" dirty="0" err="1" smtClean="0"/>
              <a:t>cust</a:t>
            </a:r>
            <a:r>
              <a:rPr lang="en-US" sz="1600" b="1" dirty="0" smtClean="0"/>
              <a:t>);</a:t>
            </a:r>
            <a:endParaRPr 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1096" y="201622"/>
            <a:ext cx="4897495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Cube works for all combinations:</a:t>
            </a:r>
          </a:p>
          <a:p>
            <a:r>
              <a:rPr lang="en-US" sz="1600" b="1" dirty="0" smtClean="0">
                <a:solidFill>
                  <a:srgbClr val="0000FF"/>
                </a:solidFill>
              </a:rPr>
              <a:t>     ( </a:t>
            </a:r>
            <a:r>
              <a:rPr lang="en-US" sz="1600" b="1" dirty="0" smtClean="0">
                <a:solidFill>
                  <a:srgbClr val="0000FF"/>
                </a:solidFill>
              </a:rPr>
              <a:t>(</a:t>
            </a:r>
            <a:r>
              <a:rPr lang="en-US" sz="1600" b="1" dirty="0" err="1" smtClean="0">
                <a:solidFill>
                  <a:srgbClr val="0000FF"/>
                </a:solidFill>
              </a:rPr>
              <a:t>TheDate</a:t>
            </a:r>
            <a:r>
              <a:rPr lang="en-US" sz="1600" b="1" dirty="0" smtClean="0">
                <a:solidFill>
                  <a:srgbClr val="0000FF"/>
                </a:solidFill>
              </a:rPr>
              <a:t>), (Rep), (</a:t>
            </a:r>
            <a:r>
              <a:rPr lang="en-US" sz="1600" b="1" dirty="0" err="1" smtClean="0">
                <a:solidFill>
                  <a:srgbClr val="0000FF"/>
                </a:solidFill>
              </a:rPr>
              <a:t>Cust</a:t>
            </a:r>
            <a:r>
              <a:rPr lang="en-US" sz="1600" b="1" dirty="0" smtClean="0">
                <a:solidFill>
                  <a:srgbClr val="0000FF"/>
                </a:solidFill>
              </a:rPr>
              <a:t>), (</a:t>
            </a:r>
            <a:r>
              <a:rPr lang="en-US" sz="1600" b="1" dirty="0" err="1" smtClean="0">
                <a:solidFill>
                  <a:srgbClr val="0000FF"/>
                </a:solidFill>
              </a:rPr>
              <a:t>TheDate</a:t>
            </a:r>
            <a:r>
              <a:rPr lang="en-US" sz="1600" b="1" dirty="0" smtClean="0">
                <a:solidFill>
                  <a:srgbClr val="0000FF"/>
                </a:solidFill>
              </a:rPr>
              <a:t>, Rep), </a:t>
            </a:r>
            <a:endParaRPr lang="en-US" sz="1600" b="1" dirty="0" smtClean="0">
              <a:solidFill>
                <a:srgbClr val="0000FF"/>
              </a:solidFill>
            </a:endParaRPr>
          </a:p>
          <a:p>
            <a:r>
              <a:rPr lang="en-US" sz="1600" b="1" dirty="0" smtClean="0">
                <a:solidFill>
                  <a:srgbClr val="0000FF"/>
                </a:solidFill>
              </a:rPr>
              <a:t>      (</a:t>
            </a:r>
            <a:r>
              <a:rPr lang="en-US" sz="1600" b="1" dirty="0" err="1" smtClean="0">
                <a:solidFill>
                  <a:srgbClr val="0000FF"/>
                </a:solidFill>
              </a:rPr>
              <a:t>TheDate</a:t>
            </a:r>
            <a:r>
              <a:rPr lang="en-US" sz="1600" b="1" dirty="0" smtClean="0">
                <a:solidFill>
                  <a:srgbClr val="0000FF"/>
                </a:solidFill>
              </a:rPr>
              <a:t>, </a:t>
            </a:r>
            <a:r>
              <a:rPr lang="en-US" sz="1600" b="1" dirty="0" err="1" smtClean="0">
                <a:solidFill>
                  <a:srgbClr val="0000FF"/>
                </a:solidFill>
              </a:rPr>
              <a:t>Cust</a:t>
            </a:r>
            <a:r>
              <a:rPr lang="en-US" sz="1600" b="1" dirty="0" smtClean="0">
                <a:solidFill>
                  <a:srgbClr val="0000FF"/>
                </a:solidFill>
              </a:rPr>
              <a:t>), (</a:t>
            </a:r>
            <a:r>
              <a:rPr lang="en-US" sz="1600" b="1" dirty="0" smtClean="0">
                <a:solidFill>
                  <a:srgbClr val="0000FF"/>
                </a:solidFill>
              </a:rPr>
              <a:t>Rep, </a:t>
            </a:r>
            <a:r>
              <a:rPr lang="en-US" sz="1600" b="1" dirty="0" err="1" smtClean="0">
                <a:solidFill>
                  <a:srgbClr val="0000FF"/>
                </a:solidFill>
              </a:rPr>
              <a:t>Cust</a:t>
            </a:r>
            <a:r>
              <a:rPr lang="en-US" sz="1600" b="1" dirty="0" smtClean="0">
                <a:solidFill>
                  <a:srgbClr val="0000FF"/>
                </a:solidFill>
              </a:rPr>
              <a:t>), </a:t>
            </a:r>
            <a:endParaRPr lang="en-US" sz="1600" b="1" dirty="0" smtClean="0">
              <a:solidFill>
                <a:srgbClr val="0000FF"/>
              </a:solidFill>
            </a:endParaRPr>
          </a:p>
          <a:p>
            <a:r>
              <a:rPr lang="en-US" sz="1600" b="1" dirty="0">
                <a:solidFill>
                  <a:srgbClr val="0000FF"/>
                </a:solidFill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</a:rPr>
              <a:t>     </a:t>
            </a:r>
            <a:r>
              <a:rPr lang="en-US" sz="1600" b="1" dirty="0" smtClean="0">
                <a:solidFill>
                  <a:srgbClr val="0000FF"/>
                </a:solidFill>
              </a:rPr>
              <a:t>(</a:t>
            </a:r>
            <a:r>
              <a:rPr lang="en-US" sz="1600" b="1" dirty="0" err="1" smtClean="0">
                <a:solidFill>
                  <a:srgbClr val="0000FF"/>
                </a:solidFill>
              </a:rPr>
              <a:t>TheDate</a:t>
            </a:r>
            <a:r>
              <a:rPr lang="en-US" sz="1600" b="1" dirty="0" smtClean="0">
                <a:solidFill>
                  <a:srgbClr val="0000FF"/>
                </a:solidFill>
              </a:rPr>
              <a:t>, Rep, </a:t>
            </a:r>
            <a:r>
              <a:rPr lang="en-US" sz="1600" b="1" dirty="0" err="1" smtClean="0">
                <a:solidFill>
                  <a:srgbClr val="0000FF"/>
                </a:solidFill>
              </a:rPr>
              <a:t>Cust</a:t>
            </a:r>
            <a:r>
              <a:rPr lang="en-US" sz="1600" b="1" dirty="0" smtClean="0">
                <a:solidFill>
                  <a:srgbClr val="0000FF"/>
                </a:solidFill>
              </a:rPr>
              <a:t>), ( ) )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r>
              <a:rPr lang="en-US" sz="1600" dirty="0" smtClean="0"/>
              <a:t>Therefore, we will have summary for the following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Sum of the amount for 2008,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Sum of the amount for Rep 106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Sum of the amount for Rep 107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Sum of the amount for </a:t>
            </a:r>
            <a:r>
              <a:rPr lang="en-US" sz="1600" dirty="0" err="1" smtClean="0"/>
              <a:t>Cust</a:t>
            </a:r>
            <a:r>
              <a:rPr lang="en-US" sz="1600" dirty="0" smtClean="0"/>
              <a:t> John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Sum of the amount for </a:t>
            </a:r>
            <a:r>
              <a:rPr lang="en-US" sz="1600" dirty="0" err="1" smtClean="0"/>
              <a:t>Cust</a:t>
            </a:r>
            <a:r>
              <a:rPr lang="en-US" sz="1600" dirty="0" smtClean="0"/>
              <a:t> Sara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Sum of the amount for year 2008 and Rep 106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Sum of the amount for year 2008 and Rep 107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Sum of the amount for year 2008 and </a:t>
            </a:r>
            <a:r>
              <a:rPr lang="en-US" sz="1600" dirty="0" err="1" smtClean="0"/>
              <a:t>Cust</a:t>
            </a:r>
            <a:r>
              <a:rPr lang="en-US" sz="1600" dirty="0" smtClean="0"/>
              <a:t> John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Sum of the amount for year 2008 and </a:t>
            </a:r>
            <a:r>
              <a:rPr lang="en-US" sz="1600" dirty="0" err="1" smtClean="0"/>
              <a:t>Cust</a:t>
            </a:r>
            <a:r>
              <a:rPr lang="en-US" sz="1600" dirty="0" smtClean="0"/>
              <a:t> Sara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Sum of the amount for Rep 106 and </a:t>
            </a:r>
            <a:r>
              <a:rPr lang="en-US" sz="1600" dirty="0" err="1" smtClean="0"/>
              <a:t>Cust</a:t>
            </a:r>
            <a:r>
              <a:rPr lang="en-US" sz="1600" dirty="0" smtClean="0"/>
              <a:t> John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Sum of the amount for Rep 106 and </a:t>
            </a:r>
            <a:r>
              <a:rPr lang="en-US" sz="1600" dirty="0" err="1" smtClean="0"/>
              <a:t>Cust</a:t>
            </a:r>
            <a:r>
              <a:rPr lang="en-US" sz="1600" dirty="0" smtClean="0"/>
              <a:t> Sara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Sum of the amount for Rep 107 and </a:t>
            </a:r>
            <a:r>
              <a:rPr lang="en-US" sz="1600" dirty="0" err="1" smtClean="0"/>
              <a:t>Cust</a:t>
            </a:r>
            <a:r>
              <a:rPr lang="en-US" sz="1600" dirty="0" smtClean="0"/>
              <a:t> John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Sum of the amount for Rep 107 and </a:t>
            </a:r>
            <a:r>
              <a:rPr lang="en-US" sz="1600" dirty="0" err="1" smtClean="0"/>
              <a:t>Cust</a:t>
            </a:r>
            <a:r>
              <a:rPr lang="en-US" sz="1600" dirty="0" smtClean="0"/>
              <a:t> Sara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Sum of the amount for  year 2008, 106, </a:t>
            </a:r>
            <a:r>
              <a:rPr lang="en-US" sz="1600" dirty="0" err="1" smtClean="0"/>
              <a:t>Cust</a:t>
            </a:r>
            <a:r>
              <a:rPr lang="en-US" sz="1600" dirty="0" smtClean="0"/>
              <a:t> John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Sum of the amount for year 2008, 106, </a:t>
            </a:r>
            <a:r>
              <a:rPr lang="en-US" sz="1600" dirty="0" err="1" smtClean="0"/>
              <a:t>cust</a:t>
            </a:r>
            <a:r>
              <a:rPr lang="en-US" sz="1600" dirty="0" smtClean="0"/>
              <a:t> sara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Sum of the amount for year 2008, 107, </a:t>
            </a:r>
            <a:r>
              <a:rPr lang="en-US" sz="1600" dirty="0" err="1" smtClean="0"/>
              <a:t>cust</a:t>
            </a:r>
            <a:r>
              <a:rPr lang="en-US" sz="1600" dirty="0" smtClean="0"/>
              <a:t> John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Sum of the amount for year 2008, year 107, Sara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Sum of the amount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5141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57BEA-DD09-413C-986E-7F4028FF22EF}" type="slidenum">
              <a:rPr lang="en-US"/>
              <a:pPr/>
              <a:t>5</a:t>
            </a:fld>
            <a:endParaRPr lang="en-US"/>
          </a:p>
        </p:txBody>
      </p:sp>
      <p:sp>
        <p:nvSpPr>
          <p:cNvPr id="125954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8534400" cy="557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6213" indent="-17621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19113" indent="-17303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Aft>
                <a:spcPts val="600"/>
              </a:spcAft>
              <a:buClr>
                <a:srgbClr val="CC0000"/>
              </a:buClr>
            </a:pPr>
            <a:r>
              <a:rPr lang="en-US" sz="3200" b="1"/>
              <a:t>The SUM column function</a:t>
            </a:r>
            <a:endParaRPr lang="en-US"/>
          </a:p>
          <a:p>
            <a:pPr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/>
              <a:t>The SUM() column function is used to compute the numerical sum of an entire column. </a:t>
            </a:r>
          </a:p>
          <a:p>
            <a:pPr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endParaRPr lang="en-US" sz="800"/>
          </a:p>
          <a:p>
            <a:pPr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/>
              <a:t>Here are some examples of the use of the SUM() column function</a:t>
            </a:r>
          </a:p>
          <a:p>
            <a:pPr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endParaRPr lang="en-US" sz="800"/>
          </a:p>
          <a:p>
            <a:pPr>
              <a:spcAft>
                <a:spcPts val="600"/>
              </a:spcAft>
              <a:buClr>
                <a:srgbClr val="CC0000"/>
              </a:buClr>
            </a:pPr>
            <a:r>
              <a:rPr lang="en-US" b="1" i="1">
                <a:solidFill>
                  <a:srgbClr val="CC0000"/>
                </a:solidFill>
              </a:rPr>
              <a:t>Question:</a:t>
            </a:r>
            <a:endParaRPr lang="en-US"/>
          </a:p>
          <a:p>
            <a:pPr lvl="1"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/>
              <a:t>What are the total quotas and sales for all salespersons ?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sz="2000" b="1"/>
          </a:p>
          <a:p>
            <a:pPr>
              <a:buClr>
                <a:srgbClr val="CC0000"/>
              </a:buClr>
            </a:pPr>
            <a:r>
              <a:rPr lang="en-US" sz="2000" b="1"/>
              <a:t>SELECT SUM(Quota) AS “SumOfQuota”, SUM(Sales) AS “SumOfSales” </a:t>
            </a:r>
          </a:p>
          <a:p>
            <a:pPr>
              <a:buClr>
                <a:srgbClr val="CC0000"/>
              </a:buClr>
            </a:pPr>
            <a:r>
              <a:rPr lang="en-US" sz="2000" b="1"/>
              <a:t>FROM Salesreps;</a:t>
            </a:r>
          </a:p>
          <a:p>
            <a:pPr>
              <a:buClr>
                <a:srgbClr val="CC0000"/>
              </a:buClr>
            </a:pPr>
            <a:endParaRPr lang="en-US" sz="2000" b="1"/>
          </a:p>
          <a:p>
            <a:pPr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/>
              <a:t>Note that column functions do not have proper heading. This is similar to calculated values.</a:t>
            </a:r>
            <a:endParaRPr lang="en-US" sz="2000" b="1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9E947-BA1E-425F-A392-65A15ADC2C00}" type="slidenum">
              <a:rPr lang="en-US"/>
              <a:pPr/>
              <a:t>50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677648" y="740828"/>
            <a:ext cx="16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1" y="304800"/>
            <a:ext cx="8686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0000FF"/>
                </a:solidFill>
              </a:rPr>
              <a:t>Other Combinations:</a:t>
            </a:r>
          </a:p>
          <a:p>
            <a:endParaRPr lang="en-US" sz="1800" b="1" dirty="0" smtClean="0">
              <a:solidFill>
                <a:srgbClr val="0000FF"/>
              </a:solidFill>
            </a:endParaRP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rgbClr val="0000FF"/>
                </a:solidFill>
              </a:rPr>
              <a:t>Suppose you have three Columns called Year, Month, and Week.  Then the following holds:</a:t>
            </a:r>
          </a:p>
          <a:p>
            <a:pPr marL="800100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rgbClr val="0000FF"/>
                </a:solidFill>
              </a:rPr>
              <a:t>Year, Rollup(month, week) is: ( (year, month, week), (year, month), (year))</a:t>
            </a:r>
          </a:p>
          <a:p>
            <a:pPr marL="800100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rgbClr val="0000FF"/>
                </a:solidFill>
              </a:rPr>
              <a:t>Year, Month, Rollup(week) is: ( (year, month, week), (year, month))</a:t>
            </a:r>
          </a:p>
          <a:p>
            <a:pPr marL="800100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rgbClr val="0000FF"/>
                </a:solidFill>
              </a:rPr>
              <a:t>Year, Cube (Month, week) is: ((year, month, week), (year, month), (year, week), (year) )</a:t>
            </a:r>
          </a:p>
          <a:p>
            <a:pPr marL="800100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rgbClr val="0000FF"/>
                </a:solidFill>
              </a:rPr>
              <a:t>Year, Month, Cube (week) is: ( (year, month, week), (year, month))</a:t>
            </a:r>
          </a:p>
          <a:p>
            <a:pPr marL="800100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0000FF"/>
              </a:solidFill>
            </a:endParaRP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rgbClr val="0000FF"/>
                </a:solidFill>
              </a:rPr>
              <a:t>Composite Columns:</a:t>
            </a:r>
          </a:p>
          <a:p>
            <a:pPr marL="800100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rgbClr val="0000FF"/>
                </a:solidFill>
              </a:rPr>
              <a:t>Rollup((year, month), week) is: (year, month, week), (year, month), () )</a:t>
            </a:r>
          </a:p>
          <a:p>
            <a:pPr marL="800100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rgbClr val="0000FF"/>
                </a:solidFill>
              </a:rPr>
              <a:t>Rollup (year), (month, week) is: ( (year, month, week), (month, week))</a:t>
            </a:r>
          </a:p>
          <a:p>
            <a:pPr marL="800100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rgbClr val="0000FF"/>
                </a:solidFill>
              </a:rPr>
              <a:t>Cube (( year, month), week) is: (year, month, week), (year, month), (week), ())</a:t>
            </a:r>
          </a:p>
          <a:p>
            <a:pPr marL="800100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rgbClr val="0000FF"/>
                </a:solidFill>
              </a:rPr>
              <a:t>Cube (year), (month, week) is: (year, month, week), (month, week)</a:t>
            </a: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0000FF"/>
              </a:solidFill>
            </a:endParaRP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rgbClr val="FF0000"/>
                </a:solidFill>
              </a:rPr>
              <a:t>We can also define our own grouping set such as:</a:t>
            </a:r>
          </a:p>
          <a:p>
            <a:pPr lvl="1">
              <a:buClr>
                <a:srgbClr val="FF0000"/>
              </a:buClr>
            </a:pPr>
            <a:r>
              <a:rPr lang="en-US" sz="1800" b="1" dirty="0" smtClean="0">
                <a:solidFill>
                  <a:srgbClr val="FF0000"/>
                </a:solidFill>
              </a:rPr>
              <a:t>Select ….</a:t>
            </a:r>
          </a:p>
          <a:p>
            <a:pPr lvl="1">
              <a:buClr>
                <a:srgbClr val="FF0000"/>
              </a:buClr>
            </a:pPr>
            <a:r>
              <a:rPr lang="en-US" sz="1800" b="1" dirty="0" smtClean="0">
                <a:solidFill>
                  <a:srgbClr val="FF0000"/>
                </a:solidFill>
              </a:rPr>
              <a:t>……</a:t>
            </a:r>
          </a:p>
          <a:p>
            <a:pPr lvl="1">
              <a:buClr>
                <a:srgbClr val="FF0000"/>
              </a:buClr>
            </a:pPr>
            <a:r>
              <a:rPr lang="en-US" sz="1800" b="1" dirty="0" smtClean="0">
                <a:solidFill>
                  <a:srgbClr val="FF0000"/>
                </a:solidFill>
              </a:rPr>
              <a:t>Group by grouping set ( (year, month), (year, week), (week), …….)</a:t>
            </a:r>
            <a:endParaRPr 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49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9E947-BA1E-425F-A392-65A15ADC2C00}" type="slidenum">
              <a:rPr lang="en-US"/>
              <a:pPr/>
              <a:t>51</a:t>
            </a:fld>
            <a:endParaRPr lang="en-US"/>
          </a:p>
        </p:txBody>
      </p:sp>
      <p:sp>
        <p:nvSpPr>
          <p:cNvPr id="189442" name="Text Box 2"/>
          <p:cNvSpPr txBox="1">
            <a:spLocks noChangeArrowheads="1"/>
          </p:cNvSpPr>
          <p:nvPr/>
        </p:nvSpPr>
        <p:spPr bwMode="auto">
          <a:xfrm>
            <a:off x="457200" y="228600"/>
            <a:ext cx="8229600" cy="600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55613" indent="63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r>
              <a:rPr lang="en-US"/>
              <a:t>The order of clauses in a query is </a:t>
            </a:r>
          </a:p>
          <a:p>
            <a:pPr lvl="3">
              <a:lnSpc>
                <a:spcPct val="90000"/>
              </a:lnSpc>
              <a:buClr>
                <a:srgbClr val="CC0000"/>
              </a:buClr>
            </a:pPr>
            <a:r>
              <a:rPr lang="en-US" b="1"/>
              <a:t>SELECT</a:t>
            </a:r>
          </a:p>
          <a:p>
            <a:pPr lvl="3">
              <a:lnSpc>
                <a:spcPct val="90000"/>
              </a:lnSpc>
              <a:buClr>
                <a:srgbClr val="CC0000"/>
              </a:buClr>
            </a:pPr>
            <a:r>
              <a:rPr lang="en-US" b="1"/>
              <a:t>FROM</a:t>
            </a:r>
          </a:p>
          <a:p>
            <a:pPr lvl="3">
              <a:lnSpc>
                <a:spcPct val="90000"/>
              </a:lnSpc>
              <a:buClr>
                <a:srgbClr val="CC0000"/>
              </a:buClr>
            </a:pPr>
            <a:r>
              <a:rPr lang="en-US" b="1"/>
              <a:t>WHERE</a:t>
            </a:r>
          </a:p>
          <a:p>
            <a:pPr lvl="3">
              <a:lnSpc>
                <a:spcPct val="90000"/>
              </a:lnSpc>
              <a:buClr>
                <a:srgbClr val="CC0000"/>
              </a:buClr>
            </a:pPr>
            <a:r>
              <a:rPr lang="en-US" b="1"/>
              <a:t>GROUP BY</a:t>
            </a:r>
          </a:p>
          <a:p>
            <a:pPr lvl="3">
              <a:lnSpc>
                <a:spcPct val="90000"/>
              </a:lnSpc>
              <a:buClr>
                <a:srgbClr val="CC0000"/>
              </a:buClr>
            </a:pPr>
            <a:r>
              <a:rPr lang="en-US" b="1"/>
              <a:t>HAVING</a:t>
            </a:r>
          </a:p>
          <a:p>
            <a:pPr lvl="3">
              <a:lnSpc>
                <a:spcPct val="90000"/>
              </a:lnSpc>
              <a:buClr>
                <a:srgbClr val="CC0000"/>
              </a:buClr>
            </a:pPr>
            <a:r>
              <a:rPr lang="en-US" b="1"/>
              <a:t>ORDER BY</a:t>
            </a:r>
          </a:p>
          <a:p>
            <a:pPr lvl="1"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endParaRPr lang="en-US" b="1"/>
          </a:p>
          <a:p>
            <a:pPr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r>
              <a:rPr lang="en-US"/>
              <a:t>The order of execution is </a:t>
            </a:r>
          </a:p>
          <a:p>
            <a:pPr lvl="3">
              <a:lnSpc>
                <a:spcPct val="90000"/>
              </a:lnSpc>
              <a:buClr>
                <a:srgbClr val="CC0000"/>
              </a:buClr>
            </a:pPr>
            <a:r>
              <a:rPr lang="en-US" b="1"/>
              <a:t>FROM</a:t>
            </a:r>
          </a:p>
          <a:p>
            <a:pPr lvl="3">
              <a:lnSpc>
                <a:spcPct val="90000"/>
              </a:lnSpc>
              <a:buClr>
                <a:srgbClr val="CC0000"/>
              </a:buClr>
            </a:pPr>
            <a:r>
              <a:rPr lang="en-US" b="1"/>
              <a:t>WHERE</a:t>
            </a:r>
          </a:p>
          <a:p>
            <a:pPr lvl="3">
              <a:lnSpc>
                <a:spcPct val="90000"/>
              </a:lnSpc>
              <a:buClr>
                <a:srgbClr val="CC0000"/>
              </a:buClr>
            </a:pPr>
            <a:r>
              <a:rPr lang="en-US" b="1"/>
              <a:t>GROUP BY</a:t>
            </a:r>
          </a:p>
          <a:p>
            <a:pPr lvl="3">
              <a:lnSpc>
                <a:spcPct val="90000"/>
              </a:lnSpc>
              <a:buClr>
                <a:srgbClr val="CC0000"/>
              </a:buClr>
            </a:pPr>
            <a:r>
              <a:rPr lang="en-US" b="1"/>
              <a:t>HAVING</a:t>
            </a:r>
          </a:p>
          <a:p>
            <a:pPr lvl="3">
              <a:lnSpc>
                <a:spcPct val="90000"/>
              </a:lnSpc>
              <a:buClr>
                <a:srgbClr val="CC0000"/>
              </a:buClr>
            </a:pPr>
            <a:r>
              <a:rPr lang="en-US" b="1"/>
              <a:t>SELECT</a:t>
            </a:r>
          </a:p>
          <a:p>
            <a:pPr lvl="3">
              <a:lnSpc>
                <a:spcPct val="90000"/>
              </a:lnSpc>
              <a:buClr>
                <a:srgbClr val="CC0000"/>
              </a:buClr>
            </a:pPr>
            <a:r>
              <a:rPr lang="en-US" b="1"/>
              <a:t>ORDER BY</a:t>
            </a:r>
          </a:p>
          <a:p>
            <a:pPr lvl="2"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endParaRPr lang="en-US" b="1"/>
          </a:p>
          <a:p>
            <a:pPr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r>
              <a:rPr lang="en-US"/>
              <a:t>You do not have to worry about this order. This is the order done by the DBMS while executing your query</a:t>
            </a:r>
          </a:p>
        </p:txBody>
      </p:sp>
    </p:spTree>
    <p:extLst>
      <p:ext uri="{BB962C8B-B14F-4D97-AF65-F5344CB8AC3E}">
        <p14:creationId xmlns:p14="http://schemas.microsoft.com/office/powerpoint/2010/main" val="404260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2D4AE-7F9C-4F49-B37A-EC7A12CBBEBE}" type="slidenum">
              <a:rPr lang="en-US"/>
              <a:pPr/>
              <a:t>6</a:t>
            </a:fld>
            <a:endParaRPr lang="en-US"/>
          </a:p>
        </p:txBody>
      </p:sp>
      <p:sp>
        <p:nvSpPr>
          <p:cNvPr id="165892" name="Text Box 1028"/>
          <p:cNvSpPr txBox="1">
            <a:spLocks noChangeArrowheads="1"/>
          </p:cNvSpPr>
          <p:nvPr/>
        </p:nvSpPr>
        <p:spPr bwMode="auto">
          <a:xfrm>
            <a:off x="685800" y="990600"/>
            <a:ext cx="8067675" cy="27908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66"/>
                </a:solidFill>
              </a:rPr>
              <a:t>Empl_Num Name                Age  Rep_Office  Title       Hire_Date  Manager  Quota      Sales</a:t>
            </a:r>
            <a:endParaRPr lang="en-US" sz="1600">
              <a:solidFill>
                <a:srgbClr val="0033CC"/>
              </a:solidFill>
            </a:endParaRPr>
          </a:p>
          <a:p>
            <a:r>
              <a:rPr lang="en-US" sz="1600"/>
              <a:t>105 	Bill Adams       37  	13 	Sales Rep  12-FEB-88     104    	</a:t>
            </a:r>
            <a:r>
              <a:rPr lang="en-US" sz="1600" b="1">
                <a:solidFill>
                  <a:srgbClr val="CC0000"/>
                </a:solidFill>
              </a:rPr>
              <a:t>350000    367911</a:t>
            </a:r>
            <a:endParaRPr lang="en-US" sz="1600"/>
          </a:p>
          <a:p>
            <a:r>
              <a:rPr lang="en-US" sz="1600"/>
              <a:t>109 	Mary Jones       31 	 11 	Sales Rep  12-OCT-89    106    	</a:t>
            </a:r>
            <a:r>
              <a:rPr lang="en-US" sz="1600" b="1">
                <a:solidFill>
                  <a:srgbClr val="CC0000"/>
                </a:solidFill>
              </a:rPr>
              <a:t>300000    392725</a:t>
            </a:r>
            <a:endParaRPr lang="en-US" sz="1600"/>
          </a:p>
          <a:p>
            <a:r>
              <a:rPr lang="en-US" sz="1600"/>
              <a:t>102 	Sue Smith         48   	21 	Sales Rep  10-DEC-86    108    	</a:t>
            </a:r>
            <a:r>
              <a:rPr lang="en-US" sz="1600" b="1">
                <a:solidFill>
                  <a:srgbClr val="CC0000"/>
                </a:solidFill>
              </a:rPr>
              <a:t>350000    474050</a:t>
            </a:r>
            <a:endParaRPr lang="en-US" sz="1600"/>
          </a:p>
          <a:p>
            <a:r>
              <a:rPr lang="en-US" sz="1600"/>
              <a:t>106 	Sam Clark         52   	11 	VP Sales   14-JUN-88          	</a:t>
            </a:r>
            <a:r>
              <a:rPr lang="en-US" sz="1600" b="1">
                <a:solidFill>
                  <a:srgbClr val="CC0000"/>
                </a:solidFill>
              </a:rPr>
              <a:t>275000    299912</a:t>
            </a:r>
          </a:p>
          <a:p>
            <a:r>
              <a:rPr lang="en-US" sz="1600"/>
              <a:t>104 	Bob Smith         33   	12 	Sales Mgr  19-MAY-87  106    	</a:t>
            </a:r>
            <a:r>
              <a:rPr lang="en-US" sz="1600" b="1">
                <a:solidFill>
                  <a:srgbClr val="CC0000"/>
                </a:solidFill>
              </a:rPr>
              <a:t>200000    142594</a:t>
            </a:r>
            <a:endParaRPr lang="en-US" sz="1600"/>
          </a:p>
          <a:p>
            <a:r>
              <a:rPr lang="en-US" sz="1600"/>
              <a:t>101 	Dan Roberts      45   	12 	Sales Rep  20-OCT-86    104    	</a:t>
            </a:r>
            <a:r>
              <a:rPr lang="en-US" sz="1600" b="1">
                <a:solidFill>
                  <a:srgbClr val="CC0000"/>
                </a:solidFill>
              </a:rPr>
              <a:t>300000    305673</a:t>
            </a:r>
            <a:endParaRPr lang="en-US" sz="1600">
              <a:solidFill>
                <a:srgbClr val="CC0000"/>
              </a:solidFill>
            </a:endParaRPr>
          </a:p>
          <a:p>
            <a:r>
              <a:rPr lang="en-US" sz="1600"/>
              <a:t>110 	Tom Synder      41            	Sales Rep  13-JAN-90     101                      </a:t>
            </a:r>
            <a:r>
              <a:rPr lang="en-US" sz="1600" b="1">
                <a:solidFill>
                  <a:srgbClr val="FF3300"/>
                </a:solidFill>
              </a:rPr>
              <a:t> </a:t>
            </a:r>
            <a:r>
              <a:rPr lang="en-US" sz="1600" b="1">
                <a:solidFill>
                  <a:srgbClr val="CC0000"/>
                </a:solidFill>
              </a:rPr>
              <a:t>75985</a:t>
            </a:r>
            <a:endParaRPr lang="en-US" sz="1600">
              <a:solidFill>
                <a:srgbClr val="CC0000"/>
              </a:solidFill>
            </a:endParaRPr>
          </a:p>
          <a:p>
            <a:r>
              <a:rPr lang="en-US" sz="1600"/>
              <a:t>108 	Larry Fitch        62       21 	Sales Mgr  12-OCT-89   106    	</a:t>
            </a:r>
            <a:r>
              <a:rPr lang="en-US" sz="1600" b="1">
                <a:solidFill>
                  <a:srgbClr val="CC0000"/>
                </a:solidFill>
              </a:rPr>
              <a:t>350000    361865</a:t>
            </a:r>
            <a:endParaRPr lang="en-US" sz="1600"/>
          </a:p>
          <a:p>
            <a:r>
              <a:rPr lang="en-US" sz="1600"/>
              <a:t>103 	Paul Cruz          29       12 	Sales Rep  01-MAR-87  104    	</a:t>
            </a:r>
            <a:r>
              <a:rPr lang="en-US" sz="1600" b="1">
                <a:solidFill>
                  <a:srgbClr val="CC0000"/>
                </a:solidFill>
              </a:rPr>
              <a:t>275000    286775</a:t>
            </a:r>
            <a:endParaRPr lang="en-US" sz="1600"/>
          </a:p>
          <a:p>
            <a:r>
              <a:rPr lang="en-US" sz="1600"/>
              <a:t>107 	Nacy Angelli     49       22 	Sales Rep  14-NOV-88   108    	</a:t>
            </a:r>
            <a:r>
              <a:rPr lang="en-US" sz="1600" b="1">
                <a:solidFill>
                  <a:srgbClr val="CC0000"/>
                </a:solidFill>
              </a:rPr>
              <a:t>300000    186042</a:t>
            </a:r>
            <a:r>
              <a:rPr lang="en-US" sz="1600"/>
              <a:t> </a:t>
            </a:r>
          </a:p>
        </p:txBody>
      </p:sp>
      <p:sp>
        <p:nvSpPr>
          <p:cNvPr id="165893" name="Text Box 1029"/>
          <p:cNvSpPr txBox="1">
            <a:spLocks noChangeArrowheads="1"/>
          </p:cNvSpPr>
          <p:nvPr/>
        </p:nvSpPr>
        <p:spPr bwMode="auto">
          <a:xfrm>
            <a:off x="685800" y="5410200"/>
            <a:ext cx="4765675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0066"/>
                </a:solidFill>
              </a:rPr>
              <a:t>SumOfQuota		SumOfSales</a:t>
            </a:r>
            <a:r>
              <a:rPr lang="en-US" b="1"/>
              <a:t>	</a:t>
            </a:r>
            <a:endParaRPr lang="en-US"/>
          </a:p>
          <a:p>
            <a:r>
              <a:rPr lang="en-US"/>
              <a:t>$2,700,000.00		$2,893,532.00</a:t>
            </a:r>
            <a:r>
              <a:rPr lang="en-US">
                <a:latin typeface="MS Sans Serif"/>
              </a:rPr>
              <a:t>	</a:t>
            </a:r>
          </a:p>
        </p:txBody>
      </p:sp>
      <p:sp>
        <p:nvSpPr>
          <p:cNvPr id="165894" name="Text Box 1030"/>
          <p:cNvSpPr txBox="1">
            <a:spLocks noChangeArrowheads="1"/>
          </p:cNvSpPr>
          <p:nvPr/>
        </p:nvSpPr>
        <p:spPr bwMode="auto">
          <a:xfrm>
            <a:off x="685800" y="4953000"/>
            <a:ext cx="1081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CC0000"/>
                </a:solidFill>
              </a:rPr>
              <a:t>Result:</a:t>
            </a:r>
          </a:p>
        </p:txBody>
      </p:sp>
      <p:sp>
        <p:nvSpPr>
          <p:cNvPr id="165895" name="Line 1031"/>
          <p:cNvSpPr>
            <a:spLocks noChangeShapeType="1"/>
          </p:cNvSpPr>
          <p:nvPr/>
        </p:nvSpPr>
        <p:spPr bwMode="auto">
          <a:xfrm flipV="1">
            <a:off x="7467600" y="378142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896" name="Line 1032"/>
          <p:cNvSpPr>
            <a:spLocks noChangeShapeType="1"/>
          </p:cNvSpPr>
          <p:nvPr/>
        </p:nvSpPr>
        <p:spPr bwMode="auto">
          <a:xfrm flipV="1">
            <a:off x="8382000" y="378142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74825-2DB6-457A-BBEF-5C91730D7398}" type="slidenum">
              <a:rPr lang="en-US"/>
              <a:pPr/>
              <a:t>7</a:t>
            </a:fld>
            <a:endParaRPr lang="en-US"/>
          </a:p>
        </p:txBody>
      </p:sp>
      <p:sp>
        <p:nvSpPr>
          <p:cNvPr id="126978" name="Text Box 2"/>
          <p:cNvSpPr txBox="1">
            <a:spLocks noChangeArrowheads="1"/>
          </p:cNvSpPr>
          <p:nvPr/>
        </p:nvSpPr>
        <p:spPr bwMode="auto">
          <a:xfrm>
            <a:off x="685800" y="685800"/>
            <a:ext cx="7620000" cy="21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12763" indent="-22542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What is the total of the orders taken by Mary Jones ?</a:t>
            </a:r>
          </a:p>
          <a:p>
            <a:endParaRPr lang="en-US"/>
          </a:p>
          <a:p>
            <a:pPr lvl="1"/>
            <a:r>
              <a:rPr lang="en-US" sz="2000" b="1"/>
              <a:t>SELECT SUM(Amount) AS “TotAmtOfMaryJones”</a:t>
            </a:r>
          </a:p>
          <a:p>
            <a:pPr lvl="1"/>
            <a:r>
              <a:rPr lang="en-US" sz="2000" b="1"/>
              <a:t>FROM Orders, Salesreps</a:t>
            </a:r>
          </a:p>
          <a:p>
            <a:pPr lvl="1"/>
            <a:r>
              <a:rPr lang="en-US" sz="2000" b="1"/>
              <a:t>WHERE (Rep = Empl_Num) AND (Name = ‘Mary Jones’);</a:t>
            </a:r>
          </a:p>
          <a:p>
            <a:endParaRPr lang="en-US"/>
          </a:p>
        </p:txBody>
      </p:sp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2727325" y="4537075"/>
            <a:ext cx="2624138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/>
              <a:t>TotAmtOfMaryJones</a:t>
            </a:r>
            <a:r>
              <a:rPr lang="en-US" b="1">
                <a:solidFill>
                  <a:srgbClr val="660066"/>
                </a:solidFill>
              </a:rPr>
              <a:t> </a:t>
            </a:r>
            <a:endParaRPr lang="en-US"/>
          </a:p>
          <a:p>
            <a:r>
              <a:rPr lang="en-US">
                <a:solidFill>
                  <a:srgbClr val="000000"/>
                </a:solidFill>
              </a:rPr>
              <a:t>$7,105.00</a:t>
            </a:r>
          </a:p>
        </p:txBody>
      </p:sp>
      <p:sp>
        <p:nvSpPr>
          <p:cNvPr id="126981" name="Line 5"/>
          <p:cNvSpPr>
            <a:spLocks noChangeShapeType="1"/>
          </p:cNvSpPr>
          <p:nvPr/>
        </p:nvSpPr>
        <p:spPr bwMode="auto">
          <a:xfrm>
            <a:off x="2743200" y="49530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4B9A0-F721-44A9-9995-8B096ADC1EE3}" type="slidenum">
              <a:rPr lang="en-US"/>
              <a:pPr/>
              <a:t>8</a:t>
            </a:fld>
            <a:endParaRPr lang="en-US"/>
          </a:p>
        </p:txBody>
      </p:sp>
      <p:sp>
        <p:nvSpPr>
          <p:cNvPr id="128002" name="Text Box 2"/>
          <p:cNvSpPr txBox="1">
            <a:spLocks noChangeArrowheads="1"/>
          </p:cNvSpPr>
          <p:nvPr/>
        </p:nvSpPr>
        <p:spPr bwMode="auto">
          <a:xfrm>
            <a:off x="533400" y="914400"/>
            <a:ext cx="6578600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174625" indent="-1746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635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What is the total sales of all the offices combined ?</a:t>
            </a:r>
          </a:p>
          <a:p>
            <a:endParaRPr lang="en-US"/>
          </a:p>
          <a:p>
            <a:r>
              <a:rPr lang="en-US" sz="2000" b="1"/>
              <a:t> </a:t>
            </a:r>
          </a:p>
          <a:p>
            <a:pPr lvl="2"/>
            <a:r>
              <a:rPr lang="en-US" b="1"/>
              <a:t>SELECT SUM(Sales) AS “TotalSales”</a:t>
            </a:r>
          </a:p>
          <a:p>
            <a:pPr lvl="2"/>
            <a:r>
              <a:rPr lang="en-US" b="1"/>
              <a:t>FROM Offices;</a:t>
            </a:r>
            <a:r>
              <a:rPr lang="en-US" b="1">
                <a:solidFill>
                  <a:srgbClr val="000000"/>
                </a:solidFill>
              </a:rPr>
              <a:t>	</a:t>
            </a: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2895600" y="4038600"/>
            <a:ext cx="2022475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0066"/>
                </a:solidFill>
              </a:rPr>
              <a:t>TotalSales	</a:t>
            </a:r>
            <a:endParaRPr lang="en-US"/>
          </a:p>
          <a:p>
            <a:r>
              <a:rPr lang="en-US">
                <a:solidFill>
                  <a:srgbClr val="000000"/>
                </a:solidFill>
              </a:rPr>
              <a:t>$2,817,547.00	</a:t>
            </a:r>
            <a:endParaRPr lang="en-US"/>
          </a:p>
        </p:txBody>
      </p:sp>
      <p:sp>
        <p:nvSpPr>
          <p:cNvPr id="128004" name="Line 4"/>
          <p:cNvSpPr>
            <a:spLocks noChangeShapeType="1"/>
          </p:cNvSpPr>
          <p:nvPr/>
        </p:nvSpPr>
        <p:spPr bwMode="auto">
          <a:xfrm>
            <a:off x="2895600" y="4419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9B41D-DBB0-4972-9508-D59985E5E273}" type="slidenum">
              <a:rPr lang="en-US"/>
              <a:pPr/>
              <a:t>9</a:t>
            </a:fld>
            <a:endParaRPr lang="en-US"/>
          </a:p>
        </p:txBody>
      </p:sp>
      <p:sp>
        <p:nvSpPr>
          <p:cNvPr id="166914" name="Text Box 1026"/>
          <p:cNvSpPr txBox="1">
            <a:spLocks noChangeArrowheads="1"/>
          </p:cNvSpPr>
          <p:nvPr/>
        </p:nvSpPr>
        <p:spPr bwMode="auto">
          <a:xfrm>
            <a:off x="838200" y="914400"/>
            <a:ext cx="74676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28733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474503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485933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497363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5430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5888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63452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68024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What is the sum of all orders that exceed $5000.00 each ?</a:t>
            </a:r>
            <a:r>
              <a:rPr lang="en-US" b="1"/>
              <a:t> </a:t>
            </a:r>
          </a:p>
          <a:p>
            <a:endParaRPr lang="en-US" b="1"/>
          </a:p>
          <a:p>
            <a:endParaRPr lang="en-US" b="1"/>
          </a:p>
          <a:p>
            <a:pPr lvl="1"/>
            <a:r>
              <a:rPr lang="en-US" b="1"/>
              <a:t>SELECT SUM(Amount) AS “TotAmtOver5000”</a:t>
            </a:r>
          </a:p>
          <a:p>
            <a:pPr lvl="1"/>
            <a:r>
              <a:rPr lang="en-US" b="1"/>
              <a:t>FROM Orders</a:t>
            </a:r>
          </a:p>
          <a:p>
            <a:pPr lvl="1"/>
            <a:r>
              <a:rPr lang="en-US" b="1"/>
              <a:t>WHERE Amount &gt; 5000;</a:t>
            </a:r>
          </a:p>
        </p:txBody>
      </p:sp>
      <p:sp>
        <p:nvSpPr>
          <p:cNvPr id="166915" name="Text Box 1027"/>
          <p:cNvSpPr txBox="1">
            <a:spLocks noChangeArrowheads="1"/>
          </p:cNvSpPr>
          <p:nvPr/>
        </p:nvSpPr>
        <p:spPr bwMode="auto">
          <a:xfrm>
            <a:off x="3048000" y="4343400"/>
            <a:ext cx="249555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TotAmtOver5000</a:t>
            </a:r>
            <a:endParaRPr lang="en-US"/>
          </a:p>
          <a:p>
            <a:r>
              <a:rPr lang="en-US">
                <a:solidFill>
                  <a:srgbClr val="000000"/>
                </a:solidFill>
              </a:rPr>
              <a:t>$208,075.00</a:t>
            </a:r>
            <a:r>
              <a:rPr lang="en-US">
                <a:solidFill>
                  <a:srgbClr val="000000"/>
                </a:solidFill>
                <a:latin typeface="MS Sans Serif"/>
              </a:rPr>
              <a:t>	</a:t>
            </a:r>
          </a:p>
        </p:txBody>
      </p:sp>
      <p:sp>
        <p:nvSpPr>
          <p:cNvPr id="166916" name="Line 1028"/>
          <p:cNvSpPr>
            <a:spLocks noChangeShapeType="1"/>
          </p:cNvSpPr>
          <p:nvPr/>
        </p:nvSpPr>
        <p:spPr bwMode="auto">
          <a:xfrm>
            <a:off x="3048000" y="47244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temporary 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Designs\ANGLES.POT</Template>
  <TotalTime>2032</TotalTime>
  <Words>2736</Words>
  <Application>Microsoft Office PowerPoint</Application>
  <PresentationFormat>On-screen Show (4:3)</PresentationFormat>
  <Paragraphs>817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Arial</vt:lpstr>
      <vt:lpstr>Arial Black</vt:lpstr>
      <vt:lpstr>Monotype Sorts</vt:lpstr>
      <vt:lpstr>MS Sans Serif</vt:lpstr>
      <vt:lpstr>Symbol</vt:lpstr>
      <vt:lpstr>Tahoma</vt:lpstr>
      <vt:lpstr>Times New Roman</vt:lpstr>
      <vt:lpstr>Contemporary Portrait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Manitoba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Ahmad R Hadeagh</dc:creator>
  <cp:lastModifiedBy>Ahmad Hadaegh</cp:lastModifiedBy>
  <cp:revision>160</cp:revision>
  <cp:lastPrinted>1999-08-16T20:15:45Z</cp:lastPrinted>
  <dcterms:created xsi:type="dcterms:W3CDTF">1999-07-22T07:13:18Z</dcterms:created>
  <dcterms:modified xsi:type="dcterms:W3CDTF">2018-05-24T18:56:21Z</dcterms:modified>
</cp:coreProperties>
</file>