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78" r:id="rId4"/>
    <p:sldId id="259" r:id="rId5"/>
    <p:sldId id="260" r:id="rId6"/>
    <p:sldId id="261" r:id="rId7"/>
    <p:sldId id="279" r:id="rId8"/>
    <p:sldId id="262" r:id="rId9"/>
    <p:sldId id="280" r:id="rId10"/>
    <p:sldId id="263" r:id="rId11"/>
    <p:sldId id="281" r:id="rId12"/>
    <p:sldId id="289" r:id="rId13"/>
    <p:sldId id="290" r:id="rId14"/>
    <p:sldId id="291" r:id="rId15"/>
    <p:sldId id="264" r:id="rId16"/>
    <p:sldId id="265" r:id="rId17"/>
    <p:sldId id="282" r:id="rId18"/>
    <p:sldId id="292" r:id="rId19"/>
    <p:sldId id="293" r:id="rId20"/>
    <p:sldId id="266" r:id="rId21"/>
    <p:sldId id="283" r:id="rId22"/>
    <p:sldId id="269" r:id="rId23"/>
    <p:sldId id="270" r:id="rId24"/>
    <p:sldId id="285" r:id="rId25"/>
    <p:sldId id="271" r:id="rId26"/>
    <p:sldId id="286" r:id="rId27"/>
    <p:sldId id="273" r:id="rId28"/>
    <p:sldId id="287" r:id="rId29"/>
    <p:sldId id="275" r:id="rId30"/>
    <p:sldId id="276" r:id="rId31"/>
    <p:sldId id="288" r:id="rId3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C0600"/>
    <a:srgbClr val="CC3300"/>
    <a:srgbClr val="6600FF"/>
    <a:srgbClr val="003399"/>
    <a:srgbClr val="336699"/>
    <a:srgbClr val="0000CC"/>
    <a:srgbClr val="CC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07" autoAdjust="0"/>
  </p:normalViewPr>
  <p:slideViewPr>
    <p:cSldViewPr>
      <p:cViewPr varScale="1">
        <p:scale>
          <a:sx n="69" d="100"/>
          <a:sy n="69" d="100"/>
        </p:scale>
        <p:origin x="178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04DD5CE5-C88B-4F22-8DCC-D79621879BF0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D8F036C8-0849-42FD-9603-8B77AF69A5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46CCE56-9A37-4640-A55C-752B598C5C65}" type="datetime1">
              <a:rPr lang="en-US"/>
              <a:pPr/>
              <a:t>11/4/2019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85FE7D9-CECF-433C-9844-65C00F5C4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33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706A64-9AAE-48A3-B423-4CA031DE84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7F7B99-9342-41AA-AD58-41F2FDF428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2D10CD-4C79-4C73-8919-5217A2ACB0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9E45D9-C5B8-43D6-94A3-9D926DB44C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8EBF3-7E8A-4F44-A697-5CE97A159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A26BE-CFB8-4633-B1A0-2BCD914827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11288-E25D-42D1-8049-21583E8FD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C231F-6FC2-49E1-BFD7-9072C60F94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59A049-93E9-4A71-B908-0E63E24B0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B2C66D-BDCF-4151-A7FD-ACDF718E0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CE1467-0910-4803-BEDF-FC3CB079FE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1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1" name="Rectangle 23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Rectangle 24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Rectangle 25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Rectangle 26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Rectangle 27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Rectangle 28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Rectangle 29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63518" name="Rectangle 30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9" name="Rectangle 31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Rectangle 32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Rectangle 33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Rectangle 34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Rectangle 35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Rectangle 36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Rectangle 37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63526" name="Rectangle 38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7" name="Rectangle 39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8" name="Rectangle 40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Rectangle 41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Rectangle 42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Rectangle 43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Rectangle 44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63533" name="Rectangle 45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Rectangle 46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Freeform 47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36" name="Rectangle 48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Rectangle 49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Rectangle 50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Rectangle 51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FAB27B3-7D1C-4594-AE68-C03E3978F9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2AA2-B2AB-4390-BE49-BD3E65D37FEA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146425" y="2522538"/>
            <a:ext cx="3098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800" b="1"/>
              <a:t>Subqueries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28D4F-B4FE-45DF-85B6-6273D08708E9}" type="slidenum">
              <a:rPr lang="en-US"/>
              <a:pPr/>
              <a:t>10</a:t>
            </a:fld>
            <a:endParaRPr lang="en-US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69925" y="285750"/>
            <a:ext cx="8169275" cy="48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dirty="0"/>
              <a:t>List the description and quantity on hand of all products from manufacturer ACI where the quantity on hand is above the quantity on hand of product ACI - 41004.</a:t>
            </a:r>
          </a:p>
          <a:p>
            <a:pPr>
              <a:spcAft>
                <a:spcPts val="600"/>
              </a:spcAft>
            </a:pPr>
            <a:endParaRPr lang="en-US" sz="800" dirty="0"/>
          </a:p>
          <a:p>
            <a:pPr>
              <a:spcAft>
                <a:spcPts val="600"/>
              </a:spcAft>
            </a:pPr>
            <a:r>
              <a:rPr lang="en-US" b="1" dirty="0"/>
              <a:t>SELECT Description, </a:t>
            </a:r>
            <a:r>
              <a:rPr lang="en-US" b="1" dirty="0" err="1"/>
              <a:t>Qty_On_Hand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en-US" b="1" dirty="0"/>
              <a:t>FROM Products </a:t>
            </a:r>
          </a:p>
          <a:p>
            <a:pPr>
              <a:spcAft>
                <a:spcPts val="600"/>
              </a:spcAft>
            </a:pPr>
            <a:r>
              <a:rPr lang="en-US" b="1" dirty="0"/>
              <a:t>WHERE   </a:t>
            </a:r>
            <a:r>
              <a:rPr lang="en-US" b="1" dirty="0" err="1"/>
              <a:t>Mfr_Id</a:t>
            </a:r>
            <a:r>
              <a:rPr lang="en-US" b="1" dirty="0"/>
              <a:t> = ‘ACI’ </a:t>
            </a:r>
          </a:p>
          <a:p>
            <a:pPr>
              <a:spcAft>
                <a:spcPts val="600"/>
              </a:spcAft>
            </a:pPr>
            <a:r>
              <a:rPr lang="en-US" b="1" dirty="0"/>
              <a:t>			AND </a:t>
            </a:r>
            <a:r>
              <a:rPr lang="en-US" b="1" dirty="0" err="1"/>
              <a:t>Qty_On_Hand</a:t>
            </a:r>
            <a:r>
              <a:rPr lang="en-US" b="1" dirty="0"/>
              <a:t> &gt;  </a:t>
            </a:r>
          </a:p>
          <a:p>
            <a:pPr>
              <a:spcAft>
                <a:spcPts val="600"/>
              </a:spcAft>
            </a:pPr>
            <a:r>
              <a:rPr lang="en-US" b="1" dirty="0"/>
              <a:t>				(SELECT </a:t>
            </a:r>
            <a:r>
              <a:rPr lang="en-US" b="1" dirty="0" err="1"/>
              <a:t>Qty_On_Hand</a:t>
            </a:r>
            <a:r>
              <a:rPr lang="en-US" b="1" dirty="0"/>
              <a:t> </a:t>
            </a:r>
          </a:p>
          <a:p>
            <a:pPr>
              <a:spcAft>
                <a:spcPts val="600"/>
              </a:spcAft>
            </a:pPr>
            <a:r>
              <a:rPr lang="en-US" b="1" dirty="0"/>
              <a:t>				 FROM Products</a:t>
            </a:r>
          </a:p>
          <a:p>
            <a:pPr>
              <a:spcAft>
                <a:spcPts val="600"/>
              </a:spcAft>
            </a:pPr>
            <a:r>
              <a:rPr lang="en-US" b="1" dirty="0"/>
              <a:t>				 WHERE </a:t>
            </a:r>
            <a:r>
              <a:rPr lang="en-US" b="1" dirty="0" err="1"/>
              <a:t>Mfr_Id</a:t>
            </a:r>
            <a:r>
              <a:rPr lang="en-US" b="1" dirty="0"/>
              <a:t> =‘ACI’						  AND </a:t>
            </a:r>
            <a:r>
              <a:rPr lang="en-US" b="1" dirty="0" err="1"/>
              <a:t>Product_Id</a:t>
            </a:r>
            <a:r>
              <a:rPr lang="en-US" b="1" dirty="0"/>
              <a:t> = ‘41004’);</a:t>
            </a:r>
            <a:endParaRPr lang="en-US" dirty="0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533400" y="4953000"/>
            <a:ext cx="3308350" cy="1320800"/>
            <a:chOff x="336" y="3120"/>
            <a:chExt cx="2084" cy="832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336" y="3120"/>
              <a:ext cx="2084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660066"/>
                  </a:solidFill>
                </a:rPr>
                <a:t>Description        QtyOnHand</a:t>
              </a:r>
              <a:endParaRPr lang="en-US" sz="2000"/>
            </a:p>
            <a:p>
              <a:pPr algn="l"/>
              <a:r>
                <a:rPr lang="en-US" sz="2000"/>
                <a:t>SIZE 3 WIDGET          207</a:t>
              </a:r>
            </a:p>
            <a:p>
              <a:pPr algn="l"/>
              <a:r>
                <a:rPr lang="en-US" sz="2000"/>
                <a:t>SIZE 1 WIDGET          277</a:t>
              </a:r>
            </a:p>
            <a:p>
              <a:pPr algn="l"/>
              <a:r>
                <a:rPr lang="en-US" sz="2000"/>
                <a:t>SIZE 2 WIDGET          167 </a:t>
              </a:r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336" y="33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9D04C-D7F2-4228-806F-79B73DF5939E}" type="slidenum">
              <a:rPr lang="en-US"/>
              <a:pPr/>
              <a:t>11</a:t>
            </a:fld>
            <a:endParaRPr lang="en-US"/>
          </a:p>
        </p:txBody>
      </p:sp>
      <p:sp>
        <p:nvSpPr>
          <p:cNvPr id="51204" name="Rectangle 1028"/>
          <p:cNvSpPr>
            <a:spLocks noChangeArrowheads="1"/>
          </p:cNvSpPr>
          <p:nvPr/>
        </p:nvSpPr>
        <p:spPr bwMode="auto">
          <a:xfrm>
            <a:off x="0" y="0"/>
            <a:ext cx="5157788" cy="484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Mdr_Id       Product_Id 	Description        	Price    Qty_On_Hand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  	2A45C 	RATCHET LINK        	79           210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   	4100Y 	WIDGET REMOVER      	2750        25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  	XK47  	REDUCER             	355         38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  	41672 	PLATE               	180         0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779C  	900-LB BRACE        	1875        9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41003 	SIZE 3 WIDGET       	107         207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 b="1">
                <a:solidFill>
                  <a:srgbClr val="CC0000"/>
                </a:solidFill>
              </a:rPr>
              <a:t>ACI 	41004 	SIZE 4 WIDGET      	 117         139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	41003 	HANDLE             	 652         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887P  	BRACE PIN          	250         24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	XK48  	REDUCER            	 134         203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2A44L 	LEFT HINGE         	 4500        12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FEA 	112   	HOUSING             	148         115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887F  	BRACE HOLDER        	54          223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	41089 	RETAINER           	 225         78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41001 	SIZE 1 WIDGET       	55          277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775C  	500-LB BRACE       	 1425        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4100Z 	WIDGET INSTALLER    	2500        28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	XK48A 	REDUCER            	 177         37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41002 	SIZE 2 WIDGET      	 76          167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2A44R 	RIGHT HINGE         	4500        12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773C  	300-LB BRACE      	  975         28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4100X 	WIDGET ADJUSTER     	25          37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FEA 	114   	MOTOR MOUNT        	 243         15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887X  	BRACE RETAINER     	 475         32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2A44G 	HINGE PIN          	 350         14             </a:t>
            </a:r>
          </a:p>
        </p:txBody>
      </p:sp>
      <p:sp>
        <p:nvSpPr>
          <p:cNvPr id="51205" name="Rectangle 1029"/>
          <p:cNvSpPr>
            <a:spLocks noChangeArrowheads="1"/>
          </p:cNvSpPr>
          <p:nvPr/>
        </p:nvSpPr>
        <p:spPr bwMode="auto">
          <a:xfrm>
            <a:off x="3733800" y="1608138"/>
            <a:ext cx="5410200" cy="484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Mdr_Id       Product_Id 	Description        	Price    Qty_On_Hand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  	 2A45C 	RATCHET LINK        	79           210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   	4100Y 	WIDGET REMOVER      	2750        25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  	XK47  	REDUCER             	355         38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  	41672 	PLATE               	180         0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779C  	900-LB BRACE        	1875        9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 b="1">
                <a:solidFill>
                  <a:srgbClr val="CC0000"/>
                </a:solidFill>
              </a:rPr>
              <a:t>ACI 	41003 	SIZE 3 WIDGET       	107         207</a:t>
            </a:r>
            <a:endParaRPr lang="en-US" sz="1200" b="1">
              <a:solidFill>
                <a:schemeClr val="accent2"/>
              </a:solidFill>
            </a:endParaRP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41004 	SIZE 4 WIDGET      	 117         139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	41003 	HANDLE             	 652         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887P  	BRACE PIN          	250         24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	XK48  	REDUCER            	 134         203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2A44L 	LEFT HINGE         	 4500        12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FEA 	112   	HOUSING             	148         115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887F  	BRACE HOLDER        	54          223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BIC 	41089 	RETAINER           	 225         78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 b="1">
                <a:solidFill>
                  <a:srgbClr val="CC0000"/>
                </a:solidFill>
              </a:rPr>
              <a:t>ACI 	41001 	SIZE 1 WIDGET       	55          277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775C  	500-LB BRACE       	 1425        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4100Z 	WIDGET INSTALLER    	2500        28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QSA 	XK48A 	REDUCER            	 177         37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 b="1">
                <a:solidFill>
                  <a:srgbClr val="CC0000"/>
                </a:solidFill>
              </a:rPr>
              <a:t>ACI 	41002 	SIZE 2 WIDGET      	 76          167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2A44R 	RIGHT HINGE         	4500        12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773C  	300-LB BRACE      	  975         28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ACI 	4100X 	WIDGET ADJUSTER     	25          37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FEA 	114   	MOTOR MOUNT        	 243         15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IMM 	887X  	BRACE RETAINER     	 475         32</a:t>
            </a:r>
          </a:p>
          <a:p>
            <a:pPr algn="l" defTabSz="911225">
              <a:tabLst>
                <a:tab pos="692150" algn="l"/>
                <a:tab pos="1657350" algn="l"/>
                <a:tab pos="3600450" algn="l"/>
              </a:tabLst>
            </a:pPr>
            <a:r>
              <a:rPr lang="en-US" sz="1200"/>
              <a:t>REI 	2A44G 	HINGE PIN          	 350         14             </a:t>
            </a:r>
          </a:p>
        </p:txBody>
      </p:sp>
      <p:sp>
        <p:nvSpPr>
          <p:cNvPr id="51209" name="Line 1033"/>
          <p:cNvSpPr>
            <a:spLocks noChangeShapeType="1"/>
          </p:cNvSpPr>
          <p:nvPr/>
        </p:nvSpPr>
        <p:spPr bwMode="auto">
          <a:xfrm flipH="1" flipV="1">
            <a:off x="4632325" y="1435100"/>
            <a:ext cx="3640138" cy="133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34"/>
          <p:cNvSpPr>
            <a:spLocks noChangeShapeType="1"/>
          </p:cNvSpPr>
          <p:nvPr/>
        </p:nvSpPr>
        <p:spPr bwMode="auto">
          <a:xfrm flipH="1" flipV="1">
            <a:off x="4552950" y="1487488"/>
            <a:ext cx="3679825" cy="300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035"/>
          <p:cNvSpPr>
            <a:spLocks noChangeShapeType="1"/>
          </p:cNvSpPr>
          <p:nvPr/>
        </p:nvSpPr>
        <p:spPr bwMode="auto">
          <a:xfrm flipH="1" flipV="1">
            <a:off x="4579938" y="1539875"/>
            <a:ext cx="3678237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Text Box 1038"/>
          <p:cNvSpPr txBox="1">
            <a:spLocks noChangeArrowheads="1"/>
          </p:cNvSpPr>
          <p:nvPr/>
        </p:nvSpPr>
        <p:spPr bwMode="auto">
          <a:xfrm>
            <a:off x="4687888" y="12017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1215" name="Text Box 1039"/>
          <p:cNvSpPr txBox="1">
            <a:spLocks noChangeArrowheads="1"/>
          </p:cNvSpPr>
          <p:nvPr/>
        </p:nvSpPr>
        <p:spPr bwMode="auto">
          <a:xfrm>
            <a:off x="8350250" y="50117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1216" name="Text Box 1040"/>
          <p:cNvSpPr txBox="1">
            <a:spLocks noChangeArrowheads="1"/>
          </p:cNvSpPr>
          <p:nvPr/>
        </p:nvSpPr>
        <p:spPr bwMode="auto">
          <a:xfrm>
            <a:off x="8350250" y="42497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1217" name="Text Box 1041"/>
          <p:cNvSpPr txBox="1">
            <a:spLocks noChangeArrowheads="1"/>
          </p:cNvSpPr>
          <p:nvPr/>
        </p:nvSpPr>
        <p:spPr bwMode="auto">
          <a:xfrm>
            <a:off x="8350250" y="25892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F64-0809-4E53-886B-E951918BBD23}" type="slidenum">
              <a:rPr lang="en-US"/>
              <a:pPr/>
              <a:t>12</a:t>
            </a:fld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8594725" y="1870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81000" y="228600"/>
            <a:ext cx="7696200" cy="610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sz="3200" b="1" dirty="0"/>
              <a:t>Non-Correlated Subqueries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endParaRPr lang="en-US" sz="1000" b="1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Are queries where the sub-query portion is executed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dirty="0"/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dirty="0"/>
              <a:t>		</a:t>
            </a:r>
            <a:r>
              <a:rPr lang="en-US" b="1" dirty="0"/>
              <a:t>SELECT Office, City </a:t>
            </a:r>
            <a:br>
              <a:rPr lang="en-US" b="1" dirty="0"/>
            </a:br>
            <a:r>
              <a:rPr lang="en-US" b="1" dirty="0"/>
              <a:t>     		FROM Offices</a:t>
            </a:r>
            <a:br>
              <a:rPr lang="en-US" b="1" dirty="0"/>
            </a:br>
            <a:r>
              <a:rPr lang="en-US" b="1" dirty="0"/>
              <a:t>     		WHERE  </a:t>
            </a:r>
            <a:r>
              <a:rPr lang="en-US" dirty="0"/>
              <a:t>Sales</a:t>
            </a:r>
            <a:r>
              <a:rPr lang="en-US" b="1" dirty="0"/>
              <a:t> &lt;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b="1" dirty="0"/>
              <a:t>				(SELECT AVG(Target)</a:t>
            </a:r>
            <a:br>
              <a:rPr lang="en-US" b="1" dirty="0"/>
            </a:br>
            <a:r>
              <a:rPr lang="en-US" b="1" dirty="0"/>
              <a:t>				  FROM Offices)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</a:pPr>
            <a:endParaRPr lang="en-US" b="1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The subquery in this statement is only executed once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SQL will execute the </a:t>
            </a:r>
            <a:r>
              <a:rPr lang="en-US" dirty="0" err="1"/>
              <a:t>subselect</a:t>
            </a:r>
            <a:r>
              <a:rPr lang="en-US" dirty="0"/>
              <a:t> one time (first) and use the value while executing the outer select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If the inner query returns 50000, Oracle will change the “where” clause to “where sales &lt; 50000” and execute the outer query this way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B0C-3EC3-4377-9648-1DE919B980F7}" type="slidenum">
              <a:rPr lang="en-US"/>
              <a:pPr/>
              <a:t>13</a:t>
            </a:fld>
            <a:endParaRPr lang="en-US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" y="304800"/>
            <a:ext cx="784860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3200" b="1"/>
              <a:t>Correlated Subqueries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Are queries where the sub-query is executed many times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This is necessary as the subquery uses a column returned by the main query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The Subquery contains an ‘outer reference’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AN ‘outer reference’ is the use of a column from the main query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Char char="•"/>
            </a:pPr>
            <a:r>
              <a:rPr lang="en-US"/>
              <a:t>These queries are called Correlated Subqueries as each subquery is correlated to each individual row returned by the main select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E455D-7618-4EA5-8400-668838A3B791}" type="slidenum">
              <a:rPr lang="en-US"/>
              <a:pPr/>
              <a:t>14</a:t>
            </a:fld>
            <a:endParaRPr lang="en-US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7696200" cy="553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2675" indent="-168275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b="1" dirty="0"/>
              <a:t>SELECT City </a:t>
            </a:r>
            <a:br>
              <a:rPr lang="en-US" b="1" dirty="0"/>
            </a:br>
            <a:r>
              <a:rPr lang="en-US" b="1" dirty="0"/>
              <a:t>FROM Offices</a:t>
            </a:r>
            <a:br>
              <a:rPr lang="en-US" b="1" dirty="0"/>
            </a:br>
            <a:r>
              <a:rPr lang="en-US" b="1" dirty="0"/>
              <a:t>WHERE Target &gt; </a:t>
            </a:r>
          </a:p>
          <a:p>
            <a:pPr lvl="4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b="1" dirty="0"/>
              <a:t>	(SELECT SUM(Quota)</a:t>
            </a:r>
            <a:br>
              <a:rPr lang="en-US" b="1" dirty="0"/>
            </a:br>
            <a:r>
              <a:rPr lang="en-US" b="1" dirty="0"/>
              <a:t> 	 FROM    Salesreps	</a:t>
            </a:r>
            <a:br>
              <a:rPr lang="en-US" b="1" dirty="0"/>
            </a:br>
            <a:r>
              <a:rPr lang="en-US" b="1" dirty="0"/>
              <a:t>	 WHERE Rep_Office = Office)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endParaRPr lang="en-US" b="1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The subquery in this statement needs to be executed once for every row returned by the outer query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Select ‘City’ from office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Using that cities Office number, select the sum of its quotas from the Salesreps table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‘Office’ is the outer reference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dirty="0"/>
              <a:t>If the target for the city is greater than the total of the salesreps target, select the row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934200" y="381000"/>
            <a:ext cx="15240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43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28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3429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660066"/>
                </a:solidFill>
              </a:rPr>
              <a:t>City</a:t>
            </a:r>
            <a:endParaRPr lang="en-US" b="1"/>
          </a:p>
          <a:p>
            <a:r>
              <a:rPr lang="en-US" sz="2000" b="1"/>
              <a:t>Chicago</a:t>
            </a:r>
          </a:p>
          <a:p>
            <a:r>
              <a:rPr lang="en-US" sz="2000" b="1"/>
              <a:t>Los Angeles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6934200" y="76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FB558-D873-4CD4-B8E9-D91A1538802A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794067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The IN keyword</a:t>
            </a:r>
          </a:p>
          <a:p>
            <a:endParaRPr lang="en-US" i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IN keyword is used to test if a value is in the set of values returned by a subquery.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List the salespeople who work in offices that their sale are over their target.</a:t>
            </a:r>
          </a:p>
          <a:p>
            <a:endParaRPr lang="en-US"/>
          </a:p>
          <a:p>
            <a:pPr>
              <a:lnSpc>
                <a:spcPct val="110000"/>
              </a:lnSpc>
            </a:pPr>
            <a:r>
              <a:rPr lang="en-US" b="1"/>
              <a:t>SELECT Name</a:t>
            </a:r>
          </a:p>
          <a:p>
            <a:pPr>
              <a:lnSpc>
                <a:spcPct val="110000"/>
              </a:lnSpc>
            </a:pPr>
            <a:r>
              <a:rPr lang="en-US" b="1"/>
              <a:t>FROM Salesreps</a:t>
            </a:r>
          </a:p>
          <a:p>
            <a:pPr>
              <a:lnSpc>
                <a:spcPct val="110000"/>
              </a:lnSpc>
            </a:pPr>
            <a:r>
              <a:rPr lang="en-US" b="1"/>
              <a:t>WHERE Rep_Office IN </a:t>
            </a:r>
          </a:p>
          <a:p>
            <a:pPr>
              <a:lnSpc>
                <a:spcPct val="110000"/>
              </a:lnSpc>
            </a:pPr>
            <a:r>
              <a:rPr lang="en-US" b="1"/>
              <a:t>			(SELECT Office </a:t>
            </a:r>
          </a:p>
          <a:p>
            <a:pPr>
              <a:lnSpc>
                <a:spcPct val="110000"/>
              </a:lnSpc>
            </a:pPr>
            <a:r>
              <a:rPr lang="en-US" b="1"/>
              <a:t>			 FROM Offices </a:t>
            </a:r>
          </a:p>
          <a:p>
            <a:pPr>
              <a:lnSpc>
                <a:spcPct val="110000"/>
              </a:lnSpc>
            </a:pPr>
            <a:r>
              <a:rPr lang="en-US" b="1"/>
              <a:t>			 WHERE Sales &gt; Target)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6275-5321-427B-9FBC-2845B24BC6D1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63246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/>
              <a:t>List the salespeople who do not work in offices managed by Larry Fitch (employee number 108)</a:t>
            </a:r>
          </a:p>
          <a:p>
            <a:pPr>
              <a:buClr>
                <a:srgbClr val="CC3300"/>
              </a:buClr>
              <a:buFontTx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SELECT Name</a:t>
            </a:r>
          </a:p>
          <a:p>
            <a:r>
              <a:rPr lang="en-US" b="1" dirty="0"/>
              <a:t>FROM Salesreps</a:t>
            </a:r>
          </a:p>
          <a:p>
            <a:r>
              <a:rPr lang="en-US" b="1" dirty="0"/>
              <a:t>WHERE Rep_Office NOT IN </a:t>
            </a:r>
          </a:p>
          <a:p>
            <a:r>
              <a:rPr lang="en-US" b="1" dirty="0"/>
              <a:t>			(SELECT Office</a:t>
            </a:r>
          </a:p>
          <a:p>
            <a:r>
              <a:rPr lang="en-US" b="1" dirty="0"/>
              <a:t>		 	 FROM Offices </a:t>
            </a:r>
          </a:p>
          <a:p>
            <a:r>
              <a:rPr lang="en-US" b="1" dirty="0"/>
              <a:t>		 	 WHERE </a:t>
            </a:r>
            <a:r>
              <a:rPr lang="en-US" b="1" dirty="0" err="1"/>
              <a:t>Mgr</a:t>
            </a:r>
            <a:r>
              <a:rPr lang="en-US" b="1" dirty="0"/>
              <a:t> = 108);</a:t>
            </a:r>
          </a:p>
          <a:p>
            <a:endParaRPr lang="en-US" dirty="0"/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6934200" y="2286000"/>
            <a:ext cx="1470025" cy="2295525"/>
            <a:chOff x="4368" y="1440"/>
            <a:chExt cx="926" cy="1446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4368" y="1440"/>
              <a:ext cx="926" cy="1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</a:t>
              </a:r>
              <a:endParaRPr lang="en-US"/>
            </a:p>
            <a:p>
              <a:pPr algn="l"/>
              <a:r>
                <a:rPr lang="en-US" sz="2000"/>
                <a:t>Bill Adams</a:t>
              </a:r>
            </a:p>
            <a:p>
              <a:pPr algn="l"/>
              <a:r>
                <a:rPr lang="en-US" sz="2000"/>
                <a:t>Mary Jones</a:t>
              </a:r>
            </a:p>
            <a:p>
              <a:pPr algn="l"/>
              <a:r>
                <a:rPr lang="en-US" sz="2000"/>
                <a:t>Sam Clark</a:t>
              </a:r>
            </a:p>
            <a:p>
              <a:pPr algn="l"/>
              <a:r>
                <a:rPr lang="en-US" sz="2000"/>
                <a:t>Bob Smith</a:t>
              </a:r>
            </a:p>
            <a:p>
              <a:pPr algn="l"/>
              <a:r>
                <a:rPr lang="en-US" sz="2000"/>
                <a:t>Dan Roberts</a:t>
              </a:r>
            </a:p>
            <a:p>
              <a:pPr algn="l"/>
              <a:r>
                <a:rPr lang="en-US" sz="2000"/>
                <a:t>Paul Cruz </a:t>
              </a:r>
            </a:p>
          </p:txBody>
        </p:sp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4368" y="168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31A6A-A2D2-49A4-81B5-6A5A56D7EC0C}" type="slidenum">
              <a:rPr lang="en-US"/>
              <a:pPr/>
              <a:t>17</a:t>
            </a:fld>
            <a:endParaRPr lang="en-US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endParaRPr lang="en-US" sz="1600" b="1">
              <a:solidFill>
                <a:srgbClr val="0033CC"/>
              </a:solidFill>
            </a:endParaRP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105 	Bill Adams       37  	13 	Sales Rep  12-FEB-88     104    	350000    367911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109 	Mary Jones       31 	11 	Sales Rep  12-OCT-89    106    	300000    392725</a:t>
            </a:r>
            <a:endParaRPr lang="en-US" sz="1600">
              <a:solidFill>
                <a:srgbClr val="CC3300"/>
              </a:solidFill>
            </a:endParaRPr>
          </a:p>
          <a:p>
            <a:pPr algn="l"/>
            <a:r>
              <a:rPr lang="en-US" sz="1600"/>
              <a:t>102 	Sue Smith         48   	21 	Sales Rep  10-DEC-86    108    	350000    474050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106 	Sam Clark         52   	11 	VP Sales   14-JUN-88          	275000    299912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104 	Bob Smith         33   	12 	Sales Mgr  19-MAY-87  106    	200000    142594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101 	Dan Roberts      45   	12 	Sales Rep  20-OCT-86    104    	300000    305673</a:t>
            </a:r>
            <a:endParaRPr lang="en-US" sz="1600" b="1">
              <a:solidFill>
                <a:srgbClr val="CC3300"/>
              </a:solidFill>
            </a:endParaRPr>
          </a:p>
          <a:p>
            <a:pPr algn="l"/>
            <a:r>
              <a:rPr lang="en-US" sz="1600"/>
              <a:t>110 	Tom Synder      41            	Sales Rep  13-JAN-90     101                       75985</a:t>
            </a:r>
          </a:p>
          <a:p>
            <a:pPr algn="l"/>
            <a:r>
              <a:rPr lang="en-US" sz="1600"/>
              <a:t>108 	Larry Fitch        62      21 	Sales Mgr  12-OCT-89   106    	350000    361865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103 	Paul Cruz          29     12 	Sales Rep  01-MAR-87  104    	275000    286775</a:t>
            </a:r>
            <a:endParaRPr lang="en-US" sz="1600"/>
          </a:p>
          <a:p>
            <a:pPr algn="l"/>
            <a:r>
              <a:rPr lang="en-US" sz="1600"/>
              <a:t>107 	Nacy Angelli     49      22 	Sales Rep  14-NOV-88   108    	300000    186042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2000" y="3175000"/>
            <a:ext cx="5783263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660066"/>
                </a:solidFill>
              </a:rPr>
              <a:t>Office  City                Region              Mgr      Target          Sales</a:t>
            </a:r>
            <a:endParaRPr lang="en-US" sz="1600"/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0000CC"/>
                </a:solidFill>
              </a:rPr>
              <a:t>22         Denver          Western           108         300000         186042</a:t>
            </a:r>
            <a:endParaRPr lang="en-US" sz="1600"/>
          </a:p>
          <a:p>
            <a:pPr algn="l"/>
            <a:r>
              <a:rPr lang="en-US" sz="1600"/>
              <a:t> 11         New York      Eastern              106        575000         692637</a:t>
            </a:r>
          </a:p>
          <a:p>
            <a:pPr algn="l"/>
            <a:r>
              <a:rPr lang="en-US" sz="1600"/>
              <a:t> 12         Chicago         Eastern              104         800000        735042</a:t>
            </a:r>
          </a:p>
          <a:p>
            <a:pPr algn="l"/>
            <a:r>
              <a:rPr lang="en-US" sz="1600"/>
              <a:t> 13         Atlanta           Eastern              105        350000         367911</a:t>
            </a:r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0000CC"/>
                </a:solidFill>
              </a:rPr>
              <a:t>21         Los Angeles  Western           108        725000          835915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47650" y="730250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47650" y="947738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47650" y="1452563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47650" y="1670050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47650" y="1941513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247650" y="2692400"/>
            <a:ext cx="560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4288" y="43497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4288" y="33543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6934200" y="4114800"/>
            <a:ext cx="1600200" cy="2295525"/>
            <a:chOff x="4368" y="2592"/>
            <a:chExt cx="1008" cy="1446"/>
          </a:xfrm>
        </p:grpSpPr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368" y="2592"/>
              <a:ext cx="989" cy="14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</a:t>
              </a:r>
              <a:endParaRPr lang="en-US" b="1">
                <a:solidFill>
                  <a:srgbClr val="010000"/>
                </a:solidFill>
              </a:endParaRP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Bill Adams</a:t>
              </a: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Mary Jones</a:t>
              </a: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Sam Clark</a:t>
              </a: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Bob Smith</a:t>
              </a: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Dan Roberts</a:t>
              </a:r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Paul Cruz </a:t>
              </a: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368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EA14D-F7B6-44C6-A843-359BAFC51F6A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924800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EXISTS keyword</a:t>
            </a:r>
          </a:p>
          <a:p>
            <a:endParaRPr lang="en-US" i="1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EXISTS keyword checks whether a subquery has any rows or not.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List the offices where there is a salesperson whose quota represents more than 55 percent of the offices target.</a:t>
            </a:r>
          </a:p>
          <a:p>
            <a:endParaRPr lang="en-US"/>
          </a:p>
          <a:p>
            <a:pPr>
              <a:lnSpc>
                <a:spcPct val="110000"/>
              </a:lnSpc>
            </a:pPr>
            <a:r>
              <a:rPr lang="en-US" sz="2000" b="1"/>
              <a:t>SELECT City</a:t>
            </a:r>
          </a:p>
          <a:p>
            <a:pPr>
              <a:lnSpc>
                <a:spcPct val="110000"/>
              </a:lnSpc>
            </a:pPr>
            <a:r>
              <a:rPr lang="en-US" sz="2000" b="1"/>
              <a:t>FROM Offices</a:t>
            </a:r>
          </a:p>
          <a:p>
            <a:pPr>
              <a:lnSpc>
                <a:spcPct val="110000"/>
              </a:lnSpc>
            </a:pPr>
            <a:r>
              <a:rPr lang="en-US" sz="2000" b="1"/>
              <a:t>WHERE Exists </a:t>
            </a:r>
          </a:p>
          <a:p>
            <a:pPr>
              <a:lnSpc>
                <a:spcPct val="110000"/>
              </a:lnSpc>
            </a:pPr>
            <a:r>
              <a:rPr lang="en-US" sz="2000" b="1"/>
              <a:t>		    (SELECT * </a:t>
            </a:r>
          </a:p>
          <a:p>
            <a:pPr>
              <a:lnSpc>
                <a:spcPct val="110000"/>
              </a:lnSpc>
            </a:pPr>
            <a:r>
              <a:rPr lang="en-US" sz="2000" b="1"/>
              <a:t>		     FROM Salesreps</a:t>
            </a:r>
          </a:p>
          <a:p>
            <a:pPr>
              <a:lnSpc>
                <a:spcPct val="110000"/>
              </a:lnSpc>
            </a:pPr>
            <a:r>
              <a:rPr lang="en-US" sz="2000" b="1"/>
              <a:t>		     WHERE Rep_Office = Office</a:t>
            </a:r>
          </a:p>
          <a:p>
            <a:pPr>
              <a:lnSpc>
                <a:spcPct val="110000"/>
              </a:lnSpc>
            </a:pPr>
            <a:r>
              <a:rPr lang="en-US" sz="2000" b="1"/>
              <a:t>		     AND Quota  &gt; (0.55 * Target))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7010400" y="4114800"/>
            <a:ext cx="1090613" cy="1196975"/>
            <a:chOff x="4416" y="2592"/>
            <a:chExt cx="687" cy="754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4416" y="2592"/>
              <a:ext cx="68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City</a:t>
              </a:r>
              <a:endParaRPr lang="en-US"/>
            </a:p>
            <a:p>
              <a:pPr algn="l"/>
              <a:r>
                <a:rPr lang="en-US"/>
                <a:t>Denver</a:t>
              </a:r>
            </a:p>
            <a:p>
              <a:pPr algn="l"/>
              <a:r>
                <a:rPr lang="en-US"/>
                <a:t>Atlanta</a:t>
              </a:r>
            </a:p>
          </p:txBody>
        </p:sp>
        <p:sp>
          <p:nvSpPr>
            <p:cNvPr id="74756" name="Line 4"/>
            <p:cNvSpPr>
              <a:spLocks noChangeShapeType="1"/>
            </p:cNvSpPr>
            <p:nvPr/>
          </p:nvSpPr>
          <p:spPr bwMode="auto">
            <a:xfrm>
              <a:off x="4416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B2F6-3128-4645-860C-521B00935ECF}" type="slidenum">
              <a:rPr lang="en-US"/>
              <a:pPr/>
              <a:t>19</a:t>
            </a:fld>
            <a:endParaRPr lang="en-US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62000" y="207963"/>
            <a:ext cx="8067675" cy="291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r>
              <a:rPr lang="en-US"/>
              <a:t> 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105 	Bill Adams       37  	13 	Sales Rep  12-FEB-88     104    	350000    367911</a:t>
            </a:r>
            <a:endParaRPr lang="en-US" sz="1600">
              <a:solidFill>
                <a:srgbClr val="CC3300"/>
              </a:solidFill>
            </a:endParaRPr>
          </a:p>
          <a:p>
            <a:pPr algn="l"/>
            <a:r>
              <a:rPr lang="en-US" sz="1600"/>
              <a:t>109 	Mary Jones       31 	11 	Sales Rep  12-OCT-89    106    	300000    392725</a:t>
            </a:r>
          </a:p>
          <a:p>
            <a:pPr algn="l"/>
            <a:r>
              <a:rPr lang="en-US" sz="1600"/>
              <a:t>102 	Sue Smith         48   	21 	Sales Rep  10-DEC-86    108    	350000    474050</a:t>
            </a:r>
          </a:p>
          <a:p>
            <a:pPr algn="l"/>
            <a:r>
              <a:rPr lang="en-US" sz="1600"/>
              <a:t>106 	Sam Clark         52   	11 	VP Sales   14-JUN-88          	275000    299912</a:t>
            </a:r>
          </a:p>
          <a:p>
            <a:pPr algn="l"/>
            <a:r>
              <a:rPr lang="en-US" sz="1600"/>
              <a:t>104 	Bob Smith         33   	12 	Sales Mgr  19-MAY-87  106    	200000    142594</a:t>
            </a:r>
          </a:p>
          <a:p>
            <a:pPr algn="l"/>
            <a:r>
              <a:rPr lang="en-US" sz="1600"/>
              <a:t>101 	Dan Roberts      45   	12 	Sales Rep  20-OCT-86    104    	300000    305673</a:t>
            </a:r>
          </a:p>
          <a:p>
            <a:pPr algn="l"/>
            <a:r>
              <a:rPr lang="en-US" sz="1600"/>
              <a:t>110 	Tom Synder      41            	Sales Rep  13-JAN-90     101                       75985</a:t>
            </a:r>
          </a:p>
          <a:p>
            <a:pPr algn="l"/>
            <a:r>
              <a:rPr lang="en-US" sz="1600"/>
              <a:t>108 	Larry Fitch        62      21 	Sales Mgr  12-OCT-89   106    	350000    361865</a:t>
            </a:r>
          </a:p>
          <a:p>
            <a:pPr algn="l"/>
            <a:r>
              <a:rPr lang="en-US" sz="1600"/>
              <a:t>103 	Paul Cruz          29     12 	Sales Rep  01-MAR-87  104    	275000    286775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107 	Nacy Angelli     49      22 	Sales Rep  14-NOV-88   108    	300000    186042</a:t>
            </a:r>
            <a:r>
              <a:rPr lang="en-US" sz="1600"/>
              <a:t>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62000" y="3175000"/>
            <a:ext cx="5857875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Office  City                Region              Mgr      Target          Sales</a:t>
            </a:r>
            <a:endParaRPr lang="en-US" sz="1600"/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0000CC"/>
                </a:solidFill>
              </a:rPr>
              <a:t>22         Denver          Western          108         300000           186042</a:t>
            </a:r>
            <a:endParaRPr lang="en-US" sz="1600">
              <a:solidFill>
                <a:srgbClr val="0000CC"/>
              </a:solidFill>
            </a:endParaRPr>
          </a:p>
          <a:p>
            <a:pPr algn="l"/>
            <a:r>
              <a:rPr lang="en-US" sz="1600"/>
              <a:t> 11         New York      Eastern             106        575000          692637</a:t>
            </a:r>
          </a:p>
          <a:p>
            <a:pPr algn="l"/>
            <a:r>
              <a:rPr lang="en-US" sz="1600"/>
              <a:t> 12         Chicago         Eastern             104         800000          735042</a:t>
            </a:r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13         Atlanta          Eastern          105          350000           367911</a:t>
            </a:r>
            <a:endParaRPr lang="en-US" sz="1600"/>
          </a:p>
          <a:p>
            <a:pPr algn="l"/>
            <a:r>
              <a:rPr lang="en-US" sz="1600"/>
              <a:t> 21         Los Angeles  Western           108          725000           835915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117850" y="6132513"/>
            <a:ext cx="50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990850" y="55467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3733800" y="5105400"/>
            <a:ext cx="1176338" cy="1196975"/>
            <a:chOff x="2352" y="3216"/>
            <a:chExt cx="741" cy="754"/>
          </a:xfrm>
        </p:grpSpPr>
        <p:sp>
          <p:nvSpPr>
            <p:cNvPr id="75778" name="Rectangle 2"/>
            <p:cNvSpPr>
              <a:spLocks noChangeArrowheads="1"/>
            </p:cNvSpPr>
            <p:nvPr/>
          </p:nvSpPr>
          <p:spPr bwMode="auto">
            <a:xfrm>
              <a:off x="2352" y="3216"/>
              <a:ext cx="741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City</a:t>
              </a:r>
              <a:endParaRPr lang="en-US">
                <a:solidFill>
                  <a:srgbClr val="660066"/>
                </a:solidFill>
              </a:endParaRPr>
            </a:p>
            <a:p>
              <a:pPr algn="l"/>
              <a:r>
                <a:rPr lang="en-US">
                  <a:solidFill>
                    <a:srgbClr val="0000CC"/>
                  </a:solidFill>
                </a:rPr>
                <a:t>Denver</a:t>
              </a:r>
            </a:p>
            <a:p>
              <a:pPr algn="l"/>
              <a:r>
                <a:rPr lang="en-US" b="1">
                  <a:solidFill>
                    <a:srgbClr val="CC0000"/>
                  </a:solidFill>
                </a:rPr>
                <a:t>Atlanta</a:t>
              </a:r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2352" y="34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9" name="Freeform 13"/>
          <p:cNvSpPr>
            <a:spLocks/>
          </p:cNvSpPr>
          <p:nvPr/>
        </p:nvSpPr>
        <p:spPr bwMode="auto">
          <a:xfrm>
            <a:off x="571500" y="2971800"/>
            <a:ext cx="342900" cy="609600"/>
          </a:xfrm>
          <a:custGeom>
            <a:avLst/>
            <a:gdLst>
              <a:gd name="T0" fmla="*/ 168 w 168"/>
              <a:gd name="T1" fmla="*/ 0 h 336"/>
              <a:gd name="T2" fmla="*/ 24 w 168"/>
              <a:gd name="T3" fmla="*/ 48 h 336"/>
              <a:gd name="T4" fmla="*/ 24 w 168"/>
              <a:gd name="T5" fmla="*/ 240 h 336"/>
              <a:gd name="T6" fmla="*/ 168 w 168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336">
                <a:moveTo>
                  <a:pt x="168" y="0"/>
                </a:moveTo>
                <a:cubicBezTo>
                  <a:pt x="108" y="4"/>
                  <a:pt x="48" y="8"/>
                  <a:pt x="24" y="48"/>
                </a:cubicBezTo>
                <a:cubicBezTo>
                  <a:pt x="0" y="88"/>
                  <a:pt x="0" y="192"/>
                  <a:pt x="24" y="240"/>
                </a:cubicBezTo>
                <a:cubicBezTo>
                  <a:pt x="48" y="288"/>
                  <a:pt x="108" y="312"/>
                  <a:pt x="168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Freeform 14"/>
          <p:cNvSpPr>
            <a:spLocks/>
          </p:cNvSpPr>
          <p:nvPr/>
        </p:nvSpPr>
        <p:spPr bwMode="auto">
          <a:xfrm>
            <a:off x="482600" y="457200"/>
            <a:ext cx="431800" cy="4216400"/>
          </a:xfrm>
          <a:custGeom>
            <a:avLst/>
            <a:gdLst>
              <a:gd name="T0" fmla="*/ 176 w 224"/>
              <a:gd name="T1" fmla="*/ 208 h 2672"/>
              <a:gd name="T2" fmla="*/ 32 w 224"/>
              <a:gd name="T3" fmla="*/ 352 h 2672"/>
              <a:gd name="T4" fmla="*/ 32 w 224"/>
              <a:gd name="T5" fmla="*/ 2320 h 2672"/>
              <a:gd name="T6" fmla="*/ 224 w 224"/>
              <a:gd name="T7" fmla="*/ 2464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" h="2672">
                <a:moveTo>
                  <a:pt x="176" y="208"/>
                </a:moveTo>
                <a:cubicBezTo>
                  <a:pt x="116" y="104"/>
                  <a:pt x="56" y="0"/>
                  <a:pt x="32" y="352"/>
                </a:cubicBezTo>
                <a:cubicBezTo>
                  <a:pt x="8" y="704"/>
                  <a:pt x="0" y="1968"/>
                  <a:pt x="32" y="2320"/>
                </a:cubicBezTo>
                <a:cubicBezTo>
                  <a:pt x="64" y="2672"/>
                  <a:pt x="144" y="2568"/>
                  <a:pt x="224" y="24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9C8B5-9B38-47F5-822F-D1D8E3DE8203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9248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C0600"/>
                </a:solidFill>
              </a:rPr>
              <a:t>A subquery is a query that appears within the WHERE or HAVING clause of another SQL query. 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C0600"/>
              </a:solidFill>
            </a:endParaRP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C0600"/>
                </a:solidFill>
              </a:rPr>
              <a:t>Subqueries provide an efficient , natural way to handle query requests that are themselves expressed in terms of the results of other queries. 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>
              <a:solidFill>
                <a:srgbClr val="0C06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SELECT City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FROM Offices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WHERE Target &gt;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		(SELECT SUM(Quota)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	 	 FROM Salesreps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>
                <a:solidFill>
                  <a:srgbClr val="0C0600"/>
                </a:solidFill>
              </a:rPr>
              <a:t>		 WHERE Rep_Office = Office);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028B-29B2-4FD8-82A7-B75F10CA875A}" type="slidenum">
              <a:rPr lang="en-US"/>
              <a:pPr/>
              <a:t>20</a:t>
            </a:fld>
            <a:endParaRPr lang="en-US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571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</a:pPr>
            <a:r>
              <a:rPr lang="en-US" sz="3200" b="1" dirty="0"/>
              <a:t>EXISTS with NOT keyword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dirty="0"/>
              <a:t>Exist with Not indicates that the subquery result should be empty set.</a:t>
            </a:r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>
              <a:lnSpc>
                <a:spcPct val="8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dirty="0"/>
              <a:t>List any the company name of customers assigned to Sue Smith who have not placed an order for over $3000.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SELECT Company FROM Customers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WHERE </a:t>
            </a:r>
            <a:r>
              <a:rPr lang="en-US" sz="2000" b="1" dirty="0" err="1"/>
              <a:t>Cust_Rep</a:t>
            </a:r>
            <a:r>
              <a:rPr lang="en-US" sz="2000" b="1" dirty="0"/>
              <a:t> =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	         (SELECT </a:t>
            </a:r>
            <a:r>
              <a:rPr lang="en-US" sz="2000" b="1" dirty="0" err="1"/>
              <a:t>Empl_Num</a:t>
            </a:r>
            <a:r>
              <a:rPr lang="en-US" sz="2000" b="1" dirty="0"/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	           FROM Salesreps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	           WHERE Name = 'Sue Smith')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  	           AND NOT EXISTS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			(SELECT * FROM Orders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 b="1" dirty="0"/>
              <a:t>			                       	 WHERE Cust = </a:t>
            </a:r>
            <a:r>
              <a:rPr lang="en-US" sz="2000" b="1" dirty="0" err="1"/>
              <a:t>Cust_Num</a:t>
            </a: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b="1" dirty="0"/>
              <a:t>			                      	 AND Amount &gt; 3000.00);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5800" y="5181600"/>
            <a:ext cx="2563813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66"/>
                </a:solidFill>
              </a:rPr>
              <a:t>Company</a:t>
            </a:r>
            <a:endParaRPr lang="en-US">
              <a:solidFill>
                <a:srgbClr val="660066"/>
              </a:solidFill>
            </a:endParaRPr>
          </a:p>
          <a:p>
            <a:pPr algn="l"/>
            <a:r>
              <a:rPr lang="en-US" b="1"/>
              <a:t>Carter and Sons</a:t>
            </a:r>
            <a:endParaRPr lang="en-US"/>
          </a:p>
          <a:p>
            <a:pPr algn="l"/>
            <a:r>
              <a:rPr lang="en-US" b="1"/>
              <a:t>Fred Lewis Corp.</a:t>
            </a:r>
            <a:r>
              <a:rPr lang="en-US" b="1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85800" y="5562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4A95-951F-4DC1-B592-E55E7EAF862D}" type="slidenum">
              <a:rPr lang="en-US"/>
              <a:pPr/>
              <a:t>21</a:t>
            </a:fld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0" y="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endParaRPr lang="en-US" sz="1600">
              <a:solidFill>
                <a:srgbClr val="003399"/>
              </a:solidFill>
            </a:endParaRPr>
          </a:p>
          <a:p>
            <a:pPr algn="l"/>
            <a:r>
              <a:rPr lang="en-US" sz="1600"/>
              <a:t>105 	Bill Adams       37  	13 	Sales Rep  12-FEB-88     104    	350000    367911</a:t>
            </a:r>
          </a:p>
          <a:p>
            <a:pPr algn="l"/>
            <a:r>
              <a:rPr lang="en-US" sz="1600"/>
              <a:t>109 	Mary Jones       31 	11 	Sales Rep  12-OCT-89    106    	300000    392725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102 	Sue Smith         48   	21 	Sales Rep  10-DEC-86    108    	350000    474050</a:t>
            </a:r>
            <a:endParaRPr lang="en-US" sz="1600">
              <a:solidFill>
                <a:schemeClr val="accent2"/>
              </a:solidFill>
            </a:endParaRPr>
          </a:p>
          <a:p>
            <a:pPr algn="l"/>
            <a:r>
              <a:rPr lang="en-US" sz="1600"/>
              <a:t>106 	Sam Clark         52   	11 	VP Sales   14-JUN-88          	275000    299912</a:t>
            </a:r>
          </a:p>
          <a:p>
            <a:pPr algn="l"/>
            <a:r>
              <a:rPr lang="en-US" sz="1600"/>
              <a:t>104 	Bob Smith         33   	12 	Sales Mgr  19-MAY-87  106    	200000    142594</a:t>
            </a:r>
          </a:p>
          <a:p>
            <a:pPr algn="l"/>
            <a:r>
              <a:rPr lang="en-US" sz="1600"/>
              <a:t>101 	Dan Roberts      45   	12 	Sales Rep  20-OCT-86    104    	300000    305673</a:t>
            </a:r>
          </a:p>
          <a:p>
            <a:pPr algn="l"/>
            <a:r>
              <a:rPr lang="en-US" sz="1600"/>
              <a:t>110 	Tom Synder      41            	Sales Rep  13-JAN-90     101                       75985</a:t>
            </a:r>
          </a:p>
          <a:p>
            <a:pPr algn="l"/>
            <a:r>
              <a:rPr lang="en-US" sz="1600"/>
              <a:t>108 	Larry Fitch        62      21 	Sales Mgr  12-OCT-89   106    	350000    361865</a:t>
            </a:r>
          </a:p>
          <a:p>
            <a:pPr algn="l"/>
            <a:r>
              <a:rPr lang="en-US" sz="1600"/>
              <a:t>103 	Paul Cruz          29     12 	Sales Rep  01-MAR-87  104    	275000    286775</a:t>
            </a:r>
          </a:p>
          <a:p>
            <a:pPr algn="l"/>
            <a:r>
              <a:rPr lang="en-US" sz="1600"/>
              <a:t>107 	Nacy Angelli     49     22 	Sales Rep  14-NOV-88   108    	300000    186042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348663" cy="4781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dirty="0"/>
              <a:t> </a:t>
            </a:r>
            <a:r>
              <a:rPr lang="en-US" sz="1400" b="1" dirty="0" err="1">
                <a:solidFill>
                  <a:srgbClr val="660066"/>
                </a:solidFill>
              </a:rPr>
              <a:t>OrderNum</a:t>
            </a:r>
            <a:r>
              <a:rPr lang="en-US" sz="1400" b="1" dirty="0">
                <a:solidFill>
                  <a:srgbClr val="660066"/>
                </a:solidFill>
              </a:rPr>
              <a:t>          	OrderDate	Cust	Rep </a:t>
            </a:r>
            <a:r>
              <a:rPr lang="en-US" sz="1400" b="1" dirty="0" err="1">
                <a:solidFill>
                  <a:srgbClr val="660066"/>
                </a:solidFill>
              </a:rPr>
              <a:t>Mfr</a:t>
            </a:r>
            <a:r>
              <a:rPr lang="en-US" sz="1400" b="1" dirty="0">
                <a:solidFill>
                  <a:srgbClr val="660066"/>
                </a:solidFill>
              </a:rPr>
              <a:t> Product	QTY     	Amount</a:t>
            </a:r>
          </a:p>
          <a:p>
            <a:pPr algn="l"/>
            <a:r>
              <a:rPr lang="en-US" sz="1400" dirty="0"/>
              <a:t>    …….</a:t>
            </a:r>
          </a:p>
          <a:p>
            <a:pPr algn="l"/>
            <a:r>
              <a:rPr lang="en-US" sz="1400" dirty="0"/>
              <a:t>    112997 		08-JAN-90       2124        107  BIC 41003          	1        	652</a:t>
            </a:r>
          </a:p>
          <a:p>
            <a:pPr algn="l"/>
            <a:r>
              <a:rPr lang="en-US" sz="1400" dirty="0"/>
              <a:t>    112983 		27-DEC-89       2103        105  ACI 41004         	 6        	702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>
                <a:solidFill>
                  <a:srgbClr val="0000CC"/>
                </a:solidFill>
              </a:rPr>
              <a:t>113024 		20-JAN-90       2114        108  QSA XK47          	20      	 7100</a:t>
            </a:r>
          </a:p>
          <a:p>
            <a:pPr algn="l"/>
            <a:r>
              <a:rPr lang="en-US" sz="1400" dirty="0"/>
              <a:t>    113062 		24-FEB-90       2124        107  FEA 114           	10      	 2430</a:t>
            </a:r>
          </a:p>
          <a:p>
            <a:pPr algn="l"/>
            <a:r>
              <a:rPr lang="en-US" sz="1400" dirty="0"/>
              <a:t>    112979 		12-OCT-89       2114        102  ACI 4100Z          	6     	 15000</a:t>
            </a:r>
          </a:p>
          <a:p>
            <a:pPr algn="l"/>
            <a:r>
              <a:rPr lang="en-US" sz="1400" dirty="0"/>
              <a:t>    113027 		22-JAN-90       2103        105  ACI 41002         	54       	4104</a:t>
            </a:r>
          </a:p>
          <a:p>
            <a:pPr algn="l"/>
            <a:r>
              <a:rPr lang="en-US" sz="1400" dirty="0"/>
              <a:t>   113007 		08-JAN-90       2112        108  IMM 773C           	3       	2925</a:t>
            </a:r>
          </a:p>
          <a:p>
            <a:pPr algn="l"/>
            <a:r>
              <a:rPr lang="en-US" sz="1400" dirty="0"/>
              <a:t>    113069		 02-MAR-90       2109        107  IMM 775C          22      	31350</a:t>
            </a:r>
          </a:p>
          <a:p>
            <a:pPr algn="l"/>
            <a:r>
              <a:rPr lang="en-US" sz="1400" dirty="0"/>
              <a:t>    113034 		29-JAN-90       2107        110  REI 2A45C          	8        	632</a:t>
            </a:r>
          </a:p>
          <a:p>
            <a:pPr algn="l"/>
            <a:r>
              <a:rPr lang="en-US" sz="1400" dirty="0"/>
              <a:t>    112992 		04-NOV-89       2118        108  ACI 41002         	10       	760</a:t>
            </a:r>
          </a:p>
          <a:p>
            <a:pPr algn="l"/>
            <a:r>
              <a:rPr lang="en-US" sz="1400" dirty="0"/>
              <a:t>    112975 		12-OCT-89       2111        103  REI 2A44G         	 6      	 2100</a:t>
            </a:r>
          </a:p>
          <a:p>
            <a:pPr algn="l"/>
            <a:r>
              <a:rPr lang="en-US" sz="1400" dirty="0"/>
              <a:t>    113055 		15-FEB-90       2108        101  ACI 4100X          	6      	  150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>
                <a:solidFill>
                  <a:srgbClr val="0000CC"/>
                </a:solidFill>
              </a:rPr>
              <a:t>113048 		10-FEB-90       2120        102  IMM 779C           	2      	 3750</a:t>
            </a:r>
            <a:endParaRPr lang="en-US" sz="1400" dirty="0">
              <a:solidFill>
                <a:srgbClr val="0000CC"/>
              </a:solidFill>
            </a:endParaRPr>
          </a:p>
          <a:p>
            <a:pPr algn="l"/>
            <a:r>
              <a:rPr lang="en-US" sz="1400" dirty="0"/>
              <a:t>    112993 		04-JAN-89       2106        102  REI 2A45C         	24      	 1896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>
                <a:solidFill>
                  <a:srgbClr val="CC0000"/>
                </a:solidFill>
              </a:rPr>
              <a:t>113065		 27-FEB-90       2106        102  QSA XK47           	6      	 2130</a:t>
            </a:r>
          </a:p>
          <a:p>
            <a:pPr algn="l"/>
            <a:r>
              <a:rPr lang="en-US" sz="1400" dirty="0"/>
              <a:t>    113003 		25-JAN-90       2108        109  IMM 779C           	3      	 5625</a:t>
            </a:r>
          </a:p>
          <a:p>
            <a:pPr algn="l"/>
            <a:r>
              <a:rPr lang="en-US" sz="1400" dirty="0"/>
              <a:t>    113049 		10-FEB-90       2118        108  QSA XK47          	 2        	776</a:t>
            </a:r>
          </a:p>
          <a:p>
            <a:pPr algn="l"/>
            <a:r>
              <a:rPr lang="en-US" sz="1400" dirty="0"/>
              <a:t>    112987 		31-DEC-89       2103        105  ACI 4100Y         	11      	27500</a:t>
            </a:r>
          </a:p>
          <a:p>
            <a:pPr algn="l"/>
            <a:r>
              <a:rPr lang="en-US" sz="1400" dirty="0"/>
              <a:t>    113057 		18-FEB-90       2111        103  ACI 4100X        	 24        	600</a:t>
            </a:r>
          </a:p>
          <a:p>
            <a:pPr algn="l"/>
            <a:r>
              <a:rPr lang="en-US" sz="1400" dirty="0"/>
              <a:t>    </a:t>
            </a:r>
            <a:r>
              <a:rPr lang="en-US" sz="1400" b="1" dirty="0">
                <a:solidFill>
                  <a:srgbClr val="CC0000"/>
                </a:solidFill>
              </a:rPr>
              <a:t>113042 		02-FEB-90       2113        101  REI 2A44R          	5     	22500 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648200" y="1066800"/>
            <a:ext cx="4495800" cy="5510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 err="1">
                <a:solidFill>
                  <a:srgbClr val="660066"/>
                </a:solidFill>
              </a:rPr>
              <a:t>Cust_Num</a:t>
            </a:r>
            <a:r>
              <a:rPr lang="en-US" sz="1600" b="1" dirty="0">
                <a:solidFill>
                  <a:srgbClr val="660066"/>
                </a:solidFill>
              </a:rPr>
              <a:t> Company   </a:t>
            </a:r>
            <a:r>
              <a:rPr lang="en-US" sz="1600" b="1" dirty="0" err="1">
                <a:solidFill>
                  <a:srgbClr val="660066"/>
                </a:solidFill>
              </a:rPr>
              <a:t>Cust_Rep</a:t>
            </a:r>
            <a:r>
              <a:rPr lang="en-US" sz="1600" b="1" dirty="0">
                <a:solidFill>
                  <a:srgbClr val="660066"/>
                </a:solidFill>
              </a:rPr>
              <a:t>      Credit_Limit</a:t>
            </a:r>
            <a:endParaRPr lang="en-US" sz="1800" b="1" dirty="0">
              <a:solidFill>
                <a:srgbClr val="660066"/>
              </a:solidFill>
            </a:endParaRPr>
          </a:p>
          <a:p>
            <a:r>
              <a:rPr lang="en-US" sz="1800" b="1" dirty="0"/>
              <a:t> </a:t>
            </a:r>
            <a:r>
              <a:rPr lang="en-US" sz="1600" dirty="0"/>
              <a:t>2111 	JCP Inc.                   103        50000</a:t>
            </a:r>
          </a:p>
          <a:p>
            <a:r>
              <a:rPr lang="en-US" sz="1600" dirty="0"/>
              <a:t> 2102 	First Corp.               101        65000</a:t>
            </a:r>
          </a:p>
          <a:p>
            <a:r>
              <a:rPr lang="en-US" sz="1600" dirty="0"/>
              <a:t> 2103 	Acme Mfg.              105        50000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CC0000"/>
                </a:solidFill>
              </a:rPr>
              <a:t>2123 	Carter and Sons       102        40000</a:t>
            </a:r>
            <a:endParaRPr lang="en-US" sz="1600" dirty="0"/>
          </a:p>
          <a:p>
            <a:r>
              <a:rPr lang="en-US" sz="1600" dirty="0"/>
              <a:t> 2107 	Ace International     110        35000</a:t>
            </a:r>
          </a:p>
          <a:p>
            <a:r>
              <a:rPr lang="en-US" sz="1600" dirty="0"/>
              <a:t> 2115 	Smithson Corp.        101        20000</a:t>
            </a:r>
          </a:p>
          <a:p>
            <a:r>
              <a:rPr lang="en-US" sz="1600" dirty="0"/>
              <a:t> 2101 	Jones Mfg.               106        65000</a:t>
            </a:r>
          </a:p>
          <a:p>
            <a:r>
              <a:rPr lang="en-US" sz="1600" dirty="0"/>
              <a:t> 2112 	</a:t>
            </a:r>
            <a:r>
              <a:rPr lang="en-US" sz="1600" dirty="0" err="1"/>
              <a:t>Zetacorp</a:t>
            </a:r>
            <a:r>
              <a:rPr lang="en-US" sz="1600" dirty="0"/>
              <a:t>                  108        50000</a:t>
            </a:r>
          </a:p>
          <a:p>
            <a:r>
              <a:rPr lang="en-US" sz="1600" dirty="0"/>
              <a:t> 2121 	QMA Assoc.           103        45000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CC"/>
                </a:solidFill>
              </a:rPr>
              <a:t>2114 	Orion Corp.             102        20000</a:t>
            </a:r>
            <a:endParaRPr lang="en-US" sz="1600" b="1" dirty="0">
              <a:solidFill>
                <a:srgbClr val="010000"/>
              </a:solidFill>
            </a:endParaRPr>
          </a:p>
          <a:p>
            <a:r>
              <a:rPr lang="en-US" sz="1600" dirty="0"/>
              <a:t> 2124 	Peter Brothers          107        40000</a:t>
            </a:r>
          </a:p>
          <a:p>
            <a:r>
              <a:rPr lang="en-US" sz="1600" dirty="0"/>
              <a:t> 2108 	Holm and Landis     109        55000</a:t>
            </a:r>
          </a:p>
          <a:p>
            <a:r>
              <a:rPr lang="en-US" sz="1600" dirty="0"/>
              <a:t> 2117 	J.P. Sinclair              106        35000</a:t>
            </a:r>
          </a:p>
          <a:p>
            <a:r>
              <a:rPr lang="en-US" sz="1600" dirty="0"/>
              <a:t> 2122 	Three-Way Lines     105        30000</a:t>
            </a:r>
          </a:p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CC"/>
                </a:solidFill>
              </a:rPr>
              <a:t>2120 	Rico Enterprises      102        50000</a:t>
            </a:r>
          </a:p>
          <a:p>
            <a:r>
              <a:rPr lang="en-US" sz="1600" b="1" dirty="0">
                <a:solidFill>
                  <a:srgbClr val="CC0000"/>
                </a:solidFill>
              </a:rPr>
              <a:t> 2106 	Fred Lewis Corp.    102        65000</a:t>
            </a:r>
          </a:p>
          <a:p>
            <a:r>
              <a:rPr lang="en-US" sz="1600" dirty="0"/>
              <a:t> 2119 	Solomon Inc.           109        25000</a:t>
            </a:r>
          </a:p>
          <a:p>
            <a:r>
              <a:rPr lang="en-US" sz="1600" dirty="0"/>
              <a:t> 2118 	Midwest Systems    108        60000</a:t>
            </a:r>
          </a:p>
          <a:p>
            <a:r>
              <a:rPr lang="en-US" sz="1600" dirty="0"/>
              <a:t> 2113 	Ian and Schmidt      104        20000</a:t>
            </a:r>
          </a:p>
          <a:p>
            <a:r>
              <a:rPr lang="en-US" sz="1600" dirty="0"/>
              <a:t> 2109 	Chen Associates      103        25000</a:t>
            </a:r>
          </a:p>
          <a:p>
            <a:r>
              <a:rPr lang="en-US" sz="1600" dirty="0"/>
              <a:t> 2105 	AAA Investments   101        45000 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65505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8655050" y="4724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8575" y="2095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8575" y="4254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88392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0" y="4876800"/>
            <a:ext cx="706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88392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71438" y="5867400"/>
            <a:ext cx="706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A886C-3AF2-48E4-83C4-04B88F562D07}" type="slidenum">
              <a:rPr lang="en-US"/>
              <a:pPr/>
              <a:t>22</a:t>
            </a:fld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8077200" cy="593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The ANY keyword</a:t>
            </a:r>
            <a:endParaRPr lang="en-US" b="1" i="1"/>
          </a:p>
          <a:p>
            <a:endParaRPr lang="en-US" b="1" i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ANY test is used in conjunction with one of the following operators :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</a:pPr>
            <a:r>
              <a:rPr lang="en-US"/>
              <a:t>		=, &lt; &gt;, &lt;, &gt; , &lt;= , &gt;= 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It is used to test a single value against a variety of values produced by the subquery. 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The single value is tested against each value returned by the subquery.  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If any of the comparisons is TRUE, then the ANY test returns TRUE.</a:t>
            </a:r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87D0-930B-4DDB-946F-83C9A32AB979}" type="slidenum">
              <a:rPr lang="en-US"/>
              <a:pPr/>
              <a:t>23</a:t>
            </a:fld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4582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dirty="0"/>
              <a:t>List the salespeople who have taken an order that represents more than ten percent of their quota.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SELECT Name</a:t>
            </a:r>
          </a:p>
          <a:p>
            <a:pPr>
              <a:lnSpc>
                <a:spcPct val="120000"/>
              </a:lnSpc>
            </a:pPr>
            <a:r>
              <a:rPr lang="en-US" b="1" dirty="0"/>
              <a:t>FROM Salesreps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WHERE (0.1 * Quota ) &lt; ANY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				(SELECT Amount</a:t>
            </a:r>
          </a:p>
          <a:p>
            <a:pPr>
              <a:lnSpc>
                <a:spcPct val="120000"/>
              </a:lnSpc>
            </a:pPr>
            <a:r>
              <a:rPr lang="en-US" b="1" dirty="0"/>
              <a:t>		 		 FROM Orders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				 WHERE Rep = </a:t>
            </a:r>
            <a:r>
              <a:rPr lang="en-US" b="1" dirty="0" err="1"/>
              <a:t>Empl_Num</a:t>
            </a:r>
            <a:r>
              <a:rPr lang="en-US" b="1" dirty="0"/>
              <a:t>);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429000" y="4648200"/>
            <a:ext cx="1905000" cy="1562100"/>
            <a:chOff x="1920" y="3072"/>
            <a:chExt cx="1200" cy="984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1920" y="3072"/>
              <a:ext cx="11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</a:t>
              </a:r>
              <a:endParaRPr lang="en-US">
                <a:solidFill>
                  <a:srgbClr val="6600FF"/>
                </a:solidFill>
              </a:endParaRPr>
            </a:p>
            <a:p>
              <a:pPr algn="l"/>
              <a:r>
                <a:rPr lang="en-US"/>
                <a:t>Sam Clark</a:t>
              </a:r>
            </a:p>
            <a:p>
              <a:pPr algn="l"/>
              <a:r>
                <a:rPr lang="en-US"/>
                <a:t>Larry Fitch</a:t>
              </a:r>
            </a:p>
            <a:p>
              <a:pPr algn="l"/>
              <a:r>
                <a:rPr lang="en-US"/>
                <a:t>Nacy Angelli </a:t>
              </a:r>
            </a:p>
          </p:txBody>
        </p:sp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>
              <a:off x="1920" y="331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30728-A543-4B4A-9FA8-48AE142C9A05}" type="slidenum">
              <a:rPr lang="en-US"/>
              <a:pPr/>
              <a:t>24</a:t>
            </a:fld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90600" y="0"/>
            <a:ext cx="34258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 </a:t>
            </a:r>
            <a:r>
              <a:rPr lang="en-US" sz="1400" b="1" dirty="0">
                <a:solidFill>
                  <a:srgbClr val="660066"/>
                </a:solidFill>
              </a:rPr>
              <a:t>...        Rep </a:t>
            </a:r>
            <a:r>
              <a:rPr lang="en-US" sz="1400" b="1" dirty="0" err="1">
                <a:solidFill>
                  <a:srgbClr val="660066"/>
                </a:solidFill>
              </a:rPr>
              <a:t>Mfr</a:t>
            </a:r>
            <a:r>
              <a:rPr lang="en-US" sz="1400" b="1" dirty="0">
                <a:solidFill>
                  <a:srgbClr val="660066"/>
                </a:solidFill>
              </a:rPr>
              <a:t>  Product QTY  Amount</a:t>
            </a:r>
            <a:endParaRPr lang="en-US" sz="1400" dirty="0"/>
          </a:p>
          <a:p>
            <a:pPr algn="l"/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...        </a:t>
            </a:r>
            <a:r>
              <a:rPr lang="en-US" sz="1400" b="1" dirty="0">
                <a:solidFill>
                  <a:srgbClr val="CC0000"/>
                </a:solidFill>
              </a:rPr>
              <a:t>106  REI 2A44L          7          31500</a:t>
            </a:r>
            <a:endParaRPr lang="en-US" sz="1400" b="1" dirty="0"/>
          </a:p>
          <a:p>
            <a:pPr algn="l"/>
            <a:r>
              <a:rPr lang="en-US" sz="1400" dirty="0"/>
              <a:t>     ...   105  ACI 41003          35         	3745</a:t>
            </a:r>
          </a:p>
          <a:p>
            <a:pPr algn="l"/>
            <a:r>
              <a:rPr lang="en-US" sz="1400" dirty="0"/>
              <a:t>    ….  106  FEA 114            6      	 1458</a:t>
            </a:r>
          </a:p>
          <a:p>
            <a:pPr algn="l"/>
            <a:r>
              <a:rPr lang="en-US" sz="1400" dirty="0"/>
              <a:t>    ….  108  QSA K47           4       	1420</a:t>
            </a:r>
          </a:p>
          <a:p>
            <a:pPr algn="l"/>
            <a:r>
              <a:rPr lang="en-US" sz="1400" dirty="0"/>
              <a:t>     ...  101  ACI 41004         34       	3978</a:t>
            </a:r>
          </a:p>
          <a:p>
            <a:pPr algn="l"/>
            <a:r>
              <a:rPr lang="en-US" sz="1400" dirty="0"/>
              <a:t>     ...  110  ACI 4100Z          9      	22500</a:t>
            </a:r>
          </a:p>
          <a:p>
            <a:pPr algn="l"/>
            <a:r>
              <a:rPr lang="en-US" sz="1400" dirty="0">
                <a:solidFill>
                  <a:schemeClr val="accent2"/>
                </a:solidFill>
              </a:rPr>
              <a:t>     ...  </a:t>
            </a:r>
            <a:r>
              <a:rPr lang="en-US" sz="1400" b="1" dirty="0">
                <a:solidFill>
                  <a:srgbClr val="0000CC"/>
                </a:solidFill>
              </a:rPr>
              <a:t>108  REI 2A44R        10      	45000</a:t>
            </a:r>
            <a:endParaRPr lang="en-US" sz="1400" dirty="0"/>
          </a:p>
          <a:p>
            <a:pPr algn="l"/>
            <a:r>
              <a:rPr lang="en-US" sz="1400" dirty="0"/>
              <a:t>…      105  ACI 41004        28       	3276</a:t>
            </a:r>
          </a:p>
          <a:p>
            <a:pPr algn="l"/>
            <a:r>
              <a:rPr lang="en-US" sz="1400" dirty="0"/>
              <a:t> ….    108  BIC 41003       1       	 652</a:t>
            </a:r>
          </a:p>
          <a:p>
            <a:pPr algn="l"/>
            <a:r>
              <a:rPr lang="en-US" sz="1400" dirty="0"/>
              <a:t> …     109  FEA 112           10       	1480</a:t>
            </a:r>
          </a:p>
          <a:p>
            <a:pPr algn="l"/>
            <a:r>
              <a:rPr lang="en-US" sz="1400" dirty="0"/>
              <a:t> …     107  BIC 41003        1        	652</a:t>
            </a:r>
          </a:p>
          <a:p>
            <a:pPr algn="l"/>
            <a:r>
              <a:rPr lang="en-US" sz="1400" dirty="0"/>
              <a:t>     … 105  ACI 41004         6        	702</a:t>
            </a:r>
          </a:p>
          <a:p>
            <a:pPr algn="l"/>
            <a:r>
              <a:rPr lang="en-US" sz="1400" dirty="0"/>
              <a:t>  *** 108  QSA XK47         20      	 7100</a:t>
            </a:r>
          </a:p>
          <a:p>
            <a:pPr algn="l"/>
            <a:r>
              <a:rPr lang="en-US" sz="1400" dirty="0"/>
              <a:t>     … 107  FEA 114           10      	 2430</a:t>
            </a:r>
          </a:p>
          <a:p>
            <a:pPr algn="l"/>
            <a:r>
              <a:rPr lang="en-US" sz="1400" dirty="0"/>
              <a:t>     … 102  ACI 4100Z         6     	 15000</a:t>
            </a:r>
          </a:p>
          <a:p>
            <a:pPr algn="l"/>
            <a:r>
              <a:rPr lang="en-US" sz="1400" dirty="0"/>
              <a:t>     … 105  ACI 41002        54       	4104</a:t>
            </a:r>
          </a:p>
          <a:p>
            <a:pPr algn="l"/>
            <a:r>
              <a:rPr lang="en-US" sz="1400" dirty="0"/>
              <a:t>   ….  108  IMM 773C        3       	2925</a:t>
            </a:r>
          </a:p>
          <a:p>
            <a:pPr algn="l"/>
            <a:r>
              <a:rPr lang="en-US" sz="1400" dirty="0"/>
              <a:t>     … </a:t>
            </a:r>
            <a:r>
              <a:rPr lang="en-US" sz="1400" b="1" dirty="0"/>
              <a:t>107  IMM 775C          22      	31350</a:t>
            </a:r>
            <a:endParaRPr lang="en-US" sz="1400" dirty="0"/>
          </a:p>
          <a:p>
            <a:pPr algn="l"/>
            <a:r>
              <a:rPr lang="en-US" sz="1400" dirty="0"/>
              <a:t>     … 110  REI 2A45C        8        	632</a:t>
            </a:r>
          </a:p>
          <a:p>
            <a:pPr algn="l"/>
            <a:r>
              <a:rPr lang="en-US" sz="1400" dirty="0"/>
              <a:t>   ….  108  ACI 41002         10       	760</a:t>
            </a:r>
          </a:p>
          <a:p>
            <a:pPr algn="l"/>
            <a:r>
              <a:rPr lang="en-US" sz="1400" dirty="0"/>
              <a:t>     … 103  REI 2A44G         6      	 2100</a:t>
            </a:r>
          </a:p>
          <a:p>
            <a:pPr algn="l"/>
            <a:r>
              <a:rPr lang="en-US" sz="1400" dirty="0"/>
              <a:t>     … 101  ACI 4100X        6      	  150</a:t>
            </a:r>
          </a:p>
          <a:p>
            <a:pPr algn="l"/>
            <a:r>
              <a:rPr lang="en-US" sz="1400" dirty="0"/>
              <a:t>     … 102  IMM 779C         2      	 3750</a:t>
            </a:r>
          </a:p>
          <a:p>
            <a:pPr algn="l"/>
            <a:r>
              <a:rPr lang="en-US" sz="1400" dirty="0"/>
              <a:t>     … 102  REI 2A45C        24      	 1896</a:t>
            </a:r>
          </a:p>
          <a:p>
            <a:pPr algn="l"/>
            <a:r>
              <a:rPr lang="en-US" sz="1400" dirty="0"/>
              <a:t>     … 102  QSA XK47        6      	 2130</a:t>
            </a:r>
          </a:p>
          <a:p>
            <a:pPr algn="l"/>
            <a:r>
              <a:rPr lang="en-US" sz="1400" dirty="0"/>
              <a:t>     … 109  IMM 779C         3      	 5625</a:t>
            </a:r>
          </a:p>
          <a:p>
            <a:pPr algn="l"/>
            <a:r>
              <a:rPr lang="en-US" sz="1400" dirty="0"/>
              <a:t>   ….. 108  QSA XK47         2        	776</a:t>
            </a:r>
          </a:p>
          <a:p>
            <a:pPr algn="l"/>
            <a:r>
              <a:rPr lang="en-US" sz="1400" dirty="0"/>
              <a:t>     … 105  ACI 4100Y        11      	27500</a:t>
            </a:r>
          </a:p>
          <a:p>
            <a:pPr algn="l"/>
            <a:r>
              <a:rPr lang="en-US" sz="1400" dirty="0"/>
              <a:t>     … 103  ACI 4100X         24        	600</a:t>
            </a:r>
          </a:p>
          <a:p>
            <a:pPr algn="l"/>
            <a:r>
              <a:rPr lang="en-US" sz="1400" dirty="0"/>
              <a:t>     … 101  REI 2A44R         5     	22500 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733925" y="228600"/>
            <a:ext cx="44100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 err="1">
                <a:solidFill>
                  <a:srgbClr val="660066"/>
                </a:solidFill>
              </a:rPr>
              <a:t>Empl_Num</a:t>
            </a:r>
            <a:r>
              <a:rPr lang="en-US" sz="1600" b="1" dirty="0">
                <a:solidFill>
                  <a:srgbClr val="660066"/>
                </a:solidFill>
              </a:rPr>
              <a:t>  Name	….  	Quota     Sales</a:t>
            </a:r>
          </a:p>
          <a:p>
            <a:pPr algn="l"/>
            <a:r>
              <a:rPr lang="en-US" sz="1600" dirty="0"/>
              <a:t>105 	Bill Adams  ...    	350000    367911</a:t>
            </a:r>
          </a:p>
          <a:p>
            <a:pPr algn="l"/>
            <a:r>
              <a:rPr lang="en-US" sz="1600" dirty="0"/>
              <a:t>109 	Mary Jones...       	300000    392725</a:t>
            </a:r>
          </a:p>
          <a:p>
            <a:pPr algn="l"/>
            <a:r>
              <a:rPr lang="en-US" sz="1600" dirty="0"/>
              <a:t>102 	Sue Smith   ...     	350000    474050</a:t>
            </a:r>
          </a:p>
          <a:p>
            <a:pPr algn="l"/>
            <a:r>
              <a:rPr lang="en-US" sz="1600" b="1" dirty="0">
                <a:solidFill>
                  <a:srgbClr val="CC0000"/>
                </a:solidFill>
              </a:rPr>
              <a:t>106 	Sam Clark  ...       	275000    299912</a:t>
            </a:r>
          </a:p>
          <a:p>
            <a:pPr algn="l"/>
            <a:r>
              <a:rPr lang="en-US" sz="1600" dirty="0"/>
              <a:t>104 	Bob Smith  ...      	200000    142594</a:t>
            </a:r>
          </a:p>
          <a:p>
            <a:pPr algn="l"/>
            <a:r>
              <a:rPr lang="en-US" sz="1600" dirty="0"/>
              <a:t>101 	Dan Roberts   ...   	300000    305673</a:t>
            </a:r>
          </a:p>
          <a:p>
            <a:pPr algn="l"/>
            <a:r>
              <a:rPr lang="en-US" sz="1600" dirty="0"/>
              <a:t>110 	Tom </a:t>
            </a:r>
            <a:r>
              <a:rPr lang="en-US" sz="1600" dirty="0" err="1"/>
              <a:t>Synder</a:t>
            </a:r>
            <a:r>
              <a:rPr lang="en-US" sz="1600" dirty="0"/>
              <a:t>   ...  .                       75985</a:t>
            </a:r>
          </a:p>
          <a:p>
            <a:pPr algn="l"/>
            <a:r>
              <a:rPr lang="en-US" sz="1600" b="1" dirty="0">
                <a:solidFill>
                  <a:srgbClr val="0000CC"/>
                </a:solidFill>
              </a:rPr>
              <a:t>108 	Larry Fitch   ...     	350000    361865</a:t>
            </a:r>
            <a:endParaRPr lang="en-US" sz="1600" dirty="0">
              <a:solidFill>
                <a:srgbClr val="0000CC"/>
              </a:solidFill>
            </a:endParaRPr>
          </a:p>
          <a:p>
            <a:pPr algn="l"/>
            <a:r>
              <a:rPr lang="en-US" sz="1600" dirty="0"/>
              <a:t>103 	Paul Cruz      ...   	275000    286775</a:t>
            </a:r>
          </a:p>
          <a:p>
            <a:pPr algn="l"/>
            <a:r>
              <a:rPr lang="en-US" sz="1600" b="1" dirty="0"/>
              <a:t>107 	</a:t>
            </a:r>
            <a:r>
              <a:rPr lang="en-US" sz="1600" b="1" dirty="0" err="1"/>
              <a:t>Nacy</a:t>
            </a:r>
            <a:r>
              <a:rPr lang="en-US" sz="1600" b="1" dirty="0"/>
              <a:t> </a:t>
            </a:r>
            <a:r>
              <a:rPr lang="en-US" sz="1600" b="1" dirty="0" err="1"/>
              <a:t>Angelli</a:t>
            </a:r>
            <a:r>
              <a:rPr lang="en-US" sz="1600" b="1" dirty="0"/>
              <a:t>     ...	300000    186042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847725" y="352425"/>
            <a:ext cx="665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847725" y="752475"/>
            <a:ext cx="665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042988" y="207963"/>
            <a:ext cx="3898900" cy="327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85800" y="14541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720725" y="2689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46125" y="3578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746125" y="42148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47713" y="56880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33425" y="18415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920750" y="1443038"/>
            <a:ext cx="3898900" cy="327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847725" y="7524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4343400" y="534988"/>
            <a:ext cx="454025" cy="83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4343400" y="1770063"/>
            <a:ext cx="388938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24" name="Group 28"/>
          <p:cNvGrpSpPr>
            <a:grpSpLocks/>
          </p:cNvGrpSpPr>
          <p:nvPr/>
        </p:nvGrpSpPr>
        <p:grpSpPr bwMode="auto">
          <a:xfrm>
            <a:off x="5715000" y="3886200"/>
            <a:ext cx="1905000" cy="1562100"/>
            <a:chOff x="3600" y="2448"/>
            <a:chExt cx="1200" cy="984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3600" y="2448"/>
              <a:ext cx="119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</a:t>
              </a:r>
              <a:endParaRPr lang="en-US">
                <a:solidFill>
                  <a:srgbClr val="6600FF"/>
                </a:solidFill>
              </a:endParaRPr>
            </a:p>
            <a:p>
              <a:pPr algn="l"/>
              <a:r>
                <a:rPr lang="en-US" b="1">
                  <a:solidFill>
                    <a:srgbClr val="CC0000"/>
                  </a:solidFill>
                </a:rPr>
                <a:t>Sam Clark</a:t>
              </a:r>
              <a:endParaRPr lang="en-US"/>
            </a:p>
            <a:p>
              <a:pPr algn="l"/>
              <a:r>
                <a:rPr lang="en-US" b="1">
                  <a:solidFill>
                    <a:srgbClr val="0000CC"/>
                  </a:solidFill>
                </a:rPr>
                <a:t>Larry Fitch</a:t>
              </a:r>
            </a:p>
            <a:p>
              <a:pPr algn="l"/>
              <a:r>
                <a:rPr lang="en-US"/>
                <a:t>Nacy Angelli </a:t>
              </a: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3600" y="26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8D356-B33E-47E9-AC57-E457FC5E706A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029200" cy="39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List all orders that are  &gt; 1% of the salesperson’s (who took the order) total sales</a:t>
            </a:r>
          </a:p>
          <a:p>
            <a:endParaRPr lang="en-US"/>
          </a:p>
          <a:p>
            <a:r>
              <a:rPr lang="en-US" b="1"/>
              <a:t>SELECT Order_Num, Rep, Amount</a:t>
            </a:r>
          </a:p>
          <a:p>
            <a:pPr>
              <a:lnSpc>
                <a:spcPct val="110000"/>
              </a:lnSpc>
            </a:pPr>
            <a:r>
              <a:rPr lang="en-US" b="1"/>
              <a:t>FROM Orders</a:t>
            </a:r>
          </a:p>
          <a:p>
            <a:pPr>
              <a:lnSpc>
                <a:spcPct val="110000"/>
              </a:lnSpc>
            </a:pPr>
            <a:r>
              <a:rPr lang="en-US" b="1"/>
              <a:t>WHERE Amount &gt; ANY </a:t>
            </a:r>
          </a:p>
          <a:p>
            <a:pPr>
              <a:lnSpc>
                <a:spcPct val="110000"/>
              </a:lnSpc>
            </a:pPr>
            <a:r>
              <a:rPr lang="en-US" b="1"/>
              <a:t>		(SELECT 0.01*Sales</a:t>
            </a:r>
          </a:p>
          <a:p>
            <a:pPr>
              <a:lnSpc>
                <a:spcPct val="110000"/>
              </a:lnSpc>
            </a:pPr>
            <a:r>
              <a:rPr lang="en-US" b="1"/>
              <a:t>		 FROM Salesreps</a:t>
            </a:r>
          </a:p>
          <a:p>
            <a:pPr>
              <a:lnSpc>
                <a:spcPct val="110000"/>
              </a:lnSpc>
            </a:pPr>
            <a:r>
              <a:rPr lang="en-US" b="1"/>
              <a:t>		 WHERE Rep = Empl_Num);</a:t>
            </a:r>
            <a:endParaRPr kumimoji="0" lang="en-US" b="1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562600" y="1828800"/>
            <a:ext cx="3368675" cy="4368800"/>
            <a:chOff x="3504" y="1152"/>
            <a:chExt cx="2122" cy="2752"/>
          </a:xfrm>
        </p:grpSpPr>
        <p:sp>
          <p:nvSpPr>
            <p:cNvPr id="30723" name="Rectangle 3"/>
            <p:cNvSpPr>
              <a:spLocks noChangeArrowheads="1"/>
            </p:cNvSpPr>
            <p:nvPr/>
          </p:nvSpPr>
          <p:spPr bwMode="auto">
            <a:xfrm>
              <a:off x="3504" y="1152"/>
              <a:ext cx="2122" cy="27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660066"/>
                  </a:solidFill>
                </a:rPr>
                <a:t>Order_Num   Rep     Amount</a:t>
              </a:r>
            </a:p>
            <a:p>
              <a:pPr algn="l"/>
              <a:r>
                <a:rPr lang="en-US" sz="2000"/>
                <a:t>    112961         106      31500</a:t>
              </a:r>
            </a:p>
            <a:p>
              <a:pPr algn="l"/>
              <a:r>
                <a:rPr lang="en-US" sz="2000"/>
                <a:t>    113012        105       3745</a:t>
              </a:r>
            </a:p>
            <a:p>
              <a:pPr algn="l"/>
              <a:r>
                <a:rPr lang="en-US" sz="2000"/>
                <a:t>    112968        101       3978</a:t>
              </a:r>
            </a:p>
            <a:p>
              <a:pPr algn="l"/>
              <a:r>
                <a:rPr lang="en-US" sz="2000"/>
                <a:t>    113036        110      22500</a:t>
              </a:r>
            </a:p>
            <a:p>
              <a:pPr algn="l"/>
              <a:r>
                <a:rPr lang="en-US" sz="2000"/>
                <a:t>    113045        108      45000</a:t>
              </a:r>
            </a:p>
            <a:p>
              <a:pPr algn="l"/>
              <a:r>
                <a:rPr lang="en-US" sz="2000"/>
                <a:t>    113024        108       7100</a:t>
              </a:r>
            </a:p>
            <a:p>
              <a:pPr algn="l"/>
              <a:r>
                <a:rPr lang="en-US" sz="2000"/>
                <a:t>    113062        107       2430</a:t>
              </a:r>
            </a:p>
            <a:p>
              <a:pPr algn="l"/>
              <a:r>
                <a:rPr lang="en-US" sz="2000"/>
                <a:t>    112979        102      15000</a:t>
              </a:r>
            </a:p>
            <a:p>
              <a:pPr algn="l"/>
              <a:r>
                <a:rPr lang="en-US" sz="2000"/>
                <a:t>    113027        105       4104</a:t>
              </a:r>
            </a:p>
            <a:p>
              <a:pPr algn="l"/>
              <a:r>
                <a:rPr lang="en-US" sz="2000"/>
                <a:t>    113069        107      31350</a:t>
              </a:r>
            </a:p>
            <a:p>
              <a:pPr algn="l"/>
              <a:r>
                <a:rPr lang="en-US" sz="2000"/>
                <a:t>    113003        109       5625</a:t>
              </a:r>
            </a:p>
            <a:p>
              <a:pPr algn="l"/>
              <a:r>
                <a:rPr lang="en-US" sz="2000"/>
                <a:t>    112987        105      27500</a:t>
              </a:r>
            </a:p>
            <a:p>
              <a:pPr algn="l"/>
              <a:r>
                <a:rPr lang="en-US" sz="2000"/>
                <a:t>    113042        101      22500 </a:t>
              </a:r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3504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E3FD7-B033-42F0-B47C-5B2971CB9EE7}" type="slidenum">
              <a:rPr lang="en-US"/>
              <a:pPr/>
              <a:t>26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3988" y="0"/>
            <a:ext cx="3425825" cy="669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6600FF"/>
                </a:solidFill>
              </a:rPr>
              <a:t>..      </a:t>
            </a:r>
            <a:r>
              <a:rPr lang="en-US" sz="1400" b="1">
                <a:solidFill>
                  <a:srgbClr val="660066"/>
                </a:solidFill>
              </a:rPr>
              <a:t>Rep     Mfr  Product QTY  Amount</a:t>
            </a:r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solidFill>
                  <a:schemeClr val="accent2"/>
                </a:solidFill>
              </a:rPr>
              <a:t>...        </a:t>
            </a:r>
            <a:r>
              <a:rPr lang="en-US" sz="1400" b="1">
                <a:solidFill>
                  <a:srgbClr val="CC0000"/>
                </a:solidFill>
              </a:rPr>
              <a:t>106  REI 2A44L          7          31500</a:t>
            </a:r>
          </a:p>
          <a:p>
            <a:pPr algn="l"/>
            <a:r>
              <a:rPr lang="en-US" sz="1400"/>
              <a:t>     ...   </a:t>
            </a:r>
            <a:r>
              <a:rPr lang="en-US" sz="1400" b="1"/>
              <a:t>105  ACI 41003          35         	3745</a:t>
            </a:r>
          </a:p>
          <a:p>
            <a:pPr algn="l"/>
            <a:r>
              <a:rPr lang="en-US" sz="1400"/>
              <a:t>     ...   106  FEA 114            6      	 1458</a:t>
            </a:r>
          </a:p>
          <a:p>
            <a:pPr algn="l"/>
            <a:r>
              <a:rPr lang="en-US" sz="1400"/>
              <a:t>     ...   108  QSA K47           4       	1420</a:t>
            </a:r>
          </a:p>
          <a:p>
            <a:pPr algn="l"/>
            <a:r>
              <a:rPr lang="en-US" sz="1400"/>
              <a:t>     ...  </a:t>
            </a:r>
            <a:r>
              <a:rPr lang="en-US" sz="1400" b="1"/>
              <a:t>101  ACI 41004         34       	3978</a:t>
            </a:r>
          </a:p>
          <a:p>
            <a:pPr algn="l"/>
            <a:r>
              <a:rPr lang="en-US" sz="1400"/>
              <a:t>     ...  </a:t>
            </a:r>
            <a:r>
              <a:rPr lang="en-US" sz="1400" b="1"/>
              <a:t>110  ACI 4100Z          9      	22500</a:t>
            </a:r>
          </a:p>
          <a:p>
            <a:pPr algn="l"/>
            <a:r>
              <a:rPr lang="en-US" sz="1400">
                <a:solidFill>
                  <a:srgbClr val="0000CC"/>
                </a:solidFill>
              </a:rPr>
              <a:t>     </a:t>
            </a:r>
            <a:r>
              <a:rPr lang="en-US" sz="1400" b="1">
                <a:solidFill>
                  <a:srgbClr val="0000CC"/>
                </a:solidFill>
              </a:rPr>
              <a:t>...  108  REI 2A44R        10      	45000</a:t>
            </a:r>
            <a:endParaRPr lang="en-US" sz="1400" b="1"/>
          </a:p>
          <a:p>
            <a:pPr algn="l"/>
            <a:r>
              <a:rPr lang="en-US" sz="1400"/>
              <a:t>…     105  ACI 41004        28       	3276</a:t>
            </a:r>
          </a:p>
          <a:p>
            <a:pPr algn="l"/>
            <a:r>
              <a:rPr lang="en-US" sz="1400"/>
              <a:t> …     108  BIC 41003       1       	 652</a:t>
            </a:r>
          </a:p>
          <a:p>
            <a:pPr algn="l"/>
            <a:r>
              <a:rPr lang="en-US" sz="1400"/>
              <a:t> …     109  FEA 112           10       	1480</a:t>
            </a:r>
          </a:p>
          <a:p>
            <a:pPr algn="l"/>
            <a:r>
              <a:rPr lang="en-US" sz="1400"/>
              <a:t> …     107  BIC 41003        1        	652</a:t>
            </a:r>
          </a:p>
          <a:p>
            <a:pPr algn="l"/>
            <a:r>
              <a:rPr lang="en-US" sz="1400"/>
              <a:t>     … 105  ACI 41004         6        	702</a:t>
            </a:r>
          </a:p>
          <a:p>
            <a:pPr algn="l"/>
            <a:r>
              <a:rPr lang="en-US" sz="1400"/>
              <a:t>     </a:t>
            </a:r>
            <a:r>
              <a:rPr lang="en-US" sz="1400">
                <a:solidFill>
                  <a:srgbClr val="0000CC"/>
                </a:solidFill>
              </a:rPr>
              <a:t>… </a:t>
            </a:r>
            <a:r>
              <a:rPr lang="en-US" sz="1400" b="1">
                <a:solidFill>
                  <a:srgbClr val="0000CC"/>
                </a:solidFill>
              </a:rPr>
              <a:t>108  QSA XK47         20      	 7100</a:t>
            </a:r>
          </a:p>
          <a:p>
            <a:pPr algn="l"/>
            <a:r>
              <a:rPr lang="en-US" sz="1400"/>
              <a:t>     … </a:t>
            </a:r>
            <a:r>
              <a:rPr lang="en-US" sz="1400" b="1"/>
              <a:t>107  FEA 114           10      	 2430</a:t>
            </a:r>
            <a:endParaRPr lang="en-US" sz="1400"/>
          </a:p>
          <a:p>
            <a:pPr algn="l"/>
            <a:r>
              <a:rPr lang="en-US" sz="1400"/>
              <a:t>     … </a:t>
            </a:r>
            <a:r>
              <a:rPr lang="en-US" sz="1400" b="1"/>
              <a:t>102  ACI 4100Z         6     	 15000</a:t>
            </a:r>
            <a:endParaRPr lang="en-US" sz="1400"/>
          </a:p>
          <a:p>
            <a:pPr algn="l"/>
            <a:r>
              <a:rPr lang="en-US" sz="1400"/>
              <a:t>     … </a:t>
            </a:r>
            <a:r>
              <a:rPr lang="en-US" sz="1400" b="1"/>
              <a:t>105  ACI 41002        54       	4104</a:t>
            </a:r>
          </a:p>
          <a:p>
            <a:pPr algn="l"/>
            <a:r>
              <a:rPr lang="en-US" sz="1400"/>
              <a:t>    … 108  IMM 773C        3       	2925</a:t>
            </a:r>
          </a:p>
          <a:p>
            <a:pPr algn="l"/>
            <a:r>
              <a:rPr lang="en-US" sz="1400"/>
              <a:t>     … </a:t>
            </a:r>
            <a:r>
              <a:rPr lang="en-US" sz="1400" b="1"/>
              <a:t>107  IMM 775C          22      	31350</a:t>
            </a:r>
            <a:endParaRPr lang="en-US" sz="1400"/>
          </a:p>
          <a:p>
            <a:pPr algn="l"/>
            <a:r>
              <a:rPr lang="en-US" sz="1400"/>
              <a:t>     … 110  REI 2A45C        8        	632</a:t>
            </a:r>
          </a:p>
          <a:p>
            <a:pPr algn="l"/>
            <a:r>
              <a:rPr lang="en-US" sz="1400"/>
              <a:t>     … 108  ACI 41002         10       	760</a:t>
            </a:r>
          </a:p>
          <a:p>
            <a:pPr algn="l"/>
            <a:r>
              <a:rPr lang="en-US" sz="1400"/>
              <a:t>     … 103  REI 2A44G         6      	 2100</a:t>
            </a:r>
          </a:p>
          <a:p>
            <a:pPr algn="l"/>
            <a:r>
              <a:rPr lang="en-US" sz="1400"/>
              <a:t>     … 101  ACI 4100X        6      	  150</a:t>
            </a:r>
          </a:p>
          <a:p>
            <a:pPr algn="l"/>
            <a:r>
              <a:rPr lang="en-US" sz="1400"/>
              <a:t>     … 102  IMM 779C         2      	 3750</a:t>
            </a:r>
          </a:p>
          <a:p>
            <a:pPr algn="l"/>
            <a:r>
              <a:rPr lang="en-US" sz="1400"/>
              <a:t>     … 102  REI 2A45C        24      	 1896</a:t>
            </a:r>
          </a:p>
          <a:p>
            <a:pPr algn="l"/>
            <a:r>
              <a:rPr lang="en-US" sz="1400"/>
              <a:t>     … 102  QSA XK47        6      	 2130</a:t>
            </a:r>
          </a:p>
          <a:p>
            <a:pPr algn="l"/>
            <a:r>
              <a:rPr lang="en-US" sz="1400"/>
              <a:t>     … </a:t>
            </a:r>
            <a:r>
              <a:rPr lang="en-US" sz="1400" b="1"/>
              <a:t>109  IMM 779C         3      	 5625</a:t>
            </a:r>
            <a:endParaRPr lang="en-US" sz="1400"/>
          </a:p>
          <a:p>
            <a:pPr algn="l"/>
            <a:r>
              <a:rPr lang="en-US" sz="1400"/>
              <a:t>     … 108  QSA XK47         2        	776</a:t>
            </a:r>
          </a:p>
          <a:p>
            <a:pPr algn="l"/>
            <a:r>
              <a:rPr lang="en-US" sz="1400"/>
              <a:t>     … </a:t>
            </a:r>
            <a:r>
              <a:rPr lang="en-US" sz="1400" b="1"/>
              <a:t>105  ACI 4100Y        11      	27500</a:t>
            </a:r>
            <a:endParaRPr lang="en-US" sz="1400"/>
          </a:p>
          <a:p>
            <a:pPr algn="l"/>
            <a:r>
              <a:rPr lang="en-US" sz="1400"/>
              <a:t>     … 103  ACI 4100X         24        	600</a:t>
            </a:r>
          </a:p>
          <a:p>
            <a:pPr algn="l"/>
            <a:r>
              <a:rPr lang="en-US" sz="1400"/>
              <a:t>     </a:t>
            </a:r>
            <a:r>
              <a:rPr lang="en-US" sz="1400" b="1"/>
              <a:t>… 101  REI 2A44R         5     	22500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495800" y="152400"/>
            <a:ext cx="44100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	….  	Quota     Sales</a:t>
            </a:r>
            <a:endParaRPr lang="en-US" sz="1600">
              <a:solidFill>
                <a:srgbClr val="0033CC"/>
              </a:solidFill>
            </a:endParaRPr>
          </a:p>
          <a:p>
            <a:pPr algn="l"/>
            <a:r>
              <a:rPr lang="en-US" sz="1600"/>
              <a:t>105 	Bill Adams  ...    	350000    </a:t>
            </a:r>
            <a:r>
              <a:rPr lang="en-US" sz="1600" b="1"/>
              <a:t>367911</a:t>
            </a:r>
            <a:endParaRPr lang="en-US" sz="1600"/>
          </a:p>
          <a:p>
            <a:pPr algn="l"/>
            <a:r>
              <a:rPr lang="en-US" sz="1600"/>
              <a:t>109 	Mary Jones...       	300000    </a:t>
            </a:r>
            <a:r>
              <a:rPr lang="en-US" sz="1600" b="1"/>
              <a:t>392725</a:t>
            </a:r>
          </a:p>
          <a:p>
            <a:pPr algn="l"/>
            <a:r>
              <a:rPr lang="en-US" sz="1600"/>
              <a:t>102 	Sue Smith   ...     	350000    </a:t>
            </a:r>
            <a:r>
              <a:rPr lang="en-US" sz="1600" b="1"/>
              <a:t>474050</a:t>
            </a:r>
            <a:endParaRPr lang="en-US" sz="1600" b="1">
              <a:solidFill>
                <a:schemeClr val="accent1"/>
              </a:solidFill>
            </a:endParaRP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106 	Sam Clark  ...       	275000    299912</a:t>
            </a:r>
            <a:endParaRPr lang="en-US" sz="1600" b="1">
              <a:solidFill>
                <a:schemeClr val="accent1"/>
              </a:solidFill>
            </a:endParaRPr>
          </a:p>
          <a:p>
            <a:pPr algn="l"/>
            <a:r>
              <a:rPr lang="en-US" sz="1600"/>
              <a:t>104 	Bob Smith  ...      	200000    142594</a:t>
            </a:r>
          </a:p>
          <a:p>
            <a:pPr algn="l"/>
            <a:r>
              <a:rPr lang="en-US" sz="1600"/>
              <a:t>101 	Dan Roberts   ...   	300000    </a:t>
            </a:r>
            <a:r>
              <a:rPr lang="en-US" sz="1600" b="1"/>
              <a:t>305673</a:t>
            </a:r>
          </a:p>
          <a:p>
            <a:pPr algn="l"/>
            <a:r>
              <a:rPr lang="en-US" sz="1600"/>
              <a:t>110 	Tom Synder   ...  .                       </a:t>
            </a:r>
            <a:r>
              <a:rPr lang="en-US" sz="1600" b="1"/>
              <a:t>75985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108 	Larry Fitch   ...     	350000    361865</a:t>
            </a:r>
            <a:endParaRPr lang="en-US" sz="1600"/>
          </a:p>
          <a:p>
            <a:pPr algn="l"/>
            <a:r>
              <a:rPr lang="en-US" sz="1600"/>
              <a:t>103 	Paul Cruz      ...   	275000    286775</a:t>
            </a:r>
          </a:p>
          <a:p>
            <a:pPr algn="l"/>
            <a:r>
              <a:rPr lang="en-US" sz="1600"/>
              <a:t>107 	Nacy Angelli     ...	300000    </a:t>
            </a:r>
            <a:r>
              <a:rPr lang="en-US" sz="1600" b="1"/>
              <a:t>186042</a:t>
            </a:r>
            <a:r>
              <a:rPr lang="en-US" sz="1600"/>
              <a:t> 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193675" y="37306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114800" y="129540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4745038" y="35131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6200" y="14700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0" y="27543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630738" y="4394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4630738" y="469106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3962400" y="2133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4953000" y="2971800"/>
            <a:ext cx="3051175" cy="3457575"/>
            <a:chOff x="3120" y="1872"/>
            <a:chExt cx="1922" cy="2178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3120" y="1872"/>
              <a:ext cx="1922" cy="21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660066"/>
                  </a:solidFill>
                </a:rPr>
                <a:t>Order_Num Rep  Amount</a:t>
              </a:r>
              <a:endParaRPr lang="en-US" sz="2000">
                <a:solidFill>
                  <a:srgbClr val="6600FF"/>
                </a:solidFill>
              </a:endParaRPr>
            </a:p>
            <a:p>
              <a:pPr algn="l"/>
              <a:r>
                <a:rPr lang="en-US" sz="2000"/>
                <a:t>   </a:t>
              </a:r>
              <a:r>
                <a:rPr lang="en-US" sz="1800" b="1">
                  <a:solidFill>
                    <a:srgbClr val="CC0000"/>
                  </a:solidFill>
                </a:rPr>
                <a:t>112961        106      31500</a:t>
              </a:r>
            </a:p>
            <a:p>
              <a:pPr algn="l"/>
              <a:r>
                <a:rPr lang="en-US" sz="1800"/>
                <a:t>    113012        105       3745</a:t>
              </a:r>
            </a:p>
            <a:p>
              <a:pPr algn="l"/>
              <a:r>
                <a:rPr lang="en-US" sz="1800"/>
                <a:t>    112968        101       3978</a:t>
              </a:r>
            </a:p>
            <a:p>
              <a:pPr algn="l"/>
              <a:r>
                <a:rPr lang="en-US" sz="1800"/>
                <a:t>    113036        110      22500</a:t>
              </a:r>
            </a:p>
            <a:p>
              <a:pPr algn="l"/>
              <a:r>
                <a:rPr lang="en-US" sz="1800"/>
                <a:t>    </a:t>
              </a:r>
              <a:r>
                <a:rPr lang="en-US" sz="1800" b="1">
                  <a:solidFill>
                    <a:srgbClr val="0000CC"/>
                  </a:solidFill>
                </a:rPr>
                <a:t>113045        108      45000</a:t>
              </a:r>
            </a:p>
            <a:p>
              <a:pPr algn="l"/>
              <a:r>
                <a:rPr lang="en-US" sz="1800" b="1">
                  <a:solidFill>
                    <a:srgbClr val="0000CC"/>
                  </a:solidFill>
                </a:rPr>
                <a:t>    113024        108       7100</a:t>
              </a:r>
            </a:p>
            <a:p>
              <a:pPr algn="l"/>
              <a:r>
                <a:rPr lang="en-US" sz="1800"/>
                <a:t>    113062        107       2430</a:t>
              </a:r>
            </a:p>
            <a:p>
              <a:pPr algn="l"/>
              <a:r>
                <a:rPr lang="en-US" sz="1800"/>
                <a:t>    112979        102      15000</a:t>
              </a:r>
            </a:p>
            <a:p>
              <a:pPr algn="l"/>
              <a:r>
                <a:rPr lang="en-US" sz="1800"/>
                <a:t>    113027        105       4104</a:t>
              </a:r>
            </a:p>
            <a:p>
              <a:pPr algn="l"/>
              <a:r>
                <a:rPr lang="en-US" sz="1800"/>
                <a:t>    113069        107      31350</a:t>
              </a:r>
            </a:p>
            <a:p>
              <a:pPr algn="l"/>
              <a:r>
                <a:rPr lang="en-US" sz="1800"/>
                <a:t>    ……</a:t>
              </a: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3120" y="20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6502E-1A97-4A6C-94F2-34E73D8568F4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629400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ts val="1200"/>
              </a:spcBef>
              <a:spcAft>
                <a:spcPts val="300"/>
              </a:spcAft>
            </a:pPr>
            <a:endParaRPr lang="en-US" sz="3200" b="1"/>
          </a:p>
          <a:p>
            <a:pPr>
              <a:lnSpc>
                <a:spcPct val="3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3200" b="1"/>
              <a:t>The ALL keyword</a:t>
            </a:r>
          </a:p>
          <a:p>
            <a:pPr>
              <a:lnSpc>
                <a:spcPct val="30000"/>
              </a:lnSpc>
              <a:spcBef>
                <a:spcPts val="12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All works in the same way as ANY. The difference is that when using ALL, the comparison must be satisfy for all the element from the subquery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List the offices and their targets where all of the salespeople have sales that exceed 50 percent of the office’s target.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SELECT City, Target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FROM Offices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WHERE (0.50*Target) &lt;  ALL 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			(SELECT Sales 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			 FROM Salesreps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			 WHERE Rep_Office = Office);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5638800" y="3429000"/>
            <a:ext cx="3070225" cy="1562100"/>
            <a:chOff x="3552" y="2160"/>
            <a:chExt cx="1934" cy="984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3552" y="2160"/>
              <a:ext cx="1934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City                 Target</a:t>
              </a:r>
            </a:p>
            <a:p>
              <a:pPr algn="l"/>
              <a:r>
                <a:rPr lang="en-US"/>
                <a:t>Denver             300000</a:t>
              </a:r>
            </a:p>
            <a:p>
              <a:pPr algn="l"/>
              <a:r>
                <a:rPr lang="en-US"/>
                <a:t>New York        575000</a:t>
              </a:r>
            </a:p>
            <a:p>
              <a:pPr algn="l"/>
              <a:r>
                <a:rPr lang="en-US"/>
                <a:t>Atlanta             350000 </a:t>
              </a:r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3552" y="240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7D846-3E5B-450A-9F75-0EAE70AA89F1}" type="slidenum">
              <a:rPr lang="en-US"/>
              <a:pPr/>
              <a:t>28</a:t>
            </a:fld>
            <a:endParaRPr lang="en-US"/>
          </a:p>
        </p:txBody>
      </p:sp>
      <p:sp>
        <p:nvSpPr>
          <p:cNvPr id="57348" name="Text Box 1028"/>
          <p:cNvSpPr txBox="1">
            <a:spLocks noChangeArrowheads="1"/>
          </p:cNvSpPr>
          <p:nvPr/>
        </p:nvSpPr>
        <p:spPr bwMode="auto">
          <a:xfrm>
            <a:off x="762000" y="207963"/>
            <a:ext cx="8067675" cy="291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r>
              <a:rPr lang="en-US"/>
              <a:t> </a:t>
            </a:r>
          </a:p>
          <a:p>
            <a:pPr algn="l"/>
            <a:r>
              <a:rPr lang="en-US" sz="1600" b="1"/>
              <a:t>105 	Bill Adams       37  	13 	Sales Rep  12-FEB-88     104    	350000    367911</a:t>
            </a:r>
            <a:endParaRPr lang="en-US" sz="1600"/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109 	Mary Jones       31 	11 	Sales Rep  12-OCT-89    106    	300000    392725</a:t>
            </a:r>
            <a:endParaRPr lang="en-US" sz="1600">
              <a:solidFill>
                <a:srgbClr val="0000CC"/>
              </a:solidFill>
            </a:endParaRPr>
          </a:p>
          <a:p>
            <a:pPr algn="l"/>
            <a:r>
              <a:rPr lang="en-US" sz="1600"/>
              <a:t>102 	Sue Smith         48   	21 	Sales Rep  10-DEC-86    108    	350000    474050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106 	Sam Clark         52   	11 	VP Sales   14-JUN-88          	275000    299912</a:t>
            </a:r>
            <a:endParaRPr lang="en-US" sz="1600"/>
          </a:p>
          <a:p>
            <a:pPr algn="l"/>
            <a:r>
              <a:rPr lang="en-US" sz="1600"/>
              <a:t>104 	Bob Smith         33   	12 	Sales Mgr  19-MAY-87  106    	200000    142594</a:t>
            </a:r>
          </a:p>
          <a:p>
            <a:pPr algn="l"/>
            <a:r>
              <a:rPr lang="en-US" sz="1600"/>
              <a:t>101 	Dan Roberts      45   	12 	Sales Rep  20-OCT-86    104    	300000    305673</a:t>
            </a:r>
          </a:p>
          <a:p>
            <a:pPr algn="l"/>
            <a:r>
              <a:rPr lang="en-US" sz="1600"/>
              <a:t>110 	Tom Synder      41            	Sales Rep  13-JAN-90     101                       75985</a:t>
            </a:r>
          </a:p>
          <a:p>
            <a:pPr algn="l"/>
            <a:r>
              <a:rPr lang="en-US" sz="1600"/>
              <a:t>108 	Larry Fitch        62      21 	Sales Mgr  12-OCT-89   106    	350000    361865</a:t>
            </a:r>
          </a:p>
          <a:p>
            <a:pPr algn="l"/>
            <a:r>
              <a:rPr lang="en-US" sz="1600"/>
              <a:t>103 	Paul Cruz          29     12 	Sales Rep  01-MAR-87  104    	275000    286775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107 	Nacy Angelli     49      22 	Sales Rep  14-NOV-88   108    	300000    186042</a:t>
            </a:r>
            <a:r>
              <a:rPr lang="en-US" sz="1600"/>
              <a:t> </a:t>
            </a:r>
          </a:p>
        </p:txBody>
      </p:sp>
      <p:sp>
        <p:nvSpPr>
          <p:cNvPr id="57349" name="Text Box 1029"/>
          <p:cNvSpPr txBox="1">
            <a:spLocks noChangeArrowheads="1"/>
          </p:cNvSpPr>
          <p:nvPr/>
        </p:nvSpPr>
        <p:spPr bwMode="auto">
          <a:xfrm>
            <a:off x="762000" y="3175000"/>
            <a:ext cx="5807075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Office  City                Region              Mgr      Target          Sales</a:t>
            </a:r>
            <a:endParaRPr lang="en-US" sz="1600">
              <a:solidFill>
                <a:srgbClr val="6600FF"/>
              </a:solidFill>
            </a:endParaRPr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22         Denver           Western         108        300000          186042</a:t>
            </a:r>
            <a:endParaRPr lang="en-US" sz="1600">
              <a:solidFill>
                <a:srgbClr val="CC0000"/>
              </a:solidFill>
            </a:endParaRPr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0000CC"/>
                </a:solidFill>
              </a:rPr>
              <a:t>11         New York      Eastern          106         575000          692637</a:t>
            </a:r>
            <a:endParaRPr lang="en-US" sz="1600" b="1">
              <a:solidFill>
                <a:srgbClr val="6600FF"/>
              </a:solidFill>
            </a:endParaRPr>
          </a:p>
          <a:p>
            <a:pPr algn="l"/>
            <a:r>
              <a:rPr lang="en-US" sz="1600"/>
              <a:t> 12         Chicago          Eastern           104         800000          735042</a:t>
            </a:r>
          </a:p>
          <a:p>
            <a:pPr algn="l"/>
            <a:r>
              <a:rPr lang="en-US" sz="1600"/>
              <a:t> </a:t>
            </a:r>
            <a:r>
              <a:rPr lang="en-US" sz="1600" b="1"/>
              <a:t>13         Atlanta          Eastern          105         350000           367911</a:t>
            </a:r>
          </a:p>
          <a:p>
            <a:pPr algn="l"/>
            <a:r>
              <a:rPr lang="en-US" sz="1600"/>
              <a:t> 21         Los Angeles  Western           108         725000           835915</a:t>
            </a:r>
          </a:p>
        </p:txBody>
      </p:sp>
      <p:sp>
        <p:nvSpPr>
          <p:cNvPr id="57356" name="Line 1036"/>
          <p:cNvSpPr>
            <a:spLocks noChangeShapeType="1"/>
          </p:cNvSpPr>
          <p:nvPr/>
        </p:nvSpPr>
        <p:spPr bwMode="auto">
          <a:xfrm>
            <a:off x="425450" y="3590925"/>
            <a:ext cx="423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040"/>
          <p:cNvSpPr>
            <a:spLocks noChangeShapeType="1"/>
          </p:cNvSpPr>
          <p:nvPr/>
        </p:nvSpPr>
        <p:spPr bwMode="auto">
          <a:xfrm flipV="1">
            <a:off x="425450" y="2895600"/>
            <a:ext cx="423863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041"/>
          <p:cNvSpPr>
            <a:spLocks noChangeShapeType="1"/>
          </p:cNvSpPr>
          <p:nvPr/>
        </p:nvSpPr>
        <p:spPr bwMode="auto">
          <a:xfrm>
            <a:off x="2286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042"/>
          <p:cNvSpPr>
            <a:spLocks noChangeShapeType="1"/>
          </p:cNvSpPr>
          <p:nvPr/>
        </p:nvSpPr>
        <p:spPr bwMode="auto">
          <a:xfrm flipV="1">
            <a:off x="228600" y="1524000"/>
            <a:ext cx="620713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Line 1043"/>
          <p:cNvSpPr>
            <a:spLocks noChangeShapeType="1"/>
          </p:cNvSpPr>
          <p:nvPr/>
        </p:nvSpPr>
        <p:spPr bwMode="auto">
          <a:xfrm flipV="1">
            <a:off x="228600" y="990600"/>
            <a:ext cx="620713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044"/>
          <p:cNvSpPr>
            <a:spLocks noChangeShapeType="1"/>
          </p:cNvSpPr>
          <p:nvPr/>
        </p:nvSpPr>
        <p:spPr bwMode="auto">
          <a:xfrm>
            <a:off x="152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1045"/>
          <p:cNvSpPr>
            <a:spLocks noChangeShapeType="1"/>
          </p:cNvSpPr>
          <p:nvPr/>
        </p:nvSpPr>
        <p:spPr bwMode="auto">
          <a:xfrm flipV="1">
            <a:off x="152400" y="762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1046"/>
          <p:cNvSpPr>
            <a:spLocks noChangeShapeType="1"/>
          </p:cNvSpPr>
          <p:nvPr/>
        </p:nvSpPr>
        <p:spPr bwMode="auto">
          <a:xfrm>
            <a:off x="152400" y="762000"/>
            <a:ext cx="620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8" name="Group 1048"/>
          <p:cNvGrpSpPr>
            <a:grpSpLocks/>
          </p:cNvGrpSpPr>
          <p:nvPr/>
        </p:nvGrpSpPr>
        <p:grpSpPr bwMode="auto">
          <a:xfrm>
            <a:off x="2667000" y="4953000"/>
            <a:ext cx="2994025" cy="1562100"/>
            <a:chOff x="1680" y="3120"/>
            <a:chExt cx="1886" cy="984"/>
          </a:xfrm>
        </p:grpSpPr>
        <p:sp>
          <p:nvSpPr>
            <p:cNvPr id="57350" name="Rectangle 1030"/>
            <p:cNvSpPr>
              <a:spLocks noChangeArrowheads="1"/>
            </p:cNvSpPr>
            <p:nvPr/>
          </p:nvSpPr>
          <p:spPr bwMode="auto">
            <a:xfrm>
              <a:off x="1680" y="3120"/>
              <a:ext cx="1886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City                 Target</a:t>
              </a:r>
            </a:p>
            <a:p>
              <a:pPr algn="l"/>
              <a:r>
                <a:rPr lang="en-US" b="1">
                  <a:solidFill>
                    <a:srgbClr val="CC0000"/>
                  </a:solidFill>
                </a:rPr>
                <a:t>Denver           300000</a:t>
              </a:r>
              <a:endParaRPr lang="en-US"/>
            </a:p>
            <a:p>
              <a:pPr algn="l"/>
              <a:r>
                <a:rPr lang="en-US" b="1">
                  <a:solidFill>
                    <a:srgbClr val="0000CC"/>
                  </a:solidFill>
                </a:rPr>
                <a:t>New York      575000</a:t>
              </a:r>
              <a:endParaRPr lang="en-US"/>
            </a:p>
            <a:p>
              <a:pPr algn="l"/>
              <a:r>
                <a:rPr lang="en-US"/>
                <a:t>Atlanta            350000 </a:t>
              </a:r>
            </a:p>
          </p:txBody>
        </p:sp>
        <p:sp>
          <p:nvSpPr>
            <p:cNvPr id="57367" name="Line 1047"/>
            <p:cNvSpPr>
              <a:spLocks noChangeShapeType="1"/>
            </p:cNvSpPr>
            <p:nvPr/>
          </p:nvSpPr>
          <p:spPr bwMode="auto">
            <a:xfrm>
              <a:off x="1680" y="33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06A0C-14D7-4282-9D8A-901E907B5A0C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68580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Note : SQL subqueries can sometimes be written as joins.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This occurs quite frequently.  It is up to you to determine which one is simpler and use that.  As long as you get the correct result, either way will suffice.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In general, non-correlated subqueries run faster and correlated subqueries executes slower than a join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D0CB-6C69-40FB-AC5F-854313FEF218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Text Box 1027"/>
          <p:cNvSpPr txBox="1">
            <a:spLocks noChangeArrowheads="1"/>
          </p:cNvSpPr>
          <p:nvPr/>
        </p:nvSpPr>
        <p:spPr bwMode="auto">
          <a:xfrm>
            <a:off x="762000" y="304800"/>
            <a:ext cx="8067675" cy="2790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endParaRPr lang="en-US" sz="1600">
              <a:solidFill>
                <a:srgbClr val="0033CC"/>
              </a:solidFill>
            </a:endParaRPr>
          </a:p>
          <a:p>
            <a:pPr algn="l"/>
            <a:r>
              <a:rPr lang="en-US" sz="1600">
                <a:solidFill>
                  <a:srgbClr val="010000"/>
                </a:solidFill>
              </a:rPr>
              <a:t>105 	Bill Adams         37  	13 	Sales Rep  12-FEB-88     104    	350000    367911</a:t>
            </a:r>
          </a:p>
          <a:p>
            <a:pPr algn="l"/>
            <a:r>
              <a:rPr lang="en-US" sz="1600">
                <a:solidFill>
                  <a:srgbClr val="010000"/>
                </a:solidFill>
              </a:rPr>
              <a:t>109 	Mary Jones        31 	 11 	Sales Rep  12-OCT-89    106    	300000    392725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102 	Sue Smith         48   	21 	Sales Rep  10-DEC-86    108    	350000    474050</a:t>
            </a:r>
            <a:endParaRPr lang="en-US" sz="1600" b="1">
              <a:solidFill>
                <a:srgbClr val="6600FF"/>
              </a:solidFill>
            </a:endParaRPr>
          </a:p>
          <a:p>
            <a:pPr algn="l"/>
            <a:r>
              <a:rPr lang="en-US" sz="1600">
                <a:solidFill>
                  <a:srgbClr val="010000"/>
                </a:solidFill>
              </a:rPr>
              <a:t>106 	Sam Clark          52   	11 	VP Sales   14-JUN-88          	275000    299912</a:t>
            </a:r>
            <a:endParaRPr lang="en-US" sz="1600"/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104 	Bob Smith         33   	12 	Sales Mgr  19-MAY-87  106    	200000    142594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101 	Dan Roberts      45   	12 	Sales Rep  20-OCT-86    104    	300000    305673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r>
              <a:rPr lang="en-US" sz="1600"/>
              <a:t>110 	Tom Synder        41            	Sales Rep  13-JAN-90     101                       75985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108 	Larry Fitch        62     21 	Sales Mgr  12-OCT-89   106    	350000    361865</a:t>
            </a:r>
            <a:endParaRPr lang="en-US" sz="1600">
              <a:solidFill>
                <a:srgbClr val="0000CC"/>
              </a:solidFill>
            </a:endParaRP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103 	Paul Cruz          29     12 	Sales Rep  01-MAR-87  104    	275000    286775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r>
              <a:rPr lang="en-US" sz="1600">
                <a:solidFill>
                  <a:srgbClr val="010000"/>
                </a:solidFill>
              </a:rPr>
              <a:t>107 	Nacy Angelli     49      22 	Sales Rep  14-NOV-88   108    	300000    186042</a:t>
            </a:r>
            <a:r>
              <a:rPr lang="en-US" sz="1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8132" name="Text Box 1028"/>
          <p:cNvSpPr txBox="1">
            <a:spLocks noChangeArrowheads="1"/>
          </p:cNvSpPr>
          <p:nvPr/>
        </p:nvSpPr>
        <p:spPr bwMode="auto">
          <a:xfrm>
            <a:off x="762000" y="3279775"/>
            <a:ext cx="5789613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Office  City                Region              Mgr      Target          Sales</a:t>
            </a:r>
            <a:endParaRPr lang="en-US" sz="1600"/>
          </a:p>
          <a:p>
            <a:pPr algn="l"/>
            <a:r>
              <a:rPr lang="en-US" sz="1600"/>
              <a:t> </a:t>
            </a:r>
            <a:r>
              <a:rPr lang="en-US" sz="1600">
                <a:solidFill>
                  <a:srgbClr val="010000"/>
                </a:solidFill>
              </a:rPr>
              <a:t>22         Denver           Western             108        300000         186042</a:t>
            </a:r>
          </a:p>
          <a:p>
            <a:pPr algn="l"/>
            <a:r>
              <a:rPr lang="en-US" sz="1600">
                <a:solidFill>
                  <a:srgbClr val="010000"/>
                </a:solidFill>
              </a:rPr>
              <a:t> 11         New York      Eastern              106        575000         692637</a:t>
            </a:r>
            <a:endParaRPr lang="en-US" sz="1600"/>
          </a:p>
          <a:p>
            <a:pPr algn="l"/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12         Chicago         Eastern             104       800000         735042</a:t>
            </a:r>
            <a:endParaRPr lang="en-US" sz="1600" b="1">
              <a:solidFill>
                <a:schemeClr val="accent1"/>
              </a:solidFill>
            </a:endParaRPr>
          </a:p>
          <a:p>
            <a:pPr algn="l"/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>
                <a:solidFill>
                  <a:srgbClr val="010000"/>
                </a:solidFill>
              </a:rPr>
              <a:t>13         Atlanta           Eastern              105        350000         367911</a:t>
            </a:r>
            <a:endParaRPr lang="en-US" sz="1600" b="1">
              <a:solidFill>
                <a:schemeClr val="accent1"/>
              </a:solidFill>
            </a:endParaRPr>
          </a:p>
          <a:p>
            <a:pPr algn="l"/>
            <a:r>
              <a:rPr lang="en-US" sz="1600" b="1">
                <a:solidFill>
                  <a:schemeClr val="accent1"/>
                </a:solidFill>
              </a:rPr>
              <a:t> </a:t>
            </a:r>
            <a:r>
              <a:rPr lang="en-US" sz="1600" b="1">
                <a:solidFill>
                  <a:srgbClr val="0000CC"/>
                </a:solidFill>
              </a:rPr>
              <a:t>21         Los Angeles  Western            108       725000         835915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48135" name="Line 1031"/>
          <p:cNvSpPr>
            <a:spLocks noChangeShapeType="1"/>
          </p:cNvSpPr>
          <p:nvPr/>
        </p:nvSpPr>
        <p:spPr bwMode="auto">
          <a:xfrm>
            <a:off x="387350" y="1682750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1032"/>
          <p:cNvSpPr>
            <a:spLocks noChangeShapeType="1"/>
          </p:cNvSpPr>
          <p:nvPr/>
        </p:nvSpPr>
        <p:spPr bwMode="auto">
          <a:xfrm>
            <a:off x="387350" y="1927225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033"/>
          <p:cNvSpPr>
            <a:spLocks noChangeShapeType="1"/>
          </p:cNvSpPr>
          <p:nvPr/>
        </p:nvSpPr>
        <p:spPr bwMode="auto">
          <a:xfrm>
            <a:off x="387350" y="4178300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34"/>
          <p:cNvSpPr>
            <a:spLocks noChangeShapeType="1"/>
          </p:cNvSpPr>
          <p:nvPr/>
        </p:nvSpPr>
        <p:spPr bwMode="auto">
          <a:xfrm>
            <a:off x="387350" y="2655888"/>
            <a:ext cx="30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035"/>
          <p:cNvSpPr txBox="1">
            <a:spLocks noChangeArrowheads="1"/>
          </p:cNvSpPr>
          <p:nvPr/>
        </p:nvSpPr>
        <p:spPr bwMode="auto">
          <a:xfrm>
            <a:off x="249238" y="44561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48140" name="Text Box 1036"/>
          <p:cNvSpPr txBox="1">
            <a:spLocks noChangeArrowheads="1"/>
          </p:cNvSpPr>
          <p:nvPr/>
        </p:nvSpPr>
        <p:spPr bwMode="auto">
          <a:xfrm>
            <a:off x="249238" y="22463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48141" name="Text Box 1037"/>
          <p:cNvSpPr txBox="1">
            <a:spLocks noChangeArrowheads="1"/>
          </p:cNvSpPr>
          <p:nvPr/>
        </p:nvSpPr>
        <p:spPr bwMode="auto">
          <a:xfrm>
            <a:off x="249238" y="104616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grpSp>
        <p:nvGrpSpPr>
          <p:cNvPr id="48144" name="Group 1040"/>
          <p:cNvGrpSpPr>
            <a:grpSpLocks/>
          </p:cNvGrpSpPr>
          <p:nvPr/>
        </p:nvGrpSpPr>
        <p:grpSpPr bwMode="auto">
          <a:xfrm>
            <a:off x="3505200" y="5181600"/>
            <a:ext cx="1562100" cy="1076325"/>
            <a:chOff x="2208" y="3264"/>
            <a:chExt cx="984" cy="678"/>
          </a:xfrm>
        </p:grpSpPr>
        <p:sp>
          <p:nvSpPr>
            <p:cNvPr id="48133" name="Rectangle 1029"/>
            <p:cNvSpPr>
              <a:spLocks noChangeArrowheads="1"/>
            </p:cNvSpPr>
            <p:nvPr/>
          </p:nvSpPr>
          <p:spPr bwMode="auto">
            <a:xfrm>
              <a:off x="2208" y="3264"/>
              <a:ext cx="984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City</a:t>
              </a:r>
              <a:endParaRPr lang="en-US"/>
            </a:p>
            <a:p>
              <a:pPr algn="l"/>
              <a:r>
                <a:rPr lang="en-US" sz="2000" b="1">
                  <a:solidFill>
                    <a:srgbClr val="CC0000"/>
                  </a:solidFill>
                </a:rPr>
                <a:t>Chicago</a:t>
              </a:r>
              <a:endParaRPr lang="en-US" sz="2000">
                <a:solidFill>
                  <a:srgbClr val="CC0000"/>
                </a:solidFill>
              </a:endParaRPr>
            </a:p>
            <a:p>
              <a:pPr algn="l"/>
              <a:r>
                <a:rPr lang="en-US" sz="2000" b="1">
                  <a:solidFill>
                    <a:srgbClr val="0000CC"/>
                  </a:solidFill>
                </a:rPr>
                <a:t>Los Angeles</a:t>
              </a:r>
              <a:r>
                <a:rPr lang="en-US" sz="2000"/>
                <a:t> </a:t>
              </a:r>
            </a:p>
          </p:txBody>
        </p:sp>
        <p:sp>
          <p:nvSpPr>
            <p:cNvPr id="48143" name="Line 1039"/>
            <p:cNvSpPr>
              <a:spLocks noChangeShapeType="1"/>
            </p:cNvSpPr>
            <p:nvPr/>
          </p:nvSpPr>
          <p:spPr bwMode="auto">
            <a:xfrm>
              <a:off x="2208" y="35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E4ED-ED9C-4D19-934F-0C195B7C2854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Text Box 1026"/>
          <p:cNvSpPr txBox="1">
            <a:spLocks noChangeArrowheads="1"/>
          </p:cNvSpPr>
          <p:nvPr/>
        </p:nvSpPr>
        <p:spPr bwMode="auto">
          <a:xfrm>
            <a:off x="457200" y="228600"/>
            <a:ext cx="6705600" cy="57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200" b="1"/>
              <a:t>Subqueries in the HAVING clause</a:t>
            </a:r>
            <a:r>
              <a:rPr lang="en-US"/>
              <a:t> </a:t>
            </a:r>
          </a:p>
          <a:p>
            <a:pPr>
              <a:spcAft>
                <a:spcPts val="600"/>
              </a:spcAft>
            </a:pPr>
            <a:endParaRPr lang="en-US" sz="800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Just like subqueries in the WHERE clause, we can put subqueries within the HAVING clause.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sz="800"/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List the salespeople whose average order size for products manufactured by ACI is higher than overall average order size.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 sz="2000" b="1"/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SELECT Name, AVG(Amount) as “Average”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FROM Salesreps, Orders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WHERE Empl_Num = Rep AND Mfr = ‘ACI’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GROUP BY Name 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HAVING AVG(Amount) &gt; 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			(SELECT  AVG(Amount)</a:t>
            </a:r>
          </a:p>
          <a:p>
            <a:pPr>
              <a:lnSpc>
                <a:spcPct val="4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/>
              <a:t>		  	 FROM Orders);</a:t>
            </a:r>
            <a:endParaRPr lang="en-US" b="1" i="1"/>
          </a:p>
        </p:txBody>
      </p:sp>
      <p:grpSp>
        <p:nvGrpSpPr>
          <p:cNvPr id="35845" name="Group 1029"/>
          <p:cNvGrpSpPr>
            <a:grpSpLocks/>
          </p:cNvGrpSpPr>
          <p:nvPr/>
        </p:nvGrpSpPr>
        <p:grpSpPr bwMode="auto">
          <a:xfrm>
            <a:off x="6172200" y="4724400"/>
            <a:ext cx="2743200" cy="1196975"/>
            <a:chOff x="3888" y="2976"/>
            <a:chExt cx="1728" cy="754"/>
          </a:xfrm>
        </p:grpSpPr>
        <p:sp>
          <p:nvSpPr>
            <p:cNvPr id="35843" name="Rectangle 1027"/>
            <p:cNvSpPr>
              <a:spLocks noChangeArrowheads="1"/>
            </p:cNvSpPr>
            <p:nvPr/>
          </p:nvSpPr>
          <p:spPr bwMode="auto">
            <a:xfrm>
              <a:off x="3888" y="2976"/>
              <a:ext cx="1716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         Average</a:t>
              </a:r>
              <a:endParaRPr lang="en-US"/>
            </a:p>
            <a:p>
              <a:pPr algn="l"/>
              <a:r>
                <a:rPr lang="en-US"/>
                <a:t>Sue Smith    15000</a:t>
              </a:r>
            </a:p>
            <a:p>
              <a:pPr algn="l"/>
              <a:r>
                <a:rPr lang="en-US"/>
                <a:t>Tom Synder 22500 </a:t>
              </a:r>
            </a:p>
          </p:txBody>
        </p:sp>
        <p:sp>
          <p:nvSpPr>
            <p:cNvPr id="35844" name="Line 1028"/>
            <p:cNvSpPr>
              <a:spLocks noChangeShapeType="1"/>
            </p:cNvSpPr>
            <p:nvPr/>
          </p:nvSpPr>
          <p:spPr bwMode="auto">
            <a:xfrm>
              <a:off x="3888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BC66F-9DCB-4370-825A-CC499D113225}" type="slidenum">
              <a:rPr lang="en-US"/>
              <a:pPr/>
              <a:t>31</a:t>
            </a:fld>
            <a:endParaRPr lang="en-US"/>
          </a:p>
        </p:txBody>
      </p:sp>
      <p:sp>
        <p:nvSpPr>
          <p:cNvPr id="58373" name="Text Box 1029"/>
          <p:cNvSpPr txBox="1">
            <a:spLocks noChangeArrowheads="1"/>
          </p:cNvSpPr>
          <p:nvPr/>
        </p:nvSpPr>
        <p:spPr bwMode="auto">
          <a:xfrm>
            <a:off x="838200" y="161925"/>
            <a:ext cx="3427413" cy="6270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  <a:r>
              <a:rPr lang="en-US" sz="1400">
                <a:solidFill>
                  <a:srgbClr val="6600FF"/>
                </a:solidFill>
              </a:rPr>
              <a:t>...      </a:t>
            </a:r>
            <a:r>
              <a:rPr lang="en-US" sz="1400" b="1">
                <a:solidFill>
                  <a:srgbClr val="660066"/>
                </a:solidFill>
              </a:rPr>
              <a:t>Rep Mfr Product   QTY     Amount</a:t>
            </a:r>
          </a:p>
          <a:p>
            <a:pPr algn="l"/>
            <a:r>
              <a:rPr lang="en-US" sz="1400"/>
              <a:t> ...       106  REI 2A44L          7          31500</a:t>
            </a:r>
          </a:p>
          <a:p>
            <a:pPr algn="l"/>
            <a:r>
              <a:rPr lang="en-US" sz="1400"/>
              <a:t>     ...   105  ACI 41003          35         	3745</a:t>
            </a:r>
          </a:p>
          <a:p>
            <a:pPr algn="l"/>
            <a:r>
              <a:rPr lang="en-US" sz="1400"/>
              <a:t>     ...   106  FEA 114            6      	 1458</a:t>
            </a:r>
          </a:p>
          <a:p>
            <a:pPr algn="l"/>
            <a:r>
              <a:rPr lang="en-US" sz="1400"/>
              <a:t>     ...   108  QSA K47           4       	1420</a:t>
            </a:r>
          </a:p>
          <a:p>
            <a:pPr algn="l"/>
            <a:r>
              <a:rPr lang="en-US" sz="1400"/>
              <a:t>     ...  101  ACI 41004         34       	3978</a:t>
            </a:r>
          </a:p>
          <a:p>
            <a:pPr algn="l"/>
            <a:r>
              <a:rPr lang="en-US" sz="1400"/>
              <a:t>     </a:t>
            </a:r>
            <a:r>
              <a:rPr lang="en-US" sz="1400" b="1">
                <a:solidFill>
                  <a:srgbClr val="0000CC"/>
                </a:solidFill>
              </a:rPr>
              <a:t>...  110  ACI 4100Z          9      	22500</a:t>
            </a:r>
            <a:endParaRPr lang="en-US" sz="1400"/>
          </a:p>
          <a:p>
            <a:pPr algn="l"/>
            <a:r>
              <a:rPr lang="en-US" sz="1400"/>
              <a:t>     ...  108  REI 2A44R        10      	45000</a:t>
            </a:r>
          </a:p>
          <a:p>
            <a:pPr algn="l"/>
            <a:r>
              <a:rPr lang="en-US" sz="1400"/>
              <a:t>…     105  ACI 41004        28       	3276</a:t>
            </a:r>
          </a:p>
          <a:p>
            <a:pPr algn="l"/>
            <a:r>
              <a:rPr lang="en-US" sz="1400"/>
              <a:t> …     108  BIC 41003       1       	 652</a:t>
            </a:r>
          </a:p>
          <a:p>
            <a:pPr algn="l"/>
            <a:r>
              <a:rPr lang="en-US" sz="1400"/>
              <a:t> …     109  FEA 112           10       	1480</a:t>
            </a:r>
          </a:p>
          <a:p>
            <a:pPr algn="l"/>
            <a:r>
              <a:rPr lang="en-US" sz="1400"/>
              <a:t> …     107  BIC 41003        1        	652</a:t>
            </a:r>
          </a:p>
          <a:p>
            <a:pPr algn="l"/>
            <a:r>
              <a:rPr lang="en-US" sz="1400"/>
              <a:t>     … 105  ACI 41004         6        	702</a:t>
            </a:r>
          </a:p>
          <a:p>
            <a:pPr algn="l"/>
            <a:r>
              <a:rPr lang="en-US" sz="1400"/>
              <a:t>     … 108  QSA XK47         20      	 7100</a:t>
            </a:r>
          </a:p>
          <a:p>
            <a:pPr algn="l"/>
            <a:r>
              <a:rPr lang="en-US" sz="1400"/>
              <a:t>     … 107  FEA 114           10      	 2430</a:t>
            </a:r>
          </a:p>
          <a:p>
            <a:pPr algn="l"/>
            <a:r>
              <a:rPr lang="en-US" sz="1400"/>
              <a:t>     </a:t>
            </a:r>
            <a:r>
              <a:rPr lang="en-US" sz="1400" b="1">
                <a:solidFill>
                  <a:srgbClr val="CC0000"/>
                </a:solidFill>
              </a:rPr>
              <a:t>… 102  ACI 4100Z         6     	 15000</a:t>
            </a:r>
            <a:endParaRPr lang="en-US" sz="1400">
              <a:solidFill>
                <a:srgbClr val="010000"/>
              </a:solidFill>
            </a:endParaRPr>
          </a:p>
          <a:p>
            <a:pPr algn="l"/>
            <a:r>
              <a:rPr lang="en-US" sz="1400"/>
              <a:t>     … 105  ACI 41002        54       	4104</a:t>
            </a:r>
          </a:p>
          <a:p>
            <a:pPr algn="l"/>
            <a:r>
              <a:rPr lang="en-US" sz="1400"/>
              <a:t>    … 108  IMM 773C        3       	2925</a:t>
            </a:r>
          </a:p>
          <a:p>
            <a:pPr algn="l"/>
            <a:r>
              <a:rPr lang="en-US" sz="1400"/>
              <a:t>     … 107  IMM 775C          22      	31350</a:t>
            </a:r>
          </a:p>
          <a:p>
            <a:pPr algn="l"/>
            <a:r>
              <a:rPr lang="en-US" sz="1400"/>
              <a:t>  **** </a:t>
            </a:r>
            <a:r>
              <a:rPr lang="en-US" sz="1400" b="1"/>
              <a:t>110  REI 2A45C        8        	632</a:t>
            </a:r>
            <a:endParaRPr lang="en-US" sz="1400" b="1">
              <a:solidFill>
                <a:srgbClr val="6600FF"/>
              </a:solidFill>
            </a:endParaRPr>
          </a:p>
          <a:p>
            <a:pPr algn="l"/>
            <a:r>
              <a:rPr lang="en-US" sz="1400"/>
              <a:t>     … 108  ACI 41002         10       	760</a:t>
            </a:r>
          </a:p>
          <a:p>
            <a:pPr algn="l"/>
            <a:r>
              <a:rPr lang="en-US" sz="1400"/>
              <a:t>     … 103  REI 2A44G         6      	 2100</a:t>
            </a:r>
          </a:p>
          <a:p>
            <a:pPr algn="l"/>
            <a:r>
              <a:rPr lang="en-US" sz="1400"/>
              <a:t>     … 101  ACI 4100X        6      	  150</a:t>
            </a:r>
          </a:p>
          <a:p>
            <a:pPr algn="l"/>
            <a:r>
              <a:rPr lang="en-US" sz="1400"/>
              <a:t> **** </a:t>
            </a:r>
            <a:r>
              <a:rPr lang="en-US" sz="1400" b="1"/>
              <a:t>… 102  IMM 779C    2      	 3750</a:t>
            </a:r>
          </a:p>
          <a:p>
            <a:pPr algn="l"/>
            <a:r>
              <a:rPr lang="en-US" sz="1400" b="1"/>
              <a:t> </a:t>
            </a:r>
            <a:r>
              <a:rPr lang="en-US" sz="1400"/>
              <a:t>****</a:t>
            </a:r>
            <a:r>
              <a:rPr lang="en-US" sz="1400" b="1"/>
              <a:t> … 102  REI 2A45C   24      	 1896</a:t>
            </a:r>
          </a:p>
          <a:p>
            <a:pPr algn="l"/>
            <a:r>
              <a:rPr lang="en-US" sz="1400" b="1"/>
              <a:t> </a:t>
            </a:r>
            <a:r>
              <a:rPr lang="en-US" sz="1400"/>
              <a:t>****</a:t>
            </a:r>
            <a:r>
              <a:rPr lang="en-US" sz="1400" b="1"/>
              <a:t> … 102  QSA XK47    6      	 2130</a:t>
            </a:r>
          </a:p>
          <a:p>
            <a:pPr algn="l"/>
            <a:r>
              <a:rPr lang="en-US" sz="1400"/>
              <a:t>     … 109  IMM 779C         3      	 5625</a:t>
            </a:r>
          </a:p>
          <a:p>
            <a:pPr algn="l"/>
            <a:r>
              <a:rPr lang="en-US" sz="1400"/>
              <a:t>     … 108  QSA XK47         2        	776</a:t>
            </a:r>
          </a:p>
          <a:p>
            <a:pPr algn="l"/>
            <a:r>
              <a:rPr lang="en-US" sz="1400"/>
              <a:t>     …..</a:t>
            </a:r>
          </a:p>
        </p:txBody>
      </p:sp>
      <p:sp>
        <p:nvSpPr>
          <p:cNvPr id="58374" name="Text Box 1030"/>
          <p:cNvSpPr txBox="1">
            <a:spLocks noChangeArrowheads="1"/>
          </p:cNvSpPr>
          <p:nvPr/>
        </p:nvSpPr>
        <p:spPr bwMode="auto">
          <a:xfrm>
            <a:off x="4733925" y="260350"/>
            <a:ext cx="4410075" cy="275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660066"/>
                </a:solidFill>
              </a:rPr>
              <a:t>Empl_Num  Name	….  	Quota       Sales</a:t>
            </a:r>
          </a:p>
          <a:p>
            <a:pPr algn="l"/>
            <a:r>
              <a:rPr lang="en-US" sz="1600"/>
              <a:t>105 	Bill Adams  ...    	350000    367911</a:t>
            </a:r>
          </a:p>
          <a:p>
            <a:pPr algn="l"/>
            <a:r>
              <a:rPr lang="en-US" sz="1600"/>
              <a:t>109 	Mary Jones...       	300000    392725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102 	Sue Smith   ...     	350000    474050</a:t>
            </a:r>
            <a:endParaRPr lang="en-US" sz="1600"/>
          </a:p>
          <a:p>
            <a:pPr algn="l"/>
            <a:r>
              <a:rPr lang="en-US" sz="1600"/>
              <a:t>106 	Sam Clark  ...       	275000    299912</a:t>
            </a:r>
          </a:p>
          <a:p>
            <a:pPr algn="l"/>
            <a:r>
              <a:rPr lang="en-US" sz="1600"/>
              <a:t>104 	Bob Smith  ...      	200000    142594</a:t>
            </a:r>
          </a:p>
          <a:p>
            <a:pPr algn="l"/>
            <a:r>
              <a:rPr lang="en-US" sz="1600"/>
              <a:t>101 	Dan Roberts   ...   	300000    305673</a:t>
            </a:r>
          </a:p>
          <a:p>
            <a:pPr algn="l"/>
            <a:r>
              <a:rPr lang="en-US" sz="1600" b="1">
                <a:solidFill>
                  <a:srgbClr val="0000CC"/>
                </a:solidFill>
              </a:rPr>
              <a:t>110 	Tom Synder   ...  .                       75985</a:t>
            </a:r>
          </a:p>
          <a:p>
            <a:pPr algn="l"/>
            <a:r>
              <a:rPr lang="en-US" sz="1600"/>
              <a:t>108 	Larry Fitch   ...     	350000    361865</a:t>
            </a:r>
          </a:p>
          <a:p>
            <a:pPr algn="l"/>
            <a:r>
              <a:rPr lang="en-US" sz="1600"/>
              <a:t>103 	Paul Cruz      ...   	275000    286775</a:t>
            </a:r>
          </a:p>
          <a:p>
            <a:pPr algn="l"/>
            <a:r>
              <a:rPr lang="en-US" sz="1600"/>
              <a:t>107 	Nacy Angelli     ...	300000    186042 </a:t>
            </a:r>
          </a:p>
        </p:txBody>
      </p:sp>
      <p:sp>
        <p:nvSpPr>
          <p:cNvPr id="58376" name="Line 1032"/>
          <p:cNvSpPr>
            <a:spLocks noChangeShapeType="1"/>
          </p:cNvSpPr>
          <p:nvPr/>
        </p:nvSpPr>
        <p:spPr bwMode="auto">
          <a:xfrm flipH="1">
            <a:off x="4191000" y="1143000"/>
            <a:ext cx="542925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1033"/>
          <p:cNvSpPr>
            <a:spLocks noChangeShapeType="1"/>
          </p:cNvSpPr>
          <p:nvPr/>
        </p:nvSpPr>
        <p:spPr bwMode="auto">
          <a:xfrm flipH="1" flipV="1">
            <a:off x="4191000" y="1600200"/>
            <a:ext cx="5429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9" name="Group 1035"/>
          <p:cNvGrpSpPr>
            <a:grpSpLocks/>
          </p:cNvGrpSpPr>
          <p:nvPr/>
        </p:nvGrpSpPr>
        <p:grpSpPr bwMode="auto">
          <a:xfrm>
            <a:off x="5105400" y="3886200"/>
            <a:ext cx="2759075" cy="1196975"/>
            <a:chOff x="3168" y="2352"/>
            <a:chExt cx="1738" cy="754"/>
          </a:xfrm>
        </p:grpSpPr>
        <p:sp>
          <p:nvSpPr>
            <p:cNvPr id="58375" name="Rectangle 1031"/>
            <p:cNvSpPr>
              <a:spLocks noChangeArrowheads="1"/>
            </p:cNvSpPr>
            <p:nvPr/>
          </p:nvSpPr>
          <p:spPr bwMode="auto">
            <a:xfrm>
              <a:off x="3189" y="2352"/>
              <a:ext cx="17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         Average</a:t>
              </a:r>
              <a:endParaRPr lang="en-US"/>
            </a:p>
            <a:p>
              <a:pPr algn="l"/>
              <a:r>
                <a:rPr lang="en-US" b="1">
                  <a:solidFill>
                    <a:srgbClr val="CC0000"/>
                  </a:solidFill>
                </a:rPr>
                <a:t>Sue Smith    15000</a:t>
              </a:r>
            </a:p>
            <a:p>
              <a:pPr algn="l"/>
              <a:r>
                <a:rPr lang="en-US" b="1">
                  <a:solidFill>
                    <a:srgbClr val="0000CC"/>
                  </a:solidFill>
                </a:rPr>
                <a:t>Tom Synder 22500</a:t>
              </a:r>
              <a:r>
                <a:rPr lang="en-US"/>
                <a:t> </a:t>
              </a:r>
            </a:p>
          </p:txBody>
        </p:sp>
        <p:sp>
          <p:nvSpPr>
            <p:cNvPr id="58378" name="Line 1034"/>
            <p:cNvSpPr>
              <a:spLocks noChangeShapeType="1"/>
            </p:cNvSpPr>
            <p:nvPr/>
          </p:nvSpPr>
          <p:spPr bwMode="auto">
            <a:xfrm>
              <a:off x="3168" y="259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49458-C3D6-4067-9F59-FBB450CEB822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77900" y="1309688"/>
            <a:ext cx="69500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000"/>
                </a:solidFill>
              </a:rPr>
              <a:t>For each office, the “inner” query (the subquery) calculates the sum of the quotas for the salespeople working in that office.  </a:t>
            </a: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000"/>
              </a:solidFill>
            </a:endParaRP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000"/>
              </a:solidFill>
            </a:endParaRPr>
          </a:p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000"/>
                </a:solidFill>
              </a:rPr>
              <a:t>The “outer” query (the main query) compares the office’s target to the calculated total and decides whether to add the office to the main query results.</a:t>
            </a:r>
            <a:endParaRPr kumimoji="0" lang="en-US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685A-1EAD-418C-B400-1FC3A73E3419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>
                <a:solidFill>
                  <a:srgbClr val="010000"/>
                </a:solidFill>
              </a:rPr>
              <a:t>Here are some rules pertaining to subqueries</a:t>
            </a:r>
            <a:endParaRPr lang="en-US">
              <a:solidFill>
                <a:srgbClr val="010000"/>
              </a:solidFill>
            </a:endParaRPr>
          </a:p>
          <a:p>
            <a:endParaRPr lang="en-US">
              <a:solidFill>
                <a:srgbClr val="010000"/>
              </a:solidFill>
            </a:endParaRPr>
          </a:p>
          <a:p>
            <a:endParaRPr lang="en-US">
              <a:solidFill>
                <a:srgbClr val="01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000"/>
                </a:solidFill>
              </a:rPr>
              <a:t>A subquery must produce a single column of data as its query results.  This means that a subquery always has a single select item in its SELECT clause.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endParaRPr lang="en-US">
              <a:solidFill>
                <a:srgbClr val="01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000"/>
                </a:solidFill>
              </a:rPr>
              <a:t>The ORDER BY clause cannot be specified in a subquery.</a:t>
            </a:r>
          </a:p>
          <a:p>
            <a:pPr>
              <a:buClr>
                <a:srgbClr val="CC0000"/>
              </a:buClr>
            </a:pPr>
            <a:r>
              <a:rPr lang="en-US">
                <a:solidFill>
                  <a:srgbClr val="010000"/>
                </a:solidFill>
              </a:rPr>
              <a:t> </a:t>
            </a:r>
          </a:p>
          <a:p>
            <a:pPr>
              <a:buClr>
                <a:srgbClr val="CC0000"/>
              </a:buClr>
            </a:pPr>
            <a:endParaRPr lang="en-US">
              <a:solidFill>
                <a:srgbClr val="01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>
                <a:solidFill>
                  <a:srgbClr val="010000"/>
                </a:solidFill>
              </a:rPr>
              <a:t>The subquery results are used internally by the main query and are never visible to the user, so it makes little sense to sort it anyway.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B8D0-F53A-4EA3-8DDE-7B1716DE4DFE}" type="slidenum">
              <a:rPr lang="en-US"/>
              <a:pPr/>
              <a:t>6</a:t>
            </a:fld>
            <a:endParaRPr lang="en-US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0168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35000" indent="-1778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Another Example:</a:t>
            </a:r>
          </a:p>
          <a:p>
            <a:pPr lvl="1"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/>
              <a:t>List the salespeople whose Sales are equal to or higher than the target of the Atlanta sales office.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 b="1"/>
              <a:t>SELECT Name</a:t>
            </a:r>
          </a:p>
          <a:p>
            <a:pPr>
              <a:spcAft>
                <a:spcPts val="600"/>
              </a:spcAft>
            </a:pPr>
            <a:r>
              <a:rPr lang="en-US" b="1"/>
              <a:t>FROM Salesreps</a:t>
            </a:r>
          </a:p>
          <a:p>
            <a:pPr>
              <a:spcAft>
                <a:spcPts val="600"/>
              </a:spcAft>
            </a:pPr>
            <a:r>
              <a:rPr lang="en-US" b="1"/>
              <a:t>WHERE Salesreps.Sales &gt;= </a:t>
            </a:r>
          </a:p>
          <a:p>
            <a:pPr>
              <a:spcAft>
                <a:spcPts val="600"/>
              </a:spcAft>
            </a:pPr>
            <a:r>
              <a:rPr lang="en-US" b="1"/>
              <a:t>			(SELECT Target </a:t>
            </a:r>
          </a:p>
          <a:p>
            <a:pPr>
              <a:spcAft>
                <a:spcPts val="600"/>
              </a:spcAft>
            </a:pPr>
            <a:r>
              <a:rPr lang="en-US" b="1"/>
              <a:t>			 FROM Offices</a:t>
            </a:r>
          </a:p>
          <a:p>
            <a:pPr>
              <a:spcAft>
                <a:spcPts val="600"/>
              </a:spcAft>
            </a:pPr>
            <a:r>
              <a:rPr lang="en-US" b="1"/>
              <a:t>			 WHERE City = ‘Atlanta’);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16D2E-EFBA-42B9-BF6F-BAC99916D948}" type="slidenum">
              <a:rPr lang="en-US"/>
              <a:pPr/>
              <a:t>7</a:t>
            </a:fld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66738" y="115888"/>
            <a:ext cx="8067675" cy="291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 err="1">
                <a:solidFill>
                  <a:srgbClr val="660066"/>
                </a:solidFill>
              </a:rPr>
              <a:t>Empl_Num</a:t>
            </a:r>
            <a:r>
              <a:rPr lang="en-US" sz="1600" b="1" dirty="0">
                <a:solidFill>
                  <a:srgbClr val="660066"/>
                </a:solidFill>
              </a:rPr>
              <a:t>  Name              Age  Rep_Office  Title     </a:t>
            </a:r>
            <a:r>
              <a:rPr lang="en-US" sz="1600" b="1" dirty="0" err="1">
                <a:solidFill>
                  <a:srgbClr val="660066"/>
                </a:solidFill>
              </a:rPr>
              <a:t>Hire_Date</a:t>
            </a:r>
            <a:r>
              <a:rPr lang="en-US" sz="1600" b="1" dirty="0">
                <a:solidFill>
                  <a:srgbClr val="660066"/>
                </a:solidFill>
              </a:rPr>
              <a:t>  Manager Quota       Sales</a:t>
            </a:r>
            <a:r>
              <a:rPr lang="en-US" dirty="0"/>
              <a:t> </a:t>
            </a:r>
          </a:p>
          <a:p>
            <a:pPr algn="l"/>
            <a:r>
              <a:rPr lang="en-US" sz="1600" b="1" dirty="0">
                <a:solidFill>
                  <a:srgbClr val="CC3300"/>
                </a:solidFill>
              </a:rPr>
              <a:t>105 	Bill Adams       37  	13 	Sales Rep  12-FEB-88     104    	350000    367911</a:t>
            </a:r>
            <a:endParaRPr lang="en-US" sz="1600" dirty="0"/>
          </a:p>
          <a:p>
            <a:pPr algn="l"/>
            <a:r>
              <a:rPr lang="en-US" sz="1600" dirty="0"/>
              <a:t>109 	Mary Jones       31 	 11 	Sales Rep  12-OCT-89    106    	300000    392725</a:t>
            </a:r>
          </a:p>
          <a:p>
            <a:pPr algn="l"/>
            <a:r>
              <a:rPr lang="en-US" sz="1600" b="1" dirty="0">
                <a:solidFill>
                  <a:srgbClr val="0000CC"/>
                </a:solidFill>
              </a:rPr>
              <a:t>102 	Sue Smith         48   	21 	Sales Rep  10-DEC-86    108    	350000    474050</a:t>
            </a:r>
            <a:endParaRPr lang="en-US" sz="1600" dirty="0">
              <a:solidFill>
                <a:srgbClr val="0000CC"/>
              </a:solidFill>
            </a:endParaRPr>
          </a:p>
          <a:p>
            <a:pPr algn="l"/>
            <a:r>
              <a:rPr lang="en-US" sz="1600" dirty="0"/>
              <a:t>106 	Sam Clark         52   	11 	VP Sales   14-JUN-88          	275000    299912</a:t>
            </a:r>
          </a:p>
          <a:p>
            <a:pPr algn="l"/>
            <a:r>
              <a:rPr lang="en-US" sz="1600" dirty="0"/>
              <a:t>104 	Bob Smith         33   	12 	Sales </a:t>
            </a:r>
            <a:r>
              <a:rPr lang="en-US" sz="1600" dirty="0" err="1"/>
              <a:t>Mgr</a:t>
            </a:r>
            <a:r>
              <a:rPr lang="en-US" sz="1600" dirty="0"/>
              <a:t>  19-MAY-87  106    	200000    142594</a:t>
            </a:r>
          </a:p>
          <a:p>
            <a:pPr algn="l"/>
            <a:r>
              <a:rPr lang="en-US" sz="1600" dirty="0"/>
              <a:t>101 	Dan Roberts      45   	12 	Sales Rep  20-OCT-86    104    	300000    305673</a:t>
            </a:r>
          </a:p>
          <a:p>
            <a:pPr algn="l"/>
            <a:r>
              <a:rPr lang="en-US" sz="1600" dirty="0"/>
              <a:t>110 	Tom </a:t>
            </a:r>
            <a:r>
              <a:rPr lang="en-US" sz="1600" dirty="0" err="1"/>
              <a:t>Synder</a:t>
            </a:r>
            <a:r>
              <a:rPr lang="en-US" sz="1600" dirty="0"/>
              <a:t>      41            	Sales Rep  13-JAN-90     101                       75985</a:t>
            </a:r>
          </a:p>
          <a:p>
            <a:pPr algn="l"/>
            <a:r>
              <a:rPr lang="en-US" sz="1600" b="1" dirty="0"/>
              <a:t>108 	Larry Fitch        62     21 	Sales </a:t>
            </a:r>
            <a:r>
              <a:rPr lang="en-US" sz="1600" b="1" dirty="0" err="1"/>
              <a:t>Mgr</a:t>
            </a:r>
            <a:r>
              <a:rPr lang="en-US" sz="1600" b="1" dirty="0"/>
              <a:t>  12-OCT-89   106    	350000    361865</a:t>
            </a:r>
            <a:endParaRPr lang="en-US" sz="1600" dirty="0"/>
          </a:p>
          <a:p>
            <a:pPr algn="l"/>
            <a:r>
              <a:rPr lang="en-US" sz="1600" dirty="0"/>
              <a:t>103 	Paul Cruz          29     12 	Sales Rep  01-MAR-87  104    	275000    286775</a:t>
            </a:r>
          </a:p>
          <a:p>
            <a:pPr algn="l"/>
            <a:r>
              <a:rPr lang="en-US" sz="1600" dirty="0"/>
              <a:t>107 	</a:t>
            </a:r>
            <a:r>
              <a:rPr lang="en-US" sz="1600" dirty="0" err="1"/>
              <a:t>Nacy</a:t>
            </a:r>
            <a:r>
              <a:rPr lang="en-US" sz="1600" dirty="0"/>
              <a:t> </a:t>
            </a:r>
            <a:r>
              <a:rPr lang="en-US" sz="1600" dirty="0" err="1"/>
              <a:t>Angelli</a:t>
            </a:r>
            <a:r>
              <a:rPr lang="en-US" sz="1600" dirty="0"/>
              <a:t>     49      22 	Sales Rep  14-NOV-88   108    	300000    186042 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04838" y="3175000"/>
            <a:ext cx="578961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dirty="0">
                <a:solidFill>
                  <a:srgbClr val="660066"/>
                </a:solidFill>
              </a:rPr>
              <a:t>Office  City                Region              </a:t>
            </a:r>
            <a:r>
              <a:rPr lang="en-US" sz="1600" b="1" dirty="0" err="1">
                <a:solidFill>
                  <a:srgbClr val="660066"/>
                </a:solidFill>
              </a:rPr>
              <a:t>Mgr</a:t>
            </a:r>
            <a:r>
              <a:rPr lang="en-US" sz="1600" b="1" dirty="0">
                <a:solidFill>
                  <a:srgbClr val="660066"/>
                </a:solidFill>
              </a:rPr>
              <a:t>      Target          Sales</a:t>
            </a:r>
            <a:endParaRPr lang="en-US" sz="1600" dirty="0"/>
          </a:p>
          <a:p>
            <a:pPr algn="l"/>
            <a:r>
              <a:rPr lang="en-US" sz="1600" dirty="0"/>
              <a:t> 22         Denver           Western             108        300000         186042</a:t>
            </a:r>
          </a:p>
          <a:p>
            <a:pPr algn="l"/>
            <a:r>
              <a:rPr lang="en-US" sz="1600" dirty="0"/>
              <a:t> 11         New York      Eastern              106        575000         692637</a:t>
            </a:r>
          </a:p>
          <a:p>
            <a:pPr algn="l"/>
            <a:r>
              <a:rPr lang="en-US" sz="1600" dirty="0"/>
              <a:t> 12         Chicago         Eastern             104       800000         735042</a:t>
            </a:r>
          </a:p>
          <a:p>
            <a:pPr algn="l"/>
            <a:r>
              <a:rPr lang="en-US" sz="1600" dirty="0"/>
              <a:t> </a:t>
            </a:r>
            <a:r>
              <a:rPr lang="en-US" sz="1600" b="1" dirty="0"/>
              <a:t>13         Atlanta           Eastern          105        350000         367911</a:t>
            </a:r>
            <a:endParaRPr lang="en-US" sz="1600" dirty="0"/>
          </a:p>
          <a:p>
            <a:pPr algn="l"/>
            <a:r>
              <a:rPr lang="en-US" sz="1600" dirty="0"/>
              <a:t> 21         Los Angeles  Western            108       725000         835915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268288" y="600075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-46038" y="931863"/>
            <a:ext cx="7937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****</a:t>
            </a:r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2462213" y="5514975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131763" y="2106613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----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382838" y="5715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***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384425" y="604202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/>
              <a:t>----</a:t>
            </a: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365125" y="4175125"/>
            <a:ext cx="6757988" cy="300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H="1">
            <a:off x="6772275" y="652463"/>
            <a:ext cx="1747838" cy="352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H="1">
            <a:off x="6784975" y="1135063"/>
            <a:ext cx="1108075" cy="296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H="1">
            <a:off x="6862763" y="2360613"/>
            <a:ext cx="1617662" cy="170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3048000" y="4940300"/>
            <a:ext cx="1676400" cy="1562100"/>
            <a:chOff x="1920" y="3112"/>
            <a:chExt cx="1056" cy="984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1920" y="3112"/>
              <a:ext cx="1038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Name</a:t>
              </a:r>
              <a:endParaRPr lang="en-US">
                <a:solidFill>
                  <a:srgbClr val="6600FF"/>
                </a:solidFill>
              </a:endParaRPr>
            </a:p>
            <a:p>
              <a:pPr algn="l"/>
              <a:r>
                <a:rPr lang="en-US">
                  <a:solidFill>
                    <a:srgbClr val="0C0600"/>
                  </a:solidFill>
                </a:rPr>
                <a:t>Bill Adams</a:t>
              </a:r>
            </a:p>
            <a:p>
              <a:pPr algn="l"/>
              <a:r>
                <a:rPr lang="en-US">
                  <a:solidFill>
                    <a:srgbClr val="0C0600"/>
                  </a:solidFill>
                </a:rPr>
                <a:t>Sue Smith</a:t>
              </a:r>
            </a:p>
            <a:p>
              <a:pPr algn="l"/>
              <a:r>
                <a:rPr lang="en-US">
                  <a:solidFill>
                    <a:srgbClr val="0C0600"/>
                  </a:solidFill>
                </a:rPr>
                <a:t>Larry Fitch </a:t>
              </a:r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>
              <a:off x="1920" y="33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4F9C2-A05D-43F7-9F09-07CEDDD55F6E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77882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>
                <a:srgbClr val="CC0000"/>
              </a:buClr>
              <a:buFontTx/>
              <a:buChar char="•"/>
            </a:pPr>
            <a:r>
              <a:rPr lang="en-US" dirty="0">
                <a:solidFill>
                  <a:srgbClr val="010000"/>
                </a:solidFill>
              </a:rPr>
              <a:t>List the company name of the customers served by Bill Adams.</a:t>
            </a:r>
          </a:p>
          <a:p>
            <a:pPr>
              <a:spcAft>
                <a:spcPts val="600"/>
              </a:spcAft>
              <a:buClr>
                <a:srgbClr val="CC3300"/>
              </a:buClr>
              <a:buFontTx/>
              <a:buChar char="•"/>
            </a:pPr>
            <a:endParaRPr lang="en-US" dirty="0">
              <a:solidFill>
                <a:srgbClr val="010000"/>
              </a:solidFill>
            </a:endParaRPr>
          </a:p>
          <a:p>
            <a:pPr>
              <a:spcAft>
                <a:spcPts val="600"/>
              </a:spcAft>
              <a:buClr>
                <a:srgbClr val="CC3300"/>
              </a:buClr>
              <a:buFontTx/>
              <a:buChar char="•"/>
            </a:pPr>
            <a:endParaRPr lang="en-US" dirty="0">
              <a:solidFill>
                <a:srgbClr val="010000"/>
              </a:solidFill>
            </a:endParaRPr>
          </a:p>
          <a:p>
            <a:pPr>
              <a:spcAft>
                <a:spcPts val="600"/>
              </a:spcAft>
              <a:buClr>
                <a:srgbClr val="CC3300"/>
              </a:buClr>
              <a:buFontTx/>
              <a:buChar char="•"/>
            </a:pPr>
            <a:endParaRPr lang="en-US" dirty="0">
              <a:solidFill>
                <a:srgbClr val="01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SELECT Company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FROM Customers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WHERE </a:t>
            </a:r>
            <a:r>
              <a:rPr lang="en-US" b="1" dirty="0" err="1">
                <a:solidFill>
                  <a:srgbClr val="010000"/>
                </a:solidFill>
              </a:rPr>
              <a:t>Cust_Rep</a:t>
            </a:r>
            <a:r>
              <a:rPr lang="en-US" b="1" dirty="0">
                <a:solidFill>
                  <a:srgbClr val="010000"/>
                </a:solidFill>
              </a:rPr>
              <a:t> =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			(SELECT </a:t>
            </a:r>
            <a:r>
              <a:rPr lang="en-US" b="1" dirty="0" err="1">
                <a:solidFill>
                  <a:srgbClr val="010000"/>
                </a:solidFill>
              </a:rPr>
              <a:t>Empl_Num</a:t>
            </a:r>
            <a:r>
              <a:rPr lang="en-US" b="1" dirty="0">
                <a:solidFill>
                  <a:srgbClr val="01000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		 	 FROM Salesreps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10000"/>
                </a:solidFill>
              </a:rPr>
              <a:t>		 	 WHERE Name = ‘Bill Adams’);</a:t>
            </a:r>
            <a:endParaRPr kumimoji="0"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A3FB7-3245-422B-B39F-3C6E53523614}" type="slidenum">
              <a:rPr lang="en-US"/>
              <a:pPr/>
              <a:t>9</a:t>
            </a:fld>
            <a:endParaRPr 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62000" y="207963"/>
            <a:ext cx="8067675" cy="2911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660066"/>
                </a:solidFill>
              </a:rPr>
              <a:t>Empl_Num  Name              Age  Rep_Office  Title     Hire_Date  Manager Quota       Sales</a:t>
            </a:r>
            <a:r>
              <a:rPr lang="en-US"/>
              <a:t> </a:t>
            </a:r>
          </a:p>
          <a:p>
            <a:pPr algn="l"/>
            <a:r>
              <a:rPr lang="en-US" sz="1600" b="1">
                <a:solidFill>
                  <a:srgbClr val="CC0000"/>
                </a:solidFill>
              </a:rPr>
              <a:t>105 	Bill Adams       37  	13 	Sales Rep  12-FEB-88     104    	350000    367911</a:t>
            </a:r>
            <a:endParaRPr lang="en-US" sz="1600">
              <a:solidFill>
                <a:schemeClr val="accent1"/>
              </a:solidFill>
            </a:endParaRPr>
          </a:p>
          <a:p>
            <a:pPr algn="l"/>
            <a:r>
              <a:rPr lang="en-US" sz="1600"/>
              <a:t>109 	Mary Jones       31 	 11 	Sales Rep  12-OCT-89    106    	300000    392725</a:t>
            </a:r>
          </a:p>
          <a:p>
            <a:pPr algn="l"/>
            <a:r>
              <a:rPr lang="en-US" sz="1600"/>
              <a:t>102 	Sue Smith         48   	21 	Sales Rep  10-DEC-86    108    	350000    474050</a:t>
            </a:r>
          </a:p>
          <a:p>
            <a:pPr algn="l"/>
            <a:r>
              <a:rPr lang="en-US" sz="1600"/>
              <a:t>106 	Sam Clark         52   	11 	VP Sales   14-JUN-88          	275000    299912</a:t>
            </a:r>
          </a:p>
          <a:p>
            <a:pPr algn="l"/>
            <a:r>
              <a:rPr lang="en-US" sz="1600"/>
              <a:t>104 	Bob Smith         33   	12 	Sales Mgr  19-MAY-87  106    	200000    142594</a:t>
            </a:r>
          </a:p>
          <a:p>
            <a:pPr algn="l"/>
            <a:r>
              <a:rPr lang="en-US" sz="1600"/>
              <a:t>101 	Dan Roberts      45   	12 	Sales Rep  20-OCT-86    104    	300000    305673</a:t>
            </a:r>
          </a:p>
          <a:p>
            <a:pPr algn="l"/>
            <a:r>
              <a:rPr lang="en-US" sz="1600"/>
              <a:t>110 	Tom Synder      41            	Sales Rep  13-JAN-90     101                       75985</a:t>
            </a:r>
          </a:p>
          <a:p>
            <a:pPr algn="l"/>
            <a:r>
              <a:rPr lang="en-US" sz="1600"/>
              <a:t>108 	Larry Fitch        62     21 	Sales Mgr  12-OCT-89   106    	350000    361865</a:t>
            </a:r>
          </a:p>
          <a:p>
            <a:pPr algn="l"/>
            <a:r>
              <a:rPr lang="en-US" sz="1600"/>
              <a:t>103 	Paul Cruz          29     12 	Sales Rep  01-MAR-87  104    	275000    286775</a:t>
            </a:r>
          </a:p>
          <a:p>
            <a:pPr algn="l"/>
            <a:r>
              <a:rPr lang="en-US" sz="1600"/>
              <a:t>107 	Nacy Angelli     49      22 	Sales Rep  14-NOV-88   108    	300000    186042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787525" y="965200"/>
            <a:ext cx="4613275" cy="554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6213" indent="-176213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90513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 </a:t>
            </a:r>
            <a:r>
              <a:rPr lang="en-US" sz="1600" b="1">
                <a:solidFill>
                  <a:srgbClr val="660066"/>
                </a:solidFill>
              </a:rPr>
              <a:t>Cust_Num Company          Custrep Credit_Limit</a:t>
            </a:r>
            <a:endParaRPr lang="en-US" sz="1800" b="1"/>
          </a:p>
          <a:p>
            <a:r>
              <a:rPr lang="en-US" sz="1800" b="1"/>
              <a:t> </a:t>
            </a:r>
            <a:r>
              <a:rPr lang="en-US" sz="1600">
                <a:solidFill>
                  <a:srgbClr val="010000"/>
                </a:solidFill>
              </a:rPr>
              <a:t>2111 	JCP Inc.                   103        50000</a:t>
            </a:r>
          </a:p>
          <a:p>
            <a:r>
              <a:rPr lang="en-US" sz="1600">
                <a:solidFill>
                  <a:srgbClr val="010000"/>
                </a:solidFill>
              </a:rPr>
              <a:t> 2102 	First Corp.               101        65000</a:t>
            </a:r>
          </a:p>
          <a:p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2103 	Acme Mfg.              105        50000</a:t>
            </a:r>
            <a:endParaRPr lang="en-US" sz="1600"/>
          </a:p>
          <a:p>
            <a:r>
              <a:rPr lang="en-US" sz="1600"/>
              <a:t> </a:t>
            </a:r>
            <a:r>
              <a:rPr lang="en-US" sz="1600">
                <a:solidFill>
                  <a:srgbClr val="010000"/>
                </a:solidFill>
              </a:rPr>
              <a:t>2123 	Carter and Sons       102        40000</a:t>
            </a:r>
          </a:p>
          <a:p>
            <a:r>
              <a:rPr lang="en-US" sz="1600">
                <a:solidFill>
                  <a:srgbClr val="010000"/>
                </a:solidFill>
              </a:rPr>
              <a:t> 2107 	Ace International     110        35000</a:t>
            </a:r>
          </a:p>
          <a:p>
            <a:r>
              <a:rPr lang="en-US" sz="1600">
                <a:solidFill>
                  <a:srgbClr val="010000"/>
                </a:solidFill>
              </a:rPr>
              <a:t> 2115 	Smithson Corp.        101        20000</a:t>
            </a:r>
          </a:p>
          <a:p>
            <a:r>
              <a:rPr lang="en-US" sz="1600">
                <a:solidFill>
                  <a:srgbClr val="010000"/>
                </a:solidFill>
              </a:rPr>
              <a:t> 2101 	Jones Mfg.               106        65000</a:t>
            </a:r>
          </a:p>
          <a:p>
            <a:r>
              <a:rPr lang="en-US" sz="1600">
                <a:solidFill>
                  <a:srgbClr val="010000"/>
                </a:solidFill>
              </a:rPr>
              <a:t> 2112 	Zetacorp                  108        50000</a:t>
            </a:r>
          </a:p>
          <a:p>
            <a:r>
              <a:rPr lang="en-US" sz="1600">
                <a:solidFill>
                  <a:srgbClr val="010000"/>
                </a:solidFill>
              </a:rPr>
              <a:t> 2121 	QMA Assoc.           103        45000</a:t>
            </a:r>
          </a:p>
          <a:p>
            <a:r>
              <a:rPr lang="en-US" sz="1600">
                <a:solidFill>
                  <a:srgbClr val="010000"/>
                </a:solidFill>
              </a:rPr>
              <a:t> 2114 	Orion Corp.             102        20000</a:t>
            </a:r>
          </a:p>
          <a:p>
            <a:r>
              <a:rPr lang="en-US" sz="1600">
                <a:solidFill>
                  <a:srgbClr val="010000"/>
                </a:solidFill>
              </a:rPr>
              <a:t> 2124 	Peter Brothers          107        40000</a:t>
            </a:r>
          </a:p>
          <a:p>
            <a:r>
              <a:rPr lang="en-US" sz="1600">
                <a:solidFill>
                  <a:srgbClr val="010000"/>
                </a:solidFill>
              </a:rPr>
              <a:t> 2108 	Holm and Landis     109        55000</a:t>
            </a:r>
          </a:p>
          <a:p>
            <a:r>
              <a:rPr lang="en-US" sz="1600">
                <a:solidFill>
                  <a:srgbClr val="010000"/>
                </a:solidFill>
              </a:rPr>
              <a:t> 2117 	J.P. Sinclair              106        35000</a:t>
            </a:r>
          </a:p>
          <a:p>
            <a:r>
              <a:rPr lang="en-US" sz="1600"/>
              <a:t> </a:t>
            </a:r>
            <a:r>
              <a:rPr lang="en-US" sz="1600" b="1">
                <a:solidFill>
                  <a:srgbClr val="CC0000"/>
                </a:solidFill>
              </a:rPr>
              <a:t>2122 	Three-Way Lines   105        30000</a:t>
            </a:r>
            <a:endParaRPr lang="en-US" sz="1600">
              <a:solidFill>
                <a:srgbClr val="CC3300"/>
              </a:solidFill>
            </a:endParaRPr>
          </a:p>
          <a:p>
            <a:r>
              <a:rPr lang="en-US" sz="1600"/>
              <a:t> </a:t>
            </a:r>
            <a:r>
              <a:rPr lang="en-US" sz="1600">
                <a:solidFill>
                  <a:srgbClr val="010000"/>
                </a:solidFill>
              </a:rPr>
              <a:t>2120 	Rico Enterprises      102        50000</a:t>
            </a:r>
          </a:p>
          <a:p>
            <a:r>
              <a:rPr lang="en-US" sz="1600">
                <a:solidFill>
                  <a:srgbClr val="010000"/>
                </a:solidFill>
              </a:rPr>
              <a:t> 2106 	Fred Lewis Corp.    102        65000</a:t>
            </a:r>
          </a:p>
          <a:p>
            <a:r>
              <a:rPr lang="en-US" sz="1600">
                <a:solidFill>
                  <a:srgbClr val="010000"/>
                </a:solidFill>
              </a:rPr>
              <a:t> 2119 	Solomon Inc.           109        25000</a:t>
            </a:r>
          </a:p>
          <a:p>
            <a:r>
              <a:rPr lang="en-US" sz="1600">
                <a:solidFill>
                  <a:srgbClr val="010000"/>
                </a:solidFill>
              </a:rPr>
              <a:t> 2118 	Midwest Systems    108        60000</a:t>
            </a:r>
          </a:p>
          <a:p>
            <a:r>
              <a:rPr lang="en-US" sz="1600">
                <a:solidFill>
                  <a:srgbClr val="010000"/>
                </a:solidFill>
              </a:rPr>
              <a:t> 2113 	Ian and Schmidt      104        20000</a:t>
            </a:r>
          </a:p>
          <a:p>
            <a:r>
              <a:rPr lang="en-US" sz="1600">
                <a:solidFill>
                  <a:srgbClr val="010000"/>
                </a:solidFill>
              </a:rPr>
              <a:t> 2109 	Chen Associates      103        25000</a:t>
            </a:r>
          </a:p>
          <a:p>
            <a:r>
              <a:rPr lang="en-US" sz="1600">
                <a:solidFill>
                  <a:srgbClr val="010000"/>
                </a:solidFill>
              </a:rPr>
              <a:t> 2105 	AAA Investments   101        45000 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 flipV="1">
            <a:off x="874713" y="809625"/>
            <a:ext cx="885825" cy="113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 flipH="1" flipV="1">
            <a:off x="835025" y="860425"/>
            <a:ext cx="952500" cy="3770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1733550" y="1787525"/>
            <a:ext cx="4202113" cy="3127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743075" y="4459288"/>
            <a:ext cx="4202113" cy="338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6477000" y="4498975"/>
            <a:ext cx="2438400" cy="1196975"/>
            <a:chOff x="4080" y="2834"/>
            <a:chExt cx="1536" cy="754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4092" y="2834"/>
              <a:ext cx="1517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66"/>
                  </a:solidFill>
                </a:rPr>
                <a:t>Company</a:t>
              </a:r>
              <a:endParaRPr lang="en-US"/>
            </a:p>
            <a:p>
              <a:pPr algn="l"/>
              <a:r>
                <a:rPr lang="en-US"/>
                <a:t>Acme Mfg.</a:t>
              </a:r>
            </a:p>
            <a:p>
              <a:pPr algn="l"/>
              <a:r>
                <a:rPr lang="en-US"/>
                <a:t>Three-Way Lines 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080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995</TotalTime>
  <Words>1541</Words>
  <Application>Microsoft Office PowerPoint</Application>
  <PresentationFormat>On-screen Show (4:3)</PresentationFormat>
  <Paragraphs>693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Black</vt:lpstr>
      <vt:lpstr>Monotype Sorts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Ahmad Reza Hadaegh</cp:lastModifiedBy>
  <cp:revision>122</cp:revision>
  <cp:lastPrinted>2000-02-10T18:12:45Z</cp:lastPrinted>
  <dcterms:created xsi:type="dcterms:W3CDTF">1999-08-17T20:18:26Z</dcterms:created>
  <dcterms:modified xsi:type="dcterms:W3CDTF">2019-11-05T05:25:02Z</dcterms:modified>
</cp:coreProperties>
</file>