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4" r:id="rId1"/>
  </p:sldMasterIdLst>
  <p:notesMasterIdLst>
    <p:notesMasterId r:id="rId36"/>
  </p:notesMasterIdLst>
  <p:handoutMasterIdLst>
    <p:handoutMasterId r:id="rId37"/>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669900"/>
    <a:srgbClr val="123010"/>
    <a:srgbClr val="660033"/>
    <a:srgbClr val="040200"/>
    <a:srgbClr val="000000"/>
    <a:srgbClr val="CC00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3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011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011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011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76C49EF-B9DD-4646-A28B-16F8E56F6B06}" type="slidenum">
              <a:rPr lang="en-US"/>
              <a:pPr/>
              <a:t>‹#›</a:t>
            </a:fld>
            <a:endParaRPr lang="en-US"/>
          </a:p>
        </p:txBody>
      </p:sp>
    </p:spTree>
    <p:extLst>
      <p:ext uri="{BB962C8B-B14F-4D97-AF65-F5344CB8AC3E}">
        <p14:creationId xmlns:p14="http://schemas.microsoft.com/office/powerpoint/2010/main" val="2847410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70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704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0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0"/>
            <a:r>
              <a:rPr lang="en-US" smtClean="0"/>
              <a:t>Second level</a:t>
            </a:r>
          </a:p>
          <a:p>
            <a:pPr lvl="0"/>
            <a:r>
              <a:rPr lang="en-US" smtClean="0"/>
              <a:t>Third level</a:t>
            </a:r>
          </a:p>
          <a:p>
            <a:pPr lvl="0"/>
            <a:r>
              <a:rPr lang="en-US" smtClean="0"/>
              <a:t>Fourth level</a:t>
            </a:r>
          </a:p>
          <a:p>
            <a:pPr lvl="0"/>
            <a:r>
              <a:rPr lang="en-US" smtClean="0"/>
              <a:t>Fifth level</a:t>
            </a:r>
          </a:p>
        </p:txBody>
      </p:sp>
      <p:sp>
        <p:nvSpPr>
          <p:cNvPr id="870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70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3BCEDCA-4C4C-48FD-98EF-034C69BD96B3}" type="slidenum">
              <a:rPr lang="en-US"/>
              <a:pPr/>
              <a:t>‹#›</a:t>
            </a:fld>
            <a:endParaRPr lang="en-US"/>
          </a:p>
        </p:txBody>
      </p:sp>
    </p:spTree>
    <p:extLst>
      <p:ext uri="{BB962C8B-B14F-4D97-AF65-F5344CB8AC3E}">
        <p14:creationId xmlns:p14="http://schemas.microsoft.com/office/powerpoint/2010/main" val="3910659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493B4-A23E-4BC2-98B7-4F71C8AA0AB3}" type="slidenum">
              <a:rPr lang="en-US"/>
              <a:pPr/>
              <a:t>1</a:t>
            </a:fld>
            <a:endParaRPr lang="en-US"/>
          </a:p>
        </p:txBody>
      </p:sp>
      <p:sp>
        <p:nvSpPr>
          <p:cNvPr id="214018" name="Rectangle 2"/>
          <p:cNvSpPr>
            <a:spLocks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C0896F-187D-40F1-8C03-B11C560DA789}" type="slidenum">
              <a:rPr lang="en-US"/>
              <a:pPr/>
              <a:t>10</a:t>
            </a:fld>
            <a:endParaRPr lang="en-US"/>
          </a:p>
        </p:txBody>
      </p:sp>
      <p:sp>
        <p:nvSpPr>
          <p:cNvPr id="223234" name="Rectangle 2"/>
          <p:cNvSpPr>
            <a:spLocks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CBA1F2-62E0-4018-AC95-F7AFD2B207DB}" type="slidenum">
              <a:rPr lang="en-US"/>
              <a:pPr/>
              <a:t>11</a:t>
            </a:fld>
            <a:endParaRPr lang="en-US"/>
          </a:p>
        </p:txBody>
      </p:sp>
      <p:sp>
        <p:nvSpPr>
          <p:cNvPr id="224258" name="Rectangle 2"/>
          <p:cNvSpPr>
            <a:spLocks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2405BC-8D59-4171-A740-D25FF934C888}" type="slidenum">
              <a:rPr lang="en-US"/>
              <a:pPr/>
              <a:t>12</a:t>
            </a:fld>
            <a:endParaRPr lang="en-US"/>
          </a:p>
        </p:txBody>
      </p:sp>
      <p:sp>
        <p:nvSpPr>
          <p:cNvPr id="225282" name="Rectangle 2"/>
          <p:cNvSpPr>
            <a:spLocks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A52A4-57DC-446C-8AA3-CAD257EC6DE9}" type="slidenum">
              <a:rPr lang="en-US"/>
              <a:pPr/>
              <a:t>13</a:t>
            </a:fld>
            <a:endParaRPr lang="en-US"/>
          </a:p>
        </p:txBody>
      </p:sp>
      <p:sp>
        <p:nvSpPr>
          <p:cNvPr id="226306" name="Rectangle 2"/>
          <p:cNvSpPr>
            <a:spLocks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15AB61-9967-4656-AF57-CFE0B8DF0886}" type="slidenum">
              <a:rPr lang="en-US"/>
              <a:pPr/>
              <a:t>14</a:t>
            </a:fld>
            <a:endParaRPr lang="en-US"/>
          </a:p>
        </p:txBody>
      </p:sp>
      <p:sp>
        <p:nvSpPr>
          <p:cNvPr id="227330" name="Rectangle 2"/>
          <p:cNvSpPr>
            <a:spLocks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64D2E-0DDF-4335-87F9-D86E1F46B06D}" type="slidenum">
              <a:rPr lang="en-US"/>
              <a:pPr/>
              <a:t>15</a:t>
            </a:fld>
            <a:endParaRPr lang="en-US"/>
          </a:p>
        </p:txBody>
      </p:sp>
      <p:sp>
        <p:nvSpPr>
          <p:cNvPr id="228354" name="Rectangle 2"/>
          <p:cNvSpPr>
            <a:spLocks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F0B820-8327-4BB9-8AAC-E5B6B6EEE3BD}" type="slidenum">
              <a:rPr lang="en-US"/>
              <a:pPr/>
              <a:t>16</a:t>
            </a:fld>
            <a:endParaRPr lang="en-US"/>
          </a:p>
        </p:txBody>
      </p:sp>
      <p:sp>
        <p:nvSpPr>
          <p:cNvPr id="229378" name="Rectangle 2"/>
          <p:cNvSpPr>
            <a:spLocks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1FA369-6F55-4B07-BD5B-5EE75D6B6DD8}" type="slidenum">
              <a:rPr lang="en-US"/>
              <a:pPr/>
              <a:t>17</a:t>
            </a:fld>
            <a:endParaRPr lang="en-US"/>
          </a:p>
        </p:txBody>
      </p:sp>
      <p:sp>
        <p:nvSpPr>
          <p:cNvPr id="230402" name="Rectangle 2"/>
          <p:cNvSpPr>
            <a:spLocks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CA5B85-C8BC-463A-8F11-4C774C10E3F9}" type="slidenum">
              <a:rPr lang="en-US"/>
              <a:pPr/>
              <a:t>18</a:t>
            </a:fld>
            <a:endParaRPr lang="en-US"/>
          </a:p>
        </p:txBody>
      </p:sp>
      <p:sp>
        <p:nvSpPr>
          <p:cNvPr id="231426" name="Rectangle 2"/>
          <p:cNvSpPr>
            <a:spLocks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FC2D6B-DFD7-4AF2-BAC1-68205FC3B1AF}" type="slidenum">
              <a:rPr lang="en-US"/>
              <a:pPr/>
              <a:t>19</a:t>
            </a:fld>
            <a:endParaRPr lang="en-US"/>
          </a:p>
        </p:txBody>
      </p:sp>
      <p:sp>
        <p:nvSpPr>
          <p:cNvPr id="232450" name="Rectangle 2"/>
          <p:cNvSpPr>
            <a:spLocks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97D3B7-F00A-4938-9F4C-25BB30850A41}" type="slidenum">
              <a:rPr lang="en-US"/>
              <a:pPr/>
              <a:t>2</a:t>
            </a:fld>
            <a:endParaRPr lang="en-US"/>
          </a:p>
        </p:txBody>
      </p:sp>
      <p:sp>
        <p:nvSpPr>
          <p:cNvPr id="215042" name="Rectangle 2"/>
          <p:cNvSpPr>
            <a:spLocks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6B8974-221F-45FC-8A40-5963D106DBF2}" type="slidenum">
              <a:rPr lang="en-US"/>
              <a:pPr/>
              <a:t>20</a:t>
            </a:fld>
            <a:endParaRPr lang="en-US"/>
          </a:p>
        </p:txBody>
      </p:sp>
      <p:sp>
        <p:nvSpPr>
          <p:cNvPr id="233474" name="Rectangle 2"/>
          <p:cNvSpPr>
            <a:spLocks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0695A1-E3B4-4EB3-8792-6A793DC4BD36}" type="slidenum">
              <a:rPr lang="en-US"/>
              <a:pPr/>
              <a:t>21</a:t>
            </a:fld>
            <a:endParaRPr lang="en-US"/>
          </a:p>
        </p:txBody>
      </p:sp>
      <p:sp>
        <p:nvSpPr>
          <p:cNvPr id="234498" name="Rectangle 2"/>
          <p:cNvSpPr>
            <a:spLocks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E8FF3C-44C4-43B9-AF75-FDAF36C8907A}" type="slidenum">
              <a:rPr lang="en-US"/>
              <a:pPr/>
              <a:t>22</a:t>
            </a:fld>
            <a:endParaRPr lang="en-US"/>
          </a:p>
        </p:txBody>
      </p:sp>
      <p:sp>
        <p:nvSpPr>
          <p:cNvPr id="235522" name="Rectangle 2"/>
          <p:cNvSpPr>
            <a:spLocks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715C17-DAF2-4371-B050-447091AD785A}" type="slidenum">
              <a:rPr lang="en-US"/>
              <a:pPr/>
              <a:t>23</a:t>
            </a:fld>
            <a:endParaRPr lang="en-US"/>
          </a:p>
        </p:txBody>
      </p:sp>
      <p:sp>
        <p:nvSpPr>
          <p:cNvPr id="236546" name="Rectangle 2"/>
          <p:cNvSpPr>
            <a:spLocks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D161F-88E2-4B47-B2D2-D613F53E3DA3}" type="slidenum">
              <a:rPr lang="en-US"/>
              <a:pPr/>
              <a:t>24</a:t>
            </a:fld>
            <a:endParaRPr lang="en-US"/>
          </a:p>
        </p:txBody>
      </p:sp>
      <p:sp>
        <p:nvSpPr>
          <p:cNvPr id="237570" name="Rectangle 2"/>
          <p:cNvSpPr>
            <a:spLocks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897D84-C388-4450-AFA4-FB7CF2A87712}" type="slidenum">
              <a:rPr lang="en-US"/>
              <a:pPr/>
              <a:t>25</a:t>
            </a:fld>
            <a:endParaRPr lang="en-US"/>
          </a:p>
        </p:txBody>
      </p:sp>
      <p:sp>
        <p:nvSpPr>
          <p:cNvPr id="238594" name="Rectangle 2"/>
          <p:cNvSpPr>
            <a:spLocks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538E55-9A86-41F7-B0DC-C56D6CFE16EB}" type="slidenum">
              <a:rPr lang="en-US"/>
              <a:pPr/>
              <a:t>26</a:t>
            </a:fld>
            <a:endParaRPr lang="en-US"/>
          </a:p>
        </p:txBody>
      </p:sp>
      <p:sp>
        <p:nvSpPr>
          <p:cNvPr id="239618" name="Rectangle 2"/>
          <p:cNvSpPr>
            <a:spLocks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FAB2D-5468-48B5-9651-06796CC5A3BB}" type="slidenum">
              <a:rPr lang="en-US"/>
              <a:pPr/>
              <a:t>27</a:t>
            </a:fld>
            <a:endParaRPr lang="en-US"/>
          </a:p>
        </p:txBody>
      </p:sp>
      <p:sp>
        <p:nvSpPr>
          <p:cNvPr id="240642" name="Rectangle 2"/>
          <p:cNvSpPr>
            <a:spLocks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7E18D7-404E-4267-9E53-016AE841AFDC}" type="slidenum">
              <a:rPr lang="en-US"/>
              <a:pPr/>
              <a:t>28</a:t>
            </a:fld>
            <a:endParaRPr lang="en-US"/>
          </a:p>
        </p:txBody>
      </p:sp>
      <p:sp>
        <p:nvSpPr>
          <p:cNvPr id="241666" name="Rectangle 2"/>
          <p:cNvSpPr>
            <a:spLocks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0B7367-97EA-437D-92A4-5B4664660BBE}" type="slidenum">
              <a:rPr lang="en-US"/>
              <a:pPr/>
              <a:t>29</a:t>
            </a:fld>
            <a:endParaRPr lang="en-US"/>
          </a:p>
        </p:txBody>
      </p:sp>
      <p:sp>
        <p:nvSpPr>
          <p:cNvPr id="242690" name="Rectangle 2"/>
          <p:cNvSpPr>
            <a:spLocks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E380BC-7BC4-4F81-A4CB-B0943B8800E0}" type="slidenum">
              <a:rPr lang="en-US"/>
              <a:pPr/>
              <a:t>3</a:t>
            </a:fld>
            <a:endParaRPr lang="en-US"/>
          </a:p>
        </p:txBody>
      </p:sp>
      <p:sp>
        <p:nvSpPr>
          <p:cNvPr id="216066" name="Rectangle 2"/>
          <p:cNvSpPr>
            <a:spLocks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1D0DB6-2C32-448B-B53B-0E489890F77E}" type="slidenum">
              <a:rPr lang="en-US"/>
              <a:pPr/>
              <a:t>30</a:t>
            </a:fld>
            <a:endParaRPr lang="en-US"/>
          </a:p>
        </p:txBody>
      </p:sp>
      <p:sp>
        <p:nvSpPr>
          <p:cNvPr id="243714" name="Rectangle 2"/>
          <p:cNvSpPr>
            <a:spLocks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31821A-964C-4348-B7F7-10AD3A0347A0}" type="slidenum">
              <a:rPr lang="en-US"/>
              <a:pPr/>
              <a:t>31</a:t>
            </a:fld>
            <a:endParaRPr lang="en-US"/>
          </a:p>
        </p:txBody>
      </p:sp>
      <p:sp>
        <p:nvSpPr>
          <p:cNvPr id="244738" name="Rectangle 2"/>
          <p:cNvSpPr>
            <a:spLocks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46B0B7-831D-44F7-88A1-D8DEE242EB7F}" type="slidenum">
              <a:rPr lang="en-US"/>
              <a:pPr/>
              <a:t>32</a:t>
            </a:fld>
            <a:endParaRPr lang="en-US"/>
          </a:p>
        </p:txBody>
      </p:sp>
      <p:sp>
        <p:nvSpPr>
          <p:cNvPr id="245762" name="Rectangle 2"/>
          <p:cNvSpPr>
            <a:spLocks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F26718-24F3-4CA6-A282-4F0F30555468}" type="slidenum">
              <a:rPr lang="en-US"/>
              <a:pPr/>
              <a:t>33</a:t>
            </a:fld>
            <a:endParaRPr lang="en-US"/>
          </a:p>
        </p:txBody>
      </p:sp>
      <p:sp>
        <p:nvSpPr>
          <p:cNvPr id="246786" name="Rectangle 2"/>
          <p:cNvSpPr>
            <a:spLocks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A3C94C-A746-4E17-96B6-BCE39BECFEDF}" type="slidenum">
              <a:rPr lang="en-US"/>
              <a:pPr/>
              <a:t>34</a:t>
            </a:fld>
            <a:endParaRPr lang="en-US"/>
          </a:p>
        </p:txBody>
      </p:sp>
      <p:sp>
        <p:nvSpPr>
          <p:cNvPr id="247810" name="Rectangle 2"/>
          <p:cNvSpPr>
            <a:spLocks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F1F516-C5C7-47C3-BA19-A0ABE7CD6398}" type="slidenum">
              <a:rPr lang="en-US"/>
              <a:pPr/>
              <a:t>4</a:t>
            </a:fld>
            <a:endParaRPr lang="en-US"/>
          </a:p>
        </p:txBody>
      </p:sp>
      <p:sp>
        <p:nvSpPr>
          <p:cNvPr id="217090" name="Rectangle 2"/>
          <p:cNvSpPr>
            <a:spLocks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BAE5C3-9603-4401-A7DA-41B6B71C3F58}" type="slidenum">
              <a:rPr lang="en-US"/>
              <a:pPr/>
              <a:t>5</a:t>
            </a:fld>
            <a:endParaRPr lang="en-US"/>
          </a:p>
        </p:txBody>
      </p:sp>
      <p:sp>
        <p:nvSpPr>
          <p:cNvPr id="218114" name="Rectangle 2"/>
          <p:cNvSpPr>
            <a:spLocks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3DA853-5BEE-43D2-A2AB-61CB870A6238}" type="slidenum">
              <a:rPr lang="en-US"/>
              <a:pPr/>
              <a:t>6</a:t>
            </a:fld>
            <a:endParaRPr lang="en-US"/>
          </a:p>
        </p:txBody>
      </p:sp>
      <p:sp>
        <p:nvSpPr>
          <p:cNvPr id="219138" name="Rectangle 2"/>
          <p:cNvSpPr>
            <a:spLocks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9DC5EE-D7DD-46EE-AD76-C0A3C4BE361F}" type="slidenum">
              <a:rPr lang="en-US"/>
              <a:pPr/>
              <a:t>7</a:t>
            </a:fld>
            <a:endParaRPr lang="en-US"/>
          </a:p>
        </p:txBody>
      </p:sp>
      <p:sp>
        <p:nvSpPr>
          <p:cNvPr id="220162" name="Rectangle 2"/>
          <p:cNvSpPr>
            <a:spLocks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C478FD-2991-4525-AB02-1ED1EE205E71}" type="slidenum">
              <a:rPr lang="en-US"/>
              <a:pPr/>
              <a:t>8</a:t>
            </a:fld>
            <a:endParaRPr lang="en-US"/>
          </a:p>
        </p:txBody>
      </p:sp>
      <p:sp>
        <p:nvSpPr>
          <p:cNvPr id="221186" name="Rectangle 2"/>
          <p:cNvSpPr>
            <a:spLocks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57BE90-0314-499B-B9F3-37F4B396A608}" type="slidenum">
              <a:rPr lang="en-US"/>
              <a:pPr/>
              <a:t>9</a:t>
            </a:fld>
            <a:endParaRPr lang="en-US"/>
          </a:p>
        </p:txBody>
      </p:sp>
      <p:sp>
        <p:nvSpPr>
          <p:cNvPr id="222210" name="Rectangle 2"/>
          <p:cNvSpPr>
            <a:spLocks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E4D5C4E1-C73D-4977-9300-A314BBA88216}" type="slidenum">
              <a:rPr lang="en-US"/>
              <a:pPr/>
              <a:t>‹#›</a:t>
            </a:fld>
            <a:endParaRPr lang="en-US"/>
          </a:p>
        </p:txBody>
      </p:sp>
    </p:spTree>
    <p:extLst>
      <p:ext uri="{BB962C8B-B14F-4D97-AF65-F5344CB8AC3E}">
        <p14:creationId xmlns:p14="http://schemas.microsoft.com/office/powerpoint/2010/main" val="923620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4F67D2B-379C-4816-9954-2BFCB78CBFD9}" type="slidenum">
              <a:rPr lang="en-US"/>
              <a:pPr/>
              <a:t>‹#›</a:t>
            </a:fld>
            <a:endParaRPr lang="en-US"/>
          </a:p>
        </p:txBody>
      </p:sp>
    </p:spTree>
    <p:extLst>
      <p:ext uri="{BB962C8B-B14F-4D97-AF65-F5344CB8AC3E}">
        <p14:creationId xmlns:p14="http://schemas.microsoft.com/office/powerpoint/2010/main" val="183756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E6B75FFE-84D8-436B-A84E-4E570ECDB568}" type="slidenum">
              <a:rPr lang="en-US"/>
              <a:pPr/>
              <a:t>‹#›</a:t>
            </a:fld>
            <a:endParaRPr lang="en-US"/>
          </a:p>
        </p:txBody>
      </p:sp>
    </p:spTree>
    <p:extLst>
      <p:ext uri="{BB962C8B-B14F-4D97-AF65-F5344CB8AC3E}">
        <p14:creationId xmlns:p14="http://schemas.microsoft.com/office/powerpoint/2010/main" val="408834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C209982-7ECC-4365-A3CB-5DD756FBEBBC}" type="slidenum">
              <a:rPr lang="en-US"/>
              <a:pPr/>
              <a:t>‹#›</a:t>
            </a:fld>
            <a:endParaRPr lang="en-US"/>
          </a:p>
        </p:txBody>
      </p:sp>
    </p:spTree>
    <p:extLst>
      <p:ext uri="{BB962C8B-B14F-4D97-AF65-F5344CB8AC3E}">
        <p14:creationId xmlns:p14="http://schemas.microsoft.com/office/powerpoint/2010/main" val="187949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B4BFB03-D907-4154-A25E-BB41E034A5D0}" type="slidenum">
              <a:rPr lang="en-US"/>
              <a:pPr/>
              <a:t>‹#›</a:t>
            </a:fld>
            <a:endParaRPr lang="en-US"/>
          </a:p>
        </p:txBody>
      </p:sp>
    </p:spTree>
    <p:extLst>
      <p:ext uri="{BB962C8B-B14F-4D97-AF65-F5344CB8AC3E}">
        <p14:creationId xmlns:p14="http://schemas.microsoft.com/office/powerpoint/2010/main" val="2504706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C134BC8A-0D68-417F-9AC4-32A9F6C8C0D1}" type="slidenum">
              <a:rPr lang="en-US"/>
              <a:pPr/>
              <a:t>‹#›</a:t>
            </a:fld>
            <a:endParaRPr lang="en-US"/>
          </a:p>
        </p:txBody>
      </p:sp>
    </p:spTree>
    <p:extLst>
      <p:ext uri="{BB962C8B-B14F-4D97-AF65-F5344CB8AC3E}">
        <p14:creationId xmlns:p14="http://schemas.microsoft.com/office/powerpoint/2010/main" val="48877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D7847AEE-1774-409C-B31F-737DBE426783}" type="slidenum">
              <a:rPr lang="en-US"/>
              <a:pPr/>
              <a:t>‹#›</a:t>
            </a:fld>
            <a:endParaRPr lang="en-US"/>
          </a:p>
        </p:txBody>
      </p:sp>
    </p:spTree>
    <p:extLst>
      <p:ext uri="{BB962C8B-B14F-4D97-AF65-F5344CB8AC3E}">
        <p14:creationId xmlns:p14="http://schemas.microsoft.com/office/powerpoint/2010/main" val="676615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467F86BC-1C80-44F9-AE5F-23D882632821}" type="slidenum">
              <a:rPr lang="en-US"/>
              <a:pPr/>
              <a:t>‹#›</a:t>
            </a:fld>
            <a:endParaRPr lang="en-US"/>
          </a:p>
        </p:txBody>
      </p:sp>
    </p:spTree>
    <p:extLst>
      <p:ext uri="{BB962C8B-B14F-4D97-AF65-F5344CB8AC3E}">
        <p14:creationId xmlns:p14="http://schemas.microsoft.com/office/powerpoint/2010/main" val="1110975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7FC0B16-9A42-41AD-8620-7C30B4170B94}" type="slidenum">
              <a:rPr lang="en-US"/>
              <a:pPr/>
              <a:t>‹#›</a:t>
            </a:fld>
            <a:endParaRPr lang="en-US"/>
          </a:p>
        </p:txBody>
      </p:sp>
    </p:spTree>
    <p:extLst>
      <p:ext uri="{BB962C8B-B14F-4D97-AF65-F5344CB8AC3E}">
        <p14:creationId xmlns:p14="http://schemas.microsoft.com/office/powerpoint/2010/main" val="320464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0AC89FF-A297-4FCE-84B0-A58A2CA9BD45}" type="slidenum">
              <a:rPr lang="en-US"/>
              <a:pPr/>
              <a:t>‹#›</a:t>
            </a:fld>
            <a:endParaRPr lang="en-US"/>
          </a:p>
        </p:txBody>
      </p:sp>
    </p:spTree>
    <p:extLst>
      <p:ext uri="{BB962C8B-B14F-4D97-AF65-F5344CB8AC3E}">
        <p14:creationId xmlns:p14="http://schemas.microsoft.com/office/powerpoint/2010/main" val="232669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23B43EA-1E40-4FA8-8F9E-541679CF832E}" type="slidenum">
              <a:rPr lang="en-US"/>
              <a:pPr/>
              <a:t>‹#›</a:t>
            </a:fld>
            <a:endParaRPr lang="en-US"/>
          </a:p>
        </p:txBody>
      </p:sp>
    </p:spTree>
    <p:extLst>
      <p:ext uri="{BB962C8B-B14F-4D97-AF65-F5344CB8AC3E}">
        <p14:creationId xmlns:p14="http://schemas.microsoft.com/office/powerpoint/2010/main" val="890574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9943" name="Rectangle 23"/>
          <p:cNvSpPr>
            <a:spLocks noChangeArrowheads="1"/>
          </p:cNvSpPr>
          <p:nvPr userDrawn="1"/>
        </p:nvSpPr>
        <p:spPr bwMode="auto">
          <a:xfrm>
            <a:off x="130175" y="6575425"/>
            <a:ext cx="8890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44" name="Rectangle 24"/>
          <p:cNvSpPr>
            <a:spLocks noChangeArrowheads="1"/>
          </p:cNvSpPr>
          <p:nvPr userDrawn="1"/>
        </p:nvSpPr>
        <p:spPr bwMode="auto">
          <a:xfrm>
            <a:off x="130175" y="6584950"/>
            <a:ext cx="96043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45" name="Rectangle 25"/>
          <p:cNvSpPr>
            <a:spLocks noChangeArrowheads="1"/>
          </p:cNvSpPr>
          <p:nvPr userDrawn="1"/>
        </p:nvSpPr>
        <p:spPr bwMode="auto">
          <a:xfrm>
            <a:off x="130175" y="6594475"/>
            <a:ext cx="8858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46" name="Rectangle 26"/>
          <p:cNvSpPr>
            <a:spLocks noChangeArrowheads="1"/>
          </p:cNvSpPr>
          <p:nvPr userDrawn="1"/>
        </p:nvSpPr>
        <p:spPr bwMode="auto">
          <a:xfrm>
            <a:off x="130175" y="6604000"/>
            <a:ext cx="9572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47" name="Rectangle 27"/>
          <p:cNvSpPr>
            <a:spLocks noChangeArrowheads="1"/>
          </p:cNvSpPr>
          <p:nvPr userDrawn="1"/>
        </p:nvSpPr>
        <p:spPr bwMode="auto">
          <a:xfrm>
            <a:off x="130175" y="6613525"/>
            <a:ext cx="9556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48" name="Rectangle 28"/>
          <p:cNvSpPr>
            <a:spLocks noChangeArrowheads="1"/>
          </p:cNvSpPr>
          <p:nvPr userDrawn="1"/>
        </p:nvSpPr>
        <p:spPr bwMode="auto">
          <a:xfrm>
            <a:off x="130175" y="6623050"/>
            <a:ext cx="8810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49" name="Rectangle 29"/>
          <p:cNvSpPr>
            <a:spLocks noChangeArrowheads="1"/>
          </p:cNvSpPr>
          <p:nvPr userDrawn="1"/>
        </p:nvSpPr>
        <p:spPr bwMode="auto">
          <a:xfrm>
            <a:off x="130175" y="6632575"/>
            <a:ext cx="17891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b="1" i="1">
                <a:solidFill>
                  <a:srgbClr val="FFFFFF"/>
                </a:solidFill>
              </a:rPr>
              <a:t>Dr. Ahmad R. Hadaegh </a:t>
            </a:r>
            <a:endParaRPr lang="en-US"/>
          </a:p>
        </p:txBody>
      </p:sp>
      <p:sp>
        <p:nvSpPr>
          <p:cNvPr id="209950" name="Rectangle 30"/>
          <p:cNvSpPr>
            <a:spLocks noChangeArrowheads="1"/>
          </p:cNvSpPr>
          <p:nvPr userDrawn="1"/>
        </p:nvSpPr>
        <p:spPr bwMode="auto">
          <a:xfrm>
            <a:off x="0" y="6534150"/>
            <a:ext cx="9112250" cy="323850"/>
          </a:xfrm>
          <a:prstGeom prst="rect">
            <a:avLst/>
          </a:prstGeom>
          <a:solidFill>
            <a:srgbClr val="FF3300"/>
          </a:solidFill>
          <a:ln w="76200">
            <a:solidFill>
              <a:srgbClr val="5E574E"/>
            </a:solidFill>
            <a:miter lim="800000"/>
            <a:headEnd/>
            <a:tailEnd/>
          </a:ln>
        </p:spPr>
        <p:txBody>
          <a:bodyPr/>
          <a:lstStyle/>
          <a:p>
            <a:endParaRPr lang="en-US"/>
          </a:p>
        </p:txBody>
      </p:sp>
      <p:sp>
        <p:nvSpPr>
          <p:cNvPr id="209951" name="Rectangle 31"/>
          <p:cNvSpPr>
            <a:spLocks noChangeArrowheads="1"/>
          </p:cNvSpPr>
          <p:nvPr userDrawn="1"/>
        </p:nvSpPr>
        <p:spPr bwMode="auto">
          <a:xfrm>
            <a:off x="8329613" y="6575425"/>
            <a:ext cx="3746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52" name="Rectangle 32"/>
          <p:cNvSpPr>
            <a:spLocks noChangeArrowheads="1"/>
          </p:cNvSpPr>
          <p:nvPr userDrawn="1"/>
        </p:nvSpPr>
        <p:spPr bwMode="auto">
          <a:xfrm>
            <a:off x="8329613" y="6584950"/>
            <a:ext cx="446087"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53" name="Rectangle 33"/>
          <p:cNvSpPr>
            <a:spLocks noChangeArrowheads="1"/>
          </p:cNvSpPr>
          <p:nvPr userDrawn="1"/>
        </p:nvSpPr>
        <p:spPr bwMode="auto">
          <a:xfrm>
            <a:off x="8329613" y="6594475"/>
            <a:ext cx="371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54" name="Rectangle 34"/>
          <p:cNvSpPr>
            <a:spLocks noChangeArrowheads="1"/>
          </p:cNvSpPr>
          <p:nvPr userDrawn="1"/>
        </p:nvSpPr>
        <p:spPr bwMode="auto">
          <a:xfrm>
            <a:off x="8329613" y="6604000"/>
            <a:ext cx="4429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55" name="Rectangle 35"/>
          <p:cNvSpPr>
            <a:spLocks noChangeArrowheads="1"/>
          </p:cNvSpPr>
          <p:nvPr userDrawn="1"/>
        </p:nvSpPr>
        <p:spPr bwMode="auto">
          <a:xfrm>
            <a:off x="8329613" y="6613525"/>
            <a:ext cx="441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56" name="Rectangle 36"/>
          <p:cNvSpPr>
            <a:spLocks noChangeArrowheads="1"/>
          </p:cNvSpPr>
          <p:nvPr userDrawn="1"/>
        </p:nvSpPr>
        <p:spPr bwMode="auto">
          <a:xfrm>
            <a:off x="8329613" y="6623050"/>
            <a:ext cx="3667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57" name="Rectangle 37"/>
          <p:cNvSpPr>
            <a:spLocks noChangeArrowheads="1"/>
          </p:cNvSpPr>
          <p:nvPr userDrawn="1"/>
        </p:nvSpPr>
        <p:spPr bwMode="auto">
          <a:xfrm>
            <a:off x="0" y="6569075"/>
            <a:ext cx="8851900" cy="2127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400" b="1" i="1">
                <a:solidFill>
                  <a:srgbClr val="FFFFFF"/>
                </a:solidFill>
              </a:rPr>
              <a:t>  A.R. Hadaegh                                         California State University San Marcos (CSUSM)                                        Page                                             </a:t>
            </a:r>
            <a:endParaRPr lang="en-US"/>
          </a:p>
        </p:txBody>
      </p:sp>
      <p:sp>
        <p:nvSpPr>
          <p:cNvPr id="209958" name="Rectangle 38"/>
          <p:cNvSpPr>
            <a:spLocks noChangeArrowheads="1"/>
          </p:cNvSpPr>
          <p:nvPr userDrawn="1"/>
        </p:nvSpPr>
        <p:spPr bwMode="auto">
          <a:xfrm>
            <a:off x="8850313" y="6565900"/>
            <a:ext cx="539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59" name="Rectangle 39"/>
          <p:cNvSpPr>
            <a:spLocks noChangeArrowheads="1"/>
          </p:cNvSpPr>
          <p:nvPr userDrawn="1"/>
        </p:nvSpPr>
        <p:spPr bwMode="auto">
          <a:xfrm>
            <a:off x="8850313" y="6573838"/>
            <a:ext cx="1285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60" name="Rectangle 40"/>
          <p:cNvSpPr>
            <a:spLocks noChangeArrowheads="1"/>
          </p:cNvSpPr>
          <p:nvPr userDrawn="1"/>
        </p:nvSpPr>
        <p:spPr bwMode="auto">
          <a:xfrm>
            <a:off x="8850313" y="6581775"/>
            <a:ext cx="50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61" name="Rectangle 41"/>
          <p:cNvSpPr>
            <a:spLocks noChangeArrowheads="1"/>
          </p:cNvSpPr>
          <p:nvPr userDrawn="1"/>
        </p:nvSpPr>
        <p:spPr bwMode="auto">
          <a:xfrm>
            <a:off x="8850313" y="6589713"/>
            <a:ext cx="1254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62" name="Rectangle 42"/>
          <p:cNvSpPr>
            <a:spLocks noChangeArrowheads="1"/>
          </p:cNvSpPr>
          <p:nvPr userDrawn="1"/>
        </p:nvSpPr>
        <p:spPr bwMode="auto">
          <a:xfrm>
            <a:off x="8850313" y="6597650"/>
            <a:ext cx="1238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63" name="Rectangle 43"/>
          <p:cNvSpPr>
            <a:spLocks noChangeArrowheads="1"/>
          </p:cNvSpPr>
          <p:nvPr userDrawn="1"/>
        </p:nvSpPr>
        <p:spPr bwMode="auto">
          <a:xfrm>
            <a:off x="8850313" y="6605588"/>
            <a:ext cx="460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64" name="Rectangle 44"/>
          <p:cNvSpPr>
            <a:spLocks noChangeArrowheads="1"/>
          </p:cNvSpPr>
          <p:nvPr userDrawn="1"/>
        </p:nvSpPr>
        <p:spPr bwMode="auto">
          <a:xfrm>
            <a:off x="8850313" y="6613525"/>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b="1">
                <a:solidFill>
                  <a:srgbClr val="FFFFFF"/>
                </a:solidFill>
              </a:rPr>
              <a:t> </a:t>
            </a:r>
            <a:endParaRPr lang="en-US"/>
          </a:p>
        </p:txBody>
      </p:sp>
      <p:sp>
        <p:nvSpPr>
          <p:cNvPr id="209965" name="Rectangle 45"/>
          <p:cNvSpPr>
            <a:spLocks noChangeArrowheads="1"/>
          </p:cNvSpPr>
          <p:nvPr userDrawn="1"/>
        </p:nvSpPr>
        <p:spPr bwMode="auto">
          <a:xfrm>
            <a:off x="8694738" y="6575425"/>
            <a:ext cx="4111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66" name="Rectangle 46"/>
          <p:cNvSpPr>
            <a:spLocks noChangeArrowheads="1"/>
          </p:cNvSpPr>
          <p:nvPr userDrawn="1"/>
        </p:nvSpPr>
        <p:spPr bwMode="auto">
          <a:xfrm>
            <a:off x="0" y="6350"/>
            <a:ext cx="9144000" cy="6497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67" name="Freeform 47"/>
          <p:cNvSpPr>
            <a:spLocks/>
          </p:cNvSpPr>
          <p:nvPr userDrawn="1"/>
        </p:nvSpPr>
        <p:spPr bwMode="auto">
          <a:xfrm>
            <a:off x="0" y="0"/>
            <a:ext cx="9194800" cy="6465888"/>
          </a:xfrm>
          <a:custGeom>
            <a:avLst/>
            <a:gdLst>
              <a:gd name="T0" fmla="*/ 613 w 5792"/>
              <a:gd name="T1" fmla="*/ 4 h 4073"/>
              <a:gd name="T2" fmla="*/ 512 w 5792"/>
              <a:gd name="T3" fmla="*/ 21 h 4073"/>
              <a:gd name="T4" fmla="*/ 417 w 5792"/>
              <a:gd name="T5" fmla="*/ 53 h 4073"/>
              <a:gd name="T6" fmla="*/ 329 w 5792"/>
              <a:gd name="T7" fmla="*/ 98 h 4073"/>
              <a:gd name="T8" fmla="*/ 248 w 5792"/>
              <a:gd name="T9" fmla="*/ 155 h 4073"/>
              <a:gd name="T10" fmla="*/ 177 w 5792"/>
              <a:gd name="T11" fmla="*/ 222 h 4073"/>
              <a:gd name="T12" fmla="*/ 117 w 5792"/>
              <a:gd name="T13" fmla="*/ 299 h 4073"/>
              <a:gd name="T14" fmla="*/ 67 w 5792"/>
              <a:gd name="T15" fmla="*/ 385 h 4073"/>
              <a:gd name="T16" fmla="*/ 31 w 5792"/>
              <a:gd name="T17" fmla="*/ 477 h 4073"/>
              <a:gd name="T18" fmla="*/ 8 w 5792"/>
              <a:gd name="T19" fmla="*/ 576 h 4073"/>
              <a:gd name="T20" fmla="*/ 0 w 5792"/>
              <a:gd name="T21" fmla="*/ 679 h 4073"/>
              <a:gd name="T22" fmla="*/ 4 w 5792"/>
              <a:gd name="T23" fmla="*/ 3463 h 4073"/>
              <a:gd name="T24" fmla="*/ 21 w 5792"/>
              <a:gd name="T25" fmla="*/ 3564 h 4073"/>
              <a:gd name="T26" fmla="*/ 53 w 5792"/>
              <a:gd name="T27" fmla="*/ 3658 h 4073"/>
              <a:gd name="T28" fmla="*/ 99 w 5792"/>
              <a:gd name="T29" fmla="*/ 3746 h 4073"/>
              <a:gd name="T30" fmla="*/ 156 w 5792"/>
              <a:gd name="T31" fmla="*/ 3826 h 4073"/>
              <a:gd name="T32" fmla="*/ 223 w 5792"/>
              <a:gd name="T33" fmla="*/ 3897 h 4073"/>
              <a:gd name="T34" fmla="*/ 301 w 5792"/>
              <a:gd name="T35" fmla="*/ 3957 h 4073"/>
              <a:gd name="T36" fmla="*/ 387 w 5792"/>
              <a:gd name="T37" fmla="*/ 4006 h 4073"/>
              <a:gd name="T38" fmla="*/ 480 w 5792"/>
              <a:gd name="T39" fmla="*/ 4043 h 4073"/>
              <a:gd name="T40" fmla="*/ 579 w 5792"/>
              <a:gd name="T41" fmla="*/ 4065 h 4073"/>
              <a:gd name="T42" fmla="*/ 683 w 5792"/>
              <a:gd name="T43" fmla="*/ 4073 h 4073"/>
              <a:gd name="T44" fmla="*/ 5179 w 5792"/>
              <a:gd name="T45" fmla="*/ 4070 h 4073"/>
              <a:gd name="T46" fmla="*/ 5280 w 5792"/>
              <a:gd name="T47" fmla="*/ 4052 h 4073"/>
              <a:gd name="T48" fmla="*/ 5375 w 5792"/>
              <a:gd name="T49" fmla="*/ 4020 h 4073"/>
              <a:gd name="T50" fmla="*/ 5463 w 5792"/>
              <a:gd name="T51" fmla="*/ 3975 h 4073"/>
              <a:gd name="T52" fmla="*/ 5544 w 5792"/>
              <a:gd name="T53" fmla="*/ 3918 h 4073"/>
              <a:gd name="T54" fmla="*/ 5615 w 5792"/>
              <a:gd name="T55" fmla="*/ 3851 h 4073"/>
              <a:gd name="T56" fmla="*/ 5675 w 5792"/>
              <a:gd name="T57" fmla="*/ 3774 h 4073"/>
              <a:gd name="T58" fmla="*/ 5725 w 5792"/>
              <a:gd name="T59" fmla="*/ 3688 h 4073"/>
              <a:gd name="T60" fmla="*/ 5762 w 5792"/>
              <a:gd name="T61" fmla="*/ 3596 h 4073"/>
              <a:gd name="T62" fmla="*/ 5784 w 5792"/>
              <a:gd name="T63" fmla="*/ 3497 h 4073"/>
              <a:gd name="T64" fmla="*/ 5792 w 5792"/>
              <a:gd name="T65" fmla="*/ 3394 h 4073"/>
              <a:gd name="T66" fmla="*/ 5789 w 5792"/>
              <a:gd name="T67" fmla="*/ 610 h 4073"/>
              <a:gd name="T68" fmla="*/ 5771 w 5792"/>
              <a:gd name="T69" fmla="*/ 509 h 4073"/>
              <a:gd name="T70" fmla="*/ 5739 w 5792"/>
              <a:gd name="T71" fmla="*/ 415 h 4073"/>
              <a:gd name="T72" fmla="*/ 5693 w 5792"/>
              <a:gd name="T73" fmla="*/ 327 h 4073"/>
              <a:gd name="T74" fmla="*/ 5636 w 5792"/>
              <a:gd name="T75" fmla="*/ 247 h 4073"/>
              <a:gd name="T76" fmla="*/ 5569 w 5792"/>
              <a:gd name="T77" fmla="*/ 176 h 4073"/>
              <a:gd name="T78" fmla="*/ 5491 w 5792"/>
              <a:gd name="T79" fmla="*/ 116 h 4073"/>
              <a:gd name="T80" fmla="*/ 5405 w 5792"/>
              <a:gd name="T81" fmla="*/ 67 h 4073"/>
              <a:gd name="T82" fmla="*/ 5312 w 5792"/>
              <a:gd name="T83" fmla="*/ 31 h 4073"/>
              <a:gd name="T84" fmla="*/ 5213 w 5792"/>
              <a:gd name="T85" fmla="*/ 8 h 4073"/>
              <a:gd name="T86" fmla="*/ 5109 w 5792"/>
              <a:gd name="T87" fmla="*/ 0 h 4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92" h="4073">
                <a:moveTo>
                  <a:pt x="683" y="0"/>
                </a:moveTo>
                <a:lnTo>
                  <a:pt x="648" y="1"/>
                </a:lnTo>
                <a:lnTo>
                  <a:pt x="613" y="4"/>
                </a:lnTo>
                <a:lnTo>
                  <a:pt x="579" y="8"/>
                </a:lnTo>
                <a:lnTo>
                  <a:pt x="545" y="14"/>
                </a:lnTo>
                <a:lnTo>
                  <a:pt x="512" y="21"/>
                </a:lnTo>
                <a:lnTo>
                  <a:pt x="480" y="31"/>
                </a:lnTo>
                <a:lnTo>
                  <a:pt x="448" y="41"/>
                </a:lnTo>
                <a:lnTo>
                  <a:pt x="417" y="53"/>
                </a:lnTo>
                <a:lnTo>
                  <a:pt x="387" y="67"/>
                </a:lnTo>
                <a:lnTo>
                  <a:pt x="357" y="82"/>
                </a:lnTo>
                <a:lnTo>
                  <a:pt x="329" y="98"/>
                </a:lnTo>
                <a:lnTo>
                  <a:pt x="301" y="116"/>
                </a:lnTo>
                <a:lnTo>
                  <a:pt x="275" y="135"/>
                </a:lnTo>
                <a:lnTo>
                  <a:pt x="248" y="155"/>
                </a:lnTo>
                <a:lnTo>
                  <a:pt x="223" y="176"/>
                </a:lnTo>
                <a:lnTo>
                  <a:pt x="200" y="199"/>
                </a:lnTo>
                <a:lnTo>
                  <a:pt x="177" y="222"/>
                </a:lnTo>
                <a:lnTo>
                  <a:pt x="156" y="247"/>
                </a:lnTo>
                <a:lnTo>
                  <a:pt x="136" y="273"/>
                </a:lnTo>
                <a:lnTo>
                  <a:pt x="117" y="299"/>
                </a:lnTo>
                <a:lnTo>
                  <a:pt x="99" y="327"/>
                </a:lnTo>
                <a:lnTo>
                  <a:pt x="82" y="355"/>
                </a:lnTo>
                <a:lnTo>
                  <a:pt x="67" y="385"/>
                </a:lnTo>
                <a:lnTo>
                  <a:pt x="53" y="415"/>
                </a:lnTo>
                <a:lnTo>
                  <a:pt x="41" y="446"/>
                </a:lnTo>
                <a:lnTo>
                  <a:pt x="31" y="477"/>
                </a:lnTo>
                <a:lnTo>
                  <a:pt x="21" y="509"/>
                </a:lnTo>
                <a:lnTo>
                  <a:pt x="14" y="542"/>
                </a:lnTo>
                <a:lnTo>
                  <a:pt x="8" y="576"/>
                </a:lnTo>
                <a:lnTo>
                  <a:pt x="4" y="610"/>
                </a:lnTo>
                <a:lnTo>
                  <a:pt x="1" y="644"/>
                </a:lnTo>
                <a:lnTo>
                  <a:pt x="0" y="679"/>
                </a:lnTo>
                <a:lnTo>
                  <a:pt x="0" y="3394"/>
                </a:lnTo>
                <a:lnTo>
                  <a:pt x="1" y="3429"/>
                </a:lnTo>
                <a:lnTo>
                  <a:pt x="4" y="3463"/>
                </a:lnTo>
                <a:lnTo>
                  <a:pt x="8" y="3497"/>
                </a:lnTo>
                <a:lnTo>
                  <a:pt x="14" y="3531"/>
                </a:lnTo>
                <a:lnTo>
                  <a:pt x="21" y="3564"/>
                </a:lnTo>
                <a:lnTo>
                  <a:pt x="31" y="3596"/>
                </a:lnTo>
                <a:lnTo>
                  <a:pt x="41" y="3627"/>
                </a:lnTo>
                <a:lnTo>
                  <a:pt x="53" y="3658"/>
                </a:lnTo>
                <a:lnTo>
                  <a:pt x="67" y="3688"/>
                </a:lnTo>
                <a:lnTo>
                  <a:pt x="82" y="3718"/>
                </a:lnTo>
                <a:lnTo>
                  <a:pt x="99" y="3746"/>
                </a:lnTo>
                <a:lnTo>
                  <a:pt x="117" y="3774"/>
                </a:lnTo>
                <a:lnTo>
                  <a:pt x="136" y="3800"/>
                </a:lnTo>
                <a:lnTo>
                  <a:pt x="156" y="3826"/>
                </a:lnTo>
                <a:lnTo>
                  <a:pt x="177" y="3851"/>
                </a:lnTo>
                <a:lnTo>
                  <a:pt x="200" y="3874"/>
                </a:lnTo>
                <a:lnTo>
                  <a:pt x="223" y="3897"/>
                </a:lnTo>
                <a:lnTo>
                  <a:pt x="248" y="3918"/>
                </a:lnTo>
                <a:lnTo>
                  <a:pt x="275" y="3938"/>
                </a:lnTo>
                <a:lnTo>
                  <a:pt x="301" y="3957"/>
                </a:lnTo>
                <a:lnTo>
                  <a:pt x="329" y="3975"/>
                </a:lnTo>
                <a:lnTo>
                  <a:pt x="357" y="3991"/>
                </a:lnTo>
                <a:lnTo>
                  <a:pt x="387" y="4006"/>
                </a:lnTo>
                <a:lnTo>
                  <a:pt x="417" y="4020"/>
                </a:lnTo>
                <a:lnTo>
                  <a:pt x="448" y="4032"/>
                </a:lnTo>
                <a:lnTo>
                  <a:pt x="480" y="4043"/>
                </a:lnTo>
                <a:lnTo>
                  <a:pt x="512" y="4052"/>
                </a:lnTo>
                <a:lnTo>
                  <a:pt x="545" y="4059"/>
                </a:lnTo>
                <a:lnTo>
                  <a:pt x="579" y="4065"/>
                </a:lnTo>
                <a:lnTo>
                  <a:pt x="613" y="4070"/>
                </a:lnTo>
                <a:lnTo>
                  <a:pt x="648" y="4072"/>
                </a:lnTo>
                <a:lnTo>
                  <a:pt x="683" y="4073"/>
                </a:lnTo>
                <a:lnTo>
                  <a:pt x="5109" y="4073"/>
                </a:lnTo>
                <a:lnTo>
                  <a:pt x="5144" y="4072"/>
                </a:lnTo>
                <a:lnTo>
                  <a:pt x="5179" y="4070"/>
                </a:lnTo>
                <a:lnTo>
                  <a:pt x="5213" y="4065"/>
                </a:lnTo>
                <a:lnTo>
                  <a:pt x="5247" y="4059"/>
                </a:lnTo>
                <a:lnTo>
                  <a:pt x="5280" y="4052"/>
                </a:lnTo>
                <a:lnTo>
                  <a:pt x="5312" y="4043"/>
                </a:lnTo>
                <a:lnTo>
                  <a:pt x="5344" y="4032"/>
                </a:lnTo>
                <a:lnTo>
                  <a:pt x="5375" y="4020"/>
                </a:lnTo>
                <a:lnTo>
                  <a:pt x="5405" y="4006"/>
                </a:lnTo>
                <a:lnTo>
                  <a:pt x="5435" y="3991"/>
                </a:lnTo>
                <a:lnTo>
                  <a:pt x="5463" y="3975"/>
                </a:lnTo>
                <a:lnTo>
                  <a:pt x="5491" y="3957"/>
                </a:lnTo>
                <a:lnTo>
                  <a:pt x="5517" y="3938"/>
                </a:lnTo>
                <a:lnTo>
                  <a:pt x="5544" y="3918"/>
                </a:lnTo>
                <a:lnTo>
                  <a:pt x="5569" y="3897"/>
                </a:lnTo>
                <a:lnTo>
                  <a:pt x="5592" y="3874"/>
                </a:lnTo>
                <a:lnTo>
                  <a:pt x="5615" y="3851"/>
                </a:lnTo>
                <a:lnTo>
                  <a:pt x="5636" y="3826"/>
                </a:lnTo>
                <a:lnTo>
                  <a:pt x="5656" y="3800"/>
                </a:lnTo>
                <a:lnTo>
                  <a:pt x="5675" y="3774"/>
                </a:lnTo>
                <a:lnTo>
                  <a:pt x="5693" y="3746"/>
                </a:lnTo>
                <a:lnTo>
                  <a:pt x="5710" y="3718"/>
                </a:lnTo>
                <a:lnTo>
                  <a:pt x="5725" y="3688"/>
                </a:lnTo>
                <a:lnTo>
                  <a:pt x="5739" y="3658"/>
                </a:lnTo>
                <a:lnTo>
                  <a:pt x="5751" y="3627"/>
                </a:lnTo>
                <a:lnTo>
                  <a:pt x="5762" y="3596"/>
                </a:lnTo>
                <a:lnTo>
                  <a:pt x="5771" y="3564"/>
                </a:lnTo>
                <a:lnTo>
                  <a:pt x="5778" y="3531"/>
                </a:lnTo>
                <a:lnTo>
                  <a:pt x="5784" y="3497"/>
                </a:lnTo>
                <a:lnTo>
                  <a:pt x="5789" y="3463"/>
                </a:lnTo>
                <a:lnTo>
                  <a:pt x="5791" y="3429"/>
                </a:lnTo>
                <a:lnTo>
                  <a:pt x="5792" y="3394"/>
                </a:lnTo>
                <a:lnTo>
                  <a:pt x="5792" y="679"/>
                </a:lnTo>
                <a:lnTo>
                  <a:pt x="5791" y="644"/>
                </a:lnTo>
                <a:lnTo>
                  <a:pt x="5789" y="610"/>
                </a:lnTo>
                <a:lnTo>
                  <a:pt x="5784" y="576"/>
                </a:lnTo>
                <a:lnTo>
                  <a:pt x="5778" y="542"/>
                </a:lnTo>
                <a:lnTo>
                  <a:pt x="5771" y="509"/>
                </a:lnTo>
                <a:lnTo>
                  <a:pt x="5762" y="477"/>
                </a:lnTo>
                <a:lnTo>
                  <a:pt x="5751" y="446"/>
                </a:lnTo>
                <a:lnTo>
                  <a:pt x="5739" y="415"/>
                </a:lnTo>
                <a:lnTo>
                  <a:pt x="5725" y="385"/>
                </a:lnTo>
                <a:lnTo>
                  <a:pt x="5710" y="355"/>
                </a:lnTo>
                <a:lnTo>
                  <a:pt x="5693" y="327"/>
                </a:lnTo>
                <a:lnTo>
                  <a:pt x="5675" y="299"/>
                </a:lnTo>
                <a:lnTo>
                  <a:pt x="5656" y="273"/>
                </a:lnTo>
                <a:lnTo>
                  <a:pt x="5636" y="247"/>
                </a:lnTo>
                <a:lnTo>
                  <a:pt x="5615" y="222"/>
                </a:lnTo>
                <a:lnTo>
                  <a:pt x="5592" y="199"/>
                </a:lnTo>
                <a:lnTo>
                  <a:pt x="5569" y="176"/>
                </a:lnTo>
                <a:lnTo>
                  <a:pt x="5544" y="155"/>
                </a:lnTo>
                <a:lnTo>
                  <a:pt x="5517" y="135"/>
                </a:lnTo>
                <a:lnTo>
                  <a:pt x="5491" y="116"/>
                </a:lnTo>
                <a:lnTo>
                  <a:pt x="5463" y="98"/>
                </a:lnTo>
                <a:lnTo>
                  <a:pt x="5435" y="82"/>
                </a:lnTo>
                <a:lnTo>
                  <a:pt x="5405" y="67"/>
                </a:lnTo>
                <a:lnTo>
                  <a:pt x="5375" y="53"/>
                </a:lnTo>
                <a:lnTo>
                  <a:pt x="5344" y="41"/>
                </a:lnTo>
                <a:lnTo>
                  <a:pt x="5312" y="31"/>
                </a:lnTo>
                <a:lnTo>
                  <a:pt x="5280" y="21"/>
                </a:lnTo>
                <a:lnTo>
                  <a:pt x="5247" y="14"/>
                </a:lnTo>
                <a:lnTo>
                  <a:pt x="5213" y="8"/>
                </a:lnTo>
                <a:lnTo>
                  <a:pt x="5179" y="4"/>
                </a:lnTo>
                <a:lnTo>
                  <a:pt x="5144" y="1"/>
                </a:lnTo>
                <a:lnTo>
                  <a:pt x="5109" y="0"/>
                </a:lnTo>
                <a:lnTo>
                  <a:pt x="683" y="0"/>
                </a:lnTo>
                <a:close/>
              </a:path>
            </a:pathLst>
          </a:custGeom>
          <a:solidFill>
            <a:srgbClr val="FFFFFF"/>
          </a:solidFill>
          <a:ln w="12700">
            <a:solidFill>
              <a:srgbClr val="000000"/>
            </a:solidFill>
            <a:prstDash val="solid"/>
            <a:round/>
            <a:headEnd/>
            <a:tailEnd/>
          </a:ln>
        </p:spPr>
        <p:txBody>
          <a:bodyPr/>
          <a:lstStyle/>
          <a:p>
            <a:endParaRPr lang="en-US"/>
          </a:p>
        </p:txBody>
      </p:sp>
      <p:sp>
        <p:nvSpPr>
          <p:cNvPr id="209968" name="Rectangle 48"/>
          <p:cNvSpPr>
            <a:spLocks noChangeArrowheads="1"/>
          </p:cNvSpPr>
          <p:nvPr userDrawn="1"/>
        </p:nvSpPr>
        <p:spPr bwMode="auto">
          <a:xfrm>
            <a:off x="8569325" y="6618288"/>
            <a:ext cx="54133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69" name="Rectangle 49"/>
          <p:cNvSpPr>
            <a:spLocks noChangeArrowheads="1"/>
          </p:cNvSpPr>
          <p:nvPr userDrawn="1"/>
        </p:nvSpPr>
        <p:spPr bwMode="auto">
          <a:xfrm>
            <a:off x="8562975" y="6535738"/>
            <a:ext cx="692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70" name="Rectangle 50"/>
          <p:cNvSpPr>
            <a:spLocks noChangeArrowheads="1"/>
          </p:cNvSpPr>
          <p:nvPr userDrawn="1"/>
        </p:nvSpPr>
        <p:spPr bwMode="auto">
          <a:xfrm>
            <a:off x="8712200" y="6532563"/>
            <a:ext cx="385763"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71" name="Rectangle 51"/>
          <p:cNvSpPr>
            <a:spLocks noChangeArrowheads="1"/>
          </p:cNvSpPr>
          <p:nvPr userDrawn="1"/>
        </p:nvSpPr>
        <p:spPr bwMode="auto">
          <a:xfrm>
            <a:off x="8689975" y="6646863"/>
            <a:ext cx="4603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72" name="Rectangle 52"/>
          <p:cNvSpPr>
            <a:spLocks noGrp="1" noChangeArrowheads="1"/>
          </p:cNvSpPr>
          <p:nvPr>
            <p:ph type="sldNum" sz="quarter" idx="4"/>
          </p:nvPr>
        </p:nvSpPr>
        <p:spPr bwMode="auto">
          <a:xfrm>
            <a:off x="8458200" y="6515100"/>
            <a:ext cx="6858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b="1">
                <a:solidFill>
                  <a:schemeClr val="bg1"/>
                </a:solidFill>
              </a:defRPr>
            </a:lvl1pPr>
          </a:lstStyle>
          <a:p>
            <a:fld id="{A06BD916-926A-4834-959F-CF939C9728C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34" charset="0"/>
        </a:defRPr>
      </a:lvl2pPr>
      <a:lvl3pPr algn="l" rtl="0" eaLnBrk="0" fontAlgn="base" hangingPunct="0">
        <a:spcBef>
          <a:spcPct val="0"/>
        </a:spcBef>
        <a:spcAft>
          <a:spcPct val="0"/>
        </a:spcAft>
        <a:defRPr kumimoji="1" sz="4000">
          <a:solidFill>
            <a:schemeClr val="tx2"/>
          </a:solidFill>
          <a:latin typeface="Arial Black" pitchFamily="34" charset="0"/>
        </a:defRPr>
      </a:lvl3pPr>
      <a:lvl4pPr algn="l" rtl="0" eaLnBrk="0" fontAlgn="base" hangingPunct="0">
        <a:spcBef>
          <a:spcPct val="0"/>
        </a:spcBef>
        <a:spcAft>
          <a:spcPct val="0"/>
        </a:spcAft>
        <a:defRPr kumimoji="1" sz="4000">
          <a:solidFill>
            <a:schemeClr val="tx2"/>
          </a:solidFill>
          <a:latin typeface="Arial Black" pitchFamily="34" charset="0"/>
        </a:defRPr>
      </a:lvl4pPr>
      <a:lvl5pPr algn="l" rtl="0" eaLnBrk="0" fontAlgn="base" hangingPunct="0">
        <a:spcBef>
          <a:spcPct val="0"/>
        </a:spcBef>
        <a:spcAft>
          <a:spcPct val="0"/>
        </a:spcAft>
        <a:defRPr kumimoji="1" sz="4000">
          <a:solidFill>
            <a:schemeClr val="tx2"/>
          </a:solidFill>
          <a:latin typeface="Arial Black" pitchFamily="34" charset="0"/>
        </a:defRPr>
      </a:lvl5pPr>
      <a:lvl6pPr marL="457200" algn="l" rtl="0" eaLnBrk="0" fontAlgn="base" hangingPunct="0">
        <a:spcBef>
          <a:spcPct val="0"/>
        </a:spcBef>
        <a:spcAft>
          <a:spcPct val="0"/>
        </a:spcAft>
        <a:defRPr kumimoji="1" sz="4000">
          <a:solidFill>
            <a:schemeClr val="tx2"/>
          </a:solidFill>
          <a:latin typeface="Arial Black" pitchFamily="34" charset="0"/>
        </a:defRPr>
      </a:lvl6pPr>
      <a:lvl7pPr marL="914400" algn="l" rtl="0" eaLnBrk="0" fontAlgn="base" hangingPunct="0">
        <a:spcBef>
          <a:spcPct val="0"/>
        </a:spcBef>
        <a:spcAft>
          <a:spcPct val="0"/>
        </a:spcAft>
        <a:defRPr kumimoji="1" sz="4000">
          <a:solidFill>
            <a:schemeClr val="tx2"/>
          </a:solidFill>
          <a:latin typeface="Arial Black" pitchFamily="34" charset="0"/>
        </a:defRPr>
      </a:lvl7pPr>
      <a:lvl8pPr marL="1371600" algn="l" rtl="0" eaLnBrk="0" fontAlgn="base" hangingPunct="0">
        <a:spcBef>
          <a:spcPct val="0"/>
        </a:spcBef>
        <a:spcAft>
          <a:spcPct val="0"/>
        </a:spcAft>
        <a:defRPr kumimoji="1" sz="4000">
          <a:solidFill>
            <a:schemeClr val="tx2"/>
          </a:solidFill>
          <a:latin typeface="Arial Black" pitchFamily="34" charset="0"/>
        </a:defRPr>
      </a:lvl8pPr>
      <a:lvl9pPr marL="1828800" algn="l" rtl="0" eaLnBrk="0" fontAlgn="base" hangingPunct="0">
        <a:spcBef>
          <a:spcPct val="0"/>
        </a:spcBef>
        <a:spcAft>
          <a:spcPct val="0"/>
        </a:spcAft>
        <a:defRPr kumimoji="1" sz="40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2"/>
        </a:buClr>
        <a:buFont typeface="Monotype Sorts"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50A0584B-C287-4C03-A4FD-66B03D87F243}" type="slidenum">
              <a:rPr lang="en-US"/>
              <a:pPr/>
              <a:t>1</a:t>
            </a:fld>
            <a:endParaRPr lang="en-US"/>
          </a:p>
        </p:txBody>
      </p:sp>
      <p:sp>
        <p:nvSpPr>
          <p:cNvPr id="163842" name="Text Box 2"/>
          <p:cNvSpPr txBox="1">
            <a:spLocks noChangeArrowheads="1"/>
          </p:cNvSpPr>
          <p:nvPr/>
        </p:nvSpPr>
        <p:spPr bwMode="auto">
          <a:xfrm>
            <a:off x="3097213" y="2184400"/>
            <a:ext cx="2976562"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4800" b="1"/>
              <a:t>Updating </a:t>
            </a:r>
          </a:p>
          <a:p>
            <a:pPr algn="ctr"/>
            <a:r>
              <a:rPr lang="en-US" sz="4800" b="1"/>
              <a:t>Databases </a:t>
            </a:r>
            <a:endParaRPr lang="en-US"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F095DF8B-273D-4C8F-8412-D04ED95E51B8}" type="slidenum">
              <a:rPr lang="en-US"/>
              <a:pPr/>
              <a:t>10</a:t>
            </a:fld>
            <a:endParaRPr lang="en-US"/>
          </a:p>
        </p:txBody>
      </p:sp>
      <p:sp>
        <p:nvSpPr>
          <p:cNvPr id="173058" name="Text Box 2"/>
          <p:cNvSpPr txBox="1">
            <a:spLocks noChangeArrowheads="1"/>
          </p:cNvSpPr>
          <p:nvPr/>
        </p:nvSpPr>
        <p:spPr bwMode="auto">
          <a:xfrm>
            <a:off x="1025525" y="1154113"/>
            <a:ext cx="76612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endParaRPr lang="en-US">
              <a:solidFill>
                <a:srgbClr val="040200"/>
              </a:solidFill>
            </a:endParaRPr>
          </a:p>
          <a:p>
            <a:pPr>
              <a:buClr>
                <a:srgbClr val="CC0000"/>
              </a:buClr>
              <a:buFontTx/>
              <a:buChar char="•"/>
            </a:pPr>
            <a:r>
              <a:rPr lang="en-US">
                <a:solidFill>
                  <a:srgbClr val="000000"/>
                </a:solidFill>
              </a:rPr>
              <a:t>Remove all orders for Inter Corp (customer number 2126)</a:t>
            </a:r>
          </a:p>
          <a:p>
            <a:pPr lvl="2">
              <a:buFont typeface="Symbol" pitchFamily="18" charset="2"/>
              <a:buChar char="·"/>
            </a:pPr>
            <a:endParaRPr lang="en-US">
              <a:solidFill>
                <a:srgbClr val="000000"/>
              </a:solidFill>
            </a:endParaRPr>
          </a:p>
          <a:p>
            <a:pPr lvl="2">
              <a:buFont typeface="Symbol" pitchFamily="18" charset="2"/>
              <a:buChar char="·"/>
            </a:pPr>
            <a:endParaRPr lang="en-US">
              <a:solidFill>
                <a:srgbClr val="000000"/>
              </a:solidFill>
            </a:endParaRPr>
          </a:p>
          <a:p>
            <a:pPr lvl="2">
              <a:buFont typeface="Symbol" pitchFamily="18" charset="2"/>
              <a:buNone/>
            </a:pPr>
            <a:r>
              <a:rPr lang="en-US" b="1">
                <a:solidFill>
                  <a:srgbClr val="000000"/>
                </a:solidFill>
              </a:rPr>
              <a:t>	DELETE FROM Orders</a:t>
            </a:r>
          </a:p>
          <a:p>
            <a:pPr lvl="3"/>
            <a:r>
              <a:rPr lang="en-US" b="1">
                <a:solidFill>
                  <a:srgbClr val="000000"/>
                </a:solidFill>
              </a:rPr>
              <a:t>	WHERE Cust= 2126;</a:t>
            </a:r>
          </a:p>
          <a:p>
            <a:pPr lvl="3"/>
            <a:endParaRPr lang="en-US">
              <a:solidFill>
                <a:srgbClr val="000000"/>
              </a:solidFill>
            </a:endParaRPr>
          </a:p>
          <a:p>
            <a:pPr lvl="3"/>
            <a:r>
              <a:rPr lang="en-US">
                <a:solidFill>
                  <a:srgbClr val="000000"/>
                </a:solidFill>
              </a:rPr>
              <a:t>	Answer is:</a:t>
            </a:r>
          </a:p>
          <a:p>
            <a:pPr lvl="3"/>
            <a:r>
              <a:rPr lang="en-US">
                <a:solidFill>
                  <a:srgbClr val="000000"/>
                </a:solidFill>
              </a:rPr>
              <a:t>		</a:t>
            </a:r>
            <a:r>
              <a:rPr lang="en-US" b="1">
                <a:solidFill>
                  <a:srgbClr val="000000"/>
                </a:solidFill>
              </a:rPr>
              <a:t>0 rows deleted.</a:t>
            </a:r>
            <a:endParaRPr lang="en-US">
              <a:solidFill>
                <a:srgbClr val="000000"/>
              </a:solidFill>
            </a:endParaRPr>
          </a:p>
          <a:p>
            <a:endParaRPr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286C1C74-0B51-4949-88F9-3296CB36AFD6}" type="slidenum">
              <a:rPr lang="en-US"/>
              <a:pPr/>
              <a:t>11</a:t>
            </a:fld>
            <a:endParaRPr lang="en-US"/>
          </a:p>
        </p:txBody>
      </p:sp>
      <p:sp>
        <p:nvSpPr>
          <p:cNvPr id="174082" name="Text Box 2"/>
          <p:cNvSpPr txBox="1">
            <a:spLocks noChangeArrowheads="1"/>
          </p:cNvSpPr>
          <p:nvPr/>
        </p:nvSpPr>
        <p:spPr bwMode="auto">
          <a:xfrm>
            <a:off x="1066800" y="0"/>
            <a:ext cx="3770313" cy="64833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solidFill>
                  <a:srgbClr val="040200"/>
                </a:solidFill>
              </a:rPr>
              <a:t> </a:t>
            </a:r>
            <a:r>
              <a:rPr lang="en-US" sz="1400" b="1">
                <a:solidFill>
                  <a:srgbClr val="660066"/>
                </a:solidFill>
              </a:rPr>
              <a:t>Order_Num               Order_Date       Cust...</a:t>
            </a:r>
            <a:endParaRPr lang="en-US" sz="1400">
              <a:solidFill>
                <a:srgbClr val="660066"/>
              </a:solidFill>
            </a:endParaRPr>
          </a:p>
          <a:p>
            <a:r>
              <a:rPr lang="en-US" sz="1400">
                <a:solidFill>
                  <a:srgbClr val="040200"/>
                </a:solidFill>
              </a:rPr>
              <a:t>    112961		 17-DEC-89      2117 ..</a:t>
            </a:r>
          </a:p>
          <a:p>
            <a:r>
              <a:rPr lang="en-US" sz="1400">
                <a:solidFill>
                  <a:srgbClr val="040200"/>
                </a:solidFill>
              </a:rPr>
              <a:t>    113012 		11-JAN-90       2111...</a:t>
            </a:r>
          </a:p>
          <a:p>
            <a:r>
              <a:rPr lang="en-US" sz="1400">
                <a:solidFill>
                  <a:srgbClr val="040200"/>
                </a:solidFill>
              </a:rPr>
              <a:t>    112989 		03-JAN-90       2101 ...</a:t>
            </a:r>
          </a:p>
          <a:p>
            <a:r>
              <a:rPr lang="en-US" sz="1400">
                <a:solidFill>
                  <a:srgbClr val="040200"/>
                </a:solidFill>
              </a:rPr>
              <a:t>    113051 		10-FEB-90       2118 ...</a:t>
            </a:r>
          </a:p>
          <a:p>
            <a:r>
              <a:rPr lang="en-US" sz="1400">
                <a:solidFill>
                  <a:srgbClr val="040200"/>
                </a:solidFill>
              </a:rPr>
              <a:t>    112968 		12-OCT-89       2102 …</a:t>
            </a:r>
          </a:p>
          <a:p>
            <a:r>
              <a:rPr lang="en-US" sz="1400">
                <a:solidFill>
                  <a:srgbClr val="040200"/>
                </a:solidFill>
              </a:rPr>
              <a:t>   113036 		30-JAN-90       2107 …</a:t>
            </a:r>
          </a:p>
          <a:p>
            <a:r>
              <a:rPr lang="en-US" sz="1400">
                <a:solidFill>
                  <a:srgbClr val="040200"/>
                </a:solidFill>
              </a:rPr>
              <a:t>    113045 		02-FEB-90       2112 …</a:t>
            </a:r>
          </a:p>
          <a:p>
            <a:r>
              <a:rPr lang="en-US" sz="1400">
                <a:solidFill>
                  <a:srgbClr val="040200"/>
                </a:solidFill>
              </a:rPr>
              <a:t>    112963 		17-DEC-89       2103 …</a:t>
            </a:r>
          </a:p>
          <a:p>
            <a:r>
              <a:rPr lang="en-US" sz="1400">
                <a:solidFill>
                  <a:srgbClr val="040200"/>
                </a:solidFill>
              </a:rPr>
              <a:t>    113013 		14-JAN-90       2118 …</a:t>
            </a:r>
          </a:p>
          <a:p>
            <a:r>
              <a:rPr lang="en-US" sz="1400">
                <a:solidFill>
                  <a:srgbClr val="040200"/>
                </a:solidFill>
              </a:rPr>
              <a:t>    113058 		23-FEB-90       2108 …</a:t>
            </a:r>
          </a:p>
          <a:p>
            <a:r>
              <a:rPr lang="en-US" sz="1400">
                <a:solidFill>
                  <a:srgbClr val="040200"/>
                </a:solidFill>
              </a:rPr>
              <a:t>    112997 		08-JAN-90       2124 …</a:t>
            </a:r>
          </a:p>
          <a:p>
            <a:r>
              <a:rPr lang="en-US" sz="1400">
                <a:solidFill>
                  <a:srgbClr val="040200"/>
                </a:solidFill>
              </a:rPr>
              <a:t>   112983 		27-DEC-89       2103 …</a:t>
            </a:r>
          </a:p>
          <a:p>
            <a:r>
              <a:rPr lang="en-US" sz="1400">
                <a:solidFill>
                  <a:srgbClr val="040200"/>
                </a:solidFill>
              </a:rPr>
              <a:t>    113024 		20-JAN-90       2114 …</a:t>
            </a:r>
          </a:p>
          <a:p>
            <a:r>
              <a:rPr lang="en-US" sz="1400">
                <a:solidFill>
                  <a:srgbClr val="040200"/>
                </a:solidFill>
              </a:rPr>
              <a:t>    113062 		24-FEB-90       2124 …</a:t>
            </a:r>
          </a:p>
          <a:p>
            <a:r>
              <a:rPr lang="en-US" sz="1400">
                <a:solidFill>
                  <a:srgbClr val="040200"/>
                </a:solidFill>
              </a:rPr>
              <a:t>    112979 		12-OCT-89       2114 …</a:t>
            </a:r>
          </a:p>
          <a:p>
            <a:r>
              <a:rPr lang="en-US" sz="1400">
                <a:solidFill>
                  <a:srgbClr val="040200"/>
                </a:solidFill>
              </a:rPr>
              <a:t>    113027 		22-JAN-90       2103 …</a:t>
            </a:r>
          </a:p>
          <a:p>
            <a:r>
              <a:rPr lang="en-US" sz="1400">
                <a:solidFill>
                  <a:srgbClr val="040200"/>
                </a:solidFill>
              </a:rPr>
              <a:t>   113007 		08-JAN-90       2112 …</a:t>
            </a:r>
          </a:p>
          <a:p>
            <a:r>
              <a:rPr lang="en-US" sz="1400">
                <a:solidFill>
                  <a:srgbClr val="040200"/>
                </a:solidFill>
              </a:rPr>
              <a:t>    113069		 02-MAR-90     2109 …</a:t>
            </a:r>
          </a:p>
          <a:p>
            <a:r>
              <a:rPr lang="en-US" sz="1400">
                <a:solidFill>
                  <a:srgbClr val="040200"/>
                </a:solidFill>
              </a:rPr>
              <a:t>    113034 		29-JAN-90       2107 …</a:t>
            </a:r>
          </a:p>
          <a:p>
            <a:r>
              <a:rPr lang="en-US" sz="1400">
                <a:solidFill>
                  <a:srgbClr val="040200"/>
                </a:solidFill>
              </a:rPr>
              <a:t>    112992 		04-NOV-89       2118 …</a:t>
            </a:r>
          </a:p>
          <a:p>
            <a:r>
              <a:rPr lang="en-US" sz="1400">
                <a:solidFill>
                  <a:srgbClr val="040200"/>
                </a:solidFill>
              </a:rPr>
              <a:t>    112975 		12-OCT-89       2111 …</a:t>
            </a:r>
          </a:p>
          <a:p>
            <a:r>
              <a:rPr lang="en-US" sz="1400">
                <a:solidFill>
                  <a:srgbClr val="040200"/>
                </a:solidFill>
              </a:rPr>
              <a:t>   113055 		15-FEB-90       2108 …</a:t>
            </a:r>
          </a:p>
          <a:p>
            <a:r>
              <a:rPr lang="en-US" sz="1400">
                <a:solidFill>
                  <a:srgbClr val="040200"/>
                </a:solidFill>
              </a:rPr>
              <a:t>    113048 		10-FEB-90       2120 …</a:t>
            </a:r>
          </a:p>
          <a:p>
            <a:r>
              <a:rPr lang="en-US" sz="1400">
                <a:solidFill>
                  <a:srgbClr val="040200"/>
                </a:solidFill>
              </a:rPr>
              <a:t>    112993 		04-JAN-89       2106 …</a:t>
            </a:r>
          </a:p>
          <a:p>
            <a:r>
              <a:rPr lang="en-US" sz="1400">
                <a:solidFill>
                  <a:srgbClr val="040200"/>
                </a:solidFill>
              </a:rPr>
              <a:t>    113065		 27-FEB-90       2106 …</a:t>
            </a:r>
          </a:p>
          <a:p>
            <a:r>
              <a:rPr lang="en-US" sz="1400">
                <a:solidFill>
                  <a:srgbClr val="040200"/>
                </a:solidFill>
              </a:rPr>
              <a:t>    113003 		25-JAN-90       2108 …</a:t>
            </a:r>
          </a:p>
          <a:p>
            <a:r>
              <a:rPr lang="en-US" sz="1400">
                <a:solidFill>
                  <a:srgbClr val="040200"/>
                </a:solidFill>
              </a:rPr>
              <a:t>    113049 		10-FEB-90       2118 …</a:t>
            </a:r>
          </a:p>
          <a:p>
            <a:r>
              <a:rPr lang="en-US" sz="1400">
                <a:solidFill>
                  <a:srgbClr val="040200"/>
                </a:solidFill>
              </a:rPr>
              <a:t>   ……….</a:t>
            </a:r>
          </a:p>
          <a:p>
            <a:r>
              <a:rPr lang="en-US" sz="1400">
                <a:solidFill>
                  <a:srgbClr val="040200"/>
                </a:solidFill>
              </a:rPr>
              <a:t>   ………..</a:t>
            </a:r>
          </a:p>
        </p:txBody>
      </p:sp>
      <p:sp>
        <p:nvSpPr>
          <p:cNvPr id="174083" name="Text Box 3"/>
          <p:cNvSpPr txBox="1">
            <a:spLocks noChangeArrowheads="1"/>
          </p:cNvSpPr>
          <p:nvPr/>
        </p:nvSpPr>
        <p:spPr bwMode="auto">
          <a:xfrm>
            <a:off x="5029200" y="990600"/>
            <a:ext cx="373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40200"/>
                </a:solidFill>
              </a:rPr>
              <a:t>Clearly, no row is deleted because there is no CUST num 2126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E36B6771-3D4F-4E4F-BFBE-6B5BFEEDE8EB}" type="slidenum">
              <a:rPr lang="en-US"/>
              <a:pPr/>
              <a:t>12</a:t>
            </a:fld>
            <a:endParaRPr lang="en-US"/>
          </a:p>
        </p:txBody>
      </p:sp>
      <p:sp>
        <p:nvSpPr>
          <p:cNvPr id="175106" name="Text Box 2"/>
          <p:cNvSpPr txBox="1">
            <a:spLocks noChangeArrowheads="1"/>
          </p:cNvSpPr>
          <p:nvPr/>
        </p:nvSpPr>
        <p:spPr bwMode="auto">
          <a:xfrm>
            <a:off x="1219200" y="990600"/>
            <a:ext cx="70866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40200"/>
                </a:solidFill>
              </a:rPr>
              <a:t>Remove all orders placed before November 15,1989.</a:t>
            </a:r>
          </a:p>
          <a:p>
            <a:pPr>
              <a:buClr>
                <a:srgbClr val="CC0000"/>
              </a:buClr>
              <a:buFontTx/>
              <a:buChar char="•"/>
            </a:pPr>
            <a:endParaRPr lang="en-US">
              <a:solidFill>
                <a:srgbClr val="040200"/>
              </a:solidFill>
            </a:endParaRPr>
          </a:p>
          <a:p>
            <a:endParaRPr lang="en-US">
              <a:solidFill>
                <a:srgbClr val="040200"/>
              </a:solidFill>
            </a:endParaRPr>
          </a:p>
          <a:p>
            <a:pPr lvl="2"/>
            <a:r>
              <a:rPr lang="en-US" b="1">
                <a:solidFill>
                  <a:srgbClr val="040200"/>
                </a:solidFill>
              </a:rPr>
              <a:t>DELETE FROM Orders</a:t>
            </a:r>
          </a:p>
          <a:p>
            <a:pPr lvl="2"/>
            <a:r>
              <a:rPr lang="en-US" b="1">
                <a:solidFill>
                  <a:srgbClr val="040200"/>
                </a:solidFill>
              </a:rPr>
              <a:t>WHERE Order_Date &lt; ‘15-NOV-89’;</a:t>
            </a:r>
          </a:p>
          <a:p>
            <a:pPr lvl="2"/>
            <a:endParaRPr lang="en-US" b="1">
              <a:solidFill>
                <a:srgbClr val="040200"/>
              </a:solidFill>
            </a:endParaRPr>
          </a:p>
          <a:p>
            <a:pPr lvl="2"/>
            <a:endParaRPr lang="en-US">
              <a:solidFill>
                <a:srgbClr val="040200"/>
              </a:solidFill>
            </a:endParaRPr>
          </a:p>
          <a:p>
            <a:pPr lvl="2"/>
            <a:r>
              <a:rPr lang="en-US">
                <a:solidFill>
                  <a:srgbClr val="040200"/>
                </a:solidFill>
              </a:rPr>
              <a:t>Answer:</a:t>
            </a:r>
          </a:p>
          <a:p>
            <a:pPr lvl="2"/>
            <a:r>
              <a:rPr lang="en-US">
                <a:solidFill>
                  <a:srgbClr val="040200"/>
                </a:solidFill>
              </a:rPr>
              <a:t>	</a:t>
            </a:r>
            <a:r>
              <a:rPr lang="en-US" b="1">
                <a:solidFill>
                  <a:srgbClr val="040200"/>
                </a:solidFill>
              </a:rPr>
              <a:t>5 rows deleted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fld id="{3C106EA1-71FE-46F9-8C13-A8146B65FB97}" type="slidenum">
              <a:rPr lang="en-US"/>
              <a:pPr/>
              <a:t>13</a:t>
            </a:fld>
            <a:endParaRPr lang="en-US"/>
          </a:p>
        </p:txBody>
      </p:sp>
      <p:sp>
        <p:nvSpPr>
          <p:cNvPr id="176130" name="Text Box 2"/>
          <p:cNvSpPr txBox="1">
            <a:spLocks noChangeArrowheads="1"/>
          </p:cNvSpPr>
          <p:nvPr/>
        </p:nvSpPr>
        <p:spPr bwMode="auto">
          <a:xfrm>
            <a:off x="1066800" y="136525"/>
            <a:ext cx="3937000" cy="672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 </a:t>
            </a:r>
            <a:r>
              <a:rPr lang="en-US" sz="1600" b="1">
                <a:solidFill>
                  <a:srgbClr val="660066"/>
                </a:solidFill>
              </a:rPr>
              <a:t>Order_Num             Order_Date       Cust...</a:t>
            </a:r>
            <a:endParaRPr lang="en-US" sz="1600">
              <a:solidFill>
                <a:srgbClr val="660066"/>
              </a:solidFill>
            </a:endParaRPr>
          </a:p>
          <a:p>
            <a:r>
              <a:rPr lang="en-US" sz="1400"/>
              <a:t>    112961		17-DEC-89      2117 ..</a:t>
            </a:r>
          </a:p>
          <a:p>
            <a:r>
              <a:rPr lang="en-US" sz="1400"/>
              <a:t>    113012 		11-JAN-90       2111...</a:t>
            </a:r>
          </a:p>
          <a:p>
            <a:r>
              <a:rPr lang="en-US" sz="1400"/>
              <a:t>    112989 		03-JAN-90       2101 ...</a:t>
            </a:r>
          </a:p>
          <a:p>
            <a:r>
              <a:rPr lang="en-US" sz="1400"/>
              <a:t>    113051 		10-FEB-90       2118 ...</a:t>
            </a:r>
          </a:p>
          <a:p>
            <a:r>
              <a:rPr lang="en-US" sz="1400"/>
              <a:t>    </a:t>
            </a:r>
            <a:r>
              <a:rPr lang="en-US" sz="1400" b="1">
                <a:solidFill>
                  <a:srgbClr val="CC0000"/>
                </a:solidFill>
              </a:rPr>
              <a:t>112968 		12-OCT-89       2102 …</a:t>
            </a:r>
            <a:endParaRPr lang="en-US" sz="1400" b="1">
              <a:solidFill>
                <a:srgbClr val="FF3300"/>
              </a:solidFill>
            </a:endParaRPr>
          </a:p>
          <a:p>
            <a:r>
              <a:rPr lang="en-US" sz="1400"/>
              <a:t>   113036 		30-JAN-90       2107 …</a:t>
            </a:r>
          </a:p>
          <a:p>
            <a:r>
              <a:rPr lang="en-US" sz="1400"/>
              <a:t>    113045 		02-FEB-90       2112 …</a:t>
            </a:r>
          </a:p>
          <a:p>
            <a:r>
              <a:rPr lang="en-US" sz="1400"/>
              <a:t>    112963 		17-DEC-89       2103 …</a:t>
            </a:r>
          </a:p>
          <a:p>
            <a:r>
              <a:rPr lang="en-US" sz="1400"/>
              <a:t>    113013 		14-JAN-90       2118 …</a:t>
            </a:r>
          </a:p>
          <a:p>
            <a:r>
              <a:rPr lang="en-US" sz="1400"/>
              <a:t>    113058 		23-FEB-90       2108 …</a:t>
            </a:r>
          </a:p>
          <a:p>
            <a:r>
              <a:rPr lang="en-US" sz="1400"/>
              <a:t>    112997 		08-JAN-90       2124 …</a:t>
            </a:r>
          </a:p>
          <a:p>
            <a:r>
              <a:rPr lang="en-US" sz="1400"/>
              <a:t>   112983 		27-DEC-89       2103 …</a:t>
            </a:r>
          </a:p>
          <a:p>
            <a:r>
              <a:rPr lang="en-US" sz="1400"/>
              <a:t>    113024 		20-JAN-90       2114 …</a:t>
            </a:r>
          </a:p>
          <a:p>
            <a:r>
              <a:rPr lang="en-US" sz="1400"/>
              <a:t>    113062 		24-FEB-90       2124 …</a:t>
            </a:r>
          </a:p>
          <a:p>
            <a:r>
              <a:rPr lang="en-US" sz="1400"/>
              <a:t>    </a:t>
            </a:r>
            <a:r>
              <a:rPr lang="en-US" sz="1400" b="1">
                <a:solidFill>
                  <a:srgbClr val="CC0000"/>
                </a:solidFill>
              </a:rPr>
              <a:t>112979 		12-OCT-89       2114 …</a:t>
            </a:r>
            <a:endParaRPr lang="en-US" sz="1400">
              <a:solidFill>
                <a:schemeClr val="accent2"/>
              </a:solidFill>
            </a:endParaRPr>
          </a:p>
          <a:p>
            <a:r>
              <a:rPr lang="en-US" sz="1400"/>
              <a:t>    113027 		22-JAN-90       2103 …</a:t>
            </a:r>
          </a:p>
          <a:p>
            <a:r>
              <a:rPr lang="en-US" sz="1400"/>
              <a:t>   113007 		08-JAN-90       2112 …</a:t>
            </a:r>
          </a:p>
          <a:p>
            <a:r>
              <a:rPr lang="en-US" sz="1400"/>
              <a:t>    113069		 02-MAR-90     2109 …</a:t>
            </a:r>
          </a:p>
          <a:p>
            <a:r>
              <a:rPr lang="en-US" sz="1400"/>
              <a:t>    113034 		29-JAN-90       2107 …</a:t>
            </a:r>
          </a:p>
          <a:p>
            <a:r>
              <a:rPr lang="en-US" sz="1400"/>
              <a:t>    </a:t>
            </a:r>
            <a:r>
              <a:rPr lang="en-US" sz="1400" b="1">
                <a:solidFill>
                  <a:srgbClr val="CC0000"/>
                </a:solidFill>
              </a:rPr>
              <a:t>112992 		04-NOV-89       2118 …</a:t>
            </a:r>
          </a:p>
          <a:p>
            <a:r>
              <a:rPr lang="en-US" sz="1400" b="1">
                <a:solidFill>
                  <a:srgbClr val="CC0000"/>
                </a:solidFill>
              </a:rPr>
              <a:t>    112975 		12-OCT-89       2111 …</a:t>
            </a:r>
            <a:endParaRPr lang="en-US" sz="1400">
              <a:solidFill>
                <a:srgbClr val="CC0000"/>
              </a:solidFill>
            </a:endParaRPr>
          </a:p>
          <a:p>
            <a:r>
              <a:rPr lang="en-US" sz="1400"/>
              <a:t>   113055 		15-FEB-90       2108 …</a:t>
            </a:r>
          </a:p>
          <a:p>
            <a:r>
              <a:rPr lang="en-US" sz="1400"/>
              <a:t>    113048 		10-FEB-90       2120 …</a:t>
            </a:r>
          </a:p>
          <a:p>
            <a:r>
              <a:rPr lang="en-US" sz="1400"/>
              <a:t>    </a:t>
            </a:r>
            <a:r>
              <a:rPr lang="en-US" sz="1400" b="1">
                <a:solidFill>
                  <a:srgbClr val="CC0000"/>
                </a:solidFill>
              </a:rPr>
              <a:t>112993 		04-JAN-89       2106 …</a:t>
            </a:r>
            <a:endParaRPr lang="en-US" sz="1400">
              <a:solidFill>
                <a:srgbClr val="CC0000"/>
              </a:solidFill>
            </a:endParaRPr>
          </a:p>
          <a:p>
            <a:r>
              <a:rPr lang="en-US" sz="1400"/>
              <a:t>    113065		 27-FEB-90       2106 …</a:t>
            </a:r>
          </a:p>
          <a:p>
            <a:r>
              <a:rPr lang="en-US" sz="1400"/>
              <a:t>    113003 		25-JAN-90       2108 …</a:t>
            </a:r>
          </a:p>
          <a:p>
            <a:r>
              <a:rPr lang="en-US" sz="1400"/>
              <a:t>    113049 		10-FEB-90       2118 …</a:t>
            </a:r>
          </a:p>
          <a:p>
            <a:r>
              <a:rPr lang="en-US" sz="1400"/>
              <a:t>   112987 		31-DEC-89       2103 …</a:t>
            </a:r>
          </a:p>
          <a:p>
            <a:r>
              <a:rPr lang="en-US" sz="1400"/>
              <a:t>    113057 		18-FEB-90       2111 …</a:t>
            </a:r>
          </a:p>
          <a:p>
            <a:r>
              <a:rPr lang="en-US" sz="1400"/>
              <a:t>    113042 		02-FEB-90       2113 …</a:t>
            </a:r>
          </a:p>
        </p:txBody>
      </p:sp>
      <p:sp>
        <p:nvSpPr>
          <p:cNvPr id="176131" name="Text Box 3"/>
          <p:cNvSpPr txBox="1">
            <a:spLocks noChangeArrowheads="1"/>
          </p:cNvSpPr>
          <p:nvPr/>
        </p:nvSpPr>
        <p:spPr bwMode="auto">
          <a:xfrm>
            <a:off x="5029200" y="965200"/>
            <a:ext cx="4038600" cy="566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 </a:t>
            </a:r>
            <a:r>
              <a:rPr lang="en-US" sz="1600" b="1">
                <a:solidFill>
                  <a:srgbClr val="660066"/>
                </a:solidFill>
              </a:rPr>
              <a:t>Order_Num               Order_Date       Cust...</a:t>
            </a:r>
            <a:endParaRPr lang="en-US" sz="1600">
              <a:solidFill>
                <a:srgbClr val="660066"/>
              </a:solidFill>
            </a:endParaRPr>
          </a:p>
          <a:p>
            <a:r>
              <a:rPr lang="en-US" sz="1400"/>
              <a:t>    </a:t>
            </a:r>
            <a:r>
              <a:rPr lang="en-US" sz="1400">
                <a:solidFill>
                  <a:srgbClr val="040200"/>
                </a:solidFill>
              </a:rPr>
              <a:t>112961		17-DEC-89      2117 ..</a:t>
            </a:r>
          </a:p>
          <a:p>
            <a:r>
              <a:rPr lang="en-US" sz="1400">
                <a:solidFill>
                  <a:srgbClr val="040200"/>
                </a:solidFill>
              </a:rPr>
              <a:t>    113012 		11-JAN-90       2111...</a:t>
            </a:r>
          </a:p>
          <a:p>
            <a:r>
              <a:rPr lang="en-US" sz="1400">
                <a:solidFill>
                  <a:srgbClr val="040200"/>
                </a:solidFill>
              </a:rPr>
              <a:t>    112989 		03-JAN-90       2101 ...</a:t>
            </a:r>
          </a:p>
          <a:p>
            <a:r>
              <a:rPr lang="en-US" sz="1400">
                <a:solidFill>
                  <a:srgbClr val="040200"/>
                </a:solidFill>
              </a:rPr>
              <a:t>    113051 		10-FEB-90       2118 ...</a:t>
            </a:r>
          </a:p>
          <a:p>
            <a:r>
              <a:rPr lang="en-US" sz="1400">
                <a:solidFill>
                  <a:srgbClr val="040200"/>
                </a:solidFill>
              </a:rPr>
              <a:t>    113036 		30-JAN-90       2107 …</a:t>
            </a:r>
          </a:p>
          <a:p>
            <a:r>
              <a:rPr lang="en-US" sz="1400">
                <a:solidFill>
                  <a:srgbClr val="040200"/>
                </a:solidFill>
              </a:rPr>
              <a:t>    113045 		02-FEB-90       2112 …</a:t>
            </a:r>
          </a:p>
          <a:p>
            <a:r>
              <a:rPr lang="en-US" sz="1400">
                <a:solidFill>
                  <a:srgbClr val="040200"/>
                </a:solidFill>
              </a:rPr>
              <a:t>    112963 		17-DEC-89       2103 …</a:t>
            </a:r>
          </a:p>
          <a:p>
            <a:r>
              <a:rPr lang="en-US" sz="1400">
                <a:solidFill>
                  <a:srgbClr val="040200"/>
                </a:solidFill>
              </a:rPr>
              <a:t>    113013 		14-JAN-90       2118 …</a:t>
            </a:r>
          </a:p>
          <a:p>
            <a:r>
              <a:rPr lang="en-US" sz="1400">
                <a:solidFill>
                  <a:srgbClr val="040200"/>
                </a:solidFill>
              </a:rPr>
              <a:t>    113058 		23-FEB-90       2108 …</a:t>
            </a:r>
          </a:p>
          <a:p>
            <a:r>
              <a:rPr lang="en-US" sz="1400">
                <a:solidFill>
                  <a:srgbClr val="040200"/>
                </a:solidFill>
              </a:rPr>
              <a:t>    112997 		08-JAN-90       2124 …</a:t>
            </a:r>
          </a:p>
          <a:p>
            <a:r>
              <a:rPr lang="en-US" sz="1400">
                <a:solidFill>
                  <a:srgbClr val="040200"/>
                </a:solidFill>
              </a:rPr>
              <a:t>   112983 		27-DEC-89       2103 …</a:t>
            </a:r>
          </a:p>
          <a:p>
            <a:r>
              <a:rPr lang="en-US" sz="1400">
                <a:solidFill>
                  <a:srgbClr val="040200"/>
                </a:solidFill>
              </a:rPr>
              <a:t>    113024 		20-JAN-90       2114 …</a:t>
            </a:r>
          </a:p>
          <a:p>
            <a:r>
              <a:rPr lang="en-US" sz="1400">
                <a:solidFill>
                  <a:srgbClr val="040200"/>
                </a:solidFill>
              </a:rPr>
              <a:t>    113062 		24-FEB-90       2124 …</a:t>
            </a:r>
          </a:p>
          <a:p>
            <a:r>
              <a:rPr lang="en-US" sz="1400">
                <a:solidFill>
                  <a:srgbClr val="040200"/>
                </a:solidFill>
              </a:rPr>
              <a:t>    113027 		22-JAN-90       2103 …</a:t>
            </a:r>
          </a:p>
          <a:p>
            <a:r>
              <a:rPr lang="en-US" sz="1400">
                <a:solidFill>
                  <a:srgbClr val="040200"/>
                </a:solidFill>
              </a:rPr>
              <a:t>   113007 		08-JAN-90       2112 …</a:t>
            </a:r>
          </a:p>
          <a:p>
            <a:r>
              <a:rPr lang="en-US" sz="1400">
                <a:solidFill>
                  <a:srgbClr val="040200"/>
                </a:solidFill>
              </a:rPr>
              <a:t>    113069		 02-MAR-90     2109 …</a:t>
            </a:r>
          </a:p>
          <a:p>
            <a:r>
              <a:rPr lang="en-US" sz="1400">
                <a:solidFill>
                  <a:srgbClr val="040200"/>
                </a:solidFill>
              </a:rPr>
              <a:t>    113034 		29-JAN-90       2107 …</a:t>
            </a:r>
          </a:p>
          <a:p>
            <a:r>
              <a:rPr lang="en-US" sz="1400">
                <a:solidFill>
                  <a:srgbClr val="040200"/>
                </a:solidFill>
              </a:rPr>
              <a:t>   113055 		15-FEB-90       2108 …</a:t>
            </a:r>
          </a:p>
          <a:p>
            <a:r>
              <a:rPr lang="en-US" sz="1400">
                <a:solidFill>
                  <a:srgbClr val="040200"/>
                </a:solidFill>
              </a:rPr>
              <a:t>    113048 		10-FEB-90       2120 …</a:t>
            </a:r>
          </a:p>
          <a:p>
            <a:r>
              <a:rPr lang="en-US" sz="1400">
                <a:solidFill>
                  <a:srgbClr val="040200"/>
                </a:solidFill>
              </a:rPr>
              <a:t>   113065		 27-FEB-90       2106 …</a:t>
            </a:r>
          </a:p>
          <a:p>
            <a:r>
              <a:rPr lang="en-US" sz="1400">
                <a:solidFill>
                  <a:srgbClr val="040200"/>
                </a:solidFill>
              </a:rPr>
              <a:t>    113003 		25-JAN-90       2108 …</a:t>
            </a:r>
          </a:p>
          <a:p>
            <a:r>
              <a:rPr lang="en-US" sz="1400">
                <a:solidFill>
                  <a:srgbClr val="040200"/>
                </a:solidFill>
              </a:rPr>
              <a:t>    113049 		10-FEB-90       2118 …</a:t>
            </a:r>
          </a:p>
          <a:p>
            <a:r>
              <a:rPr lang="en-US" sz="1400">
                <a:solidFill>
                  <a:srgbClr val="040200"/>
                </a:solidFill>
              </a:rPr>
              <a:t>   112987 		31-DEC-89       2103 …</a:t>
            </a:r>
          </a:p>
          <a:p>
            <a:r>
              <a:rPr lang="en-US" sz="1400">
                <a:solidFill>
                  <a:srgbClr val="040200"/>
                </a:solidFill>
              </a:rPr>
              <a:t>    113057 		18-FEB-90       2111 …</a:t>
            </a:r>
          </a:p>
          <a:p>
            <a:r>
              <a:rPr lang="en-US" sz="1400">
                <a:solidFill>
                  <a:srgbClr val="040200"/>
                </a:solidFill>
              </a:rPr>
              <a:t>    113042 		02-FEB-90       2113 …</a:t>
            </a:r>
          </a:p>
        </p:txBody>
      </p:sp>
      <p:sp>
        <p:nvSpPr>
          <p:cNvPr id="176132" name="Text Box 4"/>
          <p:cNvSpPr txBox="1">
            <a:spLocks noChangeArrowheads="1"/>
          </p:cNvSpPr>
          <p:nvPr/>
        </p:nvSpPr>
        <p:spPr bwMode="auto">
          <a:xfrm>
            <a:off x="7007225" y="506413"/>
            <a:ext cx="170656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008000"/>
                </a:solidFill>
              </a:rPr>
              <a:t>After Delete</a:t>
            </a:r>
            <a:endParaRPr lang="en-US">
              <a:solidFill>
                <a:srgbClr val="008000"/>
              </a:solidFill>
            </a:endParaRPr>
          </a:p>
        </p:txBody>
      </p:sp>
      <p:sp>
        <p:nvSpPr>
          <p:cNvPr id="176133" name="Text Box 5"/>
          <p:cNvSpPr txBox="1">
            <a:spLocks noChangeArrowheads="1"/>
          </p:cNvSpPr>
          <p:nvPr/>
        </p:nvSpPr>
        <p:spPr bwMode="auto">
          <a:xfrm>
            <a:off x="4854575" y="161925"/>
            <a:ext cx="190976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008000"/>
                </a:solidFill>
              </a:rPr>
              <a:t>Before Delete</a:t>
            </a:r>
            <a:endParaRPr lang="en-US" i="1">
              <a:solidFill>
                <a:srgbClr val="008000"/>
              </a:solidFill>
            </a:endParaRPr>
          </a:p>
        </p:txBody>
      </p:sp>
      <p:sp>
        <p:nvSpPr>
          <p:cNvPr id="176134" name="Line 6"/>
          <p:cNvSpPr>
            <a:spLocks noChangeShapeType="1"/>
          </p:cNvSpPr>
          <p:nvPr/>
        </p:nvSpPr>
        <p:spPr bwMode="auto">
          <a:xfrm>
            <a:off x="685800" y="13716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35" name="Line 7"/>
          <p:cNvSpPr>
            <a:spLocks noChangeShapeType="1"/>
          </p:cNvSpPr>
          <p:nvPr/>
        </p:nvSpPr>
        <p:spPr bwMode="auto">
          <a:xfrm>
            <a:off x="685800" y="3505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36" name="Line 8"/>
          <p:cNvSpPr>
            <a:spLocks noChangeShapeType="1"/>
          </p:cNvSpPr>
          <p:nvPr/>
        </p:nvSpPr>
        <p:spPr bwMode="auto">
          <a:xfrm>
            <a:off x="685800" y="45720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37" name="Line 9"/>
          <p:cNvSpPr>
            <a:spLocks noChangeShapeType="1"/>
          </p:cNvSpPr>
          <p:nvPr/>
        </p:nvSpPr>
        <p:spPr bwMode="auto">
          <a:xfrm>
            <a:off x="685800" y="48006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38" name="Line 10"/>
          <p:cNvSpPr>
            <a:spLocks noChangeShapeType="1"/>
          </p:cNvSpPr>
          <p:nvPr/>
        </p:nvSpPr>
        <p:spPr bwMode="auto">
          <a:xfrm>
            <a:off x="685800" y="5410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91B267BE-2F36-41F6-B2F7-3DB63DCACA8A}" type="slidenum">
              <a:rPr lang="en-US"/>
              <a:pPr/>
              <a:t>14</a:t>
            </a:fld>
            <a:endParaRPr lang="en-US"/>
          </a:p>
        </p:txBody>
      </p:sp>
      <p:sp>
        <p:nvSpPr>
          <p:cNvPr id="177154" name="Text Box 2"/>
          <p:cNvSpPr txBox="1">
            <a:spLocks noChangeArrowheads="1"/>
          </p:cNvSpPr>
          <p:nvPr/>
        </p:nvSpPr>
        <p:spPr bwMode="auto">
          <a:xfrm>
            <a:off x="304800" y="838200"/>
            <a:ext cx="82296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40200"/>
                </a:solidFill>
              </a:rPr>
              <a:t>Delete all rows for customers served by Bill Adams, Mary Jones, or Dan Roberts (employee numbers 105,109, and 101).</a:t>
            </a:r>
          </a:p>
          <a:p>
            <a:pPr lvl="2">
              <a:buFont typeface="Symbol" pitchFamily="18" charset="2"/>
              <a:buChar char="·"/>
            </a:pPr>
            <a:endParaRPr lang="en-US">
              <a:solidFill>
                <a:srgbClr val="040200"/>
              </a:solidFill>
            </a:endParaRPr>
          </a:p>
          <a:p>
            <a:pPr lvl="2">
              <a:buFont typeface="Symbol" pitchFamily="18" charset="2"/>
              <a:buChar char="·"/>
            </a:pPr>
            <a:endParaRPr lang="en-US">
              <a:solidFill>
                <a:srgbClr val="040200"/>
              </a:solidFill>
            </a:endParaRPr>
          </a:p>
          <a:p>
            <a:pPr lvl="2">
              <a:buFont typeface="Symbol" pitchFamily="18" charset="2"/>
              <a:buChar char="·"/>
            </a:pPr>
            <a:endParaRPr lang="en-US">
              <a:solidFill>
                <a:srgbClr val="040200"/>
              </a:solidFill>
            </a:endParaRPr>
          </a:p>
          <a:p>
            <a:pPr lvl="2"/>
            <a:r>
              <a:rPr lang="en-US" b="1">
                <a:solidFill>
                  <a:srgbClr val="040200"/>
                </a:solidFill>
              </a:rPr>
              <a:t>DELETE FROM Customers</a:t>
            </a:r>
          </a:p>
          <a:p>
            <a:pPr lvl="2"/>
            <a:r>
              <a:rPr lang="en-US" b="1">
                <a:solidFill>
                  <a:srgbClr val="040200"/>
                </a:solidFill>
              </a:rPr>
              <a:t>WHERE Cust_Rep IN (101,105,109);</a:t>
            </a:r>
          </a:p>
          <a:p>
            <a:pPr lvl="2"/>
            <a:endParaRPr lang="en-US" b="1">
              <a:solidFill>
                <a:srgbClr val="040200"/>
              </a:solidFill>
            </a:endParaRPr>
          </a:p>
          <a:p>
            <a:pPr lvl="2"/>
            <a:r>
              <a:rPr lang="en-US">
                <a:solidFill>
                  <a:srgbClr val="040200"/>
                </a:solidFill>
              </a:rPr>
              <a:t>Answer:</a:t>
            </a:r>
          </a:p>
          <a:p>
            <a:pPr lvl="2"/>
            <a:r>
              <a:rPr lang="en-US"/>
              <a:t>	</a:t>
            </a:r>
            <a:r>
              <a:rPr lang="en-US" b="1"/>
              <a:t>7 rows deleted.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fld id="{8171B916-4487-44A2-955A-C0D9E2A5CD44}" type="slidenum">
              <a:rPr lang="en-US"/>
              <a:pPr/>
              <a:t>15</a:t>
            </a:fld>
            <a:endParaRPr lang="en-US"/>
          </a:p>
        </p:txBody>
      </p:sp>
      <p:sp>
        <p:nvSpPr>
          <p:cNvPr id="178178" name="Text Box 2"/>
          <p:cNvSpPr txBox="1">
            <a:spLocks noChangeArrowheads="1"/>
          </p:cNvSpPr>
          <p:nvPr/>
        </p:nvSpPr>
        <p:spPr bwMode="auto">
          <a:xfrm>
            <a:off x="990600" y="152400"/>
            <a:ext cx="4724400" cy="61436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defRPr sz="2400">
                <a:solidFill>
                  <a:schemeClr val="tx1"/>
                </a:solidFill>
                <a:latin typeface="Times New Roman" pitchFamily="18" charset="0"/>
              </a:defRPr>
            </a:lvl1pPr>
            <a:lvl2pPr marL="29051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800" b="1">
                <a:solidFill>
                  <a:srgbClr val="660066"/>
                </a:solidFill>
              </a:rPr>
              <a:t>Cust_Num Company  Cust_Rep Credit_Limit</a:t>
            </a:r>
          </a:p>
          <a:p>
            <a:r>
              <a:rPr lang="en-US" sz="1800" b="1"/>
              <a:t> 2111 JCP Inc.                    103        50000</a:t>
            </a:r>
          </a:p>
          <a:p>
            <a:r>
              <a:rPr lang="en-US" sz="1800" b="1"/>
              <a:t> </a:t>
            </a:r>
            <a:r>
              <a:rPr lang="en-US" sz="1800" b="1">
                <a:solidFill>
                  <a:srgbClr val="CC0000"/>
                </a:solidFill>
              </a:rPr>
              <a:t>2102 First Corp.                101        65000</a:t>
            </a:r>
          </a:p>
          <a:p>
            <a:r>
              <a:rPr lang="en-US" sz="1800" b="1">
                <a:solidFill>
                  <a:srgbClr val="CC0000"/>
                </a:solidFill>
              </a:rPr>
              <a:t> 2103 Acme Mfg.                105        50000</a:t>
            </a:r>
          </a:p>
          <a:p>
            <a:r>
              <a:rPr lang="en-US" sz="1800" b="1"/>
              <a:t> 2123 Carter and Sons       102        40000</a:t>
            </a:r>
          </a:p>
          <a:p>
            <a:r>
              <a:rPr lang="en-US" sz="1800" b="1"/>
              <a:t> 2107 Ace International     110        35000</a:t>
            </a:r>
          </a:p>
          <a:p>
            <a:r>
              <a:rPr lang="en-US" sz="1800" b="1"/>
              <a:t> </a:t>
            </a:r>
            <a:r>
              <a:rPr lang="en-US" sz="1800" b="1">
                <a:solidFill>
                  <a:srgbClr val="CC0000"/>
                </a:solidFill>
              </a:rPr>
              <a:t>2115 Smithson Corp.        101        20000</a:t>
            </a:r>
            <a:endParaRPr lang="en-US" sz="1800" b="1"/>
          </a:p>
          <a:p>
            <a:r>
              <a:rPr lang="en-US" sz="1800" b="1"/>
              <a:t> 2101 Jones Mfg.                106        65000</a:t>
            </a:r>
          </a:p>
          <a:p>
            <a:r>
              <a:rPr lang="en-US" sz="1800" b="1"/>
              <a:t> 2112 Zetacorp                   108        50000</a:t>
            </a:r>
          </a:p>
          <a:p>
            <a:r>
              <a:rPr lang="en-US" sz="1800" b="1"/>
              <a:t> 2121 QMA Assoc.             103        45000</a:t>
            </a:r>
          </a:p>
          <a:p>
            <a:r>
              <a:rPr lang="en-US" sz="1800" b="1"/>
              <a:t> 2114 Orion Corp.             102        20000</a:t>
            </a:r>
          </a:p>
          <a:p>
            <a:r>
              <a:rPr lang="en-US" sz="1800" b="1"/>
              <a:t> 2124 Peter Brothers         107        40000</a:t>
            </a:r>
          </a:p>
          <a:p>
            <a:r>
              <a:rPr lang="en-US" sz="1800" b="1"/>
              <a:t> </a:t>
            </a:r>
            <a:r>
              <a:rPr lang="en-US" sz="1800" b="1">
                <a:solidFill>
                  <a:srgbClr val="CC0000"/>
                </a:solidFill>
              </a:rPr>
              <a:t>2108 Holm and Landis    109        55000</a:t>
            </a:r>
          </a:p>
          <a:p>
            <a:r>
              <a:rPr lang="en-US" sz="1800" b="1"/>
              <a:t> 2117 J.P. Sinclair             106        35000</a:t>
            </a:r>
          </a:p>
          <a:p>
            <a:r>
              <a:rPr lang="en-US" sz="1800" b="1"/>
              <a:t> </a:t>
            </a:r>
            <a:r>
              <a:rPr lang="en-US" sz="1800" b="1">
                <a:solidFill>
                  <a:srgbClr val="CC0000"/>
                </a:solidFill>
              </a:rPr>
              <a:t>2122 Three-Way Lines    105        30000</a:t>
            </a:r>
            <a:endParaRPr lang="en-US" sz="1800" b="1">
              <a:solidFill>
                <a:srgbClr val="FF3300"/>
              </a:solidFill>
            </a:endParaRPr>
          </a:p>
          <a:p>
            <a:r>
              <a:rPr lang="en-US" sz="1800" b="1"/>
              <a:t> 2120 Rico Enterprises     102        50000</a:t>
            </a:r>
          </a:p>
          <a:p>
            <a:r>
              <a:rPr lang="en-US" sz="1800" b="1"/>
              <a:t> 2106 Fred Lewis Corp.   102        65000</a:t>
            </a:r>
          </a:p>
          <a:p>
            <a:r>
              <a:rPr lang="en-US" sz="1800" b="1"/>
              <a:t> </a:t>
            </a:r>
            <a:r>
              <a:rPr lang="en-US" sz="1800" b="1">
                <a:solidFill>
                  <a:srgbClr val="CC0000"/>
                </a:solidFill>
              </a:rPr>
              <a:t>2119 Solomon Inc.           109        25000</a:t>
            </a:r>
            <a:endParaRPr lang="en-US" sz="1800" b="1"/>
          </a:p>
          <a:p>
            <a:r>
              <a:rPr lang="en-US" sz="1800" b="1"/>
              <a:t> 2118 Midwest Systems    108        60000</a:t>
            </a:r>
          </a:p>
          <a:p>
            <a:r>
              <a:rPr lang="en-US" sz="1800" b="1"/>
              <a:t> 2113 Ian and Schmidt     104        20000</a:t>
            </a:r>
          </a:p>
          <a:p>
            <a:r>
              <a:rPr lang="en-US" sz="1800" b="1"/>
              <a:t> 2109 Chen Associates      103        25000</a:t>
            </a:r>
          </a:p>
          <a:p>
            <a:r>
              <a:rPr lang="en-US" sz="1800" b="1"/>
              <a:t> </a:t>
            </a:r>
            <a:r>
              <a:rPr lang="en-US" sz="1800" b="1">
                <a:solidFill>
                  <a:srgbClr val="CC0000"/>
                </a:solidFill>
              </a:rPr>
              <a:t>2105 AAA Investments   101        45000</a:t>
            </a:r>
            <a:endParaRPr lang="en-US" sz="1800" b="1"/>
          </a:p>
        </p:txBody>
      </p:sp>
      <p:sp>
        <p:nvSpPr>
          <p:cNvPr id="178179" name="Text Box 3"/>
          <p:cNvSpPr txBox="1">
            <a:spLocks noChangeArrowheads="1"/>
          </p:cNvSpPr>
          <p:nvPr/>
        </p:nvSpPr>
        <p:spPr bwMode="auto">
          <a:xfrm>
            <a:off x="4114800" y="1989138"/>
            <a:ext cx="4724400" cy="4221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defRPr sz="2400">
                <a:solidFill>
                  <a:schemeClr val="tx1"/>
                </a:solidFill>
                <a:latin typeface="Times New Roman" pitchFamily="18" charset="0"/>
              </a:defRPr>
            </a:lvl1pPr>
            <a:lvl2pPr marL="29051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800" b="1">
                <a:solidFill>
                  <a:srgbClr val="660066"/>
                </a:solidFill>
              </a:rPr>
              <a:t>Cust_Num Company  Cust_Rep Credit_Limit</a:t>
            </a:r>
            <a:endParaRPr lang="en-US" sz="1800" b="1"/>
          </a:p>
          <a:p>
            <a:r>
              <a:rPr lang="en-US" sz="1800" b="1"/>
              <a:t> 2111 JCP Inc.                    103        50000</a:t>
            </a:r>
          </a:p>
          <a:p>
            <a:r>
              <a:rPr lang="en-US" sz="1800" b="1"/>
              <a:t> 2123 Carter and Sons       102        40000</a:t>
            </a:r>
          </a:p>
          <a:p>
            <a:r>
              <a:rPr lang="en-US" sz="1800" b="1"/>
              <a:t> 2107 Ace International     110        35000</a:t>
            </a:r>
          </a:p>
          <a:p>
            <a:r>
              <a:rPr lang="en-US" sz="1800" b="1"/>
              <a:t> 2101 Jones Mfg.                106        65000</a:t>
            </a:r>
          </a:p>
          <a:p>
            <a:r>
              <a:rPr lang="en-US" sz="1800" b="1"/>
              <a:t> 2112 Zetacorp                   108        50000</a:t>
            </a:r>
          </a:p>
          <a:p>
            <a:r>
              <a:rPr lang="en-US" sz="1800" b="1"/>
              <a:t> 2121 QMA Assoc.             103        45000</a:t>
            </a:r>
          </a:p>
          <a:p>
            <a:r>
              <a:rPr lang="en-US" sz="1800" b="1"/>
              <a:t> 2114 Orion Corp.             102        20000</a:t>
            </a:r>
          </a:p>
          <a:p>
            <a:r>
              <a:rPr lang="en-US" sz="1800" b="1"/>
              <a:t> 2124 Peter Brothers         107        40000</a:t>
            </a:r>
          </a:p>
          <a:p>
            <a:r>
              <a:rPr lang="en-US" sz="1800" b="1"/>
              <a:t> 2117 J.P. Sinclair             106        35000</a:t>
            </a:r>
          </a:p>
          <a:p>
            <a:r>
              <a:rPr lang="en-US" sz="1800" b="1"/>
              <a:t> 2120 Rico Enterprises     102        50000</a:t>
            </a:r>
          </a:p>
          <a:p>
            <a:r>
              <a:rPr lang="en-US" sz="1800" b="1"/>
              <a:t> 2106 Fred Lewis Corp.   102        65000</a:t>
            </a:r>
          </a:p>
          <a:p>
            <a:r>
              <a:rPr lang="en-US" sz="1800" b="1"/>
              <a:t> 2118 Midwest Systems    108        60000</a:t>
            </a:r>
          </a:p>
          <a:p>
            <a:r>
              <a:rPr lang="en-US" sz="1800" b="1"/>
              <a:t> 2113 Ian and Schmidt     104        20000</a:t>
            </a:r>
          </a:p>
          <a:p>
            <a:r>
              <a:rPr lang="en-US" sz="1800" b="1"/>
              <a:t> 2109 Chen Associates      103        25000</a:t>
            </a:r>
          </a:p>
        </p:txBody>
      </p:sp>
      <p:sp>
        <p:nvSpPr>
          <p:cNvPr id="178180" name="Text Box 4"/>
          <p:cNvSpPr txBox="1">
            <a:spLocks noChangeArrowheads="1"/>
          </p:cNvSpPr>
          <p:nvPr/>
        </p:nvSpPr>
        <p:spPr bwMode="auto">
          <a:xfrm>
            <a:off x="5715000" y="152400"/>
            <a:ext cx="18415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008000"/>
                </a:solidFill>
              </a:rPr>
              <a:t>Before delete</a:t>
            </a:r>
            <a:endParaRPr lang="en-US">
              <a:solidFill>
                <a:srgbClr val="008000"/>
              </a:solidFill>
            </a:endParaRPr>
          </a:p>
        </p:txBody>
      </p:sp>
      <p:sp>
        <p:nvSpPr>
          <p:cNvPr id="178181" name="Text Box 5"/>
          <p:cNvSpPr txBox="1">
            <a:spLocks noChangeArrowheads="1"/>
          </p:cNvSpPr>
          <p:nvPr/>
        </p:nvSpPr>
        <p:spPr bwMode="auto">
          <a:xfrm>
            <a:off x="7200900" y="1522413"/>
            <a:ext cx="16383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008000"/>
                </a:solidFill>
              </a:rPr>
              <a:t>After delete</a:t>
            </a:r>
          </a:p>
        </p:txBody>
      </p:sp>
      <p:sp>
        <p:nvSpPr>
          <p:cNvPr id="178182" name="Line 6"/>
          <p:cNvSpPr>
            <a:spLocks noChangeShapeType="1"/>
          </p:cNvSpPr>
          <p:nvPr/>
        </p:nvSpPr>
        <p:spPr bwMode="auto">
          <a:xfrm>
            <a:off x="609600" y="9144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3" name="Line 7"/>
          <p:cNvSpPr>
            <a:spLocks noChangeShapeType="1"/>
          </p:cNvSpPr>
          <p:nvPr/>
        </p:nvSpPr>
        <p:spPr bwMode="auto">
          <a:xfrm>
            <a:off x="609600" y="1143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4" name="Line 8"/>
          <p:cNvSpPr>
            <a:spLocks noChangeShapeType="1"/>
          </p:cNvSpPr>
          <p:nvPr/>
        </p:nvSpPr>
        <p:spPr bwMode="auto">
          <a:xfrm>
            <a:off x="609600" y="1981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5" name="Line 9"/>
          <p:cNvSpPr>
            <a:spLocks noChangeShapeType="1"/>
          </p:cNvSpPr>
          <p:nvPr/>
        </p:nvSpPr>
        <p:spPr bwMode="auto">
          <a:xfrm>
            <a:off x="609600" y="36576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6" name="Line 10"/>
          <p:cNvSpPr>
            <a:spLocks noChangeShapeType="1"/>
          </p:cNvSpPr>
          <p:nvPr/>
        </p:nvSpPr>
        <p:spPr bwMode="auto">
          <a:xfrm>
            <a:off x="609600" y="4191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7" name="Line 11"/>
          <p:cNvSpPr>
            <a:spLocks noChangeShapeType="1"/>
          </p:cNvSpPr>
          <p:nvPr/>
        </p:nvSpPr>
        <p:spPr bwMode="auto">
          <a:xfrm>
            <a:off x="609600" y="5029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8" name="Line 12"/>
          <p:cNvSpPr>
            <a:spLocks noChangeShapeType="1"/>
          </p:cNvSpPr>
          <p:nvPr/>
        </p:nvSpPr>
        <p:spPr bwMode="auto">
          <a:xfrm>
            <a:off x="609600" y="6096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8FA53F5-B5B3-4AE1-8394-AD9166C3562D}" type="slidenum">
              <a:rPr lang="en-US"/>
              <a:pPr/>
              <a:t>16</a:t>
            </a:fld>
            <a:endParaRPr lang="en-US"/>
          </a:p>
        </p:txBody>
      </p:sp>
      <p:sp>
        <p:nvSpPr>
          <p:cNvPr id="179202" name="Text Box 2"/>
          <p:cNvSpPr txBox="1">
            <a:spLocks noChangeArrowheads="1"/>
          </p:cNvSpPr>
          <p:nvPr/>
        </p:nvSpPr>
        <p:spPr bwMode="auto">
          <a:xfrm>
            <a:off x="914400" y="609600"/>
            <a:ext cx="7162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40200"/>
                </a:solidFill>
              </a:rPr>
              <a:t>Delete all salespeople who don’t have a quota.</a:t>
            </a:r>
          </a:p>
          <a:p>
            <a:endParaRPr lang="en-US">
              <a:solidFill>
                <a:srgbClr val="040200"/>
              </a:solidFill>
            </a:endParaRPr>
          </a:p>
          <a:p>
            <a:endParaRPr lang="en-US">
              <a:solidFill>
                <a:srgbClr val="040200"/>
              </a:solidFill>
            </a:endParaRPr>
          </a:p>
          <a:p>
            <a:r>
              <a:rPr lang="en-US" b="1">
                <a:solidFill>
                  <a:srgbClr val="040200"/>
                </a:solidFill>
              </a:rPr>
              <a:t>DELETE FROM Salesreps</a:t>
            </a:r>
          </a:p>
          <a:p>
            <a:r>
              <a:rPr lang="en-US" b="1">
                <a:solidFill>
                  <a:srgbClr val="040200"/>
                </a:solidFill>
              </a:rPr>
              <a:t>WHERE Quota IS NULL;</a:t>
            </a:r>
          </a:p>
        </p:txBody>
      </p:sp>
      <p:sp>
        <p:nvSpPr>
          <p:cNvPr id="179203" name="Text Box 3"/>
          <p:cNvSpPr txBox="1">
            <a:spLocks noChangeArrowheads="1"/>
          </p:cNvSpPr>
          <p:nvPr/>
        </p:nvSpPr>
        <p:spPr bwMode="auto">
          <a:xfrm>
            <a:off x="838200" y="3124200"/>
            <a:ext cx="8067675" cy="2790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66"/>
                </a:solidFill>
              </a:rPr>
              <a:t>Empl_Num NAME        AGE    Rep_Office  TitleE  Hire_Date  Manager   Quota     Sales</a:t>
            </a:r>
          </a:p>
          <a:p>
            <a:r>
              <a:rPr lang="en-US" sz="1600">
                <a:solidFill>
                  <a:srgbClr val="010000"/>
                </a:solidFill>
              </a:rPr>
              <a:t>105 	Bill Adams       37  	13 	Sales Rep  12-FEB-88     104    	350000    367911</a:t>
            </a:r>
          </a:p>
          <a:p>
            <a:r>
              <a:rPr lang="en-US" sz="1600">
                <a:solidFill>
                  <a:srgbClr val="010000"/>
                </a:solidFill>
              </a:rPr>
              <a:t>109 	Mary Jones       31 	 11 	Sales Rep  12-OCT-89    106    	300000    392725</a:t>
            </a:r>
          </a:p>
          <a:p>
            <a:r>
              <a:rPr lang="en-US" sz="1600">
                <a:solidFill>
                  <a:srgbClr val="010000"/>
                </a:solidFill>
              </a:rPr>
              <a:t>102 	Sue Smith         48   	21 	Sales Rep  10-DEC-86    108    	350000    474050</a:t>
            </a:r>
          </a:p>
          <a:p>
            <a:r>
              <a:rPr lang="en-US" sz="1600">
                <a:solidFill>
                  <a:srgbClr val="010000"/>
                </a:solidFill>
              </a:rPr>
              <a:t>106 	Sam Clark         52   	11 	VP Sales   14-JUN-88          	275000    299912</a:t>
            </a:r>
          </a:p>
          <a:p>
            <a:r>
              <a:rPr lang="en-US" sz="1600">
                <a:solidFill>
                  <a:srgbClr val="010000"/>
                </a:solidFill>
              </a:rPr>
              <a:t>104 	Bob Smith         33   	12 	Sales Mgr  19-MAY-87  106    	200000    142594</a:t>
            </a:r>
          </a:p>
          <a:p>
            <a:r>
              <a:rPr lang="en-US" sz="1600">
                <a:solidFill>
                  <a:srgbClr val="010000"/>
                </a:solidFill>
              </a:rPr>
              <a:t>101 	Dan Roberts      45   	12 	Sales Rep  20-OCT-86    104    	300000    305673</a:t>
            </a:r>
          </a:p>
          <a:p>
            <a:r>
              <a:rPr lang="en-US" sz="1600" b="1">
                <a:solidFill>
                  <a:srgbClr val="CC0000"/>
                </a:solidFill>
              </a:rPr>
              <a:t>110 	Tom Synder      41            	Sales Rep  13-JAN-90    101                       75985</a:t>
            </a:r>
          </a:p>
          <a:p>
            <a:r>
              <a:rPr lang="en-US" sz="1600">
                <a:solidFill>
                  <a:srgbClr val="010000"/>
                </a:solidFill>
              </a:rPr>
              <a:t>108 	Larry Fitch        62      21 	Sales Mgr  12-OCT-89   106    	350000    361865</a:t>
            </a:r>
          </a:p>
          <a:p>
            <a:r>
              <a:rPr lang="en-US" sz="1600">
                <a:solidFill>
                  <a:srgbClr val="010000"/>
                </a:solidFill>
              </a:rPr>
              <a:t>103 	Paul Cruz          29      12 	Sales Rep  01-MAR-87  104    	275000    286775</a:t>
            </a:r>
          </a:p>
          <a:p>
            <a:r>
              <a:rPr lang="en-US" sz="1600">
                <a:solidFill>
                  <a:srgbClr val="010000"/>
                </a:solidFill>
              </a:rPr>
              <a:t>107 	Nacy Angelli     49      22 	Sales Rep  14-NOV-88   108    	300000    186042</a:t>
            </a:r>
            <a:r>
              <a:rPr lang="en-US" sz="1600"/>
              <a:t> </a:t>
            </a:r>
          </a:p>
        </p:txBody>
      </p:sp>
      <p:sp>
        <p:nvSpPr>
          <p:cNvPr id="179204" name="Line 4"/>
          <p:cNvSpPr>
            <a:spLocks noChangeShapeType="1"/>
          </p:cNvSpPr>
          <p:nvPr/>
        </p:nvSpPr>
        <p:spPr bwMode="auto">
          <a:xfrm>
            <a:off x="304800" y="5029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9615568E-1C9F-434E-90B5-73501FBB766C}" type="slidenum">
              <a:rPr lang="en-US"/>
              <a:pPr/>
              <a:t>17</a:t>
            </a:fld>
            <a:endParaRPr lang="en-US"/>
          </a:p>
        </p:txBody>
      </p:sp>
      <p:sp>
        <p:nvSpPr>
          <p:cNvPr id="180226" name="Text Box 2"/>
          <p:cNvSpPr txBox="1">
            <a:spLocks noChangeArrowheads="1"/>
          </p:cNvSpPr>
          <p:nvPr/>
        </p:nvSpPr>
        <p:spPr bwMode="auto">
          <a:xfrm>
            <a:off x="685800" y="533400"/>
            <a:ext cx="63246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40200"/>
                </a:solidFill>
              </a:rPr>
              <a:t>Delete all  rows from </a:t>
            </a:r>
            <a:r>
              <a:rPr lang="en-US" i="1">
                <a:solidFill>
                  <a:srgbClr val="040200"/>
                </a:solidFill>
              </a:rPr>
              <a:t>Salesreps</a:t>
            </a:r>
            <a:r>
              <a:rPr lang="en-US">
                <a:solidFill>
                  <a:srgbClr val="040200"/>
                </a:solidFill>
              </a:rPr>
              <a:t> table.</a:t>
            </a:r>
          </a:p>
          <a:p>
            <a:endParaRPr lang="en-US">
              <a:solidFill>
                <a:srgbClr val="040200"/>
              </a:solidFill>
            </a:endParaRPr>
          </a:p>
          <a:p>
            <a:endParaRPr lang="en-US">
              <a:solidFill>
                <a:srgbClr val="040200"/>
              </a:solidFill>
            </a:endParaRPr>
          </a:p>
          <a:p>
            <a:r>
              <a:rPr lang="en-US" b="1">
                <a:solidFill>
                  <a:srgbClr val="040200"/>
                </a:solidFill>
              </a:rPr>
              <a:t>		DELETE FROM Salesreps;</a:t>
            </a:r>
            <a:endParaRPr lang="en-US">
              <a:solidFill>
                <a:srgbClr val="040200"/>
              </a:solidFill>
            </a:endParaRPr>
          </a:p>
          <a:p>
            <a:r>
              <a:rPr lang="en-US">
                <a:solidFill>
                  <a:srgbClr val="040200"/>
                </a:solidFill>
              </a:rPr>
              <a:t>	</a:t>
            </a:r>
          </a:p>
          <a:p>
            <a:r>
              <a:rPr lang="en-US">
                <a:solidFill>
                  <a:srgbClr val="040200"/>
                </a:solidFill>
              </a:rPr>
              <a:t>		Answer:</a:t>
            </a:r>
          </a:p>
          <a:p>
            <a:r>
              <a:rPr lang="en-US">
                <a:solidFill>
                  <a:srgbClr val="040200"/>
                </a:solidFill>
              </a:rPr>
              <a:t>			</a:t>
            </a:r>
            <a:r>
              <a:rPr lang="en-US" b="1">
                <a:solidFill>
                  <a:srgbClr val="040200"/>
                </a:solidFill>
              </a:rPr>
              <a:t>9 rows deleted. </a:t>
            </a:r>
          </a:p>
          <a:p>
            <a:endParaRPr lang="en-US" b="1">
              <a:solidFill>
                <a:srgbClr val="040200"/>
              </a:solidFill>
            </a:endParaRPr>
          </a:p>
          <a:p>
            <a:endParaRPr lang="en-US">
              <a:solidFill>
                <a:srgbClr val="040200"/>
              </a:solidFill>
            </a:endParaRPr>
          </a:p>
          <a:p>
            <a:pPr>
              <a:buClr>
                <a:srgbClr val="CC0000"/>
              </a:buClr>
              <a:buFontTx/>
              <a:buChar char="•"/>
            </a:pPr>
            <a:r>
              <a:rPr lang="en-US">
                <a:solidFill>
                  <a:srgbClr val="040200"/>
                </a:solidFill>
              </a:rPr>
              <a:t>Note that the table is still there but has no row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26FD08CD-E827-4F00-A0F5-BC12C873B18E}" type="slidenum">
              <a:rPr lang="en-US"/>
              <a:pPr/>
              <a:t>18</a:t>
            </a:fld>
            <a:endParaRPr lang="en-US"/>
          </a:p>
        </p:txBody>
      </p:sp>
      <p:sp>
        <p:nvSpPr>
          <p:cNvPr id="181250" name="Text Box 2"/>
          <p:cNvSpPr txBox="1">
            <a:spLocks noChangeArrowheads="1"/>
          </p:cNvSpPr>
          <p:nvPr/>
        </p:nvSpPr>
        <p:spPr bwMode="auto">
          <a:xfrm>
            <a:off x="533400" y="533400"/>
            <a:ext cx="8229600" cy="496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3200" b="1">
                <a:solidFill>
                  <a:srgbClr val="040200"/>
                </a:solidFill>
              </a:rPr>
              <a:t>Updating a Database</a:t>
            </a:r>
            <a:endParaRPr lang="en-US" b="1">
              <a:solidFill>
                <a:srgbClr val="040200"/>
              </a:solidFill>
            </a:endParaRPr>
          </a:p>
          <a:p>
            <a:endParaRPr lang="en-US">
              <a:solidFill>
                <a:srgbClr val="040200"/>
              </a:solidFill>
            </a:endParaRPr>
          </a:p>
          <a:p>
            <a:pPr>
              <a:buClr>
                <a:srgbClr val="CC0000"/>
              </a:buClr>
              <a:buFontTx/>
              <a:buChar char="•"/>
            </a:pPr>
            <a:r>
              <a:rPr lang="en-US">
                <a:solidFill>
                  <a:srgbClr val="040200"/>
                </a:solidFill>
              </a:rPr>
              <a:t>The UPDATE statement is used to modify the values of one or more columns in selected rows of a single table.  </a:t>
            </a:r>
          </a:p>
          <a:p>
            <a:pPr>
              <a:buClr>
                <a:srgbClr val="CC0000"/>
              </a:buClr>
              <a:buFontTx/>
              <a:buChar char="•"/>
            </a:pPr>
            <a:endParaRPr lang="en-US">
              <a:solidFill>
                <a:srgbClr val="040200"/>
              </a:solidFill>
            </a:endParaRPr>
          </a:p>
          <a:p>
            <a:pPr>
              <a:buClr>
                <a:srgbClr val="CC0000"/>
              </a:buClr>
              <a:buFontTx/>
              <a:buChar char="•"/>
            </a:pPr>
            <a:r>
              <a:rPr lang="en-US">
                <a:solidFill>
                  <a:srgbClr val="040200"/>
                </a:solidFill>
              </a:rPr>
              <a:t>The target table to be updated is name in the statement, and you must have the required permission to update the table as well as each of the individual columns that will be modified.</a:t>
            </a:r>
          </a:p>
          <a:p>
            <a:pPr>
              <a:buClr>
                <a:srgbClr val="CC0000"/>
              </a:buClr>
              <a:buFontTx/>
              <a:buChar char="•"/>
            </a:pPr>
            <a:endParaRPr lang="en-US">
              <a:solidFill>
                <a:srgbClr val="040200"/>
              </a:solidFill>
            </a:endParaRPr>
          </a:p>
          <a:p>
            <a:pPr>
              <a:buClr>
                <a:srgbClr val="CC0000"/>
              </a:buClr>
              <a:buFontTx/>
              <a:buChar char="•"/>
            </a:pPr>
            <a:r>
              <a:rPr lang="en-US">
                <a:solidFill>
                  <a:srgbClr val="040200"/>
                </a:solidFill>
              </a:rPr>
              <a:t>The  WHERE clause selects the rows to be updated.  </a:t>
            </a:r>
          </a:p>
          <a:p>
            <a:pPr>
              <a:buClr>
                <a:srgbClr val="CC0000"/>
              </a:buClr>
              <a:buFontTx/>
              <a:buChar char="•"/>
            </a:pPr>
            <a:endParaRPr lang="en-US">
              <a:solidFill>
                <a:srgbClr val="040200"/>
              </a:solidFill>
            </a:endParaRPr>
          </a:p>
          <a:p>
            <a:pPr>
              <a:buClr>
                <a:srgbClr val="CC0000"/>
              </a:buClr>
              <a:buFontTx/>
              <a:buChar char="•"/>
            </a:pPr>
            <a:r>
              <a:rPr lang="en-US">
                <a:solidFill>
                  <a:srgbClr val="040200"/>
                </a:solidFill>
              </a:rPr>
              <a:t>The SET clause specifies which columns are to be updated and calculates the new values for them.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D791316A-2E6D-4FE4-B7B2-7625C2086924}" type="slidenum">
              <a:rPr lang="en-US"/>
              <a:pPr/>
              <a:t>19</a:t>
            </a:fld>
            <a:endParaRPr lang="en-US"/>
          </a:p>
        </p:txBody>
      </p:sp>
      <p:sp>
        <p:nvSpPr>
          <p:cNvPr id="182274" name="Text Box 2"/>
          <p:cNvSpPr txBox="1">
            <a:spLocks noChangeArrowheads="1"/>
          </p:cNvSpPr>
          <p:nvPr/>
        </p:nvSpPr>
        <p:spPr bwMode="auto">
          <a:xfrm>
            <a:off x="381000" y="914400"/>
            <a:ext cx="76962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endParaRPr lang="en-US">
              <a:solidFill>
                <a:srgbClr val="040200"/>
              </a:solidFill>
            </a:endParaRPr>
          </a:p>
          <a:p>
            <a:pPr>
              <a:buClr>
                <a:srgbClr val="CC0000"/>
              </a:buClr>
              <a:buFontTx/>
              <a:buChar char="•"/>
            </a:pPr>
            <a:r>
              <a:rPr lang="en-US">
                <a:solidFill>
                  <a:srgbClr val="040200"/>
                </a:solidFill>
              </a:rPr>
              <a:t>Raise the credit limit for Acme Manufacturing to $60000 and reassign them to Mary Jones (employee number 109). </a:t>
            </a:r>
          </a:p>
          <a:p>
            <a:endParaRPr lang="en-US">
              <a:solidFill>
                <a:srgbClr val="040200"/>
              </a:solidFill>
            </a:endParaRPr>
          </a:p>
          <a:p>
            <a:endParaRPr lang="en-US">
              <a:solidFill>
                <a:srgbClr val="040200"/>
              </a:solidFill>
            </a:endParaRPr>
          </a:p>
          <a:p>
            <a:endParaRPr lang="en-US">
              <a:solidFill>
                <a:srgbClr val="040200"/>
              </a:solidFill>
            </a:endParaRPr>
          </a:p>
          <a:p>
            <a:pPr lvl="2"/>
            <a:r>
              <a:rPr lang="en-US" b="1">
                <a:solidFill>
                  <a:srgbClr val="040200"/>
                </a:solidFill>
              </a:rPr>
              <a:t>UPDATE Customers</a:t>
            </a:r>
          </a:p>
          <a:p>
            <a:pPr lvl="2"/>
            <a:r>
              <a:rPr lang="en-US" b="1">
                <a:solidFill>
                  <a:srgbClr val="040200"/>
                </a:solidFill>
              </a:rPr>
              <a:t>SET Credit_Limit = 60000.00, Cust_Rep = 109</a:t>
            </a:r>
          </a:p>
          <a:p>
            <a:pPr lvl="2"/>
            <a:r>
              <a:rPr lang="en-US" b="1">
                <a:solidFill>
                  <a:srgbClr val="040200"/>
                </a:solidFill>
              </a:rPr>
              <a:t>WHERE Company = ‘Acme Mfg.’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241E676B-037A-4695-B748-4FA046B9F0DC}" type="slidenum">
              <a:rPr lang="en-US"/>
              <a:pPr/>
              <a:t>2</a:t>
            </a:fld>
            <a:endParaRPr lang="en-US"/>
          </a:p>
        </p:txBody>
      </p:sp>
      <p:sp>
        <p:nvSpPr>
          <p:cNvPr id="164866" name="Text Box 2"/>
          <p:cNvSpPr txBox="1">
            <a:spLocks noChangeArrowheads="1"/>
          </p:cNvSpPr>
          <p:nvPr/>
        </p:nvSpPr>
        <p:spPr bwMode="auto">
          <a:xfrm>
            <a:off x="1295400" y="1219200"/>
            <a:ext cx="70866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marL="623888" indent="-166688">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t>Updating a database involves 3 SQL commands :</a:t>
            </a:r>
          </a:p>
          <a:p>
            <a:pPr>
              <a:buClr>
                <a:srgbClr val="CC0000"/>
              </a:buClr>
              <a:buFontTx/>
              <a:buChar char="•"/>
            </a:pPr>
            <a:endParaRPr lang="en-US"/>
          </a:p>
          <a:p>
            <a:pPr>
              <a:buClr>
                <a:srgbClr val="CC0000"/>
              </a:buClr>
              <a:buFontTx/>
              <a:buChar char="•"/>
            </a:pPr>
            <a:endParaRPr lang="en-US"/>
          </a:p>
          <a:p>
            <a:pPr>
              <a:buClr>
                <a:srgbClr val="CC0000"/>
              </a:buClr>
              <a:buFontTx/>
              <a:buChar char="•"/>
            </a:pPr>
            <a:r>
              <a:rPr lang="en-US" b="1"/>
              <a:t>INSERT</a:t>
            </a:r>
          </a:p>
          <a:p>
            <a:pPr lvl="1">
              <a:buClr>
                <a:srgbClr val="CC0000"/>
              </a:buClr>
              <a:buFontTx/>
              <a:buChar char="•"/>
            </a:pPr>
            <a:r>
              <a:rPr lang="en-US"/>
              <a:t>adds new rows to a table</a:t>
            </a:r>
          </a:p>
          <a:p>
            <a:pPr>
              <a:buClr>
                <a:srgbClr val="CC0000"/>
              </a:buClr>
              <a:buFontTx/>
              <a:buChar char="•"/>
            </a:pPr>
            <a:endParaRPr lang="en-US"/>
          </a:p>
          <a:p>
            <a:pPr>
              <a:buClr>
                <a:srgbClr val="CC0000"/>
              </a:buClr>
              <a:buFontTx/>
              <a:buChar char="•"/>
            </a:pPr>
            <a:r>
              <a:rPr lang="en-US" b="1"/>
              <a:t>DELETE</a:t>
            </a:r>
            <a:r>
              <a:rPr lang="en-US"/>
              <a:t> </a:t>
            </a:r>
          </a:p>
          <a:p>
            <a:pPr lvl="1">
              <a:buClr>
                <a:srgbClr val="CC0000"/>
              </a:buClr>
              <a:buFontTx/>
              <a:buChar char="•"/>
            </a:pPr>
            <a:r>
              <a:rPr lang="en-US"/>
              <a:t>delete rows from a table</a:t>
            </a:r>
          </a:p>
          <a:p>
            <a:pPr>
              <a:buClr>
                <a:srgbClr val="CC0000"/>
              </a:buClr>
              <a:buFontTx/>
              <a:buChar char="•"/>
            </a:pPr>
            <a:endParaRPr lang="en-US"/>
          </a:p>
          <a:p>
            <a:pPr>
              <a:buClr>
                <a:srgbClr val="CC0000"/>
              </a:buClr>
              <a:buFontTx/>
              <a:buChar char="•"/>
            </a:pPr>
            <a:r>
              <a:rPr lang="en-US" b="1"/>
              <a:t>UPDATE</a:t>
            </a:r>
            <a:r>
              <a:rPr lang="en-US"/>
              <a:t> </a:t>
            </a:r>
          </a:p>
          <a:p>
            <a:pPr lvl="1">
              <a:buClr>
                <a:srgbClr val="CC0000"/>
              </a:buClr>
              <a:buFontTx/>
              <a:buChar char="•"/>
            </a:pPr>
            <a:r>
              <a:rPr lang="en-US"/>
              <a:t>modifies existing data in a database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p:cNvSpPr>
            <a:spLocks noGrp="1"/>
          </p:cNvSpPr>
          <p:nvPr>
            <p:ph type="sldNum" sz="quarter" idx="10"/>
          </p:nvPr>
        </p:nvSpPr>
        <p:spPr/>
        <p:txBody>
          <a:bodyPr/>
          <a:lstStyle/>
          <a:p>
            <a:fld id="{658B54EC-F96E-4A73-BE6E-3ECF04B5FA01}" type="slidenum">
              <a:rPr lang="en-US"/>
              <a:pPr/>
              <a:t>20</a:t>
            </a:fld>
            <a:endParaRPr lang="en-US"/>
          </a:p>
        </p:txBody>
      </p:sp>
      <p:sp>
        <p:nvSpPr>
          <p:cNvPr id="183298" name="Text Box 2"/>
          <p:cNvSpPr txBox="1">
            <a:spLocks noChangeArrowheads="1"/>
          </p:cNvSpPr>
          <p:nvPr/>
        </p:nvSpPr>
        <p:spPr bwMode="auto">
          <a:xfrm>
            <a:off x="838200" y="152400"/>
            <a:ext cx="4724400" cy="61436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defRPr sz="2400">
                <a:solidFill>
                  <a:schemeClr val="tx1"/>
                </a:solidFill>
                <a:latin typeface="Times New Roman" pitchFamily="18" charset="0"/>
              </a:defRPr>
            </a:lvl1pPr>
            <a:lvl2pPr marL="29051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800" b="1">
                <a:solidFill>
                  <a:srgbClr val="660066"/>
                </a:solidFill>
              </a:rPr>
              <a:t>Cust_Num Company  Cust_Rep Credit_Limit</a:t>
            </a:r>
            <a:endParaRPr lang="en-US" sz="1800" b="1"/>
          </a:p>
          <a:p>
            <a:r>
              <a:rPr lang="en-US" sz="1800" b="1"/>
              <a:t> </a:t>
            </a:r>
            <a:r>
              <a:rPr lang="en-US" sz="1800"/>
              <a:t>2111 JCP Inc.                  103        50000</a:t>
            </a:r>
          </a:p>
          <a:p>
            <a:r>
              <a:rPr lang="en-US" sz="1800"/>
              <a:t> 2102 First Corp.              101        65000</a:t>
            </a:r>
          </a:p>
          <a:p>
            <a:r>
              <a:rPr lang="en-US" sz="1800"/>
              <a:t> </a:t>
            </a:r>
            <a:r>
              <a:rPr lang="en-US" sz="1800" b="1">
                <a:solidFill>
                  <a:srgbClr val="CC0000"/>
                </a:solidFill>
              </a:rPr>
              <a:t>2103 Acme Mfg.             105        50000</a:t>
            </a:r>
            <a:endParaRPr lang="en-US" sz="1800">
              <a:solidFill>
                <a:srgbClr val="FF3300"/>
              </a:solidFill>
            </a:endParaRPr>
          </a:p>
          <a:p>
            <a:r>
              <a:rPr lang="en-US" sz="1800"/>
              <a:t> 2123 Carter and Sons      102        40000</a:t>
            </a:r>
          </a:p>
          <a:p>
            <a:r>
              <a:rPr lang="en-US" sz="1800"/>
              <a:t> 2107 Ace International    110        35000</a:t>
            </a:r>
          </a:p>
          <a:p>
            <a:r>
              <a:rPr lang="en-US" sz="1800"/>
              <a:t> 2115 Smithson Corp.       101        20000</a:t>
            </a:r>
          </a:p>
          <a:p>
            <a:r>
              <a:rPr lang="en-US" sz="1800"/>
              <a:t> 2101 Jones Mfg.              106        65000</a:t>
            </a:r>
          </a:p>
          <a:p>
            <a:r>
              <a:rPr lang="en-US" sz="1800"/>
              <a:t> 2112 Zetacorp                  108        50000</a:t>
            </a:r>
          </a:p>
          <a:p>
            <a:r>
              <a:rPr lang="en-US" sz="1800"/>
              <a:t> 2121 QMA Assoc.           103        45000</a:t>
            </a:r>
          </a:p>
          <a:p>
            <a:r>
              <a:rPr lang="en-US" sz="1800"/>
              <a:t> 2114 Orion Corp.             102        20000</a:t>
            </a:r>
          </a:p>
          <a:p>
            <a:r>
              <a:rPr lang="en-US" sz="1800"/>
              <a:t> 2124 Peter Brothers         107        40000</a:t>
            </a:r>
          </a:p>
          <a:p>
            <a:r>
              <a:rPr lang="en-US" sz="1800"/>
              <a:t> 2108 Holm and Landis    109        55000</a:t>
            </a:r>
          </a:p>
          <a:p>
            <a:r>
              <a:rPr lang="en-US" sz="1800"/>
              <a:t> 2117 J.P. Sinclair             106        35000</a:t>
            </a:r>
          </a:p>
          <a:p>
            <a:r>
              <a:rPr lang="en-US" sz="1800"/>
              <a:t> 2122 Three-Way Lines    105        30000</a:t>
            </a:r>
          </a:p>
          <a:p>
            <a:r>
              <a:rPr lang="en-US" sz="1800"/>
              <a:t> 2120 Rico Enterprises     102        50000</a:t>
            </a:r>
          </a:p>
          <a:p>
            <a:r>
              <a:rPr lang="en-US" sz="1800"/>
              <a:t> 2106 Fred Lewis Corp.   102        65000</a:t>
            </a:r>
          </a:p>
          <a:p>
            <a:r>
              <a:rPr lang="en-US" sz="1800"/>
              <a:t> 2119 Solomon Inc.          109        25000</a:t>
            </a:r>
          </a:p>
          <a:p>
            <a:r>
              <a:rPr lang="en-US" sz="1800"/>
              <a:t> 2118 Midwest Systems   108        60000</a:t>
            </a:r>
          </a:p>
          <a:p>
            <a:r>
              <a:rPr lang="en-US" sz="1800"/>
              <a:t> 2113 Ian and Schmidt     104        20000</a:t>
            </a:r>
          </a:p>
          <a:p>
            <a:r>
              <a:rPr lang="en-US" sz="1800"/>
              <a:t> 2109 Chen Associates     103        25000</a:t>
            </a:r>
          </a:p>
          <a:p>
            <a:r>
              <a:rPr lang="en-US" sz="1800"/>
              <a:t> 2105 AAA Investments   101        45000</a:t>
            </a:r>
          </a:p>
        </p:txBody>
      </p:sp>
      <p:sp>
        <p:nvSpPr>
          <p:cNvPr id="183299" name="Text Box 3"/>
          <p:cNvSpPr txBox="1">
            <a:spLocks noChangeArrowheads="1"/>
          </p:cNvSpPr>
          <p:nvPr/>
        </p:nvSpPr>
        <p:spPr bwMode="auto">
          <a:xfrm>
            <a:off x="4953000" y="1377950"/>
            <a:ext cx="4191000" cy="4991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defRPr sz="2400">
                <a:solidFill>
                  <a:schemeClr val="tx1"/>
                </a:solidFill>
                <a:latin typeface="Times New Roman" pitchFamily="18" charset="0"/>
              </a:defRPr>
            </a:lvl1pPr>
            <a:lvl2pPr marL="29051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600" b="1">
                <a:solidFill>
                  <a:srgbClr val="660066"/>
                </a:solidFill>
              </a:rPr>
              <a:t>Cust_Num Company  Cust_Rep Credit_Limit</a:t>
            </a:r>
          </a:p>
          <a:p>
            <a:r>
              <a:rPr lang="en-US" sz="1600" b="1"/>
              <a:t> </a:t>
            </a:r>
            <a:r>
              <a:rPr lang="en-US" sz="1600"/>
              <a:t>2111 JCP Inc.                  103        50000</a:t>
            </a:r>
          </a:p>
          <a:p>
            <a:r>
              <a:rPr lang="en-US" sz="1600"/>
              <a:t> 2102 First Corp.              101        65000</a:t>
            </a:r>
          </a:p>
          <a:p>
            <a:r>
              <a:rPr lang="en-US" sz="1600"/>
              <a:t> </a:t>
            </a:r>
            <a:r>
              <a:rPr lang="en-US" sz="1600" b="1">
                <a:solidFill>
                  <a:srgbClr val="CC0000"/>
                </a:solidFill>
              </a:rPr>
              <a:t>2103 Acme Mfg.             109        60000</a:t>
            </a:r>
            <a:endParaRPr lang="en-US" sz="1600"/>
          </a:p>
          <a:p>
            <a:r>
              <a:rPr lang="en-US" sz="1600"/>
              <a:t> 2123 Carter and Sons      102        40000</a:t>
            </a:r>
          </a:p>
          <a:p>
            <a:r>
              <a:rPr lang="en-US" sz="1600"/>
              <a:t> 2107 Ace International    110        35000</a:t>
            </a:r>
          </a:p>
          <a:p>
            <a:r>
              <a:rPr lang="en-US" sz="1600"/>
              <a:t> 2115 Smithson Corp.       101        20000</a:t>
            </a:r>
          </a:p>
          <a:p>
            <a:r>
              <a:rPr lang="en-US" sz="1600"/>
              <a:t> 2101 Jones Mfg.              106        65000</a:t>
            </a:r>
          </a:p>
          <a:p>
            <a:r>
              <a:rPr lang="en-US" sz="1600"/>
              <a:t> 2112 Zetacorp                  108        50000</a:t>
            </a:r>
          </a:p>
          <a:p>
            <a:r>
              <a:rPr lang="en-US" sz="1600"/>
              <a:t> 2121 QMA Assoc.           103        45000</a:t>
            </a:r>
          </a:p>
          <a:p>
            <a:r>
              <a:rPr lang="en-US" sz="1600"/>
              <a:t> 2114 Orion Corp.             102        20000</a:t>
            </a:r>
          </a:p>
          <a:p>
            <a:r>
              <a:rPr lang="en-US" sz="1600"/>
              <a:t> 2124 Peter Brothers         107        40000</a:t>
            </a:r>
          </a:p>
          <a:p>
            <a:r>
              <a:rPr lang="en-US" sz="1600"/>
              <a:t> 2108 Holm and Landis    109        55000</a:t>
            </a:r>
          </a:p>
          <a:p>
            <a:r>
              <a:rPr lang="en-US" sz="1600"/>
              <a:t> 2117 J.P. Sinclair             106        35000</a:t>
            </a:r>
          </a:p>
          <a:p>
            <a:r>
              <a:rPr lang="en-US" sz="1600"/>
              <a:t> 2122 Three-Way Lines    105        30000</a:t>
            </a:r>
          </a:p>
          <a:p>
            <a:r>
              <a:rPr lang="en-US" sz="1600"/>
              <a:t> 2120 Rico Enterprises     102        50000</a:t>
            </a:r>
          </a:p>
          <a:p>
            <a:r>
              <a:rPr lang="en-US" sz="1600"/>
              <a:t> 2106 Fred Lewis Corp.   102        65000</a:t>
            </a:r>
          </a:p>
          <a:p>
            <a:r>
              <a:rPr lang="en-US" sz="1600"/>
              <a:t> 2119 Solomon Inc.          109        25000</a:t>
            </a:r>
          </a:p>
          <a:p>
            <a:r>
              <a:rPr lang="en-US" sz="1600"/>
              <a:t> 2118 Midwest Systems   108        60000</a:t>
            </a:r>
          </a:p>
          <a:p>
            <a:r>
              <a:rPr lang="en-US" sz="1600"/>
              <a:t> ……</a:t>
            </a:r>
          </a:p>
        </p:txBody>
      </p:sp>
      <p:sp>
        <p:nvSpPr>
          <p:cNvPr id="183300" name="Text Box 4"/>
          <p:cNvSpPr txBox="1">
            <a:spLocks noChangeArrowheads="1"/>
          </p:cNvSpPr>
          <p:nvPr/>
        </p:nvSpPr>
        <p:spPr bwMode="auto">
          <a:xfrm>
            <a:off x="5570538" y="176213"/>
            <a:ext cx="1709737" cy="406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i="1">
                <a:solidFill>
                  <a:srgbClr val="008000"/>
                </a:solidFill>
              </a:rPr>
              <a:t>Before Update</a:t>
            </a:r>
            <a:endParaRPr lang="en-US" b="1" i="1">
              <a:solidFill>
                <a:srgbClr val="008000"/>
              </a:solidFill>
            </a:endParaRPr>
          </a:p>
        </p:txBody>
      </p:sp>
      <p:sp>
        <p:nvSpPr>
          <p:cNvPr id="183301" name="Text Box 5"/>
          <p:cNvSpPr txBox="1">
            <a:spLocks noChangeArrowheads="1"/>
          </p:cNvSpPr>
          <p:nvPr/>
        </p:nvSpPr>
        <p:spPr bwMode="auto">
          <a:xfrm>
            <a:off x="7388225" y="955675"/>
            <a:ext cx="1539875" cy="406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i="1">
                <a:solidFill>
                  <a:srgbClr val="008000"/>
                </a:solidFill>
              </a:rPr>
              <a:t>After Update</a:t>
            </a:r>
            <a:endParaRPr lang="en-US">
              <a:solidFill>
                <a:srgbClr val="008000"/>
              </a:solidFill>
            </a:endParaRPr>
          </a:p>
        </p:txBody>
      </p:sp>
      <p:sp>
        <p:nvSpPr>
          <p:cNvPr id="183302" name="Line 6"/>
          <p:cNvSpPr>
            <a:spLocks noChangeShapeType="1"/>
          </p:cNvSpPr>
          <p:nvPr/>
        </p:nvSpPr>
        <p:spPr bwMode="auto">
          <a:xfrm>
            <a:off x="457200" y="11430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3" name="Line 7"/>
          <p:cNvSpPr>
            <a:spLocks noChangeShapeType="1"/>
          </p:cNvSpPr>
          <p:nvPr/>
        </p:nvSpPr>
        <p:spPr bwMode="auto">
          <a:xfrm>
            <a:off x="8534400" y="2286000"/>
            <a:ext cx="4572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4" name="Line 8"/>
          <p:cNvSpPr>
            <a:spLocks noChangeShapeType="1"/>
          </p:cNvSpPr>
          <p:nvPr/>
        </p:nvSpPr>
        <p:spPr bwMode="auto">
          <a:xfrm>
            <a:off x="4724400" y="1219200"/>
            <a:ext cx="3048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F96FFBAE-81E1-4603-B79A-07A789DBD4A2}" type="slidenum">
              <a:rPr lang="en-US"/>
              <a:pPr/>
              <a:t>21</a:t>
            </a:fld>
            <a:endParaRPr lang="en-US"/>
          </a:p>
        </p:txBody>
      </p:sp>
      <p:sp>
        <p:nvSpPr>
          <p:cNvPr id="184322" name="Text Box 2"/>
          <p:cNvSpPr txBox="1">
            <a:spLocks noChangeArrowheads="1"/>
          </p:cNvSpPr>
          <p:nvPr/>
        </p:nvSpPr>
        <p:spPr bwMode="auto">
          <a:xfrm>
            <a:off x="457200" y="762000"/>
            <a:ext cx="78486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40200"/>
                </a:solidFill>
              </a:rPr>
              <a:t>Transfer all salespeople from the Chicago office (number 12) to the New York Office (number 11) and lower their quotas by 10%.</a:t>
            </a:r>
          </a:p>
          <a:p>
            <a:endParaRPr lang="en-US">
              <a:solidFill>
                <a:srgbClr val="040200"/>
              </a:solidFill>
            </a:endParaRPr>
          </a:p>
          <a:p>
            <a:endParaRPr lang="en-US">
              <a:solidFill>
                <a:srgbClr val="040200"/>
              </a:solidFill>
            </a:endParaRPr>
          </a:p>
          <a:p>
            <a:pPr lvl="2"/>
            <a:r>
              <a:rPr lang="en-US" b="1">
                <a:solidFill>
                  <a:srgbClr val="040200"/>
                </a:solidFill>
              </a:rPr>
              <a:t>UPDATE Salesreps</a:t>
            </a:r>
          </a:p>
          <a:p>
            <a:pPr lvl="2"/>
            <a:r>
              <a:rPr lang="en-US" b="1">
                <a:solidFill>
                  <a:srgbClr val="040200"/>
                </a:solidFill>
              </a:rPr>
              <a:t>SET Rep_Office = 11, Quota = 0.9 * Quota</a:t>
            </a:r>
          </a:p>
          <a:p>
            <a:pPr lvl="2"/>
            <a:r>
              <a:rPr lang="en-US" b="1">
                <a:solidFill>
                  <a:srgbClr val="040200"/>
                </a:solidFill>
              </a:rPr>
              <a:t>WHERE  Rep_Office = 12;</a:t>
            </a:r>
          </a:p>
          <a:p>
            <a:endParaRPr lang="en-US">
              <a:solidFill>
                <a:srgbClr val="040200"/>
              </a:solidFill>
            </a:endParaRPr>
          </a:p>
          <a:p>
            <a:r>
              <a:rPr lang="en-US">
                <a:solidFill>
                  <a:srgbClr val="040200"/>
                </a:solidFill>
              </a:rPr>
              <a:t>	Answer:</a:t>
            </a:r>
          </a:p>
          <a:p>
            <a:r>
              <a:rPr lang="en-US">
                <a:solidFill>
                  <a:srgbClr val="040200"/>
                </a:solidFill>
              </a:rPr>
              <a:t>		</a:t>
            </a:r>
            <a:r>
              <a:rPr lang="en-US" b="1">
                <a:solidFill>
                  <a:srgbClr val="040200"/>
                </a:solidFill>
              </a:rPr>
              <a:t>3 rows updated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p:cNvSpPr>
            <a:spLocks noGrp="1"/>
          </p:cNvSpPr>
          <p:nvPr>
            <p:ph type="sldNum" sz="quarter" idx="10"/>
          </p:nvPr>
        </p:nvSpPr>
        <p:spPr/>
        <p:txBody>
          <a:bodyPr/>
          <a:lstStyle/>
          <a:p>
            <a:fld id="{F800065F-F0B5-442E-9010-378534299545}" type="slidenum">
              <a:rPr lang="en-US"/>
              <a:pPr/>
              <a:t>22</a:t>
            </a:fld>
            <a:endParaRPr lang="en-US"/>
          </a:p>
        </p:txBody>
      </p:sp>
      <p:sp>
        <p:nvSpPr>
          <p:cNvPr id="185346" name="Text Box 2"/>
          <p:cNvSpPr txBox="1">
            <a:spLocks noChangeArrowheads="1"/>
          </p:cNvSpPr>
          <p:nvPr/>
        </p:nvSpPr>
        <p:spPr bwMode="auto">
          <a:xfrm>
            <a:off x="838200" y="457200"/>
            <a:ext cx="8067675" cy="2790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33"/>
                </a:solidFill>
              </a:rPr>
              <a:t>Empl_Num Name          Age    Rep_Office  Title        Hire_Date   Manager Quota    Sales</a:t>
            </a:r>
            <a:endParaRPr lang="en-US" sz="1600">
              <a:solidFill>
                <a:srgbClr val="0033CC"/>
              </a:solidFill>
            </a:endParaRPr>
          </a:p>
          <a:p>
            <a:r>
              <a:rPr lang="en-US" sz="1600"/>
              <a:t>105 	Bill Adams       37  	13 	Sales Rep  12-FEB-88     104    	350000    367911</a:t>
            </a:r>
          </a:p>
          <a:p>
            <a:r>
              <a:rPr lang="en-US" sz="1600"/>
              <a:t>109 	Mary Jones       31 	 11 	Sales Rep  12-OCT-89    106    	300000    392725</a:t>
            </a:r>
          </a:p>
          <a:p>
            <a:r>
              <a:rPr lang="en-US" sz="1600"/>
              <a:t>102 	Sue Smith         48   	21 	Sales Rep  10-DEC-86    108    	350000    474050</a:t>
            </a:r>
          </a:p>
          <a:p>
            <a:r>
              <a:rPr lang="en-US" sz="1600"/>
              <a:t>106 	Sam Clark         52   	11 	VP Sales   14-JUN-88          	275000    299912</a:t>
            </a:r>
          </a:p>
          <a:p>
            <a:r>
              <a:rPr lang="en-US" sz="1600" b="1">
                <a:solidFill>
                  <a:srgbClr val="CC0000"/>
                </a:solidFill>
              </a:rPr>
              <a:t>104 	Bob Smith         33   	12 	Sales Mgr  19-MAY-87  106    	200000    142594</a:t>
            </a:r>
          </a:p>
          <a:p>
            <a:r>
              <a:rPr lang="en-US" sz="1600" b="1">
                <a:solidFill>
                  <a:srgbClr val="CC0000"/>
                </a:solidFill>
              </a:rPr>
              <a:t>101 	Dan Roberts      45   	12 	Sales Rep  20-OCT-86    104    	300000    305673</a:t>
            </a:r>
          </a:p>
          <a:p>
            <a:r>
              <a:rPr lang="en-US" sz="1600"/>
              <a:t>110 	Tom Synder      41            	Sales Rep  13-JAN-90    101                       75985</a:t>
            </a:r>
          </a:p>
          <a:p>
            <a:r>
              <a:rPr lang="en-US" sz="1600"/>
              <a:t>108 	Larry Fitch        62      21 	Sales Mgr  12-OCT-89   106    	350000    361865</a:t>
            </a:r>
          </a:p>
          <a:p>
            <a:r>
              <a:rPr lang="en-US" sz="1600" b="1">
                <a:solidFill>
                  <a:srgbClr val="CC0000"/>
                </a:solidFill>
              </a:rPr>
              <a:t>103 	Paul Cruz          29      12 	Sales Rep  01-MAR-87  104    	275000    286775</a:t>
            </a:r>
            <a:endParaRPr lang="en-US" sz="1600">
              <a:solidFill>
                <a:srgbClr val="CC0000"/>
              </a:solidFill>
            </a:endParaRPr>
          </a:p>
          <a:p>
            <a:r>
              <a:rPr lang="en-US" sz="1600"/>
              <a:t>107 	Nacy Angelli     49      22 	Sales Rep  14-NOV-88   108    	300000    186042 </a:t>
            </a:r>
          </a:p>
        </p:txBody>
      </p:sp>
      <p:sp>
        <p:nvSpPr>
          <p:cNvPr id="185347" name="Text Box 3"/>
          <p:cNvSpPr txBox="1">
            <a:spLocks noChangeArrowheads="1"/>
          </p:cNvSpPr>
          <p:nvPr/>
        </p:nvSpPr>
        <p:spPr bwMode="auto">
          <a:xfrm>
            <a:off x="762000" y="3886200"/>
            <a:ext cx="8067675" cy="2790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33"/>
                </a:solidFill>
              </a:rPr>
              <a:t>Empl_Num Name          Age    Rep_Office  Title        Hire_Date   Manager Quota    Sales</a:t>
            </a:r>
            <a:endParaRPr lang="en-US" sz="1600" b="1">
              <a:solidFill>
                <a:srgbClr val="660066"/>
              </a:solidFill>
            </a:endParaRPr>
          </a:p>
          <a:p>
            <a:r>
              <a:rPr lang="en-US" sz="1600"/>
              <a:t>105 	Bill Adams       37  	13 	Sales Rep  12-FEB-88     104    	350000    367911</a:t>
            </a:r>
          </a:p>
          <a:p>
            <a:r>
              <a:rPr lang="en-US" sz="1600"/>
              <a:t>109 	Mary Jones       31 	 11 	Sales Rep  12-OCT-89    106    	300000    392725</a:t>
            </a:r>
          </a:p>
          <a:p>
            <a:r>
              <a:rPr lang="en-US" sz="1600"/>
              <a:t>102 	Sue Smith         48   	21 	Sales Rep  10-DEC-86    108    	350000    474050</a:t>
            </a:r>
          </a:p>
          <a:p>
            <a:r>
              <a:rPr lang="en-US" sz="1600"/>
              <a:t>106 	Sam Clark         52   	11 	VP Sales   14-JUN-88          	275000    299912</a:t>
            </a:r>
          </a:p>
          <a:p>
            <a:r>
              <a:rPr lang="en-US" sz="1600" b="1">
                <a:solidFill>
                  <a:srgbClr val="CC0000"/>
                </a:solidFill>
              </a:rPr>
              <a:t>104 	Bob Smith         33   	11 	Sales Mgr  19-MAY-87  106    	180000    142594</a:t>
            </a:r>
          </a:p>
          <a:p>
            <a:r>
              <a:rPr lang="en-US" sz="1600" b="1">
                <a:solidFill>
                  <a:srgbClr val="CC0000"/>
                </a:solidFill>
              </a:rPr>
              <a:t>101 	Dan Roberts      45   	11 	Sales Rep  20-OCT-86    104    	270000    305673</a:t>
            </a:r>
          </a:p>
          <a:p>
            <a:r>
              <a:rPr lang="en-US" sz="1600"/>
              <a:t>110 	Tom Synder      41            	Sales Rep  13-JAN-90    101                       75985</a:t>
            </a:r>
          </a:p>
          <a:p>
            <a:r>
              <a:rPr lang="en-US" sz="1600"/>
              <a:t>108 	Larry Fitch        62      21 	Sales Mgr  12-OCT-89   106    	350000    361865</a:t>
            </a:r>
          </a:p>
          <a:p>
            <a:r>
              <a:rPr lang="en-US" sz="1600" b="1">
                <a:solidFill>
                  <a:srgbClr val="CC0000"/>
                </a:solidFill>
              </a:rPr>
              <a:t>103 	Paul Cruz          29     11 	Sales Rep  01-MAR-87  104    	247500    286775</a:t>
            </a:r>
            <a:endParaRPr lang="en-US" sz="1600">
              <a:solidFill>
                <a:srgbClr val="FF3300"/>
              </a:solidFill>
            </a:endParaRPr>
          </a:p>
          <a:p>
            <a:r>
              <a:rPr lang="en-US" sz="1600"/>
              <a:t>107 	Nacy Angelli     49      22 	Sales Rep  14-NOV-88   108    	300000    186042 </a:t>
            </a:r>
          </a:p>
        </p:txBody>
      </p:sp>
      <p:sp>
        <p:nvSpPr>
          <p:cNvPr id="185348" name="Text Box 4"/>
          <p:cNvSpPr txBox="1">
            <a:spLocks noChangeArrowheads="1"/>
          </p:cNvSpPr>
          <p:nvPr/>
        </p:nvSpPr>
        <p:spPr bwMode="auto">
          <a:xfrm>
            <a:off x="762000" y="3505200"/>
            <a:ext cx="1539875" cy="406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i="1">
                <a:solidFill>
                  <a:srgbClr val="008000"/>
                </a:solidFill>
              </a:rPr>
              <a:t>After Update</a:t>
            </a:r>
            <a:endParaRPr lang="en-US" sz="2000" b="1" i="1"/>
          </a:p>
        </p:txBody>
      </p:sp>
      <p:sp>
        <p:nvSpPr>
          <p:cNvPr id="185349" name="Text Box 5"/>
          <p:cNvSpPr txBox="1">
            <a:spLocks noChangeArrowheads="1"/>
          </p:cNvSpPr>
          <p:nvPr/>
        </p:nvSpPr>
        <p:spPr bwMode="auto">
          <a:xfrm>
            <a:off x="823913" y="50800"/>
            <a:ext cx="1709737" cy="406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i="1">
                <a:solidFill>
                  <a:srgbClr val="008000"/>
                </a:solidFill>
              </a:rPr>
              <a:t>Before Update</a:t>
            </a:r>
          </a:p>
        </p:txBody>
      </p:sp>
      <p:sp>
        <p:nvSpPr>
          <p:cNvPr id="185357" name="Freeform 13"/>
          <p:cNvSpPr>
            <a:spLocks/>
          </p:cNvSpPr>
          <p:nvPr/>
        </p:nvSpPr>
        <p:spPr bwMode="auto">
          <a:xfrm>
            <a:off x="457200" y="1828800"/>
            <a:ext cx="457200" cy="3568700"/>
          </a:xfrm>
          <a:custGeom>
            <a:avLst/>
            <a:gdLst>
              <a:gd name="T0" fmla="*/ 224 w 224"/>
              <a:gd name="T1" fmla="*/ 0 h 2248"/>
              <a:gd name="T2" fmla="*/ 32 w 224"/>
              <a:gd name="T3" fmla="*/ 480 h 2248"/>
              <a:gd name="T4" fmla="*/ 32 w 224"/>
              <a:gd name="T5" fmla="*/ 1968 h 2248"/>
              <a:gd name="T6" fmla="*/ 176 w 224"/>
              <a:gd name="T7" fmla="*/ 2160 h 2248"/>
            </a:gdLst>
            <a:ahLst/>
            <a:cxnLst>
              <a:cxn ang="0">
                <a:pos x="T0" y="T1"/>
              </a:cxn>
              <a:cxn ang="0">
                <a:pos x="T2" y="T3"/>
              </a:cxn>
              <a:cxn ang="0">
                <a:pos x="T4" y="T5"/>
              </a:cxn>
              <a:cxn ang="0">
                <a:pos x="T6" y="T7"/>
              </a:cxn>
            </a:cxnLst>
            <a:rect l="0" t="0" r="r" b="b"/>
            <a:pathLst>
              <a:path w="224" h="2248">
                <a:moveTo>
                  <a:pt x="224" y="0"/>
                </a:moveTo>
                <a:cubicBezTo>
                  <a:pt x="144" y="76"/>
                  <a:pt x="64" y="152"/>
                  <a:pt x="32" y="480"/>
                </a:cubicBezTo>
                <a:cubicBezTo>
                  <a:pt x="0" y="808"/>
                  <a:pt x="8" y="1688"/>
                  <a:pt x="32" y="1968"/>
                </a:cubicBezTo>
                <a:cubicBezTo>
                  <a:pt x="56" y="2248"/>
                  <a:pt x="116" y="2204"/>
                  <a:pt x="176" y="216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58" name="Freeform 14"/>
          <p:cNvSpPr>
            <a:spLocks/>
          </p:cNvSpPr>
          <p:nvPr/>
        </p:nvSpPr>
        <p:spPr bwMode="auto">
          <a:xfrm>
            <a:off x="241300" y="2120900"/>
            <a:ext cx="596900" cy="3441700"/>
          </a:xfrm>
          <a:custGeom>
            <a:avLst/>
            <a:gdLst>
              <a:gd name="T0" fmla="*/ 376 w 376"/>
              <a:gd name="T1" fmla="*/ 8 h 2168"/>
              <a:gd name="T2" fmla="*/ 88 w 376"/>
              <a:gd name="T3" fmla="*/ 296 h 2168"/>
              <a:gd name="T4" fmla="*/ 40 w 376"/>
              <a:gd name="T5" fmla="*/ 1784 h 2168"/>
              <a:gd name="T6" fmla="*/ 328 w 376"/>
              <a:gd name="T7" fmla="*/ 2168 h 2168"/>
            </a:gdLst>
            <a:ahLst/>
            <a:cxnLst>
              <a:cxn ang="0">
                <a:pos x="T0" y="T1"/>
              </a:cxn>
              <a:cxn ang="0">
                <a:pos x="T2" y="T3"/>
              </a:cxn>
              <a:cxn ang="0">
                <a:pos x="T4" y="T5"/>
              </a:cxn>
              <a:cxn ang="0">
                <a:pos x="T6" y="T7"/>
              </a:cxn>
            </a:cxnLst>
            <a:rect l="0" t="0" r="r" b="b"/>
            <a:pathLst>
              <a:path w="376" h="2168">
                <a:moveTo>
                  <a:pt x="376" y="8"/>
                </a:moveTo>
                <a:cubicBezTo>
                  <a:pt x="260" y="4"/>
                  <a:pt x="144" y="0"/>
                  <a:pt x="88" y="296"/>
                </a:cubicBezTo>
                <a:cubicBezTo>
                  <a:pt x="32" y="592"/>
                  <a:pt x="0" y="1472"/>
                  <a:pt x="40" y="1784"/>
                </a:cubicBezTo>
                <a:cubicBezTo>
                  <a:pt x="80" y="2096"/>
                  <a:pt x="204" y="2132"/>
                  <a:pt x="328" y="2168"/>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59" name="Freeform 15"/>
          <p:cNvSpPr>
            <a:spLocks/>
          </p:cNvSpPr>
          <p:nvPr/>
        </p:nvSpPr>
        <p:spPr bwMode="auto">
          <a:xfrm>
            <a:off x="495300" y="2819400"/>
            <a:ext cx="419100" cy="3594100"/>
          </a:xfrm>
          <a:custGeom>
            <a:avLst/>
            <a:gdLst>
              <a:gd name="T0" fmla="*/ 264 w 264"/>
              <a:gd name="T1" fmla="*/ 0 h 2264"/>
              <a:gd name="T2" fmla="*/ 72 w 264"/>
              <a:gd name="T3" fmla="*/ 384 h 2264"/>
              <a:gd name="T4" fmla="*/ 24 w 264"/>
              <a:gd name="T5" fmla="*/ 1968 h 2264"/>
              <a:gd name="T6" fmla="*/ 216 w 264"/>
              <a:gd name="T7" fmla="*/ 2160 h 2264"/>
            </a:gdLst>
            <a:ahLst/>
            <a:cxnLst>
              <a:cxn ang="0">
                <a:pos x="T0" y="T1"/>
              </a:cxn>
              <a:cxn ang="0">
                <a:pos x="T2" y="T3"/>
              </a:cxn>
              <a:cxn ang="0">
                <a:pos x="T4" y="T5"/>
              </a:cxn>
              <a:cxn ang="0">
                <a:pos x="T6" y="T7"/>
              </a:cxn>
            </a:cxnLst>
            <a:rect l="0" t="0" r="r" b="b"/>
            <a:pathLst>
              <a:path w="264" h="2264">
                <a:moveTo>
                  <a:pt x="264" y="0"/>
                </a:moveTo>
                <a:cubicBezTo>
                  <a:pt x="188" y="28"/>
                  <a:pt x="112" y="56"/>
                  <a:pt x="72" y="384"/>
                </a:cubicBezTo>
                <a:cubicBezTo>
                  <a:pt x="32" y="712"/>
                  <a:pt x="0" y="1672"/>
                  <a:pt x="24" y="1968"/>
                </a:cubicBezTo>
                <a:cubicBezTo>
                  <a:pt x="48" y="2264"/>
                  <a:pt x="132" y="2212"/>
                  <a:pt x="216" y="2160"/>
                </a:cubicBez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B5F94CED-0C47-45EB-96E3-2797782DC58B}" type="slidenum">
              <a:rPr lang="en-US"/>
              <a:pPr/>
              <a:t>23</a:t>
            </a:fld>
            <a:endParaRPr lang="en-US"/>
          </a:p>
        </p:txBody>
      </p:sp>
      <p:sp>
        <p:nvSpPr>
          <p:cNvPr id="186370" name="Text Box 2"/>
          <p:cNvSpPr txBox="1">
            <a:spLocks noChangeArrowheads="1"/>
          </p:cNvSpPr>
          <p:nvPr/>
        </p:nvSpPr>
        <p:spPr bwMode="auto">
          <a:xfrm>
            <a:off x="457200" y="762000"/>
            <a:ext cx="72390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endParaRPr lang="en-US">
              <a:solidFill>
                <a:srgbClr val="040200"/>
              </a:solidFill>
            </a:endParaRPr>
          </a:p>
          <a:p>
            <a:pPr>
              <a:buClr>
                <a:srgbClr val="CC0000"/>
              </a:buClr>
              <a:buFontTx/>
              <a:buChar char="•"/>
            </a:pPr>
            <a:r>
              <a:rPr lang="en-US">
                <a:solidFill>
                  <a:srgbClr val="040200"/>
                </a:solidFill>
              </a:rPr>
              <a:t>Re-assign all customers served by employee numbers 105,106, 107 to employee 102.</a:t>
            </a:r>
          </a:p>
          <a:p>
            <a:endParaRPr lang="en-US">
              <a:solidFill>
                <a:srgbClr val="040200"/>
              </a:solidFill>
            </a:endParaRPr>
          </a:p>
          <a:p>
            <a:endParaRPr lang="en-US">
              <a:solidFill>
                <a:srgbClr val="040200"/>
              </a:solidFill>
            </a:endParaRPr>
          </a:p>
          <a:p>
            <a:pPr lvl="2"/>
            <a:r>
              <a:rPr lang="en-US" b="1">
                <a:solidFill>
                  <a:srgbClr val="040200"/>
                </a:solidFill>
              </a:rPr>
              <a:t>UPDATE Customers</a:t>
            </a:r>
          </a:p>
          <a:p>
            <a:pPr lvl="2"/>
            <a:r>
              <a:rPr lang="en-US" b="1">
                <a:solidFill>
                  <a:srgbClr val="040200"/>
                </a:solidFill>
              </a:rPr>
              <a:t>SET Cust_Rep = 102</a:t>
            </a:r>
          </a:p>
          <a:p>
            <a:pPr lvl="2"/>
            <a:r>
              <a:rPr lang="en-US" b="1">
                <a:solidFill>
                  <a:srgbClr val="040200"/>
                </a:solidFill>
              </a:rPr>
              <a:t>WHERE Cust_Rep IN (105,106,107);</a:t>
            </a:r>
          </a:p>
          <a:p>
            <a:endParaRPr lang="en-US">
              <a:solidFill>
                <a:srgbClr val="040200"/>
              </a:solidFill>
            </a:endParaRPr>
          </a:p>
          <a:p>
            <a:r>
              <a:rPr lang="en-US">
                <a:solidFill>
                  <a:srgbClr val="040200"/>
                </a:solidFill>
              </a:rPr>
              <a:t>	Answer:</a:t>
            </a:r>
          </a:p>
          <a:p>
            <a:r>
              <a:rPr lang="en-US">
                <a:solidFill>
                  <a:srgbClr val="040200"/>
                </a:solidFill>
              </a:rPr>
              <a:t>		</a:t>
            </a:r>
            <a:r>
              <a:rPr lang="en-US" b="1">
                <a:solidFill>
                  <a:srgbClr val="040200"/>
                </a:solidFill>
              </a:rPr>
              <a:t>4 rows updated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
          <p:cNvSpPr>
            <a:spLocks noGrp="1"/>
          </p:cNvSpPr>
          <p:nvPr>
            <p:ph type="sldNum" sz="quarter" idx="10"/>
          </p:nvPr>
        </p:nvSpPr>
        <p:spPr/>
        <p:txBody>
          <a:bodyPr/>
          <a:lstStyle/>
          <a:p>
            <a:fld id="{4B4CFFA6-36D0-4C31-8F19-65C1339929DC}" type="slidenum">
              <a:rPr lang="en-US"/>
              <a:pPr/>
              <a:t>24</a:t>
            </a:fld>
            <a:endParaRPr lang="en-US"/>
          </a:p>
        </p:txBody>
      </p:sp>
      <p:sp>
        <p:nvSpPr>
          <p:cNvPr id="187394" name="Text Box 2"/>
          <p:cNvSpPr txBox="1">
            <a:spLocks noChangeArrowheads="1"/>
          </p:cNvSpPr>
          <p:nvPr/>
        </p:nvSpPr>
        <p:spPr bwMode="auto">
          <a:xfrm>
            <a:off x="914400" y="990600"/>
            <a:ext cx="4267200" cy="54800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defRPr sz="2400">
                <a:solidFill>
                  <a:schemeClr val="tx1"/>
                </a:solidFill>
                <a:latin typeface="Times New Roman" pitchFamily="18" charset="0"/>
              </a:defRPr>
            </a:lvl1pPr>
            <a:lvl2pPr marL="29051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600" b="1">
                <a:solidFill>
                  <a:srgbClr val="660066"/>
                </a:solidFill>
              </a:rPr>
              <a:t>Cust_Num Company  Cust_Rep Credit_Limit</a:t>
            </a:r>
          </a:p>
          <a:p>
            <a:r>
              <a:rPr lang="en-US" sz="1600" b="1"/>
              <a:t> </a:t>
            </a:r>
            <a:r>
              <a:rPr lang="en-US" sz="1600"/>
              <a:t>2111 JCP Inc.                  103        50000</a:t>
            </a:r>
          </a:p>
          <a:p>
            <a:r>
              <a:rPr lang="en-US" sz="1600"/>
              <a:t> 2102 First Corp.              101        65000</a:t>
            </a:r>
          </a:p>
          <a:p>
            <a:r>
              <a:rPr lang="en-US" sz="1600"/>
              <a:t> 2103 Acme Mfg.             109        60000</a:t>
            </a:r>
          </a:p>
          <a:p>
            <a:r>
              <a:rPr lang="en-US" sz="1600"/>
              <a:t> 2123 Carter and Sons      102        40000</a:t>
            </a:r>
          </a:p>
          <a:p>
            <a:r>
              <a:rPr lang="en-US" sz="1600"/>
              <a:t> 2107 Ace International    110        35000</a:t>
            </a:r>
          </a:p>
          <a:p>
            <a:r>
              <a:rPr lang="en-US" sz="1600"/>
              <a:t> 2115 Smithson Corp.       101        20000</a:t>
            </a:r>
          </a:p>
          <a:p>
            <a:r>
              <a:rPr lang="en-US" sz="1600"/>
              <a:t> </a:t>
            </a:r>
            <a:r>
              <a:rPr lang="en-US" sz="1600" b="1">
                <a:solidFill>
                  <a:srgbClr val="CC0000"/>
                </a:solidFill>
              </a:rPr>
              <a:t>2101 Jones Mfg.              106        65000</a:t>
            </a:r>
          </a:p>
          <a:p>
            <a:r>
              <a:rPr lang="en-US" sz="1600"/>
              <a:t> 2112 Zetacorp                  108        50000</a:t>
            </a:r>
          </a:p>
          <a:p>
            <a:r>
              <a:rPr lang="en-US" sz="1600"/>
              <a:t> 2121 QMA Assoc.           103        45000</a:t>
            </a:r>
          </a:p>
          <a:p>
            <a:r>
              <a:rPr lang="en-US" sz="1600"/>
              <a:t> 2114 Orion Corp.             102        20000</a:t>
            </a:r>
          </a:p>
          <a:p>
            <a:r>
              <a:rPr lang="en-US" sz="1600"/>
              <a:t> </a:t>
            </a:r>
            <a:r>
              <a:rPr lang="en-US" sz="1600" b="1">
                <a:solidFill>
                  <a:srgbClr val="CC0000"/>
                </a:solidFill>
              </a:rPr>
              <a:t>2124 Peter Brothers        107        40000</a:t>
            </a:r>
            <a:endParaRPr lang="en-US" sz="1600" b="1">
              <a:solidFill>
                <a:srgbClr val="FF3300"/>
              </a:solidFill>
            </a:endParaRPr>
          </a:p>
          <a:p>
            <a:r>
              <a:rPr lang="en-US" sz="1600"/>
              <a:t> 2108 Holm and Landis      109        55000</a:t>
            </a:r>
          </a:p>
          <a:p>
            <a:r>
              <a:rPr lang="en-US" sz="1600"/>
              <a:t> </a:t>
            </a:r>
            <a:r>
              <a:rPr lang="en-US" sz="1600" b="1">
                <a:solidFill>
                  <a:srgbClr val="CC0000"/>
                </a:solidFill>
              </a:rPr>
              <a:t>2117 J.P. Sinclair             106        35000</a:t>
            </a:r>
          </a:p>
          <a:p>
            <a:r>
              <a:rPr lang="en-US" sz="1600" b="1">
                <a:solidFill>
                  <a:srgbClr val="CC0000"/>
                </a:solidFill>
              </a:rPr>
              <a:t> 2122 Three-Way Lines    105        30000</a:t>
            </a:r>
            <a:endParaRPr lang="en-US" sz="1600" b="1">
              <a:solidFill>
                <a:srgbClr val="FF3300"/>
              </a:solidFill>
            </a:endParaRPr>
          </a:p>
          <a:p>
            <a:r>
              <a:rPr lang="en-US" sz="1600"/>
              <a:t> 2120 Rico Enterprises       102        50000</a:t>
            </a:r>
          </a:p>
          <a:p>
            <a:r>
              <a:rPr lang="en-US" sz="1600"/>
              <a:t> 2106 Fred Lewis Corp.     102        65000</a:t>
            </a:r>
          </a:p>
          <a:p>
            <a:r>
              <a:rPr lang="en-US" sz="1600"/>
              <a:t> 2119 Solomon Inc.            109        25000</a:t>
            </a:r>
          </a:p>
          <a:p>
            <a:r>
              <a:rPr lang="en-US" sz="1600"/>
              <a:t> 2118 Midwest Systems     108        60000</a:t>
            </a:r>
          </a:p>
          <a:p>
            <a:r>
              <a:rPr lang="en-US" sz="1600"/>
              <a:t> 2113 Ian and Schmidt       104        20000</a:t>
            </a:r>
          </a:p>
          <a:p>
            <a:r>
              <a:rPr lang="en-US" sz="1600"/>
              <a:t> 2109 Chen Associates       103        25000</a:t>
            </a:r>
          </a:p>
          <a:p>
            <a:r>
              <a:rPr lang="en-US" sz="1600"/>
              <a:t> 2105 AAA Investments     101        45000</a:t>
            </a:r>
          </a:p>
        </p:txBody>
      </p:sp>
      <p:sp>
        <p:nvSpPr>
          <p:cNvPr id="187395" name="Text Box 3"/>
          <p:cNvSpPr txBox="1">
            <a:spLocks noChangeArrowheads="1"/>
          </p:cNvSpPr>
          <p:nvPr/>
        </p:nvSpPr>
        <p:spPr bwMode="auto">
          <a:xfrm>
            <a:off x="4495800" y="542925"/>
            <a:ext cx="4419600" cy="54800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defRPr sz="2400">
                <a:solidFill>
                  <a:schemeClr val="tx1"/>
                </a:solidFill>
                <a:latin typeface="Times New Roman" pitchFamily="18" charset="0"/>
              </a:defRPr>
            </a:lvl1pPr>
            <a:lvl2pPr marL="29051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600" b="1">
                <a:solidFill>
                  <a:srgbClr val="660066"/>
                </a:solidFill>
              </a:rPr>
              <a:t>Cust_Num Company  Cust_Rep Credit_Limit</a:t>
            </a:r>
            <a:endParaRPr lang="en-US" sz="1600" b="1"/>
          </a:p>
          <a:p>
            <a:r>
              <a:rPr lang="en-US" sz="1600" b="1"/>
              <a:t> </a:t>
            </a:r>
            <a:r>
              <a:rPr lang="en-US" sz="1600"/>
              <a:t>2111 JCP Inc.                  103        50000</a:t>
            </a:r>
          </a:p>
          <a:p>
            <a:r>
              <a:rPr lang="en-US" sz="1600"/>
              <a:t> 2102 First Corp.              101        65000</a:t>
            </a:r>
          </a:p>
          <a:p>
            <a:r>
              <a:rPr lang="en-US" sz="1600"/>
              <a:t> 2103 Acme Mfg.             109        60000</a:t>
            </a:r>
          </a:p>
          <a:p>
            <a:r>
              <a:rPr lang="en-US" sz="1600"/>
              <a:t> 2123 Carter and Sons      102        40000</a:t>
            </a:r>
          </a:p>
          <a:p>
            <a:r>
              <a:rPr lang="en-US" sz="1600"/>
              <a:t> 2107 Ace International    110        35000</a:t>
            </a:r>
          </a:p>
          <a:p>
            <a:r>
              <a:rPr lang="en-US" sz="1600"/>
              <a:t> 2115 Smithson Corp.       101        20000</a:t>
            </a:r>
          </a:p>
          <a:p>
            <a:r>
              <a:rPr lang="en-US" sz="1600"/>
              <a:t> </a:t>
            </a:r>
            <a:r>
              <a:rPr lang="en-US" sz="1600" b="1">
                <a:solidFill>
                  <a:srgbClr val="CC0000"/>
                </a:solidFill>
              </a:rPr>
              <a:t>2101 Jones Mfg.              102        65000</a:t>
            </a:r>
          </a:p>
          <a:p>
            <a:r>
              <a:rPr lang="en-US" sz="1600"/>
              <a:t> 2112 Zetacorp                  108        50000</a:t>
            </a:r>
          </a:p>
          <a:p>
            <a:r>
              <a:rPr lang="en-US" sz="1600"/>
              <a:t> 2121 QMA Assoc.           103        45000</a:t>
            </a:r>
          </a:p>
          <a:p>
            <a:r>
              <a:rPr lang="en-US" sz="1600"/>
              <a:t> 2114 Orion Corp.             102        20000</a:t>
            </a:r>
          </a:p>
          <a:p>
            <a:r>
              <a:rPr lang="en-US" sz="1600"/>
              <a:t> </a:t>
            </a:r>
            <a:r>
              <a:rPr lang="en-US" sz="1600" b="1">
                <a:solidFill>
                  <a:srgbClr val="CC0000"/>
                </a:solidFill>
              </a:rPr>
              <a:t>2124 Peter Brothers        102        40000</a:t>
            </a:r>
          </a:p>
          <a:p>
            <a:r>
              <a:rPr lang="en-US" sz="1600"/>
              <a:t> 2108 Holm and Landis      109        55000</a:t>
            </a:r>
          </a:p>
          <a:p>
            <a:r>
              <a:rPr lang="en-US" sz="1600"/>
              <a:t> </a:t>
            </a:r>
            <a:r>
              <a:rPr lang="en-US" sz="1600" b="1">
                <a:solidFill>
                  <a:srgbClr val="CC0000"/>
                </a:solidFill>
              </a:rPr>
              <a:t>2117 J.P. Sinclair             102        35000</a:t>
            </a:r>
          </a:p>
          <a:p>
            <a:r>
              <a:rPr lang="en-US" sz="1600" b="1">
                <a:solidFill>
                  <a:srgbClr val="CC0000"/>
                </a:solidFill>
              </a:rPr>
              <a:t> 2122 Three-Way Lines    102        30000</a:t>
            </a:r>
          </a:p>
          <a:p>
            <a:r>
              <a:rPr lang="en-US" sz="1600"/>
              <a:t> 2120 Rico Enterprises       102        50000</a:t>
            </a:r>
          </a:p>
          <a:p>
            <a:r>
              <a:rPr lang="en-US" sz="1600"/>
              <a:t> 2106 Fred Lewis Corp.     102        65000</a:t>
            </a:r>
          </a:p>
          <a:p>
            <a:r>
              <a:rPr lang="en-US" sz="1600"/>
              <a:t> 2119 Solomon Inc.            109        25000</a:t>
            </a:r>
          </a:p>
          <a:p>
            <a:r>
              <a:rPr lang="en-US" sz="1600"/>
              <a:t> 2118 Midwest Systems     108        60000</a:t>
            </a:r>
          </a:p>
          <a:p>
            <a:r>
              <a:rPr lang="en-US" sz="1600"/>
              <a:t> 2113 Ian and Schmidt       104        20000</a:t>
            </a:r>
          </a:p>
          <a:p>
            <a:r>
              <a:rPr lang="en-US" sz="1600"/>
              <a:t> 2109 Chen Associates       103        25000</a:t>
            </a:r>
          </a:p>
          <a:p>
            <a:r>
              <a:rPr lang="en-US" sz="1600"/>
              <a:t> 2105 AAA Investments     101        45000</a:t>
            </a:r>
          </a:p>
        </p:txBody>
      </p:sp>
      <p:sp>
        <p:nvSpPr>
          <p:cNvPr id="187396" name="Text Box 4"/>
          <p:cNvSpPr txBox="1">
            <a:spLocks noChangeArrowheads="1"/>
          </p:cNvSpPr>
          <p:nvPr/>
        </p:nvSpPr>
        <p:spPr bwMode="auto">
          <a:xfrm>
            <a:off x="914400" y="523875"/>
            <a:ext cx="201295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008000"/>
                </a:solidFill>
              </a:rPr>
              <a:t>Before Update</a:t>
            </a:r>
            <a:endParaRPr lang="en-US"/>
          </a:p>
        </p:txBody>
      </p:sp>
      <p:sp>
        <p:nvSpPr>
          <p:cNvPr id="187397" name="Text Box 5"/>
          <p:cNvSpPr txBox="1">
            <a:spLocks noChangeArrowheads="1"/>
          </p:cNvSpPr>
          <p:nvPr/>
        </p:nvSpPr>
        <p:spPr bwMode="auto">
          <a:xfrm>
            <a:off x="4495800" y="76200"/>
            <a:ext cx="180975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008000"/>
                </a:solidFill>
              </a:rPr>
              <a:t>After Update</a:t>
            </a:r>
            <a:endParaRPr lang="en-US"/>
          </a:p>
        </p:txBody>
      </p:sp>
      <p:sp>
        <p:nvSpPr>
          <p:cNvPr id="187398" name="Line 6"/>
          <p:cNvSpPr>
            <a:spLocks noChangeShapeType="1"/>
          </p:cNvSpPr>
          <p:nvPr/>
        </p:nvSpPr>
        <p:spPr bwMode="auto">
          <a:xfrm flipV="1">
            <a:off x="4419600" y="2438400"/>
            <a:ext cx="228600" cy="3810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399" name="Line 7"/>
          <p:cNvSpPr>
            <a:spLocks noChangeShapeType="1"/>
          </p:cNvSpPr>
          <p:nvPr/>
        </p:nvSpPr>
        <p:spPr bwMode="auto">
          <a:xfrm flipV="1">
            <a:off x="4343400" y="3429000"/>
            <a:ext cx="304800" cy="3810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0" name="Line 8"/>
          <p:cNvSpPr>
            <a:spLocks noChangeShapeType="1"/>
          </p:cNvSpPr>
          <p:nvPr/>
        </p:nvSpPr>
        <p:spPr bwMode="auto">
          <a:xfrm flipV="1">
            <a:off x="4419600" y="3886200"/>
            <a:ext cx="228600" cy="3810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401" name="Line 9"/>
          <p:cNvSpPr>
            <a:spLocks noChangeShapeType="1"/>
          </p:cNvSpPr>
          <p:nvPr/>
        </p:nvSpPr>
        <p:spPr bwMode="auto">
          <a:xfrm flipV="1">
            <a:off x="4419600" y="4191000"/>
            <a:ext cx="228600" cy="3810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3F76A102-4CA1-4C4B-8F51-CDA0063883AC}" type="slidenum">
              <a:rPr lang="en-US"/>
              <a:pPr/>
              <a:t>25</a:t>
            </a:fld>
            <a:endParaRPr lang="en-US"/>
          </a:p>
        </p:txBody>
      </p:sp>
      <p:sp>
        <p:nvSpPr>
          <p:cNvPr id="188418" name="Text Box 2"/>
          <p:cNvSpPr txBox="1">
            <a:spLocks noChangeArrowheads="1"/>
          </p:cNvSpPr>
          <p:nvPr/>
        </p:nvSpPr>
        <p:spPr bwMode="auto">
          <a:xfrm>
            <a:off x="609600" y="990600"/>
            <a:ext cx="69500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40200"/>
                </a:solidFill>
              </a:rPr>
              <a:t>Assign a quota of $100,000 to any salesperson who currently has no quota.</a:t>
            </a:r>
          </a:p>
          <a:p>
            <a:endParaRPr lang="en-US">
              <a:solidFill>
                <a:srgbClr val="040200"/>
              </a:solidFill>
            </a:endParaRPr>
          </a:p>
          <a:p>
            <a:endParaRPr lang="en-US">
              <a:solidFill>
                <a:srgbClr val="040200"/>
              </a:solidFill>
            </a:endParaRPr>
          </a:p>
          <a:p>
            <a:pPr lvl="2"/>
            <a:r>
              <a:rPr lang="en-US" b="1">
                <a:solidFill>
                  <a:srgbClr val="040200"/>
                </a:solidFill>
              </a:rPr>
              <a:t>	UPDATE Salesreps</a:t>
            </a:r>
          </a:p>
          <a:p>
            <a:pPr lvl="2"/>
            <a:r>
              <a:rPr lang="en-US" b="1">
                <a:solidFill>
                  <a:srgbClr val="040200"/>
                </a:solidFill>
              </a:rPr>
              <a:t>	SET Quota = 100000.00</a:t>
            </a:r>
          </a:p>
          <a:p>
            <a:pPr lvl="2"/>
            <a:r>
              <a:rPr lang="en-US" b="1">
                <a:solidFill>
                  <a:srgbClr val="040200"/>
                </a:solidFill>
              </a:rPr>
              <a:t>	WHERE Quota IS NULL;</a:t>
            </a:r>
          </a:p>
          <a:p>
            <a:pPr lvl="2"/>
            <a:endParaRPr lang="en-US">
              <a:solidFill>
                <a:srgbClr val="040200"/>
              </a:solidFill>
            </a:endParaRPr>
          </a:p>
          <a:p>
            <a:pPr lvl="2"/>
            <a:r>
              <a:rPr lang="en-US">
                <a:solidFill>
                  <a:srgbClr val="040200"/>
                </a:solidFill>
              </a:rPr>
              <a:t>	Answer:</a:t>
            </a:r>
          </a:p>
          <a:p>
            <a:pPr lvl="2"/>
            <a:r>
              <a:rPr lang="en-US">
                <a:solidFill>
                  <a:srgbClr val="040200"/>
                </a:solidFill>
              </a:rPr>
              <a:t>		</a:t>
            </a:r>
            <a:r>
              <a:rPr lang="en-US" b="1">
                <a:solidFill>
                  <a:srgbClr val="040200"/>
                </a:solidFill>
              </a:rPr>
              <a:t>1 row updated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fld id="{AAB61C5D-17CB-43AE-AE94-8FC433BF6F43}" type="slidenum">
              <a:rPr lang="en-US"/>
              <a:pPr/>
              <a:t>26</a:t>
            </a:fld>
            <a:endParaRPr lang="en-US"/>
          </a:p>
        </p:txBody>
      </p:sp>
      <p:sp>
        <p:nvSpPr>
          <p:cNvPr id="189442" name="Text Box 2"/>
          <p:cNvSpPr txBox="1">
            <a:spLocks noChangeArrowheads="1"/>
          </p:cNvSpPr>
          <p:nvPr/>
        </p:nvSpPr>
        <p:spPr bwMode="auto">
          <a:xfrm>
            <a:off x="685800" y="406400"/>
            <a:ext cx="8067675" cy="2790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33"/>
                </a:solidFill>
              </a:rPr>
              <a:t>Empl_Num Name          Age    Rep_Office  Title        Hire_Date   Manager Quota    Sales</a:t>
            </a:r>
            <a:endParaRPr lang="en-US" sz="1600">
              <a:solidFill>
                <a:srgbClr val="0033CC"/>
              </a:solidFill>
            </a:endParaRPr>
          </a:p>
          <a:p>
            <a:r>
              <a:rPr lang="en-US" sz="1600">
                <a:solidFill>
                  <a:srgbClr val="010000"/>
                </a:solidFill>
              </a:rPr>
              <a:t>105 	Bill Adams       37  	13 	Sales Rep  12-FEB-88     104    	350000    367911</a:t>
            </a:r>
          </a:p>
          <a:p>
            <a:r>
              <a:rPr lang="en-US" sz="1600">
                <a:solidFill>
                  <a:srgbClr val="010000"/>
                </a:solidFill>
              </a:rPr>
              <a:t>109 	Mary Jones       31 	 11 	Sales Rep  12-OCT-89    106    	300000    392725</a:t>
            </a:r>
          </a:p>
          <a:p>
            <a:r>
              <a:rPr lang="en-US" sz="1600">
                <a:solidFill>
                  <a:srgbClr val="010000"/>
                </a:solidFill>
              </a:rPr>
              <a:t>102 	Sue Smith         48   	21 	Sales Rep  10-DEC-86    108    	350000    474050</a:t>
            </a:r>
          </a:p>
          <a:p>
            <a:r>
              <a:rPr lang="en-US" sz="1600">
                <a:solidFill>
                  <a:srgbClr val="010000"/>
                </a:solidFill>
              </a:rPr>
              <a:t>106 	Sam Clark         52   	11 	VP Sales   14-JUN-88          	275000    299912</a:t>
            </a:r>
          </a:p>
          <a:p>
            <a:r>
              <a:rPr lang="en-US" sz="1600">
                <a:solidFill>
                  <a:srgbClr val="010000"/>
                </a:solidFill>
              </a:rPr>
              <a:t>104 	Bob Smith         33   	12 	Sales Mgr  19-MAY-87  106    	200000    142594</a:t>
            </a:r>
          </a:p>
          <a:p>
            <a:r>
              <a:rPr lang="en-US" sz="1600">
                <a:solidFill>
                  <a:srgbClr val="010000"/>
                </a:solidFill>
              </a:rPr>
              <a:t>101 	Dan Roberts      45   	12 	Sales Rep  20-OCT-86    104    	300000    305673</a:t>
            </a:r>
          </a:p>
          <a:p>
            <a:r>
              <a:rPr lang="en-US" sz="1600" b="1">
                <a:solidFill>
                  <a:srgbClr val="CC0000"/>
                </a:solidFill>
              </a:rPr>
              <a:t>110 	Tom Synder      41            	Sales Rep  13-JAN-90    101                       75985</a:t>
            </a:r>
          </a:p>
          <a:p>
            <a:r>
              <a:rPr lang="en-US" sz="1600">
                <a:solidFill>
                  <a:srgbClr val="010000"/>
                </a:solidFill>
              </a:rPr>
              <a:t>108 	Larry Fitch        62      21 	Sales Mgr  12-OCT-89   106    	350000    361865</a:t>
            </a:r>
          </a:p>
          <a:p>
            <a:r>
              <a:rPr lang="en-US" sz="1600">
                <a:solidFill>
                  <a:srgbClr val="010000"/>
                </a:solidFill>
              </a:rPr>
              <a:t>103 	Paul Cruz          29      12 	Sales Rep  01-MAR-87  104    	275000    286775</a:t>
            </a:r>
          </a:p>
          <a:p>
            <a:r>
              <a:rPr lang="en-US" sz="1600">
                <a:solidFill>
                  <a:srgbClr val="010000"/>
                </a:solidFill>
              </a:rPr>
              <a:t>107 	Nacy Angelli     49      22 	Sales Rep  14-NOV-88   108    	300000    186042</a:t>
            </a:r>
            <a:r>
              <a:rPr lang="en-US" sz="1600"/>
              <a:t> </a:t>
            </a:r>
          </a:p>
        </p:txBody>
      </p:sp>
      <p:sp>
        <p:nvSpPr>
          <p:cNvPr id="189443" name="Text Box 3"/>
          <p:cNvSpPr txBox="1">
            <a:spLocks noChangeArrowheads="1"/>
          </p:cNvSpPr>
          <p:nvPr/>
        </p:nvSpPr>
        <p:spPr bwMode="auto">
          <a:xfrm>
            <a:off x="684213" y="3713163"/>
            <a:ext cx="8067675" cy="29114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33"/>
                </a:solidFill>
              </a:rPr>
              <a:t>Empl_Num Name          Age    Rep_Office  Title        Hire_Date   Manager Quota    Sales</a:t>
            </a:r>
            <a:r>
              <a:rPr lang="en-US"/>
              <a:t> </a:t>
            </a:r>
          </a:p>
          <a:p>
            <a:r>
              <a:rPr lang="en-US" sz="1600">
                <a:solidFill>
                  <a:srgbClr val="010000"/>
                </a:solidFill>
              </a:rPr>
              <a:t>105 	Bill Adams       37  	13 	Sales Rep  12-FEB-88     104    	350000    367911</a:t>
            </a:r>
          </a:p>
          <a:p>
            <a:r>
              <a:rPr lang="en-US" sz="1600">
                <a:solidFill>
                  <a:srgbClr val="010000"/>
                </a:solidFill>
              </a:rPr>
              <a:t>109 	Mary Jones       31 	 11 	Sales Rep  12-OCT-89    106    	300000    392725</a:t>
            </a:r>
          </a:p>
          <a:p>
            <a:r>
              <a:rPr lang="en-US" sz="1600">
                <a:solidFill>
                  <a:srgbClr val="010000"/>
                </a:solidFill>
              </a:rPr>
              <a:t>102 	Sue Smith         48   	21 	Sales Rep  10-DEC-86    108    	350000    474050</a:t>
            </a:r>
          </a:p>
          <a:p>
            <a:r>
              <a:rPr lang="en-US" sz="1600">
                <a:solidFill>
                  <a:srgbClr val="010000"/>
                </a:solidFill>
              </a:rPr>
              <a:t>106 	Sam Clark         52   	11 	VP Sales   14-JUN-88          	275000    299912</a:t>
            </a:r>
          </a:p>
          <a:p>
            <a:r>
              <a:rPr lang="en-US" sz="1600">
                <a:solidFill>
                  <a:srgbClr val="010000"/>
                </a:solidFill>
              </a:rPr>
              <a:t>104 	Bob Smith         33   	12 	Sales Mgr  19-MAY-87  106    	200000    142594</a:t>
            </a:r>
          </a:p>
          <a:p>
            <a:r>
              <a:rPr lang="en-US" sz="1600">
                <a:solidFill>
                  <a:srgbClr val="010000"/>
                </a:solidFill>
              </a:rPr>
              <a:t>101 	Dan Roberts      45   	12 	Sales Rep  20-OCT-86    104    	300000    305673</a:t>
            </a:r>
          </a:p>
          <a:p>
            <a:r>
              <a:rPr lang="en-US" sz="1600" b="1">
                <a:solidFill>
                  <a:srgbClr val="CC0000"/>
                </a:solidFill>
              </a:rPr>
              <a:t>110 	Tom Synder      41            	Sales Rep  13-JAN-90    101       100000     75985</a:t>
            </a:r>
            <a:endParaRPr lang="en-US" sz="1600" b="1">
              <a:solidFill>
                <a:srgbClr val="990000"/>
              </a:solidFill>
            </a:endParaRPr>
          </a:p>
          <a:p>
            <a:r>
              <a:rPr lang="en-US" sz="1600">
                <a:solidFill>
                  <a:srgbClr val="010000"/>
                </a:solidFill>
              </a:rPr>
              <a:t>108 	Larry Fitch        62      21 	Sales Mgr  12-OCT-89   106    	350000    361865</a:t>
            </a:r>
          </a:p>
          <a:p>
            <a:r>
              <a:rPr lang="en-US" sz="1600">
                <a:solidFill>
                  <a:srgbClr val="010000"/>
                </a:solidFill>
              </a:rPr>
              <a:t>103 	Paul Cruz          29      12 	Sales Rep  01-MAR-87  104    	275000    286775</a:t>
            </a:r>
          </a:p>
          <a:p>
            <a:r>
              <a:rPr lang="en-US" sz="1600">
                <a:solidFill>
                  <a:srgbClr val="010000"/>
                </a:solidFill>
              </a:rPr>
              <a:t>107 	Nacy Angelli     49      22 	Sales Rep  14-NOV-88   108    	300000    186042</a:t>
            </a:r>
            <a:r>
              <a:rPr lang="en-US" sz="1600"/>
              <a:t> </a:t>
            </a:r>
          </a:p>
        </p:txBody>
      </p:sp>
      <p:sp>
        <p:nvSpPr>
          <p:cNvPr id="189444" name="Text Box 4"/>
          <p:cNvSpPr txBox="1">
            <a:spLocks noChangeArrowheads="1"/>
          </p:cNvSpPr>
          <p:nvPr/>
        </p:nvSpPr>
        <p:spPr bwMode="auto">
          <a:xfrm>
            <a:off x="692150" y="0"/>
            <a:ext cx="1709738" cy="406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i="1">
                <a:solidFill>
                  <a:srgbClr val="008000"/>
                </a:solidFill>
              </a:rPr>
              <a:t>Before Update</a:t>
            </a:r>
            <a:endParaRPr lang="en-US" sz="2000"/>
          </a:p>
        </p:txBody>
      </p:sp>
      <p:sp>
        <p:nvSpPr>
          <p:cNvPr id="189445" name="Text Box 5"/>
          <p:cNvSpPr txBox="1">
            <a:spLocks noChangeArrowheads="1"/>
          </p:cNvSpPr>
          <p:nvPr/>
        </p:nvSpPr>
        <p:spPr bwMode="auto">
          <a:xfrm>
            <a:off x="692150" y="3403600"/>
            <a:ext cx="1539875" cy="406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i="1">
                <a:solidFill>
                  <a:srgbClr val="008000"/>
                </a:solidFill>
              </a:rPr>
              <a:t>After Update</a:t>
            </a:r>
            <a:endParaRPr lang="en-US" sz="2000"/>
          </a:p>
        </p:txBody>
      </p:sp>
      <p:sp>
        <p:nvSpPr>
          <p:cNvPr id="189446" name="Freeform 6"/>
          <p:cNvSpPr>
            <a:spLocks/>
          </p:cNvSpPr>
          <p:nvPr/>
        </p:nvSpPr>
        <p:spPr bwMode="auto">
          <a:xfrm>
            <a:off x="50800" y="2286000"/>
            <a:ext cx="711200" cy="3568700"/>
          </a:xfrm>
          <a:custGeom>
            <a:avLst/>
            <a:gdLst>
              <a:gd name="T0" fmla="*/ 400 w 448"/>
              <a:gd name="T1" fmla="*/ 0 h 2248"/>
              <a:gd name="T2" fmla="*/ 64 w 448"/>
              <a:gd name="T3" fmla="*/ 480 h 2248"/>
              <a:gd name="T4" fmla="*/ 64 w 448"/>
              <a:gd name="T5" fmla="*/ 1968 h 2248"/>
              <a:gd name="T6" fmla="*/ 448 w 448"/>
              <a:gd name="T7" fmla="*/ 2160 h 2248"/>
            </a:gdLst>
            <a:ahLst/>
            <a:cxnLst>
              <a:cxn ang="0">
                <a:pos x="T0" y="T1"/>
              </a:cxn>
              <a:cxn ang="0">
                <a:pos x="T2" y="T3"/>
              </a:cxn>
              <a:cxn ang="0">
                <a:pos x="T4" y="T5"/>
              </a:cxn>
              <a:cxn ang="0">
                <a:pos x="T6" y="T7"/>
              </a:cxn>
            </a:cxnLst>
            <a:rect l="0" t="0" r="r" b="b"/>
            <a:pathLst>
              <a:path w="448" h="2248">
                <a:moveTo>
                  <a:pt x="400" y="0"/>
                </a:moveTo>
                <a:cubicBezTo>
                  <a:pt x="260" y="76"/>
                  <a:pt x="120" y="152"/>
                  <a:pt x="64" y="480"/>
                </a:cubicBezTo>
                <a:cubicBezTo>
                  <a:pt x="8" y="808"/>
                  <a:pt x="0" y="1688"/>
                  <a:pt x="64" y="1968"/>
                </a:cubicBezTo>
                <a:cubicBezTo>
                  <a:pt x="128" y="2248"/>
                  <a:pt x="288" y="2204"/>
                  <a:pt x="448" y="2160"/>
                </a:cubicBezTo>
              </a:path>
            </a:pathLst>
          </a:custGeom>
          <a:noFill/>
          <a:ln w="9525">
            <a:solidFill>
              <a:schemeClr val="tx1"/>
            </a:solidFill>
            <a:round/>
            <a:headEnd type="diamond"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A05EEEB7-F0D3-41E2-B6B9-12F352C75350}" type="slidenum">
              <a:rPr lang="en-US"/>
              <a:pPr/>
              <a:t>27</a:t>
            </a:fld>
            <a:endParaRPr lang="en-US"/>
          </a:p>
        </p:txBody>
      </p:sp>
      <p:sp>
        <p:nvSpPr>
          <p:cNvPr id="190466" name="Text Box 2"/>
          <p:cNvSpPr txBox="1">
            <a:spLocks noChangeArrowheads="1"/>
          </p:cNvSpPr>
          <p:nvPr/>
        </p:nvSpPr>
        <p:spPr bwMode="auto">
          <a:xfrm>
            <a:off x="1143000" y="990600"/>
            <a:ext cx="60198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40200"/>
                </a:solidFill>
              </a:rPr>
              <a:t>Increase all salespeople sales by 5 %</a:t>
            </a:r>
          </a:p>
          <a:p>
            <a:endParaRPr lang="en-US">
              <a:solidFill>
                <a:srgbClr val="040200"/>
              </a:solidFill>
            </a:endParaRPr>
          </a:p>
          <a:p>
            <a:endParaRPr lang="en-US">
              <a:solidFill>
                <a:srgbClr val="040200"/>
              </a:solidFill>
            </a:endParaRPr>
          </a:p>
          <a:p>
            <a:endParaRPr lang="en-US">
              <a:solidFill>
                <a:srgbClr val="040200"/>
              </a:solidFill>
            </a:endParaRPr>
          </a:p>
          <a:p>
            <a:pPr lvl="3"/>
            <a:r>
              <a:rPr lang="en-US" b="1">
                <a:solidFill>
                  <a:srgbClr val="040200"/>
                </a:solidFill>
              </a:rPr>
              <a:t>UPDATE Salesreps</a:t>
            </a:r>
          </a:p>
          <a:p>
            <a:pPr lvl="3"/>
            <a:r>
              <a:rPr lang="en-US" b="1">
                <a:solidFill>
                  <a:srgbClr val="040200"/>
                </a:solidFill>
              </a:rPr>
              <a:t>SET Sales= 1.05 * Sales;</a:t>
            </a:r>
          </a:p>
          <a:p>
            <a:pPr lvl="3"/>
            <a:endParaRPr lang="en-US" b="1">
              <a:solidFill>
                <a:srgbClr val="040200"/>
              </a:solidFill>
            </a:endParaRPr>
          </a:p>
          <a:p>
            <a:pPr lvl="3"/>
            <a:r>
              <a:rPr lang="en-US">
                <a:solidFill>
                  <a:srgbClr val="040200"/>
                </a:solidFill>
              </a:rPr>
              <a:t>Answer:</a:t>
            </a:r>
          </a:p>
          <a:p>
            <a:pPr lvl="3"/>
            <a:r>
              <a:rPr lang="en-US">
                <a:solidFill>
                  <a:srgbClr val="040200"/>
                </a:solidFill>
              </a:rPr>
              <a:t>	</a:t>
            </a:r>
            <a:r>
              <a:rPr lang="en-US" b="1">
                <a:solidFill>
                  <a:srgbClr val="040200"/>
                </a:solidFill>
              </a:rPr>
              <a:t>10 rows updated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fld id="{5FBD6C95-B9A0-4D2F-90C1-5A4AB4BE8FFB}" type="slidenum">
              <a:rPr lang="en-US"/>
              <a:pPr/>
              <a:t>28</a:t>
            </a:fld>
            <a:endParaRPr lang="en-US"/>
          </a:p>
        </p:txBody>
      </p:sp>
      <p:sp>
        <p:nvSpPr>
          <p:cNvPr id="191490" name="Text Box 2"/>
          <p:cNvSpPr txBox="1">
            <a:spLocks noChangeArrowheads="1"/>
          </p:cNvSpPr>
          <p:nvPr/>
        </p:nvSpPr>
        <p:spPr bwMode="auto">
          <a:xfrm>
            <a:off x="619125" y="406400"/>
            <a:ext cx="8067675" cy="2790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33"/>
                </a:solidFill>
              </a:rPr>
              <a:t>Empl_Num Name          Age    Rep_Office  Title        Hire_Date   Manager Quota    Sales</a:t>
            </a:r>
            <a:endParaRPr lang="en-US" sz="1600">
              <a:solidFill>
                <a:srgbClr val="0033CC"/>
              </a:solidFill>
            </a:endParaRPr>
          </a:p>
          <a:p>
            <a:r>
              <a:rPr lang="en-US" sz="1600">
                <a:solidFill>
                  <a:srgbClr val="010000"/>
                </a:solidFill>
              </a:rPr>
              <a:t>105 	Bill Adams       37  	13 	Sales Rep  12-FEB-88     104    	350000    367911</a:t>
            </a:r>
          </a:p>
          <a:p>
            <a:r>
              <a:rPr lang="en-US" sz="1600">
                <a:solidFill>
                  <a:srgbClr val="010000"/>
                </a:solidFill>
              </a:rPr>
              <a:t>109 	Mary Jones       31 	 11 	Sales Rep  12-OCT-89    106    	300000    392725</a:t>
            </a:r>
          </a:p>
          <a:p>
            <a:r>
              <a:rPr lang="en-US" sz="1600">
                <a:solidFill>
                  <a:srgbClr val="010000"/>
                </a:solidFill>
              </a:rPr>
              <a:t>102 	Sue Smith         48   	21 	Sales Rep  10-DEC-86    108    	350000    474050</a:t>
            </a:r>
          </a:p>
          <a:p>
            <a:r>
              <a:rPr lang="en-US" sz="1600">
                <a:solidFill>
                  <a:srgbClr val="010000"/>
                </a:solidFill>
              </a:rPr>
              <a:t>106 	Sam Clark         52   	11 	VP Sales   14-JUN-88          	275000    299912</a:t>
            </a:r>
          </a:p>
          <a:p>
            <a:r>
              <a:rPr lang="en-US" sz="1600">
                <a:solidFill>
                  <a:srgbClr val="010000"/>
                </a:solidFill>
              </a:rPr>
              <a:t>104 	Bob Smith         33   	12 	Sales Mgr  19-MAY-87  106    	200000    142594</a:t>
            </a:r>
          </a:p>
          <a:p>
            <a:r>
              <a:rPr lang="en-US" sz="1600">
                <a:solidFill>
                  <a:srgbClr val="010000"/>
                </a:solidFill>
              </a:rPr>
              <a:t>101 	Dan Roberts      45   	12 	Sales Rep  20-OCT-86    104    	300000    305673</a:t>
            </a:r>
          </a:p>
          <a:p>
            <a:r>
              <a:rPr lang="en-US" sz="1600"/>
              <a:t>110 	Tom Synder      41            	Sales Rep  13-JAN-90    101                       75985</a:t>
            </a:r>
            <a:endParaRPr lang="en-US" sz="1600" b="1">
              <a:solidFill>
                <a:srgbClr val="990000"/>
              </a:solidFill>
            </a:endParaRPr>
          </a:p>
          <a:p>
            <a:r>
              <a:rPr lang="en-US" sz="1600">
                <a:solidFill>
                  <a:srgbClr val="010000"/>
                </a:solidFill>
              </a:rPr>
              <a:t>108 	Larry Fitch        62      21 	Sales Mgr  12-OCT-89   106    	350000    361865</a:t>
            </a:r>
          </a:p>
          <a:p>
            <a:r>
              <a:rPr lang="en-US" sz="1600">
                <a:solidFill>
                  <a:srgbClr val="010000"/>
                </a:solidFill>
              </a:rPr>
              <a:t>103 	Paul Cruz          29      12 	Sales Rep  01-MAR-87  104    	275000    286775</a:t>
            </a:r>
          </a:p>
          <a:p>
            <a:r>
              <a:rPr lang="en-US" sz="1600">
                <a:solidFill>
                  <a:srgbClr val="010000"/>
                </a:solidFill>
              </a:rPr>
              <a:t>107 	Nacy Angelli     49      22 	Sales Rep  14-NOV-88   108    	300000    186042</a:t>
            </a:r>
            <a:r>
              <a:rPr lang="en-US" sz="1600"/>
              <a:t> </a:t>
            </a:r>
          </a:p>
        </p:txBody>
      </p:sp>
      <p:sp>
        <p:nvSpPr>
          <p:cNvPr id="191491" name="Text Box 3"/>
          <p:cNvSpPr txBox="1">
            <a:spLocks noChangeArrowheads="1"/>
          </p:cNvSpPr>
          <p:nvPr/>
        </p:nvSpPr>
        <p:spPr bwMode="auto">
          <a:xfrm>
            <a:off x="609600" y="3581400"/>
            <a:ext cx="8270875" cy="2790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33"/>
                </a:solidFill>
              </a:rPr>
              <a:t>Empl_Num Name          Age    Rep_Office  Title        Hire_Date   Manager Quota    Sales</a:t>
            </a:r>
            <a:endParaRPr lang="en-US" sz="1600">
              <a:solidFill>
                <a:srgbClr val="0033CC"/>
              </a:solidFill>
            </a:endParaRPr>
          </a:p>
          <a:p>
            <a:r>
              <a:rPr lang="en-US" sz="1600">
                <a:solidFill>
                  <a:srgbClr val="010000"/>
                </a:solidFill>
              </a:rPr>
              <a:t>105 	Bill Adams       37  	13 	Sales Rep  12-FEB-88     104    	350000    </a:t>
            </a:r>
            <a:r>
              <a:rPr lang="en-US" sz="1600" b="1">
                <a:solidFill>
                  <a:srgbClr val="CC0000"/>
                </a:solidFill>
              </a:rPr>
              <a:t>386306.55</a:t>
            </a:r>
            <a:endParaRPr lang="en-US" sz="1600" b="1">
              <a:solidFill>
                <a:srgbClr val="990000"/>
              </a:solidFill>
            </a:endParaRPr>
          </a:p>
          <a:p>
            <a:r>
              <a:rPr lang="en-US" sz="1600">
                <a:solidFill>
                  <a:srgbClr val="010000"/>
                </a:solidFill>
              </a:rPr>
              <a:t>109 	Mary Jones       31 	 11 	Sales Rep  12-OCT-89    106    	300000    </a:t>
            </a:r>
            <a:r>
              <a:rPr lang="en-US" sz="1600" b="1">
                <a:solidFill>
                  <a:srgbClr val="CC0000"/>
                </a:solidFill>
              </a:rPr>
              <a:t>412361.25</a:t>
            </a:r>
            <a:endParaRPr lang="en-US" sz="1600" b="1">
              <a:solidFill>
                <a:srgbClr val="010000"/>
              </a:solidFill>
            </a:endParaRPr>
          </a:p>
          <a:p>
            <a:r>
              <a:rPr lang="en-US" sz="1600">
                <a:solidFill>
                  <a:srgbClr val="010000"/>
                </a:solidFill>
              </a:rPr>
              <a:t>102 	Sue Smith         48   	21 	Sales Rep  10-DEC-86    108    	350000   </a:t>
            </a:r>
            <a:r>
              <a:rPr lang="en-US" sz="1600" b="1">
                <a:solidFill>
                  <a:srgbClr val="990000"/>
                </a:solidFill>
              </a:rPr>
              <a:t> </a:t>
            </a:r>
            <a:r>
              <a:rPr lang="en-US" sz="1600" b="1">
                <a:solidFill>
                  <a:srgbClr val="CC0000"/>
                </a:solidFill>
              </a:rPr>
              <a:t>497752.5</a:t>
            </a:r>
            <a:endParaRPr lang="en-US" sz="1600">
              <a:solidFill>
                <a:srgbClr val="990000"/>
              </a:solidFill>
            </a:endParaRPr>
          </a:p>
          <a:p>
            <a:r>
              <a:rPr lang="en-US" sz="1600">
                <a:solidFill>
                  <a:srgbClr val="010000"/>
                </a:solidFill>
              </a:rPr>
              <a:t>106 	Sam Clark         52   	11 	VP Sales   14-JUN-88          	275000    </a:t>
            </a:r>
            <a:r>
              <a:rPr lang="en-US" sz="1600" b="1">
                <a:solidFill>
                  <a:srgbClr val="CC0000"/>
                </a:solidFill>
              </a:rPr>
              <a:t>314907.6</a:t>
            </a:r>
            <a:endParaRPr lang="en-US" sz="1600">
              <a:solidFill>
                <a:srgbClr val="CC0000"/>
              </a:solidFill>
            </a:endParaRPr>
          </a:p>
          <a:p>
            <a:r>
              <a:rPr lang="en-US" sz="1600">
                <a:solidFill>
                  <a:srgbClr val="010000"/>
                </a:solidFill>
              </a:rPr>
              <a:t>104 	Bob Smith         33   	12 	Sales Mgr  19-MAY-87  106    	200000    </a:t>
            </a:r>
            <a:r>
              <a:rPr lang="en-US" sz="1600" b="1">
                <a:solidFill>
                  <a:srgbClr val="CC0000"/>
                </a:solidFill>
              </a:rPr>
              <a:t>149723.7</a:t>
            </a:r>
            <a:endParaRPr lang="en-US" sz="1600" b="1">
              <a:solidFill>
                <a:srgbClr val="990000"/>
              </a:solidFill>
            </a:endParaRPr>
          </a:p>
          <a:p>
            <a:r>
              <a:rPr lang="en-US" sz="1600">
                <a:solidFill>
                  <a:srgbClr val="010000"/>
                </a:solidFill>
              </a:rPr>
              <a:t>101 	Dan Roberts      45   	12 	Sales Rep  20-OCT-86    104    	300000    </a:t>
            </a:r>
            <a:r>
              <a:rPr lang="en-US" sz="1600" b="1">
                <a:solidFill>
                  <a:srgbClr val="CC0000"/>
                </a:solidFill>
              </a:rPr>
              <a:t>320956.65</a:t>
            </a:r>
            <a:endParaRPr lang="en-US" sz="1600" b="1">
              <a:solidFill>
                <a:srgbClr val="990000"/>
              </a:solidFill>
            </a:endParaRPr>
          </a:p>
          <a:p>
            <a:r>
              <a:rPr lang="en-US" sz="1600"/>
              <a:t>110 	Tom Synder      41            	Sales Rep  13-JAN-90    101                        </a:t>
            </a:r>
            <a:r>
              <a:rPr lang="en-US" sz="1600" b="1">
                <a:solidFill>
                  <a:srgbClr val="CC0000"/>
                </a:solidFill>
              </a:rPr>
              <a:t>79784.25</a:t>
            </a:r>
            <a:endParaRPr lang="en-US" sz="1600">
              <a:solidFill>
                <a:srgbClr val="CC0000"/>
              </a:solidFill>
            </a:endParaRPr>
          </a:p>
          <a:p>
            <a:r>
              <a:rPr lang="en-US" sz="1600">
                <a:solidFill>
                  <a:srgbClr val="010000"/>
                </a:solidFill>
              </a:rPr>
              <a:t>108 	Larry Fitch        62      21 	Sales Mgr  12-OCT-89   106    	350000    </a:t>
            </a:r>
            <a:r>
              <a:rPr lang="en-US" sz="1600" b="1">
                <a:solidFill>
                  <a:srgbClr val="CC0000"/>
                </a:solidFill>
              </a:rPr>
              <a:t>379958.25</a:t>
            </a:r>
          </a:p>
          <a:p>
            <a:r>
              <a:rPr lang="en-US" sz="1600">
                <a:solidFill>
                  <a:srgbClr val="010000"/>
                </a:solidFill>
              </a:rPr>
              <a:t>103 	Paul Cruz          29      12 	Sales Rep  01-MAR-87  104    	275000    </a:t>
            </a:r>
            <a:r>
              <a:rPr lang="en-US" sz="1600" b="1">
                <a:solidFill>
                  <a:srgbClr val="CC0000"/>
                </a:solidFill>
              </a:rPr>
              <a:t>301113.75</a:t>
            </a:r>
            <a:endParaRPr lang="en-US" sz="1600">
              <a:solidFill>
                <a:srgbClr val="010000"/>
              </a:solidFill>
            </a:endParaRPr>
          </a:p>
          <a:p>
            <a:r>
              <a:rPr lang="en-US" sz="1600">
                <a:solidFill>
                  <a:srgbClr val="010000"/>
                </a:solidFill>
              </a:rPr>
              <a:t>107 	Nacy Angelli     49      22 	Sales Rep  14-NOV-88   108    	300000    </a:t>
            </a:r>
            <a:r>
              <a:rPr lang="en-US" sz="1600" b="1">
                <a:solidFill>
                  <a:srgbClr val="CC0000"/>
                </a:solidFill>
              </a:rPr>
              <a:t>195344.1</a:t>
            </a:r>
          </a:p>
        </p:txBody>
      </p:sp>
      <p:sp>
        <p:nvSpPr>
          <p:cNvPr id="191492" name="Text Box 4"/>
          <p:cNvSpPr txBox="1">
            <a:spLocks noChangeArrowheads="1"/>
          </p:cNvSpPr>
          <p:nvPr/>
        </p:nvSpPr>
        <p:spPr bwMode="auto">
          <a:xfrm>
            <a:off x="609600" y="3276600"/>
            <a:ext cx="1600200" cy="406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i="1">
                <a:solidFill>
                  <a:srgbClr val="008000"/>
                </a:solidFill>
              </a:rPr>
              <a:t>After Update</a:t>
            </a:r>
            <a:endParaRPr lang="en-US" sz="2000"/>
          </a:p>
        </p:txBody>
      </p:sp>
      <p:sp>
        <p:nvSpPr>
          <p:cNvPr id="191493" name="Text Box 5"/>
          <p:cNvSpPr txBox="1">
            <a:spLocks noChangeArrowheads="1"/>
          </p:cNvSpPr>
          <p:nvPr/>
        </p:nvSpPr>
        <p:spPr bwMode="auto">
          <a:xfrm>
            <a:off x="619125" y="0"/>
            <a:ext cx="1743075" cy="406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i="1">
                <a:solidFill>
                  <a:srgbClr val="008000"/>
                </a:solidFill>
              </a:rPr>
              <a:t>Before Update</a:t>
            </a:r>
            <a:endParaRPr lang="en-US" sz="2000"/>
          </a:p>
        </p:txBody>
      </p:sp>
      <p:sp>
        <p:nvSpPr>
          <p:cNvPr id="191494" name="Oval 6"/>
          <p:cNvSpPr>
            <a:spLocks noChangeArrowheads="1"/>
          </p:cNvSpPr>
          <p:nvPr/>
        </p:nvSpPr>
        <p:spPr bwMode="auto">
          <a:xfrm>
            <a:off x="7848600" y="3276600"/>
            <a:ext cx="990600" cy="3581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F3B64313-B12E-418D-B8BD-C848042DC690}" type="slidenum">
              <a:rPr lang="en-US"/>
              <a:pPr/>
              <a:t>29</a:t>
            </a:fld>
            <a:endParaRPr lang="en-US"/>
          </a:p>
        </p:txBody>
      </p:sp>
      <p:sp>
        <p:nvSpPr>
          <p:cNvPr id="192514" name="Text Box 2"/>
          <p:cNvSpPr txBox="1">
            <a:spLocks noChangeArrowheads="1"/>
          </p:cNvSpPr>
          <p:nvPr/>
        </p:nvSpPr>
        <p:spPr bwMode="auto">
          <a:xfrm>
            <a:off x="457200" y="304800"/>
            <a:ext cx="83058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40200"/>
                </a:solidFill>
              </a:rPr>
              <a:t>To update all rows in a table simply don’t supply a WHERE clause.</a:t>
            </a:r>
          </a:p>
          <a:p>
            <a:pPr>
              <a:buClr>
                <a:srgbClr val="CC0000"/>
              </a:buClr>
              <a:buFontTx/>
              <a:buChar char="•"/>
            </a:pPr>
            <a:endParaRPr lang="en-US">
              <a:solidFill>
                <a:srgbClr val="040200"/>
              </a:solidFill>
            </a:endParaRPr>
          </a:p>
          <a:p>
            <a:pPr>
              <a:buClr>
                <a:srgbClr val="CC0000"/>
              </a:buClr>
              <a:buFontTx/>
              <a:buChar char="•"/>
            </a:pPr>
            <a:r>
              <a:rPr lang="en-US">
                <a:solidFill>
                  <a:srgbClr val="040200"/>
                </a:solidFill>
              </a:rPr>
              <a:t>We can also use subqueries when updating rows in a table.  </a:t>
            </a:r>
          </a:p>
          <a:p>
            <a:pPr>
              <a:buClr>
                <a:srgbClr val="CC0000"/>
              </a:buClr>
              <a:buFontTx/>
              <a:buChar char="•"/>
            </a:pPr>
            <a:endParaRPr lang="en-US">
              <a:solidFill>
                <a:srgbClr val="040200"/>
              </a:solidFill>
            </a:endParaRPr>
          </a:p>
          <a:p>
            <a:pPr>
              <a:buClr>
                <a:srgbClr val="CC0000"/>
              </a:buClr>
              <a:buFontTx/>
              <a:buChar char="•"/>
            </a:pPr>
            <a:r>
              <a:rPr lang="en-US">
                <a:solidFill>
                  <a:srgbClr val="040200"/>
                </a:solidFill>
              </a:rPr>
              <a:t>Raise by $5000 the credit limit of any customer who has placed an order for more than $25,000.</a:t>
            </a:r>
          </a:p>
          <a:p>
            <a:endParaRPr lang="en-US">
              <a:solidFill>
                <a:srgbClr val="040200"/>
              </a:solidFill>
            </a:endParaRPr>
          </a:p>
          <a:p>
            <a:endParaRPr lang="en-US">
              <a:solidFill>
                <a:srgbClr val="040200"/>
              </a:solidFill>
            </a:endParaRPr>
          </a:p>
          <a:p>
            <a:pPr lvl="1"/>
            <a:r>
              <a:rPr lang="en-US" b="1">
                <a:solidFill>
                  <a:srgbClr val="040200"/>
                </a:solidFill>
              </a:rPr>
              <a:t>UPDATE Customers</a:t>
            </a:r>
          </a:p>
          <a:p>
            <a:pPr lvl="1"/>
            <a:r>
              <a:rPr lang="en-US" b="1">
                <a:solidFill>
                  <a:srgbClr val="040200"/>
                </a:solidFill>
              </a:rPr>
              <a:t>SET Credit_Limit = Credit_Limit + 5000</a:t>
            </a:r>
          </a:p>
          <a:p>
            <a:pPr lvl="1"/>
            <a:r>
              <a:rPr lang="en-US" b="1">
                <a:solidFill>
                  <a:srgbClr val="040200"/>
                </a:solidFill>
              </a:rPr>
              <a:t>WHERE Cust_Num IN (SELECT DISTINCT Cust</a:t>
            </a:r>
          </a:p>
          <a:p>
            <a:pPr lvl="1"/>
            <a:r>
              <a:rPr lang="en-US" b="1">
                <a:solidFill>
                  <a:srgbClr val="040200"/>
                </a:solidFill>
              </a:rPr>
              <a:t>			        	FROM Orders</a:t>
            </a:r>
          </a:p>
          <a:p>
            <a:pPr lvl="1"/>
            <a:r>
              <a:rPr lang="en-US" b="1">
                <a:solidFill>
                  <a:srgbClr val="040200"/>
                </a:solidFill>
              </a:rPr>
              <a:t>			       	WHERE Amount &gt; 25000.00);</a:t>
            </a:r>
          </a:p>
          <a:p>
            <a:pPr lvl="1"/>
            <a:r>
              <a:rPr lang="en-US">
                <a:solidFill>
                  <a:srgbClr val="040200"/>
                </a:solidFill>
              </a:rPr>
              <a:t>Answer:</a:t>
            </a:r>
          </a:p>
          <a:p>
            <a:pPr lvl="1"/>
            <a:r>
              <a:rPr lang="en-US">
                <a:solidFill>
                  <a:srgbClr val="040200"/>
                </a:solidFill>
              </a:rPr>
              <a:t>	</a:t>
            </a:r>
            <a:r>
              <a:rPr lang="en-US" b="1">
                <a:solidFill>
                  <a:srgbClr val="040200"/>
                </a:solidFill>
              </a:rPr>
              <a:t>4 rows updated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259DC778-4858-44E8-B1FB-3F5DE42F1ACF}" type="slidenum">
              <a:rPr lang="en-US"/>
              <a:pPr/>
              <a:t>3</a:t>
            </a:fld>
            <a:endParaRPr lang="en-US"/>
          </a:p>
        </p:txBody>
      </p:sp>
      <p:sp>
        <p:nvSpPr>
          <p:cNvPr id="165890" name="Text Box 2"/>
          <p:cNvSpPr txBox="1">
            <a:spLocks noChangeArrowheads="1"/>
          </p:cNvSpPr>
          <p:nvPr/>
        </p:nvSpPr>
        <p:spPr bwMode="auto">
          <a:xfrm>
            <a:off x="457200" y="533400"/>
            <a:ext cx="8077200" cy="459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3200" b="1"/>
              <a:t>Adding Data to a Database</a:t>
            </a:r>
          </a:p>
          <a:p>
            <a:endParaRPr lang="en-US"/>
          </a:p>
          <a:p>
            <a:endParaRPr lang="en-US"/>
          </a:p>
          <a:p>
            <a:pPr>
              <a:buClr>
                <a:srgbClr val="CC0000"/>
              </a:buClr>
              <a:buFontTx/>
              <a:buChar char="•"/>
            </a:pPr>
            <a:r>
              <a:rPr lang="en-US"/>
              <a:t>We used the INSERT command to add new rows to a table.  </a:t>
            </a:r>
          </a:p>
          <a:p>
            <a:pPr>
              <a:buClr>
                <a:srgbClr val="CC0000"/>
              </a:buClr>
              <a:buFontTx/>
              <a:buChar char="•"/>
            </a:pPr>
            <a:endParaRPr lang="en-US"/>
          </a:p>
          <a:p>
            <a:pPr>
              <a:buClr>
                <a:srgbClr val="CC0000"/>
              </a:buClr>
              <a:buFontTx/>
              <a:buChar char="•"/>
            </a:pPr>
            <a:r>
              <a:rPr lang="en-US"/>
              <a:t>add Henry Jacobsen as a new salesperson</a:t>
            </a:r>
          </a:p>
          <a:p>
            <a:pPr lvl="2">
              <a:buFont typeface="Symbol" pitchFamily="18" charset="2"/>
              <a:buChar char="·"/>
            </a:pPr>
            <a:endParaRPr lang="en-US"/>
          </a:p>
          <a:p>
            <a:pPr lvl="2">
              <a:buFont typeface="Symbol" pitchFamily="18" charset="2"/>
              <a:buChar char="·"/>
            </a:pPr>
            <a:endParaRPr lang="en-US"/>
          </a:p>
          <a:p>
            <a:r>
              <a:rPr lang="en-US" b="1"/>
              <a:t>INSERT INTO Salesreps (Name, Age, Empl_Num, </a:t>
            </a:r>
          </a:p>
          <a:p>
            <a:r>
              <a:rPr lang="en-US" b="1"/>
              <a:t>			Sales, Title, Hire_Date, Rep_Office)</a:t>
            </a:r>
          </a:p>
          <a:p>
            <a:r>
              <a:rPr lang="en-US" b="1"/>
              <a:t>	  VALUES (‘Henry Jacobsen’,36,119,0.00,</a:t>
            </a:r>
          </a:p>
          <a:p>
            <a:r>
              <a:rPr lang="en-US" b="1"/>
              <a:t>		        ’Sales Mgr’,’25-JUL-90’,13);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fld id="{668081D0-46B6-4A99-970B-CD38ABCD8DF3}" type="slidenum">
              <a:rPr lang="en-US"/>
              <a:pPr/>
              <a:t>30</a:t>
            </a:fld>
            <a:endParaRPr lang="en-US"/>
          </a:p>
        </p:txBody>
      </p:sp>
      <p:sp>
        <p:nvSpPr>
          <p:cNvPr id="193538" name="Text Box 2"/>
          <p:cNvSpPr txBox="1">
            <a:spLocks noChangeArrowheads="1"/>
          </p:cNvSpPr>
          <p:nvPr/>
        </p:nvSpPr>
        <p:spPr bwMode="auto">
          <a:xfrm>
            <a:off x="828675" y="0"/>
            <a:ext cx="7248525" cy="66960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t> </a:t>
            </a:r>
            <a:r>
              <a:rPr lang="en-US" sz="1400" b="1">
                <a:solidFill>
                  <a:srgbClr val="660066"/>
                </a:solidFill>
              </a:rPr>
              <a:t>Order_Num                   Order_Date    Cust         Rep Mfr Product        Qty              Amount</a:t>
            </a:r>
          </a:p>
          <a:p>
            <a:r>
              <a:rPr lang="en-US" sz="1400" b="1">
                <a:solidFill>
                  <a:srgbClr val="990000"/>
                </a:solidFill>
              </a:rPr>
              <a:t>    </a:t>
            </a:r>
            <a:r>
              <a:rPr lang="en-US" sz="1400" b="1">
                <a:solidFill>
                  <a:srgbClr val="CC0000"/>
                </a:solidFill>
              </a:rPr>
              <a:t>112961		 17-DEC-89      2117        106  REI 2A44L         	 7           	31500</a:t>
            </a:r>
            <a:endParaRPr lang="en-US" sz="1400">
              <a:solidFill>
                <a:srgbClr val="CC0000"/>
              </a:solidFill>
            </a:endParaRPr>
          </a:p>
          <a:p>
            <a:r>
              <a:rPr lang="en-US" sz="1400"/>
              <a:t>    113012 		11-JAN-90       2111        105  ACI 41003        	 35         	3745</a:t>
            </a:r>
          </a:p>
          <a:p>
            <a:r>
              <a:rPr lang="en-US" sz="1400"/>
              <a:t>    112989 		03-JAN-90       2101        106  FEA 114            	6      	 1458</a:t>
            </a:r>
          </a:p>
          <a:p>
            <a:r>
              <a:rPr lang="en-US" sz="1400"/>
              <a:t>    113051 		10-FEB-90       2118        108  QSA K47            	4       	1420</a:t>
            </a:r>
          </a:p>
          <a:p>
            <a:r>
              <a:rPr lang="en-US" sz="1400"/>
              <a:t>    112968 		12-OCT-89       2102        101  ACI 41004         	34       	3978</a:t>
            </a:r>
          </a:p>
          <a:p>
            <a:r>
              <a:rPr lang="en-US" sz="1400"/>
              <a:t>    113036 		30-JAN-90       2107        110  ACI 4100Z         	 9      	22500</a:t>
            </a:r>
          </a:p>
          <a:p>
            <a:r>
              <a:rPr lang="en-US" sz="1400"/>
              <a:t>    </a:t>
            </a:r>
            <a:r>
              <a:rPr lang="en-US" sz="1400" b="1">
                <a:solidFill>
                  <a:srgbClr val="CC0000"/>
                </a:solidFill>
              </a:rPr>
              <a:t>113045 		02-FEB-90       2112        108  REI 2A44R         	10      	45000</a:t>
            </a:r>
            <a:endParaRPr lang="en-US" sz="1400" b="1">
              <a:solidFill>
                <a:srgbClr val="990000"/>
              </a:solidFill>
            </a:endParaRPr>
          </a:p>
          <a:p>
            <a:r>
              <a:rPr lang="en-US" sz="1400"/>
              <a:t>    112963 		17-DEC-89       2103        105  ACI 41004        	28       	3276</a:t>
            </a:r>
          </a:p>
          <a:p>
            <a:r>
              <a:rPr lang="en-US" sz="1400"/>
              <a:t>    113013 		14-JAN-90       2118        108  BIC 41003          	1       	 652</a:t>
            </a:r>
          </a:p>
          <a:p>
            <a:r>
              <a:rPr lang="en-US" sz="1400"/>
              <a:t>    113058 		23-FEB-90       2108        109  FEA 112           	10       	1480</a:t>
            </a:r>
          </a:p>
          <a:p>
            <a:r>
              <a:rPr lang="en-US" sz="1400"/>
              <a:t>    112997 		08-JAN-90       2124        107  BIC 41003          	1        	652</a:t>
            </a:r>
          </a:p>
          <a:p>
            <a:r>
              <a:rPr lang="en-US" sz="1400"/>
              <a:t>    112983 		27-DEC-89       2103        105  ACI 41004         	 6        	702</a:t>
            </a:r>
          </a:p>
          <a:p>
            <a:r>
              <a:rPr lang="en-US" sz="1400"/>
              <a:t>    113024 		20-JAN-90       2114        108  QSA XK47          	20      	 7100</a:t>
            </a:r>
          </a:p>
          <a:p>
            <a:r>
              <a:rPr lang="en-US" sz="1400"/>
              <a:t>    113062 		24-FEB-90       2124        107  FEA 114           	10      	 2430</a:t>
            </a:r>
          </a:p>
          <a:p>
            <a:r>
              <a:rPr lang="en-US" sz="1400"/>
              <a:t>    112979 		12-OCT-89       2114        102  ACI 4100Z          	6     	 15000</a:t>
            </a:r>
          </a:p>
          <a:p>
            <a:r>
              <a:rPr lang="en-US" sz="1400"/>
              <a:t>    113027 		22-JAN-90       2103        105  ACI 41002         	54       	4104</a:t>
            </a:r>
          </a:p>
          <a:p>
            <a:r>
              <a:rPr lang="en-US" sz="1400"/>
              <a:t>   113007 		08-JAN-90       2112        108  IMM 773C           	3       	2925</a:t>
            </a:r>
          </a:p>
          <a:p>
            <a:r>
              <a:rPr lang="en-US" sz="1400"/>
              <a:t>    </a:t>
            </a:r>
            <a:r>
              <a:rPr lang="en-US" sz="1400" b="1">
                <a:solidFill>
                  <a:srgbClr val="CC0000"/>
                </a:solidFill>
              </a:rPr>
              <a:t>113069		 02-MAR-90     2109        107  IMM 775C          22      	31350</a:t>
            </a:r>
            <a:endParaRPr lang="en-US" sz="1400"/>
          </a:p>
          <a:p>
            <a:r>
              <a:rPr lang="en-US" sz="1400"/>
              <a:t>    113034 		29-JAN-90       2107        110  REI 2A45C          	8        	632</a:t>
            </a:r>
          </a:p>
          <a:p>
            <a:r>
              <a:rPr lang="en-US" sz="1400"/>
              <a:t>    112992 		04-NOV-89      2118        108  ACI 41002         	10       	760</a:t>
            </a:r>
          </a:p>
          <a:p>
            <a:r>
              <a:rPr lang="en-US" sz="1400"/>
              <a:t>    112975 		12-OCT-89       2111        103  REI 2A44G         	 6      	 2100</a:t>
            </a:r>
          </a:p>
          <a:p>
            <a:r>
              <a:rPr lang="en-US" sz="1400"/>
              <a:t>    113055 		15-FEB-90       2108        101  ACI 4100X          	6      	  150</a:t>
            </a:r>
          </a:p>
          <a:p>
            <a:r>
              <a:rPr lang="en-US" sz="1400"/>
              <a:t>    113048 		10-FEB-90       2120        102  IMM 779C           	2      	 3750</a:t>
            </a:r>
          </a:p>
          <a:p>
            <a:r>
              <a:rPr lang="en-US" sz="1400"/>
              <a:t>    112993 		04-JAN-89       2106        102  REI 2A45C         	24      	 1896</a:t>
            </a:r>
          </a:p>
          <a:p>
            <a:r>
              <a:rPr lang="en-US" sz="1400"/>
              <a:t>    113065		 27-FEB-90       2106        102  QSA XK47           	6      	 2130</a:t>
            </a:r>
          </a:p>
          <a:p>
            <a:r>
              <a:rPr lang="en-US" sz="1400"/>
              <a:t>    113003 		25-JAN-90       2108        109  IMM 779C           	3      	 5625</a:t>
            </a:r>
          </a:p>
          <a:p>
            <a:r>
              <a:rPr lang="en-US" sz="1400"/>
              <a:t>    113049 		10-FEB-90       2118        108  QSA XK47          	 2        	776</a:t>
            </a:r>
          </a:p>
          <a:p>
            <a:r>
              <a:rPr lang="en-US" sz="1400"/>
              <a:t>   </a:t>
            </a:r>
            <a:r>
              <a:rPr lang="en-US" sz="1400" b="1">
                <a:solidFill>
                  <a:srgbClr val="CC0000"/>
                </a:solidFill>
              </a:rPr>
              <a:t>112987 		31-DEC-89       2103        105  ACI 4100Y         	11      	27500</a:t>
            </a:r>
            <a:endParaRPr lang="en-US" sz="1400"/>
          </a:p>
          <a:p>
            <a:r>
              <a:rPr lang="en-US" sz="1400"/>
              <a:t>    113057 		18-FEB-90       2111        103  ACI 4100X        	 24        	600</a:t>
            </a:r>
          </a:p>
          <a:p>
            <a:r>
              <a:rPr lang="en-US" sz="1400"/>
              <a:t>    113042 		02-FEB-90       2113        101  REI 2A44R          	5     	22500 </a:t>
            </a:r>
          </a:p>
        </p:txBody>
      </p:sp>
      <p:sp>
        <p:nvSpPr>
          <p:cNvPr id="193539" name="Text Box 3"/>
          <p:cNvSpPr txBox="1">
            <a:spLocks noChangeArrowheads="1"/>
          </p:cNvSpPr>
          <p:nvPr/>
        </p:nvSpPr>
        <p:spPr bwMode="auto">
          <a:xfrm>
            <a:off x="4419600" y="914400"/>
            <a:ext cx="4191000" cy="54800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defRPr sz="2400">
                <a:solidFill>
                  <a:schemeClr val="tx1"/>
                </a:solidFill>
                <a:latin typeface="Times New Roman" pitchFamily="18" charset="0"/>
              </a:defRPr>
            </a:lvl1pPr>
            <a:lvl2pPr marL="29051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600" b="1">
                <a:solidFill>
                  <a:srgbClr val="660066"/>
                </a:solidFill>
              </a:rPr>
              <a:t>Cust_Num Company  Cust_Rep Credit_Limit</a:t>
            </a:r>
            <a:endParaRPr lang="en-US" sz="1600" b="1"/>
          </a:p>
          <a:p>
            <a:r>
              <a:rPr lang="en-US" sz="1600" b="1"/>
              <a:t> </a:t>
            </a:r>
            <a:r>
              <a:rPr lang="en-US" sz="1600"/>
              <a:t>2111 JCP Inc.                  103        50000</a:t>
            </a:r>
          </a:p>
          <a:p>
            <a:r>
              <a:rPr lang="en-US" sz="1600"/>
              <a:t> 2102 First Corp.              101        65000</a:t>
            </a:r>
          </a:p>
          <a:p>
            <a:r>
              <a:rPr lang="en-US" sz="1600"/>
              <a:t> </a:t>
            </a:r>
            <a:r>
              <a:rPr lang="en-US" sz="1600" b="1">
                <a:solidFill>
                  <a:srgbClr val="CC0000"/>
                </a:solidFill>
              </a:rPr>
              <a:t>2103 Acme Mfg.              109        110000</a:t>
            </a:r>
            <a:endParaRPr lang="en-US" sz="1600">
              <a:solidFill>
                <a:srgbClr val="CC0000"/>
              </a:solidFill>
            </a:endParaRPr>
          </a:p>
          <a:p>
            <a:r>
              <a:rPr lang="en-US" sz="1600"/>
              <a:t> 2123 Carter and Sons     102        40000</a:t>
            </a:r>
          </a:p>
          <a:p>
            <a:r>
              <a:rPr lang="en-US" sz="1600"/>
              <a:t> 2107 Ace International   110        35000</a:t>
            </a:r>
          </a:p>
          <a:p>
            <a:r>
              <a:rPr lang="en-US" sz="1600"/>
              <a:t> 2115 Smithson Corp.        101        20000</a:t>
            </a:r>
          </a:p>
          <a:p>
            <a:r>
              <a:rPr lang="en-US" sz="1600"/>
              <a:t> 2101 Jones Mfg.              106        65000</a:t>
            </a:r>
          </a:p>
          <a:p>
            <a:r>
              <a:rPr lang="en-US" sz="1600"/>
              <a:t> </a:t>
            </a:r>
            <a:r>
              <a:rPr lang="en-US" sz="1600" b="1">
                <a:solidFill>
                  <a:srgbClr val="CC0000"/>
                </a:solidFill>
              </a:rPr>
              <a:t>2112 Zetacorp                 108        55000</a:t>
            </a:r>
            <a:endParaRPr lang="en-US" sz="1600">
              <a:solidFill>
                <a:srgbClr val="CC0000"/>
              </a:solidFill>
            </a:endParaRPr>
          </a:p>
          <a:p>
            <a:r>
              <a:rPr lang="en-US" sz="1600"/>
              <a:t> 2121 QMA Assoc.            103        45000</a:t>
            </a:r>
          </a:p>
          <a:p>
            <a:r>
              <a:rPr lang="en-US" sz="1600"/>
              <a:t> 2114 Orion Corp.            102        20000</a:t>
            </a:r>
          </a:p>
          <a:p>
            <a:r>
              <a:rPr lang="en-US" sz="1600"/>
              <a:t> 2124 Peter Brothers        107        40000</a:t>
            </a:r>
          </a:p>
          <a:p>
            <a:r>
              <a:rPr lang="en-US" sz="1600"/>
              <a:t> 2108 Holm and Landis   109        55000</a:t>
            </a:r>
          </a:p>
          <a:p>
            <a:r>
              <a:rPr lang="en-US" sz="1600"/>
              <a:t> </a:t>
            </a:r>
            <a:r>
              <a:rPr lang="en-US" sz="1600" b="1">
                <a:solidFill>
                  <a:srgbClr val="CC0000"/>
                </a:solidFill>
              </a:rPr>
              <a:t>2117 J.P. Sinclair            106        40000</a:t>
            </a:r>
            <a:endParaRPr lang="en-US" sz="1600">
              <a:solidFill>
                <a:srgbClr val="CC0000"/>
              </a:solidFill>
            </a:endParaRPr>
          </a:p>
          <a:p>
            <a:r>
              <a:rPr lang="en-US" sz="1600"/>
              <a:t> 2122 Three-Way Lines   105        30000</a:t>
            </a:r>
          </a:p>
          <a:p>
            <a:r>
              <a:rPr lang="en-US" sz="1600"/>
              <a:t> 2120 Rico Enterprises    102        50000</a:t>
            </a:r>
          </a:p>
          <a:p>
            <a:r>
              <a:rPr lang="en-US" sz="1600"/>
              <a:t> 2106 Fred Lewis Corp.   102        65000</a:t>
            </a:r>
          </a:p>
          <a:p>
            <a:r>
              <a:rPr lang="en-US" sz="1600"/>
              <a:t> 2119 Solomon Inc.            109        25000</a:t>
            </a:r>
          </a:p>
          <a:p>
            <a:r>
              <a:rPr lang="en-US" sz="1600"/>
              <a:t> 2118 Midwest Systems    108        60000</a:t>
            </a:r>
          </a:p>
          <a:p>
            <a:r>
              <a:rPr lang="en-US" sz="1600"/>
              <a:t> 2113 Ian and Schmidt     104        20000</a:t>
            </a:r>
          </a:p>
          <a:p>
            <a:r>
              <a:rPr lang="en-US" sz="1600"/>
              <a:t> </a:t>
            </a:r>
            <a:r>
              <a:rPr lang="en-US" sz="1600" b="1">
                <a:solidFill>
                  <a:srgbClr val="CC0000"/>
                </a:solidFill>
              </a:rPr>
              <a:t>2109 Chen Associates       103        30000</a:t>
            </a:r>
          </a:p>
          <a:p>
            <a:r>
              <a:rPr lang="en-US" sz="1600"/>
              <a:t> 2105 AAA Investments   101        45000</a:t>
            </a:r>
          </a:p>
        </p:txBody>
      </p:sp>
      <p:sp>
        <p:nvSpPr>
          <p:cNvPr id="193540" name="Line 4"/>
          <p:cNvSpPr>
            <a:spLocks noChangeShapeType="1"/>
          </p:cNvSpPr>
          <p:nvPr/>
        </p:nvSpPr>
        <p:spPr bwMode="auto">
          <a:xfrm>
            <a:off x="457200" y="3810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41" name="Line 5"/>
          <p:cNvSpPr>
            <a:spLocks noChangeShapeType="1"/>
          </p:cNvSpPr>
          <p:nvPr/>
        </p:nvSpPr>
        <p:spPr bwMode="auto">
          <a:xfrm>
            <a:off x="8153400" y="4267200"/>
            <a:ext cx="5334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42" name="Text Box 6"/>
          <p:cNvSpPr txBox="1">
            <a:spLocks noChangeArrowheads="1"/>
          </p:cNvSpPr>
          <p:nvPr/>
        </p:nvSpPr>
        <p:spPr bwMode="auto">
          <a:xfrm>
            <a:off x="228600" y="14478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3544" name="Text Box 8"/>
          <p:cNvSpPr txBox="1">
            <a:spLocks noChangeArrowheads="1"/>
          </p:cNvSpPr>
          <p:nvPr/>
        </p:nvSpPr>
        <p:spPr bwMode="auto">
          <a:xfrm>
            <a:off x="8001000" y="28194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3545" name="Text Box 9"/>
          <p:cNvSpPr txBox="1">
            <a:spLocks noChangeArrowheads="1"/>
          </p:cNvSpPr>
          <p:nvPr/>
        </p:nvSpPr>
        <p:spPr bwMode="auto">
          <a:xfrm>
            <a:off x="304800" y="38100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3546" name="Text Box 10"/>
          <p:cNvSpPr txBox="1">
            <a:spLocks noChangeArrowheads="1"/>
          </p:cNvSpPr>
          <p:nvPr/>
        </p:nvSpPr>
        <p:spPr bwMode="auto">
          <a:xfrm>
            <a:off x="8153400" y="57150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3547" name="Text Box 11"/>
          <p:cNvSpPr txBox="1">
            <a:spLocks noChangeArrowheads="1"/>
          </p:cNvSpPr>
          <p:nvPr/>
        </p:nvSpPr>
        <p:spPr bwMode="auto">
          <a:xfrm>
            <a:off x="228600" y="58674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3548" name="Text Box 12"/>
          <p:cNvSpPr txBox="1">
            <a:spLocks noChangeArrowheads="1"/>
          </p:cNvSpPr>
          <p:nvPr/>
        </p:nvSpPr>
        <p:spPr bwMode="auto">
          <a:xfrm>
            <a:off x="8077200" y="16002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5EF40067-0BC8-45B2-AD80-55C63F8962DD}" type="slidenum">
              <a:rPr lang="en-US"/>
              <a:pPr/>
              <a:t>31</a:t>
            </a:fld>
            <a:endParaRPr lang="en-US"/>
          </a:p>
        </p:txBody>
      </p:sp>
      <p:sp>
        <p:nvSpPr>
          <p:cNvPr id="194562" name="Text Box 2"/>
          <p:cNvSpPr txBox="1">
            <a:spLocks noChangeArrowheads="1"/>
          </p:cNvSpPr>
          <p:nvPr/>
        </p:nvSpPr>
        <p:spPr bwMode="auto">
          <a:xfrm>
            <a:off x="609600" y="685800"/>
            <a:ext cx="7772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40200"/>
                </a:solidFill>
              </a:rPr>
              <a:t>Re-assign all customers served by salespeople whose sales are less than 80 percent of their quota to rep # 105.</a:t>
            </a:r>
          </a:p>
          <a:p>
            <a:endParaRPr lang="en-US">
              <a:solidFill>
                <a:srgbClr val="040200"/>
              </a:solidFill>
            </a:endParaRPr>
          </a:p>
          <a:p>
            <a:endParaRPr lang="en-US">
              <a:solidFill>
                <a:srgbClr val="040200"/>
              </a:solidFill>
            </a:endParaRPr>
          </a:p>
          <a:p>
            <a:endParaRPr lang="en-US">
              <a:solidFill>
                <a:srgbClr val="040200"/>
              </a:solidFill>
            </a:endParaRPr>
          </a:p>
          <a:p>
            <a:pPr lvl="1"/>
            <a:r>
              <a:rPr lang="en-US" b="1">
                <a:solidFill>
                  <a:srgbClr val="040200"/>
                </a:solidFill>
              </a:rPr>
              <a:t>UPDATE Customers</a:t>
            </a:r>
          </a:p>
          <a:p>
            <a:pPr lvl="1"/>
            <a:r>
              <a:rPr lang="en-US" b="1">
                <a:solidFill>
                  <a:srgbClr val="040200"/>
                </a:solidFill>
              </a:rPr>
              <a:t>SET Cust_Rep = 105</a:t>
            </a:r>
          </a:p>
          <a:p>
            <a:pPr lvl="1"/>
            <a:r>
              <a:rPr lang="en-US" b="1">
                <a:solidFill>
                  <a:srgbClr val="040200"/>
                </a:solidFill>
              </a:rPr>
              <a:t>WHERE Cust_Rep IN (SELECT Empl_Num </a:t>
            </a:r>
          </a:p>
          <a:p>
            <a:pPr lvl="1"/>
            <a:r>
              <a:rPr lang="en-US" b="1">
                <a:solidFill>
                  <a:srgbClr val="040200"/>
                </a:solidFill>
              </a:rPr>
              <a:t>		 	     FROM Salesreps</a:t>
            </a:r>
          </a:p>
          <a:p>
            <a:pPr lvl="1"/>
            <a:r>
              <a:rPr lang="en-US" b="1">
                <a:solidFill>
                  <a:srgbClr val="040200"/>
                </a:solidFill>
              </a:rPr>
              <a:t>		 	    WHERE Sales &lt; (0.8 *Quota));</a:t>
            </a:r>
          </a:p>
          <a:p>
            <a:pPr lvl="1"/>
            <a:endParaRPr lang="en-US">
              <a:solidFill>
                <a:srgbClr val="040200"/>
              </a:solidFill>
            </a:endParaRPr>
          </a:p>
          <a:p>
            <a:pPr lvl="1"/>
            <a:r>
              <a:rPr lang="en-US">
                <a:solidFill>
                  <a:srgbClr val="040200"/>
                </a:solidFill>
              </a:rPr>
              <a:t>Answer:</a:t>
            </a:r>
          </a:p>
          <a:p>
            <a:pPr lvl="1"/>
            <a:r>
              <a:rPr lang="en-US">
                <a:solidFill>
                  <a:srgbClr val="040200"/>
                </a:solidFill>
              </a:rPr>
              <a:t>	</a:t>
            </a:r>
            <a:r>
              <a:rPr lang="en-US" b="1">
                <a:solidFill>
                  <a:srgbClr val="040200"/>
                </a:solidFill>
              </a:rPr>
              <a:t>2 rows  updated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fld id="{6284C9A6-1E92-4A07-9751-1827C0343BC5}" type="slidenum">
              <a:rPr lang="en-US"/>
              <a:pPr/>
              <a:t>32</a:t>
            </a:fld>
            <a:endParaRPr lang="en-US"/>
          </a:p>
        </p:txBody>
      </p:sp>
      <p:sp>
        <p:nvSpPr>
          <p:cNvPr id="195586" name="Text Box 2"/>
          <p:cNvSpPr txBox="1">
            <a:spLocks noChangeArrowheads="1"/>
          </p:cNvSpPr>
          <p:nvPr/>
        </p:nvSpPr>
        <p:spPr bwMode="auto">
          <a:xfrm>
            <a:off x="831850" y="193675"/>
            <a:ext cx="8067675" cy="2790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33"/>
                </a:solidFill>
              </a:rPr>
              <a:t>Empl_Num Name          Age    Rep_Office  Title        Hire_Date   Manager Quota    Sales</a:t>
            </a:r>
            <a:endParaRPr lang="en-US" sz="1600">
              <a:solidFill>
                <a:srgbClr val="0033CC"/>
              </a:solidFill>
            </a:endParaRPr>
          </a:p>
          <a:p>
            <a:r>
              <a:rPr lang="en-US" sz="1600">
                <a:solidFill>
                  <a:srgbClr val="010000"/>
                </a:solidFill>
              </a:rPr>
              <a:t>105 	Bill Adams       37  	13 	Sales Rep  12-FEB-88     104    	350000    367911</a:t>
            </a:r>
          </a:p>
          <a:p>
            <a:r>
              <a:rPr lang="en-US" sz="1600">
                <a:solidFill>
                  <a:srgbClr val="010000"/>
                </a:solidFill>
              </a:rPr>
              <a:t>109 	Mary Jones       31 	 11 	Sales Rep  12-OCT-89    106    	300000    392725</a:t>
            </a:r>
          </a:p>
          <a:p>
            <a:r>
              <a:rPr lang="en-US" sz="1600">
                <a:solidFill>
                  <a:srgbClr val="010000"/>
                </a:solidFill>
              </a:rPr>
              <a:t>102 	Sue Smith         48   	21 	Sales Rep  10-DEC-86    108    	350000    474050</a:t>
            </a:r>
          </a:p>
          <a:p>
            <a:r>
              <a:rPr lang="en-US" sz="1600">
                <a:solidFill>
                  <a:srgbClr val="010000"/>
                </a:solidFill>
              </a:rPr>
              <a:t>106 	Sam Clark         52   	11 	VP Sales   14-JUN-88          	275000    299912</a:t>
            </a:r>
          </a:p>
          <a:p>
            <a:r>
              <a:rPr lang="en-US" sz="1600" b="1">
                <a:solidFill>
                  <a:srgbClr val="CC0000"/>
                </a:solidFill>
              </a:rPr>
              <a:t>104 	Bob Smith         33   	12 	Sales Mgr  19-MAY-87  106    	200000    142594</a:t>
            </a:r>
            <a:endParaRPr lang="en-US" sz="1600">
              <a:solidFill>
                <a:srgbClr val="CC0000"/>
              </a:solidFill>
            </a:endParaRPr>
          </a:p>
          <a:p>
            <a:r>
              <a:rPr lang="en-US" sz="1600">
                <a:solidFill>
                  <a:srgbClr val="010000"/>
                </a:solidFill>
              </a:rPr>
              <a:t>101 	Dan Roberts      45   	12 	Sales Rep  20-OCT-86    104    	300000    305673</a:t>
            </a:r>
          </a:p>
          <a:p>
            <a:r>
              <a:rPr lang="en-US" sz="1600"/>
              <a:t>110 	Tom Synder      41            	Sales Rep  13-JAN-90    101                        75985</a:t>
            </a:r>
          </a:p>
          <a:p>
            <a:r>
              <a:rPr lang="en-US" sz="1600">
                <a:solidFill>
                  <a:srgbClr val="010000"/>
                </a:solidFill>
              </a:rPr>
              <a:t>108 	Larry Fitch        62      21 	Sales Mgr  12-OCT-89   106    	350000    361865</a:t>
            </a:r>
          </a:p>
          <a:p>
            <a:r>
              <a:rPr lang="en-US" sz="1600">
                <a:solidFill>
                  <a:srgbClr val="010000"/>
                </a:solidFill>
              </a:rPr>
              <a:t>103 	Paul Cruz          29      12 	Sales Rep  01-MAR-87  104    	275000    286775</a:t>
            </a:r>
          </a:p>
          <a:p>
            <a:r>
              <a:rPr lang="en-US" sz="1600" b="1">
                <a:solidFill>
                  <a:srgbClr val="CC0000"/>
                </a:solidFill>
              </a:rPr>
              <a:t>107 	Nacy Angelli     49      22 	Sales Rep  14-NOV-88   108    	300000    186042</a:t>
            </a:r>
            <a:r>
              <a:rPr lang="en-US" sz="1600" b="1">
                <a:solidFill>
                  <a:srgbClr val="990000"/>
                </a:solidFill>
              </a:rPr>
              <a:t> </a:t>
            </a:r>
          </a:p>
        </p:txBody>
      </p:sp>
      <p:sp>
        <p:nvSpPr>
          <p:cNvPr id="195587" name="Text Box 3"/>
          <p:cNvSpPr txBox="1">
            <a:spLocks noChangeArrowheads="1"/>
          </p:cNvSpPr>
          <p:nvPr/>
        </p:nvSpPr>
        <p:spPr bwMode="auto">
          <a:xfrm>
            <a:off x="1301750" y="1377950"/>
            <a:ext cx="4233863" cy="54800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defRPr sz="2400">
                <a:solidFill>
                  <a:schemeClr val="tx1"/>
                </a:solidFill>
                <a:latin typeface="Times New Roman" pitchFamily="18" charset="0"/>
              </a:defRPr>
            </a:lvl1pPr>
            <a:lvl2pPr marL="29051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600" b="1">
                <a:solidFill>
                  <a:srgbClr val="660066"/>
                </a:solidFill>
              </a:rPr>
              <a:t>Cust_Num Company  Cust_Rep Credit_Limit</a:t>
            </a:r>
            <a:endParaRPr lang="en-US" sz="1600" b="1"/>
          </a:p>
          <a:p>
            <a:r>
              <a:rPr lang="en-US" sz="1600" b="1"/>
              <a:t> </a:t>
            </a:r>
            <a:r>
              <a:rPr lang="en-US" sz="1600"/>
              <a:t>2111 JCP Inc.                  103        50000</a:t>
            </a:r>
          </a:p>
          <a:p>
            <a:r>
              <a:rPr lang="en-US" sz="1600"/>
              <a:t> 2102 First Corp.              101        65000</a:t>
            </a:r>
          </a:p>
          <a:p>
            <a:r>
              <a:rPr lang="en-US" sz="1600"/>
              <a:t> 2103 Acme Mfg.             109        60000</a:t>
            </a:r>
          </a:p>
          <a:p>
            <a:r>
              <a:rPr lang="en-US" sz="1600"/>
              <a:t> 2123 Carter and Sons      102        40000</a:t>
            </a:r>
          </a:p>
          <a:p>
            <a:r>
              <a:rPr lang="en-US" sz="1600"/>
              <a:t> 2107 Ace International    110        35000</a:t>
            </a:r>
          </a:p>
          <a:p>
            <a:r>
              <a:rPr lang="en-US" sz="1600"/>
              <a:t> 2115 Smithson Corp.       101        20000</a:t>
            </a:r>
          </a:p>
          <a:p>
            <a:r>
              <a:rPr lang="en-US" sz="1600"/>
              <a:t> 2101 Jones Mfg.              106        65000</a:t>
            </a:r>
          </a:p>
          <a:p>
            <a:r>
              <a:rPr lang="en-US" sz="1600"/>
              <a:t> 2112 Zetacorp                  108        50000</a:t>
            </a:r>
          </a:p>
          <a:p>
            <a:r>
              <a:rPr lang="en-US" sz="1600"/>
              <a:t> 2121 QMA Assoc.           103        45000</a:t>
            </a:r>
          </a:p>
          <a:p>
            <a:r>
              <a:rPr lang="en-US" sz="1600"/>
              <a:t> 2114 Orion Corp.             102        20000</a:t>
            </a:r>
          </a:p>
          <a:p>
            <a:r>
              <a:rPr lang="en-US" sz="1600"/>
              <a:t> </a:t>
            </a:r>
            <a:r>
              <a:rPr lang="en-US" sz="1600" b="1">
                <a:solidFill>
                  <a:srgbClr val="CC0000"/>
                </a:solidFill>
              </a:rPr>
              <a:t>2124 Peter Brothers        107        40000</a:t>
            </a:r>
            <a:endParaRPr lang="en-US" sz="1600"/>
          </a:p>
          <a:p>
            <a:r>
              <a:rPr lang="en-US" sz="1600"/>
              <a:t> 2108 Holm and Landis    109        55000</a:t>
            </a:r>
          </a:p>
          <a:p>
            <a:r>
              <a:rPr lang="en-US" sz="1600"/>
              <a:t> 2117 J.P. Sinclair             106        35000</a:t>
            </a:r>
          </a:p>
          <a:p>
            <a:r>
              <a:rPr lang="en-US" sz="1600"/>
              <a:t> 2122 Three-Way Lines    105        30000</a:t>
            </a:r>
          </a:p>
          <a:p>
            <a:r>
              <a:rPr lang="en-US" sz="1600"/>
              <a:t> 2120 Rico Enterprises     102        50000</a:t>
            </a:r>
          </a:p>
          <a:p>
            <a:r>
              <a:rPr lang="en-US" sz="1600"/>
              <a:t> 2106 Fred Lewis Corp.   102        65000</a:t>
            </a:r>
          </a:p>
          <a:p>
            <a:r>
              <a:rPr lang="en-US" sz="1600"/>
              <a:t> 2119 Solomon Inc.          109        25000</a:t>
            </a:r>
          </a:p>
          <a:p>
            <a:r>
              <a:rPr lang="en-US" sz="1600"/>
              <a:t> 2118 Midwest Systems   108        60000</a:t>
            </a:r>
          </a:p>
          <a:p>
            <a:r>
              <a:rPr lang="en-US" sz="1600"/>
              <a:t> </a:t>
            </a:r>
            <a:r>
              <a:rPr lang="en-US" sz="1600" b="1">
                <a:solidFill>
                  <a:srgbClr val="CC0000"/>
                </a:solidFill>
              </a:rPr>
              <a:t>2113 Ian and Schmidt    104        20000</a:t>
            </a:r>
            <a:endParaRPr lang="en-US" sz="1600"/>
          </a:p>
          <a:p>
            <a:r>
              <a:rPr lang="en-US" sz="1600"/>
              <a:t> 2109 Chen Associates     103        25000</a:t>
            </a:r>
          </a:p>
          <a:p>
            <a:r>
              <a:rPr lang="en-US" sz="1600"/>
              <a:t> 2105 AAA Investments   101        45000</a:t>
            </a:r>
          </a:p>
        </p:txBody>
      </p:sp>
      <p:sp>
        <p:nvSpPr>
          <p:cNvPr id="195588" name="Text Box 4"/>
          <p:cNvSpPr txBox="1">
            <a:spLocks noChangeArrowheads="1"/>
          </p:cNvSpPr>
          <p:nvPr/>
        </p:nvSpPr>
        <p:spPr bwMode="auto">
          <a:xfrm>
            <a:off x="4038600" y="2362200"/>
            <a:ext cx="4233863" cy="47466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defRPr sz="2400">
                <a:solidFill>
                  <a:schemeClr val="tx1"/>
                </a:solidFill>
                <a:latin typeface="Times New Roman" pitchFamily="18" charset="0"/>
              </a:defRPr>
            </a:lvl1pPr>
            <a:lvl2pPr marL="29051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600" b="1">
                <a:solidFill>
                  <a:srgbClr val="660066"/>
                </a:solidFill>
              </a:rPr>
              <a:t>Cust_Num Company  Cust_Rep Credit_Limit</a:t>
            </a:r>
            <a:endParaRPr lang="en-US" sz="1600" b="1"/>
          </a:p>
          <a:p>
            <a:r>
              <a:rPr lang="en-US" sz="1600" b="1"/>
              <a:t> </a:t>
            </a:r>
            <a:r>
              <a:rPr lang="en-US" sz="1600"/>
              <a:t>…..</a:t>
            </a:r>
          </a:p>
          <a:p>
            <a:r>
              <a:rPr lang="en-US" sz="1600"/>
              <a:t>……</a:t>
            </a:r>
          </a:p>
          <a:p>
            <a:r>
              <a:rPr lang="en-US" sz="1600"/>
              <a:t> 2115 Smithson Corp.       101        20000</a:t>
            </a:r>
          </a:p>
          <a:p>
            <a:r>
              <a:rPr lang="en-US" sz="1600"/>
              <a:t> 2101 Jones Mfg.              106        65000</a:t>
            </a:r>
          </a:p>
          <a:p>
            <a:r>
              <a:rPr lang="en-US" sz="1600"/>
              <a:t> 2112 Zetacorp                  108        50000</a:t>
            </a:r>
          </a:p>
          <a:p>
            <a:r>
              <a:rPr lang="en-US" sz="1600"/>
              <a:t> 2121 QMA Assoc.           103        45000</a:t>
            </a:r>
          </a:p>
          <a:p>
            <a:r>
              <a:rPr lang="en-US" sz="1600"/>
              <a:t> 2114 Orion Corp.             102        20000</a:t>
            </a:r>
          </a:p>
          <a:p>
            <a:r>
              <a:rPr lang="en-US" sz="1600">
                <a:solidFill>
                  <a:srgbClr val="CC0000"/>
                </a:solidFill>
              </a:rPr>
              <a:t> </a:t>
            </a:r>
            <a:r>
              <a:rPr lang="en-US" sz="1600" b="1">
                <a:solidFill>
                  <a:srgbClr val="CC0000"/>
                </a:solidFill>
              </a:rPr>
              <a:t>2124 Peter Brothers        105        40000</a:t>
            </a:r>
            <a:endParaRPr lang="en-US" sz="1600"/>
          </a:p>
          <a:p>
            <a:r>
              <a:rPr lang="en-US" sz="1600"/>
              <a:t> 2108 Holm and Landis    109        55000</a:t>
            </a:r>
          </a:p>
          <a:p>
            <a:r>
              <a:rPr lang="en-US" sz="1600"/>
              <a:t> 2117 J.P. Sinclair             106        35000</a:t>
            </a:r>
          </a:p>
          <a:p>
            <a:r>
              <a:rPr lang="en-US" sz="1600"/>
              <a:t> 2122 Three-Way Lines    105        30000</a:t>
            </a:r>
          </a:p>
          <a:p>
            <a:r>
              <a:rPr lang="en-US" sz="1600"/>
              <a:t> 2120 Rico Enterprises     102        50000</a:t>
            </a:r>
          </a:p>
          <a:p>
            <a:r>
              <a:rPr lang="en-US" sz="1600"/>
              <a:t> 2106 Fred Lewis Corp.   102        65000</a:t>
            </a:r>
          </a:p>
          <a:p>
            <a:r>
              <a:rPr lang="en-US" sz="1600"/>
              <a:t> 2119 Solomon Inc.          109        25000</a:t>
            </a:r>
          </a:p>
          <a:p>
            <a:r>
              <a:rPr lang="en-US" sz="1600"/>
              <a:t> 2118 Midwest Systems   108        60000</a:t>
            </a:r>
          </a:p>
          <a:p>
            <a:r>
              <a:rPr lang="en-US" sz="1600"/>
              <a:t> </a:t>
            </a:r>
            <a:r>
              <a:rPr lang="en-US" sz="1600" b="1">
                <a:solidFill>
                  <a:srgbClr val="CC0000"/>
                </a:solidFill>
              </a:rPr>
              <a:t>2113 Ian and Schmidt    105        20000</a:t>
            </a:r>
            <a:endParaRPr lang="en-US" sz="1600">
              <a:solidFill>
                <a:srgbClr val="CC0000"/>
              </a:solidFill>
            </a:endParaRPr>
          </a:p>
          <a:p>
            <a:r>
              <a:rPr lang="en-US" sz="1600"/>
              <a:t> 2109 Chen Associates     103        25000</a:t>
            </a:r>
          </a:p>
          <a:p>
            <a:r>
              <a:rPr lang="en-US" sz="1600"/>
              <a:t> 2105 AAA Investments   101        45000</a:t>
            </a:r>
          </a:p>
        </p:txBody>
      </p:sp>
      <p:sp>
        <p:nvSpPr>
          <p:cNvPr id="195589" name="Text Box 5"/>
          <p:cNvSpPr txBox="1">
            <a:spLocks noChangeArrowheads="1"/>
          </p:cNvSpPr>
          <p:nvPr/>
        </p:nvSpPr>
        <p:spPr bwMode="auto">
          <a:xfrm>
            <a:off x="1284288" y="919163"/>
            <a:ext cx="201295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008000"/>
                </a:solidFill>
              </a:rPr>
              <a:t>Before Update</a:t>
            </a:r>
            <a:endParaRPr lang="en-US"/>
          </a:p>
        </p:txBody>
      </p:sp>
      <p:sp>
        <p:nvSpPr>
          <p:cNvPr id="195590" name="Text Box 6"/>
          <p:cNvSpPr txBox="1">
            <a:spLocks noChangeArrowheads="1"/>
          </p:cNvSpPr>
          <p:nvPr/>
        </p:nvSpPr>
        <p:spPr bwMode="auto">
          <a:xfrm>
            <a:off x="4038600" y="1828800"/>
            <a:ext cx="180975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008000"/>
                </a:solidFill>
              </a:rPr>
              <a:t>After Update</a:t>
            </a:r>
            <a:endParaRPr lang="en-US"/>
          </a:p>
        </p:txBody>
      </p:sp>
      <p:sp>
        <p:nvSpPr>
          <p:cNvPr id="195594" name="Freeform 10"/>
          <p:cNvSpPr>
            <a:spLocks/>
          </p:cNvSpPr>
          <p:nvPr/>
        </p:nvSpPr>
        <p:spPr bwMode="auto">
          <a:xfrm>
            <a:off x="127000" y="1600200"/>
            <a:ext cx="1244600" cy="4572000"/>
          </a:xfrm>
          <a:custGeom>
            <a:avLst/>
            <a:gdLst>
              <a:gd name="T0" fmla="*/ 448 w 784"/>
              <a:gd name="T1" fmla="*/ 0 h 2880"/>
              <a:gd name="T2" fmla="*/ 16 w 784"/>
              <a:gd name="T3" fmla="*/ 672 h 2880"/>
              <a:gd name="T4" fmla="*/ 352 w 784"/>
              <a:gd name="T5" fmla="*/ 2448 h 2880"/>
              <a:gd name="T6" fmla="*/ 784 w 784"/>
              <a:gd name="T7" fmla="*/ 2880 h 2880"/>
            </a:gdLst>
            <a:ahLst/>
            <a:cxnLst>
              <a:cxn ang="0">
                <a:pos x="T0" y="T1"/>
              </a:cxn>
              <a:cxn ang="0">
                <a:pos x="T2" y="T3"/>
              </a:cxn>
              <a:cxn ang="0">
                <a:pos x="T4" y="T5"/>
              </a:cxn>
              <a:cxn ang="0">
                <a:pos x="T6" y="T7"/>
              </a:cxn>
            </a:cxnLst>
            <a:rect l="0" t="0" r="r" b="b"/>
            <a:pathLst>
              <a:path w="784" h="2880">
                <a:moveTo>
                  <a:pt x="448" y="0"/>
                </a:moveTo>
                <a:cubicBezTo>
                  <a:pt x="240" y="132"/>
                  <a:pt x="32" y="264"/>
                  <a:pt x="16" y="672"/>
                </a:cubicBezTo>
                <a:cubicBezTo>
                  <a:pt x="0" y="1080"/>
                  <a:pt x="224" y="2080"/>
                  <a:pt x="352" y="2448"/>
                </a:cubicBezTo>
                <a:cubicBezTo>
                  <a:pt x="480" y="2816"/>
                  <a:pt x="632" y="2848"/>
                  <a:pt x="784" y="2880"/>
                </a:cubicBezTo>
              </a:path>
            </a:pathLst>
          </a:custGeom>
          <a:noFill/>
          <a:ln w="3810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5" name="Freeform 11"/>
          <p:cNvSpPr>
            <a:spLocks/>
          </p:cNvSpPr>
          <p:nvPr/>
        </p:nvSpPr>
        <p:spPr bwMode="auto">
          <a:xfrm>
            <a:off x="457200" y="2819400"/>
            <a:ext cx="914400" cy="1371600"/>
          </a:xfrm>
          <a:custGeom>
            <a:avLst/>
            <a:gdLst>
              <a:gd name="T0" fmla="*/ 288 w 576"/>
              <a:gd name="T1" fmla="*/ 0 h 864"/>
              <a:gd name="T2" fmla="*/ 48 w 576"/>
              <a:gd name="T3" fmla="*/ 480 h 864"/>
              <a:gd name="T4" fmla="*/ 576 w 576"/>
              <a:gd name="T5" fmla="*/ 864 h 864"/>
            </a:gdLst>
            <a:ahLst/>
            <a:cxnLst>
              <a:cxn ang="0">
                <a:pos x="T0" y="T1"/>
              </a:cxn>
              <a:cxn ang="0">
                <a:pos x="T2" y="T3"/>
              </a:cxn>
              <a:cxn ang="0">
                <a:pos x="T4" y="T5"/>
              </a:cxn>
            </a:cxnLst>
            <a:rect l="0" t="0" r="r" b="b"/>
            <a:pathLst>
              <a:path w="576" h="864">
                <a:moveTo>
                  <a:pt x="288" y="0"/>
                </a:moveTo>
                <a:cubicBezTo>
                  <a:pt x="144" y="168"/>
                  <a:pt x="0" y="336"/>
                  <a:pt x="48" y="480"/>
                </a:cubicBezTo>
                <a:cubicBezTo>
                  <a:pt x="96" y="624"/>
                  <a:pt x="336" y="744"/>
                  <a:pt x="576" y="864"/>
                </a:cubicBezTo>
              </a:path>
            </a:pathLst>
          </a:custGeom>
          <a:noFill/>
          <a:ln w="3810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6" name="Line 12"/>
          <p:cNvSpPr>
            <a:spLocks noChangeShapeType="1"/>
          </p:cNvSpPr>
          <p:nvPr/>
        </p:nvSpPr>
        <p:spPr bwMode="auto">
          <a:xfrm>
            <a:off x="3886200" y="4267200"/>
            <a:ext cx="3048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7" name="Line 13"/>
          <p:cNvSpPr>
            <a:spLocks noChangeShapeType="1"/>
          </p:cNvSpPr>
          <p:nvPr/>
        </p:nvSpPr>
        <p:spPr bwMode="auto">
          <a:xfrm>
            <a:off x="3886200" y="6248400"/>
            <a:ext cx="3048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7D590673-8967-4191-BB77-5106D9FAF50A}" type="slidenum">
              <a:rPr lang="en-US"/>
              <a:pPr/>
              <a:t>33</a:t>
            </a:fld>
            <a:endParaRPr lang="en-US"/>
          </a:p>
        </p:txBody>
      </p:sp>
      <p:sp>
        <p:nvSpPr>
          <p:cNvPr id="196610" name="Text Box 2"/>
          <p:cNvSpPr txBox="1">
            <a:spLocks noChangeArrowheads="1"/>
          </p:cNvSpPr>
          <p:nvPr/>
        </p:nvSpPr>
        <p:spPr bwMode="auto">
          <a:xfrm>
            <a:off x="685800" y="838200"/>
            <a:ext cx="80010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marL="623888" indent="-166688">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40200"/>
                </a:solidFill>
              </a:rPr>
              <a:t>Have all salespeople who serve over three customers report directly to Sam Clark (employee 106).</a:t>
            </a:r>
          </a:p>
          <a:p>
            <a:endParaRPr lang="en-US">
              <a:solidFill>
                <a:srgbClr val="040200"/>
              </a:solidFill>
            </a:endParaRPr>
          </a:p>
          <a:p>
            <a:endParaRPr lang="en-US">
              <a:solidFill>
                <a:srgbClr val="040200"/>
              </a:solidFill>
            </a:endParaRPr>
          </a:p>
          <a:p>
            <a:pPr lvl="1"/>
            <a:r>
              <a:rPr lang="en-US" b="1">
                <a:solidFill>
                  <a:srgbClr val="040200"/>
                </a:solidFill>
              </a:rPr>
              <a:t>UPDATE Salesreps</a:t>
            </a:r>
          </a:p>
          <a:p>
            <a:pPr lvl="1"/>
            <a:r>
              <a:rPr lang="en-US" b="1">
                <a:solidFill>
                  <a:srgbClr val="040200"/>
                </a:solidFill>
              </a:rPr>
              <a:t>SET Manager = 106</a:t>
            </a:r>
          </a:p>
          <a:p>
            <a:pPr lvl="1"/>
            <a:r>
              <a:rPr lang="en-US" b="1">
                <a:solidFill>
                  <a:srgbClr val="040200"/>
                </a:solidFill>
              </a:rPr>
              <a:t>WHERE 3   &lt;     (SELECT COUNT(*) </a:t>
            </a:r>
          </a:p>
          <a:p>
            <a:pPr lvl="1"/>
            <a:r>
              <a:rPr lang="en-US" b="1">
                <a:solidFill>
                  <a:srgbClr val="040200"/>
                </a:solidFill>
              </a:rPr>
              <a:t>			FROM Customers </a:t>
            </a:r>
          </a:p>
          <a:p>
            <a:pPr lvl="1"/>
            <a:r>
              <a:rPr lang="en-US" b="1">
                <a:solidFill>
                  <a:srgbClr val="040200"/>
                </a:solidFill>
              </a:rPr>
              <a:t>			WHERE Cust_Rep = Empl_Num);</a:t>
            </a:r>
          </a:p>
          <a:p>
            <a:pPr lvl="1"/>
            <a:endParaRPr lang="en-US">
              <a:solidFill>
                <a:srgbClr val="040200"/>
              </a:solidFill>
            </a:endParaRPr>
          </a:p>
          <a:p>
            <a:pPr lvl="1"/>
            <a:endParaRPr lang="en-US">
              <a:solidFill>
                <a:srgbClr val="040200"/>
              </a:solidFill>
            </a:endParaRPr>
          </a:p>
          <a:p>
            <a:pPr lvl="1"/>
            <a:r>
              <a:rPr lang="en-US">
                <a:solidFill>
                  <a:srgbClr val="040200"/>
                </a:solidFill>
              </a:rPr>
              <a:t>Answer:</a:t>
            </a:r>
          </a:p>
          <a:p>
            <a:pPr lvl="1"/>
            <a:r>
              <a:rPr lang="en-US">
                <a:solidFill>
                  <a:srgbClr val="040200"/>
                </a:solidFill>
              </a:rPr>
              <a:t>	</a:t>
            </a:r>
            <a:r>
              <a:rPr lang="en-US" b="1">
                <a:solidFill>
                  <a:srgbClr val="040200"/>
                </a:solidFill>
              </a:rPr>
              <a:t>1 row updated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fld id="{33DA124B-8E3E-419D-8082-BB3C630AB686}" type="slidenum">
              <a:rPr lang="en-US"/>
              <a:pPr/>
              <a:t>34</a:t>
            </a:fld>
            <a:endParaRPr lang="en-US"/>
          </a:p>
        </p:txBody>
      </p:sp>
      <p:sp>
        <p:nvSpPr>
          <p:cNvPr id="197634" name="Text Box 2"/>
          <p:cNvSpPr txBox="1">
            <a:spLocks noChangeArrowheads="1"/>
          </p:cNvSpPr>
          <p:nvPr/>
        </p:nvSpPr>
        <p:spPr bwMode="auto">
          <a:xfrm>
            <a:off x="804863" y="284163"/>
            <a:ext cx="8067675" cy="29114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33"/>
                </a:solidFill>
              </a:rPr>
              <a:t>Empl_Num Name          Age    Rep_Office  Title        Hire_Date   Manager Quota    Sales</a:t>
            </a:r>
            <a:r>
              <a:rPr lang="en-US"/>
              <a:t> </a:t>
            </a:r>
          </a:p>
          <a:p>
            <a:r>
              <a:rPr lang="en-US" sz="1600">
                <a:solidFill>
                  <a:srgbClr val="010000"/>
                </a:solidFill>
              </a:rPr>
              <a:t>105 	Bill Adams       37  	13 	Sales Rep  12-FEB-88     104    	350000    367911</a:t>
            </a:r>
          </a:p>
          <a:p>
            <a:r>
              <a:rPr lang="en-US" sz="1600">
                <a:solidFill>
                  <a:srgbClr val="010000"/>
                </a:solidFill>
              </a:rPr>
              <a:t>109 	Mary Jones       31 	 11 	Sales Rep  12-OCT-89    106    	300000    392725</a:t>
            </a:r>
          </a:p>
          <a:p>
            <a:r>
              <a:rPr lang="en-US" sz="1600" b="1">
                <a:solidFill>
                  <a:srgbClr val="CC0000"/>
                </a:solidFill>
              </a:rPr>
              <a:t>102 	Sue Smith         48   	21 	Sales Rep  10-DEC-86    108    	350000    474050</a:t>
            </a:r>
            <a:endParaRPr lang="en-US" sz="1600">
              <a:solidFill>
                <a:srgbClr val="FF3300"/>
              </a:solidFill>
            </a:endParaRPr>
          </a:p>
          <a:p>
            <a:r>
              <a:rPr lang="en-US" sz="1600">
                <a:solidFill>
                  <a:srgbClr val="010000"/>
                </a:solidFill>
              </a:rPr>
              <a:t>106 	Sam Clark         52   	11 	VP Sales   14-JUN-88          	275000    299912</a:t>
            </a:r>
          </a:p>
          <a:p>
            <a:r>
              <a:rPr lang="en-US" sz="1600">
                <a:solidFill>
                  <a:srgbClr val="010000"/>
                </a:solidFill>
              </a:rPr>
              <a:t>104 	Bob Smith         33   	12 	Sales Mgr  19-MAY-87  106    	200000    142594</a:t>
            </a:r>
          </a:p>
          <a:p>
            <a:r>
              <a:rPr lang="en-US" sz="1600">
                <a:solidFill>
                  <a:srgbClr val="010000"/>
                </a:solidFill>
              </a:rPr>
              <a:t>101 	Dan Roberts      45   	12 	Sales Rep  20-OCT-86    104    	300000    305673</a:t>
            </a:r>
          </a:p>
          <a:p>
            <a:r>
              <a:rPr lang="en-US" sz="1600"/>
              <a:t>110 	Tom Synder      41            	Sales Rep  13-JAN-90    101                       75985</a:t>
            </a:r>
          </a:p>
          <a:p>
            <a:r>
              <a:rPr lang="en-US" sz="1600">
                <a:solidFill>
                  <a:srgbClr val="010000"/>
                </a:solidFill>
              </a:rPr>
              <a:t>108 	Larry Fitch        62      21 	Sales Mgr  12-OCT-89   106    	350000    361865</a:t>
            </a:r>
          </a:p>
          <a:p>
            <a:r>
              <a:rPr lang="en-US" sz="1600">
                <a:solidFill>
                  <a:srgbClr val="010000"/>
                </a:solidFill>
              </a:rPr>
              <a:t>103 	Paul Cruz          29      12 	Sales Rep  01-MAR-87  104    	275000    286775</a:t>
            </a:r>
          </a:p>
          <a:p>
            <a:r>
              <a:rPr lang="en-US" sz="1600">
                <a:solidFill>
                  <a:srgbClr val="010000"/>
                </a:solidFill>
              </a:rPr>
              <a:t>107 	Nacy Angelli     49      22 	Sales Rep  14-NOV-88   108    	300000    186042</a:t>
            </a:r>
            <a:r>
              <a:rPr lang="en-US" sz="1600"/>
              <a:t> </a:t>
            </a:r>
          </a:p>
        </p:txBody>
      </p:sp>
      <p:sp>
        <p:nvSpPr>
          <p:cNvPr id="197635" name="Text Box 3"/>
          <p:cNvSpPr txBox="1">
            <a:spLocks noChangeArrowheads="1"/>
          </p:cNvSpPr>
          <p:nvPr/>
        </p:nvSpPr>
        <p:spPr bwMode="auto">
          <a:xfrm>
            <a:off x="914400" y="3657600"/>
            <a:ext cx="8067675" cy="2790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33"/>
                </a:solidFill>
              </a:rPr>
              <a:t>Empl_Num Name          Age    Rep_Office  Title        Hire_Date   Manager Quota    Sales</a:t>
            </a:r>
            <a:endParaRPr lang="en-US" sz="1600" b="1">
              <a:solidFill>
                <a:srgbClr val="660066"/>
              </a:solidFill>
            </a:endParaRPr>
          </a:p>
          <a:p>
            <a:r>
              <a:rPr lang="en-US" sz="1600">
                <a:solidFill>
                  <a:srgbClr val="010000"/>
                </a:solidFill>
              </a:rPr>
              <a:t>105 	Bill Adams       37  	13 	Sales Rep  12-FEB-88     104    	350000    367911</a:t>
            </a:r>
          </a:p>
          <a:p>
            <a:r>
              <a:rPr lang="en-US" sz="1600">
                <a:solidFill>
                  <a:srgbClr val="010000"/>
                </a:solidFill>
              </a:rPr>
              <a:t>109 	Mary Jones       31 	 11 	Sales Rep  12-OCT-89    106    	300000    392725</a:t>
            </a:r>
          </a:p>
          <a:p>
            <a:r>
              <a:rPr lang="en-US" sz="1600" b="1">
                <a:solidFill>
                  <a:srgbClr val="CC0000"/>
                </a:solidFill>
              </a:rPr>
              <a:t>102 	Sue Smith         48   	21 	Sales Rep  10-DEC-86    106    	350000    474050</a:t>
            </a:r>
            <a:endParaRPr lang="en-US" sz="1600">
              <a:solidFill>
                <a:srgbClr val="FF3300"/>
              </a:solidFill>
            </a:endParaRPr>
          </a:p>
          <a:p>
            <a:r>
              <a:rPr lang="en-US" sz="1600">
                <a:solidFill>
                  <a:srgbClr val="010000"/>
                </a:solidFill>
              </a:rPr>
              <a:t>106 	Sam Clark         52   	11 	VP Sales   14-JUN-88          	275000    299912</a:t>
            </a:r>
          </a:p>
          <a:p>
            <a:r>
              <a:rPr lang="en-US" sz="1600">
                <a:solidFill>
                  <a:srgbClr val="010000"/>
                </a:solidFill>
              </a:rPr>
              <a:t>104 	Bob Smith         33   	12 	Sales Mgr  19-MAY-87  106    	200000    142594</a:t>
            </a:r>
          </a:p>
          <a:p>
            <a:r>
              <a:rPr lang="en-US" sz="1600">
                <a:solidFill>
                  <a:srgbClr val="010000"/>
                </a:solidFill>
              </a:rPr>
              <a:t>101 	Dan Roberts      45   	12 	Sales Rep  20-OCT-86    104    	300000    305673</a:t>
            </a:r>
          </a:p>
          <a:p>
            <a:r>
              <a:rPr lang="en-US" sz="1600"/>
              <a:t>110 	Tom Synder      41            	Sales Rep  13-JAN-90    101                       75985</a:t>
            </a:r>
          </a:p>
          <a:p>
            <a:r>
              <a:rPr lang="en-US" sz="1600">
                <a:solidFill>
                  <a:srgbClr val="010000"/>
                </a:solidFill>
              </a:rPr>
              <a:t>108 	Larry Fitch        62      21 	Sales Mgr  12-OCT-89   106    	350000    361865</a:t>
            </a:r>
          </a:p>
          <a:p>
            <a:r>
              <a:rPr lang="en-US" sz="1600">
                <a:solidFill>
                  <a:srgbClr val="010000"/>
                </a:solidFill>
              </a:rPr>
              <a:t>103 	Paul Cruz          29      12 	Sales Rep  01-MAR-87  104    	275000    286775</a:t>
            </a:r>
          </a:p>
          <a:p>
            <a:r>
              <a:rPr lang="en-US" sz="1600">
                <a:solidFill>
                  <a:srgbClr val="010000"/>
                </a:solidFill>
              </a:rPr>
              <a:t>107 	Nacy Angelli     49      22 	Sales Rep  14-NOV-88   108    	300000    186042</a:t>
            </a:r>
            <a:r>
              <a:rPr lang="en-US" sz="1600"/>
              <a:t> </a:t>
            </a:r>
          </a:p>
        </p:txBody>
      </p:sp>
      <p:sp>
        <p:nvSpPr>
          <p:cNvPr id="197636" name="Text Box 4"/>
          <p:cNvSpPr txBox="1">
            <a:spLocks noChangeArrowheads="1"/>
          </p:cNvSpPr>
          <p:nvPr/>
        </p:nvSpPr>
        <p:spPr bwMode="auto">
          <a:xfrm>
            <a:off x="2133600" y="0"/>
            <a:ext cx="4233863" cy="54800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defRPr sz="2400">
                <a:solidFill>
                  <a:schemeClr val="tx1"/>
                </a:solidFill>
                <a:latin typeface="Times New Roman" pitchFamily="18" charset="0"/>
              </a:defRPr>
            </a:lvl1pPr>
            <a:lvl2pPr marL="29051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1600" b="1">
                <a:solidFill>
                  <a:srgbClr val="660066"/>
                </a:solidFill>
              </a:rPr>
              <a:t>Cust_Num Company  Cust_Rep Credit_Limit</a:t>
            </a:r>
            <a:endParaRPr lang="en-US" sz="1600" b="1"/>
          </a:p>
          <a:p>
            <a:r>
              <a:rPr lang="en-US" sz="1600" b="1"/>
              <a:t> </a:t>
            </a:r>
            <a:r>
              <a:rPr lang="en-US" sz="1600"/>
              <a:t>2111 JCP Inc.                  103        50000</a:t>
            </a:r>
          </a:p>
          <a:p>
            <a:r>
              <a:rPr lang="en-US" sz="1600"/>
              <a:t> 2102 First Corp.              101        65000</a:t>
            </a:r>
          </a:p>
          <a:p>
            <a:r>
              <a:rPr lang="en-US" sz="1600"/>
              <a:t> 2103 Acme Mfg.             109        60000</a:t>
            </a:r>
          </a:p>
          <a:p>
            <a:r>
              <a:rPr lang="en-US" sz="1600"/>
              <a:t> </a:t>
            </a:r>
            <a:r>
              <a:rPr lang="en-US" sz="1600" b="1">
                <a:solidFill>
                  <a:srgbClr val="CC0000"/>
                </a:solidFill>
              </a:rPr>
              <a:t>2123 Carter and Sons    102        40000</a:t>
            </a:r>
            <a:endParaRPr lang="en-US" sz="1600">
              <a:solidFill>
                <a:srgbClr val="CC0000"/>
              </a:solidFill>
            </a:endParaRPr>
          </a:p>
          <a:p>
            <a:r>
              <a:rPr lang="en-US" sz="1600"/>
              <a:t> 2107 Ace International    110        35000</a:t>
            </a:r>
          </a:p>
          <a:p>
            <a:r>
              <a:rPr lang="en-US" sz="1600"/>
              <a:t> 2115 Smithson Corp.       101        20000</a:t>
            </a:r>
          </a:p>
          <a:p>
            <a:r>
              <a:rPr lang="en-US" sz="1600"/>
              <a:t> 2101 Jones Mfg.              106        65000</a:t>
            </a:r>
          </a:p>
          <a:p>
            <a:r>
              <a:rPr lang="en-US" sz="1600"/>
              <a:t> 2112 Zetacorp                  108        50000</a:t>
            </a:r>
          </a:p>
          <a:p>
            <a:r>
              <a:rPr lang="en-US" sz="1600"/>
              <a:t> 2121 QMA Assoc.           103        45000</a:t>
            </a:r>
          </a:p>
          <a:p>
            <a:r>
              <a:rPr lang="en-US" sz="1600"/>
              <a:t> </a:t>
            </a:r>
            <a:r>
              <a:rPr lang="en-US" sz="1600" b="1">
                <a:solidFill>
                  <a:srgbClr val="CC0000"/>
                </a:solidFill>
              </a:rPr>
              <a:t>2114 Orion Corp.           102        20000</a:t>
            </a:r>
          </a:p>
          <a:p>
            <a:r>
              <a:rPr lang="en-US" sz="1600"/>
              <a:t> 2124 Peter Brothers         107        40000</a:t>
            </a:r>
          </a:p>
          <a:p>
            <a:r>
              <a:rPr lang="en-US" sz="1600"/>
              <a:t> 2108 Holm and Landis    109        55000</a:t>
            </a:r>
          </a:p>
          <a:p>
            <a:r>
              <a:rPr lang="en-US" sz="1600"/>
              <a:t> 2117 J.P. Sinclair             106        35000</a:t>
            </a:r>
          </a:p>
          <a:p>
            <a:r>
              <a:rPr lang="en-US" sz="1600"/>
              <a:t> 2122 Three-Way Lines    105        30000</a:t>
            </a:r>
          </a:p>
          <a:p>
            <a:r>
              <a:rPr lang="en-US" sz="1600"/>
              <a:t> </a:t>
            </a:r>
            <a:r>
              <a:rPr lang="en-US" sz="1600" b="1">
                <a:solidFill>
                  <a:srgbClr val="CC0000"/>
                </a:solidFill>
              </a:rPr>
              <a:t>2120 Rico Enterprises   102        50000</a:t>
            </a:r>
          </a:p>
          <a:p>
            <a:r>
              <a:rPr lang="en-US" sz="1600" b="1">
                <a:solidFill>
                  <a:srgbClr val="CC0000"/>
                </a:solidFill>
              </a:rPr>
              <a:t> 2106 Fred Lewis Corp.  102        65000</a:t>
            </a:r>
            <a:endParaRPr lang="en-US" sz="1600" b="1">
              <a:solidFill>
                <a:srgbClr val="FF3300"/>
              </a:solidFill>
            </a:endParaRPr>
          </a:p>
          <a:p>
            <a:r>
              <a:rPr lang="en-US" sz="1600"/>
              <a:t> 2119 Solomon Inc.          109        25000</a:t>
            </a:r>
          </a:p>
          <a:p>
            <a:r>
              <a:rPr lang="en-US" sz="1600"/>
              <a:t> 2118 Midwest Systems   108        60000</a:t>
            </a:r>
          </a:p>
          <a:p>
            <a:r>
              <a:rPr lang="en-US" sz="1600"/>
              <a:t> 2113 Ian and Schmidt     104        20000</a:t>
            </a:r>
          </a:p>
          <a:p>
            <a:r>
              <a:rPr lang="en-US" sz="1600"/>
              <a:t> 2109 Chen Associates     103        25000</a:t>
            </a:r>
          </a:p>
          <a:p>
            <a:r>
              <a:rPr lang="en-US" sz="1600"/>
              <a:t> 2105 AAA Investments   101        45000</a:t>
            </a:r>
          </a:p>
        </p:txBody>
      </p:sp>
      <p:sp>
        <p:nvSpPr>
          <p:cNvPr id="197637" name="Text Box 5"/>
          <p:cNvSpPr txBox="1">
            <a:spLocks noChangeArrowheads="1"/>
          </p:cNvSpPr>
          <p:nvPr/>
        </p:nvSpPr>
        <p:spPr bwMode="auto">
          <a:xfrm>
            <a:off x="7162800" y="0"/>
            <a:ext cx="1709738" cy="406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i="1">
                <a:solidFill>
                  <a:srgbClr val="008000"/>
                </a:solidFill>
              </a:rPr>
              <a:t>Before Update</a:t>
            </a:r>
            <a:endParaRPr lang="en-US" sz="2000">
              <a:solidFill>
                <a:srgbClr val="008000"/>
              </a:solidFill>
            </a:endParaRPr>
          </a:p>
        </p:txBody>
      </p:sp>
      <p:sp>
        <p:nvSpPr>
          <p:cNvPr id="197638" name="Text Box 6"/>
          <p:cNvSpPr txBox="1">
            <a:spLocks noChangeArrowheads="1"/>
          </p:cNvSpPr>
          <p:nvPr/>
        </p:nvSpPr>
        <p:spPr bwMode="auto">
          <a:xfrm>
            <a:off x="7442200" y="3276600"/>
            <a:ext cx="1539875" cy="406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i="1">
                <a:solidFill>
                  <a:srgbClr val="008000"/>
                </a:solidFill>
              </a:rPr>
              <a:t>After Update</a:t>
            </a:r>
            <a:endParaRPr lang="en-US" sz="2000"/>
          </a:p>
        </p:txBody>
      </p:sp>
      <p:sp>
        <p:nvSpPr>
          <p:cNvPr id="197639" name="Line 7"/>
          <p:cNvSpPr>
            <a:spLocks noChangeShapeType="1"/>
          </p:cNvSpPr>
          <p:nvPr/>
        </p:nvSpPr>
        <p:spPr bwMode="auto">
          <a:xfrm flipV="1">
            <a:off x="1219200" y="1143000"/>
            <a:ext cx="1066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0" name="Line 8"/>
          <p:cNvSpPr>
            <a:spLocks noChangeShapeType="1"/>
          </p:cNvSpPr>
          <p:nvPr/>
        </p:nvSpPr>
        <p:spPr bwMode="auto">
          <a:xfrm>
            <a:off x="1219200" y="1295400"/>
            <a:ext cx="10668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1" name="Line 9"/>
          <p:cNvSpPr>
            <a:spLocks noChangeShapeType="1"/>
          </p:cNvSpPr>
          <p:nvPr/>
        </p:nvSpPr>
        <p:spPr bwMode="auto">
          <a:xfrm>
            <a:off x="1219200" y="1295400"/>
            <a:ext cx="1066800" cy="2514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2" name="Line 10"/>
          <p:cNvSpPr>
            <a:spLocks noChangeShapeType="1"/>
          </p:cNvSpPr>
          <p:nvPr/>
        </p:nvSpPr>
        <p:spPr bwMode="auto">
          <a:xfrm>
            <a:off x="1219200" y="1295400"/>
            <a:ext cx="1066800" cy="2819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3" name="Text Box 11"/>
          <p:cNvSpPr txBox="1">
            <a:spLocks noChangeArrowheads="1"/>
          </p:cNvSpPr>
          <p:nvPr/>
        </p:nvSpPr>
        <p:spPr bwMode="auto">
          <a:xfrm>
            <a:off x="0" y="10668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
        <p:nvSpPr>
          <p:cNvPr id="197645" name="Text Box 13"/>
          <p:cNvSpPr txBox="1">
            <a:spLocks noChangeArrowheads="1"/>
          </p:cNvSpPr>
          <p:nvPr/>
        </p:nvSpPr>
        <p:spPr bwMode="auto">
          <a:xfrm>
            <a:off x="0" y="43434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t>
            </a:r>
          </a:p>
        </p:txBody>
      </p:sp>
      <p:sp>
        <p:nvSpPr>
          <p:cNvPr id="197647" name="Oval 15"/>
          <p:cNvSpPr>
            <a:spLocks noChangeArrowheads="1"/>
          </p:cNvSpPr>
          <p:nvPr/>
        </p:nvSpPr>
        <p:spPr bwMode="auto">
          <a:xfrm>
            <a:off x="6629400" y="4343400"/>
            <a:ext cx="5334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8" name="Oval 16"/>
          <p:cNvSpPr>
            <a:spLocks noChangeArrowheads="1"/>
          </p:cNvSpPr>
          <p:nvPr/>
        </p:nvSpPr>
        <p:spPr bwMode="auto">
          <a:xfrm>
            <a:off x="6553200" y="1066800"/>
            <a:ext cx="5334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96EBF1C-78F3-4712-A76C-C8631CFDB098}" type="slidenum">
              <a:rPr lang="en-US"/>
              <a:pPr/>
              <a:t>4</a:t>
            </a:fld>
            <a:endParaRPr lang="en-US"/>
          </a:p>
        </p:txBody>
      </p:sp>
      <p:sp>
        <p:nvSpPr>
          <p:cNvPr id="166914" name="Text Box 2"/>
          <p:cNvSpPr txBox="1">
            <a:spLocks noChangeArrowheads="1"/>
          </p:cNvSpPr>
          <p:nvPr/>
        </p:nvSpPr>
        <p:spPr bwMode="auto">
          <a:xfrm>
            <a:off x="533400" y="304800"/>
            <a:ext cx="8067675" cy="2790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33"/>
                </a:solidFill>
              </a:rPr>
              <a:t>Empl_Num Name          Age    Rep_Office  Title        Hire_Date   Manager Quota    Sales</a:t>
            </a:r>
            <a:endParaRPr lang="en-US" sz="1600">
              <a:solidFill>
                <a:srgbClr val="0033CC"/>
              </a:solidFill>
            </a:endParaRPr>
          </a:p>
          <a:p>
            <a:r>
              <a:rPr lang="en-US" sz="1600">
                <a:solidFill>
                  <a:srgbClr val="040200"/>
                </a:solidFill>
              </a:rPr>
              <a:t>105 	Bill Adams       37  	13 	Sales Rep  12-FEB-88     104    	350000    367911</a:t>
            </a:r>
          </a:p>
          <a:p>
            <a:r>
              <a:rPr lang="en-US" sz="1600">
                <a:solidFill>
                  <a:srgbClr val="040200"/>
                </a:solidFill>
              </a:rPr>
              <a:t>109 	Mary Jones       31 	 11 	Sales Rep  12-OCT-89    106    	300000    392725</a:t>
            </a:r>
          </a:p>
          <a:p>
            <a:r>
              <a:rPr lang="en-US" sz="1600">
                <a:solidFill>
                  <a:srgbClr val="040200"/>
                </a:solidFill>
              </a:rPr>
              <a:t>102 	Sue Smith         48   	21 	Sales Rep  10-DEC-86    108    	350000    474050</a:t>
            </a:r>
          </a:p>
          <a:p>
            <a:r>
              <a:rPr lang="en-US" sz="1600">
                <a:solidFill>
                  <a:srgbClr val="040200"/>
                </a:solidFill>
              </a:rPr>
              <a:t>106 	Sam Clark         52   	11 	VP Sales   14-JUN-88          	275000    299912</a:t>
            </a:r>
          </a:p>
          <a:p>
            <a:r>
              <a:rPr lang="en-US" sz="1600">
                <a:solidFill>
                  <a:srgbClr val="040200"/>
                </a:solidFill>
              </a:rPr>
              <a:t>104 	Bob Smith         33   	12 	Sales Mgr  19-MAY-87  106    	200000    142594</a:t>
            </a:r>
          </a:p>
          <a:p>
            <a:r>
              <a:rPr lang="en-US" sz="1600">
                <a:solidFill>
                  <a:srgbClr val="040200"/>
                </a:solidFill>
              </a:rPr>
              <a:t>101 	Dan Roberts      45   	12 	Sales Rep  20-OCT-86    104    	300000    305673</a:t>
            </a:r>
          </a:p>
          <a:p>
            <a:r>
              <a:rPr lang="en-US" sz="1600">
                <a:solidFill>
                  <a:srgbClr val="040200"/>
                </a:solidFill>
              </a:rPr>
              <a:t>110 	Tom Synder      41            	Sales Rep  13-JAN-90     101                       75985</a:t>
            </a:r>
          </a:p>
          <a:p>
            <a:r>
              <a:rPr lang="en-US" sz="1600">
                <a:solidFill>
                  <a:srgbClr val="040200"/>
                </a:solidFill>
              </a:rPr>
              <a:t>108 	Larry Fitch        62      21 	Sales Mgr  12-OCT-89   106    	350000    361865</a:t>
            </a:r>
          </a:p>
          <a:p>
            <a:r>
              <a:rPr lang="en-US" sz="1600">
                <a:solidFill>
                  <a:srgbClr val="040200"/>
                </a:solidFill>
              </a:rPr>
              <a:t>103 	Paul Cruz          29      12 	Sales Rep  01-MAR-87  104    	275000    286775</a:t>
            </a:r>
          </a:p>
          <a:p>
            <a:r>
              <a:rPr lang="en-US" sz="1600">
                <a:solidFill>
                  <a:srgbClr val="040200"/>
                </a:solidFill>
              </a:rPr>
              <a:t>107 	Nacy Angelli     49      22 	Sales Rep  14-NOV-88   108    	300000    186042</a:t>
            </a:r>
            <a:r>
              <a:rPr lang="en-US" sz="1600"/>
              <a:t> </a:t>
            </a:r>
          </a:p>
        </p:txBody>
      </p:sp>
      <p:sp>
        <p:nvSpPr>
          <p:cNvPr id="166915" name="Text Box 3"/>
          <p:cNvSpPr txBox="1">
            <a:spLocks noChangeArrowheads="1"/>
          </p:cNvSpPr>
          <p:nvPr/>
        </p:nvSpPr>
        <p:spPr bwMode="auto">
          <a:xfrm>
            <a:off x="533400" y="3276600"/>
            <a:ext cx="8067675" cy="30353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33"/>
                </a:solidFill>
              </a:rPr>
              <a:t>Empl_Num Name          Age    Rep_Office  Title        Hire_Date   Manager Quota    Sales</a:t>
            </a:r>
            <a:endParaRPr lang="en-US" sz="1600">
              <a:solidFill>
                <a:srgbClr val="0000CC"/>
              </a:solidFill>
            </a:endParaRPr>
          </a:p>
          <a:p>
            <a:r>
              <a:rPr lang="en-US" sz="1600">
                <a:solidFill>
                  <a:srgbClr val="040200"/>
                </a:solidFill>
              </a:rPr>
              <a:t>105 	Bill Adams       37  	13 	Sales Rep  12-FEB-88     104    	350000    367911</a:t>
            </a:r>
          </a:p>
          <a:p>
            <a:r>
              <a:rPr lang="en-US" sz="1600">
                <a:solidFill>
                  <a:srgbClr val="040200"/>
                </a:solidFill>
              </a:rPr>
              <a:t>109 	Mary Jones       31 	 11 	Sales Rep  12-OCT-89    106    	300000    392725</a:t>
            </a:r>
          </a:p>
          <a:p>
            <a:r>
              <a:rPr lang="en-US" sz="1600">
                <a:solidFill>
                  <a:srgbClr val="040200"/>
                </a:solidFill>
              </a:rPr>
              <a:t>102 	Sue Smith         48   	21 	Sales Rep  10-DEC-86    108    	350000    474050</a:t>
            </a:r>
          </a:p>
          <a:p>
            <a:r>
              <a:rPr lang="en-US" sz="1600">
                <a:solidFill>
                  <a:srgbClr val="040200"/>
                </a:solidFill>
              </a:rPr>
              <a:t>106 	Sam Clark         52   	11 	VP Sales   14-JUN-88          	275000    299912</a:t>
            </a:r>
          </a:p>
          <a:p>
            <a:r>
              <a:rPr lang="en-US" sz="1600">
                <a:solidFill>
                  <a:srgbClr val="040200"/>
                </a:solidFill>
              </a:rPr>
              <a:t>104 	Bob Smith         33   	12 	Sales Mgr  19-MAY-87  106    	200000    142594</a:t>
            </a:r>
          </a:p>
          <a:p>
            <a:r>
              <a:rPr lang="en-US" sz="1600">
                <a:solidFill>
                  <a:srgbClr val="040200"/>
                </a:solidFill>
              </a:rPr>
              <a:t>101 	Dan Roberts      45   	12 	Sales Rep  20-OCT-86    104    	300000    305673</a:t>
            </a:r>
          </a:p>
          <a:p>
            <a:r>
              <a:rPr lang="en-US" sz="1600">
                <a:solidFill>
                  <a:srgbClr val="040200"/>
                </a:solidFill>
              </a:rPr>
              <a:t>110 	Tom Synder      41            	Sales Rep  13-JAN-90     101                       75985</a:t>
            </a:r>
          </a:p>
          <a:p>
            <a:r>
              <a:rPr lang="en-US" sz="1600">
                <a:solidFill>
                  <a:srgbClr val="040200"/>
                </a:solidFill>
              </a:rPr>
              <a:t>108 	Larry Fitch        62      21 	Sales Mgr  12-OCT-89   106    	350000    361865</a:t>
            </a:r>
          </a:p>
          <a:p>
            <a:r>
              <a:rPr lang="en-US" sz="1600">
                <a:solidFill>
                  <a:srgbClr val="040200"/>
                </a:solidFill>
              </a:rPr>
              <a:t>103 	Paul Cruz          29      12 	Sales Rep  01-MAR-87  104    	275000    286775</a:t>
            </a:r>
          </a:p>
          <a:p>
            <a:r>
              <a:rPr lang="en-US" sz="1600">
                <a:solidFill>
                  <a:srgbClr val="040200"/>
                </a:solidFill>
              </a:rPr>
              <a:t>107 	Nacy Angelli     49      22 	Sales Rep  14-NOV-88   108    	300000    186042</a:t>
            </a:r>
            <a:r>
              <a:rPr lang="en-US" sz="1600"/>
              <a:t> </a:t>
            </a:r>
          </a:p>
          <a:p>
            <a:r>
              <a:rPr lang="en-US" sz="1600" b="1">
                <a:solidFill>
                  <a:srgbClr val="CC0000"/>
                </a:solidFill>
              </a:rPr>
              <a:t>119	Henry Jacobsen 36	13 	Sales Mgr 25-JUL-90	                 0.00</a:t>
            </a:r>
          </a:p>
        </p:txBody>
      </p:sp>
      <p:sp>
        <p:nvSpPr>
          <p:cNvPr id="166917" name="Line 5"/>
          <p:cNvSpPr>
            <a:spLocks noChangeShapeType="1"/>
          </p:cNvSpPr>
          <p:nvPr/>
        </p:nvSpPr>
        <p:spPr bwMode="auto">
          <a:xfrm>
            <a:off x="8382000" y="6096000"/>
            <a:ext cx="533400" cy="0"/>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2373584B-C7F0-4677-BD4D-6398858D2AF5}" type="slidenum">
              <a:rPr lang="en-US"/>
              <a:pPr/>
              <a:t>5</a:t>
            </a:fld>
            <a:endParaRPr lang="en-US"/>
          </a:p>
        </p:txBody>
      </p:sp>
      <p:sp>
        <p:nvSpPr>
          <p:cNvPr id="167938" name="Text Box 2"/>
          <p:cNvSpPr txBox="1">
            <a:spLocks noChangeArrowheads="1"/>
          </p:cNvSpPr>
          <p:nvPr/>
        </p:nvSpPr>
        <p:spPr bwMode="auto">
          <a:xfrm>
            <a:off x="381000" y="685800"/>
            <a:ext cx="85344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endParaRPr lang="en-US"/>
          </a:p>
          <a:p>
            <a:pPr>
              <a:buClr>
                <a:srgbClr val="CC0000"/>
              </a:buClr>
              <a:buFontTx/>
              <a:buChar char="•"/>
            </a:pPr>
            <a:r>
              <a:rPr lang="en-US">
                <a:solidFill>
                  <a:srgbClr val="040200"/>
                </a:solidFill>
              </a:rPr>
              <a:t>What the above statement does is that it adds a new row to the Salesrepstable.  This is how INSERT works in general.  Very simple!</a:t>
            </a:r>
          </a:p>
          <a:p>
            <a:pPr>
              <a:buClr>
                <a:srgbClr val="CC0000"/>
              </a:buClr>
              <a:buFontTx/>
              <a:buChar char="•"/>
            </a:pPr>
            <a:endParaRPr lang="en-US">
              <a:solidFill>
                <a:srgbClr val="040200"/>
              </a:solidFill>
            </a:endParaRPr>
          </a:p>
          <a:p>
            <a:pPr>
              <a:buClr>
                <a:srgbClr val="CC0000"/>
              </a:buClr>
              <a:buFontTx/>
              <a:buChar char="•"/>
            </a:pPr>
            <a:r>
              <a:rPr lang="en-US">
                <a:solidFill>
                  <a:srgbClr val="040200"/>
                </a:solidFill>
              </a:rPr>
              <a:t>To put NULL values into a table, simply leave out the column from the names list. A null will automatically be put in that column.  </a:t>
            </a:r>
          </a:p>
          <a:p>
            <a:pPr>
              <a:buClr>
                <a:srgbClr val="CC0000"/>
              </a:buClr>
              <a:buFontTx/>
              <a:buChar char="•"/>
            </a:pPr>
            <a:endParaRPr lang="en-US">
              <a:solidFill>
                <a:srgbClr val="040200"/>
              </a:solidFill>
            </a:endParaRPr>
          </a:p>
          <a:p>
            <a:pPr>
              <a:buClr>
                <a:srgbClr val="CC0000"/>
              </a:buClr>
              <a:buFontTx/>
              <a:buChar char="•"/>
            </a:pPr>
            <a:r>
              <a:rPr lang="en-US">
                <a:solidFill>
                  <a:srgbClr val="040200"/>
                </a:solidFill>
              </a:rPr>
              <a:t>For example in the last INSERT example, a null is automatically put into the </a:t>
            </a:r>
            <a:r>
              <a:rPr lang="en-US" i="1">
                <a:solidFill>
                  <a:srgbClr val="040200"/>
                </a:solidFill>
              </a:rPr>
              <a:t>Manager</a:t>
            </a:r>
            <a:r>
              <a:rPr lang="en-US">
                <a:solidFill>
                  <a:srgbClr val="040200"/>
                </a:solidFill>
              </a:rPr>
              <a:t> and </a:t>
            </a:r>
            <a:r>
              <a:rPr lang="en-US" i="1">
                <a:solidFill>
                  <a:srgbClr val="040200"/>
                </a:solidFill>
              </a:rPr>
              <a:t>Quota</a:t>
            </a:r>
            <a:r>
              <a:rPr lang="en-US">
                <a:solidFill>
                  <a:srgbClr val="040200"/>
                </a:solidFill>
              </a:rPr>
              <a:t> fields for the newly inserted row since both column names were not specified.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A751E7B7-256C-43DC-B238-9FCF6C880AE0}" type="slidenum">
              <a:rPr lang="en-US"/>
              <a:pPr/>
              <a:t>6</a:t>
            </a:fld>
            <a:endParaRPr lang="en-US"/>
          </a:p>
        </p:txBody>
      </p:sp>
      <p:sp>
        <p:nvSpPr>
          <p:cNvPr id="168962" name="Text Box 2"/>
          <p:cNvSpPr txBox="1">
            <a:spLocks noChangeArrowheads="1"/>
          </p:cNvSpPr>
          <p:nvPr/>
        </p:nvSpPr>
        <p:spPr bwMode="auto">
          <a:xfrm>
            <a:off x="228600" y="381000"/>
            <a:ext cx="86868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marL="623888" indent="-166688">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b="1">
                <a:solidFill>
                  <a:srgbClr val="040200"/>
                </a:solidFill>
              </a:rPr>
              <a:t>Multi-Row INSERT Statement</a:t>
            </a:r>
          </a:p>
          <a:p>
            <a:endParaRPr lang="en-US">
              <a:solidFill>
                <a:srgbClr val="040200"/>
              </a:solidFill>
            </a:endParaRPr>
          </a:p>
          <a:p>
            <a:pPr>
              <a:buClr>
                <a:srgbClr val="CC0000"/>
              </a:buClr>
              <a:buFontTx/>
              <a:buChar char="•"/>
            </a:pPr>
            <a:r>
              <a:rPr lang="en-US">
                <a:solidFill>
                  <a:srgbClr val="040200"/>
                </a:solidFill>
              </a:rPr>
              <a:t>You may add multiple rows of data to a table also.  The data values for the new rows are not explicitly specified within the statement text.  Instead they are obtained from a query.</a:t>
            </a:r>
          </a:p>
          <a:p>
            <a:pPr>
              <a:buClr>
                <a:srgbClr val="CC0000"/>
              </a:buClr>
              <a:buFontTx/>
              <a:buChar char="•"/>
            </a:pPr>
            <a:endParaRPr lang="en-US">
              <a:solidFill>
                <a:srgbClr val="040200"/>
              </a:solidFill>
            </a:endParaRPr>
          </a:p>
          <a:p>
            <a:pPr>
              <a:buClr>
                <a:srgbClr val="CC0000"/>
              </a:buClr>
              <a:buFontTx/>
              <a:buChar char="•"/>
            </a:pPr>
            <a:endParaRPr lang="en-US">
              <a:solidFill>
                <a:srgbClr val="040200"/>
              </a:solidFill>
            </a:endParaRPr>
          </a:p>
          <a:p>
            <a:pPr>
              <a:buClr>
                <a:srgbClr val="CC0000"/>
              </a:buClr>
              <a:buFontTx/>
              <a:buChar char="•"/>
            </a:pPr>
            <a:r>
              <a:rPr lang="en-US">
                <a:solidFill>
                  <a:srgbClr val="040200"/>
                </a:solidFill>
              </a:rPr>
              <a:t>Copy old orders to </a:t>
            </a:r>
            <a:r>
              <a:rPr lang="en-US" i="1">
                <a:solidFill>
                  <a:srgbClr val="040200"/>
                </a:solidFill>
              </a:rPr>
              <a:t>OldOrders</a:t>
            </a:r>
            <a:r>
              <a:rPr lang="en-US">
                <a:solidFill>
                  <a:srgbClr val="040200"/>
                </a:solidFill>
              </a:rPr>
              <a:t> table</a:t>
            </a:r>
          </a:p>
          <a:p>
            <a:pPr lvl="1">
              <a:buClr>
                <a:srgbClr val="CC0000"/>
              </a:buClr>
              <a:buFontTx/>
              <a:buChar char="•"/>
            </a:pPr>
            <a:r>
              <a:rPr lang="en-US">
                <a:solidFill>
                  <a:srgbClr val="040200"/>
                </a:solidFill>
              </a:rPr>
              <a:t>Note that table </a:t>
            </a:r>
            <a:r>
              <a:rPr lang="en-US" i="1">
                <a:solidFill>
                  <a:srgbClr val="040200"/>
                </a:solidFill>
              </a:rPr>
              <a:t>OldOrders</a:t>
            </a:r>
            <a:r>
              <a:rPr lang="en-US">
                <a:solidFill>
                  <a:srgbClr val="040200"/>
                </a:solidFill>
              </a:rPr>
              <a:t> must already exist</a:t>
            </a:r>
          </a:p>
          <a:p>
            <a:pPr>
              <a:buClr>
                <a:srgbClr val="CC0000"/>
              </a:buClr>
              <a:buFontTx/>
              <a:buChar char="•"/>
            </a:pPr>
            <a:endParaRPr lang="en-US">
              <a:solidFill>
                <a:srgbClr val="040200"/>
              </a:solidFill>
            </a:endParaRPr>
          </a:p>
          <a:p>
            <a:endParaRPr lang="en-US">
              <a:solidFill>
                <a:srgbClr val="040200"/>
              </a:solidFill>
            </a:endParaRPr>
          </a:p>
          <a:p>
            <a:r>
              <a:rPr lang="en-US" b="1">
                <a:solidFill>
                  <a:srgbClr val="040200"/>
                </a:solidFill>
              </a:rPr>
              <a:t>INSERT INTO OldOrders (Order_Num, Order_Date, Amount)</a:t>
            </a:r>
          </a:p>
          <a:p>
            <a:r>
              <a:rPr lang="en-US" b="1">
                <a:solidFill>
                  <a:srgbClr val="040200"/>
                </a:solidFill>
              </a:rPr>
              <a:t>SELECT Order_Num, Order_Date, Amount</a:t>
            </a:r>
          </a:p>
          <a:p>
            <a:r>
              <a:rPr lang="en-US" b="1">
                <a:solidFill>
                  <a:srgbClr val="040200"/>
                </a:solidFill>
              </a:rPr>
              <a:t>FROM Orders</a:t>
            </a:r>
          </a:p>
          <a:p>
            <a:r>
              <a:rPr lang="en-US" b="1">
                <a:solidFill>
                  <a:srgbClr val="040200"/>
                </a:solidFill>
              </a:rPr>
              <a:t>WHERE Order_Date &lt; ‘01-JAN-90’;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fld id="{6B749742-9AFC-44E9-916A-E6084AEC3ADD}" type="slidenum">
              <a:rPr lang="en-US"/>
              <a:pPr/>
              <a:t>7</a:t>
            </a:fld>
            <a:endParaRPr lang="en-US"/>
          </a:p>
        </p:txBody>
      </p:sp>
      <p:sp>
        <p:nvSpPr>
          <p:cNvPr id="169986" name="Text Box 2"/>
          <p:cNvSpPr txBox="1">
            <a:spLocks noChangeArrowheads="1"/>
          </p:cNvSpPr>
          <p:nvPr/>
        </p:nvSpPr>
        <p:spPr bwMode="auto">
          <a:xfrm>
            <a:off x="2060575" y="0"/>
            <a:ext cx="7083425" cy="66960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 </a:t>
            </a:r>
            <a:r>
              <a:rPr lang="en-US" sz="1400" b="1">
                <a:solidFill>
                  <a:srgbClr val="660033"/>
                </a:solidFill>
              </a:rPr>
              <a:t>Order_Num          Order_Date              Cust       Rep Mfr Product         Qty             Amount</a:t>
            </a:r>
            <a:endParaRPr lang="en-US" sz="1400">
              <a:solidFill>
                <a:srgbClr val="010000"/>
              </a:solidFill>
            </a:endParaRPr>
          </a:p>
          <a:p>
            <a:r>
              <a:rPr lang="en-US" sz="1400"/>
              <a:t>    </a:t>
            </a:r>
            <a:r>
              <a:rPr lang="en-US" sz="1400" b="1">
                <a:solidFill>
                  <a:srgbClr val="CC0000"/>
                </a:solidFill>
              </a:rPr>
              <a:t>112961		 17-DEC-89      2117        106  REI 2A44L         	 7           	31500</a:t>
            </a:r>
          </a:p>
          <a:p>
            <a:r>
              <a:rPr lang="en-US" sz="1400"/>
              <a:t>    113012 		11-JAN-90       2111        105  ACI 41003        	 35         	3745</a:t>
            </a:r>
          </a:p>
          <a:p>
            <a:r>
              <a:rPr lang="en-US" sz="1400"/>
              <a:t>    112989 		03-JAN-90       2101        106  FEA 114            	6      	 1458</a:t>
            </a:r>
          </a:p>
          <a:p>
            <a:r>
              <a:rPr lang="en-US" sz="1400"/>
              <a:t>    113051 		10-FEB-90       2118        108  QSA K47            	4       	1420</a:t>
            </a:r>
          </a:p>
          <a:p>
            <a:r>
              <a:rPr lang="en-US" sz="1400"/>
              <a:t>    </a:t>
            </a:r>
            <a:r>
              <a:rPr lang="en-US" sz="1400" b="1">
                <a:solidFill>
                  <a:srgbClr val="CC0000"/>
                </a:solidFill>
              </a:rPr>
              <a:t>112968 		12-OCT-89       2102        101  ACI 41004         	34       	3978</a:t>
            </a:r>
            <a:endParaRPr lang="en-US" sz="1400">
              <a:solidFill>
                <a:srgbClr val="CC0000"/>
              </a:solidFill>
            </a:endParaRPr>
          </a:p>
          <a:p>
            <a:r>
              <a:rPr lang="en-US" sz="1400"/>
              <a:t>    113036 		30-JAN-90       2107        110  ACI 4100Z         	 9      	22500</a:t>
            </a:r>
          </a:p>
          <a:p>
            <a:r>
              <a:rPr lang="en-US" sz="1400"/>
              <a:t>    113045 		02-FEB-90       2112        108  REI 2A44R         	10      	45000</a:t>
            </a:r>
          </a:p>
          <a:p>
            <a:r>
              <a:rPr lang="en-US" sz="1400"/>
              <a:t>    </a:t>
            </a:r>
            <a:r>
              <a:rPr lang="en-US" sz="1400" b="1">
                <a:solidFill>
                  <a:srgbClr val="CC0000"/>
                </a:solidFill>
              </a:rPr>
              <a:t>112963 		17-DEC-89       2103        105  ACI 41004        	28       	3276</a:t>
            </a:r>
            <a:endParaRPr lang="en-US" sz="1400" b="1">
              <a:solidFill>
                <a:srgbClr val="990000"/>
              </a:solidFill>
            </a:endParaRPr>
          </a:p>
          <a:p>
            <a:r>
              <a:rPr lang="en-US" sz="1400"/>
              <a:t>    113013 		14-JAN-90       2118        108  BIC 41003          	1       	 652</a:t>
            </a:r>
          </a:p>
          <a:p>
            <a:r>
              <a:rPr lang="en-US" sz="1400"/>
              <a:t>    113058 		23-FEB-90       2108        109  FEA 112           	10       	1480</a:t>
            </a:r>
          </a:p>
          <a:p>
            <a:r>
              <a:rPr lang="en-US" sz="1400"/>
              <a:t>    112997 		08-JAN-90       2124        107  BIC 41003          	1        	652</a:t>
            </a:r>
          </a:p>
          <a:p>
            <a:r>
              <a:rPr lang="en-US" sz="1400"/>
              <a:t>    </a:t>
            </a:r>
            <a:r>
              <a:rPr lang="en-US" sz="1400" b="1">
                <a:solidFill>
                  <a:srgbClr val="CC0000"/>
                </a:solidFill>
              </a:rPr>
              <a:t>112983 		27-DEC-89       2103        105  ACI 41004         	 6        	702</a:t>
            </a:r>
            <a:endParaRPr lang="en-US" sz="1400" b="1">
              <a:solidFill>
                <a:srgbClr val="990000"/>
              </a:solidFill>
            </a:endParaRPr>
          </a:p>
          <a:p>
            <a:r>
              <a:rPr lang="en-US" sz="1400"/>
              <a:t>    113024 		20-JAN-90       2114        108  QSA XK47          	20      	 7100</a:t>
            </a:r>
          </a:p>
          <a:p>
            <a:r>
              <a:rPr lang="en-US" sz="1400"/>
              <a:t>    113062 		24-FEB-90       2124        107  FEA 114           	10      	 2430</a:t>
            </a:r>
          </a:p>
          <a:p>
            <a:r>
              <a:rPr lang="en-US" sz="1400"/>
              <a:t>    </a:t>
            </a:r>
            <a:r>
              <a:rPr lang="en-US" sz="1400" b="1">
                <a:solidFill>
                  <a:srgbClr val="CC0000"/>
                </a:solidFill>
              </a:rPr>
              <a:t>112979 		12-OCT-89       2114        102  ACI 4100Z          	6     	 15000</a:t>
            </a:r>
            <a:endParaRPr lang="en-US" sz="1400" b="1">
              <a:solidFill>
                <a:srgbClr val="990000"/>
              </a:solidFill>
            </a:endParaRPr>
          </a:p>
          <a:p>
            <a:r>
              <a:rPr lang="en-US" sz="1400"/>
              <a:t>    113027 		22-JAN-90       2103        105  ACI 41002         	54       	4104</a:t>
            </a:r>
          </a:p>
          <a:p>
            <a:r>
              <a:rPr lang="en-US" sz="1400"/>
              <a:t>   113007 		08-JAN-90       2112        108  IMM 773C           	3       	2925</a:t>
            </a:r>
          </a:p>
          <a:p>
            <a:r>
              <a:rPr lang="en-US" sz="1400"/>
              <a:t>    113069		 02-MAR-90       2109        107  IMM 775C          22      	31350</a:t>
            </a:r>
          </a:p>
          <a:p>
            <a:r>
              <a:rPr lang="en-US" sz="1400"/>
              <a:t>    113034 		29-JAN-90       2107        110  REI 2A45C          	8        	632</a:t>
            </a:r>
          </a:p>
          <a:p>
            <a:r>
              <a:rPr lang="en-US" sz="1400"/>
              <a:t>    </a:t>
            </a:r>
            <a:r>
              <a:rPr lang="en-US" sz="1400" b="1">
                <a:solidFill>
                  <a:srgbClr val="CC0000"/>
                </a:solidFill>
              </a:rPr>
              <a:t>112992 		04-NOV-89       2118        108  ACI 41002         	10       	760</a:t>
            </a:r>
          </a:p>
          <a:p>
            <a:r>
              <a:rPr lang="en-US" sz="1400" b="1">
                <a:solidFill>
                  <a:srgbClr val="CC0000"/>
                </a:solidFill>
              </a:rPr>
              <a:t>    112975 		12-OCT-89       2111        103  REI 2A44G         	 6      	 2100</a:t>
            </a:r>
          </a:p>
          <a:p>
            <a:r>
              <a:rPr lang="en-US" sz="1400"/>
              <a:t>    113055 		15-FEB-90       2108        101  ACI 4100X          	6      	  150</a:t>
            </a:r>
          </a:p>
          <a:p>
            <a:r>
              <a:rPr lang="en-US" sz="1400"/>
              <a:t>    113048 		10-FEB-90       2120        102  IMM 779C           	2      	 3750</a:t>
            </a:r>
          </a:p>
          <a:p>
            <a:r>
              <a:rPr lang="en-US" sz="1400"/>
              <a:t>    </a:t>
            </a:r>
            <a:r>
              <a:rPr lang="en-US" sz="1400" b="1">
                <a:solidFill>
                  <a:srgbClr val="CC0000"/>
                </a:solidFill>
              </a:rPr>
              <a:t>112993 		04-JAN-89       2106        102  REI 2A45C         	24      	 1896</a:t>
            </a:r>
            <a:endParaRPr lang="en-US" sz="1400"/>
          </a:p>
          <a:p>
            <a:r>
              <a:rPr lang="en-US" sz="1400"/>
              <a:t>    113065		 27-FEB-90       2106        102  QSA XK47           	6      	 2130</a:t>
            </a:r>
          </a:p>
          <a:p>
            <a:r>
              <a:rPr lang="en-US" sz="1400"/>
              <a:t>    113003 		25-JAN-90       2108        109  IMM 779C           	3      	 5625</a:t>
            </a:r>
          </a:p>
          <a:p>
            <a:r>
              <a:rPr lang="en-US" sz="1400"/>
              <a:t>    113049 		10-FEB-90       2118        108  QSA XK47          	 2        	776</a:t>
            </a:r>
          </a:p>
          <a:p>
            <a:r>
              <a:rPr lang="en-US" sz="1400"/>
              <a:t>   </a:t>
            </a:r>
            <a:r>
              <a:rPr lang="en-US" sz="1400" b="1">
                <a:solidFill>
                  <a:srgbClr val="CC0000"/>
                </a:solidFill>
              </a:rPr>
              <a:t>112987 		31-DEC-89       2103        105  ACI 4100Y         	11      	27500</a:t>
            </a:r>
            <a:endParaRPr lang="en-US" sz="1400">
              <a:solidFill>
                <a:srgbClr val="CC0000"/>
              </a:solidFill>
            </a:endParaRPr>
          </a:p>
          <a:p>
            <a:r>
              <a:rPr lang="en-US" sz="1400"/>
              <a:t>    113057 		18-FEB-90       2111        103  ACI 4100X        	 24        	600</a:t>
            </a:r>
          </a:p>
          <a:p>
            <a:r>
              <a:rPr lang="en-US" sz="1400"/>
              <a:t>    113042 		02-FEB-90       2113        101  REI 2A44R          	5     	22500 </a:t>
            </a:r>
          </a:p>
        </p:txBody>
      </p:sp>
      <p:sp>
        <p:nvSpPr>
          <p:cNvPr id="169987" name="Text Box 3"/>
          <p:cNvSpPr txBox="1">
            <a:spLocks noChangeArrowheads="1"/>
          </p:cNvSpPr>
          <p:nvPr/>
        </p:nvSpPr>
        <p:spPr bwMode="auto">
          <a:xfrm>
            <a:off x="228600" y="1981200"/>
            <a:ext cx="2805113" cy="2228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660033"/>
                </a:solidFill>
              </a:rPr>
              <a:t>Order_Num Order_Date  Amount</a:t>
            </a:r>
          </a:p>
          <a:p>
            <a:r>
              <a:rPr lang="en-US" sz="1400"/>
              <a:t>    112961	17-DEC-89      31500</a:t>
            </a:r>
          </a:p>
          <a:p>
            <a:r>
              <a:rPr lang="en-US" sz="1400"/>
              <a:t>    112968 	12-OCT-89       3978</a:t>
            </a:r>
          </a:p>
          <a:p>
            <a:r>
              <a:rPr lang="en-US" sz="1400"/>
              <a:t>    112963 	17-DEC-89       3276</a:t>
            </a:r>
          </a:p>
          <a:p>
            <a:r>
              <a:rPr lang="en-US" sz="1400"/>
              <a:t>   112983 	27-DEC-89       702</a:t>
            </a:r>
          </a:p>
          <a:p>
            <a:r>
              <a:rPr lang="en-US" sz="1400"/>
              <a:t>   112979 	12-OCT-89      15000</a:t>
            </a:r>
          </a:p>
          <a:p>
            <a:r>
              <a:rPr lang="en-US" sz="1400"/>
              <a:t>   112992 	04-NOV-89      760</a:t>
            </a:r>
          </a:p>
          <a:p>
            <a:r>
              <a:rPr lang="en-US" sz="1400"/>
              <a:t>    112975 	12-OCT-89 	    2100</a:t>
            </a:r>
          </a:p>
          <a:p>
            <a:r>
              <a:rPr lang="en-US" sz="1400"/>
              <a:t>   112993 	04-JAN-89       1896</a:t>
            </a:r>
          </a:p>
          <a:p>
            <a:r>
              <a:rPr lang="en-US" sz="1400"/>
              <a:t>    112987 	31-DEC-89       27500</a:t>
            </a:r>
          </a:p>
        </p:txBody>
      </p:sp>
      <p:sp>
        <p:nvSpPr>
          <p:cNvPr id="169988" name="Line 4"/>
          <p:cNvSpPr>
            <a:spLocks noChangeShapeType="1"/>
          </p:cNvSpPr>
          <p:nvPr/>
        </p:nvSpPr>
        <p:spPr bwMode="auto">
          <a:xfrm flipV="1">
            <a:off x="2743200" y="381000"/>
            <a:ext cx="1219200"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989" name="Line 5"/>
          <p:cNvSpPr>
            <a:spLocks noChangeShapeType="1"/>
          </p:cNvSpPr>
          <p:nvPr/>
        </p:nvSpPr>
        <p:spPr bwMode="auto">
          <a:xfrm flipV="1">
            <a:off x="2743200" y="1219200"/>
            <a:ext cx="11430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990" name="Line 6"/>
          <p:cNvSpPr>
            <a:spLocks noChangeShapeType="1"/>
          </p:cNvSpPr>
          <p:nvPr/>
        </p:nvSpPr>
        <p:spPr bwMode="auto">
          <a:xfrm flipV="1">
            <a:off x="2819400" y="1828800"/>
            <a:ext cx="11430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991" name="Line 7"/>
          <p:cNvSpPr>
            <a:spLocks noChangeShapeType="1"/>
          </p:cNvSpPr>
          <p:nvPr/>
        </p:nvSpPr>
        <p:spPr bwMode="auto">
          <a:xfrm flipV="1">
            <a:off x="2590800" y="2667000"/>
            <a:ext cx="1295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992" name="Line 8"/>
          <p:cNvSpPr>
            <a:spLocks noChangeShapeType="1"/>
          </p:cNvSpPr>
          <p:nvPr/>
        </p:nvSpPr>
        <p:spPr bwMode="auto">
          <a:xfrm>
            <a:off x="2667000" y="3200400"/>
            <a:ext cx="1219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993" name="Line 9"/>
          <p:cNvSpPr>
            <a:spLocks noChangeShapeType="1"/>
          </p:cNvSpPr>
          <p:nvPr/>
        </p:nvSpPr>
        <p:spPr bwMode="auto">
          <a:xfrm>
            <a:off x="2514600" y="3429000"/>
            <a:ext cx="1447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994" name="Line 10"/>
          <p:cNvSpPr>
            <a:spLocks noChangeShapeType="1"/>
          </p:cNvSpPr>
          <p:nvPr/>
        </p:nvSpPr>
        <p:spPr bwMode="auto">
          <a:xfrm>
            <a:off x="2514600" y="3657600"/>
            <a:ext cx="15240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995" name="Line 11"/>
          <p:cNvSpPr>
            <a:spLocks noChangeShapeType="1"/>
          </p:cNvSpPr>
          <p:nvPr/>
        </p:nvSpPr>
        <p:spPr bwMode="auto">
          <a:xfrm>
            <a:off x="2514600" y="3886200"/>
            <a:ext cx="13716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996" name="Line 12"/>
          <p:cNvSpPr>
            <a:spLocks noChangeShapeType="1"/>
          </p:cNvSpPr>
          <p:nvPr/>
        </p:nvSpPr>
        <p:spPr bwMode="auto">
          <a:xfrm>
            <a:off x="2590800" y="4114800"/>
            <a:ext cx="137160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7C85C9DF-D83A-454D-952C-4C43837A3B57}" type="slidenum">
              <a:rPr lang="en-US"/>
              <a:pPr/>
              <a:t>8</a:t>
            </a:fld>
            <a:endParaRPr lang="en-US"/>
          </a:p>
        </p:txBody>
      </p:sp>
      <p:sp>
        <p:nvSpPr>
          <p:cNvPr id="171010" name="Text Box 2"/>
          <p:cNvSpPr txBox="1">
            <a:spLocks noChangeArrowheads="1"/>
          </p:cNvSpPr>
          <p:nvPr/>
        </p:nvSpPr>
        <p:spPr bwMode="auto">
          <a:xfrm>
            <a:off x="990600" y="511175"/>
            <a:ext cx="7391400" cy="496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sz="3200" b="1">
                <a:solidFill>
                  <a:srgbClr val="040200"/>
                </a:solidFill>
              </a:rPr>
              <a:t>Deleting Data from the Database</a:t>
            </a:r>
            <a:endParaRPr lang="en-US" b="1">
              <a:solidFill>
                <a:srgbClr val="040200"/>
              </a:solidFill>
            </a:endParaRPr>
          </a:p>
          <a:p>
            <a:endParaRPr lang="en-US">
              <a:solidFill>
                <a:srgbClr val="040200"/>
              </a:solidFill>
            </a:endParaRPr>
          </a:p>
          <a:p>
            <a:endParaRPr lang="en-US">
              <a:solidFill>
                <a:srgbClr val="040200"/>
              </a:solidFill>
            </a:endParaRPr>
          </a:p>
          <a:p>
            <a:endParaRPr lang="en-US">
              <a:solidFill>
                <a:srgbClr val="040200"/>
              </a:solidFill>
            </a:endParaRPr>
          </a:p>
          <a:p>
            <a:pPr>
              <a:buClr>
                <a:srgbClr val="CC0000"/>
              </a:buClr>
              <a:buFontTx/>
              <a:buChar char="•"/>
            </a:pPr>
            <a:r>
              <a:rPr lang="en-US">
                <a:solidFill>
                  <a:srgbClr val="040200"/>
                </a:solidFill>
              </a:rPr>
              <a:t>DELETE is used to delete rows from a table.</a:t>
            </a:r>
          </a:p>
          <a:p>
            <a:pPr>
              <a:buClr>
                <a:srgbClr val="CC0000"/>
              </a:buClr>
              <a:buFontTx/>
              <a:buChar char="•"/>
            </a:pPr>
            <a:endParaRPr lang="en-US">
              <a:solidFill>
                <a:srgbClr val="040200"/>
              </a:solidFill>
            </a:endParaRPr>
          </a:p>
          <a:p>
            <a:pPr>
              <a:buClr>
                <a:srgbClr val="CC0000"/>
              </a:buClr>
              <a:buFontTx/>
              <a:buChar char="•"/>
            </a:pPr>
            <a:endParaRPr lang="en-US">
              <a:solidFill>
                <a:srgbClr val="040200"/>
              </a:solidFill>
            </a:endParaRPr>
          </a:p>
          <a:p>
            <a:pPr>
              <a:buClr>
                <a:srgbClr val="CC0000"/>
              </a:buClr>
              <a:buFontTx/>
              <a:buChar char="•"/>
            </a:pPr>
            <a:r>
              <a:rPr lang="en-US">
                <a:solidFill>
                  <a:srgbClr val="040200"/>
                </a:solidFill>
              </a:rPr>
              <a:t>Delete Henry Jacobean from the </a:t>
            </a:r>
            <a:r>
              <a:rPr lang="en-US" i="1">
                <a:solidFill>
                  <a:srgbClr val="040200"/>
                </a:solidFill>
              </a:rPr>
              <a:t>Salesreps</a:t>
            </a:r>
            <a:r>
              <a:rPr lang="en-US">
                <a:solidFill>
                  <a:srgbClr val="040200"/>
                </a:solidFill>
              </a:rPr>
              <a:t> table.</a:t>
            </a:r>
          </a:p>
          <a:p>
            <a:endParaRPr lang="en-US">
              <a:solidFill>
                <a:srgbClr val="040200"/>
              </a:solidFill>
            </a:endParaRPr>
          </a:p>
          <a:p>
            <a:endParaRPr lang="en-US">
              <a:solidFill>
                <a:srgbClr val="040200"/>
              </a:solidFill>
            </a:endParaRPr>
          </a:p>
          <a:p>
            <a:pPr lvl="2"/>
            <a:r>
              <a:rPr lang="en-US" b="1">
                <a:solidFill>
                  <a:srgbClr val="040200"/>
                </a:solidFill>
              </a:rPr>
              <a:t>DELETE FROM Salesreps</a:t>
            </a:r>
          </a:p>
          <a:p>
            <a:pPr lvl="2"/>
            <a:r>
              <a:rPr lang="en-US" b="1">
                <a:solidFill>
                  <a:srgbClr val="040200"/>
                </a:solidFill>
              </a:rPr>
              <a:t>WHERE  Name = ‘</a:t>
            </a:r>
            <a:r>
              <a:rPr lang="en-US" b="1"/>
              <a:t>Henry Jacobsen</a:t>
            </a:r>
            <a:r>
              <a:rPr lang="en-US" b="1">
                <a:solidFill>
                  <a:srgbClr val="040200"/>
                </a:solidFill>
              </a:rPr>
              <a:t>’;</a:t>
            </a:r>
          </a:p>
          <a:p>
            <a:endParaRPr lang="en-US">
              <a:solidFill>
                <a:srgbClr val="0402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fld id="{3A750A84-7EEA-43F5-BB2F-4EAEC76D9A8B}" type="slidenum">
              <a:rPr lang="en-US"/>
              <a:pPr/>
              <a:t>9</a:t>
            </a:fld>
            <a:endParaRPr lang="en-US"/>
          </a:p>
        </p:txBody>
      </p:sp>
      <p:sp>
        <p:nvSpPr>
          <p:cNvPr id="172034" name="Text Box 2"/>
          <p:cNvSpPr txBox="1">
            <a:spLocks noChangeArrowheads="1"/>
          </p:cNvSpPr>
          <p:nvPr/>
        </p:nvSpPr>
        <p:spPr bwMode="auto">
          <a:xfrm>
            <a:off x="990600" y="3898900"/>
            <a:ext cx="8067675" cy="2790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33"/>
                </a:solidFill>
              </a:rPr>
              <a:t>Empl_Num Name          Age    Rep_Office  Title        Hire_Date   Manager Quota    Sales</a:t>
            </a:r>
            <a:endParaRPr lang="en-US" sz="1600" b="1">
              <a:solidFill>
                <a:srgbClr val="660066"/>
              </a:solidFill>
            </a:endParaRPr>
          </a:p>
          <a:p>
            <a:r>
              <a:rPr lang="en-US" sz="1600">
                <a:solidFill>
                  <a:srgbClr val="010000"/>
                </a:solidFill>
              </a:rPr>
              <a:t>105 	Bill Adams       37  	13 	Sales Rep  12-FEB-88     104    	350000    367911</a:t>
            </a:r>
          </a:p>
          <a:p>
            <a:r>
              <a:rPr lang="en-US" sz="1600">
                <a:solidFill>
                  <a:srgbClr val="010000"/>
                </a:solidFill>
              </a:rPr>
              <a:t>109 	Mary Jones       31 	 11 	Sales Rep  12-OCT-89    106    	300000    392725</a:t>
            </a:r>
          </a:p>
          <a:p>
            <a:r>
              <a:rPr lang="en-US" sz="1600">
                <a:solidFill>
                  <a:srgbClr val="010000"/>
                </a:solidFill>
              </a:rPr>
              <a:t>102 	Sue Smith         48   	21 	Sales Rep  10-DEC-86    108    	350000    474050</a:t>
            </a:r>
          </a:p>
          <a:p>
            <a:r>
              <a:rPr lang="en-US" sz="1600">
                <a:solidFill>
                  <a:srgbClr val="010000"/>
                </a:solidFill>
              </a:rPr>
              <a:t>106 	Sam Clark         52   	11 	VP Sales   14-JUN-88          	275000    299912</a:t>
            </a:r>
          </a:p>
          <a:p>
            <a:r>
              <a:rPr lang="en-US" sz="1600">
                <a:solidFill>
                  <a:srgbClr val="010000"/>
                </a:solidFill>
              </a:rPr>
              <a:t>104 	Bob Smith         33   	12 	Sales Mgr  19-MAY-87  106    	200000    142594</a:t>
            </a:r>
          </a:p>
          <a:p>
            <a:r>
              <a:rPr lang="en-US" sz="1600">
                <a:solidFill>
                  <a:srgbClr val="010000"/>
                </a:solidFill>
              </a:rPr>
              <a:t>101 	Dan Roberts      45   	12 	Sales Rep  20-OCT-86    104    	300000    305673</a:t>
            </a:r>
          </a:p>
          <a:p>
            <a:r>
              <a:rPr lang="en-US" sz="1600">
                <a:solidFill>
                  <a:srgbClr val="010000"/>
                </a:solidFill>
              </a:rPr>
              <a:t>110 	Tom Synder      41            	Sales Rep  13-JAN-90     101                       75985</a:t>
            </a:r>
          </a:p>
          <a:p>
            <a:r>
              <a:rPr lang="en-US" sz="1600">
                <a:solidFill>
                  <a:srgbClr val="010000"/>
                </a:solidFill>
              </a:rPr>
              <a:t>108 	Larry Fitch        62      21 	Sales Mgr  12-OCT-89   106    	350000    361865</a:t>
            </a:r>
          </a:p>
          <a:p>
            <a:r>
              <a:rPr lang="en-US" sz="1600">
                <a:solidFill>
                  <a:srgbClr val="010000"/>
                </a:solidFill>
              </a:rPr>
              <a:t>103 	Paul Cruz          29      12 	Sales Rep  01-MAR-87  104    	275000    286775</a:t>
            </a:r>
          </a:p>
          <a:p>
            <a:r>
              <a:rPr lang="en-US" sz="1600">
                <a:solidFill>
                  <a:srgbClr val="010000"/>
                </a:solidFill>
              </a:rPr>
              <a:t>107 	Nacy Angelli     49      22 	Sales Rep  14-NOV-88   108    	300000    186042</a:t>
            </a:r>
            <a:r>
              <a:rPr lang="en-US" sz="1600"/>
              <a:t> </a:t>
            </a:r>
          </a:p>
        </p:txBody>
      </p:sp>
      <p:sp>
        <p:nvSpPr>
          <p:cNvPr id="172035" name="Text Box 3"/>
          <p:cNvSpPr txBox="1">
            <a:spLocks noChangeArrowheads="1"/>
          </p:cNvSpPr>
          <p:nvPr/>
        </p:nvSpPr>
        <p:spPr bwMode="auto">
          <a:xfrm>
            <a:off x="955675" y="471488"/>
            <a:ext cx="8067675" cy="30353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solidFill>
                  <a:srgbClr val="660033"/>
                </a:solidFill>
              </a:rPr>
              <a:t>Empl_Num Name          Age    Rep_Office  Title        Hire_Date   Manager Quota    Sales</a:t>
            </a:r>
            <a:endParaRPr lang="en-US" sz="1600">
              <a:solidFill>
                <a:srgbClr val="0033CC"/>
              </a:solidFill>
            </a:endParaRPr>
          </a:p>
          <a:p>
            <a:r>
              <a:rPr lang="en-US" sz="1600">
                <a:solidFill>
                  <a:srgbClr val="010000"/>
                </a:solidFill>
              </a:rPr>
              <a:t>105 	Bill Adams       37  	13 	Sales Rep  12-FEB-88     104    	350000    367911</a:t>
            </a:r>
          </a:p>
          <a:p>
            <a:r>
              <a:rPr lang="en-US" sz="1600">
                <a:solidFill>
                  <a:srgbClr val="010000"/>
                </a:solidFill>
              </a:rPr>
              <a:t>109 	Mary Jones       31 	 11 	Sales Rep  12-OCT-89    106    	300000    392725</a:t>
            </a:r>
          </a:p>
          <a:p>
            <a:r>
              <a:rPr lang="en-US" sz="1600">
                <a:solidFill>
                  <a:srgbClr val="010000"/>
                </a:solidFill>
              </a:rPr>
              <a:t>102 	Sue Smith         48   	21 	Sales Rep  10-DEC-86    108    	350000    474050</a:t>
            </a:r>
          </a:p>
          <a:p>
            <a:r>
              <a:rPr lang="en-US" sz="1600">
                <a:solidFill>
                  <a:srgbClr val="010000"/>
                </a:solidFill>
              </a:rPr>
              <a:t>106 	Sam Clark         52   	11 	VP Sales   14-JUN-88          	275000    299912</a:t>
            </a:r>
          </a:p>
          <a:p>
            <a:r>
              <a:rPr lang="en-US" sz="1600">
                <a:solidFill>
                  <a:srgbClr val="010000"/>
                </a:solidFill>
              </a:rPr>
              <a:t>104 	Bob Smith         33   	12 	Sales Mgr  19-MAY-87  106    	200000    142594</a:t>
            </a:r>
          </a:p>
          <a:p>
            <a:r>
              <a:rPr lang="en-US" sz="1600">
                <a:solidFill>
                  <a:srgbClr val="010000"/>
                </a:solidFill>
              </a:rPr>
              <a:t>101 	Dan Roberts      45   	12 	Sales Rep  20-OCT-86    104    	300000    305673</a:t>
            </a:r>
          </a:p>
          <a:p>
            <a:r>
              <a:rPr lang="en-US" sz="1600">
                <a:solidFill>
                  <a:srgbClr val="010000"/>
                </a:solidFill>
              </a:rPr>
              <a:t>110 	Tom Synder      41            	Sales Rep  13-JAN-90     101                       75985</a:t>
            </a:r>
          </a:p>
          <a:p>
            <a:r>
              <a:rPr lang="en-US" sz="1600">
                <a:solidFill>
                  <a:srgbClr val="010000"/>
                </a:solidFill>
              </a:rPr>
              <a:t>108 	Larry Fitch        62      21 	Sales Mgr  12-OCT-89   106    	350000    361865</a:t>
            </a:r>
          </a:p>
          <a:p>
            <a:r>
              <a:rPr lang="en-US" sz="1600">
                <a:solidFill>
                  <a:srgbClr val="010000"/>
                </a:solidFill>
              </a:rPr>
              <a:t>103 	Paul Cruz          29      12 	Sales Rep  01-MAR-87  104    	275000    286775</a:t>
            </a:r>
          </a:p>
          <a:p>
            <a:r>
              <a:rPr lang="en-US" sz="1600">
                <a:solidFill>
                  <a:srgbClr val="010000"/>
                </a:solidFill>
              </a:rPr>
              <a:t>107 	Nacy Angelli     49      22 	Sales Rep  14-NOV-88   108    	300000    186042</a:t>
            </a:r>
            <a:r>
              <a:rPr lang="en-US" sz="1600"/>
              <a:t> </a:t>
            </a:r>
          </a:p>
          <a:p>
            <a:r>
              <a:rPr lang="en-US" sz="1600" b="1">
                <a:solidFill>
                  <a:srgbClr val="CC0000"/>
                </a:solidFill>
              </a:rPr>
              <a:t>119	Henry Jacobsen 36	13 	Sales Mgr 25-JUL-90	                 0.00</a:t>
            </a:r>
          </a:p>
        </p:txBody>
      </p:sp>
      <p:sp>
        <p:nvSpPr>
          <p:cNvPr id="172036" name="Text Box 4"/>
          <p:cNvSpPr txBox="1">
            <a:spLocks noChangeArrowheads="1"/>
          </p:cNvSpPr>
          <p:nvPr/>
        </p:nvSpPr>
        <p:spPr bwMode="auto">
          <a:xfrm>
            <a:off x="955675" y="95250"/>
            <a:ext cx="1482725"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i="1">
                <a:solidFill>
                  <a:srgbClr val="008000"/>
                </a:solidFill>
              </a:rPr>
              <a:t>Before Delete</a:t>
            </a:r>
            <a:endParaRPr lang="en-US" sz="1800" b="1">
              <a:solidFill>
                <a:srgbClr val="008000"/>
              </a:solidFill>
            </a:endParaRPr>
          </a:p>
        </p:txBody>
      </p:sp>
      <p:sp>
        <p:nvSpPr>
          <p:cNvPr id="172037" name="Text Box 5"/>
          <p:cNvSpPr txBox="1">
            <a:spLocks noChangeArrowheads="1"/>
          </p:cNvSpPr>
          <p:nvPr/>
        </p:nvSpPr>
        <p:spPr bwMode="auto">
          <a:xfrm>
            <a:off x="1000125" y="3513138"/>
            <a:ext cx="1330325"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i="1">
                <a:solidFill>
                  <a:srgbClr val="008000"/>
                </a:solidFill>
              </a:rPr>
              <a:t>After Delete</a:t>
            </a:r>
            <a:endParaRPr lang="en-US" sz="1800" b="1">
              <a:solidFill>
                <a:srgbClr val="008000"/>
              </a:solidFill>
            </a:endParaRPr>
          </a:p>
        </p:txBody>
      </p:sp>
      <p:sp>
        <p:nvSpPr>
          <p:cNvPr id="172038" name="Line 6"/>
          <p:cNvSpPr>
            <a:spLocks noChangeShapeType="1"/>
          </p:cNvSpPr>
          <p:nvPr/>
        </p:nvSpPr>
        <p:spPr bwMode="auto">
          <a:xfrm>
            <a:off x="304800" y="3276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Designs\ANGLES.POT</Template>
  <TotalTime>1607</TotalTime>
  <Words>2357</Words>
  <Application>Microsoft Office PowerPoint</Application>
  <PresentationFormat>On-screen Show (4:3)</PresentationFormat>
  <Paragraphs>810</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Times New Roman</vt:lpstr>
      <vt:lpstr>Arial Black</vt:lpstr>
      <vt:lpstr>Tahoma</vt:lpstr>
      <vt:lpstr>Monotype Sorts</vt:lpstr>
      <vt:lpstr>Symbol</vt:lpstr>
      <vt:lpstr>Contemporary Portrait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Manitoba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Ahmad R Hadeagh</dc:creator>
  <cp:lastModifiedBy>AhmadReza</cp:lastModifiedBy>
  <cp:revision>118</cp:revision>
  <cp:lastPrinted>1999-08-24T14:16:21Z</cp:lastPrinted>
  <dcterms:created xsi:type="dcterms:W3CDTF">1999-07-22T07:13:18Z</dcterms:created>
  <dcterms:modified xsi:type="dcterms:W3CDTF">2013-04-17T04:00:39Z</dcterms:modified>
</cp:coreProperties>
</file>