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00"/>
    <a:srgbClr val="010301"/>
    <a:srgbClr val="FFFFFF"/>
    <a:srgbClr val="103018"/>
    <a:srgbClr val="009900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8" d="100"/>
          <a:sy n="58" d="100"/>
        </p:scale>
        <p:origin x="10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B4E20D-D624-4A27-8193-D2EE65852A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25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4CA101-643E-4E19-AC72-E018862F1A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46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AC2837-1980-4405-B0AF-FC0950D6F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8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9E63AA-CAD5-4A32-9DAB-63DC62FFD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E899C3-66B3-4B1D-845A-A08C3AE836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AAA4E2-1E39-47AD-9B15-1DCC919538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4B47F4-271C-44B0-8D11-95FE1279A9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BCFEE1-83F4-4609-BE6B-2B2BDDB07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A68A1-E513-42FC-9AC4-76DCBDB8EE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EBA83-47E2-4C52-BFE1-A869D4844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17B23C-6367-43EA-9EDD-512D2A98A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574D1F-6A4B-468B-A2A9-6F6C318BA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377DCA-1533-4BC8-A068-8C9C77AF0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03" name="Rectangle 1047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04" name="Rectangle 1048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05" name="Rectangle 1049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06" name="Rectangle 1050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07" name="Rectangle 1051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08" name="Rectangle 1052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09" name="Rectangle 1053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 i="1">
                <a:solidFill>
                  <a:srgbClr val="FFFFFF"/>
                </a:solidFill>
              </a:rPr>
              <a:t>Dr. Ahmad R. Hadaegh </a:t>
            </a:r>
            <a:endParaRPr lang="en-US"/>
          </a:p>
        </p:txBody>
      </p:sp>
      <p:sp>
        <p:nvSpPr>
          <p:cNvPr id="302110" name="Rectangle 1054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111" name="Rectangle 1055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2" name="Rectangle 1056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3" name="Rectangle 1057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4" name="Rectangle 1058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5" name="Rectangle 1059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6" name="Rectangle 1060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7" name="Rectangle 1061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 b="1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/>
          </a:p>
        </p:txBody>
      </p:sp>
      <p:sp>
        <p:nvSpPr>
          <p:cNvPr id="302118" name="Rectangle 1062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19" name="Rectangle 1063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0" name="Rectangle 1064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1" name="Rectangle 1065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2" name="Rectangle 1066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3" name="Rectangle 1067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4" name="Rectangle 1068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b="1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302125" name="Rectangle 1069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6" name="Rectangle 1070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7" name="Freeform 1071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2128" name="Rectangle 1072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29" name="Rectangle 1073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30" name="Rectangle 1074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31" name="Rectangle 1075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132" name="Rectangle 107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31A55CF-846D-4424-9E7C-1BA1CE283D5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C9108-C84E-474F-8B30-141F93BB17EA}" type="slidenum">
              <a:rPr lang="en-US"/>
              <a:pPr/>
              <a:t>1</a:t>
            </a:fld>
            <a:endParaRPr lang="en-US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336925" y="2362200"/>
            <a:ext cx="27400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800" b="1"/>
              <a:t>Database </a:t>
            </a:r>
          </a:p>
          <a:p>
            <a:pPr algn="ctr"/>
            <a:r>
              <a:rPr lang="en-US" sz="4800" b="1"/>
              <a:t>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B4B5C-F6CD-423D-8543-D38555EE86F5}" type="slidenum">
              <a:rPr lang="en-US"/>
              <a:pPr/>
              <a:t>10</a:t>
            </a:fld>
            <a:endParaRPr lang="en-US"/>
          </a:p>
        </p:txBody>
      </p:sp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382000" cy="532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00"/>
                </a:solidFill>
              </a:rPr>
              <a:t>REVOKE Command</a:t>
            </a:r>
            <a:endParaRPr lang="en-US" b="1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 REVOKE command is used to deny specific privileges to users.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This command is the opposite of the GRANT command.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In Oracle, you can revoke SELECT, INSERT, UPDATE, DELETE, ALTER, and DROP privileges.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REVOKE has the same syntax as GRANT.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 role of the REVOKE command is to revoke privileges from users.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7756-1886-49B2-A88E-B82F451C03EC}" type="slidenum">
              <a:rPr lang="en-US"/>
              <a:pPr/>
              <a:t>11</a:t>
            </a:fld>
            <a:endParaRPr lang="en-US"/>
          </a:p>
        </p:txBody>
      </p:sp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3820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Revoke from Sue Johnson (user id </a:t>
            </a:r>
            <a:r>
              <a:rPr lang="en-US" i="1">
                <a:solidFill>
                  <a:srgbClr val="000000"/>
                </a:solidFill>
              </a:rPr>
              <a:t>sjohnson</a:t>
            </a:r>
            <a:r>
              <a:rPr lang="en-US">
                <a:solidFill>
                  <a:srgbClr val="000000"/>
                </a:solidFill>
              </a:rPr>
              <a:t>) all privileges on the </a:t>
            </a:r>
            <a:r>
              <a:rPr lang="en-US" i="1">
                <a:solidFill>
                  <a:srgbClr val="000000"/>
                </a:solidFill>
              </a:rPr>
              <a:t>Salesreps</a:t>
            </a:r>
            <a:r>
              <a:rPr lang="en-US">
                <a:solidFill>
                  <a:srgbClr val="000000"/>
                </a:solidFill>
              </a:rPr>
              <a:t> table</a:t>
            </a:r>
          </a:p>
          <a:p>
            <a:pPr>
              <a:lnSpc>
                <a:spcPct val="80000"/>
              </a:lnSpc>
            </a:pPr>
            <a:endParaRPr lang="en-US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b="1">
                <a:solidFill>
                  <a:srgbClr val="000000"/>
                </a:solidFill>
              </a:rPr>
              <a:t>	REVOKE ALL PRIVILEGES</a:t>
            </a:r>
          </a:p>
          <a:p>
            <a:pPr lvl="2">
              <a:lnSpc>
                <a:spcPct val="80000"/>
              </a:lnSpc>
            </a:pPr>
            <a:r>
              <a:rPr lang="en-US" b="1">
                <a:solidFill>
                  <a:srgbClr val="000000"/>
                </a:solidFill>
              </a:rPr>
              <a:t>	ON Salesreps</a:t>
            </a:r>
          </a:p>
          <a:p>
            <a:pPr lvl="2">
              <a:lnSpc>
                <a:spcPct val="80000"/>
              </a:lnSpc>
            </a:pPr>
            <a:r>
              <a:rPr lang="en-US" b="1">
                <a:solidFill>
                  <a:srgbClr val="000000"/>
                </a:solidFill>
              </a:rPr>
              <a:t>	FROM sjohnson</a:t>
            </a:r>
          </a:p>
          <a:p>
            <a:pPr>
              <a:lnSpc>
                <a:spcPct val="80000"/>
              </a:lnSpc>
            </a:pPr>
            <a:endParaRPr lang="en-US" b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Revoke from Nancy Brown (user id </a:t>
            </a:r>
            <a:r>
              <a:rPr lang="en-US" i="1">
                <a:solidFill>
                  <a:srgbClr val="000000"/>
                </a:solidFill>
              </a:rPr>
              <a:t>nbrown</a:t>
            </a:r>
            <a:r>
              <a:rPr lang="en-US">
                <a:solidFill>
                  <a:srgbClr val="000000"/>
                </a:solidFill>
              </a:rPr>
              <a:t>) SELECT, and INSERT privileges on </a:t>
            </a:r>
            <a:r>
              <a:rPr lang="en-US" i="1">
                <a:solidFill>
                  <a:srgbClr val="000000"/>
                </a:solidFill>
              </a:rPr>
              <a:t>Salesreps</a:t>
            </a:r>
            <a:r>
              <a:rPr lang="en-US">
                <a:solidFill>
                  <a:srgbClr val="000000"/>
                </a:solidFill>
              </a:rPr>
              <a:t> table.</a:t>
            </a:r>
          </a:p>
          <a:p>
            <a:pPr>
              <a:lnSpc>
                <a:spcPct val="80000"/>
              </a:lnSpc>
            </a:pPr>
            <a:endParaRPr lang="en-US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 b="1">
                <a:solidFill>
                  <a:srgbClr val="000000"/>
                </a:solidFill>
              </a:rPr>
              <a:t>REVOKE SELECT, INSERT</a:t>
            </a:r>
          </a:p>
          <a:p>
            <a:pPr lvl="2">
              <a:lnSpc>
                <a:spcPct val="80000"/>
              </a:lnSpc>
            </a:pPr>
            <a:r>
              <a:rPr lang="en-US" b="1">
                <a:solidFill>
                  <a:srgbClr val="000000"/>
                </a:solidFill>
              </a:rPr>
              <a:t>	ON Salesreps</a:t>
            </a:r>
          </a:p>
          <a:p>
            <a:pPr lvl="2">
              <a:lnSpc>
                <a:spcPct val="80000"/>
              </a:lnSpc>
            </a:pPr>
            <a:r>
              <a:rPr lang="en-US" b="1">
                <a:solidFill>
                  <a:srgbClr val="000000"/>
                </a:solidFill>
              </a:rPr>
              <a:t>	FROM nbrown</a:t>
            </a:r>
          </a:p>
          <a:p>
            <a:pPr>
              <a:lnSpc>
                <a:spcPct val="80000"/>
              </a:lnSpc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Revoke the SELECT privilege from all users on </a:t>
            </a:r>
            <a:r>
              <a:rPr lang="en-US" i="1">
                <a:solidFill>
                  <a:srgbClr val="000000"/>
                </a:solidFill>
              </a:rPr>
              <a:t>Salesreps</a:t>
            </a:r>
            <a:r>
              <a:rPr lang="en-US">
                <a:solidFill>
                  <a:srgbClr val="000000"/>
                </a:solidFill>
              </a:rPr>
              <a:t> table</a:t>
            </a:r>
          </a:p>
          <a:p>
            <a:pPr>
              <a:lnSpc>
                <a:spcPct val="80000"/>
              </a:lnSpc>
            </a:pPr>
            <a:endParaRPr lang="en-US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>
                <a:solidFill>
                  <a:srgbClr val="000000"/>
                </a:solidFill>
              </a:rPr>
              <a:t>	</a:t>
            </a:r>
            <a:r>
              <a:rPr lang="en-US" b="1">
                <a:solidFill>
                  <a:srgbClr val="000000"/>
                </a:solidFill>
              </a:rPr>
              <a:t>REVOKE SELECT </a:t>
            </a:r>
          </a:p>
          <a:p>
            <a:pPr lvl="2">
              <a:lnSpc>
                <a:spcPct val="80000"/>
              </a:lnSpc>
            </a:pPr>
            <a:r>
              <a:rPr lang="en-US" b="1">
                <a:solidFill>
                  <a:srgbClr val="000000"/>
                </a:solidFill>
              </a:rPr>
              <a:t>	ON Salesreps</a:t>
            </a:r>
          </a:p>
          <a:p>
            <a:pPr lvl="2">
              <a:lnSpc>
                <a:spcPct val="80000"/>
              </a:lnSpc>
            </a:pPr>
            <a:r>
              <a:rPr lang="en-US" b="1">
                <a:solidFill>
                  <a:srgbClr val="000000"/>
                </a:solidFill>
              </a:rPr>
              <a:t>	FROM PUBLIC;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6A13F-F979-4C57-9E3C-22C9A11A655E}" type="slidenum">
              <a:rPr lang="en-US"/>
              <a:pPr/>
              <a:t>2</a:t>
            </a:fld>
            <a:endParaRPr lang="en-US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80772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922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The DBMS is responsible for implementing a security scheme and enforcing restrictions.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Database security is based on 3 central concepts 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Users: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people who use the database to do work.  The DBMS either permits or prohibits each select, insert, create or any SQL command they perform.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Database Objects: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entities which security can be applied onto such as table, views, forms and so on.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Privileges: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actions a user can perform on a given database object.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F244E-1636-4F0E-81E7-8CF62E3AA6FE}" type="slidenum">
              <a:rPr lang="en-US"/>
              <a:pPr/>
              <a:t>3</a:t>
            </a:fld>
            <a:endParaRPr lang="en-US"/>
          </a:p>
        </p:txBody>
      </p:sp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81534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10301"/>
                </a:solidFill>
              </a:rPr>
              <a:t>User-IDs</a:t>
            </a:r>
            <a:endParaRPr lang="en-US" b="1">
              <a:solidFill>
                <a:srgbClr val="010301"/>
              </a:solidFill>
            </a:endParaRPr>
          </a:p>
          <a:p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Users on a database are assigned a user id and a password.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This is the main security a DBMS has to protect the database.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User-ids determine whether an action is permitted or prohibited that a user tries to perform.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To get into an ORACLE database, you might type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 lvl="2"/>
            <a:r>
              <a:rPr lang="en-US">
                <a:solidFill>
                  <a:srgbClr val="010301"/>
                </a:solidFill>
              </a:rPr>
              <a:t>	</a:t>
            </a:r>
            <a:r>
              <a:rPr lang="en-US" b="1">
                <a:solidFill>
                  <a:srgbClr val="010301"/>
                </a:solidFill>
              </a:rPr>
              <a:t>SQLPLUS </a:t>
            </a:r>
          </a:p>
          <a:p>
            <a:pPr lvl="2"/>
            <a:r>
              <a:rPr lang="en-US" b="1">
                <a:solidFill>
                  <a:srgbClr val="010301"/>
                </a:solidFill>
              </a:rPr>
              <a:t>		&lt;your id&gt;</a:t>
            </a:r>
          </a:p>
          <a:p>
            <a:pPr lvl="2"/>
            <a:r>
              <a:rPr lang="en-US" b="1">
                <a:solidFill>
                  <a:srgbClr val="010301"/>
                </a:solidFill>
              </a:rPr>
              <a:t>		&lt;your password&gt;</a:t>
            </a:r>
            <a:endParaRPr lang="en-US">
              <a:solidFill>
                <a:srgbClr val="010301"/>
              </a:solidFill>
            </a:endParaRPr>
          </a:p>
          <a:p>
            <a:endParaRPr lang="en-US">
              <a:solidFill>
                <a:srgbClr val="01030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CFFF4-4E09-4829-89DD-AC6EB2EE0A0B}" type="slidenum">
              <a:rPr lang="en-US"/>
              <a:pPr/>
              <a:t>4</a:t>
            </a:fld>
            <a:endParaRPr lang="en-US"/>
          </a:p>
        </p:txBody>
      </p:sp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305800" cy="60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00"/>
                </a:solidFill>
              </a:rPr>
              <a:t>Privileges</a:t>
            </a:r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Users can carry out certain SQL operations like SELECT, INSERT, DELETE, UPDATE.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 set of actions a user can carry out against a database object are called the privileges of the object.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When you create a table, you are automatically the owner of that table, and thus receive full privileges for the table.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You can do anything to that table.  Other users will initially have no access to your table.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You need to give them the right access privileges in order for them to access the table.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71FE8-623A-4890-A77E-B48FCA8C3A15}" type="slidenum">
              <a:rPr lang="en-US"/>
              <a:pPr/>
              <a:t>5</a:t>
            </a:fld>
            <a:endParaRPr lang="en-US"/>
          </a:p>
        </p:txBody>
      </p:sp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381000" y="781050"/>
            <a:ext cx="8382000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00"/>
                </a:solidFill>
              </a:rPr>
              <a:t>Views and SQL Security</a:t>
            </a:r>
            <a:endParaRPr lang="en-US" b="1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Views are useful in SQL security.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They allow users to view data when they cannot access the source table(s).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Views restrict users to specific rows and columns of tables.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Views offer a way to exercise very precise control over what data is made visible to which users.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8A771-BE45-4664-BC0F-F9BBBFC1204F}" type="slidenum">
              <a:rPr lang="en-US"/>
              <a:pPr/>
              <a:t>6</a:t>
            </a:fld>
            <a:endParaRPr lang="en-US"/>
          </a:p>
        </p:txBody>
      </p:sp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458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“Accounts receivable personnel should be able to retrieve employee numbers, names, and office numbers from the </a:t>
            </a:r>
            <a:r>
              <a:rPr lang="en-US" i="1">
                <a:solidFill>
                  <a:srgbClr val="010301"/>
                </a:solidFill>
              </a:rPr>
              <a:t>Salesreps</a:t>
            </a:r>
            <a:r>
              <a:rPr lang="en-US">
                <a:solidFill>
                  <a:srgbClr val="010301"/>
                </a:solidFill>
              </a:rPr>
              <a:t> table, but data about sales and quotas should not be available to them”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The solution is 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301"/>
              </a:solidFill>
            </a:endParaRPr>
          </a:p>
          <a:p>
            <a:pPr lvl="3"/>
            <a:r>
              <a:rPr lang="en-US" b="1">
                <a:solidFill>
                  <a:srgbClr val="010301"/>
                </a:solidFill>
              </a:rPr>
              <a:t>CREATE VIEW RepInfo AS</a:t>
            </a:r>
          </a:p>
          <a:p>
            <a:pPr lvl="3"/>
            <a:r>
              <a:rPr lang="en-US" b="1">
                <a:solidFill>
                  <a:srgbClr val="010301"/>
                </a:solidFill>
              </a:rPr>
              <a:t>SELECT Empl_Num, Name, Rep_Office</a:t>
            </a:r>
          </a:p>
          <a:p>
            <a:pPr lvl="3"/>
            <a:r>
              <a:rPr lang="en-US" b="1">
                <a:solidFill>
                  <a:srgbClr val="010301"/>
                </a:solidFill>
              </a:rPr>
              <a:t>FROM Salesreps;</a:t>
            </a:r>
          </a:p>
          <a:p>
            <a:endParaRPr lang="en-US">
              <a:solidFill>
                <a:srgbClr val="010301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301"/>
                </a:solidFill>
              </a:rPr>
              <a:t>where the user is given the SELECT privilege to the view.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6FD5-67E9-4598-90F7-ED22131EFAC0}" type="slidenum">
              <a:rPr lang="en-US"/>
              <a:pPr/>
              <a:t>7</a:t>
            </a:fld>
            <a:endParaRPr lang="en-US"/>
          </a:p>
        </p:txBody>
      </p:sp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01000" cy="386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00000"/>
                </a:solidFill>
              </a:rPr>
              <a:t>GRANT command</a:t>
            </a:r>
            <a:endParaRPr lang="en-US" b="1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 GRANT SQL command is used to grant privileges to a user or users.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The privileges that can be granted are SELECT, INSERT, DELETE, UPDATE, and  ALTER.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This is best shown through examples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C6256-C723-461B-8F98-0A274E8AD75D}" type="slidenum">
              <a:rPr lang="en-US"/>
              <a:pPr/>
              <a:t>8</a:t>
            </a:fld>
            <a:endParaRPr lang="en-US"/>
          </a:p>
        </p:txBody>
      </p:sp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7696200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Grant Jack Smith (with user id </a:t>
            </a:r>
            <a:r>
              <a:rPr lang="en-US" i="1">
                <a:solidFill>
                  <a:srgbClr val="000000"/>
                </a:solidFill>
              </a:rPr>
              <a:t>jsmith</a:t>
            </a:r>
            <a:r>
              <a:rPr lang="en-US">
                <a:solidFill>
                  <a:srgbClr val="000000"/>
                </a:solidFill>
              </a:rPr>
              <a:t>) all privileges on the </a:t>
            </a:r>
            <a:r>
              <a:rPr lang="en-US" i="1">
                <a:solidFill>
                  <a:srgbClr val="000000"/>
                </a:solidFill>
              </a:rPr>
              <a:t>Salesreps</a:t>
            </a:r>
            <a:r>
              <a:rPr lang="en-US">
                <a:solidFill>
                  <a:srgbClr val="000000"/>
                </a:solidFill>
              </a:rPr>
              <a:t> table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GRANT ALL PRIVILEGES</a:t>
            </a:r>
          </a:p>
          <a:p>
            <a:pPr lvl="4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ON Salesreps</a:t>
            </a:r>
          </a:p>
          <a:p>
            <a:pPr lvl="4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TO jsmith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Grant Bill Adams (with user id </a:t>
            </a:r>
            <a:r>
              <a:rPr lang="en-US" i="1">
                <a:solidFill>
                  <a:srgbClr val="000000"/>
                </a:solidFill>
              </a:rPr>
              <a:t>badams</a:t>
            </a:r>
            <a:r>
              <a:rPr lang="en-US">
                <a:solidFill>
                  <a:srgbClr val="000000"/>
                </a:solidFill>
              </a:rPr>
              <a:t>) SELECT, and INSERT privileges on </a:t>
            </a:r>
            <a:r>
              <a:rPr lang="en-US" i="1">
                <a:solidFill>
                  <a:srgbClr val="000000"/>
                </a:solidFill>
              </a:rPr>
              <a:t>Salesreps</a:t>
            </a:r>
            <a:r>
              <a:rPr lang="en-US">
                <a:solidFill>
                  <a:srgbClr val="000000"/>
                </a:solidFill>
              </a:rPr>
              <a:t> table</a:t>
            </a:r>
          </a:p>
          <a:p>
            <a:pPr>
              <a:lnSpc>
                <a:spcPct val="90000"/>
              </a:lnSpc>
              <a:buClr>
                <a:srgbClr val="CC0000"/>
              </a:buClr>
            </a:pPr>
            <a:r>
              <a:rPr lang="en-US" b="1">
                <a:solidFill>
                  <a:srgbClr val="000000"/>
                </a:solidFill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			GRANT SELECT, INSERT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			ON Salesreps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			TO badams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Grant SELECT privilege to all users on </a:t>
            </a:r>
            <a:r>
              <a:rPr lang="en-US" i="1">
                <a:solidFill>
                  <a:srgbClr val="000000"/>
                </a:solidFill>
              </a:rPr>
              <a:t>Salesreps</a:t>
            </a:r>
            <a:r>
              <a:rPr lang="en-US">
                <a:solidFill>
                  <a:srgbClr val="000000"/>
                </a:solidFill>
              </a:rPr>
              <a:t> table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			GRANT SELECT </a:t>
            </a:r>
          </a:p>
          <a:p>
            <a:pPr lvl="3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	ON Salesreps</a:t>
            </a:r>
          </a:p>
          <a:p>
            <a:pPr lvl="3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	TO PUBLIC;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D339B-B7BB-4C4D-8ED1-6B27684FA3B5}" type="slidenum">
              <a:rPr lang="en-US"/>
              <a:pPr/>
              <a:t>9</a:t>
            </a:fld>
            <a:endParaRPr lang="en-US"/>
          </a:p>
        </p:txBody>
      </p:sp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79248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When granting UPDATE privileges, you can specify individual columns that the UPDATE privilege applies to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00000"/>
              </a:solidFill>
              <a:sym typeface="Symbol" pitchFamily="18" charset="2"/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Grant UPDATE privilege on columns Name  and Age of </a:t>
            </a:r>
            <a:r>
              <a:rPr lang="en-US" i="1">
                <a:solidFill>
                  <a:srgbClr val="000000"/>
                </a:solidFill>
              </a:rPr>
              <a:t>Salesreps</a:t>
            </a:r>
            <a:r>
              <a:rPr lang="en-US">
                <a:solidFill>
                  <a:srgbClr val="000000"/>
                </a:solidFill>
              </a:rPr>
              <a:t> table to all users</a:t>
            </a:r>
          </a:p>
          <a:p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		</a:t>
            </a:r>
            <a:r>
              <a:rPr lang="en-US" b="1">
                <a:solidFill>
                  <a:srgbClr val="000000"/>
                </a:solidFill>
              </a:rPr>
              <a:t>GRANT UPDATE (Name, Age)</a:t>
            </a:r>
          </a:p>
          <a:p>
            <a:pPr lvl="1"/>
            <a:r>
              <a:rPr lang="en-US" b="1">
                <a:solidFill>
                  <a:srgbClr val="000000"/>
                </a:solidFill>
              </a:rPr>
              <a:t>		ON Salesreps</a:t>
            </a:r>
          </a:p>
          <a:p>
            <a:pPr lvl="1"/>
            <a:r>
              <a:rPr lang="en-US" b="1">
                <a:solidFill>
                  <a:srgbClr val="000000"/>
                </a:solidFill>
              </a:rPr>
              <a:t>		TO PUBLIC;</a:t>
            </a: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If no columns are specified, the UPDATE  privilege applies to all the columns.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1828</TotalTime>
  <Words>566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Black</vt:lpstr>
      <vt:lpstr>Monotype Sorts</vt:lpstr>
      <vt:lpstr>Symbol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Manitoba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Ahmad R Hadeagh</dc:creator>
  <cp:lastModifiedBy>Ahmad Hadaegh</cp:lastModifiedBy>
  <cp:revision>106</cp:revision>
  <cp:lastPrinted>2000-03-08T20:05:18Z</cp:lastPrinted>
  <dcterms:created xsi:type="dcterms:W3CDTF">1999-07-22T07:13:18Z</dcterms:created>
  <dcterms:modified xsi:type="dcterms:W3CDTF">2017-11-09T01:34:24Z</dcterms:modified>
</cp:coreProperties>
</file>