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0"/>
  </p:notesMasterIdLst>
  <p:handoutMasterIdLst>
    <p:handoutMasterId r:id="rId21"/>
  </p:handout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00"/>
    <a:srgbClr val="010301"/>
    <a:srgbClr val="FFFFFF"/>
    <a:srgbClr val="103018"/>
    <a:srgbClr val="009900"/>
    <a:srgbClr val="0033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58" d="100"/>
          <a:sy n="58" d="100"/>
        </p:scale>
        <p:origin x="10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901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901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901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0E55C62-0E5C-47AE-B898-36786987DA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0"/>
            <a:r>
              <a:rPr lang="en-US" altLang="en-US" noProof="0"/>
              <a:t>Second level</a:t>
            </a:r>
          </a:p>
          <a:p>
            <a:pPr lvl="0"/>
            <a:r>
              <a:rPr lang="en-US" altLang="en-US" noProof="0"/>
              <a:t>Third level</a:t>
            </a:r>
          </a:p>
          <a:p>
            <a:pPr lvl="0"/>
            <a:r>
              <a:rPr lang="en-US" altLang="en-US" noProof="0"/>
              <a:t>Fourth level</a:t>
            </a:r>
          </a:p>
          <a:p>
            <a:pPr lvl="0"/>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27D494C-767A-46C6-A51F-2AA9655385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2"/>
          <p:cNvSpPr>
            <a:spLocks noGrp="1" noChangeArrowheads="1"/>
          </p:cNvSpPr>
          <p:nvPr>
            <p:ph type="sldNum" sz="quarter" idx="10"/>
          </p:nvPr>
        </p:nvSpPr>
        <p:spPr>
          <a:ln/>
        </p:spPr>
        <p:txBody>
          <a:bodyPr/>
          <a:lstStyle>
            <a:lvl1pPr>
              <a:defRPr/>
            </a:lvl1pPr>
          </a:lstStyle>
          <a:p>
            <a:pPr>
              <a:defRPr/>
            </a:pPr>
            <a:fld id="{FBAFFD85-DFE4-4930-AAB0-8AD3BD145AC2}" type="slidenum">
              <a:rPr lang="en-US" altLang="en-US"/>
              <a:pPr>
                <a:defRPr/>
              </a:pPr>
              <a:t>‹#›</a:t>
            </a:fld>
            <a:endParaRPr lang="en-US" altLang="en-US"/>
          </a:p>
        </p:txBody>
      </p:sp>
    </p:spTree>
    <p:extLst>
      <p:ext uri="{BB962C8B-B14F-4D97-AF65-F5344CB8AC3E}">
        <p14:creationId xmlns:p14="http://schemas.microsoft.com/office/powerpoint/2010/main" val="258897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2"/>
          <p:cNvSpPr>
            <a:spLocks noGrp="1" noChangeArrowheads="1"/>
          </p:cNvSpPr>
          <p:nvPr>
            <p:ph type="sldNum" sz="quarter" idx="10"/>
          </p:nvPr>
        </p:nvSpPr>
        <p:spPr>
          <a:ln/>
        </p:spPr>
        <p:txBody>
          <a:bodyPr/>
          <a:lstStyle>
            <a:lvl1pPr>
              <a:defRPr/>
            </a:lvl1pPr>
          </a:lstStyle>
          <a:p>
            <a:pPr>
              <a:defRPr/>
            </a:pPr>
            <a:fld id="{E383FBAE-31F7-4861-90A0-A8F45580AA23}" type="slidenum">
              <a:rPr lang="en-US" altLang="en-US"/>
              <a:pPr>
                <a:defRPr/>
              </a:pPr>
              <a:t>‹#›</a:t>
            </a:fld>
            <a:endParaRPr lang="en-US" altLang="en-US"/>
          </a:p>
        </p:txBody>
      </p:sp>
    </p:spTree>
    <p:extLst>
      <p:ext uri="{BB962C8B-B14F-4D97-AF65-F5344CB8AC3E}">
        <p14:creationId xmlns:p14="http://schemas.microsoft.com/office/powerpoint/2010/main" val="330648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2"/>
          <p:cNvSpPr>
            <a:spLocks noGrp="1" noChangeArrowheads="1"/>
          </p:cNvSpPr>
          <p:nvPr>
            <p:ph type="sldNum" sz="quarter" idx="10"/>
          </p:nvPr>
        </p:nvSpPr>
        <p:spPr>
          <a:ln/>
        </p:spPr>
        <p:txBody>
          <a:bodyPr/>
          <a:lstStyle>
            <a:lvl1pPr>
              <a:defRPr/>
            </a:lvl1pPr>
          </a:lstStyle>
          <a:p>
            <a:pPr>
              <a:defRPr/>
            </a:pPr>
            <a:fld id="{1835226A-DFD5-4640-B259-9AA77FAA1152}" type="slidenum">
              <a:rPr lang="en-US" altLang="en-US"/>
              <a:pPr>
                <a:defRPr/>
              </a:pPr>
              <a:t>‹#›</a:t>
            </a:fld>
            <a:endParaRPr lang="en-US" altLang="en-US"/>
          </a:p>
        </p:txBody>
      </p:sp>
    </p:spTree>
    <p:extLst>
      <p:ext uri="{BB962C8B-B14F-4D97-AF65-F5344CB8AC3E}">
        <p14:creationId xmlns:p14="http://schemas.microsoft.com/office/powerpoint/2010/main" val="288841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2"/>
          <p:cNvSpPr>
            <a:spLocks noGrp="1" noChangeArrowheads="1"/>
          </p:cNvSpPr>
          <p:nvPr>
            <p:ph type="sldNum" sz="quarter" idx="10"/>
          </p:nvPr>
        </p:nvSpPr>
        <p:spPr>
          <a:ln/>
        </p:spPr>
        <p:txBody>
          <a:bodyPr/>
          <a:lstStyle>
            <a:lvl1pPr>
              <a:defRPr/>
            </a:lvl1pPr>
          </a:lstStyle>
          <a:p>
            <a:pPr>
              <a:defRPr/>
            </a:pPr>
            <a:fld id="{F0E8403C-4409-4FB4-A599-CB70FCBB2168}" type="slidenum">
              <a:rPr lang="en-US" altLang="en-US"/>
              <a:pPr>
                <a:defRPr/>
              </a:pPr>
              <a:t>‹#›</a:t>
            </a:fld>
            <a:endParaRPr lang="en-US" altLang="en-US"/>
          </a:p>
        </p:txBody>
      </p:sp>
    </p:spTree>
    <p:extLst>
      <p:ext uri="{BB962C8B-B14F-4D97-AF65-F5344CB8AC3E}">
        <p14:creationId xmlns:p14="http://schemas.microsoft.com/office/powerpoint/2010/main" val="12718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52"/>
          <p:cNvSpPr>
            <a:spLocks noGrp="1" noChangeArrowheads="1"/>
          </p:cNvSpPr>
          <p:nvPr>
            <p:ph type="sldNum" sz="quarter" idx="10"/>
          </p:nvPr>
        </p:nvSpPr>
        <p:spPr>
          <a:ln/>
        </p:spPr>
        <p:txBody>
          <a:bodyPr/>
          <a:lstStyle>
            <a:lvl1pPr>
              <a:defRPr/>
            </a:lvl1pPr>
          </a:lstStyle>
          <a:p>
            <a:pPr>
              <a:defRPr/>
            </a:pPr>
            <a:fld id="{7934EAEA-2638-43CD-968C-2581DE0F7CA3}" type="slidenum">
              <a:rPr lang="en-US" altLang="en-US"/>
              <a:pPr>
                <a:defRPr/>
              </a:pPr>
              <a:t>‹#›</a:t>
            </a:fld>
            <a:endParaRPr lang="en-US" altLang="en-US"/>
          </a:p>
        </p:txBody>
      </p:sp>
    </p:spTree>
    <p:extLst>
      <p:ext uri="{BB962C8B-B14F-4D97-AF65-F5344CB8AC3E}">
        <p14:creationId xmlns:p14="http://schemas.microsoft.com/office/powerpoint/2010/main" val="391489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2"/>
          <p:cNvSpPr>
            <a:spLocks noGrp="1" noChangeArrowheads="1"/>
          </p:cNvSpPr>
          <p:nvPr>
            <p:ph type="sldNum" sz="quarter" idx="10"/>
          </p:nvPr>
        </p:nvSpPr>
        <p:spPr>
          <a:ln/>
        </p:spPr>
        <p:txBody>
          <a:bodyPr/>
          <a:lstStyle>
            <a:lvl1pPr>
              <a:defRPr/>
            </a:lvl1pPr>
          </a:lstStyle>
          <a:p>
            <a:pPr>
              <a:defRPr/>
            </a:pPr>
            <a:fld id="{B6586342-7E4E-4780-B49A-2FD5653A932D}" type="slidenum">
              <a:rPr lang="en-US" altLang="en-US"/>
              <a:pPr>
                <a:defRPr/>
              </a:pPr>
              <a:t>‹#›</a:t>
            </a:fld>
            <a:endParaRPr lang="en-US" altLang="en-US"/>
          </a:p>
        </p:txBody>
      </p:sp>
    </p:spTree>
    <p:extLst>
      <p:ext uri="{BB962C8B-B14F-4D97-AF65-F5344CB8AC3E}">
        <p14:creationId xmlns:p14="http://schemas.microsoft.com/office/powerpoint/2010/main" val="270874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2"/>
          <p:cNvSpPr>
            <a:spLocks noGrp="1" noChangeArrowheads="1"/>
          </p:cNvSpPr>
          <p:nvPr>
            <p:ph type="sldNum" sz="quarter" idx="10"/>
          </p:nvPr>
        </p:nvSpPr>
        <p:spPr>
          <a:ln/>
        </p:spPr>
        <p:txBody>
          <a:bodyPr/>
          <a:lstStyle>
            <a:lvl1pPr>
              <a:defRPr/>
            </a:lvl1pPr>
          </a:lstStyle>
          <a:p>
            <a:pPr>
              <a:defRPr/>
            </a:pPr>
            <a:fld id="{76E43607-7A7C-44A6-8D47-3B9CB55CD5B8}" type="slidenum">
              <a:rPr lang="en-US" altLang="en-US"/>
              <a:pPr>
                <a:defRPr/>
              </a:pPr>
              <a:t>‹#›</a:t>
            </a:fld>
            <a:endParaRPr lang="en-US" altLang="en-US"/>
          </a:p>
        </p:txBody>
      </p:sp>
    </p:spTree>
    <p:extLst>
      <p:ext uri="{BB962C8B-B14F-4D97-AF65-F5344CB8AC3E}">
        <p14:creationId xmlns:p14="http://schemas.microsoft.com/office/powerpoint/2010/main" val="86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52"/>
          <p:cNvSpPr>
            <a:spLocks noGrp="1" noChangeArrowheads="1"/>
          </p:cNvSpPr>
          <p:nvPr>
            <p:ph type="sldNum" sz="quarter" idx="10"/>
          </p:nvPr>
        </p:nvSpPr>
        <p:spPr>
          <a:ln/>
        </p:spPr>
        <p:txBody>
          <a:bodyPr/>
          <a:lstStyle>
            <a:lvl1pPr>
              <a:defRPr/>
            </a:lvl1pPr>
          </a:lstStyle>
          <a:p>
            <a:pPr>
              <a:defRPr/>
            </a:pPr>
            <a:fld id="{CAE40C36-0B5A-4CB2-8BDA-2BF3B8BB8D47}" type="slidenum">
              <a:rPr lang="en-US" altLang="en-US"/>
              <a:pPr>
                <a:defRPr/>
              </a:pPr>
              <a:t>‹#›</a:t>
            </a:fld>
            <a:endParaRPr lang="en-US" altLang="en-US"/>
          </a:p>
        </p:txBody>
      </p:sp>
    </p:spTree>
    <p:extLst>
      <p:ext uri="{BB962C8B-B14F-4D97-AF65-F5344CB8AC3E}">
        <p14:creationId xmlns:p14="http://schemas.microsoft.com/office/powerpoint/2010/main" val="62132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lvl1pPr>
          </a:lstStyle>
          <a:p>
            <a:pPr>
              <a:defRPr/>
            </a:pPr>
            <a:fld id="{A076DE41-FF5E-41B3-9CE9-3B2122F80218}" type="slidenum">
              <a:rPr lang="en-US" altLang="en-US"/>
              <a:pPr>
                <a:defRPr/>
              </a:pPr>
              <a:t>‹#›</a:t>
            </a:fld>
            <a:endParaRPr lang="en-US" altLang="en-US"/>
          </a:p>
        </p:txBody>
      </p:sp>
    </p:spTree>
    <p:extLst>
      <p:ext uri="{BB962C8B-B14F-4D97-AF65-F5344CB8AC3E}">
        <p14:creationId xmlns:p14="http://schemas.microsoft.com/office/powerpoint/2010/main" val="316370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2"/>
          <p:cNvSpPr>
            <a:spLocks noGrp="1" noChangeArrowheads="1"/>
          </p:cNvSpPr>
          <p:nvPr>
            <p:ph type="sldNum" sz="quarter" idx="10"/>
          </p:nvPr>
        </p:nvSpPr>
        <p:spPr>
          <a:ln/>
        </p:spPr>
        <p:txBody>
          <a:bodyPr/>
          <a:lstStyle>
            <a:lvl1pPr>
              <a:defRPr/>
            </a:lvl1pPr>
          </a:lstStyle>
          <a:p>
            <a:pPr>
              <a:defRPr/>
            </a:pPr>
            <a:fld id="{B06266B1-5CA9-4909-9D81-3790D3296A97}" type="slidenum">
              <a:rPr lang="en-US" altLang="en-US"/>
              <a:pPr>
                <a:defRPr/>
              </a:pPr>
              <a:t>‹#›</a:t>
            </a:fld>
            <a:endParaRPr lang="en-US" altLang="en-US"/>
          </a:p>
        </p:txBody>
      </p:sp>
    </p:spTree>
    <p:extLst>
      <p:ext uri="{BB962C8B-B14F-4D97-AF65-F5344CB8AC3E}">
        <p14:creationId xmlns:p14="http://schemas.microsoft.com/office/powerpoint/2010/main" val="267114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2"/>
          <p:cNvSpPr>
            <a:spLocks noGrp="1" noChangeArrowheads="1"/>
          </p:cNvSpPr>
          <p:nvPr>
            <p:ph type="sldNum" sz="quarter" idx="10"/>
          </p:nvPr>
        </p:nvSpPr>
        <p:spPr>
          <a:ln/>
        </p:spPr>
        <p:txBody>
          <a:bodyPr/>
          <a:lstStyle>
            <a:lvl1pPr>
              <a:defRPr/>
            </a:lvl1pPr>
          </a:lstStyle>
          <a:p>
            <a:pPr>
              <a:defRPr/>
            </a:pPr>
            <a:fld id="{3D567ECA-1091-4BC4-8065-2EE7C48C10BF}" type="slidenum">
              <a:rPr lang="en-US" altLang="en-US"/>
              <a:pPr>
                <a:defRPr/>
              </a:pPr>
              <a:t>‹#›</a:t>
            </a:fld>
            <a:endParaRPr lang="en-US" altLang="en-US"/>
          </a:p>
        </p:txBody>
      </p:sp>
    </p:spTree>
    <p:extLst>
      <p:ext uri="{BB962C8B-B14F-4D97-AF65-F5344CB8AC3E}">
        <p14:creationId xmlns:p14="http://schemas.microsoft.com/office/powerpoint/2010/main" val="322293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7" name="Rectangle 24"/>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8" name="Rectangle 25"/>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9" name="Rectangle 26"/>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0" name="Rectangle 27"/>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1" name="Rectangle 28"/>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2" name="Rectangle 29"/>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i="1">
                <a:solidFill>
                  <a:srgbClr val="FFFFFF"/>
                </a:solidFill>
              </a:rPr>
              <a:t>Dr. Ahmad R. Hadaegh </a:t>
            </a:r>
            <a:endParaRPr lang="en-US" altLang="en-US"/>
          </a:p>
        </p:txBody>
      </p:sp>
      <p:sp>
        <p:nvSpPr>
          <p:cNvPr id="1033" name="Rectangle 30"/>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 name="Rectangle 31"/>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5" name="Rectangle 32"/>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6" name="Rectangle 33"/>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7" name="Rectangle 34"/>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8" name="Rectangle 35"/>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9" name="Rectangle 36"/>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0" name="Rectangle 37"/>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i="1">
                <a:solidFill>
                  <a:srgbClr val="FFFFFF"/>
                </a:solidFill>
              </a:rPr>
              <a:t>  A.R. Hadaegh                                         California State University San Marcos (CSUSM)                                        Page                                             </a:t>
            </a:r>
            <a:endParaRPr lang="en-US" altLang="en-US"/>
          </a:p>
        </p:txBody>
      </p:sp>
      <p:sp>
        <p:nvSpPr>
          <p:cNvPr id="1041" name="Rectangle 38"/>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2" name="Rectangle 39"/>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3" name="Rectangle 40"/>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4" name="Rectangle 41"/>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5" name="Rectangle 42"/>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6" name="Rectangle 43"/>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7" name="Rectangle 44"/>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rgbClr val="FFFFFF"/>
                </a:solidFill>
              </a:rPr>
              <a:t> </a:t>
            </a:r>
            <a:endParaRPr lang="en-US" altLang="en-US"/>
          </a:p>
        </p:txBody>
      </p:sp>
      <p:sp>
        <p:nvSpPr>
          <p:cNvPr id="1048" name="Rectangle 45"/>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9" name="Rectangle 46"/>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0" name="Freeform 47"/>
          <p:cNvSpPr>
            <a:spLocks/>
          </p:cNvSpPr>
          <p:nvPr userDrawn="1"/>
        </p:nvSpPr>
        <p:spPr bwMode="auto">
          <a:xfrm>
            <a:off x="0" y="0"/>
            <a:ext cx="9194800" cy="6465888"/>
          </a:xfrm>
          <a:custGeom>
            <a:avLst/>
            <a:gdLst>
              <a:gd name="T0" fmla="*/ 973138 w 5792"/>
              <a:gd name="T1" fmla="*/ 6350 h 4073"/>
              <a:gd name="T2" fmla="*/ 812800 w 5792"/>
              <a:gd name="T3" fmla="*/ 33338 h 4073"/>
              <a:gd name="T4" fmla="*/ 661988 w 5792"/>
              <a:gd name="T5" fmla="*/ 84138 h 4073"/>
              <a:gd name="T6" fmla="*/ 522288 w 5792"/>
              <a:gd name="T7" fmla="*/ 155575 h 4073"/>
              <a:gd name="T8" fmla="*/ 393700 w 5792"/>
              <a:gd name="T9" fmla="*/ 246063 h 4073"/>
              <a:gd name="T10" fmla="*/ 280988 w 5792"/>
              <a:gd name="T11" fmla="*/ 352425 h 4073"/>
              <a:gd name="T12" fmla="*/ 185738 w 5792"/>
              <a:gd name="T13" fmla="*/ 474663 h 4073"/>
              <a:gd name="T14" fmla="*/ 106363 w 5792"/>
              <a:gd name="T15" fmla="*/ 611188 h 4073"/>
              <a:gd name="T16" fmla="*/ 49213 w 5792"/>
              <a:gd name="T17" fmla="*/ 757238 h 4073"/>
              <a:gd name="T18" fmla="*/ 12700 w 5792"/>
              <a:gd name="T19" fmla="*/ 914400 h 4073"/>
              <a:gd name="T20" fmla="*/ 0 w 5792"/>
              <a:gd name="T21" fmla="*/ 1077913 h 4073"/>
              <a:gd name="T22" fmla="*/ 6350 w 5792"/>
              <a:gd name="T23" fmla="*/ 5497513 h 4073"/>
              <a:gd name="T24" fmla="*/ 33338 w 5792"/>
              <a:gd name="T25" fmla="*/ 5657850 h 4073"/>
              <a:gd name="T26" fmla="*/ 84138 w 5792"/>
              <a:gd name="T27" fmla="*/ 5807075 h 4073"/>
              <a:gd name="T28" fmla="*/ 157163 w 5792"/>
              <a:gd name="T29" fmla="*/ 5946775 h 4073"/>
              <a:gd name="T30" fmla="*/ 247650 w 5792"/>
              <a:gd name="T31" fmla="*/ 6073775 h 4073"/>
              <a:gd name="T32" fmla="*/ 354013 w 5792"/>
              <a:gd name="T33" fmla="*/ 6186488 h 4073"/>
              <a:gd name="T34" fmla="*/ 477838 w 5792"/>
              <a:gd name="T35" fmla="*/ 6281738 h 4073"/>
              <a:gd name="T36" fmla="*/ 614363 w 5792"/>
              <a:gd name="T37" fmla="*/ 6359525 h 4073"/>
              <a:gd name="T38" fmla="*/ 762000 w 5792"/>
              <a:gd name="T39" fmla="*/ 6418263 h 4073"/>
              <a:gd name="T40" fmla="*/ 919163 w 5792"/>
              <a:gd name="T41" fmla="*/ 6453188 h 4073"/>
              <a:gd name="T42" fmla="*/ 1084263 w 5792"/>
              <a:gd name="T43" fmla="*/ 6465888 h 4073"/>
              <a:gd name="T44" fmla="*/ 8221663 w 5792"/>
              <a:gd name="T45" fmla="*/ 6461125 h 4073"/>
              <a:gd name="T46" fmla="*/ 8382000 w 5792"/>
              <a:gd name="T47" fmla="*/ 6432550 h 4073"/>
              <a:gd name="T48" fmla="*/ 8532813 w 5792"/>
              <a:gd name="T49" fmla="*/ 6381750 h 4073"/>
              <a:gd name="T50" fmla="*/ 8672513 w 5792"/>
              <a:gd name="T51" fmla="*/ 6310313 h 4073"/>
              <a:gd name="T52" fmla="*/ 8801100 w 5792"/>
              <a:gd name="T53" fmla="*/ 6219825 h 4073"/>
              <a:gd name="T54" fmla="*/ 8913813 w 5792"/>
              <a:gd name="T55" fmla="*/ 6113463 h 4073"/>
              <a:gd name="T56" fmla="*/ 9009063 w 5792"/>
              <a:gd name="T57" fmla="*/ 5991225 h 4073"/>
              <a:gd name="T58" fmla="*/ 9088438 w 5792"/>
              <a:gd name="T59" fmla="*/ 5854700 h 4073"/>
              <a:gd name="T60" fmla="*/ 9147175 w 5792"/>
              <a:gd name="T61" fmla="*/ 5708650 h 4073"/>
              <a:gd name="T62" fmla="*/ 9182100 w 5792"/>
              <a:gd name="T63" fmla="*/ 5551488 h 4073"/>
              <a:gd name="T64" fmla="*/ 9194800 w 5792"/>
              <a:gd name="T65" fmla="*/ 5387975 h 4073"/>
              <a:gd name="T66" fmla="*/ 9190038 w 5792"/>
              <a:gd name="T67" fmla="*/ 968375 h 4073"/>
              <a:gd name="T68" fmla="*/ 9161463 w 5792"/>
              <a:gd name="T69" fmla="*/ 808038 h 4073"/>
              <a:gd name="T70" fmla="*/ 9110663 w 5792"/>
              <a:gd name="T71" fmla="*/ 658813 h 4073"/>
              <a:gd name="T72" fmla="*/ 9037638 w 5792"/>
              <a:gd name="T73" fmla="*/ 519113 h 4073"/>
              <a:gd name="T74" fmla="*/ 8947150 w 5792"/>
              <a:gd name="T75" fmla="*/ 392113 h 4073"/>
              <a:gd name="T76" fmla="*/ 8840788 w 5792"/>
              <a:gd name="T77" fmla="*/ 279400 h 4073"/>
              <a:gd name="T78" fmla="*/ 8716963 w 5792"/>
              <a:gd name="T79" fmla="*/ 184150 h 4073"/>
              <a:gd name="T80" fmla="*/ 8580438 w 5792"/>
              <a:gd name="T81" fmla="*/ 106363 h 4073"/>
              <a:gd name="T82" fmla="*/ 8432800 w 5792"/>
              <a:gd name="T83" fmla="*/ 49213 h 4073"/>
              <a:gd name="T84" fmla="*/ 8275638 w 5792"/>
              <a:gd name="T85" fmla="*/ 12700 h 4073"/>
              <a:gd name="T86" fmla="*/ 8110538 w 5792"/>
              <a:gd name="T87" fmla="*/ 0 h 40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1051" name="Rectangle 48"/>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2" name="Rectangle 49"/>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3" name="Rectangle 50"/>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 name="Rectangle 51"/>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3700" name="Rectangle 52"/>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fld id="{B2995478-1464-4C2F-AB0C-4AEDE3D232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0AF2FD-1218-4042-9D73-F6B576A68973}" type="slidenum">
              <a:rPr lang="en-US" altLang="en-US" sz="1400">
                <a:solidFill>
                  <a:schemeClr val="bg1"/>
                </a:solidFill>
              </a:rPr>
              <a:pPr/>
              <a:t>1</a:t>
            </a:fld>
            <a:endParaRPr lang="en-US" altLang="en-US" sz="1400">
              <a:solidFill>
                <a:schemeClr val="bg1"/>
              </a:solidFill>
            </a:endParaRPr>
          </a:p>
        </p:txBody>
      </p:sp>
      <p:sp>
        <p:nvSpPr>
          <p:cNvPr id="4099" name="Text Box 2"/>
          <p:cNvSpPr txBox="1">
            <a:spLocks noChangeArrowheads="1"/>
          </p:cNvSpPr>
          <p:nvPr/>
        </p:nvSpPr>
        <p:spPr bwMode="auto">
          <a:xfrm>
            <a:off x="1828800" y="1676400"/>
            <a:ext cx="533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800" b="1"/>
              <a:t>Output </a:t>
            </a:r>
          </a:p>
          <a:p>
            <a:pPr algn="ctr"/>
            <a:r>
              <a:rPr lang="en-US" altLang="en-US" sz="4800" b="1"/>
              <a:t>Formatting </a:t>
            </a:r>
          </a:p>
          <a:p>
            <a:pPr algn="ctr"/>
            <a:r>
              <a:rPr lang="en-US" altLang="en-US" sz="4800" b="1"/>
              <a:t>in Oracle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14E525-0DDD-4430-AF03-CF27D2963E1A}" type="slidenum">
              <a:rPr lang="en-US" altLang="en-US" sz="1400">
                <a:solidFill>
                  <a:schemeClr val="bg1"/>
                </a:solidFill>
              </a:rPr>
              <a:pPr/>
              <a:t>10</a:t>
            </a:fld>
            <a:endParaRPr lang="en-US" altLang="en-US" sz="1400">
              <a:solidFill>
                <a:schemeClr val="bg1"/>
              </a:solidFill>
            </a:endParaRPr>
          </a:p>
        </p:txBody>
      </p:sp>
      <p:sp>
        <p:nvSpPr>
          <p:cNvPr id="13315" name="Text Box 2"/>
          <p:cNvSpPr txBox="1">
            <a:spLocks noChangeArrowheads="1"/>
          </p:cNvSpPr>
          <p:nvPr/>
        </p:nvSpPr>
        <p:spPr bwMode="auto">
          <a:xfrm>
            <a:off x="152400" y="152400"/>
            <a:ext cx="8763000"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marL="1092200" indent="-1778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00"/>
                </a:solidFill>
              </a:rPr>
              <a:t>Formatting Columns</a:t>
            </a:r>
          </a:p>
          <a:p>
            <a:endParaRPr lang="en-US" altLang="en-US">
              <a:solidFill>
                <a:srgbClr val="000000"/>
              </a:solidFill>
            </a:endParaRPr>
          </a:p>
          <a:p>
            <a:pPr>
              <a:buClr>
                <a:srgbClr val="CC0000"/>
              </a:buClr>
              <a:buFontTx/>
              <a:buChar char="•"/>
            </a:pPr>
            <a:r>
              <a:rPr lang="en-US" altLang="en-US">
                <a:solidFill>
                  <a:srgbClr val="000000"/>
                </a:solidFill>
              </a:rPr>
              <a:t>Use the columns command to format a column. </a:t>
            </a: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Here are the different ways you can use the columns command.</a:t>
            </a:r>
          </a:p>
          <a:p>
            <a:pPr>
              <a:buClr>
                <a:srgbClr val="CC0000"/>
              </a:buClr>
              <a:buFontTx/>
              <a:buChar char="•"/>
            </a:pPr>
            <a:endParaRPr lang="en-US" altLang="en-US">
              <a:solidFill>
                <a:srgbClr val="000000"/>
              </a:solidFill>
            </a:endParaRPr>
          </a:p>
          <a:p>
            <a:pPr lvl="1">
              <a:buClr>
                <a:srgbClr val="CC0000"/>
              </a:buClr>
              <a:buFontTx/>
              <a:buChar char="•"/>
            </a:pPr>
            <a:r>
              <a:rPr lang="en-US" altLang="en-US" b="1">
                <a:solidFill>
                  <a:srgbClr val="000000"/>
                </a:solidFill>
              </a:rPr>
              <a:t>column &lt;column_name&gt;</a:t>
            </a:r>
            <a:r>
              <a:rPr lang="en-US" altLang="en-US">
                <a:solidFill>
                  <a:srgbClr val="000000"/>
                </a:solidFill>
              </a:rPr>
              <a:t> </a:t>
            </a:r>
          </a:p>
          <a:p>
            <a:pPr lvl="2">
              <a:buClr>
                <a:srgbClr val="CC0000"/>
              </a:buClr>
              <a:buFontTx/>
              <a:buChar char="•"/>
            </a:pPr>
            <a:r>
              <a:rPr lang="en-US" altLang="en-US">
                <a:solidFill>
                  <a:srgbClr val="000000"/>
                </a:solidFill>
              </a:rPr>
              <a:t>displays the current settings for the specified column</a:t>
            </a:r>
          </a:p>
          <a:p>
            <a:pPr>
              <a:buClr>
                <a:srgbClr val="CC0000"/>
              </a:buClr>
              <a:buFontTx/>
              <a:buChar char="•"/>
            </a:pPr>
            <a:endParaRPr lang="en-US" altLang="en-US">
              <a:solidFill>
                <a:srgbClr val="000000"/>
              </a:solidFill>
            </a:endParaRPr>
          </a:p>
          <a:p>
            <a:pPr lvl="1">
              <a:buClr>
                <a:srgbClr val="CC0000"/>
              </a:buClr>
              <a:buFontTx/>
              <a:buChar char="•"/>
            </a:pPr>
            <a:r>
              <a:rPr lang="en-US" altLang="en-US" b="1">
                <a:solidFill>
                  <a:srgbClr val="000000"/>
                </a:solidFill>
              </a:rPr>
              <a:t>column</a:t>
            </a:r>
            <a:endParaRPr lang="en-US" altLang="en-US">
              <a:solidFill>
                <a:srgbClr val="000000"/>
              </a:solidFill>
            </a:endParaRPr>
          </a:p>
          <a:p>
            <a:pPr lvl="2">
              <a:buClr>
                <a:srgbClr val="CC0000"/>
              </a:buClr>
              <a:buFontTx/>
              <a:buChar char="•"/>
            </a:pPr>
            <a:r>
              <a:rPr lang="en-US" altLang="en-US">
                <a:solidFill>
                  <a:srgbClr val="000000"/>
                </a:solidFill>
              </a:rPr>
              <a:t>displays settings for all columns</a:t>
            </a:r>
          </a:p>
          <a:p>
            <a:pPr>
              <a:buClr>
                <a:srgbClr val="CC0000"/>
              </a:buClr>
              <a:buFontTx/>
              <a:buChar char="•"/>
            </a:pPr>
            <a:endParaRPr lang="en-US" altLang="en-US">
              <a:solidFill>
                <a:srgbClr val="000000"/>
              </a:solidFill>
            </a:endParaRPr>
          </a:p>
          <a:p>
            <a:pPr lvl="1">
              <a:buClr>
                <a:srgbClr val="CC0000"/>
              </a:buClr>
              <a:buFontTx/>
              <a:buChar char="•"/>
            </a:pPr>
            <a:r>
              <a:rPr lang="en-US" altLang="en-US" b="1">
                <a:solidFill>
                  <a:srgbClr val="000000"/>
                </a:solidFill>
              </a:rPr>
              <a:t>column &lt;column_name&gt; clear </a:t>
            </a:r>
          </a:p>
          <a:p>
            <a:pPr lvl="2">
              <a:buClr>
                <a:srgbClr val="CC0000"/>
              </a:buClr>
              <a:buFontTx/>
              <a:buChar char="•"/>
            </a:pPr>
            <a:r>
              <a:rPr lang="en-US" altLang="en-US">
                <a:solidFill>
                  <a:srgbClr val="000000"/>
                </a:solidFill>
              </a:rPr>
              <a:t>clears the settings for column column_name</a:t>
            </a:r>
          </a:p>
          <a:p>
            <a:pPr>
              <a:buClr>
                <a:srgbClr val="CC0000"/>
              </a:buClr>
              <a:buFontTx/>
              <a:buChar char="•"/>
            </a:pPr>
            <a:endParaRPr lang="en-US" altLang="en-US">
              <a:solidFill>
                <a:srgbClr val="000000"/>
              </a:solidFill>
            </a:endParaRPr>
          </a:p>
          <a:p>
            <a:pPr lvl="1">
              <a:buClr>
                <a:srgbClr val="CC0000"/>
              </a:buClr>
              <a:buFontTx/>
              <a:buChar char="•"/>
            </a:pPr>
            <a:r>
              <a:rPr lang="en-US" altLang="en-US" sz="2000" b="1">
                <a:solidFill>
                  <a:srgbClr val="000000"/>
                </a:solidFill>
              </a:rPr>
              <a:t>column &lt;column_name&gt; heading heading_string &lt;your_format&gt;</a:t>
            </a:r>
            <a:endParaRPr lang="en-US" altLang="en-US" sz="2000">
              <a:solidFill>
                <a:srgbClr val="000000"/>
              </a:solidFill>
            </a:endParaRPr>
          </a:p>
          <a:p>
            <a:pPr lvl="2">
              <a:buClr>
                <a:srgbClr val="CC0000"/>
              </a:buClr>
              <a:buFontTx/>
              <a:buChar char="•"/>
            </a:pPr>
            <a:r>
              <a:rPr lang="en-US" altLang="en-US">
                <a:solidFill>
                  <a:srgbClr val="000000"/>
                </a:solidFill>
              </a:rPr>
              <a:t>this formats the output of a specific column.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646D3D-C5E3-4672-8D0D-ED60E2165E35}" type="slidenum">
              <a:rPr lang="en-US" altLang="en-US" sz="1400">
                <a:solidFill>
                  <a:schemeClr val="bg1"/>
                </a:solidFill>
              </a:rPr>
              <a:pPr/>
              <a:t>11</a:t>
            </a:fld>
            <a:endParaRPr lang="en-US" altLang="en-US" sz="1400">
              <a:solidFill>
                <a:schemeClr val="bg1"/>
              </a:solidFill>
            </a:endParaRPr>
          </a:p>
        </p:txBody>
      </p:sp>
      <p:sp>
        <p:nvSpPr>
          <p:cNvPr id="14339" name="Text Box 2"/>
          <p:cNvSpPr txBox="1">
            <a:spLocks noChangeArrowheads="1"/>
          </p:cNvSpPr>
          <p:nvPr/>
        </p:nvSpPr>
        <p:spPr bwMode="auto">
          <a:xfrm>
            <a:off x="381000" y="533400"/>
            <a:ext cx="8534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t>The format clause was used to control the positions of certain punctuation marks as well as output character suppression.</a:t>
            </a:r>
          </a:p>
          <a:p>
            <a:pPr>
              <a:buClr>
                <a:srgbClr val="CC0000"/>
              </a:buClr>
              <a:buFontTx/>
              <a:buChar char="•"/>
            </a:pPr>
            <a:endParaRPr lang="en-US" altLang="en-US"/>
          </a:p>
          <a:p>
            <a:pPr>
              <a:buClr>
                <a:srgbClr val="CC0000"/>
              </a:buClr>
              <a:buFontTx/>
              <a:buChar char="•"/>
            </a:pPr>
            <a:r>
              <a:rPr lang="en-US" altLang="en-US"/>
              <a:t>Here is the list of format characters to put in your format string.</a:t>
            </a:r>
          </a:p>
          <a:p>
            <a:endParaRPr lang="en-US" altLang="en-US"/>
          </a:p>
          <a:p>
            <a:pPr lvl="1"/>
            <a:r>
              <a:rPr lang="en-US" altLang="en-US"/>
              <a:t>	</a:t>
            </a:r>
            <a:r>
              <a:rPr lang="en-US" altLang="en-US" b="1"/>
              <a:t>9</a:t>
            </a:r>
            <a:r>
              <a:rPr lang="en-US" altLang="en-US"/>
              <a:t>	Represents a single non-zero digit	</a:t>
            </a:r>
          </a:p>
          <a:p>
            <a:pPr lvl="1"/>
            <a:r>
              <a:rPr lang="en-US" altLang="en-US"/>
              <a:t>	</a:t>
            </a:r>
            <a:r>
              <a:rPr lang="en-US" altLang="en-US" b="1"/>
              <a:t>,</a:t>
            </a:r>
            <a:r>
              <a:rPr lang="en-US" altLang="en-US"/>
              <a:t>	a comma	</a:t>
            </a:r>
          </a:p>
          <a:p>
            <a:pPr lvl="1"/>
            <a:r>
              <a:rPr lang="en-US" altLang="en-US"/>
              <a:t>	</a:t>
            </a:r>
            <a:r>
              <a:rPr lang="en-US" altLang="en-US" b="1"/>
              <a:t>.	</a:t>
            </a:r>
            <a:r>
              <a:rPr lang="en-US" altLang="en-US"/>
              <a:t>a period</a:t>
            </a:r>
            <a:r>
              <a:rPr lang="en-US" altLang="en-US" b="1"/>
              <a:t>	</a:t>
            </a:r>
          </a:p>
          <a:p>
            <a:pPr lvl="1"/>
            <a:r>
              <a:rPr lang="en-US" altLang="en-US" b="1"/>
              <a:t>	$	</a:t>
            </a:r>
            <a:r>
              <a:rPr lang="en-US" altLang="en-US"/>
              <a:t>represents a dollar sign</a:t>
            </a:r>
            <a:r>
              <a:rPr lang="en-US" altLang="en-US" b="1"/>
              <a:t>	</a:t>
            </a:r>
          </a:p>
          <a:p>
            <a:pPr lvl="1"/>
            <a:r>
              <a:rPr lang="en-US" altLang="en-US" b="1"/>
              <a:t>	n</a:t>
            </a:r>
            <a:r>
              <a:rPr lang="en-US" altLang="en-US"/>
              <a:t>	defines a display of width </a:t>
            </a:r>
            <a:r>
              <a:rPr lang="en-US" altLang="en-US" i="1"/>
              <a:t>n</a:t>
            </a:r>
            <a:r>
              <a:rPr lang="en-US" altLang="en-US"/>
              <a:t> for character and date 			columns	</a:t>
            </a:r>
          </a:p>
          <a:p>
            <a:pPr lvl="1"/>
            <a:endParaRPr lang="en-US" altLang="en-US"/>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647136-B9F7-42B0-95F9-9B8C35F93EA3}" type="slidenum">
              <a:rPr lang="en-US" altLang="en-US" sz="1400">
                <a:solidFill>
                  <a:schemeClr val="bg1"/>
                </a:solidFill>
              </a:rPr>
              <a:pPr/>
              <a:t>12</a:t>
            </a:fld>
            <a:endParaRPr lang="en-US" altLang="en-US" sz="1400">
              <a:solidFill>
                <a:schemeClr val="bg1"/>
              </a:solidFill>
            </a:endParaRPr>
          </a:p>
        </p:txBody>
      </p:sp>
      <p:sp>
        <p:nvSpPr>
          <p:cNvPr id="15363" name="Text Box 2"/>
          <p:cNvSpPr txBox="1">
            <a:spLocks noChangeArrowheads="1"/>
          </p:cNvSpPr>
          <p:nvPr/>
        </p:nvSpPr>
        <p:spPr bwMode="auto">
          <a:xfrm>
            <a:off x="533400" y="1219200"/>
            <a:ext cx="82454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solidFill>
                  <a:srgbClr val="000000"/>
                </a:solidFill>
              </a:rPr>
              <a:t>Example:</a:t>
            </a:r>
          </a:p>
          <a:p>
            <a:endParaRPr lang="en-US" altLang="en-US">
              <a:solidFill>
                <a:srgbClr val="000000"/>
              </a:solidFill>
            </a:endParaRPr>
          </a:p>
          <a:p>
            <a:r>
              <a:rPr lang="en-US" altLang="en-US">
                <a:solidFill>
                  <a:srgbClr val="000000"/>
                </a:solidFill>
              </a:rPr>
              <a:t>		</a:t>
            </a:r>
            <a:r>
              <a:rPr lang="en-US" altLang="en-US" b="1">
                <a:solidFill>
                  <a:srgbClr val="000000"/>
                </a:solidFill>
              </a:rPr>
              <a:t>ttitle “Sales Group by | SalesReps”</a:t>
            </a:r>
          </a:p>
          <a:p>
            <a:r>
              <a:rPr lang="en-US" altLang="en-US" b="1">
                <a:solidFill>
                  <a:srgbClr val="000000"/>
                </a:solidFill>
              </a:rPr>
              <a:t>		btitle “Confidential”</a:t>
            </a:r>
          </a:p>
          <a:p>
            <a:endParaRPr lang="en-US" altLang="en-US">
              <a:solidFill>
                <a:srgbClr val="000000"/>
              </a:solidFill>
            </a:endParaRPr>
          </a:p>
          <a:p>
            <a:pPr lvl="2">
              <a:buClr>
                <a:srgbClr val="CC0000"/>
              </a:buClr>
            </a:pPr>
            <a:r>
              <a:rPr lang="en-US" altLang="en-US" b="1">
                <a:solidFill>
                  <a:srgbClr val="000000"/>
                </a:solidFill>
              </a:rPr>
              <a:t>column sales  heading “Expenses” format $999,999,999</a:t>
            </a:r>
          </a:p>
          <a:p>
            <a:endParaRPr lang="en-US" altLang="en-US">
              <a:solidFill>
                <a:srgbClr val="000000"/>
              </a:solidFill>
            </a:endParaRPr>
          </a:p>
          <a:p>
            <a:r>
              <a:rPr lang="en-US" altLang="en-US">
                <a:solidFill>
                  <a:srgbClr val="000000"/>
                </a:solidFill>
              </a:rPr>
              <a:t>		</a:t>
            </a:r>
            <a:r>
              <a:rPr lang="en-US" altLang="en-US" b="1">
                <a:solidFill>
                  <a:srgbClr val="000000"/>
                </a:solidFill>
              </a:rPr>
              <a:t>select *  </a:t>
            </a:r>
          </a:p>
          <a:p>
            <a:r>
              <a:rPr lang="en-US" altLang="en-US" b="1">
                <a:solidFill>
                  <a:srgbClr val="000000"/>
                </a:solidFill>
              </a:rPr>
              <a:t>		from salesreps;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36941F-94D6-463E-BC37-093569BD2104}" type="slidenum">
              <a:rPr lang="en-US" altLang="en-US" sz="1400">
                <a:solidFill>
                  <a:schemeClr val="bg1"/>
                </a:solidFill>
              </a:rPr>
              <a:pPr/>
              <a:t>13</a:t>
            </a:fld>
            <a:endParaRPr lang="en-US" altLang="en-US" sz="1400">
              <a:solidFill>
                <a:schemeClr val="bg1"/>
              </a:solidFill>
            </a:endParaRPr>
          </a:p>
        </p:txBody>
      </p:sp>
      <p:sp>
        <p:nvSpPr>
          <p:cNvPr id="16387" name="Text Box 2"/>
          <p:cNvSpPr txBox="1">
            <a:spLocks noChangeArrowheads="1"/>
          </p:cNvSpPr>
          <p:nvPr/>
        </p:nvSpPr>
        <p:spPr bwMode="auto">
          <a:xfrm>
            <a:off x="838200" y="685800"/>
            <a:ext cx="8220075" cy="4924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 </a:t>
            </a:r>
            <a:r>
              <a:rPr lang="en-US" altLang="en-US" sz="2000" b="1">
                <a:solidFill>
                  <a:srgbClr val="CC0000"/>
                </a:solidFill>
              </a:rPr>
              <a:t>Fri Aug 27                                         			        page    1</a:t>
            </a:r>
          </a:p>
          <a:p>
            <a:r>
              <a:rPr lang="en-US" altLang="en-US" sz="2000" b="1">
                <a:solidFill>
                  <a:srgbClr val="CC0000"/>
                </a:solidFill>
              </a:rPr>
              <a:t>                       		Sales Group by</a:t>
            </a:r>
          </a:p>
          <a:p>
            <a:r>
              <a:rPr lang="en-US" altLang="en-US" sz="2000" b="1">
                <a:solidFill>
                  <a:srgbClr val="CC0000"/>
                </a:solidFill>
              </a:rPr>
              <a:t>                          	     	    SalesReps</a:t>
            </a:r>
          </a:p>
          <a:p>
            <a:r>
              <a:rPr lang="en-US" altLang="en-US" b="1">
                <a:solidFill>
                  <a:srgbClr val="FF3300"/>
                </a:solidFill>
              </a:rPr>
              <a:t> </a:t>
            </a:r>
          </a:p>
          <a:p>
            <a:r>
              <a:rPr lang="en-US" altLang="en-US" sz="1600" b="1">
                <a:solidFill>
                  <a:srgbClr val="660066"/>
                </a:solidFill>
              </a:rPr>
              <a:t>Empl_Num  Name           Age  Rep_Office  Title           Hire_Date Manger   Quota    Expenses</a:t>
            </a:r>
            <a:endParaRPr lang="en-US" altLang="en-US" sz="1600">
              <a:solidFill>
                <a:srgbClr val="0033CC"/>
              </a:solidFill>
            </a:endParaRPr>
          </a:p>
          <a:p>
            <a:r>
              <a:rPr lang="en-US" altLang="en-US" sz="1600">
                <a:solidFill>
                  <a:srgbClr val="010301"/>
                </a:solidFill>
              </a:rPr>
              <a:t>105 	Bill Adams       37  	13 	Sales Rep  12-FEB-88     104    	350000    $367,911</a:t>
            </a:r>
          </a:p>
          <a:p>
            <a:r>
              <a:rPr lang="en-US" altLang="en-US" sz="1600">
                <a:solidFill>
                  <a:srgbClr val="010301"/>
                </a:solidFill>
              </a:rPr>
              <a:t>109 	Mary Jones       31 	 11 	Sales Rep  12-OCT-89    106    	300000    $392,725</a:t>
            </a:r>
          </a:p>
          <a:p>
            <a:r>
              <a:rPr lang="en-US" altLang="en-US" sz="1600">
                <a:solidFill>
                  <a:srgbClr val="010301"/>
                </a:solidFill>
              </a:rPr>
              <a:t>102 	Sue Smith         48   	21 	Sales Rep  10-DEC-86    108    	350000    $474,050</a:t>
            </a:r>
          </a:p>
          <a:p>
            <a:r>
              <a:rPr lang="en-US" altLang="en-US" sz="1600">
                <a:solidFill>
                  <a:srgbClr val="010301"/>
                </a:solidFill>
              </a:rPr>
              <a:t>106 	Sam Clark         52   	11 	VP Sales   14-JUN-88          	275000    $299,912</a:t>
            </a:r>
          </a:p>
          <a:p>
            <a:r>
              <a:rPr lang="en-US" altLang="en-US" sz="1600">
                <a:solidFill>
                  <a:srgbClr val="010301"/>
                </a:solidFill>
              </a:rPr>
              <a:t>104 	Bob Smith         33   	12 	Sales Mgr  19-MAY-87  106    	200000    $142,594</a:t>
            </a:r>
          </a:p>
          <a:p>
            <a:r>
              <a:rPr lang="en-US" altLang="en-US" sz="1600">
                <a:solidFill>
                  <a:srgbClr val="010301"/>
                </a:solidFill>
              </a:rPr>
              <a:t>101 	Dan Roberts      45   	12 	Sales Rep  20-OCT-86    104    	300000    $305,673</a:t>
            </a:r>
          </a:p>
          <a:p>
            <a:r>
              <a:rPr lang="en-US" altLang="en-US" sz="1600">
                <a:solidFill>
                  <a:srgbClr val="010301"/>
                </a:solidFill>
              </a:rPr>
              <a:t>110 	Tom Synder      41            	Sales Rep  13-JAN-90     101                       $75,985</a:t>
            </a:r>
          </a:p>
          <a:p>
            <a:r>
              <a:rPr lang="en-US" altLang="en-US" sz="1600">
                <a:solidFill>
                  <a:srgbClr val="010301"/>
                </a:solidFill>
              </a:rPr>
              <a:t>108 	Larry Fitch        62       21 	Sales Mgr  12-OCT-89   106    	350000    $361,865</a:t>
            </a:r>
          </a:p>
          <a:p>
            <a:r>
              <a:rPr lang="en-US" altLang="en-US" sz="1600">
                <a:solidFill>
                  <a:srgbClr val="010301"/>
                </a:solidFill>
              </a:rPr>
              <a:t>103 	Paul Cruz          29       12 	Sales Rep  01-MAR-87  104    	275000    $286,775</a:t>
            </a:r>
          </a:p>
          <a:p>
            <a:r>
              <a:rPr lang="en-US" altLang="en-US" sz="1600">
                <a:solidFill>
                  <a:srgbClr val="010301"/>
                </a:solidFill>
              </a:rPr>
              <a:t>107 	Nacy Angelli     49       22 	Sales Rep  14-NOV-88   108    	300000    $186,042 </a:t>
            </a:r>
          </a:p>
          <a:p>
            <a:endParaRPr lang="en-US" altLang="en-US" sz="1600">
              <a:solidFill>
                <a:srgbClr val="010301"/>
              </a:solidFill>
            </a:endParaRPr>
          </a:p>
          <a:p>
            <a:endParaRPr lang="en-US" altLang="en-US" sz="1600">
              <a:solidFill>
                <a:srgbClr val="010301"/>
              </a:solidFill>
            </a:endParaRPr>
          </a:p>
          <a:p>
            <a:r>
              <a:rPr lang="en-US" altLang="en-US"/>
              <a:t>			</a:t>
            </a:r>
            <a:r>
              <a:rPr lang="en-US" altLang="en-US" sz="2000" b="1">
                <a:solidFill>
                  <a:srgbClr val="CC0000"/>
                </a:solidFill>
              </a:rPr>
              <a:t>CONFIDENTIAL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25D99E-9B87-4775-80D1-97964899BE20}" type="slidenum">
              <a:rPr lang="en-US" altLang="en-US" sz="1400">
                <a:solidFill>
                  <a:schemeClr val="bg1"/>
                </a:solidFill>
              </a:rPr>
              <a:pPr/>
              <a:t>14</a:t>
            </a:fld>
            <a:endParaRPr lang="en-US" altLang="en-US" sz="1400">
              <a:solidFill>
                <a:schemeClr val="bg1"/>
              </a:solidFill>
            </a:endParaRPr>
          </a:p>
        </p:txBody>
      </p:sp>
      <p:sp>
        <p:nvSpPr>
          <p:cNvPr id="17411" name="Text Box 2"/>
          <p:cNvSpPr txBox="1">
            <a:spLocks noChangeArrowheads="1"/>
          </p:cNvSpPr>
          <p:nvPr/>
        </p:nvSpPr>
        <p:spPr bwMode="auto">
          <a:xfrm>
            <a:off x="533400" y="533400"/>
            <a:ext cx="6324600" cy="2647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t>Now if we type </a:t>
            </a:r>
          </a:p>
          <a:p>
            <a:endParaRPr lang="en-US" altLang="en-US"/>
          </a:p>
          <a:p>
            <a:pPr lvl="2"/>
            <a:r>
              <a:rPr lang="en-US" altLang="en-US"/>
              <a:t>		</a:t>
            </a:r>
            <a:r>
              <a:rPr lang="en-US" altLang="en-US" b="1"/>
              <a:t>column sales clear</a:t>
            </a:r>
          </a:p>
          <a:p>
            <a:pPr lvl="2"/>
            <a:r>
              <a:rPr lang="en-US" altLang="en-US" b="1"/>
              <a:t>		ttitle off</a:t>
            </a:r>
          </a:p>
          <a:p>
            <a:pPr lvl="2"/>
            <a:r>
              <a:rPr lang="en-US" altLang="en-US" b="1"/>
              <a:t>		btitle off</a:t>
            </a:r>
          </a:p>
          <a:p>
            <a:endParaRPr lang="en-US" altLang="en-US"/>
          </a:p>
          <a:p>
            <a:pPr>
              <a:buClr>
                <a:srgbClr val="CC0000"/>
              </a:buClr>
              <a:buFontTx/>
              <a:buChar char="•"/>
            </a:pPr>
            <a:r>
              <a:rPr lang="en-US" altLang="en-US"/>
              <a:t>We get:</a:t>
            </a:r>
          </a:p>
        </p:txBody>
      </p:sp>
      <p:sp>
        <p:nvSpPr>
          <p:cNvPr id="17412" name="Text Box 3"/>
          <p:cNvSpPr txBox="1">
            <a:spLocks noChangeArrowheads="1"/>
          </p:cNvSpPr>
          <p:nvPr/>
        </p:nvSpPr>
        <p:spPr bwMode="auto">
          <a:xfrm>
            <a:off x="533400" y="34290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660066"/>
                </a:solidFill>
              </a:rPr>
              <a:t>Empl_num  Name           Age  Rep_Office  Title           Hire_Date Manger   Quota     Sales</a:t>
            </a:r>
            <a:endParaRPr lang="en-US" altLang="en-US" sz="1600">
              <a:solidFill>
                <a:srgbClr val="0000CC"/>
              </a:solidFill>
            </a:endParaRPr>
          </a:p>
          <a:p>
            <a:r>
              <a:rPr lang="en-US" altLang="en-US" sz="1600">
                <a:solidFill>
                  <a:srgbClr val="010301"/>
                </a:solidFill>
              </a:rPr>
              <a:t>105 	Bill Adams       37  	13 	Sales Rep  12-FEB-88     104    	350000    367911</a:t>
            </a:r>
          </a:p>
          <a:p>
            <a:r>
              <a:rPr lang="en-US" altLang="en-US" sz="1600">
                <a:solidFill>
                  <a:srgbClr val="010301"/>
                </a:solidFill>
              </a:rPr>
              <a:t>109 	Mary Jones       31 	 11 	Sales Rep  12-OCT-89    106    	300000    392725</a:t>
            </a:r>
          </a:p>
          <a:p>
            <a:r>
              <a:rPr lang="en-US" altLang="en-US" sz="1600">
                <a:solidFill>
                  <a:srgbClr val="010301"/>
                </a:solidFill>
              </a:rPr>
              <a:t>102 	Sue Smith         48   	21 	Sales Rep  10-DEC-86    108    	350000    474050</a:t>
            </a:r>
          </a:p>
          <a:p>
            <a:r>
              <a:rPr lang="en-US" altLang="en-US" sz="1600">
                <a:solidFill>
                  <a:srgbClr val="010301"/>
                </a:solidFill>
              </a:rPr>
              <a:t>106 	Sam Clark         52   	11 	VP Sales   14-JUN-88          	275000    299912</a:t>
            </a:r>
          </a:p>
          <a:p>
            <a:r>
              <a:rPr lang="en-US" altLang="en-US" sz="1600">
                <a:solidFill>
                  <a:srgbClr val="010301"/>
                </a:solidFill>
              </a:rPr>
              <a:t>104 	Bob Smith         33   	12 	Sales Mgr  19-MAY-87  106    	200000    142594</a:t>
            </a:r>
          </a:p>
          <a:p>
            <a:r>
              <a:rPr lang="en-US" altLang="en-US" sz="1600">
                <a:solidFill>
                  <a:srgbClr val="010301"/>
                </a:solidFill>
              </a:rPr>
              <a:t>101 	Dan Roberts      45   	12 	Sales Rep  20-OCT-86    104    	300000    305673</a:t>
            </a:r>
          </a:p>
          <a:p>
            <a:r>
              <a:rPr lang="en-US" altLang="en-US" sz="1600">
                <a:solidFill>
                  <a:srgbClr val="010301"/>
                </a:solidFill>
              </a:rPr>
              <a:t>110 	Tom Synder      41            	Sales Rep  13-JAN-90     101                       75985</a:t>
            </a:r>
          </a:p>
          <a:p>
            <a:r>
              <a:rPr lang="en-US" altLang="en-US" sz="1600">
                <a:solidFill>
                  <a:srgbClr val="010301"/>
                </a:solidFill>
              </a:rPr>
              <a:t>108 	Larry Fitch        62       21 	Sales Mgr  12-OCT-89   106    	350000    361865</a:t>
            </a:r>
          </a:p>
          <a:p>
            <a:r>
              <a:rPr lang="en-US" altLang="en-US" sz="1600">
                <a:solidFill>
                  <a:srgbClr val="010301"/>
                </a:solidFill>
              </a:rPr>
              <a:t>103 	Paul Cruz          29       12 	Sales Rep  01-MAR-87  104    	275000    286775</a:t>
            </a:r>
          </a:p>
          <a:p>
            <a:r>
              <a:rPr lang="en-US" altLang="en-US" sz="1600">
                <a:solidFill>
                  <a:srgbClr val="010301"/>
                </a:solidFill>
              </a:rPr>
              <a:t>107 	Nacy Angelli     49       22 	Sales Rep  14-NOV-88   108    	300000    186042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31DA52-0358-43FB-AA26-C1A153A53A67}" type="slidenum">
              <a:rPr lang="en-US" altLang="en-US" sz="1400">
                <a:solidFill>
                  <a:schemeClr val="bg1"/>
                </a:solidFill>
              </a:rPr>
              <a:pPr/>
              <a:t>15</a:t>
            </a:fld>
            <a:endParaRPr lang="en-US" altLang="en-US" sz="1400">
              <a:solidFill>
                <a:schemeClr val="bg1"/>
              </a:solidFill>
            </a:endParaRPr>
          </a:p>
        </p:txBody>
      </p:sp>
      <p:sp>
        <p:nvSpPr>
          <p:cNvPr id="18435" name="Text Box 2"/>
          <p:cNvSpPr txBox="1">
            <a:spLocks noChangeArrowheads="1"/>
          </p:cNvSpPr>
          <p:nvPr/>
        </p:nvSpPr>
        <p:spPr bwMode="auto">
          <a:xfrm>
            <a:off x="822325" y="955675"/>
            <a:ext cx="77882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solidFill>
                  <a:srgbClr val="000000"/>
                </a:solidFill>
              </a:rPr>
              <a:t>Exercise: </a:t>
            </a:r>
          </a:p>
          <a:p>
            <a:pPr>
              <a:buClr>
                <a:srgbClr val="CC0000"/>
              </a:buClr>
              <a:buFontTx/>
              <a:buChar char="•"/>
            </a:pPr>
            <a:endParaRPr lang="en-US" altLang="en-US">
              <a:solidFill>
                <a:srgbClr val="000000"/>
              </a:solidFill>
            </a:endParaRP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Print all the order numbers and their associated amounts using the following format:</a:t>
            </a:r>
          </a:p>
          <a:p>
            <a:pPr>
              <a:buClr>
                <a:srgbClr val="CC0000"/>
              </a:buClr>
              <a:buFontTx/>
              <a:buChar char="•"/>
            </a:pPr>
            <a:endParaRPr lang="en-US" altLang="en-US">
              <a:solidFill>
                <a:srgbClr val="000000"/>
              </a:solidFill>
            </a:endParaRPr>
          </a:p>
          <a:p>
            <a:pPr lvl="1">
              <a:buClr>
                <a:srgbClr val="CC0000"/>
              </a:buClr>
              <a:buFontTx/>
              <a:buChar char="•"/>
            </a:pPr>
            <a:r>
              <a:rPr lang="en-US" altLang="en-US">
                <a:solidFill>
                  <a:srgbClr val="000000"/>
                </a:solidFill>
              </a:rPr>
              <a:t>Change the column headings to “Order Number” and “Order Amount” respectively.  </a:t>
            </a:r>
          </a:p>
          <a:p>
            <a:pPr>
              <a:buClr>
                <a:srgbClr val="CC0000"/>
              </a:buClr>
            </a:pPr>
            <a:r>
              <a:rPr lang="en-US" altLang="en-US">
                <a:solidFill>
                  <a:srgbClr val="000000"/>
                </a:solidFill>
              </a:rPr>
              <a:t>	</a:t>
            </a:r>
          </a:p>
          <a:p>
            <a:pPr lvl="1">
              <a:buClr>
                <a:srgbClr val="CC0000"/>
              </a:buClr>
              <a:buFontTx/>
              <a:buChar char="•"/>
            </a:pPr>
            <a:r>
              <a:rPr lang="en-US" altLang="en-US">
                <a:solidFill>
                  <a:srgbClr val="000000"/>
                </a:solidFill>
              </a:rPr>
              <a:t>Also, format the amount so that it has a $ sign and 2 decimal digits.</a:t>
            </a:r>
          </a:p>
          <a:p>
            <a:pPr>
              <a:buClr>
                <a:srgbClr val="CC0000"/>
              </a:buClr>
              <a:buFontTx/>
              <a:buChar char="•"/>
            </a:pPr>
            <a:endParaRPr lang="en-US" alt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A48DDE-A52F-46D3-BF02-4A04A5B6322A}" type="slidenum">
              <a:rPr lang="en-US" altLang="en-US" sz="1400">
                <a:solidFill>
                  <a:schemeClr val="bg1"/>
                </a:solidFill>
              </a:rPr>
              <a:pPr/>
              <a:t>16</a:t>
            </a:fld>
            <a:endParaRPr lang="en-US" altLang="en-US" sz="1400">
              <a:solidFill>
                <a:schemeClr val="bg1"/>
              </a:solidFill>
            </a:endParaRPr>
          </a:p>
        </p:txBody>
      </p:sp>
      <p:sp>
        <p:nvSpPr>
          <p:cNvPr id="19459" name="Text Box 2"/>
          <p:cNvSpPr txBox="1">
            <a:spLocks noChangeArrowheads="1"/>
          </p:cNvSpPr>
          <p:nvPr/>
        </p:nvSpPr>
        <p:spPr bwMode="auto">
          <a:xfrm>
            <a:off x="304800" y="381000"/>
            <a:ext cx="8610600" cy="569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solidFill>
                  <a:srgbClr val="000000"/>
                </a:solidFill>
              </a:rPr>
              <a:t>Building  Simple Break Tables</a:t>
            </a:r>
            <a:endParaRPr lang="en-US" altLang="en-US" b="1">
              <a:solidFill>
                <a:srgbClr val="000000"/>
              </a:solidFill>
            </a:endParaRPr>
          </a:p>
          <a:p>
            <a:endParaRPr lang="en-US" altLang="en-US">
              <a:solidFill>
                <a:srgbClr val="000000"/>
              </a:solidFill>
            </a:endParaRPr>
          </a:p>
          <a:p>
            <a:endParaRPr lang="en-US" altLang="en-US">
              <a:solidFill>
                <a:srgbClr val="000000"/>
              </a:solidFill>
            </a:endParaRPr>
          </a:p>
          <a:p>
            <a:pPr>
              <a:buClr>
                <a:srgbClr val="CC0000"/>
              </a:buClr>
              <a:buFontTx/>
              <a:buChar char="•"/>
            </a:pPr>
            <a:r>
              <a:rPr lang="en-US" altLang="en-US">
                <a:solidFill>
                  <a:srgbClr val="000000"/>
                </a:solidFill>
              </a:rPr>
              <a:t>The break command is used to group related rows on the screen and separate unrelated ones.  This is just used for the output and has nothing to do with how the query was generated.</a:t>
            </a:r>
          </a:p>
          <a:p>
            <a:pPr>
              <a:buClr>
                <a:srgbClr val="CC0000"/>
              </a:buClr>
              <a:buFontTx/>
              <a:buChar char="•"/>
            </a:pPr>
            <a:endParaRPr lang="en-US" altLang="en-US">
              <a:solidFill>
                <a:srgbClr val="000000"/>
              </a:solidFill>
            </a:endParaRP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The general format for the break command is :</a:t>
            </a:r>
          </a:p>
          <a:p>
            <a:pPr lvl="3">
              <a:buClr>
                <a:srgbClr val="CC0000"/>
              </a:buClr>
            </a:pPr>
            <a:r>
              <a:rPr lang="en-US" altLang="en-US" b="1">
                <a:solidFill>
                  <a:srgbClr val="000000"/>
                </a:solidFill>
              </a:rPr>
              <a:t>break on &lt;column_name&gt; skip &lt;n&gt;</a:t>
            </a:r>
          </a:p>
          <a:p>
            <a:pPr>
              <a:buClr>
                <a:srgbClr val="CC0000"/>
              </a:buClr>
              <a:buFontTx/>
              <a:buChar char="•"/>
            </a:pPr>
            <a:endParaRPr lang="en-US" altLang="en-US">
              <a:solidFill>
                <a:srgbClr val="000000"/>
              </a:solidFill>
            </a:endParaRP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Where the column_name is the column you want to break your results by and the number n is the number of blank lines to display between breaks.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02A8B0-8303-4A98-A282-5B85CE6D6BB3}" type="slidenum">
              <a:rPr lang="en-US" altLang="en-US" sz="1400">
                <a:solidFill>
                  <a:schemeClr val="bg1"/>
                </a:solidFill>
              </a:rPr>
              <a:pPr/>
              <a:t>17</a:t>
            </a:fld>
            <a:endParaRPr lang="en-US" altLang="en-US" sz="1400">
              <a:solidFill>
                <a:schemeClr val="bg1"/>
              </a:solidFill>
            </a:endParaRPr>
          </a:p>
        </p:txBody>
      </p:sp>
      <p:sp>
        <p:nvSpPr>
          <p:cNvPr id="20483" name="Text Box 2"/>
          <p:cNvSpPr txBox="1">
            <a:spLocks noChangeArrowheads="1"/>
          </p:cNvSpPr>
          <p:nvPr/>
        </p:nvSpPr>
        <p:spPr bwMode="auto">
          <a:xfrm>
            <a:off x="822325" y="533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4" name="Text Box 3"/>
          <p:cNvSpPr txBox="1">
            <a:spLocks noChangeArrowheads="1"/>
          </p:cNvSpPr>
          <p:nvPr/>
        </p:nvSpPr>
        <p:spPr bwMode="auto">
          <a:xfrm>
            <a:off x="822325" y="838200"/>
            <a:ext cx="3654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solidFill>
                  <a:srgbClr val="000000"/>
                </a:solidFill>
              </a:rPr>
              <a:t>Example:</a:t>
            </a:r>
          </a:p>
          <a:p>
            <a:r>
              <a:rPr lang="en-US" altLang="en-US">
                <a:solidFill>
                  <a:srgbClr val="000000"/>
                </a:solidFill>
              </a:rPr>
              <a:t>	</a:t>
            </a:r>
          </a:p>
          <a:p>
            <a:r>
              <a:rPr lang="en-US" altLang="en-US" b="1">
                <a:solidFill>
                  <a:srgbClr val="000000"/>
                </a:solidFill>
              </a:rPr>
              <a:t>select cust, product </a:t>
            </a:r>
          </a:p>
          <a:p>
            <a:r>
              <a:rPr lang="en-US" altLang="en-US" b="1">
                <a:solidFill>
                  <a:srgbClr val="000000"/>
                </a:solidFill>
              </a:rPr>
              <a:t>from orders order by cust;</a:t>
            </a:r>
          </a:p>
        </p:txBody>
      </p:sp>
      <p:sp>
        <p:nvSpPr>
          <p:cNvPr id="20485" name="Rectangle 4"/>
          <p:cNvSpPr>
            <a:spLocks noChangeArrowheads="1"/>
          </p:cNvSpPr>
          <p:nvPr/>
        </p:nvSpPr>
        <p:spPr bwMode="auto">
          <a:xfrm>
            <a:off x="4876800" y="328613"/>
            <a:ext cx="1828800" cy="5969000"/>
          </a:xfrm>
          <a:prstGeom prst="rect">
            <a:avLst/>
          </a:prstGeom>
          <a:noFill/>
          <a:ln w="9525">
            <a:solidFill>
              <a:srgbClr val="01030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a:t>
            </a:r>
            <a:r>
              <a:rPr lang="en-US" altLang="en-US" sz="1600" b="1">
                <a:solidFill>
                  <a:srgbClr val="660066"/>
                </a:solidFill>
              </a:rPr>
              <a:t>CUST 	PRODU</a:t>
            </a:r>
            <a:endParaRPr lang="en-US" altLang="en-US" sz="1600" b="1">
              <a:solidFill>
                <a:srgbClr val="000000"/>
              </a:solidFill>
            </a:endParaRPr>
          </a:p>
          <a:p>
            <a:r>
              <a:rPr lang="en-US" altLang="en-US" sz="1600">
                <a:solidFill>
                  <a:srgbClr val="000000"/>
                </a:solidFill>
              </a:rPr>
              <a:t>      2101 	114</a:t>
            </a:r>
          </a:p>
          <a:p>
            <a:r>
              <a:rPr lang="en-US" altLang="en-US" sz="1600">
                <a:solidFill>
                  <a:srgbClr val="000000"/>
                </a:solidFill>
              </a:rPr>
              <a:t>      2102 	41004</a:t>
            </a:r>
          </a:p>
          <a:p>
            <a:r>
              <a:rPr lang="en-US" altLang="en-US" sz="1600">
                <a:solidFill>
                  <a:srgbClr val="000000"/>
                </a:solidFill>
              </a:rPr>
              <a:t>      2103 	41004</a:t>
            </a:r>
          </a:p>
          <a:p>
            <a:r>
              <a:rPr lang="en-US" altLang="en-US" sz="1600">
                <a:solidFill>
                  <a:srgbClr val="000000"/>
                </a:solidFill>
              </a:rPr>
              <a:t>      2103 	41004</a:t>
            </a:r>
          </a:p>
          <a:p>
            <a:r>
              <a:rPr lang="en-US" altLang="en-US" sz="1600">
                <a:solidFill>
                  <a:srgbClr val="000000"/>
                </a:solidFill>
              </a:rPr>
              <a:t>      2103 	4100Y</a:t>
            </a:r>
          </a:p>
          <a:p>
            <a:r>
              <a:rPr lang="en-US" altLang="en-US" sz="1600">
                <a:solidFill>
                  <a:srgbClr val="000000"/>
                </a:solidFill>
              </a:rPr>
              <a:t>      2103 	41002</a:t>
            </a:r>
          </a:p>
          <a:p>
            <a:r>
              <a:rPr lang="en-US" altLang="en-US" sz="1600">
                <a:solidFill>
                  <a:srgbClr val="000000"/>
                </a:solidFill>
              </a:rPr>
              <a:t>      2106 	2A45C</a:t>
            </a:r>
          </a:p>
          <a:p>
            <a:r>
              <a:rPr lang="en-US" altLang="en-US" sz="1600">
                <a:solidFill>
                  <a:srgbClr val="000000"/>
                </a:solidFill>
              </a:rPr>
              <a:t>      2106 	XK47</a:t>
            </a:r>
          </a:p>
          <a:p>
            <a:r>
              <a:rPr lang="en-US" altLang="en-US" sz="1600">
                <a:solidFill>
                  <a:srgbClr val="000000"/>
                </a:solidFill>
              </a:rPr>
              <a:t>      2107 	4100Z</a:t>
            </a:r>
          </a:p>
          <a:p>
            <a:r>
              <a:rPr lang="en-US" altLang="en-US" sz="1600">
                <a:solidFill>
                  <a:srgbClr val="000000"/>
                </a:solidFill>
              </a:rPr>
              <a:t>      2107 	2A45C</a:t>
            </a:r>
          </a:p>
          <a:p>
            <a:r>
              <a:rPr lang="en-US" altLang="en-US" sz="1600">
                <a:solidFill>
                  <a:srgbClr val="000000"/>
                </a:solidFill>
              </a:rPr>
              <a:t>      2108 	112</a:t>
            </a:r>
          </a:p>
          <a:p>
            <a:r>
              <a:rPr lang="en-US" altLang="en-US" sz="1600">
                <a:solidFill>
                  <a:srgbClr val="000000"/>
                </a:solidFill>
              </a:rPr>
              <a:t>      2108 	779C</a:t>
            </a:r>
          </a:p>
          <a:p>
            <a:r>
              <a:rPr lang="en-US" altLang="en-US" sz="1600">
                <a:solidFill>
                  <a:srgbClr val="000000"/>
                </a:solidFill>
              </a:rPr>
              <a:t>      2108 	4100X</a:t>
            </a:r>
          </a:p>
          <a:p>
            <a:r>
              <a:rPr lang="en-US" altLang="en-US" sz="1600">
                <a:solidFill>
                  <a:srgbClr val="000000"/>
                </a:solidFill>
              </a:rPr>
              <a:t>      2109 	775C</a:t>
            </a:r>
          </a:p>
          <a:p>
            <a:r>
              <a:rPr lang="en-US" altLang="en-US" sz="1600">
                <a:solidFill>
                  <a:srgbClr val="000000"/>
                </a:solidFill>
              </a:rPr>
              <a:t>      2111 	41003</a:t>
            </a:r>
          </a:p>
          <a:p>
            <a:r>
              <a:rPr lang="en-US" altLang="en-US" sz="1600">
                <a:solidFill>
                  <a:srgbClr val="000000"/>
                </a:solidFill>
              </a:rPr>
              <a:t>      2111 	4100X</a:t>
            </a:r>
          </a:p>
          <a:p>
            <a:r>
              <a:rPr lang="en-US" altLang="en-US" sz="1600">
                <a:solidFill>
                  <a:srgbClr val="000000"/>
                </a:solidFill>
              </a:rPr>
              <a:t>      2111 	2A44G</a:t>
            </a:r>
          </a:p>
          <a:p>
            <a:r>
              <a:rPr lang="en-US" altLang="en-US" sz="1600">
                <a:solidFill>
                  <a:srgbClr val="000000"/>
                </a:solidFill>
              </a:rPr>
              <a:t>      2112 	2A44R</a:t>
            </a:r>
          </a:p>
          <a:p>
            <a:r>
              <a:rPr lang="en-US" altLang="en-US" sz="1600">
                <a:solidFill>
                  <a:srgbClr val="000000"/>
                </a:solidFill>
              </a:rPr>
              <a:t>      2112 	773C</a:t>
            </a:r>
          </a:p>
          <a:p>
            <a:r>
              <a:rPr lang="en-US" altLang="en-US" sz="1600">
                <a:solidFill>
                  <a:srgbClr val="000000"/>
                </a:solidFill>
              </a:rPr>
              <a:t>      2113 	2A44R</a:t>
            </a:r>
          </a:p>
          <a:p>
            <a:r>
              <a:rPr lang="en-US" altLang="en-US" sz="1600">
                <a:solidFill>
                  <a:srgbClr val="000000"/>
                </a:solidFill>
              </a:rPr>
              <a:t>      2114 	XK47</a:t>
            </a:r>
          </a:p>
          <a:p>
            <a:r>
              <a:rPr lang="en-US" altLang="en-US" sz="1600">
                <a:solidFill>
                  <a:srgbClr val="000000"/>
                </a:solidFill>
              </a:rPr>
              <a:t>      2114 	4100Z</a:t>
            </a:r>
          </a:p>
          <a:p>
            <a:r>
              <a:rPr lang="en-US" altLang="en-US" sz="1600">
                <a:solidFill>
                  <a:srgbClr val="000000"/>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C31DAE-A540-4E8C-AF2F-C8CA71EFC632}" type="slidenum">
              <a:rPr lang="en-US" altLang="en-US" sz="1400">
                <a:solidFill>
                  <a:schemeClr val="bg1"/>
                </a:solidFill>
              </a:rPr>
              <a:pPr/>
              <a:t>18</a:t>
            </a:fld>
            <a:endParaRPr lang="en-US" altLang="en-US" sz="1400">
              <a:solidFill>
                <a:schemeClr val="bg1"/>
              </a:solidFill>
            </a:endParaRPr>
          </a:p>
        </p:txBody>
      </p:sp>
      <p:sp>
        <p:nvSpPr>
          <p:cNvPr id="21507" name="Text Box 1026"/>
          <p:cNvSpPr txBox="1">
            <a:spLocks noChangeArrowheads="1"/>
          </p:cNvSpPr>
          <p:nvPr/>
        </p:nvSpPr>
        <p:spPr bwMode="auto">
          <a:xfrm>
            <a:off x="1143000" y="5064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2000"/>
          </a:p>
        </p:txBody>
      </p:sp>
      <p:sp>
        <p:nvSpPr>
          <p:cNvPr id="21508" name="Text Box 1027"/>
          <p:cNvSpPr txBox="1">
            <a:spLocks noChangeArrowheads="1"/>
          </p:cNvSpPr>
          <p:nvPr/>
        </p:nvSpPr>
        <p:spPr bwMode="auto">
          <a:xfrm>
            <a:off x="1143000" y="903288"/>
            <a:ext cx="2971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t> </a:t>
            </a:r>
            <a:r>
              <a:rPr lang="en-US" altLang="en-US">
                <a:solidFill>
                  <a:srgbClr val="000000"/>
                </a:solidFill>
              </a:rPr>
              <a:t>Now we type:</a:t>
            </a:r>
          </a:p>
          <a:p>
            <a:pPr>
              <a:buClr>
                <a:srgbClr val="CC0000"/>
              </a:buClr>
              <a:buFontTx/>
              <a:buChar char="•"/>
            </a:pPr>
            <a:endParaRPr lang="en-US" altLang="en-US">
              <a:solidFill>
                <a:srgbClr val="000000"/>
              </a:solidFill>
            </a:endParaRPr>
          </a:p>
          <a:p>
            <a:pPr>
              <a:buClr>
                <a:srgbClr val="CC0000"/>
              </a:buClr>
            </a:pPr>
            <a:r>
              <a:rPr lang="en-US" altLang="en-US" b="1">
                <a:solidFill>
                  <a:srgbClr val="000000"/>
                </a:solidFill>
              </a:rPr>
              <a:t>	break on cust skip 1</a:t>
            </a: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and we get:</a:t>
            </a:r>
          </a:p>
        </p:txBody>
      </p:sp>
      <p:sp>
        <p:nvSpPr>
          <p:cNvPr id="21509" name="Rectangle 1028"/>
          <p:cNvSpPr>
            <a:spLocks noChangeArrowheads="1"/>
          </p:cNvSpPr>
          <p:nvPr/>
        </p:nvSpPr>
        <p:spPr bwMode="auto">
          <a:xfrm>
            <a:off x="6248400" y="506413"/>
            <a:ext cx="1828800" cy="5759450"/>
          </a:xfrm>
          <a:prstGeom prst="rect">
            <a:avLst/>
          </a:prstGeom>
          <a:noFill/>
          <a:ln w="9525">
            <a:solidFill>
              <a:srgbClr val="01030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en-US" altLang="en-US" sz="1600" b="1">
                <a:solidFill>
                  <a:srgbClr val="660066"/>
                </a:solidFill>
              </a:rPr>
              <a:t>CUST 	PRODU</a:t>
            </a:r>
            <a:endParaRPr lang="en-US" altLang="en-US" sz="1600" b="1">
              <a:solidFill>
                <a:srgbClr val="0033CC"/>
              </a:solidFill>
            </a:endParaRPr>
          </a:p>
          <a:p>
            <a:pPr>
              <a:lnSpc>
                <a:spcPct val="70000"/>
              </a:lnSpc>
            </a:pPr>
            <a:r>
              <a:rPr lang="en-US" altLang="en-US" sz="1600" b="1"/>
              <a:t>2101 	114</a:t>
            </a:r>
          </a:p>
          <a:p>
            <a:pPr>
              <a:lnSpc>
                <a:spcPct val="70000"/>
              </a:lnSpc>
            </a:pPr>
            <a:endParaRPr lang="en-US" altLang="en-US" sz="1600" b="1"/>
          </a:p>
          <a:p>
            <a:pPr>
              <a:lnSpc>
                <a:spcPct val="70000"/>
              </a:lnSpc>
            </a:pPr>
            <a:r>
              <a:rPr lang="en-US" altLang="en-US" sz="1600" b="1"/>
              <a:t>2102 	41004</a:t>
            </a:r>
          </a:p>
          <a:p>
            <a:pPr>
              <a:lnSpc>
                <a:spcPct val="70000"/>
              </a:lnSpc>
            </a:pPr>
            <a:endParaRPr lang="en-US" altLang="en-US" sz="1600" b="1"/>
          </a:p>
          <a:p>
            <a:pPr>
              <a:lnSpc>
                <a:spcPct val="70000"/>
              </a:lnSpc>
            </a:pPr>
            <a:r>
              <a:rPr lang="en-US" altLang="en-US" sz="1600" b="1"/>
              <a:t>2103 	41004</a:t>
            </a:r>
          </a:p>
          <a:p>
            <a:pPr>
              <a:lnSpc>
                <a:spcPct val="70000"/>
              </a:lnSpc>
            </a:pPr>
            <a:r>
              <a:rPr lang="en-US" altLang="en-US" sz="1600" b="1"/>
              <a:t>           	41004</a:t>
            </a:r>
          </a:p>
          <a:p>
            <a:pPr>
              <a:lnSpc>
                <a:spcPct val="70000"/>
              </a:lnSpc>
            </a:pPr>
            <a:r>
              <a:rPr lang="en-US" altLang="en-US" sz="1600" b="1"/>
              <a:t>           	4100Y</a:t>
            </a:r>
          </a:p>
          <a:p>
            <a:pPr>
              <a:lnSpc>
                <a:spcPct val="70000"/>
              </a:lnSpc>
            </a:pPr>
            <a:r>
              <a:rPr lang="en-US" altLang="en-US" sz="1600" b="1"/>
              <a:t>           	41002</a:t>
            </a:r>
          </a:p>
          <a:p>
            <a:pPr>
              <a:lnSpc>
                <a:spcPct val="70000"/>
              </a:lnSpc>
            </a:pPr>
            <a:endParaRPr lang="en-US" altLang="en-US" sz="1600" b="1"/>
          </a:p>
          <a:p>
            <a:pPr>
              <a:lnSpc>
                <a:spcPct val="70000"/>
              </a:lnSpc>
            </a:pPr>
            <a:r>
              <a:rPr lang="en-US" altLang="en-US" sz="1600" b="1"/>
              <a:t>2106 	2A45C</a:t>
            </a:r>
          </a:p>
          <a:p>
            <a:pPr>
              <a:lnSpc>
                <a:spcPct val="70000"/>
              </a:lnSpc>
            </a:pPr>
            <a:r>
              <a:rPr lang="en-US" altLang="en-US" sz="1600" b="1"/>
              <a:t>           	XK47</a:t>
            </a:r>
          </a:p>
          <a:p>
            <a:pPr>
              <a:lnSpc>
                <a:spcPct val="70000"/>
              </a:lnSpc>
            </a:pPr>
            <a:endParaRPr lang="en-US" altLang="en-US" sz="1600" b="1"/>
          </a:p>
          <a:p>
            <a:pPr>
              <a:lnSpc>
                <a:spcPct val="70000"/>
              </a:lnSpc>
            </a:pPr>
            <a:r>
              <a:rPr lang="en-US" altLang="en-US" sz="1600" b="1"/>
              <a:t>2107 	4100Z</a:t>
            </a:r>
          </a:p>
          <a:p>
            <a:pPr>
              <a:lnSpc>
                <a:spcPct val="70000"/>
              </a:lnSpc>
            </a:pPr>
            <a:r>
              <a:rPr lang="en-US" altLang="en-US" sz="1600" b="1"/>
              <a:t>           	2A45C</a:t>
            </a:r>
          </a:p>
          <a:p>
            <a:pPr>
              <a:lnSpc>
                <a:spcPct val="70000"/>
              </a:lnSpc>
            </a:pPr>
            <a:endParaRPr lang="en-US" altLang="en-US" sz="1600" b="1"/>
          </a:p>
          <a:p>
            <a:pPr>
              <a:lnSpc>
                <a:spcPct val="70000"/>
              </a:lnSpc>
            </a:pPr>
            <a:r>
              <a:rPr lang="en-US" altLang="en-US" sz="1600" b="1"/>
              <a:t>2108	 112</a:t>
            </a:r>
          </a:p>
          <a:p>
            <a:pPr>
              <a:lnSpc>
                <a:spcPct val="70000"/>
              </a:lnSpc>
            </a:pPr>
            <a:r>
              <a:rPr lang="en-US" altLang="en-US" sz="1600" b="1"/>
              <a:t>           	779C</a:t>
            </a:r>
          </a:p>
          <a:p>
            <a:pPr>
              <a:lnSpc>
                <a:spcPct val="70000"/>
              </a:lnSpc>
            </a:pPr>
            <a:r>
              <a:rPr lang="en-US" altLang="en-US" sz="1600" b="1"/>
              <a:t>           	4100X</a:t>
            </a:r>
          </a:p>
          <a:p>
            <a:pPr>
              <a:lnSpc>
                <a:spcPct val="70000"/>
              </a:lnSpc>
            </a:pPr>
            <a:endParaRPr lang="en-US" altLang="en-US" sz="1600" b="1"/>
          </a:p>
          <a:p>
            <a:pPr>
              <a:lnSpc>
                <a:spcPct val="70000"/>
              </a:lnSpc>
            </a:pPr>
            <a:r>
              <a:rPr lang="en-US" altLang="en-US" sz="1600" b="1"/>
              <a:t>2109 	775C</a:t>
            </a:r>
          </a:p>
          <a:p>
            <a:pPr>
              <a:lnSpc>
                <a:spcPct val="70000"/>
              </a:lnSpc>
            </a:pPr>
            <a:endParaRPr lang="en-US" altLang="en-US" sz="1600" b="1"/>
          </a:p>
          <a:p>
            <a:pPr>
              <a:lnSpc>
                <a:spcPct val="70000"/>
              </a:lnSpc>
            </a:pPr>
            <a:r>
              <a:rPr lang="en-US" altLang="en-US" sz="1600" b="1"/>
              <a:t>2111 	41003</a:t>
            </a:r>
          </a:p>
          <a:p>
            <a:pPr>
              <a:lnSpc>
                <a:spcPct val="70000"/>
              </a:lnSpc>
            </a:pPr>
            <a:r>
              <a:rPr lang="en-US" altLang="en-US" sz="1600" b="1"/>
              <a:t>           	4100X</a:t>
            </a:r>
          </a:p>
          <a:p>
            <a:pPr>
              <a:lnSpc>
                <a:spcPct val="70000"/>
              </a:lnSpc>
            </a:pPr>
            <a:r>
              <a:rPr lang="en-US" altLang="en-US" sz="1600" b="1"/>
              <a:t>           	2A44G</a:t>
            </a:r>
          </a:p>
          <a:p>
            <a:pPr>
              <a:lnSpc>
                <a:spcPct val="70000"/>
              </a:lnSpc>
            </a:pPr>
            <a:endParaRPr lang="en-US" altLang="en-US" sz="1600" b="1"/>
          </a:p>
          <a:p>
            <a:pPr>
              <a:lnSpc>
                <a:spcPct val="70000"/>
              </a:lnSpc>
            </a:pPr>
            <a:r>
              <a:rPr lang="en-US" altLang="en-US" sz="1600" b="1"/>
              <a:t>2112 	2A44R</a:t>
            </a:r>
          </a:p>
          <a:p>
            <a:pPr>
              <a:lnSpc>
                <a:spcPct val="70000"/>
              </a:lnSpc>
            </a:pPr>
            <a:r>
              <a:rPr lang="en-US" altLang="en-US" sz="1600" b="1"/>
              <a:t>           	773C</a:t>
            </a:r>
          </a:p>
          <a:p>
            <a:pPr>
              <a:lnSpc>
                <a:spcPct val="70000"/>
              </a:lnSpc>
            </a:pPr>
            <a:endParaRPr lang="en-US" altLang="en-US" sz="1600" b="1"/>
          </a:p>
          <a:p>
            <a:pPr>
              <a:lnSpc>
                <a:spcPct val="70000"/>
              </a:lnSpc>
            </a:pPr>
            <a:r>
              <a:rPr lang="en-US" altLang="en-US" sz="1600" b="1"/>
              <a:t>2113 	2A44R</a:t>
            </a:r>
          </a:p>
          <a:p>
            <a:pPr>
              <a:lnSpc>
                <a:spcPct val="70000"/>
              </a:lnSpc>
            </a:pPr>
            <a:r>
              <a:rPr lang="en-US" altLang="en-US" sz="1600" b="1"/>
              <a:t>….</a:t>
            </a:r>
          </a:p>
          <a:p>
            <a:pPr>
              <a:lnSpc>
                <a:spcPct val="70000"/>
              </a:lnSpc>
            </a:pPr>
            <a:r>
              <a:rPr lang="en-US" altLang="en-US" sz="1600" b="1"/>
              <a:t>….</a:t>
            </a:r>
          </a:p>
          <a:p>
            <a:pPr>
              <a:lnSpc>
                <a:spcPct val="70000"/>
              </a:lnSpc>
            </a:pPr>
            <a:r>
              <a:rPr lang="en-US" altLang="en-US" sz="1600" b="1"/>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CDAEF4-3EAC-4FA2-B940-33558BC72FB8}" type="slidenum">
              <a:rPr lang="en-US" altLang="en-US" sz="1400">
                <a:solidFill>
                  <a:schemeClr val="bg1"/>
                </a:solidFill>
              </a:rPr>
              <a:pPr/>
              <a:t>2</a:t>
            </a:fld>
            <a:endParaRPr lang="en-US" altLang="en-US" sz="1400">
              <a:solidFill>
                <a:schemeClr val="bg1"/>
              </a:solidFill>
            </a:endParaRPr>
          </a:p>
        </p:txBody>
      </p:sp>
      <p:sp>
        <p:nvSpPr>
          <p:cNvPr id="5123" name="Text Box 2"/>
          <p:cNvSpPr txBox="1">
            <a:spLocks noChangeArrowheads="1"/>
          </p:cNvSpPr>
          <p:nvPr/>
        </p:nvSpPr>
        <p:spPr bwMode="auto">
          <a:xfrm>
            <a:off x="914400" y="838200"/>
            <a:ext cx="6858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marL="1092200" indent="-1778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solidFill>
                  <a:srgbClr val="000000"/>
                </a:solidFill>
              </a:rPr>
              <a:t>Query Formatting will be useful when you want your query to have additional information such as</a:t>
            </a:r>
          </a:p>
          <a:p>
            <a:pPr>
              <a:buClr>
                <a:srgbClr val="CC0000"/>
              </a:buClr>
              <a:buFontTx/>
              <a:buChar char="•"/>
            </a:pPr>
            <a:endParaRPr lang="en-US" altLang="en-US">
              <a:solidFill>
                <a:srgbClr val="000000"/>
              </a:solidFill>
            </a:endParaRPr>
          </a:p>
          <a:p>
            <a:pPr lvl="2">
              <a:buClr>
                <a:srgbClr val="CC0000"/>
              </a:buClr>
              <a:buFontTx/>
              <a:buChar char="•"/>
            </a:pPr>
            <a:r>
              <a:rPr lang="en-US" altLang="en-US">
                <a:solidFill>
                  <a:srgbClr val="000000"/>
                </a:solidFill>
              </a:rPr>
              <a:t>titles</a:t>
            </a:r>
          </a:p>
          <a:p>
            <a:pPr lvl="2">
              <a:buClr>
                <a:srgbClr val="CC0000"/>
              </a:buClr>
              <a:buFontTx/>
              <a:buChar char="•"/>
            </a:pPr>
            <a:r>
              <a:rPr lang="en-US" altLang="en-US">
                <a:solidFill>
                  <a:srgbClr val="000000"/>
                </a:solidFill>
              </a:rPr>
              <a:t>more informative column headers</a:t>
            </a:r>
          </a:p>
          <a:p>
            <a:pPr lvl="2">
              <a:buClr>
                <a:srgbClr val="CC0000"/>
              </a:buClr>
              <a:buFontTx/>
              <a:buChar char="•"/>
            </a:pPr>
            <a:r>
              <a:rPr lang="en-US" altLang="en-US">
                <a:solidFill>
                  <a:srgbClr val="000000"/>
                </a:solidFill>
              </a:rPr>
              <a:t>special column data formatting</a:t>
            </a:r>
          </a:p>
          <a:p>
            <a:pPr lvl="2">
              <a:buClr>
                <a:srgbClr val="CC0000"/>
              </a:buClr>
              <a:buFontTx/>
              <a:buChar char="•"/>
            </a:pPr>
            <a:r>
              <a:rPr lang="en-US" altLang="en-US">
                <a:solidFill>
                  <a:srgbClr val="000000"/>
                </a:solidFill>
              </a:rPr>
              <a:t>pausing query results</a:t>
            </a:r>
          </a:p>
          <a:p>
            <a:pPr>
              <a:buClr>
                <a:srgbClr val="CC0000"/>
              </a:buClr>
              <a:buFontTx/>
              <a:buChar char="•"/>
            </a:pPr>
            <a:endParaRPr lang="en-US" altLang="en-US">
              <a:solidFill>
                <a:srgbClr val="000000"/>
              </a:solidFill>
            </a:endParaRPr>
          </a:p>
          <a:p>
            <a:pPr>
              <a:buClr>
                <a:srgbClr val="CC0000"/>
              </a:buClr>
              <a:buFontTx/>
              <a:buChar char="•"/>
            </a:pPr>
            <a:endParaRPr lang="en-US" altLang="en-US">
              <a:solidFill>
                <a:srgbClr val="000000"/>
              </a:solidFill>
            </a:endParaRPr>
          </a:p>
          <a:p>
            <a:pPr>
              <a:buClr>
                <a:srgbClr val="CC0000"/>
              </a:buClr>
              <a:buFontTx/>
              <a:buChar char="•"/>
            </a:pPr>
            <a:endParaRPr lang="en-US" altLang="en-US">
              <a:solidFill>
                <a:srgbClr val="000000"/>
              </a:solidFill>
            </a:endParaRPr>
          </a:p>
          <a:p>
            <a:pPr>
              <a:buClr>
                <a:srgbClr val="CC0000"/>
              </a:buClr>
              <a:buFontTx/>
              <a:buChar char="•"/>
            </a:pPr>
            <a:r>
              <a:rPr lang="en-US" altLang="en-US">
                <a:solidFill>
                  <a:srgbClr val="000000"/>
                </a:solidFill>
              </a:rPr>
              <a:t>Oracle has a few variables that can change the format of our output.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F0CCE7-761B-4E96-B315-A99695BEEAEB}" type="slidenum">
              <a:rPr lang="en-US" altLang="en-US" sz="1400">
                <a:solidFill>
                  <a:schemeClr val="bg1"/>
                </a:solidFill>
              </a:rPr>
              <a:pPr/>
              <a:t>3</a:t>
            </a:fld>
            <a:endParaRPr lang="en-US" altLang="en-US" sz="1400">
              <a:solidFill>
                <a:schemeClr val="bg1"/>
              </a:solidFill>
            </a:endParaRPr>
          </a:p>
        </p:txBody>
      </p:sp>
      <p:sp>
        <p:nvSpPr>
          <p:cNvPr id="6147" name="Text Box 2"/>
          <p:cNvSpPr txBox="1">
            <a:spLocks noChangeArrowheads="1"/>
          </p:cNvSpPr>
          <p:nvPr/>
        </p:nvSpPr>
        <p:spPr bwMode="auto">
          <a:xfrm>
            <a:off x="609600" y="457200"/>
            <a:ext cx="8001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a:t>Here is a  few of them.</a:t>
            </a:r>
          </a:p>
          <a:p>
            <a:pPr>
              <a:buClr>
                <a:srgbClr val="CC0000"/>
              </a:buClr>
              <a:buFontTx/>
              <a:buChar char="•"/>
            </a:pPr>
            <a:endParaRPr lang="en-US" altLang="en-US"/>
          </a:p>
          <a:p>
            <a:pPr lvl="1">
              <a:buClr>
                <a:srgbClr val="CC0000"/>
              </a:buClr>
              <a:buFontTx/>
              <a:buChar char="•"/>
            </a:pPr>
            <a:r>
              <a:rPr lang="en-US" altLang="en-US" b="1"/>
              <a:t>set pause &lt;</a:t>
            </a:r>
            <a:r>
              <a:rPr lang="en-US" altLang="en-US" b="1" i="1"/>
              <a:t>message&gt;</a:t>
            </a:r>
            <a:endParaRPr lang="en-US" altLang="en-US" b="1"/>
          </a:p>
          <a:p>
            <a:pPr lvl="2">
              <a:buClr>
                <a:srgbClr val="CC0000"/>
              </a:buClr>
              <a:buFontTx/>
              <a:buChar char="•"/>
            </a:pPr>
            <a:r>
              <a:rPr lang="en-US" altLang="en-US"/>
              <a:t>This sets the message that is to be displayed after a page of data has been displayed. </a:t>
            </a:r>
          </a:p>
          <a:p>
            <a:pPr lvl="2">
              <a:buClr>
                <a:srgbClr val="CC0000"/>
              </a:buClr>
              <a:buFontTx/>
              <a:buChar char="•"/>
            </a:pPr>
            <a:r>
              <a:rPr lang="en-US" altLang="en-US"/>
              <a:t>You use this to give the user an intuitive message.  </a:t>
            </a:r>
          </a:p>
          <a:p>
            <a:pPr lvl="2">
              <a:buClr>
                <a:srgbClr val="CC0000"/>
              </a:buClr>
              <a:buFontTx/>
              <a:buChar char="•"/>
            </a:pPr>
            <a:r>
              <a:rPr lang="en-US" altLang="en-US"/>
              <a:t>You must make sure that pause is set to on before this will work.</a:t>
            </a:r>
          </a:p>
          <a:p>
            <a:pPr>
              <a:buClr>
                <a:srgbClr val="CC0000"/>
              </a:buClr>
              <a:buFontTx/>
              <a:buChar char="•"/>
            </a:pPr>
            <a:endParaRPr lang="en-US" altLang="en-US"/>
          </a:p>
          <a:p>
            <a:pPr lvl="1">
              <a:buClr>
                <a:srgbClr val="CC0000"/>
              </a:buClr>
              <a:buFontTx/>
              <a:buChar char="•"/>
            </a:pPr>
            <a:r>
              <a:rPr lang="en-US" altLang="en-US" b="1"/>
              <a:t>set pause &lt;</a:t>
            </a:r>
            <a:r>
              <a:rPr lang="en-US" altLang="en-US" b="1" i="1"/>
              <a:t>on/off&gt;</a:t>
            </a:r>
            <a:endParaRPr lang="en-US" altLang="en-US" b="1"/>
          </a:p>
          <a:p>
            <a:pPr lvl="2">
              <a:buClr>
                <a:srgbClr val="CC0000"/>
              </a:buClr>
              <a:buFontTx/>
              <a:buChar char="•"/>
            </a:pPr>
            <a:r>
              <a:rPr lang="en-US" altLang="en-US"/>
              <a:t>This sets the pausing after a page to on or off.  </a:t>
            </a:r>
          </a:p>
          <a:p>
            <a:pPr>
              <a:buClr>
                <a:srgbClr val="CC0000"/>
              </a:buClr>
              <a:buFontTx/>
              <a:buChar char="•"/>
            </a:pPr>
            <a:endParaRPr lang="en-US" altLang="en-US"/>
          </a:p>
          <a:p>
            <a:pPr lvl="1">
              <a:buClr>
                <a:srgbClr val="CC0000"/>
              </a:buClr>
              <a:buFontTx/>
              <a:buChar char="•"/>
            </a:pPr>
            <a:r>
              <a:rPr lang="en-US" altLang="en-US" b="1"/>
              <a:t>set pagesize &lt;</a:t>
            </a:r>
            <a:r>
              <a:rPr lang="en-US" altLang="en-US" b="1" i="1"/>
              <a:t>n&gt;</a:t>
            </a:r>
            <a:endParaRPr lang="en-US" altLang="en-US" b="1"/>
          </a:p>
          <a:p>
            <a:pPr lvl="2">
              <a:buClr>
                <a:srgbClr val="CC0000"/>
              </a:buClr>
              <a:buFontTx/>
              <a:buChar char="•"/>
            </a:pPr>
            <a:r>
              <a:rPr lang="en-US" altLang="en-US"/>
              <a:t>This specifies the number of lines </a:t>
            </a:r>
            <a:r>
              <a:rPr lang="en-US" altLang="en-US" b="1" i="1"/>
              <a:t>n</a:t>
            </a:r>
            <a:r>
              <a:rPr lang="en-US" altLang="en-US"/>
              <a:t> that is in a page.  </a:t>
            </a:r>
          </a:p>
          <a:p>
            <a:pPr lvl="2">
              <a:buClr>
                <a:srgbClr val="CC0000"/>
              </a:buClr>
              <a:buFontTx/>
              <a:buChar char="•"/>
            </a:pPr>
            <a:r>
              <a:rPr lang="en-US" altLang="en-US"/>
              <a:t>This is used in conjunction with the pause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3F6589-5C74-4913-8BC6-8E02131A20D0}" type="slidenum">
              <a:rPr lang="en-US" altLang="en-US" sz="1400">
                <a:solidFill>
                  <a:schemeClr val="bg1"/>
                </a:solidFill>
              </a:rPr>
              <a:pPr/>
              <a:t>4</a:t>
            </a:fld>
            <a:endParaRPr lang="en-US" altLang="en-US" sz="1400">
              <a:solidFill>
                <a:schemeClr val="bg1"/>
              </a:solidFill>
            </a:endParaRPr>
          </a:p>
        </p:txBody>
      </p:sp>
      <p:sp>
        <p:nvSpPr>
          <p:cNvPr id="7171" name="Text Box 2"/>
          <p:cNvSpPr txBox="1">
            <a:spLocks noChangeArrowheads="1"/>
          </p:cNvSpPr>
          <p:nvPr/>
        </p:nvSpPr>
        <p:spPr bwMode="auto">
          <a:xfrm>
            <a:off x="457200" y="1031875"/>
            <a:ext cx="7467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CC0000"/>
              </a:buClr>
              <a:buFontTx/>
              <a:buChar char="•"/>
            </a:pPr>
            <a:r>
              <a:rPr lang="en-US" altLang="en-US" b="1"/>
              <a:t>set linesize &lt;</a:t>
            </a:r>
            <a:r>
              <a:rPr lang="en-US" altLang="en-US" b="1" i="1"/>
              <a:t>n</a:t>
            </a:r>
            <a:r>
              <a:rPr lang="en-US" altLang="en-US" b="1"/>
              <a:t>&gt;</a:t>
            </a:r>
          </a:p>
          <a:p>
            <a:pPr lvl="1">
              <a:buClr>
                <a:srgbClr val="CC0000"/>
              </a:buClr>
              <a:buFontTx/>
              <a:buChar char="•"/>
            </a:pPr>
            <a:r>
              <a:rPr lang="en-US" altLang="en-US"/>
              <a:t>This sets the number of characters per line to n.</a:t>
            </a:r>
          </a:p>
          <a:p>
            <a:pPr>
              <a:buClr>
                <a:srgbClr val="CC0000"/>
              </a:buClr>
              <a:buFontTx/>
              <a:buChar char="•"/>
            </a:pPr>
            <a:endParaRPr lang="en-US" altLang="en-US"/>
          </a:p>
          <a:p>
            <a:pPr>
              <a:buClr>
                <a:srgbClr val="CC0000"/>
              </a:buClr>
              <a:buFontTx/>
              <a:buChar char="•"/>
            </a:pPr>
            <a:endParaRPr lang="en-US" altLang="en-US"/>
          </a:p>
          <a:p>
            <a:pPr>
              <a:buClr>
                <a:srgbClr val="CC0000"/>
              </a:buClr>
              <a:buFontTx/>
              <a:buChar char="•"/>
            </a:pPr>
            <a:endParaRPr lang="en-US" altLang="en-US"/>
          </a:p>
          <a:p>
            <a:pPr>
              <a:buClr>
                <a:srgbClr val="CC0000"/>
              </a:buClr>
              <a:buFontTx/>
              <a:buChar char="•"/>
            </a:pPr>
            <a:r>
              <a:rPr lang="en-US" altLang="en-US" b="1"/>
              <a:t>set heading &lt;on/off&gt;</a:t>
            </a:r>
          </a:p>
          <a:p>
            <a:pPr lvl="1">
              <a:buClr>
                <a:srgbClr val="CC0000"/>
              </a:buClr>
              <a:buFontTx/>
              <a:buChar char="•"/>
            </a:pPr>
            <a:r>
              <a:rPr lang="en-US" altLang="en-US"/>
              <a:t>This determines if column headings are displayed. </a:t>
            </a:r>
          </a:p>
          <a:p>
            <a:pPr>
              <a:buClr>
                <a:srgbClr val="CC0000"/>
              </a:buClr>
              <a:buFontTx/>
              <a:buChar char="•"/>
            </a:pPr>
            <a:endParaRPr lang="en-US" altLang="en-US"/>
          </a:p>
          <a:p>
            <a:pPr>
              <a:buClr>
                <a:srgbClr val="CC0000"/>
              </a:buClr>
              <a:buFontTx/>
              <a:buChar char="•"/>
            </a:pPr>
            <a:endParaRPr lang="en-US" altLang="en-US"/>
          </a:p>
          <a:p>
            <a:pPr>
              <a:buClr>
                <a:srgbClr val="CC0000"/>
              </a:buClr>
              <a:buFontTx/>
              <a:buChar char="•"/>
            </a:pPr>
            <a:endParaRPr lang="en-US" altLang="en-US"/>
          </a:p>
          <a:p>
            <a:pPr>
              <a:buClr>
                <a:srgbClr val="CC0000"/>
              </a:buClr>
              <a:buFontTx/>
              <a:buChar char="•"/>
            </a:pPr>
            <a:r>
              <a:rPr lang="en-US" altLang="en-US" b="1"/>
              <a:t>set echo &lt;on/off&gt;</a:t>
            </a:r>
          </a:p>
          <a:p>
            <a:pPr lvl="1">
              <a:buClr>
                <a:srgbClr val="CC0000"/>
              </a:buClr>
              <a:buFontTx/>
              <a:buChar char="•"/>
            </a:pPr>
            <a:r>
              <a:rPr lang="en-US" altLang="en-US"/>
              <a:t>This variable determines whether each command in a text file will be echoed as they are being executed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BF7C29-61ED-4763-9C50-FED1FF9089B1}" type="slidenum">
              <a:rPr lang="en-US" altLang="en-US" sz="1400">
                <a:solidFill>
                  <a:schemeClr val="bg1"/>
                </a:solidFill>
              </a:rPr>
              <a:pPr/>
              <a:t>5</a:t>
            </a:fld>
            <a:endParaRPr lang="en-US" altLang="en-US" sz="1400">
              <a:solidFill>
                <a:schemeClr val="bg1"/>
              </a:solidFill>
            </a:endParaRPr>
          </a:p>
        </p:txBody>
      </p:sp>
      <p:sp>
        <p:nvSpPr>
          <p:cNvPr id="8195" name="Text Box 2"/>
          <p:cNvSpPr txBox="1">
            <a:spLocks noChangeArrowheads="1"/>
          </p:cNvSpPr>
          <p:nvPr/>
        </p:nvSpPr>
        <p:spPr bwMode="auto">
          <a:xfrm>
            <a:off x="1050925" y="933450"/>
            <a:ext cx="6203950"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t>Example:</a:t>
            </a:r>
          </a:p>
          <a:p>
            <a:endParaRPr lang="en-US" altLang="en-US"/>
          </a:p>
          <a:p>
            <a:r>
              <a:rPr lang="en-US" altLang="en-US"/>
              <a:t>	</a:t>
            </a:r>
            <a:r>
              <a:rPr lang="en-US" altLang="en-US" b="1"/>
              <a:t>set pagesize 6;</a:t>
            </a:r>
          </a:p>
          <a:p>
            <a:r>
              <a:rPr lang="en-US" altLang="en-US" b="1"/>
              <a:t>	set pause “Press return to continue ...”;</a:t>
            </a:r>
          </a:p>
          <a:p>
            <a:r>
              <a:rPr lang="en-US" altLang="en-US" b="1"/>
              <a:t>	set pause on;</a:t>
            </a:r>
          </a:p>
          <a:p>
            <a:endParaRPr lang="en-US" altLang="en-US" b="1"/>
          </a:p>
          <a:p>
            <a:endParaRPr lang="en-US" altLang="en-US" b="1"/>
          </a:p>
          <a:p>
            <a:r>
              <a:rPr lang="en-US" altLang="en-US" b="1"/>
              <a:t>	select * from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52030-7C8A-4E31-AA0E-2F6807658A04}" type="slidenum">
              <a:rPr lang="en-US" altLang="en-US" sz="1400">
                <a:solidFill>
                  <a:schemeClr val="bg1"/>
                </a:solidFill>
              </a:rPr>
              <a:pPr/>
              <a:t>6</a:t>
            </a:fld>
            <a:endParaRPr lang="en-US" altLang="en-US" sz="1400">
              <a:solidFill>
                <a:schemeClr val="bg1"/>
              </a:solidFill>
            </a:endParaRPr>
          </a:p>
        </p:txBody>
      </p:sp>
      <p:sp>
        <p:nvSpPr>
          <p:cNvPr id="9219" name="Text Box 2"/>
          <p:cNvSpPr txBox="1">
            <a:spLocks noChangeArrowheads="1"/>
          </p:cNvSpPr>
          <p:nvPr/>
        </p:nvSpPr>
        <p:spPr bwMode="auto">
          <a:xfrm>
            <a:off x="533400" y="685800"/>
            <a:ext cx="800735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t> </a:t>
            </a:r>
            <a:r>
              <a:rPr lang="en-US" altLang="en-US" sz="1600" b="1">
                <a:solidFill>
                  <a:srgbClr val="000000"/>
                </a:solidFill>
              </a:rPr>
              <a:t>Order_Num 	Order_Date Cust	Rep 	Mfr 	Product	Qty     Amount</a:t>
            </a:r>
          </a:p>
          <a:p>
            <a:r>
              <a:rPr lang="en-US" altLang="en-US" sz="1600" b="1">
                <a:solidFill>
                  <a:srgbClr val="000000"/>
                </a:solidFill>
              </a:rPr>
              <a:t>---------- 		--------- 	---------- 	---------- 	--- 	----- 	------      ----------</a:t>
            </a:r>
          </a:p>
          <a:p>
            <a:r>
              <a:rPr lang="en-US" altLang="en-US" sz="1600" b="1">
                <a:solidFill>
                  <a:srgbClr val="000000"/>
                </a:solidFill>
              </a:rPr>
              <a:t>    112961 		17-DEC-89       2117	106 	EI 	2A44L        7      	31500</a:t>
            </a:r>
          </a:p>
          <a:p>
            <a:r>
              <a:rPr lang="en-US" altLang="en-US" sz="1600" b="1">
                <a:solidFill>
                  <a:srgbClr val="000000"/>
                </a:solidFill>
              </a:rPr>
              <a:t>    113012 		11-JAN-90       2111   105 	ACI 	41003         35       	3745</a:t>
            </a:r>
          </a:p>
          <a:p>
            <a:r>
              <a:rPr lang="en-US" altLang="en-US" sz="1600" b="1">
                <a:solidFill>
                  <a:srgbClr val="000000"/>
                </a:solidFill>
              </a:rPr>
              <a:t>    112989 		03-JAN-90       2101   106 	FEA 	114              6       	1458</a:t>
            </a:r>
          </a:p>
          <a:p>
            <a:r>
              <a:rPr lang="en-US" altLang="en-US" sz="1600" b="1">
                <a:solidFill>
                  <a:srgbClr val="CC0000"/>
                </a:solidFill>
              </a:rPr>
              <a:t>Press &lt;return&gt; to continue ...</a:t>
            </a:r>
          </a:p>
          <a:p>
            <a:endParaRPr lang="en-US" altLang="en-US" sz="1600" b="1">
              <a:solidFill>
                <a:srgbClr val="CC0000"/>
              </a:solidFill>
            </a:endParaRPr>
          </a:p>
          <a:p>
            <a:r>
              <a:rPr lang="en-US" altLang="en-US" sz="1600" b="1">
                <a:solidFill>
                  <a:srgbClr val="000000"/>
                </a:solidFill>
              </a:rPr>
              <a:t>Order_Num 	Order_Date Cust	Rep 	Mfr 	Product	Qty     Amount</a:t>
            </a:r>
          </a:p>
          <a:p>
            <a:r>
              <a:rPr lang="en-US" altLang="en-US" sz="1600" b="1">
                <a:solidFill>
                  <a:srgbClr val="000000"/>
                </a:solidFill>
              </a:rPr>
              <a:t>---------- 		--------- 	---------- 	---------- 	--- 	----- 	------     ----------</a:t>
            </a:r>
          </a:p>
          <a:p>
            <a:r>
              <a:rPr lang="en-US" altLang="en-US" sz="1600" b="1">
                <a:solidFill>
                  <a:srgbClr val="000000"/>
                </a:solidFill>
              </a:rPr>
              <a:t> 113051 		10-FEB-90       2118	108 	QSA 	K47            4       	1420</a:t>
            </a:r>
          </a:p>
          <a:p>
            <a:r>
              <a:rPr lang="en-US" altLang="en-US" sz="1600" b="1">
                <a:solidFill>
                  <a:srgbClr val="000000"/>
                </a:solidFill>
              </a:rPr>
              <a:t> 112968 		12-OCT-89       2102	101 	ACI 	41004         34       	3978</a:t>
            </a:r>
          </a:p>
          <a:p>
            <a:r>
              <a:rPr lang="en-US" altLang="en-US" sz="1600" b="1">
                <a:solidFill>
                  <a:srgbClr val="000000"/>
                </a:solidFill>
              </a:rPr>
              <a:t> 113036 		30-JAN-90       2107	110 	ACI 	4100Z          9      	22500</a:t>
            </a:r>
          </a:p>
          <a:p>
            <a:r>
              <a:rPr lang="en-US" altLang="en-US" sz="1600" b="1">
                <a:solidFill>
                  <a:srgbClr val="CC0000"/>
                </a:solidFill>
              </a:rPr>
              <a:t>Press &lt;return&gt; to continue ...</a:t>
            </a:r>
          </a:p>
          <a:p>
            <a:endParaRPr lang="en-US" altLang="en-US" sz="1600" b="1">
              <a:solidFill>
                <a:srgbClr val="000000"/>
              </a:solidFill>
            </a:endParaRPr>
          </a:p>
          <a:p>
            <a:r>
              <a:rPr lang="en-US" altLang="en-US" sz="1600" b="1">
                <a:solidFill>
                  <a:srgbClr val="000000"/>
                </a:solidFill>
              </a:rPr>
              <a:t>Order_Num 	Order_Date Cust	Rep 	Mfr 	Product	Qty     Amount</a:t>
            </a:r>
          </a:p>
          <a:p>
            <a:r>
              <a:rPr lang="en-US" altLang="en-US" sz="1600" b="1">
                <a:solidFill>
                  <a:srgbClr val="000000"/>
                </a:solidFill>
              </a:rPr>
              <a:t>---------- 		--------- 	---------- 	---------- 	--- 	----- 	------     ----------</a:t>
            </a:r>
          </a:p>
          <a:p>
            <a:r>
              <a:rPr lang="en-US" altLang="en-US" sz="1600" b="1">
                <a:solidFill>
                  <a:srgbClr val="000000"/>
                </a:solidFill>
              </a:rPr>
              <a:t> 113045 		02-FEB-90       2112 	108 	REI 	2A44R         10      45000</a:t>
            </a:r>
          </a:p>
          <a:p>
            <a:r>
              <a:rPr lang="en-US" altLang="en-US" sz="1600" b="1">
                <a:solidFill>
                  <a:srgbClr val="000000"/>
                </a:solidFill>
              </a:rPr>
              <a:t> 112963 		17-DEC-89       2103	105 	ACI 	41004         28       3276</a:t>
            </a:r>
          </a:p>
          <a:p>
            <a:r>
              <a:rPr lang="en-US" altLang="en-US" sz="1600" b="1">
                <a:solidFill>
                  <a:srgbClr val="000000"/>
                </a:solidFill>
              </a:rPr>
              <a:t> 113013 		14-JAN-90       2118	108 	BIC 	41003          1        652</a:t>
            </a:r>
          </a:p>
          <a:p>
            <a:r>
              <a:rPr lang="en-US" altLang="en-US" sz="1600" b="1">
                <a:solidFill>
                  <a:srgbClr val="CC0000"/>
                </a:solidFill>
              </a:rPr>
              <a:t>Press &lt;return&gt; to continue ...</a:t>
            </a:r>
            <a:r>
              <a:rPr lang="en-US" altLang="en-US" sz="1600" b="1">
                <a:solidFill>
                  <a:srgbClr val="000000"/>
                </a:solidFill>
              </a:rPr>
              <a:t> </a:t>
            </a:r>
          </a:p>
          <a:p>
            <a:r>
              <a:rPr lang="en-US" altLang="en-US" sz="1600" b="1"/>
              <a:t>..</a:t>
            </a:r>
          </a:p>
          <a:p>
            <a:r>
              <a:rPr lang="en-US" altLang="en-US" sz="1600" b="1"/>
              <a:t>..</a:t>
            </a:r>
          </a:p>
          <a:p>
            <a:r>
              <a:rPr lang="en-US" altLang="en-US" sz="1600" b="1"/>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D44C9C-9517-47AA-BD39-05772A188CC8}" type="slidenum">
              <a:rPr lang="en-US" altLang="en-US" sz="1400">
                <a:solidFill>
                  <a:schemeClr val="bg1"/>
                </a:solidFill>
              </a:rPr>
              <a:pPr/>
              <a:t>7</a:t>
            </a:fld>
            <a:endParaRPr lang="en-US" altLang="en-US" sz="1400">
              <a:solidFill>
                <a:schemeClr val="bg1"/>
              </a:solidFill>
            </a:endParaRPr>
          </a:p>
        </p:txBody>
      </p:sp>
      <p:sp>
        <p:nvSpPr>
          <p:cNvPr id="10243" name="Text Box 2"/>
          <p:cNvSpPr txBox="1">
            <a:spLocks noChangeArrowheads="1"/>
          </p:cNvSpPr>
          <p:nvPr/>
        </p:nvSpPr>
        <p:spPr bwMode="auto">
          <a:xfrm>
            <a:off x="304800" y="228600"/>
            <a:ext cx="86106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anose="02020603050405020304" pitchFamily="18" charset="0"/>
              </a:defRPr>
            </a:lvl1pPr>
            <a:lvl2pPr marL="635000" indent="-1778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00"/>
                </a:solidFill>
              </a:rPr>
              <a:t>Defining Titles </a:t>
            </a:r>
          </a:p>
          <a:p>
            <a:endParaRPr lang="en-US" altLang="en-US">
              <a:solidFill>
                <a:srgbClr val="000000"/>
              </a:solidFill>
            </a:endParaRPr>
          </a:p>
          <a:p>
            <a:pPr>
              <a:buClr>
                <a:srgbClr val="CC0000"/>
              </a:buClr>
              <a:buFontTx/>
              <a:buChar char="•"/>
            </a:pPr>
            <a:r>
              <a:rPr lang="en-US" altLang="en-US">
                <a:solidFill>
                  <a:srgbClr val="000000"/>
                </a:solidFill>
              </a:rPr>
              <a:t>To define titles and to turn them on and off in our query results we use the following commands</a:t>
            </a:r>
          </a:p>
          <a:p>
            <a:pPr>
              <a:buClr>
                <a:srgbClr val="CC0000"/>
              </a:buClr>
              <a:buFontTx/>
              <a:buChar char="•"/>
            </a:pPr>
            <a:endParaRPr lang="en-US" altLang="en-US">
              <a:solidFill>
                <a:srgbClr val="000000"/>
              </a:solidFill>
            </a:endParaRPr>
          </a:p>
          <a:p>
            <a:pPr lvl="1">
              <a:buClr>
                <a:srgbClr val="CC0000"/>
              </a:buClr>
              <a:buFontTx/>
              <a:buChar char="•"/>
            </a:pPr>
            <a:r>
              <a:rPr lang="en-US" altLang="en-US" b="1">
                <a:solidFill>
                  <a:srgbClr val="000000"/>
                </a:solidFill>
              </a:rPr>
              <a:t>ttitle &lt;</a:t>
            </a:r>
            <a:r>
              <a:rPr lang="en-US" altLang="en-US" b="1" i="1">
                <a:solidFill>
                  <a:srgbClr val="000000"/>
                </a:solidFill>
              </a:rPr>
              <a:t>our title</a:t>
            </a:r>
            <a:r>
              <a:rPr lang="en-US" altLang="en-US" b="1">
                <a:solidFill>
                  <a:srgbClr val="000000"/>
                </a:solidFill>
              </a:rPr>
              <a:t>&gt;;</a:t>
            </a:r>
          </a:p>
          <a:p>
            <a:pPr lvl="2">
              <a:buClr>
                <a:srgbClr val="CC0000"/>
              </a:buClr>
              <a:buFontTx/>
              <a:buChar char="•"/>
            </a:pPr>
            <a:r>
              <a:rPr lang="en-US" altLang="en-US">
                <a:solidFill>
                  <a:srgbClr val="000000"/>
                </a:solidFill>
              </a:rPr>
              <a:t>this defines the title at the top of the query.  </a:t>
            </a:r>
          </a:p>
          <a:p>
            <a:pPr lvl="2">
              <a:buClr>
                <a:srgbClr val="CC0000"/>
              </a:buClr>
              <a:buFontTx/>
              <a:buChar char="•"/>
            </a:pPr>
            <a:r>
              <a:rPr lang="en-US" altLang="en-US">
                <a:solidFill>
                  <a:srgbClr val="000000"/>
                </a:solidFill>
              </a:rPr>
              <a:t>To display multi line titles, separate each line by </a:t>
            </a:r>
          </a:p>
          <a:p>
            <a:pPr lvl="2">
              <a:buClr>
                <a:srgbClr val="CC0000"/>
              </a:buClr>
            </a:pPr>
            <a:r>
              <a:rPr lang="en-US" altLang="en-US">
                <a:solidFill>
                  <a:srgbClr val="000000"/>
                </a:solidFill>
              </a:rPr>
              <a:t>  a | character.</a:t>
            </a:r>
          </a:p>
          <a:p>
            <a:pPr lvl="1">
              <a:buClr>
                <a:srgbClr val="CC0000"/>
              </a:buClr>
              <a:buFontTx/>
              <a:buChar char="•"/>
            </a:pPr>
            <a:r>
              <a:rPr lang="en-US" altLang="en-US" b="1">
                <a:solidFill>
                  <a:srgbClr val="000000"/>
                </a:solidFill>
              </a:rPr>
              <a:t>ttitle &lt;</a:t>
            </a:r>
            <a:r>
              <a:rPr lang="en-US" altLang="en-US" b="1" i="1">
                <a:solidFill>
                  <a:srgbClr val="000000"/>
                </a:solidFill>
              </a:rPr>
              <a:t>on/off</a:t>
            </a:r>
            <a:r>
              <a:rPr lang="en-US" altLang="en-US" b="1">
                <a:solidFill>
                  <a:srgbClr val="000000"/>
                </a:solidFill>
              </a:rPr>
              <a:t>&gt;;</a:t>
            </a:r>
          </a:p>
          <a:p>
            <a:pPr lvl="2">
              <a:buClr>
                <a:srgbClr val="CC0000"/>
              </a:buClr>
              <a:buFontTx/>
              <a:buChar char="•"/>
            </a:pPr>
            <a:r>
              <a:rPr lang="en-US" altLang="en-US">
                <a:solidFill>
                  <a:srgbClr val="000000"/>
                </a:solidFill>
              </a:rPr>
              <a:t>turns top title off or on.</a:t>
            </a:r>
          </a:p>
          <a:p>
            <a:pPr lvl="1">
              <a:buClr>
                <a:srgbClr val="CC0000"/>
              </a:buClr>
              <a:buFontTx/>
              <a:buChar char="•"/>
            </a:pPr>
            <a:r>
              <a:rPr lang="en-US" altLang="en-US" b="1">
                <a:solidFill>
                  <a:srgbClr val="000000"/>
                </a:solidFill>
              </a:rPr>
              <a:t>btitle &lt;</a:t>
            </a:r>
            <a:r>
              <a:rPr lang="en-US" altLang="en-US" b="1" i="1">
                <a:solidFill>
                  <a:srgbClr val="000000"/>
                </a:solidFill>
              </a:rPr>
              <a:t>our title</a:t>
            </a:r>
            <a:r>
              <a:rPr lang="en-US" altLang="en-US" b="1">
                <a:solidFill>
                  <a:srgbClr val="000000"/>
                </a:solidFill>
              </a:rPr>
              <a:t>&gt;;</a:t>
            </a:r>
          </a:p>
          <a:p>
            <a:pPr lvl="2">
              <a:buClr>
                <a:srgbClr val="CC0000"/>
              </a:buClr>
              <a:buFontTx/>
              <a:buChar char="•"/>
            </a:pPr>
            <a:r>
              <a:rPr lang="en-US" altLang="en-US">
                <a:solidFill>
                  <a:srgbClr val="000000"/>
                </a:solidFill>
              </a:rPr>
              <a:t>this defines the title at the bottom of the query.  </a:t>
            </a:r>
          </a:p>
          <a:p>
            <a:pPr lvl="2">
              <a:buClr>
                <a:srgbClr val="CC0000"/>
              </a:buClr>
              <a:buFontTx/>
              <a:buChar char="•"/>
            </a:pPr>
            <a:r>
              <a:rPr lang="en-US" altLang="en-US">
                <a:solidFill>
                  <a:srgbClr val="000000"/>
                </a:solidFill>
              </a:rPr>
              <a:t>To display multi line titles, separate each line by a | character.</a:t>
            </a:r>
          </a:p>
          <a:p>
            <a:pPr lvl="1">
              <a:buClr>
                <a:srgbClr val="CC0000"/>
              </a:buClr>
              <a:buFontTx/>
              <a:buChar char="•"/>
            </a:pPr>
            <a:r>
              <a:rPr lang="en-US" altLang="en-US" b="1">
                <a:solidFill>
                  <a:srgbClr val="000000"/>
                </a:solidFill>
              </a:rPr>
              <a:t>btitle &lt;</a:t>
            </a:r>
            <a:r>
              <a:rPr lang="en-US" altLang="en-US" b="1" i="1">
                <a:solidFill>
                  <a:srgbClr val="000000"/>
                </a:solidFill>
              </a:rPr>
              <a:t>on/off</a:t>
            </a:r>
            <a:r>
              <a:rPr lang="en-US" altLang="en-US" b="1">
                <a:solidFill>
                  <a:srgbClr val="000000"/>
                </a:solidFill>
              </a:rPr>
              <a:t>&gt;;</a:t>
            </a:r>
          </a:p>
          <a:p>
            <a:pPr lvl="2">
              <a:buClr>
                <a:srgbClr val="CC0000"/>
              </a:buClr>
              <a:buFontTx/>
              <a:buChar char="•"/>
            </a:pPr>
            <a:r>
              <a:rPr lang="en-US" altLang="en-US">
                <a:solidFill>
                  <a:srgbClr val="000000"/>
                </a:solidFill>
              </a:rPr>
              <a:t>turns bottom title off or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208ED6-B434-49F7-B549-84902D657FBB}" type="slidenum">
              <a:rPr lang="en-US" altLang="en-US" sz="1400">
                <a:solidFill>
                  <a:schemeClr val="bg1"/>
                </a:solidFill>
              </a:rPr>
              <a:pPr/>
              <a:t>8</a:t>
            </a:fld>
            <a:endParaRPr lang="en-US" altLang="en-US" sz="1400">
              <a:solidFill>
                <a:schemeClr val="bg1"/>
              </a:solidFill>
            </a:endParaRPr>
          </a:p>
        </p:txBody>
      </p:sp>
      <p:sp>
        <p:nvSpPr>
          <p:cNvPr id="11267" name="Text Box 2"/>
          <p:cNvSpPr txBox="1">
            <a:spLocks noChangeArrowheads="1"/>
          </p:cNvSpPr>
          <p:nvPr/>
        </p:nvSpPr>
        <p:spPr bwMode="auto">
          <a:xfrm>
            <a:off x="990600" y="685800"/>
            <a:ext cx="5715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00"/>
                </a:solidFill>
              </a:rPr>
              <a:t>For Example:</a:t>
            </a:r>
          </a:p>
          <a:p>
            <a:endParaRPr lang="en-US" altLang="en-US" b="1">
              <a:solidFill>
                <a:srgbClr val="000000"/>
              </a:solidFill>
            </a:endParaRPr>
          </a:p>
          <a:p>
            <a:endParaRPr lang="en-US" altLang="en-US" b="1">
              <a:solidFill>
                <a:srgbClr val="000000"/>
              </a:solidFill>
            </a:endParaRPr>
          </a:p>
          <a:p>
            <a:r>
              <a:rPr lang="en-US" altLang="en-US" b="1">
                <a:solidFill>
                  <a:srgbClr val="000000"/>
                </a:solidFill>
              </a:rPr>
              <a:t>	set linesize 60;</a:t>
            </a:r>
          </a:p>
          <a:p>
            <a:r>
              <a:rPr lang="en-US" altLang="en-US" b="1">
                <a:solidFill>
                  <a:srgbClr val="000000"/>
                </a:solidFill>
              </a:rPr>
              <a:t>	ttitle “Sales Group by | SalesReps”</a:t>
            </a:r>
          </a:p>
          <a:p>
            <a:r>
              <a:rPr lang="en-US" altLang="en-US" b="1">
                <a:solidFill>
                  <a:srgbClr val="000000"/>
                </a:solidFill>
              </a:rPr>
              <a:t>	btitle “Confidential”</a:t>
            </a:r>
          </a:p>
          <a:p>
            <a:endParaRPr lang="en-US" altLang="en-US" b="1">
              <a:solidFill>
                <a:srgbClr val="000000"/>
              </a:solidFill>
            </a:endParaRPr>
          </a:p>
          <a:p>
            <a:endParaRPr lang="en-US" altLang="en-US" b="1">
              <a:solidFill>
                <a:srgbClr val="000000"/>
              </a:solidFill>
            </a:endParaRPr>
          </a:p>
          <a:p>
            <a:endParaRPr lang="en-US" altLang="en-US" b="1">
              <a:solidFill>
                <a:srgbClr val="000000"/>
              </a:solidFill>
            </a:endParaRPr>
          </a:p>
          <a:p>
            <a:r>
              <a:rPr lang="en-US" altLang="en-US" b="1">
                <a:solidFill>
                  <a:srgbClr val="000000"/>
                </a:solidFill>
              </a:rPr>
              <a:t>	select * from salesreps;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5ECE9B-E4A2-44DC-9A0E-6DEEA35E59B1}" type="slidenum">
              <a:rPr lang="en-US" altLang="en-US" sz="1400">
                <a:solidFill>
                  <a:schemeClr val="bg1"/>
                </a:solidFill>
              </a:rPr>
              <a:pPr/>
              <a:t>9</a:t>
            </a:fld>
            <a:endParaRPr lang="en-US" altLang="en-US" sz="1400">
              <a:solidFill>
                <a:schemeClr val="bg1"/>
              </a:solidFill>
            </a:endParaRPr>
          </a:p>
        </p:txBody>
      </p:sp>
      <p:sp>
        <p:nvSpPr>
          <p:cNvPr id="12291" name="Text Box 2"/>
          <p:cNvSpPr txBox="1">
            <a:spLocks noChangeArrowheads="1"/>
          </p:cNvSpPr>
          <p:nvPr/>
        </p:nvSpPr>
        <p:spPr bwMode="auto">
          <a:xfrm>
            <a:off x="762000" y="685800"/>
            <a:ext cx="8229600" cy="4924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solidFill>
                  <a:srgbClr val="CC0000"/>
                </a:solidFill>
              </a:rPr>
              <a:t>Fri Aug 27                                         			        page    1</a:t>
            </a:r>
          </a:p>
          <a:p>
            <a:r>
              <a:rPr lang="en-US" altLang="en-US" sz="2000" b="1">
                <a:solidFill>
                  <a:srgbClr val="CC0000"/>
                </a:solidFill>
              </a:rPr>
              <a:t>                       		Sales Group by</a:t>
            </a:r>
          </a:p>
          <a:p>
            <a:r>
              <a:rPr lang="en-US" altLang="en-US" sz="2000" b="1">
                <a:solidFill>
                  <a:srgbClr val="CC0000"/>
                </a:solidFill>
              </a:rPr>
              <a:t>                          	     	    SalesReps</a:t>
            </a:r>
          </a:p>
          <a:p>
            <a:r>
              <a:rPr lang="en-US" altLang="en-US" b="1">
                <a:solidFill>
                  <a:srgbClr val="FF3300"/>
                </a:solidFill>
              </a:rPr>
              <a:t> </a:t>
            </a:r>
          </a:p>
          <a:p>
            <a:r>
              <a:rPr lang="en-US" altLang="en-US" sz="1600" b="1">
                <a:solidFill>
                  <a:srgbClr val="660066"/>
                </a:solidFill>
              </a:rPr>
              <a:t>Emp_num  Name           Age  Rep_Office  Title           Hire_Date Manger   Quota     Sales</a:t>
            </a:r>
            <a:endParaRPr lang="en-US" altLang="en-US" sz="1600">
              <a:solidFill>
                <a:srgbClr val="0000CC"/>
              </a:solidFill>
            </a:endParaRPr>
          </a:p>
          <a:p>
            <a:r>
              <a:rPr lang="en-US" altLang="en-US" sz="1600">
                <a:solidFill>
                  <a:srgbClr val="000000"/>
                </a:solidFill>
              </a:rPr>
              <a:t>105 	Bill Adams       37  	13 	Sales Rep  12-FEB-88     104    	350000    367911</a:t>
            </a:r>
          </a:p>
          <a:p>
            <a:r>
              <a:rPr lang="en-US" altLang="en-US" sz="1600">
                <a:solidFill>
                  <a:srgbClr val="000000"/>
                </a:solidFill>
              </a:rPr>
              <a:t>109 	Mary Jones       31 	 11 	Sales Rep  12-OCT-89    106    	300000    392725</a:t>
            </a:r>
          </a:p>
          <a:p>
            <a:r>
              <a:rPr lang="en-US" altLang="en-US" sz="1600">
                <a:solidFill>
                  <a:srgbClr val="000000"/>
                </a:solidFill>
              </a:rPr>
              <a:t>102 	Sue Smith         48   	21 	Sales Rep  10-DEC-86    108    	350000    474050</a:t>
            </a:r>
          </a:p>
          <a:p>
            <a:r>
              <a:rPr lang="en-US" altLang="en-US" sz="1600">
                <a:solidFill>
                  <a:srgbClr val="000000"/>
                </a:solidFill>
              </a:rPr>
              <a:t>106 	Sam Clark         52   	11 	VP Sales   14-JUN-88          	275000    299912</a:t>
            </a:r>
          </a:p>
          <a:p>
            <a:r>
              <a:rPr lang="en-US" altLang="en-US" sz="1600">
                <a:solidFill>
                  <a:srgbClr val="000000"/>
                </a:solidFill>
              </a:rPr>
              <a:t>104 	Bob Smith         33   	12 	Sales Mgr  19-MAY-87  106    	200000    142594</a:t>
            </a:r>
          </a:p>
          <a:p>
            <a:r>
              <a:rPr lang="en-US" altLang="en-US" sz="1600">
                <a:solidFill>
                  <a:srgbClr val="000000"/>
                </a:solidFill>
              </a:rPr>
              <a:t>101 	Dan Roberts      45   	12 	Sales Rep  20-OCT-86    104    	300000    305673</a:t>
            </a:r>
          </a:p>
          <a:p>
            <a:r>
              <a:rPr lang="en-US" altLang="en-US" sz="1600">
                <a:solidFill>
                  <a:srgbClr val="000000"/>
                </a:solidFill>
              </a:rPr>
              <a:t>110 	Tom Synder      41            	Sales Rep  13-JAN-90     101                       75985</a:t>
            </a:r>
          </a:p>
          <a:p>
            <a:r>
              <a:rPr lang="en-US" altLang="en-US" sz="1600">
                <a:solidFill>
                  <a:srgbClr val="000000"/>
                </a:solidFill>
              </a:rPr>
              <a:t>108 	Larry Fitch        62       21 	Sales Mgr  12-OCT-89   106    	350000    361865</a:t>
            </a:r>
          </a:p>
          <a:p>
            <a:r>
              <a:rPr lang="en-US" altLang="en-US" sz="1600">
                <a:solidFill>
                  <a:srgbClr val="000000"/>
                </a:solidFill>
              </a:rPr>
              <a:t>103 	Paul Cruz          29       12 	Sales Rep  01-MAR-87  104    	275000    286775</a:t>
            </a:r>
          </a:p>
          <a:p>
            <a:r>
              <a:rPr lang="en-US" altLang="en-US" sz="1600">
                <a:solidFill>
                  <a:srgbClr val="000000"/>
                </a:solidFill>
              </a:rPr>
              <a:t>107 	Nacy Angelli     49       22 	Sales Rep  14-NOV-88   108    	300000    186042 </a:t>
            </a:r>
          </a:p>
          <a:p>
            <a:endParaRPr lang="en-US" altLang="en-US" sz="1600">
              <a:solidFill>
                <a:srgbClr val="000000"/>
              </a:solidFill>
            </a:endParaRPr>
          </a:p>
          <a:p>
            <a:endParaRPr lang="en-US" altLang="en-US" sz="1600">
              <a:solidFill>
                <a:srgbClr val="010301"/>
              </a:solidFill>
            </a:endParaRPr>
          </a:p>
          <a:p>
            <a:r>
              <a:rPr lang="en-US" altLang="en-US"/>
              <a:t>			     </a:t>
            </a:r>
            <a:r>
              <a:rPr lang="en-US" altLang="en-US" sz="2000" b="1">
                <a:solidFill>
                  <a:srgbClr val="CC0000"/>
                </a:solidFill>
              </a:rPr>
              <a:t>Confidential</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2212</TotalTime>
  <Words>614</Words>
  <Application>Microsoft Office PowerPoint</Application>
  <PresentationFormat>On-screen Show (4:3)</PresentationFormat>
  <Paragraphs>286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Monotype Sorts</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Manitoba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Ahmad R Hadeagh</dc:creator>
  <cp:lastModifiedBy>Ahmad Hadaegh</cp:lastModifiedBy>
  <cp:revision>125</cp:revision>
  <cp:lastPrinted>2000-03-02T16:45:14Z</cp:lastPrinted>
  <dcterms:created xsi:type="dcterms:W3CDTF">1999-07-22T07:13:18Z</dcterms:created>
  <dcterms:modified xsi:type="dcterms:W3CDTF">2017-11-09T01:37:01Z</dcterms:modified>
</cp:coreProperties>
</file>